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65"/>
  </p:notesMasterIdLst>
  <p:sldIdLst>
    <p:sldId id="321" r:id="rId9"/>
    <p:sldId id="292" r:id="rId10"/>
    <p:sldId id="309" r:id="rId11"/>
    <p:sldId id="558" r:id="rId12"/>
    <p:sldId id="362" r:id="rId13"/>
    <p:sldId id="391" r:id="rId14"/>
    <p:sldId id="421" r:id="rId15"/>
    <p:sldId id="390" r:id="rId16"/>
    <p:sldId id="419" r:id="rId17"/>
    <p:sldId id="422" r:id="rId18"/>
    <p:sldId id="423" r:id="rId19"/>
    <p:sldId id="424" r:id="rId20"/>
    <p:sldId id="425" r:id="rId21"/>
    <p:sldId id="426" r:id="rId22"/>
    <p:sldId id="427" r:id="rId23"/>
    <p:sldId id="428" r:id="rId24"/>
    <p:sldId id="429" r:id="rId25"/>
    <p:sldId id="326" r:id="rId26"/>
    <p:sldId id="458" r:id="rId27"/>
    <p:sldId id="460" r:id="rId28"/>
    <p:sldId id="461" r:id="rId29"/>
    <p:sldId id="523" r:id="rId30"/>
    <p:sldId id="459" r:id="rId31"/>
    <p:sldId id="462" r:id="rId32"/>
    <p:sldId id="463" r:id="rId33"/>
    <p:sldId id="464" r:id="rId34"/>
    <p:sldId id="465" r:id="rId35"/>
    <p:sldId id="466" r:id="rId36"/>
    <p:sldId id="468" r:id="rId37"/>
    <p:sldId id="469" r:id="rId38"/>
    <p:sldId id="474" r:id="rId39"/>
    <p:sldId id="470" r:id="rId40"/>
    <p:sldId id="471" r:id="rId41"/>
    <p:sldId id="472" r:id="rId42"/>
    <p:sldId id="473" r:id="rId43"/>
    <p:sldId id="475" r:id="rId44"/>
    <p:sldId id="476" r:id="rId45"/>
    <p:sldId id="478" r:id="rId46"/>
    <p:sldId id="479" r:id="rId47"/>
    <p:sldId id="477" r:id="rId48"/>
    <p:sldId id="481" r:id="rId49"/>
    <p:sldId id="482" r:id="rId50"/>
    <p:sldId id="510" r:id="rId51"/>
    <p:sldId id="511" r:id="rId52"/>
    <p:sldId id="512" r:id="rId53"/>
    <p:sldId id="513" r:id="rId54"/>
    <p:sldId id="514" r:id="rId55"/>
    <p:sldId id="515" r:id="rId56"/>
    <p:sldId id="516" r:id="rId57"/>
    <p:sldId id="517" r:id="rId58"/>
    <p:sldId id="518" r:id="rId59"/>
    <p:sldId id="519" r:id="rId60"/>
    <p:sldId id="520" r:id="rId61"/>
    <p:sldId id="521" r:id="rId62"/>
    <p:sldId id="522" r:id="rId63"/>
    <p:sldId id="325" r:id="rId64"/>
  </p:sldIdLst>
  <p:sldSz cx="12192000" cy="6858000"/>
  <p:notesSz cx="6858000" cy="9144000"/>
  <p:defaultTextStyle>
    <a:defPPr>
      <a:defRPr lang="en-US"/>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061">
          <p15:clr>
            <a:srgbClr val="A4A3A4"/>
          </p15:clr>
        </p15:guide>
        <p15:guide id="2" pos="38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C8C4"/>
    <a:srgbClr val="52B6B1"/>
    <a:srgbClr val="7A9AA6"/>
    <a:srgbClr val="0E94F1"/>
    <a:srgbClr val="97C602"/>
    <a:srgbClr val="79A002"/>
    <a:srgbClr val="CED676"/>
    <a:srgbClr val="B8C53B"/>
    <a:srgbClr val="F9D03C"/>
    <a:srgbClr val="F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guide orient="horz" pos="2061"/>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84564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4535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CFEE1C38-924C-437C-8001-55CCA84CAEAD}"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916CE456-B1EC-4745-AFBF-90DC894C953C}"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9A6046BE-1B65-46A1-AEA0-1D316A87F3A6}"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0445AD91-E03E-4334-B85D-95A336954B05}" type="slidenum">
              <a:rPr lang="en-US"/>
              <a:pPr>
                <a:defRPr/>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103A35C5-8A25-45B6-8A93-6A04973D7C44}"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C26D3BF-D541-42C3-9B6D-EE773E1AA558}" type="slidenum">
              <a:rPr lang="en-US"/>
              <a:pPr>
                <a:defRPr/>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E49AD62C-0522-47E4-A5AF-B8B1BFDBF467}"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5018D34-6415-4CA3-A1BE-E52F39CCB811}" type="slidenum">
              <a:rPr lang="en-US"/>
              <a:pPr>
                <a:defRPr/>
              </a:pPr>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0029E955-FF6E-47CD-9A70-B7FF30E64934}"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1764455C-6AEC-4D14-8385-702B9910E013}" type="slidenum">
              <a:rPr lang="en-US"/>
              <a:pPr>
                <a:defRPr/>
              </a:pPr>
              <a:t>‹#›</a:t>
            </a:fld>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9A171028-2071-48FA-BD87-06DBCDE8C2A4}"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D9FF886-181F-4D59-AF3C-690B659B1ACF}" type="slidenum">
              <a:rPr lang="en-US"/>
              <a:pPr>
                <a:defRPr/>
              </a:pPr>
              <a:t>‹#›</a:t>
            </a:fld>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CD8472A4-2F7A-4692-A9AE-A3FA41B1676B}"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54E7AF2-F72C-45DD-8927-A96169527EE9}" type="slidenum">
              <a:rPr lang="en-US"/>
              <a:pPr>
                <a:defRPr/>
              </a:pPr>
              <a:t>‹#›</a:t>
            </a:fld>
            <a:endParaRPr 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D1492099-1CCA-4C8E-9B8D-3091EE47EE01}" type="datetimeFigureOut">
              <a:rPr lang="en-US"/>
              <a:pPr>
                <a:defRPr/>
              </a:pPr>
              <a:t>3/20/2018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96AB4E2A-C811-4A1F-8390-6A6582679476}" type="slidenum">
              <a:rPr lang="en-US"/>
              <a:pPr>
                <a:defRPr/>
              </a:pPr>
              <a:t>‹#›</a:t>
            </a:fld>
            <a:endParaRPr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D5E86171-E415-4A12-822E-C4DDDF06D554}" type="datetimeFigureOut">
              <a:rPr lang="en-US"/>
              <a:pPr>
                <a:defRPr/>
              </a:pPr>
              <a:t>3/20/2018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073205A1-9D85-435A-9D3F-9FD0594728A3}" type="slidenum">
              <a:rPr lang="en-US"/>
              <a:pPr>
                <a:defRPr/>
              </a:pPr>
              <a:t>‹#›</a:t>
            </a:fld>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7D09F9CE-E123-4F43-BCC9-3E4612D61DDD}" type="datetimeFigureOut">
              <a:rPr lang="en-US"/>
              <a:pPr>
                <a:defRPr/>
              </a:pPr>
              <a:t>3/20/2018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4D26F27D-7772-4FBE-BF6C-3AEEAFFA022D}" type="slidenum">
              <a:rPr lang="en-US"/>
              <a:pPr>
                <a:defRPr/>
              </a:pPr>
              <a:t>‹#›</a:t>
            </a:fld>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BAFF38BE-D9BD-40B0-9EEC-C25042D84B8D}"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8044929-B096-4322-B6A2-BB37A120E5DA}" type="slidenum">
              <a:rPr lang="en-US"/>
              <a:pPr>
                <a:defRPr/>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DBE496CC-1AC4-4225-95E6-BAD81C73BCBD}"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456DE92D-41D9-461A-92CE-3EA7A4B288BA}" type="slidenum">
              <a:rPr lang="en-US"/>
              <a:pPr>
                <a:defRPr/>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94ACE79-CDE7-4E99-A3CB-A73A6518A14B}"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8D77C591-05FD-4C3B-8606-AE8B050BBA2E}" type="slidenum">
              <a:rPr lang="en-US"/>
              <a:pPr>
                <a:defRPr/>
              </a:pPr>
              <a:t>‹#›</a:t>
            </a:fld>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8DC22A27-72A6-4DE2-8326-030C9B5F629F}"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09BA986-9C38-4E43-9276-44EA90601071}" type="slidenum">
              <a:rPr lang="en-US"/>
              <a:pPr>
                <a:defRPr/>
              </a:pPr>
              <a:t>‹#›</a:t>
            </a:fld>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0D94DDF8-349E-4AB2-A89D-2DCD16A9E00E}"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25D9B24-EE9D-4C5D-9E61-F9CB69CEB9D2}" type="slidenum">
              <a:rPr lang="en-US"/>
              <a:pPr>
                <a:defRPr/>
              </a:pPr>
              <a:t>‹#›</a:t>
            </a:fld>
            <a:endParaRPr 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C4D601D7-F20F-4CBC-A4CA-5FE024F9425F}"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7C3270D7-33DF-459D-B2B7-C6AEB6DDEBBE}" type="slidenum">
              <a:rPr lang="en-US"/>
              <a:pPr>
                <a:defRPr/>
              </a:pPr>
              <a:t>‹#›</a:t>
            </a:fld>
            <a:endParaRPr lang="en-US"/>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96E47783-C97D-4352-B78B-03DB1E6A0235}"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6BD7E6F-5AA4-4192-9801-EA13D1C88EEF}" type="slidenum">
              <a:rPr lang="en-US"/>
              <a:pPr>
                <a:defRPr/>
              </a:pPr>
              <a:t>‹#›</a:t>
            </a:fld>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636CD355-1FEE-40BD-BCE3-EF2EF1FEDACC}"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CABBE448-8AB4-4C51-B519-720562DB45AE}" type="slidenum">
              <a:rPr lang="en-US"/>
              <a:pPr>
                <a:defRPr/>
              </a:pPr>
              <a:t>‹#›</a:t>
            </a:fld>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901163E2-651A-432C-9AD0-0385B0ABB062}"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FF5C6B41-DBFB-447A-A42D-9BD334C4B4DF}" type="slidenum">
              <a:rPr lang="en-US"/>
              <a:pPr>
                <a:defRPr/>
              </a:pPr>
              <a:t>‹#›</a:t>
            </a:fld>
            <a:endParaRPr 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FBABBE50-C5D7-41CD-9D33-E1D73F823603}" type="datetimeFigureOut">
              <a:rPr lang="en-US"/>
              <a:pPr>
                <a:defRPr/>
              </a:pPr>
              <a:t>3/20/2018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AE234BC0-C549-4940-8C12-47CE82F633D8}" type="slidenum">
              <a:rPr lang="en-US"/>
              <a:pPr>
                <a:defRPr/>
              </a:pPr>
              <a:t>‹#›</a:t>
            </a:fld>
            <a:endParaRPr 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AEB26B4C-83F5-4524-9C41-4A0F77CD6433}" type="datetimeFigureOut">
              <a:rPr lang="en-US"/>
              <a:pPr>
                <a:defRPr/>
              </a:pPr>
              <a:t>3/20/2018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DEC547BA-E4BA-4B92-AAC4-5BA591791CC7}" type="slidenum">
              <a:rPr lang="en-US"/>
              <a:pPr>
                <a:defRPr/>
              </a:pPr>
              <a:t>‹#›</a:t>
            </a:fld>
            <a:endParaRPr 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13701CD4-E800-4E19-A7F7-171C3F48C974}" type="datetimeFigureOut">
              <a:rPr lang="en-US"/>
              <a:pPr>
                <a:defRPr/>
              </a:pPr>
              <a:t>3/20/2018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25AE2D20-9362-47A8-A409-49C5EF8B4446}" type="slidenum">
              <a:rPr lang="en-US"/>
              <a:pPr>
                <a:defRPr/>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5F698311-4DD8-42B7-AC6D-17C876D11536}"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3FF39517-75A3-484F-A9C5-0DDA2620E859}" type="slidenum">
              <a:rPr lang="en-US"/>
              <a:pPr>
                <a:defRPr/>
              </a:pPr>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F93C5C09-4C75-44B8-A937-B84036117BB5}"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3CEAFCA-4A3A-4098-B0BF-36A36DB881C3}" type="slidenum">
              <a:rPr lang="en-US"/>
              <a:pPr>
                <a:defRPr/>
              </a:pPr>
              <a:t>‹#›</a:t>
            </a:fld>
            <a:endParaRPr 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ED45A2C-1617-406A-8B8B-F02D07335518}"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A34C68D-6AB8-43AE-BB9E-9F78B75CBBDD}" type="slidenum">
              <a:rPr lang="en-US"/>
              <a:pPr>
                <a:defRPr/>
              </a:pPr>
              <a:t>‹#›</a:t>
            </a:fld>
            <a:endParaRPr lang="en-US"/>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16617ED2-1EC5-488B-809C-90247C0A699C}"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52227C5-C86E-49F3-99F8-BF05765C6A59}" type="slidenum">
              <a:rPr lang="en-US"/>
              <a:pPr>
                <a:defRPr/>
              </a:pPr>
              <a:t>‹#›</a:t>
            </a:fld>
            <a:endParaRPr lang="en-US"/>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C0694FEB-E571-44FE-8956-F8D1B1FA483E}" type="datetimeFigureOut">
              <a:rPr lang="en-US"/>
              <a:pPr>
                <a:defRPr/>
              </a:pPr>
              <a:t>3/20/2018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D9103E4-0245-46D8-93E8-49896B3F0939}" type="slidenum">
              <a:rPr lang="en-US"/>
              <a:pPr>
                <a:defRPr/>
              </a:pPr>
              <a:t>‹#›</a:t>
            </a:fld>
            <a:endParaRPr lang="en-US"/>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11F0C8DF-FDD9-4006-A773-F0BD3BABC1A4}"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DAF40FB-9709-4004-ACFD-61A6C8207B00}" type="slidenum">
              <a:rPr lang="en-US"/>
              <a:pPr>
                <a:defRPr/>
              </a:pPr>
              <a:t>‹#›</a:t>
            </a:fld>
            <a:endParaRPr lang="en-US"/>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D9BA91CB-E705-4BED-9052-25B265EB632F}" type="datetimeFigureOut">
              <a:rPr lang="en-US"/>
              <a:pPr>
                <a:defRPr/>
              </a:pPr>
              <a:t>3/20/2018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CF08CA2B-CE22-483E-B922-33FAC23BA3C9}" type="slidenum">
              <a:rPr lang="en-US"/>
              <a:pPr>
                <a:defRPr/>
              </a:pPr>
              <a:t>‹#›</a:t>
            </a:fld>
            <a:endParaRPr lang="en-US"/>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03FB4A67-DD44-46F1-8465-16B578B7BC7C}" type="datetimeFigureOut">
              <a:rPr lang="en-US"/>
              <a:pPr>
                <a:defRPr/>
              </a:pPr>
              <a:t>3/20/2018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9977E70B-1523-49D4-85AF-78C796F1E914}" type="slidenum">
              <a:rPr lang="en-US"/>
              <a:pPr>
                <a:defRPr/>
              </a:pPr>
              <a:t>‹#›</a:t>
            </a:fld>
            <a:endParaRPr lang="en-US"/>
          </a:p>
        </p:txBody>
      </p:sp>
    </p:spTree>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65F5D729-967D-4DAD-B155-05830BDC1102}" type="datetimeFigureOut">
              <a:rPr lang="en-US"/>
              <a:pPr>
                <a:defRPr/>
              </a:pPr>
              <a:t>3/20/2018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B39270F4-0E64-4C3F-B26B-A0AC98D19BB9}" type="slidenum">
              <a:rPr lang="en-US"/>
              <a:pPr>
                <a:defRPr/>
              </a:pPr>
              <a:t>‹#›</a:t>
            </a:fld>
            <a:endParaRPr lang="en-US"/>
          </a:p>
        </p:txBody>
      </p:sp>
    </p:spTree>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35C39BD8-1225-4E93-955A-FE10159FE888}"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C265081-ED8F-4913-8CC6-EFEC1DF1447C}" type="slidenum">
              <a:rPr lang="en-US"/>
              <a:pPr>
                <a:defRPr/>
              </a:pPr>
              <a:t>‹#›</a:t>
            </a:fld>
            <a:endParaRPr lang="en-US"/>
          </a:p>
        </p:txBody>
      </p:sp>
    </p:spTree>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6D25F0C5-283D-4DF5-9A67-92ABC93DFCF9}" type="datetimeFigureOut">
              <a:rPr lang="en-US"/>
              <a:pPr>
                <a:defRPr/>
              </a:pPr>
              <a:t>3/20/2018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1939AD8D-6E70-4A24-8417-C50699E40E84}"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1027"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8B16F38D-752B-4C24-9638-9DF9C6A0CC15}" type="datetimeFigureOut">
              <a:rPr lang="en-US"/>
              <a:pPr>
                <a:defRPr/>
              </a:pPr>
              <a:t>3/20/2018</a:t>
            </a:fld>
            <a:endParaRPr lang="en-US"/>
          </a:p>
        </p:txBody>
      </p:sp>
      <p:sp>
        <p:nvSpPr>
          <p:cNvPr id="2054"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2055"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5AD1EB2E-57AD-4951-981A-6285BB4D9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2051"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2052" name="Group 4"/>
          <p:cNvGrpSpPr/>
          <p:nvPr userDrawn="1"/>
        </p:nvGrpSpPr>
        <p:grpSpPr bwMode="auto">
          <a:xfrm>
            <a:off x="1390650" y="0"/>
            <a:ext cx="2382838" cy="6858000"/>
            <a:chOff x="0" y="0"/>
            <a:chExt cx="2383567" cy="6858000"/>
          </a:xfrm>
        </p:grpSpPr>
        <p:sp>
          <p:nvSpPr>
            <p:cNvPr id="2058" name="矩形 9"/>
            <p:cNvSpPr>
              <a:spLocks noChangeArrowheads="1"/>
            </p:cNvSpPr>
            <p:nvPr/>
          </p:nvSpPr>
          <p:spPr bwMode="auto">
            <a:xfrm>
              <a:off x="0" y="0"/>
              <a:ext cx="2004473"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2059" name="直角三角形 10"/>
            <p:cNvSpPr>
              <a:spLocks noChangeArrowheads="1"/>
            </p:cNvSpPr>
            <p:nvPr/>
          </p:nvSpPr>
          <p:spPr bwMode="auto">
            <a:xfrm>
              <a:off x="2008625"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2060" name="直角三角形 11"/>
            <p:cNvSpPr>
              <a:spLocks noChangeArrowheads="1"/>
            </p:cNvSpPr>
            <p:nvPr/>
          </p:nvSpPr>
          <p:spPr bwMode="auto">
            <a:xfrm rot="5400000">
              <a:off x="2017807"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2053"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4"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EDD45D05-E4DB-4E26-B1EC-372ECBC04E56}" type="datetimeFigureOut">
              <a:rPr lang="en-US"/>
              <a:pPr>
                <a:defRPr/>
              </a:pPr>
              <a:t>3/20/2018</a:t>
            </a:fld>
            <a:endParaRPr lang="en-US"/>
          </a:p>
        </p:txBody>
      </p:sp>
      <p:sp>
        <p:nvSpPr>
          <p:cNvPr id="3083"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3084"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C22EA4F4-295A-49C1-8FC7-B8C3A6EB9A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075"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3076" name="Group 4"/>
          <p:cNvGrpSpPr/>
          <p:nvPr userDrawn="1"/>
        </p:nvGrpSpPr>
        <p:grpSpPr bwMode="auto">
          <a:xfrm>
            <a:off x="127000" y="0"/>
            <a:ext cx="1522413" cy="6858000"/>
            <a:chOff x="0" y="0"/>
            <a:chExt cx="1522934" cy="6858000"/>
          </a:xfrm>
        </p:grpSpPr>
        <p:sp>
          <p:nvSpPr>
            <p:cNvPr id="3086" name="矩形 9"/>
            <p:cNvSpPr>
              <a:spLocks noChangeArrowheads="1"/>
            </p:cNvSpPr>
            <p:nvPr/>
          </p:nvSpPr>
          <p:spPr bwMode="auto">
            <a:xfrm>
              <a:off x="0" y="0"/>
              <a:ext cx="1143840"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3087" name="直角三角形 10"/>
            <p:cNvSpPr>
              <a:spLocks noChangeArrowheads="1"/>
            </p:cNvSpPr>
            <p:nvPr/>
          </p:nvSpPr>
          <p:spPr bwMode="auto">
            <a:xfrm>
              <a:off x="1147992"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3088" name="直角三角形 11"/>
            <p:cNvSpPr>
              <a:spLocks noChangeArrowheads="1"/>
            </p:cNvSpPr>
            <p:nvPr/>
          </p:nvSpPr>
          <p:spPr bwMode="auto">
            <a:xfrm rot="5400000">
              <a:off x="1157174"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3077" name="Freeform 13"/>
          <p:cNvSpPr>
            <a:spLocks noEditPoints="1"/>
          </p:cNvSpPr>
          <p:nvPr userDrawn="1"/>
        </p:nvSpPr>
        <p:spPr bwMode="auto">
          <a:xfrm>
            <a:off x="436563" y="1358900"/>
            <a:ext cx="506412"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8" name="Freeform 17"/>
          <p:cNvSpPr>
            <a:spLocks noEditPoints="1"/>
          </p:cNvSpPr>
          <p:nvPr userDrawn="1"/>
        </p:nvSpPr>
        <p:spPr bwMode="auto">
          <a:xfrm>
            <a:off x="387350" y="2411413"/>
            <a:ext cx="606425" cy="6000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9" name="Freeform 27"/>
          <p:cNvSpPr>
            <a:spLocks noEditPoints="1"/>
          </p:cNvSpPr>
          <p:nvPr userDrawn="1"/>
        </p:nvSpPr>
        <p:spPr bwMode="auto">
          <a:xfrm>
            <a:off x="401638" y="4548188"/>
            <a:ext cx="576262" cy="612775"/>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0" name="Freeform 35"/>
          <p:cNvSpPr>
            <a:spLocks noEditPoints="1"/>
          </p:cNvSpPr>
          <p:nvPr userDrawn="1"/>
        </p:nvSpPr>
        <p:spPr bwMode="auto">
          <a:xfrm>
            <a:off x="401638" y="3546475"/>
            <a:ext cx="576262" cy="473075"/>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1"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82"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0"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58AD7B8B-C83E-4370-8E98-FC2EDD93D48C}" type="datetimeFigureOut">
              <a:rPr lang="en-US"/>
              <a:pPr>
                <a:defRPr/>
              </a:pPr>
              <a:t>3/20/2018</a:t>
            </a:fld>
            <a:endParaRPr lang="en-US"/>
          </a:p>
        </p:txBody>
      </p:sp>
      <p:sp>
        <p:nvSpPr>
          <p:cNvPr id="4111"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4112"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DF18851A-3127-42A4-B462-ACA50DA579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409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12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614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717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819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6.vml"/><Relationship Id="rId4" Type="http://schemas.openxmlformats.org/officeDocument/2006/relationships/image" Target="../media/image3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4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3019425" y="4467225"/>
            <a:ext cx="6096000"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latin typeface="微软雅黑" panose="020B0503020204020204" pitchFamily="34" charset="-122"/>
                <a:ea typeface="微软雅黑" panose="020B0503020204020204" pitchFamily="34" charset="-122"/>
              </a:rPr>
              <a:t>Chapter2</a:t>
            </a:r>
            <a:r>
              <a:rPr lang="zh-CN" altLang="en-US" sz="3200" dirty="0">
                <a:latin typeface="微软雅黑" panose="020B0503020204020204" pitchFamily="34" charset="-122"/>
                <a:ea typeface="微软雅黑" panose="020B0503020204020204" pitchFamily="34" charset="-122"/>
              </a:rPr>
              <a:t>：信息的表示和处理</a:t>
            </a:r>
          </a:p>
          <a:p>
            <a:pPr algn="ctr"/>
            <a:r>
              <a:rPr lang="en-US" altLang="zh-CN" sz="1400" dirty="0">
                <a:latin typeface="微软雅黑" panose="020B0503020204020204" pitchFamily="34" charset="-122"/>
                <a:ea typeface="微软雅黑" panose="020B0503020204020204" pitchFamily="34" charset="-122"/>
              </a:rPr>
              <a:t>bits-</a:t>
            </a:r>
            <a:r>
              <a:rPr lang="en-US" altLang="zh-CN" sz="1400" dirty="0" err="1">
                <a:latin typeface="微软雅黑" panose="020B0503020204020204" pitchFamily="34" charset="-122"/>
                <a:ea typeface="微软雅黑" panose="020B0503020204020204" pitchFamily="34" charset="-122"/>
              </a:rPr>
              <a:t>int</a:t>
            </a:r>
            <a:r>
              <a:rPr lang="en-US" altLang="zh-CN" sz="1400" dirty="0">
                <a:latin typeface="微软雅黑" panose="020B0503020204020204" pitchFamily="34" charset="-122"/>
                <a:ea typeface="微软雅黑" panose="020B0503020204020204" pitchFamily="34" charset="-122"/>
              </a:rPr>
              <a:t>-float</a:t>
            </a:r>
          </a:p>
        </p:txBody>
      </p:sp>
      <p:cxnSp>
        <p:nvCxnSpPr>
          <p:cNvPr id="9219" name="直接连接符 10"/>
          <p:cNvCxnSpPr>
            <a:cxnSpLocks noChangeShapeType="1"/>
          </p:cNvCxnSpPr>
          <p:nvPr/>
        </p:nvCxnSpPr>
        <p:spPr bwMode="auto">
          <a:xfrm>
            <a:off x="4105275" y="5343525"/>
            <a:ext cx="3924300" cy="0"/>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9220" name="矩形 10"/>
          <p:cNvSpPr>
            <a:spLocks noChangeArrowheads="1"/>
          </p:cNvSpPr>
          <p:nvPr/>
        </p:nvSpPr>
        <p:spPr bwMode="auto">
          <a:xfrm>
            <a:off x="3594100" y="5349875"/>
            <a:ext cx="4948238"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教师：王毅</a:t>
            </a:r>
          </a:p>
        </p:txBody>
      </p:sp>
      <p:grpSp>
        <p:nvGrpSpPr>
          <p:cNvPr id="9221" name="Group 5"/>
          <p:cNvGrpSpPr/>
          <p:nvPr/>
        </p:nvGrpSpPr>
        <p:grpSpPr bwMode="auto">
          <a:xfrm>
            <a:off x="4514850" y="738188"/>
            <a:ext cx="3105150" cy="3105150"/>
            <a:chOff x="0" y="0"/>
            <a:chExt cx="4176001" cy="4176001"/>
          </a:xfrm>
        </p:grpSpPr>
        <p:sp>
          <p:nvSpPr>
            <p:cNvPr id="9222" name="椭圆 13"/>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9223" name="任意多边形 14"/>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9224" name="组合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07" y="680420"/>
              <a:ext cx="2778603" cy="216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1659255" y="1210310"/>
            <a:ext cx="792480" cy="460375"/>
          </a:xfrm>
          <a:prstGeom prst="rect">
            <a:avLst/>
          </a:prstGeom>
          <a:noFill/>
        </p:spPr>
        <p:txBody>
          <a:bodyPr wrap="none" rtlCol="0" anchor="t">
            <a:spAutoFit/>
          </a:bodyPr>
          <a:lstStyle/>
          <a:p>
            <a:pPr marL="0" indent="0">
              <a:buFont typeface="Wingdings" panose="05000000000000000000" charset="0"/>
              <a:buNone/>
            </a:pPr>
            <a:r>
              <a:rPr lang="zh-CN" altLang="en-US" sz="2400"/>
              <a:t>寻址</a:t>
            </a:r>
          </a:p>
        </p:txBody>
      </p:sp>
      <p:sp>
        <p:nvSpPr>
          <p:cNvPr id="14" name="文本框 13"/>
          <p:cNvSpPr txBox="1"/>
          <p:nvPr/>
        </p:nvSpPr>
        <p:spPr>
          <a:xfrm>
            <a:off x="1659255" y="1670685"/>
            <a:ext cx="4512945" cy="645160"/>
          </a:xfrm>
          <a:prstGeom prst="rect">
            <a:avLst/>
          </a:prstGeom>
          <a:noFill/>
        </p:spPr>
        <p:txBody>
          <a:bodyPr wrap="square" rtlCol="0">
            <a:spAutoFit/>
          </a:bodyPr>
          <a:lstStyle/>
          <a:p>
            <a:pPr marL="285750" lvl="2" indent="-285750">
              <a:buSzPct val="65000"/>
              <a:buFont typeface="Wingdings" panose="05000000000000000000" charset="0"/>
              <a:buChar char=""/>
            </a:pPr>
            <a:r>
              <a:rPr lang="zh-CN" altLang="en-US" dirty="0">
                <a:sym typeface="+mn-ea"/>
              </a:rPr>
              <a:t>程序寻址</a:t>
            </a:r>
            <a:r>
              <a:rPr lang="en-US" altLang="zh-CN" dirty="0">
                <a:sym typeface="+mn-ea"/>
              </a:rPr>
              <a:t>——</a:t>
            </a:r>
            <a:r>
              <a:rPr lang="zh-CN" altLang="en-US" dirty="0">
                <a:sym typeface="+mn-ea"/>
              </a:rPr>
              <a:t>逻辑地址、虚地址</a:t>
            </a:r>
          </a:p>
          <a:p>
            <a:pPr marL="285750" lvl="2" indent="-285750">
              <a:buSzPct val="65000"/>
              <a:buFont typeface="Wingdings" panose="05000000000000000000" charset="0"/>
              <a:buChar char=""/>
            </a:pPr>
            <a:r>
              <a:rPr lang="zh-CN" altLang="en-US" dirty="0">
                <a:sym typeface="+mn-ea"/>
              </a:rPr>
              <a:t>以数据的第一个字节为地址</a:t>
            </a:r>
            <a:endParaRPr lang="zh-CN" altLang="en-US">
              <a:ea typeface="宋体" panose="02010600030101010101" pitchFamily="2" charset="-122"/>
            </a:endParaRPr>
          </a:p>
        </p:txBody>
      </p:sp>
      <p:sp>
        <p:nvSpPr>
          <p:cNvPr id="19" name="文本框 18"/>
          <p:cNvSpPr txBox="1"/>
          <p:nvPr/>
        </p:nvSpPr>
        <p:spPr>
          <a:xfrm>
            <a:off x="1659255" y="2560320"/>
            <a:ext cx="6130925" cy="2589530"/>
          </a:xfrm>
          <a:prstGeom prst="rect">
            <a:avLst/>
          </a:prstGeom>
          <a:noFill/>
        </p:spPr>
        <p:txBody>
          <a:bodyPr wrap="square" rtlCol="0" anchor="t">
            <a:noAutofit/>
          </a:bodyPr>
          <a:lstStyle/>
          <a:p>
            <a:pPr marL="0" lvl="1" indent="0" algn="l">
              <a:buSzPct val="60000"/>
              <a:buFont typeface="Wingdings" panose="05000000000000000000" charset="0"/>
              <a:buNone/>
            </a:pPr>
            <a:r>
              <a:rPr lang="zh-CN" altLang="en-US" sz="2400" dirty="0">
                <a:ea typeface="宋体" panose="02010600030101010101" pitchFamily="2" charset="-122"/>
                <a:sym typeface="+mn-ea"/>
              </a:rPr>
              <a:t>字节顺序</a:t>
            </a:r>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大端法：</a:t>
            </a:r>
            <a:r>
              <a:rPr lang="en-US" sz="1800" dirty="0">
                <a:sym typeface="+mn-ea"/>
              </a:rPr>
              <a:t> Sun, PPC Mac, Internet</a:t>
            </a:r>
            <a:endParaRPr lang="en-US" sz="1800" dirty="0"/>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最低有效字节在前面</a:t>
            </a:r>
          </a:p>
          <a:p>
            <a:pPr marL="285750" lvl="1" indent="-285750" algn="l">
              <a:buSzPct val="60000"/>
              <a:buFont typeface="Wingdings" panose="05000000000000000000" charset="0"/>
              <a:buChar char=""/>
            </a:pPr>
            <a:endParaRPr lang="en-US" altLang="zh-CN" sz="1800" dirty="0"/>
          </a:p>
          <a:p>
            <a:pPr marL="285750" lvl="1" indent="-285750" algn="l">
              <a:buSzPct val="60000"/>
              <a:buFont typeface="Wingdings" panose="05000000000000000000" charset="0"/>
              <a:buChar char=""/>
            </a:pPr>
            <a:r>
              <a:rPr lang="zh-CN" altLang="en-US" sz="1800" dirty="0">
                <a:ea typeface="宋体" panose="02010600030101010101" pitchFamily="2" charset="-122"/>
              </a:rPr>
              <a:t>小端法：</a:t>
            </a:r>
            <a:r>
              <a:rPr lang="en-US" sz="1800" dirty="0">
                <a:sym typeface="+mn-ea"/>
              </a:rPr>
              <a:t>x86</a:t>
            </a:r>
            <a:endParaRPr lang="en-US" sz="1800" dirty="0"/>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最高有效字节在前面</a:t>
            </a:r>
          </a:p>
          <a:p>
            <a:pPr marL="285750" lvl="1" indent="-285750" algn="l">
              <a:buSzPct val="60000"/>
              <a:buFont typeface="Wingdings" panose="05000000000000000000" charset="0"/>
              <a:buChar char=""/>
            </a:pPr>
            <a:endParaRPr lang="zh-CN" altLang="en-US" sz="1800" dirty="0">
              <a:ea typeface="宋体" panose="02010600030101010101" pitchFamily="2" charset="-122"/>
              <a:sym typeface="+mn-ea"/>
            </a:endParaRPr>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双端法：将处理器配置成小端或大端两种的</a:t>
            </a:r>
          </a:p>
          <a:p>
            <a:pPr marL="0" lvl="1" indent="0" algn="l">
              <a:buSzPct val="60000"/>
              <a:buFont typeface="Wingdings" panose="05000000000000000000" charset="0"/>
              <a:buNone/>
            </a:pPr>
            <a:r>
              <a:rPr lang="zh-CN" altLang="en-US" sz="1800" dirty="0">
                <a:ea typeface="宋体" panose="02010600030101010101" pitchFamily="2" charset="-122"/>
                <a:sym typeface="+mn-ea"/>
              </a:rPr>
              <a:t>机器运行。</a:t>
            </a:r>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indent="0" algn="l">
              <a:buSzPct val="60000"/>
              <a:buFont typeface="Wingdings" panose="05000000000000000000" charset="0"/>
              <a:buNone/>
            </a:pPr>
            <a:endParaRPr lang="en-US" altLang="zh-CN" sz="1800" dirty="0"/>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indent="0" algn="l">
              <a:buSzPct val="60000"/>
              <a:buFont typeface="Wingdings" panose="05000000000000000000" charset="0"/>
              <a:buNone/>
            </a:pPr>
            <a:endParaRPr lang="en-US" altLang="zh-CN" sz="2400" dirty="0"/>
          </a:p>
          <a:p>
            <a:pPr marL="342900" indent="-342900"/>
            <a:endParaRPr lang="zh-CN" altLang="en-US" sz="2400"/>
          </a:p>
        </p:txBody>
      </p:sp>
      <p:grpSp>
        <p:nvGrpSpPr>
          <p:cNvPr id="2" name="Group 5"/>
          <p:cNvGrpSpPr/>
          <p:nvPr/>
        </p:nvGrpSpPr>
        <p:grpSpPr bwMode="auto">
          <a:xfrm>
            <a:off x="6515735" y="2646045"/>
            <a:ext cx="5486400" cy="635000"/>
            <a:chOff x="0" y="0"/>
            <a:chExt cx="3456" cy="400"/>
          </a:xfrm>
        </p:grpSpPr>
        <p:grpSp>
          <p:nvGrpSpPr>
            <p:cNvPr id="5" name="Group 6"/>
            <p:cNvGrpSpPr/>
            <p:nvPr/>
          </p:nvGrpSpPr>
          <p:grpSpPr bwMode="auto">
            <a:xfrm>
              <a:off x="864" y="0"/>
              <a:ext cx="433" cy="192"/>
              <a:chOff x="0" y="0"/>
              <a:chExt cx="433" cy="192"/>
            </a:xfrm>
          </p:grpSpPr>
          <p:sp>
            <p:nvSpPr>
              <p:cNvPr id="49242" name="Rectangle 7"/>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6" name="Group 9"/>
            <p:cNvGrpSpPr/>
            <p:nvPr/>
          </p:nvGrpSpPr>
          <p:grpSpPr bwMode="auto">
            <a:xfrm>
              <a:off x="1296" y="0"/>
              <a:ext cx="433" cy="192"/>
              <a:chOff x="0" y="0"/>
              <a:chExt cx="433" cy="192"/>
            </a:xfrm>
          </p:grpSpPr>
          <p:sp>
            <p:nvSpPr>
              <p:cNvPr id="49240" name="Rectangle 10"/>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7" name="Group 12"/>
            <p:cNvGrpSpPr/>
            <p:nvPr/>
          </p:nvGrpSpPr>
          <p:grpSpPr bwMode="auto">
            <a:xfrm>
              <a:off x="1728" y="0"/>
              <a:ext cx="433" cy="192"/>
              <a:chOff x="0" y="0"/>
              <a:chExt cx="433" cy="192"/>
            </a:xfrm>
          </p:grpSpPr>
          <p:sp>
            <p:nvSpPr>
              <p:cNvPr id="49238" name="Rectangle 13"/>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8" name="Group 15"/>
            <p:cNvGrpSpPr/>
            <p:nvPr/>
          </p:nvGrpSpPr>
          <p:grpSpPr bwMode="auto">
            <a:xfrm>
              <a:off x="2160" y="0"/>
              <a:ext cx="433" cy="192"/>
              <a:chOff x="0" y="0"/>
              <a:chExt cx="433" cy="192"/>
            </a:xfrm>
          </p:grpSpPr>
          <p:sp>
            <p:nvSpPr>
              <p:cNvPr id="49236" name="Rectangle 1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9" name="Group 20"/>
            <p:cNvGrpSpPr/>
            <p:nvPr/>
          </p:nvGrpSpPr>
          <p:grpSpPr bwMode="auto">
            <a:xfrm>
              <a:off x="864" y="176"/>
              <a:ext cx="432" cy="224"/>
              <a:chOff x="0" y="0"/>
              <a:chExt cx="432" cy="224"/>
            </a:xfrm>
          </p:grpSpPr>
          <p:sp>
            <p:nvSpPr>
              <p:cNvPr id="49234" name="Rectangle 21"/>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10" name="Group 23"/>
            <p:cNvGrpSpPr/>
            <p:nvPr/>
          </p:nvGrpSpPr>
          <p:grpSpPr bwMode="auto">
            <a:xfrm>
              <a:off x="1296" y="176"/>
              <a:ext cx="432" cy="224"/>
              <a:chOff x="0" y="0"/>
              <a:chExt cx="432" cy="224"/>
            </a:xfrm>
          </p:grpSpPr>
          <p:sp>
            <p:nvSpPr>
              <p:cNvPr id="49232" name="Rectangle 24"/>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1" name="Group 26"/>
            <p:cNvGrpSpPr/>
            <p:nvPr/>
          </p:nvGrpSpPr>
          <p:grpSpPr bwMode="auto">
            <a:xfrm>
              <a:off x="1728" y="176"/>
              <a:ext cx="432" cy="224"/>
              <a:chOff x="0" y="0"/>
              <a:chExt cx="432" cy="224"/>
            </a:xfrm>
          </p:grpSpPr>
          <p:sp>
            <p:nvSpPr>
              <p:cNvPr id="49230" name="Rectangle 27"/>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2" name="Group 29"/>
            <p:cNvGrpSpPr/>
            <p:nvPr/>
          </p:nvGrpSpPr>
          <p:grpSpPr bwMode="auto">
            <a:xfrm>
              <a:off x="2160" y="176"/>
              <a:ext cx="432" cy="224"/>
              <a:chOff x="0" y="0"/>
              <a:chExt cx="432" cy="224"/>
            </a:xfrm>
          </p:grpSpPr>
          <p:sp>
            <p:nvSpPr>
              <p:cNvPr id="49228" name="Rectangle 3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20" name="Group 65"/>
          <p:cNvGrpSpPr/>
          <p:nvPr/>
        </p:nvGrpSpPr>
        <p:grpSpPr bwMode="auto">
          <a:xfrm>
            <a:off x="7889240" y="2931795"/>
            <a:ext cx="2743200" cy="349250"/>
            <a:chOff x="0" y="2"/>
            <a:chExt cx="1728" cy="220"/>
          </a:xfrm>
        </p:grpSpPr>
        <p:grpSp>
          <p:nvGrpSpPr>
            <p:cNvPr id="21" name="Group 66"/>
            <p:cNvGrpSpPr/>
            <p:nvPr/>
          </p:nvGrpSpPr>
          <p:grpSpPr bwMode="auto">
            <a:xfrm>
              <a:off x="0" y="2"/>
              <a:ext cx="432" cy="220"/>
              <a:chOff x="0" y="2"/>
              <a:chExt cx="432" cy="220"/>
            </a:xfrm>
          </p:grpSpPr>
          <p:sp>
            <p:nvSpPr>
              <p:cNvPr id="49186" name="Rectangle 67"/>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p:nvPr/>
          </p:nvGrpSpPr>
          <p:grpSpPr bwMode="auto">
            <a:xfrm>
              <a:off x="432" y="2"/>
              <a:ext cx="432" cy="220"/>
              <a:chOff x="0" y="2"/>
              <a:chExt cx="432" cy="220"/>
            </a:xfrm>
          </p:grpSpPr>
          <p:sp>
            <p:nvSpPr>
              <p:cNvPr id="49184" name="Rectangle 7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p:nvPr/>
          </p:nvGrpSpPr>
          <p:grpSpPr bwMode="auto">
            <a:xfrm>
              <a:off x="864" y="2"/>
              <a:ext cx="432" cy="220"/>
              <a:chOff x="0" y="2"/>
              <a:chExt cx="432" cy="220"/>
            </a:xfrm>
          </p:grpSpPr>
          <p:sp>
            <p:nvSpPr>
              <p:cNvPr id="49182" name="Rectangle 7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p:nvPr/>
          </p:nvGrpSpPr>
          <p:grpSpPr bwMode="auto">
            <a:xfrm>
              <a:off x="1296" y="2"/>
              <a:ext cx="432" cy="220"/>
              <a:chOff x="0" y="2"/>
              <a:chExt cx="432" cy="220"/>
            </a:xfrm>
          </p:grpSpPr>
          <p:sp>
            <p:nvSpPr>
              <p:cNvPr id="49180" name="Rectangle 7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sp>
        <p:nvSpPr>
          <p:cNvPr id="13" name="文本框 12"/>
          <p:cNvSpPr txBox="1"/>
          <p:nvPr/>
        </p:nvSpPr>
        <p:spPr>
          <a:xfrm>
            <a:off x="6515735" y="1087755"/>
            <a:ext cx="4023360" cy="922020"/>
          </a:xfrm>
          <a:prstGeom prst="rect">
            <a:avLst/>
          </a:prstGeom>
          <a:noFill/>
        </p:spPr>
        <p:txBody>
          <a:bodyPr wrap="square" rtlCol="0">
            <a:spAutoFit/>
          </a:bodyPr>
          <a:lstStyle/>
          <a:p>
            <a:r>
              <a:rPr lang="zh-CN" altLang="en-US" dirty="0">
                <a:ea typeface="宋体" panose="02010600030101010101" pitchFamily="2" charset="-122"/>
                <a:sym typeface="+mn-ea"/>
              </a:rPr>
              <a:t>变量</a:t>
            </a:r>
            <a:r>
              <a:rPr lang="en-US" altLang="zh-CN" dirty="0">
                <a:ea typeface="宋体" panose="02010600030101010101" pitchFamily="2" charset="-122"/>
                <a:sym typeface="+mn-ea"/>
              </a:rPr>
              <a:t>x</a:t>
            </a:r>
            <a:r>
              <a:rPr lang="zh-CN" altLang="en-US" dirty="0">
                <a:ea typeface="宋体" panose="02010600030101010101" pitchFamily="2" charset="-122"/>
                <a:sym typeface="+mn-ea"/>
              </a:rPr>
              <a:t>的值为</a:t>
            </a:r>
            <a:r>
              <a:rPr lang="en-US" dirty="0">
                <a:sym typeface="+mn-ea"/>
              </a:rPr>
              <a:t>0x01234567</a:t>
            </a:r>
            <a:r>
              <a:rPr lang="zh-CN" altLang="en-US" dirty="0">
                <a:ea typeface="宋体" panose="02010600030101010101" pitchFamily="2" charset="-122"/>
                <a:sym typeface="+mn-ea"/>
              </a:rPr>
              <a:t>，存储的起始地址为</a:t>
            </a:r>
            <a:r>
              <a:rPr lang="en-US" altLang="zh-CN" dirty="0">
                <a:ea typeface="宋体" panose="02010600030101010101" pitchFamily="2" charset="-122"/>
                <a:sym typeface="+mn-ea"/>
              </a:rPr>
              <a:t>0x100</a:t>
            </a:r>
            <a:r>
              <a:rPr lang="zh-CN" altLang="en-US" dirty="0">
                <a:ea typeface="宋体" panose="02010600030101010101" pitchFamily="2" charset="-122"/>
                <a:sym typeface="+mn-ea"/>
              </a:rPr>
              <a:t>，不同的机器类型的字节顺序如下所示：</a:t>
            </a:r>
            <a:endParaRPr lang="zh-CN" altLang="en-US"/>
          </a:p>
        </p:txBody>
      </p:sp>
      <p:sp>
        <p:nvSpPr>
          <p:cNvPr id="49160" name="Rectangle 63"/>
          <p:cNvSpPr/>
          <p:nvPr/>
        </p:nvSpPr>
        <p:spPr bwMode="auto">
          <a:xfrm>
            <a:off x="6515735" y="231584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大端法</a:t>
            </a:r>
          </a:p>
        </p:txBody>
      </p:sp>
      <p:sp>
        <p:nvSpPr>
          <p:cNvPr id="18" name="Rectangle 63"/>
          <p:cNvSpPr/>
          <p:nvPr/>
        </p:nvSpPr>
        <p:spPr bwMode="auto">
          <a:xfrm>
            <a:off x="6515735" y="346773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小端法</a:t>
            </a:r>
          </a:p>
        </p:txBody>
      </p:sp>
      <p:grpSp>
        <p:nvGrpSpPr>
          <p:cNvPr id="25" name="Group 34"/>
          <p:cNvGrpSpPr/>
          <p:nvPr/>
        </p:nvGrpSpPr>
        <p:grpSpPr bwMode="auto">
          <a:xfrm>
            <a:off x="6515735" y="4225925"/>
            <a:ext cx="5486400" cy="635000"/>
            <a:chOff x="0" y="0"/>
            <a:chExt cx="3456" cy="400"/>
          </a:xfrm>
        </p:grpSpPr>
        <p:grpSp>
          <p:nvGrpSpPr>
            <p:cNvPr id="26" name="Group 35"/>
            <p:cNvGrpSpPr/>
            <p:nvPr/>
          </p:nvGrpSpPr>
          <p:grpSpPr bwMode="auto">
            <a:xfrm>
              <a:off x="864" y="0"/>
              <a:ext cx="433" cy="192"/>
              <a:chOff x="0" y="0"/>
              <a:chExt cx="433" cy="192"/>
            </a:xfrm>
          </p:grpSpPr>
          <p:sp>
            <p:nvSpPr>
              <p:cNvPr id="49214" name="Rectangle 3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27" name="Group 38"/>
            <p:cNvGrpSpPr/>
            <p:nvPr/>
          </p:nvGrpSpPr>
          <p:grpSpPr bwMode="auto">
            <a:xfrm>
              <a:off x="1296" y="0"/>
              <a:ext cx="433" cy="192"/>
              <a:chOff x="0" y="0"/>
              <a:chExt cx="433" cy="192"/>
            </a:xfrm>
          </p:grpSpPr>
          <p:sp>
            <p:nvSpPr>
              <p:cNvPr id="49212" name="Rectangle 39"/>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28" name="Group 41"/>
            <p:cNvGrpSpPr/>
            <p:nvPr/>
          </p:nvGrpSpPr>
          <p:grpSpPr bwMode="auto">
            <a:xfrm>
              <a:off x="1728" y="0"/>
              <a:ext cx="433" cy="192"/>
              <a:chOff x="0" y="0"/>
              <a:chExt cx="433" cy="192"/>
            </a:xfrm>
          </p:grpSpPr>
          <p:sp>
            <p:nvSpPr>
              <p:cNvPr id="49210" name="Rectangle 42"/>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29" name="Group 44"/>
            <p:cNvGrpSpPr/>
            <p:nvPr/>
          </p:nvGrpSpPr>
          <p:grpSpPr bwMode="auto">
            <a:xfrm>
              <a:off x="2160" y="0"/>
              <a:ext cx="433" cy="192"/>
              <a:chOff x="0" y="0"/>
              <a:chExt cx="433" cy="192"/>
            </a:xfrm>
          </p:grpSpPr>
          <p:sp>
            <p:nvSpPr>
              <p:cNvPr id="49208" name="Rectangle 45"/>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30" name="Group 49"/>
            <p:cNvGrpSpPr/>
            <p:nvPr/>
          </p:nvGrpSpPr>
          <p:grpSpPr bwMode="auto">
            <a:xfrm>
              <a:off x="864" y="176"/>
              <a:ext cx="432" cy="224"/>
              <a:chOff x="0" y="0"/>
              <a:chExt cx="432" cy="224"/>
            </a:xfrm>
          </p:grpSpPr>
          <p:sp>
            <p:nvSpPr>
              <p:cNvPr id="49206" name="Rectangle 5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31" name="Group 52"/>
            <p:cNvGrpSpPr/>
            <p:nvPr/>
          </p:nvGrpSpPr>
          <p:grpSpPr bwMode="auto">
            <a:xfrm>
              <a:off x="1296" y="176"/>
              <a:ext cx="432" cy="224"/>
              <a:chOff x="0" y="0"/>
              <a:chExt cx="432" cy="224"/>
            </a:xfrm>
          </p:grpSpPr>
          <p:sp>
            <p:nvSpPr>
              <p:cNvPr id="49204" name="Rectangle 53"/>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32" name="Group 55"/>
            <p:cNvGrpSpPr/>
            <p:nvPr/>
          </p:nvGrpSpPr>
          <p:grpSpPr bwMode="auto">
            <a:xfrm>
              <a:off x="1728" y="176"/>
              <a:ext cx="432" cy="224"/>
              <a:chOff x="0" y="0"/>
              <a:chExt cx="432" cy="224"/>
            </a:xfrm>
          </p:grpSpPr>
          <p:sp>
            <p:nvSpPr>
              <p:cNvPr id="49202" name="Rectangle 56"/>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33" name="Group 58"/>
            <p:cNvGrpSpPr/>
            <p:nvPr/>
          </p:nvGrpSpPr>
          <p:grpSpPr bwMode="auto">
            <a:xfrm>
              <a:off x="2160" y="176"/>
              <a:ext cx="432" cy="224"/>
              <a:chOff x="0" y="0"/>
              <a:chExt cx="432" cy="224"/>
            </a:xfrm>
          </p:grpSpPr>
          <p:sp>
            <p:nvSpPr>
              <p:cNvPr id="49200" name="Rectangle 59"/>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34" name="Group 78"/>
          <p:cNvGrpSpPr/>
          <p:nvPr/>
        </p:nvGrpSpPr>
        <p:grpSpPr bwMode="auto">
          <a:xfrm>
            <a:off x="7887335" y="4505325"/>
            <a:ext cx="2743200" cy="355600"/>
            <a:chOff x="0" y="0"/>
            <a:chExt cx="1728" cy="224"/>
          </a:xfrm>
        </p:grpSpPr>
        <p:grpSp>
          <p:nvGrpSpPr>
            <p:cNvPr id="35" name="Group 79"/>
            <p:cNvGrpSpPr/>
            <p:nvPr/>
          </p:nvGrpSpPr>
          <p:grpSpPr bwMode="auto">
            <a:xfrm>
              <a:off x="0" y="0"/>
              <a:ext cx="432" cy="224"/>
              <a:chOff x="0" y="0"/>
              <a:chExt cx="432" cy="224"/>
            </a:xfrm>
          </p:grpSpPr>
          <p:sp>
            <p:nvSpPr>
              <p:cNvPr id="49174" name="Rectangle 8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nvGrpSpPr>
            <p:cNvPr id="36" name="Group 82"/>
            <p:cNvGrpSpPr/>
            <p:nvPr/>
          </p:nvGrpSpPr>
          <p:grpSpPr bwMode="auto">
            <a:xfrm>
              <a:off x="432" y="0"/>
              <a:ext cx="432" cy="224"/>
              <a:chOff x="0" y="0"/>
              <a:chExt cx="432" cy="224"/>
            </a:xfrm>
          </p:grpSpPr>
          <p:sp>
            <p:nvSpPr>
              <p:cNvPr id="49172" name="Rectangle 8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37" name="Group 85"/>
            <p:cNvGrpSpPr/>
            <p:nvPr/>
          </p:nvGrpSpPr>
          <p:grpSpPr bwMode="auto">
            <a:xfrm>
              <a:off x="864" y="0"/>
              <a:ext cx="432" cy="224"/>
              <a:chOff x="0" y="0"/>
              <a:chExt cx="432" cy="224"/>
            </a:xfrm>
          </p:grpSpPr>
          <p:sp>
            <p:nvSpPr>
              <p:cNvPr id="49170" name="Rectangle 8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38" name="Group 88"/>
            <p:cNvGrpSpPr/>
            <p:nvPr/>
          </p:nvGrpSpPr>
          <p:grpSpPr bwMode="auto">
            <a:xfrm>
              <a:off x="1296" y="0"/>
              <a:ext cx="432" cy="224"/>
              <a:chOff x="0" y="0"/>
              <a:chExt cx="432" cy="224"/>
            </a:xfrm>
          </p:grpSpPr>
          <p:sp>
            <p:nvSpPr>
              <p:cNvPr id="49168" name="Rectangle 89"/>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wipe(down)">
                                      <p:cBhvr>
                                        <p:cTn id="12" dur="500"/>
                                        <p:tgtEl>
                                          <p:spTgt spid="49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916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1730375" y="2250440"/>
            <a:ext cx="3209925" cy="1522095"/>
          </a:xfrm>
          <a:prstGeom prst="roundRect">
            <a:avLst/>
          </a:prstGeom>
          <a:gradFill>
            <a:gsLst>
              <a:gs pos="0">
                <a:schemeClr val="accent1">
                  <a:lumMod val="5000"/>
                  <a:lumOff val="95000"/>
                </a:schemeClr>
              </a:gs>
              <a:gs pos="78000">
                <a:schemeClr val="bg1"/>
              </a:gs>
              <a:gs pos="100000">
                <a:srgbClr val="7DC8C4"/>
              </a:gs>
            </a:gsLst>
            <a:lin ang="135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41" name="文本框 40"/>
          <p:cNvSpPr txBox="1"/>
          <p:nvPr/>
        </p:nvSpPr>
        <p:spPr>
          <a:xfrm>
            <a:off x="1729740" y="2296160"/>
            <a:ext cx="3334385" cy="1476375"/>
          </a:xfrm>
          <a:prstGeom prst="rect">
            <a:avLst/>
          </a:prstGeom>
          <a:noFill/>
        </p:spPr>
        <p:txBody>
          <a:bodyPr wrap="square" rtlCol="0">
            <a:spAutoFit/>
          </a:bodyPr>
          <a:lstStyle/>
          <a:p>
            <a:r>
              <a:rPr lang="zh-CN" altLang="en-US"/>
              <a:t>指针强制类型转换，这个强制类型转换告诉编译器，程序应该把这个指针看成指向一个字节序列而不是一个原始数据类型的对象。</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1506220" y="1177925"/>
            <a:ext cx="3230880" cy="829945"/>
          </a:xfrm>
          <a:prstGeom prst="rect">
            <a:avLst/>
          </a:prstGeom>
          <a:noFill/>
        </p:spPr>
        <p:txBody>
          <a:bodyPr wrap="none" rtlCol="0" anchor="t">
            <a:spAutoFit/>
          </a:bodyPr>
          <a:lstStyle/>
          <a:p>
            <a:pPr marL="0" indent="0">
              <a:buFont typeface="Wingdings" panose="05000000000000000000" charset="0"/>
              <a:buNone/>
            </a:pPr>
            <a:r>
              <a:rPr lang="zh-CN" altLang="en-US" sz="2400"/>
              <a:t>我们用一个</a:t>
            </a:r>
            <a:r>
              <a:rPr lang="en-US" altLang="zh-CN" sz="2400"/>
              <a:t>C</a:t>
            </a:r>
            <a:r>
              <a:rPr lang="zh-CN" altLang="en-US" sz="2400">
                <a:ea typeface="宋体" panose="02010600030101010101" pitchFamily="2" charset="-122"/>
              </a:rPr>
              <a:t>语言程序</a:t>
            </a:r>
          </a:p>
          <a:p>
            <a:pPr marL="0" indent="0">
              <a:buFont typeface="Wingdings" panose="05000000000000000000" charset="0"/>
              <a:buNone/>
            </a:pPr>
            <a:r>
              <a:rPr lang="zh-CN" altLang="en-US" sz="2400">
                <a:ea typeface="宋体" panose="02010600030101010101" pitchFamily="2" charset="-122"/>
              </a:rPr>
              <a:t>来帮助展示字节顺序：</a:t>
            </a:r>
          </a:p>
        </p:txBody>
      </p:sp>
      <p:sp>
        <p:nvSpPr>
          <p:cNvPr id="15" name="矩形 14"/>
          <p:cNvSpPr/>
          <p:nvPr/>
        </p:nvSpPr>
        <p:spPr>
          <a:xfrm>
            <a:off x="5840095" y="336550"/>
            <a:ext cx="6174105" cy="6185535"/>
          </a:xfrm>
          <a:prstGeom prst="rect">
            <a:avLst/>
          </a:prstGeom>
        </p:spPr>
        <p:txBody>
          <a:bodyPr wrap="square">
            <a:spAutoFit/>
          </a:bodyPr>
          <a:lstStyle/>
          <a:p>
            <a:r>
              <a:rPr lang="en-US" altLang="zh-CN"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dirty="0">
                <a:solidFill>
                  <a:srgbClr val="00AEF0"/>
                </a:solidFill>
                <a:latin typeface="StoneSans"/>
              </a:rPr>
              <a:t>2</a:t>
            </a:r>
          </a:p>
          <a:p>
            <a:r>
              <a:rPr lang="en-US" altLang="zh-CN" dirty="0">
                <a:solidFill>
                  <a:srgbClr val="00AEF0"/>
                </a:solidFill>
                <a:latin typeface="StoneSans"/>
              </a:rPr>
              <a:t>3 </a:t>
            </a:r>
            <a:r>
              <a:rPr lang="en-US" altLang="zh-CN" dirty="0" err="1">
                <a:solidFill>
                  <a:srgbClr val="000000"/>
                </a:solidFill>
                <a:latin typeface="ZztexMono-Regular"/>
              </a:rPr>
              <a:t>typedef</a:t>
            </a:r>
            <a:r>
              <a:rPr lang="en-US" altLang="zh-CN" dirty="0">
                <a:solidFill>
                  <a:srgbClr val="000000"/>
                </a:solidFill>
                <a:latin typeface="ZztexMono-Regular"/>
              </a:rPr>
              <a:t> unsigned char *</a:t>
            </a:r>
            <a:r>
              <a:rPr lang="en-US" altLang="zh-CN" b="1" dirty="0" err="1">
                <a:solidFill>
                  <a:srgbClr val="00B050"/>
                </a:solidFill>
                <a:latin typeface="ZztexMono-Regular"/>
              </a:rPr>
              <a:t>byte_pointer</a:t>
            </a:r>
            <a:r>
              <a:rPr lang="en-US" altLang="zh-CN" dirty="0">
                <a:solidFill>
                  <a:srgbClr val="000000"/>
                </a:solidFill>
                <a:latin typeface="ZztexMono-Regular"/>
              </a:rPr>
              <a:t>;</a:t>
            </a:r>
          </a:p>
          <a:p>
            <a:r>
              <a:rPr lang="en-US" altLang="zh-CN" dirty="0">
                <a:solidFill>
                  <a:srgbClr val="00AEF0"/>
                </a:solidFill>
                <a:latin typeface="StoneSans"/>
              </a:rPr>
              <a:t>4</a:t>
            </a:r>
          </a:p>
          <a:p>
            <a:r>
              <a:rPr lang="en-US" altLang="zh-CN" dirty="0">
                <a:solidFill>
                  <a:srgbClr val="00AEF0"/>
                </a:solidFill>
                <a:latin typeface="StoneSans"/>
              </a:rPr>
              <a:t>5 </a:t>
            </a:r>
            <a:r>
              <a:rPr lang="en-US" altLang="zh-CN" dirty="0">
                <a:solidFill>
                  <a:srgbClr val="000000"/>
                </a:solidFill>
                <a:latin typeface="ZztexMono-Regular"/>
              </a:rPr>
              <a:t>void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b="1" dirty="0" err="1">
                <a:solidFill>
                  <a:srgbClr val="00B050"/>
                </a:solidFill>
                <a:latin typeface="ZztexMono-Regular"/>
              </a:rPr>
              <a:t>byte_pointer</a:t>
            </a:r>
            <a:r>
              <a:rPr lang="en-US" altLang="zh-CN" dirty="0">
                <a:solidFill>
                  <a:srgbClr val="000000"/>
                </a:solidFill>
                <a:latin typeface="ZztexMono-Regular"/>
              </a:rPr>
              <a:t> start,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len</a:t>
            </a:r>
            <a:r>
              <a:rPr lang="en-US" altLang="zh-CN" dirty="0">
                <a:solidFill>
                  <a:srgbClr val="000000"/>
                </a:solidFill>
                <a:latin typeface="ZztexMono-Regular"/>
              </a:rPr>
              <a:t>) {</a:t>
            </a:r>
          </a:p>
          <a:p>
            <a:r>
              <a:rPr lang="en-US" altLang="zh-CN" dirty="0">
                <a:solidFill>
                  <a:srgbClr val="00AEF0"/>
                </a:solidFill>
                <a:latin typeface="StoneSans"/>
              </a:rPr>
              <a:t>6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7 </a:t>
            </a:r>
            <a:r>
              <a:rPr lang="en-US" altLang="zh-CN" dirty="0">
                <a:solidFill>
                  <a:srgbClr val="000000"/>
                </a:solidFill>
                <a:latin typeface="ZztexMono-Regular"/>
              </a:rPr>
              <a:t>for (</a:t>
            </a:r>
            <a:r>
              <a:rPr lang="en-US" altLang="zh-CN" dirty="0" err="1">
                <a:solidFill>
                  <a:srgbClr val="000000"/>
                </a:solidFill>
                <a:latin typeface="ZztexMono-Regular"/>
              </a:rPr>
              <a:t>i</a:t>
            </a:r>
            <a:r>
              <a:rPr lang="en-US" altLang="zh-CN" dirty="0">
                <a:solidFill>
                  <a:srgbClr val="000000"/>
                </a:solidFill>
                <a:latin typeface="ZztexMono-Regular"/>
              </a:rPr>
              <a:t> = 0; </a:t>
            </a:r>
            <a:r>
              <a:rPr lang="en-US" altLang="zh-CN" dirty="0" err="1">
                <a:solidFill>
                  <a:srgbClr val="000000"/>
                </a:solidFill>
                <a:latin typeface="ZztexMono-Regular"/>
              </a:rPr>
              <a:t>i</a:t>
            </a:r>
            <a:r>
              <a:rPr lang="en-US" altLang="zh-CN" dirty="0">
                <a:solidFill>
                  <a:srgbClr val="000000"/>
                </a:solidFill>
                <a:latin typeface="ZztexMono-Regular"/>
              </a:rPr>
              <a:t> &lt; </a:t>
            </a:r>
            <a:r>
              <a:rPr lang="en-US" altLang="zh-CN" dirty="0" err="1">
                <a:solidFill>
                  <a:srgbClr val="000000"/>
                </a:solidFill>
                <a:latin typeface="ZztexMono-Regular"/>
              </a:rPr>
              <a:t>len</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8 </a:t>
            </a:r>
            <a:r>
              <a:rPr lang="en-US" altLang="zh-CN" dirty="0" err="1">
                <a:solidFill>
                  <a:srgbClr val="000000"/>
                </a:solidFill>
                <a:latin typeface="ZztexMono-Regular"/>
              </a:rPr>
              <a:t>printf</a:t>
            </a:r>
            <a:r>
              <a:rPr lang="en-US" altLang="zh-CN" dirty="0">
                <a:solidFill>
                  <a:srgbClr val="000000"/>
                </a:solidFill>
                <a:latin typeface="ZztexMono-Regular"/>
              </a:rPr>
              <a:t>(" %.2x", start[</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9 </a:t>
            </a:r>
            <a:r>
              <a:rPr lang="en-US" altLang="zh-CN" dirty="0" err="1">
                <a:solidFill>
                  <a:srgbClr val="000000"/>
                </a:solidFill>
                <a:latin typeface="ZztexMono-Regular"/>
              </a:rPr>
              <a:t>printf</a:t>
            </a:r>
            <a:r>
              <a:rPr lang="en-US" altLang="zh-CN" dirty="0">
                <a:solidFill>
                  <a:srgbClr val="000000"/>
                </a:solidFill>
                <a:latin typeface="ZztexMono-Regular"/>
              </a:rPr>
              <a:t>("\n");</a:t>
            </a:r>
          </a:p>
          <a:p>
            <a:r>
              <a:rPr lang="en-US" altLang="zh-CN" dirty="0">
                <a:solidFill>
                  <a:srgbClr val="00AEF0"/>
                </a:solidFill>
                <a:latin typeface="StoneSans"/>
              </a:rPr>
              <a:t>10 </a:t>
            </a:r>
            <a:r>
              <a:rPr lang="en-US" altLang="zh-CN" dirty="0">
                <a:solidFill>
                  <a:srgbClr val="000000"/>
                </a:solidFill>
                <a:latin typeface="ZztexMono-Regular"/>
              </a:rPr>
              <a:t>}</a:t>
            </a:r>
          </a:p>
          <a:p>
            <a:r>
              <a:rPr lang="en-US" altLang="zh-CN" dirty="0">
                <a:solidFill>
                  <a:srgbClr val="00AEF0"/>
                </a:solidFill>
                <a:latin typeface="StoneSans"/>
              </a:rPr>
              <a:t>11</a:t>
            </a:r>
          </a:p>
          <a:p>
            <a:r>
              <a:rPr lang="en-US" altLang="zh-CN" dirty="0">
                <a:solidFill>
                  <a:srgbClr val="00AEF0"/>
                </a:solidFill>
                <a:latin typeface="StoneSans"/>
              </a:rPr>
              <a:t>12 </a:t>
            </a:r>
            <a:r>
              <a:rPr lang="en-US" altLang="zh-CN" dirty="0">
                <a:solidFill>
                  <a:srgbClr val="000000"/>
                </a:solidFill>
                <a:latin typeface="ZztexMono-Regular"/>
              </a:rPr>
              <a:t>void </a:t>
            </a:r>
            <a:r>
              <a:rPr lang="en-US" altLang="zh-CN" dirty="0" err="1">
                <a:solidFill>
                  <a:srgbClr val="000000"/>
                </a:solidFill>
                <a:latin typeface="ZztexMono-Regular"/>
              </a:rPr>
              <a:t>show_int</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 x) {</a:t>
            </a:r>
          </a:p>
          <a:p>
            <a:r>
              <a:rPr lang="en-US" altLang="zh-CN" dirty="0">
                <a:solidFill>
                  <a:srgbClr val="00AEF0"/>
                </a:solidFill>
                <a:latin typeface="StoneSans"/>
              </a:rPr>
              <a:t>13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a:t>
            </a:r>
          </a:p>
          <a:p>
            <a:r>
              <a:rPr lang="en-US" altLang="zh-CN" dirty="0">
                <a:solidFill>
                  <a:srgbClr val="00AEF0"/>
                </a:solidFill>
                <a:latin typeface="StoneSans"/>
              </a:rPr>
              <a:t>14 </a:t>
            </a:r>
            <a:r>
              <a:rPr lang="en-US" altLang="zh-CN" dirty="0">
                <a:solidFill>
                  <a:srgbClr val="000000"/>
                </a:solidFill>
                <a:latin typeface="ZztexMono-Regular"/>
              </a:rPr>
              <a:t>}</a:t>
            </a:r>
          </a:p>
          <a:p>
            <a:r>
              <a:rPr lang="en-US" altLang="zh-CN" dirty="0">
                <a:solidFill>
                  <a:srgbClr val="00AEF0"/>
                </a:solidFill>
                <a:latin typeface="StoneSans"/>
              </a:rPr>
              <a:t>15</a:t>
            </a:r>
          </a:p>
          <a:p>
            <a:r>
              <a:rPr lang="en-US" altLang="zh-CN" dirty="0">
                <a:solidFill>
                  <a:srgbClr val="00AEF0"/>
                </a:solidFill>
                <a:latin typeface="StoneSans"/>
              </a:rPr>
              <a:t>16 </a:t>
            </a:r>
            <a:r>
              <a:rPr lang="en-US" altLang="zh-CN" dirty="0">
                <a:solidFill>
                  <a:srgbClr val="000000"/>
                </a:solidFill>
                <a:latin typeface="ZztexMono-Regular"/>
              </a:rPr>
              <a:t>void </a:t>
            </a:r>
            <a:r>
              <a:rPr lang="en-US" altLang="zh-CN" dirty="0" err="1">
                <a:solidFill>
                  <a:srgbClr val="000000"/>
                </a:solidFill>
                <a:latin typeface="ZztexMono-Regular"/>
              </a:rPr>
              <a:t>show_float</a:t>
            </a:r>
            <a:r>
              <a:rPr lang="en-US" altLang="zh-CN" dirty="0">
                <a:solidFill>
                  <a:srgbClr val="000000"/>
                </a:solidFill>
                <a:latin typeface="ZztexMono-Regular"/>
              </a:rPr>
              <a:t>(float x) {</a:t>
            </a:r>
          </a:p>
          <a:p>
            <a:r>
              <a:rPr lang="en-US" altLang="zh-CN" dirty="0">
                <a:solidFill>
                  <a:srgbClr val="00AEF0"/>
                </a:solidFill>
                <a:latin typeface="StoneSans"/>
              </a:rPr>
              <a:t>17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(float));</a:t>
            </a:r>
          </a:p>
          <a:p>
            <a:r>
              <a:rPr lang="en-US" altLang="zh-CN" dirty="0">
                <a:solidFill>
                  <a:srgbClr val="00AEF0"/>
                </a:solidFill>
                <a:latin typeface="StoneSans"/>
              </a:rPr>
              <a:t>18 </a:t>
            </a:r>
            <a:r>
              <a:rPr lang="en-US" altLang="zh-CN" dirty="0">
                <a:solidFill>
                  <a:srgbClr val="000000"/>
                </a:solidFill>
                <a:latin typeface="ZztexMono-Regular"/>
              </a:rPr>
              <a:t>}</a:t>
            </a:r>
          </a:p>
          <a:p>
            <a:r>
              <a:rPr lang="en-US" altLang="zh-CN" dirty="0">
                <a:solidFill>
                  <a:srgbClr val="00AEF0"/>
                </a:solidFill>
                <a:latin typeface="StoneSans"/>
              </a:rPr>
              <a:t>19</a:t>
            </a:r>
          </a:p>
          <a:p>
            <a:r>
              <a:rPr lang="en-US" altLang="zh-CN" dirty="0">
                <a:solidFill>
                  <a:srgbClr val="00AEF0"/>
                </a:solidFill>
                <a:latin typeface="StoneSans"/>
              </a:rPr>
              <a:t>20 </a:t>
            </a:r>
            <a:r>
              <a:rPr lang="en-US" altLang="zh-CN" dirty="0">
                <a:solidFill>
                  <a:srgbClr val="000000"/>
                </a:solidFill>
                <a:latin typeface="ZztexMono-Regular"/>
              </a:rPr>
              <a:t>void </a:t>
            </a:r>
            <a:r>
              <a:rPr lang="en-US" altLang="zh-CN" dirty="0" err="1">
                <a:solidFill>
                  <a:srgbClr val="000000"/>
                </a:solidFill>
                <a:latin typeface="ZztexMono-Regular"/>
              </a:rPr>
              <a:t>show_pointer</a:t>
            </a:r>
            <a:r>
              <a:rPr lang="en-US" altLang="zh-CN" dirty="0">
                <a:solidFill>
                  <a:srgbClr val="000000"/>
                </a:solidFill>
                <a:latin typeface="ZztexMono-Regular"/>
              </a:rPr>
              <a:t>(void *x) {</a:t>
            </a:r>
          </a:p>
          <a:p>
            <a:r>
              <a:rPr lang="en-US" altLang="zh-CN" dirty="0">
                <a:solidFill>
                  <a:srgbClr val="00AEF0"/>
                </a:solidFill>
                <a:latin typeface="StoneSans"/>
              </a:rPr>
              <a:t>21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(void *));</a:t>
            </a:r>
          </a:p>
          <a:p>
            <a:r>
              <a:rPr lang="en-US" altLang="zh-CN" dirty="0">
                <a:solidFill>
                  <a:srgbClr val="00AEF0"/>
                </a:solidFill>
                <a:latin typeface="StoneSans"/>
              </a:rPr>
              <a:t>22 </a:t>
            </a:r>
            <a:r>
              <a:rPr lang="en-US" altLang="zh-CN" dirty="0">
                <a:solidFill>
                  <a:srgbClr val="000000"/>
                </a:solidFill>
                <a:latin typeface="ZztexMono-Regular"/>
              </a:rPr>
              <a:t>}</a:t>
            </a:r>
            <a:endParaRPr lang="zh-CN" altLang="en-US" dirty="0"/>
          </a:p>
        </p:txBody>
      </p:sp>
      <p:sp>
        <p:nvSpPr>
          <p:cNvPr id="16" name="矩形标注 15"/>
          <p:cNvSpPr/>
          <p:nvPr/>
        </p:nvSpPr>
        <p:spPr>
          <a:xfrm>
            <a:off x="10370820" y="402463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cxnSp>
        <p:nvCxnSpPr>
          <p:cNvPr id="39" name="直接连接符 38"/>
          <p:cNvCxnSpPr/>
          <p:nvPr/>
        </p:nvCxnSpPr>
        <p:spPr>
          <a:xfrm flipH="1">
            <a:off x="6195060" y="1225550"/>
            <a:ext cx="4267835" cy="6096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flipH="1">
            <a:off x="3854450" y="1286510"/>
            <a:ext cx="2845435" cy="1009650"/>
          </a:xfrm>
          <a:prstGeom prst="straightConnector1">
            <a:avLst/>
          </a:prstGeom>
          <a:solidFill>
            <a:schemeClr val="accent1"/>
          </a:solidFill>
          <a:ln w="9525" cap="flat" cmpd="sng" algn="ctr">
            <a:solidFill>
              <a:srgbClr val="7DC8C4"/>
            </a:solidFill>
            <a:prstDash val="solid"/>
            <a:round/>
            <a:headEnd type="none" w="med" len="med"/>
            <a:tailEnd type="arrow" w="med" len="med"/>
          </a:ln>
        </p:spPr>
      </p:cxnSp>
      <p:sp>
        <p:nvSpPr>
          <p:cNvPr id="42" name="矩形标注 41"/>
          <p:cNvSpPr/>
          <p:nvPr/>
        </p:nvSpPr>
        <p:spPr>
          <a:xfrm>
            <a:off x="10253345" y="2882265"/>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
        <p:nvSpPr>
          <p:cNvPr id="43" name="矩形标注 42"/>
          <p:cNvSpPr/>
          <p:nvPr/>
        </p:nvSpPr>
        <p:spPr>
          <a:xfrm>
            <a:off x="10370820" y="511556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1" grpId="0"/>
      <p:bldP spid="16"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1506220" y="1177925"/>
            <a:ext cx="5059680" cy="829945"/>
          </a:xfrm>
          <a:prstGeom prst="rect">
            <a:avLst/>
          </a:prstGeom>
          <a:noFill/>
        </p:spPr>
        <p:txBody>
          <a:bodyPr wrap="none" rtlCol="0" anchor="t">
            <a:spAutoFit/>
          </a:bodyPr>
          <a:lstStyle/>
          <a:p>
            <a:pPr marL="0" indent="0">
              <a:buFont typeface="Wingdings" panose="05000000000000000000" charset="0"/>
              <a:buNone/>
            </a:pPr>
            <a:r>
              <a:rPr lang="zh-CN" altLang="en-US" sz="2400">
                <a:ea typeface="宋体" panose="02010600030101010101" pitchFamily="2" charset="-122"/>
              </a:rPr>
              <a:t>在以下不同的机器上运行上述程序，</a:t>
            </a:r>
          </a:p>
          <a:p>
            <a:pPr marL="0" indent="0">
              <a:buFont typeface="Wingdings" panose="05000000000000000000" charset="0"/>
              <a:buNone/>
            </a:pPr>
            <a:endParaRPr lang="zh-CN" altLang="en-US" sz="2400">
              <a:ea typeface="宋体" panose="02010600030101010101" pitchFamily="2" charset="-122"/>
            </a:endParaRPr>
          </a:p>
        </p:txBody>
      </p:sp>
      <p:sp>
        <p:nvSpPr>
          <p:cNvPr id="2" name="矩形 1"/>
          <p:cNvSpPr/>
          <p:nvPr/>
        </p:nvSpPr>
        <p:spPr>
          <a:xfrm>
            <a:off x="1506197" y="1718640"/>
            <a:ext cx="7210097" cy="3599815"/>
          </a:xfrm>
          <a:prstGeom prst="rect">
            <a:avLst/>
          </a:prstGeom>
        </p:spPr>
        <p:txBody>
          <a:bodyPr wrap="square">
            <a:spAutoFit/>
          </a:bodyPr>
          <a:lstStyle/>
          <a:p>
            <a:r>
              <a:rPr lang="en-US" altLang="zh-CN" b="1" dirty="0">
                <a:latin typeface="TimesTen-Bold"/>
              </a:rPr>
              <a:t>Linux 32: </a:t>
            </a:r>
            <a:r>
              <a:rPr lang="zh-CN" altLang="en-US" dirty="0">
                <a:latin typeface="TimesTen-Roman"/>
                <a:ea typeface="宋体" panose="02010600030101010101" pitchFamily="2" charset="-122"/>
              </a:rPr>
              <a:t>运行</a:t>
            </a:r>
            <a:r>
              <a:rPr lang="en-US" altLang="zh-CN" dirty="0">
                <a:latin typeface="TimesTen-Roman"/>
              </a:rPr>
              <a:t> Linux</a:t>
            </a:r>
            <a:r>
              <a:rPr lang="zh-CN" altLang="en-US" dirty="0">
                <a:latin typeface="TimesTen-Roman"/>
                <a:ea typeface="宋体" panose="02010600030101010101" pitchFamily="2" charset="-122"/>
              </a:rPr>
              <a:t>的</a:t>
            </a:r>
            <a:r>
              <a:rPr lang="en-US" altLang="zh-CN" dirty="0">
                <a:latin typeface="TimesTen-Roman"/>
                <a:sym typeface="+mn-ea"/>
              </a:rPr>
              <a:t>Intel IA32 </a:t>
            </a:r>
            <a:r>
              <a:rPr lang="zh-CN" altLang="en-US" dirty="0">
                <a:latin typeface="TimesTen-Roman"/>
                <a:ea typeface="宋体" panose="02010600030101010101" pitchFamily="2" charset="-122"/>
                <a:sym typeface="+mn-ea"/>
              </a:rPr>
              <a:t>处理器。</a:t>
            </a:r>
          </a:p>
          <a:p>
            <a:r>
              <a:rPr lang="en-US" altLang="zh-CN" b="1" dirty="0">
                <a:latin typeface="TimesTen-Bold"/>
              </a:rPr>
              <a:t>Windows: </a:t>
            </a:r>
            <a:r>
              <a:rPr lang="zh-CN" altLang="en-US" dirty="0">
                <a:latin typeface="TimesTen-Bold"/>
                <a:ea typeface="宋体" panose="02010600030101010101" pitchFamily="2" charset="-122"/>
              </a:rPr>
              <a:t>运行</a:t>
            </a:r>
            <a:r>
              <a:rPr lang="en-US" altLang="zh-CN" dirty="0">
                <a:latin typeface="TimesTen-Roman"/>
                <a:sym typeface="+mn-ea"/>
              </a:rPr>
              <a:t>Windows </a:t>
            </a:r>
            <a:r>
              <a:rPr lang="zh-CN" altLang="en-US" dirty="0">
                <a:latin typeface="TimesTen-Roman"/>
                <a:ea typeface="宋体" panose="02010600030101010101" pitchFamily="2" charset="-122"/>
                <a:sym typeface="+mn-ea"/>
              </a:rPr>
              <a:t>的</a:t>
            </a:r>
            <a:r>
              <a:rPr lang="en-US" altLang="zh-CN" dirty="0">
                <a:latin typeface="TimesTen-Roman"/>
              </a:rPr>
              <a:t>Intel IA32 </a:t>
            </a:r>
            <a:r>
              <a:rPr lang="zh-CN" altLang="en-US" dirty="0">
                <a:latin typeface="TimesTen-Roman"/>
                <a:ea typeface="宋体" panose="02010600030101010101" pitchFamily="2" charset="-122"/>
              </a:rPr>
              <a:t>处理器。</a:t>
            </a:r>
            <a:r>
              <a:rPr lang="en-US" altLang="zh-CN" dirty="0">
                <a:latin typeface="TimesTen-Roman"/>
              </a:rPr>
              <a:t> </a:t>
            </a:r>
          </a:p>
          <a:p>
            <a:r>
              <a:rPr lang="en-US" altLang="zh-CN" b="1" dirty="0">
                <a:latin typeface="TimesTen-Bold"/>
              </a:rPr>
              <a:t>Sun: </a:t>
            </a:r>
            <a:r>
              <a:rPr lang="zh-CN" altLang="en-US" dirty="0">
                <a:latin typeface="TimesTen-Bold"/>
                <a:ea typeface="宋体" panose="02010600030101010101" pitchFamily="2" charset="-122"/>
              </a:rPr>
              <a:t>运行</a:t>
            </a:r>
            <a:r>
              <a:rPr lang="en-US" altLang="zh-CN" dirty="0">
                <a:latin typeface="TimesTen-Roman"/>
                <a:sym typeface="+mn-ea"/>
              </a:rPr>
              <a:t>Solaris</a:t>
            </a:r>
            <a:r>
              <a:rPr lang="zh-CN" altLang="en-US" dirty="0">
                <a:latin typeface="TimesTen-Roman"/>
                <a:ea typeface="宋体" panose="02010600030101010101" pitchFamily="2" charset="-122"/>
                <a:sym typeface="+mn-ea"/>
              </a:rPr>
              <a:t>的</a:t>
            </a:r>
            <a:r>
              <a:rPr lang="en-US" altLang="zh-CN" dirty="0">
                <a:latin typeface="TimesTen-Roman"/>
              </a:rPr>
              <a:t>Sun Microsystems SPARC </a:t>
            </a:r>
            <a:r>
              <a:rPr lang="zh-CN" altLang="en-US" dirty="0">
                <a:latin typeface="TimesTen-Roman"/>
                <a:ea typeface="宋体" panose="02010600030101010101" pitchFamily="2" charset="-122"/>
              </a:rPr>
              <a:t>处理器。</a:t>
            </a:r>
          </a:p>
          <a:p>
            <a:r>
              <a:rPr lang="sv-SE" altLang="zh-CN" b="1" dirty="0">
                <a:latin typeface="TimesTen-Bold"/>
              </a:rPr>
              <a:t>Linux 64: </a:t>
            </a:r>
            <a:r>
              <a:rPr lang="zh-CN" altLang="sv-SE" dirty="0">
                <a:latin typeface="TimesTen-Bold"/>
                <a:ea typeface="宋体" panose="02010600030101010101" pitchFamily="2" charset="-122"/>
              </a:rPr>
              <a:t>运行</a:t>
            </a:r>
            <a:r>
              <a:rPr lang="sv-SE" altLang="zh-CN" dirty="0">
                <a:latin typeface="TimesTen-Roman"/>
                <a:sym typeface="+mn-ea"/>
              </a:rPr>
              <a:t> Linux</a:t>
            </a:r>
            <a:r>
              <a:rPr lang="zh-CN" altLang="sv-SE" dirty="0">
                <a:latin typeface="TimesTen-Roman"/>
                <a:ea typeface="宋体" panose="02010600030101010101" pitchFamily="2" charset="-122"/>
                <a:sym typeface="+mn-ea"/>
              </a:rPr>
              <a:t>的</a:t>
            </a:r>
            <a:r>
              <a:rPr lang="sv-SE" altLang="zh-CN" dirty="0">
                <a:latin typeface="TimesTen-Roman"/>
              </a:rPr>
              <a:t>Intel x86-64 </a:t>
            </a:r>
            <a:r>
              <a:rPr lang="zh-CN" altLang="sv-SE" dirty="0">
                <a:latin typeface="TimesTen-Roman"/>
                <a:ea typeface="宋体" panose="02010600030101010101" pitchFamily="2" charset="-122"/>
              </a:rPr>
              <a:t>处理器。</a:t>
            </a:r>
          </a:p>
          <a:p>
            <a:endParaRPr lang="zh-CN" altLang="sv-SE" dirty="0">
              <a:latin typeface="TimesTen-Roman"/>
              <a:ea typeface="宋体" panose="02010600030101010101" pitchFamily="2" charset="-122"/>
            </a:endParaRPr>
          </a:p>
          <a:p>
            <a:r>
              <a:rPr lang="zh-CN" altLang="sv-SE" sz="2400" dirty="0">
                <a:latin typeface="TimesTen-Roman"/>
                <a:ea typeface="宋体" panose="02010600030101010101" pitchFamily="2" charset="-122"/>
              </a:rPr>
              <a:t>结果如图：</a:t>
            </a:r>
          </a:p>
          <a:p>
            <a:endParaRPr lang="zh-CN" altLang="sv-SE" sz="2400" dirty="0">
              <a:latin typeface="TimesTen-Roman"/>
              <a:ea typeface="宋体" panose="02010600030101010101" pitchFamily="2" charset="-122"/>
            </a:endParaRPr>
          </a:p>
          <a:p>
            <a:r>
              <a:rPr lang="zh-CN" altLang="sv-SE" sz="1800" dirty="0">
                <a:latin typeface="TimesTen-Roman"/>
                <a:ea typeface="宋体" panose="02010600030101010101" pitchFamily="2" charset="-122"/>
              </a:rPr>
              <a:t>我们可以看出，尽管</a:t>
            </a:r>
            <a:r>
              <a:rPr lang="en-US" altLang="zh-CN" sz="1800" dirty="0">
                <a:latin typeface="TimesTen-Roman"/>
                <a:ea typeface="宋体" panose="02010600030101010101" pitchFamily="2" charset="-122"/>
              </a:rPr>
              <a:t>int</a:t>
            </a:r>
            <a:r>
              <a:rPr lang="zh-CN" altLang="en-US" sz="1800" dirty="0">
                <a:latin typeface="TimesTen-Roman"/>
                <a:ea typeface="宋体" panose="02010600030101010101" pitchFamily="2" charset="-122"/>
              </a:rPr>
              <a:t>型和</a:t>
            </a:r>
            <a:r>
              <a:rPr lang="en-US" altLang="zh-CN" sz="1800" dirty="0">
                <a:latin typeface="TimesTen-Roman"/>
                <a:ea typeface="宋体" panose="02010600030101010101" pitchFamily="2" charset="-122"/>
              </a:rPr>
              <a:t>float</a:t>
            </a:r>
            <a:r>
              <a:rPr lang="zh-CN" altLang="en-US" sz="1800" dirty="0">
                <a:latin typeface="TimesTen-Roman"/>
                <a:ea typeface="宋体" panose="02010600030101010101" pitchFamily="2" charset="-122"/>
              </a:rPr>
              <a:t>型都是对</a:t>
            </a:r>
          </a:p>
          <a:p>
            <a:r>
              <a:rPr lang="zh-CN" altLang="en-US" sz="1800" dirty="0">
                <a:latin typeface="TimesTen-Roman"/>
                <a:ea typeface="宋体" panose="02010600030101010101" pitchFamily="2" charset="-122"/>
              </a:rPr>
              <a:t>数值</a:t>
            </a:r>
            <a:r>
              <a:rPr lang="en-US" altLang="zh-CN" sz="1800" dirty="0">
                <a:latin typeface="TimesTen-Roman"/>
                <a:ea typeface="宋体" panose="02010600030101010101" pitchFamily="2" charset="-122"/>
              </a:rPr>
              <a:t>12345</a:t>
            </a:r>
            <a:r>
              <a:rPr lang="zh-CN" altLang="en-US" sz="1800" dirty="0">
                <a:latin typeface="TimesTen-Roman"/>
                <a:ea typeface="宋体" panose="02010600030101010101" pitchFamily="2" charset="-122"/>
              </a:rPr>
              <a:t>编码，但是它们有截然不同的</a:t>
            </a:r>
          </a:p>
          <a:p>
            <a:r>
              <a:rPr lang="zh-CN" altLang="en-US" sz="1800" dirty="0">
                <a:latin typeface="TimesTen-Roman"/>
                <a:ea typeface="宋体" panose="02010600030101010101" pitchFamily="2" charset="-122"/>
              </a:rPr>
              <a:t>字节模式：整型为</a:t>
            </a:r>
            <a:r>
              <a:rPr lang="en-US" altLang="zh-CN" sz="1800" dirty="0">
                <a:latin typeface="TimesTen-Roman"/>
                <a:ea typeface="宋体" panose="02010600030101010101" pitchFamily="2" charset="-122"/>
              </a:rPr>
              <a:t>0x0000,3039</a:t>
            </a:r>
          </a:p>
          <a:p>
            <a:r>
              <a:rPr lang="zh-CN" altLang="en-US" sz="1800" dirty="0">
                <a:latin typeface="TimesTen-Roman"/>
                <a:ea typeface="宋体" panose="02010600030101010101" pitchFamily="2" charset="-122"/>
              </a:rPr>
              <a:t>浮点型为</a:t>
            </a:r>
            <a:r>
              <a:rPr lang="en-US" altLang="zh-CN" sz="1800" dirty="0">
                <a:latin typeface="TimesTen-Roman"/>
                <a:ea typeface="宋体" panose="02010600030101010101" pitchFamily="2" charset="-122"/>
              </a:rPr>
              <a:t>0x4640</a:t>
            </a:r>
            <a:r>
              <a:rPr lang="zh-CN" altLang="en-US" sz="1800" dirty="0">
                <a:latin typeface="TimesTen-Roman"/>
                <a:ea typeface="宋体" panose="02010600030101010101" pitchFamily="2" charset="-122"/>
              </a:rPr>
              <a:t>，</a:t>
            </a:r>
            <a:r>
              <a:rPr lang="en-US" altLang="zh-CN" sz="1800" dirty="0">
                <a:latin typeface="TimesTen-Roman"/>
                <a:ea typeface="宋体" panose="02010600030101010101" pitchFamily="2" charset="-122"/>
              </a:rPr>
              <a:t>E400</a:t>
            </a:r>
          </a:p>
          <a:p>
            <a:endParaRPr lang="en-US" altLang="zh-CN" sz="1800" dirty="0">
              <a:latin typeface="TimesTen-Roman"/>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6565900" y="3115945"/>
            <a:ext cx="5420360" cy="3348355"/>
          </a:xfrm>
          <a:prstGeom prst="rect">
            <a:avLst/>
          </a:prstGeom>
        </p:spPr>
      </p:pic>
      <p:sp>
        <p:nvSpPr>
          <p:cNvPr id="6" name="椭圆 5"/>
          <p:cNvSpPr/>
          <p:nvPr/>
        </p:nvSpPr>
        <p:spPr>
          <a:xfrm>
            <a:off x="9773920" y="3502025"/>
            <a:ext cx="1468755" cy="40068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7" name="矩形 6"/>
          <p:cNvSpPr/>
          <p:nvPr/>
        </p:nvSpPr>
        <p:spPr>
          <a:xfrm>
            <a:off x="9881235" y="3933190"/>
            <a:ext cx="1239520" cy="183515"/>
          </a:xfrm>
          <a:prstGeom prst="rect">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8" name="椭圆 7"/>
          <p:cNvSpPr/>
          <p:nvPr/>
        </p:nvSpPr>
        <p:spPr>
          <a:xfrm>
            <a:off x="9896475" y="4208780"/>
            <a:ext cx="1224280" cy="144780"/>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9" name="椭圆 8"/>
          <p:cNvSpPr/>
          <p:nvPr/>
        </p:nvSpPr>
        <p:spPr>
          <a:xfrm>
            <a:off x="9956800" y="4445635"/>
            <a:ext cx="1331595" cy="50482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0" name="椭圆 9"/>
          <p:cNvSpPr/>
          <p:nvPr/>
        </p:nvSpPr>
        <p:spPr>
          <a:xfrm>
            <a:off x="9865360" y="4950460"/>
            <a:ext cx="1423035" cy="182880"/>
          </a:xfrm>
          <a:prstGeom prst="ellipse">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1" name="椭圆 10"/>
          <p:cNvSpPr/>
          <p:nvPr/>
        </p:nvSpPr>
        <p:spPr>
          <a:xfrm>
            <a:off x="9773920" y="5233035"/>
            <a:ext cx="1514475" cy="183515"/>
          </a:xfrm>
          <a:prstGeom prst="ellipse">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pic>
        <p:nvPicPr>
          <p:cNvPr id="17" name="图片 16"/>
          <p:cNvPicPr>
            <a:picLocks noChangeAspect="1"/>
          </p:cNvPicPr>
          <p:nvPr/>
        </p:nvPicPr>
        <p:blipFill>
          <a:blip r:embed="rId3"/>
          <a:stretch>
            <a:fillRect/>
          </a:stretch>
        </p:blipFill>
        <p:spPr>
          <a:xfrm>
            <a:off x="1360289" y="4950461"/>
            <a:ext cx="4667250" cy="1343025"/>
          </a:xfrm>
          <a:prstGeom prst="rect">
            <a:avLst/>
          </a:prstGeom>
        </p:spPr>
      </p:pic>
      <p:sp>
        <p:nvSpPr>
          <p:cNvPr id="13" name="矩形 12"/>
          <p:cNvSpPr/>
          <p:nvPr/>
        </p:nvSpPr>
        <p:spPr>
          <a:xfrm>
            <a:off x="3456305" y="5233035"/>
            <a:ext cx="1392555" cy="108648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2.1.4  </a:t>
                      </a:r>
                      <a:r>
                        <a:rPr lang="zh-CN" altLang="en-US" sz="2400">
                          <a:solidFill>
                            <a:schemeClr val="bg1"/>
                          </a:solidFill>
                          <a:ea typeface="宋体" panose="02010600030101010101" pitchFamily="2" charset="-122"/>
                        </a:rPr>
                        <a:t>表示字符串和代码</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1506220" y="1021080"/>
            <a:ext cx="9954260" cy="4954270"/>
          </a:xfrm>
          <a:prstGeom prst="rect">
            <a:avLst/>
          </a:prstGeom>
          <a:noFill/>
        </p:spPr>
        <p:txBody>
          <a:bodyPr wrap="square" rtlCol="0" anchor="t">
            <a:spAutoFit/>
          </a:bodyPr>
          <a:lstStyle/>
          <a:p>
            <a:pPr marL="342900" lvl="1" indent="-342900">
              <a:buFont typeface="Wingdings" panose="05000000000000000000" charset="0"/>
              <a:buChar char=""/>
            </a:pPr>
            <a:r>
              <a:rPr lang="zh-CN" altLang="en-US" sz="2000" dirty="0">
                <a:sym typeface="+mn-ea"/>
              </a:rPr>
              <a:t>字符串被编码为一个以</a:t>
            </a:r>
            <a:r>
              <a:rPr lang="en-US" altLang="zh-CN" sz="2000" dirty="0">
                <a:sym typeface="+mn-ea"/>
              </a:rPr>
              <a:t>null</a:t>
            </a:r>
            <a:r>
              <a:rPr lang="zh-CN" altLang="en-US" sz="2000" dirty="0">
                <a:sym typeface="+mn-ea"/>
              </a:rPr>
              <a:t>（其值为</a:t>
            </a:r>
            <a:r>
              <a:rPr lang="en-US" altLang="zh-CN" sz="2000" dirty="0">
                <a:sym typeface="+mn-ea"/>
              </a:rPr>
              <a:t>0</a:t>
            </a:r>
            <a:r>
              <a:rPr lang="zh-CN" altLang="en-US" sz="2000" dirty="0">
                <a:sym typeface="+mn-ea"/>
              </a:rPr>
              <a:t>）结尾的字符数组，每个字符以其</a:t>
            </a:r>
            <a:r>
              <a:rPr lang="en-US" altLang="zh-CN" sz="2000" dirty="0">
                <a:sym typeface="+mn-ea"/>
              </a:rPr>
              <a:t>ASCII</a:t>
            </a:r>
            <a:r>
              <a:rPr lang="zh-CN" altLang="en-US" sz="2000" dirty="0">
                <a:sym typeface="+mn-ea"/>
              </a:rPr>
              <a:t>表示。</a:t>
            </a:r>
            <a:endParaRPr lang="en-US" altLang="zh-CN" sz="2000" dirty="0"/>
          </a:p>
          <a:p>
            <a:pPr marL="342900" indent="-342900">
              <a:buFont typeface="Wingdings" panose="05000000000000000000" charset="0"/>
              <a:buChar char=""/>
            </a:pPr>
            <a:r>
              <a:rPr lang="zh-CN" altLang="en-US" sz="2000" dirty="0">
                <a:sym typeface="+mn-ea"/>
              </a:rPr>
              <a:t>“</a:t>
            </a:r>
            <a:r>
              <a:rPr lang="en-US" altLang="zh-CN" sz="2000" dirty="0">
                <a:sym typeface="+mn-ea"/>
              </a:rPr>
              <a:t>123456</a:t>
            </a:r>
            <a:r>
              <a:rPr lang="zh-CN" altLang="en-US" sz="2000" dirty="0">
                <a:sym typeface="+mn-ea"/>
              </a:rPr>
              <a:t>”字符串在内存中记录为“</a:t>
            </a:r>
            <a:r>
              <a:rPr lang="en-US" altLang="zh-CN" sz="2000" dirty="0">
                <a:sym typeface="+mn-ea"/>
              </a:rPr>
              <a:t>31 32 33 34 35 </a:t>
            </a:r>
            <a:r>
              <a:rPr lang="en-US" altLang="zh-CN" sz="2000" dirty="0" smtClean="0">
                <a:sym typeface="+mn-ea"/>
              </a:rPr>
              <a:t>36 00</a:t>
            </a:r>
            <a:r>
              <a:rPr lang="zh-CN" altLang="en-US" sz="2000" dirty="0">
                <a:sym typeface="+mn-ea"/>
              </a:rPr>
              <a:t>”。</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zh-CN" altLang="en-US" sz="2000" dirty="0">
                <a:ea typeface="宋体" panose="02010600030101010101" pitchFamily="2" charset="-122"/>
              </a:rPr>
              <a:t>习题：下面对</a:t>
            </a:r>
            <a:r>
              <a:rPr lang="en-US" altLang="zh-CN" sz="2000" dirty="0" err="1">
                <a:ea typeface="宋体" panose="02010600030101010101" pitchFamily="2" charset="-122"/>
              </a:rPr>
              <a:t>show_bytes</a:t>
            </a:r>
            <a:r>
              <a:rPr lang="zh-CN" altLang="en-US" sz="2000" dirty="0">
                <a:ea typeface="宋体" panose="02010600030101010101" pitchFamily="2" charset="-122"/>
              </a:rPr>
              <a:t>的调用将输出什么结果</a:t>
            </a:r>
            <a:r>
              <a:rPr lang="zh-CN" altLang="en-US" sz="2000" dirty="0" smtClean="0">
                <a:ea typeface="宋体" panose="02010600030101010101" pitchFamily="2" charset="-122"/>
              </a:rPr>
              <a:t>？</a:t>
            </a:r>
            <a:r>
              <a:rPr lang="en-US" altLang="zh-CN" sz="2000" dirty="0" smtClean="0">
                <a:ea typeface="宋体" panose="02010600030101010101" pitchFamily="2" charset="-122"/>
              </a:rPr>
              <a:t>’</a:t>
            </a:r>
            <a:r>
              <a:rPr lang="en-US" altLang="zh-CN" sz="2000" dirty="0" err="1" smtClean="0">
                <a:ea typeface="宋体" panose="02010600030101010101" pitchFamily="2" charset="-122"/>
              </a:rPr>
              <a:t>a’~’z</a:t>
            </a:r>
            <a:r>
              <a:rPr lang="en-US" altLang="zh-CN" sz="2000" dirty="0" smtClean="0">
                <a:ea typeface="宋体" panose="02010600030101010101" pitchFamily="2" charset="-122"/>
              </a:rPr>
              <a:t>’</a:t>
            </a:r>
            <a:r>
              <a:rPr lang="zh-CN" altLang="en-US" sz="2000" dirty="0" smtClean="0">
                <a:ea typeface="宋体" panose="02010600030101010101" pitchFamily="2" charset="-122"/>
              </a:rPr>
              <a:t>的</a:t>
            </a:r>
            <a:r>
              <a:rPr lang="en-US" altLang="zh-CN" sz="2000" dirty="0" smtClean="0">
                <a:ea typeface="宋体" panose="02010600030101010101" pitchFamily="2" charset="-122"/>
              </a:rPr>
              <a:t>ASCII</a:t>
            </a:r>
            <a:r>
              <a:rPr lang="zh-CN" altLang="en-US" sz="2000" dirty="0" smtClean="0">
                <a:ea typeface="宋体" panose="02010600030101010101" pitchFamily="2" charset="-122"/>
              </a:rPr>
              <a:t>码为</a:t>
            </a:r>
            <a:r>
              <a:rPr lang="en-US" altLang="zh-CN" sz="2000" dirty="0" smtClean="0">
                <a:ea typeface="宋体" panose="02010600030101010101" pitchFamily="2" charset="-122"/>
              </a:rPr>
              <a:t>0x61~0x7A</a:t>
            </a:r>
            <a:endParaRPr lang="zh-CN" altLang="en-US" sz="2000" dirty="0">
              <a:ea typeface="宋体" panose="02010600030101010101" pitchFamily="2" charset="-122"/>
            </a:endParaRPr>
          </a:p>
          <a:p>
            <a:pPr marL="0" indent="0">
              <a:buFont typeface="Wingdings" panose="05000000000000000000" charset="0"/>
              <a:buNone/>
            </a:pPr>
            <a:r>
              <a:rPr lang="en-US" altLang="zh-CN" sz="2000" dirty="0">
                <a:ea typeface="宋体" panose="02010600030101010101" pitchFamily="2" charset="-122"/>
              </a:rPr>
              <a:t>const char *s=“</a:t>
            </a:r>
            <a:r>
              <a:rPr lang="en-US" altLang="zh-CN" sz="2000" dirty="0" err="1">
                <a:ea typeface="宋体" panose="02010600030101010101" pitchFamily="2" charset="-122"/>
              </a:rPr>
              <a:t>abcdef</a:t>
            </a:r>
            <a:r>
              <a:rPr lang="en-US" altLang="zh-CN" sz="2000" dirty="0">
                <a:ea typeface="宋体" panose="02010600030101010101" pitchFamily="2" charset="-122"/>
              </a:rPr>
              <a:t>”</a:t>
            </a:r>
          </a:p>
          <a:p>
            <a:pPr marL="0" indent="0">
              <a:buFont typeface="Wingdings" panose="05000000000000000000" charset="0"/>
              <a:buNone/>
            </a:pPr>
            <a:r>
              <a:rPr lang="en-US" altLang="zh-CN" sz="2000" dirty="0" err="1">
                <a:ea typeface="宋体" panose="02010600030101010101" pitchFamily="2" charset="-122"/>
              </a:rPr>
              <a:t>show_bytes</a:t>
            </a:r>
            <a:r>
              <a:rPr lang="en-US" altLang="zh-CN" sz="2000" dirty="0">
                <a:ea typeface="宋体" panose="02010600030101010101" pitchFamily="2" charset="-122"/>
              </a:rPr>
              <a:t>((</a:t>
            </a:r>
            <a:r>
              <a:rPr lang="en-US" altLang="zh-CN" sz="2000" dirty="0" err="1">
                <a:ea typeface="宋体" panose="02010600030101010101" pitchFamily="2" charset="-122"/>
              </a:rPr>
              <a:t>byte_pointer</a:t>
            </a:r>
            <a:r>
              <a:rPr lang="en-US" altLang="zh-CN" sz="2000" dirty="0">
                <a:ea typeface="宋体" panose="02010600030101010101" pitchFamily="2" charset="-122"/>
              </a:rPr>
              <a:t>)</a:t>
            </a:r>
            <a:r>
              <a:rPr lang="en-US" altLang="zh-CN" sz="2000" dirty="0" err="1">
                <a:ea typeface="宋体" panose="02010600030101010101" pitchFamily="2" charset="-122"/>
              </a:rPr>
              <a:t>s,strlen</a:t>
            </a:r>
            <a:r>
              <a:rPr lang="en-US" altLang="zh-CN" sz="2000" dirty="0">
                <a:ea typeface="宋体" panose="02010600030101010101" pitchFamily="2" charset="-122"/>
              </a:rPr>
              <a:t>(s));</a:t>
            </a: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Char char=""/>
            </a:pPr>
            <a:r>
              <a:rPr lang="zh-CN" altLang="en-US" sz="2000" dirty="0">
                <a:ea typeface="宋体" panose="02010600030101010101" pitchFamily="2" charset="-122"/>
              </a:rPr>
              <a:t>使用机器语言编码表示</a:t>
            </a:r>
          </a:p>
          <a:p>
            <a:pPr marL="0" indent="0">
              <a:buFont typeface="Wingdings" panose="05000000000000000000" charset="0"/>
              <a:buChar char=""/>
            </a:pPr>
            <a:r>
              <a:rPr lang="zh-CN" altLang="en-US" sz="2000" b="1" dirty="0">
                <a:solidFill>
                  <a:srgbClr val="C00000"/>
                </a:solidFill>
                <a:ea typeface="宋体" panose="02010600030101010101" pitchFamily="2" charset="-122"/>
              </a:rPr>
              <a:t>二进制编码是不兼容的</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zh-CN" altLang="en-US" sz="2000" dirty="0">
                <a:ea typeface="宋体" panose="02010600030101010101" pitchFamily="2" charset="-122"/>
              </a:rPr>
              <a:t>以下机器代码是右边程序在示例机器上的所生成的：</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p:txBody>
      </p:sp>
      <p:sp>
        <p:nvSpPr>
          <p:cNvPr id="12" name="矩形 11"/>
          <p:cNvSpPr/>
          <p:nvPr/>
        </p:nvSpPr>
        <p:spPr>
          <a:xfrm>
            <a:off x="7898130" y="4815840"/>
            <a:ext cx="4184015" cy="922020"/>
          </a:xfrm>
          <a:prstGeom prst="rect">
            <a:avLst/>
          </a:prstGeom>
        </p:spPr>
        <p:txBody>
          <a:bodyPr wrap="square">
            <a:spAutoFit/>
          </a:bodyPr>
          <a:lstStyle/>
          <a:p>
            <a:r>
              <a:rPr lang="fr-FR" altLang="zh-CN" sz="800" dirty="0">
                <a:solidFill>
                  <a:srgbClr val="00AEF0"/>
                </a:solidFill>
                <a:latin typeface="StoneSans"/>
              </a:rPr>
              <a:t>1 </a:t>
            </a:r>
            <a:r>
              <a:rPr lang="fr-FR" altLang="zh-CN" dirty="0">
                <a:solidFill>
                  <a:srgbClr val="000000"/>
                </a:solidFill>
                <a:latin typeface="ZztexMono-Regular"/>
              </a:rPr>
              <a:t>int sum(int x, int y) {</a:t>
            </a:r>
          </a:p>
          <a:p>
            <a:r>
              <a:rPr lang="en-US" altLang="zh-CN" sz="800" dirty="0">
                <a:solidFill>
                  <a:srgbClr val="00AEF0"/>
                </a:solidFill>
                <a:latin typeface="StoneSans"/>
              </a:rPr>
              <a:t>2 </a:t>
            </a:r>
            <a:r>
              <a:rPr lang="en-US" altLang="zh-CN" dirty="0">
                <a:solidFill>
                  <a:srgbClr val="000000"/>
                </a:solidFill>
                <a:latin typeface="ZztexMono-Regular"/>
              </a:rPr>
              <a:t>return x + y;</a:t>
            </a:r>
          </a:p>
          <a:p>
            <a:r>
              <a:rPr lang="en-US" altLang="zh-CN" sz="800" dirty="0">
                <a:solidFill>
                  <a:srgbClr val="00AEF0"/>
                </a:solidFill>
                <a:latin typeface="StoneSans"/>
              </a:rPr>
              <a:t>3 </a:t>
            </a:r>
            <a:r>
              <a:rPr lang="en-US" altLang="zh-CN" dirty="0">
                <a:solidFill>
                  <a:srgbClr val="000000"/>
                </a:solidFill>
                <a:latin typeface="ZztexMono-Regular"/>
              </a:rPr>
              <a:t>}</a:t>
            </a:r>
            <a:endParaRPr lang="zh-CN" altLang="en-US" dirty="0"/>
          </a:p>
        </p:txBody>
      </p:sp>
      <p:sp>
        <p:nvSpPr>
          <p:cNvPr id="14" name="矩形 13"/>
          <p:cNvSpPr/>
          <p:nvPr/>
        </p:nvSpPr>
        <p:spPr>
          <a:xfrm>
            <a:off x="1544320" y="5340191"/>
            <a:ext cx="7867650" cy="1200329"/>
          </a:xfrm>
          <a:prstGeom prst="rect">
            <a:avLst/>
          </a:prstGeom>
        </p:spPr>
        <p:txBody>
          <a:bodyPr wrap="square">
            <a:spAutoFit/>
          </a:bodyPr>
          <a:lstStyle/>
          <a:p>
            <a:r>
              <a:rPr lang="pt-BR" altLang="zh-CN" b="1" dirty="0">
                <a:latin typeface="TimesTen-Bold"/>
              </a:rPr>
              <a:t>Linux 32: </a:t>
            </a:r>
            <a:r>
              <a:rPr lang="pt-BR" altLang="zh-CN" dirty="0">
                <a:latin typeface="ZztexMono-Regular"/>
              </a:rPr>
              <a:t>55 89 e5 8b 45 0c 03 45 08 c9 c3</a:t>
            </a:r>
          </a:p>
          <a:p>
            <a:r>
              <a:rPr lang="en-US" altLang="zh-CN" b="1" dirty="0">
                <a:latin typeface="TimesTen-Bold"/>
              </a:rPr>
              <a:t>Windows: </a:t>
            </a:r>
            <a:r>
              <a:rPr lang="en-US" altLang="zh-CN" dirty="0">
                <a:latin typeface="ZztexMono-Regular"/>
              </a:rPr>
              <a:t>55 89 e5 8b 45 0c 03 45 08 5d c3</a:t>
            </a:r>
          </a:p>
          <a:p>
            <a:r>
              <a:rPr lang="it-IT" altLang="zh-CN" b="1" dirty="0">
                <a:latin typeface="TimesTen-Bold"/>
              </a:rPr>
              <a:t>Sun: </a:t>
            </a:r>
            <a:r>
              <a:rPr lang="it-IT" altLang="zh-CN" dirty="0">
                <a:latin typeface="ZztexMono-Regular"/>
              </a:rPr>
              <a:t>81 c3 e0 08 90 02 00 09</a:t>
            </a:r>
          </a:p>
          <a:p>
            <a:r>
              <a:rPr lang="en-US" altLang="zh-CN" b="1" dirty="0">
                <a:latin typeface="TimesTen-Bold"/>
              </a:rPr>
              <a:t>Linux 64: </a:t>
            </a:r>
            <a:r>
              <a:rPr lang="en-US" altLang="zh-CN" dirty="0">
                <a:latin typeface="ZztexMono-Regular"/>
              </a:rPr>
              <a:t>55 48 89 e5 89 7d fc 89 75 f8 03 45 fc c9 c3</a:t>
            </a:r>
            <a:endParaRPr lang="zh-CN" altLang="en-US" dirty="0"/>
          </a:p>
        </p:txBody>
      </p:sp>
      <p:sp>
        <p:nvSpPr>
          <p:cNvPr id="15" name="矩形 14"/>
          <p:cNvSpPr/>
          <p:nvPr/>
        </p:nvSpPr>
        <p:spPr>
          <a:xfrm>
            <a:off x="1506220" y="5339715"/>
            <a:ext cx="5886450" cy="29146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6" name="矩形 15"/>
          <p:cNvSpPr/>
          <p:nvPr/>
        </p:nvSpPr>
        <p:spPr>
          <a:xfrm>
            <a:off x="1544320" y="6196965"/>
            <a:ext cx="7174230" cy="22923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graphicFrame>
        <p:nvGraphicFramePr>
          <p:cNvPr id="18" name="表格 17"/>
          <p:cNvGraphicFramePr/>
          <p:nvPr/>
        </p:nvGraphicFramePr>
        <p:xfrm>
          <a:off x="1264920" y="320040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2.1.5  </a:t>
                      </a:r>
                      <a:r>
                        <a:rPr lang="zh-CN" altLang="en-US" sz="2400">
                          <a:solidFill>
                            <a:schemeClr val="bg1"/>
                          </a:solidFill>
                          <a:ea typeface="宋体" panose="02010600030101010101" pitchFamily="2" charset="-122"/>
                        </a:rPr>
                        <a:t>表示代码</a:t>
                      </a:r>
                    </a:p>
                  </a:txBody>
                  <a:tcPr>
                    <a:solidFill>
                      <a:srgbClr val="52B6B1"/>
                    </a:solidFill>
                  </a:tcPr>
                </a:tc>
                <a:extLst>
                  <a:ext uri="{0D108BD9-81ED-4DB2-BD59-A6C34878D82A}">
                    <a16:rowId xmlns=""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down)">
                                      <p:cBhvr>
                                        <p:cTn id="20" dur="500"/>
                                        <p:tgtEl>
                                          <p:spTgt spid="4">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wipe(down)">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wipe(down)">
                                      <p:cBhvr>
                                        <p:cTn id="49" dur="500"/>
                                        <p:tgtEl>
                                          <p:spTgt spid="4">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2.1.6  </a:t>
                      </a:r>
                      <a:r>
                        <a:rPr lang="zh-CN" altLang="en-US" sz="2400">
                          <a:solidFill>
                            <a:schemeClr val="bg1"/>
                          </a:solidFill>
                          <a:ea typeface="宋体" panose="02010600030101010101" pitchFamily="2" charset="-122"/>
                        </a:rPr>
                        <a:t>布尔代数简介</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1506220" y="1177925"/>
            <a:ext cx="8107680" cy="5631180"/>
          </a:xfrm>
          <a:prstGeom prst="rect">
            <a:avLst/>
          </a:prstGeom>
          <a:noFill/>
        </p:spPr>
        <p:txBody>
          <a:bodyPr wrap="square" rtlCol="0" anchor="t">
            <a:spAutoFit/>
          </a:bodyPr>
          <a:lstStyle/>
          <a:p>
            <a:pPr marL="0" indent="0" algn="l">
              <a:buFont typeface="Wingdings" panose="05000000000000000000" charset="0"/>
              <a:buNone/>
            </a:pPr>
            <a:r>
              <a:rPr lang="zh-CN" altLang="en-US" sz="2400" dirty="0">
                <a:sym typeface="+mn-ea"/>
              </a:rPr>
              <a:t>以二元集合</a:t>
            </a:r>
            <a:r>
              <a:rPr lang="en-US" altLang="zh-CN" sz="2400" dirty="0">
                <a:sym typeface="+mn-ea"/>
              </a:rPr>
              <a:t>{0</a:t>
            </a:r>
            <a:r>
              <a:rPr lang="zh-CN" altLang="en-US" sz="2400" dirty="0">
                <a:sym typeface="+mn-ea"/>
              </a:rPr>
              <a:t>，</a:t>
            </a:r>
            <a:r>
              <a:rPr lang="en-US" altLang="zh-CN" sz="2400" dirty="0">
                <a:sym typeface="+mn-ea"/>
              </a:rPr>
              <a:t>1}</a:t>
            </a:r>
            <a:r>
              <a:rPr lang="zh-CN" altLang="en-US" sz="2400" dirty="0">
                <a:sym typeface="+mn-ea"/>
              </a:rPr>
              <a:t>或</a:t>
            </a:r>
            <a:r>
              <a:rPr lang="en-US" altLang="zh-CN" sz="2400" dirty="0">
                <a:sym typeface="+mn-ea"/>
              </a:rPr>
              <a:t>{TRUE(</a:t>
            </a:r>
            <a:r>
              <a:rPr lang="zh-CN" altLang="en-US" sz="2400" dirty="0">
                <a:sym typeface="+mn-ea"/>
              </a:rPr>
              <a:t>真</a:t>
            </a:r>
            <a:r>
              <a:rPr lang="en-US" altLang="zh-CN" sz="2400" dirty="0">
                <a:sym typeface="+mn-ea"/>
              </a:rPr>
              <a:t>)</a:t>
            </a:r>
            <a:r>
              <a:rPr lang="zh-CN" altLang="en-US" sz="2400" dirty="0">
                <a:sym typeface="+mn-ea"/>
              </a:rPr>
              <a:t>，</a:t>
            </a:r>
            <a:r>
              <a:rPr lang="en-US" altLang="zh-CN" sz="2400" dirty="0">
                <a:sym typeface="+mn-ea"/>
              </a:rPr>
              <a:t>FALSE(</a:t>
            </a:r>
            <a:r>
              <a:rPr lang="zh-CN" altLang="en-US" sz="2400" dirty="0">
                <a:sym typeface="+mn-ea"/>
              </a:rPr>
              <a:t>假</a:t>
            </a:r>
            <a:r>
              <a:rPr lang="en-US" altLang="zh-CN" sz="2400" dirty="0">
                <a:sym typeface="+mn-ea"/>
              </a:rPr>
              <a:t>)}</a:t>
            </a:r>
            <a:r>
              <a:rPr lang="zh-CN" altLang="en-US" sz="2400" dirty="0">
                <a:sym typeface="+mn-ea"/>
              </a:rPr>
              <a:t>基础上定义的代数</a:t>
            </a:r>
          </a:p>
          <a:p>
            <a:pPr marL="0" indent="0" algn="l">
              <a:buFont typeface="Wingdings" panose="05000000000000000000" charset="0"/>
              <a:buNone/>
            </a:pPr>
            <a:endParaRPr lang="en-US" altLang="zh-CN" sz="2000" dirty="0"/>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AND:</a:t>
            </a:r>
            <a:r>
              <a:rPr lang="zh-CN" altLang="en-US" sz="2000" dirty="0">
                <a:sym typeface="+mn-ea"/>
              </a:rPr>
              <a:t> </a:t>
            </a:r>
            <a:r>
              <a:rPr lang="en-US" altLang="zh-CN" sz="2000" dirty="0">
                <a:sym typeface="+mn-ea"/>
              </a:rPr>
              <a:t>	&amp;	^</a:t>
            </a:r>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NOT:</a:t>
            </a:r>
            <a:r>
              <a:rPr lang="zh-CN" altLang="en-US" sz="2000" dirty="0">
                <a:sym typeface="+mn-ea"/>
              </a:rPr>
              <a:t> </a:t>
            </a:r>
            <a:r>
              <a:rPr lang="en-US" altLang="zh-CN" sz="2000" dirty="0">
                <a:sym typeface="+mn-ea"/>
              </a:rPr>
              <a:t>	~	</a:t>
            </a:r>
            <a:r>
              <a:rPr lang="zh-CN" altLang="en-US" sz="2000" dirty="0">
                <a:sym typeface="+mn-ea"/>
              </a:rPr>
              <a:t>￢</a:t>
            </a:r>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XOR:	^	</a:t>
            </a:r>
            <a:r>
              <a:rPr lang="zh-CN" altLang="en-US" sz="2000" dirty="0">
                <a:sym typeface="+mn-ea"/>
              </a:rPr>
              <a:t>⊕</a:t>
            </a:r>
            <a:endParaRPr lang="en-US" altLang="zh-CN" sz="2000" dirty="0"/>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OR: 	               </a:t>
            </a:r>
            <a:r>
              <a:rPr lang="zh-CN" altLang="en-US" sz="2000" dirty="0">
                <a:sym typeface="+mn-ea"/>
              </a:rPr>
              <a:t>∨</a:t>
            </a:r>
            <a:r>
              <a:rPr lang="en-US" altLang="zh-CN" sz="2000" dirty="0">
                <a:sym typeface="+mn-ea"/>
              </a:rPr>
              <a:t>	|</a:t>
            </a:r>
            <a:endParaRPr lang="en-US" altLang="zh-CN" sz="2000" dirty="0"/>
          </a:p>
          <a:p>
            <a:pPr marL="0" lvl="2" indent="0" algn="l">
              <a:buFont typeface="Wingdings" panose="05000000000000000000" charset="0"/>
              <a:buNone/>
            </a:pPr>
            <a:endParaRPr lang="zh-CN" altLang="en-US" sz="2400">
              <a:ea typeface="宋体" panose="02010600030101010101" pitchFamily="2" charset="-122"/>
            </a:endParaRPr>
          </a:p>
          <a:p>
            <a:pPr marL="0" lvl="2" indent="0" algn="l">
              <a:buFont typeface="Wingdings" panose="05000000000000000000" charset="0"/>
              <a:buNone/>
            </a:pPr>
            <a:r>
              <a:rPr lang="zh-CN" altLang="en-US" sz="2400">
                <a:ea typeface="宋体" panose="02010600030101010101" pitchFamily="2" charset="-122"/>
              </a:rPr>
              <a:t>布尔代数运算：</a:t>
            </a: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400" dirty="0">
              <a:sym typeface="+mn-ea"/>
            </a:endParaRPr>
          </a:p>
          <a:p>
            <a:pPr marL="0" lvl="2" indent="0" algn="l">
              <a:buFont typeface="Wingdings" panose="05000000000000000000" charset="0"/>
              <a:buNone/>
            </a:pPr>
            <a:r>
              <a:rPr lang="zh-CN" altLang="en-US" sz="2400" dirty="0">
                <a:sym typeface="+mn-ea"/>
              </a:rPr>
              <a:t>“位向量”的扩展</a:t>
            </a:r>
          </a:p>
          <a:p>
            <a:pPr marL="0" lvl="2" indent="0" algn="l">
              <a:buFont typeface="Wingdings" panose="05000000000000000000" charset="0"/>
              <a:buChar char=""/>
            </a:pPr>
            <a:r>
              <a:rPr lang="zh-CN" altLang="en-US" sz="2000" dirty="0">
                <a:sym typeface="+mn-ea"/>
              </a:rPr>
              <a:t>假设</a:t>
            </a:r>
            <a:r>
              <a:rPr lang="en-US" altLang="zh-CN" sz="2000" dirty="0">
                <a:sym typeface="+mn-ea"/>
              </a:rPr>
              <a:t>a</a:t>
            </a:r>
            <a:r>
              <a:rPr lang="zh-CN" altLang="en-US" sz="2000" dirty="0">
                <a:sym typeface="+mn-ea"/>
              </a:rPr>
              <a:t>、</a:t>
            </a:r>
            <a:r>
              <a:rPr lang="en-US" altLang="zh-CN" sz="2000" dirty="0">
                <a:sym typeface="+mn-ea"/>
              </a:rPr>
              <a:t>b</a:t>
            </a:r>
            <a:r>
              <a:rPr lang="zh-CN" altLang="en-US" sz="2000" dirty="0">
                <a:sym typeface="+mn-ea"/>
              </a:rPr>
              <a:t>表示向量</a:t>
            </a:r>
            <a:r>
              <a:rPr lang="en-US" altLang="zh-CN" sz="2000" dirty="0">
                <a:sym typeface="+mn-ea"/>
              </a:rPr>
              <a:t>[</a:t>
            </a:r>
            <a:r>
              <a:rPr lang="en-US" altLang="zh-CN" sz="2000" i="1" dirty="0">
                <a:sym typeface="+mn-ea"/>
              </a:rPr>
              <a:t>a</a:t>
            </a:r>
            <a:r>
              <a:rPr lang="en-US" altLang="zh-CN" sz="2000" i="1" baseline="-25000" dirty="0">
                <a:sym typeface="+mn-ea"/>
              </a:rPr>
              <a:t>w</a:t>
            </a:r>
            <a:r>
              <a:rPr lang="en-US" altLang="zh-CN" sz="2000" baseline="-25000" dirty="0">
                <a:sym typeface="+mn-ea"/>
              </a:rPr>
              <a:t>−1</a:t>
            </a:r>
            <a:r>
              <a:rPr lang="en-US" altLang="zh-CN" sz="2000" i="1" dirty="0">
                <a:sym typeface="+mn-ea"/>
              </a:rPr>
              <a:t>, a</a:t>
            </a:r>
            <a:r>
              <a:rPr lang="en-US" altLang="zh-CN" sz="2000" i="1" baseline="-25000" dirty="0">
                <a:sym typeface="+mn-ea"/>
              </a:rPr>
              <a:t>w</a:t>
            </a:r>
            <a:r>
              <a:rPr lang="en-US" altLang="zh-CN" sz="2000" baseline="-25000" dirty="0">
                <a:sym typeface="+mn-ea"/>
              </a:rPr>
              <a:t>−2</a:t>
            </a:r>
            <a:r>
              <a:rPr lang="en-US" altLang="zh-CN" sz="2000" i="1" dirty="0">
                <a:sym typeface="+mn-ea"/>
              </a:rPr>
              <a:t>, . . . , a</a:t>
            </a:r>
            <a:r>
              <a:rPr lang="en-US" altLang="zh-CN" sz="2000" baseline="-25000" dirty="0">
                <a:sym typeface="+mn-ea"/>
              </a:rPr>
              <a:t>0</a:t>
            </a:r>
            <a:r>
              <a:rPr lang="en-US" altLang="zh-CN" sz="2000" dirty="0">
                <a:sym typeface="+mn-ea"/>
              </a:rPr>
              <a:t>] and [</a:t>
            </a:r>
            <a:r>
              <a:rPr lang="en-US" altLang="zh-CN" sz="2000" i="1" dirty="0">
                <a:sym typeface="+mn-ea"/>
              </a:rPr>
              <a:t>b</a:t>
            </a:r>
            <a:r>
              <a:rPr lang="en-US" altLang="zh-CN" sz="2000" i="1" baseline="-25000" dirty="0">
                <a:sym typeface="+mn-ea"/>
              </a:rPr>
              <a:t>w</a:t>
            </a:r>
            <a:r>
              <a:rPr lang="en-US" altLang="zh-CN" sz="2000" baseline="-25000" dirty="0">
                <a:sym typeface="+mn-ea"/>
              </a:rPr>
              <a:t>−1</a:t>
            </a:r>
            <a:r>
              <a:rPr lang="en-US" altLang="zh-CN" sz="2000" i="1" dirty="0">
                <a:sym typeface="+mn-ea"/>
              </a:rPr>
              <a:t>, b</a:t>
            </a:r>
            <a:r>
              <a:rPr lang="en-US" altLang="zh-CN" sz="2000" i="1" baseline="-25000" dirty="0">
                <a:sym typeface="+mn-ea"/>
              </a:rPr>
              <a:t>w</a:t>
            </a:r>
            <a:r>
              <a:rPr lang="en-US" altLang="zh-CN" sz="2000" baseline="-25000" dirty="0">
                <a:sym typeface="+mn-ea"/>
              </a:rPr>
              <a:t>−2</a:t>
            </a:r>
            <a:r>
              <a:rPr lang="en-US" altLang="zh-CN" sz="2000" i="1" dirty="0">
                <a:sym typeface="+mn-ea"/>
              </a:rPr>
              <a:t>, . . . , b</a:t>
            </a:r>
            <a:r>
              <a:rPr lang="en-US" altLang="zh-CN" sz="2000" baseline="-25000" dirty="0">
                <a:sym typeface="+mn-ea"/>
              </a:rPr>
              <a:t>0</a:t>
            </a:r>
            <a:r>
              <a:rPr lang="en-US" altLang="zh-CN" sz="2000" dirty="0">
                <a:sym typeface="+mn-ea"/>
              </a:rPr>
              <a:t>]</a:t>
            </a:r>
            <a:r>
              <a:rPr lang="zh-CN" altLang="en-US" sz="2000" dirty="0">
                <a:ea typeface="宋体" panose="02010600030101010101" pitchFamily="2" charset="-122"/>
                <a:sym typeface="+mn-ea"/>
              </a:rPr>
              <a:t>，</a:t>
            </a:r>
          </a:p>
          <a:p>
            <a:pPr marL="0" lvl="2" indent="0" algn="l">
              <a:buFont typeface="Wingdings" panose="05000000000000000000" charset="0"/>
              <a:buNone/>
            </a:pPr>
            <a:r>
              <a:rPr lang="zh-CN" altLang="en-US" sz="2000" dirty="0">
                <a:sym typeface="+mn-ea"/>
              </a:rPr>
              <a:t>    则</a:t>
            </a:r>
            <a:r>
              <a:rPr lang="en-US" altLang="zh-CN" sz="2000" dirty="0" err="1">
                <a:sym typeface="+mn-ea"/>
              </a:rPr>
              <a:t>a&amp;b</a:t>
            </a:r>
            <a:r>
              <a:rPr lang="zh-CN" altLang="en-US" sz="2000" dirty="0">
                <a:sym typeface="+mn-ea"/>
              </a:rPr>
              <a:t>为</a:t>
            </a:r>
            <a:r>
              <a:rPr lang="en-US" altLang="zh-CN" sz="2000" dirty="0">
                <a:sym typeface="+mn-ea"/>
              </a:rPr>
              <a:t>w</a:t>
            </a:r>
            <a:r>
              <a:rPr lang="zh-CN" altLang="en-US" sz="2000" dirty="0">
                <a:sym typeface="+mn-ea"/>
              </a:rPr>
              <a:t>位的向量，且第</a:t>
            </a:r>
            <a:r>
              <a:rPr lang="en-US" altLang="zh-CN" sz="2000" dirty="0" err="1">
                <a:sym typeface="+mn-ea"/>
              </a:rPr>
              <a:t>i</a:t>
            </a:r>
            <a:r>
              <a:rPr lang="zh-CN" altLang="en-US" sz="2000" dirty="0">
                <a:sym typeface="+mn-ea"/>
              </a:rPr>
              <a:t>各元素为</a:t>
            </a:r>
            <a:r>
              <a:rPr lang="en-US" altLang="zh-CN" sz="2000" dirty="0" err="1">
                <a:sym typeface="+mn-ea"/>
              </a:rPr>
              <a:t>a</a:t>
            </a:r>
            <a:r>
              <a:rPr lang="en-US" altLang="zh-CN" sz="2000" baseline="-25000" dirty="0" err="1">
                <a:sym typeface="+mn-ea"/>
              </a:rPr>
              <a:t>i</a:t>
            </a:r>
            <a:r>
              <a:rPr lang="en-US" altLang="zh-CN" sz="2000" dirty="0" err="1">
                <a:sym typeface="+mn-ea"/>
              </a:rPr>
              <a:t>&amp;b</a:t>
            </a:r>
            <a:r>
              <a:rPr lang="en-US" altLang="zh-CN" sz="2000" baseline="-25000" dirty="0" err="1">
                <a:sym typeface="+mn-ea"/>
              </a:rPr>
              <a:t>i</a:t>
            </a:r>
            <a:endParaRPr lang="en-US" altLang="zh-CN" sz="2000" baseline="-25000" dirty="0"/>
          </a:p>
          <a:p>
            <a:pPr marL="0" lvl="2" indent="0" algn="l">
              <a:buFont typeface="Wingdings" panose="05000000000000000000" charset="0"/>
              <a:buNone/>
            </a:pPr>
            <a:endParaRPr lang="zh-CN" altLang="en-US" sz="2000">
              <a:ea typeface="宋体" panose="02010600030101010101" pitchFamily="2" charset="-122"/>
            </a:endParaRPr>
          </a:p>
        </p:txBody>
      </p:sp>
      <p:pic>
        <p:nvPicPr>
          <p:cNvPr id="56329" name="Picture 8"/>
          <p:cNvPicPr>
            <a:picLocks noChangeArrowheads="1"/>
          </p:cNvPicPr>
          <p:nvPr/>
        </p:nvPicPr>
        <p:blipFill>
          <a:blip r:embed="rId2"/>
          <a:srcRect r="77623"/>
          <a:stretch>
            <a:fillRect/>
          </a:stretch>
        </p:blipFill>
        <p:spPr bwMode="auto">
          <a:xfrm>
            <a:off x="4226560" y="3950018"/>
            <a:ext cx="1397000" cy="1376362"/>
          </a:xfrm>
          <a:prstGeom prst="rect">
            <a:avLst/>
          </a:prstGeom>
          <a:noFill/>
          <a:ln w="9525">
            <a:noFill/>
            <a:miter lim="800000"/>
            <a:headEnd/>
            <a:tailEnd/>
          </a:ln>
        </p:spPr>
      </p:pic>
      <p:pic>
        <p:nvPicPr>
          <p:cNvPr id="56330" name="Picture 9"/>
          <p:cNvPicPr>
            <a:picLocks noChangeArrowheads="1"/>
          </p:cNvPicPr>
          <p:nvPr/>
        </p:nvPicPr>
        <p:blipFill>
          <a:blip r:embed="rId3"/>
          <a:srcRect r="77623"/>
          <a:stretch>
            <a:fillRect/>
          </a:stretch>
        </p:blipFill>
        <p:spPr bwMode="auto">
          <a:xfrm>
            <a:off x="6703060" y="3950335"/>
            <a:ext cx="1397000" cy="1376363"/>
          </a:xfrm>
          <a:prstGeom prst="rect">
            <a:avLst/>
          </a:prstGeom>
          <a:noFill/>
          <a:ln w="9525">
            <a:noFill/>
            <a:miter lim="800000"/>
            <a:headEnd/>
            <a:tailEnd/>
          </a:ln>
        </p:spPr>
      </p:pic>
      <p:pic>
        <p:nvPicPr>
          <p:cNvPr id="56332" name="Picture 11"/>
          <p:cNvPicPr>
            <a:picLocks noChangeArrowheads="1"/>
          </p:cNvPicPr>
          <p:nvPr/>
        </p:nvPicPr>
        <p:blipFill>
          <a:blip r:embed="rId4"/>
          <a:srcRect r="77623"/>
          <a:stretch>
            <a:fillRect/>
          </a:stretch>
        </p:blipFill>
        <p:spPr bwMode="auto">
          <a:xfrm>
            <a:off x="8769985" y="3950653"/>
            <a:ext cx="1397000" cy="1376362"/>
          </a:xfrm>
          <a:prstGeom prst="rect">
            <a:avLst/>
          </a:prstGeom>
          <a:noFill/>
          <a:ln w="9525">
            <a:noFill/>
            <a:miter lim="800000"/>
            <a:headEnd/>
            <a:tailEnd/>
          </a:ln>
        </p:spPr>
      </p:pic>
      <p:pic>
        <p:nvPicPr>
          <p:cNvPr id="18" name="Picture 6"/>
          <p:cNvPicPr>
            <a:picLocks noChangeArrowheads="1"/>
          </p:cNvPicPr>
          <p:nvPr/>
        </p:nvPicPr>
        <p:blipFill>
          <a:blip r:embed="rId5"/>
          <a:srcRect r="77623"/>
          <a:stretch>
            <a:fillRect/>
          </a:stretch>
        </p:blipFill>
        <p:spPr bwMode="auto">
          <a:xfrm>
            <a:off x="1506220" y="3949700"/>
            <a:ext cx="1397000" cy="13763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6330"/>
                                        </p:tgtEl>
                                        <p:attrNameLst>
                                          <p:attrName>style.visibility</p:attrName>
                                        </p:attrNameLst>
                                      </p:cBhvr>
                                      <p:to>
                                        <p:strVal val="visible"/>
                                      </p:to>
                                    </p:set>
                                    <p:anim calcmode="lin" valueType="num">
                                      <p:cBhvr additive="base">
                                        <p:cTn id="32" dur="500" fill="hold"/>
                                        <p:tgtEl>
                                          <p:spTgt spid="56330"/>
                                        </p:tgtEl>
                                        <p:attrNameLst>
                                          <p:attrName>ppt_x</p:attrName>
                                        </p:attrNameLst>
                                      </p:cBhvr>
                                      <p:tavLst>
                                        <p:tav tm="0">
                                          <p:val>
                                            <p:strVal val="#ppt_x"/>
                                          </p:val>
                                        </p:tav>
                                        <p:tav tm="100000">
                                          <p:val>
                                            <p:strVal val="#ppt_x"/>
                                          </p:val>
                                        </p:tav>
                                      </p:tavLst>
                                    </p:anim>
                                    <p:anim calcmode="lin" valueType="num">
                                      <p:cBhvr additive="base">
                                        <p:cTn id="33" dur="500" fill="hold"/>
                                        <p:tgtEl>
                                          <p:spTgt spid="5633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Par">
                                  <p:stCondLst>
                                    <p:cond delay="0"/>
                                  </p:stCondLst>
                                  <p:childTnLst>
                                    <p:set>
                                      <p:cBhvr>
                                        <p:cTn id="41" dur="1" fill="hold">
                                          <p:stCondLst>
                                            <p:cond delay="0"/>
                                          </p:stCondLst>
                                        </p:cTn>
                                        <p:tgtEl>
                                          <p:spTgt spid="56329"/>
                                        </p:tgtEl>
                                        <p:attrNameLst>
                                          <p:attrName>style.visibility</p:attrName>
                                        </p:attrNameLst>
                                      </p:cBhvr>
                                      <p:to>
                                        <p:strVal val="visible"/>
                                      </p:to>
                                    </p:set>
                                    <p:anim calcmode="lin" valueType="num">
                                      <p:cBhvr additive="base">
                                        <p:cTn id="42" dur="500" fill="hold"/>
                                        <p:tgtEl>
                                          <p:spTgt spid="56329"/>
                                        </p:tgtEl>
                                        <p:attrNameLst>
                                          <p:attrName>ppt_x</p:attrName>
                                        </p:attrNameLst>
                                      </p:cBhvr>
                                      <p:tavLst>
                                        <p:tav tm="0">
                                          <p:val>
                                            <p:strVal val="#ppt_x"/>
                                          </p:val>
                                        </p:tav>
                                        <p:tav tm="100000">
                                          <p:val>
                                            <p:strVal val="#ppt_x"/>
                                          </p:val>
                                        </p:tav>
                                      </p:tavLst>
                                    </p:anim>
                                    <p:anim calcmode="lin" valueType="num">
                                      <p:cBhvr additive="base">
                                        <p:cTn id="43" dur="500" fill="hold"/>
                                        <p:tgtEl>
                                          <p:spTgt spid="5632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6332"/>
                                        </p:tgtEl>
                                        <p:attrNameLst>
                                          <p:attrName>style.visibility</p:attrName>
                                        </p:attrNameLst>
                                      </p:cBhvr>
                                      <p:to>
                                        <p:strVal val="visible"/>
                                      </p:to>
                                    </p:set>
                                    <p:anim calcmode="lin" valueType="num">
                                      <p:cBhvr additive="base">
                                        <p:cTn id="46" dur="500" fill="hold"/>
                                        <p:tgtEl>
                                          <p:spTgt spid="56332"/>
                                        </p:tgtEl>
                                        <p:attrNameLst>
                                          <p:attrName>ppt_x</p:attrName>
                                        </p:attrNameLst>
                                      </p:cBhvr>
                                      <p:tavLst>
                                        <p:tav tm="0">
                                          <p:val>
                                            <p:strVal val="#ppt_x"/>
                                          </p:val>
                                        </p:tav>
                                        <p:tav tm="100000">
                                          <p:val>
                                            <p:strVal val="#ppt_x"/>
                                          </p:val>
                                        </p:tav>
                                      </p:tavLst>
                                    </p:anim>
                                    <p:anim calcmode="lin" valueType="num">
                                      <p:cBhvr additive="base">
                                        <p:cTn id="47" dur="500" fill="hold"/>
                                        <p:tgtEl>
                                          <p:spTgt spid="563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wipe(down)">
                                      <p:cBhvr>
                                        <p:cTn id="52" dur="500"/>
                                        <p:tgtEl>
                                          <p:spTgt spid="4">
                                            <p:txEl>
                                              <p:pRg st="13" end="13"/>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wipe(down)">
                                      <p:cBhvr>
                                        <p:cTn id="55" dur="500"/>
                                        <p:tgtEl>
                                          <p:spTgt spid="4">
                                            <p:txEl>
                                              <p:pRg st="14" end="14"/>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wipe(down)">
                                      <p:cBhvr>
                                        <p:cTn id="58"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2.1.7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语言中的位级运算</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419735" y="1158875"/>
            <a:ext cx="10100945" cy="1830070"/>
          </a:xfrm>
          <a:prstGeom prst="rect">
            <a:avLst/>
          </a:prstGeom>
          <a:noFill/>
        </p:spPr>
        <p:txBody>
          <a:bodyPr wrap="square" rtlCol="0" anchor="t">
            <a:spAutoFit/>
          </a:bodyPr>
          <a:lstStyle/>
          <a:p>
            <a:pPr lvl="2" algn="l"/>
            <a:r>
              <a:rPr lang="zh-CN" altLang="en-US" sz="2000" dirty="0">
                <a:sym typeface="+mn-ea"/>
              </a:rPr>
              <a:t>使用符号： </a:t>
            </a:r>
            <a:r>
              <a:rPr lang="en-US" altLang="zh-CN" sz="2000" dirty="0">
                <a:sym typeface="+mn-ea"/>
              </a:rPr>
              <a:t>NOT</a:t>
            </a:r>
            <a:r>
              <a:rPr lang="zh-CN" altLang="en-US" sz="2000" dirty="0">
                <a:sym typeface="+mn-ea"/>
              </a:rPr>
              <a:t>（取反）为</a:t>
            </a:r>
            <a:r>
              <a:rPr lang="en-US" altLang="zh-CN" sz="2000" dirty="0">
                <a:sym typeface="+mn-ea"/>
              </a:rPr>
              <a:t>:</a:t>
            </a:r>
            <a:r>
              <a:rPr lang="zh-CN" altLang="en-US" sz="2000" dirty="0">
                <a:sym typeface="+mn-ea"/>
              </a:rPr>
              <a:t> </a:t>
            </a:r>
            <a:r>
              <a:rPr lang="en-US" altLang="zh-CN" sz="2000" dirty="0">
                <a:sym typeface="+mn-ea"/>
              </a:rPr>
              <a:t>~	</a:t>
            </a:r>
            <a:r>
              <a:rPr lang="zh-CN" altLang="en-US" sz="2000" dirty="0">
                <a:sym typeface="+mn-ea"/>
              </a:rPr>
              <a:t> </a:t>
            </a:r>
          </a:p>
          <a:p>
            <a:pPr lvl="2" algn="l"/>
            <a:r>
              <a:rPr lang="en-US" altLang="zh-CN" sz="2000" dirty="0">
                <a:sym typeface="+mn-ea"/>
              </a:rPr>
              <a:t>	      </a:t>
            </a:r>
            <a:r>
              <a:rPr lang="zh-CN" altLang="en-US" sz="2000" dirty="0">
                <a:sym typeface="+mn-ea"/>
              </a:rPr>
              <a:t>   </a:t>
            </a:r>
            <a:r>
              <a:rPr lang="en-US" altLang="zh-CN" sz="2000" dirty="0">
                <a:sym typeface="+mn-ea"/>
              </a:rPr>
              <a:t>AND</a:t>
            </a:r>
            <a:r>
              <a:rPr lang="zh-CN" altLang="en-US" sz="2000" dirty="0">
                <a:sym typeface="+mn-ea"/>
              </a:rPr>
              <a:t>（与）为</a:t>
            </a:r>
            <a:r>
              <a:rPr lang="en-US" altLang="zh-CN" sz="2000" dirty="0">
                <a:sym typeface="+mn-ea"/>
              </a:rPr>
              <a:t>:</a:t>
            </a:r>
            <a:r>
              <a:rPr lang="zh-CN" altLang="en-US" sz="2000" dirty="0">
                <a:sym typeface="+mn-ea"/>
              </a:rPr>
              <a:t> </a:t>
            </a:r>
            <a:r>
              <a:rPr lang="en-US" altLang="zh-CN" sz="2000" dirty="0">
                <a:sym typeface="+mn-ea"/>
              </a:rPr>
              <a:t>&amp;</a:t>
            </a:r>
            <a:r>
              <a:rPr lang="zh-CN" altLang="en-US" sz="2000" dirty="0">
                <a:sym typeface="+mn-ea"/>
              </a:rPr>
              <a:t>     </a:t>
            </a:r>
          </a:p>
          <a:p>
            <a:pPr lvl="2" algn="l"/>
            <a:r>
              <a:rPr lang="en-US" altLang="zh-CN" sz="2000" dirty="0">
                <a:sym typeface="+mn-ea"/>
              </a:rPr>
              <a:t>                      OR</a:t>
            </a:r>
            <a:r>
              <a:rPr lang="zh-CN" altLang="en-US" sz="2000" dirty="0">
                <a:sym typeface="+mn-ea"/>
              </a:rPr>
              <a:t>（或）为</a:t>
            </a:r>
            <a:r>
              <a:rPr lang="en-US" altLang="zh-CN" sz="2000" dirty="0">
                <a:sym typeface="+mn-ea"/>
              </a:rPr>
              <a:t>:|</a:t>
            </a:r>
            <a:r>
              <a:rPr lang="zh-CN" altLang="en-US" sz="2000" dirty="0">
                <a:sym typeface="+mn-ea"/>
              </a:rPr>
              <a:t>  </a:t>
            </a:r>
          </a:p>
          <a:p>
            <a:pPr lvl="2" algn="l"/>
            <a:r>
              <a:rPr lang="en-US" altLang="zh-CN" sz="2000" dirty="0">
                <a:sym typeface="+mn-ea"/>
              </a:rPr>
              <a:t>	         XOR</a:t>
            </a:r>
            <a:r>
              <a:rPr lang="zh-CN" altLang="en-US" sz="2000" dirty="0">
                <a:sym typeface="+mn-ea"/>
              </a:rPr>
              <a:t>（异或）为</a:t>
            </a:r>
            <a:r>
              <a:rPr lang="en-US" altLang="zh-CN" sz="2000" dirty="0">
                <a:sym typeface="+mn-ea"/>
              </a:rPr>
              <a:t>:^</a:t>
            </a:r>
            <a:endParaRPr lang="en-US" altLang="zh-CN" sz="2000" dirty="0"/>
          </a:p>
          <a:p>
            <a:pPr marL="0" lvl="2" indent="0" algn="l">
              <a:buFont typeface="Wingdings" panose="05000000000000000000" charset="0"/>
              <a:buNone/>
            </a:pPr>
            <a:endParaRPr lang="en-US" altLang="zh-CN" sz="2000" baseline="-25000" dirty="0"/>
          </a:p>
          <a:p>
            <a:pPr marL="0" lvl="2" indent="0" algn="l">
              <a:buFont typeface="Wingdings" panose="05000000000000000000" charset="0"/>
              <a:buNone/>
            </a:pPr>
            <a:endParaRPr lang="zh-CN" altLang="en-US" sz="2000">
              <a:ea typeface="宋体" panose="02010600030101010101" pitchFamily="2" charset="-122"/>
            </a:endParaRPr>
          </a:p>
        </p:txBody>
      </p:sp>
      <p:sp>
        <p:nvSpPr>
          <p:cNvPr id="2" name="矩形 1"/>
          <p:cNvSpPr/>
          <p:nvPr/>
        </p:nvSpPr>
        <p:spPr>
          <a:xfrm>
            <a:off x="1415415" y="2886075"/>
            <a:ext cx="10612120" cy="2553335"/>
          </a:xfrm>
          <a:prstGeom prst="rect">
            <a:avLst/>
          </a:prstGeom>
        </p:spPr>
        <p:txBody>
          <a:bodyPr wrap="square">
            <a:spAutoFit/>
          </a:bodyPr>
          <a:lstStyle/>
          <a:p>
            <a:r>
              <a:rPr lang="en-US" altLang="zh-CN" sz="2000" b="1" dirty="0">
                <a:solidFill>
                  <a:schemeClr val="accent2"/>
                </a:solidFill>
                <a:latin typeface="TimesTen-Roman"/>
              </a:rPr>
              <a:t>C </a:t>
            </a:r>
            <a:r>
              <a:rPr lang="zh-CN" altLang="en-US" sz="2000" b="1" dirty="0">
                <a:solidFill>
                  <a:schemeClr val="accent2"/>
                </a:solidFill>
                <a:latin typeface="TimesTen-Roman"/>
              </a:rPr>
              <a:t>表达式</a:t>
            </a:r>
            <a:r>
              <a:rPr lang="en-US" altLang="zh-CN" sz="2000" b="1" dirty="0">
                <a:solidFill>
                  <a:schemeClr val="accent2"/>
                </a:solidFill>
                <a:latin typeface="TimesTen-Roman"/>
              </a:rPr>
              <a:t> 	</a:t>
            </a:r>
            <a:r>
              <a:rPr lang="zh-CN" altLang="en-US" sz="2000" b="1" dirty="0">
                <a:solidFill>
                  <a:schemeClr val="accent2"/>
                </a:solidFill>
                <a:latin typeface="TimesTen-Roman"/>
              </a:rPr>
              <a:t>二进制表示</a:t>
            </a:r>
            <a:r>
              <a:rPr lang="en-US" altLang="zh-CN" sz="2000" b="1" dirty="0">
                <a:solidFill>
                  <a:schemeClr val="accent2"/>
                </a:solidFill>
                <a:latin typeface="TimesTen-Roman"/>
              </a:rPr>
              <a:t> 			</a:t>
            </a:r>
            <a:r>
              <a:rPr lang="zh-CN" altLang="en-US" sz="2000" b="1" dirty="0" smtClean="0">
                <a:solidFill>
                  <a:schemeClr val="accent2"/>
                </a:solidFill>
                <a:latin typeface="TimesTen-Roman"/>
              </a:rPr>
              <a:t>二进制</a:t>
            </a:r>
            <a:r>
              <a:rPr lang="zh-CN" altLang="en-US" sz="2000" b="1" dirty="0">
                <a:solidFill>
                  <a:schemeClr val="accent2"/>
                </a:solidFill>
                <a:latin typeface="TimesTen-Roman"/>
              </a:rPr>
              <a:t>结果</a:t>
            </a:r>
            <a:r>
              <a:rPr lang="en-US" altLang="zh-CN" sz="2000" b="1" dirty="0">
                <a:solidFill>
                  <a:schemeClr val="accent2"/>
                </a:solidFill>
                <a:latin typeface="TimesTen-Roman"/>
              </a:rPr>
              <a:t> 	</a:t>
            </a:r>
            <a:r>
              <a:rPr lang="en-US" altLang="zh-CN" sz="2000" b="1" dirty="0" smtClean="0">
                <a:solidFill>
                  <a:schemeClr val="accent2"/>
                </a:solidFill>
                <a:latin typeface="TimesTen-Roman"/>
              </a:rPr>
              <a:t>16</a:t>
            </a:r>
            <a:r>
              <a:rPr lang="zh-CN" altLang="en-US" sz="2000" b="1" dirty="0">
                <a:solidFill>
                  <a:schemeClr val="accent2"/>
                </a:solidFill>
                <a:latin typeface="TimesTen-Roman"/>
              </a:rPr>
              <a:t>进制结果</a:t>
            </a:r>
          </a:p>
          <a:p>
            <a:r>
              <a:rPr lang="pt-BR" altLang="zh-CN" sz="2000" dirty="0">
                <a:solidFill>
                  <a:srgbClr val="FF0000"/>
                </a:solidFill>
                <a:latin typeface="ZztexMono-Regular"/>
              </a:rPr>
              <a:t>~</a:t>
            </a:r>
            <a:r>
              <a:rPr lang="pt-BR" altLang="zh-CN" sz="2000" dirty="0">
                <a:latin typeface="ZztexMono-Regular"/>
              </a:rPr>
              <a:t>0x41 	</a:t>
            </a:r>
            <a:r>
              <a:rPr lang="pt-BR" altLang="zh-CN" sz="2000" dirty="0" smtClean="0">
                <a:latin typeface="ZztexMono-Regular"/>
              </a:rPr>
              <a:t>       </a:t>
            </a:r>
            <a:r>
              <a:rPr lang="pt-BR" altLang="zh-CN" sz="2000" dirty="0" smtClean="0">
                <a:solidFill>
                  <a:srgbClr val="FF0000"/>
                </a:solidFill>
                <a:latin typeface="ZztexMono-Regular"/>
              </a:rPr>
              <a:t>~</a:t>
            </a:r>
            <a:r>
              <a:rPr lang="pt-BR" altLang="zh-CN" sz="2000" dirty="0" smtClean="0">
                <a:latin typeface="TimesTen-Roman"/>
              </a:rPr>
              <a:t>[</a:t>
            </a:r>
            <a:r>
              <a:rPr lang="pt-BR" altLang="zh-CN" sz="2000" dirty="0">
                <a:latin typeface="TimesTen-Roman"/>
              </a:rPr>
              <a:t>0100 0001] 		</a:t>
            </a:r>
            <a:r>
              <a:rPr lang="pt-BR" altLang="zh-CN" sz="2000" dirty="0" smtClean="0">
                <a:latin typeface="TimesTen-Roman"/>
              </a:rPr>
              <a:t>	[</a:t>
            </a:r>
            <a:r>
              <a:rPr lang="pt-BR" altLang="zh-CN" sz="2000" dirty="0">
                <a:latin typeface="TimesTen-Roman"/>
              </a:rPr>
              <a:t>1011 1110] 	</a:t>
            </a:r>
            <a:r>
              <a:rPr lang="pt-BR" altLang="zh-CN" sz="2000" dirty="0">
                <a:latin typeface="ZztexMono-Regular"/>
              </a:rPr>
              <a:t>0xBE</a:t>
            </a:r>
          </a:p>
          <a:p>
            <a:r>
              <a:rPr lang="en-US" altLang="zh-CN" sz="2000" dirty="0">
                <a:solidFill>
                  <a:srgbClr val="FF0000"/>
                </a:solidFill>
                <a:latin typeface="ZztexMono-Regular"/>
              </a:rPr>
              <a:t>~</a:t>
            </a:r>
            <a:r>
              <a:rPr lang="en-US" altLang="zh-CN" sz="2000" dirty="0">
                <a:latin typeface="ZztexMono-Regular"/>
              </a:rPr>
              <a:t>0x00 	</a:t>
            </a:r>
            <a:r>
              <a:rPr lang="en-US" altLang="zh-CN" sz="2000" dirty="0" smtClean="0">
                <a:latin typeface="ZztexMono-Regular"/>
              </a:rPr>
              <a:t>       </a:t>
            </a:r>
            <a:r>
              <a:rPr lang="en-US" altLang="zh-CN" sz="2000" dirty="0" smtClean="0">
                <a:solidFill>
                  <a:srgbClr val="FF0000"/>
                </a:solidFill>
                <a:latin typeface="ZztexMono-Regular"/>
              </a:rPr>
              <a:t>~</a:t>
            </a:r>
            <a:r>
              <a:rPr lang="en-US" altLang="zh-CN" sz="2000" dirty="0" smtClean="0">
                <a:latin typeface="TimesTen-Roman"/>
              </a:rPr>
              <a:t>[</a:t>
            </a:r>
            <a:r>
              <a:rPr lang="en-US" altLang="zh-CN" sz="2000" dirty="0">
                <a:latin typeface="TimesTen-Roman"/>
              </a:rPr>
              <a:t>0000 0000] 		</a:t>
            </a:r>
            <a:r>
              <a:rPr lang="en-US" altLang="zh-CN" sz="2000" dirty="0" smtClean="0">
                <a:latin typeface="TimesTen-Roman"/>
              </a:rPr>
              <a:t>	[</a:t>
            </a:r>
            <a:r>
              <a:rPr lang="en-US" altLang="zh-CN" sz="2000" dirty="0">
                <a:latin typeface="TimesTen-Roman"/>
              </a:rPr>
              <a:t>1111 1111] 	</a:t>
            </a:r>
            <a:r>
              <a:rPr lang="en-US" altLang="zh-CN" sz="2000" dirty="0">
                <a:latin typeface="ZztexMono-Regular"/>
              </a:rPr>
              <a:t>0xFF</a:t>
            </a:r>
          </a:p>
          <a:p>
            <a:r>
              <a:rPr lang="en-US" altLang="zh-CN" sz="2000" dirty="0">
                <a:latin typeface="ZztexMono-Regular"/>
              </a:rPr>
              <a:t>0x69</a:t>
            </a:r>
            <a:r>
              <a:rPr lang="en-US" altLang="zh-CN" sz="2000" dirty="0">
                <a:solidFill>
                  <a:srgbClr val="FF0000"/>
                </a:solidFill>
                <a:latin typeface="ZztexMono-Regular"/>
              </a:rPr>
              <a:t>&amp;</a:t>
            </a:r>
            <a:r>
              <a:rPr lang="en-US" altLang="zh-CN" sz="2000" dirty="0">
                <a:latin typeface="ZztexMono-Regular"/>
              </a:rPr>
              <a:t>0x55 	</a:t>
            </a:r>
            <a:r>
              <a:rPr lang="en-US" altLang="zh-CN" sz="2000" dirty="0" smtClean="0">
                <a:latin typeface="TimesTen-Roman"/>
              </a:rPr>
              <a:t>[</a:t>
            </a:r>
            <a:r>
              <a:rPr lang="en-US" altLang="zh-CN" sz="2000" dirty="0">
                <a:latin typeface="TimesTen-Roman"/>
              </a:rPr>
              <a:t>0110 1001] </a:t>
            </a:r>
            <a:r>
              <a:rPr lang="en-US" altLang="zh-CN" sz="2000" dirty="0">
                <a:solidFill>
                  <a:srgbClr val="FF0000"/>
                </a:solidFill>
                <a:latin typeface="ZztexMono-Regular"/>
              </a:rPr>
              <a:t>&amp;</a:t>
            </a:r>
            <a:r>
              <a:rPr lang="en-US" altLang="zh-CN" sz="2000" dirty="0">
                <a:latin typeface="ZztexMono-Regular"/>
              </a:rPr>
              <a:t> </a:t>
            </a:r>
            <a:r>
              <a:rPr lang="en-US" altLang="zh-CN" sz="2000" dirty="0">
                <a:latin typeface="TimesTen-Roman"/>
              </a:rPr>
              <a:t>[0101 0101] 	[0100 0001] 	</a:t>
            </a:r>
            <a:r>
              <a:rPr lang="en-US" altLang="zh-CN" sz="2000" dirty="0">
                <a:latin typeface="ZztexMono-Regular"/>
              </a:rPr>
              <a:t>0x41</a:t>
            </a:r>
          </a:p>
          <a:p>
            <a:r>
              <a:rPr lang="en-US" altLang="zh-CN" sz="2000" dirty="0">
                <a:latin typeface="ZztexMono-Regular"/>
              </a:rPr>
              <a:t>0x69</a:t>
            </a:r>
            <a:r>
              <a:rPr lang="en-US" altLang="zh-CN" sz="2000" dirty="0">
                <a:solidFill>
                  <a:srgbClr val="FF0000"/>
                </a:solidFill>
                <a:latin typeface="ZztexMono-Regular"/>
              </a:rPr>
              <a:t>|</a:t>
            </a:r>
            <a:r>
              <a:rPr lang="en-US" altLang="zh-CN" sz="2000" dirty="0">
                <a:latin typeface="ZztexMono-Regular"/>
              </a:rPr>
              <a:t>0x55 	</a:t>
            </a:r>
            <a:r>
              <a:rPr lang="en-US" altLang="zh-CN" sz="2000" dirty="0">
                <a:latin typeface="TimesTen-Roman"/>
              </a:rPr>
              <a:t>[0110 1001] </a:t>
            </a:r>
            <a:r>
              <a:rPr lang="en-US" altLang="zh-CN" sz="2000" dirty="0">
                <a:solidFill>
                  <a:srgbClr val="FF0000"/>
                </a:solidFill>
                <a:latin typeface="ZztexMono-Regular"/>
              </a:rPr>
              <a:t>|</a:t>
            </a:r>
            <a:r>
              <a:rPr lang="en-US" altLang="zh-CN" sz="2000" dirty="0">
                <a:latin typeface="ZztexMono-Regular"/>
              </a:rPr>
              <a:t> </a:t>
            </a:r>
            <a:r>
              <a:rPr lang="en-US" altLang="zh-CN" sz="2000" dirty="0">
                <a:latin typeface="TimesTen-Roman"/>
              </a:rPr>
              <a:t>[0101 0101] 	[0111 1101] 	</a:t>
            </a:r>
            <a:r>
              <a:rPr lang="en-US" altLang="zh-CN" sz="2000" dirty="0">
                <a:latin typeface="ZztexMono-Regular"/>
              </a:rPr>
              <a:t>0x7D</a:t>
            </a:r>
          </a:p>
          <a:p>
            <a:endParaRPr lang="zh-CN" altLang="en-US" sz="2000" dirty="0"/>
          </a:p>
          <a:p>
            <a:r>
              <a:rPr lang="zh-CN" altLang="en-US" sz="2000" dirty="0"/>
              <a:t>如上所示，确定一个位级表达式结果的最好方法，就是将十六进制的参数扩展成二进制表示并执行二进制运算，然后再转换为十六进制。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6220" y="1177925"/>
            <a:ext cx="10807700" cy="1953260"/>
          </a:xfrm>
          <a:prstGeom prst="rect">
            <a:avLst/>
          </a:prstGeom>
          <a:noFill/>
        </p:spPr>
        <p:txBody>
          <a:bodyPr wrap="none" rtlCol="0" anchor="t">
            <a:spAutoFit/>
          </a:bodyPr>
          <a:lstStyle/>
          <a:p>
            <a:pPr marL="0" indent="0" algn="l">
              <a:buFont typeface="Wingdings" panose="05000000000000000000" charset="0"/>
              <a:buNone/>
            </a:pPr>
            <a:r>
              <a:rPr lang="en-US" sz="2400" dirty="0">
                <a:sym typeface="+mn-ea"/>
              </a:rPr>
              <a:t>C</a:t>
            </a:r>
            <a:r>
              <a:rPr lang="zh-CN" altLang="en-US" sz="2400" dirty="0">
                <a:ea typeface="宋体" panose="02010600030101010101" pitchFamily="2" charset="-122"/>
                <a:sym typeface="+mn-ea"/>
              </a:rPr>
              <a:t>语言中提供了一组逻辑运算符</a:t>
            </a:r>
            <a:r>
              <a:rPr lang="en-US" altLang="zh-CN" sz="2400" dirty="0">
                <a:ea typeface="宋体" panose="02010600030101010101" pitchFamily="2" charset="-122"/>
                <a:sym typeface="+mn-ea"/>
              </a:rPr>
              <a:t>||</a:t>
            </a:r>
            <a:r>
              <a:rPr lang="zh-CN" altLang="en-US" sz="2400" dirty="0">
                <a:ea typeface="宋体" panose="02010600030101010101" pitchFamily="2" charset="-122"/>
                <a:sym typeface="+mn-ea"/>
              </a:rPr>
              <a:t>、</a:t>
            </a:r>
            <a:r>
              <a:rPr lang="en-US" altLang="zh-CN" sz="2400" dirty="0">
                <a:ea typeface="宋体" panose="02010600030101010101" pitchFamily="2" charset="-122"/>
                <a:sym typeface="+mn-ea"/>
              </a:rPr>
              <a:t>&amp;&amp;</a:t>
            </a:r>
            <a:r>
              <a:rPr lang="zh-CN" altLang="en-US" sz="2400" dirty="0">
                <a:ea typeface="宋体" panose="02010600030101010101" pitchFamily="2" charset="-122"/>
                <a:sym typeface="+mn-ea"/>
              </a:rPr>
              <a:t>和！，分别对应于</a:t>
            </a:r>
            <a:r>
              <a:rPr lang="en-US" altLang="zh-CN" sz="2400" dirty="0">
                <a:ea typeface="宋体" panose="02010600030101010101" pitchFamily="2" charset="-122"/>
                <a:sym typeface="+mn-ea"/>
              </a:rPr>
              <a:t>OR</a:t>
            </a:r>
            <a:r>
              <a:rPr lang="zh-CN" altLang="en-US" sz="2400" dirty="0">
                <a:ea typeface="宋体" panose="02010600030101010101" pitchFamily="2" charset="-122"/>
                <a:sym typeface="+mn-ea"/>
              </a:rPr>
              <a:t>、</a:t>
            </a:r>
            <a:r>
              <a:rPr lang="en-US" altLang="zh-CN" sz="2400" dirty="0">
                <a:ea typeface="宋体" panose="02010600030101010101" pitchFamily="2" charset="-122"/>
                <a:sym typeface="+mn-ea"/>
              </a:rPr>
              <a:t>AND</a:t>
            </a:r>
            <a:r>
              <a:rPr lang="zh-CN" altLang="en-US" sz="2400" dirty="0">
                <a:ea typeface="宋体" panose="02010600030101010101" pitchFamily="2" charset="-122"/>
                <a:sym typeface="+mn-ea"/>
              </a:rPr>
              <a:t>和</a:t>
            </a:r>
            <a:r>
              <a:rPr lang="en-US" altLang="zh-CN" sz="2400" dirty="0">
                <a:ea typeface="宋体" panose="02010600030101010101" pitchFamily="2" charset="-122"/>
                <a:sym typeface="+mn-ea"/>
              </a:rPr>
              <a:t>NOT </a:t>
            </a:r>
            <a:r>
              <a:rPr lang="zh-CN" altLang="en-US" sz="2400" dirty="0">
                <a:ea typeface="宋体" panose="02010600030101010101" pitchFamily="2" charset="-122"/>
                <a:sym typeface="+mn-ea"/>
              </a:rPr>
              <a:t>运算。</a:t>
            </a:r>
          </a:p>
          <a:p>
            <a:pPr marL="0" indent="0" algn="l">
              <a:buFont typeface="Wingdings" panose="05000000000000000000" charset="0"/>
              <a:buNone/>
            </a:pPr>
            <a:endParaRPr lang="en-US" altLang="zh-CN" sz="2000" dirty="0"/>
          </a:p>
          <a:p>
            <a:pPr marL="0" lvl="2" indent="0" algn="l">
              <a:buFont typeface="Wingdings" panose="05000000000000000000" charset="0"/>
              <a:buNone/>
            </a:pPr>
            <a:endParaRPr lang="en-US" altLang="zh-CN" sz="2000" dirty="0"/>
          </a:p>
          <a:p>
            <a:pPr marL="0" lvl="2" indent="0" algn="l">
              <a:buFont typeface="Wingdings" panose="05000000000000000000" charset="0"/>
              <a:buNone/>
            </a:pPr>
            <a:endParaRPr lang="zh-CN" altLang="en-US" sz="2400">
              <a:ea typeface="宋体" panose="02010600030101010101" pitchFamily="2" charset="-122"/>
            </a:endParaRPr>
          </a:p>
          <a:p>
            <a:pPr marL="0" lvl="2" indent="0" algn="l">
              <a:buFont typeface="Wingdings" panose="05000000000000000000" charset="0"/>
              <a:buNone/>
            </a:pPr>
            <a:endParaRPr lang="en-US" altLang="zh-CN" sz="2000" baseline="-25000" dirty="0"/>
          </a:p>
          <a:p>
            <a:pPr marL="0" lvl="2" indent="0" algn="l">
              <a:buFont typeface="Wingdings" panose="05000000000000000000" charset="0"/>
              <a:buNone/>
            </a:pPr>
            <a:endParaRPr lang="zh-CN" altLang="en-US" sz="2000">
              <a:ea typeface="宋体" panose="02010600030101010101" pitchFamily="2" charset="-122"/>
            </a:endParaRPr>
          </a:p>
        </p:txBody>
      </p:sp>
      <p:sp>
        <p:nvSpPr>
          <p:cNvPr id="25611" name="矩形 11"/>
          <p:cNvSpPr>
            <a:spLocks noChangeArrowheads="1"/>
          </p:cNvSpPr>
          <p:nvPr/>
        </p:nvSpPr>
        <p:spPr bwMode="auto">
          <a:xfrm>
            <a:off x="1840230" y="2900680"/>
            <a:ext cx="3128010"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所有非零的参数都表示</a:t>
            </a:r>
            <a:r>
              <a:rPr lang="en-US" altLang="zh-CN">
                <a:solidFill>
                  <a:schemeClr val="accent2"/>
                </a:solidFill>
                <a:latin typeface="微软雅黑" panose="020B0503020204020204" pitchFamily="34" charset="-122"/>
                <a:ea typeface="微软雅黑" panose="020B0503020204020204" pitchFamily="34" charset="-122"/>
              </a:rPr>
              <a:t>TRUE</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2.1.8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语言中的逻辑运算</a:t>
                      </a:r>
                    </a:p>
                  </a:txBody>
                  <a:tcPr>
                    <a:solidFill>
                      <a:srgbClr val="52B6B1"/>
                    </a:solidFill>
                  </a:tcPr>
                </a:tc>
                <a:extLst>
                  <a:ext uri="{0D108BD9-81ED-4DB2-BD59-A6C34878D82A}">
                    <a16:rowId xmlns="" xmlns:a16="http://schemas.microsoft.com/office/drawing/2014/main" val="10000"/>
                  </a:ext>
                </a:extLst>
              </a:tr>
            </a:tbl>
          </a:graphicData>
        </a:graphic>
      </p:graphicFrame>
      <p:cxnSp>
        <p:nvCxnSpPr>
          <p:cNvPr id="25604" name="直接连接符 4"/>
          <p:cNvCxnSpPr>
            <a:cxnSpLocks noChangeShapeType="1"/>
          </p:cNvCxnSpPr>
          <p:nvPr/>
        </p:nvCxnSpPr>
        <p:spPr bwMode="auto">
          <a:xfrm flipH="1">
            <a:off x="5810250" y="1990090"/>
            <a:ext cx="4445" cy="137414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4695" y="3730625"/>
            <a:ext cx="0" cy="19446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7490" y="2759075"/>
            <a:ext cx="990600" cy="990600"/>
          </a:xfrm>
          <a:prstGeom prst="ellipse">
            <a:avLst/>
          </a:prstGeom>
          <a:solidFill>
            <a:srgbClr val="52B6B1"/>
          </a:solidFill>
          <a:ln w="9525">
            <a:solidFill>
              <a:srgbClr val="F8F8F8"/>
            </a:solidFill>
            <a:round/>
          </a:ln>
        </p:spPr>
        <p:txBody>
          <a:body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69360"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逻辑运算</a:t>
            </a:r>
          </a:p>
        </p:txBody>
      </p:sp>
      <p:sp>
        <p:nvSpPr>
          <p:cNvPr id="25608" name="TextBox 8"/>
          <p:cNvSpPr txBox="1">
            <a:spLocks noChangeArrowheads="1"/>
          </p:cNvSpPr>
          <p:nvPr/>
        </p:nvSpPr>
        <p:spPr bwMode="auto">
          <a:xfrm>
            <a:off x="6678613"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位级运算</a:t>
            </a:r>
          </a:p>
        </p:txBody>
      </p:sp>
      <p:sp>
        <p:nvSpPr>
          <p:cNvPr id="25610" name="TextBox 10"/>
          <p:cNvSpPr txBox="1">
            <a:spLocks noChangeArrowheads="1"/>
          </p:cNvSpPr>
          <p:nvPr/>
        </p:nvSpPr>
        <p:spPr bwMode="auto">
          <a:xfrm>
            <a:off x="6678613" y="2390775"/>
            <a:ext cx="4202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2776855" y="3364230"/>
            <a:ext cx="219138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参数零表示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3" name="矩形 14"/>
          <p:cNvSpPr>
            <a:spLocks noChangeArrowheads="1"/>
          </p:cNvSpPr>
          <p:nvPr/>
        </p:nvSpPr>
        <p:spPr bwMode="auto">
          <a:xfrm>
            <a:off x="2180590" y="38227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1</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TRUE</a:t>
            </a:r>
          </a:p>
        </p:txBody>
      </p:sp>
      <p:sp>
        <p:nvSpPr>
          <p:cNvPr id="25614" name="矩形 15"/>
          <p:cNvSpPr>
            <a:spLocks noChangeArrowheads="1"/>
          </p:cNvSpPr>
          <p:nvPr/>
        </p:nvSpPr>
        <p:spPr bwMode="auto">
          <a:xfrm>
            <a:off x="2180590" y="43180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0</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5" name="矩形 16"/>
          <p:cNvSpPr>
            <a:spLocks noChangeArrowheads="1"/>
          </p:cNvSpPr>
          <p:nvPr/>
        </p:nvSpPr>
        <p:spPr bwMode="auto">
          <a:xfrm>
            <a:off x="6678930" y="2900680"/>
            <a:ext cx="5078095"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特殊情况下参数被限制为</a:t>
            </a:r>
            <a:r>
              <a:rPr lang="en-US" altLang="zh-CN">
                <a:solidFill>
                  <a:schemeClr val="accent2"/>
                </a:solidFill>
                <a:latin typeface="微软雅黑" panose="020B0503020204020204" pitchFamily="34" charset="-122"/>
                <a:ea typeface="微软雅黑" panose="020B0503020204020204" pitchFamily="34" charset="-122"/>
              </a:rPr>
              <a:t>0</a:t>
            </a:r>
            <a:r>
              <a:rPr lang="zh-CN" altLang="en-US">
                <a:solidFill>
                  <a:schemeClr val="accent2"/>
                </a:solidFill>
                <a:latin typeface="微软雅黑" panose="020B0503020204020204" pitchFamily="34" charset="-122"/>
                <a:ea typeface="微软雅黑" panose="020B0503020204020204" pitchFamily="34" charset="-122"/>
              </a:rPr>
              <a:t>或</a:t>
            </a:r>
            <a:r>
              <a:rPr lang="en-US" altLang="zh-CN">
                <a:solidFill>
                  <a:schemeClr val="accent2"/>
                </a:solidFill>
                <a:latin typeface="微软雅黑" panose="020B0503020204020204" pitchFamily="34" charset="-122"/>
                <a:ea typeface="微软雅黑" panose="020B0503020204020204" pitchFamily="34" charset="-122"/>
              </a:rPr>
              <a:t>1</a:t>
            </a:r>
            <a:r>
              <a:rPr lang="zh-CN" altLang="en-US">
                <a:solidFill>
                  <a:schemeClr val="accent2"/>
                </a:solidFill>
                <a:latin typeface="微软雅黑" panose="020B0503020204020204" pitchFamily="34" charset="-122"/>
                <a:ea typeface="微软雅黑" panose="020B0503020204020204" pitchFamily="34" charset="-122"/>
              </a:rPr>
              <a:t>才与逻辑运算相同</a:t>
            </a:r>
          </a:p>
        </p:txBody>
      </p:sp>
      <p:sp>
        <p:nvSpPr>
          <p:cNvPr id="25616" name="矩形 17"/>
          <p:cNvSpPr>
            <a:spLocks noChangeArrowheads="1"/>
          </p:cNvSpPr>
          <p:nvPr/>
        </p:nvSpPr>
        <p:spPr bwMode="auto">
          <a:xfrm>
            <a:off x="6678930" y="3364230"/>
            <a:ext cx="5077460" cy="6934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位级运算需对每一个二进制位都进行运算，结果与两者都有关</a:t>
            </a:r>
          </a:p>
        </p:txBody>
      </p:sp>
      <p:sp>
        <p:nvSpPr>
          <p:cNvPr id="25618" name="矩形 19"/>
          <p:cNvSpPr>
            <a:spLocks noChangeArrowheads="1"/>
          </p:cNvSpPr>
          <p:nvPr/>
        </p:nvSpPr>
        <p:spPr bwMode="auto">
          <a:xfrm>
            <a:off x="2180590" y="4899660"/>
            <a:ext cx="2775585" cy="9182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第一个参数值能确定表达式的结果，不会对第二个参数求值。</a:t>
            </a:r>
          </a:p>
        </p:txBody>
      </p:sp>
      <p:sp>
        <p:nvSpPr>
          <p:cNvPr id="25619" name="TextBox 20"/>
          <p:cNvSpPr txBox="1">
            <a:spLocks noChangeArrowheads="1"/>
          </p:cNvSpPr>
          <p:nvPr/>
        </p:nvSpPr>
        <p:spPr bwMode="auto">
          <a:xfrm>
            <a:off x="5376545" y="290068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
        <p:nvSpPr>
          <p:cNvPr id="5" name="矩形 4"/>
          <p:cNvSpPr/>
          <p:nvPr/>
        </p:nvSpPr>
        <p:spPr>
          <a:xfrm>
            <a:off x="6847840" y="4517371"/>
            <a:ext cx="4127500" cy="1938992"/>
          </a:xfrm>
          <a:prstGeom prst="rect">
            <a:avLst/>
          </a:prstGeom>
        </p:spPr>
        <p:txBody>
          <a:bodyPr wrap="square">
            <a:spAutoFit/>
          </a:bodyPr>
          <a:lstStyle/>
          <a:p>
            <a:r>
              <a:rPr lang="zh-CN" altLang="en-US" sz="2000" b="1" dirty="0">
                <a:solidFill>
                  <a:srgbClr val="52B6B1"/>
                </a:solidFill>
                <a:latin typeface="TimesTen-Roman"/>
              </a:rPr>
              <a:t>表达式</a:t>
            </a:r>
            <a:r>
              <a:rPr lang="en-US" altLang="zh-CN" sz="2000" b="1" dirty="0">
                <a:solidFill>
                  <a:srgbClr val="52B6B1"/>
                </a:solidFill>
                <a:latin typeface="TimesTen-Roman"/>
              </a:rPr>
              <a:t> </a:t>
            </a:r>
            <a:r>
              <a:rPr lang="en-US" altLang="zh-CN" sz="2000" b="1" dirty="0">
                <a:solidFill>
                  <a:srgbClr val="7030A0"/>
                </a:solidFill>
                <a:latin typeface="TimesTen-Roman"/>
              </a:rPr>
              <a:t>		</a:t>
            </a:r>
            <a:r>
              <a:rPr lang="zh-CN" altLang="en-US" sz="2000" b="1" dirty="0">
                <a:solidFill>
                  <a:srgbClr val="52B6B1"/>
                </a:solidFill>
                <a:latin typeface="TimesTen-Roman"/>
              </a:rPr>
              <a:t>结果</a:t>
            </a:r>
          </a:p>
          <a:p>
            <a:r>
              <a:rPr lang="en-US" altLang="zh-CN" sz="2000" dirty="0">
                <a:latin typeface="ZztexMono-Regular"/>
              </a:rPr>
              <a:t>!0x41 		0x00</a:t>
            </a:r>
          </a:p>
          <a:p>
            <a:r>
              <a:rPr lang="en-US" altLang="zh-CN" sz="2000" dirty="0">
                <a:latin typeface="ZztexMono-Regular"/>
              </a:rPr>
              <a:t>!0x00 		0x01</a:t>
            </a:r>
          </a:p>
          <a:p>
            <a:r>
              <a:rPr lang="en-US" altLang="zh-CN" sz="2000" dirty="0">
                <a:latin typeface="ZztexMono-Regular"/>
              </a:rPr>
              <a:t>!!0x41 		0x01</a:t>
            </a:r>
          </a:p>
          <a:p>
            <a:r>
              <a:rPr lang="en-US" altLang="zh-CN" sz="2000" dirty="0">
                <a:latin typeface="ZztexMono-Regular"/>
              </a:rPr>
              <a:t>0x69 &amp;&amp; 0x55 	0x01</a:t>
            </a:r>
          </a:p>
          <a:p>
            <a:r>
              <a:rPr lang="en-US" altLang="zh-CN" sz="2000" dirty="0">
                <a:latin typeface="ZztexMono-Regular"/>
              </a:rPr>
              <a:t>0x69 || 0x55 	0x01</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up)">
                                      <p:cBhvr>
                                        <p:cTn id="7" dur="500"/>
                                        <p:tgtEl>
                                          <p:spTgt spid="25604"/>
                                        </p:tgtEl>
                                      </p:cBhvr>
                                    </p:animEffect>
                                  </p:childTnLst>
                                </p:cTn>
                              </p:par>
                              <p:par>
                                <p:cTn id="8" presetID="22" presetClass="entr" presetSubtype="4"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wipe(down)">
                                      <p:cBhvr>
                                        <p:cTn id="10" dur="500"/>
                                        <p:tgtEl>
                                          <p:spTgt spid="2560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606"/>
                                        </p:tgtEl>
                                        <p:attrNameLst>
                                          <p:attrName>style.visibility</p:attrName>
                                        </p:attrNameLst>
                                      </p:cBhvr>
                                      <p:to>
                                        <p:strVal val="visible"/>
                                      </p:to>
                                    </p:set>
                                    <p:anim calcmode="lin" valueType="num">
                                      <p:cBhvr>
                                        <p:cTn id="14" dur="500" fill="hold"/>
                                        <p:tgtEl>
                                          <p:spTgt spid="25606"/>
                                        </p:tgtEl>
                                        <p:attrNameLst>
                                          <p:attrName>ppt_w</p:attrName>
                                        </p:attrNameLst>
                                      </p:cBhvr>
                                      <p:tavLst>
                                        <p:tav tm="0">
                                          <p:val>
                                            <p:fltVal val="0"/>
                                          </p:val>
                                        </p:tav>
                                        <p:tav tm="100000">
                                          <p:val>
                                            <p:strVal val="#ppt_w"/>
                                          </p:val>
                                        </p:tav>
                                      </p:tavLst>
                                    </p:anim>
                                    <p:anim calcmode="lin" valueType="num">
                                      <p:cBhvr>
                                        <p:cTn id="15" dur="500" fill="hold"/>
                                        <p:tgtEl>
                                          <p:spTgt spid="25606"/>
                                        </p:tgtEl>
                                        <p:attrNameLst>
                                          <p:attrName>ppt_h</p:attrName>
                                        </p:attrNameLst>
                                      </p:cBhvr>
                                      <p:tavLst>
                                        <p:tav tm="0">
                                          <p:val>
                                            <p:fltVal val="0"/>
                                          </p:val>
                                        </p:tav>
                                        <p:tav tm="100000">
                                          <p:val>
                                            <p:strVal val="#ppt_h"/>
                                          </p:val>
                                        </p:tav>
                                      </p:tavLst>
                                    </p:anim>
                                    <p:animEffect transition="in" filter="fade">
                                      <p:cBhvr>
                                        <p:cTn id="16" dur="500"/>
                                        <p:tgtEl>
                                          <p:spTgt spid="256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19"/>
                                        </p:tgtEl>
                                        <p:attrNameLst>
                                          <p:attrName>style.visibility</p:attrName>
                                        </p:attrNameLst>
                                      </p:cBhvr>
                                      <p:to>
                                        <p:strVal val="visible"/>
                                      </p:to>
                                    </p:set>
                                    <p:anim calcmode="lin" valueType="num">
                                      <p:cBhvr>
                                        <p:cTn id="19" dur="500" fill="hold"/>
                                        <p:tgtEl>
                                          <p:spTgt spid="25619"/>
                                        </p:tgtEl>
                                        <p:attrNameLst>
                                          <p:attrName>ppt_w</p:attrName>
                                        </p:attrNameLst>
                                      </p:cBhvr>
                                      <p:tavLst>
                                        <p:tav tm="0">
                                          <p:val>
                                            <p:fltVal val="0"/>
                                          </p:val>
                                        </p:tav>
                                        <p:tav tm="100000">
                                          <p:val>
                                            <p:strVal val="#ppt_w"/>
                                          </p:val>
                                        </p:tav>
                                      </p:tavLst>
                                    </p:anim>
                                    <p:anim calcmode="lin" valueType="num">
                                      <p:cBhvr>
                                        <p:cTn id="20" dur="500" fill="hold"/>
                                        <p:tgtEl>
                                          <p:spTgt spid="25619"/>
                                        </p:tgtEl>
                                        <p:attrNameLst>
                                          <p:attrName>ppt_h</p:attrName>
                                        </p:attrNameLst>
                                      </p:cBhvr>
                                      <p:tavLst>
                                        <p:tav tm="0">
                                          <p:val>
                                            <p:fltVal val="0"/>
                                          </p:val>
                                        </p:tav>
                                        <p:tav tm="100000">
                                          <p:val>
                                            <p:strVal val="#ppt_h"/>
                                          </p:val>
                                        </p:tav>
                                      </p:tavLst>
                                    </p:anim>
                                    <p:animEffect transition="in" filter="fade">
                                      <p:cBhvr>
                                        <p:cTn id="21" dur="500"/>
                                        <p:tgtEl>
                                          <p:spTgt spid="25619"/>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ppt_x"/>
                                          </p:val>
                                        </p:tav>
                                        <p:tav tm="100000">
                                          <p:val>
                                            <p:strVal val="#ppt_x"/>
                                          </p:val>
                                        </p:tav>
                                      </p:tavLst>
                                    </p:anim>
                                    <p:anim calcmode="lin" valueType="num">
                                      <p:cBhvr additive="base">
                                        <p:cTn id="26" dur="500" fill="hold"/>
                                        <p:tgtEl>
                                          <p:spTgt spid="2560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08"/>
                                        </p:tgtEl>
                                        <p:attrNameLst>
                                          <p:attrName>style.visibility</p:attrName>
                                        </p:attrNameLst>
                                      </p:cBhvr>
                                      <p:to>
                                        <p:strVal val="visible"/>
                                      </p:to>
                                    </p:set>
                                    <p:anim calcmode="lin" valueType="num">
                                      <p:cBhvr additive="base">
                                        <p:cTn id="29" dur="500" fill="hold"/>
                                        <p:tgtEl>
                                          <p:spTgt spid="25608"/>
                                        </p:tgtEl>
                                        <p:attrNameLst>
                                          <p:attrName>ppt_x</p:attrName>
                                        </p:attrNameLst>
                                      </p:cBhvr>
                                      <p:tavLst>
                                        <p:tav tm="0">
                                          <p:val>
                                            <p:strVal val="#ppt_x"/>
                                          </p:val>
                                        </p:tav>
                                        <p:tav tm="100000">
                                          <p:val>
                                            <p:strVal val="#ppt_x"/>
                                          </p:val>
                                        </p:tav>
                                      </p:tavLst>
                                    </p:anim>
                                    <p:anim calcmode="lin" valueType="num">
                                      <p:cBhvr additive="base">
                                        <p:cTn id="30" dur="500" fill="hold"/>
                                        <p:tgtEl>
                                          <p:spTgt spid="25608"/>
                                        </p:tgtEl>
                                        <p:attrNameLst>
                                          <p:attrName>ppt_y</p:attrName>
                                        </p:attrNameLst>
                                      </p:cBhvr>
                                      <p:tavLst>
                                        <p:tav tm="0">
                                          <p:val>
                                            <p:strVal val="1+#ppt_h/2"/>
                                          </p:val>
                                        </p:tav>
                                        <p:tav tm="100000">
                                          <p:val>
                                            <p:strVal val="#ppt_y"/>
                                          </p:val>
                                        </p:tav>
                                      </p:tavLst>
                                    </p:anim>
                                  </p:childTnLst>
                                </p:cTn>
                              </p:par>
                              <p:par>
                                <p:cTn id="31" presetID="22" presetClass="entr" presetSubtype="1" fill="hold" grpId="0" nodeType="with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wipe(up)">
                                      <p:cBhvr>
                                        <p:cTn id="33" dur="500"/>
                                        <p:tgtEl>
                                          <p:spTgt spid="25610"/>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25611"/>
                                        </p:tgtEl>
                                        <p:attrNameLst>
                                          <p:attrName>style.visibility</p:attrName>
                                        </p:attrNameLst>
                                      </p:cBhvr>
                                      <p:to>
                                        <p:strVal val="visible"/>
                                      </p:to>
                                    </p:set>
                                    <p:animEffect transition="in" filter="wipe(right)">
                                      <p:cBhvr>
                                        <p:cTn id="37" dur="500"/>
                                        <p:tgtEl>
                                          <p:spTgt spid="256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615"/>
                                        </p:tgtEl>
                                        <p:attrNameLst>
                                          <p:attrName>style.visibility</p:attrName>
                                        </p:attrNameLst>
                                      </p:cBhvr>
                                      <p:to>
                                        <p:strVal val="visible"/>
                                      </p:to>
                                    </p:set>
                                    <p:animEffect transition="in" filter="wipe(left)">
                                      <p:cBhvr>
                                        <p:cTn id="40" dur="500"/>
                                        <p:tgtEl>
                                          <p:spTgt spid="25615"/>
                                        </p:tgtEl>
                                      </p:cBhvr>
                                    </p:animEffect>
                                  </p:childTnLst>
                                </p:cTn>
                              </p:par>
                            </p:childTnLst>
                          </p:cTn>
                        </p:par>
                        <p:par>
                          <p:cTn id="41" fill="hold">
                            <p:stCondLst>
                              <p:cond delay="2000"/>
                            </p:stCondLst>
                            <p:childTnLst>
                              <p:par>
                                <p:cTn id="42" presetID="22" presetClass="entr" presetSubtype="2" fill="hold" grpId="0" nodeType="afterEffect">
                                  <p:stCondLst>
                                    <p:cond delay="0"/>
                                  </p:stCondLst>
                                  <p:childTnLst>
                                    <p:set>
                                      <p:cBhvr>
                                        <p:cTn id="43" dur="1" fill="hold">
                                          <p:stCondLst>
                                            <p:cond delay="0"/>
                                          </p:stCondLst>
                                        </p:cTn>
                                        <p:tgtEl>
                                          <p:spTgt spid="25612"/>
                                        </p:tgtEl>
                                        <p:attrNameLst>
                                          <p:attrName>style.visibility</p:attrName>
                                        </p:attrNameLst>
                                      </p:cBhvr>
                                      <p:to>
                                        <p:strVal val="visible"/>
                                      </p:to>
                                    </p:set>
                                    <p:animEffect transition="in" filter="wipe(right)">
                                      <p:cBhvr>
                                        <p:cTn id="44" dur="500"/>
                                        <p:tgtEl>
                                          <p:spTgt spid="2561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616"/>
                                        </p:tgtEl>
                                        <p:attrNameLst>
                                          <p:attrName>style.visibility</p:attrName>
                                        </p:attrNameLst>
                                      </p:cBhvr>
                                      <p:to>
                                        <p:strVal val="visible"/>
                                      </p:to>
                                    </p:set>
                                    <p:animEffect transition="in" filter="wipe(left)">
                                      <p:cBhvr>
                                        <p:cTn id="47" dur="500"/>
                                        <p:tgtEl>
                                          <p:spTgt spid="25616"/>
                                        </p:tgtEl>
                                      </p:cBhvr>
                                    </p:animEffect>
                                  </p:childTnLst>
                                </p:cTn>
                              </p:par>
                            </p:childTnLst>
                          </p:cTn>
                        </p:par>
                        <p:par>
                          <p:cTn id="48" fill="hold">
                            <p:stCondLst>
                              <p:cond delay="2500"/>
                            </p:stCondLst>
                            <p:childTnLst>
                              <p:par>
                                <p:cTn id="49" presetID="22" presetClass="entr" presetSubtype="2" fill="hold" grpId="0" nodeType="afterEffect">
                                  <p:stCondLst>
                                    <p:cond delay="0"/>
                                  </p:stCondLst>
                                  <p:childTnLst>
                                    <p:set>
                                      <p:cBhvr>
                                        <p:cTn id="50" dur="1" fill="hold">
                                          <p:stCondLst>
                                            <p:cond delay="0"/>
                                          </p:stCondLst>
                                        </p:cTn>
                                        <p:tgtEl>
                                          <p:spTgt spid="25613"/>
                                        </p:tgtEl>
                                        <p:attrNameLst>
                                          <p:attrName>style.visibility</p:attrName>
                                        </p:attrNameLst>
                                      </p:cBhvr>
                                      <p:to>
                                        <p:strVal val="visible"/>
                                      </p:to>
                                    </p:set>
                                    <p:animEffect transition="in" filter="wipe(right)">
                                      <p:cBhvr>
                                        <p:cTn id="51" dur="500"/>
                                        <p:tgtEl>
                                          <p:spTgt spid="25613"/>
                                        </p:tgtEl>
                                      </p:cBhvr>
                                    </p:animEffect>
                                  </p:childTnLst>
                                </p:cTn>
                              </p:par>
                            </p:childTnLst>
                          </p:cTn>
                        </p:par>
                        <p:par>
                          <p:cTn id="52" fill="hold">
                            <p:stCondLst>
                              <p:cond delay="3000"/>
                            </p:stCondLst>
                            <p:childTnLst>
                              <p:par>
                                <p:cTn id="53" presetID="22" presetClass="entr" presetSubtype="2" fill="hold" grpId="0" nodeType="afterEffect">
                                  <p:stCondLst>
                                    <p:cond delay="0"/>
                                  </p:stCondLst>
                                  <p:childTnLst>
                                    <p:set>
                                      <p:cBhvr>
                                        <p:cTn id="54" dur="1" fill="hold">
                                          <p:stCondLst>
                                            <p:cond delay="0"/>
                                          </p:stCondLst>
                                        </p:cTn>
                                        <p:tgtEl>
                                          <p:spTgt spid="25614"/>
                                        </p:tgtEl>
                                        <p:attrNameLst>
                                          <p:attrName>style.visibility</p:attrName>
                                        </p:attrNameLst>
                                      </p:cBhvr>
                                      <p:to>
                                        <p:strVal val="visible"/>
                                      </p:to>
                                    </p:set>
                                    <p:animEffect transition="in" filter="wipe(right)">
                                      <p:cBhvr>
                                        <p:cTn id="55" dur="500"/>
                                        <p:tgtEl>
                                          <p:spTgt spid="2561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618"/>
                                        </p:tgtEl>
                                        <p:attrNameLst>
                                          <p:attrName>style.visibility</p:attrName>
                                        </p:attrNameLst>
                                      </p:cBhvr>
                                      <p:to>
                                        <p:strVal val="visible"/>
                                      </p:to>
                                    </p:set>
                                    <p:animEffect transition="in" filter="wipe(left)">
                                      <p:cBhvr>
                                        <p:cTn id="58" dur="500"/>
                                        <p:tgtEl>
                                          <p:spTgt spid="2561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bldLvl="0" animBg="1" autoUpdateAnimBg="0"/>
      <p:bldP spid="25606" grpId="0" bldLvl="0" animBg="1" autoUpdateAnimBg="0"/>
      <p:bldP spid="25607" grpId="0" autoUpdateAnimBg="0"/>
      <p:bldP spid="25608" grpId="0" autoUpdateAnimBg="0"/>
      <p:bldP spid="25610" grpId="0" autoUpdateAnimBg="0"/>
      <p:bldP spid="25612" grpId="0" bldLvl="0" animBg="1" autoUpdateAnimBg="0"/>
      <p:bldP spid="25613" grpId="0" bldLvl="0" animBg="1" autoUpdateAnimBg="0"/>
      <p:bldP spid="25614" grpId="0" bldLvl="0" animBg="1" autoUpdateAnimBg="0"/>
      <p:bldP spid="25615" grpId="0" bldLvl="0" animBg="1" autoUpdateAnimBg="0"/>
      <p:bldP spid="25616" grpId="0" bldLvl="0" animBg="1" autoUpdateAnimBg="0"/>
      <p:bldP spid="25618" grpId="0" bldLvl="0" animBg="1" autoUpdateAnimBg="0"/>
      <p:bldP spid="25619"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2.1.9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语言中的移位运算</a:t>
                      </a:r>
                    </a:p>
                  </a:txBody>
                  <a:tcPr>
                    <a:solidFill>
                      <a:srgbClr val="52B6B1"/>
                    </a:solidFill>
                  </a:tcPr>
                </a:tc>
                <a:extLst>
                  <a:ext uri="{0D108BD9-81ED-4DB2-BD59-A6C34878D82A}">
                    <a16:rowId xmlns="" xmlns:a16="http://schemas.microsoft.com/office/drawing/2014/main" val="10000"/>
                  </a:ext>
                </a:extLst>
              </a:tr>
            </a:tbl>
          </a:graphicData>
        </a:graphic>
      </p:graphicFrame>
      <p:sp>
        <p:nvSpPr>
          <p:cNvPr id="5" name="文本框 4"/>
          <p:cNvSpPr txBox="1"/>
          <p:nvPr/>
        </p:nvSpPr>
        <p:spPr>
          <a:xfrm>
            <a:off x="1376045" y="1202690"/>
            <a:ext cx="6028055" cy="2891790"/>
          </a:xfrm>
          <a:prstGeom prst="rect">
            <a:avLst/>
          </a:prstGeom>
          <a:noFill/>
        </p:spPr>
        <p:txBody>
          <a:bodyPr wrap="square" rtlCol="0">
            <a:spAutoFit/>
          </a:bodyPr>
          <a:lstStyle/>
          <a:p>
            <a:r>
              <a:rPr lang="zh-CN" altLang="en-US" sz="2400"/>
              <a:t>移位运算：向右或者向左移动位模式。</a:t>
            </a:r>
          </a:p>
          <a:p>
            <a:endParaRPr lang="zh-CN" altLang="en-US" sz="2400"/>
          </a:p>
          <a:p>
            <a:pPr marL="342900" indent="-342900">
              <a:buFont typeface="Wingdings" panose="05000000000000000000" charset="0"/>
              <a:buChar char=""/>
            </a:pPr>
            <a:r>
              <a:rPr lang="zh-CN" altLang="en-US" sz="2000"/>
              <a:t>符号：</a:t>
            </a:r>
            <a:r>
              <a:rPr lang="zh-CN" altLang="en-US" sz="2000" dirty="0">
                <a:sym typeface="+mn-ea"/>
              </a:rPr>
              <a:t> </a:t>
            </a:r>
            <a:r>
              <a:rPr lang="en-US" altLang="zh-CN" sz="2000" dirty="0">
                <a:sym typeface="+mn-ea"/>
              </a:rPr>
              <a:t>&lt;&lt;     </a:t>
            </a:r>
            <a:r>
              <a:rPr lang="zh-CN" altLang="en-US" sz="2000" dirty="0">
                <a:sym typeface="+mn-ea"/>
              </a:rPr>
              <a:t>及</a:t>
            </a:r>
            <a:r>
              <a:rPr lang="en-US" altLang="zh-CN" sz="2000" dirty="0">
                <a:sym typeface="+mn-ea"/>
              </a:rPr>
              <a:t>       &gt;&gt; </a:t>
            </a:r>
            <a:r>
              <a:rPr lang="zh-CN" altLang="en-US" sz="2000" dirty="0">
                <a:ea typeface="宋体" panose="02010600030101010101" pitchFamily="2" charset="-122"/>
                <a:sym typeface="+mn-ea"/>
              </a:rPr>
              <a:t>加数字表示移动的位数</a:t>
            </a:r>
          </a:p>
          <a:p>
            <a:pPr marL="342900" indent="-342900">
              <a:buFont typeface="Wingdings" panose="05000000000000000000" charset="0"/>
              <a:buChar char=""/>
            </a:pPr>
            <a:r>
              <a:rPr lang="zh-CN" altLang="en-US" sz="2000" dirty="0">
                <a:ea typeface="宋体" panose="02010600030101010101" pitchFamily="2" charset="-122"/>
                <a:sym typeface="+mn-ea"/>
              </a:rPr>
              <a:t>移位运算从左至右是可结合的，</a:t>
            </a:r>
            <a:r>
              <a:rPr lang="en-US" altLang="zh-CN" sz="2000" dirty="0">
                <a:ea typeface="宋体" panose="02010600030101010101" pitchFamily="2" charset="-122"/>
                <a:sym typeface="+mn-ea"/>
              </a:rPr>
              <a:t>x</a:t>
            </a:r>
            <a:r>
              <a:rPr lang="en-US" altLang="zh-CN" sz="2000" dirty="0">
                <a:sym typeface="+mn-ea"/>
              </a:rPr>
              <a:t>&lt;&lt; y&lt;&lt; z</a:t>
            </a:r>
            <a:r>
              <a:rPr lang="zh-CN" altLang="en-US" sz="2000" dirty="0">
                <a:ea typeface="宋体" panose="02010600030101010101" pitchFamily="2" charset="-122"/>
                <a:sym typeface="+mn-ea"/>
              </a:rPr>
              <a:t>等价于（</a:t>
            </a:r>
            <a:r>
              <a:rPr lang="en-US" altLang="zh-CN" sz="2000" dirty="0">
                <a:ea typeface="宋体" panose="02010600030101010101" pitchFamily="2" charset="-122"/>
                <a:sym typeface="+mn-ea"/>
              </a:rPr>
              <a:t>x</a:t>
            </a:r>
            <a:r>
              <a:rPr lang="en-US" altLang="zh-CN" sz="2000" dirty="0">
                <a:sym typeface="+mn-ea"/>
              </a:rPr>
              <a:t>&lt;&lt;y</a:t>
            </a:r>
            <a:r>
              <a:rPr lang="zh-CN" altLang="en-US" sz="2000" dirty="0">
                <a:ea typeface="宋体" panose="02010600030101010101" pitchFamily="2" charset="-122"/>
                <a:sym typeface="+mn-ea"/>
              </a:rPr>
              <a:t>）</a:t>
            </a:r>
            <a:r>
              <a:rPr lang="en-US" altLang="zh-CN" sz="2000" dirty="0">
                <a:sym typeface="+mn-ea"/>
              </a:rPr>
              <a:t>&lt;&lt; z</a:t>
            </a:r>
            <a:r>
              <a:rPr lang="zh-CN" altLang="en-US" sz="2000" dirty="0">
                <a:ea typeface="宋体" panose="02010600030101010101" pitchFamily="2" charset="-122"/>
                <a:sym typeface="+mn-ea"/>
              </a:rPr>
              <a:t>。</a:t>
            </a:r>
          </a:p>
          <a:p>
            <a:pPr marL="342900" indent="-342900">
              <a:buFont typeface="Wingdings" panose="05000000000000000000" charset="0"/>
              <a:buChar char=""/>
            </a:pPr>
            <a:r>
              <a:rPr lang="zh-CN" altLang="en-US" sz="2000" dirty="0">
                <a:sym typeface="+mn-ea"/>
              </a:rPr>
              <a:t>逻辑右移和算术右移：</a:t>
            </a:r>
            <a:endParaRPr lang="zh-CN" altLang="en-US" sz="2000" dirty="0">
              <a:ea typeface="宋体" panose="02010600030101010101" pitchFamily="2" charset="-122"/>
              <a:sym typeface="+mn-ea"/>
            </a:endParaRPr>
          </a:p>
          <a:p>
            <a:pPr marL="0" indent="0">
              <a:buFont typeface="Wingdings" panose="05000000000000000000" charset="0"/>
              <a:buNone/>
            </a:pPr>
            <a:r>
              <a:rPr lang="en-US" altLang="zh-CN" sz="1800" dirty="0">
                <a:sym typeface="+mn-ea"/>
              </a:rPr>
              <a:t>	——</a:t>
            </a:r>
            <a:r>
              <a:rPr lang="zh-CN" altLang="en-US" sz="1800" dirty="0">
                <a:ea typeface="宋体" panose="02010600030101010101" pitchFamily="2" charset="-122"/>
                <a:sym typeface="+mn-ea"/>
              </a:rPr>
              <a:t>逻辑右移在左端补</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a:t>
            </a:r>
            <a:r>
              <a:rPr lang="zh-CN" altLang="en-US" sz="1800" dirty="0">
                <a:sym typeface="+mn-ea"/>
              </a:rPr>
              <a:t>对无符号数使用</a:t>
            </a:r>
            <a:r>
              <a:rPr lang="zh-CN" altLang="en-US" sz="1800" dirty="0">
                <a:ea typeface="宋体" panose="02010600030101010101" pitchFamily="2" charset="-122"/>
                <a:sym typeface="+mn-ea"/>
              </a:rPr>
              <a:t>）</a:t>
            </a:r>
          </a:p>
          <a:p>
            <a:pPr marL="0" indent="0">
              <a:buFont typeface="Wingdings" panose="05000000000000000000" charset="0"/>
              <a:buNone/>
            </a:pPr>
            <a:r>
              <a:rPr lang="en-US" altLang="zh-CN" sz="1800" dirty="0">
                <a:ea typeface="宋体" panose="02010600030101010101" pitchFamily="2" charset="-122"/>
                <a:sym typeface="+mn-ea"/>
              </a:rPr>
              <a:t>	——</a:t>
            </a:r>
            <a:r>
              <a:rPr lang="zh-CN" altLang="en-US" sz="1800" dirty="0">
                <a:ea typeface="宋体" panose="02010600030101010101" pitchFamily="2" charset="-122"/>
                <a:sym typeface="+mn-ea"/>
              </a:rPr>
              <a:t>算数右移在左端补</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个最高有效位的值</a:t>
            </a:r>
            <a:r>
              <a:rPr lang="en-US" altLang="zh-CN" sz="1800" dirty="0">
                <a:sym typeface="+mn-ea"/>
              </a:rPr>
              <a:t> </a:t>
            </a:r>
            <a:r>
              <a:rPr lang="zh-CN" altLang="en-US" sz="1800" dirty="0">
                <a:ea typeface="宋体" panose="02010600030101010101" pitchFamily="2" charset="-122"/>
                <a:sym typeface="+mn-ea"/>
              </a:rPr>
              <a:t>（</a:t>
            </a:r>
            <a:r>
              <a:rPr lang="zh-CN" altLang="en-US" sz="1800" dirty="0">
                <a:sym typeface="+mn-ea"/>
              </a:rPr>
              <a:t>大多数编译器</a:t>
            </a:r>
            <a:r>
              <a:rPr lang="en-US" altLang="zh-CN" sz="1800" dirty="0">
                <a:sym typeface="+mn-ea"/>
              </a:rPr>
              <a:t>/</a:t>
            </a:r>
            <a:r>
              <a:rPr lang="zh-CN" altLang="en-US" sz="1800" dirty="0">
                <a:sym typeface="+mn-ea"/>
              </a:rPr>
              <a:t>机器组合对有符号数使用</a:t>
            </a:r>
            <a:r>
              <a:rPr lang="zh-CN" altLang="en-US" sz="1800" dirty="0">
                <a:ea typeface="宋体" panose="02010600030101010101" pitchFamily="2" charset="-122"/>
                <a:sym typeface="+mn-ea"/>
              </a:rPr>
              <a:t>）</a:t>
            </a:r>
          </a:p>
        </p:txBody>
      </p:sp>
      <p:sp>
        <p:nvSpPr>
          <p:cNvPr id="6" name="矩形 5"/>
          <p:cNvSpPr/>
          <p:nvPr/>
        </p:nvSpPr>
        <p:spPr>
          <a:xfrm>
            <a:off x="1480820" y="4277836"/>
            <a:ext cx="9702800" cy="1938992"/>
          </a:xfrm>
          <a:prstGeom prst="rect">
            <a:avLst/>
          </a:prstGeom>
        </p:spPr>
        <p:txBody>
          <a:bodyPr wrap="square">
            <a:spAutoFit/>
          </a:bodyPr>
          <a:lstStyle/>
          <a:p>
            <a:r>
              <a:rPr lang="zh-CN" altLang="en-US" sz="2400" dirty="0">
                <a:latin typeface="TimesTen-Roman"/>
              </a:rPr>
              <a:t>移位运算</a:t>
            </a:r>
            <a:r>
              <a:rPr lang="en-US" altLang="zh-CN" sz="2400" dirty="0">
                <a:latin typeface="TimesTen-Roman"/>
              </a:rPr>
              <a:t> 		          </a:t>
            </a:r>
            <a:r>
              <a:rPr lang="zh-CN" altLang="en-US" sz="2400" dirty="0">
                <a:latin typeface="TimesTen-Roman"/>
              </a:rPr>
              <a:t>参数</a:t>
            </a:r>
            <a:r>
              <a:rPr lang="en-US" altLang="zh-CN" sz="2400" dirty="0">
                <a:latin typeface="TimesTen-Roman"/>
              </a:rPr>
              <a:t>1</a:t>
            </a:r>
            <a:r>
              <a:rPr lang="zh-CN" altLang="en-US" sz="2400" dirty="0">
                <a:latin typeface="TimesTen-Roman"/>
              </a:rPr>
              <a:t>及结果</a:t>
            </a:r>
            <a:r>
              <a:rPr lang="en-US" altLang="zh-CN" sz="2400" dirty="0">
                <a:latin typeface="TimesTen-Roman"/>
              </a:rPr>
              <a:t>	</a:t>
            </a:r>
            <a:r>
              <a:rPr lang="zh-CN" altLang="en-US" sz="2400" dirty="0">
                <a:latin typeface="TimesTen-Roman"/>
              </a:rPr>
              <a:t>参数</a:t>
            </a:r>
            <a:r>
              <a:rPr lang="en-US" altLang="zh-CN" sz="2400" dirty="0">
                <a:latin typeface="TimesTen-Roman"/>
              </a:rPr>
              <a:t>2</a:t>
            </a:r>
            <a:r>
              <a:rPr lang="zh-CN" altLang="en-US" sz="2400" dirty="0">
                <a:latin typeface="TimesTen-Roman"/>
              </a:rPr>
              <a:t>及结果</a:t>
            </a:r>
            <a:endParaRPr lang="en-US" altLang="zh-CN" sz="2400" dirty="0">
              <a:latin typeface="TimesTen-Roman"/>
            </a:endParaRPr>
          </a:p>
          <a:p>
            <a:r>
              <a:rPr lang="zh-CN" altLang="en-US" sz="2400" dirty="0">
                <a:latin typeface="TimesTen-Roman"/>
              </a:rPr>
              <a:t>参数</a:t>
            </a:r>
            <a:r>
              <a:rPr lang="en-US" altLang="zh-CN" sz="2400" dirty="0">
                <a:latin typeface="TimesTen-Roman"/>
              </a:rPr>
              <a:t> </a:t>
            </a:r>
            <a:r>
              <a:rPr lang="en-US" altLang="zh-CN" sz="2400" dirty="0">
                <a:latin typeface="ZztexMono-Regular"/>
              </a:rPr>
              <a:t>x 				</a:t>
            </a:r>
            <a:r>
              <a:rPr lang="en-US" altLang="zh-CN" sz="2400" b="1" dirty="0">
                <a:solidFill>
                  <a:schemeClr val="accent6">
                    <a:lumMod val="75000"/>
                  </a:schemeClr>
                </a:solidFill>
                <a:latin typeface="TimesTen-Roman"/>
              </a:rPr>
              <a:t>[01100011] </a:t>
            </a:r>
            <a:r>
              <a:rPr lang="en-US" altLang="zh-CN" sz="2400" dirty="0">
                <a:latin typeface="TimesTen-Roman"/>
              </a:rPr>
              <a:t>	</a:t>
            </a:r>
            <a:r>
              <a:rPr lang="en-US" altLang="zh-CN" sz="2400" b="1" dirty="0">
                <a:solidFill>
                  <a:schemeClr val="accent6">
                    <a:lumMod val="75000"/>
                  </a:schemeClr>
                </a:solidFill>
                <a:latin typeface="TimesTen-Roman"/>
              </a:rPr>
              <a:t>[10010101]</a:t>
            </a:r>
          </a:p>
          <a:p>
            <a:r>
              <a:rPr lang="en-US" altLang="zh-CN" sz="2400" dirty="0">
                <a:latin typeface="ZztexMono-Regular"/>
              </a:rPr>
              <a:t>x &lt;&lt; 4 				</a:t>
            </a:r>
            <a:r>
              <a:rPr lang="en-US" altLang="zh-CN" sz="2400" dirty="0">
                <a:latin typeface="TimesTen-Roman"/>
              </a:rPr>
              <a:t>[0011</a:t>
            </a:r>
            <a:r>
              <a:rPr lang="en-US" altLang="zh-CN" sz="2400" i="1" dirty="0">
                <a:solidFill>
                  <a:srgbClr val="00B050"/>
                </a:solidFill>
                <a:latin typeface="TimesTen-Italic"/>
              </a:rPr>
              <a:t>0000</a:t>
            </a:r>
            <a:r>
              <a:rPr lang="en-US" altLang="zh-CN" sz="2400" dirty="0">
                <a:latin typeface="TimesTen-Roman"/>
              </a:rPr>
              <a:t>] 	[0101</a:t>
            </a:r>
            <a:r>
              <a:rPr lang="en-US" altLang="zh-CN" sz="2400" i="1" dirty="0">
                <a:solidFill>
                  <a:srgbClr val="00B050"/>
                </a:solidFill>
                <a:latin typeface="TimesTen-Italic"/>
              </a:rPr>
              <a:t>0000</a:t>
            </a:r>
            <a:r>
              <a:rPr lang="en-US" altLang="zh-CN" sz="2400" dirty="0">
                <a:latin typeface="TimesTen-Roman"/>
              </a:rPr>
              <a:t>]</a:t>
            </a:r>
          </a:p>
          <a:p>
            <a:r>
              <a:rPr lang="pt-BR" altLang="zh-CN" sz="2400" dirty="0">
                <a:latin typeface="ZztexMono-Regular"/>
              </a:rPr>
              <a:t>x &gt;&gt; 4 	</a:t>
            </a:r>
            <a:r>
              <a:rPr lang="pt-BR" altLang="zh-CN" sz="2400" dirty="0">
                <a:latin typeface="TimesTen-Roman"/>
              </a:rPr>
              <a:t>(</a:t>
            </a:r>
            <a:r>
              <a:rPr lang="zh-CN" altLang="en-US" sz="2400" dirty="0">
                <a:latin typeface="TimesTen-Roman"/>
              </a:rPr>
              <a:t>逻辑</a:t>
            </a:r>
            <a:r>
              <a:rPr lang="pt-BR" altLang="zh-CN" sz="2400" dirty="0">
                <a:latin typeface="TimesTen-Roman"/>
              </a:rPr>
              <a:t>)  	      </a:t>
            </a:r>
            <a:r>
              <a:rPr lang="pt-BR" altLang="zh-CN" sz="2400" dirty="0" smtClean="0">
                <a:latin typeface="TimesTen-Roman"/>
              </a:rPr>
              <a:t>[</a:t>
            </a:r>
            <a:r>
              <a:rPr lang="pt-BR" altLang="zh-CN" sz="2400" i="1" dirty="0">
                <a:solidFill>
                  <a:srgbClr val="00B050"/>
                </a:solidFill>
                <a:latin typeface="TimesTen-Italic"/>
              </a:rPr>
              <a:t>0000</a:t>
            </a:r>
            <a:r>
              <a:rPr lang="pt-BR" altLang="zh-CN" sz="2400" dirty="0">
                <a:latin typeface="TimesTen-Roman"/>
              </a:rPr>
              <a:t>0110] 	[</a:t>
            </a:r>
            <a:r>
              <a:rPr lang="pt-BR" altLang="zh-CN" sz="2400" i="1" dirty="0">
                <a:solidFill>
                  <a:srgbClr val="00B050"/>
                </a:solidFill>
                <a:latin typeface="TimesTen-Italic"/>
              </a:rPr>
              <a:t>0000</a:t>
            </a:r>
            <a:r>
              <a:rPr lang="pt-BR" altLang="zh-CN" sz="2400" dirty="0">
                <a:latin typeface="TimesTen-Roman"/>
              </a:rPr>
              <a:t>1001]</a:t>
            </a:r>
          </a:p>
          <a:p>
            <a:r>
              <a:rPr lang="en-US" altLang="zh-CN" sz="2400" dirty="0">
                <a:latin typeface="ZztexMono-Regular"/>
              </a:rPr>
              <a:t>x &gt;&gt; 4 	</a:t>
            </a:r>
            <a:r>
              <a:rPr lang="en-US" altLang="zh-CN" sz="2400" dirty="0">
                <a:latin typeface="TimesTen-Roman"/>
              </a:rPr>
              <a:t>(</a:t>
            </a:r>
            <a:r>
              <a:rPr lang="zh-CN" altLang="en-US" sz="2400" dirty="0">
                <a:latin typeface="TimesTen-Roman"/>
              </a:rPr>
              <a:t>算术</a:t>
            </a:r>
            <a:r>
              <a:rPr lang="en-US" altLang="zh-CN" sz="2400" dirty="0">
                <a:latin typeface="TimesTen-Roman"/>
              </a:rPr>
              <a:t>) 		</a:t>
            </a:r>
            <a:r>
              <a:rPr lang="en-US" altLang="zh-CN" sz="2400" dirty="0" smtClean="0">
                <a:latin typeface="TimesTen-Roman"/>
              </a:rPr>
              <a:t>[</a:t>
            </a:r>
            <a:r>
              <a:rPr lang="en-US" altLang="zh-CN" sz="2400" i="1" dirty="0">
                <a:solidFill>
                  <a:srgbClr val="00B050"/>
                </a:solidFill>
                <a:latin typeface="TimesTen-Italic"/>
              </a:rPr>
              <a:t>0000</a:t>
            </a:r>
            <a:r>
              <a:rPr lang="en-US" altLang="zh-CN" sz="2400" dirty="0">
                <a:latin typeface="TimesTen-Roman"/>
              </a:rPr>
              <a:t>0110] 	[</a:t>
            </a:r>
            <a:r>
              <a:rPr lang="en-US" altLang="zh-CN" sz="2400" i="1" dirty="0">
                <a:solidFill>
                  <a:srgbClr val="FF0000"/>
                </a:solidFill>
                <a:latin typeface="TimesTen-Italic"/>
              </a:rPr>
              <a:t>1111</a:t>
            </a:r>
            <a:r>
              <a:rPr lang="en-US" altLang="zh-CN" sz="2400" dirty="0">
                <a:latin typeface="TimesTen-Roman"/>
              </a:rPr>
              <a:t>1001]</a:t>
            </a:r>
            <a:endParaRPr lang="zh-CN" altLang="en-US" sz="2400" dirty="0"/>
          </a:p>
        </p:txBody>
      </p:sp>
      <p:sp>
        <p:nvSpPr>
          <p:cNvPr id="7" name="椭圆 6"/>
          <p:cNvSpPr/>
          <p:nvPr/>
        </p:nvSpPr>
        <p:spPr>
          <a:xfrm>
            <a:off x="8078657" y="4665784"/>
            <a:ext cx="229235" cy="38227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8" name="椭圆形标注 7"/>
          <p:cNvSpPr/>
          <p:nvPr/>
        </p:nvSpPr>
        <p:spPr>
          <a:xfrm>
            <a:off x="8193274" y="3347710"/>
            <a:ext cx="1621155" cy="688975"/>
          </a:xfrm>
          <a:prstGeom prst="wedgeEllipseCallout">
            <a:avLst>
              <a:gd name="adj1" fmla="val -48565"/>
              <a:gd name="adj2" fmla="val 145578"/>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最高有效位为</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1</a:t>
            </a:r>
          </a:p>
        </p:txBody>
      </p:sp>
      <p:sp>
        <p:nvSpPr>
          <p:cNvPr id="9" name="云形标注 8"/>
          <p:cNvSpPr/>
          <p:nvPr/>
        </p:nvSpPr>
        <p:spPr>
          <a:xfrm>
            <a:off x="7633335" y="1021080"/>
            <a:ext cx="3089910" cy="1682750"/>
          </a:xfrm>
          <a:prstGeom prst="cloudCallout">
            <a:avLst/>
          </a:prstGeom>
          <a:gradFill>
            <a:gsLst>
              <a:gs pos="0">
                <a:schemeClr val="accent1">
                  <a:lumMod val="5000"/>
                  <a:lumOff val="95000"/>
                </a:schemeClr>
              </a:gs>
              <a:gs pos="78000">
                <a:srgbClr val="7DC8C4"/>
              </a:gs>
              <a:gs pos="100000">
                <a:srgbClr val="7DC8C4"/>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在</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Java</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中，</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x</a:t>
            </a:r>
            <a:r>
              <a:rPr lang="en-US" altLang="zh-CN" sz="1800" dirty="0">
                <a:sym typeface="+mn-ea"/>
              </a:rPr>
              <a:t>&gt;&gt;k</a:t>
            </a:r>
            <a:r>
              <a:rPr lang="zh-CN" altLang="en-US" sz="1800" dirty="0">
                <a:ea typeface="宋体" panose="02010600030101010101" pitchFamily="2" charset="-122"/>
                <a:sym typeface="+mn-ea"/>
              </a:rPr>
              <a:t>会将</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算数右移</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个位置，而</a:t>
            </a:r>
            <a:r>
              <a:rPr lang="en-US" altLang="zh-CN" sz="1800" dirty="0">
                <a:ea typeface="宋体" panose="02010600030101010101" pitchFamily="2" charset="-122"/>
                <a:sym typeface="+mn-ea"/>
              </a:rPr>
              <a:t>x</a:t>
            </a:r>
            <a:r>
              <a:rPr lang="en-US" altLang="zh-CN" sz="1800" dirty="0">
                <a:sym typeface="+mn-ea"/>
              </a:rPr>
              <a:t>&gt;&gt;&gt;k</a:t>
            </a:r>
            <a:r>
              <a:rPr lang="zh-CN" altLang="en-US" sz="1800" dirty="0">
                <a:ea typeface="宋体" panose="02010600030101010101" pitchFamily="2" charset="-122"/>
                <a:sym typeface="+mn-ea"/>
              </a:rPr>
              <a:t>会对</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做逻辑右移。</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15363" name="矩形 10"/>
          <p:cNvSpPr>
            <a:spLocks noChangeArrowheads="1"/>
          </p:cNvSpPr>
          <p:nvPr/>
        </p:nvSpPr>
        <p:spPr bwMode="auto">
          <a:xfrm>
            <a:off x="4831080" y="3659505"/>
            <a:ext cx="61563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本节描述用位来编码整数的两种不同的方式：一种只能表示非负数，另一种能够表示负数、零和正数。</a:t>
            </a:r>
          </a:p>
        </p:txBody>
      </p:sp>
      <p:cxnSp>
        <p:nvCxnSpPr>
          <p:cNvPr id="15364"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5365"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2.2</a:t>
            </a:r>
            <a:r>
              <a:rPr lang="zh-CN" altLang="en-US" sz="4000" b="1">
                <a:latin typeface="微软雅黑" panose="020B0503020204020204" pitchFamily="34" charset="-122"/>
                <a:ea typeface="微软雅黑" panose="020B0503020204020204" pitchFamily="34" charset="-122"/>
              </a:rPr>
              <a:t>整数表示</a:t>
            </a:r>
          </a:p>
        </p:txBody>
      </p:sp>
      <p:sp>
        <p:nvSpPr>
          <p:cNvPr id="19462" name="矩形 12"/>
          <p:cNvSpPr>
            <a:spLocks noChangeArrowheads="1"/>
          </p:cNvSpPr>
          <p:nvPr/>
        </p:nvSpPr>
        <p:spPr bwMode="auto">
          <a:xfrm>
            <a:off x="1397000" y="2443163"/>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2.2.1  </a:t>
                      </a:r>
                      <a:r>
                        <a:rPr lang="zh-CN" altLang="zh-CN" sz="2400">
                          <a:solidFill>
                            <a:schemeClr val="bg1"/>
                          </a:solidFill>
                          <a:ea typeface="宋体" panose="02010600030101010101" pitchFamily="2" charset="-122"/>
                        </a:rPr>
                        <a:t>整型数据类型</a:t>
                      </a:r>
                    </a:p>
                  </a:txBody>
                  <a:tcPr>
                    <a:solidFill>
                      <a:srgbClr val="52B6B1"/>
                    </a:solidFill>
                  </a:tcPr>
                </a:tc>
                <a:extLst>
                  <a:ext uri="{0D108BD9-81ED-4DB2-BD59-A6C34878D82A}">
                    <a16:rowId xmlns="" xmlns:a16="http://schemas.microsoft.com/office/drawing/2014/main" val="10000"/>
                  </a:ext>
                </a:extLst>
              </a:tr>
            </a:tbl>
          </a:graphicData>
        </a:graphic>
      </p:graphicFrame>
      <p:sp>
        <p:nvSpPr>
          <p:cNvPr id="7" name="文本框 6"/>
          <p:cNvSpPr txBox="1"/>
          <p:nvPr/>
        </p:nvSpPr>
        <p:spPr>
          <a:xfrm>
            <a:off x="1605280" y="1172210"/>
            <a:ext cx="10340340" cy="2984500"/>
          </a:xfrm>
          <a:prstGeom prst="rect">
            <a:avLst/>
          </a:prstGeom>
          <a:noFill/>
        </p:spPr>
        <p:txBody>
          <a:bodyPr wrap="square" rtlCol="0">
            <a:spAutoFit/>
          </a:bodyPr>
          <a:lstStyle/>
          <a:p>
            <a:r>
              <a:rPr lang="en-US" altLang="zh-CN" sz="2400" dirty="0"/>
              <a:t>C</a:t>
            </a:r>
            <a:r>
              <a:rPr lang="zh-CN" altLang="en-US" sz="2400" dirty="0">
                <a:ea typeface="宋体" panose="02010600030101010101" pitchFamily="2" charset="-122"/>
              </a:rPr>
              <a:t>语言支持多种整型数据类型</a:t>
            </a:r>
            <a:r>
              <a:rPr lang="en-US" altLang="zh-CN" sz="2400" dirty="0">
                <a:ea typeface="宋体" panose="02010600030101010101" pitchFamily="2" charset="-122"/>
              </a:rPr>
              <a:t>——</a:t>
            </a:r>
            <a:r>
              <a:rPr lang="zh-CN" altLang="en-US" sz="2400" dirty="0">
                <a:ea typeface="宋体" panose="02010600030101010101" pitchFamily="2" charset="-122"/>
              </a:rPr>
              <a:t>表示有限范围的整数。</a:t>
            </a:r>
          </a:p>
          <a:p>
            <a:endParaRPr lang="zh-CN" altLang="en-US" sz="2400" dirty="0">
              <a:ea typeface="宋体" panose="02010600030101010101" pitchFamily="2" charset="-122"/>
            </a:endParaRPr>
          </a:p>
          <a:p>
            <a:pPr marL="342900" indent="-342900">
              <a:buFont typeface="Wingdings" panose="05000000000000000000" charset="0"/>
              <a:buChar char=""/>
            </a:pPr>
            <a:r>
              <a:rPr lang="zh-CN" altLang="en-US" sz="2000" dirty="0">
                <a:ea typeface="宋体" panose="02010600030101010101" pitchFamily="2" charset="-122"/>
              </a:rPr>
              <a:t>每种类型用关键字指定大小（</a:t>
            </a:r>
            <a:r>
              <a:rPr lang="en-US" altLang="zh-CN" sz="2000" dirty="0">
                <a:ea typeface="宋体" panose="02010600030101010101" pitchFamily="2" charset="-122"/>
              </a:rPr>
              <a:t>char</a:t>
            </a:r>
            <a:r>
              <a:rPr lang="zh-CN" altLang="en-US" sz="2000" dirty="0">
                <a:ea typeface="宋体" panose="02010600030101010101" pitchFamily="2" charset="-122"/>
              </a:rPr>
              <a:t>、</a:t>
            </a:r>
            <a:r>
              <a:rPr lang="en-US" altLang="zh-CN" sz="2000" dirty="0">
                <a:ea typeface="宋体" panose="02010600030101010101" pitchFamily="2" charset="-122"/>
              </a:rPr>
              <a:t>long</a:t>
            </a:r>
            <a:r>
              <a:rPr lang="zh-CN" altLang="en-US" sz="2000" dirty="0">
                <a:ea typeface="宋体" panose="02010600030101010101" pitchFamily="2" charset="-122"/>
              </a:rPr>
              <a:t>、</a:t>
            </a:r>
            <a:r>
              <a:rPr lang="en-US" altLang="zh-CN" sz="2000" dirty="0">
                <a:ea typeface="宋体" panose="02010600030101010101" pitchFamily="2" charset="-122"/>
              </a:rPr>
              <a:t>short</a:t>
            </a:r>
            <a:r>
              <a:rPr lang="zh-CN" altLang="en-US" sz="2000" dirty="0">
                <a:ea typeface="宋体" panose="02010600030101010101" pitchFamily="2" charset="-122"/>
              </a:rPr>
              <a:t>），用</a:t>
            </a:r>
            <a:r>
              <a:rPr lang="en-US" altLang="zh-CN" sz="2000" dirty="0">
                <a:ea typeface="宋体" panose="02010600030101010101" pitchFamily="2" charset="-122"/>
              </a:rPr>
              <a:t>unsigned</a:t>
            </a:r>
            <a:r>
              <a:rPr lang="zh-CN" altLang="en-US" sz="2000" dirty="0">
                <a:ea typeface="宋体" panose="02010600030101010101" pitchFamily="2" charset="-122"/>
              </a:rPr>
              <a:t>声明为非负数，或者默认为负数。</a:t>
            </a:r>
          </a:p>
          <a:p>
            <a:pPr marL="342900" indent="-342900">
              <a:buFont typeface="Wingdings" panose="05000000000000000000" charset="0"/>
              <a:buChar char=""/>
            </a:pPr>
            <a:r>
              <a:rPr lang="zh-CN" altLang="en-US" sz="2000" b="1" dirty="0">
                <a:solidFill>
                  <a:srgbClr val="FF0000"/>
                </a:solidFill>
                <a:ea typeface="宋体" panose="02010600030101010101" pitchFamily="2" charset="-122"/>
              </a:rPr>
              <a:t>唯一一个与机器相关的取值范围是大小指示符</a:t>
            </a:r>
            <a:r>
              <a:rPr lang="en-US" altLang="zh-CN" sz="2000" b="1" dirty="0">
                <a:solidFill>
                  <a:srgbClr val="FF0000"/>
                </a:solidFill>
                <a:ea typeface="宋体" panose="02010600030101010101" pitchFamily="2" charset="-122"/>
              </a:rPr>
              <a:t>long</a:t>
            </a:r>
            <a:r>
              <a:rPr lang="zh-CN" altLang="en-US" sz="2000" dirty="0">
                <a:ea typeface="宋体" panose="02010600030101010101" pitchFamily="2" charset="-122"/>
              </a:rPr>
              <a:t>（</a:t>
            </a:r>
            <a:r>
              <a:rPr lang="en-US" altLang="zh-CN" sz="2000" dirty="0">
                <a:ea typeface="宋体" panose="02010600030101010101" pitchFamily="2" charset="-122"/>
              </a:rPr>
              <a:t>64</a:t>
            </a:r>
            <a:r>
              <a:rPr lang="zh-CN" altLang="en-US" sz="2000" dirty="0">
                <a:ea typeface="宋体" panose="02010600030101010101" pitchFamily="2" charset="-122"/>
              </a:rPr>
              <a:t>位机器用</a:t>
            </a:r>
            <a:r>
              <a:rPr lang="en-US" altLang="zh-CN" sz="2000" dirty="0">
                <a:ea typeface="宋体" panose="02010600030101010101" pitchFamily="2" charset="-122"/>
              </a:rPr>
              <a:t>8</a:t>
            </a:r>
            <a:r>
              <a:rPr lang="zh-CN" altLang="en-US" sz="2000" dirty="0">
                <a:ea typeface="宋体" panose="02010600030101010101" pitchFamily="2" charset="-122"/>
              </a:rPr>
              <a:t>个字节，</a:t>
            </a:r>
            <a:r>
              <a:rPr lang="en-US" altLang="zh-CN" sz="2000" dirty="0">
                <a:ea typeface="宋体" panose="02010600030101010101" pitchFamily="2" charset="-122"/>
              </a:rPr>
              <a:t>32</a:t>
            </a:r>
            <a:r>
              <a:rPr lang="zh-CN" altLang="en-US" sz="2000" dirty="0">
                <a:ea typeface="宋体" panose="02010600030101010101" pitchFamily="2" charset="-122"/>
              </a:rPr>
              <a:t>位用</a:t>
            </a:r>
            <a:r>
              <a:rPr lang="en-US" altLang="zh-CN" sz="2000" dirty="0">
                <a:ea typeface="宋体" panose="02010600030101010101" pitchFamily="2" charset="-122"/>
              </a:rPr>
              <a:t>4</a:t>
            </a:r>
            <a:r>
              <a:rPr lang="zh-CN" altLang="en-US" sz="2000" dirty="0">
                <a:ea typeface="宋体" panose="02010600030101010101" pitchFamily="2" charset="-122"/>
              </a:rPr>
              <a:t>个字节）。</a:t>
            </a:r>
          </a:p>
          <a:p>
            <a:pPr marL="342900" indent="-342900">
              <a:buFont typeface="Wingdings" panose="05000000000000000000" charset="0"/>
              <a:buChar char=""/>
            </a:pPr>
            <a:r>
              <a:rPr lang="zh-CN" altLang="en-US" sz="2000" dirty="0">
                <a:ea typeface="宋体" panose="02010600030101010101" pitchFamily="2" charset="-122"/>
              </a:rPr>
              <a:t>负数范围比正数大</a:t>
            </a:r>
            <a:r>
              <a:rPr lang="en-US" altLang="zh-CN" sz="2000" dirty="0">
                <a:ea typeface="宋体" panose="02010600030101010101" pitchFamily="2" charset="-122"/>
              </a:rPr>
              <a:t>1</a:t>
            </a:r>
            <a:r>
              <a:rPr lang="zh-CN" altLang="en-US" sz="2000" dirty="0">
                <a:ea typeface="宋体" panose="02010600030101010101" pitchFamily="2" charset="-122"/>
              </a:rPr>
              <a:t>。</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en-US" altLang="zh-CN" sz="2000" dirty="0">
                <a:ea typeface="宋体" panose="02010600030101010101" pitchFamily="2" charset="-122"/>
              </a:rPr>
              <a:t>		</a:t>
            </a:r>
            <a:r>
              <a:rPr lang="en-US" altLang="zh-CN" sz="1600" dirty="0">
                <a:ea typeface="宋体" panose="02010600030101010101" pitchFamily="2" charset="-122"/>
              </a:rPr>
              <a:t>32</a:t>
            </a:r>
            <a:r>
              <a:rPr lang="zh-CN" altLang="en-US" sz="1600" dirty="0">
                <a:ea typeface="宋体" panose="02010600030101010101" pitchFamily="2" charset="-122"/>
              </a:rPr>
              <a:t>位</a:t>
            </a:r>
            <a:r>
              <a:rPr lang="zh-CN" altLang="en-US" sz="1600" dirty="0">
                <a:sym typeface="+mn-ea"/>
              </a:rPr>
              <a:t>系统</a:t>
            </a:r>
            <a:r>
              <a:rPr lang="en-US" altLang="zh-CN" sz="1600" dirty="0">
                <a:sym typeface="+mn-ea"/>
              </a:rPr>
              <a:t>						64</a:t>
            </a:r>
            <a:r>
              <a:rPr lang="zh-CN" altLang="en-US" sz="1600" dirty="0">
                <a:ea typeface="宋体" panose="02010600030101010101" pitchFamily="2" charset="-122"/>
                <a:sym typeface="+mn-ea"/>
              </a:rPr>
              <a:t>位系统</a:t>
            </a:r>
          </a:p>
        </p:txBody>
      </p:sp>
      <p:pic>
        <p:nvPicPr>
          <p:cNvPr id="11" name="图片 10"/>
          <p:cNvPicPr>
            <a:picLocks noChangeAspect="1"/>
          </p:cNvPicPr>
          <p:nvPr/>
        </p:nvPicPr>
        <p:blipFill>
          <a:blip r:embed="rId2"/>
          <a:stretch>
            <a:fillRect/>
          </a:stretch>
        </p:blipFill>
        <p:spPr>
          <a:xfrm>
            <a:off x="1727835" y="4090035"/>
            <a:ext cx="4947920" cy="2091690"/>
          </a:xfrm>
          <a:prstGeom prst="rect">
            <a:avLst/>
          </a:prstGeom>
        </p:spPr>
      </p:pic>
      <p:pic>
        <p:nvPicPr>
          <p:cNvPr id="12" name="图片 11"/>
          <p:cNvPicPr>
            <a:picLocks noChangeAspect="1"/>
          </p:cNvPicPr>
          <p:nvPr/>
        </p:nvPicPr>
        <p:blipFill>
          <a:blip r:embed="rId3"/>
          <a:stretch>
            <a:fillRect/>
          </a:stretch>
        </p:blipFill>
        <p:spPr>
          <a:xfrm>
            <a:off x="6944360" y="4066540"/>
            <a:ext cx="5001260" cy="2115185"/>
          </a:xfrm>
          <a:prstGeom prst="rect">
            <a:avLst/>
          </a:prstGeom>
        </p:spPr>
      </p:pic>
      <p:sp>
        <p:nvSpPr>
          <p:cNvPr id="13" name="矩形 12"/>
          <p:cNvSpPr/>
          <p:nvPr/>
        </p:nvSpPr>
        <p:spPr>
          <a:xfrm>
            <a:off x="1475105" y="5432425"/>
            <a:ext cx="10600690" cy="15303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dow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0"/>
          <p:cNvSpPr>
            <a:spLocks noChangeArrowheads="1"/>
          </p:cNvSpPr>
          <p:nvPr/>
        </p:nvSpPr>
        <p:spPr bwMode="auto">
          <a:xfrm>
            <a:off x="416878" y="1223963"/>
            <a:ext cx="72136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ctr"/>
            <a:r>
              <a:rPr lang="zh-CN" altLang="en-US" sz="2400">
                <a:latin typeface="微软雅黑" panose="020B0503020204020204" pitchFamily="34" charset="-122"/>
                <a:ea typeface="微软雅黑" panose="020B0503020204020204" pitchFamily="34" charset="-122"/>
              </a:rPr>
              <a:t>计算机系统</a:t>
            </a:r>
            <a:r>
              <a:rPr lang="en-US" altLang="zh-CN" sz="2400">
                <a:latin typeface="微软雅黑" panose="020B0503020204020204" pitchFamily="34" charset="-122"/>
                <a:ea typeface="微软雅黑" panose="020B0503020204020204" pitchFamily="34" charset="-122"/>
              </a:rPr>
              <a:t>2</a:t>
            </a:r>
          </a:p>
          <a:p>
            <a:pPr algn="ctr"/>
            <a:endParaRPr lang="zh-CN" altLang="en-US" sz="1100">
              <a:latin typeface="微软雅黑" panose="020B0503020204020204" pitchFamily="34" charset="-122"/>
              <a:ea typeface="微软雅黑" panose="020B0503020204020204" pitchFamily="34" charset="-122"/>
            </a:endParaRPr>
          </a:p>
        </p:txBody>
      </p:sp>
      <p:sp>
        <p:nvSpPr>
          <p:cNvPr id="14339" name="AutoShape 1"/>
          <p:cNvSpPr>
            <a:spLocks noChangeArrowheads="1"/>
          </p:cNvSpPr>
          <p:nvPr/>
        </p:nvSpPr>
        <p:spPr bwMode="auto">
          <a:xfrm>
            <a:off x="6473825" y="1501775"/>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0" name="AutoShape 1"/>
          <p:cNvSpPr>
            <a:spLocks noChangeArrowheads="1"/>
          </p:cNvSpPr>
          <p:nvPr/>
        </p:nvSpPr>
        <p:spPr bwMode="auto">
          <a:xfrm>
            <a:off x="6473825" y="2573338"/>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1" name="AutoShape 1"/>
          <p:cNvSpPr>
            <a:spLocks noChangeArrowheads="1"/>
          </p:cNvSpPr>
          <p:nvPr/>
        </p:nvSpPr>
        <p:spPr bwMode="auto">
          <a:xfrm>
            <a:off x="6469063" y="36449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整数运算</a:t>
            </a:r>
          </a:p>
        </p:txBody>
      </p:sp>
      <p:sp>
        <p:nvSpPr>
          <p:cNvPr id="14342" name="AutoShape 1"/>
          <p:cNvSpPr>
            <a:spLocks noChangeArrowheads="1"/>
          </p:cNvSpPr>
          <p:nvPr/>
        </p:nvSpPr>
        <p:spPr bwMode="auto">
          <a:xfrm>
            <a:off x="6469063" y="4716463"/>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a:t>
            </a:r>
          </a:p>
        </p:txBody>
      </p:sp>
      <p:sp>
        <p:nvSpPr>
          <p:cNvPr id="10247" name="Freeform 13"/>
          <p:cNvSpPr>
            <a:spLocks noEditPoints="1"/>
          </p:cNvSpPr>
          <p:nvPr/>
        </p:nvSpPr>
        <p:spPr bwMode="auto">
          <a:xfrm>
            <a:off x="5607050" y="1568450"/>
            <a:ext cx="506413"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8" name="Freeform 17"/>
          <p:cNvSpPr>
            <a:spLocks noEditPoints="1"/>
          </p:cNvSpPr>
          <p:nvPr/>
        </p:nvSpPr>
        <p:spPr bwMode="auto">
          <a:xfrm>
            <a:off x="5556250" y="2620963"/>
            <a:ext cx="606425" cy="601662"/>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9" name="Freeform 27"/>
          <p:cNvSpPr>
            <a:spLocks noEditPoints="1"/>
          </p:cNvSpPr>
          <p:nvPr/>
        </p:nvSpPr>
        <p:spPr bwMode="auto">
          <a:xfrm>
            <a:off x="5572125" y="4757738"/>
            <a:ext cx="576263" cy="614362"/>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0" name="Freeform 35"/>
          <p:cNvSpPr>
            <a:spLocks noEditPoints="1"/>
          </p:cNvSpPr>
          <p:nvPr/>
        </p:nvSpPr>
        <p:spPr bwMode="auto">
          <a:xfrm>
            <a:off x="5572125" y="3757613"/>
            <a:ext cx="576263" cy="471487"/>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1" name="矩形 27"/>
          <p:cNvSpPr>
            <a:spLocks noChangeArrowheads="1"/>
          </p:cNvSpPr>
          <p:nvPr/>
        </p:nvSpPr>
        <p:spPr bwMode="auto">
          <a:xfrm>
            <a:off x="1774825" y="2220913"/>
            <a:ext cx="12001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r>
              <a:rPr lang="zh-CN" altLang="en-US" sz="4800" b="1">
                <a:latin typeface="微软雅黑" panose="020B0503020204020204" pitchFamily="34" charset="-122"/>
                <a:ea typeface="微软雅黑" panose="020B0503020204020204" pitchFamily="34" charset="-122"/>
              </a:rPr>
              <a:t>目录</a:t>
            </a:r>
          </a:p>
          <a:p>
            <a:pPr algn="ctr"/>
            <a:r>
              <a:rPr lang="en-US" altLang="zh-CN">
                <a:latin typeface="微软雅黑" panose="020B0503020204020204" pitchFamily="34" charset="-122"/>
                <a:ea typeface="微软雅黑" panose="020B0503020204020204" pitchFamily="34" charset="-122"/>
              </a:rPr>
              <a:t>CONTENTS</a:t>
            </a:r>
          </a:p>
        </p:txBody>
      </p:sp>
      <p:pic>
        <p:nvPicPr>
          <p:cNvPr id="10252" name="Group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1395413"/>
            <a:ext cx="1042987"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
          <p:cNvSpPr>
            <a:spLocks noChangeArrowheads="1"/>
          </p:cNvSpPr>
          <p:nvPr/>
        </p:nvSpPr>
        <p:spPr bwMode="auto">
          <a:xfrm>
            <a:off x="6469063" y="25273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整数表示</a:t>
            </a:r>
          </a:p>
        </p:txBody>
      </p:sp>
      <p:sp>
        <p:nvSpPr>
          <p:cNvPr id="3" name="AutoShape 1"/>
          <p:cNvSpPr>
            <a:spLocks noChangeArrowheads="1"/>
          </p:cNvSpPr>
          <p:nvPr/>
        </p:nvSpPr>
        <p:spPr bwMode="auto">
          <a:xfrm>
            <a:off x="6469063" y="156845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信息存储</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334885" y="2147570"/>
            <a:ext cx="4180840" cy="2637790"/>
          </a:xfrm>
          <a:prstGeom prst="rect">
            <a:avLst/>
          </a:prstGeom>
        </p:spPr>
      </p:pic>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dirty="0"/>
              <a:t>函数</a:t>
            </a:r>
            <a:r>
              <a:rPr lang="en-US" altLang="zh-CN" sz="2400" dirty="0"/>
              <a:t>B2U</a:t>
            </a:r>
            <a:r>
              <a:rPr lang="zh-CN" altLang="en-US" sz="2400" dirty="0"/>
              <a:t>（</a:t>
            </a:r>
            <a:r>
              <a:rPr lang="en-US" altLang="zh-CN" sz="2400" dirty="0"/>
              <a:t>X</a:t>
            </a:r>
            <a:r>
              <a:rPr lang="zh-CN" altLang="en-US" sz="2400" dirty="0"/>
              <a:t>）是一个双射。</a:t>
            </a:r>
          </a:p>
          <a:p>
            <a:pPr marL="342900" indent="-342900">
              <a:buFont typeface="Wingdings" panose="05000000000000000000" charset="0"/>
              <a:buChar char=""/>
            </a:pPr>
            <a:r>
              <a:rPr lang="zh-CN" altLang="en-US" sz="2400" dirty="0"/>
              <a:t>无符号数的编码范围：</a:t>
            </a:r>
            <a:r>
              <a:rPr lang="zh-CN" altLang="en-US" dirty="0"/>
              <a:t> </a:t>
            </a:r>
          </a:p>
          <a:p>
            <a:pPr marL="342900" lvl="1" indent="-342900">
              <a:buFont typeface="BatangChe" panose="02030609000101010101" charset="-127"/>
              <a:buChar char="ｏ"/>
            </a:pPr>
            <a:r>
              <a:rPr lang="en-US" sz="2000" i="1" dirty="0" err="1">
                <a:sym typeface="+mn-ea"/>
              </a:rPr>
              <a:t>U</a:t>
            </a:r>
            <a:r>
              <a:rPr lang="en-US" sz="2000" i="1" baseline="-25000" dirty="0" err="1">
                <a:sym typeface="+mn-ea"/>
              </a:rPr>
              <a:t>Min</a:t>
            </a:r>
            <a:r>
              <a:rPr lang="en-US" sz="2000" dirty="0">
                <a:sym typeface="+mn-ea"/>
              </a:rPr>
              <a:t>=0</a:t>
            </a:r>
          </a:p>
          <a:p>
            <a:pPr marL="0" lvl="1" indent="0">
              <a:buFont typeface="Wingdings" panose="05000000000000000000" charset="0"/>
              <a:buNone/>
            </a:pPr>
            <a:r>
              <a:rPr lang="en-US" sz="2000" dirty="0">
                <a:sym typeface="+mn-ea"/>
              </a:rPr>
              <a:t>	000…0</a:t>
            </a:r>
          </a:p>
          <a:p>
            <a:pPr marL="342900" lvl="1" indent="-342900">
              <a:buFont typeface="BatangChe" panose="02030609000101010101" charset="-127"/>
              <a:buChar char="ｏ"/>
            </a:pPr>
            <a:r>
              <a:rPr lang="en-US" sz="2000" i="1" dirty="0" err="1">
                <a:sym typeface="+mn-ea"/>
              </a:rPr>
              <a:t>U</a:t>
            </a:r>
            <a:r>
              <a:rPr lang="en-US" sz="2000" i="1" baseline="-25000" dirty="0" err="1">
                <a:sym typeface="+mn-ea"/>
              </a:rPr>
              <a:t>Max</a:t>
            </a:r>
            <a:r>
              <a:rPr lang="en-US" sz="2000" dirty="0">
                <a:sym typeface="+mn-ea"/>
              </a:rPr>
              <a:t> =2</a:t>
            </a:r>
            <a:r>
              <a:rPr lang="en-US" sz="2000" i="1" baseline="30000" dirty="0">
                <a:sym typeface="+mn-ea"/>
              </a:rPr>
              <a:t>w</a:t>
            </a:r>
            <a:r>
              <a:rPr lang="en-US" sz="2000" dirty="0">
                <a:sym typeface="+mn-ea"/>
              </a:rPr>
              <a:t> – 1</a:t>
            </a:r>
          </a:p>
          <a:p>
            <a:pPr marL="0" lvl="1" indent="0">
              <a:buFont typeface="Wingdings" panose="05000000000000000000" charset="0"/>
              <a:buNone/>
            </a:pPr>
            <a:r>
              <a:rPr lang="en-US" sz="2000" b="0" dirty="0"/>
              <a:t>	</a:t>
            </a:r>
            <a:r>
              <a:rPr lang="en-US" sz="2000" dirty="0">
                <a:sym typeface="+mn-ea"/>
              </a:rPr>
              <a:t>111…1</a:t>
            </a:r>
            <a:endParaRPr lang="en-US" sz="2000" b="0" dirty="0"/>
          </a:p>
          <a:p>
            <a:pPr marL="0" lvl="1" indent="0">
              <a:buFont typeface="Wingdings" panose="05000000000000000000" charset="0"/>
              <a:buNone/>
            </a:pPr>
            <a:endParaRPr lang="en-US" dirty="0">
              <a:sym typeface="+mn-ea"/>
            </a:endParaRPr>
          </a:p>
          <a:p>
            <a:pPr marL="0" lvl="1" indent="0">
              <a:buFont typeface="Wingdings" panose="05000000000000000000" charset="0"/>
              <a:buChar char=""/>
            </a:pPr>
            <a:endParaRPr lang="en-US" b="0" dirty="0"/>
          </a:p>
          <a:p>
            <a:endParaRPr lang="zh-CN" altLang="en-US" dirty="0"/>
          </a:p>
        </p:txBody>
      </p:sp>
      <p:sp>
        <p:nvSpPr>
          <p:cNvPr id="15" name="矩形 14"/>
          <p:cNvSpPr/>
          <p:nvPr/>
        </p:nvSpPr>
        <p:spPr>
          <a:xfrm>
            <a:off x="1735455" y="4972050"/>
            <a:ext cx="9107170" cy="1198880"/>
          </a:xfrm>
          <a:prstGeom prst="rect">
            <a:avLst/>
          </a:prstGeom>
        </p:spPr>
        <p:txBody>
          <a:bodyPr wrap="square">
            <a:spAutoFit/>
          </a:bodyPr>
          <a:lstStyle/>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[0001]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[0101]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5</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[1011]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[1111]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15</a:t>
            </a:r>
            <a:endParaRPr lang="zh-CN" altLang="en-US" dirty="0"/>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2.2.2  </a:t>
                      </a:r>
                      <a:r>
                        <a:rPr lang="zh-CN" altLang="en-US" sz="2400">
                          <a:solidFill>
                            <a:schemeClr val="bg1"/>
                          </a:solidFill>
                          <a:ea typeface="宋体" panose="02010600030101010101" pitchFamily="2" charset="-122"/>
                        </a:rPr>
                        <a:t>无符号数的编码</a:t>
                      </a:r>
                    </a:p>
                  </a:txBody>
                  <a:tcPr>
                    <a:solidFill>
                      <a:srgbClr val="52B6B1"/>
                    </a:solidFill>
                  </a:tcPr>
                </a:tc>
                <a:extLst>
                  <a:ext uri="{0D108BD9-81ED-4DB2-BD59-A6C34878D82A}">
                    <a16:rowId xmlns="" xmlns:a16="http://schemas.microsoft.com/office/drawing/2014/main" val="10000"/>
                  </a:ext>
                </a:extLst>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无符号数编码的定义：</a:t>
            </a:r>
          </a:p>
          <a:p>
            <a:r>
              <a:rPr lang="en-US" altLang="zh-CN" sz="2400">
                <a:ea typeface="宋体" panose="02010600030101010101" pitchFamily="2" charset="-122"/>
              </a:rPr>
              <a:t>	</a:t>
            </a:r>
          </a:p>
        </p:txBody>
      </p:sp>
      <p:graphicFrame>
        <p:nvGraphicFramePr>
          <p:cNvPr id="1027" name="Object 6"/>
          <p:cNvGraphicFramePr>
            <a:graphicFrameLocks noChangeAspect="1"/>
          </p:cNvGraphicFramePr>
          <p:nvPr/>
        </p:nvGraphicFramePr>
        <p:xfrm>
          <a:off x="3805555" y="1543685"/>
          <a:ext cx="2571115" cy="719455"/>
        </p:xfrm>
        <a:graphic>
          <a:graphicData uri="http://schemas.openxmlformats.org/presentationml/2006/ole">
            <mc:AlternateContent xmlns:mc="http://schemas.openxmlformats.org/markup-compatibility/2006">
              <mc:Choice xmlns:v="urn:schemas-microsoft-com:vml" Requires="v">
                <p:oleObj spid="_x0000_s58454" name="Equation" r:id="rId4" imgW="2127738" imgH="597877" progId="Equation.3">
                  <p:embed/>
                </p:oleObj>
              </mc:Choice>
              <mc:Fallback>
                <p:oleObj name="Equation" r:id="rId4" imgW="2127738" imgH="597877" progId="Equation.3">
                  <p:embed/>
                  <p:pic>
                    <p:nvPicPr>
                      <p:cNvPr id="0" name="Picture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555" y="1543685"/>
                        <a:ext cx="2571115" cy="71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a:t>
            </a:r>
            <a:r>
              <a:rPr lang="en-US" altLang="zh-CN"/>
              <a:t>w</a:t>
            </a:r>
            <a:r>
              <a:rPr lang="zh-CN" altLang="en-US">
                <a:ea typeface="宋体" panose="02010600030101010101" pitchFamily="2" charset="-122"/>
              </a:rPr>
              <a:t>表示该整型数据类型有</a:t>
            </a:r>
            <a:r>
              <a:rPr lang="en-US" altLang="zh-CN">
                <a:ea typeface="宋体" panose="02010600030101010101" pitchFamily="2" charset="-122"/>
              </a:rPr>
              <a:t>w</a:t>
            </a:r>
            <a:r>
              <a:rPr lang="zh-CN" altLang="en-US">
                <a:ea typeface="宋体" panose="02010600030101010101" pitchFamily="2" charset="-122"/>
              </a:rPr>
              <a:t>位。</a:t>
            </a:r>
          </a:p>
        </p:txBody>
      </p:sp>
      <p:sp>
        <p:nvSpPr>
          <p:cNvPr id="5" name="圆角矩形标注 4"/>
          <p:cNvSpPr/>
          <p:nvPr/>
        </p:nvSpPr>
        <p:spPr>
          <a:xfrm>
            <a:off x="8626475" y="690880"/>
            <a:ext cx="2585720"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0~2</a:t>
            </a:r>
            <a:r>
              <a:rPr kumimoji="0" lang="en-US" altLang="zh-CN" sz="1800" b="0" i="0" u="none" strike="noStrike" cap="none" normalizeH="0" baseline="30000">
                <a:ln>
                  <a:noFill/>
                </a:ln>
                <a:solidFill>
                  <a:schemeClr val="tx1"/>
                </a:solidFill>
                <a:effectLst/>
                <a:latin typeface="Calibri" panose="020F0502020204030204" pitchFamily="34" charset="0"/>
                <a:ea typeface="宋体" panose="02010600030101010101" pitchFamily="2" charset="-122"/>
              </a:rPr>
              <a:t>w</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位的值编码，即无符号数编码的唯一性。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0"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dirty="0"/>
              <a:t>函数</a:t>
            </a:r>
            <a:r>
              <a:rPr lang="en-US" altLang="zh-CN" sz="2400" dirty="0"/>
              <a:t>B2T</a:t>
            </a:r>
            <a:r>
              <a:rPr lang="zh-CN" altLang="en-US" sz="2400" dirty="0"/>
              <a:t>（</a:t>
            </a:r>
            <a:r>
              <a:rPr lang="en-US" altLang="zh-CN" sz="2400" dirty="0"/>
              <a:t>X</a:t>
            </a:r>
            <a:r>
              <a:rPr lang="zh-CN" altLang="en-US" sz="2400" dirty="0"/>
              <a:t>）是一个双射。</a:t>
            </a:r>
          </a:p>
          <a:p>
            <a:pPr marL="342900" indent="-342900">
              <a:buFont typeface="Wingdings" panose="05000000000000000000" charset="0"/>
              <a:buChar char=""/>
            </a:pPr>
            <a:r>
              <a:rPr lang="zh-CN" altLang="en-US" sz="2400" dirty="0"/>
              <a:t>补码的编码范围：</a:t>
            </a:r>
            <a:r>
              <a:rPr lang="zh-CN" altLang="en-US" dirty="0"/>
              <a:t> </a:t>
            </a:r>
          </a:p>
          <a:p>
            <a:pPr marL="0" lvl="1" indent="-342900">
              <a:buFont typeface="BatangChe" panose="02030609000101010101" charset="-127"/>
              <a:buChar char="ｏ"/>
            </a:pPr>
            <a:r>
              <a:rPr lang="en-US" sz="2000" i="1" dirty="0">
                <a:sym typeface="+mn-ea"/>
              </a:rPr>
              <a:t>T</a:t>
            </a:r>
            <a:r>
              <a:rPr lang="en-US" sz="2000" i="1" baseline="-25000" dirty="0" err="1">
                <a:sym typeface="+mn-ea"/>
              </a:rPr>
              <a:t>Min</a:t>
            </a:r>
            <a:r>
              <a:rPr lang="en-US" sz="2000" dirty="0">
                <a:sym typeface="+mn-ea"/>
              </a:rPr>
              <a:t>	= –2</a:t>
            </a:r>
            <a:r>
              <a:rPr lang="en-US" sz="2000" i="1" baseline="30000" dirty="0">
                <a:sym typeface="+mn-ea"/>
              </a:rPr>
              <a:t>w</a:t>
            </a:r>
            <a:r>
              <a:rPr lang="en-US" sz="2000" baseline="30000" dirty="0">
                <a:sym typeface="+mn-ea"/>
              </a:rPr>
              <a:t>–1</a:t>
            </a:r>
            <a:endParaRPr lang="en-US" sz="2000" dirty="0">
              <a:sym typeface="+mn-ea"/>
            </a:endParaRPr>
          </a:p>
          <a:p>
            <a:pPr marL="0" lvl="1" indent="0">
              <a:buFont typeface="Wingdings" panose="05000000000000000000" charset="0"/>
              <a:buNone/>
            </a:pPr>
            <a:r>
              <a:rPr lang="en-US" sz="2000" dirty="0">
                <a:sym typeface="+mn-ea"/>
              </a:rPr>
              <a:t>	100…0</a:t>
            </a:r>
          </a:p>
          <a:p>
            <a:pPr marL="0" lvl="1" indent="-342900">
              <a:buFont typeface="BatangChe" panose="02030609000101010101" charset="-127"/>
              <a:buChar char="ｏ"/>
            </a:pPr>
            <a:r>
              <a:rPr lang="en-US" sz="2000" i="1" dirty="0">
                <a:sym typeface="+mn-ea"/>
              </a:rPr>
              <a:t>T</a:t>
            </a:r>
            <a:r>
              <a:rPr lang="en-US" sz="2000" i="1" baseline="-25000" dirty="0" err="1">
                <a:sym typeface="+mn-ea"/>
              </a:rPr>
              <a:t>Max</a:t>
            </a:r>
            <a:r>
              <a:rPr lang="en-US" sz="2000" dirty="0">
                <a:sym typeface="+mn-ea"/>
              </a:rPr>
              <a:t> =2</a:t>
            </a:r>
            <a:r>
              <a:rPr lang="en-US" sz="2000" i="1" baseline="30000" dirty="0">
                <a:sym typeface="+mn-ea"/>
              </a:rPr>
              <a:t>w</a:t>
            </a:r>
            <a:r>
              <a:rPr lang="en-US" sz="2000" baseline="30000" dirty="0">
                <a:sym typeface="+mn-ea"/>
              </a:rPr>
              <a:t>–1</a:t>
            </a:r>
            <a:r>
              <a:rPr lang="en-US" sz="2000" dirty="0">
                <a:sym typeface="+mn-ea"/>
              </a:rPr>
              <a:t> – 1</a:t>
            </a:r>
          </a:p>
          <a:p>
            <a:pPr marL="0" lvl="1" indent="0">
              <a:buFont typeface="Wingdings" panose="05000000000000000000" charset="0"/>
              <a:buNone/>
            </a:pPr>
            <a:r>
              <a:rPr lang="en-US" sz="2000" b="0" dirty="0"/>
              <a:t>	</a:t>
            </a:r>
            <a:r>
              <a:rPr lang="en-US" sz="2000" dirty="0">
                <a:sym typeface="+mn-ea"/>
              </a:rPr>
              <a:t>011…1</a:t>
            </a:r>
            <a:endParaRPr lang="en-US" sz="2000" b="0" dirty="0"/>
          </a:p>
          <a:p>
            <a:pPr marL="0" lvl="1" indent="0">
              <a:buFont typeface="Wingdings" panose="05000000000000000000" charset="0"/>
              <a:buNone/>
            </a:pPr>
            <a:endParaRPr lang="en-US" dirty="0">
              <a:sym typeface="+mn-ea"/>
            </a:endParaRPr>
          </a:p>
          <a:p>
            <a:pPr marL="0" lvl="1" indent="0">
              <a:buFont typeface="Wingdings" panose="05000000000000000000" charset="0"/>
              <a:buChar char=""/>
            </a:pPr>
            <a:endParaRPr lang="en-US" b="0" dirty="0"/>
          </a:p>
          <a:p>
            <a:endParaRPr lang="zh-CN" altLang="en-US" dirty="0"/>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2.2.3  </a:t>
                      </a:r>
                      <a:r>
                        <a:rPr lang="zh-CN" altLang="en-US" sz="2400">
                          <a:solidFill>
                            <a:schemeClr val="bg1"/>
                          </a:solidFill>
                          <a:ea typeface="宋体" panose="02010600030101010101" pitchFamily="2" charset="-122"/>
                        </a:rPr>
                        <a:t>补码编码</a:t>
                      </a:r>
                    </a:p>
                  </a:txBody>
                  <a:tcPr>
                    <a:solidFill>
                      <a:srgbClr val="52B6B1"/>
                    </a:solidFill>
                  </a:tcPr>
                </a:tc>
                <a:extLst>
                  <a:ext uri="{0D108BD9-81ED-4DB2-BD59-A6C34878D82A}">
                    <a16:rowId xmlns="" xmlns:a16="http://schemas.microsoft.com/office/drawing/2014/main" val="10000"/>
                  </a:ext>
                </a:extLst>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补码编码的定义：</a:t>
            </a:r>
          </a:p>
          <a:p>
            <a:r>
              <a:rPr lang="en-US" altLang="zh-CN" sz="2400">
                <a:ea typeface="宋体" panose="02010600030101010101" pitchFamily="2" charset="-122"/>
              </a:rPr>
              <a:t>	</a:t>
            </a:r>
          </a:p>
        </p:txBody>
      </p:sp>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其中，最高有效位</a:t>
            </a:r>
            <a:r>
              <a:rPr lang="en-US" altLang="zh-CN"/>
              <a:t>x</a:t>
            </a:r>
            <a:r>
              <a:rPr lang="en-US" altLang="zh-CN" baseline="-25000"/>
              <a:t>w-1</a:t>
            </a:r>
            <a:r>
              <a:rPr lang="zh-CN" altLang="en-US">
                <a:ea typeface="宋体" panose="02010600030101010101" pitchFamily="2" charset="-122"/>
              </a:rPr>
              <a:t>为符号位。</a:t>
            </a:r>
            <a:endParaRPr lang="zh-CN" altLang="en-US" baseline="-25000">
              <a:ea typeface="宋体" panose="02010600030101010101" pitchFamily="2" charset="-122"/>
            </a:endParaRPr>
          </a:p>
        </p:txBody>
      </p:sp>
      <p:sp>
        <p:nvSpPr>
          <p:cNvPr id="5" name="圆角矩形标注 4"/>
          <p:cNvSpPr/>
          <p:nvPr/>
        </p:nvSpPr>
        <p:spPr>
          <a:xfrm>
            <a:off x="8795385" y="553720"/>
            <a:ext cx="2569845"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a:t>
            </a:r>
            <a:r>
              <a:rPr lang="en-US" altLang="zh-CN" sz="1800">
                <a:ln>
                  <a:noFill/>
                </a:ln>
                <a:effectLst/>
                <a:ea typeface="宋体" panose="02010600030101010101" pitchFamily="2" charset="-122"/>
                <a:sym typeface="+mn-ea"/>
              </a:rPr>
              <a:t>2</a:t>
            </a:r>
            <a:r>
              <a:rPr lang="en-US" altLang="zh-CN" sz="1800" baseline="30000">
                <a:ln>
                  <a:noFill/>
                </a:ln>
                <a:effectLst/>
                <a:ea typeface="宋体" panose="02010600030101010101" pitchFamily="2" charset="-122"/>
                <a:sym typeface="+mn-ea"/>
              </a:rPr>
              <a:t>w-1</a:t>
            </a:r>
            <a:r>
              <a:rPr lang="en-US" altLang="zh-CN" sz="1800">
                <a:ln>
                  <a:noFill/>
                </a:ln>
                <a:effectLst/>
                <a:ea typeface="宋体" panose="02010600030101010101" pitchFamily="2" charset="-122"/>
                <a:sym typeface="+mn-ea"/>
              </a:rPr>
              <a:t>-1</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r>
              <a:rPr kumimoji="0" lang="en-US" altLang="zh-CN" sz="1800" b="0" i="0" u="none" strike="noStrike" cap="none" normalizeH="0" baseline="30000">
                <a:ln>
                  <a:noFill/>
                </a:ln>
                <a:solidFill>
                  <a:schemeClr val="tx1"/>
                </a:solidFill>
                <a:effectLst/>
                <a:latin typeface="Calibri" panose="020F0502020204030204" pitchFamily="34" charset="0"/>
                <a:ea typeface="宋体" panose="02010600030101010101" pitchFamily="2" charset="-122"/>
              </a:rPr>
              <a:t>w-1</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位的值编码，即补码编码的唯一性。</a:t>
            </a:r>
          </a:p>
        </p:txBody>
      </p:sp>
      <p:graphicFrame>
        <p:nvGraphicFramePr>
          <p:cNvPr id="1026" name="Object 5"/>
          <p:cNvGraphicFramePr>
            <a:graphicFrameLocks noChangeAspect="1"/>
          </p:cNvGraphicFramePr>
          <p:nvPr/>
        </p:nvGraphicFramePr>
        <p:xfrm>
          <a:off x="3734435" y="1550670"/>
          <a:ext cx="3340100" cy="596900"/>
        </p:xfrm>
        <a:graphic>
          <a:graphicData uri="http://schemas.openxmlformats.org/presentationml/2006/ole">
            <mc:AlternateContent xmlns:mc="http://schemas.openxmlformats.org/markup-compatibility/2006">
              <mc:Choice xmlns:v="urn:schemas-microsoft-com:vml" Requires="v">
                <p:oleObj spid="_x0000_s59402" name="Equation" r:id="rId3" imgW="3323492" imgH="597877" progId="Equation.3">
                  <p:embed/>
                </p:oleObj>
              </mc:Choice>
              <mc:Fallback>
                <p:oleObj name="Equation" r:id="rId3" imgW="3323492" imgH="597877"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435" y="155067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stretch>
            <a:fillRect/>
          </a:stretch>
        </p:blipFill>
        <p:spPr>
          <a:xfrm>
            <a:off x="7613650" y="2059305"/>
            <a:ext cx="4071620" cy="2739390"/>
          </a:xfrm>
          <a:prstGeom prst="rect">
            <a:avLst/>
          </a:prstGeom>
        </p:spPr>
      </p:pic>
      <p:sp>
        <p:nvSpPr>
          <p:cNvPr id="7" name="矩形 6"/>
          <p:cNvSpPr/>
          <p:nvPr/>
        </p:nvSpPr>
        <p:spPr>
          <a:xfrm>
            <a:off x="1780540" y="4947920"/>
            <a:ext cx="8630920" cy="1198880"/>
          </a:xfrm>
          <a:prstGeom prst="rect">
            <a:avLst/>
          </a:prstGeom>
        </p:spPr>
        <p:txBody>
          <a:bodyPr wrap="square">
            <a:spAutoFit/>
          </a:bodyPr>
          <a:lstStyle/>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[0001]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[0101]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[1011]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[1111]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多文档 1"/>
          <p:cNvSpPr/>
          <p:nvPr/>
        </p:nvSpPr>
        <p:spPr>
          <a:xfrm>
            <a:off x="3566795" y="1227455"/>
            <a:ext cx="5637530" cy="2590800"/>
          </a:xfrm>
          <a:prstGeom prst="flowChartMultidocumen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2000">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2000">
                <a:sym typeface="+mn-ea"/>
              </a:rPr>
              <a:t>题目：求一个负数的补码表示。</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sym typeface="+mn-ea"/>
              </a:rPr>
              <a:t>	</a:t>
            </a:r>
            <a:r>
              <a:rPr lang="zh-CN" altLang="en-US" sz="2000">
                <a:ea typeface="宋体" panose="02010600030101010101" pitchFamily="2" charset="-122"/>
                <a:sym typeface="+mn-ea"/>
              </a:rPr>
              <a:t>例如，求</a:t>
            </a:r>
            <a:r>
              <a:rPr lang="en-US" altLang="zh-CN" sz="2000">
                <a:ea typeface="宋体" panose="02010600030101010101" pitchFamily="2" charset="-122"/>
                <a:sym typeface="+mn-ea"/>
              </a:rPr>
              <a:t>-7</a:t>
            </a:r>
            <a:r>
              <a:rPr lang="zh-CN" altLang="en-US" sz="2000">
                <a:ea typeface="宋体" panose="02010600030101010101" pitchFamily="2" charset="-122"/>
                <a:sym typeface="+mn-ea"/>
              </a:rPr>
              <a:t>的补码（</a:t>
            </a:r>
            <a:r>
              <a:rPr lang="en-US" altLang="zh-CN" sz="2000">
                <a:ea typeface="宋体" panose="02010600030101010101" pitchFamily="2" charset="-122"/>
                <a:sym typeface="+mn-ea"/>
              </a:rPr>
              <a:t>4</a:t>
            </a:r>
            <a:r>
              <a:rPr lang="zh-CN" altLang="en-US" sz="2000">
                <a:ea typeface="宋体" panose="02010600030101010101" pitchFamily="2" charset="-122"/>
                <a:sym typeface="+mn-ea"/>
              </a:rPr>
              <a:t>位机器）</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ea typeface="宋体" panose="02010600030101010101" pitchFamily="2" charset="-122"/>
                <a:sym typeface="+mn-ea"/>
              </a:rPr>
              <a:t>	2</a:t>
            </a:r>
            <a:r>
              <a:rPr lang="en-US" altLang="zh-CN" sz="2000" baseline="30000">
                <a:ea typeface="宋体" panose="02010600030101010101" pitchFamily="2" charset="-122"/>
                <a:sym typeface="+mn-ea"/>
              </a:rPr>
              <a:t>4</a:t>
            </a:r>
            <a:r>
              <a:rPr lang="en-US" altLang="zh-CN" sz="2000">
                <a:ea typeface="宋体" panose="02010600030101010101" pitchFamily="2" charset="-122"/>
                <a:sym typeface="+mn-ea"/>
              </a:rPr>
              <a:t>+</a:t>
            </a:r>
            <a:r>
              <a:rPr lang="zh-CN" altLang="en-US" sz="2000">
                <a:ea typeface="宋体" panose="02010600030101010101" pitchFamily="2" charset="-122"/>
                <a:sym typeface="+mn-ea"/>
              </a:rPr>
              <a:t>（</a:t>
            </a:r>
            <a:r>
              <a:rPr lang="en-US" altLang="zh-CN" sz="2000">
                <a:ea typeface="宋体" panose="02010600030101010101" pitchFamily="2" charset="-122"/>
                <a:sym typeface="+mn-ea"/>
              </a:rPr>
              <a:t>-7</a:t>
            </a:r>
            <a:r>
              <a:rPr lang="zh-CN" altLang="en-US" sz="2000">
                <a:ea typeface="宋体" panose="02010600030101010101" pitchFamily="2" charset="-122"/>
                <a:sym typeface="+mn-ea"/>
              </a:rPr>
              <a:t>）</a:t>
            </a:r>
            <a:r>
              <a:rPr lang="en-US" altLang="zh-CN" sz="2000">
                <a:ea typeface="宋体" panose="02010600030101010101" pitchFamily="2" charset="-122"/>
                <a:sym typeface="+mn-ea"/>
              </a:rPr>
              <a:t>=9=8+1=(1001)</a:t>
            </a:r>
            <a:r>
              <a:rPr lang="en-US" altLang="zh-CN" sz="2000" baseline="-25000">
                <a:ea typeface="宋体" panose="02010600030101010101" pitchFamily="2" charset="-122"/>
                <a:sym typeface="+mn-ea"/>
              </a:rPr>
              <a:t>2</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baseline="-25000">
                <a:ea typeface="宋体" panose="02010600030101010101" pitchFamily="2" charset="-122"/>
                <a:sym typeface="+mn-ea"/>
              </a:rPr>
              <a:t>	</a:t>
            </a:r>
            <a:r>
              <a:rPr lang="zh-CN" altLang="en-US" sz="2000">
                <a:ea typeface="宋体" panose="02010600030101010101" pitchFamily="2" charset="-122"/>
                <a:sym typeface="+mn-ea"/>
              </a:rPr>
              <a:t>因此，</a:t>
            </a:r>
            <a:r>
              <a:rPr lang="en-US" altLang="zh-CN" sz="2000">
                <a:ea typeface="宋体" panose="02010600030101010101" pitchFamily="2" charset="-122"/>
                <a:sym typeface="+mn-ea"/>
              </a:rPr>
              <a:t>-7</a:t>
            </a:r>
            <a:r>
              <a:rPr lang="zh-CN" altLang="en-US" sz="2000">
                <a:ea typeface="宋体" panose="02010600030101010101" pitchFamily="2" charset="-122"/>
                <a:sym typeface="+mn-ea"/>
              </a:rPr>
              <a:t>的补码编码为</a:t>
            </a:r>
            <a:r>
              <a:rPr lang="en-US" altLang="zh-CN" sz="2000">
                <a:ea typeface="宋体" panose="02010600030101010101" pitchFamily="2" charset="-122"/>
                <a:sym typeface="+mn-ea"/>
              </a:rPr>
              <a:t>1001</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baseline="-25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ea typeface="宋体" panose="02010600030101010101" pitchFamily="2" charset="-122"/>
                <a:sym typeface="+mn-ea"/>
              </a:rPr>
              <a:t>	</a:t>
            </a:r>
            <a:endParaRPr lang="en-US" altLang="zh-CN" sz="2000" baseline="-25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3" name="文本框 2"/>
          <p:cNvSpPr txBox="1"/>
          <p:nvPr/>
        </p:nvSpPr>
        <p:spPr>
          <a:xfrm>
            <a:off x="1295400" y="647700"/>
            <a:ext cx="3717925" cy="460375"/>
          </a:xfrm>
          <a:prstGeom prst="rect">
            <a:avLst/>
          </a:prstGeom>
          <a:noFill/>
        </p:spPr>
        <p:txBody>
          <a:bodyPr wrap="square" rtlCol="0">
            <a:spAutoFit/>
          </a:bodyPr>
          <a:lstStyle/>
          <a:p>
            <a:r>
              <a:rPr lang="zh-CN" altLang="en-US" sz="2400"/>
              <a:t>小</a:t>
            </a:r>
            <a:r>
              <a:rPr lang="en-US" altLang="zh-CN" sz="2400"/>
              <a:t>tips</a:t>
            </a:r>
            <a:r>
              <a:rPr lang="zh-CN" altLang="en-US" sz="2400">
                <a:ea typeface="宋体" panose="02010600030101010101" pitchFamily="2" charset="-122"/>
              </a:rPr>
              <a:t>：</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6054090" cy="457200"/>
        </p:xfrm>
        <a:graphic>
          <a:graphicData uri="http://schemas.openxmlformats.org/drawingml/2006/table">
            <a:tbl>
              <a:tblPr firstRow="1" bandRow="1">
                <a:tableStyleId>{5C22544A-7EE6-4342-B048-85BDC9FD1C3A}</a:tableStyleId>
              </a:tblPr>
              <a:tblGrid>
                <a:gridCol w="605409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2.2.4  </a:t>
                      </a:r>
                      <a:r>
                        <a:rPr lang="zh-CN" altLang="en-US" sz="2400">
                          <a:solidFill>
                            <a:schemeClr val="bg1"/>
                          </a:solidFill>
                          <a:ea typeface="宋体" panose="02010600030101010101" pitchFamily="2" charset="-122"/>
                        </a:rPr>
                        <a:t>有符号数和无符号数之间的转换</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435100" y="3729355"/>
            <a:ext cx="6852920" cy="230695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ym typeface="+mn-ea"/>
              </a:rPr>
              <a:t>C</a:t>
            </a:r>
            <a:r>
              <a:rPr lang="zh-CN" altLang="en-US" sz="2400" dirty="0">
                <a:sym typeface="+mn-ea"/>
              </a:rPr>
              <a:t>语言允许强制类型转换</a:t>
            </a:r>
          </a:p>
          <a:p>
            <a:pPr marL="342900" indent="-342900">
              <a:buFont typeface="Arial" panose="020B0604020202020204" pitchFamily="34" charset="0"/>
              <a:buChar char="→"/>
            </a:pPr>
            <a:r>
              <a:rPr lang="zh-CN" altLang="en-US" sz="2400" dirty="0">
                <a:sym typeface="+mn-ea"/>
              </a:rPr>
              <a:t>相同字长的类型转换，数值可能改变，但不改变“位模式”</a:t>
            </a:r>
            <a:endParaRPr lang="en-US" altLang="zh-CN" sz="2400" baseline="30000" dirty="0">
              <a:sym typeface="+mn-ea"/>
            </a:endParaRPr>
          </a:p>
          <a:p>
            <a:pPr marL="342900" indent="-342900">
              <a:buFont typeface="Arial" panose="020B0604020202020204" pitchFamily="34" charset="0"/>
              <a:buChar char="→"/>
            </a:pPr>
            <a:r>
              <a:rPr lang="zh-CN" altLang="en-US" sz="2400" dirty="0">
                <a:sym typeface="+mn-ea"/>
              </a:rPr>
              <a:t>在</a:t>
            </a:r>
            <a:r>
              <a:rPr lang="en-US" altLang="zh-CN" sz="2400" dirty="0">
                <a:sym typeface="+mn-ea"/>
              </a:rPr>
              <a:t>0 ≤</a:t>
            </a:r>
            <a:r>
              <a:rPr lang="en-US" altLang="zh-CN" sz="2400" i="1" dirty="0">
                <a:sym typeface="+mn-ea"/>
              </a:rPr>
              <a:t>x &lt;</a:t>
            </a:r>
            <a:r>
              <a:rPr lang="en-US" altLang="zh-CN" sz="2400" dirty="0">
                <a:sym typeface="+mn-ea"/>
              </a:rPr>
              <a:t>2</a:t>
            </a:r>
            <a:r>
              <a:rPr lang="en-US" altLang="zh-CN" sz="2400" i="1" baseline="30000" dirty="0">
                <a:sym typeface="+mn-ea"/>
              </a:rPr>
              <a:t>w</a:t>
            </a:r>
            <a:r>
              <a:rPr lang="en-US" altLang="zh-CN" sz="2400" baseline="30000" dirty="0">
                <a:sym typeface="+mn-ea"/>
              </a:rPr>
              <a:t>−1</a:t>
            </a:r>
            <a:r>
              <a:rPr lang="zh-CN" altLang="en-US" sz="2400" dirty="0">
                <a:sym typeface="+mn-ea"/>
              </a:rPr>
              <a:t>范围内</a:t>
            </a:r>
            <a:r>
              <a:rPr lang="en-US" altLang="zh-CN" sz="2400" dirty="0">
                <a:sym typeface="+mn-ea"/>
              </a:rPr>
              <a:t>, U2B</a:t>
            </a:r>
            <a:r>
              <a:rPr lang="en-US" altLang="zh-CN" sz="2400" baseline="-25000" dirty="0">
                <a:sym typeface="+mn-ea"/>
              </a:rPr>
              <a:t>w</a:t>
            </a:r>
            <a:r>
              <a:rPr lang="zh-CN" altLang="en-US" sz="2400" dirty="0">
                <a:sym typeface="+mn-ea"/>
              </a:rPr>
              <a:t>和</a:t>
            </a:r>
            <a:r>
              <a:rPr lang="en-US" altLang="zh-CN" sz="2400" dirty="0">
                <a:sym typeface="+mn-ea"/>
              </a:rPr>
              <a:t>T2B</a:t>
            </a:r>
            <a:r>
              <a:rPr lang="en-US" altLang="zh-CN" sz="2400" baseline="-25000" dirty="0">
                <a:sym typeface="+mn-ea"/>
              </a:rPr>
              <a:t>w</a:t>
            </a:r>
            <a:r>
              <a:rPr lang="zh-CN" altLang="en-US" sz="2400" dirty="0">
                <a:sym typeface="+mn-ea"/>
              </a:rPr>
              <a:t>产生相同的位模式（最高位为</a:t>
            </a:r>
            <a:r>
              <a:rPr lang="en-US" altLang="zh-CN" sz="2400" dirty="0">
                <a:sym typeface="+mn-ea"/>
              </a:rPr>
              <a:t>0</a:t>
            </a:r>
            <a:r>
              <a:rPr lang="zh-CN" altLang="en-US" sz="2400" dirty="0">
                <a:sym typeface="+mn-ea"/>
              </a:rPr>
              <a:t>）</a:t>
            </a:r>
          </a:p>
          <a:p>
            <a:pPr marL="342900" indent="-342900">
              <a:buFont typeface="Arial" panose="020B0604020202020204" pitchFamily="34" charset="0"/>
              <a:buChar char="→"/>
            </a:pPr>
            <a:r>
              <a:rPr lang="zh-CN" altLang="en-US" sz="2400" dirty="0">
                <a:sym typeface="+mn-ea"/>
              </a:rPr>
              <a:t>对于最高位为</a:t>
            </a:r>
            <a:r>
              <a:rPr lang="en-US" altLang="zh-CN" sz="2400" dirty="0">
                <a:sym typeface="+mn-ea"/>
              </a:rPr>
              <a:t>1</a:t>
            </a:r>
            <a:r>
              <a:rPr lang="zh-CN" altLang="en-US" sz="2400" dirty="0">
                <a:sym typeface="+mn-ea"/>
              </a:rPr>
              <a:t>的位模式，两者有差别</a:t>
            </a:r>
            <a:endParaRPr lang="zh-CN" altLang="en-US" sz="2400"/>
          </a:p>
        </p:txBody>
      </p:sp>
      <p:sp>
        <p:nvSpPr>
          <p:cNvPr id="15"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a:latin typeface="Calibri" panose="020F0502020204030204" pitchFamily="34" charset="0"/>
              </a:rPr>
              <a:t>T2U</a:t>
            </a:r>
          </a:p>
        </p:txBody>
      </p:sp>
      <p:sp>
        <p:nvSpPr>
          <p:cNvPr id="16"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dirty="0">
                <a:latin typeface="Calibri" panose="020F0502020204030204" pitchFamily="34" charset="0"/>
              </a:rPr>
              <a:t>T2B</a:t>
            </a:r>
          </a:p>
        </p:txBody>
      </p:sp>
      <p:sp>
        <p:nvSpPr>
          <p:cNvPr id="17"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B2U</a:t>
            </a:r>
          </a:p>
        </p:txBody>
      </p:sp>
      <p:sp>
        <p:nvSpPr>
          <p:cNvPr id="18" name="Line 6"/>
          <p:cNvSpPr>
            <a:spLocks noChangeShapeType="1"/>
          </p:cNvSpPr>
          <p:nvPr/>
        </p:nvSpPr>
        <p:spPr bwMode="auto">
          <a:xfrm>
            <a:off x="25273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19" name="Line 7"/>
          <p:cNvSpPr>
            <a:spLocks noChangeShapeType="1"/>
          </p:cNvSpPr>
          <p:nvPr/>
        </p:nvSpPr>
        <p:spPr bwMode="auto">
          <a:xfrm>
            <a:off x="52705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0" name="Line 8"/>
          <p:cNvSpPr>
            <a:spLocks noChangeShapeType="1"/>
          </p:cNvSpPr>
          <p:nvPr/>
        </p:nvSpPr>
        <p:spPr bwMode="auto">
          <a:xfrm>
            <a:off x="4127500" y="2362199"/>
            <a:ext cx="5080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1" name="Rectangle 11"/>
          <p:cNvSpPr>
            <a:spLocks noChangeArrowheads="1"/>
          </p:cNvSpPr>
          <p:nvPr/>
        </p:nvSpPr>
        <p:spPr bwMode="auto">
          <a:xfrm>
            <a:off x="3275013" y="2949574"/>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dirty="0">
                <a:latin typeface="Calibri" panose="020F0502020204030204" pitchFamily="34" charset="0"/>
                <a:ea typeface="宋体" panose="02010600030101010101" pitchFamily="2" charset="-122"/>
              </a:rPr>
              <a:t>保持相同的位模式</a:t>
            </a:r>
          </a:p>
        </p:txBody>
      </p:sp>
      <p:sp>
        <p:nvSpPr>
          <p:cNvPr id="22" name="Rectangle 12"/>
          <p:cNvSpPr>
            <a:spLocks noChangeArrowheads="1"/>
          </p:cNvSpPr>
          <p:nvPr/>
        </p:nvSpPr>
        <p:spPr bwMode="auto">
          <a:xfrm>
            <a:off x="2043113" y="2131700"/>
            <a:ext cx="318997"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23" name="Rectangle 13"/>
          <p:cNvSpPr>
            <a:spLocks noChangeArrowheads="1"/>
          </p:cNvSpPr>
          <p:nvPr/>
        </p:nvSpPr>
        <p:spPr bwMode="auto">
          <a:xfrm>
            <a:off x="6235383" y="213170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24" name="Rectangle 14"/>
          <p:cNvSpPr>
            <a:spLocks noChangeArrowheads="1"/>
          </p:cNvSpPr>
          <p:nvPr/>
        </p:nvSpPr>
        <p:spPr bwMode="auto">
          <a:xfrm>
            <a:off x="4176713" y="2304884"/>
            <a:ext cx="370293"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33" name="Rectangle 13"/>
          <p:cNvSpPr>
            <a:spLocks noChangeArrowheads="1"/>
          </p:cNvSpPr>
          <p:nvPr/>
        </p:nvSpPr>
        <p:spPr bwMode="auto">
          <a:xfrm>
            <a:off x="6619558" y="213297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55" name="Rectangle 42"/>
          <p:cNvSpPr>
            <a:spLocks noChangeArrowheads="1"/>
          </p:cNvSpPr>
          <p:nvPr/>
        </p:nvSpPr>
        <p:spPr bwMode="auto">
          <a:xfrm>
            <a:off x="7629843" y="1841183"/>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dirty="0">
                <a:latin typeface="Calibri" panose="020F0502020204030204" pitchFamily="34" charset="0"/>
              </a:rPr>
              <a:t>U2T</a:t>
            </a:r>
          </a:p>
        </p:txBody>
      </p:sp>
      <p:sp>
        <p:nvSpPr>
          <p:cNvPr id="56" name="Rectangle 43"/>
          <p:cNvSpPr>
            <a:spLocks noChangeArrowheads="1"/>
          </p:cNvSpPr>
          <p:nvPr/>
        </p:nvSpPr>
        <p:spPr bwMode="auto">
          <a:xfrm>
            <a:off x="7934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U2B</a:t>
            </a:r>
          </a:p>
        </p:txBody>
      </p:sp>
      <p:sp>
        <p:nvSpPr>
          <p:cNvPr id="57" name="Rectangle 44"/>
          <p:cNvSpPr>
            <a:spLocks noChangeArrowheads="1"/>
          </p:cNvSpPr>
          <p:nvPr/>
        </p:nvSpPr>
        <p:spPr bwMode="auto">
          <a:xfrm>
            <a:off x="9077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B2T</a:t>
            </a:r>
          </a:p>
        </p:txBody>
      </p:sp>
      <p:sp>
        <p:nvSpPr>
          <p:cNvPr id="58" name="Line 45"/>
          <p:cNvSpPr>
            <a:spLocks noChangeShapeType="1"/>
          </p:cNvSpPr>
          <p:nvPr/>
        </p:nvSpPr>
        <p:spPr bwMode="auto">
          <a:xfrm>
            <a:off x="69440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59" name="Line 46"/>
          <p:cNvSpPr>
            <a:spLocks noChangeShapeType="1"/>
          </p:cNvSpPr>
          <p:nvPr/>
        </p:nvSpPr>
        <p:spPr bwMode="auto">
          <a:xfrm>
            <a:off x="96872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60" name="Line 47"/>
          <p:cNvSpPr>
            <a:spLocks noChangeShapeType="1"/>
          </p:cNvSpPr>
          <p:nvPr/>
        </p:nvSpPr>
        <p:spPr bwMode="auto">
          <a:xfrm>
            <a:off x="8544243" y="2361883"/>
            <a:ext cx="508000" cy="0"/>
          </a:xfrm>
          <a:prstGeom prst="line">
            <a:avLst/>
          </a:prstGeom>
          <a:noFill/>
          <a:ln w="25400">
            <a:solidFill>
              <a:schemeClr val="tx1"/>
            </a:solidFill>
            <a:round/>
            <a:tailEnd type="triangle" w="med" len="med"/>
          </a:ln>
        </p:spPr>
        <p:txBody>
          <a:bodyPr wrap="none" anchor="ctr"/>
          <a:lstStyle/>
          <a:p>
            <a:endParaRPr lang="en-US"/>
          </a:p>
        </p:txBody>
      </p:sp>
      <p:sp>
        <p:nvSpPr>
          <p:cNvPr id="61" name="Rectangle 50"/>
          <p:cNvSpPr>
            <a:spLocks noChangeArrowheads="1"/>
          </p:cNvSpPr>
          <p:nvPr/>
        </p:nvSpPr>
        <p:spPr bwMode="auto">
          <a:xfrm>
            <a:off x="7692661" y="2949258"/>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a:latin typeface="Calibri" panose="020F0502020204030204" pitchFamily="34" charset="0"/>
                <a:ea typeface="宋体" panose="02010600030101010101" pitchFamily="2" charset="-122"/>
              </a:rPr>
              <a:t>保持相同的位模式</a:t>
            </a:r>
          </a:p>
        </p:txBody>
      </p:sp>
      <p:sp>
        <p:nvSpPr>
          <p:cNvPr id="63" name="Rectangle 52"/>
          <p:cNvSpPr>
            <a:spLocks noChangeArrowheads="1"/>
          </p:cNvSpPr>
          <p:nvPr/>
        </p:nvSpPr>
        <p:spPr bwMode="auto">
          <a:xfrm>
            <a:off x="10727055" y="2093595"/>
            <a:ext cx="282575" cy="363537"/>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anose="05050102010706020507" pitchFamily="18" charset="2"/>
            </a:endParaRPr>
          </a:p>
        </p:txBody>
      </p:sp>
      <p:sp>
        <p:nvSpPr>
          <p:cNvPr id="64" name="Rectangle 53"/>
          <p:cNvSpPr>
            <a:spLocks noChangeArrowheads="1"/>
          </p:cNvSpPr>
          <p:nvPr/>
        </p:nvSpPr>
        <p:spPr bwMode="auto">
          <a:xfrm>
            <a:off x="8579601" y="2301414"/>
            <a:ext cx="320675" cy="363537"/>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2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20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20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2000"/>
                                        <p:tgtEl>
                                          <p:spTgt spid="18"/>
                                        </p:tgtEl>
                                      </p:cBhvr>
                                    </p:animEffect>
                                  </p:childTnLst>
                                </p:cTn>
                              </p:par>
                              <p:par>
                                <p:cTn id="17" presetID="4" presetClass="entr" presetSubtype="16"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2000"/>
                                        <p:tgtEl>
                                          <p:spTgt spid="19"/>
                                        </p:tgtEl>
                                      </p:cBhvr>
                                    </p:animEffect>
                                  </p:childTnLst>
                                </p:cTn>
                              </p:par>
                              <p:par>
                                <p:cTn id="20" presetID="4"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20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20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20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20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2000"/>
                                        <p:tgtEl>
                                          <p:spTgt spid="2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2000"/>
                                        <p:tgtEl>
                                          <p:spTgt spid="3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ox(in)">
                                      <p:cBhvr>
                                        <p:cTn id="40" dur="2000"/>
                                        <p:tgtEl>
                                          <p:spTgt spid="5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ox(in)">
                                      <p:cBhvr>
                                        <p:cTn id="43" dur="2000"/>
                                        <p:tgtEl>
                                          <p:spTgt spid="5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ox(in)">
                                      <p:cBhvr>
                                        <p:cTn id="46" dur="2000"/>
                                        <p:tgtEl>
                                          <p:spTgt spid="57"/>
                                        </p:tgtEl>
                                      </p:cBhvr>
                                    </p:animEffect>
                                  </p:childTnLst>
                                </p:cTn>
                              </p:par>
                              <p:par>
                                <p:cTn id="47" presetID="4" presetClass="entr" presetSubtype="16"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box(in)">
                                      <p:cBhvr>
                                        <p:cTn id="49" dur="2000"/>
                                        <p:tgtEl>
                                          <p:spTgt spid="58"/>
                                        </p:tgtEl>
                                      </p:cBhvr>
                                    </p:animEffect>
                                  </p:childTnLst>
                                </p:cTn>
                              </p:par>
                              <p:par>
                                <p:cTn id="50" presetID="4" presetClass="entr" presetSubtype="16"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ox(in)">
                                      <p:cBhvr>
                                        <p:cTn id="52" dur="2000"/>
                                        <p:tgtEl>
                                          <p:spTgt spid="59"/>
                                        </p:tgtEl>
                                      </p:cBhvr>
                                    </p:animEffect>
                                  </p:childTnLst>
                                </p:cTn>
                              </p:par>
                              <p:par>
                                <p:cTn id="53" presetID="4" presetClass="entr" presetSubtype="16"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ox(in)">
                                      <p:cBhvr>
                                        <p:cTn id="55" dur="2000"/>
                                        <p:tgtEl>
                                          <p:spTgt spid="6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ox(in)">
                                      <p:cBhvr>
                                        <p:cTn id="58" dur="2000"/>
                                        <p:tgtEl>
                                          <p:spTgt spid="6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ox(in)">
                                      <p:cBhvr>
                                        <p:cTn id="61" dur="2000"/>
                                        <p:tgtEl>
                                          <p:spTgt spid="6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box(in)">
                                      <p:cBhvr>
                                        <p:cTn id="64" dur="20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down)">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21" grpId="0"/>
      <p:bldP spid="22" grpId="0"/>
      <p:bldP spid="23" grpId="0"/>
      <p:bldP spid="24" grpId="0"/>
      <p:bldP spid="33" grpId="0"/>
      <p:bldP spid="55" grpId="0" animBg="1"/>
      <p:bldP spid="56" grpId="0" animBg="1"/>
      <p:bldP spid="57" grpId="0" animBg="1"/>
      <p:bldP spid="61" grpId="0"/>
      <p:bldP spid="63"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aphicFrame>
        <p:nvGraphicFramePr>
          <p:cNvPr id="203779" name="Group 3"/>
          <p:cNvGraphicFramePr>
            <a:graphicFrameLocks noGrp="1"/>
          </p:cNvGraphicFramePr>
          <p:nvPr/>
        </p:nvGraphicFramePr>
        <p:xfrm>
          <a:off x="7435215" y="837565"/>
          <a:ext cx="1143000" cy="5549138"/>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37973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10559415" y="837565"/>
          <a:ext cx="1143000" cy="5548821"/>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5836920" y="837565"/>
          <a:ext cx="1143000" cy="5548821"/>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 xmlns:a16="http://schemas.microsoft.com/office/drawing/2014/main" val="10016"/>
                  </a:ext>
                </a:extLst>
              </a:tr>
            </a:tbl>
          </a:graphicData>
        </a:graphic>
      </p:graphicFrame>
      <p:grpSp>
        <p:nvGrpSpPr>
          <p:cNvPr id="14" name="Group 126"/>
          <p:cNvGrpSpPr/>
          <p:nvPr/>
        </p:nvGrpSpPr>
        <p:grpSpPr bwMode="auto">
          <a:xfrm>
            <a:off x="8824595" y="219456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tailEnd type="none" w="sm" len="sm"/>
            </a:ln>
          </p:spPr>
          <p:txBody>
            <a:bodyPr wrap="none" lIns="45720" rIns="45720">
              <a:spAutoFit/>
            </a:bodyPr>
            <a:lstStyle/>
            <a:p>
              <a:pPr algn="ctr"/>
              <a:r>
                <a:rPr lang="en-US" sz="3200" dirty="0">
                  <a:latin typeface="Calibri" panose="020F0502020204030204" pitchFamily="34" charset="0"/>
                </a:rPr>
                <a:t>=</a:t>
              </a:r>
            </a:p>
          </p:txBody>
        </p:sp>
      </p:grpSp>
      <p:grpSp>
        <p:nvGrpSpPr>
          <p:cNvPr id="17" name="Group 127"/>
          <p:cNvGrpSpPr/>
          <p:nvPr/>
        </p:nvGrpSpPr>
        <p:grpSpPr bwMode="auto">
          <a:xfrm>
            <a:off x="8858885" y="501522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anose="020F0502020204030204" pitchFamily="34" charset="0"/>
                </a:rPr>
                <a:t>+/- 16</a:t>
              </a:r>
            </a:p>
          </p:txBody>
        </p:sp>
      </p:grpSp>
      <p:sp>
        <p:nvSpPr>
          <p:cNvPr id="4" name="线形标注 1(带边框和强调线) 3"/>
          <p:cNvSpPr/>
          <p:nvPr/>
        </p:nvSpPr>
        <p:spPr>
          <a:xfrm>
            <a:off x="1896110" y="1593215"/>
            <a:ext cx="2401570" cy="2890520"/>
          </a:xfrm>
          <a:prstGeom prst="accentBorderCallout1">
            <a:avLst>
              <a:gd name="adj1" fmla="val 35511"/>
              <a:gd name="adj2" fmla="val 126997"/>
              <a:gd name="adj3" fmla="val 106047"/>
              <a:gd name="adj4" fmla="val 154812"/>
            </a:avLst>
          </a:prstGeom>
          <a:gradFill>
            <a:gsLst>
              <a:gs pos="0">
                <a:schemeClr val="accent1">
                  <a:lumMod val="5000"/>
                  <a:lumOff val="95000"/>
                </a:schemeClr>
              </a:gs>
              <a:gs pos="71000">
                <a:schemeClr val="accent3"/>
              </a:gs>
              <a:gs pos="100000">
                <a:srgbClr val="7DC8C4"/>
              </a:gs>
            </a:gsLst>
            <a:lin ang="48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右图为四位编码的无符号数和有符号数之间的相互转换情况，可以看出，从</a:t>
            </a:r>
            <a:r>
              <a:rPr lang="en-US" altLang="zh-CN" sz="1800" b="1">
                <a:sym typeface="+mn-ea"/>
              </a:rPr>
              <a:t>0000~0111</a:t>
            </a:r>
            <a:r>
              <a:rPr lang="zh-CN" altLang="en-US" sz="1800">
                <a:ea typeface="宋体" panose="02010600030101010101" pitchFamily="2" charset="-122"/>
                <a:sym typeface="+mn-ea"/>
              </a:rPr>
              <a:t>，无符号数和有符号数的数值是一样的。</a:t>
            </a:r>
            <a:r>
              <a:rPr lang="zh-CN" altLang="en-US" sz="1800" b="1">
                <a:ea typeface="宋体" panose="02010600030101010101" pitchFamily="2" charset="-122"/>
                <a:sym typeface="+mn-ea"/>
              </a:rPr>
              <a:t>当最高位为</a:t>
            </a:r>
            <a:r>
              <a:rPr lang="en-US" altLang="zh-CN" sz="1800" b="1">
                <a:ea typeface="宋体" panose="02010600030101010101" pitchFamily="2" charset="-122"/>
                <a:sym typeface="+mn-ea"/>
              </a:rPr>
              <a:t>1</a:t>
            </a:r>
            <a:r>
              <a:rPr lang="zh-CN" altLang="en-US" sz="1800" b="1">
                <a:ea typeface="宋体" panose="02010600030101010101" pitchFamily="2" charset="-122"/>
                <a:sym typeface="+mn-ea"/>
              </a:rPr>
              <a:t>时</a:t>
            </a:r>
            <a:r>
              <a:rPr lang="zh-CN" altLang="en-US" sz="1800">
                <a:ea typeface="宋体" panose="02010600030101010101" pitchFamily="2" charset="-122"/>
                <a:sym typeface="+mn-ea"/>
              </a:rPr>
              <a:t>，无符号数由对应的有符号数的数值加上</a:t>
            </a:r>
            <a:r>
              <a:rPr lang="en-US" altLang="zh-CN" sz="1800">
                <a:ea typeface="宋体" panose="02010600030101010101" pitchFamily="2" charset="-122"/>
                <a:sym typeface="+mn-ea"/>
              </a:rPr>
              <a:t>16</a:t>
            </a:r>
            <a:r>
              <a:rPr lang="zh-CN" altLang="en-US" sz="1800">
                <a:ea typeface="宋体" panose="02010600030101010101" pitchFamily="2" charset="-122"/>
                <a:sym typeface="+mn-ea"/>
              </a:rPr>
              <a:t>得到。</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8485" y="864870"/>
            <a:ext cx="9589770" cy="1938020"/>
          </a:xfrm>
          <a:prstGeom prst="rect">
            <a:avLst/>
          </a:prstGeom>
        </p:spPr>
        <p:txBody>
          <a:bodyPr wrap="square">
            <a:spAutoFit/>
          </a:bodyPr>
          <a:lstStyle/>
          <a:p>
            <a:r>
              <a:rPr lang="zh-CN" altLang="en-US" sz="2400" dirty="0">
                <a:solidFill>
                  <a:srgbClr val="231F20"/>
                </a:solidFill>
                <a:latin typeface="+mn-lt"/>
              </a:rPr>
              <a:t>考察两者位模式的差异</a:t>
            </a:r>
            <a:r>
              <a:rPr lang="zh-CN" altLang="en-US" sz="2400" i="1" dirty="0">
                <a:solidFill>
                  <a:srgbClr val="231F20"/>
                </a:solidFill>
                <a:latin typeface="+mn-lt"/>
              </a:rPr>
              <a:t>：</a:t>
            </a:r>
            <a:r>
              <a:rPr lang="en-US" altLang="zh-CN" sz="2400" dirty="0">
                <a:latin typeface="+mn-lt"/>
              </a:rPr>
              <a:t>B2U</a:t>
            </a:r>
            <a:r>
              <a:rPr lang="en-US" altLang="zh-CN" sz="2400" baseline="-25000" dirty="0">
                <a:latin typeface="+mn-lt"/>
              </a:rPr>
              <a:t>w</a:t>
            </a:r>
            <a:r>
              <a:rPr lang="en-US" altLang="zh-CN" sz="2400" dirty="0">
                <a:latin typeface="+mn-lt"/>
              </a:rPr>
              <a:t>(x) −B2T</a:t>
            </a:r>
            <a:r>
              <a:rPr lang="en-US" altLang="zh-CN" sz="2400" baseline="-25000" dirty="0">
                <a:latin typeface="+mn-lt"/>
              </a:rPr>
              <a:t>w</a:t>
            </a:r>
            <a:r>
              <a:rPr lang="en-US" altLang="zh-CN" sz="2400" dirty="0">
                <a:latin typeface="+mn-lt"/>
              </a:rPr>
              <a:t>(x)= x</a:t>
            </a:r>
            <a:r>
              <a:rPr lang="en-US" altLang="zh-CN" sz="2400" baseline="-25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w−1</a:t>
            </a:r>
            <a:r>
              <a:rPr lang="en-US" altLang="zh-CN" sz="2400" dirty="0">
                <a:latin typeface="+mn-lt"/>
              </a:rPr>
              <a:t>2</a:t>
            </a:r>
            <a:r>
              <a:rPr lang="en-US" altLang="zh-CN" sz="2400" baseline="30000" dirty="0">
                <a:latin typeface="+mn-lt"/>
              </a:rPr>
              <a:t>w</a:t>
            </a:r>
          </a:p>
          <a:p>
            <a:r>
              <a:rPr lang="zh-CN" altLang="en-US" sz="2400" dirty="0">
                <a:latin typeface="+mn-lt"/>
              </a:rPr>
              <a:t>有</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 </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i="1" dirty="0">
                <a:latin typeface="+mn-lt"/>
              </a:rPr>
              <a:t> </a:t>
            </a:r>
            <a:r>
              <a:rPr lang="en-US" altLang="zh-CN" sz="2400" dirty="0">
                <a:latin typeface="+mn-lt"/>
              </a:rPr>
              <a:t>+ </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dirty="0">
                <a:latin typeface="+mn-lt"/>
              </a:rPr>
              <a:t>.</a:t>
            </a:r>
          </a:p>
          <a:p>
            <a:endParaRPr lang="en-US" altLang="zh-CN" sz="2400" dirty="0"/>
          </a:p>
          <a:p>
            <a:endParaRPr lang="en-US" altLang="zh-CN" sz="2400" dirty="0"/>
          </a:p>
          <a:p>
            <a:r>
              <a:rPr lang="zh-CN" altLang="en-US" sz="2400" dirty="0">
                <a:latin typeface="+mn-lt"/>
              </a:rPr>
              <a:t>对满足</a:t>
            </a:r>
            <a:r>
              <a:rPr lang="en-US" altLang="zh-CN" sz="2400" dirty="0">
                <a:latin typeface="+mn-lt"/>
              </a:rPr>
              <a:t>TMin</a:t>
            </a:r>
            <a:r>
              <a:rPr lang="en-US" altLang="zh-CN" sz="2400" baseline="-25000" dirty="0">
                <a:latin typeface="+mn-lt"/>
              </a:rPr>
              <a:t>w</a:t>
            </a:r>
            <a:r>
              <a:rPr lang="en-US" altLang="zh-CN" sz="2400" dirty="0">
                <a:latin typeface="+mn-lt"/>
              </a:rPr>
              <a:t>≤x≤TMax</a:t>
            </a:r>
            <a:r>
              <a:rPr lang="en-US" altLang="zh-CN" sz="2400" baseline="-25000" dirty="0">
                <a:latin typeface="+mn-lt"/>
              </a:rPr>
              <a:t>w</a:t>
            </a:r>
            <a:r>
              <a:rPr lang="zh-CN" altLang="en-US" sz="2400" dirty="0">
                <a:latin typeface="+mn-lt"/>
                <a:ea typeface="宋体" panose="02010600030101010101" pitchFamily="2" charset="-122"/>
              </a:rPr>
              <a:t>的</a:t>
            </a:r>
            <a:r>
              <a:rPr lang="en-US" altLang="zh-CN" sz="2400" dirty="0">
                <a:latin typeface="+mn-lt"/>
                <a:ea typeface="宋体" panose="02010600030101010101" pitchFamily="2" charset="-122"/>
              </a:rPr>
              <a:t>x</a:t>
            </a:r>
            <a:r>
              <a:rPr lang="zh-CN" altLang="en-US" sz="2400" dirty="0">
                <a:latin typeface="+mn-lt"/>
                <a:ea typeface="宋体" panose="02010600030101010101" pitchFamily="2" charset="-122"/>
              </a:rPr>
              <a:t>有</a:t>
            </a:r>
            <a:r>
              <a:rPr lang="zh-CN" altLang="en-US" sz="2400" dirty="0">
                <a:latin typeface="+mn-lt"/>
              </a:rPr>
              <a:t>：</a:t>
            </a:r>
          </a:p>
        </p:txBody>
      </p:sp>
      <p:pic>
        <p:nvPicPr>
          <p:cNvPr id="3" name="图片 2"/>
          <p:cNvPicPr>
            <a:picLocks noChangeAspect="1"/>
          </p:cNvPicPr>
          <p:nvPr/>
        </p:nvPicPr>
        <p:blipFill>
          <a:blip r:embed="rId2"/>
          <a:srcRect r="8996" b="758"/>
          <a:stretch>
            <a:fillRect/>
          </a:stretch>
        </p:blipFill>
        <p:spPr>
          <a:xfrm>
            <a:off x="2249170" y="1793875"/>
            <a:ext cx="7001510" cy="415925"/>
          </a:xfrm>
          <a:prstGeom prst="rect">
            <a:avLst/>
          </a:prstGeom>
        </p:spPr>
      </p:pic>
      <p:pic>
        <p:nvPicPr>
          <p:cNvPr id="4" name="图片 3"/>
          <p:cNvPicPr>
            <a:picLocks noChangeAspect="1"/>
          </p:cNvPicPr>
          <p:nvPr/>
        </p:nvPicPr>
        <p:blipFill>
          <a:blip r:embed="rId3"/>
          <a:srcRect r="9841"/>
          <a:stretch>
            <a:fillRect/>
          </a:stretch>
        </p:blipFill>
        <p:spPr>
          <a:xfrm>
            <a:off x="3094355" y="2787650"/>
            <a:ext cx="6003925" cy="880110"/>
          </a:xfrm>
          <a:prstGeom prst="rect">
            <a:avLst/>
          </a:prstGeom>
        </p:spPr>
      </p:pic>
      <p:sp>
        <p:nvSpPr>
          <p:cNvPr id="5" name="文本框 4"/>
          <p:cNvSpPr txBox="1"/>
          <p:nvPr/>
        </p:nvSpPr>
        <p:spPr>
          <a:xfrm>
            <a:off x="1303655" y="404495"/>
            <a:ext cx="3890010" cy="460375"/>
          </a:xfrm>
          <a:prstGeom prst="rect">
            <a:avLst/>
          </a:prstGeom>
          <a:noFill/>
        </p:spPr>
        <p:txBody>
          <a:bodyPr wrap="square" rtlCol="0">
            <a:spAutoFit/>
          </a:bodyPr>
          <a:lstStyle/>
          <a:p>
            <a:r>
              <a:rPr lang="zh-CN" altLang="en-US" sz="2400" b="1" dirty="0"/>
              <a:t>补码转换为无符号数</a:t>
            </a:r>
            <a:r>
              <a:rPr lang="en-US" altLang="zh-CN" sz="2400" b="1" dirty="0"/>
              <a:t>:</a:t>
            </a:r>
          </a:p>
        </p:txBody>
      </p:sp>
      <p:pic>
        <p:nvPicPr>
          <p:cNvPr id="7" name="图片 6"/>
          <p:cNvPicPr>
            <a:picLocks noChangeAspect="1"/>
          </p:cNvPicPr>
          <p:nvPr/>
        </p:nvPicPr>
        <p:blipFill>
          <a:blip r:embed="rId4"/>
          <a:stretch>
            <a:fillRect/>
          </a:stretch>
        </p:blipFill>
        <p:spPr>
          <a:xfrm>
            <a:off x="1545590" y="3667760"/>
            <a:ext cx="5405755" cy="2745740"/>
          </a:xfrm>
          <a:prstGeom prst="rect">
            <a:avLst/>
          </a:prstGeom>
        </p:spPr>
      </p:pic>
      <p:pic>
        <p:nvPicPr>
          <p:cNvPr id="8" name="图片 7"/>
          <p:cNvPicPr>
            <a:picLocks noChangeAspect="1"/>
          </p:cNvPicPr>
          <p:nvPr/>
        </p:nvPicPr>
        <p:blipFill>
          <a:blip r:embed="rId5"/>
          <a:stretch>
            <a:fillRect/>
          </a:stretch>
        </p:blipFill>
        <p:spPr>
          <a:xfrm>
            <a:off x="7456487" y="4309428"/>
            <a:ext cx="3857625" cy="20002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4615" y="464185"/>
            <a:ext cx="3567430" cy="460375"/>
          </a:xfrm>
          <a:prstGeom prst="rect">
            <a:avLst/>
          </a:prstGeom>
          <a:noFill/>
        </p:spPr>
        <p:txBody>
          <a:bodyPr wrap="square" rtlCol="0">
            <a:spAutoFit/>
          </a:bodyPr>
          <a:lstStyle/>
          <a:p>
            <a:r>
              <a:rPr lang="zh-CN" altLang="en-US" sz="2400" b="1" dirty="0"/>
              <a:t>无符号数转换为补码：</a:t>
            </a:r>
          </a:p>
        </p:txBody>
      </p:sp>
      <p:sp>
        <p:nvSpPr>
          <p:cNvPr id="6" name="矩形 5"/>
          <p:cNvSpPr/>
          <p:nvPr/>
        </p:nvSpPr>
        <p:spPr>
          <a:xfrm>
            <a:off x="1833387" y="925926"/>
            <a:ext cx="9681210" cy="1938020"/>
          </a:xfrm>
          <a:prstGeom prst="rect">
            <a:avLst/>
          </a:prstGeom>
        </p:spPr>
        <p:txBody>
          <a:bodyPr wrap="square">
            <a:spAutoFit/>
          </a:bodyPr>
          <a:lstStyle/>
          <a:p>
            <a:r>
              <a:rPr lang="zh-CN" altLang="en-US" sz="2400" dirty="0">
                <a:solidFill>
                  <a:srgbClr val="231F20"/>
                </a:solidFill>
                <a:latin typeface="+mn-lt"/>
              </a:rPr>
              <a:t>考察两者位模式的差异</a:t>
            </a:r>
            <a:r>
              <a:rPr lang="zh-CN" altLang="en-US" sz="2400" i="1" dirty="0">
                <a:solidFill>
                  <a:srgbClr val="231F20"/>
                </a:solidFill>
                <a:latin typeface="+mn-lt"/>
              </a:rPr>
              <a:t>：</a:t>
            </a:r>
            <a:r>
              <a:rPr lang="en-US" altLang="zh-CN" sz="2400" dirty="0">
                <a:latin typeface="+mn-lt"/>
              </a:rPr>
              <a:t>B2T</a:t>
            </a:r>
            <a:r>
              <a:rPr lang="en-US" altLang="zh-CN" sz="2400" baseline="-25000" dirty="0">
                <a:latin typeface="+mn-lt"/>
              </a:rPr>
              <a:t>w</a:t>
            </a:r>
            <a:r>
              <a:rPr lang="en-US" altLang="zh-CN" sz="2400" dirty="0">
                <a:latin typeface="+mn-lt"/>
              </a:rPr>
              <a:t>(x) −B2U</a:t>
            </a:r>
            <a:r>
              <a:rPr lang="en-US" altLang="zh-CN" sz="2400" baseline="-25000" dirty="0">
                <a:latin typeface="+mn-lt"/>
              </a:rPr>
              <a:t>w</a:t>
            </a:r>
            <a:r>
              <a:rPr lang="en-US" altLang="zh-CN" sz="2400" dirty="0">
                <a:latin typeface="+mn-lt"/>
              </a:rPr>
              <a:t>(x) = x</a:t>
            </a:r>
            <a:r>
              <a:rPr lang="en-US" altLang="zh-CN" sz="2400" baseline="-25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w−1</a:t>
            </a:r>
            <a:r>
              <a:rPr lang="en-US" altLang="zh-CN" sz="2400" dirty="0">
                <a:latin typeface="+mn-lt"/>
              </a:rPr>
              <a:t>2</a:t>
            </a:r>
            <a:r>
              <a:rPr lang="en-US" altLang="zh-CN" sz="2400" baseline="30000" dirty="0">
                <a:latin typeface="+mn-lt"/>
              </a:rPr>
              <a:t>w</a:t>
            </a:r>
          </a:p>
          <a:p>
            <a:r>
              <a:rPr lang="zh-CN" altLang="en-US" sz="2400" dirty="0">
                <a:latin typeface="+mn-lt"/>
              </a:rPr>
              <a:t>有</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dirty="0">
                <a:latin typeface="+mn-lt"/>
              </a:rPr>
              <a:t> =</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dirty="0">
                <a:latin typeface="+mn-lt"/>
              </a:rPr>
              <a:t>.</a:t>
            </a:r>
          </a:p>
          <a:p>
            <a:endParaRPr lang="en-US" altLang="zh-CN" sz="2400" dirty="0">
              <a:latin typeface="+mn-lt"/>
            </a:endParaRPr>
          </a:p>
          <a:p>
            <a:endParaRPr lang="en-US" altLang="zh-CN" sz="2400" dirty="0">
              <a:latin typeface="+mn-lt"/>
            </a:endParaRPr>
          </a:p>
          <a:p>
            <a:r>
              <a:rPr lang="zh-CN" altLang="en-US" sz="2400" dirty="0">
                <a:latin typeface="+mn-lt"/>
                <a:sym typeface="+mn-ea"/>
              </a:rPr>
              <a:t>对满足</a:t>
            </a:r>
            <a:r>
              <a:rPr lang="en-US" altLang="zh-CN" sz="2400" dirty="0">
                <a:latin typeface="+mn-lt"/>
                <a:sym typeface="+mn-ea"/>
              </a:rPr>
              <a:t>0≤u≤UMax</a:t>
            </a:r>
            <a:r>
              <a:rPr lang="en-US" altLang="zh-CN" sz="2400" baseline="-25000" dirty="0">
                <a:latin typeface="+mn-lt"/>
                <a:sym typeface="+mn-ea"/>
              </a:rPr>
              <a:t>w</a:t>
            </a:r>
            <a:r>
              <a:rPr lang="zh-CN" altLang="en-US" sz="2400" dirty="0">
                <a:latin typeface="+mn-lt"/>
                <a:ea typeface="宋体" panose="02010600030101010101" pitchFamily="2" charset="-122"/>
                <a:sym typeface="+mn-ea"/>
              </a:rPr>
              <a:t>的</a:t>
            </a:r>
            <a:r>
              <a:rPr lang="en-US" altLang="zh-CN" sz="2400" dirty="0">
                <a:latin typeface="+mn-lt"/>
                <a:ea typeface="宋体" panose="02010600030101010101" pitchFamily="2" charset="-122"/>
                <a:sym typeface="+mn-ea"/>
              </a:rPr>
              <a:t>u</a:t>
            </a:r>
            <a:r>
              <a:rPr lang="zh-CN" altLang="en-US" sz="2400" dirty="0">
                <a:latin typeface="+mn-lt"/>
                <a:ea typeface="宋体" panose="02010600030101010101" pitchFamily="2" charset="-122"/>
                <a:sym typeface="+mn-ea"/>
              </a:rPr>
              <a:t>有</a:t>
            </a:r>
            <a:r>
              <a:rPr lang="zh-CN" altLang="en-US" sz="2400" dirty="0">
                <a:latin typeface="+mn-lt"/>
              </a:rPr>
              <a:t>：</a:t>
            </a:r>
          </a:p>
        </p:txBody>
      </p:sp>
      <p:pic>
        <p:nvPicPr>
          <p:cNvPr id="9" name="图片 8"/>
          <p:cNvPicPr>
            <a:picLocks noChangeAspect="1"/>
          </p:cNvPicPr>
          <p:nvPr/>
        </p:nvPicPr>
        <p:blipFill>
          <a:blip r:embed="rId2"/>
          <a:srcRect r="7640" b="-2155"/>
          <a:stretch>
            <a:fillRect/>
          </a:stretch>
        </p:blipFill>
        <p:spPr>
          <a:xfrm>
            <a:off x="2733675" y="1895475"/>
            <a:ext cx="7507605" cy="451485"/>
          </a:xfrm>
          <a:prstGeom prst="rect">
            <a:avLst/>
          </a:prstGeom>
        </p:spPr>
      </p:pic>
      <p:pic>
        <p:nvPicPr>
          <p:cNvPr id="10" name="图片 9"/>
          <p:cNvPicPr>
            <a:picLocks noChangeAspect="1"/>
          </p:cNvPicPr>
          <p:nvPr/>
        </p:nvPicPr>
        <p:blipFill>
          <a:blip r:embed="rId3"/>
          <a:srcRect r="9351"/>
          <a:stretch>
            <a:fillRect/>
          </a:stretch>
        </p:blipFill>
        <p:spPr>
          <a:xfrm>
            <a:off x="3365500" y="2863850"/>
            <a:ext cx="6795770" cy="861060"/>
          </a:xfrm>
          <a:prstGeom prst="rect">
            <a:avLst/>
          </a:prstGeom>
        </p:spPr>
      </p:pic>
      <p:pic>
        <p:nvPicPr>
          <p:cNvPr id="11" name="图片 10"/>
          <p:cNvPicPr>
            <a:picLocks noChangeAspect="1"/>
          </p:cNvPicPr>
          <p:nvPr/>
        </p:nvPicPr>
        <p:blipFill>
          <a:blip r:embed="rId4"/>
          <a:stretch>
            <a:fillRect/>
          </a:stretch>
        </p:blipFill>
        <p:spPr>
          <a:xfrm>
            <a:off x="7569342" y="4199891"/>
            <a:ext cx="3705225" cy="1962150"/>
          </a:xfrm>
          <a:prstGeom prst="rect">
            <a:avLst/>
          </a:prstGeom>
        </p:spPr>
      </p:pic>
      <p:pic>
        <p:nvPicPr>
          <p:cNvPr id="12" name="图片 11"/>
          <p:cNvPicPr>
            <a:picLocks noChangeAspect="1"/>
          </p:cNvPicPr>
          <p:nvPr/>
        </p:nvPicPr>
        <p:blipFill>
          <a:blip r:embed="rId5"/>
          <a:stretch>
            <a:fillRect/>
          </a:stretch>
        </p:blipFill>
        <p:spPr>
          <a:xfrm>
            <a:off x="2016760" y="3742690"/>
            <a:ext cx="5343525" cy="271399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2.2.5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语言中的有符号数与无符号数</a:t>
                      </a:r>
                    </a:p>
                  </a:txBody>
                  <a:tcPr>
                    <a:solidFill>
                      <a:srgbClr val="52B6B1"/>
                    </a:solidFill>
                  </a:tcPr>
                </a:tc>
                <a:extLst>
                  <a:ext uri="{0D108BD9-81ED-4DB2-BD59-A6C34878D82A}">
                    <a16:rowId xmlns="" xmlns:a16="http://schemas.microsoft.com/office/drawing/2014/main" val="10000"/>
                  </a:ext>
                </a:extLst>
              </a:tr>
            </a:tbl>
          </a:graphicData>
        </a:graphic>
      </p:graphicFrame>
      <p:sp>
        <p:nvSpPr>
          <p:cNvPr id="119811" name="Rectangle 3"/>
          <p:cNvSpPr>
            <a:spLocks noGrp="1" noChangeArrowheads="1"/>
          </p:cNvSpPr>
          <p:nvPr/>
        </p:nvSpPr>
        <p:spPr>
          <a:xfrm>
            <a:off x="1407478" y="1251268"/>
            <a:ext cx="8853487" cy="5224462"/>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defRPr/>
            </a:pPr>
            <a:r>
              <a:rPr lang="zh-CN" altLang="en-US" dirty="0">
                <a:ea typeface="宋体" panose="02010600030101010101" pitchFamily="2" charset="-122"/>
              </a:rPr>
              <a:t>常数</a:t>
            </a:r>
          </a:p>
          <a:p>
            <a:pPr lvl="1" eaLnBrk="1" hangingPunct="1">
              <a:buClr>
                <a:srgbClr val="000000"/>
              </a:buClr>
              <a:defRPr/>
            </a:pPr>
            <a:r>
              <a:rPr lang="zh-CN" altLang="en-US" dirty="0">
                <a:ea typeface="宋体" panose="02010600030101010101" pitchFamily="2" charset="-122"/>
              </a:rPr>
              <a:t>大多数情况下默认是有符号的</a:t>
            </a:r>
          </a:p>
          <a:p>
            <a:pPr lvl="1" eaLnBrk="1" hangingPunct="1">
              <a:buClr>
                <a:srgbClr val="181717"/>
              </a:buClr>
              <a:defRPr/>
            </a:pPr>
            <a:r>
              <a:rPr lang="zh-CN" altLang="en-US" dirty="0">
                <a:ea typeface="宋体" panose="02010600030101010101" pitchFamily="2" charset="-122"/>
              </a:rPr>
              <a:t>创建无符号常量必须加上后缀字符</a:t>
            </a:r>
            <a:r>
              <a:rPr lang="en-US" altLang="zh-CN" dirty="0">
                <a:ea typeface="宋体" panose="02010600030101010101" pitchFamily="2" charset="-122"/>
              </a:rPr>
              <a:t>‘U’</a:t>
            </a:r>
          </a:p>
          <a:p>
            <a:pPr lvl="2" eaLnBrk="1" hangingPunct="1">
              <a:buFont typeface="Wingdings" panose="05000000000000000000" pitchFamily="2" charset="2"/>
              <a:buNone/>
              <a:defRPr/>
            </a:pPr>
            <a:r>
              <a:rPr lang="en-US" b="1" dirty="0">
                <a:latin typeface="Courier New" panose="02070309020205020404" charset="0"/>
              </a:rPr>
              <a:t>0U, 4294967259U</a:t>
            </a:r>
          </a:p>
          <a:p>
            <a:pPr eaLnBrk="1" hangingPunct="1">
              <a:buClr>
                <a:srgbClr val="0D0D0D"/>
              </a:buClr>
              <a:defRPr/>
            </a:pPr>
            <a:r>
              <a:rPr lang="zh-CN" altLang="en-US" dirty="0">
                <a:ea typeface="宋体" panose="02010600030101010101" pitchFamily="2" charset="-122"/>
              </a:rPr>
              <a:t>类型转换</a:t>
            </a:r>
          </a:p>
          <a:p>
            <a:pPr lvl="1" eaLnBrk="1" hangingPunct="1">
              <a:buClr>
                <a:srgbClr val="0D0D0D"/>
              </a:buClr>
              <a:defRPr/>
            </a:pPr>
            <a:r>
              <a:rPr lang="zh-CN" altLang="en-US" dirty="0">
                <a:ea typeface="宋体" panose="02010600030101010101" pitchFamily="2" charset="-122"/>
              </a:rPr>
              <a:t>显示的强制类型转换就会导致转换发生：</a:t>
            </a:r>
          </a:p>
          <a:p>
            <a:pPr lvl="2" eaLnBrk="1" hangingPunct="1">
              <a:buFont typeface="Wingdings" panose="05000000000000000000" pitchFamily="2" charset="2"/>
              <a:buNone/>
              <a:defRPr/>
            </a:pPr>
            <a:r>
              <a:rPr lang="en-US" sz="1800" b="1" dirty="0" err="1">
                <a:latin typeface="Courier New" panose="02070309020205020404" charset="0"/>
              </a:rPr>
              <a:t>int</a:t>
            </a:r>
            <a:r>
              <a:rPr lang="en-US" sz="1800" b="1" dirty="0">
                <a:latin typeface="Courier New" panose="02070309020205020404" charset="0"/>
              </a:rPr>
              <a:t> </a:t>
            </a:r>
            <a:r>
              <a:rPr lang="en-US" sz="1800" b="1" dirty="0" err="1">
                <a:latin typeface="Courier New" panose="02070309020205020404" charset="0"/>
              </a:rPr>
              <a:t>tx</a:t>
            </a:r>
            <a:r>
              <a:rPr lang="en-US" sz="1800" b="1" dirty="0">
                <a:latin typeface="Courier New" panose="02070309020205020404" charset="0"/>
              </a:rPr>
              <a:t>, </a:t>
            </a:r>
            <a:r>
              <a:rPr lang="en-US" sz="1800" b="1" dirty="0" err="1">
                <a:latin typeface="Courier New" panose="02070309020205020404" charset="0"/>
              </a:rPr>
              <a:t>ty</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a:latin typeface="Courier New" panose="02070309020205020404" charset="0"/>
              </a:rPr>
              <a:t>unsigned </a:t>
            </a:r>
            <a:r>
              <a:rPr lang="en-US" sz="1800" b="1" dirty="0" err="1">
                <a:latin typeface="Courier New" panose="02070309020205020404" charset="0"/>
              </a:rPr>
              <a:t>ux</a:t>
            </a:r>
            <a:r>
              <a:rPr lang="en-US" sz="1800" b="1" dirty="0">
                <a:latin typeface="Courier New" panose="02070309020205020404" charset="0"/>
              </a:rPr>
              <a:t>, </a:t>
            </a:r>
            <a:r>
              <a:rPr lang="en-US" sz="1800" b="1" dirty="0" err="1">
                <a:latin typeface="Courier New" panose="02070309020205020404" charset="0"/>
              </a:rPr>
              <a:t>uy</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tx</a:t>
            </a:r>
            <a:r>
              <a:rPr lang="en-US" sz="1800" b="1" dirty="0">
                <a:latin typeface="Courier New" panose="02070309020205020404" charset="0"/>
              </a:rPr>
              <a:t> = (</a:t>
            </a:r>
            <a:r>
              <a:rPr lang="en-US" sz="1800" b="1" dirty="0" err="1">
                <a:latin typeface="Courier New" panose="02070309020205020404" charset="0"/>
              </a:rPr>
              <a:t>int</a:t>
            </a:r>
            <a:r>
              <a:rPr lang="en-US" sz="1800" b="1" dirty="0">
                <a:latin typeface="Courier New" panose="02070309020205020404" charset="0"/>
              </a:rPr>
              <a:t>) </a:t>
            </a:r>
            <a:r>
              <a:rPr lang="en-US" sz="1800" b="1" dirty="0" err="1">
                <a:latin typeface="Courier New" panose="02070309020205020404" charset="0"/>
              </a:rPr>
              <a:t>ux</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uy</a:t>
            </a:r>
            <a:r>
              <a:rPr lang="en-US" sz="1800" b="1" dirty="0">
                <a:latin typeface="Courier New" panose="02070309020205020404" charset="0"/>
              </a:rPr>
              <a:t> = (unsigned) </a:t>
            </a:r>
            <a:r>
              <a:rPr lang="en-US" sz="1800" b="1" dirty="0" err="1">
                <a:latin typeface="Courier New" panose="02070309020205020404" charset="0"/>
              </a:rPr>
              <a:t>ty</a:t>
            </a:r>
            <a:r>
              <a:rPr lang="en-US" sz="1800" b="1" dirty="0">
                <a:latin typeface="Courier New" panose="02070309020205020404" charset="0"/>
              </a:rPr>
              <a:t>;</a:t>
            </a:r>
          </a:p>
          <a:p>
            <a:pPr lvl="1" eaLnBrk="1" hangingPunct="1">
              <a:defRPr/>
            </a:pPr>
            <a:endParaRPr lang="en-US" dirty="0"/>
          </a:p>
          <a:p>
            <a:pPr lvl="1" eaLnBrk="1" hangingPunct="1">
              <a:buClr>
                <a:srgbClr val="0D0D0D"/>
              </a:buClr>
              <a:defRPr/>
            </a:pPr>
            <a:r>
              <a:rPr lang="en-US" dirty="0">
                <a:sym typeface="+mn-ea"/>
              </a:rPr>
              <a:t>赋值和过程调</a:t>
            </a:r>
            <a:r>
              <a:rPr lang="zh-CN" altLang="en-US" dirty="0">
                <a:ea typeface="宋体" panose="02010600030101010101" pitchFamily="2" charset="-122"/>
                <a:sym typeface="+mn-ea"/>
              </a:rPr>
              <a:t>导致</a:t>
            </a:r>
            <a:r>
              <a:rPr lang="en-US" dirty="0"/>
              <a:t>隐式转换</a:t>
            </a:r>
            <a:r>
              <a:rPr lang="zh-CN" altLang="en-US" dirty="0">
                <a:ea typeface="宋体" panose="02010600030101010101" pitchFamily="2" charset="-122"/>
              </a:rPr>
              <a:t>：</a:t>
            </a:r>
          </a:p>
          <a:p>
            <a:pPr lvl="2" eaLnBrk="1" hangingPunct="1">
              <a:buFont typeface="Wingdings" panose="05000000000000000000" pitchFamily="2" charset="2"/>
              <a:buNone/>
              <a:defRPr/>
            </a:pPr>
            <a:r>
              <a:rPr lang="en-US" sz="1800" b="1" dirty="0" err="1">
                <a:latin typeface="Courier New" panose="02070309020205020404" charset="0"/>
              </a:rPr>
              <a:t>tx</a:t>
            </a:r>
            <a:r>
              <a:rPr lang="en-US" sz="1800" b="1" dirty="0">
                <a:latin typeface="Courier New" panose="02070309020205020404" charset="0"/>
              </a:rPr>
              <a:t> = </a:t>
            </a:r>
            <a:r>
              <a:rPr lang="en-US" sz="1800" b="1" dirty="0" err="1">
                <a:latin typeface="Courier New" panose="02070309020205020404" charset="0"/>
              </a:rPr>
              <a:t>ux</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uy</a:t>
            </a:r>
            <a:r>
              <a:rPr lang="en-US" sz="1800" b="1" dirty="0">
                <a:latin typeface="Courier New" panose="02070309020205020404" charset="0"/>
              </a:rPr>
              <a:t> = </a:t>
            </a:r>
            <a:r>
              <a:rPr lang="en-US" sz="1800" b="1" dirty="0" err="1">
                <a:latin typeface="Courier New" panose="02070309020205020404" charset="0"/>
              </a:rPr>
              <a:t>ty</a:t>
            </a:r>
            <a:r>
              <a:rPr lang="en-US" sz="1800" b="1" dirty="0">
                <a:latin typeface="Courier New" panose="02070309020205020404" charset="0"/>
              </a:rPr>
              <a:t>;</a:t>
            </a:r>
          </a:p>
          <a:p>
            <a:pPr eaLnBrk="1" hangingPunct="1">
              <a:defRPr/>
            </a:pPr>
            <a:endParaRPr lang="en-US" sz="1800" b="0" dirty="0">
              <a:latin typeface="Courier New" panose="0207030902020502040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wipe(down)">
                                      <p:cBhvr>
                                        <p:cTn id="7" dur="500"/>
                                        <p:tgtEl>
                                          <p:spTgt spid="119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wipe(down)">
                                      <p:cBhvr>
                                        <p:cTn id="12" dur="500"/>
                                        <p:tgtEl>
                                          <p:spTgt spid="119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wipe(down)">
                                      <p:cBhvr>
                                        <p:cTn id="17" dur="500"/>
                                        <p:tgtEl>
                                          <p:spTgt spid="1198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9811">
                                            <p:txEl>
                                              <p:pRg st="4" end="4"/>
                                            </p:txEl>
                                          </p:spTgt>
                                        </p:tgtEl>
                                        <p:attrNameLst>
                                          <p:attrName>style.visibility</p:attrName>
                                        </p:attrNameLst>
                                      </p:cBhvr>
                                      <p:to>
                                        <p:strVal val="visible"/>
                                      </p:to>
                                    </p:set>
                                    <p:animEffect transition="in" filter="wipe(down)">
                                      <p:cBhvr>
                                        <p:cTn id="22" dur="500"/>
                                        <p:tgtEl>
                                          <p:spTgt spid="1198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9811">
                                            <p:txEl>
                                              <p:pRg st="5" end="5"/>
                                            </p:txEl>
                                          </p:spTgt>
                                        </p:tgtEl>
                                        <p:attrNameLst>
                                          <p:attrName>style.visibility</p:attrName>
                                        </p:attrNameLst>
                                      </p:cBhvr>
                                      <p:to>
                                        <p:strVal val="visible"/>
                                      </p:to>
                                    </p:set>
                                    <p:animEffect transition="in" filter="wipe(down)">
                                      <p:cBhvr>
                                        <p:cTn id="27" dur="500"/>
                                        <p:tgtEl>
                                          <p:spTgt spid="1198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9811">
                                            <p:txEl>
                                              <p:pRg st="6" end="6"/>
                                            </p:txEl>
                                          </p:spTgt>
                                        </p:tgtEl>
                                        <p:attrNameLst>
                                          <p:attrName>style.visibility</p:attrName>
                                        </p:attrNameLst>
                                      </p:cBhvr>
                                      <p:to>
                                        <p:strVal val="visible"/>
                                      </p:to>
                                    </p:set>
                                    <p:animEffect transition="in" filter="wipe(down)">
                                      <p:cBhvr>
                                        <p:cTn id="32" dur="500"/>
                                        <p:tgtEl>
                                          <p:spTgt spid="119811">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19811">
                                            <p:txEl>
                                              <p:pRg st="7" end="7"/>
                                            </p:txEl>
                                          </p:spTgt>
                                        </p:tgtEl>
                                        <p:attrNameLst>
                                          <p:attrName>style.visibility</p:attrName>
                                        </p:attrNameLst>
                                      </p:cBhvr>
                                      <p:to>
                                        <p:strVal val="visible"/>
                                      </p:to>
                                    </p:set>
                                    <p:animEffect transition="in" filter="wipe(down)">
                                      <p:cBhvr>
                                        <p:cTn id="35" dur="500"/>
                                        <p:tgtEl>
                                          <p:spTgt spid="119811">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9811">
                                            <p:txEl>
                                              <p:pRg st="8" end="8"/>
                                            </p:txEl>
                                          </p:spTgt>
                                        </p:tgtEl>
                                        <p:attrNameLst>
                                          <p:attrName>style.visibility</p:attrName>
                                        </p:attrNameLst>
                                      </p:cBhvr>
                                      <p:to>
                                        <p:strVal val="visible"/>
                                      </p:to>
                                    </p:set>
                                    <p:animEffect transition="in" filter="wipe(down)">
                                      <p:cBhvr>
                                        <p:cTn id="38" dur="500"/>
                                        <p:tgtEl>
                                          <p:spTgt spid="119811">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9811">
                                            <p:txEl>
                                              <p:pRg st="9" end="9"/>
                                            </p:txEl>
                                          </p:spTgt>
                                        </p:tgtEl>
                                        <p:attrNameLst>
                                          <p:attrName>style.visibility</p:attrName>
                                        </p:attrNameLst>
                                      </p:cBhvr>
                                      <p:to>
                                        <p:strVal val="visible"/>
                                      </p:to>
                                    </p:set>
                                    <p:animEffect transition="in" filter="wipe(down)">
                                      <p:cBhvr>
                                        <p:cTn id="41" dur="500"/>
                                        <p:tgtEl>
                                          <p:spTgt spid="119811">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19811">
                                            <p:txEl>
                                              <p:pRg st="11" end="11"/>
                                            </p:txEl>
                                          </p:spTgt>
                                        </p:tgtEl>
                                        <p:attrNameLst>
                                          <p:attrName>style.visibility</p:attrName>
                                        </p:attrNameLst>
                                      </p:cBhvr>
                                      <p:to>
                                        <p:strVal val="visible"/>
                                      </p:to>
                                    </p:set>
                                    <p:animEffect transition="in" filter="wipe(down)">
                                      <p:cBhvr>
                                        <p:cTn id="46" dur="500"/>
                                        <p:tgtEl>
                                          <p:spTgt spid="119811">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19811">
                                            <p:txEl>
                                              <p:pRg st="12" end="12"/>
                                            </p:txEl>
                                          </p:spTgt>
                                        </p:tgtEl>
                                        <p:attrNameLst>
                                          <p:attrName>style.visibility</p:attrName>
                                        </p:attrNameLst>
                                      </p:cBhvr>
                                      <p:to>
                                        <p:strVal val="visible"/>
                                      </p:to>
                                    </p:set>
                                    <p:animEffect transition="in" filter="wipe(down)">
                                      <p:cBhvr>
                                        <p:cTn id="51" dur="500"/>
                                        <p:tgtEl>
                                          <p:spTgt spid="119811">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19811">
                                            <p:txEl>
                                              <p:pRg st="13" end="13"/>
                                            </p:txEl>
                                          </p:spTgt>
                                        </p:tgtEl>
                                        <p:attrNameLst>
                                          <p:attrName>style.visibility</p:attrName>
                                        </p:attrNameLst>
                                      </p:cBhvr>
                                      <p:to>
                                        <p:strVal val="visible"/>
                                      </p:to>
                                    </p:set>
                                    <p:animEffect transition="in" filter="wipe(down)">
                                      <p:cBhvr>
                                        <p:cTn id="54" dur="500"/>
                                        <p:tgtEl>
                                          <p:spTgt spid="1198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nvSpPr>
        <p:spPr>
          <a:xfrm>
            <a:off x="1407478" y="495300"/>
            <a:ext cx="9005887" cy="5867400"/>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表达式求值</a:t>
            </a:r>
          </a:p>
          <a:p>
            <a:pPr marL="687705" lvl="1" indent="-187325"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如果在一条表达式中既有无符号数又有有符号数</a:t>
            </a:r>
            <a:r>
              <a:rPr lang="en-US" dirty="0"/>
              <a:t>, </a:t>
            </a:r>
            <a:br>
              <a:rPr lang="en-US" dirty="0"/>
            </a:br>
            <a:r>
              <a:rPr lang="zh-CN" altLang="en-US" b="1" dirty="0">
                <a:solidFill>
                  <a:srgbClr val="C00000"/>
                </a:solidFill>
                <a:ea typeface="宋体" panose="02010600030101010101" pitchFamily="2" charset="-122"/>
              </a:rPr>
              <a:t>则有符号数隐式转换为无符号数</a:t>
            </a:r>
          </a:p>
          <a:p>
            <a:pPr marL="687705" lvl="1" indent="-187325"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包含比较操作</a:t>
            </a:r>
            <a:r>
              <a:rPr lang="en-US" dirty="0"/>
              <a:t> </a:t>
            </a:r>
            <a:r>
              <a:rPr lang="en-US" b="1" dirty="0">
                <a:latin typeface="Courier New" panose="02070309020205020404" charset="0"/>
              </a:rPr>
              <a:t>&lt;</a:t>
            </a:r>
            <a:r>
              <a:rPr lang="en-US" b="1" dirty="0"/>
              <a:t>, </a:t>
            </a:r>
            <a:r>
              <a:rPr lang="en-US" b="1" dirty="0">
                <a:latin typeface="Courier New" panose="02070309020205020404" charset="0"/>
              </a:rPr>
              <a:t>&gt;</a:t>
            </a:r>
            <a:r>
              <a:rPr lang="en-US" b="1" dirty="0"/>
              <a:t>, </a:t>
            </a:r>
            <a:r>
              <a:rPr lang="en-US" b="1" dirty="0">
                <a:latin typeface="Courier New" panose="02070309020205020404" charset="0"/>
              </a:rPr>
              <a:t>==</a:t>
            </a:r>
            <a:r>
              <a:rPr lang="en-US" b="1" dirty="0"/>
              <a:t>, </a:t>
            </a:r>
            <a:r>
              <a:rPr lang="en-US" b="1" dirty="0">
                <a:latin typeface="Courier New" panose="02070309020205020404" charset="0"/>
              </a:rPr>
              <a:t>&lt;=</a:t>
            </a:r>
            <a:r>
              <a:rPr lang="en-US" b="1" dirty="0"/>
              <a:t>, </a:t>
            </a:r>
            <a:r>
              <a:rPr lang="en-US" b="1" dirty="0">
                <a:latin typeface="Courier New" panose="02070309020205020404" charset="0"/>
              </a:rPr>
              <a:t>&gt;=</a:t>
            </a:r>
          </a:p>
          <a:p>
            <a:pPr marL="687705" lvl="1" indent="-187325">
              <a:buClr>
                <a:srgbClr val="0D0D0D"/>
              </a:buClr>
              <a:tabLst>
                <a:tab pos="457200" algn="l"/>
                <a:tab pos="2857500" algn="l"/>
                <a:tab pos="5549900" algn="l"/>
                <a:tab pos="6972300" algn="l"/>
              </a:tabLst>
              <a:defRPr/>
            </a:pPr>
            <a:r>
              <a:rPr lang="zh-CN" altLang="en-US" dirty="0">
                <a:ea typeface="宋体" panose="02010600030101010101" pitchFamily="2" charset="-122"/>
              </a:rPr>
              <a:t>例如当</a:t>
            </a:r>
            <a:r>
              <a:rPr lang="en-US" dirty="0"/>
              <a:t> </a:t>
            </a:r>
            <a:r>
              <a:rPr lang="en-US" i="1" dirty="0"/>
              <a:t>W</a:t>
            </a:r>
            <a:r>
              <a:rPr lang="en-US" dirty="0"/>
              <a:t> = 32:    </a:t>
            </a:r>
            <a:r>
              <a:rPr lang="en-US" b="1" dirty="0">
                <a:solidFill>
                  <a:srgbClr val="C00000"/>
                </a:solidFill>
              </a:rPr>
              <a:t>TMIN = -2,147,483,648 ,     TMAX = 2,147,483,647</a:t>
            </a:r>
          </a:p>
          <a:p>
            <a:pPr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值</a:t>
            </a:r>
            <a:r>
              <a:rPr lang="en-US" altLang="zh-CN" dirty="0">
                <a:ea typeface="宋体" panose="02010600030101010101" pitchFamily="2" charset="-122"/>
              </a:rPr>
              <a:t>1</a:t>
            </a:r>
            <a:r>
              <a:rPr lang="en-US" dirty="0"/>
              <a:t>	</a:t>
            </a:r>
            <a:r>
              <a:rPr lang="zh-CN" altLang="en-US" dirty="0">
                <a:ea typeface="宋体" panose="02010600030101010101" pitchFamily="2" charset="-122"/>
              </a:rPr>
              <a:t>值</a:t>
            </a:r>
            <a:r>
              <a:rPr lang="en-US" altLang="zh-CN" dirty="0">
                <a:ea typeface="宋体" panose="02010600030101010101" pitchFamily="2" charset="-122"/>
              </a:rPr>
              <a:t>2</a:t>
            </a:r>
            <a:r>
              <a:rPr lang="en-US" dirty="0"/>
              <a:t>	</a:t>
            </a:r>
            <a:r>
              <a:rPr lang="zh-CN" altLang="en-US" dirty="0">
                <a:ea typeface="宋体" panose="02010600030101010101" pitchFamily="2" charset="-122"/>
              </a:rPr>
              <a:t>关系</a:t>
            </a:r>
            <a:r>
              <a:rPr lang="en-US" dirty="0"/>
              <a:t>	     </a:t>
            </a:r>
            <a:r>
              <a:rPr lang="zh-CN" altLang="en-US" dirty="0">
                <a:ea typeface="宋体" panose="02010600030101010101" pitchFamily="2" charset="-122"/>
              </a:rPr>
              <a:t>类型</a:t>
            </a:r>
          </a:p>
          <a:p>
            <a:pPr marL="288925" lvl="1" indent="-117475" eaLnBrk="1" hangingPunct="1">
              <a:buFont typeface="Wingdings" panose="05000000000000000000" pitchFamily="2" charset="2"/>
              <a:buNone/>
              <a:tabLst>
                <a:tab pos="226695" algn="l"/>
                <a:tab pos="2860675" algn="l"/>
                <a:tab pos="5657850" algn="l"/>
                <a:tab pos="6972300" algn="l"/>
              </a:tabLst>
              <a:defRPr/>
            </a:pPr>
            <a:r>
              <a:rPr lang="en-US" sz="2100" dirty="0"/>
              <a:t>	0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0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2147483647U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-2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(unsigned)-1	-2 	</a:t>
            </a:r>
          </a:p>
          <a:p>
            <a:pPr marL="288925" lvl="1" indent="-117475" eaLnBrk="1" hangingPunct="1">
              <a:buFont typeface="Wingdings" panose="05000000000000000000" pitchFamily="2" charset="2"/>
              <a:buNone/>
              <a:tabLst>
                <a:tab pos="226695" algn="l"/>
                <a:tab pos="2860675" algn="l"/>
                <a:tab pos="5713095" algn="l"/>
                <a:tab pos="6972300" algn="l"/>
              </a:tabLst>
              <a:defRPr/>
            </a:pPr>
            <a:r>
              <a:rPr lang="en-US" sz="2100" dirty="0"/>
              <a:t>	 2147483647 	2147483648U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 	(</a:t>
            </a:r>
            <a:r>
              <a:rPr lang="en-US" sz="2100" dirty="0" err="1"/>
              <a:t>int</a:t>
            </a:r>
            <a:r>
              <a:rPr lang="en-US" sz="2100" dirty="0"/>
              <a:t>) 2147483648U </a:t>
            </a:r>
            <a:r>
              <a:rPr lang="en-US" dirty="0">
                <a:latin typeface="Courier New" panose="02070309020205020404" charset="0"/>
              </a:rPr>
              <a:t>	</a:t>
            </a:r>
          </a:p>
        </p:txBody>
      </p:sp>
      <p:sp>
        <p:nvSpPr>
          <p:cNvPr id="121858" name="Rectangle 2"/>
          <p:cNvSpPr>
            <a:spLocks noChangeArrowheads="1"/>
          </p:cNvSpPr>
          <p:nvPr/>
        </p:nvSpPr>
        <p:spPr bwMode="auto">
          <a:xfrm>
            <a:off x="1669415" y="2797175"/>
            <a:ext cx="8853170" cy="3702685"/>
          </a:xfrm>
          <a:prstGeom prst="rect">
            <a:avLst/>
          </a:prstGeom>
          <a:noFill/>
          <a:ln w="12700">
            <a:noFill/>
            <a:miter lim="800000"/>
          </a:ln>
        </p:spPr>
        <p:txBody>
          <a:bodyPr lIns="90487" tIns="44450" rIns="90487" bIns="44450"/>
          <a:lstStyle/>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&lt;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Effect transition="in" filter="wipe(down)">
                                      <p:cBhvr>
                                        <p:cTn id="7" dur="500"/>
                                        <p:tgtEl>
                                          <p:spTgt spid="1218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8">
                                            <p:txEl>
                                              <p:pRg st="1" end="1"/>
                                            </p:txEl>
                                          </p:spTgt>
                                        </p:tgtEl>
                                        <p:attrNameLst>
                                          <p:attrName>style.visibility</p:attrName>
                                        </p:attrNameLst>
                                      </p:cBhvr>
                                      <p:to>
                                        <p:strVal val="visible"/>
                                      </p:to>
                                    </p:set>
                                    <p:animEffect transition="in" filter="wipe(down)">
                                      <p:cBhvr>
                                        <p:cTn id="12" dur="500"/>
                                        <p:tgtEl>
                                          <p:spTgt spid="1218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1858">
                                            <p:txEl>
                                              <p:pRg st="2" end="2"/>
                                            </p:txEl>
                                          </p:spTgt>
                                        </p:tgtEl>
                                        <p:attrNameLst>
                                          <p:attrName>style.visibility</p:attrName>
                                        </p:attrNameLst>
                                      </p:cBhvr>
                                      <p:to>
                                        <p:strVal val="visible"/>
                                      </p:to>
                                    </p:set>
                                    <p:animEffect transition="in" filter="wipe(down)">
                                      <p:cBhvr>
                                        <p:cTn id="17" dur="500"/>
                                        <p:tgtEl>
                                          <p:spTgt spid="1218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1858">
                                            <p:txEl>
                                              <p:pRg st="3" end="3"/>
                                            </p:txEl>
                                          </p:spTgt>
                                        </p:tgtEl>
                                        <p:attrNameLst>
                                          <p:attrName>style.visibility</p:attrName>
                                        </p:attrNameLst>
                                      </p:cBhvr>
                                      <p:to>
                                        <p:strVal val="visible"/>
                                      </p:to>
                                    </p:set>
                                    <p:animEffect transition="in" filter="wipe(down)">
                                      <p:cBhvr>
                                        <p:cTn id="22" dur="500"/>
                                        <p:tgtEl>
                                          <p:spTgt spid="1218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1858">
                                            <p:txEl>
                                              <p:pRg st="4" end="4"/>
                                            </p:txEl>
                                          </p:spTgt>
                                        </p:tgtEl>
                                        <p:attrNameLst>
                                          <p:attrName>style.visibility</p:attrName>
                                        </p:attrNameLst>
                                      </p:cBhvr>
                                      <p:to>
                                        <p:strVal val="visible"/>
                                      </p:to>
                                    </p:set>
                                    <p:animEffect transition="in" filter="wipe(down)">
                                      <p:cBhvr>
                                        <p:cTn id="27" dur="500"/>
                                        <p:tgtEl>
                                          <p:spTgt spid="1218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1858">
                                            <p:txEl>
                                              <p:pRg st="5" end="5"/>
                                            </p:txEl>
                                          </p:spTgt>
                                        </p:tgtEl>
                                        <p:attrNameLst>
                                          <p:attrName>style.visibility</p:attrName>
                                        </p:attrNameLst>
                                      </p:cBhvr>
                                      <p:to>
                                        <p:strVal val="visible"/>
                                      </p:to>
                                    </p:set>
                                    <p:animEffect transition="in" filter="wipe(down)">
                                      <p:cBhvr>
                                        <p:cTn id="32" dur="500"/>
                                        <p:tgtEl>
                                          <p:spTgt spid="1218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1858">
                                            <p:txEl>
                                              <p:pRg st="6" end="6"/>
                                            </p:txEl>
                                          </p:spTgt>
                                        </p:tgtEl>
                                        <p:attrNameLst>
                                          <p:attrName>style.visibility</p:attrName>
                                        </p:attrNameLst>
                                      </p:cBhvr>
                                      <p:to>
                                        <p:strVal val="visible"/>
                                      </p:to>
                                    </p:set>
                                    <p:animEffect transition="in" filter="wipe(down)">
                                      <p:cBhvr>
                                        <p:cTn id="37" dur="500"/>
                                        <p:tgtEl>
                                          <p:spTgt spid="1218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1858">
                                            <p:txEl>
                                              <p:pRg st="7" end="7"/>
                                            </p:txEl>
                                          </p:spTgt>
                                        </p:tgtEl>
                                        <p:attrNameLst>
                                          <p:attrName>style.visibility</p:attrName>
                                        </p:attrNameLst>
                                      </p:cBhvr>
                                      <p:to>
                                        <p:strVal val="visible"/>
                                      </p:to>
                                    </p:set>
                                    <p:animEffect transition="in" filter="wipe(down)">
                                      <p:cBhvr>
                                        <p:cTn id="42" dur="500"/>
                                        <p:tgtEl>
                                          <p:spTgt spid="1218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1858">
                                            <p:txEl>
                                              <p:pRg st="8" end="8"/>
                                            </p:txEl>
                                          </p:spTgt>
                                        </p:tgtEl>
                                        <p:attrNameLst>
                                          <p:attrName>style.visibility</p:attrName>
                                        </p:attrNameLst>
                                      </p:cBhvr>
                                      <p:to>
                                        <p:strVal val="visible"/>
                                      </p:to>
                                    </p:set>
                                    <p:animEffect transition="in" filter="wipe(down)">
                                      <p:cBhvr>
                                        <p:cTn id="47" dur="500"/>
                                        <p:tgtEl>
                                          <p:spTgt spid="1218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2.2.6  </a:t>
                      </a:r>
                      <a:r>
                        <a:rPr lang="zh-CN" altLang="en-US" sz="2400">
                          <a:solidFill>
                            <a:schemeClr val="bg1"/>
                          </a:solidFill>
                          <a:ea typeface="宋体" panose="02010600030101010101" pitchFamily="2" charset="-122"/>
                        </a:rPr>
                        <a:t>扩展一个数字的位表示</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437005" y="1233805"/>
            <a:ext cx="6972935" cy="3692525"/>
          </a:xfrm>
          <a:prstGeom prst="rect">
            <a:avLst/>
          </a:prstGeom>
          <a:noFill/>
        </p:spPr>
        <p:txBody>
          <a:bodyPr wrap="square" rtlCol="0">
            <a:spAutoFit/>
          </a:bodyPr>
          <a:lstStyle/>
          <a:p>
            <a:r>
              <a:rPr lang="zh-CN" altLang="en-US" sz="2800"/>
              <a:t>假如给定一个</a:t>
            </a:r>
            <a:r>
              <a:rPr lang="en-US" altLang="zh-CN" sz="2800"/>
              <a:t>w</a:t>
            </a:r>
            <a:r>
              <a:rPr lang="zh-CN" altLang="en-US" sz="2800">
                <a:ea typeface="宋体" panose="02010600030101010101" pitchFamily="2" charset="-122"/>
              </a:rPr>
              <a:t>位的数</a:t>
            </a:r>
            <a:r>
              <a:rPr lang="en-US" altLang="zh-CN" sz="2800">
                <a:ea typeface="宋体" panose="02010600030101010101" pitchFamily="2" charset="-122"/>
              </a:rPr>
              <a:t>x</a:t>
            </a:r>
            <a:r>
              <a:rPr lang="zh-CN" altLang="en-US" sz="2800">
                <a:ea typeface="宋体" panose="02010600030101010101" pitchFamily="2" charset="-122"/>
              </a:rPr>
              <a:t>，要求将其扩展到</a:t>
            </a:r>
            <a:r>
              <a:rPr lang="en-US" altLang="zh-CN" sz="2800">
                <a:ea typeface="宋体" panose="02010600030101010101" pitchFamily="2" charset="-122"/>
              </a:rPr>
              <a:t>w+k</a:t>
            </a:r>
            <a:r>
              <a:rPr lang="zh-CN" altLang="en-US" sz="2800">
                <a:ea typeface="宋体" panose="02010600030101010101" pitchFamily="2" charset="-122"/>
              </a:rPr>
              <a:t>位，如何做？</a:t>
            </a:r>
          </a:p>
          <a:p>
            <a:endParaRPr lang="zh-CN" altLang="en-US" sz="3200">
              <a:ea typeface="宋体" panose="02010600030101010101" pitchFamily="2" charset="-122"/>
            </a:endParaRPr>
          </a:p>
          <a:p>
            <a:r>
              <a:rPr lang="en-US" altLang="zh-CN" sz="2400">
                <a:ea typeface="宋体" panose="02010600030101010101" pitchFamily="2" charset="-122"/>
              </a:rPr>
              <a:t>——</a:t>
            </a:r>
            <a:r>
              <a:rPr lang="zh-CN" altLang="en-US" sz="2400">
                <a:ea typeface="宋体" panose="02010600030101010101" pitchFamily="2" charset="-122"/>
              </a:rPr>
              <a:t>无符号数的零扩展</a:t>
            </a:r>
          </a:p>
          <a:p>
            <a:r>
              <a:rPr lang="en-US" altLang="zh-CN" sz="2400">
                <a:ea typeface="宋体" panose="02010600030101010101" pitchFamily="2" charset="-122"/>
              </a:rPr>
              <a:t>——</a:t>
            </a:r>
            <a:r>
              <a:rPr lang="zh-CN" altLang="en-US" sz="2400">
                <a:ea typeface="宋体" panose="02010600030101010101" pitchFamily="2" charset="-122"/>
              </a:rPr>
              <a:t>有符号数的符号扩展</a:t>
            </a:r>
          </a:p>
          <a:p>
            <a:pPr marL="457200" lvl="1" indent="0">
              <a:buFont typeface="Wingdings" panose="05000000000000000000" charset="0"/>
              <a:buChar char=""/>
            </a:pPr>
            <a:r>
              <a:rPr lang="zh-CN" altLang="en-US" sz="2000">
                <a:ea typeface="宋体" panose="02010600030101010101" pitchFamily="2" charset="-122"/>
              </a:rPr>
              <a:t>将</a:t>
            </a:r>
            <a:r>
              <a:rPr lang="en-US" altLang="zh-CN" sz="2000">
                <a:ea typeface="宋体" panose="02010600030101010101" pitchFamily="2" charset="-122"/>
              </a:rPr>
              <a:t>w=3</a:t>
            </a:r>
            <a:r>
              <a:rPr lang="zh-CN" altLang="en-US" sz="2000">
                <a:ea typeface="宋体" panose="02010600030101010101" pitchFamily="2" charset="-122"/>
              </a:rPr>
              <a:t>的数</a:t>
            </a:r>
            <a:r>
              <a:rPr lang="en-US" altLang="zh-CN" sz="2000">
                <a:ea typeface="宋体" panose="02010600030101010101" pitchFamily="2" charset="-122"/>
              </a:rPr>
              <a:t>[101]</a:t>
            </a:r>
            <a:r>
              <a:rPr lang="en-US" altLang="zh-CN" sz="2000" baseline="-25000">
                <a:ea typeface="宋体" panose="02010600030101010101" pitchFamily="2" charset="-122"/>
              </a:rPr>
              <a:t>2</a:t>
            </a:r>
            <a:r>
              <a:rPr lang="zh-CN" altLang="en-US" sz="2000">
                <a:ea typeface="宋体" panose="02010600030101010101" pitchFamily="2" charset="-122"/>
              </a:rPr>
              <a:t>扩展为</a:t>
            </a:r>
            <a:r>
              <a:rPr lang="en-US" altLang="zh-CN" sz="2000">
                <a:ea typeface="宋体" panose="02010600030101010101" pitchFamily="2" charset="-122"/>
              </a:rPr>
              <a:t>w=4</a:t>
            </a:r>
            <a:r>
              <a:rPr lang="zh-CN" altLang="en-US" sz="2000">
                <a:ea typeface="宋体" panose="02010600030101010101" pitchFamily="2" charset="-122"/>
              </a:rPr>
              <a:t>的数，即</a:t>
            </a:r>
            <a:r>
              <a:rPr lang="en-US" altLang="zh-CN" sz="2000">
                <a:ea typeface="宋体" panose="02010600030101010101" pitchFamily="2" charset="-122"/>
              </a:rPr>
              <a:t>[1101]</a:t>
            </a:r>
            <a:r>
              <a:rPr lang="en-US" altLang="zh-CN" sz="2000" baseline="-25000">
                <a:ea typeface="宋体" panose="02010600030101010101" pitchFamily="2" charset="-122"/>
              </a:rPr>
              <a:t>2</a:t>
            </a:r>
          </a:p>
          <a:p>
            <a:r>
              <a:rPr lang="en-US" altLang="zh-CN" sz="2000" baseline="-25000">
                <a:ea typeface="宋体" panose="02010600030101010101" pitchFamily="2" charset="-122"/>
              </a:rPr>
              <a:t>               </a:t>
            </a:r>
            <a:r>
              <a:rPr lang="en-US" altLang="zh-CN" sz="2000">
                <a:ea typeface="宋体" panose="02010600030101010101" pitchFamily="2" charset="-122"/>
                <a:sym typeface="+mn-ea"/>
              </a:rPr>
              <a:t>[101]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=-3</a:t>
            </a:r>
            <a:r>
              <a:rPr lang="zh-CN" altLang="en-US" sz="2000">
                <a:ea typeface="宋体" panose="02010600030101010101" pitchFamily="2" charset="-122"/>
                <a:sym typeface="+mn-ea"/>
              </a:rPr>
              <a:t>，符号扩展后</a:t>
            </a:r>
            <a:r>
              <a:rPr lang="en-US" altLang="zh-CN" sz="2000">
                <a:ea typeface="宋体" panose="02010600030101010101" pitchFamily="2" charset="-122"/>
                <a:sym typeface="+mn-ea"/>
              </a:rPr>
              <a:t>[1101]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=-3</a:t>
            </a:r>
          </a:p>
          <a:p>
            <a:pPr marL="457200" lvl="1" indent="0">
              <a:buFont typeface="Wingdings" panose="05000000000000000000" charset="0"/>
              <a:buChar char=""/>
            </a:pPr>
            <a:r>
              <a:rPr lang="zh-CN" altLang="en-US" sz="2000">
                <a:ea typeface="宋体" panose="02010600030101010101" pitchFamily="2" charset="-122"/>
                <a:sym typeface="+mn-ea"/>
              </a:rPr>
              <a:t>将</a:t>
            </a:r>
            <a:r>
              <a:rPr lang="en-US" altLang="zh-CN" sz="2000">
                <a:ea typeface="宋体" panose="02010600030101010101" pitchFamily="2" charset="-122"/>
                <a:sym typeface="+mn-ea"/>
              </a:rPr>
              <a:t>w=3</a:t>
            </a:r>
            <a:r>
              <a:rPr lang="zh-CN" altLang="en-US" sz="2000">
                <a:ea typeface="宋体" panose="02010600030101010101" pitchFamily="2" charset="-122"/>
                <a:sym typeface="+mn-ea"/>
              </a:rPr>
              <a:t>的数</a:t>
            </a:r>
            <a:r>
              <a:rPr lang="en-US" altLang="zh-CN" sz="2000">
                <a:ea typeface="宋体" panose="02010600030101010101" pitchFamily="2" charset="-122"/>
                <a:sym typeface="+mn-ea"/>
              </a:rPr>
              <a:t>[111]</a:t>
            </a:r>
            <a:r>
              <a:rPr lang="en-US" altLang="zh-CN" sz="2000" baseline="-25000">
                <a:ea typeface="宋体" panose="02010600030101010101" pitchFamily="2" charset="-122"/>
                <a:sym typeface="+mn-ea"/>
              </a:rPr>
              <a:t>2</a:t>
            </a:r>
            <a:r>
              <a:rPr lang="zh-CN" altLang="en-US" sz="2000">
                <a:ea typeface="宋体" panose="02010600030101010101" pitchFamily="2" charset="-122"/>
                <a:sym typeface="+mn-ea"/>
              </a:rPr>
              <a:t>扩展为</a:t>
            </a:r>
            <a:r>
              <a:rPr lang="en-US" altLang="zh-CN" sz="2000">
                <a:ea typeface="宋体" panose="02010600030101010101" pitchFamily="2" charset="-122"/>
                <a:sym typeface="+mn-ea"/>
              </a:rPr>
              <a:t>w=4</a:t>
            </a:r>
            <a:r>
              <a:rPr lang="zh-CN" altLang="en-US" sz="2000">
                <a:ea typeface="宋体" panose="02010600030101010101" pitchFamily="2" charset="-122"/>
                <a:sym typeface="+mn-ea"/>
              </a:rPr>
              <a:t>的数，即</a:t>
            </a:r>
            <a:r>
              <a:rPr lang="en-US" altLang="zh-CN" sz="2000">
                <a:ea typeface="宋体" panose="02010600030101010101" pitchFamily="2" charset="-122"/>
                <a:sym typeface="+mn-ea"/>
              </a:rPr>
              <a:t>[1111]</a:t>
            </a:r>
            <a:r>
              <a:rPr lang="en-US" altLang="zh-CN" sz="2400" baseline="-25000">
                <a:ea typeface="宋体" panose="02010600030101010101" pitchFamily="2" charset="-122"/>
                <a:sym typeface="+mn-ea"/>
              </a:rPr>
              <a:t>2</a:t>
            </a:r>
          </a:p>
          <a:p>
            <a:r>
              <a:rPr lang="en-US" altLang="zh-CN" sz="2000" baseline="-25000">
                <a:ea typeface="宋体" panose="02010600030101010101" pitchFamily="2" charset="-122"/>
                <a:sym typeface="+mn-ea"/>
              </a:rPr>
              <a:t>               </a:t>
            </a:r>
            <a:r>
              <a:rPr lang="en-US" altLang="zh-CN" sz="2000">
                <a:ea typeface="宋体" panose="02010600030101010101" pitchFamily="2" charset="-122"/>
                <a:sym typeface="+mn-ea"/>
              </a:rPr>
              <a:t>[111]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=-1</a:t>
            </a:r>
            <a:r>
              <a:rPr lang="zh-CN" altLang="en-US" sz="2000">
                <a:ea typeface="宋体" panose="02010600030101010101" pitchFamily="2" charset="-122"/>
                <a:sym typeface="+mn-ea"/>
              </a:rPr>
              <a:t>，符号扩展后</a:t>
            </a:r>
            <a:r>
              <a:rPr lang="en-US" altLang="zh-CN" sz="2000">
                <a:ea typeface="宋体" panose="02010600030101010101" pitchFamily="2" charset="-122"/>
                <a:sym typeface="+mn-ea"/>
              </a:rPr>
              <a:t>[1111]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=-1</a:t>
            </a:r>
          </a:p>
          <a:p>
            <a:endParaRPr lang="en-US" altLang="zh-CN" sz="1800">
              <a:ea typeface="宋体" panose="02010600030101010101" pitchFamily="2" charset="-122"/>
              <a:sym typeface="+mn-ea"/>
            </a:endParaRPr>
          </a:p>
        </p:txBody>
      </p:sp>
      <p:grpSp>
        <p:nvGrpSpPr>
          <p:cNvPr id="4" name="Group 6"/>
          <p:cNvGrpSpPr/>
          <p:nvPr/>
        </p:nvGrpSpPr>
        <p:grpSpPr bwMode="auto">
          <a:xfrm>
            <a:off x="7900035" y="705485"/>
            <a:ext cx="3851910" cy="2356397"/>
            <a:chOff x="1392" y="2104"/>
            <a:chExt cx="3264" cy="1830"/>
          </a:xfrm>
        </p:grpSpPr>
        <p:grpSp>
          <p:nvGrpSpPr>
            <p:cNvPr id="5" name="Group 7"/>
            <p:cNvGrpSpPr/>
            <p:nvPr/>
          </p:nvGrpSpPr>
          <p:grpSpPr bwMode="auto">
            <a:xfrm>
              <a:off x="1392" y="2352"/>
              <a:ext cx="3264" cy="1294"/>
              <a:chOff x="1392" y="2352"/>
              <a:chExt cx="3264" cy="1294"/>
            </a:xfrm>
          </p:grpSpPr>
          <p:grpSp>
            <p:nvGrpSpPr>
              <p:cNvPr id="6" name="Group 8"/>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endParaRPr lang="en-US" b="0">
                  <a:latin typeface="Symbol" panose="05050102010706020507" pitchFamily="18" charset="2"/>
                </a:endParaRPr>
              </a:p>
            </p:txBody>
          </p:sp>
          <p:sp>
            <p:nvSpPr>
              <p:cNvPr id="28688" name="Rectangle 17"/>
              <p:cNvSpPr>
                <a:spLocks noChangeArrowheads="1"/>
              </p:cNvSpPr>
              <p:nvPr/>
            </p:nvSpPr>
            <p:spPr bwMode="auto">
              <a:xfrm>
                <a:off x="1392" y="3360"/>
                <a:ext cx="284"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r>
                  <a:rPr lang="en-US" b="0">
                    <a:latin typeface="Symbol" panose="05050102010706020507"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tailEnd type="triangle" w="med" len="med"/>
              </a:ln>
            </p:spPr>
            <p:txBody>
              <a:bodyPr wrap="none" anchor="ctr"/>
              <a:lstStyle/>
              <a:p>
                <a:endParaRPr lang="en-US"/>
              </a:p>
            </p:txBody>
          </p:sp>
          <p:grpSp>
            <p:nvGrpSpPr>
              <p:cNvPr id="7" name="Group 20"/>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8" name="Group 26"/>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700" name="Rectangle 42"/>
              <p:cNvSpPr>
                <a:spLocks noChangeArrowheads="1"/>
              </p:cNvSpPr>
              <p:nvPr/>
            </p:nvSpPr>
            <p:spPr bwMode="auto">
              <a:xfrm>
                <a:off x="2352" y="3148"/>
                <a:ext cx="451" cy="247"/>
              </a:xfrm>
              <a:prstGeom prst="rect">
                <a:avLst/>
              </a:prstGeom>
              <a:noFill/>
              <a:ln w="25400">
                <a:noFill/>
                <a:miter lim="800000"/>
              </a:ln>
            </p:spPr>
            <p:txBody>
              <a:bodyPr wrap="squar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k</a:t>
              </a:r>
            </a:p>
          </p:txBody>
        </p:sp>
      </p:grpSp>
      <p:pic>
        <p:nvPicPr>
          <p:cNvPr id="9" name="图片 8"/>
          <p:cNvPicPr>
            <a:picLocks noChangeAspect="1"/>
          </p:cNvPicPr>
          <p:nvPr/>
        </p:nvPicPr>
        <p:blipFill>
          <a:blip r:embed="rId2"/>
          <a:stretch>
            <a:fillRect/>
          </a:stretch>
        </p:blipFill>
        <p:spPr>
          <a:xfrm>
            <a:off x="7205345" y="3328670"/>
            <a:ext cx="3714750" cy="2965450"/>
          </a:xfrm>
          <a:prstGeom prst="rect">
            <a:avLst/>
          </a:prstGeom>
        </p:spPr>
      </p:pic>
      <p:sp>
        <p:nvSpPr>
          <p:cNvPr id="10" name="矩形 9"/>
          <p:cNvSpPr/>
          <p:nvPr/>
        </p:nvSpPr>
        <p:spPr>
          <a:xfrm>
            <a:off x="7051040" y="482028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1" name="矩形 10"/>
          <p:cNvSpPr/>
          <p:nvPr/>
        </p:nvSpPr>
        <p:spPr>
          <a:xfrm>
            <a:off x="7051040" y="555942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0"/>
          <p:cNvSpPr>
            <a:spLocks noChangeArrowheads="1"/>
          </p:cNvSpPr>
          <p:nvPr/>
        </p:nvSpPr>
        <p:spPr bwMode="auto">
          <a:xfrm>
            <a:off x="4344988" y="3557588"/>
            <a:ext cx="51466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微软雅黑" panose="020B0503020204020204" pitchFamily="34" charset="-122"/>
                <a:ea typeface="微软雅黑" panose="020B0503020204020204" pitchFamily="34" charset="-122"/>
              </a:rPr>
              <a:t>大多数计算机使用</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位的块，或者字节，作为最小的可寻址的内存单位。</a:t>
            </a:r>
          </a:p>
        </p:txBody>
      </p:sp>
      <p:cxnSp>
        <p:nvCxnSpPr>
          <p:cNvPr id="11267" name="直接连接符 15"/>
          <p:cNvCxnSpPr>
            <a:cxnSpLocks noChangeShapeType="1"/>
          </p:cNvCxnSpPr>
          <p:nvPr/>
        </p:nvCxnSpPr>
        <p:spPr bwMode="auto">
          <a:xfrm>
            <a:off x="4344988" y="35734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1268" name="矩形 5"/>
          <p:cNvSpPr>
            <a:spLocks noChangeArrowheads="1"/>
          </p:cNvSpPr>
          <p:nvPr/>
        </p:nvSpPr>
        <p:spPr bwMode="auto">
          <a:xfrm>
            <a:off x="4344988" y="2743200"/>
            <a:ext cx="31375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2.1 </a:t>
            </a:r>
            <a:r>
              <a:rPr lang="zh-CN" altLang="en-US" sz="4000" b="1">
                <a:latin typeface="微软雅黑" panose="020B0503020204020204" pitchFamily="34" charset="-122"/>
                <a:ea typeface="微软雅黑" panose="020B0503020204020204" pitchFamily="34" charset="-122"/>
              </a:rPr>
              <a:t>信息存储</a:t>
            </a:r>
          </a:p>
        </p:txBody>
      </p:sp>
      <p:sp>
        <p:nvSpPr>
          <p:cNvPr id="15365" name="矩形 12"/>
          <p:cNvSpPr>
            <a:spLocks noChangeArrowheads="1"/>
          </p:cNvSpPr>
          <p:nvPr/>
        </p:nvSpPr>
        <p:spPr bwMode="auto">
          <a:xfrm>
            <a:off x="1373188" y="2336800"/>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2.2.7  </a:t>
                      </a:r>
                      <a:r>
                        <a:rPr lang="zh-CN" altLang="en-US" sz="2400">
                          <a:solidFill>
                            <a:schemeClr val="bg1"/>
                          </a:solidFill>
                          <a:ea typeface="宋体" panose="02010600030101010101" pitchFamily="2" charset="-122"/>
                        </a:rPr>
                        <a:t>截断数字</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437005" y="1233805"/>
            <a:ext cx="10481310" cy="4707890"/>
          </a:xfrm>
          <a:prstGeom prst="rect">
            <a:avLst/>
          </a:prstGeom>
          <a:noFill/>
        </p:spPr>
        <p:txBody>
          <a:bodyPr wrap="square" rtlCol="0">
            <a:spAutoFit/>
          </a:bodyPr>
          <a:lstStyle/>
          <a:p>
            <a:r>
              <a:rPr lang="zh-CN" altLang="en-US" sz="2800">
                <a:ea typeface="宋体" panose="02010600030101010101" pitchFamily="2" charset="-122"/>
              </a:rPr>
              <a:t>将一个</a:t>
            </a:r>
            <a:r>
              <a:rPr lang="en-US" altLang="zh-CN" sz="2800">
                <a:ea typeface="宋体" panose="02010600030101010101" pitchFamily="2" charset="-122"/>
              </a:rPr>
              <a:t>w</a:t>
            </a:r>
            <a:r>
              <a:rPr lang="zh-CN" altLang="en-US" sz="2800">
                <a:ea typeface="宋体" panose="02010600030101010101" pitchFamily="2" charset="-122"/>
              </a:rPr>
              <a:t>位的数截断为</a:t>
            </a:r>
            <a:r>
              <a:rPr lang="en-US" altLang="zh-CN" sz="2800">
                <a:ea typeface="宋体" panose="02010600030101010101" pitchFamily="2" charset="-122"/>
              </a:rPr>
              <a:t>k</a:t>
            </a:r>
            <a:r>
              <a:rPr lang="zh-CN" altLang="en-US" sz="2800">
                <a:ea typeface="宋体" panose="02010600030101010101" pitchFamily="2" charset="-122"/>
              </a:rPr>
              <a:t>位数字时，丢弃高</a:t>
            </a:r>
            <a:r>
              <a:rPr lang="en-US" altLang="zh-CN" sz="2800">
                <a:ea typeface="宋体" panose="02010600030101010101" pitchFamily="2" charset="-122"/>
              </a:rPr>
              <a:t>w-k</a:t>
            </a:r>
            <a:r>
              <a:rPr lang="zh-CN" altLang="en-US" sz="2800">
                <a:ea typeface="宋体" panose="02010600030101010101" pitchFamily="2" charset="-122"/>
              </a:rPr>
              <a:t>位，得到一个新的数。截断一个数字可能会改变它的值。</a:t>
            </a:r>
          </a:p>
          <a:p>
            <a:endParaRPr lang="zh-CN" altLang="en-US" sz="3200">
              <a:ea typeface="宋体" panose="02010600030101010101" pitchFamily="2" charset="-122"/>
            </a:endParaRPr>
          </a:p>
          <a:p>
            <a:r>
              <a:rPr lang="en-US" altLang="zh-CN" sz="2400">
                <a:ea typeface="宋体" panose="02010600030101010101" pitchFamily="2" charset="-122"/>
              </a:rPr>
              <a:t>——</a:t>
            </a:r>
            <a:r>
              <a:rPr lang="zh-CN" altLang="en-US" sz="2400">
                <a:ea typeface="宋体" panose="02010600030101010101" pitchFamily="2" charset="-122"/>
              </a:rPr>
              <a:t>截断无符号数</a:t>
            </a:r>
          </a:p>
          <a:p>
            <a:r>
              <a:rPr lang="en-US" altLang="zh-CN" sz="2400">
                <a:ea typeface="宋体" panose="02010600030101010101" pitchFamily="2" charset="-122"/>
              </a:rPr>
              <a:t>x’=x mod 2</a:t>
            </a:r>
            <a:r>
              <a:rPr lang="en-US" altLang="zh-CN" sz="2400" baseline="30000">
                <a:ea typeface="宋体" panose="02010600030101010101" pitchFamily="2" charset="-122"/>
              </a:rPr>
              <a:t>k</a:t>
            </a:r>
          </a:p>
          <a:p>
            <a:r>
              <a:rPr lang="en-US" altLang="zh-CN" sz="2400" i="1" dirty="0">
                <a:sym typeface="+mn-ea"/>
              </a:rPr>
              <a:t>B2U</a:t>
            </a:r>
            <a:r>
              <a:rPr lang="en-US" altLang="zh-CN" sz="2400" i="1" baseline="-25000" dirty="0">
                <a:sym typeface="+mn-ea"/>
              </a:rPr>
              <a:t>k</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p>
          <a:p>
            <a:pPr indent="0">
              <a:buNone/>
            </a:pPr>
            <a:endParaRPr lang="en-US" altLang="zh-CN" sz="2800" i="1" dirty="0">
              <a:ea typeface="宋体" panose="02010600030101010101" pitchFamily="2" charset="-122"/>
              <a:sym typeface="+mn-ea"/>
            </a:endParaRPr>
          </a:p>
          <a:p>
            <a:r>
              <a:rPr lang="en-US" altLang="zh-CN" sz="2400">
                <a:ea typeface="宋体" panose="02010600030101010101" pitchFamily="2" charset="-122"/>
              </a:rPr>
              <a:t>——</a:t>
            </a:r>
            <a:r>
              <a:rPr lang="zh-CN" altLang="en-US" sz="2400">
                <a:ea typeface="宋体" panose="02010600030101010101" pitchFamily="2" charset="-122"/>
              </a:rPr>
              <a:t>截断补码数值</a:t>
            </a:r>
          </a:p>
          <a:p>
            <a:r>
              <a:rPr lang="en-US" altLang="zh-CN" sz="2400" i="1" dirty="0">
                <a:sym typeface="+mn-ea"/>
              </a:rPr>
              <a:t>B2Tk(</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U2T</a:t>
            </a:r>
            <a:r>
              <a:rPr lang="en-US" altLang="zh-CN" sz="2400" i="1" baseline="-25000" dirty="0">
                <a:sym typeface="+mn-ea"/>
              </a:rPr>
              <a:t>k</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endParaRPr lang="en-US" altLang="zh-CN" sz="2800" i="1" dirty="0">
              <a:ea typeface="宋体" panose="02010600030101010101" pitchFamily="2" charset="-122"/>
              <a:sym typeface="+mn-ea"/>
            </a:endParaRPr>
          </a:p>
          <a:p>
            <a:endParaRPr lang="en-US" altLang="zh-CN" sz="3200" i="1" dirty="0">
              <a:ea typeface="宋体" panose="02010600030101010101" pitchFamily="2" charset="-122"/>
              <a:sym typeface="+mn-ea"/>
            </a:endParaRPr>
          </a:p>
          <a:p>
            <a:endParaRPr lang="en-US" altLang="zh-CN" sz="3200" i="1" dirty="0">
              <a:ea typeface="宋体" panose="02010600030101010101" pitchFamily="2" charset="-122"/>
              <a:sym typeface="+mn-ea"/>
            </a:endParaRPr>
          </a:p>
        </p:txBody>
      </p:sp>
      <p:sp>
        <p:nvSpPr>
          <p:cNvPr id="12" name="Line 18"/>
          <p:cNvSpPr>
            <a:spLocks noChangeShapeType="1"/>
          </p:cNvSpPr>
          <p:nvPr/>
        </p:nvSpPr>
        <p:spPr bwMode="auto">
          <a:xfrm>
            <a:off x="9327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3" name="Line 37"/>
          <p:cNvSpPr>
            <a:spLocks noChangeShapeType="1"/>
          </p:cNvSpPr>
          <p:nvPr/>
        </p:nvSpPr>
        <p:spPr bwMode="auto">
          <a:xfrm>
            <a:off x="9556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4" name="Line 38"/>
          <p:cNvSpPr>
            <a:spLocks noChangeShapeType="1"/>
          </p:cNvSpPr>
          <p:nvPr/>
        </p:nvSpPr>
        <p:spPr bwMode="auto">
          <a:xfrm>
            <a:off x="97847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5" name="Line 39"/>
          <p:cNvSpPr>
            <a:spLocks noChangeShapeType="1"/>
          </p:cNvSpPr>
          <p:nvPr/>
        </p:nvSpPr>
        <p:spPr bwMode="auto">
          <a:xfrm>
            <a:off x="113849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6" name="Line 40"/>
          <p:cNvSpPr>
            <a:spLocks noChangeShapeType="1"/>
          </p:cNvSpPr>
          <p:nvPr/>
        </p:nvSpPr>
        <p:spPr bwMode="auto">
          <a:xfrm>
            <a:off x="11613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7" name="Line 41"/>
          <p:cNvSpPr>
            <a:spLocks noChangeShapeType="1"/>
          </p:cNvSpPr>
          <p:nvPr/>
        </p:nvSpPr>
        <p:spPr bwMode="auto">
          <a:xfrm>
            <a:off x="11842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8" name="Rectangle 42"/>
          <p:cNvSpPr>
            <a:spLocks noChangeArrowheads="1"/>
          </p:cNvSpPr>
          <p:nvPr/>
        </p:nvSpPr>
        <p:spPr bwMode="auto">
          <a:xfrm>
            <a:off x="8260715" y="3511866"/>
            <a:ext cx="715963" cy="304800"/>
          </a:xfrm>
          <a:prstGeom prst="rect">
            <a:avLst/>
          </a:prstGeom>
          <a:noFill/>
          <a:ln w="25400">
            <a:noFill/>
            <a:miter lim="800000"/>
          </a:ln>
        </p:spPr>
        <p:txBody>
          <a:bodyPr wrap="none">
            <a:spAutoFit/>
          </a:bodyPr>
          <a:lstStyle/>
          <a:p>
            <a:pPr>
              <a:lnSpc>
                <a:spcPct val="100000"/>
              </a:lnSpc>
            </a:pPr>
            <a:r>
              <a:rPr lang="en-US" sz="1400" b="0"/>
              <a:t>• • •</a:t>
            </a:r>
          </a:p>
        </p:txBody>
      </p:sp>
      <p:grpSp>
        <p:nvGrpSpPr>
          <p:cNvPr id="19" name="Group 8"/>
          <p:cNvGrpSpPr/>
          <p:nvPr/>
        </p:nvGrpSpPr>
        <p:grpSpPr bwMode="auto">
          <a:xfrm>
            <a:off x="9175115" y="4030980"/>
            <a:ext cx="2743200" cy="228600"/>
            <a:chOff x="2928" y="2400"/>
            <a:chExt cx="1728" cy="144"/>
          </a:xfrm>
        </p:grpSpPr>
        <p:sp>
          <p:nvSpPr>
            <p:cNvPr id="20"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1"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7" name="Rectangle 16"/>
          <p:cNvSpPr>
            <a:spLocks noChangeArrowheads="1"/>
          </p:cNvSpPr>
          <p:nvPr/>
        </p:nvSpPr>
        <p:spPr bwMode="auto">
          <a:xfrm>
            <a:off x="8565515" y="3954780"/>
            <a:ext cx="619080" cy="461665"/>
          </a:xfrm>
          <a:prstGeom prst="rect">
            <a:avLst/>
          </a:prstGeom>
          <a:noFill/>
          <a:ln w="25400">
            <a:noFill/>
            <a:miter lim="800000"/>
          </a:ln>
        </p:spPr>
        <p:txBody>
          <a:bodyPr wrap="none">
            <a:spAutoFit/>
          </a:bodyPr>
          <a:lstStyle/>
          <a:p>
            <a:pPr>
              <a:lnSpc>
                <a:spcPct val="100000"/>
              </a:lnSpc>
            </a:pPr>
            <a:r>
              <a:rPr lang="en-US" i="1" dirty="0">
                <a:latin typeface="Times" pitchFamily="18" charset="0"/>
              </a:rPr>
              <a:t>X</a:t>
            </a:r>
            <a:r>
              <a:rPr lang="en-US" b="0" dirty="0">
                <a:latin typeface="Symbol" panose="05050102010706020507" pitchFamily="18" charset="2"/>
              </a:rPr>
              <a:t> </a:t>
            </a:r>
            <a:r>
              <a:rPr lang="en-US" b="0" dirty="0">
                <a:latin typeface="Times" pitchFamily="18" charset="0"/>
              </a:rPr>
              <a:t> </a:t>
            </a:r>
            <a:endParaRPr lang="en-US" b="0" dirty="0">
              <a:latin typeface="Symbol" panose="05050102010706020507" pitchFamily="18" charset="2"/>
            </a:endParaRPr>
          </a:p>
        </p:txBody>
      </p:sp>
      <p:sp>
        <p:nvSpPr>
          <p:cNvPr id="28" name="Rectangle 17"/>
          <p:cNvSpPr>
            <a:spLocks noChangeArrowheads="1"/>
          </p:cNvSpPr>
          <p:nvPr/>
        </p:nvSpPr>
        <p:spPr bwMode="auto">
          <a:xfrm>
            <a:off x="6736715" y="2258675"/>
            <a:ext cx="389850" cy="461665"/>
          </a:xfrm>
          <a:prstGeom prst="rect">
            <a:avLst/>
          </a:prstGeom>
          <a:noFill/>
          <a:ln w="25400">
            <a:noFill/>
            <a:miter lim="800000"/>
          </a:ln>
        </p:spPr>
        <p:txBody>
          <a:bodyPr wrap="none">
            <a:spAutoFit/>
          </a:bodyPr>
          <a:lstStyle/>
          <a:p>
            <a:pPr>
              <a:lnSpc>
                <a:spcPct val="100000"/>
              </a:lnSpc>
            </a:pPr>
            <a:r>
              <a:rPr lang="en-US" i="1" dirty="0">
                <a:latin typeface="Times" pitchFamily="18" charset="0"/>
              </a:rPr>
              <a:t>X</a:t>
            </a:r>
            <a:endParaRPr lang="en-US" b="0" dirty="0">
              <a:latin typeface="Symbol" panose="05050102010706020507" pitchFamily="18" charset="2"/>
            </a:endParaRPr>
          </a:p>
        </p:txBody>
      </p:sp>
      <p:grpSp>
        <p:nvGrpSpPr>
          <p:cNvPr id="29" name="Group 20"/>
          <p:cNvGrpSpPr/>
          <p:nvPr/>
        </p:nvGrpSpPr>
        <p:grpSpPr bwMode="auto">
          <a:xfrm>
            <a:off x="7422515" y="2411075"/>
            <a:ext cx="4495800" cy="228600"/>
            <a:chOff x="1824" y="3456"/>
            <a:chExt cx="2832" cy="144"/>
          </a:xfrm>
        </p:grpSpPr>
        <p:sp>
          <p:nvSpPr>
            <p:cNvPr id="30"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sp>
          <p:nvSpPr>
            <p:cNvPr id="31"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2"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3"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4"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35" name="Group 26"/>
            <p:cNvGrpSpPr/>
            <p:nvPr/>
          </p:nvGrpSpPr>
          <p:grpSpPr bwMode="auto">
            <a:xfrm>
              <a:off x="2928" y="3456"/>
              <a:ext cx="1728" cy="144"/>
              <a:chOff x="2928" y="3456"/>
              <a:chExt cx="1728" cy="144"/>
            </a:xfrm>
          </p:grpSpPr>
          <p:sp>
            <p:nvSpPr>
              <p:cNvPr id="36"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7"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2"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grpSp>
        <p:nvGrpSpPr>
          <p:cNvPr id="43" name="Group 9"/>
          <p:cNvGrpSpPr/>
          <p:nvPr/>
        </p:nvGrpSpPr>
        <p:grpSpPr>
          <a:xfrm>
            <a:off x="7422515" y="1882438"/>
            <a:ext cx="4495800" cy="474662"/>
            <a:chOff x="2590800" y="4173538"/>
            <a:chExt cx="4495800" cy="474662"/>
          </a:xfrm>
        </p:grpSpPr>
        <p:sp>
          <p:nvSpPr>
            <p:cNvPr id="44" name="Line 45"/>
            <p:cNvSpPr>
              <a:spLocks noChangeShapeType="1"/>
            </p:cNvSpPr>
            <p:nvPr/>
          </p:nvSpPr>
          <p:spPr bwMode="auto">
            <a:xfrm>
              <a:off x="4343400" y="4338638"/>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45" name="Rectangle 46"/>
            <p:cNvSpPr>
              <a:spLocks noChangeArrowheads="1"/>
            </p:cNvSpPr>
            <p:nvPr/>
          </p:nvSpPr>
          <p:spPr bwMode="auto">
            <a:xfrm>
              <a:off x="5562600" y="4173538"/>
              <a:ext cx="404813"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w</a:t>
              </a:r>
            </a:p>
          </p:txBody>
        </p:sp>
        <p:sp>
          <p:nvSpPr>
            <p:cNvPr id="46" name="Line 47"/>
            <p:cNvSpPr>
              <a:spLocks noChangeShapeType="1"/>
            </p:cNvSpPr>
            <p:nvPr/>
          </p:nvSpPr>
          <p:spPr bwMode="auto">
            <a:xfrm>
              <a:off x="2590800" y="4338638"/>
              <a:ext cx="17526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47" name="Rectangle 48"/>
            <p:cNvSpPr>
              <a:spLocks noChangeArrowheads="1"/>
            </p:cNvSpPr>
            <p:nvPr/>
          </p:nvSpPr>
          <p:spPr bwMode="auto">
            <a:xfrm>
              <a:off x="3200400" y="4186238"/>
              <a:ext cx="323850"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k</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2000"/>
                                        <p:tgtEl>
                                          <p:spTgt spid="13"/>
                                        </p:tgtEl>
                                      </p:cBhvr>
                                    </p:animEffect>
                                  </p:childTnLst>
                                </p:cTn>
                              </p:par>
                              <p:par>
                                <p:cTn id="16" presetID="4" presetClass="entr" presetSubtype="16"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2000"/>
                                        <p:tgtEl>
                                          <p:spTgt spid="14"/>
                                        </p:tgtEl>
                                      </p:cBhvr>
                                    </p:animEffect>
                                  </p:childTnLst>
                                </p:cTn>
                              </p:par>
                              <p:par>
                                <p:cTn id="19" presetID="4"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2000"/>
                                        <p:tgtEl>
                                          <p:spTgt spid="15"/>
                                        </p:tgtEl>
                                      </p:cBhvr>
                                    </p:animEffect>
                                  </p:childTnLst>
                                </p:cTn>
                              </p:par>
                              <p:par>
                                <p:cTn id="22" presetID="4"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2000"/>
                                        <p:tgtEl>
                                          <p:spTgt spid="16"/>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2000"/>
                                        <p:tgtEl>
                                          <p:spTgt spid="1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2000"/>
                                        <p:tgtEl>
                                          <p:spTgt spid="18"/>
                                        </p:tgtEl>
                                      </p:cBhvr>
                                    </p:animEffect>
                                  </p:childTnLst>
                                </p:cTn>
                              </p:par>
                              <p:par>
                                <p:cTn id="31" presetID="4"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in)">
                                      <p:cBhvr>
                                        <p:cTn id="33" dur="2000"/>
                                        <p:tgtEl>
                                          <p:spTgt spid="1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ox(in)">
                                      <p:cBhvr>
                                        <p:cTn id="36" dur="2000"/>
                                        <p:tgtEl>
                                          <p:spTgt spid="28"/>
                                        </p:tgtEl>
                                      </p:cBhvr>
                                    </p:animEffect>
                                  </p:childTnLst>
                                </p:cTn>
                              </p:par>
                              <p:par>
                                <p:cTn id="37" presetID="4" presetClass="entr" presetSubtype="16"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ox(in)">
                                      <p:cBhvr>
                                        <p:cTn id="39" dur="2000"/>
                                        <p:tgtEl>
                                          <p:spTgt spid="29"/>
                                        </p:tgtEl>
                                      </p:cBhvr>
                                    </p:animEffect>
                                  </p:childTnLst>
                                </p:cTn>
                              </p:par>
                              <p:par>
                                <p:cTn id="40" presetID="4" presetClass="entr" presetSubtype="16"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ox(in)">
                                      <p:cBhvr>
                                        <p:cTn id="42" dur="20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Par">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wipe(down)">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wipe(down)">
                                      <p:cBhvr>
                                        <p:cTn id="57" dur="500"/>
                                        <p:tgtEl>
                                          <p:spTgt spid="2">
                                            <p:txEl>
                                              <p:pRg st="3" end="3"/>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wipe(down)">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wipe(down)">
                                      <p:cBhvr>
                                        <p:cTn id="65" dur="500"/>
                                        <p:tgtEl>
                                          <p:spTgt spid="2">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
                                            <p:txEl>
                                              <p:pRg st="7" end="7"/>
                                            </p:txEl>
                                          </p:spTgt>
                                        </p:tgtEl>
                                        <p:attrNameLst>
                                          <p:attrName>style.visibility</p:attrName>
                                        </p:attrNameLst>
                                      </p:cBhvr>
                                      <p:to>
                                        <p:strVal val="visible"/>
                                      </p:to>
                                    </p:set>
                                    <p:animEffect transition="in" filter="wipe(down)">
                                      <p:cBhvr>
                                        <p:cTn id="7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09115" y="18586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10 = </a:t>
            </a:r>
          </a:p>
        </p:txBody>
      </p:sp>
      <p:graphicFrame>
        <p:nvGraphicFramePr>
          <p:cNvPr id="5" name="Table 2"/>
          <p:cNvGraphicFramePr>
            <a:graphicFrameLocks noGrp="1"/>
          </p:cNvGraphicFramePr>
          <p:nvPr/>
        </p:nvGraphicFramePr>
        <p:xfrm>
          <a:off x="7842971" y="14776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TextBox 17"/>
          <p:cNvSpPr txBox="1"/>
          <p:nvPr/>
        </p:nvSpPr>
        <p:spPr>
          <a:xfrm>
            <a:off x="6909115" y="2942610"/>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7" name="Table 18"/>
          <p:cNvGraphicFramePr>
            <a:graphicFrameLocks noGrp="1"/>
          </p:cNvGraphicFramePr>
          <p:nvPr/>
        </p:nvGraphicFramePr>
        <p:xfrm>
          <a:off x="7842971" y="25616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8" name="TextBox 19"/>
          <p:cNvSpPr txBox="1"/>
          <p:nvPr/>
        </p:nvSpPr>
        <p:spPr>
          <a:xfrm>
            <a:off x="6734975" y="4508480"/>
            <a:ext cx="1107996"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-10 = </a:t>
            </a:r>
          </a:p>
        </p:txBody>
      </p:sp>
      <p:graphicFrame>
        <p:nvGraphicFramePr>
          <p:cNvPr id="9" name="Table 21"/>
          <p:cNvGraphicFramePr>
            <a:graphicFrameLocks noGrp="1"/>
          </p:cNvGraphicFramePr>
          <p:nvPr/>
        </p:nvGraphicFramePr>
        <p:xfrm>
          <a:off x="7842971" y="412748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10" name="TextBox 22"/>
          <p:cNvSpPr txBox="1"/>
          <p:nvPr/>
        </p:nvSpPr>
        <p:spPr>
          <a:xfrm>
            <a:off x="69091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 6 = </a:t>
            </a:r>
          </a:p>
        </p:txBody>
      </p:sp>
      <p:graphicFrame>
        <p:nvGraphicFramePr>
          <p:cNvPr id="11" name="Table 23"/>
          <p:cNvGraphicFramePr>
            <a:graphicFrameLocks noGrp="1"/>
          </p:cNvGraphicFramePr>
          <p:nvPr/>
        </p:nvGraphicFramePr>
        <p:xfrm>
          <a:off x="7842971" y="52114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cxnSp>
        <p:nvCxnSpPr>
          <p:cNvPr id="12" name="Straight Connector 27"/>
          <p:cNvCxnSpPr/>
          <p:nvPr/>
        </p:nvCxnSpPr>
        <p:spPr bwMode="auto">
          <a:xfrm>
            <a:off x="6513830" y="1096645"/>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13" name="TextBox 29"/>
          <p:cNvSpPr txBox="1"/>
          <p:nvPr/>
        </p:nvSpPr>
        <p:spPr>
          <a:xfrm>
            <a:off x="7690571" y="868045"/>
            <a:ext cx="1097280" cy="368300"/>
          </a:xfrm>
          <a:prstGeom prst="rect">
            <a:avLst/>
          </a:prstGeom>
          <a:noFill/>
        </p:spPr>
        <p:txBody>
          <a:bodyPr wrap="none" rtlCol="0">
            <a:spAutoFit/>
          </a:bodyPr>
          <a:lstStyle/>
          <a:p>
            <a:r>
              <a:rPr lang="zh-CN" altLang="en-US" dirty="0">
                <a:solidFill>
                  <a:schemeClr val="bg2">
                    <a:lumMod val="75000"/>
                  </a:schemeClr>
                </a:solidFill>
                <a:latin typeface="Calibri" panose="020F0502020204030204" pitchFamily="34" charset="0"/>
                <a:ea typeface="宋体" panose="02010600030101010101" pitchFamily="2" charset="-122"/>
              </a:rPr>
              <a:t>符号改变</a:t>
            </a:r>
          </a:p>
        </p:txBody>
      </p:sp>
      <p:sp>
        <p:nvSpPr>
          <p:cNvPr id="14" name="TextBox 30"/>
          <p:cNvSpPr txBox="1"/>
          <p:nvPr/>
        </p:nvSpPr>
        <p:spPr>
          <a:xfrm>
            <a:off x="2318352" y="1858645"/>
            <a:ext cx="800219"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2 = </a:t>
            </a:r>
          </a:p>
        </p:txBody>
      </p:sp>
      <p:graphicFrame>
        <p:nvGraphicFramePr>
          <p:cNvPr id="15" name="Table 31"/>
          <p:cNvGraphicFramePr>
            <a:graphicFrameLocks noGrp="1"/>
          </p:cNvGraphicFramePr>
          <p:nvPr/>
        </p:nvGraphicFramePr>
        <p:xfrm>
          <a:off x="3118571" y="14776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16" name="TextBox 32"/>
          <p:cNvSpPr txBox="1"/>
          <p:nvPr/>
        </p:nvSpPr>
        <p:spPr>
          <a:xfrm>
            <a:off x="2318352" y="2942610"/>
            <a:ext cx="800219"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2 = </a:t>
            </a:r>
          </a:p>
        </p:txBody>
      </p:sp>
      <p:graphicFrame>
        <p:nvGraphicFramePr>
          <p:cNvPr id="17" name="Table 33"/>
          <p:cNvGraphicFramePr>
            <a:graphicFrameLocks noGrp="1"/>
          </p:cNvGraphicFramePr>
          <p:nvPr/>
        </p:nvGraphicFramePr>
        <p:xfrm>
          <a:off x="3118571" y="25616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21" name="TextBox 34"/>
          <p:cNvSpPr txBox="1"/>
          <p:nvPr/>
        </p:nvSpPr>
        <p:spPr>
          <a:xfrm>
            <a:off x="2164464" y="4508480"/>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25" name="Table 35"/>
          <p:cNvGraphicFramePr>
            <a:graphicFrameLocks noGrp="1"/>
          </p:cNvGraphicFramePr>
          <p:nvPr/>
        </p:nvGraphicFramePr>
        <p:xfrm>
          <a:off x="3118571" y="412748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26" name="TextBox 36"/>
          <p:cNvSpPr txBox="1"/>
          <p:nvPr/>
        </p:nvSpPr>
        <p:spPr>
          <a:xfrm>
            <a:off x="21847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27" name="Table 37"/>
          <p:cNvGraphicFramePr>
            <a:graphicFrameLocks noGrp="1"/>
          </p:cNvGraphicFramePr>
          <p:nvPr/>
        </p:nvGraphicFramePr>
        <p:xfrm>
          <a:off x="3118571" y="52114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 xmlns:a16="http://schemas.microsoft.com/office/drawing/2014/main" val="20000"/>
                    </a:ext>
                  </a:extLst>
                </a:gridCol>
                <a:gridCol w="576870">
                  <a:extLst>
                    <a:ext uri="{9D8B030D-6E8A-4147-A177-3AD203B41FA5}">
                      <a16:colId xmlns="" xmlns:a16="http://schemas.microsoft.com/office/drawing/2014/main" val="20001"/>
                    </a:ext>
                  </a:extLst>
                </a:gridCol>
                <a:gridCol w="576870">
                  <a:extLst>
                    <a:ext uri="{9D8B030D-6E8A-4147-A177-3AD203B41FA5}">
                      <a16:colId xmlns="" xmlns:a16="http://schemas.microsoft.com/office/drawing/2014/main" val="20002"/>
                    </a:ext>
                  </a:extLst>
                </a:gridCol>
                <a:gridCol w="576870">
                  <a:extLst>
                    <a:ext uri="{9D8B030D-6E8A-4147-A177-3AD203B41FA5}">
                      <a16:colId xmlns="" xmlns:a16="http://schemas.microsoft.com/office/drawing/2014/main" val="20003"/>
                    </a:ext>
                  </a:extLst>
                </a:gridCol>
                <a:gridCol w="576870">
                  <a:extLst>
                    <a:ext uri="{9D8B030D-6E8A-4147-A177-3AD203B41FA5}">
                      <a16:colId xmlns=""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29" name="TextBox 38"/>
          <p:cNvSpPr txBox="1"/>
          <p:nvPr/>
        </p:nvSpPr>
        <p:spPr>
          <a:xfrm>
            <a:off x="2966171" y="868045"/>
            <a:ext cx="1325880" cy="368300"/>
          </a:xfrm>
          <a:prstGeom prst="rect">
            <a:avLst/>
          </a:prstGeom>
          <a:noFill/>
        </p:spPr>
        <p:txBody>
          <a:bodyPr wrap="none" rtlCol="0">
            <a:spAutoFit/>
          </a:bodyPr>
          <a:lstStyle/>
          <a:p>
            <a:r>
              <a:rPr lang="zh-CN" altLang="en-US" dirty="0">
                <a:solidFill>
                  <a:schemeClr val="bg2">
                    <a:lumMod val="75000"/>
                  </a:schemeClr>
                </a:solidFill>
                <a:latin typeface="Calibri" panose="020F0502020204030204" pitchFamily="34" charset="0"/>
                <a:ea typeface="宋体" panose="02010600030101010101" pitchFamily="2" charset="-122"/>
              </a:rPr>
              <a:t>不改变符号</a:t>
            </a:r>
          </a:p>
        </p:txBody>
      </p:sp>
      <p:sp>
        <p:nvSpPr>
          <p:cNvPr id="43" name="TextBox 39"/>
          <p:cNvSpPr txBox="1"/>
          <p:nvPr/>
        </p:nvSpPr>
        <p:spPr>
          <a:xfrm>
            <a:off x="6590030" y="6049645"/>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-10 mod 16 = 22U mod 16 = 6U = 6</a:t>
            </a:r>
          </a:p>
        </p:txBody>
      </p:sp>
      <p:sp>
        <p:nvSpPr>
          <p:cNvPr id="44" name="TextBox 40"/>
          <p:cNvSpPr txBox="1"/>
          <p:nvPr/>
        </p:nvSpPr>
        <p:spPr>
          <a:xfrm>
            <a:off x="3628789" y="3352880"/>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2 mod 16 = 2</a:t>
            </a:r>
          </a:p>
        </p:txBody>
      </p:sp>
      <p:sp>
        <p:nvSpPr>
          <p:cNvPr id="45" name="TextBox 41"/>
          <p:cNvSpPr txBox="1"/>
          <p:nvPr/>
        </p:nvSpPr>
        <p:spPr>
          <a:xfrm>
            <a:off x="1941830" y="604964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-6 mod 16 = 26U mod 16 = 10U = -6</a:t>
            </a:r>
          </a:p>
        </p:txBody>
      </p:sp>
      <p:sp>
        <p:nvSpPr>
          <p:cNvPr id="46" name="TextBox 6"/>
          <p:cNvSpPr txBox="1"/>
          <p:nvPr/>
        </p:nvSpPr>
        <p:spPr>
          <a:xfrm>
            <a:off x="6734810" y="335288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10 mod 16 = 10U mod 16 = 10U = -6</a:t>
            </a:r>
          </a:p>
        </p:txBody>
      </p:sp>
      <p:sp>
        <p:nvSpPr>
          <p:cNvPr id="47" name="文本框 46"/>
          <p:cNvSpPr txBox="1"/>
          <p:nvPr/>
        </p:nvSpPr>
        <p:spPr>
          <a:xfrm>
            <a:off x="1376045" y="544830"/>
            <a:ext cx="2554605" cy="368300"/>
          </a:xfrm>
          <a:prstGeom prst="rect">
            <a:avLst/>
          </a:prstGeom>
          <a:noFill/>
        </p:spPr>
        <p:txBody>
          <a:bodyPr wrap="square" rtlCol="0">
            <a:spAutoFit/>
          </a:bodyPr>
          <a:lstStyle/>
          <a:p>
            <a:r>
              <a:rPr lang="zh-CN" altLang="en-US"/>
              <a:t>数字截断例子：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3" grpId="0"/>
      <p:bldP spid="16" grpId="0"/>
      <p:bldP spid="21" grpId="0"/>
      <p:bldP spid="26" grpId="0"/>
      <p:bldP spid="43" grpId="0"/>
      <p:bldP spid="44" grpId="0"/>
      <p:bldP spid="45" grpId="0"/>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4579" name="矩形 10"/>
          <p:cNvSpPr>
            <a:spLocks noChangeArrowheads="1"/>
          </p:cNvSpPr>
          <p:nvPr/>
        </p:nvSpPr>
        <p:spPr bwMode="auto">
          <a:xfrm>
            <a:off x="4831080" y="3659505"/>
            <a:ext cx="57734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计算机运算的有限性可能使得两个正数想加得到一个负数，比较</a:t>
            </a:r>
            <a:r>
              <a:rPr lang="en-US" altLang="zh-CN">
                <a:latin typeface="微软雅黑" panose="020B0503020204020204" pitchFamily="34" charset="-122"/>
                <a:ea typeface="微软雅黑" panose="020B0503020204020204" pitchFamily="34" charset="-122"/>
              </a:rPr>
              <a:t>x&lt;y</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x-y&lt;0</a:t>
            </a:r>
            <a:r>
              <a:rPr lang="zh-CN" altLang="en-US">
                <a:latin typeface="微软雅黑" panose="020B0503020204020204" pitchFamily="34" charset="-122"/>
                <a:ea typeface="微软雅黑" panose="020B0503020204020204" pitchFamily="34" charset="-122"/>
              </a:rPr>
              <a:t>得到不同的结果。</a:t>
            </a:r>
          </a:p>
        </p:txBody>
      </p:sp>
      <p:cxnSp>
        <p:nvCxnSpPr>
          <p:cNvPr id="24580"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4581"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2.3</a:t>
            </a:r>
            <a:r>
              <a:rPr lang="zh-CN" altLang="en-US" sz="4000" b="1">
                <a:latin typeface="微软雅黑" panose="020B0503020204020204" pitchFamily="34" charset="-122"/>
                <a:ea typeface="微软雅黑" panose="020B0503020204020204" pitchFamily="34" charset="-122"/>
              </a:rPr>
              <a:t>整数运算</a:t>
            </a:r>
          </a:p>
        </p:txBody>
      </p:sp>
      <p:sp>
        <p:nvSpPr>
          <p:cNvPr id="28678" name="矩形 12"/>
          <p:cNvSpPr>
            <a:spLocks noChangeArrowheads="1"/>
          </p:cNvSpPr>
          <p:nvPr/>
        </p:nvSpPr>
        <p:spPr bwMode="auto">
          <a:xfrm>
            <a:off x="1397000" y="2471738"/>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841625" cy="457200"/>
        </p:xfrm>
        <a:graphic>
          <a:graphicData uri="http://schemas.openxmlformats.org/drawingml/2006/table">
            <a:tbl>
              <a:tblPr firstRow="1" bandRow="1">
                <a:tableStyleId>{5C22544A-7EE6-4342-B048-85BDC9FD1C3A}</a:tableStyleId>
              </a:tblPr>
              <a:tblGrid>
                <a:gridCol w="2841625">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2.3.1  </a:t>
                      </a:r>
                      <a:r>
                        <a:rPr lang="zh-CN" altLang="en-US" sz="2400">
                          <a:solidFill>
                            <a:schemeClr val="bg1"/>
                          </a:solidFill>
                          <a:ea typeface="宋体" panose="02010600030101010101" pitchFamily="2" charset="-122"/>
                        </a:rPr>
                        <a:t>无符号加法</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437005" y="1233805"/>
            <a:ext cx="10481310" cy="2178685"/>
          </a:xfrm>
          <a:prstGeom prst="rect">
            <a:avLst/>
          </a:prstGeom>
          <a:noFill/>
        </p:spPr>
        <p:txBody>
          <a:bodyPr wrap="square" rtlCol="0">
            <a:spAutoFit/>
          </a:bodyPr>
          <a:lstStyle/>
          <a:p>
            <a:pPr marL="342900" indent="-342900">
              <a:buFont typeface="Wingdings" panose="05000000000000000000" charset="0"/>
              <a:buChar char=""/>
            </a:pPr>
            <a:r>
              <a:rPr lang="zh-CN" altLang="en-US" sz="2400" dirty="0">
                <a:sym typeface="+mn-ea"/>
              </a:rPr>
              <a:t>无符号整数加法</a:t>
            </a:r>
          </a:p>
          <a:p>
            <a:pPr marL="0" indent="0">
              <a:buFont typeface="Wingdings" panose="05000000000000000000" charset="0"/>
              <a:buNone/>
            </a:pPr>
            <a:r>
              <a:rPr lang="en-US" altLang="zh-CN" sz="2000" dirty="0">
                <a:sym typeface="+mn-ea"/>
              </a:rPr>
              <a:t>	——</a:t>
            </a:r>
            <a:r>
              <a:rPr lang="zh-CN" altLang="en-US" sz="2000" dirty="0">
                <a:sym typeface="+mn-ea"/>
              </a:rPr>
              <a:t>操作数范围：</a:t>
            </a:r>
            <a:r>
              <a:rPr lang="en-US" altLang="zh-CN" sz="2000" dirty="0">
                <a:sym typeface="+mn-ea"/>
              </a:rPr>
              <a:t>0 ≤ </a:t>
            </a:r>
            <a:r>
              <a:rPr lang="en-US" altLang="zh-CN" sz="2000" i="1" dirty="0">
                <a:sym typeface="+mn-ea"/>
              </a:rPr>
              <a:t>x, y </a:t>
            </a:r>
            <a:r>
              <a:rPr lang="en-US" altLang="zh-CN" sz="2000" dirty="0">
                <a:sym typeface="+mn-ea"/>
              </a:rPr>
              <a:t>≤ 2</a:t>
            </a:r>
            <a:r>
              <a:rPr lang="en-US" altLang="zh-CN" sz="2000" i="1" baseline="30000" dirty="0">
                <a:sym typeface="+mn-ea"/>
              </a:rPr>
              <a:t>w</a:t>
            </a:r>
            <a:r>
              <a:rPr lang="en-US" altLang="zh-CN" sz="2000" i="1" dirty="0">
                <a:sym typeface="+mn-ea"/>
              </a:rPr>
              <a:t> </a:t>
            </a:r>
            <a:r>
              <a:rPr lang="en-US" altLang="zh-CN" sz="2000" dirty="0">
                <a:sym typeface="+mn-ea"/>
              </a:rPr>
              <a:t>− 1</a:t>
            </a:r>
            <a:endParaRPr lang="en-US" altLang="zh-CN" sz="2000" dirty="0"/>
          </a:p>
          <a:p>
            <a:pPr lvl="2"/>
            <a:r>
              <a:rPr lang="en-US" altLang="zh-CN" sz="2000" dirty="0">
                <a:sym typeface="+mn-ea"/>
              </a:rPr>
              <a:t>——</a:t>
            </a:r>
            <a:r>
              <a:rPr lang="zh-CN" altLang="en-US" sz="2000" dirty="0">
                <a:sym typeface="+mn-ea"/>
              </a:rPr>
              <a:t>和的范围：</a:t>
            </a:r>
            <a:r>
              <a:rPr lang="en-US" altLang="zh-CN" sz="2000" dirty="0">
                <a:sym typeface="+mn-ea"/>
              </a:rPr>
              <a:t>0≤ </a:t>
            </a:r>
            <a:r>
              <a:rPr lang="en-US" altLang="zh-CN" sz="2000" i="1" dirty="0">
                <a:sym typeface="+mn-ea"/>
              </a:rPr>
              <a:t>x </a:t>
            </a:r>
            <a:r>
              <a:rPr lang="en-US" altLang="zh-CN" sz="2000" dirty="0">
                <a:sym typeface="+mn-ea"/>
              </a:rPr>
              <a:t>+ </a:t>
            </a:r>
            <a:r>
              <a:rPr lang="en-US" altLang="zh-CN" sz="2000" i="1" dirty="0">
                <a:sym typeface="+mn-ea"/>
              </a:rPr>
              <a:t>y </a:t>
            </a:r>
            <a:r>
              <a:rPr lang="en-US" altLang="zh-CN" sz="2000" dirty="0">
                <a:sym typeface="+mn-ea"/>
              </a:rPr>
              <a:t>≤ 2</a:t>
            </a:r>
            <a:r>
              <a:rPr lang="en-US" altLang="zh-CN" sz="2000" i="1" baseline="30000" dirty="0">
                <a:sym typeface="+mn-ea"/>
              </a:rPr>
              <a:t>w</a:t>
            </a:r>
            <a:r>
              <a:rPr lang="en-US" altLang="zh-CN" sz="2000" baseline="30000" dirty="0">
                <a:sym typeface="+mn-ea"/>
              </a:rPr>
              <a:t>+1</a:t>
            </a:r>
            <a:r>
              <a:rPr lang="en-US" altLang="zh-CN" sz="2000" dirty="0">
                <a:sym typeface="+mn-ea"/>
              </a:rPr>
              <a:t> − 2</a:t>
            </a: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可表示范围：</a:t>
            </a:r>
            <a:r>
              <a:rPr lang="en-US" altLang="zh-CN" sz="2000">
                <a:ea typeface="宋体" panose="02010600030101010101" pitchFamily="2" charset="-122"/>
                <a:sym typeface="+mn-ea"/>
              </a:rPr>
              <a:t>w</a:t>
            </a:r>
            <a:r>
              <a:rPr lang="zh-CN" altLang="en-US" sz="2000">
                <a:ea typeface="宋体" panose="02010600030101010101" pitchFamily="2" charset="-122"/>
                <a:sym typeface="+mn-ea"/>
              </a:rPr>
              <a:t>位的加法操作和</a:t>
            </a:r>
          </a:p>
          <a:p>
            <a:pPr lvl="2"/>
            <a:r>
              <a:rPr lang="zh-CN" altLang="en-US" sz="2000">
                <a:ea typeface="宋体" panose="02010600030101010101" pitchFamily="2" charset="-122"/>
                <a:sym typeface="+mn-ea"/>
              </a:rPr>
              <a:t>可能需要</a:t>
            </a:r>
            <a:r>
              <a:rPr lang="en-US" altLang="zh-CN" sz="2000">
                <a:ea typeface="宋体" panose="02010600030101010101" pitchFamily="2" charset="-122"/>
                <a:sym typeface="+mn-ea"/>
              </a:rPr>
              <a:t>w+1</a:t>
            </a:r>
            <a:r>
              <a:rPr lang="zh-CN" altLang="en-US" sz="2000">
                <a:ea typeface="宋体" panose="02010600030101010101" pitchFamily="2" charset="-122"/>
                <a:sym typeface="+mn-ea"/>
              </a:rPr>
              <a:t>位来表示</a:t>
            </a: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对满足</a:t>
            </a:r>
            <a:r>
              <a:rPr lang="en-US" altLang="zh-CN" sz="2000">
                <a:ea typeface="宋体" panose="02010600030101010101" pitchFamily="2" charset="-122"/>
                <a:sym typeface="+mn-ea"/>
              </a:rPr>
              <a:t>0</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a:t>
            </a:r>
            <a:r>
              <a:rPr lang="en-US" altLang="zh-CN" sz="2000">
                <a:latin typeface="Arial" panose="020B0604020202020204" pitchFamily="34" charset="0"/>
                <a:ea typeface="宋体" panose="02010600030101010101" pitchFamily="2" charset="-122"/>
                <a:sym typeface="+mn-ea"/>
              </a:rPr>
              <a:t>y&lt;2</a:t>
            </a:r>
            <a:r>
              <a:rPr lang="en-US" altLang="zh-CN" sz="2000" baseline="30000">
                <a:latin typeface="Arial" panose="020B0604020202020204" pitchFamily="34" charset="0"/>
                <a:ea typeface="宋体" panose="02010600030101010101" pitchFamily="2" charset="-122"/>
                <a:sym typeface="+mn-ea"/>
              </a:rPr>
              <a:t>w</a:t>
            </a:r>
            <a:r>
              <a:rPr lang="zh-CN" altLang="en-US" sz="2000">
                <a:latin typeface="Arial" panose="020B0604020202020204" pitchFamily="34" charset="0"/>
                <a:ea typeface="宋体" panose="02010600030101010101" pitchFamily="2" charset="-122"/>
                <a:sym typeface="+mn-ea"/>
              </a:rPr>
              <a:t>的</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和</a:t>
            </a:r>
            <a:r>
              <a:rPr lang="en-US" altLang="zh-CN" sz="2000">
                <a:latin typeface="Arial" panose="020B0604020202020204" pitchFamily="34" charset="0"/>
                <a:ea typeface="宋体" panose="02010600030101010101" pitchFamily="2" charset="-122"/>
                <a:sym typeface="+mn-ea"/>
              </a:rPr>
              <a:t>y</a:t>
            </a:r>
            <a:r>
              <a:rPr lang="zh-CN" altLang="en-US" sz="2000">
                <a:latin typeface="Arial" panose="020B0604020202020204" pitchFamily="34" charset="0"/>
                <a:ea typeface="宋体" panose="02010600030101010101" pitchFamily="2" charset="-122"/>
                <a:sym typeface="+mn-ea"/>
              </a:rPr>
              <a:t>有：</a:t>
            </a:r>
          </a:p>
          <a:p>
            <a:pPr lvl="2"/>
            <a:endParaRPr lang="zh-CN" altLang="en-US" sz="1800" baseline="30000">
              <a:latin typeface="Arial" panose="020B0604020202020204" pitchFamily="34" charset="0"/>
              <a:ea typeface="宋体" panose="02010600030101010101" pitchFamily="2" charset="-122"/>
              <a:sym typeface="+mn-ea"/>
            </a:endParaRPr>
          </a:p>
        </p:txBody>
      </p:sp>
      <p:grpSp>
        <p:nvGrpSpPr>
          <p:cNvPr id="4" name="Group 5"/>
          <p:cNvGrpSpPr/>
          <p:nvPr/>
        </p:nvGrpSpPr>
        <p:grpSpPr bwMode="auto">
          <a:xfrm>
            <a:off x="8667750" y="1005205"/>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5" name="Group 13"/>
          <p:cNvGrpSpPr/>
          <p:nvPr/>
        </p:nvGrpSpPr>
        <p:grpSpPr bwMode="auto">
          <a:xfrm>
            <a:off x="8667750" y="1462405"/>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8128000" y="852805"/>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8140700" y="1310005"/>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7677150" y="1767205"/>
            <a:ext cx="3886200" cy="0"/>
          </a:xfrm>
          <a:prstGeom prst="line">
            <a:avLst/>
          </a:prstGeom>
          <a:noFill/>
          <a:ln w="25400">
            <a:solidFill>
              <a:schemeClr val="tx1"/>
            </a:solidFill>
            <a:round/>
          </a:ln>
        </p:spPr>
        <p:txBody>
          <a:bodyPr wrap="none" anchor="ctr"/>
          <a:lstStyle/>
          <a:p>
            <a:endParaRPr lang="en-US"/>
          </a:p>
        </p:txBody>
      </p:sp>
      <p:sp>
        <p:nvSpPr>
          <p:cNvPr id="7178" name="Rectangle 24"/>
          <p:cNvSpPr>
            <a:spLocks noChangeArrowheads="1"/>
          </p:cNvSpPr>
          <p:nvPr/>
        </p:nvSpPr>
        <p:spPr bwMode="auto">
          <a:xfrm>
            <a:off x="7849467" y="1317365"/>
            <a:ext cx="357790" cy="461665"/>
          </a:xfrm>
          <a:prstGeom prst="rect">
            <a:avLst/>
          </a:prstGeom>
          <a:noFill/>
          <a:ln w="25400">
            <a:noFill/>
            <a:miter lim="800000"/>
          </a:ln>
        </p:spPr>
        <p:txBody>
          <a:bodyPr wrap="none">
            <a:spAutoFit/>
          </a:bodyPr>
          <a:lstStyle/>
          <a:p>
            <a:pPr>
              <a:lnSpc>
                <a:spcPct val="100000"/>
              </a:lnSpc>
            </a:pPr>
            <a:r>
              <a:rPr lang="en-US" b="0">
                <a:latin typeface="Times" pitchFamily="18" charset="0"/>
              </a:rPr>
              <a:t>+</a:t>
            </a:r>
          </a:p>
        </p:txBody>
      </p:sp>
      <p:grpSp>
        <p:nvGrpSpPr>
          <p:cNvPr id="6" name="Group 25"/>
          <p:cNvGrpSpPr/>
          <p:nvPr/>
        </p:nvGrpSpPr>
        <p:grpSpPr bwMode="auto">
          <a:xfrm>
            <a:off x="8439150" y="1919605"/>
            <a:ext cx="2971800" cy="228600"/>
            <a:chOff x="2832" y="1392"/>
            <a:chExt cx="1872" cy="144"/>
          </a:xfrm>
        </p:grpSpPr>
        <p:grpSp>
          <p:nvGrpSpPr>
            <p:cNvPr id="7" name="Group 26"/>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7783512" y="1767205"/>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8" name="Group 36"/>
          <p:cNvGrpSpPr/>
          <p:nvPr/>
        </p:nvGrpSpPr>
        <p:grpSpPr bwMode="auto">
          <a:xfrm>
            <a:off x="8667750" y="2376805"/>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7677150" y="2224405"/>
            <a:ext cx="3886200" cy="0"/>
          </a:xfrm>
          <a:prstGeom prst="line">
            <a:avLst/>
          </a:prstGeom>
          <a:noFill/>
          <a:ln w="25400">
            <a:solidFill>
              <a:schemeClr val="tx1"/>
            </a:solidFill>
            <a:round/>
          </a:ln>
        </p:spPr>
        <p:txBody>
          <a:bodyPr wrap="none" anchor="ctr"/>
          <a:lstStyle/>
          <a:p>
            <a:endParaRPr lang="en-US"/>
          </a:p>
        </p:txBody>
      </p:sp>
      <p:sp>
        <p:nvSpPr>
          <p:cNvPr id="7186" name="Rectangle 48"/>
          <p:cNvSpPr>
            <a:spLocks noChangeArrowheads="1"/>
          </p:cNvSpPr>
          <p:nvPr/>
        </p:nvSpPr>
        <p:spPr bwMode="auto">
          <a:xfrm>
            <a:off x="7139131" y="2224405"/>
            <a:ext cx="13843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0426" r:id="rId3" imgW="914400" imgH="215640" progId="Equation.3">
                  <p:embed/>
                </p:oleObj>
              </mc:Choice>
              <mc:Fallback>
                <p:oleObj r:id="rId3" imgW="914400" imgH="215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p:cNvPicPr>
            <a:picLocks noChangeAspect="1"/>
          </p:cNvPicPr>
          <p:nvPr/>
        </p:nvPicPr>
        <p:blipFill>
          <a:blip r:embed="rId5"/>
          <a:stretch>
            <a:fillRect/>
          </a:stretch>
        </p:blipFill>
        <p:spPr>
          <a:xfrm>
            <a:off x="2642741" y="3211432"/>
            <a:ext cx="7105737" cy="760095"/>
          </a:xfrm>
          <a:prstGeom prst="rect">
            <a:avLst/>
          </a:prstGeom>
        </p:spPr>
      </p:pic>
      <p:sp>
        <p:nvSpPr>
          <p:cNvPr id="12" name="椭圆形标注 11"/>
          <p:cNvSpPr/>
          <p:nvPr/>
        </p:nvSpPr>
        <p:spPr>
          <a:xfrm>
            <a:off x="7005955" y="2846705"/>
            <a:ext cx="1030605" cy="428625"/>
          </a:xfrm>
          <a:prstGeom prst="wedgeEllipseCallout">
            <a:avLst>
              <a:gd name="adj1" fmla="val -57948"/>
              <a:gd name="adj2" fmla="val 69555"/>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正常</a:t>
            </a:r>
          </a:p>
        </p:txBody>
      </p:sp>
      <p:sp>
        <p:nvSpPr>
          <p:cNvPr id="13" name="椭圆形标注 12"/>
          <p:cNvSpPr/>
          <p:nvPr/>
        </p:nvSpPr>
        <p:spPr>
          <a:xfrm>
            <a:off x="8128000" y="3754120"/>
            <a:ext cx="1122045" cy="428625"/>
          </a:xfrm>
          <a:prstGeom prst="wedgeEllipseCallout">
            <a:avLst>
              <a:gd name="adj1" fmla="val -79485"/>
              <a:gd name="adj2" fmla="val -51629"/>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溢出</a:t>
            </a:r>
          </a:p>
        </p:txBody>
      </p:sp>
      <p:pic>
        <p:nvPicPr>
          <p:cNvPr id="14" name="图片 13"/>
          <p:cNvPicPr>
            <a:picLocks noChangeAspect="1"/>
          </p:cNvPicPr>
          <p:nvPr/>
        </p:nvPicPr>
        <p:blipFill>
          <a:blip r:embed="rId6"/>
          <a:stretch>
            <a:fillRect/>
          </a:stretch>
        </p:blipFill>
        <p:spPr>
          <a:xfrm>
            <a:off x="8953500" y="4335780"/>
            <a:ext cx="2228850" cy="1790700"/>
          </a:xfrm>
          <a:prstGeom prst="rect">
            <a:avLst/>
          </a:prstGeom>
        </p:spPr>
      </p:pic>
      <p:sp>
        <p:nvSpPr>
          <p:cNvPr id="15" name="文本框 14"/>
          <p:cNvSpPr txBox="1"/>
          <p:nvPr/>
        </p:nvSpPr>
        <p:spPr>
          <a:xfrm>
            <a:off x="1574800" y="4462145"/>
            <a:ext cx="5262245" cy="1537970"/>
          </a:xfrm>
          <a:prstGeom prst="rect">
            <a:avLst/>
          </a:prstGeom>
          <a:noFill/>
        </p:spPr>
        <p:txBody>
          <a:bodyPr wrap="square" rtlCol="0">
            <a:spAutoFit/>
          </a:bodyPr>
          <a:lstStyle/>
          <a:p>
            <a:pPr marL="285750" indent="-285750">
              <a:buFont typeface="Wingdings" panose="05000000000000000000" charset="0"/>
              <a:buChar char=""/>
            </a:pPr>
            <a:r>
              <a:rPr lang="zh-CN" altLang="en-US" sz="2000"/>
              <a:t>标准的加法函数：</a:t>
            </a:r>
          </a:p>
          <a:p>
            <a:pPr marL="0" indent="0">
              <a:buFont typeface="Wingdings" panose="05000000000000000000" charset="0"/>
              <a:buNone/>
            </a:pPr>
            <a:r>
              <a:rPr lang="en-US" altLang="zh-CN"/>
              <a:t>	——</a:t>
            </a:r>
            <a:r>
              <a:rPr lang="zh-CN" altLang="en-US">
                <a:ea typeface="宋体" panose="02010600030101010101" pitchFamily="2" charset="-122"/>
              </a:rPr>
              <a:t>忽略进位输出</a:t>
            </a:r>
          </a:p>
          <a:p>
            <a:pPr marL="0" indent="0">
              <a:buFont typeface="Wingdings" panose="05000000000000000000" charset="0"/>
              <a:buChar char=""/>
            </a:pPr>
            <a:r>
              <a:rPr lang="zh-CN" altLang="en-US" sz="2000">
                <a:ea typeface="宋体" panose="02010600030101010101" pitchFamily="2" charset="-122"/>
              </a:rPr>
              <a:t>实现模块化的算法</a:t>
            </a:r>
          </a:p>
          <a:p>
            <a:pPr marL="0" lvl="1" indent="0">
              <a:buFont typeface="Wingdings" panose="05000000000000000000" charset="0"/>
              <a:buNone/>
            </a:pPr>
            <a:r>
              <a:rPr lang="en-US" altLang="zh-CN">
                <a:ea typeface="宋体" panose="02010600030101010101" pitchFamily="2" charset="-122"/>
              </a:rPr>
              <a:t>	——</a:t>
            </a:r>
            <a:r>
              <a:rPr lang="en-US" i="1" dirty="0">
                <a:sym typeface="+mn-ea"/>
              </a:rPr>
              <a:t>s</a:t>
            </a:r>
            <a:r>
              <a:rPr lang="en-US" dirty="0">
                <a:sym typeface="+mn-ea"/>
              </a:rPr>
              <a:t>= </a:t>
            </a:r>
            <a:r>
              <a:rPr lang="en-US" dirty="0" err="1">
                <a:sym typeface="+mn-ea"/>
              </a:rPr>
              <a:t>UAdd</a:t>
            </a:r>
            <a:r>
              <a:rPr lang="en-US" i="1" baseline="-25000" dirty="0" err="1">
                <a:sym typeface="+mn-ea"/>
              </a:rPr>
              <a:t>w</a:t>
            </a:r>
            <a:r>
              <a:rPr lang="en-US" dirty="0">
                <a:sym typeface="+mn-ea"/>
              </a:rPr>
              <a:t>(</a:t>
            </a:r>
            <a:r>
              <a:rPr lang="en-US" i="1" dirty="0">
                <a:sym typeface="+mn-ea"/>
              </a:rPr>
              <a:t>u</a:t>
            </a:r>
            <a:r>
              <a:rPr lang="en-US" dirty="0">
                <a:sym typeface="+mn-ea"/>
              </a:rPr>
              <a:t> , </a:t>
            </a:r>
            <a:r>
              <a:rPr lang="en-US" i="1" dirty="0">
                <a:sym typeface="+mn-ea"/>
              </a:rPr>
              <a:t>v</a:t>
            </a:r>
            <a:r>
              <a:rPr lang="en-US" dirty="0">
                <a:sym typeface="+mn-ea"/>
              </a:rPr>
              <a:t>)	=</a:t>
            </a:r>
            <a:r>
              <a:rPr lang="en-US" i="1" dirty="0">
                <a:sym typeface="+mn-ea"/>
              </a:rPr>
              <a:t>u</a:t>
            </a:r>
            <a:r>
              <a:rPr lang="en-US" dirty="0">
                <a:sym typeface="+mn-ea"/>
              </a:rPr>
              <a:t> + </a:t>
            </a:r>
            <a:r>
              <a:rPr lang="en-US" i="1" dirty="0">
                <a:sym typeface="+mn-ea"/>
              </a:rPr>
              <a:t>v</a:t>
            </a:r>
            <a:r>
              <a:rPr lang="en-US" dirty="0">
                <a:sym typeface="+mn-ea"/>
              </a:rPr>
              <a:t>  mod 2</a:t>
            </a:r>
            <a:r>
              <a:rPr lang="en-US" i="1" baseline="30000" dirty="0">
                <a:sym typeface="+mn-ea"/>
              </a:rPr>
              <a:t>w</a:t>
            </a:r>
            <a:endParaRPr lang="en-US" b="0" i="1" baseline="30000" dirty="0"/>
          </a:p>
          <a:p>
            <a:pPr marL="0" indent="0">
              <a:buFont typeface="Wingdings" panose="05000000000000000000" charset="0"/>
              <a:buNone/>
            </a:pPr>
            <a:endParaRPr lang="en-US" altLang="zh-CN">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par>
                          <p:cTn id="12" fill="hold">
                            <p:stCondLst>
                              <p:cond delay="2500"/>
                            </p:stCondLst>
                            <p:childTnLst>
                              <p:par>
                                <p:cTn id="13" presetID="4"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2000"/>
                                        <p:tgtEl>
                                          <p:spTgt spid="5"/>
                                        </p:tgtEl>
                                      </p:cBhvr>
                                    </p:animEffect>
                                  </p:childTnLst>
                                </p:cTn>
                              </p:par>
                            </p:childTnLst>
                          </p:cTn>
                        </p:par>
                        <p:par>
                          <p:cTn id="16" fill="hold">
                            <p:stCondLst>
                              <p:cond delay="4500"/>
                            </p:stCondLst>
                            <p:childTnLst>
                              <p:par>
                                <p:cTn id="17" presetID="4" presetClass="entr" presetSubtype="16" fill="hold" grpId="0" nodeType="after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box(in)">
                                      <p:cBhvr>
                                        <p:cTn id="19" dur="2000"/>
                                        <p:tgtEl>
                                          <p:spTgt spid="7175"/>
                                        </p:tgtEl>
                                      </p:cBhvr>
                                    </p:animEffect>
                                  </p:childTnLst>
                                </p:cTn>
                              </p:par>
                            </p:childTnLst>
                          </p:cTn>
                        </p:par>
                        <p:par>
                          <p:cTn id="20" fill="hold">
                            <p:stCondLst>
                              <p:cond delay="6500"/>
                            </p:stCondLst>
                            <p:childTnLst>
                              <p:par>
                                <p:cTn id="21" presetID="4" presetClass="entr" presetSubtype="16" fill="hold" grpId="0" nodeType="afterEffect">
                                  <p:stCondLst>
                                    <p:cond delay="0"/>
                                  </p:stCondLst>
                                  <p:childTnLst>
                                    <p:set>
                                      <p:cBhvr>
                                        <p:cTn id="22" dur="1" fill="hold">
                                          <p:stCondLst>
                                            <p:cond delay="0"/>
                                          </p:stCondLst>
                                        </p:cTn>
                                        <p:tgtEl>
                                          <p:spTgt spid="7176"/>
                                        </p:tgtEl>
                                        <p:attrNameLst>
                                          <p:attrName>style.visibility</p:attrName>
                                        </p:attrNameLst>
                                      </p:cBhvr>
                                      <p:to>
                                        <p:strVal val="visible"/>
                                      </p:to>
                                    </p:set>
                                    <p:animEffect transition="in" filter="box(in)">
                                      <p:cBhvr>
                                        <p:cTn id="23" dur="2000"/>
                                        <p:tgtEl>
                                          <p:spTgt spid="7176"/>
                                        </p:tgtEl>
                                      </p:cBhvr>
                                    </p:animEffect>
                                  </p:childTnLst>
                                </p:cTn>
                              </p:par>
                            </p:childTnLst>
                          </p:cTn>
                        </p:par>
                        <p:par>
                          <p:cTn id="24" fill="hold">
                            <p:stCondLst>
                              <p:cond delay="8500"/>
                            </p:stCondLst>
                            <p:childTnLst>
                              <p:par>
                                <p:cTn id="25" presetID="4" presetClass="entr" presetSubtype="16" fill="hold" nodeType="afterEffect">
                                  <p:stCondLst>
                                    <p:cond delay="0"/>
                                  </p:stCondLst>
                                  <p:childTnLst>
                                    <p:set>
                                      <p:cBhvr>
                                        <p:cTn id="26" dur="1" fill="hold">
                                          <p:stCondLst>
                                            <p:cond delay="0"/>
                                          </p:stCondLst>
                                        </p:cTn>
                                        <p:tgtEl>
                                          <p:spTgt spid="7177"/>
                                        </p:tgtEl>
                                        <p:attrNameLst>
                                          <p:attrName>style.visibility</p:attrName>
                                        </p:attrNameLst>
                                      </p:cBhvr>
                                      <p:to>
                                        <p:strVal val="visible"/>
                                      </p:to>
                                    </p:set>
                                    <p:animEffect transition="in" filter="box(in)">
                                      <p:cBhvr>
                                        <p:cTn id="27" dur="2000"/>
                                        <p:tgtEl>
                                          <p:spTgt spid="7177"/>
                                        </p:tgtEl>
                                      </p:cBhvr>
                                    </p:animEffect>
                                  </p:childTnLst>
                                </p:cTn>
                              </p:par>
                            </p:childTnLst>
                          </p:cTn>
                        </p:par>
                        <p:par>
                          <p:cTn id="28" fill="hold">
                            <p:stCondLst>
                              <p:cond delay="10500"/>
                            </p:stCondLst>
                            <p:childTnLst>
                              <p:par>
                                <p:cTn id="29" presetID="4" presetClass="entr" presetSubtype="16" fill="hold" grpId="0" nodeType="afterEffect">
                                  <p:stCondLst>
                                    <p:cond delay="0"/>
                                  </p:stCondLst>
                                  <p:childTnLst>
                                    <p:set>
                                      <p:cBhvr>
                                        <p:cTn id="30" dur="1" fill="hold">
                                          <p:stCondLst>
                                            <p:cond delay="0"/>
                                          </p:stCondLst>
                                        </p:cTn>
                                        <p:tgtEl>
                                          <p:spTgt spid="7178"/>
                                        </p:tgtEl>
                                        <p:attrNameLst>
                                          <p:attrName>style.visibility</p:attrName>
                                        </p:attrNameLst>
                                      </p:cBhvr>
                                      <p:to>
                                        <p:strVal val="visible"/>
                                      </p:to>
                                    </p:set>
                                    <p:animEffect transition="in" filter="box(in)">
                                      <p:cBhvr>
                                        <p:cTn id="31" dur="2000"/>
                                        <p:tgtEl>
                                          <p:spTgt spid="7178"/>
                                        </p:tgtEl>
                                      </p:cBhvr>
                                    </p:animEffect>
                                  </p:childTnLst>
                                </p:cTn>
                              </p:par>
                            </p:childTnLst>
                          </p:cTn>
                        </p:par>
                        <p:par>
                          <p:cTn id="32" fill="hold">
                            <p:stCondLst>
                              <p:cond delay="12500"/>
                            </p:stCondLst>
                            <p:childTnLst>
                              <p:par>
                                <p:cTn id="33" presetID="4" presetClass="entr" presetSubtype="1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2000"/>
                                        <p:tgtEl>
                                          <p:spTgt spid="6"/>
                                        </p:tgtEl>
                                      </p:cBhvr>
                                    </p:animEffect>
                                  </p:childTnLst>
                                </p:cTn>
                              </p:par>
                            </p:childTnLst>
                          </p:cTn>
                        </p:par>
                        <p:par>
                          <p:cTn id="36" fill="hold">
                            <p:stCondLst>
                              <p:cond delay="14500"/>
                            </p:stCondLst>
                            <p:childTnLst>
                              <p:par>
                                <p:cTn id="37" presetID="4" presetClass="entr" presetSubtype="16" fill="hold" grpId="0" nodeType="after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box(in)">
                                      <p:cBhvr>
                                        <p:cTn id="39" dur="2000"/>
                                        <p:tgtEl>
                                          <p:spTgt spid="7180"/>
                                        </p:tgtEl>
                                      </p:cBhvr>
                                    </p:animEffect>
                                  </p:childTnLst>
                                </p:cTn>
                              </p:par>
                            </p:childTnLst>
                          </p:cTn>
                        </p:par>
                        <p:par>
                          <p:cTn id="40" fill="hold">
                            <p:stCondLst>
                              <p:cond delay="16500"/>
                            </p:stCondLst>
                            <p:childTnLst>
                              <p:par>
                                <p:cTn id="41" presetID="4" presetClass="entr" presetSubtype="1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ox(in)">
                                      <p:cBhvr>
                                        <p:cTn id="43" dur="2000"/>
                                        <p:tgtEl>
                                          <p:spTgt spid="8"/>
                                        </p:tgtEl>
                                      </p:cBhvr>
                                    </p:animEffect>
                                  </p:childTnLst>
                                </p:cTn>
                              </p:par>
                            </p:childTnLst>
                          </p:cTn>
                        </p:par>
                        <p:par>
                          <p:cTn id="44" fill="hold">
                            <p:stCondLst>
                              <p:cond delay="18500"/>
                            </p:stCondLst>
                            <p:childTnLst>
                              <p:par>
                                <p:cTn id="45" presetID="4" presetClass="entr" presetSubtype="16" fill="hold" nodeType="afterEffect">
                                  <p:stCondLst>
                                    <p:cond delay="0"/>
                                  </p:stCondLst>
                                  <p:childTnLst>
                                    <p:set>
                                      <p:cBhvr>
                                        <p:cTn id="46" dur="1" fill="hold">
                                          <p:stCondLst>
                                            <p:cond delay="0"/>
                                          </p:stCondLst>
                                        </p:cTn>
                                        <p:tgtEl>
                                          <p:spTgt spid="7182"/>
                                        </p:tgtEl>
                                        <p:attrNameLst>
                                          <p:attrName>style.visibility</p:attrName>
                                        </p:attrNameLst>
                                      </p:cBhvr>
                                      <p:to>
                                        <p:strVal val="visible"/>
                                      </p:to>
                                    </p:set>
                                    <p:animEffect transition="in" filter="box(in)">
                                      <p:cBhvr>
                                        <p:cTn id="47" dur="2000"/>
                                        <p:tgtEl>
                                          <p:spTgt spid="7182"/>
                                        </p:tgtEl>
                                      </p:cBhvr>
                                    </p:animEffect>
                                  </p:childTnLst>
                                </p:cTn>
                              </p:par>
                            </p:childTnLst>
                          </p:cTn>
                        </p:par>
                        <p:par>
                          <p:cTn id="48" fill="hold">
                            <p:stCondLst>
                              <p:cond delay="20500"/>
                            </p:stCondLst>
                            <p:childTnLst>
                              <p:par>
                                <p:cTn id="49" presetID="22" presetClass="entr" presetSubtype="4" fill="hold" grpId="0" nodeType="afterEffect">
                                  <p:stCondLst>
                                    <p:cond delay="0"/>
                                  </p:stCondLst>
                                  <p:childTnLst>
                                    <p:set>
                                      <p:cBhvr>
                                        <p:cTn id="50" dur="1" fill="hold">
                                          <p:stCondLst>
                                            <p:cond delay="0"/>
                                          </p:stCondLst>
                                        </p:cTn>
                                        <p:tgtEl>
                                          <p:spTgt spid="7186"/>
                                        </p:tgtEl>
                                        <p:attrNameLst>
                                          <p:attrName>style.visibility</p:attrName>
                                        </p:attrNameLst>
                                      </p:cBhvr>
                                      <p:to>
                                        <p:strVal val="visible"/>
                                      </p:to>
                                    </p:set>
                                    <p:animEffect transition="in" filter="wipe(down)">
                                      <p:cBhvr>
                                        <p:cTn id="51" dur="500"/>
                                        <p:tgtEl>
                                          <p:spTgt spid="718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
                                            <p:txEl>
                                              <p:pRg st="1" end="1"/>
                                            </p:txEl>
                                          </p:spTgt>
                                        </p:tgtEl>
                                        <p:attrNameLst>
                                          <p:attrName>style.visibility</p:attrName>
                                        </p:attrNameLst>
                                      </p:cBhvr>
                                      <p:to>
                                        <p:strVal val="visible"/>
                                      </p:to>
                                    </p:set>
                                    <p:animEffect transition="in" filter="wipe(down)">
                                      <p:cBhvr>
                                        <p:cTn id="56" dur="500"/>
                                        <p:tgtEl>
                                          <p:spTgt spid="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animEffect transition="in" filter="wipe(down)">
                                      <p:cBhvr>
                                        <p:cTn id="61" dur="500"/>
                                        <p:tgtEl>
                                          <p:spTgt spid="2">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
                                            <p:txEl>
                                              <p:pRg st="3" end="3"/>
                                            </p:txEl>
                                          </p:spTgt>
                                        </p:tgtEl>
                                        <p:attrNameLst>
                                          <p:attrName>style.visibility</p:attrName>
                                        </p:attrNameLst>
                                      </p:cBhvr>
                                      <p:to>
                                        <p:strVal val="visible"/>
                                      </p:to>
                                    </p:set>
                                    <p:animEffect transition="in" filter="wipe(down)">
                                      <p:cBhvr>
                                        <p:cTn id="66" dur="500"/>
                                        <p:tgtEl>
                                          <p:spTgt spid="2">
                                            <p:txEl>
                                              <p:pRg st="3" end="3"/>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animEffect transition="in" filter="wipe(down)">
                                      <p:cBhvr>
                                        <p:cTn id="69" dur="500"/>
                                        <p:tgtEl>
                                          <p:spTgt spid="2">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
                                            <p:txEl>
                                              <p:pRg st="5" end="5"/>
                                            </p:txEl>
                                          </p:spTgt>
                                        </p:tgtEl>
                                        <p:attrNameLst>
                                          <p:attrName>style.visibility</p:attrName>
                                        </p:attrNameLst>
                                      </p:cBhvr>
                                      <p:to>
                                        <p:strVal val="visible"/>
                                      </p:to>
                                    </p:set>
                                    <p:animEffect transition="in" filter="wipe(down)">
                                      <p:cBhvr>
                                        <p:cTn id="74" dur="500"/>
                                        <p:tgtEl>
                                          <p:spTgt spid="2">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fill="hold"/>
                                        <p:tgtEl>
                                          <p:spTgt spid="12"/>
                                        </p:tgtEl>
                                        <p:attrNameLst>
                                          <p:attrName>ppt_x</p:attrName>
                                        </p:attrNameLst>
                                      </p:cBhvr>
                                      <p:tavLst>
                                        <p:tav tm="0">
                                          <p:val>
                                            <p:strVal val="#ppt_x"/>
                                          </p:val>
                                        </p:tav>
                                        <p:tav tm="100000">
                                          <p:val>
                                            <p:strVal val="#ppt_x"/>
                                          </p:val>
                                        </p:tav>
                                      </p:tavLst>
                                    </p:anim>
                                    <p:anim calcmode="lin" valueType="num">
                                      <p:cBhvr additive="base">
                                        <p:cTn id="8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anim calcmode="lin" valueType="num">
                                      <p:cBhvr additive="base">
                                        <p:cTn id="90" dur="500" fill="hold"/>
                                        <p:tgtEl>
                                          <p:spTgt spid="13"/>
                                        </p:tgtEl>
                                        <p:attrNameLst>
                                          <p:attrName>ppt_x</p:attrName>
                                        </p:attrNameLst>
                                      </p:cBhvr>
                                      <p:tavLst>
                                        <p:tav tm="0">
                                          <p:val>
                                            <p:strVal val="#ppt_x"/>
                                          </p:val>
                                        </p:tav>
                                        <p:tav tm="100000">
                                          <p:val>
                                            <p:strVal val="#ppt_x"/>
                                          </p:val>
                                        </p:tav>
                                      </p:tavLst>
                                    </p:anim>
                                    <p:anim calcmode="lin" valueType="num">
                                      <p:cBhvr additive="base">
                                        <p:cTn id="9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box(in)">
                                      <p:cBhvr>
                                        <p:cTn id="96" dur="2000"/>
                                        <p:tgtEl>
                                          <p:spTgt spid="1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5">
                                            <p:txEl>
                                              <p:pRg st="0" end="0"/>
                                            </p:txEl>
                                          </p:spTgt>
                                        </p:tgtEl>
                                        <p:attrNameLst>
                                          <p:attrName>style.visibility</p:attrName>
                                        </p:attrNameLst>
                                      </p:cBhvr>
                                      <p:to>
                                        <p:strVal val="visible"/>
                                      </p:to>
                                    </p:set>
                                    <p:animEffect transition="in" filter="wipe(down)">
                                      <p:cBhvr>
                                        <p:cTn id="101" dur="500"/>
                                        <p:tgtEl>
                                          <p:spTgt spid="15">
                                            <p:txEl>
                                              <p:pRg st="0" end="0"/>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15">
                                            <p:txEl>
                                              <p:pRg st="1" end="1"/>
                                            </p:txEl>
                                          </p:spTgt>
                                        </p:tgtEl>
                                        <p:attrNameLst>
                                          <p:attrName>style.visibility</p:attrName>
                                        </p:attrNameLst>
                                      </p:cBhvr>
                                      <p:to>
                                        <p:strVal val="visible"/>
                                      </p:to>
                                    </p:set>
                                    <p:animEffect transition="in" filter="wipe(down)">
                                      <p:cBhvr>
                                        <p:cTn id="104" dur="500"/>
                                        <p:tgtEl>
                                          <p:spTgt spid="15">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5">
                                            <p:txEl>
                                              <p:pRg st="2" end="2"/>
                                            </p:txEl>
                                          </p:spTgt>
                                        </p:tgtEl>
                                        <p:attrNameLst>
                                          <p:attrName>style.visibility</p:attrName>
                                        </p:attrNameLst>
                                      </p:cBhvr>
                                      <p:to>
                                        <p:strVal val="visible"/>
                                      </p:to>
                                    </p:set>
                                    <p:animEffect transition="in" filter="wipe(down)">
                                      <p:cBhvr>
                                        <p:cTn id="109" dur="500"/>
                                        <p:tgtEl>
                                          <p:spTgt spid="15">
                                            <p:txEl>
                                              <p:pRg st="2" end="2"/>
                                            </p:txEl>
                                          </p:spTgt>
                                        </p:tgtEl>
                                      </p:cBhvr>
                                    </p:animEffect>
                                  </p:childTnLst>
                                </p:cTn>
                              </p:par>
                              <p:par>
                                <p:cTn id="110" presetID="22" presetClass="entr" presetSubtype="4" fill="hold" nodeType="withEffect">
                                  <p:stCondLst>
                                    <p:cond delay="0"/>
                                  </p:stCondLst>
                                  <p:childTnLst>
                                    <p:set>
                                      <p:cBhvr>
                                        <p:cTn id="111" dur="1" fill="hold">
                                          <p:stCondLst>
                                            <p:cond delay="0"/>
                                          </p:stCondLst>
                                        </p:cTn>
                                        <p:tgtEl>
                                          <p:spTgt spid="15">
                                            <p:txEl>
                                              <p:pRg st="3" end="3"/>
                                            </p:txEl>
                                          </p:spTgt>
                                        </p:tgtEl>
                                        <p:attrNameLst>
                                          <p:attrName>style.visibility</p:attrName>
                                        </p:attrNameLst>
                                      </p:cBhvr>
                                      <p:to>
                                        <p:strVal val="visible"/>
                                      </p:to>
                                    </p:set>
                                    <p:animEffect transition="in" filter="wipe(down)">
                                      <p:cBhvr>
                                        <p:cTn id="11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8" grpId="0"/>
      <p:bldP spid="7180" grpId="0"/>
      <p:bldP spid="7186" grpId="0"/>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87670" y="703302"/>
            <a:ext cx="2091690" cy="369332"/>
          </a:xfrm>
          <a:prstGeom prst="rect">
            <a:avLst/>
          </a:prstGeom>
          <a:noFill/>
        </p:spPr>
        <p:txBody>
          <a:bodyPr wrap="square" rtlCol="0">
            <a:spAutoFit/>
          </a:bodyPr>
          <a:lstStyle/>
          <a:p>
            <a:r>
              <a:rPr lang="en-US" altLang="zh-CN" dirty="0"/>
              <a:t>4-bit</a:t>
            </a:r>
            <a:r>
              <a:rPr lang="zh-CN" altLang="en-US" dirty="0"/>
              <a:t>无符号加法</a:t>
            </a:r>
          </a:p>
        </p:txBody>
      </p:sp>
      <p:pic>
        <p:nvPicPr>
          <p:cNvPr id="3" name="图片 2"/>
          <p:cNvPicPr>
            <a:picLocks noChangeAspect="1"/>
          </p:cNvPicPr>
          <p:nvPr/>
        </p:nvPicPr>
        <p:blipFill>
          <a:blip r:embed="rId2"/>
          <a:stretch>
            <a:fillRect/>
          </a:stretch>
        </p:blipFill>
        <p:spPr>
          <a:xfrm>
            <a:off x="1543685" y="1598930"/>
            <a:ext cx="4680585" cy="3782060"/>
          </a:xfrm>
          <a:prstGeom prst="rect">
            <a:avLst/>
          </a:prstGeom>
        </p:spPr>
      </p:pic>
      <p:pic>
        <p:nvPicPr>
          <p:cNvPr id="5" name="图片 4"/>
          <p:cNvPicPr>
            <a:picLocks noChangeAspect="1"/>
          </p:cNvPicPr>
          <p:nvPr/>
        </p:nvPicPr>
        <p:blipFill>
          <a:blip r:embed="rId3"/>
          <a:stretch>
            <a:fillRect/>
          </a:stretch>
        </p:blipFill>
        <p:spPr>
          <a:xfrm>
            <a:off x="7192010" y="1507490"/>
            <a:ext cx="4572000" cy="3842385"/>
          </a:xfrm>
          <a:prstGeom prst="rect">
            <a:avLst/>
          </a:prstGeom>
        </p:spPr>
      </p:pic>
      <p:sp>
        <p:nvSpPr>
          <p:cNvPr id="6" name="文本框 5"/>
          <p:cNvSpPr txBox="1"/>
          <p:nvPr/>
        </p:nvSpPr>
        <p:spPr>
          <a:xfrm>
            <a:off x="2468245" y="5441077"/>
            <a:ext cx="2278380" cy="369332"/>
          </a:xfrm>
          <a:prstGeom prst="rect">
            <a:avLst/>
          </a:prstGeom>
          <a:noFill/>
        </p:spPr>
        <p:txBody>
          <a:bodyPr wrap="square" rtlCol="0">
            <a:spAutoFit/>
          </a:bodyPr>
          <a:lstStyle/>
          <a:p>
            <a:r>
              <a:rPr lang="en-US" altLang="zh-CN" dirty="0"/>
              <a:t>4-bit</a:t>
            </a:r>
            <a:r>
              <a:rPr lang="zh-CN" altLang="en-US" dirty="0"/>
              <a:t>无符号加法结果</a:t>
            </a:r>
          </a:p>
        </p:txBody>
      </p:sp>
      <p:sp>
        <p:nvSpPr>
          <p:cNvPr id="7" name="文本框 6"/>
          <p:cNvSpPr txBox="1"/>
          <p:nvPr/>
        </p:nvSpPr>
        <p:spPr>
          <a:xfrm>
            <a:off x="7579360" y="5441077"/>
            <a:ext cx="3509010" cy="369332"/>
          </a:xfrm>
          <a:prstGeom prst="rect">
            <a:avLst/>
          </a:prstGeom>
          <a:noFill/>
        </p:spPr>
        <p:txBody>
          <a:bodyPr wrap="square" rtlCol="0">
            <a:spAutoFit/>
          </a:bodyPr>
          <a:lstStyle/>
          <a:p>
            <a:r>
              <a:rPr lang="en-US" altLang="zh-CN" dirty="0"/>
              <a:t>4-bit</a:t>
            </a:r>
            <a:r>
              <a:rPr lang="zh-CN" altLang="en-US" dirty="0"/>
              <a:t>无符号加法“可表示”结果</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stretch>
            <a:fillRect/>
          </a:stretch>
        </p:blipFill>
        <p:spPr>
          <a:xfrm>
            <a:off x="2552700" y="5189220"/>
            <a:ext cx="8201025" cy="1207770"/>
          </a:xfrm>
          <a:prstGeom prst="rect">
            <a:avLst/>
          </a:prstGeom>
        </p:spPr>
      </p:pic>
      <p:graphicFrame>
        <p:nvGraphicFramePr>
          <p:cNvPr id="3" name="表格 2"/>
          <p:cNvGraphicFramePr/>
          <p:nvPr/>
        </p:nvGraphicFramePr>
        <p:xfrm>
          <a:off x="1264920" y="563880"/>
          <a:ext cx="3163570" cy="457200"/>
        </p:xfrm>
        <a:graphic>
          <a:graphicData uri="http://schemas.openxmlformats.org/drawingml/2006/table">
            <a:tbl>
              <a:tblPr firstRow="1" bandRow="1">
                <a:tableStyleId>{5C22544A-7EE6-4342-B048-85BDC9FD1C3A}</a:tableStyleId>
              </a:tblPr>
              <a:tblGrid>
                <a:gridCol w="316357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2.3.2  </a:t>
                      </a:r>
                      <a:r>
                        <a:rPr lang="zh-CN" altLang="en-US" sz="2400">
                          <a:solidFill>
                            <a:schemeClr val="bg1"/>
                          </a:solidFill>
                          <a:ea typeface="宋体" panose="02010600030101010101" pitchFamily="2" charset="-122"/>
                        </a:rPr>
                        <a:t>补码加法</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519555" y="1021080"/>
            <a:ext cx="10267315" cy="4333240"/>
          </a:xfrm>
          <a:prstGeom prst="rect">
            <a:avLst/>
          </a:prstGeom>
          <a:noFill/>
        </p:spPr>
        <p:txBody>
          <a:bodyPr wrap="square" rtlCol="0">
            <a:spAutoFit/>
          </a:bodyPr>
          <a:lstStyle/>
          <a:p>
            <a:pPr marL="0" lvl="1" indent="-342900">
              <a:buFont typeface="Wingdings" panose="05000000000000000000" charset="0"/>
              <a:buChar char=""/>
            </a:pPr>
            <a:r>
              <a:rPr lang="zh-CN" altLang="en-US" sz="2400" dirty="0">
                <a:sym typeface="+mn-ea"/>
              </a:rPr>
              <a:t>有符号整数（补码）加法</a:t>
            </a:r>
          </a:p>
          <a:p>
            <a:pPr marL="0" indent="0">
              <a:buFont typeface="Wingdings" panose="05000000000000000000" charset="0"/>
              <a:buNone/>
            </a:pPr>
            <a:r>
              <a:rPr lang="en-US" altLang="zh-CN" sz="2000" dirty="0">
                <a:sym typeface="+mn-ea"/>
              </a:rPr>
              <a:t>	——</a:t>
            </a:r>
            <a:r>
              <a:rPr lang="zh-CN" altLang="en-US" sz="2000" dirty="0">
                <a:sym typeface="+mn-ea"/>
              </a:rPr>
              <a:t>操作数范围：</a:t>
            </a:r>
            <a:r>
              <a:rPr lang="es-ES" altLang="zh-CN" sz="2000" dirty="0">
                <a:sym typeface="+mn-ea"/>
              </a:rPr>
              <a:t>−2</a:t>
            </a:r>
            <a:r>
              <a:rPr lang="es-ES" altLang="zh-CN" sz="2000" i="1" baseline="30000" dirty="0">
                <a:sym typeface="+mn-ea"/>
              </a:rPr>
              <a:t>w</a:t>
            </a:r>
            <a:r>
              <a:rPr lang="es-ES" altLang="zh-CN" sz="2000" baseline="30000" dirty="0">
                <a:sym typeface="+mn-ea"/>
              </a:rPr>
              <a:t>−1</a:t>
            </a:r>
            <a:r>
              <a:rPr lang="es-ES" altLang="zh-CN" sz="2000" dirty="0">
                <a:sym typeface="+mn-ea"/>
              </a:rPr>
              <a:t> ≤ </a:t>
            </a:r>
            <a:r>
              <a:rPr lang="es-ES" altLang="zh-CN" sz="2000" i="1" dirty="0">
                <a:sym typeface="+mn-ea"/>
              </a:rPr>
              <a:t>x, y </a:t>
            </a:r>
            <a:r>
              <a:rPr lang="es-ES" altLang="zh-CN" sz="2000" dirty="0">
                <a:sym typeface="+mn-ea"/>
              </a:rPr>
              <a:t>≤ 2</a:t>
            </a:r>
            <a:r>
              <a:rPr lang="es-ES" altLang="zh-CN" sz="2000" i="1" baseline="30000" dirty="0">
                <a:sym typeface="+mn-ea"/>
              </a:rPr>
              <a:t>w</a:t>
            </a:r>
            <a:r>
              <a:rPr lang="es-ES" altLang="zh-CN" sz="2000" baseline="30000" dirty="0">
                <a:sym typeface="+mn-ea"/>
              </a:rPr>
              <a:t>−1</a:t>
            </a:r>
            <a:r>
              <a:rPr lang="es-ES" altLang="zh-CN" sz="2000" dirty="0">
                <a:sym typeface="+mn-ea"/>
              </a:rPr>
              <a:t> − 1</a:t>
            </a:r>
          </a:p>
          <a:p>
            <a:pPr marL="0" indent="0">
              <a:buFont typeface="Wingdings" panose="05000000000000000000" charset="0"/>
              <a:buNone/>
            </a:pPr>
            <a:r>
              <a:rPr lang="en-US" altLang="es-ES" sz="2000" dirty="0">
                <a:sym typeface="+mn-ea"/>
              </a:rPr>
              <a:t>	</a:t>
            </a:r>
            <a:r>
              <a:rPr lang="en-US" altLang="zh-CN" sz="2000" dirty="0">
                <a:sym typeface="+mn-ea"/>
              </a:rPr>
              <a:t>——</a:t>
            </a:r>
            <a:r>
              <a:rPr lang="zh-CN" altLang="en-US" sz="2000" dirty="0">
                <a:sym typeface="+mn-ea"/>
              </a:rPr>
              <a:t>和的范围：</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a:t>
            </a:r>
            <a:r>
              <a:rPr lang="pl-PL" altLang="zh-CN" sz="2000" i="1" dirty="0">
                <a:sym typeface="+mn-ea"/>
              </a:rPr>
              <a:t>x </a:t>
            </a:r>
            <a:r>
              <a:rPr lang="pl-PL" altLang="zh-CN" sz="2000" dirty="0">
                <a:sym typeface="+mn-ea"/>
              </a:rPr>
              <a:t>+ </a:t>
            </a:r>
            <a:r>
              <a:rPr lang="pl-PL" altLang="zh-CN" sz="2000" i="1" dirty="0">
                <a:sym typeface="+mn-ea"/>
              </a:rPr>
              <a:t>y </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− 2</a:t>
            </a:r>
            <a:endParaRPr lang="en-US" altLang="zh-CN" sz="2000" dirty="0">
              <a:sym typeface="+mn-ea"/>
            </a:endParaRP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可表示范围：</a:t>
            </a:r>
            <a:r>
              <a:rPr lang="en-US" altLang="zh-CN" sz="2000">
                <a:ea typeface="宋体" panose="02010600030101010101" pitchFamily="2" charset="-122"/>
                <a:sym typeface="+mn-ea"/>
              </a:rPr>
              <a:t>w</a:t>
            </a:r>
            <a:r>
              <a:rPr lang="zh-CN" altLang="en-US" sz="2000">
                <a:ea typeface="宋体" panose="02010600030101010101" pitchFamily="2" charset="-122"/>
                <a:sym typeface="+mn-ea"/>
              </a:rPr>
              <a:t>位的加法操作和</a:t>
            </a:r>
          </a:p>
          <a:p>
            <a:pPr lvl="2"/>
            <a:r>
              <a:rPr lang="zh-CN" altLang="en-US" sz="2000">
                <a:ea typeface="宋体" panose="02010600030101010101" pitchFamily="2" charset="-122"/>
                <a:sym typeface="+mn-ea"/>
              </a:rPr>
              <a:t>可能需要</a:t>
            </a:r>
            <a:r>
              <a:rPr lang="en-US" altLang="zh-CN" sz="2000">
                <a:ea typeface="宋体" panose="02010600030101010101" pitchFamily="2" charset="-122"/>
                <a:sym typeface="+mn-ea"/>
              </a:rPr>
              <a:t>w+1</a:t>
            </a:r>
            <a:r>
              <a:rPr lang="zh-CN" altLang="en-US" sz="2000">
                <a:ea typeface="宋体" panose="02010600030101010101" pitchFamily="2" charset="-122"/>
                <a:sym typeface="+mn-ea"/>
              </a:rPr>
              <a:t>位来表示</a:t>
            </a:r>
          </a:p>
          <a:p>
            <a:pPr lvl="2"/>
            <a:r>
              <a:rPr lang="en-US" altLang="zh-CN" sz="2000">
                <a:ea typeface="宋体" panose="02010600030101010101" pitchFamily="2" charset="-122"/>
                <a:sym typeface="+mn-ea"/>
              </a:rPr>
              <a:t>——</a:t>
            </a:r>
            <a:r>
              <a:rPr lang="zh-CN" altLang="en-US" sz="2000" dirty="0">
                <a:sym typeface="+mn-ea"/>
              </a:rPr>
              <a:t>也使用无符号加法器：</a:t>
            </a:r>
            <a:endParaRPr lang="en-US" altLang="zh-CN" sz="2000" dirty="0"/>
          </a:p>
          <a:p>
            <a:pPr lvl="2"/>
            <a:r>
              <a:rPr lang="zh-CN" altLang="en-US" sz="2000" dirty="0">
                <a:sym typeface="+mn-ea"/>
              </a:rPr>
              <a:t>        将</a:t>
            </a:r>
            <a:r>
              <a:rPr lang="en-US" altLang="zh-CN" sz="2000" dirty="0">
                <a:sym typeface="+mn-ea"/>
              </a:rPr>
              <a:t>T2U</a:t>
            </a:r>
            <a:r>
              <a:rPr lang="en-US" altLang="zh-CN" sz="2000" baseline="30000" dirty="0">
                <a:sym typeface="+mn-ea"/>
              </a:rPr>
              <a:t>w</a:t>
            </a:r>
            <a:r>
              <a:rPr lang="en-US" altLang="zh-CN" sz="2000" dirty="0">
                <a:sym typeface="+mn-ea"/>
              </a:rPr>
              <a:t>(x)</a:t>
            </a:r>
            <a:r>
              <a:rPr lang="zh-CN" altLang="en-US" sz="2000" dirty="0">
                <a:sym typeface="+mn-ea"/>
              </a:rPr>
              <a:t>写成</a:t>
            </a:r>
            <a:r>
              <a:rPr lang="en-US" altLang="zh-CN" sz="2000" dirty="0">
                <a:sym typeface="+mn-ea"/>
              </a:rPr>
              <a:t>x</a:t>
            </a:r>
            <a:r>
              <a:rPr lang="en-US" altLang="zh-CN" sz="2000" baseline="-25000" dirty="0">
                <a:sym typeface="+mn-ea"/>
              </a:rPr>
              <a:t>w−1</a:t>
            </a:r>
            <a:r>
              <a:rPr lang="en-US" altLang="zh-CN" sz="2000" dirty="0">
                <a:sym typeface="+mn-ea"/>
              </a:rPr>
              <a:t>2</a:t>
            </a:r>
            <a:r>
              <a:rPr lang="en-US" altLang="zh-CN" sz="2000" baseline="30000" dirty="0">
                <a:sym typeface="+mn-ea"/>
              </a:rPr>
              <a:t>w</a:t>
            </a:r>
            <a:r>
              <a:rPr lang="en-US" altLang="zh-CN" sz="2000" dirty="0">
                <a:sym typeface="+mn-ea"/>
              </a:rPr>
              <a:t> + x, </a:t>
            </a:r>
            <a:r>
              <a:rPr lang="zh-CN" altLang="en-US" sz="2000" dirty="0">
                <a:sym typeface="+mn-ea"/>
              </a:rPr>
              <a:t>将</a:t>
            </a:r>
            <a:r>
              <a:rPr lang="en-US" altLang="zh-CN" sz="2000" dirty="0">
                <a:sym typeface="+mn-ea"/>
              </a:rPr>
              <a:t>T2U</a:t>
            </a:r>
            <a:r>
              <a:rPr lang="en-US" altLang="zh-CN" sz="2000" baseline="-25000" dirty="0">
                <a:sym typeface="+mn-ea"/>
              </a:rPr>
              <a:t>w</a:t>
            </a:r>
            <a:r>
              <a:rPr lang="en-US" altLang="zh-CN" sz="2000" dirty="0">
                <a:sym typeface="+mn-ea"/>
              </a:rPr>
              <a:t>(y) </a:t>
            </a:r>
            <a:r>
              <a:rPr lang="zh-CN" altLang="en-US" sz="2000" dirty="0">
                <a:sym typeface="+mn-ea"/>
              </a:rPr>
              <a:t>写成</a:t>
            </a:r>
            <a:r>
              <a:rPr lang="en-US" altLang="zh-CN" sz="2000" dirty="0">
                <a:sym typeface="+mn-ea"/>
              </a:rPr>
              <a:t>y</a:t>
            </a:r>
            <a:r>
              <a:rPr lang="en-US" altLang="zh-CN" sz="2000" baseline="-25000" dirty="0">
                <a:sym typeface="+mn-ea"/>
              </a:rPr>
              <a:t>w−1</a:t>
            </a:r>
            <a:r>
              <a:rPr lang="en-US" altLang="zh-CN" sz="2000" dirty="0">
                <a:sym typeface="+mn-ea"/>
              </a:rPr>
              <a:t>2</a:t>
            </a:r>
            <a:r>
              <a:rPr lang="en-US" altLang="zh-CN" sz="2000" baseline="30000" dirty="0">
                <a:sym typeface="+mn-ea"/>
              </a:rPr>
              <a:t>w</a:t>
            </a:r>
            <a:r>
              <a:rPr lang="en-US" altLang="zh-CN" sz="2000" dirty="0">
                <a:sym typeface="+mn-ea"/>
              </a:rPr>
              <a:t> +y</a:t>
            </a:r>
            <a:r>
              <a:rPr lang="zh-CN" altLang="en-US" sz="2000" dirty="0">
                <a:sym typeface="+mn-ea"/>
              </a:rPr>
              <a:t>，根据</a:t>
            </a:r>
            <a:r>
              <a:rPr lang="en-US" altLang="zh-CN" sz="2000" dirty="0">
                <a:sym typeface="+mn-ea"/>
              </a:rPr>
              <a:t> +</a:t>
            </a:r>
            <a:r>
              <a:rPr lang="en-US" altLang="zh-CN" sz="2000" baseline="-25000" dirty="0" err="1">
                <a:sym typeface="+mn-ea"/>
              </a:rPr>
              <a:t>w</a:t>
            </a:r>
            <a:r>
              <a:rPr lang="en-US" altLang="zh-CN" sz="2000" baseline="30000" dirty="0" err="1">
                <a:sym typeface="+mn-ea"/>
              </a:rPr>
              <a:t>u</a:t>
            </a:r>
            <a:r>
              <a:rPr lang="en-US" altLang="zh-CN" sz="2000" dirty="0">
                <a:sym typeface="+mn-ea"/>
              </a:rPr>
              <a:t> </a:t>
            </a:r>
            <a:r>
              <a:rPr lang="zh-CN" altLang="en-US" sz="2000" dirty="0">
                <a:sym typeface="+mn-ea"/>
              </a:rPr>
              <a:t>是模</a:t>
            </a:r>
            <a:r>
              <a:rPr lang="en-US" altLang="zh-CN" sz="2000" dirty="0">
                <a:sym typeface="+mn-ea"/>
              </a:rPr>
              <a:t>2</a:t>
            </a:r>
            <a:r>
              <a:rPr lang="en-US" altLang="zh-CN" sz="2000" baseline="30000" dirty="0">
                <a:sym typeface="+mn-ea"/>
              </a:rPr>
              <a:t>w</a:t>
            </a:r>
            <a:r>
              <a:rPr lang="zh-CN" altLang="en-US" sz="2000" dirty="0">
                <a:sym typeface="+mn-ea"/>
              </a:rPr>
              <a:t>属性：</a:t>
            </a:r>
          </a:p>
          <a:p>
            <a:pPr lvl="2"/>
            <a:endParaRPr lang="en-US" altLang="zh-CN" sz="2000" dirty="0"/>
          </a:p>
          <a:p>
            <a:pPr marL="1371600" lvl="3" indent="0">
              <a:buNone/>
            </a:pPr>
            <a:r>
              <a:rPr lang="pl-PL" altLang="zh-CN" sz="2000" dirty="0">
                <a:sym typeface="+mn-ea"/>
              </a:rPr>
              <a:t>x +</a:t>
            </a:r>
            <a:r>
              <a:rPr lang="pl-PL" altLang="zh-CN" sz="2000" baseline="-25000" dirty="0">
                <a:sym typeface="+mn-ea"/>
              </a:rPr>
              <a:t>w</a:t>
            </a:r>
            <a:r>
              <a:rPr lang="pl-PL" altLang="zh-CN" sz="2000" baseline="30000" dirty="0">
                <a:sym typeface="+mn-ea"/>
              </a:rPr>
              <a:t>t</a:t>
            </a:r>
            <a:r>
              <a:rPr lang="pl-PL" altLang="zh-CN" sz="2000" dirty="0">
                <a:sym typeface="+mn-ea"/>
              </a:rPr>
              <a:t> y </a:t>
            </a: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(T2U</a:t>
            </a:r>
            <a:r>
              <a:rPr lang="pl-PL" altLang="zh-CN" sz="2000" baseline="-25000" dirty="0">
                <a:sym typeface="+mn-ea"/>
              </a:rPr>
              <a:t>w</a:t>
            </a:r>
            <a:r>
              <a:rPr lang="pl-PL" altLang="zh-CN" sz="2000" dirty="0">
                <a:sym typeface="+mn-ea"/>
              </a:rPr>
              <a:t>(x) +</a:t>
            </a:r>
            <a:r>
              <a:rPr lang="pl-PL" altLang="zh-CN" sz="2000" baseline="-25000" dirty="0">
                <a:sym typeface="+mn-ea"/>
              </a:rPr>
              <a:t>w</a:t>
            </a:r>
            <a:r>
              <a:rPr lang="pl-PL" altLang="zh-CN" sz="2000" baseline="30000" dirty="0">
                <a:sym typeface="+mn-ea"/>
              </a:rPr>
              <a:t>u</a:t>
            </a:r>
            <a:r>
              <a:rPr lang="pl-PL" altLang="zh-CN" sz="2000" dirty="0">
                <a:sym typeface="+mn-ea"/>
              </a:rPr>
              <a:t> T2U</a:t>
            </a:r>
            <a:r>
              <a:rPr lang="pl-PL" altLang="zh-CN" sz="2000" baseline="-25000" dirty="0">
                <a:sym typeface="+mn-ea"/>
              </a:rPr>
              <a:t>w</a:t>
            </a:r>
            <a:r>
              <a:rPr lang="pl-PL" altLang="zh-CN" sz="2000" dirty="0">
                <a:sym typeface="+mn-ea"/>
              </a:rPr>
              <a:t>(y))</a:t>
            </a:r>
            <a:endParaRPr lang="pl-PL" altLang="zh-CN" sz="2000" dirty="0"/>
          </a:p>
          <a:p>
            <a:pPr marL="1371600" lvl="3" indent="0">
              <a:buNone/>
            </a:pP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[(x</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x + y</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y) mod 2</a:t>
            </a:r>
            <a:r>
              <a:rPr lang="pl-PL" altLang="zh-CN" sz="2000" baseline="30000" dirty="0">
                <a:sym typeface="+mn-ea"/>
              </a:rPr>
              <a:t>w</a:t>
            </a:r>
            <a:r>
              <a:rPr lang="pl-PL" altLang="zh-CN" sz="2000" dirty="0">
                <a:sym typeface="+mn-ea"/>
              </a:rPr>
              <a:t>]</a:t>
            </a:r>
            <a:endParaRPr lang="pl-PL" altLang="zh-CN" sz="2000" dirty="0"/>
          </a:p>
          <a:p>
            <a:pPr marL="1371600" lvl="3" indent="0">
              <a:buNone/>
            </a:pP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[(x + y) mod 2</a:t>
            </a:r>
            <a:r>
              <a:rPr lang="pl-PL" altLang="zh-CN" sz="2000" baseline="30000" dirty="0">
                <a:sym typeface="+mn-ea"/>
              </a:rPr>
              <a:t>w</a:t>
            </a:r>
            <a:r>
              <a:rPr lang="pl-PL" altLang="zh-CN" sz="2000" dirty="0">
                <a:sym typeface="+mn-ea"/>
              </a:rPr>
              <a:t>]</a:t>
            </a:r>
            <a:endParaRPr lang="en-US" altLang="zh-CN" sz="2000" dirty="0"/>
          </a:p>
          <a:p>
            <a:pPr lvl="2"/>
            <a:endParaRPr lang="en-US" altLang="zh-CN" sz="2000">
              <a:ea typeface="宋体" panose="02010600030101010101" pitchFamily="2" charset="-122"/>
              <a:sym typeface="+mn-ea"/>
            </a:endParaRP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对满足</a:t>
            </a:r>
            <a:r>
              <a:rPr lang="en-US" altLang="zh-CN" sz="2000">
                <a:ea typeface="宋体" panose="02010600030101010101" pitchFamily="2" charset="-122"/>
                <a:sym typeface="+mn-ea"/>
              </a:rPr>
              <a:t>-2</a:t>
            </a:r>
            <a:r>
              <a:rPr lang="pl-PL" altLang="zh-CN" sz="2000" i="1" baseline="30000" dirty="0">
                <a:sym typeface="+mn-ea"/>
              </a:rPr>
              <a:t>w</a:t>
            </a:r>
            <a:r>
              <a:rPr lang="en-US" altLang="pl-PL" sz="2000" i="1" baseline="30000" dirty="0">
                <a:sym typeface="+mn-ea"/>
              </a:rPr>
              <a:t>-1</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a:t>
            </a:r>
            <a:r>
              <a:rPr lang="en-US" altLang="zh-CN" sz="2000">
                <a:latin typeface="Arial" panose="020B0604020202020204" pitchFamily="34" charset="0"/>
                <a:ea typeface="宋体" panose="02010600030101010101" pitchFamily="2" charset="-122"/>
                <a:sym typeface="+mn-ea"/>
              </a:rPr>
              <a:t>y≤2</a:t>
            </a:r>
            <a:r>
              <a:rPr lang="en-US" altLang="zh-CN" sz="2000" baseline="30000">
                <a:latin typeface="Arial" panose="020B0604020202020204" pitchFamily="34" charset="0"/>
                <a:ea typeface="宋体" panose="02010600030101010101" pitchFamily="2" charset="-122"/>
                <a:sym typeface="+mn-ea"/>
              </a:rPr>
              <a:t>w-1</a:t>
            </a:r>
            <a:r>
              <a:rPr lang="en-US" altLang="zh-CN" sz="2000">
                <a:latin typeface="Arial" panose="020B0604020202020204" pitchFamily="34" charset="0"/>
                <a:ea typeface="宋体" panose="02010600030101010101" pitchFamily="2" charset="-122"/>
                <a:sym typeface="+mn-ea"/>
              </a:rPr>
              <a:t>-1</a:t>
            </a:r>
            <a:r>
              <a:rPr lang="zh-CN" altLang="en-US" sz="2000">
                <a:latin typeface="Arial" panose="020B0604020202020204" pitchFamily="34" charset="0"/>
                <a:ea typeface="宋体" panose="02010600030101010101" pitchFamily="2" charset="-122"/>
                <a:sym typeface="+mn-ea"/>
              </a:rPr>
              <a:t>的整数</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和</a:t>
            </a:r>
            <a:r>
              <a:rPr lang="en-US" altLang="zh-CN" sz="2000">
                <a:latin typeface="Arial" panose="020B0604020202020204" pitchFamily="34" charset="0"/>
                <a:ea typeface="宋体" panose="02010600030101010101" pitchFamily="2" charset="-122"/>
                <a:sym typeface="+mn-ea"/>
              </a:rPr>
              <a:t>y</a:t>
            </a:r>
            <a:r>
              <a:rPr lang="zh-CN" altLang="en-US" sz="2000">
                <a:latin typeface="Arial" panose="020B0604020202020204" pitchFamily="34" charset="0"/>
                <a:ea typeface="宋体" panose="02010600030101010101" pitchFamily="2" charset="-122"/>
                <a:sym typeface="+mn-ea"/>
              </a:rPr>
              <a:t>有：</a:t>
            </a:r>
          </a:p>
          <a:p>
            <a:pPr lvl="2"/>
            <a:endParaRPr lang="zh-CN" altLang="en-US" sz="1800" baseline="30000">
              <a:latin typeface="Arial" panose="020B0604020202020204" pitchFamily="34" charset="0"/>
              <a:ea typeface="宋体" panose="02010600030101010101" pitchFamily="2" charset="-122"/>
              <a:sym typeface="+mn-ea"/>
            </a:endParaRP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450" r:id="rId4" imgW="914400" imgH="215640" progId="Equation.3">
                  <p:embed/>
                </p:oleObj>
              </mc:Choice>
              <mc:Fallback>
                <p:oleObj r:id="rId4" imgW="914400" imgH="2156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4"/>
          <p:cNvGrpSpPr/>
          <p:nvPr/>
        </p:nvGrpSpPr>
        <p:grpSpPr bwMode="auto">
          <a:xfrm>
            <a:off x="8696249" y="1020906"/>
            <a:ext cx="2743200" cy="228600"/>
            <a:chOff x="2976" y="816"/>
            <a:chExt cx="1728" cy="144"/>
          </a:xfrm>
        </p:grpSpPr>
        <p:sp>
          <p:nvSpPr>
            <p:cNvPr id="2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8" name="Group 12"/>
          <p:cNvGrpSpPr/>
          <p:nvPr/>
        </p:nvGrpSpPr>
        <p:grpSpPr bwMode="auto">
          <a:xfrm>
            <a:off x="8696249" y="1478106"/>
            <a:ext cx="2743200" cy="228600"/>
            <a:chOff x="2976" y="1104"/>
            <a:chExt cx="1728" cy="144"/>
          </a:xfrm>
        </p:grpSpPr>
        <p:sp>
          <p:nvSpPr>
            <p:cNvPr id="2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 name="Rectangle 20"/>
          <p:cNvSpPr>
            <a:spLocks noChangeArrowheads="1"/>
          </p:cNvSpPr>
          <p:nvPr/>
        </p:nvSpPr>
        <p:spPr bwMode="auto">
          <a:xfrm>
            <a:off x="8086649" y="944706"/>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7" name="Rectangle 21"/>
          <p:cNvSpPr>
            <a:spLocks noChangeArrowheads="1"/>
          </p:cNvSpPr>
          <p:nvPr/>
        </p:nvSpPr>
        <p:spPr bwMode="auto">
          <a:xfrm>
            <a:off x="8086649" y="1401906"/>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8" name="Line 22"/>
          <p:cNvSpPr>
            <a:spLocks noChangeShapeType="1"/>
          </p:cNvSpPr>
          <p:nvPr/>
        </p:nvSpPr>
        <p:spPr bwMode="auto">
          <a:xfrm>
            <a:off x="7705649" y="1782906"/>
            <a:ext cx="3886200" cy="0"/>
          </a:xfrm>
          <a:prstGeom prst="line">
            <a:avLst/>
          </a:prstGeom>
          <a:noFill/>
          <a:ln w="25400">
            <a:solidFill>
              <a:schemeClr val="tx1"/>
            </a:solidFill>
            <a:round/>
          </a:ln>
        </p:spPr>
        <p:txBody>
          <a:bodyPr wrap="none" anchor="ctr"/>
          <a:lstStyle/>
          <a:p>
            <a:endParaRPr lang="en-US"/>
          </a:p>
        </p:txBody>
      </p:sp>
      <p:sp>
        <p:nvSpPr>
          <p:cNvPr id="39" name="Rectangle 23"/>
          <p:cNvSpPr>
            <a:spLocks noChangeArrowheads="1"/>
          </p:cNvSpPr>
          <p:nvPr/>
        </p:nvSpPr>
        <p:spPr bwMode="auto">
          <a:xfrm>
            <a:off x="7705649" y="1401906"/>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0" name="Group 24"/>
          <p:cNvGrpSpPr/>
          <p:nvPr/>
        </p:nvGrpSpPr>
        <p:grpSpPr bwMode="auto">
          <a:xfrm>
            <a:off x="8467649" y="1935306"/>
            <a:ext cx="2971800" cy="228600"/>
            <a:chOff x="2832" y="1392"/>
            <a:chExt cx="1872" cy="144"/>
          </a:xfrm>
        </p:grpSpPr>
        <p:grpSp>
          <p:nvGrpSpPr>
            <p:cNvPr id="41" name="Group 25"/>
            <p:cNvGrpSpPr/>
            <p:nvPr/>
          </p:nvGrpSpPr>
          <p:grpSpPr bwMode="auto">
            <a:xfrm>
              <a:off x="2976" y="1392"/>
              <a:ext cx="1728" cy="144"/>
              <a:chOff x="2976" y="1392"/>
              <a:chExt cx="1728" cy="144"/>
            </a:xfrm>
          </p:grpSpPr>
          <p:sp>
            <p:nvSpPr>
              <p:cNvPr id="4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50" name="Rectangle 34"/>
          <p:cNvSpPr>
            <a:spLocks noChangeArrowheads="1"/>
          </p:cNvSpPr>
          <p:nvPr/>
        </p:nvSpPr>
        <p:spPr bwMode="auto">
          <a:xfrm>
            <a:off x="7705649" y="1782906"/>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1" name="Group 35"/>
          <p:cNvGrpSpPr/>
          <p:nvPr/>
        </p:nvGrpSpPr>
        <p:grpSpPr bwMode="auto">
          <a:xfrm>
            <a:off x="8696249" y="2392506"/>
            <a:ext cx="2743200" cy="228600"/>
            <a:chOff x="2976" y="1392"/>
            <a:chExt cx="1728" cy="144"/>
          </a:xfrm>
        </p:grpSpPr>
        <p:sp>
          <p:nvSpPr>
            <p:cNvPr id="52"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3"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4"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5"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6"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7"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8"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59" name="Line 43"/>
          <p:cNvSpPr>
            <a:spLocks noChangeShapeType="1"/>
          </p:cNvSpPr>
          <p:nvPr/>
        </p:nvSpPr>
        <p:spPr bwMode="auto">
          <a:xfrm>
            <a:off x="7705649" y="2240106"/>
            <a:ext cx="3886200" cy="0"/>
          </a:xfrm>
          <a:prstGeom prst="line">
            <a:avLst/>
          </a:prstGeom>
          <a:noFill/>
          <a:ln w="25400">
            <a:solidFill>
              <a:schemeClr val="tx1"/>
            </a:solidFill>
            <a:round/>
          </a:ln>
        </p:spPr>
        <p:txBody>
          <a:bodyPr wrap="none" anchor="ctr"/>
          <a:lstStyle/>
          <a:p>
            <a:endParaRPr lang="en-US"/>
          </a:p>
        </p:txBody>
      </p:sp>
      <p:sp>
        <p:nvSpPr>
          <p:cNvPr id="60" name="Rectangle 47"/>
          <p:cNvSpPr>
            <a:spLocks noChangeArrowheads="1"/>
          </p:cNvSpPr>
          <p:nvPr/>
        </p:nvSpPr>
        <p:spPr bwMode="auto">
          <a:xfrm>
            <a:off x="7117715" y="2297196"/>
            <a:ext cx="1502334" cy="400110"/>
          </a:xfrm>
          <a:prstGeom prst="rect">
            <a:avLst/>
          </a:prstGeom>
          <a:noFill/>
          <a:ln w="25400">
            <a:noFill/>
            <a:miter lim="800000"/>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down)">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down)">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wipe(down)">
                                      <p:cBhvr>
                                        <p:cTn id="51" dur="5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Par">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8445" y="667385"/>
            <a:ext cx="7891145" cy="2614930"/>
          </a:xfrm>
          <a:prstGeom prst="rect">
            <a:avLst/>
          </a:prstGeom>
          <a:noFill/>
        </p:spPr>
        <p:txBody>
          <a:bodyPr wrap="square" rtlCol="0">
            <a:spAutoFit/>
          </a:bodyPr>
          <a:lstStyle/>
          <a:p>
            <a:pPr marL="342900" indent="-342900" eaLnBrk="1" hangingPunct="1">
              <a:buFont typeface="Wingdings" panose="05000000000000000000" charset="0"/>
              <a:buChar char=""/>
              <a:tabLst>
                <a:tab pos="1371600" algn="l"/>
                <a:tab pos="1892300" algn="l"/>
                <a:tab pos="2349500" algn="l"/>
              </a:tabLst>
              <a:defRPr/>
            </a:pPr>
            <a:r>
              <a:rPr lang="zh-CN" altLang="en-US" sz="2400">
                <a:ea typeface="宋体" panose="02010600030101010101" pitchFamily="2" charset="-122"/>
                <a:sym typeface="+mn-ea"/>
              </a:rPr>
              <a:t>有符号加法和无符号加法</a:t>
            </a:r>
            <a:r>
              <a:rPr lang="en-US" sz="2400">
                <a:sym typeface="+mn-ea"/>
              </a:rPr>
              <a:t>有相同的位级的行为</a:t>
            </a:r>
          </a:p>
          <a:p>
            <a:pPr marL="0" indent="0" eaLnBrk="1" hangingPunct="1">
              <a:buFont typeface="Wingdings" panose="05000000000000000000" charset="0"/>
              <a:buNone/>
              <a:tabLst>
                <a:tab pos="1371600" algn="l"/>
                <a:tab pos="1892300" algn="l"/>
                <a:tab pos="2349500" algn="l"/>
              </a:tabLst>
              <a:defRPr/>
            </a:pPr>
            <a:r>
              <a:rPr lang="en-US" altLang="zh-CN" sz="2000" dirty="0">
                <a:ea typeface="宋体" panose="02010600030101010101" pitchFamily="2" charset="-122"/>
              </a:rPr>
              <a:t>——</a:t>
            </a:r>
            <a:r>
              <a:rPr lang="zh-CN" altLang="en-US" sz="2000" dirty="0">
                <a:ea typeface="宋体" panose="02010600030101010101" pitchFamily="2" charset="-122"/>
              </a:rPr>
              <a:t>以下代码运行得到的结果为：</a:t>
            </a:r>
            <a:r>
              <a:rPr lang="en-US" sz="2000" dirty="0">
                <a:latin typeface="Courier New" panose="02070309020205020404" charset="0"/>
                <a:sym typeface="+mn-ea"/>
              </a:rPr>
              <a:t> </a:t>
            </a:r>
            <a:r>
              <a:rPr lang="en-US" sz="2000" b="1" dirty="0">
                <a:latin typeface="Courier New" panose="02070309020205020404" charset="0"/>
                <a:sym typeface="+mn-ea"/>
              </a:rPr>
              <a:t>s == t</a:t>
            </a:r>
          </a:p>
          <a:p>
            <a:pPr marL="0" indent="0" eaLnBrk="1" hangingPunct="1">
              <a:buFont typeface="Wingdings" panose="05000000000000000000" charset="0"/>
              <a:buNone/>
              <a:tabLst>
                <a:tab pos="1371600" algn="l"/>
                <a:tab pos="1892300" algn="l"/>
                <a:tab pos="2349500" algn="l"/>
              </a:tabLst>
              <a:defRPr/>
            </a:pPr>
            <a:r>
              <a:rPr lang="en-US" sz="2000" b="1" dirty="0">
                <a:latin typeface="Courier New" panose="02070309020205020404" charset="0"/>
                <a:sym typeface="+mn-ea"/>
              </a:rPr>
              <a:t>	</a:t>
            </a:r>
            <a:r>
              <a:rPr lang="en-US" sz="2000" b="1" dirty="0" err="1">
                <a:latin typeface="Courier New" panose="02070309020205020404" charset="0"/>
                <a:sym typeface="+mn-ea"/>
              </a:rPr>
              <a:t>int</a:t>
            </a:r>
            <a:r>
              <a:rPr lang="en-US" sz="2000" b="1" dirty="0">
                <a:latin typeface="Courier New" panose="02070309020205020404" charset="0"/>
                <a:sym typeface="+mn-ea"/>
              </a:rPr>
              <a:t> s, t, u, v;</a:t>
            </a:r>
            <a:endParaRPr lang="en-US" sz="2000" b="1" dirty="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a:latin typeface="Courier New" panose="02070309020205020404" charset="0"/>
                <a:sym typeface="+mn-ea"/>
              </a:rPr>
              <a:t>	s = (</a:t>
            </a:r>
            <a:r>
              <a:rPr lang="en-US" sz="2000" b="1" dirty="0" err="1">
                <a:latin typeface="Courier New" panose="02070309020205020404" charset="0"/>
                <a:sym typeface="+mn-ea"/>
              </a:rPr>
              <a:t>int</a:t>
            </a:r>
            <a:r>
              <a:rPr lang="en-US" sz="2000" b="1" dirty="0">
                <a:latin typeface="Courier New" panose="02070309020205020404" charset="0"/>
                <a:sym typeface="+mn-ea"/>
              </a:rPr>
              <a:t>) ((unsigned) u + (unsigned) v);</a:t>
            </a:r>
            <a:endParaRPr lang="en-US" sz="2000" b="1" dirty="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a:latin typeface="Courier New" panose="02070309020205020404" charset="0"/>
                <a:sym typeface="+mn-ea"/>
              </a:rPr>
              <a:t> 	t = u + v</a:t>
            </a:r>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p:txBody>
      </p:sp>
      <p:pic>
        <p:nvPicPr>
          <p:cNvPr id="6" name="图片 5"/>
          <p:cNvPicPr>
            <a:picLocks noChangeAspect="1"/>
          </p:cNvPicPr>
          <p:nvPr/>
        </p:nvPicPr>
        <p:blipFill>
          <a:blip r:embed="rId2"/>
          <a:stretch>
            <a:fillRect/>
          </a:stretch>
        </p:blipFill>
        <p:spPr>
          <a:xfrm>
            <a:off x="6691630" y="2774950"/>
            <a:ext cx="4751070" cy="3451225"/>
          </a:xfrm>
          <a:prstGeom prst="rect">
            <a:avLst/>
          </a:prstGeom>
        </p:spPr>
      </p:pic>
      <p:sp>
        <p:nvSpPr>
          <p:cNvPr id="4" name="文本框 3"/>
          <p:cNvSpPr txBox="1"/>
          <p:nvPr/>
        </p:nvSpPr>
        <p:spPr>
          <a:xfrm>
            <a:off x="1544320" y="3060700"/>
            <a:ext cx="4865370" cy="1383665"/>
          </a:xfrm>
          <a:prstGeom prst="rect">
            <a:avLst/>
          </a:prstGeom>
          <a:noFill/>
        </p:spPr>
        <p:txBody>
          <a:bodyPr wrap="square" rtlCol="0">
            <a:spAutoFit/>
          </a:bodyPr>
          <a:lstStyle/>
          <a:p>
            <a:pPr marL="342900" indent="-342900">
              <a:buFont typeface="Wingdings" panose="05000000000000000000" charset="0"/>
              <a:buChar char=""/>
            </a:pPr>
            <a:r>
              <a:rPr lang="zh-CN" altLang="en-US" sz="2400"/>
              <a:t>右图为补码加法的一些实例：</a:t>
            </a:r>
          </a:p>
          <a:p>
            <a:pPr marL="0" indent="0">
              <a:buFont typeface="Wingdings" panose="05000000000000000000" charset="0"/>
              <a:buNone/>
            </a:pPr>
            <a:r>
              <a:rPr lang="en-US" altLang="zh-CN" sz="2000"/>
              <a:t>——</a:t>
            </a:r>
            <a:r>
              <a:rPr lang="zh-CN" altLang="en-US" sz="2000">
                <a:ea typeface="宋体" panose="02010600030101010101" pitchFamily="2" charset="-122"/>
              </a:rPr>
              <a:t>通过执行运算数的二进制加法并将结果截断到</a:t>
            </a:r>
            <a:r>
              <a:rPr lang="en-US" altLang="zh-CN" sz="2000">
                <a:ea typeface="宋体" panose="02010600030101010101" pitchFamily="2" charset="-122"/>
              </a:rPr>
              <a:t>4</a:t>
            </a:r>
            <a:r>
              <a:rPr lang="zh-CN" altLang="en-US" sz="2000">
                <a:ea typeface="宋体" panose="02010600030101010101" pitchFamily="2" charset="-122"/>
              </a:rPr>
              <a:t>位，可以获得</a:t>
            </a:r>
            <a:r>
              <a:rPr lang="en-US" altLang="zh-CN" sz="2000">
                <a:ea typeface="宋体" panose="02010600030101010101" pitchFamily="2" charset="-122"/>
              </a:rPr>
              <a:t>4</a:t>
            </a:r>
            <a:r>
              <a:rPr lang="zh-CN" altLang="en-US" sz="2000">
                <a:ea typeface="宋体" panose="02010600030101010101" pitchFamily="2" charset="-122"/>
              </a:rPr>
              <a:t>位补码和的位级表示。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dow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down)">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25065" y="2680970"/>
            <a:ext cx="4092575" cy="3338195"/>
          </a:xfrm>
          <a:prstGeom prst="rect">
            <a:avLst/>
          </a:prstGeom>
        </p:spPr>
      </p:pic>
      <p:cxnSp>
        <p:nvCxnSpPr>
          <p:cNvPr id="6" name="直接连接符 5"/>
          <p:cNvCxnSpPr/>
          <p:nvPr/>
        </p:nvCxnSpPr>
        <p:spPr>
          <a:xfrm>
            <a:off x="2631440" y="4438015"/>
            <a:ext cx="1666240" cy="5505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297680" y="3825875"/>
            <a:ext cx="2080895" cy="11823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631440" y="3458845"/>
            <a:ext cx="2232660" cy="9791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64100" y="3437890"/>
            <a:ext cx="1544955" cy="3727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97680" y="3413125"/>
            <a:ext cx="566420" cy="16065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76045" y="545465"/>
            <a:ext cx="4329430" cy="1445260"/>
          </a:xfrm>
          <a:prstGeom prst="rect">
            <a:avLst/>
          </a:prstGeom>
          <a:noFill/>
        </p:spPr>
        <p:txBody>
          <a:bodyPr wrap="square" rtlCol="0">
            <a:spAutoFit/>
          </a:bodyPr>
          <a:lstStyle/>
          <a:p>
            <a:r>
              <a:rPr lang="zh-CN" altLang="en-US" sz="2400"/>
              <a:t>补码加法中的溢出：</a:t>
            </a:r>
          </a:p>
          <a:p>
            <a:endParaRPr lang="en-US" altLang="zh-CN" sz="2400"/>
          </a:p>
          <a:p>
            <a:r>
              <a:rPr lang="en-US" altLang="zh-CN" sz="2000"/>
              <a:t>——</a:t>
            </a:r>
            <a:r>
              <a:rPr lang="zh-CN" altLang="en-US" sz="2000">
                <a:ea typeface="宋体" panose="02010600030101010101" pitchFamily="2" charset="-122"/>
              </a:rPr>
              <a:t>正溢出：如果</a:t>
            </a:r>
            <a:r>
              <a:rPr lang="en-US" altLang="zh-CN" sz="2000">
                <a:ea typeface="宋体" panose="02010600030101010101" pitchFamily="2" charset="-122"/>
              </a:rPr>
              <a:t>x&gt;0</a:t>
            </a:r>
            <a:r>
              <a:rPr lang="zh-CN" altLang="en-US" sz="2000">
                <a:ea typeface="宋体" panose="02010600030101010101" pitchFamily="2" charset="-122"/>
              </a:rPr>
              <a:t>，</a:t>
            </a:r>
            <a:r>
              <a:rPr lang="en-US" altLang="zh-CN" sz="2000">
                <a:ea typeface="宋体" panose="02010600030101010101" pitchFamily="2" charset="-122"/>
              </a:rPr>
              <a:t>y&gt;0</a:t>
            </a:r>
            <a:r>
              <a:rPr lang="zh-CN" altLang="en-US" sz="2000">
                <a:ea typeface="宋体" panose="02010600030101010101" pitchFamily="2" charset="-122"/>
              </a:rPr>
              <a:t>，而</a:t>
            </a:r>
            <a:r>
              <a:rPr lang="en-US" altLang="zh-CN" sz="2000">
                <a:ea typeface="宋体" panose="02010600030101010101" pitchFamily="2" charset="-122"/>
              </a:rPr>
              <a:t>s</a:t>
            </a:r>
            <a:r>
              <a:rPr lang="en-US" altLang="zh-CN" sz="2000">
                <a:latin typeface="Arial" panose="020B0604020202020204" pitchFamily="34" charset="0"/>
                <a:ea typeface="宋体" panose="02010600030101010101" pitchFamily="2" charset="-122"/>
              </a:rPr>
              <a:t>≤0</a:t>
            </a:r>
          </a:p>
          <a:p>
            <a:r>
              <a:rPr lang="en-US" altLang="zh-CN" sz="2000">
                <a:sym typeface="+mn-ea"/>
              </a:rPr>
              <a:t>——</a:t>
            </a:r>
            <a:r>
              <a:rPr lang="zh-CN" altLang="en-US" sz="2000">
                <a:ea typeface="宋体" panose="02010600030101010101" pitchFamily="2" charset="-122"/>
                <a:sym typeface="+mn-ea"/>
              </a:rPr>
              <a:t>负溢出：如果</a:t>
            </a:r>
            <a:r>
              <a:rPr lang="en-US" altLang="zh-CN" sz="2000">
                <a:ea typeface="宋体" panose="02010600030101010101" pitchFamily="2" charset="-122"/>
                <a:sym typeface="+mn-ea"/>
              </a:rPr>
              <a:t>x&lt;0</a:t>
            </a:r>
            <a:r>
              <a:rPr lang="zh-CN" altLang="en-US" sz="2000">
                <a:ea typeface="宋体" panose="02010600030101010101" pitchFamily="2" charset="-122"/>
                <a:sym typeface="+mn-ea"/>
              </a:rPr>
              <a:t>，</a:t>
            </a:r>
            <a:r>
              <a:rPr lang="en-US" altLang="zh-CN" sz="2000">
                <a:ea typeface="宋体" panose="02010600030101010101" pitchFamily="2" charset="-122"/>
                <a:sym typeface="+mn-ea"/>
              </a:rPr>
              <a:t>y&lt;0</a:t>
            </a:r>
            <a:r>
              <a:rPr lang="zh-CN" altLang="en-US" sz="2000">
                <a:ea typeface="宋体" panose="02010600030101010101" pitchFamily="2" charset="-122"/>
                <a:sym typeface="+mn-ea"/>
              </a:rPr>
              <a:t>，而</a:t>
            </a:r>
            <a:r>
              <a:rPr lang="en-US" altLang="zh-CN" sz="2000">
                <a:ea typeface="宋体" panose="02010600030101010101" pitchFamily="2" charset="-122"/>
                <a:sym typeface="+mn-ea"/>
              </a:rPr>
              <a:t>s</a:t>
            </a:r>
            <a:r>
              <a:rPr lang="en-US" altLang="zh-CN" sz="2000">
                <a:latin typeface="Arial" panose="020B0604020202020204" pitchFamily="34" charset="0"/>
                <a:ea typeface="宋体" panose="02010600030101010101" pitchFamily="2" charset="-122"/>
                <a:sym typeface="+mn-ea"/>
              </a:rPr>
              <a:t>≥0</a:t>
            </a:r>
          </a:p>
        </p:txBody>
      </p:sp>
      <p:sp>
        <p:nvSpPr>
          <p:cNvPr id="5" name="Rectangle 5"/>
          <p:cNvSpPr>
            <a:spLocks noChangeArrowheads="1"/>
          </p:cNvSpPr>
          <p:nvPr/>
        </p:nvSpPr>
        <p:spPr bwMode="auto">
          <a:xfrm>
            <a:off x="8768605" y="4796302"/>
            <a:ext cx="714137"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–1</a:t>
            </a:r>
            <a:endParaRPr lang="en-US" sz="1800" b="0" dirty="0">
              <a:latin typeface="Calibri" panose="020F0502020204030204" pitchFamily="34" charset="0"/>
            </a:endParaRPr>
          </a:p>
        </p:txBody>
      </p:sp>
      <p:sp>
        <p:nvSpPr>
          <p:cNvPr id="34821" name="Rectangle 6"/>
          <p:cNvSpPr>
            <a:spLocks noChangeArrowheads="1"/>
          </p:cNvSpPr>
          <p:nvPr/>
        </p:nvSpPr>
        <p:spPr bwMode="auto">
          <a:xfrm>
            <a:off x="8956958" y="5481726"/>
            <a:ext cx="525784"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p>
        </p:txBody>
      </p:sp>
      <p:sp>
        <p:nvSpPr>
          <p:cNvPr id="7" name="Line 8"/>
          <p:cNvSpPr>
            <a:spLocks noChangeShapeType="1"/>
          </p:cNvSpPr>
          <p:nvPr/>
        </p:nvSpPr>
        <p:spPr bwMode="auto">
          <a:xfrm>
            <a:off x="9628276" y="2931477"/>
            <a:ext cx="0" cy="1346200"/>
          </a:xfrm>
          <a:prstGeom prst="line">
            <a:avLst/>
          </a:prstGeom>
          <a:noFill/>
          <a:ln w="25400">
            <a:solidFill>
              <a:schemeClr val="tx1"/>
            </a:solidFill>
            <a:round/>
          </a:ln>
        </p:spPr>
        <p:txBody>
          <a:bodyPr wrap="none" anchor="ctr"/>
          <a:lstStyle/>
          <a:p>
            <a:endParaRPr lang="en-US"/>
          </a:p>
        </p:txBody>
      </p:sp>
      <p:sp>
        <p:nvSpPr>
          <p:cNvPr id="9" name="Line 9"/>
          <p:cNvSpPr>
            <a:spLocks noChangeShapeType="1"/>
          </p:cNvSpPr>
          <p:nvPr/>
        </p:nvSpPr>
        <p:spPr bwMode="auto">
          <a:xfrm>
            <a:off x="9564061" y="4290377"/>
            <a:ext cx="127000" cy="0"/>
          </a:xfrm>
          <a:prstGeom prst="line">
            <a:avLst/>
          </a:prstGeom>
          <a:noFill/>
          <a:ln w="25400">
            <a:solidFill>
              <a:schemeClr val="tx1"/>
            </a:solidFill>
            <a:round/>
          </a:ln>
        </p:spPr>
        <p:txBody>
          <a:bodyPr wrap="none" anchor="ctr"/>
          <a:lstStyle/>
          <a:p>
            <a:endParaRPr lang="en-US"/>
          </a:p>
        </p:txBody>
      </p:sp>
      <p:sp>
        <p:nvSpPr>
          <p:cNvPr id="10" name="Line 10"/>
          <p:cNvSpPr>
            <a:spLocks noChangeShapeType="1"/>
          </p:cNvSpPr>
          <p:nvPr/>
        </p:nvSpPr>
        <p:spPr bwMode="auto">
          <a:xfrm>
            <a:off x="9564061" y="3604577"/>
            <a:ext cx="127000" cy="0"/>
          </a:xfrm>
          <a:prstGeom prst="line">
            <a:avLst/>
          </a:prstGeom>
          <a:noFill/>
          <a:ln w="25400">
            <a:solidFill>
              <a:schemeClr val="tx1"/>
            </a:solidFill>
            <a:round/>
          </a:ln>
        </p:spPr>
        <p:txBody>
          <a:bodyPr wrap="none" anchor="ctr"/>
          <a:lstStyle/>
          <a:p>
            <a:endParaRPr lang="en-US"/>
          </a:p>
        </p:txBody>
      </p:sp>
      <p:sp>
        <p:nvSpPr>
          <p:cNvPr id="11" name="Line 11"/>
          <p:cNvSpPr>
            <a:spLocks noChangeShapeType="1"/>
          </p:cNvSpPr>
          <p:nvPr/>
        </p:nvSpPr>
        <p:spPr bwMode="auto">
          <a:xfrm>
            <a:off x="9564061" y="2918777"/>
            <a:ext cx="127000" cy="0"/>
          </a:xfrm>
          <a:prstGeom prst="line">
            <a:avLst/>
          </a:prstGeom>
          <a:noFill/>
          <a:ln w="25400">
            <a:solidFill>
              <a:schemeClr val="tx1"/>
            </a:solidFill>
            <a:round/>
          </a:ln>
        </p:spPr>
        <p:txBody>
          <a:bodyPr wrap="none" anchor="ctr"/>
          <a:lstStyle/>
          <a:p>
            <a:endParaRPr lang="en-US"/>
          </a:p>
        </p:txBody>
      </p:sp>
      <p:sp>
        <p:nvSpPr>
          <p:cNvPr id="13" name="Line 12"/>
          <p:cNvSpPr>
            <a:spLocks noChangeShapeType="1"/>
          </p:cNvSpPr>
          <p:nvPr/>
        </p:nvSpPr>
        <p:spPr bwMode="auto">
          <a:xfrm>
            <a:off x="10922963" y="3617277"/>
            <a:ext cx="0" cy="660400"/>
          </a:xfrm>
          <a:prstGeom prst="line">
            <a:avLst/>
          </a:prstGeom>
          <a:noFill/>
          <a:ln w="25400">
            <a:solidFill>
              <a:schemeClr val="tx1"/>
            </a:solidFill>
            <a:round/>
          </a:ln>
        </p:spPr>
        <p:txBody>
          <a:bodyPr wrap="none" anchor="ctr"/>
          <a:lstStyle/>
          <a:p>
            <a:endParaRPr lang="en-US"/>
          </a:p>
        </p:txBody>
      </p:sp>
      <p:sp>
        <p:nvSpPr>
          <p:cNvPr id="14" name="Line 13"/>
          <p:cNvSpPr>
            <a:spLocks noChangeShapeType="1"/>
          </p:cNvSpPr>
          <p:nvPr/>
        </p:nvSpPr>
        <p:spPr bwMode="auto">
          <a:xfrm>
            <a:off x="10859463" y="4290377"/>
            <a:ext cx="127000" cy="0"/>
          </a:xfrm>
          <a:prstGeom prst="line">
            <a:avLst/>
          </a:prstGeom>
          <a:noFill/>
          <a:ln w="25400">
            <a:solidFill>
              <a:schemeClr val="tx1"/>
            </a:solidFill>
            <a:round/>
          </a:ln>
        </p:spPr>
        <p:txBody>
          <a:bodyPr wrap="none" anchor="ctr"/>
          <a:lstStyle/>
          <a:p>
            <a:endParaRPr lang="en-US"/>
          </a:p>
        </p:txBody>
      </p:sp>
      <p:sp>
        <p:nvSpPr>
          <p:cNvPr id="15" name="Line 14"/>
          <p:cNvSpPr>
            <a:spLocks noChangeShapeType="1"/>
          </p:cNvSpPr>
          <p:nvPr/>
        </p:nvSpPr>
        <p:spPr bwMode="auto">
          <a:xfrm>
            <a:off x="10859463" y="3604577"/>
            <a:ext cx="127000" cy="0"/>
          </a:xfrm>
          <a:prstGeom prst="line">
            <a:avLst/>
          </a:prstGeom>
          <a:noFill/>
          <a:ln w="25400">
            <a:solidFill>
              <a:schemeClr val="tx1"/>
            </a:solidFill>
            <a:round/>
          </a:ln>
        </p:spPr>
        <p:txBody>
          <a:bodyPr wrap="none" anchor="ctr"/>
          <a:lstStyle/>
          <a:p>
            <a:endParaRPr lang="en-US"/>
          </a:p>
        </p:txBody>
      </p:sp>
      <p:sp>
        <p:nvSpPr>
          <p:cNvPr id="17" name="Line 15"/>
          <p:cNvSpPr>
            <a:spLocks noChangeShapeType="1"/>
          </p:cNvSpPr>
          <p:nvPr/>
        </p:nvSpPr>
        <p:spPr bwMode="auto">
          <a:xfrm>
            <a:off x="9792661" y="38331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19" name="Freeform 16"/>
          <p:cNvSpPr/>
          <p:nvPr/>
        </p:nvSpPr>
        <p:spPr bwMode="auto">
          <a:xfrm>
            <a:off x="9779961" y="3299777"/>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tailEnd type="triangle" w="med" len="med"/>
          </a:ln>
        </p:spPr>
        <p:txBody>
          <a:bodyPr/>
          <a:lstStyle/>
          <a:p>
            <a:endParaRPr lang="en-US"/>
          </a:p>
        </p:txBody>
      </p:sp>
      <p:sp>
        <p:nvSpPr>
          <p:cNvPr id="20" name="Rectangle 17"/>
          <p:cNvSpPr>
            <a:spLocks noChangeArrowheads="1"/>
          </p:cNvSpPr>
          <p:nvPr/>
        </p:nvSpPr>
        <p:spPr bwMode="auto">
          <a:xfrm>
            <a:off x="9182981" y="4103196"/>
            <a:ext cx="299761"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0</a:t>
            </a:r>
          </a:p>
        </p:txBody>
      </p:sp>
      <p:sp>
        <p:nvSpPr>
          <p:cNvPr id="21" name="Rectangle 18"/>
          <p:cNvSpPr>
            <a:spLocks noChangeArrowheads="1"/>
          </p:cNvSpPr>
          <p:nvPr/>
        </p:nvSpPr>
        <p:spPr bwMode="auto">
          <a:xfrm>
            <a:off x="8768605" y="3424702"/>
            <a:ext cx="944143" cy="366767"/>
          </a:xfrm>
          <a:prstGeom prst="rect">
            <a:avLst/>
          </a:prstGeom>
          <a:noFill/>
          <a:ln w="25400">
            <a:noFill/>
            <a:miter lim="800000"/>
          </a:ln>
        </p:spPr>
        <p:txBody>
          <a:bodyPr wrap="squar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–1</a:t>
            </a:r>
            <a:r>
              <a:rPr lang="en-US" sz="1800" b="0" dirty="0">
                <a:latin typeface="Calibri" panose="020F0502020204030204" pitchFamily="34" charset="0"/>
              </a:rPr>
              <a:t>–1</a:t>
            </a:r>
          </a:p>
        </p:txBody>
      </p:sp>
      <p:sp>
        <p:nvSpPr>
          <p:cNvPr id="22" name="Rectangle 19"/>
          <p:cNvSpPr>
            <a:spLocks noChangeArrowheads="1"/>
          </p:cNvSpPr>
          <p:nvPr/>
        </p:nvSpPr>
        <p:spPr bwMode="auto">
          <a:xfrm>
            <a:off x="8839938" y="2731596"/>
            <a:ext cx="642804"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r>
              <a:rPr lang="en-US" sz="1800" b="0" dirty="0">
                <a:latin typeface="Calibri" panose="020F0502020204030204" pitchFamily="34" charset="0"/>
              </a:rPr>
              <a:t>–1</a:t>
            </a:r>
          </a:p>
        </p:txBody>
      </p:sp>
      <p:sp>
        <p:nvSpPr>
          <p:cNvPr id="23" name="Line 20"/>
          <p:cNvSpPr>
            <a:spLocks noChangeShapeType="1"/>
          </p:cNvSpPr>
          <p:nvPr/>
        </p:nvSpPr>
        <p:spPr bwMode="auto">
          <a:xfrm>
            <a:off x="9627561" y="4303077"/>
            <a:ext cx="0" cy="1346200"/>
          </a:xfrm>
          <a:prstGeom prst="line">
            <a:avLst/>
          </a:prstGeom>
          <a:noFill/>
          <a:ln w="25400">
            <a:solidFill>
              <a:schemeClr val="tx1"/>
            </a:solidFill>
            <a:round/>
          </a:ln>
        </p:spPr>
        <p:txBody>
          <a:bodyPr wrap="none" anchor="ctr"/>
          <a:lstStyle/>
          <a:p>
            <a:endParaRPr lang="en-US"/>
          </a:p>
        </p:txBody>
      </p:sp>
      <p:sp>
        <p:nvSpPr>
          <p:cNvPr id="24" name="Line 21"/>
          <p:cNvSpPr>
            <a:spLocks noChangeShapeType="1"/>
          </p:cNvSpPr>
          <p:nvPr/>
        </p:nvSpPr>
        <p:spPr bwMode="auto">
          <a:xfrm>
            <a:off x="9564061" y="5661977"/>
            <a:ext cx="127000" cy="0"/>
          </a:xfrm>
          <a:prstGeom prst="line">
            <a:avLst/>
          </a:prstGeom>
          <a:noFill/>
          <a:ln w="25400">
            <a:solidFill>
              <a:schemeClr val="tx1"/>
            </a:solidFill>
            <a:round/>
          </a:ln>
        </p:spPr>
        <p:txBody>
          <a:bodyPr wrap="none" anchor="ctr"/>
          <a:lstStyle/>
          <a:p>
            <a:endParaRPr lang="en-US"/>
          </a:p>
        </p:txBody>
      </p:sp>
      <p:sp>
        <p:nvSpPr>
          <p:cNvPr id="25" name="Line 22"/>
          <p:cNvSpPr>
            <a:spLocks noChangeShapeType="1"/>
          </p:cNvSpPr>
          <p:nvPr/>
        </p:nvSpPr>
        <p:spPr bwMode="auto">
          <a:xfrm>
            <a:off x="9564061" y="4976177"/>
            <a:ext cx="127000" cy="0"/>
          </a:xfrm>
          <a:prstGeom prst="line">
            <a:avLst/>
          </a:prstGeom>
          <a:noFill/>
          <a:ln w="25400">
            <a:solidFill>
              <a:schemeClr val="tx1"/>
            </a:solidFill>
            <a:round/>
          </a:ln>
        </p:spPr>
        <p:txBody>
          <a:bodyPr wrap="none" anchor="ctr"/>
          <a:lstStyle/>
          <a:p>
            <a:endParaRPr lang="en-US"/>
          </a:p>
        </p:txBody>
      </p:sp>
      <p:sp>
        <p:nvSpPr>
          <p:cNvPr id="26" name="Line 23"/>
          <p:cNvSpPr>
            <a:spLocks noChangeShapeType="1"/>
          </p:cNvSpPr>
          <p:nvPr/>
        </p:nvSpPr>
        <p:spPr bwMode="auto">
          <a:xfrm>
            <a:off x="9691061" y="4417377"/>
            <a:ext cx="127000" cy="0"/>
          </a:xfrm>
          <a:prstGeom prst="line">
            <a:avLst/>
          </a:prstGeom>
          <a:noFill/>
          <a:ln w="25400">
            <a:solidFill>
              <a:schemeClr val="tx1"/>
            </a:solidFill>
            <a:round/>
          </a:ln>
        </p:spPr>
        <p:txBody>
          <a:bodyPr wrap="none" anchor="ctr"/>
          <a:lstStyle/>
          <a:p>
            <a:endParaRPr lang="en-US"/>
          </a:p>
        </p:txBody>
      </p:sp>
      <p:sp>
        <p:nvSpPr>
          <p:cNvPr id="29" name="Line 24"/>
          <p:cNvSpPr>
            <a:spLocks noChangeShapeType="1"/>
          </p:cNvSpPr>
          <p:nvPr/>
        </p:nvSpPr>
        <p:spPr bwMode="auto">
          <a:xfrm>
            <a:off x="10922963" y="4303077"/>
            <a:ext cx="0" cy="660400"/>
          </a:xfrm>
          <a:prstGeom prst="line">
            <a:avLst/>
          </a:prstGeom>
          <a:noFill/>
          <a:ln w="25400">
            <a:solidFill>
              <a:schemeClr val="tx1"/>
            </a:solidFill>
            <a:round/>
          </a:ln>
        </p:spPr>
        <p:txBody>
          <a:bodyPr wrap="none" anchor="ctr"/>
          <a:lstStyle/>
          <a:p>
            <a:endParaRPr lang="en-US"/>
          </a:p>
        </p:txBody>
      </p:sp>
      <p:sp>
        <p:nvSpPr>
          <p:cNvPr id="30" name="Line 25"/>
          <p:cNvSpPr>
            <a:spLocks noChangeShapeType="1"/>
          </p:cNvSpPr>
          <p:nvPr/>
        </p:nvSpPr>
        <p:spPr bwMode="auto">
          <a:xfrm>
            <a:off x="10859463" y="4976177"/>
            <a:ext cx="127000" cy="0"/>
          </a:xfrm>
          <a:prstGeom prst="line">
            <a:avLst/>
          </a:prstGeom>
          <a:noFill/>
          <a:ln w="25400">
            <a:solidFill>
              <a:schemeClr val="tx1"/>
            </a:solidFill>
            <a:round/>
          </a:ln>
        </p:spPr>
        <p:txBody>
          <a:bodyPr wrap="none" anchor="ctr"/>
          <a:lstStyle/>
          <a:p>
            <a:endParaRPr lang="en-US"/>
          </a:p>
        </p:txBody>
      </p:sp>
      <p:sp>
        <p:nvSpPr>
          <p:cNvPr id="31" name="Line 26"/>
          <p:cNvSpPr>
            <a:spLocks noChangeShapeType="1"/>
          </p:cNvSpPr>
          <p:nvPr/>
        </p:nvSpPr>
        <p:spPr bwMode="auto">
          <a:xfrm>
            <a:off x="10986463" y="4417377"/>
            <a:ext cx="127000" cy="0"/>
          </a:xfrm>
          <a:prstGeom prst="line">
            <a:avLst/>
          </a:prstGeom>
          <a:noFill/>
          <a:ln w="25400">
            <a:solidFill>
              <a:schemeClr val="tx1"/>
            </a:solidFill>
            <a:round/>
          </a:ln>
        </p:spPr>
        <p:txBody>
          <a:bodyPr wrap="none" anchor="ctr"/>
          <a:lstStyle/>
          <a:p>
            <a:endParaRPr lang="en-US"/>
          </a:p>
        </p:txBody>
      </p:sp>
      <p:sp>
        <p:nvSpPr>
          <p:cNvPr id="32" name="Line 27"/>
          <p:cNvSpPr>
            <a:spLocks noChangeShapeType="1"/>
          </p:cNvSpPr>
          <p:nvPr/>
        </p:nvSpPr>
        <p:spPr bwMode="auto">
          <a:xfrm>
            <a:off x="9792661" y="47475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33" name="Freeform 28"/>
          <p:cNvSpPr/>
          <p:nvPr/>
        </p:nvSpPr>
        <p:spPr bwMode="auto">
          <a:xfrm>
            <a:off x="9779961" y="4061777"/>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tailEnd type="triangle" w="med" len="med"/>
          </a:ln>
        </p:spPr>
        <p:txBody>
          <a:bodyPr/>
          <a:lstStyle/>
          <a:p>
            <a:endParaRPr lang="en-US"/>
          </a:p>
        </p:txBody>
      </p:sp>
      <p:sp>
        <p:nvSpPr>
          <p:cNvPr id="35" name="Rectangle 31"/>
          <p:cNvSpPr>
            <a:spLocks noChangeArrowheads="1"/>
          </p:cNvSpPr>
          <p:nvPr/>
        </p:nvSpPr>
        <p:spPr bwMode="auto">
          <a:xfrm>
            <a:off x="7695565" y="54571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000…0</a:t>
            </a:r>
          </a:p>
        </p:txBody>
      </p:sp>
      <p:sp>
        <p:nvSpPr>
          <p:cNvPr id="36" name="Rectangle 32"/>
          <p:cNvSpPr>
            <a:spLocks noChangeArrowheads="1"/>
          </p:cNvSpPr>
          <p:nvPr/>
        </p:nvSpPr>
        <p:spPr bwMode="auto">
          <a:xfrm>
            <a:off x="7695565" y="47713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011…1</a:t>
            </a:r>
          </a:p>
        </p:txBody>
      </p:sp>
      <p:sp>
        <p:nvSpPr>
          <p:cNvPr id="37" name="Rectangle 33"/>
          <p:cNvSpPr>
            <a:spLocks noChangeArrowheads="1"/>
          </p:cNvSpPr>
          <p:nvPr/>
        </p:nvSpPr>
        <p:spPr bwMode="auto">
          <a:xfrm>
            <a:off x="7695565" y="40855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000…0</a:t>
            </a:r>
          </a:p>
        </p:txBody>
      </p:sp>
      <p:sp>
        <p:nvSpPr>
          <p:cNvPr id="38" name="Rectangle 34"/>
          <p:cNvSpPr>
            <a:spLocks noChangeArrowheads="1"/>
          </p:cNvSpPr>
          <p:nvPr/>
        </p:nvSpPr>
        <p:spPr bwMode="auto">
          <a:xfrm>
            <a:off x="7695565" y="33997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100…0</a:t>
            </a:r>
          </a:p>
        </p:txBody>
      </p:sp>
      <p:sp>
        <p:nvSpPr>
          <p:cNvPr id="39" name="Rectangle 35"/>
          <p:cNvSpPr>
            <a:spLocks noChangeArrowheads="1"/>
          </p:cNvSpPr>
          <p:nvPr/>
        </p:nvSpPr>
        <p:spPr bwMode="auto">
          <a:xfrm>
            <a:off x="7695565" y="27139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111…1</a:t>
            </a:r>
          </a:p>
        </p:txBody>
      </p:sp>
      <p:sp>
        <p:nvSpPr>
          <p:cNvPr id="40" name="Rectangle 36"/>
          <p:cNvSpPr>
            <a:spLocks noChangeArrowheads="1"/>
          </p:cNvSpPr>
          <p:nvPr/>
        </p:nvSpPr>
        <p:spPr bwMode="auto">
          <a:xfrm>
            <a:off x="11200765" y="48475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100…0</a:t>
            </a:r>
          </a:p>
        </p:txBody>
      </p:sp>
      <p:sp>
        <p:nvSpPr>
          <p:cNvPr id="41" name="Rectangle 37"/>
          <p:cNvSpPr>
            <a:spLocks noChangeArrowheads="1"/>
          </p:cNvSpPr>
          <p:nvPr/>
        </p:nvSpPr>
        <p:spPr bwMode="auto">
          <a:xfrm>
            <a:off x="11200765" y="41617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000…0</a:t>
            </a:r>
          </a:p>
        </p:txBody>
      </p:sp>
      <p:sp>
        <p:nvSpPr>
          <p:cNvPr id="42" name="Rectangle 38"/>
          <p:cNvSpPr>
            <a:spLocks noChangeArrowheads="1"/>
          </p:cNvSpPr>
          <p:nvPr/>
        </p:nvSpPr>
        <p:spPr bwMode="auto">
          <a:xfrm>
            <a:off x="11200765" y="34759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011…1</a:t>
            </a:r>
          </a:p>
        </p:txBody>
      </p:sp>
      <p:sp>
        <p:nvSpPr>
          <p:cNvPr id="43" name="Text Box 39"/>
          <p:cNvSpPr txBox="1">
            <a:spLocks noChangeArrowheads="1"/>
          </p:cNvSpPr>
          <p:nvPr/>
        </p:nvSpPr>
        <p:spPr bwMode="auto">
          <a:xfrm>
            <a:off x="9676765" y="2972752"/>
            <a:ext cx="790088"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PosOver</a:t>
            </a:r>
            <a:endParaRPr lang="en-US" sz="1400" b="0" dirty="0">
              <a:latin typeface="Calibri" panose="020F0502020204030204" pitchFamily="34" charset="0"/>
            </a:endParaRPr>
          </a:p>
        </p:txBody>
      </p:sp>
      <p:sp>
        <p:nvSpPr>
          <p:cNvPr id="44" name="Text Box 40"/>
          <p:cNvSpPr txBox="1">
            <a:spLocks noChangeArrowheads="1"/>
          </p:cNvSpPr>
          <p:nvPr/>
        </p:nvSpPr>
        <p:spPr bwMode="auto">
          <a:xfrm>
            <a:off x="9752965" y="5411152"/>
            <a:ext cx="825739"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NegOver</a:t>
            </a:r>
            <a:endParaRPr lang="en-US" sz="1400" b="0" dirty="0">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2.3.3  </a:t>
                      </a:r>
                      <a:r>
                        <a:rPr lang="zh-CN" altLang="en-US" sz="2400">
                          <a:solidFill>
                            <a:schemeClr val="bg1"/>
                          </a:solidFill>
                          <a:ea typeface="宋体" panose="02010600030101010101" pitchFamily="2" charset="-122"/>
                        </a:rPr>
                        <a:t>补码的非</a:t>
                      </a:r>
                    </a:p>
                  </a:txBody>
                  <a:tcPr>
                    <a:solidFill>
                      <a:srgbClr val="52B6B1"/>
                    </a:solidFill>
                  </a:tcPr>
                </a:tc>
                <a:extLst>
                  <a:ext uri="{0D108BD9-81ED-4DB2-BD59-A6C34878D82A}">
                    <a16:rowId xmlns="" xmlns:a16="http://schemas.microsoft.com/office/drawing/2014/main" val="10000"/>
                  </a:ext>
                </a:extLst>
              </a:tr>
            </a:tbl>
          </a:graphicData>
        </a:graphic>
      </p:graphicFrame>
      <p:pic>
        <p:nvPicPr>
          <p:cNvPr id="13" name="图片 12"/>
          <p:cNvPicPr>
            <a:picLocks noChangeAspect="1"/>
          </p:cNvPicPr>
          <p:nvPr/>
        </p:nvPicPr>
        <p:blipFill>
          <a:blip r:embed="rId2"/>
          <a:stretch>
            <a:fillRect/>
          </a:stretch>
        </p:blipFill>
        <p:spPr>
          <a:xfrm>
            <a:off x="1938655" y="1180465"/>
            <a:ext cx="9547860" cy="1437005"/>
          </a:xfrm>
          <a:prstGeom prst="rect">
            <a:avLst/>
          </a:prstGeom>
        </p:spPr>
      </p:pic>
      <p:sp>
        <p:nvSpPr>
          <p:cNvPr id="14" name="文本框 13"/>
          <p:cNvSpPr txBox="1"/>
          <p:nvPr/>
        </p:nvSpPr>
        <p:spPr>
          <a:xfrm>
            <a:off x="2125345" y="2871470"/>
            <a:ext cx="9132570" cy="398780"/>
          </a:xfrm>
          <a:prstGeom prst="rect">
            <a:avLst/>
          </a:prstGeom>
          <a:noFill/>
        </p:spPr>
        <p:txBody>
          <a:bodyPr wrap="square" rtlCol="0">
            <a:spAutoFit/>
          </a:bodyPr>
          <a:lstStyle/>
          <a:p>
            <a:r>
              <a:rPr lang="zh-CN" altLang="en-US" sz="2000"/>
              <a:t>在</a:t>
            </a:r>
            <a:r>
              <a:rPr lang="en-US" altLang="zh-CN" sz="2000"/>
              <a:t>C</a:t>
            </a:r>
            <a:r>
              <a:rPr lang="zh-CN" altLang="en-US" sz="2000">
                <a:ea typeface="宋体" panose="02010600030101010101" pitchFamily="2" charset="-122"/>
              </a:rPr>
              <a:t>语言中，对于任意整数值</a:t>
            </a:r>
            <a:r>
              <a:rPr lang="en-US" altLang="zh-CN" sz="2000">
                <a:ea typeface="宋体" panose="02010600030101010101" pitchFamily="2" charset="-122"/>
              </a:rPr>
              <a:t>x</a:t>
            </a:r>
            <a:r>
              <a:rPr lang="zh-CN" altLang="en-US" sz="2000">
                <a:ea typeface="宋体" panose="02010600030101010101" pitchFamily="2" charset="-122"/>
              </a:rPr>
              <a:t>，计算表达式</a:t>
            </a:r>
            <a:r>
              <a:rPr lang="en-US" altLang="zh-CN" sz="2000">
                <a:ea typeface="宋体" panose="02010600030101010101" pitchFamily="2" charset="-122"/>
              </a:rPr>
              <a:t>-x</a:t>
            </a:r>
            <a:r>
              <a:rPr lang="zh-CN" altLang="en-US" sz="2000">
                <a:ea typeface="宋体" panose="02010600030101010101" pitchFamily="2" charset="-122"/>
              </a:rPr>
              <a:t>和</a:t>
            </a:r>
            <a:r>
              <a:rPr lang="en-US" altLang="zh-CN" sz="2000">
                <a:ea typeface="宋体" panose="02010600030101010101" pitchFamily="2" charset="-122"/>
              </a:rPr>
              <a:t>~x+1</a:t>
            </a:r>
            <a:r>
              <a:rPr lang="zh-CN" altLang="en-US" sz="2000">
                <a:ea typeface="宋体" panose="02010600030101010101" pitchFamily="2" charset="-122"/>
              </a:rPr>
              <a:t>得到的结果完全一样。</a:t>
            </a:r>
          </a:p>
        </p:txBody>
      </p:sp>
      <p:graphicFrame>
        <p:nvGraphicFramePr>
          <p:cNvPr id="15" name="表格 14"/>
          <p:cNvGraphicFramePr/>
          <p:nvPr/>
        </p:nvGraphicFramePr>
        <p:xfrm>
          <a:off x="1264920" y="401066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2.3.4  </a:t>
                      </a:r>
                      <a:r>
                        <a:rPr lang="zh-CN" altLang="en-US" sz="2400">
                          <a:solidFill>
                            <a:schemeClr val="bg1"/>
                          </a:solidFill>
                          <a:ea typeface="宋体" panose="02010600030101010101" pitchFamily="2" charset="-122"/>
                        </a:rPr>
                        <a:t>无符号乘法</a:t>
                      </a:r>
                    </a:p>
                  </a:txBody>
                  <a:tcPr>
                    <a:solidFill>
                      <a:srgbClr val="52B6B1"/>
                    </a:solidFill>
                  </a:tcPr>
                </a:tc>
                <a:extLst>
                  <a:ext uri="{0D108BD9-81ED-4DB2-BD59-A6C34878D82A}">
                    <a16:rowId xmlns="" xmlns:a16="http://schemas.microsoft.com/office/drawing/2014/main" val="10000"/>
                  </a:ext>
                </a:extLst>
              </a:tr>
            </a:tbl>
          </a:graphicData>
        </a:graphic>
      </p:graphicFrame>
      <p:pic>
        <p:nvPicPr>
          <p:cNvPr id="16" name="图片 15"/>
          <p:cNvPicPr>
            <a:picLocks noChangeAspect="1"/>
          </p:cNvPicPr>
          <p:nvPr/>
        </p:nvPicPr>
        <p:blipFill>
          <a:blip r:embed="rId3"/>
          <a:stretch>
            <a:fillRect/>
          </a:stretch>
        </p:blipFill>
        <p:spPr>
          <a:xfrm>
            <a:off x="1316990" y="5222240"/>
            <a:ext cx="8340725" cy="1155700"/>
          </a:xfrm>
          <a:prstGeom prst="rect">
            <a:avLst/>
          </a:prstGeom>
        </p:spPr>
      </p:pic>
      <p:grpSp>
        <p:nvGrpSpPr>
          <p:cNvPr id="17" name="Group 4"/>
          <p:cNvGrpSpPr/>
          <p:nvPr/>
        </p:nvGrpSpPr>
        <p:grpSpPr bwMode="auto">
          <a:xfrm>
            <a:off x="8971915" y="362204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18" name="Group 12"/>
          <p:cNvGrpSpPr/>
          <p:nvPr/>
        </p:nvGrpSpPr>
        <p:grpSpPr bwMode="auto">
          <a:xfrm>
            <a:off x="8971915" y="407924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8362315" y="354584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8362315" y="400304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5542915" y="4384040"/>
            <a:ext cx="6324600" cy="0"/>
          </a:xfrm>
          <a:prstGeom prst="line">
            <a:avLst/>
          </a:prstGeom>
          <a:noFill/>
          <a:ln w="25400">
            <a:solidFill>
              <a:schemeClr val="tx1"/>
            </a:solidFill>
            <a:round/>
          </a:ln>
        </p:spPr>
        <p:txBody>
          <a:bodyPr wrap="none" anchor="ctr"/>
          <a:lstStyle/>
          <a:p>
            <a:endParaRPr lang="en-US"/>
          </a:p>
        </p:txBody>
      </p:sp>
      <p:sp>
        <p:nvSpPr>
          <p:cNvPr id="36873" name="Rectangle 23"/>
          <p:cNvSpPr>
            <a:spLocks noChangeArrowheads="1"/>
          </p:cNvSpPr>
          <p:nvPr/>
        </p:nvSpPr>
        <p:spPr bwMode="auto">
          <a:xfrm>
            <a:off x="7981315" y="400304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19" name="Group 24"/>
          <p:cNvGrpSpPr/>
          <p:nvPr/>
        </p:nvGrpSpPr>
        <p:grpSpPr bwMode="auto">
          <a:xfrm>
            <a:off x="8971915" y="453644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5657215" y="438404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20" name="Group 33"/>
          <p:cNvGrpSpPr/>
          <p:nvPr/>
        </p:nvGrpSpPr>
        <p:grpSpPr bwMode="auto">
          <a:xfrm>
            <a:off x="8971915" y="499364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5542915" y="4841240"/>
            <a:ext cx="6324600" cy="0"/>
          </a:xfrm>
          <a:prstGeom prst="line">
            <a:avLst/>
          </a:prstGeom>
          <a:noFill/>
          <a:ln w="25400">
            <a:solidFill>
              <a:schemeClr val="tx1"/>
            </a:solidFill>
            <a:round/>
          </a:ln>
        </p:spPr>
        <p:txBody>
          <a:bodyPr wrap="none" anchor="ctr"/>
          <a:lstStyle/>
          <a:p>
            <a:endParaRPr lang="en-US"/>
          </a:p>
        </p:txBody>
      </p:sp>
      <p:sp>
        <p:nvSpPr>
          <p:cNvPr id="36881" name="Rectangle 45"/>
          <p:cNvSpPr>
            <a:spLocks noChangeArrowheads="1"/>
          </p:cNvSpPr>
          <p:nvPr/>
        </p:nvSpPr>
        <p:spPr bwMode="auto">
          <a:xfrm>
            <a:off x="7384415" y="4841240"/>
            <a:ext cx="14351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21" name="Group 46"/>
          <p:cNvGrpSpPr/>
          <p:nvPr/>
        </p:nvGrpSpPr>
        <p:grpSpPr bwMode="auto">
          <a:xfrm>
            <a:off x="6228715" y="453644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ln>
          </p:spPr>
          <p:txBody>
            <a:bodyPr wrap="none" anchor="ctr"/>
            <a:lstStyle/>
            <a:p>
              <a:pPr algn="ctr">
                <a:lnSpc>
                  <a:spcPct val="100000"/>
                </a:lnSpc>
              </a:pPr>
              <a:r>
                <a:rPr lang="en-US" b="0"/>
                <a:t>• • •</a:t>
              </a:r>
            </a:p>
          </p:txBody>
        </p:sp>
      </p:gr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2.3.5  </a:t>
                      </a:r>
                      <a:r>
                        <a:rPr lang="zh-CN" altLang="en-US" sz="2400">
                          <a:solidFill>
                            <a:schemeClr val="bg1"/>
                          </a:solidFill>
                          <a:ea typeface="宋体" panose="02010600030101010101" pitchFamily="2" charset="-122"/>
                        </a:rPr>
                        <a:t>补码乘法</a:t>
                      </a:r>
                    </a:p>
                  </a:txBody>
                  <a:tcPr>
                    <a:solidFill>
                      <a:srgbClr val="52B6B1"/>
                    </a:solidFill>
                  </a:tcPr>
                </a:tc>
                <a:extLst>
                  <a:ext uri="{0D108BD9-81ED-4DB2-BD59-A6C34878D82A}">
                    <a16:rowId xmlns="" xmlns:a16="http://schemas.microsoft.com/office/drawing/2014/main" val="10000"/>
                  </a:ext>
                </a:extLst>
              </a:tr>
            </a:tbl>
          </a:graphicData>
        </a:graphic>
      </p:graphicFrame>
      <p:grpSp>
        <p:nvGrpSpPr>
          <p:cNvPr id="8" name="Group 4"/>
          <p:cNvGrpSpPr/>
          <p:nvPr/>
        </p:nvGrpSpPr>
        <p:grpSpPr bwMode="auto">
          <a:xfrm>
            <a:off x="8818245" y="1153100"/>
            <a:ext cx="2743200" cy="228600"/>
            <a:chOff x="2976" y="816"/>
            <a:chExt cx="1728" cy="144"/>
          </a:xfrm>
        </p:grpSpPr>
        <p:sp>
          <p:nvSpPr>
            <p:cNvPr id="9"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0"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1"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2"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0" name="Group 12"/>
          <p:cNvGrpSpPr/>
          <p:nvPr/>
        </p:nvGrpSpPr>
        <p:grpSpPr bwMode="auto">
          <a:xfrm>
            <a:off x="8818245" y="1610300"/>
            <a:ext cx="2743200" cy="228600"/>
            <a:chOff x="2976" y="1104"/>
            <a:chExt cx="1728" cy="144"/>
          </a:xfrm>
        </p:grpSpPr>
        <p:sp>
          <p:nvSpPr>
            <p:cNvPr id="21"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 name="Rectangle 20"/>
          <p:cNvSpPr>
            <a:spLocks noChangeArrowheads="1"/>
          </p:cNvSpPr>
          <p:nvPr/>
        </p:nvSpPr>
        <p:spPr bwMode="auto">
          <a:xfrm>
            <a:off x="8208645" y="10769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29" name="Rectangle 21"/>
          <p:cNvSpPr>
            <a:spLocks noChangeArrowheads="1"/>
          </p:cNvSpPr>
          <p:nvPr/>
        </p:nvSpPr>
        <p:spPr bwMode="auto">
          <a:xfrm>
            <a:off x="8208645" y="15341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0" name="Line 22"/>
          <p:cNvSpPr>
            <a:spLocks noChangeShapeType="1"/>
          </p:cNvSpPr>
          <p:nvPr/>
        </p:nvSpPr>
        <p:spPr bwMode="auto">
          <a:xfrm>
            <a:off x="5389245" y="1915100"/>
            <a:ext cx="6324600" cy="0"/>
          </a:xfrm>
          <a:prstGeom prst="line">
            <a:avLst/>
          </a:prstGeom>
          <a:noFill/>
          <a:ln w="25400">
            <a:solidFill>
              <a:schemeClr val="tx1"/>
            </a:solidFill>
            <a:round/>
          </a:ln>
        </p:spPr>
        <p:txBody>
          <a:bodyPr wrap="none" anchor="ctr"/>
          <a:lstStyle/>
          <a:p>
            <a:endParaRPr lang="en-US"/>
          </a:p>
        </p:txBody>
      </p:sp>
      <p:sp>
        <p:nvSpPr>
          <p:cNvPr id="31" name="Rectangle 23"/>
          <p:cNvSpPr>
            <a:spLocks noChangeArrowheads="1"/>
          </p:cNvSpPr>
          <p:nvPr/>
        </p:nvSpPr>
        <p:spPr bwMode="auto">
          <a:xfrm>
            <a:off x="7827645" y="153410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32" name="Group 24"/>
          <p:cNvGrpSpPr/>
          <p:nvPr/>
        </p:nvGrpSpPr>
        <p:grpSpPr bwMode="auto">
          <a:xfrm>
            <a:off x="8818245" y="2067500"/>
            <a:ext cx="2743200" cy="228600"/>
            <a:chOff x="2976" y="1392"/>
            <a:chExt cx="1728" cy="144"/>
          </a:xfrm>
        </p:grpSpPr>
        <p:sp>
          <p:nvSpPr>
            <p:cNvPr id="3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 name="Rectangle 32"/>
          <p:cNvSpPr>
            <a:spLocks noChangeArrowheads="1"/>
          </p:cNvSpPr>
          <p:nvPr/>
        </p:nvSpPr>
        <p:spPr bwMode="auto">
          <a:xfrm>
            <a:off x="5503545" y="191510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41" name="Group 33"/>
          <p:cNvGrpSpPr/>
          <p:nvPr/>
        </p:nvGrpSpPr>
        <p:grpSpPr bwMode="auto">
          <a:xfrm>
            <a:off x="8818245" y="2524700"/>
            <a:ext cx="2743200" cy="228600"/>
            <a:chOff x="2976" y="1392"/>
            <a:chExt cx="1728" cy="144"/>
          </a:xfrm>
        </p:grpSpPr>
        <p:sp>
          <p:nvSpPr>
            <p:cNvPr id="42"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Line 41"/>
          <p:cNvSpPr>
            <a:spLocks noChangeShapeType="1"/>
          </p:cNvSpPr>
          <p:nvPr/>
        </p:nvSpPr>
        <p:spPr bwMode="auto">
          <a:xfrm flipV="1">
            <a:off x="5389245" y="2372300"/>
            <a:ext cx="6324600" cy="0"/>
          </a:xfrm>
          <a:prstGeom prst="line">
            <a:avLst/>
          </a:prstGeom>
          <a:noFill/>
          <a:ln w="25400">
            <a:solidFill>
              <a:schemeClr val="tx1"/>
            </a:solidFill>
            <a:round/>
          </a:ln>
        </p:spPr>
        <p:txBody>
          <a:bodyPr wrap="none" anchor="ctr"/>
          <a:lstStyle/>
          <a:p>
            <a:endParaRPr lang="en-US"/>
          </a:p>
        </p:txBody>
      </p:sp>
      <p:sp>
        <p:nvSpPr>
          <p:cNvPr id="50" name="Rectangle 45"/>
          <p:cNvSpPr>
            <a:spLocks noChangeArrowheads="1"/>
          </p:cNvSpPr>
          <p:nvPr/>
        </p:nvSpPr>
        <p:spPr bwMode="auto">
          <a:xfrm>
            <a:off x="7294245" y="2372300"/>
            <a:ext cx="14097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51" name="Group 46"/>
          <p:cNvGrpSpPr/>
          <p:nvPr/>
        </p:nvGrpSpPr>
        <p:grpSpPr bwMode="auto">
          <a:xfrm>
            <a:off x="6075045" y="2067500"/>
            <a:ext cx="2743200" cy="228600"/>
            <a:chOff x="2976" y="1392"/>
            <a:chExt cx="1728" cy="144"/>
          </a:xfrm>
        </p:grpSpPr>
        <p:sp>
          <p:nvSpPr>
            <p:cNvPr id="52"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3"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4"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5"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6"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7"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8"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grpSp>
      <p:sp>
        <p:nvSpPr>
          <p:cNvPr id="40975" name="Text Box 43"/>
          <p:cNvSpPr txBox="1">
            <a:spLocks noChangeArrowheads="1"/>
          </p:cNvSpPr>
          <p:nvPr/>
        </p:nvSpPr>
        <p:spPr bwMode="auto">
          <a:xfrm>
            <a:off x="1360170" y="1381700"/>
            <a:ext cx="156273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操作数</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4" name="Text Box 42"/>
          <p:cNvSpPr txBox="1">
            <a:spLocks noChangeArrowheads="1"/>
          </p:cNvSpPr>
          <p:nvPr/>
        </p:nvSpPr>
        <p:spPr bwMode="auto">
          <a:xfrm>
            <a:off x="1387475" y="1838900"/>
            <a:ext cx="238315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正确的结果</a:t>
            </a:r>
            <a:r>
              <a:rPr lang="en-US" sz="2000" b="0" dirty="0">
                <a:latin typeface="Calibri" panose="020F0502020204030204" pitchFamily="34" charset="0"/>
              </a:rPr>
              <a:t>: 2*</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6" name="Text Box 44"/>
          <p:cNvSpPr txBox="1">
            <a:spLocks noChangeArrowheads="1"/>
          </p:cNvSpPr>
          <p:nvPr/>
        </p:nvSpPr>
        <p:spPr bwMode="auto">
          <a:xfrm>
            <a:off x="1387475" y="2282190"/>
            <a:ext cx="3361690" cy="1014730"/>
          </a:xfrm>
          <a:prstGeom prst="rect">
            <a:avLst/>
          </a:prstGeom>
          <a:noFill/>
          <a:ln w="25400">
            <a:noFill/>
            <a:miter lim="800000"/>
          </a:ln>
        </p:spPr>
        <p:txBody>
          <a:bodyPr wrap="square">
            <a:spAutoFit/>
          </a:bodyPr>
          <a:lstStyle/>
          <a:p>
            <a:pPr>
              <a:lnSpc>
                <a:spcPct val="100000"/>
              </a:lnSpc>
            </a:pPr>
            <a:r>
              <a:rPr lang="zh-CN" altLang="en-US" sz="2000" b="0" dirty="0">
                <a:latin typeface="Calibri" panose="020F0502020204030204" pitchFamily="34" charset="0"/>
                <a:ea typeface="宋体" panose="02010600030101010101" pitchFamily="2" charset="-122"/>
              </a:rPr>
              <a:t>丢弃</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a:p>
            <a:pPr marL="0" lvl="2" indent="-342900">
              <a:lnSpc>
                <a:spcPct val="100000"/>
              </a:lnSpc>
              <a:buFont typeface="Wingdings" panose="05000000000000000000" charset="0"/>
              <a:buChar char=""/>
            </a:pPr>
            <a:r>
              <a:rPr lang="zh-CN" altLang="en-US" sz="2000" dirty="0">
                <a:sym typeface="+mn-ea"/>
              </a:rPr>
              <a:t>可表示范围内进行截断</a:t>
            </a:r>
            <a:endParaRPr lang="en-US" altLang="zh-CN" sz="2000" dirty="0"/>
          </a:p>
          <a:p>
            <a:pPr marL="342900" indent="-342900">
              <a:lnSpc>
                <a:spcPct val="100000"/>
              </a:lnSpc>
              <a:buFont typeface="Wingdings" panose="05000000000000000000" charset="0"/>
              <a:buChar char=""/>
            </a:pPr>
            <a:endParaRPr lang="zh-CN" altLang="en-US" sz="2000" b="0" dirty="0">
              <a:latin typeface="Calibri" panose="020F0502020204030204" pitchFamily="34" charset="0"/>
              <a:ea typeface="宋体" panose="02010600030101010101" pitchFamily="2" charset="-122"/>
            </a:endParaRPr>
          </a:p>
        </p:txBody>
      </p:sp>
      <p:pic>
        <p:nvPicPr>
          <p:cNvPr id="61" name="图片 60"/>
          <p:cNvPicPr>
            <a:picLocks noChangeAspect="1"/>
          </p:cNvPicPr>
          <p:nvPr/>
        </p:nvPicPr>
        <p:blipFill>
          <a:blip r:embed="rId2"/>
          <a:srcRect l="-4900" t="5742" r="11311" b="-5742"/>
          <a:stretch>
            <a:fillRect/>
          </a:stretch>
        </p:blipFill>
        <p:spPr>
          <a:xfrm>
            <a:off x="2207136" y="3006935"/>
            <a:ext cx="7592377" cy="530650"/>
          </a:xfrm>
          <a:prstGeom prst="rect">
            <a:avLst/>
          </a:prstGeom>
        </p:spPr>
      </p:pic>
      <p:pic>
        <p:nvPicPr>
          <p:cNvPr id="62" name="图片 61"/>
          <p:cNvPicPr>
            <a:picLocks noChangeAspect="1"/>
          </p:cNvPicPr>
          <p:nvPr/>
        </p:nvPicPr>
        <p:blipFill>
          <a:blip r:embed="rId3"/>
          <a:stretch>
            <a:fillRect/>
          </a:stretch>
        </p:blipFill>
        <p:spPr>
          <a:xfrm>
            <a:off x="2183765" y="3642360"/>
            <a:ext cx="8468360" cy="2637790"/>
          </a:xfrm>
          <a:prstGeom prst="rect">
            <a:avLst/>
          </a:prstGeom>
        </p:spPr>
      </p:pic>
      <p:sp>
        <p:nvSpPr>
          <p:cNvPr id="63" name="任意多边形 62"/>
          <p:cNvSpPr/>
          <p:nvPr/>
        </p:nvSpPr>
        <p:spPr>
          <a:xfrm>
            <a:off x="7535545" y="4367530"/>
            <a:ext cx="169608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7635240" y="4689475"/>
            <a:ext cx="1595755" cy="10541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7635240" y="5057140"/>
            <a:ext cx="1595755" cy="7620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7635875" y="5361305"/>
            <a:ext cx="1594485" cy="9144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635875" y="5774690"/>
            <a:ext cx="1639570" cy="10668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606665" y="6158230"/>
            <a:ext cx="176720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74"/>
                                        </p:tgtEl>
                                        <p:attrNameLst>
                                          <p:attrName>style.visibility</p:attrName>
                                        </p:attrNameLst>
                                      </p:cBhvr>
                                      <p:to>
                                        <p:strVal val="visible"/>
                                      </p:to>
                                    </p:set>
                                    <p:animEffect transition="in" filter="wipe(down)">
                                      <p:cBhvr>
                                        <p:cTn id="7" dur="500"/>
                                        <p:tgtEl>
                                          <p:spTgt spid="40974"/>
                                        </p:tgtEl>
                                      </p:cBhvr>
                                    </p:animEffect>
                                  </p:childTnLst>
                                </p:cTn>
                              </p:par>
                              <p:par>
                                <p:cTn id="8" presetID="22" presetClass="entr" presetSubtype="4" fill="hold" nodeType="withEffect">
                                  <p:stCondLst>
                                    <p:cond delay="0"/>
                                  </p:stCondLst>
                                  <p:childTnLst>
                                    <p:set>
                                      <p:cBhvr>
                                        <p:cTn id="9" dur="1" fill="hold">
                                          <p:stCondLst>
                                            <p:cond delay="0"/>
                                          </p:stCondLst>
                                        </p:cTn>
                                        <p:tgtEl>
                                          <p:spTgt spid="40976">
                                            <p:txEl>
                                              <p:pRg st="0" end="0"/>
                                            </p:txEl>
                                          </p:spTgt>
                                        </p:tgtEl>
                                        <p:attrNameLst>
                                          <p:attrName>style.visibility</p:attrName>
                                        </p:attrNameLst>
                                      </p:cBhvr>
                                      <p:to>
                                        <p:strVal val="visible"/>
                                      </p:to>
                                    </p:set>
                                    <p:animEffect transition="in" filter="wipe(down)">
                                      <p:cBhvr>
                                        <p:cTn id="10" dur="500"/>
                                        <p:tgtEl>
                                          <p:spTgt spid="40976">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down)">
                                      <p:cBhvr>
                                        <p:cTn id="13" dur="500"/>
                                        <p:tgtEl>
                                          <p:spTgt spid="61"/>
                                        </p:tgtEl>
                                      </p:cBhvr>
                                    </p:animEffect>
                                  </p:childTnLst>
                                </p:cTn>
                              </p:par>
                              <p:par>
                                <p:cTn id="14" presetID="22" presetClass="entr" presetSubtype="4" fill="hold" nodeType="withEffect">
                                  <p:stCondLst>
                                    <p:cond delay="0"/>
                                  </p:stCondLst>
                                  <p:childTnLst>
                                    <p:set>
                                      <p:cBhvr>
                                        <p:cTn id="15" dur="1" fill="hold">
                                          <p:stCondLst>
                                            <p:cond delay="0"/>
                                          </p:stCondLst>
                                        </p:cTn>
                                        <p:tgtEl>
                                          <p:spTgt spid="40976">
                                            <p:txEl>
                                              <p:pRg st="1" end="1"/>
                                            </p:txEl>
                                          </p:spTgt>
                                        </p:tgtEl>
                                        <p:attrNameLst>
                                          <p:attrName>style.visibility</p:attrName>
                                        </p:attrNameLst>
                                      </p:cBhvr>
                                      <p:to>
                                        <p:strVal val="visible"/>
                                      </p:to>
                                    </p:set>
                                    <p:animEffect transition="in" filter="wipe(down)">
                                      <p:cBhvr>
                                        <p:cTn id="16" dur="500"/>
                                        <p:tgtEl>
                                          <p:spTgt spid="40976">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0975">
                                            <p:txEl>
                                              <p:pRg st="0" end="0"/>
                                            </p:txEl>
                                          </p:spTgt>
                                        </p:tgtEl>
                                        <p:attrNameLst>
                                          <p:attrName>style.visibility</p:attrName>
                                        </p:attrNameLst>
                                      </p:cBhvr>
                                      <p:to>
                                        <p:strVal val="visible"/>
                                      </p:to>
                                    </p:set>
                                    <p:animEffect transition="in" filter="wipe(down)">
                                      <p:cBhvr>
                                        <p:cTn id="19" dur="500"/>
                                        <p:tgtEl>
                                          <p:spTgt spid="4097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down)">
                                      <p:cBhvr>
                                        <p:cTn id="30" dur="500"/>
                                        <p:tgtEl>
                                          <p:spTgt spid="6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down)">
                                      <p:cBhvr>
                                        <p:cTn id="33" dur="500"/>
                                        <p:tgtEl>
                                          <p:spTgt spid="6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down)">
                                      <p:cBhvr>
                                        <p:cTn id="39" dur="500"/>
                                        <p:tgtEl>
                                          <p:spTgt spid="6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down)">
                                      <p:cBhvr>
                                        <p:cTn id="42" dur="500"/>
                                        <p:tgtEl>
                                          <p:spTgt spid="6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down)">
                                      <p:cBhvr>
                                        <p:cTn id="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p:bldP spid="63" grpId="0" animBg="1"/>
      <p:bldP spid="64" grpId="0" animBg="1"/>
      <p:bldP spid="65" grpId="0" animBg="1"/>
      <p:bldP spid="66" grpId="0" animBg="1"/>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27"/>
          <p:cNvSpPr>
            <a:spLocks noGrp="1" noChangeArrowheads="1"/>
          </p:cNvSpPr>
          <p:nvPr/>
        </p:nvSpPr>
        <p:spPr>
          <a:xfrm>
            <a:off x="1311275" y="116395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Clr>
                <a:srgbClr val="000000"/>
              </a:buClr>
            </a:pPr>
            <a:r>
              <a:rPr lang="zh-CN" altLang="en-US" dirty="0">
                <a:ea typeface="宋体" panose="02010600030101010101" pitchFamily="2" charset="-122"/>
              </a:rPr>
              <a:t>每一位都是</a:t>
            </a:r>
            <a:r>
              <a:rPr lang="en-US" altLang="zh-CN" dirty="0">
                <a:ea typeface="宋体" panose="02010600030101010101" pitchFamily="2" charset="-122"/>
              </a:rPr>
              <a:t>0/1</a:t>
            </a:r>
          </a:p>
          <a:p>
            <a:pPr>
              <a:buClr>
                <a:srgbClr val="0D0D0D"/>
              </a:buClr>
            </a:pPr>
            <a:r>
              <a:rPr lang="en-US" dirty="0"/>
              <a:t>通过各种方式编码/解释比特集</a:t>
            </a:r>
          </a:p>
          <a:p>
            <a:pPr lvl="1">
              <a:buClr>
                <a:srgbClr val="0D0D0D"/>
              </a:buClr>
            </a:pPr>
            <a:r>
              <a:rPr lang="en-US" dirty="0"/>
              <a:t>计算机决定做什么（指令）</a:t>
            </a:r>
          </a:p>
          <a:p>
            <a:pPr lvl="1">
              <a:buClr>
                <a:srgbClr val="0D0D0D"/>
              </a:buClr>
            </a:pPr>
            <a:r>
              <a:rPr lang="en-US" dirty="0"/>
              <a:t>表示</a:t>
            </a:r>
            <a:r>
              <a:rPr lang="zh-CN" altLang="en-US" dirty="0">
                <a:ea typeface="宋体" panose="02010600030101010101" pitchFamily="2" charset="-122"/>
              </a:rPr>
              <a:t>、</a:t>
            </a:r>
            <a:r>
              <a:rPr lang="en-US" dirty="0"/>
              <a:t>操作数字、集合、字符串</a:t>
            </a:r>
            <a:r>
              <a:rPr lang="zh-CN" altLang="en-US" dirty="0">
                <a:ea typeface="宋体" panose="02010600030101010101" pitchFamily="2" charset="-122"/>
              </a:rPr>
              <a:t>等 </a:t>
            </a:r>
          </a:p>
          <a:p>
            <a:pPr>
              <a:buClr>
                <a:srgbClr val="0D0D0D"/>
              </a:buClr>
            </a:pPr>
            <a:r>
              <a:rPr lang="en-US" dirty="0"/>
              <a:t>为什么？----</a:t>
            </a:r>
            <a:r>
              <a:rPr lang="zh-CN" altLang="en-US" dirty="0">
                <a:ea typeface="宋体" panose="02010600030101010101" pitchFamily="2" charset="-122"/>
              </a:rPr>
              <a:t>易于</a:t>
            </a:r>
            <a:r>
              <a:rPr lang="en-US" dirty="0"/>
              <a:t>电子实现</a:t>
            </a:r>
          </a:p>
          <a:p>
            <a:pPr lvl="1">
              <a:buClr>
                <a:srgbClr val="0D0D0D"/>
              </a:buClr>
            </a:pPr>
            <a:r>
              <a:rPr lang="en-US"/>
              <a:t>易储存</a:t>
            </a:r>
          </a:p>
          <a:p>
            <a:pPr lvl="1">
              <a:buClr>
                <a:srgbClr val="0D0D0D"/>
              </a:buClr>
            </a:pPr>
            <a:r>
              <a:rPr lang="en-US" dirty="0"/>
              <a:t>在有噪声和不准确的电线上可靠传输 </a:t>
            </a:r>
          </a:p>
        </p:txBody>
      </p:sp>
      <p:sp>
        <p:nvSpPr>
          <p:cNvPr id="9242" name="Rectangle 26"/>
          <p:cNvSpPr>
            <a:spLocks noGrp="1" noChangeArrowheads="1"/>
          </p:cNvSpPr>
          <p:nvPr/>
        </p:nvSpPr>
        <p:spPr>
          <a:xfrm>
            <a:off x="1432708" y="42043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charset="0"/>
              </a:defRPr>
            </a:lvl2pPr>
            <a:lvl3pPr marL="119380" indent="-119380" algn="l" rtl="0" eaLnBrk="1" fontAlgn="base" hangingPunct="1">
              <a:spcBef>
                <a:spcPct val="0"/>
              </a:spcBef>
              <a:spcAft>
                <a:spcPct val="0"/>
              </a:spcAft>
              <a:defRPr sz="3600" b="1">
                <a:solidFill>
                  <a:schemeClr val="tx1"/>
                </a:solidFill>
                <a:latin typeface="Arial Narrow" panose="020B0606020202030204" charset="0"/>
              </a:defRPr>
            </a:lvl3pPr>
            <a:lvl4pPr marL="119380" indent="-119380" algn="l" rtl="0" eaLnBrk="1" fontAlgn="base" hangingPunct="1">
              <a:spcBef>
                <a:spcPct val="0"/>
              </a:spcBef>
              <a:spcAft>
                <a:spcPct val="0"/>
              </a:spcAft>
              <a:defRPr sz="3600" b="1">
                <a:solidFill>
                  <a:schemeClr val="tx1"/>
                </a:solidFill>
                <a:latin typeface="Arial Narrow" panose="020B0606020202030204" charset="0"/>
              </a:defRPr>
            </a:lvl4pPr>
            <a:lvl5pPr marL="119380" indent="-119380" algn="l" rtl="0" eaLnBrk="1" fontAlgn="base" hangingPunct="1">
              <a:spcBef>
                <a:spcPct val="0"/>
              </a:spcBef>
              <a:spcAft>
                <a:spcPct val="0"/>
              </a:spcAft>
              <a:defRPr sz="3600" b="1">
                <a:solidFill>
                  <a:schemeClr val="tx1"/>
                </a:solidFill>
                <a:latin typeface="Arial Narrow" panose="020B0606020202030204" charset="0"/>
              </a:defRPr>
            </a:lvl5pPr>
            <a:lvl6pPr marL="576580" algn="l" rtl="0" eaLnBrk="1" fontAlgn="base" hangingPunct="1">
              <a:spcBef>
                <a:spcPct val="0"/>
              </a:spcBef>
              <a:spcAft>
                <a:spcPct val="0"/>
              </a:spcAft>
              <a:defRPr sz="3600" b="1">
                <a:solidFill>
                  <a:schemeClr val="tx1"/>
                </a:solidFill>
                <a:latin typeface="Arial Narrow" panose="020B0606020202030204" charset="0"/>
              </a:defRPr>
            </a:lvl6pPr>
            <a:lvl7pPr marL="1033780" algn="l" rtl="0" eaLnBrk="1" fontAlgn="base" hangingPunct="1">
              <a:spcBef>
                <a:spcPct val="0"/>
              </a:spcBef>
              <a:spcAft>
                <a:spcPct val="0"/>
              </a:spcAft>
              <a:defRPr sz="3600" b="1">
                <a:solidFill>
                  <a:schemeClr val="tx1"/>
                </a:solidFill>
                <a:latin typeface="Arial Narrow" panose="020B0606020202030204" charset="0"/>
              </a:defRPr>
            </a:lvl7pPr>
            <a:lvl8pPr marL="1490980" algn="l" rtl="0" eaLnBrk="1" fontAlgn="base" hangingPunct="1">
              <a:spcBef>
                <a:spcPct val="0"/>
              </a:spcBef>
              <a:spcAft>
                <a:spcPct val="0"/>
              </a:spcAft>
              <a:defRPr sz="3600" b="1">
                <a:solidFill>
                  <a:schemeClr val="tx1"/>
                </a:solidFill>
                <a:latin typeface="Arial Narrow" panose="020B0606020202030204" charset="0"/>
              </a:defRPr>
            </a:lvl8pPr>
            <a:lvl9pPr marL="1948180" algn="l" rtl="0" eaLnBrk="1" fontAlgn="base" hangingPunct="1">
              <a:spcBef>
                <a:spcPct val="0"/>
              </a:spcBef>
              <a:spcAft>
                <a:spcPct val="0"/>
              </a:spcAft>
              <a:defRPr sz="3600" b="1">
                <a:solidFill>
                  <a:schemeClr val="tx1"/>
                </a:solidFill>
                <a:latin typeface="Arial Narrow" panose="020B0606020202030204" charset="0"/>
              </a:defRPr>
            </a:lvl9pPr>
          </a:lstStyle>
          <a:p>
            <a:r>
              <a:rPr lang="en-US" dirty="0"/>
              <a:t>“</a:t>
            </a:r>
            <a:r>
              <a:rPr lang="zh-CN" dirty="0">
                <a:ea typeface="宋体" panose="02010600030101010101" pitchFamily="2" charset="-122"/>
              </a:rPr>
              <a:t>万物皆位</a:t>
            </a:r>
            <a:r>
              <a:rPr lang="en-US" dirty="0"/>
              <a:t>”</a:t>
            </a:r>
          </a:p>
        </p:txBody>
      </p:sp>
      <p:grpSp>
        <p:nvGrpSpPr>
          <p:cNvPr id="26" name="Group 4"/>
          <p:cNvGrpSpPr/>
          <p:nvPr/>
        </p:nvGrpSpPr>
        <p:grpSpPr bwMode="auto">
          <a:xfrm>
            <a:off x="1463040" y="4191000"/>
            <a:ext cx="6858000" cy="2209800"/>
            <a:chOff x="0" y="0"/>
            <a:chExt cx="4320" cy="1392"/>
          </a:xfrm>
        </p:grpSpPr>
        <p:sp>
          <p:nvSpPr>
            <p:cNvPr id="27" name="Rectangle 5"/>
            <p:cNvSpPr/>
            <p:nvPr/>
          </p:nvSpPr>
          <p:spPr bwMode="auto">
            <a:xfrm>
              <a:off x="575" y="1008"/>
              <a:ext cx="3745" cy="240"/>
            </a:xfrm>
            <a:prstGeom prst="rect">
              <a:avLst/>
            </a:prstGeom>
            <a:solidFill>
              <a:srgbClr val="00FF99"/>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p:nvPr/>
          </p:nvSpPr>
          <p:spPr bwMode="auto">
            <a:xfrm>
              <a:off x="575" y="384"/>
              <a:ext cx="3745" cy="240"/>
            </a:xfrm>
            <a:prstGeom prst="rect">
              <a:avLst/>
            </a:prstGeom>
            <a:solidFill>
              <a:srgbClr val="00FF99"/>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p:nvPr/>
          </p:nvSpPr>
          <p:spPr bwMode="auto">
            <a:xfrm>
              <a:off x="0" y="1152"/>
              <a:ext cx="393" cy="240"/>
            </a:xfrm>
            <a:prstGeom prst="rect">
              <a:avLst/>
            </a:prstGeom>
            <a:noFill/>
            <a:ln w="25400">
              <a:noFill/>
              <a:miter lim="800000"/>
            </a:ln>
          </p:spPr>
          <p:txBody>
            <a:bodyPr wrap="none" lIns="50800" tIns="50800" bIns="50800">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p:nvPr/>
          </p:nvSpPr>
          <p:spPr bwMode="auto">
            <a:xfrm>
              <a:off x="0" y="912"/>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p:nvPr/>
          </p:nvSpPr>
          <p:spPr bwMode="auto">
            <a:xfrm>
              <a:off x="0" y="528"/>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p:nvPr/>
          </p:nvSpPr>
          <p:spPr bwMode="auto">
            <a:xfrm>
              <a:off x="0" y="288"/>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p:nvPr/>
          </p:nvSpPr>
          <p:spPr bwMode="auto">
            <a:xfrm>
              <a:off x="1105"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p:nvPr/>
          </p:nvSpPr>
          <p:spPr bwMode="auto">
            <a:xfrm>
              <a:off x="2641"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p:nvPr/>
          </p:nvSpPr>
          <p:spPr bwMode="auto">
            <a:xfrm>
              <a:off x="3936" y="0"/>
              <a:ext cx="200"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2" name="线形标注 1(带强调线) 1"/>
          <p:cNvSpPr/>
          <p:nvPr/>
        </p:nvSpPr>
        <p:spPr>
          <a:xfrm>
            <a:off x="8473440" y="830580"/>
            <a:ext cx="3185160" cy="2118360"/>
          </a:xfrm>
          <a:prstGeom prst="accentCallout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例如：基数为</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的表示法</a:t>
            </a: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表示</a:t>
            </a:r>
            <a:r>
              <a:rPr lang="en-US" sz="1800" dirty="0">
                <a:sym typeface="+mn-ea"/>
              </a:rPr>
              <a:t>15213</a:t>
            </a:r>
            <a:r>
              <a:rPr lang="en-US" sz="1800" baseline="-25000" dirty="0">
                <a:sym typeface="+mn-ea"/>
              </a:rPr>
              <a:t>10</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为</a:t>
            </a:r>
            <a:r>
              <a:rPr lang="en-US" sz="1800" dirty="0">
                <a:sym typeface="+mn-ea"/>
              </a:rPr>
              <a:t>11101101101101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a:ln>
                  <a:noFill/>
                </a:ln>
                <a:effectLst/>
                <a:ea typeface="宋体" panose="02010600030101010101" pitchFamily="2" charset="-122"/>
                <a:sym typeface="+mn-ea"/>
              </a:rPr>
              <a:t>表示</a:t>
            </a:r>
            <a:r>
              <a:rPr lang="en-US" sz="1800" dirty="0">
                <a:sym typeface="+mn-ea"/>
              </a:rPr>
              <a:t>1.20</a:t>
            </a:r>
            <a:r>
              <a:rPr lang="en-US" sz="1800" baseline="-25000" dirty="0">
                <a:sym typeface="+mn-ea"/>
              </a:rPr>
              <a:t>10</a:t>
            </a:r>
            <a:r>
              <a:rPr lang="zh-CN" altLang="en-US" sz="1800">
                <a:ln>
                  <a:noFill/>
                </a:ln>
                <a:effectLst/>
                <a:ea typeface="宋体" panose="02010600030101010101" pitchFamily="2" charset="-122"/>
                <a:sym typeface="+mn-ea"/>
              </a:rPr>
              <a:t>为</a:t>
            </a:r>
            <a:r>
              <a:rPr lang="en-US" sz="1800" dirty="0">
                <a:sym typeface="+mn-ea"/>
              </a:rPr>
              <a:t>1.0011001100110011[0011]…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a:ln>
                  <a:noFill/>
                </a:ln>
                <a:effectLst/>
                <a:ea typeface="宋体" panose="02010600030101010101" pitchFamily="2" charset="-122"/>
                <a:sym typeface="+mn-ea"/>
              </a:rPr>
              <a:t>表示</a:t>
            </a:r>
            <a:r>
              <a:rPr lang="en-US" sz="1800" dirty="0">
                <a:sym typeface="+mn-ea"/>
              </a:rPr>
              <a:t>1.5213 X 10</a:t>
            </a:r>
            <a:r>
              <a:rPr lang="en-US" sz="1800" baseline="30000" dirty="0">
                <a:sym typeface="+mn-ea"/>
              </a:rPr>
              <a:t>4</a:t>
            </a:r>
            <a:r>
              <a:rPr lang="zh-CN" altLang="en-US" sz="1800">
                <a:ln>
                  <a:noFill/>
                </a:ln>
                <a:effectLst/>
                <a:ea typeface="宋体" panose="02010600030101010101" pitchFamily="2" charset="-122"/>
                <a:sym typeface="+mn-ea"/>
              </a:rPr>
              <a:t>为</a:t>
            </a:r>
            <a:r>
              <a:rPr lang="en-US" sz="1800" dirty="0">
                <a:sym typeface="+mn-ea"/>
              </a:rPr>
              <a:t>1.1101101101101</a:t>
            </a:r>
            <a:r>
              <a:rPr lang="en-US" sz="1800" baseline="-25000" dirty="0">
                <a:sym typeface="+mn-ea"/>
              </a:rPr>
              <a:t>2</a:t>
            </a:r>
            <a:r>
              <a:rPr lang="en-US" sz="1800" dirty="0">
                <a:sym typeface="+mn-ea"/>
              </a:rPr>
              <a:t> X 2</a:t>
            </a:r>
            <a:r>
              <a:rPr lang="en-US" sz="1800" baseline="30000" dirty="0">
                <a:sym typeface="+mn-ea"/>
              </a:rPr>
              <a:t>13</a:t>
            </a:r>
            <a:endParaRPr lang="en-US" sz="1800" baseline="30000" dirty="0"/>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indent="0" algn="l" defTabSz="914400" rtl="0" eaLnBrk="0" fontAlgn="base" latinLnBrk="0" hangingPunct="0">
              <a:lnSpc>
                <a:spcPct val="100000"/>
              </a:lnSpc>
              <a:spcBef>
                <a:spcPct val="0"/>
              </a:spcBef>
              <a:spcAft>
                <a:spcPct val="0"/>
              </a:spcAft>
              <a:buClrTx/>
              <a:buSzTx/>
              <a:buFont typeface="Wingdings" panose="05000000000000000000" charset="0"/>
              <a:buNone/>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07"/>
          <p:cNvSpPr>
            <a:spLocks noChangeArrowheads="1"/>
          </p:cNvSpPr>
          <p:nvPr/>
        </p:nvSpPr>
        <p:spPr bwMode="auto">
          <a:xfrm>
            <a:off x="4213225" y="1460500"/>
            <a:ext cx="5508625" cy="3817938"/>
          </a:xfrm>
          <a:prstGeom prst="roundRect">
            <a:avLst>
              <a:gd name="adj" fmla="val 4171"/>
            </a:avLst>
          </a:prstGeom>
          <a:solidFill>
            <a:srgbClr val="FFFFFF">
              <a:alpha val="25098"/>
            </a:srgbClr>
          </a:solidFill>
          <a:ln w="19050">
            <a:solidFill>
              <a:schemeClr val="tx1"/>
            </a:solidFill>
            <a:round/>
          </a:ln>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6627" name="Group 3"/>
          <p:cNvGrpSpPr/>
          <p:nvPr/>
        </p:nvGrpSpPr>
        <p:grpSpPr bwMode="auto">
          <a:xfrm>
            <a:off x="4308475" y="4464050"/>
            <a:ext cx="5335588" cy="755650"/>
            <a:chOff x="0" y="0"/>
            <a:chExt cx="5335323" cy="756100"/>
          </a:xfrm>
        </p:grpSpPr>
        <p:sp>
          <p:nvSpPr>
            <p:cNvPr id="22559" name="AutoShape 218"/>
            <p:cNvSpPr>
              <a:spLocks noChangeArrowheads="1"/>
            </p:cNvSpPr>
            <p:nvPr/>
          </p:nvSpPr>
          <p:spPr bwMode="auto">
            <a:xfrm>
              <a:off x="174616" y="476534"/>
              <a:ext cx="5047999" cy="279566"/>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60" name="Group 5"/>
            <p:cNvGrpSpPr/>
            <p:nvPr/>
          </p:nvGrpSpPr>
          <p:grpSpPr bwMode="auto">
            <a:xfrm>
              <a:off x="-59560" y="-38377"/>
              <a:ext cx="5455649" cy="750255"/>
              <a:chOff x="0" y="0"/>
              <a:chExt cx="5455920" cy="749808"/>
            </a:xfrm>
          </p:grpSpPr>
          <p:pic>
            <p:nvPicPr>
              <p:cNvPr id="22561" name="AutoShape 18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55920" cy="74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Text Box 7"/>
              <p:cNvSpPr txBox="1">
                <a:spLocks noChangeArrowheads="1"/>
              </p:cNvSpPr>
              <p:nvPr/>
            </p:nvSpPr>
            <p:spPr bwMode="auto">
              <a:xfrm>
                <a:off x="151263" y="130054"/>
                <a:ext cx="5152188" cy="44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latin typeface="微软雅黑" panose="020B0503020204020204" pitchFamily="34" charset="-122"/>
                  <a:ea typeface="Malgun Gothic" panose="020B0503020000020004" pitchFamily="34" charset="-127"/>
                </a:endParaRPr>
              </a:p>
            </p:txBody>
          </p:sp>
        </p:grpSp>
      </p:grpSp>
      <p:grpSp>
        <p:nvGrpSpPr>
          <p:cNvPr id="26632" name="Group 8"/>
          <p:cNvGrpSpPr/>
          <p:nvPr/>
        </p:nvGrpSpPr>
        <p:grpSpPr bwMode="auto">
          <a:xfrm>
            <a:off x="4308475" y="2587625"/>
            <a:ext cx="5335588" cy="779463"/>
            <a:chOff x="0" y="0"/>
            <a:chExt cx="5335323" cy="779736"/>
          </a:xfrm>
        </p:grpSpPr>
        <p:sp>
          <p:nvSpPr>
            <p:cNvPr id="22555" name="AutoShape 213"/>
            <p:cNvSpPr>
              <a:spLocks noChangeArrowheads="1"/>
            </p:cNvSpPr>
            <p:nvPr/>
          </p:nvSpPr>
          <p:spPr bwMode="auto">
            <a:xfrm>
              <a:off x="214302" y="500238"/>
              <a:ext cx="5047999" cy="279498"/>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6" name="Group 10"/>
            <p:cNvGrpSpPr/>
            <p:nvPr/>
          </p:nvGrpSpPr>
          <p:grpSpPr bwMode="auto">
            <a:xfrm>
              <a:off x="-53464" y="-33413"/>
              <a:ext cx="5443458" cy="737874"/>
              <a:chOff x="0" y="0"/>
              <a:chExt cx="5443728" cy="737616"/>
            </a:xfrm>
          </p:grpSpPr>
          <p:pic>
            <p:nvPicPr>
              <p:cNvPr id="22557" name="AutoShape 18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8" name="Text Box 12"/>
              <p:cNvSpPr txBox="1">
                <a:spLocks noChangeArrowheads="1"/>
              </p:cNvSpPr>
              <p:nvPr/>
            </p:nvSpPr>
            <p:spPr bwMode="auto">
              <a:xfrm>
                <a:off x="145190" y="125124"/>
                <a:ext cx="5152142" cy="44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chemeClr val="bg1"/>
                  </a:solidFill>
                  <a:latin typeface="微软雅黑" panose="020B0503020204020204" pitchFamily="34" charset="-122"/>
                  <a:ea typeface="Malgun Gothic" panose="020B0503020000020004" pitchFamily="34" charset="-127"/>
                </a:endParaRPr>
              </a:p>
            </p:txBody>
          </p:sp>
        </p:grpSp>
      </p:grpSp>
      <p:grpSp>
        <p:nvGrpSpPr>
          <p:cNvPr id="26637" name="Group 13"/>
          <p:cNvGrpSpPr/>
          <p:nvPr/>
        </p:nvGrpSpPr>
        <p:grpSpPr bwMode="auto">
          <a:xfrm>
            <a:off x="4308475" y="3525838"/>
            <a:ext cx="5335588" cy="768350"/>
            <a:chOff x="0" y="0"/>
            <a:chExt cx="5335323" cy="768695"/>
          </a:xfrm>
        </p:grpSpPr>
        <p:sp>
          <p:nvSpPr>
            <p:cNvPr id="22551" name="AutoShape 217"/>
            <p:cNvSpPr>
              <a:spLocks noChangeArrowheads="1"/>
            </p:cNvSpPr>
            <p:nvPr/>
          </p:nvSpPr>
          <p:spPr bwMode="auto">
            <a:xfrm>
              <a:off x="90484" y="489170"/>
              <a:ext cx="5047999" cy="279525"/>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2" name="Group 15"/>
            <p:cNvGrpSpPr/>
            <p:nvPr/>
          </p:nvGrpSpPr>
          <p:grpSpPr bwMode="auto">
            <a:xfrm>
              <a:off x="-53464" y="-32845"/>
              <a:ext cx="5443458" cy="737947"/>
              <a:chOff x="0" y="0"/>
              <a:chExt cx="5443728" cy="737616"/>
            </a:xfrm>
          </p:grpSpPr>
          <p:pic>
            <p:nvPicPr>
              <p:cNvPr id="22553" name="AutoShape 1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 Box 17"/>
              <p:cNvSpPr txBox="1">
                <a:spLocks noChangeArrowheads="1"/>
              </p:cNvSpPr>
              <p:nvPr/>
            </p:nvSpPr>
            <p:spPr bwMode="auto">
              <a:xfrm>
                <a:off x="145181" y="124544"/>
                <a:ext cx="5152160" cy="44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grpSp>
      </p:grpSp>
      <p:grpSp>
        <p:nvGrpSpPr>
          <p:cNvPr id="26642" name="Group 18"/>
          <p:cNvGrpSpPr/>
          <p:nvPr/>
        </p:nvGrpSpPr>
        <p:grpSpPr bwMode="auto">
          <a:xfrm>
            <a:off x="2395538" y="1255713"/>
            <a:ext cx="1755775" cy="4144962"/>
            <a:chOff x="0" y="0"/>
            <a:chExt cx="1106" cy="2611"/>
          </a:xfrm>
        </p:grpSpPr>
        <p:pic>
          <p:nvPicPr>
            <p:cNvPr id="22549" name="AutoShape 1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06" cy="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Text Box 20"/>
            <p:cNvSpPr txBox="1">
              <a:spLocks noChangeArrowheads="1"/>
            </p:cNvSpPr>
            <p:nvPr/>
          </p:nvSpPr>
          <p:spPr bwMode="auto">
            <a:xfrm>
              <a:off x="188" y="428"/>
              <a:ext cx="732" cy="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endParaRPr lang="ko-KR" altLang="en-US">
                <a:latin typeface="微软雅黑" panose="020B0503020204020204" pitchFamily="34" charset="-122"/>
                <a:ea typeface="Malgun Gothic" panose="020B0503020000020004" pitchFamily="34" charset="-127"/>
              </a:endParaRPr>
            </a:p>
          </p:txBody>
        </p:sp>
      </p:grpSp>
      <p:sp>
        <p:nvSpPr>
          <p:cNvPr id="22535" name="Oval 148"/>
          <p:cNvSpPr>
            <a:spLocks noChangeArrowheads="1"/>
          </p:cNvSpPr>
          <p:nvPr/>
        </p:nvSpPr>
        <p:spPr bwMode="auto">
          <a:xfrm>
            <a:off x="2868613" y="4384675"/>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2536" name="Oval 150"/>
          <p:cNvSpPr>
            <a:spLocks noChangeArrowheads="1"/>
          </p:cNvSpPr>
          <p:nvPr/>
        </p:nvSpPr>
        <p:spPr bwMode="auto">
          <a:xfrm>
            <a:off x="2868613" y="3444875"/>
            <a:ext cx="785812" cy="787400"/>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C00000"/>
              </a:solidFill>
              <a:latin typeface="微软雅黑" panose="020B0503020204020204" pitchFamily="34" charset="-122"/>
              <a:ea typeface="Malgun Gothic" panose="020B0503020000020004" pitchFamily="34" charset="-127"/>
            </a:endParaRPr>
          </a:p>
        </p:txBody>
      </p:sp>
      <p:sp>
        <p:nvSpPr>
          <p:cNvPr id="22537" name="Oval 152"/>
          <p:cNvSpPr>
            <a:spLocks noChangeArrowheads="1"/>
          </p:cNvSpPr>
          <p:nvPr/>
        </p:nvSpPr>
        <p:spPr bwMode="auto">
          <a:xfrm>
            <a:off x="2868613" y="2506663"/>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6648" name="Line 186"/>
          <p:cNvSpPr>
            <a:spLocks noChangeShapeType="1"/>
          </p:cNvSpPr>
          <p:nvPr/>
        </p:nvSpPr>
        <p:spPr bwMode="auto">
          <a:xfrm flipH="1">
            <a:off x="3722688" y="28987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187"/>
          <p:cNvSpPr>
            <a:spLocks noChangeShapeType="1"/>
          </p:cNvSpPr>
          <p:nvPr/>
        </p:nvSpPr>
        <p:spPr bwMode="auto">
          <a:xfrm flipH="1">
            <a:off x="3722688" y="38385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188"/>
          <p:cNvSpPr>
            <a:spLocks noChangeShapeType="1"/>
          </p:cNvSpPr>
          <p:nvPr/>
        </p:nvSpPr>
        <p:spPr bwMode="auto">
          <a:xfrm flipH="1">
            <a:off x="3722688" y="47783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AutoShape 208"/>
          <p:cNvSpPr>
            <a:spLocks noChangeArrowheads="1"/>
          </p:cNvSpPr>
          <p:nvPr/>
        </p:nvSpPr>
        <p:spPr bwMode="auto">
          <a:xfrm>
            <a:off x="4378325" y="1597025"/>
            <a:ext cx="5195888" cy="739775"/>
          </a:xfrm>
          <a:prstGeom prst="roundRect">
            <a:avLst>
              <a:gd name="adj" fmla="val 17352"/>
            </a:avLst>
          </a:prstGeom>
          <a:gradFill rotWithShape="1">
            <a:gsLst>
              <a:gs pos="0">
                <a:srgbClr val="FFFFFF"/>
              </a:gs>
              <a:gs pos="35000">
                <a:srgbClr val="FFFFFF"/>
              </a:gs>
              <a:gs pos="100000">
                <a:srgbClr val="FFFFFF"/>
              </a:gs>
            </a:gsLst>
            <a:lin ang="5400000" scaled="1"/>
          </a:gradFill>
          <a:ln w="9525">
            <a:solidFill>
              <a:srgbClr val="F9F9F9"/>
            </a:solidFill>
            <a:round/>
          </a:ln>
          <a:effectLst>
            <a:outerShdw dist="20000" dir="5400000" algn="ctr" rotWithShape="0">
              <a:srgbClr val="000000">
                <a:alpha val="37000"/>
              </a:srgbClr>
            </a:outerShdw>
          </a:effectLst>
        </p:spPr>
        <p:txBody>
          <a:bodyPr wrap="none" anchor="ctr"/>
          <a:lstStyle/>
          <a:p>
            <a:pPr eaLnBrk="1" hangingPunct="1"/>
            <a:endParaRPr lang="ko-KR" altLang="en-US">
              <a:latin typeface="微软雅黑" panose="020B0503020204020204" pitchFamily="34" charset="-122"/>
              <a:ea typeface="Malgun Gothic" panose="020B0503020000020004" pitchFamily="34" charset="-127"/>
            </a:endParaRPr>
          </a:p>
        </p:txBody>
      </p:sp>
      <p:sp>
        <p:nvSpPr>
          <p:cNvPr id="26652" name="Text Box 25"/>
          <p:cNvSpPr txBox="1">
            <a:spLocks noChangeArrowheads="1"/>
          </p:cNvSpPr>
          <p:nvPr/>
        </p:nvSpPr>
        <p:spPr bwMode="auto">
          <a:xfrm>
            <a:off x="2935288" y="269367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zh-CN" altLang="en-US">
                <a:solidFill>
                  <a:schemeClr val="bg1"/>
                </a:solidFill>
                <a:latin typeface="微软雅黑" panose="020B0503020204020204" pitchFamily="34" charset="-122"/>
                <a:ea typeface="微软雅黑" panose="020B0503020204020204" pitchFamily="34" charset="-122"/>
              </a:rPr>
              <a:t>拆</a:t>
            </a:r>
          </a:p>
        </p:txBody>
      </p:sp>
      <p:sp>
        <p:nvSpPr>
          <p:cNvPr id="26653" name="Text Box 25"/>
          <p:cNvSpPr txBox="1">
            <a:spLocks noChangeArrowheads="1"/>
          </p:cNvSpPr>
          <p:nvPr/>
        </p:nvSpPr>
        <p:spPr bwMode="auto">
          <a:xfrm>
            <a:off x="2935288" y="367030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latin typeface="微软雅黑" panose="020B0503020204020204" pitchFamily="34" charset="-122"/>
                <a:ea typeface="微软雅黑" panose="020B0503020204020204" pitchFamily="34" charset="-122"/>
              </a:rPr>
              <a:t>替</a:t>
            </a:r>
          </a:p>
        </p:txBody>
      </p:sp>
      <p:sp>
        <p:nvSpPr>
          <p:cNvPr id="26654" name="Text Box 25"/>
          <p:cNvSpPr txBox="1">
            <a:spLocks noChangeArrowheads="1"/>
          </p:cNvSpPr>
          <p:nvPr/>
        </p:nvSpPr>
        <p:spPr bwMode="auto">
          <a:xfrm>
            <a:off x="2935288" y="4602163"/>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solidFill>
                  <a:srgbClr val="FFFFFF"/>
                </a:solidFill>
                <a:latin typeface="微软雅黑" panose="020B0503020204020204" pitchFamily="34" charset="-122"/>
                <a:ea typeface="微软雅黑" panose="020B0503020204020204" pitchFamily="34" charset="-122"/>
              </a:rPr>
              <a:t>等</a:t>
            </a:r>
          </a:p>
        </p:txBody>
      </p:sp>
      <p:sp>
        <p:nvSpPr>
          <p:cNvPr id="26655" name="Rectangle 24"/>
          <p:cNvSpPr>
            <a:spLocks noChangeArrowheads="1"/>
          </p:cNvSpPr>
          <p:nvPr/>
        </p:nvSpPr>
        <p:spPr bwMode="auto">
          <a:xfrm>
            <a:off x="4953000" y="2755900"/>
            <a:ext cx="40005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计算</a:t>
            </a:r>
            <a:r>
              <a:rPr lang="en-US" altLang="zh-CN" sz="1600">
                <a:latin typeface="宋体" panose="02010600030101010101" pitchFamily="2" charset="-122"/>
                <a:ea typeface="宋体" panose="02010600030101010101" pitchFamily="2" charset="-122"/>
                <a:sym typeface="+mn-ea"/>
              </a:rPr>
              <a:t>x*14</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14=2</a:t>
            </a:r>
            <a:r>
              <a:rPr lang="en-US" altLang="zh-CN" sz="1600" baseline="30000">
                <a:latin typeface="宋体" panose="02010600030101010101" pitchFamily="2" charset="-122"/>
                <a:ea typeface="宋体" panose="02010600030101010101" pitchFamily="2" charset="-122"/>
                <a:sym typeface="+mn-ea"/>
              </a:rPr>
              <a:t>3</a:t>
            </a:r>
            <a:r>
              <a:rPr lang="en-US" altLang="zh-CN" sz="1600">
                <a:latin typeface="宋体" panose="02010600030101010101" pitchFamily="2" charset="-122"/>
                <a:ea typeface="宋体" panose="02010600030101010101" pitchFamily="2" charset="-122"/>
                <a:sym typeface="+mn-ea"/>
              </a:rPr>
              <a:t>+2</a:t>
            </a:r>
            <a:r>
              <a:rPr lang="en-US" altLang="zh-CN" sz="1600" baseline="30000">
                <a:latin typeface="宋体" panose="02010600030101010101" pitchFamily="2" charset="-122"/>
                <a:ea typeface="宋体" panose="02010600030101010101" pitchFamily="2" charset="-122"/>
                <a:sym typeface="+mn-ea"/>
              </a:rPr>
              <a:t>2</a:t>
            </a:r>
            <a:r>
              <a:rPr lang="en-US" altLang="zh-CN" sz="1600">
                <a:latin typeface="宋体" panose="02010600030101010101" pitchFamily="2" charset="-122"/>
                <a:ea typeface="宋体" panose="02010600030101010101" pitchFamily="2" charset="-122"/>
                <a:sym typeface="+mn-ea"/>
              </a:rPr>
              <a:t>+2</a:t>
            </a:r>
            <a:r>
              <a:rPr lang="en-US" altLang="zh-CN" sz="1600" baseline="30000">
                <a:latin typeface="宋体" panose="02010600030101010101" pitchFamily="2" charset="-122"/>
                <a:ea typeface="宋体" panose="02010600030101010101" pitchFamily="2" charset="-122"/>
                <a:sym typeface="+mn-ea"/>
              </a:rPr>
              <a:t>1</a:t>
            </a:r>
            <a:endParaRPr lang="zh-CN" altLang="en-US" sz="1600">
              <a:solidFill>
                <a:schemeClr val="bg1"/>
              </a:solidFill>
              <a:latin typeface="宋体" panose="02010600030101010101" pitchFamily="2" charset="-122"/>
              <a:ea typeface="宋体" panose="02010600030101010101" pitchFamily="2" charset="-122"/>
              <a:sym typeface="+mn-ea"/>
            </a:endParaRPr>
          </a:p>
        </p:txBody>
      </p:sp>
      <p:sp>
        <p:nvSpPr>
          <p:cNvPr id="26656" name="Rectangle 24"/>
          <p:cNvSpPr>
            <a:spLocks noChangeArrowheads="1"/>
          </p:cNvSpPr>
          <p:nvPr/>
        </p:nvSpPr>
        <p:spPr bwMode="auto">
          <a:xfrm>
            <a:off x="4953000" y="3562985"/>
            <a:ext cx="40005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编译器将乘法重写为（</a:t>
            </a:r>
            <a:r>
              <a:rPr lang="en-US" altLang="zh-CN" sz="1600">
                <a:latin typeface="宋体" panose="02010600030101010101" pitchFamily="2" charset="-122"/>
                <a:ea typeface="宋体" panose="02010600030101010101" pitchFamily="2" charset="-122"/>
                <a:sym typeface="+mn-ea"/>
              </a:rPr>
              <a:t>x&lt;&lt;4</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+(x&lt;&lt;2)+</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x&lt;&lt;1</a:t>
            </a:r>
            <a:r>
              <a:rPr lang="zh-CN" altLang="en-US" sz="1600">
                <a:latin typeface="宋体" panose="02010600030101010101" pitchFamily="2" charset="-122"/>
                <a:ea typeface="宋体" panose="02010600030101010101" pitchFamily="2" charset="-122"/>
                <a:sym typeface="+mn-ea"/>
              </a:rPr>
              <a:t>）</a:t>
            </a:r>
            <a:endParaRPr lang="zh-CN" altLang="en-US" sz="1600">
              <a:solidFill>
                <a:srgbClr val="000000"/>
              </a:solidFill>
              <a:latin typeface="宋体" panose="02010600030101010101" pitchFamily="2" charset="-122"/>
              <a:ea typeface="宋体" panose="02010600030101010101" pitchFamily="2" charset="-122"/>
            </a:endParaRPr>
          </a:p>
        </p:txBody>
      </p:sp>
      <p:sp>
        <p:nvSpPr>
          <p:cNvPr id="26657" name="Rectangle 24"/>
          <p:cNvSpPr>
            <a:spLocks noChangeArrowheads="1"/>
          </p:cNvSpPr>
          <p:nvPr/>
        </p:nvSpPr>
        <p:spPr bwMode="auto">
          <a:xfrm>
            <a:off x="4953000" y="4508818"/>
            <a:ext cx="40005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无论</a:t>
            </a:r>
            <a:r>
              <a:rPr lang="en-US" altLang="zh-CN" sz="1600">
                <a:latin typeface="宋体" panose="02010600030101010101" pitchFamily="2" charset="-122"/>
                <a:ea typeface="宋体" panose="02010600030101010101" pitchFamily="2" charset="-122"/>
                <a:sym typeface="+mn-ea"/>
              </a:rPr>
              <a:t>x</a:t>
            </a:r>
            <a:r>
              <a:rPr lang="zh-CN" altLang="en-US" sz="1600">
                <a:latin typeface="宋体" panose="02010600030101010101" pitchFamily="2" charset="-122"/>
                <a:ea typeface="宋体" panose="02010600030101010101" pitchFamily="2" charset="-122"/>
                <a:sym typeface="+mn-ea"/>
              </a:rPr>
              <a:t>是无符号还是有符号的，即使溢出，两种计算会得到一样的结果。</a:t>
            </a:r>
            <a:endParaRPr lang="zh-CN" altLang="en-US" sz="1600">
              <a:solidFill>
                <a:schemeClr val="bg1"/>
              </a:solidFill>
              <a:latin typeface="宋体" panose="02010600030101010101" pitchFamily="2" charset="-122"/>
              <a:ea typeface="宋体" panose="02010600030101010101" pitchFamily="2" charset="-122"/>
            </a:endParaRPr>
          </a:p>
        </p:txBody>
      </p:sp>
      <p:sp>
        <p:nvSpPr>
          <p:cNvPr id="26658" name="Text Box 25"/>
          <p:cNvSpPr txBox="1">
            <a:spLocks noChangeArrowheads="1"/>
          </p:cNvSpPr>
          <p:nvPr/>
        </p:nvSpPr>
        <p:spPr bwMode="auto">
          <a:xfrm>
            <a:off x="4483735" y="1546860"/>
            <a:ext cx="50901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sz="2400">
                <a:ea typeface="宋体" panose="02010600030101010101" pitchFamily="2" charset="-122"/>
                <a:sym typeface="+mn-ea"/>
              </a:rPr>
              <a:t>以移位、加法和减法的组合来消除整数乘以常数的情况。</a:t>
            </a:r>
            <a:endParaRPr lang="zh-CN" altLang="en-US" sz="2400" b="1">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2.3.6  </a:t>
                      </a:r>
                      <a:r>
                        <a:rPr lang="zh-CN" altLang="en-US" sz="2400">
                          <a:solidFill>
                            <a:schemeClr val="bg1"/>
                          </a:solidFill>
                          <a:ea typeface="宋体" panose="02010600030101010101" pitchFamily="2" charset="-122"/>
                        </a:rPr>
                        <a:t>乘以常数</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椭圆形标注 1"/>
          <p:cNvSpPr/>
          <p:nvPr/>
        </p:nvSpPr>
        <p:spPr>
          <a:xfrm>
            <a:off x="9552305" y="472440"/>
            <a:ext cx="2290445" cy="1131570"/>
          </a:xfrm>
          <a:prstGeom prst="wedgeEllipseCallout">
            <a:avLst>
              <a:gd name="adj1" fmla="val -48114"/>
              <a:gd name="adj2" fmla="val 71306"/>
            </a:avLst>
          </a:prstGeom>
          <a:gradFill>
            <a:gsLst>
              <a:gs pos="100000">
                <a:schemeClr val="accent1">
                  <a:lumMod val="5000"/>
                  <a:lumOff val="95000"/>
                </a:schemeClr>
              </a:gs>
              <a:gs pos="0">
                <a:srgbClr val="7DC8C4"/>
              </a:gs>
              <a:gs pos="58000">
                <a:srgbClr val="A2D2DB"/>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整数乘法比移位和加法的代价要大得多</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6642"/>
                                        </p:tgtEl>
                                        <p:attrNameLst>
                                          <p:attrName>style.visibility</p:attrName>
                                        </p:attrNameLst>
                                      </p:cBhvr>
                                      <p:to>
                                        <p:strVal val="visible"/>
                                      </p:to>
                                    </p:set>
                                    <p:animEffect transition="in" filter="slide(fromBottom)">
                                      <p:cBhvr>
                                        <p:cTn id="7" dur="1000"/>
                                        <p:tgtEl>
                                          <p:spTgt spid="26642"/>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654"/>
                                        </p:tgtEl>
                                        <p:attrNameLst>
                                          <p:attrName>style.visibility</p:attrName>
                                        </p:attrNameLst>
                                      </p:cBhvr>
                                      <p:to>
                                        <p:strVal val="visible"/>
                                      </p:to>
                                    </p:set>
                                    <p:anim calcmode="lin" valueType="num">
                                      <p:cBhvr>
                                        <p:cTn id="11" dur="500" fill="hold"/>
                                        <p:tgtEl>
                                          <p:spTgt spid="26654"/>
                                        </p:tgtEl>
                                        <p:attrNameLst>
                                          <p:attrName>ppt_w</p:attrName>
                                        </p:attrNameLst>
                                      </p:cBhvr>
                                      <p:tavLst>
                                        <p:tav tm="0">
                                          <p:val>
                                            <p:fltVal val="0"/>
                                          </p:val>
                                        </p:tav>
                                        <p:tav tm="100000">
                                          <p:val>
                                            <p:strVal val="#ppt_w"/>
                                          </p:val>
                                        </p:tav>
                                      </p:tavLst>
                                    </p:anim>
                                    <p:anim calcmode="lin" valueType="num">
                                      <p:cBhvr>
                                        <p:cTn id="12" dur="500" fill="hold"/>
                                        <p:tgtEl>
                                          <p:spTgt spid="26654"/>
                                        </p:tgtEl>
                                        <p:attrNameLst>
                                          <p:attrName>ppt_h</p:attrName>
                                        </p:attrNameLst>
                                      </p:cBhvr>
                                      <p:tavLst>
                                        <p:tav tm="0">
                                          <p:val>
                                            <p:fltVal val="0"/>
                                          </p:val>
                                        </p:tav>
                                        <p:tav tm="100000">
                                          <p:val>
                                            <p:strVal val="#ppt_h"/>
                                          </p:val>
                                        </p:tav>
                                      </p:tavLst>
                                    </p:anim>
                                    <p:anim calcmode="lin" valueType="num">
                                      <p:cBhvr>
                                        <p:cTn id="13" dur="500" fill="hold"/>
                                        <p:tgtEl>
                                          <p:spTgt spid="26654"/>
                                        </p:tgtEl>
                                        <p:attrNameLst>
                                          <p:attrName>style.rotation</p:attrName>
                                        </p:attrNameLst>
                                      </p:cBhvr>
                                      <p:tavLst>
                                        <p:tav tm="0">
                                          <p:val>
                                            <p:fltVal val="360"/>
                                          </p:val>
                                        </p:tav>
                                        <p:tav tm="100000">
                                          <p:val>
                                            <p:fltVal val="0"/>
                                          </p:val>
                                        </p:tav>
                                      </p:tavLst>
                                    </p:anim>
                                    <p:animEffect transition="in" filter="fade">
                                      <p:cBhvr>
                                        <p:cTn id="14" dur="500"/>
                                        <p:tgtEl>
                                          <p:spTgt spid="26654"/>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653"/>
                                        </p:tgtEl>
                                        <p:attrNameLst>
                                          <p:attrName>style.visibility</p:attrName>
                                        </p:attrNameLst>
                                      </p:cBhvr>
                                      <p:to>
                                        <p:strVal val="visible"/>
                                      </p:to>
                                    </p:set>
                                    <p:anim calcmode="lin" valueType="num">
                                      <p:cBhvr>
                                        <p:cTn id="18" dur="500" fill="hold"/>
                                        <p:tgtEl>
                                          <p:spTgt spid="26653"/>
                                        </p:tgtEl>
                                        <p:attrNameLst>
                                          <p:attrName>ppt_w</p:attrName>
                                        </p:attrNameLst>
                                      </p:cBhvr>
                                      <p:tavLst>
                                        <p:tav tm="0">
                                          <p:val>
                                            <p:fltVal val="0"/>
                                          </p:val>
                                        </p:tav>
                                        <p:tav tm="100000">
                                          <p:val>
                                            <p:strVal val="#ppt_w"/>
                                          </p:val>
                                        </p:tav>
                                      </p:tavLst>
                                    </p:anim>
                                    <p:anim calcmode="lin" valueType="num">
                                      <p:cBhvr>
                                        <p:cTn id="19" dur="500" fill="hold"/>
                                        <p:tgtEl>
                                          <p:spTgt spid="26653"/>
                                        </p:tgtEl>
                                        <p:attrNameLst>
                                          <p:attrName>ppt_h</p:attrName>
                                        </p:attrNameLst>
                                      </p:cBhvr>
                                      <p:tavLst>
                                        <p:tav tm="0">
                                          <p:val>
                                            <p:fltVal val="0"/>
                                          </p:val>
                                        </p:tav>
                                        <p:tav tm="100000">
                                          <p:val>
                                            <p:strVal val="#ppt_h"/>
                                          </p:val>
                                        </p:tav>
                                      </p:tavLst>
                                    </p:anim>
                                    <p:anim calcmode="lin" valueType="num">
                                      <p:cBhvr>
                                        <p:cTn id="20" dur="500" fill="hold"/>
                                        <p:tgtEl>
                                          <p:spTgt spid="26653"/>
                                        </p:tgtEl>
                                        <p:attrNameLst>
                                          <p:attrName>style.rotation</p:attrName>
                                        </p:attrNameLst>
                                      </p:cBhvr>
                                      <p:tavLst>
                                        <p:tav tm="0">
                                          <p:val>
                                            <p:fltVal val="360"/>
                                          </p:val>
                                        </p:tav>
                                        <p:tav tm="100000">
                                          <p:val>
                                            <p:fltVal val="0"/>
                                          </p:val>
                                        </p:tav>
                                      </p:tavLst>
                                    </p:anim>
                                    <p:animEffect transition="in" filter="fade">
                                      <p:cBhvr>
                                        <p:cTn id="21" dur="500"/>
                                        <p:tgtEl>
                                          <p:spTgt spid="26653"/>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26652"/>
                                        </p:tgtEl>
                                        <p:attrNameLst>
                                          <p:attrName>style.visibility</p:attrName>
                                        </p:attrNameLst>
                                      </p:cBhvr>
                                      <p:to>
                                        <p:strVal val="visible"/>
                                      </p:to>
                                    </p:set>
                                    <p:anim calcmode="lin" valueType="num">
                                      <p:cBhvr>
                                        <p:cTn id="25" dur="500" fill="hold"/>
                                        <p:tgtEl>
                                          <p:spTgt spid="26652"/>
                                        </p:tgtEl>
                                        <p:attrNameLst>
                                          <p:attrName>ppt_w</p:attrName>
                                        </p:attrNameLst>
                                      </p:cBhvr>
                                      <p:tavLst>
                                        <p:tav tm="0">
                                          <p:val>
                                            <p:fltVal val="0"/>
                                          </p:val>
                                        </p:tav>
                                        <p:tav tm="100000">
                                          <p:val>
                                            <p:strVal val="#ppt_w"/>
                                          </p:val>
                                        </p:tav>
                                      </p:tavLst>
                                    </p:anim>
                                    <p:anim calcmode="lin" valueType="num">
                                      <p:cBhvr>
                                        <p:cTn id="26" dur="500" fill="hold"/>
                                        <p:tgtEl>
                                          <p:spTgt spid="26652"/>
                                        </p:tgtEl>
                                        <p:attrNameLst>
                                          <p:attrName>ppt_h</p:attrName>
                                        </p:attrNameLst>
                                      </p:cBhvr>
                                      <p:tavLst>
                                        <p:tav tm="0">
                                          <p:val>
                                            <p:fltVal val="0"/>
                                          </p:val>
                                        </p:tav>
                                        <p:tav tm="100000">
                                          <p:val>
                                            <p:strVal val="#ppt_h"/>
                                          </p:val>
                                        </p:tav>
                                      </p:tavLst>
                                    </p:anim>
                                    <p:anim calcmode="lin" valueType="num">
                                      <p:cBhvr>
                                        <p:cTn id="27" dur="500" fill="hold"/>
                                        <p:tgtEl>
                                          <p:spTgt spid="26652"/>
                                        </p:tgtEl>
                                        <p:attrNameLst>
                                          <p:attrName>style.rotation</p:attrName>
                                        </p:attrNameLst>
                                      </p:cBhvr>
                                      <p:tavLst>
                                        <p:tav tm="0">
                                          <p:val>
                                            <p:fltVal val="360"/>
                                          </p:val>
                                        </p:tav>
                                        <p:tav tm="100000">
                                          <p:val>
                                            <p:fltVal val="0"/>
                                          </p:val>
                                        </p:tav>
                                      </p:tavLst>
                                    </p:anim>
                                    <p:animEffect transition="in" filter="fade">
                                      <p:cBhvr>
                                        <p:cTn id="28" dur="500"/>
                                        <p:tgtEl>
                                          <p:spTgt spid="26652"/>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26648"/>
                                        </p:tgtEl>
                                        <p:attrNameLst>
                                          <p:attrName>style.visibility</p:attrName>
                                        </p:attrNameLst>
                                      </p:cBhvr>
                                      <p:to>
                                        <p:strVal val="visible"/>
                                      </p:to>
                                    </p:set>
                                    <p:animEffect transition="in" filter="slide(fromLeft)">
                                      <p:cBhvr>
                                        <p:cTn id="32" dur="500"/>
                                        <p:tgtEl>
                                          <p:spTgt spid="26648"/>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6632"/>
                                        </p:tgtEl>
                                        <p:attrNameLst>
                                          <p:attrName>style.visibility</p:attrName>
                                        </p:attrNameLst>
                                      </p:cBhvr>
                                      <p:to>
                                        <p:strVal val="visible"/>
                                      </p:to>
                                    </p:set>
                                    <p:animEffect transition="in" filter="slide(fromLeft)">
                                      <p:cBhvr>
                                        <p:cTn id="36" dur="500"/>
                                        <p:tgtEl>
                                          <p:spTgt spid="26632"/>
                                        </p:tgtEl>
                                      </p:cBhvr>
                                    </p:animEffect>
                                  </p:childTnLst>
                                </p:cTn>
                              </p:par>
                            </p:childTnLst>
                          </p:cTn>
                        </p:par>
                        <p:par>
                          <p:cTn id="37" fill="hold">
                            <p:stCondLst>
                              <p:cond delay="3500"/>
                            </p:stCondLst>
                            <p:childTnLst>
                              <p:par>
                                <p:cTn id="38" presetID="12" presetClass="entr" presetSubtype="4" fill="hold" grpId="0" nodeType="afterEffect">
                                  <p:stCondLst>
                                    <p:cond delay="0"/>
                                  </p:stCondLst>
                                  <p:childTnLst>
                                    <p:set>
                                      <p:cBhvr>
                                        <p:cTn id="39" dur="1" fill="hold">
                                          <p:stCondLst>
                                            <p:cond delay="0"/>
                                          </p:stCondLst>
                                        </p:cTn>
                                        <p:tgtEl>
                                          <p:spTgt spid="26655"/>
                                        </p:tgtEl>
                                        <p:attrNameLst>
                                          <p:attrName>style.visibility</p:attrName>
                                        </p:attrNameLst>
                                      </p:cBhvr>
                                      <p:to>
                                        <p:strVal val="visible"/>
                                      </p:to>
                                    </p:set>
                                    <p:animEffect transition="in" filter="slide(fromBottom)">
                                      <p:cBhvr>
                                        <p:cTn id="40" dur="500"/>
                                        <p:tgtEl>
                                          <p:spTgt spid="26655"/>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26649"/>
                                        </p:tgtEl>
                                        <p:attrNameLst>
                                          <p:attrName>style.visibility</p:attrName>
                                        </p:attrNameLst>
                                      </p:cBhvr>
                                      <p:to>
                                        <p:strVal val="visible"/>
                                      </p:to>
                                    </p:set>
                                    <p:animEffect transition="in" filter="slide(fromLeft)">
                                      <p:cBhvr>
                                        <p:cTn id="44" dur="500"/>
                                        <p:tgtEl>
                                          <p:spTgt spid="26649"/>
                                        </p:tgtEl>
                                      </p:cBhvr>
                                    </p:animEffect>
                                  </p:childTnLst>
                                </p:cTn>
                              </p:par>
                            </p:childTnLst>
                          </p:cTn>
                        </p:par>
                        <p:par>
                          <p:cTn id="45" fill="hold">
                            <p:stCondLst>
                              <p:cond delay="4500"/>
                            </p:stCondLst>
                            <p:childTnLst>
                              <p:par>
                                <p:cTn id="46" presetID="12" presetClass="entr" presetSubtype="8" fill="hold" nodeType="afterEffect">
                                  <p:stCondLst>
                                    <p:cond delay="0"/>
                                  </p:stCondLst>
                                  <p:childTnLst>
                                    <p:set>
                                      <p:cBhvr>
                                        <p:cTn id="47" dur="1" fill="hold">
                                          <p:stCondLst>
                                            <p:cond delay="0"/>
                                          </p:stCondLst>
                                        </p:cTn>
                                        <p:tgtEl>
                                          <p:spTgt spid="26637"/>
                                        </p:tgtEl>
                                        <p:attrNameLst>
                                          <p:attrName>style.visibility</p:attrName>
                                        </p:attrNameLst>
                                      </p:cBhvr>
                                      <p:to>
                                        <p:strVal val="visible"/>
                                      </p:to>
                                    </p:set>
                                    <p:animEffect transition="in" filter="slide(fromLeft)">
                                      <p:cBhvr>
                                        <p:cTn id="48" dur="500"/>
                                        <p:tgtEl>
                                          <p:spTgt spid="26637"/>
                                        </p:tgtEl>
                                      </p:cBhvr>
                                    </p:animEffect>
                                  </p:childTnLst>
                                </p:cTn>
                              </p:par>
                            </p:childTnLst>
                          </p:cTn>
                        </p:par>
                        <p:par>
                          <p:cTn id="49" fill="hold">
                            <p:stCondLst>
                              <p:cond delay="5000"/>
                            </p:stCondLst>
                            <p:childTnLst>
                              <p:par>
                                <p:cTn id="50" presetID="12" presetClass="entr" presetSubtype="4" fill="hold" grpId="0" nodeType="afterEffect">
                                  <p:stCondLst>
                                    <p:cond delay="0"/>
                                  </p:stCondLst>
                                  <p:childTnLst>
                                    <p:set>
                                      <p:cBhvr>
                                        <p:cTn id="51" dur="1" fill="hold">
                                          <p:stCondLst>
                                            <p:cond delay="0"/>
                                          </p:stCondLst>
                                        </p:cTn>
                                        <p:tgtEl>
                                          <p:spTgt spid="26656"/>
                                        </p:tgtEl>
                                        <p:attrNameLst>
                                          <p:attrName>style.visibility</p:attrName>
                                        </p:attrNameLst>
                                      </p:cBhvr>
                                      <p:to>
                                        <p:strVal val="visible"/>
                                      </p:to>
                                    </p:set>
                                    <p:animEffect transition="in" filter="slide(fromBottom)">
                                      <p:cBhvr>
                                        <p:cTn id="52" dur="500"/>
                                        <p:tgtEl>
                                          <p:spTgt spid="26656"/>
                                        </p:tgtEl>
                                      </p:cBhvr>
                                    </p:animEffect>
                                  </p:childTnLst>
                                </p:cTn>
                              </p:par>
                            </p:childTnLst>
                          </p:cTn>
                        </p:par>
                        <p:par>
                          <p:cTn id="53" fill="hold">
                            <p:stCondLst>
                              <p:cond delay="5500"/>
                            </p:stCondLst>
                            <p:childTnLst>
                              <p:par>
                                <p:cTn id="54" presetID="12" presetClass="entr" presetSubtype="8" fill="hold" grpId="0" nodeType="afterEffect">
                                  <p:stCondLst>
                                    <p:cond delay="0"/>
                                  </p:stCondLst>
                                  <p:childTnLst>
                                    <p:set>
                                      <p:cBhvr>
                                        <p:cTn id="55" dur="1" fill="hold">
                                          <p:stCondLst>
                                            <p:cond delay="0"/>
                                          </p:stCondLst>
                                        </p:cTn>
                                        <p:tgtEl>
                                          <p:spTgt spid="26650"/>
                                        </p:tgtEl>
                                        <p:attrNameLst>
                                          <p:attrName>style.visibility</p:attrName>
                                        </p:attrNameLst>
                                      </p:cBhvr>
                                      <p:to>
                                        <p:strVal val="visible"/>
                                      </p:to>
                                    </p:set>
                                    <p:animEffect transition="in" filter="slide(fromLeft)">
                                      <p:cBhvr>
                                        <p:cTn id="56" dur="500"/>
                                        <p:tgtEl>
                                          <p:spTgt spid="26650"/>
                                        </p:tgtEl>
                                      </p:cBhvr>
                                    </p:animEffect>
                                  </p:childTnLst>
                                </p:cTn>
                              </p:par>
                            </p:childTnLst>
                          </p:cTn>
                        </p:par>
                        <p:par>
                          <p:cTn id="57" fill="hold">
                            <p:stCondLst>
                              <p:cond delay="6000"/>
                            </p:stCondLst>
                            <p:childTnLst>
                              <p:par>
                                <p:cTn id="58" presetID="12" presetClass="entr" presetSubtype="8" fill="hold" nodeType="afterEffect">
                                  <p:stCondLst>
                                    <p:cond delay="0"/>
                                  </p:stCondLst>
                                  <p:childTnLst>
                                    <p:set>
                                      <p:cBhvr>
                                        <p:cTn id="59" dur="1" fill="hold">
                                          <p:stCondLst>
                                            <p:cond delay="0"/>
                                          </p:stCondLst>
                                        </p:cTn>
                                        <p:tgtEl>
                                          <p:spTgt spid="26627"/>
                                        </p:tgtEl>
                                        <p:attrNameLst>
                                          <p:attrName>style.visibility</p:attrName>
                                        </p:attrNameLst>
                                      </p:cBhvr>
                                      <p:to>
                                        <p:strVal val="visible"/>
                                      </p:to>
                                    </p:set>
                                    <p:animEffect transition="in" filter="slide(fromLeft)">
                                      <p:cBhvr>
                                        <p:cTn id="60" dur="500"/>
                                        <p:tgtEl>
                                          <p:spTgt spid="26627"/>
                                        </p:tgtEl>
                                      </p:cBhvr>
                                    </p:animEffect>
                                  </p:childTnLst>
                                </p:cTn>
                              </p:par>
                            </p:childTnLst>
                          </p:cTn>
                        </p:par>
                        <p:par>
                          <p:cTn id="61" fill="hold">
                            <p:stCondLst>
                              <p:cond delay="6500"/>
                            </p:stCondLst>
                            <p:childTnLst>
                              <p:par>
                                <p:cTn id="62" presetID="12" presetClass="entr" presetSubtype="4" fill="hold" grpId="0" nodeType="afterEffect">
                                  <p:stCondLst>
                                    <p:cond delay="0"/>
                                  </p:stCondLst>
                                  <p:childTnLst>
                                    <p:set>
                                      <p:cBhvr>
                                        <p:cTn id="63" dur="1" fill="hold">
                                          <p:stCondLst>
                                            <p:cond delay="0"/>
                                          </p:stCondLst>
                                        </p:cTn>
                                        <p:tgtEl>
                                          <p:spTgt spid="26657"/>
                                        </p:tgtEl>
                                        <p:attrNameLst>
                                          <p:attrName>style.visibility</p:attrName>
                                        </p:attrNameLst>
                                      </p:cBhvr>
                                      <p:to>
                                        <p:strVal val="visible"/>
                                      </p:to>
                                    </p:set>
                                    <p:animEffect transition="in" filter="slide(fromBottom)">
                                      <p:cBhvr>
                                        <p:cTn id="64" dur="500"/>
                                        <p:tgtEl>
                                          <p:spTgt spid="26657"/>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26626"/>
                                        </p:tgtEl>
                                        <p:attrNameLst>
                                          <p:attrName>style.visibility</p:attrName>
                                        </p:attrNameLst>
                                      </p:cBhvr>
                                      <p:to>
                                        <p:strVal val="visible"/>
                                      </p:to>
                                    </p:set>
                                    <p:animEffect transition="in" filter="slide(fromBottom)">
                                      <p:cBhvr>
                                        <p:cTn id="68" dur="500"/>
                                        <p:tgtEl>
                                          <p:spTgt spid="26626"/>
                                        </p:tgtEl>
                                      </p:cBhvr>
                                    </p:animEffect>
                                  </p:childTnLst>
                                </p:cTn>
                              </p:par>
                            </p:childTnLst>
                          </p:cTn>
                        </p:par>
                        <p:par>
                          <p:cTn id="69" fill="hold">
                            <p:stCondLst>
                              <p:cond delay="7500"/>
                            </p:stCondLst>
                            <p:childTnLst>
                              <p:par>
                                <p:cTn id="70" presetID="23" presetClass="entr" presetSubtype="16" fill="hold" grpId="0" nodeType="afterEffect">
                                  <p:stCondLst>
                                    <p:cond delay="0"/>
                                  </p:stCondLst>
                                  <p:childTnLst>
                                    <p:set>
                                      <p:cBhvr>
                                        <p:cTn id="71" dur="1" fill="hold">
                                          <p:stCondLst>
                                            <p:cond delay="0"/>
                                          </p:stCondLst>
                                        </p:cTn>
                                        <p:tgtEl>
                                          <p:spTgt spid="26651"/>
                                        </p:tgtEl>
                                        <p:attrNameLst>
                                          <p:attrName>style.visibility</p:attrName>
                                        </p:attrNameLst>
                                      </p:cBhvr>
                                      <p:to>
                                        <p:strVal val="visible"/>
                                      </p:to>
                                    </p:set>
                                    <p:anim calcmode="lin" valueType="num">
                                      <p:cBhvr>
                                        <p:cTn id="72" dur="500" fill="hold"/>
                                        <p:tgtEl>
                                          <p:spTgt spid="26651"/>
                                        </p:tgtEl>
                                        <p:attrNameLst>
                                          <p:attrName>ppt_w</p:attrName>
                                        </p:attrNameLst>
                                      </p:cBhvr>
                                      <p:tavLst>
                                        <p:tav tm="0">
                                          <p:val>
                                            <p:fltVal val="0"/>
                                          </p:val>
                                        </p:tav>
                                        <p:tav tm="100000">
                                          <p:val>
                                            <p:strVal val="#ppt_w"/>
                                          </p:val>
                                        </p:tav>
                                      </p:tavLst>
                                    </p:anim>
                                    <p:anim calcmode="lin" valueType="num">
                                      <p:cBhvr>
                                        <p:cTn id="73" dur="500" fill="hold"/>
                                        <p:tgtEl>
                                          <p:spTgt spid="26651"/>
                                        </p:tgtEl>
                                        <p:attrNameLst>
                                          <p:attrName>ppt_h</p:attrName>
                                        </p:attrNameLst>
                                      </p:cBhvr>
                                      <p:tavLst>
                                        <p:tav tm="0">
                                          <p:val>
                                            <p:fltVal val="0"/>
                                          </p:val>
                                        </p:tav>
                                        <p:tav tm="100000">
                                          <p:val>
                                            <p:strVal val="#ppt_h"/>
                                          </p:val>
                                        </p:tav>
                                      </p:tavLst>
                                    </p:anim>
                                  </p:childTnLst>
                                </p:cTn>
                              </p:par>
                            </p:childTnLst>
                          </p:cTn>
                        </p:par>
                        <p:par>
                          <p:cTn id="74" fill="hold">
                            <p:stCondLst>
                              <p:cond delay="8000"/>
                            </p:stCondLst>
                            <p:childTnLst>
                              <p:par>
                                <p:cTn id="75" presetID="12" presetClass="entr" presetSubtype="4" fill="hold" grpId="0" nodeType="afterEffect">
                                  <p:stCondLst>
                                    <p:cond delay="0"/>
                                  </p:stCondLst>
                                  <p:childTnLst>
                                    <p:set>
                                      <p:cBhvr>
                                        <p:cTn id="76" dur="1" fill="hold">
                                          <p:stCondLst>
                                            <p:cond delay="0"/>
                                          </p:stCondLst>
                                        </p:cTn>
                                        <p:tgtEl>
                                          <p:spTgt spid="26658"/>
                                        </p:tgtEl>
                                        <p:attrNameLst>
                                          <p:attrName>style.visibility</p:attrName>
                                        </p:attrNameLst>
                                      </p:cBhvr>
                                      <p:to>
                                        <p:strVal val="visible"/>
                                      </p:to>
                                    </p:set>
                                    <p:animEffect transition="in" filter="slide(fromBottom)">
                                      <p:cBhvr>
                                        <p:cTn id="77" dur="500"/>
                                        <p:tgtEl>
                                          <p:spTgt spid="26658"/>
                                        </p:tgtEl>
                                      </p:cBhvr>
                                    </p:animEffect>
                                  </p:childTnLst>
                                </p:cTn>
                              </p:par>
                            </p:childTnLst>
                          </p:cTn>
                        </p:par>
                        <p:par>
                          <p:cTn id="78" fill="hold">
                            <p:stCondLst>
                              <p:cond delay="8500"/>
                            </p:stCondLst>
                            <p:childTnLst>
                              <p:par>
                                <p:cTn id="79" presetID="22" presetClass="entr" presetSubtype="4" fill="hold" grpId="0"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down)">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autoUpdateAnimBg="0"/>
      <p:bldP spid="26648" grpId="0" bldLvl="0" animBg="1"/>
      <p:bldP spid="26649" grpId="0" bldLvl="0" animBg="1"/>
      <p:bldP spid="26650" grpId="0" bldLvl="0" animBg="1"/>
      <p:bldP spid="26651" grpId="0" bldLvl="0" animBg="1" autoUpdateAnimBg="0"/>
      <p:bldP spid="26652" grpId="0" autoUpdateAnimBg="0"/>
      <p:bldP spid="26653" grpId="0" autoUpdateAnimBg="0"/>
      <p:bldP spid="26654" grpId="0" autoUpdateAnimBg="0"/>
      <p:bldP spid="26655" grpId="0" autoUpdateAnimBg="0"/>
      <p:bldP spid="26656" grpId="0" autoUpdateAnimBg="0"/>
      <p:bldP spid="26657" grpId="0" autoUpdateAnimBg="0"/>
      <p:bldP spid="26658" grpId="0" autoUpdateAnimBg="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extLst>
                  <a:ext uri="{0D108BD9-81ED-4DB2-BD59-A6C34878D82A}">
                    <a16:rowId xmlns="" xmlns:a16="http://schemas.microsoft.com/office/drawing/2014/main" val="10000"/>
                  </a:ext>
                </a:extLst>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a:latin typeface="Courier New" panose="02070309020205020404" charset="0"/>
                <a:ea typeface="宋体" panose="02010600030101010101" pitchFamily="2" charset="-122"/>
              </a:rPr>
              <a:t>无符号数的除法</a:t>
            </a:r>
          </a:p>
          <a:p>
            <a:pPr lvl="1" eaLnBrk="1" hangingPunct="1">
              <a:tabLst>
                <a:tab pos="2971800" algn="l"/>
              </a:tabLst>
              <a:defRPr/>
            </a:pPr>
            <a:r>
              <a:rPr lang="en-US" b="1" dirty="0">
                <a:latin typeface="Courier New" panose="02070309020205020404" charset="0"/>
              </a:rPr>
              <a:t>u &gt;&gt; k</a:t>
            </a:r>
            <a:r>
              <a:rPr lang="en-US" b="1" dirty="0"/>
              <a:t> </a:t>
            </a:r>
            <a:r>
              <a:rPr lang="zh-CN" altLang="en-US" b="1" dirty="0">
                <a:ea typeface="宋体" panose="02010600030101010101" pitchFamily="2" charset="-122"/>
              </a:rPr>
              <a:t>等价于</a:t>
            </a:r>
            <a:r>
              <a:rPr lang="en-US" dirty="0"/>
              <a:t> </a:t>
            </a:r>
            <a:r>
              <a:rPr lang="en-US" b="1" dirty="0">
                <a:sym typeface="Symbol" panose="05050102010706020507" pitchFamily="18" charset="2"/>
              </a:rPr>
              <a:t> </a:t>
            </a:r>
            <a:r>
              <a:rPr lang="en-US" b="1" dirty="0">
                <a:latin typeface="Courier New" panose="02070309020205020404" charset="0"/>
              </a:rPr>
              <a:t>u / </a:t>
            </a:r>
            <a:r>
              <a:rPr lang="en-US" b="1" i="1" dirty="0"/>
              <a:t>2</a:t>
            </a:r>
            <a:r>
              <a:rPr lang="en-US" b="1" i="1" baseline="30000" dirty="0"/>
              <a:t>k </a:t>
            </a:r>
            <a:r>
              <a:rPr lang="en-US" b="1" dirty="0">
                <a:sym typeface="Symbol" panose="05050102010706020507" pitchFamily="18" charset="2"/>
              </a:rPr>
              <a:t></a:t>
            </a:r>
            <a:endParaRPr lang="en-US" b="1" i="1" baseline="30000" dirty="0"/>
          </a:p>
          <a:p>
            <a:pPr lvl="1" eaLnBrk="1" hangingPunct="1">
              <a:tabLst>
                <a:tab pos="2971800" algn="l"/>
              </a:tabLst>
              <a:defRPr/>
            </a:pPr>
            <a:r>
              <a:rPr lang="zh-CN" altLang="en-US" b="1" dirty="0">
                <a:solidFill>
                  <a:schemeClr val="tx1"/>
                </a:solidFill>
                <a:ea typeface="宋体" panose="02010600030101010101" pitchFamily="2" charset="-122"/>
              </a:rPr>
              <a:t>使用逻辑右移</a:t>
            </a:r>
          </a:p>
        </p:txBody>
      </p:sp>
      <p:sp>
        <p:nvSpPr>
          <p:cNvPr id="13317" name="Rectangle 5"/>
          <p:cNvSpPr>
            <a:spLocks noChangeArrowheads="1"/>
          </p:cNvSpPr>
          <p:nvPr/>
        </p:nvSpPr>
        <p:spPr bwMode="auto">
          <a:xfrm>
            <a:off x="7134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8" name="Rectangle 6"/>
          <p:cNvSpPr>
            <a:spLocks noChangeArrowheads="1"/>
          </p:cNvSpPr>
          <p:nvPr/>
        </p:nvSpPr>
        <p:spPr bwMode="auto">
          <a:xfrm>
            <a:off x="73628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9" name="Rectangle 7"/>
          <p:cNvSpPr>
            <a:spLocks noChangeArrowheads="1"/>
          </p:cNvSpPr>
          <p:nvPr/>
        </p:nvSpPr>
        <p:spPr bwMode="auto">
          <a:xfrm>
            <a:off x="8277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20" name="Rectangle 8"/>
          <p:cNvSpPr>
            <a:spLocks noChangeArrowheads="1"/>
          </p:cNvSpPr>
          <p:nvPr/>
        </p:nvSpPr>
        <p:spPr bwMode="auto">
          <a:xfrm>
            <a:off x="7134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21" name="Rectangle 9"/>
          <p:cNvSpPr>
            <a:spLocks noChangeArrowheads="1"/>
          </p:cNvSpPr>
          <p:nvPr/>
        </p:nvSpPr>
        <p:spPr bwMode="auto">
          <a:xfrm>
            <a:off x="80486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2" name="Rectangle 10"/>
          <p:cNvSpPr>
            <a:spLocks noChangeArrowheads="1"/>
          </p:cNvSpPr>
          <p:nvPr/>
        </p:nvSpPr>
        <p:spPr bwMode="auto">
          <a:xfrm>
            <a:off x="8277225" y="14782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3323" name="Rectangle 11"/>
          <p:cNvSpPr>
            <a:spLocks noChangeArrowheads="1"/>
          </p:cNvSpPr>
          <p:nvPr/>
        </p:nvSpPr>
        <p:spPr bwMode="auto">
          <a:xfrm>
            <a:off x="8505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4" name="Rectangle 12"/>
          <p:cNvSpPr>
            <a:spLocks noChangeArrowheads="1"/>
          </p:cNvSpPr>
          <p:nvPr/>
        </p:nvSpPr>
        <p:spPr bwMode="auto">
          <a:xfrm>
            <a:off x="9420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5" name="Rectangle 13"/>
          <p:cNvSpPr>
            <a:spLocks noChangeArrowheads="1"/>
          </p:cNvSpPr>
          <p:nvPr/>
        </p:nvSpPr>
        <p:spPr bwMode="auto">
          <a:xfrm>
            <a:off x="9648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6" name="Rectangle 14"/>
          <p:cNvSpPr>
            <a:spLocks noChangeArrowheads="1"/>
          </p:cNvSpPr>
          <p:nvPr/>
        </p:nvSpPr>
        <p:spPr bwMode="auto">
          <a:xfrm>
            <a:off x="73628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27" name="Rectangle 15"/>
          <p:cNvSpPr>
            <a:spLocks noChangeArrowheads="1"/>
          </p:cNvSpPr>
          <p:nvPr/>
        </p:nvSpPr>
        <p:spPr bwMode="auto">
          <a:xfrm>
            <a:off x="6524625" y="94488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6524625" y="14020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5381625" y="1783080"/>
            <a:ext cx="6324600" cy="0"/>
          </a:xfrm>
          <a:prstGeom prst="line">
            <a:avLst/>
          </a:prstGeom>
          <a:noFill/>
          <a:ln w="25400">
            <a:solidFill>
              <a:schemeClr val="tx1"/>
            </a:solidFill>
            <a:round/>
          </a:ln>
        </p:spPr>
        <p:txBody>
          <a:bodyPr wrap="none" anchor="ctr"/>
          <a:lstStyle/>
          <a:p>
            <a:endParaRPr lang="en-US"/>
          </a:p>
        </p:txBody>
      </p:sp>
      <p:sp>
        <p:nvSpPr>
          <p:cNvPr id="13330" name="Rectangle 18"/>
          <p:cNvSpPr>
            <a:spLocks noChangeArrowheads="1"/>
          </p:cNvSpPr>
          <p:nvPr/>
        </p:nvSpPr>
        <p:spPr bwMode="auto">
          <a:xfrm>
            <a:off x="6143625" y="14020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6219825" y="1859280"/>
            <a:ext cx="6588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4" name="Rectangle 22"/>
          <p:cNvSpPr>
            <a:spLocks noChangeArrowheads="1"/>
          </p:cNvSpPr>
          <p:nvPr/>
        </p:nvSpPr>
        <p:spPr bwMode="auto">
          <a:xfrm>
            <a:off x="87344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36" name="Rectangle 24"/>
          <p:cNvSpPr>
            <a:spLocks noChangeArrowheads="1"/>
          </p:cNvSpPr>
          <p:nvPr/>
        </p:nvSpPr>
        <p:spPr bwMode="auto">
          <a:xfrm>
            <a:off x="7591425" y="1021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2" name="Group 25"/>
          <p:cNvGrpSpPr/>
          <p:nvPr/>
        </p:nvGrpSpPr>
        <p:grpSpPr bwMode="auto">
          <a:xfrm>
            <a:off x="8505825" y="102108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3338" name="Rectangle 30"/>
          <p:cNvSpPr>
            <a:spLocks noChangeArrowheads="1"/>
          </p:cNvSpPr>
          <p:nvPr/>
        </p:nvSpPr>
        <p:spPr bwMode="auto">
          <a:xfrm>
            <a:off x="8505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39" name="Rectangle 31"/>
          <p:cNvSpPr>
            <a:spLocks noChangeArrowheads="1"/>
          </p:cNvSpPr>
          <p:nvPr/>
        </p:nvSpPr>
        <p:spPr bwMode="auto">
          <a:xfrm>
            <a:off x="87344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0" name="Rectangle 32"/>
          <p:cNvSpPr>
            <a:spLocks noChangeArrowheads="1"/>
          </p:cNvSpPr>
          <p:nvPr/>
        </p:nvSpPr>
        <p:spPr bwMode="auto">
          <a:xfrm>
            <a:off x="9648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1" name="Rectangle 33"/>
          <p:cNvSpPr>
            <a:spLocks noChangeArrowheads="1"/>
          </p:cNvSpPr>
          <p:nvPr/>
        </p:nvSpPr>
        <p:spPr bwMode="auto">
          <a:xfrm>
            <a:off x="8963025" y="1935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42" name="Rectangle 34"/>
          <p:cNvSpPr>
            <a:spLocks noChangeArrowheads="1"/>
          </p:cNvSpPr>
          <p:nvPr/>
        </p:nvSpPr>
        <p:spPr bwMode="auto">
          <a:xfrm>
            <a:off x="7134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43" name="Rectangle 35"/>
          <p:cNvSpPr>
            <a:spLocks noChangeArrowheads="1"/>
          </p:cNvSpPr>
          <p:nvPr/>
        </p:nvSpPr>
        <p:spPr bwMode="auto">
          <a:xfrm>
            <a:off x="80486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44" name="Rectangle 36"/>
          <p:cNvSpPr>
            <a:spLocks noChangeArrowheads="1"/>
          </p:cNvSpPr>
          <p:nvPr/>
        </p:nvSpPr>
        <p:spPr bwMode="auto">
          <a:xfrm>
            <a:off x="8277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45" name="Rectangle 37"/>
          <p:cNvSpPr>
            <a:spLocks noChangeArrowheads="1"/>
          </p:cNvSpPr>
          <p:nvPr/>
        </p:nvSpPr>
        <p:spPr bwMode="auto">
          <a:xfrm>
            <a:off x="7362825" y="19354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pSp>
        <p:nvGrpSpPr>
          <p:cNvPr id="4" name="Group 38"/>
          <p:cNvGrpSpPr/>
          <p:nvPr/>
        </p:nvGrpSpPr>
        <p:grpSpPr bwMode="auto">
          <a:xfrm>
            <a:off x="9953625" y="193548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a:t>•••</a:t>
              </a:r>
            </a:p>
          </p:txBody>
        </p:sp>
      </p:grpSp>
      <p:sp>
        <p:nvSpPr>
          <p:cNvPr id="13347" name="Line 43"/>
          <p:cNvSpPr>
            <a:spLocks noChangeShapeType="1"/>
          </p:cNvSpPr>
          <p:nvPr/>
        </p:nvSpPr>
        <p:spPr bwMode="auto">
          <a:xfrm>
            <a:off x="5381625" y="2316480"/>
            <a:ext cx="6324600" cy="0"/>
          </a:xfrm>
          <a:prstGeom prst="line">
            <a:avLst/>
          </a:prstGeom>
          <a:noFill/>
          <a:ln w="25400">
            <a:solidFill>
              <a:schemeClr val="tx1"/>
            </a:solidFill>
            <a:round/>
          </a:ln>
        </p:spPr>
        <p:txBody>
          <a:bodyPr wrap="none" anchor="ctr"/>
          <a:lstStyle/>
          <a:p>
            <a:endParaRPr lang="en-US"/>
          </a:p>
        </p:txBody>
      </p:sp>
      <p:sp>
        <p:nvSpPr>
          <p:cNvPr id="13348" name="Rectangle 44"/>
          <p:cNvSpPr>
            <a:spLocks noChangeArrowheads="1"/>
          </p:cNvSpPr>
          <p:nvPr/>
        </p:nvSpPr>
        <p:spPr bwMode="auto">
          <a:xfrm>
            <a:off x="5814566" y="2411730"/>
            <a:ext cx="1162498" cy="461665"/>
          </a:xfrm>
          <a:prstGeom prst="rect">
            <a:avLst/>
          </a:prstGeom>
          <a:noFill/>
          <a:ln w="25400">
            <a:noFill/>
            <a:miter lim="800000"/>
          </a:ln>
        </p:spPr>
        <p:txBody>
          <a:bodyPr wrap="none">
            <a:spAutoFit/>
          </a:bodyPr>
          <a:lstStyle/>
          <a:p>
            <a:pPr algn="r">
              <a:lnSpc>
                <a:spcPct val="100000"/>
              </a:lnSpc>
            </a:pPr>
            <a:r>
              <a:rPr lang="en-US" b="0" dirty="0">
                <a:solidFill>
                  <a:schemeClr val="tx2"/>
                </a:solidFill>
                <a:latin typeface="Calibri" panose="020F0502020204030204" pitchFamily="34" charset="0"/>
                <a:sym typeface="Symbol" panose="05050102010706020507"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anose="020F0502020204030204" pitchFamily="34" charset="0"/>
                <a:sym typeface="Symbol" panose="05050102010706020507" pitchFamily="18" charset="2"/>
              </a:rPr>
              <a:t></a:t>
            </a:r>
          </a:p>
        </p:txBody>
      </p:sp>
      <p:sp>
        <p:nvSpPr>
          <p:cNvPr id="13349" name="Rectangle 45"/>
          <p:cNvSpPr>
            <a:spLocks noChangeArrowheads="1"/>
          </p:cNvSpPr>
          <p:nvPr/>
        </p:nvSpPr>
        <p:spPr bwMode="auto">
          <a:xfrm>
            <a:off x="8505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0" name="Rectangle 46"/>
          <p:cNvSpPr>
            <a:spLocks noChangeArrowheads="1"/>
          </p:cNvSpPr>
          <p:nvPr/>
        </p:nvSpPr>
        <p:spPr bwMode="auto">
          <a:xfrm>
            <a:off x="87344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1" name="Rectangle 47"/>
          <p:cNvSpPr>
            <a:spLocks noChangeArrowheads="1"/>
          </p:cNvSpPr>
          <p:nvPr/>
        </p:nvSpPr>
        <p:spPr bwMode="auto">
          <a:xfrm>
            <a:off x="9648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2" name="Rectangle 48"/>
          <p:cNvSpPr>
            <a:spLocks noChangeArrowheads="1"/>
          </p:cNvSpPr>
          <p:nvPr/>
        </p:nvSpPr>
        <p:spPr bwMode="auto">
          <a:xfrm>
            <a:off x="8963025" y="24688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54" name="Text Box 50"/>
          <p:cNvSpPr txBox="1">
            <a:spLocks noChangeArrowheads="1"/>
          </p:cNvSpPr>
          <p:nvPr/>
        </p:nvSpPr>
        <p:spPr bwMode="auto">
          <a:xfrm>
            <a:off x="9801225" y="1859280"/>
            <a:ext cx="248786"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a:t>
            </a:r>
          </a:p>
        </p:txBody>
      </p:sp>
      <p:sp>
        <p:nvSpPr>
          <p:cNvPr id="13355" name="Text Box 51"/>
          <p:cNvSpPr txBox="1">
            <a:spLocks noChangeArrowheads="1"/>
          </p:cNvSpPr>
          <p:nvPr/>
        </p:nvSpPr>
        <p:spPr bwMode="auto">
          <a:xfrm>
            <a:off x="10106025" y="944880"/>
            <a:ext cx="1695144"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3356" name="Line 52"/>
          <p:cNvSpPr>
            <a:spLocks noChangeShapeType="1"/>
          </p:cNvSpPr>
          <p:nvPr/>
        </p:nvSpPr>
        <p:spPr bwMode="auto">
          <a:xfrm flipH="1">
            <a:off x="9953625" y="13258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3358" name="Rectangle 54"/>
          <p:cNvSpPr>
            <a:spLocks noChangeArrowheads="1"/>
          </p:cNvSpPr>
          <p:nvPr/>
        </p:nvSpPr>
        <p:spPr bwMode="auto">
          <a:xfrm>
            <a:off x="7134225" y="24688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sz="2000" b="0"/>
              <a:t>0</a:t>
            </a:r>
          </a:p>
        </p:txBody>
      </p:sp>
      <p:sp>
        <p:nvSpPr>
          <p:cNvPr id="13359" name="Rectangle 55"/>
          <p:cNvSpPr>
            <a:spLocks noChangeArrowheads="1"/>
          </p:cNvSpPr>
          <p:nvPr/>
        </p:nvSpPr>
        <p:spPr bwMode="auto">
          <a:xfrm>
            <a:off x="80486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60" name="Rectangle 56"/>
          <p:cNvSpPr>
            <a:spLocks noChangeArrowheads="1"/>
          </p:cNvSpPr>
          <p:nvPr/>
        </p:nvSpPr>
        <p:spPr bwMode="auto">
          <a:xfrm>
            <a:off x="82772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61" name="Rectangle 57"/>
          <p:cNvSpPr>
            <a:spLocks noChangeArrowheads="1"/>
          </p:cNvSpPr>
          <p:nvPr/>
        </p:nvSpPr>
        <p:spPr bwMode="auto">
          <a:xfrm>
            <a:off x="7362825" y="2468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aphicFrame>
        <p:nvGraphicFramePr>
          <p:cNvPr id="13314" name="Object 4"/>
          <p:cNvGraphicFramePr>
            <a:graphicFrameLocks noChangeAspect="1"/>
          </p:cNvGraphicFramePr>
          <p:nvPr/>
        </p:nvGraphicFramePr>
        <p:xfrm>
          <a:off x="1986915" y="3573780"/>
          <a:ext cx="9109710" cy="1942465"/>
        </p:xfrm>
        <a:graphic>
          <a:graphicData uri="http://schemas.openxmlformats.org/presentationml/2006/ole">
            <mc:AlternateContent xmlns:mc="http://schemas.openxmlformats.org/markup-compatibility/2006">
              <mc:Choice xmlns:v="urn:schemas-microsoft-com:vml" Requires="v">
                <p:oleObj spid="_x0000_s70693" name="Document" r:id="rId3" imgW="7974834" imgH="1647053" progId="">
                  <p:embed/>
                </p:oleObj>
              </mc:Choice>
              <mc:Fallback>
                <p:oleObj name="Document" r:id="rId3" imgW="7974834" imgH="1647053"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915" y="3573780"/>
                        <a:ext cx="9109710" cy="1942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3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8" grpId="0" bldLvl="0" animBg="1"/>
      <p:bldP spid="13339" grpId="0" bldLvl="0" animBg="1"/>
      <p:bldP spid="13340" grpId="0" bldLvl="0" animBg="1"/>
      <p:bldP spid="13341" grpId="0" bldLvl="0" animBg="1"/>
      <p:bldP spid="13342" grpId="0" bldLvl="0" animBg="1"/>
      <p:bldP spid="13343" grpId="0" bldLvl="0" animBg="1"/>
      <p:bldP spid="13344" grpId="0" bldLvl="0" animBg="1"/>
      <p:bldP spid="13345" grpId="0" bldLvl="0" animBg="1"/>
      <p:bldP spid="13347" grpId="0" bldLvl="0" animBg="1"/>
      <p:bldP spid="13348" grpId="0"/>
      <p:bldP spid="13349" grpId="0" bldLvl="0" animBg="1"/>
      <p:bldP spid="13350" grpId="0" bldLvl="0" animBg="1"/>
      <p:bldP spid="13351" grpId="0" bldLvl="0" animBg="1"/>
      <p:bldP spid="13352" grpId="0" bldLvl="0" animBg="1"/>
      <p:bldP spid="13354" grpId="0"/>
      <p:bldP spid="13355" grpId="0"/>
      <p:bldP spid="13356" grpId="0" bldLvl="0" animBg="1"/>
      <p:bldP spid="13358" grpId="0" bldLvl="0" animBg="1"/>
      <p:bldP spid="13359" grpId="0" bldLvl="0" animBg="1"/>
      <p:bldP spid="13360" grpId="0" bldLvl="0" animBg="1"/>
      <p:bldP spid="1336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extLst>
                  <a:ext uri="{0D108BD9-81ED-4DB2-BD59-A6C34878D82A}">
                    <a16:rowId xmlns="" xmlns:a16="http://schemas.microsoft.com/office/drawing/2014/main" val="10000"/>
                  </a:ext>
                </a:extLst>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a:latin typeface="Courier New" panose="02070309020205020404" charset="0"/>
                <a:ea typeface="宋体" panose="02010600030101010101" pitchFamily="2" charset="-122"/>
              </a:rPr>
              <a:t>有符号数的除法</a:t>
            </a:r>
          </a:p>
          <a:p>
            <a:pPr lvl="1" eaLnBrk="1" hangingPunct="1">
              <a:tabLst>
                <a:tab pos="2971800" algn="l"/>
              </a:tabLst>
              <a:defRPr/>
            </a:pPr>
            <a:r>
              <a:rPr lang="en-US" b="1" dirty="0">
                <a:latin typeface="Courier New" panose="02070309020205020404" charset="0"/>
              </a:rPr>
              <a:t>x &gt;&gt; k</a:t>
            </a:r>
            <a:r>
              <a:rPr lang="en-US" b="1" dirty="0"/>
              <a:t> </a:t>
            </a:r>
            <a:r>
              <a:rPr lang="zh-CN" altLang="en-US" b="1" dirty="0">
                <a:ea typeface="宋体" panose="02010600030101010101" pitchFamily="2" charset="-122"/>
              </a:rPr>
              <a:t>等价于</a:t>
            </a:r>
            <a:r>
              <a:rPr lang="en-US" dirty="0"/>
              <a:t> </a:t>
            </a:r>
            <a:r>
              <a:rPr lang="en-US" b="1" dirty="0">
                <a:sym typeface="Symbol" panose="05050102010706020507" pitchFamily="18" charset="2"/>
              </a:rPr>
              <a:t> x</a:t>
            </a:r>
            <a:r>
              <a:rPr lang="en-US" b="1" dirty="0">
                <a:latin typeface="Courier New" panose="02070309020205020404" charset="0"/>
              </a:rPr>
              <a:t> / </a:t>
            </a:r>
            <a:r>
              <a:rPr lang="en-US" b="1" i="1" dirty="0"/>
              <a:t>2</a:t>
            </a:r>
            <a:r>
              <a:rPr lang="en-US" b="1" i="1" baseline="30000" dirty="0"/>
              <a:t>k </a:t>
            </a:r>
            <a:r>
              <a:rPr lang="en-US" b="1" dirty="0">
                <a:sym typeface="Symbol" panose="05050102010706020507" pitchFamily="18" charset="2"/>
              </a:rPr>
              <a:t></a:t>
            </a:r>
            <a:endParaRPr lang="en-US" b="1" i="1" baseline="30000" dirty="0"/>
          </a:p>
          <a:p>
            <a:pPr lvl="1" eaLnBrk="1" hangingPunct="1">
              <a:tabLst>
                <a:tab pos="2971800" algn="l"/>
              </a:tabLst>
              <a:defRPr/>
            </a:pPr>
            <a:r>
              <a:rPr lang="zh-CN" altLang="en-US" b="1" dirty="0">
                <a:solidFill>
                  <a:schemeClr val="tx1"/>
                </a:solidFill>
                <a:ea typeface="宋体" panose="02010600030101010101" pitchFamily="2" charset="-122"/>
              </a:rPr>
              <a:t>使用算术右移</a:t>
            </a:r>
          </a:p>
          <a:p>
            <a:pPr lvl="1" eaLnBrk="1" hangingPunct="1">
              <a:tabLst>
                <a:tab pos="2971800" algn="l"/>
              </a:tabLst>
              <a:defRPr/>
            </a:pPr>
            <a:r>
              <a:rPr lang="zh-CN" altLang="en-US" b="1" dirty="0">
                <a:solidFill>
                  <a:schemeClr val="tx1"/>
                </a:solidFill>
                <a:ea typeface="宋体" panose="02010600030101010101" pitchFamily="2" charset="-122"/>
              </a:rPr>
              <a:t>当x＜0时出错</a:t>
            </a:r>
          </a:p>
        </p:txBody>
      </p:sp>
      <p:sp>
        <p:nvSpPr>
          <p:cNvPr id="14342" name="Rectangle 5"/>
          <p:cNvSpPr>
            <a:spLocks noChangeArrowheads="1"/>
          </p:cNvSpPr>
          <p:nvPr/>
        </p:nvSpPr>
        <p:spPr bwMode="auto">
          <a:xfrm>
            <a:off x="7025640" y="12496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72542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81686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7025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4346" name="Rectangle 9"/>
          <p:cNvSpPr>
            <a:spLocks noChangeArrowheads="1"/>
          </p:cNvSpPr>
          <p:nvPr/>
        </p:nvSpPr>
        <p:spPr bwMode="auto">
          <a:xfrm>
            <a:off x="79400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7" name="Rectangle 10"/>
          <p:cNvSpPr>
            <a:spLocks noChangeArrowheads="1"/>
          </p:cNvSpPr>
          <p:nvPr/>
        </p:nvSpPr>
        <p:spPr bwMode="auto">
          <a:xfrm>
            <a:off x="8168640" y="17068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4348" name="Rectangle 11"/>
          <p:cNvSpPr>
            <a:spLocks noChangeArrowheads="1"/>
          </p:cNvSpPr>
          <p:nvPr/>
        </p:nvSpPr>
        <p:spPr bwMode="auto">
          <a:xfrm>
            <a:off x="8397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9" name="Rectangle 12"/>
          <p:cNvSpPr>
            <a:spLocks noChangeArrowheads="1"/>
          </p:cNvSpPr>
          <p:nvPr/>
        </p:nvSpPr>
        <p:spPr bwMode="auto">
          <a:xfrm>
            <a:off x="9311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0" name="Rectangle 13"/>
          <p:cNvSpPr>
            <a:spLocks noChangeArrowheads="1"/>
          </p:cNvSpPr>
          <p:nvPr/>
        </p:nvSpPr>
        <p:spPr bwMode="auto">
          <a:xfrm>
            <a:off x="9540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1" name="Rectangle 14"/>
          <p:cNvSpPr>
            <a:spLocks noChangeArrowheads="1"/>
          </p:cNvSpPr>
          <p:nvPr/>
        </p:nvSpPr>
        <p:spPr bwMode="auto">
          <a:xfrm>
            <a:off x="72542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dirty="0"/>
              <a:t>•••</a:t>
            </a:r>
          </a:p>
        </p:txBody>
      </p:sp>
      <p:sp>
        <p:nvSpPr>
          <p:cNvPr id="14352" name="Rectangle 15"/>
          <p:cNvSpPr>
            <a:spLocks noChangeArrowheads="1"/>
          </p:cNvSpPr>
          <p:nvPr/>
        </p:nvSpPr>
        <p:spPr bwMode="auto">
          <a:xfrm>
            <a:off x="6416040" y="117348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6416040" y="16306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5273040" y="2011680"/>
            <a:ext cx="6324600" cy="0"/>
          </a:xfrm>
          <a:prstGeom prst="line">
            <a:avLst/>
          </a:prstGeom>
          <a:noFill/>
          <a:ln w="25400">
            <a:solidFill>
              <a:schemeClr val="tx1"/>
            </a:solidFill>
            <a:round/>
          </a:ln>
        </p:spPr>
        <p:txBody>
          <a:bodyPr wrap="none" anchor="ctr"/>
          <a:lstStyle/>
          <a:p>
            <a:endParaRPr lang="en-US"/>
          </a:p>
        </p:txBody>
      </p:sp>
      <p:sp>
        <p:nvSpPr>
          <p:cNvPr id="14355" name="Rectangle 18"/>
          <p:cNvSpPr>
            <a:spLocks noChangeArrowheads="1"/>
          </p:cNvSpPr>
          <p:nvPr/>
        </p:nvSpPr>
        <p:spPr bwMode="auto">
          <a:xfrm>
            <a:off x="6035040" y="16306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6123940" y="2087880"/>
            <a:ext cx="6461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9" name="Rectangle 22"/>
          <p:cNvSpPr>
            <a:spLocks noChangeArrowheads="1"/>
          </p:cNvSpPr>
          <p:nvPr/>
        </p:nvSpPr>
        <p:spPr bwMode="auto">
          <a:xfrm>
            <a:off x="86258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a:t>
            </a:r>
          </a:p>
        </p:txBody>
      </p:sp>
      <p:sp>
        <p:nvSpPr>
          <p:cNvPr id="14361" name="Rectangle 24"/>
          <p:cNvSpPr>
            <a:spLocks noChangeArrowheads="1"/>
          </p:cNvSpPr>
          <p:nvPr/>
        </p:nvSpPr>
        <p:spPr bwMode="auto">
          <a:xfrm>
            <a:off x="7482840" y="12496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5" name="Group 25"/>
          <p:cNvGrpSpPr/>
          <p:nvPr/>
        </p:nvGrpSpPr>
        <p:grpSpPr bwMode="auto">
          <a:xfrm>
            <a:off x="8397240" y="1249680"/>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83972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86258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95402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8854440" y="2164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7025640" y="21640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79400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8168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7254240" y="21640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grpSp>
        <p:nvGrpSpPr>
          <p:cNvPr id="6" name="Group 38"/>
          <p:cNvGrpSpPr/>
          <p:nvPr/>
        </p:nvGrpSpPr>
        <p:grpSpPr bwMode="auto">
          <a:xfrm>
            <a:off x="9845040" y="2164080"/>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5273040" y="2545080"/>
            <a:ext cx="6324600" cy="0"/>
          </a:xfrm>
          <a:prstGeom prst="line">
            <a:avLst/>
          </a:prstGeom>
          <a:noFill/>
          <a:ln w="25400">
            <a:solidFill>
              <a:schemeClr val="tx1"/>
            </a:solidFill>
            <a:round/>
          </a:ln>
        </p:spPr>
        <p:txBody>
          <a:bodyPr wrap="none" anchor="ctr"/>
          <a:lstStyle/>
          <a:p>
            <a:endParaRPr lang="en-US"/>
          </a:p>
        </p:txBody>
      </p:sp>
      <p:sp>
        <p:nvSpPr>
          <p:cNvPr id="14374" name="Rectangle 45"/>
          <p:cNvSpPr>
            <a:spLocks noChangeArrowheads="1"/>
          </p:cNvSpPr>
          <p:nvPr/>
        </p:nvSpPr>
        <p:spPr bwMode="auto">
          <a:xfrm>
            <a:off x="83972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86258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95402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8854440" y="2697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79" name="Text Box 50"/>
          <p:cNvSpPr txBox="1">
            <a:spLocks noChangeArrowheads="1"/>
          </p:cNvSpPr>
          <p:nvPr/>
        </p:nvSpPr>
        <p:spPr bwMode="auto">
          <a:xfrm>
            <a:off x="9692640" y="2087880"/>
            <a:ext cx="261938"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a:t>
            </a:r>
          </a:p>
        </p:txBody>
      </p:sp>
      <p:sp>
        <p:nvSpPr>
          <p:cNvPr id="14380" name="Text Box 51"/>
          <p:cNvSpPr txBox="1">
            <a:spLocks noChangeArrowheads="1"/>
          </p:cNvSpPr>
          <p:nvPr/>
        </p:nvSpPr>
        <p:spPr bwMode="auto">
          <a:xfrm>
            <a:off x="9997440" y="1173480"/>
            <a:ext cx="1695450"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4381" name="Line 52"/>
          <p:cNvSpPr>
            <a:spLocks noChangeShapeType="1"/>
          </p:cNvSpPr>
          <p:nvPr/>
        </p:nvSpPr>
        <p:spPr bwMode="auto">
          <a:xfrm flipH="1">
            <a:off x="9845040" y="15544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4382" name="Rectangle 53"/>
          <p:cNvSpPr>
            <a:spLocks noChangeArrowheads="1"/>
          </p:cNvSpPr>
          <p:nvPr/>
        </p:nvSpPr>
        <p:spPr bwMode="auto">
          <a:xfrm>
            <a:off x="7025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7025640" y="26974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79400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8168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7254240" y="26974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7025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1943735" y="3638550"/>
          <a:ext cx="9244330" cy="1984375"/>
        </p:xfrm>
        <a:graphic>
          <a:graphicData uri="http://schemas.openxmlformats.org/presentationml/2006/ole">
            <mc:AlternateContent xmlns:mc="http://schemas.openxmlformats.org/markup-compatibility/2006">
              <mc:Choice xmlns:v="urn:schemas-microsoft-com:vml" Requires="v">
                <p:oleObj spid="_x0000_s71717" name="Document" r:id="rId3" imgW="7829838" imgH="1649024" progId="">
                  <p:embed/>
                </p:oleObj>
              </mc:Choice>
              <mc:Fallback>
                <p:oleObj name="Document" r:id="rId3" imgW="7829838" imgH="1649024"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35" y="3638550"/>
                        <a:ext cx="9244330" cy="1984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43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8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63" grpId="0" bldLvl="0" animBg="1"/>
      <p:bldP spid="14364" grpId="0" bldLvl="0" animBg="1"/>
      <p:bldP spid="14365" grpId="0" bldLvl="0" animBg="1"/>
      <p:bldP spid="14366" grpId="0" bldLvl="0" animBg="1"/>
      <p:bldP spid="14367" grpId="0" bldLvl="0" animBg="1"/>
      <p:bldP spid="14368" grpId="0" bldLvl="0" animBg="1"/>
      <p:bldP spid="14369" grpId="0" bldLvl="0" animBg="1"/>
      <p:bldP spid="14370" grpId="0" bldLvl="0" animBg="1"/>
      <p:bldP spid="14372" grpId="0" bldLvl="0" animBg="1"/>
      <p:bldP spid="14372" grpId="1" bldLvl="0" animBg="1"/>
      <p:bldP spid="14374" grpId="0" bldLvl="0" animBg="1"/>
      <p:bldP spid="14375" grpId="0" bldLvl="0" animBg="1"/>
      <p:bldP spid="14376" grpId="0" bldLvl="0" animBg="1"/>
      <p:bldP spid="14377" grpId="0" bldLvl="0" animBg="1"/>
      <p:bldP spid="14379" grpId="0"/>
      <p:bldP spid="14380" grpId="0"/>
      <p:bldP spid="14381" grpId="0" bldLvl="0" animBg="1"/>
      <p:bldP spid="14382" grpId="0" bldLvl="0" animBg="1"/>
      <p:bldP spid="14383" grpId="0" bldLvl="0" animBg="1"/>
      <p:bldP spid="14384" grpId="0" bldLvl="0" animBg="1"/>
      <p:bldP spid="14385" grpId="0" bldLvl="0" animBg="1"/>
      <p:bldP spid="14386" grpId="0" bldLvl="0" animBg="1"/>
      <p:bldP spid="1438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9699" name="矩形 10"/>
          <p:cNvSpPr>
            <a:spLocks noChangeArrowheads="1"/>
          </p:cNvSpPr>
          <p:nvPr/>
        </p:nvSpPr>
        <p:spPr bwMode="auto">
          <a:xfrm>
            <a:off x="4344988" y="3525838"/>
            <a:ext cx="514667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a:solidFill>
                  <a:srgbClr val="2B2B2B"/>
                </a:solidFill>
                <a:latin typeface="微软雅黑" panose="020B0503020204020204" pitchFamily="34" charset="-122"/>
                <a:ea typeface="微软雅黑" panose="020B0503020204020204" pitchFamily="34" charset="-122"/>
              </a:rPr>
              <a:t>IEEE754</a:t>
            </a:r>
            <a:r>
              <a:rPr lang="zh-CN" altLang="en-US">
                <a:solidFill>
                  <a:srgbClr val="2B2B2B"/>
                </a:solidFill>
                <a:latin typeface="微软雅黑" panose="020B0503020204020204" pitchFamily="34" charset="-122"/>
                <a:ea typeface="微软雅黑" panose="020B0503020204020204" pitchFamily="34" charset="-122"/>
              </a:rPr>
              <a:t>浮点格式中数字的表示方式是重要的。</a:t>
            </a:r>
          </a:p>
        </p:txBody>
      </p:sp>
      <p:cxnSp>
        <p:nvCxnSpPr>
          <p:cNvPr id="29700" name="直接连接符 15"/>
          <p:cNvCxnSpPr>
            <a:cxnSpLocks noChangeShapeType="1"/>
          </p:cNvCxnSpPr>
          <p:nvPr/>
        </p:nvCxnSpPr>
        <p:spPr bwMode="auto">
          <a:xfrm>
            <a:off x="4344988" y="354171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9701" name="矩形 5"/>
          <p:cNvSpPr>
            <a:spLocks noChangeArrowheads="1"/>
          </p:cNvSpPr>
          <p:nvPr/>
        </p:nvSpPr>
        <p:spPr bwMode="auto">
          <a:xfrm>
            <a:off x="4344988" y="2711450"/>
            <a:ext cx="2478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2.4</a:t>
            </a:r>
            <a:r>
              <a:rPr lang="zh-CN" altLang="zh-CN" sz="4000" b="1">
                <a:latin typeface="微软雅黑" panose="020B0503020204020204" pitchFamily="34" charset="-122"/>
                <a:ea typeface="微软雅黑" panose="020B0503020204020204" pitchFamily="34" charset="-122"/>
              </a:rPr>
              <a:t>浮点数</a:t>
            </a:r>
          </a:p>
        </p:txBody>
      </p:sp>
      <p:sp>
        <p:nvSpPr>
          <p:cNvPr id="33798" name="矩形 12"/>
          <p:cNvSpPr>
            <a:spLocks noChangeArrowheads="1"/>
          </p:cNvSpPr>
          <p:nvPr/>
        </p:nvSpPr>
        <p:spPr bwMode="auto">
          <a:xfrm>
            <a:off x="1389063" y="2473325"/>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2.4.1  </a:t>
                      </a:r>
                      <a:r>
                        <a:rPr lang="zh-CN" altLang="en-US" sz="2400">
                          <a:solidFill>
                            <a:schemeClr val="bg1"/>
                          </a:solidFill>
                          <a:ea typeface="宋体" panose="02010600030101010101" pitchFamily="2" charset="-122"/>
                        </a:rPr>
                        <a:t>二进制小数</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1506" name="Line 1"/>
          <p:cNvSpPr>
            <a:spLocks noChangeShapeType="1"/>
          </p:cNvSpPr>
          <p:nvPr/>
        </p:nvSpPr>
        <p:spPr bwMode="auto">
          <a:xfrm>
            <a:off x="3474085" y="361061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1509" name="Group 7"/>
          <p:cNvGrpSpPr/>
          <p:nvPr/>
        </p:nvGrpSpPr>
        <p:grpSpPr bwMode="auto">
          <a:xfrm>
            <a:off x="7545705" y="1696085"/>
            <a:ext cx="4044950" cy="1718310"/>
            <a:chOff x="0" y="0"/>
            <a:chExt cx="2913063" cy="1718310"/>
          </a:xfrm>
        </p:grpSpPr>
        <p:sp>
          <p:nvSpPr>
            <p:cNvPr id="21537" name="AutoShape 7"/>
            <p:cNvSpPr/>
            <p:nvPr/>
          </p:nvSpPr>
          <p:spPr bwMode="auto">
            <a:xfrm>
              <a:off x="0" y="0"/>
              <a:ext cx="2913063" cy="171767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sp>
          <p:nvSpPr>
            <p:cNvPr id="21538" name="AutoShape 8"/>
            <p:cNvSpPr>
              <a:spLocks noChangeArrowheads="1"/>
            </p:cNvSpPr>
            <p:nvPr/>
          </p:nvSpPr>
          <p:spPr bwMode="auto">
            <a:xfrm>
              <a:off x="34290" y="635"/>
              <a:ext cx="2845435" cy="1717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en-US">
                <a:solidFill>
                  <a:srgbClr val="000000"/>
                </a:solidFill>
                <a:ea typeface="宋体" panose="02010600030101010101" pitchFamily="2" charset="-122"/>
                <a:sym typeface="Calibri" panose="020F0502020204030204" pitchFamily="34" charset="0"/>
              </a:endParaRPr>
            </a:p>
          </p:txBody>
        </p:sp>
      </p:grpSp>
      <p:sp>
        <p:nvSpPr>
          <p:cNvPr id="21533" name="AutoShape 13"/>
          <p:cNvSpPr/>
          <p:nvPr/>
        </p:nvSpPr>
        <p:spPr bwMode="auto">
          <a:xfrm>
            <a:off x="2484120" y="4302760"/>
            <a:ext cx="4129405" cy="171894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grpSp>
        <p:nvGrpSpPr>
          <p:cNvPr id="21513" name="Group 21"/>
          <p:cNvGrpSpPr/>
          <p:nvPr/>
        </p:nvGrpSpPr>
        <p:grpSpPr bwMode="auto">
          <a:xfrm>
            <a:off x="10814685" y="979805"/>
            <a:ext cx="976313" cy="974725"/>
            <a:chOff x="0" y="0"/>
            <a:chExt cx="976313" cy="974725"/>
          </a:xfrm>
        </p:grpSpPr>
        <p:sp>
          <p:nvSpPr>
            <p:cNvPr id="21525" name="AutoShape 21"/>
            <p:cNvSpPr/>
            <p:nvPr/>
          </p:nvSpPr>
          <p:spPr bwMode="auto">
            <a:xfrm>
              <a:off x="0" y="0"/>
              <a:ext cx="976313" cy="974725"/>
            </a:xfrm>
            <a:custGeom>
              <a:avLst/>
              <a:gdLst>
                <a:gd name="T0" fmla="*/ 2050992598 w 19679"/>
                <a:gd name="T1" fmla="*/ 350089480 h 19679"/>
                <a:gd name="T2" fmla="*/ 2050992598 w 19679"/>
                <a:gd name="T3" fmla="*/ 2040999308 h 19679"/>
                <a:gd name="T4" fmla="*/ 351804633 w 19679"/>
                <a:gd name="T5" fmla="*/ 2040999308 h 19679"/>
                <a:gd name="T6" fmla="*/ 351804633 w 19679"/>
                <a:gd name="T7" fmla="*/ 350089480 h 19679"/>
                <a:gd name="T8" fmla="*/ 2050992598 w 19679"/>
                <a:gd name="T9" fmla="*/ 3500894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6" name="Group 23"/>
            <p:cNvGrpSpPr/>
            <p:nvPr/>
          </p:nvGrpSpPr>
          <p:grpSpPr bwMode="auto">
            <a:xfrm>
              <a:off x="93703" y="73342"/>
              <a:ext cx="788906" cy="828040"/>
              <a:chOff x="0" y="0"/>
              <a:chExt cx="788906" cy="828040"/>
            </a:xfrm>
          </p:grpSpPr>
          <p:sp>
            <p:nvSpPr>
              <p:cNvPr id="21527" name="AutoShape 23"/>
              <p:cNvSpPr/>
              <p:nvPr/>
            </p:nvSpPr>
            <p:spPr bwMode="auto">
              <a:xfrm>
                <a:off x="0" y="20208"/>
                <a:ext cx="788906" cy="787624"/>
              </a:xfrm>
              <a:custGeom>
                <a:avLst/>
                <a:gdLst>
                  <a:gd name="T0" fmla="*/ 1082112562 w 19679"/>
                  <a:gd name="T1" fmla="*/ 184710375 h 19679"/>
                  <a:gd name="T2" fmla="*/ 1082112562 w 19679"/>
                  <a:gd name="T3" fmla="*/ 1076845985 h 19679"/>
                  <a:gd name="T4" fmla="*/ 185614280 w 19679"/>
                  <a:gd name="T5" fmla="*/ 1076845985 h 19679"/>
                  <a:gd name="T6" fmla="*/ 185614280 w 19679"/>
                  <a:gd name="T7" fmla="*/ 184710375 h 19679"/>
                  <a:gd name="T8" fmla="*/ 1082112562 w 19679"/>
                  <a:gd name="T9" fmla="*/ 184710375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8" name="AutoShape 24"/>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十进制</a:t>
                </a:r>
              </a:p>
            </p:txBody>
          </p:sp>
        </p:grpSp>
      </p:grpSp>
      <p:grpSp>
        <p:nvGrpSpPr>
          <p:cNvPr id="21514" name="Group 26"/>
          <p:cNvGrpSpPr/>
          <p:nvPr/>
        </p:nvGrpSpPr>
        <p:grpSpPr bwMode="auto">
          <a:xfrm>
            <a:off x="1808798" y="5381625"/>
            <a:ext cx="976312" cy="976313"/>
            <a:chOff x="0" y="0"/>
            <a:chExt cx="976313" cy="976313"/>
          </a:xfrm>
        </p:grpSpPr>
        <p:sp>
          <p:nvSpPr>
            <p:cNvPr id="21521" name="AutoShape 26"/>
            <p:cNvSpPr/>
            <p:nvPr/>
          </p:nvSpPr>
          <p:spPr bwMode="auto">
            <a:xfrm>
              <a:off x="0" y="0"/>
              <a:ext cx="976313" cy="976313"/>
            </a:xfrm>
            <a:custGeom>
              <a:avLst/>
              <a:gdLst>
                <a:gd name="T0" fmla="*/ 2050992598 w 19679"/>
                <a:gd name="T1" fmla="*/ 351804633 h 19679"/>
                <a:gd name="T2" fmla="*/ 2050992598 w 19679"/>
                <a:gd name="T3" fmla="*/ 2050992598 h 19679"/>
                <a:gd name="T4" fmla="*/ 351804633 w 19679"/>
                <a:gd name="T5" fmla="*/ 2050992598 h 19679"/>
                <a:gd name="T6" fmla="*/ 351804633 w 19679"/>
                <a:gd name="T7" fmla="*/ 351804633 h 19679"/>
                <a:gd name="T8" fmla="*/ 2050992598 w 19679"/>
                <a:gd name="T9" fmla="*/ 351804633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2" name="Group 28"/>
            <p:cNvGrpSpPr/>
            <p:nvPr/>
          </p:nvGrpSpPr>
          <p:grpSpPr bwMode="auto">
            <a:xfrm>
              <a:off x="93703" y="74135"/>
              <a:ext cx="788906" cy="828041"/>
              <a:chOff x="0" y="0"/>
              <a:chExt cx="788906" cy="828040"/>
            </a:xfrm>
          </p:grpSpPr>
          <p:sp>
            <p:nvSpPr>
              <p:cNvPr id="21523" name="AutoShape 28"/>
              <p:cNvSpPr/>
              <p:nvPr/>
            </p:nvSpPr>
            <p:spPr bwMode="auto">
              <a:xfrm>
                <a:off x="0" y="19567"/>
                <a:ext cx="788906" cy="788906"/>
              </a:xfrm>
              <a:custGeom>
                <a:avLst/>
                <a:gdLst>
                  <a:gd name="T0" fmla="*/ 1082112562 w 19679"/>
                  <a:gd name="T1" fmla="*/ 185614280 h 19679"/>
                  <a:gd name="T2" fmla="*/ 1082112562 w 19679"/>
                  <a:gd name="T3" fmla="*/ 1082112562 h 19679"/>
                  <a:gd name="T4" fmla="*/ 185614280 w 19679"/>
                  <a:gd name="T5" fmla="*/ 1082112562 h 19679"/>
                  <a:gd name="T6" fmla="*/ 185614280 w 19679"/>
                  <a:gd name="T7" fmla="*/ 185614280 h 19679"/>
                  <a:gd name="T8" fmla="*/ 1082112562 w 19679"/>
                  <a:gd name="T9" fmla="*/ 1856142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4" name="AutoShape 29"/>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二进制</a:t>
                </a:r>
              </a:p>
            </p:txBody>
          </p:sp>
        </p:grpSp>
      </p:grpSp>
      <p:graphicFrame>
        <p:nvGraphicFramePr>
          <p:cNvPr id="12337" name="Group 49"/>
          <p:cNvGraphicFramePr>
            <a:graphicFrameLocks noGrp="1"/>
          </p:cNvGraphicFramePr>
          <p:nvPr/>
        </p:nvGraphicFramePr>
        <p:xfrm>
          <a:off x="3667125" y="3610610"/>
          <a:ext cx="6527800" cy="546100"/>
        </p:xfrm>
        <a:graphic>
          <a:graphicData uri="http://schemas.openxmlformats.org/drawingml/2006/table">
            <a:tbl>
              <a:tblPr/>
              <a:tblGrid>
                <a:gridCol w="571500">
                  <a:extLst>
                    <a:ext uri="{9D8B030D-6E8A-4147-A177-3AD203B41FA5}">
                      <a16:colId xmlns="" xmlns:a16="http://schemas.microsoft.com/office/drawing/2014/main" val="20000"/>
                    </a:ext>
                  </a:extLst>
                </a:gridCol>
                <a:gridCol w="5842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571500">
                  <a:extLst>
                    <a:ext uri="{9D8B030D-6E8A-4147-A177-3AD203B41FA5}">
                      <a16:colId xmlns="" xmlns:a16="http://schemas.microsoft.com/office/drawing/2014/main" val="20003"/>
                    </a:ext>
                  </a:extLst>
                </a:gridCol>
                <a:gridCol w="571500">
                  <a:extLst>
                    <a:ext uri="{9D8B030D-6E8A-4147-A177-3AD203B41FA5}">
                      <a16:colId xmlns="" xmlns:a16="http://schemas.microsoft.com/office/drawing/2014/main" val="20004"/>
                    </a:ext>
                  </a:extLst>
                </a:gridCol>
                <a:gridCol w="571500">
                  <a:extLst>
                    <a:ext uri="{9D8B030D-6E8A-4147-A177-3AD203B41FA5}">
                      <a16:colId xmlns="" xmlns:a16="http://schemas.microsoft.com/office/drawing/2014/main" val="20005"/>
                    </a:ext>
                  </a:extLst>
                </a:gridCol>
                <a:gridCol w="571500">
                  <a:extLst>
                    <a:ext uri="{9D8B030D-6E8A-4147-A177-3AD203B41FA5}">
                      <a16:colId xmlns="" xmlns:a16="http://schemas.microsoft.com/office/drawing/2014/main" val="20006"/>
                    </a:ext>
                  </a:extLst>
                </a:gridCol>
                <a:gridCol w="571500">
                  <a:extLst>
                    <a:ext uri="{9D8B030D-6E8A-4147-A177-3AD203B41FA5}">
                      <a16:colId xmlns="" xmlns:a16="http://schemas.microsoft.com/office/drawing/2014/main" val="20007"/>
                    </a:ext>
                  </a:extLst>
                </a:gridCol>
                <a:gridCol w="571500">
                  <a:extLst>
                    <a:ext uri="{9D8B030D-6E8A-4147-A177-3AD203B41FA5}">
                      <a16:colId xmlns="" xmlns:a16="http://schemas.microsoft.com/office/drawing/2014/main" val="20008"/>
                    </a:ext>
                  </a:extLst>
                </a:gridCol>
                <a:gridCol w="685800">
                  <a:extLst>
                    <a:ext uri="{9D8B030D-6E8A-4147-A177-3AD203B41FA5}">
                      <a16:colId xmlns="" xmlns:a16="http://schemas.microsoft.com/office/drawing/2014/main" val="20009"/>
                    </a:ext>
                  </a:extLst>
                </a:gridCol>
                <a:gridCol w="571500">
                  <a:extLst>
                    <a:ext uri="{9D8B030D-6E8A-4147-A177-3AD203B41FA5}">
                      <a16:colId xmlns="" xmlns:a16="http://schemas.microsoft.com/office/drawing/2014/main" val="20010"/>
                    </a:ext>
                  </a:extLst>
                </a:gridCol>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2385" name="Rectangle 97"/>
          <p:cNvSpPr/>
          <p:nvPr/>
        </p:nvSpPr>
        <p:spPr bwMode="auto">
          <a:xfrm rot="10800000">
            <a:off x="8970963" y="448056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88" name="Freeform 100"/>
          <p:cNvSpPr/>
          <p:nvPr/>
        </p:nvSpPr>
        <p:spPr bwMode="auto">
          <a:xfrm>
            <a:off x="6805613" y="344074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p:nvPr/>
        </p:nvSpPr>
        <p:spPr bwMode="auto">
          <a:xfrm>
            <a:off x="6270625" y="300894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p:nvPr/>
        </p:nvSpPr>
        <p:spPr bwMode="auto">
          <a:xfrm>
            <a:off x="5721350" y="276764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p:nvPr/>
        </p:nvSpPr>
        <p:spPr bwMode="auto">
          <a:xfrm>
            <a:off x="4543425" y="209454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p:nvPr/>
        </p:nvSpPr>
        <p:spPr bwMode="auto">
          <a:xfrm>
            <a:off x="3794125" y="173894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p:nvPr/>
        </p:nvSpPr>
        <p:spPr bwMode="auto">
          <a:xfrm>
            <a:off x="4876800" y="284384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94" name="Freeform 106"/>
          <p:cNvSpPr/>
          <p:nvPr/>
        </p:nvSpPr>
        <p:spPr bwMode="auto">
          <a:xfrm rot="10800000">
            <a:off x="7064375" y="420116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p:nvPr/>
        </p:nvSpPr>
        <p:spPr bwMode="auto">
          <a:xfrm rot="10800000">
            <a:off x="7051675" y="420116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p:nvPr/>
        </p:nvSpPr>
        <p:spPr bwMode="auto">
          <a:xfrm rot="10800000">
            <a:off x="7050088" y="421386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p:nvPr/>
        </p:nvSpPr>
        <p:spPr bwMode="auto">
          <a:xfrm rot="10800000">
            <a:off x="7040563" y="417576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p:nvPr/>
        </p:nvSpPr>
        <p:spPr bwMode="auto">
          <a:xfrm>
            <a:off x="7107176" y="405263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graphicFrame>
        <p:nvGraphicFramePr>
          <p:cNvPr id="12289" name="Group 1"/>
          <p:cNvGraphicFramePr>
            <a:graphicFrameLocks noGrp="1"/>
          </p:cNvGraphicFramePr>
          <p:nvPr/>
        </p:nvGraphicFramePr>
        <p:xfrm>
          <a:off x="6823075" y="1480820"/>
          <a:ext cx="584200" cy="2129801"/>
        </p:xfrm>
        <a:graphic>
          <a:graphicData uri="http://schemas.openxmlformats.org/drawingml/2006/table">
            <a:tbl>
              <a:tblPr/>
              <a:tblGrid>
                <a:gridCol w="584200">
                  <a:extLst>
                    <a:ext uri="{9D8B030D-6E8A-4147-A177-3AD203B41FA5}">
                      <a16:colId xmlns="" xmlns:a16="http://schemas.microsoft.com/office/drawing/2014/main" val="20000"/>
                    </a:ext>
                  </a:extLst>
                </a:gridCol>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1800" b="0" i="0" u="none" strike="noStrike" cap="none" normalizeH="0" baseline="0" dirty="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graphicFrame>
        <p:nvGraphicFramePr>
          <p:cNvPr id="12315" name="Group 27"/>
          <p:cNvGraphicFramePr>
            <a:graphicFrameLocks noGrp="1"/>
          </p:cNvGraphicFramePr>
          <p:nvPr/>
        </p:nvGraphicFramePr>
        <p:xfrm>
          <a:off x="6558280" y="4217670"/>
          <a:ext cx="660400" cy="1677035"/>
        </p:xfrm>
        <a:graphic>
          <a:graphicData uri="http://schemas.openxmlformats.org/drawingml/2006/table">
            <a:tbl>
              <a:tblPr/>
              <a:tblGrid>
                <a:gridCol w="660400">
                  <a:extLst>
                    <a:ext uri="{9D8B030D-6E8A-4147-A177-3AD203B41FA5}">
                      <a16:colId xmlns="" xmlns:a16="http://schemas.microsoft.com/office/drawing/2014/main" val="20000"/>
                    </a:ext>
                  </a:extLst>
                </a:gridCol>
              </a:tblGrid>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349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5" name="文本框 4"/>
          <p:cNvSpPr txBox="1"/>
          <p:nvPr/>
        </p:nvSpPr>
        <p:spPr>
          <a:xfrm>
            <a:off x="7602220" y="1731645"/>
            <a:ext cx="3872865" cy="1655445"/>
          </a:xfrm>
          <a:prstGeom prst="rect">
            <a:avLst/>
          </a:prstGeom>
          <a:noFill/>
        </p:spPr>
        <p:txBody>
          <a:bodyPr wrap="square" rtlCol="0">
            <a:spAutoFit/>
          </a:bodyPr>
          <a:lstStyle/>
          <a:p>
            <a:pPr marL="0" lvl="1"/>
            <a:r>
              <a:rPr lang="zh-CN" altLang="en-US" dirty="0">
                <a:ea typeface="宋体" panose="02010600030101010101" pitchFamily="2" charset="-122"/>
                <a:sym typeface="+mn-ea"/>
              </a:rPr>
              <a:t>形式：</a:t>
            </a:r>
            <a:r>
              <a:rPr lang="en-US" altLang="zh-CN" dirty="0">
                <a:sym typeface="+mn-ea"/>
              </a:rPr>
              <a:t>d</a:t>
            </a:r>
            <a:r>
              <a:rPr lang="en-US" altLang="zh-CN" baseline="-25000" dirty="0">
                <a:sym typeface="+mn-ea"/>
              </a:rPr>
              <a:t>m</a:t>
            </a:r>
            <a:r>
              <a:rPr lang="en-US" altLang="zh-CN" dirty="0">
                <a:sym typeface="+mn-ea"/>
              </a:rPr>
              <a:t>d</a:t>
            </a:r>
            <a:r>
              <a:rPr lang="en-US" altLang="zh-CN" baseline="-25000" dirty="0">
                <a:sym typeface="+mn-ea"/>
              </a:rPr>
              <a:t>m−1</a:t>
            </a:r>
            <a:r>
              <a:rPr lang="en-US" altLang="zh-CN" dirty="0">
                <a:sym typeface="+mn-ea"/>
              </a:rPr>
              <a:t> . . . d</a:t>
            </a:r>
            <a:r>
              <a:rPr lang="en-US" altLang="zh-CN" baseline="-25000" dirty="0">
                <a:sym typeface="+mn-ea"/>
              </a:rPr>
              <a:t>1</a:t>
            </a:r>
            <a:r>
              <a:rPr lang="en-US" altLang="zh-CN" dirty="0">
                <a:sym typeface="+mn-ea"/>
              </a:rPr>
              <a:t>d</a:t>
            </a:r>
            <a:r>
              <a:rPr lang="en-US" altLang="zh-CN" baseline="-25000" dirty="0">
                <a:sym typeface="+mn-ea"/>
              </a:rPr>
              <a:t>0  </a:t>
            </a:r>
            <a:r>
              <a:rPr lang="en-US" altLang="zh-CN" dirty="0">
                <a:solidFill>
                  <a:srgbClr val="FF0000"/>
                </a:solidFill>
                <a:sym typeface="+mn-ea"/>
              </a:rPr>
              <a:t>.</a:t>
            </a:r>
            <a:r>
              <a:rPr lang="zh-CN" altLang="en-US" dirty="0">
                <a:sym typeface="+mn-ea"/>
              </a:rPr>
              <a:t>  </a:t>
            </a:r>
            <a:r>
              <a:rPr lang="en-US" altLang="zh-CN" dirty="0">
                <a:sym typeface="+mn-ea"/>
              </a:rPr>
              <a:t>d</a:t>
            </a:r>
            <a:r>
              <a:rPr lang="en-US" altLang="zh-CN" baseline="-25000" dirty="0">
                <a:sym typeface="+mn-ea"/>
              </a:rPr>
              <a:t>−1</a:t>
            </a:r>
            <a:r>
              <a:rPr lang="en-US" altLang="zh-CN" dirty="0">
                <a:sym typeface="+mn-ea"/>
              </a:rPr>
              <a:t>d</a:t>
            </a:r>
            <a:r>
              <a:rPr lang="en-US" altLang="zh-CN" baseline="-25000" dirty="0">
                <a:sym typeface="+mn-ea"/>
              </a:rPr>
              <a:t>−2</a:t>
            </a:r>
            <a:r>
              <a:rPr lang="en-US" altLang="zh-CN" dirty="0">
                <a:sym typeface="+mn-ea"/>
              </a:rPr>
              <a:t> . . . d</a:t>
            </a:r>
            <a:r>
              <a:rPr lang="en-US" altLang="zh-CN" baseline="-25000" dirty="0">
                <a:sym typeface="+mn-ea"/>
              </a:rPr>
              <a:t>−n</a:t>
            </a:r>
          </a:p>
          <a:p>
            <a:pPr marL="0" lvl="1"/>
            <a:endParaRPr lang="zh-CN" altLang="en-US" baseline="-25000" dirty="0">
              <a:ea typeface="宋体" panose="02010600030101010101" pitchFamily="2" charset="-122"/>
              <a:sym typeface="+mn-ea"/>
            </a:endParaRPr>
          </a:p>
          <a:p>
            <a:r>
              <a:rPr lang="zh-CN" altLang="en-US"/>
              <a:t>定义：</a:t>
            </a:r>
          </a:p>
          <a:p>
            <a:endParaRPr lang="zh-CN" altLang="en-US"/>
          </a:p>
          <a:p>
            <a:r>
              <a:rPr lang="zh-CN" altLang="en-US"/>
              <a:t>示例：</a:t>
            </a:r>
          </a:p>
          <a:p>
            <a:r>
              <a:rPr lang="en-US" altLang="zh-CN" dirty="0">
                <a:sym typeface="+mn-ea"/>
              </a:rPr>
              <a:t>12.34</a:t>
            </a:r>
            <a:r>
              <a:rPr lang="en-US" altLang="zh-CN" baseline="-25000" dirty="0">
                <a:sym typeface="+mn-ea"/>
              </a:rPr>
              <a:t>10</a:t>
            </a:r>
            <a:r>
              <a:rPr lang="en-US" altLang="zh-CN" dirty="0">
                <a:sym typeface="+mn-ea"/>
              </a:rPr>
              <a:t>= 1×10</a:t>
            </a:r>
            <a:r>
              <a:rPr lang="en-US" altLang="zh-CN" baseline="30000" dirty="0">
                <a:sym typeface="+mn-ea"/>
              </a:rPr>
              <a:t>1</a:t>
            </a:r>
            <a:r>
              <a:rPr lang="en-US" altLang="zh-CN" dirty="0">
                <a:sym typeface="+mn-ea"/>
              </a:rPr>
              <a:t> + 2×10</a:t>
            </a:r>
            <a:r>
              <a:rPr lang="en-US" altLang="zh-CN" baseline="30000" dirty="0">
                <a:sym typeface="+mn-ea"/>
              </a:rPr>
              <a:t>0</a:t>
            </a:r>
            <a:r>
              <a:rPr lang="en-US" altLang="zh-CN" dirty="0">
                <a:sym typeface="+mn-ea"/>
              </a:rPr>
              <a:t> +3×10</a:t>
            </a:r>
            <a:r>
              <a:rPr lang="en-US" altLang="zh-CN" baseline="30000" dirty="0">
                <a:sym typeface="+mn-ea"/>
              </a:rPr>
              <a:t>−1</a:t>
            </a:r>
            <a:r>
              <a:rPr lang="en-US" altLang="zh-CN" dirty="0">
                <a:sym typeface="+mn-ea"/>
              </a:rPr>
              <a:t>+4×10</a:t>
            </a:r>
            <a:r>
              <a:rPr lang="en-US" altLang="zh-CN" baseline="30000" dirty="0">
                <a:sym typeface="+mn-ea"/>
              </a:rPr>
              <a:t>−2</a:t>
            </a:r>
            <a:r>
              <a:rPr lang="en-US" altLang="zh-CN" dirty="0">
                <a:sym typeface="+mn-ea"/>
              </a:rPr>
              <a:t> </a:t>
            </a:r>
            <a:endParaRPr lang="zh-CN" altLang="en-US"/>
          </a:p>
        </p:txBody>
      </p:sp>
      <p:pic>
        <p:nvPicPr>
          <p:cNvPr id="8" name="图片 7"/>
          <p:cNvPicPr>
            <a:picLocks noChangeAspect="1"/>
          </p:cNvPicPr>
          <p:nvPr/>
        </p:nvPicPr>
        <p:blipFill>
          <a:blip r:embed="rId2"/>
          <a:stretch>
            <a:fillRect/>
          </a:stretch>
        </p:blipFill>
        <p:spPr>
          <a:xfrm>
            <a:off x="8373110" y="2078355"/>
            <a:ext cx="1758315" cy="689610"/>
          </a:xfrm>
          <a:prstGeom prst="rect">
            <a:avLst/>
          </a:prstGeom>
        </p:spPr>
      </p:pic>
      <p:sp>
        <p:nvSpPr>
          <p:cNvPr id="6" name="文本框 5"/>
          <p:cNvSpPr txBox="1"/>
          <p:nvPr/>
        </p:nvSpPr>
        <p:spPr>
          <a:xfrm>
            <a:off x="2484120" y="4302760"/>
            <a:ext cx="4129405" cy="1932940"/>
          </a:xfrm>
          <a:prstGeom prst="rect">
            <a:avLst/>
          </a:prstGeom>
          <a:noFill/>
        </p:spPr>
        <p:txBody>
          <a:bodyPr wrap="square" rtlCol="0">
            <a:spAutoFit/>
          </a:bodyPr>
          <a:lstStyle/>
          <a:p>
            <a:pPr marL="0" lvl="1"/>
            <a:r>
              <a:rPr lang="zh-CN" altLang="en-US" dirty="0">
                <a:ea typeface="宋体" panose="02010600030101010101" pitchFamily="2" charset="-122"/>
                <a:sym typeface="+mn-ea"/>
              </a:rPr>
              <a:t>形式：</a:t>
            </a:r>
            <a:r>
              <a:rPr lang="en-US" altLang="zh-CN" dirty="0">
                <a:sym typeface="+mn-ea"/>
              </a:rPr>
              <a:t>b</a:t>
            </a:r>
            <a:r>
              <a:rPr lang="en-US" altLang="zh-CN" baseline="-25000" dirty="0">
                <a:sym typeface="+mn-ea"/>
              </a:rPr>
              <a:t>m</a:t>
            </a:r>
            <a:r>
              <a:rPr lang="en-US" altLang="zh-CN" dirty="0">
                <a:sym typeface="+mn-ea"/>
              </a:rPr>
              <a:t>b</a:t>
            </a:r>
            <a:r>
              <a:rPr lang="en-US" altLang="zh-CN" baseline="-25000" dirty="0">
                <a:sym typeface="+mn-ea"/>
              </a:rPr>
              <a:t>m−1</a:t>
            </a:r>
            <a:r>
              <a:rPr lang="en-US" altLang="zh-CN" dirty="0">
                <a:sym typeface="+mn-ea"/>
              </a:rPr>
              <a:t> . . . b</a:t>
            </a:r>
            <a:r>
              <a:rPr lang="en-US" altLang="zh-CN" baseline="-25000" dirty="0">
                <a:sym typeface="+mn-ea"/>
              </a:rPr>
              <a:t>1</a:t>
            </a:r>
            <a:r>
              <a:rPr lang="en-US" altLang="zh-CN" dirty="0">
                <a:sym typeface="+mn-ea"/>
              </a:rPr>
              <a:t>b</a:t>
            </a:r>
            <a:r>
              <a:rPr lang="en-US" altLang="zh-CN" baseline="-25000" dirty="0">
                <a:sym typeface="+mn-ea"/>
              </a:rPr>
              <a:t>0</a:t>
            </a:r>
            <a:r>
              <a:rPr lang="zh-CN" altLang="en-US" baseline="-25000" dirty="0">
                <a:sym typeface="+mn-ea"/>
              </a:rPr>
              <a:t> </a:t>
            </a:r>
            <a:r>
              <a:rPr lang="en-US" altLang="zh-CN" dirty="0">
                <a:sym typeface="+mn-ea"/>
              </a:rPr>
              <a:t>.</a:t>
            </a:r>
            <a:r>
              <a:rPr lang="zh-CN" altLang="en-US" dirty="0">
                <a:sym typeface="+mn-ea"/>
              </a:rPr>
              <a:t> </a:t>
            </a:r>
            <a:r>
              <a:rPr lang="en-US" altLang="zh-CN" dirty="0">
                <a:sym typeface="+mn-ea"/>
              </a:rPr>
              <a:t>b</a:t>
            </a:r>
            <a:r>
              <a:rPr lang="en-US" altLang="zh-CN" baseline="-25000" dirty="0">
                <a:sym typeface="+mn-ea"/>
              </a:rPr>
              <a:t>−1</a:t>
            </a:r>
            <a:r>
              <a:rPr lang="en-US" altLang="zh-CN" dirty="0">
                <a:sym typeface="+mn-ea"/>
              </a:rPr>
              <a:t>b</a:t>
            </a:r>
            <a:r>
              <a:rPr lang="en-US" altLang="zh-CN" baseline="-25000" dirty="0">
                <a:sym typeface="+mn-ea"/>
              </a:rPr>
              <a:t>−2</a:t>
            </a:r>
            <a:r>
              <a:rPr lang="en-US" altLang="zh-CN" dirty="0">
                <a:sym typeface="+mn-ea"/>
              </a:rPr>
              <a:t> . . .b</a:t>
            </a:r>
            <a:r>
              <a:rPr lang="en-US" altLang="zh-CN" baseline="-25000" dirty="0">
                <a:sym typeface="+mn-ea"/>
              </a:rPr>
              <a:t>−(n−1)</a:t>
            </a:r>
            <a:r>
              <a:rPr lang="en-US" altLang="zh-CN" dirty="0">
                <a:sym typeface="+mn-ea"/>
              </a:rPr>
              <a:t>b</a:t>
            </a:r>
            <a:r>
              <a:rPr lang="en-US" altLang="zh-CN" baseline="-25000" dirty="0">
                <a:sym typeface="+mn-ea"/>
              </a:rPr>
              <a:t>−n</a:t>
            </a:r>
            <a:endParaRPr lang="en-US" altLang="zh-CN" baseline="-25000" dirty="0"/>
          </a:p>
          <a:p>
            <a:pPr marL="0" lvl="1"/>
            <a:endParaRPr lang="zh-CN" altLang="en-US" baseline="-25000" dirty="0">
              <a:ea typeface="宋体" panose="02010600030101010101" pitchFamily="2" charset="-122"/>
              <a:sym typeface="+mn-ea"/>
            </a:endParaRPr>
          </a:p>
          <a:p>
            <a:r>
              <a:rPr lang="zh-CN" altLang="en-US"/>
              <a:t>定义：</a:t>
            </a:r>
          </a:p>
          <a:p>
            <a:endParaRPr lang="zh-CN" altLang="en-US"/>
          </a:p>
          <a:p>
            <a:r>
              <a:rPr lang="zh-CN" altLang="en-US"/>
              <a:t>示例：</a:t>
            </a:r>
          </a:p>
          <a:p>
            <a:r>
              <a:rPr lang="en-US" dirty="0">
                <a:latin typeface="+mn-lt"/>
                <a:ea typeface="Monaco" charset="0"/>
                <a:cs typeface="Courier New" panose="02070309020205020404"/>
                <a:sym typeface="Monaco" charset="0"/>
              </a:rPr>
              <a:t>      101.11</a:t>
            </a:r>
            <a:r>
              <a:rPr lang="en-US" baseline="-6000" dirty="0">
                <a:latin typeface="+mn-lt"/>
                <a:ea typeface="Monaco" charset="0"/>
                <a:cs typeface="Courier New" panose="02070309020205020404"/>
                <a:sym typeface="Monaco" charset="0"/>
              </a:rPr>
              <a:t>2 </a:t>
            </a:r>
            <a:r>
              <a:rPr lang="en-US" altLang="zh-CN" dirty="0">
                <a:sym typeface="+mn-ea"/>
              </a:rPr>
              <a:t>= </a:t>
            </a:r>
            <a:r>
              <a:rPr lang="en-US" dirty="0">
                <a:latin typeface="Calibri" panose="020F0502020204030204"/>
                <a:ea typeface="Monaco" charset="0"/>
                <a:cs typeface="Calibri" panose="020F0502020204030204"/>
                <a:sym typeface="Monaco" charset="0"/>
              </a:rPr>
              <a:t> 4 + 1 + 1/2  + 1/4</a:t>
            </a:r>
            <a:endParaRPr lang="en-US" dirty="0">
              <a:solidFill>
                <a:schemeClr val="tx1"/>
              </a:solidFill>
              <a:latin typeface="Calibri" panose="020F0502020204030204"/>
              <a:ea typeface="Monaco" charset="0"/>
              <a:cs typeface="Calibri" panose="020F0502020204030204"/>
              <a:sym typeface="Calibri" panose="020F0502020204030204" pitchFamily="34" charset="0"/>
            </a:endParaRPr>
          </a:p>
          <a:p>
            <a:r>
              <a:rPr lang="en-US" altLang="zh-CN" dirty="0">
                <a:sym typeface="+mn-ea"/>
              </a:rPr>
              <a:t> </a:t>
            </a:r>
            <a:endParaRPr lang="zh-CN" altLang="en-US"/>
          </a:p>
        </p:txBody>
      </p:sp>
      <p:pic>
        <p:nvPicPr>
          <p:cNvPr id="9" name="图片 8"/>
          <p:cNvPicPr>
            <a:picLocks noChangeAspect="1"/>
          </p:cNvPicPr>
          <p:nvPr/>
        </p:nvPicPr>
        <p:blipFill>
          <a:blip r:embed="rId3"/>
          <a:srcRect r="62510"/>
          <a:stretch>
            <a:fillRect/>
          </a:stretch>
        </p:blipFill>
        <p:spPr>
          <a:xfrm>
            <a:off x="3474085" y="4652645"/>
            <a:ext cx="1772285" cy="72898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down)">
                                      <p:cBhvr>
                                        <p:cTn id="23" dur="500"/>
                                        <p:tgtEl>
                                          <p:spTgt spid="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nvSpPr>
        <p:spPr>
          <a:xfrm>
            <a:off x="1402080" y="7112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1828800" algn="l"/>
              </a:tabLst>
            </a:pPr>
            <a:r>
              <a:rPr lang="zh-CN" altLang="en-US" dirty="0">
                <a:ea typeface="宋体" panose="02010600030101010101" pitchFamily="2" charset="-122"/>
              </a:rPr>
              <a:t>限制</a:t>
            </a:r>
            <a:r>
              <a:rPr lang="en-US" dirty="0"/>
              <a:t> 1</a:t>
            </a:r>
          </a:p>
          <a:p>
            <a:pPr marL="552450" lvl="1">
              <a:buClr>
                <a:srgbClr val="0D0D0D"/>
              </a:buClr>
              <a:tabLst>
                <a:tab pos="1828800" algn="l"/>
              </a:tabLst>
            </a:pPr>
            <a:r>
              <a:rPr lang="en-US" dirty="0"/>
              <a:t>只能精确地表示</a:t>
            </a:r>
            <a:r>
              <a:rPr lang="zh-CN" altLang="en-US" dirty="0">
                <a:ea typeface="宋体" panose="02010600030101010101" pitchFamily="2" charset="-122"/>
              </a:rPr>
              <a:t>形式为</a:t>
            </a:r>
            <a:r>
              <a:rPr lang="en-US" dirty="0"/>
              <a:t> x/2</a:t>
            </a:r>
            <a:r>
              <a:rPr lang="en-US" baseline="32000" dirty="0"/>
              <a:t>k</a:t>
            </a:r>
            <a:r>
              <a:rPr lang="zh-CN" altLang="en-US" dirty="0">
                <a:ea typeface="宋体" panose="02010600030101010101" pitchFamily="2" charset="-122"/>
              </a:rPr>
              <a:t>的数</a:t>
            </a:r>
          </a:p>
          <a:p>
            <a:pPr marL="838200" lvl="2">
              <a:tabLst>
                <a:tab pos="1828800" algn="l"/>
              </a:tabLst>
            </a:pPr>
            <a:r>
              <a:rPr lang="en-US" dirty="0"/>
              <a:t>其他有理数</a:t>
            </a:r>
            <a:r>
              <a:rPr lang="zh-CN" altLang="en-US" dirty="0">
                <a:ea typeface="宋体" panose="02010600030101010101" pitchFamily="2" charset="-122"/>
              </a:rPr>
              <a:t>只能近似地表示</a:t>
            </a:r>
          </a:p>
          <a:p>
            <a:pPr lvl="4">
              <a:tabLst>
                <a:tab pos="1828800" algn="l"/>
              </a:tabLst>
            </a:pPr>
            <a:endParaRPr lang="en-US" sz="200" dirty="0"/>
          </a:p>
          <a:p>
            <a:pPr lvl="1">
              <a:buClr>
                <a:srgbClr val="0D0D0D"/>
              </a:buClr>
              <a:tabLst>
                <a:tab pos="1828800" algn="l"/>
              </a:tabLst>
            </a:pPr>
            <a:r>
              <a:rPr lang="zh-CN" altLang="en-US" dirty="0">
                <a:ea typeface="宋体" panose="02010600030101010101" pitchFamily="2" charset="-122"/>
              </a:rPr>
              <a:t>      值</a:t>
            </a:r>
            <a:r>
              <a:rPr lang="en-US" dirty="0"/>
              <a:t>	</a:t>
            </a:r>
            <a:r>
              <a:rPr lang="zh-CN" altLang="en-US" dirty="0">
                <a:ea typeface="宋体" panose="02010600030101010101" pitchFamily="2" charset="-122"/>
              </a:rPr>
              <a:t>二进制表示</a:t>
            </a:r>
          </a:p>
          <a:p>
            <a:pPr marL="838200" lvl="2">
              <a:tabLst>
                <a:tab pos="1828800" algn="l"/>
              </a:tabLst>
            </a:pPr>
            <a:r>
              <a:rPr lang="en-US" dirty="0"/>
              <a:t>1/3	</a:t>
            </a:r>
            <a:r>
              <a:rPr lang="en-US" b="1" dirty="0">
                <a:latin typeface="Courier New" panose="02070309020205020404"/>
                <a:ea typeface="Monaco" charset="0"/>
                <a:cs typeface="Courier New" panose="02070309020205020404"/>
                <a:sym typeface="Monaco" charset="0"/>
              </a:rPr>
              <a:t>0.0101010101[01]…</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1/5	</a:t>
            </a:r>
            <a:r>
              <a:rPr lang="en-US" b="1" dirty="0">
                <a:latin typeface="Courier New" panose="02070309020205020404"/>
                <a:ea typeface="Monaco" charset="0"/>
                <a:cs typeface="Courier New" panose="02070309020205020404"/>
                <a:sym typeface="Monaco" charset="0"/>
              </a:rPr>
              <a:t>0.001100110011[0011]…</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1/10	</a:t>
            </a:r>
            <a:r>
              <a:rPr lang="en-US" b="1" dirty="0">
                <a:latin typeface="Courier New" panose="02070309020205020404"/>
                <a:ea typeface="Monaco" charset="0"/>
                <a:cs typeface="Courier New" panose="02070309020205020404"/>
                <a:sym typeface="Monaco" charset="0"/>
              </a:rPr>
              <a:t>0.0001100110011[0011]…</a:t>
            </a:r>
            <a:r>
              <a:rPr lang="en-US" b="1" baseline="-6000" dirty="0">
                <a:latin typeface="Courier New" panose="02070309020205020404"/>
                <a:ea typeface="Monaco" charset="0"/>
                <a:cs typeface="Courier New" panose="02070309020205020404"/>
                <a:sym typeface="Monaco" charset="0"/>
              </a:rPr>
              <a:t>2</a:t>
            </a:r>
            <a:endParaRPr lang="en-US" b="1" baseline="-6000" dirty="0">
              <a:latin typeface="Courier New" panose="02070309020205020404"/>
              <a:cs typeface="Courier New" panose="02070309020205020404"/>
              <a:sym typeface="Monaco" charset="0"/>
            </a:endParaRPr>
          </a:p>
          <a:p>
            <a:pPr>
              <a:tabLst>
                <a:tab pos="1828800" algn="l"/>
              </a:tabLst>
            </a:pPr>
            <a:endParaRPr lang="en-US" dirty="0"/>
          </a:p>
          <a:p>
            <a:pPr>
              <a:buClr>
                <a:srgbClr val="0D0D0D"/>
              </a:buClr>
              <a:tabLst>
                <a:tab pos="1828800" algn="l"/>
              </a:tabLst>
            </a:pPr>
            <a:r>
              <a:rPr lang="zh-CN" altLang="en-US" dirty="0">
                <a:ea typeface="宋体" panose="02010600030101010101" pitchFamily="2" charset="-122"/>
              </a:rPr>
              <a:t>限制 </a:t>
            </a:r>
            <a:r>
              <a:rPr lang="en-US" dirty="0"/>
              <a:t>2</a:t>
            </a:r>
          </a:p>
          <a:p>
            <a:pPr marL="552450" lvl="1">
              <a:buClr>
                <a:srgbClr val="0D0D0D"/>
              </a:buClr>
              <a:tabLst>
                <a:tab pos="1828800" algn="l"/>
              </a:tabLst>
            </a:pPr>
            <a:r>
              <a:rPr lang="en-US" dirty="0"/>
              <a:t>在</a:t>
            </a:r>
            <a:r>
              <a:rPr lang="en-US" i="1" dirty="0">
                <a:sym typeface="+mn-ea"/>
              </a:rPr>
              <a:t>w</a:t>
            </a:r>
            <a:r>
              <a:rPr lang="en-US" dirty="0"/>
              <a:t>位中只设置一个二进制点 </a:t>
            </a:r>
            <a:r>
              <a:rPr lang="en-US" i="1" dirty="0"/>
              <a:t> </a:t>
            </a:r>
            <a:endParaRPr lang="en-US" dirty="0">
              <a:latin typeface="Monaco" charset="0"/>
              <a:sym typeface="Monaco" charset="0"/>
            </a:endParaRPr>
          </a:p>
          <a:p>
            <a:pPr marL="838200" lvl="2">
              <a:tabLst>
                <a:tab pos="1828800" algn="l"/>
              </a:tabLst>
            </a:pPr>
            <a:r>
              <a:rPr lang="en-US" dirty="0"/>
              <a:t>有限的数字范围 (</a:t>
            </a:r>
            <a:r>
              <a:rPr lang="zh-CN" altLang="en-US" dirty="0">
                <a:ea typeface="宋体" panose="02010600030101010101" pitchFamily="2" charset="-122"/>
              </a:rPr>
              <a:t>非常小的数怎么表示</a:t>
            </a:r>
            <a:r>
              <a:rPr lang="en-US" dirty="0"/>
              <a:t>?  </a:t>
            </a:r>
            <a:r>
              <a:rPr lang="zh-CN" altLang="en-US" dirty="0">
                <a:ea typeface="宋体" panose="02010600030101010101" pitchFamily="2" charset="-122"/>
              </a:rPr>
              <a:t>非常大呢</a:t>
            </a:r>
            <a:r>
              <a:rPr lang="en-US" dirty="0"/>
              <a:t>?)</a:t>
            </a:r>
            <a:endParaRPr lang="en-US" dirty="0">
              <a:latin typeface="Monaco" charset="0"/>
              <a:sym typeface="Monaco" charset="0"/>
            </a:endParaRPr>
          </a:p>
        </p:txBody>
      </p:sp>
      <p:sp>
        <p:nvSpPr>
          <p:cNvPr id="2" name="线形标注 1(带强调线) 1"/>
          <p:cNvSpPr/>
          <p:nvPr/>
        </p:nvSpPr>
        <p:spPr>
          <a:xfrm>
            <a:off x="6781800" y="982980"/>
            <a:ext cx="3139440" cy="608965"/>
          </a:xfrm>
          <a:prstGeom prst="accentCallout1">
            <a:avLst>
              <a:gd name="adj1" fmla="val 18750"/>
              <a:gd name="adj2" fmla="val -8333"/>
              <a:gd name="adj3" fmla="val 112513"/>
              <a:gd name="adj4" fmla="val -44639"/>
            </a:avLst>
          </a:prstGeom>
          <a:gradFill>
            <a:gsLst>
              <a:gs pos="73000">
                <a:srgbClr val="9CD5D3">
                  <a:alpha val="100000"/>
                </a:srgbClr>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增加二进制表示的长度可以提高表示的精度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Effect transition="in" filter="wipe(down)">
                                      <p:cBhvr>
                                        <p:cTn id="7" dur="500"/>
                                        <p:tgtEl>
                                          <p:spTgt spid="16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wipe(down)">
                                      <p:cBhvr>
                                        <p:cTn id="12" dur="500"/>
                                        <p:tgtEl>
                                          <p:spTgt spid="16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8">
                                            <p:txEl>
                                              <p:pRg st="4" end="4"/>
                                            </p:txEl>
                                          </p:spTgt>
                                        </p:tgtEl>
                                        <p:attrNameLst>
                                          <p:attrName>style.visibility</p:attrName>
                                        </p:attrNameLst>
                                      </p:cBhvr>
                                      <p:to>
                                        <p:strVal val="visible"/>
                                      </p:to>
                                    </p:set>
                                    <p:animEffect transition="in" filter="wipe(down)">
                                      <p:cBhvr>
                                        <p:cTn id="22" dur="500"/>
                                        <p:tgtEl>
                                          <p:spTgt spid="16388">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6388">
                                            <p:txEl>
                                              <p:pRg st="5" end="5"/>
                                            </p:txEl>
                                          </p:spTgt>
                                        </p:tgtEl>
                                        <p:attrNameLst>
                                          <p:attrName>style.visibility</p:attrName>
                                        </p:attrNameLst>
                                      </p:cBhvr>
                                      <p:to>
                                        <p:strVal val="visible"/>
                                      </p:to>
                                    </p:set>
                                    <p:animEffect transition="in" filter="wipe(down)">
                                      <p:cBhvr>
                                        <p:cTn id="25" dur="500"/>
                                        <p:tgtEl>
                                          <p:spTgt spid="16388">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388">
                                            <p:txEl>
                                              <p:pRg st="6" end="6"/>
                                            </p:txEl>
                                          </p:spTgt>
                                        </p:tgtEl>
                                        <p:attrNameLst>
                                          <p:attrName>style.visibility</p:attrName>
                                        </p:attrNameLst>
                                      </p:cBhvr>
                                      <p:to>
                                        <p:strVal val="visible"/>
                                      </p:to>
                                    </p:set>
                                    <p:animEffect transition="in" filter="wipe(down)">
                                      <p:cBhvr>
                                        <p:cTn id="28" dur="500"/>
                                        <p:tgtEl>
                                          <p:spTgt spid="16388">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6388">
                                            <p:txEl>
                                              <p:pRg st="7" end="7"/>
                                            </p:txEl>
                                          </p:spTgt>
                                        </p:tgtEl>
                                        <p:attrNameLst>
                                          <p:attrName>style.visibility</p:attrName>
                                        </p:attrNameLst>
                                      </p:cBhvr>
                                      <p:to>
                                        <p:strVal val="visible"/>
                                      </p:to>
                                    </p:set>
                                    <p:animEffect transition="in" filter="wipe(down)">
                                      <p:cBhvr>
                                        <p:cTn id="31" dur="500"/>
                                        <p:tgtEl>
                                          <p:spTgt spid="1638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388">
                                            <p:txEl>
                                              <p:pRg st="9" end="9"/>
                                            </p:txEl>
                                          </p:spTgt>
                                        </p:tgtEl>
                                        <p:attrNameLst>
                                          <p:attrName>style.visibility</p:attrName>
                                        </p:attrNameLst>
                                      </p:cBhvr>
                                      <p:to>
                                        <p:strVal val="visible"/>
                                      </p:to>
                                    </p:set>
                                    <p:animEffect transition="in" filter="wipe(down)">
                                      <p:cBhvr>
                                        <p:cTn id="36" dur="500"/>
                                        <p:tgtEl>
                                          <p:spTgt spid="16388">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6388">
                                            <p:txEl>
                                              <p:pRg st="10" end="10"/>
                                            </p:txEl>
                                          </p:spTgt>
                                        </p:tgtEl>
                                        <p:attrNameLst>
                                          <p:attrName>style.visibility</p:attrName>
                                        </p:attrNameLst>
                                      </p:cBhvr>
                                      <p:to>
                                        <p:strVal val="visible"/>
                                      </p:to>
                                    </p:set>
                                    <p:animEffect transition="in" filter="wipe(down)">
                                      <p:cBhvr>
                                        <p:cTn id="41" dur="500"/>
                                        <p:tgtEl>
                                          <p:spTgt spid="16388">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6388">
                                            <p:txEl>
                                              <p:pRg st="11" end="11"/>
                                            </p:txEl>
                                          </p:spTgt>
                                        </p:tgtEl>
                                        <p:attrNameLst>
                                          <p:attrName>style.visibility</p:attrName>
                                        </p:attrNameLst>
                                      </p:cBhvr>
                                      <p:to>
                                        <p:strVal val="visible"/>
                                      </p:to>
                                    </p:set>
                                    <p:animEffect transition="in" filter="wipe(down)">
                                      <p:cBhvr>
                                        <p:cTn id="46" dur="500"/>
                                        <p:tgtEl>
                                          <p:spTgt spid="163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2.4.2  </a:t>
                      </a:r>
                      <a:r>
                        <a:rPr lang="en-US" altLang="zh-CN" sz="2400">
                          <a:solidFill>
                            <a:schemeClr val="bg1"/>
                          </a:solidFill>
                          <a:ea typeface="宋体" panose="02010600030101010101" pitchFamily="2" charset="-122"/>
                        </a:rPr>
                        <a:t>IEEE</a:t>
                      </a:r>
                      <a:r>
                        <a:rPr lang="zh-CN" altLang="en-US" sz="2400">
                          <a:solidFill>
                            <a:schemeClr val="bg1"/>
                          </a:solidFill>
                          <a:ea typeface="宋体" panose="02010600030101010101" pitchFamily="2" charset="-122"/>
                        </a:rPr>
                        <a:t>浮点表示</a:t>
                      </a:r>
                    </a:p>
                  </a:txBody>
                  <a:tcPr>
                    <a:solidFill>
                      <a:srgbClr val="52B6B1"/>
                    </a:solidFill>
                  </a:tcPr>
                </a:tc>
                <a:extLst>
                  <a:ext uri="{0D108BD9-81ED-4DB2-BD59-A6C34878D82A}">
                    <a16:rowId xmlns="" xmlns:a16="http://schemas.microsoft.com/office/drawing/2014/main" val="10000"/>
                  </a:ext>
                </a:extLst>
              </a:tr>
            </a:tbl>
          </a:graphicData>
        </a:graphic>
      </p:graphicFrame>
      <p:sp>
        <p:nvSpPr>
          <p:cNvPr id="19459" name="Rectangle 3"/>
          <p:cNvSpPr>
            <a:spLocks noGrp="1" noChangeArrowheads="1"/>
          </p:cNvSpPr>
          <p:nvPr/>
        </p:nvSpPr>
        <p:spPr>
          <a:xfrm>
            <a:off x="1386840" y="123444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数值形式</a:t>
            </a:r>
            <a:r>
              <a:rPr lang="en-US" dirty="0"/>
              <a:t>: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buClr>
                <a:srgbClr val="0D0D0D"/>
              </a:buClr>
            </a:pPr>
            <a:r>
              <a:rPr lang="en-US" dirty="0"/>
              <a:t>符号位S决定数字是负数还是正数</a:t>
            </a:r>
          </a:p>
          <a:p>
            <a:pPr marL="552450" lvl="1">
              <a:buClr>
                <a:srgbClr val="0D0D0D"/>
              </a:buClr>
            </a:pPr>
            <a:r>
              <a:rPr lang="zh-CN" altLang="en-US" dirty="0">
                <a:ea typeface="宋体" panose="02010600030101010101" pitchFamily="2" charset="-122"/>
              </a:rPr>
              <a:t>尾数</a:t>
            </a:r>
            <a:r>
              <a:rPr lang="en-US" altLang="zh-CN" dirty="0">
                <a:ea typeface="宋体" panose="02010600030101010101" pitchFamily="2" charset="-122"/>
              </a:rPr>
              <a:t>M</a:t>
            </a:r>
            <a:r>
              <a:rPr lang="zh-CN" altLang="en-US" dirty="0">
                <a:ea typeface="宋体" panose="02010600030101010101" pitchFamily="2" charset="-122"/>
              </a:rPr>
              <a:t>的范围是</a:t>
            </a:r>
            <a:r>
              <a:rPr lang="en-US" dirty="0"/>
              <a:t> [1.0,2.0)</a:t>
            </a:r>
          </a:p>
          <a:p>
            <a:pPr marL="552450" lvl="1">
              <a:buClr>
                <a:srgbClr val="0D0D0D"/>
              </a:buClr>
            </a:pPr>
            <a:r>
              <a:rPr lang="zh-CN" altLang="en-US" dirty="0">
                <a:ea typeface="宋体" panose="02010600030101010101" pitchFamily="2" charset="-122"/>
              </a:rPr>
              <a:t>阶码的作用是对浮点数加权</a:t>
            </a:r>
          </a:p>
          <a:p>
            <a:endParaRPr lang="en-US" dirty="0"/>
          </a:p>
          <a:p>
            <a:pPr>
              <a:buClr>
                <a:srgbClr val="0D0D0D"/>
              </a:buClr>
            </a:pPr>
            <a:r>
              <a:rPr lang="zh-CN" altLang="en-US" dirty="0">
                <a:ea typeface="宋体" panose="02010600030101010101" pitchFamily="2" charset="-122"/>
              </a:rPr>
              <a:t>编码：</a:t>
            </a:r>
          </a:p>
          <a:p>
            <a:pPr marL="552450" lvl="1">
              <a:buClr>
                <a:srgbClr val="0D0D0D"/>
              </a:buClr>
            </a:pPr>
            <a:r>
              <a:rPr lang="zh-CN" altLang="en-US" dirty="0" err="1">
                <a:latin typeface="+mn-lt"/>
                <a:ea typeface="宋体" panose="02010600030101010101" pitchFamily="2" charset="-122"/>
                <a:cs typeface="Monaco" charset="0"/>
                <a:sym typeface="Monaco" charset="0"/>
              </a:rPr>
              <a:t>一位单独的符号位直接写入</a:t>
            </a:r>
            <a:r>
              <a:rPr lang="en-US" altLang="zh-CN" dirty="0" err="1">
                <a:latin typeface="+mn-lt"/>
                <a:ea typeface="宋体" panose="02010600030101010101" pitchFamily="2" charset="-122"/>
                <a:cs typeface="Monaco" charset="0"/>
                <a:sym typeface="Monaco" charset="0"/>
              </a:rPr>
              <a:t>s</a:t>
            </a:r>
            <a:r>
              <a:rPr lang="zh-CN" altLang="en-US" dirty="0" err="1">
                <a:latin typeface="+mn-lt"/>
                <a:ea typeface="宋体" panose="02010600030101010101" pitchFamily="2" charset="-122"/>
                <a:cs typeface="Monaco" charset="0"/>
                <a:sym typeface="Monaco" charset="0"/>
              </a:rPr>
              <a:t>字段</a:t>
            </a:r>
          </a:p>
          <a:p>
            <a:pPr marL="552450" lvl="1">
              <a:buClr>
                <a:srgbClr val="0D0D0D"/>
              </a:buClr>
            </a:pPr>
            <a:r>
              <a:rPr lang="en-US" dirty="0" err="1">
                <a:latin typeface="+mn-lt"/>
                <a:ea typeface="Monaco" charset="0"/>
                <a:cs typeface="Monaco" charset="0"/>
                <a:sym typeface="Monaco" charset="0"/>
              </a:rPr>
              <a:t>exp</a:t>
            </a:r>
            <a:r>
              <a:rPr lang="en-US" dirty="0">
                <a:latin typeface="+mn-lt"/>
              </a:rPr>
              <a:t> </a:t>
            </a:r>
            <a:r>
              <a:rPr lang="en-US" dirty="0"/>
              <a:t>字段编码E</a:t>
            </a:r>
            <a:r>
              <a:rPr lang="zh-CN" altLang="en-US" dirty="0">
                <a:ea typeface="宋体" panose="02010600030101010101" pitchFamily="2" charset="-122"/>
              </a:rPr>
              <a:t>（但不等于</a:t>
            </a:r>
            <a:r>
              <a:rPr lang="en-US" altLang="zh-CN" dirty="0">
                <a:ea typeface="宋体" panose="02010600030101010101" pitchFamily="2" charset="-122"/>
              </a:rPr>
              <a:t>E</a:t>
            </a:r>
            <a:r>
              <a:rPr lang="zh-CN" altLang="en-US" dirty="0">
                <a:ea typeface="宋体" panose="02010600030101010101" pitchFamily="2" charset="-122"/>
              </a:rPr>
              <a:t>）</a:t>
            </a:r>
          </a:p>
          <a:p>
            <a:pPr marL="552450" lvl="1">
              <a:buClr>
                <a:srgbClr val="0D0D0D"/>
              </a:buClr>
            </a:pPr>
            <a:r>
              <a:rPr lang="en-US" dirty="0" err="1">
                <a:latin typeface="+mn-lt"/>
                <a:ea typeface="Monaco" charset="0"/>
                <a:cs typeface="Monaco" charset="0"/>
                <a:sym typeface="Monaco" charset="0"/>
              </a:rPr>
              <a:t>frac</a:t>
            </a:r>
            <a:r>
              <a:rPr lang="en-US" dirty="0"/>
              <a:t> </a:t>
            </a:r>
            <a:r>
              <a:rPr lang="zh-CN" altLang="en-US" dirty="0">
                <a:ea typeface="宋体" panose="02010600030101010101" pitchFamily="2" charset="-122"/>
              </a:rPr>
              <a:t>字段编码尾数M（但不等于</a:t>
            </a:r>
            <a:r>
              <a:rPr lang="en-US" altLang="zh-CN" dirty="0">
                <a:ea typeface="宋体" panose="02010600030101010101" pitchFamily="2" charset="-122"/>
              </a:rPr>
              <a:t>M</a:t>
            </a:r>
            <a:r>
              <a:rPr lang="zh-CN" altLang="en-US" dirty="0">
                <a:ea typeface="宋体" panose="02010600030101010101" pitchFamily="2" charset="-122"/>
              </a:rPr>
              <a:t>）</a:t>
            </a:r>
          </a:p>
        </p:txBody>
      </p:sp>
      <p:graphicFrame>
        <p:nvGraphicFramePr>
          <p:cNvPr id="19461" name="Group 5"/>
          <p:cNvGraphicFramePr>
            <a:graphicFrameLocks noGrp="1"/>
          </p:cNvGraphicFramePr>
          <p:nvPr/>
        </p:nvGraphicFramePr>
        <p:xfrm>
          <a:off x="2080895" y="5415280"/>
          <a:ext cx="7366000" cy="508000"/>
        </p:xfrm>
        <a:graphic>
          <a:graphicData uri="http://schemas.openxmlformats.org/drawingml/2006/table">
            <a:tbl>
              <a:tblPr/>
              <a:tblGrid>
                <a:gridCol w="381000">
                  <a:extLst>
                    <a:ext uri="{9D8B030D-6E8A-4147-A177-3AD203B41FA5}">
                      <a16:colId xmlns="" xmlns:a16="http://schemas.microsoft.com/office/drawing/2014/main" val="20000"/>
                    </a:ext>
                  </a:extLst>
                </a:gridCol>
                <a:gridCol w="1841500">
                  <a:extLst>
                    <a:ext uri="{9D8B030D-6E8A-4147-A177-3AD203B41FA5}">
                      <a16:colId xmlns="" xmlns:a16="http://schemas.microsoft.com/office/drawing/2014/main" val="20001"/>
                    </a:ext>
                  </a:extLst>
                </a:gridCol>
                <a:gridCol w="5143500">
                  <a:extLst>
                    <a:ext uri="{9D8B030D-6E8A-4147-A177-3AD203B41FA5}">
                      <a16:colId xmlns=""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 xmlns:a16="http://schemas.microsoft.com/office/drawing/2014/main" val="10000"/>
                  </a:ext>
                </a:extLst>
              </a:tr>
            </a:tbl>
          </a:graphicData>
        </a:graphic>
      </p:graphicFrame>
      <p:sp>
        <p:nvSpPr>
          <p:cNvPr id="2" name="Rectangle 1"/>
          <p:cNvSpPr/>
          <p:nvPr/>
        </p:nvSpPr>
        <p:spPr>
          <a:xfrm>
            <a:off x="6280150" y="1235075"/>
            <a:ext cx="4646295" cy="645160"/>
          </a:xfrm>
          <a:prstGeom prst="rect">
            <a:avLst/>
          </a:prstGeom>
          <a:gradFill>
            <a:gsLst>
              <a:gs pos="73000">
                <a:srgbClr val="9CD5D3"/>
              </a:gs>
              <a:gs pos="11000">
                <a:schemeClr val="accent1">
                  <a:lumMod val="5000"/>
                  <a:lumOff val="95000"/>
                </a:schemeClr>
              </a:gs>
              <a:gs pos="100000">
                <a:schemeClr val="bg1"/>
              </a:gs>
            </a:gsLst>
            <a:lin ang="18900000" scaled="0"/>
          </a:gradFill>
        </p:spPr>
        <p:txBody>
          <a:bodyPr wrap="square">
            <a:spAutoFit/>
          </a:bodyPr>
          <a:lstStyle/>
          <a:p>
            <a:pPr marL="0" lvl="1" algn="l" defTabSz="895350">
              <a:lnSpc>
                <a:spcPct val="90000"/>
              </a:lnSpc>
              <a:tabLst>
                <a:tab pos="914400" algn="l"/>
                <a:tab pos="1828800" algn="l"/>
                <a:tab pos="2400300" algn="l"/>
                <a:tab pos="2971800" algn="l"/>
              </a:tabLst>
            </a:pPr>
            <a:r>
              <a:rPr lang="zh-CN" altLang="en-US" sz="2000" dirty="0">
                <a:latin typeface="+mj-lt"/>
                <a:ea typeface="宋体" panose="02010600030101010101" pitchFamily="2" charset="-122"/>
              </a:rPr>
              <a:t>例子</a:t>
            </a:r>
            <a:r>
              <a:rPr lang="en-US" sz="2000" dirty="0">
                <a:latin typeface="+mj-lt"/>
              </a:rPr>
              <a:t>: </a:t>
            </a:r>
            <a:br>
              <a:rPr lang="en-US" sz="2000" dirty="0">
                <a:latin typeface="+mj-lt"/>
              </a:rPr>
            </a:br>
            <a:r>
              <a:rPr lang="en-US" sz="2000" dirty="0">
                <a:latin typeface="+mj-lt"/>
              </a:rPr>
              <a:t>15213</a:t>
            </a:r>
            <a:r>
              <a:rPr lang="en-US" sz="2000" baseline="-25000" dirty="0">
                <a:latin typeface="+mj-lt"/>
              </a:rPr>
              <a:t>10</a:t>
            </a:r>
            <a:r>
              <a:rPr lang="en-US" sz="2000" dirty="0">
                <a:latin typeface="+mj-lt"/>
              </a:rPr>
              <a:t>  = (-1)</a:t>
            </a:r>
            <a:r>
              <a:rPr lang="en-US" sz="2000" baseline="30000" dirty="0">
                <a:latin typeface="+mj-lt"/>
              </a:rPr>
              <a:t>0</a:t>
            </a:r>
            <a:r>
              <a:rPr lang="en-US" sz="2000" dirty="0"/>
              <a:t> x </a:t>
            </a:r>
            <a:r>
              <a:rPr lang="en-US" sz="2000" dirty="0">
                <a:latin typeface="+mj-lt"/>
              </a:rPr>
              <a:t>1.1101101101101</a:t>
            </a:r>
            <a:r>
              <a:rPr lang="en-US" sz="2000" baseline="-25000" dirty="0">
                <a:latin typeface="+mj-lt"/>
              </a:rPr>
              <a:t>2</a:t>
            </a:r>
            <a:r>
              <a:rPr lang="en-US" sz="2000" dirty="0">
                <a:latin typeface="+mj-lt"/>
              </a:rPr>
              <a:t> x 2</a:t>
            </a:r>
            <a:r>
              <a:rPr lang="en-US" sz="2000" baseline="30000" dirty="0">
                <a:latin typeface="+mj-lt"/>
              </a:rPr>
              <a:t>13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clickPar">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dow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Par">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down)">
                                      <p:cBhvr>
                                        <p:cTn id="17" dur="500"/>
                                        <p:tgtEl>
                                          <p:spTgt spid="19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Par">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ipe(down)">
                                      <p:cBhvr>
                                        <p:cTn id="22" dur="500"/>
                                        <p:tgtEl>
                                          <p:spTgt spid="19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Par">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ipe(down)">
                                      <p:cBhvr>
                                        <p:cTn id="27" dur="500"/>
                                        <p:tgtEl>
                                          <p:spTgt spid="194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Par">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wipe(down)">
                                      <p:cBhvr>
                                        <p:cTn id="32" dur="500"/>
                                        <p:tgtEl>
                                          <p:spTgt spid="19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Par">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wipe(down)">
                                      <p:cBhvr>
                                        <p:cTn id="37" dur="500"/>
                                        <p:tgtEl>
                                          <p:spTgt spid="19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Par">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Effect transition="in" filter="wipe(down)">
                                      <p:cBhvr>
                                        <p:cTn id="42" dur="500"/>
                                        <p:tgtEl>
                                          <p:spTgt spid="19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Par">
                                  <p:stCondLst>
                                    <p:cond delay="0"/>
                                  </p:stCondLst>
                                  <p:childTnLst>
                                    <p:set>
                                      <p:cBhvr>
                                        <p:cTn id="46" dur="1" fill="hold">
                                          <p:stCondLst>
                                            <p:cond delay="0"/>
                                          </p:stCondLst>
                                        </p:cTn>
                                        <p:tgtEl>
                                          <p:spTgt spid="19459">
                                            <p:txEl>
                                              <p:pRg st="8" end="8"/>
                                            </p:txEl>
                                          </p:spTgt>
                                        </p:tgtEl>
                                        <p:attrNameLst>
                                          <p:attrName>style.visibility</p:attrName>
                                        </p:attrNameLst>
                                      </p:cBhvr>
                                      <p:to>
                                        <p:strVal val="visible"/>
                                      </p:to>
                                    </p:set>
                                    <p:animEffect transition="in" filter="wipe(down)">
                                      <p:cBhvr>
                                        <p:cTn id="47" dur="500"/>
                                        <p:tgtEl>
                                          <p:spTgt spid="194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Par">
                                  <p:stCondLst>
                                    <p:cond delay="0"/>
                                  </p:stCondLst>
                                  <p:childTnLst>
                                    <p:set>
                                      <p:cBhvr>
                                        <p:cTn id="51" dur="1" fill="hold">
                                          <p:stCondLst>
                                            <p:cond delay="0"/>
                                          </p:stCondLst>
                                        </p:cTn>
                                        <p:tgtEl>
                                          <p:spTgt spid="19461"/>
                                        </p:tgtEl>
                                        <p:attrNameLst>
                                          <p:attrName>style.visibility</p:attrName>
                                        </p:attrNameLst>
                                      </p:cBhvr>
                                      <p:to>
                                        <p:strVal val="visible"/>
                                      </p:to>
                                    </p:set>
                                    <p:animEffect transition="in" filter="wipe(down)">
                                      <p:cBhvr>
                                        <p:cTn id="5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nvSpPr>
        <p:spPr>
          <a:xfrm>
            <a:off x="1417320" y="52832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单精度</a:t>
            </a:r>
            <a:r>
              <a:rPr lang="en-US" dirty="0"/>
              <a:t>: 32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双精度</a:t>
            </a:r>
            <a:r>
              <a:rPr lang="en-US" dirty="0"/>
              <a:t>: 64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三种不同的编码情况：</a:t>
            </a:r>
            <a:r>
              <a:rPr lang="en-US" dirty="0"/>
              <a:t/>
            </a:r>
            <a:br>
              <a:rPr lang="en-US" dirty="0"/>
            </a:br>
            <a:endParaRPr lang="en-US" baseline="30000" dirty="0">
              <a:latin typeface="Calibri" panose="020F0502020204030204" pitchFamily="34" charset="0"/>
            </a:endParaRPr>
          </a:p>
          <a:p>
            <a:pPr marL="0" indent="0">
              <a:spcBef>
                <a:spcPts val="10000"/>
              </a:spcBef>
              <a:buNone/>
            </a:pPr>
            <a:r>
              <a:rPr lang="en-US" dirty="0"/>
              <a:t> </a:t>
            </a:r>
          </a:p>
        </p:txBody>
      </p:sp>
      <p:graphicFrame>
        <p:nvGraphicFramePr>
          <p:cNvPr id="20485" name="Group 5"/>
          <p:cNvGraphicFramePr>
            <a:graphicFrameLocks noGrp="1"/>
          </p:cNvGraphicFramePr>
          <p:nvPr/>
        </p:nvGraphicFramePr>
        <p:xfrm>
          <a:off x="1925320" y="1178560"/>
          <a:ext cx="7366000" cy="1016000"/>
        </p:xfrm>
        <a:graphic>
          <a:graphicData uri="http://schemas.openxmlformats.org/drawingml/2006/table">
            <a:tbl>
              <a:tblPr/>
              <a:tblGrid>
                <a:gridCol w="381000">
                  <a:extLst>
                    <a:ext uri="{9D8B030D-6E8A-4147-A177-3AD203B41FA5}">
                      <a16:colId xmlns="" xmlns:a16="http://schemas.microsoft.com/office/drawing/2014/main" val="20000"/>
                    </a:ext>
                  </a:extLst>
                </a:gridCol>
                <a:gridCol w="1841500">
                  <a:extLst>
                    <a:ext uri="{9D8B030D-6E8A-4147-A177-3AD203B41FA5}">
                      <a16:colId xmlns="" xmlns:a16="http://schemas.microsoft.com/office/drawing/2014/main" val="20001"/>
                    </a:ext>
                  </a:extLst>
                </a:gridCol>
                <a:gridCol w="5143500">
                  <a:extLst>
                    <a:ext uri="{9D8B030D-6E8A-4147-A177-3AD203B41FA5}">
                      <a16:colId xmlns=""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8</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23</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20509" name="Group 29"/>
          <p:cNvGraphicFramePr>
            <a:graphicFrameLocks noGrp="1"/>
          </p:cNvGraphicFramePr>
          <p:nvPr/>
        </p:nvGraphicFramePr>
        <p:xfrm>
          <a:off x="1925320" y="2921000"/>
          <a:ext cx="7366000" cy="1016000"/>
        </p:xfrm>
        <a:graphic>
          <a:graphicData uri="http://schemas.openxmlformats.org/drawingml/2006/table">
            <a:tbl>
              <a:tblPr/>
              <a:tblGrid>
                <a:gridCol w="381000">
                  <a:extLst>
                    <a:ext uri="{9D8B030D-6E8A-4147-A177-3AD203B41FA5}">
                      <a16:colId xmlns="" xmlns:a16="http://schemas.microsoft.com/office/drawing/2014/main" val="20000"/>
                    </a:ext>
                  </a:extLst>
                </a:gridCol>
                <a:gridCol w="1841500">
                  <a:extLst>
                    <a:ext uri="{9D8B030D-6E8A-4147-A177-3AD203B41FA5}">
                      <a16:colId xmlns="" xmlns:a16="http://schemas.microsoft.com/office/drawing/2014/main" val="20001"/>
                    </a:ext>
                  </a:extLst>
                </a:gridCol>
                <a:gridCol w="5143500">
                  <a:extLst>
                    <a:ext uri="{9D8B030D-6E8A-4147-A177-3AD203B41FA5}">
                      <a16:colId xmlns=""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11</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52</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bl>
          </a:graphicData>
        </a:graphic>
      </p:graphicFrame>
      <p:pic>
        <p:nvPicPr>
          <p:cNvPr id="3" name="图片 2"/>
          <p:cNvPicPr>
            <a:picLocks noChangeAspect="1"/>
          </p:cNvPicPr>
          <p:nvPr/>
        </p:nvPicPr>
        <p:blipFill>
          <a:blip r:embed="rId2"/>
          <a:stretch>
            <a:fillRect/>
          </a:stretch>
        </p:blipFill>
        <p:spPr>
          <a:xfrm>
            <a:off x="4876165" y="4074795"/>
            <a:ext cx="4674235" cy="2258695"/>
          </a:xfrm>
          <a:prstGeom prst="rect">
            <a:avLst/>
          </a:prstGeom>
        </p:spPr>
      </p:pic>
      <p:sp>
        <p:nvSpPr>
          <p:cNvPr id="4" name="文本框 3"/>
          <p:cNvSpPr txBox="1"/>
          <p:nvPr/>
        </p:nvSpPr>
        <p:spPr>
          <a:xfrm>
            <a:off x="9799014" y="4153229"/>
            <a:ext cx="1008993" cy="369332"/>
          </a:xfrm>
          <a:prstGeom prst="rect">
            <a:avLst/>
          </a:prstGeom>
          <a:noFill/>
        </p:spPr>
        <p:txBody>
          <a:bodyPr wrap="square" rtlCol="0">
            <a:spAutoFit/>
          </a:bodyPr>
          <a:lstStyle/>
          <a:p>
            <a:r>
              <a:rPr lang="zh-CN" altLang="en-US" dirty="0"/>
              <a:t>规格化</a:t>
            </a:r>
            <a:endParaRPr lang="en-US" altLang="zh-CN" dirty="0"/>
          </a:p>
        </p:txBody>
      </p:sp>
      <p:sp>
        <p:nvSpPr>
          <p:cNvPr id="5" name="文本框 4"/>
          <p:cNvSpPr txBox="1"/>
          <p:nvPr/>
        </p:nvSpPr>
        <p:spPr>
          <a:xfrm>
            <a:off x="9799014" y="4762719"/>
            <a:ext cx="1166648" cy="369332"/>
          </a:xfrm>
          <a:prstGeom prst="rect">
            <a:avLst/>
          </a:prstGeom>
          <a:noFill/>
        </p:spPr>
        <p:txBody>
          <a:bodyPr wrap="square" rtlCol="0">
            <a:spAutoFit/>
          </a:bodyPr>
          <a:lstStyle/>
          <a:p>
            <a:r>
              <a:rPr lang="zh-CN" altLang="en-US" dirty="0"/>
              <a:t>非规格化</a:t>
            </a:r>
            <a:endParaRPr lang="en-US" altLang="zh-CN" dirty="0"/>
          </a:p>
        </p:txBody>
      </p:sp>
      <p:sp>
        <p:nvSpPr>
          <p:cNvPr id="6" name="文本框 5"/>
          <p:cNvSpPr txBox="1"/>
          <p:nvPr/>
        </p:nvSpPr>
        <p:spPr>
          <a:xfrm>
            <a:off x="9799014" y="5371574"/>
            <a:ext cx="1166648" cy="369332"/>
          </a:xfrm>
          <a:prstGeom prst="rect">
            <a:avLst/>
          </a:prstGeom>
          <a:noFill/>
        </p:spPr>
        <p:txBody>
          <a:bodyPr wrap="square" rtlCol="0">
            <a:spAutoFit/>
          </a:bodyPr>
          <a:lstStyle/>
          <a:p>
            <a:r>
              <a:rPr lang="zh-CN" altLang="en-US" dirty="0"/>
              <a:t>无穷大</a:t>
            </a:r>
            <a:endParaRPr lang="en-US" altLang="zh-CN" dirty="0"/>
          </a:p>
        </p:txBody>
      </p:sp>
      <p:sp>
        <p:nvSpPr>
          <p:cNvPr id="7" name="文本框 6"/>
          <p:cNvSpPr txBox="1"/>
          <p:nvPr/>
        </p:nvSpPr>
        <p:spPr>
          <a:xfrm>
            <a:off x="9799320" y="5963920"/>
            <a:ext cx="1395095" cy="368300"/>
          </a:xfrm>
          <a:prstGeom prst="rect">
            <a:avLst/>
          </a:prstGeom>
          <a:noFill/>
        </p:spPr>
        <p:txBody>
          <a:bodyPr wrap="square" rtlCol="0">
            <a:spAutoFit/>
          </a:bodyPr>
          <a:lstStyle/>
          <a:p>
            <a:r>
              <a:rPr lang="zh-CN" altLang="en-US" dirty="0">
                <a:ea typeface="宋体" panose="02010600030101010101" pitchFamily="2" charset="-122"/>
              </a:rPr>
              <a:t>不是一个数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down)">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down)">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wipe(down)">
                                      <p:cBhvr>
                                        <p:cTn id="17" dur="500"/>
                                        <p:tgtEl>
                                          <p:spTgt spid="204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9"/>
                                        </p:tgtEl>
                                        <p:attrNameLst>
                                          <p:attrName>style.visibility</p:attrName>
                                        </p:attrNameLst>
                                      </p:cBhvr>
                                      <p:to>
                                        <p:strVal val="visible"/>
                                      </p:to>
                                    </p:set>
                                    <p:animEffect transition="in" filter="wipe(down)">
                                      <p:cBhvr>
                                        <p:cTn id="22" dur="500"/>
                                        <p:tgtEl>
                                          <p:spTgt spid="205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animEffect transition="in" filter="wipe(down)">
                                      <p:cBhvr>
                                        <p:cTn id="27" dur="500"/>
                                        <p:tgtEl>
                                          <p:spTgt spid="2048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bwMode="auto">
          <a:xfrm>
            <a:off x="5381625" y="2052003"/>
            <a:ext cx="4821238" cy="2609850"/>
            <a:chOff x="0" y="162"/>
            <a:chExt cx="3037" cy="1644"/>
          </a:xfrm>
        </p:grpSpPr>
        <p:sp>
          <p:nvSpPr>
            <p:cNvPr id="25612" name="Line 9"/>
            <p:cNvSpPr>
              <a:spLocks noChangeShapeType="1"/>
            </p:cNvSpPr>
            <p:nvPr/>
          </p:nvSpPr>
          <p:spPr bwMode="auto">
            <a:xfrm rot="180000">
              <a:off x="2998" y="585"/>
              <a:ext cx="39" cy="1221"/>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9"/>
            <p:cNvSpPr>
              <a:spLocks noChangeShapeType="1"/>
            </p:cNvSpPr>
            <p:nvPr/>
          </p:nvSpPr>
          <p:spPr bwMode="auto">
            <a:xfrm>
              <a:off x="1524" y="336"/>
              <a:ext cx="0" cy="1470"/>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9"/>
            <p:cNvSpPr>
              <a:spLocks noChangeShapeType="1"/>
            </p:cNvSpPr>
            <p:nvPr/>
          </p:nvSpPr>
          <p:spPr bwMode="auto">
            <a:xfrm>
              <a:off x="0" y="162"/>
              <a:ext cx="20" cy="1644"/>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3" name="AutoShape 15"/>
          <p:cNvSpPr>
            <a:spLocks noChangeArrowheads="1"/>
          </p:cNvSpPr>
          <p:nvPr/>
        </p:nvSpPr>
        <p:spPr bwMode="auto">
          <a:xfrm>
            <a:off x="8232775"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特殊值</a:t>
            </a:r>
          </a:p>
        </p:txBody>
      </p:sp>
      <p:sp>
        <p:nvSpPr>
          <p:cNvPr id="25604" name="Text Box 16"/>
          <p:cNvSpPr txBox="1">
            <a:spLocks noChangeArrowheads="1"/>
          </p:cNvSpPr>
          <p:nvPr/>
        </p:nvSpPr>
        <p:spPr bwMode="auto">
          <a:xfrm>
            <a:off x="5413375" y="2723515"/>
            <a:ext cx="22923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exp</a:t>
            </a:r>
            <a:r>
              <a:rPr lang="zh-CN" altLang="en-US" sz="1800">
                <a:latin typeface="微软雅黑" panose="020B0503020204020204" pitchFamily="34" charset="-122"/>
                <a:ea typeface="微软雅黑" panose="020B0503020204020204" pitchFamily="34" charset="-122"/>
              </a:rPr>
              <a:t>字段全为</a:t>
            </a:r>
            <a:r>
              <a:rPr lang="en-US" altLang="zh-CN" sz="1800">
                <a:latin typeface="微软雅黑" panose="020B0503020204020204" pitchFamily="34" charset="-122"/>
                <a:ea typeface="微软雅黑" panose="020B0503020204020204" pitchFamily="34" charset="-122"/>
              </a:rPr>
              <a:t>0</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E=1-bias</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M=f</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提供了表示数值</a:t>
            </a:r>
            <a:r>
              <a:rPr lang="en-US" altLang="zh-CN" sz="1800">
                <a:latin typeface="微软雅黑" panose="020B0503020204020204" pitchFamily="34" charset="-122"/>
                <a:ea typeface="微软雅黑" panose="020B0503020204020204" pitchFamily="34" charset="-122"/>
              </a:rPr>
              <a:t>0</a:t>
            </a:r>
            <a:r>
              <a:rPr lang="zh-CN" altLang="en-US" sz="1800">
                <a:latin typeface="微软雅黑" panose="020B0503020204020204" pitchFamily="34" charset="-122"/>
                <a:ea typeface="微软雅黑" panose="020B0503020204020204" pitchFamily="34" charset="-122"/>
              </a:rPr>
              <a:t>的方法</a:t>
            </a:r>
          </a:p>
        </p:txBody>
      </p:sp>
      <p:sp>
        <p:nvSpPr>
          <p:cNvPr id="25605" name="Text Box 16"/>
          <p:cNvSpPr txBox="1">
            <a:spLocks noChangeArrowheads="1"/>
          </p:cNvSpPr>
          <p:nvPr/>
        </p:nvSpPr>
        <p:spPr bwMode="auto">
          <a:xfrm>
            <a:off x="2032000" y="2188845"/>
            <a:ext cx="338137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sz="1800" dirty="0">
                <a:latin typeface="微软雅黑" panose="020B0503020204020204" pitchFamily="34" charset="-122"/>
                <a:ea typeface="微软雅黑" panose="020B0503020204020204" pitchFamily="34" charset="-122"/>
                <a:sym typeface="+mn-ea"/>
              </a:rPr>
              <a:t>exp </a:t>
            </a:r>
            <a:r>
              <a:rPr lang="zh-CN" altLang="en-US" sz="1800" dirty="0">
                <a:latin typeface="微软雅黑" panose="020B0503020204020204" pitchFamily="34" charset="-122"/>
                <a:ea typeface="微软雅黑" panose="020B0503020204020204" pitchFamily="34" charset="-122"/>
                <a:sym typeface="+mn-ea"/>
              </a:rPr>
              <a:t>字段不全为</a:t>
            </a:r>
            <a:r>
              <a:rPr lang="en-US" altLang="zh-CN" sz="1800" dirty="0">
                <a:latin typeface="微软雅黑" panose="020B0503020204020204" pitchFamily="34" charset="-122"/>
                <a:ea typeface="微软雅黑" panose="020B0503020204020204" pitchFamily="34" charset="-122"/>
                <a:sym typeface="+mn-ea"/>
              </a:rPr>
              <a:t>0</a:t>
            </a:r>
            <a:r>
              <a:rPr lang="zh-CN" altLang="en-US" sz="1800" dirty="0">
                <a:latin typeface="微软雅黑" panose="020B0503020204020204" pitchFamily="34" charset="-122"/>
                <a:ea typeface="微软雅黑" panose="020B0503020204020204" pitchFamily="34" charset="-122"/>
                <a:sym typeface="+mn-ea"/>
              </a:rPr>
              <a:t>且不全为</a:t>
            </a:r>
            <a:r>
              <a:rPr lang="en-US" altLang="zh-CN" sz="1800" dirty="0">
                <a:latin typeface="微软雅黑" panose="020B0503020204020204" pitchFamily="34" charset="-122"/>
                <a:ea typeface="微软雅黑" panose="020B0503020204020204" pitchFamily="34" charset="-122"/>
                <a:sym typeface="+mn-ea"/>
              </a:rPr>
              <a:t>1</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阶码的值为</a:t>
            </a:r>
            <a:r>
              <a:rPr lang="en-US" altLang="zh-CN" sz="1800">
                <a:latin typeface="微软雅黑" panose="020B0503020204020204" pitchFamily="34" charset="-122"/>
                <a:ea typeface="微软雅黑" panose="020B0503020204020204" pitchFamily="34" charset="-122"/>
              </a:rPr>
              <a:t>E=e-bias</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e</a:t>
            </a:r>
            <a:r>
              <a:rPr lang="zh-CN" altLang="en-US" sz="1800">
                <a:latin typeface="微软雅黑" panose="020B0503020204020204" pitchFamily="34" charset="-122"/>
                <a:ea typeface="微软雅黑" panose="020B0503020204020204" pitchFamily="34" charset="-122"/>
              </a:rPr>
              <a:t>是无符号数，单精度时</a:t>
            </a:r>
            <a:r>
              <a:rPr lang="en-US" altLang="zh-CN" sz="1800">
                <a:latin typeface="微软雅黑" panose="020B0503020204020204" pitchFamily="34" charset="-122"/>
                <a:ea typeface="微软雅黑" panose="020B0503020204020204" pitchFamily="34" charset="-122"/>
              </a:rPr>
              <a:t>bias</a:t>
            </a:r>
            <a:r>
              <a:rPr lang="zh-CN" altLang="en-US" sz="1800">
                <a:latin typeface="微软雅黑" panose="020B0503020204020204" pitchFamily="34" charset="-122"/>
                <a:ea typeface="微软雅黑" panose="020B0503020204020204" pitchFamily="34" charset="-122"/>
              </a:rPr>
              <a:t>为</a:t>
            </a:r>
            <a:r>
              <a:rPr lang="en-US" altLang="zh-CN" sz="1800">
                <a:latin typeface="微软雅黑" panose="020B0503020204020204" pitchFamily="34" charset="-122"/>
                <a:ea typeface="微软雅黑" panose="020B0503020204020204" pitchFamily="34" charset="-122"/>
              </a:rPr>
              <a:t>127</a:t>
            </a:r>
            <a:r>
              <a:rPr lang="zh-CN" altLang="en-US" sz="1800">
                <a:latin typeface="微软雅黑" panose="020B0503020204020204" pitchFamily="34" charset="-122"/>
                <a:ea typeface="微软雅黑" panose="020B0503020204020204" pitchFamily="34" charset="-122"/>
              </a:rPr>
              <a:t>，双精度为</a:t>
            </a:r>
            <a:r>
              <a:rPr lang="en-US" altLang="zh-CN" sz="1800">
                <a:latin typeface="微软雅黑" panose="020B0503020204020204" pitchFamily="34" charset="-122"/>
                <a:ea typeface="微软雅黑" panose="020B0503020204020204" pitchFamily="34" charset="-122"/>
              </a:rPr>
              <a:t>1023</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尾数</a:t>
            </a:r>
            <a:r>
              <a:rPr lang="en-US" altLang="zh-CN" sz="1800">
                <a:latin typeface="微软雅黑" panose="020B0503020204020204" pitchFamily="34" charset="-122"/>
                <a:ea typeface="微软雅黑" panose="020B0503020204020204" pitchFamily="34" charset="-122"/>
              </a:rPr>
              <a:t>M=1+f</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f</a:t>
            </a:r>
            <a:r>
              <a:rPr lang="zh-CN" altLang="en-US" sz="1800">
                <a:latin typeface="微软雅黑" panose="020B0503020204020204" pitchFamily="34" charset="-122"/>
                <a:ea typeface="微软雅黑" panose="020B0503020204020204" pitchFamily="34" charset="-122"/>
              </a:rPr>
              <a:t>为小数字段</a:t>
            </a:r>
            <a:r>
              <a:rPr lang="en-US" altLang="zh-CN" sz="1800">
                <a:latin typeface="微软雅黑" panose="020B0503020204020204" pitchFamily="34" charset="-122"/>
                <a:ea typeface="微软雅黑" panose="020B0503020204020204" pitchFamily="34" charset="-122"/>
              </a:rPr>
              <a:t>frac</a:t>
            </a:r>
            <a:r>
              <a:rPr lang="zh-CN" altLang="en-US" sz="1800">
                <a:latin typeface="微软雅黑" panose="020B0503020204020204" pitchFamily="34" charset="-122"/>
                <a:ea typeface="微软雅黑" panose="020B0503020204020204" pitchFamily="34" charset="-122"/>
              </a:rPr>
              <a:t>的小数值</a:t>
            </a:r>
          </a:p>
          <a:p>
            <a:pPr algn="ctr" latinLnBrk="0">
              <a:lnSpc>
                <a:spcPct val="100000"/>
              </a:lnSpc>
            </a:pPr>
            <a:endParaRPr lang="zh-CN" altLang="en-US" sz="1800">
              <a:latin typeface="微软雅黑" panose="020B0503020204020204" pitchFamily="34" charset="-122"/>
              <a:ea typeface="微软雅黑" panose="020B0503020204020204" pitchFamily="34" charset="-122"/>
            </a:endParaRPr>
          </a:p>
        </p:txBody>
      </p:sp>
      <p:sp>
        <p:nvSpPr>
          <p:cNvPr id="25607" name="AutoShape 15"/>
          <p:cNvSpPr>
            <a:spLocks noChangeArrowheads="1"/>
          </p:cNvSpPr>
          <p:nvPr/>
        </p:nvSpPr>
        <p:spPr bwMode="auto">
          <a:xfrm>
            <a:off x="5819458"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非规格化的值</a:t>
            </a:r>
          </a:p>
        </p:txBody>
      </p:sp>
      <p:sp>
        <p:nvSpPr>
          <p:cNvPr id="25608" name="AutoShape 15"/>
          <p:cNvSpPr>
            <a:spLocks noChangeArrowheads="1"/>
          </p:cNvSpPr>
          <p:nvPr/>
        </p:nvSpPr>
        <p:spPr bwMode="auto">
          <a:xfrm>
            <a:off x="2830830"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规格化的值</a:t>
            </a:r>
          </a:p>
        </p:txBody>
      </p:sp>
      <p:sp>
        <p:nvSpPr>
          <p:cNvPr id="25609" name="椭圆 1"/>
          <p:cNvSpPr>
            <a:spLocks noChangeArrowheads="1"/>
          </p:cNvSpPr>
          <p:nvPr/>
        </p:nvSpPr>
        <p:spPr bwMode="auto">
          <a:xfrm>
            <a:off x="8794750" y="2461578"/>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3</a:t>
            </a:r>
          </a:p>
        </p:txBody>
      </p:sp>
      <p:sp>
        <p:nvSpPr>
          <p:cNvPr id="25610" name="椭圆 31"/>
          <p:cNvSpPr>
            <a:spLocks noChangeArrowheads="1"/>
          </p:cNvSpPr>
          <p:nvPr/>
        </p:nvSpPr>
        <p:spPr bwMode="auto">
          <a:xfrm>
            <a:off x="6351588" y="2066290"/>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2</a:t>
            </a:r>
            <a:endParaRPr lang="zh-CN" altLang="en-US" sz="3600">
              <a:solidFill>
                <a:schemeClr val="bg1"/>
              </a:solidFill>
              <a:ea typeface="宋体" panose="02010600030101010101" pitchFamily="2" charset="-122"/>
            </a:endParaRPr>
          </a:p>
        </p:txBody>
      </p:sp>
      <p:sp>
        <p:nvSpPr>
          <p:cNvPr id="25611" name="椭圆 32"/>
          <p:cNvSpPr>
            <a:spLocks noChangeArrowheads="1"/>
          </p:cNvSpPr>
          <p:nvPr/>
        </p:nvSpPr>
        <p:spPr bwMode="auto">
          <a:xfrm>
            <a:off x="3392805" y="1531303"/>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1</a:t>
            </a:r>
          </a:p>
        </p:txBody>
      </p:sp>
      <p:sp>
        <p:nvSpPr>
          <p:cNvPr id="2" name="Text Box 16"/>
          <p:cNvSpPr txBox="1">
            <a:spLocks noChangeArrowheads="1"/>
          </p:cNvSpPr>
          <p:nvPr/>
        </p:nvSpPr>
        <p:spPr bwMode="auto">
          <a:xfrm>
            <a:off x="7800975" y="3138805"/>
            <a:ext cx="22923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exp</a:t>
            </a:r>
            <a:r>
              <a:rPr lang="zh-CN" altLang="en-US" sz="1800">
                <a:latin typeface="微软雅黑" panose="020B0503020204020204" pitchFamily="34" charset="-122"/>
                <a:ea typeface="微软雅黑" panose="020B0503020204020204" pitchFamily="34" charset="-122"/>
              </a:rPr>
              <a:t>字段全为</a:t>
            </a:r>
            <a:r>
              <a:rPr lang="en-US" altLang="zh-CN" sz="1800">
                <a:latin typeface="微软雅黑" panose="020B0503020204020204" pitchFamily="34" charset="-122"/>
                <a:ea typeface="微软雅黑" panose="020B0503020204020204" pitchFamily="34" charset="-122"/>
              </a:rPr>
              <a:t>1</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frac=0</a:t>
            </a:r>
            <a:r>
              <a:rPr lang="zh-CN" altLang="en-US" sz="1800">
                <a:latin typeface="微软雅黑" panose="020B0503020204020204" pitchFamily="34" charset="-122"/>
                <a:ea typeface="微软雅黑" panose="020B0503020204020204" pitchFamily="34" charset="-122"/>
              </a:rPr>
              <a:t>，表示无穷</a:t>
            </a:r>
          </a:p>
          <a:p>
            <a:pPr marL="0" indent="0" algn="ctr" latinLnBrk="0">
              <a:lnSpc>
                <a:spcPct val="150000"/>
              </a:lnSpc>
              <a:buFont typeface="+mj-lt"/>
              <a:buNone/>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2.4.3  </a:t>
                      </a:r>
                      <a:r>
                        <a:rPr lang="zh-CN" altLang="en-US" sz="2400">
                          <a:solidFill>
                            <a:schemeClr val="bg1"/>
                          </a:solidFill>
                          <a:ea typeface="宋体" panose="02010600030101010101" pitchFamily="2" charset="-122"/>
                        </a:rPr>
                        <a:t>数字示例</a:t>
                      </a:r>
                    </a:p>
                  </a:txBody>
                  <a:tcPr>
                    <a:solidFill>
                      <a:srgbClr val="52B6B1"/>
                    </a:solidFill>
                  </a:tcPr>
                </a:tc>
                <a:extLst>
                  <a:ext uri="{0D108BD9-81ED-4DB2-BD59-A6C34878D82A}">
                    <a16:rowId xmlns="" xmlns:a16="http://schemas.microsoft.com/office/drawing/2014/main" val="10000"/>
                  </a:ext>
                </a:extLst>
              </a:tr>
            </a:tbl>
          </a:graphicData>
        </a:graphic>
      </p:graphicFrame>
      <p:pic>
        <p:nvPicPr>
          <p:cNvPr id="8" name="图片 7"/>
          <p:cNvPicPr>
            <a:picLocks noChangeAspect="1"/>
          </p:cNvPicPr>
          <p:nvPr/>
        </p:nvPicPr>
        <p:blipFill>
          <a:blip r:embed="rId2"/>
          <a:stretch>
            <a:fillRect/>
          </a:stretch>
        </p:blipFill>
        <p:spPr>
          <a:xfrm>
            <a:off x="2904972" y="2149890"/>
            <a:ext cx="6381750" cy="2324100"/>
          </a:xfrm>
          <a:prstGeom prst="rect">
            <a:avLst/>
          </a:prstGeom>
        </p:spPr>
      </p:pic>
      <p:sp>
        <p:nvSpPr>
          <p:cNvPr id="4" name="文本框 3"/>
          <p:cNvSpPr txBox="1"/>
          <p:nvPr/>
        </p:nvSpPr>
        <p:spPr>
          <a:xfrm>
            <a:off x="4778375" y="4655820"/>
            <a:ext cx="2635885" cy="368300"/>
          </a:xfrm>
          <a:prstGeom prst="rect">
            <a:avLst/>
          </a:prstGeom>
          <a:noFill/>
        </p:spPr>
        <p:txBody>
          <a:bodyPr wrap="square" rtlCol="0">
            <a:spAutoFit/>
          </a:bodyPr>
          <a:lstStyle/>
          <a:p>
            <a:r>
              <a:rPr lang="en-US" altLang="zh-CN" dirty="0">
                <a:sym typeface="+mn-ea"/>
              </a:rPr>
              <a:t>6</a:t>
            </a:r>
            <a:r>
              <a:rPr lang="zh-CN" altLang="en-US" dirty="0">
                <a:sym typeface="+mn-ea"/>
              </a:rPr>
              <a:t>位浮点格式可表示的值</a:t>
            </a:r>
            <a:endParaRPr lang="zh-CN" altLang="en-US"/>
          </a:p>
        </p:txBody>
      </p:sp>
      <p:sp>
        <p:nvSpPr>
          <p:cNvPr id="5" name="线形标注 2(带边框和强调线) 4"/>
          <p:cNvSpPr/>
          <p:nvPr/>
        </p:nvSpPr>
        <p:spPr>
          <a:xfrm>
            <a:off x="8503920" y="1394460"/>
            <a:ext cx="2940050" cy="716280"/>
          </a:xfrm>
          <a:prstGeom prst="accentBorderCallout2">
            <a:avLst>
              <a:gd name="adj1" fmla="val 18750"/>
              <a:gd name="adj2" fmla="val -8333"/>
              <a:gd name="adj3" fmla="val 18750"/>
              <a:gd name="adj4" fmla="val -16667"/>
              <a:gd name="adj5" fmla="val 108244"/>
              <a:gd name="adj6" fmla="val -7259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越靠近原点可表示的数越稠密</a:t>
            </a:r>
          </a:p>
        </p:txBody>
      </p:sp>
      <p:sp>
        <p:nvSpPr>
          <p:cNvPr id="7" name="文本框 6"/>
          <p:cNvSpPr txBox="1"/>
          <p:nvPr/>
        </p:nvSpPr>
        <p:spPr>
          <a:xfrm>
            <a:off x="1158240" y="1760855"/>
            <a:ext cx="2517140" cy="2646045"/>
          </a:xfrm>
          <a:prstGeom prst="rect">
            <a:avLst/>
          </a:prstGeom>
          <a:noFill/>
        </p:spPr>
        <p:txBody>
          <a:bodyPr wrap="square" rtlCol="0" anchor="t">
            <a:spAutoFit/>
          </a:bodyPr>
          <a:lstStyle/>
          <a:p>
            <a:r>
              <a:rPr lang="zh-CN" altLang="en-US" sz="16600">
                <a:latin typeface="宋体" panose="02010600030101010101" pitchFamily="2" charset="-122"/>
                <a:ea typeface="宋体" panose="02010600030101010101" pitchFamily="2" charset="-122"/>
              </a:rPr>
              <a:t>｛</a:t>
            </a:r>
          </a:p>
        </p:txBody>
      </p:sp>
      <p:sp>
        <p:nvSpPr>
          <p:cNvPr id="9" name="文本框 8"/>
          <p:cNvSpPr txBox="1"/>
          <p:nvPr/>
        </p:nvSpPr>
        <p:spPr>
          <a:xfrm>
            <a:off x="1432560" y="2438400"/>
            <a:ext cx="1021080" cy="1198880"/>
          </a:xfrm>
          <a:prstGeom prst="rect">
            <a:avLst/>
          </a:prstGeom>
          <a:noFill/>
        </p:spPr>
        <p:txBody>
          <a:bodyPr wrap="square" rtlCol="0">
            <a:spAutoFit/>
          </a:bodyPr>
          <a:lstStyle/>
          <a:p>
            <a:r>
              <a:rPr lang="en-US" altLang="zh-CN"/>
              <a:t>k=3</a:t>
            </a:r>
            <a:r>
              <a:rPr lang="zh-CN" altLang="en-US">
                <a:ea typeface="宋体" panose="02010600030101010101" pitchFamily="2" charset="-122"/>
              </a:rPr>
              <a:t>的阶码位和</a:t>
            </a:r>
            <a:r>
              <a:rPr lang="en-US" altLang="zh-CN">
                <a:ea typeface="宋体" panose="02010600030101010101" pitchFamily="2" charset="-122"/>
              </a:rPr>
              <a:t>n=2</a:t>
            </a:r>
            <a:r>
              <a:rPr lang="zh-CN" altLang="en-US">
                <a:ea typeface="宋体" panose="02010600030101010101" pitchFamily="2" charset="-122"/>
              </a:rPr>
              <a:t>的尾数位</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 xmlns:a16="http://schemas.microsoft.com/office/drawing/2014/main" val="10000"/>
                  </a:ext>
                </a:extLst>
              </a:tr>
            </a:tbl>
          </a:graphicData>
        </a:graphic>
      </p:graphicFrame>
      <p:sp>
        <p:nvSpPr>
          <p:cNvPr id="37" name="Rectangle 4"/>
          <p:cNvSpPr txBox="1">
            <a:spLocks noChangeArrowheads="1"/>
          </p:cNvSpPr>
          <p:nvPr/>
        </p:nvSpPr>
        <p:spPr bwMode="auto">
          <a:xfrm>
            <a:off x="1386840" y="1165860"/>
            <a:ext cx="6811010" cy="160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dirty="0"/>
              <a:t>字节</a:t>
            </a:r>
            <a:r>
              <a:rPr lang="en-US" sz="2800" dirty="0"/>
              <a:t>Byte = 8 bits</a:t>
            </a:r>
          </a:p>
          <a:p>
            <a:pPr marL="552450" lvl="1" eaLnBrk="1" hangingPunct="1"/>
            <a:r>
              <a:rPr lang="zh-CN" altLang="en-US" sz="2400" dirty="0"/>
              <a:t>二进制：</a:t>
            </a:r>
            <a:r>
              <a:rPr lang="en-US" sz="2400" dirty="0"/>
              <a:t>00000000</a:t>
            </a:r>
            <a:r>
              <a:rPr lang="en-US" sz="2400" baseline="-6000" dirty="0"/>
              <a:t>2</a:t>
            </a:r>
            <a:r>
              <a:rPr lang="en-US" sz="2400" dirty="0"/>
              <a:t> </a:t>
            </a:r>
            <a:r>
              <a:rPr lang="en-US" altLang="zh-CN" sz="2400" dirty="0"/>
              <a:t>~</a:t>
            </a:r>
            <a:r>
              <a:rPr lang="en-US" sz="2400" dirty="0"/>
              <a:t> 11111111</a:t>
            </a:r>
            <a:r>
              <a:rPr lang="en-US" sz="2400" baseline="-6000" dirty="0"/>
              <a:t>2</a:t>
            </a:r>
            <a:endParaRPr lang="en-US" sz="2400" dirty="0"/>
          </a:p>
          <a:p>
            <a:pPr marL="552450" lvl="1" eaLnBrk="1" hangingPunct="1"/>
            <a:r>
              <a:rPr lang="zh-CN" altLang="en-US" sz="2400" dirty="0"/>
              <a:t>十进制</a:t>
            </a:r>
            <a:r>
              <a:rPr lang="en-US" sz="2400" dirty="0"/>
              <a:t>:   0</a:t>
            </a:r>
            <a:r>
              <a:rPr lang="en-US" sz="2400" baseline="-6000" dirty="0"/>
              <a:t>10</a:t>
            </a:r>
            <a:r>
              <a:rPr lang="en-US" sz="2400" dirty="0"/>
              <a:t> to 255</a:t>
            </a:r>
            <a:r>
              <a:rPr lang="en-US" sz="2400" baseline="-6000" dirty="0"/>
              <a:t>10</a:t>
            </a:r>
          </a:p>
          <a:p>
            <a:pPr marL="266700" lvl="1" indent="0" eaLnBrk="1" hangingPunct="1">
              <a:buNone/>
            </a:pPr>
            <a:endParaRPr lang="zh-CN" altLang="en-US" dirty="0">
              <a:ea typeface="宋体" panose="02010600030101010101" pitchFamily="2" charset="-122"/>
            </a:endParaRPr>
          </a:p>
          <a:p>
            <a:pPr marL="266700" lvl="1" indent="0" eaLnBrk="1" hangingPunct="1">
              <a:buNone/>
            </a:pPr>
            <a:endParaRPr lang="en-US" dirty="0"/>
          </a:p>
          <a:p>
            <a:pPr marL="1181100" lvl="3" eaLnBrk="1" hangingPunct="1">
              <a:buFont typeface="Arial" panose="020B0604020202020204" pitchFamily="34" charset="0"/>
              <a:buNone/>
            </a:pPr>
            <a:endParaRPr lang="en-US" dirty="0"/>
          </a:p>
        </p:txBody>
      </p:sp>
      <p:sp>
        <p:nvSpPr>
          <p:cNvPr id="38" name="线形标注 2 37"/>
          <p:cNvSpPr/>
          <p:nvPr/>
        </p:nvSpPr>
        <p:spPr>
          <a:xfrm>
            <a:off x="7711440" y="448945"/>
            <a:ext cx="4101465" cy="1345565"/>
          </a:xfrm>
          <a:prstGeom prst="borderCallout2">
            <a:avLst>
              <a:gd name="adj1" fmla="val 18750"/>
              <a:gd name="adj2" fmla="val -8333"/>
              <a:gd name="adj3" fmla="val 18750"/>
              <a:gd name="adj4" fmla="val -16667"/>
              <a:gd name="adj5" fmla="val 73482"/>
              <a:gd name="adj6" fmla="val -65295"/>
            </a:avLst>
          </a:prstGeom>
          <a:gradFill>
            <a:gsLst>
              <a:gs pos="100000">
                <a:schemeClr val="accent1">
                  <a:lumMod val="5000"/>
                  <a:lumOff val="95000"/>
                </a:schemeClr>
              </a:gs>
              <a:gs pos="0">
                <a:srgbClr val="7DC8C4"/>
              </a:gs>
              <a:gs pos="58000">
                <a:srgbClr val="D6E6F5">
                  <a:alpha val="100000"/>
                </a:srgbClr>
              </a:gs>
              <a:gs pos="40000">
                <a:srgbClr val="C6DCF1">
                  <a:alpha val="100000"/>
                </a:srgbClr>
              </a:gs>
              <a:gs pos="13000">
                <a:schemeClr val="accent1">
                  <a:lumMod val="45000"/>
                  <a:lumOff val="55000"/>
                </a:schemeClr>
              </a:gs>
              <a:gs pos="100000">
                <a:schemeClr val="accent1">
                  <a:lumMod val="40000"/>
                  <a:lumOff val="60000"/>
                </a:schemeClr>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对于位模式的描述来说，二进制表示法过于冗长，十进制表示法与位模式的互相转换很麻烦。替代的方法是，以</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16</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为基数（十六进制数），来表示位模式。</a:t>
            </a:r>
          </a:p>
        </p:txBody>
      </p:sp>
      <p:grpSp>
        <p:nvGrpSpPr>
          <p:cNvPr id="14" name="Group 5"/>
          <p:cNvGrpSpPr/>
          <p:nvPr/>
        </p:nvGrpSpPr>
        <p:grpSpPr bwMode="auto">
          <a:xfrm>
            <a:off x="7802880" y="1794510"/>
            <a:ext cx="3676650" cy="4557720"/>
            <a:chOff x="0" y="282"/>
            <a:chExt cx="1170" cy="25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rgbClr val="7DC8C4"/>
              </a:gs>
            </a:gsLst>
            <a:lin ang="5400000" scaled="0"/>
          </a:gradFill>
        </p:grpSpPr>
        <p:grpSp>
          <p:nvGrpSpPr>
            <p:cNvPr id="16" name="Group 6"/>
            <p:cNvGrpSpPr/>
            <p:nvPr/>
          </p:nvGrpSpPr>
          <p:grpSpPr bwMode="auto">
            <a:xfrm>
              <a:off x="0" y="511"/>
              <a:ext cx="1104" cy="2358"/>
              <a:chOff x="0" y="4"/>
              <a:chExt cx="1104" cy="2358"/>
            </a:xfrm>
            <a:grpFill/>
          </p:grpSpPr>
          <p:grpSp>
            <p:nvGrpSpPr>
              <p:cNvPr id="20" name="Group 7"/>
              <p:cNvGrpSpPr/>
              <p:nvPr/>
            </p:nvGrpSpPr>
            <p:grpSpPr bwMode="auto">
              <a:xfrm>
                <a:off x="0" y="4"/>
                <a:ext cx="288" cy="198"/>
                <a:chOff x="0" y="4"/>
                <a:chExt cx="288" cy="198"/>
              </a:xfrm>
              <a:grpFill/>
            </p:grpSpPr>
            <p:sp>
              <p:nvSpPr>
                <p:cNvPr id="162" name="Rectangle 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63" name="Rectangle 9"/>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a:t>
                  </a:r>
                </a:p>
              </p:txBody>
            </p:sp>
          </p:grpSp>
          <p:grpSp>
            <p:nvGrpSpPr>
              <p:cNvPr id="21" name="Group 10"/>
              <p:cNvGrpSpPr/>
              <p:nvPr/>
            </p:nvGrpSpPr>
            <p:grpSpPr bwMode="auto">
              <a:xfrm>
                <a:off x="288" y="4"/>
                <a:ext cx="288" cy="198"/>
                <a:chOff x="0" y="4"/>
                <a:chExt cx="288" cy="198"/>
              </a:xfrm>
              <a:grpFill/>
            </p:grpSpPr>
            <p:sp>
              <p:nvSpPr>
                <p:cNvPr id="160" name="Rectangle 1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61" name="Rectangle 12"/>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a:t>
                  </a:r>
                </a:p>
              </p:txBody>
            </p:sp>
          </p:grpSp>
          <p:grpSp>
            <p:nvGrpSpPr>
              <p:cNvPr id="22" name="Group 13"/>
              <p:cNvGrpSpPr/>
              <p:nvPr/>
            </p:nvGrpSpPr>
            <p:grpSpPr bwMode="auto">
              <a:xfrm>
                <a:off x="576" y="4"/>
                <a:ext cx="528" cy="198"/>
                <a:chOff x="0" y="4"/>
                <a:chExt cx="528" cy="198"/>
              </a:xfrm>
              <a:grpFill/>
            </p:grpSpPr>
            <p:sp>
              <p:nvSpPr>
                <p:cNvPr id="158" name="Rectangle 1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59" name="Rectangle 15"/>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0000</a:t>
                  </a:r>
                </a:p>
              </p:txBody>
            </p:sp>
          </p:grpSp>
          <p:grpSp>
            <p:nvGrpSpPr>
              <p:cNvPr id="23" name="Group 16"/>
              <p:cNvGrpSpPr/>
              <p:nvPr/>
            </p:nvGrpSpPr>
            <p:grpSpPr bwMode="auto">
              <a:xfrm>
                <a:off x="0" y="148"/>
                <a:ext cx="288" cy="198"/>
                <a:chOff x="0" y="4"/>
                <a:chExt cx="288" cy="198"/>
              </a:xfrm>
              <a:grpFill/>
            </p:grpSpPr>
            <p:sp>
              <p:nvSpPr>
                <p:cNvPr id="156" name="Rectangle 1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57" name="Rectangle 18"/>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a:t>
                  </a:r>
                </a:p>
              </p:txBody>
            </p:sp>
          </p:grpSp>
          <p:grpSp>
            <p:nvGrpSpPr>
              <p:cNvPr id="24" name="Group 19"/>
              <p:cNvGrpSpPr/>
              <p:nvPr/>
            </p:nvGrpSpPr>
            <p:grpSpPr bwMode="auto">
              <a:xfrm>
                <a:off x="288" y="148"/>
                <a:ext cx="288" cy="198"/>
                <a:chOff x="0" y="4"/>
                <a:chExt cx="288" cy="198"/>
              </a:xfrm>
              <a:grpFill/>
            </p:grpSpPr>
            <p:sp>
              <p:nvSpPr>
                <p:cNvPr id="154" name="Rectangle 2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55" name="Rectangle 21"/>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a:t>
                  </a:r>
                </a:p>
              </p:txBody>
            </p:sp>
          </p:grpSp>
          <p:grpSp>
            <p:nvGrpSpPr>
              <p:cNvPr id="25" name="Group 22"/>
              <p:cNvGrpSpPr/>
              <p:nvPr/>
            </p:nvGrpSpPr>
            <p:grpSpPr bwMode="auto">
              <a:xfrm>
                <a:off x="576" y="148"/>
                <a:ext cx="528" cy="198"/>
                <a:chOff x="0" y="4"/>
                <a:chExt cx="528" cy="198"/>
              </a:xfrm>
              <a:grpFill/>
            </p:grpSpPr>
            <p:sp>
              <p:nvSpPr>
                <p:cNvPr id="152" name="Rectangle 2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53" name="Rectangle 24"/>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0001</a:t>
                  </a:r>
                </a:p>
              </p:txBody>
            </p:sp>
          </p:grpSp>
          <p:grpSp>
            <p:nvGrpSpPr>
              <p:cNvPr id="26" name="Group 25"/>
              <p:cNvGrpSpPr/>
              <p:nvPr/>
            </p:nvGrpSpPr>
            <p:grpSpPr bwMode="auto">
              <a:xfrm>
                <a:off x="0" y="292"/>
                <a:ext cx="288" cy="198"/>
                <a:chOff x="0" y="4"/>
                <a:chExt cx="288" cy="198"/>
              </a:xfrm>
              <a:grpFill/>
            </p:grpSpPr>
            <p:sp>
              <p:nvSpPr>
                <p:cNvPr id="150" name="Rectangle 2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51" name="Rectangle 27"/>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2</a:t>
                  </a:r>
                </a:p>
              </p:txBody>
            </p:sp>
          </p:grpSp>
          <p:grpSp>
            <p:nvGrpSpPr>
              <p:cNvPr id="27" name="Group 28"/>
              <p:cNvGrpSpPr/>
              <p:nvPr/>
            </p:nvGrpSpPr>
            <p:grpSpPr bwMode="auto">
              <a:xfrm>
                <a:off x="288" y="292"/>
                <a:ext cx="288" cy="198"/>
                <a:chOff x="0" y="4"/>
                <a:chExt cx="288" cy="198"/>
              </a:xfrm>
              <a:grpFill/>
            </p:grpSpPr>
            <p:sp>
              <p:nvSpPr>
                <p:cNvPr id="148" name="Rectangle 2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49" name="Rectangle 30"/>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2</a:t>
                  </a:r>
                </a:p>
              </p:txBody>
            </p:sp>
          </p:grpSp>
          <p:grpSp>
            <p:nvGrpSpPr>
              <p:cNvPr id="28" name="Group 31"/>
              <p:cNvGrpSpPr/>
              <p:nvPr/>
            </p:nvGrpSpPr>
            <p:grpSpPr bwMode="auto">
              <a:xfrm>
                <a:off x="576" y="292"/>
                <a:ext cx="528" cy="198"/>
                <a:chOff x="0" y="4"/>
                <a:chExt cx="528" cy="198"/>
              </a:xfrm>
              <a:grpFill/>
            </p:grpSpPr>
            <p:sp>
              <p:nvSpPr>
                <p:cNvPr id="146" name="Rectangle 3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47" name="Rectangle 33"/>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0010</a:t>
                  </a:r>
                </a:p>
              </p:txBody>
            </p:sp>
          </p:grpSp>
          <p:grpSp>
            <p:nvGrpSpPr>
              <p:cNvPr id="29" name="Group 34"/>
              <p:cNvGrpSpPr/>
              <p:nvPr/>
            </p:nvGrpSpPr>
            <p:grpSpPr bwMode="auto">
              <a:xfrm>
                <a:off x="0" y="436"/>
                <a:ext cx="288" cy="198"/>
                <a:chOff x="0" y="4"/>
                <a:chExt cx="288" cy="198"/>
              </a:xfrm>
              <a:grpFill/>
            </p:grpSpPr>
            <p:sp>
              <p:nvSpPr>
                <p:cNvPr id="144" name="Rectangle 3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45" name="Rectangle 36"/>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3</a:t>
                  </a:r>
                </a:p>
              </p:txBody>
            </p:sp>
          </p:grpSp>
          <p:grpSp>
            <p:nvGrpSpPr>
              <p:cNvPr id="30" name="Group 37"/>
              <p:cNvGrpSpPr/>
              <p:nvPr/>
            </p:nvGrpSpPr>
            <p:grpSpPr bwMode="auto">
              <a:xfrm>
                <a:off x="288" y="436"/>
                <a:ext cx="288" cy="198"/>
                <a:chOff x="0" y="4"/>
                <a:chExt cx="288" cy="198"/>
              </a:xfrm>
              <a:grpFill/>
            </p:grpSpPr>
            <p:sp>
              <p:nvSpPr>
                <p:cNvPr id="142" name="Rectangle 3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43" name="Rectangle 39"/>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3</a:t>
                  </a:r>
                </a:p>
              </p:txBody>
            </p:sp>
          </p:grpSp>
          <p:grpSp>
            <p:nvGrpSpPr>
              <p:cNvPr id="31" name="Group 40"/>
              <p:cNvGrpSpPr/>
              <p:nvPr/>
            </p:nvGrpSpPr>
            <p:grpSpPr bwMode="auto">
              <a:xfrm>
                <a:off x="576" y="436"/>
                <a:ext cx="528" cy="198"/>
                <a:chOff x="0" y="4"/>
                <a:chExt cx="528" cy="198"/>
              </a:xfrm>
              <a:grpFill/>
            </p:grpSpPr>
            <p:sp>
              <p:nvSpPr>
                <p:cNvPr id="140" name="Rectangle 4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41" name="Rectangle 42"/>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0011</a:t>
                  </a:r>
                </a:p>
              </p:txBody>
            </p:sp>
          </p:grpSp>
          <p:grpSp>
            <p:nvGrpSpPr>
              <p:cNvPr id="32" name="Group 43"/>
              <p:cNvGrpSpPr/>
              <p:nvPr/>
            </p:nvGrpSpPr>
            <p:grpSpPr bwMode="auto">
              <a:xfrm>
                <a:off x="0" y="580"/>
                <a:ext cx="288" cy="198"/>
                <a:chOff x="0" y="4"/>
                <a:chExt cx="288" cy="198"/>
              </a:xfrm>
              <a:grpFill/>
            </p:grpSpPr>
            <p:sp>
              <p:nvSpPr>
                <p:cNvPr id="138" name="Rectangle 4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39" name="Rectangle 45"/>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4</a:t>
                  </a:r>
                </a:p>
              </p:txBody>
            </p:sp>
          </p:grpSp>
          <p:grpSp>
            <p:nvGrpSpPr>
              <p:cNvPr id="33" name="Group 46"/>
              <p:cNvGrpSpPr/>
              <p:nvPr/>
            </p:nvGrpSpPr>
            <p:grpSpPr bwMode="auto">
              <a:xfrm>
                <a:off x="288" y="580"/>
                <a:ext cx="288" cy="198"/>
                <a:chOff x="0" y="4"/>
                <a:chExt cx="288" cy="198"/>
              </a:xfrm>
              <a:grpFill/>
            </p:grpSpPr>
            <p:sp>
              <p:nvSpPr>
                <p:cNvPr id="136" name="Rectangle 4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37" name="Rectangle 48"/>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4</a:t>
                  </a:r>
                </a:p>
              </p:txBody>
            </p:sp>
          </p:grpSp>
          <p:grpSp>
            <p:nvGrpSpPr>
              <p:cNvPr id="34" name="Group 49"/>
              <p:cNvGrpSpPr/>
              <p:nvPr/>
            </p:nvGrpSpPr>
            <p:grpSpPr bwMode="auto">
              <a:xfrm>
                <a:off x="576" y="580"/>
                <a:ext cx="528" cy="198"/>
                <a:chOff x="0" y="4"/>
                <a:chExt cx="528" cy="198"/>
              </a:xfrm>
              <a:grpFill/>
            </p:grpSpPr>
            <p:sp>
              <p:nvSpPr>
                <p:cNvPr id="134" name="Rectangle 5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35" name="Rectangle 51"/>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0100</a:t>
                  </a:r>
                </a:p>
              </p:txBody>
            </p:sp>
          </p:grpSp>
          <p:grpSp>
            <p:nvGrpSpPr>
              <p:cNvPr id="35" name="Group 52"/>
              <p:cNvGrpSpPr/>
              <p:nvPr/>
            </p:nvGrpSpPr>
            <p:grpSpPr bwMode="auto">
              <a:xfrm>
                <a:off x="0" y="724"/>
                <a:ext cx="288" cy="198"/>
                <a:chOff x="0" y="4"/>
                <a:chExt cx="288" cy="198"/>
              </a:xfrm>
              <a:grpFill/>
            </p:grpSpPr>
            <p:sp>
              <p:nvSpPr>
                <p:cNvPr id="132" name="Rectangle 5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33" name="Rectangle 54"/>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5</a:t>
                  </a:r>
                </a:p>
              </p:txBody>
            </p:sp>
          </p:grpSp>
          <p:grpSp>
            <p:nvGrpSpPr>
              <p:cNvPr id="36" name="Group 55"/>
              <p:cNvGrpSpPr/>
              <p:nvPr/>
            </p:nvGrpSpPr>
            <p:grpSpPr bwMode="auto">
              <a:xfrm>
                <a:off x="288" y="724"/>
                <a:ext cx="288" cy="198"/>
                <a:chOff x="0" y="4"/>
                <a:chExt cx="288" cy="198"/>
              </a:xfrm>
              <a:grpFill/>
            </p:grpSpPr>
            <p:sp>
              <p:nvSpPr>
                <p:cNvPr id="130" name="Rectangle 5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31" name="Rectangle 57"/>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5</a:t>
                  </a:r>
                </a:p>
              </p:txBody>
            </p:sp>
          </p:grpSp>
          <p:grpSp>
            <p:nvGrpSpPr>
              <p:cNvPr id="2" name="Group 58"/>
              <p:cNvGrpSpPr/>
              <p:nvPr/>
            </p:nvGrpSpPr>
            <p:grpSpPr bwMode="auto">
              <a:xfrm>
                <a:off x="576" y="724"/>
                <a:ext cx="528" cy="198"/>
                <a:chOff x="0" y="4"/>
                <a:chExt cx="528" cy="198"/>
              </a:xfrm>
              <a:grpFill/>
            </p:grpSpPr>
            <p:sp>
              <p:nvSpPr>
                <p:cNvPr id="128" name="Rectangle 5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29" name="Rectangle 60"/>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0101</a:t>
                  </a:r>
                </a:p>
              </p:txBody>
            </p:sp>
          </p:grpSp>
          <p:grpSp>
            <p:nvGrpSpPr>
              <p:cNvPr id="4" name="Group 61"/>
              <p:cNvGrpSpPr/>
              <p:nvPr/>
            </p:nvGrpSpPr>
            <p:grpSpPr bwMode="auto">
              <a:xfrm>
                <a:off x="0" y="868"/>
                <a:ext cx="288" cy="198"/>
                <a:chOff x="0" y="4"/>
                <a:chExt cx="288" cy="198"/>
              </a:xfrm>
              <a:grpFill/>
            </p:grpSpPr>
            <p:sp>
              <p:nvSpPr>
                <p:cNvPr id="126" name="Rectangle 6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27" name="Rectangle 63"/>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6</a:t>
                  </a:r>
                </a:p>
              </p:txBody>
            </p:sp>
          </p:grpSp>
          <p:grpSp>
            <p:nvGrpSpPr>
              <p:cNvPr id="39" name="Group 64"/>
              <p:cNvGrpSpPr/>
              <p:nvPr/>
            </p:nvGrpSpPr>
            <p:grpSpPr bwMode="auto">
              <a:xfrm>
                <a:off x="288" y="868"/>
                <a:ext cx="288" cy="198"/>
                <a:chOff x="0" y="4"/>
                <a:chExt cx="288" cy="198"/>
              </a:xfrm>
              <a:grpFill/>
            </p:grpSpPr>
            <p:sp>
              <p:nvSpPr>
                <p:cNvPr id="124" name="Rectangle 6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25" name="Rectangle 66"/>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6</a:t>
                  </a:r>
                </a:p>
              </p:txBody>
            </p:sp>
          </p:grpSp>
          <p:grpSp>
            <p:nvGrpSpPr>
              <p:cNvPr id="40" name="Group 67"/>
              <p:cNvGrpSpPr/>
              <p:nvPr/>
            </p:nvGrpSpPr>
            <p:grpSpPr bwMode="auto">
              <a:xfrm>
                <a:off x="576" y="868"/>
                <a:ext cx="528" cy="198"/>
                <a:chOff x="0" y="4"/>
                <a:chExt cx="528" cy="198"/>
              </a:xfrm>
              <a:grpFill/>
            </p:grpSpPr>
            <p:sp>
              <p:nvSpPr>
                <p:cNvPr id="122" name="Rectangle 68"/>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23" name="Rectangle 69"/>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0110</a:t>
                  </a:r>
                </a:p>
              </p:txBody>
            </p:sp>
          </p:grpSp>
          <p:grpSp>
            <p:nvGrpSpPr>
              <p:cNvPr id="41" name="Group 70"/>
              <p:cNvGrpSpPr/>
              <p:nvPr/>
            </p:nvGrpSpPr>
            <p:grpSpPr bwMode="auto">
              <a:xfrm>
                <a:off x="0" y="1012"/>
                <a:ext cx="288" cy="198"/>
                <a:chOff x="0" y="4"/>
                <a:chExt cx="288" cy="198"/>
              </a:xfrm>
              <a:grpFill/>
            </p:grpSpPr>
            <p:sp>
              <p:nvSpPr>
                <p:cNvPr id="120" name="Rectangle 7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21" name="Rectangle 72"/>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7</a:t>
                  </a:r>
                </a:p>
              </p:txBody>
            </p:sp>
          </p:grpSp>
          <p:grpSp>
            <p:nvGrpSpPr>
              <p:cNvPr id="42" name="Group 73"/>
              <p:cNvGrpSpPr/>
              <p:nvPr/>
            </p:nvGrpSpPr>
            <p:grpSpPr bwMode="auto">
              <a:xfrm>
                <a:off x="288" y="1012"/>
                <a:ext cx="288" cy="198"/>
                <a:chOff x="0" y="4"/>
                <a:chExt cx="288" cy="198"/>
              </a:xfrm>
              <a:grpFill/>
            </p:grpSpPr>
            <p:sp>
              <p:nvSpPr>
                <p:cNvPr id="118" name="Rectangle 7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19" name="Rectangle 75"/>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7</a:t>
                  </a:r>
                </a:p>
              </p:txBody>
            </p:sp>
          </p:grpSp>
          <p:grpSp>
            <p:nvGrpSpPr>
              <p:cNvPr id="43" name="Group 76"/>
              <p:cNvGrpSpPr/>
              <p:nvPr/>
            </p:nvGrpSpPr>
            <p:grpSpPr bwMode="auto">
              <a:xfrm>
                <a:off x="576" y="1012"/>
                <a:ext cx="528" cy="198"/>
                <a:chOff x="0" y="4"/>
                <a:chExt cx="528" cy="198"/>
              </a:xfrm>
              <a:grpFill/>
            </p:grpSpPr>
            <p:sp>
              <p:nvSpPr>
                <p:cNvPr id="116" name="Rectangle 77"/>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17" name="Rectangle 78"/>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0111</a:t>
                  </a:r>
                </a:p>
              </p:txBody>
            </p:sp>
          </p:grpSp>
          <p:grpSp>
            <p:nvGrpSpPr>
              <p:cNvPr id="44" name="Group 79"/>
              <p:cNvGrpSpPr/>
              <p:nvPr/>
            </p:nvGrpSpPr>
            <p:grpSpPr bwMode="auto">
              <a:xfrm>
                <a:off x="0" y="1156"/>
                <a:ext cx="288" cy="198"/>
                <a:chOff x="0" y="4"/>
                <a:chExt cx="288" cy="198"/>
              </a:xfrm>
              <a:grpFill/>
            </p:grpSpPr>
            <p:sp>
              <p:nvSpPr>
                <p:cNvPr id="114" name="Rectangle 8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15" name="Rectangle 81"/>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8</a:t>
                  </a:r>
                </a:p>
              </p:txBody>
            </p:sp>
          </p:grpSp>
          <p:grpSp>
            <p:nvGrpSpPr>
              <p:cNvPr id="45" name="Group 82"/>
              <p:cNvGrpSpPr/>
              <p:nvPr/>
            </p:nvGrpSpPr>
            <p:grpSpPr bwMode="auto">
              <a:xfrm>
                <a:off x="288" y="1156"/>
                <a:ext cx="288" cy="198"/>
                <a:chOff x="0" y="4"/>
                <a:chExt cx="288" cy="198"/>
              </a:xfrm>
              <a:grpFill/>
            </p:grpSpPr>
            <p:sp>
              <p:nvSpPr>
                <p:cNvPr id="112" name="Rectangle 8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13" name="Rectangle 84"/>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8</a:t>
                  </a:r>
                </a:p>
              </p:txBody>
            </p:sp>
          </p:grpSp>
          <p:grpSp>
            <p:nvGrpSpPr>
              <p:cNvPr id="46" name="Group 85"/>
              <p:cNvGrpSpPr/>
              <p:nvPr/>
            </p:nvGrpSpPr>
            <p:grpSpPr bwMode="auto">
              <a:xfrm>
                <a:off x="576" y="1156"/>
                <a:ext cx="528" cy="198"/>
                <a:chOff x="0" y="4"/>
                <a:chExt cx="528" cy="198"/>
              </a:xfrm>
              <a:grpFill/>
            </p:grpSpPr>
            <p:sp>
              <p:nvSpPr>
                <p:cNvPr id="110" name="Rectangle 86"/>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11" name="Rectangle 87"/>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dirty="0">
                      <a:solidFill>
                        <a:srgbClr val="000066"/>
                      </a:solidFill>
                      <a:latin typeface="Courier New Bold" charset="0"/>
                      <a:ea typeface="Courier New Bold" charset="0"/>
                      <a:cs typeface="Courier New Bold" charset="0"/>
                      <a:sym typeface="Courier New Bold" charset="0"/>
                    </a:rPr>
                    <a:t>1000</a:t>
                  </a:r>
                </a:p>
              </p:txBody>
            </p:sp>
          </p:grpSp>
          <p:grpSp>
            <p:nvGrpSpPr>
              <p:cNvPr id="47" name="Group 88"/>
              <p:cNvGrpSpPr/>
              <p:nvPr/>
            </p:nvGrpSpPr>
            <p:grpSpPr bwMode="auto">
              <a:xfrm>
                <a:off x="0" y="1300"/>
                <a:ext cx="288" cy="198"/>
                <a:chOff x="0" y="4"/>
                <a:chExt cx="288" cy="198"/>
              </a:xfrm>
              <a:grpFill/>
            </p:grpSpPr>
            <p:sp>
              <p:nvSpPr>
                <p:cNvPr id="108" name="Rectangle 8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09" name="Rectangle 90"/>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9</a:t>
                  </a:r>
                </a:p>
              </p:txBody>
            </p:sp>
          </p:grpSp>
          <p:grpSp>
            <p:nvGrpSpPr>
              <p:cNvPr id="48" name="Group 91"/>
              <p:cNvGrpSpPr/>
              <p:nvPr/>
            </p:nvGrpSpPr>
            <p:grpSpPr bwMode="auto">
              <a:xfrm>
                <a:off x="288" y="1300"/>
                <a:ext cx="288" cy="198"/>
                <a:chOff x="0" y="4"/>
                <a:chExt cx="288" cy="198"/>
              </a:xfrm>
              <a:grpFill/>
            </p:grpSpPr>
            <p:sp>
              <p:nvSpPr>
                <p:cNvPr id="106" name="Rectangle 9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07" name="Rectangle 93"/>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9</a:t>
                  </a:r>
                </a:p>
              </p:txBody>
            </p:sp>
          </p:grpSp>
          <p:grpSp>
            <p:nvGrpSpPr>
              <p:cNvPr id="49" name="Group 94"/>
              <p:cNvGrpSpPr/>
              <p:nvPr/>
            </p:nvGrpSpPr>
            <p:grpSpPr bwMode="auto">
              <a:xfrm>
                <a:off x="576" y="1300"/>
                <a:ext cx="528" cy="198"/>
                <a:chOff x="0" y="4"/>
                <a:chExt cx="528" cy="198"/>
              </a:xfrm>
              <a:grpFill/>
            </p:grpSpPr>
            <p:sp>
              <p:nvSpPr>
                <p:cNvPr id="104" name="Rectangle 95"/>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05" name="Rectangle 96"/>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1001</a:t>
                  </a:r>
                </a:p>
              </p:txBody>
            </p:sp>
          </p:grpSp>
          <p:grpSp>
            <p:nvGrpSpPr>
              <p:cNvPr id="50" name="Group 97"/>
              <p:cNvGrpSpPr/>
              <p:nvPr/>
            </p:nvGrpSpPr>
            <p:grpSpPr bwMode="auto">
              <a:xfrm>
                <a:off x="0" y="1444"/>
                <a:ext cx="288" cy="198"/>
                <a:chOff x="0" y="4"/>
                <a:chExt cx="288" cy="198"/>
              </a:xfrm>
              <a:grpFill/>
            </p:grpSpPr>
            <p:sp>
              <p:nvSpPr>
                <p:cNvPr id="102" name="Rectangle 9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03" name="Rectangle 99"/>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A</a:t>
                  </a:r>
                </a:p>
              </p:txBody>
            </p:sp>
          </p:grpSp>
          <p:grpSp>
            <p:nvGrpSpPr>
              <p:cNvPr id="51" name="Group 100"/>
              <p:cNvGrpSpPr/>
              <p:nvPr/>
            </p:nvGrpSpPr>
            <p:grpSpPr bwMode="auto">
              <a:xfrm>
                <a:off x="288" y="1444"/>
                <a:ext cx="288" cy="198"/>
                <a:chOff x="0" y="4"/>
                <a:chExt cx="288" cy="198"/>
              </a:xfrm>
              <a:grpFill/>
            </p:grpSpPr>
            <p:sp>
              <p:nvSpPr>
                <p:cNvPr id="100" name="Rectangle 10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101" name="Rectangle 102"/>
                <p:cNvSpPr/>
                <p:nvPr/>
              </p:nvSpPr>
              <p:spPr bwMode="auto">
                <a:xfrm>
                  <a:off x="11" y="4"/>
                  <a:ext cx="264"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10</a:t>
                  </a:r>
                </a:p>
              </p:txBody>
            </p:sp>
          </p:grpSp>
          <p:grpSp>
            <p:nvGrpSpPr>
              <p:cNvPr id="52" name="Group 103"/>
              <p:cNvGrpSpPr/>
              <p:nvPr/>
            </p:nvGrpSpPr>
            <p:grpSpPr bwMode="auto">
              <a:xfrm>
                <a:off x="576" y="1444"/>
                <a:ext cx="528" cy="198"/>
                <a:chOff x="0" y="4"/>
                <a:chExt cx="528" cy="198"/>
              </a:xfrm>
              <a:grpFill/>
            </p:grpSpPr>
            <p:sp>
              <p:nvSpPr>
                <p:cNvPr id="98" name="Rectangle 10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99" name="Rectangle 105"/>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1010</a:t>
                  </a:r>
                </a:p>
              </p:txBody>
            </p:sp>
          </p:grpSp>
          <p:grpSp>
            <p:nvGrpSpPr>
              <p:cNvPr id="53" name="Group 106"/>
              <p:cNvGrpSpPr/>
              <p:nvPr/>
            </p:nvGrpSpPr>
            <p:grpSpPr bwMode="auto">
              <a:xfrm>
                <a:off x="0" y="1588"/>
                <a:ext cx="288" cy="198"/>
                <a:chOff x="0" y="4"/>
                <a:chExt cx="288" cy="198"/>
              </a:xfrm>
              <a:grpFill/>
            </p:grpSpPr>
            <p:sp>
              <p:nvSpPr>
                <p:cNvPr id="96" name="Rectangle 10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97" name="Rectangle 108"/>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B</a:t>
                  </a:r>
                </a:p>
              </p:txBody>
            </p:sp>
          </p:grpSp>
          <p:grpSp>
            <p:nvGrpSpPr>
              <p:cNvPr id="54" name="Group 109"/>
              <p:cNvGrpSpPr/>
              <p:nvPr/>
            </p:nvGrpSpPr>
            <p:grpSpPr bwMode="auto">
              <a:xfrm>
                <a:off x="288" y="1588"/>
                <a:ext cx="288" cy="198"/>
                <a:chOff x="0" y="4"/>
                <a:chExt cx="288" cy="198"/>
              </a:xfrm>
              <a:grpFill/>
            </p:grpSpPr>
            <p:sp>
              <p:nvSpPr>
                <p:cNvPr id="94" name="Rectangle 11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95" name="Rectangle 111"/>
                <p:cNvSpPr/>
                <p:nvPr/>
              </p:nvSpPr>
              <p:spPr bwMode="auto">
                <a:xfrm>
                  <a:off x="11" y="4"/>
                  <a:ext cx="264"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11</a:t>
                  </a:r>
                </a:p>
              </p:txBody>
            </p:sp>
          </p:grpSp>
          <p:grpSp>
            <p:nvGrpSpPr>
              <p:cNvPr id="55" name="Group 112"/>
              <p:cNvGrpSpPr/>
              <p:nvPr/>
            </p:nvGrpSpPr>
            <p:grpSpPr bwMode="auto">
              <a:xfrm>
                <a:off x="576" y="1588"/>
                <a:ext cx="528" cy="198"/>
                <a:chOff x="0" y="4"/>
                <a:chExt cx="528" cy="198"/>
              </a:xfrm>
              <a:grpFill/>
            </p:grpSpPr>
            <p:sp>
              <p:nvSpPr>
                <p:cNvPr id="92" name="Rectangle 11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93" name="Rectangle 114"/>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1011</a:t>
                  </a:r>
                </a:p>
              </p:txBody>
            </p:sp>
          </p:grpSp>
          <p:grpSp>
            <p:nvGrpSpPr>
              <p:cNvPr id="56" name="Group 115"/>
              <p:cNvGrpSpPr/>
              <p:nvPr/>
            </p:nvGrpSpPr>
            <p:grpSpPr bwMode="auto">
              <a:xfrm>
                <a:off x="0" y="1732"/>
                <a:ext cx="288" cy="198"/>
                <a:chOff x="0" y="4"/>
                <a:chExt cx="288" cy="198"/>
              </a:xfrm>
              <a:grpFill/>
            </p:grpSpPr>
            <p:sp>
              <p:nvSpPr>
                <p:cNvPr id="90" name="Rectangle 11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91" name="Rectangle 117"/>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C</a:t>
                  </a:r>
                </a:p>
              </p:txBody>
            </p:sp>
          </p:grpSp>
          <p:grpSp>
            <p:nvGrpSpPr>
              <p:cNvPr id="57" name="Group 118"/>
              <p:cNvGrpSpPr/>
              <p:nvPr/>
            </p:nvGrpSpPr>
            <p:grpSpPr bwMode="auto">
              <a:xfrm>
                <a:off x="288" y="1732"/>
                <a:ext cx="288" cy="198"/>
                <a:chOff x="0" y="4"/>
                <a:chExt cx="288" cy="198"/>
              </a:xfrm>
              <a:grpFill/>
            </p:grpSpPr>
            <p:sp>
              <p:nvSpPr>
                <p:cNvPr id="88" name="Rectangle 11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89" name="Rectangle 120"/>
                <p:cNvSpPr/>
                <p:nvPr/>
              </p:nvSpPr>
              <p:spPr bwMode="auto">
                <a:xfrm>
                  <a:off x="11" y="4"/>
                  <a:ext cx="264"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12</a:t>
                  </a:r>
                </a:p>
              </p:txBody>
            </p:sp>
          </p:grpSp>
          <p:grpSp>
            <p:nvGrpSpPr>
              <p:cNvPr id="58" name="Group 121"/>
              <p:cNvGrpSpPr/>
              <p:nvPr/>
            </p:nvGrpSpPr>
            <p:grpSpPr bwMode="auto">
              <a:xfrm>
                <a:off x="576" y="1732"/>
                <a:ext cx="528" cy="198"/>
                <a:chOff x="0" y="4"/>
                <a:chExt cx="528" cy="198"/>
              </a:xfrm>
              <a:grpFill/>
            </p:grpSpPr>
            <p:sp>
              <p:nvSpPr>
                <p:cNvPr id="86" name="Rectangle 12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87" name="Rectangle 123"/>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1100</a:t>
                  </a:r>
                </a:p>
              </p:txBody>
            </p:sp>
          </p:grpSp>
          <p:grpSp>
            <p:nvGrpSpPr>
              <p:cNvPr id="59" name="Group 124"/>
              <p:cNvGrpSpPr/>
              <p:nvPr/>
            </p:nvGrpSpPr>
            <p:grpSpPr bwMode="auto">
              <a:xfrm>
                <a:off x="0" y="1876"/>
                <a:ext cx="288" cy="198"/>
                <a:chOff x="0" y="4"/>
                <a:chExt cx="288" cy="198"/>
              </a:xfrm>
              <a:grpFill/>
            </p:grpSpPr>
            <p:sp>
              <p:nvSpPr>
                <p:cNvPr id="84" name="Rectangle 12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85" name="Rectangle 126"/>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D</a:t>
                  </a:r>
                </a:p>
              </p:txBody>
            </p:sp>
          </p:grpSp>
          <p:grpSp>
            <p:nvGrpSpPr>
              <p:cNvPr id="60" name="Group 127"/>
              <p:cNvGrpSpPr/>
              <p:nvPr/>
            </p:nvGrpSpPr>
            <p:grpSpPr bwMode="auto">
              <a:xfrm>
                <a:off x="288" y="1876"/>
                <a:ext cx="288" cy="198"/>
                <a:chOff x="0" y="4"/>
                <a:chExt cx="288" cy="198"/>
              </a:xfrm>
              <a:grpFill/>
            </p:grpSpPr>
            <p:sp>
              <p:nvSpPr>
                <p:cNvPr id="82" name="Rectangle 12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83" name="Rectangle 129"/>
                <p:cNvSpPr/>
                <p:nvPr/>
              </p:nvSpPr>
              <p:spPr bwMode="auto">
                <a:xfrm>
                  <a:off x="11" y="4"/>
                  <a:ext cx="264"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13</a:t>
                  </a:r>
                </a:p>
              </p:txBody>
            </p:sp>
          </p:grpSp>
          <p:grpSp>
            <p:nvGrpSpPr>
              <p:cNvPr id="61" name="Group 130"/>
              <p:cNvGrpSpPr/>
              <p:nvPr/>
            </p:nvGrpSpPr>
            <p:grpSpPr bwMode="auto">
              <a:xfrm>
                <a:off x="576" y="1876"/>
                <a:ext cx="528" cy="198"/>
                <a:chOff x="0" y="4"/>
                <a:chExt cx="528" cy="198"/>
              </a:xfrm>
              <a:grpFill/>
            </p:grpSpPr>
            <p:sp>
              <p:nvSpPr>
                <p:cNvPr id="80" name="Rectangle 13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81" name="Rectangle 132"/>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1101</a:t>
                  </a:r>
                </a:p>
              </p:txBody>
            </p:sp>
          </p:grpSp>
          <p:grpSp>
            <p:nvGrpSpPr>
              <p:cNvPr id="62" name="Group 133"/>
              <p:cNvGrpSpPr/>
              <p:nvPr/>
            </p:nvGrpSpPr>
            <p:grpSpPr bwMode="auto">
              <a:xfrm>
                <a:off x="0" y="2020"/>
                <a:ext cx="288" cy="198"/>
                <a:chOff x="0" y="4"/>
                <a:chExt cx="288" cy="198"/>
              </a:xfrm>
              <a:grpFill/>
            </p:grpSpPr>
            <p:sp>
              <p:nvSpPr>
                <p:cNvPr id="78" name="Rectangle 13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79" name="Rectangle 135"/>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E</a:t>
                  </a:r>
                </a:p>
              </p:txBody>
            </p:sp>
          </p:grpSp>
          <p:grpSp>
            <p:nvGrpSpPr>
              <p:cNvPr id="63" name="Group 136"/>
              <p:cNvGrpSpPr/>
              <p:nvPr/>
            </p:nvGrpSpPr>
            <p:grpSpPr bwMode="auto">
              <a:xfrm>
                <a:off x="288" y="2020"/>
                <a:ext cx="288" cy="198"/>
                <a:chOff x="0" y="4"/>
                <a:chExt cx="288" cy="198"/>
              </a:xfrm>
              <a:grpFill/>
            </p:grpSpPr>
            <p:sp>
              <p:nvSpPr>
                <p:cNvPr id="76" name="Rectangle 13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77" name="Rectangle 138"/>
                <p:cNvSpPr/>
                <p:nvPr/>
              </p:nvSpPr>
              <p:spPr bwMode="auto">
                <a:xfrm>
                  <a:off x="11" y="4"/>
                  <a:ext cx="264"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14</a:t>
                  </a:r>
                </a:p>
              </p:txBody>
            </p:sp>
          </p:grpSp>
          <p:grpSp>
            <p:nvGrpSpPr>
              <p:cNvPr id="64" name="Group 139"/>
              <p:cNvGrpSpPr/>
              <p:nvPr/>
            </p:nvGrpSpPr>
            <p:grpSpPr bwMode="auto">
              <a:xfrm>
                <a:off x="576" y="2020"/>
                <a:ext cx="528" cy="198"/>
                <a:chOff x="0" y="4"/>
                <a:chExt cx="528" cy="198"/>
              </a:xfrm>
              <a:grpFill/>
            </p:grpSpPr>
            <p:sp>
              <p:nvSpPr>
                <p:cNvPr id="74" name="Rectangle 14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75" name="Rectangle 141"/>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1110</a:t>
                  </a:r>
                </a:p>
              </p:txBody>
            </p:sp>
          </p:grpSp>
          <p:grpSp>
            <p:nvGrpSpPr>
              <p:cNvPr id="65" name="Group 142"/>
              <p:cNvGrpSpPr/>
              <p:nvPr/>
            </p:nvGrpSpPr>
            <p:grpSpPr bwMode="auto">
              <a:xfrm>
                <a:off x="0" y="2164"/>
                <a:ext cx="288" cy="198"/>
                <a:chOff x="0" y="4"/>
                <a:chExt cx="288" cy="198"/>
              </a:xfrm>
              <a:grpFill/>
            </p:grpSpPr>
            <p:sp>
              <p:nvSpPr>
                <p:cNvPr id="72" name="Rectangle 14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73" name="Rectangle 144"/>
                <p:cNvSpPr/>
                <p:nvPr/>
              </p:nvSpPr>
              <p:spPr bwMode="auto">
                <a:xfrm>
                  <a:off x="55" y="4"/>
                  <a:ext cx="177"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F</a:t>
                  </a:r>
                </a:p>
              </p:txBody>
            </p:sp>
          </p:grpSp>
          <p:grpSp>
            <p:nvGrpSpPr>
              <p:cNvPr id="66" name="Group 145"/>
              <p:cNvGrpSpPr/>
              <p:nvPr/>
            </p:nvGrpSpPr>
            <p:grpSpPr bwMode="auto">
              <a:xfrm>
                <a:off x="288" y="2164"/>
                <a:ext cx="288" cy="198"/>
                <a:chOff x="0" y="4"/>
                <a:chExt cx="288" cy="198"/>
              </a:xfrm>
              <a:grpFill/>
            </p:grpSpPr>
            <p:sp>
              <p:nvSpPr>
                <p:cNvPr id="70" name="Rectangle 14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71" name="Rectangle 147"/>
                <p:cNvSpPr/>
                <p:nvPr/>
              </p:nvSpPr>
              <p:spPr bwMode="auto">
                <a:xfrm>
                  <a:off x="11" y="4"/>
                  <a:ext cx="264"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15</a:t>
                  </a:r>
                </a:p>
              </p:txBody>
            </p:sp>
          </p:grpSp>
          <p:grpSp>
            <p:nvGrpSpPr>
              <p:cNvPr id="67" name="Group 148"/>
              <p:cNvGrpSpPr/>
              <p:nvPr/>
            </p:nvGrpSpPr>
            <p:grpSpPr bwMode="auto">
              <a:xfrm>
                <a:off x="576" y="2164"/>
                <a:ext cx="528" cy="198"/>
                <a:chOff x="0" y="4"/>
                <a:chExt cx="528" cy="198"/>
              </a:xfrm>
              <a:grpFill/>
            </p:grpSpPr>
            <p:sp>
              <p:nvSpPr>
                <p:cNvPr id="68" name="Rectangle 14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1600">
                    <a:solidFill>
                      <a:srgbClr val="000000"/>
                    </a:solidFill>
                    <a:latin typeface="Gill Sans" charset="0"/>
                    <a:ea typeface="ヒラギノ角ゴ ProN W3" charset="-128"/>
                    <a:cs typeface="ヒラギノ角ゴ ProN W3" charset="-128"/>
                    <a:sym typeface="Gill Sans" charset="0"/>
                  </a:endParaRPr>
                </a:p>
              </p:txBody>
            </p:sp>
            <p:sp>
              <p:nvSpPr>
                <p:cNvPr id="69" name="Rectangle 150"/>
                <p:cNvSpPr/>
                <p:nvPr/>
              </p:nvSpPr>
              <p:spPr bwMode="auto">
                <a:xfrm>
                  <a:off x="45" y="4"/>
                  <a:ext cx="438" cy="198"/>
                </a:xfrm>
                <a:prstGeom prst="rect">
                  <a:avLst/>
                </a:prstGeom>
                <a:grpFill/>
                <a:ln w="12700">
                  <a:noFill/>
                  <a:miter lim="800000"/>
                </a:ln>
              </p:spPr>
              <p:txBody>
                <a:bodyPr wrap="square" lIns="50800" tIns="50800" bIns="50800" anchor="ctr">
                  <a:spAutoFit/>
                </a:bodyPr>
                <a:lstStyle/>
                <a:p>
                  <a:pPr algn="ctr" eaLnBrk="1" hangingPunct="1"/>
                  <a:r>
                    <a:rPr lang="en-US" sz="1600">
                      <a:solidFill>
                        <a:srgbClr val="000066"/>
                      </a:solidFill>
                      <a:latin typeface="Courier New Bold" charset="0"/>
                      <a:ea typeface="Courier New Bold" charset="0"/>
                      <a:cs typeface="Courier New Bold" charset="0"/>
                      <a:sym typeface="Courier New Bold" charset="0"/>
                    </a:rPr>
                    <a:t>1111</a:t>
                  </a:r>
                </a:p>
              </p:txBody>
            </p:sp>
          </p:grpSp>
        </p:grpSp>
        <p:sp>
          <p:nvSpPr>
            <p:cNvPr id="17" name="Rectangle 151"/>
            <p:cNvSpPr/>
            <p:nvPr/>
          </p:nvSpPr>
          <p:spPr bwMode="auto">
            <a:xfrm>
              <a:off x="0" y="282"/>
              <a:ext cx="362" cy="198"/>
            </a:xfrm>
            <a:prstGeom prst="rect">
              <a:avLst/>
            </a:prstGeom>
            <a:grpFill/>
            <a:ln w="25400">
              <a:noFill/>
              <a:miter lim="800000"/>
            </a:ln>
          </p:spPr>
          <p:txBody>
            <a:bodyPr wrap="square" lIns="50800" tIns="50800" bIns="50800">
              <a:spAutoFit/>
            </a:bodyPr>
            <a:lstStyle/>
            <a:p>
              <a:pPr eaLnBrk="1" hangingPunct="1"/>
              <a:r>
                <a:rPr lang="en-US" sz="1600">
                  <a:solidFill>
                    <a:srgbClr val="000066"/>
                  </a:solidFill>
                  <a:latin typeface="Helvetica" charset="0"/>
                  <a:ea typeface="Helvetica" charset="0"/>
                  <a:cs typeface="Helvetica" charset="0"/>
                  <a:sym typeface="Helvetica" charset="0"/>
                </a:rPr>
                <a:t>Hex</a:t>
              </a:r>
            </a:p>
          </p:txBody>
        </p:sp>
        <p:sp>
          <p:nvSpPr>
            <p:cNvPr id="18" name="Rectangle 152"/>
            <p:cNvSpPr/>
            <p:nvPr/>
          </p:nvSpPr>
          <p:spPr bwMode="auto">
            <a:xfrm>
              <a:off x="299" y="282"/>
              <a:ext cx="641" cy="198"/>
            </a:xfrm>
            <a:prstGeom prst="rect">
              <a:avLst/>
            </a:prstGeom>
            <a:grpFill/>
            <a:ln w="25400">
              <a:noFill/>
              <a:miter lim="800000"/>
            </a:ln>
          </p:spPr>
          <p:txBody>
            <a:bodyPr wrap="square" lIns="50800" tIns="50800" bIns="50800">
              <a:spAutoFit/>
            </a:bodyPr>
            <a:lstStyle/>
            <a:p>
              <a:pPr eaLnBrk="1" hangingPunct="1"/>
              <a:r>
                <a:rPr lang="en-US" sz="1600">
                  <a:solidFill>
                    <a:srgbClr val="000066"/>
                  </a:solidFill>
                  <a:latin typeface="Helvetica" charset="0"/>
                  <a:ea typeface="Helvetica" charset="0"/>
                  <a:cs typeface="Helvetica" charset="0"/>
                  <a:sym typeface="Helvetica" charset="0"/>
                </a:rPr>
                <a:t>Decimal</a:t>
              </a:r>
            </a:p>
          </p:txBody>
        </p:sp>
        <p:sp>
          <p:nvSpPr>
            <p:cNvPr id="19" name="Rectangle 153"/>
            <p:cNvSpPr/>
            <p:nvPr/>
          </p:nvSpPr>
          <p:spPr bwMode="auto">
            <a:xfrm>
              <a:off x="719" y="282"/>
              <a:ext cx="451" cy="198"/>
            </a:xfrm>
            <a:prstGeom prst="rect">
              <a:avLst/>
            </a:prstGeom>
            <a:grpFill/>
            <a:ln w="25400">
              <a:noFill/>
              <a:miter lim="800000"/>
            </a:ln>
          </p:spPr>
          <p:txBody>
            <a:bodyPr wrap="square" lIns="50800" tIns="50800" bIns="50800">
              <a:spAutoFit/>
            </a:bodyPr>
            <a:lstStyle/>
            <a:p>
              <a:pPr eaLnBrk="1" hangingPunct="1"/>
              <a:r>
                <a:rPr lang="en-US" sz="1600">
                  <a:solidFill>
                    <a:srgbClr val="000066"/>
                  </a:solidFill>
                  <a:latin typeface="Helvetica" charset="0"/>
                  <a:ea typeface="Helvetica" charset="0"/>
                  <a:cs typeface="Helvetica" charset="0"/>
                  <a:sym typeface="Helvetica" charset="0"/>
                </a:rPr>
                <a:t>Binary</a:t>
              </a:r>
            </a:p>
          </p:txBody>
        </p:sp>
      </p:grpSp>
      <p:sp>
        <p:nvSpPr>
          <p:cNvPr id="5" name="文本框 4"/>
          <p:cNvSpPr txBox="1"/>
          <p:nvPr/>
        </p:nvSpPr>
        <p:spPr>
          <a:xfrm>
            <a:off x="1112520" y="2807335"/>
            <a:ext cx="5288280" cy="2306955"/>
          </a:xfrm>
          <a:prstGeom prst="rect">
            <a:avLst/>
          </a:prstGeom>
          <a:noFill/>
        </p:spPr>
        <p:txBody>
          <a:bodyPr wrap="square" rtlCol="0">
            <a:spAutoFit/>
          </a:bodyPr>
          <a:lstStyle/>
          <a:p>
            <a:pPr marL="838200" lvl="1" indent="-285750" eaLnBrk="1" hangingPunct="1">
              <a:buFont typeface="BatangChe" panose="02030609000101010101" charset="-127"/>
              <a:buChar char="-"/>
            </a:pPr>
            <a:r>
              <a:rPr lang="en-US" altLang="zh-CN" sz="2400" dirty="0">
                <a:sym typeface="+mn-ea"/>
              </a:rPr>
              <a:t>16</a:t>
            </a:r>
            <a:r>
              <a:rPr lang="zh-CN" altLang="en-US" sz="2400" dirty="0">
                <a:sym typeface="+mn-ea"/>
              </a:rPr>
              <a:t>进制</a:t>
            </a:r>
            <a:r>
              <a:rPr lang="en-US" sz="2400" dirty="0">
                <a:sym typeface="+mn-ea"/>
              </a:rPr>
              <a:t> 00</a:t>
            </a:r>
            <a:r>
              <a:rPr lang="en-US" sz="2400" baseline="-6000" dirty="0">
                <a:sym typeface="+mn-ea"/>
              </a:rPr>
              <a:t>16</a:t>
            </a:r>
            <a:r>
              <a:rPr lang="en-US" sz="2400" dirty="0">
                <a:sym typeface="+mn-ea"/>
              </a:rPr>
              <a:t> to FF</a:t>
            </a:r>
            <a:r>
              <a:rPr lang="en-US" sz="2400" baseline="-6000" dirty="0">
                <a:sym typeface="+mn-ea"/>
              </a:rPr>
              <a:t>16</a:t>
            </a:r>
            <a:endParaRPr lang="en-US" sz="2400" dirty="0"/>
          </a:p>
          <a:p>
            <a:pPr marL="1123950" lvl="2" indent="-285750" eaLnBrk="1" hangingPunct="1">
              <a:buFont typeface="BatangChe" panose="02030609000101010101" charset="-127"/>
              <a:buChar char="-"/>
            </a:pPr>
            <a:r>
              <a:rPr lang="zh-CN" altLang="en-US" sz="2400" dirty="0">
                <a:sym typeface="+mn-ea"/>
              </a:rPr>
              <a:t>数字：</a:t>
            </a:r>
            <a:r>
              <a:rPr lang="en-US" sz="2400" dirty="0">
                <a:sym typeface="+mn-ea"/>
              </a:rPr>
              <a:t>‘0’ </a:t>
            </a:r>
            <a:r>
              <a:rPr lang="en-US" altLang="zh-CN" sz="2400" dirty="0">
                <a:sym typeface="+mn-ea"/>
              </a:rPr>
              <a:t>~</a:t>
            </a:r>
            <a:r>
              <a:rPr lang="en-US" sz="2400" dirty="0">
                <a:sym typeface="+mn-ea"/>
              </a:rPr>
              <a:t> ‘9’ </a:t>
            </a:r>
            <a:r>
              <a:rPr lang="zh-CN" altLang="en-US" sz="2400" dirty="0">
                <a:sym typeface="+mn-ea"/>
              </a:rPr>
              <a:t>以及</a:t>
            </a:r>
            <a:r>
              <a:rPr lang="en-US" sz="2400" dirty="0">
                <a:sym typeface="+mn-ea"/>
              </a:rPr>
              <a:t> ‘A’ </a:t>
            </a:r>
            <a:r>
              <a:rPr lang="en-US" altLang="zh-CN" sz="2400" dirty="0">
                <a:sym typeface="+mn-ea"/>
              </a:rPr>
              <a:t>~</a:t>
            </a:r>
            <a:r>
              <a:rPr lang="en-US" sz="2400" dirty="0">
                <a:sym typeface="+mn-ea"/>
              </a:rPr>
              <a:t> ‘F’</a:t>
            </a:r>
            <a:endParaRPr lang="en-US" sz="2400" dirty="0"/>
          </a:p>
          <a:p>
            <a:pPr marL="1123950" lvl="2" indent="-285750" eaLnBrk="1" hangingPunct="1">
              <a:buFont typeface="BatangChe" panose="02030609000101010101" charset="-127"/>
              <a:buChar char="-"/>
            </a:pPr>
            <a:r>
              <a:rPr lang="en-US" sz="2400" dirty="0">
                <a:sym typeface="+mn-ea"/>
              </a:rPr>
              <a:t>FA1D37B</a:t>
            </a:r>
            <a:r>
              <a:rPr lang="en-US" sz="2400" baseline="-6000" dirty="0">
                <a:sym typeface="+mn-ea"/>
              </a:rPr>
              <a:t>16</a:t>
            </a:r>
            <a:r>
              <a:rPr lang="en-US" sz="2400" dirty="0">
                <a:sym typeface="+mn-ea"/>
              </a:rPr>
              <a:t> </a:t>
            </a:r>
            <a:r>
              <a:rPr lang="zh-CN" altLang="en-US" sz="2400" dirty="0">
                <a:sym typeface="+mn-ea"/>
              </a:rPr>
              <a:t>的</a:t>
            </a:r>
            <a:r>
              <a:rPr lang="en-US" sz="2400" dirty="0">
                <a:sym typeface="+mn-ea"/>
              </a:rPr>
              <a:t> C</a:t>
            </a:r>
            <a:r>
              <a:rPr lang="zh-CN" altLang="en-US" sz="2400" dirty="0">
                <a:sym typeface="+mn-ea"/>
              </a:rPr>
              <a:t>语言表示</a:t>
            </a:r>
            <a:r>
              <a:rPr lang="zh-CN" altLang="en-US" sz="2400" i="1" dirty="0">
                <a:sym typeface="+mn-ea"/>
              </a:rPr>
              <a:t>（</a:t>
            </a:r>
            <a:r>
              <a:rPr lang="en-US" altLang="zh-CN" sz="2400" i="1" dirty="0">
                <a:sym typeface="+mn-ea"/>
              </a:rPr>
              <a:t>0x</a:t>
            </a:r>
            <a:r>
              <a:rPr lang="zh-CN" altLang="en-US" sz="2400" i="1" dirty="0">
                <a:sym typeface="+mn-ea"/>
              </a:rPr>
              <a:t>开头）</a:t>
            </a:r>
            <a:r>
              <a:rPr lang="zh-CN" altLang="en-US" sz="2400" dirty="0">
                <a:sym typeface="+mn-ea"/>
              </a:rPr>
              <a:t>：</a:t>
            </a:r>
            <a:endParaRPr lang="en-US" sz="2400" dirty="0"/>
          </a:p>
          <a:p>
            <a:pPr marL="1295400" lvl="3"/>
            <a:r>
              <a:rPr lang="en-US" sz="2400" dirty="0">
                <a:solidFill>
                  <a:srgbClr val="FF0000"/>
                </a:solidFill>
                <a:sym typeface="+mn-ea"/>
              </a:rPr>
              <a:t>0x</a:t>
            </a:r>
            <a:r>
              <a:rPr lang="en-US" sz="2400" dirty="0">
                <a:sym typeface="+mn-ea"/>
              </a:rPr>
              <a:t>FA1D37B</a:t>
            </a:r>
            <a:endParaRPr lang="en-US" sz="2400" dirty="0"/>
          </a:p>
          <a:p>
            <a:pPr marL="1295400" lvl="3"/>
            <a:r>
              <a:rPr lang="en-US" sz="2400" dirty="0">
                <a:solidFill>
                  <a:srgbClr val="FF0000"/>
                </a:solidFill>
                <a:sym typeface="+mn-ea"/>
              </a:rPr>
              <a:t>0x</a:t>
            </a:r>
            <a:r>
              <a:rPr lang="en-US" sz="2400" dirty="0">
                <a:sym typeface="+mn-ea"/>
              </a:rPr>
              <a:t>fa1d37b </a:t>
            </a:r>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371600" y="55626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1524000" y="11481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1524000" y="1752600"/>
            <a:ext cx="9403080" cy="460375"/>
          </a:xfrm>
          <a:prstGeom prst="rect">
            <a:avLst/>
          </a:prstGeom>
          <a:noFill/>
        </p:spPr>
        <p:txBody>
          <a:bodyPr wrap="square" rtlCol="0">
            <a:spAutoFit/>
          </a:bodyPr>
          <a:lstStyle/>
          <a:p>
            <a:pPr algn="l"/>
            <a:r>
              <a:rPr lang="zh-CN" altLang="en-US" sz="2400" dirty="0">
                <a:latin typeface="+mj-lt"/>
                <a:ea typeface="宋体" panose="02010600030101010101" pitchFamily="2" charset="-122"/>
              </a:rPr>
              <a:t>二进制表示</a:t>
            </a:r>
            <a:r>
              <a:rPr lang="en-US" sz="2400" dirty="0">
                <a:latin typeface="+mj-lt"/>
              </a:rPr>
              <a:t>: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nvGraphicFramePr>
        <p:xfrm>
          <a:off x="2438400" y="2362200"/>
          <a:ext cx="6781800" cy="1016000"/>
        </p:xfrm>
        <a:graphic>
          <a:graphicData uri="http://schemas.openxmlformats.org/drawingml/2006/table">
            <a:tbl>
              <a:tblPr/>
              <a:tblGrid>
                <a:gridCol w="346010">
                  <a:extLst>
                    <a:ext uri="{9D8B030D-6E8A-4147-A177-3AD203B41FA5}">
                      <a16:colId xmlns="" xmlns:a16="http://schemas.microsoft.com/office/drawing/2014/main" val="20000"/>
                    </a:ext>
                  </a:extLst>
                </a:gridCol>
                <a:gridCol w="1660849">
                  <a:extLst>
                    <a:ext uri="{9D8B030D-6E8A-4147-A177-3AD203B41FA5}">
                      <a16:colId xmlns="" xmlns:a16="http://schemas.microsoft.com/office/drawing/2014/main" val="20001"/>
                    </a:ext>
                  </a:extLst>
                </a:gridCol>
                <a:gridCol w="4774941">
                  <a:extLst>
                    <a:ext uri="{9D8B030D-6E8A-4147-A177-3AD203B41FA5}">
                      <a16:colId xmlns=""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9" name="TextBox 8"/>
          <p:cNvSpPr txBox="1"/>
          <p:nvPr/>
        </p:nvSpPr>
        <p:spPr>
          <a:xfrm>
            <a:off x="1524000" y="3429000"/>
            <a:ext cx="6705600" cy="46037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129 -&gt; </a:t>
            </a:r>
            <a:r>
              <a:rPr lang="en-US" sz="2400" dirty="0" err="1">
                <a:latin typeface="+mj-lt"/>
              </a:rPr>
              <a:t>Exp</a:t>
            </a:r>
            <a:r>
              <a:rPr lang="en-US" sz="2400" dirty="0">
                <a:latin typeface="+mj-lt"/>
              </a:rPr>
              <a:t> = 129 – 127 = </a:t>
            </a:r>
            <a:r>
              <a:rPr lang="en-US" sz="2400" dirty="0">
                <a:solidFill>
                  <a:srgbClr val="C00000"/>
                </a:solidFill>
                <a:latin typeface="+mj-lt"/>
              </a:rPr>
              <a:t>2</a:t>
            </a:r>
            <a:r>
              <a:rPr lang="en-US" sz="2400" dirty="0">
                <a:latin typeface="+mj-lt"/>
              </a:rPr>
              <a:t> </a:t>
            </a:r>
            <a:endParaRPr lang="en-US" sz="2400" b="1" dirty="0">
              <a:latin typeface="Calibri" panose="020F0502020204030204" pitchFamily="34" charset="0"/>
            </a:endParaRPr>
          </a:p>
        </p:txBody>
      </p:sp>
      <p:sp>
        <p:nvSpPr>
          <p:cNvPr id="10" name="TextBox 9"/>
          <p:cNvSpPr txBox="1"/>
          <p:nvPr/>
        </p:nvSpPr>
        <p:spPr>
          <a:xfrm>
            <a:off x="1524000" y="3962400"/>
            <a:ext cx="6705600" cy="46037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a:t>
            </a:r>
            <a:r>
              <a:rPr lang="zh-CN" altLang="en-US" sz="2400" dirty="0">
                <a:latin typeface="+mj-lt"/>
                <a:ea typeface="宋体" panose="02010600030101010101" pitchFamily="2" charset="-122"/>
              </a:rPr>
              <a:t>负数</a:t>
            </a:r>
            <a:endParaRPr lang="zh-CN" altLang="en-US" sz="2400" b="1" dirty="0">
              <a:latin typeface="+mj-lt"/>
              <a:ea typeface="宋体" panose="02010600030101010101" pitchFamily="2" charset="-122"/>
            </a:endParaRPr>
          </a:p>
        </p:txBody>
      </p:sp>
      <p:sp>
        <p:nvSpPr>
          <p:cNvPr id="11" name="TextBox 10"/>
          <p:cNvSpPr txBox="1"/>
          <p:nvPr/>
        </p:nvSpPr>
        <p:spPr>
          <a:xfrm>
            <a:off x="1524000" y="44958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latin typeface="Courier New" panose="02070309020205020404" charset="0"/>
                <a:cs typeface="Courier New" panose="02070309020205020404" charset="0"/>
              </a:rPr>
              <a:t>010 0000 0000 0000 0000 0000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1524000" y="49574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4" name="TextBox 13"/>
          <p:cNvSpPr txBox="1"/>
          <p:nvPr/>
        </p:nvSpPr>
        <p:spPr>
          <a:xfrm>
            <a:off x="1524000" y="55626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 (-1)</a:t>
            </a:r>
            <a:r>
              <a:rPr lang="en-US" sz="2400" b="1" baseline="30000" dirty="0">
                <a:latin typeface="Calibri" panose="020F0502020204030204" pitchFamily="34" charset="0"/>
              </a:rPr>
              <a:t>1</a:t>
            </a:r>
            <a:r>
              <a:rPr lang="en-US" sz="2400" b="1" dirty="0">
                <a:latin typeface="Calibri" panose="020F0502020204030204" pitchFamily="34" charset="0"/>
              </a:rPr>
              <a:t> * 1.25 * 2</a:t>
            </a:r>
            <a:r>
              <a:rPr lang="en-US" sz="2400" b="1" baseline="30000" dirty="0">
                <a:latin typeface="Calibri" panose="020F0502020204030204" pitchFamily="34" charset="0"/>
              </a:rPr>
              <a:t>2</a:t>
            </a:r>
            <a:r>
              <a:rPr lang="en-US" sz="2400" b="1" dirty="0">
                <a:latin typeface="Calibri" panose="020F0502020204030204" pitchFamily="34" charset="0"/>
              </a:rPr>
              <a:t> = </a:t>
            </a:r>
            <a:r>
              <a:rPr lang="en-US" sz="2400" b="1" dirty="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cxnSp>
        <p:nvCxnSpPr>
          <p:cNvPr id="17" name="Straight Connector 16"/>
          <p:cNvCxnSpPr/>
          <p:nvPr/>
        </p:nvCxnSpPr>
        <p:spPr bwMode="auto">
          <a:xfrm>
            <a:off x="9707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3230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4180205"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5088744"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6035040"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943725"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871378"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8789653"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
        <p:nvSpPr>
          <p:cNvPr id="2" name="文本框 1"/>
          <p:cNvSpPr txBox="1"/>
          <p:nvPr/>
        </p:nvSpPr>
        <p:spPr>
          <a:xfrm>
            <a:off x="1356360" y="586740"/>
            <a:ext cx="3886200" cy="460375"/>
          </a:xfrm>
          <a:prstGeom prst="rect">
            <a:avLst/>
          </a:prstGeom>
          <a:noFill/>
        </p:spPr>
        <p:txBody>
          <a:bodyPr wrap="square" rtlCol="0">
            <a:spAutoFit/>
          </a:bodyPr>
          <a:lstStyle/>
          <a:p>
            <a:r>
              <a:rPr lang="zh-CN" altLang="en-US" sz="2400">
                <a:ea typeface="宋体" panose="02010600030101010101" pitchFamily="2" charset="-122"/>
              </a:rPr>
              <a:t>实例：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down)">
                                      <p:cBhvr>
                                        <p:cTn id="15" dur="500"/>
                                        <p:tgtEl>
                                          <p:spTgt spid="170"/>
                                        </p:tgtEl>
                                      </p:cBhvr>
                                    </p:animEffect>
                                  </p:childTnLst>
                                </p:cTn>
                              </p:par>
                              <p:par>
                                <p:cTn id="16" presetID="22" presetClass="entr" presetSubtype="4" fill="hold" nodeType="with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wipe(down)">
                                      <p:cBhvr>
                                        <p:cTn id="18" dur="500"/>
                                        <p:tgtEl>
                                          <p:spTgt spid="171"/>
                                        </p:tgtEl>
                                      </p:cBhvr>
                                    </p:animEffect>
                                  </p:childTnLst>
                                </p:cTn>
                              </p:par>
                              <p:par>
                                <p:cTn id="19" presetID="22" presetClass="entr" presetSubtype="4" fill="hold" nodeType="withEffect">
                                  <p:stCondLst>
                                    <p:cond delay="0"/>
                                  </p:stCondLst>
                                  <p:childTnLst>
                                    <p:set>
                                      <p:cBhvr>
                                        <p:cTn id="20" dur="1" fill="hold">
                                          <p:stCondLst>
                                            <p:cond delay="0"/>
                                          </p:stCondLst>
                                        </p:cTn>
                                        <p:tgtEl>
                                          <p:spTgt spid="172"/>
                                        </p:tgtEl>
                                        <p:attrNameLst>
                                          <p:attrName>style.visibility</p:attrName>
                                        </p:attrNameLst>
                                      </p:cBhvr>
                                      <p:to>
                                        <p:strVal val="visible"/>
                                      </p:to>
                                    </p:set>
                                    <p:animEffect transition="in" filter="wipe(down)">
                                      <p:cBhvr>
                                        <p:cTn id="21" dur="500"/>
                                        <p:tgtEl>
                                          <p:spTgt spid="172"/>
                                        </p:tgtEl>
                                      </p:cBhvr>
                                    </p:animEffect>
                                  </p:childTnLst>
                                </p:cTn>
                              </p:par>
                              <p:par>
                                <p:cTn id="22" presetID="22" presetClass="entr" presetSubtype="4" fill="hold" nodeType="with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wipe(down)">
                                      <p:cBhvr>
                                        <p:cTn id="24" dur="500"/>
                                        <p:tgtEl>
                                          <p:spTgt spid="173"/>
                                        </p:tgtEl>
                                      </p:cBhvr>
                                    </p:animEffect>
                                  </p:childTnLst>
                                </p:cTn>
                              </p:par>
                              <p:par>
                                <p:cTn id="25" presetID="22" presetClass="entr" presetSubtype="4"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par>
                                <p:cTn id="28" presetID="22" presetClass="entr" presetSubtype="4" fill="hold" nodeType="withEffect">
                                  <p:stCondLst>
                                    <p:cond delay="0"/>
                                  </p:stCondLst>
                                  <p:childTnLst>
                                    <p:set>
                                      <p:cBhvr>
                                        <p:cTn id="29" dur="1" fill="hold">
                                          <p:stCondLst>
                                            <p:cond delay="0"/>
                                          </p:stCondLst>
                                        </p:cTn>
                                        <p:tgtEl>
                                          <p:spTgt spid="175"/>
                                        </p:tgtEl>
                                        <p:attrNameLst>
                                          <p:attrName>style.visibility</p:attrName>
                                        </p:attrNameLst>
                                      </p:cBhvr>
                                      <p:to>
                                        <p:strVal val="visible"/>
                                      </p:to>
                                    </p:set>
                                    <p:animEffect transition="in" filter="wipe(down)">
                                      <p:cBhvr>
                                        <p:cTn id="30" dur="500"/>
                                        <p:tgtEl>
                                          <p:spTgt spid="175"/>
                                        </p:tgtEl>
                                      </p:cBhvr>
                                    </p:animEffect>
                                  </p:childTnLst>
                                </p:cTn>
                              </p:par>
                              <p:par>
                                <p:cTn id="31" presetID="22" presetClass="entr" presetSubtype="4" fill="hold" nodeType="with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wipe(down)">
                                      <p:cBhvr>
                                        <p:cTn id="33" dur="500"/>
                                        <p:tgtEl>
                                          <p:spTgt spid="176"/>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2.4.4  </a:t>
                      </a:r>
                      <a:r>
                        <a:rPr lang="zh-CN" altLang="en-US" sz="2400">
                          <a:solidFill>
                            <a:schemeClr val="bg1"/>
                          </a:solidFill>
                          <a:ea typeface="宋体" panose="02010600030101010101" pitchFamily="2" charset="-122"/>
                        </a:rPr>
                        <a:t>舍入</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356995" y="1257300"/>
            <a:ext cx="10727690" cy="1691640"/>
          </a:xfrm>
          <a:prstGeom prst="rect">
            <a:avLst/>
          </a:prstGeom>
          <a:noFill/>
        </p:spPr>
        <p:txBody>
          <a:bodyPr wrap="square" rtlCol="0">
            <a:spAutoFit/>
          </a:bodyPr>
          <a:lstStyle/>
          <a:p>
            <a:pPr marL="285750" indent="-285750">
              <a:buFont typeface="Wingdings" panose="05000000000000000000" charset="0"/>
              <a:buChar char=""/>
            </a:pPr>
            <a:r>
              <a:rPr lang="zh-CN" altLang="en-US" sz="2400"/>
              <a:t>舍入</a:t>
            </a:r>
          </a:p>
          <a:p>
            <a:pPr marL="0" indent="0">
              <a:buFont typeface="Wingdings" panose="05000000000000000000" charset="0"/>
              <a:buNone/>
            </a:pPr>
            <a:r>
              <a:rPr lang="en-US" altLang="zh-CN" sz="2400"/>
              <a:t>	</a:t>
            </a:r>
            <a:r>
              <a:rPr lang="zh-CN" altLang="en-US" sz="2000" dirty="0">
                <a:sym typeface="+mn-ea"/>
              </a:rPr>
              <a:t>由于浮点数位数有限，存在一个表示范围和精度的问题。对于数值</a:t>
            </a:r>
            <a:r>
              <a:rPr lang="en-US" altLang="zh-CN" sz="2000" dirty="0">
                <a:sym typeface="+mn-ea"/>
              </a:rPr>
              <a:t>x</a:t>
            </a:r>
            <a:r>
              <a:rPr lang="zh-CN" altLang="en-US" sz="2000" dirty="0">
                <a:sym typeface="+mn-ea"/>
              </a:rPr>
              <a:t>，只能用浮点数可以表示的最接近数值</a:t>
            </a:r>
            <a:r>
              <a:rPr lang="en-US" altLang="zh-CN" sz="2000" dirty="0">
                <a:sym typeface="+mn-ea"/>
              </a:rPr>
              <a:t>x‘</a:t>
            </a:r>
            <a:r>
              <a:rPr lang="zh-CN" altLang="en-US" sz="2000" dirty="0">
                <a:sym typeface="+mn-ea"/>
              </a:rPr>
              <a:t>来近似表示。这就是舍入（</a:t>
            </a:r>
            <a:r>
              <a:rPr lang="en-US" altLang="zh-CN" sz="2000" dirty="0">
                <a:sym typeface="+mn-ea"/>
              </a:rPr>
              <a:t>rounding</a:t>
            </a:r>
            <a:r>
              <a:rPr lang="zh-CN" altLang="en-US" sz="1800" dirty="0">
                <a:sym typeface="+mn-ea"/>
              </a:rPr>
              <a:t>）。</a:t>
            </a:r>
          </a:p>
          <a:p>
            <a:pPr marL="0" indent="0">
              <a:buFont typeface="Wingdings" panose="05000000000000000000" charset="0"/>
              <a:buNone/>
            </a:pPr>
            <a:r>
              <a:rPr lang="en-US" altLang="zh-CN" sz="1800" dirty="0">
                <a:sym typeface="+mn-ea"/>
              </a:rPr>
              <a:t>	IEEE</a:t>
            </a:r>
            <a:r>
              <a:rPr lang="zh-CN" altLang="en-US" sz="1800" dirty="0">
                <a:ea typeface="宋体" panose="02010600030101010101" pitchFamily="2" charset="-122"/>
                <a:sym typeface="+mn-ea"/>
              </a:rPr>
              <a:t>规定了四种舍入方式，分别为：向</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舍入、向下舍入、向上舍入以及向偶数舍入。</a:t>
            </a:r>
          </a:p>
          <a:p>
            <a:pPr marL="0" indent="0">
              <a:buFont typeface="Wingdings" panose="05000000000000000000" charset="0"/>
              <a:buNone/>
            </a:pPr>
            <a:endParaRPr lang="zh-CN" altLang="en-US" sz="1800" dirty="0">
              <a:sym typeface="+mn-ea"/>
            </a:endParaRPr>
          </a:p>
        </p:txBody>
      </p:sp>
      <p:graphicFrame>
        <p:nvGraphicFramePr>
          <p:cNvPr id="6" name="表格 5"/>
          <p:cNvGraphicFramePr/>
          <p:nvPr/>
        </p:nvGraphicFramePr>
        <p:xfrm>
          <a:off x="3048000" y="2948940"/>
          <a:ext cx="8576310" cy="3029585"/>
        </p:xfrm>
        <a:graphic>
          <a:graphicData uri="http://schemas.openxmlformats.org/drawingml/2006/table">
            <a:tbl>
              <a:tblPr firstRow="1" bandRow="1">
                <a:tableStyleId>{5C22544A-7EE6-4342-B048-85BDC9FD1C3A}</a:tableStyleId>
              </a:tblPr>
              <a:tblGrid>
                <a:gridCol w="1429385">
                  <a:extLst>
                    <a:ext uri="{9D8B030D-6E8A-4147-A177-3AD203B41FA5}">
                      <a16:colId xmlns="" xmlns:a16="http://schemas.microsoft.com/office/drawing/2014/main" val="20000"/>
                    </a:ext>
                  </a:extLst>
                </a:gridCol>
                <a:gridCol w="1429385">
                  <a:extLst>
                    <a:ext uri="{9D8B030D-6E8A-4147-A177-3AD203B41FA5}">
                      <a16:colId xmlns="" xmlns:a16="http://schemas.microsoft.com/office/drawing/2014/main" val="20001"/>
                    </a:ext>
                  </a:extLst>
                </a:gridCol>
                <a:gridCol w="1429385">
                  <a:extLst>
                    <a:ext uri="{9D8B030D-6E8A-4147-A177-3AD203B41FA5}">
                      <a16:colId xmlns="" xmlns:a16="http://schemas.microsoft.com/office/drawing/2014/main" val="20002"/>
                    </a:ext>
                  </a:extLst>
                </a:gridCol>
                <a:gridCol w="1429385">
                  <a:extLst>
                    <a:ext uri="{9D8B030D-6E8A-4147-A177-3AD203B41FA5}">
                      <a16:colId xmlns="" xmlns:a16="http://schemas.microsoft.com/office/drawing/2014/main" val="20003"/>
                    </a:ext>
                  </a:extLst>
                </a:gridCol>
                <a:gridCol w="1429385">
                  <a:extLst>
                    <a:ext uri="{9D8B030D-6E8A-4147-A177-3AD203B41FA5}">
                      <a16:colId xmlns="" xmlns:a16="http://schemas.microsoft.com/office/drawing/2014/main" val="20004"/>
                    </a:ext>
                  </a:extLst>
                </a:gridCol>
                <a:gridCol w="1429385">
                  <a:extLst>
                    <a:ext uri="{9D8B030D-6E8A-4147-A177-3AD203B41FA5}">
                      <a16:colId xmlns="" xmlns:a16="http://schemas.microsoft.com/office/drawing/2014/main" val="20005"/>
                    </a:ext>
                  </a:extLst>
                </a:gridCol>
              </a:tblGrid>
              <a:tr h="469265">
                <a:tc>
                  <a:txBody>
                    <a:bodyPr/>
                    <a:lstStyle/>
                    <a:p>
                      <a:pPr algn="ctr">
                        <a:buNone/>
                      </a:pPr>
                      <a:r>
                        <a:rPr lang="zh-CN" altLang="en-US"/>
                        <a:t>方式</a:t>
                      </a:r>
                    </a:p>
                  </a:txBody>
                  <a:tcPr/>
                </a:tc>
                <a:tc>
                  <a:txBody>
                    <a:bodyPr/>
                    <a:lstStyle/>
                    <a:p>
                      <a:pPr algn="ctr">
                        <a:buNone/>
                      </a:pPr>
                      <a:r>
                        <a:rPr lang="zh-CN" altLang="en-US"/>
                        <a:t>$1.40</a:t>
                      </a:r>
                    </a:p>
                  </a:txBody>
                  <a:tcPr/>
                </a:tc>
                <a:tc>
                  <a:txBody>
                    <a:bodyPr/>
                    <a:lstStyle/>
                    <a:p>
                      <a:pPr algn="ctr">
                        <a:buNone/>
                      </a:pPr>
                      <a:r>
                        <a:rPr lang="zh-CN" altLang="en-US"/>
                        <a:t>$1.60</a:t>
                      </a:r>
                    </a:p>
                  </a:txBody>
                  <a:tcPr/>
                </a:tc>
                <a:tc>
                  <a:txBody>
                    <a:bodyPr/>
                    <a:lstStyle/>
                    <a:p>
                      <a:pPr algn="ctr">
                        <a:buNone/>
                      </a:pPr>
                      <a:r>
                        <a:rPr lang="zh-CN" altLang="en-US"/>
                        <a:t>$1.50</a:t>
                      </a:r>
                    </a:p>
                  </a:txBody>
                  <a:tcPr/>
                </a:tc>
                <a:tc>
                  <a:txBody>
                    <a:bodyPr/>
                    <a:lstStyle/>
                    <a:p>
                      <a:pPr algn="ctr">
                        <a:buNone/>
                      </a:pPr>
                      <a:r>
                        <a:rPr lang="zh-CN" altLang="en-US"/>
                        <a:t>$2.50</a:t>
                      </a:r>
                    </a:p>
                  </a:txBody>
                  <a:tcPr/>
                </a:tc>
                <a:tc>
                  <a:txBody>
                    <a:bodyPr/>
                    <a:lstStyle/>
                    <a:p>
                      <a:pPr algn="ctr">
                        <a:buNone/>
                      </a:pPr>
                      <a:r>
                        <a:rPr lang="zh-CN" altLang="en-US"/>
                        <a:t>–$1.50</a:t>
                      </a:r>
                    </a:p>
                  </a:txBody>
                  <a:tcPr/>
                </a:tc>
                <a:extLst>
                  <a:ext uri="{0D108BD9-81ED-4DB2-BD59-A6C34878D82A}">
                    <a16:rowId xmlns="" xmlns:a16="http://schemas.microsoft.com/office/drawing/2014/main" val="10000"/>
                  </a:ext>
                </a:extLst>
              </a:tr>
              <a:tr h="469265">
                <a:tc>
                  <a:txBody>
                    <a:bodyPr/>
                    <a:lstStyle/>
                    <a:p>
                      <a:pPr algn="ctr">
                        <a:buNone/>
                      </a:pPr>
                      <a:r>
                        <a:rPr lang="zh-CN" altLang="en-US" sz="1800" dirty="0">
                          <a:ea typeface="宋体" panose="02010600030101010101" pitchFamily="2" charset="-122"/>
                          <a:sym typeface="+mn-ea"/>
                        </a:rPr>
                        <a:t>向</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–$1</a:t>
                      </a:r>
                    </a:p>
                    <a:p>
                      <a:pPr algn="ctr">
                        <a:buNone/>
                      </a:pPr>
                      <a:endParaRPr lang="zh-CN" altLang="en-US"/>
                    </a:p>
                  </a:txBody>
                  <a:tcPr/>
                </a:tc>
                <a:extLst>
                  <a:ext uri="{0D108BD9-81ED-4DB2-BD59-A6C34878D82A}">
                    <a16:rowId xmlns="" xmlns:a16="http://schemas.microsoft.com/office/drawing/2014/main" val="10001"/>
                  </a:ext>
                </a:extLst>
              </a:tr>
              <a:tr h="469265">
                <a:tc>
                  <a:txBody>
                    <a:bodyPr/>
                    <a:lstStyle/>
                    <a:p>
                      <a:pPr algn="ctr">
                        <a:buNone/>
                      </a:pPr>
                      <a:r>
                        <a:rPr lang="zh-CN" altLang="en-US" sz="1800" dirty="0">
                          <a:ea typeface="宋体" panose="02010600030101010101" pitchFamily="2" charset="-122"/>
                          <a:sym typeface="+mn-ea"/>
                        </a:rPr>
                        <a:t>向下舍入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extLst>
                  <a:ext uri="{0D108BD9-81ED-4DB2-BD59-A6C34878D82A}">
                    <a16:rowId xmlns="" xmlns:a16="http://schemas.microsoft.com/office/drawing/2014/main" val="10002"/>
                  </a:ext>
                </a:extLst>
              </a:tr>
              <a:tr h="469265">
                <a:tc>
                  <a:txBody>
                    <a:bodyPr/>
                    <a:lstStyle/>
                    <a:p>
                      <a:pPr algn="ctr">
                        <a:buNone/>
                      </a:pPr>
                      <a:r>
                        <a:rPr lang="zh-CN" altLang="en-US" sz="1800" dirty="0">
                          <a:ea typeface="宋体" panose="02010600030101010101" pitchFamily="2" charset="-122"/>
                          <a:sym typeface="+mn-ea"/>
                        </a:rPr>
                        <a:t>向上舍入</a:t>
                      </a:r>
                      <a:endParaRPr lang="zh-CN" altLang="en-US"/>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$3</a:t>
                      </a:r>
                    </a:p>
                  </a:txBody>
                  <a:tcPr/>
                </a:tc>
                <a:tc>
                  <a:txBody>
                    <a:bodyPr/>
                    <a:lstStyle/>
                    <a:p>
                      <a:pPr algn="ctr">
                        <a:buNone/>
                      </a:pPr>
                      <a:r>
                        <a:rPr lang="zh-CN" altLang="en-US"/>
                        <a:t>–$1</a:t>
                      </a:r>
                    </a:p>
                    <a:p>
                      <a:pPr algn="ctr">
                        <a:buNone/>
                      </a:pPr>
                      <a:endParaRPr lang="zh-CN" altLang="en-US"/>
                    </a:p>
                  </a:txBody>
                  <a:tcPr/>
                </a:tc>
                <a:extLst>
                  <a:ext uri="{0D108BD9-81ED-4DB2-BD59-A6C34878D82A}">
                    <a16:rowId xmlns="" xmlns:a16="http://schemas.microsoft.com/office/drawing/2014/main" val="10003"/>
                  </a:ext>
                </a:extLst>
              </a:tr>
              <a:tr h="469265">
                <a:tc>
                  <a:txBody>
                    <a:bodyPr/>
                    <a:lstStyle/>
                    <a:p>
                      <a:pPr algn="ctr">
                        <a:buNone/>
                      </a:pPr>
                      <a:r>
                        <a:rPr lang="zh-CN" altLang="en-US" sz="1800" dirty="0">
                          <a:ea typeface="宋体" panose="02010600030101010101" pitchFamily="2" charset="-122"/>
                          <a:sym typeface="+mn-ea"/>
                        </a:rPr>
                        <a:t>向偶数舍入</a:t>
                      </a:r>
                      <a:endParaRPr lang="zh-CN" altLang="en-US"/>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extLst>
                  <a:ext uri="{0D108BD9-81ED-4DB2-BD59-A6C34878D82A}">
                    <a16:rowId xmlns="" xmlns:a16="http://schemas.microsoft.com/office/drawing/2014/main" val="10004"/>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椭圆形标注 11"/>
          <p:cNvSpPr/>
          <p:nvPr/>
        </p:nvSpPr>
        <p:spPr>
          <a:xfrm>
            <a:off x="1051560" y="4740275"/>
            <a:ext cx="1904365" cy="1720850"/>
          </a:xfrm>
          <a:prstGeom prst="wedgeEllipseCallout">
            <a:avLst>
              <a:gd name="adj1" fmla="val 60203"/>
              <a:gd name="adj2" fmla="val -1697"/>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也称为向最接近的值舍入，是默认的方式。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浮点加法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a:ea typeface="宋体" panose="02010600030101010101" pitchFamily="2" charset="-122"/>
              <a:sym typeface="+mn-ea"/>
            </a:endParaRPr>
          </a:p>
          <a:p>
            <a:pPr marL="0" indent="0">
              <a:buFont typeface="Wingdings" panose="05000000000000000000" charset="0"/>
              <a:buNone/>
            </a:pPr>
            <a:endParaRPr lang="zh-CN" altLang="en-US" sz="1800" dirty="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39940" name="Rectangle 4"/>
          <p:cNvSpPr>
            <a:spLocks noGrp="1" noChangeArrowheads="1"/>
          </p:cNvSpPr>
          <p:nvPr/>
        </p:nvSpPr>
        <p:spPr>
          <a:xfrm>
            <a:off x="2225040" y="1645920"/>
            <a:ext cx="8382000" cy="43434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2049145" algn="l"/>
              </a:tabLst>
            </a:pPr>
            <a:r>
              <a:rPr lang="en-US" dirty="0">
                <a:solidFill>
                  <a:schemeClr val="tx1"/>
                </a:solidFill>
              </a:rPr>
              <a:t>(–1)</a:t>
            </a:r>
            <a:r>
              <a:rPr lang="en-US" baseline="32000" dirty="0">
                <a:solidFill>
                  <a:schemeClr val="tx1"/>
                </a:solidFill>
                <a:latin typeface="Calibri Bold Italic" charset="0"/>
                <a:ea typeface="Calibri Bold Italic" charset="0"/>
                <a:cs typeface="Calibri Bold Italic" charset="0"/>
                <a:sym typeface="Calibri Bold Italic" charset="0"/>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marL="317500" lvl="1" indent="0">
              <a:buClr>
                <a:srgbClr val="0D0D0D"/>
              </a:buClr>
              <a:tabLst>
                <a:tab pos="2049145" algn="l"/>
              </a:tabLst>
            </a:pPr>
            <a:r>
              <a:rPr lang="zh-CN" altLang="en-US" dirty="0">
                <a:solidFill>
                  <a:schemeClr val="tx1"/>
                </a:solidFill>
                <a:ea typeface="宋体" panose="02010600030101010101" pitchFamily="2" charset="-122"/>
              </a:rPr>
              <a:t>假设</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&gt; </a:t>
            </a:r>
            <a:r>
              <a:rPr lang="en-US" dirty="0">
                <a:solidFill>
                  <a:schemeClr val="tx1"/>
                </a:solidFill>
                <a:latin typeface="Calibri Italic" charset="0"/>
                <a:ea typeface="Calibri Italic" charset="0"/>
                <a:cs typeface="Calibri Italic" charset="0"/>
                <a:sym typeface="Calibri Italic" charset="0"/>
              </a:rPr>
              <a:t>E2</a:t>
            </a:r>
          </a:p>
          <a:p>
            <a:pPr>
              <a:buClr>
                <a:srgbClr val="0D0D0D"/>
              </a:buClr>
              <a:tabLst>
                <a:tab pos="2049145" algn="l"/>
              </a:tabLst>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latin typeface="Calibri Bold Italic" charset="0"/>
                <a:ea typeface="Calibri Bold Italic" charset="0"/>
                <a:cs typeface="Calibri Bold Italic" charset="0"/>
                <a:sym typeface="Calibri Bold Italic" charset="0"/>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317500" lvl="1" indent="0">
              <a:buClr>
                <a:srgbClr val="0D0D0D"/>
              </a:buClr>
              <a:tabLst>
                <a:tab pos="2049145" algn="l"/>
              </a:tabLst>
            </a:pPr>
            <a:r>
              <a:rPr lang="zh-CN" altLang="en-US" dirty="0">
                <a:solidFill>
                  <a:schemeClr val="tx1"/>
                </a:solidFill>
                <a:ea typeface="宋体" panose="02010600030101010101" pitchFamily="2" charset="-122"/>
              </a:rPr>
              <a:t>符号位</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zh-CN" altLang="en-US" dirty="0">
                <a:solidFill>
                  <a:schemeClr val="tx1"/>
                </a:solidFill>
                <a:ea typeface="宋体" panose="02010600030101010101" pitchFamily="2" charset="-122"/>
              </a:rPr>
              <a:t>尾数</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p>
          <a:p>
            <a:pPr marL="838200" lvl="2">
              <a:tabLst>
                <a:tab pos="2049145" algn="l"/>
              </a:tabLst>
            </a:pPr>
            <a:r>
              <a:rPr lang="zh-CN" altLang="en-US" dirty="0">
                <a:solidFill>
                  <a:schemeClr val="tx1"/>
                </a:solidFill>
                <a:ea typeface="宋体" panose="02010600030101010101" pitchFamily="2" charset="-122"/>
              </a:rPr>
              <a:t>对齐，相加</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endParaRPr lang="en-US" dirty="0">
              <a:solidFill>
                <a:schemeClr val="tx1"/>
              </a:solidFill>
            </a:endParaRPr>
          </a:p>
          <a:p>
            <a:pPr marL="317500" lvl="1" indent="0">
              <a:buClr>
                <a:srgbClr val="000000"/>
              </a:buClr>
              <a:tabLst>
                <a:tab pos="2049145" algn="l"/>
              </a:tabLst>
            </a:pPr>
            <a:r>
              <a:rPr lang="zh-CN" altLang="en-US" dirty="0">
                <a:solidFill>
                  <a:schemeClr val="tx1"/>
                </a:solidFill>
                <a:ea typeface="宋体" panose="02010600030101010101" pitchFamily="2" charset="-122"/>
              </a:rPr>
              <a:t>如果</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 2, M</a:t>
            </a:r>
            <a:r>
              <a:rPr lang="zh-CN" altLang="en-US" dirty="0">
                <a:solidFill>
                  <a:schemeClr val="tx1"/>
                </a:solidFill>
                <a:ea typeface="宋体" panose="02010600030101010101" pitchFamily="2" charset="-122"/>
              </a:rPr>
              <a:t>右移</a:t>
            </a:r>
            <a:r>
              <a:rPr lang="en-US" dirty="0">
                <a:solidFill>
                  <a:schemeClr val="tx1"/>
                </a:solidFill>
              </a:rPr>
              <a:t>, </a:t>
            </a:r>
            <a:r>
              <a:rPr lang="zh-CN" altLang="en-US" dirty="0">
                <a:solidFill>
                  <a:schemeClr val="tx1"/>
                </a:solidFill>
                <a:ea typeface="宋体" panose="02010600030101010101" pitchFamily="2" charset="-122"/>
              </a:rPr>
              <a:t>阶码相应增加</a:t>
            </a:r>
          </a:p>
          <a:p>
            <a:pPr marL="317500" lvl="1" indent="0">
              <a:buClr>
                <a:srgbClr val="0D0D0D"/>
              </a:buClr>
              <a:tabLst>
                <a:tab pos="2049145" algn="l"/>
              </a:tabLst>
            </a:pPr>
            <a:r>
              <a:rPr lang="zh-CN" altLang="en-US" dirty="0">
                <a:solidFill>
                  <a:schemeClr val="tx1"/>
                </a:solidFill>
                <a:latin typeface="Calibri Italic" charset="0"/>
                <a:ea typeface="宋体" panose="02010600030101010101" pitchFamily="2" charset="-122"/>
                <a:cs typeface="Calibri Italic" charset="0"/>
                <a:sym typeface="Calibri Italic" charset="0"/>
              </a:rPr>
              <a:t>如果</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&lt; 1,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zh-CN" altLang="en-US" dirty="0">
                <a:solidFill>
                  <a:schemeClr val="tx1"/>
                </a:solidFill>
                <a:ea typeface="宋体" panose="02010600030101010101" pitchFamily="2" charset="-122"/>
              </a:rPr>
              <a:t>左移</a:t>
            </a:r>
            <a:r>
              <a:rPr lang="en-US" altLang="zh-CN" dirty="0">
                <a:solidFill>
                  <a:schemeClr val="tx1"/>
                </a:solidFill>
                <a:ea typeface="宋体" panose="02010600030101010101" pitchFamily="2" charset="-122"/>
              </a:rPr>
              <a:t>k</a:t>
            </a:r>
            <a:r>
              <a:rPr lang="zh-CN" altLang="en-US" dirty="0">
                <a:solidFill>
                  <a:schemeClr val="tx1"/>
                </a:solidFill>
                <a:ea typeface="宋体" panose="02010600030101010101" pitchFamily="2" charset="-122"/>
              </a:rPr>
              <a:t>位</a:t>
            </a:r>
            <a:r>
              <a:rPr lang="en-US" dirty="0">
                <a:solidFill>
                  <a:schemeClr val="tx1"/>
                </a:solidFill>
              </a:rPr>
              <a:t>, </a:t>
            </a:r>
            <a:r>
              <a:rPr lang="zh-CN" altLang="en-US" dirty="0">
                <a:solidFill>
                  <a:schemeClr val="tx1"/>
                </a:solidFill>
                <a:ea typeface="宋体" panose="02010600030101010101" pitchFamily="2" charset="-122"/>
              </a:rPr>
              <a:t>阶码相应减少</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k</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altLang="zh-CN" dirty="0">
                <a:solidFill>
                  <a:schemeClr val="tx1"/>
                </a:solidFill>
                <a:ea typeface="宋体" panose="02010600030101010101" pitchFamily="2" charset="-122"/>
              </a:rPr>
              <a:t>E</a:t>
            </a:r>
            <a:r>
              <a:rPr lang="zh-CN" altLang="en-US" dirty="0">
                <a:solidFill>
                  <a:schemeClr val="tx1"/>
                </a:solidFill>
                <a:ea typeface="宋体" panose="02010600030101010101" pitchFamily="2" charset="-122"/>
              </a:rPr>
              <a:t>超出可表示范围则溢出</a:t>
            </a:r>
          </a:p>
          <a:p>
            <a:pPr marL="317500" lvl="1" indent="0">
              <a:buClr>
                <a:srgbClr val="000000"/>
              </a:buClr>
              <a:tabLst>
                <a:tab pos="2049145" algn="l"/>
              </a:tabLst>
            </a:pPr>
            <a:r>
              <a:rPr lang="zh-CN" altLang="en-US" dirty="0">
                <a:solidFill>
                  <a:schemeClr val="tx1"/>
                </a:solidFill>
                <a:ea typeface="宋体" panose="02010600030101010101" pitchFamily="2" charset="-122"/>
              </a:rPr>
              <a:t>尾数舍入为合适的精度</a:t>
            </a:r>
          </a:p>
        </p:txBody>
      </p:sp>
      <p:sp>
        <p:nvSpPr>
          <p:cNvPr id="39941" name="Rectangle 5"/>
          <p:cNvSpPr/>
          <p:nvPr/>
        </p:nvSpPr>
        <p:spPr bwMode="auto">
          <a:xfrm>
            <a:off x="7612380" y="2021840"/>
            <a:ext cx="17907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s1</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M1</a:t>
            </a:r>
            <a:r>
              <a:rPr lang="en-US" sz="2000">
                <a:solidFill>
                  <a:schemeClr val="tx1"/>
                </a:solidFill>
                <a:latin typeface="Calibri Bold" charset="0"/>
                <a:ea typeface="Calibri Bold" charset="0"/>
                <a:cs typeface="Calibri Bold" charset="0"/>
                <a:sym typeface="Calibri Bold" charset="0"/>
              </a:rPr>
              <a:t> </a:t>
            </a:r>
          </a:p>
        </p:txBody>
      </p:sp>
      <p:sp>
        <p:nvSpPr>
          <p:cNvPr id="39942" name="Rectangle 6"/>
          <p:cNvSpPr/>
          <p:nvPr/>
        </p:nvSpPr>
        <p:spPr bwMode="auto">
          <a:xfrm>
            <a:off x="9190355" y="2567940"/>
            <a:ext cx="22225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s2</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M2</a:t>
            </a:r>
            <a:r>
              <a:rPr lang="en-US" sz="2000">
                <a:solidFill>
                  <a:schemeClr val="tx1"/>
                </a:solidFill>
                <a:latin typeface="Calibri Bold" charset="0"/>
                <a:ea typeface="Calibri Bold" charset="0"/>
                <a:cs typeface="Calibri Bold" charset="0"/>
                <a:sym typeface="Calibri Bold" charset="0"/>
              </a:rPr>
              <a:t> </a:t>
            </a:r>
          </a:p>
        </p:txBody>
      </p:sp>
      <p:sp>
        <p:nvSpPr>
          <p:cNvPr id="39943" name="Line 7"/>
          <p:cNvSpPr>
            <a:spLocks noChangeShapeType="1"/>
          </p:cNvSpPr>
          <p:nvPr/>
        </p:nvSpPr>
        <p:spPr bwMode="auto">
          <a:xfrm>
            <a:off x="94030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4" name="Line 8"/>
          <p:cNvSpPr>
            <a:spLocks noChangeShapeType="1"/>
          </p:cNvSpPr>
          <p:nvPr/>
        </p:nvSpPr>
        <p:spPr bwMode="auto">
          <a:xfrm>
            <a:off x="113969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5" name="Line 9"/>
          <p:cNvSpPr>
            <a:spLocks noChangeShapeType="1"/>
          </p:cNvSpPr>
          <p:nvPr/>
        </p:nvSpPr>
        <p:spPr bwMode="auto">
          <a:xfrm>
            <a:off x="9415780" y="1831340"/>
            <a:ext cx="1968500" cy="0"/>
          </a:xfrm>
          <a:prstGeom prst="line">
            <a:avLst/>
          </a:prstGeom>
          <a:noFill/>
          <a:ln w="38100" cap="flat">
            <a:solidFill>
              <a:schemeClr val="tx1"/>
            </a:solidFill>
            <a:prstDash val="solid"/>
            <a:miter lim="800000"/>
            <a:headEnd type="triangle" w="med" len="med"/>
            <a:tailEnd type="triangle" w="med" len="med"/>
          </a:ln>
        </p:spPr>
        <p:txBody>
          <a:bodyPr lIns="0" tIns="0" rIns="0" bIns="0"/>
          <a:lstStyle/>
          <a:p>
            <a:endParaRPr lang="en-US" sz="4000"/>
          </a:p>
        </p:txBody>
      </p:sp>
      <p:sp>
        <p:nvSpPr>
          <p:cNvPr id="39946" name="Rectangle 10"/>
          <p:cNvSpPr/>
          <p:nvPr/>
        </p:nvSpPr>
        <p:spPr bwMode="auto">
          <a:xfrm>
            <a:off x="10112693" y="1601153"/>
            <a:ext cx="771045" cy="307777"/>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pPr algn="l"/>
            <a:r>
              <a:rPr lang="en-US" sz="2000">
                <a:solidFill>
                  <a:schemeClr val="tx1"/>
                </a:solidFill>
                <a:latin typeface="Arial Narrow Bold Italic" charset="0"/>
                <a:ea typeface="Arial Narrow Bold Italic" charset="0"/>
                <a:cs typeface="Arial Narrow Bold Italic" charset="0"/>
                <a:sym typeface="Arial Narrow Bold Italic" charset="0"/>
              </a:rPr>
              <a:t>E1</a:t>
            </a:r>
            <a:r>
              <a:rPr lang="en-US" sz="2000">
                <a:solidFill>
                  <a:schemeClr val="tx1"/>
                </a:solidFill>
                <a:latin typeface="Arial Narrow Bold" charset="0"/>
                <a:ea typeface="Arial Narrow Bold" charset="0"/>
                <a:cs typeface="Arial Narrow Bold" charset="0"/>
                <a:sym typeface="Arial Narrow Bold" charset="0"/>
              </a:rPr>
              <a:t>–</a:t>
            </a:r>
            <a:r>
              <a:rPr lang="en-US" sz="2000">
                <a:solidFill>
                  <a:schemeClr val="tx1"/>
                </a:solidFill>
                <a:latin typeface="Arial Narrow Bold Italic" charset="0"/>
                <a:ea typeface="Arial Narrow Bold Italic" charset="0"/>
                <a:cs typeface="Arial Narrow Bold Italic" charset="0"/>
                <a:sym typeface="Arial Narrow Bold Italic" charset="0"/>
              </a:rPr>
              <a:t>E2</a:t>
            </a:r>
          </a:p>
        </p:txBody>
      </p:sp>
      <p:sp>
        <p:nvSpPr>
          <p:cNvPr id="39947" name="Rectangle 11"/>
          <p:cNvSpPr/>
          <p:nvPr/>
        </p:nvSpPr>
        <p:spPr bwMode="auto">
          <a:xfrm>
            <a:off x="7242493" y="2431415"/>
            <a:ext cx="254877" cy="615553"/>
          </a:xfrm>
          <a:prstGeom prst="rect">
            <a:avLst/>
          </a:prstGeom>
          <a:noFill/>
          <a:ln w="12700" cap="flat">
            <a:noFill/>
            <a:miter lim="800000"/>
            <a:headEnd type="none" w="med" len="med"/>
            <a:tailEnd type="none" w="med" len="med"/>
          </a:ln>
        </p:spPr>
        <p:txBody>
          <a:bodyPr wrap="none" lIns="0" tIns="0" rIns="0" bIns="0">
            <a:spAutoFit/>
          </a:bodyPr>
          <a:lstStyle/>
          <a:p>
            <a:r>
              <a:rPr lang="en-US" sz="40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p:txBody>
      </p:sp>
      <p:sp>
        <p:nvSpPr>
          <p:cNvPr id="39948" name="Line 12"/>
          <p:cNvSpPr>
            <a:spLocks noChangeShapeType="1"/>
          </p:cNvSpPr>
          <p:nvPr/>
        </p:nvSpPr>
        <p:spPr bwMode="auto">
          <a:xfrm>
            <a:off x="7371080" y="3164840"/>
            <a:ext cx="4089400" cy="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9" name="Rectangle 13"/>
          <p:cNvSpPr/>
          <p:nvPr/>
        </p:nvSpPr>
        <p:spPr bwMode="auto">
          <a:xfrm>
            <a:off x="7612380" y="3317240"/>
            <a:ext cx="37846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a:t>
            </a:r>
          </a:p>
        </p:txBody>
      </p:sp>
      <p:sp>
        <p:nvSpPr>
          <p:cNvPr id="5" name="矩形 4"/>
          <p:cNvSpPr/>
          <p:nvPr/>
        </p:nvSpPr>
        <p:spPr>
          <a:xfrm>
            <a:off x="2225040" y="5623560"/>
            <a:ext cx="5866130" cy="732155"/>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tabLst>
                <a:tab pos="1885950" algn="l"/>
              </a:tabLst>
            </a:pPr>
            <a:r>
              <a:rPr lang="en-US" sz="1800" b="1" dirty="0">
                <a:latin typeface="Courier New" panose="02070309020205020404" charset="0"/>
                <a:cs typeface="Courier New" panose="02070309020205020404" charset="0"/>
                <a:sym typeface="+mn-ea"/>
              </a:rPr>
              <a:t>1.010*2</a:t>
            </a:r>
            <a:r>
              <a:rPr lang="en-US" sz="1800" b="1" baseline="30000" dirty="0">
                <a:latin typeface="Courier New" panose="02070309020205020404" charset="0"/>
                <a:cs typeface="Courier New" panose="02070309020205020404" charset="0"/>
                <a:sym typeface="+mn-ea"/>
              </a:rPr>
              <a:t>2</a:t>
            </a:r>
            <a:r>
              <a:rPr lang="en-US" sz="1800" b="1" dirty="0">
                <a:latin typeface="Courier New" panose="02070309020205020404" charset="0"/>
                <a:cs typeface="Courier New" panose="02070309020205020404" charset="0"/>
                <a:sym typeface="+mn-ea"/>
              </a:rPr>
              <a:t> + 1.110*2</a:t>
            </a:r>
            <a:r>
              <a:rPr lang="en-US" sz="1800" b="1" baseline="30000" dirty="0">
                <a:latin typeface="Courier New" panose="02070309020205020404" charset="0"/>
                <a:cs typeface="Courier New" panose="02070309020205020404" charset="0"/>
                <a:sym typeface="+mn-ea"/>
              </a:rPr>
              <a:t>3</a:t>
            </a:r>
            <a:r>
              <a:rPr lang="en-US" sz="1800" b="1" dirty="0">
                <a:latin typeface="Courier New" panose="02070309020205020404" charset="0"/>
                <a:cs typeface="Courier New" panose="02070309020205020404" charset="0"/>
                <a:sym typeface="+mn-ea"/>
              </a:rPr>
              <a:t> = (1.010 + 11.100)*2</a:t>
            </a:r>
            <a:r>
              <a:rPr lang="en-US" sz="1800" b="1" baseline="30000" dirty="0">
                <a:latin typeface="Courier New" panose="02070309020205020404" charset="0"/>
                <a:cs typeface="Courier New" panose="02070309020205020404" charset="0"/>
                <a:sym typeface="+mn-ea"/>
              </a:rPr>
              <a:t>2</a:t>
            </a:r>
            <a:r>
              <a:rPr lang="en-US" sz="1800" b="1" dirty="0">
                <a:latin typeface="Courier New" panose="02070309020205020404" charset="0"/>
                <a:cs typeface="Courier New" panose="02070309020205020404" charset="0"/>
                <a:sym typeface="+mn-ea"/>
              </a:rPr>
              <a:t> </a:t>
            </a:r>
            <a:endParaRPr lang="en-US" sz="1800" b="1" dirty="0">
              <a:latin typeface="Courier New" panose="02070309020205020404" charset="0"/>
              <a:cs typeface="Courier New" panose="02070309020205020404" charset="0"/>
            </a:endParaRPr>
          </a:p>
          <a:p>
            <a:pPr algn="l"/>
            <a:r>
              <a:rPr lang="en-US" sz="1800" b="1" dirty="0">
                <a:latin typeface="Courier New" panose="02070309020205020404" charset="0"/>
                <a:cs typeface="Courier New" panose="02070309020205020404" charset="0"/>
                <a:sym typeface="+mn-ea"/>
              </a:rPr>
              <a:t>= 1</a:t>
            </a:r>
            <a:r>
              <a:rPr lang="en-US" sz="1800" b="1" dirty="0">
                <a:solidFill>
                  <a:srgbClr val="C00000"/>
                </a:solidFill>
                <a:latin typeface="Courier New" panose="02070309020205020404" charset="0"/>
                <a:cs typeface="Courier New" panose="02070309020205020404" charset="0"/>
                <a:sym typeface="+mn-ea"/>
              </a:rPr>
              <a:t>00</a:t>
            </a:r>
            <a:r>
              <a:rPr lang="en-US" sz="1800" b="1" dirty="0">
                <a:latin typeface="Courier New" panose="02070309020205020404" charset="0"/>
                <a:cs typeface="Courier New" panose="02070309020205020404" charset="0"/>
                <a:sym typeface="+mn-ea"/>
              </a:rPr>
              <a:t>.110 * 2</a:t>
            </a:r>
            <a:r>
              <a:rPr lang="en-US" sz="1800" b="1" baseline="30000" dirty="0">
                <a:latin typeface="Courier New" panose="02070309020205020404" charset="0"/>
                <a:cs typeface="Courier New" panose="02070309020205020404" charset="0"/>
                <a:sym typeface="+mn-ea"/>
              </a:rPr>
              <a:t>2</a:t>
            </a:r>
            <a:r>
              <a:rPr lang="en-US" sz="1800" b="1" dirty="0">
                <a:latin typeface="Courier New" panose="02070309020205020404" charset="0"/>
                <a:cs typeface="Courier New" panose="02070309020205020404" charset="0"/>
                <a:sym typeface="+mn-ea"/>
              </a:rPr>
              <a:t> = 1.001</a:t>
            </a:r>
            <a:r>
              <a:rPr lang="en-US" sz="1800" b="1" dirty="0">
                <a:solidFill>
                  <a:srgbClr val="C00000"/>
                </a:solidFill>
                <a:latin typeface="Courier New" panose="02070309020205020404" charset="0"/>
                <a:cs typeface="Courier New" panose="02070309020205020404" charset="0"/>
                <a:sym typeface="+mn-ea"/>
              </a:rPr>
              <a:t>1</a:t>
            </a:r>
            <a:r>
              <a:rPr lang="en-US" sz="1800" b="1" dirty="0">
                <a:latin typeface="Courier New" panose="02070309020205020404" charset="0"/>
                <a:cs typeface="Courier New" panose="02070309020205020404" charset="0"/>
                <a:sym typeface="+mn-ea"/>
              </a:rPr>
              <a:t> * 2</a:t>
            </a:r>
            <a:r>
              <a:rPr lang="en-US" sz="1800" b="1" baseline="30000" dirty="0">
                <a:latin typeface="Courier New" panose="02070309020205020404" charset="0"/>
                <a:cs typeface="Courier New" panose="02070309020205020404" charset="0"/>
                <a:sym typeface="+mn-ea"/>
              </a:rPr>
              <a:t>4</a:t>
            </a:r>
            <a:r>
              <a:rPr lang="en-US" sz="1800" b="1" dirty="0">
                <a:latin typeface="Courier New" panose="02070309020205020404" charset="0"/>
                <a:cs typeface="Courier New" panose="02070309020205020404" charset="0"/>
                <a:sym typeface="+mn-ea"/>
              </a:rPr>
              <a:t> = 1.010 * 2</a:t>
            </a:r>
            <a:r>
              <a:rPr lang="en-US" sz="1800" b="1" baseline="30000" dirty="0">
                <a:latin typeface="Courier New" panose="02070309020205020404" charset="0"/>
                <a:cs typeface="Courier New" panose="02070309020205020404" charset="0"/>
                <a:sym typeface="+mn-ea"/>
              </a:rPr>
              <a:t>4</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40">
                                            <p:txEl>
                                              <p:pRg st="0" end="0"/>
                                            </p:txEl>
                                          </p:spTgt>
                                        </p:tgtEl>
                                        <p:attrNameLst>
                                          <p:attrName>style.visibility</p:attrName>
                                        </p:attrNameLst>
                                      </p:cBhvr>
                                      <p:to>
                                        <p:strVal val="visible"/>
                                      </p:to>
                                    </p:set>
                                    <p:animEffect transition="in" filter="wipe(down)">
                                      <p:cBhvr>
                                        <p:cTn id="12" dur="500"/>
                                        <p:tgtEl>
                                          <p:spTgt spid="399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40">
                                            <p:txEl>
                                              <p:pRg st="1" end="1"/>
                                            </p:txEl>
                                          </p:spTgt>
                                        </p:tgtEl>
                                        <p:attrNameLst>
                                          <p:attrName>style.visibility</p:attrName>
                                        </p:attrNameLst>
                                      </p:cBhvr>
                                      <p:to>
                                        <p:strVal val="visible"/>
                                      </p:to>
                                    </p:set>
                                    <p:animEffect transition="in" filter="wipe(down)">
                                      <p:cBhvr>
                                        <p:cTn id="17" dur="500"/>
                                        <p:tgtEl>
                                          <p:spTgt spid="399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940">
                                            <p:txEl>
                                              <p:pRg st="2" end="2"/>
                                            </p:txEl>
                                          </p:spTgt>
                                        </p:tgtEl>
                                        <p:attrNameLst>
                                          <p:attrName>style.visibility</p:attrName>
                                        </p:attrNameLst>
                                      </p:cBhvr>
                                      <p:to>
                                        <p:strVal val="visible"/>
                                      </p:to>
                                    </p:set>
                                    <p:animEffect transition="in" filter="wipe(down)">
                                      <p:cBhvr>
                                        <p:cTn id="22" dur="500"/>
                                        <p:tgtEl>
                                          <p:spTgt spid="399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940">
                                            <p:txEl>
                                              <p:pRg st="3" end="3"/>
                                            </p:txEl>
                                          </p:spTgt>
                                        </p:tgtEl>
                                        <p:attrNameLst>
                                          <p:attrName>style.visibility</p:attrName>
                                        </p:attrNameLst>
                                      </p:cBhvr>
                                      <p:to>
                                        <p:strVal val="visible"/>
                                      </p:to>
                                    </p:set>
                                    <p:animEffect transition="in" filter="wipe(down)">
                                      <p:cBhvr>
                                        <p:cTn id="27" dur="500"/>
                                        <p:tgtEl>
                                          <p:spTgt spid="3994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940">
                                            <p:txEl>
                                              <p:pRg st="4" end="4"/>
                                            </p:txEl>
                                          </p:spTgt>
                                        </p:tgtEl>
                                        <p:attrNameLst>
                                          <p:attrName>style.visibility</p:attrName>
                                        </p:attrNameLst>
                                      </p:cBhvr>
                                      <p:to>
                                        <p:strVal val="visible"/>
                                      </p:to>
                                    </p:set>
                                    <p:animEffect transition="in" filter="wipe(down)">
                                      <p:cBhvr>
                                        <p:cTn id="32" dur="500"/>
                                        <p:tgtEl>
                                          <p:spTgt spid="3994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41"/>
                                        </p:tgtEl>
                                        <p:attrNameLst>
                                          <p:attrName>style.visibility</p:attrName>
                                        </p:attrNameLst>
                                      </p:cBhvr>
                                      <p:to>
                                        <p:strVal val="visible"/>
                                      </p:to>
                                    </p:set>
                                    <p:anim calcmode="lin" valueType="num">
                                      <p:cBhvr additive="base">
                                        <p:cTn id="37" dur="500" fill="hold"/>
                                        <p:tgtEl>
                                          <p:spTgt spid="39941"/>
                                        </p:tgtEl>
                                        <p:attrNameLst>
                                          <p:attrName>ppt_x</p:attrName>
                                        </p:attrNameLst>
                                      </p:cBhvr>
                                      <p:tavLst>
                                        <p:tav tm="0">
                                          <p:val>
                                            <p:strVal val="#ppt_x"/>
                                          </p:val>
                                        </p:tav>
                                        <p:tav tm="100000">
                                          <p:val>
                                            <p:strVal val="#ppt_x"/>
                                          </p:val>
                                        </p:tav>
                                      </p:tavLst>
                                    </p:anim>
                                    <p:anim calcmode="lin" valueType="num">
                                      <p:cBhvr additive="base">
                                        <p:cTn id="38" dur="500" fill="hold"/>
                                        <p:tgtEl>
                                          <p:spTgt spid="399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42"/>
                                        </p:tgtEl>
                                        <p:attrNameLst>
                                          <p:attrName>style.visibility</p:attrName>
                                        </p:attrNameLst>
                                      </p:cBhvr>
                                      <p:to>
                                        <p:strVal val="visible"/>
                                      </p:to>
                                    </p:set>
                                    <p:anim calcmode="lin" valueType="num">
                                      <p:cBhvr additive="base">
                                        <p:cTn id="41" dur="500" fill="hold"/>
                                        <p:tgtEl>
                                          <p:spTgt spid="39942"/>
                                        </p:tgtEl>
                                        <p:attrNameLst>
                                          <p:attrName>ppt_x</p:attrName>
                                        </p:attrNameLst>
                                      </p:cBhvr>
                                      <p:tavLst>
                                        <p:tav tm="0">
                                          <p:val>
                                            <p:strVal val="#ppt_x"/>
                                          </p:val>
                                        </p:tav>
                                        <p:tav tm="100000">
                                          <p:val>
                                            <p:strVal val="#ppt_x"/>
                                          </p:val>
                                        </p:tav>
                                      </p:tavLst>
                                    </p:anim>
                                    <p:anim calcmode="lin" valueType="num">
                                      <p:cBhvr additive="base">
                                        <p:cTn id="42" dur="500" fill="hold"/>
                                        <p:tgtEl>
                                          <p:spTgt spid="3994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943"/>
                                        </p:tgtEl>
                                        <p:attrNameLst>
                                          <p:attrName>style.visibility</p:attrName>
                                        </p:attrNameLst>
                                      </p:cBhvr>
                                      <p:to>
                                        <p:strVal val="visible"/>
                                      </p:to>
                                    </p:set>
                                    <p:anim calcmode="lin" valueType="num">
                                      <p:cBhvr additive="base">
                                        <p:cTn id="45" dur="500" fill="hold"/>
                                        <p:tgtEl>
                                          <p:spTgt spid="39943"/>
                                        </p:tgtEl>
                                        <p:attrNameLst>
                                          <p:attrName>ppt_x</p:attrName>
                                        </p:attrNameLst>
                                      </p:cBhvr>
                                      <p:tavLst>
                                        <p:tav tm="0">
                                          <p:val>
                                            <p:strVal val="#ppt_x"/>
                                          </p:val>
                                        </p:tav>
                                        <p:tav tm="100000">
                                          <p:val>
                                            <p:strVal val="#ppt_x"/>
                                          </p:val>
                                        </p:tav>
                                      </p:tavLst>
                                    </p:anim>
                                    <p:anim calcmode="lin" valueType="num">
                                      <p:cBhvr additive="base">
                                        <p:cTn id="46" dur="500" fill="hold"/>
                                        <p:tgtEl>
                                          <p:spTgt spid="3994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944"/>
                                        </p:tgtEl>
                                        <p:attrNameLst>
                                          <p:attrName>style.visibility</p:attrName>
                                        </p:attrNameLst>
                                      </p:cBhvr>
                                      <p:to>
                                        <p:strVal val="visible"/>
                                      </p:to>
                                    </p:set>
                                    <p:anim calcmode="lin" valueType="num">
                                      <p:cBhvr additive="base">
                                        <p:cTn id="49" dur="500" fill="hold"/>
                                        <p:tgtEl>
                                          <p:spTgt spid="39944"/>
                                        </p:tgtEl>
                                        <p:attrNameLst>
                                          <p:attrName>ppt_x</p:attrName>
                                        </p:attrNameLst>
                                      </p:cBhvr>
                                      <p:tavLst>
                                        <p:tav tm="0">
                                          <p:val>
                                            <p:strVal val="#ppt_x"/>
                                          </p:val>
                                        </p:tav>
                                        <p:tav tm="100000">
                                          <p:val>
                                            <p:strVal val="#ppt_x"/>
                                          </p:val>
                                        </p:tav>
                                      </p:tavLst>
                                    </p:anim>
                                    <p:anim calcmode="lin" valueType="num">
                                      <p:cBhvr additive="base">
                                        <p:cTn id="50" dur="500" fill="hold"/>
                                        <p:tgtEl>
                                          <p:spTgt spid="3994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945"/>
                                        </p:tgtEl>
                                        <p:attrNameLst>
                                          <p:attrName>style.visibility</p:attrName>
                                        </p:attrNameLst>
                                      </p:cBhvr>
                                      <p:to>
                                        <p:strVal val="visible"/>
                                      </p:to>
                                    </p:set>
                                    <p:anim calcmode="lin" valueType="num">
                                      <p:cBhvr additive="base">
                                        <p:cTn id="53" dur="500" fill="hold"/>
                                        <p:tgtEl>
                                          <p:spTgt spid="39945"/>
                                        </p:tgtEl>
                                        <p:attrNameLst>
                                          <p:attrName>ppt_x</p:attrName>
                                        </p:attrNameLst>
                                      </p:cBhvr>
                                      <p:tavLst>
                                        <p:tav tm="0">
                                          <p:val>
                                            <p:strVal val="#ppt_x"/>
                                          </p:val>
                                        </p:tav>
                                        <p:tav tm="100000">
                                          <p:val>
                                            <p:strVal val="#ppt_x"/>
                                          </p:val>
                                        </p:tav>
                                      </p:tavLst>
                                    </p:anim>
                                    <p:anim calcmode="lin" valueType="num">
                                      <p:cBhvr additive="base">
                                        <p:cTn id="54" dur="500" fill="hold"/>
                                        <p:tgtEl>
                                          <p:spTgt spid="3994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946"/>
                                        </p:tgtEl>
                                        <p:attrNameLst>
                                          <p:attrName>style.visibility</p:attrName>
                                        </p:attrNameLst>
                                      </p:cBhvr>
                                      <p:to>
                                        <p:strVal val="visible"/>
                                      </p:to>
                                    </p:set>
                                    <p:anim calcmode="lin" valueType="num">
                                      <p:cBhvr additive="base">
                                        <p:cTn id="57" dur="500" fill="hold"/>
                                        <p:tgtEl>
                                          <p:spTgt spid="39946"/>
                                        </p:tgtEl>
                                        <p:attrNameLst>
                                          <p:attrName>ppt_x</p:attrName>
                                        </p:attrNameLst>
                                      </p:cBhvr>
                                      <p:tavLst>
                                        <p:tav tm="0">
                                          <p:val>
                                            <p:strVal val="#ppt_x"/>
                                          </p:val>
                                        </p:tav>
                                        <p:tav tm="100000">
                                          <p:val>
                                            <p:strVal val="#ppt_x"/>
                                          </p:val>
                                        </p:tav>
                                      </p:tavLst>
                                    </p:anim>
                                    <p:anim calcmode="lin" valueType="num">
                                      <p:cBhvr additive="base">
                                        <p:cTn id="58" dur="500" fill="hold"/>
                                        <p:tgtEl>
                                          <p:spTgt spid="399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947"/>
                                        </p:tgtEl>
                                        <p:attrNameLst>
                                          <p:attrName>style.visibility</p:attrName>
                                        </p:attrNameLst>
                                      </p:cBhvr>
                                      <p:to>
                                        <p:strVal val="visible"/>
                                      </p:to>
                                    </p:set>
                                    <p:anim calcmode="lin" valueType="num">
                                      <p:cBhvr additive="base">
                                        <p:cTn id="61" dur="500" fill="hold"/>
                                        <p:tgtEl>
                                          <p:spTgt spid="39947"/>
                                        </p:tgtEl>
                                        <p:attrNameLst>
                                          <p:attrName>ppt_x</p:attrName>
                                        </p:attrNameLst>
                                      </p:cBhvr>
                                      <p:tavLst>
                                        <p:tav tm="0">
                                          <p:val>
                                            <p:strVal val="#ppt_x"/>
                                          </p:val>
                                        </p:tav>
                                        <p:tav tm="100000">
                                          <p:val>
                                            <p:strVal val="#ppt_x"/>
                                          </p:val>
                                        </p:tav>
                                      </p:tavLst>
                                    </p:anim>
                                    <p:anim calcmode="lin" valueType="num">
                                      <p:cBhvr additive="base">
                                        <p:cTn id="62" dur="500" fill="hold"/>
                                        <p:tgtEl>
                                          <p:spTgt spid="3994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948"/>
                                        </p:tgtEl>
                                        <p:attrNameLst>
                                          <p:attrName>style.visibility</p:attrName>
                                        </p:attrNameLst>
                                      </p:cBhvr>
                                      <p:to>
                                        <p:strVal val="visible"/>
                                      </p:to>
                                    </p:set>
                                    <p:anim calcmode="lin" valueType="num">
                                      <p:cBhvr additive="base">
                                        <p:cTn id="65" dur="500" fill="hold"/>
                                        <p:tgtEl>
                                          <p:spTgt spid="39948"/>
                                        </p:tgtEl>
                                        <p:attrNameLst>
                                          <p:attrName>ppt_x</p:attrName>
                                        </p:attrNameLst>
                                      </p:cBhvr>
                                      <p:tavLst>
                                        <p:tav tm="0">
                                          <p:val>
                                            <p:strVal val="#ppt_x"/>
                                          </p:val>
                                        </p:tav>
                                        <p:tav tm="100000">
                                          <p:val>
                                            <p:strVal val="#ppt_x"/>
                                          </p:val>
                                        </p:tav>
                                      </p:tavLst>
                                    </p:anim>
                                    <p:anim calcmode="lin" valueType="num">
                                      <p:cBhvr additive="base">
                                        <p:cTn id="66" dur="500" fill="hold"/>
                                        <p:tgtEl>
                                          <p:spTgt spid="3994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949"/>
                                        </p:tgtEl>
                                        <p:attrNameLst>
                                          <p:attrName>style.visibility</p:attrName>
                                        </p:attrNameLst>
                                      </p:cBhvr>
                                      <p:to>
                                        <p:strVal val="visible"/>
                                      </p:to>
                                    </p:set>
                                    <p:anim calcmode="lin" valueType="num">
                                      <p:cBhvr additive="base">
                                        <p:cTn id="69" dur="500" fill="hold"/>
                                        <p:tgtEl>
                                          <p:spTgt spid="39949"/>
                                        </p:tgtEl>
                                        <p:attrNameLst>
                                          <p:attrName>ppt_x</p:attrName>
                                        </p:attrNameLst>
                                      </p:cBhvr>
                                      <p:tavLst>
                                        <p:tav tm="0">
                                          <p:val>
                                            <p:strVal val="#ppt_x"/>
                                          </p:val>
                                        </p:tav>
                                        <p:tav tm="100000">
                                          <p:val>
                                            <p:strVal val="#ppt_x"/>
                                          </p:val>
                                        </p:tav>
                                      </p:tavLst>
                                    </p:anim>
                                    <p:anim calcmode="lin" valueType="num">
                                      <p:cBhvr additive="base">
                                        <p:cTn id="70"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9940">
                                            <p:txEl>
                                              <p:pRg st="5" end="5"/>
                                            </p:txEl>
                                          </p:spTgt>
                                        </p:tgtEl>
                                        <p:attrNameLst>
                                          <p:attrName>style.visibility</p:attrName>
                                        </p:attrNameLst>
                                      </p:cBhvr>
                                      <p:to>
                                        <p:strVal val="visible"/>
                                      </p:to>
                                    </p:set>
                                    <p:animEffect transition="in" filter="wipe(down)">
                                      <p:cBhvr>
                                        <p:cTn id="75" dur="500"/>
                                        <p:tgtEl>
                                          <p:spTgt spid="39940">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9940">
                                            <p:txEl>
                                              <p:pRg st="6" end="6"/>
                                            </p:txEl>
                                          </p:spTgt>
                                        </p:tgtEl>
                                        <p:attrNameLst>
                                          <p:attrName>style.visibility</p:attrName>
                                        </p:attrNameLst>
                                      </p:cBhvr>
                                      <p:to>
                                        <p:strVal val="visible"/>
                                      </p:to>
                                    </p:set>
                                    <p:animEffect transition="in" filter="wipe(down)">
                                      <p:cBhvr>
                                        <p:cTn id="80" dur="500"/>
                                        <p:tgtEl>
                                          <p:spTgt spid="39940">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9940">
                                            <p:txEl>
                                              <p:pRg st="7" end="7"/>
                                            </p:txEl>
                                          </p:spTgt>
                                        </p:tgtEl>
                                        <p:attrNameLst>
                                          <p:attrName>style.visibility</p:attrName>
                                        </p:attrNameLst>
                                      </p:cBhvr>
                                      <p:to>
                                        <p:strVal val="visible"/>
                                      </p:to>
                                    </p:set>
                                    <p:animEffect transition="in" filter="wipe(down)">
                                      <p:cBhvr>
                                        <p:cTn id="85" dur="500"/>
                                        <p:tgtEl>
                                          <p:spTgt spid="39940">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39940">
                                            <p:txEl>
                                              <p:pRg st="8" end="8"/>
                                            </p:txEl>
                                          </p:spTgt>
                                        </p:tgtEl>
                                        <p:attrNameLst>
                                          <p:attrName>style.visibility</p:attrName>
                                        </p:attrNameLst>
                                      </p:cBhvr>
                                      <p:to>
                                        <p:strVal val="visible"/>
                                      </p:to>
                                    </p:set>
                                    <p:animEffect transition="in" filter="wipe(down)">
                                      <p:cBhvr>
                                        <p:cTn id="90" dur="500"/>
                                        <p:tgtEl>
                                          <p:spTgt spid="39940">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9940">
                                            <p:txEl>
                                              <p:pRg st="9" end="9"/>
                                            </p:txEl>
                                          </p:spTgt>
                                        </p:tgtEl>
                                        <p:attrNameLst>
                                          <p:attrName>style.visibility</p:attrName>
                                        </p:attrNameLst>
                                      </p:cBhvr>
                                      <p:to>
                                        <p:strVal val="visible"/>
                                      </p:to>
                                    </p:set>
                                    <p:animEffect transition="in" filter="wipe(down)">
                                      <p:cBhvr>
                                        <p:cTn id="95" dur="500"/>
                                        <p:tgtEl>
                                          <p:spTgt spid="39940">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animBg="1"/>
      <p:bldP spid="39946" grpId="0" animBg="1"/>
      <p:bldP spid="39947" grpId="0"/>
      <p:bldP spid="39949"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extLst>
                  <a:ext uri="{0D108BD9-81ED-4DB2-BD59-A6C34878D82A}">
                    <a16:rowId xmlns="" xmlns:a16="http://schemas.microsoft.com/office/drawing/2014/main" val="10000"/>
                  </a:ext>
                </a:extLst>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浮点乘法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a:ea typeface="宋体" panose="02010600030101010101" pitchFamily="2" charset="-122"/>
              <a:sym typeface="+mn-ea"/>
            </a:endParaRPr>
          </a:p>
          <a:p>
            <a:pPr marL="0" indent="0">
              <a:buFont typeface="Wingdings" panose="05000000000000000000" charset="0"/>
              <a:buNone/>
            </a:pPr>
            <a:endParaRPr lang="zh-CN" altLang="en-US" sz="1800" dirty="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5" name="矩形 4"/>
          <p:cNvSpPr/>
          <p:nvPr/>
        </p:nvSpPr>
        <p:spPr>
          <a:xfrm>
            <a:off x="1646555" y="4937760"/>
            <a:ext cx="9889490" cy="488950"/>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r>
              <a:rPr lang="zh-CN" altLang="en-US" sz="1800" dirty="0">
                <a:latin typeface="+mj-lt"/>
                <a:ea typeface="宋体" panose="02010600030101010101" pitchFamily="2" charset="-122"/>
                <a:cs typeface="Courier New" panose="02070309020205020404" charset="0"/>
                <a:sym typeface="+mn-ea"/>
              </a:rPr>
              <a:t>保留</a:t>
            </a:r>
            <a:r>
              <a:rPr lang="en-US" altLang="zh-CN" sz="1800" dirty="0">
                <a:latin typeface="+mj-lt"/>
                <a:ea typeface="宋体" panose="02010600030101010101" pitchFamily="2" charset="-122"/>
                <a:cs typeface="Courier New" panose="02070309020205020404" charset="0"/>
                <a:sym typeface="+mn-ea"/>
              </a:rPr>
              <a:t>4</a:t>
            </a:r>
            <a:r>
              <a:rPr lang="zh-CN" altLang="en-US" sz="1800" dirty="0">
                <a:latin typeface="+mj-lt"/>
                <a:ea typeface="宋体" panose="02010600030101010101" pitchFamily="2" charset="-122"/>
                <a:cs typeface="Courier New" panose="02070309020205020404" charset="0"/>
                <a:sym typeface="+mn-ea"/>
              </a:rPr>
              <a:t>位有效数字</a:t>
            </a:r>
            <a:r>
              <a:rPr lang="en-US" sz="1800" dirty="0">
                <a:latin typeface="+mj-lt"/>
                <a:cs typeface="Courier New" panose="02070309020205020404" charset="0"/>
                <a:sym typeface="+mn-ea"/>
              </a:rPr>
              <a:t>: </a:t>
            </a:r>
            <a:r>
              <a:rPr lang="en-US" sz="1800" dirty="0">
                <a:latin typeface="Courier New" panose="02070309020205020404" charset="0"/>
                <a:cs typeface="Courier New" panose="02070309020205020404" charset="0"/>
                <a:sym typeface="+mn-ea"/>
              </a:rPr>
              <a:t>1.010*2</a:t>
            </a:r>
            <a:r>
              <a:rPr lang="en-US" sz="1800" baseline="30000" dirty="0">
                <a:latin typeface="Courier New" panose="02070309020205020404" charset="0"/>
                <a:cs typeface="Courier New" panose="02070309020205020404" charset="0"/>
                <a:sym typeface="+mn-ea"/>
              </a:rPr>
              <a:t>2</a:t>
            </a:r>
            <a:r>
              <a:rPr lang="en-US" sz="1800" dirty="0">
                <a:latin typeface="Courier New" panose="02070309020205020404" charset="0"/>
                <a:cs typeface="Courier New" panose="02070309020205020404" charset="0"/>
                <a:sym typeface="+mn-ea"/>
              </a:rPr>
              <a:t> x 1.110*2</a:t>
            </a:r>
            <a:r>
              <a:rPr lang="en-US" sz="1800" baseline="30000" dirty="0">
                <a:latin typeface="Courier New" panose="02070309020205020404" charset="0"/>
                <a:cs typeface="Courier New" panose="02070309020205020404" charset="0"/>
                <a:sym typeface="+mn-ea"/>
              </a:rPr>
              <a:t>3</a:t>
            </a:r>
            <a:r>
              <a:rPr lang="en-US" sz="1800" dirty="0">
                <a:latin typeface="Courier New" panose="02070309020205020404" charset="0"/>
                <a:cs typeface="Courier New" panose="02070309020205020404" charset="0"/>
                <a:sym typeface="+mn-ea"/>
              </a:rPr>
              <a:t> = 1</a:t>
            </a:r>
            <a:r>
              <a:rPr lang="en-US" sz="1800" dirty="0">
                <a:solidFill>
                  <a:srgbClr val="C00000"/>
                </a:solidFill>
                <a:latin typeface="Courier New" panose="02070309020205020404" charset="0"/>
                <a:cs typeface="Courier New" panose="02070309020205020404" charset="0"/>
                <a:sym typeface="+mn-ea"/>
              </a:rPr>
              <a:t>0</a:t>
            </a:r>
            <a:r>
              <a:rPr lang="en-US" sz="1800" dirty="0">
                <a:latin typeface="Courier New" panose="02070309020205020404" charset="0"/>
                <a:cs typeface="Courier New" panose="02070309020205020404" charset="0"/>
                <a:sym typeface="+mn-ea"/>
              </a:rPr>
              <a:t>.0011*2</a:t>
            </a:r>
            <a:r>
              <a:rPr lang="en-US" sz="1800" baseline="30000" dirty="0">
                <a:latin typeface="Courier New" panose="02070309020205020404" charset="0"/>
                <a:cs typeface="Courier New" panose="02070309020205020404" charset="0"/>
                <a:sym typeface="+mn-ea"/>
              </a:rPr>
              <a:t>5</a:t>
            </a:r>
            <a:r>
              <a:rPr lang="en-US" sz="1800" dirty="0">
                <a:latin typeface="Courier New" panose="02070309020205020404" charset="0"/>
                <a:cs typeface="Courier New" panose="02070309020205020404" charset="0"/>
                <a:sym typeface="+mn-ea"/>
              </a:rPr>
              <a:t> = 1.000</a:t>
            </a:r>
            <a:r>
              <a:rPr lang="en-US" sz="1800" dirty="0">
                <a:solidFill>
                  <a:srgbClr val="C00000"/>
                </a:solidFill>
                <a:latin typeface="Courier New" panose="02070309020205020404" charset="0"/>
                <a:cs typeface="Courier New" panose="02070309020205020404" charset="0"/>
                <a:sym typeface="+mn-ea"/>
              </a:rPr>
              <a:t>11</a:t>
            </a:r>
            <a:r>
              <a:rPr lang="en-US" sz="1800" dirty="0">
                <a:latin typeface="Courier New" panose="02070309020205020404" charset="0"/>
                <a:cs typeface="Courier New" panose="02070309020205020404" charset="0"/>
                <a:sym typeface="+mn-ea"/>
              </a:rPr>
              <a:t>*2</a:t>
            </a:r>
            <a:r>
              <a:rPr lang="en-US" sz="1800" baseline="30000" dirty="0">
                <a:latin typeface="Courier New" panose="02070309020205020404" charset="0"/>
                <a:cs typeface="Courier New" panose="02070309020205020404" charset="0"/>
                <a:sym typeface="+mn-ea"/>
              </a:rPr>
              <a:t>6 </a:t>
            </a:r>
            <a:r>
              <a:rPr lang="en-US" sz="1800" dirty="0">
                <a:latin typeface="Courier New" panose="02070309020205020404" charset="0"/>
                <a:cs typeface="Courier New" panose="02070309020205020404" charset="0"/>
                <a:sym typeface="+mn-ea"/>
              </a:rPr>
              <a:t>= 1.00</a:t>
            </a:r>
            <a:r>
              <a:rPr lang="en-US" sz="1800" dirty="0">
                <a:solidFill>
                  <a:srgbClr val="C00000"/>
                </a:solidFill>
                <a:latin typeface="Courier New" panose="02070309020205020404" charset="0"/>
                <a:cs typeface="Courier New" panose="02070309020205020404" charset="0"/>
                <a:sym typeface="+mn-ea"/>
              </a:rPr>
              <a:t>1</a:t>
            </a:r>
            <a:r>
              <a:rPr lang="en-US" sz="1800" dirty="0">
                <a:latin typeface="Courier New" panose="02070309020205020404" charset="0"/>
                <a:cs typeface="Courier New" panose="02070309020205020404" charset="0"/>
                <a:sym typeface="+mn-ea"/>
              </a:rPr>
              <a:t>*2</a:t>
            </a:r>
            <a:r>
              <a:rPr lang="en-US" sz="1800" baseline="30000" dirty="0">
                <a:latin typeface="Courier New" panose="02070309020205020404" charset="0"/>
                <a:cs typeface="Courier New" panose="02070309020205020404" charset="0"/>
                <a:sym typeface="+mn-ea"/>
              </a:rPr>
              <a:t>6</a:t>
            </a:r>
            <a:endParaRPr kumimoji="0" lang="en-US" altLang="en-US" sz="1800" i="0" u="none" strike="noStrike" cap="none" normalizeH="0" baseline="0">
              <a:ln>
                <a:noFill/>
              </a:ln>
              <a:solidFill>
                <a:schemeClr val="tx1"/>
              </a:solidFill>
              <a:effectLst/>
              <a:latin typeface="Calibri" panose="020F0502020204030204" pitchFamily="34" charset="0"/>
            </a:endParaRPr>
          </a:p>
        </p:txBody>
      </p:sp>
      <p:sp>
        <p:nvSpPr>
          <p:cNvPr id="4" name="Rectangle 4"/>
          <p:cNvSpPr>
            <a:spLocks noGrp="1" noChangeArrowheads="1"/>
          </p:cNvSpPr>
          <p:nvPr/>
        </p:nvSpPr>
        <p:spPr>
          <a:xfrm>
            <a:off x="1905000" y="15240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en-US" dirty="0">
                <a:solidFill>
                  <a:schemeClr val="tx1"/>
                </a:solidFill>
              </a:rPr>
              <a:t>(–1)</a:t>
            </a:r>
            <a:r>
              <a:rPr lang="en-US" baseline="32000" dirty="0">
                <a:solidFill>
                  <a:schemeClr val="tx1"/>
                </a:solidFill>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x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a:buClr>
                <a:srgbClr val="0D0D0D"/>
              </a:buClr>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552450" lvl="1">
              <a:buClr>
                <a:srgbClr val="0D0D0D"/>
              </a:buClr>
            </a:pPr>
            <a:r>
              <a:rPr lang="zh-CN" altLang="en-US" dirty="0">
                <a:solidFill>
                  <a:schemeClr val="tx1"/>
                </a:solidFill>
                <a:latin typeface="Calibri Italic" charset="0"/>
                <a:ea typeface="宋体" panose="02010600030101010101" pitchFamily="2" charset="-122"/>
                <a:cs typeface="Calibri Italic" charset="0"/>
                <a:sym typeface="Calibri Italic" charset="0"/>
              </a:rPr>
              <a:t>符号</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s2</a:t>
            </a:r>
          </a:p>
          <a:p>
            <a:pPr marL="552450" lvl="1">
              <a:buClr>
                <a:srgbClr val="000000"/>
              </a:buClr>
            </a:pPr>
            <a:r>
              <a:rPr lang="zh-CN" altLang="en-US" dirty="0">
                <a:solidFill>
                  <a:schemeClr val="tx1"/>
                </a:solidFill>
                <a:latin typeface="Calibri Italic" charset="0"/>
                <a:ea typeface="宋体" panose="02010600030101010101" pitchFamily="2" charset="-122"/>
                <a:cs typeface="Calibri Italic" charset="0"/>
                <a:sym typeface="Calibri Italic" charset="0"/>
              </a:rPr>
              <a:t>尾数</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M1</a:t>
            </a:r>
            <a:r>
              <a:rPr lang="en-US" dirty="0">
                <a:solidFill>
                  <a:schemeClr val="tx1"/>
                </a:solidFill>
              </a:rPr>
              <a:t> x  </a:t>
            </a:r>
            <a:r>
              <a:rPr lang="en-US" dirty="0">
                <a:solidFill>
                  <a:schemeClr val="tx1"/>
                </a:solidFill>
                <a:latin typeface="Calibri Italic" charset="0"/>
                <a:ea typeface="Calibri Italic" charset="0"/>
                <a:cs typeface="Calibri Italic" charset="0"/>
                <a:sym typeface="Calibri Italic" charset="0"/>
              </a:rPr>
              <a:t>M2</a:t>
            </a:r>
          </a:p>
          <a:p>
            <a:pPr marL="552450" lvl="1">
              <a:buClr>
                <a:srgbClr val="0D0D0D"/>
              </a:buClr>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E2</a:t>
            </a:r>
            <a:endParaRPr lang="en-US" dirty="0">
              <a:solidFill>
                <a:schemeClr val="tx1"/>
              </a:solidFill>
            </a:endParaRPr>
          </a:p>
          <a:p>
            <a:pPr marL="552450" lvl="1">
              <a:buClr>
                <a:srgbClr val="0D0D0D"/>
              </a:buClr>
            </a:pPr>
            <a:r>
              <a:rPr lang="zh-CN" altLang="en-US" dirty="0">
                <a:ea typeface="宋体" panose="02010600030101010101" pitchFamily="2" charset="-122"/>
                <a:sym typeface="+mn-ea"/>
              </a:rPr>
              <a:t>如果</a:t>
            </a:r>
            <a:r>
              <a:rPr lang="en-US" dirty="0">
                <a:sym typeface="+mn-ea"/>
              </a:rPr>
              <a:t> </a:t>
            </a:r>
            <a:r>
              <a:rPr lang="en-US" dirty="0">
                <a:latin typeface="Calibri Italic" charset="0"/>
                <a:ea typeface="Calibri Italic" charset="0"/>
                <a:cs typeface="Calibri Italic" charset="0"/>
                <a:sym typeface="Calibri Italic" charset="0"/>
              </a:rPr>
              <a:t>M</a:t>
            </a:r>
            <a:r>
              <a:rPr lang="en-US" dirty="0">
                <a:sym typeface="+mn-ea"/>
              </a:rPr>
              <a:t> ≥ 2, M</a:t>
            </a:r>
            <a:r>
              <a:rPr lang="zh-CN" altLang="en-US" dirty="0">
                <a:ea typeface="宋体" panose="02010600030101010101" pitchFamily="2" charset="-122"/>
                <a:sym typeface="+mn-ea"/>
              </a:rPr>
              <a:t>右移</a:t>
            </a:r>
            <a:r>
              <a:rPr lang="en-US" dirty="0">
                <a:sym typeface="+mn-ea"/>
              </a:rPr>
              <a:t>, </a:t>
            </a:r>
            <a:r>
              <a:rPr lang="zh-CN" altLang="en-US" dirty="0">
                <a:ea typeface="宋体" panose="02010600030101010101" pitchFamily="2" charset="-122"/>
                <a:sym typeface="+mn-ea"/>
              </a:rPr>
              <a:t>阶码相应增加</a:t>
            </a:r>
            <a:endParaRPr lang="en-US" dirty="0">
              <a:solidFill>
                <a:schemeClr val="tx1"/>
              </a:solidFill>
              <a:latin typeface="Calibri Italic" charset="0"/>
              <a:ea typeface="Calibri Italic" charset="0"/>
              <a:cs typeface="Calibri Italic" charset="0"/>
              <a:sym typeface="Calibri Italic" charset="0"/>
            </a:endParaRPr>
          </a:p>
          <a:p>
            <a:pPr marL="552450" lvl="1">
              <a:buClr>
                <a:srgbClr val="0D0D0D"/>
              </a:buClr>
            </a:pPr>
            <a:r>
              <a:rPr lang="zh-CN" altLang="en-US" dirty="0">
                <a:ea typeface="宋体" panose="02010600030101010101" pitchFamily="2" charset="-122"/>
                <a:sym typeface="+mn-ea"/>
              </a:rPr>
              <a:t>阶码</a:t>
            </a:r>
            <a:r>
              <a:rPr lang="en-US" altLang="zh-CN" dirty="0">
                <a:ea typeface="宋体" panose="02010600030101010101" pitchFamily="2" charset="-122"/>
                <a:sym typeface="+mn-ea"/>
              </a:rPr>
              <a:t>E</a:t>
            </a:r>
            <a:r>
              <a:rPr lang="zh-CN" altLang="en-US" dirty="0">
                <a:ea typeface="宋体" panose="02010600030101010101" pitchFamily="2" charset="-122"/>
                <a:sym typeface="+mn-ea"/>
              </a:rPr>
              <a:t>超出可表示范围则溢出</a:t>
            </a:r>
            <a:r>
              <a:rPr lang="en-US" dirty="0">
                <a:solidFill>
                  <a:schemeClr val="tx1"/>
                </a:solidFill>
              </a:rPr>
              <a:t> </a:t>
            </a:r>
          </a:p>
          <a:p>
            <a:pPr marL="552450" lvl="1">
              <a:buClr>
                <a:srgbClr val="0D0D0D"/>
              </a:buClr>
            </a:pPr>
            <a:r>
              <a:rPr lang="zh-CN" altLang="en-US" dirty="0">
                <a:ea typeface="宋体" panose="02010600030101010101" pitchFamily="2" charset="-122"/>
                <a:sym typeface="+mn-ea"/>
              </a:rPr>
              <a:t>尾数舍入为合适的精度</a:t>
            </a:r>
            <a:endParaRPr lang="en-US" dirty="0">
              <a:solidFill>
                <a:schemeClr val="tx1"/>
              </a:solidFill>
            </a:endParaRPr>
          </a:p>
          <a:p>
            <a:pPr marL="0" indent="0">
              <a:buNone/>
            </a:pPr>
            <a:endParaRPr lang="en-US" dirty="0" err="1">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down)">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extLst>
                    <a:ext uri="{9D8B030D-6E8A-4147-A177-3AD203B41FA5}">
                      <a16:colId xmlns="" xmlns:a16="http://schemas.microsoft.com/office/drawing/2014/main" val="20000"/>
                    </a:ext>
                  </a:extLst>
                </a:gridCol>
              </a:tblGrid>
              <a:tr h="457200">
                <a:tc>
                  <a:txBody>
                    <a:bodyPr/>
                    <a:lstStyle/>
                    <a:p>
                      <a:pPr>
                        <a:buNone/>
                      </a:pPr>
                      <a:r>
                        <a:rPr lang="en-US" altLang="zh-CN" sz="2400">
                          <a:solidFill>
                            <a:schemeClr val="bg1"/>
                          </a:solidFill>
                        </a:rPr>
                        <a:t>2.4.6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语言中的浮点数</a:t>
                      </a:r>
                    </a:p>
                  </a:txBody>
                  <a:tcPr>
                    <a:solidFill>
                      <a:srgbClr val="52B6B1"/>
                    </a:solidFill>
                  </a:tcPr>
                </a:tc>
                <a:extLst>
                  <a:ext uri="{0D108BD9-81ED-4DB2-BD59-A6C34878D82A}">
                    <a16:rowId xmlns="" xmlns:a16="http://schemas.microsoft.com/office/drawing/2014/main" val="10000"/>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7" name="文本框 6"/>
          <p:cNvSpPr txBox="1"/>
          <p:nvPr/>
        </p:nvSpPr>
        <p:spPr>
          <a:xfrm>
            <a:off x="5565775" y="1021080"/>
            <a:ext cx="6126480" cy="5139055"/>
          </a:xfrm>
          <a:prstGeom prst="rect">
            <a:avLst/>
          </a:prstGeom>
          <a:noFill/>
        </p:spPr>
        <p:txBody>
          <a:bodyPr wrap="square" rtlCol="0">
            <a:spAutoFit/>
          </a:bodyPr>
          <a:lstStyle/>
          <a:p>
            <a:pPr marL="742950" lvl="1" indent="-285750">
              <a:buFont typeface="Wingdings" panose="05000000000000000000" charset="0"/>
              <a:buChar char=""/>
            </a:pPr>
            <a:r>
              <a:rPr lang="zh-CN" altLang="en-US" sz="2800" dirty="0">
                <a:sym typeface="+mn-ea"/>
              </a:rPr>
              <a:t>两种浮点数类型：</a:t>
            </a:r>
            <a:r>
              <a:rPr lang="en-US" altLang="zh-CN" sz="2800" dirty="0">
                <a:sym typeface="+mn-ea"/>
              </a:rPr>
              <a:t>float </a:t>
            </a:r>
            <a:r>
              <a:rPr lang="zh-CN" altLang="en-US" sz="2800" dirty="0">
                <a:sym typeface="+mn-ea"/>
              </a:rPr>
              <a:t>和</a:t>
            </a:r>
            <a:r>
              <a:rPr lang="en-US" altLang="zh-CN" sz="2800" dirty="0">
                <a:sym typeface="+mn-ea"/>
              </a:rPr>
              <a:t>double</a:t>
            </a:r>
            <a:endParaRPr lang="en-US" altLang="zh-CN" sz="2800" dirty="0"/>
          </a:p>
          <a:p>
            <a:pPr marL="742950" lvl="1" indent="-285750">
              <a:buFont typeface="Wingdings" panose="05000000000000000000" charset="0"/>
              <a:buChar char=""/>
            </a:pPr>
            <a:r>
              <a:rPr lang="en-US" altLang="zh-CN" sz="2800" dirty="0">
                <a:sym typeface="+mn-ea"/>
              </a:rPr>
              <a:t>C99</a:t>
            </a:r>
            <a:r>
              <a:rPr lang="zh-CN" altLang="en-US" sz="2800" dirty="0">
                <a:sym typeface="+mn-ea"/>
              </a:rPr>
              <a:t>包含第三种浮点数类型：</a:t>
            </a:r>
            <a:r>
              <a:rPr lang="en-US" altLang="zh-CN" sz="2800" dirty="0">
                <a:sym typeface="+mn-ea"/>
              </a:rPr>
              <a:t>long double</a:t>
            </a:r>
            <a:endParaRPr lang="en-US" altLang="zh-CN" sz="2800" dirty="0"/>
          </a:p>
          <a:p>
            <a:pPr marL="742950" lvl="1" indent="-285750">
              <a:buFont typeface="Wingdings" panose="05000000000000000000" charset="0"/>
              <a:buChar char=""/>
            </a:pPr>
            <a:r>
              <a:rPr lang="zh-CN" altLang="en-US" sz="2800" dirty="0">
                <a:sym typeface="+mn-ea"/>
              </a:rPr>
              <a:t>整数和浮点数转换规则：</a:t>
            </a:r>
            <a:endParaRPr lang="en-US" altLang="zh-CN" sz="2800" dirty="0"/>
          </a:p>
          <a:p>
            <a:pPr marL="1314450" lvl="2" indent="-400050">
              <a:buFont typeface="+mj-lt"/>
              <a:buAutoNum type="romanUcPeriod"/>
            </a:pPr>
            <a:r>
              <a:rPr lang="en-US" altLang="zh-CN" sz="2400" dirty="0" err="1">
                <a:sym typeface="+mn-ea"/>
              </a:rPr>
              <a:t>int</a:t>
            </a:r>
            <a:r>
              <a:rPr lang="zh-CN" altLang="en-US" sz="2400" dirty="0">
                <a:sym typeface="+mn-ea"/>
              </a:rPr>
              <a:t>转换为</a:t>
            </a:r>
            <a:r>
              <a:rPr lang="en-US" altLang="zh-CN" sz="2400" dirty="0">
                <a:sym typeface="+mn-ea"/>
              </a:rPr>
              <a:t>float</a:t>
            </a:r>
            <a:r>
              <a:rPr lang="zh-CN" altLang="en-US" sz="2400" dirty="0">
                <a:sym typeface="+mn-ea"/>
              </a:rPr>
              <a:t>，不会溢出，可能被舍入；</a:t>
            </a:r>
            <a:endParaRPr lang="en-US" altLang="zh-CN" sz="2400" dirty="0"/>
          </a:p>
          <a:p>
            <a:pPr marL="1314450" lvl="2" indent="-400050">
              <a:buFont typeface="+mj-lt"/>
              <a:buAutoNum type="romanUcPeriod"/>
            </a:pPr>
            <a:r>
              <a:rPr lang="en-US" altLang="zh-CN" sz="2400" dirty="0" err="1">
                <a:sym typeface="+mn-ea"/>
              </a:rPr>
              <a:t>int</a:t>
            </a:r>
            <a:r>
              <a:rPr lang="zh-CN" altLang="en-US" sz="2400" dirty="0">
                <a:sym typeface="+mn-ea"/>
              </a:rPr>
              <a:t>或</a:t>
            </a:r>
            <a:r>
              <a:rPr lang="en-US" altLang="zh-CN" sz="2400" dirty="0">
                <a:sym typeface="+mn-ea"/>
              </a:rPr>
              <a:t>float</a:t>
            </a:r>
            <a:r>
              <a:rPr lang="zh-CN" altLang="en-US" sz="2400" dirty="0">
                <a:sym typeface="+mn-ea"/>
              </a:rPr>
              <a:t>转换为</a:t>
            </a:r>
            <a:r>
              <a:rPr lang="en-US" altLang="zh-CN" sz="2400" dirty="0">
                <a:sym typeface="+mn-ea"/>
              </a:rPr>
              <a:t>double</a:t>
            </a:r>
            <a:r>
              <a:rPr lang="zh-CN" altLang="en-US" sz="2400" dirty="0">
                <a:sym typeface="+mn-ea"/>
              </a:rPr>
              <a:t>，能够准确表示；</a:t>
            </a:r>
            <a:endParaRPr lang="en-US" altLang="zh-CN" sz="2400" dirty="0"/>
          </a:p>
          <a:p>
            <a:pPr marL="1314450" lvl="2" indent="-400050">
              <a:buFont typeface="+mj-lt"/>
              <a:buAutoNum type="romanUcPeriod"/>
            </a:pPr>
            <a:r>
              <a:rPr lang="en-US" altLang="zh-CN" sz="2400" dirty="0">
                <a:sym typeface="+mn-ea"/>
              </a:rPr>
              <a:t>double</a:t>
            </a:r>
            <a:r>
              <a:rPr lang="zh-CN" altLang="en-US" sz="2400" dirty="0">
                <a:sym typeface="+mn-ea"/>
              </a:rPr>
              <a:t>转换为</a:t>
            </a:r>
            <a:r>
              <a:rPr lang="en-US" altLang="zh-CN" sz="2400" dirty="0">
                <a:sym typeface="+mn-ea"/>
              </a:rPr>
              <a:t>float</a:t>
            </a:r>
            <a:r>
              <a:rPr lang="zh-CN" altLang="en-US" sz="2400" dirty="0">
                <a:sym typeface="+mn-ea"/>
              </a:rPr>
              <a:t>，可能会溢出</a:t>
            </a:r>
            <a:r>
              <a:rPr lang="en-US" altLang="zh-CN" sz="2400" dirty="0">
                <a:sym typeface="+mn-ea"/>
              </a:rPr>
              <a:t>+∞</a:t>
            </a:r>
            <a:r>
              <a:rPr lang="zh-CN" altLang="en-US" sz="2400" dirty="0">
                <a:sym typeface="+mn-ea"/>
              </a:rPr>
              <a:t>或</a:t>
            </a:r>
            <a:r>
              <a:rPr lang="en-US" altLang="zh-CN" sz="2400" dirty="0">
                <a:sym typeface="+mn-ea"/>
              </a:rPr>
              <a:t>- ∞</a:t>
            </a:r>
            <a:r>
              <a:rPr lang="zh-CN" altLang="en-US" sz="2400" dirty="0">
                <a:sym typeface="+mn-ea"/>
              </a:rPr>
              <a:t>，也可能会舍入；</a:t>
            </a:r>
            <a:endParaRPr lang="en-US" altLang="zh-CN" sz="2400" dirty="0"/>
          </a:p>
          <a:p>
            <a:pPr marL="1314450" lvl="2" indent="-400050">
              <a:buFont typeface="+mj-lt"/>
              <a:buAutoNum type="romanUcPeriod"/>
            </a:pPr>
            <a:r>
              <a:rPr lang="en-US" altLang="zh-CN" sz="2400" dirty="0">
                <a:sym typeface="+mn-ea"/>
              </a:rPr>
              <a:t>float</a:t>
            </a:r>
            <a:r>
              <a:rPr lang="zh-CN" altLang="en-US" sz="2400" dirty="0">
                <a:sym typeface="+mn-ea"/>
              </a:rPr>
              <a:t>或</a:t>
            </a:r>
            <a:r>
              <a:rPr lang="en-US" altLang="zh-CN" sz="2400" dirty="0">
                <a:sym typeface="+mn-ea"/>
              </a:rPr>
              <a:t>double</a:t>
            </a:r>
            <a:r>
              <a:rPr lang="zh-CN" altLang="en-US" sz="2400" dirty="0">
                <a:sym typeface="+mn-ea"/>
              </a:rPr>
              <a:t>转换为</a:t>
            </a:r>
            <a:r>
              <a:rPr lang="en-US" altLang="zh-CN" sz="2400" dirty="0" err="1">
                <a:sym typeface="+mn-ea"/>
              </a:rPr>
              <a:t>int</a:t>
            </a:r>
            <a:r>
              <a:rPr lang="zh-CN" altLang="en-US" sz="2400" dirty="0">
                <a:sym typeface="+mn-ea"/>
              </a:rPr>
              <a:t>，可能会溢出，如果需要舍入则是向零舍入。</a:t>
            </a:r>
            <a:endParaRPr lang="en-US" altLang="zh-CN" sz="2400" dirty="0"/>
          </a:p>
          <a:p>
            <a:endParaRPr lang="zh-CN" altLang="en-US" sz="2400"/>
          </a:p>
        </p:txBody>
      </p:sp>
      <p:sp>
        <p:nvSpPr>
          <p:cNvPr id="18435" name="AutoShape 2"/>
          <p:cNvSpPr>
            <a:spLocks noChangeArrowheads="1"/>
          </p:cNvSpPr>
          <p:nvPr/>
        </p:nvSpPr>
        <p:spPr bwMode="auto">
          <a:xfrm>
            <a:off x="1369378" y="1262063"/>
            <a:ext cx="2239962" cy="246062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8" name="AutoShape 2"/>
          <p:cNvSpPr>
            <a:spLocks noChangeArrowheads="1"/>
          </p:cNvSpPr>
          <p:nvPr/>
        </p:nvSpPr>
        <p:spPr bwMode="auto">
          <a:xfrm>
            <a:off x="2639060" y="2014220"/>
            <a:ext cx="1706880" cy="201866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9" name="AutoShape 2"/>
          <p:cNvSpPr>
            <a:spLocks noChangeArrowheads="1"/>
          </p:cNvSpPr>
          <p:nvPr/>
        </p:nvSpPr>
        <p:spPr bwMode="auto">
          <a:xfrm>
            <a:off x="3679190" y="2904490"/>
            <a:ext cx="1219200" cy="158940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1" name="AutoShape 2"/>
          <p:cNvSpPr>
            <a:spLocks noChangeArrowheads="1"/>
          </p:cNvSpPr>
          <p:nvPr/>
        </p:nvSpPr>
        <p:spPr bwMode="auto">
          <a:xfrm>
            <a:off x="4467225" y="3524885"/>
            <a:ext cx="869315" cy="1141730"/>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3" name="文本框 12"/>
          <p:cNvSpPr txBox="1"/>
          <p:nvPr/>
        </p:nvSpPr>
        <p:spPr>
          <a:xfrm>
            <a:off x="3164840" y="2904490"/>
            <a:ext cx="655320" cy="829945"/>
          </a:xfrm>
          <a:prstGeom prst="rect">
            <a:avLst/>
          </a:prstGeom>
          <a:noFill/>
        </p:spPr>
        <p:txBody>
          <a:bodyPr wrap="square" rtlCol="0">
            <a:spAutoFit/>
          </a:bodyPr>
          <a:lstStyle/>
          <a:p>
            <a:r>
              <a:rPr lang="en-US" altLang="zh-CN" sz="4800">
                <a:solidFill>
                  <a:schemeClr val="bg1"/>
                </a:solidFill>
              </a:rPr>
              <a:t>C</a:t>
            </a:r>
          </a:p>
        </p:txBody>
      </p:sp>
      <p:sp>
        <p:nvSpPr>
          <p:cNvPr id="14" name="文本框 13"/>
          <p:cNvSpPr txBox="1"/>
          <p:nvPr/>
        </p:nvSpPr>
        <p:spPr>
          <a:xfrm>
            <a:off x="4083050" y="3524885"/>
            <a:ext cx="655320" cy="645160"/>
          </a:xfrm>
          <a:prstGeom prst="rect">
            <a:avLst/>
          </a:prstGeom>
          <a:noFill/>
        </p:spPr>
        <p:txBody>
          <a:bodyPr wrap="square" rtlCol="0">
            <a:spAutoFit/>
          </a:bodyPr>
          <a:lstStyle/>
          <a:p>
            <a:r>
              <a:rPr lang="en-US" altLang="zh-CN" sz="36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dow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down)">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extLst>
                    <a:ext uri="{9D8B030D-6E8A-4147-A177-3AD203B41FA5}">
                      <a16:colId xmlns="" xmlns:a16="http://schemas.microsoft.com/office/drawing/2014/main" val="20000"/>
                    </a:ext>
                  </a:extLst>
                </a:gridCol>
              </a:tblGrid>
              <a:tr h="457200">
                <a:tc>
                  <a:txBody>
                    <a:bodyPr/>
                    <a:lstStyle/>
                    <a:p>
                      <a:pPr>
                        <a:buNone/>
                      </a:pPr>
                      <a:r>
                        <a:rPr lang="zh-CN" altLang="en-US" sz="2400">
                          <a:solidFill>
                            <a:schemeClr val="bg1"/>
                          </a:solidFill>
                          <a:ea typeface="宋体" panose="02010600030101010101" pitchFamily="2" charset="-122"/>
                        </a:rPr>
                        <a:t>有趣的数字</a:t>
                      </a:r>
                    </a:p>
                  </a:txBody>
                  <a:tcPr>
                    <a:solidFill>
                      <a:srgbClr val="52B6B1"/>
                    </a:solidFill>
                  </a:tcPr>
                </a:tc>
                <a:extLst>
                  <a:ext uri="{0D108BD9-81ED-4DB2-BD59-A6C34878D82A}">
                    <a16:rowId xmlns="" xmlns:a16="http://schemas.microsoft.com/office/drawing/2014/main" val="10000"/>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graphicFrame>
        <p:nvGraphicFramePr>
          <p:cNvPr id="2" name="表格 1"/>
          <p:cNvGraphicFramePr/>
          <p:nvPr/>
        </p:nvGraphicFramePr>
        <p:xfrm>
          <a:off x="1630680" y="1461770"/>
          <a:ext cx="8318500" cy="4263390"/>
        </p:xfrm>
        <a:graphic>
          <a:graphicData uri="http://schemas.openxmlformats.org/drawingml/2006/table">
            <a:tbl>
              <a:tblPr firstRow="1" bandRow="1">
                <a:tableStyleId>{5C22544A-7EE6-4342-B048-85BDC9FD1C3A}</a:tableStyleId>
              </a:tblPr>
              <a:tblGrid>
                <a:gridCol w="2212975">
                  <a:extLst>
                    <a:ext uri="{9D8B030D-6E8A-4147-A177-3AD203B41FA5}">
                      <a16:colId xmlns="" xmlns:a16="http://schemas.microsoft.com/office/drawing/2014/main" val="20000"/>
                    </a:ext>
                  </a:extLst>
                </a:gridCol>
                <a:gridCol w="1862455">
                  <a:extLst>
                    <a:ext uri="{9D8B030D-6E8A-4147-A177-3AD203B41FA5}">
                      <a16:colId xmlns="" xmlns:a16="http://schemas.microsoft.com/office/drawing/2014/main" val="20001"/>
                    </a:ext>
                  </a:extLst>
                </a:gridCol>
                <a:gridCol w="1679575">
                  <a:extLst>
                    <a:ext uri="{9D8B030D-6E8A-4147-A177-3AD203B41FA5}">
                      <a16:colId xmlns="" xmlns:a16="http://schemas.microsoft.com/office/drawing/2014/main" val="20002"/>
                    </a:ext>
                  </a:extLst>
                </a:gridCol>
                <a:gridCol w="2563495">
                  <a:extLst>
                    <a:ext uri="{9D8B030D-6E8A-4147-A177-3AD203B41FA5}">
                      <a16:colId xmlns="" xmlns:a16="http://schemas.microsoft.com/office/drawing/2014/main" val="20003"/>
                    </a:ext>
                  </a:extLst>
                </a:gridCol>
              </a:tblGrid>
              <a:tr h="561975">
                <a:tc>
                  <a:txBody>
                    <a:bodyPr/>
                    <a:lstStyle/>
                    <a:p>
                      <a:pPr algn="ctr">
                        <a:buNone/>
                      </a:pPr>
                      <a:r>
                        <a:rPr lang="zh-CN" altLang="en-US"/>
                        <a:t>描述</a:t>
                      </a:r>
                    </a:p>
                  </a:txBody>
                  <a:tcPr/>
                </a:tc>
                <a:tc>
                  <a:txBody>
                    <a:bodyPr/>
                    <a:lstStyle/>
                    <a:p>
                      <a:pPr algn="ctr">
                        <a:buNone/>
                      </a:pPr>
                      <a:r>
                        <a:rPr lang="en-US" altLang="zh-CN"/>
                        <a:t>exp</a:t>
                      </a:r>
                      <a:r>
                        <a:rPr lang="zh-CN" altLang="en-US">
                          <a:ea typeface="宋体" panose="02010600030101010101" pitchFamily="2" charset="-122"/>
                        </a:rPr>
                        <a:t>字段</a:t>
                      </a:r>
                    </a:p>
                  </a:txBody>
                  <a:tcPr/>
                </a:tc>
                <a:tc>
                  <a:txBody>
                    <a:bodyPr/>
                    <a:lstStyle/>
                    <a:p>
                      <a:pPr algn="ctr">
                        <a:buNone/>
                      </a:pPr>
                      <a:r>
                        <a:rPr lang="en-US" altLang="zh-CN"/>
                        <a:t>frac</a:t>
                      </a:r>
                      <a:r>
                        <a:rPr lang="zh-CN" altLang="en-US">
                          <a:ea typeface="宋体" panose="02010600030101010101" pitchFamily="2" charset="-122"/>
                        </a:rPr>
                        <a:t>字段</a:t>
                      </a:r>
                    </a:p>
                  </a:txBody>
                  <a:tcPr/>
                </a:tc>
                <a:tc>
                  <a:txBody>
                    <a:bodyPr/>
                    <a:lstStyle/>
                    <a:p>
                      <a:pPr algn="ctr">
                        <a:buNone/>
                      </a:pPr>
                      <a:r>
                        <a:rPr lang="zh-CN" altLang="en-US"/>
                        <a:t>数值</a:t>
                      </a:r>
                    </a:p>
                  </a:txBody>
                  <a:tcPr/>
                </a:tc>
                <a:extLst>
                  <a:ext uri="{0D108BD9-81ED-4DB2-BD59-A6C34878D82A}">
                    <a16:rowId xmlns="" xmlns:a16="http://schemas.microsoft.com/office/drawing/2014/main" val="10000"/>
                  </a:ext>
                </a:extLst>
              </a:tr>
              <a:tr h="561975">
                <a:tc>
                  <a:txBody>
                    <a:bodyPr/>
                    <a:lstStyle/>
                    <a:p>
                      <a:pPr algn="ctr">
                        <a:buNone/>
                      </a:pPr>
                      <a:r>
                        <a:rPr lang="zh-CN" altLang="en-US"/>
                        <a:t>零</a:t>
                      </a:r>
                    </a:p>
                  </a:txBody>
                  <a:tcPr/>
                </a:tc>
                <a:tc>
                  <a:txBody>
                    <a:bodyPr/>
                    <a:lstStyle/>
                    <a:p>
                      <a:pPr algn="ctr">
                        <a:buNone/>
                      </a:pPr>
                      <a:r>
                        <a:rPr lang="zh-CN" altLang="en-US"/>
                        <a:t>00…00</a:t>
                      </a:r>
                    </a:p>
                  </a:txBody>
                  <a:tcPr/>
                </a:tc>
                <a:tc>
                  <a:txBody>
                    <a:bodyPr/>
                    <a:lstStyle/>
                    <a:p>
                      <a:pPr algn="ctr">
                        <a:buNone/>
                      </a:pPr>
                      <a:r>
                        <a:rPr lang="zh-CN" altLang="en-US"/>
                        <a:t>00…00</a:t>
                      </a:r>
                    </a:p>
                  </a:txBody>
                  <a:tcPr/>
                </a:tc>
                <a:tc>
                  <a:txBody>
                    <a:bodyPr/>
                    <a:lstStyle/>
                    <a:p>
                      <a:pPr algn="ctr">
                        <a:buNone/>
                      </a:pPr>
                      <a:r>
                        <a:rPr lang="zh-CN" altLang="en-US"/>
                        <a:t>0.0</a:t>
                      </a:r>
                    </a:p>
                    <a:p>
                      <a:pPr algn="ctr">
                        <a:buNone/>
                      </a:pPr>
                      <a:endParaRPr lang="zh-CN" altLang="en-US"/>
                    </a:p>
                  </a:txBody>
                  <a:tcPr/>
                </a:tc>
                <a:extLst>
                  <a:ext uri="{0D108BD9-81ED-4DB2-BD59-A6C34878D82A}">
                    <a16:rowId xmlns="" xmlns:a16="http://schemas.microsoft.com/office/drawing/2014/main" val="10001"/>
                  </a:ext>
                </a:extLst>
              </a:tr>
              <a:tr h="579120">
                <a:tc>
                  <a:txBody>
                    <a:bodyPr/>
                    <a:lstStyle/>
                    <a:p>
                      <a:pPr algn="ctr">
                        <a:buNone/>
                      </a:pPr>
                      <a:r>
                        <a:rPr lang="zh-CN" altLang="en-US"/>
                        <a:t>最小的非规格化数</a:t>
                      </a:r>
                    </a:p>
                  </a:txBody>
                  <a:tcPr/>
                </a:tc>
                <a:tc>
                  <a:txBody>
                    <a:bodyPr/>
                    <a:lstStyle/>
                    <a:p>
                      <a:pPr algn="ctr">
                        <a:buNone/>
                      </a:pPr>
                      <a:r>
                        <a:rPr lang="zh-CN" altLang="en-US"/>
                        <a:t>00…00</a:t>
                      </a:r>
                    </a:p>
                  </a:txBody>
                  <a:tcPr/>
                </a:tc>
                <a:tc>
                  <a:txBody>
                    <a:bodyPr/>
                    <a:lstStyle/>
                    <a:p>
                      <a:pPr algn="ctr">
                        <a:buNone/>
                      </a:pPr>
                      <a:r>
                        <a:rPr lang="zh-CN" altLang="en-US"/>
                        <a:t>00…01</a:t>
                      </a:r>
                    </a:p>
                  </a:txBody>
                  <a:tcPr/>
                </a:tc>
                <a:tc>
                  <a:txBody>
                    <a:bodyPr/>
                    <a:lstStyle/>
                    <a:p>
                      <a:pPr algn="ctr">
                        <a:buNone/>
                      </a:pPr>
                      <a:r>
                        <a:rPr lang="zh-CN" altLang="en-US"/>
                        <a:t>2</a:t>
                      </a:r>
                      <a:r>
                        <a:rPr lang="zh-CN" altLang="en-US" baseline="30000"/>
                        <a:t>– {23,52}</a:t>
                      </a:r>
                      <a:r>
                        <a:rPr lang="zh-CN" altLang="en-US"/>
                        <a:t> x 2</a:t>
                      </a:r>
                      <a:r>
                        <a:rPr lang="zh-CN" altLang="en-US" baseline="30000"/>
                        <a:t>– {126,1022}</a:t>
                      </a:r>
                    </a:p>
                    <a:p>
                      <a:pPr algn="ctr">
                        <a:buNone/>
                      </a:pPr>
                      <a:endParaRPr lang="zh-CN" altLang="en-US" baseline="30000"/>
                    </a:p>
                  </a:txBody>
                  <a:tcPr/>
                </a:tc>
                <a:extLst>
                  <a:ext uri="{0D108BD9-81ED-4DB2-BD59-A6C34878D82A}">
                    <a16:rowId xmlns="" xmlns:a16="http://schemas.microsoft.com/office/drawing/2014/main" val="10002"/>
                  </a:ext>
                </a:extLst>
              </a:tr>
              <a:tr h="561975">
                <a:tc>
                  <a:txBody>
                    <a:bodyPr/>
                    <a:lstStyle/>
                    <a:p>
                      <a:pPr algn="ctr">
                        <a:buNone/>
                      </a:pPr>
                      <a:r>
                        <a:rPr lang="zh-CN" altLang="en-US" sz="1800">
                          <a:sym typeface="+mn-ea"/>
                        </a:rPr>
                        <a:t>最大的非规格化数</a:t>
                      </a:r>
                      <a:endParaRPr lang="zh-CN" altLang="en-US"/>
                    </a:p>
                  </a:txBody>
                  <a:tcPr/>
                </a:tc>
                <a:tc>
                  <a:txBody>
                    <a:bodyPr/>
                    <a:lstStyle/>
                    <a:p>
                      <a:pPr algn="ctr">
                        <a:buNone/>
                      </a:pPr>
                      <a:r>
                        <a:rPr lang="zh-CN" altLang="en-US"/>
                        <a:t>00…00</a:t>
                      </a:r>
                    </a:p>
                  </a:txBody>
                  <a:tcPr/>
                </a:tc>
                <a:tc>
                  <a:txBody>
                    <a:bodyPr/>
                    <a:lstStyle/>
                    <a:p>
                      <a:pPr algn="ctr">
                        <a:buNone/>
                      </a:pPr>
                      <a:r>
                        <a:rPr lang="zh-CN" altLang="en-US"/>
                        <a:t>11…11</a:t>
                      </a:r>
                    </a:p>
                  </a:txBody>
                  <a:tcPr/>
                </a:tc>
                <a:tc>
                  <a:txBody>
                    <a:bodyPr/>
                    <a:lstStyle/>
                    <a:p>
                      <a:pPr algn="ctr">
                        <a:buNone/>
                      </a:pPr>
                      <a:r>
                        <a:rPr lang="zh-CN" altLang="en-US"/>
                        <a:t>(1.0 – ε) x 2</a:t>
                      </a:r>
                      <a:r>
                        <a:rPr lang="zh-CN" altLang="en-US" baseline="30000"/>
                        <a:t>– {126,1022}</a:t>
                      </a:r>
                    </a:p>
                    <a:p>
                      <a:pPr algn="ctr">
                        <a:buNone/>
                      </a:pPr>
                      <a:endParaRPr lang="zh-CN" altLang="en-US" baseline="30000"/>
                    </a:p>
                  </a:txBody>
                  <a:tcPr/>
                </a:tc>
                <a:extLst>
                  <a:ext uri="{0D108BD9-81ED-4DB2-BD59-A6C34878D82A}">
                    <a16:rowId xmlns="" xmlns:a16="http://schemas.microsoft.com/office/drawing/2014/main" val="10003"/>
                  </a:ext>
                </a:extLst>
              </a:tr>
              <a:tr h="640080">
                <a:tc>
                  <a:txBody>
                    <a:bodyPr/>
                    <a:lstStyle/>
                    <a:p>
                      <a:pPr algn="ctr">
                        <a:buNone/>
                      </a:pPr>
                      <a:r>
                        <a:rPr lang="zh-CN" altLang="en-US" sz="1800">
                          <a:sym typeface="+mn-ea"/>
                        </a:rPr>
                        <a:t>最小的规格化数</a:t>
                      </a:r>
                    </a:p>
                    <a:p>
                      <a:pPr algn="ctr">
                        <a:buNone/>
                      </a:pPr>
                      <a:endParaRPr lang="zh-CN" altLang="en-US"/>
                    </a:p>
                  </a:txBody>
                  <a:tcPr/>
                </a:tc>
                <a:tc>
                  <a:txBody>
                    <a:bodyPr/>
                    <a:lstStyle/>
                    <a:p>
                      <a:pPr algn="ctr">
                        <a:buNone/>
                      </a:pPr>
                      <a:r>
                        <a:rPr lang="zh-CN" altLang="en-US"/>
                        <a:t>00…01</a:t>
                      </a:r>
                    </a:p>
                  </a:txBody>
                  <a:tcPr/>
                </a:tc>
                <a:tc>
                  <a:txBody>
                    <a:bodyPr/>
                    <a:lstStyle/>
                    <a:p>
                      <a:pPr algn="ctr">
                        <a:buNone/>
                      </a:pPr>
                      <a:r>
                        <a:rPr lang="zh-CN" altLang="en-US"/>
                        <a:t>00…00</a:t>
                      </a:r>
                    </a:p>
                  </a:txBody>
                  <a:tcPr/>
                </a:tc>
                <a:tc>
                  <a:txBody>
                    <a:bodyPr/>
                    <a:lstStyle/>
                    <a:p>
                      <a:pPr algn="ctr">
                        <a:buNone/>
                      </a:pPr>
                      <a:r>
                        <a:rPr lang="zh-CN" altLang="en-US"/>
                        <a:t>1.0 x 2</a:t>
                      </a:r>
                      <a:r>
                        <a:rPr lang="zh-CN" altLang="en-US" baseline="30000"/>
                        <a:t>– {126,1022}</a:t>
                      </a:r>
                    </a:p>
                    <a:p>
                      <a:pPr algn="ctr">
                        <a:buNone/>
                      </a:pPr>
                      <a:endParaRPr lang="zh-CN" altLang="en-US" baseline="30000"/>
                    </a:p>
                  </a:txBody>
                  <a:tcPr/>
                </a:tc>
                <a:extLst>
                  <a:ext uri="{0D108BD9-81ED-4DB2-BD59-A6C34878D82A}">
                    <a16:rowId xmlns="" xmlns:a16="http://schemas.microsoft.com/office/drawing/2014/main" val="10004"/>
                  </a:ext>
                </a:extLst>
              </a:tr>
              <a:tr h="561975">
                <a:tc>
                  <a:txBody>
                    <a:bodyPr/>
                    <a:lstStyle/>
                    <a:p>
                      <a:pPr algn="ctr">
                        <a:buNone/>
                      </a:pPr>
                      <a:r>
                        <a:rPr lang="zh-CN" altLang="en-US" sz="1800">
                          <a:sym typeface="+mn-ea"/>
                        </a:rPr>
                        <a:t>最大的规格化数</a:t>
                      </a:r>
                      <a:endParaRPr lang="zh-CN" altLang="en-US" sz="1800"/>
                    </a:p>
                    <a:p>
                      <a:pPr algn="ctr">
                        <a:buNone/>
                      </a:pPr>
                      <a:endParaRPr lang="zh-CN" altLang="en-US"/>
                    </a:p>
                  </a:txBody>
                  <a:tcPr/>
                </a:tc>
                <a:tc>
                  <a:txBody>
                    <a:bodyPr/>
                    <a:lstStyle/>
                    <a:p>
                      <a:pPr algn="ctr">
                        <a:buNone/>
                      </a:pPr>
                      <a:r>
                        <a:rPr lang="zh-CN" altLang="en-US"/>
                        <a:t>11…10</a:t>
                      </a:r>
                    </a:p>
                  </a:txBody>
                  <a:tcPr/>
                </a:tc>
                <a:tc>
                  <a:txBody>
                    <a:bodyPr/>
                    <a:lstStyle/>
                    <a:p>
                      <a:pPr algn="ctr">
                        <a:buNone/>
                      </a:pPr>
                      <a:r>
                        <a:rPr lang="zh-CN" altLang="en-US"/>
                        <a:t>11…11</a:t>
                      </a:r>
                    </a:p>
                  </a:txBody>
                  <a:tcPr/>
                </a:tc>
                <a:tc>
                  <a:txBody>
                    <a:bodyPr/>
                    <a:lstStyle/>
                    <a:p>
                      <a:pPr algn="ctr">
                        <a:buNone/>
                      </a:pPr>
                      <a:r>
                        <a:rPr lang="zh-CN" altLang="en-US"/>
                        <a:t>(2.0 – ε) x 2</a:t>
                      </a:r>
                      <a:r>
                        <a:rPr lang="zh-CN" altLang="en-US" baseline="30000"/>
                        <a:t>{127,1023}</a:t>
                      </a:r>
                    </a:p>
                    <a:p>
                      <a:pPr algn="ctr">
                        <a:buNone/>
                      </a:pPr>
                      <a:endParaRPr lang="zh-CN" altLang="en-US"/>
                    </a:p>
                  </a:txBody>
                  <a:tcPr/>
                </a:tc>
                <a:extLst>
                  <a:ext uri="{0D108BD9-81ED-4DB2-BD59-A6C34878D82A}">
                    <a16:rowId xmlns="" xmlns:a16="http://schemas.microsoft.com/office/drawing/2014/main" val="10005"/>
                  </a:ext>
                </a:extLst>
              </a:tr>
              <a:tr h="561975">
                <a:tc>
                  <a:txBody>
                    <a:bodyPr/>
                    <a:lstStyle/>
                    <a:p>
                      <a:pPr algn="ctr">
                        <a:buNone/>
                      </a:pPr>
                      <a:r>
                        <a:rPr lang="zh-CN" altLang="en-US"/>
                        <a:t>一</a:t>
                      </a:r>
                    </a:p>
                  </a:txBody>
                  <a:tcPr/>
                </a:tc>
                <a:tc>
                  <a:txBody>
                    <a:bodyPr/>
                    <a:lstStyle/>
                    <a:p>
                      <a:pPr algn="ctr">
                        <a:buNone/>
                      </a:pPr>
                      <a:r>
                        <a:rPr lang="zh-CN" altLang="en-US"/>
                        <a:t>01…11</a:t>
                      </a:r>
                    </a:p>
                  </a:txBody>
                  <a:tcPr/>
                </a:tc>
                <a:tc>
                  <a:txBody>
                    <a:bodyPr/>
                    <a:lstStyle/>
                    <a:p>
                      <a:pPr algn="ctr">
                        <a:buNone/>
                      </a:pPr>
                      <a:r>
                        <a:rPr lang="zh-CN" altLang="en-US"/>
                        <a:t>00…00</a:t>
                      </a:r>
                    </a:p>
                  </a:txBody>
                  <a:tcPr/>
                </a:tc>
                <a:tc>
                  <a:txBody>
                    <a:bodyPr/>
                    <a:lstStyle/>
                    <a:p>
                      <a:pPr algn="ctr">
                        <a:buNone/>
                      </a:pPr>
                      <a:r>
                        <a:rPr lang="zh-CN" altLang="en-US"/>
                        <a:t>1.0</a:t>
                      </a:r>
                    </a:p>
                    <a:p>
                      <a:pPr algn="ctr">
                        <a:buNone/>
                      </a:pPr>
                      <a:endParaRPr lang="zh-CN" altLang="en-US"/>
                    </a:p>
                  </a:txBody>
                  <a:tcPr/>
                </a:tc>
                <a:extLst>
                  <a:ext uri="{0D108BD9-81ED-4DB2-BD59-A6C34878D82A}">
                    <a16:rowId xmlns="" xmlns:a16="http://schemas.microsoft.com/office/drawing/2014/main" val="10006"/>
                  </a:ext>
                </a:extLst>
              </a:tr>
            </a:tbl>
          </a:graphicData>
        </a:graphic>
      </p:graphicFrame>
      <p:sp>
        <p:nvSpPr>
          <p:cNvPr id="4" name="椭圆形标注 3"/>
          <p:cNvSpPr/>
          <p:nvPr/>
        </p:nvSpPr>
        <p:spPr>
          <a:xfrm>
            <a:off x="9812020" y="425450"/>
            <a:ext cx="2227580" cy="1158240"/>
          </a:xfrm>
          <a:prstGeom prst="wedgeEllipseCallout">
            <a:avLst>
              <a:gd name="adj1" fmla="val -56242"/>
              <a:gd name="adj2" fmla="val 158662"/>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1.4 x 10</a:t>
            </a:r>
            <a:r>
              <a:rPr lang="en-US" sz="1800" baseline="32000" dirty="0">
                <a:sym typeface="+mn-ea"/>
              </a:rPr>
              <a:t>–45</a:t>
            </a:r>
            <a:r>
              <a:rPr lang="zh-CN" altLang="en-US" sz="1800" dirty="0">
                <a:ea typeface="宋体" panose="02010600030101010101" pitchFamily="2" charset="-122"/>
                <a:sym typeface="+mn-ea"/>
              </a:rPr>
              <a:t>，双精度</a:t>
            </a:r>
            <a:r>
              <a:rPr lang="en-US" sz="1800" dirty="0">
                <a:sym typeface="+mn-ea"/>
              </a:rPr>
              <a:t> ≈ 4.9 x 10</a:t>
            </a:r>
            <a:r>
              <a:rPr lang="en-US" sz="1800" baseline="32000" dirty="0">
                <a:sym typeface="+mn-ea"/>
              </a:rPr>
              <a:t>–324</a:t>
            </a:r>
            <a:endParaRPr lang="en-US" sz="18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5" name="椭圆形标注 4"/>
          <p:cNvSpPr/>
          <p:nvPr/>
        </p:nvSpPr>
        <p:spPr>
          <a:xfrm>
            <a:off x="9766300" y="2585085"/>
            <a:ext cx="2319020" cy="1158240"/>
          </a:xfrm>
          <a:prstGeom prst="wedgeEllipseCallout">
            <a:avLst>
              <a:gd name="adj1" fmla="val -54956"/>
              <a:gd name="adj2" fmla="val 4024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1.18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2.2 x 10</a:t>
            </a:r>
            <a:r>
              <a:rPr lang="en-US" sz="1800" baseline="32000" dirty="0">
                <a:sym typeface="+mn-ea"/>
              </a:rPr>
              <a:t>–308</a:t>
            </a: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6" name="椭圆形标注 5"/>
          <p:cNvSpPr/>
          <p:nvPr/>
        </p:nvSpPr>
        <p:spPr>
          <a:xfrm>
            <a:off x="9812655" y="4648835"/>
            <a:ext cx="2227580" cy="1447165"/>
          </a:xfrm>
          <a:prstGeom prst="wedgeEllipseCallout">
            <a:avLst>
              <a:gd name="adj1" fmla="val -43358"/>
              <a:gd name="adj2" fmla="val -57064"/>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ln>
                  <a:noFill/>
                </a:ln>
                <a:effectLst/>
                <a:ea typeface="宋体" panose="02010600030101010101" pitchFamily="2" charset="-122"/>
                <a:sym typeface="+mn-ea"/>
              </a:rPr>
              <a:t>单精度</a:t>
            </a:r>
            <a:r>
              <a:rPr lang="en-US" sz="1800" dirty="0">
                <a:sym typeface="+mn-ea"/>
              </a:rPr>
              <a:t>≈  ≈ 3.4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 1.8 x 10</a:t>
            </a:r>
            <a:r>
              <a:rPr lang="en-US" sz="1800" baseline="32000" dirty="0">
                <a:sym typeface="+mn-ea"/>
              </a:rPr>
              <a:t>308</a:t>
            </a:r>
            <a:endParaRPr lang="en-US" sz="1800" baseline="320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5"/>
          <p:cNvSpPr>
            <a:spLocks noChangeArrowheads="1"/>
          </p:cNvSpPr>
          <p:nvPr/>
        </p:nvSpPr>
        <p:spPr bwMode="auto">
          <a:xfrm>
            <a:off x="4286250" y="4926013"/>
            <a:ext cx="36195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a:latin typeface="微软雅黑" panose="020B0503020204020204" pitchFamily="34" charset="-122"/>
                <a:ea typeface="微软雅黑" panose="020B0503020204020204" pitchFamily="34" charset="-122"/>
              </a:rPr>
              <a:t>谢谢</a:t>
            </a:r>
            <a:r>
              <a:rPr lang="en-US" altLang="zh-CN" sz="5400" b="1">
                <a:latin typeface="微软雅黑" panose="020B0503020204020204" pitchFamily="34" charset="-122"/>
                <a:ea typeface="微软雅黑" panose="020B0503020204020204" pitchFamily="34" charset="-122"/>
              </a:rPr>
              <a:t>!</a:t>
            </a:r>
          </a:p>
        </p:txBody>
      </p:sp>
      <p:sp>
        <p:nvSpPr>
          <p:cNvPr id="37891" name="矩形 10"/>
          <p:cNvSpPr>
            <a:spLocks noChangeArrowheads="1"/>
          </p:cNvSpPr>
          <p:nvPr/>
        </p:nvSpPr>
        <p:spPr bwMode="auto">
          <a:xfrm>
            <a:off x="4519613" y="5697538"/>
            <a:ext cx="3152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a:latin typeface="微软雅黑" panose="020B0503020204020204" pitchFamily="34" charset="-122"/>
                <a:ea typeface="微软雅黑" panose="020B0503020204020204" pitchFamily="34" charset="-122"/>
              </a:rPr>
              <a:t>Thanks For  Watching</a:t>
            </a:r>
            <a:endParaRPr lang="zh-CN" altLang="en-US">
              <a:latin typeface="微软雅黑" panose="020B0503020204020204" pitchFamily="34" charset="-122"/>
              <a:ea typeface="微软雅黑" panose="020B0503020204020204" pitchFamily="34" charset="-122"/>
            </a:endParaRPr>
          </a:p>
        </p:txBody>
      </p:sp>
      <p:cxnSp>
        <p:nvCxnSpPr>
          <p:cNvPr id="37892" name="直接连接符 6"/>
          <p:cNvCxnSpPr>
            <a:cxnSpLocks noChangeShapeType="1"/>
          </p:cNvCxnSpPr>
          <p:nvPr/>
        </p:nvCxnSpPr>
        <p:spPr bwMode="auto">
          <a:xfrm>
            <a:off x="4656138" y="5730875"/>
            <a:ext cx="2879725" cy="23813"/>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37893" name="Group 5"/>
          <p:cNvGrpSpPr/>
          <p:nvPr/>
        </p:nvGrpSpPr>
        <p:grpSpPr bwMode="auto">
          <a:xfrm>
            <a:off x="4556125" y="1296988"/>
            <a:ext cx="3105150" cy="3106737"/>
            <a:chOff x="0" y="0"/>
            <a:chExt cx="4176001" cy="4176001"/>
          </a:xfrm>
        </p:grpSpPr>
        <p:sp>
          <p:nvSpPr>
            <p:cNvPr id="37894" name="椭圆 10"/>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7895" name="任意多边形 11"/>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37896" name="组合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57" y="673880"/>
              <a:ext cx="2778603" cy="217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 xmlns:a16="http://schemas.microsoft.com/office/drawing/2014/main" val="10000"/>
                  </a:ext>
                </a:extLst>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626475" cy="2584450"/>
          </a:xfrm>
          <a:prstGeom prst="rect">
            <a:avLst/>
          </a:prstGeom>
          <a:noFill/>
        </p:spPr>
        <p:txBody>
          <a:bodyPr wrap="square" rtlCol="0">
            <a:spAutoFit/>
          </a:bodyPr>
          <a:lstStyle/>
          <a:p>
            <a:pPr marL="0" indent="0" eaLnBrk="1" hangingPunct="1">
              <a:buNone/>
            </a:pPr>
            <a:r>
              <a:rPr lang="en-US" altLang="zh-CN" dirty="0">
                <a:ea typeface="宋体" panose="02010600030101010101" pitchFamily="2" charset="-122"/>
                <a:sym typeface="+mn-ea"/>
              </a:rPr>
              <a:t>          </a:t>
            </a:r>
            <a:endParaRPr lang="en-US" altLang="zh-CN" dirty="0">
              <a:ea typeface="宋体" panose="02010600030101010101" pitchFamily="2" charset="-122"/>
            </a:endParaRPr>
          </a:p>
          <a:p>
            <a:pPr marL="0" indent="0" eaLnBrk="1" hangingPunct="1">
              <a:buNone/>
            </a:pPr>
            <a:r>
              <a:rPr lang="zh-CN" altLang="en-US" dirty="0">
                <a:ea typeface="宋体" panose="02010600030101010101" pitchFamily="2" charset="-122"/>
                <a:sym typeface="+mn-ea"/>
              </a:rPr>
              <a:t> 十六进制转换为二进制：</a:t>
            </a:r>
          </a:p>
          <a:p>
            <a:pPr marL="0" indent="0" eaLnBrk="1" hangingPunct="1">
              <a:buNone/>
            </a:pPr>
            <a:r>
              <a:rPr lang="zh-CN" altLang="en-US" dirty="0">
                <a:ea typeface="宋体" panose="02010600030101010101" pitchFamily="2" charset="-122"/>
                <a:sym typeface="+mn-ea"/>
              </a:rPr>
              <a:t>通过展开每个十六 进制数字，将其转换为二进制格式</a:t>
            </a:r>
          </a:p>
          <a:p>
            <a:pPr marL="0" indent="0" eaLnBrk="1" hangingPunct="1">
              <a:buNone/>
            </a:pPr>
            <a:endParaRPr lang="zh-CN" altLang="en-US" dirty="0">
              <a:ea typeface="宋体" panose="02010600030101010101" pitchFamily="2" charset="-122"/>
              <a:sym typeface="+mn-ea"/>
            </a:endParaRPr>
          </a:p>
          <a:p>
            <a:pPr marL="0" indent="0" eaLnBrk="1" hangingPunct="1">
              <a:buNone/>
            </a:pPr>
            <a:r>
              <a:rPr lang="zh-CN" altLang="en-US" dirty="0">
                <a:ea typeface="宋体" panose="02010600030101010101" pitchFamily="2" charset="-122"/>
                <a:sym typeface="+mn-ea"/>
              </a:rPr>
              <a:t>十六进制数</a:t>
            </a:r>
            <a:r>
              <a:rPr lang="en-US" altLang="zh-CN" dirty="0">
                <a:ea typeface="宋体" panose="02010600030101010101" pitchFamily="2" charset="-122"/>
                <a:sym typeface="+mn-ea"/>
              </a:rPr>
              <a:t>0x173A4C</a:t>
            </a:r>
          </a:p>
          <a:p>
            <a:pPr marL="266700" lvl="1" indent="0" eaLnBrk="1" hangingPunct="1">
              <a:buNone/>
            </a:pPr>
            <a:endParaRPr lang="zh-CN" altLang="en-US" dirty="0">
              <a:ea typeface="宋体" panose="02010600030101010101" pitchFamily="2" charset="-122"/>
              <a:sym typeface="+mn-ea"/>
            </a:endParaRPr>
          </a:p>
          <a:p>
            <a:pPr marL="552450" lvl="1" eaLnBrk="1" hangingPunct="1"/>
            <a:endParaRPr lang="zh-CN" altLang="en-US" dirty="0">
              <a:ea typeface="宋体" panose="02010600030101010101" pitchFamily="2" charset="-122"/>
              <a:sym typeface="+mn-ea"/>
            </a:endParaRPr>
          </a:p>
          <a:p>
            <a:pPr marL="1181100" lvl="3" eaLnBrk="1" hangingPunct="1">
              <a:buFont typeface="Arial" panose="020B0604020202020204" pitchFamily="34" charset="0"/>
              <a:buNone/>
            </a:pPr>
            <a:endParaRPr lang="zh-CN" altLang="en-US" dirty="0">
              <a:ea typeface="宋体" panose="02010600030101010101" pitchFamily="2" charset="-122"/>
              <a:sym typeface="+mn-ea"/>
            </a:endParaRPr>
          </a:p>
          <a:p>
            <a:endParaRPr lang="zh-CN" altLang="en-US" dirty="0"/>
          </a:p>
        </p:txBody>
      </p:sp>
      <p:sp>
        <p:nvSpPr>
          <p:cNvPr id="7" name="文本框 6"/>
          <p:cNvSpPr txBox="1"/>
          <p:nvPr/>
        </p:nvSpPr>
        <p:spPr>
          <a:xfrm>
            <a:off x="2110105" y="1524000"/>
            <a:ext cx="367665" cy="368300"/>
          </a:xfrm>
          <a:prstGeom prst="rect">
            <a:avLst/>
          </a:prstGeom>
          <a:noFill/>
        </p:spPr>
        <p:txBody>
          <a:bodyPr wrap="square" rtlCol="0">
            <a:spAutoFit/>
          </a:bodyPr>
          <a:lstStyle/>
          <a:p>
            <a:r>
              <a:rPr lang="zh-CN" altLang="en-US" b="1"/>
              <a:t>一</a:t>
            </a:r>
          </a:p>
        </p:txBody>
      </p:sp>
      <p:sp>
        <p:nvSpPr>
          <p:cNvPr id="8" name="AutoShape 6"/>
          <p:cNvSpPr/>
          <p:nvPr/>
        </p:nvSpPr>
        <p:spPr bwMode="auto">
          <a:xfrm>
            <a:off x="1702435" y="393573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10105" y="3797935"/>
            <a:ext cx="367665" cy="368300"/>
          </a:xfrm>
          <a:prstGeom prst="rect">
            <a:avLst/>
          </a:prstGeom>
          <a:noFill/>
        </p:spPr>
        <p:txBody>
          <a:bodyPr wrap="square" rtlCol="0">
            <a:spAutoFit/>
          </a:bodyPr>
          <a:lstStyle/>
          <a:p>
            <a:r>
              <a:rPr lang="zh-CN" altLang="en-US" b="1"/>
              <a:t>二</a:t>
            </a:r>
          </a:p>
        </p:txBody>
      </p:sp>
      <p:graphicFrame>
        <p:nvGraphicFramePr>
          <p:cNvPr id="10" name="表格 9"/>
          <p:cNvGraphicFramePr/>
          <p:nvPr/>
        </p:nvGraphicFramePr>
        <p:xfrm>
          <a:off x="3295650" y="2726690"/>
          <a:ext cx="8530590" cy="762000"/>
        </p:xfrm>
        <a:graphic>
          <a:graphicData uri="http://schemas.openxmlformats.org/drawingml/2006/table">
            <a:tbl>
              <a:tblPr firstRow="1" bandRow="1">
                <a:tableStyleId>{5C22544A-7EE6-4342-B048-85BDC9FD1C3A}</a:tableStyleId>
              </a:tblPr>
              <a:tblGrid>
                <a:gridCol w="1421765">
                  <a:extLst>
                    <a:ext uri="{9D8B030D-6E8A-4147-A177-3AD203B41FA5}">
                      <a16:colId xmlns="" xmlns:a16="http://schemas.microsoft.com/office/drawing/2014/main" val="20000"/>
                    </a:ext>
                  </a:extLst>
                </a:gridCol>
                <a:gridCol w="1421765">
                  <a:extLst>
                    <a:ext uri="{9D8B030D-6E8A-4147-A177-3AD203B41FA5}">
                      <a16:colId xmlns="" xmlns:a16="http://schemas.microsoft.com/office/drawing/2014/main" val="20001"/>
                    </a:ext>
                  </a:extLst>
                </a:gridCol>
                <a:gridCol w="1421765">
                  <a:extLst>
                    <a:ext uri="{9D8B030D-6E8A-4147-A177-3AD203B41FA5}">
                      <a16:colId xmlns="" xmlns:a16="http://schemas.microsoft.com/office/drawing/2014/main" val="20002"/>
                    </a:ext>
                  </a:extLst>
                </a:gridCol>
                <a:gridCol w="1421765">
                  <a:extLst>
                    <a:ext uri="{9D8B030D-6E8A-4147-A177-3AD203B41FA5}">
                      <a16:colId xmlns="" xmlns:a16="http://schemas.microsoft.com/office/drawing/2014/main" val="20003"/>
                    </a:ext>
                  </a:extLst>
                </a:gridCol>
                <a:gridCol w="1421765">
                  <a:extLst>
                    <a:ext uri="{9D8B030D-6E8A-4147-A177-3AD203B41FA5}">
                      <a16:colId xmlns="" xmlns:a16="http://schemas.microsoft.com/office/drawing/2014/main" val="20004"/>
                    </a:ext>
                  </a:extLst>
                </a:gridCol>
                <a:gridCol w="1421765">
                  <a:extLst>
                    <a:ext uri="{9D8B030D-6E8A-4147-A177-3AD203B41FA5}">
                      <a16:colId xmlns="" xmlns:a16="http://schemas.microsoft.com/office/drawing/2014/main" val="20005"/>
                    </a:ext>
                  </a:extLst>
                </a:gridCol>
              </a:tblGrid>
              <a:tr h="381000">
                <a:tc>
                  <a:txBody>
                    <a:bodyPr/>
                    <a:lstStyle/>
                    <a:p>
                      <a:pPr algn="ctr">
                        <a:buNone/>
                      </a:pPr>
                      <a:r>
                        <a:rPr lang="en-US" altLang="zh-CN"/>
                        <a:t>1</a:t>
                      </a:r>
                    </a:p>
                  </a:txBody>
                  <a:tcPr/>
                </a:tc>
                <a:tc>
                  <a:txBody>
                    <a:bodyPr/>
                    <a:lstStyle/>
                    <a:p>
                      <a:pPr algn="ctr">
                        <a:buNone/>
                      </a:pPr>
                      <a:r>
                        <a:rPr lang="en-US" altLang="zh-CN"/>
                        <a:t>7</a:t>
                      </a:r>
                    </a:p>
                  </a:txBody>
                  <a:tcPr/>
                </a:tc>
                <a:tc>
                  <a:txBody>
                    <a:bodyPr/>
                    <a:lstStyle/>
                    <a:p>
                      <a:pPr algn="ctr">
                        <a:buNone/>
                      </a:pPr>
                      <a:r>
                        <a:rPr lang="en-US" altLang="zh-CN"/>
                        <a:t>3</a:t>
                      </a:r>
                    </a:p>
                  </a:txBody>
                  <a:tcPr/>
                </a:tc>
                <a:tc>
                  <a:txBody>
                    <a:bodyPr/>
                    <a:lstStyle/>
                    <a:p>
                      <a:pPr algn="ctr">
                        <a:buNone/>
                      </a:pPr>
                      <a:r>
                        <a:rPr lang="en-US" altLang="zh-CN"/>
                        <a:t>A</a:t>
                      </a:r>
                    </a:p>
                  </a:txBody>
                  <a:tcPr/>
                </a:tc>
                <a:tc>
                  <a:txBody>
                    <a:bodyPr/>
                    <a:lstStyle/>
                    <a:p>
                      <a:pPr algn="ctr">
                        <a:buNone/>
                      </a:pPr>
                      <a:r>
                        <a:rPr lang="en-US" altLang="zh-CN"/>
                        <a:t>4</a:t>
                      </a:r>
                    </a:p>
                  </a:txBody>
                  <a:tcPr/>
                </a:tc>
                <a:tc>
                  <a:txBody>
                    <a:bodyPr/>
                    <a:lstStyle/>
                    <a:p>
                      <a:pPr algn="ctr">
                        <a:buNone/>
                      </a:pPr>
                      <a:r>
                        <a:rPr lang="en-US" altLang="zh-CN"/>
                        <a:t>C</a:t>
                      </a:r>
                    </a:p>
                  </a:txBody>
                  <a:tcPr/>
                </a:tc>
                <a:extLst>
                  <a:ext uri="{0D108BD9-81ED-4DB2-BD59-A6C34878D82A}">
                    <a16:rowId xmlns="" xmlns:a16="http://schemas.microsoft.com/office/drawing/2014/main" val="10000"/>
                  </a:ext>
                </a:extLst>
              </a:tr>
              <a:tr h="381000">
                <a:tc>
                  <a:txBody>
                    <a:bodyPr/>
                    <a:lstStyle/>
                    <a:p>
                      <a:pPr algn="ctr">
                        <a:buNone/>
                      </a:pPr>
                      <a:r>
                        <a:rPr lang="en-US" altLang="zh-CN"/>
                        <a:t>0001</a:t>
                      </a:r>
                    </a:p>
                  </a:txBody>
                  <a:tcPr/>
                </a:tc>
                <a:tc>
                  <a:txBody>
                    <a:bodyPr/>
                    <a:lstStyle/>
                    <a:p>
                      <a:pPr algn="ctr">
                        <a:buNone/>
                      </a:pPr>
                      <a:r>
                        <a:rPr lang="en-US" altLang="zh-CN"/>
                        <a:t>0111</a:t>
                      </a:r>
                    </a:p>
                  </a:txBody>
                  <a:tcPr/>
                </a:tc>
                <a:tc>
                  <a:txBody>
                    <a:bodyPr/>
                    <a:lstStyle/>
                    <a:p>
                      <a:pPr algn="ctr">
                        <a:buNone/>
                      </a:pPr>
                      <a:r>
                        <a:rPr lang="en-US" altLang="zh-CN"/>
                        <a:t>0011</a:t>
                      </a:r>
                    </a:p>
                  </a:txBody>
                  <a:tcPr/>
                </a:tc>
                <a:tc>
                  <a:txBody>
                    <a:bodyPr/>
                    <a:lstStyle/>
                    <a:p>
                      <a:pPr algn="ctr">
                        <a:buNone/>
                      </a:pPr>
                      <a:r>
                        <a:rPr lang="en-US" altLang="zh-CN"/>
                        <a:t>1010</a:t>
                      </a:r>
                    </a:p>
                  </a:txBody>
                  <a:tcPr/>
                </a:tc>
                <a:tc>
                  <a:txBody>
                    <a:bodyPr/>
                    <a:lstStyle/>
                    <a:p>
                      <a:pPr algn="ctr">
                        <a:buNone/>
                      </a:pPr>
                      <a:r>
                        <a:rPr lang="en-US" altLang="zh-CN"/>
                        <a:t>0100</a:t>
                      </a:r>
                    </a:p>
                  </a:txBody>
                  <a:tcPr/>
                </a:tc>
                <a:tc>
                  <a:txBody>
                    <a:bodyPr/>
                    <a:lstStyle/>
                    <a:p>
                      <a:pPr algn="ctr">
                        <a:buNone/>
                      </a:pPr>
                      <a:r>
                        <a:rPr lang="en-US" altLang="zh-CN"/>
                        <a:t>1100</a:t>
                      </a:r>
                    </a:p>
                  </a:txBody>
                  <a:tcPr/>
                </a:tc>
                <a:extLst>
                  <a:ext uri="{0D108BD9-81ED-4DB2-BD59-A6C34878D82A}">
                    <a16:rowId xmlns="" xmlns:a16="http://schemas.microsoft.com/office/drawing/2014/main" val="10001"/>
                  </a:ext>
                </a:extLst>
              </a:tr>
            </a:tbl>
          </a:graphicData>
        </a:graphic>
      </p:graphicFrame>
      <p:sp>
        <p:nvSpPr>
          <p:cNvPr id="11" name="文本框 10"/>
          <p:cNvSpPr txBox="1"/>
          <p:nvPr/>
        </p:nvSpPr>
        <p:spPr>
          <a:xfrm>
            <a:off x="3288030" y="3810635"/>
            <a:ext cx="8642985" cy="175323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二进制转换为十六进制：</a:t>
            </a:r>
          </a:p>
          <a:p>
            <a:r>
              <a:rPr lang="zh-CN" altLang="en-US" dirty="0">
                <a:latin typeface="宋体" panose="02010600030101010101" pitchFamily="2" charset="-122"/>
                <a:ea typeface="宋体" panose="02010600030101010101" pitchFamily="2" charset="-122"/>
              </a:rPr>
              <a:t>首先将二进制数字分为每</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位一组来转换为十六进制。如果位总数不是</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的倍数，最左边的一组可以少于</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位，前面用</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补足。</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二进制数</a:t>
            </a:r>
            <a:r>
              <a:rPr lang="en-US" altLang="zh-CN" dirty="0">
                <a:latin typeface="+mn-lt"/>
                <a:ea typeface="宋体" panose="02010600030101010101" pitchFamily="2" charset="-122"/>
              </a:rPr>
              <a:t>1111001010110110110011</a:t>
            </a:r>
          </a:p>
          <a:p>
            <a:endParaRPr lang="en-US" altLang="zh-CN" dirty="0">
              <a:latin typeface="宋体" panose="02010600030101010101" pitchFamily="2" charset="-122"/>
              <a:ea typeface="宋体" panose="02010600030101010101" pitchFamily="2" charset="-122"/>
            </a:endParaRPr>
          </a:p>
        </p:txBody>
      </p:sp>
      <p:graphicFrame>
        <p:nvGraphicFramePr>
          <p:cNvPr id="12" name="表格 11"/>
          <p:cNvGraphicFramePr/>
          <p:nvPr/>
        </p:nvGraphicFramePr>
        <p:xfrm>
          <a:off x="3400425" y="5281295"/>
          <a:ext cx="8530590" cy="762000"/>
        </p:xfrm>
        <a:graphic>
          <a:graphicData uri="http://schemas.openxmlformats.org/drawingml/2006/table">
            <a:tbl>
              <a:tblPr firstRow="1" bandRow="1">
                <a:tableStyleId>{5C22544A-7EE6-4342-B048-85BDC9FD1C3A}</a:tableStyleId>
              </a:tblPr>
              <a:tblGrid>
                <a:gridCol w="1421765">
                  <a:extLst>
                    <a:ext uri="{9D8B030D-6E8A-4147-A177-3AD203B41FA5}">
                      <a16:colId xmlns="" xmlns:a16="http://schemas.microsoft.com/office/drawing/2014/main" val="20000"/>
                    </a:ext>
                  </a:extLst>
                </a:gridCol>
                <a:gridCol w="1421765">
                  <a:extLst>
                    <a:ext uri="{9D8B030D-6E8A-4147-A177-3AD203B41FA5}">
                      <a16:colId xmlns="" xmlns:a16="http://schemas.microsoft.com/office/drawing/2014/main" val="20001"/>
                    </a:ext>
                  </a:extLst>
                </a:gridCol>
                <a:gridCol w="1421765">
                  <a:extLst>
                    <a:ext uri="{9D8B030D-6E8A-4147-A177-3AD203B41FA5}">
                      <a16:colId xmlns="" xmlns:a16="http://schemas.microsoft.com/office/drawing/2014/main" val="20002"/>
                    </a:ext>
                  </a:extLst>
                </a:gridCol>
                <a:gridCol w="1421765">
                  <a:extLst>
                    <a:ext uri="{9D8B030D-6E8A-4147-A177-3AD203B41FA5}">
                      <a16:colId xmlns="" xmlns:a16="http://schemas.microsoft.com/office/drawing/2014/main" val="20003"/>
                    </a:ext>
                  </a:extLst>
                </a:gridCol>
                <a:gridCol w="1421765">
                  <a:extLst>
                    <a:ext uri="{9D8B030D-6E8A-4147-A177-3AD203B41FA5}">
                      <a16:colId xmlns="" xmlns:a16="http://schemas.microsoft.com/office/drawing/2014/main" val="20004"/>
                    </a:ext>
                  </a:extLst>
                </a:gridCol>
                <a:gridCol w="1421765">
                  <a:extLst>
                    <a:ext uri="{9D8B030D-6E8A-4147-A177-3AD203B41FA5}">
                      <a16:colId xmlns="" xmlns:a16="http://schemas.microsoft.com/office/drawing/2014/main" val="20005"/>
                    </a:ext>
                  </a:extLst>
                </a:gridCol>
              </a:tblGrid>
              <a:tr h="381000">
                <a:tc>
                  <a:txBody>
                    <a:bodyPr/>
                    <a:lstStyle/>
                    <a:p>
                      <a:pPr algn="ctr">
                        <a:buNone/>
                      </a:pPr>
                      <a:r>
                        <a:rPr lang="en-US" altLang="zh-CN">
                          <a:solidFill>
                            <a:srgbClr val="FF0000"/>
                          </a:solidFill>
                        </a:rPr>
                        <a:t>00</a:t>
                      </a:r>
                      <a:r>
                        <a:rPr lang="en-US" altLang="zh-CN"/>
                        <a:t>11</a:t>
                      </a:r>
                    </a:p>
                  </a:txBody>
                  <a:tcPr/>
                </a:tc>
                <a:tc>
                  <a:txBody>
                    <a:bodyPr/>
                    <a:lstStyle/>
                    <a:p>
                      <a:pPr algn="ctr">
                        <a:buNone/>
                      </a:pPr>
                      <a:r>
                        <a:rPr lang="en-US" altLang="zh-CN"/>
                        <a:t>1100</a:t>
                      </a:r>
                    </a:p>
                  </a:txBody>
                  <a:tcPr/>
                </a:tc>
                <a:tc>
                  <a:txBody>
                    <a:bodyPr/>
                    <a:lstStyle/>
                    <a:p>
                      <a:pPr algn="ctr">
                        <a:buNone/>
                      </a:pPr>
                      <a:r>
                        <a:rPr lang="en-US" altLang="zh-CN"/>
                        <a:t>1010</a:t>
                      </a:r>
                    </a:p>
                  </a:txBody>
                  <a:tcPr/>
                </a:tc>
                <a:tc>
                  <a:txBody>
                    <a:bodyPr/>
                    <a:lstStyle/>
                    <a:p>
                      <a:pPr algn="ctr">
                        <a:buNone/>
                      </a:pPr>
                      <a:r>
                        <a:rPr lang="en-US" altLang="zh-CN"/>
                        <a:t>1101</a:t>
                      </a:r>
                    </a:p>
                  </a:txBody>
                  <a:tcPr/>
                </a:tc>
                <a:tc>
                  <a:txBody>
                    <a:bodyPr/>
                    <a:lstStyle/>
                    <a:p>
                      <a:pPr algn="ctr">
                        <a:buNone/>
                      </a:pPr>
                      <a:r>
                        <a:rPr lang="en-US" altLang="zh-CN"/>
                        <a:t>1011</a:t>
                      </a:r>
                    </a:p>
                  </a:txBody>
                  <a:tcPr/>
                </a:tc>
                <a:tc>
                  <a:txBody>
                    <a:bodyPr/>
                    <a:lstStyle/>
                    <a:p>
                      <a:pPr algn="ctr">
                        <a:buNone/>
                      </a:pPr>
                      <a:r>
                        <a:rPr lang="en-US" altLang="zh-CN"/>
                        <a:t>0011</a:t>
                      </a:r>
                    </a:p>
                  </a:txBody>
                  <a:tcPr/>
                </a:tc>
                <a:extLst>
                  <a:ext uri="{0D108BD9-81ED-4DB2-BD59-A6C34878D82A}">
                    <a16:rowId xmlns="" xmlns:a16="http://schemas.microsoft.com/office/drawing/2014/main" val="10000"/>
                  </a:ext>
                </a:extLst>
              </a:tr>
              <a:tr h="381000">
                <a:tc>
                  <a:txBody>
                    <a:bodyPr/>
                    <a:lstStyle/>
                    <a:p>
                      <a:pPr algn="ctr">
                        <a:buNone/>
                      </a:pPr>
                      <a:r>
                        <a:rPr lang="en-US" altLang="zh-CN"/>
                        <a:t>3</a:t>
                      </a:r>
                    </a:p>
                  </a:txBody>
                  <a:tcPr/>
                </a:tc>
                <a:tc>
                  <a:txBody>
                    <a:bodyPr/>
                    <a:lstStyle/>
                    <a:p>
                      <a:pPr algn="ctr">
                        <a:buNone/>
                      </a:pPr>
                      <a:r>
                        <a:rPr lang="en-US" altLang="zh-CN"/>
                        <a:t>C</a:t>
                      </a:r>
                    </a:p>
                  </a:txBody>
                  <a:tcPr/>
                </a:tc>
                <a:tc>
                  <a:txBody>
                    <a:bodyPr/>
                    <a:lstStyle/>
                    <a:p>
                      <a:pPr algn="ctr">
                        <a:buNone/>
                      </a:pPr>
                      <a:r>
                        <a:rPr lang="en-US" altLang="zh-CN"/>
                        <a:t>A</a:t>
                      </a:r>
                    </a:p>
                  </a:txBody>
                  <a:tcPr/>
                </a:tc>
                <a:tc>
                  <a:txBody>
                    <a:bodyPr/>
                    <a:lstStyle/>
                    <a:p>
                      <a:pPr algn="ctr">
                        <a:buNone/>
                      </a:pPr>
                      <a:r>
                        <a:rPr lang="en-US" altLang="zh-CN"/>
                        <a:t>D</a:t>
                      </a:r>
                    </a:p>
                  </a:txBody>
                  <a:tcPr/>
                </a:tc>
                <a:tc>
                  <a:txBody>
                    <a:bodyPr/>
                    <a:lstStyle/>
                    <a:p>
                      <a:pPr algn="ctr">
                        <a:buNone/>
                      </a:pPr>
                      <a:r>
                        <a:rPr lang="en-US" altLang="zh-CN"/>
                        <a:t>B</a:t>
                      </a:r>
                    </a:p>
                  </a:txBody>
                  <a:tcPr/>
                </a:tc>
                <a:tc>
                  <a:txBody>
                    <a:bodyPr/>
                    <a:lstStyle/>
                    <a:p>
                      <a:pPr algn="ctr">
                        <a:buNone/>
                      </a:pPr>
                      <a:r>
                        <a:rPr lang="en-US" altLang="zh-CN"/>
                        <a:t>3</a:t>
                      </a:r>
                    </a:p>
                  </a:txBody>
                  <a:tcPr/>
                </a:tc>
                <a:extLst>
                  <a:ext uri="{0D108BD9-81ED-4DB2-BD59-A6C34878D82A}">
                    <a16:rowId xmlns="" xmlns:a16="http://schemas.microsoft.com/office/drawing/2014/main" val="10001"/>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7159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 xmlns:a16="http://schemas.microsoft.com/office/drawing/2014/main" val="10000"/>
                  </a:ext>
                </a:extLst>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442960" cy="1692275"/>
          </a:xfrm>
          <a:prstGeom prst="rect">
            <a:avLst/>
          </a:prstGeom>
          <a:noFill/>
        </p:spPr>
        <p:txBody>
          <a:bodyPr wrap="square" rtlCol="0">
            <a:noAutofit/>
          </a:bodyPr>
          <a:lstStyle/>
          <a:p>
            <a:pPr marL="0" indent="0" eaLnBrk="1" hangingPunct="1">
              <a:buNone/>
            </a:pPr>
            <a:r>
              <a:rPr lang="en-US" altLang="zh-CN" dirty="0">
                <a:ea typeface="宋体" panose="02010600030101010101" pitchFamily="2" charset="-122"/>
                <a:sym typeface="+mn-ea"/>
              </a:rPr>
              <a:t>          </a:t>
            </a:r>
            <a:endParaRPr lang="en-US" altLang="zh-CN" dirty="0">
              <a:ea typeface="宋体" panose="02010600030101010101" pitchFamily="2" charset="-122"/>
            </a:endParaRPr>
          </a:p>
          <a:p>
            <a:pPr marL="0" indent="0" eaLnBrk="1" hangingPunct="1">
              <a:buNone/>
            </a:pPr>
            <a:r>
              <a:rPr lang="zh-CN" altLang="en-US" dirty="0">
                <a:ea typeface="宋体" panose="02010600030101010101" pitchFamily="2" charset="-122"/>
                <a:sym typeface="+mn-ea"/>
              </a:rPr>
              <a:t> 十六进制转换为十进制：</a:t>
            </a:r>
          </a:p>
          <a:p>
            <a:pPr marL="0" indent="0" eaLnBrk="1" hangingPunct="1">
              <a:buNone/>
            </a:pPr>
            <a:r>
              <a:rPr lang="zh-CN" altLang="en-US" dirty="0">
                <a:ea typeface="宋体" panose="02010600030101010101" pitchFamily="2" charset="-122"/>
                <a:sym typeface="+mn-ea"/>
              </a:rPr>
              <a:t>用相应的</a:t>
            </a:r>
            <a:r>
              <a:rPr lang="en-US" altLang="zh-CN" dirty="0">
                <a:ea typeface="宋体" panose="02010600030101010101" pitchFamily="2" charset="-122"/>
                <a:sym typeface="+mn-ea"/>
              </a:rPr>
              <a:t>16</a:t>
            </a:r>
            <a:r>
              <a:rPr lang="zh-CN" altLang="en-US" dirty="0">
                <a:ea typeface="宋体" panose="02010600030101010101" pitchFamily="2" charset="-122"/>
                <a:sym typeface="+mn-ea"/>
              </a:rPr>
              <a:t>的幂乘以每个十六进制数字。</a:t>
            </a:r>
          </a:p>
          <a:p>
            <a:pPr marL="0" indent="0" eaLnBrk="1" hangingPunct="1">
              <a:buNone/>
            </a:pPr>
            <a:endParaRPr lang="zh-CN" altLang="en-US" dirty="0">
              <a:ea typeface="宋体" panose="02010600030101010101" pitchFamily="2" charset="-122"/>
              <a:sym typeface="+mn-ea"/>
            </a:endParaRPr>
          </a:p>
          <a:p>
            <a:pPr marL="0" indent="0" eaLnBrk="1" hangingPunct="1">
              <a:buNone/>
            </a:pPr>
            <a:r>
              <a:rPr lang="zh-CN" altLang="en-US" dirty="0">
                <a:ea typeface="宋体" panose="02010600030101010101" pitchFamily="2" charset="-122"/>
                <a:sym typeface="+mn-ea"/>
              </a:rPr>
              <a:t>十六进制数</a:t>
            </a:r>
            <a:r>
              <a:rPr lang="en-US" altLang="zh-CN" dirty="0">
                <a:ea typeface="宋体" panose="02010600030101010101" pitchFamily="2" charset="-122"/>
                <a:sym typeface="+mn-ea"/>
              </a:rPr>
              <a:t>0x7AF</a:t>
            </a:r>
            <a:r>
              <a:rPr lang="zh-CN" altLang="en-US" dirty="0">
                <a:ea typeface="宋体" panose="02010600030101010101" pitchFamily="2" charset="-122"/>
                <a:sym typeface="+mn-ea"/>
              </a:rPr>
              <a:t>，对应的十进制数为</a:t>
            </a:r>
          </a:p>
          <a:p>
            <a:pPr marL="0" indent="0" eaLnBrk="1" hangingPunct="1">
              <a:buNone/>
            </a:pPr>
            <a:endParaRPr lang="en-US" altLang="zh-CN" sz="1000" dirty="0">
              <a:solidFill>
                <a:schemeClr val="tx1"/>
              </a:solidFill>
              <a:uFillTx/>
              <a:ea typeface="宋体" panose="02010600030101010101" pitchFamily="2" charset="-122"/>
              <a:sym typeface="+mn-ea"/>
            </a:endParaRPr>
          </a:p>
          <a:p>
            <a:pPr marL="266700" lvl="1" indent="0" eaLnBrk="1" hangingPunct="1">
              <a:buNone/>
            </a:pPr>
            <a:endParaRPr lang="zh-CN" altLang="en-US" baseline="30000" dirty="0">
              <a:ea typeface="宋体" panose="02010600030101010101" pitchFamily="2" charset="-122"/>
              <a:sym typeface="+mn-ea"/>
            </a:endParaRPr>
          </a:p>
          <a:p>
            <a:pPr marL="552450" lvl="1" eaLnBrk="1" hangingPunct="1"/>
            <a:endParaRPr lang="zh-CN" altLang="en-US" dirty="0">
              <a:ea typeface="宋体" panose="02010600030101010101" pitchFamily="2" charset="-122"/>
              <a:sym typeface="+mn-ea"/>
            </a:endParaRPr>
          </a:p>
          <a:p>
            <a:pPr marL="1181100" lvl="3" eaLnBrk="1" hangingPunct="1">
              <a:buFont typeface="Arial" panose="020B0604020202020204" pitchFamily="34" charset="0"/>
              <a:buNone/>
            </a:pPr>
            <a:endParaRPr lang="zh-CN" altLang="en-US" dirty="0">
              <a:ea typeface="宋体" panose="02010600030101010101" pitchFamily="2" charset="-122"/>
              <a:sym typeface="+mn-ea"/>
            </a:endParaRPr>
          </a:p>
          <a:p>
            <a:endParaRPr lang="zh-CN" altLang="en-US"/>
          </a:p>
        </p:txBody>
      </p:sp>
      <p:sp>
        <p:nvSpPr>
          <p:cNvPr id="7" name="文本框 6"/>
          <p:cNvSpPr txBox="1"/>
          <p:nvPr/>
        </p:nvSpPr>
        <p:spPr>
          <a:xfrm>
            <a:off x="2132330" y="1493520"/>
            <a:ext cx="367665" cy="368300"/>
          </a:xfrm>
          <a:prstGeom prst="rect">
            <a:avLst/>
          </a:prstGeom>
          <a:noFill/>
        </p:spPr>
        <p:txBody>
          <a:bodyPr wrap="square" rtlCol="0">
            <a:spAutoFit/>
          </a:bodyPr>
          <a:lstStyle/>
          <a:p>
            <a:r>
              <a:rPr lang="zh-CN" altLang="en-US" b="1"/>
              <a:t>三</a:t>
            </a:r>
          </a:p>
        </p:txBody>
      </p:sp>
      <p:sp>
        <p:nvSpPr>
          <p:cNvPr id="8" name="AutoShape 6"/>
          <p:cNvSpPr/>
          <p:nvPr/>
        </p:nvSpPr>
        <p:spPr bwMode="auto">
          <a:xfrm>
            <a:off x="1725295" y="353695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32965" y="3321050"/>
            <a:ext cx="367665" cy="368300"/>
          </a:xfrm>
          <a:prstGeom prst="rect">
            <a:avLst/>
          </a:prstGeom>
          <a:noFill/>
        </p:spPr>
        <p:txBody>
          <a:bodyPr wrap="square" rtlCol="0">
            <a:spAutoFit/>
          </a:bodyPr>
          <a:lstStyle/>
          <a:p>
            <a:r>
              <a:rPr lang="zh-CN" altLang="en-US"/>
              <a:t>四</a:t>
            </a:r>
          </a:p>
        </p:txBody>
      </p:sp>
      <p:sp>
        <p:nvSpPr>
          <p:cNvPr id="11" name="文本框 10"/>
          <p:cNvSpPr txBox="1"/>
          <p:nvPr/>
        </p:nvSpPr>
        <p:spPr>
          <a:xfrm>
            <a:off x="3344545" y="3321050"/>
            <a:ext cx="8642985" cy="1196975"/>
          </a:xfrm>
          <a:prstGeom prst="rect">
            <a:avLst/>
          </a:prstGeom>
          <a:noFill/>
        </p:spPr>
        <p:txBody>
          <a:bodyPr wrap="square" rtlCol="0">
            <a:noAutofit/>
          </a:bodyPr>
          <a:lstStyle/>
          <a:p>
            <a:r>
              <a:rPr lang="zh-CN" altLang="en-US"/>
              <a:t>十进制转换为十六进制：</a:t>
            </a:r>
          </a:p>
          <a:p>
            <a:r>
              <a:rPr lang="zh-CN" altLang="en-US">
                <a:ea typeface="宋体" panose="02010600030101010101" pitchFamily="2" charset="-122"/>
              </a:rPr>
              <a:t>将一个十进制数字</a:t>
            </a:r>
            <a:r>
              <a:rPr lang="en-US" altLang="zh-CN">
                <a:ea typeface="宋体" panose="02010600030101010101" pitchFamily="2" charset="-122"/>
              </a:rPr>
              <a:t>x</a:t>
            </a:r>
            <a:r>
              <a:rPr lang="zh-CN" altLang="en-US">
                <a:ea typeface="宋体" panose="02010600030101010101" pitchFamily="2" charset="-122"/>
              </a:rPr>
              <a:t>转换为十六进制，可以反复地用</a:t>
            </a:r>
            <a:r>
              <a:rPr lang="en-US" altLang="zh-CN">
                <a:ea typeface="宋体" panose="02010600030101010101" pitchFamily="2" charset="-122"/>
              </a:rPr>
              <a:t>16</a:t>
            </a:r>
            <a:r>
              <a:rPr lang="zh-CN" altLang="en-US">
                <a:ea typeface="宋体" panose="02010600030101010101" pitchFamily="2" charset="-122"/>
              </a:rPr>
              <a:t>除</a:t>
            </a:r>
            <a:r>
              <a:rPr lang="en-US" altLang="zh-CN">
                <a:ea typeface="宋体" panose="02010600030101010101" pitchFamily="2" charset="-122"/>
              </a:rPr>
              <a:t>x</a:t>
            </a:r>
            <a:r>
              <a:rPr lang="zh-CN" altLang="en-US">
                <a:ea typeface="宋体" panose="02010600030101010101" pitchFamily="2" charset="-122"/>
              </a:rPr>
              <a:t>，得到一个商</a:t>
            </a:r>
            <a:r>
              <a:rPr lang="en-US" altLang="zh-CN">
                <a:ea typeface="宋体" panose="02010600030101010101" pitchFamily="2" charset="-122"/>
              </a:rPr>
              <a:t>q</a:t>
            </a:r>
            <a:r>
              <a:rPr lang="zh-CN" altLang="en-US">
                <a:ea typeface="宋体" panose="02010600030101010101" pitchFamily="2" charset="-122"/>
              </a:rPr>
              <a:t>和一个余数</a:t>
            </a:r>
            <a:r>
              <a:rPr lang="en-US" altLang="zh-CN">
                <a:ea typeface="宋体" panose="02010600030101010101" pitchFamily="2" charset="-122"/>
              </a:rPr>
              <a:t>r</a:t>
            </a:r>
            <a:r>
              <a:rPr lang="zh-CN" altLang="en-US">
                <a:ea typeface="宋体" panose="02010600030101010101" pitchFamily="2" charset="-122"/>
              </a:rPr>
              <a:t>，也就是</a:t>
            </a:r>
            <a:r>
              <a:rPr lang="en-US" altLang="zh-CN">
                <a:ea typeface="宋体" panose="02010600030101010101" pitchFamily="2" charset="-122"/>
              </a:rPr>
              <a:t>x=q*16+r</a:t>
            </a:r>
            <a:r>
              <a:rPr lang="zh-CN" altLang="en-US">
                <a:ea typeface="宋体" panose="02010600030101010101" pitchFamily="2" charset="-122"/>
              </a:rPr>
              <a:t>。然后用十六进制数字表示的</a:t>
            </a:r>
            <a:r>
              <a:rPr lang="en-US" altLang="zh-CN">
                <a:ea typeface="宋体" panose="02010600030101010101" pitchFamily="2" charset="-122"/>
              </a:rPr>
              <a:t>r</a:t>
            </a:r>
            <a:r>
              <a:rPr lang="zh-CN" altLang="en-US">
                <a:ea typeface="宋体" panose="02010600030101010101" pitchFamily="2" charset="-122"/>
              </a:rPr>
              <a:t>作为最低位数字，通过对</a:t>
            </a:r>
            <a:r>
              <a:rPr lang="en-US" altLang="zh-CN">
                <a:ea typeface="宋体" panose="02010600030101010101" pitchFamily="2" charset="-122"/>
              </a:rPr>
              <a:t>q</a:t>
            </a:r>
            <a:r>
              <a:rPr lang="zh-CN" altLang="en-US">
                <a:ea typeface="宋体" panose="02010600030101010101" pitchFamily="2" charset="-122"/>
              </a:rPr>
              <a:t>反复进行上述过程得到剩下的数字。</a:t>
            </a:r>
          </a:p>
          <a:p>
            <a:endParaRPr lang="zh-CN" altLang="en-US">
              <a:ea typeface="宋体" panose="02010600030101010101" pitchFamily="2" charset="-122"/>
            </a:endParaRPr>
          </a:p>
          <a:p>
            <a:r>
              <a:rPr lang="zh-CN" altLang="en-US">
                <a:ea typeface="宋体" panose="02010600030101010101" pitchFamily="2" charset="-122"/>
              </a:rPr>
              <a:t>十进制数</a:t>
            </a:r>
            <a:r>
              <a:rPr lang="en-US" altLang="zh-CN">
                <a:ea typeface="宋体" panose="02010600030101010101" pitchFamily="2" charset="-122"/>
              </a:rPr>
              <a:t>314,156</a:t>
            </a:r>
            <a:r>
              <a:rPr lang="zh-CN" altLang="en-US">
                <a:ea typeface="宋体" panose="02010600030101010101" pitchFamily="2" charset="-122"/>
              </a:rPr>
              <a:t>：</a:t>
            </a:r>
          </a:p>
          <a:p>
            <a:endParaRPr lang="zh-CN" altLang="en-US">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36" r:id="rId3" imgW="914400" imgH="215640" progId="Equation.3">
                  <p:embed/>
                </p:oleObj>
              </mc:Choice>
              <mc:Fallback>
                <p:oleObj r:id="rId3" imgW="914400" imgH="2156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p:nvPr/>
        </p:nvGraphicFramePr>
        <p:xfrm>
          <a:off x="3344545" y="2619375"/>
          <a:ext cx="5749925" cy="396240"/>
        </p:xfrm>
        <a:graphic>
          <a:graphicData uri="http://schemas.openxmlformats.org/drawingml/2006/table">
            <a:tbl>
              <a:tblPr firstRow="1" bandRow="1">
                <a:tableStyleId>{5C22544A-7EE6-4342-B048-85BDC9FD1C3A}</a:tableStyleId>
              </a:tblPr>
              <a:tblGrid>
                <a:gridCol w="5749925">
                  <a:extLst>
                    <a:ext uri="{9D8B030D-6E8A-4147-A177-3AD203B41FA5}">
                      <a16:colId xmlns="" xmlns:a16="http://schemas.microsoft.com/office/drawing/2014/main" val="20000"/>
                    </a:ext>
                  </a:extLst>
                </a:gridCol>
              </a:tblGrid>
              <a:tr h="396240">
                <a:tc>
                  <a:txBody>
                    <a:bodyPr/>
                    <a:lstStyle/>
                    <a:p>
                      <a:pPr>
                        <a:buNone/>
                      </a:pPr>
                      <a:r>
                        <a:rPr lang="en-US" altLang="zh-CN" sz="2000" dirty="0">
                          <a:solidFill>
                            <a:schemeClr val="bg1"/>
                          </a:solidFill>
                          <a:ea typeface="宋体" panose="02010600030101010101" pitchFamily="2" charset="-122"/>
                          <a:sym typeface="+mn-ea"/>
                        </a:rPr>
                        <a:t>7*16</a:t>
                      </a:r>
                      <a:r>
                        <a:rPr lang="en-US" altLang="zh-CN" sz="2000" baseline="30000" dirty="0">
                          <a:solidFill>
                            <a:schemeClr val="bg1"/>
                          </a:solidFill>
                          <a:uFillTx/>
                          <a:ea typeface="宋体" panose="02010600030101010101" pitchFamily="2" charset="-122"/>
                          <a:sym typeface="+mn-ea"/>
                        </a:rPr>
                        <a:t>2</a:t>
                      </a:r>
                      <a:r>
                        <a:rPr lang="en-US" altLang="zh-CN" sz="2000" dirty="0">
                          <a:solidFill>
                            <a:schemeClr val="bg1"/>
                          </a:solidFill>
                          <a:uFillTx/>
                          <a:ea typeface="宋体" panose="02010600030101010101" pitchFamily="2" charset="-122"/>
                          <a:sym typeface="+mn-ea"/>
                        </a:rPr>
                        <a:t>+10*16+15=7*256+10*16+15=1967</a:t>
                      </a:r>
                    </a:p>
                  </a:txBody>
                  <a:tcPr/>
                </a:tc>
                <a:extLst>
                  <a:ext uri="{0D108BD9-81ED-4DB2-BD59-A6C34878D82A}">
                    <a16:rowId xmlns="" xmlns:a16="http://schemas.microsoft.com/office/drawing/2014/main" val="10000"/>
                  </a:ext>
                </a:extLst>
              </a:tr>
            </a:tbl>
          </a:graphicData>
        </a:graphic>
      </p:graphicFrame>
      <p:graphicFrame>
        <p:nvGraphicFramePr>
          <p:cNvPr id="6" name="表格 5"/>
          <p:cNvGraphicFramePr/>
          <p:nvPr/>
        </p:nvGraphicFramePr>
        <p:xfrm>
          <a:off x="7686675" y="4231005"/>
          <a:ext cx="2844165" cy="2235200"/>
        </p:xfrm>
        <a:graphic>
          <a:graphicData uri="http://schemas.openxmlformats.org/drawingml/2006/table">
            <a:tbl>
              <a:tblPr firstRow="1" bandRow="1">
                <a:tableStyleId>{5C22544A-7EE6-4342-B048-85BDC9FD1C3A}</a:tableStyleId>
              </a:tblPr>
              <a:tblGrid>
                <a:gridCol w="2844165">
                  <a:extLst>
                    <a:ext uri="{9D8B030D-6E8A-4147-A177-3AD203B41FA5}">
                      <a16:colId xmlns="" xmlns:a16="http://schemas.microsoft.com/office/drawing/2014/main" val="20000"/>
                    </a:ext>
                  </a:extLst>
                </a:gridCol>
              </a:tblGrid>
              <a:tr h="447040">
                <a:tc>
                  <a:txBody>
                    <a:bodyPr/>
                    <a:lstStyle/>
                    <a:p>
                      <a:pPr algn="r">
                        <a:buNone/>
                      </a:pPr>
                      <a:r>
                        <a:rPr lang="en-US" altLang="zh-CN"/>
                        <a:t>314156=19634*16+12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extLst>
                  <a:ext uri="{0D108BD9-81ED-4DB2-BD59-A6C34878D82A}">
                    <a16:rowId xmlns="" xmlns:a16="http://schemas.microsoft.com/office/drawing/2014/main" val="10000"/>
                  </a:ext>
                </a:extLst>
              </a:tr>
              <a:tr h="447040">
                <a:tc>
                  <a:txBody>
                    <a:bodyPr/>
                    <a:lstStyle/>
                    <a:p>
                      <a:pPr algn="r">
                        <a:buNone/>
                      </a:pPr>
                      <a:r>
                        <a:rPr lang="en-US" altLang="zh-CN"/>
                        <a:t>19634=1227*16+2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a:txBody>
                  <a:tcPr/>
                </a:tc>
                <a:extLst>
                  <a:ext uri="{0D108BD9-81ED-4DB2-BD59-A6C34878D82A}">
                    <a16:rowId xmlns="" xmlns:a16="http://schemas.microsoft.com/office/drawing/2014/main" val="10001"/>
                  </a:ext>
                </a:extLst>
              </a:tr>
              <a:tr h="447040">
                <a:tc>
                  <a:txBody>
                    <a:bodyPr/>
                    <a:lstStyle/>
                    <a:p>
                      <a:pPr algn="r">
                        <a:buNone/>
                      </a:pPr>
                      <a:r>
                        <a:rPr lang="en-US" altLang="zh-CN"/>
                        <a:t>1227=76*16+11</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r>
                        <a:rPr lang="en-US" altLang="zh-CN"/>
                        <a:t>   </a:t>
                      </a:r>
                    </a:p>
                  </a:txBody>
                  <a:tcPr/>
                </a:tc>
                <a:extLst>
                  <a:ext uri="{0D108BD9-81ED-4DB2-BD59-A6C34878D82A}">
                    <a16:rowId xmlns="" xmlns:a16="http://schemas.microsoft.com/office/drawing/2014/main" val="10002"/>
                  </a:ext>
                </a:extLst>
              </a:tr>
              <a:tr h="447040">
                <a:tc>
                  <a:txBody>
                    <a:bodyPr/>
                    <a:lstStyle/>
                    <a:p>
                      <a:pPr algn="r">
                        <a:buNone/>
                      </a:pPr>
                      <a:r>
                        <a:rPr lang="en-US" altLang="zh-CN"/>
                        <a:t>76=4*16+12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extLst>
                  <a:ext uri="{0D108BD9-81ED-4DB2-BD59-A6C34878D82A}">
                    <a16:rowId xmlns="" xmlns:a16="http://schemas.microsoft.com/office/drawing/2014/main" val="10003"/>
                  </a:ext>
                </a:extLst>
              </a:tr>
              <a:tr h="447040">
                <a:tc>
                  <a:txBody>
                    <a:bodyPr/>
                    <a:lstStyle/>
                    <a:p>
                      <a:pPr algn="r">
                        <a:buNone/>
                      </a:pPr>
                      <a:r>
                        <a:rPr lang="en-US" altLang="zh-CN"/>
                        <a:t>4=0*16+4</a:t>
                      </a:r>
                      <a:r>
                        <a:rPr lang="zh-CN" altLang="en-US">
                          <a:ea typeface="宋体" panose="02010600030101010101" pitchFamily="2" charset="-122"/>
                        </a:rPr>
                        <a:t>（</a:t>
                      </a:r>
                      <a:r>
                        <a:rPr lang="en-US" altLang="zh-CN">
                          <a:ea typeface="宋体" panose="02010600030101010101" pitchFamily="2" charset="-122"/>
                        </a:rPr>
                        <a:t>4</a:t>
                      </a:r>
                      <a:r>
                        <a:rPr lang="zh-CN" altLang="en-US">
                          <a:ea typeface="宋体" panose="02010600030101010101" pitchFamily="2" charset="-122"/>
                        </a:rPr>
                        <a:t>）</a:t>
                      </a:r>
                    </a:p>
                  </a:txBody>
                  <a:tcPr/>
                </a:tc>
                <a:extLst>
                  <a:ext uri="{0D108BD9-81ED-4DB2-BD59-A6C34878D82A}">
                    <a16:rowId xmlns="" xmlns:a16="http://schemas.microsoft.com/office/drawing/2014/main" val="10004"/>
                  </a:ext>
                </a:extLst>
              </a:tr>
            </a:tbl>
          </a:graphicData>
        </a:graphic>
      </p:graphicFrame>
      <p:sp>
        <p:nvSpPr>
          <p:cNvPr id="10" name="文本框 9"/>
          <p:cNvSpPr txBox="1"/>
          <p:nvPr/>
        </p:nvSpPr>
        <p:spPr>
          <a:xfrm>
            <a:off x="3429000" y="5318760"/>
            <a:ext cx="3626485" cy="368300"/>
          </a:xfrm>
          <a:prstGeom prst="rect">
            <a:avLst/>
          </a:prstGeom>
          <a:noFill/>
        </p:spPr>
        <p:txBody>
          <a:bodyPr wrap="square" rtlCol="0">
            <a:spAutoFit/>
          </a:bodyPr>
          <a:lstStyle/>
          <a:p>
            <a:r>
              <a:rPr lang="zh-CN" altLang="en-US">
                <a:ea typeface="宋体" panose="02010600030101010101" pitchFamily="2" charset="-122"/>
                <a:sym typeface="+mn-ea"/>
              </a:rPr>
              <a:t>转换为十六进制数为：</a:t>
            </a:r>
            <a:r>
              <a:rPr lang="en-US" altLang="zh-CN">
                <a:ea typeface="宋体" panose="02010600030101010101" pitchFamily="2" charset="-122"/>
                <a:sym typeface="+mn-ea"/>
              </a:rPr>
              <a:t>0x4CB2C</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 xmlns:a16="http://schemas.microsoft.com/office/drawing/2014/main" val="10000"/>
                  </a:ext>
                </a:extLst>
              </a:tr>
            </a:tbl>
          </a:graphicData>
        </a:graphic>
      </p:graphicFrame>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b="1" dirty="0">
                <a:ea typeface="宋体" panose="02010600030101010101" pitchFamily="2" charset="-122"/>
              </a:rPr>
              <a:t>练习题</a:t>
            </a:r>
          </a:p>
          <a:p>
            <a:pPr marL="552450" lvl="1" eaLnBrk="1" hangingPunct="1"/>
            <a:r>
              <a:rPr lang="en-US" altLang="zh-CN" sz="2400" b="1" dirty="0">
                <a:sym typeface="+mn-ea"/>
              </a:rPr>
              <a:t>—</a:t>
            </a:r>
            <a:r>
              <a:rPr lang="zh-CN" altLang="en-US" sz="2400" b="1" dirty="0">
                <a:sym typeface="+mn-ea"/>
              </a:rPr>
              <a:t>进制转换</a:t>
            </a:r>
          </a:p>
          <a:p>
            <a:pPr marL="552450" lvl="1" eaLnBrk="1" hangingPunct="1"/>
            <a:r>
              <a:rPr lang="en-US" altLang="zh-CN" sz="2400" dirty="0">
                <a:sym typeface="+mn-ea"/>
              </a:rPr>
              <a:t>	</a:t>
            </a:r>
            <a:r>
              <a:rPr lang="zh-CN" altLang="en-US" sz="2400" dirty="0">
                <a:sym typeface="+mn-ea"/>
              </a:rPr>
              <a:t>将</a:t>
            </a:r>
            <a:r>
              <a:rPr lang="en-US" altLang="zh-CN" sz="2400" dirty="0">
                <a:sym typeface="+mn-ea"/>
              </a:rPr>
              <a:t>0x39A7F8</a:t>
            </a:r>
            <a:r>
              <a:rPr lang="zh-CN" altLang="en-US" sz="2000" dirty="0">
                <a:sym typeface="+mn-ea"/>
              </a:rPr>
              <a:t>转换为二进制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1110 0110 0111 0011</a:t>
            </a:r>
            <a:r>
              <a:rPr lang="zh-CN" altLang="en-US" sz="2400" dirty="0">
                <a:sym typeface="+mn-ea"/>
              </a:rPr>
              <a:t>转换成</a:t>
            </a:r>
            <a:r>
              <a:rPr lang="en-US" altLang="zh-CN" sz="2400" dirty="0">
                <a:sym typeface="+mn-ea"/>
              </a:rPr>
              <a:t>16</a:t>
            </a:r>
            <a:r>
              <a:rPr lang="zh-CN" altLang="en-US" sz="2000" dirty="0">
                <a:sym typeface="+mn-ea"/>
              </a:rPr>
              <a:t>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0x3A</a:t>
            </a:r>
            <a:r>
              <a:rPr lang="zh-CN" altLang="en-US" sz="2400" dirty="0">
                <a:sym typeface="+mn-ea"/>
              </a:rPr>
              <a:t>转换成</a:t>
            </a:r>
            <a:r>
              <a:rPr lang="en-US" altLang="zh-CN" sz="2400" dirty="0">
                <a:sym typeface="+mn-ea"/>
              </a:rPr>
              <a:t>10</a:t>
            </a:r>
            <a:r>
              <a:rPr lang="zh-CN" altLang="en-US" sz="2000" dirty="0">
                <a:sym typeface="+mn-ea"/>
              </a:rPr>
              <a:t>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113</a:t>
            </a:r>
            <a:r>
              <a:rPr lang="zh-CN" altLang="en-US" sz="2400" dirty="0">
                <a:sym typeface="+mn-ea"/>
              </a:rPr>
              <a:t>转换成</a:t>
            </a:r>
            <a:r>
              <a:rPr lang="en-US" altLang="zh-CN" sz="2400" dirty="0">
                <a:sym typeface="+mn-ea"/>
              </a:rPr>
              <a:t>16</a:t>
            </a:r>
            <a:r>
              <a:rPr lang="zh-CN" altLang="en-US" sz="2400" dirty="0">
                <a:sym typeface="+mn-ea"/>
              </a:rPr>
              <a:t>进制和</a:t>
            </a:r>
            <a:r>
              <a:rPr lang="en-US" altLang="zh-CN" sz="2400" dirty="0">
                <a:sym typeface="+mn-ea"/>
              </a:rPr>
              <a:t>2</a:t>
            </a:r>
            <a:r>
              <a:rPr lang="zh-CN" altLang="en-US" sz="2000" dirty="0">
                <a:sym typeface="+mn-ea"/>
              </a:rPr>
              <a:t>进制</a:t>
            </a:r>
          </a:p>
          <a:p>
            <a:pPr marL="266700" lvl="1" indent="0" eaLnBrk="1" hangingPunct="1">
              <a:buNone/>
            </a:pPr>
            <a:endParaRPr lang="zh-CN" altLang="en-US" sz="2000" dirty="0">
              <a:sym typeface="+mn-ea"/>
            </a:endParaRPr>
          </a:p>
          <a:p>
            <a:pPr marL="552450" lvl="1" eaLnBrk="1" hangingPunct="1"/>
            <a:r>
              <a:rPr lang="en-US" altLang="zh-CN" sz="2400" b="1" dirty="0">
                <a:sym typeface="+mn-ea"/>
              </a:rPr>
              <a:t>—</a:t>
            </a:r>
            <a:r>
              <a:rPr lang="zh-CN" altLang="en-US" sz="2400" b="1" dirty="0">
                <a:sym typeface="+mn-ea"/>
              </a:rPr>
              <a:t>运算</a:t>
            </a:r>
          </a:p>
          <a:p>
            <a:pPr marL="552450" lvl="1" eaLnBrk="1" hangingPunct="1"/>
            <a:r>
              <a:rPr lang="en-US" altLang="zh-CN" sz="2400" dirty="0">
                <a:sym typeface="+mn-ea"/>
              </a:rPr>
              <a:t>	</a:t>
            </a:r>
            <a:r>
              <a:rPr lang="zh-CN" altLang="en-US" sz="2000" dirty="0">
                <a:sym typeface="+mn-ea"/>
              </a:rPr>
              <a:t>计算</a:t>
            </a:r>
            <a:r>
              <a:rPr lang="en-US" altLang="zh-CN" sz="2000" dirty="0">
                <a:sym typeface="+mn-ea"/>
              </a:rPr>
              <a:t>0x503c+0x12</a:t>
            </a:r>
          </a:p>
          <a:p>
            <a:pPr marL="552450" lvl="1" eaLnBrk="1" hangingPunct="1"/>
            <a:r>
              <a:rPr lang="en-US" altLang="zh-CN" sz="2000" dirty="0">
                <a:sym typeface="+mn-ea"/>
              </a:rPr>
              <a:t>	</a:t>
            </a:r>
            <a:r>
              <a:rPr lang="zh-CN" altLang="en-US" sz="2000" dirty="0">
                <a:sym typeface="+mn-ea"/>
              </a:rPr>
              <a:t>计算</a:t>
            </a:r>
            <a:r>
              <a:rPr lang="en-US" altLang="zh-CN" sz="2000" dirty="0">
                <a:sym typeface="+mn-ea"/>
              </a:rPr>
              <a:t>1001+1011</a:t>
            </a:r>
          </a:p>
          <a:p>
            <a:pPr marL="552450" lvl="1" eaLnBrk="1" hangingPunct="1"/>
            <a:endParaRPr lang="en-US" altLang="zh-CN" sz="2000" dirty="0">
              <a:sym typeface="+mn-ea"/>
            </a:endParaRPr>
          </a:p>
          <a:p>
            <a:pPr marL="1181100" lvl="3" eaLnBrk="1" hangingPunct="1">
              <a:buFont typeface="Arial" panose="020B0604020202020204" pitchFamily="34" charset="0"/>
              <a:buNone/>
            </a:pPr>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 xmlns:a16="http://schemas.microsoft.com/office/drawing/2014/main" val="20000"/>
                    </a:ext>
                  </a:extLst>
                </a:gridCol>
              </a:tblGrid>
              <a:tr h="426720">
                <a:tc>
                  <a:txBody>
                    <a:bodyPr/>
                    <a:lstStyle/>
                    <a:p>
                      <a:pPr>
                        <a:buNone/>
                      </a:pPr>
                      <a:r>
                        <a:rPr lang="en-US" altLang="zh-CN" sz="2400">
                          <a:solidFill>
                            <a:schemeClr val="bg1"/>
                          </a:solidFill>
                        </a:rPr>
                        <a:t>2.1.2  </a:t>
                      </a:r>
                      <a:r>
                        <a:rPr lang="zh-CN" altLang="zh-CN" sz="2400">
                          <a:solidFill>
                            <a:schemeClr val="bg1"/>
                          </a:solidFill>
                          <a:ea typeface="宋体" panose="02010600030101010101" pitchFamily="2" charset="-122"/>
                        </a:rPr>
                        <a:t>数据的大小</a:t>
                      </a:r>
                    </a:p>
                  </a:txBody>
                  <a:tcPr>
                    <a:solidFill>
                      <a:srgbClr val="52B6B1"/>
                    </a:solidFill>
                  </a:tcPr>
                </a:tc>
                <a:extLst>
                  <a:ext uri="{0D108BD9-81ED-4DB2-BD59-A6C34878D82A}">
                    <a16:rowId xmlns="" xmlns:a16="http://schemas.microsoft.com/office/drawing/2014/main" val="10000"/>
                  </a:ext>
                </a:extLst>
              </a:tr>
            </a:tbl>
          </a:graphicData>
        </a:graphic>
      </p:graphicFrame>
      <p:sp>
        <p:nvSpPr>
          <p:cNvPr id="4" name="文本框 3"/>
          <p:cNvSpPr txBox="1"/>
          <p:nvPr/>
        </p:nvSpPr>
        <p:spPr>
          <a:xfrm>
            <a:off x="1659255" y="1210310"/>
            <a:ext cx="1734185" cy="460375"/>
          </a:xfrm>
          <a:prstGeom prst="rect">
            <a:avLst/>
          </a:prstGeom>
          <a:noFill/>
        </p:spPr>
        <p:txBody>
          <a:bodyPr wrap="none" rtlCol="0" anchor="t">
            <a:spAutoFit/>
          </a:bodyPr>
          <a:lstStyle/>
          <a:p>
            <a:r>
              <a:rPr lang="zh-CN" altLang="en-US" sz="2400" dirty="0">
                <a:sym typeface="+mn-ea"/>
              </a:rPr>
              <a:t>字（</a:t>
            </a:r>
            <a:r>
              <a:rPr lang="en-US" altLang="zh-CN" sz="2400" dirty="0">
                <a:sym typeface="+mn-ea"/>
              </a:rPr>
              <a:t>word</a:t>
            </a:r>
            <a:r>
              <a:rPr lang="zh-CN" altLang="en-US" sz="2400" dirty="0">
                <a:sym typeface="+mn-ea"/>
              </a:rPr>
              <a:t>）</a:t>
            </a:r>
            <a:endParaRPr lang="zh-CN" altLang="en-US" sz="2400"/>
          </a:p>
        </p:txBody>
      </p:sp>
      <p:sp>
        <p:nvSpPr>
          <p:cNvPr id="14" name="文本框 13"/>
          <p:cNvSpPr txBox="1"/>
          <p:nvPr/>
        </p:nvSpPr>
        <p:spPr>
          <a:xfrm>
            <a:off x="1743075" y="1765935"/>
            <a:ext cx="4512945" cy="2584450"/>
          </a:xfrm>
          <a:prstGeom prst="rect">
            <a:avLst/>
          </a:prstGeom>
          <a:noFill/>
        </p:spPr>
        <p:txBody>
          <a:bodyPr wrap="square" rtlCol="0">
            <a:spAutoFit/>
          </a:bodyPr>
          <a:lstStyle/>
          <a:p>
            <a:pPr marL="0" lvl="2" indent="0">
              <a:buFont typeface="Wingdings" panose="05000000000000000000" charset="0"/>
              <a:buChar char=""/>
            </a:pPr>
            <a:r>
              <a:rPr lang="zh-CN" altLang="en-US" dirty="0">
                <a:sym typeface="+mn-ea"/>
              </a:rPr>
              <a:t>每种结构的计算机都有固定长的二进制位作为一个字，用于指明整数和指针数据的标称大小（</a:t>
            </a:r>
            <a:r>
              <a:rPr lang="en-US" altLang="zh-CN" dirty="0">
                <a:sym typeface="+mn-ea"/>
              </a:rPr>
              <a:t>normal size</a:t>
            </a:r>
            <a:r>
              <a:rPr lang="zh-CN" altLang="en-US" dirty="0">
                <a:sym typeface="+mn-ea"/>
              </a:rPr>
              <a:t>）。属于硬件概念，常见的有</a:t>
            </a:r>
            <a:r>
              <a:rPr lang="en-US" altLang="zh-CN" dirty="0">
                <a:sym typeface="+mn-ea"/>
              </a:rPr>
              <a:t>32</a:t>
            </a:r>
            <a:r>
              <a:rPr lang="zh-CN" altLang="en-US" dirty="0">
                <a:sym typeface="+mn-ea"/>
              </a:rPr>
              <a:t>位和</a:t>
            </a:r>
            <a:r>
              <a:rPr lang="en-US" altLang="zh-CN" dirty="0">
                <a:sym typeface="+mn-ea"/>
              </a:rPr>
              <a:t>64</a:t>
            </a:r>
            <a:r>
              <a:rPr lang="zh-CN" altLang="en-US" dirty="0">
                <a:sym typeface="+mn-ea"/>
              </a:rPr>
              <a:t>位字长两种。</a:t>
            </a:r>
          </a:p>
          <a:p>
            <a:pPr marL="0" lvl="2" indent="0">
              <a:buFont typeface="Wingdings" panose="05000000000000000000" charset="0"/>
              <a:buNone/>
            </a:pPr>
            <a:endParaRPr lang="zh-CN" altLang="en-US" dirty="0">
              <a:sym typeface="+mn-ea"/>
            </a:endParaRPr>
          </a:p>
          <a:p>
            <a:pPr marL="0" lvl="2" indent="-285750">
              <a:buFont typeface="Wingdings" panose="05000000000000000000" charset="0"/>
              <a:buChar char=""/>
            </a:pPr>
            <a:r>
              <a:rPr lang="en-US" altLang="zh-CN" dirty="0">
                <a:sym typeface="+mn-ea"/>
              </a:rPr>
              <a:t>C</a:t>
            </a:r>
            <a:r>
              <a:rPr lang="zh-CN" altLang="en-US" dirty="0">
                <a:sym typeface="+mn-ea"/>
              </a:rPr>
              <a:t>语言数据大小在两种机器上略有不同。</a:t>
            </a:r>
            <a:endParaRPr lang="en-US" altLang="zh-CN" dirty="0"/>
          </a:p>
          <a:p>
            <a:pPr marL="0" lvl="2" indent="0">
              <a:buFont typeface="Wingdings" panose="05000000000000000000" charset="0"/>
              <a:buNone/>
            </a:pPr>
            <a:endParaRPr lang="zh-CN" altLang="en-US" dirty="0">
              <a:sym typeface="+mn-ea"/>
            </a:endParaRPr>
          </a:p>
          <a:p>
            <a:pPr marL="285750" indent="-285750">
              <a:buFont typeface="Wingdings" panose="05000000000000000000" charset="0"/>
              <a:buChar char=""/>
            </a:pPr>
            <a:r>
              <a:rPr lang="zh-CN" altLang="en-US">
                <a:ea typeface="宋体" panose="02010600030101010101" pitchFamily="2" charset="-122"/>
              </a:rPr>
              <a:t>数据类型</a:t>
            </a:r>
            <a:r>
              <a:rPr lang="en-US" altLang="zh-CN">
                <a:ea typeface="宋体" panose="02010600030101010101" pitchFamily="2" charset="-122"/>
              </a:rPr>
              <a:t>int32_t</a:t>
            </a:r>
            <a:r>
              <a:rPr lang="zh-CN" altLang="en-US">
                <a:ea typeface="宋体" panose="02010600030101010101" pitchFamily="2" charset="-122"/>
              </a:rPr>
              <a:t>和</a:t>
            </a:r>
            <a:r>
              <a:rPr lang="en-US" altLang="zh-CN">
                <a:ea typeface="宋体" panose="02010600030101010101" pitchFamily="2" charset="-122"/>
              </a:rPr>
              <a:t>int64_t</a:t>
            </a:r>
            <a:r>
              <a:rPr lang="zh-CN" altLang="en-US">
                <a:ea typeface="宋体" panose="02010600030101010101" pitchFamily="2" charset="-122"/>
              </a:rPr>
              <a:t>，分别为</a:t>
            </a:r>
            <a:r>
              <a:rPr lang="en-US" altLang="zh-CN">
                <a:ea typeface="宋体" panose="02010600030101010101" pitchFamily="2" charset="-122"/>
              </a:rPr>
              <a:t>4</a:t>
            </a:r>
            <a:r>
              <a:rPr lang="zh-CN" altLang="en-US">
                <a:ea typeface="宋体" panose="02010600030101010101" pitchFamily="2" charset="-122"/>
              </a:rPr>
              <a:t>个字节和</a:t>
            </a:r>
            <a:r>
              <a:rPr lang="en-US" altLang="zh-CN">
                <a:ea typeface="宋体" panose="02010600030101010101" pitchFamily="2" charset="-122"/>
              </a:rPr>
              <a:t>8</a:t>
            </a:r>
            <a:r>
              <a:rPr lang="zh-CN" altLang="en-US">
                <a:ea typeface="宋体" panose="02010600030101010101" pitchFamily="2" charset="-122"/>
              </a:rPr>
              <a:t>个字节。</a:t>
            </a:r>
          </a:p>
        </p:txBody>
      </p:sp>
      <p:sp>
        <p:nvSpPr>
          <p:cNvPr id="15" name="椭圆形标注 14"/>
          <p:cNvSpPr/>
          <p:nvPr/>
        </p:nvSpPr>
        <p:spPr>
          <a:xfrm>
            <a:off x="6929120" y="563880"/>
            <a:ext cx="4115435" cy="1107440"/>
          </a:xfrm>
          <a:prstGeom prst="wedgeEllipseCallout">
            <a:avLst>
              <a:gd name="adj1" fmla="val -80087"/>
              <a:gd name="adj2" fmla="val 5114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6" name="文本框 15"/>
          <p:cNvSpPr txBox="1"/>
          <p:nvPr/>
        </p:nvSpPr>
        <p:spPr>
          <a:xfrm>
            <a:off x="7342505" y="656590"/>
            <a:ext cx="3288030" cy="922020"/>
          </a:xfrm>
          <a:prstGeom prst="rect">
            <a:avLst/>
          </a:prstGeom>
          <a:noFill/>
        </p:spPr>
        <p:txBody>
          <a:bodyPr wrap="square" rtlCol="0">
            <a:spAutoFit/>
          </a:bodyPr>
          <a:lstStyle/>
          <a:p>
            <a:r>
              <a:rPr lang="zh-CN" altLang="en-US"/>
              <a:t>对于一个字长为</a:t>
            </a:r>
            <a:r>
              <a:rPr lang="en-US" altLang="zh-CN"/>
              <a:t>w</a:t>
            </a:r>
            <a:r>
              <a:rPr lang="zh-CN" altLang="en-US">
                <a:ea typeface="宋体" panose="02010600030101010101" pitchFamily="2" charset="-122"/>
              </a:rPr>
              <a:t>位的机器而言，虚拟地址的范围为</a:t>
            </a:r>
            <a:r>
              <a:rPr lang="en-US" altLang="zh-CN">
                <a:ea typeface="宋体" panose="02010600030101010101" pitchFamily="2" charset="-122"/>
              </a:rPr>
              <a:t>0~2</a:t>
            </a:r>
            <a:r>
              <a:rPr lang="en-US" altLang="zh-CN" baseline="30000">
                <a:ea typeface="宋体" panose="02010600030101010101" pitchFamily="2" charset="-122"/>
              </a:rPr>
              <a:t>w </a:t>
            </a:r>
            <a:r>
              <a:rPr lang="en-US" altLang="zh-CN">
                <a:ea typeface="宋体" panose="02010600030101010101" pitchFamily="2" charset="-122"/>
              </a:rPr>
              <a:t>-1</a:t>
            </a:r>
            <a:r>
              <a:rPr lang="zh-CN" altLang="en-US">
                <a:ea typeface="宋体" panose="02010600030101010101" pitchFamily="2" charset="-122"/>
              </a:rPr>
              <a:t>，程序最多访问</a:t>
            </a:r>
            <a:r>
              <a:rPr lang="en-US" altLang="zh-CN">
                <a:ea typeface="宋体" panose="02010600030101010101" pitchFamily="2" charset="-122"/>
              </a:rPr>
              <a:t>2</a:t>
            </a:r>
            <a:r>
              <a:rPr lang="en-US" altLang="zh-CN" baseline="30000">
                <a:ea typeface="宋体" panose="02010600030101010101" pitchFamily="2" charset="-122"/>
              </a:rPr>
              <a:t>w</a:t>
            </a:r>
            <a:r>
              <a:rPr lang="zh-CN" altLang="en-US">
                <a:ea typeface="宋体" panose="02010600030101010101" pitchFamily="2" charset="-122"/>
              </a:rPr>
              <a:t>个字节。</a:t>
            </a:r>
            <a:endParaRPr lang="zh-CN" altLang="en-US" baseline="30000">
              <a:ea typeface="宋体" panose="02010600030101010101" pitchFamily="2" charset="-122"/>
            </a:endParaRPr>
          </a:p>
        </p:txBody>
      </p:sp>
      <p:graphicFrame>
        <p:nvGraphicFramePr>
          <p:cNvPr id="17" name="表格 16"/>
          <p:cNvGraphicFramePr/>
          <p:nvPr/>
        </p:nvGraphicFramePr>
        <p:xfrm>
          <a:off x="7237730" y="1943100"/>
          <a:ext cx="3929380" cy="4206240"/>
        </p:xfrm>
        <a:graphic>
          <a:graphicData uri="http://schemas.openxmlformats.org/drawingml/2006/table">
            <a:tbl>
              <a:tblPr firstRow="1" bandRow="1">
                <a:tableStyleId>{5C22544A-7EE6-4342-B048-85BDC9FD1C3A}</a:tableStyleId>
              </a:tblPr>
              <a:tblGrid>
                <a:gridCol w="1334135">
                  <a:extLst>
                    <a:ext uri="{9D8B030D-6E8A-4147-A177-3AD203B41FA5}">
                      <a16:colId xmlns="" xmlns:a16="http://schemas.microsoft.com/office/drawing/2014/main" val="20000"/>
                    </a:ext>
                  </a:extLst>
                </a:gridCol>
                <a:gridCol w="630555">
                  <a:extLst>
                    <a:ext uri="{9D8B030D-6E8A-4147-A177-3AD203B41FA5}">
                      <a16:colId xmlns="" xmlns:a16="http://schemas.microsoft.com/office/drawing/2014/main" val="20001"/>
                    </a:ext>
                  </a:extLst>
                </a:gridCol>
                <a:gridCol w="982345">
                  <a:extLst>
                    <a:ext uri="{9D8B030D-6E8A-4147-A177-3AD203B41FA5}">
                      <a16:colId xmlns="" xmlns:a16="http://schemas.microsoft.com/office/drawing/2014/main" val="20002"/>
                    </a:ext>
                  </a:extLst>
                </a:gridCol>
                <a:gridCol w="982345">
                  <a:extLst>
                    <a:ext uri="{9D8B030D-6E8A-4147-A177-3AD203B41FA5}">
                      <a16:colId xmlns="" xmlns:a16="http://schemas.microsoft.com/office/drawing/2014/main" val="20003"/>
                    </a:ext>
                  </a:extLst>
                </a:gridCol>
              </a:tblGrid>
              <a:tr h="9245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C Data Type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32-bit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64-bit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x86-64</a:t>
                      </a:r>
                    </a:p>
                  </a:txBody>
                  <a:tcPr marL="50800" marR="50800" marT="50800" marB="50800" anchor="ctr" horzOverflow="overflow"/>
                </a:tc>
                <a:extLst>
                  <a:ext uri="{0D108BD9-81ED-4DB2-BD59-A6C34878D82A}">
                    <a16:rowId xmlns=""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char</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extLst>
                  <a:ext uri="{0D108BD9-81ED-4DB2-BD59-A6C34878D82A}">
                    <a16:rowId xmlns=""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short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extLst>
                  <a:ext uri="{0D108BD9-81ED-4DB2-BD59-A6C34878D82A}">
                    <a16:rowId xmlns="" xmlns:a16="http://schemas.microsoft.com/office/drawing/2014/main" val="10002"/>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err="1">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int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extLst>
                  <a:ext uri="{0D108BD9-81ED-4DB2-BD59-A6C34878D82A}">
                    <a16:rowId xmlns="" xmlns:a16="http://schemas.microsoft.com/office/drawing/2014/main" val="10003"/>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 xmlns:a16="http://schemas.microsoft.com/office/drawing/2014/main" val="10004"/>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float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extLst>
                  <a:ext uri="{0D108BD9-81ED-4DB2-BD59-A6C34878D82A}">
                    <a16:rowId xmlns="" xmlns:a16="http://schemas.microsoft.com/office/drawing/2014/main" val="10005"/>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 xmlns:a16="http://schemas.microsoft.com/office/drawing/2014/main" val="10006"/>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 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10/16</a:t>
                      </a:r>
                    </a:p>
                  </a:txBody>
                  <a:tcPr marL="50800" marR="50800" marT="50800" marB="50800" anchor="ctr" horzOverflow="overflow"/>
                </a:tc>
                <a:extLst>
                  <a:ext uri="{0D108BD9-81ED-4DB2-BD59-A6C34878D82A}">
                    <a16:rowId xmlns="" xmlns:a16="http://schemas.microsoft.com/office/drawing/2014/main" val="10007"/>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pointer</a:t>
                      </a:r>
                      <a:endParaRPr kumimoji="0" lang="en-US" sz="1800" b="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 xmlns:a16="http://schemas.microsoft.com/office/drawing/2014/main" val="10008"/>
                  </a:ext>
                </a:extLst>
              </a:tr>
            </a:tbl>
          </a:graphicData>
        </a:graphic>
      </p:graphicFrame>
      <p:sp>
        <p:nvSpPr>
          <p:cNvPr id="19" name="文本框 18"/>
          <p:cNvSpPr txBox="1"/>
          <p:nvPr/>
        </p:nvSpPr>
        <p:spPr>
          <a:xfrm>
            <a:off x="1743075" y="4488180"/>
            <a:ext cx="3469640" cy="523875"/>
          </a:xfrm>
          <a:prstGeom prst="rect">
            <a:avLst/>
          </a:prstGeom>
          <a:noFill/>
        </p:spPr>
        <p:txBody>
          <a:bodyPr wrap="square" rtlCol="0" anchor="t">
            <a:noAutofit/>
          </a:bodyPr>
          <a:lstStyle/>
          <a:p>
            <a:pPr marL="0" lvl="1" algn="l"/>
            <a:r>
              <a:rPr lang="en-US" altLang="zh-CN" sz="2400" dirty="0">
                <a:sym typeface="+mn-ea"/>
              </a:rPr>
              <a:t>X86</a:t>
            </a:r>
            <a:r>
              <a:rPr lang="zh-CN" altLang="en-US" sz="2400" dirty="0">
                <a:sym typeface="+mn-ea"/>
              </a:rPr>
              <a:t>指令中的数据类型</a:t>
            </a:r>
          </a:p>
          <a:p>
            <a:pPr marL="0" lvl="1" algn="l"/>
            <a:endParaRPr lang="en-US" altLang="zh-CN" sz="1800" dirty="0">
              <a:sym typeface="+mn-ea"/>
            </a:endParaRPr>
          </a:p>
          <a:p>
            <a:pPr marL="342900" lvl="1" indent="-342900" algn="l">
              <a:buFont typeface="Wingdings" panose="05000000000000000000" charset="0"/>
              <a:buChar char=""/>
            </a:pPr>
            <a:r>
              <a:rPr lang="zh-CN" altLang="en-US" sz="1800" dirty="0">
                <a:sym typeface="+mn-ea"/>
              </a:rPr>
              <a:t>硬件架构相关</a:t>
            </a:r>
          </a:p>
          <a:p>
            <a:pPr marL="0" lvl="2" indent="-342900" algn="l">
              <a:buFont typeface="Wingdings" panose="05000000000000000000" charset="0"/>
              <a:buChar char=""/>
            </a:pPr>
            <a:r>
              <a:rPr lang="en-US" altLang="zh-CN" sz="1800" dirty="0">
                <a:sym typeface="+mn-ea"/>
              </a:rPr>
              <a:t>1/2/4/8</a:t>
            </a:r>
            <a:r>
              <a:rPr lang="zh-CN" altLang="en-US" sz="1800" dirty="0">
                <a:sym typeface="+mn-ea"/>
              </a:rPr>
              <a:t>字节整数，</a:t>
            </a:r>
            <a:r>
              <a:rPr lang="en-US" altLang="zh-CN" sz="1800" dirty="0">
                <a:sym typeface="+mn-ea"/>
              </a:rPr>
              <a:t>4/8</a:t>
            </a:r>
            <a:r>
              <a:rPr lang="zh-CN" altLang="en-US" sz="1800" dirty="0">
                <a:sym typeface="+mn-ea"/>
              </a:rPr>
              <a:t>字节浮点数</a:t>
            </a:r>
            <a:endParaRPr lang="en-US" altLang="zh-CN" sz="1800" dirty="0"/>
          </a:p>
          <a:p>
            <a:pPr marL="0" lvl="1" indent="0" algn="l">
              <a:buFont typeface="Wingdings" panose="05000000000000000000" charset="0"/>
              <a:buNone/>
            </a:pPr>
            <a:endParaRPr lang="zh-CN" altLang="en-US" sz="2400" dirty="0">
              <a:sym typeface="+mn-ea"/>
            </a:endParaRPr>
          </a:p>
          <a:p>
            <a:pPr marL="0" lvl="1" algn="l"/>
            <a:endParaRPr lang="en-US" altLang="zh-CN" sz="2400" dirty="0"/>
          </a:p>
          <a:p>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down)">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down)">
                                      <p:cBhvr>
                                        <p:cTn id="32" dur="500"/>
                                        <p:tgtEl>
                                          <p:spTgt spid="19">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animEffect transition="in" filter="wipe(down)">
                                      <p:cBhvr>
                                        <p:cTn id="35" dur="500"/>
                                        <p:tgtEl>
                                          <p:spTgt spid="19">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9">
                                            <p:txEl>
                                              <p:pRg st="3" end="3"/>
                                            </p:txEl>
                                          </p:spTgt>
                                        </p:tgtEl>
                                        <p:attrNameLst>
                                          <p:attrName>style.visibility</p:attrName>
                                        </p:attrNameLst>
                                      </p:cBhvr>
                                      <p:to>
                                        <p:strVal val="visible"/>
                                      </p:to>
                                    </p:set>
                                    <p:animEffect transition="in" filter="wipe(down)">
                                      <p:cBhvr>
                                        <p:cTn id="38" dur="500"/>
                                        <p:tgtEl>
                                          <p:spTgt spid="1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4182</Words>
  <Application>Microsoft Office PowerPoint</Application>
  <PresentationFormat>宽屏</PresentationFormat>
  <Paragraphs>1115</Paragraphs>
  <Slides>56</Slides>
  <Notes>1</Notes>
  <HiddenSlides>0</HiddenSlides>
  <MMClips>0</MMClips>
  <ScaleCrop>false</ScaleCrop>
  <HeadingPairs>
    <vt:vector size="8" baseType="variant">
      <vt:variant>
        <vt:lpstr>已用的字体</vt:lpstr>
      </vt:variant>
      <vt:variant>
        <vt:i4>32</vt:i4>
      </vt:variant>
      <vt:variant>
        <vt:lpstr>主题</vt:lpstr>
      </vt:variant>
      <vt:variant>
        <vt:i4>8</vt:i4>
      </vt:variant>
      <vt:variant>
        <vt:lpstr>嵌入 OLE 服务器</vt:lpstr>
      </vt:variant>
      <vt:variant>
        <vt:i4>3</vt:i4>
      </vt:variant>
      <vt:variant>
        <vt:lpstr>幻灯片标题</vt:lpstr>
      </vt:variant>
      <vt:variant>
        <vt:i4>56</vt:i4>
      </vt:variant>
    </vt:vector>
  </HeadingPairs>
  <TitlesOfParts>
    <vt:vector size="99" baseType="lpstr">
      <vt:lpstr>BatangChe</vt:lpstr>
      <vt:lpstr>Gill Sans</vt:lpstr>
      <vt:lpstr>Malgun Gothic</vt:lpstr>
      <vt:lpstr>Monaco</vt:lpstr>
      <vt:lpstr>MS Gothic</vt:lpstr>
      <vt:lpstr>MTMIZ</vt:lpstr>
      <vt:lpstr>MTSYN</vt:lpstr>
      <vt:lpstr>StoneSans</vt:lpstr>
      <vt:lpstr>TimesTen-Bold</vt:lpstr>
      <vt:lpstr>TimesTen-Italic</vt:lpstr>
      <vt:lpstr>TimesTen-Roman</vt:lpstr>
      <vt:lpstr>ZztexMono-Regular</vt:lpstr>
      <vt:lpstr>ヒラギノ角ゴ ProN W3</vt:lpstr>
      <vt:lpstr>宋体</vt:lpstr>
      <vt:lpstr>微软雅黑</vt:lpstr>
      <vt:lpstr>Arial</vt:lpstr>
      <vt:lpstr>Arial Narrow</vt:lpstr>
      <vt:lpstr>Arial Narrow Bold</vt:lpstr>
      <vt:lpstr>Arial Narrow Bold Italic</vt:lpstr>
      <vt:lpstr>Bodoni MT Black</vt:lpstr>
      <vt:lpstr>Calibri</vt:lpstr>
      <vt:lpstr>Calibri Bold</vt:lpstr>
      <vt:lpstr>Calibri Bold Italic</vt:lpstr>
      <vt:lpstr>Calibri Italic</vt:lpstr>
      <vt:lpstr>Calibri Light</vt:lpstr>
      <vt:lpstr>Courier New</vt:lpstr>
      <vt:lpstr>Courier New Bold</vt:lpstr>
      <vt:lpstr>Helvetica</vt:lpstr>
      <vt:lpstr>Symbol</vt:lpstr>
      <vt:lpstr>Times</vt:lpstr>
      <vt:lpstr>Wingdings</vt:lpstr>
      <vt:lpstr>Wingdings 2</vt:lpstr>
      <vt:lpstr>1_Office 主题</vt:lpstr>
      <vt:lpstr>2_Office 主题</vt:lpstr>
      <vt:lpstr>3_Office 主题</vt:lpstr>
      <vt:lpstr>4_Office 主题</vt:lpstr>
      <vt:lpstr>5_Office 主题</vt:lpstr>
      <vt:lpstr>6_Office 主题</vt:lpstr>
      <vt:lpstr>7_Office 主题</vt:lpstr>
      <vt:lpstr>8_Office 主题</vt:lpstr>
      <vt:lpstr>Microsoft 公式 3.0</vt:lpstr>
      <vt:lpstr>Equation</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Senyi</dc:creator>
  <cp:lastModifiedBy>szu</cp:lastModifiedBy>
  <cp:revision>131</cp:revision>
  <dcterms:created xsi:type="dcterms:W3CDTF">2013-08-29T10:54:00Z</dcterms:created>
  <dcterms:modified xsi:type="dcterms:W3CDTF">2018-03-20T01:55:03Z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