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875" r:id="rId3"/>
    <p:sldId id="1016" r:id="rId4"/>
    <p:sldId id="928" r:id="rId5"/>
    <p:sldId id="929" r:id="rId6"/>
    <p:sldId id="968" r:id="rId7"/>
    <p:sldId id="974" r:id="rId8"/>
    <p:sldId id="1045" r:id="rId9"/>
    <p:sldId id="1046" r:id="rId10"/>
    <p:sldId id="986" r:id="rId11"/>
    <p:sldId id="987" r:id="rId12"/>
    <p:sldId id="988" r:id="rId13"/>
    <p:sldId id="938" r:id="rId14"/>
    <p:sldId id="989" r:id="rId15"/>
    <p:sldId id="991" r:id="rId16"/>
    <p:sldId id="1047" r:id="rId17"/>
    <p:sldId id="943" r:id="rId18"/>
    <p:sldId id="1048" r:id="rId19"/>
    <p:sldId id="944" r:id="rId20"/>
    <p:sldId id="945" r:id="rId21"/>
    <p:sldId id="946" r:id="rId22"/>
    <p:sldId id="1042" r:id="rId23"/>
    <p:sldId id="997" r:id="rId24"/>
    <p:sldId id="1049" r:id="rId25"/>
    <p:sldId id="972" r:id="rId26"/>
    <p:sldId id="1036" r:id="rId27"/>
    <p:sldId id="1037" r:id="rId28"/>
    <p:sldId id="1035" r:id="rId29"/>
    <p:sldId id="973" r:id="rId30"/>
    <p:sldId id="1050" r:id="rId31"/>
    <p:sldId id="1051" r:id="rId32"/>
    <p:sldId id="1053" r:id="rId33"/>
    <p:sldId id="1052" r:id="rId34"/>
    <p:sldId id="1054"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66CC"/>
    <a:srgbClr val="0066FF"/>
    <a:srgbClr val="009242"/>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780" autoAdjust="0"/>
  </p:normalViewPr>
  <p:slideViewPr>
    <p:cSldViewPr snapToGrid="0">
      <p:cViewPr varScale="1">
        <p:scale>
          <a:sx n="61" d="100"/>
          <a:sy n="61" d="100"/>
        </p:scale>
        <p:origin x="1464" y="60"/>
      </p:cViewPr>
      <p:guideLst>
        <p:guide orient="horz" pos="2160"/>
        <p:guide pos="2880"/>
      </p:guideLst>
    </p:cSldViewPr>
  </p:slideViewPr>
  <p:outlineViewPr>
    <p:cViewPr>
      <p:scale>
        <a:sx n="33" d="100"/>
        <a:sy n="33" d="100"/>
      </p:scale>
      <p:origin x="0" y="-56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5" d="100"/>
          <a:sy n="85" d="100"/>
        </p:scale>
        <p:origin x="3168"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26EED95-B9E9-48F7-8C76-4C3EBDAE9C08}" type="slidenum">
              <a:rPr lang="en-US" altLang="zh-CN"/>
              <a:pPr>
                <a:defRPr/>
              </a:pPr>
              <a:t>‹#›</a:t>
            </a:fld>
            <a:endParaRPr lang="en-US" altLang="zh-CN"/>
          </a:p>
        </p:txBody>
      </p:sp>
    </p:spTree>
    <p:extLst>
      <p:ext uri="{BB962C8B-B14F-4D97-AF65-F5344CB8AC3E}">
        <p14:creationId xmlns:p14="http://schemas.microsoft.com/office/powerpoint/2010/main" val="1936206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 </a:t>
            </a:r>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3</a:t>
            </a:fld>
            <a:endParaRPr lang="en-US" altLang="zh-CN"/>
          </a:p>
        </p:txBody>
      </p:sp>
    </p:spTree>
    <p:extLst>
      <p:ext uri="{BB962C8B-B14F-4D97-AF65-F5344CB8AC3E}">
        <p14:creationId xmlns:p14="http://schemas.microsoft.com/office/powerpoint/2010/main" val="184807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22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a:latin typeface="Arial" pitchFamily="34" charset="0"/>
              </a:rPr>
              <a:t>ar</a:t>
            </a:r>
            <a:r>
              <a:rPr lang="zh-CN" altLang="en-US" dirty="0">
                <a:latin typeface="Arial" pitchFamily="34" charset="0"/>
              </a:rPr>
              <a:t>是创建静态库的工具，</a:t>
            </a:r>
            <a:r>
              <a:rPr lang="zh-CN" altLang="en-US" baseline="0" dirty="0">
                <a:latin typeface="Arial" pitchFamily="34" charset="0"/>
              </a:rPr>
              <a:t> 例子中是将</a:t>
            </a:r>
            <a:r>
              <a:rPr lang="en-US" altLang="zh-CN" baseline="0" dirty="0" err="1">
                <a:latin typeface="Arial" pitchFamily="34" charset="0"/>
              </a:rPr>
              <a:t>atoi.o</a:t>
            </a:r>
            <a:r>
              <a:rPr lang="en-US" altLang="zh-CN" baseline="0" dirty="0">
                <a:latin typeface="Arial" pitchFamily="34" charset="0"/>
              </a:rPr>
              <a:t> </a:t>
            </a:r>
            <a:r>
              <a:rPr lang="en-US" altLang="zh-CN" baseline="0" dirty="0" err="1">
                <a:latin typeface="Arial" pitchFamily="34" charset="0"/>
              </a:rPr>
              <a:t>printf.o</a:t>
            </a:r>
            <a:r>
              <a:rPr lang="en-US" altLang="zh-CN" baseline="0" dirty="0">
                <a:latin typeface="Arial" pitchFamily="34" charset="0"/>
              </a:rPr>
              <a:t>… </a:t>
            </a:r>
            <a:r>
              <a:rPr lang="en-US" altLang="zh-CN" baseline="0" dirty="0" err="1">
                <a:latin typeface="Arial" pitchFamily="34" charset="0"/>
              </a:rPr>
              <a:t>random.o</a:t>
            </a:r>
            <a:r>
              <a:rPr lang="zh-CN" altLang="en-US" baseline="0" dirty="0">
                <a:latin typeface="Arial" pitchFamily="34" charset="0"/>
              </a:rPr>
              <a:t>合并成</a:t>
            </a:r>
            <a:r>
              <a:rPr lang="en-US" altLang="zh-CN" baseline="0" dirty="0" err="1">
                <a:latin typeface="Arial" pitchFamily="34" charset="0"/>
              </a:rPr>
              <a:t>libc.a</a:t>
            </a:r>
            <a:endParaRPr lang="en-US" altLang="zh-CN" dirty="0">
              <a:latin typeface="Arial" pitchFamily="34" charset="0"/>
            </a:endParaRPr>
          </a:p>
          <a:p>
            <a:endParaRPr lang="en-US" altLang="zh-CN" dirty="0">
              <a:latin typeface="Arial" pitchFamily="34" charset="0"/>
            </a:endParaRPr>
          </a:p>
        </p:txBody>
      </p:sp>
    </p:spTree>
    <p:extLst>
      <p:ext uri="{BB962C8B-B14F-4D97-AF65-F5344CB8AC3E}">
        <p14:creationId xmlns:p14="http://schemas.microsoft.com/office/powerpoint/2010/main" val="278174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05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905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a:latin typeface="Arial" pitchFamily="34" charset="0"/>
              </a:rPr>
              <a:t>ar</a:t>
            </a:r>
            <a:r>
              <a:rPr lang="en-US" altLang="zh-CN" baseline="0" dirty="0">
                <a:latin typeface="Arial" pitchFamily="34" charset="0"/>
              </a:rPr>
              <a:t> –t </a:t>
            </a:r>
            <a:r>
              <a:rPr lang="zh-CN" altLang="en-US" baseline="0" dirty="0">
                <a:latin typeface="Arial" pitchFamily="34" charset="0"/>
              </a:rPr>
              <a:t>列出库中包含的文件</a:t>
            </a:r>
            <a:endParaRPr lang="en-US" altLang="zh-CN" dirty="0">
              <a:latin typeface="Arial" pitchFamily="34" charset="0"/>
            </a:endParaRPr>
          </a:p>
        </p:txBody>
      </p:sp>
    </p:spTree>
    <p:extLst>
      <p:ext uri="{BB962C8B-B14F-4D97-AF65-F5344CB8AC3E}">
        <p14:creationId xmlns:p14="http://schemas.microsoft.com/office/powerpoint/2010/main" val="1131439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根据调用关系， </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r>
              <a:rPr lang="en-US" altLang="zh-CN" dirty="0" err="1"/>
              <a:t>Libx.a</a:t>
            </a:r>
            <a:r>
              <a:rPr lang="zh-CN" altLang="en-US" dirty="0"/>
              <a:t>要在</a:t>
            </a:r>
            <a:r>
              <a:rPr lang="en-US" altLang="zh-CN" dirty="0" err="1"/>
              <a:t>libz.a</a:t>
            </a:r>
            <a:r>
              <a:rPr lang="zh-CN" altLang="en-US" dirty="0"/>
              <a:t>之前</a:t>
            </a:r>
            <a:endParaRPr lang="en-US" altLang="zh-CN" dirty="0"/>
          </a:p>
          <a:p>
            <a:r>
              <a:rPr lang="zh-CN" altLang="en-US" dirty="0"/>
              <a:t>其他次序没有要求</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第二个例子中，</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由于</a:t>
            </a:r>
            <a:r>
              <a:rPr lang="en-US" altLang="zh-CN" dirty="0" err="1"/>
              <a:t>libx.a</a:t>
            </a:r>
            <a:r>
              <a:rPr lang="zh-CN" altLang="en-US" dirty="0"/>
              <a:t>和</a:t>
            </a:r>
            <a:r>
              <a:rPr lang="en-US" altLang="zh-CN" dirty="0" err="1"/>
              <a:t>liby.a</a:t>
            </a:r>
            <a:r>
              <a:rPr lang="zh-CN" altLang="en-US" dirty="0"/>
              <a:t>相互引用，因此命令行中将</a:t>
            </a:r>
            <a:r>
              <a:rPr lang="en-US" altLang="zh-CN" dirty="0" err="1"/>
              <a:t>libx</a:t>
            </a:r>
            <a:r>
              <a:rPr lang="zh-CN" altLang="en-US" dirty="0"/>
              <a:t>写了两边，以便满足</a:t>
            </a:r>
            <a:r>
              <a:rPr lang="en-US" altLang="zh-CN" dirty="0" err="1"/>
              <a:t>libx.a</a:t>
            </a:r>
            <a:r>
              <a:rPr lang="zh-CN" altLang="en-US" dirty="0"/>
              <a:t>在</a:t>
            </a:r>
            <a:r>
              <a:rPr lang="en-US" altLang="zh-CN" dirty="0" err="1"/>
              <a:t>liby.a</a:t>
            </a:r>
            <a:r>
              <a:rPr lang="zh-CN" altLang="en-US" dirty="0"/>
              <a:t>之前而且</a:t>
            </a:r>
            <a:r>
              <a:rPr lang="en-US" altLang="zh-CN" dirty="0" err="1"/>
              <a:t>liby.a</a:t>
            </a:r>
            <a:r>
              <a:rPr lang="zh-CN" altLang="en-US" dirty="0"/>
              <a:t>又在</a:t>
            </a:r>
            <a:r>
              <a:rPr lang="en-US" altLang="zh-CN" dirty="0" err="1"/>
              <a:t>libx</a:t>
            </a:r>
            <a:r>
              <a:rPr lang="en-US" altLang="zh-CN" dirty="0"/>
              <a:t>.</a:t>
            </a:r>
            <a:r>
              <a:rPr lang="zh-CN" altLang="en-US" dirty="0"/>
              <a:t>之前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23</a:t>
            </a:fld>
            <a:endParaRPr lang="en-US" altLang="zh-CN"/>
          </a:p>
        </p:txBody>
      </p:sp>
    </p:spTree>
    <p:extLst>
      <p:ext uri="{BB962C8B-B14F-4D97-AF65-F5344CB8AC3E}">
        <p14:creationId xmlns:p14="http://schemas.microsoft.com/office/powerpoint/2010/main" val="1960271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前面各个目标模块中，都带有重定位符号表，因此将这些待重定位的引用填写正确地址即可</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25</a:t>
            </a:fld>
            <a:endParaRPr lang="en-US" altLang="zh-CN"/>
          </a:p>
        </p:txBody>
      </p:sp>
    </p:spTree>
    <p:extLst>
      <p:ext uri="{BB962C8B-B14F-4D97-AF65-F5344CB8AC3E}">
        <p14:creationId xmlns:p14="http://schemas.microsoft.com/office/powerpoint/2010/main" val="105365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xfrm>
            <a:off x="1152525" y="692150"/>
            <a:ext cx="4554538" cy="3416300"/>
          </a:xfrm>
          <a:ln/>
        </p:spPr>
      </p:sp>
      <p:sp>
        <p:nvSpPr>
          <p:cNvPr id="78131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a:latin typeface="Arial" pitchFamily="34" charset="0"/>
            </a:endParaRPr>
          </a:p>
        </p:txBody>
      </p:sp>
    </p:spTree>
    <p:extLst>
      <p:ext uri="{BB962C8B-B14F-4D97-AF65-F5344CB8AC3E}">
        <p14:creationId xmlns:p14="http://schemas.microsoft.com/office/powerpoint/2010/main" val="4202870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xfrm>
            <a:off x="1152525" y="692150"/>
            <a:ext cx="4554538" cy="3416300"/>
          </a:xfrm>
          <a:ln/>
        </p:spPr>
      </p:sp>
      <p:sp>
        <p:nvSpPr>
          <p:cNvPr id="78336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a:latin typeface="Arial" pitchFamily="34" charset="0"/>
            </a:endParaRPr>
          </a:p>
        </p:txBody>
      </p:sp>
    </p:spTree>
    <p:extLst>
      <p:ext uri="{BB962C8B-B14F-4D97-AF65-F5344CB8AC3E}">
        <p14:creationId xmlns:p14="http://schemas.microsoft.com/office/powerpoint/2010/main" val="305783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926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79267" name="Rectangle 2"/>
          <p:cNvSpPr>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3793345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这两个数值</a:t>
            </a:r>
            <a:r>
              <a:rPr lang="en-US" altLang="zh-CN" dirty="0"/>
              <a:t>00000000/FCFFFFFF</a:t>
            </a:r>
            <a:r>
              <a:rPr lang="zh-CN" altLang="en-US" dirty="0"/>
              <a:t>，对应的地址见</a:t>
            </a:r>
            <a:r>
              <a:rPr lang="en-US" altLang="zh-CN" dirty="0"/>
              <a:t>P36(</a:t>
            </a:r>
            <a:r>
              <a:rPr lang="zh-CN" altLang="en-US" dirty="0"/>
              <a:t>未连接前临时填充的值</a:t>
            </a:r>
            <a:r>
              <a:rPr lang="en-US" altLang="zh-CN" dirty="0"/>
              <a:t>)</a:t>
            </a:r>
          </a:p>
          <a:p>
            <a:r>
              <a:rPr lang="zh-CN" altLang="en-US" dirty="0"/>
              <a:t>前面没有区分是哪种重定位，只提到临时地址（当时直接用</a:t>
            </a:r>
            <a:r>
              <a:rPr lang="en-US" altLang="zh-CN" dirty="0"/>
              <a:t>0</a:t>
            </a:r>
            <a:r>
              <a:rPr lang="zh-CN" altLang="en-US" dirty="0"/>
              <a:t>），这里要区分两种临时地址的不同（</a:t>
            </a:r>
            <a:r>
              <a:rPr lang="en-US" altLang="zh-CN" dirty="0"/>
              <a:t>0</a:t>
            </a:r>
            <a:r>
              <a:rPr lang="zh-CN" altLang="en-US" dirty="0"/>
              <a:t>和相对偏移值）</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29</a:t>
            </a:fld>
            <a:endParaRPr lang="en-US" altLang="zh-CN"/>
          </a:p>
        </p:txBody>
      </p:sp>
    </p:spTree>
    <p:extLst>
      <p:ext uri="{BB962C8B-B14F-4D97-AF65-F5344CB8AC3E}">
        <p14:creationId xmlns:p14="http://schemas.microsoft.com/office/powerpoint/2010/main" val="187518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645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645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普通函数默认是全局性的，而通过</a:t>
            </a:r>
            <a:r>
              <a:rPr lang="en-US" altLang="zh-CN" dirty="0">
                <a:latin typeface="Arial" pitchFamily="34" charset="0"/>
              </a:rPr>
              <a:t>static</a:t>
            </a:r>
            <a:r>
              <a:rPr lang="zh-CN" altLang="en-US" dirty="0">
                <a:latin typeface="Arial" pitchFamily="34" charset="0"/>
              </a:rPr>
              <a:t>之后被隐藏起来变成局部符号了。</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这里说的局部是局部于</a:t>
            </a:r>
            <a:r>
              <a:rPr lang="en-US" altLang="zh-CN" dirty="0">
                <a:latin typeface="Arial" pitchFamily="34" charset="0"/>
              </a:rPr>
              <a:t>C</a:t>
            </a:r>
            <a:r>
              <a:rPr lang="zh-CN" altLang="en-US" dirty="0">
                <a:latin typeface="Arial" pitchFamily="34" charset="0"/>
              </a:rPr>
              <a:t>代码文件内，而不是函数内的局部变量（函数内的局部变量是在本函数执行期间建立的栈帧内）</a:t>
            </a:r>
            <a:endParaRPr lang="en-US" altLang="zh-CN" dirty="0">
              <a:latin typeface="Arial" pitchFamily="34" charset="0"/>
            </a:endParaRPr>
          </a:p>
        </p:txBody>
      </p:sp>
    </p:spTree>
    <p:extLst>
      <p:ext uri="{BB962C8B-B14F-4D97-AF65-F5344CB8AC3E}">
        <p14:creationId xmlns:p14="http://schemas.microsoft.com/office/powerpoint/2010/main" val="332026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210775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849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849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344096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a:t>
            </a:r>
            <a:r>
              <a:rPr lang="en-US" altLang="zh-CN" dirty="0"/>
              <a:t>name</a:t>
            </a:r>
            <a:r>
              <a:rPr lang="zh-CN" altLang="en-US" dirty="0"/>
              <a:t>只是一个索引值，根据此索引值在</a:t>
            </a:r>
            <a:r>
              <a:rPr lang="en-US" altLang="zh-CN" dirty="0" err="1"/>
              <a:t>Strtab</a:t>
            </a:r>
            <a:r>
              <a:rPr lang="zh-CN" altLang="en-US" dirty="0"/>
              <a:t>中才能找到对应符号的字符串</a:t>
            </a:r>
            <a:endParaRPr lang="en-US" altLang="zh-CN" dirty="0"/>
          </a:p>
          <a:p>
            <a:endParaRPr lang="en-US" altLang="zh-CN" dirty="0"/>
          </a:p>
          <a:p>
            <a:r>
              <a:rPr lang="zh-CN" altLang="en-US" dirty="0"/>
              <a:t>用</a:t>
            </a:r>
            <a:r>
              <a:rPr lang="en-US" altLang="zh-CN" dirty="0" err="1"/>
              <a:t>objdump</a:t>
            </a:r>
            <a:r>
              <a:rPr lang="en-US" altLang="zh-CN" dirty="0"/>
              <a:t> –t</a:t>
            </a:r>
            <a:r>
              <a:rPr lang="zh-CN" altLang="en-US" dirty="0"/>
              <a:t>可以查看所有符号表，本页</a:t>
            </a:r>
            <a:r>
              <a:rPr lang="en-US" altLang="zh-CN" dirty="0" err="1"/>
              <a:t>ppt</a:t>
            </a:r>
            <a:r>
              <a:rPr lang="zh-CN" altLang="en-US" dirty="0"/>
              <a:t>最后一行绿色的就是</a:t>
            </a:r>
            <a:r>
              <a:rPr lang="en-US" altLang="zh-CN" dirty="0" err="1"/>
              <a:t>objdump</a:t>
            </a:r>
            <a:r>
              <a:rPr lang="en-US" altLang="zh-CN" baseline="0" dirty="0"/>
              <a:t> –t</a:t>
            </a:r>
            <a:r>
              <a:rPr lang="zh-CN" altLang="en-US" baseline="0" dirty="0"/>
              <a:t>输出的符号表项中的类型等信息</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a:t>
            </a:fld>
            <a:endParaRPr lang="en-US" altLang="zh-CN"/>
          </a:p>
        </p:txBody>
      </p:sp>
    </p:spTree>
    <p:extLst>
      <p:ext uri="{BB962C8B-B14F-4D97-AF65-F5344CB8AC3E}">
        <p14:creationId xmlns:p14="http://schemas.microsoft.com/office/powerpoint/2010/main" val="15913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7</a:t>
            </a:fld>
            <a:endParaRPr lang="en-US" altLang="zh-CN"/>
          </a:p>
        </p:txBody>
      </p:sp>
    </p:spTree>
    <p:extLst>
      <p:ext uri="{BB962C8B-B14F-4D97-AF65-F5344CB8AC3E}">
        <p14:creationId xmlns:p14="http://schemas.microsoft.com/office/powerpoint/2010/main" val="268640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简单地、统一地：有初始值得符号为强符号</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11</a:t>
            </a:fld>
            <a:endParaRPr lang="en-US" altLang="zh-CN"/>
          </a:p>
        </p:txBody>
      </p:sp>
    </p:spTree>
    <p:extLst>
      <p:ext uri="{BB962C8B-B14F-4D97-AF65-F5344CB8AC3E}">
        <p14:creationId xmlns:p14="http://schemas.microsoft.com/office/powerpoint/2010/main" val="352815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36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175525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81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481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58048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024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6468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F10B804-F766-4E06-8369-BE73074F8E39}"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br>
              <a:rPr lang="en-US" altLang="zh-CN" sz="4000"/>
            </a:br>
            <a:br>
              <a:rPr lang="zh-CN" altLang="en-US" sz="4000">
                <a:solidFill>
                  <a:srgbClr val="FF0000"/>
                </a:solidFill>
              </a:rPr>
            </a:br>
            <a:r>
              <a:rPr lang="zh-CN" altLang="en-US" sz="4000">
                <a:solidFill>
                  <a:srgbClr val="FF0000"/>
                </a:solidFill>
              </a:rPr>
              <a:t>第四章 程序的链接</a:t>
            </a:r>
            <a:br>
              <a:rPr lang="zh-CN" altLang="en-US" sz="4000">
                <a:solidFill>
                  <a:srgbClr val="FF0000"/>
                </a:solidFill>
              </a:rPr>
            </a:br>
            <a:br>
              <a:rPr lang="zh-CN" altLang="en-US" sz="1600">
                <a:solidFill>
                  <a:srgbClr val="FF0000"/>
                </a:solidFill>
              </a:rPr>
            </a:br>
            <a:r>
              <a:rPr lang="zh-CN" altLang="en-US" sz="2800">
                <a:solidFill>
                  <a:srgbClr val="3333CC"/>
                </a:solidFill>
                <a:latin typeface="微软雅黑" pitchFamily="34" charset="-122"/>
                <a:ea typeface="微软雅黑" pitchFamily="34" charset="-122"/>
              </a:rPr>
              <a:t>目标文件格式</a:t>
            </a:r>
            <a:br>
              <a:rPr lang="zh-CN" altLang="en-US" sz="2800">
                <a:solidFill>
                  <a:srgbClr val="3333CC"/>
                </a:solidFill>
                <a:latin typeface="微软雅黑" pitchFamily="34" charset="-122"/>
                <a:ea typeface="微软雅黑" pitchFamily="34" charset="-122"/>
              </a:rPr>
            </a:br>
            <a:r>
              <a:rPr lang="zh-CN" altLang="en-US" sz="2800">
                <a:solidFill>
                  <a:srgbClr val="3333CC"/>
                </a:solidFill>
                <a:latin typeface="微软雅黑" pitchFamily="34" charset="-122"/>
                <a:ea typeface="微软雅黑" pitchFamily="34" charset="-122"/>
              </a:rPr>
              <a:t>符号解析与重定位</a:t>
            </a:r>
            <a:br>
              <a:rPr lang="zh-CN" altLang="en-US" sz="2800">
                <a:solidFill>
                  <a:srgbClr val="3333CC"/>
                </a:solidFill>
                <a:latin typeface="微软雅黑" pitchFamily="34" charset="-122"/>
                <a:ea typeface="微软雅黑" pitchFamily="34" charset="-122"/>
              </a:rPr>
            </a:br>
            <a:r>
              <a:rPr lang="zh-CN" altLang="en-US" sz="2800">
                <a:solidFill>
                  <a:srgbClr val="3333CC"/>
                </a:solidFill>
                <a:latin typeface="微软雅黑" pitchFamily="34" charset="-122"/>
                <a:ea typeface="微软雅黑" pitchFamily="34" charset="-122"/>
              </a:rPr>
              <a:t>共享库与动态链接</a:t>
            </a:r>
            <a:endParaRPr lang="en-US" altLang="zh-CN" sz="2800">
              <a:solidFill>
                <a:srgbClr val="3333CC"/>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符号解析（</a:t>
            </a:r>
            <a:r>
              <a:rPr lang="en-US" altLang="zh-CN"/>
              <a:t>Symbol Resolution</a:t>
            </a:r>
            <a:r>
              <a:rPr lang="zh-CN" altLang="en-US"/>
              <a:t>）</a:t>
            </a:r>
          </a:p>
        </p:txBody>
      </p:sp>
      <p:sp>
        <p:nvSpPr>
          <p:cNvPr id="709635" name="Rectangle 3"/>
          <p:cNvSpPr>
            <a:spLocks noGrp="1" noChangeArrowheads="1"/>
          </p:cNvSpPr>
          <p:nvPr>
            <p:ph type="body" idx="1"/>
          </p:nvPr>
        </p:nvSpPr>
        <p:spPr>
          <a:xfrm>
            <a:off x="0" y="806450"/>
            <a:ext cx="5761038" cy="4840288"/>
          </a:xfrm>
        </p:spPr>
        <p:txBody>
          <a:bodyPr/>
          <a:lstStyle/>
          <a:p>
            <a:pPr>
              <a:lnSpc>
                <a:spcPct val="110000"/>
              </a:lnSpc>
            </a:pPr>
            <a:r>
              <a:rPr lang="zh-CN" altLang="en-US" sz="2200">
                <a:ea typeface="微软雅黑" pitchFamily="34" charset="-122"/>
              </a:rPr>
              <a:t>目的：将每个模块中</a:t>
            </a:r>
            <a:r>
              <a:rPr lang="zh-CN" altLang="en-US" sz="2200">
                <a:solidFill>
                  <a:srgbClr val="FF0000"/>
                </a:solidFill>
                <a:ea typeface="微软雅黑" pitchFamily="34" charset="-122"/>
              </a:rPr>
              <a:t>引用的符号</a:t>
            </a:r>
            <a:r>
              <a:rPr lang="zh-CN" altLang="en-US" sz="2200">
                <a:ea typeface="微软雅黑" pitchFamily="34" charset="-122"/>
              </a:rPr>
              <a:t>与某个目标模块中的</a:t>
            </a:r>
            <a:r>
              <a:rPr lang="zh-CN" altLang="en-US" sz="2200">
                <a:solidFill>
                  <a:srgbClr val="FF0000"/>
                </a:solidFill>
                <a:ea typeface="微软雅黑" pitchFamily="34" charset="-122"/>
              </a:rPr>
              <a:t>定义符号</a:t>
            </a:r>
            <a:r>
              <a:rPr lang="zh-CN" altLang="en-US" sz="2200">
                <a:ea typeface="微软雅黑" pitchFamily="34" charset="-122"/>
              </a:rPr>
              <a:t>建立关联。</a:t>
            </a:r>
          </a:p>
          <a:p>
            <a:pPr>
              <a:lnSpc>
                <a:spcPct val="110000"/>
              </a:lnSpc>
            </a:pPr>
            <a:r>
              <a:rPr lang="zh-CN" altLang="en-US" sz="2200">
                <a:ea typeface="微软雅黑" pitchFamily="34" charset="-122"/>
              </a:rPr>
              <a:t>每个</a:t>
            </a:r>
            <a:r>
              <a:rPr lang="zh-CN" altLang="en-US" sz="2200">
                <a:solidFill>
                  <a:srgbClr val="FF0000"/>
                </a:solidFill>
                <a:ea typeface="微软雅黑" pitchFamily="34" charset="-122"/>
              </a:rPr>
              <a:t>定义符号在代码段或数据段中都被分配了存储空间</a:t>
            </a:r>
            <a:r>
              <a:rPr lang="zh-CN" altLang="en-US" sz="2200">
                <a:ea typeface="微软雅黑" pitchFamily="34" charset="-122"/>
              </a:rPr>
              <a:t>，将</a:t>
            </a:r>
            <a:r>
              <a:rPr lang="zh-CN" altLang="en-US" sz="2200">
                <a:solidFill>
                  <a:srgbClr val="CC0066"/>
                </a:solidFill>
                <a:ea typeface="微软雅黑" pitchFamily="34" charset="-122"/>
              </a:rPr>
              <a:t>引用符号</a:t>
            </a:r>
            <a:r>
              <a:rPr lang="zh-CN" altLang="en-US" sz="2200">
                <a:ea typeface="微软雅黑" pitchFamily="34" charset="-122"/>
              </a:rPr>
              <a:t>与</a:t>
            </a:r>
            <a:r>
              <a:rPr lang="zh-CN" altLang="en-US" sz="2200">
                <a:solidFill>
                  <a:srgbClr val="CC0066"/>
                </a:solidFill>
                <a:ea typeface="微软雅黑" pitchFamily="34" charset="-122"/>
              </a:rPr>
              <a:t>定义符号</a:t>
            </a:r>
            <a:r>
              <a:rPr lang="zh-CN" altLang="en-US" sz="2200">
                <a:ea typeface="微软雅黑" pitchFamily="34" charset="-122"/>
              </a:rPr>
              <a:t>建立关联后，就可在重定位时</a:t>
            </a:r>
            <a:r>
              <a:rPr lang="zh-CN" altLang="en-US" sz="2200">
                <a:solidFill>
                  <a:srgbClr val="3366FF"/>
                </a:solidFill>
                <a:ea typeface="微软雅黑" pitchFamily="34" charset="-122"/>
              </a:rPr>
              <a:t>将引用符号的地址重定位为相关联的定义符号的地址</a:t>
            </a:r>
            <a:r>
              <a:rPr lang="zh-CN" altLang="en-US" sz="2200">
                <a:ea typeface="微软雅黑" pitchFamily="34" charset="-122"/>
              </a:rPr>
              <a:t>。</a:t>
            </a:r>
          </a:p>
          <a:p>
            <a:pPr>
              <a:lnSpc>
                <a:spcPct val="110000"/>
              </a:lnSpc>
            </a:pPr>
            <a:r>
              <a:rPr lang="zh-CN" altLang="en-US" sz="2200">
                <a:solidFill>
                  <a:srgbClr val="FF0000"/>
                </a:solidFill>
                <a:ea typeface="微软雅黑" pitchFamily="34" charset="-122"/>
              </a:rPr>
              <a:t>本地符号</a:t>
            </a:r>
            <a:r>
              <a:rPr lang="zh-CN" altLang="en-US" sz="2200">
                <a:ea typeface="微软雅黑" pitchFamily="34" charset="-122"/>
              </a:rPr>
              <a:t>在本模块内定义并引用，因此，其解析较简单，只要与本模块内唯一的定义符号关联即可。</a:t>
            </a:r>
          </a:p>
          <a:p>
            <a:pPr>
              <a:lnSpc>
                <a:spcPct val="110000"/>
              </a:lnSpc>
            </a:pPr>
            <a:r>
              <a:rPr lang="zh-CN" altLang="en-US" sz="2200">
                <a:solidFill>
                  <a:srgbClr val="FF0000"/>
                </a:solidFill>
                <a:ea typeface="微软雅黑" pitchFamily="34" charset="-122"/>
              </a:rPr>
              <a:t>全局符号</a:t>
            </a:r>
            <a:r>
              <a:rPr lang="zh-CN" altLang="en-US" sz="2200">
                <a:ea typeface="微软雅黑" pitchFamily="34" charset="-122"/>
              </a:rPr>
              <a:t>（外部定义的、内部定义的）的解析涉及多个模块，故较复杂</a:t>
            </a:r>
            <a:r>
              <a:rPr lang="zh-CN" altLang="en-US" sz="2200"/>
              <a:t>   </a:t>
            </a:r>
          </a:p>
        </p:txBody>
      </p:sp>
      <p:sp>
        <p:nvSpPr>
          <p:cNvPr id="709636" name="Text Box 4"/>
          <p:cNvSpPr txBox="1">
            <a:spLocks noChangeArrowheads="1"/>
          </p:cNvSpPr>
          <p:nvPr/>
        </p:nvSpPr>
        <p:spPr bwMode="auto">
          <a:xfrm>
            <a:off x="304800" y="5791200"/>
            <a:ext cx="2436813"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符号的定义</a:t>
            </a:r>
            <a:r>
              <a:rPr lang="zh-CN" altLang="en-US" sz="2200" b="1">
                <a:solidFill>
                  <a:srgbClr val="0A6A0A"/>
                </a:solidFill>
                <a:latin typeface="微软雅黑"/>
                <a:ea typeface="微软雅黑" pitchFamily="34" charset="-122"/>
              </a:rPr>
              <a:t>”</a:t>
            </a:r>
            <a:r>
              <a:rPr lang="zh-CN" altLang="en-US" sz="2200" b="1">
                <a:solidFill>
                  <a:srgbClr val="0A6A0A"/>
                </a:solidFill>
                <a:ea typeface="微软雅黑" pitchFamily="34" charset="-122"/>
              </a:rPr>
              <a:t>其实质是什么？</a:t>
            </a:r>
          </a:p>
        </p:txBody>
      </p:sp>
      <p:sp>
        <p:nvSpPr>
          <p:cNvPr id="709637" name="Text Box 5"/>
          <p:cNvSpPr txBox="1">
            <a:spLocks noChangeArrowheads="1"/>
          </p:cNvSpPr>
          <p:nvPr/>
        </p:nvSpPr>
        <p:spPr bwMode="auto">
          <a:xfrm>
            <a:off x="3063875" y="5329238"/>
            <a:ext cx="5673725"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指被分配了存储空间。为函数名即指其代码所在区；为变量名即指其所占的静态数据区。</a:t>
            </a:r>
          </a:p>
        </p:txBody>
      </p:sp>
      <p:sp>
        <p:nvSpPr>
          <p:cNvPr id="709638" name="Text Box 6"/>
          <p:cNvSpPr txBox="1">
            <a:spLocks noChangeArrowheads="1"/>
          </p:cNvSpPr>
          <p:nvPr/>
        </p:nvSpPr>
        <p:spPr bwMode="auto">
          <a:xfrm>
            <a:off x="6323013" y="835025"/>
            <a:ext cx="1873250" cy="210185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709639" name="Rectangle 7"/>
          <p:cNvSpPr>
            <a:spLocks noChangeArrowheads="1"/>
          </p:cNvSpPr>
          <p:nvPr/>
        </p:nvSpPr>
        <p:spPr bwMode="auto">
          <a:xfrm>
            <a:off x="5902325" y="3005138"/>
            <a:ext cx="2855913" cy="1249362"/>
          </a:xfrm>
          <a:prstGeom prst="rect">
            <a:avLst/>
          </a:prstGeom>
          <a:noFill/>
          <a:ln w="9525">
            <a:noFill/>
            <a:miter lim="800000"/>
            <a:headEnd/>
            <a:tailEnd/>
          </a:ln>
          <a:effectLst/>
        </p:spPr>
        <p:txBody>
          <a:bodyPr>
            <a:spAutoFit/>
          </a:bodyPr>
          <a:lstStyle/>
          <a:p>
            <a:pPr lvl="1" eaLnBrk="0" hangingPunct="0">
              <a:lnSpc>
                <a:spcPct val="115000"/>
              </a:lnSpc>
              <a:spcBef>
                <a:spcPct val="20000"/>
              </a:spcBef>
            </a:pPr>
            <a:r>
              <a:rPr lang="zh-CN" altLang="en-US" sz="2200" b="1">
                <a:solidFill>
                  <a:srgbClr val="009242"/>
                </a:solidFill>
                <a:latin typeface="微软雅黑" pitchFamily="34" charset="-122"/>
                <a:ea typeface="微软雅黑" pitchFamily="34" charset="-122"/>
              </a:rPr>
              <a:t>确定</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的地址，再在</a:t>
            </a:r>
            <a:r>
              <a:rPr lang="en-US" altLang="zh-CN" sz="2200" b="1">
                <a:solidFill>
                  <a:srgbClr val="009242"/>
                </a:solidFill>
                <a:latin typeface="微软雅黑" pitchFamily="34" charset="-122"/>
                <a:ea typeface="微软雅黑" pitchFamily="34" charset="-122"/>
              </a:rPr>
              <a:t>jmp</a:t>
            </a:r>
            <a:r>
              <a:rPr lang="zh-CN" altLang="en-US" sz="2200" b="1">
                <a:solidFill>
                  <a:srgbClr val="009242"/>
                </a:solidFill>
                <a:latin typeface="微软雅黑" pitchFamily="34" charset="-122"/>
                <a:ea typeface="微软雅黑" pitchFamily="34" charset="-122"/>
              </a:rPr>
              <a:t>指令中填入</a:t>
            </a:r>
            <a:r>
              <a:rPr lang="en-US" altLang="zh-CN" sz="2200" b="1">
                <a:solidFill>
                  <a:srgbClr val="009242"/>
                </a:solidFill>
                <a:latin typeface="微软雅黑" pitchFamily="34" charset="-122"/>
                <a:ea typeface="微软雅黑" pitchFamily="34" charset="-122"/>
              </a:rPr>
              <a:t>L0</a:t>
            </a:r>
            <a:r>
              <a:rPr lang="zh-CN" altLang="en-US" sz="2200" b="1">
                <a:solidFill>
                  <a:srgbClr val="009242"/>
                </a:solidFill>
                <a:latin typeface="微软雅黑" pitchFamily="34" charset="-122"/>
                <a:ea typeface="微软雅黑" pitchFamily="34" charset="-122"/>
              </a:rPr>
              <a:t>的地址</a:t>
            </a:r>
          </a:p>
        </p:txBody>
      </p:sp>
      <p:sp>
        <p:nvSpPr>
          <p:cNvPr id="709640" name="Line 8"/>
          <p:cNvSpPr>
            <a:spLocks noChangeShapeType="1"/>
          </p:cNvSpPr>
          <p:nvPr/>
        </p:nvSpPr>
        <p:spPr bwMode="auto">
          <a:xfrm flipV="1">
            <a:off x="5108575" y="2073275"/>
            <a:ext cx="1277938" cy="133350"/>
          </a:xfrm>
          <a:prstGeom prst="line">
            <a:avLst/>
          </a:prstGeom>
          <a:noFill/>
          <a:ln w="28575">
            <a:solidFill>
              <a:srgbClr val="CC0066"/>
            </a:solidFill>
            <a:round/>
            <a:headEnd/>
            <a:tailEnd type="triangle" w="med" len="med"/>
          </a:ln>
          <a:effectLst/>
        </p:spPr>
        <p:txBody>
          <a:bodyPr/>
          <a:lstStyle/>
          <a:p>
            <a:endParaRPr lang="zh-CN" altLang="en-US"/>
          </a:p>
        </p:txBody>
      </p:sp>
      <p:sp>
        <p:nvSpPr>
          <p:cNvPr id="709641" name="Line 9"/>
          <p:cNvSpPr>
            <a:spLocks noChangeShapeType="1"/>
          </p:cNvSpPr>
          <p:nvPr/>
        </p:nvSpPr>
        <p:spPr bwMode="auto">
          <a:xfrm flipV="1">
            <a:off x="3411538" y="1509713"/>
            <a:ext cx="4106862" cy="595312"/>
          </a:xfrm>
          <a:prstGeom prst="line">
            <a:avLst/>
          </a:prstGeom>
          <a:noFill/>
          <a:ln w="28575">
            <a:solidFill>
              <a:srgbClr val="CC0066"/>
            </a:solidFill>
            <a:round/>
            <a:headEnd/>
            <a:tailEnd type="triangle" w="med" len="med"/>
          </a:ln>
          <a:effectLst/>
        </p:spPr>
        <p:txBody>
          <a:bodyPr/>
          <a:lstStyle/>
          <a:p>
            <a:endParaRPr lang="zh-CN" altLang="en-US"/>
          </a:p>
        </p:txBody>
      </p:sp>
      <p:sp>
        <p:nvSpPr>
          <p:cNvPr id="709642" name="Text Box 10"/>
          <p:cNvSpPr txBox="1">
            <a:spLocks noChangeArrowheads="1"/>
          </p:cNvSpPr>
          <p:nvPr/>
        </p:nvSpPr>
        <p:spPr bwMode="auto">
          <a:xfrm>
            <a:off x="3178175" y="6197600"/>
            <a:ext cx="5529263"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0066"/>
                </a:solidFill>
                <a:ea typeface="微软雅黑" pitchFamily="34" charset="-122"/>
              </a:rPr>
              <a:t>所有定义符号的值就是其目标所在的首地址</a:t>
            </a:r>
          </a:p>
        </p:txBody>
      </p:sp>
      <p:sp>
        <p:nvSpPr>
          <p:cNvPr id="709643" name="Line 11"/>
          <p:cNvSpPr>
            <a:spLocks noChangeShapeType="1"/>
          </p:cNvSpPr>
          <p:nvPr/>
        </p:nvSpPr>
        <p:spPr bwMode="auto">
          <a:xfrm flipV="1">
            <a:off x="3141663" y="1150938"/>
            <a:ext cx="4410075" cy="931862"/>
          </a:xfrm>
          <a:prstGeom prst="line">
            <a:avLst/>
          </a:prstGeom>
          <a:noFill/>
          <a:ln w="28575">
            <a:solidFill>
              <a:srgbClr val="CC0066"/>
            </a:solidFill>
            <a:round/>
            <a:headEnd/>
            <a:tailEnd type="triangle" w="med" len="med"/>
          </a:ln>
          <a:effectLst/>
        </p:spPr>
        <p:txBody>
          <a:bodyPr/>
          <a:lstStyle/>
          <a:p>
            <a:endParaRPr lang="zh-CN" altLang="en-US"/>
          </a:p>
        </p:txBody>
      </p:sp>
      <p:sp>
        <p:nvSpPr>
          <p:cNvPr id="709644" name="Line 12"/>
          <p:cNvSpPr>
            <a:spLocks noChangeShapeType="1"/>
          </p:cNvSpPr>
          <p:nvPr/>
        </p:nvSpPr>
        <p:spPr bwMode="auto">
          <a:xfrm>
            <a:off x="5143500" y="2370138"/>
            <a:ext cx="1262063" cy="361950"/>
          </a:xfrm>
          <a:prstGeom prst="line">
            <a:avLst/>
          </a:prstGeom>
          <a:noFill/>
          <a:ln w="28575">
            <a:solidFill>
              <a:srgbClr val="CC0066"/>
            </a:solidFill>
            <a:round/>
            <a:headEnd/>
            <a:tailEnd type="triangle" w="med" len="med"/>
          </a:ln>
          <a:effectLst/>
        </p:spPr>
        <p:txBody>
          <a:bodyPr/>
          <a:lstStyle/>
          <a:p>
            <a:endParaRPr lang="zh-CN" altLang="en-US"/>
          </a:p>
        </p:txBody>
      </p:sp>
      <p:sp>
        <p:nvSpPr>
          <p:cNvPr id="709645" name="Text Box 13"/>
          <p:cNvSpPr txBox="1">
            <a:spLocks noChangeArrowheads="1"/>
          </p:cNvSpPr>
          <p:nvPr/>
        </p:nvSpPr>
        <p:spPr bwMode="auto">
          <a:xfrm>
            <a:off x="5818188" y="4687888"/>
            <a:ext cx="3005137" cy="427037"/>
          </a:xfrm>
          <a:prstGeom prst="rect">
            <a:avLst/>
          </a:prstGeom>
          <a:solidFill>
            <a:srgbClr val="33CCCC">
              <a:alpha val="27000"/>
            </a:srgbClr>
          </a:solidFill>
          <a:ln w="9525">
            <a:noFill/>
            <a:miter lim="800000"/>
            <a:headEnd/>
            <a:tailEnd/>
          </a:ln>
          <a:effectLst/>
        </p:spPr>
        <p:txBody>
          <a:bodyPr>
            <a:spAutoFit/>
          </a:bodyPr>
          <a:lstStyle/>
          <a:p>
            <a:pPr>
              <a:spcBef>
                <a:spcPct val="50000"/>
              </a:spcBef>
            </a:pPr>
            <a:r>
              <a:rPr lang="zh-CN" altLang="en-US" sz="2200" b="1">
                <a:ea typeface="微软雅黑" pitchFamily="34" charset="-122"/>
              </a:rPr>
              <a:t>符号解析也称</a:t>
            </a:r>
            <a:r>
              <a:rPr lang="zh-CN" altLang="en-US" sz="2200" b="1">
                <a:solidFill>
                  <a:srgbClr val="FF0000"/>
                </a:solidFill>
                <a:ea typeface="微软雅黑"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47" dur="500"/>
                                        <p:tgtEl>
                                          <p:spTgt spid="70963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52" dur="500"/>
                                        <p:tgtEl>
                                          <p:spTgt spid="70963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0" grpId="0" animBg="1"/>
      <p:bldP spid="709641" grpId="0" animBg="1"/>
      <p:bldP spid="709642" grpId="0"/>
      <p:bldP spid="709643" grpId="0" animBg="1"/>
      <p:bldP spid="709644" grpId="0" animBg="1"/>
      <p:bldP spid="7096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a:t>全局符号的符号解析</a:t>
            </a:r>
          </a:p>
        </p:txBody>
      </p:sp>
      <p:sp>
        <p:nvSpPr>
          <p:cNvPr id="710659" name="Rectangle 3"/>
          <p:cNvSpPr>
            <a:spLocks noGrp="1" noChangeArrowheads="1"/>
          </p:cNvSpPr>
          <p:nvPr>
            <p:ph type="body" idx="1"/>
          </p:nvPr>
        </p:nvSpPr>
        <p:spPr/>
        <p:txBody>
          <a:bodyPr/>
          <a:lstStyle/>
          <a:p>
            <a:pPr marL="457200" indent="-457200"/>
            <a:r>
              <a:rPr lang="zh-CN" altLang="en-US">
                <a:latin typeface="微软雅黑" pitchFamily="34" charset="-122"/>
                <a:ea typeface="微软雅黑" pitchFamily="34" charset="-122"/>
              </a:rPr>
              <a:t>全局符号的强</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弱特性</a:t>
            </a:r>
          </a:p>
          <a:p>
            <a:pPr marL="838200" lvl="1" indent="-381000"/>
            <a:r>
              <a:rPr lang="zh-CN" altLang="en-US" sz="2300">
                <a:ea typeface="微软雅黑" pitchFamily="34" charset="-122"/>
              </a:rPr>
              <a:t>函数名和已初始化的全局变量名是</a:t>
            </a:r>
            <a:r>
              <a:rPr lang="zh-CN" altLang="en-US" sz="2300">
                <a:solidFill>
                  <a:srgbClr val="FF0000"/>
                </a:solidFill>
                <a:ea typeface="微软雅黑" pitchFamily="34" charset="-122"/>
              </a:rPr>
              <a:t>强符号</a:t>
            </a:r>
          </a:p>
          <a:p>
            <a:pPr marL="838200" lvl="1" indent="-381000"/>
            <a:r>
              <a:rPr lang="zh-CN" altLang="en-US" sz="2300">
                <a:ea typeface="微软雅黑" pitchFamily="34" charset="-122"/>
              </a:rPr>
              <a:t>未初始化的全局变量名是</a:t>
            </a:r>
            <a:r>
              <a:rPr lang="zh-CN" altLang="en-US" sz="2300">
                <a:solidFill>
                  <a:srgbClr val="FF0000"/>
                </a:solidFill>
                <a:ea typeface="微软雅黑" pitchFamily="34" charset="-122"/>
              </a:rPr>
              <a:t>弱符号</a:t>
            </a:r>
            <a:r>
              <a:rPr lang="zh-CN" altLang="en-US" sz="2300"/>
              <a:t> </a:t>
            </a:r>
          </a:p>
        </p:txBody>
      </p:sp>
      <p:sp>
        <p:nvSpPr>
          <p:cNvPr id="710660" name="Rectangle 3"/>
          <p:cNvSpPr>
            <a:spLocks noChangeArrowheads="1"/>
          </p:cNvSpPr>
          <p:nvPr/>
        </p:nvSpPr>
        <p:spPr bwMode="auto">
          <a:xfrm>
            <a:off x="2338388" y="4359275"/>
            <a:ext cx="2011362" cy="180975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var=5;</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p1()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1" name="Rectangle 4"/>
          <p:cNvSpPr>
            <a:spLocks noChangeArrowheads="1"/>
          </p:cNvSpPr>
          <p:nvPr/>
        </p:nvSpPr>
        <p:spPr bwMode="auto">
          <a:xfrm>
            <a:off x="4981575" y="4359275"/>
            <a:ext cx="1257300" cy="1809750"/>
          </a:xfrm>
          <a:prstGeom prst="rect">
            <a:avLst/>
          </a:prstGeom>
          <a:solidFill>
            <a:srgbClr val="F6F5BD"/>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int var;</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p2()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微软雅黑" pitchFamily="34" charset="-122"/>
                <a:ea typeface="微软雅黑" pitchFamily="34" charset="-122"/>
                <a:cs typeface="msgothic"/>
              </a:rPr>
              <a:t>}</a:t>
            </a:r>
          </a:p>
        </p:txBody>
      </p:sp>
      <p:sp>
        <p:nvSpPr>
          <p:cNvPr id="710662" name="Rectangle 5"/>
          <p:cNvSpPr>
            <a:spLocks noChangeArrowheads="1"/>
          </p:cNvSpPr>
          <p:nvPr/>
        </p:nvSpPr>
        <p:spPr bwMode="auto">
          <a:xfrm>
            <a:off x="2447925" y="3802063"/>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p1.c</a:t>
            </a:r>
          </a:p>
        </p:txBody>
      </p:sp>
      <p:sp>
        <p:nvSpPr>
          <p:cNvPr id="710663" name="Rectangle 6"/>
          <p:cNvSpPr>
            <a:spLocks noChangeArrowheads="1"/>
          </p:cNvSpPr>
          <p:nvPr/>
        </p:nvSpPr>
        <p:spPr bwMode="auto">
          <a:xfrm>
            <a:off x="5108575" y="3743325"/>
            <a:ext cx="819150" cy="438150"/>
          </a:xfrm>
          <a:prstGeom prst="rect">
            <a:avLst/>
          </a:prstGeom>
          <a:noFill/>
          <a:ln w="3240">
            <a:solidFill>
              <a:srgbClr val="FFFFFF"/>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微软雅黑" pitchFamily="34" charset="-122"/>
                <a:ea typeface="微软雅黑" pitchFamily="34" charset="-122"/>
                <a:cs typeface="msgothic"/>
              </a:rPr>
              <a:t>p2.c</a:t>
            </a:r>
          </a:p>
        </p:txBody>
      </p:sp>
      <p:sp>
        <p:nvSpPr>
          <p:cNvPr id="710673" name="Text Box 17"/>
          <p:cNvSpPr txBox="1">
            <a:spLocks noChangeArrowheads="1"/>
          </p:cNvSpPr>
          <p:nvPr/>
        </p:nvSpPr>
        <p:spPr bwMode="auto">
          <a:xfrm>
            <a:off x="668338" y="2684463"/>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0678" name="Line 22"/>
          <p:cNvSpPr>
            <a:spLocks noChangeShapeType="1"/>
          </p:cNvSpPr>
          <p:nvPr/>
        </p:nvSpPr>
        <p:spPr bwMode="auto">
          <a:xfrm flipH="1">
            <a:off x="3265488" y="3074988"/>
            <a:ext cx="115887" cy="1336675"/>
          </a:xfrm>
          <a:prstGeom prst="line">
            <a:avLst/>
          </a:prstGeom>
          <a:noFill/>
          <a:ln w="38100">
            <a:solidFill>
              <a:srgbClr val="009242"/>
            </a:solidFill>
            <a:round/>
            <a:headEnd/>
            <a:tailEnd type="triangle" w="med" len="med"/>
          </a:ln>
          <a:effectLst/>
        </p:spPr>
        <p:txBody>
          <a:bodyPr/>
          <a:lstStyle/>
          <a:p>
            <a:endParaRPr lang="zh-CN" altLang="en-US"/>
          </a:p>
        </p:txBody>
      </p:sp>
      <p:sp>
        <p:nvSpPr>
          <p:cNvPr id="710679" name="Line 23"/>
          <p:cNvSpPr>
            <a:spLocks noChangeShapeType="1"/>
          </p:cNvSpPr>
          <p:nvPr/>
        </p:nvSpPr>
        <p:spPr bwMode="auto">
          <a:xfrm flipH="1">
            <a:off x="2616200" y="3081338"/>
            <a:ext cx="552450" cy="2032000"/>
          </a:xfrm>
          <a:prstGeom prst="line">
            <a:avLst/>
          </a:prstGeom>
          <a:noFill/>
          <a:ln w="38100">
            <a:solidFill>
              <a:srgbClr val="009242"/>
            </a:solidFill>
            <a:round/>
            <a:headEnd/>
            <a:tailEnd type="triangle" w="med" len="med"/>
          </a:ln>
          <a:effectLst/>
        </p:spPr>
        <p:txBody>
          <a:bodyPr/>
          <a:lstStyle/>
          <a:p>
            <a:endParaRPr lang="zh-CN" altLang="en-US"/>
          </a:p>
        </p:txBody>
      </p:sp>
      <p:sp>
        <p:nvSpPr>
          <p:cNvPr id="710680" name="Line 24"/>
          <p:cNvSpPr>
            <a:spLocks noChangeShapeType="1"/>
          </p:cNvSpPr>
          <p:nvPr/>
        </p:nvSpPr>
        <p:spPr bwMode="auto">
          <a:xfrm>
            <a:off x="3597275" y="3135313"/>
            <a:ext cx="1595438" cy="2017712"/>
          </a:xfrm>
          <a:prstGeom prst="line">
            <a:avLst/>
          </a:prstGeom>
          <a:noFill/>
          <a:ln w="38100">
            <a:solidFill>
              <a:srgbClr val="009242"/>
            </a:solidFill>
            <a:round/>
            <a:headEnd/>
            <a:tailEnd type="triangle" w="med" len="med"/>
          </a:ln>
          <a:effectLst/>
        </p:spPr>
        <p:txBody>
          <a:bodyPr/>
          <a:lstStyle/>
          <a:p>
            <a:endParaRPr lang="zh-CN" altLang="en-US"/>
          </a:p>
        </p:txBody>
      </p:sp>
      <p:sp>
        <p:nvSpPr>
          <p:cNvPr id="710681" name="Line 25"/>
          <p:cNvSpPr>
            <a:spLocks noChangeShapeType="1"/>
          </p:cNvSpPr>
          <p:nvPr/>
        </p:nvSpPr>
        <p:spPr bwMode="auto">
          <a:xfrm>
            <a:off x="5559425" y="3033713"/>
            <a:ext cx="449263" cy="1422400"/>
          </a:xfrm>
          <a:prstGeom prst="line">
            <a:avLst/>
          </a:prstGeom>
          <a:noFill/>
          <a:ln w="38100">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9" grpId="0" animBg="1"/>
      <p:bldP spid="710680" grpId="0" animBg="1"/>
      <p:bldP spid="7106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全局符号的符号解析</a:t>
            </a:r>
          </a:p>
        </p:txBody>
      </p:sp>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swap.c</a:t>
            </a:r>
          </a:p>
        </p:txBody>
      </p:sp>
      <p:sp>
        <p:nvSpPr>
          <p:cNvPr id="14" name="TextBox 13"/>
          <p:cNvSpPr txBox="1">
            <a:spLocks noChangeArrowheads="1"/>
          </p:cNvSpPr>
          <p:nvPr/>
        </p:nvSpPr>
        <p:spPr bwMode="auto">
          <a:xfrm>
            <a:off x="506413" y="4938713"/>
            <a:ext cx="1454150" cy="396875"/>
          </a:xfrm>
          <a:prstGeom prst="rect">
            <a:avLst/>
          </a:prstGeom>
          <a:noFill/>
          <a:ln w="9525">
            <a:noFill/>
            <a:miter lim="800000"/>
            <a:headEnd/>
            <a:tailEnd/>
          </a:ln>
        </p:spPr>
        <p:txBody>
          <a:bodyPr wrap="none">
            <a:spAutoFit/>
          </a:bodyPr>
          <a:lstStyle/>
          <a:p>
            <a:pPr eaLnBrk="0" hangingPunct="0"/>
            <a:r>
              <a:rPr lang="zh-CN" altLang="en-US" sz="2000" b="1">
                <a:solidFill>
                  <a:srgbClr val="CC0066"/>
                </a:solidFill>
                <a:latin typeface="微软雅黑" pitchFamily="34" charset="-122"/>
                <a:ea typeface="微软雅黑" pitchFamily="34" charset="-122"/>
              </a:rPr>
              <a:t>此处为引用</a:t>
            </a:r>
          </a:p>
        </p:txBody>
      </p:sp>
      <p:cxnSp>
        <p:nvCxnSpPr>
          <p:cNvPr id="15"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headEnd/>
            <a:tailEnd type="arrow" w="med" len="med"/>
          </a:ln>
        </p:spPr>
      </p:cxnSp>
      <p:grpSp>
        <p:nvGrpSpPr>
          <p:cNvPr id="711712" name="Group 32"/>
          <p:cNvGrpSpPr>
            <a:grpSpLocks/>
          </p:cNvGrpSpPr>
          <p:nvPr/>
        </p:nvGrpSpPr>
        <p:grpSpPr bwMode="auto">
          <a:xfrm>
            <a:off x="6238875" y="1725613"/>
            <a:ext cx="2649538" cy="1593850"/>
            <a:chOff x="3930" y="1087"/>
            <a:chExt cx="1669" cy="1004"/>
          </a:xfrm>
        </p:grpSpPr>
        <p:sp>
          <p:nvSpPr>
            <p:cNvPr id="18"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pPr eaLnBrk="0" hangingPunct="0"/>
              <a:r>
                <a:rPr lang="zh-CN" altLang="en-US" sz="2000" b="1">
                  <a:solidFill>
                    <a:srgbClr val="CC0066"/>
                  </a:solidFill>
                  <a:latin typeface="微软雅黑" pitchFamily="34" charset="-122"/>
                  <a:ea typeface="微软雅黑" pitchFamily="34" charset="-122"/>
                </a:rPr>
                <a:t>本地局部符号</a:t>
              </a:r>
            </a:p>
          </p:txBody>
        </p:sp>
        <p:cxnSp>
          <p:nvCxnSpPr>
            <p:cNvPr id="22" name="Straight Arrow Connector 21"/>
            <p:cNvCxnSpPr>
              <a:cxnSpLocks noChangeShapeType="1"/>
              <a:stCxn id="18"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711713" name="Group 33"/>
          <p:cNvGrpSpPr>
            <a:grpSpLocks/>
          </p:cNvGrpSpPr>
          <p:nvPr/>
        </p:nvGrpSpPr>
        <p:grpSpPr bwMode="auto">
          <a:xfrm>
            <a:off x="2828925" y="4649788"/>
            <a:ext cx="2571750" cy="717550"/>
            <a:chOff x="1782" y="2929"/>
            <a:chExt cx="1620" cy="452"/>
          </a:xfrm>
        </p:grpSpPr>
        <p:sp>
          <p:nvSpPr>
            <p:cNvPr id="28"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eaLnBrk="0" hangingPunct="0"/>
              <a:r>
                <a:rPr lang="zh-CN" altLang="en-US" sz="2000" b="1">
                  <a:solidFill>
                    <a:srgbClr val="004821"/>
                  </a:solidFill>
                  <a:latin typeface="微软雅黑" pitchFamily="34" charset="-122"/>
                  <a:ea typeface="微软雅黑" pitchFamily="34" charset="-122"/>
                </a:rPr>
                <a:t>局部变量</a:t>
              </a:r>
            </a:p>
          </p:txBody>
        </p:sp>
        <p:cxnSp>
          <p:nvCxnSpPr>
            <p:cNvPr id="32"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headE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headE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headE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headE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1706" grpId="0" animBg="1"/>
      <p:bldP spid="711708" grpId="0" animBg="1"/>
      <p:bldP spid="711709" grpId="0" animBg="1"/>
      <p:bldP spid="711710" grpId="0" animBg="1"/>
      <p:bldP spid="7117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1"/>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链接器对符号的解析规则</a:t>
            </a:r>
          </a:p>
        </p:txBody>
      </p:sp>
      <p:sp>
        <p:nvSpPr>
          <p:cNvPr id="25602" name="Rectangle 2"/>
          <p:cNvSpPr>
            <a:spLocks noGrp="1" noChangeArrowheads="1"/>
          </p:cNvSpPr>
          <p:nvPr>
            <p:ph type="body" idx="4294967295"/>
          </p:nvPr>
        </p:nvSpPr>
        <p:spPr>
          <a:xfrm>
            <a:off x="385763" y="863600"/>
            <a:ext cx="8307387" cy="5540375"/>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FF0000"/>
                </a:solidFill>
                <a:ea typeface="微软雅黑" pitchFamily="34" charset="-122"/>
              </a:rPr>
              <a:t>多重定义</a:t>
            </a:r>
            <a:r>
              <a:rPr lang="zh-CN" altLang="en-US" dirty="0">
                <a:ea typeface="微软雅黑" pitchFamily="34" charset="-122"/>
              </a:rPr>
              <a:t>符号的处理规则</a:t>
            </a:r>
            <a:endParaRPr lang="en-GB" altLang="zh-CN" dirty="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dirty="0">
                <a:latin typeface="微软雅黑" pitchFamily="34" charset="-122"/>
                <a:ea typeface="微软雅黑" pitchFamily="34" charset="-122"/>
              </a:rPr>
              <a:t>    </a:t>
            </a:r>
            <a:r>
              <a:rPr lang="en-GB" altLang="zh-CN" sz="2300" dirty="0">
                <a:solidFill>
                  <a:srgbClr val="CC3300"/>
                </a:solidFill>
                <a:latin typeface="微软雅黑" pitchFamily="34" charset="-122"/>
                <a:ea typeface="微软雅黑" pitchFamily="34" charset="-122"/>
              </a:rPr>
              <a:t>Rule 1: </a:t>
            </a:r>
            <a:r>
              <a:rPr lang="zh-CN" altLang="en-GB" sz="2300" dirty="0">
                <a:solidFill>
                  <a:srgbClr val="CC3300"/>
                </a:solidFill>
                <a:latin typeface="微软雅黑" pitchFamily="34" charset="-122"/>
                <a:ea typeface="微软雅黑"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dirty="0">
                <a:latin typeface="微软雅黑" pitchFamily="34" charset="-122"/>
                <a:ea typeface="微软雅黑" pitchFamily="34" charset="-122"/>
              </a:rPr>
              <a:t>强符号只能被定义一次，否则链接错误</a:t>
            </a:r>
            <a:endParaRPr lang="en-GB" altLang="zh-CN" sz="2300" dirty="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dirty="0">
                <a:latin typeface="微软雅黑" pitchFamily="34" charset="-122"/>
                <a:ea typeface="微软雅黑" pitchFamily="34" charset="-122"/>
              </a:rPr>
              <a:t>    </a:t>
            </a:r>
            <a:r>
              <a:rPr lang="en-GB" altLang="zh-CN" sz="2300" dirty="0">
                <a:solidFill>
                  <a:srgbClr val="CC3300"/>
                </a:solidFill>
                <a:latin typeface="微软雅黑" pitchFamily="34" charset="-122"/>
                <a:ea typeface="微软雅黑" pitchFamily="34" charset="-122"/>
              </a:rPr>
              <a:t>Rule 2: </a:t>
            </a:r>
            <a:r>
              <a:rPr lang="zh-CN" altLang="en-GB" sz="2300" dirty="0">
                <a:solidFill>
                  <a:srgbClr val="CC3300"/>
                </a:solidFill>
                <a:latin typeface="微软雅黑" pitchFamily="34" charset="-122"/>
                <a:ea typeface="微软雅黑"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dirty="0">
                <a:latin typeface="微软雅黑" pitchFamily="34" charset="-122"/>
                <a:ea typeface="微软雅黑" pitchFamily="34" charset="-122"/>
              </a:rPr>
              <a:t>对弱符号的引用被解析为其强定义符号</a:t>
            </a:r>
            <a:endParaRPr lang="en-GB" altLang="zh-CN" sz="2300" dirty="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dirty="0">
                <a:latin typeface="微软雅黑" pitchFamily="34" charset="-122"/>
                <a:ea typeface="微软雅黑" pitchFamily="34" charset="-122"/>
              </a:rPr>
              <a:t>    </a:t>
            </a:r>
            <a:r>
              <a:rPr lang="en-GB" altLang="zh-CN" sz="2300" dirty="0">
                <a:solidFill>
                  <a:srgbClr val="CC3300"/>
                </a:solidFill>
                <a:latin typeface="微软雅黑" pitchFamily="34" charset="-122"/>
                <a:ea typeface="微软雅黑" pitchFamily="34" charset="-122"/>
              </a:rPr>
              <a:t>Rule 3: </a:t>
            </a:r>
            <a:r>
              <a:rPr lang="zh-CN" altLang="en-GB" sz="2300" dirty="0">
                <a:solidFill>
                  <a:srgbClr val="CC3300"/>
                </a:solidFill>
                <a:latin typeface="微软雅黑" pitchFamily="34" charset="-122"/>
                <a:ea typeface="微软雅黑"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dirty="0">
                <a:latin typeface="微软雅黑" pitchFamily="34" charset="-122"/>
                <a:ea typeface="微软雅黑" pitchFamily="34" charset="-122"/>
              </a:rPr>
              <a:t>使用命令 </a:t>
            </a:r>
            <a:r>
              <a:rPr lang="en-GB" altLang="zh-CN" sz="2300" dirty="0" err="1">
                <a:latin typeface="微软雅黑" pitchFamily="34" charset="-122"/>
                <a:ea typeface="微软雅黑" pitchFamily="34" charset="-122"/>
              </a:rPr>
              <a:t>gcc</a:t>
            </a:r>
            <a:r>
              <a:rPr lang="en-GB" altLang="zh-CN" sz="2300" dirty="0">
                <a:latin typeface="微软雅黑" pitchFamily="34" charset="-122"/>
                <a:ea typeface="微软雅黑" pitchFamily="34" charset="-122"/>
              </a:rPr>
              <a:t> –</a:t>
            </a:r>
            <a:r>
              <a:rPr lang="en-GB" altLang="zh-CN" sz="2300" dirty="0" err="1">
                <a:latin typeface="微软雅黑" pitchFamily="34" charset="-122"/>
                <a:ea typeface="微软雅黑" pitchFamily="34" charset="-122"/>
              </a:rPr>
              <a:t>fno</a:t>
            </a:r>
            <a:r>
              <a:rPr lang="en-GB" altLang="zh-CN" sz="2300" dirty="0">
                <a:latin typeface="微软雅黑" pitchFamily="34" charset="-122"/>
                <a:ea typeface="微软雅黑" pitchFamily="34" charset="-122"/>
              </a:rPr>
              <a:t>-common</a:t>
            </a:r>
            <a:r>
              <a:rPr lang="zh-CN" altLang="en-GB" sz="2300" dirty="0">
                <a:latin typeface="微软雅黑" pitchFamily="34" charset="-122"/>
                <a:ea typeface="微软雅黑" pitchFamily="34" charset="-122"/>
              </a:rPr>
              <a:t>链接时，会告诉链接器在遇到多个弱定义的全局符号时输出一条警告信息。</a:t>
            </a:r>
            <a:r>
              <a:rPr lang="en-GB" altLang="zh-CN" sz="2200" dirty="0">
                <a:latin typeface="微软雅黑" pitchFamily="34" charset="-122"/>
                <a:ea typeface="微软雅黑" pitchFamily="34" charset="-122"/>
              </a:rPr>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符号解析时只能有一个确定的定义（即每个符号仅占一处存储空间）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0" dur="500"/>
                                        <p:tgtEl>
                                          <p:spTgt spid="256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Effect transition="in" filter="blinds(horizontal)">
                                      <p:cBhvr>
                                        <p:cTn id="2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a:t>多重定义符号的解析举例</a:t>
            </a:r>
          </a:p>
        </p:txBody>
      </p:sp>
      <p:sp>
        <p:nvSpPr>
          <p:cNvPr id="712708" name="Rectangle 4"/>
          <p:cNvSpPr>
            <a:spLocks noChangeArrowheads="1"/>
          </p:cNvSpPr>
          <p:nvPr/>
        </p:nvSpPr>
        <p:spPr bwMode="auto">
          <a:xfrm>
            <a:off x="371475" y="1949450"/>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682625" y="4344988"/>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2665413" y="2568575"/>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x=20</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int</a:t>
            </a:r>
            <a:r>
              <a:rPr lang="en-US" altLang="zh-CN" sz="2000" b="1">
                <a:solidFill>
                  <a:srgbClr val="FF0000"/>
                </a:solidFill>
                <a:latin typeface="微软雅黑" pitchFamily="34" charset="-122"/>
                <a:ea typeface="微软雅黑" pitchFamily="34" charset="-122"/>
              </a:rPr>
              <a:t> p1</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11" name="Text Box 7"/>
          <p:cNvSpPr txBox="1">
            <a:spLocks noChangeArrowheads="1"/>
          </p:cNvSpPr>
          <p:nvPr/>
        </p:nvSpPr>
        <p:spPr bwMode="auto">
          <a:xfrm>
            <a:off x="3013075" y="4316413"/>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5091113" y="1790700"/>
            <a:ext cx="3663950" cy="3140075"/>
          </a:xfrm>
          <a:prstGeom prst="rect">
            <a:avLst/>
          </a:prstGeom>
          <a:noFill/>
          <a:ln w="9525">
            <a:noFill/>
            <a:miter lim="800000"/>
            <a:headEnd/>
            <a:tailEnd/>
          </a:ln>
          <a:effectLst/>
        </p:spPr>
        <p:txBody>
          <a:bodyPr anchor="ctr">
            <a:spAutoFit/>
          </a:bodyPr>
          <a:lstStyle/>
          <a:p>
            <a:pPr eaLnBrk="0" hangingPunct="0">
              <a:lnSpc>
                <a:spcPct val="130000"/>
              </a:lnSpc>
              <a:spcBef>
                <a:spcPct val="45000"/>
              </a:spcBef>
            </a:pPr>
            <a:r>
              <a:rPr lang="en-US" altLang="zh-CN" sz="2300" b="1">
                <a:latin typeface="微软雅黑" pitchFamily="34" charset="-122"/>
                <a:ea typeface="微软雅黑" pitchFamily="34" charset="-122"/>
              </a:rPr>
              <a:t>main</a:t>
            </a:r>
            <a:r>
              <a:rPr lang="zh-CN" altLang="en-US" sz="2300" b="1">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a:latin typeface="微软雅黑" pitchFamily="34" charset="-122"/>
                <a:ea typeface="微软雅黑" pitchFamily="34" charset="-122"/>
              </a:rPr>
              <a:t>p1</a:t>
            </a:r>
            <a:r>
              <a:rPr lang="zh-CN" altLang="en-US" sz="2300" b="1">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a:latin typeface="微软雅黑" pitchFamily="34" charset="-122"/>
                <a:ea typeface="微软雅黑" pitchFamily="34" charset="-122"/>
              </a:rPr>
              <a:t>x</a:t>
            </a:r>
            <a:r>
              <a:rPr lang="zh-CN" altLang="en-US" sz="2300" b="1">
                <a:latin typeface="微软雅黑" pitchFamily="34" charset="-122"/>
                <a:ea typeface="微软雅黑" pitchFamily="34" charset="-122"/>
              </a:rPr>
              <a:t>有两次强定义，所以，</a:t>
            </a:r>
            <a:r>
              <a:rPr lang="zh-CN" altLang="en-US" sz="2300" b="1">
                <a:solidFill>
                  <a:srgbClr val="009242"/>
                </a:solidFill>
                <a:latin typeface="微软雅黑" pitchFamily="34" charset="-122"/>
                <a:ea typeface="微软雅黑" pitchFamily="34" charset="-122"/>
              </a:rPr>
              <a:t>链接器将输出一条出错信息</a:t>
            </a:r>
            <a:r>
              <a:rPr lang="zh-CN" altLang="en-US" sz="2300" b="1">
                <a:latin typeface="微软雅黑" pitchFamily="34" charset="-122"/>
                <a:ea typeface="微软雅黑" pitchFamily="34" charset="-122"/>
              </a:rPr>
              <a:t> </a:t>
            </a:r>
          </a:p>
          <a:p>
            <a:pPr eaLnBrk="0" hangingPunct="0">
              <a:lnSpc>
                <a:spcPct val="130000"/>
              </a:lnSpc>
            </a:pPr>
            <a:endParaRPr lang="zh-CN" altLang="en-US" sz="2300" b="1">
              <a:latin typeface="微软雅黑" pitchFamily="34" charset="-122"/>
              <a:ea typeface="微软雅黑" pitchFamily="34" charset="-122"/>
            </a:endParaRPr>
          </a:p>
        </p:txBody>
      </p:sp>
      <p:sp>
        <p:nvSpPr>
          <p:cNvPr id="712716" name="Text Box 12"/>
          <p:cNvSpPr txBox="1">
            <a:spLocks noChangeArrowheads="1"/>
          </p:cNvSpPr>
          <p:nvPr/>
        </p:nvSpPr>
        <p:spPr bwMode="auto">
          <a:xfrm>
            <a:off x="231775" y="1016000"/>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多重定义符号的解析举例</a:t>
            </a:r>
          </a:p>
        </p:txBody>
      </p:sp>
      <p:sp>
        <p:nvSpPr>
          <p:cNvPr id="714755" name="Text Box 3"/>
          <p:cNvSpPr txBox="1">
            <a:spLocks noChangeArrowheads="1"/>
          </p:cNvSpPr>
          <p:nvPr/>
        </p:nvSpPr>
        <p:spPr bwMode="auto">
          <a:xfrm>
            <a:off x="6542088" y="4749800"/>
            <a:ext cx="782637"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4756" name="Rectangle 4"/>
          <p:cNvSpPr>
            <a:spLocks noChangeArrowheads="1"/>
          </p:cNvSpPr>
          <p:nvPr/>
        </p:nvSpPr>
        <p:spPr bwMode="auto">
          <a:xfrm>
            <a:off x="5148263" y="793750"/>
            <a:ext cx="3824287" cy="1635125"/>
          </a:xfrm>
          <a:prstGeom prst="rect">
            <a:avLst/>
          </a:prstGeom>
          <a:noFill/>
          <a:ln w="9525">
            <a:noFill/>
            <a:miter lim="800000"/>
            <a:headEnd/>
            <a:tailEnd/>
          </a:ln>
          <a:effectLst/>
        </p:spPr>
        <p:txBody>
          <a:bodyPr anchor="ctr">
            <a:spAutoFit/>
          </a:bodyPr>
          <a:lstStyle/>
          <a:p>
            <a:pPr eaLnBrk="0" hangingPunct="0">
              <a:lnSpc>
                <a:spcPct val="115000"/>
              </a:lnSpc>
            </a:pPr>
            <a:r>
              <a:rPr lang="en-US" altLang="zh-CN" sz="2200" b="1">
                <a:solidFill>
                  <a:srgbClr val="0066FF"/>
                </a:solidFill>
                <a:latin typeface="微软雅黑" pitchFamily="34" charset="-122"/>
                <a:ea typeface="微软雅黑" pitchFamily="34" charset="-122"/>
              </a:rPr>
              <a:t>y</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z</a:t>
            </a:r>
            <a:r>
              <a:rPr lang="zh-CN" altLang="en-US" sz="2200" b="1">
                <a:solidFill>
                  <a:srgbClr val="0066FF"/>
                </a:solidFill>
                <a:latin typeface="微软雅黑" pitchFamily="34" charset="-122"/>
                <a:ea typeface="微软雅黑" pitchFamily="34" charset="-122"/>
              </a:rPr>
              <a:t>两次弱定义</a:t>
            </a:r>
          </a:p>
          <a:p>
            <a:pPr eaLnBrk="0" hangingPunct="0">
              <a:lnSpc>
                <a:spcPct val="115000"/>
              </a:lnSpc>
            </a:pPr>
            <a:r>
              <a:rPr lang="en-US" altLang="zh-CN" sz="2200" b="1">
                <a:solidFill>
                  <a:srgbClr val="0066FF"/>
                </a:solidFill>
                <a:latin typeface="微软雅黑" pitchFamily="34" charset="-122"/>
                <a:ea typeface="微软雅黑" pitchFamily="34" charset="-122"/>
              </a:rPr>
              <a:t>p1</a:t>
            </a:r>
            <a:r>
              <a:rPr lang="zh-CN" altLang="en-US" sz="2200" b="1">
                <a:solidFill>
                  <a:srgbClr val="0066FF"/>
                </a:solidFill>
                <a:latin typeface="微软雅黑" pitchFamily="34" charset="-122"/>
                <a:ea typeface="微软雅黑" pitchFamily="34" charset="-122"/>
              </a:rPr>
              <a:t>一次强定义，一次弱定义</a:t>
            </a:r>
          </a:p>
          <a:p>
            <a:pPr eaLnBrk="0" hangingPunct="0">
              <a:lnSpc>
                <a:spcPct val="115000"/>
              </a:lnSpc>
            </a:pPr>
            <a:r>
              <a:rPr lang="en-US" altLang="zh-CN" sz="2200" b="1">
                <a:solidFill>
                  <a:srgbClr val="0066FF"/>
                </a:solidFill>
                <a:latin typeface="微软雅黑" pitchFamily="34" charset="-122"/>
                <a:ea typeface="微软雅黑" pitchFamily="34" charset="-122"/>
              </a:rPr>
              <a:t>main</a:t>
            </a:r>
            <a:r>
              <a:rPr lang="zh-CN" altLang="en-US" sz="2200" b="1">
                <a:solidFill>
                  <a:srgbClr val="0066FF"/>
                </a:solidFill>
                <a:latin typeface="微软雅黑" pitchFamily="34" charset="-122"/>
                <a:ea typeface="微软雅黑" pitchFamily="34" charset="-122"/>
              </a:rPr>
              <a:t>一次强定义</a:t>
            </a:r>
          </a:p>
        </p:txBody>
      </p:sp>
      <p:sp>
        <p:nvSpPr>
          <p:cNvPr id="714757" name="Rectangle 5"/>
          <p:cNvSpPr>
            <a:spLocks noChangeArrowheads="1"/>
          </p:cNvSpPr>
          <p:nvPr/>
        </p:nvSpPr>
        <p:spPr bwMode="auto">
          <a:xfrm>
            <a:off x="171450" y="1311275"/>
            <a:ext cx="4773613" cy="34639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 include &lt;stdio.h&gt;</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y=100</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7145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z=1000;</a:t>
            </a:r>
          </a:p>
          <a:p>
            <a:pPr indent="171450"/>
            <a:r>
              <a:rPr lang="en-US" altLang="zh-CN" sz="2000" b="1">
                <a:latin typeface="微软雅黑" pitchFamily="34" charset="-122"/>
                <a:ea typeface="微软雅黑" pitchFamily="34" charset="-122"/>
              </a:rPr>
              <a:t>    p1( );</a:t>
            </a:r>
          </a:p>
          <a:p>
            <a:pPr indent="171450"/>
            <a:r>
              <a:rPr lang="en-US" altLang="zh-CN" sz="2000" b="1">
                <a:latin typeface="微软雅黑" pitchFamily="34" charset="-122"/>
                <a:ea typeface="微软雅黑" pitchFamily="34" charset="-122"/>
              </a:rPr>
              <a:t>    printf(“y=%d, z=%d\n”, y, z);</a:t>
            </a:r>
          </a:p>
          <a:p>
            <a:pPr indent="171450"/>
            <a:r>
              <a:rPr lang="en-US" altLang="zh-CN" sz="2000" b="1">
                <a:latin typeface="微软雅黑" pitchFamily="34" charset="-122"/>
                <a:ea typeface="微软雅黑" pitchFamily="34" charset="-122"/>
              </a:rPr>
              <a:t>    return 0;</a:t>
            </a:r>
          </a:p>
          <a:p>
            <a:pPr indent="171450"/>
            <a:r>
              <a:rPr lang="en-US" altLang="zh-CN" sz="2000" b="1">
                <a:latin typeface="微软雅黑" pitchFamily="34" charset="-122"/>
                <a:ea typeface="微软雅黑" pitchFamily="34" charset="-122"/>
              </a:rPr>
              <a:t>}</a:t>
            </a:r>
          </a:p>
        </p:txBody>
      </p:sp>
      <p:sp>
        <p:nvSpPr>
          <p:cNvPr id="714758" name="Text Box 6"/>
          <p:cNvSpPr txBox="1">
            <a:spLocks noChangeArrowheads="1"/>
          </p:cNvSpPr>
          <p:nvPr/>
        </p:nvSpPr>
        <p:spPr bwMode="auto">
          <a:xfrm>
            <a:off x="1987550" y="4711700"/>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4759" name="Rectangle 7"/>
          <p:cNvSpPr>
            <a:spLocks noChangeArrowheads="1"/>
          </p:cNvSpPr>
          <p:nvPr/>
        </p:nvSpPr>
        <p:spPr bwMode="auto">
          <a:xfrm>
            <a:off x="6097588" y="2544763"/>
            <a:ext cx="1708150" cy="2244725"/>
          </a:xfrm>
          <a:prstGeom prst="rect">
            <a:avLst/>
          </a:prstGeom>
          <a:noFill/>
          <a:ln w="19050">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y</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z</a:t>
            </a:r>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void </a:t>
            </a:r>
            <a:r>
              <a:rPr lang="en-US" altLang="zh-CN" sz="2000" b="1">
                <a:solidFill>
                  <a:srgbClr val="FF0000"/>
                </a:solidFill>
                <a:latin typeface="微软雅黑" pitchFamily="34" charset="-122"/>
                <a:ea typeface="微软雅黑" pitchFamily="34" charset="-122"/>
              </a:rPr>
              <a:t>p1</a:t>
            </a:r>
            <a:r>
              <a:rPr lang="en-US" altLang="zh-CN" sz="2000" b="1">
                <a:latin typeface="微软雅黑" pitchFamily="34" charset="-122"/>
                <a:ea typeface="微软雅黑" pitchFamily="34" charset="-122"/>
              </a:rPr>
              <a:t>( ) </a:t>
            </a:r>
          </a:p>
          <a:p>
            <a:pPr indent="171450"/>
            <a:r>
              <a:rPr lang="en-US" altLang="zh-CN" sz="2000" b="1">
                <a:latin typeface="微软雅黑" pitchFamily="34" charset="-122"/>
                <a:ea typeface="微软雅黑" pitchFamily="34" charset="-122"/>
              </a:rPr>
              <a:t>{</a:t>
            </a:r>
          </a:p>
          <a:p>
            <a:pPr indent="171450"/>
            <a:r>
              <a:rPr lang="en-US" altLang="zh-CN" sz="2000" b="1">
                <a:latin typeface="微软雅黑" pitchFamily="34" charset="-122"/>
                <a:ea typeface="微软雅黑" pitchFamily="34" charset="-122"/>
              </a:rPr>
              <a:t>     y=200;</a:t>
            </a:r>
          </a:p>
          <a:p>
            <a:pPr indent="171450"/>
            <a:r>
              <a:rPr lang="en-US" altLang="zh-CN" sz="2000" b="1">
                <a:latin typeface="微软雅黑" pitchFamily="34" charset="-122"/>
                <a:ea typeface="微软雅黑" pitchFamily="34" charset="-122"/>
              </a:rPr>
              <a:t>     z=2000;</a:t>
            </a:r>
          </a:p>
          <a:p>
            <a:pPr indent="171450"/>
            <a:r>
              <a:rPr lang="en-US" altLang="zh-CN" sz="2000" b="1">
                <a:latin typeface="微软雅黑" pitchFamily="34" charset="-122"/>
                <a:ea typeface="微软雅黑" pitchFamily="34" charset="-122"/>
              </a:rPr>
              <a:t>}</a:t>
            </a:r>
          </a:p>
        </p:txBody>
      </p:sp>
      <p:sp>
        <p:nvSpPr>
          <p:cNvPr id="714760" name="Text Box 8"/>
          <p:cNvSpPr txBox="1">
            <a:spLocks noChangeArrowheads="1"/>
          </p:cNvSpPr>
          <p:nvPr/>
        </p:nvSpPr>
        <p:spPr bwMode="auto">
          <a:xfrm>
            <a:off x="579438" y="5378450"/>
            <a:ext cx="4427537" cy="93027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问题：打印结果是什么？</a:t>
            </a:r>
          </a:p>
          <a:p>
            <a:pPr>
              <a:spcBef>
                <a:spcPct val="50000"/>
              </a:spcBef>
            </a:pPr>
            <a:r>
              <a:rPr lang="en-US" altLang="zh-CN" sz="2200" b="1">
                <a:ea typeface="微软雅黑" pitchFamily="34" charset="-122"/>
              </a:rPr>
              <a:t>y=200</a:t>
            </a:r>
            <a:r>
              <a:rPr lang="zh-CN" altLang="en-US" sz="2200" b="1">
                <a:ea typeface="微软雅黑" pitchFamily="34" charset="-122"/>
              </a:rPr>
              <a:t>，</a:t>
            </a:r>
            <a:r>
              <a:rPr lang="en-US" altLang="zh-CN" sz="2200" b="1">
                <a:ea typeface="微软雅黑" pitchFamily="34" charset="-122"/>
              </a:rPr>
              <a:t>z=2000</a:t>
            </a:r>
          </a:p>
        </p:txBody>
      </p:sp>
      <p:sp>
        <p:nvSpPr>
          <p:cNvPr id="714761" name="Text Box 9"/>
          <p:cNvSpPr txBox="1">
            <a:spLocks noChangeArrowheads="1"/>
          </p:cNvSpPr>
          <p:nvPr/>
        </p:nvSpPr>
        <p:spPr bwMode="auto">
          <a:xfrm>
            <a:off x="217488" y="784225"/>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714762" name="Rectangle 10"/>
          <p:cNvSpPr>
            <a:spLocks noChangeArrowheads="1"/>
          </p:cNvSpPr>
          <p:nvPr/>
        </p:nvSpPr>
        <p:spPr bwMode="auto">
          <a:xfrm>
            <a:off x="4219575" y="5433541"/>
            <a:ext cx="4503738" cy="701675"/>
          </a:xfrm>
          <a:prstGeom prst="rect">
            <a:avLst/>
          </a:prstGeom>
          <a:noFill/>
          <a:ln w="9525">
            <a:noFill/>
            <a:miter lim="800000"/>
            <a:headEnd/>
            <a:tailEnd/>
          </a:ln>
          <a:effectLst/>
        </p:spPr>
        <p:txBody>
          <a:bodyPr anchor="ctr">
            <a:spAutoFit/>
          </a:bodyPr>
          <a:lstStyle/>
          <a:p>
            <a:pPr eaLnBrk="0" hangingPunct="0"/>
            <a:r>
              <a:rPr lang="zh-CN" altLang="en-US" sz="2000" b="1" dirty="0">
                <a:latin typeface="微软雅黑" pitchFamily="34" charset="-122"/>
                <a:ea typeface="微软雅黑" pitchFamily="34" charset="-122"/>
              </a:rPr>
              <a:t>该例说明：</a:t>
            </a:r>
            <a:r>
              <a:rPr lang="zh-CN" altLang="en-US" sz="2000" b="1" dirty="0">
                <a:solidFill>
                  <a:srgbClr val="FF0000"/>
                </a:solidFill>
                <a:latin typeface="微软雅黑" pitchFamily="34" charset="-122"/>
                <a:ea typeface="微软雅黑" pitchFamily="34" charset="-122"/>
              </a:rPr>
              <a:t>在两个不同模块定义相同变量名，很可能发生意想不到的结果 ！</a:t>
            </a:r>
          </a:p>
        </p:txBody>
      </p:sp>
      <p:sp>
        <p:nvSpPr>
          <p:cNvPr id="2" name="矩形 1"/>
          <p:cNvSpPr/>
          <p:nvPr/>
        </p:nvSpPr>
        <p:spPr>
          <a:xfrm>
            <a:off x="1862731" y="6305541"/>
            <a:ext cx="6164664" cy="552459"/>
          </a:xfrm>
          <a:prstGeom prst="rect">
            <a:avLst/>
          </a:prstGeom>
        </p:spPr>
        <p:txBody>
          <a:bodyPr wrap="square">
            <a:spAutoFit/>
          </a:bodyPr>
          <a:lstStyle/>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b="1" dirty="0">
                <a:latin typeface="微软雅黑" pitchFamily="34" charset="-122"/>
                <a:ea typeface="微软雅黑" pitchFamily="34" charset="-122"/>
              </a:rPr>
              <a:t>对弱符号的引用被解析为其强定义符号</a:t>
            </a:r>
            <a:endParaRPr lang="en-GB" altLang="zh-CN" sz="23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多重定义符号的解析举例</a:t>
            </a:r>
          </a:p>
        </p:txBody>
      </p:sp>
      <p:sp>
        <p:nvSpPr>
          <p:cNvPr id="714755" name="Text Box 3"/>
          <p:cNvSpPr txBox="1">
            <a:spLocks noChangeArrowheads="1"/>
          </p:cNvSpPr>
          <p:nvPr/>
        </p:nvSpPr>
        <p:spPr bwMode="auto">
          <a:xfrm>
            <a:off x="6542088" y="4749800"/>
            <a:ext cx="782637" cy="396875"/>
          </a:xfrm>
          <a:prstGeom prst="rect">
            <a:avLst/>
          </a:prstGeom>
          <a:noFill/>
          <a:ln w="9525">
            <a:noFill/>
            <a:miter lim="800000"/>
            <a:headEnd/>
            <a:tailEnd/>
          </a:ln>
          <a:effectLst/>
        </p:spPr>
        <p:txBody>
          <a:bodyPr>
            <a:spAutoFit/>
          </a:bodyPr>
          <a:lstStyle/>
          <a:p>
            <a:pPr>
              <a:spcBef>
                <a:spcPct val="50000"/>
              </a:spcBef>
            </a:pPr>
            <a:r>
              <a:rPr lang="en-US" altLang="zh-CN" sz="2000" b="1" dirty="0" err="1">
                <a:solidFill>
                  <a:srgbClr val="3366FF"/>
                </a:solidFill>
                <a:latin typeface="微软雅黑" pitchFamily="34" charset="-122"/>
                <a:ea typeface="微软雅黑" pitchFamily="34" charset="-122"/>
              </a:rPr>
              <a:t>f.c</a:t>
            </a:r>
            <a:endParaRPr lang="en-US" altLang="zh-CN" sz="2000" b="1" dirty="0">
              <a:solidFill>
                <a:srgbClr val="3366FF"/>
              </a:solidFill>
              <a:latin typeface="微软雅黑" pitchFamily="34" charset="-122"/>
              <a:ea typeface="微软雅黑" pitchFamily="34" charset="-122"/>
            </a:endParaRPr>
          </a:p>
        </p:txBody>
      </p:sp>
      <p:sp>
        <p:nvSpPr>
          <p:cNvPr id="714757" name="Rectangle 5"/>
          <p:cNvSpPr>
            <a:spLocks noChangeArrowheads="1"/>
          </p:cNvSpPr>
          <p:nvPr/>
        </p:nvSpPr>
        <p:spPr bwMode="auto">
          <a:xfrm>
            <a:off x="202405" y="960641"/>
            <a:ext cx="4773613" cy="3785652"/>
          </a:xfrm>
          <a:prstGeom prst="rect">
            <a:avLst/>
          </a:prstGeom>
          <a:noFill/>
          <a:ln w="19050">
            <a:solidFill>
              <a:schemeClr val="tx1"/>
            </a:solidFill>
            <a:miter lim="800000"/>
            <a:headEnd/>
            <a:tailEnd/>
          </a:ln>
          <a:effectLst/>
        </p:spPr>
        <p:txBody>
          <a:bodyPr anchor="ctr">
            <a:spAutoFit/>
          </a:bodyPr>
          <a:lstStyle/>
          <a:p>
            <a:pPr indent="171450"/>
            <a:r>
              <a:rPr lang="en-US" altLang="zh-CN" sz="2000" b="1" dirty="0">
                <a:latin typeface="微软雅黑" pitchFamily="34" charset="-122"/>
                <a:ea typeface="微软雅黑" pitchFamily="34" charset="-122"/>
              </a:rPr>
              <a:t># include &lt;</a:t>
            </a:r>
            <a:r>
              <a:rPr lang="en-US" altLang="zh-CN" sz="2000" b="1" dirty="0" err="1">
                <a:latin typeface="微软雅黑" pitchFamily="34" charset="-122"/>
                <a:ea typeface="微软雅黑" pitchFamily="34" charset="-122"/>
              </a:rPr>
              <a:t>stdio.h</a:t>
            </a:r>
            <a:r>
              <a:rPr lang="en-US" altLang="zh-CN" sz="2000" b="1" dirty="0">
                <a:latin typeface="微软雅黑" pitchFamily="34" charset="-122"/>
                <a:ea typeface="微软雅黑" pitchFamily="34" charset="-122"/>
              </a:rPr>
              <a:t>&gt;</a:t>
            </a:r>
          </a:p>
          <a:p>
            <a:pPr indent="171450"/>
            <a:endParaRPr lang="en-US" altLang="zh-CN" sz="2000" b="1" dirty="0">
              <a:latin typeface="微软雅黑" pitchFamily="34" charset="-122"/>
              <a:ea typeface="微软雅黑" pitchFamily="34" charset="-122"/>
            </a:endParaRPr>
          </a:p>
          <a:p>
            <a:pPr indent="17145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x=15213;</a:t>
            </a:r>
          </a:p>
          <a:p>
            <a:pPr indent="171450"/>
            <a:endParaRPr lang="en-US" altLang="zh-CN" sz="2000" b="1" dirty="0">
              <a:latin typeface="微软雅黑" pitchFamily="34" charset="-122"/>
              <a:ea typeface="微软雅黑" pitchFamily="34" charset="-122"/>
            </a:endParaRPr>
          </a:p>
          <a:p>
            <a:pPr indent="171450"/>
            <a:r>
              <a:rPr lang="en-US" altLang="zh-CN" sz="2000" b="1" dirty="0">
                <a:latin typeface="微软雅黑" pitchFamily="34" charset="-122"/>
                <a:ea typeface="微软雅黑" pitchFamily="34" charset="-122"/>
              </a:rPr>
              <a:t>void  f(void);</a:t>
            </a:r>
          </a:p>
          <a:p>
            <a:pPr indent="171450"/>
            <a:endParaRPr lang="en-US" altLang="zh-CN" sz="2000" b="1" dirty="0">
              <a:latin typeface="微软雅黑" pitchFamily="34" charset="-122"/>
              <a:ea typeface="微软雅黑" pitchFamily="34" charset="-122"/>
            </a:endParaRPr>
          </a:p>
          <a:p>
            <a:pPr indent="17145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main</a:t>
            </a:r>
            <a:r>
              <a:rPr lang="en-US" altLang="zh-CN" sz="2000" b="1" dirty="0">
                <a:latin typeface="微软雅黑" pitchFamily="34" charset="-122"/>
                <a:ea typeface="微软雅黑" pitchFamily="34" charset="-122"/>
              </a:rPr>
              <a:t>() </a:t>
            </a:r>
          </a:p>
          <a:p>
            <a:pPr indent="171450"/>
            <a:r>
              <a:rPr lang="en-US" altLang="zh-CN" sz="2000" b="1" dirty="0">
                <a:latin typeface="微软雅黑" pitchFamily="34" charset="-122"/>
                <a:ea typeface="微软雅黑" pitchFamily="34" charset="-122"/>
              </a:rPr>
              <a:t>{  </a:t>
            </a:r>
          </a:p>
          <a:p>
            <a:pPr indent="171450"/>
            <a:r>
              <a:rPr lang="en-US" altLang="zh-CN" sz="2000" b="1" dirty="0">
                <a:latin typeface="微软雅黑" pitchFamily="34" charset="-122"/>
                <a:ea typeface="微软雅黑" pitchFamily="34" charset="-122"/>
              </a:rPr>
              <a:t>    f( );</a:t>
            </a:r>
          </a:p>
          <a:p>
            <a:pPr indent="171450"/>
            <a:r>
              <a:rPr lang="en-US" altLang="zh-CN" sz="2000" b="1" dirty="0">
                <a:latin typeface="微软雅黑" pitchFamily="34" charset="-122"/>
                <a:ea typeface="微软雅黑" pitchFamily="34" charset="-122"/>
              </a:rPr>
              <a:t>    </a:t>
            </a:r>
            <a:r>
              <a:rPr lang="en-US" altLang="zh-CN" sz="2000" b="1" dirty="0" err="1">
                <a:latin typeface="微软雅黑" pitchFamily="34" charset="-122"/>
                <a:ea typeface="微软雅黑" pitchFamily="34" charset="-122"/>
              </a:rPr>
              <a:t>printf</a:t>
            </a:r>
            <a:r>
              <a:rPr lang="en-US" altLang="zh-CN" sz="2000" b="1" dirty="0">
                <a:latin typeface="微软雅黑" pitchFamily="34" charset="-122"/>
                <a:ea typeface="微软雅黑" pitchFamily="34" charset="-122"/>
              </a:rPr>
              <a:t>(“x=%d\n”, x);</a:t>
            </a:r>
          </a:p>
          <a:p>
            <a:pPr indent="171450"/>
            <a:r>
              <a:rPr lang="en-US" altLang="zh-CN" sz="2000" b="1" dirty="0">
                <a:latin typeface="微软雅黑" pitchFamily="34" charset="-122"/>
                <a:ea typeface="微软雅黑" pitchFamily="34" charset="-122"/>
              </a:rPr>
              <a:t>    return 0;</a:t>
            </a:r>
          </a:p>
          <a:p>
            <a:pPr indent="171450"/>
            <a:r>
              <a:rPr lang="en-US" altLang="zh-CN" sz="2000" b="1" dirty="0">
                <a:latin typeface="微软雅黑" pitchFamily="34" charset="-122"/>
                <a:ea typeface="微软雅黑" pitchFamily="34" charset="-122"/>
              </a:rPr>
              <a:t>}</a:t>
            </a:r>
          </a:p>
        </p:txBody>
      </p:sp>
      <p:sp>
        <p:nvSpPr>
          <p:cNvPr id="714758" name="Text Box 6"/>
          <p:cNvSpPr txBox="1">
            <a:spLocks noChangeArrowheads="1"/>
          </p:cNvSpPr>
          <p:nvPr/>
        </p:nvSpPr>
        <p:spPr bwMode="auto">
          <a:xfrm>
            <a:off x="1987550" y="4711700"/>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4759" name="Rectangle 7"/>
          <p:cNvSpPr>
            <a:spLocks noChangeArrowheads="1"/>
          </p:cNvSpPr>
          <p:nvPr/>
        </p:nvSpPr>
        <p:spPr bwMode="auto">
          <a:xfrm>
            <a:off x="6097587" y="2227628"/>
            <a:ext cx="2282737" cy="1631216"/>
          </a:xfrm>
          <a:prstGeom prst="rect">
            <a:avLst/>
          </a:prstGeom>
          <a:noFill/>
          <a:ln w="19050">
            <a:solidFill>
              <a:schemeClr val="tx1"/>
            </a:solidFill>
            <a:miter lim="800000"/>
            <a:headEnd/>
            <a:tailEnd/>
          </a:ln>
          <a:effectLst/>
        </p:spPr>
        <p:txBody>
          <a:bodyPr wrap="square" anchor="ctr">
            <a:spAutoFit/>
          </a:bodyPr>
          <a:lstStyle/>
          <a:p>
            <a:pPr indent="17145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x;</a:t>
            </a:r>
          </a:p>
          <a:p>
            <a:pPr indent="171450"/>
            <a:r>
              <a:rPr lang="en-US" altLang="zh-CN" sz="2000" b="1" dirty="0">
                <a:latin typeface="微软雅黑" pitchFamily="34" charset="-122"/>
                <a:ea typeface="微软雅黑" pitchFamily="34" charset="-122"/>
              </a:rPr>
              <a:t>void f( ) </a:t>
            </a:r>
          </a:p>
          <a:p>
            <a:pPr indent="171450"/>
            <a:r>
              <a:rPr lang="en-US" altLang="zh-CN" sz="2000" b="1" dirty="0">
                <a:latin typeface="微软雅黑" pitchFamily="34" charset="-122"/>
                <a:ea typeface="微软雅黑" pitchFamily="34" charset="-122"/>
              </a:rPr>
              <a:t>{</a:t>
            </a:r>
          </a:p>
          <a:p>
            <a:pPr indent="171450"/>
            <a:r>
              <a:rPr lang="en-US" altLang="zh-CN" sz="2000" b="1" dirty="0">
                <a:latin typeface="微软雅黑" pitchFamily="34" charset="-122"/>
                <a:ea typeface="微软雅黑" pitchFamily="34" charset="-122"/>
              </a:rPr>
              <a:t>     x=15212;</a:t>
            </a:r>
          </a:p>
          <a:p>
            <a:pPr indent="171450"/>
            <a:r>
              <a:rPr lang="en-US" altLang="zh-CN" sz="2000" b="1" dirty="0">
                <a:latin typeface="微软雅黑" pitchFamily="34" charset="-122"/>
                <a:ea typeface="微软雅黑" pitchFamily="34" charset="-122"/>
              </a:rPr>
              <a:t>}</a:t>
            </a:r>
          </a:p>
        </p:txBody>
      </p:sp>
      <p:sp>
        <p:nvSpPr>
          <p:cNvPr id="714760" name="Text Box 8"/>
          <p:cNvSpPr txBox="1">
            <a:spLocks noChangeArrowheads="1"/>
          </p:cNvSpPr>
          <p:nvPr/>
        </p:nvSpPr>
        <p:spPr bwMode="auto">
          <a:xfrm>
            <a:off x="579438" y="5378450"/>
            <a:ext cx="4427537" cy="930275"/>
          </a:xfrm>
          <a:prstGeom prst="rect">
            <a:avLst/>
          </a:prstGeom>
          <a:noFill/>
          <a:ln w="9525">
            <a:noFill/>
            <a:miter lim="800000"/>
            <a:headEnd/>
            <a:tailEnd/>
          </a:ln>
          <a:effectLst/>
        </p:spPr>
        <p:txBody>
          <a:bodyPr>
            <a:spAutoFit/>
          </a:bodyPr>
          <a:lstStyle/>
          <a:p>
            <a:pPr>
              <a:spcBef>
                <a:spcPct val="50000"/>
              </a:spcBef>
            </a:pPr>
            <a:r>
              <a:rPr lang="zh-CN" altLang="en-US" sz="2200" b="1" dirty="0">
                <a:solidFill>
                  <a:srgbClr val="FF0000"/>
                </a:solidFill>
                <a:ea typeface="微软雅黑" pitchFamily="34" charset="-122"/>
              </a:rPr>
              <a:t>问题：打印结果是什么？</a:t>
            </a:r>
          </a:p>
          <a:p>
            <a:pPr>
              <a:spcBef>
                <a:spcPct val="50000"/>
              </a:spcBef>
            </a:pPr>
            <a:r>
              <a:rPr lang="en-US" altLang="zh-CN" sz="2200" b="1" dirty="0">
                <a:ea typeface="微软雅黑" pitchFamily="34" charset="-122"/>
              </a:rPr>
              <a:t>x=15212</a:t>
            </a:r>
          </a:p>
        </p:txBody>
      </p:sp>
      <p:sp>
        <p:nvSpPr>
          <p:cNvPr id="2" name="矩形 1"/>
          <p:cNvSpPr/>
          <p:nvPr/>
        </p:nvSpPr>
        <p:spPr>
          <a:xfrm>
            <a:off x="1862731" y="6305541"/>
            <a:ext cx="6164664" cy="552459"/>
          </a:xfrm>
          <a:prstGeom prst="rect">
            <a:avLst/>
          </a:prstGeom>
        </p:spPr>
        <p:txBody>
          <a:bodyPr wrap="square">
            <a:spAutoFit/>
          </a:bodyPr>
          <a:lstStyle/>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b="1" dirty="0">
                <a:latin typeface="微软雅黑" pitchFamily="34" charset="-122"/>
                <a:ea typeface="微软雅黑" pitchFamily="34" charset="-122"/>
              </a:rPr>
              <a:t>对弱符号的引用被解析为其强定义符号</a:t>
            </a:r>
            <a:endParaRPr lang="en-GB" altLang="zh-CN" sz="2300" b="1" dirty="0">
              <a:latin typeface="微软雅黑" pitchFamily="34" charset="-122"/>
              <a:ea typeface="微软雅黑" pitchFamily="34" charset="-122"/>
            </a:endParaRPr>
          </a:p>
        </p:txBody>
      </p:sp>
    </p:spTree>
    <p:extLst>
      <p:ext uri="{BB962C8B-B14F-4D97-AF65-F5344CB8AC3E}">
        <p14:creationId xmlns:p14="http://schemas.microsoft.com/office/powerpoint/2010/main" val="12863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7" dur="500"/>
                                        <p:tgtEl>
                                          <p:spTgt spid="7147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12" dur="500"/>
                                        <p:tgtEl>
                                          <p:spTgt spid="7147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1"/>
          <p:cNvSpPr>
            <a:spLocks noGrp="1"/>
          </p:cNvSpPr>
          <p:nvPr>
            <p:ph type="title" idx="4294967295"/>
          </p:nvPr>
        </p:nvSpPr>
        <p:spPr>
          <a:xfrm>
            <a:off x="385763" y="57150"/>
            <a:ext cx="7591425" cy="647700"/>
          </a:xfrm>
        </p:spPr>
        <p:txBody>
          <a:bodyPr/>
          <a:lstStyle/>
          <a:p>
            <a:r>
              <a:rPr lang="zh-CN" altLang="en-US"/>
              <a:t>多重定义全局符号的问题</a:t>
            </a:r>
          </a:p>
        </p:txBody>
      </p:sp>
      <p:sp>
        <p:nvSpPr>
          <p:cNvPr id="646147" name="Content Placeholder 2"/>
          <p:cNvSpPr>
            <a:spLocks noGrp="1"/>
          </p:cNvSpPr>
          <p:nvPr>
            <p:ph idx="4294967295"/>
          </p:nvPr>
        </p:nvSpPr>
        <p:spPr>
          <a:xfrm>
            <a:off x="468313" y="995363"/>
            <a:ext cx="8229600" cy="5059362"/>
          </a:xfrm>
        </p:spPr>
        <p:txBody>
          <a:bodyPr/>
          <a:lstStyle/>
          <a:p>
            <a:r>
              <a:rPr lang="zh-CN" altLang="en-US" dirty="0">
                <a:latin typeface="微软雅黑" pitchFamily="34" charset="-122"/>
                <a:ea typeface="微软雅黑" pitchFamily="34" charset="-122"/>
              </a:rPr>
              <a:t>尽量避免使用全局变量</a:t>
            </a:r>
          </a:p>
          <a:p>
            <a:endParaRPr lang="en-US" altLang="zh-CN" sz="1000" dirty="0">
              <a:latin typeface="微软雅黑" pitchFamily="34" charset="-122"/>
              <a:ea typeface="微软雅黑" pitchFamily="34" charset="-122"/>
            </a:endParaRPr>
          </a:p>
          <a:p>
            <a:r>
              <a:rPr lang="zh-CN" altLang="en-US" dirty="0">
                <a:latin typeface="微软雅黑" pitchFamily="34" charset="-122"/>
                <a:ea typeface="微软雅黑" pitchFamily="34" charset="-122"/>
              </a:rPr>
              <a:t>一定需要用的话，就按以下规则使用</a:t>
            </a:r>
          </a:p>
          <a:p>
            <a:pPr lvl="1"/>
            <a:r>
              <a:rPr lang="zh-CN" altLang="en-US" sz="2200" dirty="0">
                <a:latin typeface="微软雅黑" pitchFamily="34" charset="-122"/>
                <a:ea typeface="微软雅黑" pitchFamily="34" charset="-122"/>
              </a:rPr>
              <a:t>尽量使用本地变量（</a:t>
            </a:r>
            <a:r>
              <a:rPr lang="en-US" altLang="zh-CN" sz="2200" dirty="0">
                <a:latin typeface="微软雅黑" pitchFamily="34" charset="-122"/>
                <a:ea typeface="微软雅黑" pitchFamily="34" charset="-122"/>
                <a:cs typeface="Courier New" pitchFamily="49" charset="0"/>
              </a:rPr>
              <a:t>static</a:t>
            </a:r>
            <a:r>
              <a:rPr lang="zh-CN" altLang="en-US" sz="2200" dirty="0">
                <a:latin typeface="微软雅黑" pitchFamily="34" charset="-122"/>
                <a:ea typeface="微软雅黑" pitchFamily="34" charset="-122"/>
                <a:cs typeface="Courier New" pitchFamily="49" charset="0"/>
              </a:rPr>
              <a:t>）</a:t>
            </a:r>
            <a:endParaRPr lang="zh-CN" altLang="en-US" sz="2200" dirty="0">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全局变量要赋初值</a:t>
            </a:r>
          </a:p>
          <a:p>
            <a:pPr lvl="1"/>
            <a:r>
              <a:rPr lang="zh-CN" altLang="en-US" sz="2200" dirty="0">
                <a:latin typeface="微软雅黑" pitchFamily="34" charset="-122"/>
                <a:ea typeface="微软雅黑" pitchFamily="34" charset="-122"/>
              </a:rPr>
              <a:t>外部全局变量要使用</a:t>
            </a:r>
            <a:r>
              <a:rPr lang="en-US" altLang="zh-CN" sz="2200" dirty="0">
                <a:latin typeface="微软雅黑" pitchFamily="34" charset="-122"/>
                <a:ea typeface="微软雅黑" pitchFamily="34" charset="-122"/>
              </a:rPr>
              <a:t>extern</a:t>
            </a:r>
          </a:p>
        </p:txBody>
      </p:sp>
      <p:sp>
        <p:nvSpPr>
          <p:cNvPr id="646148" name="Text Box 4"/>
          <p:cNvSpPr txBox="1">
            <a:spLocks noChangeArrowheads="1"/>
          </p:cNvSpPr>
          <p:nvPr/>
        </p:nvSpPr>
        <p:spPr bwMode="auto">
          <a:xfrm>
            <a:off x="522288" y="3878263"/>
            <a:ext cx="8235950" cy="2270125"/>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ea typeface="微软雅黑"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a:spcBef>
                <a:spcPct val="50000"/>
              </a:spcBef>
            </a:pPr>
            <a:r>
              <a:rPr lang="zh-CN" altLang="en-US" sz="2200" b="1">
                <a:solidFill>
                  <a:srgbClr val="FF0000"/>
                </a:solidFill>
                <a:ea typeface="微软雅黑"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xEl>
                                              <p:pRg st="0" end="0"/>
                                            </p:txEl>
                                          </p:spTgt>
                                        </p:tgtEl>
                                        <p:attrNameLst>
                                          <p:attrName>style.visibility</p:attrName>
                                        </p:attrNameLst>
                                      </p:cBhvr>
                                      <p:to>
                                        <p:strVal val="visible"/>
                                      </p:to>
                                    </p:set>
                                    <p:animEffect transition="in" filter="blinds(horizontal)">
                                      <p:cBhvr>
                                        <p:cTn id="7" dur="500"/>
                                        <p:tgtEl>
                                          <p:spTgt spid="64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8">
                                            <p:txEl>
                                              <p:pRg st="1" end="1"/>
                                            </p:txEl>
                                          </p:spTgt>
                                        </p:tgtEl>
                                        <p:attrNameLst>
                                          <p:attrName>style.visibility</p:attrName>
                                        </p:attrNameLst>
                                      </p:cBhvr>
                                      <p:to>
                                        <p:strVal val="visible"/>
                                      </p:to>
                                    </p:set>
                                    <p:animEffect transition="in" filter="blinds(horizontal)">
                                      <p:cBhvr>
                                        <p:cTn id="12" dur="500"/>
                                        <p:tgtEl>
                                          <p:spTgt spid="646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27038" y="0"/>
            <a:ext cx="871696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习题</a:t>
            </a:r>
            <a:endParaRPr lang="zh-CN" altLang="en-GB" dirty="0"/>
          </a:p>
        </p:txBody>
      </p:sp>
      <p:sp>
        <p:nvSpPr>
          <p:cNvPr id="3" name="Content Placeholder 2"/>
          <p:cNvSpPr txBox="1">
            <a:spLocks/>
          </p:cNvSpPr>
          <p:nvPr/>
        </p:nvSpPr>
        <p:spPr bwMode="auto">
          <a:xfrm>
            <a:off x="468313" y="995363"/>
            <a:ext cx="8229600" cy="505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en-US" altLang="zh-CN" sz="1800" dirty="0">
                <a:latin typeface="微软雅黑" pitchFamily="34" charset="-122"/>
                <a:ea typeface="微软雅黑" pitchFamily="34" charset="-122"/>
              </a:rPr>
              <a:t>REF(</a:t>
            </a:r>
            <a:r>
              <a:rPr lang="en-US" altLang="zh-CN" sz="1800" dirty="0" err="1">
                <a:latin typeface="微软雅黑" pitchFamily="34" charset="-122"/>
                <a:ea typeface="微软雅黑" pitchFamily="34" charset="-122"/>
              </a:rPr>
              <a:t>x,i</a:t>
            </a:r>
            <a:r>
              <a:rPr lang="en-US" altLang="zh-CN" sz="1800" dirty="0">
                <a:latin typeface="微软雅黑" pitchFamily="34" charset="-122"/>
                <a:ea typeface="微软雅黑" pitchFamily="34" charset="-122"/>
              </a:rPr>
              <a:t>)--&gt;DEF(</a:t>
            </a:r>
            <a:r>
              <a:rPr lang="en-US" altLang="zh-CN" sz="1800" dirty="0" err="1">
                <a:latin typeface="微软雅黑" pitchFamily="34" charset="-122"/>
                <a:ea typeface="微软雅黑" pitchFamily="34" charset="-122"/>
              </a:rPr>
              <a:t>x,k</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表示链接器将把模块</a:t>
            </a:r>
            <a:r>
              <a:rPr lang="en-US" altLang="zh-CN" sz="1800" dirty="0" err="1">
                <a:latin typeface="微软雅黑" pitchFamily="34" charset="-122"/>
                <a:ea typeface="微软雅黑" pitchFamily="34" charset="-122"/>
              </a:rPr>
              <a:t>i</a:t>
            </a:r>
            <a:r>
              <a:rPr lang="zh-CN" altLang="en-US" sz="1800" dirty="0">
                <a:latin typeface="微软雅黑" pitchFamily="34" charset="-122"/>
                <a:ea typeface="微软雅黑" pitchFamily="34" charset="-122"/>
              </a:rPr>
              <a:t>中对符号</a:t>
            </a:r>
            <a:r>
              <a:rPr lang="en-US" altLang="zh-CN" sz="1800" dirty="0">
                <a:latin typeface="微软雅黑" pitchFamily="34" charset="-122"/>
                <a:ea typeface="微软雅黑" pitchFamily="34" charset="-122"/>
              </a:rPr>
              <a:t>x</a:t>
            </a:r>
            <a:r>
              <a:rPr lang="zh-CN" altLang="en-US" sz="1800" dirty="0">
                <a:latin typeface="微软雅黑" pitchFamily="34" charset="-122"/>
                <a:ea typeface="微软雅黑" pitchFamily="34" charset="-122"/>
              </a:rPr>
              <a:t>的任意引用与模块</a:t>
            </a:r>
            <a:r>
              <a:rPr lang="en-US" altLang="zh-CN" sz="1800" dirty="0">
                <a:latin typeface="微软雅黑" pitchFamily="34" charset="-122"/>
                <a:ea typeface="微软雅黑" pitchFamily="34" charset="-122"/>
              </a:rPr>
              <a:t>k</a:t>
            </a:r>
            <a:r>
              <a:rPr lang="zh-CN" altLang="en-US" sz="1800" dirty="0">
                <a:latin typeface="微软雅黑" pitchFamily="34" charset="-122"/>
                <a:ea typeface="微软雅黑" pitchFamily="34" charset="-122"/>
              </a:rPr>
              <a:t>中</a:t>
            </a:r>
            <a:r>
              <a:rPr lang="en-US" altLang="zh-CN" sz="1800" dirty="0">
                <a:latin typeface="微软雅黑" pitchFamily="34" charset="-122"/>
                <a:ea typeface="微软雅黑" pitchFamily="34" charset="-122"/>
              </a:rPr>
              <a:t>x</a:t>
            </a:r>
            <a:r>
              <a:rPr lang="zh-CN" altLang="en-US" sz="1800" dirty="0">
                <a:latin typeface="微软雅黑" pitchFamily="34" charset="-122"/>
                <a:ea typeface="微软雅黑" pitchFamily="34" charset="-122"/>
              </a:rPr>
              <a:t>的定义联系起来。对于下面的每个示例，用这种表示法来说明链接器将如何解析每个模块中对多重定义符号的引用。如果有一个链接时错误（规则</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），写“</a:t>
            </a:r>
            <a:r>
              <a:rPr lang="en-US" altLang="zh-CN" sz="1800" dirty="0">
                <a:latin typeface="微软雅黑" pitchFamily="34" charset="-122"/>
                <a:ea typeface="微软雅黑" pitchFamily="34" charset="-122"/>
              </a:rPr>
              <a:t>ERROR</a:t>
            </a:r>
            <a:r>
              <a:rPr lang="zh-CN" altLang="en-US" sz="1800" dirty="0">
                <a:latin typeface="微软雅黑" pitchFamily="34" charset="-122"/>
                <a:ea typeface="微软雅黑" pitchFamily="34" charset="-122"/>
              </a:rPr>
              <a:t>”。如果链接器从定义中任意选择一个（规则</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），则写“</a:t>
            </a:r>
            <a:r>
              <a:rPr lang="en-US" altLang="zh-CN" sz="1800" dirty="0">
                <a:latin typeface="微软雅黑" pitchFamily="34" charset="-122"/>
                <a:ea typeface="微软雅黑" pitchFamily="34" charset="-122"/>
              </a:rPr>
              <a:t>UNKNOWN</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a:buNone/>
            </a:pPr>
            <a:r>
              <a:rPr lang="en-US" altLang="zh-CN" sz="1800" dirty="0"/>
              <a:t>A. /* Module 1 */</a:t>
            </a:r>
          </a:p>
          <a:p>
            <a:pPr>
              <a:buNone/>
            </a:pPr>
            <a:r>
              <a:rPr lang="en-US" altLang="zh-CN" sz="1800" dirty="0" err="1"/>
              <a:t>int</a:t>
            </a:r>
            <a:r>
              <a:rPr lang="en-US" altLang="zh-CN" sz="1800" dirty="0"/>
              <a:t> main()</a:t>
            </a:r>
          </a:p>
          <a:p>
            <a:pPr>
              <a:buNone/>
            </a:pPr>
            <a:r>
              <a:rPr lang="en-US" altLang="zh-CN" sz="1800" dirty="0"/>
              <a:t>{</a:t>
            </a:r>
          </a:p>
          <a:p>
            <a:pPr>
              <a:buNone/>
            </a:pPr>
            <a:r>
              <a:rPr lang="en-US" altLang="zh-CN" sz="1800" dirty="0"/>
              <a:t>}</a:t>
            </a:r>
          </a:p>
          <a:p>
            <a:pPr>
              <a:buNone/>
            </a:pPr>
            <a:r>
              <a:rPr lang="en-US" altLang="zh-CN" sz="1800" dirty="0"/>
              <a:t>/* Module 2 */</a:t>
            </a:r>
          </a:p>
          <a:p>
            <a:pPr>
              <a:buNone/>
            </a:pPr>
            <a:r>
              <a:rPr lang="en-US" altLang="zh-CN" sz="1800" dirty="0" err="1"/>
              <a:t>int</a:t>
            </a:r>
            <a:r>
              <a:rPr lang="en-US" altLang="zh-CN" sz="1800" dirty="0"/>
              <a:t> main;</a:t>
            </a:r>
          </a:p>
          <a:p>
            <a:pPr>
              <a:buNone/>
            </a:pPr>
            <a:r>
              <a:rPr lang="en-US" altLang="zh-CN" sz="1800" dirty="0" err="1"/>
              <a:t>int</a:t>
            </a:r>
            <a:r>
              <a:rPr lang="en-US" altLang="zh-CN" sz="1800" dirty="0"/>
              <a:t> p2()</a:t>
            </a:r>
          </a:p>
          <a:p>
            <a:pPr>
              <a:buNone/>
            </a:pPr>
            <a:r>
              <a:rPr lang="en-US" altLang="zh-CN" sz="1800" dirty="0"/>
              <a:t>{</a:t>
            </a:r>
          </a:p>
          <a:p>
            <a:pPr>
              <a:buNone/>
            </a:pPr>
            <a:r>
              <a:rPr lang="en-US" altLang="zh-CN" sz="1800" dirty="0"/>
              <a:t>}</a:t>
            </a:r>
            <a:endParaRPr lang="en-US" altLang="zh-CN" sz="1800" dirty="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185186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1"/>
          <p:cNvSpPr>
            <a:spLocks noGrp="1" noChangeArrowheads="1"/>
          </p:cNvSpPr>
          <p:nvPr>
            <p:ph type="title" idx="4294967295"/>
          </p:nvPr>
        </p:nvSpPr>
        <p:spPr>
          <a:xfrm>
            <a:off x="312738" y="0"/>
            <a:ext cx="8831262"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如何划分模块？</a:t>
            </a:r>
          </a:p>
        </p:txBody>
      </p:sp>
      <p:sp>
        <p:nvSpPr>
          <p:cNvPr id="647171" name="Rectangle 2"/>
          <p:cNvSpPr>
            <a:spLocks noGrp="1" noChangeArrowheads="1"/>
          </p:cNvSpPr>
          <p:nvPr>
            <p:ph type="body" idx="4294967295"/>
          </p:nvPr>
        </p:nvSpPr>
        <p:spPr>
          <a:xfrm>
            <a:off x="296863" y="1042988"/>
            <a:ext cx="8307387" cy="4905375"/>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许多函数无需自己写，可使用共享库函数</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如数学库</a:t>
            </a:r>
            <a:r>
              <a:rPr lang="en-GB" altLang="zh-CN" sz="2400">
                <a:latin typeface="微软雅黑" pitchFamily="34" charset="-122"/>
                <a:ea typeface="微软雅黑" pitchFamily="34" charset="-122"/>
              </a:rPr>
              <a:t>, </a:t>
            </a:r>
            <a:r>
              <a:rPr lang="zh-CN" altLang="en-GB" sz="2400">
                <a:latin typeface="微软雅黑" pitchFamily="34" charset="-122"/>
                <a:ea typeface="微软雅黑" pitchFamily="34" charset="-122"/>
              </a:rPr>
              <a:t>输入</a:t>
            </a:r>
            <a:r>
              <a:rPr lang="en-GB" altLang="zh-CN" sz="2400">
                <a:latin typeface="微软雅黑" pitchFamily="34" charset="-122"/>
                <a:ea typeface="微软雅黑" pitchFamily="34" charset="-122"/>
              </a:rPr>
              <a:t>/</a:t>
            </a:r>
            <a:r>
              <a:rPr lang="zh-CN" altLang="en-GB" sz="2400">
                <a:latin typeface="微软雅黑" pitchFamily="34" charset="-122"/>
                <a:ea typeface="微软雅黑" pitchFamily="34" charset="-122"/>
              </a:rPr>
              <a:t>输出库</a:t>
            </a:r>
            <a:r>
              <a:rPr lang="en-GB" altLang="zh-CN" sz="2400">
                <a:latin typeface="微软雅黑" pitchFamily="34" charset="-122"/>
                <a:ea typeface="微软雅黑" pitchFamily="34" charset="-122"/>
              </a:rPr>
              <a:t>, </a:t>
            </a:r>
            <a:r>
              <a:rPr lang="zh-CN" altLang="en-GB" sz="2400">
                <a:latin typeface="微软雅黑" pitchFamily="34" charset="-122"/>
                <a:ea typeface="微软雅黑" pitchFamily="34" charset="-122"/>
              </a:rPr>
              <a:t>存储管理库，字符串处理等</a:t>
            </a:r>
            <a:endParaRPr lang="en-GB" altLang="zh-CN" sz="2400">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避免以下两种极端做法</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将所有函数都放在一个源文件中</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修改一个函数需要对所有函数重新编译</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时间和空间两方面的效率都不高</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一个源文件中仅包含一个函数</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需要程序员显式地进行链接</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效率高，但模块太多，故太繁琐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blinds(horizontal)">
                                      <p:cBhvr>
                                        <p:cTn id="7" dur="500"/>
                                        <p:tgtEl>
                                          <p:spTgt spid="64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blinds(horizontal)">
                                      <p:cBhvr>
                                        <p:cTn id="12" dur="500"/>
                                        <p:tgtEl>
                                          <p:spTgt spid="64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blinds(horizontal)">
                                      <p:cBhvr>
                                        <p:cTn id="17" dur="500"/>
                                        <p:tgtEl>
                                          <p:spTgt spid="64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7171">
                                            <p:txEl>
                                              <p:pRg st="3" end="3"/>
                                            </p:txEl>
                                          </p:spTgt>
                                        </p:tgtEl>
                                        <p:attrNameLst>
                                          <p:attrName>style.visibility</p:attrName>
                                        </p:attrNameLst>
                                      </p:cBhvr>
                                      <p:to>
                                        <p:strVal val="visible"/>
                                      </p:to>
                                    </p:set>
                                    <p:animEffect transition="in" filter="blinds(horizontal)">
                                      <p:cBhvr>
                                        <p:cTn id="22" dur="500"/>
                                        <p:tgtEl>
                                          <p:spTgt spid="64717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7171">
                                            <p:txEl>
                                              <p:pRg st="4" end="4"/>
                                            </p:txEl>
                                          </p:spTgt>
                                        </p:tgtEl>
                                        <p:attrNameLst>
                                          <p:attrName>style.visibility</p:attrName>
                                        </p:attrNameLst>
                                      </p:cBhvr>
                                      <p:to>
                                        <p:strVal val="visible"/>
                                      </p:to>
                                    </p:set>
                                    <p:animEffect transition="in" filter="blinds(horizontal)">
                                      <p:cBhvr>
                                        <p:cTn id="25" dur="500"/>
                                        <p:tgtEl>
                                          <p:spTgt spid="6471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7171">
                                            <p:txEl>
                                              <p:pRg st="5" end="5"/>
                                            </p:txEl>
                                          </p:spTgt>
                                        </p:tgtEl>
                                        <p:attrNameLst>
                                          <p:attrName>style.visibility</p:attrName>
                                        </p:attrNameLst>
                                      </p:cBhvr>
                                      <p:to>
                                        <p:strVal val="visible"/>
                                      </p:to>
                                    </p:set>
                                    <p:animEffect transition="in" filter="blinds(horizontal)">
                                      <p:cBhvr>
                                        <p:cTn id="28" dur="500"/>
                                        <p:tgtEl>
                                          <p:spTgt spid="6471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7171">
                                            <p:txEl>
                                              <p:pRg st="6" end="6"/>
                                            </p:txEl>
                                          </p:spTgt>
                                        </p:tgtEl>
                                        <p:attrNameLst>
                                          <p:attrName>style.visibility</p:attrName>
                                        </p:attrNameLst>
                                      </p:cBhvr>
                                      <p:to>
                                        <p:strVal val="visible"/>
                                      </p:to>
                                    </p:set>
                                    <p:animEffect transition="in" filter="blinds(horizontal)">
                                      <p:cBhvr>
                                        <p:cTn id="33" dur="500"/>
                                        <p:tgtEl>
                                          <p:spTgt spid="647171">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7171">
                                            <p:txEl>
                                              <p:pRg st="7" end="7"/>
                                            </p:txEl>
                                          </p:spTgt>
                                        </p:tgtEl>
                                        <p:attrNameLst>
                                          <p:attrName>style.visibility</p:attrName>
                                        </p:attrNameLst>
                                      </p:cBhvr>
                                      <p:to>
                                        <p:strVal val="visible"/>
                                      </p:to>
                                    </p:set>
                                    <p:animEffect transition="in" filter="blinds(horizontal)">
                                      <p:cBhvr>
                                        <p:cTn id="36" dur="500"/>
                                        <p:tgtEl>
                                          <p:spTgt spid="64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47171">
                                            <p:txEl>
                                              <p:pRg st="8" end="8"/>
                                            </p:txEl>
                                          </p:spTgt>
                                        </p:tgtEl>
                                        <p:attrNameLst>
                                          <p:attrName>style.visibility</p:attrName>
                                        </p:attrNameLst>
                                      </p:cBhvr>
                                      <p:to>
                                        <p:strVal val="visible"/>
                                      </p:to>
                                    </p:set>
                                    <p:animEffect transition="in" filter="blinds(horizontal)">
                                      <p:cBhvr>
                                        <p:cTn id="39" dur="500"/>
                                        <p:tgtEl>
                                          <p:spTgt spid="64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a:ea typeface="微软雅黑" pitchFamily="34" charset="-122"/>
              </a:rPr>
              <a:t>主要教学目标</a:t>
            </a:r>
          </a:p>
          <a:p>
            <a:pPr lvl="1">
              <a:lnSpc>
                <a:spcPct val="105000"/>
              </a:lnSpc>
            </a:pPr>
            <a:r>
              <a:rPr lang="zh-CN" altLang="en-US" sz="2200">
                <a:ea typeface="微软雅黑" pitchFamily="34" charset="-122"/>
              </a:rPr>
              <a:t>使学生了解链接器是如何工作的，从而能够养成良好的程序设计习惯，并增加程序调试能力。</a:t>
            </a:r>
          </a:p>
          <a:p>
            <a:pPr lvl="1">
              <a:lnSpc>
                <a:spcPct val="105000"/>
              </a:lnSpc>
            </a:pPr>
            <a:r>
              <a:rPr lang="zh-CN" altLang="en-US" sz="2200">
                <a:ea typeface="微软雅黑" pitchFamily="34" charset="-122"/>
              </a:rPr>
              <a:t>通过了解可执行文件的存储器映像来进一步深入理解进程的虚拟地址空间的概念。</a:t>
            </a:r>
          </a:p>
          <a:p>
            <a:pPr>
              <a:lnSpc>
                <a:spcPct val="105000"/>
              </a:lnSpc>
            </a:pPr>
            <a:r>
              <a:rPr lang="zh-CN" altLang="en-US">
                <a:ea typeface="微软雅黑" pitchFamily="34" charset="-122"/>
              </a:rPr>
              <a:t>包括以下内容</a:t>
            </a:r>
          </a:p>
          <a:p>
            <a:pPr lvl="1">
              <a:lnSpc>
                <a:spcPct val="105000"/>
              </a:lnSpc>
            </a:pPr>
            <a:r>
              <a:rPr lang="zh-CN" altLang="en-US" sz="2200">
                <a:ea typeface="微软雅黑" pitchFamily="34" charset="-122"/>
              </a:rPr>
              <a:t>链接和静态链接概念</a:t>
            </a:r>
          </a:p>
          <a:p>
            <a:pPr lvl="1">
              <a:lnSpc>
                <a:spcPct val="105000"/>
              </a:lnSpc>
            </a:pPr>
            <a:r>
              <a:rPr lang="zh-CN" altLang="en-US" sz="2200">
                <a:ea typeface="微软雅黑" pitchFamily="34" charset="-122"/>
              </a:rPr>
              <a:t>三种目标文件格式</a:t>
            </a:r>
          </a:p>
          <a:p>
            <a:pPr lvl="1">
              <a:lnSpc>
                <a:spcPct val="105000"/>
              </a:lnSpc>
            </a:pPr>
            <a:r>
              <a:rPr lang="zh-CN" altLang="en-US" sz="2200">
                <a:ea typeface="微软雅黑" pitchFamily="34" charset="-122"/>
              </a:rPr>
              <a:t>符号及符号表、符号解析</a:t>
            </a:r>
          </a:p>
          <a:p>
            <a:pPr lvl="1">
              <a:lnSpc>
                <a:spcPct val="105000"/>
              </a:lnSpc>
            </a:pPr>
            <a:r>
              <a:rPr lang="zh-CN" altLang="en-US" sz="2200">
                <a:ea typeface="微软雅黑" pitchFamily="34" charset="-122"/>
              </a:rPr>
              <a:t>使用静态库链接</a:t>
            </a:r>
          </a:p>
          <a:p>
            <a:pPr lvl="1">
              <a:lnSpc>
                <a:spcPct val="105000"/>
              </a:lnSpc>
            </a:pPr>
            <a:r>
              <a:rPr lang="zh-CN" altLang="en-US" sz="2200">
                <a:ea typeface="微软雅黑" pitchFamily="34" charset="-122"/>
              </a:rPr>
              <a:t>重定位信息及重定位过程</a:t>
            </a:r>
          </a:p>
          <a:p>
            <a:pPr lvl="1">
              <a:lnSpc>
                <a:spcPct val="105000"/>
              </a:lnSpc>
            </a:pPr>
            <a:r>
              <a:rPr lang="zh-CN" altLang="en-US" sz="2200">
                <a:ea typeface="微软雅黑" pitchFamily="34" charset="-122"/>
              </a:rPr>
              <a:t>可执行文件的存储器映像</a:t>
            </a:r>
          </a:p>
          <a:p>
            <a:pPr lvl="1">
              <a:lnSpc>
                <a:spcPct val="105000"/>
              </a:lnSpc>
            </a:pPr>
            <a:r>
              <a:rPr lang="zh-CN" altLang="en-US" sz="2200">
                <a:ea typeface="微软雅黑" pitchFamily="34" charset="-122"/>
              </a:rPr>
              <a:t>可执行文件的加载</a:t>
            </a:r>
          </a:p>
          <a:p>
            <a:pPr lvl="1">
              <a:lnSpc>
                <a:spcPct val="105000"/>
              </a:lnSpc>
            </a:pPr>
            <a:r>
              <a:rPr lang="zh-CN" altLang="en-US" sz="2200">
                <a:ea typeface="微软雅黑" pitchFamily="34" charset="-122"/>
              </a:rPr>
              <a:t>共享（动态）库链接</a:t>
            </a:r>
            <a:endParaRPr lang="en-US" altLang="zh-CN" sz="2200">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1"/>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静态共享库</a:t>
            </a:r>
          </a:p>
        </p:txBody>
      </p:sp>
      <p:sp>
        <p:nvSpPr>
          <p:cNvPr id="649219" name="Rectangle 2"/>
          <p:cNvSpPr>
            <a:spLocks noGrp="1" noChangeArrowheads="1"/>
          </p:cNvSpPr>
          <p:nvPr>
            <p:ph type="body" idx="4294967295"/>
          </p:nvPr>
        </p:nvSpPr>
        <p:spPr>
          <a:xfrm>
            <a:off x="284163" y="1084263"/>
            <a:ext cx="8415337" cy="4767262"/>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solidFill>
                  <a:srgbClr val="990000"/>
                </a:solidFill>
                <a:latin typeface="微软雅黑" pitchFamily="34" charset="-122"/>
                <a:ea typeface="微软雅黑" pitchFamily="34" charset="-122"/>
              </a:rPr>
              <a:t>静态库 </a:t>
            </a:r>
            <a:r>
              <a:rPr lang="en-GB" altLang="zh-CN">
                <a:latin typeface="微软雅黑" pitchFamily="34" charset="-122"/>
                <a:ea typeface="微软雅黑" pitchFamily="34" charset="-122"/>
              </a:rPr>
              <a:t>(.a </a:t>
            </a:r>
            <a:r>
              <a:rPr lang="en-GB" altLang="zh-CN">
                <a:solidFill>
                  <a:srgbClr val="000004"/>
                </a:solidFill>
                <a:latin typeface="微软雅黑" pitchFamily="34" charset="-122"/>
                <a:ea typeface="微软雅黑" pitchFamily="34" charset="-122"/>
              </a:rPr>
              <a:t>archive files</a:t>
            </a:r>
            <a:r>
              <a:rPr lang="en-GB" altLang="zh-CN">
                <a:latin typeface="微软雅黑" pitchFamily="34" charset="-122"/>
                <a:ea typeface="微软雅黑"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将所有相关的目标模块（</a:t>
            </a:r>
            <a:r>
              <a:rPr lang="en-GB" altLang="zh-CN" sz="2400">
                <a:latin typeface="微软雅黑" pitchFamily="34" charset="-122"/>
                <a:ea typeface="微软雅黑" pitchFamily="34" charset="-122"/>
              </a:rPr>
              <a:t>.o</a:t>
            </a:r>
            <a:r>
              <a:rPr lang="zh-CN" altLang="en-GB" sz="2400">
                <a:latin typeface="微软雅黑" pitchFamily="34" charset="-122"/>
                <a:ea typeface="微软雅黑" pitchFamily="34" charset="-122"/>
              </a:rPr>
              <a:t>）打包为一个单独的库文件（</a:t>
            </a:r>
            <a:r>
              <a:rPr lang="en-GB" altLang="zh-CN" sz="2400">
                <a:latin typeface="微软雅黑" pitchFamily="34" charset="-122"/>
                <a:ea typeface="微软雅黑" pitchFamily="34" charset="-122"/>
              </a:rPr>
              <a:t>.a</a:t>
            </a:r>
            <a:r>
              <a:rPr lang="zh-CN" altLang="en-GB" sz="2400">
                <a:latin typeface="微软雅黑" pitchFamily="34" charset="-122"/>
                <a:ea typeface="微软雅黑" pitchFamily="34" charset="-122"/>
              </a:rPr>
              <a:t>），称为</a:t>
            </a:r>
            <a:r>
              <a:rPr lang="zh-CN" altLang="en-GB" sz="2400">
                <a:solidFill>
                  <a:srgbClr val="CC3300"/>
                </a:solidFill>
                <a:latin typeface="微软雅黑" pitchFamily="34" charset="-122"/>
                <a:ea typeface="微软雅黑" pitchFamily="34" charset="-122"/>
              </a:rPr>
              <a:t>静态库文件</a:t>
            </a:r>
            <a:r>
              <a:rPr lang="zh-CN" altLang="en-GB" sz="2400">
                <a:latin typeface="微软雅黑" pitchFamily="34" charset="-122"/>
                <a:ea typeface="微软雅黑" pitchFamily="34" charset="-122"/>
              </a:rPr>
              <a:t> ，也称</a:t>
            </a:r>
            <a:r>
              <a:rPr lang="zh-CN" altLang="en-GB" sz="2400">
                <a:solidFill>
                  <a:srgbClr val="CC3300"/>
                </a:solidFill>
                <a:latin typeface="微软雅黑" pitchFamily="34" charset="-122"/>
                <a:ea typeface="微软雅黑" pitchFamily="34" charset="-122"/>
              </a:rPr>
              <a:t>存档文件</a:t>
            </a:r>
            <a:r>
              <a:rPr lang="zh-CN" altLang="en-GB" sz="2400">
                <a:latin typeface="微软雅黑" pitchFamily="34" charset="-122"/>
                <a:ea typeface="微软雅黑" pitchFamily="34" charset="-122"/>
              </a:rPr>
              <a:t>（</a:t>
            </a:r>
            <a:r>
              <a:rPr lang="en-GB" altLang="zh-CN" sz="2400">
                <a:latin typeface="微软雅黑" pitchFamily="34" charset="-122"/>
                <a:ea typeface="微软雅黑" pitchFamily="34" charset="-122"/>
              </a:rPr>
              <a:t>archive</a:t>
            </a:r>
            <a:r>
              <a:rPr lang="zh-CN" altLang="en-GB" sz="2400">
                <a:latin typeface="微软雅黑" pitchFamily="34" charset="-122"/>
                <a:ea typeface="微软雅黑" pitchFamily="34" charset="-122"/>
              </a:rPr>
              <a:t>）</a:t>
            </a:r>
            <a:endParaRPr lang="en-GB" altLang="zh-CN" sz="2400">
              <a:latin typeface="微软雅黑" pitchFamily="34" charset="-122"/>
              <a:ea typeface="微软雅黑"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增强链接器功能，使其能通过查找一个或多个库文件中的符号来解析符号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itchFamily="34" charset="-122"/>
                <a:ea typeface="微软雅黑" pitchFamily="34" charset="-122"/>
              </a:rPr>
              <a:t>在构建可执行文件时只需指定库文件名，链接器会自动到库中寻找那些应用程序用到的目标模块，并且只</a:t>
            </a:r>
            <a:r>
              <a:rPr lang="zh-CN" altLang="en-GB" sz="2400">
                <a:solidFill>
                  <a:srgbClr val="CC3300"/>
                </a:solidFill>
                <a:latin typeface="微软雅黑" pitchFamily="34" charset="-122"/>
                <a:ea typeface="微软雅黑"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solidFill>
                  <a:srgbClr val="FF0000"/>
                </a:solidFill>
                <a:latin typeface="微软雅黑" pitchFamily="34" charset="-122"/>
                <a:ea typeface="微软雅黑" pitchFamily="34" charset="-122"/>
              </a:rPr>
              <a:t>在</a:t>
            </a:r>
            <a:r>
              <a:rPr lang="en-GB" altLang="zh-CN" sz="2400">
                <a:solidFill>
                  <a:srgbClr val="FF0000"/>
                </a:solidFill>
                <a:latin typeface="微软雅黑" pitchFamily="34" charset="-122"/>
                <a:ea typeface="微软雅黑" pitchFamily="34" charset="-122"/>
              </a:rPr>
              <a:t>gcc</a:t>
            </a:r>
            <a:r>
              <a:rPr lang="zh-CN" altLang="en-GB" sz="2400">
                <a:solidFill>
                  <a:srgbClr val="FF0000"/>
                </a:solidFill>
                <a:latin typeface="微软雅黑" pitchFamily="34" charset="-122"/>
                <a:ea typeface="微软雅黑" pitchFamily="34" charset="-122"/>
              </a:rPr>
              <a:t>命令行中无需明显指定</a:t>
            </a:r>
            <a:r>
              <a:rPr lang="en-GB" altLang="zh-CN" sz="2400">
                <a:solidFill>
                  <a:srgbClr val="FF0000"/>
                </a:solidFill>
                <a:latin typeface="微软雅黑" pitchFamily="34" charset="-122"/>
                <a:ea typeface="微软雅黑" pitchFamily="34" charset="-122"/>
              </a:rPr>
              <a:t>C</a:t>
            </a:r>
            <a:r>
              <a:rPr lang="zh-CN" altLang="en-GB" sz="2400">
                <a:solidFill>
                  <a:srgbClr val="FF0000"/>
                </a:solidFill>
                <a:latin typeface="微软雅黑" pitchFamily="34" charset="-122"/>
                <a:ea typeface="微软雅黑" pitchFamily="34" charset="-122"/>
              </a:rPr>
              <a:t>标准库</a:t>
            </a:r>
            <a:r>
              <a:rPr lang="en-GB" altLang="zh-CN" sz="2400">
                <a:solidFill>
                  <a:srgbClr val="FF0000"/>
                </a:solidFill>
                <a:latin typeface="微软雅黑" pitchFamily="34" charset="-122"/>
                <a:ea typeface="微软雅黑" pitchFamily="34" charset="-122"/>
              </a:rPr>
              <a:t>libc.a(</a:t>
            </a:r>
            <a:r>
              <a:rPr lang="zh-CN" altLang="en-GB" sz="2400">
                <a:solidFill>
                  <a:srgbClr val="FF0000"/>
                </a:solidFill>
                <a:latin typeface="微软雅黑" pitchFamily="34" charset="-122"/>
                <a:ea typeface="微软雅黑" pitchFamily="34" charset="-122"/>
              </a:rPr>
              <a:t>默认库</a:t>
            </a:r>
            <a:r>
              <a:rPr lang="en-GB" altLang="zh-CN" sz="2400">
                <a:solidFill>
                  <a:srgbClr val="FF0000"/>
                </a:solidFill>
                <a:latin typeface="微软雅黑" pitchFamily="34" charset="-122"/>
                <a:ea typeface="微软雅黑" pitchFamily="34" charset="-122"/>
              </a:rPr>
              <a:t>)</a:t>
            </a:r>
            <a:endParaRPr lang="zh-CN" altLang="en-GB" sz="2400">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7" dur="500"/>
                                        <p:tgtEl>
                                          <p:spTgt spid="64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12" dur="500"/>
                                        <p:tgtEl>
                                          <p:spTgt spid="64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19">
                                            <p:txEl>
                                              <p:pRg st="3" end="3"/>
                                            </p:txEl>
                                          </p:spTgt>
                                        </p:tgtEl>
                                        <p:attrNameLst>
                                          <p:attrName>style.visibility</p:attrName>
                                        </p:attrNameLst>
                                      </p:cBhvr>
                                      <p:to>
                                        <p:strVal val="visible"/>
                                      </p:to>
                                    </p:set>
                                    <p:animEffect transition="in" filter="blinds(horizontal)">
                                      <p:cBhvr>
                                        <p:cTn id="17" dur="500"/>
                                        <p:tgtEl>
                                          <p:spTgt spid="64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19">
                                            <p:txEl>
                                              <p:pRg st="4" end="4"/>
                                            </p:txEl>
                                          </p:spTgt>
                                        </p:tgtEl>
                                        <p:attrNameLst>
                                          <p:attrName>style.visibility</p:attrName>
                                        </p:attrNameLst>
                                      </p:cBhvr>
                                      <p:to>
                                        <p:strVal val="visible"/>
                                      </p:to>
                                    </p:set>
                                    <p:animEffect transition="in" filter="blinds(horizontal)">
                                      <p:cBhvr>
                                        <p:cTn id="22" dur="500"/>
                                        <p:tgtEl>
                                          <p:spTgt spid="64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1"/>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静态库的创建</a:t>
            </a:r>
          </a:p>
        </p:txBody>
      </p:sp>
      <p:sp>
        <p:nvSpPr>
          <p:cNvPr id="651267" name="Line 2"/>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68" name="Rectangle 3"/>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(cpp,cc1,as)</a:t>
            </a:r>
            <a:endParaRPr lang="en-GB" altLang="zh-CN" sz="2000" b="1">
              <a:latin typeface="微软雅黑" pitchFamily="34" charset="-122"/>
              <a:ea typeface="微软雅黑" pitchFamily="34" charset="-122"/>
              <a:cs typeface="msgothic"/>
            </a:endParaRPr>
          </a:p>
        </p:txBody>
      </p:sp>
      <p:sp>
        <p:nvSpPr>
          <p:cNvPr id="651269" name="Text Box 4"/>
          <p:cNvSpPr txBox="1">
            <a:spLocks noChangeArrowheads="1"/>
          </p:cNvSpPr>
          <p:nvPr/>
        </p:nvSpPr>
        <p:spPr bwMode="auto">
          <a:xfrm>
            <a:off x="771525" y="1071563"/>
            <a:ext cx="877888"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atoi.c</a:t>
            </a:r>
          </a:p>
        </p:txBody>
      </p:sp>
      <p:sp>
        <p:nvSpPr>
          <p:cNvPr id="651270" name="Text Box 5"/>
          <p:cNvSpPr txBox="1">
            <a:spLocks noChangeArrowheads="1"/>
          </p:cNvSpPr>
          <p:nvPr/>
        </p:nvSpPr>
        <p:spPr bwMode="auto">
          <a:xfrm>
            <a:off x="955675" y="2871788"/>
            <a:ext cx="912813"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
        <p:nvSpPr>
          <p:cNvPr id="651272" name="Text Box 7"/>
          <p:cNvSpPr txBox="1">
            <a:spLocks noChangeArrowheads="1"/>
          </p:cNvSpPr>
          <p:nvPr/>
        </p:nvSpPr>
        <p:spPr bwMode="auto">
          <a:xfrm>
            <a:off x="2297113" y="1071563"/>
            <a:ext cx="1111250"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printf.c</a:t>
            </a:r>
          </a:p>
        </p:txBody>
      </p:sp>
      <p:sp>
        <p:nvSpPr>
          <p:cNvPr id="651273" name="Text Box 8"/>
          <p:cNvSpPr txBox="1">
            <a:spLocks noChangeArrowheads="1"/>
          </p:cNvSpPr>
          <p:nvPr/>
        </p:nvSpPr>
        <p:spPr bwMode="auto">
          <a:xfrm>
            <a:off x="2316163" y="2871788"/>
            <a:ext cx="1146175"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printf.o</a:t>
            </a:r>
          </a:p>
        </p:txBody>
      </p:sp>
      <p:sp>
        <p:nvSpPr>
          <p:cNvPr id="651274" name="Line 9"/>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5" name="Line 10"/>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6" name="Line 11"/>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77" name="Line 12"/>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p:spPr>
        <p:txBody>
          <a:bodyPr/>
          <a:lstStyle/>
          <a:p>
            <a:endParaRPr lang="zh-CN" altLang="en-US"/>
          </a:p>
        </p:txBody>
      </p:sp>
      <p:sp>
        <p:nvSpPr>
          <p:cNvPr id="651278" name="Text Box 13"/>
          <p:cNvSpPr txBox="1">
            <a:spLocks noChangeArrowheads="1"/>
          </p:cNvSpPr>
          <p:nvPr/>
        </p:nvSpPr>
        <p:spPr bwMode="auto">
          <a:xfrm>
            <a:off x="2511425" y="4559300"/>
            <a:ext cx="917575" cy="406400"/>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libc.a</a:t>
            </a:r>
          </a:p>
        </p:txBody>
      </p:sp>
      <p:sp>
        <p:nvSpPr>
          <p:cNvPr id="651279" name="Line 14"/>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Archiver (ar)</a:t>
            </a:r>
          </a:p>
        </p:txBody>
      </p:sp>
      <p:sp>
        <p:nvSpPr>
          <p:cNvPr id="651281" name="Text Box 16"/>
          <p:cNvSpPr txBox="1">
            <a:spLocks noChangeArrowheads="1"/>
          </p:cNvSpPr>
          <p:nvPr/>
        </p:nvSpPr>
        <p:spPr bwMode="auto">
          <a:xfrm>
            <a:off x="3886200" y="1616075"/>
            <a:ext cx="423863"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latin typeface="Calibri" pitchFamily="34" charset="0"/>
                <a:ea typeface="msgothic"/>
                <a:cs typeface="msgothic"/>
              </a:rPr>
              <a:t>...</a:t>
            </a:r>
          </a:p>
        </p:txBody>
      </p:sp>
      <p:sp>
        <p:nvSpPr>
          <p:cNvPr id="651283" name="Text Box 18"/>
          <p:cNvSpPr txBox="1">
            <a:spLocks noChangeArrowheads="1"/>
          </p:cNvSpPr>
          <p:nvPr/>
        </p:nvSpPr>
        <p:spPr bwMode="auto">
          <a:xfrm>
            <a:off x="4583113" y="1082675"/>
            <a:ext cx="1389062"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random.c</a:t>
            </a:r>
          </a:p>
        </p:txBody>
      </p:sp>
      <p:sp>
        <p:nvSpPr>
          <p:cNvPr id="651284" name="Text Box 19"/>
          <p:cNvSpPr txBox="1">
            <a:spLocks noChangeArrowheads="1"/>
          </p:cNvSpPr>
          <p:nvPr/>
        </p:nvSpPr>
        <p:spPr bwMode="auto">
          <a:xfrm>
            <a:off x="4602163" y="2882900"/>
            <a:ext cx="1423987" cy="37782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random.o</a:t>
            </a:r>
          </a:p>
        </p:txBody>
      </p:sp>
      <p:sp>
        <p:nvSpPr>
          <p:cNvPr id="651285" name="Line 20"/>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6" name="Line 21"/>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p:spPr>
        <p:txBody>
          <a:bodyPr/>
          <a:lstStyle/>
          <a:p>
            <a:endParaRPr lang="zh-CN" altLang="en-US"/>
          </a:p>
        </p:txBody>
      </p:sp>
      <p:sp>
        <p:nvSpPr>
          <p:cNvPr id="651287" name="Line 22"/>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88" name="Text Box 23"/>
          <p:cNvSpPr txBox="1">
            <a:spLocks noChangeArrowheads="1"/>
          </p:cNvSpPr>
          <p:nvPr/>
        </p:nvSpPr>
        <p:spPr bwMode="auto">
          <a:xfrm>
            <a:off x="4864100" y="3571875"/>
            <a:ext cx="3746500" cy="663575"/>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ar rs libc.a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atoi.o printf.o … random.o</a:t>
            </a:r>
          </a:p>
        </p:txBody>
      </p:sp>
      <p:sp>
        <p:nvSpPr>
          <p:cNvPr id="651289" name="Line 24"/>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p:spPr>
        <p:txBody>
          <a:bodyPr/>
          <a:lstStyle/>
          <a:p>
            <a:endParaRPr lang="zh-CN" altLang="en-US"/>
          </a:p>
        </p:txBody>
      </p:sp>
      <p:sp>
        <p:nvSpPr>
          <p:cNvPr id="651290" name="Text Box 26"/>
          <p:cNvSpPr txBox="1">
            <a:spLocks noChangeArrowheads="1"/>
          </p:cNvSpPr>
          <p:nvPr/>
        </p:nvSpPr>
        <p:spPr bwMode="auto">
          <a:xfrm>
            <a:off x="3552825" y="4540250"/>
            <a:ext cx="2971800" cy="420688"/>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C00000"/>
                </a:solidFill>
                <a:latin typeface="微软雅黑" pitchFamily="34" charset="-122"/>
                <a:ea typeface="微软雅黑" pitchFamily="34" charset="-122"/>
                <a:cs typeface="msgothic"/>
              </a:rPr>
              <a:t>C</a:t>
            </a:r>
            <a:r>
              <a:rPr lang="zh-CN" altLang="en-GB" sz="2200" b="1" dirty="0">
                <a:solidFill>
                  <a:srgbClr val="C00000"/>
                </a:solidFill>
                <a:latin typeface="微软雅黑" pitchFamily="34" charset="-122"/>
                <a:ea typeface="微软雅黑" pitchFamily="34" charset="-122"/>
                <a:cs typeface="msgothic"/>
              </a:rPr>
              <a:t>标准静态库</a:t>
            </a:r>
          </a:p>
        </p:txBody>
      </p:sp>
      <p:sp>
        <p:nvSpPr>
          <p:cNvPr id="28" name="Rectangle 2"/>
          <p:cNvSpPr txBox="1">
            <a:spLocks noChangeArrowheads="1"/>
          </p:cNvSpPr>
          <p:nvPr/>
        </p:nvSpPr>
        <p:spPr bwMode="auto">
          <a:xfrm>
            <a:off x="398463" y="5286375"/>
            <a:ext cx="8307387" cy="1066800"/>
          </a:xfrm>
          <a:prstGeom prst="rect">
            <a:avLst/>
          </a:prstGeom>
          <a:noFill/>
          <a:ln w="9525">
            <a:noFill/>
            <a:miter lim="800000"/>
            <a:headEnd/>
            <a:tailEnd/>
          </a:ln>
        </p:spPr>
        <p:txBody>
          <a:bodyPr/>
          <a:lstStyle/>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b="1" dirty="0" err="1">
                <a:latin typeface="微软雅黑" pitchFamily="34" charset="-122"/>
                <a:ea typeface="微软雅黑" pitchFamily="34" charset="-122"/>
              </a:rPr>
              <a:t>Archiver</a:t>
            </a:r>
            <a:r>
              <a:rPr lang="zh-CN" altLang="en-GB" sz="2200" b="1" dirty="0">
                <a:latin typeface="微软雅黑" pitchFamily="34" charset="-122"/>
                <a:ea typeface="微软雅黑" pitchFamily="34" charset="-122"/>
              </a:rPr>
              <a:t>（归档器）允许增量更新，只要重新编译需修改的源码并将其</a:t>
            </a:r>
            <a:r>
              <a:rPr lang="en-GB" altLang="zh-CN" sz="2200" b="1" dirty="0">
                <a:latin typeface="微软雅黑" pitchFamily="34" charset="-122"/>
                <a:ea typeface="微软雅黑" pitchFamily="34" charset="-122"/>
              </a:rPr>
              <a:t>.o</a:t>
            </a:r>
            <a:r>
              <a:rPr lang="zh-CN" altLang="en-GB" sz="2200" b="1" dirty="0">
                <a:latin typeface="微软雅黑" pitchFamily="34" charset="-122"/>
                <a:ea typeface="微软雅黑" pitchFamily="34" charset="-122"/>
              </a:rPr>
              <a:t>文件替换到静态库中。</a:t>
            </a:r>
            <a:endParaRPr lang="en-US" altLang="zh-CN" sz="2200" b="1" dirty="0">
              <a:latin typeface="微软雅黑" pitchFamily="34" charset="-122"/>
              <a:ea typeface="微软雅黑" pitchFamily="34" charset="-122"/>
            </a:endParaRPr>
          </a:p>
          <a:p>
            <a:pPr marL="342900" indent="-342900">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b="1" dirty="0">
              <a:latin typeface="Calibri"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转换</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(cpp,cc1,as)</a:t>
            </a:r>
            <a:endParaRPr lang="zh-CN" altLang="en-GB" sz="2000" b="1">
              <a:latin typeface="微软雅黑" pitchFamily="34" charset="-122"/>
              <a:ea typeface="微软雅黑" pitchFamily="34" charset="-122"/>
              <a:cs typeface="msgothic"/>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1"/>
          <p:cNvSpPr>
            <a:spLocks noGrp="1" noChangeArrowheads="1"/>
          </p:cNvSpPr>
          <p:nvPr>
            <p:ph type="title" idx="4294967295"/>
          </p:nvPr>
        </p:nvSpPr>
        <p:spPr>
          <a:xfrm>
            <a:off x="250825" y="7938"/>
            <a:ext cx="8716963"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常用静态库</a:t>
            </a:r>
          </a:p>
        </p:txBody>
      </p:sp>
      <p:sp>
        <p:nvSpPr>
          <p:cNvPr id="789507" name="Rectangle 2"/>
          <p:cNvSpPr>
            <a:spLocks noGrp="1" noChangeArrowheads="1"/>
          </p:cNvSpPr>
          <p:nvPr>
            <p:ph type="body" idx="4294967295"/>
          </p:nvPr>
        </p:nvSpPr>
        <p:spPr>
          <a:xfrm>
            <a:off x="354013" y="750888"/>
            <a:ext cx="8307387" cy="2600325"/>
          </a:xfrm>
        </p:spPr>
        <p:txBody>
          <a:bodyPr/>
          <a:lstStyle/>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libc.a ( C</a:t>
            </a:r>
            <a:r>
              <a:rPr lang="zh-CN" altLang="en-GB" sz="2000">
                <a:latin typeface="微软雅黑" pitchFamily="34" charset="-122"/>
                <a:ea typeface="微软雅黑" pitchFamily="34" charset="-122"/>
              </a:rPr>
              <a:t>标准库 </a:t>
            </a:r>
            <a:r>
              <a:rPr lang="en-GB" altLang="zh-CN" sz="2000">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微软雅黑" pitchFamily="34" charset="-122"/>
                <a:ea typeface="微软雅黑" pitchFamily="34" charset="-122"/>
              </a:rPr>
              <a:t>1392</a:t>
            </a:r>
            <a:r>
              <a:rPr lang="zh-CN" altLang="en-GB">
                <a:latin typeface="微软雅黑" pitchFamily="34" charset="-122"/>
                <a:ea typeface="微软雅黑" pitchFamily="34" charset="-122"/>
              </a:rPr>
              <a:t>个目标文件（大约</a:t>
            </a:r>
            <a:r>
              <a:rPr lang="en-GB" altLang="zh-CN">
                <a:latin typeface="微软雅黑" pitchFamily="34" charset="-122"/>
                <a:ea typeface="微软雅黑" pitchFamily="34" charset="-122"/>
              </a:rPr>
              <a:t>8 MB</a:t>
            </a:r>
            <a:r>
              <a:rPr lang="zh-CN" altLang="en-GB">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包含</a:t>
            </a:r>
            <a:r>
              <a:rPr lang="en-GB" altLang="zh-CN">
                <a:latin typeface="微软雅黑" pitchFamily="34" charset="-122"/>
                <a:ea typeface="微软雅黑" pitchFamily="34" charset="-122"/>
              </a:rPr>
              <a:t>I/O</a:t>
            </a:r>
            <a:r>
              <a:rPr lang="zh-CN" altLang="en-GB">
                <a:latin typeface="微软雅黑" pitchFamily="34" charset="-122"/>
                <a:ea typeface="微软雅黑" pitchFamily="34" charset="-122"/>
              </a:rPr>
              <a:t>、存储分配、信号处理、字符串处理、时间和日期、随机数生成、定点整数算术运算</a:t>
            </a:r>
            <a:endParaRPr lang="en-GB" altLang="zh-CN">
              <a:latin typeface="微软雅黑" pitchFamily="34" charset="-122"/>
              <a:ea typeface="微软雅黑" pitchFamily="34" charset="-122"/>
            </a:endParaRPr>
          </a:p>
          <a:p>
            <a:pPr>
              <a:lnSpc>
                <a:spcPct val="100000"/>
              </a:lnSpc>
              <a:spcBef>
                <a:spcPct val="1500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libm.a (the C math library)</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微软雅黑" pitchFamily="34" charset="-122"/>
                <a:ea typeface="微软雅黑" pitchFamily="34" charset="-122"/>
              </a:rPr>
              <a:t>401 </a:t>
            </a:r>
            <a:r>
              <a:rPr lang="zh-CN" altLang="en-GB">
                <a:latin typeface="微软雅黑" pitchFamily="34" charset="-122"/>
                <a:ea typeface="微软雅黑" pitchFamily="34" charset="-122"/>
              </a:rPr>
              <a:t>个目标文件（大约</a:t>
            </a:r>
            <a:r>
              <a:rPr lang="en-GB" altLang="zh-CN">
                <a:latin typeface="微软雅黑" pitchFamily="34" charset="-122"/>
                <a:ea typeface="微软雅黑" pitchFamily="34" charset="-122"/>
              </a:rPr>
              <a:t> 1 MB</a:t>
            </a:r>
            <a:r>
              <a:rPr lang="zh-CN" altLang="en-GB">
                <a:latin typeface="微软雅黑" pitchFamily="34" charset="-122"/>
                <a:ea typeface="微软雅黑"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浮点数算术运算</a:t>
            </a:r>
            <a:r>
              <a:rPr lang="en-GB" altLang="zh-CN">
                <a:latin typeface="微软雅黑" pitchFamily="34" charset="-122"/>
                <a:ea typeface="微软雅黑" pitchFamily="34" charset="-122"/>
              </a:rPr>
              <a:t>(</a:t>
            </a:r>
            <a:r>
              <a:rPr lang="zh-CN" altLang="en-GB">
                <a:latin typeface="微软雅黑" pitchFamily="34" charset="-122"/>
                <a:ea typeface="微软雅黑" pitchFamily="34" charset="-122"/>
              </a:rPr>
              <a:t>如</a:t>
            </a:r>
            <a:r>
              <a:rPr lang="en-GB" altLang="zh-CN">
                <a:latin typeface="微软雅黑" pitchFamily="34" charset="-122"/>
                <a:ea typeface="微软雅黑" pitchFamily="34" charset="-122"/>
              </a:rPr>
              <a:t>sin, cos, tan, log, exp, sqrt, …) </a:t>
            </a:r>
          </a:p>
        </p:txBody>
      </p:sp>
      <p:sp>
        <p:nvSpPr>
          <p:cNvPr id="789508" name="Text Box 3"/>
          <p:cNvSpPr txBox="1">
            <a:spLocks noChangeArrowheads="1"/>
          </p:cNvSpPr>
          <p:nvPr/>
        </p:nvSpPr>
        <p:spPr bwMode="auto">
          <a:xfrm>
            <a:off x="361950" y="3276600"/>
            <a:ext cx="3773488" cy="3524250"/>
          </a:xfrm>
          <a:prstGeom prst="rect">
            <a:avLst/>
          </a:prstGeom>
          <a:solidFill>
            <a:srgbClr val="E6E6E6"/>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libc.a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fork.o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fprintf.o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fpu_control.o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fputc.o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freopen.o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fscanf.o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fseek.o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fstab.o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789509" name="Text Box 4"/>
          <p:cNvSpPr txBox="1">
            <a:spLocks noChangeArrowheads="1"/>
          </p:cNvSpPr>
          <p:nvPr/>
        </p:nvSpPr>
        <p:spPr bwMode="auto">
          <a:xfrm>
            <a:off x="4711700" y="3233738"/>
            <a:ext cx="3806825" cy="3524250"/>
          </a:xfrm>
          <a:prstGeom prst="rect">
            <a:avLst/>
          </a:prstGeom>
          <a:solidFill>
            <a:srgbClr val="E6E6E6"/>
          </a:solidFill>
          <a:ln w="3240">
            <a:solidFill>
              <a:schemeClr val="tx1"/>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ar -t /usr/lib/</a:t>
            </a:r>
            <a:r>
              <a:rPr lang="en-GB" altLang="zh-CN" sz="2000" b="1">
                <a:solidFill>
                  <a:srgbClr val="FF0000"/>
                </a:solidFill>
                <a:latin typeface="微软雅黑" pitchFamily="34" charset="-122"/>
                <a:ea typeface="微软雅黑" pitchFamily="34" charset="-122"/>
                <a:cs typeface="msgothic"/>
              </a:rPr>
              <a:t>libm.a</a:t>
            </a:r>
            <a:r>
              <a:rPr lang="en-GB" altLang="zh-CN" sz="2000" b="1">
                <a:latin typeface="微软雅黑" pitchFamily="34" charset="-122"/>
                <a:ea typeface="微软雅黑" pitchFamily="34" charset="-122"/>
                <a:cs typeface="msgothic"/>
              </a:rPr>
              <a:t> | sort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e_acoshl.o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e_acosl.o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e_asinf.o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e_asinl.o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t>链接顺序问题</a:t>
            </a:r>
          </a:p>
        </p:txBody>
      </p:sp>
      <p:sp>
        <p:nvSpPr>
          <p:cNvPr id="723971" name="Rectangle 3"/>
          <p:cNvSpPr>
            <a:spLocks noGrp="1" noChangeArrowheads="1"/>
          </p:cNvSpPr>
          <p:nvPr>
            <p:ph type="body" idx="1"/>
          </p:nvPr>
        </p:nvSpPr>
        <p:spPr>
          <a:xfrm>
            <a:off x="468313" y="836613"/>
            <a:ext cx="8229600" cy="5810250"/>
          </a:xfrm>
        </p:spPr>
        <p:txBody>
          <a:bodyPr/>
          <a:lstStyle/>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cs typeface="Arial" pitchFamily="34" charset="0"/>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之间、</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相互独立</a:t>
            </a:r>
          </a:p>
          <a:p>
            <a:pPr>
              <a:lnSpc>
                <a:spcPct val="105000"/>
              </a:lnSpc>
              <a:spcBef>
                <a:spcPct val="15000"/>
              </a:spcBef>
              <a:buFontTx/>
              <a:buNone/>
            </a:pPr>
            <a:r>
              <a:rPr lang="zh-CN" altLang="en-US" dirty="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endParaRPr lang="en-US" altLang="zh-CN" sz="2200" dirty="0">
              <a:latin typeface="微软雅黑" pitchFamily="34" charset="-122"/>
              <a:ea typeface="微软雅黑" pitchFamily="34" charset="-122"/>
            </a:endParaRPr>
          </a:p>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同时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p>
          <a:p>
            <a:pPr>
              <a:lnSpc>
                <a:spcPct val="105000"/>
              </a:lnSpc>
              <a:spcBef>
                <a:spcPct val="15000"/>
              </a:spcBef>
              <a:buFontTx/>
              <a:buNone/>
            </a:pPr>
            <a:r>
              <a:rPr lang="zh-CN" altLang="en-US" dirty="0">
                <a:latin typeface="微软雅黑" pitchFamily="34" charset="-122"/>
                <a:ea typeface="微软雅黑" pitchFamily="34" charset="-122"/>
              </a:rPr>
              <a:t>     则以下命令行可行：</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endParaRPr lang="zh-CN" altLang="en-US" sz="2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27038" y="0"/>
            <a:ext cx="871696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习题</a:t>
            </a:r>
            <a:endParaRPr lang="zh-CN" altLang="en-GB" dirty="0"/>
          </a:p>
        </p:txBody>
      </p:sp>
      <p:sp>
        <p:nvSpPr>
          <p:cNvPr id="3" name="Content Placeholder 2"/>
          <p:cNvSpPr txBox="1">
            <a:spLocks/>
          </p:cNvSpPr>
          <p:nvPr/>
        </p:nvSpPr>
        <p:spPr bwMode="auto">
          <a:xfrm>
            <a:off x="468313" y="995363"/>
            <a:ext cx="8229600" cy="505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表示当前目录中的目标模块或者静态库，</a:t>
            </a:r>
            <a:r>
              <a:rPr lang="en-US" altLang="zh-CN" dirty="0" err="1">
                <a:latin typeface="微软雅黑" pitchFamily="34" charset="-122"/>
                <a:ea typeface="微软雅黑" pitchFamily="34" charset="-122"/>
              </a:rPr>
              <a:t>a</a:t>
            </a:r>
            <a:r>
              <a:rPr lang="en-US" altLang="zh-CN" dirty="0" err="1">
                <a:latin typeface="微软雅黑" pitchFamily="34" charset="-122"/>
                <a:ea typeface="微软雅黑" pitchFamily="34" charset="-122"/>
                <a:sym typeface="Wingdings" panose="05000000000000000000" pitchFamily="2" charset="2"/>
              </a:rPr>
              <a:t>b</a:t>
            </a:r>
            <a:r>
              <a:rPr lang="zh-CN" altLang="en-US" dirty="0">
                <a:latin typeface="微软雅黑" pitchFamily="34" charset="-122"/>
                <a:ea typeface="微软雅黑" pitchFamily="34" charset="-122"/>
                <a:sym typeface="Wingdings" panose="05000000000000000000" pitchFamily="2" charset="2"/>
              </a:rPr>
              <a:t>表示</a:t>
            </a:r>
            <a:r>
              <a:rPr lang="en-US" altLang="zh-CN" dirty="0">
                <a:latin typeface="微软雅黑" pitchFamily="34" charset="-122"/>
                <a:ea typeface="微软雅黑" pitchFamily="34" charset="-122"/>
                <a:sym typeface="Wingdings" panose="05000000000000000000" pitchFamily="2" charset="2"/>
              </a:rPr>
              <a:t>a </a:t>
            </a:r>
            <a:r>
              <a:rPr lang="zh-CN" altLang="en-US" dirty="0">
                <a:latin typeface="微软雅黑" pitchFamily="34" charset="-122"/>
                <a:ea typeface="微软雅黑" pitchFamily="34" charset="-122"/>
                <a:sym typeface="Wingdings" panose="05000000000000000000" pitchFamily="2" charset="2"/>
              </a:rPr>
              <a:t>依赖于</a:t>
            </a:r>
            <a:r>
              <a:rPr lang="en-US" altLang="zh-CN" dirty="0">
                <a:latin typeface="微软雅黑" pitchFamily="34" charset="-122"/>
                <a:ea typeface="微软雅黑" pitchFamily="34" charset="-122"/>
                <a:sym typeface="Wingdings" panose="05000000000000000000" pitchFamily="2" charset="2"/>
              </a:rPr>
              <a:t>b</a:t>
            </a:r>
            <a:r>
              <a:rPr lang="zh-CN" altLang="en-US" dirty="0">
                <a:latin typeface="微软雅黑" pitchFamily="34" charset="-122"/>
                <a:ea typeface="微软雅黑" pitchFamily="34" charset="-122"/>
                <a:sym typeface="Wingdings" panose="05000000000000000000" pitchFamily="2" charset="2"/>
              </a:rPr>
              <a:t>，也就是说</a:t>
            </a:r>
            <a:r>
              <a:rPr lang="en-US" altLang="zh-CN" dirty="0">
                <a:latin typeface="微软雅黑" pitchFamily="34" charset="-122"/>
                <a:ea typeface="微软雅黑" pitchFamily="34" charset="-122"/>
                <a:sym typeface="Wingdings" panose="05000000000000000000" pitchFamily="2" charset="2"/>
              </a:rPr>
              <a:t>b</a:t>
            </a:r>
            <a:r>
              <a:rPr lang="zh-CN" altLang="en-US" dirty="0">
                <a:latin typeface="微软雅黑" pitchFamily="34" charset="-122"/>
                <a:ea typeface="微软雅黑" pitchFamily="34" charset="-122"/>
                <a:sym typeface="Wingdings" panose="05000000000000000000" pitchFamily="2" charset="2"/>
              </a:rPr>
              <a:t>定义了一个被</a:t>
            </a:r>
            <a:r>
              <a:rPr lang="en-US" altLang="zh-CN" dirty="0">
                <a:latin typeface="微软雅黑" pitchFamily="34" charset="-122"/>
                <a:ea typeface="微软雅黑" pitchFamily="34" charset="-122"/>
                <a:sym typeface="Wingdings" panose="05000000000000000000" pitchFamily="2" charset="2"/>
              </a:rPr>
              <a:t>a</a:t>
            </a:r>
            <a:r>
              <a:rPr lang="zh-CN" altLang="en-US" dirty="0">
                <a:latin typeface="微软雅黑" pitchFamily="34" charset="-122"/>
                <a:ea typeface="微软雅黑" pitchFamily="34" charset="-122"/>
                <a:sym typeface="Wingdings" panose="05000000000000000000" pitchFamily="2" charset="2"/>
              </a:rPr>
              <a:t>引用的符号。对于下面每种情景，请给出最小的命令行（也就是一个含有最少数量的目标文件和库参数的命令），使得静态链接器能解析所有的符号引用。</a:t>
            </a:r>
            <a:endParaRPr lang="en-US" altLang="zh-CN" dirty="0">
              <a:latin typeface="微软雅黑" pitchFamily="34" charset="-122"/>
              <a:ea typeface="微软雅黑" pitchFamily="34" charset="-122"/>
              <a:sym typeface="Wingdings" panose="05000000000000000000" pitchFamily="2" charset="2"/>
            </a:endParaRPr>
          </a:p>
          <a:p>
            <a:pPr lvl="1"/>
            <a:r>
              <a:rPr lang="en-US" altLang="zh-CN" sz="1800" dirty="0">
                <a:latin typeface="微软雅黑" pitchFamily="34" charset="-122"/>
                <a:ea typeface="微软雅黑" pitchFamily="34" charset="-122"/>
              </a:rPr>
              <a:t>A. </a:t>
            </a:r>
            <a:r>
              <a:rPr lang="en-US" altLang="zh-CN" sz="1800" dirty="0" err="1">
                <a:latin typeface="微软雅黑" pitchFamily="34" charset="-122"/>
                <a:ea typeface="微软雅黑" pitchFamily="34" charset="-122"/>
              </a:rPr>
              <a:t>p.o</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anose="05000000000000000000" pitchFamily="2" charset="2"/>
              </a:rPr>
              <a:t> </a:t>
            </a:r>
            <a:r>
              <a:rPr lang="en-US" altLang="zh-CN" sz="1800" dirty="0" err="1">
                <a:latin typeface="微软雅黑" pitchFamily="34" charset="-122"/>
                <a:ea typeface="微软雅黑" pitchFamily="34" charset="-122"/>
                <a:sym typeface="Wingdings" panose="05000000000000000000" pitchFamily="2" charset="2"/>
              </a:rPr>
              <a:t>libx.a</a:t>
            </a:r>
            <a:endParaRPr lang="en-US" altLang="zh-CN" sz="1800" dirty="0">
              <a:latin typeface="微软雅黑" pitchFamily="34" charset="-122"/>
              <a:ea typeface="微软雅黑" pitchFamily="34" charset="-122"/>
              <a:sym typeface="Wingdings" panose="05000000000000000000" pitchFamily="2" charset="2"/>
            </a:endParaRPr>
          </a:p>
          <a:p>
            <a:pPr lvl="1"/>
            <a:r>
              <a:rPr lang="en-US" altLang="zh-CN" sz="1800" dirty="0">
                <a:latin typeface="微软雅黑" pitchFamily="34" charset="-122"/>
                <a:ea typeface="微软雅黑" pitchFamily="34" charset="-122"/>
                <a:sym typeface="Wingdings" panose="05000000000000000000" pitchFamily="2" charset="2"/>
              </a:rPr>
              <a:t>B. </a:t>
            </a:r>
            <a:r>
              <a:rPr lang="en-US" altLang="zh-CN" sz="1800" dirty="0" err="1">
                <a:latin typeface="微软雅黑" pitchFamily="34" charset="-122"/>
                <a:ea typeface="微软雅黑" pitchFamily="34" charset="-122"/>
                <a:sym typeface="Wingdings" panose="05000000000000000000" pitchFamily="2" charset="2"/>
              </a:rPr>
              <a:t>p.o</a:t>
            </a:r>
            <a:r>
              <a:rPr lang="en-US" altLang="zh-CN" sz="1800" dirty="0">
                <a:latin typeface="微软雅黑" pitchFamily="34" charset="-122"/>
                <a:ea typeface="微软雅黑" pitchFamily="34" charset="-122"/>
                <a:sym typeface="Wingdings" panose="05000000000000000000" pitchFamily="2" charset="2"/>
              </a:rPr>
              <a:t>  </a:t>
            </a:r>
            <a:r>
              <a:rPr lang="en-US" altLang="zh-CN" sz="1800" dirty="0" err="1">
                <a:latin typeface="微软雅黑" pitchFamily="34" charset="-122"/>
                <a:ea typeface="微软雅黑" pitchFamily="34" charset="-122"/>
                <a:sym typeface="Wingdings" panose="05000000000000000000" pitchFamily="2" charset="2"/>
              </a:rPr>
              <a:t>libx.a</a:t>
            </a:r>
            <a:r>
              <a:rPr lang="en-US" altLang="zh-CN" sz="1800" dirty="0">
                <a:latin typeface="微软雅黑" pitchFamily="34" charset="-122"/>
                <a:ea typeface="微软雅黑" pitchFamily="34" charset="-122"/>
                <a:sym typeface="Wingdings" panose="05000000000000000000" pitchFamily="2" charset="2"/>
              </a:rPr>
              <a:t>  </a:t>
            </a:r>
            <a:r>
              <a:rPr lang="en-US" altLang="zh-CN" sz="1800" dirty="0" err="1">
                <a:latin typeface="微软雅黑" pitchFamily="34" charset="-122"/>
                <a:ea typeface="微软雅黑" pitchFamily="34" charset="-122"/>
                <a:sym typeface="Wingdings" panose="05000000000000000000" pitchFamily="2" charset="2"/>
              </a:rPr>
              <a:t>liby.a</a:t>
            </a:r>
            <a:endParaRPr lang="en-US" altLang="zh-CN" sz="1800" dirty="0">
              <a:latin typeface="微软雅黑" pitchFamily="34" charset="-122"/>
              <a:ea typeface="微软雅黑" pitchFamily="34" charset="-122"/>
              <a:sym typeface="Wingdings" panose="05000000000000000000" pitchFamily="2" charset="2"/>
            </a:endParaRPr>
          </a:p>
          <a:p>
            <a:pPr lvl="1"/>
            <a:r>
              <a:rPr lang="en-US" altLang="zh-CN" sz="1800" dirty="0">
                <a:latin typeface="微软雅黑" pitchFamily="34" charset="-122"/>
                <a:ea typeface="微软雅黑" pitchFamily="34" charset="-122"/>
                <a:sym typeface="Wingdings" panose="05000000000000000000" pitchFamily="2" charset="2"/>
              </a:rPr>
              <a:t>C. </a:t>
            </a:r>
            <a:r>
              <a:rPr lang="en-US" altLang="zh-CN" sz="1800" dirty="0" err="1">
                <a:latin typeface="微软雅黑" pitchFamily="34" charset="-122"/>
                <a:ea typeface="微软雅黑" pitchFamily="34" charset="-122"/>
                <a:sym typeface="Wingdings" panose="05000000000000000000" pitchFamily="2" charset="2"/>
              </a:rPr>
              <a:t>p.o</a:t>
            </a:r>
            <a:r>
              <a:rPr lang="en-US" altLang="zh-CN" sz="1800" dirty="0">
                <a:latin typeface="微软雅黑" pitchFamily="34" charset="-122"/>
                <a:ea typeface="微软雅黑" pitchFamily="34" charset="-122"/>
                <a:sym typeface="Wingdings" panose="05000000000000000000" pitchFamily="2" charset="2"/>
              </a:rPr>
              <a:t>  </a:t>
            </a:r>
            <a:r>
              <a:rPr lang="en-US" altLang="zh-CN" sz="1800" dirty="0" err="1">
                <a:latin typeface="微软雅黑" pitchFamily="34" charset="-122"/>
                <a:ea typeface="微软雅黑" pitchFamily="34" charset="-122"/>
                <a:sym typeface="Wingdings" panose="05000000000000000000" pitchFamily="2" charset="2"/>
              </a:rPr>
              <a:t>libx.a</a:t>
            </a:r>
            <a:r>
              <a:rPr lang="en-US" altLang="zh-CN" sz="1800" dirty="0">
                <a:latin typeface="微软雅黑" pitchFamily="34" charset="-122"/>
                <a:ea typeface="微软雅黑" pitchFamily="34" charset="-122"/>
                <a:sym typeface="Wingdings" panose="05000000000000000000" pitchFamily="2" charset="2"/>
              </a:rPr>
              <a:t>  </a:t>
            </a:r>
            <a:r>
              <a:rPr lang="en-US" altLang="zh-CN" sz="1800" dirty="0" err="1">
                <a:latin typeface="微软雅黑" pitchFamily="34" charset="-122"/>
                <a:ea typeface="微软雅黑" pitchFamily="34" charset="-122"/>
                <a:sym typeface="Wingdings" panose="05000000000000000000" pitchFamily="2" charset="2"/>
              </a:rPr>
              <a:t>liby.a</a:t>
            </a:r>
            <a:r>
              <a:rPr lang="en-US" altLang="zh-CN" sz="1800" dirty="0">
                <a:latin typeface="微软雅黑" pitchFamily="34" charset="-122"/>
                <a:ea typeface="微软雅黑" pitchFamily="34" charset="-122"/>
                <a:sym typeface="Wingdings" panose="05000000000000000000" pitchFamily="2" charset="2"/>
              </a:rPr>
              <a:t> </a:t>
            </a:r>
            <a:r>
              <a:rPr lang="zh-CN" altLang="en-US" sz="1800" dirty="0">
                <a:latin typeface="微软雅黑" pitchFamily="34" charset="-122"/>
                <a:ea typeface="微软雅黑" pitchFamily="34" charset="-122"/>
                <a:sym typeface="Wingdings" panose="05000000000000000000" pitchFamily="2" charset="2"/>
              </a:rPr>
              <a:t>且</a:t>
            </a:r>
            <a:r>
              <a:rPr lang="en-US" altLang="zh-CN" sz="1800" dirty="0">
                <a:latin typeface="微软雅黑" pitchFamily="34" charset="-122"/>
                <a:ea typeface="微软雅黑" pitchFamily="34" charset="-122"/>
                <a:sym typeface="Wingdings" panose="05000000000000000000" pitchFamily="2" charset="2"/>
              </a:rPr>
              <a:t> </a:t>
            </a:r>
            <a:r>
              <a:rPr lang="en-US" altLang="zh-CN" sz="1800" dirty="0" err="1">
                <a:latin typeface="微软雅黑" pitchFamily="34" charset="-122"/>
                <a:ea typeface="微软雅黑" pitchFamily="34" charset="-122"/>
                <a:sym typeface="Wingdings" panose="05000000000000000000" pitchFamily="2" charset="2"/>
              </a:rPr>
              <a:t>liby.a</a:t>
            </a:r>
            <a:r>
              <a:rPr lang="en-US" altLang="zh-CN" sz="1800" dirty="0">
                <a:latin typeface="微软雅黑" pitchFamily="34" charset="-122"/>
                <a:ea typeface="微软雅黑" pitchFamily="34" charset="-122"/>
                <a:sym typeface="Wingdings" panose="05000000000000000000" pitchFamily="2" charset="2"/>
              </a:rPr>
              <a:t>  </a:t>
            </a:r>
            <a:r>
              <a:rPr lang="en-US" altLang="zh-CN" sz="1800" dirty="0" err="1">
                <a:latin typeface="微软雅黑" pitchFamily="34" charset="-122"/>
                <a:ea typeface="微软雅黑" pitchFamily="34" charset="-122"/>
                <a:sym typeface="Wingdings" panose="05000000000000000000" pitchFamily="2" charset="2"/>
              </a:rPr>
              <a:t>libx.a</a:t>
            </a:r>
            <a:r>
              <a:rPr lang="en-US" altLang="zh-CN" sz="1800" dirty="0">
                <a:latin typeface="微软雅黑" pitchFamily="34" charset="-122"/>
                <a:ea typeface="微软雅黑" pitchFamily="34" charset="-122"/>
                <a:sym typeface="Wingdings" panose="05000000000000000000" pitchFamily="2" charset="2"/>
              </a:rPr>
              <a:t> </a:t>
            </a:r>
            <a:r>
              <a:rPr lang="en-US" altLang="zh-CN" sz="1800" dirty="0" err="1">
                <a:latin typeface="微软雅黑" pitchFamily="34" charset="-122"/>
                <a:ea typeface="微软雅黑" pitchFamily="34" charset="-122"/>
                <a:sym typeface="Wingdings" panose="05000000000000000000" pitchFamily="2" charset="2"/>
              </a:rPr>
              <a:t>p.o</a:t>
            </a:r>
            <a:endParaRPr lang="en-US" altLang="zh-CN" sz="1800" dirty="0">
              <a:latin typeface="微软雅黑" pitchFamily="34" charset="-122"/>
              <a:ea typeface="微软雅黑" pitchFamily="34" charset="-122"/>
              <a:sym typeface="Wingdings" panose="05000000000000000000" pitchFamily="2" charset="2"/>
            </a:endParaRPr>
          </a:p>
          <a:p>
            <a:pPr lvl="1"/>
            <a:endParaRPr lang="en-US" altLang="zh-CN" sz="1800" dirty="0">
              <a:latin typeface="微软雅黑" pitchFamily="34" charset="-122"/>
              <a:ea typeface="微软雅黑" pitchFamily="34" charset="-122"/>
              <a:sym typeface="Wingdings" panose="05000000000000000000" pitchFamily="2" charset="2"/>
            </a:endParaRPr>
          </a:p>
          <a:p>
            <a:pPr lvl="1"/>
            <a:endParaRPr lang="en-US" altLang="zh-CN" sz="1800" dirty="0">
              <a:latin typeface="微软雅黑" pitchFamily="34" charset="-122"/>
              <a:ea typeface="微软雅黑" pitchFamily="34" charset="-122"/>
              <a:sym typeface="Wingdings" panose="05000000000000000000" pitchFamily="2" charset="2"/>
            </a:endParaRPr>
          </a:p>
          <a:p>
            <a:pPr marL="457200" lvl="1" indent="0">
              <a:buNone/>
            </a:pPr>
            <a:r>
              <a:rPr lang="zh-CN" altLang="en-US" sz="1800" dirty="0">
                <a:latin typeface="微软雅黑" pitchFamily="34" charset="-122"/>
                <a:ea typeface="微软雅黑" pitchFamily="34" charset="-122"/>
                <a:sym typeface="Wingdings" panose="05000000000000000000" pitchFamily="2" charset="2"/>
              </a:rPr>
              <a:t>注释：</a:t>
            </a:r>
            <a:r>
              <a:rPr lang="en-US" altLang="zh-CN" sz="1800" dirty="0" err="1">
                <a:latin typeface="微软雅黑" pitchFamily="34" charset="-122"/>
                <a:ea typeface="微软雅黑" pitchFamily="34" charset="-122"/>
                <a:sym typeface="Wingdings" panose="05000000000000000000" pitchFamily="2" charset="2"/>
              </a:rPr>
              <a:t>p.o</a:t>
            </a:r>
            <a:r>
              <a:rPr lang="en-US" altLang="zh-CN" sz="1800" dirty="0">
                <a:latin typeface="微软雅黑" pitchFamily="34" charset="-122"/>
                <a:ea typeface="微软雅黑" pitchFamily="34" charset="-122"/>
                <a:sym typeface="Wingdings" panose="05000000000000000000" pitchFamily="2" charset="2"/>
              </a:rPr>
              <a:t> </a:t>
            </a:r>
            <a:r>
              <a:rPr lang="zh-CN" altLang="en-US" sz="1800" dirty="0">
                <a:latin typeface="微软雅黑" pitchFamily="34" charset="-122"/>
                <a:ea typeface="微软雅黑" pitchFamily="34" charset="-122"/>
                <a:sym typeface="Wingdings" panose="05000000000000000000" pitchFamily="2" charset="2"/>
              </a:rPr>
              <a:t>是目标文件，不是库文件。</a:t>
            </a:r>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145777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a:t>重定位</a:t>
            </a:r>
          </a:p>
        </p:txBody>
      </p:sp>
      <p:sp>
        <p:nvSpPr>
          <p:cNvPr id="690179" name="Rectangle 3"/>
          <p:cNvSpPr>
            <a:spLocks noGrp="1" noChangeArrowheads="1"/>
          </p:cNvSpPr>
          <p:nvPr>
            <p:ph type="body" idx="1"/>
          </p:nvPr>
        </p:nvSpPr>
        <p:spPr>
          <a:xfrm>
            <a:off x="177800" y="866775"/>
            <a:ext cx="8748713" cy="5754688"/>
          </a:xfrm>
        </p:spPr>
        <p:txBody>
          <a:bodyPr/>
          <a:lstStyle/>
          <a:p>
            <a:pPr>
              <a:buFontTx/>
              <a:buNone/>
            </a:pPr>
            <a:r>
              <a:rPr lang="zh-CN" altLang="en-US" dirty="0">
                <a:latin typeface="微软雅黑" pitchFamily="34" charset="-122"/>
                <a:ea typeface="微软雅黑" pitchFamily="34" charset="-122"/>
              </a:rPr>
              <a:t>符号解析完成后，可进行重定位工作，分三步</a:t>
            </a:r>
          </a:p>
          <a:p>
            <a:r>
              <a:rPr lang="zh-CN" altLang="en-US" dirty="0">
                <a:latin typeface="微软雅黑" pitchFamily="34" charset="-122"/>
                <a:ea typeface="微软雅黑" pitchFamily="34" charset="-122"/>
              </a:rPr>
              <a:t>合并相同的节</a:t>
            </a:r>
          </a:p>
          <a:p>
            <a:pPr lvl="1"/>
            <a:r>
              <a:rPr lang="zh-CN" altLang="en-US" sz="2200" dirty="0">
                <a:latin typeface="微软雅黑" pitchFamily="34" charset="-122"/>
                <a:ea typeface="微软雅黑" pitchFamily="34" charset="-122"/>
              </a:rPr>
              <a:t>将集合</a:t>
            </a:r>
            <a:r>
              <a:rPr lang="en-US" altLang="zh-CN" sz="2200" dirty="0">
                <a:latin typeface="微软雅黑" pitchFamily="34" charset="-122"/>
                <a:ea typeface="微软雅黑" pitchFamily="34" charset="-122"/>
              </a:rPr>
              <a:t>E</a:t>
            </a:r>
            <a:r>
              <a:rPr lang="zh-CN" altLang="en-US" sz="2200" dirty="0">
                <a:latin typeface="微软雅黑" pitchFamily="34" charset="-122"/>
                <a:ea typeface="微软雅黑" pitchFamily="34" charset="-122"/>
              </a:rPr>
              <a:t>的所有目标模块中相同的节合并成新节</a:t>
            </a:r>
          </a:p>
          <a:p>
            <a:pPr lvl="1">
              <a:buFontTx/>
              <a:buNone/>
            </a:pPr>
            <a:r>
              <a:rPr lang="zh-CN" altLang="en-US" sz="2400" dirty="0">
                <a:solidFill>
                  <a:srgbClr val="CC3300"/>
                </a:solidFill>
                <a:latin typeface="微软雅黑" pitchFamily="34" charset="-122"/>
                <a:ea typeface="微软雅黑" pitchFamily="34" charset="-122"/>
              </a:rPr>
              <a:t>    </a:t>
            </a:r>
            <a:r>
              <a:rPr lang="zh-CN" altLang="en-US" sz="2200" dirty="0">
                <a:solidFill>
                  <a:srgbClr val="CC3300"/>
                </a:solidFill>
                <a:latin typeface="微软雅黑" pitchFamily="34" charset="-122"/>
                <a:ea typeface="微软雅黑" pitchFamily="34" charset="-122"/>
              </a:rPr>
              <a:t>例如，所有</a:t>
            </a:r>
            <a:r>
              <a:rPr lang="en-US" altLang="zh-CN" sz="2200" dirty="0">
                <a:solidFill>
                  <a:srgbClr val="CC3300"/>
                </a:solidFill>
                <a:latin typeface="微软雅黑" pitchFamily="34" charset="-122"/>
                <a:ea typeface="微软雅黑" pitchFamily="34" charset="-122"/>
              </a:rPr>
              <a:t>.text</a:t>
            </a:r>
            <a:r>
              <a:rPr lang="zh-CN" altLang="en-US" sz="2200" dirty="0">
                <a:solidFill>
                  <a:srgbClr val="CC3300"/>
                </a:solidFill>
                <a:latin typeface="微软雅黑" pitchFamily="34" charset="-122"/>
                <a:ea typeface="微软雅黑" pitchFamily="34" charset="-122"/>
              </a:rPr>
              <a:t>节合并作为可执行文件中的</a:t>
            </a:r>
            <a:r>
              <a:rPr lang="en-US" altLang="zh-CN" sz="2200" dirty="0">
                <a:solidFill>
                  <a:srgbClr val="CC3300"/>
                </a:solidFill>
                <a:latin typeface="微软雅黑" pitchFamily="34" charset="-122"/>
                <a:ea typeface="微软雅黑" pitchFamily="34" charset="-122"/>
              </a:rPr>
              <a:t>.text</a:t>
            </a:r>
            <a:r>
              <a:rPr lang="zh-CN" altLang="en-US" sz="2200" dirty="0">
                <a:solidFill>
                  <a:srgbClr val="CC3300"/>
                </a:solidFill>
                <a:latin typeface="微软雅黑" pitchFamily="34" charset="-122"/>
                <a:ea typeface="微软雅黑" pitchFamily="34" charset="-122"/>
              </a:rPr>
              <a:t>节</a:t>
            </a:r>
          </a:p>
          <a:p>
            <a:r>
              <a:rPr lang="zh-CN" altLang="en-US" dirty="0">
                <a:latin typeface="微软雅黑" pitchFamily="34" charset="-122"/>
                <a:ea typeface="微软雅黑" pitchFamily="34" charset="-122"/>
              </a:rPr>
              <a:t>对</a:t>
            </a:r>
            <a:r>
              <a:rPr lang="zh-CN" altLang="en-US" u="sng" dirty="0">
                <a:solidFill>
                  <a:srgbClr val="CC3300"/>
                </a:solidFill>
                <a:latin typeface="微软雅黑" pitchFamily="34" charset="-122"/>
                <a:ea typeface="微软雅黑" pitchFamily="34" charset="-122"/>
              </a:rPr>
              <a:t>定义</a:t>
            </a:r>
            <a:r>
              <a:rPr lang="zh-CN" altLang="en-US" dirty="0">
                <a:solidFill>
                  <a:srgbClr val="CC3300"/>
                </a:solidFill>
                <a:latin typeface="微软雅黑" pitchFamily="34" charset="-122"/>
                <a:ea typeface="微软雅黑" pitchFamily="34" charset="-122"/>
              </a:rPr>
              <a:t>符号</a:t>
            </a:r>
            <a:r>
              <a:rPr lang="zh-CN" altLang="en-US" dirty="0">
                <a:latin typeface="微软雅黑" pitchFamily="34" charset="-122"/>
                <a:ea typeface="微软雅黑" pitchFamily="34" charset="-122"/>
              </a:rPr>
              <a:t>进行重定位</a:t>
            </a:r>
            <a:r>
              <a:rPr lang="zh-CN" altLang="en-US" dirty="0">
                <a:solidFill>
                  <a:srgbClr val="FF0000"/>
                </a:solidFill>
                <a:latin typeface="微软雅黑" pitchFamily="34" charset="-122"/>
                <a:ea typeface="微软雅黑" pitchFamily="34" charset="-122"/>
              </a:rPr>
              <a:t>（确定“符号定义”地址）</a:t>
            </a:r>
          </a:p>
          <a:p>
            <a:pPr lvl="1"/>
            <a:r>
              <a:rPr lang="zh-CN" altLang="en-US" sz="2200" dirty="0">
                <a:latin typeface="微软雅黑" pitchFamily="34" charset="-122"/>
                <a:ea typeface="微软雅黑" pitchFamily="34" charset="-122"/>
              </a:rPr>
              <a:t>确定新节中所有定义符号在虚拟地址空间中的地址</a:t>
            </a:r>
          </a:p>
          <a:p>
            <a:pPr lvl="1">
              <a:buFontTx/>
              <a:buNone/>
            </a:pPr>
            <a:r>
              <a:rPr lang="zh-CN" altLang="en-US" sz="2200" dirty="0">
                <a:solidFill>
                  <a:srgbClr val="CC3300"/>
                </a:solidFill>
                <a:latin typeface="微软雅黑" pitchFamily="34" charset="-122"/>
                <a:ea typeface="微软雅黑" pitchFamily="34" charset="-122"/>
              </a:rPr>
              <a:t>   例如，为函数确定首地址，进而确定每条指令的地址，为变量确定首地址</a:t>
            </a:r>
          </a:p>
          <a:p>
            <a:pPr lvl="1"/>
            <a:r>
              <a:rPr lang="zh-CN" altLang="en-US" sz="2200" dirty="0">
                <a:latin typeface="微软雅黑" pitchFamily="34" charset="-122"/>
                <a:ea typeface="微软雅黑" pitchFamily="34" charset="-122"/>
              </a:rPr>
              <a:t>完成这一步后，每条指令和每个全局变量都可确定地址</a:t>
            </a:r>
          </a:p>
          <a:p>
            <a:r>
              <a:rPr lang="zh-CN" altLang="en-US" dirty="0">
                <a:latin typeface="微软雅黑" pitchFamily="34" charset="-122"/>
                <a:ea typeface="微软雅黑" pitchFamily="34" charset="-122"/>
              </a:rPr>
              <a:t>对</a:t>
            </a:r>
            <a:r>
              <a:rPr lang="zh-CN" altLang="en-US" u="sng" dirty="0">
                <a:solidFill>
                  <a:srgbClr val="CC3300"/>
                </a:solidFill>
                <a:latin typeface="微软雅黑" pitchFamily="34" charset="-122"/>
                <a:ea typeface="微软雅黑" pitchFamily="34" charset="-122"/>
              </a:rPr>
              <a:t>引用</a:t>
            </a:r>
            <a:r>
              <a:rPr lang="zh-CN" altLang="en-US" dirty="0">
                <a:solidFill>
                  <a:srgbClr val="CC3300"/>
                </a:solidFill>
                <a:latin typeface="微软雅黑" pitchFamily="34" charset="-122"/>
                <a:ea typeface="微软雅黑" pitchFamily="34" charset="-122"/>
              </a:rPr>
              <a:t>符号</a:t>
            </a:r>
            <a:r>
              <a:rPr lang="zh-CN" altLang="en-US" dirty="0">
                <a:latin typeface="微软雅黑" pitchFamily="34" charset="-122"/>
                <a:ea typeface="微软雅黑" pitchFamily="34" charset="-122"/>
              </a:rPr>
              <a:t>进行重定位</a:t>
            </a:r>
            <a:r>
              <a:rPr lang="zh-CN" altLang="en-US" dirty="0">
                <a:solidFill>
                  <a:srgbClr val="FF0000"/>
                </a:solidFill>
                <a:latin typeface="微软雅黑" pitchFamily="34" charset="-122"/>
                <a:ea typeface="微软雅黑" pitchFamily="34" charset="-122"/>
              </a:rPr>
              <a:t>（确定“符号引用”地址）</a:t>
            </a:r>
          </a:p>
          <a:p>
            <a:pPr lvl="1"/>
            <a:r>
              <a:rPr lang="zh-CN" altLang="en-US" sz="2200" dirty="0">
                <a:latin typeface="微软雅黑" pitchFamily="34" charset="-122"/>
                <a:ea typeface="微软雅黑" pitchFamily="34" charset="-122"/>
              </a:rPr>
              <a:t>修改</a:t>
            </a:r>
            <a:r>
              <a:rPr lang="en-US" altLang="zh-CN" sz="2200" dirty="0">
                <a:latin typeface="微软雅黑" pitchFamily="34" charset="-122"/>
                <a:ea typeface="微软雅黑" pitchFamily="34" charset="-122"/>
              </a:rPr>
              <a:t>.text</a:t>
            </a:r>
            <a:r>
              <a:rPr lang="zh-CN" altLang="en-US" sz="2200" dirty="0">
                <a:latin typeface="微软雅黑" pitchFamily="34" charset="-122"/>
                <a:ea typeface="微软雅黑" pitchFamily="34" charset="-122"/>
              </a:rPr>
              <a:t>节和</a:t>
            </a:r>
            <a:r>
              <a:rPr lang="en-US" altLang="zh-CN" sz="2200" dirty="0">
                <a:latin typeface="微软雅黑" pitchFamily="34" charset="-122"/>
                <a:ea typeface="微软雅黑" pitchFamily="34" charset="-122"/>
              </a:rPr>
              <a:t>.data</a:t>
            </a:r>
            <a:r>
              <a:rPr lang="zh-CN" altLang="en-US" sz="2200" dirty="0">
                <a:latin typeface="微软雅黑" pitchFamily="34" charset="-122"/>
                <a:ea typeface="微软雅黑" pitchFamily="34" charset="-122"/>
              </a:rPr>
              <a:t>节中对每个符号的引用（地址）</a:t>
            </a:r>
          </a:p>
          <a:p>
            <a:pPr lvl="1">
              <a:buFontTx/>
              <a:buNone/>
            </a:pPr>
            <a:r>
              <a:rPr lang="zh-CN" altLang="en-US" sz="2200" dirty="0">
                <a:latin typeface="微软雅黑" pitchFamily="34" charset="-122"/>
                <a:ea typeface="微软雅黑" pitchFamily="34" charset="-122"/>
              </a:rPr>
              <a:t>   </a:t>
            </a:r>
            <a:r>
              <a:rPr lang="zh-CN" altLang="en-US" sz="2200" dirty="0">
                <a:solidFill>
                  <a:srgbClr val="CC3300"/>
                </a:solidFill>
                <a:latin typeface="微软雅黑" pitchFamily="34" charset="-122"/>
                <a:ea typeface="微软雅黑" pitchFamily="34" charset="-122"/>
              </a:rPr>
              <a:t>需要用到在</a:t>
            </a:r>
            <a:r>
              <a:rPr lang="en-US" altLang="zh-CN" sz="2200" dirty="0">
                <a:solidFill>
                  <a:srgbClr val="CC3300"/>
                </a:solidFill>
                <a:latin typeface="微软雅黑" pitchFamily="34" charset="-122"/>
                <a:ea typeface="微软雅黑" pitchFamily="34" charset="-122"/>
              </a:rPr>
              <a:t>.</a:t>
            </a:r>
            <a:r>
              <a:rPr lang="en-US" altLang="zh-CN" sz="2200" dirty="0" err="1">
                <a:solidFill>
                  <a:srgbClr val="CC3300"/>
                </a:solidFill>
                <a:latin typeface="微软雅黑" pitchFamily="34" charset="-122"/>
                <a:ea typeface="微软雅黑" pitchFamily="34" charset="-122"/>
              </a:rPr>
              <a:t>rel_data</a:t>
            </a:r>
            <a:r>
              <a:rPr lang="zh-CN" altLang="en-US" sz="2200" dirty="0">
                <a:solidFill>
                  <a:srgbClr val="CC3300"/>
                </a:solidFill>
                <a:latin typeface="微软雅黑" pitchFamily="34" charset="-122"/>
                <a:ea typeface="微软雅黑" pitchFamily="34" charset="-122"/>
              </a:rPr>
              <a:t>和</a:t>
            </a:r>
            <a:r>
              <a:rPr lang="en-US" altLang="zh-CN" sz="2200" dirty="0">
                <a:solidFill>
                  <a:srgbClr val="CC3300"/>
                </a:solidFill>
                <a:latin typeface="微软雅黑" pitchFamily="34" charset="-122"/>
                <a:ea typeface="微软雅黑" pitchFamily="34" charset="-122"/>
              </a:rPr>
              <a:t>.</a:t>
            </a:r>
            <a:r>
              <a:rPr lang="en-US" altLang="zh-CN" sz="2200" dirty="0" err="1">
                <a:solidFill>
                  <a:srgbClr val="CC3300"/>
                </a:solidFill>
                <a:latin typeface="微软雅黑" pitchFamily="34" charset="-122"/>
                <a:ea typeface="微软雅黑" pitchFamily="34" charset="-122"/>
              </a:rPr>
              <a:t>rel_text</a:t>
            </a:r>
            <a:r>
              <a:rPr lang="zh-CN" altLang="en-US" sz="2200" dirty="0">
                <a:solidFill>
                  <a:srgbClr val="CC3300"/>
                </a:solidFill>
                <a:latin typeface="微软雅黑" pitchFamily="34" charset="-122"/>
                <a:ea typeface="微软雅黑" pitchFamily="34" charset="-122"/>
              </a:rPr>
              <a:t>节中保存的重定位信息</a:t>
            </a:r>
          </a:p>
          <a:p>
            <a:endParaRPr lang="zh-CN" altLang="en-US" sz="2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10" end="10"/>
                                            </p:txEl>
                                          </p:spTgt>
                                        </p:tgtEl>
                                        <p:attrNameLst>
                                          <p:attrName>style.visibility</p:attrName>
                                        </p:attrNameLst>
                                      </p:cBhvr>
                                      <p:to>
                                        <p:strVal val="visible"/>
                                      </p:to>
                                    </p:set>
                                    <p:animEffect transition="in" filter="blinds(horizontal)">
                                      <p:cBhvr>
                                        <p:cTn id="42"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title" idx="4294967295"/>
          </p:nvPr>
        </p:nvSpPr>
        <p:spPr>
          <a:xfrm>
            <a:off x="341313" y="0"/>
            <a:ext cx="7591425" cy="762000"/>
          </a:xfrm>
        </p:spPr>
        <p:txBody>
          <a:bodyPr/>
          <a:lstStyle/>
          <a:p>
            <a:r>
              <a:rPr lang="zh-CN" altLang="en-US"/>
              <a:t>重定位操作举例</a:t>
            </a:r>
            <a:endParaRPr lang="en-US" altLang="zh-CN"/>
          </a:p>
        </p:txBody>
      </p:sp>
      <p:sp>
        <p:nvSpPr>
          <p:cNvPr id="780291"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0292"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0293"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0294"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0295" name="Text Box 7"/>
          <p:cNvSpPr txBox="1">
            <a:spLocks noChangeArrowheads="1"/>
          </p:cNvSpPr>
          <p:nvPr/>
        </p:nvSpPr>
        <p:spPr bwMode="auto">
          <a:xfrm>
            <a:off x="217488" y="52895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grpSp>
        <p:nvGrpSpPr>
          <p:cNvPr id="780312" name="Group 24"/>
          <p:cNvGrpSpPr>
            <a:grpSpLocks/>
          </p:cNvGrpSpPr>
          <p:nvPr/>
        </p:nvGrpSpPr>
        <p:grpSpPr bwMode="auto">
          <a:xfrm>
            <a:off x="1395413" y="1497013"/>
            <a:ext cx="4976812" cy="3876675"/>
            <a:chOff x="879" y="943"/>
            <a:chExt cx="3135" cy="2442"/>
          </a:xfrm>
        </p:grpSpPr>
        <p:sp>
          <p:nvSpPr>
            <p:cNvPr id="780296" name="Line 8"/>
            <p:cNvSpPr>
              <a:spLocks noChangeShapeType="1"/>
            </p:cNvSpPr>
            <p:nvPr/>
          </p:nvSpPr>
          <p:spPr bwMode="auto">
            <a:xfrm flipH="1" flipV="1">
              <a:off x="879" y="1016"/>
              <a:ext cx="1014" cy="2350"/>
            </a:xfrm>
            <a:prstGeom prst="line">
              <a:avLst/>
            </a:prstGeom>
            <a:noFill/>
            <a:ln w="28575">
              <a:solidFill>
                <a:srgbClr val="CC0066"/>
              </a:solidFill>
              <a:round/>
              <a:headEnd/>
              <a:tailEnd type="triangle" w="med" len="med"/>
            </a:ln>
            <a:effectLst/>
          </p:spPr>
          <p:txBody>
            <a:bodyPr/>
            <a:lstStyle/>
            <a:p>
              <a:endParaRPr lang="zh-CN" altLang="en-US"/>
            </a:p>
          </p:txBody>
        </p:sp>
        <p:sp>
          <p:nvSpPr>
            <p:cNvPr id="780297" name="Line 9"/>
            <p:cNvSpPr>
              <a:spLocks noChangeShapeType="1"/>
            </p:cNvSpPr>
            <p:nvPr/>
          </p:nvSpPr>
          <p:spPr bwMode="auto">
            <a:xfrm flipH="1" flipV="1">
              <a:off x="914" y="1619"/>
              <a:ext cx="915" cy="1747"/>
            </a:xfrm>
            <a:prstGeom prst="line">
              <a:avLst/>
            </a:prstGeom>
            <a:noFill/>
            <a:ln w="28575">
              <a:solidFill>
                <a:srgbClr val="CC0066"/>
              </a:solidFill>
              <a:round/>
              <a:headEnd/>
              <a:tailEnd type="triangle" w="med" len="med"/>
            </a:ln>
            <a:effectLst/>
          </p:spPr>
          <p:txBody>
            <a:bodyPr/>
            <a:lstStyle/>
            <a:p>
              <a:endParaRPr lang="zh-CN" altLang="en-US"/>
            </a:p>
          </p:txBody>
        </p:sp>
        <p:sp>
          <p:nvSpPr>
            <p:cNvPr id="780298" name="Line 10"/>
            <p:cNvSpPr>
              <a:spLocks noChangeShapeType="1"/>
            </p:cNvSpPr>
            <p:nvPr/>
          </p:nvSpPr>
          <p:spPr bwMode="auto">
            <a:xfrm flipV="1">
              <a:off x="1920" y="943"/>
              <a:ext cx="1864" cy="2405"/>
            </a:xfrm>
            <a:prstGeom prst="line">
              <a:avLst/>
            </a:prstGeom>
            <a:noFill/>
            <a:ln w="28575">
              <a:solidFill>
                <a:srgbClr val="CC0066"/>
              </a:solidFill>
              <a:round/>
              <a:headEnd/>
              <a:tailEnd type="triangle" w="med" len="med"/>
            </a:ln>
            <a:effectLst/>
          </p:spPr>
          <p:txBody>
            <a:bodyPr/>
            <a:lstStyle/>
            <a:p>
              <a:endParaRPr lang="zh-CN" altLang="en-US"/>
            </a:p>
          </p:txBody>
        </p:sp>
        <p:sp>
          <p:nvSpPr>
            <p:cNvPr id="780299" name="Line 11"/>
            <p:cNvSpPr>
              <a:spLocks noChangeShapeType="1"/>
            </p:cNvSpPr>
            <p:nvPr/>
          </p:nvSpPr>
          <p:spPr bwMode="auto">
            <a:xfrm flipV="1">
              <a:off x="1884" y="1181"/>
              <a:ext cx="1453" cy="2157"/>
            </a:xfrm>
            <a:prstGeom prst="line">
              <a:avLst/>
            </a:prstGeom>
            <a:noFill/>
            <a:ln w="28575">
              <a:solidFill>
                <a:srgbClr val="CC0066"/>
              </a:solidFill>
              <a:round/>
              <a:headEnd/>
              <a:tailEnd type="triangle" w="med" len="med"/>
            </a:ln>
            <a:effectLst/>
          </p:spPr>
          <p:txBody>
            <a:bodyPr/>
            <a:lstStyle/>
            <a:p>
              <a:endParaRPr lang="zh-CN" altLang="en-US"/>
            </a:p>
          </p:txBody>
        </p:sp>
        <p:sp>
          <p:nvSpPr>
            <p:cNvPr id="780300" name="Line 12"/>
            <p:cNvSpPr>
              <a:spLocks noChangeShapeType="1"/>
            </p:cNvSpPr>
            <p:nvPr/>
          </p:nvSpPr>
          <p:spPr bwMode="auto">
            <a:xfrm flipV="1">
              <a:off x="1993" y="1409"/>
              <a:ext cx="2021" cy="1976"/>
            </a:xfrm>
            <a:prstGeom prst="line">
              <a:avLst/>
            </a:prstGeom>
            <a:noFill/>
            <a:ln w="28575">
              <a:solidFill>
                <a:srgbClr val="CC0066"/>
              </a:solidFill>
              <a:round/>
              <a:headEnd/>
              <a:tailEnd type="triangle" w="med" len="med"/>
            </a:ln>
            <a:effectLst/>
          </p:spPr>
          <p:txBody>
            <a:bodyPr/>
            <a:lstStyle/>
            <a:p>
              <a:endParaRPr lang="zh-CN" altLang="en-US"/>
            </a:p>
          </p:txBody>
        </p:sp>
        <p:sp>
          <p:nvSpPr>
            <p:cNvPr id="780301" name="Line 13"/>
            <p:cNvSpPr>
              <a:spLocks noChangeShapeType="1"/>
            </p:cNvSpPr>
            <p:nvPr/>
          </p:nvSpPr>
          <p:spPr bwMode="auto">
            <a:xfrm flipV="1">
              <a:off x="1966" y="1674"/>
              <a:ext cx="1527" cy="1664"/>
            </a:xfrm>
            <a:prstGeom prst="line">
              <a:avLst/>
            </a:prstGeom>
            <a:noFill/>
            <a:ln w="28575">
              <a:solidFill>
                <a:srgbClr val="CC0066"/>
              </a:solidFill>
              <a:round/>
              <a:headEnd/>
              <a:tailEnd type="triangle" w="med" len="med"/>
            </a:ln>
            <a:effectLst/>
          </p:spPr>
          <p:txBody>
            <a:bodyPr/>
            <a:lstStyle/>
            <a:p>
              <a:endParaRPr lang="zh-CN" altLang="en-US"/>
            </a:p>
          </p:txBody>
        </p:sp>
      </p:grpSp>
      <p:sp>
        <p:nvSpPr>
          <p:cNvPr id="780302" name="Text Box 14"/>
          <p:cNvSpPr txBox="1">
            <a:spLocks noChangeArrowheads="1"/>
          </p:cNvSpPr>
          <p:nvPr/>
        </p:nvSpPr>
        <p:spPr bwMode="auto">
          <a:xfrm>
            <a:off x="274638" y="5819775"/>
            <a:ext cx="80692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grpSp>
        <p:nvGrpSpPr>
          <p:cNvPr id="780313" name="Group 25"/>
          <p:cNvGrpSpPr>
            <a:grpSpLocks/>
          </p:cNvGrpSpPr>
          <p:nvPr/>
        </p:nvGrpSpPr>
        <p:grpSpPr bwMode="auto">
          <a:xfrm>
            <a:off x="1190625" y="1917700"/>
            <a:ext cx="5718175" cy="3454400"/>
            <a:chOff x="750" y="1208"/>
            <a:chExt cx="3602" cy="2176"/>
          </a:xfrm>
        </p:grpSpPr>
        <p:sp>
          <p:nvSpPr>
            <p:cNvPr id="780303" name="Line 15"/>
            <p:cNvSpPr>
              <a:spLocks noChangeShapeType="1"/>
            </p:cNvSpPr>
            <p:nvPr/>
          </p:nvSpPr>
          <p:spPr bwMode="auto">
            <a:xfrm flipH="1" flipV="1">
              <a:off x="750" y="1985"/>
              <a:ext cx="2697" cy="1399"/>
            </a:xfrm>
            <a:prstGeom prst="line">
              <a:avLst/>
            </a:prstGeom>
            <a:noFill/>
            <a:ln w="28575">
              <a:solidFill>
                <a:srgbClr val="0066CC"/>
              </a:solidFill>
              <a:round/>
              <a:headEnd/>
              <a:tailEnd type="triangle" w="med" len="med"/>
            </a:ln>
            <a:effectLst/>
          </p:spPr>
          <p:txBody>
            <a:bodyPr/>
            <a:lstStyle/>
            <a:p>
              <a:endParaRPr lang="zh-CN" altLang="en-US"/>
            </a:p>
          </p:txBody>
        </p:sp>
        <p:sp>
          <p:nvSpPr>
            <p:cNvPr id="780304" name="Line 16"/>
            <p:cNvSpPr>
              <a:spLocks noChangeShapeType="1"/>
            </p:cNvSpPr>
            <p:nvPr/>
          </p:nvSpPr>
          <p:spPr bwMode="auto">
            <a:xfrm flipV="1">
              <a:off x="3474" y="1208"/>
              <a:ext cx="878" cy="2139"/>
            </a:xfrm>
            <a:prstGeom prst="line">
              <a:avLst/>
            </a:prstGeom>
            <a:noFill/>
            <a:ln w="28575">
              <a:solidFill>
                <a:srgbClr val="0066CC"/>
              </a:solidFill>
              <a:round/>
              <a:headEnd/>
              <a:tailEnd type="triangle" w="med" len="med"/>
            </a:ln>
            <a:effectLst/>
          </p:spPr>
          <p:txBody>
            <a:bodyPr/>
            <a:lstStyle/>
            <a:p>
              <a:endParaRPr lang="zh-CN" altLang="en-US"/>
            </a:p>
          </p:txBody>
        </p:sp>
        <p:sp>
          <p:nvSpPr>
            <p:cNvPr id="780305" name="Line 17"/>
            <p:cNvSpPr>
              <a:spLocks noChangeShapeType="1"/>
            </p:cNvSpPr>
            <p:nvPr/>
          </p:nvSpPr>
          <p:spPr bwMode="auto">
            <a:xfrm flipV="1">
              <a:off x="3529" y="2186"/>
              <a:ext cx="594" cy="1134"/>
            </a:xfrm>
            <a:prstGeom prst="line">
              <a:avLst/>
            </a:prstGeom>
            <a:noFill/>
            <a:ln w="28575">
              <a:solidFill>
                <a:srgbClr val="0066CC"/>
              </a:solidFill>
              <a:round/>
              <a:headEnd/>
              <a:tailEnd type="triangle" w="med" len="med"/>
            </a:ln>
            <a:effectLst/>
          </p:spPr>
          <p:txBody>
            <a:bodyPr/>
            <a:lstStyle/>
            <a:p>
              <a:endParaRPr lang="zh-CN" altLang="en-US"/>
            </a:p>
          </p:txBody>
        </p:sp>
        <p:sp>
          <p:nvSpPr>
            <p:cNvPr id="780306" name="Line 18"/>
            <p:cNvSpPr>
              <a:spLocks noChangeShapeType="1"/>
            </p:cNvSpPr>
            <p:nvPr/>
          </p:nvSpPr>
          <p:spPr bwMode="auto">
            <a:xfrm flipV="1">
              <a:off x="3588" y="2381"/>
              <a:ext cx="593" cy="951"/>
            </a:xfrm>
            <a:prstGeom prst="line">
              <a:avLst/>
            </a:prstGeom>
            <a:noFill/>
            <a:ln w="28575">
              <a:solidFill>
                <a:srgbClr val="0066CC"/>
              </a:solidFill>
              <a:round/>
              <a:headEnd/>
              <a:tailEnd type="triangle" w="med" len="med"/>
            </a:ln>
            <a:effectLst/>
          </p:spPr>
          <p:txBody>
            <a:bodyPr/>
            <a:lstStyle/>
            <a:p>
              <a:endParaRPr lang="zh-CN" altLang="en-US"/>
            </a:p>
          </p:txBody>
        </p:sp>
        <p:sp>
          <p:nvSpPr>
            <p:cNvPr id="780307" name="Line 19"/>
            <p:cNvSpPr>
              <a:spLocks noChangeShapeType="1"/>
            </p:cNvSpPr>
            <p:nvPr/>
          </p:nvSpPr>
          <p:spPr bwMode="auto">
            <a:xfrm flipV="1">
              <a:off x="3633" y="2573"/>
              <a:ext cx="549" cy="797"/>
            </a:xfrm>
            <a:prstGeom prst="line">
              <a:avLst/>
            </a:prstGeom>
            <a:noFill/>
            <a:ln w="28575">
              <a:solidFill>
                <a:srgbClr val="0066CC"/>
              </a:solidFill>
              <a:round/>
              <a:headEnd/>
              <a:tailEnd type="triangle" w="med" len="med"/>
            </a:ln>
            <a:effectLst/>
          </p:spPr>
          <p:txBody>
            <a:bodyPr/>
            <a:lstStyle/>
            <a:p>
              <a:endParaRPr lang="zh-CN" altLang="en-US"/>
            </a:p>
          </p:txBody>
        </p:sp>
        <p:sp>
          <p:nvSpPr>
            <p:cNvPr id="780308" name="Line 20"/>
            <p:cNvSpPr>
              <a:spLocks noChangeShapeType="1"/>
            </p:cNvSpPr>
            <p:nvPr/>
          </p:nvSpPr>
          <p:spPr bwMode="auto">
            <a:xfrm flipV="1">
              <a:off x="3456" y="2195"/>
              <a:ext cx="27" cy="1125"/>
            </a:xfrm>
            <a:prstGeom prst="line">
              <a:avLst/>
            </a:prstGeom>
            <a:noFill/>
            <a:ln w="28575">
              <a:solidFill>
                <a:srgbClr val="0066CC"/>
              </a:solidFill>
              <a:round/>
              <a:headEnd/>
              <a:tailEnd type="triangle" w="med" len="med"/>
            </a:ln>
            <a:effectLst/>
          </p:spPr>
          <p:txBody>
            <a:bodyPr/>
            <a:lstStyle/>
            <a:p>
              <a:endParaRPr lang="zh-CN" altLang="en-US"/>
            </a:p>
          </p:txBody>
        </p:sp>
        <p:sp>
          <p:nvSpPr>
            <p:cNvPr id="780309" name="Line 21"/>
            <p:cNvSpPr>
              <a:spLocks noChangeShapeType="1"/>
            </p:cNvSpPr>
            <p:nvPr/>
          </p:nvSpPr>
          <p:spPr bwMode="auto">
            <a:xfrm flipH="1" flipV="1">
              <a:off x="3221" y="2555"/>
              <a:ext cx="220" cy="795"/>
            </a:xfrm>
            <a:prstGeom prst="line">
              <a:avLst/>
            </a:prstGeom>
            <a:noFill/>
            <a:ln w="28575">
              <a:solidFill>
                <a:srgbClr val="0066CC"/>
              </a:solidFill>
              <a:round/>
              <a:headEnd/>
              <a:tailEnd type="triangle" w="med" len="med"/>
            </a:ln>
            <a:effectLst/>
          </p:spPr>
          <p:txBody>
            <a:bodyPr/>
            <a:lstStyle/>
            <a:p>
              <a:endParaRPr lang="zh-CN" altLang="en-US"/>
            </a:p>
          </p:txBody>
        </p:sp>
        <p:sp>
          <p:nvSpPr>
            <p:cNvPr id="780310" name="Line 22"/>
            <p:cNvSpPr>
              <a:spLocks noChangeShapeType="1"/>
            </p:cNvSpPr>
            <p:nvPr/>
          </p:nvSpPr>
          <p:spPr bwMode="auto">
            <a:xfrm flipH="1" flipV="1">
              <a:off x="3185" y="2746"/>
              <a:ext cx="219" cy="577"/>
            </a:xfrm>
            <a:prstGeom prst="line">
              <a:avLst/>
            </a:prstGeom>
            <a:noFill/>
            <a:ln w="28575">
              <a:solidFill>
                <a:srgbClr val="0066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title" idx="4294967295"/>
          </p:nvPr>
        </p:nvSpPr>
        <p:spPr>
          <a:xfrm>
            <a:off x="341313" y="0"/>
            <a:ext cx="7591425" cy="762000"/>
          </a:xfrm>
        </p:spPr>
        <p:txBody>
          <a:bodyPr/>
          <a:lstStyle/>
          <a:p>
            <a:r>
              <a:rPr lang="zh-CN" altLang="en-US"/>
              <a:t>重定位操作举例</a:t>
            </a:r>
            <a:endParaRPr lang="en-US" altLang="zh-CN"/>
          </a:p>
        </p:txBody>
      </p:sp>
      <p:sp>
        <p:nvSpPr>
          <p:cNvPr id="782339"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2340"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2341"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2342"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2343" name="Text Box 7"/>
          <p:cNvSpPr txBox="1">
            <a:spLocks noChangeArrowheads="1"/>
          </p:cNvSpPr>
          <p:nvPr/>
        </p:nvSpPr>
        <p:spPr bwMode="auto">
          <a:xfrm>
            <a:off x="274638" y="4568825"/>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符号解析后的结果是什么？</a:t>
            </a:r>
          </a:p>
        </p:txBody>
      </p:sp>
      <p:sp>
        <p:nvSpPr>
          <p:cNvPr id="782351" name="Text Box 15"/>
          <p:cNvSpPr txBox="1">
            <a:spLocks noChangeArrowheads="1"/>
          </p:cNvSpPr>
          <p:nvPr/>
        </p:nvSpPr>
        <p:spPr bwMode="auto">
          <a:xfrm>
            <a:off x="244475" y="5060950"/>
            <a:ext cx="8591550" cy="1158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ea typeface="微软雅黑" pitchFamily="34" charset="-122"/>
              </a:rPr>
              <a:t>E</a:t>
            </a:r>
            <a:r>
              <a:rPr lang="zh-CN" altLang="en-US" sz="2000" b="1">
                <a:solidFill>
                  <a:srgbClr val="3333CC"/>
                </a:solidFill>
                <a:ea typeface="微软雅黑" pitchFamily="34" charset="-122"/>
              </a:rPr>
              <a:t>中有</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两个模块！</a:t>
            </a:r>
            <a:r>
              <a:rPr lang="en-US" altLang="zh-CN" sz="2000" b="1">
                <a:solidFill>
                  <a:srgbClr val="3333CC"/>
                </a:solidFill>
                <a:ea typeface="微软雅黑" pitchFamily="34" charset="-122"/>
              </a:rPr>
              <a:t>D</a:t>
            </a:r>
            <a:r>
              <a:rPr lang="zh-CN" altLang="en-US" sz="2000" b="1">
                <a:solidFill>
                  <a:srgbClr val="3333CC"/>
                </a:solidFill>
                <a:ea typeface="微软雅黑" pitchFamily="34" charset="-122"/>
              </a:rPr>
              <a:t>中有所有定义的符号！</a:t>
            </a:r>
          </a:p>
          <a:p>
            <a:pPr>
              <a:spcBef>
                <a:spcPct val="50000"/>
              </a:spcBef>
            </a:pPr>
            <a:r>
              <a:rPr lang="zh-CN" altLang="en-US" sz="2000" b="1">
                <a:solidFill>
                  <a:srgbClr val="3333CC"/>
                </a:solidFill>
                <a:ea typeface="微软雅黑" pitchFamily="34" charset="-122"/>
              </a:rPr>
              <a:t>在</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246063" y="6284913"/>
            <a:ext cx="7740650" cy="3968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用命令</a:t>
            </a:r>
            <a:r>
              <a:rPr lang="en-US" altLang="zh-CN" sz="2000" b="1">
                <a:solidFill>
                  <a:schemeClr val="accent2"/>
                </a:solidFill>
                <a:latin typeface="微软雅黑" pitchFamily="34" charset="-122"/>
                <a:ea typeface="微软雅黑" pitchFamily="34" charset="-122"/>
              </a:rPr>
              <a:t>readelf -r main.o</a:t>
            </a:r>
            <a:r>
              <a:rPr lang="zh-CN" altLang="en-US" sz="2000" b="1">
                <a:latin typeface="微软雅黑" pitchFamily="34" charset="-122"/>
                <a:ea typeface="微软雅黑" pitchFamily="34" charset="-122"/>
              </a:rPr>
              <a:t>可显示</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1"/>
          <p:cNvSpPr>
            <a:spLocks noGrp="1" noChangeArrowheads="1"/>
          </p:cNvSpPr>
          <p:nvPr>
            <p:ph type="title" idx="4294967295"/>
          </p:nvPr>
        </p:nvSpPr>
        <p:spPr>
          <a:xfrm>
            <a:off x="455613" y="123825"/>
            <a:ext cx="8232775" cy="422275"/>
          </a:xfrm>
        </p:spPr>
        <p:txBody>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符号引用的地址需要重定位</a:t>
            </a:r>
          </a:p>
        </p:txBody>
      </p:sp>
      <p:sp>
        <p:nvSpPr>
          <p:cNvPr id="778243"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78244"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78246"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78247"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78248"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78251"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778253"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4"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5"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6"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78257"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78258"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grpSp>
        <p:nvGrpSpPr>
          <p:cNvPr id="778290" name="Group 50"/>
          <p:cNvGrpSpPr>
            <a:grpSpLocks/>
          </p:cNvGrpSpPr>
          <p:nvPr/>
        </p:nvGrpSpPr>
        <p:grpSpPr bwMode="auto">
          <a:xfrm>
            <a:off x="4641850" y="912813"/>
            <a:ext cx="4060825" cy="5416550"/>
            <a:chOff x="2924" y="575"/>
            <a:chExt cx="2558" cy="3412"/>
          </a:xfrm>
        </p:grpSpPr>
        <p:sp>
          <p:nvSpPr>
            <p:cNvPr id="18452" name="Text Box 20"/>
            <p:cNvSpPr txBox="1">
              <a:spLocks noChangeArrowheads="1"/>
            </p:cNvSpPr>
            <p:nvPr/>
          </p:nvSpPr>
          <p:spPr bwMode="auto">
            <a:xfrm>
              <a:off x="3244" y="575"/>
              <a:ext cx="1458" cy="28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116" y="2884"/>
              <a:ext cx="1642" cy="209"/>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116" y="956"/>
              <a:ext cx="1642" cy="241"/>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116" y="1446"/>
              <a:ext cx="1642" cy="404"/>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116" y="1850"/>
              <a:ext cx="1642" cy="404"/>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2924" y="825"/>
              <a:ext cx="187" cy="22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116" y="3094"/>
              <a:ext cx="1642" cy="208"/>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116" y="2254"/>
              <a:ext cx="1642" cy="40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116" y="2657"/>
              <a:ext cx="1642" cy="227"/>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4810" y="956"/>
              <a:ext cx="207" cy="1701"/>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5039" y="1702"/>
              <a:ext cx="44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116" y="3523"/>
              <a:ext cx="1642" cy="464"/>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4800" y="2657"/>
              <a:ext cx="180" cy="604"/>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4994" y="2917"/>
              <a:ext cx="477"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116" y="3304"/>
              <a:ext cx="1642" cy="219"/>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5012" y="3307"/>
              <a:ext cx="393" cy="221"/>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116" y="1201"/>
              <a:ext cx="1642" cy="242"/>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4789" y="3325"/>
              <a:ext cx="170" cy="204"/>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gr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grpSp>
        <p:nvGrpSpPr>
          <p:cNvPr id="778288" name="Group 48"/>
          <p:cNvGrpSpPr>
            <a:grpSpLocks/>
          </p:cNvGrpSpPr>
          <p:nvPr/>
        </p:nvGrpSpPr>
        <p:grpSpPr bwMode="auto">
          <a:xfrm>
            <a:off x="3482975" y="2060575"/>
            <a:ext cx="1443038" cy="3190875"/>
            <a:chOff x="2194" y="1298"/>
            <a:chExt cx="909" cy="2010"/>
          </a:xfrm>
        </p:grpSpPr>
        <p:sp>
          <p:nvSpPr>
            <p:cNvPr id="778278" name="Line 38"/>
            <p:cNvSpPr>
              <a:spLocks noChangeShapeType="1"/>
            </p:cNvSpPr>
            <p:nvPr/>
          </p:nvSpPr>
          <p:spPr bwMode="auto">
            <a:xfrm flipV="1">
              <a:off x="2194" y="1298"/>
              <a:ext cx="905" cy="156"/>
            </a:xfrm>
            <a:prstGeom prst="line">
              <a:avLst/>
            </a:prstGeom>
            <a:noFill/>
            <a:ln w="57150">
              <a:solidFill>
                <a:srgbClr val="CC3300"/>
              </a:solidFill>
              <a:round/>
              <a:headEnd/>
              <a:tailEnd type="triangle" w="med" len="med"/>
            </a:ln>
            <a:effectLst/>
          </p:spPr>
          <p:txBody>
            <a:bodyPr/>
            <a:lstStyle/>
            <a:p>
              <a:endParaRPr lang="zh-CN" altLang="en-US"/>
            </a:p>
          </p:txBody>
        </p:sp>
        <p:sp>
          <p:nvSpPr>
            <p:cNvPr id="778279" name="Line 39"/>
            <p:cNvSpPr>
              <a:spLocks noChangeShapeType="1"/>
            </p:cNvSpPr>
            <p:nvPr/>
          </p:nvSpPr>
          <p:spPr bwMode="auto">
            <a:xfrm flipV="1">
              <a:off x="2198" y="1704"/>
              <a:ext cx="905" cy="768"/>
            </a:xfrm>
            <a:prstGeom prst="line">
              <a:avLst/>
            </a:prstGeom>
            <a:noFill/>
            <a:ln w="57150">
              <a:solidFill>
                <a:srgbClr val="CC3300"/>
              </a:solidFill>
              <a:round/>
              <a:headEnd/>
              <a:tailEnd type="triangle" w="med" len="med"/>
            </a:ln>
            <a:effectLst/>
          </p:spPr>
          <p:txBody>
            <a:bodyPr/>
            <a:lstStyle/>
            <a:p>
              <a:endParaRPr lang="zh-CN" altLang="en-US"/>
            </a:p>
          </p:txBody>
        </p:sp>
        <p:sp>
          <p:nvSpPr>
            <p:cNvPr id="778280" name="Line 40"/>
            <p:cNvSpPr>
              <a:spLocks noChangeShapeType="1"/>
            </p:cNvSpPr>
            <p:nvPr/>
          </p:nvSpPr>
          <p:spPr bwMode="auto">
            <a:xfrm flipV="1">
              <a:off x="2210" y="2108"/>
              <a:ext cx="859" cy="1200"/>
            </a:xfrm>
            <a:prstGeom prst="line">
              <a:avLst/>
            </a:prstGeom>
            <a:noFill/>
            <a:ln w="57150">
              <a:solidFill>
                <a:srgbClr val="CC3300"/>
              </a:solidFill>
              <a:round/>
              <a:headEnd/>
              <a:tailEnd type="triangle" w="med" len="med"/>
            </a:ln>
            <a:effectLst/>
          </p:spPr>
          <p:txBody>
            <a:bodyPr/>
            <a:lstStyle/>
            <a:p>
              <a:endParaRPr lang="zh-CN" altLang="en-US"/>
            </a:p>
          </p:txBody>
        </p:sp>
      </p:grpSp>
      <p:grpSp>
        <p:nvGrpSpPr>
          <p:cNvPr id="778289" name="Group 49"/>
          <p:cNvGrpSpPr>
            <a:grpSpLocks/>
          </p:cNvGrpSpPr>
          <p:nvPr/>
        </p:nvGrpSpPr>
        <p:grpSpPr bwMode="auto">
          <a:xfrm>
            <a:off x="3490913" y="2690813"/>
            <a:ext cx="1395412" cy="3082925"/>
            <a:chOff x="2199" y="1695"/>
            <a:chExt cx="879" cy="1942"/>
          </a:xfrm>
        </p:grpSpPr>
        <p:sp>
          <p:nvSpPr>
            <p:cNvPr id="778281" name="Line 41"/>
            <p:cNvSpPr>
              <a:spLocks noChangeShapeType="1"/>
            </p:cNvSpPr>
            <p:nvPr/>
          </p:nvSpPr>
          <p:spPr bwMode="auto">
            <a:xfrm>
              <a:off x="2224" y="1695"/>
              <a:ext cx="850" cy="1069"/>
            </a:xfrm>
            <a:prstGeom prst="line">
              <a:avLst/>
            </a:prstGeom>
            <a:noFill/>
            <a:ln w="57150">
              <a:solidFill>
                <a:srgbClr val="0066CC"/>
              </a:solidFill>
              <a:round/>
              <a:headEnd/>
              <a:tailEnd type="triangle" w="med" len="med"/>
            </a:ln>
            <a:effectLst/>
          </p:spPr>
          <p:txBody>
            <a:bodyPr/>
            <a:lstStyle/>
            <a:p>
              <a:endParaRPr lang="zh-CN" altLang="en-US"/>
            </a:p>
          </p:txBody>
        </p:sp>
        <p:sp>
          <p:nvSpPr>
            <p:cNvPr id="778282" name="Line 42"/>
            <p:cNvSpPr>
              <a:spLocks noChangeShapeType="1"/>
            </p:cNvSpPr>
            <p:nvPr/>
          </p:nvSpPr>
          <p:spPr bwMode="auto">
            <a:xfrm>
              <a:off x="2199" y="2746"/>
              <a:ext cx="879" cy="255"/>
            </a:xfrm>
            <a:prstGeom prst="line">
              <a:avLst/>
            </a:prstGeom>
            <a:noFill/>
            <a:ln w="57150">
              <a:solidFill>
                <a:srgbClr val="0066CC"/>
              </a:solidFill>
              <a:round/>
              <a:headEnd/>
              <a:tailEnd type="triangle" w="med" len="med"/>
            </a:ln>
            <a:effectLst/>
          </p:spPr>
          <p:txBody>
            <a:bodyPr/>
            <a:lstStyle/>
            <a:p>
              <a:endParaRPr lang="zh-CN" altLang="en-US"/>
            </a:p>
          </p:txBody>
        </p:sp>
        <p:sp>
          <p:nvSpPr>
            <p:cNvPr id="778283" name="Line 43"/>
            <p:cNvSpPr>
              <a:spLocks noChangeShapeType="1"/>
            </p:cNvSpPr>
            <p:nvPr/>
          </p:nvSpPr>
          <p:spPr bwMode="auto">
            <a:xfrm flipV="1">
              <a:off x="2200" y="3206"/>
              <a:ext cx="859" cy="431"/>
            </a:xfrm>
            <a:prstGeom prst="line">
              <a:avLst/>
            </a:prstGeom>
            <a:noFill/>
            <a:ln w="57150">
              <a:solidFill>
                <a:srgbClr val="0066CC"/>
              </a:solidFill>
              <a:round/>
              <a:headEnd/>
              <a:tailEnd type="triangle" w="med" len="med"/>
            </a:ln>
            <a:effectLst/>
          </p:spPr>
          <p:txBody>
            <a:bodyPr/>
            <a:lstStyle/>
            <a:p>
              <a:endParaRPr lang="zh-CN" altLang="en-US"/>
            </a:p>
          </p:txBody>
        </p:sp>
      </p:grpSp>
      <p:sp>
        <p:nvSpPr>
          <p:cNvPr id="778284" name="Line 44"/>
          <p:cNvSpPr>
            <a:spLocks noChangeShapeType="1"/>
          </p:cNvSpPr>
          <p:nvPr/>
        </p:nvSpPr>
        <p:spPr bwMode="auto">
          <a:xfrm flipV="1">
            <a:off x="3440113" y="5500688"/>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78285" name="Text Box 45"/>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
        <p:nvSpPr>
          <p:cNvPr id="778287" name="TextBox 44"/>
          <p:cNvSpPr txBox="1">
            <a:spLocks noChangeArrowheads="1"/>
          </p:cNvSpPr>
          <p:nvPr/>
        </p:nvSpPr>
        <p:spPr bwMode="auto">
          <a:xfrm>
            <a:off x="3397250" y="6375400"/>
            <a:ext cx="5424488" cy="396875"/>
          </a:xfrm>
          <a:prstGeom prst="rect">
            <a:avLst/>
          </a:prstGeom>
          <a:noFill/>
          <a:ln w="9525">
            <a:noFill/>
            <a:miter lim="800000"/>
            <a:headEnd/>
            <a:tailEnd/>
          </a:ln>
        </p:spPr>
        <p:txBody>
          <a:bodyPr>
            <a:spAutoFit/>
          </a:bodyPr>
          <a:lstStyle/>
          <a:p>
            <a:pPr eaLnBrk="0" hangingPunct="0"/>
            <a:r>
              <a:rPr lang="zh-CN" altLang="en-US" sz="2000" b="1">
                <a:solidFill>
                  <a:srgbClr val="FF0000"/>
                </a:solidFill>
                <a:latin typeface="微软雅黑" pitchFamily="34" charset="-122"/>
                <a:ea typeface="微软雅黑" pitchFamily="34" charset="-122"/>
              </a:rPr>
              <a:t>虽然是</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的本地符号，也需在</a:t>
            </a:r>
            <a:r>
              <a:rPr lang="en-US" altLang="zh-CN" sz="2000" b="1">
                <a:solidFill>
                  <a:srgbClr val="FF0000"/>
                </a:solidFill>
                <a:latin typeface="微软雅黑" pitchFamily="34" charset="-122"/>
                <a:ea typeface="微软雅黑" pitchFamily="34" charset="-122"/>
              </a:rPr>
              <a:t>.bss</a:t>
            </a:r>
            <a:r>
              <a:rPr lang="zh-CN" altLang="en-US" sz="2000" b="1">
                <a:solidFill>
                  <a:srgbClr val="FF0000"/>
                </a:solidFill>
                <a:latin typeface="微软雅黑" pitchFamily="34" charset="-122"/>
                <a:ea typeface="微软雅黑" pitchFamily="34" charset="-122"/>
              </a:rPr>
              <a:t>节重定位</a:t>
            </a:r>
            <a:endParaRPr lang="en-US" altLang="zh-CN" sz="2000" b="1">
              <a:solidFill>
                <a:srgbClr val="FF0000"/>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5"/>
                                        </p:tgtEl>
                                        <p:attrNameLst>
                                          <p:attrName>style.visibility</p:attrName>
                                        </p:attrNameLst>
                                      </p:cBhvr>
                                      <p:to>
                                        <p:strVal val="visible"/>
                                      </p:to>
                                    </p:set>
                                    <p:animEffect transition="in" filter="blinds(horizontal)">
                                      <p:cBhvr>
                                        <p:cTn id="7" dur="500"/>
                                        <p:tgtEl>
                                          <p:spTgt spid="778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88"/>
                                        </p:tgtEl>
                                        <p:attrNameLst>
                                          <p:attrName>style.visibility</p:attrName>
                                        </p:attrNameLst>
                                      </p:cBhvr>
                                      <p:to>
                                        <p:strVal val="visible"/>
                                      </p:to>
                                    </p:set>
                                    <p:animEffect transition="in" filter="blinds(horizontal)">
                                      <p:cBhvr>
                                        <p:cTn id="12" dur="500"/>
                                        <p:tgtEl>
                                          <p:spTgt spid="778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89"/>
                                        </p:tgtEl>
                                        <p:attrNameLst>
                                          <p:attrName>style.visibility</p:attrName>
                                        </p:attrNameLst>
                                      </p:cBhvr>
                                      <p:to>
                                        <p:strVal val="visible"/>
                                      </p:to>
                                    </p:set>
                                    <p:animEffect transition="in" filter="blinds(horizontal)">
                                      <p:cBhvr>
                                        <p:cTn id="17" dur="500"/>
                                        <p:tgtEl>
                                          <p:spTgt spid="778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84"/>
                                        </p:tgtEl>
                                        <p:attrNameLst>
                                          <p:attrName>style.visibility</p:attrName>
                                        </p:attrNameLst>
                                      </p:cBhvr>
                                      <p:to>
                                        <p:strVal val="visible"/>
                                      </p:to>
                                    </p:set>
                                    <p:animEffect transition="in" filter="blinds(horizontal)">
                                      <p:cBhvr>
                                        <p:cTn id="22" dur="500"/>
                                        <p:tgtEl>
                                          <p:spTgt spid="778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7"/>
                                        </p:tgtEl>
                                        <p:attrNameLst>
                                          <p:attrName>style.visibility</p:attrName>
                                        </p:attrNameLst>
                                      </p:cBhvr>
                                      <p:to>
                                        <p:strVal val="visible"/>
                                      </p:to>
                                    </p:set>
                                    <p:animEffect transition="in" filter="blinds(horizontal)">
                                      <p:cBhvr>
                                        <p:cTn id="27" dur="500"/>
                                        <p:tgtEl>
                                          <p:spTgt spid="778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4" grpId="0" animBg="1"/>
      <p:bldP spid="778285" grpId="0"/>
      <p:bldP spid="7782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a:solidFill>
                  <a:srgbClr val="FF0000"/>
                </a:solidFill>
                <a:latin typeface="微软雅黑" pitchFamily="34" charset="-122"/>
                <a:ea typeface="微软雅黑" pitchFamily="34" charset="-122"/>
              </a:rPr>
              <a:t>汇编器</a:t>
            </a:r>
            <a:r>
              <a:rPr lang="zh-CN" altLang="en-US" sz="2200">
                <a:latin typeface="微软雅黑" pitchFamily="34" charset="-122"/>
                <a:ea typeface="微软雅黑" pitchFamily="34" charset="-122"/>
              </a:rPr>
              <a:t>遇到</a:t>
            </a:r>
            <a:r>
              <a:rPr lang="zh-CN" altLang="en-US" sz="2200">
                <a:solidFill>
                  <a:srgbClr val="FF0000"/>
                </a:solidFill>
                <a:latin typeface="微软雅黑" pitchFamily="34" charset="-122"/>
                <a:ea typeface="微软雅黑" pitchFamily="34" charset="-122"/>
              </a:rPr>
              <a:t>引用</a:t>
            </a:r>
            <a:r>
              <a:rPr lang="zh-CN" altLang="en-US" sz="2200">
                <a:latin typeface="微软雅黑" pitchFamily="34" charset="-122"/>
                <a:ea typeface="微软雅黑" pitchFamily="34" charset="-122"/>
              </a:rPr>
              <a:t>时，生成一个重定位条目</a:t>
            </a:r>
          </a:p>
          <a:p>
            <a:pPr>
              <a:lnSpc>
                <a:spcPct val="110000"/>
              </a:lnSpc>
            </a:pPr>
            <a:r>
              <a:rPr lang="zh-CN" altLang="en-US" sz="2200">
                <a:latin typeface="微软雅黑" pitchFamily="34" charset="-122"/>
                <a:ea typeface="微软雅黑" pitchFamily="34" charset="-122"/>
              </a:rPr>
              <a:t>数据引用的重定位条目在</a:t>
            </a:r>
            <a:r>
              <a:rPr lang="en-US" altLang="zh-CN" sz="2200">
                <a:latin typeface="微软雅黑" pitchFamily="34" charset="-122"/>
                <a:ea typeface="微软雅黑" pitchFamily="34" charset="-122"/>
              </a:rPr>
              <a:t>.rel_data</a:t>
            </a:r>
            <a:r>
              <a:rPr lang="zh-CN" altLang="en-US" sz="2200">
                <a:latin typeface="微软雅黑" pitchFamily="34" charset="-122"/>
                <a:ea typeface="微软雅黑" pitchFamily="34" charset="-122"/>
              </a:rPr>
              <a:t>节中</a:t>
            </a:r>
          </a:p>
          <a:p>
            <a:pPr>
              <a:lnSpc>
                <a:spcPct val="110000"/>
              </a:lnSpc>
            </a:pPr>
            <a:r>
              <a:rPr lang="zh-CN" altLang="en-US" sz="2200">
                <a:latin typeface="微软雅黑" pitchFamily="34" charset="-122"/>
                <a:ea typeface="微软雅黑" pitchFamily="34" charset="-122"/>
              </a:rPr>
              <a:t>指令中引用的重定位条目在</a:t>
            </a:r>
            <a:r>
              <a:rPr lang="en-US" altLang="zh-CN" sz="2200">
                <a:latin typeface="微软雅黑" pitchFamily="34" charset="-122"/>
                <a:ea typeface="微软雅黑" pitchFamily="34" charset="-122"/>
              </a:rPr>
              <a:t>.rel_text</a:t>
            </a:r>
            <a:r>
              <a:rPr lang="zh-CN" altLang="en-US" sz="2200">
                <a:latin typeface="微软雅黑" pitchFamily="34" charset="-122"/>
                <a:ea typeface="微软雅黑" pitchFamily="34" charset="-122"/>
              </a:rPr>
              <a:t>节中</a:t>
            </a:r>
            <a:endParaRPr lang="en-US" altLang="zh-CN" sz="2200">
              <a:latin typeface="微软雅黑" pitchFamily="34" charset="-122"/>
              <a:ea typeface="微软雅黑" pitchFamily="34" charset="-122"/>
            </a:endParaRPr>
          </a:p>
          <a:p>
            <a:pPr>
              <a:lnSpc>
                <a:spcPct val="110000"/>
              </a:lnSpc>
            </a:pPr>
            <a:r>
              <a:rPr lang="en-US" altLang="zh-CN" sz="2200">
                <a:latin typeface="微软雅黑" pitchFamily="34" charset="-122"/>
                <a:ea typeface="微软雅黑" pitchFamily="34" charset="-122"/>
              </a:rPr>
              <a:t>ELF</a:t>
            </a:r>
            <a:r>
              <a:rPr lang="zh-CN" altLang="en-US" sz="2200">
                <a:latin typeface="微软雅黑" pitchFamily="34" charset="-122"/>
                <a:ea typeface="微软雅黑" pitchFamily="34" charset="-122"/>
              </a:rPr>
              <a:t>中重定位条目格式如下：</a:t>
            </a:r>
          </a:p>
          <a:p>
            <a:pPr>
              <a:lnSpc>
                <a:spcPct val="110000"/>
              </a:lnSpc>
            </a:pPr>
            <a:endParaRPr lang="en-US" altLang="zh-CN" sz="2200"/>
          </a:p>
          <a:p>
            <a:pPr>
              <a:lnSpc>
                <a:spcPct val="110000"/>
              </a:lnSpc>
            </a:pPr>
            <a:endParaRPr lang="en-US" altLang="zh-CN" sz="2200"/>
          </a:p>
          <a:p>
            <a:pPr>
              <a:lnSpc>
                <a:spcPct val="110000"/>
              </a:lnSpc>
            </a:pPr>
            <a:endParaRPr lang="en-US" altLang="zh-CN" sz="2200"/>
          </a:p>
          <a:p>
            <a:pPr>
              <a:lnSpc>
                <a:spcPct val="110000"/>
              </a:lnSpc>
            </a:pPr>
            <a:endParaRPr lang="zh-CN" altLang="en-US" sz="2200"/>
          </a:p>
          <a:p>
            <a:pPr>
              <a:lnSpc>
                <a:spcPct val="110000"/>
              </a:lnSpc>
            </a:pP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有两种最基本的重定位类型</a:t>
            </a:r>
          </a:p>
          <a:p>
            <a:pPr lvl="1">
              <a:lnSpc>
                <a:spcPct val="110000"/>
              </a:lnSpc>
            </a:pPr>
            <a:r>
              <a:rPr lang="en-US" altLang="zh-CN">
                <a:latin typeface="微软雅黑" pitchFamily="34" charset="-122"/>
                <a:ea typeface="微软雅黑" pitchFamily="34" charset="-122"/>
              </a:rPr>
              <a:t>R_386_32: </a:t>
            </a:r>
            <a:r>
              <a:rPr lang="zh-CN" altLang="en-US">
                <a:latin typeface="微软雅黑" pitchFamily="34" charset="-122"/>
                <a:ea typeface="微软雅黑" pitchFamily="34" charset="-122"/>
              </a:rPr>
              <a:t>绝对地址</a:t>
            </a:r>
          </a:p>
          <a:p>
            <a:pPr lvl="1">
              <a:lnSpc>
                <a:spcPct val="110000"/>
              </a:lnSpc>
            </a:pPr>
            <a:r>
              <a:rPr lang="en-US" altLang="zh-CN">
                <a:latin typeface="微软雅黑" pitchFamily="34" charset="-122"/>
                <a:ea typeface="微软雅黑" pitchFamily="34" charset="-122"/>
              </a:rPr>
              <a:t>R_386_PC32: PC</a:t>
            </a:r>
            <a:r>
              <a:rPr lang="zh-CN" altLang="en-US">
                <a:latin typeface="微软雅黑" pitchFamily="34" charset="-122"/>
                <a:ea typeface="微软雅黑" pitchFamily="34" charset="-122"/>
              </a:rPr>
              <a:t>相对地址</a:t>
            </a:r>
            <a:endParaRPr lang="en-US" altLang="zh-CN">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15882"/>
          </a:xfrm>
          <a:prstGeom prst="rect">
            <a:avLst/>
          </a:prstGeom>
          <a:noFill/>
          <a:ln w="9525">
            <a:noFill/>
            <a:miter lim="800000"/>
            <a:headEnd/>
            <a:tailEnd/>
          </a:ln>
          <a:effectLst/>
        </p:spPr>
        <p:txBody>
          <a:bodyPr>
            <a:spAutoFit/>
          </a:bodyPr>
          <a:lstStyle/>
          <a:p>
            <a:pPr>
              <a:spcBef>
                <a:spcPct val="15000"/>
              </a:spcBef>
            </a:pPr>
            <a:r>
              <a:rPr lang="en-US" altLang="zh-CN" sz="2000" b="1" dirty="0">
                <a:solidFill>
                  <a:srgbClr val="CC3300"/>
                </a:solidFill>
                <a:latin typeface="微软雅黑" pitchFamily="34" charset="-122"/>
                <a:ea typeface="微软雅黑" pitchFamily="34" charset="-122"/>
              </a:rPr>
              <a:t>typedef  struct {</a:t>
            </a:r>
          </a:p>
          <a:p>
            <a:pPr>
              <a:spcBef>
                <a:spcPct val="15000"/>
              </a:spcBef>
            </a:pPr>
            <a:r>
              <a:rPr lang="en-US" altLang="zh-CN" sz="2000" b="1" dirty="0">
                <a:solidFill>
                  <a:srgbClr val="CC3300"/>
                </a:solidFill>
                <a:latin typeface="微软雅黑" pitchFamily="34" charset="-122"/>
                <a:ea typeface="微软雅黑" pitchFamily="34" charset="-122"/>
              </a:rPr>
              <a:t>	int  offset;          /*</a:t>
            </a:r>
            <a:r>
              <a:rPr lang="zh-CN" altLang="en-US" sz="2000" b="1" dirty="0">
                <a:solidFill>
                  <a:srgbClr val="CC3300"/>
                </a:solidFill>
                <a:latin typeface="微软雅黑" pitchFamily="34" charset="-122"/>
                <a:ea typeface="微软雅黑" pitchFamily="34" charset="-122"/>
              </a:rPr>
              <a:t>节内偏移*</a:t>
            </a:r>
            <a:r>
              <a:rPr lang="en-US" altLang="zh-CN" sz="2000" b="1" dirty="0">
                <a:solidFill>
                  <a:srgbClr val="CC3300"/>
                </a:solidFill>
                <a:latin typeface="微软雅黑" pitchFamily="34" charset="-122"/>
                <a:ea typeface="微软雅黑" pitchFamily="34" charset="-122"/>
              </a:rPr>
              <a:t>/</a:t>
            </a:r>
          </a:p>
          <a:p>
            <a:pPr>
              <a:spcBef>
                <a:spcPct val="15000"/>
              </a:spcBef>
            </a:pPr>
            <a:r>
              <a:rPr lang="en-US" altLang="zh-CN" sz="2000" b="1" dirty="0">
                <a:solidFill>
                  <a:srgbClr val="CC3300"/>
                </a:solidFill>
                <a:latin typeface="微软雅黑" pitchFamily="34" charset="-122"/>
                <a:ea typeface="微软雅黑" pitchFamily="34" charset="-122"/>
              </a:rPr>
              <a:t>  	int  symbol:24, </a:t>
            </a:r>
            <a:r>
              <a:rPr lang="zh-CN" altLang="en-US" sz="2000" b="1" dirty="0">
                <a:solidFill>
                  <a:srgbClr val="CC3300"/>
                </a:solidFill>
                <a:latin typeface="微软雅黑" pitchFamily="34" charset="-122"/>
                <a:ea typeface="微软雅黑" pitchFamily="34" charset="-122"/>
              </a:rPr>
              <a:t> </a:t>
            </a:r>
            <a:r>
              <a:rPr lang="en-US" altLang="zh-CN" sz="2000" b="1" dirty="0">
                <a:solidFill>
                  <a:srgbClr val="CC3300"/>
                </a:solidFill>
                <a:latin typeface="微软雅黑" pitchFamily="34" charset="-122"/>
                <a:ea typeface="微软雅黑" pitchFamily="34" charset="-122"/>
              </a:rPr>
              <a:t>/*</a:t>
            </a:r>
            <a:r>
              <a:rPr lang="zh-CN" altLang="en-US" sz="2000" b="1" dirty="0">
                <a:solidFill>
                  <a:srgbClr val="CC3300"/>
                </a:solidFill>
                <a:latin typeface="微软雅黑" pitchFamily="34" charset="-122"/>
                <a:ea typeface="微软雅黑" pitchFamily="34" charset="-122"/>
              </a:rPr>
              <a:t>所绑定符号*</a:t>
            </a:r>
            <a:r>
              <a:rPr lang="en-US" altLang="zh-CN" sz="2000" b="1" dirty="0">
                <a:solidFill>
                  <a:srgbClr val="CC3300"/>
                </a:solidFill>
                <a:latin typeface="微软雅黑" pitchFamily="34" charset="-122"/>
                <a:ea typeface="微软雅黑" pitchFamily="34" charset="-122"/>
              </a:rPr>
              <a:t>/</a:t>
            </a:r>
          </a:p>
          <a:p>
            <a:pPr>
              <a:spcBef>
                <a:spcPct val="15000"/>
              </a:spcBef>
            </a:pPr>
            <a:r>
              <a:rPr lang="en-US" altLang="zh-CN" sz="2000" b="1" dirty="0">
                <a:solidFill>
                  <a:srgbClr val="CC3300"/>
                </a:solidFill>
                <a:latin typeface="微软雅黑" pitchFamily="34" charset="-122"/>
                <a:ea typeface="微软雅黑" pitchFamily="34" charset="-122"/>
              </a:rPr>
              <a:t>                    type: 8;       /*</a:t>
            </a:r>
            <a:r>
              <a:rPr lang="zh-CN" altLang="en-US" sz="2000" b="1" dirty="0">
                <a:solidFill>
                  <a:srgbClr val="CC3300"/>
                </a:solidFill>
                <a:latin typeface="微软雅黑" pitchFamily="34" charset="-122"/>
                <a:ea typeface="微软雅黑" pitchFamily="34" charset="-122"/>
              </a:rPr>
              <a:t>重定位类型*</a:t>
            </a:r>
            <a:r>
              <a:rPr lang="en-US" altLang="zh-CN" sz="2000" b="1" dirty="0">
                <a:solidFill>
                  <a:srgbClr val="CC3300"/>
                </a:solidFill>
                <a:latin typeface="微软雅黑" pitchFamily="34" charset="-122"/>
                <a:ea typeface="微软雅黑" pitchFamily="34" charset="-122"/>
              </a:rPr>
              <a:t>/</a:t>
            </a:r>
            <a:endParaRPr lang="zh-CN" altLang="en-US" sz="2000" b="1" dirty="0">
              <a:solidFill>
                <a:srgbClr val="CC3300"/>
              </a:solidFill>
              <a:latin typeface="微软雅黑" pitchFamily="34" charset="-122"/>
              <a:ea typeface="微软雅黑" pitchFamily="34" charset="-122"/>
            </a:endParaRPr>
          </a:p>
          <a:p>
            <a:pPr>
              <a:spcBef>
                <a:spcPct val="15000"/>
              </a:spcBef>
            </a:pPr>
            <a:r>
              <a:rPr lang="en-US" altLang="zh-CN" sz="2000" b="1" dirty="0">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dirty="0"/>
              <a:t>程序的链接</a:t>
            </a:r>
          </a:p>
        </p:txBody>
      </p:sp>
      <p:sp>
        <p:nvSpPr>
          <p:cNvPr id="749571" name="Rectangle 3"/>
          <p:cNvSpPr>
            <a:spLocks noGrp="1" noChangeArrowheads="1"/>
          </p:cNvSpPr>
          <p:nvPr>
            <p:ph type="body" idx="1"/>
          </p:nvPr>
        </p:nvSpPr>
        <p:spPr>
          <a:xfrm>
            <a:off x="301625" y="836613"/>
            <a:ext cx="8553450" cy="5838825"/>
          </a:xfrm>
        </p:spPr>
        <p:txBody>
          <a:bodyPr/>
          <a:lstStyle/>
          <a:p>
            <a:r>
              <a:rPr lang="zh-CN" altLang="en-US" dirty="0">
                <a:latin typeface="微软雅黑" pitchFamily="34" charset="-122"/>
                <a:ea typeface="微软雅黑" pitchFamily="34" charset="-122"/>
              </a:rPr>
              <a:t>分以下三个部分介绍</a:t>
            </a:r>
          </a:p>
          <a:p>
            <a:pPr lvl="1"/>
            <a:r>
              <a:rPr lang="zh-CN" altLang="en-US" sz="2200" dirty="0">
                <a:latin typeface="微软雅黑" pitchFamily="34" charset="-122"/>
                <a:ea typeface="微软雅黑" pitchFamily="34" charset="-122"/>
              </a:rPr>
              <a:t>第一讲：目标文件格式</a:t>
            </a:r>
          </a:p>
          <a:p>
            <a:pPr lvl="2"/>
            <a:r>
              <a:rPr lang="zh-CN" altLang="en-US" sz="2200" dirty="0">
                <a:latin typeface="微软雅黑" pitchFamily="34" charset="-122"/>
                <a:ea typeface="微软雅黑" pitchFamily="34" charset="-122"/>
              </a:rPr>
              <a:t>程序的链接概述、链接的意义与过程</a:t>
            </a:r>
          </a:p>
          <a:p>
            <a:pPr lvl="2"/>
            <a:r>
              <a:rPr lang="en-US" altLang="zh-CN" sz="2200" dirty="0">
                <a:latin typeface="微软雅黑" pitchFamily="34" charset="-122"/>
                <a:ea typeface="微软雅黑" pitchFamily="34" charset="-122"/>
              </a:rPr>
              <a:t>ELF</a:t>
            </a:r>
            <a:r>
              <a:rPr lang="zh-CN" altLang="en-US" sz="2200" dirty="0">
                <a:latin typeface="微软雅黑" pitchFamily="34" charset="-122"/>
                <a:ea typeface="微软雅黑" pitchFamily="34" charset="-122"/>
              </a:rPr>
              <a:t>目标文件、重定位目标文件格式、可执行目标文件格式</a:t>
            </a:r>
          </a:p>
          <a:p>
            <a:pPr lvl="1"/>
            <a:r>
              <a:rPr lang="zh-CN" altLang="en-US" sz="2200" dirty="0">
                <a:solidFill>
                  <a:srgbClr val="FF0000"/>
                </a:solidFill>
                <a:latin typeface="微软雅黑" pitchFamily="34" charset="-122"/>
                <a:ea typeface="微软雅黑" pitchFamily="34" charset="-122"/>
              </a:rPr>
              <a:t>第二讲：符号解析与重定位</a:t>
            </a:r>
            <a:endParaRPr lang="zh-CN" altLang="en-US" sz="2200" i="1" dirty="0">
              <a:solidFill>
                <a:srgbClr val="FF0000"/>
              </a:solidFill>
              <a:latin typeface="微软雅黑" pitchFamily="34" charset="-122"/>
              <a:ea typeface="微软雅黑" pitchFamily="34" charset="-122"/>
            </a:endParaRPr>
          </a:p>
          <a:p>
            <a:pPr lvl="2"/>
            <a:r>
              <a:rPr lang="zh-CN" altLang="en-US" sz="2200" dirty="0">
                <a:latin typeface="微软雅黑" pitchFamily="34" charset="-122"/>
                <a:ea typeface="微软雅黑" pitchFamily="34" charset="-122"/>
              </a:rPr>
              <a:t>符号和符号表、符号解析</a:t>
            </a:r>
          </a:p>
          <a:p>
            <a:pPr lvl="2"/>
            <a:r>
              <a:rPr lang="zh-CN" altLang="en-US" sz="2200" dirty="0">
                <a:latin typeface="微软雅黑" pitchFamily="34" charset="-122"/>
                <a:ea typeface="微软雅黑" pitchFamily="34" charset="-122"/>
              </a:rPr>
              <a:t>与静态库的链接</a:t>
            </a:r>
          </a:p>
          <a:p>
            <a:pPr lvl="2"/>
            <a:r>
              <a:rPr lang="zh-CN" altLang="en-US" sz="2200" dirty="0">
                <a:latin typeface="微软雅黑" pitchFamily="34" charset="-122"/>
                <a:ea typeface="微软雅黑" pitchFamily="34" charset="-122"/>
              </a:rPr>
              <a:t>重定位信息、重定位过程</a:t>
            </a:r>
          </a:p>
          <a:p>
            <a:pPr lvl="2"/>
            <a:r>
              <a:rPr lang="zh-CN" altLang="en-US" sz="2200" dirty="0">
                <a:latin typeface="微软雅黑" pitchFamily="34" charset="-122"/>
                <a:ea typeface="微软雅黑" pitchFamily="34" charset="-122"/>
              </a:rPr>
              <a:t>可执行文件的加载</a:t>
            </a:r>
          </a:p>
          <a:p>
            <a:pPr lvl="1"/>
            <a:r>
              <a:rPr lang="zh-CN" altLang="en-US" sz="2200" dirty="0">
                <a:latin typeface="微软雅黑" pitchFamily="34" charset="-122"/>
                <a:ea typeface="微软雅黑" pitchFamily="34" charset="-122"/>
              </a:rPr>
              <a:t>第三讲：动态链接</a:t>
            </a:r>
            <a:endParaRPr lang="zh-CN" altLang="en-US" sz="2200" i="1" dirty="0">
              <a:latin typeface="微软雅黑" pitchFamily="34" charset="-122"/>
              <a:ea typeface="微软雅黑" pitchFamily="34" charset="-122"/>
            </a:endParaRPr>
          </a:p>
          <a:p>
            <a:pPr lvl="2"/>
            <a:r>
              <a:rPr lang="zh-CN" altLang="en-US" sz="2200" dirty="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4" name="Text Box 3"/>
          <p:cNvSpPr txBox="1">
            <a:spLocks noChangeArrowheads="1"/>
          </p:cNvSpPr>
          <p:nvPr/>
        </p:nvSpPr>
        <p:spPr bwMode="auto">
          <a:xfrm>
            <a:off x="191278" y="4443962"/>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Call</a:t>
            </a:r>
            <a:r>
              <a:rPr lang="zh-CN" altLang="en-US" sz="2000" b="1" dirty="0">
                <a:latin typeface="微软雅黑" pitchFamily="34" charset="-122"/>
                <a:ea typeface="微软雅黑" pitchFamily="34" charset="-122"/>
                <a:cs typeface="msgothic"/>
              </a:rPr>
              <a:t>指令开始于节偏移</a:t>
            </a:r>
            <a:r>
              <a:rPr lang="en-US" altLang="zh-CN" sz="2000" b="1" dirty="0">
                <a:latin typeface="微软雅黑" pitchFamily="34" charset="-122"/>
                <a:ea typeface="微软雅黑" pitchFamily="34" charset="-122"/>
                <a:cs typeface="msgothic"/>
              </a:rPr>
              <a:t>0x6</a:t>
            </a:r>
            <a:r>
              <a:rPr lang="zh-CN" altLang="en-US" sz="2000" b="1" dirty="0">
                <a:latin typeface="微软雅黑" pitchFamily="34" charset="-122"/>
                <a:ea typeface="微软雅黑" pitchFamily="34" charset="-122"/>
                <a:cs typeface="msgothic"/>
              </a:rPr>
              <a:t>处</a:t>
            </a:r>
            <a:endParaRPr lang="en-GB" altLang="zh-CN" sz="2000" b="1" dirty="0">
              <a:latin typeface="微软雅黑" pitchFamily="34" charset="-122"/>
              <a:ea typeface="微软雅黑" pitchFamily="34" charset="-122"/>
              <a:cs typeface="msgothic"/>
            </a:endParaRPr>
          </a:p>
        </p:txBody>
      </p:sp>
      <p:sp>
        <p:nvSpPr>
          <p:cNvPr id="2" name="矩形 1"/>
          <p:cNvSpPr/>
          <p:nvPr/>
        </p:nvSpPr>
        <p:spPr>
          <a:xfrm>
            <a:off x="1627467" y="5454663"/>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121749765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7" name="Text Box 3"/>
          <p:cNvSpPr txBox="1">
            <a:spLocks noChangeArrowheads="1"/>
          </p:cNvSpPr>
          <p:nvPr/>
        </p:nvSpPr>
        <p:spPr bwMode="auto">
          <a:xfrm>
            <a:off x="85920" y="3557554"/>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重定位条目和指令存放在目标文件的不同节中</a:t>
            </a:r>
            <a:endParaRPr lang="en-GB" altLang="zh-CN" sz="2000" b="1" dirty="0">
              <a:latin typeface="微软雅黑" pitchFamily="34" charset="-122"/>
              <a:ea typeface="微软雅黑" pitchFamily="34" charset="-122"/>
              <a:cs typeface="msgothic"/>
            </a:endParaRPr>
          </a:p>
        </p:txBody>
      </p:sp>
      <p:sp>
        <p:nvSpPr>
          <p:cNvPr id="18" name="矩形 17"/>
          <p:cNvSpPr/>
          <p:nvPr/>
        </p:nvSpPr>
        <p:spPr>
          <a:xfrm>
            <a:off x="157714" y="4943840"/>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13" name="矩形 12"/>
          <p:cNvSpPr/>
          <p:nvPr/>
        </p:nvSpPr>
        <p:spPr>
          <a:xfrm>
            <a:off x="3420301" y="5074035"/>
            <a:ext cx="4784660"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告知链接器修改开始于偏移量</a:t>
            </a:r>
            <a:r>
              <a:rPr lang="en-US" altLang="zh-CN" b="1" dirty="0">
                <a:latin typeface="微软雅黑" pitchFamily="34" charset="-122"/>
                <a:ea typeface="微软雅黑" pitchFamily="34" charset="-122"/>
                <a:cs typeface="msgothic"/>
              </a:rPr>
              <a:t>0x7</a:t>
            </a:r>
            <a:r>
              <a:rPr lang="zh-CN" altLang="en-US" b="1" dirty="0">
                <a:latin typeface="微软雅黑" pitchFamily="34" charset="-122"/>
                <a:ea typeface="微软雅黑" pitchFamily="34" charset="-122"/>
                <a:cs typeface="msgothic"/>
              </a:rPr>
              <a:t>处的</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相对引用，使得在运行时指向</a:t>
            </a:r>
            <a:r>
              <a:rPr lang="en-US" altLang="zh-CN" b="1" dirty="0">
                <a:latin typeface="微软雅黑" pitchFamily="34" charset="-122"/>
                <a:ea typeface="微软雅黑" pitchFamily="34" charset="-122"/>
                <a:cs typeface="msgothic"/>
              </a:rPr>
              <a:t>swap</a:t>
            </a:r>
            <a:r>
              <a:rPr lang="zh-CN" altLang="en-US" b="1" dirty="0">
                <a:latin typeface="微软雅黑" pitchFamily="34" charset="-122"/>
                <a:ea typeface="微软雅黑" pitchFamily="34" charset="-122"/>
                <a:cs typeface="msgothic"/>
              </a:rPr>
              <a:t>程序</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81257775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15" name="Text Box 3"/>
          <p:cNvSpPr txBox="1">
            <a:spLocks noChangeArrowheads="1"/>
          </p:cNvSpPr>
          <p:nvPr/>
        </p:nvSpPr>
        <p:spPr bwMode="auto">
          <a:xfrm>
            <a:off x="301932" y="2046014"/>
            <a:ext cx="7051998"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ADDR(s) = ADDR(.text) = 0x80483b4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itchFamily="34" charset="-122"/>
                <a:ea typeface="微软雅黑" pitchFamily="34" charset="-122"/>
                <a:cs typeface="msgothic"/>
              </a:rPr>
              <a:t>           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ADDR(swap) = 0x80483c8</a:t>
            </a:r>
            <a:endParaRPr lang="en-GB" altLang="zh-CN" sz="2000" b="1" dirty="0">
              <a:latin typeface="微软雅黑" pitchFamily="34" charset="-122"/>
              <a:ea typeface="微软雅黑" pitchFamily="34" charset="-122"/>
              <a:cs typeface="msgothic"/>
            </a:endParaRPr>
          </a:p>
        </p:txBody>
      </p:sp>
      <p:sp>
        <p:nvSpPr>
          <p:cNvPr id="16" name="矩形 15"/>
          <p:cNvSpPr/>
          <p:nvPr/>
        </p:nvSpPr>
        <p:spPr>
          <a:xfrm>
            <a:off x="322206" y="3029764"/>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第一步： 计算引用的运行时地址</a:t>
            </a:r>
            <a:endParaRPr lang="en-GB" altLang="zh-CN" b="1" dirty="0">
              <a:latin typeface="微软雅黑" pitchFamily="34" charset="-122"/>
              <a:ea typeface="微软雅黑" pitchFamily="34" charset="-122"/>
              <a:cs typeface="msgothic"/>
            </a:endParaRPr>
          </a:p>
        </p:txBody>
      </p:sp>
      <p:sp>
        <p:nvSpPr>
          <p:cNvPr id="19" name="矩形 18"/>
          <p:cNvSpPr/>
          <p:nvPr/>
        </p:nvSpPr>
        <p:spPr>
          <a:xfrm>
            <a:off x="353307" y="3387991"/>
            <a:ext cx="8556171" cy="646331"/>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a:t>
            </a:r>
            <a:r>
              <a:rPr lang="en-US" altLang="zh-CN" b="1" dirty="0">
                <a:solidFill>
                  <a:srgbClr val="0A6A0A"/>
                </a:solidFill>
                <a:latin typeface="微软雅黑" pitchFamily="34" charset="-122"/>
                <a:ea typeface="微软雅黑" pitchFamily="34" charset="-122"/>
              </a:rPr>
              <a:t>= 0x80483b4 + 0x7</a:t>
            </a:r>
          </a:p>
          <a:p>
            <a:r>
              <a:rPr lang="en-US" altLang="zh-CN" b="1" dirty="0">
                <a:solidFill>
                  <a:srgbClr val="0A6A0A"/>
                </a:solidFill>
                <a:latin typeface="微软雅黑" pitchFamily="34" charset="-122"/>
                <a:ea typeface="微软雅黑" pitchFamily="34" charset="-122"/>
              </a:rPr>
              <a:t>                                                  = 0x80483bb</a:t>
            </a:r>
            <a:endParaRPr lang="zh-CN" altLang="en-US" dirty="0"/>
          </a:p>
        </p:txBody>
      </p:sp>
      <p:sp>
        <p:nvSpPr>
          <p:cNvPr id="20" name="矩形 19"/>
          <p:cNvSpPr/>
          <p:nvPr/>
        </p:nvSpPr>
        <p:spPr>
          <a:xfrm>
            <a:off x="6433452" y="3013879"/>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21" name="矩形 20"/>
          <p:cNvSpPr/>
          <p:nvPr/>
        </p:nvSpPr>
        <p:spPr>
          <a:xfrm>
            <a:off x="344307" y="4101875"/>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第二步： 计算重定位地址</a:t>
            </a:r>
            <a:endParaRPr lang="en-GB" altLang="zh-CN" b="1" dirty="0">
              <a:latin typeface="微软雅黑" pitchFamily="34" charset="-122"/>
              <a:ea typeface="微软雅黑" pitchFamily="34" charset="-122"/>
              <a:cs typeface="msgothic"/>
            </a:endParaRPr>
          </a:p>
        </p:txBody>
      </p:sp>
      <p:sp>
        <p:nvSpPr>
          <p:cNvPr id="22" name="矩形 21"/>
          <p:cNvSpPr/>
          <p:nvPr/>
        </p:nvSpPr>
        <p:spPr>
          <a:xfrm>
            <a:off x="151233" y="4445269"/>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
        <p:nvSpPr>
          <p:cNvPr id="3" name="矩形 2"/>
          <p:cNvSpPr/>
          <p:nvPr/>
        </p:nvSpPr>
        <p:spPr>
          <a:xfrm>
            <a:off x="6173422" y="4595154"/>
            <a:ext cx="1764522" cy="369332"/>
          </a:xfrm>
          <a:prstGeom prst="rect">
            <a:avLst/>
          </a:prstGeom>
        </p:spPr>
        <p:txBody>
          <a:bodyPr wrap="none">
            <a:spAutoFit/>
          </a:bodyPr>
          <a:lstStyle/>
          <a:p>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 -4</a:t>
            </a:r>
            <a:endParaRPr lang="zh-CN" altLang="en-US" dirty="0"/>
          </a:p>
        </p:txBody>
      </p:sp>
      <p:sp>
        <p:nvSpPr>
          <p:cNvPr id="24" name="矩形 23"/>
          <p:cNvSpPr/>
          <p:nvPr/>
        </p:nvSpPr>
        <p:spPr>
          <a:xfrm>
            <a:off x="344307" y="5022511"/>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0x80483c8 +  (-4)  - 0x80483bb)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(0x9)</a:t>
            </a:r>
            <a:endParaRPr lang="zh-CN" altLang="en-US" dirty="0"/>
          </a:p>
        </p:txBody>
      </p:sp>
      <p:sp>
        <p:nvSpPr>
          <p:cNvPr id="26" name="Text Box 3"/>
          <p:cNvSpPr txBox="1">
            <a:spLocks noChangeArrowheads="1"/>
          </p:cNvSpPr>
          <p:nvPr/>
        </p:nvSpPr>
        <p:spPr bwMode="auto">
          <a:xfrm>
            <a:off x="93306" y="6249131"/>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80483bb: e8 09 00 00 00    call 80483c8 &lt;swap&gt;</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567023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4" name="矩形 3"/>
          <p:cNvSpPr/>
          <p:nvPr/>
        </p:nvSpPr>
        <p:spPr>
          <a:xfrm>
            <a:off x="1489821" y="1994032"/>
            <a:ext cx="3058851" cy="369332"/>
          </a:xfrm>
          <a:prstGeom prst="rect">
            <a:avLst/>
          </a:prstGeom>
        </p:spPr>
        <p:txBody>
          <a:bodyPr wrap="none">
            <a:spAutoFit/>
          </a:bodyPr>
          <a:lstStyle/>
          <a:p>
            <a:r>
              <a:rPr lang="zh-CN" altLang="en-US" b="1" dirty="0">
                <a:solidFill>
                  <a:srgbClr val="FF0000"/>
                </a:solidFill>
                <a:latin typeface="微软雅黑" pitchFamily="34" charset="-122"/>
                <a:ea typeface="微软雅黑" pitchFamily="34" charset="-122"/>
              </a:rPr>
              <a:t>重定位值</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转移目标地址</a:t>
            </a:r>
            <a:r>
              <a:rPr lang="en-US" altLang="zh-CN" b="1" dirty="0">
                <a:latin typeface="微软雅黑" pitchFamily="34" charset="-122"/>
                <a:ea typeface="微软雅黑" pitchFamily="34" charset="-122"/>
              </a:rPr>
              <a:t>-PC</a:t>
            </a:r>
            <a:endParaRPr lang="zh-CN" altLang="en-US" b="1" dirty="0"/>
          </a:p>
        </p:txBody>
      </p:sp>
      <p:sp>
        <p:nvSpPr>
          <p:cNvPr id="27" name="Text Box 3"/>
          <p:cNvSpPr txBox="1">
            <a:spLocks noChangeArrowheads="1"/>
          </p:cNvSpPr>
          <p:nvPr/>
        </p:nvSpPr>
        <p:spPr bwMode="auto">
          <a:xfrm>
            <a:off x="93307" y="2563540"/>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80483bb: e8 09 00 00 00    call 80483c8 &lt;swap&gt;</a:t>
            </a:r>
            <a:endParaRPr lang="en-GB" altLang="zh-CN" b="1" dirty="0">
              <a:latin typeface="微软雅黑" pitchFamily="34" charset="-122"/>
              <a:ea typeface="微软雅黑" pitchFamily="34" charset="-122"/>
              <a:cs typeface="msgothic"/>
            </a:endParaRPr>
          </a:p>
        </p:txBody>
      </p:sp>
      <p:sp>
        <p:nvSpPr>
          <p:cNvPr id="6" name="矩形 5"/>
          <p:cNvSpPr/>
          <p:nvPr/>
        </p:nvSpPr>
        <p:spPr>
          <a:xfrm>
            <a:off x="675611" y="3186404"/>
            <a:ext cx="3915367"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 </a:t>
            </a:r>
            <a:r>
              <a:rPr lang="zh-CN" altLang="en-US" b="1" dirty="0">
                <a:latin typeface="微软雅黑" pitchFamily="34" charset="-122"/>
                <a:ea typeface="微软雅黑" pitchFamily="34" charset="-122"/>
                <a:cs typeface="msgothic"/>
              </a:rPr>
              <a:t>指令存放在地址    </a:t>
            </a:r>
            <a:r>
              <a:rPr lang="en-US" altLang="zh-CN" b="1" dirty="0">
                <a:latin typeface="微软雅黑" pitchFamily="34" charset="-122"/>
                <a:ea typeface="微软雅黑" pitchFamily="34" charset="-122"/>
                <a:cs typeface="msgothic"/>
              </a:rPr>
              <a:t>0x80483bb </a:t>
            </a:r>
            <a:endParaRPr lang="en-GB" altLang="zh-CN" b="1" dirty="0">
              <a:latin typeface="微软雅黑" pitchFamily="34" charset="-122"/>
              <a:ea typeface="微软雅黑" pitchFamily="34" charset="-122"/>
              <a:cs typeface="msgothic"/>
            </a:endParaRPr>
          </a:p>
        </p:txBody>
      </p:sp>
      <p:sp>
        <p:nvSpPr>
          <p:cNvPr id="29" name="矩形 28"/>
          <p:cNvSpPr/>
          <p:nvPr/>
        </p:nvSpPr>
        <p:spPr>
          <a:xfrm>
            <a:off x="703286" y="3688136"/>
            <a:ext cx="6773970"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CPU</a:t>
            </a:r>
            <a:r>
              <a:rPr lang="zh-CN" altLang="en-US" b="1" dirty="0">
                <a:latin typeface="微软雅黑" pitchFamily="34" charset="-122"/>
                <a:ea typeface="微软雅黑" pitchFamily="34" charset="-122"/>
                <a:cs typeface="msgothic"/>
              </a:rPr>
              <a:t>执行</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指令时，</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值为 </a:t>
            </a:r>
            <a:r>
              <a:rPr lang="en-US" altLang="zh-CN" b="1" dirty="0">
                <a:latin typeface="微软雅黑" pitchFamily="34" charset="-122"/>
                <a:ea typeface="微软雅黑" pitchFamily="34" charset="-122"/>
                <a:cs typeface="msgothic"/>
              </a:rPr>
              <a:t>0x80483bf</a:t>
            </a:r>
            <a:r>
              <a:rPr lang="zh-CN" altLang="en-US"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rPr>
              <a:t>= 0x80483bb  + 4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a:t>
            </a:r>
            <a:r>
              <a:rPr lang="zh-CN" altLang="en-US" b="1" dirty="0">
                <a:latin typeface="微软雅黑" pitchFamily="34" charset="-122"/>
                <a:ea typeface="微软雅黑" pitchFamily="34" charset="-122"/>
                <a:cs typeface="msgothic"/>
              </a:rPr>
              <a:t>紧随</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指令之后的指令的地址</a:t>
            </a:r>
            <a:endParaRPr lang="en-GB" altLang="zh-CN" b="1" dirty="0">
              <a:latin typeface="微软雅黑" pitchFamily="34" charset="-122"/>
              <a:ea typeface="微软雅黑" pitchFamily="34" charset="-122"/>
              <a:cs typeface="msgothic"/>
            </a:endParaRPr>
          </a:p>
        </p:txBody>
      </p:sp>
      <p:sp>
        <p:nvSpPr>
          <p:cNvPr id="30" name="矩形 29"/>
          <p:cNvSpPr/>
          <p:nvPr/>
        </p:nvSpPr>
        <p:spPr>
          <a:xfrm>
            <a:off x="781041" y="4792258"/>
            <a:ext cx="5818068"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PC </a:t>
            </a:r>
            <a:r>
              <a:rPr lang="en-GB" altLang="zh-CN" b="1" dirty="0">
                <a:latin typeface="微软雅黑" pitchFamily="34" charset="-122"/>
                <a:ea typeface="微软雅黑" pitchFamily="34" charset="-122"/>
                <a:cs typeface="msgothic"/>
                <a:sym typeface="Wingdings" panose="05000000000000000000" pitchFamily="2" charset="2"/>
              </a:rPr>
              <a:t> PC + 0x9  = 0x80483bf + 0x9 = 0x80483c8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5261519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重定位绝对引用算法</a:t>
            </a:r>
            <a:endParaRPr lang="en-GB" altLang="zh-CN" dirty="0"/>
          </a:p>
        </p:txBody>
      </p:sp>
      <p:sp>
        <p:nvSpPr>
          <p:cNvPr id="2" name="矩形 1"/>
          <p:cNvSpPr/>
          <p:nvPr/>
        </p:nvSpPr>
        <p:spPr>
          <a:xfrm>
            <a:off x="270587" y="941133"/>
            <a:ext cx="8556171" cy="369332"/>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a:t>
            </a:r>
            <a:endParaRPr lang="zh-CN" altLang="en-US" dirty="0"/>
          </a:p>
        </p:txBody>
      </p:sp>
      <p:sp>
        <p:nvSpPr>
          <p:cNvPr id="9" name="Text Box 3"/>
          <p:cNvSpPr txBox="1">
            <a:spLocks noChangeArrowheads="1"/>
          </p:cNvSpPr>
          <p:nvPr/>
        </p:nvSpPr>
        <p:spPr bwMode="auto">
          <a:xfrm>
            <a:off x="684487" y="2540537"/>
            <a:ext cx="7051998" cy="38382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a:t>
            </a:r>
            <a:r>
              <a:rPr lang="en-US" altLang="zh-CN" sz="2000" b="1" dirty="0" err="1">
                <a:latin typeface="微软雅黑" pitchFamily="34" charset="-122"/>
                <a:ea typeface="微软雅黑" pitchFamily="34" charset="-122"/>
                <a:cs typeface="msgothic"/>
              </a:rPr>
              <a:t>buf</a:t>
            </a:r>
            <a:r>
              <a:rPr lang="en-US" altLang="zh-CN" sz="2000" b="1" dirty="0">
                <a:latin typeface="微软雅黑" pitchFamily="34" charset="-122"/>
                <a:ea typeface="微软雅黑" pitchFamily="34" charset="-122"/>
                <a:cs typeface="msgothic"/>
              </a:rPr>
              <a:t>) = 0x8049454</a:t>
            </a:r>
            <a:endParaRPr lang="en-GB" altLang="zh-CN" sz="2000" b="1" dirty="0">
              <a:latin typeface="微软雅黑" pitchFamily="34" charset="-122"/>
              <a:ea typeface="微软雅黑" pitchFamily="34" charset="-122"/>
              <a:cs typeface="msgothic"/>
            </a:endParaRPr>
          </a:p>
        </p:txBody>
      </p:sp>
      <p:sp>
        <p:nvSpPr>
          <p:cNvPr id="10" name="矩形 9"/>
          <p:cNvSpPr/>
          <p:nvPr/>
        </p:nvSpPr>
        <p:spPr>
          <a:xfrm>
            <a:off x="519783" y="1517213"/>
            <a:ext cx="4491935"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00000000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  00 00 00 00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0:R_386_32 </a:t>
            </a:r>
            <a:r>
              <a:rPr lang="en-GB" altLang="zh-CN" b="1" dirty="0" err="1">
                <a:latin typeface="微软雅黑" pitchFamily="34" charset="-122"/>
                <a:ea typeface="微软雅黑" pitchFamily="34" charset="-122"/>
                <a:cs typeface="msgothic"/>
              </a:rPr>
              <a:t>buf</a:t>
            </a:r>
            <a:endParaRPr lang="en-GB" altLang="zh-CN" b="1" dirty="0">
              <a:latin typeface="微软雅黑" pitchFamily="34" charset="-122"/>
              <a:ea typeface="微软雅黑" pitchFamily="34" charset="-122"/>
              <a:cs typeface="msgothic"/>
            </a:endParaRPr>
          </a:p>
        </p:txBody>
      </p:sp>
      <p:sp>
        <p:nvSpPr>
          <p:cNvPr id="11" name="矩形 10"/>
          <p:cNvSpPr/>
          <p:nvPr/>
        </p:nvSpPr>
        <p:spPr>
          <a:xfrm>
            <a:off x="5850293" y="1517213"/>
            <a:ext cx="3144417"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位绝对引用，</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开始于偏移</a:t>
            </a:r>
            <a:r>
              <a:rPr lang="en-US" altLang="zh-CN" b="1" dirty="0">
                <a:latin typeface="微软雅黑" pitchFamily="34" charset="-122"/>
                <a:ea typeface="微软雅黑" pitchFamily="34" charset="-122"/>
                <a:cs typeface="msgothic"/>
              </a:rPr>
              <a:t>0</a:t>
            </a:r>
            <a:r>
              <a:rPr lang="zh-CN" altLang="en-US" b="1" dirty="0">
                <a:latin typeface="微软雅黑" pitchFamily="34" charset="-122"/>
                <a:ea typeface="微软雅黑" pitchFamily="34" charset="-122"/>
                <a:cs typeface="msgothic"/>
              </a:rPr>
              <a:t>处</a:t>
            </a:r>
            <a:endParaRPr lang="en-GB" altLang="zh-CN" b="1" dirty="0">
              <a:latin typeface="微软雅黑" pitchFamily="34" charset="-122"/>
              <a:ea typeface="微软雅黑" pitchFamily="34" charset="-122"/>
              <a:cs typeface="msgothic"/>
            </a:endParaRPr>
          </a:p>
        </p:txBody>
      </p:sp>
      <p:sp>
        <p:nvSpPr>
          <p:cNvPr id="12" name="矩形 11"/>
          <p:cNvSpPr/>
          <p:nvPr/>
        </p:nvSpPr>
        <p:spPr>
          <a:xfrm>
            <a:off x="270587" y="3240364"/>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r.addend</a:t>
            </a:r>
            <a:r>
              <a:rPr lang="en-US" altLang="en-US" b="1" dirty="0">
                <a:solidFill>
                  <a:srgbClr val="0A6A0A"/>
                </a:solidFill>
                <a:latin typeface="微软雅黑" pitchFamily="34" charset="-122"/>
                <a:ea typeface="微软雅黑" pitchFamily="34" charset="-122"/>
              </a:rPr>
              <a:t> )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0x8049454+0)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(0x8049454)</a:t>
            </a:r>
            <a:endParaRPr lang="zh-CN" altLang="en-US" dirty="0"/>
          </a:p>
        </p:txBody>
      </p:sp>
      <p:sp>
        <p:nvSpPr>
          <p:cNvPr id="13" name="Text Box 3"/>
          <p:cNvSpPr txBox="1">
            <a:spLocks noChangeArrowheads="1"/>
          </p:cNvSpPr>
          <p:nvPr/>
        </p:nvSpPr>
        <p:spPr bwMode="auto">
          <a:xfrm>
            <a:off x="2080725" y="4634935"/>
            <a:ext cx="4935894" cy="875690"/>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重定位形式      </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0804945c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804945c:  54 94 04 08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06432593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符号和符号解析</a:t>
            </a:r>
            <a:endParaRPr lang="zh-CN" altLang="en-GB"/>
          </a:p>
        </p:txBody>
      </p:sp>
      <p:sp>
        <p:nvSpPr>
          <p:cNvPr id="615427" name="Rectangle 2"/>
          <p:cNvSpPr>
            <a:spLocks noGrp="1" noChangeArrowheads="1"/>
          </p:cNvSpPr>
          <p:nvPr>
            <p:ph type="body" idx="4294967295"/>
          </p:nvPr>
        </p:nvSpPr>
        <p:spPr>
          <a:xfrm>
            <a:off x="0" y="638175"/>
            <a:ext cx="8775700" cy="5994400"/>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t>   </a:t>
            </a:r>
            <a:r>
              <a:rPr lang="zh-CN" altLang="en-GB" dirty="0">
                <a:latin typeface="微软雅黑" pitchFamily="34" charset="-122"/>
                <a:ea typeface="微软雅黑" pitchFamily="34" charset="-122"/>
              </a:rPr>
              <a:t> </a:t>
            </a:r>
            <a:r>
              <a:rPr lang="zh-CN" altLang="en-GB" sz="2000" dirty="0">
                <a:latin typeface="微软雅黑" pitchFamily="34" charset="-122"/>
                <a:ea typeface="微软雅黑" pitchFamily="34" charset="-122"/>
              </a:rPr>
              <a:t>每个</a:t>
            </a:r>
            <a:r>
              <a:rPr lang="zh-CN" altLang="en-GB" sz="2000" dirty="0">
                <a:solidFill>
                  <a:srgbClr val="FF0000"/>
                </a:solidFill>
                <a:latin typeface="微软雅黑" pitchFamily="34" charset="-122"/>
                <a:ea typeface="微软雅黑" pitchFamily="34" charset="-122"/>
              </a:rPr>
              <a:t>可重定位目标模块</a:t>
            </a:r>
            <a:r>
              <a:rPr lang="en-GB" altLang="zh-CN" sz="2000" dirty="0">
                <a:solidFill>
                  <a:srgbClr val="FF0000"/>
                </a:solidFill>
                <a:latin typeface="微软雅黑" pitchFamily="34" charset="-122"/>
                <a:ea typeface="微软雅黑" pitchFamily="34" charset="-122"/>
              </a:rPr>
              <a:t>m</a:t>
            </a:r>
            <a:r>
              <a:rPr lang="zh-CN" altLang="en-GB" sz="2000" dirty="0">
                <a:latin typeface="微软雅黑" pitchFamily="34" charset="-122"/>
                <a:ea typeface="微软雅黑" pitchFamily="34" charset="-122"/>
              </a:rPr>
              <a:t>都有一个符号表，它包含了在</a:t>
            </a:r>
            <a:r>
              <a:rPr lang="en-GB" altLang="zh-CN" sz="2000" dirty="0">
                <a:latin typeface="微软雅黑" pitchFamily="34" charset="-122"/>
                <a:ea typeface="微软雅黑" pitchFamily="34" charset="-122"/>
              </a:rPr>
              <a:t>m</a:t>
            </a:r>
            <a:r>
              <a:rPr lang="zh-CN" altLang="en-GB" sz="2000" dirty="0">
                <a:latin typeface="微软雅黑" pitchFamily="34" charset="-122"/>
                <a:ea typeface="微软雅黑" pitchFamily="34" charset="-122"/>
              </a:rPr>
              <a:t>中定义和引用的符号。有三种链接器符号：</a:t>
            </a: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solidFill>
                  <a:srgbClr val="FF0000"/>
                </a:solidFill>
                <a:latin typeface="微软雅黑" pitchFamily="34" charset="-122"/>
                <a:ea typeface="微软雅黑" pitchFamily="34" charset="-122"/>
              </a:rPr>
              <a:t>Global symbols</a:t>
            </a:r>
            <a:r>
              <a:rPr lang="zh-CN" altLang="en-GB" sz="2000" dirty="0">
                <a:latin typeface="微软雅黑" pitchFamily="34" charset="-122"/>
                <a:ea typeface="微软雅黑" pitchFamily="34" charset="-122"/>
              </a:rPr>
              <a:t>（模块内部定义的</a:t>
            </a:r>
            <a:r>
              <a:rPr lang="zh-CN" altLang="en-GB" sz="2000" dirty="0">
                <a:solidFill>
                  <a:srgbClr val="FF0000"/>
                </a:solidFill>
                <a:latin typeface="微软雅黑" pitchFamily="34" charset="-122"/>
                <a:ea typeface="微软雅黑" pitchFamily="34" charset="-122"/>
              </a:rPr>
              <a:t>全局符号</a:t>
            </a:r>
            <a:r>
              <a:rPr lang="zh-CN" altLang="en-GB" sz="2000" dirty="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itchFamily="34" charset="-122"/>
                <a:ea typeface="微软雅黑" pitchFamily="34" charset="-122"/>
              </a:rPr>
              <a:t>由模块</a:t>
            </a:r>
            <a:r>
              <a:rPr lang="en-GB" altLang="zh-CN" dirty="0">
                <a:latin typeface="微软雅黑" pitchFamily="34" charset="-122"/>
                <a:ea typeface="微软雅黑" pitchFamily="34" charset="-122"/>
              </a:rPr>
              <a:t>m</a:t>
            </a:r>
            <a:r>
              <a:rPr lang="zh-CN" altLang="en-GB" dirty="0">
                <a:latin typeface="微软雅黑" pitchFamily="34" charset="-122"/>
                <a:ea typeface="微软雅黑" pitchFamily="34" charset="-122"/>
              </a:rPr>
              <a:t>定义并能被其他模块引用的符号。例如，非</a:t>
            </a:r>
            <a:r>
              <a:rPr lang="en-GB" altLang="zh-CN" dirty="0">
                <a:latin typeface="微软雅黑" pitchFamily="34" charset="-122"/>
                <a:ea typeface="微软雅黑" pitchFamily="34" charset="-122"/>
              </a:rPr>
              <a:t>static C</a:t>
            </a:r>
            <a:r>
              <a:rPr lang="zh-CN" altLang="en-GB" dirty="0">
                <a:latin typeface="微软雅黑" pitchFamily="34" charset="-122"/>
                <a:ea typeface="微软雅黑" pitchFamily="34" charset="-122"/>
              </a:rPr>
              <a:t>函数和非</a:t>
            </a:r>
            <a:r>
              <a:rPr lang="en-GB" altLang="zh-CN" dirty="0">
                <a:latin typeface="微软雅黑" pitchFamily="34" charset="-122"/>
                <a:ea typeface="微软雅黑" pitchFamily="34" charset="-122"/>
              </a:rPr>
              <a:t>static</a:t>
            </a:r>
            <a:r>
              <a:rPr lang="zh-CN" altLang="en-GB" dirty="0">
                <a:latin typeface="微软雅黑" pitchFamily="34" charset="-122"/>
                <a:ea typeface="微软雅黑" pitchFamily="34" charset="-122"/>
              </a:rPr>
              <a:t>的</a:t>
            </a:r>
            <a:r>
              <a:rPr lang="en-GB" altLang="zh-CN" dirty="0">
                <a:latin typeface="微软雅黑" pitchFamily="34" charset="-122"/>
                <a:ea typeface="微软雅黑" pitchFamily="34" charset="-122"/>
              </a:rPr>
              <a:t>C</a:t>
            </a:r>
            <a:r>
              <a:rPr lang="zh-CN" altLang="en-GB" dirty="0">
                <a:latin typeface="微软雅黑" pitchFamily="34" charset="-122"/>
                <a:ea typeface="微软雅黑" pitchFamily="34" charset="-122"/>
              </a:rPr>
              <a:t>全局变量（指不带</a:t>
            </a:r>
            <a:r>
              <a:rPr lang="en-GB" altLang="zh-CN" dirty="0">
                <a:latin typeface="微软雅黑" pitchFamily="34" charset="-122"/>
                <a:ea typeface="微软雅黑" pitchFamily="34" charset="-122"/>
              </a:rPr>
              <a:t>static</a:t>
            </a:r>
            <a:r>
              <a:rPr lang="zh-CN" altLang="en-GB" dirty="0">
                <a:latin typeface="微软雅黑" pitchFamily="34" charset="-122"/>
                <a:ea typeface="微软雅黑" pitchFamily="34" charset="-122"/>
              </a:rPr>
              <a:t>的全局变量）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itchFamily="34" charset="-122"/>
                <a:ea typeface="微软雅黑" pitchFamily="34" charset="-122"/>
              </a:rPr>
              <a:t>    </a:t>
            </a:r>
            <a:r>
              <a:rPr lang="zh-CN" altLang="en-GB" dirty="0">
                <a:solidFill>
                  <a:srgbClr val="009242"/>
                </a:solidFill>
                <a:latin typeface="微软雅黑" pitchFamily="34" charset="-122"/>
                <a:ea typeface="微软雅黑" pitchFamily="34" charset="-122"/>
              </a:rPr>
              <a:t>如，</a:t>
            </a:r>
            <a:r>
              <a:rPr lang="en-GB" altLang="zh-CN" dirty="0" err="1">
                <a:solidFill>
                  <a:srgbClr val="009242"/>
                </a:solidFill>
                <a:latin typeface="微软雅黑" pitchFamily="34" charset="-122"/>
                <a:ea typeface="微软雅黑" pitchFamily="34" charset="-122"/>
              </a:rPr>
              <a:t>main.c</a:t>
            </a:r>
            <a:r>
              <a:rPr lang="en-GB" altLang="zh-CN" dirty="0">
                <a:solidFill>
                  <a:srgbClr val="009242"/>
                </a:solidFill>
                <a:latin typeface="微软雅黑" pitchFamily="34" charset="-122"/>
                <a:ea typeface="微软雅黑" pitchFamily="34" charset="-122"/>
              </a:rPr>
              <a:t> </a:t>
            </a:r>
            <a:r>
              <a:rPr lang="zh-CN" altLang="en-GB" dirty="0">
                <a:solidFill>
                  <a:srgbClr val="009242"/>
                </a:solidFill>
                <a:latin typeface="微软雅黑" pitchFamily="34" charset="-122"/>
                <a:ea typeface="微软雅黑" pitchFamily="34" charset="-122"/>
              </a:rPr>
              <a:t>中的全局变量名</a:t>
            </a:r>
            <a:r>
              <a:rPr lang="en-GB" altLang="zh-CN" dirty="0" err="1">
                <a:solidFill>
                  <a:srgbClr val="009242"/>
                </a:solidFill>
                <a:latin typeface="微软雅黑" pitchFamily="34" charset="-122"/>
                <a:ea typeface="微软雅黑" pitchFamily="34" charset="-122"/>
              </a:rPr>
              <a:t>buf</a:t>
            </a:r>
            <a:endParaRPr lang="zh-CN" altLang="en-GB" dirty="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solidFill>
                  <a:srgbClr val="FF0000"/>
                </a:solidFill>
                <a:latin typeface="微软雅黑" pitchFamily="34" charset="-122"/>
                <a:ea typeface="微软雅黑" pitchFamily="34" charset="-122"/>
              </a:rPr>
              <a:t>External symbols</a:t>
            </a:r>
            <a:r>
              <a:rPr lang="zh-CN" altLang="en-GB" sz="2000" dirty="0">
                <a:latin typeface="微软雅黑" pitchFamily="34" charset="-122"/>
                <a:ea typeface="微软雅黑" pitchFamily="34" charset="-122"/>
              </a:rPr>
              <a:t>（外部定义的</a:t>
            </a:r>
            <a:r>
              <a:rPr lang="zh-CN" altLang="en-GB" sz="2000" dirty="0">
                <a:solidFill>
                  <a:srgbClr val="FF0000"/>
                </a:solidFill>
                <a:latin typeface="微软雅黑" pitchFamily="34" charset="-122"/>
                <a:ea typeface="微软雅黑" pitchFamily="34" charset="-122"/>
              </a:rPr>
              <a:t>全局符号</a:t>
            </a:r>
            <a:r>
              <a:rPr lang="zh-CN" altLang="en-GB" sz="2000" dirty="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itchFamily="34" charset="-122"/>
                <a:ea typeface="微软雅黑" pitchFamily="34" charset="-122"/>
              </a:rPr>
              <a:t>由其他模块定义并被模块</a:t>
            </a:r>
            <a:r>
              <a:rPr lang="en-GB" altLang="zh-CN" dirty="0">
                <a:latin typeface="微软雅黑" pitchFamily="34" charset="-122"/>
                <a:ea typeface="微软雅黑" pitchFamily="34" charset="-122"/>
              </a:rPr>
              <a:t>m</a:t>
            </a:r>
            <a:r>
              <a:rPr lang="zh-CN" altLang="en-GB" dirty="0">
                <a:latin typeface="微软雅黑" pitchFamily="34" charset="-122"/>
                <a:ea typeface="微软雅黑" pitchFamily="34" charset="-122"/>
              </a:rPr>
              <a:t>引用的全局符号</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itchFamily="34" charset="-122"/>
                <a:ea typeface="微软雅黑" pitchFamily="34" charset="-122"/>
              </a:rPr>
              <a:t>  </a:t>
            </a:r>
            <a:r>
              <a:rPr lang="zh-CN" altLang="en-GB" dirty="0">
                <a:solidFill>
                  <a:srgbClr val="009242"/>
                </a:solidFill>
                <a:latin typeface="微软雅黑" pitchFamily="34" charset="-122"/>
                <a:ea typeface="微软雅黑" pitchFamily="34" charset="-122"/>
              </a:rPr>
              <a:t> 如，</a:t>
            </a:r>
            <a:r>
              <a:rPr lang="en-GB" altLang="zh-CN" dirty="0" err="1">
                <a:solidFill>
                  <a:srgbClr val="009242"/>
                </a:solidFill>
                <a:latin typeface="微软雅黑" pitchFamily="34" charset="-122"/>
                <a:ea typeface="微软雅黑" pitchFamily="34" charset="-122"/>
              </a:rPr>
              <a:t>main.c</a:t>
            </a:r>
            <a:r>
              <a:rPr lang="en-GB" altLang="zh-CN" dirty="0">
                <a:solidFill>
                  <a:srgbClr val="009242"/>
                </a:solidFill>
                <a:latin typeface="微软雅黑" pitchFamily="34" charset="-122"/>
                <a:ea typeface="微软雅黑" pitchFamily="34" charset="-122"/>
              </a:rPr>
              <a:t> </a:t>
            </a:r>
            <a:r>
              <a:rPr lang="zh-CN" altLang="en-GB" dirty="0">
                <a:solidFill>
                  <a:srgbClr val="009242"/>
                </a:solidFill>
                <a:latin typeface="微软雅黑" pitchFamily="34" charset="-122"/>
                <a:ea typeface="微软雅黑" pitchFamily="34" charset="-122"/>
              </a:rPr>
              <a:t>中的函数名</a:t>
            </a:r>
            <a:r>
              <a:rPr lang="en-GB" altLang="zh-CN" dirty="0">
                <a:solidFill>
                  <a:srgbClr val="009242"/>
                </a:solidFill>
                <a:latin typeface="微软雅黑" pitchFamily="34" charset="-122"/>
                <a:ea typeface="微软雅黑" pitchFamily="34" charset="-122"/>
              </a:rPr>
              <a:t>swap</a:t>
            </a:r>
            <a:endParaRPr lang="zh-CN" altLang="en-GB" dirty="0">
              <a:solidFill>
                <a:srgbClr val="009242"/>
              </a:solidFill>
              <a:latin typeface="微软雅黑" pitchFamily="34" charset="-122"/>
              <a:ea typeface="微软雅黑"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solidFill>
                  <a:srgbClr val="FF0000"/>
                </a:solidFill>
                <a:latin typeface="微软雅黑" pitchFamily="34" charset="-122"/>
                <a:ea typeface="微软雅黑" pitchFamily="34" charset="-122"/>
              </a:rPr>
              <a:t>Local symbols</a:t>
            </a:r>
            <a:r>
              <a:rPr lang="zh-CN" altLang="en-GB" sz="2000" dirty="0">
                <a:latin typeface="微软雅黑" pitchFamily="34" charset="-122"/>
                <a:ea typeface="微软雅黑" pitchFamily="34" charset="-122"/>
              </a:rPr>
              <a:t>（本模块的</a:t>
            </a:r>
            <a:r>
              <a:rPr lang="zh-CN" altLang="en-GB" sz="2000" dirty="0">
                <a:solidFill>
                  <a:srgbClr val="FF0000"/>
                </a:solidFill>
                <a:latin typeface="微软雅黑" pitchFamily="34" charset="-122"/>
                <a:ea typeface="微软雅黑" pitchFamily="34" charset="-122"/>
              </a:rPr>
              <a:t>局部符号</a:t>
            </a:r>
            <a:r>
              <a:rPr lang="zh-CN" altLang="en-GB" sz="2000" dirty="0">
                <a:latin typeface="微软雅黑" pitchFamily="34" charset="-122"/>
                <a:ea typeface="微软雅黑"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itchFamily="34" charset="-122"/>
                <a:ea typeface="微软雅黑" pitchFamily="34" charset="-122"/>
              </a:rPr>
              <a:t>仅由模块</a:t>
            </a:r>
            <a:r>
              <a:rPr lang="en-GB" altLang="zh-CN" dirty="0">
                <a:latin typeface="微软雅黑" pitchFamily="34" charset="-122"/>
                <a:ea typeface="微软雅黑" pitchFamily="34" charset="-122"/>
              </a:rPr>
              <a:t>m</a:t>
            </a:r>
            <a:r>
              <a:rPr lang="zh-CN" altLang="en-GB" dirty="0">
                <a:latin typeface="微软雅黑" pitchFamily="34" charset="-122"/>
                <a:ea typeface="微软雅黑" pitchFamily="34" charset="-122"/>
              </a:rPr>
              <a:t>定义和引用的本地符号。例如，在模块</a:t>
            </a:r>
            <a:r>
              <a:rPr lang="en-GB" altLang="zh-CN" dirty="0">
                <a:latin typeface="微软雅黑" pitchFamily="34" charset="-122"/>
                <a:ea typeface="微软雅黑" pitchFamily="34" charset="-122"/>
              </a:rPr>
              <a:t>m</a:t>
            </a:r>
            <a:r>
              <a:rPr lang="zh-CN" altLang="en-GB" dirty="0">
                <a:latin typeface="微软雅黑" pitchFamily="34" charset="-122"/>
                <a:ea typeface="微软雅黑" pitchFamily="34" charset="-122"/>
              </a:rPr>
              <a:t>中定义的带</a:t>
            </a:r>
            <a:r>
              <a:rPr lang="en-GB" altLang="zh-CN" dirty="0">
                <a:latin typeface="微软雅黑" pitchFamily="34" charset="-122"/>
                <a:ea typeface="微软雅黑" pitchFamily="34" charset="-122"/>
              </a:rPr>
              <a:t>static</a:t>
            </a:r>
            <a:r>
              <a:rPr lang="zh-CN" altLang="en-GB" dirty="0">
                <a:latin typeface="微软雅黑" pitchFamily="34" charset="-122"/>
                <a:ea typeface="微软雅黑" pitchFamily="34" charset="-122"/>
              </a:rPr>
              <a:t>的</a:t>
            </a:r>
            <a:r>
              <a:rPr lang="en-GB" altLang="zh-CN" dirty="0">
                <a:latin typeface="微软雅黑" pitchFamily="34" charset="-122"/>
                <a:ea typeface="微软雅黑" pitchFamily="34" charset="-122"/>
              </a:rPr>
              <a:t>C</a:t>
            </a:r>
            <a:r>
              <a:rPr lang="zh-CN" altLang="en-GB" dirty="0">
                <a:latin typeface="微软雅黑" pitchFamily="34" charset="-122"/>
                <a:ea typeface="微软雅黑" pitchFamily="34" charset="-122"/>
              </a:rPr>
              <a:t>函数和全局变量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solidFill>
                  <a:srgbClr val="009242"/>
                </a:solidFill>
                <a:latin typeface="微软雅黑" pitchFamily="34" charset="-122"/>
                <a:ea typeface="微软雅黑" pitchFamily="34" charset="-122"/>
              </a:rPr>
              <a:t>如，</a:t>
            </a:r>
            <a:r>
              <a:rPr lang="en-GB" altLang="zh-CN" dirty="0" err="1">
                <a:solidFill>
                  <a:srgbClr val="009242"/>
                </a:solidFill>
                <a:latin typeface="微软雅黑" pitchFamily="34" charset="-122"/>
                <a:ea typeface="微软雅黑" pitchFamily="34" charset="-122"/>
              </a:rPr>
              <a:t>swap.c</a:t>
            </a:r>
            <a:r>
              <a:rPr lang="en-GB" altLang="zh-CN" dirty="0">
                <a:solidFill>
                  <a:srgbClr val="009242"/>
                </a:solidFill>
                <a:latin typeface="微软雅黑" pitchFamily="34" charset="-122"/>
                <a:ea typeface="微软雅黑" pitchFamily="34" charset="-122"/>
              </a:rPr>
              <a:t> </a:t>
            </a:r>
            <a:r>
              <a:rPr lang="zh-CN" altLang="en-GB" dirty="0">
                <a:solidFill>
                  <a:srgbClr val="009242"/>
                </a:solidFill>
                <a:latin typeface="微软雅黑" pitchFamily="34" charset="-122"/>
                <a:ea typeface="微软雅黑" pitchFamily="34" charset="-122"/>
              </a:rPr>
              <a:t>中的</a:t>
            </a:r>
            <a:r>
              <a:rPr lang="en-GB" altLang="zh-CN" dirty="0">
                <a:solidFill>
                  <a:srgbClr val="009242"/>
                </a:solidFill>
                <a:latin typeface="微软雅黑" pitchFamily="34" charset="-122"/>
                <a:ea typeface="微软雅黑" pitchFamily="34" charset="-122"/>
              </a:rPr>
              <a:t>static</a:t>
            </a:r>
            <a:r>
              <a:rPr lang="zh-CN" altLang="en-GB" dirty="0">
                <a:solidFill>
                  <a:srgbClr val="009242"/>
                </a:solidFill>
                <a:latin typeface="微软雅黑" pitchFamily="34" charset="-122"/>
                <a:ea typeface="微软雅黑" pitchFamily="34" charset="-122"/>
              </a:rPr>
              <a:t>变量名</a:t>
            </a:r>
            <a:r>
              <a:rPr lang="en-GB" altLang="zh-CN" dirty="0">
                <a:solidFill>
                  <a:srgbClr val="009242"/>
                </a:solidFill>
                <a:latin typeface="微软雅黑" pitchFamily="34" charset="-122"/>
                <a:ea typeface="微软雅黑" pitchFamily="34" charset="-122"/>
              </a:rPr>
              <a:t>bufp1</a:t>
            </a:r>
            <a:endParaRPr lang="zh-CN" altLang="en-GB" dirty="0">
              <a:latin typeface="微软雅黑" pitchFamily="34" charset="-122"/>
              <a:ea typeface="微软雅黑" pitchFamily="34" charset="-122"/>
            </a:endParaRPr>
          </a:p>
          <a:p>
            <a:pPr lvl="2">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solidFill>
                  <a:srgbClr val="CC3300"/>
                </a:solidFill>
                <a:latin typeface="微软雅黑" pitchFamily="34" charset="-122"/>
                <a:ea typeface="微软雅黑" pitchFamily="34" charset="-122"/>
              </a:rPr>
              <a:t>   </a:t>
            </a:r>
            <a:r>
              <a:rPr lang="zh-CN" altLang="en-GB" sz="2200" dirty="0">
                <a:solidFill>
                  <a:srgbClr val="CC3300"/>
                </a:solidFill>
                <a:latin typeface="微软雅黑" pitchFamily="34" charset="-122"/>
                <a:ea typeface="微软雅黑" pitchFamily="34" charset="-122"/>
              </a:rPr>
              <a:t>链接器</a:t>
            </a:r>
            <a:r>
              <a:rPr lang="zh-CN" altLang="en-GB" sz="2200" dirty="0">
                <a:solidFill>
                  <a:srgbClr val="FF0000"/>
                </a:solidFill>
                <a:latin typeface="微软雅黑" pitchFamily="34" charset="-122"/>
                <a:ea typeface="微软雅黑" pitchFamily="34" charset="-122"/>
              </a:rPr>
              <a:t>局部符号</a:t>
            </a:r>
            <a:r>
              <a:rPr lang="zh-CN" altLang="en-GB" sz="2200" dirty="0">
                <a:solidFill>
                  <a:srgbClr val="CC3300"/>
                </a:solidFill>
                <a:latin typeface="微软雅黑" pitchFamily="34" charset="-122"/>
                <a:ea typeface="微软雅黑" pitchFamily="34" charset="-122"/>
              </a:rPr>
              <a:t>不是指程序中的</a:t>
            </a:r>
            <a:r>
              <a:rPr lang="zh-CN" altLang="en-GB" sz="2200" dirty="0">
                <a:solidFill>
                  <a:srgbClr val="FF0000"/>
                </a:solidFill>
                <a:latin typeface="微软雅黑" pitchFamily="34" charset="-122"/>
                <a:ea typeface="微软雅黑" pitchFamily="34" charset="-122"/>
              </a:rPr>
              <a:t>局部变量</a:t>
            </a:r>
            <a:r>
              <a:rPr lang="zh-CN" altLang="en-GB" sz="2200" dirty="0">
                <a:solidFill>
                  <a:srgbClr val="CC3300"/>
                </a:solidFill>
                <a:latin typeface="微软雅黑" pitchFamily="34" charset="-122"/>
                <a:ea typeface="微软雅黑" pitchFamily="34" charset="-122"/>
              </a:rPr>
              <a:t>（分配在栈中的临时性变量）</a:t>
            </a:r>
            <a:r>
              <a:rPr lang="en-GB" altLang="zh-CN" sz="2200" dirty="0">
                <a:solidFill>
                  <a:srgbClr val="CC3300"/>
                </a:solidFill>
                <a:latin typeface="微软雅黑" pitchFamily="34" charset="-122"/>
                <a:ea typeface="微软雅黑" pitchFamily="34" charset="-122"/>
              </a:rPr>
              <a:t>,</a:t>
            </a:r>
            <a:r>
              <a:rPr lang="zh-CN" altLang="en-GB" sz="2200" dirty="0">
                <a:solidFill>
                  <a:srgbClr val="CC3300"/>
                </a:solidFill>
                <a:latin typeface="微软雅黑" pitchFamily="34" charset="-122"/>
                <a:ea typeface="微软雅黑" pitchFamily="34" charset="-122"/>
              </a:rPr>
              <a:t>链接器不关心这种局部变量</a:t>
            </a:r>
          </a:p>
        </p:txBody>
      </p:sp>
      <p:sp>
        <p:nvSpPr>
          <p:cNvPr id="615429" name="Line 5"/>
          <p:cNvSpPr>
            <a:spLocks noChangeShapeType="1"/>
          </p:cNvSpPr>
          <p:nvPr/>
        </p:nvSpPr>
        <p:spPr bwMode="auto">
          <a:xfrm flipH="1">
            <a:off x="3121025" y="4513263"/>
            <a:ext cx="1030288" cy="1263650"/>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blinds(horizontal)">
                                      <p:cBhvr>
                                        <p:cTn id="32" dur="500"/>
                                        <p:tgtEl>
                                          <p:spTgt spid="615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blinds(horizontal)">
                                      <p:cBhvr>
                                        <p:cTn id="37" dur="500"/>
                                        <p:tgtEl>
                                          <p:spTgt spid="615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pRg st="7" end="7"/>
                                            </p:txEl>
                                          </p:spTgt>
                                        </p:tgtEl>
                                        <p:attrNameLst>
                                          <p:attrName>style.visibility</p:attrName>
                                        </p:attrNameLst>
                                      </p:cBhvr>
                                      <p:to>
                                        <p:strVal val="visible"/>
                                      </p:to>
                                    </p:set>
                                    <p:animEffect transition="in" filter="blinds(horizontal)">
                                      <p:cBhvr>
                                        <p:cTn id="42" dur="500"/>
                                        <p:tgtEl>
                                          <p:spTgt spid="6154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pRg st="8" end="8"/>
                                            </p:txEl>
                                          </p:spTgt>
                                        </p:tgtEl>
                                        <p:attrNameLst>
                                          <p:attrName>style.visibility</p:attrName>
                                        </p:attrNameLst>
                                      </p:cBhvr>
                                      <p:to>
                                        <p:strVal val="visible"/>
                                      </p:to>
                                    </p:set>
                                    <p:animEffect transition="in" filter="blinds(horizontal)">
                                      <p:cBhvr>
                                        <p:cTn id="47" dur="500"/>
                                        <p:tgtEl>
                                          <p:spTgt spid="6154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pRg st="9" end="9"/>
                                            </p:txEl>
                                          </p:spTgt>
                                        </p:tgtEl>
                                        <p:attrNameLst>
                                          <p:attrName>style.visibility</p:attrName>
                                        </p:attrNameLst>
                                      </p:cBhvr>
                                      <p:to>
                                        <p:strVal val="visible"/>
                                      </p:to>
                                    </p:set>
                                    <p:animEffect transition="in" filter="blinds(horizontal)">
                                      <p:cBhvr>
                                        <p:cTn id="52" dur="500"/>
                                        <p:tgtEl>
                                          <p:spTgt spid="6154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pRg st="10" end="10"/>
                                            </p:txEl>
                                          </p:spTgt>
                                        </p:tgtEl>
                                        <p:attrNameLst>
                                          <p:attrName>style.visibility</p:attrName>
                                        </p:attrNameLst>
                                      </p:cBhvr>
                                      <p:to>
                                        <p:strVal val="visible"/>
                                      </p:to>
                                    </p:set>
                                    <p:animEffect transition="in" filter="blinds(horizontal)">
                                      <p:cBhvr>
                                        <p:cTn id="57" dur="500"/>
                                        <p:tgtEl>
                                          <p:spTgt spid="6154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5429"/>
                                        </p:tgtEl>
                                        <p:attrNameLst>
                                          <p:attrName>style.visibility</p:attrName>
                                        </p:attrNameLst>
                                      </p:cBhvr>
                                      <p:to>
                                        <p:strVal val="visible"/>
                                      </p:to>
                                    </p:set>
                                    <p:animEffect transition="in" filter="blinds(horizontal)">
                                      <p:cBhvr>
                                        <p:cTn id="6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1"/>
          <p:cNvSpPr>
            <a:spLocks noGrp="1" noChangeArrowheads="1"/>
          </p:cNvSpPr>
          <p:nvPr>
            <p:ph type="title" idx="4294967295"/>
          </p:nvPr>
        </p:nvSpPr>
        <p:spPr>
          <a:xfrm>
            <a:off x="341313" y="-53975"/>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符号和符号解析</a:t>
            </a:r>
            <a:endParaRPr lang="en-GB" altLang="zh-CN"/>
          </a:p>
        </p:txBody>
      </p:sp>
      <p:sp>
        <p:nvSpPr>
          <p:cNvPr id="617475" name="Rectangle 2"/>
          <p:cNvSpPr>
            <a:spLocks noChangeArrowheads="1"/>
          </p:cNvSpPr>
          <p:nvPr/>
        </p:nvSpPr>
        <p:spPr bwMode="auto">
          <a:xfrm>
            <a:off x="519113" y="157956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81025" y="1106488"/>
            <a:ext cx="1182688"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main.c</a:t>
            </a:r>
          </a:p>
        </p:txBody>
      </p:sp>
      <p:sp>
        <p:nvSpPr>
          <p:cNvPr id="617477" name="Rectangle 5"/>
          <p:cNvSpPr>
            <a:spLocks noChangeArrowheads="1"/>
          </p:cNvSpPr>
          <p:nvPr/>
        </p:nvSpPr>
        <p:spPr bwMode="auto">
          <a:xfrm>
            <a:off x="4473575" y="12604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30725" y="809625"/>
            <a:ext cx="1333500" cy="406400"/>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0066CC"/>
                </a:solidFill>
                <a:latin typeface="微软雅黑" pitchFamily="34" charset="-122"/>
                <a:ea typeface="微软雅黑" pitchFamily="34" charset="-122"/>
                <a:cs typeface="msgothic"/>
              </a:rPr>
              <a:t>swap.c</a:t>
            </a:r>
          </a:p>
        </p:txBody>
      </p:sp>
      <p:sp>
        <p:nvSpPr>
          <p:cNvPr id="617496" name="Text Box 24"/>
          <p:cNvSpPr txBox="1">
            <a:spLocks noChangeArrowheads="1"/>
          </p:cNvSpPr>
          <p:nvPr/>
        </p:nvSpPr>
        <p:spPr bwMode="auto">
          <a:xfrm>
            <a:off x="174625" y="5897563"/>
            <a:ext cx="8185150"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全局符号</a:t>
            </a:r>
            <a:r>
              <a:rPr lang="zh-CN" altLang="en-US" sz="2200" b="1">
                <a:ea typeface="微软雅黑" pitchFamily="34" charset="-122"/>
              </a:rPr>
              <a:t>？哪些是</a:t>
            </a:r>
            <a:r>
              <a:rPr lang="zh-CN" altLang="en-US" sz="2200" b="1">
                <a:solidFill>
                  <a:srgbClr val="FF0000"/>
                </a:solidFill>
                <a:ea typeface="微软雅黑" pitchFamily="34" charset="-122"/>
              </a:rPr>
              <a:t>外部符号</a:t>
            </a:r>
            <a:r>
              <a:rPr lang="zh-CN" altLang="en-US" sz="2200" b="1">
                <a:ea typeface="微软雅黑" pitchFamily="34" charset="-122"/>
              </a:rPr>
              <a:t>？哪些是</a:t>
            </a:r>
            <a:r>
              <a:rPr lang="zh-CN" altLang="en-US" sz="2200" b="1">
                <a:solidFill>
                  <a:srgbClr val="FF0000"/>
                </a:solidFill>
                <a:ea typeface="微软雅黑" pitchFamily="34" charset="-122"/>
              </a:rPr>
              <a:t>局部符号</a:t>
            </a:r>
            <a:r>
              <a:rPr lang="zh-CN" altLang="en-US" sz="2200" b="1">
                <a:ea typeface="微软雅黑" pitchFamily="34" charset="-122"/>
              </a:rPr>
              <a:t>？</a:t>
            </a:r>
          </a:p>
        </p:txBody>
      </p:sp>
      <p:sp>
        <p:nvSpPr>
          <p:cNvPr id="617497" name="Line 25"/>
          <p:cNvSpPr>
            <a:spLocks noChangeShapeType="1"/>
          </p:cNvSpPr>
          <p:nvPr/>
        </p:nvSpPr>
        <p:spPr bwMode="auto">
          <a:xfrm flipH="1" flipV="1">
            <a:off x="1335088" y="1828800"/>
            <a:ext cx="1379537" cy="4049713"/>
          </a:xfrm>
          <a:prstGeom prst="line">
            <a:avLst/>
          </a:prstGeom>
          <a:noFill/>
          <a:ln w="28575">
            <a:solidFill>
              <a:srgbClr val="CC3300"/>
            </a:solidFill>
            <a:round/>
            <a:headEnd/>
            <a:tailEnd type="triangle" w="med" len="med"/>
          </a:ln>
          <a:effectLst/>
        </p:spPr>
        <p:txBody>
          <a:bodyPr/>
          <a:lstStyle/>
          <a:p>
            <a:endParaRPr lang="zh-CN" altLang="en-US"/>
          </a:p>
        </p:txBody>
      </p:sp>
      <p:sp>
        <p:nvSpPr>
          <p:cNvPr id="617498" name="Line 26"/>
          <p:cNvSpPr>
            <a:spLocks noChangeShapeType="1"/>
          </p:cNvSpPr>
          <p:nvPr/>
        </p:nvSpPr>
        <p:spPr bwMode="auto">
          <a:xfrm flipH="1" flipV="1">
            <a:off x="1266825" y="2749550"/>
            <a:ext cx="1306513" cy="3133725"/>
          </a:xfrm>
          <a:prstGeom prst="line">
            <a:avLst/>
          </a:prstGeom>
          <a:noFill/>
          <a:ln w="28575">
            <a:solidFill>
              <a:srgbClr val="CC3300"/>
            </a:solidFill>
            <a:round/>
            <a:headEnd/>
            <a:tailEnd type="triangle" w="med" len="med"/>
          </a:ln>
          <a:effectLst/>
        </p:spPr>
        <p:txBody>
          <a:bodyPr/>
          <a:lstStyle/>
          <a:p>
            <a:endParaRPr lang="zh-CN" altLang="en-US"/>
          </a:p>
        </p:txBody>
      </p:sp>
      <p:sp>
        <p:nvSpPr>
          <p:cNvPr id="617499" name="Line 27"/>
          <p:cNvSpPr>
            <a:spLocks noChangeShapeType="1"/>
          </p:cNvSpPr>
          <p:nvPr/>
        </p:nvSpPr>
        <p:spPr bwMode="auto">
          <a:xfrm flipV="1">
            <a:off x="2894013" y="2109788"/>
            <a:ext cx="2408237" cy="3759200"/>
          </a:xfrm>
          <a:prstGeom prst="line">
            <a:avLst/>
          </a:prstGeom>
          <a:noFill/>
          <a:ln w="28575">
            <a:solidFill>
              <a:srgbClr val="CC3300"/>
            </a:solidFill>
            <a:round/>
            <a:headEnd/>
            <a:tailEnd type="triangle" w="med" len="med"/>
          </a:ln>
          <a:effectLst/>
        </p:spPr>
        <p:txBody>
          <a:bodyPr/>
          <a:lstStyle/>
          <a:p>
            <a:endParaRPr lang="zh-CN" altLang="en-US"/>
          </a:p>
        </p:txBody>
      </p:sp>
      <p:sp>
        <p:nvSpPr>
          <p:cNvPr id="617500" name="Line 28"/>
          <p:cNvSpPr>
            <a:spLocks noChangeShapeType="1"/>
          </p:cNvSpPr>
          <p:nvPr/>
        </p:nvSpPr>
        <p:spPr bwMode="auto">
          <a:xfrm flipV="1">
            <a:off x="3038475" y="2995613"/>
            <a:ext cx="2409825" cy="2916237"/>
          </a:xfrm>
          <a:prstGeom prst="line">
            <a:avLst/>
          </a:prstGeom>
          <a:noFill/>
          <a:ln w="28575">
            <a:solidFill>
              <a:srgbClr val="CC3300"/>
            </a:solidFill>
            <a:round/>
            <a:headEnd/>
            <a:tailEnd type="triangle" w="med" len="med"/>
          </a:ln>
          <a:effectLst/>
        </p:spPr>
        <p:txBody>
          <a:bodyPr/>
          <a:lstStyle/>
          <a:p>
            <a:endParaRPr lang="zh-CN" altLang="en-US"/>
          </a:p>
        </p:txBody>
      </p:sp>
      <p:sp>
        <p:nvSpPr>
          <p:cNvPr id="617501" name="Line 29"/>
          <p:cNvSpPr>
            <a:spLocks noChangeShapeType="1"/>
          </p:cNvSpPr>
          <p:nvPr/>
        </p:nvSpPr>
        <p:spPr bwMode="auto">
          <a:xfrm flipH="1" flipV="1">
            <a:off x="1814513" y="2222500"/>
            <a:ext cx="3149600" cy="3708400"/>
          </a:xfrm>
          <a:prstGeom prst="line">
            <a:avLst/>
          </a:prstGeom>
          <a:noFill/>
          <a:ln w="28575">
            <a:solidFill>
              <a:srgbClr val="3366FF"/>
            </a:solidFill>
            <a:round/>
            <a:headEnd/>
            <a:tailEnd type="triangle" w="med" len="med"/>
          </a:ln>
          <a:effectLst/>
        </p:spPr>
        <p:txBody>
          <a:bodyPr/>
          <a:lstStyle/>
          <a:p>
            <a:endParaRPr lang="zh-CN" altLang="en-US"/>
          </a:p>
        </p:txBody>
      </p:sp>
      <p:sp>
        <p:nvSpPr>
          <p:cNvPr id="617502" name="Line 30"/>
          <p:cNvSpPr>
            <a:spLocks noChangeShapeType="1"/>
          </p:cNvSpPr>
          <p:nvPr/>
        </p:nvSpPr>
        <p:spPr bwMode="auto">
          <a:xfrm flipV="1">
            <a:off x="5051425" y="1538288"/>
            <a:ext cx="1044575" cy="4367212"/>
          </a:xfrm>
          <a:prstGeom prst="line">
            <a:avLst/>
          </a:prstGeom>
          <a:noFill/>
          <a:ln w="28575">
            <a:solidFill>
              <a:srgbClr val="3366FF"/>
            </a:solidFill>
            <a:round/>
            <a:headEnd/>
            <a:tailEnd type="triangle" w="med" len="med"/>
          </a:ln>
          <a:effectLst/>
        </p:spPr>
        <p:txBody>
          <a:bodyPr/>
          <a:lstStyle/>
          <a:p>
            <a:endParaRPr lang="zh-CN" altLang="en-US"/>
          </a:p>
        </p:txBody>
      </p:sp>
      <p:sp>
        <p:nvSpPr>
          <p:cNvPr id="617503" name="Line 31"/>
          <p:cNvSpPr>
            <a:spLocks noChangeShapeType="1"/>
          </p:cNvSpPr>
          <p:nvPr/>
        </p:nvSpPr>
        <p:spPr bwMode="auto">
          <a:xfrm flipH="1" flipV="1">
            <a:off x="6270625" y="2466975"/>
            <a:ext cx="957263" cy="3440113"/>
          </a:xfrm>
          <a:prstGeom prst="line">
            <a:avLst/>
          </a:prstGeom>
          <a:noFill/>
          <a:ln w="28575">
            <a:solidFill>
              <a:srgbClr val="009242"/>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P spid="617497" grpId="0" animBg="1"/>
      <p:bldP spid="617498" grpId="0" animBg="1"/>
      <p:bldP spid="617499" grpId="0" animBg="1"/>
      <p:bldP spid="617500" grpId="0" animBg="1"/>
      <p:bldP spid="617501" grpId="0" animBg="1"/>
      <p:bldP spid="617502" grpId="0" animBg="1"/>
      <p:bldP spid="6175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a:t>目标文件中的符号表</a:t>
            </a:r>
          </a:p>
        </p:txBody>
      </p:sp>
      <p:sp>
        <p:nvSpPr>
          <p:cNvPr id="685059" name="Rectangle 3"/>
          <p:cNvSpPr>
            <a:spLocks noGrp="1" noChangeArrowheads="1"/>
          </p:cNvSpPr>
          <p:nvPr>
            <p:ph type="body" idx="1"/>
          </p:nvPr>
        </p:nvSpPr>
        <p:spPr>
          <a:xfrm>
            <a:off x="296863" y="1362075"/>
            <a:ext cx="8461375" cy="442913"/>
          </a:xfrm>
        </p:spPr>
        <p:txBody>
          <a:bodyPr/>
          <a:lstStyle/>
          <a:p>
            <a:r>
              <a:rPr lang="zh-CN" altLang="en-US" sz="2200">
                <a:solidFill>
                  <a:schemeClr val="accent2"/>
                </a:solidFill>
                <a:latin typeface="微软雅黑" pitchFamily="34" charset="-122"/>
                <a:ea typeface="微软雅黑" pitchFamily="34" charset="-122"/>
              </a:rPr>
              <a:t>符号表（</a:t>
            </a:r>
            <a:r>
              <a:rPr lang="en-US" altLang="zh-CN" sz="2200">
                <a:solidFill>
                  <a:schemeClr val="accent2"/>
                </a:solidFill>
                <a:latin typeface="微软雅黑" pitchFamily="34" charset="-122"/>
                <a:ea typeface="微软雅黑" pitchFamily="34" charset="-122"/>
              </a:rPr>
              <a:t>symtab</a:t>
            </a:r>
            <a:r>
              <a:rPr lang="zh-CN" altLang="en-US" sz="2200">
                <a:solidFill>
                  <a:schemeClr val="accent2"/>
                </a:solidFill>
                <a:latin typeface="微软雅黑" pitchFamily="34" charset="-122"/>
                <a:ea typeface="微软雅黑" pitchFamily="34" charset="-122"/>
              </a:rPr>
              <a:t>）中每个条目的结构如下：</a:t>
            </a:r>
            <a:endParaRPr lang="zh-CN" altLang="en-US">
              <a:solidFill>
                <a:schemeClr val="accent2"/>
              </a:solidFill>
              <a:latin typeface="微软雅黑" pitchFamily="34" charset="-122"/>
              <a:ea typeface="微软雅黑" pitchFamily="34" charset="-122"/>
            </a:endParaRPr>
          </a:p>
        </p:txBody>
      </p:sp>
      <p:sp>
        <p:nvSpPr>
          <p:cNvPr id="685060" name="Text Box 4"/>
          <p:cNvSpPr txBox="1">
            <a:spLocks noChangeArrowheads="1"/>
          </p:cNvSpPr>
          <p:nvPr/>
        </p:nvSpPr>
        <p:spPr bwMode="auto">
          <a:xfrm>
            <a:off x="257175" y="1970088"/>
            <a:ext cx="8686800" cy="3276600"/>
          </a:xfrm>
          <a:prstGeom prst="rect">
            <a:avLst/>
          </a:prstGeom>
          <a:noFill/>
          <a:ln w="9525">
            <a:noFill/>
            <a:miter lim="800000"/>
            <a:headEnd/>
            <a:tailEnd/>
          </a:ln>
          <a:effectLst/>
        </p:spPr>
        <p:txBody>
          <a:bodyPr>
            <a:spAutoFit/>
          </a:bodyPr>
          <a:lstStyle/>
          <a:p>
            <a:pPr>
              <a:spcBef>
                <a:spcPct val="25000"/>
              </a:spcBef>
            </a:pPr>
            <a:r>
              <a:rPr lang="en-US" altLang="zh-CN" sz="1900" b="1" dirty="0" err="1">
                <a:latin typeface="微软雅黑" pitchFamily="34" charset="-122"/>
                <a:ea typeface="微软雅黑" pitchFamily="34" charset="-122"/>
              </a:rPr>
              <a:t>typedef</a:t>
            </a: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struct</a:t>
            </a:r>
            <a:r>
              <a:rPr lang="en-US" altLang="zh-CN" sz="1900" b="1" dirty="0">
                <a:latin typeface="微软雅黑" pitchFamily="34" charset="-122"/>
                <a:ea typeface="微软雅黑" pitchFamily="34" charset="-122"/>
              </a:rPr>
              <a:t> {</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name;    /*</a:t>
            </a:r>
            <a:r>
              <a:rPr lang="zh-CN" altLang="en-US" sz="1900" b="1" dirty="0">
                <a:latin typeface="微软雅黑" pitchFamily="34" charset="-122"/>
                <a:ea typeface="微软雅黑" pitchFamily="34" charset="-122"/>
              </a:rPr>
              <a:t>符号对应字符串</a:t>
            </a:r>
            <a:r>
              <a:rPr lang="zh-CN" altLang="en-US" sz="1900" b="1" dirty="0">
                <a:solidFill>
                  <a:srgbClr val="FF0000"/>
                </a:solidFill>
                <a:latin typeface="微软雅黑" pitchFamily="34" charset="-122"/>
                <a:ea typeface="微软雅黑" pitchFamily="34" charset="-122"/>
              </a:rPr>
              <a:t>在</a:t>
            </a:r>
            <a:r>
              <a:rPr lang="en-US" altLang="zh-CN" sz="1900" b="1" dirty="0" err="1">
                <a:solidFill>
                  <a:srgbClr val="FF0000"/>
                </a:solidFill>
                <a:latin typeface="微软雅黑" pitchFamily="34" charset="-122"/>
                <a:ea typeface="微软雅黑" pitchFamily="34" charset="-122"/>
              </a:rPr>
              <a:t>strtab</a:t>
            </a:r>
            <a:r>
              <a:rPr lang="zh-CN" altLang="en-US" sz="1900" b="1" dirty="0">
                <a:solidFill>
                  <a:srgbClr val="FF0000"/>
                </a:solidFill>
                <a:latin typeface="微软雅黑" pitchFamily="34" charset="-122"/>
                <a:ea typeface="微软雅黑" pitchFamily="34" charset="-122"/>
              </a:rPr>
              <a:t>节中的偏移量</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	</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value;    /*</a:t>
            </a:r>
            <a:r>
              <a:rPr lang="zh-CN" altLang="en-US" sz="1900" b="1" dirty="0">
                <a:solidFill>
                  <a:srgbClr val="FF0000"/>
                </a:solidFill>
                <a:latin typeface="微软雅黑" pitchFamily="34" charset="-122"/>
                <a:ea typeface="微软雅黑" pitchFamily="34" charset="-122"/>
              </a:rPr>
              <a:t>在对应节中的偏移量</a:t>
            </a:r>
            <a:r>
              <a:rPr lang="zh-CN" altLang="en-US" sz="1900" b="1" dirty="0">
                <a:latin typeface="微软雅黑" pitchFamily="34" charset="-122"/>
                <a:ea typeface="微软雅黑" pitchFamily="34" charset="-122"/>
              </a:rPr>
              <a:t>，可执行文件中是虚拟地址*</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int</a:t>
            </a:r>
            <a:r>
              <a:rPr lang="en-US" altLang="zh-CN" sz="1900" b="1" dirty="0">
                <a:latin typeface="微软雅黑" pitchFamily="34" charset="-122"/>
                <a:ea typeface="微软雅黑" pitchFamily="34" charset="-122"/>
              </a:rPr>
              <a:t>    size;      /*</a:t>
            </a:r>
            <a:r>
              <a:rPr lang="zh-CN" altLang="en-US" sz="1900" b="1" dirty="0">
                <a:latin typeface="微软雅黑" pitchFamily="34" charset="-122"/>
                <a:ea typeface="微软雅黑" pitchFamily="34" charset="-122"/>
              </a:rPr>
              <a:t>符号对应目标</a:t>
            </a:r>
            <a:r>
              <a:rPr lang="zh-CN" altLang="en-US" sz="1900" b="1" dirty="0">
                <a:solidFill>
                  <a:srgbClr val="FF0000"/>
                </a:solidFill>
                <a:latin typeface="微软雅黑" pitchFamily="34" charset="-122"/>
                <a:ea typeface="微软雅黑" pitchFamily="34" charset="-122"/>
              </a:rPr>
              <a:t>所占字节数</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char  type: 4,  /*</a:t>
            </a:r>
            <a:r>
              <a:rPr lang="zh-CN" altLang="en-US" sz="1900" b="1" dirty="0">
                <a:latin typeface="微软雅黑" pitchFamily="34" charset="-122"/>
                <a:ea typeface="微软雅黑" pitchFamily="34" charset="-122"/>
              </a:rPr>
              <a:t>符号对应目标的类型：</a:t>
            </a:r>
            <a:r>
              <a:rPr lang="zh-CN" altLang="en-US" sz="1900" b="1" dirty="0">
                <a:solidFill>
                  <a:srgbClr val="FF0000"/>
                </a:solidFill>
                <a:latin typeface="微软雅黑" pitchFamily="34" charset="-122"/>
                <a:ea typeface="微软雅黑" pitchFamily="34" charset="-122"/>
              </a:rPr>
              <a:t>数据、函数、源文件、节</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binding: 4; /*</a:t>
            </a:r>
            <a:r>
              <a:rPr lang="zh-CN" altLang="en-US" sz="1900" b="1" dirty="0">
                <a:latin typeface="微软雅黑" pitchFamily="34" charset="-122"/>
                <a:ea typeface="微软雅黑" pitchFamily="34" charset="-122"/>
              </a:rPr>
              <a:t>符号类别：</a:t>
            </a:r>
            <a:r>
              <a:rPr lang="zh-CN" altLang="en-US" sz="1900" b="1" dirty="0">
                <a:solidFill>
                  <a:srgbClr val="FF0000"/>
                </a:solidFill>
                <a:latin typeface="微软雅黑" pitchFamily="34" charset="-122"/>
                <a:ea typeface="微软雅黑" pitchFamily="34" charset="-122"/>
              </a:rPr>
              <a:t>全局符号、局部符号、弱符号</a:t>
            </a: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a:spcBef>
                <a:spcPct val="25000"/>
              </a:spcBef>
            </a:pPr>
            <a:r>
              <a:rPr lang="en-US" altLang="zh-CN" sz="1900" b="1" dirty="0">
                <a:latin typeface="微软雅黑" pitchFamily="34" charset="-122"/>
                <a:ea typeface="微软雅黑" pitchFamily="34" charset="-122"/>
              </a:rPr>
              <a:t>        char  reserved;</a:t>
            </a:r>
          </a:p>
          <a:p>
            <a:pPr>
              <a:spcBef>
                <a:spcPct val="25000"/>
              </a:spcBef>
            </a:pPr>
            <a:r>
              <a:rPr lang="en-US" altLang="zh-CN" sz="1900" b="1" dirty="0">
                <a:latin typeface="微软雅黑" pitchFamily="34" charset="-122"/>
                <a:ea typeface="微软雅黑" pitchFamily="34" charset="-122"/>
              </a:rPr>
              <a:t>        char  section;  /*</a:t>
            </a:r>
            <a:r>
              <a:rPr lang="zh-CN" altLang="en-US" sz="1900" b="1" dirty="0">
                <a:latin typeface="微软雅黑" pitchFamily="34" charset="-122"/>
                <a:ea typeface="微软雅黑" pitchFamily="34" charset="-122"/>
              </a:rPr>
              <a:t>符号对应目标所在的节，或其他情况</a:t>
            </a:r>
            <a:r>
              <a:rPr lang="en-US" altLang="zh-CN" sz="1900" b="1" dirty="0">
                <a:latin typeface="微软雅黑" pitchFamily="34" charset="-122"/>
                <a:ea typeface="微软雅黑" pitchFamily="34" charset="-122"/>
              </a:rPr>
              <a:t>*/</a:t>
            </a:r>
          </a:p>
          <a:p>
            <a:pPr>
              <a:spcBef>
                <a:spcPct val="25000"/>
              </a:spcBef>
            </a:pPr>
            <a:r>
              <a:rPr lang="en-US" altLang="zh-CN" sz="1900" b="1" dirty="0">
                <a:latin typeface="微软雅黑" pitchFamily="34" charset="-122"/>
                <a:ea typeface="微软雅黑" pitchFamily="34" charset="-122"/>
              </a:rPr>
              <a:t>} </a:t>
            </a:r>
            <a:r>
              <a:rPr lang="en-US" altLang="zh-CN" sz="1900" b="1" dirty="0" err="1">
                <a:latin typeface="微软雅黑" pitchFamily="34" charset="-122"/>
                <a:ea typeface="微软雅黑" pitchFamily="34" charset="-122"/>
              </a:rPr>
              <a:t>Elf_Symbol</a:t>
            </a:r>
            <a:r>
              <a:rPr lang="en-US" altLang="zh-CN" sz="1900" b="1" dirty="0">
                <a:latin typeface="微软雅黑" pitchFamily="34" charset="-122"/>
                <a:ea typeface="微软雅黑" pitchFamily="34" charset="-122"/>
              </a:rPr>
              <a:t>;</a:t>
            </a:r>
          </a:p>
        </p:txBody>
      </p:sp>
      <p:sp>
        <p:nvSpPr>
          <p:cNvPr id="685061" name="Text Box 5"/>
          <p:cNvSpPr txBox="1">
            <a:spLocks noChangeArrowheads="1"/>
          </p:cNvSpPr>
          <p:nvPr/>
        </p:nvSpPr>
        <p:spPr bwMode="auto">
          <a:xfrm>
            <a:off x="614363" y="5391150"/>
            <a:ext cx="8120062" cy="7937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000" b="1" dirty="0">
                <a:solidFill>
                  <a:srgbClr val="0A6A0A"/>
                </a:solidFill>
                <a:latin typeface="微软雅黑" pitchFamily="34" charset="-122"/>
                <a:ea typeface="微软雅黑" pitchFamily="34" charset="-122"/>
              </a:rPr>
              <a:t>其他情况：</a:t>
            </a:r>
            <a:r>
              <a:rPr lang="en-US" altLang="zh-CN" sz="2000" b="1" dirty="0">
                <a:solidFill>
                  <a:srgbClr val="0A6A0A"/>
                </a:solidFill>
                <a:latin typeface="微软雅黑" pitchFamily="34" charset="-122"/>
                <a:ea typeface="微软雅黑" pitchFamily="34" charset="-122"/>
              </a:rPr>
              <a:t>ABS</a:t>
            </a:r>
            <a:r>
              <a:rPr lang="zh-CN" altLang="en-US" sz="2000" b="1" dirty="0">
                <a:solidFill>
                  <a:srgbClr val="0A6A0A"/>
                </a:solidFill>
                <a:latin typeface="微软雅黑" pitchFamily="34" charset="-122"/>
                <a:ea typeface="微软雅黑" pitchFamily="34" charset="-122"/>
              </a:rPr>
              <a:t>表示不该被重定位；</a:t>
            </a:r>
            <a:r>
              <a:rPr lang="en-US" altLang="zh-CN" sz="2000" b="1" dirty="0">
                <a:solidFill>
                  <a:srgbClr val="FF0000"/>
                </a:solidFill>
                <a:latin typeface="微软雅黑" pitchFamily="34" charset="-122"/>
                <a:ea typeface="微软雅黑" pitchFamily="34" charset="-122"/>
              </a:rPr>
              <a:t>UND</a:t>
            </a:r>
            <a:r>
              <a:rPr lang="zh-CN" altLang="en-US" sz="2000" b="1" dirty="0">
                <a:solidFill>
                  <a:srgbClr val="FF0000"/>
                </a:solidFill>
                <a:latin typeface="微软雅黑" pitchFamily="34" charset="-122"/>
                <a:ea typeface="微软雅黑" pitchFamily="34" charset="-122"/>
              </a:rPr>
              <a:t>表示未定义</a:t>
            </a:r>
            <a:r>
              <a:rPr lang="zh-CN" altLang="en-US" sz="2000" b="1" dirty="0">
                <a:solidFill>
                  <a:srgbClr val="0A6A0A"/>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COM</a:t>
            </a:r>
            <a:r>
              <a:rPr lang="zh-CN" altLang="en-US" sz="2000" b="1" dirty="0">
                <a:solidFill>
                  <a:srgbClr val="FF0000"/>
                </a:solidFill>
                <a:latin typeface="微软雅黑" pitchFamily="34" charset="-122"/>
                <a:ea typeface="微软雅黑" pitchFamily="34" charset="-122"/>
              </a:rPr>
              <a:t>表示未初始化</a:t>
            </a:r>
            <a:r>
              <a:rPr lang="zh-CN" altLang="en-US" sz="2000" b="1" dirty="0">
                <a:solidFill>
                  <a:srgbClr val="0A6A0A"/>
                </a:solidFill>
                <a:latin typeface="微软雅黑" pitchFamily="34" charset="-122"/>
                <a:ea typeface="微软雅黑" pitchFamily="34" charset="-122"/>
              </a:rPr>
              <a:t>数据（</a:t>
            </a:r>
            <a:r>
              <a:rPr lang="en-US" altLang="zh-CN" sz="2000" b="1" dirty="0">
                <a:solidFill>
                  <a:srgbClr val="0A6A0A"/>
                </a:solidFill>
                <a:latin typeface="微软雅黑" pitchFamily="34" charset="-122"/>
                <a:ea typeface="微软雅黑" pitchFamily="34" charset="-122"/>
              </a:rPr>
              <a:t>.</a:t>
            </a:r>
            <a:r>
              <a:rPr lang="en-US" altLang="zh-CN" sz="2000" b="1" dirty="0" err="1">
                <a:solidFill>
                  <a:srgbClr val="0A6A0A"/>
                </a:solidFill>
                <a:latin typeface="微软雅黑" pitchFamily="34" charset="-122"/>
                <a:ea typeface="微软雅黑" pitchFamily="34" charset="-122"/>
              </a:rPr>
              <a:t>bss</a:t>
            </a:r>
            <a:r>
              <a:rPr lang="zh-CN" altLang="en-US" sz="2000" b="1" dirty="0">
                <a:solidFill>
                  <a:srgbClr val="0A6A0A"/>
                </a:solidFill>
                <a:latin typeface="微软雅黑" pitchFamily="34" charset="-122"/>
                <a:ea typeface="微软雅黑" pitchFamily="34" charset="-122"/>
              </a:rPr>
              <a:t>），此时，</a:t>
            </a:r>
            <a:r>
              <a:rPr lang="en-US" altLang="zh-CN" sz="2000" b="1" dirty="0">
                <a:solidFill>
                  <a:srgbClr val="0A6A0A"/>
                </a:solidFill>
                <a:latin typeface="微软雅黑" pitchFamily="34" charset="-122"/>
                <a:ea typeface="微软雅黑" pitchFamily="34" charset="-122"/>
              </a:rPr>
              <a:t>value</a:t>
            </a:r>
            <a:r>
              <a:rPr lang="zh-CN" altLang="en-US" sz="2000" b="1" dirty="0">
                <a:solidFill>
                  <a:srgbClr val="0A6A0A"/>
                </a:solidFill>
                <a:latin typeface="微软雅黑" pitchFamily="34" charset="-122"/>
                <a:ea typeface="微软雅黑" pitchFamily="34" charset="-122"/>
              </a:rPr>
              <a:t>表示对齐要求，</a:t>
            </a:r>
            <a:r>
              <a:rPr lang="en-US" altLang="zh-CN" sz="2000" b="1" dirty="0">
                <a:solidFill>
                  <a:srgbClr val="0A6A0A"/>
                </a:solidFill>
                <a:latin typeface="微软雅黑" pitchFamily="34" charset="-122"/>
                <a:ea typeface="微软雅黑" pitchFamily="34" charset="-122"/>
              </a:rPr>
              <a:t>size</a:t>
            </a:r>
            <a:r>
              <a:rPr lang="zh-CN" altLang="en-US" sz="2000" b="1" dirty="0">
                <a:solidFill>
                  <a:srgbClr val="0A6A0A"/>
                </a:solidFill>
                <a:latin typeface="微软雅黑" pitchFamily="34" charset="-122"/>
                <a:ea typeface="微软雅黑" pitchFamily="34" charset="-122"/>
              </a:rPr>
              <a:t>给出最小大小</a:t>
            </a:r>
          </a:p>
        </p:txBody>
      </p:sp>
      <p:sp>
        <p:nvSpPr>
          <p:cNvPr id="685062" name="Rectangle 6"/>
          <p:cNvSpPr>
            <a:spLocks noChangeArrowheads="1"/>
          </p:cNvSpPr>
          <p:nvPr/>
        </p:nvSpPr>
        <p:spPr bwMode="auto">
          <a:xfrm>
            <a:off x="417513" y="785813"/>
            <a:ext cx="5853112" cy="460375"/>
          </a:xfrm>
          <a:prstGeom prst="rect">
            <a:avLst/>
          </a:prstGeom>
          <a:noFill/>
          <a:ln w="9525">
            <a:noFill/>
            <a:miter lim="800000"/>
            <a:headEnd/>
            <a:tailEnd/>
          </a:ln>
          <a:effectLst/>
        </p:spPr>
        <p:txBody>
          <a:bodyPr wrap="none">
            <a:spAutoFit/>
          </a:bodyPr>
          <a:lstStyle/>
          <a:p>
            <a:pPr eaLnBrk="0" hangingPunct="0">
              <a:lnSpc>
                <a:spcPct val="110000"/>
              </a:lnSpc>
              <a:spcBef>
                <a:spcPct val="20000"/>
              </a:spcBef>
            </a:pPr>
            <a:r>
              <a:rPr lang="en-GB" altLang="en-GB" sz="2200" b="1">
                <a:latin typeface="微软雅黑" pitchFamily="34" charset="-122"/>
                <a:ea typeface="微软雅黑" pitchFamily="34" charset="-122"/>
              </a:rPr>
              <a:t>.symtab </a:t>
            </a:r>
            <a:r>
              <a:rPr lang="en-GB" altLang="zh-CN" sz="2200" b="1">
                <a:latin typeface="微软雅黑" pitchFamily="34" charset="-122"/>
                <a:ea typeface="微软雅黑" pitchFamily="34" charset="-122"/>
              </a:rPr>
              <a:t>节</a:t>
            </a:r>
            <a:r>
              <a:rPr lang="zh-CN" altLang="en-GB" sz="2200" b="1">
                <a:latin typeface="微软雅黑" pitchFamily="34" charset="-122"/>
                <a:ea typeface="微软雅黑" pitchFamily="34" charset="-122"/>
              </a:rPr>
              <a:t>记录符号表信息，是一个结构数组</a:t>
            </a:r>
            <a:endParaRPr lang="en-GB" altLang="en-GB" sz="2200" b="1">
              <a:latin typeface="微软雅黑" pitchFamily="34" charset="-122"/>
              <a:ea typeface="微软雅黑" pitchFamily="34" charset="-122"/>
            </a:endParaRPr>
          </a:p>
        </p:txBody>
      </p:sp>
      <p:grpSp>
        <p:nvGrpSpPr>
          <p:cNvPr id="685065" name="Group 9"/>
          <p:cNvGrpSpPr>
            <a:grpSpLocks/>
          </p:cNvGrpSpPr>
          <p:nvPr/>
        </p:nvGrpSpPr>
        <p:grpSpPr bwMode="auto">
          <a:xfrm>
            <a:off x="3586163" y="857250"/>
            <a:ext cx="5326062" cy="1857375"/>
            <a:chOff x="2259" y="540"/>
            <a:chExt cx="3355" cy="1170"/>
          </a:xfrm>
        </p:grpSpPr>
        <p:sp>
          <p:nvSpPr>
            <p:cNvPr id="685063" name="Text Box 7"/>
            <p:cNvSpPr txBox="1">
              <a:spLocks noChangeArrowheads="1"/>
            </p:cNvSpPr>
            <p:nvPr/>
          </p:nvSpPr>
          <p:spPr bwMode="auto">
            <a:xfrm>
              <a:off x="4096" y="540"/>
              <a:ext cx="1518" cy="736"/>
            </a:xfrm>
            <a:prstGeom prst="rect">
              <a:avLst/>
            </a:prstGeom>
            <a:noFill/>
            <a:ln w="9525">
              <a:solidFill>
                <a:srgbClr val="993366"/>
              </a:solidFill>
              <a:miter lim="800000"/>
              <a:headEnd/>
              <a:tailEnd/>
            </a:ln>
            <a:effectLst/>
          </p:spPr>
          <p:txBody>
            <a:bodyPr>
              <a:spAutoFit/>
            </a:bodyPr>
            <a:lstStyle/>
            <a:p>
              <a:pPr>
                <a:spcBef>
                  <a:spcPct val="50000"/>
                </a:spcBef>
              </a:pPr>
              <a:r>
                <a:rPr lang="zh-CN" altLang="en-US" sz="2000" b="1">
                  <a:solidFill>
                    <a:srgbClr val="CC0066"/>
                  </a:solidFill>
                  <a:latin typeface="微软雅黑" pitchFamily="34" charset="-122"/>
                  <a:ea typeface="微软雅黑" pitchFamily="34" charset="-122"/>
                </a:rPr>
                <a:t>函数名在</a:t>
              </a:r>
              <a:r>
                <a:rPr lang="en-US" altLang="zh-CN" sz="2000" b="1">
                  <a:solidFill>
                    <a:srgbClr val="CC0066"/>
                  </a:solidFill>
                  <a:latin typeface="微软雅黑" pitchFamily="34" charset="-122"/>
                  <a:ea typeface="微软雅黑" pitchFamily="34" charset="-122"/>
                </a:rPr>
                <a:t>text</a:t>
              </a:r>
              <a:r>
                <a:rPr lang="zh-CN" altLang="en-US" sz="2000" b="1">
                  <a:solidFill>
                    <a:srgbClr val="CC0066"/>
                  </a:solidFill>
                  <a:latin typeface="微软雅黑" pitchFamily="34" charset="-122"/>
                  <a:ea typeface="微软雅黑" pitchFamily="34" charset="-122"/>
                </a:rPr>
                <a:t>节中</a:t>
              </a:r>
            </a:p>
            <a:p>
              <a:pPr>
                <a:spcBef>
                  <a:spcPct val="50000"/>
                </a:spcBef>
              </a:pPr>
              <a:r>
                <a:rPr lang="zh-CN" altLang="en-US" sz="2000" b="1">
                  <a:solidFill>
                    <a:srgbClr val="CC0066"/>
                  </a:solidFill>
                  <a:latin typeface="微软雅黑" pitchFamily="34" charset="-122"/>
                  <a:ea typeface="微软雅黑" pitchFamily="34" charset="-122"/>
                </a:rPr>
                <a:t>变量名在</a:t>
              </a:r>
              <a:r>
                <a:rPr lang="en-US" altLang="zh-CN" sz="2000" b="1">
                  <a:solidFill>
                    <a:srgbClr val="CC0066"/>
                  </a:solidFill>
                  <a:latin typeface="微软雅黑" pitchFamily="34" charset="-122"/>
                  <a:ea typeface="微软雅黑" pitchFamily="34" charset="-122"/>
                </a:rPr>
                <a:t>data</a:t>
              </a:r>
              <a:r>
                <a:rPr lang="zh-CN" altLang="en-US" sz="2000" b="1">
                  <a:solidFill>
                    <a:srgbClr val="CC0066"/>
                  </a:solidFill>
                  <a:latin typeface="微软雅黑" pitchFamily="34" charset="-122"/>
                  <a:ea typeface="微软雅黑" pitchFamily="34" charset="-122"/>
                </a:rPr>
                <a:t>节或</a:t>
              </a:r>
              <a:r>
                <a:rPr lang="en-US" altLang="zh-CN" sz="2000" b="1">
                  <a:solidFill>
                    <a:srgbClr val="CC0066"/>
                  </a:solidFill>
                  <a:latin typeface="微软雅黑" pitchFamily="34" charset="-122"/>
                  <a:ea typeface="微软雅黑" pitchFamily="34" charset="-122"/>
                </a:rPr>
                <a:t>bss</a:t>
              </a:r>
              <a:r>
                <a:rPr lang="zh-CN" altLang="en-US" sz="2000" b="1">
                  <a:solidFill>
                    <a:srgbClr val="CC0066"/>
                  </a:solidFill>
                  <a:latin typeface="微软雅黑" pitchFamily="34" charset="-122"/>
                  <a:ea typeface="微软雅黑" pitchFamily="34" charset="-122"/>
                </a:rPr>
                <a:t>节中</a:t>
              </a:r>
            </a:p>
          </p:txBody>
        </p:sp>
        <p:sp>
          <p:nvSpPr>
            <p:cNvPr id="685064" name="Line 8"/>
            <p:cNvSpPr>
              <a:spLocks noChangeShapeType="1"/>
            </p:cNvSpPr>
            <p:nvPr/>
          </p:nvSpPr>
          <p:spPr bwMode="auto">
            <a:xfrm flipV="1">
              <a:off x="2259" y="1253"/>
              <a:ext cx="1847" cy="457"/>
            </a:xfrm>
            <a:prstGeom prst="line">
              <a:avLst/>
            </a:prstGeom>
            <a:noFill/>
            <a:ln w="28575">
              <a:solidFill>
                <a:srgbClr val="CC0066"/>
              </a:solidFill>
              <a:round/>
              <a:headEnd/>
              <a:tailEnd type="triangle" w="med" len="med"/>
            </a:ln>
            <a:effectLst/>
          </p:spPr>
          <p:txBody>
            <a:bodyPr/>
            <a:lstStyle/>
            <a:p>
              <a:endParaRPr lang="zh-CN" altLang="en-US"/>
            </a:p>
          </p:txBody>
        </p:sp>
      </p:grpSp>
      <p:sp>
        <p:nvSpPr>
          <p:cNvPr id="685066" name="Text Box 10"/>
          <p:cNvSpPr txBox="1">
            <a:spLocks noChangeArrowheads="1"/>
          </p:cNvSpPr>
          <p:nvPr/>
        </p:nvSpPr>
        <p:spPr bwMode="auto">
          <a:xfrm>
            <a:off x="5675313" y="3106738"/>
            <a:ext cx="2541587" cy="314325"/>
          </a:xfrm>
          <a:prstGeom prst="rect">
            <a:avLst/>
          </a:prstGeom>
          <a:noFill/>
          <a:ln w="9525">
            <a:solidFill>
              <a:srgbClr val="CC0066"/>
            </a:solidFill>
            <a:miter lim="800000"/>
            <a:headEnd/>
            <a:tailEnd/>
          </a:ln>
          <a:effectLst/>
        </p:spPr>
        <p:txBody>
          <a:bodyPr tIns="0" bIns="0">
            <a:spAutoFit/>
          </a:bodyPr>
          <a:lstStyle/>
          <a:p>
            <a:pPr>
              <a:spcBef>
                <a:spcPct val="50000"/>
              </a:spcBef>
            </a:pPr>
            <a:r>
              <a:rPr lang="zh-CN" altLang="en-US" sz="2000" b="1">
                <a:solidFill>
                  <a:srgbClr val="CC0066"/>
                </a:solidFill>
                <a:ea typeface="微软雅黑" pitchFamily="34" charset="-122"/>
              </a:rPr>
              <a:t>函数大小或变量长度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a:t>目标文件中的符号表</a:t>
            </a:r>
          </a:p>
        </p:txBody>
      </p:sp>
      <p:sp>
        <p:nvSpPr>
          <p:cNvPr id="692227" name="Rectangle 3"/>
          <p:cNvSpPr>
            <a:spLocks noGrp="1" noChangeArrowheads="1"/>
          </p:cNvSpPr>
          <p:nvPr>
            <p:ph type="body" idx="1"/>
          </p:nvPr>
        </p:nvSpPr>
        <p:spPr>
          <a:xfrm>
            <a:off x="468313" y="728663"/>
            <a:ext cx="8229600" cy="477837"/>
          </a:xfrm>
        </p:spPr>
        <p:txBody>
          <a:bodyPr/>
          <a:lstStyle/>
          <a:p>
            <a:pPr>
              <a:lnSpc>
                <a:spcPct val="105000"/>
              </a:lnSpc>
            </a:pPr>
            <a:r>
              <a:rPr lang="en-US" altLang="zh-CN">
                <a:solidFill>
                  <a:schemeClr val="accent2"/>
                </a:solidFill>
                <a:latin typeface="微软雅黑" pitchFamily="34" charset="-122"/>
                <a:ea typeface="微软雅黑" pitchFamily="34" charset="-122"/>
              </a:rPr>
              <a:t>main.o</a:t>
            </a:r>
            <a:r>
              <a:rPr lang="zh-CN" altLang="en-US">
                <a:solidFill>
                  <a:schemeClr val="accent2"/>
                </a:solidFill>
                <a:latin typeface="微软雅黑" pitchFamily="34" charset="-122"/>
                <a:ea typeface="微软雅黑" pitchFamily="34" charset="-122"/>
              </a:rPr>
              <a:t>中的符号表中最后三个条目（共</a:t>
            </a:r>
            <a:r>
              <a:rPr lang="en-US" altLang="zh-CN">
                <a:solidFill>
                  <a:schemeClr val="accent2"/>
                </a:solidFill>
                <a:latin typeface="微软雅黑" pitchFamily="34" charset="-122"/>
                <a:ea typeface="微软雅黑" pitchFamily="34" charset="-122"/>
              </a:rPr>
              <a:t>10</a:t>
            </a:r>
            <a:r>
              <a:rPr lang="zh-CN" altLang="en-US">
                <a:solidFill>
                  <a:schemeClr val="accent2"/>
                </a:solidFill>
                <a:latin typeface="微软雅黑" pitchFamily="34" charset="-122"/>
                <a:ea typeface="微软雅黑" pitchFamily="34" charset="-122"/>
              </a:rPr>
              <a:t>个）</a:t>
            </a:r>
          </a:p>
        </p:txBody>
      </p:sp>
      <p:sp>
        <p:nvSpPr>
          <p:cNvPr id="692228" name="Text Box 4"/>
          <p:cNvSpPr txBox="1">
            <a:spLocks noChangeArrowheads="1"/>
          </p:cNvSpPr>
          <p:nvPr/>
        </p:nvSpPr>
        <p:spPr bwMode="auto">
          <a:xfrm>
            <a:off x="657225" y="1209675"/>
            <a:ext cx="7470775" cy="1481138"/>
          </a:xfrm>
          <a:prstGeom prst="rect">
            <a:avLst/>
          </a:prstGeom>
          <a:noFill/>
          <a:ln w="9525">
            <a:noFill/>
            <a:miter lim="800000"/>
            <a:headEnd/>
            <a:tailEnd/>
          </a:ln>
          <a:effectLst/>
        </p:spPr>
        <p:txBody>
          <a:bodyPr>
            <a:spAutoFit/>
          </a:bodyPr>
          <a:lstStyle/>
          <a:p>
            <a:pPr>
              <a:spcBef>
                <a:spcPct val="35000"/>
              </a:spcBef>
            </a:pPr>
            <a:r>
              <a:rPr lang="en-US" altLang="zh-CN" b="1" dirty="0" err="1">
                <a:solidFill>
                  <a:srgbClr val="004821"/>
                </a:solidFill>
                <a:latin typeface="微软雅黑" pitchFamily="34" charset="-122"/>
                <a:ea typeface="微软雅黑" pitchFamily="34" charset="-122"/>
              </a:rPr>
              <a:t>Num</a:t>
            </a:r>
            <a:r>
              <a:rPr lang="en-US" altLang="zh-CN" b="1" dirty="0">
                <a:solidFill>
                  <a:srgbClr val="004821"/>
                </a:solidFill>
                <a:latin typeface="微软雅黑" pitchFamily="34" charset="-122"/>
                <a:ea typeface="微软雅黑" pitchFamily="34" charset="-122"/>
              </a:rPr>
              <a:t>:	value	Size	Type	Bind	</a:t>
            </a:r>
            <a:r>
              <a:rPr lang="en-US" altLang="zh-CN" b="1" dirty="0" err="1">
                <a:solidFill>
                  <a:srgbClr val="004821"/>
                </a:solidFill>
                <a:latin typeface="微软雅黑" pitchFamily="34" charset="-122"/>
                <a:ea typeface="微软雅黑" pitchFamily="34" charset="-122"/>
              </a:rPr>
              <a:t>Ot</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Ndx</a:t>
            </a:r>
            <a:r>
              <a:rPr lang="en-US" altLang="zh-CN" b="1" dirty="0">
                <a:solidFill>
                  <a:srgbClr val="004821"/>
                </a:solidFill>
                <a:latin typeface="微软雅黑" pitchFamily="34" charset="-122"/>
                <a:ea typeface="微软雅黑" pitchFamily="34" charset="-122"/>
              </a:rPr>
              <a:t>	Name</a:t>
            </a:r>
          </a:p>
          <a:p>
            <a:pPr>
              <a:spcBef>
                <a:spcPct val="35000"/>
              </a:spcBef>
            </a:pPr>
            <a:r>
              <a:rPr lang="en-US" altLang="zh-CN" b="1" dirty="0">
                <a:solidFill>
                  <a:srgbClr val="004821"/>
                </a:solidFill>
                <a:latin typeface="微软雅黑" pitchFamily="34" charset="-122"/>
                <a:ea typeface="微软雅黑" pitchFamily="34" charset="-122"/>
              </a:rPr>
              <a:t>8:	0	8	Data	Global  	0	3	</a:t>
            </a:r>
            <a:r>
              <a:rPr lang="en-US" altLang="zh-CN" b="1" dirty="0" err="1">
                <a:solidFill>
                  <a:srgbClr val="004821"/>
                </a:solidFill>
                <a:latin typeface="微软雅黑" pitchFamily="34" charset="-122"/>
                <a:ea typeface="微软雅黑" pitchFamily="34" charset="-122"/>
              </a:rPr>
              <a:t>buf</a:t>
            </a:r>
            <a:endParaRPr lang="en-US" altLang="zh-CN" b="1" dirty="0">
              <a:solidFill>
                <a:srgbClr val="004821"/>
              </a:solidFill>
              <a:latin typeface="微软雅黑" pitchFamily="34" charset="-122"/>
              <a:ea typeface="微软雅黑" pitchFamily="34" charset="-122"/>
            </a:endParaRPr>
          </a:p>
          <a:p>
            <a:pPr>
              <a:spcBef>
                <a:spcPct val="35000"/>
              </a:spcBef>
            </a:pPr>
            <a:r>
              <a:rPr lang="en-US" altLang="zh-CN" b="1" dirty="0">
                <a:solidFill>
                  <a:srgbClr val="004821"/>
                </a:solidFill>
                <a:latin typeface="微软雅黑" pitchFamily="34" charset="-122"/>
                <a:ea typeface="微软雅黑" pitchFamily="34" charset="-122"/>
              </a:rPr>
              <a:t>9:	0	33	</a:t>
            </a:r>
            <a:r>
              <a:rPr lang="en-US" altLang="zh-CN" b="1" dirty="0" err="1">
                <a:solidFill>
                  <a:srgbClr val="004821"/>
                </a:solidFill>
                <a:latin typeface="微软雅黑" pitchFamily="34" charset="-122"/>
                <a:ea typeface="微软雅黑" pitchFamily="34" charset="-122"/>
              </a:rPr>
              <a:t>Func</a:t>
            </a:r>
            <a:r>
              <a:rPr lang="en-US" altLang="zh-CN" b="1" dirty="0">
                <a:solidFill>
                  <a:srgbClr val="004821"/>
                </a:solidFill>
                <a:latin typeface="微软雅黑" pitchFamily="34" charset="-122"/>
                <a:ea typeface="微软雅黑" pitchFamily="34" charset="-122"/>
              </a:rPr>
              <a:t>	Global	0	1	main</a:t>
            </a:r>
          </a:p>
          <a:p>
            <a:pPr>
              <a:spcBef>
                <a:spcPct val="35000"/>
              </a:spcBef>
            </a:pPr>
            <a:r>
              <a:rPr lang="en-US" altLang="zh-CN" b="1" dirty="0">
                <a:solidFill>
                  <a:srgbClr val="004821"/>
                </a:solidFill>
                <a:latin typeface="微软雅黑" pitchFamily="34" charset="-122"/>
                <a:ea typeface="微软雅黑" pitchFamily="34" charset="-122"/>
              </a:rPr>
              <a:t>10:	0	0	</a:t>
            </a:r>
            <a:r>
              <a:rPr lang="en-US" altLang="zh-CN" b="1" dirty="0" err="1">
                <a:solidFill>
                  <a:srgbClr val="004821"/>
                </a:solidFill>
                <a:latin typeface="微软雅黑" pitchFamily="34" charset="-122"/>
                <a:ea typeface="微软雅黑" pitchFamily="34" charset="-122"/>
              </a:rPr>
              <a:t>Notype</a:t>
            </a:r>
            <a:r>
              <a:rPr lang="en-US" altLang="zh-CN" b="1" dirty="0">
                <a:solidFill>
                  <a:srgbClr val="004821"/>
                </a:solidFill>
                <a:latin typeface="微软雅黑" pitchFamily="34" charset="-122"/>
                <a:ea typeface="微软雅黑" pitchFamily="34" charset="-122"/>
              </a:rPr>
              <a:t>	Global	0	</a:t>
            </a:r>
            <a:r>
              <a:rPr lang="en-US" altLang="zh-CN" b="1" dirty="0">
                <a:solidFill>
                  <a:srgbClr val="00B050"/>
                </a:solidFill>
                <a:latin typeface="微软雅黑" pitchFamily="34" charset="-122"/>
                <a:ea typeface="微软雅黑" pitchFamily="34" charset="-122"/>
              </a:rPr>
              <a:t>UND</a:t>
            </a:r>
            <a:r>
              <a:rPr lang="en-US" altLang="zh-CN" b="1" dirty="0">
                <a:solidFill>
                  <a:srgbClr val="004821"/>
                </a:solidFill>
                <a:latin typeface="微软雅黑" pitchFamily="34" charset="-122"/>
                <a:ea typeface="微软雅黑" pitchFamily="34" charset="-122"/>
              </a:rPr>
              <a:t>	swap</a:t>
            </a:r>
          </a:p>
        </p:txBody>
      </p:sp>
      <p:sp>
        <p:nvSpPr>
          <p:cNvPr id="692229" name="Rectangle 5"/>
          <p:cNvSpPr>
            <a:spLocks noChangeArrowheads="1"/>
          </p:cNvSpPr>
          <p:nvPr/>
        </p:nvSpPr>
        <p:spPr bwMode="auto">
          <a:xfrm>
            <a:off x="341313" y="3913188"/>
            <a:ext cx="8229600" cy="477837"/>
          </a:xfrm>
          <a:prstGeom prst="rect">
            <a:avLst/>
          </a:prstGeom>
          <a:noFill/>
          <a:ln w="9525">
            <a:noFill/>
            <a:miter lim="800000"/>
            <a:headEnd/>
            <a:tailEnd/>
          </a:ln>
        </p:spPr>
        <p:txBody>
          <a:bodyPr/>
          <a:lstStyle/>
          <a:p>
            <a:pPr marL="342900" indent="-342900" eaLnBrk="0" hangingPunct="0">
              <a:lnSpc>
                <a:spcPct val="105000"/>
              </a:lnSpc>
              <a:spcBef>
                <a:spcPct val="20000"/>
              </a:spcBef>
              <a:buFontTx/>
              <a:buChar char="•"/>
            </a:pPr>
            <a:r>
              <a:rPr lang="en-US" altLang="zh-CN" sz="2400" b="1">
                <a:solidFill>
                  <a:schemeClr val="accent2"/>
                </a:solidFill>
                <a:latin typeface="微软雅黑" pitchFamily="34" charset="-122"/>
                <a:ea typeface="微软雅黑" pitchFamily="34" charset="-122"/>
              </a:rPr>
              <a:t>swap.o</a:t>
            </a:r>
            <a:r>
              <a:rPr lang="zh-CN" altLang="en-US" sz="2400" b="1">
                <a:solidFill>
                  <a:schemeClr val="accent2"/>
                </a:solidFill>
                <a:latin typeface="微软雅黑" pitchFamily="34" charset="-122"/>
                <a:ea typeface="微软雅黑" pitchFamily="34" charset="-122"/>
              </a:rPr>
              <a:t>中的符号表中最后</a:t>
            </a:r>
            <a:r>
              <a:rPr lang="en-US" altLang="zh-CN" sz="2400" b="1">
                <a:solidFill>
                  <a:schemeClr val="accent2"/>
                </a:solidFill>
                <a:latin typeface="微软雅黑" pitchFamily="34" charset="-122"/>
                <a:ea typeface="微软雅黑" pitchFamily="34" charset="-122"/>
              </a:rPr>
              <a:t>4</a:t>
            </a:r>
            <a:r>
              <a:rPr lang="zh-CN" altLang="en-US" sz="2400" b="1">
                <a:solidFill>
                  <a:schemeClr val="accent2"/>
                </a:solidFill>
                <a:latin typeface="微软雅黑" pitchFamily="34" charset="-122"/>
                <a:ea typeface="微软雅黑" pitchFamily="34" charset="-122"/>
              </a:rPr>
              <a:t>个条目（共</a:t>
            </a:r>
            <a:r>
              <a:rPr lang="en-US" altLang="zh-CN" sz="2400" b="1">
                <a:solidFill>
                  <a:schemeClr val="accent2"/>
                </a:solidFill>
                <a:latin typeface="微软雅黑" pitchFamily="34" charset="-122"/>
                <a:ea typeface="微软雅黑" pitchFamily="34" charset="-122"/>
              </a:rPr>
              <a:t>11</a:t>
            </a:r>
            <a:r>
              <a:rPr lang="zh-CN" altLang="en-US" sz="2400" b="1">
                <a:solidFill>
                  <a:schemeClr val="accent2"/>
                </a:solidFill>
                <a:latin typeface="微软雅黑" pitchFamily="34" charset="-122"/>
                <a:ea typeface="微软雅黑" pitchFamily="34" charset="-122"/>
              </a:rPr>
              <a:t>个）</a:t>
            </a:r>
          </a:p>
          <a:p>
            <a:pPr marL="342900" indent="-342900" eaLnBrk="0" hangingPunct="0">
              <a:lnSpc>
                <a:spcPct val="105000"/>
              </a:lnSpc>
              <a:spcBef>
                <a:spcPct val="20000"/>
              </a:spcBef>
            </a:pPr>
            <a:endParaRPr lang="zh-CN" altLang="en-US" sz="2400" b="1">
              <a:solidFill>
                <a:schemeClr val="accent2"/>
              </a:solidFill>
              <a:latin typeface="微软雅黑" pitchFamily="34" charset="-122"/>
              <a:ea typeface="微软雅黑" pitchFamily="34" charset="-122"/>
            </a:endParaRPr>
          </a:p>
        </p:txBody>
      </p:sp>
      <p:sp>
        <p:nvSpPr>
          <p:cNvPr id="692230" name="Text Box 6"/>
          <p:cNvSpPr txBox="1">
            <a:spLocks noChangeArrowheads="1"/>
          </p:cNvSpPr>
          <p:nvPr/>
        </p:nvSpPr>
        <p:spPr bwMode="auto">
          <a:xfrm>
            <a:off x="476250" y="4424363"/>
            <a:ext cx="8485188" cy="1852612"/>
          </a:xfrm>
          <a:prstGeom prst="rect">
            <a:avLst/>
          </a:prstGeom>
          <a:noFill/>
          <a:ln w="9525">
            <a:noFill/>
            <a:miter lim="800000"/>
            <a:headEnd/>
            <a:tailEnd/>
          </a:ln>
          <a:effectLst/>
        </p:spPr>
        <p:txBody>
          <a:bodyPr>
            <a:spAutoFit/>
          </a:bodyPr>
          <a:lstStyle/>
          <a:p>
            <a:pPr>
              <a:spcBef>
                <a:spcPct val="35000"/>
              </a:spcBef>
            </a:pPr>
            <a:r>
              <a:rPr lang="en-US" altLang="zh-CN" b="1" dirty="0" err="1">
                <a:solidFill>
                  <a:srgbClr val="004821"/>
                </a:solidFill>
                <a:latin typeface="微软雅黑" pitchFamily="34" charset="-122"/>
                <a:ea typeface="微软雅黑" pitchFamily="34" charset="-122"/>
              </a:rPr>
              <a:t>Num</a:t>
            </a:r>
            <a:r>
              <a:rPr lang="en-US" altLang="zh-CN" b="1" dirty="0">
                <a:solidFill>
                  <a:srgbClr val="004821"/>
                </a:solidFill>
                <a:latin typeface="微软雅黑" pitchFamily="34" charset="-122"/>
                <a:ea typeface="微软雅黑" pitchFamily="34" charset="-122"/>
              </a:rPr>
              <a:t>:	value	Size	Type	 Bind	   </a:t>
            </a:r>
            <a:r>
              <a:rPr lang="en-US" altLang="zh-CN" b="1" dirty="0" err="1">
                <a:solidFill>
                  <a:srgbClr val="004821"/>
                </a:solidFill>
                <a:latin typeface="微软雅黑" pitchFamily="34" charset="-122"/>
                <a:ea typeface="微软雅黑" pitchFamily="34" charset="-122"/>
              </a:rPr>
              <a:t>Ot</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Ndx</a:t>
            </a:r>
            <a:r>
              <a:rPr lang="en-US" altLang="zh-CN" b="1" dirty="0">
                <a:solidFill>
                  <a:srgbClr val="004821"/>
                </a:solidFill>
                <a:latin typeface="微软雅黑" pitchFamily="34" charset="-122"/>
                <a:ea typeface="微软雅黑" pitchFamily="34" charset="-122"/>
              </a:rPr>
              <a:t>	Name</a:t>
            </a:r>
          </a:p>
          <a:p>
            <a:pPr>
              <a:spcBef>
                <a:spcPct val="35000"/>
              </a:spcBef>
            </a:pPr>
            <a:r>
              <a:rPr lang="en-US" altLang="zh-CN" b="1" dirty="0">
                <a:solidFill>
                  <a:srgbClr val="004821"/>
                </a:solidFill>
                <a:latin typeface="微软雅黑" pitchFamily="34" charset="-122"/>
                <a:ea typeface="微软雅黑" pitchFamily="34" charset="-122"/>
              </a:rPr>
              <a:t>8:	0	4	 Data	 Global    0	3	bufp0</a:t>
            </a:r>
          </a:p>
          <a:p>
            <a:pPr>
              <a:spcBef>
                <a:spcPct val="35000"/>
              </a:spcBef>
            </a:pPr>
            <a:r>
              <a:rPr lang="en-US" altLang="zh-CN" b="1" dirty="0">
                <a:solidFill>
                  <a:srgbClr val="004821"/>
                </a:solidFill>
                <a:latin typeface="微软雅黑" pitchFamily="34" charset="-122"/>
                <a:ea typeface="微软雅黑" pitchFamily="34" charset="-122"/>
              </a:rPr>
              <a:t>9:	0	0	 </a:t>
            </a:r>
            <a:r>
              <a:rPr lang="en-US" altLang="zh-CN" b="1" dirty="0" err="1">
                <a:solidFill>
                  <a:srgbClr val="004821"/>
                </a:solidFill>
                <a:latin typeface="微软雅黑" pitchFamily="34" charset="-122"/>
                <a:ea typeface="微软雅黑" pitchFamily="34" charset="-122"/>
              </a:rPr>
              <a:t>Notype</a:t>
            </a:r>
            <a:r>
              <a:rPr lang="en-US" altLang="zh-CN" b="1" dirty="0">
                <a:solidFill>
                  <a:srgbClr val="004821"/>
                </a:solidFill>
                <a:latin typeface="微软雅黑" pitchFamily="34" charset="-122"/>
                <a:ea typeface="微软雅黑" pitchFamily="34" charset="-122"/>
              </a:rPr>
              <a:t> Global    0	</a:t>
            </a:r>
            <a:r>
              <a:rPr lang="en-US" altLang="zh-CN" b="1" dirty="0">
                <a:solidFill>
                  <a:srgbClr val="00B050"/>
                </a:solidFill>
                <a:latin typeface="微软雅黑" pitchFamily="34" charset="-122"/>
                <a:ea typeface="微软雅黑" pitchFamily="34" charset="-122"/>
              </a:rPr>
              <a:t>UND</a:t>
            </a:r>
            <a:r>
              <a:rPr lang="en-US" altLang="zh-CN" b="1" dirty="0">
                <a:solidFill>
                  <a:srgbClr val="004821"/>
                </a:solidFill>
                <a:latin typeface="微软雅黑" pitchFamily="34" charset="-122"/>
                <a:ea typeface="微软雅黑" pitchFamily="34" charset="-122"/>
              </a:rPr>
              <a:t> 	</a:t>
            </a:r>
            <a:r>
              <a:rPr lang="en-US" altLang="zh-CN" b="1" dirty="0" err="1">
                <a:solidFill>
                  <a:srgbClr val="004821"/>
                </a:solidFill>
                <a:latin typeface="微软雅黑" pitchFamily="34" charset="-122"/>
                <a:ea typeface="微软雅黑" pitchFamily="34" charset="-122"/>
              </a:rPr>
              <a:t>buf</a:t>
            </a:r>
            <a:endParaRPr lang="en-US" altLang="zh-CN" b="1" dirty="0">
              <a:solidFill>
                <a:srgbClr val="004821"/>
              </a:solidFill>
              <a:latin typeface="微软雅黑" pitchFamily="34" charset="-122"/>
              <a:ea typeface="微软雅黑" pitchFamily="34" charset="-122"/>
            </a:endParaRPr>
          </a:p>
          <a:p>
            <a:pPr>
              <a:spcBef>
                <a:spcPct val="35000"/>
              </a:spcBef>
            </a:pPr>
            <a:r>
              <a:rPr lang="en-US" altLang="zh-CN" b="1" dirty="0">
                <a:solidFill>
                  <a:srgbClr val="004821"/>
                </a:solidFill>
                <a:latin typeface="微软雅黑" pitchFamily="34" charset="-122"/>
                <a:ea typeface="微软雅黑" pitchFamily="34" charset="-122"/>
              </a:rPr>
              <a:t>10:	0	36	 </a:t>
            </a:r>
            <a:r>
              <a:rPr lang="en-US" altLang="zh-CN" b="1" dirty="0" err="1">
                <a:solidFill>
                  <a:srgbClr val="004821"/>
                </a:solidFill>
                <a:latin typeface="微软雅黑" pitchFamily="34" charset="-122"/>
                <a:ea typeface="微软雅黑" pitchFamily="34" charset="-122"/>
              </a:rPr>
              <a:t>Func</a:t>
            </a:r>
            <a:r>
              <a:rPr lang="en-US" altLang="zh-CN" b="1" dirty="0">
                <a:solidFill>
                  <a:srgbClr val="004821"/>
                </a:solidFill>
                <a:latin typeface="微软雅黑" pitchFamily="34" charset="-122"/>
                <a:ea typeface="微软雅黑" pitchFamily="34" charset="-122"/>
              </a:rPr>
              <a:t>	 Global	   0	1	swap</a:t>
            </a:r>
          </a:p>
          <a:p>
            <a:pPr>
              <a:spcBef>
                <a:spcPct val="35000"/>
              </a:spcBef>
            </a:pPr>
            <a:r>
              <a:rPr lang="en-US" altLang="zh-CN" b="1" dirty="0">
                <a:solidFill>
                  <a:srgbClr val="004821"/>
                </a:solidFill>
                <a:latin typeface="微软雅黑" pitchFamily="34" charset="-122"/>
                <a:ea typeface="微软雅黑" pitchFamily="34" charset="-122"/>
              </a:rPr>
              <a:t>11:	4	4	 Data	</a:t>
            </a:r>
            <a:r>
              <a:rPr lang="en-US" altLang="zh-CN" b="1">
                <a:solidFill>
                  <a:srgbClr val="004821"/>
                </a:solidFill>
                <a:latin typeface="微软雅黑" pitchFamily="34" charset="-122"/>
                <a:ea typeface="微软雅黑" pitchFamily="34" charset="-122"/>
              </a:rPr>
              <a:t> Global</a:t>
            </a:r>
            <a:r>
              <a:rPr lang="en-US" altLang="zh-CN" b="1" dirty="0">
                <a:solidFill>
                  <a:srgbClr val="004821"/>
                </a:solidFill>
                <a:latin typeface="微软雅黑" pitchFamily="34" charset="-122"/>
                <a:ea typeface="微软雅黑" pitchFamily="34" charset="-122"/>
              </a:rPr>
              <a:t>	   0	</a:t>
            </a:r>
            <a:r>
              <a:rPr lang="en-US" altLang="zh-CN" b="1" dirty="0">
                <a:solidFill>
                  <a:srgbClr val="00B050"/>
                </a:solidFill>
                <a:latin typeface="微软雅黑" pitchFamily="34" charset="-122"/>
                <a:ea typeface="微软雅黑" pitchFamily="34" charset="-122"/>
              </a:rPr>
              <a:t>COM</a:t>
            </a:r>
            <a:r>
              <a:rPr lang="en-US" altLang="zh-CN" b="1" dirty="0">
                <a:solidFill>
                  <a:srgbClr val="004821"/>
                </a:solidFill>
                <a:latin typeface="微软雅黑" pitchFamily="34" charset="-122"/>
                <a:ea typeface="微软雅黑" pitchFamily="34" charset="-122"/>
              </a:rPr>
              <a:t>	bufp1</a:t>
            </a:r>
          </a:p>
        </p:txBody>
      </p:sp>
      <p:sp>
        <p:nvSpPr>
          <p:cNvPr id="692231" name="Text Box 7"/>
          <p:cNvSpPr txBox="1">
            <a:spLocks noChangeArrowheads="1"/>
          </p:cNvSpPr>
          <p:nvPr/>
        </p:nvSpPr>
        <p:spPr bwMode="auto">
          <a:xfrm>
            <a:off x="296863" y="2627313"/>
            <a:ext cx="8596312" cy="1235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中第</a:t>
            </a:r>
            <a:r>
              <a:rPr lang="en-US" altLang="zh-CN" sz="2000" b="1">
                <a:solidFill>
                  <a:srgbClr val="FF0000"/>
                </a:solidFill>
                <a:latin typeface="微软雅黑" pitchFamily="34" charset="-122"/>
                <a:ea typeface="微软雅黑" pitchFamily="34" charset="-122"/>
              </a:rPr>
              <a:t>3</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的符号，是全局变量，占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是第</a:t>
            </a:r>
            <a:r>
              <a:rPr lang="en-US" altLang="zh-CN" sz="2000" b="1">
                <a:solidFill>
                  <a:srgbClr val="FF0000"/>
                </a:solidFill>
                <a:latin typeface="微软雅黑" pitchFamily="34" charset="-122"/>
                <a:ea typeface="微软雅黑" pitchFamily="34" charset="-122"/>
              </a:rPr>
              <a:t>1</a:t>
            </a:r>
            <a:r>
              <a:rPr lang="zh-CN" altLang="en-US" sz="2000" b="1">
                <a:solidFill>
                  <a:srgbClr val="FF0000"/>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的符号，是全局函数，占</a:t>
            </a:r>
            <a:r>
              <a:rPr lang="en-US" altLang="zh-CN" sz="2000" b="1">
                <a:solidFill>
                  <a:srgbClr val="FF0000"/>
                </a:solidFill>
                <a:latin typeface="微软雅黑" pitchFamily="34" charset="-122"/>
                <a:ea typeface="微软雅黑" pitchFamily="34" charset="-122"/>
              </a:rPr>
              <a:t>33B</a:t>
            </a:r>
            <a:r>
              <a:rPr lang="zh-CN" altLang="en-US" sz="2000" b="1">
                <a:solidFill>
                  <a:srgbClr val="FF00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是</a:t>
            </a:r>
            <a:r>
              <a:rPr lang="en-US" altLang="zh-CN" sz="2000" b="1">
                <a:solidFill>
                  <a:srgbClr val="FF0000"/>
                </a:solidFill>
                <a:latin typeface="微软雅黑" pitchFamily="34" charset="-122"/>
                <a:ea typeface="微软雅黑" pitchFamily="34" charset="-122"/>
              </a:rPr>
              <a:t>main.o</a:t>
            </a:r>
            <a:r>
              <a:rPr lang="zh-CN" altLang="en-US" sz="2000" b="1">
                <a:solidFill>
                  <a:srgbClr val="FF0000"/>
                </a:solidFill>
                <a:latin typeface="微软雅黑" pitchFamily="34" charset="-122"/>
                <a:ea typeface="微软雅黑" pitchFamily="34" charset="-122"/>
              </a:rPr>
              <a:t>中未定义的符号，不知道类型和大小，全局的（在其他模块定义）</a:t>
            </a:r>
          </a:p>
        </p:txBody>
      </p:sp>
      <p:sp>
        <p:nvSpPr>
          <p:cNvPr id="692232" name="Text Box 8"/>
          <p:cNvSpPr txBox="1">
            <a:spLocks noChangeArrowheads="1"/>
          </p:cNvSpPr>
          <p:nvPr/>
        </p:nvSpPr>
        <p:spPr bwMode="auto">
          <a:xfrm>
            <a:off x="258763" y="6284913"/>
            <a:ext cx="8813800" cy="473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000" b="1">
                <a:solidFill>
                  <a:srgbClr val="FF0000"/>
                </a:solidFill>
                <a:latin typeface="微软雅黑" pitchFamily="34" charset="-122"/>
                <a:ea typeface="微软雅黑" pitchFamily="34" charset="-122"/>
              </a:rPr>
              <a:t>bufp1</a:t>
            </a:r>
            <a:r>
              <a:rPr lang="zh-CN" altLang="en-US" sz="2000" b="1">
                <a:solidFill>
                  <a:srgbClr val="FF0000"/>
                </a:solidFill>
                <a:latin typeface="微软雅黑" pitchFamily="34" charset="-122"/>
                <a:ea typeface="微软雅黑" pitchFamily="34" charset="-122"/>
              </a:rPr>
              <a:t>是未分配地址且未初始化的</a:t>
            </a:r>
            <a:r>
              <a:rPr lang="zh-CN" altLang="en-US" sz="2000" b="1">
                <a:solidFill>
                  <a:srgbClr val="FF0000"/>
                </a:solidFill>
                <a:ea typeface="微软雅黑" pitchFamily="34" charset="-122"/>
              </a:rPr>
              <a:t>本地变量</a:t>
            </a:r>
            <a:r>
              <a:rPr lang="en-US" altLang="zh-CN" sz="2000" b="1">
                <a:solidFill>
                  <a:srgbClr val="FF0000"/>
                </a:solidFill>
                <a:latin typeface="微软雅黑" pitchFamily="34" charset="-122"/>
                <a:ea typeface="微软雅黑" pitchFamily="34" charset="-122"/>
              </a:rPr>
              <a:t>(ndx=COM),</a:t>
            </a:r>
            <a:r>
              <a:rPr lang="zh-CN" altLang="en-US" sz="2000" b="1">
                <a:solidFill>
                  <a:srgbClr val="FF0000"/>
                </a:solidFill>
                <a:latin typeface="微软雅黑" pitchFamily="34" charset="-122"/>
                <a:ea typeface="微软雅黑" pitchFamily="34" charset="-122"/>
              </a:rPr>
              <a:t> 按</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对齐且占</a:t>
            </a:r>
            <a:r>
              <a:rPr lang="en-US" altLang="zh-CN" sz="2000" b="1">
                <a:solidFill>
                  <a:srgbClr val="FF0000"/>
                </a:solidFill>
                <a:latin typeface="微软雅黑" pitchFamily="34" charset="-122"/>
                <a:ea typeface="微软雅黑" pitchFamily="34" charset="-122"/>
              </a:rPr>
              <a:t>4B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2231"/>
                                        </p:tgtEl>
                                        <p:attrNameLst>
                                          <p:attrName>style.visibility</p:attrName>
                                        </p:attrNameLst>
                                      </p:cBhvr>
                                      <p:to>
                                        <p:strVal val="visible"/>
                                      </p:to>
                                    </p:set>
                                    <p:animEffect transition="in" filter="blinds(horizontal)">
                                      <p:cBhvr>
                                        <p:cTn id="7" dur="500"/>
                                        <p:tgtEl>
                                          <p:spTgt spid="69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29"/>
                                        </p:tgtEl>
                                        <p:attrNameLst>
                                          <p:attrName>style.visibility</p:attrName>
                                        </p:attrNameLst>
                                      </p:cBhvr>
                                      <p:to>
                                        <p:strVal val="visible"/>
                                      </p:to>
                                    </p:set>
                                    <p:animEffect transition="in" filter="blinds(horizontal)">
                                      <p:cBhvr>
                                        <p:cTn id="12" dur="500"/>
                                        <p:tgtEl>
                                          <p:spTgt spid="6922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0"/>
                                        </p:tgtEl>
                                        <p:attrNameLst>
                                          <p:attrName>style.visibility</p:attrName>
                                        </p:attrNameLst>
                                      </p:cBhvr>
                                      <p:to>
                                        <p:strVal val="visible"/>
                                      </p:to>
                                    </p:set>
                                    <p:animEffect transition="in" filter="blinds(horizontal)">
                                      <p:cBhvr>
                                        <p:cTn id="17" dur="500"/>
                                        <p:tgtEl>
                                          <p:spTgt spid="6922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32"/>
                                        </p:tgtEl>
                                        <p:attrNameLst>
                                          <p:attrName>style.visibility</p:attrName>
                                        </p:attrNameLst>
                                      </p:cBhvr>
                                      <p:to>
                                        <p:strVal val="visible"/>
                                      </p:to>
                                    </p:set>
                                    <p:animEffect transition="in" filter="blinds(horizontal)">
                                      <p:cBhvr>
                                        <p:cTn id="22" dur="500"/>
                                        <p:tgtEl>
                                          <p:spTgt spid="6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P spid="692230" grpId="0"/>
      <p:bldP spid="692231" grpId="0"/>
      <p:bldP spid="6922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427038" y="0"/>
            <a:ext cx="8716962" cy="782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习题</a:t>
            </a:r>
            <a:endParaRPr lang="zh-CN" altLang="en-GB" dirty="0"/>
          </a:p>
        </p:txBody>
      </p:sp>
      <p:graphicFrame>
        <p:nvGraphicFramePr>
          <p:cNvPr id="3" name="表格 2"/>
          <p:cNvGraphicFramePr>
            <a:graphicFrameLocks noGrp="1"/>
          </p:cNvGraphicFramePr>
          <p:nvPr>
            <p:extLst>
              <p:ext uri="{D42A27DB-BD31-4B8C-83A1-F6EECF244321}">
                <p14:modId xmlns:p14="http://schemas.microsoft.com/office/powerpoint/2010/main" val="2498939909"/>
              </p:ext>
            </p:extLst>
          </p:nvPr>
        </p:nvGraphicFramePr>
        <p:xfrm>
          <a:off x="569845" y="1397000"/>
          <a:ext cx="8256105" cy="2682240"/>
        </p:xfrm>
        <a:graphic>
          <a:graphicData uri="http://schemas.openxmlformats.org/drawingml/2006/table">
            <a:tbl>
              <a:tblPr firstRow="1" bandRow="1">
                <a:tableStyleId>{5C22544A-7EE6-4342-B048-85BDC9FD1C3A}</a:tableStyleId>
              </a:tblPr>
              <a:tblGrid>
                <a:gridCol w="1651221">
                  <a:extLst>
                    <a:ext uri="{9D8B030D-6E8A-4147-A177-3AD203B41FA5}">
                      <a16:colId xmlns:a16="http://schemas.microsoft.com/office/drawing/2014/main" val="20000"/>
                    </a:ext>
                  </a:extLst>
                </a:gridCol>
                <a:gridCol w="1938952">
                  <a:extLst>
                    <a:ext uri="{9D8B030D-6E8A-4147-A177-3AD203B41FA5}">
                      <a16:colId xmlns:a16="http://schemas.microsoft.com/office/drawing/2014/main" val="20001"/>
                    </a:ext>
                  </a:extLst>
                </a:gridCol>
                <a:gridCol w="1363490">
                  <a:extLst>
                    <a:ext uri="{9D8B030D-6E8A-4147-A177-3AD203B41FA5}">
                      <a16:colId xmlns:a16="http://schemas.microsoft.com/office/drawing/2014/main" val="20002"/>
                    </a:ext>
                  </a:extLst>
                </a:gridCol>
                <a:gridCol w="1651221">
                  <a:extLst>
                    <a:ext uri="{9D8B030D-6E8A-4147-A177-3AD203B41FA5}">
                      <a16:colId xmlns:a16="http://schemas.microsoft.com/office/drawing/2014/main" val="20003"/>
                    </a:ext>
                  </a:extLst>
                </a:gridCol>
                <a:gridCol w="1651221">
                  <a:extLst>
                    <a:ext uri="{9D8B030D-6E8A-4147-A177-3AD203B41FA5}">
                      <a16:colId xmlns:a16="http://schemas.microsoft.com/office/drawing/2014/main" val="20004"/>
                    </a:ext>
                  </a:extLst>
                </a:gridCol>
              </a:tblGrid>
              <a:tr h="370840">
                <a:tc>
                  <a:txBody>
                    <a:bodyPr/>
                    <a:lstStyle/>
                    <a:p>
                      <a:r>
                        <a:rPr lang="zh-CN" altLang="en-US" sz="2000" dirty="0">
                          <a:solidFill>
                            <a:schemeClr val="tx1"/>
                          </a:solidFill>
                        </a:rPr>
                        <a:t>符号</a:t>
                      </a:r>
                    </a:p>
                  </a:txBody>
                  <a:tcPr/>
                </a:tc>
                <a:tc>
                  <a:txBody>
                    <a:bodyPr/>
                    <a:lstStyle/>
                    <a:p>
                      <a:r>
                        <a:rPr lang="en-US" altLang="zh-CN" sz="2000" dirty="0" err="1">
                          <a:solidFill>
                            <a:schemeClr val="tx1"/>
                          </a:solidFill>
                        </a:rPr>
                        <a:t>Swap.p</a:t>
                      </a:r>
                      <a:r>
                        <a:rPr lang="en-US" altLang="zh-CN" sz="2000" dirty="0">
                          <a:solidFill>
                            <a:schemeClr val="tx1"/>
                          </a:solidFill>
                        </a:rPr>
                        <a:t> </a:t>
                      </a:r>
                    </a:p>
                    <a:p>
                      <a:r>
                        <a:rPr lang="en-US" altLang="zh-CN" sz="2000" dirty="0">
                          <a:solidFill>
                            <a:schemeClr val="tx1"/>
                          </a:solidFill>
                        </a:rPr>
                        <a:t>.</a:t>
                      </a:r>
                      <a:r>
                        <a:rPr lang="en-US" altLang="zh-CN" sz="2000" dirty="0" err="1">
                          <a:solidFill>
                            <a:schemeClr val="tx1"/>
                          </a:solidFill>
                        </a:rPr>
                        <a:t>symtab</a:t>
                      </a:r>
                      <a:r>
                        <a:rPr lang="zh-CN" altLang="en-US" sz="2000" dirty="0">
                          <a:solidFill>
                            <a:schemeClr val="tx1"/>
                          </a:solidFill>
                        </a:rPr>
                        <a:t>条目？</a:t>
                      </a:r>
                    </a:p>
                  </a:txBody>
                  <a:tcPr/>
                </a:tc>
                <a:tc>
                  <a:txBody>
                    <a:bodyPr/>
                    <a:lstStyle/>
                    <a:p>
                      <a:r>
                        <a:rPr lang="zh-CN" altLang="en-US" sz="2000" dirty="0">
                          <a:solidFill>
                            <a:schemeClr val="tx1"/>
                          </a:solidFill>
                        </a:rPr>
                        <a:t>符号类型</a:t>
                      </a:r>
                    </a:p>
                  </a:txBody>
                  <a:tcPr/>
                </a:tc>
                <a:tc>
                  <a:txBody>
                    <a:bodyPr/>
                    <a:lstStyle/>
                    <a:p>
                      <a:r>
                        <a:rPr lang="zh-CN" altLang="en-US" sz="2000" dirty="0">
                          <a:solidFill>
                            <a:schemeClr val="tx1"/>
                          </a:solidFill>
                        </a:rPr>
                        <a:t>在哪个模块中定义</a:t>
                      </a:r>
                    </a:p>
                  </a:txBody>
                  <a:tcPr/>
                </a:tc>
                <a:tc>
                  <a:txBody>
                    <a:bodyPr/>
                    <a:lstStyle/>
                    <a:p>
                      <a:r>
                        <a:rPr lang="zh-CN" altLang="en-US" sz="2000" dirty="0">
                          <a:solidFill>
                            <a:schemeClr val="tx1"/>
                          </a:solidFill>
                        </a:rPr>
                        <a:t>节</a:t>
                      </a:r>
                    </a:p>
                  </a:txBody>
                  <a:tcPr/>
                </a:tc>
                <a:extLst>
                  <a:ext uri="{0D108BD9-81ED-4DB2-BD59-A6C34878D82A}">
                    <a16:rowId xmlns:a16="http://schemas.microsoft.com/office/drawing/2014/main" val="10000"/>
                  </a:ext>
                </a:extLst>
              </a:tr>
              <a:tr h="370840">
                <a:tc>
                  <a:txBody>
                    <a:bodyPr/>
                    <a:lstStyle/>
                    <a:p>
                      <a:r>
                        <a:rPr lang="en-US" altLang="zh-CN" sz="2000" dirty="0" err="1">
                          <a:solidFill>
                            <a:schemeClr val="tx1"/>
                          </a:solidFill>
                        </a:rPr>
                        <a:t>buf</a:t>
                      </a:r>
                      <a:endParaRPr lang="zh-CN" altLang="en-US" sz="2000" dirty="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altLang="zh-CN" sz="2000" dirty="0">
                          <a:solidFill>
                            <a:schemeClr val="tx1"/>
                          </a:solidFill>
                        </a:rPr>
                        <a:t>bufp0</a:t>
                      </a:r>
                      <a:endParaRPr lang="zh-CN" altLang="en-US" sz="2000" dirty="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extLst>
                  <a:ext uri="{0D108BD9-81ED-4DB2-BD59-A6C34878D82A}">
                    <a16:rowId xmlns:a16="http://schemas.microsoft.com/office/drawing/2014/main" val="10002"/>
                  </a:ext>
                </a:extLst>
              </a:tr>
              <a:tr h="370840">
                <a:tc>
                  <a:txBody>
                    <a:bodyPr/>
                    <a:lstStyle/>
                    <a:p>
                      <a:r>
                        <a:rPr lang="en-US" altLang="zh-CN" sz="2000" dirty="0">
                          <a:solidFill>
                            <a:schemeClr val="tx1"/>
                          </a:solidFill>
                        </a:rPr>
                        <a:t>bufp1</a:t>
                      </a:r>
                      <a:endParaRPr lang="zh-CN" altLang="en-US" sz="2000" dirty="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extLst>
                  <a:ext uri="{0D108BD9-81ED-4DB2-BD59-A6C34878D82A}">
                    <a16:rowId xmlns:a16="http://schemas.microsoft.com/office/drawing/2014/main" val="10003"/>
                  </a:ext>
                </a:extLst>
              </a:tr>
              <a:tr h="370840">
                <a:tc>
                  <a:txBody>
                    <a:bodyPr/>
                    <a:lstStyle/>
                    <a:p>
                      <a:r>
                        <a:rPr lang="en-US" altLang="zh-CN" sz="2000" dirty="0">
                          <a:solidFill>
                            <a:schemeClr val="tx1"/>
                          </a:solidFill>
                        </a:rPr>
                        <a:t>swap</a:t>
                      </a:r>
                      <a:endParaRPr lang="zh-CN" altLang="en-US" sz="2000" dirty="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extLst>
                  <a:ext uri="{0D108BD9-81ED-4DB2-BD59-A6C34878D82A}">
                    <a16:rowId xmlns:a16="http://schemas.microsoft.com/office/drawing/2014/main" val="10004"/>
                  </a:ext>
                </a:extLst>
              </a:tr>
              <a:tr h="370840">
                <a:tc>
                  <a:txBody>
                    <a:bodyPr/>
                    <a:lstStyle/>
                    <a:p>
                      <a:r>
                        <a:rPr lang="en-US" altLang="zh-CN" sz="2000" dirty="0">
                          <a:solidFill>
                            <a:schemeClr val="tx1"/>
                          </a:solidFill>
                        </a:rPr>
                        <a:t>temp</a:t>
                      </a:r>
                      <a:endParaRPr lang="zh-CN" altLang="en-US" sz="2000" dirty="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a:solidFill>
                          <a:schemeClr val="tx1"/>
                        </a:solidFill>
                      </a:endParaRPr>
                    </a:p>
                  </a:txBody>
                  <a:tcPr/>
                </a:tc>
                <a:tc>
                  <a:txBody>
                    <a:bodyPr/>
                    <a:lstStyle/>
                    <a:p>
                      <a:endParaRPr lang="zh-CN" altLang="en-US" sz="2000"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1701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396746896"/>
              </p:ext>
            </p:extLst>
          </p:nvPr>
        </p:nvGraphicFramePr>
        <p:xfrm>
          <a:off x="459313" y="160773"/>
          <a:ext cx="8256105" cy="2682240"/>
        </p:xfrm>
        <a:graphic>
          <a:graphicData uri="http://schemas.openxmlformats.org/drawingml/2006/table">
            <a:tbl>
              <a:tblPr firstRow="1" bandRow="1">
                <a:tableStyleId>{5C22544A-7EE6-4342-B048-85BDC9FD1C3A}</a:tableStyleId>
              </a:tblPr>
              <a:tblGrid>
                <a:gridCol w="1651221">
                  <a:extLst>
                    <a:ext uri="{9D8B030D-6E8A-4147-A177-3AD203B41FA5}">
                      <a16:colId xmlns:a16="http://schemas.microsoft.com/office/drawing/2014/main" val="20000"/>
                    </a:ext>
                  </a:extLst>
                </a:gridCol>
                <a:gridCol w="1938952">
                  <a:extLst>
                    <a:ext uri="{9D8B030D-6E8A-4147-A177-3AD203B41FA5}">
                      <a16:colId xmlns:a16="http://schemas.microsoft.com/office/drawing/2014/main" val="20001"/>
                    </a:ext>
                  </a:extLst>
                </a:gridCol>
                <a:gridCol w="1363490">
                  <a:extLst>
                    <a:ext uri="{9D8B030D-6E8A-4147-A177-3AD203B41FA5}">
                      <a16:colId xmlns:a16="http://schemas.microsoft.com/office/drawing/2014/main" val="20002"/>
                    </a:ext>
                  </a:extLst>
                </a:gridCol>
                <a:gridCol w="1651221">
                  <a:extLst>
                    <a:ext uri="{9D8B030D-6E8A-4147-A177-3AD203B41FA5}">
                      <a16:colId xmlns:a16="http://schemas.microsoft.com/office/drawing/2014/main" val="20003"/>
                    </a:ext>
                  </a:extLst>
                </a:gridCol>
                <a:gridCol w="1651221">
                  <a:extLst>
                    <a:ext uri="{9D8B030D-6E8A-4147-A177-3AD203B41FA5}">
                      <a16:colId xmlns:a16="http://schemas.microsoft.com/office/drawing/2014/main" val="20004"/>
                    </a:ext>
                  </a:extLst>
                </a:gridCol>
              </a:tblGrid>
              <a:tr h="370840">
                <a:tc>
                  <a:txBody>
                    <a:bodyPr/>
                    <a:lstStyle/>
                    <a:p>
                      <a:r>
                        <a:rPr lang="zh-CN" altLang="en-US" sz="2000" dirty="0">
                          <a:solidFill>
                            <a:schemeClr val="tx1"/>
                          </a:solidFill>
                        </a:rPr>
                        <a:t>符号</a:t>
                      </a:r>
                    </a:p>
                  </a:txBody>
                  <a:tcPr/>
                </a:tc>
                <a:tc>
                  <a:txBody>
                    <a:bodyPr/>
                    <a:lstStyle/>
                    <a:p>
                      <a:r>
                        <a:rPr lang="en-US" altLang="zh-CN" sz="2000" dirty="0" err="1">
                          <a:solidFill>
                            <a:schemeClr val="tx1"/>
                          </a:solidFill>
                        </a:rPr>
                        <a:t>Swap.p</a:t>
                      </a:r>
                      <a:r>
                        <a:rPr lang="en-US" altLang="zh-CN" sz="2000" dirty="0">
                          <a:solidFill>
                            <a:schemeClr val="tx1"/>
                          </a:solidFill>
                        </a:rPr>
                        <a:t> </a:t>
                      </a:r>
                    </a:p>
                    <a:p>
                      <a:r>
                        <a:rPr lang="en-US" altLang="zh-CN" sz="2000" dirty="0">
                          <a:solidFill>
                            <a:schemeClr val="tx1"/>
                          </a:solidFill>
                        </a:rPr>
                        <a:t>.</a:t>
                      </a:r>
                      <a:r>
                        <a:rPr lang="en-US" altLang="zh-CN" sz="2000" dirty="0" err="1">
                          <a:solidFill>
                            <a:schemeClr val="tx1"/>
                          </a:solidFill>
                        </a:rPr>
                        <a:t>symtab</a:t>
                      </a:r>
                      <a:r>
                        <a:rPr lang="zh-CN" altLang="en-US" sz="2000" dirty="0">
                          <a:solidFill>
                            <a:schemeClr val="tx1"/>
                          </a:solidFill>
                        </a:rPr>
                        <a:t>条目？</a:t>
                      </a:r>
                    </a:p>
                  </a:txBody>
                  <a:tcPr/>
                </a:tc>
                <a:tc>
                  <a:txBody>
                    <a:bodyPr/>
                    <a:lstStyle/>
                    <a:p>
                      <a:r>
                        <a:rPr lang="zh-CN" altLang="en-US" sz="2000" dirty="0">
                          <a:solidFill>
                            <a:schemeClr val="tx1"/>
                          </a:solidFill>
                        </a:rPr>
                        <a:t>符号类型</a:t>
                      </a:r>
                    </a:p>
                  </a:txBody>
                  <a:tcPr/>
                </a:tc>
                <a:tc>
                  <a:txBody>
                    <a:bodyPr/>
                    <a:lstStyle/>
                    <a:p>
                      <a:r>
                        <a:rPr lang="zh-CN" altLang="en-US" sz="2000" dirty="0">
                          <a:solidFill>
                            <a:schemeClr val="tx1"/>
                          </a:solidFill>
                        </a:rPr>
                        <a:t>在哪个模块中定义</a:t>
                      </a:r>
                    </a:p>
                  </a:txBody>
                  <a:tcPr/>
                </a:tc>
                <a:tc>
                  <a:txBody>
                    <a:bodyPr/>
                    <a:lstStyle/>
                    <a:p>
                      <a:r>
                        <a:rPr lang="zh-CN" altLang="en-US" sz="2000" dirty="0">
                          <a:solidFill>
                            <a:schemeClr val="tx1"/>
                          </a:solidFill>
                        </a:rPr>
                        <a:t>节</a:t>
                      </a:r>
                    </a:p>
                  </a:txBody>
                  <a:tcPr/>
                </a:tc>
                <a:extLst>
                  <a:ext uri="{0D108BD9-81ED-4DB2-BD59-A6C34878D82A}">
                    <a16:rowId xmlns:a16="http://schemas.microsoft.com/office/drawing/2014/main" val="10000"/>
                  </a:ext>
                </a:extLst>
              </a:tr>
              <a:tr h="370840">
                <a:tc>
                  <a:txBody>
                    <a:bodyPr/>
                    <a:lstStyle/>
                    <a:p>
                      <a:r>
                        <a:rPr lang="en-US" altLang="zh-CN" sz="2000" dirty="0" err="1">
                          <a:solidFill>
                            <a:schemeClr val="tx1"/>
                          </a:solidFill>
                        </a:rPr>
                        <a:t>buf</a:t>
                      </a:r>
                      <a:endParaRPr lang="zh-CN" altLang="en-US" sz="2000" dirty="0">
                        <a:solidFill>
                          <a:schemeClr val="tx1"/>
                        </a:solidFill>
                      </a:endParaRPr>
                    </a:p>
                  </a:txBody>
                  <a:tcPr/>
                </a:tc>
                <a:tc>
                  <a:txBody>
                    <a:bodyPr/>
                    <a:lstStyle/>
                    <a:p>
                      <a:r>
                        <a:rPr lang="zh-CN" altLang="en-US" sz="2000" dirty="0">
                          <a:solidFill>
                            <a:schemeClr val="tx1"/>
                          </a:solidFill>
                        </a:rPr>
                        <a:t>是</a:t>
                      </a:r>
                    </a:p>
                  </a:txBody>
                  <a:tcPr/>
                </a:tc>
                <a:tc>
                  <a:txBody>
                    <a:bodyPr/>
                    <a:lstStyle/>
                    <a:p>
                      <a:r>
                        <a:rPr lang="zh-CN" altLang="en-US" sz="2000" dirty="0">
                          <a:solidFill>
                            <a:schemeClr val="tx1"/>
                          </a:solidFill>
                        </a:rPr>
                        <a:t>外部</a:t>
                      </a:r>
                    </a:p>
                  </a:txBody>
                  <a:tcPr/>
                </a:tc>
                <a:tc>
                  <a:txBody>
                    <a:bodyPr/>
                    <a:lstStyle/>
                    <a:p>
                      <a:r>
                        <a:rPr lang="en-US" altLang="zh-CN" sz="2000" dirty="0" err="1">
                          <a:solidFill>
                            <a:schemeClr val="tx1"/>
                          </a:solidFill>
                        </a:rPr>
                        <a:t>main.o</a:t>
                      </a:r>
                      <a:endParaRPr lang="zh-CN" altLang="en-US" sz="2000" dirty="0">
                        <a:solidFill>
                          <a:schemeClr val="tx1"/>
                        </a:solidFill>
                      </a:endParaRPr>
                    </a:p>
                  </a:txBody>
                  <a:tcPr/>
                </a:tc>
                <a:tc>
                  <a:txBody>
                    <a:bodyPr/>
                    <a:lstStyle/>
                    <a:p>
                      <a:r>
                        <a:rPr lang="en-US" altLang="zh-CN" sz="2000" dirty="0">
                          <a:solidFill>
                            <a:schemeClr val="tx1"/>
                          </a:solidFill>
                        </a:rPr>
                        <a:t>.data</a:t>
                      </a:r>
                      <a:endParaRPr lang="zh-CN" altLang="en-US" sz="20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altLang="zh-CN" sz="2000" dirty="0">
                          <a:solidFill>
                            <a:schemeClr val="tx1"/>
                          </a:solidFill>
                        </a:rPr>
                        <a:t>bufp0</a:t>
                      </a:r>
                      <a:endParaRPr lang="zh-CN" altLang="en-US" sz="2000" dirty="0">
                        <a:solidFill>
                          <a:schemeClr val="tx1"/>
                        </a:solidFill>
                      </a:endParaRPr>
                    </a:p>
                  </a:txBody>
                  <a:tcPr/>
                </a:tc>
                <a:tc>
                  <a:txBody>
                    <a:bodyPr/>
                    <a:lstStyle/>
                    <a:p>
                      <a:r>
                        <a:rPr lang="zh-CN" altLang="en-US" sz="2000" dirty="0">
                          <a:solidFill>
                            <a:schemeClr val="tx1"/>
                          </a:solidFill>
                        </a:rPr>
                        <a:t>是</a:t>
                      </a:r>
                    </a:p>
                  </a:txBody>
                  <a:tcPr/>
                </a:tc>
                <a:tc>
                  <a:txBody>
                    <a:bodyPr/>
                    <a:lstStyle/>
                    <a:p>
                      <a:r>
                        <a:rPr lang="zh-CN" altLang="en-US" sz="2000" dirty="0">
                          <a:solidFill>
                            <a:schemeClr val="tx1"/>
                          </a:solidFill>
                        </a:rPr>
                        <a:t>全局</a:t>
                      </a:r>
                    </a:p>
                  </a:txBody>
                  <a:tcPr/>
                </a:tc>
                <a:tc>
                  <a:txBody>
                    <a:bodyPr/>
                    <a:lstStyle/>
                    <a:p>
                      <a:r>
                        <a:rPr lang="en-US" altLang="zh-CN" sz="2000" dirty="0" err="1">
                          <a:solidFill>
                            <a:schemeClr val="tx1"/>
                          </a:solidFill>
                        </a:rPr>
                        <a:t>swap.o</a:t>
                      </a:r>
                      <a:endParaRPr lang="zh-CN" altLang="en-US" sz="2000" dirty="0">
                        <a:solidFill>
                          <a:schemeClr val="tx1"/>
                        </a:solidFill>
                      </a:endParaRPr>
                    </a:p>
                  </a:txBody>
                  <a:tcPr/>
                </a:tc>
                <a:tc>
                  <a:txBody>
                    <a:bodyPr/>
                    <a:lstStyle/>
                    <a:p>
                      <a:r>
                        <a:rPr lang="en-US" altLang="zh-CN" sz="2000" dirty="0">
                          <a:solidFill>
                            <a:schemeClr val="tx1"/>
                          </a:solidFill>
                        </a:rPr>
                        <a:t>.data</a:t>
                      </a:r>
                      <a:endParaRPr lang="zh-CN" altLang="en-US" sz="2000"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altLang="zh-CN" sz="2000" dirty="0">
                          <a:solidFill>
                            <a:schemeClr val="tx1"/>
                          </a:solidFill>
                        </a:rPr>
                        <a:t>bufp1</a:t>
                      </a:r>
                      <a:endParaRPr lang="zh-CN" altLang="en-US" sz="2000" dirty="0">
                        <a:solidFill>
                          <a:schemeClr val="tx1"/>
                        </a:solidFill>
                      </a:endParaRPr>
                    </a:p>
                  </a:txBody>
                  <a:tcPr/>
                </a:tc>
                <a:tc>
                  <a:txBody>
                    <a:bodyPr/>
                    <a:lstStyle/>
                    <a:p>
                      <a:r>
                        <a:rPr lang="zh-CN" altLang="en-US" sz="2000" dirty="0">
                          <a:solidFill>
                            <a:schemeClr val="tx1"/>
                          </a:solidFill>
                        </a:rPr>
                        <a:t>是</a:t>
                      </a:r>
                    </a:p>
                  </a:txBody>
                  <a:tcPr/>
                </a:tc>
                <a:tc>
                  <a:txBody>
                    <a:bodyPr/>
                    <a:lstStyle/>
                    <a:p>
                      <a:r>
                        <a:rPr lang="zh-CN" altLang="en-US" sz="2000" dirty="0">
                          <a:solidFill>
                            <a:schemeClr val="tx1"/>
                          </a:solidFill>
                        </a:rPr>
                        <a:t>全局</a:t>
                      </a:r>
                    </a:p>
                  </a:txBody>
                  <a:tcPr/>
                </a:tc>
                <a:tc>
                  <a:txBody>
                    <a:bodyPr/>
                    <a:lstStyle/>
                    <a:p>
                      <a:r>
                        <a:rPr lang="en-US" altLang="zh-CN" sz="2000" dirty="0" err="1">
                          <a:solidFill>
                            <a:schemeClr val="tx1"/>
                          </a:solidFill>
                        </a:rPr>
                        <a:t>swap.o</a:t>
                      </a:r>
                      <a:endParaRPr lang="zh-CN" altLang="en-US" sz="2000" dirty="0">
                        <a:solidFill>
                          <a:schemeClr val="tx1"/>
                        </a:solidFill>
                      </a:endParaRPr>
                    </a:p>
                  </a:txBody>
                  <a:tcPr/>
                </a:tc>
                <a:tc>
                  <a:txBody>
                    <a:bodyPr/>
                    <a:lstStyle/>
                    <a:p>
                      <a:r>
                        <a:rPr lang="en-US" altLang="zh-CN" sz="2000" dirty="0">
                          <a:solidFill>
                            <a:schemeClr val="tx1"/>
                          </a:solidFill>
                        </a:rPr>
                        <a:t>.</a:t>
                      </a:r>
                      <a:r>
                        <a:rPr lang="en-US" altLang="zh-CN" sz="2000" dirty="0" err="1">
                          <a:solidFill>
                            <a:schemeClr val="tx1"/>
                          </a:solidFill>
                        </a:rPr>
                        <a:t>bss</a:t>
                      </a:r>
                      <a:endParaRPr lang="zh-CN" altLang="en-US" sz="2000"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altLang="zh-CN" sz="2000" dirty="0">
                          <a:solidFill>
                            <a:schemeClr val="tx1"/>
                          </a:solidFill>
                        </a:rPr>
                        <a:t>swap</a:t>
                      </a:r>
                      <a:endParaRPr lang="zh-CN" altLang="en-US" sz="2000" dirty="0">
                        <a:solidFill>
                          <a:schemeClr val="tx1"/>
                        </a:solidFill>
                      </a:endParaRPr>
                    </a:p>
                  </a:txBody>
                  <a:tcPr/>
                </a:tc>
                <a:tc>
                  <a:txBody>
                    <a:bodyPr/>
                    <a:lstStyle/>
                    <a:p>
                      <a:r>
                        <a:rPr lang="zh-CN" altLang="en-US" sz="2000" dirty="0">
                          <a:solidFill>
                            <a:schemeClr val="tx1"/>
                          </a:solidFill>
                        </a:rPr>
                        <a:t>是</a:t>
                      </a:r>
                    </a:p>
                  </a:txBody>
                  <a:tcPr/>
                </a:tc>
                <a:tc>
                  <a:txBody>
                    <a:bodyPr/>
                    <a:lstStyle/>
                    <a:p>
                      <a:r>
                        <a:rPr lang="zh-CN" altLang="en-US" sz="2000" dirty="0">
                          <a:solidFill>
                            <a:schemeClr val="tx1"/>
                          </a:solidFill>
                        </a:rPr>
                        <a:t>全局</a:t>
                      </a:r>
                    </a:p>
                  </a:txBody>
                  <a:tcPr/>
                </a:tc>
                <a:tc>
                  <a:txBody>
                    <a:bodyPr/>
                    <a:lstStyle/>
                    <a:p>
                      <a:r>
                        <a:rPr lang="en-US" altLang="zh-CN" sz="2000" dirty="0" err="1">
                          <a:solidFill>
                            <a:schemeClr val="tx1"/>
                          </a:solidFill>
                        </a:rPr>
                        <a:t>swap.o</a:t>
                      </a:r>
                      <a:endParaRPr lang="zh-CN" altLang="en-US" sz="2000" dirty="0">
                        <a:solidFill>
                          <a:schemeClr val="tx1"/>
                        </a:solidFill>
                      </a:endParaRPr>
                    </a:p>
                  </a:txBody>
                  <a:tcPr/>
                </a:tc>
                <a:tc>
                  <a:txBody>
                    <a:bodyPr/>
                    <a:lstStyle/>
                    <a:p>
                      <a:r>
                        <a:rPr lang="en-US" altLang="zh-CN" sz="2000" dirty="0">
                          <a:solidFill>
                            <a:schemeClr val="tx1"/>
                          </a:solidFill>
                        </a:rPr>
                        <a:t>.text</a:t>
                      </a:r>
                      <a:endParaRPr lang="zh-CN" altLang="en-US" sz="2000" dirty="0">
                        <a:solidFill>
                          <a:schemeClr val="tx1"/>
                        </a:solidFill>
                      </a:endParaRPr>
                    </a:p>
                  </a:txBody>
                  <a:tcPr/>
                </a:tc>
                <a:extLst>
                  <a:ext uri="{0D108BD9-81ED-4DB2-BD59-A6C34878D82A}">
                    <a16:rowId xmlns:a16="http://schemas.microsoft.com/office/drawing/2014/main" val="10004"/>
                  </a:ext>
                </a:extLst>
              </a:tr>
              <a:tr h="370840">
                <a:tc>
                  <a:txBody>
                    <a:bodyPr/>
                    <a:lstStyle/>
                    <a:p>
                      <a:r>
                        <a:rPr lang="en-US" altLang="zh-CN" sz="2000" dirty="0">
                          <a:solidFill>
                            <a:schemeClr val="tx1"/>
                          </a:solidFill>
                        </a:rPr>
                        <a:t>temp</a:t>
                      </a:r>
                      <a:endParaRPr lang="zh-CN" altLang="en-US" sz="2000" dirty="0">
                        <a:solidFill>
                          <a:schemeClr val="tx1"/>
                        </a:solidFill>
                      </a:endParaRPr>
                    </a:p>
                  </a:txBody>
                  <a:tcPr/>
                </a:tc>
                <a:tc>
                  <a:txBody>
                    <a:bodyPr/>
                    <a:lstStyle/>
                    <a:p>
                      <a:r>
                        <a:rPr lang="zh-CN" altLang="en-US" sz="2000" dirty="0">
                          <a:solidFill>
                            <a:schemeClr val="tx1"/>
                          </a:solidFill>
                        </a:rPr>
                        <a:t>否</a:t>
                      </a:r>
                    </a:p>
                  </a:txBody>
                  <a:tcPr/>
                </a:tc>
                <a:tc>
                  <a:txBody>
                    <a:bodyPr/>
                    <a:lstStyle/>
                    <a:p>
                      <a:r>
                        <a:rPr lang="en-US" altLang="zh-CN" sz="2000" dirty="0">
                          <a:solidFill>
                            <a:schemeClr val="tx1"/>
                          </a:solidFill>
                        </a:rPr>
                        <a:t>-</a:t>
                      </a:r>
                      <a:endParaRPr lang="zh-CN" altLang="en-US" sz="2000" dirty="0">
                        <a:solidFill>
                          <a:schemeClr val="tx1"/>
                        </a:solidFill>
                      </a:endParaRPr>
                    </a:p>
                  </a:txBody>
                  <a:tcPr/>
                </a:tc>
                <a:tc>
                  <a:txBody>
                    <a:bodyPr/>
                    <a:lstStyle/>
                    <a:p>
                      <a:r>
                        <a:rPr lang="en-US" altLang="zh-CN" sz="2000" dirty="0">
                          <a:solidFill>
                            <a:schemeClr val="tx1"/>
                          </a:solidFill>
                        </a:rPr>
                        <a:t>-</a:t>
                      </a:r>
                      <a:endParaRPr lang="zh-CN" altLang="en-US" sz="2000" dirty="0">
                        <a:solidFill>
                          <a:schemeClr val="tx1"/>
                        </a:solidFill>
                      </a:endParaRPr>
                    </a:p>
                  </a:txBody>
                  <a:tcPr/>
                </a:tc>
                <a:tc>
                  <a:txBody>
                    <a:bodyPr/>
                    <a:lstStyle/>
                    <a:p>
                      <a:r>
                        <a:rPr lang="en-US" altLang="zh-CN" sz="2000" dirty="0">
                          <a:solidFill>
                            <a:schemeClr val="tx1"/>
                          </a:solidFill>
                        </a:rPr>
                        <a:t>-</a:t>
                      </a:r>
                      <a:endParaRPr lang="zh-CN" altLang="en-US" sz="2000" dirty="0">
                        <a:solidFill>
                          <a:schemeClr val="tx1"/>
                        </a:solidFill>
                      </a:endParaRPr>
                    </a:p>
                  </a:txBody>
                  <a:tcPr/>
                </a:tc>
                <a:extLst>
                  <a:ext uri="{0D108BD9-81ED-4DB2-BD59-A6C34878D82A}">
                    <a16:rowId xmlns:a16="http://schemas.microsoft.com/office/drawing/2014/main" val="10005"/>
                  </a:ext>
                </a:extLst>
              </a:tr>
            </a:tbl>
          </a:graphicData>
        </a:graphic>
      </p:graphicFrame>
      <p:grpSp>
        <p:nvGrpSpPr>
          <p:cNvPr id="4" name="Group 19"/>
          <p:cNvGrpSpPr>
            <a:grpSpLocks/>
          </p:cNvGrpSpPr>
          <p:nvPr/>
        </p:nvGrpSpPr>
        <p:grpSpPr bwMode="auto">
          <a:xfrm>
            <a:off x="6511332" y="2838931"/>
            <a:ext cx="2612054" cy="3868615"/>
            <a:chOff x="3693" y="912"/>
            <a:chExt cx="2054" cy="3104"/>
          </a:xfrm>
        </p:grpSpPr>
        <p:sp>
          <p:nvSpPr>
            <p:cNvPr id="5"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ELF </a:t>
              </a:r>
              <a:r>
                <a:rPr lang="zh-CN" altLang="en-GB" sz="2000" b="1" dirty="0">
                  <a:latin typeface="微软雅黑" pitchFamily="34" charset="-122"/>
                  <a:ea typeface="微软雅黑" pitchFamily="34" charset="-122"/>
                  <a:cs typeface="msgothic"/>
                </a:rPr>
                <a:t>头</a:t>
              </a:r>
            </a:p>
          </p:txBody>
        </p:sp>
        <p:sp>
          <p:nvSpPr>
            <p:cNvPr id="6"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7"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8"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9"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0"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1"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2"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3"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itchFamily="34" charset="-122"/>
                  <a:ea typeface="微软雅黑" pitchFamily="34" charset="-122"/>
                  <a:cs typeface="msgothic"/>
                </a:rPr>
                <a:t>（节头表</a:t>
              </a:r>
              <a:r>
                <a:rPr lang="zh-CN" altLang="en-GB" sz="2000" b="1" dirty="0">
                  <a:latin typeface="微软雅黑" pitchFamily="34" charset="-122"/>
                  <a:ea typeface="微软雅黑" pitchFamily="34" charset="-122"/>
                  <a:cs typeface="msgothic"/>
                </a:rPr>
                <a:t>）</a:t>
              </a:r>
            </a:p>
          </p:txBody>
        </p:sp>
        <p:sp>
          <p:nvSpPr>
            <p:cNvPr id="14"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.data </a:t>
              </a:r>
              <a:r>
                <a:rPr lang="zh-CN" altLang="en-GB" sz="2000" b="1" dirty="0">
                  <a:latin typeface="微软雅黑" pitchFamily="34" charset="-122"/>
                  <a:ea typeface="微软雅黑" pitchFamily="34" charset="-122"/>
                  <a:cs typeface="msgothic"/>
                </a:rPr>
                <a:t>节</a:t>
              </a:r>
            </a:p>
          </p:txBody>
        </p:sp>
        <p:sp>
          <p:nvSpPr>
            <p:cNvPr id="16"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17"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348" y="3960537"/>
            <a:ext cx="5997480" cy="152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74272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28602</TotalTime>
  <Words>4442</Words>
  <Application>Microsoft Office PowerPoint</Application>
  <PresentationFormat>全屏显示(4:3)</PresentationFormat>
  <Paragraphs>661</Paragraphs>
  <Slides>34</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msgothic</vt:lpstr>
      <vt:lpstr>黑体</vt:lpstr>
      <vt:lpstr>宋体</vt:lpstr>
      <vt:lpstr>微软雅黑</vt:lpstr>
      <vt:lpstr>Arial</vt:lpstr>
      <vt:lpstr>Arial Narrow</vt:lpstr>
      <vt:lpstr>Calibri</vt:lpstr>
      <vt:lpstr>Courier New</vt:lpstr>
      <vt:lpstr>Wingdings</vt:lpstr>
      <vt:lpstr>Wingdings 2</vt:lpstr>
      <vt:lpstr>默认设计模板</vt:lpstr>
      <vt:lpstr>  第四章 程序的链接  目标文件格式 符号解析与重定位 共享库与动态链接</vt:lpstr>
      <vt:lpstr>可执行文件的链接生成</vt:lpstr>
      <vt:lpstr>程序的链接</vt:lpstr>
      <vt:lpstr>符号和符号解析</vt:lpstr>
      <vt:lpstr>符号和符号解析</vt:lpstr>
      <vt:lpstr>目标文件中的符号表</vt:lpstr>
      <vt:lpstr>目标文件中的符号表</vt:lpstr>
      <vt:lpstr>PowerPoint 演示文稿</vt:lpstr>
      <vt:lpstr>PowerPoint 演示文稿</vt:lpstr>
      <vt:lpstr>符号解析（Symbol Resolution）</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多重定义全局符号的问题</vt:lpstr>
      <vt:lpstr>PowerPoint 演示文稿</vt:lpstr>
      <vt:lpstr>如何划分模块？</vt:lpstr>
      <vt:lpstr>静态共享库</vt:lpstr>
      <vt:lpstr>静态库的创建</vt:lpstr>
      <vt:lpstr>常用静态库</vt:lpstr>
      <vt:lpstr>链接顺序问题</vt:lpstr>
      <vt:lpstr>PowerPoint 演示文稿</vt:lpstr>
      <vt:lpstr>重定位</vt:lpstr>
      <vt:lpstr>重定位操作举例</vt:lpstr>
      <vt:lpstr>重定位操作举例</vt:lpstr>
      <vt:lpstr>符号引用的地址需要重定位</vt:lpstr>
      <vt:lpstr>重定位信息</vt:lpstr>
      <vt:lpstr>重定位PC相对引用</vt:lpstr>
      <vt:lpstr>重定位PC相对引用</vt:lpstr>
      <vt:lpstr>PC相对引用重定位算法</vt:lpstr>
      <vt:lpstr>PC相对引用重定位算法</vt:lpstr>
      <vt:lpstr>重定位绝对引用算法</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yw</cp:lastModifiedBy>
  <cp:revision>2968</cp:revision>
  <dcterms:created xsi:type="dcterms:W3CDTF">2008-04-26T09:05:28Z</dcterms:created>
  <dcterms:modified xsi:type="dcterms:W3CDTF">2018-06-12T00:25:44Z</dcterms:modified>
</cp:coreProperties>
</file>