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337" r:id="rId2"/>
    <p:sldId id="338" r:id="rId3"/>
    <p:sldId id="257" r:id="rId4"/>
    <p:sldId id="339" r:id="rId5"/>
    <p:sldId id="340" r:id="rId6"/>
    <p:sldId id="275" r:id="rId7"/>
    <p:sldId id="341" r:id="rId8"/>
    <p:sldId id="274" r:id="rId9"/>
    <p:sldId id="324" r:id="rId10"/>
    <p:sldId id="276" r:id="rId11"/>
    <p:sldId id="342" r:id="rId12"/>
    <p:sldId id="326" r:id="rId13"/>
    <p:sldId id="279" r:id="rId14"/>
    <p:sldId id="343" r:id="rId15"/>
    <p:sldId id="328" r:id="rId16"/>
    <p:sldId id="282" r:id="rId17"/>
    <p:sldId id="336" r:id="rId18"/>
    <p:sldId id="344" r:id="rId19"/>
    <p:sldId id="283" r:id="rId20"/>
    <p:sldId id="329" r:id="rId21"/>
    <p:sldId id="285" r:id="rId22"/>
    <p:sldId id="287" r:id="rId23"/>
    <p:sldId id="330" r:id="rId24"/>
    <p:sldId id="290" r:id="rId25"/>
    <p:sldId id="291" r:id="rId26"/>
    <p:sldId id="331" r:id="rId27"/>
    <p:sldId id="332" r:id="rId28"/>
    <p:sldId id="292" r:id="rId29"/>
    <p:sldId id="293" r:id="rId30"/>
    <p:sldId id="333" r:id="rId31"/>
    <p:sldId id="294" r:id="rId32"/>
    <p:sldId id="295" r:id="rId33"/>
    <p:sldId id="345" r:id="rId34"/>
    <p:sldId id="296" r:id="rId35"/>
    <p:sldId id="297" r:id="rId36"/>
    <p:sldId id="299" r:id="rId37"/>
    <p:sldId id="301" r:id="rId38"/>
    <p:sldId id="304" r:id="rId39"/>
    <p:sldId id="346" r:id="rId40"/>
    <p:sldId id="347" r:id="rId41"/>
    <p:sldId id="349" r:id="rId42"/>
    <p:sldId id="353" r:id="rId43"/>
    <p:sldId id="350" r:id="rId44"/>
    <p:sldId id="351" r:id="rId45"/>
    <p:sldId id="352" r:id="rId46"/>
    <p:sldId id="354" r:id="rId47"/>
    <p:sldId id="305" r:id="rId48"/>
    <p:sldId id="306" r:id="rId49"/>
    <p:sldId id="308" r:id="rId50"/>
    <p:sldId id="309" r:id="rId51"/>
    <p:sldId id="312" r:id="rId52"/>
    <p:sldId id="313" r:id="rId53"/>
    <p:sldId id="314" r:id="rId54"/>
    <p:sldId id="315" r:id="rId55"/>
    <p:sldId id="316" r:id="rId56"/>
    <p:sldId id="319" r:id="rId57"/>
    <p:sldId id="320" r:id="rId58"/>
    <p:sldId id="322" r:id="rId59"/>
    <p:sldId id="334" r:id="rId60"/>
    <p:sldId id="335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32" autoAdjust="0"/>
    <p:restoredTop sz="94660"/>
  </p:normalViewPr>
  <p:slideViewPr>
    <p:cSldViewPr>
      <p:cViewPr varScale="1">
        <p:scale>
          <a:sx n="69" d="100"/>
          <a:sy n="69" d="100"/>
        </p:scale>
        <p:origin x="173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4CAA-C537-49B2-B1D0-8E53BDF38890}" type="datetimeFigureOut">
              <a:rPr lang="zh-CN" altLang="en-US" smtClean="0"/>
              <a:pPr/>
              <a:t>2021/9/22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48019-7F8E-4133-9E4F-948F643F49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1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122E9F4-060C-404C-A140-C76259DB2D1B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5440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1080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32272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78031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92818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C51DB01-F127-44BC-9D5B-30BF7F53F121}" type="slidenum">
              <a:rPr lang="en-US" altLang="zh-CN"/>
              <a:pPr eaLnBrk="1" hangingPunct="1"/>
              <a:t>2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576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44090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65236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54039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14646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84817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05387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59994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8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java/nutsandbolts/operators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nutsandbolts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47066"/>
            <a:ext cx="8153400" cy="2209800"/>
          </a:xfrm>
        </p:spPr>
        <p:txBody>
          <a:bodyPr/>
          <a:lstStyle/>
          <a:p>
            <a:pPr algn="ctr" eaLnBrk="1" hangingPunct="1"/>
            <a:r>
              <a:rPr lang="en-US" altLang="zh-CN" b="1" dirty="0" smtClean="0">
                <a:solidFill>
                  <a:srgbClr val="0000FF"/>
                </a:solidFill>
                <a:ea typeface="楷体_GB2312" pitchFamily="49" charset="-122"/>
              </a:rPr>
              <a:t>Java</a:t>
            </a: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程序设计</a:t>
            </a: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592654" y="2708920"/>
            <a:ext cx="8458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+mj-lt"/>
                <a:ea typeface="楷体_GB2312" pitchFamily="49" charset="-122"/>
                <a:cs typeface="+mj-cs"/>
              </a:rPr>
              <a:t>Java Programming Design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+mj-lt"/>
                <a:ea typeface="楷体_GB2312" pitchFamily="49" charset="-122"/>
                <a:cs typeface="+mj-cs"/>
              </a:rPr>
              <a:t>毛斐巧</a:t>
            </a:r>
          </a:p>
        </p:txBody>
      </p:sp>
      <p:sp>
        <p:nvSpPr>
          <p:cNvPr id="4" name="Rectangle 5"/>
          <p:cNvSpPr/>
          <p:nvPr/>
        </p:nvSpPr>
        <p:spPr>
          <a:xfrm>
            <a:off x="0" y="5925234"/>
            <a:ext cx="8784976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感谢：教材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en-US" altLang="zh-CN" dirty="0" smtClean="0">
                <a:ea typeface="仿宋" panose="02010609060101010101" pitchFamily="49" charset="-122"/>
              </a:rPr>
              <a:t>Java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大学实用教程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的作者和其他老师提供</a:t>
            </a:r>
            <a:r>
              <a:rPr lang="en-US" altLang="zh-CN" dirty="0">
                <a:ea typeface="仿宋" panose="02010609060101010101" pitchFamily="49" charset="-122"/>
              </a:rPr>
              <a:t>PowerPoint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讲义等资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料！</a:t>
            </a:r>
            <a:endParaRPr lang="zh-CN" altLang="en-US" dirty="0"/>
          </a:p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说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明：本课程所使用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的所有讲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义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，都是在以上资料上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修改的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4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3.2 </a:t>
            </a:r>
            <a:r>
              <a:rPr lang="zh-CN" altLang="en-US" sz="3200" dirty="0"/>
              <a:t>关系运算符和关系</a:t>
            </a:r>
            <a:r>
              <a:rPr lang="zh-CN" altLang="en-US" sz="3200" dirty="0" smtClean="0"/>
              <a:t>表达式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关系</a:t>
            </a:r>
            <a:r>
              <a:rPr lang="zh-CN" altLang="en-US" sz="2000" dirty="0"/>
              <a:t>运算符用来比较两个值的</a:t>
            </a:r>
            <a:r>
              <a:rPr lang="zh-CN" altLang="en-US" sz="2000" dirty="0" smtClean="0"/>
              <a:t>关系</a:t>
            </a:r>
            <a:endParaRPr lang="en-US" altLang="zh-CN" sz="2000" dirty="0" smtClean="0"/>
          </a:p>
          <a:p>
            <a:r>
              <a:rPr lang="zh-CN" altLang="en-US" sz="2000" dirty="0" smtClean="0"/>
              <a:t>关系</a:t>
            </a:r>
            <a:r>
              <a:rPr lang="zh-CN" altLang="en-US" sz="2000" dirty="0"/>
              <a:t>运算符的运算结果是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</a:t>
            </a:r>
            <a:r>
              <a:rPr lang="zh-CN" altLang="en-US" sz="2000" dirty="0" smtClean="0"/>
              <a:t>数据</a:t>
            </a:r>
            <a:r>
              <a:rPr lang="zh-CN" altLang="en-US" sz="2000" dirty="0"/>
              <a:t>（</a:t>
            </a:r>
            <a:r>
              <a:rPr lang="en-US" altLang="zh-CN" sz="2000" dirty="0" smtClean="0"/>
              <a:t>true, false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799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3.2 </a:t>
            </a:r>
            <a:r>
              <a:rPr lang="zh-CN" altLang="en-US" sz="3200" dirty="0"/>
              <a:t>关系运算符和关系</a:t>
            </a:r>
            <a:r>
              <a:rPr lang="zh-CN" altLang="en-US" sz="3200" dirty="0" smtClean="0"/>
              <a:t>表达式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(1) </a:t>
            </a:r>
            <a:r>
              <a:rPr lang="zh-CN" altLang="en-US" sz="2000" dirty="0" smtClean="0">
                <a:solidFill>
                  <a:srgbClr val="FF0000"/>
                </a:solidFill>
              </a:rPr>
              <a:t>大小</a:t>
            </a:r>
            <a:r>
              <a:rPr lang="zh-CN" altLang="en-US" sz="2000" dirty="0"/>
              <a:t>关系运算符</a:t>
            </a:r>
          </a:p>
          <a:p>
            <a:pPr lvl="1"/>
            <a:r>
              <a:rPr lang="zh-CN" altLang="en-US" sz="2000" dirty="0" smtClean="0"/>
              <a:t>符号：</a:t>
            </a:r>
            <a:r>
              <a:rPr lang="en-US" altLang="zh-CN" sz="2000" dirty="0"/>
              <a:t>&gt;</a:t>
            </a:r>
            <a:r>
              <a:rPr lang="zh-CN" altLang="en-US" sz="2000" dirty="0"/>
              <a:t>、</a:t>
            </a:r>
            <a:r>
              <a:rPr lang="en-US" altLang="zh-CN" sz="2000" dirty="0"/>
              <a:t>&gt;=</a:t>
            </a:r>
            <a:r>
              <a:rPr lang="zh-CN" altLang="en-US" sz="2000" dirty="0"/>
              <a:t>、</a:t>
            </a:r>
            <a:r>
              <a:rPr lang="en-US" altLang="zh-CN" sz="2000" dirty="0"/>
              <a:t>&lt;</a:t>
            </a:r>
            <a:r>
              <a:rPr lang="zh-CN" altLang="en-US" sz="2000" dirty="0"/>
              <a:t>、</a:t>
            </a:r>
            <a:r>
              <a:rPr lang="en-US" altLang="zh-CN" sz="2000" dirty="0"/>
              <a:t>&lt;=</a:t>
            </a:r>
            <a:r>
              <a:rPr lang="zh-CN" altLang="en-US" sz="2000" dirty="0" smtClean="0"/>
              <a:t>，双目运算符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操作元：数值</a:t>
            </a:r>
            <a:r>
              <a:rPr lang="zh-CN" altLang="en-US" sz="2000" dirty="0"/>
              <a:t>型的常量、变量或</a:t>
            </a:r>
            <a:r>
              <a:rPr lang="zh-CN" altLang="en-US" sz="2000" dirty="0" smtClean="0"/>
              <a:t>表达式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优先级：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级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例子：</a:t>
            </a:r>
            <a:r>
              <a:rPr lang="en-US" altLang="zh-CN" sz="2000" dirty="0" smtClean="0"/>
              <a:t>10&gt;20-17</a:t>
            </a:r>
            <a:r>
              <a:rPr lang="zh-CN" altLang="en-US" sz="2000" dirty="0"/>
              <a:t>相当于</a:t>
            </a:r>
            <a:r>
              <a:rPr lang="en-US" altLang="zh-CN" sz="2000" dirty="0" smtClean="0"/>
              <a:t>10&gt;(20-17)</a:t>
            </a:r>
            <a:endParaRPr lang="zh-CN" altLang="en-US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09600" y="4005064"/>
            <a:ext cx="6626696" cy="2273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(2) </a:t>
            </a:r>
            <a:r>
              <a:rPr lang="zh-CN" altLang="en-US" sz="2000" dirty="0" smtClean="0">
                <a:solidFill>
                  <a:srgbClr val="FF0000"/>
                </a:solidFill>
              </a:rPr>
              <a:t>等、不等</a:t>
            </a:r>
            <a:r>
              <a:rPr lang="zh-CN" altLang="en-US" sz="2000" dirty="0" smtClean="0"/>
              <a:t>关系</a:t>
            </a:r>
          </a:p>
          <a:p>
            <a:pPr lvl="1"/>
            <a:r>
              <a:rPr lang="zh-CN" altLang="en-US" sz="2000" dirty="0" smtClean="0"/>
              <a:t>符号：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==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!=</a:t>
            </a:r>
            <a:r>
              <a:rPr lang="zh-CN" altLang="en-US" sz="2000" dirty="0" smtClean="0"/>
              <a:t>，双目运算符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优先级：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级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注：不要将赋值运算符“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”与等号运算符“</a:t>
            </a:r>
            <a:r>
              <a:rPr lang="en-US" altLang="zh-CN" sz="2000" dirty="0" smtClean="0"/>
              <a:t>==</a:t>
            </a:r>
            <a:r>
              <a:rPr lang="zh-CN" altLang="en-US" sz="2000" dirty="0" smtClean="0"/>
              <a:t>”混淆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4010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3.2 </a:t>
            </a:r>
            <a:r>
              <a:rPr lang="zh-CN" altLang="en-US" sz="3200" dirty="0"/>
              <a:t>关系运算符和关系</a:t>
            </a:r>
            <a:r>
              <a:rPr lang="zh-CN" altLang="en-US" sz="3200" dirty="0" smtClean="0"/>
              <a:t>表达式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(3) </a:t>
            </a:r>
            <a:r>
              <a:rPr lang="zh-CN" altLang="en-US" sz="2000" dirty="0" smtClean="0"/>
              <a:t>关系</a:t>
            </a:r>
            <a:r>
              <a:rPr lang="zh-CN" altLang="en-US" sz="2000" dirty="0">
                <a:solidFill>
                  <a:srgbClr val="FF0000"/>
                </a:solidFill>
              </a:rPr>
              <a:t>表达式</a:t>
            </a:r>
          </a:p>
          <a:p>
            <a:pPr lvl="1"/>
            <a:r>
              <a:rPr lang="zh-CN" altLang="en-US" sz="2000" dirty="0" smtClean="0"/>
              <a:t>运算结果为一个布尔型数值 ，通过</a:t>
            </a:r>
            <a:r>
              <a:rPr lang="zh-CN" altLang="en-US" sz="2000" dirty="0"/>
              <a:t>关系</a:t>
            </a:r>
            <a:r>
              <a:rPr lang="zh-CN" altLang="en-US" sz="2000" dirty="0" smtClean="0"/>
              <a:t>运算符连接的式子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例子：</a:t>
            </a:r>
            <a:r>
              <a:rPr lang="en-US" altLang="zh-CN" sz="2000" dirty="0" smtClean="0"/>
              <a:t>24&gt;18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x+y+z</a:t>
            </a:r>
            <a:r>
              <a:rPr lang="en-US" altLang="zh-CN" sz="2000" dirty="0"/>
              <a:t>)&gt;</a:t>
            </a:r>
            <a:r>
              <a:rPr lang="en-US" altLang="zh-CN" sz="2000" dirty="0" smtClean="0"/>
              <a:t>30+x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847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3.3 </a:t>
            </a:r>
            <a:r>
              <a:rPr lang="zh-CN" altLang="en-US" sz="3200" dirty="0"/>
              <a:t>逻辑运算符和</a:t>
            </a:r>
            <a:r>
              <a:rPr lang="zh-CN" altLang="en-US" sz="3200" dirty="0" smtClean="0"/>
              <a:t>逻辑表达式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用来</a:t>
            </a:r>
            <a:r>
              <a:rPr lang="zh-CN" altLang="en-US" sz="2000" dirty="0"/>
              <a:t>实现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型数据的逻辑“与”、“或”和“非”</a:t>
            </a:r>
            <a:r>
              <a:rPr lang="zh-CN" altLang="en-US" sz="2000" dirty="0" smtClean="0"/>
              <a:t>运算</a:t>
            </a:r>
            <a:endParaRPr lang="en-US" altLang="zh-CN" sz="2000" dirty="0" smtClean="0"/>
          </a:p>
          <a:p>
            <a:r>
              <a:rPr lang="zh-CN" altLang="en-US" sz="2000" dirty="0" smtClean="0"/>
              <a:t>用逻辑运算符连接的式子是逻辑表达式</a:t>
            </a:r>
            <a:endParaRPr lang="en-US" altLang="zh-CN" sz="2000" dirty="0" smtClean="0"/>
          </a:p>
          <a:p>
            <a:r>
              <a:rPr lang="zh-CN" altLang="en-US" sz="2000" dirty="0" smtClean="0"/>
              <a:t>运算</a:t>
            </a:r>
            <a:r>
              <a:rPr lang="zh-CN" altLang="en-US" sz="2000" dirty="0"/>
              <a:t>结果是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</a:t>
            </a:r>
            <a:r>
              <a:rPr lang="zh-CN" altLang="en-US" sz="2000" dirty="0" smtClean="0"/>
              <a:t>数据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8126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3.3 </a:t>
            </a:r>
            <a:r>
              <a:rPr lang="zh-CN" altLang="en-US" sz="3200" dirty="0"/>
              <a:t>逻辑运算符和</a:t>
            </a:r>
            <a:r>
              <a:rPr lang="zh-CN" altLang="en-US" sz="3200" dirty="0" smtClean="0"/>
              <a:t>逻辑表达式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6658" y="1260742"/>
            <a:ext cx="8229600" cy="3600399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(1) </a:t>
            </a:r>
            <a:r>
              <a:rPr lang="zh-CN" altLang="en-US" sz="2000" dirty="0" smtClean="0"/>
              <a:t>逻辑</a:t>
            </a:r>
            <a:r>
              <a:rPr lang="zh-CN" altLang="en-US" sz="2000" dirty="0"/>
              <a:t>“</a:t>
            </a:r>
            <a:r>
              <a:rPr lang="zh-CN" altLang="en-US" sz="2000" dirty="0">
                <a:solidFill>
                  <a:srgbClr val="FF0000"/>
                </a:solidFill>
              </a:rPr>
              <a:t>与</a:t>
            </a:r>
            <a:r>
              <a:rPr lang="zh-CN" altLang="en-US" sz="2000" dirty="0"/>
              <a:t>”和逻辑“</a:t>
            </a:r>
            <a:r>
              <a:rPr lang="zh-CN" altLang="en-US" sz="2000" dirty="0">
                <a:solidFill>
                  <a:srgbClr val="FF0000"/>
                </a:solidFill>
              </a:rPr>
              <a:t>或</a:t>
            </a:r>
            <a:r>
              <a:rPr lang="zh-CN" altLang="en-US" sz="2000" dirty="0"/>
              <a:t>”</a:t>
            </a:r>
          </a:p>
          <a:p>
            <a:pPr lvl="1"/>
            <a:r>
              <a:rPr lang="zh-CN" altLang="en-US" sz="2000" dirty="0" smtClean="0"/>
              <a:t>符号：</a:t>
            </a:r>
            <a:r>
              <a:rPr lang="en-US" altLang="zh-CN" sz="2000" dirty="0"/>
              <a:t>&amp;&amp;</a:t>
            </a:r>
            <a:r>
              <a:rPr lang="zh-CN" altLang="en-US" sz="2000" dirty="0"/>
              <a:t>、</a:t>
            </a:r>
            <a:r>
              <a:rPr lang="en-US" altLang="zh-CN" sz="2000" dirty="0"/>
              <a:t>||</a:t>
            </a:r>
            <a:r>
              <a:rPr lang="zh-CN" altLang="en-US" sz="2000" dirty="0" smtClean="0"/>
              <a:t>，双目运算符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操作元：</a:t>
            </a:r>
            <a:r>
              <a:rPr lang="en-US" altLang="zh-CN" sz="2000" dirty="0" err="1" smtClean="0"/>
              <a:t>boolean</a:t>
            </a:r>
            <a:r>
              <a:rPr lang="zh-CN" altLang="en-US" sz="2000" dirty="0"/>
              <a:t>型的变量或求值结果是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型数据的</a:t>
            </a:r>
            <a:r>
              <a:rPr lang="zh-CN" altLang="en-US" sz="2000" dirty="0" smtClean="0"/>
              <a:t>表达式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结合性：从左到右</a:t>
            </a:r>
            <a:endParaRPr lang="en-US" altLang="zh-CN" sz="2000" dirty="0"/>
          </a:p>
          <a:p>
            <a:pPr lvl="1"/>
            <a:r>
              <a:rPr lang="zh-CN" altLang="en-US" sz="2000" dirty="0"/>
              <a:t>优先级：</a:t>
            </a:r>
            <a:r>
              <a:rPr lang="en-US" altLang="zh-CN" sz="2000" dirty="0"/>
              <a:t>&amp;&amp;</a:t>
            </a:r>
            <a:r>
              <a:rPr lang="zh-CN" altLang="en-US" sz="2000" dirty="0"/>
              <a:t>和</a:t>
            </a:r>
            <a:r>
              <a:rPr lang="en-US" altLang="zh-CN" sz="2000" dirty="0"/>
              <a:t>||</a:t>
            </a:r>
            <a:r>
              <a:rPr lang="zh-CN" altLang="en-US" sz="2000" dirty="0"/>
              <a:t>的级别分别是</a:t>
            </a:r>
            <a:r>
              <a:rPr lang="en-US" altLang="zh-CN" sz="2000" dirty="0"/>
              <a:t>11</a:t>
            </a:r>
            <a:r>
              <a:rPr lang="zh-CN" altLang="en-US" sz="2000" dirty="0"/>
              <a:t>和</a:t>
            </a:r>
            <a:r>
              <a:rPr lang="en-US" altLang="zh-CN" sz="2000" dirty="0"/>
              <a:t>12</a:t>
            </a:r>
            <a:r>
              <a:rPr lang="zh-CN" altLang="en-US" sz="2000" dirty="0" smtClean="0"/>
              <a:t>级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运算法则：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&amp;&amp;</a:t>
            </a:r>
            <a:r>
              <a:rPr lang="zh-CN" altLang="en-US" sz="2000" dirty="0" smtClean="0"/>
              <a:t>：当</a:t>
            </a:r>
            <a:r>
              <a:rPr lang="en-US" altLang="zh-CN" sz="2000" dirty="0"/>
              <a:t>2</a:t>
            </a:r>
            <a:r>
              <a:rPr lang="zh-CN" altLang="en-US" sz="2000" dirty="0"/>
              <a:t>个操作元的值都是</a:t>
            </a:r>
            <a:r>
              <a:rPr lang="en-US" altLang="zh-CN" sz="2000" dirty="0"/>
              <a:t>true</a:t>
            </a:r>
            <a:r>
              <a:rPr lang="zh-CN" altLang="en-US" sz="2000" dirty="0"/>
              <a:t>时，运算结果是</a:t>
            </a:r>
            <a:r>
              <a:rPr lang="en-US" altLang="zh-CN" sz="2000" dirty="0"/>
              <a:t>true</a:t>
            </a:r>
            <a:r>
              <a:rPr lang="zh-CN" altLang="en-US" sz="2000" dirty="0"/>
              <a:t>，否则是</a:t>
            </a:r>
            <a:r>
              <a:rPr lang="en-US" altLang="zh-CN" sz="2000" dirty="0" smtClean="0"/>
              <a:t>false</a:t>
            </a:r>
          </a:p>
          <a:p>
            <a:pPr lvl="2"/>
            <a:r>
              <a:rPr lang="en-US" altLang="zh-CN" sz="2000" dirty="0" smtClean="0"/>
              <a:t>||</a:t>
            </a:r>
            <a:r>
              <a:rPr lang="zh-CN" altLang="en-US" sz="2000" dirty="0" smtClean="0"/>
              <a:t> ：</a:t>
            </a:r>
            <a:r>
              <a:rPr lang="zh-CN" altLang="en-US" sz="2000" dirty="0"/>
              <a:t>当</a:t>
            </a:r>
            <a:r>
              <a:rPr lang="en-US" altLang="zh-CN" sz="2000" dirty="0"/>
              <a:t>2</a:t>
            </a:r>
            <a:r>
              <a:rPr lang="zh-CN" altLang="en-US" sz="2000" dirty="0"/>
              <a:t>个操作元的值都是</a:t>
            </a:r>
            <a:r>
              <a:rPr lang="en-US" altLang="zh-CN" sz="2000" dirty="0" smtClean="0"/>
              <a:t>false</a:t>
            </a:r>
            <a:r>
              <a:rPr lang="zh-CN" altLang="en-US" sz="2000" dirty="0"/>
              <a:t>时，运算结果是</a:t>
            </a:r>
            <a:r>
              <a:rPr lang="en-US" altLang="zh-CN" sz="2000" dirty="0"/>
              <a:t>false</a:t>
            </a:r>
            <a:r>
              <a:rPr lang="zh-CN" altLang="en-US" sz="2000" dirty="0"/>
              <a:t>，否则是</a:t>
            </a:r>
            <a:r>
              <a:rPr lang="en-US" altLang="zh-CN" sz="2000" dirty="0" smtClean="0"/>
              <a:t>true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36658" y="4869161"/>
            <a:ext cx="8229600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(2) </a:t>
            </a:r>
            <a:r>
              <a:rPr lang="zh-CN" altLang="en-US" sz="2000" dirty="0" smtClean="0"/>
              <a:t>逻辑“</a:t>
            </a:r>
            <a:r>
              <a:rPr lang="zh-CN" altLang="en-US" sz="2000" dirty="0" smtClean="0">
                <a:solidFill>
                  <a:srgbClr val="FF0000"/>
                </a:solidFill>
              </a:rPr>
              <a:t>非</a:t>
            </a:r>
            <a:r>
              <a:rPr lang="zh-CN" altLang="en-US" sz="2000" dirty="0" smtClean="0"/>
              <a:t>”</a:t>
            </a:r>
          </a:p>
          <a:p>
            <a:pPr lvl="1"/>
            <a:r>
              <a:rPr lang="zh-CN" altLang="en-US" sz="2000" dirty="0" smtClean="0"/>
              <a:t>符号：</a:t>
            </a:r>
            <a:r>
              <a:rPr lang="en-US" altLang="zh-CN" sz="2000" dirty="0" smtClean="0"/>
              <a:t>!</a:t>
            </a:r>
            <a:r>
              <a:rPr lang="zh-CN" altLang="en-US" sz="2000" dirty="0" smtClean="0"/>
              <a:t>，单目运算符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运算级别：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级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结合性：从右到左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例子：</a:t>
            </a:r>
            <a:r>
              <a:rPr lang="en-US" altLang="zh-CN" sz="2000" dirty="0" smtClean="0"/>
              <a:t>!!X </a:t>
            </a:r>
            <a:r>
              <a:rPr lang="zh-CN" altLang="en-US" sz="2000" dirty="0" smtClean="0"/>
              <a:t>相当于</a:t>
            </a:r>
            <a:r>
              <a:rPr lang="en-US" altLang="zh-CN" sz="2000" dirty="0" smtClean="0"/>
              <a:t>!(!X)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170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3.3 </a:t>
            </a:r>
            <a:r>
              <a:rPr lang="zh-CN" altLang="en-US" sz="3200" dirty="0"/>
              <a:t>逻辑运算符和</a:t>
            </a:r>
            <a:r>
              <a:rPr lang="zh-CN" altLang="en-US" sz="3200" dirty="0" smtClean="0"/>
              <a:t>逻辑表达式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(3) </a:t>
            </a:r>
            <a:r>
              <a:rPr lang="zh-CN" altLang="en-US" sz="2000" dirty="0" smtClean="0"/>
              <a:t>逻辑</a:t>
            </a:r>
            <a:r>
              <a:rPr lang="zh-CN" altLang="en-US" sz="2000" dirty="0" smtClean="0">
                <a:solidFill>
                  <a:srgbClr val="FF0000"/>
                </a:solidFill>
              </a:rPr>
              <a:t>表达式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/>
              <a:t>结果</a:t>
            </a:r>
            <a:r>
              <a:rPr lang="zh-CN" altLang="en-US" sz="2000" dirty="0"/>
              <a:t>为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型的变量或表达式可以通过逻辑运算符形成</a:t>
            </a:r>
            <a:r>
              <a:rPr lang="zh-CN" altLang="en-US" sz="2000" dirty="0" smtClean="0"/>
              <a:t>逻辑表达式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例子：</a:t>
            </a:r>
            <a:r>
              <a:rPr lang="en-US" altLang="zh-CN" sz="2000" dirty="0" smtClean="0"/>
              <a:t>24&gt;18</a:t>
            </a:r>
            <a:r>
              <a:rPr lang="en-US" altLang="zh-CN" sz="2000" dirty="0"/>
              <a:t>&amp;&amp;4&lt;0</a:t>
            </a:r>
            <a:r>
              <a:rPr lang="zh-CN" altLang="en-US" sz="2000" dirty="0"/>
              <a:t>，</a:t>
            </a:r>
            <a:r>
              <a:rPr lang="en-US" altLang="zh-CN" sz="2000" dirty="0"/>
              <a:t>x!=0||y!=</a:t>
            </a:r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428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3.4 </a:t>
            </a:r>
            <a:r>
              <a:rPr lang="zh-CN" altLang="en-US" sz="3200" dirty="0"/>
              <a:t>赋值运算符和赋值表达式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符号：</a:t>
            </a:r>
            <a:r>
              <a:rPr lang="en-US" altLang="zh-CN" sz="2000" dirty="0" smtClean="0"/>
              <a:t>=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双目运算符</a:t>
            </a:r>
            <a:endParaRPr lang="en-US" altLang="zh-CN" sz="2000" dirty="0" smtClean="0"/>
          </a:p>
          <a:p>
            <a:r>
              <a:rPr lang="zh-CN" altLang="en-US" sz="2000" dirty="0" smtClean="0"/>
              <a:t>左面</a:t>
            </a:r>
            <a:r>
              <a:rPr lang="zh-CN" altLang="en-US" sz="2000" dirty="0"/>
              <a:t>的操作元必须是</a:t>
            </a:r>
            <a:r>
              <a:rPr lang="zh-CN" altLang="en-US" sz="2000" dirty="0">
                <a:solidFill>
                  <a:srgbClr val="0000FF"/>
                </a:solidFill>
              </a:rPr>
              <a:t>变量</a:t>
            </a:r>
            <a:r>
              <a:rPr lang="zh-CN" altLang="en-US" sz="2000" dirty="0"/>
              <a:t>，不能是常量或</a:t>
            </a:r>
            <a:r>
              <a:rPr lang="zh-CN" altLang="en-US" sz="2000" dirty="0" smtClean="0"/>
              <a:t>表达式</a:t>
            </a:r>
            <a:endParaRPr lang="en-US" altLang="zh-CN" sz="2000" dirty="0" smtClean="0"/>
          </a:p>
          <a:p>
            <a:r>
              <a:rPr lang="zh-CN" altLang="en-US" sz="2000" dirty="0"/>
              <a:t>结合性：从右到左</a:t>
            </a:r>
            <a:endParaRPr lang="en-US" altLang="zh-CN" sz="2000" dirty="0"/>
          </a:p>
          <a:p>
            <a:r>
              <a:rPr lang="zh-CN" altLang="en-US" sz="2000" dirty="0" smtClean="0"/>
              <a:t>优先级：</a:t>
            </a:r>
            <a:r>
              <a:rPr lang="en-US" altLang="zh-CN" sz="2000" dirty="0" smtClean="0"/>
              <a:t>14</a:t>
            </a:r>
            <a:r>
              <a:rPr lang="zh-CN" altLang="en-US" sz="2000" dirty="0" smtClean="0"/>
              <a:t>级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28671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3.4 </a:t>
            </a:r>
            <a:r>
              <a:rPr lang="zh-CN" altLang="en-US" sz="3200" dirty="0"/>
              <a:t>赋值运算符和赋值表达式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符号：</a:t>
            </a:r>
            <a:r>
              <a:rPr lang="en-US" altLang="zh-CN" sz="2000" dirty="0" smtClean="0"/>
              <a:t>=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双目运算符</a:t>
            </a:r>
            <a:endParaRPr lang="en-US" altLang="zh-CN" sz="2000" dirty="0" smtClean="0"/>
          </a:p>
          <a:p>
            <a:r>
              <a:rPr lang="zh-CN" altLang="en-US" sz="2000" dirty="0" smtClean="0"/>
              <a:t>左面</a:t>
            </a:r>
            <a:r>
              <a:rPr lang="zh-CN" altLang="en-US" sz="2000" dirty="0"/>
              <a:t>的操作元必须是</a:t>
            </a:r>
            <a:r>
              <a:rPr lang="zh-CN" altLang="en-US" sz="2000" dirty="0">
                <a:solidFill>
                  <a:srgbClr val="0000FF"/>
                </a:solidFill>
              </a:rPr>
              <a:t>变量</a:t>
            </a:r>
            <a:r>
              <a:rPr lang="zh-CN" altLang="en-US" sz="2000" dirty="0"/>
              <a:t>，不能是常量或</a:t>
            </a:r>
            <a:r>
              <a:rPr lang="zh-CN" altLang="en-US" sz="2000" dirty="0" smtClean="0"/>
              <a:t>表达式</a:t>
            </a:r>
            <a:endParaRPr lang="en-US" altLang="zh-CN" sz="2000" dirty="0" smtClean="0"/>
          </a:p>
          <a:p>
            <a:r>
              <a:rPr lang="zh-CN" altLang="en-US" sz="2000" dirty="0"/>
              <a:t>结合性：从右到左</a:t>
            </a:r>
            <a:endParaRPr lang="en-US" altLang="zh-CN" sz="2000" dirty="0"/>
          </a:p>
          <a:p>
            <a:r>
              <a:rPr lang="zh-CN" altLang="en-US" sz="2000" dirty="0" smtClean="0"/>
              <a:t>优先级：</a:t>
            </a:r>
            <a:r>
              <a:rPr lang="en-US" altLang="zh-CN" sz="2000" dirty="0" smtClean="0"/>
              <a:t>14</a:t>
            </a:r>
            <a:r>
              <a:rPr lang="zh-CN" altLang="en-US" sz="2000" dirty="0" smtClean="0"/>
              <a:t>级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28671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B09132-9552-4B35-8601-B25358EE98B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5575" y="0"/>
            <a:ext cx="8794750" cy="1371600"/>
          </a:xfrm>
          <a:noFill/>
        </p:spPr>
        <p:txBody>
          <a:bodyPr>
            <a:normAutofit/>
          </a:bodyPr>
          <a:lstStyle/>
          <a:p>
            <a:r>
              <a:rPr lang="en-US" altLang="en-US" sz="3200" dirty="0" smtClean="0"/>
              <a:t>Augmented Assignment Operators</a:t>
            </a:r>
            <a:r>
              <a:rPr lang="zh-CN" altLang="en-US" sz="3200" smtClean="0"/>
              <a:t>（扩充赋值</a:t>
            </a:r>
            <a:r>
              <a:rPr lang="zh-CN" altLang="en-US" sz="3200" dirty="0" smtClean="0"/>
              <a:t>算子）</a:t>
            </a:r>
            <a:endParaRPr lang="en-US" altLang="en-US" sz="3200" dirty="0" smtClean="0"/>
          </a:p>
        </p:txBody>
      </p:sp>
      <p:pic>
        <p:nvPicPr>
          <p:cNvPr id="3994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882775"/>
            <a:ext cx="8420100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0346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3.5 </a:t>
            </a:r>
            <a:r>
              <a:rPr lang="zh-CN" altLang="en-US" sz="3200" dirty="0"/>
              <a:t>移位运算符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移位</a:t>
            </a:r>
            <a:r>
              <a:rPr lang="zh-CN" altLang="en-US" sz="2000" dirty="0"/>
              <a:t>运算符用来对</a:t>
            </a:r>
            <a:r>
              <a:rPr lang="zh-CN" altLang="en-US" sz="2000" dirty="0">
                <a:solidFill>
                  <a:srgbClr val="FF0000"/>
                </a:solidFill>
              </a:rPr>
              <a:t>二进制位</a:t>
            </a:r>
            <a:r>
              <a:rPr lang="zh-CN" altLang="en-US" sz="2000" dirty="0"/>
              <a:t>进行操作，分为</a:t>
            </a:r>
            <a:r>
              <a:rPr lang="zh-CN" altLang="en-US" sz="2000" dirty="0">
                <a:solidFill>
                  <a:srgbClr val="0000FF"/>
                </a:solidFill>
              </a:rPr>
              <a:t>左移位操作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0000FF"/>
                </a:solidFill>
              </a:rPr>
              <a:t>右移位</a:t>
            </a:r>
            <a:r>
              <a:rPr lang="zh-CN" altLang="en-US" sz="2000" dirty="0" smtClean="0">
                <a:solidFill>
                  <a:srgbClr val="0000FF"/>
                </a:solidFill>
              </a:rPr>
              <a:t>操作</a:t>
            </a:r>
            <a:endParaRPr lang="zh-CN" altLang="en-US" sz="2000" dirty="0">
              <a:solidFill>
                <a:srgbClr val="0000FF"/>
              </a:solidFill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0768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Rot="1" noChangeArrowheads="1"/>
          </p:cNvSpPr>
          <p:nvPr/>
        </p:nvSpPr>
        <p:spPr bwMode="auto">
          <a:xfrm>
            <a:off x="304800" y="1752600"/>
            <a:ext cx="8610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u"/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Arial" charset="0"/>
              </a:rPr>
              <a:t>！！</a:t>
            </a:r>
            <a:r>
              <a:rPr lang="zh-CN" altLang="en-US" sz="2800" b="1" dirty="0">
                <a:latin typeface="Arial" charset="0"/>
              </a:rPr>
              <a:t>：</a:t>
            </a:r>
            <a:r>
              <a:rPr lang="zh-CN" altLang="en-US" sz="2800" b="1" dirty="0">
                <a:solidFill>
                  <a:srgbClr val="FF0000"/>
                </a:solidFill>
                <a:latin typeface="Arial" charset="0"/>
              </a:rPr>
              <a:t>一个类文件中定义多个类</a:t>
            </a:r>
            <a:endParaRPr lang="en-US" altLang="zh-CN" sz="2800" dirty="0">
              <a:solidFill>
                <a:srgbClr val="FF0000"/>
              </a:solidFill>
              <a:latin typeface="Arial" charset="0"/>
            </a:endParaRP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u"/>
              <a:defRPr/>
            </a:pPr>
            <a:r>
              <a:rPr lang="en-US" altLang="zh-CN" sz="2800" dirty="0">
                <a:solidFill>
                  <a:srgbClr val="0070C0"/>
                </a:solidFill>
                <a:latin typeface="Arial" charset="0"/>
              </a:rPr>
              <a:t>X </a:t>
            </a:r>
            <a:r>
              <a:rPr lang="en-US" altLang="zh-CN" sz="2800" dirty="0" err="1">
                <a:solidFill>
                  <a:srgbClr val="0070C0"/>
                </a:solidFill>
                <a:latin typeface="Arial" charset="0"/>
              </a:rPr>
              <a:t>X</a:t>
            </a:r>
            <a:r>
              <a:rPr lang="en-US" altLang="zh-CN" sz="2800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latin typeface="Arial" charset="0"/>
              </a:rPr>
              <a:t>：</a:t>
            </a:r>
            <a:r>
              <a:rPr lang="en-US" altLang="zh-CN" sz="2800" dirty="0">
                <a:solidFill>
                  <a:srgbClr val="0070C0"/>
                </a:solidFill>
                <a:latin typeface="Arial" charset="0"/>
              </a:rPr>
              <a:t>Test.java</a:t>
            </a:r>
            <a:r>
              <a:rPr lang="zh-CN" altLang="en-US" sz="2800" dirty="0">
                <a:solidFill>
                  <a:srgbClr val="0070C0"/>
                </a:solidFill>
                <a:latin typeface="Arial" charset="0"/>
              </a:rPr>
              <a:t>中定义了类</a:t>
            </a:r>
            <a:r>
              <a:rPr lang="en-US" altLang="zh-CN" sz="2800" dirty="0">
                <a:solidFill>
                  <a:srgbClr val="0070C0"/>
                </a:solidFill>
                <a:latin typeface="Arial" charset="0"/>
              </a:rPr>
              <a:t>Test</a:t>
            </a:r>
            <a:r>
              <a:rPr lang="zh-CN" altLang="en-US" sz="2800" dirty="0">
                <a:solidFill>
                  <a:srgbClr val="0070C0"/>
                </a:solidFill>
                <a:latin typeface="Arial" charset="0"/>
              </a:rPr>
              <a:t>、</a:t>
            </a:r>
            <a:r>
              <a:rPr lang="en-US" altLang="zh-CN" sz="2800" dirty="0">
                <a:solidFill>
                  <a:srgbClr val="0070C0"/>
                </a:solidFill>
                <a:latin typeface="Arial" charset="0"/>
              </a:rPr>
              <a:t>Menu</a:t>
            </a:r>
            <a:r>
              <a:rPr lang="zh-CN" altLang="en-US" sz="2800" dirty="0">
                <a:solidFill>
                  <a:srgbClr val="0070C0"/>
                </a:solidFill>
                <a:latin typeface="Arial" charset="0"/>
              </a:rPr>
              <a:t>和</a:t>
            </a:r>
            <a:r>
              <a:rPr lang="en-US" altLang="zh-CN" sz="2800" dirty="0">
                <a:solidFill>
                  <a:srgbClr val="0070C0"/>
                </a:solidFill>
                <a:latin typeface="Arial" charset="0"/>
              </a:rPr>
              <a:t>Customer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u"/>
              <a:defRPr/>
            </a:pPr>
            <a:r>
              <a:rPr lang="zh-CN" altLang="en-US" sz="2800" dirty="0">
                <a:latin typeface="Arial" charset="0"/>
              </a:rPr>
              <a:t>通常一个类文件（</a:t>
            </a:r>
            <a:r>
              <a:rPr lang="en-US" altLang="zh-CN" sz="2800" dirty="0">
                <a:latin typeface="Arial" charset="0"/>
              </a:rPr>
              <a:t>.java)</a:t>
            </a:r>
            <a:r>
              <a:rPr lang="zh-CN" altLang="en-US" sz="2800" dirty="0">
                <a:latin typeface="Arial" charset="0"/>
              </a:rPr>
              <a:t>中只定义一个类，除了内部类或线程类特殊情况</a:t>
            </a:r>
            <a:endParaRPr lang="en-US" altLang="zh-CN" sz="2800" dirty="0">
              <a:latin typeface="Arial" charset="0"/>
            </a:endParaRPr>
          </a:p>
        </p:txBody>
      </p:sp>
      <p:sp>
        <p:nvSpPr>
          <p:cNvPr id="39942" name="Rectangle 6"/>
          <p:cNvSpPr>
            <a:spLocks noRot="1" noChangeArrowheads="1"/>
          </p:cNvSpPr>
          <p:nvPr/>
        </p:nvSpPr>
        <p:spPr bwMode="auto">
          <a:xfrm>
            <a:off x="1143000" y="609600"/>
            <a:ext cx="6477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/>
              <a:t>易出现的问题</a:t>
            </a:r>
          </a:p>
        </p:txBody>
      </p:sp>
    </p:spTree>
    <p:extLst>
      <p:ext uri="{BB962C8B-B14F-4D97-AF65-F5344CB8AC3E}">
        <p14:creationId xmlns:p14="http://schemas.microsoft.com/office/powerpoint/2010/main" val="3425317962"/>
      </p:ext>
    </p:extLst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399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3.5 </a:t>
            </a:r>
            <a:r>
              <a:rPr lang="zh-CN" altLang="en-US" sz="3200" dirty="0"/>
              <a:t>移位运算符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(1) </a:t>
            </a:r>
            <a:r>
              <a:rPr lang="zh-CN" altLang="en-US" sz="2000" dirty="0" smtClean="0">
                <a:solidFill>
                  <a:srgbClr val="FF0000"/>
                </a:solidFill>
              </a:rPr>
              <a:t>左移</a:t>
            </a:r>
            <a:r>
              <a:rPr lang="zh-CN" altLang="en-US" sz="2000" dirty="0">
                <a:solidFill>
                  <a:srgbClr val="FF0000"/>
                </a:solidFill>
              </a:rPr>
              <a:t>位</a:t>
            </a:r>
            <a:r>
              <a:rPr lang="zh-CN" altLang="en-US" sz="2000" dirty="0"/>
              <a:t>运算符</a:t>
            </a:r>
          </a:p>
          <a:p>
            <a:pPr lvl="1"/>
            <a:r>
              <a:rPr lang="zh-CN" altLang="en-US" sz="2000" dirty="0" smtClean="0"/>
              <a:t>符号：</a:t>
            </a:r>
            <a:r>
              <a:rPr lang="en-US" altLang="zh-CN" sz="2000" dirty="0"/>
              <a:t>&lt;&lt;</a:t>
            </a:r>
            <a:r>
              <a:rPr lang="zh-CN" altLang="en-US" sz="2000" dirty="0" smtClean="0"/>
              <a:t>，双目运算符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左面</a:t>
            </a:r>
            <a:r>
              <a:rPr lang="zh-CN" altLang="en-US" sz="2000" dirty="0"/>
              <a:t>的操作</a:t>
            </a:r>
            <a:r>
              <a:rPr lang="zh-CN" altLang="en-US" sz="2000" dirty="0" smtClean="0"/>
              <a:t>元：被</a:t>
            </a:r>
            <a:r>
              <a:rPr lang="zh-CN" altLang="en-US" sz="2000" dirty="0"/>
              <a:t>移位</a:t>
            </a:r>
            <a:r>
              <a:rPr lang="zh-CN" altLang="en-US" sz="2000" dirty="0" smtClean="0">
                <a:solidFill>
                  <a:srgbClr val="FF0000"/>
                </a:solidFill>
              </a:rPr>
              <a:t>数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/>
              <a:t>右面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操作元：移位</a:t>
            </a:r>
            <a:r>
              <a:rPr lang="zh-CN" altLang="en-US" sz="2000" dirty="0">
                <a:solidFill>
                  <a:srgbClr val="FF0000"/>
                </a:solidFill>
              </a:rPr>
              <a:t>量</a:t>
            </a:r>
            <a:r>
              <a:rPr lang="zh-CN" altLang="en-US" sz="2000" dirty="0"/>
              <a:t>，操作元必须是</a:t>
            </a:r>
            <a:r>
              <a:rPr lang="zh-CN" altLang="en-US" sz="2000" dirty="0">
                <a:solidFill>
                  <a:srgbClr val="FF0000"/>
                </a:solidFill>
              </a:rPr>
              <a:t>整型类型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数据</a:t>
            </a:r>
            <a:endParaRPr lang="zh-CN" altLang="en-US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效果（</a:t>
            </a:r>
            <a:r>
              <a:rPr lang="en-US" altLang="zh-CN" sz="2000" dirty="0" smtClean="0"/>
              <a:t>a</a:t>
            </a:r>
            <a:r>
              <a:rPr lang="en-US" altLang="zh-CN" sz="2000" dirty="0"/>
              <a:t>&lt;&lt;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pPr lvl="2"/>
            <a:r>
              <a:rPr lang="zh-CN" altLang="en-US" sz="2000" dirty="0" smtClean="0"/>
              <a:t>将</a:t>
            </a:r>
            <a:r>
              <a:rPr lang="en-US" altLang="zh-CN" sz="2000" dirty="0"/>
              <a:t>a</a:t>
            </a:r>
            <a:r>
              <a:rPr lang="zh-CN" altLang="en-US" sz="2000" dirty="0"/>
              <a:t>的所有位都左移</a:t>
            </a:r>
            <a:r>
              <a:rPr lang="en-US" altLang="zh-CN" sz="2000" dirty="0"/>
              <a:t>n</a:t>
            </a:r>
            <a:r>
              <a:rPr lang="zh-CN" altLang="en-US" sz="2000" dirty="0"/>
              <a:t>位，每左移一个位，左边的高阶位上的</a:t>
            </a:r>
            <a:r>
              <a:rPr lang="en-US" altLang="zh-CN" sz="2000" dirty="0"/>
              <a:t>0</a:t>
            </a:r>
            <a:r>
              <a:rPr lang="zh-CN" altLang="en-US" sz="2000" dirty="0"/>
              <a:t>或</a:t>
            </a:r>
            <a:r>
              <a:rPr lang="en-US" altLang="zh-CN" sz="2000" dirty="0"/>
              <a:t>1</a:t>
            </a:r>
            <a:r>
              <a:rPr lang="zh-CN" altLang="en-US" sz="2000" dirty="0"/>
              <a:t>被移出丢弃，并</a:t>
            </a:r>
            <a:r>
              <a:rPr lang="zh-CN" altLang="en-US" sz="2000" dirty="0">
                <a:solidFill>
                  <a:srgbClr val="FF0000"/>
                </a:solidFill>
              </a:rPr>
              <a:t>用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zh-CN" altLang="en-US" sz="2000" dirty="0">
                <a:solidFill>
                  <a:srgbClr val="FF0000"/>
                </a:solidFill>
              </a:rPr>
              <a:t>填充右边的</a:t>
            </a:r>
            <a:r>
              <a:rPr lang="zh-CN" altLang="en-US" sz="2000" dirty="0" smtClean="0">
                <a:solidFill>
                  <a:srgbClr val="FF0000"/>
                </a:solidFill>
              </a:rPr>
              <a:t>低位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2000" dirty="0" smtClean="0">
                <a:solidFill>
                  <a:srgbClr val="0000FF"/>
                </a:solidFill>
              </a:rPr>
              <a:t>不断左移位的结果是</a:t>
            </a:r>
            <a:r>
              <a:rPr lang="en-US" altLang="zh-CN" sz="2000" dirty="0" smtClean="0">
                <a:solidFill>
                  <a:srgbClr val="0000FF"/>
                </a:solidFill>
              </a:rPr>
              <a:t>0</a:t>
            </a:r>
            <a:endParaRPr lang="zh-CN" altLang="en-US" sz="2000" dirty="0">
              <a:solidFill>
                <a:srgbClr val="FF0000"/>
              </a:solidFill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8440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3.5 </a:t>
            </a:r>
            <a:r>
              <a:rPr lang="zh-CN" altLang="en-US" sz="3200" dirty="0"/>
              <a:t>移位运算符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zh-CN" altLang="en-US" sz="2000" dirty="0" smtClean="0"/>
              <a:t>对于</a:t>
            </a:r>
            <a:r>
              <a:rPr lang="en-US" altLang="zh-CN" sz="2000" dirty="0"/>
              <a:t>byte</a:t>
            </a:r>
            <a:r>
              <a:rPr lang="zh-CN" altLang="en-US" sz="2000" dirty="0"/>
              <a:t>或</a:t>
            </a:r>
            <a:r>
              <a:rPr lang="en-US" altLang="zh-CN" sz="2000" dirty="0"/>
              <a:t>short</a:t>
            </a:r>
            <a:r>
              <a:rPr lang="zh-CN" altLang="en-US" sz="2000" dirty="0"/>
              <a:t>型数据，</a:t>
            </a:r>
            <a:r>
              <a:rPr lang="en-US" altLang="zh-CN" sz="2000" dirty="0"/>
              <a:t>a&lt;&lt;n</a:t>
            </a:r>
            <a:r>
              <a:rPr lang="zh-CN" altLang="en-US" sz="2000" dirty="0"/>
              <a:t>的运算结果是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型</a:t>
            </a:r>
            <a:r>
              <a:rPr lang="zh-CN" altLang="en-US" sz="2000" dirty="0" smtClean="0"/>
              <a:t>精度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当进行</a:t>
            </a:r>
            <a:r>
              <a:rPr lang="en-US" altLang="zh-CN" sz="2000" dirty="0" smtClean="0"/>
              <a:t>a</a:t>
            </a:r>
            <a:r>
              <a:rPr lang="en-US" altLang="zh-CN" sz="2000" dirty="0"/>
              <a:t>&lt;&lt;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运算</a:t>
            </a:r>
            <a:r>
              <a:rPr lang="zh-CN" altLang="en-US" sz="2000" dirty="0"/>
              <a:t>时</a:t>
            </a:r>
            <a:r>
              <a:rPr lang="zh-CN" altLang="en-US" sz="2000" dirty="0" smtClean="0"/>
              <a:t>，</a:t>
            </a:r>
            <a:r>
              <a:rPr lang="zh-CN" altLang="en-US" sz="2000" dirty="0" smtClean="0">
                <a:solidFill>
                  <a:srgbClr val="FF0000"/>
                </a:solidFill>
              </a:rPr>
              <a:t>系统</a:t>
            </a:r>
            <a:r>
              <a:rPr lang="zh-CN" altLang="en-US" sz="2000" dirty="0">
                <a:solidFill>
                  <a:srgbClr val="FF0000"/>
                </a:solidFill>
              </a:rPr>
              <a:t>首先将</a:t>
            </a:r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r>
              <a:rPr lang="zh-CN" altLang="en-US" sz="2000" dirty="0">
                <a:solidFill>
                  <a:srgbClr val="FF0000"/>
                </a:solidFill>
              </a:rPr>
              <a:t>升级为</a:t>
            </a:r>
            <a:r>
              <a:rPr lang="en-US" altLang="zh-CN" sz="2000" dirty="0" err="1">
                <a:solidFill>
                  <a:srgbClr val="FF0000"/>
                </a:solidFill>
              </a:rPr>
              <a:t>int</a:t>
            </a:r>
            <a:r>
              <a:rPr lang="zh-CN" altLang="en-US" sz="2000" dirty="0">
                <a:solidFill>
                  <a:srgbClr val="FF0000"/>
                </a:solidFill>
              </a:rPr>
              <a:t>型数据</a:t>
            </a:r>
            <a:r>
              <a:rPr lang="zh-CN" altLang="en-US" sz="2000" dirty="0"/>
              <a:t>，对于</a:t>
            </a:r>
            <a:r>
              <a:rPr lang="zh-CN" altLang="en-US" sz="2000" dirty="0" smtClean="0"/>
              <a:t>正数，在高位</a:t>
            </a:r>
            <a:r>
              <a:rPr lang="zh-CN" altLang="en-US" sz="2000" dirty="0"/>
              <a:t>用</a:t>
            </a:r>
            <a:r>
              <a:rPr lang="en-US" altLang="zh-CN" sz="2000" dirty="0"/>
              <a:t>0</a:t>
            </a:r>
            <a:r>
              <a:rPr lang="zh-CN" altLang="en-US" sz="2000" dirty="0"/>
              <a:t>填充；负数用</a:t>
            </a:r>
            <a:r>
              <a:rPr lang="en-US" altLang="zh-CN" sz="2000" dirty="0"/>
              <a:t>1</a:t>
            </a:r>
            <a:r>
              <a:rPr lang="zh-CN" altLang="en-US" sz="2000" dirty="0"/>
              <a:t>填充，</a:t>
            </a:r>
            <a:r>
              <a:rPr lang="zh-CN" altLang="en-US" sz="2000" dirty="0" smtClean="0"/>
              <a:t>然后再进行</a:t>
            </a:r>
            <a:r>
              <a:rPr lang="zh-CN" altLang="en-US" sz="2000" dirty="0"/>
              <a:t>移位</a:t>
            </a:r>
            <a:r>
              <a:rPr lang="zh-CN" altLang="en-US" sz="2000" dirty="0" smtClean="0"/>
              <a:t>运算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例子：</a:t>
            </a:r>
            <a:r>
              <a:rPr lang="en-US" altLang="zh-CN" sz="2000" dirty="0" smtClean="0"/>
              <a:t>byte </a:t>
            </a:r>
            <a:r>
              <a:rPr lang="en-US" altLang="zh-CN" sz="2000" dirty="0"/>
              <a:t>a=-8; </a:t>
            </a:r>
            <a:r>
              <a:rPr lang="en-US" altLang="zh-CN" sz="2000" dirty="0" smtClean="0"/>
              <a:t>byte </a:t>
            </a:r>
            <a:r>
              <a:rPr lang="en-US" altLang="zh-CN" sz="2000" dirty="0"/>
              <a:t>b=(byte)(a&lt;&lt;1);</a:t>
            </a:r>
          </a:p>
          <a:p>
            <a:pPr lvl="3"/>
            <a:r>
              <a:rPr lang="en-US" altLang="zh-CN" dirty="0" smtClean="0"/>
              <a:t>1111 </a:t>
            </a:r>
            <a:r>
              <a:rPr lang="en-US" altLang="zh-CN" dirty="0"/>
              <a:t>1000</a:t>
            </a:r>
          </a:p>
          <a:p>
            <a:pPr lvl="3"/>
            <a:r>
              <a:rPr lang="en-US" altLang="zh-CN" dirty="0" smtClean="0"/>
              <a:t>1111 </a:t>
            </a:r>
            <a:r>
              <a:rPr lang="en-US" altLang="zh-CN" dirty="0"/>
              <a:t>1111 1111 1111 1111 1111 1111 1000</a:t>
            </a:r>
          </a:p>
          <a:p>
            <a:pPr lvl="3"/>
            <a:r>
              <a:rPr lang="en-US" altLang="zh-CN" dirty="0" smtClean="0"/>
              <a:t>1111 </a:t>
            </a:r>
            <a:r>
              <a:rPr lang="en-US" altLang="zh-CN" dirty="0"/>
              <a:t>1111 1111 1111 1111 1111 1111 </a:t>
            </a:r>
            <a:r>
              <a:rPr lang="en-US" altLang="zh-CN" dirty="0" smtClean="0"/>
              <a:t>0000</a:t>
            </a:r>
          </a:p>
          <a:p>
            <a:pPr lvl="3"/>
            <a:r>
              <a:rPr lang="en-US" altLang="zh-CN" dirty="0"/>
              <a:t>1111 </a:t>
            </a:r>
            <a:r>
              <a:rPr lang="en-US" altLang="zh-CN" dirty="0" smtClean="0"/>
              <a:t>0000</a:t>
            </a:r>
          </a:p>
          <a:p>
            <a:pPr lvl="1"/>
            <a:r>
              <a:rPr lang="zh-CN" altLang="en-US" sz="2000" dirty="0" smtClean="0"/>
              <a:t>在</a:t>
            </a:r>
            <a:r>
              <a:rPr lang="zh-CN" altLang="en-US" sz="2000" dirty="0"/>
              <a:t>进行</a:t>
            </a:r>
            <a:r>
              <a:rPr lang="en-US" altLang="zh-CN" sz="2000" dirty="0"/>
              <a:t>a&lt;&lt;n</a:t>
            </a:r>
            <a:r>
              <a:rPr lang="zh-CN" altLang="en-US" sz="2000" dirty="0"/>
              <a:t>运算</a:t>
            </a:r>
            <a:r>
              <a:rPr lang="zh-CN" altLang="en-US" sz="2000" dirty="0" smtClean="0"/>
              <a:t>时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如果</a:t>
            </a:r>
            <a:r>
              <a:rPr lang="en-US" altLang="zh-CN" sz="2000" dirty="0"/>
              <a:t>a</a:t>
            </a:r>
            <a:r>
              <a:rPr lang="zh-CN" altLang="en-US" sz="2000" dirty="0"/>
              <a:t>是</a:t>
            </a:r>
            <a:r>
              <a:rPr lang="en-US" altLang="zh-CN" sz="2000" dirty="0"/>
              <a:t>byte</a:t>
            </a:r>
            <a:r>
              <a:rPr lang="zh-CN" altLang="en-US" sz="2000" dirty="0"/>
              <a:t>、</a:t>
            </a:r>
            <a:r>
              <a:rPr lang="en-US" altLang="zh-CN" sz="2000" dirty="0"/>
              <a:t>short</a:t>
            </a:r>
            <a:r>
              <a:rPr lang="zh-CN" altLang="en-US" sz="2000" dirty="0"/>
              <a:t>或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型数据，系统总是先计算出</a:t>
            </a:r>
            <a:r>
              <a:rPr lang="en-US" altLang="zh-CN" sz="2000" b="1" dirty="0">
                <a:solidFill>
                  <a:srgbClr val="FF0000"/>
                </a:solidFill>
              </a:rPr>
              <a:t>n%32</a:t>
            </a:r>
            <a:r>
              <a:rPr lang="zh-CN" altLang="en-US" sz="2000" dirty="0"/>
              <a:t>的结果</a:t>
            </a:r>
            <a:r>
              <a:rPr lang="en-US" altLang="zh-CN" sz="2000" dirty="0"/>
              <a:t>m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然后再进行</a:t>
            </a:r>
            <a:r>
              <a:rPr lang="en-US" altLang="zh-CN" sz="2000" dirty="0"/>
              <a:t>a&lt;&lt;m</a:t>
            </a:r>
            <a:r>
              <a:rPr lang="zh-CN" altLang="en-US" sz="2000" dirty="0" smtClean="0"/>
              <a:t>运算</a:t>
            </a:r>
            <a:endParaRPr lang="en-US" altLang="zh-CN" sz="2000" dirty="0"/>
          </a:p>
          <a:p>
            <a:pPr lvl="2"/>
            <a:r>
              <a:rPr lang="zh-CN" altLang="en-US" sz="2000" dirty="0" smtClean="0"/>
              <a:t>如果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long</a:t>
            </a:r>
            <a:r>
              <a:rPr lang="zh-CN" altLang="en-US" sz="2000" dirty="0"/>
              <a:t>型数据，系统总是先计算出</a:t>
            </a:r>
            <a:r>
              <a:rPr lang="en-US" altLang="zh-CN" sz="2000" b="1" dirty="0">
                <a:solidFill>
                  <a:srgbClr val="FF0000"/>
                </a:solidFill>
              </a:rPr>
              <a:t>n%64</a:t>
            </a:r>
            <a:r>
              <a:rPr lang="zh-CN" altLang="en-US" sz="2000" dirty="0"/>
              <a:t>的结果</a:t>
            </a:r>
            <a:r>
              <a:rPr lang="en-US" altLang="zh-CN" sz="2000" dirty="0"/>
              <a:t>m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然后再进行</a:t>
            </a:r>
            <a:r>
              <a:rPr lang="en-US" altLang="zh-CN" sz="2000" dirty="0"/>
              <a:t>a&lt;&lt;m</a:t>
            </a:r>
            <a:r>
              <a:rPr lang="zh-CN" altLang="en-US" sz="2000" dirty="0" smtClean="0"/>
              <a:t>运算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1952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3.5 </a:t>
            </a:r>
            <a:r>
              <a:rPr lang="zh-CN" altLang="en-US" sz="3200" dirty="0"/>
              <a:t>移位运算符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(2) </a:t>
            </a:r>
            <a:r>
              <a:rPr lang="zh-CN" altLang="en-US" sz="2000" dirty="0" smtClean="0">
                <a:solidFill>
                  <a:srgbClr val="FF0000"/>
                </a:solidFill>
              </a:rPr>
              <a:t>右移</a:t>
            </a:r>
            <a:r>
              <a:rPr lang="zh-CN" altLang="en-US" sz="2000" dirty="0">
                <a:solidFill>
                  <a:srgbClr val="FF0000"/>
                </a:solidFill>
              </a:rPr>
              <a:t>位</a:t>
            </a:r>
            <a:r>
              <a:rPr lang="zh-CN" altLang="en-US" sz="2000" dirty="0"/>
              <a:t>运算符</a:t>
            </a:r>
          </a:p>
          <a:p>
            <a:pPr lvl="1"/>
            <a:r>
              <a:rPr lang="zh-CN" altLang="en-US" sz="2000" dirty="0" smtClean="0"/>
              <a:t>符号：</a:t>
            </a:r>
            <a:r>
              <a:rPr lang="en-US" altLang="zh-CN" sz="2000" dirty="0"/>
              <a:t>&gt;&gt;</a:t>
            </a:r>
            <a:r>
              <a:rPr lang="zh-CN" altLang="en-US" sz="2000" dirty="0" smtClean="0"/>
              <a:t>，双目运算符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左面的操作元：被移位</a:t>
            </a:r>
            <a:r>
              <a:rPr lang="zh-CN" altLang="en-US" sz="2000" dirty="0">
                <a:solidFill>
                  <a:srgbClr val="FF0000"/>
                </a:solidFill>
              </a:rPr>
              <a:t>数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右面的操作元：移位</a:t>
            </a:r>
            <a:r>
              <a:rPr lang="zh-CN" altLang="en-US" sz="2000" dirty="0">
                <a:solidFill>
                  <a:srgbClr val="FF0000"/>
                </a:solidFill>
              </a:rPr>
              <a:t>量</a:t>
            </a:r>
            <a:r>
              <a:rPr lang="zh-CN" altLang="en-US" sz="2000" dirty="0"/>
              <a:t>，操作元必须是</a:t>
            </a:r>
            <a:r>
              <a:rPr lang="zh-CN" altLang="en-US" sz="2000" dirty="0">
                <a:solidFill>
                  <a:srgbClr val="FF0000"/>
                </a:solidFill>
              </a:rPr>
              <a:t>整型类型</a:t>
            </a:r>
            <a:r>
              <a:rPr lang="zh-CN" altLang="en-US" sz="2000" dirty="0"/>
              <a:t>的数据</a:t>
            </a:r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效果（</a:t>
            </a:r>
            <a:r>
              <a:rPr lang="en-US" altLang="zh-CN" sz="2000" dirty="0" smtClean="0"/>
              <a:t>a&gt;&gt;n</a:t>
            </a:r>
            <a:r>
              <a:rPr lang="zh-CN" altLang="en-US" sz="2000" dirty="0" smtClean="0"/>
              <a:t>）：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将</a:t>
            </a:r>
            <a:r>
              <a:rPr lang="en-US" altLang="zh-CN" sz="2000" dirty="0"/>
              <a:t>a</a:t>
            </a:r>
            <a:r>
              <a:rPr lang="zh-CN" altLang="en-US" sz="2000" dirty="0"/>
              <a:t>的所有位都右移</a:t>
            </a:r>
            <a:r>
              <a:rPr lang="en-US" altLang="zh-CN" sz="2000" dirty="0"/>
              <a:t>n</a:t>
            </a:r>
            <a:r>
              <a:rPr lang="zh-CN" altLang="en-US" sz="2000" dirty="0"/>
              <a:t>位，每右移一个位，右边的低阶位被移出丢弃，并用</a:t>
            </a:r>
            <a:r>
              <a:rPr lang="en-US" altLang="zh-CN" sz="2000" dirty="0"/>
              <a:t>0</a:t>
            </a:r>
            <a:r>
              <a:rPr lang="zh-CN" altLang="en-US" sz="2000" dirty="0"/>
              <a:t>或</a:t>
            </a:r>
            <a:r>
              <a:rPr lang="en-US" altLang="zh-CN" sz="2000" dirty="0"/>
              <a:t>1</a:t>
            </a:r>
            <a:r>
              <a:rPr lang="zh-CN" altLang="en-US" sz="2000" dirty="0"/>
              <a:t>填充左边的高位，</a:t>
            </a:r>
            <a:r>
              <a:rPr lang="en-US" altLang="zh-CN" sz="2000" dirty="0"/>
              <a:t>a</a:t>
            </a:r>
            <a:r>
              <a:rPr lang="zh-CN" altLang="en-US" sz="2000" dirty="0"/>
              <a:t>是</a:t>
            </a:r>
            <a:r>
              <a:rPr lang="zh-CN" altLang="en-US" sz="2000" dirty="0" smtClean="0"/>
              <a:t>正数时用</a:t>
            </a:r>
            <a:r>
              <a:rPr lang="en-US" altLang="zh-CN" sz="2000" dirty="0"/>
              <a:t>0</a:t>
            </a:r>
            <a:r>
              <a:rPr lang="zh-CN" altLang="en-US" sz="2000" dirty="0"/>
              <a:t>填充，负数时用</a:t>
            </a:r>
            <a:r>
              <a:rPr lang="en-US" altLang="zh-CN" sz="2000" dirty="0"/>
              <a:t>1</a:t>
            </a:r>
            <a:r>
              <a:rPr lang="zh-CN" altLang="en-US" sz="2000" dirty="0" smtClean="0"/>
              <a:t>填充</a:t>
            </a:r>
            <a:endParaRPr lang="en-US" altLang="zh-CN" sz="2000" dirty="0" smtClean="0"/>
          </a:p>
          <a:p>
            <a:pPr lvl="2"/>
            <a:r>
              <a:rPr lang="zh-CN" altLang="en-US" sz="2000" dirty="0" smtClean="0">
                <a:solidFill>
                  <a:srgbClr val="0000FF"/>
                </a:solidFill>
              </a:rPr>
              <a:t>正数</a:t>
            </a:r>
            <a:r>
              <a:rPr lang="zh-CN" altLang="en-US" sz="2000" dirty="0">
                <a:solidFill>
                  <a:srgbClr val="0000FF"/>
                </a:solidFill>
              </a:rPr>
              <a:t>不断右移位</a:t>
            </a:r>
            <a:r>
              <a:rPr lang="zh-CN" altLang="en-US" sz="2000" dirty="0" smtClean="0">
                <a:solidFill>
                  <a:srgbClr val="0000FF"/>
                </a:solidFill>
              </a:rPr>
              <a:t>的结果是</a:t>
            </a:r>
            <a:r>
              <a:rPr lang="en-US" altLang="zh-CN" sz="2000" dirty="0">
                <a:solidFill>
                  <a:srgbClr val="0000FF"/>
                </a:solidFill>
              </a:rPr>
              <a:t>0</a:t>
            </a:r>
            <a:r>
              <a:rPr lang="zh-CN" altLang="en-US" sz="2000" dirty="0" smtClean="0">
                <a:solidFill>
                  <a:srgbClr val="0000FF"/>
                </a:solidFill>
              </a:rPr>
              <a:t>，负数</a:t>
            </a:r>
            <a:r>
              <a:rPr lang="zh-CN" altLang="en-US" sz="2000" dirty="0">
                <a:solidFill>
                  <a:srgbClr val="0000FF"/>
                </a:solidFill>
              </a:rPr>
              <a:t>不断右移位</a:t>
            </a:r>
            <a:r>
              <a:rPr lang="zh-CN" altLang="en-US" sz="2000" dirty="0" smtClean="0">
                <a:solidFill>
                  <a:srgbClr val="0000FF"/>
                </a:solidFill>
              </a:rPr>
              <a:t>的结果</a:t>
            </a:r>
            <a:r>
              <a:rPr lang="zh-CN" altLang="en-US" sz="2000" dirty="0">
                <a:solidFill>
                  <a:srgbClr val="0000FF"/>
                </a:solidFill>
              </a:rPr>
              <a:t>是</a:t>
            </a:r>
            <a:r>
              <a:rPr lang="en-US" altLang="zh-CN" sz="2000" dirty="0">
                <a:solidFill>
                  <a:srgbClr val="0000FF"/>
                </a:solidFill>
              </a:rPr>
              <a:t>-</a:t>
            </a:r>
            <a:r>
              <a:rPr lang="en-US" altLang="zh-CN" sz="2000" dirty="0" smtClean="0">
                <a:solidFill>
                  <a:srgbClr val="0000FF"/>
                </a:solidFill>
              </a:rPr>
              <a:t>1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16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3.5 </a:t>
            </a:r>
            <a:r>
              <a:rPr lang="zh-CN" altLang="en-US" sz="3200" dirty="0"/>
              <a:t>移位运算符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zh-CN" altLang="en-US" sz="2000" dirty="0" smtClean="0"/>
              <a:t>对于</a:t>
            </a:r>
            <a:r>
              <a:rPr lang="en-US" altLang="zh-CN" sz="2000" dirty="0"/>
              <a:t>byte</a:t>
            </a:r>
            <a:r>
              <a:rPr lang="zh-CN" altLang="en-US" sz="2000" dirty="0"/>
              <a:t>或</a:t>
            </a:r>
            <a:r>
              <a:rPr lang="en-US" altLang="zh-CN" sz="2000" dirty="0"/>
              <a:t>short</a:t>
            </a:r>
            <a:r>
              <a:rPr lang="zh-CN" altLang="en-US" sz="2000" dirty="0"/>
              <a:t>型数据，</a:t>
            </a:r>
            <a:r>
              <a:rPr lang="en-US" altLang="zh-CN" sz="2000" dirty="0"/>
              <a:t>a&gt;&gt;n</a:t>
            </a:r>
            <a:r>
              <a:rPr lang="zh-CN" altLang="en-US" sz="2000" dirty="0"/>
              <a:t>的运算结果是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型</a:t>
            </a:r>
            <a:r>
              <a:rPr lang="zh-CN" altLang="en-US" sz="2000" dirty="0" smtClean="0"/>
              <a:t>精度</a:t>
            </a:r>
            <a:endParaRPr lang="zh-CN" altLang="en-US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在</a:t>
            </a:r>
            <a:r>
              <a:rPr lang="zh-CN" altLang="en-US" sz="2000" dirty="0"/>
              <a:t>进行</a:t>
            </a:r>
            <a:r>
              <a:rPr lang="en-US" altLang="zh-CN" sz="2000" dirty="0" smtClean="0"/>
              <a:t>a&gt;&gt;n</a:t>
            </a:r>
            <a:r>
              <a:rPr lang="zh-CN" altLang="en-US" sz="2000" dirty="0"/>
              <a:t>运算时</a:t>
            </a:r>
            <a:endParaRPr lang="en-US" altLang="zh-CN" sz="2000" dirty="0"/>
          </a:p>
          <a:p>
            <a:pPr lvl="2"/>
            <a:r>
              <a:rPr lang="zh-CN" altLang="en-US" sz="2000" dirty="0"/>
              <a:t>如果</a:t>
            </a:r>
            <a:r>
              <a:rPr lang="en-US" altLang="zh-CN" sz="2000" dirty="0"/>
              <a:t>a</a:t>
            </a:r>
            <a:r>
              <a:rPr lang="zh-CN" altLang="en-US" sz="2000" dirty="0"/>
              <a:t>是</a:t>
            </a:r>
            <a:r>
              <a:rPr lang="en-US" altLang="zh-CN" sz="2000" dirty="0"/>
              <a:t>byte</a:t>
            </a:r>
            <a:r>
              <a:rPr lang="zh-CN" altLang="en-US" sz="2000" dirty="0"/>
              <a:t>、</a:t>
            </a:r>
            <a:r>
              <a:rPr lang="en-US" altLang="zh-CN" sz="2000" dirty="0"/>
              <a:t>short</a:t>
            </a:r>
            <a:r>
              <a:rPr lang="zh-CN" altLang="en-US" sz="2000" dirty="0"/>
              <a:t>或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型数据，系统总是先计算出</a:t>
            </a:r>
            <a:r>
              <a:rPr lang="en-US" altLang="zh-CN" sz="2000" b="1" dirty="0">
                <a:solidFill>
                  <a:srgbClr val="FF0000"/>
                </a:solidFill>
              </a:rPr>
              <a:t>n%32</a:t>
            </a:r>
            <a:r>
              <a:rPr lang="zh-CN" altLang="en-US" sz="2000" dirty="0"/>
              <a:t>的结果</a:t>
            </a:r>
            <a:r>
              <a:rPr lang="en-US" altLang="zh-CN" sz="2000" dirty="0"/>
              <a:t>m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然后再进行</a:t>
            </a:r>
            <a:r>
              <a:rPr lang="en-US" altLang="zh-CN" sz="2000" dirty="0" smtClean="0"/>
              <a:t>a&gt;&gt;m</a:t>
            </a:r>
            <a:r>
              <a:rPr lang="zh-CN" altLang="en-US" sz="2000" dirty="0"/>
              <a:t>运算</a:t>
            </a:r>
            <a:endParaRPr lang="en-US" altLang="zh-CN" sz="2000" dirty="0"/>
          </a:p>
          <a:p>
            <a:pPr lvl="2"/>
            <a:r>
              <a:rPr lang="zh-CN" altLang="en-US" sz="2000" dirty="0"/>
              <a:t>如果</a:t>
            </a:r>
            <a:r>
              <a:rPr lang="en-US" altLang="zh-CN" sz="2000" dirty="0"/>
              <a:t>a</a:t>
            </a:r>
            <a:r>
              <a:rPr lang="zh-CN" altLang="en-US" sz="2000" dirty="0"/>
              <a:t>是</a:t>
            </a:r>
            <a:r>
              <a:rPr lang="en-US" altLang="zh-CN" sz="2000" dirty="0"/>
              <a:t>long</a:t>
            </a:r>
            <a:r>
              <a:rPr lang="zh-CN" altLang="en-US" sz="2000" dirty="0"/>
              <a:t>型数据，系统总是先计算出</a:t>
            </a:r>
            <a:r>
              <a:rPr lang="en-US" altLang="zh-CN" sz="2000" b="1" dirty="0">
                <a:solidFill>
                  <a:srgbClr val="FF0000"/>
                </a:solidFill>
              </a:rPr>
              <a:t>n%64</a:t>
            </a:r>
            <a:r>
              <a:rPr lang="zh-CN" altLang="en-US" sz="2000" dirty="0"/>
              <a:t>的结果</a:t>
            </a:r>
            <a:r>
              <a:rPr lang="en-US" altLang="zh-CN" sz="2000" dirty="0"/>
              <a:t>m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然后再进行</a:t>
            </a:r>
            <a:r>
              <a:rPr lang="en-US" altLang="zh-CN" sz="2000" dirty="0" smtClean="0"/>
              <a:t>a&gt;&gt;m</a:t>
            </a:r>
            <a:r>
              <a:rPr lang="zh-CN" altLang="en-US" sz="2000" dirty="0"/>
              <a:t>运算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0354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3.5 </a:t>
            </a:r>
            <a:r>
              <a:rPr lang="zh-CN" altLang="en-US" sz="3200" dirty="0"/>
              <a:t>移位运算符</a:t>
            </a:r>
          </a:p>
        </p:txBody>
      </p:sp>
      <p:sp>
        <p:nvSpPr>
          <p:cNvPr id="7" name="矩形 6"/>
          <p:cNvSpPr/>
          <p:nvPr/>
        </p:nvSpPr>
        <p:spPr>
          <a:xfrm>
            <a:off x="1008772" y="2049810"/>
            <a:ext cx="6400800" cy="353943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Example3_1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Scanner reader=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zh-CN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输入待移位的</a:t>
            </a:r>
            <a:r>
              <a:rPr lang="en-US" altLang="zh-CN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型整数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输入移位量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左移位的结果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+(x&lt;&lt;n));</a:t>
            </a:r>
          </a:p>
          <a:p>
            <a:pPr lvl="2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右移位的结果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+(x&gt;&gt;n));</a:t>
            </a:r>
          </a:p>
          <a:p>
            <a:pPr lvl="1"/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8264" y="4437112"/>
            <a:ext cx="1502776" cy="1152128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323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3.6 </a:t>
            </a:r>
            <a:r>
              <a:rPr lang="zh-CN" altLang="en-US" sz="3200" dirty="0"/>
              <a:t>位</a:t>
            </a:r>
            <a:r>
              <a:rPr lang="zh-CN" altLang="en-US" sz="3200" dirty="0" smtClean="0"/>
              <a:t>运算符（</a:t>
            </a:r>
            <a:r>
              <a:rPr lang="en-US" altLang="zh-CN" sz="3200" dirty="0" smtClean="0"/>
              <a:t>bitwise operators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(1) </a:t>
            </a:r>
            <a:r>
              <a:rPr lang="zh-CN" altLang="en-US" sz="2000" dirty="0" smtClean="0"/>
              <a:t>“按位</a:t>
            </a:r>
            <a:r>
              <a:rPr lang="zh-CN" altLang="en-US" sz="2000" dirty="0" smtClean="0">
                <a:solidFill>
                  <a:srgbClr val="FF0000"/>
                </a:solidFill>
              </a:rPr>
              <a:t>与</a:t>
            </a:r>
            <a:r>
              <a:rPr lang="zh-CN" altLang="en-US" sz="2000" dirty="0" smtClean="0"/>
              <a:t>”</a:t>
            </a:r>
            <a:r>
              <a:rPr lang="zh-CN" altLang="en-US" sz="2000" dirty="0"/>
              <a:t>运算符</a:t>
            </a:r>
          </a:p>
          <a:p>
            <a:pPr lvl="1"/>
            <a:r>
              <a:rPr lang="zh-CN" altLang="en-US" sz="2000" dirty="0" smtClean="0"/>
              <a:t>符号：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</a:t>
            </a:r>
            <a:r>
              <a:rPr lang="zh-CN" altLang="en-US" sz="2000" dirty="0" smtClean="0"/>
              <a:t>，双目运算符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效果：对</a:t>
            </a:r>
            <a:r>
              <a:rPr lang="zh-CN" altLang="en-US" sz="2000" dirty="0"/>
              <a:t>两个整型数据</a:t>
            </a:r>
            <a:r>
              <a:rPr lang="en-US" altLang="zh-CN" sz="2000" dirty="0" smtClean="0"/>
              <a:t>a, b</a:t>
            </a:r>
            <a:r>
              <a:rPr lang="zh-CN" altLang="en-US" sz="2000" dirty="0"/>
              <a:t>按位进行运算，运算结果是一个整型</a:t>
            </a:r>
            <a:r>
              <a:rPr lang="zh-CN" altLang="en-US" sz="2000" dirty="0" smtClean="0"/>
              <a:t>数据</a:t>
            </a:r>
            <a:r>
              <a:rPr lang="en-US" altLang="zh-CN" sz="2000" dirty="0" smtClean="0"/>
              <a:t>c</a:t>
            </a:r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运算法则：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如果</a:t>
            </a:r>
            <a:r>
              <a:rPr lang="en-US" altLang="zh-CN" sz="2000" dirty="0" smtClean="0"/>
              <a:t>a, b</a:t>
            </a:r>
            <a:r>
              <a:rPr lang="zh-CN" altLang="en-US" sz="2000" dirty="0"/>
              <a:t>两个数据对应位都是</a:t>
            </a:r>
            <a:r>
              <a:rPr lang="en-US" altLang="zh-CN" sz="2000" dirty="0"/>
              <a:t>1</a:t>
            </a:r>
            <a:r>
              <a:rPr lang="zh-CN" altLang="en-US" sz="2000" dirty="0"/>
              <a:t>，则</a:t>
            </a:r>
            <a:r>
              <a:rPr lang="en-US" altLang="zh-CN" sz="2000" dirty="0"/>
              <a:t>c</a:t>
            </a:r>
            <a:r>
              <a:rPr lang="zh-CN" altLang="en-US" sz="2000" dirty="0"/>
              <a:t>的该位是</a:t>
            </a:r>
            <a:r>
              <a:rPr lang="en-US" altLang="zh-CN" sz="2000" dirty="0"/>
              <a:t>1</a:t>
            </a:r>
            <a:r>
              <a:rPr lang="zh-CN" altLang="en-US" sz="2000" dirty="0"/>
              <a:t>，否则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0</a:t>
            </a:r>
          </a:p>
          <a:p>
            <a:pPr lvl="2"/>
            <a:r>
              <a:rPr lang="zh-CN" altLang="en-US" sz="2000" dirty="0" smtClean="0"/>
              <a:t>如果</a:t>
            </a:r>
            <a:r>
              <a:rPr lang="en-US" altLang="zh-CN" sz="2000" dirty="0"/>
              <a:t>b</a:t>
            </a:r>
            <a:r>
              <a:rPr lang="zh-CN" altLang="en-US" sz="2000" dirty="0"/>
              <a:t>的精度高于</a:t>
            </a:r>
            <a:r>
              <a:rPr lang="en-US" altLang="zh-CN" sz="2000" dirty="0"/>
              <a:t>a</a:t>
            </a:r>
            <a:r>
              <a:rPr lang="zh-CN" altLang="en-US" sz="2000" dirty="0"/>
              <a:t>，那么结果</a:t>
            </a:r>
            <a:r>
              <a:rPr lang="en-US" altLang="zh-CN" sz="2000" dirty="0"/>
              <a:t>c</a:t>
            </a:r>
            <a:r>
              <a:rPr lang="zh-CN" altLang="en-US" sz="2000" dirty="0"/>
              <a:t>的精度和</a:t>
            </a:r>
            <a:r>
              <a:rPr lang="en-US" altLang="zh-CN" sz="2000" dirty="0"/>
              <a:t>b</a:t>
            </a:r>
            <a:r>
              <a:rPr lang="zh-CN" altLang="en-US" sz="2000" dirty="0" smtClean="0"/>
              <a:t>相同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6931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3.6 </a:t>
            </a:r>
            <a:r>
              <a:rPr lang="zh-CN" altLang="en-US" sz="3200" dirty="0"/>
              <a:t>位</a:t>
            </a:r>
            <a:r>
              <a:rPr lang="zh-CN" altLang="en-US" sz="3200" dirty="0" smtClean="0"/>
              <a:t>运算符（</a:t>
            </a:r>
            <a:r>
              <a:rPr lang="en-US" altLang="zh-CN" sz="3200" dirty="0" smtClean="0"/>
              <a:t>bitwise operators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(2) </a:t>
            </a:r>
            <a:r>
              <a:rPr lang="zh-CN" altLang="en-US" sz="2000" dirty="0" smtClean="0"/>
              <a:t>“按位</a:t>
            </a:r>
            <a:r>
              <a:rPr lang="zh-CN" altLang="en-US" sz="2000" dirty="0" smtClean="0">
                <a:solidFill>
                  <a:srgbClr val="FF0000"/>
                </a:solidFill>
              </a:rPr>
              <a:t>或</a:t>
            </a:r>
            <a:r>
              <a:rPr lang="zh-CN" altLang="en-US" sz="2000" dirty="0" smtClean="0"/>
              <a:t>”</a:t>
            </a:r>
            <a:r>
              <a:rPr lang="zh-CN" altLang="en-US" sz="2000" dirty="0"/>
              <a:t>运算符</a:t>
            </a:r>
          </a:p>
          <a:p>
            <a:pPr lvl="1"/>
            <a:r>
              <a:rPr lang="zh-CN" altLang="en-US" sz="2000" dirty="0" smtClean="0"/>
              <a:t>符号：</a:t>
            </a:r>
            <a:r>
              <a:rPr lang="en-US" altLang="zh-CN" sz="2000" dirty="0" smtClean="0">
                <a:solidFill>
                  <a:srgbClr val="FF0000"/>
                </a:solidFill>
              </a:rPr>
              <a:t>|</a:t>
            </a:r>
            <a:r>
              <a:rPr lang="zh-CN" altLang="en-US" sz="2000" dirty="0" smtClean="0"/>
              <a:t>，双目运算符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效果：对</a:t>
            </a:r>
            <a:r>
              <a:rPr lang="zh-CN" altLang="en-US" sz="2000" dirty="0"/>
              <a:t>两个整型数据</a:t>
            </a:r>
            <a:r>
              <a:rPr lang="en-US" altLang="zh-CN" sz="2000" dirty="0" smtClean="0"/>
              <a:t>a, b</a:t>
            </a:r>
            <a:r>
              <a:rPr lang="zh-CN" altLang="en-US" sz="2000" dirty="0"/>
              <a:t>按位进行运算，运算结果是一个整型数据</a:t>
            </a:r>
            <a:r>
              <a:rPr lang="en-US" altLang="zh-CN" sz="2000" dirty="0" smtClean="0"/>
              <a:t>c</a:t>
            </a:r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运算法则：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如果</a:t>
            </a:r>
            <a:r>
              <a:rPr lang="en-US" altLang="zh-CN" sz="2000" dirty="0" smtClean="0"/>
              <a:t>a, b</a:t>
            </a:r>
            <a:r>
              <a:rPr lang="zh-CN" altLang="en-US" sz="2000" dirty="0"/>
              <a:t>两个数据对应位都是</a:t>
            </a:r>
            <a:r>
              <a:rPr lang="en-US" altLang="zh-CN" sz="2000" dirty="0"/>
              <a:t>0</a:t>
            </a:r>
            <a:r>
              <a:rPr lang="zh-CN" altLang="en-US" sz="2000" dirty="0"/>
              <a:t>，则</a:t>
            </a:r>
            <a:r>
              <a:rPr lang="en-US" altLang="zh-CN" sz="2000" dirty="0"/>
              <a:t>c</a:t>
            </a:r>
            <a:r>
              <a:rPr lang="zh-CN" altLang="en-US" sz="2000" dirty="0"/>
              <a:t>的该位是</a:t>
            </a:r>
            <a:r>
              <a:rPr lang="en-US" altLang="zh-CN" sz="2000" dirty="0"/>
              <a:t>0</a:t>
            </a:r>
            <a:r>
              <a:rPr lang="zh-CN" altLang="en-US" sz="2000" dirty="0"/>
              <a:t>，否则是</a:t>
            </a:r>
            <a:r>
              <a:rPr lang="en-US" altLang="zh-CN" sz="2000" dirty="0" smtClean="0"/>
              <a:t>1</a:t>
            </a:r>
          </a:p>
          <a:p>
            <a:pPr lvl="2"/>
            <a:r>
              <a:rPr lang="zh-CN" altLang="en-US" sz="2000" dirty="0" smtClean="0"/>
              <a:t>如果</a:t>
            </a:r>
            <a:r>
              <a:rPr lang="en-US" altLang="zh-CN" sz="2000" dirty="0"/>
              <a:t>b</a:t>
            </a:r>
            <a:r>
              <a:rPr lang="zh-CN" altLang="en-US" sz="2000" dirty="0"/>
              <a:t>的精度高于</a:t>
            </a:r>
            <a:r>
              <a:rPr lang="en-US" altLang="zh-CN" sz="2000" dirty="0"/>
              <a:t>a</a:t>
            </a:r>
            <a:r>
              <a:rPr lang="zh-CN" altLang="en-US" sz="2000" dirty="0"/>
              <a:t>，那么结果</a:t>
            </a:r>
            <a:r>
              <a:rPr lang="en-US" altLang="zh-CN" sz="2000" dirty="0"/>
              <a:t>c</a:t>
            </a:r>
            <a:r>
              <a:rPr lang="zh-CN" altLang="en-US" sz="2000" dirty="0"/>
              <a:t>的精度和</a:t>
            </a:r>
            <a:r>
              <a:rPr lang="en-US" altLang="zh-CN" sz="2000" dirty="0"/>
              <a:t>b</a:t>
            </a:r>
            <a:r>
              <a:rPr lang="zh-CN" altLang="en-US" sz="2000" dirty="0" smtClean="0"/>
              <a:t>相同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4276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3.6 </a:t>
            </a:r>
            <a:r>
              <a:rPr lang="zh-CN" altLang="en-US" sz="3200" dirty="0"/>
              <a:t>位</a:t>
            </a:r>
            <a:r>
              <a:rPr lang="zh-CN" altLang="en-US" sz="3200" dirty="0" smtClean="0"/>
              <a:t>运算符（</a:t>
            </a:r>
            <a:r>
              <a:rPr lang="en-US" altLang="zh-CN" sz="3200" dirty="0" smtClean="0"/>
              <a:t>bitwise operators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(3) </a:t>
            </a:r>
            <a:r>
              <a:rPr lang="zh-CN" altLang="en-US" sz="2000" dirty="0" smtClean="0"/>
              <a:t>“按位</a:t>
            </a:r>
            <a:r>
              <a:rPr lang="zh-CN" altLang="en-US" sz="2000" dirty="0" smtClean="0">
                <a:solidFill>
                  <a:srgbClr val="FF0000"/>
                </a:solidFill>
              </a:rPr>
              <a:t>非</a:t>
            </a:r>
            <a:r>
              <a:rPr lang="zh-CN" altLang="en-US" sz="2000" dirty="0" smtClean="0"/>
              <a:t>”</a:t>
            </a:r>
            <a:r>
              <a:rPr lang="zh-CN" altLang="en-US" sz="2000" dirty="0"/>
              <a:t>运算符</a:t>
            </a:r>
          </a:p>
          <a:p>
            <a:pPr lvl="1"/>
            <a:r>
              <a:rPr lang="zh-CN" altLang="en-US" sz="2000" dirty="0" smtClean="0"/>
              <a:t>符号：</a:t>
            </a:r>
            <a:r>
              <a:rPr lang="en-US" altLang="zh-CN" sz="2000" dirty="0" smtClean="0">
                <a:solidFill>
                  <a:srgbClr val="FF0000"/>
                </a:solidFill>
              </a:rPr>
              <a:t>~</a:t>
            </a:r>
            <a:r>
              <a:rPr lang="zh-CN" altLang="en-US" sz="2000" dirty="0" smtClean="0"/>
              <a:t>，单</a:t>
            </a:r>
            <a:r>
              <a:rPr lang="zh-CN" altLang="en-US" sz="2000" dirty="0"/>
              <a:t>目</a:t>
            </a:r>
            <a:r>
              <a:rPr lang="zh-CN" altLang="en-US" sz="2000" dirty="0" smtClean="0"/>
              <a:t>运算符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效果：对</a:t>
            </a:r>
            <a:r>
              <a:rPr lang="zh-CN" altLang="en-US" sz="2000" dirty="0"/>
              <a:t>一个整型数据</a:t>
            </a:r>
            <a:r>
              <a:rPr lang="en-US" altLang="zh-CN" sz="2000" dirty="0"/>
              <a:t>a</a:t>
            </a:r>
            <a:r>
              <a:rPr lang="zh-CN" altLang="en-US" sz="2000" dirty="0"/>
              <a:t>按位进行运算，运算结果是一个整型数据</a:t>
            </a:r>
            <a:r>
              <a:rPr lang="en-US" altLang="zh-CN" sz="2000" dirty="0" smtClean="0"/>
              <a:t>c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运算法则：</a:t>
            </a:r>
            <a:r>
              <a:rPr lang="zh-CN" altLang="en-US" sz="2000" dirty="0"/>
              <a:t>如果</a:t>
            </a:r>
            <a:r>
              <a:rPr lang="en-US" altLang="zh-CN" sz="2000" dirty="0"/>
              <a:t>a</a:t>
            </a:r>
            <a:r>
              <a:rPr lang="zh-CN" altLang="en-US" sz="2000" dirty="0"/>
              <a:t>对应位是</a:t>
            </a:r>
            <a:r>
              <a:rPr lang="en-US" altLang="zh-CN" sz="2000" dirty="0"/>
              <a:t>0</a:t>
            </a:r>
            <a:r>
              <a:rPr lang="zh-CN" altLang="en-US" sz="2000" dirty="0"/>
              <a:t>，则</a:t>
            </a:r>
            <a:r>
              <a:rPr lang="en-US" altLang="zh-CN" sz="2000" dirty="0"/>
              <a:t>c</a:t>
            </a:r>
            <a:r>
              <a:rPr lang="zh-CN" altLang="en-US" sz="2000" dirty="0"/>
              <a:t>的该位是</a:t>
            </a:r>
            <a:r>
              <a:rPr lang="en-US" altLang="zh-CN" sz="2000" dirty="0"/>
              <a:t>1</a:t>
            </a:r>
            <a:r>
              <a:rPr lang="zh-CN" altLang="en-US" sz="2000" dirty="0"/>
              <a:t>，否则是</a:t>
            </a:r>
            <a:r>
              <a:rPr lang="en-US" altLang="zh-CN" sz="2000" dirty="0" smtClean="0"/>
              <a:t>0</a:t>
            </a:r>
            <a:endParaRPr lang="zh-CN" altLang="en-US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1576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3.6 </a:t>
            </a:r>
            <a:r>
              <a:rPr lang="zh-CN" altLang="en-US" sz="3200" dirty="0"/>
              <a:t>位</a:t>
            </a:r>
            <a:r>
              <a:rPr lang="zh-CN" altLang="en-US" sz="3200" dirty="0" smtClean="0"/>
              <a:t>运算符（</a:t>
            </a:r>
            <a:r>
              <a:rPr lang="en-US" altLang="zh-CN" sz="3200" dirty="0" smtClean="0"/>
              <a:t>bitwise operators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(4) </a:t>
            </a:r>
            <a:r>
              <a:rPr lang="zh-CN" altLang="en-US" sz="2000" dirty="0" smtClean="0"/>
              <a:t>“</a:t>
            </a:r>
            <a:r>
              <a:rPr lang="zh-CN" altLang="en-US" sz="2000" dirty="0"/>
              <a:t>按位</a:t>
            </a:r>
            <a:r>
              <a:rPr lang="zh-CN" altLang="en-US" sz="2000" dirty="0">
                <a:solidFill>
                  <a:srgbClr val="FF0000"/>
                </a:solidFill>
              </a:rPr>
              <a:t>异或</a:t>
            </a:r>
            <a:r>
              <a:rPr lang="zh-CN" altLang="en-US" sz="2000" dirty="0"/>
              <a:t>”运算符</a:t>
            </a:r>
          </a:p>
          <a:p>
            <a:pPr lvl="1"/>
            <a:r>
              <a:rPr lang="zh-CN" altLang="en-US" sz="2000" dirty="0" smtClean="0"/>
              <a:t>符号：</a:t>
            </a:r>
            <a:r>
              <a:rPr lang="en-US" altLang="zh-CN" sz="2000" dirty="0" smtClean="0">
                <a:solidFill>
                  <a:srgbClr val="FF0000"/>
                </a:solidFill>
              </a:rPr>
              <a:t>^</a:t>
            </a:r>
            <a:r>
              <a:rPr lang="zh-CN" altLang="en-US" sz="2000" dirty="0" smtClean="0"/>
              <a:t>，双目运算符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效果：对</a:t>
            </a:r>
            <a:r>
              <a:rPr lang="zh-CN" altLang="en-US" sz="2000" dirty="0"/>
              <a:t>两个整型数据</a:t>
            </a:r>
            <a:r>
              <a:rPr lang="en-US" altLang="zh-CN" sz="2000" dirty="0" smtClean="0"/>
              <a:t>a, b</a:t>
            </a:r>
            <a:r>
              <a:rPr lang="zh-CN" altLang="en-US" sz="2000" dirty="0"/>
              <a:t>按位进行运算，运算结果是一个整型数据</a:t>
            </a:r>
            <a:r>
              <a:rPr lang="en-US" altLang="zh-CN" sz="2000" dirty="0" smtClean="0"/>
              <a:t>c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运算法则：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如果</a:t>
            </a:r>
            <a:r>
              <a:rPr lang="en-US" altLang="zh-CN" sz="2000" dirty="0" smtClean="0"/>
              <a:t>a, b</a:t>
            </a:r>
            <a:r>
              <a:rPr lang="zh-CN" altLang="en-US" sz="2000" dirty="0" smtClean="0"/>
              <a:t>两个数据对应位</a:t>
            </a:r>
            <a:r>
              <a:rPr lang="zh-CN" altLang="en-US" sz="2000" dirty="0" smtClean="0">
                <a:solidFill>
                  <a:srgbClr val="FF0000"/>
                </a:solidFill>
              </a:rPr>
              <a:t>相同</a:t>
            </a:r>
            <a:r>
              <a:rPr lang="zh-CN" altLang="en-US" sz="2000" dirty="0" smtClean="0"/>
              <a:t>，则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的该位是</a:t>
            </a:r>
            <a:r>
              <a:rPr lang="en-US" altLang="zh-CN" sz="2000" dirty="0" smtClean="0">
                <a:solidFill>
                  <a:srgbClr val="FF0000"/>
                </a:solidFill>
              </a:rPr>
              <a:t>0</a:t>
            </a:r>
            <a:r>
              <a:rPr lang="zh-CN" altLang="en-US" sz="2000" dirty="0" smtClean="0"/>
              <a:t>，否则是</a:t>
            </a:r>
            <a:r>
              <a:rPr lang="en-US" altLang="zh-CN" sz="2000" dirty="0" smtClean="0"/>
              <a:t>1</a:t>
            </a:r>
          </a:p>
          <a:p>
            <a:pPr lvl="2"/>
            <a:r>
              <a:rPr lang="zh-CN" altLang="en-US" sz="2000" dirty="0" smtClean="0"/>
              <a:t>如果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的精度高于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，那么结果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的精度和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相同</a:t>
            </a:r>
          </a:p>
          <a:p>
            <a:endParaRPr lang="en-US" altLang="zh-CN" sz="2000" dirty="0" smtClean="0"/>
          </a:p>
          <a:p>
            <a:pPr lvl="1"/>
            <a:r>
              <a:rPr lang="en-US" altLang="zh-CN" sz="2000" dirty="0" smtClean="0"/>
              <a:t>a^0=a, a^1=~a</a:t>
            </a:r>
          </a:p>
          <a:p>
            <a:pPr lvl="1"/>
            <a:r>
              <a:rPr lang="en-US" altLang="zh-CN" sz="2000" dirty="0" err="1" smtClean="0"/>
              <a:t>a^a</a:t>
            </a:r>
            <a:r>
              <a:rPr lang="en-US" altLang="zh-CN" sz="2000" dirty="0" smtClean="0"/>
              <a:t>=0</a:t>
            </a:r>
          </a:p>
          <a:p>
            <a:pPr lvl="1"/>
            <a:r>
              <a:rPr lang="en-US" altLang="zh-CN" sz="2000" dirty="0" err="1" smtClean="0"/>
              <a:t>a^b^b</a:t>
            </a:r>
            <a:r>
              <a:rPr lang="en-US" altLang="zh-CN" sz="2000" dirty="0" smtClean="0"/>
              <a:t>=a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376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3.6 </a:t>
            </a:r>
            <a:r>
              <a:rPr lang="zh-CN" altLang="en-US" sz="3200" dirty="0"/>
              <a:t>位</a:t>
            </a:r>
            <a:r>
              <a:rPr lang="zh-CN" altLang="en-US" sz="3200" dirty="0" smtClean="0"/>
              <a:t>运算符（</a:t>
            </a:r>
            <a:r>
              <a:rPr lang="en-US" altLang="zh-CN" sz="3200" dirty="0" smtClean="0"/>
              <a:t>bitwise operators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 smtClean="0"/>
              <a:t>【</a:t>
            </a:r>
            <a:r>
              <a:rPr lang="zh-CN" altLang="en-US" sz="2000" b="1" dirty="0" smtClean="0"/>
              <a:t>例子</a:t>
            </a:r>
            <a:r>
              <a:rPr lang="en-US" altLang="zh-CN" sz="2000" b="1" dirty="0" smtClean="0"/>
              <a:t>】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4128" y="5500055"/>
            <a:ext cx="1296144" cy="73725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008112" y="1988840"/>
            <a:ext cx="4716016" cy="424731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Example3_2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a[]={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计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算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机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与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软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件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学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院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2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secret=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'z'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a[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]=(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)(a[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]^secret);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密文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:\n"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"%3c"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,a[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]);   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zh-CN" altLang="en-US" sz="1000" dirty="0">
              <a:latin typeface="Consolas" panose="020B0609020204030204" pitchFamily="49" charset="0"/>
            </a:endParaRPr>
          </a:p>
          <a:p>
            <a:pPr lvl="2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a[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]=(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)(a[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]^secret);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"\n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原文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:\n"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"%3c"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,a[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en-US" altLang="zh-CN" sz="10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矩形 10"/>
          <p:cNvSpPr/>
          <p:nvPr/>
        </p:nvSpPr>
        <p:spPr>
          <a:xfrm>
            <a:off x="72008" y="6453336"/>
            <a:ext cx="6876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利用“异或”运算，</a:t>
            </a:r>
            <a:r>
              <a:rPr lang="zh-CN" altLang="en-US" dirty="0" smtClean="0"/>
              <a:t>对字符</a:t>
            </a:r>
            <a:r>
              <a:rPr lang="zh-CN" altLang="en-US" dirty="0"/>
              <a:t>进行加密并输出密文，然后再解密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7571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3.1 </a:t>
            </a:r>
            <a:r>
              <a:rPr lang="zh-CN" altLang="en-US" sz="2000" dirty="0" smtClean="0">
                <a:solidFill>
                  <a:srgbClr val="FF0000"/>
                </a:solidFill>
              </a:rPr>
              <a:t>算术运算符和算术表达式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3.2 </a:t>
            </a:r>
            <a:r>
              <a:rPr lang="zh-CN" altLang="en-US" sz="2000" dirty="0" smtClean="0"/>
              <a:t>关系运算符和关系表达式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3.3 </a:t>
            </a:r>
            <a:r>
              <a:rPr lang="zh-CN" altLang="en-US" sz="2000" dirty="0" smtClean="0"/>
              <a:t>逻辑运算符和逻辑表达式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3.4 </a:t>
            </a:r>
            <a:r>
              <a:rPr lang="zh-CN" altLang="en-US" sz="2000" dirty="0" smtClean="0"/>
              <a:t>赋值运算符和赋值表达式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3.5 </a:t>
            </a:r>
            <a:r>
              <a:rPr lang="zh-CN" altLang="en-US" sz="2000" dirty="0" smtClean="0"/>
              <a:t>移位运算符</a:t>
            </a:r>
            <a:endParaRPr lang="en-US" altLang="zh-CN" sz="2000" dirty="0" smtClean="0"/>
          </a:p>
          <a:p>
            <a:r>
              <a:rPr lang="en-US" altLang="zh-CN" sz="2000" dirty="0" smtClean="0"/>
              <a:t>3.6 </a:t>
            </a:r>
            <a:r>
              <a:rPr lang="zh-CN" altLang="en-US" sz="2000" dirty="0" smtClean="0"/>
              <a:t>位运算符	</a:t>
            </a:r>
            <a:endParaRPr lang="en-US" altLang="zh-CN" sz="2000" dirty="0" smtClean="0"/>
          </a:p>
          <a:p>
            <a:r>
              <a:rPr lang="en-US" altLang="zh-CN" sz="2000" dirty="0" smtClean="0"/>
              <a:t>3.7 </a:t>
            </a:r>
            <a:r>
              <a:rPr lang="zh-CN" altLang="en-US" sz="2000" dirty="0" smtClean="0"/>
              <a:t>条件运算符</a:t>
            </a:r>
            <a:endParaRPr lang="en-US" altLang="zh-CN" sz="2000" dirty="0" smtClean="0"/>
          </a:p>
          <a:p>
            <a:r>
              <a:rPr lang="en-US" altLang="zh-CN" sz="2000" dirty="0" smtClean="0"/>
              <a:t>3.8 </a:t>
            </a:r>
            <a:r>
              <a:rPr lang="en-US" altLang="zh-CN" sz="2000" dirty="0" err="1" smtClean="0"/>
              <a:t>instanceof</a:t>
            </a:r>
            <a:r>
              <a:rPr lang="zh-CN" altLang="en-US" sz="2000" dirty="0" smtClean="0"/>
              <a:t>运算符</a:t>
            </a:r>
            <a:endParaRPr lang="en-US" altLang="zh-CN" sz="2000" dirty="0" smtClean="0"/>
          </a:p>
          <a:p>
            <a:r>
              <a:rPr lang="en-US" altLang="zh-CN" sz="2000" dirty="0" smtClean="0"/>
              <a:t>3.9 </a:t>
            </a:r>
            <a:r>
              <a:rPr lang="zh-CN" altLang="en-US" sz="2000" dirty="0" smtClean="0"/>
              <a:t>一般表达式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3.10 </a:t>
            </a:r>
            <a:r>
              <a:rPr lang="zh-CN" altLang="en-US" sz="2000" dirty="0" smtClean="0"/>
              <a:t>语句概述</a:t>
            </a:r>
            <a:endParaRPr lang="en-US" altLang="zh-CN" sz="2000" dirty="0" smtClean="0"/>
          </a:p>
          <a:p>
            <a:r>
              <a:rPr lang="en-US" altLang="zh-CN" sz="2000" dirty="0" smtClean="0"/>
              <a:t>3.11 </a:t>
            </a:r>
            <a:r>
              <a:rPr lang="zh-CN" altLang="en-US" sz="2000" dirty="0" smtClean="0"/>
              <a:t>分支语句</a:t>
            </a:r>
            <a:endParaRPr lang="en-US" altLang="zh-CN" sz="2000" dirty="0" smtClean="0"/>
          </a:p>
          <a:p>
            <a:r>
              <a:rPr lang="en-US" altLang="zh-CN" sz="2000" dirty="0" smtClean="0"/>
              <a:t>3.12 </a:t>
            </a:r>
            <a:r>
              <a:rPr lang="zh-CN" altLang="en-US" sz="2000" dirty="0" smtClean="0"/>
              <a:t>循环语句</a:t>
            </a:r>
            <a:endParaRPr lang="en-US" altLang="zh-CN" sz="2000" dirty="0" smtClean="0"/>
          </a:p>
          <a:p>
            <a:r>
              <a:rPr lang="en-US" altLang="zh-CN" sz="2000" dirty="0" smtClean="0"/>
              <a:t>3.13 </a:t>
            </a:r>
            <a:r>
              <a:rPr lang="zh-CN" altLang="en-US" sz="2000" dirty="0" smtClean="0"/>
              <a:t>跳转语句</a:t>
            </a:r>
            <a:endParaRPr lang="zh-CN" altLang="en-US" sz="20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 smtClean="0">
                <a:solidFill>
                  <a:srgbClr val="0000FF"/>
                </a:solidFill>
              </a:rPr>
              <a:t>运算符表达式及控制语句</a:t>
            </a:r>
            <a:r>
              <a:rPr lang="en-US" altLang="zh-CN" sz="2800" dirty="0" smtClean="0">
                <a:solidFill>
                  <a:srgbClr val="0000FF"/>
                </a:solidFill>
              </a:rPr>
              <a:t/>
            </a:r>
            <a:br>
              <a:rPr lang="en-US" altLang="zh-CN" sz="2800" dirty="0" smtClean="0">
                <a:solidFill>
                  <a:srgbClr val="0000FF"/>
                </a:solidFill>
              </a:rPr>
            </a:br>
            <a:r>
              <a:rPr lang="zh-CN" altLang="en-US" sz="3200" b="1" dirty="0" smtClean="0"/>
              <a:t>主要内容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6465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3.6 </a:t>
            </a:r>
            <a:r>
              <a:rPr lang="zh-CN" altLang="en-US" sz="3200" dirty="0"/>
              <a:t>位</a:t>
            </a:r>
            <a:r>
              <a:rPr lang="zh-CN" altLang="en-US" sz="3200" dirty="0" smtClean="0"/>
              <a:t>运算符（</a:t>
            </a:r>
            <a:r>
              <a:rPr lang="en-US" altLang="zh-CN" sz="3200" dirty="0" smtClean="0"/>
              <a:t>bitwise operators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位运算符也可以操作</a:t>
            </a:r>
            <a:r>
              <a:rPr lang="zh-CN" altLang="en-US" sz="2000" dirty="0" smtClean="0">
                <a:solidFill>
                  <a:srgbClr val="FF0000"/>
                </a:solidFill>
              </a:rPr>
              <a:t>逻辑型数据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/>
              <a:t>当</a:t>
            </a:r>
            <a:r>
              <a:rPr lang="en-US" altLang="zh-CN" sz="2000" dirty="0" smtClean="0"/>
              <a:t>a, b</a:t>
            </a:r>
            <a:r>
              <a:rPr lang="zh-CN" altLang="en-US" sz="2000" dirty="0" smtClean="0"/>
              <a:t>都是</a:t>
            </a:r>
            <a:r>
              <a:rPr lang="en-US" altLang="zh-CN" sz="2000" dirty="0" smtClean="0"/>
              <a:t>true</a:t>
            </a:r>
            <a:r>
              <a:rPr lang="zh-CN" altLang="en-US" sz="2000" dirty="0" smtClean="0"/>
              <a:t>时，</a:t>
            </a:r>
            <a:r>
              <a:rPr lang="en-US" altLang="zh-CN" sz="2000" dirty="0" err="1" smtClean="0"/>
              <a:t>a&amp;b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true</a:t>
            </a:r>
            <a:r>
              <a:rPr lang="zh-CN" altLang="en-US" sz="2000" dirty="0" smtClean="0"/>
              <a:t>，否则</a:t>
            </a:r>
            <a:r>
              <a:rPr lang="en-US" altLang="zh-CN" sz="2000" dirty="0" err="1" smtClean="0"/>
              <a:t>a&amp;b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false</a:t>
            </a:r>
          </a:p>
          <a:p>
            <a:pPr lvl="1"/>
            <a:r>
              <a:rPr lang="zh-CN" altLang="en-US" sz="2000" dirty="0" smtClean="0"/>
              <a:t>当</a:t>
            </a:r>
            <a:r>
              <a:rPr lang="en-US" altLang="zh-CN" sz="2000" dirty="0" smtClean="0"/>
              <a:t>a, b</a:t>
            </a:r>
            <a:r>
              <a:rPr lang="zh-CN" altLang="en-US" sz="2000" dirty="0" smtClean="0"/>
              <a:t>都是</a:t>
            </a:r>
            <a:r>
              <a:rPr lang="en-US" altLang="zh-CN" sz="2000" dirty="0" smtClean="0"/>
              <a:t>false</a:t>
            </a:r>
            <a:r>
              <a:rPr lang="zh-CN" altLang="en-US" sz="2000" dirty="0" smtClean="0"/>
              <a:t>时，</a:t>
            </a:r>
            <a:r>
              <a:rPr lang="en-US" altLang="zh-CN" sz="2000" dirty="0" err="1" smtClean="0"/>
              <a:t>a|b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false</a:t>
            </a:r>
            <a:r>
              <a:rPr lang="zh-CN" altLang="en-US" sz="2000" dirty="0" smtClean="0"/>
              <a:t>，否则</a:t>
            </a:r>
            <a:r>
              <a:rPr lang="en-US" altLang="zh-CN" sz="2000" dirty="0" err="1" smtClean="0"/>
              <a:t>a|b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true</a:t>
            </a:r>
          </a:p>
          <a:p>
            <a:pPr lvl="1"/>
            <a:r>
              <a:rPr lang="zh-CN" altLang="en-US" sz="2000" dirty="0" smtClean="0"/>
              <a:t>当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true</a:t>
            </a:r>
            <a:r>
              <a:rPr lang="zh-CN" altLang="en-US" sz="2000" dirty="0" smtClean="0"/>
              <a:t>时，</a:t>
            </a:r>
            <a:r>
              <a:rPr lang="en-US" altLang="zh-CN" sz="2000" dirty="0" smtClean="0"/>
              <a:t>~a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false</a:t>
            </a:r>
            <a:r>
              <a:rPr lang="zh-CN" altLang="en-US" sz="2000" dirty="0" smtClean="0"/>
              <a:t>；当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false</a:t>
            </a:r>
            <a:r>
              <a:rPr lang="zh-CN" altLang="en-US" sz="2000" dirty="0" smtClean="0"/>
              <a:t>时，</a:t>
            </a:r>
            <a:r>
              <a:rPr lang="en-US" altLang="zh-CN" sz="2000" dirty="0" smtClean="0"/>
              <a:t>~a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true</a:t>
            </a:r>
          </a:p>
          <a:p>
            <a:pPr lvl="1"/>
            <a:endParaRPr lang="en-US" altLang="zh-CN" sz="2000" dirty="0" smtClean="0"/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376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3.7 </a:t>
            </a:r>
            <a:r>
              <a:rPr lang="zh-CN" altLang="en-US" sz="3200" dirty="0"/>
              <a:t>条件</a:t>
            </a:r>
            <a:r>
              <a:rPr lang="zh-CN" altLang="en-US" sz="3200" dirty="0" smtClean="0"/>
              <a:t>运算符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符号：</a:t>
            </a:r>
            <a:r>
              <a:rPr lang="en-US" altLang="zh-CN" sz="2000" dirty="0" smtClean="0"/>
              <a:t>?: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3</a:t>
            </a:r>
            <a:r>
              <a:rPr lang="zh-CN" altLang="en-US" sz="2000" dirty="0"/>
              <a:t>目</a:t>
            </a:r>
            <a:r>
              <a:rPr lang="zh-CN" altLang="en-US" sz="2000" dirty="0" smtClean="0"/>
              <a:t>运算符</a:t>
            </a:r>
            <a:endParaRPr lang="zh-CN" altLang="en-US" sz="2000" dirty="0"/>
          </a:p>
          <a:p>
            <a:r>
              <a:rPr lang="zh-CN" altLang="en-US" sz="2000" dirty="0" smtClean="0"/>
              <a:t>用法：</a:t>
            </a:r>
            <a:r>
              <a:rPr lang="en-US" altLang="zh-CN" sz="2000" dirty="0" smtClean="0"/>
              <a:t>op1?op2:op3</a:t>
            </a:r>
            <a:r>
              <a:rPr lang="zh-CN" altLang="en-US" sz="2000" dirty="0"/>
              <a:t>，</a:t>
            </a:r>
            <a:r>
              <a:rPr lang="en-US" altLang="zh-CN" sz="2000" dirty="0" smtClean="0"/>
              <a:t>op1</a:t>
            </a:r>
            <a:r>
              <a:rPr lang="zh-CN" altLang="en-US" sz="2000" dirty="0"/>
              <a:t>的值必须是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</a:t>
            </a:r>
            <a:r>
              <a:rPr lang="zh-CN" altLang="en-US" sz="2000" dirty="0" smtClean="0"/>
              <a:t>数据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运算法则：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当</a:t>
            </a:r>
            <a:r>
              <a:rPr lang="en-US" altLang="zh-CN" sz="2000" dirty="0"/>
              <a:t>op1</a:t>
            </a:r>
            <a:r>
              <a:rPr lang="zh-CN" altLang="en-US" sz="2000" dirty="0"/>
              <a:t>的值是</a:t>
            </a:r>
            <a:r>
              <a:rPr lang="en-US" altLang="zh-CN" sz="2000" dirty="0">
                <a:solidFill>
                  <a:srgbClr val="FF0000"/>
                </a:solidFill>
              </a:rPr>
              <a:t>true</a:t>
            </a:r>
            <a:r>
              <a:rPr lang="zh-CN" altLang="en-US" sz="2000" dirty="0"/>
              <a:t>时，</a:t>
            </a:r>
            <a:r>
              <a:rPr lang="en-US" altLang="zh-CN" sz="2000" dirty="0" smtClean="0"/>
              <a:t>op1?</a:t>
            </a:r>
            <a:r>
              <a:rPr lang="en-US" altLang="zh-CN" sz="2000" dirty="0" smtClean="0">
                <a:solidFill>
                  <a:srgbClr val="FF0000"/>
                </a:solidFill>
              </a:rPr>
              <a:t>op2</a:t>
            </a:r>
            <a:r>
              <a:rPr lang="en-US" altLang="zh-CN" sz="2000" dirty="0" smtClean="0"/>
              <a:t>:op3</a:t>
            </a:r>
            <a:r>
              <a:rPr lang="zh-CN" altLang="en-US" sz="2000" dirty="0"/>
              <a:t>的运算结果是</a:t>
            </a:r>
            <a:r>
              <a:rPr lang="en-US" altLang="zh-CN" sz="2000" dirty="0"/>
              <a:t>op2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值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当</a:t>
            </a:r>
            <a:r>
              <a:rPr lang="en-US" altLang="zh-CN" sz="2000" dirty="0"/>
              <a:t>op1</a:t>
            </a:r>
            <a:r>
              <a:rPr lang="zh-CN" altLang="en-US" sz="2000" dirty="0"/>
              <a:t>的值是</a:t>
            </a:r>
            <a:r>
              <a:rPr lang="en-US" altLang="zh-CN" sz="2000" dirty="0">
                <a:solidFill>
                  <a:srgbClr val="FF0000"/>
                </a:solidFill>
              </a:rPr>
              <a:t>false</a:t>
            </a:r>
            <a:r>
              <a:rPr lang="zh-CN" altLang="en-US" sz="2000" dirty="0"/>
              <a:t>时，</a:t>
            </a:r>
            <a:r>
              <a:rPr lang="en-US" altLang="zh-CN" sz="2000" dirty="0" smtClean="0"/>
              <a:t>op1?op2:</a:t>
            </a:r>
            <a:r>
              <a:rPr lang="en-US" altLang="zh-CN" sz="2000" dirty="0" smtClean="0">
                <a:solidFill>
                  <a:srgbClr val="FF0000"/>
                </a:solidFill>
              </a:rPr>
              <a:t>op3</a:t>
            </a:r>
            <a:r>
              <a:rPr lang="zh-CN" altLang="en-US" sz="2000" dirty="0"/>
              <a:t>的运算结果是</a:t>
            </a:r>
            <a:r>
              <a:rPr lang="en-US" altLang="zh-CN" sz="2000" dirty="0"/>
              <a:t>op3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值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87747" y="3717032"/>
            <a:ext cx="8534400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 smtClean="0"/>
              <a:t>if (x &gt; 0)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 smtClean="0"/>
              <a:t>  y =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 smtClean="0"/>
              <a:t>else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 smtClean="0"/>
              <a:t>  y = -1;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en-US" sz="2400" dirty="0" smtClean="0"/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2400" dirty="0" smtClean="0"/>
              <a:t>等价于</a:t>
            </a:r>
            <a:endParaRPr lang="en-US" altLang="en-US" sz="2400" dirty="0" smtClean="0"/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 smtClean="0"/>
              <a:t>y = (x &gt; 0) ? 1 : -1;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03848" y="3728893"/>
            <a:ext cx="6336704" cy="3292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if (</a:t>
            </a:r>
            <a:r>
              <a:rPr lang="en-US" altLang="en-US" sz="2000" dirty="0" err="1" smtClean="0">
                <a:solidFill>
                  <a:srgbClr val="002060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% 2 == 0)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000" dirty="0" err="1" smtClean="0">
                <a:solidFill>
                  <a:srgbClr val="00206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000" dirty="0" err="1" smtClean="0">
                <a:solidFill>
                  <a:srgbClr val="002060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+ “is even”);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else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000" dirty="0" err="1" smtClean="0">
                <a:solidFill>
                  <a:srgbClr val="00206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000" dirty="0" err="1" smtClean="0">
                <a:solidFill>
                  <a:srgbClr val="002060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+ “is odd”);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2000" dirty="0" smtClean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等价于</a:t>
            </a:r>
            <a:endParaRPr lang="en-US" altLang="en-US" sz="2000" dirty="0" smtClean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dirty="0" err="1" smtClean="0">
                <a:solidFill>
                  <a:srgbClr val="00206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(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 (</a:t>
            </a:r>
            <a:r>
              <a:rPr lang="en-US" altLang="en-US" sz="2000" dirty="0" err="1" smtClean="0">
                <a:solidFill>
                  <a:srgbClr val="002060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% 2 == 0)? </a:t>
            </a:r>
            <a:r>
              <a:rPr lang="en-US" altLang="en-US" sz="2000" dirty="0" err="1" smtClean="0">
                <a:solidFill>
                  <a:srgbClr val="002060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+ “is even” 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000" dirty="0" err="1" smtClean="0">
                <a:solidFill>
                  <a:srgbClr val="002060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2000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 + “is odd”);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2000" dirty="0" smtClean="0">
              <a:solidFill>
                <a:srgbClr val="00206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2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3.8 </a:t>
            </a:r>
            <a:r>
              <a:rPr lang="en-US" altLang="zh-CN" sz="3200" dirty="0" err="1"/>
              <a:t>instanceof</a:t>
            </a:r>
            <a:r>
              <a:rPr lang="zh-CN" altLang="en-US" sz="3200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双目运算符   运算结果是一个布尔型的值</a:t>
            </a:r>
            <a:endParaRPr lang="en-US" altLang="zh-CN" sz="2000" dirty="0" smtClean="0"/>
          </a:p>
          <a:p>
            <a:r>
              <a:rPr lang="zh-CN" altLang="en-US" sz="2000" dirty="0" smtClean="0"/>
              <a:t>左面</a:t>
            </a:r>
            <a:r>
              <a:rPr lang="zh-CN" altLang="en-US" sz="2000" dirty="0"/>
              <a:t>的操作元是一个</a:t>
            </a:r>
            <a:r>
              <a:rPr lang="zh-CN" altLang="en-US" sz="2000" dirty="0">
                <a:solidFill>
                  <a:srgbClr val="FF0000"/>
                </a:solidFill>
              </a:rPr>
              <a:t>对象</a:t>
            </a:r>
            <a:r>
              <a:rPr lang="zh-CN" altLang="en-US" sz="2000" dirty="0"/>
              <a:t>，右面是一个</a:t>
            </a:r>
            <a:r>
              <a:rPr lang="zh-CN" altLang="en-US" sz="2000" dirty="0" smtClean="0">
                <a:solidFill>
                  <a:srgbClr val="FF0000"/>
                </a:solidFill>
              </a:rPr>
              <a:t>类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/>
              <a:t>当</a:t>
            </a:r>
            <a:r>
              <a:rPr lang="zh-CN" altLang="en-US" sz="2000" dirty="0"/>
              <a:t>左面的对象是右面的类创建的对象时，该运算的结果是</a:t>
            </a:r>
            <a:r>
              <a:rPr lang="en-US" altLang="zh-CN" sz="2000" dirty="0"/>
              <a:t>true</a:t>
            </a:r>
            <a:r>
              <a:rPr lang="zh-CN" altLang="en-US" sz="2000" dirty="0"/>
              <a:t>，否则是</a:t>
            </a:r>
            <a:r>
              <a:rPr lang="en-US" altLang="zh-CN" sz="2000" dirty="0" smtClean="0"/>
              <a:t>false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例：</a:t>
            </a:r>
            <a:endParaRPr lang="en-US" altLang="zh-CN" sz="2000" dirty="0" smtClean="0"/>
          </a:p>
        </p:txBody>
      </p:sp>
      <p:sp>
        <p:nvSpPr>
          <p:cNvPr id="4" name="矩形 3"/>
          <p:cNvSpPr/>
          <p:nvPr/>
        </p:nvSpPr>
        <p:spPr>
          <a:xfrm>
            <a:off x="1331640" y="3731910"/>
            <a:ext cx="4253857" cy="369332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boolean</a:t>
            </a:r>
            <a:r>
              <a:rPr lang="en-US" altLang="zh-CN" dirty="0" smtClean="0"/>
              <a:t> f = </a:t>
            </a:r>
            <a:r>
              <a:rPr lang="en-US" altLang="zh-CN" dirty="0" err="1" smtClean="0"/>
              <a:t>rectangleOne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instanceof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Rect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905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2F6B7E-07FE-47C2-A28F-6051ECBD3347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400"/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3600" dirty="0" smtClean="0"/>
              <a:t>Operator Precedence</a:t>
            </a:r>
            <a:r>
              <a:rPr lang="zh-CN" altLang="en-US" sz="3600" dirty="0" smtClean="0"/>
              <a:t>（运算符的优先级）</a:t>
            </a:r>
            <a:endParaRPr lang="en-US" altLang="en-US" sz="3600" dirty="0" smtClean="0"/>
          </a:p>
        </p:txBody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5257800"/>
          </a:xfrm>
        </p:spPr>
        <p:txBody>
          <a:bodyPr/>
          <a:lstStyle/>
          <a:p>
            <a:pPr algn="just">
              <a:defRPr/>
            </a:pPr>
            <a:r>
              <a:rPr lang="en-US" sz="2000" b="1" dirty="0" err="1" smtClean="0">
                <a:solidFill>
                  <a:schemeClr val="accent4"/>
                </a:solidFill>
                <a:latin typeface="Courier New" pitchFamily="49" charset="0"/>
              </a:rPr>
              <a:t>var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++, </a:t>
            </a:r>
            <a:r>
              <a:rPr lang="en-US" sz="2000" b="1" dirty="0" err="1" smtClean="0">
                <a:solidFill>
                  <a:schemeClr val="accent4"/>
                </a:solidFill>
                <a:latin typeface="Courier New" pitchFamily="49" charset="0"/>
              </a:rPr>
              <a:t>var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--</a:t>
            </a:r>
          </a:p>
          <a:p>
            <a:pPr algn="just">
              <a:defRPr/>
            </a:pP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+, - (</a:t>
            </a:r>
            <a:r>
              <a:rPr lang="zh-CN" alt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一元加、减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), ++</a:t>
            </a:r>
            <a:r>
              <a:rPr lang="en-US" sz="2000" b="1" dirty="0" err="1" smtClean="0">
                <a:solidFill>
                  <a:schemeClr val="accent4"/>
                </a:solidFill>
                <a:latin typeface="Courier New" pitchFamily="49" charset="0"/>
              </a:rPr>
              <a:t>var</a:t>
            </a:r>
            <a:r>
              <a:rPr lang="en-US" sz="2000" b="1" dirty="0" smtClean="0">
                <a:solidFill>
                  <a:schemeClr val="accent4"/>
                </a:solidFill>
              </a:rPr>
              <a:t>,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--</a:t>
            </a:r>
            <a:r>
              <a:rPr lang="en-US" sz="2000" b="1" dirty="0" err="1" smtClean="0">
                <a:solidFill>
                  <a:schemeClr val="accent4"/>
                </a:solidFill>
                <a:latin typeface="Courier New" pitchFamily="49" charset="0"/>
              </a:rPr>
              <a:t>var</a:t>
            </a:r>
            <a:endParaRPr lang="en-US" sz="2000" b="1" dirty="0" smtClean="0">
              <a:solidFill>
                <a:schemeClr val="accent4"/>
              </a:solidFill>
              <a:latin typeface="Courier New" pitchFamily="49" charset="0"/>
            </a:endParaRPr>
          </a:p>
          <a:p>
            <a:pPr algn="just">
              <a:defRPr/>
            </a:pP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(type) </a:t>
            </a:r>
            <a:r>
              <a:rPr lang="zh-CN" alt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类型转换</a:t>
            </a:r>
            <a:endParaRPr lang="en-US" altLang="zh-CN" sz="2000" b="1" dirty="0" smtClean="0">
              <a:solidFill>
                <a:schemeClr val="accent4"/>
              </a:solidFill>
              <a:latin typeface="Courier New" pitchFamily="49" charset="0"/>
            </a:endParaRPr>
          </a:p>
          <a:p>
            <a:pPr algn="just">
              <a:defRPr/>
            </a:pP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! (</a:t>
            </a:r>
            <a:r>
              <a:rPr lang="zh-CN" alt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非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)</a:t>
            </a:r>
          </a:p>
          <a:p>
            <a:pPr algn="just">
              <a:defRPr/>
            </a:pP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*</a:t>
            </a:r>
            <a:r>
              <a:rPr lang="en-US" sz="2000" b="1" dirty="0" smtClean="0">
                <a:solidFill>
                  <a:schemeClr val="accent4"/>
                </a:solidFill>
              </a:rPr>
              <a:t>,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 /</a:t>
            </a:r>
            <a:r>
              <a:rPr lang="en-US" sz="2000" b="1" dirty="0" smtClean="0">
                <a:solidFill>
                  <a:schemeClr val="accent4"/>
                </a:solidFill>
              </a:rPr>
              <a:t>,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 % (</a:t>
            </a:r>
            <a:r>
              <a:rPr lang="zh-CN" alt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乘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, </a:t>
            </a:r>
            <a:r>
              <a:rPr lang="zh-CN" alt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除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, </a:t>
            </a:r>
            <a:r>
              <a:rPr lang="zh-CN" alt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取余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)</a:t>
            </a:r>
          </a:p>
          <a:p>
            <a:pPr algn="just">
              <a:defRPr/>
            </a:pP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+</a:t>
            </a:r>
            <a:r>
              <a:rPr lang="en-US" sz="2000" b="1" dirty="0" smtClean="0">
                <a:solidFill>
                  <a:schemeClr val="accent4"/>
                </a:solidFill>
              </a:rPr>
              <a:t>,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 - (</a:t>
            </a:r>
            <a:r>
              <a:rPr lang="zh-CN" alt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二元加、减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)</a:t>
            </a:r>
          </a:p>
          <a:p>
            <a:pPr algn="just">
              <a:defRPr/>
            </a:pP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&lt;</a:t>
            </a:r>
            <a:r>
              <a:rPr lang="en-US" sz="2000" b="1" dirty="0" smtClean="0">
                <a:solidFill>
                  <a:schemeClr val="accent4"/>
                </a:solidFill>
              </a:rPr>
              <a:t>,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 &lt;=</a:t>
            </a:r>
            <a:r>
              <a:rPr lang="en-US" sz="2000" b="1" dirty="0" smtClean="0">
                <a:solidFill>
                  <a:schemeClr val="accent4"/>
                </a:solidFill>
              </a:rPr>
              <a:t>,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 &gt;</a:t>
            </a:r>
            <a:r>
              <a:rPr lang="en-US" sz="2000" b="1" dirty="0" smtClean="0">
                <a:solidFill>
                  <a:schemeClr val="accent4"/>
                </a:solidFill>
              </a:rPr>
              <a:t>,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 &gt;= (</a:t>
            </a:r>
            <a:r>
              <a:rPr lang="zh-CN" alt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关系运算符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)</a:t>
            </a:r>
          </a:p>
          <a:p>
            <a:pPr algn="just">
              <a:defRPr/>
            </a:pP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==</a:t>
            </a:r>
            <a:r>
              <a:rPr lang="en-US" sz="2000" b="1" dirty="0" smtClean="0">
                <a:solidFill>
                  <a:schemeClr val="accent4"/>
                </a:solidFill>
              </a:rPr>
              <a:t>,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 !=; (</a:t>
            </a:r>
            <a:r>
              <a:rPr lang="zh-CN" alt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等、不等运算符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) </a:t>
            </a:r>
          </a:p>
          <a:p>
            <a:pPr algn="just">
              <a:defRPr/>
            </a:pP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^ (</a:t>
            </a:r>
            <a:r>
              <a:rPr lang="zh-CN" alt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异或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) </a:t>
            </a:r>
          </a:p>
          <a:p>
            <a:pPr algn="just">
              <a:defRPr/>
            </a:pP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&amp;&amp; (</a:t>
            </a:r>
            <a:r>
              <a:rPr lang="zh-CN" alt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条件与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) </a:t>
            </a:r>
          </a:p>
          <a:p>
            <a:pPr algn="just">
              <a:defRPr/>
            </a:pP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|| (</a:t>
            </a:r>
            <a:r>
              <a:rPr lang="zh-CN" alt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条件或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) </a:t>
            </a:r>
          </a:p>
          <a:p>
            <a:pPr algn="just">
              <a:defRPr/>
            </a:pP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=</a:t>
            </a:r>
            <a:r>
              <a:rPr lang="en-US" sz="2000" b="1" dirty="0" smtClean="0">
                <a:solidFill>
                  <a:schemeClr val="accent4"/>
                </a:solidFill>
              </a:rPr>
              <a:t>,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 +=</a:t>
            </a:r>
            <a:r>
              <a:rPr lang="en-US" sz="2000" b="1" dirty="0" smtClean="0">
                <a:solidFill>
                  <a:schemeClr val="accent4"/>
                </a:solidFill>
              </a:rPr>
              <a:t>,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 -=</a:t>
            </a:r>
            <a:r>
              <a:rPr lang="en-US" sz="2000" b="1" dirty="0" smtClean="0">
                <a:solidFill>
                  <a:schemeClr val="accent4"/>
                </a:solidFill>
              </a:rPr>
              <a:t>,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 *=</a:t>
            </a:r>
            <a:r>
              <a:rPr lang="en-US" sz="2000" b="1" dirty="0" smtClean="0">
                <a:solidFill>
                  <a:schemeClr val="accent4"/>
                </a:solidFill>
              </a:rPr>
              <a:t>,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 /=</a:t>
            </a:r>
            <a:r>
              <a:rPr lang="en-US" sz="2000" b="1" dirty="0" smtClean="0">
                <a:solidFill>
                  <a:schemeClr val="accent4"/>
                </a:solidFill>
              </a:rPr>
              <a:t>,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 %= (</a:t>
            </a:r>
            <a:r>
              <a:rPr lang="zh-CN" alt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赋值运算符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6000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3.9 </a:t>
            </a:r>
            <a:r>
              <a:rPr lang="zh-CN" altLang="en-US" sz="3200" dirty="0"/>
              <a:t>一般</a:t>
            </a:r>
            <a:r>
              <a:rPr lang="zh-CN" altLang="en-US" sz="3200" dirty="0" smtClean="0"/>
              <a:t>表达式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Java</a:t>
            </a:r>
            <a:r>
              <a:rPr lang="zh-CN" altLang="en-US" sz="2000" dirty="0"/>
              <a:t>的一般</a:t>
            </a:r>
            <a:r>
              <a:rPr lang="zh-CN" altLang="en-US" sz="2000" dirty="0" smtClean="0"/>
              <a:t>表达式：用</a:t>
            </a:r>
            <a:r>
              <a:rPr lang="zh-CN" altLang="en-US" sz="2000" dirty="0"/>
              <a:t>运算符及操作元连接起来的符合</a:t>
            </a:r>
            <a:r>
              <a:rPr lang="en-US" altLang="zh-CN" sz="2000" dirty="0"/>
              <a:t>Java</a:t>
            </a:r>
            <a:r>
              <a:rPr lang="zh-CN" altLang="en-US" sz="2000" dirty="0"/>
              <a:t>规则的</a:t>
            </a:r>
            <a:r>
              <a:rPr lang="zh-CN" altLang="en-US" sz="2000" dirty="0" smtClean="0"/>
              <a:t>式子，简称</a:t>
            </a:r>
            <a:r>
              <a:rPr lang="zh-CN" altLang="en-US" sz="2000" dirty="0" smtClean="0">
                <a:solidFill>
                  <a:srgbClr val="FF0000"/>
                </a:solidFill>
              </a:rPr>
              <a:t>表达式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一</a:t>
            </a:r>
            <a:r>
              <a:rPr lang="zh-CN" altLang="en-US" sz="2000" dirty="0"/>
              <a:t>个</a:t>
            </a:r>
            <a:r>
              <a:rPr lang="en-US" altLang="zh-CN" sz="2000" dirty="0"/>
              <a:t>Java</a:t>
            </a:r>
            <a:r>
              <a:rPr lang="zh-CN" altLang="en-US" sz="2000" dirty="0"/>
              <a:t>表达式必须能求值，即按着运算符的计算法则，可以计算出表达式的</a:t>
            </a:r>
            <a:r>
              <a:rPr lang="zh-CN" altLang="en-US" sz="2000" dirty="0" smtClean="0"/>
              <a:t>值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zh-CN" altLang="en-US" sz="2000" dirty="0" smtClean="0"/>
              <a:t>例子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547664" y="3501008"/>
            <a:ext cx="6192688" cy="286232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LearningJava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x=1,y=-2,n=10;</a:t>
            </a:r>
          </a:p>
          <a:p>
            <a:pPr lvl="2"/>
            <a:r>
              <a:rPr lang="es-E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E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z = x+y+(--n)*(x&gt;y&amp;&amp;x&gt;0?(x+1):y);</a:t>
            </a:r>
          </a:p>
          <a:p>
            <a:pPr lvl="2"/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(z);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51722" y="5805264"/>
            <a:ext cx="348670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43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3.10 </a:t>
            </a:r>
            <a:r>
              <a:rPr lang="zh-CN" altLang="en-US" sz="3200" dirty="0"/>
              <a:t>语句</a:t>
            </a:r>
            <a:r>
              <a:rPr lang="zh-CN" altLang="en-US" sz="3200" dirty="0" smtClean="0"/>
              <a:t>概述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Java</a:t>
            </a:r>
            <a:r>
              <a:rPr lang="zh-CN" altLang="en-US" sz="2000" dirty="0"/>
              <a:t>里的语句可分为以下</a:t>
            </a:r>
            <a:r>
              <a:rPr lang="en-US" altLang="zh-CN" sz="2000" dirty="0"/>
              <a:t>5</a:t>
            </a:r>
            <a:r>
              <a:rPr lang="zh-CN" altLang="en-US" sz="2000" dirty="0" smtClean="0"/>
              <a:t>类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(1) </a:t>
            </a:r>
            <a:r>
              <a:rPr lang="zh-CN" altLang="en-US" sz="2000" dirty="0" smtClean="0">
                <a:solidFill>
                  <a:srgbClr val="FF0000"/>
                </a:solidFill>
              </a:rPr>
              <a:t>方法</a:t>
            </a:r>
            <a:r>
              <a:rPr lang="zh-CN" altLang="en-US" sz="2000" dirty="0">
                <a:solidFill>
                  <a:srgbClr val="FF0000"/>
                </a:solidFill>
              </a:rPr>
              <a:t>调用</a:t>
            </a:r>
            <a:r>
              <a:rPr lang="zh-CN" altLang="en-US" sz="2000" dirty="0" smtClean="0"/>
              <a:t>语句，例如</a:t>
            </a:r>
            <a:r>
              <a:rPr lang="en-US" altLang="zh-CN" sz="2000" dirty="0" err="1" smtClean="0"/>
              <a:t>reader.nextInt</a:t>
            </a:r>
            <a:r>
              <a:rPr lang="en-US" altLang="zh-CN" sz="2000" dirty="0" smtClean="0"/>
              <a:t>();</a:t>
            </a:r>
          </a:p>
          <a:p>
            <a:pPr lvl="1"/>
            <a:r>
              <a:rPr lang="en-US" altLang="zh-CN" sz="2000" dirty="0" smtClean="0"/>
              <a:t>(2) </a:t>
            </a:r>
            <a:r>
              <a:rPr lang="zh-CN" altLang="en-US" sz="2000" dirty="0" smtClean="0">
                <a:solidFill>
                  <a:srgbClr val="FF0000"/>
                </a:solidFill>
              </a:rPr>
              <a:t>表达式</a:t>
            </a:r>
            <a:r>
              <a:rPr lang="zh-CN" altLang="en-US" sz="2000" dirty="0" smtClean="0"/>
              <a:t>语句，例如</a:t>
            </a:r>
            <a:r>
              <a:rPr lang="en-US" altLang="zh-CN" sz="2000" dirty="0" smtClean="0"/>
              <a:t>x=23;</a:t>
            </a:r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(</a:t>
            </a:r>
            <a:r>
              <a:rPr lang="en-US" altLang="zh-CN" sz="2000" dirty="0"/>
              <a:t>3) </a:t>
            </a:r>
            <a:r>
              <a:rPr lang="zh-CN" altLang="en-US" sz="2000" dirty="0" smtClean="0">
                <a:solidFill>
                  <a:srgbClr val="FF0000"/>
                </a:solidFill>
              </a:rPr>
              <a:t>复合</a:t>
            </a:r>
            <a:r>
              <a:rPr lang="zh-CN" altLang="en-US" sz="2000" dirty="0" smtClean="0"/>
              <a:t>语句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可以</a:t>
            </a:r>
            <a:r>
              <a:rPr lang="zh-CN" altLang="en-US" sz="2000" dirty="0"/>
              <a:t>用“</a:t>
            </a:r>
            <a:r>
              <a:rPr lang="en-US" altLang="zh-CN" sz="2000" dirty="0" smtClean="0"/>
              <a:t>{</a:t>
            </a:r>
            <a:r>
              <a:rPr lang="zh-CN" altLang="en-US" sz="2000" dirty="0" smtClean="0"/>
              <a:t>”和</a:t>
            </a:r>
            <a:r>
              <a:rPr lang="zh-CN" altLang="en-US" sz="2000" dirty="0"/>
              <a:t>“</a:t>
            </a:r>
            <a:r>
              <a:rPr lang="en-US" altLang="zh-CN" sz="2000" dirty="0" smtClean="0"/>
              <a:t>}</a:t>
            </a:r>
            <a:r>
              <a:rPr lang="zh-CN" altLang="en-US" sz="2000" dirty="0" smtClean="0"/>
              <a:t>”把</a:t>
            </a:r>
            <a:r>
              <a:rPr lang="zh-CN" altLang="en-US" sz="2000" dirty="0"/>
              <a:t>一些语句括起来构成复合语句，一个复合语句也称作一个</a:t>
            </a:r>
            <a:r>
              <a:rPr lang="zh-CN" altLang="en-US" sz="2000" dirty="0">
                <a:solidFill>
                  <a:srgbClr val="FF0000"/>
                </a:solidFill>
              </a:rPr>
              <a:t>代码</a:t>
            </a:r>
            <a:r>
              <a:rPr lang="zh-CN" altLang="en-US" sz="2000" dirty="0" smtClean="0">
                <a:solidFill>
                  <a:srgbClr val="FF0000"/>
                </a:solidFill>
              </a:rPr>
              <a:t>块</a:t>
            </a:r>
            <a:r>
              <a:rPr lang="en-US" altLang="zh-CN" sz="2000" dirty="0" smtClean="0">
                <a:solidFill>
                  <a:srgbClr val="FF0000"/>
                </a:solidFill>
              </a:rPr>
              <a:t>(block)</a:t>
            </a:r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(</a:t>
            </a:r>
            <a:r>
              <a:rPr lang="en-US" altLang="zh-CN" sz="2000" dirty="0"/>
              <a:t>4) </a:t>
            </a:r>
            <a:r>
              <a:rPr lang="zh-CN" altLang="en-US" sz="2000" dirty="0" smtClean="0">
                <a:solidFill>
                  <a:srgbClr val="FF0000"/>
                </a:solidFill>
              </a:rPr>
              <a:t>控制</a:t>
            </a:r>
            <a:r>
              <a:rPr lang="zh-CN" altLang="en-US" sz="2000" dirty="0" smtClean="0"/>
              <a:t>语句，包括条件</a:t>
            </a:r>
            <a:r>
              <a:rPr lang="zh-CN" altLang="en-US" sz="2000" dirty="0"/>
              <a:t>分支语句、循环语句和跳转</a:t>
            </a:r>
            <a:r>
              <a:rPr lang="zh-CN" altLang="en-US" sz="2000" dirty="0" smtClean="0"/>
              <a:t>语句</a:t>
            </a:r>
            <a:endParaRPr lang="zh-CN" altLang="en-US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(</a:t>
            </a:r>
            <a:r>
              <a:rPr lang="en-US" altLang="zh-CN" sz="2000" dirty="0"/>
              <a:t>5) </a:t>
            </a:r>
            <a:r>
              <a:rPr lang="en-US" altLang="zh-CN" sz="2000" dirty="0" smtClean="0">
                <a:solidFill>
                  <a:srgbClr val="FF0000"/>
                </a:solidFill>
              </a:rPr>
              <a:t>package</a:t>
            </a:r>
            <a:r>
              <a:rPr lang="zh-CN" altLang="en-US" sz="2000" dirty="0" smtClean="0"/>
              <a:t>语句和</a:t>
            </a:r>
            <a:r>
              <a:rPr lang="en-US" altLang="zh-CN" sz="2000" dirty="0" smtClean="0">
                <a:solidFill>
                  <a:srgbClr val="FF0000"/>
                </a:solidFill>
              </a:rPr>
              <a:t>import</a:t>
            </a:r>
            <a:r>
              <a:rPr lang="zh-CN" altLang="en-US" sz="2000" dirty="0" smtClean="0"/>
              <a:t>语句</a:t>
            </a:r>
            <a:endParaRPr lang="zh-CN" altLang="en-US" sz="2000" dirty="0"/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62351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3.11 </a:t>
            </a:r>
            <a:r>
              <a:rPr lang="zh-CN" altLang="en-US" sz="3200" dirty="0"/>
              <a:t>分支语句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条件</a:t>
            </a:r>
            <a:r>
              <a:rPr lang="zh-CN" altLang="en-US" sz="2000" dirty="0"/>
              <a:t>分支语句</a:t>
            </a:r>
          </a:p>
          <a:p>
            <a:r>
              <a:rPr lang="en-US" altLang="zh-CN" sz="2000" dirty="0" smtClean="0"/>
              <a:t>(1) if-else</a:t>
            </a:r>
            <a:r>
              <a:rPr lang="zh-CN" altLang="en-US" sz="2000" dirty="0" smtClean="0"/>
              <a:t>语句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if-else</a:t>
            </a:r>
            <a:r>
              <a:rPr lang="zh-CN" altLang="en-US" sz="2000" dirty="0"/>
              <a:t>语句是</a:t>
            </a:r>
            <a:r>
              <a:rPr lang="en-US" altLang="zh-CN" sz="2000" dirty="0"/>
              <a:t>Java</a:t>
            </a:r>
            <a:r>
              <a:rPr lang="zh-CN" altLang="en-US" sz="2000" dirty="0"/>
              <a:t>中的一条语句，由一个“</a:t>
            </a:r>
            <a:r>
              <a:rPr lang="en-US" altLang="zh-CN" sz="2000" dirty="0" smtClean="0"/>
              <a:t>if</a:t>
            </a:r>
            <a:r>
              <a:rPr lang="zh-CN" altLang="en-US" sz="2000" dirty="0" smtClean="0"/>
              <a:t>”、</a:t>
            </a:r>
            <a:r>
              <a:rPr lang="zh-CN" altLang="en-US" sz="2000" dirty="0"/>
              <a:t>“</a:t>
            </a:r>
            <a:r>
              <a:rPr lang="en-US" altLang="zh-CN" sz="2000" dirty="0" smtClean="0"/>
              <a:t>else</a:t>
            </a:r>
            <a:r>
              <a:rPr lang="zh-CN" altLang="en-US" sz="2000" dirty="0" smtClean="0"/>
              <a:t>”和</a:t>
            </a:r>
            <a:r>
              <a:rPr lang="zh-CN" altLang="en-US" sz="2000" dirty="0"/>
              <a:t>两个复合语句按一定格式构成，</a:t>
            </a:r>
            <a:r>
              <a:rPr lang="en-US" altLang="zh-CN" sz="2000" dirty="0"/>
              <a:t>if-else </a:t>
            </a:r>
            <a:r>
              <a:rPr lang="zh-CN" altLang="en-US" sz="2000" dirty="0"/>
              <a:t>语句的格式</a:t>
            </a:r>
            <a:r>
              <a:rPr lang="zh-CN" altLang="en-US" sz="2000" dirty="0" smtClean="0"/>
              <a:t>如下</a:t>
            </a:r>
            <a:endParaRPr lang="zh-CN" altLang="en-US" sz="2000" dirty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pPr lvl="1"/>
            <a:r>
              <a:rPr lang="en-US" altLang="zh-CN" sz="2000" dirty="0" smtClean="0"/>
              <a:t>if</a:t>
            </a:r>
            <a:r>
              <a:rPr lang="zh-CN" altLang="en-US" sz="2000" dirty="0" smtClean="0"/>
              <a:t>后面</a:t>
            </a:r>
            <a:r>
              <a:rPr lang="en-US" altLang="zh-CN" sz="2000" dirty="0" smtClean="0"/>
              <a:t>()</a:t>
            </a:r>
            <a:r>
              <a:rPr lang="zh-CN" altLang="en-US" sz="2000" dirty="0"/>
              <a:t>内的表达式的值必须是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。</a:t>
            </a:r>
            <a:r>
              <a:rPr lang="zh-CN" altLang="en-US" sz="2000" dirty="0" smtClean="0"/>
              <a:t>如果</a:t>
            </a:r>
            <a:r>
              <a:rPr lang="zh-CN" altLang="en-US" sz="2000" dirty="0"/>
              <a:t>表达式的值为</a:t>
            </a:r>
            <a:r>
              <a:rPr lang="en-US" altLang="zh-CN" sz="2000" dirty="0"/>
              <a:t>true</a:t>
            </a:r>
            <a:r>
              <a:rPr lang="zh-CN" altLang="en-US" sz="2000" dirty="0"/>
              <a:t>，则执行紧跟着的复合语句；如果表达式的值为</a:t>
            </a:r>
            <a:r>
              <a:rPr lang="en-US" altLang="zh-CN" sz="2000" dirty="0"/>
              <a:t>false</a:t>
            </a:r>
            <a:r>
              <a:rPr lang="zh-CN" altLang="en-US" sz="2000" dirty="0"/>
              <a:t>，则执行</a:t>
            </a:r>
            <a:r>
              <a:rPr lang="en-US" altLang="zh-CN" sz="2000" dirty="0"/>
              <a:t>else</a:t>
            </a:r>
            <a:r>
              <a:rPr lang="zh-CN" altLang="en-US" sz="2000" dirty="0"/>
              <a:t>后面的复合语句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2555776" y="3092767"/>
            <a:ext cx="1368152" cy="120032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if(</a:t>
            </a:r>
            <a:r>
              <a:rPr lang="zh-CN" altLang="en-US" dirty="0"/>
              <a:t>表达式</a:t>
            </a:r>
            <a:r>
              <a:rPr lang="en-US" altLang="zh-CN" dirty="0"/>
              <a:t>) </a:t>
            </a:r>
          </a:p>
          <a:p>
            <a:r>
              <a:rPr lang="en-US" altLang="zh-CN" dirty="0"/>
              <a:t>{</a:t>
            </a:r>
            <a:r>
              <a:rPr lang="zh-CN" altLang="en-US" dirty="0"/>
              <a:t>若干语句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else</a:t>
            </a:r>
          </a:p>
          <a:p>
            <a:r>
              <a:rPr lang="en-US" altLang="zh-CN" dirty="0"/>
              <a:t>{</a:t>
            </a:r>
            <a:r>
              <a:rPr lang="zh-CN" altLang="en-US" dirty="0"/>
              <a:t>若干语句</a:t>
            </a: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835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3.11 </a:t>
            </a:r>
            <a:r>
              <a:rPr lang="zh-CN" altLang="en-US" sz="3200" dirty="0"/>
              <a:t>分支语句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(2) </a:t>
            </a:r>
            <a:r>
              <a:rPr lang="zh-CN" altLang="en-US" sz="2000" dirty="0" smtClean="0"/>
              <a:t>多</a:t>
            </a:r>
            <a:r>
              <a:rPr lang="zh-CN" altLang="en-US" sz="2000" dirty="0"/>
              <a:t>条件</a:t>
            </a:r>
            <a:r>
              <a:rPr lang="en-US" altLang="zh-CN" sz="2000" dirty="0"/>
              <a:t>if-else </a:t>
            </a:r>
            <a:r>
              <a:rPr lang="en-US" altLang="zh-CN" sz="2000" dirty="0" err="1"/>
              <a:t>if-else</a:t>
            </a:r>
            <a:r>
              <a:rPr lang="zh-CN" altLang="en-US" sz="2000" dirty="0"/>
              <a:t>语句</a:t>
            </a:r>
          </a:p>
          <a:p>
            <a:pPr lvl="1"/>
            <a:r>
              <a:rPr lang="zh-CN" altLang="en-US" sz="2000" dirty="0" smtClean="0"/>
              <a:t>程序</a:t>
            </a:r>
            <a:r>
              <a:rPr lang="zh-CN" altLang="en-US" sz="2000" dirty="0"/>
              <a:t>有时需要</a:t>
            </a:r>
            <a:r>
              <a:rPr lang="zh-CN" altLang="en-US" sz="2000" dirty="0" smtClean="0"/>
              <a:t>根据多个条件来选择某一操作，</a:t>
            </a:r>
            <a:r>
              <a:rPr lang="zh-CN" altLang="en-US" sz="2000" dirty="0"/>
              <a:t>这时就可以使用</a:t>
            </a:r>
            <a:r>
              <a:rPr lang="en-US" altLang="zh-CN" sz="2000" dirty="0"/>
              <a:t>if-else </a:t>
            </a:r>
            <a:r>
              <a:rPr lang="en-US" altLang="zh-CN" sz="2000" dirty="0" err="1"/>
              <a:t>if-else</a:t>
            </a:r>
            <a:r>
              <a:rPr lang="zh-CN" altLang="en-US" sz="2000" dirty="0"/>
              <a:t>语句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5505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3.11 </a:t>
            </a:r>
            <a:r>
              <a:rPr lang="zh-CN" altLang="en-US" sz="3200" dirty="0"/>
              <a:t>分支语句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2123728" y="1446450"/>
            <a:ext cx="6400800" cy="486287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Example3_3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Scanner reader=</a:t>
            </a:r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zh-CN" sz="10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double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a=0,b=0,c=0;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输入边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a:"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 a=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reader.nextDouble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输入边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b:"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 b=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reader.nextDouble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输入边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c:"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 c=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reader.nextDouble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a+b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&gt;c &amp;&amp;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a+c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&gt;b &amp;&amp;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b+c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&gt;a)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(a*a==b*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b+c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*c||b*b==a*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a+c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*c||c*c==a*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a+b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*b)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"%-8.3f%-8.3f%-8.3f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构成是直角三角形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a,b,c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(a*a&lt;b*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b+c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*c&amp;&amp;b*b&lt;a*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a+c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*c&amp;&amp;c*c&lt;a*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a+b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*b)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"%-8.3f%-8.3f%-8.3f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构成锐角三角形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a,b,c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"%-8.3f%-8.3f%-8.3f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构成钝角三角形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a,b,c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"%</a:t>
            </a:r>
            <a:r>
              <a:rPr lang="en-US" altLang="zh-CN" sz="1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f,%f,%f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不能构成三角形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a,b,c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    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35496" y="6453336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用户在键盘输入</a:t>
            </a:r>
            <a:r>
              <a:rPr lang="en-US" altLang="zh-CN" dirty="0"/>
              <a:t>3</a:t>
            </a:r>
            <a:r>
              <a:rPr lang="zh-CN" altLang="en-US" dirty="0" smtClean="0"/>
              <a:t>个数，程序</a:t>
            </a:r>
            <a:r>
              <a:rPr lang="zh-CN" altLang="en-US" dirty="0"/>
              <a:t>判断这</a:t>
            </a:r>
            <a:r>
              <a:rPr lang="en-US" altLang="zh-CN" dirty="0"/>
              <a:t>3</a:t>
            </a:r>
            <a:r>
              <a:rPr lang="zh-CN" altLang="en-US" dirty="0"/>
              <a:t>个数能构成什么形状的三角形</a:t>
            </a:r>
          </a:p>
        </p:txBody>
      </p:sp>
    </p:spTree>
    <p:extLst>
      <p:ext uri="{BB962C8B-B14F-4D97-AF65-F5344CB8AC3E}">
        <p14:creationId xmlns:p14="http://schemas.microsoft.com/office/powerpoint/2010/main" val="155644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A979E2-1BC0-4EBB-B965-DF6B3BD522BD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CN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>
            <a:noAutofit/>
          </a:bodyPr>
          <a:lstStyle/>
          <a:p>
            <a:r>
              <a:rPr lang="zh-CN" altLang="en-US" sz="4000" dirty="0" smtClean="0"/>
              <a:t>注意</a:t>
            </a:r>
            <a:endParaRPr lang="en-US" altLang="en-US" sz="4000" dirty="0" smtClean="0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1995488" y="2071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3" name="Rectangle 10"/>
          <p:cNvSpPr>
            <a:spLocks noChangeArrowheads="1"/>
          </p:cNvSpPr>
          <p:nvPr/>
        </p:nvSpPr>
        <p:spPr bwMode="auto">
          <a:xfrm>
            <a:off x="2138363" y="2876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4" name="Rectangle 13"/>
          <p:cNvSpPr>
            <a:spLocks noChangeArrowheads="1"/>
          </p:cNvSpPr>
          <p:nvPr/>
        </p:nvSpPr>
        <p:spPr bwMode="auto">
          <a:xfrm>
            <a:off x="0" y="3113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7415" name="Object 12"/>
          <p:cNvGraphicFramePr>
            <a:graphicFrameLocks noChangeAspect="1"/>
          </p:cNvGraphicFramePr>
          <p:nvPr/>
        </p:nvGraphicFramePr>
        <p:xfrm>
          <a:off x="269875" y="1393825"/>
          <a:ext cx="860425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Picture" r:id="rId4" imgW="5191828" imgH="558459" progId="Word.Picture.8">
                  <p:embed/>
                </p:oleObj>
              </mc:Choice>
              <mc:Fallback>
                <p:oleObj name="Picture" r:id="rId4" imgW="5191828" imgH="558459" progId="Word.Picture.8">
                  <p:embed/>
                  <p:pic>
                    <p:nvPicPr>
                      <p:cNvPr id="174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" y="1393825"/>
                        <a:ext cx="860425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Rectangle 15"/>
          <p:cNvSpPr>
            <a:spLocks noChangeArrowheads="1"/>
          </p:cNvSpPr>
          <p:nvPr/>
        </p:nvSpPr>
        <p:spPr bwMode="auto">
          <a:xfrm>
            <a:off x="0" y="3097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7417" name="Object 14"/>
          <p:cNvGraphicFramePr>
            <a:graphicFrameLocks noChangeAspect="1"/>
          </p:cNvGraphicFramePr>
          <p:nvPr/>
        </p:nvGraphicFramePr>
        <p:xfrm>
          <a:off x="269875" y="3198813"/>
          <a:ext cx="868045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Picture" r:id="rId6" imgW="5748528" imgH="579120" progId="Word.Picture.8">
                  <p:embed/>
                </p:oleObj>
              </mc:Choice>
              <mc:Fallback>
                <p:oleObj name="Picture" r:id="rId6" imgW="5748528" imgH="579120" progId="Word.Picture.8">
                  <p:embed/>
                  <p:pic>
                    <p:nvPicPr>
                      <p:cNvPr id="1741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" y="3198813"/>
                        <a:ext cx="868045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981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 </a:t>
            </a:r>
            <a:r>
              <a:rPr lang="zh-CN" altLang="en-US" sz="3200" dirty="0"/>
              <a:t>算术运算符和</a:t>
            </a:r>
            <a:r>
              <a:rPr lang="zh-CN" altLang="en-US" sz="3200" dirty="0" smtClean="0"/>
              <a:t>算术表达式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880" y="1449650"/>
            <a:ext cx="5554960" cy="2116832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(1) </a:t>
            </a:r>
            <a:r>
              <a:rPr lang="zh-CN" altLang="en-US" sz="2000" dirty="0" smtClean="0">
                <a:solidFill>
                  <a:srgbClr val="0000FF"/>
                </a:solidFill>
              </a:rPr>
              <a:t>加、减</a:t>
            </a:r>
            <a:r>
              <a:rPr lang="zh-CN" altLang="en-US" sz="2000" dirty="0"/>
              <a:t>运算符</a:t>
            </a:r>
          </a:p>
          <a:p>
            <a:pPr lvl="1"/>
            <a:r>
              <a:rPr lang="zh-CN" altLang="en-US" sz="2000" dirty="0" smtClean="0"/>
              <a:t>符号：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，双目运算符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结合性：从</a:t>
            </a:r>
            <a:r>
              <a:rPr lang="zh-CN" altLang="en-US" sz="2000" dirty="0"/>
              <a:t>左到</a:t>
            </a:r>
            <a:r>
              <a:rPr lang="zh-CN" altLang="en-US" sz="2000" dirty="0" smtClean="0"/>
              <a:t>右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操作元：整型</a:t>
            </a:r>
            <a:r>
              <a:rPr lang="zh-CN" altLang="en-US" sz="2000" dirty="0"/>
              <a:t>或浮点型</a:t>
            </a:r>
            <a:r>
              <a:rPr lang="zh-CN" altLang="en-US" sz="2000" dirty="0" smtClean="0"/>
              <a:t>数据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优先级：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级</a:t>
            </a:r>
            <a:endParaRPr lang="zh-CN" altLang="en-US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3598494"/>
            <a:ext cx="5050904" cy="2332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(2) </a:t>
            </a:r>
            <a:r>
              <a:rPr lang="zh-CN" altLang="en-US" sz="2000" dirty="0" smtClean="0">
                <a:solidFill>
                  <a:srgbClr val="0000FF"/>
                </a:solidFill>
              </a:rPr>
              <a:t>乘、除和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求余</a:t>
            </a:r>
            <a:r>
              <a:rPr lang="zh-CN" altLang="en-US" sz="2000" dirty="0" smtClean="0"/>
              <a:t>运算符</a:t>
            </a:r>
          </a:p>
          <a:p>
            <a:pPr lvl="1"/>
            <a:r>
              <a:rPr lang="zh-CN" altLang="en-US" sz="2000" dirty="0" smtClean="0"/>
              <a:t>符号：*、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、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%</a:t>
            </a:r>
            <a:r>
              <a:rPr lang="zh-CN" altLang="en-US" sz="2000" dirty="0" smtClean="0"/>
              <a:t>，双目运算符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结合性：从左到右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操作元：整型或浮点型数据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优先级：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级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5328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12F0B2-169B-452A-8DCA-3E140AEEA405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CN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91440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多重选择</a:t>
            </a:r>
            <a:r>
              <a:rPr lang="en-US" altLang="en-US" sz="3600" dirty="0" smtClean="0"/>
              <a:t>if </a:t>
            </a:r>
            <a:r>
              <a:rPr lang="zh-CN" altLang="en-US" sz="3600" dirty="0" smtClean="0"/>
              <a:t>语句例子</a:t>
            </a:r>
            <a:endParaRPr lang="en-US" altLang="en-US" sz="3600" dirty="0" smtClean="0"/>
          </a:p>
        </p:txBody>
      </p:sp>
      <p:sp>
        <p:nvSpPr>
          <p:cNvPr id="25604" name="Rectangle 7"/>
          <p:cNvSpPr>
            <a:spLocks noChangeArrowheads="1"/>
          </p:cNvSpPr>
          <p:nvPr/>
        </p:nvSpPr>
        <p:spPr bwMode="auto">
          <a:xfrm>
            <a:off x="2705100" y="2619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25606" name="Object 2"/>
          <p:cNvGraphicFramePr>
            <a:graphicFrameLocks noChangeAspect="1"/>
          </p:cNvGraphicFramePr>
          <p:nvPr/>
        </p:nvGraphicFramePr>
        <p:xfrm>
          <a:off x="117475" y="1700213"/>
          <a:ext cx="8909050" cy="367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Picture" r:id="rId4" imgW="4483100" imgH="1854200" progId="Word.Picture.8">
                  <p:embed/>
                </p:oleObj>
              </mc:Choice>
              <mc:Fallback>
                <p:oleObj name="Picture" r:id="rId4" imgW="4483100" imgH="1854200" progId="Word.Picture.8">
                  <p:embed/>
                  <p:pic>
                    <p:nvPicPr>
                      <p:cNvPr id="256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1700213"/>
                        <a:ext cx="8909050" cy="367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222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91F358-C9F1-4E29-93FA-04176DDB848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zh-CN" sz="1400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705100" y="2619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0" y="2033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2765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625475"/>
            <a:ext cx="7588250" cy="585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3200"/>
            <a:ext cx="8001000" cy="71120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多路</a:t>
            </a:r>
            <a:r>
              <a:rPr lang="en-US" altLang="en-US" sz="3600" dirty="0" smtClean="0"/>
              <a:t> if-else </a:t>
            </a:r>
            <a:r>
              <a:rPr lang="zh-CN" altLang="en-US" sz="3600" dirty="0" smtClean="0"/>
              <a:t>语句</a:t>
            </a:r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53529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796555-8EBB-4802-8145-5784D5A48B68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zh-CN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91440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注意</a:t>
            </a:r>
            <a:endParaRPr lang="en-US" altLang="en-US" sz="3600" dirty="0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34400" cy="8382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 smtClean="0">
                <a:cs typeface="Times New Roman" panose="02020603050405020304" pitchFamily="18" charset="0"/>
              </a:rPr>
              <a:t>The </a:t>
            </a:r>
            <a:r>
              <a:rPr lang="en-US" altLang="en-US" sz="2800" u="sng" dirty="0" smtClean="0">
                <a:cs typeface="Times New Roman" panose="02020603050405020304" pitchFamily="18" charset="0"/>
              </a:rPr>
              <a:t>else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clause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（分句）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matches the most recent </a:t>
            </a:r>
            <a:r>
              <a:rPr lang="en-US" altLang="en-US" sz="2800" u="sng" dirty="0" smtClean="0">
                <a:cs typeface="Times New Roman" panose="02020603050405020304" pitchFamily="18" charset="0"/>
              </a:rPr>
              <a:t>if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clause in the same block. </a:t>
            </a:r>
            <a:endParaRPr lang="en-US" altLang="en-US" sz="2800" dirty="0" smtClean="0">
              <a:latin typeface="Courier" pitchFamily="49" charset="0"/>
              <a:cs typeface="Times New Roman" panose="02020603050405020304" pitchFamily="18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2466975" y="2824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3994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369629"/>
            <a:ext cx="88011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>
          <a:xfrm>
            <a:off x="5652120" y="3140968"/>
            <a:ext cx="1080120" cy="648072"/>
          </a:xfrm>
          <a:prstGeom prst="ellips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标注 2"/>
          <p:cNvSpPr/>
          <p:nvPr/>
        </p:nvSpPr>
        <p:spPr>
          <a:xfrm>
            <a:off x="5148064" y="5085184"/>
            <a:ext cx="1368152" cy="546758"/>
          </a:xfrm>
          <a:prstGeom prst="wedgeRectCallout">
            <a:avLst>
              <a:gd name="adj1" fmla="val 6735"/>
              <a:gd name="adj2" fmla="val -2877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相匹配的分句对齐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46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BF3E49-E91E-436E-97C0-79DD8F807EDF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zh-CN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91440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注意</a:t>
            </a:r>
            <a:endParaRPr lang="en-US" altLang="en-US" sz="3600" dirty="0" smtClean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82000" cy="5181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Nothing is printed from the preceding statement. To force the </a:t>
            </a:r>
            <a:r>
              <a:rPr lang="en-US" altLang="zh-CN" sz="2800" u="sng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clause to match the first </a:t>
            </a:r>
            <a:r>
              <a:rPr lang="en-US" altLang="zh-CN" sz="2800" u="sng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clause, you must add a pair of braces: 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（使用花括号达到匹配目的）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1;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 = 2;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 = 3;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if (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&gt; j)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if (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&gt; k)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("A");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else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("B");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This statement prints B.</a:t>
            </a:r>
            <a:endParaRPr lang="en-US" altLang="zh-CN" sz="2000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12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8E05B3-0668-45B2-858F-E33CF7EEEC58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zh-CN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91440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常见错误</a:t>
            </a:r>
            <a:endParaRPr lang="en-US" altLang="en-US" sz="3600" dirty="0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82000" cy="54864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400" dirty="0" smtClean="0">
                <a:cs typeface="Times New Roman" panose="02020603050405020304" pitchFamily="18" charset="0"/>
              </a:rPr>
              <a:t>Adding a semicolon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;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）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at the end of an </a:t>
            </a:r>
            <a:r>
              <a:rPr lang="en-US" altLang="en-US" sz="2400" u="sng" dirty="0" smtClean="0">
                <a:cs typeface="Times New Roman" panose="02020603050405020304" pitchFamily="18" charset="0"/>
              </a:rPr>
              <a:t>if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clause is a common mistake.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 dirty="0" smtClean="0"/>
              <a:t>if (radius &gt;= 0);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 dirty="0" smtClean="0"/>
              <a:t>{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 dirty="0" smtClean="0"/>
              <a:t>  area = radius*radius*PI;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 dirty="0" smtClean="0"/>
              <a:t>  </a:t>
            </a:r>
            <a:r>
              <a:rPr lang="en-US" altLang="en-US" sz="2400" dirty="0" err="1" smtClean="0"/>
              <a:t>System.out.println</a:t>
            </a:r>
            <a:r>
              <a:rPr lang="en-US" altLang="en-US" sz="2400" dirty="0" smtClean="0"/>
              <a:t>(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 dirty="0" smtClean="0"/>
              <a:t>    "The area for the circle of radius " +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 dirty="0" smtClean="0"/>
              <a:t>    radius + " is " + area);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 dirty="0" smtClean="0"/>
              <a:t>}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 dirty="0" smtClean="0">
                <a:cs typeface="Times New Roman" panose="02020603050405020304" pitchFamily="18" charset="0"/>
              </a:rPr>
              <a:t>This mistake is hard to find, because it is not a compilation error or a runtime error, it is a logic error. 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（这类错误不易发现）</a:t>
            </a:r>
            <a:endParaRPr lang="en-US" altLang="en-US" sz="2400" dirty="0" smtClean="0">
              <a:cs typeface="Times New Roman" panose="02020603050405020304" pitchFamily="18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 dirty="0" smtClean="0">
                <a:cs typeface="Times New Roman" panose="02020603050405020304" pitchFamily="18" charset="0"/>
              </a:rPr>
              <a:t>This error often occurs when you use the next-line block style.</a:t>
            </a:r>
            <a:endParaRPr lang="en-US" altLang="en-US" sz="2800" dirty="0" smtClean="0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 flipH="1">
            <a:off x="2590800" y="2057400"/>
            <a:ext cx="8382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8" name="Text Box 7"/>
          <p:cNvSpPr txBox="1">
            <a:spLocks noChangeArrowheads="1"/>
          </p:cNvSpPr>
          <p:nvPr/>
        </p:nvSpPr>
        <p:spPr bwMode="auto">
          <a:xfrm>
            <a:off x="3657600" y="1905000"/>
            <a:ext cx="1295400" cy="4699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Wrong</a:t>
            </a:r>
          </a:p>
        </p:txBody>
      </p:sp>
    </p:spTree>
    <p:extLst>
      <p:ext uri="{BB962C8B-B14F-4D97-AF65-F5344CB8AC3E}">
        <p14:creationId xmlns:p14="http://schemas.microsoft.com/office/powerpoint/2010/main" val="418460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64225F-1BB0-4536-83B4-CF845A397540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zh-CN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9144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Tips(</a:t>
            </a:r>
            <a:r>
              <a:rPr lang="zh-CN" altLang="en-US" sz="3600" dirty="0" smtClean="0"/>
              <a:t>小提示</a:t>
            </a:r>
            <a:r>
              <a:rPr lang="en-US" altLang="zh-CN" sz="3600" dirty="0" smtClean="0"/>
              <a:t>)</a:t>
            </a:r>
            <a:endParaRPr lang="en-US" altLang="en-US" sz="3600" dirty="0" smtClean="0"/>
          </a:p>
        </p:txBody>
      </p:sp>
      <p:sp>
        <p:nvSpPr>
          <p:cNvPr id="46084" name="Rectangle 6"/>
          <p:cNvSpPr>
            <a:spLocks noChangeArrowheads="1"/>
          </p:cNvSpPr>
          <p:nvPr/>
        </p:nvSpPr>
        <p:spPr bwMode="auto">
          <a:xfrm>
            <a:off x="2928938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381000" y="1141413"/>
          <a:ext cx="84582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Picture" r:id="rId4" imgW="3398520" imgH="745236" progId="Word.Picture.8">
                  <p:embed/>
                </p:oleObj>
              </mc:Choice>
              <mc:Fallback>
                <p:oleObj name="Picture" r:id="rId4" imgW="3398520" imgH="745236" progId="Word.Picture.8">
                  <p:embed/>
                  <p:pic>
                    <p:nvPicPr>
                      <p:cNvPr id="460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1413"/>
                        <a:ext cx="8458200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779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49EA46-2D3E-4121-88F4-CA9F4B275860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zh-CN" sz="14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91440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警示</a:t>
            </a:r>
            <a:endParaRPr lang="en-US" altLang="en-US" sz="3600" dirty="0" smtClean="0"/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2928938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2771775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48134" name="Object 5"/>
          <p:cNvGraphicFramePr>
            <a:graphicFrameLocks noChangeAspect="1"/>
          </p:cNvGraphicFramePr>
          <p:nvPr/>
        </p:nvGraphicFramePr>
        <p:xfrm>
          <a:off x="228600" y="1295400"/>
          <a:ext cx="891540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Picture" r:id="rId4" imgW="3730752" imgH="638556" progId="Word.Picture.8">
                  <p:embed/>
                </p:oleObj>
              </mc:Choice>
              <mc:Fallback>
                <p:oleObj name="Picture" r:id="rId4" imgW="3730752" imgH="638556" progId="Word.Picture.8">
                  <p:embed/>
                  <p:pic>
                    <p:nvPicPr>
                      <p:cNvPr id="4813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915400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199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3.11 </a:t>
            </a:r>
            <a:r>
              <a:rPr lang="zh-CN" altLang="en-US" sz="3200" dirty="0"/>
              <a:t>分支语句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2.switch</a:t>
            </a:r>
            <a:r>
              <a:rPr lang="zh-CN" altLang="en-US" sz="2000" dirty="0"/>
              <a:t>开关语句</a:t>
            </a:r>
          </a:p>
          <a:p>
            <a:pPr lvl="1"/>
            <a:r>
              <a:rPr lang="en-US" altLang="zh-CN" sz="2000" dirty="0" smtClean="0"/>
              <a:t>switch</a:t>
            </a:r>
            <a:r>
              <a:rPr lang="zh-CN" altLang="en-US" sz="2000" dirty="0" smtClean="0"/>
              <a:t>语句</a:t>
            </a:r>
            <a:r>
              <a:rPr lang="zh-CN" altLang="en-US" sz="2000" dirty="0"/>
              <a:t>是多分支的开关语句，它的一般格式定义如下：</a:t>
            </a:r>
          </a:p>
          <a:p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619672" y="2348880"/>
            <a:ext cx="3312368" cy="424731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switch(</a:t>
            </a:r>
            <a:r>
              <a:rPr lang="zh-CN" altLang="en-US" dirty="0"/>
              <a:t>表达式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case </a:t>
            </a:r>
            <a:r>
              <a:rPr lang="zh-CN" altLang="en-US" dirty="0"/>
              <a:t>常量值</a:t>
            </a:r>
            <a:r>
              <a:rPr lang="en-US" altLang="zh-CN" dirty="0"/>
              <a:t>1: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若干个语句</a:t>
            </a:r>
          </a:p>
          <a:p>
            <a:r>
              <a:rPr lang="en-US" altLang="zh-CN" dirty="0" smtClean="0"/>
              <a:t>		</a:t>
            </a:r>
            <a:r>
              <a:rPr lang="zh-CN" altLang="en-US" dirty="0" smtClean="0"/>
              <a:t>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case </a:t>
            </a:r>
            <a:r>
              <a:rPr lang="zh-CN" altLang="en-US" dirty="0"/>
              <a:t>常量值</a:t>
            </a:r>
            <a:r>
              <a:rPr lang="en-US" altLang="zh-CN" dirty="0"/>
              <a:t>2: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若干个语句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break;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		...</a:t>
            </a:r>
            <a:endParaRPr lang="en-US" altLang="zh-CN" dirty="0"/>
          </a:p>
          <a:p>
            <a:r>
              <a:rPr lang="en-US" altLang="zh-CN" dirty="0"/>
              <a:t>	case </a:t>
            </a:r>
            <a:r>
              <a:rPr lang="zh-CN" altLang="en-US" dirty="0"/>
              <a:t>常量值</a:t>
            </a:r>
            <a:r>
              <a:rPr lang="en-US" altLang="zh-CN" dirty="0"/>
              <a:t>n: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若干个语句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break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default: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若干语句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50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3.11 </a:t>
            </a:r>
            <a:r>
              <a:rPr lang="zh-CN" altLang="en-US" sz="3200" dirty="0"/>
              <a:t>分支语句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 smtClean="0"/>
              <a:t>switch</a:t>
            </a:r>
            <a:r>
              <a:rPr lang="zh-CN" altLang="en-US" sz="2000" dirty="0"/>
              <a:t>语句中</a:t>
            </a:r>
            <a:r>
              <a:rPr lang="zh-CN" altLang="en-US" sz="2000" dirty="0">
                <a:solidFill>
                  <a:srgbClr val="0000FF"/>
                </a:solidFill>
              </a:rPr>
              <a:t>表达式</a:t>
            </a:r>
            <a:r>
              <a:rPr lang="zh-CN" altLang="en-US" sz="2000" dirty="0"/>
              <a:t>的值必须是</a:t>
            </a:r>
            <a:r>
              <a:rPr lang="zh-CN" altLang="en-US" sz="2000" b="1" dirty="0">
                <a:solidFill>
                  <a:srgbClr val="0000FF"/>
                </a:solidFill>
              </a:rPr>
              <a:t>整型</a:t>
            </a:r>
            <a:r>
              <a:rPr lang="zh-CN" altLang="en-US" sz="2000" dirty="0"/>
              <a:t>或</a:t>
            </a:r>
            <a:r>
              <a:rPr lang="zh-CN" altLang="en-US" sz="2000" b="1" dirty="0">
                <a:solidFill>
                  <a:srgbClr val="0000FF"/>
                </a:solidFill>
              </a:rPr>
              <a:t>字符型</a:t>
            </a:r>
            <a:r>
              <a:rPr lang="zh-CN" altLang="en-US" sz="2000" dirty="0"/>
              <a:t>；</a:t>
            </a:r>
            <a:r>
              <a:rPr lang="zh-CN" altLang="en-US" sz="2000" dirty="0">
                <a:solidFill>
                  <a:srgbClr val="FF0000"/>
                </a:solidFill>
              </a:rPr>
              <a:t>常量值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/>
              <a:t>到</a:t>
            </a:r>
            <a:r>
              <a:rPr lang="zh-CN" altLang="en-US" sz="2000" dirty="0">
                <a:solidFill>
                  <a:srgbClr val="FF0000"/>
                </a:solidFill>
              </a:rPr>
              <a:t>常量</a:t>
            </a:r>
            <a:r>
              <a:rPr lang="zh-CN" altLang="en-US" sz="2000" dirty="0" smtClean="0">
                <a:solidFill>
                  <a:srgbClr val="FF0000"/>
                </a:solidFill>
              </a:rPr>
              <a:t>值</a:t>
            </a:r>
            <a:r>
              <a:rPr lang="en-US" altLang="zh-CN" sz="2000" dirty="0" smtClean="0">
                <a:solidFill>
                  <a:srgbClr val="FF0000"/>
                </a:solidFill>
              </a:rPr>
              <a:t>n</a:t>
            </a:r>
            <a:r>
              <a:rPr lang="zh-CN" altLang="en-US" sz="2000" dirty="0" smtClean="0"/>
              <a:t>也必须是</a:t>
            </a:r>
            <a:r>
              <a:rPr lang="zh-CN" altLang="en-US" sz="2000" b="1" dirty="0">
                <a:solidFill>
                  <a:srgbClr val="FF0000"/>
                </a:solidFill>
              </a:rPr>
              <a:t>整型</a:t>
            </a:r>
            <a:r>
              <a:rPr lang="zh-CN" altLang="en-US" sz="2000" dirty="0"/>
              <a:t>或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字符型</a:t>
            </a:r>
            <a:endParaRPr lang="en-US" altLang="zh-CN" sz="2000" b="1" dirty="0" smtClean="0"/>
          </a:p>
          <a:p>
            <a:pPr lvl="1"/>
            <a:r>
              <a:rPr lang="en-US" altLang="zh-CN" sz="2000" dirty="0" smtClean="0"/>
              <a:t>switch</a:t>
            </a:r>
            <a:r>
              <a:rPr lang="zh-CN" altLang="en-US" sz="2000" dirty="0"/>
              <a:t>语句首先计算表达式的值，如果表达式的值和某个</a:t>
            </a:r>
            <a:r>
              <a:rPr lang="en-US" altLang="zh-CN" sz="2000" dirty="0"/>
              <a:t>case </a:t>
            </a:r>
            <a:r>
              <a:rPr lang="zh-CN" altLang="en-US" sz="2000" dirty="0"/>
              <a:t>后面的常量值相同，就执行该</a:t>
            </a:r>
            <a:r>
              <a:rPr lang="en-US" altLang="zh-CN" sz="2000" dirty="0"/>
              <a:t>case</a:t>
            </a:r>
            <a:r>
              <a:rPr lang="zh-CN" altLang="en-US" sz="2000" dirty="0"/>
              <a:t>里的若干个语句，直到碰到</a:t>
            </a:r>
            <a:r>
              <a:rPr lang="en-US" altLang="zh-CN" sz="2000" dirty="0"/>
              <a:t>break</a:t>
            </a:r>
            <a:r>
              <a:rPr lang="zh-CN" altLang="en-US" sz="2000" dirty="0"/>
              <a:t>语句为止。若没有任何常量值与表达式的值相同，则执行</a:t>
            </a:r>
            <a:r>
              <a:rPr lang="en-US" altLang="zh-CN" sz="2000" dirty="0"/>
              <a:t>default</a:t>
            </a:r>
            <a:r>
              <a:rPr lang="zh-CN" altLang="en-US" sz="2000" dirty="0"/>
              <a:t>后面的若干个语句。</a:t>
            </a:r>
            <a:r>
              <a:rPr lang="zh-CN" altLang="en-US" sz="2000" dirty="0" smtClean="0"/>
              <a:t>其中，</a:t>
            </a:r>
            <a:r>
              <a:rPr lang="en-US" altLang="zh-CN" sz="2000" dirty="0" smtClean="0">
                <a:solidFill>
                  <a:srgbClr val="0000FF"/>
                </a:solidFill>
              </a:rPr>
              <a:t>default</a:t>
            </a:r>
            <a:r>
              <a:rPr lang="zh-CN" altLang="en-US" sz="2000" dirty="0">
                <a:solidFill>
                  <a:srgbClr val="0000FF"/>
                </a:solidFill>
              </a:rPr>
              <a:t>是可有可无的</a:t>
            </a:r>
            <a:r>
              <a:rPr lang="zh-CN" altLang="en-US" sz="2000" dirty="0"/>
              <a:t>，如果它不存在，并且所有的常量值都和表达式的值不相同，那么</a:t>
            </a:r>
            <a:r>
              <a:rPr lang="en-US" altLang="zh-CN" sz="2000" dirty="0"/>
              <a:t>switch</a:t>
            </a:r>
            <a:r>
              <a:rPr lang="zh-CN" altLang="en-US" sz="2000" dirty="0"/>
              <a:t>语句就不会进行任何</a:t>
            </a:r>
            <a:r>
              <a:rPr lang="zh-CN" altLang="en-US" sz="2000" dirty="0" smtClean="0"/>
              <a:t>处理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注意</a:t>
            </a:r>
            <a:r>
              <a:rPr lang="zh-CN" altLang="en-US" sz="2000" dirty="0"/>
              <a:t>：</a:t>
            </a:r>
            <a:r>
              <a:rPr lang="zh-CN" altLang="en-US" sz="2000" dirty="0" smtClean="0"/>
              <a:t>在</a:t>
            </a:r>
            <a:r>
              <a:rPr lang="zh-CN" altLang="en-US" sz="2000" dirty="0"/>
              <a:t>同一个</a:t>
            </a:r>
            <a:r>
              <a:rPr lang="en-US" altLang="zh-CN" sz="2000" dirty="0"/>
              <a:t>switch</a:t>
            </a:r>
            <a:r>
              <a:rPr lang="zh-CN" altLang="en-US" sz="2000" dirty="0"/>
              <a:t>语句中，</a:t>
            </a:r>
            <a:r>
              <a:rPr lang="en-US" altLang="zh-CN" sz="2000" dirty="0">
                <a:solidFill>
                  <a:srgbClr val="FF0000"/>
                </a:solidFill>
              </a:rPr>
              <a:t>case</a:t>
            </a:r>
            <a:r>
              <a:rPr lang="zh-CN" altLang="en-US" sz="2000" dirty="0">
                <a:solidFill>
                  <a:srgbClr val="FF0000"/>
                </a:solidFill>
              </a:rPr>
              <a:t>后的常量值必须互不</a:t>
            </a:r>
            <a:r>
              <a:rPr lang="zh-CN" altLang="en-US" sz="2000" dirty="0" smtClean="0">
                <a:solidFill>
                  <a:srgbClr val="FF0000"/>
                </a:solidFill>
              </a:rPr>
              <a:t>相同</a:t>
            </a:r>
            <a:endParaRPr lang="zh-CN" altLang="en-US" sz="2000" dirty="0">
              <a:solidFill>
                <a:srgbClr val="FF0000"/>
              </a:solidFill>
            </a:endParaRPr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6085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3.11 </a:t>
            </a:r>
            <a:r>
              <a:rPr lang="zh-CN" altLang="en-US" sz="3200" dirty="0"/>
              <a:t>分支语句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9854" y="6453336"/>
            <a:ext cx="7968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用户在键盘输入一个代表月份的整数，程序输出是该月是在年度的第几</a:t>
            </a:r>
            <a:r>
              <a:rPr lang="zh-CN" altLang="en-US" dirty="0" smtClean="0"/>
              <a:t>季度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24558" y="1945407"/>
            <a:ext cx="5098565" cy="424731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Example3_4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public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Scanner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reader=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zh-CN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输入一个月份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n=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reader.nextInt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switch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{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1: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3: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</a:t>
            </a:r>
            <a:r>
              <a:rPr lang="zh-CN" altLang="en-US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月属于第一季度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,n); </a:t>
            </a:r>
            <a:r>
              <a:rPr lang="en-US" altLang="zh-CN" sz="10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4: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5: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6: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</a:t>
            </a:r>
            <a:r>
              <a:rPr lang="zh-CN" altLang="en-US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月属于第二季度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,n); </a:t>
            </a:r>
            <a:r>
              <a:rPr lang="en-US" altLang="zh-CN" sz="10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7: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8: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9: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</a:t>
            </a:r>
            <a:r>
              <a:rPr lang="zh-CN" altLang="en-US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月属于第三季度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,n); </a:t>
            </a:r>
            <a:r>
              <a:rPr lang="en-US" altLang="zh-CN" sz="10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10: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11: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12: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</a:t>
            </a:r>
            <a:r>
              <a:rPr lang="zh-CN" altLang="en-US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月属于第四季度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,n); </a:t>
            </a:r>
            <a:r>
              <a:rPr lang="en-US" altLang="zh-CN" sz="10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</a:t>
            </a:r>
            <a:r>
              <a:rPr lang="zh-CN" altLang="en-US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不代表月份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,n);  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zh-CN" alt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3123" y="5480862"/>
            <a:ext cx="1082030" cy="71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6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36F882-178B-4EF5-BA32-DE14CFA67FA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241300"/>
            <a:ext cx="7772400" cy="611188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4000" dirty="0" smtClean="0"/>
              <a:t>Numeric Operators(</a:t>
            </a:r>
            <a:r>
              <a:rPr lang="zh-CN" altLang="en-US" sz="4000" dirty="0" smtClean="0"/>
              <a:t>数值运算符</a:t>
            </a:r>
            <a:r>
              <a:rPr lang="en-US" altLang="en-US" sz="4000" dirty="0" smtClean="0"/>
              <a:t>)</a:t>
            </a:r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0" y="2674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349250" y="1428750"/>
          <a:ext cx="8443913" cy="374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Picture" r:id="rId3" imgW="3414166" imgH="1510814" progId="Word.Picture.8">
                  <p:embed/>
                </p:oleObj>
              </mc:Choice>
              <mc:Fallback>
                <p:oleObj name="Picture" r:id="rId3" imgW="3414166" imgH="1510814" progId="Word.Picture.8">
                  <p:embed/>
                  <p:pic>
                    <p:nvPicPr>
                      <p:cNvPr id="245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1428750"/>
                        <a:ext cx="8443913" cy="374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49250" y="5251946"/>
            <a:ext cx="8524875" cy="12869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spcAft>
                <a:spcPct val="25000"/>
              </a:spcAft>
              <a:buFont typeface="Monotype Sorts" pitchFamily="2" charset="2"/>
              <a:buNone/>
            </a:pPr>
            <a:r>
              <a:rPr lang="en-US" altLang="en-US" sz="2400" dirty="0" smtClean="0"/>
              <a:t>%(</a:t>
            </a:r>
            <a:r>
              <a:rPr lang="zh-CN" altLang="en-US" sz="2400" dirty="0" smtClean="0"/>
              <a:t>只适用于整数</a:t>
            </a:r>
            <a:r>
              <a:rPr lang="en-US" altLang="en-US" sz="2400" dirty="0" smtClean="0"/>
              <a:t>)</a:t>
            </a:r>
          </a:p>
          <a:p>
            <a:pPr algn="just">
              <a:lnSpc>
                <a:spcPct val="90000"/>
              </a:lnSpc>
              <a:spcAft>
                <a:spcPct val="25000"/>
              </a:spcAft>
              <a:buFont typeface="Monotype Sorts" pitchFamily="2" charset="2"/>
              <a:buNone/>
            </a:pPr>
            <a:r>
              <a:rPr lang="en-US" altLang="en-US" sz="2400" dirty="0" smtClean="0"/>
              <a:t>5 % 2 yields 1 (the remainder of the division)</a:t>
            </a:r>
            <a:r>
              <a:rPr lang="en-US" altLang="en-US" sz="2400" dirty="0" smtClean="0">
                <a:latin typeface="Book Antiqua" panose="0204060205030503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1540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3.12 </a:t>
            </a:r>
            <a:r>
              <a:rPr lang="zh-CN" altLang="en-US" sz="3200" dirty="0"/>
              <a:t>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1.while</a:t>
            </a:r>
            <a:r>
              <a:rPr lang="zh-CN" altLang="en-US" sz="2000" dirty="0"/>
              <a:t>循环</a:t>
            </a:r>
          </a:p>
          <a:p>
            <a:pPr lvl="1"/>
            <a:r>
              <a:rPr lang="en-US" altLang="zh-CN" sz="2000" dirty="0" smtClean="0"/>
              <a:t>while</a:t>
            </a:r>
            <a:r>
              <a:rPr lang="zh-CN" altLang="en-US" sz="2000" dirty="0"/>
              <a:t>语句由关键字</a:t>
            </a:r>
            <a:r>
              <a:rPr lang="en-US" altLang="zh-CN" sz="2000" dirty="0">
                <a:solidFill>
                  <a:srgbClr val="FF0000"/>
                </a:solidFill>
              </a:rPr>
              <a:t>while</a:t>
            </a:r>
            <a:r>
              <a:rPr lang="zh-CN" altLang="en-US" sz="2000" dirty="0"/>
              <a:t>、括号中的一个求值为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型数据的</a:t>
            </a:r>
            <a:r>
              <a:rPr lang="zh-CN" altLang="en-US" sz="2000" dirty="0">
                <a:solidFill>
                  <a:srgbClr val="FF0000"/>
                </a:solidFill>
              </a:rPr>
              <a:t>表达式</a:t>
            </a:r>
            <a:r>
              <a:rPr lang="zh-CN" altLang="en-US" sz="2000" dirty="0"/>
              <a:t>和一个复合语句组成，其中的复合语句称作</a:t>
            </a:r>
            <a:r>
              <a:rPr lang="zh-CN" altLang="en-US" sz="2000" dirty="0" smtClean="0">
                <a:solidFill>
                  <a:srgbClr val="FF0000"/>
                </a:solidFill>
              </a:rPr>
              <a:t>循环体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循环体</a:t>
            </a:r>
            <a:r>
              <a:rPr lang="zh-CN" altLang="en-US" sz="2000" dirty="0"/>
              <a:t>只有一条语句时，大括号“</a:t>
            </a:r>
            <a:r>
              <a:rPr lang="en-US" altLang="zh-CN" sz="2000" dirty="0" smtClean="0"/>
              <a:t>{}</a:t>
            </a:r>
            <a:r>
              <a:rPr lang="zh-CN" altLang="en-US" sz="2000" dirty="0" smtClean="0"/>
              <a:t>”可以</a:t>
            </a:r>
            <a:r>
              <a:rPr lang="zh-CN" altLang="en-US" sz="2000" dirty="0"/>
              <a:t>省略，</a:t>
            </a:r>
            <a:r>
              <a:rPr lang="zh-CN" altLang="en-US" sz="2000" dirty="0">
                <a:solidFill>
                  <a:srgbClr val="0000FF"/>
                </a:solidFill>
              </a:rPr>
              <a:t>但最好不要省略，以便增加程序的可读性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表达式</a:t>
            </a:r>
            <a:r>
              <a:rPr lang="zh-CN" altLang="en-US" sz="2000" dirty="0"/>
              <a:t>称作循环</a:t>
            </a:r>
            <a:r>
              <a:rPr lang="zh-CN" altLang="en-US" sz="2000" dirty="0" smtClean="0"/>
              <a:t>条件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 smtClean="0"/>
              <a:t>while</a:t>
            </a:r>
            <a:r>
              <a:rPr lang="zh-CN" altLang="en-US" sz="2000" dirty="0"/>
              <a:t>语句的执行</a:t>
            </a:r>
            <a:r>
              <a:rPr lang="zh-CN" altLang="en-US" sz="2000" dirty="0" smtClean="0"/>
              <a:t>规则</a:t>
            </a:r>
            <a:endParaRPr lang="zh-CN" altLang="en-US" sz="20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6613" y="3861048"/>
            <a:ext cx="4109060" cy="204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3.12 </a:t>
            </a:r>
            <a:r>
              <a:rPr lang="zh-CN" altLang="en-US" sz="3200" dirty="0"/>
              <a:t>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2</a:t>
            </a:r>
            <a:r>
              <a:rPr lang="en-US" altLang="zh-CN" sz="2000" dirty="0"/>
              <a:t>.</a:t>
            </a:r>
            <a:r>
              <a:rPr lang="en-US" altLang="zh-CN" sz="2000" dirty="0" smtClean="0"/>
              <a:t>do-while</a:t>
            </a:r>
            <a:r>
              <a:rPr lang="zh-CN" altLang="en-US" sz="2000" dirty="0"/>
              <a:t>循环   </a:t>
            </a:r>
          </a:p>
          <a:p>
            <a:pPr lvl="1"/>
            <a:r>
              <a:rPr lang="en-US" altLang="zh-CN" sz="2000" dirty="0" smtClean="0"/>
              <a:t>do-while</a:t>
            </a:r>
            <a:r>
              <a:rPr lang="zh-CN" altLang="en-US" sz="2000" dirty="0"/>
              <a:t>循环和</a:t>
            </a:r>
            <a:r>
              <a:rPr lang="en-US" altLang="zh-CN" sz="2000" dirty="0"/>
              <a:t>while</a:t>
            </a:r>
            <a:r>
              <a:rPr lang="zh-CN" altLang="en-US" sz="2000" dirty="0"/>
              <a:t>循环的区别</a:t>
            </a:r>
            <a:r>
              <a:rPr lang="zh-CN" altLang="en-US" sz="2000" dirty="0" smtClean="0"/>
              <a:t>是，</a:t>
            </a:r>
            <a:r>
              <a:rPr lang="en-US" altLang="zh-CN" sz="2000" dirty="0" smtClean="0"/>
              <a:t>do-while</a:t>
            </a:r>
            <a:r>
              <a:rPr lang="zh-CN" altLang="en-US" sz="2000" dirty="0"/>
              <a:t>的循环体至少被执行一</a:t>
            </a:r>
            <a:r>
              <a:rPr lang="zh-CN" altLang="en-US" sz="2000" dirty="0" smtClean="0"/>
              <a:t>次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5650" y="2823567"/>
            <a:ext cx="25527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317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3.12 </a:t>
            </a:r>
            <a:r>
              <a:rPr lang="zh-CN" altLang="en-US" sz="3200" dirty="0"/>
              <a:t>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2051720" y="1303015"/>
            <a:ext cx="4680520" cy="507831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Example3_5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sum=0,item=1;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=1;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&lt;=1000)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sum=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sum+item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item=item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*(1.0/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sum=sum+1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2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"e="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+sum);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sum=0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=1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item=1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do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sum=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sum+item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item=item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*(1.0/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&lt;=1000);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sum=sum+1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2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"e="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+sum);  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76822" y="6444044"/>
            <a:ext cx="694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分别用</a:t>
            </a:r>
            <a:r>
              <a:rPr lang="en-US" altLang="zh-CN" dirty="0"/>
              <a:t>while</a:t>
            </a:r>
            <a:r>
              <a:rPr lang="zh-CN" altLang="en-US" dirty="0"/>
              <a:t>和</a:t>
            </a:r>
            <a:r>
              <a:rPr lang="en-US" altLang="zh-CN" dirty="0"/>
              <a:t>do-while</a:t>
            </a:r>
            <a:r>
              <a:rPr lang="zh-CN" altLang="en-US" dirty="0"/>
              <a:t>循环计算常数</a:t>
            </a:r>
            <a:r>
              <a:rPr lang="en-US" altLang="zh-CN" dirty="0"/>
              <a:t>e</a:t>
            </a:r>
            <a:r>
              <a:rPr lang="zh-CN" altLang="en-US" dirty="0"/>
              <a:t>的近似值：</a:t>
            </a:r>
            <a:r>
              <a:rPr lang="en-US" altLang="zh-CN" dirty="0" smtClean="0"/>
              <a:t>e=1+1+1/2</a:t>
            </a:r>
            <a:r>
              <a:rPr lang="en-US" altLang="zh-CN" dirty="0"/>
              <a:t>!+1/3!+… 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5941497"/>
            <a:ext cx="192457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0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3.12 </a:t>
            </a:r>
            <a:r>
              <a:rPr lang="zh-CN" altLang="en-US" sz="3200" dirty="0"/>
              <a:t>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3.for</a:t>
            </a:r>
            <a:r>
              <a:rPr lang="zh-CN" altLang="en-US" sz="2000" dirty="0"/>
              <a:t>循环</a:t>
            </a:r>
          </a:p>
          <a:p>
            <a:pPr lvl="1"/>
            <a:r>
              <a:rPr lang="en-US" altLang="zh-CN" sz="2000" dirty="0" smtClean="0"/>
              <a:t>for</a:t>
            </a:r>
            <a:r>
              <a:rPr lang="zh-CN" altLang="en-US" sz="2000" dirty="0"/>
              <a:t>语句的一般</a:t>
            </a:r>
            <a:r>
              <a:rPr lang="zh-CN" altLang="en-US" sz="2000" dirty="0" smtClean="0"/>
              <a:t>格式</a:t>
            </a:r>
            <a:endParaRPr lang="zh-CN" altLang="en-US" sz="2000" dirty="0"/>
          </a:p>
          <a:p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for</a:t>
            </a:r>
            <a:r>
              <a:rPr lang="zh-CN" altLang="en-US" sz="2000" dirty="0"/>
              <a:t>语句由关键字</a:t>
            </a:r>
            <a:r>
              <a:rPr lang="en-US" altLang="zh-CN" sz="2000" dirty="0" smtClean="0">
                <a:solidFill>
                  <a:srgbClr val="FF0000"/>
                </a:solidFill>
              </a:rPr>
              <a:t>for</a:t>
            </a:r>
            <a:r>
              <a:rPr lang="zh-CN" altLang="en-US" sz="2000" dirty="0" smtClean="0"/>
              <a:t>，括号</a:t>
            </a:r>
            <a:r>
              <a:rPr lang="zh-CN" altLang="en-US" sz="2000" dirty="0"/>
              <a:t>中用分号分割的</a:t>
            </a:r>
            <a:r>
              <a:rPr lang="en-US" altLang="zh-CN" sz="2000" dirty="0"/>
              <a:t>3</a:t>
            </a:r>
            <a:r>
              <a:rPr lang="zh-CN" altLang="en-US" sz="2000" dirty="0"/>
              <a:t>个</a:t>
            </a:r>
            <a:r>
              <a:rPr lang="zh-CN" altLang="en-US" sz="2000" dirty="0">
                <a:solidFill>
                  <a:srgbClr val="FF0000"/>
                </a:solidFill>
              </a:rPr>
              <a:t>表达式</a:t>
            </a:r>
            <a:r>
              <a:rPr lang="zh-CN" altLang="en-US" sz="2000" dirty="0"/>
              <a:t>，以及一个复合语句</a:t>
            </a:r>
            <a:r>
              <a:rPr lang="zh-CN" altLang="en-US" sz="2000" dirty="0" smtClean="0"/>
              <a:t>组成。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表达式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：负责完成变量的</a:t>
            </a:r>
            <a:r>
              <a:rPr lang="zh-CN" altLang="en-US" sz="2000" dirty="0" smtClean="0">
                <a:solidFill>
                  <a:srgbClr val="0000FF"/>
                </a:solidFill>
              </a:rPr>
              <a:t>初始化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2000" dirty="0" smtClean="0"/>
              <a:t>表达式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：值</a:t>
            </a:r>
            <a:r>
              <a:rPr lang="zh-CN" altLang="en-US" sz="2000" dirty="0"/>
              <a:t>为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型数据的</a:t>
            </a:r>
            <a:r>
              <a:rPr lang="zh-CN" altLang="en-US" sz="2000" dirty="0" smtClean="0"/>
              <a:t>表达式，称为</a:t>
            </a:r>
            <a:r>
              <a:rPr lang="zh-CN" altLang="en-US" sz="2000" dirty="0" smtClean="0">
                <a:solidFill>
                  <a:srgbClr val="0000FF"/>
                </a:solidFill>
              </a:rPr>
              <a:t>循环条件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2000" dirty="0" smtClean="0"/>
              <a:t>表达式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0000FF"/>
                </a:solidFill>
              </a:rPr>
              <a:t>修改变量</a:t>
            </a:r>
            <a:r>
              <a:rPr lang="zh-CN" altLang="en-US" sz="2000" dirty="0" smtClean="0"/>
              <a:t>，改变循环条件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331640" y="2348880"/>
            <a:ext cx="3312368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for (</a:t>
            </a:r>
            <a:r>
              <a:rPr lang="zh-CN" altLang="en-US" dirty="0"/>
              <a:t>表达式</a:t>
            </a:r>
            <a:r>
              <a:rPr lang="en-US" altLang="zh-CN" dirty="0"/>
              <a:t>1; </a:t>
            </a:r>
            <a:r>
              <a:rPr lang="zh-CN" altLang="en-US" dirty="0"/>
              <a:t>表达式</a:t>
            </a:r>
            <a:r>
              <a:rPr lang="en-US" altLang="zh-CN" dirty="0"/>
              <a:t>2; </a:t>
            </a:r>
            <a:r>
              <a:rPr lang="zh-CN" altLang="en-US" dirty="0"/>
              <a:t>表达式</a:t>
            </a:r>
            <a:r>
              <a:rPr lang="en-US" altLang="zh-CN" dirty="0"/>
              <a:t>3)</a:t>
            </a:r>
          </a:p>
          <a:p>
            <a:r>
              <a:rPr lang="en-US" altLang="zh-CN" dirty="0"/>
              <a:t>{</a:t>
            </a:r>
            <a:r>
              <a:rPr lang="zh-CN" altLang="en-US" dirty="0"/>
              <a:t>若干语句</a:t>
            </a: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923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3.12 </a:t>
            </a:r>
            <a:r>
              <a:rPr lang="zh-CN" altLang="en-US" sz="3200" dirty="0"/>
              <a:t>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1015145" y="1942959"/>
            <a:ext cx="5184576" cy="397031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Example3_6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sum,i,j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=1;i&lt;=1000;i++)</a:t>
            </a:r>
          </a:p>
          <a:p>
            <a:pPr lvl="1"/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     for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j=1,sum=0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;j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/2;j++)</a:t>
            </a:r>
          </a:p>
          <a:p>
            <a:pPr lvl="1"/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  {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i%j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==0)</a:t>
            </a:r>
          </a:p>
          <a:p>
            <a:pPr lvl="1"/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     sum=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sum+j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  }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     if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(sum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  {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2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"%8d</a:t>
            </a:r>
            <a:r>
              <a:rPr lang="zh-CN" alt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是一个完数</a:t>
            </a:r>
            <a:r>
              <a:rPr lang="en-US" altLang="zh-CN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%n"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  }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    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9721" y="5260498"/>
            <a:ext cx="1641782" cy="648072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3535313" y="2608337"/>
            <a:ext cx="1440160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61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3.13 </a:t>
            </a:r>
            <a:r>
              <a:rPr lang="zh-CN" altLang="en-US" sz="3200" dirty="0"/>
              <a:t>跳转</a:t>
            </a:r>
            <a:r>
              <a:rPr lang="zh-CN" altLang="en-US" sz="3200" dirty="0" smtClean="0"/>
              <a:t>语句（</a:t>
            </a:r>
            <a:r>
              <a:rPr lang="en-US" altLang="zh-CN" sz="3200" dirty="0" smtClean="0"/>
              <a:t>branching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跳</a:t>
            </a:r>
            <a:r>
              <a:rPr lang="zh-CN" altLang="en-US" sz="2000" dirty="0"/>
              <a:t>转语句是指用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break</a:t>
            </a:r>
            <a:r>
              <a:rPr lang="zh-CN" altLang="en-US" sz="2000" dirty="0"/>
              <a:t>或</a:t>
            </a:r>
            <a:r>
              <a:rPr lang="en-US" altLang="zh-CN" sz="2000" dirty="0"/>
              <a:t>continue</a:t>
            </a:r>
            <a:r>
              <a:rPr lang="zh-CN" altLang="en-US" sz="2000" dirty="0"/>
              <a:t>加上分号构成的</a:t>
            </a:r>
            <a:r>
              <a:rPr lang="zh-CN" altLang="en-US" sz="2000" dirty="0" smtClean="0"/>
              <a:t>语句</a:t>
            </a:r>
            <a:endParaRPr lang="zh-CN" altLang="en-US" sz="2000" dirty="0"/>
          </a:p>
          <a:p>
            <a:pPr lvl="1"/>
            <a:r>
              <a:rPr lang="en-US" altLang="zh-CN" sz="2000" b="1" dirty="0" smtClean="0"/>
              <a:t>break</a:t>
            </a:r>
            <a:r>
              <a:rPr lang="zh-CN" altLang="en-US" sz="2000" b="1" dirty="0" smtClean="0"/>
              <a:t>语句：</a:t>
            </a:r>
            <a:r>
              <a:rPr lang="zh-CN" altLang="en-US" sz="2000" dirty="0" smtClean="0"/>
              <a:t>如果</a:t>
            </a:r>
            <a:r>
              <a:rPr lang="zh-CN" altLang="en-US" sz="2000" dirty="0"/>
              <a:t>在某次循环体的执行中执行了</a:t>
            </a:r>
            <a:r>
              <a:rPr lang="en-US" altLang="zh-CN" sz="2000" dirty="0">
                <a:solidFill>
                  <a:srgbClr val="0000FF"/>
                </a:solidFill>
              </a:rPr>
              <a:t>break</a:t>
            </a:r>
            <a:r>
              <a:rPr lang="zh-CN" altLang="en-US" sz="2000" dirty="0"/>
              <a:t>语句，那么</a:t>
            </a:r>
            <a:r>
              <a:rPr lang="zh-CN" altLang="en-US" sz="2000" dirty="0">
                <a:solidFill>
                  <a:srgbClr val="0000FF"/>
                </a:solidFill>
              </a:rPr>
              <a:t>整个循环语句就</a:t>
            </a:r>
            <a:r>
              <a:rPr lang="zh-CN" altLang="en-US" sz="2000" dirty="0" smtClean="0">
                <a:solidFill>
                  <a:srgbClr val="0000FF"/>
                </a:solidFill>
              </a:rPr>
              <a:t>结束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000" b="1" dirty="0" smtClean="0"/>
              <a:t>continue</a:t>
            </a:r>
            <a:r>
              <a:rPr lang="zh-CN" altLang="en-US" sz="2000" b="1" dirty="0" smtClean="0"/>
              <a:t>语句：</a:t>
            </a:r>
            <a:r>
              <a:rPr lang="zh-CN" altLang="en-US" sz="2000" dirty="0" smtClean="0"/>
              <a:t>如果</a:t>
            </a:r>
            <a:r>
              <a:rPr lang="zh-CN" altLang="en-US" sz="2000" dirty="0"/>
              <a:t>在某次循环体的执行中执行了</a:t>
            </a:r>
            <a:r>
              <a:rPr lang="en-US" altLang="zh-CN" sz="2000" dirty="0">
                <a:solidFill>
                  <a:srgbClr val="FF0000"/>
                </a:solidFill>
              </a:rPr>
              <a:t>continue</a:t>
            </a:r>
            <a:r>
              <a:rPr lang="zh-CN" altLang="en-US" sz="2000" dirty="0"/>
              <a:t>语句，那么本次循环就结束，即不再执行本次循环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continue</a:t>
            </a:r>
            <a:r>
              <a:rPr lang="zh-CN" altLang="en-US" sz="2000" dirty="0"/>
              <a:t>语句后面的语句，而</a:t>
            </a:r>
            <a:r>
              <a:rPr lang="zh-CN" altLang="en-US" sz="2000" dirty="0" smtClean="0">
                <a:solidFill>
                  <a:srgbClr val="FF0000"/>
                </a:solidFill>
              </a:rPr>
              <a:t>转入下</a:t>
            </a:r>
            <a:r>
              <a:rPr lang="zh-CN" altLang="en-US" sz="2000" dirty="0">
                <a:solidFill>
                  <a:srgbClr val="FF0000"/>
                </a:solidFill>
              </a:rPr>
              <a:t>一次</a:t>
            </a:r>
            <a:r>
              <a:rPr lang="zh-CN" altLang="en-US" sz="2000" dirty="0" smtClean="0">
                <a:solidFill>
                  <a:srgbClr val="FF0000"/>
                </a:solidFill>
              </a:rPr>
              <a:t>循环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302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3.13 </a:t>
            </a:r>
            <a:r>
              <a:rPr lang="zh-CN" altLang="en-US" sz="3200" dirty="0"/>
              <a:t>跳转</a:t>
            </a:r>
            <a:r>
              <a:rPr lang="zh-CN" altLang="en-US" sz="3200" dirty="0" smtClean="0"/>
              <a:t>语句（</a:t>
            </a:r>
            <a:r>
              <a:rPr lang="en-US" altLang="zh-CN" sz="3200" dirty="0" smtClean="0"/>
              <a:t>branching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971600" y="1988840"/>
            <a:ext cx="5976664" cy="393954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Example3_7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public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{ 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sum=0,i=0,max=8888,number=7;</a:t>
            </a:r>
          </a:p>
          <a:p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while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{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++;   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sum=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sum+i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    if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(sum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&gt;=max)</a:t>
            </a:r>
          </a:p>
          <a:p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        break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}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"1+2+...n&lt;"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+max+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的最大整数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n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+(i-1)); 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=1,max=200,sum=0;i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max;i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zh-CN" alt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i%number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!=0)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zh-CN" alt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continue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zh-CN" alt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sum=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sum+i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zh-CN" alt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(max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内能被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+number+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整除的数字之和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+sum);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9009" y="5904356"/>
            <a:ext cx="2583392" cy="40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3.13 </a:t>
            </a:r>
            <a:r>
              <a:rPr lang="zh-CN" altLang="en-US" sz="3200" dirty="0"/>
              <a:t>跳转</a:t>
            </a:r>
            <a:r>
              <a:rPr lang="zh-CN" altLang="en-US" sz="3200" dirty="0" smtClean="0"/>
              <a:t>语句（</a:t>
            </a:r>
            <a:r>
              <a:rPr lang="en-US" altLang="zh-CN" sz="3200" dirty="0" smtClean="0"/>
              <a:t>branching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971600" y="1988840"/>
            <a:ext cx="5544616" cy="455509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Example3_8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n,start,end,middle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a[]={-2,1,4,5,8,12,17,23,45,56,90,100};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start=0; end=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middle=(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start+end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)/2; </a:t>
            </a:r>
          </a:p>
          <a:p>
            <a:pPr lvl="2"/>
            <a:r>
              <a:rPr lang="en-US" altLang="zh-CN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count=0;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Scanner reader=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zh-CN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请输入一个整数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n=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reader.nextInt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(n!=a[middle])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(n&gt;a[middle]){start=middle;}</a:t>
            </a:r>
          </a:p>
          <a:p>
            <a:pPr lvl="3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(n&lt;a[middle]){end=middle;}</a:t>
            </a:r>
          </a:p>
          <a:p>
            <a:pPr lvl="3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middle=(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start+end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)/2;</a:t>
            </a:r>
          </a:p>
          <a:p>
            <a:pPr lvl="3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count++;</a:t>
            </a:r>
          </a:p>
          <a:p>
            <a:pPr lvl="3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(count&gt;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/2) </a:t>
            </a:r>
          </a:p>
          <a:p>
            <a:pPr lvl="3"/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break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(count&gt;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/2)</a:t>
            </a:r>
          </a:p>
          <a:p>
            <a:pPr lvl="3"/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不在数组中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lvl="3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(n+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是数组中的第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+middle+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个元素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192" y="5989341"/>
            <a:ext cx="1861637" cy="5254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525344"/>
            <a:ext cx="4919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折半法查找一个整数是否在一个排序的</a:t>
            </a:r>
            <a:r>
              <a:rPr lang="en-US" altLang="zh-CN" sz="1600" dirty="0" err="1" smtClean="0"/>
              <a:t>int</a:t>
            </a:r>
            <a:r>
              <a:rPr lang="zh-CN" altLang="en-US" sz="1600" dirty="0" smtClean="0"/>
              <a:t>类型数组中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422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小节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算术运算符、关系运算符、逻辑运算符</a:t>
            </a:r>
            <a:endParaRPr lang="en-US" altLang="zh-CN" sz="2000" dirty="0" smtClean="0"/>
          </a:p>
          <a:p>
            <a:r>
              <a:rPr lang="zh-CN" altLang="en-US" sz="2000" dirty="0" smtClean="0"/>
              <a:t>赋值运算符</a:t>
            </a:r>
            <a:endParaRPr lang="en-US" altLang="zh-CN" sz="2000" dirty="0" smtClean="0"/>
          </a:p>
          <a:p>
            <a:r>
              <a:rPr lang="zh-CN" altLang="en-US" sz="2000" dirty="0" smtClean="0"/>
              <a:t>移位运算符</a:t>
            </a:r>
            <a:endParaRPr lang="en-US" altLang="zh-CN" sz="2000" dirty="0" smtClean="0"/>
          </a:p>
          <a:p>
            <a:r>
              <a:rPr lang="zh-CN" altLang="en-US" sz="2000" dirty="0" smtClean="0"/>
              <a:t>位运算符	</a:t>
            </a:r>
            <a:endParaRPr lang="en-US" altLang="zh-CN" sz="2000" dirty="0" smtClean="0"/>
          </a:p>
          <a:p>
            <a:r>
              <a:rPr lang="zh-CN" altLang="en-US" sz="2000" dirty="0" smtClean="0"/>
              <a:t>条件运算符</a:t>
            </a:r>
            <a:endParaRPr lang="en-US" altLang="zh-CN" sz="2000" dirty="0" smtClean="0"/>
          </a:p>
          <a:p>
            <a:r>
              <a:rPr lang="en-US" altLang="zh-CN" sz="2000" dirty="0" err="1" smtClean="0"/>
              <a:t>instanceof</a:t>
            </a:r>
            <a:r>
              <a:rPr lang="zh-CN" altLang="en-US" sz="2000" dirty="0" smtClean="0"/>
              <a:t>运算符</a:t>
            </a:r>
            <a:endParaRPr lang="en-US" altLang="zh-CN" sz="2000" dirty="0" smtClean="0"/>
          </a:p>
          <a:p>
            <a:r>
              <a:rPr lang="zh-CN" altLang="en-US" sz="2000" dirty="0" smtClean="0"/>
              <a:t>一般表达式、语句概述、分支语句、循环语句、跳转语句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没必要记忆运算符的优先级别</a:t>
            </a:r>
            <a:r>
              <a:rPr lang="zh-CN" altLang="en-US" sz="2000" dirty="0" smtClean="0"/>
              <a:t>，可以在编程序时尽量使用括号</a:t>
            </a:r>
            <a:r>
              <a:rPr lang="zh-CN" altLang="en-US" sz="2000" dirty="0" smtClean="0">
                <a:solidFill>
                  <a:srgbClr val="0000FF"/>
                </a:solidFill>
              </a:rPr>
              <a:t>“</a:t>
            </a:r>
            <a:r>
              <a:rPr lang="en-US" altLang="zh-CN" sz="2000" dirty="0" smtClean="0">
                <a:solidFill>
                  <a:srgbClr val="0000FF"/>
                </a:solidFill>
              </a:rPr>
              <a:t>()</a:t>
            </a:r>
            <a:r>
              <a:rPr lang="zh-CN" altLang="en-US" sz="2000" dirty="0" smtClean="0">
                <a:solidFill>
                  <a:srgbClr val="0000FF"/>
                </a:solidFill>
              </a:rPr>
              <a:t>”</a:t>
            </a:r>
            <a:r>
              <a:rPr lang="zh-CN" altLang="en-US" sz="2000" dirty="0" smtClean="0"/>
              <a:t>来实现想要的运算次序，以免产生难以阅读或含糊不清的计算顺序。</a:t>
            </a:r>
            <a:endParaRPr lang="en-US" altLang="zh-CN" sz="2000" dirty="0" smtClean="0"/>
          </a:p>
          <a:p>
            <a:r>
              <a:rPr lang="zh-CN" altLang="en-US" sz="2000" dirty="0" smtClean="0"/>
              <a:t>“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”也是一种运算符，它的级别最高。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6226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小节</a:t>
            </a:r>
            <a:endParaRPr lang="zh-CN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836712"/>
            <a:ext cx="470535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0" y="6474822"/>
            <a:ext cx="6228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hlinkClick r:id="rId3"/>
              </a:rPr>
              <a:t>http://docs.oracle.com/javase/tutorial/java/nutsandbolts/operators.html</a:t>
            </a:r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 </a:t>
            </a:r>
            <a:r>
              <a:rPr lang="zh-CN" altLang="en-US" sz="3200" dirty="0"/>
              <a:t>算术运算符和</a:t>
            </a:r>
            <a:r>
              <a:rPr lang="zh-CN" altLang="en-US" sz="3200" dirty="0" smtClean="0"/>
              <a:t>算术表达式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(3) </a:t>
            </a:r>
            <a:r>
              <a:rPr lang="zh-CN" altLang="en-US" sz="2000" dirty="0" smtClean="0">
                <a:solidFill>
                  <a:srgbClr val="0000FF"/>
                </a:solidFill>
              </a:rPr>
              <a:t>自</a:t>
            </a:r>
            <a:r>
              <a:rPr lang="zh-CN" altLang="en-US" sz="2000" dirty="0">
                <a:solidFill>
                  <a:srgbClr val="0000FF"/>
                </a:solidFill>
              </a:rPr>
              <a:t>增、自减</a:t>
            </a:r>
            <a:r>
              <a:rPr lang="zh-CN" altLang="en-US" sz="2000" dirty="0"/>
              <a:t>运算符 </a:t>
            </a:r>
          </a:p>
          <a:p>
            <a:pPr lvl="1"/>
            <a:r>
              <a:rPr lang="zh-CN" altLang="en-US" sz="2000" dirty="0"/>
              <a:t>符号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++</a:t>
            </a:r>
            <a:r>
              <a:rPr lang="zh-CN" altLang="en-US" sz="2000" dirty="0"/>
              <a:t>、</a:t>
            </a:r>
            <a:r>
              <a:rPr lang="en-US" altLang="zh-CN" sz="2000" dirty="0"/>
              <a:t>--</a:t>
            </a:r>
            <a:r>
              <a:rPr lang="zh-CN" altLang="en-US" sz="2000" dirty="0" smtClean="0"/>
              <a:t>，单</a:t>
            </a:r>
            <a:r>
              <a:rPr lang="zh-CN" altLang="en-US" sz="2000" dirty="0"/>
              <a:t>目</a:t>
            </a:r>
            <a:r>
              <a:rPr lang="zh-CN" altLang="en-US" sz="2000" dirty="0" smtClean="0"/>
              <a:t>运算符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优先级：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级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运算符</a:t>
            </a:r>
            <a:r>
              <a:rPr lang="zh-CN" altLang="en-US" sz="2000" dirty="0"/>
              <a:t>可以放在操作元之前，也可以放在操作元之后，但操作元必须是一个</a:t>
            </a:r>
            <a:r>
              <a:rPr lang="zh-CN" altLang="en-US" sz="2000" dirty="0">
                <a:solidFill>
                  <a:srgbClr val="0000FF"/>
                </a:solidFill>
              </a:rPr>
              <a:t>整型</a:t>
            </a:r>
            <a:r>
              <a:rPr lang="zh-CN" altLang="en-US" sz="2000" dirty="0"/>
              <a:t>或</a:t>
            </a:r>
            <a:r>
              <a:rPr lang="zh-CN" altLang="en-US" sz="2000" dirty="0">
                <a:solidFill>
                  <a:srgbClr val="0000FF"/>
                </a:solidFill>
              </a:rPr>
              <a:t>浮点型</a:t>
            </a:r>
            <a:r>
              <a:rPr lang="zh-CN" altLang="en-US" sz="2000" dirty="0"/>
              <a:t>变量（不能是常量或表达式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运算符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作用：使</a:t>
            </a:r>
            <a:r>
              <a:rPr lang="zh-CN" altLang="en-US" sz="2000" dirty="0"/>
              <a:t>变量的值增</a:t>
            </a:r>
            <a:r>
              <a:rPr lang="en-US" altLang="zh-CN" sz="2000" dirty="0"/>
              <a:t>1</a:t>
            </a:r>
            <a:r>
              <a:rPr lang="zh-CN" altLang="en-US" sz="2000" dirty="0"/>
              <a:t>或减</a:t>
            </a:r>
            <a:r>
              <a:rPr lang="en-US" altLang="zh-CN" sz="2000" dirty="0" smtClean="0"/>
              <a:t>1</a:t>
            </a:r>
            <a:endParaRPr lang="zh-CN" altLang="en-US" sz="2000" dirty="0"/>
          </a:p>
          <a:p>
            <a:pPr lvl="2"/>
            <a:r>
              <a:rPr lang="en-US" altLang="zh-CN" sz="2000" dirty="0" smtClean="0"/>
              <a:t>++x, --x</a:t>
            </a:r>
            <a:r>
              <a:rPr lang="zh-CN" altLang="en-US" sz="2000" dirty="0" smtClean="0"/>
              <a:t>：在</a:t>
            </a:r>
            <a:r>
              <a:rPr lang="zh-CN" altLang="en-US" sz="2000" dirty="0"/>
              <a:t>使用</a:t>
            </a:r>
            <a:r>
              <a:rPr lang="en-US" altLang="zh-CN" sz="2000" dirty="0"/>
              <a:t>x</a:t>
            </a:r>
            <a:r>
              <a:rPr lang="zh-CN" altLang="en-US" sz="2000" dirty="0"/>
              <a:t>之前，先使</a:t>
            </a:r>
            <a:r>
              <a:rPr lang="en-US" altLang="zh-CN" sz="2000" dirty="0"/>
              <a:t>x</a:t>
            </a:r>
            <a:r>
              <a:rPr lang="zh-CN" altLang="en-US" sz="2000" dirty="0"/>
              <a:t>的值加（减）</a:t>
            </a:r>
            <a:r>
              <a:rPr lang="en-US" altLang="zh-CN" sz="2000" dirty="0" smtClean="0"/>
              <a:t>1</a:t>
            </a:r>
          </a:p>
          <a:p>
            <a:pPr lvl="2"/>
            <a:r>
              <a:rPr lang="en-US" altLang="zh-CN" sz="2000" dirty="0" smtClean="0"/>
              <a:t>x++, x--</a:t>
            </a:r>
            <a:r>
              <a:rPr lang="zh-CN" altLang="en-US" sz="2000" dirty="0" smtClean="0"/>
              <a:t>：在</a:t>
            </a:r>
            <a:r>
              <a:rPr lang="zh-CN" altLang="en-US" sz="2000" dirty="0"/>
              <a:t>使用</a:t>
            </a:r>
            <a:r>
              <a:rPr lang="en-US" altLang="zh-CN" sz="2000" dirty="0"/>
              <a:t>x</a:t>
            </a:r>
            <a:r>
              <a:rPr lang="zh-CN" altLang="en-US" sz="2000" dirty="0"/>
              <a:t>之后</a:t>
            </a:r>
            <a:r>
              <a:rPr lang="zh-CN" altLang="en-US" sz="2000" dirty="0" smtClean="0"/>
              <a:t>，才使</a:t>
            </a:r>
            <a:r>
              <a:rPr lang="en-US" altLang="zh-CN" sz="2000" dirty="0"/>
              <a:t>x</a:t>
            </a:r>
            <a:r>
              <a:rPr lang="zh-CN" altLang="en-US" sz="2000" dirty="0"/>
              <a:t>的值加（减）</a:t>
            </a:r>
            <a:r>
              <a:rPr lang="en-US" altLang="zh-CN" sz="2000" dirty="0" smtClean="0"/>
              <a:t>1</a:t>
            </a:r>
            <a:endParaRPr lang="zh-CN" altLang="en-US" sz="2000" dirty="0"/>
          </a:p>
          <a:p>
            <a:pPr lvl="2"/>
            <a:endParaRPr lang="en-US" altLang="zh-CN" sz="2000" dirty="0" smtClean="0"/>
          </a:p>
          <a:p>
            <a:pPr lvl="2"/>
            <a:r>
              <a:rPr lang="zh-CN" altLang="en-US" sz="2000" dirty="0" smtClean="0"/>
              <a:t>例子：如果 </a:t>
            </a:r>
            <a:r>
              <a:rPr lang="en-US" altLang="zh-CN" sz="2000" dirty="0"/>
              <a:t>x</a:t>
            </a:r>
            <a:r>
              <a:rPr lang="zh-CN" altLang="en-US" sz="2000" dirty="0"/>
              <a:t>的原值是</a:t>
            </a:r>
            <a:r>
              <a:rPr lang="en-US" altLang="zh-CN" sz="2000" dirty="0"/>
              <a:t>5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则</a:t>
            </a:r>
            <a:endParaRPr lang="zh-CN" altLang="en-US" sz="2000" dirty="0"/>
          </a:p>
          <a:p>
            <a:pPr lvl="3"/>
            <a:r>
              <a:rPr lang="zh-CN" altLang="en-US" dirty="0" smtClean="0"/>
              <a:t>对于</a:t>
            </a:r>
            <a:r>
              <a:rPr lang="en-US" altLang="zh-CN" dirty="0"/>
              <a:t>y=++</a:t>
            </a:r>
            <a:r>
              <a:rPr lang="en-US" altLang="zh-CN" dirty="0" smtClean="0"/>
              <a:t>x; y</a:t>
            </a:r>
            <a:r>
              <a:rPr lang="zh-CN" altLang="en-US" dirty="0"/>
              <a:t>的值为</a:t>
            </a:r>
            <a:r>
              <a:rPr lang="en-US" altLang="zh-CN" dirty="0" smtClean="0"/>
              <a:t>6</a:t>
            </a:r>
            <a:endParaRPr lang="zh-CN" altLang="en-US" dirty="0"/>
          </a:p>
          <a:p>
            <a:pPr lvl="3"/>
            <a:r>
              <a:rPr lang="zh-CN" altLang="en-US" dirty="0" smtClean="0"/>
              <a:t>对于</a:t>
            </a:r>
            <a:r>
              <a:rPr lang="en-US" altLang="zh-CN" dirty="0"/>
              <a:t>y=x</a:t>
            </a:r>
            <a:r>
              <a:rPr lang="en-US" altLang="zh-CN" dirty="0" smtClean="0"/>
              <a:t>++; y</a:t>
            </a:r>
            <a:r>
              <a:rPr lang="zh-CN" altLang="en-US" dirty="0"/>
              <a:t>的值为</a:t>
            </a:r>
            <a:r>
              <a:rPr lang="en-US" altLang="zh-CN" dirty="0"/>
              <a:t>5</a:t>
            </a:r>
            <a:r>
              <a:rPr lang="zh-CN" altLang="en-US" dirty="0"/>
              <a:t>，然后</a:t>
            </a:r>
            <a:r>
              <a:rPr lang="en-US" altLang="zh-CN" dirty="0"/>
              <a:t>x</a:t>
            </a:r>
            <a:r>
              <a:rPr lang="zh-CN" altLang="en-US" dirty="0"/>
              <a:t>的</a:t>
            </a:r>
            <a:r>
              <a:rPr lang="zh-CN" altLang="en-US" dirty="0" smtClean="0"/>
              <a:t>值才变为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67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 smtClean="0"/>
              <a:t>小节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hlinkClick r:id="rId2"/>
              </a:rPr>
              <a:t>http://docs.oracle.com/javase/tutorial/java/nutsandbolts/index.html</a:t>
            </a:r>
            <a:r>
              <a:rPr lang="en-US" altLang="zh-CN" sz="2000" dirty="0" smtClean="0"/>
              <a:t> </a:t>
            </a:r>
          </a:p>
          <a:p>
            <a:r>
              <a:rPr lang="zh-CN" altLang="en-US" sz="2000" dirty="0" smtClean="0"/>
              <a:t>有时间请看一下上面链接中的“</a:t>
            </a:r>
            <a:r>
              <a:rPr lang="en-US" altLang="zh-CN" sz="2000" dirty="0" smtClean="0"/>
              <a:t>Lesson: Language Basics</a:t>
            </a:r>
            <a:r>
              <a:rPr lang="zh-CN" altLang="en-US" sz="2000" smtClean="0"/>
              <a:t>”内容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0E404C-B157-46F0-A6EB-9FBAF5CEB9A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29540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自增自减运算符</a:t>
            </a:r>
            <a:endParaRPr lang="en-US" altLang="en-US" sz="3600" dirty="0" smtClean="0"/>
          </a:p>
        </p:txBody>
      </p:sp>
      <p:sp>
        <p:nvSpPr>
          <p:cNvPr id="41988" name="Rectangle 9"/>
          <p:cNvSpPr>
            <a:spLocks noChangeArrowheads="1"/>
          </p:cNvSpPr>
          <p:nvPr/>
        </p:nvSpPr>
        <p:spPr bwMode="auto">
          <a:xfrm>
            <a:off x="2476500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41989" name="Rectangle 11"/>
          <p:cNvSpPr>
            <a:spLocks noChangeArrowheads="1"/>
          </p:cNvSpPr>
          <p:nvPr/>
        </p:nvSpPr>
        <p:spPr bwMode="auto">
          <a:xfrm>
            <a:off x="2400300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41990" name="Rectangle 13"/>
          <p:cNvSpPr>
            <a:spLocks noChangeArrowheads="1"/>
          </p:cNvSpPr>
          <p:nvPr/>
        </p:nvSpPr>
        <p:spPr bwMode="auto">
          <a:xfrm>
            <a:off x="2362200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41991" name="Rectangle 15"/>
          <p:cNvSpPr>
            <a:spLocks noChangeArrowheads="1"/>
          </p:cNvSpPr>
          <p:nvPr/>
        </p:nvSpPr>
        <p:spPr bwMode="auto">
          <a:xfrm>
            <a:off x="2286000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41992" name="Rectangle 17"/>
          <p:cNvSpPr>
            <a:spLocks noChangeArrowheads="1"/>
          </p:cNvSpPr>
          <p:nvPr/>
        </p:nvSpPr>
        <p:spPr bwMode="auto">
          <a:xfrm>
            <a:off x="2362200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graphicFrame>
        <p:nvGraphicFramePr>
          <p:cNvPr id="41993" name="Object 16"/>
          <p:cNvGraphicFramePr>
            <a:graphicFrameLocks noChangeAspect="1"/>
          </p:cNvGraphicFramePr>
          <p:nvPr/>
        </p:nvGraphicFramePr>
        <p:xfrm>
          <a:off x="762000" y="2514600"/>
          <a:ext cx="746760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Picture" r:id="rId4" imgW="4422648" imgH="685800" progId="Word.Picture.8">
                  <p:embed/>
                </p:oleObj>
              </mc:Choice>
              <mc:Fallback>
                <p:oleObj name="Picture" r:id="rId4" imgW="4422648" imgH="685800" progId="Word.Picture.8">
                  <p:embed/>
                  <p:pic>
                    <p:nvPicPr>
                      <p:cNvPr id="41993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14600"/>
                        <a:ext cx="7467600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Rectangle 19"/>
          <p:cNvSpPr>
            <a:spLocks noChangeArrowheads="1"/>
          </p:cNvSpPr>
          <p:nvPr/>
        </p:nvSpPr>
        <p:spPr bwMode="auto">
          <a:xfrm>
            <a:off x="2286000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graphicFrame>
        <p:nvGraphicFramePr>
          <p:cNvPr id="41995" name="Object 18"/>
          <p:cNvGraphicFramePr>
            <a:graphicFrameLocks noChangeAspect="1"/>
          </p:cNvGraphicFramePr>
          <p:nvPr/>
        </p:nvGraphicFramePr>
        <p:xfrm>
          <a:off x="762000" y="4419600"/>
          <a:ext cx="77724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Picture" r:id="rId6" imgW="4575048" imgH="685800" progId="Word.Picture.8">
                  <p:embed/>
                </p:oleObj>
              </mc:Choice>
              <mc:Fallback>
                <p:oleObj name="Picture" r:id="rId6" imgW="4575048" imgH="685800" progId="Word.Picture.8">
                  <p:embed/>
                  <p:pic>
                    <p:nvPicPr>
                      <p:cNvPr id="41995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19600"/>
                        <a:ext cx="77724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6154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 </a:t>
            </a:r>
            <a:r>
              <a:rPr lang="zh-CN" altLang="en-US" sz="3200" dirty="0"/>
              <a:t>算术运算符和</a:t>
            </a:r>
            <a:r>
              <a:rPr lang="zh-CN" altLang="en-US" sz="3200" dirty="0" smtClean="0"/>
              <a:t>算术表达式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(4) </a:t>
            </a:r>
            <a:r>
              <a:rPr lang="zh-CN" altLang="en-US" sz="2000" dirty="0" smtClean="0"/>
              <a:t>算术</a:t>
            </a:r>
            <a:r>
              <a:rPr lang="zh-CN" altLang="en-US" sz="2000" dirty="0" smtClean="0">
                <a:solidFill>
                  <a:srgbClr val="0000FF"/>
                </a:solidFill>
              </a:rPr>
              <a:t>表达式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lvl="1"/>
            <a:r>
              <a:rPr lang="zh-CN" altLang="en-US" sz="2000" dirty="0" smtClean="0"/>
              <a:t>用</a:t>
            </a:r>
            <a:r>
              <a:rPr lang="zh-CN" altLang="en-US" sz="2000" dirty="0">
                <a:solidFill>
                  <a:srgbClr val="FF0000"/>
                </a:solidFill>
              </a:rPr>
              <a:t>算术符号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操作元</a:t>
            </a:r>
            <a:r>
              <a:rPr lang="zh-CN" altLang="en-US" sz="2000" dirty="0"/>
              <a:t>连接起来的符合</a:t>
            </a:r>
            <a:r>
              <a:rPr lang="en-US" altLang="zh-CN" sz="2000" dirty="0"/>
              <a:t>Java</a:t>
            </a:r>
            <a:r>
              <a:rPr lang="zh-CN" altLang="en-US" sz="2000" dirty="0"/>
              <a:t>语法规则的</a:t>
            </a:r>
            <a:r>
              <a:rPr lang="zh-CN" altLang="en-US" sz="2000" dirty="0" smtClean="0"/>
              <a:t>式子</a:t>
            </a:r>
            <a:endParaRPr lang="zh-CN" altLang="en-US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例子：</a:t>
            </a:r>
            <a:r>
              <a:rPr lang="en-US" altLang="zh-CN" sz="2000" dirty="0" smtClean="0"/>
              <a:t>x+2*y-30+3</a:t>
            </a:r>
            <a:r>
              <a:rPr lang="en-US" altLang="zh-CN" sz="2000" dirty="0"/>
              <a:t>*(y+5) -12+n+(--n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6246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 </a:t>
            </a:r>
            <a:r>
              <a:rPr lang="zh-CN" altLang="en-US" sz="3200" dirty="0"/>
              <a:t>算术运算符和</a:t>
            </a:r>
            <a:r>
              <a:rPr lang="zh-CN" altLang="en-US" sz="3200" dirty="0" smtClean="0"/>
              <a:t>算术表达式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(5) </a:t>
            </a:r>
            <a:r>
              <a:rPr lang="zh-CN" altLang="en-US" sz="2000" dirty="0" smtClean="0"/>
              <a:t>算术</a:t>
            </a:r>
            <a:r>
              <a:rPr lang="zh-CN" altLang="en-US" sz="2000" dirty="0"/>
              <a:t>混合运算的</a:t>
            </a:r>
            <a:r>
              <a:rPr lang="zh-CN" altLang="en-US" sz="2000" dirty="0">
                <a:solidFill>
                  <a:srgbClr val="0000FF"/>
                </a:solidFill>
              </a:rPr>
              <a:t>精度</a:t>
            </a:r>
          </a:p>
          <a:p>
            <a:pPr lvl="1"/>
            <a:r>
              <a:rPr lang="zh-CN" altLang="en-US" sz="2000" dirty="0" smtClean="0"/>
              <a:t>精度</a:t>
            </a:r>
            <a:r>
              <a:rPr lang="zh-CN" altLang="en-US" sz="2000" dirty="0"/>
              <a:t>从“低”到“高”排列的顺序</a:t>
            </a:r>
            <a:r>
              <a:rPr lang="zh-CN" altLang="en-US" sz="2000" dirty="0" smtClean="0"/>
              <a:t>是</a:t>
            </a:r>
            <a:endParaRPr lang="zh-CN" altLang="en-US" sz="2000" dirty="0"/>
          </a:p>
          <a:p>
            <a:pPr lvl="2"/>
            <a:r>
              <a:rPr lang="en-US" altLang="zh-CN" sz="2000" dirty="0" smtClean="0"/>
              <a:t>byte, short,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, long, float, double</a:t>
            </a:r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Java</a:t>
            </a:r>
            <a:r>
              <a:rPr lang="zh-CN" altLang="en-US" sz="2000" dirty="0"/>
              <a:t>将按运算符</a:t>
            </a:r>
            <a:r>
              <a:rPr lang="zh-CN" altLang="en-US" sz="2000" dirty="0">
                <a:solidFill>
                  <a:srgbClr val="FF0000"/>
                </a:solidFill>
              </a:rPr>
              <a:t>两边的操作元的最高精度</a:t>
            </a:r>
            <a:r>
              <a:rPr lang="zh-CN" altLang="en-US" sz="2000" dirty="0"/>
              <a:t>保留结果的</a:t>
            </a:r>
            <a:r>
              <a:rPr lang="zh-CN" altLang="en-US" sz="2000" dirty="0" smtClean="0"/>
              <a:t>精度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例子：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5/2</a:t>
            </a:r>
            <a:r>
              <a:rPr lang="zh-CN" altLang="en-US" sz="2000" dirty="0"/>
              <a:t>的结果是</a:t>
            </a:r>
            <a:r>
              <a:rPr lang="en-US" altLang="zh-CN" sz="2000" dirty="0" smtClean="0"/>
              <a:t>2</a:t>
            </a:r>
          </a:p>
          <a:p>
            <a:pPr lvl="2"/>
            <a:r>
              <a:rPr lang="en-US" altLang="zh-CN" sz="2000" b="1" dirty="0" smtClean="0">
                <a:solidFill>
                  <a:srgbClr val="FF0000"/>
                </a:solidFill>
              </a:rPr>
              <a:t>5.0/2</a:t>
            </a:r>
            <a:r>
              <a:rPr lang="zh-CN" altLang="en-US" sz="2000" b="1" dirty="0">
                <a:solidFill>
                  <a:srgbClr val="FF0000"/>
                </a:solidFill>
              </a:rPr>
              <a:t>或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5.0f/2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的结果是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2.5</a:t>
            </a:r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char</a:t>
            </a:r>
            <a:r>
              <a:rPr lang="zh-CN" altLang="en-US" sz="2000" dirty="0"/>
              <a:t>型</a:t>
            </a:r>
            <a:r>
              <a:rPr lang="zh-CN" altLang="en-US" sz="2000" dirty="0" smtClean="0"/>
              <a:t>数据与整型</a:t>
            </a:r>
            <a:r>
              <a:rPr lang="zh-CN" altLang="en-US" sz="2000" dirty="0"/>
              <a:t>数据</a:t>
            </a:r>
            <a:r>
              <a:rPr lang="zh-CN" altLang="en-US" sz="2000" dirty="0" smtClean="0"/>
              <a:t>运算的结果</a:t>
            </a:r>
            <a:r>
              <a:rPr lang="zh-CN" altLang="en-US" sz="2000" dirty="0"/>
              <a:t>的精度是</a:t>
            </a:r>
            <a:r>
              <a:rPr lang="en-US" altLang="zh-CN" sz="2000" dirty="0" err="1" smtClean="0"/>
              <a:t>int</a:t>
            </a:r>
            <a:endParaRPr lang="en-US" altLang="zh-CN" sz="2000" dirty="0"/>
          </a:p>
          <a:p>
            <a:pPr lvl="2"/>
            <a:r>
              <a:rPr lang="zh-CN" altLang="en-US" sz="2000" dirty="0" smtClean="0"/>
              <a:t>例子：</a:t>
            </a:r>
            <a:r>
              <a:rPr lang="en-US" altLang="zh-CN" sz="2000" dirty="0" smtClean="0"/>
              <a:t>char 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=</a:t>
            </a:r>
            <a:r>
              <a:rPr lang="en-US" altLang="zh-CN" sz="2000" dirty="0">
                <a:solidFill>
                  <a:srgbClr val="FF0000"/>
                </a:solidFill>
              </a:rPr>
              <a:t>(char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/>
              <a:t>(‘</a:t>
            </a:r>
            <a:r>
              <a:rPr lang="en-US" altLang="zh-CN" sz="2000" dirty="0" err="1" smtClean="0"/>
              <a:t>H</a:t>
            </a:r>
            <a:r>
              <a:rPr lang="en-US" altLang="zh-CN" sz="2000" dirty="0" err="1"/>
              <a:t>’+k</a:t>
            </a:r>
            <a:r>
              <a:rPr lang="en-US" altLang="zh-CN" sz="2000" dirty="0" smtClean="0"/>
              <a:t>);</a:t>
            </a:r>
            <a:endParaRPr lang="en-US" altLang="zh-CN" sz="2000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511504" y="3645024"/>
            <a:ext cx="1080120" cy="323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3707904" y="4482744"/>
            <a:ext cx="1152128" cy="8992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65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3465</TotalTime>
  <Words>4215</Words>
  <Application>Microsoft Office PowerPoint</Application>
  <PresentationFormat>全屏显示(4:3)</PresentationFormat>
  <Paragraphs>618</Paragraphs>
  <Slides>60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4" baseType="lpstr">
      <vt:lpstr>Courier</vt:lpstr>
      <vt:lpstr>Monotype Sorts</vt:lpstr>
      <vt:lpstr>仿宋</vt:lpstr>
      <vt:lpstr>楷体_GB2312</vt:lpstr>
      <vt:lpstr>宋体</vt:lpstr>
      <vt:lpstr>Arial</vt:lpstr>
      <vt:lpstr>Book Antiqua</vt:lpstr>
      <vt:lpstr>Calibri</vt:lpstr>
      <vt:lpstr>Consolas</vt:lpstr>
      <vt:lpstr>Courier New</vt:lpstr>
      <vt:lpstr>Times New Roman</vt:lpstr>
      <vt:lpstr>Wingdings</vt:lpstr>
      <vt:lpstr>Office Theme</vt:lpstr>
      <vt:lpstr>Picture</vt:lpstr>
      <vt:lpstr>Java程序设计</vt:lpstr>
      <vt:lpstr>PowerPoint 演示文稿</vt:lpstr>
      <vt:lpstr>PowerPoint 演示文稿</vt:lpstr>
      <vt:lpstr>3.1 算术运算符和算术表达式</vt:lpstr>
      <vt:lpstr>Numeric Operators(数值运算符)</vt:lpstr>
      <vt:lpstr>3.1 算术运算符和算术表达式</vt:lpstr>
      <vt:lpstr>自增自减运算符</vt:lpstr>
      <vt:lpstr>3.1 算术运算符和算术表达式</vt:lpstr>
      <vt:lpstr>3.1 算术运算符和算术表达式</vt:lpstr>
      <vt:lpstr>3.2 关系运算符和关系表达式</vt:lpstr>
      <vt:lpstr>3.2 关系运算符和关系表达式</vt:lpstr>
      <vt:lpstr>3.2 关系运算符和关系表达式</vt:lpstr>
      <vt:lpstr>3.3 逻辑运算符和逻辑表达式</vt:lpstr>
      <vt:lpstr>3.3 逻辑运算符和逻辑表达式</vt:lpstr>
      <vt:lpstr>3.3 逻辑运算符和逻辑表达式</vt:lpstr>
      <vt:lpstr>3.4 赋值运算符和赋值表达式</vt:lpstr>
      <vt:lpstr>3.4 赋值运算符和赋值表达式</vt:lpstr>
      <vt:lpstr>Augmented Assignment Operators（扩充赋值算子）</vt:lpstr>
      <vt:lpstr>3.5 移位运算符</vt:lpstr>
      <vt:lpstr>3.5 移位运算符</vt:lpstr>
      <vt:lpstr>3.5 移位运算符</vt:lpstr>
      <vt:lpstr>3.5 移位运算符</vt:lpstr>
      <vt:lpstr>3.5 移位运算符</vt:lpstr>
      <vt:lpstr>3.5 移位运算符</vt:lpstr>
      <vt:lpstr>3.6 位运算符（bitwise operators）</vt:lpstr>
      <vt:lpstr>3.6 位运算符（bitwise operators）</vt:lpstr>
      <vt:lpstr>3.6 位运算符（bitwise operators）</vt:lpstr>
      <vt:lpstr>3.6 位运算符（bitwise operators）</vt:lpstr>
      <vt:lpstr>3.6 位运算符（bitwise operators）</vt:lpstr>
      <vt:lpstr>3.6 位运算符（bitwise operators）</vt:lpstr>
      <vt:lpstr>3.7 条件运算符</vt:lpstr>
      <vt:lpstr>3.8 instanceof运算符</vt:lpstr>
      <vt:lpstr>Operator Precedence（运算符的优先级）</vt:lpstr>
      <vt:lpstr>3.9 一般表达式</vt:lpstr>
      <vt:lpstr>3.10 语句概述</vt:lpstr>
      <vt:lpstr>3.11 分支语句</vt:lpstr>
      <vt:lpstr>3.11 分支语句</vt:lpstr>
      <vt:lpstr>3.11 分支语句</vt:lpstr>
      <vt:lpstr>注意</vt:lpstr>
      <vt:lpstr>多重选择if 语句例子</vt:lpstr>
      <vt:lpstr>多路 if-else 语句</vt:lpstr>
      <vt:lpstr>注意</vt:lpstr>
      <vt:lpstr>注意</vt:lpstr>
      <vt:lpstr>常见错误</vt:lpstr>
      <vt:lpstr>Tips(小提示)</vt:lpstr>
      <vt:lpstr>警示</vt:lpstr>
      <vt:lpstr>3.11 分支语句</vt:lpstr>
      <vt:lpstr>3.11 分支语句</vt:lpstr>
      <vt:lpstr>3.11 分支语句</vt:lpstr>
      <vt:lpstr>3.12 循环语句</vt:lpstr>
      <vt:lpstr>3.12 循环语句</vt:lpstr>
      <vt:lpstr>3.12 循环语句</vt:lpstr>
      <vt:lpstr>3.12 循环语句</vt:lpstr>
      <vt:lpstr>3.12 循环语句</vt:lpstr>
      <vt:lpstr>3.13 跳转语句（branching）</vt:lpstr>
      <vt:lpstr>3.13 跳转语句（branching）</vt:lpstr>
      <vt:lpstr>3.13 跳转语句（branching）</vt:lpstr>
      <vt:lpstr>小节</vt:lpstr>
      <vt:lpstr>小节</vt:lpstr>
      <vt:lpstr>小节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Weike Pan</dc:creator>
  <cp:lastModifiedBy>mfq</cp:lastModifiedBy>
  <cp:revision>819</cp:revision>
  <dcterms:created xsi:type="dcterms:W3CDTF">2006-08-16T00:00:00Z</dcterms:created>
  <dcterms:modified xsi:type="dcterms:W3CDTF">2021-09-22T07:37:50Z</dcterms:modified>
</cp:coreProperties>
</file>