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92"/>
  </p:notesMasterIdLst>
  <p:sldIdLst>
    <p:sldId id="256" r:id="rId2"/>
    <p:sldId id="686" r:id="rId3"/>
    <p:sldId id="486" r:id="rId4"/>
    <p:sldId id="523" r:id="rId5"/>
    <p:sldId id="524" r:id="rId6"/>
    <p:sldId id="654" r:id="rId7"/>
    <p:sldId id="527" r:id="rId8"/>
    <p:sldId id="526" r:id="rId9"/>
    <p:sldId id="528" r:id="rId10"/>
    <p:sldId id="529" r:id="rId11"/>
    <p:sldId id="530" r:id="rId12"/>
    <p:sldId id="531" r:id="rId13"/>
    <p:sldId id="661" r:id="rId14"/>
    <p:sldId id="687" r:id="rId15"/>
    <p:sldId id="533" r:id="rId16"/>
    <p:sldId id="697" r:id="rId17"/>
    <p:sldId id="534" r:id="rId18"/>
    <p:sldId id="688" r:id="rId19"/>
    <p:sldId id="535" r:id="rId20"/>
    <p:sldId id="689" r:id="rId21"/>
    <p:sldId id="537" r:id="rId22"/>
    <p:sldId id="307" r:id="rId23"/>
    <p:sldId id="605" r:id="rId24"/>
    <p:sldId id="690" r:id="rId25"/>
    <p:sldId id="691" r:id="rId26"/>
    <p:sldId id="606" r:id="rId27"/>
    <p:sldId id="692" r:id="rId28"/>
    <p:sldId id="693" r:id="rId29"/>
    <p:sldId id="581" r:id="rId30"/>
    <p:sldId id="582" r:id="rId31"/>
    <p:sldId id="694" r:id="rId32"/>
    <p:sldId id="695" r:id="rId33"/>
    <p:sldId id="696" r:id="rId34"/>
    <p:sldId id="309" r:id="rId35"/>
    <p:sldId id="583" r:id="rId36"/>
    <p:sldId id="657" r:id="rId37"/>
    <p:sldId id="698" r:id="rId38"/>
    <p:sldId id="699" r:id="rId39"/>
    <p:sldId id="613" r:id="rId40"/>
    <p:sldId id="700" r:id="rId41"/>
    <p:sldId id="615" r:id="rId42"/>
    <p:sldId id="660" r:id="rId43"/>
    <p:sldId id="701" r:id="rId44"/>
    <p:sldId id="702" r:id="rId45"/>
    <p:sldId id="703" r:id="rId46"/>
    <p:sldId id="584" r:id="rId47"/>
    <p:sldId id="592" r:id="rId48"/>
    <p:sldId id="593" r:id="rId49"/>
    <p:sldId id="704" r:id="rId50"/>
    <p:sldId id="618" r:id="rId51"/>
    <p:sldId id="619" r:id="rId52"/>
    <p:sldId id="620" r:id="rId53"/>
    <p:sldId id="311" r:id="rId54"/>
    <p:sldId id="599" r:id="rId55"/>
    <p:sldId id="622" r:id="rId56"/>
    <p:sldId id="631" r:id="rId57"/>
    <p:sldId id="594" r:id="rId58"/>
    <p:sldId id="601" r:id="rId59"/>
    <p:sldId id="602" r:id="rId60"/>
    <p:sldId id="603" r:id="rId61"/>
    <p:sldId id="668" r:id="rId62"/>
    <p:sldId id="669" r:id="rId63"/>
    <p:sldId id="313" r:id="rId64"/>
    <p:sldId id="632" r:id="rId65"/>
    <p:sldId id="633" r:id="rId66"/>
    <p:sldId id="645" r:id="rId67"/>
    <p:sldId id="634" r:id="rId68"/>
    <p:sldId id="635" r:id="rId69"/>
    <p:sldId id="705" r:id="rId70"/>
    <p:sldId id="706" r:id="rId71"/>
    <p:sldId id="636" r:id="rId72"/>
    <p:sldId id="674" r:id="rId73"/>
    <p:sldId id="675" r:id="rId74"/>
    <p:sldId id="676" r:id="rId75"/>
    <p:sldId id="677" r:id="rId76"/>
    <p:sldId id="678" r:id="rId77"/>
    <p:sldId id="679" r:id="rId78"/>
    <p:sldId id="680" r:id="rId79"/>
    <p:sldId id="673" r:id="rId80"/>
    <p:sldId id="638" r:id="rId81"/>
    <p:sldId id="639" r:id="rId82"/>
    <p:sldId id="650" r:id="rId83"/>
    <p:sldId id="641" r:id="rId84"/>
    <p:sldId id="682" r:id="rId85"/>
    <p:sldId id="643" r:id="rId86"/>
    <p:sldId id="685" r:id="rId87"/>
    <p:sldId id="644" r:id="rId88"/>
    <p:sldId id="651" r:id="rId89"/>
    <p:sldId id="652" r:id="rId90"/>
    <p:sldId id="663"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AF3F5"/>
    <a:srgbClr val="A1CEE2"/>
    <a:srgbClr val="6AC2E9"/>
    <a:srgbClr val="027BB9"/>
    <a:srgbClr val="1165AD"/>
    <a:srgbClr val="1165AE"/>
    <a:srgbClr val="0F5696"/>
    <a:srgbClr val="0B4A7F"/>
    <a:srgbClr val="CAE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21" autoAdjust="0"/>
  </p:normalViewPr>
  <p:slideViewPr>
    <p:cSldViewPr snapToGrid="0">
      <p:cViewPr varScale="1">
        <p:scale>
          <a:sx n="105" d="100"/>
          <a:sy n="105" d="100"/>
        </p:scale>
        <p:origin x="216" y="75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3" Type="http://schemas.openxmlformats.org/officeDocument/2006/relationships/slide" Target="slides/slide19.xml"/><Relationship Id="rId18" Type="http://schemas.openxmlformats.org/officeDocument/2006/relationships/slide" Target="slides/slide30.xml"/><Relationship Id="rId26" Type="http://schemas.openxmlformats.org/officeDocument/2006/relationships/slide" Target="slides/slide46.xml"/><Relationship Id="rId39" Type="http://schemas.openxmlformats.org/officeDocument/2006/relationships/slide" Target="slides/slide60.xml"/><Relationship Id="rId21" Type="http://schemas.openxmlformats.org/officeDocument/2006/relationships/slide" Target="slides/slide33.xml"/><Relationship Id="rId34" Type="http://schemas.openxmlformats.org/officeDocument/2006/relationships/slide" Target="slides/slide55.xml"/><Relationship Id="rId42" Type="http://schemas.openxmlformats.org/officeDocument/2006/relationships/slide" Target="slides/slide63.xml"/><Relationship Id="rId47" Type="http://schemas.openxmlformats.org/officeDocument/2006/relationships/slide" Target="slides/slide68.xml"/><Relationship Id="rId50" Type="http://schemas.openxmlformats.org/officeDocument/2006/relationships/slide" Target="slides/slide71.xml"/><Relationship Id="rId55" Type="http://schemas.openxmlformats.org/officeDocument/2006/relationships/slide" Target="slides/slide83.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23.xml"/><Relationship Id="rId29" Type="http://schemas.openxmlformats.org/officeDocument/2006/relationships/slide" Target="slides/slide49.xml"/><Relationship Id="rId11" Type="http://schemas.openxmlformats.org/officeDocument/2006/relationships/slide" Target="slides/slide17.xml"/><Relationship Id="rId24" Type="http://schemas.openxmlformats.org/officeDocument/2006/relationships/slide" Target="slides/slide41.xml"/><Relationship Id="rId32" Type="http://schemas.openxmlformats.org/officeDocument/2006/relationships/slide" Target="slides/slide52.xml"/><Relationship Id="rId37" Type="http://schemas.openxmlformats.org/officeDocument/2006/relationships/slide" Target="slides/slide58.xml"/><Relationship Id="rId40" Type="http://schemas.openxmlformats.org/officeDocument/2006/relationships/slide" Target="slides/slide61.xml"/><Relationship Id="rId45" Type="http://schemas.openxmlformats.org/officeDocument/2006/relationships/slide" Target="slides/slide66.xml"/><Relationship Id="rId53" Type="http://schemas.openxmlformats.org/officeDocument/2006/relationships/slide" Target="slides/slide80.xml"/><Relationship Id="rId58" Type="http://schemas.openxmlformats.org/officeDocument/2006/relationships/slide" Target="slides/slide88.xml"/><Relationship Id="rId5" Type="http://schemas.openxmlformats.org/officeDocument/2006/relationships/slide" Target="slides/slide8.xml"/><Relationship Id="rId19" Type="http://schemas.openxmlformats.org/officeDocument/2006/relationships/slide" Target="slides/slide31.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21.xml"/><Relationship Id="rId22" Type="http://schemas.openxmlformats.org/officeDocument/2006/relationships/slide" Target="slides/slide34.xml"/><Relationship Id="rId27" Type="http://schemas.openxmlformats.org/officeDocument/2006/relationships/slide" Target="slides/slide47.xml"/><Relationship Id="rId30" Type="http://schemas.openxmlformats.org/officeDocument/2006/relationships/slide" Target="slides/slide50.xml"/><Relationship Id="rId35" Type="http://schemas.openxmlformats.org/officeDocument/2006/relationships/slide" Target="slides/slide56.xml"/><Relationship Id="rId43" Type="http://schemas.openxmlformats.org/officeDocument/2006/relationships/slide" Target="slides/slide64.xml"/><Relationship Id="rId48" Type="http://schemas.openxmlformats.org/officeDocument/2006/relationships/slide" Target="slides/slide69.xml"/><Relationship Id="rId56" Type="http://schemas.openxmlformats.org/officeDocument/2006/relationships/slide" Target="slides/slide85.xml"/><Relationship Id="rId8" Type="http://schemas.openxmlformats.org/officeDocument/2006/relationships/slide" Target="slides/slide11.xml"/><Relationship Id="rId51" Type="http://schemas.openxmlformats.org/officeDocument/2006/relationships/slide" Target="slides/slide72.xml"/><Relationship Id="rId3" Type="http://schemas.openxmlformats.org/officeDocument/2006/relationships/slide" Target="slides/slide5.xml"/><Relationship Id="rId12" Type="http://schemas.openxmlformats.org/officeDocument/2006/relationships/slide" Target="slides/slide18.xml"/><Relationship Id="rId17" Type="http://schemas.openxmlformats.org/officeDocument/2006/relationships/slide" Target="slides/slide26.xml"/><Relationship Id="rId25" Type="http://schemas.openxmlformats.org/officeDocument/2006/relationships/slide" Target="slides/slide42.xml"/><Relationship Id="rId33" Type="http://schemas.openxmlformats.org/officeDocument/2006/relationships/slide" Target="slides/slide53.xml"/><Relationship Id="rId38" Type="http://schemas.openxmlformats.org/officeDocument/2006/relationships/slide" Target="slides/slide59.xml"/><Relationship Id="rId46" Type="http://schemas.openxmlformats.org/officeDocument/2006/relationships/slide" Target="slides/slide67.xml"/><Relationship Id="rId59" Type="http://schemas.openxmlformats.org/officeDocument/2006/relationships/slide" Target="slides/slide89.xml"/><Relationship Id="rId20" Type="http://schemas.openxmlformats.org/officeDocument/2006/relationships/slide" Target="slides/slide32.xml"/><Relationship Id="rId41" Type="http://schemas.openxmlformats.org/officeDocument/2006/relationships/slide" Target="slides/slide62.xml"/><Relationship Id="rId54" Type="http://schemas.openxmlformats.org/officeDocument/2006/relationships/slide" Target="slides/slide81.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22.xml"/><Relationship Id="rId23" Type="http://schemas.openxmlformats.org/officeDocument/2006/relationships/slide" Target="slides/slide35.xml"/><Relationship Id="rId28" Type="http://schemas.openxmlformats.org/officeDocument/2006/relationships/slide" Target="slides/slide48.xml"/><Relationship Id="rId36" Type="http://schemas.openxmlformats.org/officeDocument/2006/relationships/slide" Target="slides/slide57.xml"/><Relationship Id="rId49" Type="http://schemas.openxmlformats.org/officeDocument/2006/relationships/slide" Target="slides/slide70.xml"/><Relationship Id="rId57" Type="http://schemas.openxmlformats.org/officeDocument/2006/relationships/slide" Target="slides/slide87.xml"/><Relationship Id="rId10" Type="http://schemas.openxmlformats.org/officeDocument/2006/relationships/slide" Target="slides/slide15.xml"/><Relationship Id="rId31" Type="http://schemas.openxmlformats.org/officeDocument/2006/relationships/slide" Target="slides/slide51.xml"/><Relationship Id="rId44" Type="http://schemas.openxmlformats.org/officeDocument/2006/relationships/slide" Target="slides/slide65.xml"/><Relationship Id="rId52" Type="http://schemas.openxmlformats.org/officeDocument/2006/relationships/slide" Target="slides/slide79.xml"/><Relationship Id="rId60"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9C62-8509-47FC-8E25-E6B06F70B829}"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6492B-CC8A-4042-A7C4-7CA378A14FF5}" type="slidenum">
              <a:rPr lang="zh-CN" altLang="en-US" smtClean="0"/>
              <a:t>‹#›</a:t>
            </a:fld>
            <a:endParaRPr lang="zh-CN" altLang="en-US"/>
          </a:p>
        </p:txBody>
      </p:sp>
    </p:spTree>
    <p:extLst>
      <p:ext uri="{BB962C8B-B14F-4D97-AF65-F5344CB8AC3E}">
        <p14:creationId xmlns:p14="http://schemas.microsoft.com/office/powerpoint/2010/main" val="238227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1C2B714-33E2-204B-8505-DD97AAA75C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E5698EF-D056-A14D-928E-DBC64C58C27C}" type="slidenum">
              <a:rPr lang="en-US" altLang="zh-CN" sz="1200"/>
              <a:pPr eaLnBrk="1" hangingPunct="1"/>
              <a:t>23</a:t>
            </a:fld>
            <a:endParaRPr lang="en-US" altLang="zh-CN" sz="1200"/>
          </a:p>
        </p:txBody>
      </p:sp>
      <p:sp>
        <p:nvSpPr>
          <p:cNvPr id="105475" name="Rectangle 2">
            <a:extLst>
              <a:ext uri="{FF2B5EF4-FFF2-40B4-BE49-F238E27FC236}">
                <a16:creationId xmlns:a16="http://schemas.microsoft.com/office/drawing/2014/main" id="{8E5C3C9F-1DCE-D240-A3C4-7A030C9B8998}"/>
              </a:ext>
            </a:extLst>
          </p:cNvPr>
          <p:cNvSpPr>
            <a:spLocks noGrp="1" noRot="1" noChangeAspect="1" noChangeArrowheads="1" noTextEdit="1"/>
          </p:cNvSpPr>
          <p:nvPr>
            <p:ph type="sldImg"/>
          </p:nvPr>
        </p:nvSpPr>
        <p:spPr>
          <a:xfrm>
            <a:off x="566738" y="788988"/>
            <a:ext cx="5726112" cy="3221037"/>
          </a:xfrm>
          <a:ln w="12700" cap="flat">
            <a:solidFill>
              <a:schemeClr val="tx1"/>
            </a:solidFill>
          </a:ln>
        </p:spPr>
      </p:sp>
      <p:sp>
        <p:nvSpPr>
          <p:cNvPr id="105476" name="Rectangle 3">
            <a:extLst>
              <a:ext uri="{FF2B5EF4-FFF2-40B4-BE49-F238E27FC236}">
                <a16:creationId xmlns:a16="http://schemas.microsoft.com/office/drawing/2014/main" id="{A13A3F92-0FFE-E441-BB76-FF5DE356AFE3}"/>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19" tIns="43721" rIns="84319" bIns="43721"/>
          <a:lstStyle/>
          <a:p>
            <a:pPr eaLnBrk="1" hangingPunct="1"/>
            <a:endParaRPr lang="zh-CN" altLang="zh-CN"/>
          </a:p>
        </p:txBody>
      </p:sp>
    </p:spTree>
    <p:extLst>
      <p:ext uri="{BB962C8B-B14F-4D97-AF65-F5344CB8AC3E}">
        <p14:creationId xmlns:p14="http://schemas.microsoft.com/office/powerpoint/2010/main" val="403591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E12EE6D-D81E-E748-928A-8A6AC8967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C96D3AA-BD3C-5442-96B0-047A1FB2B5E2}" type="slidenum">
              <a:rPr lang="en-US" altLang="zh-CN" sz="1200"/>
              <a:pPr eaLnBrk="1" hangingPunct="1"/>
              <a:t>26</a:t>
            </a:fld>
            <a:endParaRPr lang="en-US" altLang="zh-CN" sz="1200"/>
          </a:p>
        </p:txBody>
      </p:sp>
      <p:sp>
        <p:nvSpPr>
          <p:cNvPr id="107523" name="Rectangle 2">
            <a:extLst>
              <a:ext uri="{FF2B5EF4-FFF2-40B4-BE49-F238E27FC236}">
                <a16:creationId xmlns:a16="http://schemas.microsoft.com/office/drawing/2014/main" id="{012D3A9E-D047-2645-8450-131D494375ED}"/>
              </a:ext>
            </a:extLst>
          </p:cNvPr>
          <p:cNvSpPr>
            <a:spLocks noGrp="1" noRot="1" noChangeAspect="1" noChangeArrowheads="1" noTextEdit="1"/>
          </p:cNvSpPr>
          <p:nvPr>
            <p:ph type="sldImg"/>
          </p:nvPr>
        </p:nvSpPr>
        <p:spPr>
          <a:xfrm>
            <a:off x="566738" y="788988"/>
            <a:ext cx="5726112" cy="3221037"/>
          </a:xfrm>
          <a:ln w="12700" cap="flat">
            <a:solidFill>
              <a:schemeClr val="tx1"/>
            </a:solidFill>
          </a:ln>
        </p:spPr>
      </p:sp>
      <p:sp>
        <p:nvSpPr>
          <p:cNvPr id="107524" name="Rectangle 3">
            <a:extLst>
              <a:ext uri="{FF2B5EF4-FFF2-40B4-BE49-F238E27FC236}">
                <a16:creationId xmlns:a16="http://schemas.microsoft.com/office/drawing/2014/main" id="{26D01DCB-FC5C-874B-9F41-318B7F50B35E}"/>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19" tIns="43721" rIns="84319" bIns="43721"/>
          <a:lstStyle/>
          <a:p>
            <a:pPr eaLnBrk="1" hangingPunct="1"/>
            <a:endParaRPr lang="zh-CN" altLang="zh-CN"/>
          </a:p>
        </p:txBody>
      </p:sp>
    </p:spTree>
    <p:extLst>
      <p:ext uri="{BB962C8B-B14F-4D97-AF65-F5344CB8AC3E}">
        <p14:creationId xmlns:p14="http://schemas.microsoft.com/office/powerpoint/2010/main" val="77596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34D81DF4-29D4-7F40-8705-64F5535726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C07FC30-3CF5-A247-B508-DCDC2BF0F367}" type="slidenum">
              <a:rPr lang="en-US" altLang="zh-CN" sz="1200"/>
              <a:pPr eaLnBrk="1" hangingPunct="1"/>
              <a:t>39</a:t>
            </a:fld>
            <a:endParaRPr lang="en-US" altLang="zh-CN" sz="1200"/>
          </a:p>
        </p:txBody>
      </p:sp>
      <p:sp>
        <p:nvSpPr>
          <p:cNvPr id="113667" name="Rectangle 2">
            <a:extLst>
              <a:ext uri="{FF2B5EF4-FFF2-40B4-BE49-F238E27FC236}">
                <a16:creationId xmlns:a16="http://schemas.microsoft.com/office/drawing/2014/main" id="{9199A41D-24F3-B940-A02C-73B3D4BCFBEE}"/>
              </a:ext>
            </a:extLst>
          </p:cNvPr>
          <p:cNvSpPr>
            <a:spLocks noGrp="1" noRot="1" noChangeAspect="1" noChangeArrowheads="1" noTextEdit="1"/>
          </p:cNvSpPr>
          <p:nvPr>
            <p:ph type="sldImg"/>
          </p:nvPr>
        </p:nvSpPr>
        <p:spPr>
          <a:xfrm>
            <a:off x="566738" y="788988"/>
            <a:ext cx="5726112" cy="3221037"/>
          </a:xfrm>
          <a:ln w="12700" cap="flat">
            <a:solidFill>
              <a:schemeClr val="tx1"/>
            </a:solidFill>
          </a:ln>
        </p:spPr>
      </p:sp>
      <p:sp>
        <p:nvSpPr>
          <p:cNvPr id="113668" name="Rectangle 3">
            <a:extLst>
              <a:ext uri="{FF2B5EF4-FFF2-40B4-BE49-F238E27FC236}">
                <a16:creationId xmlns:a16="http://schemas.microsoft.com/office/drawing/2014/main" id="{80C25264-6E51-5E49-9AD5-17D5001A804E}"/>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19" tIns="43721" rIns="84319" bIns="43721"/>
          <a:lstStyle/>
          <a:p>
            <a:pPr eaLnBrk="1" hangingPunct="1"/>
            <a:endParaRPr lang="zh-CN" altLang="zh-CN"/>
          </a:p>
        </p:txBody>
      </p:sp>
    </p:spTree>
    <p:extLst>
      <p:ext uri="{BB962C8B-B14F-4D97-AF65-F5344CB8AC3E}">
        <p14:creationId xmlns:p14="http://schemas.microsoft.com/office/powerpoint/2010/main" val="75835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E07ED3C-E6A2-2747-B06A-36803F1B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3F4DD55-23A1-B640-9C80-0EBB8A0C16EF}" type="slidenum">
              <a:rPr lang="en-US" altLang="zh-CN" sz="1200"/>
              <a:pPr eaLnBrk="1" hangingPunct="1"/>
              <a:t>41</a:t>
            </a:fld>
            <a:endParaRPr lang="en-US" altLang="zh-CN" sz="1200"/>
          </a:p>
        </p:txBody>
      </p:sp>
      <p:sp>
        <p:nvSpPr>
          <p:cNvPr id="115715" name="Rectangle 2">
            <a:extLst>
              <a:ext uri="{FF2B5EF4-FFF2-40B4-BE49-F238E27FC236}">
                <a16:creationId xmlns:a16="http://schemas.microsoft.com/office/drawing/2014/main" id="{CCF14615-6711-1A42-B2C3-9CAB94CAC181}"/>
              </a:ext>
            </a:extLst>
          </p:cNvPr>
          <p:cNvSpPr>
            <a:spLocks noGrp="1" noRot="1" noChangeAspect="1" noChangeArrowheads="1" noTextEdit="1"/>
          </p:cNvSpPr>
          <p:nvPr>
            <p:ph type="sldImg"/>
          </p:nvPr>
        </p:nvSpPr>
        <p:spPr>
          <a:xfrm>
            <a:off x="566738" y="788988"/>
            <a:ext cx="5726112" cy="3221037"/>
          </a:xfrm>
          <a:ln w="12700" cap="flat">
            <a:solidFill>
              <a:schemeClr val="tx1"/>
            </a:solidFill>
          </a:ln>
        </p:spPr>
      </p:sp>
      <p:sp>
        <p:nvSpPr>
          <p:cNvPr id="115716" name="Rectangle 3">
            <a:extLst>
              <a:ext uri="{FF2B5EF4-FFF2-40B4-BE49-F238E27FC236}">
                <a16:creationId xmlns:a16="http://schemas.microsoft.com/office/drawing/2014/main" id="{1D531868-4656-2C4F-8487-1BDB7F5B0A66}"/>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19" tIns="43721" rIns="84319" bIns="43721"/>
          <a:lstStyle/>
          <a:p>
            <a:pPr eaLnBrk="1" hangingPunct="1"/>
            <a:endParaRPr lang="zh-CN" altLang="zh-CN"/>
          </a:p>
        </p:txBody>
      </p:sp>
    </p:spTree>
    <p:extLst>
      <p:ext uri="{BB962C8B-B14F-4D97-AF65-F5344CB8AC3E}">
        <p14:creationId xmlns:p14="http://schemas.microsoft.com/office/powerpoint/2010/main" val="1922111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28EA4D48-81BC-7942-A9A7-7EA74804AA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AD2E9E2-672B-1045-8DF5-613D48DDA9D0}" type="slidenum">
              <a:rPr lang="en-US" altLang="zh-CN" sz="1200"/>
              <a:pPr eaLnBrk="1" hangingPunct="1"/>
              <a:t>50</a:t>
            </a:fld>
            <a:endParaRPr lang="en-US" altLang="zh-CN" sz="1200"/>
          </a:p>
        </p:txBody>
      </p:sp>
      <p:sp>
        <p:nvSpPr>
          <p:cNvPr id="117763" name="Rectangle 2">
            <a:extLst>
              <a:ext uri="{FF2B5EF4-FFF2-40B4-BE49-F238E27FC236}">
                <a16:creationId xmlns:a16="http://schemas.microsoft.com/office/drawing/2014/main" id="{70365D7B-783D-B04C-A2FA-AF37DBC9A343}"/>
              </a:ext>
            </a:extLst>
          </p:cNvPr>
          <p:cNvSpPr>
            <a:spLocks noGrp="1" noRot="1" noChangeAspect="1" noChangeArrowheads="1" noTextEdit="1"/>
          </p:cNvSpPr>
          <p:nvPr>
            <p:ph type="sldImg"/>
          </p:nvPr>
        </p:nvSpPr>
        <p:spPr>
          <a:xfrm>
            <a:off x="566738" y="788988"/>
            <a:ext cx="5726112" cy="3221037"/>
          </a:xfrm>
          <a:ln w="12700" cap="flat">
            <a:solidFill>
              <a:schemeClr val="tx1"/>
            </a:solidFill>
          </a:ln>
        </p:spPr>
      </p:sp>
      <p:sp>
        <p:nvSpPr>
          <p:cNvPr id="117764" name="Rectangle 3">
            <a:extLst>
              <a:ext uri="{FF2B5EF4-FFF2-40B4-BE49-F238E27FC236}">
                <a16:creationId xmlns:a16="http://schemas.microsoft.com/office/drawing/2014/main" id="{CC070891-E6A9-D543-A690-9FCBDC04C6FF}"/>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19" tIns="43721" rIns="84319" bIns="43721"/>
          <a:lstStyle/>
          <a:p>
            <a:pPr eaLnBrk="1" hangingPunct="1"/>
            <a:endParaRPr lang="zh-CN" altLang="zh-CN"/>
          </a:p>
        </p:txBody>
      </p:sp>
    </p:spTree>
    <p:extLst>
      <p:ext uri="{BB962C8B-B14F-4D97-AF65-F5344CB8AC3E}">
        <p14:creationId xmlns:p14="http://schemas.microsoft.com/office/powerpoint/2010/main" val="405312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A65F2B1-E253-AD4F-8B03-A0CA356B3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B97E12C-7C57-FC43-91B7-CA9176FA8290}" type="slidenum">
              <a:rPr lang="en-US" altLang="zh-CN" sz="1200"/>
              <a:pPr eaLnBrk="1" hangingPunct="1"/>
              <a:t>51</a:t>
            </a:fld>
            <a:endParaRPr lang="en-US" altLang="zh-CN" sz="1200"/>
          </a:p>
        </p:txBody>
      </p:sp>
      <p:sp>
        <p:nvSpPr>
          <p:cNvPr id="118787" name="Rectangle 2">
            <a:extLst>
              <a:ext uri="{FF2B5EF4-FFF2-40B4-BE49-F238E27FC236}">
                <a16:creationId xmlns:a16="http://schemas.microsoft.com/office/drawing/2014/main" id="{A0F89AE9-8AFA-F14D-B459-E2C8A3D1ECD8}"/>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5" tIns="46844" rIns="90565" bIns="46844"/>
          <a:lstStyle/>
          <a:p>
            <a:pPr eaLnBrk="1" hangingPunct="1"/>
            <a:endParaRPr lang="zh-CN" altLang="zh-CN"/>
          </a:p>
        </p:txBody>
      </p:sp>
      <p:sp>
        <p:nvSpPr>
          <p:cNvPr id="118788" name="Rectangle 3">
            <a:extLst>
              <a:ext uri="{FF2B5EF4-FFF2-40B4-BE49-F238E27FC236}">
                <a16:creationId xmlns:a16="http://schemas.microsoft.com/office/drawing/2014/main" id="{B6156CEA-1F53-914F-9CA9-896EA1F32E2A}"/>
              </a:ext>
            </a:extLst>
          </p:cNvPr>
          <p:cNvSpPr>
            <a:spLocks noGrp="1" noRot="1" noChangeAspect="1" noChangeArrowheads="1" noTextEdit="1"/>
          </p:cNvSpPr>
          <p:nvPr>
            <p:ph type="sldImg"/>
          </p:nvPr>
        </p:nvSpPr>
        <p:spPr>
          <a:xfrm>
            <a:off x="393700" y="692150"/>
            <a:ext cx="6072188" cy="3416300"/>
          </a:xfrm>
          <a:ln w="12700" cap="flat">
            <a:solidFill>
              <a:schemeClr val="tx1"/>
            </a:solidFill>
          </a:ln>
        </p:spPr>
      </p:sp>
    </p:spTree>
    <p:extLst>
      <p:ext uri="{BB962C8B-B14F-4D97-AF65-F5344CB8AC3E}">
        <p14:creationId xmlns:p14="http://schemas.microsoft.com/office/powerpoint/2010/main" val="180230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BDBEA6D-639A-6745-9672-9C4D76201D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EF7F217-0462-FC4E-A665-D212DE5DA2BF}" type="slidenum">
              <a:rPr lang="en-US" altLang="zh-CN" sz="1200"/>
              <a:pPr eaLnBrk="1" hangingPunct="1"/>
              <a:t>52</a:t>
            </a:fld>
            <a:endParaRPr lang="en-US" altLang="zh-CN" sz="1200"/>
          </a:p>
        </p:txBody>
      </p:sp>
      <p:sp>
        <p:nvSpPr>
          <p:cNvPr id="119811" name="Rectangle 2">
            <a:extLst>
              <a:ext uri="{FF2B5EF4-FFF2-40B4-BE49-F238E27FC236}">
                <a16:creationId xmlns:a16="http://schemas.microsoft.com/office/drawing/2014/main" id="{0EFAB837-5D0C-9B40-98E9-594B479F4EF2}"/>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5" tIns="46844" rIns="90565" bIns="46844"/>
          <a:lstStyle/>
          <a:p>
            <a:pPr eaLnBrk="1" hangingPunct="1"/>
            <a:endParaRPr lang="zh-CN" altLang="zh-CN"/>
          </a:p>
        </p:txBody>
      </p:sp>
      <p:sp>
        <p:nvSpPr>
          <p:cNvPr id="119812" name="Rectangle 3">
            <a:extLst>
              <a:ext uri="{FF2B5EF4-FFF2-40B4-BE49-F238E27FC236}">
                <a16:creationId xmlns:a16="http://schemas.microsoft.com/office/drawing/2014/main" id="{C670B18C-98EE-1743-AC6C-AF08B7AE4D0F}"/>
              </a:ext>
            </a:extLst>
          </p:cNvPr>
          <p:cNvSpPr>
            <a:spLocks noGrp="1" noRot="1" noChangeAspect="1" noChangeArrowheads="1" noTextEdit="1"/>
          </p:cNvSpPr>
          <p:nvPr>
            <p:ph type="sldImg"/>
          </p:nvPr>
        </p:nvSpPr>
        <p:spPr>
          <a:xfrm>
            <a:off x="393700" y="692150"/>
            <a:ext cx="6072188" cy="3416300"/>
          </a:xfrm>
          <a:ln w="12700" cap="flat">
            <a:solidFill>
              <a:schemeClr val="tx1"/>
            </a:solidFill>
          </a:ln>
        </p:spPr>
      </p:sp>
    </p:spTree>
    <p:extLst>
      <p:ext uri="{BB962C8B-B14F-4D97-AF65-F5344CB8AC3E}">
        <p14:creationId xmlns:p14="http://schemas.microsoft.com/office/powerpoint/2010/main" val="347571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CC6C5ED-3C3B-F942-94B0-89A128989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1487BE2-A206-0E48-A50F-18810DA4E41B}" type="slidenum">
              <a:rPr lang="en-US" altLang="zh-CN" sz="1200"/>
              <a:pPr eaLnBrk="1" hangingPunct="1"/>
              <a:t>55</a:t>
            </a:fld>
            <a:endParaRPr lang="en-US" altLang="zh-CN" sz="1200"/>
          </a:p>
        </p:txBody>
      </p:sp>
      <p:sp>
        <p:nvSpPr>
          <p:cNvPr id="120835" name="Rectangle 2">
            <a:extLst>
              <a:ext uri="{FF2B5EF4-FFF2-40B4-BE49-F238E27FC236}">
                <a16:creationId xmlns:a16="http://schemas.microsoft.com/office/drawing/2014/main" id="{806DEB1E-5DA8-8A4C-ACFD-256100E7AC8B}"/>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26" tIns="46844" rIns="92126" bIns="46844"/>
          <a:lstStyle/>
          <a:p>
            <a:pPr defTabSz="949325" eaLnBrk="1" hangingPunct="1"/>
            <a:endParaRPr lang="zh-CN" altLang="zh-CN"/>
          </a:p>
        </p:txBody>
      </p:sp>
      <p:sp>
        <p:nvSpPr>
          <p:cNvPr id="120836" name="Rectangle 3">
            <a:extLst>
              <a:ext uri="{FF2B5EF4-FFF2-40B4-BE49-F238E27FC236}">
                <a16:creationId xmlns:a16="http://schemas.microsoft.com/office/drawing/2014/main" id="{D1A92016-8EFF-D747-BB62-AA9C7841CB3D}"/>
              </a:ext>
            </a:extLst>
          </p:cNvPr>
          <p:cNvSpPr>
            <a:spLocks noGrp="1" noRot="1" noChangeAspect="1" noChangeArrowheads="1" noTextEdit="1"/>
          </p:cNvSpPr>
          <p:nvPr>
            <p:ph type="sldImg"/>
          </p:nvPr>
        </p:nvSpPr>
        <p:spPr>
          <a:xfrm>
            <a:off x="393700" y="692150"/>
            <a:ext cx="6072188" cy="3416300"/>
          </a:xfrm>
          <a:ln w="12700" cap="flat">
            <a:solidFill>
              <a:schemeClr val="tx1"/>
            </a:solidFill>
          </a:ln>
        </p:spPr>
      </p:sp>
    </p:spTree>
    <p:extLst>
      <p:ext uri="{BB962C8B-B14F-4D97-AF65-F5344CB8AC3E}">
        <p14:creationId xmlns:p14="http://schemas.microsoft.com/office/powerpoint/2010/main" val="10270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7E34C3B4-FAFD-428C-BFDE-6B258C931D5A}" type="datetime1">
              <a:rPr lang="zh-CN" altLang="en-US" smtClean="0"/>
              <a:t>2020/11/2</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22757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B89BB04-29DE-4029-ADF6-457035F23D0E}" type="datetime1">
              <a:rPr lang="zh-CN" altLang="en-US" smtClean="0"/>
              <a:t>2020/11/2</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36418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5961" y="963827"/>
            <a:ext cx="10806396" cy="5177116"/>
          </a:xfrm>
        </p:spPr>
        <p:txBody>
          <a:bodyPr/>
          <a:lstStyle>
            <a:lvl1pPr>
              <a:defRPr>
                <a:latin typeface="腾讯体 W3" panose="020C04030202040F0204" pitchFamily="34" charset="-122"/>
                <a:ea typeface="腾讯体 W3" panose="020C04030202040F0204" pitchFamily="34" charset="-122"/>
              </a:defRPr>
            </a:lvl1pPr>
            <a:lvl2pPr>
              <a:defRPr>
                <a:latin typeface="腾讯体 W3" panose="020C04030202040F0204" pitchFamily="34" charset="-122"/>
                <a:ea typeface="腾讯体 W3" panose="020C04030202040F0204" pitchFamily="34" charset="-122"/>
              </a:defRPr>
            </a:lvl2pPr>
            <a:lvl3pPr>
              <a:defRPr>
                <a:latin typeface="腾讯体 W3" panose="020C04030202040F0204" pitchFamily="34" charset="-122"/>
                <a:ea typeface="腾讯体 W3" panose="020C04030202040F0204" pitchFamily="34" charset="-122"/>
              </a:defRPr>
            </a:lvl3pPr>
            <a:lvl4pPr>
              <a:defRPr>
                <a:latin typeface="腾讯体 W3" panose="020C04030202040F0204" pitchFamily="34" charset="-122"/>
                <a:ea typeface="腾讯体 W3" panose="020C04030202040F0204" pitchFamily="34" charset="-122"/>
              </a:defRPr>
            </a:lvl4pPr>
            <a:lvl5pPr>
              <a:defRPr>
                <a:latin typeface="腾讯体 W3" panose="020C04030202040F0204" pitchFamily="34" charset="-122"/>
                <a:ea typeface="腾讯体 W3" panose="020C04030202040F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2020/11/2</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grpSp>
        <p:nvGrpSpPr>
          <p:cNvPr id="7" name="组合 21">
            <a:extLst>
              <a:ext uri="{FF2B5EF4-FFF2-40B4-BE49-F238E27FC236}">
                <a16:creationId xmlns:a16="http://schemas.microsoft.com/office/drawing/2014/main" id="{04D73534-B01D-470E-9999-EDD74B568796}"/>
              </a:ext>
            </a:extLst>
          </p:cNvPr>
          <p:cNvGrpSpPr/>
          <p:nvPr userDrawn="1"/>
        </p:nvGrpSpPr>
        <p:grpSpPr bwMode="auto">
          <a:xfrm>
            <a:off x="6726560" y="-210839"/>
            <a:ext cx="7768666" cy="7764182"/>
            <a:chOff x="1502936" y="-740618"/>
            <a:chExt cx="6188355" cy="6185476"/>
          </a:xfrm>
        </p:grpSpPr>
        <p:sp>
          <p:nvSpPr>
            <p:cNvPr id="8" name="Freeform 5">
              <a:extLst>
                <a:ext uri="{FF2B5EF4-FFF2-40B4-BE49-F238E27FC236}">
                  <a16:creationId xmlns:a16="http://schemas.microsoft.com/office/drawing/2014/main" id="{DF5B0DAE-6945-40E0-B72E-62DA1EDEB9CD}"/>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128565BF-4013-4F24-B0CC-E0FEDB4CCE47}"/>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927F6825-D14D-482C-9E19-0923D7D321BF}"/>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E51365E9-6861-4AF4-ADA1-C2D960925532}"/>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7F35B358-C82A-4926-A849-1BAE3B0F218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12664A36-7E62-4B7D-8AAF-36779B22B56C}"/>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94249F8C-48C2-45EC-8928-0C8D457BCEC8}"/>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104507D9-BF8B-47FA-B716-74A717E687C7}"/>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54578D9F-6750-4C2C-9858-78DABEA4AC08}"/>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0262067E-1295-408C-9A84-7F2A7ED21F9B}"/>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118D08AA-7470-41C2-915B-ECD9F83CC05A}"/>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3A3E1484-FAD7-44C7-A614-660256752E74}"/>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137EAB5D-F377-482E-8E90-E9DF3FDBC148}"/>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090D6D75-ECED-438E-AD4C-08CB2D3F0B35}"/>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F1B855DE-AB86-4675-AF61-A11588C2CF42}"/>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9BDBA5D6-931A-4ACB-8C2B-270CFA47B552}"/>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FB96FAC0-4194-4918-B747-D3DCDF102111}"/>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1BE51941-F86E-4912-81C1-1AADA52F3239}"/>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83C7B7A1-2AD1-4340-95B6-CCAFC28E883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151DD08C-053B-4B11-843B-91E885058A82}"/>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176AA9BB-08C3-4A42-A7D0-3806C7F77D0D}"/>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352696B-73A2-42E9-B1C2-C24069A0DA0F}"/>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11DAB285-98FC-4B38-B6F4-BE6C2116AF5F}"/>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41480F19-AC3F-4B54-8F9D-BCB49D219ACB}"/>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1A18FA9A-A012-4ECE-922C-B8B6CC355F97}"/>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0CDBA840-5CD4-45AF-A5D2-D7F5F1892427}"/>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AD7C6C5D-4022-4194-8C14-70FED6233EB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3BE0CFDF-2CB8-4C6B-8E09-E1A161C5365B}"/>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84E7A96E-8625-4158-839D-EE50ACABFDD2}"/>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91041F1A-1C78-48B5-A631-E3A7FF42AA34}"/>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142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2020/11/2</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grpSp>
        <p:nvGrpSpPr>
          <p:cNvPr id="7" name="组合 21">
            <a:extLst>
              <a:ext uri="{FF2B5EF4-FFF2-40B4-BE49-F238E27FC236}">
                <a16:creationId xmlns:a16="http://schemas.microsoft.com/office/drawing/2014/main" id="{04D73534-B01D-470E-9999-EDD74B568796}"/>
              </a:ext>
            </a:extLst>
          </p:cNvPr>
          <p:cNvGrpSpPr/>
          <p:nvPr userDrawn="1"/>
        </p:nvGrpSpPr>
        <p:grpSpPr bwMode="auto">
          <a:xfrm>
            <a:off x="6726560" y="-210839"/>
            <a:ext cx="7768666" cy="7764182"/>
            <a:chOff x="1502936" y="-740618"/>
            <a:chExt cx="6188355" cy="6185476"/>
          </a:xfrm>
        </p:grpSpPr>
        <p:sp>
          <p:nvSpPr>
            <p:cNvPr id="8" name="Freeform 5">
              <a:extLst>
                <a:ext uri="{FF2B5EF4-FFF2-40B4-BE49-F238E27FC236}">
                  <a16:creationId xmlns:a16="http://schemas.microsoft.com/office/drawing/2014/main" id="{DF5B0DAE-6945-40E0-B72E-62DA1EDEB9CD}"/>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128565BF-4013-4F24-B0CC-E0FEDB4CCE47}"/>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927F6825-D14D-482C-9E19-0923D7D321BF}"/>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E51365E9-6861-4AF4-ADA1-C2D960925532}"/>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7F35B358-C82A-4926-A849-1BAE3B0F218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12664A36-7E62-4B7D-8AAF-36779B22B56C}"/>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94249F8C-48C2-45EC-8928-0C8D457BCEC8}"/>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104507D9-BF8B-47FA-B716-74A717E687C7}"/>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54578D9F-6750-4C2C-9858-78DABEA4AC08}"/>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0262067E-1295-408C-9A84-7F2A7ED21F9B}"/>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118D08AA-7470-41C2-915B-ECD9F83CC05A}"/>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3A3E1484-FAD7-44C7-A614-660256752E74}"/>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137EAB5D-F377-482E-8E90-E9DF3FDBC148}"/>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090D6D75-ECED-438E-AD4C-08CB2D3F0B35}"/>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F1B855DE-AB86-4675-AF61-A11588C2CF42}"/>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9BDBA5D6-931A-4ACB-8C2B-270CFA47B552}"/>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FB96FAC0-4194-4918-B747-D3DCDF102111}"/>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1BE51941-F86E-4912-81C1-1AADA52F3239}"/>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83C7B7A1-2AD1-4340-95B6-CCAFC28E883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151DD08C-053B-4B11-843B-91E885058A82}"/>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176AA9BB-08C3-4A42-A7D0-3806C7F77D0D}"/>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352696B-73A2-42E9-B1C2-C24069A0DA0F}"/>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11DAB285-98FC-4B38-B6F4-BE6C2116AF5F}"/>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41480F19-AC3F-4B54-8F9D-BCB49D219ACB}"/>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1A18FA9A-A012-4ECE-922C-B8B6CC355F97}"/>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0CDBA840-5CD4-45AF-A5D2-D7F5F1892427}"/>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AD7C6C5D-4022-4194-8C14-70FED6233EB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3BE0CFDF-2CB8-4C6B-8E09-E1A161C5365B}"/>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84E7A96E-8625-4158-839D-EE50ACABFDD2}"/>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91041F1A-1C78-48B5-A631-E3A7FF42AA34}"/>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41368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AE4A9BB-C66D-4564-8260-6614542D0697}" type="datetime1">
              <a:rPr lang="zh-CN" altLang="en-US" smtClean="0"/>
              <a:t>2020/11/2</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90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961" y="980760"/>
            <a:ext cx="4937760" cy="53376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67632" y="923553"/>
            <a:ext cx="5642919" cy="539486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70FF23-0FE3-4422-BF16-6D55A64A4C48}" type="datetime1">
              <a:rPr lang="zh-CN" altLang="en-US" smtClean="0"/>
              <a:t>2020/11/2</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9"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80888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961" y="891407"/>
            <a:ext cx="5399079" cy="72694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35961" y="1627690"/>
            <a:ext cx="5399079" cy="466601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35040" y="891408"/>
            <a:ext cx="527551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6035039" y="1618354"/>
            <a:ext cx="5275511" cy="467535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91667A95-A3F0-4CD1-BEC5-F2781E14903F}" type="datetime1">
              <a:rPr lang="zh-CN" altLang="en-US" smtClean="0"/>
              <a:t>2020/11/2</a:t>
            </a:fld>
            <a:endParaRPr lang="zh-CN" altLang="en-US"/>
          </a:p>
        </p:txBody>
      </p:sp>
      <p:sp>
        <p:nvSpPr>
          <p:cNvPr id="8" name="Footer Placeholder 7"/>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11"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56570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56CE89-69A8-4728-AAE6-D47F7F5461AA}" type="datetime1">
              <a:rPr lang="zh-CN" altLang="en-US" smtClean="0"/>
              <a:t>2020/11/2</a:t>
            </a:fld>
            <a:endParaRPr lang="zh-CN" altLang="en-US"/>
          </a:p>
        </p:txBody>
      </p:sp>
      <p:sp>
        <p:nvSpPr>
          <p:cNvPr id="4" name="Footer Placeholder 3"/>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5" name="Slide Number Placeholder 4"/>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33153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13497F-15FD-4FB7-B6D5-D28866BEADD1}" type="datetime1">
              <a:rPr lang="zh-CN" altLang="en-US" smtClean="0"/>
              <a:t>2020/11/2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44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8D8308-A317-4EFF-B8FC-DD6D203B691D}" type="datetime1">
              <a:rPr lang="zh-CN" altLang="en-US" smtClean="0"/>
              <a:t>2020/11/2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901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4198" y="0"/>
            <a:ext cx="10633401" cy="74964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44197" y="963150"/>
            <a:ext cx="10633401" cy="54045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60E134-2332-44B1-8EB8-C706194255FA}" type="datetime1">
              <a:rPr lang="zh-CN" altLang="en-US" smtClean="0"/>
              <a:t>2020/11/2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3F3CCD-5AE8-4BDA-99FD-25BB3DCCC447}" type="slidenum">
              <a:rPr lang="zh-CN" altLang="en-US" smtClean="0"/>
              <a:t>‹#›</a:t>
            </a:fld>
            <a:endParaRPr lang="zh-CN" altLang="en-US"/>
          </a:p>
        </p:txBody>
      </p:sp>
      <p:cxnSp>
        <p:nvCxnSpPr>
          <p:cNvPr id="10" name="Straight Connector 9"/>
          <p:cNvCxnSpPr/>
          <p:nvPr/>
        </p:nvCxnSpPr>
        <p:spPr>
          <a:xfrm>
            <a:off x="644198" y="856396"/>
            <a:ext cx="1063340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8652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1" r:id="rId3"/>
    <p:sldLayoutId id="2147483704" r:id="rId4"/>
    <p:sldLayoutId id="2147483705" r:id="rId5"/>
    <p:sldLayoutId id="2147483706" r:id="rId6"/>
    <p:sldLayoutId id="2147483707" r:id="rId7"/>
    <p:sldLayoutId id="2147483708" r:id="rId8"/>
    <p:sldLayoutId id="2147483709" r:id="rId9"/>
    <p:sldLayoutId id="2147483710" r:id="rId10"/>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colorTemperature colorTemp="5900"/>
                    </a14:imgEffect>
                  </a14:imgLayer>
                </a14:imgProps>
              </a:ext>
              <a:ext uri="{28A0092B-C50C-407E-A947-70E740481C1C}">
                <a14:useLocalDpi xmlns:a14="http://schemas.microsoft.com/office/drawing/2010/main" val="0"/>
              </a:ext>
            </a:extLst>
          </a:blip>
          <a:srcRect l="6749" r="23139"/>
          <a:stretch/>
        </p:blipFill>
        <p:spPr>
          <a:xfrm>
            <a:off x="0" y="-3576"/>
            <a:ext cx="12192001" cy="63398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
          </a:effectLst>
        </p:spPr>
      </p:pic>
      <p:sp>
        <p:nvSpPr>
          <p:cNvPr id="2" name="标题 1"/>
          <p:cNvSpPr>
            <a:spLocks noGrp="1"/>
          </p:cNvSpPr>
          <p:nvPr>
            <p:ph type="ctrTitle" idx="4294967295"/>
          </p:nvPr>
        </p:nvSpPr>
        <p:spPr>
          <a:xfrm>
            <a:off x="-1" y="1296442"/>
            <a:ext cx="12192001" cy="2585704"/>
          </a:xfrm>
        </p:spPr>
        <p:txBody>
          <a:bodyPr>
            <a:normAutofit/>
          </a:bodyPr>
          <a:lstStyle/>
          <a:p>
            <a:pPr algn="ctr">
              <a:lnSpc>
                <a:spcPct val="150000"/>
              </a:lnSpc>
            </a:pP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第六章 面向对象的概念和模型</a:t>
            </a:r>
          </a:p>
        </p:txBody>
      </p:sp>
      <p:sp>
        <p:nvSpPr>
          <p:cNvPr id="3" name="副标题 2"/>
          <p:cNvSpPr>
            <a:spLocks noGrp="1"/>
          </p:cNvSpPr>
          <p:nvPr>
            <p:ph type="subTitle" idx="4294967295"/>
          </p:nvPr>
        </p:nvSpPr>
        <p:spPr>
          <a:xfrm>
            <a:off x="1116677" y="4822198"/>
            <a:ext cx="10058400" cy="1143000"/>
          </a:xfrm>
        </p:spPr>
        <p:txBody>
          <a:bodyPr>
            <a:normAutofit/>
          </a:bodyPr>
          <a:lstStyle/>
          <a:p>
            <a:pPr algn="ctr"/>
            <a:r>
              <a:rPr lang="zh-CN" altLang="en-US" b="1" dirty="0">
                <a:solidFill>
                  <a:srgbClr val="595959"/>
                </a:solidFill>
                <a:latin typeface="腾讯体 W3" panose="020C04030202040F0204" pitchFamily="34" charset="-122"/>
                <a:ea typeface="腾讯体 W3" panose="020C04030202040F0204" pitchFamily="34" charset="-122"/>
              </a:rPr>
              <a:t>深圳大学   计算机与软件学院  许智武</a:t>
            </a:r>
            <a:endParaRPr lang="en-US" altLang="zh-CN" b="1" dirty="0">
              <a:solidFill>
                <a:srgbClr val="595959"/>
              </a:solidFill>
              <a:latin typeface="腾讯体 W3" panose="020C04030202040F0204" pitchFamily="34" charset="-122"/>
              <a:ea typeface="腾讯体 W3" panose="020C04030202040F0204" pitchFamily="34" charset="-122"/>
            </a:endParaRPr>
          </a:p>
          <a:p>
            <a:pPr algn="r"/>
            <a:endParaRPr lang="zh-CN" altLang="en-US" b="1" dirty="0">
              <a:solidFill>
                <a:srgbClr val="595959"/>
              </a:solidFill>
              <a:latin typeface="腾讯体 W3" panose="020C04030202040F0204" pitchFamily="34" charset="-122"/>
              <a:ea typeface="腾讯体 W3" panose="020C04030202040F0204" pitchFamily="34" charset="-122"/>
            </a:endParaRPr>
          </a:p>
        </p:txBody>
      </p:sp>
      <p:sp>
        <p:nvSpPr>
          <p:cNvPr id="6" name="矩形 5"/>
          <p:cNvSpPr/>
          <p:nvPr/>
        </p:nvSpPr>
        <p:spPr>
          <a:xfrm>
            <a:off x="9536842" y="376166"/>
            <a:ext cx="2276585" cy="369332"/>
          </a:xfrm>
          <a:prstGeom prst="rect">
            <a:avLst/>
          </a:prstGeom>
        </p:spPr>
        <p:txBody>
          <a:bodyPr wrap="none">
            <a:spAutoFit/>
          </a:bodyPr>
          <a:lstStyle/>
          <a:p>
            <a:pPr algn="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软件工程</a:t>
            </a: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课程组</a:t>
            </a:r>
            <a:endParaRPr lang="en-US" altLang="zh-CN" b="1" dirty="0">
              <a:solidFill>
                <a:schemeClr val="tx1">
                  <a:lumMod val="65000"/>
                  <a:lumOff val="35000"/>
                </a:schemeClr>
              </a:solidFill>
              <a:latin typeface="腾讯体 W7" panose="020C08030202040F0204" pitchFamily="34" charset="-122"/>
              <a:ea typeface="腾讯体 W7" panose="020C08030202040F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69" y="349282"/>
            <a:ext cx="3537512" cy="435578"/>
          </a:xfrm>
          <a:prstGeom prst="rect">
            <a:avLst/>
          </a:prstGeom>
        </p:spPr>
      </p:pic>
      <p:pic>
        <p:nvPicPr>
          <p:cNvPr id="9" name="图片 8">
            <a:extLst>
              <a:ext uri="{FF2B5EF4-FFF2-40B4-BE49-F238E27FC236}">
                <a16:creationId xmlns:a16="http://schemas.microsoft.com/office/drawing/2014/main" id="{4BD5463B-6034-4011-9704-1905FFE81C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998" y="301751"/>
            <a:ext cx="2161036" cy="432817"/>
          </a:xfrm>
          <a:prstGeom prst="rect">
            <a:avLst/>
          </a:prstGeom>
        </p:spPr>
      </p:pic>
    </p:spTree>
    <p:extLst>
      <p:ext uri="{BB962C8B-B14F-4D97-AF65-F5344CB8AC3E}">
        <p14:creationId xmlns:p14="http://schemas.microsoft.com/office/powerpoint/2010/main" val="361019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a:extLst>
              <a:ext uri="{FF2B5EF4-FFF2-40B4-BE49-F238E27FC236}">
                <a16:creationId xmlns:a16="http://schemas.microsoft.com/office/drawing/2014/main" id="{AF1D2622-F730-A945-A643-5E4DB226465A}"/>
              </a:ext>
            </a:extLst>
          </p:cNvPr>
          <p:cNvSpPr>
            <a:spLocks noGrp="1" noChangeArrowheads="1"/>
          </p:cNvSpPr>
          <p:nvPr>
            <p:ph type="title"/>
          </p:nvPr>
        </p:nvSpPr>
        <p:spPr>
          <a:xfrm>
            <a:off x="645844" y="225424"/>
            <a:ext cx="7793037" cy="647700"/>
          </a:xfrm>
        </p:spPr>
        <p:txBody>
          <a:bodyPr>
            <a:normAutofit/>
          </a:bodyPr>
          <a:lstStyle/>
          <a:p>
            <a:pPr eaLnBrk="1" hangingPunct="1"/>
            <a:r>
              <a:rPr lang="zh-CN" altLang="en-US" dirty="0"/>
              <a:t>继承 </a:t>
            </a:r>
            <a:r>
              <a:rPr lang="en-US" altLang="zh-CN" dirty="0"/>
              <a:t>Inheritance</a:t>
            </a:r>
          </a:p>
        </p:txBody>
      </p:sp>
      <p:sp>
        <p:nvSpPr>
          <p:cNvPr id="370691" name="Rectangle 1027">
            <a:extLst>
              <a:ext uri="{FF2B5EF4-FFF2-40B4-BE49-F238E27FC236}">
                <a16:creationId xmlns:a16="http://schemas.microsoft.com/office/drawing/2014/main" id="{FFF1CCEE-E945-A543-88E8-EA3A88278D8E}"/>
              </a:ext>
            </a:extLst>
          </p:cNvPr>
          <p:cNvSpPr>
            <a:spLocks noGrp="1" noChangeArrowheads="1"/>
          </p:cNvSpPr>
          <p:nvPr>
            <p:ph idx="1"/>
          </p:nvPr>
        </p:nvSpPr>
        <p:spPr>
          <a:xfrm>
            <a:off x="645843" y="948280"/>
            <a:ext cx="10696607" cy="5180146"/>
          </a:xfrm>
          <a:noFill/>
        </p:spPr>
        <p:txBody>
          <a:bodyPr/>
          <a:lstStyle/>
          <a:p>
            <a:pPr eaLnBrk="1" hangingPunct="1">
              <a:lnSpc>
                <a:spcPct val="90000"/>
              </a:lnSpc>
            </a:pPr>
            <a:r>
              <a:rPr lang="zh-CN" altLang="en-US" dirty="0"/>
              <a:t>按照</a:t>
            </a:r>
            <a:r>
              <a:rPr lang="zh-CN" altLang="en-US" dirty="0">
                <a:solidFill>
                  <a:schemeClr val="hlink"/>
                </a:solidFill>
              </a:rPr>
              <a:t>子类</a:t>
            </a:r>
            <a:r>
              <a:rPr lang="zh-CN" altLang="en-US" dirty="0"/>
              <a:t>（派生类）与</a:t>
            </a:r>
            <a:r>
              <a:rPr lang="zh-CN" altLang="en-US" dirty="0">
                <a:solidFill>
                  <a:schemeClr val="hlink"/>
                </a:solidFill>
              </a:rPr>
              <a:t>父类</a:t>
            </a:r>
            <a:r>
              <a:rPr lang="zh-CN" altLang="en-US" dirty="0"/>
              <a:t>（基类）的关系，把若干个类组成一个层次结构的系统。</a:t>
            </a:r>
          </a:p>
          <a:p>
            <a:pPr eaLnBrk="1" hangingPunct="1">
              <a:lnSpc>
                <a:spcPct val="90000"/>
              </a:lnSpc>
            </a:pPr>
            <a:r>
              <a:rPr lang="zh-CN" altLang="en-US" dirty="0"/>
              <a:t>在类的层次结构中，下层的子类具有上层父类相同的</a:t>
            </a:r>
            <a:r>
              <a:rPr lang="zh-CN" altLang="en-US" dirty="0">
                <a:solidFill>
                  <a:schemeClr val="hlink"/>
                </a:solidFill>
              </a:rPr>
              <a:t>特性</a:t>
            </a:r>
            <a:r>
              <a:rPr lang="zh-CN" altLang="en-US" dirty="0"/>
              <a:t>（包括数据和方法），这种现象称为</a:t>
            </a:r>
            <a:r>
              <a:rPr lang="zh-CN" altLang="en-US" dirty="0">
                <a:solidFill>
                  <a:schemeClr val="hlink"/>
                </a:solidFill>
              </a:rPr>
              <a:t>继承</a:t>
            </a:r>
            <a:r>
              <a:rPr lang="zh-CN" altLang="en-US" dirty="0"/>
              <a:t>。</a:t>
            </a:r>
          </a:p>
          <a:p>
            <a:pPr eaLnBrk="1" hangingPunct="1">
              <a:lnSpc>
                <a:spcPct val="90000"/>
              </a:lnSpc>
            </a:pPr>
            <a:r>
              <a:rPr lang="zh-CN" altLang="en-US" dirty="0"/>
              <a:t>低层特性</a:t>
            </a:r>
            <a:r>
              <a:rPr lang="zh-CN" altLang="en-US" dirty="0">
                <a:solidFill>
                  <a:schemeClr val="hlink"/>
                </a:solidFill>
              </a:rPr>
              <a:t>屏蔽</a:t>
            </a:r>
            <a:r>
              <a:rPr lang="zh-CN" altLang="en-US" dirty="0"/>
              <a:t>高层的同名特性：如果子类中对某些特性又做了重新描述，则在子类中的这些特性将以新描述为准。</a:t>
            </a:r>
          </a:p>
        </p:txBody>
      </p:sp>
      <p:sp>
        <p:nvSpPr>
          <p:cNvPr id="16386" name="Slide Number Placeholder 5">
            <a:extLst>
              <a:ext uri="{FF2B5EF4-FFF2-40B4-BE49-F238E27FC236}">
                <a16:creationId xmlns:a16="http://schemas.microsoft.com/office/drawing/2014/main" id="{DBC911A0-110F-E743-9C9D-4FE10B0AAD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2106AA3-37A0-E142-AADC-737B8895C0B1}" type="slidenum">
              <a:rPr kumimoji="0" lang="en-US" altLang="zh-CN" sz="1400"/>
              <a:pPr eaLnBrk="1" hangingPunct="1"/>
              <a:t>10</a:t>
            </a:fld>
            <a:r>
              <a:rPr kumimoji="0" lang="en-US" altLang="zh-CN" sz="1400"/>
              <a:t>/95</a:t>
            </a:r>
          </a:p>
        </p:txBody>
      </p:sp>
    </p:spTree>
    <p:extLst>
      <p:ext uri="{BB962C8B-B14F-4D97-AF65-F5344CB8AC3E}">
        <p14:creationId xmlns:p14="http://schemas.microsoft.com/office/powerpoint/2010/main" val="328312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38F7889-741C-B340-BEA3-8330C7820CD7}"/>
              </a:ext>
            </a:extLst>
          </p:cNvPr>
          <p:cNvSpPr>
            <a:spLocks noGrp="1" noChangeArrowheads="1"/>
          </p:cNvSpPr>
          <p:nvPr>
            <p:ph type="title"/>
          </p:nvPr>
        </p:nvSpPr>
        <p:spPr>
          <a:xfrm>
            <a:off x="657022" y="38912"/>
            <a:ext cx="7793038" cy="794493"/>
          </a:xfrm>
        </p:spPr>
        <p:txBody>
          <a:bodyPr/>
          <a:lstStyle/>
          <a:p>
            <a:pPr eaLnBrk="1" hangingPunct="1"/>
            <a:r>
              <a:rPr lang="zh-CN" altLang="en-US" dirty="0"/>
              <a:t>消息 </a:t>
            </a:r>
            <a:r>
              <a:rPr lang="en-US" altLang="zh-CN" dirty="0"/>
              <a:t>Message</a:t>
            </a:r>
          </a:p>
        </p:txBody>
      </p:sp>
      <p:sp>
        <p:nvSpPr>
          <p:cNvPr id="371715" name="Rectangle 3">
            <a:extLst>
              <a:ext uri="{FF2B5EF4-FFF2-40B4-BE49-F238E27FC236}">
                <a16:creationId xmlns:a16="http://schemas.microsoft.com/office/drawing/2014/main" id="{97E048D4-3A8D-C04B-8991-7A96ECDC0091}"/>
              </a:ext>
            </a:extLst>
          </p:cNvPr>
          <p:cNvSpPr>
            <a:spLocks noGrp="1" noChangeArrowheads="1"/>
          </p:cNvSpPr>
          <p:nvPr>
            <p:ph idx="1"/>
          </p:nvPr>
        </p:nvSpPr>
        <p:spPr>
          <a:xfrm>
            <a:off x="657021" y="932167"/>
            <a:ext cx="10675701" cy="4492625"/>
          </a:xfrm>
          <a:noFill/>
        </p:spPr>
        <p:txBody>
          <a:bodyPr>
            <a:normAutofit/>
          </a:bodyPr>
          <a:lstStyle/>
          <a:p>
            <a:pPr eaLnBrk="1" hangingPunct="1">
              <a:lnSpc>
                <a:spcPct val="90000"/>
              </a:lnSpc>
            </a:pPr>
            <a:r>
              <a:rPr lang="zh-CN" altLang="en-US" sz="2400" dirty="0"/>
              <a:t>对象彼此之间仅能通过传递</a:t>
            </a:r>
            <a:r>
              <a:rPr lang="zh-CN" altLang="en-US" sz="2400" dirty="0">
                <a:solidFill>
                  <a:schemeClr val="hlink"/>
                </a:solidFill>
              </a:rPr>
              <a:t>消息</a:t>
            </a:r>
            <a:r>
              <a:rPr lang="zh-CN" altLang="en-US" sz="2400" dirty="0"/>
              <a:t>互相</a:t>
            </a:r>
            <a:r>
              <a:rPr lang="zh-CN" altLang="en-US" sz="2400" dirty="0">
                <a:solidFill>
                  <a:schemeClr val="hlink"/>
                </a:solidFill>
              </a:rPr>
              <a:t>联系</a:t>
            </a:r>
            <a:r>
              <a:rPr lang="zh-CN" altLang="en-US" sz="2400" dirty="0"/>
              <a:t>。</a:t>
            </a:r>
          </a:p>
          <a:p>
            <a:pPr eaLnBrk="1" hangingPunct="1">
              <a:lnSpc>
                <a:spcPct val="90000"/>
              </a:lnSpc>
            </a:pPr>
            <a:r>
              <a:rPr lang="zh-CN" altLang="en-US" sz="2400" dirty="0"/>
              <a:t>传统数据被动地等待外界对它的操作；与其相反，对象是进行处理的主体，必须发</a:t>
            </a:r>
            <a:r>
              <a:rPr lang="zh-CN" altLang="en-US" sz="2400" dirty="0">
                <a:solidFill>
                  <a:schemeClr val="hlink"/>
                </a:solidFill>
              </a:rPr>
              <a:t>消息请求</a:t>
            </a:r>
            <a:r>
              <a:rPr lang="zh-CN" altLang="en-US" sz="2400" dirty="0"/>
              <a:t>它执行它的某个操作，处理它的私有数据，而不能从外界直接对它的私有数据进行操作。</a:t>
            </a:r>
          </a:p>
          <a:p>
            <a:pPr eaLnBrk="1" hangingPunct="1">
              <a:lnSpc>
                <a:spcPct val="90000"/>
              </a:lnSpc>
            </a:pPr>
            <a:r>
              <a:rPr lang="zh-CN" altLang="en-US" sz="2400" dirty="0">
                <a:solidFill>
                  <a:schemeClr val="hlink"/>
                </a:solidFill>
              </a:rPr>
              <a:t>封装性</a:t>
            </a:r>
            <a:r>
              <a:rPr lang="zh-CN" altLang="en-US" sz="2400" dirty="0"/>
              <a:t>：一切局部于该对象的私有信息，都被封装在该对象类的定义中，外界看不见，更不能直接使用。</a:t>
            </a:r>
          </a:p>
        </p:txBody>
      </p:sp>
      <p:sp>
        <p:nvSpPr>
          <p:cNvPr id="17410" name="Slide Number Placeholder 5">
            <a:extLst>
              <a:ext uri="{FF2B5EF4-FFF2-40B4-BE49-F238E27FC236}">
                <a16:creationId xmlns:a16="http://schemas.microsoft.com/office/drawing/2014/main" id="{705E6FC7-E9C9-4E4D-9457-D17276ABF9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60A0FF-2CDF-9F46-93FF-AA136B6A24E8}" type="slidenum">
              <a:rPr kumimoji="0" lang="en-US" altLang="zh-CN" sz="1400"/>
              <a:pPr eaLnBrk="1" hangingPunct="1"/>
              <a:t>11</a:t>
            </a:fld>
            <a:r>
              <a:rPr kumimoji="0" lang="en-US" altLang="zh-CN" sz="1400"/>
              <a:t>/95</a:t>
            </a:r>
          </a:p>
        </p:txBody>
      </p:sp>
    </p:spTree>
    <p:extLst>
      <p:ext uri="{BB962C8B-B14F-4D97-AF65-F5344CB8AC3E}">
        <p14:creationId xmlns:p14="http://schemas.microsoft.com/office/powerpoint/2010/main" val="25350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a:extLst>
              <a:ext uri="{FF2B5EF4-FFF2-40B4-BE49-F238E27FC236}">
                <a16:creationId xmlns:a16="http://schemas.microsoft.com/office/drawing/2014/main" id="{FECDCF60-8840-DF4A-B0EE-16173B75DEED}"/>
              </a:ext>
            </a:extLst>
          </p:cNvPr>
          <p:cNvSpPr>
            <a:spLocks noGrp="1" noChangeArrowheads="1"/>
          </p:cNvSpPr>
          <p:nvPr>
            <p:ph type="title"/>
          </p:nvPr>
        </p:nvSpPr>
        <p:spPr/>
        <p:txBody>
          <a:bodyPr>
            <a:normAutofit/>
          </a:bodyPr>
          <a:lstStyle/>
          <a:p>
            <a:pPr eaLnBrk="1" hangingPunct="1"/>
            <a:r>
              <a:rPr lang="zh-CN" altLang="en-US" dirty="0"/>
              <a:t>面向对象的方法学</a:t>
            </a:r>
          </a:p>
        </p:txBody>
      </p:sp>
      <p:sp>
        <p:nvSpPr>
          <p:cNvPr id="372739" name="Rectangle 2051">
            <a:extLst>
              <a:ext uri="{FF2B5EF4-FFF2-40B4-BE49-F238E27FC236}">
                <a16:creationId xmlns:a16="http://schemas.microsoft.com/office/drawing/2014/main" id="{5576C609-637A-9C47-82D8-0E9FF87605FD}"/>
              </a:ext>
            </a:extLst>
          </p:cNvPr>
          <p:cNvSpPr>
            <a:spLocks noGrp="1" noChangeArrowheads="1"/>
          </p:cNvSpPr>
          <p:nvPr>
            <p:ph idx="1"/>
          </p:nvPr>
        </p:nvSpPr>
        <p:spPr>
          <a:xfrm>
            <a:off x="713497" y="937942"/>
            <a:ext cx="10498986" cy="4114800"/>
          </a:xfrm>
        </p:spPr>
        <p:txBody>
          <a:bodyPr>
            <a:normAutofit/>
          </a:bodyPr>
          <a:lstStyle/>
          <a:p>
            <a:pPr eaLnBrk="1" hangingPunct="1"/>
            <a:r>
              <a:rPr lang="en-US" altLang="zh-CN" sz="2400" dirty="0">
                <a:solidFill>
                  <a:schemeClr val="tx1"/>
                </a:solidFill>
              </a:rPr>
              <a:t>Object-based</a:t>
            </a:r>
            <a:r>
              <a:rPr lang="en-US" altLang="zh-CN" sz="2400" dirty="0"/>
              <a:t>=Object + Message</a:t>
            </a:r>
          </a:p>
          <a:p>
            <a:pPr eaLnBrk="1" hangingPunct="1"/>
            <a:endParaRPr lang="en-US" altLang="zh-CN" sz="2400" dirty="0"/>
          </a:p>
          <a:p>
            <a:pPr eaLnBrk="1" hangingPunct="1"/>
            <a:r>
              <a:rPr lang="en-US" altLang="zh-CN" sz="2400" dirty="0">
                <a:solidFill>
                  <a:schemeClr val="tx1"/>
                </a:solidFill>
              </a:rPr>
              <a:t>Classes-based</a:t>
            </a:r>
            <a:r>
              <a:rPr lang="en-US" altLang="zh-CN" sz="2400" dirty="0"/>
              <a:t>=Object + Classes + Message</a:t>
            </a:r>
          </a:p>
          <a:p>
            <a:pPr eaLnBrk="1" hangingPunct="1">
              <a:buFont typeface="Wingdings" pitchFamily="2" charset="2"/>
              <a:buNone/>
            </a:pPr>
            <a:endParaRPr lang="en-US" altLang="zh-CN" sz="2400" dirty="0"/>
          </a:p>
          <a:p>
            <a:pPr eaLnBrk="1" hangingPunct="1"/>
            <a:r>
              <a:rPr lang="en-US" altLang="zh-CN" sz="2400" dirty="0">
                <a:solidFill>
                  <a:schemeClr val="hlink"/>
                </a:solidFill>
              </a:rPr>
              <a:t>OO</a:t>
            </a:r>
            <a:r>
              <a:rPr lang="en-US" altLang="zh-CN" sz="2400" dirty="0"/>
              <a:t>=Object + Classes + Inheritance  + Communication with Message</a:t>
            </a:r>
          </a:p>
        </p:txBody>
      </p:sp>
      <p:sp>
        <p:nvSpPr>
          <p:cNvPr id="18434" name="Slide Number Placeholder 5">
            <a:extLst>
              <a:ext uri="{FF2B5EF4-FFF2-40B4-BE49-F238E27FC236}">
                <a16:creationId xmlns:a16="http://schemas.microsoft.com/office/drawing/2014/main" id="{9D56F198-02E9-A546-BB2F-36AAE383C2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0B5A08D-AEB3-B64A-A2B1-E764A698C80A}" type="slidenum">
              <a:rPr kumimoji="0" lang="en-US" altLang="zh-CN" sz="1400"/>
              <a:pPr eaLnBrk="1" hangingPunct="1"/>
              <a:t>12</a:t>
            </a:fld>
            <a:r>
              <a:rPr kumimoji="0" lang="en-US" altLang="zh-CN" sz="1400"/>
              <a:t>/95</a:t>
            </a:r>
          </a:p>
        </p:txBody>
      </p:sp>
    </p:spTree>
    <p:extLst>
      <p:ext uri="{BB962C8B-B14F-4D97-AF65-F5344CB8AC3E}">
        <p14:creationId xmlns:p14="http://schemas.microsoft.com/office/powerpoint/2010/main" val="338902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a:extLst>
              <a:ext uri="{FF2B5EF4-FFF2-40B4-BE49-F238E27FC236}">
                <a16:creationId xmlns:a16="http://schemas.microsoft.com/office/drawing/2014/main" id="{7D947376-DF7B-1742-8805-768A219D2C06}"/>
              </a:ext>
            </a:extLst>
          </p:cNvPr>
          <p:cNvSpPr>
            <a:spLocks noGrp="1" noChangeArrowheads="1"/>
          </p:cNvSpPr>
          <p:nvPr>
            <p:ph type="title"/>
          </p:nvPr>
        </p:nvSpPr>
        <p:spPr>
          <a:xfrm>
            <a:off x="695326" y="0"/>
            <a:ext cx="7848600" cy="838200"/>
          </a:xfrm>
          <a:solidFill>
            <a:schemeClr val="bg1"/>
          </a:solidFill>
        </p:spPr>
        <p:txBody>
          <a:bodyPr>
            <a:normAutofit/>
          </a:bodyPr>
          <a:lstStyle/>
          <a:p>
            <a:pPr eaLnBrk="1" hangingPunct="1"/>
            <a:r>
              <a:rPr lang="zh-CN" altLang="en-US" dirty="0"/>
              <a:t>传统方法和面向对象方法的比较</a:t>
            </a:r>
          </a:p>
        </p:txBody>
      </p:sp>
      <p:sp>
        <p:nvSpPr>
          <p:cNvPr id="19458" name="Slide Number Placeholder 5">
            <a:extLst>
              <a:ext uri="{FF2B5EF4-FFF2-40B4-BE49-F238E27FC236}">
                <a16:creationId xmlns:a16="http://schemas.microsoft.com/office/drawing/2014/main" id="{077D6E7D-F9CB-5D40-BBCA-C37EF03C7F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4D73AD8-4A7E-9D49-93EE-F9163B387A93}" type="slidenum">
              <a:rPr kumimoji="0" lang="en-US" altLang="zh-CN" sz="1400"/>
              <a:pPr eaLnBrk="1" hangingPunct="1"/>
              <a:t>13</a:t>
            </a:fld>
            <a:r>
              <a:rPr kumimoji="0" lang="en-US" altLang="zh-CN" sz="1400"/>
              <a:t>/95</a:t>
            </a:r>
          </a:p>
        </p:txBody>
      </p:sp>
      <p:sp>
        <p:nvSpPr>
          <p:cNvPr id="16388" name="Rectangle 1027">
            <a:extLst>
              <a:ext uri="{FF2B5EF4-FFF2-40B4-BE49-F238E27FC236}">
                <a16:creationId xmlns:a16="http://schemas.microsoft.com/office/drawing/2014/main" id="{D2F7FDE6-AD7C-4844-83C3-EA9F9C7AF6D2}"/>
              </a:ext>
            </a:extLst>
          </p:cNvPr>
          <p:cNvSpPr>
            <a:spLocks noChangeArrowheads="1"/>
          </p:cNvSpPr>
          <p:nvPr/>
        </p:nvSpPr>
        <p:spPr bwMode="auto">
          <a:xfrm>
            <a:off x="1336676" y="1683087"/>
            <a:ext cx="4038600" cy="3276600"/>
          </a:xfrm>
          <a:prstGeom prst="rect">
            <a:avLst/>
          </a:prstGeom>
          <a:no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
        <p:nvSpPr>
          <p:cNvPr id="548868" name="Text Box 1028">
            <a:extLst>
              <a:ext uri="{FF2B5EF4-FFF2-40B4-BE49-F238E27FC236}">
                <a16:creationId xmlns:a16="http://schemas.microsoft.com/office/drawing/2014/main" id="{3D4533B5-A02B-084E-BBA8-A241FFC219E7}"/>
              </a:ext>
            </a:extLst>
          </p:cNvPr>
          <p:cNvSpPr txBox="1">
            <a:spLocks noChangeArrowheads="1"/>
          </p:cNvSpPr>
          <p:nvPr/>
        </p:nvSpPr>
        <p:spPr bwMode="auto">
          <a:xfrm>
            <a:off x="1382045" y="1856733"/>
            <a:ext cx="3962400" cy="2677656"/>
          </a:xfrm>
          <a:prstGeom prst="rect">
            <a:avLst/>
          </a:prstGeom>
          <a:noFill/>
          <a:ln w="12700">
            <a:noFill/>
            <a:miter lim="800000"/>
            <a:headEnd type="none" w="sm" len="sm"/>
            <a:tailEnd type="none" w="sm" len="sm"/>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lang="zh-CN" altLang="en-US" sz="2800" b="1" dirty="0">
                <a:solidFill>
                  <a:schemeClr val="folHlink"/>
                </a:solidFill>
                <a:effectLst>
                  <a:outerShdw blurRad="38100" dist="38100" dir="2700000" algn="tl">
                    <a:srgbClr val="C0C0C0"/>
                  </a:outerShdw>
                </a:effectLst>
                <a:latin typeface="宋体" panose="02010600030101010101" pitchFamily="2" charset="-122"/>
              </a:rPr>
              <a:t>传统方法</a:t>
            </a:r>
          </a:p>
          <a:p>
            <a:pPr>
              <a:spcBef>
                <a:spcPct val="40000"/>
              </a:spcBef>
            </a:pPr>
            <a:r>
              <a:rPr lang="zh-CN" altLang="en-US" sz="2800" b="1" dirty="0">
                <a:effectLst>
                  <a:outerShdw blurRad="38100" dist="38100" dir="2700000" algn="tl">
                    <a:srgbClr val="C0C0C0"/>
                  </a:outerShdw>
                </a:effectLst>
                <a:latin typeface="宋体" panose="02010600030101010101" pitchFamily="2" charset="-122"/>
              </a:rPr>
              <a:t>系统是</a:t>
            </a:r>
            <a:r>
              <a:rPr lang="zh-CN" altLang="en-US" sz="2800" b="1" dirty="0">
                <a:solidFill>
                  <a:schemeClr val="hlink"/>
                </a:solidFill>
                <a:effectLst>
                  <a:outerShdw blurRad="38100" dist="38100" dir="2700000" algn="tl">
                    <a:srgbClr val="C0C0C0"/>
                  </a:outerShdw>
                </a:effectLst>
                <a:latin typeface="宋体" panose="02010600030101010101" pitchFamily="2" charset="-122"/>
              </a:rPr>
              <a:t>过程</a:t>
            </a:r>
            <a:r>
              <a:rPr lang="zh-CN" altLang="en-US" sz="2800" b="1" dirty="0">
                <a:effectLst>
                  <a:outerShdw blurRad="38100" dist="38100" dir="2700000" algn="tl">
                    <a:srgbClr val="C0C0C0"/>
                  </a:outerShdw>
                </a:effectLst>
                <a:latin typeface="宋体" panose="02010600030101010101" pitchFamily="2" charset="-122"/>
              </a:rPr>
              <a:t>的集合</a:t>
            </a:r>
          </a:p>
          <a:p>
            <a:pPr>
              <a:spcBef>
                <a:spcPct val="30000"/>
              </a:spcBef>
            </a:pPr>
            <a:r>
              <a:rPr lang="zh-CN" altLang="en-US" sz="2800" b="1" dirty="0">
                <a:solidFill>
                  <a:schemeClr val="hlink"/>
                </a:solidFill>
                <a:effectLst>
                  <a:outerShdw blurRad="38100" dist="38100" dir="2700000" algn="tl">
                    <a:srgbClr val="C0C0C0"/>
                  </a:outerShdw>
                </a:effectLst>
                <a:latin typeface="宋体" panose="02010600030101010101" pitchFamily="2" charset="-122"/>
              </a:rPr>
              <a:t>过程</a:t>
            </a:r>
            <a:r>
              <a:rPr lang="zh-CN" altLang="en-US" sz="2800" b="1" dirty="0">
                <a:effectLst>
                  <a:outerShdw blurRad="38100" dist="38100" dir="2700000" algn="tl">
                    <a:srgbClr val="C0C0C0"/>
                  </a:outerShdw>
                </a:effectLst>
                <a:latin typeface="宋体" panose="02010600030101010101" pitchFamily="2" charset="-122"/>
              </a:rPr>
              <a:t>与数据实体交互</a:t>
            </a:r>
          </a:p>
          <a:p>
            <a:pPr>
              <a:spcBef>
                <a:spcPct val="30000"/>
              </a:spcBef>
            </a:pPr>
            <a:r>
              <a:rPr lang="zh-CN" altLang="en-US" sz="2800" b="1" dirty="0">
                <a:solidFill>
                  <a:schemeClr val="hlink"/>
                </a:solidFill>
                <a:effectLst>
                  <a:outerShdw blurRad="38100" dist="38100" dir="2700000" algn="tl">
                    <a:srgbClr val="C0C0C0"/>
                  </a:outerShdw>
                </a:effectLst>
                <a:latin typeface="宋体" panose="02010600030101010101" pitchFamily="2" charset="-122"/>
              </a:rPr>
              <a:t>过程</a:t>
            </a:r>
            <a:r>
              <a:rPr lang="zh-CN" altLang="en-US" sz="2800" b="1" dirty="0">
                <a:effectLst>
                  <a:outerShdw blurRad="38100" dist="38100" dir="2700000" algn="tl">
                    <a:srgbClr val="C0C0C0"/>
                  </a:outerShdw>
                </a:effectLst>
                <a:latin typeface="宋体" panose="02010600030101010101" pitchFamily="2" charset="-122"/>
              </a:rPr>
              <a:t>接受输入并产生输出</a:t>
            </a:r>
            <a:endParaRPr lang="zh-CN" altLang="en-US" sz="2800" dirty="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390" name="Rectangle 1029">
            <a:extLst>
              <a:ext uri="{FF2B5EF4-FFF2-40B4-BE49-F238E27FC236}">
                <a16:creationId xmlns:a16="http://schemas.microsoft.com/office/drawing/2014/main" id="{C28E607C-BF93-D84E-9D52-8E862C6B21A7}"/>
              </a:ext>
            </a:extLst>
          </p:cNvPr>
          <p:cNvSpPr>
            <a:spLocks noChangeArrowheads="1"/>
          </p:cNvSpPr>
          <p:nvPr/>
        </p:nvSpPr>
        <p:spPr bwMode="auto">
          <a:xfrm>
            <a:off x="6293645" y="1702745"/>
            <a:ext cx="4500562" cy="3276600"/>
          </a:xfrm>
          <a:prstGeom prst="rect">
            <a:avLst/>
          </a:prstGeom>
          <a:no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
        <p:nvSpPr>
          <p:cNvPr id="548870" name="Text Box 1030">
            <a:extLst>
              <a:ext uri="{FF2B5EF4-FFF2-40B4-BE49-F238E27FC236}">
                <a16:creationId xmlns:a16="http://schemas.microsoft.com/office/drawing/2014/main" id="{ECAF1FDA-03A9-FC44-ACCA-57771B5A2A05}"/>
              </a:ext>
            </a:extLst>
          </p:cNvPr>
          <p:cNvSpPr txBox="1">
            <a:spLocks noChangeArrowheads="1"/>
          </p:cNvSpPr>
          <p:nvPr/>
        </p:nvSpPr>
        <p:spPr bwMode="auto">
          <a:xfrm>
            <a:off x="6303374" y="1856733"/>
            <a:ext cx="4500562" cy="2246769"/>
          </a:xfrm>
          <a:prstGeom prst="rect">
            <a:avLst/>
          </a:prstGeom>
          <a:noFill/>
          <a:ln w="12700">
            <a:noFill/>
            <a:miter lim="800000"/>
            <a:headEnd type="none" w="sm" len="sm"/>
            <a:tailEnd type="none" w="sm" len="sm"/>
          </a:ln>
          <a:effec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lang="zh-CN" altLang="en-US" sz="2800" b="1" dirty="0">
                <a:solidFill>
                  <a:schemeClr val="folHlink"/>
                </a:solidFill>
                <a:effectLst>
                  <a:outerShdw blurRad="38100" dist="38100" dir="2700000" algn="tl">
                    <a:srgbClr val="C0C0C0"/>
                  </a:outerShdw>
                </a:effectLst>
                <a:latin typeface="宋体" panose="02010600030101010101" pitchFamily="2" charset="-122"/>
              </a:rPr>
              <a:t>面向对象方法</a:t>
            </a:r>
          </a:p>
          <a:p>
            <a:pPr>
              <a:spcBef>
                <a:spcPct val="40000"/>
              </a:spcBef>
            </a:pPr>
            <a:r>
              <a:rPr lang="zh-CN" altLang="en-US" sz="2800" b="1" dirty="0">
                <a:effectLst>
                  <a:outerShdw blurRad="38100" dist="38100" dir="2700000" algn="tl">
                    <a:srgbClr val="C0C0C0"/>
                  </a:outerShdw>
                </a:effectLst>
                <a:latin typeface="宋体" panose="02010600030101010101" pitchFamily="2" charset="-122"/>
              </a:rPr>
              <a:t>系统是交互</a:t>
            </a:r>
            <a:r>
              <a:rPr lang="zh-CN" altLang="en-US" sz="2800" b="1" dirty="0">
                <a:solidFill>
                  <a:schemeClr val="hlink"/>
                </a:solidFill>
                <a:effectLst>
                  <a:outerShdw blurRad="38100" dist="38100" dir="2700000" algn="tl">
                    <a:srgbClr val="C0C0C0"/>
                  </a:outerShdw>
                </a:effectLst>
                <a:latin typeface="宋体" panose="02010600030101010101" pitchFamily="2" charset="-122"/>
              </a:rPr>
              <a:t>对象</a:t>
            </a:r>
            <a:r>
              <a:rPr lang="zh-CN" altLang="en-US" sz="2800" b="1" dirty="0">
                <a:effectLst>
                  <a:outerShdw blurRad="38100" dist="38100" dir="2700000" algn="tl">
                    <a:srgbClr val="C0C0C0"/>
                  </a:outerShdw>
                </a:effectLst>
                <a:latin typeface="宋体" panose="02010600030101010101" pitchFamily="2" charset="-122"/>
              </a:rPr>
              <a:t>的集合</a:t>
            </a:r>
          </a:p>
          <a:p>
            <a:pPr>
              <a:spcBef>
                <a:spcPct val="30000"/>
              </a:spcBef>
            </a:pPr>
            <a:r>
              <a:rPr lang="zh-CN" altLang="en-US" sz="2800" b="1" dirty="0">
                <a:solidFill>
                  <a:schemeClr val="hlink"/>
                </a:solidFill>
                <a:effectLst>
                  <a:outerShdw blurRad="38100" dist="38100" dir="2700000" algn="tl">
                    <a:srgbClr val="C0C0C0"/>
                  </a:outerShdw>
                </a:effectLst>
                <a:latin typeface="宋体" panose="02010600030101010101" pitchFamily="2" charset="-122"/>
              </a:rPr>
              <a:t>对象</a:t>
            </a:r>
            <a:r>
              <a:rPr lang="zh-CN" altLang="en-US" sz="2800" b="1" dirty="0">
                <a:effectLst>
                  <a:outerShdw blurRad="38100" dist="38100" dir="2700000" algn="tl">
                    <a:srgbClr val="C0C0C0"/>
                  </a:outerShdw>
                </a:effectLst>
                <a:latin typeface="宋体" panose="02010600030101010101" pitchFamily="2" charset="-122"/>
              </a:rPr>
              <a:t>与人或其它对象交互</a:t>
            </a:r>
          </a:p>
          <a:p>
            <a:pPr>
              <a:spcBef>
                <a:spcPct val="30000"/>
              </a:spcBef>
            </a:pPr>
            <a:r>
              <a:rPr lang="zh-CN" altLang="en-US" sz="2800" b="1" dirty="0">
                <a:solidFill>
                  <a:schemeClr val="hlink"/>
                </a:solidFill>
                <a:effectLst>
                  <a:outerShdw blurRad="38100" dist="38100" dir="2700000" algn="tl">
                    <a:srgbClr val="C0C0C0"/>
                  </a:outerShdw>
                </a:effectLst>
                <a:latin typeface="宋体" panose="02010600030101010101" pitchFamily="2" charset="-122"/>
              </a:rPr>
              <a:t>对象</a:t>
            </a:r>
            <a:r>
              <a:rPr lang="zh-CN" altLang="en-US" sz="2800" b="1" dirty="0">
                <a:effectLst>
                  <a:outerShdw blurRad="38100" dist="38100" dir="2700000" algn="tl">
                    <a:srgbClr val="C0C0C0"/>
                  </a:outerShdw>
                </a:effectLst>
                <a:latin typeface="宋体" panose="02010600030101010101" pitchFamily="2" charset="-122"/>
              </a:rPr>
              <a:t>发送与响应消息</a:t>
            </a:r>
            <a:endParaRPr lang="zh-CN" altLang="en-US" sz="2800" dirty="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392" name="AutoShape 1031">
            <a:extLst>
              <a:ext uri="{FF2B5EF4-FFF2-40B4-BE49-F238E27FC236}">
                <a16:creationId xmlns:a16="http://schemas.microsoft.com/office/drawing/2014/main" id="{04062482-5561-FD4A-A38A-0DF9FC9FBA47}"/>
              </a:ext>
            </a:extLst>
          </p:cNvPr>
          <p:cNvSpPr>
            <a:spLocks noChangeArrowheads="1"/>
          </p:cNvSpPr>
          <p:nvPr/>
        </p:nvSpPr>
        <p:spPr bwMode="auto">
          <a:xfrm>
            <a:off x="5394732" y="2720333"/>
            <a:ext cx="792163" cy="381000"/>
          </a:xfrm>
          <a:prstGeom prst="leftRightArrow">
            <a:avLst>
              <a:gd name="adj1" fmla="val 50000"/>
              <a:gd name="adj2" fmla="val 41583"/>
            </a:avLst>
          </a:prstGeom>
          <a:solidFill>
            <a:schemeClr val="accent1">
              <a:alpha val="50195"/>
            </a:schemeClr>
          </a:soli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Tree>
    <p:extLst>
      <p:ext uri="{BB962C8B-B14F-4D97-AF65-F5344CB8AC3E}">
        <p14:creationId xmlns:p14="http://schemas.microsoft.com/office/powerpoint/2010/main" val="4007774957"/>
      </p:ext>
    </p:extLst>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7F9E7-144A-114F-AF52-B0735F1A03EA}"/>
              </a:ext>
            </a:extLst>
          </p:cNvPr>
          <p:cNvSpPr>
            <a:spLocks noGrp="1"/>
          </p:cNvSpPr>
          <p:nvPr>
            <p:ph type="title"/>
          </p:nvPr>
        </p:nvSpPr>
        <p:spPr/>
        <p:txBody>
          <a:bodyPr/>
          <a:lstStyle/>
          <a:p>
            <a:r>
              <a:rPr kumimoji="1" lang="en-US" altLang="zh-CN" dirty="0"/>
              <a:t>6.2 </a:t>
            </a:r>
            <a:r>
              <a:rPr kumimoji="1" lang="zh-CN" altLang="en-US" dirty="0"/>
              <a:t>面向对象方法学的主要优点</a:t>
            </a:r>
          </a:p>
        </p:txBody>
      </p:sp>
      <p:sp>
        <p:nvSpPr>
          <p:cNvPr id="3" name="内容占位符 2">
            <a:extLst>
              <a:ext uri="{FF2B5EF4-FFF2-40B4-BE49-F238E27FC236}">
                <a16:creationId xmlns:a16="http://schemas.microsoft.com/office/drawing/2014/main" id="{6C999572-142B-DA46-9E4A-17F21A6EAF57}"/>
              </a:ext>
            </a:extLst>
          </p:cNvPr>
          <p:cNvSpPr>
            <a:spLocks noGrp="1"/>
          </p:cNvSpPr>
          <p:nvPr>
            <p:ph idx="1"/>
          </p:nvPr>
        </p:nvSpPr>
        <p:spPr/>
        <p:txBody>
          <a:bodyPr>
            <a:normAutofit/>
          </a:bodyPr>
          <a:lstStyle/>
          <a:p>
            <a:r>
              <a:rPr lang="zh-CN" altLang="en-US" sz="2400" dirty="0"/>
              <a:t>与人类习惯的思维方式一致</a:t>
            </a:r>
          </a:p>
          <a:p>
            <a:r>
              <a:rPr lang="zh-CN" altLang="en-US" sz="2400" dirty="0"/>
              <a:t>稳定性好</a:t>
            </a:r>
          </a:p>
          <a:p>
            <a:r>
              <a:rPr lang="zh-CN" altLang="en-US" sz="2400" dirty="0"/>
              <a:t>可重用性好</a:t>
            </a:r>
          </a:p>
          <a:p>
            <a:r>
              <a:rPr lang="zh-CN" altLang="en-US" sz="2400" dirty="0"/>
              <a:t>较易开发大型软件产品</a:t>
            </a:r>
          </a:p>
          <a:p>
            <a:r>
              <a:rPr lang="zh-CN" altLang="en-US" sz="2400" dirty="0"/>
              <a:t>可维护性好</a:t>
            </a:r>
          </a:p>
          <a:p>
            <a:endParaRPr kumimoji="1" lang="zh-CN" altLang="en-US" sz="2400" dirty="0"/>
          </a:p>
        </p:txBody>
      </p:sp>
      <p:sp>
        <p:nvSpPr>
          <p:cNvPr id="4" name="日期占位符 3">
            <a:extLst>
              <a:ext uri="{FF2B5EF4-FFF2-40B4-BE49-F238E27FC236}">
                <a16:creationId xmlns:a16="http://schemas.microsoft.com/office/drawing/2014/main" id="{08F2C4AC-A065-9D4C-8D16-9D8FF17F7FB5}"/>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4E796093-E391-A340-AFE5-EB8B1BACB497}"/>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5935DF1-E210-D64E-BFE3-0C40394CF373}"/>
              </a:ext>
            </a:extLst>
          </p:cNvPr>
          <p:cNvSpPr>
            <a:spLocks noGrp="1"/>
          </p:cNvSpPr>
          <p:nvPr>
            <p:ph type="sldNum" sz="quarter" idx="12"/>
          </p:nvPr>
        </p:nvSpPr>
        <p:spPr/>
        <p:txBody>
          <a:bodyPr/>
          <a:lstStyle/>
          <a:p>
            <a:fld id="{5B3F3CCD-5AE8-4BDA-99FD-25BB3DCCC447}" type="slidenum">
              <a:rPr lang="zh-CN" altLang="en-US" smtClean="0"/>
              <a:pPr/>
              <a:t>14</a:t>
            </a:fld>
            <a:endParaRPr lang="zh-CN" altLang="en-US"/>
          </a:p>
        </p:txBody>
      </p:sp>
    </p:spTree>
    <p:extLst>
      <p:ext uri="{BB962C8B-B14F-4D97-AF65-F5344CB8AC3E}">
        <p14:creationId xmlns:p14="http://schemas.microsoft.com/office/powerpoint/2010/main" val="330698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6564D8AD-5402-1D4A-8F90-0F5C22CC4308}"/>
              </a:ext>
            </a:extLst>
          </p:cNvPr>
          <p:cNvSpPr>
            <a:spLocks noGrp="1" noChangeArrowheads="1"/>
          </p:cNvSpPr>
          <p:nvPr>
            <p:ph type="title"/>
          </p:nvPr>
        </p:nvSpPr>
        <p:spPr>
          <a:xfrm>
            <a:off x="676478" y="129838"/>
            <a:ext cx="7953375" cy="677863"/>
          </a:xfrm>
          <a:solidFill>
            <a:schemeClr val="bg1"/>
          </a:solidFill>
        </p:spPr>
        <p:txBody>
          <a:bodyPr>
            <a:normAutofit/>
          </a:bodyPr>
          <a:lstStyle/>
          <a:p>
            <a:pPr eaLnBrk="1" hangingPunct="1"/>
            <a:r>
              <a:rPr lang="en-US" altLang="zh-CN" dirty="0"/>
              <a:t>OO</a:t>
            </a:r>
            <a:r>
              <a:rPr lang="zh-CN" altLang="en-US" dirty="0"/>
              <a:t>优点：与人类习惯的思维方式一致</a:t>
            </a:r>
          </a:p>
        </p:txBody>
      </p:sp>
      <p:sp>
        <p:nvSpPr>
          <p:cNvPr id="374787" name="Rectangle 3">
            <a:extLst>
              <a:ext uri="{FF2B5EF4-FFF2-40B4-BE49-F238E27FC236}">
                <a16:creationId xmlns:a16="http://schemas.microsoft.com/office/drawing/2014/main" id="{020C0CDE-89F7-1F45-BDFF-39AD204120A6}"/>
              </a:ext>
            </a:extLst>
          </p:cNvPr>
          <p:cNvSpPr>
            <a:spLocks noGrp="1" noChangeArrowheads="1"/>
          </p:cNvSpPr>
          <p:nvPr>
            <p:ph idx="1"/>
          </p:nvPr>
        </p:nvSpPr>
        <p:spPr>
          <a:xfrm>
            <a:off x="647293" y="904436"/>
            <a:ext cx="10734067" cy="4560887"/>
          </a:xfrm>
          <a:noFill/>
        </p:spPr>
        <p:txBody>
          <a:bodyPr>
            <a:normAutofit/>
          </a:bodyPr>
          <a:lstStyle/>
          <a:p>
            <a:pPr eaLnBrk="1" hangingPunct="1">
              <a:lnSpc>
                <a:spcPct val="80000"/>
              </a:lnSpc>
            </a:pPr>
            <a:r>
              <a:rPr lang="zh-CN" altLang="en-US" sz="2400" dirty="0"/>
              <a:t>结构化方法：面向</a:t>
            </a:r>
            <a:r>
              <a:rPr lang="zh-CN" altLang="en-US" sz="2400" dirty="0">
                <a:solidFill>
                  <a:schemeClr val="hlink"/>
                </a:solidFill>
              </a:rPr>
              <a:t>过程</a:t>
            </a:r>
            <a:r>
              <a:rPr lang="zh-CN" altLang="en-US" sz="2400" dirty="0"/>
              <a:t>，以</a:t>
            </a:r>
            <a:r>
              <a:rPr lang="zh-CN" altLang="en-US" sz="2400" dirty="0">
                <a:solidFill>
                  <a:schemeClr val="hlink"/>
                </a:solidFill>
              </a:rPr>
              <a:t>算法</a:t>
            </a:r>
            <a:r>
              <a:rPr lang="zh-CN" altLang="en-US" sz="2400" dirty="0"/>
              <a:t>为核心</a:t>
            </a:r>
          </a:p>
          <a:p>
            <a:pPr lvl="1" eaLnBrk="1" hangingPunct="1">
              <a:lnSpc>
                <a:spcPct val="80000"/>
              </a:lnSpc>
            </a:pPr>
            <a:r>
              <a:rPr lang="zh-CN" altLang="en-US" sz="2000" dirty="0"/>
              <a:t>数据和过程相互独立</a:t>
            </a:r>
          </a:p>
          <a:p>
            <a:pPr lvl="1" eaLnBrk="1" hangingPunct="1">
              <a:lnSpc>
                <a:spcPct val="80000"/>
              </a:lnSpc>
            </a:pPr>
            <a:r>
              <a:rPr lang="zh-CN" altLang="en-US" sz="2000" dirty="0"/>
              <a:t>数据代表问题空间的客体</a:t>
            </a:r>
          </a:p>
          <a:p>
            <a:pPr lvl="1" eaLnBrk="1" hangingPunct="1">
              <a:lnSpc>
                <a:spcPct val="80000"/>
              </a:lnSpc>
            </a:pPr>
            <a:r>
              <a:rPr lang="zh-CN" altLang="en-US" sz="2000" dirty="0"/>
              <a:t>程序代码处理数据</a:t>
            </a:r>
          </a:p>
          <a:p>
            <a:pPr eaLnBrk="1" hangingPunct="1">
              <a:lnSpc>
                <a:spcPct val="80000"/>
              </a:lnSpc>
            </a:pPr>
            <a:r>
              <a:rPr lang="en-US" altLang="zh-CN" sz="2400" dirty="0"/>
              <a:t>OO</a:t>
            </a:r>
            <a:r>
              <a:rPr lang="zh-CN" altLang="en-US" sz="2400" dirty="0"/>
              <a:t>：面向</a:t>
            </a:r>
            <a:r>
              <a:rPr lang="zh-CN" altLang="en-US" sz="2400" dirty="0">
                <a:solidFill>
                  <a:schemeClr val="hlink"/>
                </a:solidFill>
              </a:rPr>
              <a:t>对象</a:t>
            </a:r>
            <a:r>
              <a:rPr lang="zh-CN" altLang="en-US" sz="2400" dirty="0"/>
              <a:t>，以</a:t>
            </a:r>
            <a:r>
              <a:rPr lang="zh-CN" altLang="en-US" sz="2400" dirty="0">
                <a:solidFill>
                  <a:schemeClr val="hlink"/>
                </a:solidFill>
              </a:rPr>
              <a:t>对象</a:t>
            </a:r>
            <a:r>
              <a:rPr lang="zh-CN" altLang="en-US" sz="2400" dirty="0"/>
              <a:t>为核心</a:t>
            </a:r>
          </a:p>
          <a:p>
            <a:pPr lvl="1" eaLnBrk="1" hangingPunct="1">
              <a:lnSpc>
                <a:spcPct val="80000"/>
              </a:lnSpc>
            </a:pPr>
            <a:r>
              <a:rPr lang="zh-CN" altLang="en-US" sz="2000" dirty="0"/>
              <a:t>对象是客观世界中实体的抽象</a:t>
            </a:r>
          </a:p>
          <a:p>
            <a:pPr lvl="1" eaLnBrk="1" hangingPunct="1">
              <a:lnSpc>
                <a:spcPct val="80000"/>
              </a:lnSpc>
            </a:pPr>
            <a:r>
              <a:rPr lang="zh-CN" altLang="en-US" sz="2000" dirty="0"/>
              <a:t>对象封装数据和操作</a:t>
            </a:r>
          </a:p>
          <a:p>
            <a:pPr lvl="1" eaLnBrk="1" hangingPunct="1">
              <a:lnSpc>
                <a:spcPct val="80000"/>
              </a:lnSpc>
            </a:pPr>
            <a:r>
              <a:rPr lang="zh-CN" altLang="en-US" sz="2000" dirty="0"/>
              <a:t>数据描述内部状态，表示对象的静态属性</a:t>
            </a:r>
          </a:p>
          <a:p>
            <a:pPr lvl="1" eaLnBrk="1" hangingPunct="1">
              <a:lnSpc>
                <a:spcPct val="80000"/>
              </a:lnSpc>
            </a:pPr>
            <a:r>
              <a:rPr lang="zh-CN" altLang="en-US" sz="2000" dirty="0"/>
              <a:t>操作施加于数据，表示对象的动态行为</a:t>
            </a:r>
          </a:p>
          <a:p>
            <a:pPr lvl="1" eaLnBrk="1" hangingPunct="1">
              <a:lnSpc>
                <a:spcPct val="80000"/>
              </a:lnSpc>
            </a:pPr>
            <a:r>
              <a:rPr lang="zh-CN" altLang="en-US" sz="2000" dirty="0"/>
              <a:t>逐步深化：抽象类（系统框架）</a:t>
            </a:r>
            <a:r>
              <a:rPr lang="en-US" altLang="zh-CN" sz="2000" dirty="0">
                <a:latin typeface="Times New Roman" panose="02020603050405020304" pitchFamily="18" charset="0"/>
              </a:rPr>
              <a:t>—</a:t>
            </a:r>
            <a:r>
              <a:rPr lang="zh-CN" altLang="en-US" sz="2000" dirty="0"/>
              <a:t>派生类（具体化）</a:t>
            </a:r>
          </a:p>
        </p:txBody>
      </p:sp>
      <p:sp>
        <p:nvSpPr>
          <p:cNvPr id="21506" name="Slide Number Placeholder 5">
            <a:extLst>
              <a:ext uri="{FF2B5EF4-FFF2-40B4-BE49-F238E27FC236}">
                <a16:creationId xmlns:a16="http://schemas.microsoft.com/office/drawing/2014/main" id="{F569EAD5-D60B-3D46-BF37-449FE41816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EB86FEE-DFA2-1D4A-B749-876B54CBB20D}" type="slidenum">
              <a:rPr kumimoji="0" lang="en-US" altLang="zh-CN" sz="1400"/>
              <a:pPr eaLnBrk="1" hangingPunct="1"/>
              <a:t>15</a:t>
            </a:fld>
            <a:r>
              <a:rPr kumimoji="0" lang="en-US" altLang="zh-CN" sz="1400"/>
              <a:t>/95</a:t>
            </a:r>
          </a:p>
        </p:txBody>
      </p:sp>
    </p:spTree>
    <p:extLst>
      <p:ext uri="{BB962C8B-B14F-4D97-AF65-F5344CB8AC3E}">
        <p14:creationId xmlns:p14="http://schemas.microsoft.com/office/powerpoint/2010/main" val="315582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9454ECB-189B-194E-B862-1BFBB9505A33}"/>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0922B7DD-D01D-B642-9878-C23EB7BADEBD}"/>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AC4A927B-910C-F44A-9094-6D032A5DC345}"/>
              </a:ext>
            </a:extLst>
          </p:cNvPr>
          <p:cNvSpPr>
            <a:spLocks noGrp="1"/>
          </p:cNvSpPr>
          <p:nvPr>
            <p:ph type="sldNum" sz="quarter" idx="12"/>
          </p:nvPr>
        </p:nvSpPr>
        <p:spPr/>
        <p:txBody>
          <a:bodyPr/>
          <a:lstStyle/>
          <a:p>
            <a:fld id="{5B3F3CCD-5AE8-4BDA-99FD-25BB3DCCC447}" type="slidenum">
              <a:rPr lang="zh-CN" altLang="en-US" smtClean="0"/>
              <a:pPr/>
              <a:t>16</a:t>
            </a:fld>
            <a:endParaRPr lang="zh-CN" altLang="en-US"/>
          </a:p>
        </p:txBody>
      </p:sp>
      <p:pic>
        <p:nvPicPr>
          <p:cNvPr id="7" name="Picture 2" descr="BL00381_">
            <a:extLst>
              <a:ext uri="{FF2B5EF4-FFF2-40B4-BE49-F238E27FC236}">
                <a16:creationId xmlns:a16="http://schemas.microsoft.com/office/drawing/2014/main" id="{1913B87B-7019-7340-96C2-CBD1A67A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98124"/>
            <a:ext cx="1447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a:extLst>
              <a:ext uri="{FF2B5EF4-FFF2-40B4-BE49-F238E27FC236}">
                <a16:creationId xmlns:a16="http://schemas.microsoft.com/office/drawing/2014/main" id="{21FF0D8C-0B1F-DE43-BACF-A8CEA445E285}"/>
              </a:ext>
            </a:extLst>
          </p:cNvPr>
          <p:cNvSpPr txBox="1">
            <a:spLocks noChangeArrowheads="1"/>
          </p:cNvSpPr>
          <p:nvPr/>
        </p:nvSpPr>
        <p:spPr bwMode="auto">
          <a:xfrm>
            <a:off x="2057400" y="1363948"/>
            <a:ext cx="1371600" cy="369332"/>
          </a:xfrm>
          <a:prstGeom prst="rect">
            <a:avLst/>
          </a:prstGeom>
          <a:noFill/>
          <a:ln w="9525">
            <a:noFill/>
            <a:miter lim="800000"/>
            <a:headEnd/>
            <a:tailEnd/>
          </a:ln>
          <a:effectLst/>
        </p:spPr>
        <p:txBody>
          <a:bodyPr>
            <a:spAutoFit/>
          </a:bodyPr>
          <a:lstStyle/>
          <a:p>
            <a:pPr eaLnBrk="0" hangingPunct="0">
              <a:spcBef>
                <a:spcPct val="50000"/>
              </a:spcBef>
              <a:defRPr/>
            </a:pPr>
            <a:r>
              <a:rPr lang="en-US" altLang="zh-CN" b="1" dirty="0">
                <a:solidFill>
                  <a:srgbClr val="CC3300"/>
                </a:solidFill>
                <a:effectLst>
                  <a:outerShdw blurRad="38100" dist="38100" dir="2700000" algn="tl">
                    <a:srgbClr val="C0C0C0"/>
                  </a:outerShdw>
                </a:effectLst>
                <a:latin typeface="Times New Roman" pitchFamily="18" charset="0"/>
              </a:rPr>
              <a:t>Reality</a:t>
            </a:r>
          </a:p>
        </p:txBody>
      </p:sp>
      <p:sp>
        <p:nvSpPr>
          <p:cNvPr id="9" name="Text Box 4">
            <a:extLst>
              <a:ext uri="{FF2B5EF4-FFF2-40B4-BE49-F238E27FC236}">
                <a16:creationId xmlns:a16="http://schemas.microsoft.com/office/drawing/2014/main" id="{E7D6ECC0-F97D-364D-9657-325837951078}"/>
              </a:ext>
            </a:extLst>
          </p:cNvPr>
          <p:cNvSpPr txBox="1">
            <a:spLocks noChangeArrowheads="1"/>
          </p:cNvSpPr>
          <p:nvPr/>
        </p:nvSpPr>
        <p:spPr bwMode="auto">
          <a:xfrm>
            <a:off x="1981200" y="2641060"/>
            <a:ext cx="1600200" cy="369332"/>
          </a:xfrm>
          <a:prstGeom prst="rect">
            <a:avLst/>
          </a:prstGeom>
          <a:noFill/>
          <a:ln w="9525">
            <a:noFill/>
            <a:miter lim="800000"/>
            <a:headEnd/>
            <a:tailEnd/>
          </a:ln>
          <a:effectLst/>
        </p:spPr>
        <p:txBody>
          <a:bodyPr>
            <a:spAutoFit/>
          </a:bodyPr>
          <a:lstStyle/>
          <a:p>
            <a:pPr eaLnBrk="0" hangingPunct="0">
              <a:spcBef>
                <a:spcPct val="50000"/>
              </a:spcBef>
              <a:defRPr/>
            </a:pPr>
            <a:r>
              <a:rPr lang="en-US" altLang="zh-CN" b="1" dirty="0">
                <a:solidFill>
                  <a:srgbClr val="CC3300"/>
                </a:solidFill>
                <a:effectLst>
                  <a:outerShdw blurRad="38100" dist="38100" dir="2700000" algn="tl">
                    <a:srgbClr val="C0C0C0"/>
                  </a:outerShdw>
                </a:effectLst>
                <a:latin typeface="Times New Roman" pitchFamily="18" charset="0"/>
              </a:rPr>
              <a:t>Semantic gap</a:t>
            </a:r>
          </a:p>
        </p:txBody>
      </p:sp>
      <p:sp>
        <p:nvSpPr>
          <p:cNvPr id="10" name="Text Box 5">
            <a:extLst>
              <a:ext uri="{FF2B5EF4-FFF2-40B4-BE49-F238E27FC236}">
                <a16:creationId xmlns:a16="http://schemas.microsoft.com/office/drawing/2014/main" id="{45BFCC2D-A63D-F740-8C73-FB3964EFA97C}"/>
              </a:ext>
            </a:extLst>
          </p:cNvPr>
          <p:cNvSpPr txBox="1">
            <a:spLocks noChangeArrowheads="1"/>
          </p:cNvSpPr>
          <p:nvPr/>
        </p:nvSpPr>
        <p:spPr bwMode="auto">
          <a:xfrm>
            <a:off x="2057400" y="4405004"/>
            <a:ext cx="1219200" cy="369332"/>
          </a:xfrm>
          <a:prstGeom prst="rect">
            <a:avLst/>
          </a:prstGeom>
          <a:noFill/>
          <a:ln w="9525">
            <a:noFill/>
            <a:miter lim="800000"/>
            <a:headEnd/>
            <a:tailEnd/>
          </a:ln>
          <a:effectLst/>
        </p:spPr>
        <p:txBody>
          <a:bodyPr>
            <a:spAutoFit/>
          </a:bodyPr>
          <a:lstStyle/>
          <a:p>
            <a:pPr eaLnBrk="0" hangingPunct="0">
              <a:spcBef>
                <a:spcPct val="50000"/>
              </a:spcBef>
              <a:defRPr/>
            </a:pPr>
            <a:r>
              <a:rPr lang="en-US" altLang="zh-CN" b="1" dirty="0">
                <a:solidFill>
                  <a:srgbClr val="CC3300"/>
                </a:solidFill>
                <a:effectLst>
                  <a:outerShdw blurRad="38100" dist="38100" dir="2700000" algn="tl">
                    <a:srgbClr val="C0C0C0"/>
                  </a:outerShdw>
                </a:effectLst>
                <a:latin typeface="Times New Roman" pitchFamily="18" charset="0"/>
              </a:rPr>
              <a:t>Model</a:t>
            </a:r>
          </a:p>
        </p:txBody>
      </p:sp>
      <p:sp>
        <p:nvSpPr>
          <p:cNvPr id="11" name="AutoShape 6">
            <a:extLst>
              <a:ext uri="{FF2B5EF4-FFF2-40B4-BE49-F238E27FC236}">
                <a16:creationId xmlns:a16="http://schemas.microsoft.com/office/drawing/2014/main" id="{86A6FA23-181A-F547-85A4-A9F317E78029}"/>
              </a:ext>
            </a:extLst>
          </p:cNvPr>
          <p:cNvSpPr>
            <a:spLocks noChangeArrowheads="1"/>
          </p:cNvSpPr>
          <p:nvPr/>
        </p:nvSpPr>
        <p:spPr bwMode="auto">
          <a:xfrm>
            <a:off x="3124200" y="2488660"/>
            <a:ext cx="6858000" cy="1230544"/>
          </a:xfrm>
          <a:prstGeom prst="parallelogram">
            <a:avLst>
              <a:gd name="adj" fmla="val 3814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12" name="Picture 7" descr="BD06784_">
            <a:extLst>
              <a:ext uri="{FF2B5EF4-FFF2-40B4-BE49-F238E27FC236}">
                <a16:creationId xmlns:a16="http://schemas.microsoft.com/office/drawing/2014/main" id="{81A855AE-389E-0A40-8DAB-3E45DBC98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26724"/>
            <a:ext cx="106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TN00332_">
            <a:extLst>
              <a:ext uri="{FF2B5EF4-FFF2-40B4-BE49-F238E27FC236}">
                <a16:creationId xmlns:a16="http://schemas.microsoft.com/office/drawing/2014/main" id="{F73EED4E-1B5B-5846-94F7-3B45F1F61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74324"/>
            <a:ext cx="1371600" cy="685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4" name="Picture 9" descr="NA01441_">
            <a:extLst>
              <a:ext uri="{FF2B5EF4-FFF2-40B4-BE49-F238E27FC236}">
                <a16:creationId xmlns:a16="http://schemas.microsoft.com/office/drawing/2014/main" id="{1B3FAD73-8248-4248-8147-0CE6D2638D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1126724"/>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0">
            <a:extLst>
              <a:ext uri="{FF2B5EF4-FFF2-40B4-BE49-F238E27FC236}">
                <a16:creationId xmlns:a16="http://schemas.microsoft.com/office/drawing/2014/main" id="{DA4477EA-EE37-7D4A-8377-FD3257B252DA}"/>
              </a:ext>
            </a:extLst>
          </p:cNvPr>
          <p:cNvSpPr>
            <a:spLocks noChangeArrowheads="1"/>
          </p:cNvSpPr>
          <p:nvPr/>
        </p:nvSpPr>
        <p:spPr bwMode="auto">
          <a:xfrm>
            <a:off x="3962400" y="3947804"/>
            <a:ext cx="533400" cy="533400"/>
          </a:xfrm>
          <a:prstGeom prst="ellipse">
            <a:avLst/>
          </a:prstGeom>
          <a:solidFill>
            <a:srgbClr val="FF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Line 11">
            <a:extLst>
              <a:ext uri="{FF2B5EF4-FFF2-40B4-BE49-F238E27FC236}">
                <a16:creationId xmlns:a16="http://schemas.microsoft.com/office/drawing/2014/main" id="{30F3B859-0921-E94F-BEC2-960FF7252731}"/>
              </a:ext>
            </a:extLst>
          </p:cNvPr>
          <p:cNvSpPr>
            <a:spLocks noChangeShapeType="1"/>
          </p:cNvSpPr>
          <p:nvPr/>
        </p:nvSpPr>
        <p:spPr bwMode="auto">
          <a:xfrm>
            <a:off x="4190999" y="1757462"/>
            <a:ext cx="1" cy="101161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2">
            <a:extLst>
              <a:ext uri="{FF2B5EF4-FFF2-40B4-BE49-F238E27FC236}">
                <a16:creationId xmlns:a16="http://schemas.microsoft.com/office/drawing/2014/main" id="{4CDFA08B-3B63-624F-A651-8D7C50F35CD4}"/>
              </a:ext>
            </a:extLst>
          </p:cNvPr>
          <p:cNvSpPr>
            <a:spLocks noChangeShapeType="1"/>
          </p:cNvSpPr>
          <p:nvPr/>
        </p:nvSpPr>
        <p:spPr bwMode="auto">
          <a:xfrm>
            <a:off x="4190999" y="3445212"/>
            <a:ext cx="1" cy="4942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3">
            <a:extLst>
              <a:ext uri="{FF2B5EF4-FFF2-40B4-BE49-F238E27FC236}">
                <a16:creationId xmlns:a16="http://schemas.microsoft.com/office/drawing/2014/main" id="{E0D569BC-1083-C248-A656-F477E277A80A}"/>
              </a:ext>
            </a:extLst>
          </p:cNvPr>
          <p:cNvSpPr>
            <a:spLocks noChangeShapeType="1"/>
          </p:cNvSpPr>
          <p:nvPr/>
        </p:nvSpPr>
        <p:spPr bwMode="auto">
          <a:xfrm>
            <a:off x="5791200" y="2117324"/>
            <a:ext cx="0" cy="9047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4">
            <a:extLst>
              <a:ext uri="{FF2B5EF4-FFF2-40B4-BE49-F238E27FC236}">
                <a16:creationId xmlns:a16="http://schemas.microsoft.com/office/drawing/2014/main" id="{8BEBED5D-98DA-A14E-B3B1-32D8BB72E7DB}"/>
              </a:ext>
            </a:extLst>
          </p:cNvPr>
          <p:cNvSpPr>
            <a:spLocks noChangeShapeType="1"/>
          </p:cNvSpPr>
          <p:nvPr/>
        </p:nvSpPr>
        <p:spPr bwMode="auto">
          <a:xfrm>
            <a:off x="5791200" y="3429000"/>
            <a:ext cx="0" cy="15742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Oval 15">
            <a:extLst>
              <a:ext uri="{FF2B5EF4-FFF2-40B4-BE49-F238E27FC236}">
                <a16:creationId xmlns:a16="http://schemas.microsoft.com/office/drawing/2014/main" id="{5F165EFC-0C03-4C40-835A-D68BE714CAE6}"/>
              </a:ext>
            </a:extLst>
          </p:cNvPr>
          <p:cNvSpPr>
            <a:spLocks noChangeArrowheads="1"/>
          </p:cNvSpPr>
          <p:nvPr/>
        </p:nvSpPr>
        <p:spPr bwMode="auto">
          <a:xfrm>
            <a:off x="5562600" y="4633604"/>
            <a:ext cx="533400" cy="533400"/>
          </a:xfrm>
          <a:prstGeom prst="ellipse">
            <a:avLst/>
          </a:prstGeom>
          <a:solidFill>
            <a:srgbClr val="FF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Line 16">
            <a:extLst>
              <a:ext uri="{FF2B5EF4-FFF2-40B4-BE49-F238E27FC236}">
                <a16:creationId xmlns:a16="http://schemas.microsoft.com/office/drawing/2014/main" id="{92476134-B21C-904A-AC4B-967086FE36B8}"/>
              </a:ext>
            </a:extLst>
          </p:cNvPr>
          <p:cNvSpPr>
            <a:spLocks noChangeShapeType="1"/>
          </p:cNvSpPr>
          <p:nvPr/>
        </p:nvSpPr>
        <p:spPr bwMode="auto">
          <a:xfrm>
            <a:off x="7467600" y="1660124"/>
            <a:ext cx="0" cy="11851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7">
            <a:extLst>
              <a:ext uri="{FF2B5EF4-FFF2-40B4-BE49-F238E27FC236}">
                <a16:creationId xmlns:a16="http://schemas.microsoft.com/office/drawing/2014/main" id="{B4D430A8-54B4-FA47-9F62-3FAFD15FF4A3}"/>
              </a:ext>
            </a:extLst>
          </p:cNvPr>
          <p:cNvSpPr>
            <a:spLocks noChangeShapeType="1"/>
          </p:cNvSpPr>
          <p:nvPr/>
        </p:nvSpPr>
        <p:spPr bwMode="auto">
          <a:xfrm>
            <a:off x="7467600" y="3555460"/>
            <a:ext cx="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Oval 18">
            <a:extLst>
              <a:ext uri="{FF2B5EF4-FFF2-40B4-BE49-F238E27FC236}">
                <a16:creationId xmlns:a16="http://schemas.microsoft.com/office/drawing/2014/main" id="{88646505-E5A0-DE43-BF2C-AC991D3A838F}"/>
              </a:ext>
            </a:extLst>
          </p:cNvPr>
          <p:cNvSpPr>
            <a:spLocks noChangeArrowheads="1"/>
          </p:cNvSpPr>
          <p:nvPr/>
        </p:nvSpPr>
        <p:spPr bwMode="auto">
          <a:xfrm>
            <a:off x="7239000" y="3947804"/>
            <a:ext cx="457200" cy="457200"/>
          </a:xfrm>
          <a:prstGeom prst="ellipse">
            <a:avLst/>
          </a:prstGeom>
          <a:solidFill>
            <a:srgbClr val="FF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Line 19">
            <a:extLst>
              <a:ext uri="{FF2B5EF4-FFF2-40B4-BE49-F238E27FC236}">
                <a16:creationId xmlns:a16="http://schemas.microsoft.com/office/drawing/2014/main" id="{744902C0-2D6D-DF41-95B8-9532CEC7FB5F}"/>
              </a:ext>
            </a:extLst>
          </p:cNvPr>
          <p:cNvSpPr>
            <a:spLocks noChangeShapeType="1"/>
          </p:cNvSpPr>
          <p:nvPr/>
        </p:nvSpPr>
        <p:spPr bwMode="auto">
          <a:xfrm>
            <a:off x="9067800" y="2089340"/>
            <a:ext cx="0" cy="9327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0">
            <a:extLst>
              <a:ext uri="{FF2B5EF4-FFF2-40B4-BE49-F238E27FC236}">
                <a16:creationId xmlns:a16="http://schemas.microsoft.com/office/drawing/2014/main" id="{7578AE25-A4B3-AB49-A464-8C50AB46BDE7}"/>
              </a:ext>
            </a:extLst>
          </p:cNvPr>
          <p:cNvSpPr>
            <a:spLocks noChangeShapeType="1"/>
          </p:cNvSpPr>
          <p:nvPr/>
        </p:nvSpPr>
        <p:spPr bwMode="auto">
          <a:xfrm>
            <a:off x="9067800" y="3555460"/>
            <a:ext cx="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Oval 21">
            <a:extLst>
              <a:ext uri="{FF2B5EF4-FFF2-40B4-BE49-F238E27FC236}">
                <a16:creationId xmlns:a16="http://schemas.microsoft.com/office/drawing/2014/main" id="{471BCA94-0BBC-C048-A445-8681DA3177D1}"/>
              </a:ext>
            </a:extLst>
          </p:cNvPr>
          <p:cNvSpPr>
            <a:spLocks noChangeArrowheads="1"/>
          </p:cNvSpPr>
          <p:nvPr/>
        </p:nvSpPr>
        <p:spPr bwMode="auto">
          <a:xfrm>
            <a:off x="8839200" y="4633604"/>
            <a:ext cx="457200" cy="457200"/>
          </a:xfrm>
          <a:prstGeom prst="ellipse">
            <a:avLst/>
          </a:prstGeom>
          <a:solidFill>
            <a:srgbClr val="FF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Line 22">
            <a:extLst>
              <a:ext uri="{FF2B5EF4-FFF2-40B4-BE49-F238E27FC236}">
                <a16:creationId xmlns:a16="http://schemas.microsoft.com/office/drawing/2014/main" id="{D7368176-AE71-654C-B747-B3E556FC03EB}"/>
              </a:ext>
            </a:extLst>
          </p:cNvPr>
          <p:cNvSpPr>
            <a:spLocks noChangeShapeType="1"/>
          </p:cNvSpPr>
          <p:nvPr/>
        </p:nvSpPr>
        <p:spPr bwMode="auto">
          <a:xfrm flipH="1" flipV="1">
            <a:off x="4495800" y="4328804"/>
            <a:ext cx="10668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3">
            <a:extLst>
              <a:ext uri="{FF2B5EF4-FFF2-40B4-BE49-F238E27FC236}">
                <a16:creationId xmlns:a16="http://schemas.microsoft.com/office/drawing/2014/main" id="{359B81F9-24F4-4A4A-B97D-37C8030234A7}"/>
              </a:ext>
            </a:extLst>
          </p:cNvPr>
          <p:cNvSpPr>
            <a:spLocks noChangeShapeType="1"/>
          </p:cNvSpPr>
          <p:nvPr/>
        </p:nvSpPr>
        <p:spPr bwMode="auto">
          <a:xfrm flipV="1">
            <a:off x="6096000" y="4252604"/>
            <a:ext cx="11430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 name="Text Box 24">
            <a:extLst>
              <a:ext uri="{FF2B5EF4-FFF2-40B4-BE49-F238E27FC236}">
                <a16:creationId xmlns:a16="http://schemas.microsoft.com/office/drawing/2014/main" id="{9C4122C4-12C8-6E45-99DB-2E22AFD0E1D4}"/>
              </a:ext>
            </a:extLst>
          </p:cNvPr>
          <p:cNvSpPr txBox="1">
            <a:spLocks noChangeArrowheads="1"/>
          </p:cNvSpPr>
          <p:nvPr/>
        </p:nvSpPr>
        <p:spPr bwMode="auto">
          <a:xfrm>
            <a:off x="4648200" y="4252604"/>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solidFill>
                  <a:srgbClr val="FF66CC"/>
                </a:solidFill>
                <a:latin typeface="Times New Roman" panose="02020603050405020304" pitchFamily="18" charset="0"/>
              </a:rPr>
              <a:t>lives in</a:t>
            </a:r>
          </a:p>
        </p:txBody>
      </p:sp>
      <p:sp>
        <p:nvSpPr>
          <p:cNvPr id="30" name="Text Box 25">
            <a:extLst>
              <a:ext uri="{FF2B5EF4-FFF2-40B4-BE49-F238E27FC236}">
                <a16:creationId xmlns:a16="http://schemas.microsoft.com/office/drawing/2014/main" id="{9CBB1995-8D47-244C-90A4-D5B6644855B0}"/>
              </a:ext>
            </a:extLst>
          </p:cNvPr>
          <p:cNvSpPr txBox="1">
            <a:spLocks noChangeArrowheads="1"/>
          </p:cNvSpPr>
          <p:nvPr/>
        </p:nvSpPr>
        <p:spPr bwMode="auto">
          <a:xfrm>
            <a:off x="6096000" y="4252604"/>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solidFill>
                  <a:srgbClr val="FF66CC"/>
                </a:solidFill>
                <a:latin typeface="Times New Roman" panose="02020603050405020304" pitchFamily="18" charset="0"/>
              </a:rPr>
              <a:t>drives</a:t>
            </a:r>
          </a:p>
        </p:txBody>
      </p:sp>
      <p:sp>
        <p:nvSpPr>
          <p:cNvPr id="31" name="Text Box 26">
            <a:extLst>
              <a:ext uri="{FF2B5EF4-FFF2-40B4-BE49-F238E27FC236}">
                <a16:creationId xmlns:a16="http://schemas.microsoft.com/office/drawing/2014/main" id="{0758AEB9-EEF5-4B42-B7D9-8D306A7C885E}"/>
              </a:ext>
            </a:extLst>
          </p:cNvPr>
          <p:cNvSpPr txBox="1">
            <a:spLocks noChangeArrowheads="1"/>
          </p:cNvSpPr>
          <p:nvPr/>
        </p:nvSpPr>
        <p:spPr bwMode="auto">
          <a:xfrm>
            <a:off x="3581400" y="4328804"/>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House</a:t>
            </a:r>
          </a:p>
        </p:txBody>
      </p:sp>
      <p:sp>
        <p:nvSpPr>
          <p:cNvPr id="32" name="Text Box 27">
            <a:extLst>
              <a:ext uri="{FF2B5EF4-FFF2-40B4-BE49-F238E27FC236}">
                <a16:creationId xmlns:a16="http://schemas.microsoft.com/office/drawing/2014/main" id="{7145B0C2-E18B-584C-BE07-BEA9BF42BD18}"/>
              </a:ext>
            </a:extLst>
          </p:cNvPr>
          <p:cNvSpPr txBox="1">
            <a:spLocks noChangeArrowheads="1"/>
          </p:cNvSpPr>
          <p:nvPr/>
        </p:nvSpPr>
        <p:spPr bwMode="auto">
          <a:xfrm>
            <a:off x="5486400" y="5167004"/>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Tom</a:t>
            </a:r>
          </a:p>
        </p:txBody>
      </p:sp>
      <p:sp>
        <p:nvSpPr>
          <p:cNvPr id="33" name="Text Box 28">
            <a:extLst>
              <a:ext uri="{FF2B5EF4-FFF2-40B4-BE49-F238E27FC236}">
                <a16:creationId xmlns:a16="http://schemas.microsoft.com/office/drawing/2014/main" id="{5D2D3655-F981-C244-A625-3329E88F92C2}"/>
              </a:ext>
            </a:extLst>
          </p:cNvPr>
          <p:cNvSpPr txBox="1">
            <a:spLocks noChangeArrowheads="1"/>
          </p:cNvSpPr>
          <p:nvPr/>
        </p:nvSpPr>
        <p:spPr bwMode="auto">
          <a:xfrm>
            <a:off x="7239000" y="432880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Car</a:t>
            </a:r>
          </a:p>
        </p:txBody>
      </p:sp>
      <p:sp>
        <p:nvSpPr>
          <p:cNvPr id="34" name="Text Box 29">
            <a:extLst>
              <a:ext uri="{FF2B5EF4-FFF2-40B4-BE49-F238E27FC236}">
                <a16:creationId xmlns:a16="http://schemas.microsoft.com/office/drawing/2014/main" id="{AF5F78F1-4944-EE4B-BF68-2D366D686294}"/>
              </a:ext>
            </a:extLst>
          </p:cNvPr>
          <p:cNvSpPr txBox="1">
            <a:spLocks noChangeArrowheads="1"/>
          </p:cNvSpPr>
          <p:nvPr/>
        </p:nvSpPr>
        <p:spPr bwMode="auto">
          <a:xfrm>
            <a:off x="8763000" y="509080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Tree</a:t>
            </a:r>
          </a:p>
        </p:txBody>
      </p:sp>
      <p:sp>
        <p:nvSpPr>
          <p:cNvPr id="35" name="Text Box 30">
            <a:extLst>
              <a:ext uri="{FF2B5EF4-FFF2-40B4-BE49-F238E27FC236}">
                <a16:creationId xmlns:a16="http://schemas.microsoft.com/office/drawing/2014/main" id="{C8F20BAE-613E-3249-AC15-D8366B0F08FC}"/>
              </a:ext>
            </a:extLst>
          </p:cNvPr>
          <p:cNvSpPr txBox="1">
            <a:spLocks noChangeArrowheads="1"/>
          </p:cNvSpPr>
          <p:nvPr/>
        </p:nvSpPr>
        <p:spPr bwMode="auto">
          <a:xfrm>
            <a:off x="1515618" y="5664031"/>
            <a:ext cx="94320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2000" b="1" dirty="0">
                <a:latin typeface="Times New Roman" panose="02020603050405020304" pitchFamily="18" charset="0"/>
              </a:rPr>
              <a:t>Figure 6.1 Since objects from reality are directly mapped into objects in the model, the semantic gap is minimized</a:t>
            </a:r>
          </a:p>
        </p:txBody>
      </p:sp>
      <p:sp>
        <p:nvSpPr>
          <p:cNvPr id="36" name="Text Box 31">
            <a:extLst>
              <a:ext uri="{FF2B5EF4-FFF2-40B4-BE49-F238E27FC236}">
                <a16:creationId xmlns:a16="http://schemas.microsoft.com/office/drawing/2014/main" id="{7D7A8036-7189-DB45-A780-0B8588F9C72B}"/>
              </a:ext>
            </a:extLst>
          </p:cNvPr>
          <p:cNvSpPr txBox="1">
            <a:spLocks noChangeArrowheads="1"/>
          </p:cNvSpPr>
          <p:nvPr/>
        </p:nvSpPr>
        <p:spPr bwMode="auto">
          <a:xfrm>
            <a:off x="4174236" y="1757462"/>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House</a:t>
            </a:r>
          </a:p>
        </p:txBody>
      </p:sp>
      <p:sp>
        <p:nvSpPr>
          <p:cNvPr id="37" name="Text Box 32">
            <a:extLst>
              <a:ext uri="{FF2B5EF4-FFF2-40B4-BE49-F238E27FC236}">
                <a16:creationId xmlns:a16="http://schemas.microsoft.com/office/drawing/2014/main" id="{B80FFC70-93B5-5F4B-9854-831A985F20E2}"/>
              </a:ext>
            </a:extLst>
          </p:cNvPr>
          <p:cNvSpPr txBox="1">
            <a:spLocks noChangeArrowheads="1"/>
          </p:cNvSpPr>
          <p:nvPr/>
        </p:nvSpPr>
        <p:spPr bwMode="auto">
          <a:xfrm>
            <a:off x="5774436" y="208934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dirty="0">
                <a:latin typeface="Times New Roman" panose="02020603050405020304" pitchFamily="18" charset="0"/>
              </a:rPr>
              <a:t>Tom</a:t>
            </a:r>
          </a:p>
        </p:txBody>
      </p:sp>
      <p:sp>
        <p:nvSpPr>
          <p:cNvPr id="38" name="Text Box 33">
            <a:extLst>
              <a:ext uri="{FF2B5EF4-FFF2-40B4-BE49-F238E27FC236}">
                <a16:creationId xmlns:a16="http://schemas.microsoft.com/office/drawing/2014/main" id="{9ECD5222-6664-F242-834F-F07CC27E2C18}"/>
              </a:ext>
            </a:extLst>
          </p:cNvPr>
          <p:cNvSpPr txBox="1">
            <a:spLocks noChangeArrowheads="1"/>
          </p:cNvSpPr>
          <p:nvPr/>
        </p:nvSpPr>
        <p:spPr bwMode="auto">
          <a:xfrm>
            <a:off x="7527035" y="163214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dirty="0">
                <a:latin typeface="Times New Roman" panose="02020603050405020304" pitchFamily="18" charset="0"/>
              </a:rPr>
              <a:t>Car</a:t>
            </a:r>
          </a:p>
        </p:txBody>
      </p:sp>
      <p:sp>
        <p:nvSpPr>
          <p:cNvPr id="39" name="Text Box 34">
            <a:extLst>
              <a:ext uri="{FF2B5EF4-FFF2-40B4-BE49-F238E27FC236}">
                <a16:creationId xmlns:a16="http://schemas.microsoft.com/office/drawing/2014/main" id="{BCD40AF9-2FC0-B049-B5D6-51B308B379FB}"/>
              </a:ext>
            </a:extLst>
          </p:cNvPr>
          <p:cNvSpPr txBox="1">
            <a:spLocks noChangeArrowheads="1"/>
          </p:cNvSpPr>
          <p:nvPr/>
        </p:nvSpPr>
        <p:spPr bwMode="auto">
          <a:xfrm>
            <a:off x="9067800" y="204112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Tree</a:t>
            </a:r>
          </a:p>
        </p:txBody>
      </p:sp>
      <p:sp>
        <p:nvSpPr>
          <p:cNvPr id="40" name="Rectangle 2">
            <a:extLst>
              <a:ext uri="{FF2B5EF4-FFF2-40B4-BE49-F238E27FC236}">
                <a16:creationId xmlns:a16="http://schemas.microsoft.com/office/drawing/2014/main" id="{4FF4EB13-0C11-6B49-80D7-0CACA3E806A0}"/>
              </a:ext>
            </a:extLst>
          </p:cNvPr>
          <p:cNvSpPr>
            <a:spLocks noGrp="1" noChangeArrowheads="1"/>
          </p:cNvSpPr>
          <p:nvPr>
            <p:ph type="title"/>
          </p:nvPr>
        </p:nvSpPr>
        <p:spPr>
          <a:xfrm>
            <a:off x="676478" y="129838"/>
            <a:ext cx="7953375" cy="677863"/>
          </a:xfrm>
          <a:solidFill>
            <a:schemeClr val="bg1"/>
          </a:solidFill>
        </p:spPr>
        <p:txBody>
          <a:bodyPr>
            <a:normAutofit/>
          </a:bodyPr>
          <a:lstStyle/>
          <a:p>
            <a:pPr eaLnBrk="1" hangingPunct="1"/>
            <a:r>
              <a:rPr lang="en-US" altLang="zh-CN" dirty="0"/>
              <a:t>OO</a:t>
            </a:r>
            <a:r>
              <a:rPr lang="zh-CN" altLang="en-US" dirty="0"/>
              <a:t>优点：与人类习惯的思维方式一致</a:t>
            </a:r>
          </a:p>
        </p:txBody>
      </p:sp>
    </p:spTree>
    <p:extLst>
      <p:ext uri="{BB962C8B-B14F-4D97-AF65-F5344CB8AC3E}">
        <p14:creationId xmlns:p14="http://schemas.microsoft.com/office/powerpoint/2010/main" val="162721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AA5E29BF-28DA-244D-98C8-0974C6995D01}"/>
              </a:ext>
            </a:extLst>
          </p:cNvPr>
          <p:cNvSpPr>
            <a:spLocks noGrp="1" noChangeArrowheads="1"/>
          </p:cNvSpPr>
          <p:nvPr>
            <p:ph type="title"/>
          </p:nvPr>
        </p:nvSpPr>
        <p:spPr>
          <a:xfrm>
            <a:off x="636116" y="117475"/>
            <a:ext cx="7793037" cy="677863"/>
          </a:xfrm>
        </p:spPr>
        <p:txBody>
          <a:bodyPr>
            <a:normAutofit/>
          </a:bodyPr>
          <a:lstStyle/>
          <a:p>
            <a:pPr eaLnBrk="1" hangingPunct="1"/>
            <a:r>
              <a:rPr lang="en-US" altLang="zh-CN" dirty="0"/>
              <a:t>OO</a:t>
            </a:r>
            <a:r>
              <a:rPr lang="zh-CN" altLang="en-US" dirty="0"/>
              <a:t>优点：稳定性好</a:t>
            </a:r>
          </a:p>
        </p:txBody>
      </p:sp>
      <p:sp>
        <p:nvSpPr>
          <p:cNvPr id="375811" name="Rectangle 3">
            <a:extLst>
              <a:ext uri="{FF2B5EF4-FFF2-40B4-BE49-F238E27FC236}">
                <a16:creationId xmlns:a16="http://schemas.microsoft.com/office/drawing/2014/main" id="{32592969-76C3-164E-9652-78F3825A3578}"/>
              </a:ext>
            </a:extLst>
          </p:cNvPr>
          <p:cNvSpPr>
            <a:spLocks noGrp="1" noChangeArrowheads="1"/>
          </p:cNvSpPr>
          <p:nvPr>
            <p:ph idx="1"/>
          </p:nvPr>
        </p:nvSpPr>
        <p:spPr>
          <a:xfrm>
            <a:off x="636115" y="1016794"/>
            <a:ext cx="10764701" cy="4824412"/>
          </a:xfrm>
          <a:noFill/>
        </p:spPr>
        <p:txBody>
          <a:bodyPr>
            <a:normAutofit/>
          </a:bodyPr>
          <a:lstStyle/>
          <a:p>
            <a:pPr eaLnBrk="1" hangingPunct="1"/>
            <a:r>
              <a:rPr lang="zh-CN" altLang="en-US" sz="2400" dirty="0"/>
              <a:t>结构化方法：以算法为核心，开发过程基于</a:t>
            </a:r>
            <a:r>
              <a:rPr lang="zh-CN" altLang="en-US" sz="2400" dirty="0">
                <a:solidFill>
                  <a:schemeClr val="hlink"/>
                </a:solidFill>
              </a:rPr>
              <a:t>功能</a:t>
            </a:r>
            <a:r>
              <a:rPr lang="zh-CN" altLang="en-US" sz="2400" dirty="0"/>
              <a:t>分析和分解</a:t>
            </a:r>
          </a:p>
          <a:p>
            <a:pPr lvl="1" eaLnBrk="1" hangingPunct="1"/>
            <a:r>
              <a:rPr lang="zh-CN" altLang="en-US" sz="2000" dirty="0"/>
              <a:t>软件系统的结构紧密依赖于系统须完成的功能</a:t>
            </a:r>
          </a:p>
          <a:p>
            <a:pPr lvl="1" eaLnBrk="1" hangingPunct="1"/>
            <a:r>
              <a:rPr lang="zh-CN" altLang="en-US" sz="2000" dirty="0"/>
              <a:t>用户需求变化大部分针对功能</a:t>
            </a:r>
          </a:p>
          <a:p>
            <a:pPr lvl="1" eaLnBrk="1" hangingPunct="1"/>
            <a:r>
              <a:rPr lang="zh-CN" altLang="en-US" sz="2000" dirty="0"/>
              <a:t>功能</a:t>
            </a:r>
            <a:r>
              <a:rPr lang="zh-CN" altLang="en-US" sz="2000" dirty="0">
                <a:solidFill>
                  <a:schemeClr val="hlink"/>
                </a:solidFill>
              </a:rPr>
              <a:t>需求</a:t>
            </a:r>
            <a:r>
              <a:rPr lang="zh-CN" altLang="en-US" sz="2000" dirty="0"/>
              <a:t>发生</a:t>
            </a:r>
            <a:r>
              <a:rPr lang="zh-CN" altLang="en-US" sz="2000" dirty="0">
                <a:solidFill>
                  <a:schemeClr val="hlink"/>
                </a:solidFill>
              </a:rPr>
              <a:t>变化</a:t>
            </a:r>
            <a:r>
              <a:rPr lang="zh-CN" altLang="en-US" sz="2000" dirty="0"/>
              <a:t>时将引起软件结构的</a:t>
            </a:r>
            <a:r>
              <a:rPr lang="zh-CN" altLang="en-US" sz="2000" dirty="0">
                <a:solidFill>
                  <a:schemeClr val="hlink"/>
                </a:solidFill>
              </a:rPr>
              <a:t>整体修改</a:t>
            </a:r>
          </a:p>
          <a:p>
            <a:pPr eaLnBrk="1" hangingPunct="1"/>
            <a:r>
              <a:rPr lang="en-US" altLang="zh-CN" sz="2400" dirty="0"/>
              <a:t>OO</a:t>
            </a:r>
            <a:r>
              <a:rPr lang="zh-CN" altLang="en-US" sz="2400" dirty="0"/>
              <a:t>：以对象为核心</a:t>
            </a:r>
          </a:p>
          <a:p>
            <a:pPr lvl="1" eaLnBrk="1" hangingPunct="1"/>
            <a:r>
              <a:rPr lang="zh-CN" altLang="en-US" sz="2000" dirty="0"/>
              <a:t>软件系统的结构依</a:t>
            </a:r>
            <a:r>
              <a:rPr lang="zh-CN" altLang="en-US" sz="2000" dirty="0">
                <a:solidFill>
                  <a:schemeClr val="hlink"/>
                </a:solidFill>
              </a:rPr>
              <a:t>问题领域</a:t>
            </a:r>
            <a:r>
              <a:rPr lang="zh-CN" altLang="en-US" sz="2000" dirty="0"/>
              <a:t>的</a:t>
            </a:r>
            <a:r>
              <a:rPr lang="zh-CN" altLang="en-US" sz="2000" dirty="0">
                <a:solidFill>
                  <a:schemeClr val="hlink"/>
                </a:solidFill>
              </a:rPr>
              <a:t>模型</a:t>
            </a:r>
            <a:r>
              <a:rPr lang="zh-CN" altLang="en-US" sz="2000" dirty="0"/>
              <a:t>而建立</a:t>
            </a:r>
          </a:p>
          <a:p>
            <a:pPr lvl="1" eaLnBrk="1" hangingPunct="1"/>
            <a:r>
              <a:rPr lang="zh-CN" altLang="en-US" sz="2000" dirty="0"/>
              <a:t>功能需求发生变化时不会引起软件结构的整体变化，仅需作</a:t>
            </a:r>
            <a:r>
              <a:rPr lang="zh-CN" altLang="en-US" sz="2000" dirty="0">
                <a:solidFill>
                  <a:schemeClr val="hlink"/>
                </a:solidFill>
              </a:rPr>
              <a:t>局部修改</a:t>
            </a:r>
            <a:endParaRPr lang="en-US" altLang="zh-CN" sz="2000" dirty="0">
              <a:solidFill>
                <a:schemeClr val="hlink"/>
              </a:solidFill>
            </a:endParaRPr>
          </a:p>
          <a:p>
            <a:pPr lvl="1"/>
            <a:r>
              <a:rPr lang="zh-CN" altLang="en-US" sz="2000" dirty="0">
                <a:latin typeface="楷体_GB2312" pitchFamily="49" charset="-122"/>
              </a:rPr>
              <a:t> 例：某公司的销售处理系统</a:t>
            </a:r>
          </a:p>
          <a:p>
            <a:pPr lvl="1" eaLnBrk="1" hangingPunct="1"/>
            <a:endParaRPr lang="zh-CN" altLang="en-US" sz="2000" dirty="0">
              <a:solidFill>
                <a:schemeClr val="hlink"/>
              </a:solidFill>
            </a:endParaRPr>
          </a:p>
        </p:txBody>
      </p:sp>
      <p:sp>
        <p:nvSpPr>
          <p:cNvPr id="23554" name="Slide Number Placeholder 5">
            <a:extLst>
              <a:ext uri="{FF2B5EF4-FFF2-40B4-BE49-F238E27FC236}">
                <a16:creationId xmlns:a16="http://schemas.microsoft.com/office/drawing/2014/main" id="{E1546555-5BE3-C343-A245-CC2C6ADF9E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5622F0-CBE8-614D-8915-6A2F5DB062E9}" type="slidenum">
              <a:rPr kumimoji="0" lang="en-US" altLang="zh-CN" sz="1400"/>
              <a:pPr eaLnBrk="1" hangingPunct="1"/>
              <a:t>17</a:t>
            </a:fld>
            <a:r>
              <a:rPr kumimoji="0" lang="en-US" altLang="zh-CN" sz="1400"/>
              <a:t>/95</a:t>
            </a:r>
          </a:p>
        </p:txBody>
      </p:sp>
      <p:grpSp>
        <p:nvGrpSpPr>
          <p:cNvPr id="2" name="组合 1">
            <a:extLst>
              <a:ext uri="{FF2B5EF4-FFF2-40B4-BE49-F238E27FC236}">
                <a16:creationId xmlns:a16="http://schemas.microsoft.com/office/drawing/2014/main" id="{C1CCBE0D-CB47-E54A-99E1-5DCE47A71123}"/>
              </a:ext>
            </a:extLst>
          </p:cNvPr>
          <p:cNvGrpSpPr/>
          <p:nvPr/>
        </p:nvGrpSpPr>
        <p:grpSpPr>
          <a:xfrm>
            <a:off x="4532634" y="3944952"/>
            <a:ext cx="3806387" cy="2205543"/>
            <a:chOff x="3276601" y="3246439"/>
            <a:chExt cx="5199063" cy="3278186"/>
          </a:xfrm>
        </p:grpSpPr>
        <p:grpSp>
          <p:nvGrpSpPr>
            <p:cNvPr id="5" name="Group 2">
              <a:extLst>
                <a:ext uri="{FF2B5EF4-FFF2-40B4-BE49-F238E27FC236}">
                  <a16:creationId xmlns:a16="http://schemas.microsoft.com/office/drawing/2014/main" id="{B119DF33-D6E7-C147-B122-715D2D1FA946}"/>
                </a:ext>
              </a:extLst>
            </p:cNvPr>
            <p:cNvGrpSpPr>
              <a:grpSpLocks/>
            </p:cNvGrpSpPr>
            <p:nvPr/>
          </p:nvGrpSpPr>
          <p:grpSpPr bwMode="auto">
            <a:xfrm>
              <a:off x="3505201" y="3441700"/>
              <a:ext cx="1592263" cy="1042988"/>
              <a:chOff x="1314" y="1971"/>
              <a:chExt cx="1003" cy="657"/>
            </a:xfrm>
          </p:grpSpPr>
          <p:grpSp>
            <p:nvGrpSpPr>
              <p:cNvPr id="6" name="Group 3">
                <a:extLst>
                  <a:ext uri="{FF2B5EF4-FFF2-40B4-BE49-F238E27FC236}">
                    <a16:creationId xmlns:a16="http://schemas.microsoft.com/office/drawing/2014/main" id="{1800AD4C-17AE-1148-8059-9C443C831454}"/>
                  </a:ext>
                </a:extLst>
              </p:cNvPr>
              <p:cNvGrpSpPr>
                <a:grpSpLocks/>
              </p:cNvGrpSpPr>
              <p:nvPr/>
            </p:nvGrpSpPr>
            <p:grpSpPr bwMode="auto">
              <a:xfrm>
                <a:off x="1314" y="2033"/>
                <a:ext cx="1003" cy="595"/>
                <a:chOff x="1314" y="2033"/>
                <a:chExt cx="1003" cy="595"/>
              </a:xfrm>
            </p:grpSpPr>
            <p:sp>
              <p:nvSpPr>
                <p:cNvPr id="20" name="Freeform 4">
                  <a:extLst>
                    <a:ext uri="{FF2B5EF4-FFF2-40B4-BE49-F238E27FC236}">
                      <a16:creationId xmlns:a16="http://schemas.microsoft.com/office/drawing/2014/main" id="{5131F179-C11F-EB45-8067-499487C9930B}"/>
                    </a:ext>
                  </a:extLst>
                </p:cNvPr>
                <p:cNvSpPr>
                  <a:spLocks/>
                </p:cNvSpPr>
                <p:nvPr/>
              </p:nvSpPr>
              <p:spPr bwMode="auto">
                <a:xfrm>
                  <a:off x="1314" y="2033"/>
                  <a:ext cx="454" cy="423"/>
                </a:xfrm>
                <a:custGeom>
                  <a:avLst/>
                  <a:gdLst>
                    <a:gd name="T0" fmla="*/ 31 w 454"/>
                    <a:gd name="T1" fmla="*/ 49 h 423"/>
                    <a:gd name="T2" fmla="*/ 408 w 454"/>
                    <a:gd name="T3" fmla="*/ 0 h 423"/>
                    <a:gd name="T4" fmla="*/ 422 w 454"/>
                    <a:gd name="T5" fmla="*/ 17 h 423"/>
                    <a:gd name="T6" fmla="*/ 428 w 454"/>
                    <a:gd name="T7" fmla="*/ 45 h 423"/>
                    <a:gd name="T8" fmla="*/ 453 w 454"/>
                    <a:gd name="T9" fmla="*/ 307 h 423"/>
                    <a:gd name="T10" fmla="*/ 154 w 454"/>
                    <a:gd name="T11" fmla="*/ 422 h 423"/>
                    <a:gd name="T12" fmla="*/ 33 w 454"/>
                    <a:gd name="T13" fmla="*/ 113 h 423"/>
                    <a:gd name="T14" fmla="*/ 22 w 454"/>
                    <a:gd name="T15" fmla="*/ 111 h 423"/>
                    <a:gd name="T16" fmla="*/ 14 w 454"/>
                    <a:gd name="T17" fmla="*/ 109 h 423"/>
                    <a:gd name="T18" fmla="*/ 7 w 454"/>
                    <a:gd name="T19" fmla="*/ 104 h 423"/>
                    <a:gd name="T20" fmla="*/ 2 w 454"/>
                    <a:gd name="T21" fmla="*/ 97 h 423"/>
                    <a:gd name="T22" fmla="*/ 0 w 454"/>
                    <a:gd name="T23" fmla="*/ 88 h 423"/>
                    <a:gd name="T24" fmla="*/ 1 w 454"/>
                    <a:gd name="T25" fmla="*/ 79 h 423"/>
                    <a:gd name="T26" fmla="*/ 3 w 454"/>
                    <a:gd name="T27" fmla="*/ 68 h 423"/>
                    <a:gd name="T28" fmla="*/ 9 w 454"/>
                    <a:gd name="T29" fmla="*/ 60 h 423"/>
                    <a:gd name="T30" fmla="*/ 19 w 454"/>
                    <a:gd name="T31" fmla="*/ 52 h 423"/>
                    <a:gd name="T32" fmla="*/ 31 w 454"/>
                    <a:gd name="T33" fmla="*/ 49 h 4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4"/>
                    <a:gd name="T52" fmla="*/ 0 h 423"/>
                    <a:gd name="T53" fmla="*/ 454 w 454"/>
                    <a:gd name="T54" fmla="*/ 423 h 4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4" h="423">
                      <a:moveTo>
                        <a:pt x="31" y="49"/>
                      </a:moveTo>
                      <a:lnTo>
                        <a:pt x="408" y="0"/>
                      </a:lnTo>
                      <a:lnTo>
                        <a:pt x="422" y="17"/>
                      </a:lnTo>
                      <a:lnTo>
                        <a:pt x="428" y="45"/>
                      </a:lnTo>
                      <a:lnTo>
                        <a:pt x="453" y="307"/>
                      </a:lnTo>
                      <a:lnTo>
                        <a:pt x="154" y="422"/>
                      </a:lnTo>
                      <a:lnTo>
                        <a:pt x="33" y="113"/>
                      </a:lnTo>
                      <a:lnTo>
                        <a:pt x="22" y="111"/>
                      </a:lnTo>
                      <a:lnTo>
                        <a:pt x="14" y="109"/>
                      </a:lnTo>
                      <a:lnTo>
                        <a:pt x="7" y="104"/>
                      </a:lnTo>
                      <a:lnTo>
                        <a:pt x="2" y="97"/>
                      </a:lnTo>
                      <a:lnTo>
                        <a:pt x="0" y="88"/>
                      </a:lnTo>
                      <a:lnTo>
                        <a:pt x="1" y="79"/>
                      </a:lnTo>
                      <a:lnTo>
                        <a:pt x="3" y="68"/>
                      </a:lnTo>
                      <a:lnTo>
                        <a:pt x="9" y="60"/>
                      </a:lnTo>
                      <a:lnTo>
                        <a:pt x="19" y="52"/>
                      </a:lnTo>
                      <a:lnTo>
                        <a:pt x="31" y="49"/>
                      </a:lnTo>
                    </a:path>
                  </a:pathLst>
                </a:custGeom>
                <a:solidFill>
                  <a:srgbClr val="800000"/>
                </a:solidFill>
                <a:ln w="12700" cap="rnd" cmpd="sng">
                  <a:solidFill>
                    <a:srgbClr val="000000"/>
                  </a:solidFill>
                  <a:prstDash val="solid"/>
                  <a:round/>
                  <a:headEnd/>
                  <a:tailEnd/>
                </a:ln>
              </p:spPr>
              <p:txBody>
                <a:bodyPr/>
                <a:lstStyle/>
                <a:p>
                  <a:endParaRPr lang="zh-CN" altLang="en-US"/>
                </a:p>
              </p:txBody>
            </p:sp>
            <p:grpSp>
              <p:nvGrpSpPr>
                <p:cNvPr id="21" name="Group 5">
                  <a:extLst>
                    <a:ext uri="{FF2B5EF4-FFF2-40B4-BE49-F238E27FC236}">
                      <a16:creationId xmlns:a16="http://schemas.microsoft.com/office/drawing/2014/main" id="{42FE5B26-97C3-CE47-96A1-6234C8BB412B}"/>
                    </a:ext>
                  </a:extLst>
                </p:cNvPr>
                <p:cNvGrpSpPr>
                  <a:grpSpLocks/>
                </p:cNvGrpSpPr>
                <p:nvPr/>
              </p:nvGrpSpPr>
              <p:grpSpPr bwMode="auto">
                <a:xfrm>
                  <a:off x="1400" y="2256"/>
                  <a:ext cx="917" cy="372"/>
                  <a:chOff x="1400" y="2256"/>
                  <a:chExt cx="917" cy="372"/>
                </a:xfrm>
              </p:grpSpPr>
              <p:grpSp>
                <p:nvGrpSpPr>
                  <p:cNvPr id="22" name="Group 6">
                    <a:extLst>
                      <a:ext uri="{FF2B5EF4-FFF2-40B4-BE49-F238E27FC236}">
                        <a16:creationId xmlns:a16="http://schemas.microsoft.com/office/drawing/2014/main" id="{A51BF74C-00A4-9145-9903-779C9BF9C7D5}"/>
                      </a:ext>
                    </a:extLst>
                  </p:cNvPr>
                  <p:cNvGrpSpPr>
                    <a:grpSpLocks/>
                  </p:cNvGrpSpPr>
                  <p:nvPr/>
                </p:nvGrpSpPr>
                <p:grpSpPr bwMode="auto">
                  <a:xfrm>
                    <a:off x="1400" y="2256"/>
                    <a:ext cx="917" cy="372"/>
                    <a:chOff x="1400" y="2256"/>
                    <a:chExt cx="917" cy="372"/>
                  </a:xfrm>
                </p:grpSpPr>
                <p:sp>
                  <p:nvSpPr>
                    <p:cNvPr id="107" name="Freeform 7">
                      <a:extLst>
                        <a:ext uri="{FF2B5EF4-FFF2-40B4-BE49-F238E27FC236}">
                          <a16:creationId xmlns:a16="http://schemas.microsoft.com/office/drawing/2014/main" id="{F80DA9CF-E85D-E847-B1F1-A85B0815E299}"/>
                        </a:ext>
                      </a:extLst>
                    </p:cNvPr>
                    <p:cNvSpPr>
                      <a:spLocks/>
                    </p:cNvSpPr>
                    <p:nvPr/>
                  </p:nvSpPr>
                  <p:spPr bwMode="auto">
                    <a:xfrm>
                      <a:off x="1400" y="2256"/>
                      <a:ext cx="917" cy="295"/>
                    </a:xfrm>
                    <a:custGeom>
                      <a:avLst/>
                      <a:gdLst>
                        <a:gd name="T0" fmla="*/ 0 w 917"/>
                        <a:gd name="T1" fmla="*/ 155 h 295"/>
                        <a:gd name="T2" fmla="*/ 653 w 917"/>
                        <a:gd name="T3" fmla="*/ 0 h 295"/>
                        <a:gd name="T4" fmla="*/ 916 w 917"/>
                        <a:gd name="T5" fmla="*/ 93 h 295"/>
                        <a:gd name="T6" fmla="*/ 218 w 917"/>
                        <a:gd name="T7" fmla="*/ 294 h 295"/>
                        <a:gd name="T8" fmla="*/ 0 w 917"/>
                        <a:gd name="T9" fmla="*/ 155 h 295"/>
                        <a:gd name="T10" fmla="*/ 0 60000 65536"/>
                        <a:gd name="T11" fmla="*/ 0 60000 65536"/>
                        <a:gd name="T12" fmla="*/ 0 60000 65536"/>
                        <a:gd name="T13" fmla="*/ 0 60000 65536"/>
                        <a:gd name="T14" fmla="*/ 0 60000 65536"/>
                        <a:gd name="T15" fmla="*/ 0 w 917"/>
                        <a:gd name="T16" fmla="*/ 0 h 295"/>
                        <a:gd name="T17" fmla="*/ 917 w 917"/>
                        <a:gd name="T18" fmla="*/ 295 h 295"/>
                      </a:gdLst>
                      <a:ahLst/>
                      <a:cxnLst>
                        <a:cxn ang="T10">
                          <a:pos x="T0" y="T1"/>
                        </a:cxn>
                        <a:cxn ang="T11">
                          <a:pos x="T2" y="T3"/>
                        </a:cxn>
                        <a:cxn ang="T12">
                          <a:pos x="T4" y="T5"/>
                        </a:cxn>
                        <a:cxn ang="T13">
                          <a:pos x="T6" y="T7"/>
                        </a:cxn>
                        <a:cxn ang="T14">
                          <a:pos x="T8" y="T9"/>
                        </a:cxn>
                      </a:cxnLst>
                      <a:rect l="T15" t="T16" r="T17" b="T18"/>
                      <a:pathLst>
                        <a:path w="917" h="295">
                          <a:moveTo>
                            <a:pt x="0" y="155"/>
                          </a:moveTo>
                          <a:lnTo>
                            <a:pt x="653" y="0"/>
                          </a:lnTo>
                          <a:lnTo>
                            <a:pt x="916" y="93"/>
                          </a:lnTo>
                          <a:lnTo>
                            <a:pt x="218" y="294"/>
                          </a:lnTo>
                          <a:lnTo>
                            <a:pt x="0" y="155"/>
                          </a:lnTo>
                        </a:path>
                      </a:pathLst>
                    </a:custGeom>
                    <a:solidFill>
                      <a:srgbClr val="C08000"/>
                    </a:solidFill>
                    <a:ln w="12700" cap="rnd" cmpd="sng">
                      <a:solidFill>
                        <a:srgbClr val="000000"/>
                      </a:solidFill>
                      <a:prstDash val="solid"/>
                      <a:round/>
                      <a:headEnd/>
                      <a:tailEnd/>
                    </a:ln>
                  </p:spPr>
                  <p:txBody>
                    <a:bodyPr/>
                    <a:lstStyle/>
                    <a:p>
                      <a:endParaRPr lang="zh-CN" altLang="en-US"/>
                    </a:p>
                  </p:txBody>
                </p:sp>
                <p:sp>
                  <p:nvSpPr>
                    <p:cNvPr id="108" name="Freeform 8">
                      <a:extLst>
                        <a:ext uri="{FF2B5EF4-FFF2-40B4-BE49-F238E27FC236}">
                          <a16:creationId xmlns:a16="http://schemas.microsoft.com/office/drawing/2014/main" id="{5323309A-7203-134C-B44C-7C8401074C8D}"/>
                        </a:ext>
                      </a:extLst>
                    </p:cNvPr>
                    <p:cNvSpPr>
                      <a:spLocks/>
                    </p:cNvSpPr>
                    <p:nvPr/>
                  </p:nvSpPr>
                  <p:spPr bwMode="auto">
                    <a:xfrm>
                      <a:off x="1400" y="2412"/>
                      <a:ext cx="217" cy="216"/>
                    </a:xfrm>
                    <a:custGeom>
                      <a:avLst/>
                      <a:gdLst>
                        <a:gd name="T0" fmla="*/ 0 w 217"/>
                        <a:gd name="T1" fmla="*/ 0 h 216"/>
                        <a:gd name="T2" fmla="*/ 216 w 217"/>
                        <a:gd name="T3" fmla="*/ 139 h 216"/>
                        <a:gd name="T4" fmla="*/ 216 w 217"/>
                        <a:gd name="T5" fmla="*/ 215 h 216"/>
                        <a:gd name="T6" fmla="*/ 0 w 217"/>
                        <a:gd name="T7" fmla="*/ 77 h 216"/>
                        <a:gd name="T8" fmla="*/ 0 w 217"/>
                        <a:gd name="T9" fmla="*/ 0 h 216"/>
                        <a:gd name="T10" fmla="*/ 0 60000 65536"/>
                        <a:gd name="T11" fmla="*/ 0 60000 65536"/>
                        <a:gd name="T12" fmla="*/ 0 60000 65536"/>
                        <a:gd name="T13" fmla="*/ 0 60000 65536"/>
                        <a:gd name="T14" fmla="*/ 0 60000 65536"/>
                        <a:gd name="T15" fmla="*/ 0 w 217"/>
                        <a:gd name="T16" fmla="*/ 0 h 216"/>
                        <a:gd name="T17" fmla="*/ 217 w 217"/>
                        <a:gd name="T18" fmla="*/ 216 h 216"/>
                      </a:gdLst>
                      <a:ahLst/>
                      <a:cxnLst>
                        <a:cxn ang="T10">
                          <a:pos x="T0" y="T1"/>
                        </a:cxn>
                        <a:cxn ang="T11">
                          <a:pos x="T2" y="T3"/>
                        </a:cxn>
                        <a:cxn ang="T12">
                          <a:pos x="T4" y="T5"/>
                        </a:cxn>
                        <a:cxn ang="T13">
                          <a:pos x="T6" y="T7"/>
                        </a:cxn>
                        <a:cxn ang="T14">
                          <a:pos x="T8" y="T9"/>
                        </a:cxn>
                      </a:cxnLst>
                      <a:rect l="T15" t="T16" r="T17" b="T18"/>
                      <a:pathLst>
                        <a:path w="217" h="216">
                          <a:moveTo>
                            <a:pt x="0" y="0"/>
                          </a:moveTo>
                          <a:lnTo>
                            <a:pt x="216" y="139"/>
                          </a:lnTo>
                          <a:lnTo>
                            <a:pt x="216" y="215"/>
                          </a:lnTo>
                          <a:lnTo>
                            <a:pt x="0" y="77"/>
                          </a:lnTo>
                          <a:lnTo>
                            <a:pt x="0" y="0"/>
                          </a:lnTo>
                        </a:path>
                      </a:pathLst>
                    </a:custGeom>
                    <a:solidFill>
                      <a:srgbClr val="804000"/>
                    </a:solidFill>
                    <a:ln w="12700" cap="rnd" cmpd="sng">
                      <a:solidFill>
                        <a:srgbClr val="000000"/>
                      </a:solidFill>
                      <a:prstDash val="solid"/>
                      <a:round/>
                      <a:headEnd/>
                      <a:tailEnd/>
                    </a:ln>
                  </p:spPr>
                  <p:txBody>
                    <a:bodyPr/>
                    <a:lstStyle/>
                    <a:p>
                      <a:endParaRPr lang="zh-CN" altLang="en-US"/>
                    </a:p>
                  </p:txBody>
                </p:sp>
                <p:sp>
                  <p:nvSpPr>
                    <p:cNvPr id="109" name="Freeform 9">
                      <a:extLst>
                        <a:ext uri="{FF2B5EF4-FFF2-40B4-BE49-F238E27FC236}">
                          <a16:creationId xmlns:a16="http://schemas.microsoft.com/office/drawing/2014/main" id="{C839B083-2635-DA4A-B465-B581E3148277}"/>
                        </a:ext>
                      </a:extLst>
                    </p:cNvPr>
                    <p:cNvSpPr>
                      <a:spLocks/>
                    </p:cNvSpPr>
                    <p:nvPr/>
                  </p:nvSpPr>
                  <p:spPr bwMode="auto">
                    <a:xfrm>
                      <a:off x="1616" y="2349"/>
                      <a:ext cx="701" cy="279"/>
                    </a:xfrm>
                    <a:custGeom>
                      <a:avLst/>
                      <a:gdLst>
                        <a:gd name="T0" fmla="*/ 0 w 701"/>
                        <a:gd name="T1" fmla="*/ 201 h 279"/>
                        <a:gd name="T2" fmla="*/ 0 w 701"/>
                        <a:gd name="T3" fmla="*/ 278 h 279"/>
                        <a:gd name="T4" fmla="*/ 700 w 701"/>
                        <a:gd name="T5" fmla="*/ 77 h 279"/>
                        <a:gd name="T6" fmla="*/ 700 w 701"/>
                        <a:gd name="T7" fmla="*/ 0 h 279"/>
                        <a:gd name="T8" fmla="*/ 0 w 701"/>
                        <a:gd name="T9" fmla="*/ 201 h 279"/>
                        <a:gd name="T10" fmla="*/ 0 60000 65536"/>
                        <a:gd name="T11" fmla="*/ 0 60000 65536"/>
                        <a:gd name="T12" fmla="*/ 0 60000 65536"/>
                        <a:gd name="T13" fmla="*/ 0 60000 65536"/>
                        <a:gd name="T14" fmla="*/ 0 60000 65536"/>
                        <a:gd name="T15" fmla="*/ 0 w 701"/>
                        <a:gd name="T16" fmla="*/ 0 h 279"/>
                        <a:gd name="T17" fmla="*/ 701 w 701"/>
                        <a:gd name="T18" fmla="*/ 279 h 279"/>
                      </a:gdLst>
                      <a:ahLst/>
                      <a:cxnLst>
                        <a:cxn ang="T10">
                          <a:pos x="T0" y="T1"/>
                        </a:cxn>
                        <a:cxn ang="T11">
                          <a:pos x="T2" y="T3"/>
                        </a:cxn>
                        <a:cxn ang="T12">
                          <a:pos x="T4" y="T5"/>
                        </a:cxn>
                        <a:cxn ang="T13">
                          <a:pos x="T6" y="T7"/>
                        </a:cxn>
                        <a:cxn ang="T14">
                          <a:pos x="T8" y="T9"/>
                        </a:cxn>
                      </a:cxnLst>
                      <a:rect l="T15" t="T16" r="T17" b="T18"/>
                      <a:pathLst>
                        <a:path w="701" h="279">
                          <a:moveTo>
                            <a:pt x="0" y="201"/>
                          </a:moveTo>
                          <a:lnTo>
                            <a:pt x="0" y="278"/>
                          </a:lnTo>
                          <a:lnTo>
                            <a:pt x="700" y="77"/>
                          </a:lnTo>
                          <a:lnTo>
                            <a:pt x="700" y="0"/>
                          </a:lnTo>
                          <a:lnTo>
                            <a:pt x="0" y="201"/>
                          </a:lnTo>
                        </a:path>
                      </a:pathLst>
                    </a:custGeom>
                    <a:solidFill>
                      <a:srgbClr val="C08040"/>
                    </a:solidFill>
                    <a:ln w="12700" cap="rnd" cmpd="sng">
                      <a:solidFill>
                        <a:srgbClr val="000000"/>
                      </a:solidFill>
                      <a:prstDash val="solid"/>
                      <a:round/>
                      <a:headEnd/>
                      <a:tailEnd/>
                    </a:ln>
                  </p:spPr>
                  <p:txBody>
                    <a:bodyPr/>
                    <a:lstStyle/>
                    <a:p>
                      <a:endParaRPr lang="zh-CN" altLang="en-US"/>
                    </a:p>
                  </p:txBody>
                </p:sp>
              </p:grpSp>
              <p:grpSp>
                <p:nvGrpSpPr>
                  <p:cNvPr id="23" name="Group 10">
                    <a:extLst>
                      <a:ext uri="{FF2B5EF4-FFF2-40B4-BE49-F238E27FC236}">
                        <a16:creationId xmlns:a16="http://schemas.microsoft.com/office/drawing/2014/main" id="{CD1588EB-1530-F143-A02C-8F9E7E0F37C2}"/>
                      </a:ext>
                    </a:extLst>
                  </p:cNvPr>
                  <p:cNvGrpSpPr>
                    <a:grpSpLocks/>
                  </p:cNvGrpSpPr>
                  <p:nvPr/>
                </p:nvGrpSpPr>
                <p:grpSpPr bwMode="auto">
                  <a:xfrm>
                    <a:off x="1513" y="2417"/>
                    <a:ext cx="231" cy="108"/>
                    <a:chOff x="1513" y="2417"/>
                    <a:chExt cx="231" cy="108"/>
                  </a:xfrm>
                </p:grpSpPr>
                <p:sp>
                  <p:nvSpPr>
                    <p:cNvPr id="105" name="Freeform 11">
                      <a:extLst>
                        <a:ext uri="{FF2B5EF4-FFF2-40B4-BE49-F238E27FC236}">
                          <a16:creationId xmlns:a16="http://schemas.microsoft.com/office/drawing/2014/main" id="{7512C547-76AE-E34A-8EF0-2B1C21AD9835}"/>
                        </a:ext>
                      </a:extLst>
                    </p:cNvPr>
                    <p:cNvSpPr>
                      <a:spLocks/>
                    </p:cNvSpPr>
                    <p:nvPr/>
                  </p:nvSpPr>
                  <p:spPr bwMode="auto">
                    <a:xfrm>
                      <a:off x="1513" y="2417"/>
                      <a:ext cx="199" cy="102"/>
                    </a:xfrm>
                    <a:custGeom>
                      <a:avLst/>
                      <a:gdLst>
                        <a:gd name="T0" fmla="*/ 0 w 199"/>
                        <a:gd name="T1" fmla="*/ 35 h 102"/>
                        <a:gd name="T2" fmla="*/ 96 w 199"/>
                        <a:gd name="T3" fmla="*/ 101 h 102"/>
                        <a:gd name="T4" fmla="*/ 198 w 199"/>
                        <a:gd name="T5" fmla="*/ 70 h 102"/>
                        <a:gd name="T6" fmla="*/ 100 w 199"/>
                        <a:gd name="T7" fmla="*/ 0 h 102"/>
                        <a:gd name="T8" fmla="*/ 0 w 199"/>
                        <a:gd name="T9" fmla="*/ 35 h 102"/>
                        <a:gd name="T10" fmla="*/ 0 60000 65536"/>
                        <a:gd name="T11" fmla="*/ 0 60000 65536"/>
                        <a:gd name="T12" fmla="*/ 0 60000 65536"/>
                        <a:gd name="T13" fmla="*/ 0 60000 65536"/>
                        <a:gd name="T14" fmla="*/ 0 60000 65536"/>
                        <a:gd name="T15" fmla="*/ 0 w 199"/>
                        <a:gd name="T16" fmla="*/ 0 h 102"/>
                        <a:gd name="T17" fmla="*/ 199 w 199"/>
                        <a:gd name="T18" fmla="*/ 102 h 102"/>
                      </a:gdLst>
                      <a:ahLst/>
                      <a:cxnLst>
                        <a:cxn ang="T10">
                          <a:pos x="T0" y="T1"/>
                        </a:cxn>
                        <a:cxn ang="T11">
                          <a:pos x="T2" y="T3"/>
                        </a:cxn>
                        <a:cxn ang="T12">
                          <a:pos x="T4" y="T5"/>
                        </a:cxn>
                        <a:cxn ang="T13">
                          <a:pos x="T6" y="T7"/>
                        </a:cxn>
                        <a:cxn ang="T14">
                          <a:pos x="T8" y="T9"/>
                        </a:cxn>
                      </a:cxnLst>
                      <a:rect l="T15" t="T16" r="T17" b="T18"/>
                      <a:pathLst>
                        <a:path w="199" h="102">
                          <a:moveTo>
                            <a:pt x="0" y="35"/>
                          </a:moveTo>
                          <a:lnTo>
                            <a:pt x="96" y="101"/>
                          </a:lnTo>
                          <a:lnTo>
                            <a:pt x="198" y="70"/>
                          </a:lnTo>
                          <a:lnTo>
                            <a:pt x="100" y="0"/>
                          </a:lnTo>
                          <a:lnTo>
                            <a:pt x="0" y="35"/>
                          </a:lnTo>
                        </a:path>
                      </a:pathLst>
                    </a:custGeom>
                    <a:solidFill>
                      <a:srgbClr val="E0E0FF"/>
                    </a:solidFill>
                    <a:ln w="12700" cap="rnd" cmpd="sng">
                      <a:solidFill>
                        <a:srgbClr val="000000"/>
                      </a:solidFill>
                      <a:prstDash val="solid"/>
                      <a:round/>
                      <a:headEnd/>
                      <a:tailEnd/>
                    </a:ln>
                  </p:spPr>
                  <p:txBody>
                    <a:bodyPr/>
                    <a:lstStyle/>
                    <a:p>
                      <a:endParaRPr lang="zh-CN" altLang="en-US"/>
                    </a:p>
                  </p:txBody>
                </p:sp>
                <p:sp>
                  <p:nvSpPr>
                    <p:cNvPr id="106" name="Freeform 12">
                      <a:extLst>
                        <a:ext uri="{FF2B5EF4-FFF2-40B4-BE49-F238E27FC236}">
                          <a16:creationId xmlns:a16="http://schemas.microsoft.com/office/drawing/2014/main" id="{E83FF63F-42FB-F34D-8508-CC8F44C34FBE}"/>
                        </a:ext>
                      </a:extLst>
                    </p:cNvPr>
                    <p:cNvSpPr>
                      <a:spLocks/>
                    </p:cNvSpPr>
                    <p:nvPr/>
                  </p:nvSpPr>
                  <p:spPr bwMode="auto">
                    <a:xfrm>
                      <a:off x="1541" y="2421"/>
                      <a:ext cx="203" cy="104"/>
                    </a:xfrm>
                    <a:custGeom>
                      <a:avLst/>
                      <a:gdLst>
                        <a:gd name="T0" fmla="*/ 0 w 203"/>
                        <a:gd name="T1" fmla="*/ 33 h 104"/>
                        <a:gd name="T2" fmla="*/ 91 w 203"/>
                        <a:gd name="T3" fmla="*/ 103 h 104"/>
                        <a:gd name="T4" fmla="*/ 202 w 203"/>
                        <a:gd name="T5" fmla="*/ 72 h 104"/>
                        <a:gd name="T6" fmla="*/ 102 w 203"/>
                        <a:gd name="T7" fmla="*/ 0 h 104"/>
                        <a:gd name="T8" fmla="*/ 0 w 203"/>
                        <a:gd name="T9" fmla="*/ 33 h 104"/>
                        <a:gd name="T10" fmla="*/ 0 60000 65536"/>
                        <a:gd name="T11" fmla="*/ 0 60000 65536"/>
                        <a:gd name="T12" fmla="*/ 0 60000 65536"/>
                        <a:gd name="T13" fmla="*/ 0 60000 65536"/>
                        <a:gd name="T14" fmla="*/ 0 60000 65536"/>
                        <a:gd name="T15" fmla="*/ 0 w 203"/>
                        <a:gd name="T16" fmla="*/ 0 h 104"/>
                        <a:gd name="T17" fmla="*/ 203 w 203"/>
                        <a:gd name="T18" fmla="*/ 104 h 104"/>
                      </a:gdLst>
                      <a:ahLst/>
                      <a:cxnLst>
                        <a:cxn ang="T10">
                          <a:pos x="T0" y="T1"/>
                        </a:cxn>
                        <a:cxn ang="T11">
                          <a:pos x="T2" y="T3"/>
                        </a:cxn>
                        <a:cxn ang="T12">
                          <a:pos x="T4" y="T5"/>
                        </a:cxn>
                        <a:cxn ang="T13">
                          <a:pos x="T6" y="T7"/>
                        </a:cxn>
                        <a:cxn ang="T14">
                          <a:pos x="T8" y="T9"/>
                        </a:cxn>
                      </a:cxnLst>
                      <a:rect l="T15" t="T16" r="T17" b="T18"/>
                      <a:pathLst>
                        <a:path w="203" h="104">
                          <a:moveTo>
                            <a:pt x="0" y="33"/>
                          </a:moveTo>
                          <a:lnTo>
                            <a:pt x="91" y="103"/>
                          </a:lnTo>
                          <a:lnTo>
                            <a:pt x="202" y="72"/>
                          </a:lnTo>
                          <a:lnTo>
                            <a:pt x="102" y="0"/>
                          </a:lnTo>
                          <a:lnTo>
                            <a:pt x="0" y="33"/>
                          </a:lnTo>
                        </a:path>
                      </a:pathLst>
                    </a:custGeom>
                    <a:solidFill>
                      <a:srgbClr val="FFFFFF"/>
                    </a:solidFill>
                    <a:ln w="12700" cap="rnd" cmpd="sng">
                      <a:solidFill>
                        <a:srgbClr val="000000"/>
                      </a:solidFill>
                      <a:prstDash val="solid"/>
                      <a:round/>
                      <a:headEnd/>
                      <a:tailEnd/>
                    </a:ln>
                  </p:spPr>
                  <p:txBody>
                    <a:bodyPr/>
                    <a:lstStyle/>
                    <a:p>
                      <a:endParaRPr lang="zh-CN" altLang="en-US"/>
                    </a:p>
                  </p:txBody>
                </p:sp>
              </p:grpSp>
              <p:grpSp>
                <p:nvGrpSpPr>
                  <p:cNvPr id="24" name="Group 13">
                    <a:extLst>
                      <a:ext uri="{FF2B5EF4-FFF2-40B4-BE49-F238E27FC236}">
                        <a16:creationId xmlns:a16="http://schemas.microsoft.com/office/drawing/2014/main" id="{FFED36F9-01BC-1246-A644-6C8BA8FB673F}"/>
                      </a:ext>
                    </a:extLst>
                  </p:cNvPr>
                  <p:cNvGrpSpPr>
                    <a:grpSpLocks/>
                  </p:cNvGrpSpPr>
                  <p:nvPr/>
                </p:nvGrpSpPr>
                <p:grpSpPr bwMode="auto">
                  <a:xfrm>
                    <a:off x="1791" y="2278"/>
                    <a:ext cx="329" cy="165"/>
                    <a:chOff x="1791" y="2278"/>
                    <a:chExt cx="329" cy="165"/>
                  </a:xfrm>
                </p:grpSpPr>
                <p:grpSp>
                  <p:nvGrpSpPr>
                    <p:cNvPr id="25" name="Group 14">
                      <a:extLst>
                        <a:ext uri="{FF2B5EF4-FFF2-40B4-BE49-F238E27FC236}">
                          <a16:creationId xmlns:a16="http://schemas.microsoft.com/office/drawing/2014/main" id="{C016A6DC-C540-1B4A-A746-8D352906A923}"/>
                        </a:ext>
                      </a:extLst>
                    </p:cNvPr>
                    <p:cNvGrpSpPr>
                      <a:grpSpLocks/>
                    </p:cNvGrpSpPr>
                    <p:nvPr/>
                  </p:nvGrpSpPr>
                  <p:grpSpPr bwMode="auto">
                    <a:xfrm>
                      <a:off x="1821" y="2280"/>
                      <a:ext cx="299" cy="163"/>
                      <a:chOff x="1821" y="2280"/>
                      <a:chExt cx="299" cy="163"/>
                    </a:xfrm>
                  </p:grpSpPr>
                  <p:grpSp>
                    <p:nvGrpSpPr>
                      <p:cNvPr id="66" name="Group 15">
                        <a:extLst>
                          <a:ext uri="{FF2B5EF4-FFF2-40B4-BE49-F238E27FC236}">
                            <a16:creationId xmlns:a16="http://schemas.microsoft.com/office/drawing/2014/main" id="{EC4E1DAB-EE38-EA44-ADE3-B6CB0E47CB7F}"/>
                          </a:ext>
                        </a:extLst>
                      </p:cNvPr>
                      <p:cNvGrpSpPr>
                        <a:grpSpLocks/>
                      </p:cNvGrpSpPr>
                      <p:nvPr/>
                    </p:nvGrpSpPr>
                    <p:grpSpPr bwMode="auto">
                      <a:xfrm>
                        <a:off x="1821" y="2289"/>
                        <a:ext cx="299" cy="154"/>
                        <a:chOff x="1821" y="2289"/>
                        <a:chExt cx="299" cy="154"/>
                      </a:xfrm>
                    </p:grpSpPr>
                    <p:grpSp>
                      <p:nvGrpSpPr>
                        <p:cNvPr id="97" name="Group 16">
                          <a:extLst>
                            <a:ext uri="{FF2B5EF4-FFF2-40B4-BE49-F238E27FC236}">
                              <a16:creationId xmlns:a16="http://schemas.microsoft.com/office/drawing/2014/main" id="{50E420B7-FF2F-E045-A363-A827599F81D8}"/>
                            </a:ext>
                          </a:extLst>
                        </p:cNvPr>
                        <p:cNvGrpSpPr>
                          <a:grpSpLocks/>
                        </p:cNvGrpSpPr>
                        <p:nvPr/>
                      </p:nvGrpSpPr>
                      <p:grpSpPr bwMode="auto">
                        <a:xfrm>
                          <a:off x="1821" y="2289"/>
                          <a:ext cx="299" cy="154"/>
                          <a:chOff x="1821" y="2289"/>
                          <a:chExt cx="299" cy="154"/>
                        </a:xfrm>
                      </p:grpSpPr>
                      <p:grpSp>
                        <p:nvGrpSpPr>
                          <p:cNvPr id="99" name="Group 17">
                            <a:extLst>
                              <a:ext uri="{FF2B5EF4-FFF2-40B4-BE49-F238E27FC236}">
                                <a16:creationId xmlns:a16="http://schemas.microsoft.com/office/drawing/2014/main" id="{590A630C-045F-054E-BAC7-250940C5611F}"/>
                              </a:ext>
                            </a:extLst>
                          </p:cNvPr>
                          <p:cNvGrpSpPr>
                            <a:grpSpLocks/>
                          </p:cNvGrpSpPr>
                          <p:nvPr/>
                        </p:nvGrpSpPr>
                        <p:grpSpPr bwMode="auto">
                          <a:xfrm>
                            <a:off x="1821" y="2314"/>
                            <a:ext cx="225" cy="129"/>
                            <a:chOff x="1821" y="2314"/>
                            <a:chExt cx="225" cy="129"/>
                          </a:xfrm>
                        </p:grpSpPr>
                        <p:sp>
                          <p:nvSpPr>
                            <p:cNvPr id="102" name="Freeform 18">
                              <a:extLst>
                                <a:ext uri="{FF2B5EF4-FFF2-40B4-BE49-F238E27FC236}">
                                  <a16:creationId xmlns:a16="http://schemas.microsoft.com/office/drawing/2014/main" id="{76FFC929-8A21-1345-8558-1D06A19A1710}"/>
                                </a:ext>
                              </a:extLst>
                            </p:cNvPr>
                            <p:cNvSpPr>
                              <a:spLocks/>
                            </p:cNvSpPr>
                            <p:nvPr/>
                          </p:nvSpPr>
                          <p:spPr bwMode="auto">
                            <a:xfrm>
                              <a:off x="1821" y="2314"/>
                              <a:ext cx="225" cy="129"/>
                            </a:xfrm>
                            <a:custGeom>
                              <a:avLst/>
                              <a:gdLst>
                                <a:gd name="T0" fmla="*/ 0 w 225"/>
                                <a:gd name="T1" fmla="*/ 34 h 129"/>
                                <a:gd name="T2" fmla="*/ 15 w 225"/>
                                <a:gd name="T3" fmla="*/ 41 h 129"/>
                                <a:gd name="T4" fmla="*/ 15 w 225"/>
                                <a:gd name="T5" fmla="*/ 26 h 129"/>
                                <a:gd name="T6" fmla="*/ 25 w 225"/>
                                <a:gd name="T7" fmla="*/ 11 h 129"/>
                                <a:gd name="T8" fmla="*/ 123 w 225"/>
                                <a:gd name="T9" fmla="*/ 0 h 129"/>
                                <a:gd name="T10" fmla="*/ 224 w 225"/>
                                <a:gd name="T11" fmla="*/ 46 h 129"/>
                                <a:gd name="T12" fmla="*/ 224 w 225"/>
                                <a:gd name="T13" fmla="*/ 99 h 129"/>
                                <a:gd name="T14" fmla="*/ 127 w 225"/>
                                <a:gd name="T15" fmla="*/ 128 h 129"/>
                                <a:gd name="T16" fmla="*/ 27 w 225"/>
                                <a:gd name="T17" fmla="*/ 63 h 129"/>
                                <a:gd name="T18" fmla="*/ 27 w 225"/>
                                <a:gd name="T19" fmla="*/ 75 h 129"/>
                                <a:gd name="T20" fmla="*/ 18 w 225"/>
                                <a:gd name="T21" fmla="*/ 69 h 129"/>
                                <a:gd name="T22" fmla="*/ 18 w 225"/>
                                <a:gd name="T23" fmla="*/ 57 h 129"/>
                                <a:gd name="T24" fmla="*/ 0 w 225"/>
                                <a:gd name="T25" fmla="*/ 47 h 129"/>
                                <a:gd name="T26" fmla="*/ 0 w 225"/>
                                <a:gd name="T27" fmla="*/ 34 h 1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5"/>
                                <a:gd name="T43" fmla="*/ 0 h 129"/>
                                <a:gd name="T44" fmla="*/ 225 w 225"/>
                                <a:gd name="T45" fmla="*/ 129 h 1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5" h="129">
                                  <a:moveTo>
                                    <a:pt x="0" y="34"/>
                                  </a:moveTo>
                                  <a:lnTo>
                                    <a:pt x="15" y="41"/>
                                  </a:lnTo>
                                  <a:lnTo>
                                    <a:pt x="15" y="26"/>
                                  </a:lnTo>
                                  <a:lnTo>
                                    <a:pt x="25" y="11"/>
                                  </a:lnTo>
                                  <a:lnTo>
                                    <a:pt x="123" y="0"/>
                                  </a:lnTo>
                                  <a:lnTo>
                                    <a:pt x="224" y="46"/>
                                  </a:lnTo>
                                  <a:lnTo>
                                    <a:pt x="224" y="99"/>
                                  </a:lnTo>
                                  <a:lnTo>
                                    <a:pt x="127" y="128"/>
                                  </a:lnTo>
                                  <a:lnTo>
                                    <a:pt x="27" y="63"/>
                                  </a:lnTo>
                                  <a:lnTo>
                                    <a:pt x="27" y="75"/>
                                  </a:lnTo>
                                  <a:lnTo>
                                    <a:pt x="18" y="69"/>
                                  </a:lnTo>
                                  <a:lnTo>
                                    <a:pt x="18" y="57"/>
                                  </a:lnTo>
                                  <a:lnTo>
                                    <a:pt x="0" y="47"/>
                                  </a:lnTo>
                                  <a:lnTo>
                                    <a:pt x="0" y="34"/>
                                  </a:lnTo>
                                </a:path>
                              </a:pathLst>
                            </a:custGeom>
                            <a:solidFill>
                              <a:srgbClr val="C08020"/>
                            </a:solidFill>
                            <a:ln w="12700" cap="rnd" cmpd="sng">
                              <a:solidFill>
                                <a:srgbClr val="C08020"/>
                              </a:solidFill>
                              <a:prstDash val="solid"/>
                              <a:round/>
                              <a:headEnd/>
                              <a:tailEnd/>
                            </a:ln>
                          </p:spPr>
                          <p:txBody>
                            <a:bodyPr/>
                            <a:lstStyle/>
                            <a:p>
                              <a:endParaRPr lang="zh-CN" altLang="en-US"/>
                            </a:p>
                          </p:txBody>
                        </p:sp>
                        <p:sp>
                          <p:nvSpPr>
                            <p:cNvPr id="103" name="Freeform 19">
                              <a:extLst>
                                <a:ext uri="{FF2B5EF4-FFF2-40B4-BE49-F238E27FC236}">
                                  <a16:creationId xmlns:a16="http://schemas.microsoft.com/office/drawing/2014/main" id="{9295F31C-F330-F841-A43F-D91A7BC06772}"/>
                                </a:ext>
                              </a:extLst>
                            </p:cNvPr>
                            <p:cNvSpPr>
                              <a:spLocks/>
                            </p:cNvSpPr>
                            <p:nvPr/>
                          </p:nvSpPr>
                          <p:spPr bwMode="auto">
                            <a:xfrm>
                              <a:off x="1821" y="2339"/>
                              <a:ext cx="17" cy="18"/>
                            </a:xfrm>
                            <a:custGeom>
                              <a:avLst/>
                              <a:gdLst>
                                <a:gd name="T0" fmla="*/ 0 w 17"/>
                                <a:gd name="T1" fmla="*/ 9 h 18"/>
                                <a:gd name="T2" fmla="*/ 16 w 17"/>
                                <a:gd name="T3" fmla="*/ 17 h 18"/>
                                <a:gd name="T4" fmla="*/ 16 w 17"/>
                                <a:gd name="T5" fmla="*/ 0 h 18"/>
                                <a:gd name="T6" fmla="*/ 0 w 17"/>
                                <a:gd name="T7" fmla="*/ 9 h 18"/>
                                <a:gd name="T8" fmla="*/ 0 60000 65536"/>
                                <a:gd name="T9" fmla="*/ 0 60000 65536"/>
                                <a:gd name="T10" fmla="*/ 0 60000 65536"/>
                                <a:gd name="T11" fmla="*/ 0 60000 65536"/>
                                <a:gd name="T12" fmla="*/ 0 w 17"/>
                                <a:gd name="T13" fmla="*/ 0 h 18"/>
                                <a:gd name="T14" fmla="*/ 17 w 17"/>
                                <a:gd name="T15" fmla="*/ 18 h 18"/>
                              </a:gdLst>
                              <a:ahLst/>
                              <a:cxnLst>
                                <a:cxn ang="T8">
                                  <a:pos x="T0" y="T1"/>
                                </a:cxn>
                                <a:cxn ang="T9">
                                  <a:pos x="T2" y="T3"/>
                                </a:cxn>
                                <a:cxn ang="T10">
                                  <a:pos x="T4" y="T5"/>
                                </a:cxn>
                                <a:cxn ang="T11">
                                  <a:pos x="T6" y="T7"/>
                                </a:cxn>
                              </a:cxnLst>
                              <a:rect l="T12" t="T13" r="T14" b="T15"/>
                              <a:pathLst>
                                <a:path w="17" h="18">
                                  <a:moveTo>
                                    <a:pt x="0" y="9"/>
                                  </a:moveTo>
                                  <a:lnTo>
                                    <a:pt x="16" y="17"/>
                                  </a:lnTo>
                                  <a:lnTo>
                                    <a:pt x="16" y="0"/>
                                  </a:lnTo>
                                  <a:lnTo>
                                    <a:pt x="0" y="9"/>
                                  </a:lnTo>
                                </a:path>
                              </a:pathLst>
                            </a:custGeom>
                            <a:solidFill>
                              <a:srgbClr val="C08020"/>
                            </a:solidFill>
                            <a:ln w="12700" cap="rnd" cmpd="sng">
                              <a:solidFill>
                                <a:srgbClr val="C08020"/>
                              </a:solidFill>
                              <a:prstDash val="solid"/>
                              <a:round/>
                              <a:headEnd/>
                              <a:tailEnd/>
                            </a:ln>
                          </p:spPr>
                          <p:txBody>
                            <a:bodyPr/>
                            <a:lstStyle/>
                            <a:p>
                              <a:endParaRPr lang="zh-CN" altLang="en-US"/>
                            </a:p>
                          </p:txBody>
                        </p:sp>
                        <p:sp>
                          <p:nvSpPr>
                            <p:cNvPr id="104" name="Freeform 20">
                              <a:extLst>
                                <a:ext uri="{FF2B5EF4-FFF2-40B4-BE49-F238E27FC236}">
                                  <a16:creationId xmlns:a16="http://schemas.microsoft.com/office/drawing/2014/main" id="{DE8BA557-8374-BF4E-AA8A-CAA3E6EC9732}"/>
                                </a:ext>
                              </a:extLst>
                            </p:cNvPr>
                            <p:cNvSpPr>
                              <a:spLocks/>
                            </p:cNvSpPr>
                            <p:nvPr/>
                          </p:nvSpPr>
                          <p:spPr bwMode="auto">
                            <a:xfrm>
                              <a:off x="1849" y="2377"/>
                              <a:ext cx="17" cy="17"/>
                            </a:xfrm>
                            <a:custGeom>
                              <a:avLst/>
                              <a:gdLst>
                                <a:gd name="T0" fmla="*/ 0 w 17"/>
                                <a:gd name="T1" fmla="*/ 16 h 17"/>
                                <a:gd name="T2" fmla="*/ 0 w 17"/>
                                <a:gd name="T3" fmla="*/ 0 h 17"/>
                                <a:gd name="T4" fmla="*/ 16 w 17"/>
                                <a:gd name="T5" fmla="*/ 10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0" y="0"/>
                                  </a:lnTo>
                                  <a:lnTo>
                                    <a:pt x="16" y="10"/>
                                  </a:lnTo>
                                  <a:lnTo>
                                    <a:pt x="0" y="16"/>
                                  </a:lnTo>
                                </a:path>
                              </a:pathLst>
                            </a:custGeom>
                            <a:solidFill>
                              <a:srgbClr val="C08020"/>
                            </a:solidFill>
                            <a:ln w="12700" cap="rnd" cmpd="sng">
                              <a:solidFill>
                                <a:srgbClr val="C08020"/>
                              </a:solidFill>
                              <a:prstDash val="solid"/>
                              <a:round/>
                              <a:headEnd/>
                              <a:tailEnd/>
                            </a:ln>
                          </p:spPr>
                          <p:txBody>
                            <a:bodyPr/>
                            <a:lstStyle/>
                            <a:p>
                              <a:endParaRPr lang="zh-CN" altLang="en-US"/>
                            </a:p>
                          </p:txBody>
                        </p:sp>
                      </p:grpSp>
                      <p:sp>
                        <p:nvSpPr>
                          <p:cNvPr id="100" name="Freeform 21">
                            <a:extLst>
                              <a:ext uri="{FF2B5EF4-FFF2-40B4-BE49-F238E27FC236}">
                                <a16:creationId xmlns:a16="http://schemas.microsoft.com/office/drawing/2014/main" id="{74F74D8D-6C90-2A45-82DA-868965C7C4B8}"/>
                              </a:ext>
                            </a:extLst>
                          </p:cNvPr>
                          <p:cNvSpPr>
                            <a:spLocks/>
                          </p:cNvSpPr>
                          <p:nvPr/>
                        </p:nvSpPr>
                        <p:spPr bwMode="auto">
                          <a:xfrm>
                            <a:off x="2045" y="2320"/>
                            <a:ext cx="75" cy="95"/>
                          </a:xfrm>
                          <a:custGeom>
                            <a:avLst/>
                            <a:gdLst>
                              <a:gd name="T0" fmla="*/ 0 w 75"/>
                              <a:gd name="T1" fmla="*/ 39 h 95"/>
                              <a:gd name="T2" fmla="*/ 0 w 75"/>
                              <a:gd name="T3" fmla="*/ 94 h 95"/>
                              <a:gd name="T4" fmla="*/ 74 w 75"/>
                              <a:gd name="T5" fmla="*/ 55 h 95"/>
                              <a:gd name="T6" fmla="*/ 74 w 75"/>
                              <a:gd name="T7" fmla="*/ 0 h 95"/>
                              <a:gd name="T8" fmla="*/ 0 w 75"/>
                              <a:gd name="T9" fmla="*/ 39 h 95"/>
                              <a:gd name="T10" fmla="*/ 0 60000 65536"/>
                              <a:gd name="T11" fmla="*/ 0 60000 65536"/>
                              <a:gd name="T12" fmla="*/ 0 60000 65536"/>
                              <a:gd name="T13" fmla="*/ 0 60000 65536"/>
                              <a:gd name="T14" fmla="*/ 0 60000 65536"/>
                              <a:gd name="T15" fmla="*/ 0 w 75"/>
                              <a:gd name="T16" fmla="*/ 0 h 95"/>
                              <a:gd name="T17" fmla="*/ 75 w 75"/>
                              <a:gd name="T18" fmla="*/ 95 h 95"/>
                            </a:gdLst>
                            <a:ahLst/>
                            <a:cxnLst>
                              <a:cxn ang="T10">
                                <a:pos x="T0" y="T1"/>
                              </a:cxn>
                              <a:cxn ang="T11">
                                <a:pos x="T2" y="T3"/>
                              </a:cxn>
                              <a:cxn ang="T12">
                                <a:pos x="T4" y="T5"/>
                              </a:cxn>
                              <a:cxn ang="T13">
                                <a:pos x="T6" y="T7"/>
                              </a:cxn>
                              <a:cxn ang="T14">
                                <a:pos x="T8" y="T9"/>
                              </a:cxn>
                            </a:cxnLst>
                            <a:rect l="T15" t="T16" r="T17" b="T18"/>
                            <a:pathLst>
                              <a:path w="75" h="95">
                                <a:moveTo>
                                  <a:pt x="0" y="39"/>
                                </a:moveTo>
                                <a:lnTo>
                                  <a:pt x="0" y="94"/>
                                </a:lnTo>
                                <a:lnTo>
                                  <a:pt x="74" y="55"/>
                                </a:lnTo>
                                <a:lnTo>
                                  <a:pt x="74" y="0"/>
                                </a:lnTo>
                                <a:lnTo>
                                  <a:pt x="0" y="39"/>
                                </a:lnTo>
                              </a:path>
                            </a:pathLst>
                          </a:custGeom>
                          <a:solidFill>
                            <a:srgbClr val="C08020"/>
                          </a:solidFill>
                          <a:ln w="12700" cap="rnd" cmpd="sng">
                            <a:solidFill>
                              <a:srgbClr val="C08020"/>
                            </a:solidFill>
                            <a:prstDash val="solid"/>
                            <a:round/>
                            <a:headEnd/>
                            <a:tailEnd/>
                          </a:ln>
                        </p:spPr>
                        <p:txBody>
                          <a:bodyPr/>
                          <a:lstStyle/>
                          <a:p>
                            <a:endParaRPr lang="zh-CN" altLang="en-US"/>
                          </a:p>
                        </p:txBody>
                      </p:sp>
                      <p:sp>
                        <p:nvSpPr>
                          <p:cNvPr id="101" name="Freeform 22">
                            <a:extLst>
                              <a:ext uri="{FF2B5EF4-FFF2-40B4-BE49-F238E27FC236}">
                                <a16:creationId xmlns:a16="http://schemas.microsoft.com/office/drawing/2014/main" id="{455B15CE-549C-CB44-8772-9A2B9A542E90}"/>
                              </a:ext>
                            </a:extLst>
                          </p:cNvPr>
                          <p:cNvSpPr>
                            <a:spLocks/>
                          </p:cNvSpPr>
                          <p:nvPr/>
                        </p:nvSpPr>
                        <p:spPr bwMode="auto">
                          <a:xfrm>
                            <a:off x="1942" y="2289"/>
                            <a:ext cx="178" cy="72"/>
                          </a:xfrm>
                          <a:custGeom>
                            <a:avLst/>
                            <a:gdLst>
                              <a:gd name="T0" fmla="*/ 0 w 178"/>
                              <a:gd name="T1" fmla="*/ 24 h 72"/>
                              <a:gd name="T2" fmla="*/ 103 w 178"/>
                              <a:gd name="T3" fmla="*/ 71 h 72"/>
                              <a:gd name="T4" fmla="*/ 177 w 178"/>
                              <a:gd name="T5" fmla="*/ 32 h 72"/>
                              <a:gd name="T6" fmla="*/ 91 w 178"/>
                              <a:gd name="T7" fmla="*/ 0 h 72"/>
                              <a:gd name="T8" fmla="*/ 0 w 178"/>
                              <a:gd name="T9" fmla="*/ 24 h 72"/>
                              <a:gd name="T10" fmla="*/ 0 60000 65536"/>
                              <a:gd name="T11" fmla="*/ 0 60000 65536"/>
                              <a:gd name="T12" fmla="*/ 0 60000 65536"/>
                              <a:gd name="T13" fmla="*/ 0 60000 65536"/>
                              <a:gd name="T14" fmla="*/ 0 60000 65536"/>
                              <a:gd name="T15" fmla="*/ 0 w 178"/>
                              <a:gd name="T16" fmla="*/ 0 h 72"/>
                              <a:gd name="T17" fmla="*/ 178 w 178"/>
                              <a:gd name="T18" fmla="*/ 72 h 72"/>
                            </a:gdLst>
                            <a:ahLst/>
                            <a:cxnLst>
                              <a:cxn ang="T10">
                                <a:pos x="T0" y="T1"/>
                              </a:cxn>
                              <a:cxn ang="T11">
                                <a:pos x="T2" y="T3"/>
                              </a:cxn>
                              <a:cxn ang="T12">
                                <a:pos x="T4" y="T5"/>
                              </a:cxn>
                              <a:cxn ang="T13">
                                <a:pos x="T6" y="T7"/>
                              </a:cxn>
                              <a:cxn ang="T14">
                                <a:pos x="T8" y="T9"/>
                              </a:cxn>
                            </a:cxnLst>
                            <a:rect l="T15" t="T16" r="T17" b="T18"/>
                            <a:pathLst>
                              <a:path w="178" h="72">
                                <a:moveTo>
                                  <a:pt x="0" y="24"/>
                                </a:moveTo>
                                <a:lnTo>
                                  <a:pt x="103" y="71"/>
                                </a:lnTo>
                                <a:lnTo>
                                  <a:pt x="177" y="32"/>
                                </a:lnTo>
                                <a:lnTo>
                                  <a:pt x="91" y="0"/>
                                </a:lnTo>
                                <a:lnTo>
                                  <a:pt x="0" y="24"/>
                                </a:lnTo>
                              </a:path>
                            </a:pathLst>
                          </a:custGeom>
                          <a:solidFill>
                            <a:srgbClr val="C08020"/>
                          </a:solidFill>
                          <a:ln w="12700" cap="rnd" cmpd="sng">
                            <a:solidFill>
                              <a:srgbClr val="C08020"/>
                            </a:solidFill>
                            <a:prstDash val="solid"/>
                            <a:round/>
                            <a:headEnd/>
                            <a:tailEnd/>
                          </a:ln>
                        </p:spPr>
                        <p:txBody>
                          <a:bodyPr/>
                          <a:lstStyle/>
                          <a:p>
                            <a:endParaRPr lang="zh-CN" altLang="en-US"/>
                          </a:p>
                        </p:txBody>
                      </p:sp>
                    </p:grpSp>
                    <p:sp>
                      <p:nvSpPr>
                        <p:cNvPr id="98" name="Freeform 23">
                          <a:extLst>
                            <a:ext uri="{FF2B5EF4-FFF2-40B4-BE49-F238E27FC236}">
                              <a16:creationId xmlns:a16="http://schemas.microsoft.com/office/drawing/2014/main" id="{F7217CE0-BB1C-E847-A05B-46624BFD042D}"/>
                            </a:ext>
                          </a:extLst>
                        </p:cNvPr>
                        <p:cNvSpPr>
                          <a:spLocks/>
                        </p:cNvSpPr>
                        <p:nvPr/>
                      </p:nvSpPr>
                      <p:spPr bwMode="auto">
                        <a:xfrm>
                          <a:off x="1847" y="2289"/>
                          <a:ext cx="186" cy="36"/>
                        </a:xfrm>
                        <a:custGeom>
                          <a:avLst/>
                          <a:gdLst>
                            <a:gd name="T0" fmla="*/ 0 w 186"/>
                            <a:gd name="T1" fmla="*/ 35 h 36"/>
                            <a:gd name="T2" fmla="*/ 97 w 186"/>
                            <a:gd name="T3" fmla="*/ 24 h 36"/>
                            <a:gd name="T4" fmla="*/ 185 w 186"/>
                            <a:gd name="T5" fmla="*/ 0 h 36"/>
                            <a:gd name="T6" fmla="*/ 79 w 186"/>
                            <a:gd name="T7" fmla="*/ 16 h 36"/>
                            <a:gd name="T8" fmla="*/ 0 w 186"/>
                            <a:gd name="T9" fmla="*/ 35 h 36"/>
                            <a:gd name="T10" fmla="*/ 0 60000 65536"/>
                            <a:gd name="T11" fmla="*/ 0 60000 65536"/>
                            <a:gd name="T12" fmla="*/ 0 60000 65536"/>
                            <a:gd name="T13" fmla="*/ 0 60000 65536"/>
                            <a:gd name="T14" fmla="*/ 0 60000 65536"/>
                            <a:gd name="T15" fmla="*/ 0 w 186"/>
                            <a:gd name="T16" fmla="*/ 0 h 36"/>
                            <a:gd name="T17" fmla="*/ 186 w 186"/>
                            <a:gd name="T18" fmla="*/ 36 h 36"/>
                          </a:gdLst>
                          <a:ahLst/>
                          <a:cxnLst>
                            <a:cxn ang="T10">
                              <a:pos x="T0" y="T1"/>
                            </a:cxn>
                            <a:cxn ang="T11">
                              <a:pos x="T2" y="T3"/>
                            </a:cxn>
                            <a:cxn ang="T12">
                              <a:pos x="T4" y="T5"/>
                            </a:cxn>
                            <a:cxn ang="T13">
                              <a:pos x="T6" y="T7"/>
                            </a:cxn>
                            <a:cxn ang="T14">
                              <a:pos x="T8" y="T9"/>
                            </a:cxn>
                          </a:cxnLst>
                          <a:rect l="T15" t="T16" r="T17" b="T18"/>
                          <a:pathLst>
                            <a:path w="186" h="36">
                              <a:moveTo>
                                <a:pt x="0" y="35"/>
                              </a:moveTo>
                              <a:lnTo>
                                <a:pt x="97" y="24"/>
                              </a:lnTo>
                              <a:lnTo>
                                <a:pt x="185" y="0"/>
                              </a:lnTo>
                              <a:lnTo>
                                <a:pt x="79" y="16"/>
                              </a:lnTo>
                              <a:lnTo>
                                <a:pt x="0" y="35"/>
                              </a:lnTo>
                            </a:path>
                          </a:pathLst>
                        </a:custGeom>
                        <a:solidFill>
                          <a:srgbClr val="C08020"/>
                        </a:solidFill>
                        <a:ln w="12700" cap="rnd" cmpd="sng">
                          <a:solidFill>
                            <a:srgbClr val="C08020"/>
                          </a:solidFill>
                          <a:prstDash val="solid"/>
                          <a:round/>
                          <a:headEnd/>
                          <a:tailEnd/>
                        </a:ln>
                      </p:spPr>
                      <p:txBody>
                        <a:bodyPr/>
                        <a:lstStyle/>
                        <a:p>
                          <a:endParaRPr lang="zh-CN" altLang="en-US"/>
                        </a:p>
                      </p:txBody>
                    </p:sp>
                  </p:grpSp>
                  <p:grpSp>
                    <p:nvGrpSpPr>
                      <p:cNvPr id="67" name="Group 24">
                        <a:extLst>
                          <a:ext uri="{FF2B5EF4-FFF2-40B4-BE49-F238E27FC236}">
                            <a16:creationId xmlns:a16="http://schemas.microsoft.com/office/drawing/2014/main" id="{AFE9E6A5-2FBF-4448-A184-F022D703C4B9}"/>
                          </a:ext>
                        </a:extLst>
                      </p:cNvPr>
                      <p:cNvGrpSpPr>
                        <a:grpSpLocks/>
                      </p:cNvGrpSpPr>
                      <p:nvPr/>
                    </p:nvGrpSpPr>
                    <p:grpSpPr bwMode="auto">
                      <a:xfrm>
                        <a:off x="1990" y="2281"/>
                        <a:ext cx="121" cy="40"/>
                        <a:chOff x="1990" y="2281"/>
                        <a:chExt cx="121" cy="40"/>
                      </a:xfrm>
                    </p:grpSpPr>
                    <p:sp>
                      <p:nvSpPr>
                        <p:cNvPr id="94" name="Freeform 25">
                          <a:extLst>
                            <a:ext uri="{FF2B5EF4-FFF2-40B4-BE49-F238E27FC236}">
                              <a16:creationId xmlns:a16="http://schemas.microsoft.com/office/drawing/2014/main" id="{0D203F80-9455-994F-9FC5-46B33C5D1B2B}"/>
                            </a:ext>
                          </a:extLst>
                        </p:cNvPr>
                        <p:cNvSpPr>
                          <a:spLocks/>
                        </p:cNvSpPr>
                        <p:nvPr/>
                      </p:nvSpPr>
                      <p:spPr bwMode="auto">
                        <a:xfrm>
                          <a:off x="1990" y="2301"/>
                          <a:ext cx="50" cy="20"/>
                        </a:xfrm>
                        <a:custGeom>
                          <a:avLst/>
                          <a:gdLst>
                            <a:gd name="T0" fmla="*/ 0 w 50"/>
                            <a:gd name="T1" fmla="*/ 15 h 20"/>
                            <a:gd name="T2" fmla="*/ 1 w 50"/>
                            <a:gd name="T3" fmla="*/ 19 h 20"/>
                            <a:gd name="T4" fmla="*/ 49 w 50"/>
                            <a:gd name="T5" fmla="*/ 4 h 20"/>
                            <a:gd name="T6" fmla="*/ 47 w 50"/>
                            <a:gd name="T7" fmla="*/ 0 h 20"/>
                            <a:gd name="T8" fmla="*/ 0 w 50"/>
                            <a:gd name="T9" fmla="*/ 15 h 20"/>
                            <a:gd name="T10" fmla="*/ 0 60000 65536"/>
                            <a:gd name="T11" fmla="*/ 0 60000 65536"/>
                            <a:gd name="T12" fmla="*/ 0 60000 65536"/>
                            <a:gd name="T13" fmla="*/ 0 60000 65536"/>
                            <a:gd name="T14" fmla="*/ 0 60000 65536"/>
                            <a:gd name="T15" fmla="*/ 0 w 50"/>
                            <a:gd name="T16" fmla="*/ 0 h 20"/>
                            <a:gd name="T17" fmla="*/ 50 w 50"/>
                            <a:gd name="T18" fmla="*/ 20 h 20"/>
                          </a:gdLst>
                          <a:ahLst/>
                          <a:cxnLst>
                            <a:cxn ang="T10">
                              <a:pos x="T0" y="T1"/>
                            </a:cxn>
                            <a:cxn ang="T11">
                              <a:pos x="T2" y="T3"/>
                            </a:cxn>
                            <a:cxn ang="T12">
                              <a:pos x="T4" y="T5"/>
                            </a:cxn>
                            <a:cxn ang="T13">
                              <a:pos x="T6" y="T7"/>
                            </a:cxn>
                            <a:cxn ang="T14">
                              <a:pos x="T8" y="T9"/>
                            </a:cxn>
                          </a:cxnLst>
                          <a:rect l="T15" t="T16" r="T17" b="T18"/>
                          <a:pathLst>
                            <a:path w="50" h="20">
                              <a:moveTo>
                                <a:pt x="0" y="15"/>
                              </a:moveTo>
                              <a:lnTo>
                                <a:pt x="1" y="19"/>
                              </a:lnTo>
                              <a:lnTo>
                                <a:pt x="49" y="4"/>
                              </a:lnTo>
                              <a:lnTo>
                                <a:pt x="47" y="0"/>
                              </a:lnTo>
                              <a:lnTo>
                                <a:pt x="0" y="15"/>
                              </a:lnTo>
                            </a:path>
                          </a:pathLst>
                        </a:custGeom>
                        <a:solidFill>
                          <a:srgbClr val="C08020"/>
                        </a:solidFill>
                        <a:ln w="12700" cap="rnd" cmpd="sng">
                          <a:solidFill>
                            <a:srgbClr val="C08020"/>
                          </a:solidFill>
                          <a:prstDash val="solid"/>
                          <a:round/>
                          <a:headEnd/>
                          <a:tailEnd/>
                        </a:ln>
                      </p:spPr>
                      <p:txBody>
                        <a:bodyPr/>
                        <a:lstStyle/>
                        <a:p>
                          <a:endParaRPr lang="zh-CN" altLang="en-US"/>
                        </a:p>
                      </p:txBody>
                    </p:sp>
                    <p:sp>
                      <p:nvSpPr>
                        <p:cNvPr id="95" name="Freeform 26">
                          <a:extLst>
                            <a:ext uri="{FF2B5EF4-FFF2-40B4-BE49-F238E27FC236}">
                              <a16:creationId xmlns:a16="http://schemas.microsoft.com/office/drawing/2014/main" id="{7D1631FD-6D6E-524A-A4BD-A897C6FCB4F9}"/>
                            </a:ext>
                          </a:extLst>
                        </p:cNvPr>
                        <p:cNvSpPr>
                          <a:spLocks/>
                        </p:cNvSpPr>
                        <p:nvPr/>
                      </p:nvSpPr>
                      <p:spPr bwMode="auto">
                        <a:xfrm>
                          <a:off x="1995" y="2291"/>
                          <a:ext cx="43" cy="24"/>
                        </a:xfrm>
                        <a:custGeom>
                          <a:avLst/>
                          <a:gdLst>
                            <a:gd name="T0" fmla="*/ 0 w 43"/>
                            <a:gd name="T1" fmla="*/ 23 h 24"/>
                            <a:gd name="T2" fmla="*/ 1 w 43"/>
                            <a:gd name="T3" fmla="*/ 19 h 24"/>
                            <a:gd name="T4" fmla="*/ 2 w 43"/>
                            <a:gd name="T5" fmla="*/ 16 h 24"/>
                            <a:gd name="T6" fmla="*/ 5 w 43"/>
                            <a:gd name="T7" fmla="*/ 12 h 24"/>
                            <a:gd name="T8" fmla="*/ 8 w 43"/>
                            <a:gd name="T9" fmla="*/ 8 h 24"/>
                            <a:gd name="T10" fmla="*/ 12 w 43"/>
                            <a:gd name="T11" fmla="*/ 5 h 24"/>
                            <a:gd name="T12" fmla="*/ 16 w 43"/>
                            <a:gd name="T13" fmla="*/ 3 h 24"/>
                            <a:gd name="T14" fmla="*/ 20 w 43"/>
                            <a:gd name="T15" fmla="*/ 1 h 24"/>
                            <a:gd name="T16" fmla="*/ 25 w 43"/>
                            <a:gd name="T17" fmla="*/ 0 h 24"/>
                            <a:gd name="T18" fmla="*/ 42 w 43"/>
                            <a:gd name="T19" fmla="*/ 2 h 24"/>
                            <a:gd name="T20" fmla="*/ 40 w 43"/>
                            <a:gd name="T21" fmla="*/ 5 h 24"/>
                            <a:gd name="T22" fmla="*/ 38 w 43"/>
                            <a:gd name="T23" fmla="*/ 7 h 24"/>
                            <a:gd name="T24" fmla="*/ 37 w 43"/>
                            <a:gd name="T25" fmla="*/ 11 h 24"/>
                            <a:gd name="T26" fmla="*/ 0 w 43"/>
                            <a:gd name="T27" fmla="*/ 23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
                            <a:gd name="T43" fmla="*/ 0 h 24"/>
                            <a:gd name="T44" fmla="*/ 43 w 43"/>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 h="24">
                              <a:moveTo>
                                <a:pt x="0" y="23"/>
                              </a:moveTo>
                              <a:lnTo>
                                <a:pt x="1" y="19"/>
                              </a:lnTo>
                              <a:lnTo>
                                <a:pt x="2" y="16"/>
                              </a:lnTo>
                              <a:lnTo>
                                <a:pt x="5" y="12"/>
                              </a:lnTo>
                              <a:lnTo>
                                <a:pt x="8" y="8"/>
                              </a:lnTo>
                              <a:lnTo>
                                <a:pt x="12" y="5"/>
                              </a:lnTo>
                              <a:lnTo>
                                <a:pt x="16" y="3"/>
                              </a:lnTo>
                              <a:lnTo>
                                <a:pt x="20" y="1"/>
                              </a:lnTo>
                              <a:lnTo>
                                <a:pt x="25" y="0"/>
                              </a:lnTo>
                              <a:lnTo>
                                <a:pt x="42" y="2"/>
                              </a:lnTo>
                              <a:lnTo>
                                <a:pt x="40" y="5"/>
                              </a:lnTo>
                              <a:lnTo>
                                <a:pt x="38" y="7"/>
                              </a:lnTo>
                              <a:lnTo>
                                <a:pt x="37" y="11"/>
                              </a:lnTo>
                              <a:lnTo>
                                <a:pt x="0" y="23"/>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6" name="Freeform 27">
                          <a:extLst>
                            <a:ext uri="{FF2B5EF4-FFF2-40B4-BE49-F238E27FC236}">
                              <a16:creationId xmlns:a16="http://schemas.microsoft.com/office/drawing/2014/main" id="{163B9704-D256-7043-AE06-76FBE8A211FA}"/>
                            </a:ext>
                          </a:extLst>
                        </p:cNvPr>
                        <p:cNvSpPr>
                          <a:spLocks/>
                        </p:cNvSpPr>
                        <p:nvPr/>
                      </p:nvSpPr>
                      <p:spPr bwMode="auto">
                        <a:xfrm>
                          <a:off x="2024" y="2281"/>
                          <a:ext cx="87" cy="38"/>
                        </a:xfrm>
                        <a:custGeom>
                          <a:avLst/>
                          <a:gdLst>
                            <a:gd name="T0" fmla="*/ 0 w 87"/>
                            <a:gd name="T1" fmla="*/ 8 h 38"/>
                            <a:gd name="T2" fmla="*/ 11 w 87"/>
                            <a:gd name="T3" fmla="*/ 10 h 38"/>
                            <a:gd name="T4" fmla="*/ 15 w 87"/>
                            <a:gd name="T5" fmla="*/ 11 h 38"/>
                            <a:gd name="T6" fmla="*/ 21 w 87"/>
                            <a:gd name="T7" fmla="*/ 12 h 38"/>
                            <a:gd name="T8" fmla="*/ 27 w 87"/>
                            <a:gd name="T9" fmla="*/ 15 h 38"/>
                            <a:gd name="T10" fmla="*/ 31 w 87"/>
                            <a:gd name="T11" fmla="*/ 17 h 38"/>
                            <a:gd name="T12" fmla="*/ 35 w 87"/>
                            <a:gd name="T13" fmla="*/ 21 h 38"/>
                            <a:gd name="T14" fmla="*/ 40 w 87"/>
                            <a:gd name="T15" fmla="*/ 27 h 38"/>
                            <a:gd name="T16" fmla="*/ 44 w 87"/>
                            <a:gd name="T17" fmla="*/ 32 h 38"/>
                            <a:gd name="T18" fmla="*/ 47 w 87"/>
                            <a:gd name="T19" fmla="*/ 37 h 38"/>
                            <a:gd name="T20" fmla="*/ 86 w 87"/>
                            <a:gd name="T21" fmla="*/ 18 h 38"/>
                            <a:gd name="T22" fmla="*/ 84 w 87"/>
                            <a:gd name="T23" fmla="*/ 14 h 38"/>
                            <a:gd name="T24" fmla="*/ 80 w 87"/>
                            <a:gd name="T25" fmla="*/ 10 h 38"/>
                            <a:gd name="T26" fmla="*/ 77 w 87"/>
                            <a:gd name="T27" fmla="*/ 7 h 38"/>
                            <a:gd name="T28" fmla="*/ 72 w 87"/>
                            <a:gd name="T29" fmla="*/ 4 h 38"/>
                            <a:gd name="T30" fmla="*/ 67 w 87"/>
                            <a:gd name="T31" fmla="*/ 2 h 38"/>
                            <a:gd name="T32" fmla="*/ 64 w 87"/>
                            <a:gd name="T33" fmla="*/ 0 h 38"/>
                            <a:gd name="T34" fmla="*/ 48 w 87"/>
                            <a:gd name="T35" fmla="*/ 2 h 38"/>
                            <a:gd name="T36" fmla="*/ 32 w 87"/>
                            <a:gd name="T37" fmla="*/ 4 h 38"/>
                            <a:gd name="T38" fmla="*/ 0 w 87"/>
                            <a:gd name="T39" fmla="*/ 8 h 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7"/>
                            <a:gd name="T61" fmla="*/ 0 h 38"/>
                            <a:gd name="T62" fmla="*/ 87 w 87"/>
                            <a:gd name="T63" fmla="*/ 38 h 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7" h="38">
                              <a:moveTo>
                                <a:pt x="0" y="8"/>
                              </a:moveTo>
                              <a:lnTo>
                                <a:pt x="11" y="10"/>
                              </a:lnTo>
                              <a:lnTo>
                                <a:pt x="15" y="11"/>
                              </a:lnTo>
                              <a:lnTo>
                                <a:pt x="21" y="12"/>
                              </a:lnTo>
                              <a:lnTo>
                                <a:pt x="27" y="15"/>
                              </a:lnTo>
                              <a:lnTo>
                                <a:pt x="31" y="17"/>
                              </a:lnTo>
                              <a:lnTo>
                                <a:pt x="35" y="21"/>
                              </a:lnTo>
                              <a:lnTo>
                                <a:pt x="40" y="27"/>
                              </a:lnTo>
                              <a:lnTo>
                                <a:pt x="44" y="32"/>
                              </a:lnTo>
                              <a:lnTo>
                                <a:pt x="47" y="37"/>
                              </a:lnTo>
                              <a:lnTo>
                                <a:pt x="86" y="18"/>
                              </a:lnTo>
                              <a:lnTo>
                                <a:pt x="84" y="14"/>
                              </a:lnTo>
                              <a:lnTo>
                                <a:pt x="80" y="10"/>
                              </a:lnTo>
                              <a:lnTo>
                                <a:pt x="77" y="7"/>
                              </a:lnTo>
                              <a:lnTo>
                                <a:pt x="72" y="4"/>
                              </a:lnTo>
                              <a:lnTo>
                                <a:pt x="67" y="2"/>
                              </a:lnTo>
                              <a:lnTo>
                                <a:pt x="64" y="0"/>
                              </a:lnTo>
                              <a:lnTo>
                                <a:pt x="48" y="2"/>
                              </a:lnTo>
                              <a:lnTo>
                                <a:pt x="32" y="4"/>
                              </a:lnTo>
                              <a:lnTo>
                                <a:pt x="0" y="8"/>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68" name="Group 28">
                        <a:extLst>
                          <a:ext uri="{FF2B5EF4-FFF2-40B4-BE49-F238E27FC236}">
                            <a16:creationId xmlns:a16="http://schemas.microsoft.com/office/drawing/2014/main" id="{7E5918D7-58BA-0845-B883-CFB5B0E5FB36}"/>
                          </a:ext>
                        </a:extLst>
                      </p:cNvPr>
                      <p:cNvGrpSpPr>
                        <a:grpSpLocks/>
                      </p:cNvGrpSpPr>
                      <p:nvPr/>
                    </p:nvGrpSpPr>
                    <p:grpSpPr bwMode="auto">
                      <a:xfrm>
                        <a:off x="1941" y="2280"/>
                        <a:ext cx="83" cy="31"/>
                        <a:chOff x="1941" y="2280"/>
                        <a:chExt cx="83" cy="31"/>
                      </a:xfrm>
                    </p:grpSpPr>
                    <p:grpSp>
                      <p:nvGrpSpPr>
                        <p:cNvPr id="82" name="Group 29">
                          <a:extLst>
                            <a:ext uri="{FF2B5EF4-FFF2-40B4-BE49-F238E27FC236}">
                              <a16:creationId xmlns:a16="http://schemas.microsoft.com/office/drawing/2014/main" id="{F109FF02-CFAB-9D40-928D-3791B073D74F}"/>
                            </a:ext>
                          </a:extLst>
                        </p:cNvPr>
                        <p:cNvGrpSpPr>
                          <a:grpSpLocks/>
                        </p:cNvGrpSpPr>
                        <p:nvPr/>
                      </p:nvGrpSpPr>
                      <p:grpSpPr bwMode="auto">
                        <a:xfrm>
                          <a:off x="2002" y="2280"/>
                          <a:ext cx="22" cy="16"/>
                          <a:chOff x="2002" y="2280"/>
                          <a:chExt cx="22" cy="16"/>
                        </a:xfrm>
                      </p:grpSpPr>
                      <p:sp>
                        <p:nvSpPr>
                          <p:cNvPr id="92" name="Freeform 30">
                            <a:extLst>
                              <a:ext uri="{FF2B5EF4-FFF2-40B4-BE49-F238E27FC236}">
                                <a16:creationId xmlns:a16="http://schemas.microsoft.com/office/drawing/2014/main" id="{EB0E5811-1B1B-E04B-91E7-6593E3012808}"/>
                              </a:ext>
                            </a:extLst>
                          </p:cNvPr>
                          <p:cNvSpPr>
                            <a:spLocks/>
                          </p:cNvSpPr>
                          <p:nvPr/>
                        </p:nvSpPr>
                        <p:spPr bwMode="auto">
                          <a:xfrm>
                            <a:off x="2007" y="2287"/>
                            <a:ext cx="17" cy="1"/>
                          </a:xfrm>
                          <a:custGeom>
                            <a:avLst/>
                            <a:gdLst>
                              <a:gd name="T0" fmla="*/ 0 w 17"/>
                              <a:gd name="T1" fmla="*/ 0 h 1"/>
                              <a:gd name="T2" fmla="*/ 9 w 17"/>
                              <a:gd name="T3" fmla="*/ 0 h 1"/>
                              <a:gd name="T4" fmla="*/ 16 w 17"/>
                              <a:gd name="T5" fmla="*/ 0 h 1"/>
                              <a:gd name="T6" fmla="*/ 4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9" y="0"/>
                                </a:lnTo>
                                <a:lnTo>
                                  <a:pt x="16" y="0"/>
                                </a:lnTo>
                                <a:lnTo>
                                  <a:pt x="4"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3" name="Oval 31">
                            <a:extLst>
                              <a:ext uri="{FF2B5EF4-FFF2-40B4-BE49-F238E27FC236}">
                                <a16:creationId xmlns:a16="http://schemas.microsoft.com/office/drawing/2014/main" id="{BAC73FBF-530B-C548-9FA7-F0C5E783DB09}"/>
                              </a:ext>
                            </a:extLst>
                          </p:cNvPr>
                          <p:cNvSpPr>
                            <a:spLocks noChangeArrowheads="1"/>
                          </p:cNvSpPr>
                          <p:nvPr/>
                        </p:nvSpPr>
                        <p:spPr bwMode="auto">
                          <a:xfrm>
                            <a:off x="2002" y="2280"/>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83" name="Group 32">
                          <a:extLst>
                            <a:ext uri="{FF2B5EF4-FFF2-40B4-BE49-F238E27FC236}">
                              <a16:creationId xmlns:a16="http://schemas.microsoft.com/office/drawing/2014/main" id="{24DD731F-2B2E-0249-B50A-065187E959EA}"/>
                            </a:ext>
                          </a:extLst>
                        </p:cNvPr>
                        <p:cNvGrpSpPr>
                          <a:grpSpLocks/>
                        </p:cNvGrpSpPr>
                        <p:nvPr/>
                      </p:nvGrpSpPr>
                      <p:grpSpPr bwMode="auto">
                        <a:xfrm>
                          <a:off x="1982" y="2285"/>
                          <a:ext cx="21" cy="23"/>
                          <a:chOff x="1982" y="2285"/>
                          <a:chExt cx="21" cy="23"/>
                        </a:xfrm>
                      </p:grpSpPr>
                      <p:sp>
                        <p:nvSpPr>
                          <p:cNvPr id="90" name="Freeform 33">
                            <a:extLst>
                              <a:ext uri="{FF2B5EF4-FFF2-40B4-BE49-F238E27FC236}">
                                <a16:creationId xmlns:a16="http://schemas.microsoft.com/office/drawing/2014/main" id="{A81C46A7-A4F9-584A-8077-EEA1CCFFA1C1}"/>
                              </a:ext>
                            </a:extLst>
                          </p:cNvPr>
                          <p:cNvSpPr>
                            <a:spLocks/>
                          </p:cNvSpPr>
                          <p:nvPr/>
                        </p:nvSpPr>
                        <p:spPr bwMode="auto">
                          <a:xfrm>
                            <a:off x="1986" y="2291"/>
                            <a:ext cx="17" cy="17"/>
                          </a:xfrm>
                          <a:custGeom>
                            <a:avLst/>
                            <a:gdLst>
                              <a:gd name="T0" fmla="*/ 0 w 17"/>
                              <a:gd name="T1" fmla="*/ 0 h 17"/>
                              <a:gd name="T2" fmla="*/ 10 w 17"/>
                              <a:gd name="T3" fmla="*/ 16 h 17"/>
                              <a:gd name="T4" fmla="*/ 16 w 17"/>
                              <a:gd name="T5" fmla="*/ 16 h 17"/>
                              <a:gd name="T6" fmla="*/ 5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0" y="16"/>
                                </a:lnTo>
                                <a:lnTo>
                                  <a:pt x="16" y="16"/>
                                </a:lnTo>
                                <a:lnTo>
                                  <a:pt x="5"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1" name="Oval 34">
                            <a:extLst>
                              <a:ext uri="{FF2B5EF4-FFF2-40B4-BE49-F238E27FC236}">
                                <a16:creationId xmlns:a16="http://schemas.microsoft.com/office/drawing/2014/main" id="{5E661676-EE47-7B40-860D-C33F350BB823}"/>
                              </a:ext>
                            </a:extLst>
                          </p:cNvPr>
                          <p:cNvSpPr>
                            <a:spLocks noChangeArrowheads="1"/>
                          </p:cNvSpPr>
                          <p:nvPr/>
                        </p:nvSpPr>
                        <p:spPr bwMode="auto">
                          <a:xfrm>
                            <a:off x="1982" y="2285"/>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84" name="Group 35">
                          <a:extLst>
                            <a:ext uri="{FF2B5EF4-FFF2-40B4-BE49-F238E27FC236}">
                              <a16:creationId xmlns:a16="http://schemas.microsoft.com/office/drawing/2014/main" id="{0BFCE3EA-D7BB-B640-8B27-DD4CCD1ED2D6}"/>
                            </a:ext>
                          </a:extLst>
                        </p:cNvPr>
                        <p:cNvGrpSpPr>
                          <a:grpSpLocks/>
                        </p:cNvGrpSpPr>
                        <p:nvPr/>
                      </p:nvGrpSpPr>
                      <p:grpSpPr bwMode="auto">
                        <a:xfrm>
                          <a:off x="1962" y="2289"/>
                          <a:ext cx="22" cy="22"/>
                          <a:chOff x="1962" y="2289"/>
                          <a:chExt cx="22" cy="22"/>
                        </a:xfrm>
                      </p:grpSpPr>
                      <p:sp>
                        <p:nvSpPr>
                          <p:cNvPr id="88" name="Freeform 36">
                            <a:extLst>
                              <a:ext uri="{FF2B5EF4-FFF2-40B4-BE49-F238E27FC236}">
                                <a16:creationId xmlns:a16="http://schemas.microsoft.com/office/drawing/2014/main" id="{2040B380-1671-C442-9DF6-CB6A31363D67}"/>
                              </a:ext>
                            </a:extLst>
                          </p:cNvPr>
                          <p:cNvSpPr>
                            <a:spLocks/>
                          </p:cNvSpPr>
                          <p:nvPr/>
                        </p:nvSpPr>
                        <p:spPr bwMode="auto">
                          <a:xfrm>
                            <a:off x="1967" y="2294"/>
                            <a:ext cx="17" cy="17"/>
                          </a:xfrm>
                          <a:custGeom>
                            <a:avLst/>
                            <a:gdLst>
                              <a:gd name="T0" fmla="*/ 0 w 17"/>
                              <a:gd name="T1" fmla="*/ 0 h 17"/>
                              <a:gd name="T2" fmla="*/ 10 w 17"/>
                              <a:gd name="T3" fmla="*/ 16 h 17"/>
                              <a:gd name="T4" fmla="*/ 16 w 17"/>
                              <a:gd name="T5" fmla="*/ 16 h 17"/>
                              <a:gd name="T6" fmla="*/ 6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0" y="16"/>
                                </a:lnTo>
                                <a:lnTo>
                                  <a:pt x="16" y="16"/>
                                </a:lnTo>
                                <a:lnTo>
                                  <a:pt x="6"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9" name="Oval 37">
                            <a:extLst>
                              <a:ext uri="{FF2B5EF4-FFF2-40B4-BE49-F238E27FC236}">
                                <a16:creationId xmlns:a16="http://schemas.microsoft.com/office/drawing/2014/main" id="{5D5CB749-1B0D-BD4C-930D-7DBE23162812}"/>
                              </a:ext>
                            </a:extLst>
                          </p:cNvPr>
                          <p:cNvSpPr>
                            <a:spLocks noChangeArrowheads="1"/>
                          </p:cNvSpPr>
                          <p:nvPr/>
                        </p:nvSpPr>
                        <p:spPr bwMode="auto">
                          <a:xfrm>
                            <a:off x="1962" y="2289"/>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85" name="Group 38">
                          <a:extLst>
                            <a:ext uri="{FF2B5EF4-FFF2-40B4-BE49-F238E27FC236}">
                              <a16:creationId xmlns:a16="http://schemas.microsoft.com/office/drawing/2014/main" id="{0F1B4BEB-2B69-204E-9491-A0CB77B1043F}"/>
                            </a:ext>
                          </a:extLst>
                        </p:cNvPr>
                        <p:cNvGrpSpPr>
                          <a:grpSpLocks/>
                        </p:cNvGrpSpPr>
                        <p:nvPr/>
                      </p:nvGrpSpPr>
                      <p:grpSpPr bwMode="auto">
                        <a:xfrm>
                          <a:off x="1941" y="2293"/>
                          <a:ext cx="25" cy="16"/>
                          <a:chOff x="1941" y="2293"/>
                          <a:chExt cx="25" cy="16"/>
                        </a:xfrm>
                      </p:grpSpPr>
                      <p:sp>
                        <p:nvSpPr>
                          <p:cNvPr id="86" name="Freeform 39">
                            <a:extLst>
                              <a:ext uri="{FF2B5EF4-FFF2-40B4-BE49-F238E27FC236}">
                                <a16:creationId xmlns:a16="http://schemas.microsoft.com/office/drawing/2014/main" id="{F41B03E8-5F7B-5146-B515-A08E8298DF39}"/>
                              </a:ext>
                            </a:extLst>
                          </p:cNvPr>
                          <p:cNvSpPr>
                            <a:spLocks/>
                          </p:cNvSpPr>
                          <p:nvPr/>
                        </p:nvSpPr>
                        <p:spPr bwMode="auto">
                          <a:xfrm>
                            <a:off x="1949" y="2298"/>
                            <a:ext cx="17" cy="1"/>
                          </a:xfrm>
                          <a:custGeom>
                            <a:avLst/>
                            <a:gdLst>
                              <a:gd name="T0" fmla="*/ 0 w 17"/>
                              <a:gd name="T1" fmla="*/ 0 h 1"/>
                              <a:gd name="T2" fmla="*/ 9 w 17"/>
                              <a:gd name="T3" fmla="*/ 0 h 1"/>
                              <a:gd name="T4" fmla="*/ 16 w 17"/>
                              <a:gd name="T5" fmla="*/ 0 h 1"/>
                              <a:gd name="T6" fmla="*/ 4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9" y="0"/>
                                </a:lnTo>
                                <a:lnTo>
                                  <a:pt x="16" y="0"/>
                                </a:lnTo>
                                <a:lnTo>
                                  <a:pt x="4"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7" name="Oval 40">
                            <a:extLst>
                              <a:ext uri="{FF2B5EF4-FFF2-40B4-BE49-F238E27FC236}">
                                <a16:creationId xmlns:a16="http://schemas.microsoft.com/office/drawing/2014/main" id="{B4D38283-364D-E345-BC22-FDEFD3E57EBC}"/>
                              </a:ext>
                            </a:extLst>
                          </p:cNvPr>
                          <p:cNvSpPr>
                            <a:spLocks noChangeArrowheads="1"/>
                          </p:cNvSpPr>
                          <p:nvPr/>
                        </p:nvSpPr>
                        <p:spPr bwMode="auto">
                          <a:xfrm>
                            <a:off x="1941" y="2293"/>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grpSp>
                    <p:nvGrpSpPr>
                      <p:cNvPr id="69" name="Group 41">
                        <a:extLst>
                          <a:ext uri="{FF2B5EF4-FFF2-40B4-BE49-F238E27FC236}">
                            <a16:creationId xmlns:a16="http://schemas.microsoft.com/office/drawing/2014/main" id="{96C664F1-E051-F74C-8839-685A8FE0343E}"/>
                          </a:ext>
                        </a:extLst>
                      </p:cNvPr>
                      <p:cNvGrpSpPr>
                        <a:grpSpLocks/>
                      </p:cNvGrpSpPr>
                      <p:nvPr/>
                    </p:nvGrpSpPr>
                    <p:grpSpPr bwMode="auto">
                      <a:xfrm>
                        <a:off x="1866" y="2297"/>
                        <a:ext cx="80" cy="26"/>
                        <a:chOff x="1866" y="2297"/>
                        <a:chExt cx="80" cy="26"/>
                      </a:xfrm>
                    </p:grpSpPr>
                    <p:grpSp>
                      <p:nvGrpSpPr>
                        <p:cNvPr id="70" name="Group 42">
                          <a:extLst>
                            <a:ext uri="{FF2B5EF4-FFF2-40B4-BE49-F238E27FC236}">
                              <a16:creationId xmlns:a16="http://schemas.microsoft.com/office/drawing/2014/main" id="{D035207F-4D9A-8A43-A46E-28EDB5035D84}"/>
                            </a:ext>
                          </a:extLst>
                        </p:cNvPr>
                        <p:cNvGrpSpPr>
                          <a:grpSpLocks/>
                        </p:cNvGrpSpPr>
                        <p:nvPr/>
                      </p:nvGrpSpPr>
                      <p:grpSpPr bwMode="auto">
                        <a:xfrm>
                          <a:off x="1923" y="2297"/>
                          <a:ext cx="23" cy="16"/>
                          <a:chOff x="1923" y="2297"/>
                          <a:chExt cx="23" cy="16"/>
                        </a:xfrm>
                      </p:grpSpPr>
                      <p:sp>
                        <p:nvSpPr>
                          <p:cNvPr id="80" name="Freeform 43">
                            <a:extLst>
                              <a:ext uri="{FF2B5EF4-FFF2-40B4-BE49-F238E27FC236}">
                                <a16:creationId xmlns:a16="http://schemas.microsoft.com/office/drawing/2014/main" id="{86E93A4E-33EA-5544-8A6E-80CB21D74CD5}"/>
                              </a:ext>
                            </a:extLst>
                          </p:cNvPr>
                          <p:cNvSpPr>
                            <a:spLocks/>
                          </p:cNvSpPr>
                          <p:nvPr/>
                        </p:nvSpPr>
                        <p:spPr bwMode="auto">
                          <a:xfrm>
                            <a:off x="1929" y="2302"/>
                            <a:ext cx="17" cy="1"/>
                          </a:xfrm>
                          <a:custGeom>
                            <a:avLst/>
                            <a:gdLst>
                              <a:gd name="T0" fmla="*/ 0 w 17"/>
                              <a:gd name="T1" fmla="*/ 0 h 1"/>
                              <a:gd name="T2" fmla="*/ 10 w 17"/>
                              <a:gd name="T3" fmla="*/ 0 h 1"/>
                              <a:gd name="T4" fmla="*/ 16 w 17"/>
                              <a:gd name="T5" fmla="*/ 0 h 1"/>
                              <a:gd name="T6" fmla="*/ 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6"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1" name="Oval 44">
                            <a:extLst>
                              <a:ext uri="{FF2B5EF4-FFF2-40B4-BE49-F238E27FC236}">
                                <a16:creationId xmlns:a16="http://schemas.microsoft.com/office/drawing/2014/main" id="{688E1283-6EEF-104B-B728-ACE3441179C5}"/>
                              </a:ext>
                            </a:extLst>
                          </p:cNvPr>
                          <p:cNvSpPr>
                            <a:spLocks noChangeArrowheads="1"/>
                          </p:cNvSpPr>
                          <p:nvPr/>
                        </p:nvSpPr>
                        <p:spPr bwMode="auto">
                          <a:xfrm>
                            <a:off x="1923" y="2297"/>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71" name="Group 45">
                          <a:extLst>
                            <a:ext uri="{FF2B5EF4-FFF2-40B4-BE49-F238E27FC236}">
                              <a16:creationId xmlns:a16="http://schemas.microsoft.com/office/drawing/2014/main" id="{60EFA4AB-0A61-5948-8D30-310440B4D0AE}"/>
                            </a:ext>
                          </a:extLst>
                        </p:cNvPr>
                        <p:cNvGrpSpPr>
                          <a:grpSpLocks/>
                        </p:cNvGrpSpPr>
                        <p:nvPr/>
                      </p:nvGrpSpPr>
                      <p:grpSpPr bwMode="auto">
                        <a:xfrm>
                          <a:off x="1904" y="2301"/>
                          <a:ext cx="21" cy="16"/>
                          <a:chOff x="1904" y="2301"/>
                          <a:chExt cx="21" cy="16"/>
                        </a:xfrm>
                      </p:grpSpPr>
                      <p:sp>
                        <p:nvSpPr>
                          <p:cNvPr id="78" name="Freeform 46">
                            <a:extLst>
                              <a:ext uri="{FF2B5EF4-FFF2-40B4-BE49-F238E27FC236}">
                                <a16:creationId xmlns:a16="http://schemas.microsoft.com/office/drawing/2014/main" id="{6C4CF45B-D5AD-094F-A853-57B39E2E187A}"/>
                              </a:ext>
                            </a:extLst>
                          </p:cNvPr>
                          <p:cNvSpPr>
                            <a:spLocks/>
                          </p:cNvSpPr>
                          <p:nvPr/>
                        </p:nvSpPr>
                        <p:spPr bwMode="auto">
                          <a:xfrm>
                            <a:off x="1908" y="2307"/>
                            <a:ext cx="17" cy="1"/>
                          </a:xfrm>
                          <a:custGeom>
                            <a:avLst/>
                            <a:gdLst>
                              <a:gd name="T0" fmla="*/ 0 w 17"/>
                              <a:gd name="T1" fmla="*/ 0 h 1"/>
                              <a:gd name="T2" fmla="*/ 10 w 17"/>
                              <a:gd name="T3" fmla="*/ 0 h 1"/>
                              <a:gd name="T4" fmla="*/ 16 w 17"/>
                              <a:gd name="T5" fmla="*/ 0 h 1"/>
                              <a:gd name="T6" fmla="*/ 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7"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9" name="Oval 47">
                            <a:extLst>
                              <a:ext uri="{FF2B5EF4-FFF2-40B4-BE49-F238E27FC236}">
                                <a16:creationId xmlns:a16="http://schemas.microsoft.com/office/drawing/2014/main" id="{D44F2969-E791-1F4A-8C17-6870930259C2}"/>
                              </a:ext>
                            </a:extLst>
                          </p:cNvPr>
                          <p:cNvSpPr>
                            <a:spLocks noChangeArrowheads="1"/>
                          </p:cNvSpPr>
                          <p:nvPr/>
                        </p:nvSpPr>
                        <p:spPr bwMode="auto">
                          <a:xfrm>
                            <a:off x="1904" y="2301"/>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72" name="Group 48">
                          <a:extLst>
                            <a:ext uri="{FF2B5EF4-FFF2-40B4-BE49-F238E27FC236}">
                              <a16:creationId xmlns:a16="http://schemas.microsoft.com/office/drawing/2014/main" id="{5FB85787-7315-E44D-B8A2-CCAEC0C0FE4C}"/>
                            </a:ext>
                          </a:extLst>
                        </p:cNvPr>
                        <p:cNvGrpSpPr>
                          <a:grpSpLocks/>
                        </p:cNvGrpSpPr>
                        <p:nvPr/>
                      </p:nvGrpSpPr>
                      <p:grpSpPr bwMode="auto">
                        <a:xfrm>
                          <a:off x="1887" y="2303"/>
                          <a:ext cx="21" cy="16"/>
                          <a:chOff x="1887" y="2303"/>
                          <a:chExt cx="21" cy="16"/>
                        </a:xfrm>
                      </p:grpSpPr>
                      <p:sp>
                        <p:nvSpPr>
                          <p:cNvPr id="76" name="Freeform 49">
                            <a:extLst>
                              <a:ext uri="{FF2B5EF4-FFF2-40B4-BE49-F238E27FC236}">
                                <a16:creationId xmlns:a16="http://schemas.microsoft.com/office/drawing/2014/main" id="{6B65C5D9-4B68-0043-A2B9-99987D19D5B4}"/>
                              </a:ext>
                            </a:extLst>
                          </p:cNvPr>
                          <p:cNvSpPr>
                            <a:spLocks/>
                          </p:cNvSpPr>
                          <p:nvPr/>
                        </p:nvSpPr>
                        <p:spPr bwMode="auto">
                          <a:xfrm>
                            <a:off x="1891" y="2311"/>
                            <a:ext cx="17" cy="1"/>
                          </a:xfrm>
                          <a:custGeom>
                            <a:avLst/>
                            <a:gdLst>
                              <a:gd name="T0" fmla="*/ 0 w 17"/>
                              <a:gd name="T1" fmla="*/ 0 h 1"/>
                              <a:gd name="T2" fmla="*/ 10 w 17"/>
                              <a:gd name="T3" fmla="*/ 0 h 1"/>
                              <a:gd name="T4" fmla="*/ 16 w 17"/>
                              <a:gd name="T5" fmla="*/ 0 h 1"/>
                              <a:gd name="T6" fmla="*/ 5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5"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7" name="Oval 50">
                            <a:extLst>
                              <a:ext uri="{FF2B5EF4-FFF2-40B4-BE49-F238E27FC236}">
                                <a16:creationId xmlns:a16="http://schemas.microsoft.com/office/drawing/2014/main" id="{60D6E636-51AC-1249-92C2-6D8177034DA7}"/>
                              </a:ext>
                            </a:extLst>
                          </p:cNvPr>
                          <p:cNvSpPr>
                            <a:spLocks noChangeArrowheads="1"/>
                          </p:cNvSpPr>
                          <p:nvPr/>
                        </p:nvSpPr>
                        <p:spPr bwMode="auto">
                          <a:xfrm>
                            <a:off x="1887" y="2303"/>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73" name="Group 51">
                          <a:extLst>
                            <a:ext uri="{FF2B5EF4-FFF2-40B4-BE49-F238E27FC236}">
                              <a16:creationId xmlns:a16="http://schemas.microsoft.com/office/drawing/2014/main" id="{1D93C8E6-5C56-F84D-A19B-25EE125C49EC}"/>
                            </a:ext>
                          </a:extLst>
                        </p:cNvPr>
                        <p:cNvGrpSpPr>
                          <a:grpSpLocks/>
                        </p:cNvGrpSpPr>
                        <p:nvPr/>
                      </p:nvGrpSpPr>
                      <p:grpSpPr bwMode="auto">
                        <a:xfrm>
                          <a:off x="1866" y="2307"/>
                          <a:ext cx="23" cy="16"/>
                          <a:chOff x="1866" y="2307"/>
                          <a:chExt cx="23" cy="16"/>
                        </a:xfrm>
                      </p:grpSpPr>
                      <p:sp>
                        <p:nvSpPr>
                          <p:cNvPr id="74" name="Freeform 52">
                            <a:extLst>
                              <a:ext uri="{FF2B5EF4-FFF2-40B4-BE49-F238E27FC236}">
                                <a16:creationId xmlns:a16="http://schemas.microsoft.com/office/drawing/2014/main" id="{39CEB643-5DC6-9540-B4D6-2490B93AE144}"/>
                              </a:ext>
                            </a:extLst>
                          </p:cNvPr>
                          <p:cNvSpPr>
                            <a:spLocks/>
                          </p:cNvSpPr>
                          <p:nvPr/>
                        </p:nvSpPr>
                        <p:spPr bwMode="auto">
                          <a:xfrm>
                            <a:off x="1872" y="2316"/>
                            <a:ext cx="17" cy="1"/>
                          </a:xfrm>
                          <a:custGeom>
                            <a:avLst/>
                            <a:gdLst>
                              <a:gd name="T0" fmla="*/ 0 w 17"/>
                              <a:gd name="T1" fmla="*/ 0 h 1"/>
                              <a:gd name="T2" fmla="*/ 10 w 17"/>
                              <a:gd name="T3" fmla="*/ 0 h 1"/>
                              <a:gd name="T4" fmla="*/ 16 w 17"/>
                              <a:gd name="T5" fmla="*/ 0 h 1"/>
                              <a:gd name="T6" fmla="*/ 5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5" y="0"/>
                                </a:lnTo>
                                <a:lnTo>
                                  <a:pt x="0" y="0"/>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5" name="Oval 53">
                            <a:extLst>
                              <a:ext uri="{FF2B5EF4-FFF2-40B4-BE49-F238E27FC236}">
                                <a16:creationId xmlns:a16="http://schemas.microsoft.com/office/drawing/2014/main" id="{915CE992-6E34-CA45-A3B4-6ADA8BD76FF7}"/>
                              </a:ext>
                            </a:extLst>
                          </p:cNvPr>
                          <p:cNvSpPr>
                            <a:spLocks noChangeArrowheads="1"/>
                          </p:cNvSpPr>
                          <p:nvPr/>
                        </p:nvSpPr>
                        <p:spPr bwMode="auto">
                          <a:xfrm>
                            <a:off x="1866" y="2307"/>
                            <a:ext cx="16" cy="1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grpSp>
                <p:grpSp>
                  <p:nvGrpSpPr>
                    <p:cNvPr id="26" name="Group 54">
                      <a:extLst>
                        <a:ext uri="{FF2B5EF4-FFF2-40B4-BE49-F238E27FC236}">
                          <a16:creationId xmlns:a16="http://schemas.microsoft.com/office/drawing/2014/main" id="{74662286-E3E2-6242-8807-A9AFA0C3E663}"/>
                        </a:ext>
                      </a:extLst>
                    </p:cNvPr>
                    <p:cNvGrpSpPr>
                      <a:grpSpLocks/>
                    </p:cNvGrpSpPr>
                    <p:nvPr/>
                  </p:nvGrpSpPr>
                  <p:grpSpPr bwMode="auto">
                    <a:xfrm>
                      <a:off x="1791" y="2278"/>
                      <a:ext cx="298" cy="165"/>
                      <a:chOff x="1791" y="2278"/>
                      <a:chExt cx="298" cy="165"/>
                    </a:xfrm>
                  </p:grpSpPr>
                  <p:grpSp>
                    <p:nvGrpSpPr>
                      <p:cNvPr id="27" name="Group 55">
                        <a:extLst>
                          <a:ext uri="{FF2B5EF4-FFF2-40B4-BE49-F238E27FC236}">
                            <a16:creationId xmlns:a16="http://schemas.microsoft.com/office/drawing/2014/main" id="{209CE8AD-A8F4-2F49-9725-8BC410AA120A}"/>
                          </a:ext>
                        </a:extLst>
                      </p:cNvPr>
                      <p:cNvGrpSpPr>
                        <a:grpSpLocks/>
                      </p:cNvGrpSpPr>
                      <p:nvPr/>
                    </p:nvGrpSpPr>
                    <p:grpSpPr bwMode="auto">
                      <a:xfrm>
                        <a:off x="1791" y="2287"/>
                        <a:ext cx="298" cy="156"/>
                        <a:chOff x="1791" y="2287"/>
                        <a:chExt cx="298" cy="156"/>
                      </a:xfrm>
                    </p:grpSpPr>
                    <p:grpSp>
                      <p:nvGrpSpPr>
                        <p:cNvPr id="58" name="Group 56">
                          <a:extLst>
                            <a:ext uri="{FF2B5EF4-FFF2-40B4-BE49-F238E27FC236}">
                              <a16:creationId xmlns:a16="http://schemas.microsoft.com/office/drawing/2014/main" id="{2A26C775-2D5C-0B48-8DB6-7B1B01234C43}"/>
                            </a:ext>
                          </a:extLst>
                        </p:cNvPr>
                        <p:cNvGrpSpPr>
                          <a:grpSpLocks/>
                        </p:cNvGrpSpPr>
                        <p:nvPr/>
                      </p:nvGrpSpPr>
                      <p:grpSpPr bwMode="auto">
                        <a:xfrm>
                          <a:off x="1791" y="2287"/>
                          <a:ext cx="298" cy="156"/>
                          <a:chOff x="1791" y="2287"/>
                          <a:chExt cx="298" cy="156"/>
                        </a:xfrm>
                      </p:grpSpPr>
                      <p:grpSp>
                        <p:nvGrpSpPr>
                          <p:cNvPr id="60" name="Group 57">
                            <a:extLst>
                              <a:ext uri="{FF2B5EF4-FFF2-40B4-BE49-F238E27FC236}">
                                <a16:creationId xmlns:a16="http://schemas.microsoft.com/office/drawing/2014/main" id="{DF20BC05-B249-C244-B6D5-1BFBA89F67E8}"/>
                              </a:ext>
                            </a:extLst>
                          </p:cNvPr>
                          <p:cNvGrpSpPr>
                            <a:grpSpLocks/>
                          </p:cNvGrpSpPr>
                          <p:nvPr/>
                        </p:nvGrpSpPr>
                        <p:grpSpPr bwMode="auto">
                          <a:xfrm>
                            <a:off x="1791" y="2311"/>
                            <a:ext cx="225" cy="132"/>
                            <a:chOff x="1791" y="2311"/>
                            <a:chExt cx="225" cy="132"/>
                          </a:xfrm>
                        </p:grpSpPr>
                        <p:sp>
                          <p:nvSpPr>
                            <p:cNvPr id="63" name="Freeform 58">
                              <a:extLst>
                                <a:ext uri="{FF2B5EF4-FFF2-40B4-BE49-F238E27FC236}">
                                  <a16:creationId xmlns:a16="http://schemas.microsoft.com/office/drawing/2014/main" id="{04672A6C-3CB6-E949-806A-2E5E6D9184FC}"/>
                                </a:ext>
                              </a:extLst>
                            </p:cNvPr>
                            <p:cNvSpPr>
                              <a:spLocks/>
                            </p:cNvSpPr>
                            <p:nvPr/>
                          </p:nvSpPr>
                          <p:spPr bwMode="auto">
                            <a:xfrm>
                              <a:off x="1791" y="2311"/>
                              <a:ext cx="225" cy="132"/>
                            </a:xfrm>
                            <a:custGeom>
                              <a:avLst/>
                              <a:gdLst>
                                <a:gd name="T0" fmla="*/ 0 w 225"/>
                                <a:gd name="T1" fmla="*/ 35 h 132"/>
                                <a:gd name="T2" fmla="*/ 14 w 225"/>
                                <a:gd name="T3" fmla="*/ 42 h 132"/>
                                <a:gd name="T4" fmla="*/ 14 w 225"/>
                                <a:gd name="T5" fmla="*/ 27 h 132"/>
                                <a:gd name="T6" fmla="*/ 25 w 225"/>
                                <a:gd name="T7" fmla="*/ 12 h 132"/>
                                <a:gd name="T8" fmla="*/ 123 w 225"/>
                                <a:gd name="T9" fmla="*/ 0 h 132"/>
                                <a:gd name="T10" fmla="*/ 224 w 225"/>
                                <a:gd name="T11" fmla="*/ 47 h 132"/>
                                <a:gd name="T12" fmla="*/ 224 w 225"/>
                                <a:gd name="T13" fmla="*/ 102 h 132"/>
                                <a:gd name="T14" fmla="*/ 127 w 225"/>
                                <a:gd name="T15" fmla="*/ 131 h 132"/>
                                <a:gd name="T16" fmla="*/ 27 w 225"/>
                                <a:gd name="T17" fmla="*/ 65 h 132"/>
                                <a:gd name="T18" fmla="*/ 27 w 225"/>
                                <a:gd name="T19" fmla="*/ 76 h 132"/>
                                <a:gd name="T20" fmla="*/ 18 w 225"/>
                                <a:gd name="T21" fmla="*/ 70 h 132"/>
                                <a:gd name="T22" fmla="*/ 18 w 225"/>
                                <a:gd name="T23" fmla="*/ 58 h 132"/>
                                <a:gd name="T24" fmla="*/ 0 w 225"/>
                                <a:gd name="T25" fmla="*/ 48 h 132"/>
                                <a:gd name="T26" fmla="*/ 0 w 225"/>
                                <a:gd name="T27" fmla="*/ 35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5"/>
                                <a:gd name="T43" fmla="*/ 0 h 132"/>
                                <a:gd name="T44" fmla="*/ 225 w 225"/>
                                <a:gd name="T45" fmla="*/ 132 h 1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5" h="132">
                                  <a:moveTo>
                                    <a:pt x="0" y="35"/>
                                  </a:moveTo>
                                  <a:lnTo>
                                    <a:pt x="14" y="42"/>
                                  </a:lnTo>
                                  <a:lnTo>
                                    <a:pt x="14" y="27"/>
                                  </a:lnTo>
                                  <a:lnTo>
                                    <a:pt x="25" y="12"/>
                                  </a:lnTo>
                                  <a:lnTo>
                                    <a:pt x="123" y="0"/>
                                  </a:lnTo>
                                  <a:lnTo>
                                    <a:pt x="224" y="47"/>
                                  </a:lnTo>
                                  <a:lnTo>
                                    <a:pt x="224" y="102"/>
                                  </a:lnTo>
                                  <a:lnTo>
                                    <a:pt x="127" y="131"/>
                                  </a:lnTo>
                                  <a:lnTo>
                                    <a:pt x="27" y="65"/>
                                  </a:lnTo>
                                  <a:lnTo>
                                    <a:pt x="27" y="76"/>
                                  </a:lnTo>
                                  <a:lnTo>
                                    <a:pt x="18" y="70"/>
                                  </a:lnTo>
                                  <a:lnTo>
                                    <a:pt x="18" y="58"/>
                                  </a:lnTo>
                                  <a:lnTo>
                                    <a:pt x="0" y="48"/>
                                  </a:lnTo>
                                  <a:lnTo>
                                    <a:pt x="0" y="35"/>
                                  </a:lnTo>
                                </a:path>
                              </a:pathLst>
                            </a:custGeom>
                            <a:solidFill>
                              <a:srgbClr val="A0A0C0"/>
                            </a:solidFill>
                            <a:ln w="12700" cap="rnd" cmpd="sng">
                              <a:solidFill>
                                <a:srgbClr val="000000"/>
                              </a:solidFill>
                              <a:prstDash val="solid"/>
                              <a:round/>
                              <a:headEnd/>
                              <a:tailEnd/>
                            </a:ln>
                          </p:spPr>
                          <p:txBody>
                            <a:bodyPr/>
                            <a:lstStyle/>
                            <a:p>
                              <a:endParaRPr lang="zh-CN" altLang="en-US"/>
                            </a:p>
                          </p:txBody>
                        </p:sp>
                        <p:sp>
                          <p:nvSpPr>
                            <p:cNvPr id="64" name="Freeform 59">
                              <a:extLst>
                                <a:ext uri="{FF2B5EF4-FFF2-40B4-BE49-F238E27FC236}">
                                  <a16:creationId xmlns:a16="http://schemas.microsoft.com/office/drawing/2014/main" id="{99644CF9-B47C-7842-9F20-F5E643DDD5F8}"/>
                                </a:ext>
                              </a:extLst>
                            </p:cNvPr>
                            <p:cNvSpPr>
                              <a:spLocks/>
                            </p:cNvSpPr>
                            <p:nvPr/>
                          </p:nvSpPr>
                          <p:spPr bwMode="auto">
                            <a:xfrm>
                              <a:off x="1791" y="2339"/>
                              <a:ext cx="17" cy="17"/>
                            </a:xfrm>
                            <a:custGeom>
                              <a:avLst/>
                              <a:gdLst>
                                <a:gd name="T0" fmla="*/ 0 w 17"/>
                                <a:gd name="T1" fmla="*/ 8 h 17"/>
                                <a:gd name="T2" fmla="*/ 16 w 17"/>
                                <a:gd name="T3" fmla="*/ 16 h 17"/>
                                <a:gd name="T4" fmla="*/ 16 w 17"/>
                                <a:gd name="T5" fmla="*/ 0 h 17"/>
                                <a:gd name="T6" fmla="*/ 0 w 17"/>
                                <a:gd name="T7" fmla="*/ 8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8"/>
                                  </a:moveTo>
                                  <a:lnTo>
                                    <a:pt x="16" y="16"/>
                                  </a:lnTo>
                                  <a:lnTo>
                                    <a:pt x="16" y="0"/>
                                  </a:lnTo>
                                  <a:lnTo>
                                    <a:pt x="0" y="8"/>
                                  </a:lnTo>
                                </a:path>
                              </a:pathLst>
                            </a:custGeom>
                            <a:solidFill>
                              <a:srgbClr val="8080A0"/>
                            </a:solidFill>
                            <a:ln w="12700" cap="rnd" cmpd="sng">
                              <a:solidFill>
                                <a:srgbClr val="000000"/>
                              </a:solidFill>
                              <a:prstDash val="solid"/>
                              <a:round/>
                              <a:headEnd/>
                              <a:tailEnd/>
                            </a:ln>
                          </p:spPr>
                          <p:txBody>
                            <a:bodyPr/>
                            <a:lstStyle/>
                            <a:p>
                              <a:endParaRPr lang="zh-CN" altLang="en-US"/>
                            </a:p>
                          </p:txBody>
                        </p:sp>
                        <p:sp>
                          <p:nvSpPr>
                            <p:cNvPr id="65" name="Freeform 60">
                              <a:extLst>
                                <a:ext uri="{FF2B5EF4-FFF2-40B4-BE49-F238E27FC236}">
                                  <a16:creationId xmlns:a16="http://schemas.microsoft.com/office/drawing/2014/main" id="{C11CF745-6F6A-5B48-B127-94F519E3DD4A}"/>
                                </a:ext>
                              </a:extLst>
                            </p:cNvPr>
                            <p:cNvSpPr>
                              <a:spLocks/>
                            </p:cNvSpPr>
                            <p:nvPr/>
                          </p:nvSpPr>
                          <p:spPr bwMode="auto">
                            <a:xfrm>
                              <a:off x="1820" y="2376"/>
                              <a:ext cx="17" cy="17"/>
                            </a:xfrm>
                            <a:custGeom>
                              <a:avLst/>
                              <a:gdLst>
                                <a:gd name="T0" fmla="*/ 0 w 17"/>
                                <a:gd name="T1" fmla="*/ 16 h 17"/>
                                <a:gd name="T2" fmla="*/ 0 w 17"/>
                                <a:gd name="T3" fmla="*/ 0 h 17"/>
                                <a:gd name="T4" fmla="*/ 16 w 17"/>
                                <a:gd name="T5" fmla="*/ 10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0" y="0"/>
                                  </a:lnTo>
                                  <a:lnTo>
                                    <a:pt x="16" y="10"/>
                                  </a:lnTo>
                                  <a:lnTo>
                                    <a:pt x="0" y="16"/>
                                  </a:lnTo>
                                </a:path>
                              </a:pathLst>
                            </a:custGeom>
                            <a:solidFill>
                              <a:srgbClr val="606080"/>
                            </a:solidFill>
                            <a:ln w="12700" cap="rnd" cmpd="sng">
                              <a:solidFill>
                                <a:srgbClr val="000000"/>
                              </a:solidFill>
                              <a:prstDash val="solid"/>
                              <a:round/>
                              <a:headEnd/>
                              <a:tailEnd/>
                            </a:ln>
                          </p:spPr>
                          <p:txBody>
                            <a:bodyPr/>
                            <a:lstStyle/>
                            <a:p>
                              <a:endParaRPr lang="zh-CN" altLang="en-US"/>
                            </a:p>
                          </p:txBody>
                        </p:sp>
                      </p:grpSp>
                      <p:sp>
                        <p:nvSpPr>
                          <p:cNvPr id="61" name="Freeform 61">
                            <a:extLst>
                              <a:ext uri="{FF2B5EF4-FFF2-40B4-BE49-F238E27FC236}">
                                <a16:creationId xmlns:a16="http://schemas.microsoft.com/office/drawing/2014/main" id="{2C4CFA16-9EC9-C44C-A366-05CF14E4C016}"/>
                              </a:ext>
                            </a:extLst>
                          </p:cNvPr>
                          <p:cNvSpPr>
                            <a:spLocks/>
                          </p:cNvSpPr>
                          <p:nvPr/>
                        </p:nvSpPr>
                        <p:spPr bwMode="auto">
                          <a:xfrm>
                            <a:off x="2015" y="2319"/>
                            <a:ext cx="74" cy="94"/>
                          </a:xfrm>
                          <a:custGeom>
                            <a:avLst/>
                            <a:gdLst>
                              <a:gd name="T0" fmla="*/ 0 w 74"/>
                              <a:gd name="T1" fmla="*/ 39 h 94"/>
                              <a:gd name="T2" fmla="*/ 0 w 74"/>
                              <a:gd name="T3" fmla="*/ 93 h 94"/>
                              <a:gd name="T4" fmla="*/ 73 w 74"/>
                              <a:gd name="T5" fmla="*/ 54 h 94"/>
                              <a:gd name="T6" fmla="*/ 73 w 74"/>
                              <a:gd name="T7" fmla="*/ 0 h 94"/>
                              <a:gd name="T8" fmla="*/ 0 w 74"/>
                              <a:gd name="T9" fmla="*/ 39 h 94"/>
                              <a:gd name="T10" fmla="*/ 0 60000 65536"/>
                              <a:gd name="T11" fmla="*/ 0 60000 65536"/>
                              <a:gd name="T12" fmla="*/ 0 60000 65536"/>
                              <a:gd name="T13" fmla="*/ 0 60000 65536"/>
                              <a:gd name="T14" fmla="*/ 0 60000 65536"/>
                              <a:gd name="T15" fmla="*/ 0 w 74"/>
                              <a:gd name="T16" fmla="*/ 0 h 94"/>
                              <a:gd name="T17" fmla="*/ 74 w 74"/>
                              <a:gd name="T18" fmla="*/ 94 h 94"/>
                            </a:gdLst>
                            <a:ahLst/>
                            <a:cxnLst>
                              <a:cxn ang="T10">
                                <a:pos x="T0" y="T1"/>
                              </a:cxn>
                              <a:cxn ang="T11">
                                <a:pos x="T2" y="T3"/>
                              </a:cxn>
                              <a:cxn ang="T12">
                                <a:pos x="T4" y="T5"/>
                              </a:cxn>
                              <a:cxn ang="T13">
                                <a:pos x="T6" y="T7"/>
                              </a:cxn>
                              <a:cxn ang="T14">
                                <a:pos x="T8" y="T9"/>
                              </a:cxn>
                            </a:cxnLst>
                            <a:rect l="T15" t="T16" r="T17" b="T18"/>
                            <a:pathLst>
                              <a:path w="74" h="94">
                                <a:moveTo>
                                  <a:pt x="0" y="39"/>
                                </a:moveTo>
                                <a:lnTo>
                                  <a:pt x="0" y="93"/>
                                </a:lnTo>
                                <a:lnTo>
                                  <a:pt x="73" y="54"/>
                                </a:lnTo>
                                <a:lnTo>
                                  <a:pt x="73" y="0"/>
                                </a:lnTo>
                                <a:lnTo>
                                  <a:pt x="0" y="39"/>
                                </a:lnTo>
                              </a:path>
                            </a:pathLst>
                          </a:custGeom>
                          <a:solidFill>
                            <a:srgbClr val="606080"/>
                          </a:solidFill>
                          <a:ln w="12700" cap="rnd" cmpd="sng">
                            <a:solidFill>
                              <a:srgbClr val="000000"/>
                            </a:solidFill>
                            <a:prstDash val="solid"/>
                            <a:round/>
                            <a:headEnd/>
                            <a:tailEnd/>
                          </a:ln>
                        </p:spPr>
                        <p:txBody>
                          <a:bodyPr/>
                          <a:lstStyle/>
                          <a:p>
                            <a:endParaRPr lang="zh-CN" altLang="en-US"/>
                          </a:p>
                        </p:txBody>
                      </p:sp>
                      <p:sp>
                        <p:nvSpPr>
                          <p:cNvPr id="62" name="Freeform 62">
                            <a:extLst>
                              <a:ext uri="{FF2B5EF4-FFF2-40B4-BE49-F238E27FC236}">
                                <a16:creationId xmlns:a16="http://schemas.microsoft.com/office/drawing/2014/main" id="{6A6B0493-7649-024B-BBBF-C733B87B4BA2}"/>
                              </a:ext>
                            </a:extLst>
                          </p:cNvPr>
                          <p:cNvSpPr>
                            <a:spLocks/>
                          </p:cNvSpPr>
                          <p:nvPr/>
                        </p:nvSpPr>
                        <p:spPr bwMode="auto">
                          <a:xfrm>
                            <a:off x="1915" y="2287"/>
                            <a:ext cx="174" cy="71"/>
                          </a:xfrm>
                          <a:custGeom>
                            <a:avLst/>
                            <a:gdLst>
                              <a:gd name="T0" fmla="*/ 0 w 174"/>
                              <a:gd name="T1" fmla="*/ 24 h 71"/>
                              <a:gd name="T2" fmla="*/ 101 w 174"/>
                              <a:gd name="T3" fmla="*/ 70 h 71"/>
                              <a:gd name="T4" fmla="*/ 173 w 174"/>
                              <a:gd name="T5" fmla="*/ 31 h 71"/>
                              <a:gd name="T6" fmla="*/ 89 w 174"/>
                              <a:gd name="T7" fmla="*/ 0 h 71"/>
                              <a:gd name="T8" fmla="*/ 0 w 174"/>
                              <a:gd name="T9" fmla="*/ 24 h 71"/>
                              <a:gd name="T10" fmla="*/ 0 60000 65536"/>
                              <a:gd name="T11" fmla="*/ 0 60000 65536"/>
                              <a:gd name="T12" fmla="*/ 0 60000 65536"/>
                              <a:gd name="T13" fmla="*/ 0 60000 65536"/>
                              <a:gd name="T14" fmla="*/ 0 60000 65536"/>
                              <a:gd name="T15" fmla="*/ 0 w 174"/>
                              <a:gd name="T16" fmla="*/ 0 h 71"/>
                              <a:gd name="T17" fmla="*/ 174 w 174"/>
                              <a:gd name="T18" fmla="*/ 71 h 71"/>
                            </a:gdLst>
                            <a:ahLst/>
                            <a:cxnLst>
                              <a:cxn ang="T10">
                                <a:pos x="T0" y="T1"/>
                              </a:cxn>
                              <a:cxn ang="T11">
                                <a:pos x="T2" y="T3"/>
                              </a:cxn>
                              <a:cxn ang="T12">
                                <a:pos x="T4" y="T5"/>
                              </a:cxn>
                              <a:cxn ang="T13">
                                <a:pos x="T6" y="T7"/>
                              </a:cxn>
                              <a:cxn ang="T14">
                                <a:pos x="T8" y="T9"/>
                              </a:cxn>
                            </a:cxnLst>
                            <a:rect l="T15" t="T16" r="T17" b="T18"/>
                            <a:pathLst>
                              <a:path w="174" h="71">
                                <a:moveTo>
                                  <a:pt x="0" y="24"/>
                                </a:moveTo>
                                <a:lnTo>
                                  <a:pt x="101" y="70"/>
                                </a:lnTo>
                                <a:lnTo>
                                  <a:pt x="173" y="31"/>
                                </a:lnTo>
                                <a:lnTo>
                                  <a:pt x="89" y="0"/>
                                </a:lnTo>
                                <a:lnTo>
                                  <a:pt x="0" y="24"/>
                                </a:lnTo>
                              </a:path>
                            </a:pathLst>
                          </a:custGeom>
                          <a:solidFill>
                            <a:srgbClr val="C0C0E0"/>
                          </a:solidFill>
                          <a:ln w="12700" cap="rnd" cmpd="sng">
                            <a:solidFill>
                              <a:srgbClr val="000000"/>
                            </a:solidFill>
                            <a:prstDash val="solid"/>
                            <a:round/>
                            <a:headEnd/>
                            <a:tailEnd/>
                          </a:ln>
                        </p:spPr>
                        <p:txBody>
                          <a:bodyPr/>
                          <a:lstStyle/>
                          <a:p>
                            <a:endParaRPr lang="zh-CN" altLang="en-US"/>
                          </a:p>
                        </p:txBody>
                      </p:sp>
                    </p:grpSp>
                    <p:sp>
                      <p:nvSpPr>
                        <p:cNvPr id="59" name="Freeform 63">
                          <a:extLst>
                            <a:ext uri="{FF2B5EF4-FFF2-40B4-BE49-F238E27FC236}">
                              <a16:creationId xmlns:a16="http://schemas.microsoft.com/office/drawing/2014/main" id="{B76E6519-D70C-924F-B9A8-B5BD9778E113}"/>
                            </a:ext>
                          </a:extLst>
                        </p:cNvPr>
                        <p:cNvSpPr>
                          <a:spLocks/>
                        </p:cNvSpPr>
                        <p:nvPr/>
                      </p:nvSpPr>
                      <p:spPr bwMode="auto">
                        <a:xfrm>
                          <a:off x="1817" y="2287"/>
                          <a:ext cx="188" cy="37"/>
                        </a:xfrm>
                        <a:custGeom>
                          <a:avLst/>
                          <a:gdLst>
                            <a:gd name="T0" fmla="*/ 0 w 188"/>
                            <a:gd name="T1" fmla="*/ 36 h 37"/>
                            <a:gd name="T2" fmla="*/ 98 w 188"/>
                            <a:gd name="T3" fmla="*/ 24 h 37"/>
                            <a:gd name="T4" fmla="*/ 187 w 188"/>
                            <a:gd name="T5" fmla="*/ 0 h 37"/>
                            <a:gd name="T6" fmla="*/ 79 w 188"/>
                            <a:gd name="T7" fmla="*/ 16 h 37"/>
                            <a:gd name="T8" fmla="*/ 0 w 188"/>
                            <a:gd name="T9" fmla="*/ 36 h 37"/>
                            <a:gd name="T10" fmla="*/ 0 60000 65536"/>
                            <a:gd name="T11" fmla="*/ 0 60000 65536"/>
                            <a:gd name="T12" fmla="*/ 0 60000 65536"/>
                            <a:gd name="T13" fmla="*/ 0 60000 65536"/>
                            <a:gd name="T14" fmla="*/ 0 60000 65536"/>
                            <a:gd name="T15" fmla="*/ 0 w 188"/>
                            <a:gd name="T16" fmla="*/ 0 h 37"/>
                            <a:gd name="T17" fmla="*/ 188 w 188"/>
                            <a:gd name="T18" fmla="*/ 37 h 37"/>
                          </a:gdLst>
                          <a:ahLst/>
                          <a:cxnLst>
                            <a:cxn ang="T10">
                              <a:pos x="T0" y="T1"/>
                            </a:cxn>
                            <a:cxn ang="T11">
                              <a:pos x="T2" y="T3"/>
                            </a:cxn>
                            <a:cxn ang="T12">
                              <a:pos x="T4" y="T5"/>
                            </a:cxn>
                            <a:cxn ang="T13">
                              <a:pos x="T6" y="T7"/>
                            </a:cxn>
                            <a:cxn ang="T14">
                              <a:pos x="T8" y="T9"/>
                            </a:cxn>
                          </a:cxnLst>
                          <a:rect l="T15" t="T16" r="T17" b="T18"/>
                          <a:pathLst>
                            <a:path w="188" h="37">
                              <a:moveTo>
                                <a:pt x="0" y="36"/>
                              </a:moveTo>
                              <a:lnTo>
                                <a:pt x="98" y="24"/>
                              </a:lnTo>
                              <a:lnTo>
                                <a:pt x="187" y="0"/>
                              </a:lnTo>
                              <a:lnTo>
                                <a:pt x="79" y="16"/>
                              </a:lnTo>
                              <a:lnTo>
                                <a:pt x="0" y="36"/>
                              </a:lnTo>
                            </a:path>
                          </a:pathLst>
                        </a:custGeom>
                        <a:solidFill>
                          <a:srgbClr val="8080A0"/>
                        </a:solidFill>
                        <a:ln w="12700" cap="rnd" cmpd="sng">
                          <a:solidFill>
                            <a:srgbClr val="000000"/>
                          </a:solidFill>
                          <a:prstDash val="solid"/>
                          <a:round/>
                          <a:headEnd/>
                          <a:tailEnd/>
                        </a:ln>
                      </p:spPr>
                      <p:txBody>
                        <a:bodyPr/>
                        <a:lstStyle/>
                        <a:p>
                          <a:endParaRPr lang="zh-CN" altLang="en-US"/>
                        </a:p>
                      </p:txBody>
                    </p:sp>
                  </p:grpSp>
                  <p:grpSp>
                    <p:nvGrpSpPr>
                      <p:cNvPr id="28" name="Group 64">
                        <a:extLst>
                          <a:ext uri="{FF2B5EF4-FFF2-40B4-BE49-F238E27FC236}">
                            <a16:creationId xmlns:a16="http://schemas.microsoft.com/office/drawing/2014/main" id="{3A474FC3-3A66-7C40-AFEF-A7C938B7E5BC}"/>
                          </a:ext>
                        </a:extLst>
                      </p:cNvPr>
                      <p:cNvGrpSpPr>
                        <a:grpSpLocks/>
                      </p:cNvGrpSpPr>
                      <p:nvPr/>
                    </p:nvGrpSpPr>
                    <p:grpSpPr bwMode="auto">
                      <a:xfrm>
                        <a:off x="1959" y="2280"/>
                        <a:ext cx="123" cy="40"/>
                        <a:chOff x="1959" y="2280"/>
                        <a:chExt cx="123" cy="40"/>
                      </a:xfrm>
                    </p:grpSpPr>
                    <p:sp>
                      <p:nvSpPr>
                        <p:cNvPr id="55" name="Freeform 65">
                          <a:extLst>
                            <a:ext uri="{FF2B5EF4-FFF2-40B4-BE49-F238E27FC236}">
                              <a16:creationId xmlns:a16="http://schemas.microsoft.com/office/drawing/2014/main" id="{186862B2-A925-A044-9B93-C8F64B4FF2D7}"/>
                            </a:ext>
                          </a:extLst>
                        </p:cNvPr>
                        <p:cNvSpPr>
                          <a:spLocks/>
                        </p:cNvSpPr>
                        <p:nvPr/>
                      </p:nvSpPr>
                      <p:spPr bwMode="auto">
                        <a:xfrm>
                          <a:off x="1959" y="2299"/>
                          <a:ext cx="52" cy="21"/>
                        </a:xfrm>
                        <a:custGeom>
                          <a:avLst/>
                          <a:gdLst>
                            <a:gd name="T0" fmla="*/ 0 w 52"/>
                            <a:gd name="T1" fmla="*/ 16 h 21"/>
                            <a:gd name="T2" fmla="*/ 2 w 52"/>
                            <a:gd name="T3" fmla="*/ 20 h 21"/>
                            <a:gd name="T4" fmla="*/ 51 w 52"/>
                            <a:gd name="T5" fmla="*/ 5 h 21"/>
                            <a:gd name="T6" fmla="*/ 49 w 52"/>
                            <a:gd name="T7" fmla="*/ 0 h 21"/>
                            <a:gd name="T8" fmla="*/ 0 w 52"/>
                            <a:gd name="T9" fmla="*/ 16 h 21"/>
                            <a:gd name="T10" fmla="*/ 0 60000 65536"/>
                            <a:gd name="T11" fmla="*/ 0 60000 65536"/>
                            <a:gd name="T12" fmla="*/ 0 60000 65536"/>
                            <a:gd name="T13" fmla="*/ 0 60000 65536"/>
                            <a:gd name="T14" fmla="*/ 0 60000 65536"/>
                            <a:gd name="T15" fmla="*/ 0 w 52"/>
                            <a:gd name="T16" fmla="*/ 0 h 21"/>
                            <a:gd name="T17" fmla="*/ 52 w 52"/>
                            <a:gd name="T18" fmla="*/ 21 h 21"/>
                          </a:gdLst>
                          <a:ahLst/>
                          <a:cxnLst>
                            <a:cxn ang="T10">
                              <a:pos x="T0" y="T1"/>
                            </a:cxn>
                            <a:cxn ang="T11">
                              <a:pos x="T2" y="T3"/>
                            </a:cxn>
                            <a:cxn ang="T12">
                              <a:pos x="T4" y="T5"/>
                            </a:cxn>
                            <a:cxn ang="T13">
                              <a:pos x="T6" y="T7"/>
                            </a:cxn>
                            <a:cxn ang="T14">
                              <a:pos x="T8" y="T9"/>
                            </a:cxn>
                          </a:cxnLst>
                          <a:rect l="T15" t="T16" r="T17" b="T18"/>
                          <a:pathLst>
                            <a:path w="52" h="21">
                              <a:moveTo>
                                <a:pt x="0" y="16"/>
                              </a:moveTo>
                              <a:lnTo>
                                <a:pt x="2" y="20"/>
                              </a:lnTo>
                              <a:lnTo>
                                <a:pt x="51" y="5"/>
                              </a:lnTo>
                              <a:lnTo>
                                <a:pt x="49" y="0"/>
                              </a:lnTo>
                              <a:lnTo>
                                <a:pt x="0" y="16"/>
                              </a:lnTo>
                            </a:path>
                          </a:pathLst>
                        </a:custGeom>
                        <a:solidFill>
                          <a:srgbClr val="606080"/>
                        </a:solidFill>
                        <a:ln w="12700" cap="rnd" cmpd="sng">
                          <a:solidFill>
                            <a:srgbClr val="000000"/>
                          </a:solidFill>
                          <a:prstDash val="solid"/>
                          <a:round/>
                          <a:headEnd/>
                          <a:tailEnd/>
                        </a:ln>
                      </p:spPr>
                      <p:txBody>
                        <a:bodyPr/>
                        <a:lstStyle/>
                        <a:p>
                          <a:endParaRPr lang="zh-CN" altLang="en-US"/>
                        </a:p>
                      </p:txBody>
                    </p:sp>
                    <p:sp>
                      <p:nvSpPr>
                        <p:cNvPr id="56" name="Freeform 66">
                          <a:extLst>
                            <a:ext uri="{FF2B5EF4-FFF2-40B4-BE49-F238E27FC236}">
                              <a16:creationId xmlns:a16="http://schemas.microsoft.com/office/drawing/2014/main" id="{FA40608A-1DBA-134E-8595-00322EAA092F}"/>
                            </a:ext>
                          </a:extLst>
                        </p:cNvPr>
                        <p:cNvSpPr>
                          <a:spLocks/>
                        </p:cNvSpPr>
                        <p:nvPr/>
                      </p:nvSpPr>
                      <p:spPr bwMode="auto">
                        <a:xfrm>
                          <a:off x="1963" y="2289"/>
                          <a:ext cx="46" cy="23"/>
                        </a:xfrm>
                        <a:custGeom>
                          <a:avLst/>
                          <a:gdLst>
                            <a:gd name="T0" fmla="*/ 0 w 46"/>
                            <a:gd name="T1" fmla="*/ 22 h 23"/>
                            <a:gd name="T2" fmla="*/ 1 w 46"/>
                            <a:gd name="T3" fmla="*/ 18 h 23"/>
                            <a:gd name="T4" fmla="*/ 2 w 46"/>
                            <a:gd name="T5" fmla="*/ 15 h 23"/>
                            <a:gd name="T6" fmla="*/ 5 w 46"/>
                            <a:gd name="T7" fmla="*/ 11 h 23"/>
                            <a:gd name="T8" fmla="*/ 9 w 46"/>
                            <a:gd name="T9" fmla="*/ 8 h 23"/>
                            <a:gd name="T10" fmla="*/ 12 w 46"/>
                            <a:gd name="T11" fmla="*/ 5 h 23"/>
                            <a:gd name="T12" fmla="*/ 16 w 46"/>
                            <a:gd name="T13" fmla="*/ 3 h 23"/>
                            <a:gd name="T14" fmla="*/ 20 w 46"/>
                            <a:gd name="T15" fmla="*/ 1 h 23"/>
                            <a:gd name="T16" fmla="*/ 27 w 46"/>
                            <a:gd name="T17" fmla="*/ 0 h 23"/>
                            <a:gd name="T18" fmla="*/ 45 w 46"/>
                            <a:gd name="T19" fmla="*/ 2 h 23"/>
                            <a:gd name="T20" fmla="*/ 43 w 46"/>
                            <a:gd name="T21" fmla="*/ 4 h 23"/>
                            <a:gd name="T22" fmla="*/ 40 w 46"/>
                            <a:gd name="T23" fmla="*/ 7 h 23"/>
                            <a:gd name="T24" fmla="*/ 39 w 46"/>
                            <a:gd name="T25" fmla="*/ 10 h 23"/>
                            <a:gd name="T26" fmla="*/ 0 w 46"/>
                            <a:gd name="T27" fmla="*/ 22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3"/>
                            <a:gd name="T44" fmla="*/ 46 w 46"/>
                            <a:gd name="T45" fmla="*/ 23 h 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3">
                              <a:moveTo>
                                <a:pt x="0" y="22"/>
                              </a:moveTo>
                              <a:lnTo>
                                <a:pt x="1" y="18"/>
                              </a:lnTo>
                              <a:lnTo>
                                <a:pt x="2" y="15"/>
                              </a:lnTo>
                              <a:lnTo>
                                <a:pt x="5" y="11"/>
                              </a:lnTo>
                              <a:lnTo>
                                <a:pt x="9" y="8"/>
                              </a:lnTo>
                              <a:lnTo>
                                <a:pt x="12" y="5"/>
                              </a:lnTo>
                              <a:lnTo>
                                <a:pt x="16" y="3"/>
                              </a:lnTo>
                              <a:lnTo>
                                <a:pt x="20" y="1"/>
                              </a:lnTo>
                              <a:lnTo>
                                <a:pt x="27" y="0"/>
                              </a:lnTo>
                              <a:lnTo>
                                <a:pt x="45" y="2"/>
                              </a:lnTo>
                              <a:lnTo>
                                <a:pt x="43" y="4"/>
                              </a:lnTo>
                              <a:lnTo>
                                <a:pt x="40" y="7"/>
                              </a:lnTo>
                              <a:lnTo>
                                <a:pt x="39" y="10"/>
                              </a:lnTo>
                              <a:lnTo>
                                <a:pt x="0" y="22"/>
                              </a:lnTo>
                            </a:path>
                          </a:pathLst>
                        </a:custGeom>
                        <a:solidFill>
                          <a:srgbClr val="E0E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 name="Freeform 67">
                          <a:extLst>
                            <a:ext uri="{FF2B5EF4-FFF2-40B4-BE49-F238E27FC236}">
                              <a16:creationId xmlns:a16="http://schemas.microsoft.com/office/drawing/2014/main" id="{EBAC7BA6-D870-1D42-9E58-ED72209C32B8}"/>
                            </a:ext>
                          </a:extLst>
                        </p:cNvPr>
                        <p:cNvSpPr>
                          <a:spLocks/>
                        </p:cNvSpPr>
                        <p:nvPr/>
                      </p:nvSpPr>
                      <p:spPr bwMode="auto">
                        <a:xfrm>
                          <a:off x="1994" y="2280"/>
                          <a:ext cx="88" cy="37"/>
                        </a:xfrm>
                        <a:custGeom>
                          <a:avLst/>
                          <a:gdLst>
                            <a:gd name="T0" fmla="*/ 0 w 88"/>
                            <a:gd name="T1" fmla="*/ 8 h 37"/>
                            <a:gd name="T2" fmla="*/ 11 w 88"/>
                            <a:gd name="T3" fmla="*/ 10 h 37"/>
                            <a:gd name="T4" fmla="*/ 16 w 88"/>
                            <a:gd name="T5" fmla="*/ 11 h 37"/>
                            <a:gd name="T6" fmla="*/ 21 w 88"/>
                            <a:gd name="T7" fmla="*/ 12 h 37"/>
                            <a:gd name="T8" fmla="*/ 27 w 88"/>
                            <a:gd name="T9" fmla="*/ 14 h 37"/>
                            <a:gd name="T10" fmla="*/ 31 w 88"/>
                            <a:gd name="T11" fmla="*/ 17 h 37"/>
                            <a:gd name="T12" fmla="*/ 35 w 88"/>
                            <a:gd name="T13" fmla="*/ 21 h 37"/>
                            <a:gd name="T14" fmla="*/ 40 w 88"/>
                            <a:gd name="T15" fmla="*/ 26 h 37"/>
                            <a:gd name="T16" fmla="*/ 45 w 88"/>
                            <a:gd name="T17" fmla="*/ 31 h 37"/>
                            <a:gd name="T18" fmla="*/ 47 w 88"/>
                            <a:gd name="T19" fmla="*/ 36 h 37"/>
                            <a:gd name="T20" fmla="*/ 87 w 88"/>
                            <a:gd name="T21" fmla="*/ 18 h 37"/>
                            <a:gd name="T22" fmla="*/ 84 w 88"/>
                            <a:gd name="T23" fmla="*/ 14 h 37"/>
                            <a:gd name="T24" fmla="*/ 81 w 88"/>
                            <a:gd name="T25" fmla="*/ 10 h 37"/>
                            <a:gd name="T26" fmla="*/ 77 w 88"/>
                            <a:gd name="T27" fmla="*/ 7 h 37"/>
                            <a:gd name="T28" fmla="*/ 73 w 88"/>
                            <a:gd name="T29" fmla="*/ 4 h 37"/>
                            <a:gd name="T30" fmla="*/ 68 w 88"/>
                            <a:gd name="T31" fmla="*/ 2 h 37"/>
                            <a:gd name="T32" fmla="*/ 65 w 88"/>
                            <a:gd name="T33" fmla="*/ 0 h 37"/>
                            <a:gd name="T34" fmla="*/ 48 w 88"/>
                            <a:gd name="T35" fmla="*/ 2 h 37"/>
                            <a:gd name="T36" fmla="*/ 32 w 88"/>
                            <a:gd name="T37" fmla="*/ 4 h 37"/>
                            <a:gd name="T38" fmla="*/ 0 w 88"/>
                            <a:gd name="T39" fmla="*/ 8 h 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8"/>
                            <a:gd name="T61" fmla="*/ 0 h 37"/>
                            <a:gd name="T62" fmla="*/ 88 w 88"/>
                            <a:gd name="T63" fmla="*/ 37 h 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8" h="37">
                              <a:moveTo>
                                <a:pt x="0" y="8"/>
                              </a:moveTo>
                              <a:lnTo>
                                <a:pt x="11" y="10"/>
                              </a:lnTo>
                              <a:lnTo>
                                <a:pt x="16" y="11"/>
                              </a:lnTo>
                              <a:lnTo>
                                <a:pt x="21" y="12"/>
                              </a:lnTo>
                              <a:lnTo>
                                <a:pt x="27" y="14"/>
                              </a:lnTo>
                              <a:lnTo>
                                <a:pt x="31" y="17"/>
                              </a:lnTo>
                              <a:lnTo>
                                <a:pt x="35" y="21"/>
                              </a:lnTo>
                              <a:lnTo>
                                <a:pt x="40" y="26"/>
                              </a:lnTo>
                              <a:lnTo>
                                <a:pt x="45" y="31"/>
                              </a:lnTo>
                              <a:lnTo>
                                <a:pt x="47" y="36"/>
                              </a:lnTo>
                              <a:lnTo>
                                <a:pt x="87" y="18"/>
                              </a:lnTo>
                              <a:lnTo>
                                <a:pt x="84" y="14"/>
                              </a:lnTo>
                              <a:lnTo>
                                <a:pt x="81" y="10"/>
                              </a:lnTo>
                              <a:lnTo>
                                <a:pt x="77" y="7"/>
                              </a:lnTo>
                              <a:lnTo>
                                <a:pt x="73" y="4"/>
                              </a:lnTo>
                              <a:lnTo>
                                <a:pt x="68" y="2"/>
                              </a:lnTo>
                              <a:lnTo>
                                <a:pt x="65" y="0"/>
                              </a:lnTo>
                              <a:lnTo>
                                <a:pt x="48" y="2"/>
                              </a:lnTo>
                              <a:lnTo>
                                <a:pt x="32" y="4"/>
                              </a:lnTo>
                              <a:lnTo>
                                <a:pt x="0" y="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9" name="Group 68">
                        <a:extLst>
                          <a:ext uri="{FF2B5EF4-FFF2-40B4-BE49-F238E27FC236}">
                            <a16:creationId xmlns:a16="http://schemas.microsoft.com/office/drawing/2014/main" id="{C62E6EA1-AB55-624B-889C-EE6FC0C74B8E}"/>
                          </a:ext>
                        </a:extLst>
                      </p:cNvPr>
                      <p:cNvGrpSpPr>
                        <a:grpSpLocks/>
                      </p:cNvGrpSpPr>
                      <p:nvPr/>
                    </p:nvGrpSpPr>
                    <p:grpSpPr bwMode="auto">
                      <a:xfrm>
                        <a:off x="1912" y="2278"/>
                        <a:ext cx="80" cy="36"/>
                        <a:chOff x="1912" y="2278"/>
                        <a:chExt cx="80" cy="36"/>
                      </a:xfrm>
                    </p:grpSpPr>
                    <p:grpSp>
                      <p:nvGrpSpPr>
                        <p:cNvPr id="43" name="Group 69">
                          <a:extLst>
                            <a:ext uri="{FF2B5EF4-FFF2-40B4-BE49-F238E27FC236}">
                              <a16:creationId xmlns:a16="http://schemas.microsoft.com/office/drawing/2014/main" id="{B4E49E04-3FDC-344D-B7D4-B6F9A1B43959}"/>
                            </a:ext>
                          </a:extLst>
                        </p:cNvPr>
                        <p:cNvGrpSpPr>
                          <a:grpSpLocks/>
                        </p:cNvGrpSpPr>
                        <p:nvPr/>
                      </p:nvGrpSpPr>
                      <p:grpSpPr bwMode="auto">
                        <a:xfrm>
                          <a:off x="1970" y="2278"/>
                          <a:ext cx="22" cy="24"/>
                          <a:chOff x="1970" y="2278"/>
                          <a:chExt cx="22" cy="24"/>
                        </a:xfrm>
                      </p:grpSpPr>
                      <p:sp>
                        <p:nvSpPr>
                          <p:cNvPr id="53" name="Freeform 70">
                            <a:extLst>
                              <a:ext uri="{FF2B5EF4-FFF2-40B4-BE49-F238E27FC236}">
                                <a16:creationId xmlns:a16="http://schemas.microsoft.com/office/drawing/2014/main" id="{F9E47DE7-D858-B146-A184-143EBB0DC5E8}"/>
                              </a:ext>
                            </a:extLst>
                          </p:cNvPr>
                          <p:cNvSpPr>
                            <a:spLocks/>
                          </p:cNvSpPr>
                          <p:nvPr/>
                        </p:nvSpPr>
                        <p:spPr bwMode="auto">
                          <a:xfrm>
                            <a:off x="1975" y="2285"/>
                            <a:ext cx="17" cy="17"/>
                          </a:xfrm>
                          <a:custGeom>
                            <a:avLst/>
                            <a:gdLst>
                              <a:gd name="T0" fmla="*/ 0 w 17"/>
                              <a:gd name="T1" fmla="*/ 0 h 17"/>
                              <a:gd name="T2" fmla="*/ 9 w 17"/>
                              <a:gd name="T3" fmla="*/ 16 h 17"/>
                              <a:gd name="T4" fmla="*/ 16 w 17"/>
                              <a:gd name="T5" fmla="*/ 16 h 17"/>
                              <a:gd name="T6" fmla="*/ 4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9" y="16"/>
                                </a:lnTo>
                                <a:lnTo>
                                  <a:pt x="16" y="16"/>
                                </a:lnTo>
                                <a:lnTo>
                                  <a:pt x="4"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4" name="Oval 71">
                            <a:extLst>
                              <a:ext uri="{FF2B5EF4-FFF2-40B4-BE49-F238E27FC236}">
                                <a16:creationId xmlns:a16="http://schemas.microsoft.com/office/drawing/2014/main" id="{85D31241-7092-9B42-969B-C9D02251CA84}"/>
                              </a:ext>
                            </a:extLst>
                          </p:cNvPr>
                          <p:cNvSpPr>
                            <a:spLocks noChangeArrowheads="1"/>
                          </p:cNvSpPr>
                          <p:nvPr/>
                        </p:nvSpPr>
                        <p:spPr bwMode="auto">
                          <a:xfrm>
                            <a:off x="1970" y="2278"/>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44" name="Group 72">
                          <a:extLst>
                            <a:ext uri="{FF2B5EF4-FFF2-40B4-BE49-F238E27FC236}">
                              <a16:creationId xmlns:a16="http://schemas.microsoft.com/office/drawing/2014/main" id="{D5145D2D-741F-9245-874A-97DEEF8AF894}"/>
                            </a:ext>
                          </a:extLst>
                        </p:cNvPr>
                        <p:cNvGrpSpPr>
                          <a:grpSpLocks/>
                        </p:cNvGrpSpPr>
                        <p:nvPr/>
                      </p:nvGrpSpPr>
                      <p:grpSpPr bwMode="auto">
                        <a:xfrm>
                          <a:off x="1950" y="2282"/>
                          <a:ext cx="23" cy="24"/>
                          <a:chOff x="1950" y="2282"/>
                          <a:chExt cx="23" cy="24"/>
                        </a:xfrm>
                      </p:grpSpPr>
                      <p:sp>
                        <p:nvSpPr>
                          <p:cNvPr id="51" name="Freeform 73">
                            <a:extLst>
                              <a:ext uri="{FF2B5EF4-FFF2-40B4-BE49-F238E27FC236}">
                                <a16:creationId xmlns:a16="http://schemas.microsoft.com/office/drawing/2014/main" id="{2B2DA8B7-CCCE-2B48-8758-3B9E76AA2E71}"/>
                              </a:ext>
                            </a:extLst>
                          </p:cNvPr>
                          <p:cNvSpPr>
                            <a:spLocks/>
                          </p:cNvSpPr>
                          <p:nvPr/>
                        </p:nvSpPr>
                        <p:spPr bwMode="auto">
                          <a:xfrm>
                            <a:off x="1956" y="2289"/>
                            <a:ext cx="17" cy="17"/>
                          </a:xfrm>
                          <a:custGeom>
                            <a:avLst/>
                            <a:gdLst>
                              <a:gd name="T0" fmla="*/ 0 w 17"/>
                              <a:gd name="T1" fmla="*/ 0 h 17"/>
                              <a:gd name="T2" fmla="*/ 9 w 17"/>
                              <a:gd name="T3" fmla="*/ 16 h 17"/>
                              <a:gd name="T4" fmla="*/ 16 w 17"/>
                              <a:gd name="T5" fmla="*/ 16 h 17"/>
                              <a:gd name="T6" fmla="*/ 4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9" y="16"/>
                                </a:lnTo>
                                <a:lnTo>
                                  <a:pt x="16" y="16"/>
                                </a:lnTo>
                                <a:lnTo>
                                  <a:pt x="4"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2" name="Oval 74">
                            <a:extLst>
                              <a:ext uri="{FF2B5EF4-FFF2-40B4-BE49-F238E27FC236}">
                                <a16:creationId xmlns:a16="http://schemas.microsoft.com/office/drawing/2014/main" id="{74FFD536-13DA-B742-AC49-E77DCAE55878}"/>
                              </a:ext>
                            </a:extLst>
                          </p:cNvPr>
                          <p:cNvSpPr>
                            <a:spLocks noChangeArrowheads="1"/>
                          </p:cNvSpPr>
                          <p:nvPr/>
                        </p:nvSpPr>
                        <p:spPr bwMode="auto">
                          <a:xfrm>
                            <a:off x="1950" y="2282"/>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45" name="Group 75">
                          <a:extLst>
                            <a:ext uri="{FF2B5EF4-FFF2-40B4-BE49-F238E27FC236}">
                              <a16:creationId xmlns:a16="http://schemas.microsoft.com/office/drawing/2014/main" id="{DF342828-4FFE-C143-92F1-657D390A8C15}"/>
                            </a:ext>
                          </a:extLst>
                        </p:cNvPr>
                        <p:cNvGrpSpPr>
                          <a:grpSpLocks/>
                        </p:cNvGrpSpPr>
                        <p:nvPr/>
                      </p:nvGrpSpPr>
                      <p:grpSpPr bwMode="auto">
                        <a:xfrm>
                          <a:off x="1932" y="2287"/>
                          <a:ext cx="22" cy="16"/>
                          <a:chOff x="1932" y="2287"/>
                          <a:chExt cx="22" cy="16"/>
                        </a:xfrm>
                      </p:grpSpPr>
                      <p:sp>
                        <p:nvSpPr>
                          <p:cNvPr id="49" name="Freeform 76">
                            <a:extLst>
                              <a:ext uri="{FF2B5EF4-FFF2-40B4-BE49-F238E27FC236}">
                                <a16:creationId xmlns:a16="http://schemas.microsoft.com/office/drawing/2014/main" id="{AADA399F-4B52-8746-AAB2-AE01E07AE385}"/>
                              </a:ext>
                            </a:extLst>
                          </p:cNvPr>
                          <p:cNvSpPr>
                            <a:spLocks/>
                          </p:cNvSpPr>
                          <p:nvPr/>
                        </p:nvSpPr>
                        <p:spPr bwMode="auto">
                          <a:xfrm>
                            <a:off x="1937" y="2293"/>
                            <a:ext cx="17" cy="1"/>
                          </a:xfrm>
                          <a:custGeom>
                            <a:avLst/>
                            <a:gdLst>
                              <a:gd name="T0" fmla="*/ 0 w 17"/>
                              <a:gd name="T1" fmla="*/ 0 h 1"/>
                              <a:gd name="T2" fmla="*/ 10 w 17"/>
                              <a:gd name="T3" fmla="*/ 0 h 1"/>
                              <a:gd name="T4" fmla="*/ 16 w 17"/>
                              <a:gd name="T5" fmla="*/ 0 h 1"/>
                              <a:gd name="T6" fmla="*/ 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6"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0" name="Oval 77">
                            <a:extLst>
                              <a:ext uri="{FF2B5EF4-FFF2-40B4-BE49-F238E27FC236}">
                                <a16:creationId xmlns:a16="http://schemas.microsoft.com/office/drawing/2014/main" id="{14673013-8F37-4B40-BD1D-60E8F4E63F7C}"/>
                              </a:ext>
                            </a:extLst>
                          </p:cNvPr>
                          <p:cNvSpPr>
                            <a:spLocks noChangeArrowheads="1"/>
                          </p:cNvSpPr>
                          <p:nvPr/>
                        </p:nvSpPr>
                        <p:spPr bwMode="auto">
                          <a:xfrm>
                            <a:off x="1932" y="2287"/>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46" name="Group 78">
                          <a:extLst>
                            <a:ext uri="{FF2B5EF4-FFF2-40B4-BE49-F238E27FC236}">
                              <a16:creationId xmlns:a16="http://schemas.microsoft.com/office/drawing/2014/main" id="{C47A0E3D-69C8-C145-A3FE-D0B458E745CB}"/>
                            </a:ext>
                          </a:extLst>
                        </p:cNvPr>
                        <p:cNvGrpSpPr>
                          <a:grpSpLocks/>
                        </p:cNvGrpSpPr>
                        <p:nvPr/>
                      </p:nvGrpSpPr>
                      <p:grpSpPr bwMode="auto">
                        <a:xfrm>
                          <a:off x="1912" y="2290"/>
                          <a:ext cx="22" cy="24"/>
                          <a:chOff x="1912" y="2290"/>
                          <a:chExt cx="22" cy="24"/>
                        </a:xfrm>
                      </p:grpSpPr>
                      <p:sp>
                        <p:nvSpPr>
                          <p:cNvPr id="47" name="Freeform 79">
                            <a:extLst>
                              <a:ext uri="{FF2B5EF4-FFF2-40B4-BE49-F238E27FC236}">
                                <a16:creationId xmlns:a16="http://schemas.microsoft.com/office/drawing/2014/main" id="{333DB1B5-84A7-AC4D-8C97-8D3DE373B489}"/>
                              </a:ext>
                            </a:extLst>
                          </p:cNvPr>
                          <p:cNvSpPr>
                            <a:spLocks/>
                          </p:cNvSpPr>
                          <p:nvPr/>
                        </p:nvSpPr>
                        <p:spPr bwMode="auto">
                          <a:xfrm>
                            <a:off x="1917" y="2297"/>
                            <a:ext cx="17" cy="17"/>
                          </a:xfrm>
                          <a:custGeom>
                            <a:avLst/>
                            <a:gdLst>
                              <a:gd name="T0" fmla="*/ 0 w 17"/>
                              <a:gd name="T1" fmla="*/ 0 h 17"/>
                              <a:gd name="T2" fmla="*/ 9 w 17"/>
                              <a:gd name="T3" fmla="*/ 16 h 17"/>
                              <a:gd name="T4" fmla="*/ 16 w 17"/>
                              <a:gd name="T5" fmla="*/ 16 h 17"/>
                              <a:gd name="T6" fmla="*/ 4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9" y="16"/>
                                </a:lnTo>
                                <a:lnTo>
                                  <a:pt x="16" y="16"/>
                                </a:lnTo>
                                <a:lnTo>
                                  <a:pt x="4"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8" name="Oval 80">
                            <a:extLst>
                              <a:ext uri="{FF2B5EF4-FFF2-40B4-BE49-F238E27FC236}">
                                <a16:creationId xmlns:a16="http://schemas.microsoft.com/office/drawing/2014/main" id="{9F1132B8-B191-6349-B3C5-F0922322B623}"/>
                              </a:ext>
                            </a:extLst>
                          </p:cNvPr>
                          <p:cNvSpPr>
                            <a:spLocks noChangeArrowheads="1"/>
                          </p:cNvSpPr>
                          <p:nvPr/>
                        </p:nvSpPr>
                        <p:spPr bwMode="auto">
                          <a:xfrm>
                            <a:off x="1912" y="2290"/>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grpSp>
                    <p:nvGrpSpPr>
                      <p:cNvPr id="30" name="Group 81">
                        <a:extLst>
                          <a:ext uri="{FF2B5EF4-FFF2-40B4-BE49-F238E27FC236}">
                            <a16:creationId xmlns:a16="http://schemas.microsoft.com/office/drawing/2014/main" id="{4A29788A-7661-8742-AA83-BF20B3B3A7EB}"/>
                          </a:ext>
                        </a:extLst>
                      </p:cNvPr>
                      <p:cNvGrpSpPr>
                        <a:grpSpLocks/>
                      </p:cNvGrpSpPr>
                      <p:nvPr/>
                    </p:nvGrpSpPr>
                    <p:grpSpPr bwMode="auto">
                      <a:xfrm>
                        <a:off x="1835" y="2294"/>
                        <a:ext cx="81" cy="29"/>
                        <a:chOff x="1835" y="2294"/>
                        <a:chExt cx="81" cy="29"/>
                      </a:xfrm>
                    </p:grpSpPr>
                    <p:grpSp>
                      <p:nvGrpSpPr>
                        <p:cNvPr id="31" name="Group 82">
                          <a:extLst>
                            <a:ext uri="{FF2B5EF4-FFF2-40B4-BE49-F238E27FC236}">
                              <a16:creationId xmlns:a16="http://schemas.microsoft.com/office/drawing/2014/main" id="{0C156E40-DFD6-D242-AD96-560D0D049C87}"/>
                            </a:ext>
                          </a:extLst>
                        </p:cNvPr>
                        <p:cNvGrpSpPr>
                          <a:grpSpLocks/>
                        </p:cNvGrpSpPr>
                        <p:nvPr/>
                      </p:nvGrpSpPr>
                      <p:grpSpPr bwMode="auto">
                        <a:xfrm>
                          <a:off x="1895" y="2294"/>
                          <a:ext cx="21" cy="16"/>
                          <a:chOff x="1895" y="2294"/>
                          <a:chExt cx="21" cy="16"/>
                        </a:xfrm>
                      </p:grpSpPr>
                      <p:sp>
                        <p:nvSpPr>
                          <p:cNvPr id="41" name="Freeform 83">
                            <a:extLst>
                              <a:ext uri="{FF2B5EF4-FFF2-40B4-BE49-F238E27FC236}">
                                <a16:creationId xmlns:a16="http://schemas.microsoft.com/office/drawing/2014/main" id="{D27B287B-FE1C-3E4E-9B2D-1100AC3F507B}"/>
                              </a:ext>
                            </a:extLst>
                          </p:cNvPr>
                          <p:cNvSpPr>
                            <a:spLocks/>
                          </p:cNvSpPr>
                          <p:nvPr/>
                        </p:nvSpPr>
                        <p:spPr bwMode="auto">
                          <a:xfrm>
                            <a:off x="1899" y="2301"/>
                            <a:ext cx="17" cy="1"/>
                          </a:xfrm>
                          <a:custGeom>
                            <a:avLst/>
                            <a:gdLst>
                              <a:gd name="T0" fmla="*/ 0 w 17"/>
                              <a:gd name="T1" fmla="*/ 0 h 1"/>
                              <a:gd name="T2" fmla="*/ 10 w 17"/>
                              <a:gd name="T3" fmla="*/ 0 h 1"/>
                              <a:gd name="T4" fmla="*/ 16 w 17"/>
                              <a:gd name="T5" fmla="*/ 0 h 1"/>
                              <a:gd name="T6" fmla="*/ 5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5"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2" name="Oval 84">
                            <a:extLst>
                              <a:ext uri="{FF2B5EF4-FFF2-40B4-BE49-F238E27FC236}">
                                <a16:creationId xmlns:a16="http://schemas.microsoft.com/office/drawing/2014/main" id="{EA0792D7-9D3D-8F46-9338-1262DA638549}"/>
                              </a:ext>
                            </a:extLst>
                          </p:cNvPr>
                          <p:cNvSpPr>
                            <a:spLocks noChangeArrowheads="1"/>
                          </p:cNvSpPr>
                          <p:nvPr/>
                        </p:nvSpPr>
                        <p:spPr bwMode="auto">
                          <a:xfrm>
                            <a:off x="1895" y="2294"/>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32" name="Group 85">
                          <a:extLst>
                            <a:ext uri="{FF2B5EF4-FFF2-40B4-BE49-F238E27FC236}">
                              <a16:creationId xmlns:a16="http://schemas.microsoft.com/office/drawing/2014/main" id="{D97CE31D-70D4-8747-A8A9-F933A44361DD}"/>
                            </a:ext>
                          </a:extLst>
                        </p:cNvPr>
                        <p:cNvGrpSpPr>
                          <a:grpSpLocks/>
                        </p:cNvGrpSpPr>
                        <p:nvPr/>
                      </p:nvGrpSpPr>
                      <p:grpSpPr bwMode="auto">
                        <a:xfrm>
                          <a:off x="1874" y="2298"/>
                          <a:ext cx="23" cy="24"/>
                          <a:chOff x="1874" y="2298"/>
                          <a:chExt cx="23" cy="24"/>
                        </a:xfrm>
                      </p:grpSpPr>
                      <p:sp>
                        <p:nvSpPr>
                          <p:cNvPr id="39" name="Freeform 86">
                            <a:extLst>
                              <a:ext uri="{FF2B5EF4-FFF2-40B4-BE49-F238E27FC236}">
                                <a16:creationId xmlns:a16="http://schemas.microsoft.com/office/drawing/2014/main" id="{0752B953-3868-6549-9833-C64920C71A5C}"/>
                              </a:ext>
                            </a:extLst>
                          </p:cNvPr>
                          <p:cNvSpPr>
                            <a:spLocks/>
                          </p:cNvSpPr>
                          <p:nvPr/>
                        </p:nvSpPr>
                        <p:spPr bwMode="auto">
                          <a:xfrm>
                            <a:off x="1880" y="2305"/>
                            <a:ext cx="17" cy="17"/>
                          </a:xfrm>
                          <a:custGeom>
                            <a:avLst/>
                            <a:gdLst>
                              <a:gd name="T0" fmla="*/ 0 w 17"/>
                              <a:gd name="T1" fmla="*/ 0 h 17"/>
                              <a:gd name="T2" fmla="*/ 10 w 17"/>
                              <a:gd name="T3" fmla="*/ 16 h 17"/>
                              <a:gd name="T4" fmla="*/ 16 w 17"/>
                              <a:gd name="T5" fmla="*/ 16 h 17"/>
                              <a:gd name="T6" fmla="*/ 6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0" y="16"/>
                                </a:lnTo>
                                <a:lnTo>
                                  <a:pt x="16" y="16"/>
                                </a:lnTo>
                                <a:lnTo>
                                  <a:pt x="6"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0" name="Oval 87">
                            <a:extLst>
                              <a:ext uri="{FF2B5EF4-FFF2-40B4-BE49-F238E27FC236}">
                                <a16:creationId xmlns:a16="http://schemas.microsoft.com/office/drawing/2014/main" id="{C0C45B0D-CA07-2340-B13A-B10B1C4FC83A}"/>
                              </a:ext>
                            </a:extLst>
                          </p:cNvPr>
                          <p:cNvSpPr>
                            <a:spLocks noChangeArrowheads="1"/>
                          </p:cNvSpPr>
                          <p:nvPr/>
                        </p:nvSpPr>
                        <p:spPr bwMode="auto">
                          <a:xfrm>
                            <a:off x="1874" y="2298"/>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33" name="Group 88">
                          <a:extLst>
                            <a:ext uri="{FF2B5EF4-FFF2-40B4-BE49-F238E27FC236}">
                              <a16:creationId xmlns:a16="http://schemas.microsoft.com/office/drawing/2014/main" id="{7F2C8E3A-E3D4-4145-A4C2-468EEC39680E}"/>
                            </a:ext>
                          </a:extLst>
                        </p:cNvPr>
                        <p:cNvGrpSpPr>
                          <a:grpSpLocks/>
                        </p:cNvGrpSpPr>
                        <p:nvPr/>
                      </p:nvGrpSpPr>
                      <p:grpSpPr bwMode="auto">
                        <a:xfrm>
                          <a:off x="1855" y="2302"/>
                          <a:ext cx="22" cy="16"/>
                          <a:chOff x="1855" y="2302"/>
                          <a:chExt cx="22" cy="16"/>
                        </a:xfrm>
                      </p:grpSpPr>
                      <p:sp>
                        <p:nvSpPr>
                          <p:cNvPr id="37" name="Freeform 89">
                            <a:extLst>
                              <a:ext uri="{FF2B5EF4-FFF2-40B4-BE49-F238E27FC236}">
                                <a16:creationId xmlns:a16="http://schemas.microsoft.com/office/drawing/2014/main" id="{43132D46-1DB9-AF48-9C62-9832FA9963CD}"/>
                              </a:ext>
                            </a:extLst>
                          </p:cNvPr>
                          <p:cNvSpPr>
                            <a:spLocks/>
                          </p:cNvSpPr>
                          <p:nvPr/>
                        </p:nvSpPr>
                        <p:spPr bwMode="auto">
                          <a:xfrm>
                            <a:off x="1860" y="2309"/>
                            <a:ext cx="17" cy="1"/>
                          </a:xfrm>
                          <a:custGeom>
                            <a:avLst/>
                            <a:gdLst>
                              <a:gd name="T0" fmla="*/ 0 w 17"/>
                              <a:gd name="T1" fmla="*/ 0 h 1"/>
                              <a:gd name="T2" fmla="*/ 9 w 17"/>
                              <a:gd name="T3" fmla="*/ 0 h 1"/>
                              <a:gd name="T4" fmla="*/ 16 w 17"/>
                              <a:gd name="T5" fmla="*/ 0 h 1"/>
                              <a:gd name="T6" fmla="*/ 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9" y="0"/>
                                </a:lnTo>
                                <a:lnTo>
                                  <a:pt x="16" y="0"/>
                                </a:lnTo>
                                <a:lnTo>
                                  <a:pt x="6"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Oval 90">
                            <a:extLst>
                              <a:ext uri="{FF2B5EF4-FFF2-40B4-BE49-F238E27FC236}">
                                <a16:creationId xmlns:a16="http://schemas.microsoft.com/office/drawing/2014/main" id="{9FB6A71D-A5C4-A347-AEE6-9CED0D856B0A}"/>
                              </a:ext>
                            </a:extLst>
                          </p:cNvPr>
                          <p:cNvSpPr>
                            <a:spLocks noChangeArrowheads="1"/>
                          </p:cNvSpPr>
                          <p:nvPr/>
                        </p:nvSpPr>
                        <p:spPr bwMode="auto">
                          <a:xfrm>
                            <a:off x="1855" y="2302"/>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nvGrpSpPr>
                        <p:cNvPr id="34" name="Group 91">
                          <a:extLst>
                            <a:ext uri="{FF2B5EF4-FFF2-40B4-BE49-F238E27FC236}">
                              <a16:creationId xmlns:a16="http://schemas.microsoft.com/office/drawing/2014/main" id="{A70F5B41-BFA6-A547-866E-D4B777B32249}"/>
                            </a:ext>
                          </a:extLst>
                        </p:cNvPr>
                        <p:cNvGrpSpPr>
                          <a:grpSpLocks/>
                        </p:cNvGrpSpPr>
                        <p:nvPr/>
                      </p:nvGrpSpPr>
                      <p:grpSpPr bwMode="auto">
                        <a:xfrm>
                          <a:off x="1835" y="2307"/>
                          <a:ext cx="23" cy="16"/>
                          <a:chOff x="1835" y="2307"/>
                          <a:chExt cx="23" cy="16"/>
                        </a:xfrm>
                      </p:grpSpPr>
                      <p:sp>
                        <p:nvSpPr>
                          <p:cNvPr id="35" name="Freeform 92">
                            <a:extLst>
                              <a:ext uri="{FF2B5EF4-FFF2-40B4-BE49-F238E27FC236}">
                                <a16:creationId xmlns:a16="http://schemas.microsoft.com/office/drawing/2014/main" id="{F855AE62-D6D2-4B4B-B956-F61F30F4BEBB}"/>
                              </a:ext>
                            </a:extLst>
                          </p:cNvPr>
                          <p:cNvSpPr>
                            <a:spLocks/>
                          </p:cNvSpPr>
                          <p:nvPr/>
                        </p:nvSpPr>
                        <p:spPr bwMode="auto">
                          <a:xfrm>
                            <a:off x="1841" y="2313"/>
                            <a:ext cx="17" cy="1"/>
                          </a:xfrm>
                          <a:custGeom>
                            <a:avLst/>
                            <a:gdLst>
                              <a:gd name="T0" fmla="*/ 0 w 17"/>
                              <a:gd name="T1" fmla="*/ 0 h 1"/>
                              <a:gd name="T2" fmla="*/ 10 w 17"/>
                              <a:gd name="T3" fmla="*/ 0 h 1"/>
                              <a:gd name="T4" fmla="*/ 16 w 17"/>
                              <a:gd name="T5" fmla="*/ 0 h 1"/>
                              <a:gd name="T6" fmla="*/ 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0" y="0"/>
                                </a:lnTo>
                                <a:lnTo>
                                  <a:pt x="16" y="0"/>
                                </a:lnTo>
                                <a:lnTo>
                                  <a:pt x="6" y="0"/>
                                </a:lnTo>
                                <a:lnTo>
                                  <a:pt x="0" y="0"/>
                                </a:lnTo>
                              </a:path>
                            </a:pathLst>
                          </a:custGeom>
                          <a:solidFill>
                            <a:srgbClr val="606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6" name="Oval 93">
                            <a:extLst>
                              <a:ext uri="{FF2B5EF4-FFF2-40B4-BE49-F238E27FC236}">
                                <a16:creationId xmlns:a16="http://schemas.microsoft.com/office/drawing/2014/main" id="{5C2C6D7E-B68F-D340-B8A4-6CD4F763AF30}"/>
                              </a:ext>
                            </a:extLst>
                          </p:cNvPr>
                          <p:cNvSpPr>
                            <a:spLocks noChangeArrowheads="1"/>
                          </p:cNvSpPr>
                          <p:nvPr/>
                        </p:nvSpPr>
                        <p:spPr bwMode="auto">
                          <a:xfrm>
                            <a:off x="1835" y="2307"/>
                            <a:ext cx="16" cy="1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pSp>
                  </p:grpSp>
                </p:grpSp>
              </p:grpSp>
            </p:grpSp>
          </p:grpSp>
          <p:grpSp>
            <p:nvGrpSpPr>
              <p:cNvPr id="7" name="Group 94">
                <a:extLst>
                  <a:ext uri="{FF2B5EF4-FFF2-40B4-BE49-F238E27FC236}">
                    <a16:creationId xmlns:a16="http://schemas.microsoft.com/office/drawing/2014/main" id="{D80EBF05-1720-D64D-AF73-8CAE39ED31B0}"/>
                  </a:ext>
                </a:extLst>
              </p:cNvPr>
              <p:cNvGrpSpPr>
                <a:grpSpLocks/>
              </p:cNvGrpSpPr>
              <p:nvPr/>
            </p:nvGrpSpPr>
            <p:grpSpPr bwMode="auto">
              <a:xfrm>
                <a:off x="1408" y="1971"/>
                <a:ext cx="566" cy="529"/>
                <a:chOff x="1408" y="1971"/>
                <a:chExt cx="566" cy="529"/>
              </a:xfrm>
            </p:grpSpPr>
            <p:sp>
              <p:nvSpPr>
                <p:cNvPr id="8" name="Oval 95">
                  <a:extLst>
                    <a:ext uri="{FF2B5EF4-FFF2-40B4-BE49-F238E27FC236}">
                      <a16:creationId xmlns:a16="http://schemas.microsoft.com/office/drawing/2014/main" id="{AFD7FB03-48A8-1D43-8628-2CDD36E78376}"/>
                    </a:ext>
                  </a:extLst>
                </p:cNvPr>
                <p:cNvSpPr>
                  <a:spLocks noChangeArrowheads="1"/>
                </p:cNvSpPr>
                <p:nvPr/>
              </p:nvSpPr>
              <p:spPr bwMode="auto">
                <a:xfrm>
                  <a:off x="1944" y="2245"/>
                  <a:ext cx="30" cy="29"/>
                </a:xfrm>
                <a:prstGeom prst="ellipse">
                  <a:avLst/>
                </a:prstGeom>
                <a:solidFill>
                  <a:srgbClr val="FFC08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9" name="Oval 96">
                  <a:extLst>
                    <a:ext uri="{FF2B5EF4-FFF2-40B4-BE49-F238E27FC236}">
                      <a16:creationId xmlns:a16="http://schemas.microsoft.com/office/drawing/2014/main" id="{66252B31-44B6-0F44-8027-8E2F93666CFD}"/>
                    </a:ext>
                  </a:extLst>
                </p:cNvPr>
                <p:cNvSpPr>
                  <a:spLocks noChangeArrowheads="1"/>
                </p:cNvSpPr>
                <p:nvPr/>
              </p:nvSpPr>
              <p:spPr bwMode="auto">
                <a:xfrm>
                  <a:off x="1610" y="2467"/>
                  <a:ext cx="34" cy="33"/>
                </a:xfrm>
                <a:prstGeom prst="ellipse">
                  <a:avLst/>
                </a:prstGeom>
                <a:solidFill>
                  <a:srgbClr val="FFC08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0" name="Oval 97">
                  <a:extLst>
                    <a:ext uri="{FF2B5EF4-FFF2-40B4-BE49-F238E27FC236}">
                      <a16:creationId xmlns:a16="http://schemas.microsoft.com/office/drawing/2014/main" id="{37C71B92-E88E-294D-8860-DEF36E184003}"/>
                    </a:ext>
                  </a:extLst>
                </p:cNvPr>
                <p:cNvSpPr>
                  <a:spLocks noChangeArrowheads="1"/>
                </p:cNvSpPr>
                <p:nvPr/>
              </p:nvSpPr>
              <p:spPr bwMode="auto">
                <a:xfrm>
                  <a:off x="1455" y="1971"/>
                  <a:ext cx="143" cy="141"/>
                </a:xfrm>
                <a:prstGeom prst="ellipse">
                  <a:avLst/>
                </a:prstGeom>
                <a:solidFill>
                  <a:srgbClr val="FFC08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1" name="Freeform 98">
                  <a:extLst>
                    <a:ext uri="{FF2B5EF4-FFF2-40B4-BE49-F238E27FC236}">
                      <a16:creationId xmlns:a16="http://schemas.microsoft.com/office/drawing/2014/main" id="{6C9D455A-A3F0-4B45-B45F-D83B55F61703}"/>
                    </a:ext>
                  </a:extLst>
                </p:cNvPr>
                <p:cNvSpPr>
                  <a:spLocks/>
                </p:cNvSpPr>
                <p:nvPr/>
              </p:nvSpPr>
              <p:spPr bwMode="auto">
                <a:xfrm>
                  <a:off x="1408" y="2104"/>
                  <a:ext cx="554" cy="392"/>
                </a:xfrm>
                <a:custGeom>
                  <a:avLst/>
                  <a:gdLst>
                    <a:gd name="T0" fmla="*/ 10 w 554"/>
                    <a:gd name="T1" fmla="*/ 59 h 392"/>
                    <a:gd name="T2" fmla="*/ 25 w 554"/>
                    <a:gd name="T3" fmla="*/ 47 h 392"/>
                    <a:gd name="T4" fmla="*/ 82 w 554"/>
                    <a:gd name="T5" fmla="*/ 23 h 392"/>
                    <a:gd name="T6" fmla="*/ 140 w 554"/>
                    <a:gd name="T7" fmla="*/ 12 h 392"/>
                    <a:gd name="T8" fmla="*/ 212 w 554"/>
                    <a:gd name="T9" fmla="*/ 1 h 392"/>
                    <a:gd name="T10" fmla="*/ 275 w 554"/>
                    <a:gd name="T11" fmla="*/ 0 h 392"/>
                    <a:gd name="T12" fmla="*/ 284 w 554"/>
                    <a:gd name="T13" fmla="*/ 1 h 392"/>
                    <a:gd name="T14" fmla="*/ 293 w 554"/>
                    <a:gd name="T15" fmla="*/ 6 h 392"/>
                    <a:gd name="T16" fmla="*/ 341 w 554"/>
                    <a:gd name="T17" fmla="*/ 45 h 392"/>
                    <a:gd name="T18" fmla="*/ 407 w 554"/>
                    <a:gd name="T19" fmla="*/ 88 h 392"/>
                    <a:gd name="T20" fmla="*/ 553 w 554"/>
                    <a:gd name="T21" fmla="*/ 137 h 392"/>
                    <a:gd name="T22" fmla="*/ 545 w 554"/>
                    <a:gd name="T23" fmla="*/ 173 h 392"/>
                    <a:gd name="T24" fmla="*/ 432 w 554"/>
                    <a:gd name="T25" fmla="*/ 160 h 392"/>
                    <a:gd name="T26" fmla="*/ 358 w 554"/>
                    <a:gd name="T27" fmla="*/ 142 h 392"/>
                    <a:gd name="T28" fmla="*/ 306 w 554"/>
                    <a:gd name="T29" fmla="*/ 119 h 392"/>
                    <a:gd name="T30" fmla="*/ 323 w 554"/>
                    <a:gd name="T31" fmla="*/ 229 h 392"/>
                    <a:gd name="T32" fmla="*/ 133 w 554"/>
                    <a:gd name="T33" fmla="*/ 274 h 392"/>
                    <a:gd name="T34" fmla="*/ 226 w 554"/>
                    <a:gd name="T35" fmla="*/ 360 h 392"/>
                    <a:gd name="T36" fmla="*/ 203 w 554"/>
                    <a:gd name="T37" fmla="*/ 391 h 392"/>
                    <a:gd name="T38" fmla="*/ 56 w 554"/>
                    <a:gd name="T39" fmla="*/ 292 h 392"/>
                    <a:gd name="T40" fmla="*/ 49 w 554"/>
                    <a:gd name="T41" fmla="*/ 274 h 392"/>
                    <a:gd name="T42" fmla="*/ 19 w 554"/>
                    <a:gd name="T43" fmla="*/ 187 h 392"/>
                    <a:gd name="T44" fmla="*/ 0 w 554"/>
                    <a:gd name="T45" fmla="*/ 94 h 392"/>
                    <a:gd name="T46" fmla="*/ 1 w 554"/>
                    <a:gd name="T47" fmla="*/ 73 h 392"/>
                    <a:gd name="T48" fmla="*/ 10 w 554"/>
                    <a:gd name="T49" fmla="*/ 59 h 3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4"/>
                    <a:gd name="T76" fmla="*/ 0 h 392"/>
                    <a:gd name="T77" fmla="*/ 554 w 554"/>
                    <a:gd name="T78" fmla="*/ 392 h 3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4" h="392">
                      <a:moveTo>
                        <a:pt x="10" y="59"/>
                      </a:moveTo>
                      <a:lnTo>
                        <a:pt x="25" y="47"/>
                      </a:lnTo>
                      <a:lnTo>
                        <a:pt x="82" y="23"/>
                      </a:lnTo>
                      <a:lnTo>
                        <a:pt x="140" y="12"/>
                      </a:lnTo>
                      <a:lnTo>
                        <a:pt x="212" y="1"/>
                      </a:lnTo>
                      <a:lnTo>
                        <a:pt x="275" y="0"/>
                      </a:lnTo>
                      <a:lnTo>
                        <a:pt x="284" y="1"/>
                      </a:lnTo>
                      <a:lnTo>
                        <a:pt x="293" y="6"/>
                      </a:lnTo>
                      <a:lnTo>
                        <a:pt x="341" y="45"/>
                      </a:lnTo>
                      <a:lnTo>
                        <a:pt x="407" y="88"/>
                      </a:lnTo>
                      <a:lnTo>
                        <a:pt x="553" y="137"/>
                      </a:lnTo>
                      <a:lnTo>
                        <a:pt x="545" y="173"/>
                      </a:lnTo>
                      <a:lnTo>
                        <a:pt x="432" y="160"/>
                      </a:lnTo>
                      <a:lnTo>
                        <a:pt x="358" y="142"/>
                      </a:lnTo>
                      <a:lnTo>
                        <a:pt x="306" y="119"/>
                      </a:lnTo>
                      <a:lnTo>
                        <a:pt x="323" y="229"/>
                      </a:lnTo>
                      <a:lnTo>
                        <a:pt x="133" y="274"/>
                      </a:lnTo>
                      <a:lnTo>
                        <a:pt x="226" y="360"/>
                      </a:lnTo>
                      <a:lnTo>
                        <a:pt x="203" y="391"/>
                      </a:lnTo>
                      <a:lnTo>
                        <a:pt x="56" y="292"/>
                      </a:lnTo>
                      <a:lnTo>
                        <a:pt x="49" y="274"/>
                      </a:lnTo>
                      <a:lnTo>
                        <a:pt x="19" y="187"/>
                      </a:lnTo>
                      <a:lnTo>
                        <a:pt x="0" y="94"/>
                      </a:lnTo>
                      <a:lnTo>
                        <a:pt x="1" y="73"/>
                      </a:lnTo>
                      <a:lnTo>
                        <a:pt x="10" y="59"/>
                      </a:lnTo>
                    </a:path>
                  </a:pathLst>
                </a:custGeom>
                <a:solidFill>
                  <a:srgbClr val="808080"/>
                </a:solidFill>
                <a:ln w="12700" cap="rnd" cmpd="sng">
                  <a:solidFill>
                    <a:srgbClr val="000000"/>
                  </a:solidFill>
                  <a:prstDash val="solid"/>
                  <a:round/>
                  <a:headEnd/>
                  <a:tailEnd/>
                </a:ln>
              </p:spPr>
              <p:txBody>
                <a:bodyPr/>
                <a:lstStyle/>
                <a:p>
                  <a:endParaRPr lang="zh-CN" altLang="en-US"/>
                </a:p>
              </p:txBody>
            </p:sp>
            <p:sp>
              <p:nvSpPr>
                <p:cNvPr id="12" name="Freeform 99">
                  <a:extLst>
                    <a:ext uri="{FF2B5EF4-FFF2-40B4-BE49-F238E27FC236}">
                      <a16:creationId xmlns:a16="http://schemas.microsoft.com/office/drawing/2014/main" id="{45027F14-7BE6-9E48-9FB3-9340598A0F48}"/>
                    </a:ext>
                  </a:extLst>
                </p:cNvPr>
                <p:cNvSpPr>
                  <a:spLocks/>
                </p:cNvSpPr>
                <p:nvPr/>
              </p:nvSpPr>
              <p:spPr bwMode="auto">
                <a:xfrm>
                  <a:off x="1471" y="2108"/>
                  <a:ext cx="195" cy="211"/>
                </a:xfrm>
                <a:custGeom>
                  <a:avLst/>
                  <a:gdLst>
                    <a:gd name="T0" fmla="*/ 18 w 195"/>
                    <a:gd name="T1" fmla="*/ 21 h 211"/>
                    <a:gd name="T2" fmla="*/ 0 w 195"/>
                    <a:gd name="T3" fmla="*/ 89 h 211"/>
                    <a:gd name="T4" fmla="*/ 31 w 195"/>
                    <a:gd name="T5" fmla="*/ 98 h 211"/>
                    <a:gd name="T6" fmla="*/ 20 w 195"/>
                    <a:gd name="T7" fmla="*/ 133 h 211"/>
                    <a:gd name="T8" fmla="*/ 139 w 195"/>
                    <a:gd name="T9" fmla="*/ 210 h 211"/>
                    <a:gd name="T10" fmla="*/ 194 w 195"/>
                    <a:gd name="T11" fmla="*/ 89 h 211"/>
                    <a:gd name="T12" fmla="*/ 163 w 195"/>
                    <a:gd name="T13" fmla="*/ 79 h 211"/>
                    <a:gd name="T14" fmla="*/ 186 w 195"/>
                    <a:gd name="T15" fmla="*/ 48 h 211"/>
                    <a:gd name="T16" fmla="*/ 142 w 195"/>
                    <a:gd name="T17" fmla="*/ 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
                    <a:gd name="T28" fmla="*/ 0 h 211"/>
                    <a:gd name="T29" fmla="*/ 195 w 195"/>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 h="211">
                      <a:moveTo>
                        <a:pt x="18" y="21"/>
                      </a:moveTo>
                      <a:lnTo>
                        <a:pt x="0" y="89"/>
                      </a:lnTo>
                      <a:lnTo>
                        <a:pt x="31" y="98"/>
                      </a:lnTo>
                      <a:lnTo>
                        <a:pt x="20" y="133"/>
                      </a:lnTo>
                      <a:lnTo>
                        <a:pt x="139" y="210"/>
                      </a:lnTo>
                      <a:lnTo>
                        <a:pt x="194" y="89"/>
                      </a:lnTo>
                      <a:lnTo>
                        <a:pt x="163" y="79"/>
                      </a:lnTo>
                      <a:lnTo>
                        <a:pt x="186" y="48"/>
                      </a:lnTo>
                      <a:lnTo>
                        <a:pt x="14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00">
                  <a:extLst>
                    <a:ext uri="{FF2B5EF4-FFF2-40B4-BE49-F238E27FC236}">
                      <a16:creationId xmlns:a16="http://schemas.microsoft.com/office/drawing/2014/main" id="{3DD27AE3-D133-0F41-AA13-61FB8773F7D7}"/>
                    </a:ext>
                  </a:extLst>
                </p:cNvPr>
                <p:cNvSpPr>
                  <a:spLocks/>
                </p:cNvSpPr>
                <p:nvPr/>
              </p:nvSpPr>
              <p:spPr bwMode="auto">
                <a:xfrm>
                  <a:off x="1513" y="2109"/>
                  <a:ext cx="98" cy="210"/>
                </a:xfrm>
                <a:custGeom>
                  <a:avLst/>
                  <a:gdLst>
                    <a:gd name="T0" fmla="*/ 0 w 98"/>
                    <a:gd name="T1" fmla="*/ 14 h 210"/>
                    <a:gd name="T2" fmla="*/ 97 w 98"/>
                    <a:gd name="T3" fmla="*/ 209 h 210"/>
                    <a:gd name="T4" fmla="*/ 78 w 98"/>
                    <a:gd name="T5" fmla="*/ 0 h 210"/>
                    <a:gd name="T6" fmla="*/ 0 w 98"/>
                    <a:gd name="T7" fmla="*/ 14 h 210"/>
                    <a:gd name="T8" fmla="*/ 0 60000 65536"/>
                    <a:gd name="T9" fmla="*/ 0 60000 65536"/>
                    <a:gd name="T10" fmla="*/ 0 60000 65536"/>
                    <a:gd name="T11" fmla="*/ 0 60000 65536"/>
                    <a:gd name="T12" fmla="*/ 0 w 98"/>
                    <a:gd name="T13" fmla="*/ 0 h 210"/>
                    <a:gd name="T14" fmla="*/ 98 w 98"/>
                    <a:gd name="T15" fmla="*/ 210 h 210"/>
                  </a:gdLst>
                  <a:ahLst/>
                  <a:cxnLst>
                    <a:cxn ang="T8">
                      <a:pos x="T0" y="T1"/>
                    </a:cxn>
                    <a:cxn ang="T9">
                      <a:pos x="T2" y="T3"/>
                    </a:cxn>
                    <a:cxn ang="T10">
                      <a:pos x="T4" y="T5"/>
                    </a:cxn>
                    <a:cxn ang="T11">
                      <a:pos x="T6" y="T7"/>
                    </a:cxn>
                  </a:cxnLst>
                  <a:rect l="T12" t="T13" r="T14" b="T15"/>
                  <a:pathLst>
                    <a:path w="98" h="210">
                      <a:moveTo>
                        <a:pt x="0" y="14"/>
                      </a:moveTo>
                      <a:lnTo>
                        <a:pt x="97" y="209"/>
                      </a:lnTo>
                      <a:lnTo>
                        <a:pt x="78" y="0"/>
                      </a:lnTo>
                      <a:lnTo>
                        <a:pt x="0" y="14"/>
                      </a:lnTo>
                    </a:path>
                  </a:pathLst>
                </a:custGeom>
                <a:solidFill>
                  <a:srgbClr val="FFFFFF"/>
                </a:solidFill>
                <a:ln w="12700" cap="rnd" cmpd="sng">
                  <a:solidFill>
                    <a:srgbClr val="000000"/>
                  </a:solidFill>
                  <a:prstDash val="solid"/>
                  <a:round/>
                  <a:headEnd/>
                  <a:tailEnd/>
                </a:ln>
              </p:spPr>
              <p:txBody>
                <a:bodyPr/>
                <a:lstStyle/>
                <a:p>
                  <a:endParaRPr lang="zh-CN" altLang="en-US"/>
                </a:p>
              </p:txBody>
            </p:sp>
            <p:sp>
              <p:nvSpPr>
                <p:cNvPr id="14" name="Freeform 101">
                  <a:extLst>
                    <a:ext uri="{FF2B5EF4-FFF2-40B4-BE49-F238E27FC236}">
                      <a16:creationId xmlns:a16="http://schemas.microsoft.com/office/drawing/2014/main" id="{A685D740-84D5-8F41-901A-7173CD026954}"/>
                    </a:ext>
                  </a:extLst>
                </p:cNvPr>
                <p:cNvSpPr>
                  <a:spLocks/>
                </p:cNvSpPr>
                <p:nvPr/>
              </p:nvSpPr>
              <p:spPr bwMode="auto">
                <a:xfrm>
                  <a:off x="1541" y="2124"/>
                  <a:ext cx="53" cy="56"/>
                </a:xfrm>
                <a:custGeom>
                  <a:avLst/>
                  <a:gdLst>
                    <a:gd name="T0" fmla="*/ 0 w 53"/>
                    <a:gd name="T1" fmla="*/ 55 h 56"/>
                    <a:gd name="T2" fmla="*/ 9 w 53"/>
                    <a:gd name="T3" fmla="*/ 0 h 56"/>
                    <a:gd name="T4" fmla="*/ 52 w 53"/>
                    <a:gd name="T5" fmla="*/ 40 h 56"/>
                    <a:gd name="T6" fmla="*/ 0 60000 65536"/>
                    <a:gd name="T7" fmla="*/ 0 60000 65536"/>
                    <a:gd name="T8" fmla="*/ 0 60000 65536"/>
                    <a:gd name="T9" fmla="*/ 0 w 53"/>
                    <a:gd name="T10" fmla="*/ 0 h 56"/>
                    <a:gd name="T11" fmla="*/ 53 w 53"/>
                    <a:gd name="T12" fmla="*/ 56 h 56"/>
                  </a:gdLst>
                  <a:ahLst/>
                  <a:cxnLst>
                    <a:cxn ang="T6">
                      <a:pos x="T0" y="T1"/>
                    </a:cxn>
                    <a:cxn ang="T7">
                      <a:pos x="T2" y="T3"/>
                    </a:cxn>
                    <a:cxn ang="T8">
                      <a:pos x="T4" y="T5"/>
                    </a:cxn>
                  </a:cxnLst>
                  <a:rect l="T9" t="T10" r="T11" b="T12"/>
                  <a:pathLst>
                    <a:path w="53" h="56">
                      <a:moveTo>
                        <a:pt x="0" y="55"/>
                      </a:moveTo>
                      <a:lnTo>
                        <a:pt x="9" y="0"/>
                      </a:lnTo>
                      <a:lnTo>
                        <a:pt x="52" y="4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02">
                  <a:extLst>
                    <a:ext uri="{FF2B5EF4-FFF2-40B4-BE49-F238E27FC236}">
                      <a16:creationId xmlns:a16="http://schemas.microsoft.com/office/drawing/2014/main" id="{EB8BED30-4456-5346-9BAF-3863FF3D7819}"/>
                    </a:ext>
                  </a:extLst>
                </p:cNvPr>
                <p:cNvSpPr>
                  <a:spLocks/>
                </p:cNvSpPr>
                <p:nvPr/>
              </p:nvSpPr>
              <p:spPr bwMode="auto">
                <a:xfrm>
                  <a:off x="1492" y="2091"/>
                  <a:ext cx="108" cy="75"/>
                </a:xfrm>
                <a:custGeom>
                  <a:avLst/>
                  <a:gdLst>
                    <a:gd name="T0" fmla="*/ 45 w 108"/>
                    <a:gd name="T1" fmla="*/ 28 h 75"/>
                    <a:gd name="T2" fmla="*/ 64 w 108"/>
                    <a:gd name="T3" fmla="*/ 24 h 75"/>
                    <a:gd name="T4" fmla="*/ 100 w 108"/>
                    <a:gd name="T5" fmla="*/ 0 h 75"/>
                    <a:gd name="T6" fmla="*/ 107 w 108"/>
                    <a:gd name="T7" fmla="*/ 50 h 75"/>
                    <a:gd name="T8" fmla="*/ 65 w 108"/>
                    <a:gd name="T9" fmla="*/ 38 h 75"/>
                    <a:gd name="T10" fmla="*/ 51 w 108"/>
                    <a:gd name="T11" fmla="*/ 42 h 75"/>
                    <a:gd name="T12" fmla="*/ 15 w 108"/>
                    <a:gd name="T13" fmla="*/ 74 h 75"/>
                    <a:gd name="T14" fmla="*/ 0 w 108"/>
                    <a:gd name="T15" fmla="*/ 24 h 75"/>
                    <a:gd name="T16" fmla="*/ 45 w 108"/>
                    <a:gd name="T17" fmla="*/ 28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75"/>
                    <a:gd name="T29" fmla="*/ 108 w 108"/>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75">
                      <a:moveTo>
                        <a:pt x="45" y="28"/>
                      </a:moveTo>
                      <a:lnTo>
                        <a:pt x="64" y="24"/>
                      </a:lnTo>
                      <a:lnTo>
                        <a:pt x="100" y="0"/>
                      </a:lnTo>
                      <a:lnTo>
                        <a:pt x="107" y="50"/>
                      </a:lnTo>
                      <a:lnTo>
                        <a:pt x="65" y="38"/>
                      </a:lnTo>
                      <a:lnTo>
                        <a:pt x="51" y="42"/>
                      </a:lnTo>
                      <a:lnTo>
                        <a:pt x="15" y="74"/>
                      </a:lnTo>
                      <a:lnTo>
                        <a:pt x="0" y="24"/>
                      </a:lnTo>
                      <a:lnTo>
                        <a:pt x="45" y="28"/>
                      </a:lnTo>
                    </a:path>
                  </a:pathLst>
                </a:custGeom>
                <a:solidFill>
                  <a:srgbClr val="0000FF"/>
                </a:solidFill>
                <a:ln w="12700" cap="rnd" cmpd="sng">
                  <a:solidFill>
                    <a:srgbClr val="000000"/>
                  </a:solidFill>
                  <a:prstDash val="solid"/>
                  <a:round/>
                  <a:headEnd/>
                  <a:tailEnd/>
                </a:ln>
              </p:spPr>
              <p:txBody>
                <a:bodyPr/>
                <a:lstStyle/>
                <a:p>
                  <a:endParaRPr lang="zh-CN" altLang="en-US"/>
                </a:p>
              </p:txBody>
            </p:sp>
            <p:sp>
              <p:nvSpPr>
                <p:cNvPr id="16" name="Oval 103">
                  <a:extLst>
                    <a:ext uri="{FF2B5EF4-FFF2-40B4-BE49-F238E27FC236}">
                      <a16:creationId xmlns:a16="http://schemas.microsoft.com/office/drawing/2014/main" id="{10564520-FBBE-E64E-959A-00F7086090C9}"/>
                    </a:ext>
                  </a:extLst>
                </p:cNvPr>
                <p:cNvSpPr>
                  <a:spLocks noChangeArrowheads="1"/>
                </p:cNvSpPr>
                <p:nvPr/>
              </p:nvSpPr>
              <p:spPr bwMode="auto">
                <a:xfrm>
                  <a:off x="1560" y="2153"/>
                  <a:ext cx="8" cy="8"/>
                </a:xfrm>
                <a:prstGeom prst="ellipse">
                  <a:avLst/>
                </a:prstGeom>
                <a:solidFill>
                  <a:srgbClr val="00000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7" name="Oval 104">
                  <a:extLst>
                    <a:ext uri="{FF2B5EF4-FFF2-40B4-BE49-F238E27FC236}">
                      <a16:creationId xmlns:a16="http://schemas.microsoft.com/office/drawing/2014/main" id="{845DEE61-CE20-C040-B851-A901B67587D4}"/>
                    </a:ext>
                  </a:extLst>
                </p:cNvPr>
                <p:cNvSpPr>
                  <a:spLocks noChangeArrowheads="1"/>
                </p:cNvSpPr>
                <p:nvPr/>
              </p:nvSpPr>
              <p:spPr bwMode="auto">
                <a:xfrm>
                  <a:off x="1571" y="2195"/>
                  <a:ext cx="8" cy="8"/>
                </a:xfrm>
                <a:prstGeom prst="ellipse">
                  <a:avLst/>
                </a:prstGeom>
                <a:solidFill>
                  <a:srgbClr val="00000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8" name="Oval 105">
                  <a:extLst>
                    <a:ext uri="{FF2B5EF4-FFF2-40B4-BE49-F238E27FC236}">
                      <a16:creationId xmlns:a16="http://schemas.microsoft.com/office/drawing/2014/main" id="{DC75C1A4-9584-BF42-AA20-59255BE59306}"/>
                    </a:ext>
                  </a:extLst>
                </p:cNvPr>
                <p:cNvSpPr>
                  <a:spLocks noChangeArrowheads="1"/>
                </p:cNvSpPr>
                <p:nvPr/>
              </p:nvSpPr>
              <p:spPr bwMode="auto">
                <a:xfrm>
                  <a:off x="1582" y="2233"/>
                  <a:ext cx="8" cy="8"/>
                </a:xfrm>
                <a:prstGeom prst="ellipse">
                  <a:avLst/>
                </a:prstGeom>
                <a:solidFill>
                  <a:srgbClr val="00000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9" name="Freeform 106">
                  <a:extLst>
                    <a:ext uri="{FF2B5EF4-FFF2-40B4-BE49-F238E27FC236}">
                      <a16:creationId xmlns:a16="http://schemas.microsoft.com/office/drawing/2014/main" id="{67129F14-DC89-E042-B546-E04EDE093910}"/>
                    </a:ext>
                  </a:extLst>
                </p:cNvPr>
                <p:cNvSpPr>
                  <a:spLocks/>
                </p:cNvSpPr>
                <p:nvPr/>
              </p:nvSpPr>
              <p:spPr bwMode="auto">
                <a:xfrm>
                  <a:off x="1508" y="2298"/>
                  <a:ext cx="38" cy="83"/>
                </a:xfrm>
                <a:custGeom>
                  <a:avLst/>
                  <a:gdLst>
                    <a:gd name="T0" fmla="*/ 0 w 38"/>
                    <a:gd name="T1" fmla="*/ 0 h 83"/>
                    <a:gd name="T2" fmla="*/ 14 w 38"/>
                    <a:gd name="T3" fmla="*/ 47 h 83"/>
                    <a:gd name="T4" fmla="*/ 37 w 38"/>
                    <a:gd name="T5" fmla="*/ 82 h 83"/>
                    <a:gd name="T6" fmla="*/ 0 60000 65536"/>
                    <a:gd name="T7" fmla="*/ 0 60000 65536"/>
                    <a:gd name="T8" fmla="*/ 0 60000 65536"/>
                    <a:gd name="T9" fmla="*/ 0 w 38"/>
                    <a:gd name="T10" fmla="*/ 0 h 83"/>
                    <a:gd name="T11" fmla="*/ 38 w 38"/>
                    <a:gd name="T12" fmla="*/ 83 h 83"/>
                  </a:gdLst>
                  <a:ahLst/>
                  <a:cxnLst>
                    <a:cxn ang="T6">
                      <a:pos x="T0" y="T1"/>
                    </a:cxn>
                    <a:cxn ang="T7">
                      <a:pos x="T2" y="T3"/>
                    </a:cxn>
                    <a:cxn ang="T8">
                      <a:pos x="T4" y="T5"/>
                    </a:cxn>
                  </a:cxnLst>
                  <a:rect l="T9" t="T10" r="T11" b="T12"/>
                  <a:pathLst>
                    <a:path w="38" h="83">
                      <a:moveTo>
                        <a:pt x="0" y="0"/>
                      </a:moveTo>
                      <a:lnTo>
                        <a:pt x="14" y="47"/>
                      </a:lnTo>
                      <a:lnTo>
                        <a:pt x="37" y="82"/>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110" name="Picture 107">
              <a:extLst>
                <a:ext uri="{FF2B5EF4-FFF2-40B4-BE49-F238E27FC236}">
                  <a16:creationId xmlns:a16="http://schemas.microsoft.com/office/drawing/2014/main" id="{A38433B1-9BF0-C043-83E3-06AFDE497A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339" y="3246439"/>
              <a:ext cx="5683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08">
              <a:extLst>
                <a:ext uri="{FF2B5EF4-FFF2-40B4-BE49-F238E27FC236}">
                  <a16:creationId xmlns:a16="http://schemas.microsoft.com/office/drawing/2014/main" id="{7E50BFC5-B4D9-2D4B-B164-08688EA9F17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943475"/>
              <a:ext cx="747712"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09">
              <a:extLst>
                <a:ext uri="{FF2B5EF4-FFF2-40B4-BE49-F238E27FC236}">
                  <a16:creationId xmlns:a16="http://schemas.microsoft.com/office/drawing/2014/main" id="{96EA58C9-EF2C-3A4C-9898-9118E44B0E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5435600"/>
              <a:ext cx="13414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110">
              <a:extLst>
                <a:ext uri="{FF2B5EF4-FFF2-40B4-BE49-F238E27FC236}">
                  <a16:creationId xmlns:a16="http://schemas.microsoft.com/office/drawing/2014/main" id="{3F43CFCB-53D3-EC4B-8798-46318AA1DEF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264" y="5538789"/>
              <a:ext cx="617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Rectangle 111">
              <a:extLst>
                <a:ext uri="{FF2B5EF4-FFF2-40B4-BE49-F238E27FC236}">
                  <a16:creationId xmlns:a16="http://schemas.microsoft.com/office/drawing/2014/main" id="{08D871D3-2335-9D47-B403-84309004D6FB}"/>
                </a:ext>
              </a:extLst>
            </p:cNvPr>
            <p:cNvSpPr>
              <a:spLocks noChangeArrowheads="1"/>
            </p:cNvSpPr>
            <p:nvPr/>
          </p:nvSpPr>
          <p:spPr bwMode="auto">
            <a:xfrm>
              <a:off x="6248401" y="3551238"/>
              <a:ext cx="919163" cy="470614"/>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square" lIns="66675" tIns="33338" rIns="66675" bIns="33338">
              <a:spAutoFit/>
            </a:bodyPr>
            <a:lstStyle>
              <a:lvl1pPr defTabSz="6683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6683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6683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6683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6683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zh-CN" altLang="en-US" sz="1800" b="1" dirty="0">
                  <a:solidFill>
                    <a:srgbClr val="CC0000"/>
                  </a:solidFill>
                  <a:latin typeface="Arial" panose="020B0604020202020204" pitchFamily="34" charset="0"/>
                  <a:ea typeface="楷体_GB2312" pitchFamily="49" charset="-122"/>
                </a:rPr>
                <a:t>定单</a:t>
              </a:r>
              <a:endParaRPr kumimoji="0" lang="zh-CN" altLang="en-US" sz="1800" b="1" dirty="0">
                <a:latin typeface="Arial" panose="020B0604020202020204" pitchFamily="34" charset="0"/>
              </a:endParaRPr>
            </a:p>
          </p:txBody>
        </p:sp>
        <p:sp>
          <p:nvSpPr>
            <p:cNvPr id="115" name="Line 112">
              <a:extLst>
                <a:ext uri="{FF2B5EF4-FFF2-40B4-BE49-F238E27FC236}">
                  <a16:creationId xmlns:a16="http://schemas.microsoft.com/office/drawing/2014/main" id="{3C679162-E729-5F44-A997-98801F198744}"/>
                </a:ext>
              </a:extLst>
            </p:cNvPr>
            <p:cNvSpPr>
              <a:spLocks noChangeShapeType="1"/>
            </p:cNvSpPr>
            <p:nvPr/>
          </p:nvSpPr>
          <p:spPr bwMode="auto">
            <a:xfrm flipH="1">
              <a:off x="5154613" y="3984625"/>
              <a:ext cx="267335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13">
              <a:extLst>
                <a:ext uri="{FF2B5EF4-FFF2-40B4-BE49-F238E27FC236}">
                  <a16:creationId xmlns:a16="http://schemas.microsoft.com/office/drawing/2014/main" id="{AC77FF4A-2DFF-9845-A06F-0FAD33FFFE22}"/>
                </a:ext>
              </a:extLst>
            </p:cNvPr>
            <p:cNvSpPr>
              <a:spLocks noChangeShapeType="1"/>
            </p:cNvSpPr>
            <p:nvPr/>
          </p:nvSpPr>
          <p:spPr bwMode="auto">
            <a:xfrm>
              <a:off x="4186238" y="4587876"/>
              <a:ext cx="0" cy="842963"/>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114">
              <a:extLst>
                <a:ext uri="{FF2B5EF4-FFF2-40B4-BE49-F238E27FC236}">
                  <a16:creationId xmlns:a16="http://schemas.microsoft.com/office/drawing/2014/main" id="{591CB6BF-D65B-094B-8EBB-EB38A7973E78}"/>
                </a:ext>
              </a:extLst>
            </p:cNvPr>
            <p:cNvSpPr>
              <a:spLocks noChangeShapeType="1"/>
            </p:cNvSpPr>
            <p:nvPr/>
          </p:nvSpPr>
          <p:spPr bwMode="auto">
            <a:xfrm>
              <a:off x="4233864" y="6523038"/>
              <a:ext cx="3349625"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15">
              <a:extLst>
                <a:ext uri="{FF2B5EF4-FFF2-40B4-BE49-F238E27FC236}">
                  <a16:creationId xmlns:a16="http://schemas.microsoft.com/office/drawing/2014/main" id="{C2937E91-D045-824E-9902-6FE6A5341B2E}"/>
                </a:ext>
              </a:extLst>
            </p:cNvPr>
            <p:cNvSpPr>
              <a:spLocks noChangeShapeType="1"/>
            </p:cNvSpPr>
            <p:nvPr/>
          </p:nvSpPr>
          <p:spPr bwMode="auto">
            <a:xfrm flipV="1">
              <a:off x="6313488" y="6135688"/>
              <a:ext cx="0" cy="3492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Line 116">
              <a:extLst>
                <a:ext uri="{FF2B5EF4-FFF2-40B4-BE49-F238E27FC236}">
                  <a16:creationId xmlns:a16="http://schemas.microsoft.com/office/drawing/2014/main" id="{B8A63760-730B-7E48-9E04-2DBA0CCADD3D}"/>
                </a:ext>
              </a:extLst>
            </p:cNvPr>
            <p:cNvSpPr>
              <a:spLocks noChangeShapeType="1"/>
            </p:cNvSpPr>
            <p:nvPr/>
          </p:nvSpPr>
          <p:spPr bwMode="auto">
            <a:xfrm flipV="1">
              <a:off x="7580313" y="6176963"/>
              <a:ext cx="0" cy="347662"/>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17">
              <a:extLst>
                <a:ext uri="{FF2B5EF4-FFF2-40B4-BE49-F238E27FC236}">
                  <a16:creationId xmlns:a16="http://schemas.microsoft.com/office/drawing/2014/main" id="{85EFA300-098C-6441-8FCA-A45A4EDE8244}"/>
                </a:ext>
              </a:extLst>
            </p:cNvPr>
            <p:cNvSpPr>
              <a:spLocks noChangeShapeType="1"/>
            </p:cNvSpPr>
            <p:nvPr/>
          </p:nvSpPr>
          <p:spPr bwMode="auto">
            <a:xfrm flipV="1">
              <a:off x="4256088" y="6170613"/>
              <a:ext cx="0" cy="34766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Rectangle 121">
              <a:extLst>
                <a:ext uri="{FF2B5EF4-FFF2-40B4-BE49-F238E27FC236}">
                  <a16:creationId xmlns:a16="http://schemas.microsoft.com/office/drawing/2014/main" id="{1BBFB1B3-1C8F-0C46-A180-96951FC9CB13}"/>
                </a:ext>
              </a:extLst>
            </p:cNvPr>
            <p:cNvSpPr>
              <a:spLocks noChangeArrowheads="1"/>
            </p:cNvSpPr>
            <p:nvPr/>
          </p:nvSpPr>
          <p:spPr bwMode="auto">
            <a:xfrm>
              <a:off x="3276601" y="4770438"/>
              <a:ext cx="596317" cy="751647"/>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square" lIns="66675" tIns="33338" rIns="66675" bIns="33338">
              <a:spAutoFit/>
            </a:bodyPr>
            <a:lstStyle/>
            <a:p>
              <a:pPr defTabSz="668338" eaLnBrk="0" hangingPunct="0">
                <a:lnSpc>
                  <a:spcPct val="90000"/>
                </a:lnSpc>
                <a:defRPr/>
              </a:pPr>
              <a:r>
                <a:rPr lang="zh-CN" altLang="en-US" b="1">
                  <a:solidFill>
                    <a:srgbClr val="CC0000"/>
                  </a:solidFill>
                  <a:latin typeface="Arial" pitchFamily="34" charset="0"/>
                  <a:ea typeface="楷体_GB2312" pitchFamily="49" charset="-122"/>
                </a:rPr>
                <a:t>合同</a:t>
              </a:r>
              <a:endParaRPr lang="zh-CN" altLang="en-US" b="1">
                <a:latin typeface="Arial" pitchFamily="34" charset="0"/>
              </a:endParaRPr>
            </a:p>
          </p:txBody>
        </p:sp>
        <p:sp>
          <p:nvSpPr>
            <p:cNvPr id="122" name="Rectangle 122">
              <a:extLst>
                <a:ext uri="{FF2B5EF4-FFF2-40B4-BE49-F238E27FC236}">
                  <a16:creationId xmlns:a16="http://schemas.microsoft.com/office/drawing/2014/main" id="{63FF34D1-DF21-C447-94BC-0948FA43CCA7}"/>
                </a:ext>
              </a:extLst>
            </p:cNvPr>
            <p:cNvSpPr>
              <a:spLocks noChangeArrowheads="1"/>
            </p:cNvSpPr>
            <p:nvPr/>
          </p:nvSpPr>
          <p:spPr bwMode="auto">
            <a:xfrm>
              <a:off x="4724400" y="5837238"/>
              <a:ext cx="838200" cy="470614"/>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square" lIns="66675" tIns="33338" rIns="66675" bIns="33338">
              <a:spAutoFit/>
            </a:bodyPr>
            <a:lstStyle>
              <a:lvl1pPr defTabSz="6683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6683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6683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6683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6683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6683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zh-CN" altLang="en-US" sz="1800" b="1" dirty="0">
                  <a:solidFill>
                    <a:srgbClr val="CC0000"/>
                  </a:solidFill>
                  <a:latin typeface="Arial" panose="020B0604020202020204" pitchFamily="34" charset="0"/>
                  <a:ea typeface="楷体_GB2312" pitchFamily="49" charset="-122"/>
                </a:rPr>
                <a:t>出货</a:t>
              </a:r>
              <a:endParaRPr kumimoji="0" lang="zh-CN" altLang="en-US" sz="1800" b="1" dirty="0">
                <a:latin typeface="Arial" panose="020B0604020202020204" pitchFamily="34" charset="0"/>
              </a:endParaRPr>
            </a:p>
          </p:txBody>
        </p:sp>
      </p:grpSp>
    </p:spTree>
    <p:extLst>
      <p:ext uri="{BB962C8B-B14F-4D97-AF65-F5344CB8AC3E}">
        <p14:creationId xmlns:p14="http://schemas.microsoft.com/office/powerpoint/2010/main" val="302809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249B138-5414-6942-87F1-F6396BF233CD}"/>
              </a:ext>
            </a:extLst>
          </p:cNvPr>
          <p:cNvSpPr>
            <a:spLocks noGrp="1" noChangeArrowheads="1"/>
          </p:cNvSpPr>
          <p:nvPr>
            <p:ph type="title"/>
          </p:nvPr>
        </p:nvSpPr>
        <p:spPr>
          <a:xfrm>
            <a:off x="679823" y="77857"/>
            <a:ext cx="7793037" cy="801687"/>
          </a:xfrm>
        </p:spPr>
        <p:txBody>
          <a:bodyPr>
            <a:normAutofit/>
          </a:bodyPr>
          <a:lstStyle/>
          <a:p>
            <a:pPr eaLnBrk="1" hangingPunct="1"/>
            <a:r>
              <a:rPr lang="en-US" altLang="zh-CN" dirty="0"/>
              <a:t>OO</a:t>
            </a:r>
            <a:r>
              <a:rPr lang="zh-CN" altLang="en-US" dirty="0"/>
              <a:t>优点：可重用性好</a:t>
            </a:r>
          </a:p>
        </p:txBody>
      </p:sp>
      <p:sp>
        <p:nvSpPr>
          <p:cNvPr id="376835" name="Rectangle 3">
            <a:extLst>
              <a:ext uri="{FF2B5EF4-FFF2-40B4-BE49-F238E27FC236}">
                <a16:creationId xmlns:a16="http://schemas.microsoft.com/office/drawing/2014/main" id="{105C0AE2-20AE-674D-85BD-10C3561D4984}"/>
              </a:ext>
            </a:extLst>
          </p:cNvPr>
          <p:cNvSpPr>
            <a:spLocks noGrp="1" noChangeArrowheads="1"/>
          </p:cNvSpPr>
          <p:nvPr>
            <p:ph idx="1"/>
          </p:nvPr>
        </p:nvSpPr>
        <p:spPr>
          <a:xfrm>
            <a:off x="679823" y="879544"/>
            <a:ext cx="10662628" cy="5258609"/>
          </a:xfrm>
          <a:noFill/>
        </p:spPr>
        <p:txBody>
          <a:bodyPr>
            <a:normAutofit/>
          </a:bodyPr>
          <a:lstStyle/>
          <a:p>
            <a:pPr eaLnBrk="1" hangingPunct="1"/>
            <a:r>
              <a:rPr lang="zh-CN" altLang="en-US" sz="2400" dirty="0"/>
              <a:t>传统软件重用技术：用标准函数库的函数作为</a:t>
            </a:r>
            <a:r>
              <a:rPr lang="zh-CN" altLang="en-US" sz="2400" dirty="0">
                <a:latin typeface="Times New Roman" panose="02020603050405020304" pitchFamily="18" charset="0"/>
              </a:rPr>
              <a:t>“</a:t>
            </a:r>
            <a:r>
              <a:rPr lang="zh-CN" altLang="en-US" sz="2400" dirty="0"/>
              <a:t>预制件</a:t>
            </a:r>
            <a:r>
              <a:rPr lang="zh-CN" altLang="en-US" sz="2400" dirty="0">
                <a:latin typeface="Times New Roman" panose="02020603050405020304" pitchFamily="18" charset="0"/>
              </a:rPr>
              <a:t>”</a:t>
            </a:r>
            <a:r>
              <a:rPr lang="zh-CN" altLang="en-US" sz="2400" dirty="0"/>
              <a:t>来建造新的软件系统</a:t>
            </a:r>
          </a:p>
          <a:p>
            <a:pPr lvl="1" eaLnBrk="1" hangingPunct="1"/>
            <a:r>
              <a:rPr lang="zh-CN" altLang="en-US" sz="2000" dirty="0"/>
              <a:t>标准函数缺乏</a:t>
            </a:r>
            <a:r>
              <a:rPr lang="zh-CN" altLang="en-US" sz="2000" dirty="0">
                <a:latin typeface="Times New Roman" panose="02020603050405020304" pitchFamily="18" charset="0"/>
              </a:rPr>
              <a:t>“</a:t>
            </a:r>
            <a:r>
              <a:rPr lang="zh-CN" altLang="en-US" sz="2000" dirty="0"/>
              <a:t>柔性</a:t>
            </a:r>
            <a:r>
              <a:rPr lang="zh-CN" altLang="en-US" sz="2000" dirty="0">
                <a:latin typeface="Times New Roman" panose="02020603050405020304" pitchFamily="18" charset="0"/>
              </a:rPr>
              <a:t>”</a:t>
            </a:r>
            <a:r>
              <a:rPr lang="zh-CN" altLang="en-US" sz="2000" dirty="0"/>
              <a:t>、提供的功能有限。</a:t>
            </a:r>
          </a:p>
          <a:p>
            <a:pPr lvl="1" eaLnBrk="1" hangingPunct="1"/>
            <a:r>
              <a:rPr lang="zh-CN" altLang="en-US" sz="2000" dirty="0"/>
              <a:t>库函数是</a:t>
            </a:r>
            <a:r>
              <a:rPr lang="zh-CN" altLang="en-US" sz="2000" dirty="0">
                <a:solidFill>
                  <a:schemeClr val="hlink"/>
                </a:solidFill>
              </a:rPr>
              <a:t>功能内聚</a:t>
            </a:r>
            <a:r>
              <a:rPr lang="zh-CN" altLang="en-US" sz="2000" dirty="0"/>
              <a:t>的，但</a:t>
            </a:r>
            <a:r>
              <a:rPr lang="zh-CN" altLang="en-US" sz="2000" dirty="0">
                <a:solidFill>
                  <a:schemeClr val="hlink"/>
                </a:solidFill>
              </a:rPr>
              <a:t>并非自含的和独立</a:t>
            </a:r>
            <a:r>
              <a:rPr lang="zh-CN" altLang="en-US" sz="2000" dirty="0"/>
              <a:t>的，它必须在数据上运行。</a:t>
            </a:r>
          </a:p>
          <a:p>
            <a:pPr lvl="1" eaLnBrk="1" hangingPunct="1"/>
            <a:r>
              <a:rPr lang="zh-CN" altLang="en-US" sz="2000" dirty="0"/>
              <a:t>重用这样的模块，必须重用相应的数据。</a:t>
            </a:r>
          </a:p>
          <a:p>
            <a:pPr eaLnBrk="1" hangingPunct="1"/>
            <a:r>
              <a:rPr lang="en-US" altLang="zh-CN" sz="2400" dirty="0"/>
              <a:t>OO</a:t>
            </a:r>
            <a:r>
              <a:rPr lang="zh-CN" altLang="en-US" sz="2400" dirty="0"/>
              <a:t>软件重用技术：重复使用对象类</a:t>
            </a:r>
          </a:p>
          <a:p>
            <a:pPr lvl="1" eaLnBrk="1" hangingPunct="1"/>
            <a:r>
              <a:rPr lang="zh-CN" altLang="en-US" sz="2000" dirty="0"/>
              <a:t>创建该类的实例，直接使用它。</a:t>
            </a:r>
          </a:p>
          <a:p>
            <a:pPr lvl="1" eaLnBrk="1" hangingPunct="1"/>
            <a:r>
              <a:rPr lang="zh-CN" altLang="en-US" sz="2000" dirty="0"/>
              <a:t>从该类派生出一个满足当前需要的新类。</a:t>
            </a:r>
          </a:p>
          <a:p>
            <a:pPr lvl="1" eaLnBrk="1" hangingPunct="1"/>
            <a:r>
              <a:rPr lang="zh-CN" altLang="en-US" sz="2000" dirty="0"/>
              <a:t>对象具有很强的自含性和独立性。</a:t>
            </a:r>
          </a:p>
        </p:txBody>
      </p:sp>
      <p:sp>
        <p:nvSpPr>
          <p:cNvPr id="25602" name="Slide Number Placeholder 5">
            <a:extLst>
              <a:ext uri="{FF2B5EF4-FFF2-40B4-BE49-F238E27FC236}">
                <a16:creationId xmlns:a16="http://schemas.microsoft.com/office/drawing/2014/main" id="{8E744410-F04E-EC4D-B6AF-6FFF4864BA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A2AE12F-86FA-5C4B-B688-BD69BB9BA69A}" type="slidenum">
              <a:rPr kumimoji="0" lang="en-US" altLang="zh-CN" sz="1400"/>
              <a:pPr eaLnBrk="1" hangingPunct="1"/>
              <a:t>18</a:t>
            </a:fld>
            <a:r>
              <a:rPr kumimoji="0" lang="en-US" altLang="zh-CN" sz="1400"/>
              <a:t>/95</a:t>
            </a:r>
          </a:p>
        </p:txBody>
      </p:sp>
    </p:spTree>
    <p:extLst>
      <p:ext uri="{BB962C8B-B14F-4D97-AF65-F5344CB8AC3E}">
        <p14:creationId xmlns:p14="http://schemas.microsoft.com/office/powerpoint/2010/main" val="144454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249B138-5414-6942-87F1-F6396BF233CD}"/>
              </a:ext>
            </a:extLst>
          </p:cNvPr>
          <p:cNvSpPr>
            <a:spLocks noGrp="1" noChangeArrowheads="1"/>
          </p:cNvSpPr>
          <p:nvPr>
            <p:ph type="title"/>
          </p:nvPr>
        </p:nvSpPr>
        <p:spPr>
          <a:xfrm>
            <a:off x="679823" y="77857"/>
            <a:ext cx="7793037" cy="801687"/>
          </a:xfrm>
        </p:spPr>
        <p:txBody>
          <a:bodyPr>
            <a:normAutofit/>
          </a:bodyPr>
          <a:lstStyle/>
          <a:p>
            <a:pPr eaLnBrk="1" hangingPunct="1"/>
            <a:r>
              <a:rPr lang="en-US" altLang="zh-CN" dirty="0"/>
              <a:t>OO</a:t>
            </a:r>
            <a:r>
              <a:rPr lang="zh-CN" altLang="en-US" dirty="0"/>
              <a:t>优点：可重用性好</a:t>
            </a:r>
          </a:p>
        </p:txBody>
      </p:sp>
      <p:sp>
        <p:nvSpPr>
          <p:cNvPr id="25602" name="Slide Number Placeholder 5">
            <a:extLst>
              <a:ext uri="{FF2B5EF4-FFF2-40B4-BE49-F238E27FC236}">
                <a16:creationId xmlns:a16="http://schemas.microsoft.com/office/drawing/2014/main" id="{8E744410-F04E-EC4D-B6AF-6FFF4864BA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A2AE12F-86FA-5C4B-B688-BD69BB9BA69A}" type="slidenum">
              <a:rPr kumimoji="0" lang="en-US" altLang="zh-CN" sz="1400"/>
              <a:pPr eaLnBrk="1" hangingPunct="1"/>
              <a:t>19</a:t>
            </a:fld>
            <a:r>
              <a:rPr kumimoji="0" lang="en-US" altLang="zh-CN" sz="1400"/>
              <a:t>/95</a:t>
            </a:r>
          </a:p>
        </p:txBody>
      </p:sp>
      <p:sp>
        <p:nvSpPr>
          <p:cNvPr id="7" name="Rectangle 2">
            <a:extLst>
              <a:ext uri="{FF2B5EF4-FFF2-40B4-BE49-F238E27FC236}">
                <a16:creationId xmlns:a16="http://schemas.microsoft.com/office/drawing/2014/main" id="{B18F5B0D-AB2E-A243-8A16-DBE0429B409B}"/>
              </a:ext>
            </a:extLst>
          </p:cNvPr>
          <p:cNvSpPr>
            <a:spLocks noChangeArrowheads="1"/>
          </p:cNvSpPr>
          <p:nvPr/>
        </p:nvSpPr>
        <p:spPr bwMode="auto">
          <a:xfrm>
            <a:off x="4191000" y="5306442"/>
            <a:ext cx="1138238"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File</a:t>
            </a:r>
            <a:br>
              <a:rPr lang="en-US" altLang="zh-CN" b="1">
                <a:solidFill>
                  <a:srgbClr val="CC0000"/>
                </a:solidFill>
                <a:latin typeface="Garamond" pitchFamily="18" charset="0"/>
              </a:rPr>
            </a:br>
            <a:r>
              <a:rPr lang="en-US" altLang="zh-CN" b="1">
                <a:solidFill>
                  <a:srgbClr val="CC0000"/>
                </a:solidFill>
                <a:latin typeface="Garamond" pitchFamily="18" charset="0"/>
              </a:rPr>
              <a:t>Mgr</a:t>
            </a:r>
          </a:p>
        </p:txBody>
      </p:sp>
      <p:sp>
        <p:nvSpPr>
          <p:cNvPr id="8" name="Line 3">
            <a:extLst>
              <a:ext uri="{FF2B5EF4-FFF2-40B4-BE49-F238E27FC236}">
                <a16:creationId xmlns:a16="http://schemas.microsoft.com/office/drawing/2014/main" id="{6808AB66-A9B7-3842-A048-CF6A45769307}"/>
              </a:ext>
            </a:extLst>
          </p:cNvPr>
          <p:cNvSpPr>
            <a:spLocks noChangeShapeType="1"/>
          </p:cNvSpPr>
          <p:nvPr/>
        </p:nvSpPr>
        <p:spPr bwMode="auto">
          <a:xfrm>
            <a:off x="3733800" y="4011041"/>
            <a:ext cx="762000" cy="685800"/>
          </a:xfrm>
          <a:prstGeom prst="line">
            <a:avLst/>
          </a:prstGeom>
          <a:noFill/>
          <a:ln w="254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4">
            <a:extLst>
              <a:ext uri="{FF2B5EF4-FFF2-40B4-BE49-F238E27FC236}">
                <a16:creationId xmlns:a16="http://schemas.microsoft.com/office/drawing/2014/main" id="{9C1D2251-66DA-2145-82EF-35B7803834FE}"/>
              </a:ext>
            </a:extLst>
          </p:cNvPr>
          <p:cNvSpPr>
            <a:spLocks noChangeArrowheads="1"/>
          </p:cNvSpPr>
          <p:nvPr/>
        </p:nvSpPr>
        <p:spPr bwMode="auto">
          <a:xfrm>
            <a:off x="3048000" y="3020442"/>
            <a:ext cx="1233488"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Macro</a:t>
            </a:r>
            <a:br>
              <a:rPr lang="en-US" altLang="zh-CN" b="1">
                <a:solidFill>
                  <a:srgbClr val="CC0000"/>
                </a:solidFill>
                <a:latin typeface="Garamond" pitchFamily="18" charset="0"/>
              </a:rPr>
            </a:br>
            <a:r>
              <a:rPr lang="en-US" altLang="zh-CN" b="1">
                <a:solidFill>
                  <a:srgbClr val="CC0000"/>
                </a:solidFill>
                <a:latin typeface="Garamond" pitchFamily="18" charset="0"/>
              </a:rPr>
              <a:t>Editor</a:t>
            </a:r>
          </a:p>
        </p:txBody>
      </p:sp>
      <p:sp>
        <p:nvSpPr>
          <p:cNvPr id="10" name="Rectangle 5">
            <a:extLst>
              <a:ext uri="{FF2B5EF4-FFF2-40B4-BE49-F238E27FC236}">
                <a16:creationId xmlns:a16="http://schemas.microsoft.com/office/drawing/2014/main" id="{BEF3E625-9700-9349-ADC4-87F0B5EE1BA5}"/>
              </a:ext>
            </a:extLst>
          </p:cNvPr>
          <p:cNvSpPr>
            <a:spLocks noChangeArrowheads="1"/>
          </p:cNvSpPr>
          <p:nvPr/>
        </p:nvSpPr>
        <p:spPr bwMode="auto">
          <a:xfrm>
            <a:off x="4648200" y="3020442"/>
            <a:ext cx="1143000"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Math</a:t>
            </a:r>
            <a:br>
              <a:rPr lang="en-US" altLang="zh-CN" b="1">
                <a:solidFill>
                  <a:srgbClr val="CC0000"/>
                </a:solidFill>
                <a:latin typeface="Garamond" pitchFamily="18" charset="0"/>
              </a:rPr>
            </a:br>
            <a:r>
              <a:rPr lang="en-US" altLang="zh-CN" b="1">
                <a:solidFill>
                  <a:srgbClr val="CC0000"/>
                </a:solidFill>
                <a:latin typeface="Garamond" pitchFamily="18" charset="0"/>
              </a:rPr>
              <a:t>Utilities</a:t>
            </a:r>
          </a:p>
        </p:txBody>
      </p:sp>
      <p:sp>
        <p:nvSpPr>
          <p:cNvPr id="11" name="Rectangle 6">
            <a:extLst>
              <a:ext uri="{FF2B5EF4-FFF2-40B4-BE49-F238E27FC236}">
                <a16:creationId xmlns:a16="http://schemas.microsoft.com/office/drawing/2014/main" id="{88008D40-31DE-794A-A46C-C70FF3600F1E}"/>
              </a:ext>
            </a:extLst>
          </p:cNvPr>
          <p:cNvSpPr>
            <a:spLocks noChangeArrowheads="1"/>
          </p:cNvSpPr>
          <p:nvPr/>
        </p:nvSpPr>
        <p:spPr bwMode="auto">
          <a:xfrm>
            <a:off x="6324601" y="2944242"/>
            <a:ext cx="962025"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Text</a:t>
            </a:r>
            <a:br>
              <a:rPr lang="en-US" altLang="zh-CN" b="1">
                <a:solidFill>
                  <a:srgbClr val="CC0000"/>
                </a:solidFill>
                <a:latin typeface="Garamond" pitchFamily="18" charset="0"/>
              </a:rPr>
            </a:br>
            <a:r>
              <a:rPr lang="en-US" altLang="zh-CN" b="1">
                <a:solidFill>
                  <a:srgbClr val="CC0000"/>
                </a:solidFill>
                <a:latin typeface="Garamond" pitchFamily="18" charset="0"/>
              </a:rPr>
              <a:t>Editor</a:t>
            </a:r>
          </a:p>
        </p:txBody>
      </p:sp>
      <p:sp>
        <p:nvSpPr>
          <p:cNvPr id="12" name="Rectangle 7">
            <a:extLst>
              <a:ext uri="{FF2B5EF4-FFF2-40B4-BE49-F238E27FC236}">
                <a16:creationId xmlns:a16="http://schemas.microsoft.com/office/drawing/2014/main" id="{62F687B2-5D7A-074A-82EA-9AA784879DB2}"/>
              </a:ext>
            </a:extLst>
          </p:cNvPr>
          <p:cNvSpPr>
            <a:spLocks noChangeArrowheads="1"/>
          </p:cNvSpPr>
          <p:nvPr/>
        </p:nvSpPr>
        <p:spPr bwMode="auto">
          <a:xfrm>
            <a:off x="7996451" y="3172842"/>
            <a:ext cx="940963"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Print</a:t>
            </a:r>
            <a:br>
              <a:rPr lang="en-US" altLang="zh-CN" b="1">
                <a:solidFill>
                  <a:srgbClr val="CC0000"/>
                </a:solidFill>
                <a:latin typeface="Garamond" pitchFamily="18" charset="0"/>
              </a:rPr>
            </a:br>
            <a:r>
              <a:rPr lang="en-US" altLang="zh-CN" b="1">
                <a:solidFill>
                  <a:srgbClr val="CC0000"/>
                </a:solidFill>
                <a:latin typeface="Garamond" pitchFamily="18" charset="0"/>
              </a:rPr>
              <a:t>Utilities</a:t>
            </a:r>
          </a:p>
        </p:txBody>
      </p:sp>
      <p:sp>
        <p:nvSpPr>
          <p:cNvPr id="13" name="Rectangle 8">
            <a:extLst>
              <a:ext uri="{FF2B5EF4-FFF2-40B4-BE49-F238E27FC236}">
                <a16:creationId xmlns:a16="http://schemas.microsoft.com/office/drawing/2014/main" id="{67E8F52D-76DE-0E4B-909C-1C2BB3CB7F72}"/>
              </a:ext>
            </a:extLst>
          </p:cNvPr>
          <p:cNvSpPr>
            <a:spLocks noChangeArrowheads="1"/>
          </p:cNvSpPr>
          <p:nvPr/>
        </p:nvSpPr>
        <p:spPr bwMode="auto">
          <a:xfrm>
            <a:off x="6318702" y="3630042"/>
            <a:ext cx="884922"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Format</a:t>
            </a:r>
            <a:br>
              <a:rPr lang="en-US" altLang="zh-CN" b="1">
                <a:solidFill>
                  <a:srgbClr val="CC0000"/>
                </a:solidFill>
                <a:latin typeface="Garamond" pitchFamily="18" charset="0"/>
              </a:rPr>
            </a:br>
            <a:r>
              <a:rPr lang="en-US" altLang="zh-CN" b="1">
                <a:solidFill>
                  <a:srgbClr val="CC0000"/>
                </a:solidFill>
                <a:latin typeface="Garamond" pitchFamily="18" charset="0"/>
              </a:rPr>
              <a:t>Editor</a:t>
            </a:r>
          </a:p>
        </p:txBody>
      </p:sp>
      <p:sp>
        <p:nvSpPr>
          <p:cNvPr id="14" name="Rectangle 9">
            <a:extLst>
              <a:ext uri="{FF2B5EF4-FFF2-40B4-BE49-F238E27FC236}">
                <a16:creationId xmlns:a16="http://schemas.microsoft.com/office/drawing/2014/main" id="{DE4523BD-684B-9741-A17A-B1E3212764EA}"/>
              </a:ext>
            </a:extLst>
          </p:cNvPr>
          <p:cNvSpPr>
            <a:spLocks noChangeArrowheads="1"/>
          </p:cNvSpPr>
          <p:nvPr/>
        </p:nvSpPr>
        <p:spPr bwMode="auto">
          <a:xfrm>
            <a:off x="4264293" y="4773041"/>
            <a:ext cx="831317" cy="328680"/>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Menus</a:t>
            </a:r>
          </a:p>
        </p:txBody>
      </p:sp>
      <p:sp>
        <p:nvSpPr>
          <p:cNvPr id="15" name="Rectangle 10">
            <a:extLst>
              <a:ext uri="{FF2B5EF4-FFF2-40B4-BE49-F238E27FC236}">
                <a16:creationId xmlns:a16="http://schemas.microsoft.com/office/drawing/2014/main" id="{1D941280-CF97-1E4B-86A9-4D90935606F4}"/>
              </a:ext>
            </a:extLst>
          </p:cNvPr>
          <p:cNvSpPr>
            <a:spLocks noChangeArrowheads="1"/>
          </p:cNvSpPr>
          <p:nvPr/>
        </p:nvSpPr>
        <p:spPr bwMode="auto">
          <a:xfrm>
            <a:off x="5939051" y="4925442"/>
            <a:ext cx="940963" cy="577979"/>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String</a:t>
            </a:r>
            <a:br>
              <a:rPr lang="en-US" altLang="zh-CN" b="1">
                <a:solidFill>
                  <a:srgbClr val="CC0000"/>
                </a:solidFill>
                <a:latin typeface="Garamond" pitchFamily="18" charset="0"/>
              </a:rPr>
            </a:br>
            <a:r>
              <a:rPr lang="en-US" altLang="zh-CN" b="1">
                <a:solidFill>
                  <a:srgbClr val="CC0000"/>
                </a:solidFill>
                <a:latin typeface="Garamond" pitchFamily="18" charset="0"/>
              </a:rPr>
              <a:t>Utilities</a:t>
            </a:r>
          </a:p>
        </p:txBody>
      </p:sp>
      <p:sp>
        <p:nvSpPr>
          <p:cNvPr id="16" name="Rectangle 11">
            <a:extLst>
              <a:ext uri="{FF2B5EF4-FFF2-40B4-BE49-F238E27FC236}">
                <a16:creationId xmlns:a16="http://schemas.microsoft.com/office/drawing/2014/main" id="{6F528261-5003-764D-9183-7D36AE5BCA06}"/>
              </a:ext>
            </a:extLst>
          </p:cNvPr>
          <p:cNvSpPr>
            <a:spLocks noChangeArrowheads="1"/>
          </p:cNvSpPr>
          <p:nvPr/>
        </p:nvSpPr>
        <p:spPr bwMode="auto">
          <a:xfrm>
            <a:off x="3276600" y="3706242"/>
            <a:ext cx="833438" cy="257175"/>
          </a:xfrm>
          <a:prstGeom prst="rect">
            <a:avLst/>
          </a:prstGeom>
          <a:solidFill>
            <a:srgbClr val="FCD1C1"/>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Rectangle 12">
            <a:extLst>
              <a:ext uri="{FF2B5EF4-FFF2-40B4-BE49-F238E27FC236}">
                <a16:creationId xmlns:a16="http://schemas.microsoft.com/office/drawing/2014/main" id="{25E88D7B-F139-0E40-A978-4F1F326314D3}"/>
              </a:ext>
            </a:extLst>
          </p:cNvPr>
          <p:cNvSpPr>
            <a:spLocks noChangeArrowheads="1"/>
          </p:cNvSpPr>
          <p:nvPr/>
        </p:nvSpPr>
        <p:spPr bwMode="auto">
          <a:xfrm>
            <a:off x="4800600" y="3706242"/>
            <a:ext cx="833438" cy="257175"/>
          </a:xfrm>
          <a:prstGeom prst="rect">
            <a:avLst/>
          </a:prstGeom>
          <a:solidFill>
            <a:srgbClr val="FCD1C1"/>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Rectangle 13">
            <a:extLst>
              <a:ext uri="{FF2B5EF4-FFF2-40B4-BE49-F238E27FC236}">
                <a16:creationId xmlns:a16="http://schemas.microsoft.com/office/drawing/2014/main" id="{3ADDB274-1A68-2847-8BCE-677A67735114}"/>
              </a:ext>
            </a:extLst>
          </p:cNvPr>
          <p:cNvSpPr>
            <a:spLocks noChangeArrowheads="1"/>
          </p:cNvSpPr>
          <p:nvPr/>
        </p:nvSpPr>
        <p:spPr bwMode="auto">
          <a:xfrm>
            <a:off x="7848600" y="3782442"/>
            <a:ext cx="833438" cy="257175"/>
          </a:xfrm>
          <a:prstGeom prst="rect">
            <a:avLst/>
          </a:prstGeom>
          <a:solidFill>
            <a:srgbClr val="FCD1C1"/>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4">
            <a:extLst>
              <a:ext uri="{FF2B5EF4-FFF2-40B4-BE49-F238E27FC236}">
                <a16:creationId xmlns:a16="http://schemas.microsoft.com/office/drawing/2014/main" id="{B15A8D04-C7E5-3E42-BB58-06B7858E952C}"/>
              </a:ext>
            </a:extLst>
          </p:cNvPr>
          <p:cNvSpPr>
            <a:spLocks noChangeArrowheads="1"/>
          </p:cNvSpPr>
          <p:nvPr/>
        </p:nvSpPr>
        <p:spPr bwMode="auto">
          <a:xfrm>
            <a:off x="8001001" y="4087241"/>
            <a:ext cx="835025" cy="255588"/>
          </a:xfrm>
          <a:prstGeom prst="rect">
            <a:avLst/>
          </a:prstGeom>
          <a:solidFill>
            <a:srgbClr val="FCD1C1"/>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Rectangle 15">
            <a:extLst>
              <a:ext uri="{FF2B5EF4-FFF2-40B4-BE49-F238E27FC236}">
                <a16:creationId xmlns:a16="http://schemas.microsoft.com/office/drawing/2014/main" id="{3FA6DBFD-D061-4C44-A16A-936F95629C76}"/>
              </a:ext>
            </a:extLst>
          </p:cNvPr>
          <p:cNvSpPr>
            <a:spLocks noChangeArrowheads="1"/>
          </p:cNvSpPr>
          <p:nvPr/>
        </p:nvSpPr>
        <p:spPr bwMode="auto">
          <a:xfrm>
            <a:off x="2971800" y="3020441"/>
            <a:ext cx="1371600" cy="609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Rectangle 16">
            <a:extLst>
              <a:ext uri="{FF2B5EF4-FFF2-40B4-BE49-F238E27FC236}">
                <a16:creationId xmlns:a16="http://schemas.microsoft.com/office/drawing/2014/main" id="{143FDCD3-4669-D248-B9C8-EBE488B51CCE}"/>
              </a:ext>
            </a:extLst>
          </p:cNvPr>
          <p:cNvSpPr>
            <a:spLocks noChangeArrowheads="1"/>
          </p:cNvSpPr>
          <p:nvPr/>
        </p:nvSpPr>
        <p:spPr bwMode="auto">
          <a:xfrm>
            <a:off x="4495800" y="3020441"/>
            <a:ext cx="1295400" cy="609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Rectangle 17">
            <a:extLst>
              <a:ext uri="{FF2B5EF4-FFF2-40B4-BE49-F238E27FC236}">
                <a16:creationId xmlns:a16="http://schemas.microsoft.com/office/drawing/2014/main" id="{04180E8B-DF0A-F449-8479-FAC56C583AB6}"/>
              </a:ext>
            </a:extLst>
          </p:cNvPr>
          <p:cNvSpPr>
            <a:spLocks noChangeArrowheads="1"/>
          </p:cNvSpPr>
          <p:nvPr/>
        </p:nvSpPr>
        <p:spPr bwMode="auto">
          <a:xfrm>
            <a:off x="6248401" y="2944242"/>
            <a:ext cx="1057275" cy="544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Rectangle 18">
            <a:extLst>
              <a:ext uri="{FF2B5EF4-FFF2-40B4-BE49-F238E27FC236}">
                <a16:creationId xmlns:a16="http://schemas.microsoft.com/office/drawing/2014/main" id="{2ACABA09-B7CE-954D-A46D-DC31B090F81B}"/>
              </a:ext>
            </a:extLst>
          </p:cNvPr>
          <p:cNvSpPr>
            <a:spLocks noChangeArrowheads="1"/>
          </p:cNvSpPr>
          <p:nvPr/>
        </p:nvSpPr>
        <p:spPr bwMode="auto">
          <a:xfrm>
            <a:off x="7424738" y="3096641"/>
            <a:ext cx="2176462" cy="6858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Rectangle 19">
            <a:extLst>
              <a:ext uri="{FF2B5EF4-FFF2-40B4-BE49-F238E27FC236}">
                <a16:creationId xmlns:a16="http://schemas.microsoft.com/office/drawing/2014/main" id="{988A6A3D-ADDC-4A49-AE9F-D29B342A40B7}"/>
              </a:ext>
            </a:extLst>
          </p:cNvPr>
          <p:cNvSpPr>
            <a:spLocks noChangeArrowheads="1"/>
          </p:cNvSpPr>
          <p:nvPr/>
        </p:nvSpPr>
        <p:spPr bwMode="auto">
          <a:xfrm>
            <a:off x="6248401" y="3571305"/>
            <a:ext cx="1057275" cy="5921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Rectangle 20">
            <a:extLst>
              <a:ext uri="{FF2B5EF4-FFF2-40B4-BE49-F238E27FC236}">
                <a16:creationId xmlns:a16="http://schemas.microsoft.com/office/drawing/2014/main" id="{ACD317B7-86AF-C241-8C91-6B911AE105BD}"/>
              </a:ext>
            </a:extLst>
          </p:cNvPr>
          <p:cNvSpPr>
            <a:spLocks noChangeArrowheads="1"/>
          </p:cNvSpPr>
          <p:nvPr/>
        </p:nvSpPr>
        <p:spPr bwMode="auto">
          <a:xfrm>
            <a:off x="2667001" y="2791841"/>
            <a:ext cx="3363913" cy="1295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Rectangle 21">
            <a:extLst>
              <a:ext uri="{FF2B5EF4-FFF2-40B4-BE49-F238E27FC236}">
                <a16:creationId xmlns:a16="http://schemas.microsoft.com/office/drawing/2014/main" id="{DE5ACC05-9801-3D4D-90AB-6056D01D12D3}"/>
              </a:ext>
            </a:extLst>
          </p:cNvPr>
          <p:cNvSpPr>
            <a:spLocks noChangeArrowheads="1"/>
          </p:cNvSpPr>
          <p:nvPr/>
        </p:nvSpPr>
        <p:spPr bwMode="auto">
          <a:xfrm>
            <a:off x="4592639" y="3495105"/>
            <a:ext cx="160337" cy="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Rectangle 22">
            <a:extLst>
              <a:ext uri="{FF2B5EF4-FFF2-40B4-BE49-F238E27FC236}">
                <a16:creationId xmlns:a16="http://schemas.microsoft.com/office/drawing/2014/main" id="{203002BF-87F5-C44F-99CD-E0316CC04E1B}"/>
              </a:ext>
            </a:extLst>
          </p:cNvPr>
          <p:cNvSpPr>
            <a:spLocks noChangeArrowheads="1"/>
          </p:cNvSpPr>
          <p:nvPr/>
        </p:nvSpPr>
        <p:spPr bwMode="auto">
          <a:xfrm>
            <a:off x="4038600" y="4720655"/>
            <a:ext cx="1257300" cy="5095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Rectangle 23">
            <a:extLst>
              <a:ext uri="{FF2B5EF4-FFF2-40B4-BE49-F238E27FC236}">
                <a16:creationId xmlns:a16="http://schemas.microsoft.com/office/drawing/2014/main" id="{95C600A3-1342-1044-9BA6-DAF4930596A3}"/>
              </a:ext>
            </a:extLst>
          </p:cNvPr>
          <p:cNvSpPr>
            <a:spLocks noChangeArrowheads="1"/>
          </p:cNvSpPr>
          <p:nvPr/>
        </p:nvSpPr>
        <p:spPr bwMode="auto">
          <a:xfrm>
            <a:off x="5486400" y="4849241"/>
            <a:ext cx="1752600" cy="838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Rectangle 24">
            <a:extLst>
              <a:ext uri="{FF2B5EF4-FFF2-40B4-BE49-F238E27FC236}">
                <a16:creationId xmlns:a16="http://schemas.microsoft.com/office/drawing/2014/main" id="{8D6C2A1A-037B-C24B-B9DF-B071E8CB25FA}"/>
              </a:ext>
            </a:extLst>
          </p:cNvPr>
          <p:cNvSpPr>
            <a:spLocks noChangeArrowheads="1"/>
          </p:cNvSpPr>
          <p:nvPr/>
        </p:nvSpPr>
        <p:spPr bwMode="auto">
          <a:xfrm>
            <a:off x="3581400" y="4696841"/>
            <a:ext cx="4724400" cy="15240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 name="Rectangle 25">
            <a:extLst>
              <a:ext uri="{FF2B5EF4-FFF2-40B4-BE49-F238E27FC236}">
                <a16:creationId xmlns:a16="http://schemas.microsoft.com/office/drawing/2014/main" id="{A90F9458-E2BE-CE4C-8001-8D8B8AF6B5BA}"/>
              </a:ext>
            </a:extLst>
          </p:cNvPr>
          <p:cNvSpPr>
            <a:spLocks noChangeArrowheads="1"/>
          </p:cNvSpPr>
          <p:nvPr/>
        </p:nvSpPr>
        <p:spPr bwMode="auto">
          <a:xfrm>
            <a:off x="5545139" y="5120704"/>
            <a:ext cx="160337"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Rectangle 26">
            <a:extLst>
              <a:ext uri="{FF2B5EF4-FFF2-40B4-BE49-F238E27FC236}">
                <a16:creationId xmlns:a16="http://schemas.microsoft.com/office/drawing/2014/main" id="{19BAF403-78D8-8D4A-B806-5B3999E0D830}"/>
              </a:ext>
            </a:extLst>
          </p:cNvPr>
          <p:cNvSpPr>
            <a:spLocks noChangeArrowheads="1"/>
          </p:cNvSpPr>
          <p:nvPr/>
        </p:nvSpPr>
        <p:spPr bwMode="auto">
          <a:xfrm>
            <a:off x="4114800" y="5306441"/>
            <a:ext cx="1181100" cy="609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 name="Rectangle 27">
            <a:extLst>
              <a:ext uri="{FF2B5EF4-FFF2-40B4-BE49-F238E27FC236}">
                <a16:creationId xmlns:a16="http://schemas.microsoft.com/office/drawing/2014/main" id="{8D909ED4-E59D-EC41-A10D-0E01976F86AC}"/>
              </a:ext>
            </a:extLst>
          </p:cNvPr>
          <p:cNvSpPr>
            <a:spLocks noChangeArrowheads="1"/>
          </p:cNvSpPr>
          <p:nvPr/>
        </p:nvSpPr>
        <p:spPr bwMode="auto">
          <a:xfrm>
            <a:off x="3886200" y="3782442"/>
            <a:ext cx="1603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Rectangle 28">
            <a:extLst>
              <a:ext uri="{FF2B5EF4-FFF2-40B4-BE49-F238E27FC236}">
                <a16:creationId xmlns:a16="http://schemas.microsoft.com/office/drawing/2014/main" id="{A53BEEAF-E82D-8A46-A581-BA153A250B75}"/>
              </a:ext>
            </a:extLst>
          </p:cNvPr>
          <p:cNvSpPr>
            <a:spLocks noChangeArrowheads="1"/>
          </p:cNvSpPr>
          <p:nvPr/>
        </p:nvSpPr>
        <p:spPr bwMode="auto">
          <a:xfrm>
            <a:off x="4802189" y="3696717"/>
            <a:ext cx="1619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 name="Rectangle 29">
            <a:extLst>
              <a:ext uri="{FF2B5EF4-FFF2-40B4-BE49-F238E27FC236}">
                <a16:creationId xmlns:a16="http://schemas.microsoft.com/office/drawing/2014/main" id="{CC7BCF34-D82C-2247-AD46-22A9A5E00F49}"/>
              </a:ext>
            </a:extLst>
          </p:cNvPr>
          <p:cNvSpPr>
            <a:spLocks noChangeArrowheads="1"/>
          </p:cNvSpPr>
          <p:nvPr/>
        </p:nvSpPr>
        <p:spPr bwMode="auto">
          <a:xfrm>
            <a:off x="7870826" y="3696717"/>
            <a:ext cx="1619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 name="Rectangle 30">
            <a:extLst>
              <a:ext uri="{FF2B5EF4-FFF2-40B4-BE49-F238E27FC236}">
                <a16:creationId xmlns:a16="http://schemas.microsoft.com/office/drawing/2014/main" id="{5D43DE0D-A043-0C43-8A0D-7799173019CD}"/>
              </a:ext>
            </a:extLst>
          </p:cNvPr>
          <p:cNvSpPr>
            <a:spLocks noChangeArrowheads="1"/>
          </p:cNvSpPr>
          <p:nvPr/>
        </p:nvSpPr>
        <p:spPr bwMode="auto">
          <a:xfrm>
            <a:off x="6096000" y="2791841"/>
            <a:ext cx="3581400" cy="16002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Rectangle 31">
            <a:extLst>
              <a:ext uri="{FF2B5EF4-FFF2-40B4-BE49-F238E27FC236}">
                <a16:creationId xmlns:a16="http://schemas.microsoft.com/office/drawing/2014/main" id="{5251C1EF-DB4B-3B4F-BA2B-0EE81828A667}"/>
              </a:ext>
            </a:extLst>
          </p:cNvPr>
          <p:cNvSpPr>
            <a:spLocks noChangeArrowheads="1"/>
          </p:cNvSpPr>
          <p:nvPr/>
        </p:nvSpPr>
        <p:spPr bwMode="auto">
          <a:xfrm>
            <a:off x="7448550" y="3628455"/>
            <a:ext cx="1603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 name="Rectangle 32">
            <a:extLst>
              <a:ext uri="{FF2B5EF4-FFF2-40B4-BE49-F238E27FC236}">
                <a16:creationId xmlns:a16="http://schemas.microsoft.com/office/drawing/2014/main" id="{BA470413-954F-C04E-A67A-C5B51F5ECC87}"/>
              </a:ext>
            </a:extLst>
          </p:cNvPr>
          <p:cNvSpPr>
            <a:spLocks noChangeArrowheads="1"/>
          </p:cNvSpPr>
          <p:nvPr/>
        </p:nvSpPr>
        <p:spPr bwMode="auto">
          <a:xfrm>
            <a:off x="8189914" y="4036441"/>
            <a:ext cx="160337"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 name="Line 33">
            <a:extLst>
              <a:ext uri="{FF2B5EF4-FFF2-40B4-BE49-F238E27FC236}">
                <a16:creationId xmlns:a16="http://schemas.microsoft.com/office/drawing/2014/main" id="{259433AE-71A3-B14E-9BD1-3F5754BFB610}"/>
              </a:ext>
            </a:extLst>
          </p:cNvPr>
          <p:cNvSpPr>
            <a:spLocks noChangeShapeType="1"/>
          </p:cNvSpPr>
          <p:nvPr/>
        </p:nvSpPr>
        <p:spPr bwMode="auto">
          <a:xfrm>
            <a:off x="5181600" y="4011041"/>
            <a:ext cx="1143000" cy="838200"/>
          </a:xfrm>
          <a:prstGeom prst="line">
            <a:avLst/>
          </a:prstGeom>
          <a:noFill/>
          <a:ln w="254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4">
            <a:extLst>
              <a:ext uri="{FF2B5EF4-FFF2-40B4-BE49-F238E27FC236}">
                <a16:creationId xmlns:a16="http://schemas.microsoft.com/office/drawing/2014/main" id="{42ED53B3-2D7A-8842-9B3A-6526531600A4}"/>
              </a:ext>
            </a:extLst>
          </p:cNvPr>
          <p:cNvSpPr>
            <a:spLocks noChangeShapeType="1"/>
          </p:cNvSpPr>
          <p:nvPr/>
        </p:nvSpPr>
        <p:spPr bwMode="auto">
          <a:xfrm flipH="1">
            <a:off x="5257800" y="4087242"/>
            <a:ext cx="2647950" cy="1287463"/>
          </a:xfrm>
          <a:prstGeom prst="line">
            <a:avLst/>
          </a:prstGeom>
          <a:noFill/>
          <a:ln w="254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5">
            <a:extLst>
              <a:ext uri="{FF2B5EF4-FFF2-40B4-BE49-F238E27FC236}">
                <a16:creationId xmlns:a16="http://schemas.microsoft.com/office/drawing/2014/main" id="{6FEF502B-B60D-2C46-A4C3-AD382E187843}"/>
              </a:ext>
            </a:extLst>
          </p:cNvPr>
          <p:cNvSpPr>
            <a:spLocks noChangeShapeType="1"/>
          </p:cNvSpPr>
          <p:nvPr/>
        </p:nvSpPr>
        <p:spPr bwMode="auto">
          <a:xfrm flipH="1">
            <a:off x="6781800" y="4239641"/>
            <a:ext cx="1219200" cy="609600"/>
          </a:xfrm>
          <a:prstGeom prst="line">
            <a:avLst/>
          </a:prstGeom>
          <a:noFill/>
          <a:ln w="254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36">
            <a:extLst>
              <a:ext uri="{FF2B5EF4-FFF2-40B4-BE49-F238E27FC236}">
                <a16:creationId xmlns:a16="http://schemas.microsoft.com/office/drawing/2014/main" id="{B6C57ECB-C383-324A-A3A1-E37247F5951B}"/>
              </a:ext>
            </a:extLst>
          </p:cNvPr>
          <p:cNvSpPr>
            <a:spLocks noChangeArrowheads="1"/>
          </p:cNvSpPr>
          <p:nvPr/>
        </p:nvSpPr>
        <p:spPr bwMode="auto">
          <a:xfrm>
            <a:off x="3649960" y="2410841"/>
            <a:ext cx="1350371" cy="328680"/>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Spreadsheet</a:t>
            </a:r>
          </a:p>
        </p:txBody>
      </p:sp>
      <p:sp>
        <p:nvSpPr>
          <p:cNvPr id="42" name="Rectangle 37">
            <a:extLst>
              <a:ext uri="{FF2B5EF4-FFF2-40B4-BE49-F238E27FC236}">
                <a16:creationId xmlns:a16="http://schemas.microsoft.com/office/drawing/2014/main" id="{F7EE585E-648B-8843-9BB8-2574611DACBB}"/>
              </a:ext>
            </a:extLst>
          </p:cNvPr>
          <p:cNvSpPr>
            <a:spLocks noChangeArrowheads="1"/>
          </p:cNvSpPr>
          <p:nvPr/>
        </p:nvSpPr>
        <p:spPr bwMode="auto">
          <a:xfrm>
            <a:off x="7007499" y="2410841"/>
            <a:ext cx="1696490" cy="328680"/>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79375" tIns="38100" rIns="79375" bIns="38100">
            <a:spAutoFit/>
          </a:bodyPr>
          <a:lstStyle/>
          <a:p>
            <a:pPr algn="ctr" defTabSz="695325" eaLnBrk="0" hangingPunct="0">
              <a:lnSpc>
                <a:spcPct val="90000"/>
              </a:lnSpc>
              <a:defRPr/>
            </a:pPr>
            <a:r>
              <a:rPr lang="en-US" altLang="zh-CN" b="1" dirty="0">
                <a:solidFill>
                  <a:srgbClr val="CC0000"/>
                </a:solidFill>
                <a:latin typeface="Garamond" pitchFamily="18" charset="0"/>
              </a:rPr>
              <a:t>Word Processor</a:t>
            </a:r>
          </a:p>
        </p:txBody>
      </p:sp>
      <p:sp>
        <p:nvSpPr>
          <p:cNvPr id="43" name="Rectangle 38">
            <a:extLst>
              <a:ext uri="{FF2B5EF4-FFF2-40B4-BE49-F238E27FC236}">
                <a16:creationId xmlns:a16="http://schemas.microsoft.com/office/drawing/2014/main" id="{EBF5A0C3-CE81-734D-8896-DA7882BC79B5}"/>
              </a:ext>
            </a:extLst>
          </p:cNvPr>
          <p:cNvSpPr>
            <a:spLocks noChangeArrowheads="1"/>
          </p:cNvSpPr>
          <p:nvPr/>
        </p:nvSpPr>
        <p:spPr bwMode="auto">
          <a:xfrm>
            <a:off x="3962401" y="5839841"/>
            <a:ext cx="3833813" cy="328680"/>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lIns="79375" tIns="38100" rIns="79375" bIns="38100">
            <a:spAutoFit/>
          </a:bodyPr>
          <a:lstStyle/>
          <a:p>
            <a:pPr algn="ctr" defTabSz="695325" eaLnBrk="0" hangingPunct="0">
              <a:lnSpc>
                <a:spcPct val="90000"/>
              </a:lnSpc>
              <a:defRPr/>
            </a:pPr>
            <a:r>
              <a:rPr lang="en-US" altLang="zh-CN" b="1">
                <a:solidFill>
                  <a:srgbClr val="CC0000"/>
                </a:solidFill>
                <a:latin typeface="Garamond" pitchFamily="18" charset="0"/>
              </a:rPr>
              <a:t>Reusable-Component Repository</a:t>
            </a:r>
          </a:p>
        </p:txBody>
      </p:sp>
      <p:sp>
        <p:nvSpPr>
          <p:cNvPr id="44" name="Rectangle 41">
            <a:extLst>
              <a:ext uri="{FF2B5EF4-FFF2-40B4-BE49-F238E27FC236}">
                <a16:creationId xmlns:a16="http://schemas.microsoft.com/office/drawing/2014/main" id="{0637AC00-69BF-6247-9B92-858610EFC138}"/>
              </a:ext>
            </a:extLst>
          </p:cNvPr>
          <p:cNvSpPr>
            <a:spLocks noChangeArrowheads="1"/>
          </p:cNvSpPr>
          <p:nvPr/>
        </p:nvSpPr>
        <p:spPr bwMode="auto">
          <a:xfrm>
            <a:off x="1905000" y="990600"/>
            <a:ext cx="3962400" cy="1292662"/>
          </a:xfrm>
          <a:prstGeom prst="rect">
            <a:avLst/>
          </a:prstGeom>
          <a:solidFill>
            <a:schemeClr val="bg1"/>
          </a:solidFill>
          <a:ln w="31750">
            <a:solidFill>
              <a:srgbClr val="333399"/>
            </a:solidFill>
            <a:prstDash val="dashDot"/>
            <a:miter lim="800000"/>
            <a:headEnd/>
            <a:tailEnd/>
          </a:ln>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itchFamily="2" charset="2"/>
              <a:buChar char="n"/>
            </a:pPr>
            <a:r>
              <a:rPr lang="en-US" altLang="zh-CN" sz="2000" dirty="0">
                <a:solidFill>
                  <a:srgbClr val="CC0000"/>
                </a:solidFill>
                <a:latin typeface="Garamond" panose="02020404030301010803" pitchFamily="18" charset="0"/>
                <a:ea typeface="楷体_GB2312" pitchFamily="49" charset="-122"/>
              </a:rPr>
              <a:t> </a:t>
            </a:r>
            <a:r>
              <a:rPr lang="zh-CN" altLang="en-US" sz="2800" b="1" dirty="0">
                <a:solidFill>
                  <a:srgbClr val="CC0000"/>
                </a:solidFill>
                <a:latin typeface="楷体_GB2312" pitchFamily="49" charset="-122"/>
                <a:ea typeface="楷体_GB2312" pitchFamily="49" charset="-122"/>
              </a:rPr>
              <a:t>稳定</a:t>
            </a:r>
            <a:r>
              <a:rPr lang="en-US" altLang="zh-CN" sz="2800" b="1" dirty="0">
                <a:solidFill>
                  <a:srgbClr val="CC0000"/>
                </a:solidFill>
                <a:latin typeface="楷体_GB2312" pitchFamily="49" charset="-122"/>
                <a:ea typeface="楷体_GB2312" pitchFamily="49" charset="-122"/>
              </a:rPr>
              <a:t>:</a:t>
            </a:r>
            <a:r>
              <a:rPr lang="zh-CN" altLang="en-US" sz="2800" b="1" dirty="0">
                <a:solidFill>
                  <a:schemeClr val="folHlink"/>
                </a:solidFill>
                <a:latin typeface="楷体_GB2312" pitchFamily="49" charset="-122"/>
                <a:ea typeface="楷体_GB2312" pitchFamily="49" charset="-122"/>
              </a:rPr>
              <a:t>数据和功能都打包在一起，从而改善软件的再重用性</a:t>
            </a:r>
          </a:p>
        </p:txBody>
      </p:sp>
      <p:sp>
        <p:nvSpPr>
          <p:cNvPr id="45" name="Rectangle 42">
            <a:extLst>
              <a:ext uri="{FF2B5EF4-FFF2-40B4-BE49-F238E27FC236}">
                <a16:creationId xmlns:a16="http://schemas.microsoft.com/office/drawing/2014/main" id="{6029F1A0-2193-7345-BE9E-221304E6B0AA}"/>
              </a:ext>
            </a:extLst>
          </p:cNvPr>
          <p:cNvSpPr>
            <a:spLocks noChangeArrowheads="1"/>
          </p:cNvSpPr>
          <p:nvPr/>
        </p:nvSpPr>
        <p:spPr bwMode="auto">
          <a:xfrm>
            <a:off x="6248400" y="990600"/>
            <a:ext cx="4114800" cy="1292662"/>
          </a:xfrm>
          <a:prstGeom prst="rect">
            <a:avLst/>
          </a:prstGeom>
          <a:solidFill>
            <a:schemeClr val="bg1"/>
          </a:solidFill>
          <a:ln w="31750">
            <a:solidFill>
              <a:srgbClr val="333399"/>
            </a:solidFill>
            <a:prstDash val="dashDot"/>
            <a:miter lim="800000"/>
            <a:headEnd/>
            <a:tailEnd/>
          </a:ln>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itchFamily="2" charset="2"/>
              <a:buChar char="n"/>
            </a:pPr>
            <a:r>
              <a:rPr lang="en-US" altLang="zh-CN" sz="2000" dirty="0">
                <a:solidFill>
                  <a:schemeClr val="folHlink"/>
                </a:solidFill>
                <a:latin typeface="Arial" panose="020B0604020202020204" pitchFamily="34" charset="0"/>
                <a:ea typeface="楷体_GB2312" pitchFamily="49" charset="-122"/>
              </a:rPr>
              <a:t> </a:t>
            </a:r>
            <a:r>
              <a:rPr lang="zh-CN" altLang="en-US" sz="2800" b="1" dirty="0">
                <a:solidFill>
                  <a:srgbClr val="CC0000"/>
                </a:solidFill>
                <a:latin typeface="Arial" panose="020B0604020202020204" pitchFamily="34" charset="0"/>
                <a:ea typeface="楷体_GB2312" pitchFamily="49" charset="-122"/>
              </a:rPr>
              <a:t>软件重用</a:t>
            </a:r>
            <a:r>
              <a:rPr lang="zh-CN" altLang="en-US" sz="2800" b="1" dirty="0">
                <a:solidFill>
                  <a:schemeClr val="folHlink"/>
                </a:solidFill>
                <a:latin typeface="Arial" panose="020B0604020202020204" pitchFamily="34" charset="0"/>
                <a:ea typeface="楷体_GB2312" pitchFamily="49" charset="-122"/>
              </a:rPr>
              <a:t>能提高质量，减少由于编制新的系统代码而产生的成本</a:t>
            </a:r>
          </a:p>
        </p:txBody>
      </p:sp>
    </p:spTree>
    <p:extLst>
      <p:ext uri="{BB962C8B-B14F-4D97-AF65-F5344CB8AC3E}">
        <p14:creationId xmlns:p14="http://schemas.microsoft.com/office/powerpoint/2010/main" val="203308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6BCC4-50B6-BC45-BC32-65F1476D67E9}"/>
              </a:ext>
            </a:extLst>
          </p:cNvPr>
          <p:cNvSpPr>
            <a:spLocks noGrp="1"/>
          </p:cNvSpPr>
          <p:nvPr>
            <p:ph type="title"/>
          </p:nvPr>
        </p:nvSpPr>
        <p:spPr>
          <a:xfrm>
            <a:off x="635961" y="0"/>
            <a:ext cx="10674590" cy="844601"/>
          </a:xfrm>
        </p:spPr>
        <p:txBody>
          <a:bodyPr/>
          <a:lstStyle/>
          <a:p>
            <a:r>
              <a:rPr kumimoji="1" lang="zh-CN" altLang="en-US" dirty="0"/>
              <a:t>主要内容</a:t>
            </a:r>
          </a:p>
        </p:txBody>
      </p:sp>
      <p:sp>
        <p:nvSpPr>
          <p:cNvPr id="3" name="内容占位符 2">
            <a:extLst>
              <a:ext uri="{FF2B5EF4-FFF2-40B4-BE49-F238E27FC236}">
                <a16:creationId xmlns:a16="http://schemas.microsoft.com/office/drawing/2014/main" id="{C2BA631F-2BA8-2345-A5F8-1E3B30D4DDA8}"/>
              </a:ext>
            </a:extLst>
          </p:cNvPr>
          <p:cNvSpPr>
            <a:spLocks noGrp="1"/>
          </p:cNvSpPr>
          <p:nvPr>
            <p:ph idx="1"/>
          </p:nvPr>
        </p:nvSpPr>
        <p:spPr/>
        <p:txBody>
          <a:bodyPr/>
          <a:lstStyle/>
          <a:p>
            <a:pPr>
              <a:buFont typeface="Wingdings" pitchFamily="2" charset="2"/>
              <a:buChar char="l"/>
            </a:pPr>
            <a:r>
              <a:rPr lang="zh-CN" altLang="en-US" sz="2400" dirty="0"/>
              <a:t>面向对象方法学概述</a:t>
            </a:r>
          </a:p>
          <a:p>
            <a:pPr>
              <a:buFont typeface="Wingdings" pitchFamily="2" charset="2"/>
              <a:buChar char="l"/>
            </a:pPr>
            <a:r>
              <a:rPr lang="zh-CN" altLang="en-US" sz="2400" dirty="0"/>
              <a:t>面向对象方法学的主要优点</a:t>
            </a:r>
            <a:endParaRPr lang="en-US" altLang="zh-CN" sz="2400" dirty="0"/>
          </a:p>
          <a:p>
            <a:pPr>
              <a:buFont typeface="Wingdings" pitchFamily="2" charset="2"/>
              <a:buChar char="l"/>
            </a:pPr>
            <a:r>
              <a:rPr lang="zh-CN" altLang="en-US" sz="2400" dirty="0"/>
              <a:t>面向对象的概念</a:t>
            </a:r>
            <a:endParaRPr lang="zh-CN" altLang="en-US" sz="2400" dirty="0">
              <a:solidFill>
                <a:schemeClr val="accent2"/>
              </a:solidFill>
            </a:endParaRPr>
          </a:p>
          <a:p>
            <a:pPr>
              <a:buFont typeface="Wingdings" pitchFamily="2" charset="2"/>
              <a:buChar char="l"/>
            </a:pPr>
            <a:r>
              <a:rPr lang="zh-CN" altLang="en-US" sz="2400" dirty="0"/>
              <a:t>面向对象建模</a:t>
            </a:r>
          </a:p>
          <a:p>
            <a:pPr lvl="1">
              <a:buFont typeface="Wingdings" pitchFamily="2" charset="2"/>
              <a:buChar char="n"/>
            </a:pPr>
            <a:r>
              <a:rPr lang="zh-CN" altLang="en-US" sz="2200" dirty="0"/>
              <a:t>对象模型</a:t>
            </a:r>
          </a:p>
          <a:p>
            <a:pPr lvl="1">
              <a:buFont typeface="Wingdings" pitchFamily="2" charset="2"/>
              <a:buChar char="n"/>
            </a:pPr>
            <a:r>
              <a:rPr lang="zh-CN" altLang="en-US" sz="2200" dirty="0"/>
              <a:t>动态模型</a:t>
            </a:r>
          </a:p>
          <a:p>
            <a:pPr lvl="1">
              <a:buFont typeface="Wingdings" pitchFamily="2" charset="2"/>
              <a:buChar char="n"/>
            </a:pPr>
            <a:r>
              <a:rPr lang="zh-CN" altLang="en-US" sz="2200" dirty="0"/>
              <a:t>功能模型</a:t>
            </a:r>
          </a:p>
          <a:p>
            <a:endParaRPr kumimoji="1" lang="zh-CN" altLang="en-US" dirty="0"/>
          </a:p>
        </p:txBody>
      </p:sp>
      <p:sp>
        <p:nvSpPr>
          <p:cNvPr id="4" name="日期占位符 3">
            <a:extLst>
              <a:ext uri="{FF2B5EF4-FFF2-40B4-BE49-F238E27FC236}">
                <a16:creationId xmlns:a16="http://schemas.microsoft.com/office/drawing/2014/main" id="{F625277A-19B6-E14F-A30E-3E9E125EA074}"/>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82049CA3-282A-174A-A1D3-6EBF4CCA82C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DDD7FE4D-1409-BE47-A52F-883FB403E10D}"/>
              </a:ext>
            </a:extLst>
          </p:cNvPr>
          <p:cNvSpPr>
            <a:spLocks noGrp="1"/>
          </p:cNvSpPr>
          <p:nvPr>
            <p:ph type="sldNum" sz="quarter" idx="12"/>
          </p:nvPr>
        </p:nvSpPr>
        <p:spPr/>
        <p:txBody>
          <a:bodyPr/>
          <a:lstStyle/>
          <a:p>
            <a:fld id="{5B3F3CCD-5AE8-4BDA-99FD-25BB3DCCC447}" type="slidenum">
              <a:rPr lang="zh-CN" altLang="en-US" smtClean="0"/>
              <a:pPr/>
              <a:t>2</a:t>
            </a:fld>
            <a:endParaRPr lang="zh-CN" altLang="en-US"/>
          </a:p>
        </p:txBody>
      </p:sp>
    </p:spTree>
    <p:extLst>
      <p:ext uri="{BB962C8B-B14F-4D97-AF65-F5344CB8AC3E}">
        <p14:creationId xmlns:p14="http://schemas.microsoft.com/office/powerpoint/2010/main" val="3492633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72F0E-3BEB-F24F-B0B3-76958B0D7D38}"/>
              </a:ext>
            </a:extLst>
          </p:cNvPr>
          <p:cNvSpPr>
            <a:spLocks noGrp="1"/>
          </p:cNvSpPr>
          <p:nvPr>
            <p:ph type="title"/>
          </p:nvPr>
        </p:nvSpPr>
        <p:spPr/>
        <p:txBody>
          <a:bodyPr/>
          <a:lstStyle/>
          <a:p>
            <a:r>
              <a:rPr lang="en-US" altLang="zh-CN" dirty="0"/>
              <a:t>OO</a:t>
            </a:r>
            <a:r>
              <a:rPr lang="zh-CN" altLang="en-US" dirty="0"/>
              <a:t>优点：较易开发大型软件产品</a:t>
            </a:r>
            <a:endParaRPr kumimoji="1" lang="zh-CN" altLang="en-US" dirty="0"/>
          </a:p>
        </p:txBody>
      </p:sp>
      <p:sp>
        <p:nvSpPr>
          <p:cNvPr id="3" name="内容占位符 2">
            <a:extLst>
              <a:ext uri="{FF2B5EF4-FFF2-40B4-BE49-F238E27FC236}">
                <a16:creationId xmlns:a16="http://schemas.microsoft.com/office/drawing/2014/main" id="{83EDDAAB-9845-E54C-A67B-EF079B916C93}"/>
              </a:ext>
            </a:extLst>
          </p:cNvPr>
          <p:cNvSpPr>
            <a:spLocks noGrp="1"/>
          </p:cNvSpPr>
          <p:nvPr>
            <p:ph idx="1"/>
          </p:nvPr>
        </p:nvSpPr>
        <p:spPr/>
        <p:txBody>
          <a:bodyPr/>
          <a:lstStyle/>
          <a:p>
            <a:pPr>
              <a:buFont typeface="Wingdings" pitchFamily="2" charset="2"/>
              <a:buChar char="l"/>
            </a:pPr>
            <a:r>
              <a:rPr kumimoji="1" lang="zh-CN" altLang="en-US" sz="2400" dirty="0"/>
              <a:t> 把大型产品看作是一系列本质上相互独立的小产品来处理，易于开发和管理。</a:t>
            </a:r>
          </a:p>
          <a:p>
            <a:pPr>
              <a:buFont typeface="Wingdings" pitchFamily="2" charset="2"/>
              <a:buChar char="l"/>
            </a:pPr>
            <a:r>
              <a:rPr kumimoji="1" lang="zh-CN" altLang="en-US" sz="2400" dirty="0"/>
              <a:t> 可以严格定义各个组件之间的交互</a:t>
            </a:r>
          </a:p>
          <a:p>
            <a:pPr lvl="1">
              <a:buFont typeface="Wingdings" pitchFamily="2" charset="2"/>
              <a:buChar char="n"/>
            </a:pPr>
            <a:r>
              <a:rPr kumimoji="1" lang="zh-CN" altLang="en-US" sz="2000" dirty="0"/>
              <a:t> 减少内部的依赖关系</a:t>
            </a:r>
          </a:p>
          <a:p>
            <a:pPr lvl="1">
              <a:buFont typeface="Wingdings" pitchFamily="2" charset="2"/>
              <a:buChar char="n"/>
            </a:pPr>
            <a:r>
              <a:rPr kumimoji="1" lang="zh-CN" altLang="en-US" sz="2000" dirty="0"/>
              <a:t> 减少集成的问题</a:t>
            </a:r>
          </a:p>
          <a:p>
            <a:pPr lvl="1">
              <a:buFont typeface="Wingdings" pitchFamily="2" charset="2"/>
              <a:buChar char="n"/>
            </a:pPr>
            <a:r>
              <a:rPr kumimoji="1" lang="zh-CN" altLang="en-US" sz="2000" dirty="0"/>
              <a:t> 支持并行开发</a:t>
            </a:r>
          </a:p>
          <a:p>
            <a:endParaRPr kumimoji="1" lang="zh-CN" altLang="en-US" dirty="0"/>
          </a:p>
        </p:txBody>
      </p:sp>
      <p:sp>
        <p:nvSpPr>
          <p:cNvPr id="4" name="日期占位符 3">
            <a:extLst>
              <a:ext uri="{FF2B5EF4-FFF2-40B4-BE49-F238E27FC236}">
                <a16:creationId xmlns:a16="http://schemas.microsoft.com/office/drawing/2014/main" id="{F49AEAFF-E3F6-3546-A174-E6750E00E67F}"/>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DABD4CE1-1714-364C-AE3E-ACAB1FA4B403}"/>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7947D6DE-1ECA-5C43-B8F5-F8A48464820E}"/>
              </a:ext>
            </a:extLst>
          </p:cNvPr>
          <p:cNvSpPr>
            <a:spLocks noGrp="1"/>
          </p:cNvSpPr>
          <p:nvPr>
            <p:ph type="sldNum" sz="quarter" idx="12"/>
          </p:nvPr>
        </p:nvSpPr>
        <p:spPr/>
        <p:txBody>
          <a:bodyPr/>
          <a:lstStyle/>
          <a:p>
            <a:fld id="{5B3F3CCD-5AE8-4BDA-99FD-25BB3DCCC447}" type="slidenum">
              <a:rPr lang="zh-CN" altLang="en-US" smtClean="0"/>
              <a:pPr/>
              <a:t>20</a:t>
            </a:fld>
            <a:endParaRPr lang="zh-CN" altLang="en-US"/>
          </a:p>
        </p:txBody>
      </p:sp>
      <p:grpSp>
        <p:nvGrpSpPr>
          <p:cNvPr id="7" name="Group 4">
            <a:extLst>
              <a:ext uri="{FF2B5EF4-FFF2-40B4-BE49-F238E27FC236}">
                <a16:creationId xmlns:a16="http://schemas.microsoft.com/office/drawing/2014/main" id="{96688116-F116-D643-86EB-22A44964E554}"/>
              </a:ext>
            </a:extLst>
          </p:cNvPr>
          <p:cNvGrpSpPr>
            <a:grpSpLocks/>
          </p:cNvGrpSpPr>
          <p:nvPr/>
        </p:nvGrpSpPr>
        <p:grpSpPr bwMode="auto">
          <a:xfrm>
            <a:off x="2159774" y="3463511"/>
            <a:ext cx="3536950" cy="2514600"/>
            <a:chOff x="910" y="2284"/>
            <a:chExt cx="1556" cy="1346"/>
          </a:xfrm>
        </p:grpSpPr>
        <p:pic>
          <p:nvPicPr>
            <p:cNvPr id="8" name="Picture 5">
              <a:extLst>
                <a:ext uri="{FF2B5EF4-FFF2-40B4-BE49-F238E27FC236}">
                  <a16:creationId xmlns:a16="http://schemas.microsoft.com/office/drawing/2014/main" id="{D390FA14-ABC8-5040-837A-B06DAB8FC4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 y="2310"/>
              <a:ext cx="1416"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a:extLst>
                <a:ext uri="{FF2B5EF4-FFF2-40B4-BE49-F238E27FC236}">
                  <a16:creationId xmlns:a16="http://schemas.microsoft.com/office/drawing/2014/main" id="{02E08078-80FA-F84B-B980-854ED519D63C}"/>
                </a:ext>
              </a:extLst>
            </p:cNvPr>
            <p:cNvSpPr>
              <a:spLocks noChangeArrowheads="1"/>
            </p:cNvSpPr>
            <p:nvPr/>
          </p:nvSpPr>
          <p:spPr bwMode="auto">
            <a:xfrm>
              <a:off x="910" y="2284"/>
              <a:ext cx="1556" cy="13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0" name="Group 7">
            <a:extLst>
              <a:ext uri="{FF2B5EF4-FFF2-40B4-BE49-F238E27FC236}">
                <a16:creationId xmlns:a16="http://schemas.microsoft.com/office/drawing/2014/main" id="{351174DD-60F8-4B4A-9CA5-9A2DA703C27B}"/>
              </a:ext>
            </a:extLst>
          </p:cNvPr>
          <p:cNvGrpSpPr>
            <a:grpSpLocks/>
          </p:cNvGrpSpPr>
          <p:nvPr/>
        </p:nvGrpSpPr>
        <p:grpSpPr bwMode="auto">
          <a:xfrm>
            <a:off x="6663616" y="2579314"/>
            <a:ext cx="3200400" cy="3397250"/>
            <a:chOff x="3076" y="2272"/>
            <a:chExt cx="1636" cy="1336"/>
          </a:xfrm>
        </p:grpSpPr>
        <p:sp>
          <p:nvSpPr>
            <p:cNvPr id="11" name="Rectangle 8">
              <a:extLst>
                <a:ext uri="{FF2B5EF4-FFF2-40B4-BE49-F238E27FC236}">
                  <a16:creationId xmlns:a16="http://schemas.microsoft.com/office/drawing/2014/main" id="{32729FF1-9BAC-F64D-8DD9-D85C2D242F9E}"/>
                </a:ext>
              </a:extLst>
            </p:cNvPr>
            <p:cNvSpPr>
              <a:spLocks noChangeArrowheads="1"/>
            </p:cNvSpPr>
            <p:nvPr/>
          </p:nvSpPr>
          <p:spPr bwMode="auto">
            <a:xfrm>
              <a:off x="3161" y="3178"/>
              <a:ext cx="708" cy="430"/>
            </a:xfrm>
            <a:prstGeom prst="rect">
              <a:avLst/>
            </a:prstGeom>
            <a:solidFill>
              <a:schemeClr val="bg1"/>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Rectangle 9">
              <a:extLst>
                <a:ext uri="{FF2B5EF4-FFF2-40B4-BE49-F238E27FC236}">
                  <a16:creationId xmlns:a16="http://schemas.microsoft.com/office/drawing/2014/main" id="{2782086B-76B2-B345-AE11-19DF67D9A032}"/>
                </a:ext>
              </a:extLst>
            </p:cNvPr>
            <p:cNvSpPr>
              <a:spLocks noChangeArrowheads="1"/>
            </p:cNvSpPr>
            <p:nvPr/>
          </p:nvSpPr>
          <p:spPr bwMode="auto">
            <a:xfrm>
              <a:off x="4064" y="2356"/>
              <a:ext cx="648" cy="654"/>
            </a:xfrm>
            <a:prstGeom prst="rect">
              <a:avLst/>
            </a:prstGeom>
            <a:solidFill>
              <a:schemeClr val="bg1"/>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10">
              <a:extLst>
                <a:ext uri="{FF2B5EF4-FFF2-40B4-BE49-F238E27FC236}">
                  <a16:creationId xmlns:a16="http://schemas.microsoft.com/office/drawing/2014/main" id="{0B286D55-EDDD-2445-B37B-AC5079CEC05B}"/>
                </a:ext>
              </a:extLst>
            </p:cNvPr>
            <p:cNvSpPr>
              <a:spLocks noChangeArrowheads="1"/>
            </p:cNvSpPr>
            <p:nvPr/>
          </p:nvSpPr>
          <p:spPr bwMode="auto">
            <a:xfrm>
              <a:off x="3076" y="2272"/>
              <a:ext cx="784" cy="668"/>
            </a:xfrm>
            <a:prstGeom prst="rect">
              <a:avLst/>
            </a:prstGeom>
            <a:solidFill>
              <a:schemeClr val="bg1"/>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Rectangle 11">
              <a:extLst>
                <a:ext uri="{FF2B5EF4-FFF2-40B4-BE49-F238E27FC236}">
                  <a16:creationId xmlns:a16="http://schemas.microsoft.com/office/drawing/2014/main" id="{24138C35-ACD2-C841-89E8-F61883D5BA5D}"/>
                </a:ext>
              </a:extLst>
            </p:cNvPr>
            <p:cNvSpPr>
              <a:spLocks noChangeArrowheads="1"/>
            </p:cNvSpPr>
            <p:nvPr/>
          </p:nvSpPr>
          <p:spPr bwMode="auto">
            <a:xfrm>
              <a:off x="3404" y="2346"/>
              <a:ext cx="127" cy="7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Line 12">
              <a:extLst>
                <a:ext uri="{FF2B5EF4-FFF2-40B4-BE49-F238E27FC236}">
                  <a16:creationId xmlns:a16="http://schemas.microsoft.com/office/drawing/2014/main" id="{AE1A62A5-1D48-C242-A03D-076FE8268C96}"/>
                </a:ext>
              </a:extLst>
            </p:cNvPr>
            <p:cNvSpPr>
              <a:spLocks noChangeShapeType="1"/>
            </p:cNvSpPr>
            <p:nvPr/>
          </p:nvSpPr>
          <p:spPr bwMode="auto">
            <a:xfrm>
              <a:off x="3400" y="2391"/>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3">
              <a:extLst>
                <a:ext uri="{FF2B5EF4-FFF2-40B4-BE49-F238E27FC236}">
                  <a16:creationId xmlns:a16="http://schemas.microsoft.com/office/drawing/2014/main" id="{EE63EC3E-0095-A242-811B-236AEA0DE867}"/>
                </a:ext>
              </a:extLst>
            </p:cNvPr>
            <p:cNvSpPr>
              <a:spLocks noChangeShapeType="1"/>
            </p:cNvSpPr>
            <p:nvPr/>
          </p:nvSpPr>
          <p:spPr bwMode="auto">
            <a:xfrm>
              <a:off x="3400" y="2412"/>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4">
              <a:extLst>
                <a:ext uri="{FF2B5EF4-FFF2-40B4-BE49-F238E27FC236}">
                  <a16:creationId xmlns:a16="http://schemas.microsoft.com/office/drawing/2014/main" id="{800BE805-F735-D54D-8A60-871E8F8DB540}"/>
                </a:ext>
              </a:extLst>
            </p:cNvPr>
            <p:cNvGrpSpPr>
              <a:grpSpLocks/>
            </p:cNvGrpSpPr>
            <p:nvPr/>
          </p:nvGrpSpPr>
          <p:grpSpPr bwMode="auto">
            <a:xfrm>
              <a:off x="3659" y="3461"/>
              <a:ext cx="133" cy="81"/>
              <a:chOff x="3659" y="3461"/>
              <a:chExt cx="133" cy="81"/>
            </a:xfrm>
          </p:grpSpPr>
          <p:sp>
            <p:nvSpPr>
              <p:cNvPr id="64" name="Rectangle 15">
                <a:extLst>
                  <a:ext uri="{FF2B5EF4-FFF2-40B4-BE49-F238E27FC236}">
                    <a16:creationId xmlns:a16="http://schemas.microsoft.com/office/drawing/2014/main" id="{7136DCC1-D444-F94C-A26C-53D4323EA780}"/>
                  </a:ext>
                </a:extLst>
              </p:cNvPr>
              <p:cNvSpPr>
                <a:spLocks noChangeArrowheads="1"/>
              </p:cNvSpPr>
              <p:nvPr/>
            </p:nvSpPr>
            <p:spPr bwMode="auto">
              <a:xfrm>
                <a:off x="3663" y="3461"/>
                <a:ext cx="126"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5" name="Line 16">
                <a:extLst>
                  <a:ext uri="{FF2B5EF4-FFF2-40B4-BE49-F238E27FC236}">
                    <a16:creationId xmlns:a16="http://schemas.microsoft.com/office/drawing/2014/main" id="{9C9F453C-FADD-6740-A237-E3C80B12EF62}"/>
                  </a:ext>
                </a:extLst>
              </p:cNvPr>
              <p:cNvSpPr>
                <a:spLocks noChangeShapeType="1"/>
              </p:cNvSpPr>
              <p:nvPr/>
            </p:nvSpPr>
            <p:spPr bwMode="auto">
              <a:xfrm>
                <a:off x="3659" y="3509"/>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7">
                <a:extLst>
                  <a:ext uri="{FF2B5EF4-FFF2-40B4-BE49-F238E27FC236}">
                    <a16:creationId xmlns:a16="http://schemas.microsoft.com/office/drawing/2014/main" id="{EAC84DFD-7D2D-2542-AB6C-3DB9BE595D7A}"/>
                  </a:ext>
                </a:extLst>
              </p:cNvPr>
              <p:cNvSpPr>
                <a:spLocks noChangeShapeType="1"/>
              </p:cNvSpPr>
              <p:nvPr/>
            </p:nvSpPr>
            <p:spPr bwMode="auto">
              <a:xfrm>
                <a:off x="3659" y="3528"/>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Rectangle 18">
              <a:extLst>
                <a:ext uri="{FF2B5EF4-FFF2-40B4-BE49-F238E27FC236}">
                  <a16:creationId xmlns:a16="http://schemas.microsoft.com/office/drawing/2014/main" id="{569E9CE8-B3D5-DC40-8442-65EB9559AB1A}"/>
                </a:ext>
              </a:extLst>
            </p:cNvPr>
            <p:cNvSpPr>
              <a:spLocks noChangeArrowheads="1"/>
            </p:cNvSpPr>
            <p:nvPr/>
          </p:nvSpPr>
          <p:spPr bwMode="auto">
            <a:xfrm>
              <a:off x="3653" y="2613"/>
              <a:ext cx="126" cy="8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Line 19">
              <a:extLst>
                <a:ext uri="{FF2B5EF4-FFF2-40B4-BE49-F238E27FC236}">
                  <a16:creationId xmlns:a16="http://schemas.microsoft.com/office/drawing/2014/main" id="{ABB56F2D-CACC-8D4C-BEA1-3D0D9420279B}"/>
                </a:ext>
              </a:extLst>
            </p:cNvPr>
            <p:cNvSpPr>
              <a:spLocks noChangeShapeType="1"/>
            </p:cNvSpPr>
            <p:nvPr/>
          </p:nvSpPr>
          <p:spPr bwMode="auto">
            <a:xfrm>
              <a:off x="3649" y="2660"/>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a:extLst>
                <a:ext uri="{FF2B5EF4-FFF2-40B4-BE49-F238E27FC236}">
                  <a16:creationId xmlns:a16="http://schemas.microsoft.com/office/drawing/2014/main" id="{B98B33AD-7C6A-7144-BBB3-AA1A4FA4BAA0}"/>
                </a:ext>
              </a:extLst>
            </p:cNvPr>
            <p:cNvSpPr>
              <a:spLocks noChangeShapeType="1"/>
            </p:cNvSpPr>
            <p:nvPr/>
          </p:nvSpPr>
          <p:spPr bwMode="auto">
            <a:xfrm>
              <a:off x="3649" y="2681"/>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1">
              <a:extLst>
                <a:ext uri="{FF2B5EF4-FFF2-40B4-BE49-F238E27FC236}">
                  <a16:creationId xmlns:a16="http://schemas.microsoft.com/office/drawing/2014/main" id="{21E5D363-8299-0C4B-8795-5908E9CC0B1E}"/>
                </a:ext>
              </a:extLst>
            </p:cNvPr>
            <p:cNvSpPr>
              <a:spLocks noChangeArrowheads="1"/>
            </p:cNvSpPr>
            <p:nvPr/>
          </p:nvSpPr>
          <p:spPr bwMode="auto">
            <a:xfrm>
              <a:off x="4115" y="2707"/>
              <a:ext cx="125"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Line 22">
              <a:extLst>
                <a:ext uri="{FF2B5EF4-FFF2-40B4-BE49-F238E27FC236}">
                  <a16:creationId xmlns:a16="http://schemas.microsoft.com/office/drawing/2014/main" id="{237730F1-298C-D148-AFF1-13AAB33974C2}"/>
                </a:ext>
              </a:extLst>
            </p:cNvPr>
            <p:cNvSpPr>
              <a:spLocks noChangeShapeType="1"/>
            </p:cNvSpPr>
            <p:nvPr/>
          </p:nvSpPr>
          <p:spPr bwMode="auto">
            <a:xfrm>
              <a:off x="4111" y="2754"/>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a:extLst>
                <a:ext uri="{FF2B5EF4-FFF2-40B4-BE49-F238E27FC236}">
                  <a16:creationId xmlns:a16="http://schemas.microsoft.com/office/drawing/2014/main" id="{1FA94B77-E8B9-4149-9CC1-B0FA6C038E6F}"/>
                </a:ext>
              </a:extLst>
            </p:cNvPr>
            <p:cNvSpPr>
              <a:spLocks noChangeShapeType="1"/>
            </p:cNvSpPr>
            <p:nvPr/>
          </p:nvSpPr>
          <p:spPr bwMode="auto">
            <a:xfrm>
              <a:off x="4111" y="2772"/>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a:extLst>
                <a:ext uri="{FF2B5EF4-FFF2-40B4-BE49-F238E27FC236}">
                  <a16:creationId xmlns:a16="http://schemas.microsoft.com/office/drawing/2014/main" id="{98C72DCB-2BA6-D349-9090-70065F61BCBB}"/>
                </a:ext>
              </a:extLst>
            </p:cNvPr>
            <p:cNvSpPr>
              <a:spLocks noChangeShapeType="1"/>
            </p:cNvSpPr>
            <p:nvPr/>
          </p:nvSpPr>
          <p:spPr bwMode="auto">
            <a:xfrm>
              <a:off x="3856" y="2706"/>
              <a:ext cx="20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5">
              <a:extLst>
                <a:ext uri="{FF2B5EF4-FFF2-40B4-BE49-F238E27FC236}">
                  <a16:creationId xmlns:a16="http://schemas.microsoft.com/office/drawing/2014/main" id="{E283A820-679A-CE41-B250-B9E1DB08583D}"/>
                </a:ext>
              </a:extLst>
            </p:cNvPr>
            <p:cNvSpPr>
              <a:spLocks noChangeArrowheads="1"/>
            </p:cNvSpPr>
            <p:nvPr/>
          </p:nvSpPr>
          <p:spPr bwMode="auto">
            <a:xfrm>
              <a:off x="4428" y="2799"/>
              <a:ext cx="126"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Line 26">
              <a:extLst>
                <a:ext uri="{FF2B5EF4-FFF2-40B4-BE49-F238E27FC236}">
                  <a16:creationId xmlns:a16="http://schemas.microsoft.com/office/drawing/2014/main" id="{E3C7EF18-F235-3D46-A747-7873FF3EBCFE}"/>
                </a:ext>
              </a:extLst>
            </p:cNvPr>
            <p:cNvSpPr>
              <a:spLocks noChangeShapeType="1"/>
            </p:cNvSpPr>
            <p:nvPr/>
          </p:nvSpPr>
          <p:spPr bwMode="auto">
            <a:xfrm>
              <a:off x="4424" y="2848"/>
              <a:ext cx="13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7">
              <a:extLst>
                <a:ext uri="{FF2B5EF4-FFF2-40B4-BE49-F238E27FC236}">
                  <a16:creationId xmlns:a16="http://schemas.microsoft.com/office/drawing/2014/main" id="{57F65E7D-39D9-C24D-AFA4-EC936AB8FD43}"/>
                </a:ext>
              </a:extLst>
            </p:cNvPr>
            <p:cNvSpPr>
              <a:spLocks noChangeShapeType="1"/>
            </p:cNvSpPr>
            <p:nvPr/>
          </p:nvSpPr>
          <p:spPr bwMode="auto">
            <a:xfrm>
              <a:off x="4424" y="2866"/>
              <a:ext cx="13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8">
              <a:extLst>
                <a:ext uri="{FF2B5EF4-FFF2-40B4-BE49-F238E27FC236}">
                  <a16:creationId xmlns:a16="http://schemas.microsoft.com/office/drawing/2014/main" id="{AC1BE5E7-FC34-F940-8C34-357F70B1F562}"/>
                </a:ext>
              </a:extLst>
            </p:cNvPr>
            <p:cNvSpPr>
              <a:spLocks noChangeArrowheads="1"/>
            </p:cNvSpPr>
            <p:nvPr/>
          </p:nvSpPr>
          <p:spPr bwMode="auto">
            <a:xfrm>
              <a:off x="4394" y="2521"/>
              <a:ext cx="127"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Line 29">
              <a:extLst>
                <a:ext uri="{FF2B5EF4-FFF2-40B4-BE49-F238E27FC236}">
                  <a16:creationId xmlns:a16="http://schemas.microsoft.com/office/drawing/2014/main" id="{22473608-EAE5-3040-9160-8450A7A3A42B}"/>
                </a:ext>
              </a:extLst>
            </p:cNvPr>
            <p:cNvSpPr>
              <a:spLocks noChangeShapeType="1"/>
            </p:cNvSpPr>
            <p:nvPr/>
          </p:nvSpPr>
          <p:spPr bwMode="auto">
            <a:xfrm>
              <a:off x="4390" y="2569"/>
              <a:ext cx="13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0">
              <a:extLst>
                <a:ext uri="{FF2B5EF4-FFF2-40B4-BE49-F238E27FC236}">
                  <a16:creationId xmlns:a16="http://schemas.microsoft.com/office/drawing/2014/main" id="{EF98A906-8FBE-5849-9852-C51A2969694C}"/>
                </a:ext>
              </a:extLst>
            </p:cNvPr>
            <p:cNvSpPr>
              <a:spLocks noChangeShapeType="1"/>
            </p:cNvSpPr>
            <p:nvPr/>
          </p:nvSpPr>
          <p:spPr bwMode="auto">
            <a:xfrm>
              <a:off x="4390" y="2588"/>
              <a:ext cx="13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1">
              <a:extLst>
                <a:ext uri="{FF2B5EF4-FFF2-40B4-BE49-F238E27FC236}">
                  <a16:creationId xmlns:a16="http://schemas.microsoft.com/office/drawing/2014/main" id="{10CCF2EA-D3A3-6B4F-BED0-354919137B11}"/>
                </a:ext>
              </a:extLst>
            </p:cNvPr>
            <p:cNvSpPr>
              <a:spLocks noChangeShapeType="1"/>
            </p:cNvSpPr>
            <p:nvPr/>
          </p:nvSpPr>
          <p:spPr bwMode="auto">
            <a:xfrm flipH="1">
              <a:off x="4243" y="2653"/>
              <a:ext cx="73" cy="4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a:extLst>
                <a:ext uri="{FF2B5EF4-FFF2-40B4-BE49-F238E27FC236}">
                  <a16:creationId xmlns:a16="http://schemas.microsoft.com/office/drawing/2014/main" id="{F17CA880-E805-F340-B420-ECD45E4CC8DC}"/>
                </a:ext>
              </a:extLst>
            </p:cNvPr>
            <p:cNvSpPr>
              <a:spLocks noChangeShapeType="1"/>
            </p:cNvSpPr>
            <p:nvPr/>
          </p:nvSpPr>
          <p:spPr bwMode="auto">
            <a:xfrm flipV="1">
              <a:off x="4316" y="2606"/>
              <a:ext cx="73" cy="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a:extLst>
                <a:ext uri="{FF2B5EF4-FFF2-40B4-BE49-F238E27FC236}">
                  <a16:creationId xmlns:a16="http://schemas.microsoft.com/office/drawing/2014/main" id="{CA834348-7298-9F4E-B7F7-F46971408680}"/>
                </a:ext>
              </a:extLst>
            </p:cNvPr>
            <p:cNvSpPr>
              <a:spLocks noChangeShapeType="1"/>
            </p:cNvSpPr>
            <p:nvPr/>
          </p:nvSpPr>
          <p:spPr bwMode="auto">
            <a:xfrm>
              <a:off x="4474" y="2701"/>
              <a:ext cx="11" cy="9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4">
              <a:extLst>
                <a:ext uri="{FF2B5EF4-FFF2-40B4-BE49-F238E27FC236}">
                  <a16:creationId xmlns:a16="http://schemas.microsoft.com/office/drawing/2014/main" id="{66596752-F28D-7045-BA8C-C7ED1836F0F7}"/>
                </a:ext>
              </a:extLst>
            </p:cNvPr>
            <p:cNvSpPr>
              <a:spLocks noChangeShapeType="1"/>
            </p:cNvSpPr>
            <p:nvPr/>
          </p:nvSpPr>
          <p:spPr bwMode="auto">
            <a:xfrm flipH="1" flipV="1">
              <a:off x="4462" y="2606"/>
              <a:ext cx="12" cy="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35">
              <a:extLst>
                <a:ext uri="{FF2B5EF4-FFF2-40B4-BE49-F238E27FC236}">
                  <a16:creationId xmlns:a16="http://schemas.microsoft.com/office/drawing/2014/main" id="{A65563CD-9CC5-114F-B7C5-03CB57F2F394}"/>
                </a:ext>
              </a:extLst>
            </p:cNvPr>
            <p:cNvSpPr>
              <a:spLocks noChangeArrowheads="1"/>
            </p:cNvSpPr>
            <p:nvPr/>
          </p:nvSpPr>
          <p:spPr bwMode="auto">
            <a:xfrm>
              <a:off x="3393" y="2825"/>
              <a:ext cx="126" cy="7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Line 36">
              <a:extLst>
                <a:ext uri="{FF2B5EF4-FFF2-40B4-BE49-F238E27FC236}">
                  <a16:creationId xmlns:a16="http://schemas.microsoft.com/office/drawing/2014/main" id="{A6A64AA4-A8C6-904C-9A72-CD0983F43B97}"/>
                </a:ext>
              </a:extLst>
            </p:cNvPr>
            <p:cNvSpPr>
              <a:spLocks noChangeShapeType="1"/>
            </p:cNvSpPr>
            <p:nvPr/>
          </p:nvSpPr>
          <p:spPr bwMode="auto">
            <a:xfrm>
              <a:off x="3389" y="2872"/>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7">
              <a:extLst>
                <a:ext uri="{FF2B5EF4-FFF2-40B4-BE49-F238E27FC236}">
                  <a16:creationId xmlns:a16="http://schemas.microsoft.com/office/drawing/2014/main" id="{D920C011-866C-204E-8B5F-BD64CAB7B4BB}"/>
                </a:ext>
              </a:extLst>
            </p:cNvPr>
            <p:cNvSpPr>
              <a:spLocks noChangeShapeType="1"/>
            </p:cNvSpPr>
            <p:nvPr/>
          </p:nvSpPr>
          <p:spPr bwMode="auto">
            <a:xfrm>
              <a:off x="3389" y="2891"/>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8">
              <a:extLst>
                <a:ext uri="{FF2B5EF4-FFF2-40B4-BE49-F238E27FC236}">
                  <a16:creationId xmlns:a16="http://schemas.microsoft.com/office/drawing/2014/main" id="{1EB557F1-C203-2843-9936-E7E24D750C85}"/>
                </a:ext>
              </a:extLst>
            </p:cNvPr>
            <p:cNvSpPr>
              <a:spLocks noChangeShapeType="1"/>
            </p:cNvSpPr>
            <p:nvPr/>
          </p:nvSpPr>
          <p:spPr bwMode="auto">
            <a:xfrm flipH="1">
              <a:off x="3456" y="2625"/>
              <a:ext cx="4" cy="19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9">
              <a:extLst>
                <a:ext uri="{FF2B5EF4-FFF2-40B4-BE49-F238E27FC236}">
                  <a16:creationId xmlns:a16="http://schemas.microsoft.com/office/drawing/2014/main" id="{4B09D865-AE6A-484A-9CDB-3BB55B4B73D2}"/>
                </a:ext>
              </a:extLst>
            </p:cNvPr>
            <p:cNvSpPr>
              <a:spLocks noChangeShapeType="1"/>
            </p:cNvSpPr>
            <p:nvPr/>
          </p:nvSpPr>
          <p:spPr bwMode="auto">
            <a:xfrm flipV="1">
              <a:off x="3460" y="2429"/>
              <a:ext cx="6" cy="1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0">
              <a:extLst>
                <a:ext uri="{FF2B5EF4-FFF2-40B4-BE49-F238E27FC236}">
                  <a16:creationId xmlns:a16="http://schemas.microsoft.com/office/drawing/2014/main" id="{294CD107-5B98-DE47-8C82-3C12B3204B5E}"/>
                </a:ext>
              </a:extLst>
            </p:cNvPr>
            <p:cNvSpPr>
              <a:spLocks noChangeShapeType="1"/>
            </p:cNvSpPr>
            <p:nvPr/>
          </p:nvSpPr>
          <p:spPr bwMode="auto">
            <a:xfrm flipH="1">
              <a:off x="3509" y="2759"/>
              <a:ext cx="77" cy="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1">
              <a:extLst>
                <a:ext uri="{FF2B5EF4-FFF2-40B4-BE49-F238E27FC236}">
                  <a16:creationId xmlns:a16="http://schemas.microsoft.com/office/drawing/2014/main" id="{BE2CE8D7-C595-5F41-9DC4-42DB9322059A}"/>
                </a:ext>
              </a:extLst>
            </p:cNvPr>
            <p:cNvSpPr>
              <a:spLocks noChangeShapeType="1"/>
            </p:cNvSpPr>
            <p:nvPr/>
          </p:nvSpPr>
          <p:spPr bwMode="auto">
            <a:xfrm flipV="1">
              <a:off x="3586" y="2697"/>
              <a:ext cx="73" cy="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42">
              <a:extLst>
                <a:ext uri="{FF2B5EF4-FFF2-40B4-BE49-F238E27FC236}">
                  <a16:creationId xmlns:a16="http://schemas.microsoft.com/office/drawing/2014/main" id="{C43FA61D-CC45-CB44-AA43-6EFF2FC184C8}"/>
                </a:ext>
              </a:extLst>
            </p:cNvPr>
            <p:cNvSpPr>
              <a:spLocks noChangeArrowheads="1"/>
            </p:cNvSpPr>
            <p:nvPr/>
          </p:nvSpPr>
          <p:spPr bwMode="auto">
            <a:xfrm>
              <a:off x="3591" y="3231"/>
              <a:ext cx="128" cy="7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Line 43">
              <a:extLst>
                <a:ext uri="{FF2B5EF4-FFF2-40B4-BE49-F238E27FC236}">
                  <a16:creationId xmlns:a16="http://schemas.microsoft.com/office/drawing/2014/main" id="{EB8C7EE6-DBB5-9C45-8315-71F577115EEA}"/>
                </a:ext>
              </a:extLst>
            </p:cNvPr>
            <p:cNvSpPr>
              <a:spLocks noChangeShapeType="1"/>
            </p:cNvSpPr>
            <p:nvPr/>
          </p:nvSpPr>
          <p:spPr bwMode="auto">
            <a:xfrm>
              <a:off x="3587" y="3279"/>
              <a:ext cx="13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4">
              <a:extLst>
                <a:ext uri="{FF2B5EF4-FFF2-40B4-BE49-F238E27FC236}">
                  <a16:creationId xmlns:a16="http://schemas.microsoft.com/office/drawing/2014/main" id="{0A7925E2-D5CA-DF49-A7DF-68FABF86C5AE}"/>
                </a:ext>
              </a:extLst>
            </p:cNvPr>
            <p:cNvSpPr>
              <a:spLocks noChangeShapeType="1"/>
            </p:cNvSpPr>
            <p:nvPr/>
          </p:nvSpPr>
          <p:spPr bwMode="auto">
            <a:xfrm>
              <a:off x="3587" y="3298"/>
              <a:ext cx="13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5">
              <a:extLst>
                <a:ext uri="{FF2B5EF4-FFF2-40B4-BE49-F238E27FC236}">
                  <a16:creationId xmlns:a16="http://schemas.microsoft.com/office/drawing/2014/main" id="{545D6675-AF3B-BD4D-855B-30C700B8B502}"/>
                </a:ext>
              </a:extLst>
            </p:cNvPr>
            <p:cNvSpPr>
              <a:spLocks noChangeShapeType="1"/>
            </p:cNvSpPr>
            <p:nvPr/>
          </p:nvSpPr>
          <p:spPr bwMode="auto">
            <a:xfrm flipV="1">
              <a:off x="3915" y="2866"/>
              <a:ext cx="145" cy="14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6">
              <a:extLst>
                <a:ext uri="{FF2B5EF4-FFF2-40B4-BE49-F238E27FC236}">
                  <a16:creationId xmlns:a16="http://schemas.microsoft.com/office/drawing/2014/main" id="{203DA426-AE9B-8140-9FF4-9A72CC5753E5}"/>
                </a:ext>
              </a:extLst>
            </p:cNvPr>
            <p:cNvSpPr>
              <a:spLocks noChangeShapeType="1"/>
            </p:cNvSpPr>
            <p:nvPr/>
          </p:nvSpPr>
          <p:spPr bwMode="auto">
            <a:xfrm flipH="1">
              <a:off x="3779" y="3009"/>
              <a:ext cx="136" cy="15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 name="Group 47">
              <a:extLst>
                <a:ext uri="{FF2B5EF4-FFF2-40B4-BE49-F238E27FC236}">
                  <a16:creationId xmlns:a16="http://schemas.microsoft.com/office/drawing/2014/main" id="{3B87365E-CFD1-494A-AB52-9CD06E33DDFB}"/>
                </a:ext>
              </a:extLst>
            </p:cNvPr>
            <p:cNvGrpSpPr>
              <a:grpSpLocks/>
            </p:cNvGrpSpPr>
            <p:nvPr/>
          </p:nvGrpSpPr>
          <p:grpSpPr bwMode="auto">
            <a:xfrm>
              <a:off x="3279" y="3458"/>
              <a:ext cx="132" cy="81"/>
              <a:chOff x="3279" y="3458"/>
              <a:chExt cx="132" cy="81"/>
            </a:xfrm>
          </p:grpSpPr>
          <p:sp>
            <p:nvSpPr>
              <p:cNvPr id="61" name="Rectangle 48">
                <a:extLst>
                  <a:ext uri="{FF2B5EF4-FFF2-40B4-BE49-F238E27FC236}">
                    <a16:creationId xmlns:a16="http://schemas.microsoft.com/office/drawing/2014/main" id="{F566955C-0FE6-AE40-AD1E-AABABF011B9A}"/>
                  </a:ext>
                </a:extLst>
              </p:cNvPr>
              <p:cNvSpPr>
                <a:spLocks noChangeArrowheads="1"/>
              </p:cNvSpPr>
              <p:nvPr/>
            </p:nvSpPr>
            <p:spPr bwMode="auto">
              <a:xfrm>
                <a:off x="3283" y="3458"/>
                <a:ext cx="125"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 name="Line 49">
                <a:extLst>
                  <a:ext uri="{FF2B5EF4-FFF2-40B4-BE49-F238E27FC236}">
                    <a16:creationId xmlns:a16="http://schemas.microsoft.com/office/drawing/2014/main" id="{4EEAF18A-4442-B840-9E6D-A88A413B1677}"/>
                  </a:ext>
                </a:extLst>
              </p:cNvPr>
              <p:cNvSpPr>
                <a:spLocks noChangeShapeType="1"/>
              </p:cNvSpPr>
              <p:nvPr/>
            </p:nvSpPr>
            <p:spPr bwMode="auto">
              <a:xfrm>
                <a:off x="3279" y="3507"/>
                <a:ext cx="1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0">
                <a:extLst>
                  <a:ext uri="{FF2B5EF4-FFF2-40B4-BE49-F238E27FC236}">
                    <a16:creationId xmlns:a16="http://schemas.microsoft.com/office/drawing/2014/main" id="{7E74972B-07AC-1749-91CE-89B23D22DF2E}"/>
                  </a:ext>
                </a:extLst>
              </p:cNvPr>
              <p:cNvSpPr>
                <a:spLocks noChangeShapeType="1"/>
              </p:cNvSpPr>
              <p:nvPr/>
            </p:nvSpPr>
            <p:spPr bwMode="auto">
              <a:xfrm>
                <a:off x="3279" y="3525"/>
                <a:ext cx="1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Line 51">
              <a:extLst>
                <a:ext uri="{FF2B5EF4-FFF2-40B4-BE49-F238E27FC236}">
                  <a16:creationId xmlns:a16="http://schemas.microsoft.com/office/drawing/2014/main" id="{35D302C2-573D-0346-9193-74CEB5825125}"/>
                </a:ext>
              </a:extLst>
            </p:cNvPr>
            <p:cNvSpPr>
              <a:spLocks noChangeShapeType="1"/>
            </p:cNvSpPr>
            <p:nvPr/>
          </p:nvSpPr>
          <p:spPr bwMode="auto">
            <a:xfrm>
              <a:off x="3421" y="3495"/>
              <a:ext cx="238"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52">
              <a:extLst>
                <a:ext uri="{FF2B5EF4-FFF2-40B4-BE49-F238E27FC236}">
                  <a16:creationId xmlns:a16="http://schemas.microsoft.com/office/drawing/2014/main" id="{8B7F3EBD-153F-C545-8F0D-743587387D76}"/>
                </a:ext>
              </a:extLst>
            </p:cNvPr>
            <p:cNvSpPr>
              <a:spLocks noChangeArrowheads="1"/>
            </p:cNvSpPr>
            <p:nvPr/>
          </p:nvSpPr>
          <p:spPr bwMode="auto">
            <a:xfrm>
              <a:off x="3218" y="3247"/>
              <a:ext cx="127"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 name="Line 53">
              <a:extLst>
                <a:ext uri="{FF2B5EF4-FFF2-40B4-BE49-F238E27FC236}">
                  <a16:creationId xmlns:a16="http://schemas.microsoft.com/office/drawing/2014/main" id="{A5750A75-0857-2840-9EF2-7E24331B1F3D}"/>
                </a:ext>
              </a:extLst>
            </p:cNvPr>
            <p:cNvSpPr>
              <a:spLocks noChangeShapeType="1"/>
            </p:cNvSpPr>
            <p:nvPr/>
          </p:nvSpPr>
          <p:spPr bwMode="auto">
            <a:xfrm>
              <a:off x="3214" y="3295"/>
              <a:ext cx="13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54">
              <a:extLst>
                <a:ext uri="{FF2B5EF4-FFF2-40B4-BE49-F238E27FC236}">
                  <a16:creationId xmlns:a16="http://schemas.microsoft.com/office/drawing/2014/main" id="{5471FE3F-EB37-1A40-A3B9-3CC4302C4DA2}"/>
                </a:ext>
              </a:extLst>
            </p:cNvPr>
            <p:cNvSpPr>
              <a:spLocks noChangeShapeType="1"/>
            </p:cNvSpPr>
            <p:nvPr/>
          </p:nvSpPr>
          <p:spPr bwMode="auto">
            <a:xfrm>
              <a:off x="3214" y="3313"/>
              <a:ext cx="13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5">
              <a:extLst>
                <a:ext uri="{FF2B5EF4-FFF2-40B4-BE49-F238E27FC236}">
                  <a16:creationId xmlns:a16="http://schemas.microsoft.com/office/drawing/2014/main" id="{8F5CDA31-7BE4-A14F-9737-9FDCB8496997}"/>
                </a:ext>
              </a:extLst>
            </p:cNvPr>
            <p:cNvSpPr>
              <a:spLocks noChangeShapeType="1"/>
            </p:cNvSpPr>
            <p:nvPr/>
          </p:nvSpPr>
          <p:spPr bwMode="auto">
            <a:xfrm flipV="1">
              <a:off x="3469" y="3273"/>
              <a:ext cx="117" cy="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6">
              <a:extLst>
                <a:ext uri="{FF2B5EF4-FFF2-40B4-BE49-F238E27FC236}">
                  <a16:creationId xmlns:a16="http://schemas.microsoft.com/office/drawing/2014/main" id="{11658111-2A46-7843-AA32-725ABE86DDC5}"/>
                </a:ext>
              </a:extLst>
            </p:cNvPr>
            <p:cNvSpPr>
              <a:spLocks noChangeShapeType="1"/>
            </p:cNvSpPr>
            <p:nvPr/>
          </p:nvSpPr>
          <p:spPr bwMode="auto">
            <a:xfrm flipH="1">
              <a:off x="3349" y="3279"/>
              <a:ext cx="120" cy="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7">
              <a:extLst>
                <a:ext uri="{FF2B5EF4-FFF2-40B4-BE49-F238E27FC236}">
                  <a16:creationId xmlns:a16="http://schemas.microsoft.com/office/drawing/2014/main" id="{68191EAC-63A0-9A48-B3A1-01846981A2B0}"/>
                </a:ext>
              </a:extLst>
            </p:cNvPr>
            <p:cNvSpPr>
              <a:spLocks noChangeShapeType="1"/>
            </p:cNvSpPr>
            <p:nvPr/>
          </p:nvSpPr>
          <p:spPr bwMode="auto">
            <a:xfrm flipH="1" flipV="1">
              <a:off x="3311" y="3324"/>
              <a:ext cx="8" cy="12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Rectangle 58">
              <a:extLst>
                <a:ext uri="{FF2B5EF4-FFF2-40B4-BE49-F238E27FC236}">
                  <a16:creationId xmlns:a16="http://schemas.microsoft.com/office/drawing/2014/main" id="{3F079DF7-5BB7-E641-ABFD-A5FDA7EAF0C0}"/>
                </a:ext>
              </a:extLst>
            </p:cNvPr>
            <p:cNvSpPr>
              <a:spLocks noChangeArrowheads="1"/>
            </p:cNvSpPr>
            <p:nvPr/>
          </p:nvSpPr>
          <p:spPr bwMode="auto">
            <a:xfrm>
              <a:off x="3187" y="2619"/>
              <a:ext cx="126" cy="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 name="Line 59">
              <a:extLst>
                <a:ext uri="{FF2B5EF4-FFF2-40B4-BE49-F238E27FC236}">
                  <a16:creationId xmlns:a16="http://schemas.microsoft.com/office/drawing/2014/main" id="{43CA5294-5A1D-5843-90C2-5F3A28299D17}"/>
                </a:ext>
              </a:extLst>
            </p:cNvPr>
            <p:cNvSpPr>
              <a:spLocks noChangeShapeType="1"/>
            </p:cNvSpPr>
            <p:nvPr/>
          </p:nvSpPr>
          <p:spPr bwMode="auto">
            <a:xfrm>
              <a:off x="3183" y="2667"/>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0">
              <a:extLst>
                <a:ext uri="{FF2B5EF4-FFF2-40B4-BE49-F238E27FC236}">
                  <a16:creationId xmlns:a16="http://schemas.microsoft.com/office/drawing/2014/main" id="{D54FD40F-4ABF-FC4C-B6D2-AB6EFBD94CF5}"/>
                </a:ext>
              </a:extLst>
            </p:cNvPr>
            <p:cNvSpPr>
              <a:spLocks noChangeShapeType="1"/>
            </p:cNvSpPr>
            <p:nvPr/>
          </p:nvSpPr>
          <p:spPr bwMode="auto">
            <a:xfrm>
              <a:off x="3183" y="2686"/>
              <a:ext cx="1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61">
              <a:extLst>
                <a:ext uri="{FF2B5EF4-FFF2-40B4-BE49-F238E27FC236}">
                  <a16:creationId xmlns:a16="http://schemas.microsoft.com/office/drawing/2014/main" id="{5E52542F-F10B-C044-85A1-676573FCA6D5}"/>
                </a:ext>
              </a:extLst>
            </p:cNvPr>
            <p:cNvSpPr>
              <a:spLocks noChangeShapeType="1"/>
            </p:cNvSpPr>
            <p:nvPr/>
          </p:nvSpPr>
          <p:spPr bwMode="auto">
            <a:xfrm>
              <a:off x="3353" y="2762"/>
              <a:ext cx="58" cy="5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62">
              <a:extLst>
                <a:ext uri="{FF2B5EF4-FFF2-40B4-BE49-F238E27FC236}">
                  <a16:creationId xmlns:a16="http://schemas.microsoft.com/office/drawing/2014/main" id="{4F857268-193E-FE48-9773-30DE3D71F81E}"/>
                </a:ext>
              </a:extLst>
            </p:cNvPr>
            <p:cNvSpPr>
              <a:spLocks noChangeShapeType="1"/>
            </p:cNvSpPr>
            <p:nvPr/>
          </p:nvSpPr>
          <p:spPr bwMode="auto">
            <a:xfrm flipH="1" flipV="1">
              <a:off x="3295" y="2704"/>
              <a:ext cx="58" cy="5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3">
              <a:extLst>
                <a:ext uri="{FF2B5EF4-FFF2-40B4-BE49-F238E27FC236}">
                  <a16:creationId xmlns:a16="http://schemas.microsoft.com/office/drawing/2014/main" id="{E1B5319B-A1F3-DE46-8803-CD24D467E91B}"/>
                </a:ext>
              </a:extLst>
            </p:cNvPr>
            <p:cNvSpPr>
              <a:spLocks noChangeShapeType="1"/>
            </p:cNvSpPr>
            <p:nvPr/>
          </p:nvSpPr>
          <p:spPr bwMode="auto">
            <a:xfrm>
              <a:off x="3276" y="2944"/>
              <a:ext cx="0" cy="23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7" name="Line 3">
            <a:extLst>
              <a:ext uri="{FF2B5EF4-FFF2-40B4-BE49-F238E27FC236}">
                <a16:creationId xmlns:a16="http://schemas.microsoft.com/office/drawing/2014/main" id="{B18DDA44-B355-E54F-AB8D-5F4DB243F52F}"/>
              </a:ext>
            </a:extLst>
          </p:cNvPr>
          <p:cNvSpPr>
            <a:spLocks noChangeShapeType="1"/>
          </p:cNvSpPr>
          <p:nvPr/>
        </p:nvSpPr>
        <p:spPr bwMode="auto">
          <a:xfrm>
            <a:off x="6001870" y="2321771"/>
            <a:ext cx="0" cy="3733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639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45C254E5-C039-9542-9725-C96EC92143BB}"/>
              </a:ext>
            </a:extLst>
          </p:cNvPr>
          <p:cNvSpPr>
            <a:spLocks noGrp="1" noChangeArrowheads="1"/>
          </p:cNvSpPr>
          <p:nvPr>
            <p:ph type="title"/>
          </p:nvPr>
        </p:nvSpPr>
        <p:spPr/>
        <p:txBody>
          <a:bodyPr/>
          <a:lstStyle/>
          <a:p>
            <a:pPr eaLnBrk="1" hangingPunct="1"/>
            <a:r>
              <a:rPr lang="en-US" altLang="zh-CN" dirty="0"/>
              <a:t>OO</a:t>
            </a:r>
            <a:r>
              <a:rPr lang="zh-CN" altLang="en-US" dirty="0"/>
              <a:t>优点：可维护性好</a:t>
            </a:r>
          </a:p>
        </p:txBody>
      </p:sp>
      <p:sp>
        <p:nvSpPr>
          <p:cNvPr id="28676" name="Rectangle 3">
            <a:extLst>
              <a:ext uri="{FF2B5EF4-FFF2-40B4-BE49-F238E27FC236}">
                <a16:creationId xmlns:a16="http://schemas.microsoft.com/office/drawing/2014/main" id="{A5B8594F-B3B2-A144-A873-C15A6A50C175}"/>
              </a:ext>
            </a:extLst>
          </p:cNvPr>
          <p:cNvSpPr>
            <a:spLocks noGrp="1" noChangeArrowheads="1"/>
          </p:cNvSpPr>
          <p:nvPr>
            <p:ph idx="1"/>
          </p:nvPr>
        </p:nvSpPr>
        <p:spPr>
          <a:xfrm>
            <a:off x="635961" y="967126"/>
            <a:ext cx="10674590" cy="5316942"/>
          </a:xfrm>
        </p:spPr>
        <p:txBody>
          <a:bodyPr>
            <a:normAutofit/>
          </a:bodyPr>
          <a:lstStyle/>
          <a:p>
            <a:pPr eaLnBrk="1" hangingPunct="1">
              <a:buFont typeface="Wingdings" pitchFamily="2" charset="2"/>
              <a:buChar char="l"/>
            </a:pPr>
            <a:r>
              <a:rPr lang="en-US" altLang="zh-CN" sz="2400" dirty="0"/>
              <a:t>OO</a:t>
            </a:r>
            <a:r>
              <a:rPr lang="zh-CN" altLang="en-US" sz="2400" dirty="0"/>
              <a:t>的软件稳定性好</a:t>
            </a:r>
            <a:r>
              <a:rPr lang="zh-CN" altLang="en-US" sz="2400" dirty="0">
                <a:solidFill>
                  <a:schemeClr val="tx1"/>
                </a:solidFill>
              </a:rPr>
              <a:t>（客观世界中，实体结构相对稳定）</a:t>
            </a:r>
          </a:p>
          <a:p>
            <a:pPr eaLnBrk="1" hangingPunct="1">
              <a:buFont typeface="Wingdings" pitchFamily="2" charset="2"/>
              <a:buChar char="l"/>
            </a:pPr>
            <a:r>
              <a:rPr lang="en-US" altLang="zh-CN" sz="2400" dirty="0"/>
              <a:t>OO</a:t>
            </a:r>
            <a:r>
              <a:rPr lang="zh-CN" altLang="en-US" sz="2400" dirty="0"/>
              <a:t>的软件较容易修改</a:t>
            </a:r>
            <a:r>
              <a:rPr lang="zh-CN" altLang="en-US" sz="2400" dirty="0">
                <a:solidFill>
                  <a:schemeClr val="tx1"/>
                </a:solidFill>
              </a:rPr>
              <a:t>（局部）</a:t>
            </a:r>
          </a:p>
          <a:p>
            <a:pPr eaLnBrk="1" hangingPunct="1">
              <a:buFont typeface="Wingdings" pitchFamily="2" charset="2"/>
              <a:buChar char="l"/>
            </a:pPr>
            <a:r>
              <a:rPr lang="en-US" altLang="zh-CN" sz="2400" dirty="0"/>
              <a:t>OO</a:t>
            </a:r>
            <a:r>
              <a:rPr lang="zh-CN" altLang="en-US" sz="2400" dirty="0"/>
              <a:t>的软件较容易理解</a:t>
            </a:r>
            <a:r>
              <a:rPr lang="zh-CN" altLang="en-US" sz="2400" dirty="0">
                <a:solidFill>
                  <a:schemeClr val="tx1"/>
                </a:solidFill>
              </a:rPr>
              <a:t>（与问题空间一致）</a:t>
            </a:r>
          </a:p>
          <a:p>
            <a:pPr eaLnBrk="1" hangingPunct="1">
              <a:buFont typeface="Wingdings" pitchFamily="2" charset="2"/>
              <a:buChar char="l"/>
            </a:pPr>
            <a:r>
              <a:rPr lang="en-US" altLang="zh-CN" sz="2400" dirty="0"/>
              <a:t>OO</a:t>
            </a:r>
            <a:r>
              <a:rPr lang="zh-CN" altLang="en-US" sz="2400" dirty="0"/>
              <a:t>的软件易于测试和调试</a:t>
            </a:r>
            <a:r>
              <a:rPr lang="zh-CN" altLang="en-US" sz="2400" dirty="0">
                <a:solidFill>
                  <a:schemeClr val="tx1"/>
                </a:solidFill>
              </a:rPr>
              <a:t>（发消息）</a:t>
            </a:r>
            <a:endParaRPr lang="en-US" altLang="zh-CN" sz="2400" dirty="0">
              <a:solidFill>
                <a:schemeClr val="tx1"/>
              </a:solidFill>
            </a:endParaRPr>
          </a:p>
          <a:p>
            <a:pPr marL="0" indent="0">
              <a:buNone/>
            </a:pPr>
            <a:r>
              <a:rPr lang="zh-CN" altLang="en-US" sz="2400" dirty="0">
                <a:solidFill>
                  <a:schemeClr val="tx1"/>
                </a:solidFill>
              </a:rPr>
              <a:t>例如，对系统的一部分进行再工程，保护前期软件应用的投资</a:t>
            </a:r>
          </a:p>
          <a:p>
            <a:pPr eaLnBrk="1" hangingPunct="1"/>
            <a:endParaRPr lang="zh-CN" altLang="en-US" sz="2400" dirty="0">
              <a:solidFill>
                <a:schemeClr val="tx1"/>
              </a:solidFill>
            </a:endParaRPr>
          </a:p>
        </p:txBody>
      </p:sp>
      <p:sp>
        <p:nvSpPr>
          <p:cNvPr id="28674" name="Slide Number Placeholder 5">
            <a:extLst>
              <a:ext uri="{FF2B5EF4-FFF2-40B4-BE49-F238E27FC236}">
                <a16:creationId xmlns:a16="http://schemas.microsoft.com/office/drawing/2014/main" id="{58C7D839-72E0-944B-8B62-4B095FEC85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850A827-FE17-E342-9FAA-7614CA014C2F}" type="slidenum">
              <a:rPr kumimoji="0" lang="en-US" altLang="zh-CN" sz="1400"/>
              <a:pPr eaLnBrk="1" hangingPunct="1"/>
              <a:t>21</a:t>
            </a:fld>
            <a:r>
              <a:rPr kumimoji="0" lang="en-US" altLang="zh-CN" sz="1400"/>
              <a:t>/95</a:t>
            </a:r>
          </a:p>
        </p:txBody>
      </p:sp>
      <p:grpSp>
        <p:nvGrpSpPr>
          <p:cNvPr id="5" name="Group 1097">
            <a:extLst>
              <a:ext uri="{FF2B5EF4-FFF2-40B4-BE49-F238E27FC236}">
                <a16:creationId xmlns:a16="http://schemas.microsoft.com/office/drawing/2014/main" id="{B6DB0E11-0813-B348-938C-466C4CBB34FE}"/>
              </a:ext>
            </a:extLst>
          </p:cNvPr>
          <p:cNvGrpSpPr>
            <a:grpSpLocks/>
          </p:cNvGrpSpPr>
          <p:nvPr/>
        </p:nvGrpSpPr>
        <p:grpSpPr bwMode="auto">
          <a:xfrm>
            <a:off x="1692613" y="3429000"/>
            <a:ext cx="7665396" cy="2855068"/>
            <a:chOff x="812" y="1924"/>
            <a:chExt cx="4024" cy="1597"/>
          </a:xfrm>
        </p:grpSpPr>
        <p:sp>
          <p:nvSpPr>
            <p:cNvPr id="6" name="AutoShape 1027">
              <a:extLst>
                <a:ext uri="{FF2B5EF4-FFF2-40B4-BE49-F238E27FC236}">
                  <a16:creationId xmlns:a16="http://schemas.microsoft.com/office/drawing/2014/main" id="{EB401E65-0C2D-4B4F-9011-28C4692DC8BE}"/>
                </a:ext>
              </a:extLst>
            </p:cNvPr>
            <p:cNvSpPr>
              <a:spLocks noChangeArrowheads="1"/>
            </p:cNvSpPr>
            <p:nvPr/>
          </p:nvSpPr>
          <p:spPr bwMode="auto">
            <a:xfrm>
              <a:off x="3161" y="1924"/>
              <a:ext cx="1675" cy="1297"/>
            </a:xfrm>
            <a:prstGeom prst="roundRect">
              <a:avLst>
                <a:gd name="adj" fmla="val 12495"/>
              </a:avLst>
            </a:prstGeom>
            <a:solidFill>
              <a:schemeClr val="folHlink"/>
            </a:solidFill>
            <a:ln w="12700">
              <a:solidFill>
                <a:schemeClr val="accent1"/>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Rectangle 1028">
              <a:extLst>
                <a:ext uri="{FF2B5EF4-FFF2-40B4-BE49-F238E27FC236}">
                  <a16:creationId xmlns:a16="http://schemas.microsoft.com/office/drawing/2014/main" id="{A6B18BB6-C430-0B4C-BA53-AC34EB00BFBB}"/>
                </a:ext>
              </a:extLst>
            </p:cNvPr>
            <p:cNvSpPr>
              <a:spLocks noChangeArrowheads="1"/>
            </p:cNvSpPr>
            <p:nvPr/>
          </p:nvSpPr>
          <p:spPr bwMode="auto">
            <a:xfrm>
              <a:off x="812" y="2093"/>
              <a:ext cx="1418" cy="1428"/>
            </a:xfrm>
            <a:prstGeom prst="rect">
              <a:avLst/>
            </a:prstGeom>
            <a:solidFill>
              <a:schemeClr val="bg2"/>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29">
              <a:extLst>
                <a:ext uri="{FF2B5EF4-FFF2-40B4-BE49-F238E27FC236}">
                  <a16:creationId xmlns:a16="http://schemas.microsoft.com/office/drawing/2014/main" id="{F5C6DF6E-B8B9-DD4F-A446-8062163DDF6C}"/>
                </a:ext>
              </a:extLst>
            </p:cNvPr>
            <p:cNvSpPr>
              <a:spLocks noChangeArrowheads="1"/>
            </p:cNvSpPr>
            <p:nvPr/>
          </p:nvSpPr>
          <p:spPr bwMode="auto">
            <a:xfrm>
              <a:off x="1171" y="2403"/>
              <a:ext cx="423" cy="358"/>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Line 1030">
              <a:extLst>
                <a:ext uri="{FF2B5EF4-FFF2-40B4-BE49-F238E27FC236}">
                  <a16:creationId xmlns:a16="http://schemas.microsoft.com/office/drawing/2014/main" id="{27B641CF-9BF1-C74A-83CD-D4EBB4B42672}"/>
                </a:ext>
              </a:extLst>
            </p:cNvPr>
            <p:cNvSpPr>
              <a:spLocks noChangeShapeType="1"/>
            </p:cNvSpPr>
            <p:nvPr/>
          </p:nvSpPr>
          <p:spPr bwMode="auto">
            <a:xfrm flipV="1">
              <a:off x="1167" y="1967"/>
              <a:ext cx="2011" cy="432"/>
            </a:xfrm>
            <a:prstGeom prst="line">
              <a:avLst/>
            </a:prstGeom>
            <a:noFill/>
            <a:ln w="12700">
              <a:solidFill>
                <a:srgbClr val="618FF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31">
              <a:extLst>
                <a:ext uri="{FF2B5EF4-FFF2-40B4-BE49-F238E27FC236}">
                  <a16:creationId xmlns:a16="http://schemas.microsoft.com/office/drawing/2014/main" id="{79A36E17-829F-1C4B-815E-01AB7FB5717D}"/>
                </a:ext>
              </a:extLst>
            </p:cNvPr>
            <p:cNvSpPr>
              <a:spLocks noChangeShapeType="1"/>
            </p:cNvSpPr>
            <p:nvPr/>
          </p:nvSpPr>
          <p:spPr bwMode="auto">
            <a:xfrm flipV="1">
              <a:off x="1608" y="2165"/>
              <a:ext cx="1518" cy="234"/>
            </a:xfrm>
            <a:prstGeom prst="line">
              <a:avLst/>
            </a:prstGeom>
            <a:noFill/>
            <a:ln w="12700">
              <a:solidFill>
                <a:srgbClr val="618FF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32">
              <a:extLst>
                <a:ext uri="{FF2B5EF4-FFF2-40B4-BE49-F238E27FC236}">
                  <a16:creationId xmlns:a16="http://schemas.microsoft.com/office/drawing/2014/main" id="{4B4AA7E3-A95A-F748-92F1-B899016A5A43}"/>
                </a:ext>
              </a:extLst>
            </p:cNvPr>
            <p:cNvSpPr>
              <a:spLocks noChangeShapeType="1"/>
            </p:cNvSpPr>
            <p:nvPr/>
          </p:nvSpPr>
          <p:spPr bwMode="auto">
            <a:xfrm>
              <a:off x="1598" y="2765"/>
              <a:ext cx="1497" cy="216"/>
            </a:xfrm>
            <a:prstGeom prst="line">
              <a:avLst/>
            </a:prstGeom>
            <a:noFill/>
            <a:ln w="12700">
              <a:solidFill>
                <a:srgbClr val="618FF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33">
              <a:extLst>
                <a:ext uri="{FF2B5EF4-FFF2-40B4-BE49-F238E27FC236}">
                  <a16:creationId xmlns:a16="http://schemas.microsoft.com/office/drawing/2014/main" id="{C6CAB5FE-6A30-9B44-90B7-746078689682}"/>
                </a:ext>
              </a:extLst>
            </p:cNvPr>
            <p:cNvSpPr>
              <a:spLocks noChangeShapeType="1"/>
            </p:cNvSpPr>
            <p:nvPr/>
          </p:nvSpPr>
          <p:spPr bwMode="auto">
            <a:xfrm>
              <a:off x="1167" y="2765"/>
              <a:ext cx="2072" cy="431"/>
            </a:xfrm>
            <a:prstGeom prst="line">
              <a:avLst/>
            </a:prstGeom>
            <a:noFill/>
            <a:ln w="12700">
              <a:solidFill>
                <a:srgbClr val="618FF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34">
              <a:extLst>
                <a:ext uri="{FF2B5EF4-FFF2-40B4-BE49-F238E27FC236}">
                  <a16:creationId xmlns:a16="http://schemas.microsoft.com/office/drawing/2014/main" id="{E025BA90-9FEA-3946-A182-9DEDA8598508}"/>
                </a:ext>
              </a:extLst>
            </p:cNvPr>
            <p:cNvSpPr>
              <a:spLocks noChangeShapeType="1"/>
            </p:cNvSpPr>
            <p:nvPr/>
          </p:nvSpPr>
          <p:spPr bwMode="auto">
            <a:xfrm>
              <a:off x="3208" y="2023"/>
              <a:ext cx="1570" cy="0"/>
            </a:xfrm>
            <a:prstGeom prst="line">
              <a:avLst/>
            </a:prstGeom>
            <a:noFill/>
            <a:ln w="38100" cmpd="dbl">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35">
              <a:extLst>
                <a:ext uri="{FF2B5EF4-FFF2-40B4-BE49-F238E27FC236}">
                  <a16:creationId xmlns:a16="http://schemas.microsoft.com/office/drawing/2014/main" id="{B7D904E5-02F7-AE42-B32D-011FF76A4783}"/>
                </a:ext>
              </a:extLst>
            </p:cNvPr>
            <p:cNvSpPr>
              <a:spLocks noChangeShapeType="1"/>
            </p:cNvSpPr>
            <p:nvPr/>
          </p:nvSpPr>
          <p:spPr bwMode="auto">
            <a:xfrm>
              <a:off x="3291" y="3169"/>
              <a:ext cx="1487" cy="0"/>
            </a:xfrm>
            <a:prstGeom prst="line">
              <a:avLst/>
            </a:prstGeom>
            <a:noFill/>
            <a:ln w="38100" cmpd="dbl">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036">
              <a:extLst>
                <a:ext uri="{FF2B5EF4-FFF2-40B4-BE49-F238E27FC236}">
                  <a16:creationId xmlns:a16="http://schemas.microsoft.com/office/drawing/2014/main" id="{F63D09BB-4793-C044-A68F-9F8A45AA159B}"/>
                </a:ext>
              </a:extLst>
            </p:cNvPr>
            <p:cNvSpPr>
              <a:spLocks noChangeArrowheads="1"/>
            </p:cNvSpPr>
            <p:nvPr/>
          </p:nvSpPr>
          <p:spPr bwMode="auto">
            <a:xfrm>
              <a:off x="951" y="3296"/>
              <a:ext cx="1061" cy="156"/>
            </a:xfrm>
            <a:prstGeom prst="rect">
              <a:avLst/>
            </a:prstGeom>
            <a:solidFill>
              <a:srgbClr val="FF6699"/>
            </a:solidFill>
            <a:ln w="12700">
              <a:solidFill>
                <a:schemeClr val="tx1"/>
              </a:solidFill>
              <a:miter lim="800000"/>
              <a:headEnd/>
              <a:tailEnd/>
            </a:ln>
          </p:spPr>
          <p:txBody>
            <a:bodyPr wrap="none"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en-US" altLang="zh-CN" sz="2000" b="1">
                  <a:latin typeface="Garamond" panose="02020404030301010803" pitchFamily="18" charset="0"/>
                </a:rPr>
                <a:t>Existing Software</a:t>
              </a:r>
            </a:p>
          </p:txBody>
        </p:sp>
        <p:sp>
          <p:nvSpPr>
            <p:cNvPr id="16" name="Rectangle 1037">
              <a:extLst>
                <a:ext uri="{FF2B5EF4-FFF2-40B4-BE49-F238E27FC236}">
                  <a16:creationId xmlns:a16="http://schemas.microsoft.com/office/drawing/2014/main" id="{B0844EF7-7700-5747-B066-FC93C89998B2}"/>
                </a:ext>
              </a:extLst>
            </p:cNvPr>
            <p:cNvSpPr>
              <a:spLocks noChangeArrowheads="1"/>
            </p:cNvSpPr>
            <p:nvPr/>
          </p:nvSpPr>
          <p:spPr bwMode="auto">
            <a:xfrm>
              <a:off x="3348" y="3296"/>
              <a:ext cx="1418" cy="205"/>
            </a:xfrm>
            <a:prstGeom prst="rect">
              <a:avLst/>
            </a:prstGeom>
            <a:solidFill>
              <a:srgbClr val="FF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en-US" altLang="zh-CN" sz="2000" b="1" dirty="0">
                  <a:solidFill>
                    <a:srgbClr val="CC0000"/>
                  </a:solidFill>
                  <a:latin typeface="Garamond" panose="02020404030301010803" pitchFamily="18" charset="0"/>
                </a:rPr>
                <a:t>Reengineered Software</a:t>
              </a:r>
            </a:p>
          </p:txBody>
        </p:sp>
        <p:grpSp>
          <p:nvGrpSpPr>
            <p:cNvPr id="17" name="Group 1038">
              <a:extLst>
                <a:ext uri="{FF2B5EF4-FFF2-40B4-BE49-F238E27FC236}">
                  <a16:creationId xmlns:a16="http://schemas.microsoft.com/office/drawing/2014/main" id="{AB1BD733-6004-3B46-A533-75D79AFF12EB}"/>
                </a:ext>
              </a:extLst>
            </p:cNvPr>
            <p:cNvGrpSpPr>
              <a:grpSpLocks/>
            </p:cNvGrpSpPr>
            <p:nvPr/>
          </p:nvGrpSpPr>
          <p:grpSpPr bwMode="auto">
            <a:xfrm>
              <a:off x="3268" y="2080"/>
              <a:ext cx="1444" cy="1000"/>
              <a:chOff x="3268" y="2080"/>
              <a:chExt cx="1444" cy="1000"/>
            </a:xfrm>
          </p:grpSpPr>
          <p:sp>
            <p:nvSpPr>
              <p:cNvPr id="18" name="Rectangle 1039">
                <a:extLst>
                  <a:ext uri="{FF2B5EF4-FFF2-40B4-BE49-F238E27FC236}">
                    <a16:creationId xmlns:a16="http://schemas.microsoft.com/office/drawing/2014/main" id="{47DDEF08-6FD2-684E-8833-13241C141AD0}"/>
                  </a:ext>
                </a:extLst>
              </p:cNvPr>
              <p:cNvSpPr>
                <a:spLocks noChangeArrowheads="1"/>
              </p:cNvSpPr>
              <p:nvPr/>
            </p:nvSpPr>
            <p:spPr bwMode="auto">
              <a:xfrm>
                <a:off x="3343" y="2759"/>
                <a:ext cx="624" cy="321"/>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040">
                <a:extLst>
                  <a:ext uri="{FF2B5EF4-FFF2-40B4-BE49-F238E27FC236}">
                    <a16:creationId xmlns:a16="http://schemas.microsoft.com/office/drawing/2014/main" id="{49AA34CB-62D7-4241-BC4E-76D4BF04B3B3}"/>
                  </a:ext>
                </a:extLst>
              </p:cNvPr>
              <p:cNvSpPr>
                <a:spLocks noChangeArrowheads="1"/>
              </p:cNvSpPr>
              <p:nvPr/>
            </p:nvSpPr>
            <p:spPr bwMode="auto">
              <a:xfrm>
                <a:off x="4141" y="2142"/>
                <a:ext cx="571" cy="489"/>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Rectangle 1041">
                <a:extLst>
                  <a:ext uri="{FF2B5EF4-FFF2-40B4-BE49-F238E27FC236}">
                    <a16:creationId xmlns:a16="http://schemas.microsoft.com/office/drawing/2014/main" id="{C4B5858F-5693-5A4E-ADFA-03F1CEC7CDBC}"/>
                  </a:ext>
                </a:extLst>
              </p:cNvPr>
              <p:cNvSpPr>
                <a:spLocks noChangeArrowheads="1"/>
              </p:cNvSpPr>
              <p:nvPr/>
            </p:nvSpPr>
            <p:spPr bwMode="auto">
              <a:xfrm>
                <a:off x="3268" y="2080"/>
                <a:ext cx="692" cy="499"/>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Rectangle 1042">
                <a:extLst>
                  <a:ext uri="{FF2B5EF4-FFF2-40B4-BE49-F238E27FC236}">
                    <a16:creationId xmlns:a16="http://schemas.microsoft.com/office/drawing/2014/main" id="{9FFF57C9-2475-B74D-B877-8A43AF674AC8}"/>
                  </a:ext>
                </a:extLst>
              </p:cNvPr>
              <p:cNvSpPr>
                <a:spLocks noChangeArrowheads="1"/>
              </p:cNvSpPr>
              <p:nvPr/>
            </p:nvSpPr>
            <p:spPr bwMode="auto">
              <a:xfrm>
                <a:off x="3558" y="2135"/>
                <a:ext cx="111" cy="58"/>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Line 1043">
                <a:extLst>
                  <a:ext uri="{FF2B5EF4-FFF2-40B4-BE49-F238E27FC236}">
                    <a16:creationId xmlns:a16="http://schemas.microsoft.com/office/drawing/2014/main" id="{0ABAB6D6-F6F3-B843-B727-68ABEB216CA9}"/>
                  </a:ext>
                </a:extLst>
              </p:cNvPr>
              <p:cNvSpPr>
                <a:spLocks noChangeShapeType="1"/>
              </p:cNvSpPr>
              <p:nvPr/>
            </p:nvSpPr>
            <p:spPr bwMode="auto">
              <a:xfrm>
                <a:off x="3554" y="2168"/>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044">
                <a:extLst>
                  <a:ext uri="{FF2B5EF4-FFF2-40B4-BE49-F238E27FC236}">
                    <a16:creationId xmlns:a16="http://schemas.microsoft.com/office/drawing/2014/main" id="{702BA025-7A0F-954D-BE81-626770B43EDD}"/>
                  </a:ext>
                </a:extLst>
              </p:cNvPr>
              <p:cNvSpPr>
                <a:spLocks noChangeShapeType="1"/>
              </p:cNvSpPr>
              <p:nvPr/>
            </p:nvSpPr>
            <p:spPr bwMode="auto">
              <a:xfrm>
                <a:off x="3554" y="2184"/>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 name="Group 1045">
                <a:extLst>
                  <a:ext uri="{FF2B5EF4-FFF2-40B4-BE49-F238E27FC236}">
                    <a16:creationId xmlns:a16="http://schemas.microsoft.com/office/drawing/2014/main" id="{39EECDEE-C4FF-0742-94CD-80F41075F199}"/>
                  </a:ext>
                </a:extLst>
              </p:cNvPr>
              <p:cNvGrpSpPr>
                <a:grpSpLocks/>
              </p:cNvGrpSpPr>
              <p:nvPr/>
            </p:nvGrpSpPr>
            <p:grpSpPr bwMode="auto">
              <a:xfrm>
                <a:off x="3782" y="2971"/>
                <a:ext cx="118" cy="60"/>
                <a:chOff x="3782" y="2971"/>
                <a:chExt cx="118" cy="60"/>
              </a:xfrm>
            </p:grpSpPr>
            <p:sp>
              <p:nvSpPr>
                <p:cNvPr id="71" name="Rectangle 1046">
                  <a:extLst>
                    <a:ext uri="{FF2B5EF4-FFF2-40B4-BE49-F238E27FC236}">
                      <a16:creationId xmlns:a16="http://schemas.microsoft.com/office/drawing/2014/main" id="{3223ED29-B3C3-0046-A576-19B639077F3F}"/>
                    </a:ext>
                  </a:extLst>
                </p:cNvPr>
                <p:cNvSpPr>
                  <a:spLocks noChangeArrowheads="1"/>
                </p:cNvSpPr>
                <p:nvPr/>
              </p:nvSpPr>
              <p:spPr bwMode="auto">
                <a:xfrm>
                  <a:off x="3786" y="2971"/>
                  <a:ext cx="111" cy="60"/>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 name="Line 1047">
                  <a:extLst>
                    <a:ext uri="{FF2B5EF4-FFF2-40B4-BE49-F238E27FC236}">
                      <a16:creationId xmlns:a16="http://schemas.microsoft.com/office/drawing/2014/main" id="{AF67AB7A-54E9-674E-85B8-517C14B5F46C}"/>
                    </a:ext>
                  </a:extLst>
                </p:cNvPr>
                <p:cNvSpPr>
                  <a:spLocks noChangeShapeType="1"/>
                </p:cNvSpPr>
                <p:nvPr/>
              </p:nvSpPr>
              <p:spPr bwMode="auto">
                <a:xfrm>
                  <a:off x="3782" y="3007"/>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048">
                  <a:extLst>
                    <a:ext uri="{FF2B5EF4-FFF2-40B4-BE49-F238E27FC236}">
                      <a16:creationId xmlns:a16="http://schemas.microsoft.com/office/drawing/2014/main" id="{7E16C0F5-EE85-BC47-86A1-5AC57EAABFB0}"/>
                    </a:ext>
                  </a:extLst>
                </p:cNvPr>
                <p:cNvSpPr>
                  <a:spLocks noChangeShapeType="1"/>
                </p:cNvSpPr>
                <p:nvPr/>
              </p:nvSpPr>
              <p:spPr bwMode="auto">
                <a:xfrm>
                  <a:off x="3782" y="3022"/>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 name="Rectangle 1049">
                <a:extLst>
                  <a:ext uri="{FF2B5EF4-FFF2-40B4-BE49-F238E27FC236}">
                    <a16:creationId xmlns:a16="http://schemas.microsoft.com/office/drawing/2014/main" id="{3E409C7B-64E9-9B4B-81B1-A903E6DC6552}"/>
                  </a:ext>
                </a:extLst>
              </p:cNvPr>
              <p:cNvSpPr>
                <a:spLocks noChangeArrowheads="1"/>
              </p:cNvSpPr>
              <p:nvPr/>
            </p:nvSpPr>
            <p:spPr bwMode="auto">
              <a:xfrm>
                <a:off x="3778" y="2336"/>
                <a:ext cx="110" cy="58"/>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Line 1050">
                <a:extLst>
                  <a:ext uri="{FF2B5EF4-FFF2-40B4-BE49-F238E27FC236}">
                    <a16:creationId xmlns:a16="http://schemas.microsoft.com/office/drawing/2014/main" id="{753E54AF-5544-434D-9CDF-B680D949BC19}"/>
                  </a:ext>
                </a:extLst>
              </p:cNvPr>
              <p:cNvSpPr>
                <a:spLocks noChangeShapeType="1"/>
              </p:cNvSpPr>
              <p:nvPr/>
            </p:nvSpPr>
            <p:spPr bwMode="auto">
              <a:xfrm>
                <a:off x="3774" y="2370"/>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51">
                <a:extLst>
                  <a:ext uri="{FF2B5EF4-FFF2-40B4-BE49-F238E27FC236}">
                    <a16:creationId xmlns:a16="http://schemas.microsoft.com/office/drawing/2014/main" id="{184AAEBE-C6CC-0B42-B4A6-015AA6760D41}"/>
                  </a:ext>
                </a:extLst>
              </p:cNvPr>
              <p:cNvSpPr>
                <a:spLocks noChangeShapeType="1"/>
              </p:cNvSpPr>
              <p:nvPr/>
            </p:nvSpPr>
            <p:spPr bwMode="auto">
              <a:xfrm>
                <a:off x="3774" y="2386"/>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1052">
                <a:extLst>
                  <a:ext uri="{FF2B5EF4-FFF2-40B4-BE49-F238E27FC236}">
                    <a16:creationId xmlns:a16="http://schemas.microsoft.com/office/drawing/2014/main" id="{8F8098AF-76B2-E04D-A5E9-CE8BE4A05B2E}"/>
                  </a:ext>
                </a:extLst>
              </p:cNvPr>
              <p:cNvSpPr>
                <a:spLocks noChangeArrowheads="1"/>
              </p:cNvSpPr>
              <p:nvPr/>
            </p:nvSpPr>
            <p:spPr bwMode="auto">
              <a:xfrm>
                <a:off x="4186" y="2406"/>
                <a:ext cx="109" cy="59"/>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Line 1053">
                <a:extLst>
                  <a:ext uri="{FF2B5EF4-FFF2-40B4-BE49-F238E27FC236}">
                    <a16:creationId xmlns:a16="http://schemas.microsoft.com/office/drawing/2014/main" id="{E5029D54-12C5-7B4E-AF29-C7433D7191D1}"/>
                  </a:ext>
                </a:extLst>
              </p:cNvPr>
              <p:cNvSpPr>
                <a:spLocks noChangeShapeType="1"/>
              </p:cNvSpPr>
              <p:nvPr/>
            </p:nvSpPr>
            <p:spPr bwMode="auto">
              <a:xfrm>
                <a:off x="4182" y="2441"/>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054">
                <a:extLst>
                  <a:ext uri="{FF2B5EF4-FFF2-40B4-BE49-F238E27FC236}">
                    <a16:creationId xmlns:a16="http://schemas.microsoft.com/office/drawing/2014/main" id="{B9BF918F-57E3-A34E-B418-141238202B5D}"/>
                  </a:ext>
                </a:extLst>
              </p:cNvPr>
              <p:cNvSpPr>
                <a:spLocks noChangeShapeType="1"/>
              </p:cNvSpPr>
              <p:nvPr/>
            </p:nvSpPr>
            <p:spPr bwMode="auto">
              <a:xfrm>
                <a:off x="4182" y="2454"/>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055">
                <a:extLst>
                  <a:ext uri="{FF2B5EF4-FFF2-40B4-BE49-F238E27FC236}">
                    <a16:creationId xmlns:a16="http://schemas.microsoft.com/office/drawing/2014/main" id="{29EDF02C-98B7-5C4E-8224-CB5AA40A6C88}"/>
                  </a:ext>
                </a:extLst>
              </p:cNvPr>
              <p:cNvSpPr>
                <a:spLocks noChangeShapeType="1"/>
              </p:cNvSpPr>
              <p:nvPr/>
            </p:nvSpPr>
            <p:spPr bwMode="auto">
              <a:xfrm>
                <a:off x="3956" y="2405"/>
                <a:ext cx="18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1056">
                <a:extLst>
                  <a:ext uri="{FF2B5EF4-FFF2-40B4-BE49-F238E27FC236}">
                    <a16:creationId xmlns:a16="http://schemas.microsoft.com/office/drawing/2014/main" id="{97D8ADA0-B92B-6B4A-8D5C-5379F49E767B}"/>
                  </a:ext>
                </a:extLst>
              </p:cNvPr>
              <p:cNvSpPr>
                <a:spLocks noChangeArrowheads="1"/>
              </p:cNvSpPr>
              <p:nvPr/>
            </p:nvSpPr>
            <p:spPr bwMode="auto">
              <a:xfrm>
                <a:off x="4462" y="2475"/>
                <a:ext cx="110" cy="59"/>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Line 1057">
                <a:extLst>
                  <a:ext uri="{FF2B5EF4-FFF2-40B4-BE49-F238E27FC236}">
                    <a16:creationId xmlns:a16="http://schemas.microsoft.com/office/drawing/2014/main" id="{330CFAA0-B2A1-1F41-900E-DA163244995E}"/>
                  </a:ext>
                </a:extLst>
              </p:cNvPr>
              <p:cNvSpPr>
                <a:spLocks noChangeShapeType="1"/>
              </p:cNvSpPr>
              <p:nvPr/>
            </p:nvSpPr>
            <p:spPr bwMode="auto">
              <a:xfrm>
                <a:off x="4458" y="2511"/>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058">
                <a:extLst>
                  <a:ext uri="{FF2B5EF4-FFF2-40B4-BE49-F238E27FC236}">
                    <a16:creationId xmlns:a16="http://schemas.microsoft.com/office/drawing/2014/main" id="{42196B88-73BB-424C-B6F7-6D42ABB9F6F1}"/>
                  </a:ext>
                </a:extLst>
              </p:cNvPr>
              <p:cNvSpPr>
                <a:spLocks noChangeShapeType="1"/>
              </p:cNvSpPr>
              <p:nvPr/>
            </p:nvSpPr>
            <p:spPr bwMode="auto">
              <a:xfrm>
                <a:off x="4458" y="2525"/>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1059">
                <a:extLst>
                  <a:ext uri="{FF2B5EF4-FFF2-40B4-BE49-F238E27FC236}">
                    <a16:creationId xmlns:a16="http://schemas.microsoft.com/office/drawing/2014/main" id="{96E79AAF-C3E7-204E-AA36-EC842A7D7223}"/>
                  </a:ext>
                </a:extLst>
              </p:cNvPr>
              <p:cNvSpPr>
                <a:spLocks noChangeArrowheads="1"/>
              </p:cNvSpPr>
              <p:nvPr/>
            </p:nvSpPr>
            <p:spPr bwMode="auto">
              <a:xfrm>
                <a:off x="4432" y="2267"/>
                <a:ext cx="111" cy="59"/>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Line 1060">
                <a:extLst>
                  <a:ext uri="{FF2B5EF4-FFF2-40B4-BE49-F238E27FC236}">
                    <a16:creationId xmlns:a16="http://schemas.microsoft.com/office/drawing/2014/main" id="{BA3A067F-F4F5-C545-AEE3-233A1DC4A466}"/>
                  </a:ext>
                </a:extLst>
              </p:cNvPr>
              <p:cNvSpPr>
                <a:spLocks noChangeShapeType="1"/>
              </p:cNvSpPr>
              <p:nvPr/>
            </p:nvSpPr>
            <p:spPr bwMode="auto">
              <a:xfrm>
                <a:off x="4428" y="2302"/>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061">
                <a:extLst>
                  <a:ext uri="{FF2B5EF4-FFF2-40B4-BE49-F238E27FC236}">
                    <a16:creationId xmlns:a16="http://schemas.microsoft.com/office/drawing/2014/main" id="{6D529A5C-9469-3A4C-9A97-27802E7805D4}"/>
                  </a:ext>
                </a:extLst>
              </p:cNvPr>
              <p:cNvSpPr>
                <a:spLocks noChangeShapeType="1"/>
              </p:cNvSpPr>
              <p:nvPr/>
            </p:nvSpPr>
            <p:spPr bwMode="auto">
              <a:xfrm>
                <a:off x="4428" y="2316"/>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62">
                <a:extLst>
                  <a:ext uri="{FF2B5EF4-FFF2-40B4-BE49-F238E27FC236}">
                    <a16:creationId xmlns:a16="http://schemas.microsoft.com/office/drawing/2014/main" id="{E9465A6C-DF6F-444C-A9A8-945A9108BB32}"/>
                  </a:ext>
                </a:extLst>
              </p:cNvPr>
              <p:cNvSpPr>
                <a:spLocks noChangeShapeType="1"/>
              </p:cNvSpPr>
              <p:nvPr/>
            </p:nvSpPr>
            <p:spPr bwMode="auto">
              <a:xfrm flipH="1">
                <a:off x="4298" y="2365"/>
                <a:ext cx="65" cy="3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063">
                <a:extLst>
                  <a:ext uri="{FF2B5EF4-FFF2-40B4-BE49-F238E27FC236}">
                    <a16:creationId xmlns:a16="http://schemas.microsoft.com/office/drawing/2014/main" id="{B17D8F0D-A9CB-DD4D-BF63-022031766B4E}"/>
                  </a:ext>
                </a:extLst>
              </p:cNvPr>
              <p:cNvSpPr>
                <a:spLocks noChangeShapeType="1"/>
              </p:cNvSpPr>
              <p:nvPr/>
            </p:nvSpPr>
            <p:spPr bwMode="auto">
              <a:xfrm flipV="1">
                <a:off x="4363" y="2330"/>
                <a:ext cx="64" cy="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064">
                <a:extLst>
                  <a:ext uri="{FF2B5EF4-FFF2-40B4-BE49-F238E27FC236}">
                    <a16:creationId xmlns:a16="http://schemas.microsoft.com/office/drawing/2014/main" id="{F2DE873A-7460-4643-A067-715019088BE2}"/>
                  </a:ext>
                </a:extLst>
              </p:cNvPr>
              <p:cNvSpPr>
                <a:spLocks noChangeShapeType="1"/>
              </p:cNvSpPr>
              <p:nvPr/>
            </p:nvSpPr>
            <p:spPr bwMode="auto">
              <a:xfrm>
                <a:off x="4502" y="2400"/>
                <a:ext cx="10" cy="7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065">
                <a:extLst>
                  <a:ext uri="{FF2B5EF4-FFF2-40B4-BE49-F238E27FC236}">
                    <a16:creationId xmlns:a16="http://schemas.microsoft.com/office/drawing/2014/main" id="{82EF529B-DFC5-0C41-AA58-9A8D9AE9EEF5}"/>
                  </a:ext>
                </a:extLst>
              </p:cNvPr>
              <p:cNvSpPr>
                <a:spLocks noChangeShapeType="1"/>
              </p:cNvSpPr>
              <p:nvPr/>
            </p:nvSpPr>
            <p:spPr bwMode="auto">
              <a:xfrm flipH="1" flipV="1">
                <a:off x="4492" y="2330"/>
                <a:ext cx="10" cy="7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1066">
                <a:extLst>
                  <a:ext uri="{FF2B5EF4-FFF2-40B4-BE49-F238E27FC236}">
                    <a16:creationId xmlns:a16="http://schemas.microsoft.com/office/drawing/2014/main" id="{5BF53D99-85BC-B94E-B8DE-D369E287CCC8}"/>
                  </a:ext>
                </a:extLst>
              </p:cNvPr>
              <p:cNvSpPr>
                <a:spLocks noChangeArrowheads="1"/>
              </p:cNvSpPr>
              <p:nvPr/>
            </p:nvSpPr>
            <p:spPr bwMode="auto">
              <a:xfrm>
                <a:off x="3548" y="2495"/>
                <a:ext cx="110" cy="57"/>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Line 1067">
                <a:extLst>
                  <a:ext uri="{FF2B5EF4-FFF2-40B4-BE49-F238E27FC236}">
                    <a16:creationId xmlns:a16="http://schemas.microsoft.com/office/drawing/2014/main" id="{BE854CBE-C469-3141-83D1-3E5261E59DF7}"/>
                  </a:ext>
                </a:extLst>
              </p:cNvPr>
              <p:cNvSpPr>
                <a:spLocks noChangeShapeType="1"/>
              </p:cNvSpPr>
              <p:nvPr/>
            </p:nvSpPr>
            <p:spPr bwMode="auto">
              <a:xfrm>
                <a:off x="3544" y="2529"/>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068">
                <a:extLst>
                  <a:ext uri="{FF2B5EF4-FFF2-40B4-BE49-F238E27FC236}">
                    <a16:creationId xmlns:a16="http://schemas.microsoft.com/office/drawing/2014/main" id="{ADB1DAB7-34DA-2D46-A6DE-E24D083EE364}"/>
                  </a:ext>
                </a:extLst>
              </p:cNvPr>
              <p:cNvSpPr>
                <a:spLocks noChangeShapeType="1"/>
              </p:cNvSpPr>
              <p:nvPr/>
            </p:nvSpPr>
            <p:spPr bwMode="auto">
              <a:xfrm>
                <a:off x="3544" y="2543"/>
                <a:ext cx="1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069">
                <a:extLst>
                  <a:ext uri="{FF2B5EF4-FFF2-40B4-BE49-F238E27FC236}">
                    <a16:creationId xmlns:a16="http://schemas.microsoft.com/office/drawing/2014/main" id="{02ED5F52-6444-D84C-9F02-8517EF5DC220}"/>
                  </a:ext>
                </a:extLst>
              </p:cNvPr>
              <p:cNvSpPr>
                <a:spLocks noChangeShapeType="1"/>
              </p:cNvSpPr>
              <p:nvPr/>
            </p:nvSpPr>
            <p:spPr bwMode="auto">
              <a:xfrm flipH="1">
                <a:off x="3603" y="2344"/>
                <a:ext cx="4" cy="14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070">
                <a:extLst>
                  <a:ext uri="{FF2B5EF4-FFF2-40B4-BE49-F238E27FC236}">
                    <a16:creationId xmlns:a16="http://schemas.microsoft.com/office/drawing/2014/main" id="{753B28A1-3D0E-064E-8989-63B19DF55082}"/>
                  </a:ext>
                </a:extLst>
              </p:cNvPr>
              <p:cNvSpPr>
                <a:spLocks noChangeShapeType="1"/>
              </p:cNvSpPr>
              <p:nvPr/>
            </p:nvSpPr>
            <p:spPr bwMode="auto">
              <a:xfrm flipV="1">
                <a:off x="3607" y="2197"/>
                <a:ext cx="5"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071">
                <a:extLst>
                  <a:ext uri="{FF2B5EF4-FFF2-40B4-BE49-F238E27FC236}">
                    <a16:creationId xmlns:a16="http://schemas.microsoft.com/office/drawing/2014/main" id="{F1CF0ECB-3DA3-D94F-B160-24C4E8B6E6B2}"/>
                  </a:ext>
                </a:extLst>
              </p:cNvPr>
              <p:cNvSpPr>
                <a:spLocks noChangeShapeType="1"/>
              </p:cNvSpPr>
              <p:nvPr/>
            </p:nvSpPr>
            <p:spPr bwMode="auto">
              <a:xfrm flipH="1">
                <a:off x="3650" y="2445"/>
                <a:ext cx="68" cy="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072">
                <a:extLst>
                  <a:ext uri="{FF2B5EF4-FFF2-40B4-BE49-F238E27FC236}">
                    <a16:creationId xmlns:a16="http://schemas.microsoft.com/office/drawing/2014/main" id="{1C96FDFA-D7BA-3645-9D18-61E3B947DEDD}"/>
                  </a:ext>
                </a:extLst>
              </p:cNvPr>
              <p:cNvSpPr>
                <a:spLocks noChangeShapeType="1"/>
              </p:cNvSpPr>
              <p:nvPr/>
            </p:nvSpPr>
            <p:spPr bwMode="auto">
              <a:xfrm flipV="1">
                <a:off x="3718" y="2398"/>
                <a:ext cx="64" cy="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1073">
                <a:extLst>
                  <a:ext uri="{FF2B5EF4-FFF2-40B4-BE49-F238E27FC236}">
                    <a16:creationId xmlns:a16="http://schemas.microsoft.com/office/drawing/2014/main" id="{9AD45DEA-FDA2-2944-BB41-7D9C5ED407FC}"/>
                  </a:ext>
                </a:extLst>
              </p:cNvPr>
              <p:cNvSpPr>
                <a:spLocks noChangeArrowheads="1"/>
              </p:cNvSpPr>
              <p:nvPr/>
            </p:nvSpPr>
            <p:spPr bwMode="auto">
              <a:xfrm>
                <a:off x="3723" y="2799"/>
                <a:ext cx="112" cy="58"/>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 name="Line 1074">
                <a:extLst>
                  <a:ext uri="{FF2B5EF4-FFF2-40B4-BE49-F238E27FC236}">
                    <a16:creationId xmlns:a16="http://schemas.microsoft.com/office/drawing/2014/main" id="{8B1F276B-9192-6345-B73A-4531317AA0CC}"/>
                  </a:ext>
                </a:extLst>
              </p:cNvPr>
              <p:cNvSpPr>
                <a:spLocks noChangeShapeType="1"/>
              </p:cNvSpPr>
              <p:nvPr/>
            </p:nvSpPr>
            <p:spPr bwMode="auto">
              <a:xfrm>
                <a:off x="3719" y="2835"/>
                <a:ext cx="12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075">
                <a:extLst>
                  <a:ext uri="{FF2B5EF4-FFF2-40B4-BE49-F238E27FC236}">
                    <a16:creationId xmlns:a16="http://schemas.microsoft.com/office/drawing/2014/main" id="{CDBC5ACE-2587-624B-A55B-E8DD0ADF732C}"/>
                  </a:ext>
                </a:extLst>
              </p:cNvPr>
              <p:cNvSpPr>
                <a:spLocks noChangeShapeType="1"/>
              </p:cNvSpPr>
              <p:nvPr/>
            </p:nvSpPr>
            <p:spPr bwMode="auto">
              <a:xfrm>
                <a:off x="3719" y="2848"/>
                <a:ext cx="12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076">
                <a:extLst>
                  <a:ext uri="{FF2B5EF4-FFF2-40B4-BE49-F238E27FC236}">
                    <a16:creationId xmlns:a16="http://schemas.microsoft.com/office/drawing/2014/main" id="{0B3974CE-9B9A-6440-AF57-AFA1C0390014}"/>
                  </a:ext>
                </a:extLst>
              </p:cNvPr>
              <p:cNvSpPr>
                <a:spLocks noChangeShapeType="1"/>
              </p:cNvSpPr>
              <p:nvPr/>
            </p:nvSpPr>
            <p:spPr bwMode="auto">
              <a:xfrm flipV="1">
                <a:off x="4009" y="2525"/>
                <a:ext cx="128" cy="10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077">
                <a:extLst>
                  <a:ext uri="{FF2B5EF4-FFF2-40B4-BE49-F238E27FC236}">
                    <a16:creationId xmlns:a16="http://schemas.microsoft.com/office/drawing/2014/main" id="{8D5DA8B5-1CBE-7440-A3BB-F82E8E90F1C9}"/>
                  </a:ext>
                </a:extLst>
              </p:cNvPr>
              <p:cNvSpPr>
                <a:spLocks noChangeShapeType="1"/>
              </p:cNvSpPr>
              <p:nvPr/>
            </p:nvSpPr>
            <p:spPr bwMode="auto">
              <a:xfrm flipH="1">
                <a:off x="3888" y="2631"/>
                <a:ext cx="121" cy="12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 name="Group 1078">
                <a:extLst>
                  <a:ext uri="{FF2B5EF4-FFF2-40B4-BE49-F238E27FC236}">
                    <a16:creationId xmlns:a16="http://schemas.microsoft.com/office/drawing/2014/main" id="{C506AC3C-D692-4B4B-9EBA-A2CC42877B2F}"/>
                  </a:ext>
                </a:extLst>
              </p:cNvPr>
              <p:cNvGrpSpPr>
                <a:grpSpLocks/>
              </p:cNvGrpSpPr>
              <p:nvPr/>
            </p:nvGrpSpPr>
            <p:grpSpPr bwMode="auto">
              <a:xfrm>
                <a:off x="3447" y="2969"/>
                <a:ext cx="116" cy="60"/>
                <a:chOff x="3447" y="2969"/>
                <a:chExt cx="116" cy="60"/>
              </a:xfrm>
            </p:grpSpPr>
            <p:sp>
              <p:nvSpPr>
                <p:cNvPr id="68" name="Rectangle 1079">
                  <a:extLst>
                    <a:ext uri="{FF2B5EF4-FFF2-40B4-BE49-F238E27FC236}">
                      <a16:creationId xmlns:a16="http://schemas.microsoft.com/office/drawing/2014/main" id="{A3350950-E455-1246-A00A-43A0AE164799}"/>
                    </a:ext>
                  </a:extLst>
                </p:cNvPr>
                <p:cNvSpPr>
                  <a:spLocks noChangeArrowheads="1"/>
                </p:cNvSpPr>
                <p:nvPr/>
              </p:nvSpPr>
              <p:spPr bwMode="auto">
                <a:xfrm>
                  <a:off x="3451" y="2969"/>
                  <a:ext cx="109" cy="60"/>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9" name="Line 1080">
                  <a:extLst>
                    <a:ext uri="{FF2B5EF4-FFF2-40B4-BE49-F238E27FC236}">
                      <a16:creationId xmlns:a16="http://schemas.microsoft.com/office/drawing/2014/main" id="{34639FB2-F416-D14E-A999-5B23FC3BFC42}"/>
                    </a:ext>
                  </a:extLst>
                </p:cNvPr>
                <p:cNvSpPr>
                  <a:spLocks noChangeShapeType="1"/>
                </p:cNvSpPr>
                <p:nvPr/>
              </p:nvSpPr>
              <p:spPr bwMode="auto">
                <a:xfrm>
                  <a:off x="3447" y="3005"/>
                  <a:ext cx="11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081">
                  <a:extLst>
                    <a:ext uri="{FF2B5EF4-FFF2-40B4-BE49-F238E27FC236}">
                      <a16:creationId xmlns:a16="http://schemas.microsoft.com/office/drawing/2014/main" id="{4B4A1ED5-27DC-4646-9CF6-DA89EA7BB6BD}"/>
                    </a:ext>
                  </a:extLst>
                </p:cNvPr>
                <p:cNvSpPr>
                  <a:spLocks noChangeShapeType="1"/>
                </p:cNvSpPr>
                <p:nvPr/>
              </p:nvSpPr>
              <p:spPr bwMode="auto">
                <a:xfrm>
                  <a:off x="3447" y="3019"/>
                  <a:ext cx="11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 name="Line 1082">
                <a:extLst>
                  <a:ext uri="{FF2B5EF4-FFF2-40B4-BE49-F238E27FC236}">
                    <a16:creationId xmlns:a16="http://schemas.microsoft.com/office/drawing/2014/main" id="{D91F6EA2-F040-2D45-9AE0-623AACF7A934}"/>
                  </a:ext>
                </a:extLst>
              </p:cNvPr>
              <p:cNvSpPr>
                <a:spLocks noChangeShapeType="1"/>
              </p:cNvSpPr>
              <p:nvPr/>
            </p:nvSpPr>
            <p:spPr bwMode="auto">
              <a:xfrm>
                <a:off x="3572" y="2996"/>
                <a:ext cx="21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Rectangle 1083">
                <a:extLst>
                  <a:ext uri="{FF2B5EF4-FFF2-40B4-BE49-F238E27FC236}">
                    <a16:creationId xmlns:a16="http://schemas.microsoft.com/office/drawing/2014/main" id="{EC4031DD-9384-5341-AE57-F207E19B2FD2}"/>
                  </a:ext>
                </a:extLst>
              </p:cNvPr>
              <p:cNvSpPr>
                <a:spLocks noChangeArrowheads="1"/>
              </p:cNvSpPr>
              <p:nvPr/>
            </p:nvSpPr>
            <p:spPr bwMode="auto">
              <a:xfrm>
                <a:off x="3393" y="2811"/>
                <a:ext cx="112" cy="59"/>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7" name="Line 1084">
                <a:extLst>
                  <a:ext uri="{FF2B5EF4-FFF2-40B4-BE49-F238E27FC236}">
                    <a16:creationId xmlns:a16="http://schemas.microsoft.com/office/drawing/2014/main" id="{912F5F1A-0E14-CB4F-A992-9F8FD35C00EF}"/>
                  </a:ext>
                </a:extLst>
              </p:cNvPr>
              <p:cNvSpPr>
                <a:spLocks noChangeShapeType="1"/>
              </p:cNvSpPr>
              <p:nvPr/>
            </p:nvSpPr>
            <p:spPr bwMode="auto">
              <a:xfrm>
                <a:off x="3389" y="2846"/>
                <a:ext cx="12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085">
                <a:extLst>
                  <a:ext uri="{FF2B5EF4-FFF2-40B4-BE49-F238E27FC236}">
                    <a16:creationId xmlns:a16="http://schemas.microsoft.com/office/drawing/2014/main" id="{5342CDDA-8AA2-A04E-B442-DBDCF23B9257}"/>
                  </a:ext>
                </a:extLst>
              </p:cNvPr>
              <p:cNvSpPr>
                <a:spLocks noChangeShapeType="1"/>
              </p:cNvSpPr>
              <p:nvPr/>
            </p:nvSpPr>
            <p:spPr bwMode="auto">
              <a:xfrm>
                <a:off x="3389" y="2860"/>
                <a:ext cx="12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086">
                <a:extLst>
                  <a:ext uri="{FF2B5EF4-FFF2-40B4-BE49-F238E27FC236}">
                    <a16:creationId xmlns:a16="http://schemas.microsoft.com/office/drawing/2014/main" id="{613CF79B-3B9C-A74E-81C3-1B4FA44B95F4}"/>
                  </a:ext>
                </a:extLst>
              </p:cNvPr>
              <p:cNvSpPr>
                <a:spLocks noChangeShapeType="1"/>
              </p:cNvSpPr>
              <p:nvPr/>
            </p:nvSpPr>
            <p:spPr bwMode="auto">
              <a:xfrm flipV="1">
                <a:off x="3615" y="2829"/>
                <a:ext cx="103" cy="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087">
                <a:extLst>
                  <a:ext uri="{FF2B5EF4-FFF2-40B4-BE49-F238E27FC236}">
                    <a16:creationId xmlns:a16="http://schemas.microsoft.com/office/drawing/2014/main" id="{345FE432-802B-3247-9401-74D6A799BCF2}"/>
                  </a:ext>
                </a:extLst>
              </p:cNvPr>
              <p:cNvSpPr>
                <a:spLocks noChangeShapeType="1"/>
              </p:cNvSpPr>
              <p:nvPr/>
            </p:nvSpPr>
            <p:spPr bwMode="auto">
              <a:xfrm flipH="1">
                <a:off x="3509" y="2835"/>
                <a:ext cx="106"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088">
                <a:extLst>
                  <a:ext uri="{FF2B5EF4-FFF2-40B4-BE49-F238E27FC236}">
                    <a16:creationId xmlns:a16="http://schemas.microsoft.com/office/drawing/2014/main" id="{51A18F59-2CF0-DD4D-A70F-2A85397B0CBB}"/>
                  </a:ext>
                </a:extLst>
              </p:cNvPr>
              <p:cNvSpPr>
                <a:spLocks noChangeShapeType="1"/>
              </p:cNvSpPr>
              <p:nvPr/>
            </p:nvSpPr>
            <p:spPr bwMode="auto">
              <a:xfrm flipH="1" flipV="1">
                <a:off x="3475" y="2868"/>
                <a:ext cx="7" cy="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Rectangle 1089">
                <a:extLst>
                  <a:ext uri="{FF2B5EF4-FFF2-40B4-BE49-F238E27FC236}">
                    <a16:creationId xmlns:a16="http://schemas.microsoft.com/office/drawing/2014/main" id="{BDC3A5A5-47C1-E145-9062-64E828DDFDBB}"/>
                  </a:ext>
                </a:extLst>
              </p:cNvPr>
              <p:cNvSpPr>
                <a:spLocks noChangeArrowheads="1"/>
              </p:cNvSpPr>
              <p:nvPr/>
            </p:nvSpPr>
            <p:spPr bwMode="auto">
              <a:xfrm>
                <a:off x="3366" y="2340"/>
                <a:ext cx="110" cy="59"/>
              </a:xfrm>
              <a:prstGeom prst="rect">
                <a:avLst/>
              </a:prstGeom>
              <a:solidFill>
                <a:schemeClr val="folHlink"/>
              </a:solidFill>
              <a:ln w="12700">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3" name="Line 1090">
                <a:extLst>
                  <a:ext uri="{FF2B5EF4-FFF2-40B4-BE49-F238E27FC236}">
                    <a16:creationId xmlns:a16="http://schemas.microsoft.com/office/drawing/2014/main" id="{CD1BC819-AA0F-A147-BE21-2E7ABB5A4992}"/>
                  </a:ext>
                </a:extLst>
              </p:cNvPr>
              <p:cNvSpPr>
                <a:spLocks noChangeShapeType="1"/>
              </p:cNvSpPr>
              <p:nvPr/>
            </p:nvSpPr>
            <p:spPr bwMode="auto">
              <a:xfrm>
                <a:off x="3362" y="2375"/>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091">
                <a:extLst>
                  <a:ext uri="{FF2B5EF4-FFF2-40B4-BE49-F238E27FC236}">
                    <a16:creationId xmlns:a16="http://schemas.microsoft.com/office/drawing/2014/main" id="{0911285C-5CA3-674C-AA72-770E82BBBCF8}"/>
                  </a:ext>
                </a:extLst>
              </p:cNvPr>
              <p:cNvSpPr>
                <a:spLocks noChangeShapeType="1"/>
              </p:cNvSpPr>
              <p:nvPr/>
            </p:nvSpPr>
            <p:spPr bwMode="auto">
              <a:xfrm>
                <a:off x="3362" y="2389"/>
                <a:ext cx="11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092">
                <a:extLst>
                  <a:ext uri="{FF2B5EF4-FFF2-40B4-BE49-F238E27FC236}">
                    <a16:creationId xmlns:a16="http://schemas.microsoft.com/office/drawing/2014/main" id="{D05A5BF1-E12A-8F4A-ADA9-D0FB946BA349}"/>
                  </a:ext>
                </a:extLst>
              </p:cNvPr>
              <p:cNvSpPr>
                <a:spLocks noChangeShapeType="1"/>
              </p:cNvSpPr>
              <p:nvPr/>
            </p:nvSpPr>
            <p:spPr bwMode="auto">
              <a:xfrm>
                <a:off x="3512" y="2447"/>
                <a:ext cx="51" cy="4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093">
                <a:extLst>
                  <a:ext uri="{FF2B5EF4-FFF2-40B4-BE49-F238E27FC236}">
                    <a16:creationId xmlns:a16="http://schemas.microsoft.com/office/drawing/2014/main" id="{43BAE568-16C2-E24A-85FA-3AA56AF47BDA}"/>
                  </a:ext>
                </a:extLst>
              </p:cNvPr>
              <p:cNvSpPr>
                <a:spLocks noChangeShapeType="1"/>
              </p:cNvSpPr>
              <p:nvPr/>
            </p:nvSpPr>
            <p:spPr bwMode="auto">
              <a:xfrm flipH="1" flipV="1">
                <a:off x="3461" y="2403"/>
                <a:ext cx="51" cy="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094">
                <a:extLst>
                  <a:ext uri="{FF2B5EF4-FFF2-40B4-BE49-F238E27FC236}">
                    <a16:creationId xmlns:a16="http://schemas.microsoft.com/office/drawing/2014/main" id="{45A9CE75-4831-1A4C-8E72-4BC738E67AEB}"/>
                  </a:ext>
                </a:extLst>
              </p:cNvPr>
              <p:cNvSpPr>
                <a:spLocks noChangeShapeType="1"/>
              </p:cNvSpPr>
              <p:nvPr/>
            </p:nvSpPr>
            <p:spPr bwMode="auto">
              <a:xfrm>
                <a:off x="3444" y="2583"/>
                <a:ext cx="0" cy="1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97104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711BC20-C03F-5D4C-A350-EB35963CF349}"/>
              </a:ext>
            </a:extLst>
          </p:cNvPr>
          <p:cNvSpPr>
            <a:spLocks noGrp="1" noChangeArrowheads="1"/>
          </p:cNvSpPr>
          <p:nvPr>
            <p:ph type="title"/>
          </p:nvPr>
        </p:nvSpPr>
        <p:spPr/>
        <p:txBody>
          <a:bodyPr/>
          <a:lstStyle/>
          <a:p>
            <a:pPr eaLnBrk="1" hangingPunct="1"/>
            <a:r>
              <a:rPr lang="en-US" altLang="zh-CN" dirty="0"/>
              <a:t>6.3 </a:t>
            </a:r>
            <a:r>
              <a:rPr lang="zh-CN" altLang="en-US" dirty="0"/>
              <a:t>面向对象的概念</a:t>
            </a:r>
          </a:p>
        </p:txBody>
      </p:sp>
      <p:sp>
        <p:nvSpPr>
          <p:cNvPr id="30724" name="Rectangle 3">
            <a:extLst>
              <a:ext uri="{FF2B5EF4-FFF2-40B4-BE49-F238E27FC236}">
                <a16:creationId xmlns:a16="http://schemas.microsoft.com/office/drawing/2014/main" id="{F4392C33-63D5-FB4F-9641-9F3DD84AA8FC}"/>
              </a:ext>
            </a:extLst>
          </p:cNvPr>
          <p:cNvSpPr>
            <a:spLocks noGrp="1" noChangeArrowheads="1"/>
          </p:cNvSpPr>
          <p:nvPr>
            <p:ph idx="1"/>
          </p:nvPr>
        </p:nvSpPr>
        <p:spPr/>
        <p:txBody>
          <a:bodyPr/>
          <a:lstStyle/>
          <a:p>
            <a:pPr eaLnBrk="1" hangingPunct="1"/>
            <a:r>
              <a:rPr lang="zh-CN" altLang="en-US" sz="2400" dirty="0"/>
              <a:t>对象 </a:t>
            </a:r>
            <a:r>
              <a:rPr lang="en-US" altLang="zh-CN" sz="2400" dirty="0"/>
              <a:t>Object</a:t>
            </a:r>
          </a:p>
          <a:p>
            <a:pPr eaLnBrk="1" hangingPunct="1"/>
            <a:r>
              <a:rPr lang="zh-CN" altLang="en-US" sz="2400" dirty="0"/>
              <a:t>类 </a:t>
            </a:r>
            <a:r>
              <a:rPr lang="en-US" altLang="zh-CN" sz="2400" dirty="0"/>
              <a:t>Class</a:t>
            </a:r>
          </a:p>
          <a:p>
            <a:pPr eaLnBrk="1" hangingPunct="1"/>
            <a:r>
              <a:rPr lang="zh-CN" altLang="en-US" sz="2400" dirty="0"/>
              <a:t>继承 </a:t>
            </a:r>
            <a:r>
              <a:rPr lang="en-US" altLang="zh-CN" sz="2400" dirty="0"/>
              <a:t>Inheritance</a:t>
            </a:r>
          </a:p>
          <a:p>
            <a:pPr eaLnBrk="1" hangingPunct="1"/>
            <a:r>
              <a:rPr lang="zh-CN" altLang="en-US" sz="2400" dirty="0"/>
              <a:t>消息 </a:t>
            </a:r>
            <a:r>
              <a:rPr lang="en-US" altLang="zh-CN" sz="2400" dirty="0"/>
              <a:t>Message </a:t>
            </a:r>
          </a:p>
          <a:p>
            <a:pPr eaLnBrk="1" hangingPunct="1"/>
            <a:endParaRPr lang="en-US" altLang="zh-CN" sz="2400" dirty="0"/>
          </a:p>
          <a:p>
            <a:pPr eaLnBrk="1" hangingPunct="1"/>
            <a:r>
              <a:rPr lang="zh-CN" altLang="en-US" sz="2400" dirty="0"/>
              <a:t>面向对象</a:t>
            </a:r>
            <a:r>
              <a:rPr lang="en-US" altLang="zh-CN" sz="2400" dirty="0"/>
              <a:t>OO</a:t>
            </a:r>
          </a:p>
          <a:p>
            <a:pPr lvl="1" eaLnBrk="1" hangingPunct="1"/>
            <a:r>
              <a:rPr lang="zh-CN" altLang="en-US" sz="3600" dirty="0"/>
              <a:t>对象</a:t>
            </a:r>
            <a:r>
              <a:rPr lang="en-US" altLang="zh-CN" sz="3600" dirty="0"/>
              <a:t>+</a:t>
            </a:r>
            <a:r>
              <a:rPr lang="zh-CN" altLang="en-US" sz="3600" dirty="0"/>
              <a:t>类</a:t>
            </a:r>
            <a:r>
              <a:rPr lang="en-US" altLang="zh-CN" sz="3600" dirty="0"/>
              <a:t>+</a:t>
            </a:r>
            <a:r>
              <a:rPr lang="zh-CN" altLang="en-US" sz="3600" dirty="0"/>
              <a:t>继承</a:t>
            </a:r>
            <a:r>
              <a:rPr lang="en-US" altLang="zh-CN" sz="3600" dirty="0"/>
              <a:t>+</a:t>
            </a:r>
            <a:r>
              <a:rPr lang="zh-CN" altLang="en-US" sz="3600" dirty="0"/>
              <a:t>消息通信</a:t>
            </a:r>
          </a:p>
          <a:p>
            <a:pPr eaLnBrk="1" hangingPunct="1"/>
            <a:endParaRPr lang="en-US" altLang="zh-CN" dirty="0"/>
          </a:p>
        </p:txBody>
      </p:sp>
      <p:sp>
        <p:nvSpPr>
          <p:cNvPr id="30722" name="Slide Number Placeholder 5">
            <a:extLst>
              <a:ext uri="{FF2B5EF4-FFF2-40B4-BE49-F238E27FC236}">
                <a16:creationId xmlns:a16="http://schemas.microsoft.com/office/drawing/2014/main" id="{08240B16-C9CE-CF43-99F0-D05C6FE2C2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DCC287B-2D4F-D24A-B548-F0584F27F7A4}" type="slidenum">
              <a:rPr kumimoji="0" lang="en-US" altLang="zh-CN" sz="1400"/>
              <a:pPr eaLnBrk="1" hangingPunct="1"/>
              <a:t>22</a:t>
            </a:fld>
            <a:r>
              <a:rPr kumimoji="0" lang="en-US" altLang="zh-CN" sz="1400"/>
              <a:t>/95</a:t>
            </a:r>
          </a:p>
        </p:txBody>
      </p:sp>
    </p:spTree>
    <p:extLst>
      <p:ext uri="{BB962C8B-B14F-4D97-AF65-F5344CB8AC3E}">
        <p14:creationId xmlns:p14="http://schemas.microsoft.com/office/powerpoint/2010/main" val="56199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2AA7080E-85C2-0844-99CC-311E16780A46}"/>
              </a:ext>
            </a:extLst>
          </p:cNvPr>
          <p:cNvSpPr>
            <a:spLocks noGrp="1" noChangeArrowheads="1"/>
          </p:cNvSpPr>
          <p:nvPr>
            <p:ph type="title"/>
          </p:nvPr>
        </p:nvSpPr>
        <p:spPr>
          <a:xfrm>
            <a:off x="649289" y="260349"/>
            <a:ext cx="7978775" cy="533400"/>
          </a:xfrm>
          <a:noFill/>
        </p:spPr>
        <p:txBody>
          <a:bodyPr vert="horz" lIns="0" tIns="0" rIns="0" bIns="0" rtlCol="0" anchor="b">
            <a:normAutofit/>
          </a:bodyPr>
          <a:lstStyle/>
          <a:p>
            <a:pPr defTabSz="911225"/>
            <a:r>
              <a:rPr lang="zh-CN" altLang="en-US" dirty="0"/>
              <a:t>面向对象方法</a:t>
            </a:r>
            <a:r>
              <a:rPr lang="zh-CN" altLang="en-US" dirty="0">
                <a:latin typeface="楷体_GB2312" pitchFamily="49" charset="-122"/>
              </a:rPr>
              <a:t>围绕对象的概念来建立</a:t>
            </a:r>
          </a:p>
        </p:txBody>
      </p:sp>
      <p:sp>
        <p:nvSpPr>
          <p:cNvPr id="31748" name="Rectangle 3">
            <a:extLst>
              <a:ext uri="{FF2B5EF4-FFF2-40B4-BE49-F238E27FC236}">
                <a16:creationId xmlns:a16="http://schemas.microsoft.com/office/drawing/2014/main" id="{E2BA380C-951E-3642-9165-4CB82D36D8E9}"/>
              </a:ext>
            </a:extLst>
          </p:cNvPr>
          <p:cNvSpPr>
            <a:spLocks noGrp="1" noChangeArrowheads="1"/>
          </p:cNvSpPr>
          <p:nvPr>
            <p:ph idx="1"/>
          </p:nvPr>
        </p:nvSpPr>
        <p:spPr>
          <a:xfrm>
            <a:off x="649289" y="945313"/>
            <a:ext cx="10563194" cy="1455270"/>
          </a:xfrm>
          <a:noFill/>
        </p:spPr>
        <p:txBody>
          <a:bodyPr vert="horz" wrap="square" lIns="0" tIns="0" rIns="0" bIns="0" rtlCol="0">
            <a:spAutoFit/>
          </a:bodyPr>
          <a:lstStyle/>
          <a:p>
            <a:pPr marL="0" indent="0" defTabSz="911225">
              <a:lnSpc>
                <a:spcPct val="120000"/>
              </a:lnSpc>
              <a:tabLst>
                <a:tab pos="285750" algn="l"/>
                <a:tab pos="569913" algn="l"/>
                <a:tab pos="854075" algn="l"/>
                <a:tab pos="1138238" algn="l"/>
                <a:tab pos="1423988" algn="l"/>
                <a:tab pos="1708150" algn="l"/>
                <a:tab pos="1993900" algn="l"/>
                <a:tab pos="2276475" algn="l"/>
              </a:tabLst>
            </a:pPr>
            <a:r>
              <a:rPr lang="en-US" altLang="zh-CN" sz="2400" dirty="0">
                <a:latin typeface="楷体_GB2312" pitchFamily="49" charset="-122"/>
              </a:rPr>
              <a:t> </a:t>
            </a:r>
            <a:r>
              <a:rPr lang="zh-CN" altLang="en-US" sz="2400" dirty="0">
                <a:latin typeface="楷体_GB2312" pitchFamily="49" charset="-122"/>
              </a:rPr>
              <a:t>一个对象包含了数据和使用这些数据的所有功能</a:t>
            </a:r>
          </a:p>
          <a:p>
            <a:pPr marL="0" indent="0" defTabSz="911225">
              <a:lnSpc>
                <a:spcPct val="120000"/>
              </a:lnSpc>
              <a:tabLst>
                <a:tab pos="285750" algn="l"/>
                <a:tab pos="569913" algn="l"/>
                <a:tab pos="854075" algn="l"/>
                <a:tab pos="1138238" algn="l"/>
                <a:tab pos="1423988" algn="l"/>
                <a:tab pos="1708150" algn="l"/>
                <a:tab pos="1993900" algn="l"/>
                <a:tab pos="2276475" algn="l"/>
              </a:tabLst>
            </a:pPr>
            <a:r>
              <a:rPr lang="zh-CN" altLang="en-US" sz="2400" dirty="0">
                <a:latin typeface="楷体_GB2312" pitchFamily="49" charset="-122"/>
              </a:rPr>
              <a:t> 对象之间通过消息通信</a:t>
            </a:r>
          </a:p>
          <a:p>
            <a:pPr marL="569913" lvl="1" indent="-284163" defTabSz="911225">
              <a:lnSpc>
                <a:spcPct val="120000"/>
              </a:lnSpc>
              <a:tabLst>
                <a:tab pos="285750" algn="l"/>
                <a:tab pos="569913" algn="l"/>
                <a:tab pos="854075" algn="l"/>
                <a:tab pos="1138238" algn="l"/>
                <a:tab pos="1423988" algn="l"/>
                <a:tab pos="1708150" algn="l"/>
                <a:tab pos="1993900" algn="l"/>
                <a:tab pos="2276475" algn="l"/>
              </a:tabLst>
            </a:pPr>
            <a:r>
              <a:rPr lang="zh-CN" altLang="en-US" sz="2000" dirty="0">
                <a:latin typeface="楷体_GB2312" pitchFamily="49" charset="-122"/>
              </a:rPr>
              <a:t> 一个对象通过向另一个对象发送消息激活某一个功能</a:t>
            </a:r>
          </a:p>
        </p:txBody>
      </p:sp>
      <p:sp>
        <p:nvSpPr>
          <p:cNvPr id="31746" name="Slide Number Placeholder 5">
            <a:extLst>
              <a:ext uri="{FF2B5EF4-FFF2-40B4-BE49-F238E27FC236}">
                <a16:creationId xmlns:a16="http://schemas.microsoft.com/office/drawing/2014/main" id="{EE39D53D-D445-B24A-82F6-376C328798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0242752-E15C-B44A-A717-1E0BE5C1F883}" type="slidenum">
              <a:rPr kumimoji="0" lang="en-US" altLang="zh-CN" sz="1400"/>
              <a:pPr eaLnBrk="1" hangingPunct="1"/>
              <a:t>23</a:t>
            </a:fld>
            <a:r>
              <a:rPr kumimoji="0" lang="en-US" altLang="zh-CN" sz="1400"/>
              <a:t>/95</a:t>
            </a:r>
          </a:p>
        </p:txBody>
      </p:sp>
      <p:grpSp>
        <p:nvGrpSpPr>
          <p:cNvPr id="31749" name="Group 4">
            <a:extLst>
              <a:ext uri="{FF2B5EF4-FFF2-40B4-BE49-F238E27FC236}">
                <a16:creationId xmlns:a16="http://schemas.microsoft.com/office/drawing/2014/main" id="{4304B611-6CCE-F740-A038-0921D121B013}"/>
              </a:ext>
            </a:extLst>
          </p:cNvPr>
          <p:cNvGrpSpPr>
            <a:grpSpLocks/>
          </p:cNvGrpSpPr>
          <p:nvPr/>
        </p:nvGrpSpPr>
        <p:grpSpPr bwMode="auto">
          <a:xfrm>
            <a:off x="3273493" y="3238670"/>
            <a:ext cx="4886325" cy="2387600"/>
            <a:chOff x="1161" y="2371"/>
            <a:chExt cx="3078" cy="1504"/>
          </a:xfrm>
        </p:grpSpPr>
        <p:grpSp>
          <p:nvGrpSpPr>
            <p:cNvPr id="31750" name="Group 5">
              <a:extLst>
                <a:ext uri="{FF2B5EF4-FFF2-40B4-BE49-F238E27FC236}">
                  <a16:creationId xmlns:a16="http://schemas.microsoft.com/office/drawing/2014/main" id="{76A80035-CD0B-384A-86AA-F8A5990E47FA}"/>
                </a:ext>
              </a:extLst>
            </p:cNvPr>
            <p:cNvGrpSpPr>
              <a:grpSpLocks/>
            </p:cNvGrpSpPr>
            <p:nvPr/>
          </p:nvGrpSpPr>
          <p:grpSpPr bwMode="auto">
            <a:xfrm>
              <a:off x="3064" y="2371"/>
              <a:ext cx="909" cy="581"/>
              <a:chOff x="3064" y="2371"/>
              <a:chExt cx="909" cy="581"/>
            </a:xfrm>
          </p:grpSpPr>
          <p:sp>
            <p:nvSpPr>
              <p:cNvPr id="31777" name="Rectangle 6">
                <a:extLst>
                  <a:ext uri="{FF2B5EF4-FFF2-40B4-BE49-F238E27FC236}">
                    <a16:creationId xmlns:a16="http://schemas.microsoft.com/office/drawing/2014/main" id="{E4A6CBF6-A052-1045-B34B-B333C41A225B}"/>
                  </a:ext>
                </a:extLst>
              </p:cNvPr>
              <p:cNvSpPr>
                <a:spLocks noChangeArrowheads="1"/>
              </p:cNvSpPr>
              <p:nvPr/>
            </p:nvSpPr>
            <p:spPr bwMode="auto">
              <a:xfrm>
                <a:off x="3064" y="2371"/>
                <a:ext cx="909" cy="58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78" name="Rectangle 7">
                <a:extLst>
                  <a:ext uri="{FF2B5EF4-FFF2-40B4-BE49-F238E27FC236}">
                    <a16:creationId xmlns:a16="http://schemas.microsoft.com/office/drawing/2014/main" id="{229D132E-29C4-1640-8153-B716C82AA199}"/>
                  </a:ext>
                </a:extLst>
              </p:cNvPr>
              <p:cNvSpPr>
                <a:spLocks noChangeArrowheads="1"/>
              </p:cNvSpPr>
              <p:nvPr/>
            </p:nvSpPr>
            <p:spPr bwMode="auto">
              <a:xfrm>
                <a:off x="3088" y="2393"/>
                <a:ext cx="852" cy="53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1751" name="Group 8">
              <a:extLst>
                <a:ext uri="{FF2B5EF4-FFF2-40B4-BE49-F238E27FC236}">
                  <a16:creationId xmlns:a16="http://schemas.microsoft.com/office/drawing/2014/main" id="{798AA127-88F3-4545-9A62-DE9BE32411BD}"/>
                </a:ext>
              </a:extLst>
            </p:cNvPr>
            <p:cNvGrpSpPr>
              <a:grpSpLocks/>
            </p:cNvGrpSpPr>
            <p:nvPr/>
          </p:nvGrpSpPr>
          <p:grpSpPr bwMode="auto">
            <a:xfrm>
              <a:off x="3171" y="2444"/>
              <a:ext cx="1068" cy="1069"/>
              <a:chOff x="3171" y="2444"/>
              <a:chExt cx="1068" cy="1069"/>
            </a:xfrm>
          </p:grpSpPr>
          <p:sp>
            <p:nvSpPr>
              <p:cNvPr id="31770" name="Line 9">
                <a:extLst>
                  <a:ext uri="{FF2B5EF4-FFF2-40B4-BE49-F238E27FC236}">
                    <a16:creationId xmlns:a16="http://schemas.microsoft.com/office/drawing/2014/main" id="{0BF71DBF-93FD-EA40-A8E3-90D969133E8E}"/>
                  </a:ext>
                </a:extLst>
              </p:cNvPr>
              <p:cNvSpPr>
                <a:spLocks noChangeShapeType="1"/>
              </p:cNvSpPr>
              <p:nvPr/>
            </p:nvSpPr>
            <p:spPr bwMode="auto">
              <a:xfrm flipH="1" flipV="1">
                <a:off x="3171" y="2444"/>
                <a:ext cx="375" cy="496"/>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71" name="Group 10">
                <a:extLst>
                  <a:ext uri="{FF2B5EF4-FFF2-40B4-BE49-F238E27FC236}">
                    <a16:creationId xmlns:a16="http://schemas.microsoft.com/office/drawing/2014/main" id="{A8BFD5A5-491B-6D44-8E00-9ADCE7EFF96C}"/>
                  </a:ext>
                </a:extLst>
              </p:cNvPr>
              <p:cNvGrpSpPr>
                <a:grpSpLocks/>
              </p:cNvGrpSpPr>
              <p:nvPr/>
            </p:nvGrpSpPr>
            <p:grpSpPr bwMode="auto">
              <a:xfrm>
                <a:off x="3399" y="2564"/>
                <a:ext cx="840" cy="949"/>
                <a:chOff x="3399" y="2564"/>
                <a:chExt cx="840" cy="949"/>
              </a:xfrm>
            </p:grpSpPr>
            <p:sp>
              <p:nvSpPr>
                <p:cNvPr id="31772" name="Oval 11">
                  <a:extLst>
                    <a:ext uri="{FF2B5EF4-FFF2-40B4-BE49-F238E27FC236}">
                      <a16:creationId xmlns:a16="http://schemas.microsoft.com/office/drawing/2014/main" id="{BB3FE75D-4277-9144-999C-5831CF8DA5D3}"/>
                    </a:ext>
                  </a:extLst>
                </p:cNvPr>
                <p:cNvSpPr>
                  <a:spLocks noChangeArrowheads="1"/>
                </p:cNvSpPr>
                <p:nvPr/>
              </p:nvSpPr>
              <p:spPr bwMode="auto">
                <a:xfrm>
                  <a:off x="3788" y="2564"/>
                  <a:ext cx="234" cy="2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73" name="Freeform 12">
                  <a:extLst>
                    <a:ext uri="{FF2B5EF4-FFF2-40B4-BE49-F238E27FC236}">
                      <a16:creationId xmlns:a16="http://schemas.microsoft.com/office/drawing/2014/main" id="{C5545046-92F1-314C-A4D5-22914EBD3474}"/>
                    </a:ext>
                  </a:extLst>
                </p:cNvPr>
                <p:cNvSpPr>
                  <a:spLocks/>
                </p:cNvSpPr>
                <p:nvPr/>
              </p:nvSpPr>
              <p:spPr bwMode="auto">
                <a:xfrm>
                  <a:off x="3399" y="2789"/>
                  <a:ext cx="828" cy="724"/>
                </a:xfrm>
                <a:custGeom>
                  <a:avLst/>
                  <a:gdLst>
                    <a:gd name="T0" fmla="*/ 582 w 828"/>
                    <a:gd name="T1" fmla="*/ 29 h 724"/>
                    <a:gd name="T2" fmla="*/ 629 w 828"/>
                    <a:gd name="T3" fmla="*/ 29 h 724"/>
                    <a:gd name="T4" fmla="*/ 693 w 828"/>
                    <a:gd name="T5" fmla="*/ 63 h 724"/>
                    <a:gd name="T6" fmla="*/ 827 w 828"/>
                    <a:gd name="T7" fmla="*/ 249 h 724"/>
                    <a:gd name="T8" fmla="*/ 821 w 828"/>
                    <a:gd name="T9" fmla="*/ 334 h 724"/>
                    <a:gd name="T10" fmla="*/ 730 w 828"/>
                    <a:gd name="T11" fmla="*/ 400 h 724"/>
                    <a:gd name="T12" fmla="*/ 656 w 828"/>
                    <a:gd name="T13" fmla="*/ 447 h 724"/>
                    <a:gd name="T14" fmla="*/ 565 w 828"/>
                    <a:gd name="T15" fmla="*/ 339 h 724"/>
                    <a:gd name="T16" fmla="*/ 602 w 828"/>
                    <a:gd name="T17" fmla="*/ 311 h 724"/>
                    <a:gd name="T18" fmla="*/ 628 w 828"/>
                    <a:gd name="T19" fmla="*/ 286 h 724"/>
                    <a:gd name="T20" fmla="*/ 568 w 828"/>
                    <a:gd name="T21" fmla="*/ 193 h 724"/>
                    <a:gd name="T22" fmla="*/ 391 w 828"/>
                    <a:gd name="T23" fmla="*/ 310 h 724"/>
                    <a:gd name="T24" fmla="*/ 564 w 828"/>
                    <a:gd name="T25" fmla="*/ 541 h 724"/>
                    <a:gd name="T26" fmla="*/ 734 w 828"/>
                    <a:gd name="T27" fmla="*/ 422 h 724"/>
                    <a:gd name="T28" fmla="*/ 734 w 828"/>
                    <a:gd name="T29" fmla="*/ 566 h 724"/>
                    <a:gd name="T30" fmla="*/ 708 w 828"/>
                    <a:gd name="T31" fmla="*/ 566 h 724"/>
                    <a:gd name="T32" fmla="*/ 708 w 828"/>
                    <a:gd name="T33" fmla="*/ 723 h 724"/>
                    <a:gd name="T34" fmla="*/ 314 w 828"/>
                    <a:gd name="T35" fmla="*/ 723 h 724"/>
                    <a:gd name="T36" fmla="*/ 314 w 828"/>
                    <a:gd name="T37" fmla="*/ 566 h 724"/>
                    <a:gd name="T38" fmla="*/ 285 w 828"/>
                    <a:gd name="T39" fmla="*/ 567 h 724"/>
                    <a:gd name="T40" fmla="*/ 285 w 828"/>
                    <a:gd name="T41" fmla="*/ 275 h 724"/>
                    <a:gd name="T42" fmla="*/ 249 w 828"/>
                    <a:gd name="T43" fmla="*/ 300 h 724"/>
                    <a:gd name="T44" fmla="*/ 174 w 828"/>
                    <a:gd name="T45" fmla="*/ 300 h 724"/>
                    <a:gd name="T46" fmla="*/ 165 w 828"/>
                    <a:gd name="T47" fmla="*/ 289 h 724"/>
                    <a:gd name="T48" fmla="*/ 108 w 828"/>
                    <a:gd name="T49" fmla="*/ 212 h 724"/>
                    <a:gd name="T50" fmla="*/ 0 w 828"/>
                    <a:gd name="T51" fmla="*/ 79 h 724"/>
                    <a:gd name="T52" fmla="*/ 123 w 828"/>
                    <a:gd name="T53" fmla="*/ 0 h 724"/>
                    <a:gd name="T54" fmla="*/ 201 w 828"/>
                    <a:gd name="T55" fmla="*/ 99 h 724"/>
                    <a:gd name="T56" fmla="*/ 220 w 828"/>
                    <a:gd name="T57" fmla="*/ 119 h 724"/>
                    <a:gd name="T58" fmla="*/ 378 w 828"/>
                    <a:gd name="T59" fmla="*/ 29 h 724"/>
                    <a:gd name="T60" fmla="*/ 441 w 828"/>
                    <a:gd name="T61" fmla="*/ 29 h 724"/>
                    <a:gd name="T62" fmla="*/ 481 w 828"/>
                    <a:gd name="T63" fmla="*/ 115 h 724"/>
                    <a:gd name="T64" fmla="*/ 499 w 828"/>
                    <a:gd name="T65" fmla="*/ 80 h 724"/>
                    <a:gd name="T66" fmla="*/ 479 w 828"/>
                    <a:gd name="T67" fmla="*/ 27 h 724"/>
                    <a:gd name="T68" fmla="*/ 537 w 828"/>
                    <a:gd name="T69" fmla="*/ 27 h 724"/>
                    <a:gd name="T70" fmla="*/ 518 w 828"/>
                    <a:gd name="T71" fmla="*/ 81 h 724"/>
                    <a:gd name="T72" fmla="*/ 537 w 828"/>
                    <a:gd name="T73" fmla="*/ 115 h 724"/>
                    <a:gd name="T74" fmla="*/ 582 w 828"/>
                    <a:gd name="T75" fmla="*/ 29 h 7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28"/>
                    <a:gd name="T115" fmla="*/ 0 h 724"/>
                    <a:gd name="T116" fmla="*/ 828 w 828"/>
                    <a:gd name="T117" fmla="*/ 724 h 7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28" h="724">
                      <a:moveTo>
                        <a:pt x="582" y="29"/>
                      </a:moveTo>
                      <a:lnTo>
                        <a:pt x="629" y="29"/>
                      </a:lnTo>
                      <a:lnTo>
                        <a:pt x="693" y="63"/>
                      </a:lnTo>
                      <a:lnTo>
                        <a:pt x="827" y="249"/>
                      </a:lnTo>
                      <a:lnTo>
                        <a:pt x="821" y="334"/>
                      </a:lnTo>
                      <a:lnTo>
                        <a:pt x="730" y="400"/>
                      </a:lnTo>
                      <a:lnTo>
                        <a:pt x="656" y="447"/>
                      </a:lnTo>
                      <a:lnTo>
                        <a:pt x="565" y="339"/>
                      </a:lnTo>
                      <a:lnTo>
                        <a:pt x="602" y="311"/>
                      </a:lnTo>
                      <a:lnTo>
                        <a:pt x="628" y="286"/>
                      </a:lnTo>
                      <a:lnTo>
                        <a:pt x="568" y="193"/>
                      </a:lnTo>
                      <a:lnTo>
                        <a:pt x="391" y="310"/>
                      </a:lnTo>
                      <a:lnTo>
                        <a:pt x="564" y="541"/>
                      </a:lnTo>
                      <a:lnTo>
                        <a:pt x="734" y="422"/>
                      </a:lnTo>
                      <a:lnTo>
                        <a:pt x="734" y="566"/>
                      </a:lnTo>
                      <a:lnTo>
                        <a:pt x="708" y="566"/>
                      </a:lnTo>
                      <a:lnTo>
                        <a:pt x="708" y="723"/>
                      </a:lnTo>
                      <a:lnTo>
                        <a:pt x="314" y="723"/>
                      </a:lnTo>
                      <a:lnTo>
                        <a:pt x="314" y="566"/>
                      </a:lnTo>
                      <a:lnTo>
                        <a:pt x="285" y="567"/>
                      </a:lnTo>
                      <a:lnTo>
                        <a:pt x="285" y="275"/>
                      </a:lnTo>
                      <a:lnTo>
                        <a:pt x="249" y="300"/>
                      </a:lnTo>
                      <a:lnTo>
                        <a:pt x="174" y="300"/>
                      </a:lnTo>
                      <a:lnTo>
                        <a:pt x="165" y="289"/>
                      </a:lnTo>
                      <a:lnTo>
                        <a:pt x="108" y="212"/>
                      </a:lnTo>
                      <a:lnTo>
                        <a:pt x="0" y="79"/>
                      </a:lnTo>
                      <a:lnTo>
                        <a:pt x="123" y="0"/>
                      </a:lnTo>
                      <a:lnTo>
                        <a:pt x="201" y="99"/>
                      </a:lnTo>
                      <a:lnTo>
                        <a:pt x="220" y="119"/>
                      </a:lnTo>
                      <a:lnTo>
                        <a:pt x="378" y="29"/>
                      </a:lnTo>
                      <a:lnTo>
                        <a:pt x="441" y="29"/>
                      </a:lnTo>
                      <a:lnTo>
                        <a:pt x="481" y="115"/>
                      </a:lnTo>
                      <a:lnTo>
                        <a:pt x="499" y="80"/>
                      </a:lnTo>
                      <a:lnTo>
                        <a:pt x="479" y="27"/>
                      </a:lnTo>
                      <a:lnTo>
                        <a:pt x="537" y="27"/>
                      </a:lnTo>
                      <a:lnTo>
                        <a:pt x="518" y="81"/>
                      </a:lnTo>
                      <a:lnTo>
                        <a:pt x="537" y="115"/>
                      </a:lnTo>
                      <a:lnTo>
                        <a:pt x="582" y="29"/>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1774" name="Arc 13">
                  <a:extLst>
                    <a:ext uri="{FF2B5EF4-FFF2-40B4-BE49-F238E27FC236}">
                      <a16:creationId xmlns:a16="http://schemas.microsoft.com/office/drawing/2014/main" id="{78AF7554-707F-B540-B19C-8ED5F04FE24E}"/>
                    </a:ext>
                  </a:extLst>
                </p:cNvPr>
                <p:cNvSpPr>
                  <a:spLocks/>
                </p:cNvSpPr>
                <p:nvPr/>
              </p:nvSpPr>
              <p:spPr bwMode="auto">
                <a:xfrm>
                  <a:off x="3982" y="2818"/>
                  <a:ext cx="112" cy="82"/>
                </a:xfrm>
                <a:custGeom>
                  <a:avLst/>
                  <a:gdLst>
                    <a:gd name="T0" fmla="*/ 0 w 36772"/>
                    <a:gd name="T1" fmla="*/ 0 h 36522"/>
                    <a:gd name="T2" fmla="*/ 0 w 36772"/>
                    <a:gd name="T3" fmla="*/ 0 h 36522"/>
                    <a:gd name="T4" fmla="*/ 0 w 36772"/>
                    <a:gd name="T5" fmla="*/ 0 h 36522"/>
                    <a:gd name="T6" fmla="*/ 0 60000 65536"/>
                    <a:gd name="T7" fmla="*/ 0 60000 65536"/>
                    <a:gd name="T8" fmla="*/ 0 60000 65536"/>
                    <a:gd name="T9" fmla="*/ 0 w 36772"/>
                    <a:gd name="T10" fmla="*/ 0 h 36522"/>
                    <a:gd name="T11" fmla="*/ 36772 w 36772"/>
                    <a:gd name="T12" fmla="*/ 36522 h 36522"/>
                  </a:gdLst>
                  <a:ahLst/>
                  <a:cxnLst>
                    <a:cxn ang="T6">
                      <a:pos x="T0" y="T1"/>
                    </a:cxn>
                    <a:cxn ang="T7">
                      <a:pos x="T2" y="T3"/>
                    </a:cxn>
                    <a:cxn ang="T8">
                      <a:pos x="T4" y="T5"/>
                    </a:cxn>
                  </a:cxnLst>
                  <a:rect l="T9" t="T10" r="T11" b="T12"/>
                  <a:pathLst>
                    <a:path w="36772" h="36522" fill="none" extrusionOk="0">
                      <a:moveTo>
                        <a:pt x="0" y="6225"/>
                      </a:moveTo>
                      <a:cubicBezTo>
                        <a:pt x="4042" y="2236"/>
                        <a:pt x="9493" y="-1"/>
                        <a:pt x="15172" y="0"/>
                      </a:cubicBezTo>
                      <a:cubicBezTo>
                        <a:pt x="27101" y="0"/>
                        <a:pt x="36772" y="9670"/>
                        <a:pt x="36772" y="21600"/>
                      </a:cubicBezTo>
                      <a:cubicBezTo>
                        <a:pt x="36772" y="27158"/>
                        <a:pt x="34629" y="32503"/>
                        <a:pt x="30789" y="36522"/>
                      </a:cubicBezTo>
                    </a:path>
                    <a:path w="36772" h="36522" stroke="0" extrusionOk="0">
                      <a:moveTo>
                        <a:pt x="0" y="6225"/>
                      </a:moveTo>
                      <a:cubicBezTo>
                        <a:pt x="4042" y="2236"/>
                        <a:pt x="9493" y="-1"/>
                        <a:pt x="15172" y="0"/>
                      </a:cubicBezTo>
                      <a:cubicBezTo>
                        <a:pt x="27101" y="0"/>
                        <a:pt x="36772" y="9670"/>
                        <a:pt x="36772" y="21600"/>
                      </a:cubicBezTo>
                      <a:cubicBezTo>
                        <a:pt x="36772" y="27158"/>
                        <a:pt x="34629" y="32503"/>
                        <a:pt x="30789" y="36522"/>
                      </a:cubicBezTo>
                      <a:lnTo>
                        <a:pt x="15172" y="21600"/>
                      </a:lnTo>
                      <a:lnTo>
                        <a:pt x="0" y="6225"/>
                      </a:lnTo>
                      <a:close/>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zh-CN" altLang="en-US"/>
                </a:p>
              </p:txBody>
            </p:sp>
            <p:sp>
              <p:nvSpPr>
                <p:cNvPr id="31775" name="Oval 14">
                  <a:extLst>
                    <a:ext uri="{FF2B5EF4-FFF2-40B4-BE49-F238E27FC236}">
                      <a16:creationId xmlns:a16="http://schemas.microsoft.com/office/drawing/2014/main" id="{E76F90C0-2A75-FE44-84A2-6A592D25E62E}"/>
                    </a:ext>
                  </a:extLst>
                </p:cNvPr>
                <p:cNvSpPr>
                  <a:spLocks noChangeArrowheads="1"/>
                </p:cNvSpPr>
                <p:nvPr/>
              </p:nvSpPr>
              <p:spPr bwMode="auto">
                <a:xfrm>
                  <a:off x="4150" y="3026"/>
                  <a:ext cx="89" cy="10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76" name="Oval 15">
                  <a:extLst>
                    <a:ext uri="{FF2B5EF4-FFF2-40B4-BE49-F238E27FC236}">
                      <a16:creationId xmlns:a16="http://schemas.microsoft.com/office/drawing/2014/main" id="{AA4269F6-EC02-F749-98DE-882CEA7D9B65}"/>
                    </a:ext>
                  </a:extLst>
                </p:cNvPr>
                <p:cNvSpPr>
                  <a:spLocks noChangeArrowheads="1"/>
                </p:cNvSpPr>
                <p:nvPr/>
              </p:nvSpPr>
              <p:spPr bwMode="auto">
                <a:xfrm>
                  <a:off x="3559" y="3019"/>
                  <a:ext cx="98" cy="7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31752" name="Group 16">
              <a:extLst>
                <a:ext uri="{FF2B5EF4-FFF2-40B4-BE49-F238E27FC236}">
                  <a16:creationId xmlns:a16="http://schemas.microsoft.com/office/drawing/2014/main" id="{9FCC516B-C438-284D-A2C3-1F1179751012}"/>
                </a:ext>
              </a:extLst>
            </p:cNvPr>
            <p:cNvGrpSpPr>
              <a:grpSpLocks/>
            </p:cNvGrpSpPr>
            <p:nvPr/>
          </p:nvGrpSpPr>
          <p:grpSpPr bwMode="auto">
            <a:xfrm>
              <a:off x="1161" y="3213"/>
              <a:ext cx="384" cy="662"/>
              <a:chOff x="1161" y="3213"/>
              <a:chExt cx="384" cy="662"/>
            </a:xfrm>
          </p:grpSpPr>
          <p:grpSp>
            <p:nvGrpSpPr>
              <p:cNvPr id="31764" name="Group 17">
                <a:extLst>
                  <a:ext uri="{FF2B5EF4-FFF2-40B4-BE49-F238E27FC236}">
                    <a16:creationId xmlns:a16="http://schemas.microsoft.com/office/drawing/2014/main" id="{912D5B01-7823-1E46-8129-FD4CC345F4D1}"/>
                  </a:ext>
                </a:extLst>
              </p:cNvPr>
              <p:cNvGrpSpPr>
                <a:grpSpLocks/>
              </p:cNvGrpSpPr>
              <p:nvPr/>
            </p:nvGrpSpPr>
            <p:grpSpPr bwMode="auto">
              <a:xfrm>
                <a:off x="1161" y="3468"/>
                <a:ext cx="384" cy="407"/>
                <a:chOff x="1161" y="3468"/>
                <a:chExt cx="384" cy="407"/>
              </a:xfrm>
            </p:grpSpPr>
            <p:sp>
              <p:nvSpPr>
                <p:cNvPr id="31766" name="Rectangle 18">
                  <a:extLst>
                    <a:ext uri="{FF2B5EF4-FFF2-40B4-BE49-F238E27FC236}">
                      <a16:creationId xmlns:a16="http://schemas.microsoft.com/office/drawing/2014/main" id="{56CCDB43-5C0F-F842-B392-72B7E79B3085}"/>
                    </a:ext>
                  </a:extLst>
                </p:cNvPr>
                <p:cNvSpPr>
                  <a:spLocks noChangeArrowheads="1"/>
                </p:cNvSpPr>
                <p:nvPr/>
              </p:nvSpPr>
              <p:spPr bwMode="auto">
                <a:xfrm>
                  <a:off x="1226" y="3468"/>
                  <a:ext cx="251" cy="1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7" name="Rectangle 19">
                  <a:extLst>
                    <a:ext uri="{FF2B5EF4-FFF2-40B4-BE49-F238E27FC236}">
                      <a16:creationId xmlns:a16="http://schemas.microsoft.com/office/drawing/2014/main" id="{A8DF0E8B-A477-B243-B64C-29B53644910F}"/>
                    </a:ext>
                  </a:extLst>
                </p:cNvPr>
                <p:cNvSpPr>
                  <a:spLocks noChangeArrowheads="1"/>
                </p:cNvSpPr>
                <p:nvPr/>
              </p:nvSpPr>
              <p:spPr bwMode="auto">
                <a:xfrm>
                  <a:off x="1161" y="3546"/>
                  <a:ext cx="384" cy="32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8" name="Oval 20">
                  <a:extLst>
                    <a:ext uri="{FF2B5EF4-FFF2-40B4-BE49-F238E27FC236}">
                      <a16:creationId xmlns:a16="http://schemas.microsoft.com/office/drawing/2014/main" id="{3D55E45A-B56B-8343-8815-C4A098A55D93}"/>
                    </a:ext>
                  </a:extLst>
                </p:cNvPr>
                <p:cNvSpPr>
                  <a:spLocks noChangeArrowheads="1"/>
                </p:cNvSpPr>
                <p:nvPr/>
              </p:nvSpPr>
              <p:spPr bwMode="auto">
                <a:xfrm>
                  <a:off x="1161" y="3468"/>
                  <a:ext cx="133" cy="14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9" name="Oval 21">
                  <a:extLst>
                    <a:ext uri="{FF2B5EF4-FFF2-40B4-BE49-F238E27FC236}">
                      <a16:creationId xmlns:a16="http://schemas.microsoft.com/office/drawing/2014/main" id="{4ACF1816-64D5-FD4F-BDD8-FFFD663BB5FC}"/>
                    </a:ext>
                  </a:extLst>
                </p:cNvPr>
                <p:cNvSpPr>
                  <a:spLocks noChangeArrowheads="1"/>
                </p:cNvSpPr>
                <p:nvPr/>
              </p:nvSpPr>
              <p:spPr bwMode="auto">
                <a:xfrm>
                  <a:off x="1406" y="3468"/>
                  <a:ext cx="138" cy="143"/>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31765" name="Oval 22">
                <a:extLst>
                  <a:ext uri="{FF2B5EF4-FFF2-40B4-BE49-F238E27FC236}">
                    <a16:creationId xmlns:a16="http://schemas.microsoft.com/office/drawing/2014/main" id="{421373F8-3822-0840-ABAC-42A6E7E6438A}"/>
                  </a:ext>
                </a:extLst>
              </p:cNvPr>
              <p:cNvSpPr>
                <a:spLocks noChangeArrowheads="1"/>
              </p:cNvSpPr>
              <p:nvPr/>
            </p:nvSpPr>
            <p:spPr bwMode="auto">
              <a:xfrm>
                <a:off x="1238" y="3213"/>
                <a:ext cx="233" cy="22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1753" name="Group 23">
              <a:extLst>
                <a:ext uri="{FF2B5EF4-FFF2-40B4-BE49-F238E27FC236}">
                  <a16:creationId xmlns:a16="http://schemas.microsoft.com/office/drawing/2014/main" id="{9A2FF2F0-53DA-684C-996E-4EEFC13DA1C6}"/>
                </a:ext>
              </a:extLst>
            </p:cNvPr>
            <p:cNvGrpSpPr>
              <a:grpSpLocks/>
            </p:cNvGrpSpPr>
            <p:nvPr/>
          </p:nvGrpSpPr>
          <p:grpSpPr bwMode="auto">
            <a:xfrm>
              <a:off x="1642" y="3129"/>
              <a:ext cx="382" cy="663"/>
              <a:chOff x="1642" y="3129"/>
              <a:chExt cx="382" cy="663"/>
            </a:xfrm>
          </p:grpSpPr>
          <p:sp>
            <p:nvSpPr>
              <p:cNvPr id="31758" name="Oval 24">
                <a:extLst>
                  <a:ext uri="{FF2B5EF4-FFF2-40B4-BE49-F238E27FC236}">
                    <a16:creationId xmlns:a16="http://schemas.microsoft.com/office/drawing/2014/main" id="{9AEA8806-06FA-1146-BD05-E8CE914E22AB}"/>
                  </a:ext>
                </a:extLst>
              </p:cNvPr>
              <p:cNvSpPr>
                <a:spLocks noChangeArrowheads="1"/>
              </p:cNvSpPr>
              <p:nvPr/>
            </p:nvSpPr>
            <p:spPr bwMode="auto">
              <a:xfrm>
                <a:off x="1718" y="3129"/>
                <a:ext cx="233" cy="226"/>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31759" name="Group 25">
                <a:extLst>
                  <a:ext uri="{FF2B5EF4-FFF2-40B4-BE49-F238E27FC236}">
                    <a16:creationId xmlns:a16="http://schemas.microsoft.com/office/drawing/2014/main" id="{F4FAAE6D-E484-BC45-BD22-AF9C155C69C2}"/>
                  </a:ext>
                </a:extLst>
              </p:cNvPr>
              <p:cNvGrpSpPr>
                <a:grpSpLocks/>
              </p:cNvGrpSpPr>
              <p:nvPr/>
            </p:nvGrpSpPr>
            <p:grpSpPr bwMode="auto">
              <a:xfrm>
                <a:off x="1642" y="3384"/>
                <a:ext cx="382" cy="408"/>
                <a:chOff x="1642" y="3384"/>
                <a:chExt cx="382" cy="408"/>
              </a:xfrm>
            </p:grpSpPr>
            <p:sp>
              <p:nvSpPr>
                <p:cNvPr id="31760" name="Rectangle 26">
                  <a:extLst>
                    <a:ext uri="{FF2B5EF4-FFF2-40B4-BE49-F238E27FC236}">
                      <a16:creationId xmlns:a16="http://schemas.microsoft.com/office/drawing/2014/main" id="{EF264DCA-6453-B14C-B7FF-3FAFDDD07052}"/>
                    </a:ext>
                  </a:extLst>
                </p:cNvPr>
                <p:cNvSpPr>
                  <a:spLocks noChangeArrowheads="1"/>
                </p:cNvSpPr>
                <p:nvPr/>
              </p:nvSpPr>
              <p:spPr bwMode="auto">
                <a:xfrm>
                  <a:off x="1705" y="3384"/>
                  <a:ext cx="252" cy="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1" name="Rectangle 27">
                  <a:extLst>
                    <a:ext uri="{FF2B5EF4-FFF2-40B4-BE49-F238E27FC236}">
                      <a16:creationId xmlns:a16="http://schemas.microsoft.com/office/drawing/2014/main" id="{967657DE-0CE5-2444-BCD1-40802EAE4842}"/>
                    </a:ext>
                  </a:extLst>
                </p:cNvPr>
                <p:cNvSpPr>
                  <a:spLocks noChangeArrowheads="1"/>
                </p:cNvSpPr>
                <p:nvPr/>
              </p:nvSpPr>
              <p:spPr bwMode="auto">
                <a:xfrm>
                  <a:off x="1642" y="3461"/>
                  <a:ext cx="382" cy="331"/>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2" name="Oval 28">
                  <a:extLst>
                    <a:ext uri="{FF2B5EF4-FFF2-40B4-BE49-F238E27FC236}">
                      <a16:creationId xmlns:a16="http://schemas.microsoft.com/office/drawing/2014/main" id="{E547F68A-D8CA-D14A-BF0C-E66D58BBA52C}"/>
                    </a:ext>
                  </a:extLst>
                </p:cNvPr>
                <p:cNvSpPr>
                  <a:spLocks noChangeArrowheads="1"/>
                </p:cNvSpPr>
                <p:nvPr/>
              </p:nvSpPr>
              <p:spPr bwMode="auto">
                <a:xfrm>
                  <a:off x="1642" y="3384"/>
                  <a:ext cx="130" cy="148"/>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3" name="Oval 29">
                  <a:extLst>
                    <a:ext uri="{FF2B5EF4-FFF2-40B4-BE49-F238E27FC236}">
                      <a16:creationId xmlns:a16="http://schemas.microsoft.com/office/drawing/2014/main" id="{C0B37C7D-5283-BE43-89FE-EAC9694062F0}"/>
                    </a:ext>
                  </a:extLst>
                </p:cNvPr>
                <p:cNvSpPr>
                  <a:spLocks noChangeArrowheads="1"/>
                </p:cNvSpPr>
                <p:nvPr/>
              </p:nvSpPr>
              <p:spPr bwMode="auto">
                <a:xfrm>
                  <a:off x="1885" y="3384"/>
                  <a:ext cx="139" cy="142"/>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31754" name="Group 30">
              <a:extLst>
                <a:ext uri="{FF2B5EF4-FFF2-40B4-BE49-F238E27FC236}">
                  <a16:creationId xmlns:a16="http://schemas.microsoft.com/office/drawing/2014/main" id="{80D0AA9C-1D83-744A-9F5E-226F32FB550B}"/>
                </a:ext>
              </a:extLst>
            </p:cNvPr>
            <p:cNvGrpSpPr>
              <a:grpSpLocks/>
            </p:cNvGrpSpPr>
            <p:nvPr/>
          </p:nvGrpSpPr>
          <p:grpSpPr bwMode="auto">
            <a:xfrm>
              <a:off x="2132" y="3067"/>
              <a:ext cx="1262" cy="503"/>
              <a:chOff x="2132" y="3067"/>
              <a:chExt cx="1262" cy="503"/>
            </a:xfrm>
          </p:grpSpPr>
          <p:sp>
            <p:nvSpPr>
              <p:cNvPr id="31755" name="Line 31">
                <a:extLst>
                  <a:ext uri="{FF2B5EF4-FFF2-40B4-BE49-F238E27FC236}">
                    <a16:creationId xmlns:a16="http://schemas.microsoft.com/office/drawing/2014/main" id="{5691A4E6-21AB-264C-8D8D-8918051152E8}"/>
                  </a:ext>
                </a:extLst>
              </p:cNvPr>
              <p:cNvSpPr>
                <a:spLocks noChangeShapeType="1"/>
              </p:cNvSpPr>
              <p:nvPr/>
            </p:nvSpPr>
            <p:spPr bwMode="auto">
              <a:xfrm flipH="1">
                <a:off x="2761" y="3067"/>
                <a:ext cx="633" cy="17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32">
                <a:extLst>
                  <a:ext uri="{FF2B5EF4-FFF2-40B4-BE49-F238E27FC236}">
                    <a16:creationId xmlns:a16="http://schemas.microsoft.com/office/drawing/2014/main" id="{3856321B-9C4F-C44F-B469-9725458AA137}"/>
                  </a:ext>
                </a:extLst>
              </p:cNvPr>
              <p:cNvSpPr>
                <a:spLocks noChangeShapeType="1"/>
              </p:cNvSpPr>
              <p:nvPr/>
            </p:nvSpPr>
            <p:spPr bwMode="auto">
              <a:xfrm flipH="1">
                <a:off x="2132" y="3318"/>
                <a:ext cx="980" cy="25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33">
                <a:extLst>
                  <a:ext uri="{FF2B5EF4-FFF2-40B4-BE49-F238E27FC236}">
                    <a16:creationId xmlns:a16="http://schemas.microsoft.com/office/drawing/2014/main" id="{A746F6A0-808C-C449-A56E-AD0D0E8F0BD4}"/>
                  </a:ext>
                </a:extLst>
              </p:cNvPr>
              <p:cNvSpPr>
                <a:spLocks noChangeShapeType="1"/>
              </p:cNvSpPr>
              <p:nvPr/>
            </p:nvSpPr>
            <p:spPr bwMode="auto">
              <a:xfrm>
                <a:off x="2760" y="3239"/>
                <a:ext cx="357" cy="7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37500285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F6041-4A80-9D42-A9EF-0C4A4A05F0EB}"/>
              </a:ext>
            </a:extLst>
          </p:cNvPr>
          <p:cNvSpPr>
            <a:spLocks noGrp="1"/>
          </p:cNvSpPr>
          <p:nvPr>
            <p:ph type="title"/>
          </p:nvPr>
        </p:nvSpPr>
        <p:spPr/>
        <p:txBody>
          <a:bodyPr/>
          <a:lstStyle/>
          <a:p>
            <a:r>
              <a:rPr kumimoji="1" lang="zh-CN" altLang="en-US" dirty="0"/>
              <a:t>面向对象概念</a:t>
            </a:r>
          </a:p>
        </p:txBody>
      </p:sp>
      <p:sp>
        <p:nvSpPr>
          <p:cNvPr id="4" name="日期占位符 3">
            <a:extLst>
              <a:ext uri="{FF2B5EF4-FFF2-40B4-BE49-F238E27FC236}">
                <a16:creationId xmlns:a16="http://schemas.microsoft.com/office/drawing/2014/main" id="{758A327A-ADD7-8846-9234-6F6CF2D1A094}"/>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3220A80F-706A-C840-83D7-C9B02693A249}"/>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3C980C9A-4D21-DC43-B8C8-A975E723DCF5}"/>
              </a:ext>
            </a:extLst>
          </p:cNvPr>
          <p:cNvSpPr>
            <a:spLocks noGrp="1"/>
          </p:cNvSpPr>
          <p:nvPr>
            <p:ph type="sldNum" sz="quarter" idx="12"/>
          </p:nvPr>
        </p:nvSpPr>
        <p:spPr/>
        <p:txBody>
          <a:bodyPr/>
          <a:lstStyle/>
          <a:p>
            <a:fld id="{5B3F3CCD-5AE8-4BDA-99FD-25BB3DCCC447}" type="slidenum">
              <a:rPr lang="zh-CN" altLang="en-US" smtClean="0"/>
              <a:pPr/>
              <a:t>24</a:t>
            </a:fld>
            <a:endParaRPr lang="zh-CN" altLang="en-US"/>
          </a:p>
        </p:txBody>
      </p:sp>
      <p:sp>
        <p:nvSpPr>
          <p:cNvPr id="7" name="Rectangle 3">
            <a:extLst>
              <a:ext uri="{FF2B5EF4-FFF2-40B4-BE49-F238E27FC236}">
                <a16:creationId xmlns:a16="http://schemas.microsoft.com/office/drawing/2014/main" id="{183CCAFE-B3C0-004B-A5B3-9CC27748641D}"/>
              </a:ext>
            </a:extLst>
          </p:cNvPr>
          <p:cNvSpPr>
            <a:spLocks noChangeArrowheads="1"/>
          </p:cNvSpPr>
          <p:nvPr/>
        </p:nvSpPr>
        <p:spPr bwMode="auto">
          <a:xfrm>
            <a:off x="635961" y="1122622"/>
            <a:ext cx="5105400" cy="50591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2pPr>
            <a:lvl3pPr marL="114300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9pPr>
          </a:lstStyle>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Object  </a:t>
            </a:r>
            <a:r>
              <a:rPr kumimoji="0" lang="zh-CN" altLang="en-US" b="1" dirty="0">
                <a:latin typeface="Garamond" panose="02020404030301010803" pitchFamily="18" charset="0"/>
                <a:ea typeface="楷体_GB2312" pitchFamily="49" charset="-122"/>
              </a:rPr>
              <a:t>对象</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Class  </a:t>
            </a:r>
            <a:r>
              <a:rPr kumimoji="0" lang="zh-CN" altLang="en-US" b="1" dirty="0">
                <a:latin typeface="Garamond" panose="02020404030301010803" pitchFamily="18" charset="0"/>
                <a:ea typeface="楷体_GB2312" pitchFamily="49" charset="-122"/>
              </a:rPr>
              <a:t>类</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Instance  </a:t>
            </a:r>
            <a:r>
              <a:rPr kumimoji="0" lang="zh-CN" altLang="en-US" b="1" dirty="0">
                <a:latin typeface="Garamond" panose="02020404030301010803" pitchFamily="18" charset="0"/>
                <a:ea typeface="楷体_GB2312" pitchFamily="49" charset="-122"/>
              </a:rPr>
              <a:t>实例</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State  </a:t>
            </a:r>
            <a:r>
              <a:rPr kumimoji="0" lang="zh-CN" altLang="en-US" b="1" dirty="0">
                <a:latin typeface="Garamond" panose="02020404030301010803" pitchFamily="18" charset="0"/>
                <a:ea typeface="楷体_GB2312" pitchFamily="49" charset="-122"/>
              </a:rPr>
              <a:t>状态</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Behavior  </a:t>
            </a:r>
            <a:r>
              <a:rPr kumimoji="0" lang="zh-CN" altLang="en-US" b="1" dirty="0">
                <a:latin typeface="Garamond" panose="02020404030301010803" pitchFamily="18" charset="0"/>
                <a:ea typeface="楷体_GB2312" pitchFamily="49" charset="-122"/>
              </a:rPr>
              <a:t>行为</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Attribute  </a:t>
            </a:r>
            <a:r>
              <a:rPr kumimoji="0" lang="zh-CN" altLang="en-US" b="1" dirty="0">
                <a:latin typeface="Garamond" panose="02020404030301010803" pitchFamily="18" charset="0"/>
                <a:ea typeface="楷体_GB2312" pitchFamily="49" charset="-122"/>
              </a:rPr>
              <a:t>属性</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Operation </a:t>
            </a:r>
            <a:r>
              <a:rPr kumimoji="0" lang="zh-CN" altLang="en-US" b="1" dirty="0">
                <a:latin typeface="Garamond" panose="02020404030301010803" pitchFamily="18" charset="0"/>
                <a:ea typeface="楷体_GB2312" pitchFamily="49" charset="-122"/>
              </a:rPr>
              <a:t>操作</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Inheritance  </a:t>
            </a:r>
            <a:r>
              <a:rPr kumimoji="0" lang="zh-CN" altLang="en-US" b="1" dirty="0">
                <a:latin typeface="Garamond" panose="02020404030301010803" pitchFamily="18" charset="0"/>
                <a:ea typeface="楷体_GB2312" pitchFamily="49" charset="-122"/>
              </a:rPr>
              <a:t>继承</a:t>
            </a:r>
          </a:p>
          <a:p>
            <a:pPr lvl="2">
              <a:lnSpc>
                <a:spcPts val="2000"/>
              </a:lnSpc>
              <a:spcAft>
                <a:spcPct val="50000"/>
              </a:spcAft>
              <a:buClr>
                <a:schemeClr val="bg2"/>
              </a:buClr>
              <a:buFontTx/>
              <a:buChar char="–"/>
            </a:pPr>
            <a:r>
              <a:rPr kumimoji="0" lang="en-US" altLang="zh-CN" b="1" dirty="0">
                <a:latin typeface="Garamond" panose="02020404030301010803" pitchFamily="18" charset="0"/>
                <a:ea typeface="楷体_GB2312" pitchFamily="49" charset="-122"/>
              </a:rPr>
              <a:t>Subclasses  </a:t>
            </a:r>
            <a:r>
              <a:rPr kumimoji="0" lang="zh-CN" altLang="en-US" b="1" dirty="0">
                <a:latin typeface="Garamond" panose="02020404030301010803" pitchFamily="18" charset="0"/>
                <a:ea typeface="楷体_GB2312" pitchFamily="49" charset="-122"/>
              </a:rPr>
              <a:t>子类</a:t>
            </a:r>
          </a:p>
          <a:p>
            <a:pPr lvl="2">
              <a:lnSpc>
                <a:spcPts val="2000"/>
              </a:lnSpc>
              <a:spcAft>
                <a:spcPct val="50000"/>
              </a:spcAft>
              <a:buClr>
                <a:schemeClr val="bg2"/>
              </a:buClr>
              <a:buFontTx/>
              <a:buChar char="–"/>
            </a:pPr>
            <a:r>
              <a:rPr kumimoji="0" lang="en-US" altLang="zh-CN" b="1" dirty="0" err="1">
                <a:latin typeface="Garamond" panose="02020404030301010803" pitchFamily="18" charset="0"/>
                <a:ea typeface="楷体_GB2312" pitchFamily="49" charset="-122"/>
              </a:rPr>
              <a:t>Superclasses</a:t>
            </a:r>
            <a:r>
              <a:rPr kumimoji="0" lang="en-US" altLang="zh-CN" b="1" dirty="0">
                <a:latin typeface="Garamond" panose="02020404030301010803" pitchFamily="18" charset="0"/>
                <a:ea typeface="楷体_GB2312" pitchFamily="49" charset="-122"/>
              </a:rPr>
              <a:t>  </a:t>
            </a:r>
            <a:r>
              <a:rPr kumimoji="0" lang="zh-CN" altLang="en-US" b="1" dirty="0">
                <a:latin typeface="Garamond" panose="02020404030301010803" pitchFamily="18" charset="0"/>
                <a:ea typeface="楷体_GB2312" pitchFamily="49" charset="-122"/>
              </a:rPr>
              <a:t>父类</a:t>
            </a:r>
            <a:r>
              <a:rPr kumimoji="0" lang="en-US" altLang="zh-CN" b="1" dirty="0">
                <a:latin typeface="Garamond" panose="02020404030301010803" pitchFamily="18" charset="0"/>
                <a:ea typeface="楷体_GB2312" pitchFamily="49" charset="-122"/>
              </a:rPr>
              <a:t>/</a:t>
            </a:r>
            <a:r>
              <a:rPr kumimoji="0" lang="zh-CN" altLang="en-US" b="1" dirty="0">
                <a:latin typeface="Garamond" panose="02020404030301010803" pitchFamily="18" charset="0"/>
                <a:ea typeface="楷体_GB2312" pitchFamily="49" charset="-122"/>
              </a:rPr>
              <a:t>超类</a:t>
            </a:r>
          </a:p>
          <a:p>
            <a:pPr lvl="1">
              <a:lnSpc>
                <a:spcPts val="2000"/>
              </a:lnSpc>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Generalization  </a:t>
            </a:r>
            <a:r>
              <a:rPr kumimoji="0" lang="zh-CN" altLang="en-US" b="1" dirty="0">
                <a:latin typeface="Garamond" panose="02020404030301010803" pitchFamily="18" charset="0"/>
                <a:ea typeface="楷体_GB2312" pitchFamily="49" charset="-122"/>
              </a:rPr>
              <a:t>泛化</a:t>
            </a:r>
          </a:p>
          <a:p>
            <a:pPr lvl="1">
              <a:lnSpc>
                <a:spcPts val="2000"/>
              </a:lnSpc>
              <a:spcBef>
                <a:spcPts val="900"/>
              </a:spcBef>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Polymorphism  </a:t>
            </a:r>
            <a:r>
              <a:rPr kumimoji="0" lang="zh-CN" altLang="en-US" b="1" dirty="0">
                <a:latin typeface="Garamond" panose="02020404030301010803" pitchFamily="18" charset="0"/>
                <a:ea typeface="楷体_GB2312" pitchFamily="49" charset="-122"/>
              </a:rPr>
              <a:t>多态</a:t>
            </a:r>
          </a:p>
        </p:txBody>
      </p:sp>
      <p:sp>
        <p:nvSpPr>
          <p:cNvPr id="8" name="Rectangle 4">
            <a:extLst>
              <a:ext uri="{FF2B5EF4-FFF2-40B4-BE49-F238E27FC236}">
                <a16:creationId xmlns:a16="http://schemas.microsoft.com/office/drawing/2014/main" id="{DA101067-EB26-9B42-A450-F2617A6811D1}"/>
              </a:ext>
            </a:extLst>
          </p:cNvPr>
          <p:cNvSpPr>
            <a:spLocks noChangeArrowheads="1"/>
          </p:cNvSpPr>
          <p:nvPr/>
        </p:nvSpPr>
        <p:spPr bwMode="auto">
          <a:xfrm>
            <a:off x="6170088" y="1122622"/>
            <a:ext cx="4677802" cy="46209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9pPr>
          </a:lstStyle>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Abstraction  </a:t>
            </a:r>
            <a:r>
              <a:rPr kumimoji="0" lang="zh-CN" altLang="en-US" b="1" dirty="0">
                <a:latin typeface="Garamond" panose="02020404030301010803" pitchFamily="18" charset="0"/>
                <a:ea typeface="楷体_GB2312" pitchFamily="49" charset="-122"/>
              </a:rPr>
              <a:t>抽象</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Encapsulation  </a:t>
            </a:r>
            <a:r>
              <a:rPr kumimoji="0" lang="zh-CN" altLang="en-US" b="1" dirty="0">
                <a:latin typeface="Garamond" panose="02020404030301010803" pitchFamily="18" charset="0"/>
                <a:ea typeface="楷体_GB2312" pitchFamily="49" charset="-122"/>
              </a:rPr>
              <a:t>封装</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Association  </a:t>
            </a:r>
            <a:r>
              <a:rPr kumimoji="0" lang="zh-CN" altLang="en-US" b="1" dirty="0">
                <a:latin typeface="Garamond" panose="02020404030301010803" pitchFamily="18" charset="0"/>
                <a:ea typeface="楷体_GB2312" pitchFamily="49" charset="-122"/>
              </a:rPr>
              <a:t>关联</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Role  </a:t>
            </a:r>
            <a:r>
              <a:rPr kumimoji="0" lang="zh-CN" altLang="en-US" b="1" dirty="0">
                <a:latin typeface="Garamond" panose="02020404030301010803" pitchFamily="18" charset="0"/>
                <a:ea typeface="楷体_GB2312" pitchFamily="49" charset="-122"/>
              </a:rPr>
              <a:t>角色</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Multiplicity  </a:t>
            </a:r>
            <a:r>
              <a:rPr kumimoji="0" lang="zh-CN" altLang="en-US" b="1" dirty="0">
                <a:latin typeface="Garamond" panose="02020404030301010803" pitchFamily="18" charset="0"/>
                <a:ea typeface="楷体_GB2312" pitchFamily="49" charset="-122"/>
              </a:rPr>
              <a:t>多重性</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Aggregation  </a:t>
            </a:r>
            <a:r>
              <a:rPr kumimoji="0" lang="zh-CN" altLang="en-US" b="1" dirty="0">
                <a:latin typeface="Garamond" panose="02020404030301010803" pitchFamily="18" charset="0"/>
                <a:ea typeface="楷体_GB2312" pitchFamily="49" charset="-122"/>
              </a:rPr>
              <a:t>聚合</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Dependency association  </a:t>
            </a:r>
            <a:r>
              <a:rPr kumimoji="0" lang="zh-CN" altLang="en-US" b="1" dirty="0">
                <a:latin typeface="Garamond" panose="02020404030301010803" pitchFamily="18" charset="0"/>
                <a:ea typeface="楷体_GB2312" pitchFamily="49" charset="-122"/>
              </a:rPr>
              <a:t>依赖</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Package  </a:t>
            </a:r>
            <a:r>
              <a:rPr kumimoji="0" lang="zh-CN" altLang="en-US" b="1" dirty="0">
                <a:latin typeface="Garamond" panose="02020404030301010803" pitchFamily="18" charset="0"/>
                <a:ea typeface="楷体_GB2312" pitchFamily="49" charset="-122"/>
              </a:rPr>
              <a:t>包</a:t>
            </a:r>
          </a:p>
          <a:p>
            <a:pPr lvl="1">
              <a:lnSpc>
                <a:spcPts val="2000"/>
              </a:lnSpc>
              <a:spcAft>
                <a:spcPct val="50000"/>
              </a:spcAft>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Use Case  </a:t>
            </a:r>
            <a:r>
              <a:rPr kumimoji="0" lang="zh-CN" altLang="en-US" b="1" dirty="0">
                <a:latin typeface="Garamond" panose="02020404030301010803" pitchFamily="18" charset="0"/>
                <a:ea typeface="楷体_GB2312" pitchFamily="49" charset="-122"/>
              </a:rPr>
              <a:t>用况</a:t>
            </a:r>
            <a:r>
              <a:rPr kumimoji="0" lang="en-US" altLang="zh-CN" b="1" dirty="0">
                <a:latin typeface="Garamond" panose="02020404030301010803" pitchFamily="18" charset="0"/>
                <a:ea typeface="楷体_GB2312" pitchFamily="49" charset="-122"/>
              </a:rPr>
              <a:t>/</a:t>
            </a:r>
            <a:r>
              <a:rPr kumimoji="0" lang="zh-CN" altLang="en-US" b="1" dirty="0">
                <a:latin typeface="Garamond" panose="02020404030301010803" pitchFamily="18" charset="0"/>
                <a:ea typeface="楷体_GB2312" pitchFamily="49" charset="-122"/>
              </a:rPr>
              <a:t>用例</a:t>
            </a:r>
          </a:p>
          <a:p>
            <a:pPr lvl="1">
              <a:lnSpc>
                <a:spcPts val="2000"/>
              </a:lnSpc>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Scenario  </a:t>
            </a:r>
            <a:r>
              <a:rPr kumimoji="0" lang="zh-CN" altLang="en-US" b="1" dirty="0">
                <a:latin typeface="Garamond" panose="02020404030301010803" pitchFamily="18" charset="0"/>
                <a:ea typeface="楷体_GB2312" pitchFamily="49" charset="-122"/>
              </a:rPr>
              <a:t>场景</a:t>
            </a:r>
            <a:r>
              <a:rPr kumimoji="0" lang="en-US" altLang="zh-CN" b="1" dirty="0">
                <a:latin typeface="Garamond" panose="02020404030301010803" pitchFamily="18" charset="0"/>
                <a:ea typeface="楷体_GB2312" pitchFamily="49" charset="-122"/>
              </a:rPr>
              <a:t>/</a:t>
            </a:r>
            <a:r>
              <a:rPr kumimoji="0" lang="zh-CN" altLang="en-US" b="1" dirty="0">
                <a:latin typeface="Garamond" panose="02020404030301010803" pitchFamily="18" charset="0"/>
                <a:ea typeface="楷体_GB2312" pitchFamily="49" charset="-122"/>
              </a:rPr>
              <a:t>脚本</a:t>
            </a:r>
          </a:p>
          <a:p>
            <a:pPr lvl="1">
              <a:lnSpc>
                <a:spcPts val="2000"/>
              </a:lnSpc>
              <a:spcBef>
                <a:spcPts val="900"/>
              </a:spcBef>
              <a:buClr>
                <a:schemeClr val="bg2"/>
              </a:buClr>
              <a:buSzPct val="75000"/>
              <a:buFont typeface="Wingdings" pitchFamily="2" charset="2"/>
              <a:buChar char="n"/>
            </a:pPr>
            <a:r>
              <a:rPr kumimoji="0" lang="en-US" altLang="zh-CN" b="1" dirty="0">
                <a:latin typeface="Garamond" panose="02020404030301010803" pitchFamily="18" charset="0"/>
                <a:ea typeface="楷体_GB2312" pitchFamily="49" charset="-122"/>
              </a:rPr>
              <a:t>Actor</a:t>
            </a:r>
          </a:p>
        </p:txBody>
      </p:sp>
    </p:spTree>
    <p:extLst>
      <p:ext uri="{BB962C8B-B14F-4D97-AF65-F5344CB8AC3E}">
        <p14:creationId xmlns:p14="http://schemas.microsoft.com/office/powerpoint/2010/main" val="318084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FC0DB-485B-834C-99CE-2F7C7AB8B1D8}"/>
              </a:ext>
            </a:extLst>
          </p:cNvPr>
          <p:cNvSpPr>
            <a:spLocks noGrp="1"/>
          </p:cNvSpPr>
          <p:nvPr>
            <p:ph type="title"/>
          </p:nvPr>
        </p:nvSpPr>
        <p:spPr/>
        <p:txBody>
          <a:bodyPr/>
          <a:lstStyle/>
          <a:p>
            <a:r>
              <a:rPr lang="en-US" altLang="zh-CN" dirty="0"/>
              <a:t>6.3.1 </a:t>
            </a:r>
            <a:r>
              <a:rPr lang="zh-CN" altLang="en-US" dirty="0"/>
              <a:t>对象</a:t>
            </a:r>
            <a:r>
              <a:rPr lang="en-US" altLang="zh-CN" dirty="0"/>
              <a:t>Object</a:t>
            </a:r>
            <a:endParaRPr kumimoji="1" lang="zh-CN" altLang="en-US" dirty="0"/>
          </a:p>
        </p:txBody>
      </p:sp>
      <p:sp>
        <p:nvSpPr>
          <p:cNvPr id="3" name="内容占位符 2">
            <a:extLst>
              <a:ext uri="{FF2B5EF4-FFF2-40B4-BE49-F238E27FC236}">
                <a16:creationId xmlns:a16="http://schemas.microsoft.com/office/drawing/2014/main" id="{288BF67B-B101-4341-9170-5D2B6F2BE43D}"/>
              </a:ext>
            </a:extLst>
          </p:cNvPr>
          <p:cNvSpPr>
            <a:spLocks noGrp="1"/>
          </p:cNvSpPr>
          <p:nvPr>
            <p:ph idx="1"/>
          </p:nvPr>
        </p:nvSpPr>
        <p:spPr/>
        <p:txBody>
          <a:bodyPr/>
          <a:lstStyle/>
          <a:p>
            <a:r>
              <a:rPr lang="zh-CN" altLang="en-US" sz="2400" dirty="0"/>
              <a:t>应用领域中有意义的、与所要解决的问题有关的任何事物都可以作为对象。</a:t>
            </a:r>
          </a:p>
          <a:p>
            <a:r>
              <a:rPr lang="zh-CN" altLang="en-US" sz="2400" dirty="0"/>
              <a:t>对象可以是有形的，如一个桌子，可以是无形的，如一个开发项目。 </a:t>
            </a:r>
            <a:r>
              <a:rPr lang="zh-CN" altLang="en-US" dirty="0">
                <a:solidFill>
                  <a:schemeClr val="tx1"/>
                </a:solidFill>
              </a:rPr>
              <a:t>（</a:t>
            </a:r>
            <a:r>
              <a:rPr lang="zh-CN" altLang="en-US" dirty="0">
                <a:solidFill>
                  <a:schemeClr val="tx1"/>
                </a:solidFill>
                <a:hlinkClick r:id="rId2" action="ppaction://hlinksldjump"/>
              </a:rPr>
              <a:t>图例</a:t>
            </a:r>
            <a:r>
              <a:rPr lang="zh-CN" altLang="en-US" sz="2400" dirty="0">
                <a:solidFill>
                  <a:schemeClr val="tx1"/>
                </a:solidFill>
              </a:rPr>
              <a:t>）</a:t>
            </a:r>
          </a:p>
          <a:p>
            <a:r>
              <a:rPr lang="zh-CN" altLang="en-US" sz="2400" dirty="0"/>
              <a:t>客观世界中的实体</a:t>
            </a:r>
          </a:p>
          <a:p>
            <a:pPr lvl="1"/>
            <a:r>
              <a:rPr lang="zh-CN" altLang="en-US" sz="2400" dirty="0"/>
              <a:t>状态（静态属性 </a:t>
            </a:r>
            <a:r>
              <a:rPr lang="en-US" altLang="zh-CN" sz="2400" dirty="0"/>
              <a:t>Attributes</a:t>
            </a:r>
            <a:r>
              <a:rPr lang="zh-CN" altLang="en-US" sz="2400" dirty="0"/>
              <a:t>）</a:t>
            </a:r>
          </a:p>
          <a:p>
            <a:pPr lvl="1"/>
            <a:r>
              <a:rPr lang="zh-CN" altLang="en-US" sz="2400" dirty="0"/>
              <a:t>操作（动态行为 </a:t>
            </a:r>
            <a:r>
              <a:rPr lang="en-US" altLang="zh-CN" sz="2400" dirty="0"/>
              <a:t>Methods</a:t>
            </a:r>
            <a:r>
              <a:rPr lang="zh-CN" altLang="en-US" sz="2400" dirty="0"/>
              <a:t>）</a:t>
            </a:r>
          </a:p>
          <a:p>
            <a:r>
              <a:rPr lang="zh-CN" altLang="en-US" sz="2400" dirty="0"/>
              <a:t>对象具有自己的</a:t>
            </a:r>
          </a:p>
          <a:p>
            <a:pPr lvl="1"/>
            <a:r>
              <a:rPr lang="zh-CN" altLang="en-US" sz="2400" dirty="0"/>
              <a:t>静态特征（用数据描述）</a:t>
            </a:r>
          </a:p>
          <a:p>
            <a:pPr lvl="1"/>
            <a:r>
              <a:rPr lang="zh-CN" altLang="en-US" sz="2400" dirty="0"/>
              <a:t>动态特征（行为或具有的功能</a:t>
            </a:r>
            <a:r>
              <a:rPr lang="en-US" altLang="zh-CN" sz="2400" dirty="0"/>
              <a:t>)(</a:t>
            </a:r>
            <a:r>
              <a:rPr lang="zh-CN" altLang="en-US" sz="2000" dirty="0">
                <a:hlinkClick r:id="rId3" action="ppaction://hlinksldjump"/>
              </a:rPr>
              <a:t>图例</a:t>
            </a:r>
            <a:r>
              <a:rPr lang="en-US" altLang="zh-CN" sz="2400" dirty="0"/>
              <a:t>)</a:t>
            </a:r>
          </a:p>
          <a:p>
            <a:pPr marL="0" indent="0">
              <a:buNone/>
            </a:pPr>
            <a:endParaRPr kumimoji="1" lang="zh-CN" altLang="en-US" dirty="0"/>
          </a:p>
        </p:txBody>
      </p:sp>
      <p:sp>
        <p:nvSpPr>
          <p:cNvPr id="4" name="日期占位符 3">
            <a:extLst>
              <a:ext uri="{FF2B5EF4-FFF2-40B4-BE49-F238E27FC236}">
                <a16:creationId xmlns:a16="http://schemas.microsoft.com/office/drawing/2014/main" id="{04451429-2E0A-4E47-9521-ACD998C39639}"/>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C085C570-3529-294B-A836-7F2473BA6C13}"/>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9126BFC-38EC-F94F-8634-AD3DCFCE49F9}"/>
              </a:ext>
            </a:extLst>
          </p:cNvPr>
          <p:cNvSpPr>
            <a:spLocks noGrp="1"/>
          </p:cNvSpPr>
          <p:nvPr>
            <p:ph type="sldNum" sz="quarter" idx="12"/>
          </p:nvPr>
        </p:nvSpPr>
        <p:spPr/>
        <p:txBody>
          <a:bodyPr/>
          <a:lstStyle/>
          <a:p>
            <a:fld id="{5B3F3CCD-5AE8-4BDA-99FD-25BB3DCCC447}" type="slidenum">
              <a:rPr lang="zh-CN" altLang="en-US" smtClean="0"/>
              <a:pPr/>
              <a:t>25</a:t>
            </a:fld>
            <a:endParaRPr lang="zh-CN" altLang="en-US"/>
          </a:p>
        </p:txBody>
      </p:sp>
    </p:spTree>
    <p:extLst>
      <p:ext uri="{BB962C8B-B14F-4D97-AF65-F5344CB8AC3E}">
        <p14:creationId xmlns:p14="http://schemas.microsoft.com/office/powerpoint/2010/main" val="220885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1031">
            <a:extLst>
              <a:ext uri="{FF2B5EF4-FFF2-40B4-BE49-F238E27FC236}">
                <a16:creationId xmlns:a16="http://schemas.microsoft.com/office/drawing/2014/main" id="{40F6C755-201D-2545-AABD-E62507369840}"/>
              </a:ext>
            </a:extLst>
          </p:cNvPr>
          <p:cNvSpPr>
            <a:spLocks noGrp="1" noChangeArrowheads="1"/>
          </p:cNvSpPr>
          <p:nvPr>
            <p:ph type="title"/>
          </p:nvPr>
        </p:nvSpPr>
        <p:spPr>
          <a:xfrm>
            <a:off x="700392" y="230793"/>
            <a:ext cx="8229600" cy="609600"/>
          </a:xfrm>
          <a:noFill/>
        </p:spPr>
        <p:txBody>
          <a:bodyPr vert="horz" lIns="0" tIns="0" rIns="0" bIns="0" rtlCol="0" anchor="b">
            <a:normAutofit/>
          </a:bodyPr>
          <a:lstStyle/>
          <a:p>
            <a:pPr defTabSz="911225"/>
            <a:r>
              <a:rPr lang="zh-CN" altLang="en-US" dirty="0"/>
              <a:t>什么是对象</a:t>
            </a:r>
          </a:p>
        </p:txBody>
      </p:sp>
      <p:sp>
        <p:nvSpPr>
          <p:cNvPr id="34819" name="Rectangle 1026">
            <a:extLst>
              <a:ext uri="{FF2B5EF4-FFF2-40B4-BE49-F238E27FC236}">
                <a16:creationId xmlns:a16="http://schemas.microsoft.com/office/drawing/2014/main" id="{755CB998-DA4D-D244-A2E0-F23CF756DCC5}"/>
              </a:ext>
            </a:extLst>
          </p:cNvPr>
          <p:cNvSpPr>
            <a:spLocks noGrp="1" noChangeArrowheads="1"/>
          </p:cNvSpPr>
          <p:nvPr>
            <p:ph idx="1"/>
          </p:nvPr>
        </p:nvSpPr>
        <p:spPr>
          <a:xfrm>
            <a:off x="700391" y="913418"/>
            <a:ext cx="10632331" cy="3900555"/>
          </a:xfrm>
          <a:noFill/>
        </p:spPr>
        <p:txBody>
          <a:bodyPr vert="horz" wrap="square" lIns="0" tIns="0" rIns="0" bIns="0" rtlCol="0">
            <a:spAutoFit/>
          </a:bodyPr>
          <a:lstStyle/>
          <a:p>
            <a:pPr marL="0" indent="0" defTabSz="911225">
              <a:tabLst>
                <a:tab pos="285750" algn="l"/>
                <a:tab pos="569913" algn="l"/>
                <a:tab pos="854075" algn="l"/>
                <a:tab pos="1138238" algn="l"/>
                <a:tab pos="1423988" algn="l"/>
                <a:tab pos="1708150" algn="l"/>
                <a:tab pos="1993900" algn="l"/>
                <a:tab pos="2276475" algn="l"/>
              </a:tabLst>
            </a:pPr>
            <a:r>
              <a:rPr lang="zh-CN" altLang="en-US" sz="2400" dirty="0"/>
              <a:t>一个对象代表了一个</a:t>
            </a:r>
            <a:r>
              <a:rPr lang="zh-CN" altLang="en-US" sz="2400" dirty="0">
                <a:solidFill>
                  <a:srgbClr val="CC0000"/>
                </a:solidFill>
              </a:rPr>
              <a:t>现实</a:t>
            </a:r>
            <a:r>
              <a:rPr lang="zh-CN" altLang="en-US" sz="2400" dirty="0"/>
              <a:t>的</a:t>
            </a:r>
            <a:r>
              <a:rPr lang="zh-CN" altLang="en-US" sz="2400" dirty="0">
                <a:solidFill>
                  <a:srgbClr val="CC0000"/>
                </a:solidFill>
              </a:rPr>
              <a:t>或虚构</a:t>
            </a:r>
            <a:r>
              <a:rPr lang="zh-CN" altLang="en-US" sz="2400" dirty="0"/>
              <a:t>的</a:t>
            </a:r>
            <a:r>
              <a:rPr lang="zh-CN" altLang="en-US" sz="2400" dirty="0">
                <a:solidFill>
                  <a:srgbClr val="CC0000"/>
                </a:solidFill>
              </a:rPr>
              <a:t>实体</a:t>
            </a:r>
            <a:endParaRPr lang="zh-CN" altLang="en-US" sz="2400" dirty="0"/>
          </a:p>
          <a:p>
            <a:pPr marL="0" indent="0" defTabSz="911225">
              <a:tabLst>
                <a:tab pos="285750" algn="l"/>
                <a:tab pos="569913" algn="l"/>
                <a:tab pos="854075" algn="l"/>
                <a:tab pos="1138238" algn="l"/>
                <a:tab pos="1423988" algn="l"/>
                <a:tab pos="1708150" algn="l"/>
                <a:tab pos="1993900" algn="l"/>
                <a:tab pos="2276475" algn="l"/>
              </a:tabLst>
            </a:pPr>
            <a:endParaRPr lang="zh-CN" altLang="zh-CN" sz="2400" dirty="0"/>
          </a:p>
          <a:p>
            <a:pPr marL="569913" lvl="1" indent="-284163" defTabSz="911225">
              <a:tabLst>
                <a:tab pos="285750" algn="l"/>
                <a:tab pos="569913" algn="l"/>
                <a:tab pos="854075" algn="l"/>
                <a:tab pos="1138238" algn="l"/>
                <a:tab pos="1423988" algn="l"/>
                <a:tab pos="1708150" algn="l"/>
                <a:tab pos="1993900" algn="l"/>
                <a:tab pos="2276475" algn="l"/>
              </a:tabLst>
            </a:pPr>
            <a:r>
              <a:rPr lang="zh-CN" altLang="en-US" sz="2000" dirty="0"/>
              <a:t>自然实体</a:t>
            </a:r>
          </a:p>
          <a:p>
            <a:pPr marL="0" indent="0" defTabSz="911225">
              <a:tabLst>
                <a:tab pos="285750" algn="l"/>
                <a:tab pos="569913" algn="l"/>
                <a:tab pos="854075" algn="l"/>
                <a:tab pos="1138238" algn="l"/>
                <a:tab pos="1423988" algn="l"/>
                <a:tab pos="1708150" algn="l"/>
                <a:tab pos="1993900" algn="l"/>
                <a:tab pos="2276475" algn="l"/>
              </a:tabLst>
            </a:pPr>
            <a:endParaRPr lang="zh-CN" altLang="zh-CN" sz="2400" dirty="0"/>
          </a:p>
          <a:p>
            <a:pPr marL="0" indent="0" defTabSz="911225">
              <a:tabLst>
                <a:tab pos="285750" algn="l"/>
                <a:tab pos="569913" algn="l"/>
                <a:tab pos="854075" algn="l"/>
                <a:tab pos="1138238" algn="l"/>
                <a:tab pos="1423988" algn="l"/>
                <a:tab pos="1708150" algn="l"/>
                <a:tab pos="1993900" algn="l"/>
                <a:tab pos="2276475" algn="l"/>
              </a:tabLst>
            </a:pPr>
            <a:endParaRPr lang="zh-CN" altLang="zh-CN" sz="2400" dirty="0"/>
          </a:p>
          <a:p>
            <a:pPr marL="569913" lvl="1" indent="-284163" defTabSz="911225">
              <a:tabLst>
                <a:tab pos="285750" algn="l"/>
                <a:tab pos="569913" algn="l"/>
                <a:tab pos="854075" algn="l"/>
                <a:tab pos="1138238" algn="l"/>
                <a:tab pos="1423988" algn="l"/>
                <a:tab pos="1708150" algn="l"/>
                <a:tab pos="1993900" algn="l"/>
                <a:tab pos="2276475" algn="l"/>
              </a:tabLst>
            </a:pPr>
            <a:r>
              <a:rPr lang="zh-CN" altLang="en-US" sz="2000" dirty="0"/>
              <a:t>概念实体</a:t>
            </a:r>
          </a:p>
          <a:p>
            <a:pPr marL="0" indent="0" defTabSz="911225">
              <a:tabLst>
                <a:tab pos="285750" algn="l"/>
                <a:tab pos="569913" algn="l"/>
                <a:tab pos="854075" algn="l"/>
                <a:tab pos="1138238" algn="l"/>
                <a:tab pos="1423988" algn="l"/>
                <a:tab pos="1708150" algn="l"/>
                <a:tab pos="1993900" algn="l"/>
                <a:tab pos="2276475" algn="l"/>
              </a:tabLst>
            </a:pPr>
            <a:endParaRPr lang="zh-CN" altLang="zh-CN" sz="2400" dirty="0"/>
          </a:p>
          <a:p>
            <a:pPr marL="0" indent="0" defTabSz="911225">
              <a:tabLst>
                <a:tab pos="285750" algn="l"/>
                <a:tab pos="569913" algn="l"/>
                <a:tab pos="854075" algn="l"/>
                <a:tab pos="1138238" algn="l"/>
                <a:tab pos="1423988" algn="l"/>
                <a:tab pos="1708150" algn="l"/>
                <a:tab pos="1993900" algn="l"/>
                <a:tab pos="2276475" algn="l"/>
              </a:tabLst>
            </a:pPr>
            <a:endParaRPr lang="zh-CN" altLang="zh-CN" sz="2400" dirty="0"/>
          </a:p>
          <a:p>
            <a:pPr marL="569913" lvl="1" indent="-284163" defTabSz="911225">
              <a:tabLst>
                <a:tab pos="285750" algn="l"/>
                <a:tab pos="569913" algn="l"/>
                <a:tab pos="854075" algn="l"/>
                <a:tab pos="1138238" algn="l"/>
                <a:tab pos="1423988" algn="l"/>
                <a:tab pos="1708150" algn="l"/>
                <a:tab pos="1993900" algn="l"/>
                <a:tab pos="2276475" algn="l"/>
              </a:tabLst>
            </a:pPr>
            <a:r>
              <a:rPr lang="zh-CN" altLang="en-US" sz="2000" dirty="0"/>
              <a:t>软件实体</a:t>
            </a:r>
          </a:p>
        </p:txBody>
      </p:sp>
      <p:sp>
        <p:nvSpPr>
          <p:cNvPr id="34818" name="Slide Number Placeholder 5">
            <a:extLst>
              <a:ext uri="{FF2B5EF4-FFF2-40B4-BE49-F238E27FC236}">
                <a16:creationId xmlns:a16="http://schemas.microsoft.com/office/drawing/2014/main" id="{D187F2BD-2CC5-9D42-A167-E5E3715B8A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8A1666C-5165-4A4B-85F4-2833BF2564E8}" type="slidenum">
              <a:rPr kumimoji="0" lang="en-US" altLang="zh-CN" sz="1400"/>
              <a:pPr eaLnBrk="1" hangingPunct="1"/>
              <a:t>26</a:t>
            </a:fld>
            <a:r>
              <a:rPr kumimoji="0" lang="en-US" altLang="zh-CN" sz="1400"/>
              <a:t>/95</a:t>
            </a:r>
          </a:p>
        </p:txBody>
      </p:sp>
      <p:grpSp>
        <p:nvGrpSpPr>
          <p:cNvPr id="34820" name="Group 1027">
            <a:extLst>
              <a:ext uri="{FF2B5EF4-FFF2-40B4-BE49-F238E27FC236}">
                <a16:creationId xmlns:a16="http://schemas.microsoft.com/office/drawing/2014/main" id="{CCC43727-BAA0-C24A-B91D-6E5B1A427884}"/>
              </a:ext>
            </a:extLst>
          </p:cNvPr>
          <p:cNvGrpSpPr>
            <a:grpSpLocks/>
          </p:cNvGrpSpPr>
          <p:nvPr/>
        </p:nvGrpSpPr>
        <p:grpSpPr bwMode="auto">
          <a:xfrm>
            <a:off x="3014663" y="2983543"/>
            <a:ext cx="1620838" cy="989013"/>
            <a:chOff x="2970" y="2003"/>
            <a:chExt cx="1021" cy="623"/>
          </a:xfrm>
        </p:grpSpPr>
        <p:pic>
          <p:nvPicPr>
            <p:cNvPr id="34839" name="Picture 1028">
              <a:extLst>
                <a:ext uri="{FF2B5EF4-FFF2-40B4-BE49-F238E27FC236}">
                  <a16:creationId xmlns:a16="http://schemas.microsoft.com/office/drawing/2014/main" id="{E0292326-E393-1F4D-8F00-819405974102}"/>
                </a:ext>
              </a:extLst>
            </p:cNvPr>
            <p:cNvPicPr>
              <a:picLocks noChangeArrowheads="1"/>
            </p:cNvPicPr>
            <p:nvPr/>
          </p:nvPicPr>
          <p:blipFill>
            <a:blip r:embed="rId3">
              <a:extLst>
                <a:ext uri="{28A0092B-C50C-407E-A947-70E740481C1C}">
                  <a14:useLocalDpi xmlns:a14="http://schemas.microsoft.com/office/drawing/2010/main" val="0"/>
                </a:ext>
              </a:extLst>
            </a:blip>
            <a:srcRect l="34120" t="16249" r="36819" b="16789"/>
            <a:stretch>
              <a:fillRect/>
            </a:stretch>
          </p:blipFill>
          <p:spPr bwMode="auto">
            <a:xfrm>
              <a:off x="3538" y="2003"/>
              <a:ext cx="453"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0" name="Picture 1029">
              <a:extLst>
                <a:ext uri="{FF2B5EF4-FFF2-40B4-BE49-F238E27FC236}">
                  <a16:creationId xmlns:a16="http://schemas.microsoft.com/office/drawing/2014/main" id="{D1D0E35A-51D8-CD43-822F-562E9337AC4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 y="2124"/>
              <a:ext cx="51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a:extLst>
              <a:ext uri="{FF2B5EF4-FFF2-40B4-BE49-F238E27FC236}">
                <a16:creationId xmlns:a16="http://schemas.microsoft.com/office/drawing/2014/main" id="{F827C6B9-1F30-1047-BE05-2C1C42A90418}"/>
              </a:ext>
            </a:extLst>
          </p:cNvPr>
          <p:cNvGrpSpPr/>
          <p:nvPr/>
        </p:nvGrpSpPr>
        <p:grpSpPr>
          <a:xfrm>
            <a:off x="2495550" y="4362451"/>
            <a:ext cx="3600450" cy="1746250"/>
            <a:chOff x="5257800" y="4419600"/>
            <a:chExt cx="3600450" cy="1746250"/>
          </a:xfrm>
        </p:grpSpPr>
        <p:sp>
          <p:nvSpPr>
            <p:cNvPr id="466950" name="Rectangle 1030">
              <a:extLst>
                <a:ext uri="{FF2B5EF4-FFF2-40B4-BE49-F238E27FC236}">
                  <a16:creationId xmlns:a16="http://schemas.microsoft.com/office/drawing/2014/main" id="{E7A844E8-331B-AE43-BC34-2C8BAC6A2BA8}"/>
                </a:ext>
              </a:extLst>
            </p:cNvPr>
            <p:cNvSpPr>
              <a:spLocks noChangeArrowheads="1"/>
            </p:cNvSpPr>
            <p:nvPr/>
          </p:nvSpPr>
          <p:spPr bwMode="auto">
            <a:xfrm>
              <a:off x="5715001" y="4419600"/>
              <a:ext cx="1158875" cy="344488"/>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68262" tIns="34925" rIns="68262" bIns="34925">
              <a:spAutoFit/>
            </a:bodyPr>
            <a:lstStyle>
              <a:lvl1pPr defTabSz="68738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68738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68738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68738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68738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zh-CN" altLang="en-US" sz="2000" b="1">
                  <a:solidFill>
                    <a:srgbClr val="CC0000"/>
                  </a:solidFill>
                  <a:latin typeface="Arial" panose="020B0604020202020204" pitchFamily="34" charset="0"/>
                  <a:ea typeface="楷体_GB2312" pitchFamily="49" charset="-122"/>
                </a:rPr>
                <a:t>化学过程</a:t>
              </a:r>
            </a:p>
          </p:txBody>
        </p:sp>
        <p:sp>
          <p:nvSpPr>
            <p:cNvPr id="34823" name="AutoShape 1032">
              <a:extLst>
                <a:ext uri="{FF2B5EF4-FFF2-40B4-BE49-F238E27FC236}">
                  <a16:creationId xmlns:a16="http://schemas.microsoft.com/office/drawing/2014/main" id="{7C79E7FB-024C-5443-9C53-96705B7A7126}"/>
                </a:ext>
              </a:extLst>
            </p:cNvPr>
            <p:cNvSpPr>
              <a:spLocks noChangeArrowheads="1"/>
            </p:cNvSpPr>
            <p:nvPr/>
          </p:nvSpPr>
          <p:spPr bwMode="auto">
            <a:xfrm>
              <a:off x="6921374" y="5036376"/>
              <a:ext cx="644525" cy="182562"/>
            </a:xfrm>
            <a:prstGeom prst="roundRect">
              <a:avLst>
                <a:gd name="adj" fmla="val 12495"/>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34824" name="Group 1033">
              <a:extLst>
                <a:ext uri="{FF2B5EF4-FFF2-40B4-BE49-F238E27FC236}">
                  <a16:creationId xmlns:a16="http://schemas.microsoft.com/office/drawing/2014/main" id="{CA90AA9D-632C-054B-B3BB-B2B107394EDE}"/>
                </a:ext>
              </a:extLst>
            </p:cNvPr>
            <p:cNvGrpSpPr>
              <a:grpSpLocks/>
            </p:cNvGrpSpPr>
            <p:nvPr/>
          </p:nvGrpSpPr>
          <p:grpSpPr bwMode="auto">
            <a:xfrm>
              <a:off x="5257800" y="4876800"/>
              <a:ext cx="3600450" cy="1289050"/>
              <a:chOff x="2592" y="3168"/>
              <a:chExt cx="2268" cy="812"/>
            </a:xfrm>
          </p:grpSpPr>
          <p:sp>
            <p:nvSpPr>
              <p:cNvPr id="34826" name="Line 1034">
                <a:extLst>
                  <a:ext uri="{FF2B5EF4-FFF2-40B4-BE49-F238E27FC236}">
                    <a16:creationId xmlns:a16="http://schemas.microsoft.com/office/drawing/2014/main" id="{74538DCB-18B6-F241-A1A4-413A7B3A058F}"/>
                  </a:ext>
                </a:extLst>
              </p:cNvPr>
              <p:cNvSpPr>
                <a:spLocks noChangeShapeType="1"/>
              </p:cNvSpPr>
              <p:nvPr/>
            </p:nvSpPr>
            <p:spPr bwMode="auto">
              <a:xfrm>
                <a:off x="4068" y="3383"/>
                <a:ext cx="35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1035">
                <a:extLst>
                  <a:ext uri="{FF2B5EF4-FFF2-40B4-BE49-F238E27FC236}">
                    <a16:creationId xmlns:a16="http://schemas.microsoft.com/office/drawing/2014/main" id="{B59AD149-89EA-D947-9BC7-3AEE982404B4}"/>
                  </a:ext>
                </a:extLst>
              </p:cNvPr>
              <p:cNvSpPr>
                <a:spLocks noChangeShapeType="1"/>
              </p:cNvSpPr>
              <p:nvPr/>
            </p:nvSpPr>
            <p:spPr bwMode="auto">
              <a:xfrm>
                <a:off x="2592" y="3168"/>
                <a:ext cx="174" cy="152"/>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956" name="Rectangle 1036">
                <a:extLst>
                  <a:ext uri="{FF2B5EF4-FFF2-40B4-BE49-F238E27FC236}">
                    <a16:creationId xmlns:a16="http://schemas.microsoft.com/office/drawing/2014/main" id="{279DF2B5-0802-7646-ADFC-B3ACD4571931}"/>
                  </a:ext>
                </a:extLst>
              </p:cNvPr>
              <p:cNvSpPr>
                <a:spLocks noChangeArrowheads="1"/>
              </p:cNvSpPr>
              <p:nvPr/>
            </p:nvSpPr>
            <p:spPr bwMode="auto">
              <a:xfrm>
                <a:off x="3473" y="3763"/>
                <a:ext cx="730" cy="217"/>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68262" tIns="34925" rIns="68262" bIns="34925">
                <a:spAutoFit/>
              </a:bodyPr>
              <a:lstStyle>
                <a:lvl1pPr defTabSz="68738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68738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68738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68738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68738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68738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kumimoji="0" lang="zh-CN" altLang="en-US" sz="2000" b="1">
                    <a:solidFill>
                      <a:srgbClr val="CC0000"/>
                    </a:solidFill>
                    <a:latin typeface="Arial" panose="020B0604020202020204" pitchFamily="34" charset="0"/>
                    <a:ea typeface="楷体_GB2312" pitchFamily="49" charset="-122"/>
                  </a:rPr>
                  <a:t>连接显示</a:t>
                </a:r>
              </a:p>
            </p:txBody>
          </p:sp>
          <p:sp>
            <p:nvSpPr>
              <p:cNvPr id="34829" name="Rectangle 1037">
                <a:extLst>
                  <a:ext uri="{FF2B5EF4-FFF2-40B4-BE49-F238E27FC236}">
                    <a16:creationId xmlns:a16="http://schemas.microsoft.com/office/drawing/2014/main" id="{C1245F56-AA3F-A747-8B02-88378B9BC4AE}"/>
                  </a:ext>
                </a:extLst>
              </p:cNvPr>
              <p:cNvSpPr>
                <a:spLocks noChangeArrowheads="1"/>
              </p:cNvSpPr>
              <p:nvPr/>
            </p:nvSpPr>
            <p:spPr bwMode="auto">
              <a:xfrm>
                <a:off x="3638" y="3387"/>
                <a:ext cx="406" cy="2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34830" name="Group 1038">
                <a:extLst>
                  <a:ext uri="{FF2B5EF4-FFF2-40B4-BE49-F238E27FC236}">
                    <a16:creationId xmlns:a16="http://schemas.microsoft.com/office/drawing/2014/main" id="{3CD17378-D3F4-0D4E-8D29-3F6421FC09C9}"/>
                  </a:ext>
                </a:extLst>
              </p:cNvPr>
              <p:cNvGrpSpPr>
                <a:grpSpLocks/>
              </p:cNvGrpSpPr>
              <p:nvPr/>
            </p:nvGrpSpPr>
            <p:grpSpPr bwMode="auto">
              <a:xfrm>
                <a:off x="4392" y="3268"/>
                <a:ext cx="468" cy="391"/>
                <a:chOff x="4232" y="2998"/>
                <a:chExt cx="468" cy="391"/>
              </a:xfrm>
            </p:grpSpPr>
            <p:sp>
              <p:nvSpPr>
                <p:cNvPr id="34836" name="Rectangle 1039">
                  <a:extLst>
                    <a:ext uri="{FF2B5EF4-FFF2-40B4-BE49-F238E27FC236}">
                      <a16:creationId xmlns:a16="http://schemas.microsoft.com/office/drawing/2014/main" id="{A8FA5FE1-F35B-3141-AFC3-FB68CE945A6B}"/>
                    </a:ext>
                  </a:extLst>
                </p:cNvPr>
                <p:cNvSpPr>
                  <a:spLocks noChangeArrowheads="1"/>
                </p:cNvSpPr>
                <p:nvPr/>
              </p:nvSpPr>
              <p:spPr bwMode="auto">
                <a:xfrm>
                  <a:off x="4232" y="3044"/>
                  <a:ext cx="70"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37" name="AutoShape 1040">
                  <a:extLst>
                    <a:ext uri="{FF2B5EF4-FFF2-40B4-BE49-F238E27FC236}">
                      <a16:creationId xmlns:a16="http://schemas.microsoft.com/office/drawing/2014/main" id="{6DD6B0F4-41D8-F542-8F8B-BA10D734649D}"/>
                    </a:ext>
                  </a:extLst>
                </p:cNvPr>
                <p:cNvSpPr>
                  <a:spLocks noChangeArrowheads="1"/>
                </p:cNvSpPr>
                <p:nvPr/>
              </p:nvSpPr>
              <p:spPr bwMode="auto">
                <a:xfrm>
                  <a:off x="4294" y="2998"/>
                  <a:ext cx="406" cy="116"/>
                </a:xfrm>
                <a:prstGeom prst="roundRect">
                  <a:avLst>
                    <a:gd name="adj" fmla="val 12495"/>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38" name="Rectangle 1041">
                  <a:extLst>
                    <a:ext uri="{FF2B5EF4-FFF2-40B4-BE49-F238E27FC236}">
                      <a16:creationId xmlns:a16="http://schemas.microsoft.com/office/drawing/2014/main" id="{9BCEE998-E5AC-6A4B-A783-C4DDB18085B5}"/>
                    </a:ext>
                  </a:extLst>
                </p:cNvPr>
                <p:cNvSpPr>
                  <a:spLocks noChangeArrowheads="1"/>
                </p:cNvSpPr>
                <p:nvPr/>
              </p:nvSpPr>
              <p:spPr bwMode="auto">
                <a:xfrm>
                  <a:off x="4294" y="3129"/>
                  <a:ext cx="406" cy="26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4831" name="Group 1042">
                <a:extLst>
                  <a:ext uri="{FF2B5EF4-FFF2-40B4-BE49-F238E27FC236}">
                    <a16:creationId xmlns:a16="http://schemas.microsoft.com/office/drawing/2014/main" id="{1E5E5CE9-41EC-F14F-AB47-E38A7280259C}"/>
                  </a:ext>
                </a:extLst>
              </p:cNvPr>
              <p:cNvGrpSpPr>
                <a:grpSpLocks/>
              </p:cNvGrpSpPr>
              <p:nvPr/>
            </p:nvGrpSpPr>
            <p:grpSpPr bwMode="auto">
              <a:xfrm>
                <a:off x="2784" y="3264"/>
                <a:ext cx="468" cy="391"/>
                <a:chOff x="2623" y="3021"/>
                <a:chExt cx="468" cy="391"/>
              </a:xfrm>
            </p:grpSpPr>
            <p:sp>
              <p:nvSpPr>
                <p:cNvPr id="34833" name="Rectangle 1043">
                  <a:extLst>
                    <a:ext uri="{FF2B5EF4-FFF2-40B4-BE49-F238E27FC236}">
                      <a16:creationId xmlns:a16="http://schemas.microsoft.com/office/drawing/2014/main" id="{61990F82-515A-1E49-A9FC-7CCEDD662197}"/>
                    </a:ext>
                  </a:extLst>
                </p:cNvPr>
                <p:cNvSpPr>
                  <a:spLocks noChangeArrowheads="1"/>
                </p:cNvSpPr>
                <p:nvPr/>
              </p:nvSpPr>
              <p:spPr bwMode="auto">
                <a:xfrm>
                  <a:off x="2623" y="3067"/>
                  <a:ext cx="70"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34" name="AutoShape 1044">
                  <a:extLst>
                    <a:ext uri="{FF2B5EF4-FFF2-40B4-BE49-F238E27FC236}">
                      <a16:creationId xmlns:a16="http://schemas.microsoft.com/office/drawing/2014/main" id="{50C653CC-BF2C-194C-9573-4E636D5EAB82}"/>
                    </a:ext>
                  </a:extLst>
                </p:cNvPr>
                <p:cNvSpPr>
                  <a:spLocks noChangeArrowheads="1"/>
                </p:cNvSpPr>
                <p:nvPr/>
              </p:nvSpPr>
              <p:spPr bwMode="auto">
                <a:xfrm>
                  <a:off x="2685" y="3021"/>
                  <a:ext cx="406" cy="115"/>
                </a:xfrm>
                <a:prstGeom prst="roundRect">
                  <a:avLst>
                    <a:gd name="adj" fmla="val 12495"/>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35" name="Rectangle 1045">
                  <a:extLst>
                    <a:ext uri="{FF2B5EF4-FFF2-40B4-BE49-F238E27FC236}">
                      <a16:creationId xmlns:a16="http://schemas.microsoft.com/office/drawing/2014/main" id="{2FE536B4-92AD-714E-AE6C-C98CCB025328}"/>
                    </a:ext>
                  </a:extLst>
                </p:cNvPr>
                <p:cNvSpPr>
                  <a:spLocks noChangeArrowheads="1"/>
                </p:cNvSpPr>
                <p:nvPr/>
              </p:nvSpPr>
              <p:spPr bwMode="auto">
                <a:xfrm>
                  <a:off x="2685" y="3151"/>
                  <a:ext cx="406" cy="2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34832" name="Line 1046">
                <a:extLst>
                  <a:ext uri="{FF2B5EF4-FFF2-40B4-BE49-F238E27FC236}">
                    <a16:creationId xmlns:a16="http://schemas.microsoft.com/office/drawing/2014/main" id="{C01AF304-3845-684A-BDA1-C4AA39EBCA92}"/>
                  </a:ext>
                </a:extLst>
              </p:cNvPr>
              <p:cNvSpPr>
                <a:spLocks noChangeShapeType="1"/>
              </p:cNvSpPr>
              <p:nvPr/>
            </p:nvSpPr>
            <p:spPr bwMode="auto">
              <a:xfrm>
                <a:off x="3275" y="3394"/>
                <a:ext cx="35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pic>
        <p:nvPicPr>
          <p:cNvPr id="34825" name="Picture 1047">
            <a:extLst>
              <a:ext uri="{FF2B5EF4-FFF2-40B4-BE49-F238E27FC236}">
                <a16:creationId xmlns:a16="http://schemas.microsoft.com/office/drawing/2014/main" id="{2D5B2126-4429-3E43-927E-876263F33B9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63" y="1622424"/>
            <a:ext cx="33274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818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258F3-AAED-B24C-BBCD-1B99CED83317}"/>
              </a:ext>
            </a:extLst>
          </p:cNvPr>
          <p:cNvSpPr>
            <a:spLocks noGrp="1"/>
          </p:cNvSpPr>
          <p:nvPr>
            <p:ph type="title"/>
          </p:nvPr>
        </p:nvSpPr>
        <p:spPr/>
        <p:txBody>
          <a:bodyPr/>
          <a:lstStyle/>
          <a:p>
            <a:r>
              <a:rPr lang="zh-CN" altLang="en-US" dirty="0"/>
              <a:t>什么是对象</a:t>
            </a:r>
            <a:endParaRPr kumimoji="1" lang="zh-CN" altLang="en-US" dirty="0"/>
          </a:p>
        </p:txBody>
      </p:sp>
      <p:sp>
        <p:nvSpPr>
          <p:cNvPr id="4" name="日期占位符 3">
            <a:extLst>
              <a:ext uri="{FF2B5EF4-FFF2-40B4-BE49-F238E27FC236}">
                <a16:creationId xmlns:a16="http://schemas.microsoft.com/office/drawing/2014/main" id="{6A71FDA1-BC4C-2E47-8276-A032865C0AC3}"/>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0B1E431C-46BF-204C-B0FB-11D2843DFB9D}"/>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A6E0868C-3C3B-7543-A750-DEF15BC5CAD5}"/>
              </a:ext>
            </a:extLst>
          </p:cNvPr>
          <p:cNvSpPr>
            <a:spLocks noGrp="1"/>
          </p:cNvSpPr>
          <p:nvPr>
            <p:ph type="sldNum" sz="quarter" idx="12"/>
          </p:nvPr>
        </p:nvSpPr>
        <p:spPr/>
        <p:txBody>
          <a:bodyPr/>
          <a:lstStyle/>
          <a:p>
            <a:fld id="{5B3F3CCD-5AE8-4BDA-99FD-25BB3DCCC447}" type="slidenum">
              <a:rPr lang="zh-CN" altLang="en-US" smtClean="0"/>
              <a:pPr/>
              <a:t>27</a:t>
            </a:fld>
            <a:endParaRPr lang="zh-CN" altLang="en-US"/>
          </a:p>
        </p:txBody>
      </p:sp>
      <p:grpSp>
        <p:nvGrpSpPr>
          <p:cNvPr id="7" name="Group 11">
            <a:extLst>
              <a:ext uri="{FF2B5EF4-FFF2-40B4-BE49-F238E27FC236}">
                <a16:creationId xmlns:a16="http://schemas.microsoft.com/office/drawing/2014/main" id="{FA40CCBB-4F22-FF44-954B-16F790EA8509}"/>
              </a:ext>
            </a:extLst>
          </p:cNvPr>
          <p:cNvGrpSpPr>
            <a:grpSpLocks/>
          </p:cNvGrpSpPr>
          <p:nvPr/>
        </p:nvGrpSpPr>
        <p:grpSpPr bwMode="auto">
          <a:xfrm>
            <a:off x="2324825" y="1632356"/>
            <a:ext cx="6781800" cy="2514600"/>
            <a:chOff x="720" y="576"/>
            <a:chExt cx="4272" cy="1584"/>
          </a:xfrm>
        </p:grpSpPr>
        <p:pic>
          <p:nvPicPr>
            <p:cNvPr id="8" name="Picture 2" descr="PE01659_">
              <a:extLst>
                <a:ext uri="{FF2B5EF4-FFF2-40B4-BE49-F238E27FC236}">
                  <a16:creationId xmlns:a16="http://schemas.microsoft.com/office/drawing/2014/main" id="{F2296EEC-0B7D-BE4B-8454-70800615D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 y="576"/>
              <a:ext cx="1104"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PE01000_">
              <a:extLst>
                <a:ext uri="{FF2B5EF4-FFF2-40B4-BE49-F238E27FC236}">
                  <a16:creationId xmlns:a16="http://schemas.microsoft.com/office/drawing/2014/main" id="{8677F9A1-32B2-6E40-B6EA-5EA67E149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576"/>
              <a:ext cx="775"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7822324D-8F57-AF4A-AFD6-AF6DF7AF1365}"/>
                </a:ext>
              </a:extLst>
            </p:cNvPr>
            <p:cNvSpPr txBox="1">
              <a:spLocks noChangeArrowheads="1"/>
            </p:cNvSpPr>
            <p:nvPr/>
          </p:nvSpPr>
          <p:spPr bwMode="auto">
            <a:xfrm>
              <a:off x="960" y="187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Tom</a:t>
              </a:r>
            </a:p>
          </p:txBody>
        </p:sp>
        <p:pic>
          <p:nvPicPr>
            <p:cNvPr id="11" name="Picture 5" descr="BD06784_">
              <a:extLst>
                <a:ext uri="{FF2B5EF4-FFF2-40B4-BE49-F238E27FC236}">
                  <a16:creationId xmlns:a16="http://schemas.microsoft.com/office/drawing/2014/main" id="{518B260F-C17B-A142-A4D4-B270ABD59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672"/>
              <a:ext cx="1146"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a:extLst>
                <a:ext uri="{FF2B5EF4-FFF2-40B4-BE49-F238E27FC236}">
                  <a16:creationId xmlns:a16="http://schemas.microsoft.com/office/drawing/2014/main" id="{610E9B96-F567-E94D-91B8-8F6B13E7C37F}"/>
                </a:ext>
              </a:extLst>
            </p:cNvPr>
            <p:cNvSpPr txBox="1">
              <a:spLocks noChangeArrowheads="1"/>
            </p:cNvSpPr>
            <p:nvPr/>
          </p:nvSpPr>
          <p:spPr bwMode="auto">
            <a:xfrm>
              <a:off x="2592" y="187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Mary</a:t>
              </a:r>
            </a:p>
          </p:txBody>
        </p:sp>
        <p:sp>
          <p:nvSpPr>
            <p:cNvPr id="13" name="Text Box 7">
              <a:extLst>
                <a:ext uri="{FF2B5EF4-FFF2-40B4-BE49-F238E27FC236}">
                  <a16:creationId xmlns:a16="http://schemas.microsoft.com/office/drawing/2014/main" id="{49F4E8BA-675F-054C-95EB-D0777B4F9CBF}"/>
                </a:ext>
              </a:extLst>
            </p:cNvPr>
            <p:cNvSpPr txBox="1">
              <a:spLocks noChangeArrowheads="1"/>
            </p:cNvSpPr>
            <p:nvPr/>
          </p:nvSpPr>
          <p:spPr bwMode="auto">
            <a:xfrm>
              <a:off x="4032" y="187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John</a:t>
              </a:r>
            </a:p>
          </p:txBody>
        </p:sp>
      </p:grpSp>
      <p:sp>
        <p:nvSpPr>
          <p:cNvPr id="14" name="Text Box 8">
            <a:extLst>
              <a:ext uri="{FF2B5EF4-FFF2-40B4-BE49-F238E27FC236}">
                <a16:creationId xmlns:a16="http://schemas.microsoft.com/office/drawing/2014/main" id="{DA601B55-BF55-F140-8AC6-FCB3CBF13D7A}"/>
              </a:ext>
            </a:extLst>
          </p:cNvPr>
          <p:cNvSpPr txBox="1">
            <a:spLocks noChangeArrowheads="1"/>
          </p:cNvSpPr>
          <p:nvPr/>
        </p:nvSpPr>
        <p:spPr bwMode="auto">
          <a:xfrm>
            <a:off x="2128058" y="4571999"/>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dirty="0">
                <a:latin typeface="Times New Roman" panose="02020603050405020304" pitchFamily="18" charset="0"/>
              </a:rPr>
              <a:t>Figure 6.2 Tom, Mary and John are regarded as objects.</a:t>
            </a:r>
          </a:p>
        </p:txBody>
      </p:sp>
    </p:spTree>
    <p:extLst>
      <p:ext uri="{BB962C8B-B14F-4D97-AF65-F5344CB8AC3E}">
        <p14:creationId xmlns:p14="http://schemas.microsoft.com/office/powerpoint/2010/main" val="1484029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EEAEF-5970-A04F-B396-8A8AB9BBCFB5}"/>
              </a:ext>
            </a:extLst>
          </p:cNvPr>
          <p:cNvSpPr>
            <a:spLocks noGrp="1"/>
          </p:cNvSpPr>
          <p:nvPr>
            <p:ph type="title"/>
          </p:nvPr>
        </p:nvSpPr>
        <p:spPr/>
        <p:txBody>
          <a:bodyPr/>
          <a:lstStyle/>
          <a:p>
            <a:r>
              <a:rPr lang="zh-CN" altLang="en-US" dirty="0"/>
              <a:t>对象具有的含义</a:t>
            </a:r>
            <a:endParaRPr kumimoji="1" lang="zh-CN" altLang="en-US" dirty="0"/>
          </a:p>
        </p:txBody>
      </p:sp>
      <p:sp>
        <p:nvSpPr>
          <p:cNvPr id="3" name="内容占位符 2">
            <a:extLst>
              <a:ext uri="{FF2B5EF4-FFF2-40B4-BE49-F238E27FC236}">
                <a16:creationId xmlns:a16="http://schemas.microsoft.com/office/drawing/2014/main" id="{F6CA66D3-D02D-F341-873A-1AC9E3E85B4B}"/>
              </a:ext>
            </a:extLst>
          </p:cNvPr>
          <p:cNvSpPr>
            <a:spLocks noGrp="1"/>
          </p:cNvSpPr>
          <p:nvPr>
            <p:ph idx="1"/>
          </p:nvPr>
        </p:nvSpPr>
        <p:spPr/>
        <p:txBody>
          <a:bodyPr/>
          <a:lstStyle/>
          <a:p>
            <a:pPr>
              <a:spcBef>
                <a:spcPct val="0"/>
              </a:spcBef>
              <a:buNone/>
            </a:pPr>
            <a:r>
              <a:rPr lang="en-US" altLang="zh-CN" sz="2800" dirty="0">
                <a:effectLst>
                  <a:outerShdw blurRad="38100" dist="38100" dir="2700000" algn="tl">
                    <a:srgbClr val="C0C0C0"/>
                  </a:outerShdw>
                </a:effectLst>
              </a:rPr>
              <a:t> </a:t>
            </a:r>
            <a:r>
              <a:rPr lang="zh-CN" altLang="en-US" sz="2800" dirty="0">
                <a:latin typeface="楷体_GB2312" pitchFamily="49" charset="-122"/>
              </a:rPr>
              <a:t>现实世界中某个具体的物理实体或概念在计算机逻辑中的映射和体现。</a:t>
            </a:r>
          </a:p>
          <a:p>
            <a:pPr lvl="1">
              <a:lnSpc>
                <a:spcPct val="120000"/>
              </a:lnSpc>
            </a:pPr>
            <a:r>
              <a:rPr lang="zh-CN" altLang="en-US" sz="2800" dirty="0">
                <a:solidFill>
                  <a:schemeClr val="folHlink"/>
                </a:solidFill>
                <a:latin typeface="楷体_GB2312" pitchFamily="49" charset="-122"/>
              </a:rPr>
              <a:t>在现实世界中：</a:t>
            </a:r>
          </a:p>
          <a:p>
            <a:pPr lvl="1">
              <a:lnSpc>
                <a:spcPct val="120000"/>
              </a:lnSpc>
              <a:buNone/>
            </a:pPr>
            <a:r>
              <a:rPr lang="zh-CN" altLang="en-US" sz="2400" dirty="0">
                <a:solidFill>
                  <a:schemeClr val="folHlink"/>
                </a:solidFill>
                <a:latin typeface="楷体_GB2312" pitchFamily="49" charset="-122"/>
              </a:rPr>
              <a:t>  </a:t>
            </a:r>
            <a:r>
              <a:rPr lang="zh-CN" altLang="en-US" sz="2400" dirty="0">
                <a:solidFill>
                  <a:schemeClr val="tx1"/>
                </a:solidFill>
                <a:latin typeface="楷体_GB2312" pitchFamily="49" charset="-122"/>
              </a:rPr>
              <a:t>是客观世界中的一个</a:t>
            </a:r>
            <a:r>
              <a:rPr lang="zh-CN" altLang="en-US" sz="2400" dirty="0">
                <a:solidFill>
                  <a:schemeClr val="hlink"/>
                </a:solidFill>
                <a:latin typeface="楷体_GB2312" pitchFamily="49" charset="-122"/>
              </a:rPr>
              <a:t>实体</a:t>
            </a:r>
          </a:p>
          <a:p>
            <a:pPr lvl="1">
              <a:lnSpc>
                <a:spcPct val="120000"/>
              </a:lnSpc>
            </a:pPr>
            <a:r>
              <a:rPr lang="zh-CN" altLang="en-US" sz="2800" dirty="0">
                <a:solidFill>
                  <a:schemeClr val="folHlink"/>
                </a:solidFill>
                <a:latin typeface="楷体_GB2312" pitchFamily="49" charset="-122"/>
              </a:rPr>
              <a:t>在面向对象程序中：</a:t>
            </a:r>
          </a:p>
          <a:p>
            <a:pPr lvl="1">
              <a:lnSpc>
                <a:spcPct val="120000"/>
              </a:lnSpc>
              <a:buNone/>
            </a:pPr>
            <a:r>
              <a:rPr lang="zh-CN" altLang="en-US" sz="2400" dirty="0">
                <a:solidFill>
                  <a:schemeClr val="folHlink"/>
                </a:solidFill>
                <a:latin typeface="楷体_GB2312" pitchFamily="49" charset="-122"/>
              </a:rPr>
              <a:t> </a:t>
            </a:r>
            <a:r>
              <a:rPr lang="zh-CN" altLang="en-US" sz="2400" dirty="0">
                <a:solidFill>
                  <a:schemeClr val="tx1"/>
                </a:solidFill>
                <a:latin typeface="楷体_GB2312" pitchFamily="49" charset="-122"/>
              </a:rPr>
              <a:t>表达成计算机可理解、可操纵、具有一定属性和行为的</a:t>
            </a:r>
            <a:r>
              <a:rPr lang="zh-CN" altLang="en-US" sz="2400" dirty="0">
                <a:solidFill>
                  <a:schemeClr val="hlink"/>
                </a:solidFill>
                <a:latin typeface="楷体_GB2312" pitchFamily="49" charset="-122"/>
              </a:rPr>
              <a:t>对象</a:t>
            </a:r>
          </a:p>
          <a:p>
            <a:pPr lvl="1">
              <a:lnSpc>
                <a:spcPct val="120000"/>
              </a:lnSpc>
            </a:pPr>
            <a:r>
              <a:rPr lang="zh-CN" altLang="en-US" sz="2800" dirty="0">
                <a:solidFill>
                  <a:schemeClr val="folHlink"/>
                </a:solidFill>
                <a:latin typeface="楷体_GB2312" pitchFamily="49" charset="-122"/>
              </a:rPr>
              <a:t>在计算机世界中</a:t>
            </a:r>
            <a:r>
              <a:rPr lang="zh-CN" altLang="en-US" sz="2400" dirty="0">
                <a:solidFill>
                  <a:schemeClr val="folHlink"/>
                </a:solidFill>
                <a:latin typeface="楷体_GB2312" pitchFamily="49" charset="-122"/>
              </a:rPr>
              <a:t>：</a:t>
            </a:r>
          </a:p>
          <a:p>
            <a:pPr lvl="1">
              <a:lnSpc>
                <a:spcPct val="120000"/>
              </a:lnSpc>
              <a:buNone/>
            </a:pPr>
            <a:r>
              <a:rPr lang="zh-CN" altLang="en-US" sz="2400" dirty="0">
                <a:latin typeface="楷体_GB2312" pitchFamily="49" charset="-122"/>
              </a:rPr>
              <a:t> 是一个可标识的</a:t>
            </a:r>
            <a:r>
              <a:rPr lang="zh-CN" altLang="en-US" sz="2400" dirty="0">
                <a:solidFill>
                  <a:schemeClr val="hlink"/>
                </a:solidFill>
                <a:latin typeface="楷体_GB2312" pitchFamily="49" charset="-122"/>
              </a:rPr>
              <a:t>存储区域</a:t>
            </a:r>
            <a:endParaRPr kumimoji="1" lang="zh-CN" altLang="en-US" dirty="0"/>
          </a:p>
        </p:txBody>
      </p:sp>
      <p:sp>
        <p:nvSpPr>
          <p:cNvPr id="4" name="日期占位符 3">
            <a:extLst>
              <a:ext uri="{FF2B5EF4-FFF2-40B4-BE49-F238E27FC236}">
                <a16:creationId xmlns:a16="http://schemas.microsoft.com/office/drawing/2014/main" id="{EA28BFD8-31CA-BE45-AF0A-CFD522E6A8F6}"/>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E40C1479-5B77-9940-9392-52041765AA6E}"/>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6CC48AB-892E-2F4E-AF97-43133E4FAFC8}"/>
              </a:ext>
            </a:extLst>
          </p:cNvPr>
          <p:cNvSpPr>
            <a:spLocks noGrp="1"/>
          </p:cNvSpPr>
          <p:nvPr>
            <p:ph type="sldNum" sz="quarter" idx="12"/>
          </p:nvPr>
        </p:nvSpPr>
        <p:spPr/>
        <p:txBody>
          <a:bodyPr/>
          <a:lstStyle/>
          <a:p>
            <a:fld id="{5B3F3CCD-5AE8-4BDA-99FD-25BB3DCCC447}" type="slidenum">
              <a:rPr lang="zh-CN" altLang="en-US" smtClean="0"/>
              <a:pPr/>
              <a:t>28</a:t>
            </a:fld>
            <a:endParaRPr lang="zh-CN" altLang="en-US"/>
          </a:p>
        </p:txBody>
      </p:sp>
    </p:spTree>
    <p:extLst>
      <p:ext uri="{BB962C8B-B14F-4D97-AF65-F5344CB8AC3E}">
        <p14:creationId xmlns:p14="http://schemas.microsoft.com/office/powerpoint/2010/main" val="3403010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1D9E74B9-0664-7640-BDA1-5F1269CF1902}"/>
              </a:ext>
            </a:extLst>
          </p:cNvPr>
          <p:cNvSpPr>
            <a:spLocks noGrp="1" noChangeArrowheads="1"/>
          </p:cNvSpPr>
          <p:nvPr>
            <p:ph type="title"/>
          </p:nvPr>
        </p:nvSpPr>
        <p:spPr/>
        <p:txBody>
          <a:bodyPr/>
          <a:lstStyle/>
          <a:p>
            <a:pPr eaLnBrk="1" hangingPunct="1"/>
            <a:r>
              <a:rPr lang="en-US" altLang="zh-CN" dirty="0"/>
              <a:t>1 </a:t>
            </a:r>
            <a:r>
              <a:rPr lang="zh-CN" altLang="en-US" dirty="0"/>
              <a:t>对象的形象表示</a:t>
            </a:r>
          </a:p>
        </p:txBody>
      </p:sp>
      <p:sp>
        <p:nvSpPr>
          <p:cNvPr id="1027" name="Slide Number Placeholder 5">
            <a:extLst>
              <a:ext uri="{FF2B5EF4-FFF2-40B4-BE49-F238E27FC236}">
                <a16:creationId xmlns:a16="http://schemas.microsoft.com/office/drawing/2014/main" id="{9C65A148-2B40-6240-8589-4956F63183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50B16B3-D2FE-E148-BDC0-964D2CF38F52}" type="slidenum">
              <a:rPr kumimoji="0" lang="en-US" altLang="zh-CN" sz="1400"/>
              <a:pPr eaLnBrk="1" hangingPunct="1"/>
              <a:t>29</a:t>
            </a:fld>
            <a:r>
              <a:rPr kumimoji="0" lang="en-US" altLang="zh-CN" sz="1400"/>
              <a:t>/95</a:t>
            </a:r>
          </a:p>
        </p:txBody>
      </p:sp>
      <p:graphicFrame>
        <p:nvGraphicFramePr>
          <p:cNvPr id="1026" name="Object 4">
            <a:extLst>
              <a:ext uri="{FF2B5EF4-FFF2-40B4-BE49-F238E27FC236}">
                <a16:creationId xmlns:a16="http://schemas.microsoft.com/office/drawing/2014/main" id="{FEFCB3A6-195E-D546-8C22-C62C91C3C845}"/>
              </a:ext>
            </a:extLst>
          </p:cNvPr>
          <p:cNvGraphicFramePr>
            <a:graphicFrameLocks noChangeAspect="1"/>
          </p:cNvGraphicFramePr>
          <p:nvPr>
            <p:extLst>
              <p:ext uri="{D42A27DB-BD31-4B8C-83A1-F6EECF244321}">
                <p14:modId xmlns:p14="http://schemas.microsoft.com/office/powerpoint/2010/main" val="3792015848"/>
              </p:ext>
            </p:extLst>
          </p:nvPr>
        </p:nvGraphicFramePr>
        <p:xfrm>
          <a:off x="1627633" y="1075944"/>
          <a:ext cx="7923213" cy="4419600"/>
        </p:xfrm>
        <a:graphic>
          <a:graphicData uri="http://schemas.openxmlformats.org/presentationml/2006/ole">
            <mc:AlternateContent xmlns:mc="http://schemas.openxmlformats.org/markup-compatibility/2006">
              <mc:Choice xmlns:v="urn:schemas-microsoft-com:vml" Requires="v">
                <p:oleObj spid="_x0000_s39956" name="Image" r:id="rId3" imgW="4495800" imgH="2641600" progId="Photoshop.Image.6">
                  <p:embed/>
                </p:oleObj>
              </mc:Choice>
              <mc:Fallback>
                <p:oleObj name="Image" r:id="rId3" imgW="4495800" imgH="2641600" progId="Photoshop.Image.6">
                  <p:embed/>
                  <p:pic>
                    <p:nvPicPr>
                      <p:cNvPr id="1026" name="Object 4">
                        <a:extLst>
                          <a:ext uri="{FF2B5EF4-FFF2-40B4-BE49-F238E27FC236}">
                            <a16:creationId xmlns:a16="http://schemas.microsoft.com/office/drawing/2014/main" id="{FEFCB3A6-195E-D546-8C22-C62C91C3C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633" y="1075944"/>
                        <a:ext cx="792321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866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02EDFF86-9723-0A44-A11D-4B2083D5BE91}"/>
              </a:ext>
            </a:extLst>
          </p:cNvPr>
          <p:cNvSpPr>
            <a:spLocks noGrp="1" noChangeArrowheads="1"/>
          </p:cNvSpPr>
          <p:nvPr>
            <p:ph type="title"/>
          </p:nvPr>
        </p:nvSpPr>
        <p:spPr>
          <a:xfrm>
            <a:off x="655131" y="132877"/>
            <a:ext cx="7793038" cy="719138"/>
          </a:xfrm>
        </p:spPr>
        <p:txBody>
          <a:bodyPr>
            <a:normAutofit/>
          </a:bodyPr>
          <a:lstStyle/>
          <a:p>
            <a:pPr eaLnBrk="1" hangingPunct="1"/>
            <a:r>
              <a:rPr lang="en-US" altLang="zh-CN" dirty="0"/>
              <a:t>6.1 </a:t>
            </a:r>
            <a:r>
              <a:rPr lang="zh-CN" altLang="en-US" dirty="0"/>
              <a:t>面向对象方法学概述</a:t>
            </a:r>
          </a:p>
        </p:txBody>
      </p:sp>
      <p:sp>
        <p:nvSpPr>
          <p:cNvPr id="325635" name="Rectangle 3">
            <a:extLst>
              <a:ext uri="{FF2B5EF4-FFF2-40B4-BE49-F238E27FC236}">
                <a16:creationId xmlns:a16="http://schemas.microsoft.com/office/drawing/2014/main" id="{CD28226C-2FDD-CE49-A348-66735E2F86A3}"/>
              </a:ext>
            </a:extLst>
          </p:cNvPr>
          <p:cNvSpPr>
            <a:spLocks noGrp="1" noChangeArrowheads="1"/>
          </p:cNvSpPr>
          <p:nvPr>
            <p:ph idx="1"/>
          </p:nvPr>
        </p:nvSpPr>
        <p:spPr>
          <a:xfrm>
            <a:off x="655131" y="949730"/>
            <a:ext cx="10755414" cy="5227334"/>
          </a:xfrm>
          <a:noFill/>
        </p:spPr>
        <p:txBody>
          <a:bodyPr>
            <a:normAutofit/>
          </a:bodyPr>
          <a:lstStyle/>
          <a:p>
            <a:pPr eaLnBrk="1" hangingPunct="1">
              <a:lnSpc>
                <a:spcPct val="90000"/>
              </a:lnSpc>
            </a:pPr>
            <a:r>
              <a:rPr lang="zh-CN" altLang="en-US" sz="2400" dirty="0"/>
              <a:t>背景</a:t>
            </a:r>
          </a:p>
          <a:p>
            <a:pPr lvl="1" eaLnBrk="1" hangingPunct="1">
              <a:lnSpc>
                <a:spcPct val="90000"/>
              </a:lnSpc>
            </a:pPr>
            <a:r>
              <a:rPr lang="en-US" altLang="zh-CN" sz="2000" dirty="0">
                <a:latin typeface="楷体_GB2312" pitchFamily="49" charset="-122"/>
              </a:rPr>
              <a:t>50</a:t>
            </a:r>
            <a:r>
              <a:rPr lang="zh-CN" altLang="en-US" sz="2000" dirty="0">
                <a:latin typeface="楷体_GB2312" pitchFamily="49" charset="-122"/>
              </a:rPr>
              <a:t>年代为了让计算机做些有用的事情，人们必须充分利用计算机硬件的性能，精确地计算并分配</a:t>
            </a:r>
            <a:r>
              <a:rPr lang="zh-CN" altLang="en-US" sz="2000" dirty="0">
                <a:solidFill>
                  <a:schemeClr val="hlink"/>
                </a:solidFill>
                <a:latin typeface="楷体_GB2312" pitchFamily="49" charset="-122"/>
              </a:rPr>
              <a:t>存贮</a:t>
            </a:r>
            <a:r>
              <a:rPr lang="zh-CN" altLang="en-US" sz="2000" dirty="0">
                <a:latin typeface="楷体_GB2312" pitchFamily="49" charset="-122"/>
              </a:rPr>
              <a:t>字和指令的</a:t>
            </a:r>
            <a:r>
              <a:rPr lang="zh-CN" altLang="en-US" sz="2000" dirty="0">
                <a:solidFill>
                  <a:schemeClr val="hlink"/>
                </a:solidFill>
                <a:latin typeface="楷体_GB2312" pitchFamily="49" charset="-122"/>
              </a:rPr>
              <a:t>时钟周期</a:t>
            </a:r>
            <a:r>
              <a:rPr lang="zh-CN" altLang="en-US" sz="2000" dirty="0">
                <a:latin typeface="楷体_GB2312" pitchFamily="49" charset="-122"/>
              </a:rPr>
              <a:t>，程序结构是整体式如同一块铁板。</a:t>
            </a:r>
          </a:p>
          <a:p>
            <a:pPr lvl="1" eaLnBrk="1" hangingPunct="1">
              <a:lnSpc>
                <a:spcPct val="90000"/>
              </a:lnSpc>
            </a:pPr>
            <a:r>
              <a:rPr lang="zh-CN" altLang="en-US" sz="2000" dirty="0">
                <a:latin typeface="楷体_GB2312" pitchFamily="49" charset="-122"/>
              </a:rPr>
              <a:t>随着计算机硬件的发展，人们逐渐认识到如同铁板一块般的整体式程序虽然是解决问题的最</a:t>
            </a:r>
            <a:r>
              <a:rPr lang="zh-CN" altLang="en-US" sz="2000" dirty="0">
                <a:solidFill>
                  <a:schemeClr val="hlink"/>
                </a:solidFill>
                <a:latin typeface="楷体_GB2312" pitchFamily="49" charset="-122"/>
              </a:rPr>
              <a:t>有效</a:t>
            </a:r>
            <a:r>
              <a:rPr lang="zh-CN" altLang="en-US" sz="2000" dirty="0">
                <a:latin typeface="楷体_GB2312" pitchFamily="49" charset="-122"/>
              </a:rPr>
              <a:t>的方案，但并不是</a:t>
            </a:r>
            <a:r>
              <a:rPr lang="zh-CN" altLang="en-US" sz="2000" dirty="0">
                <a:solidFill>
                  <a:schemeClr val="hlink"/>
                </a:solidFill>
                <a:latin typeface="楷体_GB2312" pitchFamily="49" charset="-122"/>
              </a:rPr>
              <a:t>最佳</a:t>
            </a:r>
            <a:r>
              <a:rPr lang="zh-CN" altLang="en-US" sz="2000" dirty="0">
                <a:latin typeface="楷体_GB2312" pitchFamily="49" charset="-122"/>
              </a:rPr>
              <a:t>方案。人们越来越注重程序的</a:t>
            </a:r>
            <a:r>
              <a:rPr lang="zh-CN" altLang="en-US" sz="2000" dirty="0">
                <a:solidFill>
                  <a:schemeClr val="hlink"/>
                </a:solidFill>
                <a:latin typeface="楷体_GB2312" pitchFamily="49" charset="-122"/>
              </a:rPr>
              <a:t>可理解</a:t>
            </a:r>
            <a:r>
              <a:rPr lang="zh-CN" altLang="en-US" sz="2000" dirty="0">
                <a:latin typeface="楷体_GB2312" pitchFamily="49" charset="-122"/>
              </a:rPr>
              <a:t>性，提出了</a:t>
            </a:r>
            <a:r>
              <a:rPr lang="zh-CN" altLang="en-US" sz="2000" dirty="0">
                <a:solidFill>
                  <a:schemeClr val="hlink"/>
                </a:solidFill>
                <a:latin typeface="楷体_GB2312" pitchFamily="49" charset="-122"/>
              </a:rPr>
              <a:t>模块化</a:t>
            </a:r>
            <a:r>
              <a:rPr lang="zh-CN" altLang="en-US" sz="2000" dirty="0">
                <a:latin typeface="楷体_GB2312" pitchFamily="49" charset="-122"/>
              </a:rPr>
              <a:t>的程序结构。</a:t>
            </a:r>
          </a:p>
        </p:txBody>
      </p:sp>
      <p:sp>
        <p:nvSpPr>
          <p:cNvPr id="8194" name="Slide Number Placeholder 5">
            <a:extLst>
              <a:ext uri="{FF2B5EF4-FFF2-40B4-BE49-F238E27FC236}">
                <a16:creationId xmlns:a16="http://schemas.microsoft.com/office/drawing/2014/main" id="{ADF7D61D-538F-064C-BDB7-E52DDC90D8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5340819-5B5B-054C-AC52-9AB4A7546ED4}" type="slidenum">
              <a:rPr kumimoji="0" lang="en-US" altLang="zh-CN" sz="1400"/>
              <a:pPr eaLnBrk="1" hangingPunct="1"/>
              <a:t>3</a:t>
            </a:fld>
            <a:r>
              <a:rPr kumimoji="0" lang="en-US" altLang="zh-CN" sz="1400"/>
              <a:t>/95</a:t>
            </a:r>
          </a:p>
        </p:txBody>
      </p:sp>
    </p:spTree>
    <p:extLst>
      <p:ext uri="{BB962C8B-B14F-4D97-AF65-F5344CB8AC3E}">
        <p14:creationId xmlns:p14="http://schemas.microsoft.com/office/powerpoint/2010/main" val="2900509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88FEAC8-D10B-C445-A5C2-A0FD81B8DFD1}"/>
              </a:ext>
            </a:extLst>
          </p:cNvPr>
          <p:cNvSpPr>
            <a:spLocks noGrp="1" noChangeArrowheads="1"/>
          </p:cNvSpPr>
          <p:nvPr>
            <p:ph type="title"/>
          </p:nvPr>
        </p:nvSpPr>
        <p:spPr/>
        <p:txBody>
          <a:bodyPr/>
          <a:lstStyle/>
          <a:p>
            <a:pPr eaLnBrk="1" hangingPunct="1"/>
            <a:r>
              <a:rPr lang="en-US" altLang="zh-CN"/>
              <a:t>2 </a:t>
            </a:r>
            <a:r>
              <a:rPr lang="zh-CN" altLang="en-US"/>
              <a:t>对象的定义</a:t>
            </a:r>
          </a:p>
        </p:txBody>
      </p:sp>
      <p:sp>
        <p:nvSpPr>
          <p:cNvPr id="37892" name="Rectangle 3">
            <a:extLst>
              <a:ext uri="{FF2B5EF4-FFF2-40B4-BE49-F238E27FC236}">
                <a16:creationId xmlns:a16="http://schemas.microsoft.com/office/drawing/2014/main" id="{149CD584-868A-3E42-833F-17173BEA8F2D}"/>
              </a:ext>
            </a:extLst>
          </p:cNvPr>
          <p:cNvSpPr>
            <a:spLocks noGrp="1" noChangeArrowheads="1"/>
          </p:cNvSpPr>
          <p:nvPr>
            <p:ph idx="1"/>
          </p:nvPr>
        </p:nvSpPr>
        <p:spPr>
          <a:xfrm>
            <a:off x="635961" y="957009"/>
            <a:ext cx="10576522" cy="4114800"/>
          </a:xfrm>
        </p:spPr>
        <p:txBody>
          <a:bodyPr>
            <a:normAutofit/>
          </a:bodyPr>
          <a:lstStyle/>
          <a:p>
            <a:pPr eaLnBrk="1" hangingPunct="1"/>
            <a:r>
              <a:rPr lang="zh-CN" altLang="en-US" sz="2800" dirty="0"/>
              <a:t>对象</a:t>
            </a:r>
            <a:r>
              <a:rPr lang="en-US" altLang="zh-CN" sz="2800" dirty="0"/>
              <a:t>::=&lt;ID,MS,DS,MI&gt;</a:t>
            </a:r>
          </a:p>
          <a:p>
            <a:pPr lvl="1" eaLnBrk="1" hangingPunct="1"/>
            <a:r>
              <a:rPr lang="en-US" altLang="zh-CN" sz="2400" dirty="0"/>
              <a:t>Identifier </a:t>
            </a:r>
            <a:r>
              <a:rPr lang="zh-CN" altLang="en-US" sz="2400" dirty="0"/>
              <a:t>对象的标识或名字</a:t>
            </a:r>
          </a:p>
          <a:p>
            <a:pPr lvl="1" eaLnBrk="1" hangingPunct="1"/>
            <a:r>
              <a:rPr lang="en-US" altLang="zh-CN" sz="2400" dirty="0"/>
              <a:t>Method Set</a:t>
            </a:r>
            <a:r>
              <a:rPr lang="zh-CN" altLang="en-US" sz="2400" dirty="0"/>
              <a:t>对象中的操作</a:t>
            </a:r>
            <a:r>
              <a:rPr lang="en-US" altLang="zh-CN" sz="2400" dirty="0"/>
              <a:t>/</a:t>
            </a:r>
            <a:r>
              <a:rPr lang="zh-CN" altLang="en-US" sz="2400" dirty="0"/>
              <a:t>方法集合</a:t>
            </a:r>
          </a:p>
          <a:p>
            <a:pPr lvl="1" eaLnBrk="1" hangingPunct="1"/>
            <a:r>
              <a:rPr lang="en-US" altLang="zh-CN" sz="2400" dirty="0"/>
              <a:t>Data Structure</a:t>
            </a:r>
            <a:r>
              <a:rPr lang="zh-CN" altLang="en-US" sz="2400" dirty="0"/>
              <a:t>对象的数据结构</a:t>
            </a:r>
            <a:r>
              <a:rPr lang="en-US" altLang="zh-CN" sz="2400" dirty="0"/>
              <a:t>/</a:t>
            </a:r>
            <a:r>
              <a:rPr lang="zh-CN" altLang="en-US" sz="2400" dirty="0"/>
              <a:t>状态</a:t>
            </a:r>
          </a:p>
          <a:p>
            <a:pPr lvl="1" eaLnBrk="1" hangingPunct="1"/>
            <a:r>
              <a:rPr lang="en-US" altLang="zh-CN" sz="2400" dirty="0"/>
              <a:t>Message Interface</a:t>
            </a:r>
            <a:r>
              <a:rPr lang="zh-CN" altLang="en-US" sz="2400" dirty="0"/>
              <a:t>对象受理的消息名集合（对外接口）</a:t>
            </a:r>
          </a:p>
        </p:txBody>
      </p:sp>
      <p:sp>
        <p:nvSpPr>
          <p:cNvPr id="37890" name="Slide Number Placeholder 5">
            <a:extLst>
              <a:ext uri="{FF2B5EF4-FFF2-40B4-BE49-F238E27FC236}">
                <a16:creationId xmlns:a16="http://schemas.microsoft.com/office/drawing/2014/main" id="{2766C7F9-6939-6646-AC40-7B2B6B9924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95B4D56-A013-7843-8471-A534A3960325}" type="slidenum">
              <a:rPr kumimoji="0" lang="en-US" altLang="zh-CN" sz="1400"/>
              <a:pPr eaLnBrk="1" hangingPunct="1"/>
              <a:t>30</a:t>
            </a:fld>
            <a:r>
              <a:rPr kumimoji="0" lang="en-US" altLang="zh-CN" sz="1400"/>
              <a:t>/95</a:t>
            </a:r>
          </a:p>
        </p:txBody>
      </p:sp>
    </p:spTree>
    <p:extLst>
      <p:ext uri="{BB962C8B-B14F-4D97-AF65-F5344CB8AC3E}">
        <p14:creationId xmlns:p14="http://schemas.microsoft.com/office/powerpoint/2010/main" val="671126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88FEAC8-D10B-C445-A5C2-A0FD81B8DFD1}"/>
              </a:ext>
            </a:extLst>
          </p:cNvPr>
          <p:cNvSpPr>
            <a:spLocks noGrp="1" noChangeArrowheads="1"/>
          </p:cNvSpPr>
          <p:nvPr>
            <p:ph type="title"/>
          </p:nvPr>
        </p:nvSpPr>
        <p:spPr/>
        <p:txBody>
          <a:bodyPr/>
          <a:lstStyle/>
          <a:p>
            <a:pPr eaLnBrk="1" hangingPunct="1"/>
            <a:r>
              <a:rPr lang="en-US" altLang="zh-CN"/>
              <a:t>2 </a:t>
            </a:r>
            <a:r>
              <a:rPr lang="zh-CN" altLang="en-US"/>
              <a:t>对象的定义</a:t>
            </a:r>
          </a:p>
        </p:txBody>
      </p:sp>
      <p:sp>
        <p:nvSpPr>
          <p:cNvPr id="37892" name="Rectangle 3">
            <a:extLst>
              <a:ext uri="{FF2B5EF4-FFF2-40B4-BE49-F238E27FC236}">
                <a16:creationId xmlns:a16="http://schemas.microsoft.com/office/drawing/2014/main" id="{149CD584-868A-3E42-833F-17173BEA8F2D}"/>
              </a:ext>
            </a:extLst>
          </p:cNvPr>
          <p:cNvSpPr>
            <a:spLocks noGrp="1" noChangeArrowheads="1"/>
          </p:cNvSpPr>
          <p:nvPr>
            <p:ph idx="1"/>
          </p:nvPr>
        </p:nvSpPr>
        <p:spPr>
          <a:xfrm>
            <a:off x="635960" y="957009"/>
            <a:ext cx="10873287" cy="4114800"/>
          </a:xfrm>
        </p:spPr>
        <p:txBody>
          <a:bodyPr>
            <a:normAutofit/>
          </a:bodyPr>
          <a:lstStyle/>
          <a:p>
            <a:r>
              <a:rPr lang="zh-CN" altLang="en-US" sz="2800" dirty="0">
                <a:solidFill>
                  <a:srgbClr val="CC0000"/>
                </a:solidFill>
              </a:rPr>
              <a:t>对象的标识</a:t>
            </a:r>
            <a:endParaRPr lang="en-US" altLang="zh-CN" sz="2800" dirty="0">
              <a:solidFill>
                <a:srgbClr val="CC0000"/>
              </a:solidFill>
            </a:endParaRPr>
          </a:p>
          <a:p>
            <a:r>
              <a:rPr lang="zh-CN" altLang="en-US" sz="2400" dirty="0"/>
              <a:t>每一个对象都有一个唯一的标识</a:t>
            </a:r>
            <a:r>
              <a:rPr lang="en-US" altLang="zh-CN" sz="2400" dirty="0"/>
              <a:t>, </a:t>
            </a:r>
            <a:r>
              <a:rPr lang="zh-CN" altLang="en-US" sz="2400" dirty="0"/>
              <a:t>即使其状态有可能与其它对象一样。</a:t>
            </a:r>
          </a:p>
          <a:p>
            <a:endParaRPr lang="en-US" altLang="zh-CN" sz="2800" dirty="0"/>
          </a:p>
        </p:txBody>
      </p:sp>
      <p:sp>
        <p:nvSpPr>
          <p:cNvPr id="37890" name="Slide Number Placeholder 5">
            <a:extLst>
              <a:ext uri="{FF2B5EF4-FFF2-40B4-BE49-F238E27FC236}">
                <a16:creationId xmlns:a16="http://schemas.microsoft.com/office/drawing/2014/main" id="{2766C7F9-6939-6646-AC40-7B2B6B9924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95B4D56-A013-7843-8471-A534A3960325}" type="slidenum">
              <a:rPr kumimoji="0" lang="en-US" altLang="zh-CN" sz="1400"/>
              <a:pPr eaLnBrk="1" hangingPunct="1"/>
              <a:t>31</a:t>
            </a:fld>
            <a:r>
              <a:rPr kumimoji="0" lang="en-US" altLang="zh-CN" sz="1400"/>
              <a:t>/95</a:t>
            </a:r>
          </a:p>
        </p:txBody>
      </p:sp>
      <p:grpSp>
        <p:nvGrpSpPr>
          <p:cNvPr id="5" name="Group 4">
            <a:extLst>
              <a:ext uri="{FF2B5EF4-FFF2-40B4-BE49-F238E27FC236}">
                <a16:creationId xmlns:a16="http://schemas.microsoft.com/office/drawing/2014/main" id="{A843B966-BD47-514E-AD84-ABEB6E2D99F8}"/>
              </a:ext>
            </a:extLst>
          </p:cNvPr>
          <p:cNvGrpSpPr>
            <a:grpSpLocks/>
          </p:cNvGrpSpPr>
          <p:nvPr/>
        </p:nvGrpSpPr>
        <p:grpSpPr bwMode="auto">
          <a:xfrm>
            <a:off x="2179574" y="2178495"/>
            <a:ext cx="2554288" cy="1543050"/>
            <a:chOff x="810" y="1380"/>
            <a:chExt cx="1609" cy="972"/>
          </a:xfrm>
        </p:grpSpPr>
        <p:pic>
          <p:nvPicPr>
            <p:cNvPr id="6" name="Picture 5">
              <a:extLst>
                <a:ext uri="{FF2B5EF4-FFF2-40B4-BE49-F238E27FC236}">
                  <a16:creationId xmlns:a16="http://schemas.microsoft.com/office/drawing/2014/main" id="{393EC701-100E-2A49-8BC7-A4B0E93027EC}"/>
                </a:ext>
              </a:extLst>
            </p:cNvPr>
            <p:cNvPicPr>
              <a:picLocks noChangeArrowheads="1"/>
            </p:cNvPicPr>
            <p:nvPr/>
          </p:nvPicPr>
          <p:blipFill>
            <a:blip r:embed="rId2">
              <a:extLst>
                <a:ext uri="{28A0092B-C50C-407E-A947-70E740481C1C}">
                  <a14:useLocalDpi xmlns:a14="http://schemas.microsoft.com/office/drawing/2010/main" val="0"/>
                </a:ext>
              </a:extLst>
            </a:blip>
            <a:srcRect l="19650" t="32899" r="13910" b="34410"/>
            <a:stretch>
              <a:fillRect/>
            </a:stretch>
          </p:blipFill>
          <p:spPr bwMode="auto">
            <a:xfrm>
              <a:off x="810" y="1380"/>
              <a:ext cx="1609"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7C3D89-2A1B-D942-B303-64F2A86496BC}"/>
                </a:ext>
              </a:extLst>
            </p:cNvPr>
            <p:cNvSpPr>
              <a:spLocks noChangeArrowheads="1"/>
            </p:cNvSpPr>
            <p:nvPr/>
          </p:nvSpPr>
          <p:spPr bwMode="auto">
            <a:xfrm>
              <a:off x="995" y="2157"/>
              <a:ext cx="113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Garamond" panose="02020404030301010803" pitchFamily="18" charset="0"/>
                  <a:ea typeface="楷体_GB2312" pitchFamily="49" charset="-122"/>
                </a:rPr>
                <a:t>班机 </a:t>
              </a:r>
              <a:r>
                <a:rPr kumimoji="0" lang="en-US" altLang="zh-CN" sz="1800" b="1">
                  <a:latin typeface="Garamond" panose="02020404030301010803" pitchFamily="18" charset="0"/>
                  <a:ea typeface="楷体_GB2312" pitchFamily="49" charset="-122"/>
                </a:rPr>
                <a:t>747 on 11/10</a:t>
              </a:r>
              <a:endParaRPr kumimoji="0" lang="en-US" altLang="zh-CN" sz="1700" b="1">
                <a:latin typeface="Arial" panose="020B0604020202020204" pitchFamily="34" charset="0"/>
              </a:endParaRPr>
            </a:p>
          </p:txBody>
        </p:sp>
      </p:grpSp>
      <p:grpSp>
        <p:nvGrpSpPr>
          <p:cNvPr id="8" name="Group 7">
            <a:extLst>
              <a:ext uri="{FF2B5EF4-FFF2-40B4-BE49-F238E27FC236}">
                <a16:creationId xmlns:a16="http://schemas.microsoft.com/office/drawing/2014/main" id="{4AB125F1-A02D-B54D-BE66-66338D02CDC8}"/>
              </a:ext>
            </a:extLst>
          </p:cNvPr>
          <p:cNvGrpSpPr>
            <a:grpSpLocks/>
          </p:cNvGrpSpPr>
          <p:nvPr/>
        </p:nvGrpSpPr>
        <p:grpSpPr bwMode="auto">
          <a:xfrm>
            <a:off x="4524312" y="3088132"/>
            <a:ext cx="2525712" cy="1511300"/>
            <a:chOff x="2287" y="1953"/>
            <a:chExt cx="1591" cy="952"/>
          </a:xfrm>
        </p:grpSpPr>
        <p:pic>
          <p:nvPicPr>
            <p:cNvPr id="9" name="Picture 8">
              <a:extLst>
                <a:ext uri="{FF2B5EF4-FFF2-40B4-BE49-F238E27FC236}">
                  <a16:creationId xmlns:a16="http://schemas.microsoft.com/office/drawing/2014/main" id="{F013E09E-E2B2-F54F-BDD9-03C785B10026}"/>
                </a:ext>
              </a:extLst>
            </p:cNvPr>
            <p:cNvPicPr>
              <a:picLocks noChangeArrowheads="1"/>
            </p:cNvPicPr>
            <p:nvPr/>
          </p:nvPicPr>
          <p:blipFill>
            <a:blip r:embed="rId2">
              <a:extLst>
                <a:ext uri="{28A0092B-C50C-407E-A947-70E740481C1C}">
                  <a14:useLocalDpi xmlns:a14="http://schemas.microsoft.com/office/drawing/2010/main" val="0"/>
                </a:ext>
              </a:extLst>
            </a:blip>
            <a:srcRect l="19650" t="32889" r="13980" b="34430"/>
            <a:stretch>
              <a:fillRect/>
            </a:stretch>
          </p:blipFill>
          <p:spPr bwMode="auto">
            <a:xfrm>
              <a:off x="2287" y="1953"/>
              <a:ext cx="159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2929A9C4-8869-0343-AD97-9324009DF275}"/>
                </a:ext>
              </a:extLst>
            </p:cNvPr>
            <p:cNvSpPr>
              <a:spLocks noChangeArrowheads="1"/>
            </p:cNvSpPr>
            <p:nvPr/>
          </p:nvSpPr>
          <p:spPr bwMode="auto">
            <a:xfrm>
              <a:off x="2466" y="2710"/>
              <a:ext cx="112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Garamond" panose="02020404030301010803" pitchFamily="18" charset="0"/>
                  <a:ea typeface="楷体_GB2312" pitchFamily="49" charset="-122"/>
                </a:rPr>
                <a:t>班机 </a:t>
              </a:r>
              <a:r>
                <a:rPr kumimoji="0" lang="en-US" altLang="zh-CN" sz="1800" b="1">
                  <a:latin typeface="Garamond" panose="02020404030301010803" pitchFamily="18" charset="0"/>
                  <a:ea typeface="楷体_GB2312" pitchFamily="49" charset="-122"/>
                </a:rPr>
                <a:t>747 on 11/11</a:t>
              </a:r>
              <a:endParaRPr kumimoji="0" lang="en-US" altLang="zh-CN" sz="1700" b="1">
                <a:latin typeface="Arial" panose="020B0604020202020204" pitchFamily="34" charset="0"/>
              </a:endParaRPr>
            </a:p>
          </p:txBody>
        </p:sp>
      </p:grpSp>
      <p:grpSp>
        <p:nvGrpSpPr>
          <p:cNvPr id="11" name="Group 10">
            <a:extLst>
              <a:ext uri="{FF2B5EF4-FFF2-40B4-BE49-F238E27FC236}">
                <a16:creationId xmlns:a16="http://schemas.microsoft.com/office/drawing/2014/main" id="{2FBB8399-7EBC-884D-886A-FE0D9BB307B0}"/>
              </a:ext>
            </a:extLst>
          </p:cNvPr>
          <p:cNvGrpSpPr>
            <a:grpSpLocks/>
          </p:cNvGrpSpPr>
          <p:nvPr/>
        </p:nvGrpSpPr>
        <p:grpSpPr bwMode="auto">
          <a:xfrm>
            <a:off x="6821425" y="4085083"/>
            <a:ext cx="2481263" cy="1476375"/>
            <a:chOff x="3734" y="2581"/>
            <a:chExt cx="1563" cy="930"/>
          </a:xfrm>
        </p:grpSpPr>
        <p:pic>
          <p:nvPicPr>
            <p:cNvPr id="12" name="Picture 11">
              <a:extLst>
                <a:ext uri="{FF2B5EF4-FFF2-40B4-BE49-F238E27FC236}">
                  <a16:creationId xmlns:a16="http://schemas.microsoft.com/office/drawing/2014/main" id="{16878ADE-FCC6-CD4A-AD16-5EE4FB5D4462}"/>
                </a:ext>
              </a:extLst>
            </p:cNvPr>
            <p:cNvPicPr>
              <a:picLocks noChangeArrowheads="1"/>
            </p:cNvPicPr>
            <p:nvPr/>
          </p:nvPicPr>
          <p:blipFill>
            <a:blip r:embed="rId2">
              <a:extLst>
                <a:ext uri="{28A0092B-C50C-407E-A947-70E740481C1C}">
                  <a14:useLocalDpi xmlns:a14="http://schemas.microsoft.com/office/drawing/2010/main" val="0"/>
                </a:ext>
              </a:extLst>
            </a:blip>
            <a:srcRect l="19659" t="32880" r="13969" b="34459"/>
            <a:stretch>
              <a:fillRect/>
            </a:stretch>
          </p:blipFill>
          <p:spPr bwMode="auto">
            <a:xfrm>
              <a:off x="3734" y="2581"/>
              <a:ext cx="1563"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F083605-B110-964A-9998-DDB8DFFC77A9}"/>
                </a:ext>
              </a:extLst>
            </p:cNvPr>
            <p:cNvSpPr>
              <a:spLocks noChangeArrowheads="1"/>
            </p:cNvSpPr>
            <p:nvPr/>
          </p:nvSpPr>
          <p:spPr bwMode="auto">
            <a:xfrm>
              <a:off x="3946" y="3316"/>
              <a:ext cx="113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Garamond" panose="02020404030301010803" pitchFamily="18" charset="0"/>
                  <a:ea typeface="楷体_GB2312" pitchFamily="49" charset="-122"/>
                </a:rPr>
                <a:t>班机 </a:t>
              </a:r>
              <a:r>
                <a:rPr kumimoji="0" lang="en-US" altLang="zh-CN" sz="1800" b="1">
                  <a:latin typeface="Garamond" panose="02020404030301010803" pitchFamily="18" charset="0"/>
                  <a:ea typeface="楷体_GB2312" pitchFamily="49" charset="-122"/>
                </a:rPr>
                <a:t>747 on 11/12</a:t>
              </a:r>
              <a:endParaRPr kumimoji="0" lang="en-US" altLang="zh-CN" sz="1700" b="1">
                <a:latin typeface="Arial" panose="020B0604020202020204" pitchFamily="34" charset="0"/>
              </a:endParaRPr>
            </a:p>
          </p:txBody>
        </p:sp>
      </p:grpSp>
    </p:spTree>
    <p:extLst>
      <p:ext uri="{BB962C8B-B14F-4D97-AF65-F5344CB8AC3E}">
        <p14:creationId xmlns:p14="http://schemas.microsoft.com/office/powerpoint/2010/main" val="507237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88FEAC8-D10B-C445-A5C2-A0FD81B8DFD1}"/>
              </a:ext>
            </a:extLst>
          </p:cNvPr>
          <p:cNvSpPr>
            <a:spLocks noGrp="1" noChangeArrowheads="1"/>
          </p:cNvSpPr>
          <p:nvPr>
            <p:ph type="title"/>
          </p:nvPr>
        </p:nvSpPr>
        <p:spPr/>
        <p:txBody>
          <a:bodyPr/>
          <a:lstStyle/>
          <a:p>
            <a:pPr eaLnBrk="1" hangingPunct="1"/>
            <a:r>
              <a:rPr lang="en-US" altLang="zh-CN"/>
              <a:t>2 </a:t>
            </a:r>
            <a:r>
              <a:rPr lang="zh-CN" altLang="en-US"/>
              <a:t>对象的定义</a:t>
            </a:r>
          </a:p>
        </p:txBody>
      </p:sp>
      <p:sp>
        <p:nvSpPr>
          <p:cNvPr id="37892" name="Rectangle 3">
            <a:extLst>
              <a:ext uri="{FF2B5EF4-FFF2-40B4-BE49-F238E27FC236}">
                <a16:creationId xmlns:a16="http://schemas.microsoft.com/office/drawing/2014/main" id="{149CD584-868A-3E42-833F-17173BEA8F2D}"/>
              </a:ext>
            </a:extLst>
          </p:cNvPr>
          <p:cNvSpPr>
            <a:spLocks noGrp="1" noChangeArrowheads="1"/>
          </p:cNvSpPr>
          <p:nvPr>
            <p:ph idx="1"/>
          </p:nvPr>
        </p:nvSpPr>
        <p:spPr>
          <a:xfrm>
            <a:off x="635960" y="957009"/>
            <a:ext cx="10873287" cy="4114800"/>
          </a:xfrm>
        </p:spPr>
        <p:txBody>
          <a:bodyPr>
            <a:normAutofit/>
          </a:bodyPr>
          <a:lstStyle/>
          <a:p>
            <a:r>
              <a:rPr lang="zh-CN" altLang="en-US" sz="2800" dirty="0">
                <a:solidFill>
                  <a:srgbClr val="CC0000"/>
                </a:solidFill>
              </a:rPr>
              <a:t>对象的行为</a:t>
            </a:r>
            <a:endParaRPr lang="en-US" altLang="zh-CN" sz="2800" dirty="0">
              <a:solidFill>
                <a:srgbClr val="CC0000"/>
              </a:solidFill>
            </a:endParaRPr>
          </a:p>
          <a:p>
            <a:r>
              <a:rPr lang="zh-CN" altLang="en-US" sz="2400" dirty="0"/>
              <a:t>定义当其它对象发出请求时，该对象如何反应</a:t>
            </a:r>
            <a:endParaRPr lang="en-US" altLang="zh-CN" sz="2400" dirty="0"/>
          </a:p>
          <a:p>
            <a:r>
              <a:rPr lang="zh-CN" altLang="en-US" sz="2400" dirty="0"/>
              <a:t>由为对象定义的一系列操作决定</a:t>
            </a:r>
          </a:p>
          <a:p>
            <a:endParaRPr lang="en-US" altLang="zh-CN" sz="2800" dirty="0"/>
          </a:p>
        </p:txBody>
      </p:sp>
      <p:sp>
        <p:nvSpPr>
          <p:cNvPr id="37890" name="Slide Number Placeholder 5">
            <a:extLst>
              <a:ext uri="{FF2B5EF4-FFF2-40B4-BE49-F238E27FC236}">
                <a16:creationId xmlns:a16="http://schemas.microsoft.com/office/drawing/2014/main" id="{2766C7F9-6939-6646-AC40-7B2B6B9924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95B4D56-A013-7843-8471-A534A3960325}" type="slidenum">
              <a:rPr kumimoji="0" lang="en-US" altLang="zh-CN" sz="1400"/>
              <a:pPr eaLnBrk="1" hangingPunct="1"/>
              <a:t>32</a:t>
            </a:fld>
            <a:r>
              <a:rPr kumimoji="0" lang="en-US" altLang="zh-CN" sz="1400"/>
              <a:t>/95</a:t>
            </a:r>
          </a:p>
        </p:txBody>
      </p:sp>
      <p:grpSp>
        <p:nvGrpSpPr>
          <p:cNvPr id="14" name="Group 4">
            <a:extLst>
              <a:ext uri="{FF2B5EF4-FFF2-40B4-BE49-F238E27FC236}">
                <a16:creationId xmlns:a16="http://schemas.microsoft.com/office/drawing/2014/main" id="{879FBC44-41BD-524E-B0F8-E124268FDE75}"/>
              </a:ext>
            </a:extLst>
          </p:cNvPr>
          <p:cNvGrpSpPr>
            <a:grpSpLocks/>
          </p:cNvGrpSpPr>
          <p:nvPr/>
        </p:nvGrpSpPr>
        <p:grpSpPr bwMode="auto">
          <a:xfrm>
            <a:off x="2609850" y="3160459"/>
            <a:ext cx="6972300" cy="1911350"/>
            <a:chOff x="684" y="1875"/>
            <a:chExt cx="4392" cy="1204"/>
          </a:xfrm>
        </p:grpSpPr>
        <p:grpSp>
          <p:nvGrpSpPr>
            <p:cNvPr id="15" name="Group 5">
              <a:extLst>
                <a:ext uri="{FF2B5EF4-FFF2-40B4-BE49-F238E27FC236}">
                  <a16:creationId xmlns:a16="http://schemas.microsoft.com/office/drawing/2014/main" id="{0230144F-1C3F-6749-95AA-B83B6DA388D6}"/>
                </a:ext>
              </a:extLst>
            </p:cNvPr>
            <p:cNvGrpSpPr>
              <a:grpSpLocks/>
            </p:cNvGrpSpPr>
            <p:nvPr/>
          </p:nvGrpSpPr>
          <p:grpSpPr bwMode="auto">
            <a:xfrm>
              <a:off x="3309" y="1916"/>
              <a:ext cx="1767" cy="1029"/>
              <a:chOff x="3309" y="1916"/>
              <a:chExt cx="1767" cy="1029"/>
            </a:xfrm>
          </p:grpSpPr>
          <p:pic>
            <p:nvPicPr>
              <p:cNvPr id="24" name="Picture 6">
                <a:extLst>
                  <a:ext uri="{FF2B5EF4-FFF2-40B4-BE49-F238E27FC236}">
                    <a16:creationId xmlns:a16="http://schemas.microsoft.com/office/drawing/2014/main" id="{B1E718C7-B46A-4C47-9BD3-1B62F7A8235D}"/>
                  </a:ext>
                </a:extLst>
              </p:cNvPr>
              <p:cNvPicPr>
                <a:picLocks noChangeArrowheads="1"/>
              </p:cNvPicPr>
              <p:nvPr/>
            </p:nvPicPr>
            <p:blipFill>
              <a:blip r:embed="rId2">
                <a:extLst>
                  <a:ext uri="{28A0092B-C50C-407E-A947-70E740481C1C}">
                    <a14:useLocalDpi xmlns:a14="http://schemas.microsoft.com/office/drawing/2010/main" val="0"/>
                  </a:ext>
                </a:extLst>
              </a:blip>
              <a:srcRect l="19679" t="32849" r="13969" b="34459"/>
              <a:stretch>
                <a:fillRect/>
              </a:stretch>
            </p:blipFill>
            <p:spPr bwMode="auto">
              <a:xfrm>
                <a:off x="3309" y="1916"/>
                <a:ext cx="1767"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
                <a:extLst>
                  <a:ext uri="{FF2B5EF4-FFF2-40B4-BE49-F238E27FC236}">
                    <a16:creationId xmlns:a16="http://schemas.microsoft.com/office/drawing/2014/main" id="{35C96A23-B791-D947-A302-56BE6A2A3034}"/>
                  </a:ext>
                </a:extLst>
              </p:cNvPr>
              <p:cNvSpPr>
                <a:spLocks noChangeArrowheads="1"/>
              </p:cNvSpPr>
              <p:nvPr/>
            </p:nvSpPr>
            <p:spPr bwMode="auto">
              <a:xfrm>
                <a:off x="3885" y="2750"/>
                <a:ext cx="5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Garamond" panose="02020404030301010803" pitchFamily="18" charset="0"/>
                    <a:ea typeface="楷体_GB2312" pitchFamily="49" charset="-122"/>
                  </a:rPr>
                  <a:t>班机 </a:t>
                </a:r>
                <a:r>
                  <a:rPr kumimoji="0" lang="en-US" altLang="zh-CN" sz="1800" b="1">
                    <a:latin typeface="Garamond" panose="02020404030301010803" pitchFamily="18" charset="0"/>
                    <a:ea typeface="楷体_GB2312" pitchFamily="49" charset="-122"/>
                  </a:rPr>
                  <a:t>747</a:t>
                </a:r>
                <a:endParaRPr kumimoji="0" lang="en-US" altLang="zh-CN" sz="1700" b="1">
                  <a:latin typeface="Arial" panose="020B0604020202020204" pitchFamily="34" charset="0"/>
                </a:endParaRPr>
              </a:p>
            </p:txBody>
          </p:sp>
        </p:grpSp>
        <p:grpSp>
          <p:nvGrpSpPr>
            <p:cNvPr id="16" name="Group 8">
              <a:extLst>
                <a:ext uri="{FF2B5EF4-FFF2-40B4-BE49-F238E27FC236}">
                  <a16:creationId xmlns:a16="http://schemas.microsoft.com/office/drawing/2014/main" id="{16FB707D-2A1B-2B48-A966-DD9C82054962}"/>
                </a:ext>
              </a:extLst>
            </p:cNvPr>
            <p:cNvGrpSpPr>
              <a:grpSpLocks/>
            </p:cNvGrpSpPr>
            <p:nvPr/>
          </p:nvGrpSpPr>
          <p:grpSpPr bwMode="auto">
            <a:xfrm>
              <a:off x="1972" y="2097"/>
              <a:ext cx="1178" cy="775"/>
              <a:chOff x="1972" y="2097"/>
              <a:chExt cx="1178" cy="775"/>
            </a:xfrm>
          </p:grpSpPr>
          <p:sp>
            <p:nvSpPr>
              <p:cNvPr id="20" name="Line 9">
                <a:extLst>
                  <a:ext uri="{FF2B5EF4-FFF2-40B4-BE49-F238E27FC236}">
                    <a16:creationId xmlns:a16="http://schemas.microsoft.com/office/drawing/2014/main" id="{E3AE7E18-8B02-C944-B5BA-E8CE420ADF8E}"/>
                  </a:ext>
                </a:extLst>
              </p:cNvPr>
              <p:cNvSpPr>
                <a:spLocks noChangeShapeType="1"/>
              </p:cNvSpPr>
              <p:nvPr/>
            </p:nvSpPr>
            <p:spPr bwMode="auto">
              <a:xfrm>
                <a:off x="1972" y="2097"/>
                <a:ext cx="1178"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0">
                <a:extLst>
                  <a:ext uri="{FF2B5EF4-FFF2-40B4-BE49-F238E27FC236}">
                    <a16:creationId xmlns:a16="http://schemas.microsoft.com/office/drawing/2014/main" id="{1D29DE5B-D0F4-5C43-85FA-64A487E1CB16}"/>
                  </a:ext>
                </a:extLst>
              </p:cNvPr>
              <p:cNvSpPr>
                <a:spLocks noChangeShapeType="1"/>
              </p:cNvSpPr>
              <p:nvPr/>
            </p:nvSpPr>
            <p:spPr bwMode="auto">
              <a:xfrm flipH="1">
                <a:off x="1972" y="2638"/>
                <a:ext cx="1151"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11">
                <a:extLst>
                  <a:ext uri="{FF2B5EF4-FFF2-40B4-BE49-F238E27FC236}">
                    <a16:creationId xmlns:a16="http://schemas.microsoft.com/office/drawing/2014/main" id="{10524055-2C4E-6D45-8132-1DCF50A2CBF0}"/>
                  </a:ext>
                </a:extLst>
              </p:cNvPr>
              <p:cNvSpPr>
                <a:spLocks noChangeArrowheads="1"/>
              </p:cNvSpPr>
              <p:nvPr/>
            </p:nvSpPr>
            <p:spPr bwMode="auto">
              <a:xfrm>
                <a:off x="2020" y="2158"/>
                <a:ext cx="10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8000"/>
                  </a:lnSpc>
                </a:pPr>
                <a:r>
                  <a:rPr kumimoji="0" lang="zh-CN" altLang="en-US" sz="2000" b="1">
                    <a:latin typeface="Arial" panose="020B0604020202020204" pitchFamily="34" charset="0"/>
                    <a:ea typeface="楷体_GB2312" pitchFamily="49" charset="-122"/>
                  </a:rPr>
                  <a:t>核对出发时间</a:t>
                </a:r>
                <a:endParaRPr kumimoji="0" lang="zh-CN" altLang="zh-CN" sz="1700" b="1">
                  <a:latin typeface="Arial" panose="020B0604020202020204" pitchFamily="34" charset="0"/>
                </a:endParaRPr>
              </a:p>
            </p:txBody>
          </p:sp>
          <p:sp>
            <p:nvSpPr>
              <p:cNvPr id="23" name="Rectangle 12">
                <a:extLst>
                  <a:ext uri="{FF2B5EF4-FFF2-40B4-BE49-F238E27FC236}">
                    <a16:creationId xmlns:a16="http://schemas.microsoft.com/office/drawing/2014/main" id="{9AD634A1-E726-7540-9C46-0C4CB6E1D000}"/>
                  </a:ext>
                </a:extLst>
              </p:cNvPr>
              <p:cNvSpPr>
                <a:spLocks noChangeArrowheads="1"/>
              </p:cNvSpPr>
              <p:nvPr/>
            </p:nvSpPr>
            <p:spPr bwMode="auto">
              <a:xfrm>
                <a:off x="2304" y="2677"/>
                <a:ext cx="7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700" b="1">
                    <a:latin typeface="Arial" panose="020B0604020202020204" pitchFamily="34" charset="0"/>
                  </a:rPr>
                  <a:t>(</a:t>
                </a:r>
                <a:r>
                  <a:rPr kumimoji="0" lang="zh-CN" altLang="en-US" sz="1800" b="1">
                    <a:latin typeface="Garamond" panose="02020404030301010803" pitchFamily="18" charset="0"/>
                    <a:ea typeface="楷体_GB2312" pitchFamily="49" charset="-122"/>
                  </a:rPr>
                  <a:t>返回 </a:t>
                </a:r>
                <a:r>
                  <a:rPr kumimoji="0" lang="en-US" altLang="zh-CN" sz="1800" b="1">
                    <a:latin typeface="Garamond" panose="02020404030301010803" pitchFamily="18" charset="0"/>
                    <a:ea typeface="楷体_GB2312" pitchFamily="49" charset="-122"/>
                  </a:rPr>
                  <a:t>9:27</a:t>
                </a:r>
                <a:r>
                  <a:rPr kumimoji="0" lang="en-US" altLang="zh-CN" sz="1700" b="1">
                    <a:latin typeface="Arial" panose="020B0604020202020204" pitchFamily="34" charset="0"/>
                  </a:rPr>
                  <a:t>)</a:t>
                </a:r>
              </a:p>
            </p:txBody>
          </p:sp>
        </p:grpSp>
        <p:grpSp>
          <p:nvGrpSpPr>
            <p:cNvPr id="17" name="Group 13">
              <a:extLst>
                <a:ext uri="{FF2B5EF4-FFF2-40B4-BE49-F238E27FC236}">
                  <a16:creationId xmlns:a16="http://schemas.microsoft.com/office/drawing/2014/main" id="{C37966A2-57EB-B84A-8AD2-82A3DD8794A4}"/>
                </a:ext>
              </a:extLst>
            </p:cNvPr>
            <p:cNvGrpSpPr>
              <a:grpSpLocks/>
            </p:cNvGrpSpPr>
            <p:nvPr/>
          </p:nvGrpSpPr>
          <p:grpSpPr bwMode="auto">
            <a:xfrm>
              <a:off x="684" y="1875"/>
              <a:ext cx="1009" cy="1204"/>
              <a:chOff x="684" y="1875"/>
              <a:chExt cx="1009" cy="1204"/>
            </a:xfrm>
          </p:grpSpPr>
          <p:pic>
            <p:nvPicPr>
              <p:cNvPr id="18" name="Picture 14">
                <a:extLst>
                  <a:ext uri="{FF2B5EF4-FFF2-40B4-BE49-F238E27FC236}">
                    <a16:creationId xmlns:a16="http://schemas.microsoft.com/office/drawing/2014/main" id="{E6A49754-3CC6-BB4C-8C0C-6FD4E5B3C3E9}"/>
                  </a:ext>
                </a:extLst>
              </p:cNvPr>
              <p:cNvPicPr>
                <a:picLocks noChangeArrowheads="1"/>
              </p:cNvPicPr>
              <p:nvPr/>
            </p:nvPicPr>
            <p:blipFill>
              <a:blip r:embed="rId3">
                <a:extLst>
                  <a:ext uri="{28A0092B-C50C-407E-A947-70E740481C1C}">
                    <a14:useLocalDpi xmlns:a14="http://schemas.microsoft.com/office/drawing/2010/main" val="0"/>
                  </a:ext>
                </a:extLst>
              </a:blip>
              <a:srcRect l="34270" t="23970" r="32030" b="23120"/>
              <a:stretch>
                <a:fillRect/>
              </a:stretch>
            </p:blipFill>
            <p:spPr bwMode="auto">
              <a:xfrm>
                <a:off x="684" y="1875"/>
                <a:ext cx="1009" cy="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a:extLst>
                  <a:ext uri="{FF2B5EF4-FFF2-40B4-BE49-F238E27FC236}">
                    <a16:creationId xmlns:a16="http://schemas.microsoft.com/office/drawing/2014/main" id="{9D0A8DCB-3DAF-784B-A7E2-F0E56E814423}"/>
                  </a:ext>
                </a:extLst>
              </p:cNvPr>
              <p:cNvSpPr>
                <a:spLocks noChangeArrowheads="1"/>
              </p:cNvSpPr>
              <p:nvPr/>
            </p:nvSpPr>
            <p:spPr bwMode="auto">
              <a:xfrm>
                <a:off x="690" y="2884"/>
                <a:ext cx="63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800" b="1">
                    <a:latin typeface="Arial" panose="020B0604020202020204" pitchFamily="34" charset="0"/>
                    <a:ea typeface="楷体_GB2312" pitchFamily="49" charset="-122"/>
                  </a:rPr>
                  <a:t>机票代理</a:t>
                </a:r>
              </a:p>
            </p:txBody>
          </p:sp>
        </p:grpSp>
      </p:grpSp>
    </p:spTree>
    <p:extLst>
      <p:ext uri="{BB962C8B-B14F-4D97-AF65-F5344CB8AC3E}">
        <p14:creationId xmlns:p14="http://schemas.microsoft.com/office/powerpoint/2010/main" val="3869104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88FEAC8-D10B-C445-A5C2-A0FD81B8DFD1}"/>
              </a:ext>
            </a:extLst>
          </p:cNvPr>
          <p:cNvSpPr>
            <a:spLocks noGrp="1" noChangeArrowheads="1"/>
          </p:cNvSpPr>
          <p:nvPr>
            <p:ph type="title"/>
          </p:nvPr>
        </p:nvSpPr>
        <p:spPr/>
        <p:txBody>
          <a:bodyPr/>
          <a:lstStyle/>
          <a:p>
            <a:pPr eaLnBrk="1" hangingPunct="1"/>
            <a:r>
              <a:rPr lang="en-US" altLang="zh-CN"/>
              <a:t>2 </a:t>
            </a:r>
            <a:r>
              <a:rPr lang="zh-CN" altLang="en-US"/>
              <a:t>对象的定义</a:t>
            </a:r>
          </a:p>
        </p:txBody>
      </p:sp>
      <p:sp>
        <p:nvSpPr>
          <p:cNvPr id="37892" name="Rectangle 3">
            <a:extLst>
              <a:ext uri="{FF2B5EF4-FFF2-40B4-BE49-F238E27FC236}">
                <a16:creationId xmlns:a16="http://schemas.microsoft.com/office/drawing/2014/main" id="{149CD584-868A-3E42-833F-17173BEA8F2D}"/>
              </a:ext>
            </a:extLst>
          </p:cNvPr>
          <p:cNvSpPr>
            <a:spLocks noGrp="1" noChangeArrowheads="1"/>
          </p:cNvSpPr>
          <p:nvPr>
            <p:ph idx="1"/>
          </p:nvPr>
        </p:nvSpPr>
        <p:spPr>
          <a:xfrm>
            <a:off x="635960" y="957009"/>
            <a:ext cx="10873287" cy="4114800"/>
          </a:xfrm>
        </p:spPr>
        <p:txBody>
          <a:bodyPr>
            <a:normAutofit/>
          </a:bodyPr>
          <a:lstStyle/>
          <a:p>
            <a:r>
              <a:rPr lang="zh-CN" altLang="en-US" sz="2800" dirty="0">
                <a:solidFill>
                  <a:srgbClr val="CC0000"/>
                </a:solidFill>
              </a:rPr>
              <a:t>对象的状态</a:t>
            </a:r>
            <a:endParaRPr lang="en-US" altLang="zh-CN" sz="2800" dirty="0">
              <a:solidFill>
                <a:srgbClr val="CC0000"/>
              </a:solidFill>
            </a:endParaRPr>
          </a:p>
          <a:p>
            <a:r>
              <a:rPr lang="zh-CN" altLang="en-US" sz="2400" dirty="0"/>
              <a:t> 一个对象的状态是它反映于现实世界的一系列属性：</a:t>
            </a:r>
          </a:p>
          <a:p>
            <a:pPr lvl="1">
              <a:buFont typeface="Wingdings" pitchFamily="2" charset="2"/>
              <a:buChar char="l"/>
            </a:pPr>
            <a:r>
              <a:rPr lang="zh-CN" altLang="en-US" sz="2200" dirty="0"/>
              <a:t> 参数的数值 </a:t>
            </a:r>
            <a:r>
              <a:rPr lang="en-US" altLang="zh-CN" sz="2200" dirty="0"/>
              <a:t>(</a:t>
            </a:r>
            <a:r>
              <a:rPr lang="zh-CN" altLang="en-US" sz="2200" dirty="0"/>
              <a:t>也即</a:t>
            </a:r>
            <a:r>
              <a:rPr lang="en-US" altLang="zh-CN" sz="2200" dirty="0"/>
              <a:t>,</a:t>
            </a:r>
            <a:r>
              <a:rPr lang="zh-CN" altLang="en-US" sz="2200" dirty="0"/>
              <a:t>与对象有关系的数据</a:t>
            </a:r>
            <a:r>
              <a:rPr lang="en-US" altLang="zh-CN" sz="2200" dirty="0"/>
              <a:t>)</a:t>
            </a:r>
          </a:p>
          <a:p>
            <a:pPr lvl="1">
              <a:buFont typeface="Wingdings" pitchFamily="2" charset="2"/>
              <a:buChar char="l"/>
            </a:pPr>
            <a:r>
              <a:rPr lang="en-US" altLang="zh-CN" sz="2200" dirty="0"/>
              <a:t> </a:t>
            </a:r>
            <a:r>
              <a:rPr lang="zh-CN" altLang="en-US" sz="2200" dirty="0"/>
              <a:t>它与其它对象的关系</a:t>
            </a:r>
          </a:p>
          <a:p>
            <a:pPr lvl="1">
              <a:buFont typeface="Wingdings" pitchFamily="2" charset="2"/>
              <a:buChar char="l"/>
            </a:pPr>
            <a:r>
              <a:rPr lang="zh-CN" altLang="en-US" sz="2200" dirty="0"/>
              <a:t> 任一时刻的历史状态</a:t>
            </a:r>
          </a:p>
          <a:p>
            <a:endParaRPr lang="en-US" altLang="zh-CN" sz="2800" dirty="0"/>
          </a:p>
        </p:txBody>
      </p:sp>
      <p:sp>
        <p:nvSpPr>
          <p:cNvPr id="37890" name="Slide Number Placeholder 5">
            <a:extLst>
              <a:ext uri="{FF2B5EF4-FFF2-40B4-BE49-F238E27FC236}">
                <a16:creationId xmlns:a16="http://schemas.microsoft.com/office/drawing/2014/main" id="{2766C7F9-6939-6646-AC40-7B2B6B9924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95B4D56-A013-7843-8471-A534A3960325}" type="slidenum">
              <a:rPr kumimoji="0" lang="en-US" altLang="zh-CN" sz="1400"/>
              <a:pPr eaLnBrk="1" hangingPunct="1"/>
              <a:t>33</a:t>
            </a:fld>
            <a:r>
              <a:rPr kumimoji="0" lang="en-US" altLang="zh-CN" sz="1400"/>
              <a:t>/95</a:t>
            </a:r>
          </a:p>
        </p:txBody>
      </p:sp>
      <p:pic>
        <p:nvPicPr>
          <p:cNvPr id="26" name="Picture 4">
            <a:extLst>
              <a:ext uri="{FF2B5EF4-FFF2-40B4-BE49-F238E27FC236}">
                <a16:creationId xmlns:a16="http://schemas.microsoft.com/office/drawing/2014/main" id="{EB9E6CEB-0B17-CD4A-9DA5-1053A0BB357F}"/>
              </a:ext>
            </a:extLst>
          </p:cNvPr>
          <p:cNvPicPr>
            <a:picLocks noChangeArrowheads="1"/>
          </p:cNvPicPr>
          <p:nvPr/>
        </p:nvPicPr>
        <p:blipFill>
          <a:blip r:embed="rId2">
            <a:extLst>
              <a:ext uri="{28A0092B-C50C-407E-A947-70E740481C1C}">
                <a14:useLocalDpi xmlns:a14="http://schemas.microsoft.com/office/drawing/2010/main" val="0"/>
              </a:ext>
            </a:extLst>
          </a:blip>
          <a:srcRect l="19679" t="32860" r="13969" b="34470"/>
          <a:stretch>
            <a:fillRect/>
          </a:stretch>
        </p:blipFill>
        <p:spPr bwMode="auto">
          <a:xfrm>
            <a:off x="2245170" y="3747834"/>
            <a:ext cx="28051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6">
            <a:extLst>
              <a:ext uri="{FF2B5EF4-FFF2-40B4-BE49-F238E27FC236}">
                <a16:creationId xmlns:a16="http://schemas.microsoft.com/office/drawing/2014/main" id="{10FE7947-9089-B742-80B6-BE5C75CE5FFE}"/>
              </a:ext>
            </a:extLst>
          </p:cNvPr>
          <p:cNvSpPr>
            <a:spLocks noChangeArrowheads="1"/>
          </p:cNvSpPr>
          <p:nvPr/>
        </p:nvSpPr>
        <p:spPr bwMode="auto">
          <a:xfrm>
            <a:off x="2911887" y="5130546"/>
            <a:ext cx="1155766" cy="34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2000" b="1">
                <a:solidFill>
                  <a:srgbClr val="CC0000"/>
                </a:solidFill>
                <a:latin typeface="楷体_GB2312" pitchFamily="49" charset="-122"/>
                <a:ea typeface="楷体_GB2312" pitchFamily="49" charset="-122"/>
              </a:rPr>
              <a:t>班机 </a:t>
            </a:r>
            <a:r>
              <a:rPr kumimoji="0" lang="en-US" altLang="zh-CN" sz="2000" b="1">
                <a:solidFill>
                  <a:srgbClr val="CC0000"/>
                </a:solidFill>
                <a:latin typeface="楷体_GB2312" pitchFamily="49" charset="-122"/>
                <a:ea typeface="楷体_GB2312" pitchFamily="49" charset="-122"/>
              </a:rPr>
              <a:t>747</a:t>
            </a:r>
          </a:p>
        </p:txBody>
      </p:sp>
      <p:sp>
        <p:nvSpPr>
          <p:cNvPr id="28" name="Rectangle 5">
            <a:extLst>
              <a:ext uri="{FF2B5EF4-FFF2-40B4-BE49-F238E27FC236}">
                <a16:creationId xmlns:a16="http://schemas.microsoft.com/office/drawing/2014/main" id="{ED3C7A85-0511-3B4A-8304-E9497DDD2635}"/>
              </a:ext>
            </a:extLst>
          </p:cNvPr>
          <p:cNvSpPr>
            <a:spLocks noChangeArrowheads="1"/>
          </p:cNvSpPr>
          <p:nvPr/>
        </p:nvSpPr>
        <p:spPr bwMode="auto">
          <a:xfrm>
            <a:off x="6318505" y="4203588"/>
            <a:ext cx="281622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4450" tIns="17462" rIns="44450" bIns="17462">
            <a:spAutoFit/>
          </a:bodyPr>
          <a:lstStyle>
            <a:lvl1pPr marL="322263" indent="-322263"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01000"/>
              </a:lnSpc>
              <a:spcAft>
                <a:spcPct val="51000"/>
              </a:spcAft>
            </a:pPr>
            <a:r>
              <a:rPr kumimoji="0" lang="zh-CN" altLang="en-US" sz="2000" b="1" u="sng" dirty="0">
                <a:solidFill>
                  <a:srgbClr val="CC0000"/>
                </a:solidFill>
                <a:latin typeface="楷体_GB2312" pitchFamily="49" charset="-122"/>
                <a:ea typeface="楷体_GB2312" pitchFamily="49" charset="-122"/>
              </a:rPr>
              <a:t>可能的状态：</a:t>
            </a:r>
            <a:endParaRPr kumimoji="0" lang="zh-CN" altLang="en-US" sz="2000" b="1" dirty="0">
              <a:solidFill>
                <a:srgbClr val="CC0000"/>
              </a:solidFill>
              <a:latin typeface="楷体_GB2312" pitchFamily="49" charset="-122"/>
              <a:ea typeface="楷体_GB2312" pitchFamily="49" charset="-122"/>
            </a:endParaRPr>
          </a:p>
          <a:p>
            <a:pPr>
              <a:lnSpc>
                <a:spcPct val="101000"/>
              </a:lnSpc>
              <a:spcAft>
                <a:spcPct val="51000"/>
              </a:spcAft>
            </a:pPr>
            <a:r>
              <a:rPr kumimoji="0" lang="zh-CN" altLang="zh-CN" sz="2000" b="1" dirty="0">
                <a:solidFill>
                  <a:srgbClr val="CC0000"/>
                </a:solidFill>
                <a:latin typeface="楷体_GB2312" pitchFamily="49" charset="-122"/>
                <a:ea typeface="楷体_GB2312" pitchFamily="49" charset="-122"/>
              </a:rPr>
              <a:t>	</a:t>
            </a:r>
            <a:r>
              <a:rPr kumimoji="0" lang="zh-CN" altLang="en-US" sz="2000" b="1" dirty="0">
                <a:solidFill>
                  <a:srgbClr val="CC0000"/>
                </a:solidFill>
                <a:latin typeface="楷体_GB2312" pitchFamily="49" charset="-122"/>
                <a:ea typeface="楷体_GB2312" pitchFamily="49" charset="-122"/>
              </a:rPr>
              <a:t>停泊  运营</a:t>
            </a:r>
          </a:p>
          <a:p>
            <a:pPr>
              <a:lnSpc>
                <a:spcPct val="101000"/>
              </a:lnSpc>
              <a:spcAft>
                <a:spcPct val="51000"/>
              </a:spcAft>
            </a:pPr>
            <a:r>
              <a:rPr kumimoji="0" lang="zh-CN" altLang="zh-CN" sz="2000" b="1" dirty="0">
                <a:solidFill>
                  <a:srgbClr val="CC0000"/>
                </a:solidFill>
                <a:latin typeface="楷体_GB2312" pitchFamily="49" charset="-122"/>
                <a:ea typeface="楷体_GB2312" pitchFamily="49" charset="-122"/>
              </a:rPr>
              <a:t>	</a:t>
            </a:r>
            <a:r>
              <a:rPr kumimoji="0" lang="zh-CN" altLang="en-US" sz="2000" b="1" dirty="0">
                <a:solidFill>
                  <a:srgbClr val="CC0000"/>
                </a:solidFill>
                <a:latin typeface="楷体_GB2312" pitchFamily="49" charset="-122"/>
                <a:ea typeface="楷体_GB2312" pitchFamily="49" charset="-122"/>
              </a:rPr>
              <a:t>着陆 </a:t>
            </a:r>
            <a:r>
              <a:rPr kumimoji="0" lang="zh-CN" altLang="zh-CN" sz="2000" b="1" dirty="0">
                <a:solidFill>
                  <a:srgbClr val="CC0000"/>
                </a:solidFill>
                <a:latin typeface="楷体_GB2312" pitchFamily="49" charset="-122"/>
                <a:ea typeface="楷体_GB2312" pitchFamily="49" charset="-122"/>
              </a:rPr>
              <a:t> </a:t>
            </a:r>
            <a:r>
              <a:rPr kumimoji="0" lang="zh-CN" altLang="en-US" sz="2000" b="1" dirty="0">
                <a:solidFill>
                  <a:srgbClr val="CC0000"/>
                </a:solidFill>
                <a:latin typeface="楷体_GB2312" pitchFamily="49" charset="-122"/>
                <a:ea typeface="楷体_GB2312" pitchFamily="49" charset="-122"/>
              </a:rPr>
              <a:t>终止</a:t>
            </a:r>
          </a:p>
        </p:txBody>
      </p:sp>
    </p:spTree>
    <p:extLst>
      <p:ext uri="{BB962C8B-B14F-4D97-AF65-F5344CB8AC3E}">
        <p14:creationId xmlns:p14="http://schemas.microsoft.com/office/powerpoint/2010/main" val="194181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6920E8B1-B4B7-1D40-9037-BCFD68BC029D}"/>
              </a:ext>
            </a:extLst>
          </p:cNvPr>
          <p:cNvSpPr>
            <a:spLocks noGrp="1" noChangeArrowheads="1"/>
          </p:cNvSpPr>
          <p:nvPr>
            <p:ph type="title"/>
          </p:nvPr>
        </p:nvSpPr>
        <p:spPr>
          <a:xfrm>
            <a:off x="652845" y="0"/>
            <a:ext cx="7793037" cy="814388"/>
          </a:xfrm>
        </p:spPr>
        <p:txBody>
          <a:bodyPr>
            <a:normAutofit/>
          </a:bodyPr>
          <a:lstStyle/>
          <a:p>
            <a:pPr eaLnBrk="1" hangingPunct="1"/>
            <a:r>
              <a:rPr lang="en-US" altLang="zh-CN" dirty="0"/>
              <a:t>3 </a:t>
            </a:r>
            <a:r>
              <a:rPr lang="zh-CN" altLang="en-US" dirty="0"/>
              <a:t>对象的特点</a:t>
            </a:r>
          </a:p>
        </p:txBody>
      </p:sp>
      <p:sp>
        <p:nvSpPr>
          <p:cNvPr id="61443" name="Rectangle 3">
            <a:extLst>
              <a:ext uri="{FF2B5EF4-FFF2-40B4-BE49-F238E27FC236}">
                <a16:creationId xmlns:a16="http://schemas.microsoft.com/office/drawing/2014/main" id="{1E94F4C8-FCFA-5C4E-9ED0-092C4DAD178F}"/>
              </a:ext>
            </a:extLst>
          </p:cNvPr>
          <p:cNvSpPr>
            <a:spLocks noGrp="1" noChangeArrowheads="1"/>
          </p:cNvSpPr>
          <p:nvPr>
            <p:ph idx="1"/>
          </p:nvPr>
        </p:nvSpPr>
        <p:spPr>
          <a:xfrm>
            <a:off x="652845" y="934594"/>
            <a:ext cx="10661331" cy="4797425"/>
          </a:xfrm>
          <a:noFill/>
        </p:spPr>
        <p:txBody>
          <a:bodyPr>
            <a:normAutofit/>
          </a:bodyPr>
          <a:lstStyle/>
          <a:p>
            <a:pPr eaLnBrk="1" hangingPunct="1">
              <a:buFont typeface="Wingdings" pitchFamily="2" charset="2"/>
              <a:buChar char="l"/>
            </a:pPr>
            <a:r>
              <a:rPr lang="zh-CN" altLang="en-US" sz="2400" dirty="0"/>
              <a:t>以数据为中心</a:t>
            </a:r>
            <a:r>
              <a:rPr lang="zh-CN" altLang="en-US" sz="2400" dirty="0">
                <a:solidFill>
                  <a:schemeClr val="tx1"/>
                </a:solidFill>
              </a:rPr>
              <a:t>（操作围绕对其数据所需的处理设置）</a:t>
            </a:r>
          </a:p>
          <a:p>
            <a:pPr eaLnBrk="1" hangingPunct="1">
              <a:buFont typeface="Wingdings" pitchFamily="2" charset="2"/>
              <a:buChar char="l"/>
            </a:pPr>
            <a:r>
              <a:rPr lang="zh-CN" altLang="en-US" sz="2400" dirty="0"/>
              <a:t>对象是主动的</a:t>
            </a:r>
            <a:r>
              <a:rPr lang="zh-CN" altLang="en-US" sz="2400" dirty="0">
                <a:solidFill>
                  <a:schemeClr val="tx1"/>
                </a:solidFill>
              </a:rPr>
              <a:t>（相对传统的数据，它不是被动地等待处理，而是进行处理的主体）</a:t>
            </a:r>
          </a:p>
          <a:p>
            <a:pPr eaLnBrk="1" hangingPunct="1">
              <a:buFont typeface="Wingdings" pitchFamily="2" charset="2"/>
              <a:buChar char="l"/>
            </a:pPr>
            <a:r>
              <a:rPr lang="zh-CN" altLang="en-US" sz="2400" dirty="0"/>
              <a:t>实现数据封装</a:t>
            </a:r>
            <a:r>
              <a:rPr lang="zh-CN" altLang="en-US" sz="2400" dirty="0">
                <a:solidFill>
                  <a:schemeClr val="tx1"/>
                </a:solidFill>
              </a:rPr>
              <a:t>（对私有数据的访问和处理只能通过公有的操作进行）</a:t>
            </a:r>
          </a:p>
          <a:p>
            <a:pPr eaLnBrk="1" hangingPunct="1">
              <a:buFont typeface="Wingdings" pitchFamily="2" charset="2"/>
              <a:buChar char="l"/>
            </a:pPr>
            <a:r>
              <a:rPr lang="zh-CN" altLang="en-US" sz="2400" dirty="0"/>
              <a:t>本质上具有并行性</a:t>
            </a:r>
            <a:r>
              <a:rPr lang="zh-CN" altLang="en-US" sz="2400" dirty="0">
                <a:solidFill>
                  <a:schemeClr val="tx1"/>
                </a:solidFill>
              </a:rPr>
              <a:t>（对象各自独立地处理自身的数据，彼此通过发消息传递消息完成通信）</a:t>
            </a:r>
          </a:p>
          <a:p>
            <a:pPr eaLnBrk="1" hangingPunct="1">
              <a:buFont typeface="Wingdings" pitchFamily="2" charset="2"/>
              <a:buChar char="l"/>
            </a:pPr>
            <a:r>
              <a:rPr lang="zh-CN" altLang="en-US" sz="2400" dirty="0"/>
              <a:t>模块独立性好</a:t>
            </a:r>
            <a:r>
              <a:rPr lang="zh-CN" altLang="en-US" sz="2400" dirty="0">
                <a:solidFill>
                  <a:schemeClr val="tx1"/>
                </a:solidFill>
              </a:rPr>
              <a:t>（完成对象功能所需元素（数据和方法）被封装在内部，其与外界联系少）</a:t>
            </a:r>
          </a:p>
        </p:txBody>
      </p:sp>
      <p:sp>
        <p:nvSpPr>
          <p:cNvPr id="41986" name="Slide Number Placeholder 5">
            <a:extLst>
              <a:ext uri="{FF2B5EF4-FFF2-40B4-BE49-F238E27FC236}">
                <a16:creationId xmlns:a16="http://schemas.microsoft.com/office/drawing/2014/main" id="{C29F8E51-6D1D-B140-92FD-1F530DED4A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6F48B66-AD7A-0B43-AC27-D4774FED68EE}" type="slidenum">
              <a:rPr kumimoji="0" lang="en-US" altLang="zh-CN" sz="1400"/>
              <a:pPr eaLnBrk="1" hangingPunct="1"/>
              <a:t>34</a:t>
            </a:fld>
            <a:r>
              <a:rPr kumimoji="0" lang="en-US" altLang="zh-CN" sz="1400"/>
              <a:t>/95</a:t>
            </a:r>
          </a:p>
        </p:txBody>
      </p:sp>
    </p:spTree>
    <p:extLst>
      <p:ext uri="{BB962C8B-B14F-4D97-AF65-F5344CB8AC3E}">
        <p14:creationId xmlns:p14="http://schemas.microsoft.com/office/powerpoint/2010/main" val="1662873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7B0B8FC3-1FEB-3A4C-87C8-061DC16EA796}"/>
              </a:ext>
            </a:extLst>
          </p:cNvPr>
          <p:cNvSpPr>
            <a:spLocks noGrp="1" noChangeArrowheads="1"/>
          </p:cNvSpPr>
          <p:nvPr>
            <p:ph type="title"/>
          </p:nvPr>
        </p:nvSpPr>
        <p:spPr/>
        <p:txBody>
          <a:bodyPr/>
          <a:lstStyle/>
          <a:p>
            <a:r>
              <a:rPr lang="en-US" altLang="zh-CN" dirty="0"/>
              <a:t>6.3.2 </a:t>
            </a:r>
            <a:r>
              <a:rPr lang="zh-CN" altLang="en-US" dirty="0"/>
              <a:t>类</a:t>
            </a:r>
            <a:r>
              <a:rPr lang="en-US" altLang="zh-CN" dirty="0"/>
              <a:t>Class</a:t>
            </a:r>
            <a:endParaRPr lang="zh-CN" altLang="en-US" dirty="0"/>
          </a:p>
        </p:txBody>
      </p:sp>
      <p:sp>
        <p:nvSpPr>
          <p:cNvPr id="429059" name="Rectangle 3">
            <a:extLst>
              <a:ext uri="{FF2B5EF4-FFF2-40B4-BE49-F238E27FC236}">
                <a16:creationId xmlns:a16="http://schemas.microsoft.com/office/drawing/2014/main" id="{02190488-EE83-4F47-A47E-AA983A0C3F02}"/>
              </a:ext>
            </a:extLst>
          </p:cNvPr>
          <p:cNvSpPr>
            <a:spLocks noGrp="1" noChangeArrowheads="1"/>
          </p:cNvSpPr>
          <p:nvPr>
            <p:ph idx="1"/>
          </p:nvPr>
        </p:nvSpPr>
        <p:spPr>
          <a:xfrm>
            <a:off x="635961" y="1042354"/>
            <a:ext cx="10674590" cy="4306887"/>
          </a:xfrm>
        </p:spPr>
        <p:txBody>
          <a:bodyPr>
            <a:normAutofit/>
          </a:bodyPr>
          <a:lstStyle/>
          <a:p>
            <a:pPr lvl="1" eaLnBrk="1" hangingPunct="1">
              <a:buFont typeface="Wingdings" pitchFamily="2" charset="2"/>
              <a:buChar char="l"/>
            </a:pPr>
            <a:r>
              <a:rPr lang="zh-CN" altLang="en-US" sz="2800" dirty="0"/>
              <a:t>系统是由许多相互通信的对象组成的，对象有些共同的特征，根据特征可以将对象分组，称为类。</a:t>
            </a:r>
          </a:p>
          <a:p>
            <a:pPr lvl="1" eaLnBrk="1" hangingPunct="1">
              <a:buFont typeface="Wingdings" pitchFamily="2" charset="2"/>
              <a:buChar char="l"/>
            </a:pPr>
            <a:r>
              <a:rPr lang="zh-CN" altLang="en-US" sz="2800" dirty="0"/>
              <a:t>如：</a:t>
            </a:r>
            <a:r>
              <a:rPr lang="en-US" altLang="zh-CN" sz="2800" dirty="0"/>
              <a:t>Tom </a:t>
            </a:r>
            <a:r>
              <a:rPr lang="zh-CN" altLang="en-US" sz="2800" dirty="0"/>
              <a:t>、</a:t>
            </a:r>
            <a:r>
              <a:rPr lang="en-US" altLang="zh-CN" sz="2800" dirty="0"/>
              <a:t>Mary</a:t>
            </a:r>
            <a:r>
              <a:rPr lang="zh-CN" altLang="en-US" sz="2800" dirty="0"/>
              <a:t>和</a:t>
            </a:r>
            <a:r>
              <a:rPr lang="en-US" altLang="zh-CN" sz="2800" dirty="0"/>
              <a:t>John</a:t>
            </a:r>
            <a:r>
              <a:rPr lang="zh-CN" altLang="en-US" sz="2800" dirty="0"/>
              <a:t>三个人有类似的行为和信息结构，可以定义为</a:t>
            </a:r>
            <a:r>
              <a:rPr lang="en-US" altLang="zh-CN" sz="2800" dirty="0"/>
              <a:t>Person </a:t>
            </a:r>
            <a:r>
              <a:rPr lang="zh-CN" altLang="en-US" sz="2800" dirty="0"/>
              <a:t>类。</a:t>
            </a:r>
          </a:p>
          <a:p>
            <a:pPr lvl="1" eaLnBrk="1" hangingPunct="1">
              <a:buFont typeface="Wingdings" pitchFamily="2" charset="2"/>
              <a:buChar char="l"/>
            </a:pPr>
            <a:r>
              <a:rPr lang="zh-CN" altLang="en-US" sz="2800" dirty="0"/>
              <a:t>类是具有相同属性和行为的对象的抽象</a:t>
            </a:r>
          </a:p>
        </p:txBody>
      </p:sp>
      <p:sp>
        <p:nvSpPr>
          <p:cNvPr id="43010" name="Slide Number Placeholder 5">
            <a:extLst>
              <a:ext uri="{FF2B5EF4-FFF2-40B4-BE49-F238E27FC236}">
                <a16:creationId xmlns:a16="http://schemas.microsoft.com/office/drawing/2014/main" id="{DF39F7DB-B108-124F-89F0-B75FC01D85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9D8353-15A1-2C42-8133-800FE0370B05}" type="slidenum">
              <a:rPr kumimoji="0" lang="en-US" altLang="zh-CN" sz="1400"/>
              <a:pPr eaLnBrk="1" hangingPunct="1"/>
              <a:t>35</a:t>
            </a:fld>
            <a:r>
              <a:rPr kumimoji="0" lang="en-US" altLang="zh-CN" sz="1400"/>
              <a:t>/95</a:t>
            </a:r>
          </a:p>
        </p:txBody>
      </p:sp>
    </p:spTree>
    <p:extLst>
      <p:ext uri="{BB962C8B-B14F-4D97-AF65-F5344CB8AC3E}">
        <p14:creationId xmlns:p14="http://schemas.microsoft.com/office/powerpoint/2010/main" val="64883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F6A3A9BB-7CD9-B64D-9594-640E850AA73F}"/>
              </a:ext>
            </a:extLst>
          </p:cNvPr>
          <p:cNvSpPr>
            <a:spLocks noGrp="1" noChangeArrowheads="1"/>
          </p:cNvSpPr>
          <p:nvPr>
            <p:ph type="title"/>
          </p:nvPr>
        </p:nvSpPr>
        <p:spPr>
          <a:xfrm>
            <a:off x="762000" y="-33528"/>
            <a:ext cx="5334000" cy="876300"/>
          </a:xfrm>
        </p:spPr>
        <p:txBody>
          <a:bodyPr/>
          <a:lstStyle/>
          <a:p>
            <a:pPr eaLnBrk="1" hangingPunct="1"/>
            <a:r>
              <a:rPr lang="zh-CN" altLang="en-US" dirty="0"/>
              <a:t>对象、实体与类</a:t>
            </a:r>
          </a:p>
        </p:txBody>
      </p:sp>
      <p:sp>
        <p:nvSpPr>
          <p:cNvPr id="44034" name="Slide Number Placeholder 5">
            <a:extLst>
              <a:ext uri="{FF2B5EF4-FFF2-40B4-BE49-F238E27FC236}">
                <a16:creationId xmlns:a16="http://schemas.microsoft.com/office/drawing/2014/main" id="{7CE9DC83-0EA4-B444-ACBC-2C4184B7FC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5B5A630-CC81-E241-848F-2B0D25BC4713}" type="slidenum">
              <a:rPr kumimoji="0" lang="en-US" altLang="zh-CN" sz="1400"/>
              <a:pPr eaLnBrk="1" hangingPunct="1"/>
              <a:t>36</a:t>
            </a:fld>
            <a:r>
              <a:rPr kumimoji="0" lang="en-US" altLang="zh-CN" sz="1400"/>
              <a:t>/95</a:t>
            </a:r>
          </a:p>
        </p:txBody>
      </p:sp>
      <p:grpSp>
        <p:nvGrpSpPr>
          <p:cNvPr id="4" name="组合 3">
            <a:extLst>
              <a:ext uri="{FF2B5EF4-FFF2-40B4-BE49-F238E27FC236}">
                <a16:creationId xmlns:a16="http://schemas.microsoft.com/office/drawing/2014/main" id="{9F67571A-C57C-DC4D-817F-0D823FE4977F}"/>
              </a:ext>
            </a:extLst>
          </p:cNvPr>
          <p:cNvGrpSpPr/>
          <p:nvPr/>
        </p:nvGrpSpPr>
        <p:grpSpPr>
          <a:xfrm>
            <a:off x="1389888" y="897185"/>
            <a:ext cx="8412480" cy="5562600"/>
            <a:chOff x="1524000" y="457200"/>
            <a:chExt cx="9144000" cy="6324600"/>
          </a:xfrm>
        </p:grpSpPr>
        <p:sp>
          <p:nvSpPr>
            <p:cNvPr id="544785" name="Oval 17">
              <a:extLst>
                <a:ext uri="{FF2B5EF4-FFF2-40B4-BE49-F238E27FC236}">
                  <a16:creationId xmlns:a16="http://schemas.microsoft.com/office/drawing/2014/main" id="{F253F223-9329-D14C-B2EF-B8B2E3CCD281}"/>
                </a:ext>
              </a:extLst>
            </p:cNvPr>
            <p:cNvSpPr>
              <a:spLocks noChangeArrowheads="1"/>
            </p:cNvSpPr>
            <p:nvPr/>
          </p:nvSpPr>
          <p:spPr bwMode="auto">
            <a:xfrm>
              <a:off x="7086600" y="4953000"/>
              <a:ext cx="3581400" cy="1828800"/>
            </a:xfrm>
            <a:prstGeom prst="ellipse">
              <a:avLst/>
            </a:prstGeom>
            <a:noFill/>
            <a:ln w="12700">
              <a:solidFill>
                <a:srgbClr val="CCFFFF"/>
              </a:solidFill>
              <a:prstDash val="dash"/>
              <a:round/>
              <a:headEnd/>
              <a:tailEnd/>
            </a:ln>
            <a:effectLst>
              <a:outerShdw dist="45791" dir="2021404" algn="ctr" rotWithShape="0">
                <a:schemeClr val="bg2"/>
              </a:outerShdw>
            </a:effectLst>
          </p:spPr>
          <p:txBody>
            <a:bodyPr wrap="none" anchor="ctr"/>
            <a:lstStyle/>
            <a:p>
              <a:pPr algn="ctr" eaLnBrk="0" hangingPunct="0">
                <a:lnSpc>
                  <a:spcPct val="140000"/>
                </a:lnSpc>
                <a:spcBef>
                  <a:spcPct val="20000"/>
                </a:spcBef>
                <a:buClr>
                  <a:schemeClr val="accent2"/>
                </a:buClr>
                <a:buSzPct val="75000"/>
                <a:buFont typeface="Monotype Sorts" pitchFamily="2" charset="2"/>
                <a:buNone/>
                <a:defRPr/>
              </a:pPr>
              <a:endParaRPr lang="zh-CN" altLang="zh-CN" sz="3200" b="1">
                <a:effectLst>
                  <a:outerShdw blurRad="38100" dist="38100" dir="2700000" algn="tl">
                    <a:srgbClr val="C0C0C0"/>
                  </a:outerShdw>
                </a:effectLst>
                <a:latin typeface="Book Antiqua" pitchFamily="18" charset="0"/>
              </a:endParaRPr>
            </a:p>
          </p:txBody>
        </p:sp>
        <p:grpSp>
          <p:nvGrpSpPr>
            <p:cNvPr id="3" name="组合 2">
              <a:extLst>
                <a:ext uri="{FF2B5EF4-FFF2-40B4-BE49-F238E27FC236}">
                  <a16:creationId xmlns:a16="http://schemas.microsoft.com/office/drawing/2014/main" id="{3709BA13-FF5E-A14E-B489-5CB712829F25}"/>
                </a:ext>
              </a:extLst>
            </p:cNvPr>
            <p:cNvGrpSpPr/>
            <p:nvPr/>
          </p:nvGrpSpPr>
          <p:grpSpPr>
            <a:xfrm>
              <a:off x="1524000" y="457200"/>
              <a:ext cx="9067800" cy="6324600"/>
              <a:chOff x="1524000" y="457200"/>
              <a:chExt cx="9067800" cy="6324600"/>
            </a:xfrm>
          </p:grpSpPr>
          <p:sp>
            <p:nvSpPr>
              <p:cNvPr id="42001" name="Oval 16">
                <a:extLst>
                  <a:ext uri="{FF2B5EF4-FFF2-40B4-BE49-F238E27FC236}">
                    <a16:creationId xmlns:a16="http://schemas.microsoft.com/office/drawing/2014/main" id="{E66190F4-CCC5-104C-AC7C-36960D7C75AA}"/>
                  </a:ext>
                </a:extLst>
              </p:cNvPr>
              <p:cNvSpPr>
                <a:spLocks noChangeArrowheads="1"/>
              </p:cNvSpPr>
              <p:nvPr/>
            </p:nvSpPr>
            <p:spPr bwMode="auto">
              <a:xfrm>
                <a:off x="7391400" y="785813"/>
                <a:ext cx="3200400" cy="2062162"/>
              </a:xfrm>
              <a:prstGeom prst="ellipse">
                <a:avLst/>
              </a:prstGeom>
              <a:noFill/>
              <a:ln w="12700">
                <a:solidFill>
                  <a:schemeClr val="folHlink"/>
                </a:solidFill>
                <a:prstDash val="dash"/>
                <a:round/>
                <a:headEnd/>
                <a:tailEnd/>
              </a:ln>
              <a:effectLst>
                <a:outerShdw dist="45791" dir="2021404" algn="ctr" rotWithShape="0">
                  <a:schemeClr val="bg2"/>
                </a:outerShdw>
              </a:effectLst>
            </p:spPr>
            <p:txBody>
              <a:bodyPr wrap="none" anchor="ctr"/>
              <a:lstStyle/>
              <a:p>
                <a:pPr>
                  <a:defRPr/>
                </a:pPr>
                <a:endParaRPr lang="zh-CN" altLang="en-US"/>
              </a:p>
            </p:txBody>
          </p:sp>
          <p:grpSp>
            <p:nvGrpSpPr>
              <p:cNvPr id="2" name="组合 1">
                <a:extLst>
                  <a:ext uri="{FF2B5EF4-FFF2-40B4-BE49-F238E27FC236}">
                    <a16:creationId xmlns:a16="http://schemas.microsoft.com/office/drawing/2014/main" id="{4A6A3131-98A8-5C4E-9E83-83AFBEA48361}"/>
                  </a:ext>
                </a:extLst>
              </p:cNvPr>
              <p:cNvGrpSpPr/>
              <p:nvPr/>
            </p:nvGrpSpPr>
            <p:grpSpPr>
              <a:xfrm>
                <a:off x="1524000" y="457200"/>
                <a:ext cx="8915400" cy="6324600"/>
                <a:chOff x="1524000" y="457200"/>
                <a:chExt cx="8915400" cy="6324600"/>
              </a:xfrm>
            </p:grpSpPr>
            <p:sp>
              <p:nvSpPr>
                <p:cNvPr id="544772" name="Text Box 4">
                  <a:extLst>
                    <a:ext uri="{FF2B5EF4-FFF2-40B4-BE49-F238E27FC236}">
                      <a16:creationId xmlns:a16="http://schemas.microsoft.com/office/drawing/2014/main" id="{2EC5D2A5-186A-D342-A3CE-2051F681D554}"/>
                    </a:ext>
                  </a:extLst>
                </p:cNvPr>
                <p:cNvSpPr txBox="1">
                  <a:spLocks noChangeArrowheads="1"/>
                </p:cNvSpPr>
                <p:nvPr/>
              </p:nvSpPr>
              <p:spPr bwMode="auto">
                <a:xfrm>
                  <a:off x="2108200" y="1770063"/>
                  <a:ext cx="1600200" cy="584775"/>
                </a:xfrm>
                <a:prstGeom prst="rect">
                  <a:avLst/>
                </a:prstGeom>
                <a:noFill/>
                <a:ln w="12700">
                  <a:solidFill>
                    <a:schemeClr val="tx1"/>
                  </a:solid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sz="3200" b="1">
                      <a:solidFill>
                        <a:srgbClr val="FF33CC"/>
                      </a:solidFill>
                      <a:effectLst>
                        <a:outerShdw blurRad="38100" dist="38100" dir="2700000" algn="tl">
                          <a:srgbClr val="C0C0C0"/>
                        </a:outerShdw>
                      </a:effectLst>
                      <a:latin typeface="Book Antiqua" panose="02040602050305030304" pitchFamily="18" charset="0"/>
                    </a:rPr>
                    <a:t>对象</a:t>
                  </a:r>
                </a:p>
              </p:txBody>
            </p:sp>
            <p:sp>
              <p:nvSpPr>
                <p:cNvPr id="544773" name="Rectangle 5">
                  <a:extLst>
                    <a:ext uri="{FF2B5EF4-FFF2-40B4-BE49-F238E27FC236}">
                      <a16:creationId xmlns:a16="http://schemas.microsoft.com/office/drawing/2014/main" id="{7EBB2289-C6B5-504A-8F10-5A183FA6E4A5}"/>
                    </a:ext>
                  </a:extLst>
                </p:cNvPr>
                <p:cNvSpPr>
                  <a:spLocks noChangeArrowheads="1"/>
                </p:cNvSpPr>
                <p:nvPr/>
              </p:nvSpPr>
              <p:spPr bwMode="auto">
                <a:xfrm>
                  <a:off x="8329614" y="1781175"/>
                  <a:ext cx="1576387" cy="584775"/>
                </a:xfrm>
                <a:prstGeom prst="rect">
                  <a:avLst/>
                </a:prstGeom>
                <a:noFill/>
                <a:ln w="12700">
                  <a:solidFill>
                    <a:schemeClr val="tx1"/>
                  </a:solidFill>
                  <a:miter lim="800000"/>
                  <a:headEnd/>
                  <a:tailEnd/>
                </a:ln>
                <a:effectLst>
                  <a:outerShdw dist="45791" dir="2021404" algn="ctr" rotWithShape="0">
                    <a:schemeClr val="bg2"/>
                  </a:outerShdw>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kumimoji="0" lang="zh-CN" altLang="en-US" sz="3200" b="1" dirty="0">
                      <a:solidFill>
                        <a:schemeClr val="folHlink"/>
                      </a:solidFill>
                      <a:effectLst>
                        <a:outerShdw blurRad="38100" dist="38100" dir="2700000" algn="tl">
                          <a:srgbClr val="C0C0C0"/>
                        </a:outerShdw>
                      </a:effectLst>
                      <a:latin typeface="姚体" charset="-122"/>
                      <a:ea typeface="姚体" charset="-122"/>
                    </a:rPr>
                    <a:t>实体</a:t>
                  </a:r>
                </a:p>
              </p:txBody>
            </p:sp>
            <p:sp>
              <p:nvSpPr>
                <p:cNvPr id="41991" name="Line 6">
                  <a:extLst>
                    <a:ext uri="{FF2B5EF4-FFF2-40B4-BE49-F238E27FC236}">
                      <a16:creationId xmlns:a16="http://schemas.microsoft.com/office/drawing/2014/main" id="{C5BAE79A-3B73-874F-97A5-D7BD5AB9D0F4}"/>
                    </a:ext>
                  </a:extLst>
                </p:cNvPr>
                <p:cNvSpPr>
                  <a:spLocks noChangeShapeType="1"/>
                </p:cNvSpPr>
                <p:nvPr/>
              </p:nvSpPr>
              <p:spPr bwMode="auto">
                <a:xfrm flipH="1">
                  <a:off x="3708401" y="2127250"/>
                  <a:ext cx="4621213"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544775" name="Text Box 7">
                  <a:extLst>
                    <a:ext uri="{FF2B5EF4-FFF2-40B4-BE49-F238E27FC236}">
                      <a16:creationId xmlns:a16="http://schemas.microsoft.com/office/drawing/2014/main" id="{EAFDDFDF-C149-7443-969D-E87EB1800A75}"/>
                    </a:ext>
                  </a:extLst>
                </p:cNvPr>
                <p:cNvSpPr txBox="1">
                  <a:spLocks noChangeArrowheads="1"/>
                </p:cNvSpPr>
                <p:nvPr/>
              </p:nvSpPr>
              <p:spPr bwMode="auto">
                <a:xfrm>
                  <a:off x="2108200" y="5746750"/>
                  <a:ext cx="1600200" cy="584775"/>
                </a:xfrm>
                <a:prstGeom prst="rect">
                  <a:avLst/>
                </a:prstGeom>
                <a:noFill/>
                <a:ln w="12700">
                  <a:solidFill>
                    <a:schemeClr val="tx1"/>
                  </a:solidFill>
                  <a:miter lim="800000"/>
                  <a:headEnd/>
                  <a:tailEnd/>
                </a:ln>
                <a:effectLst/>
              </p:spPr>
              <p:txBody>
                <a:bodyPr>
                  <a:spAutoFit/>
                </a:bodyPr>
                <a:lstStyle/>
                <a:p>
                  <a:pPr algn="ctr" eaLnBrk="0" hangingPunct="0">
                    <a:buClr>
                      <a:schemeClr val="accent2"/>
                    </a:buClr>
                    <a:buSzPct val="75000"/>
                    <a:buFont typeface="Monotype Sorts" pitchFamily="2" charset="2"/>
                    <a:buNone/>
                    <a:defRPr/>
                  </a:pPr>
                  <a:r>
                    <a:rPr lang="zh-CN" altLang="en-US" sz="3200" b="1">
                      <a:solidFill>
                        <a:srgbClr val="FF33CC"/>
                      </a:solidFill>
                      <a:effectLst>
                        <a:outerShdw blurRad="38100" dist="38100" dir="2700000" algn="tl">
                          <a:srgbClr val="C0C0C0"/>
                        </a:outerShdw>
                      </a:effectLst>
                      <a:latin typeface="Book Antiqua" pitchFamily="18" charset="0"/>
                    </a:rPr>
                    <a:t>类</a:t>
                  </a:r>
                </a:p>
              </p:txBody>
            </p:sp>
            <p:sp>
              <p:nvSpPr>
                <p:cNvPr id="544776" name="Rectangle 8">
                  <a:extLst>
                    <a:ext uri="{FF2B5EF4-FFF2-40B4-BE49-F238E27FC236}">
                      <a16:creationId xmlns:a16="http://schemas.microsoft.com/office/drawing/2014/main" id="{359D58AC-A4CD-024C-9A0E-DB97C25982C8}"/>
                    </a:ext>
                  </a:extLst>
                </p:cNvPr>
                <p:cNvSpPr>
                  <a:spLocks noChangeArrowheads="1"/>
                </p:cNvSpPr>
                <p:nvPr/>
              </p:nvSpPr>
              <p:spPr bwMode="auto">
                <a:xfrm>
                  <a:off x="7391400" y="5710238"/>
                  <a:ext cx="3048000" cy="584775"/>
                </a:xfrm>
                <a:prstGeom prst="rect">
                  <a:avLst/>
                </a:prstGeom>
                <a:noFill/>
                <a:ln w="12700">
                  <a:solidFill>
                    <a:schemeClr val="tx1"/>
                  </a:solidFill>
                  <a:miter lim="800000"/>
                  <a:headEnd/>
                  <a:tailEnd/>
                </a:ln>
                <a:effectLst>
                  <a:outerShdw dist="45791" dir="2021404" algn="ctr" rotWithShape="0">
                    <a:schemeClr val="bg2"/>
                  </a:outerShdw>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kumimoji="0" lang="zh-CN" altLang="en-US" sz="3200" b="1" dirty="0">
                      <a:solidFill>
                        <a:srgbClr val="CCFFFF"/>
                      </a:solidFill>
                      <a:effectLst>
                        <a:outerShdw blurRad="38100" dist="38100" dir="2700000" algn="tl">
                          <a:srgbClr val="C0C0C0"/>
                        </a:outerShdw>
                      </a:effectLst>
                      <a:latin typeface="姚体" charset="-122"/>
                      <a:ea typeface="姚体" charset="-122"/>
                    </a:rPr>
                    <a:t>抽象数据类</a:t>
                  </a:r>
                </a:p>
              </p:txBody>
            </p:sp>
            <p:sp>
              <p:nvSpPr>
                <p:cNvPr id="41994" name="Line 9">
                  <a:extLst>
                    <a:ext uri="{FF2B5EF4-FFF2-40B4-BE49-F238E27FC236}">
                      <a16:creationId xmlns:a16="http://schemas.microsoft.com/office/drawing/2014/main" id="{F4D2349D-D461-6A43-9A35-86EEAAA31F71}"/>
                    </a:ext>
                  </a:extLst>
                </p:cNvPr>
                <p:cNvSpPr>
                  <a:spLocks noChangeShapeType="1"/>
                </p:cNvSpPr>
                <p:nvPr/>
              </p:nvSpPr>
              <p:spPr bwMode="auto">
                <a:xfrm flipH="1">
                  <a:off x="3708400" y="6096000"/>
                  <a:ext cx="3683000"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41995" name="Line 10">
                  <a:extLst>
                    <a:ext uri="{FF2B5EF4-FFF2-40B4-BE49-F238E27FC236}">
                      <a16:creationId xmlns:a16="http://schemas.microsoft.com/office/drawing/2014/main" id="{00B4A3FF-0656-5940-8B3F-E028913AD99F}"/>
                    </a:ext>
                  </a:extLst>
                </p:cNvPr>
                <p:cNvSpPr>
                  <a:spLocks noChangeShapeType="1"/>
                </p:cNvSpPr>
                <p:nvPr/>
              </p:nvSpPr>
              <p:spPr bwMode="auto">
                <a:xfrm>
                  <a:off x="9144000" y="2435226"/>
                  <a:ext cx="0" cy="3275013"/>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41996" name="Line 11">
                  <a:extLst>
                    <a:ext uri="{FF2B5EF4-FFF2-40B4-BE49-F238E27FC236}">
                      <a16:creationId xmlns:a16="http://schemas.microsoft.com/office/drawing/2014/main" id="{7235FA98-95B1-E848-B28E-515F5FE56F0B}"/>
                    </a:ext>
                  </a:extLst>
                </p:cNvPr>
                <p:cNvSpPr>
                  <a:spLocks noChangeShapeType="1"/>
                </p:cNvSpPr>
                <p:nvPr/>
              </p:nvSpPr>
              <p:spPr bwMode="auto">
                <a:xfrm>
                  <a:off x="3327400" y="2435226"/>
                  <a:ext cx="0" cy="3311525"/>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41997" name="Line 12">
                  <a:extLst>
                    <a:ext uri="{FF2B5EF4-FFF2-40B4-BE49-F238E27FC236}">
                      <a16:creationId xmlns:a16="http://schemas.microsoft.com/office/drawing/2014/main" id="{BF9A0A54-2F31-9745-92EE-9B2D4834C71C}"/>
                    </a:ext>
                  </a:extLst>
                </p:cNvPr>
                <p:cNvSpPr>
                  <a:spLocks noChangeShapeType="1"/>
                </p:cNvSpPr>
                <p:nvPr/>
              </p:nvSpPr>
              <p:spPr bwMode="auto">
                <a:xfrm flipV="1">
                  <a:off x="2565400" y="2435226"/>
                  <a:ext cx="0" cy="3311525"/>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544781" name="Text Box 13">
                  <a:extLst>
                    <a:ext uri="{FF2B5EF4-FFF2-40B4-BE49-F238E27FC236}">
                      <a16:creationId xmlns:a16="http://schemas.microsoft.com/office/drawing/2014/main" id="{6B6313CF-74A6-FC46-8DD3-25F4881DA4B6}"/>
                    </a:ext>
                  </a:extLst>
                </p:cNvPr>
                <p:cNvSpPr txBox="1">
                  <a:spLocks noChangeArrowheads="1"/>
                </p:cNvSpPr>
                <p:nvPr/>
              </p:nvSpPr>
              <p:spPr bwMode="auto">
                <a:xfrm>
                  <a:off x="1925391" y="884238"/>
                  <a:ext cx="1988045" cy="633571"/>
                </a:xfrm>
                <a:prstGeom prst="rect">
                  <a:avLst/>
                </a:prstGeom>
                <a:solidFill>
                  <a:schemeClr val="bg1">
                    <a:alpha val="50000"/>
                  </a:schemeClr>
                </a:solid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2800" b="1" dirty="0">
                      <a:solidFill>
                        <a:srgbClr val="FF33CC"/>
                      </a:solidFill>
                      <a:effectLst>
                        <a:outerShdw blurRad="38100" dist="38100" dir="2700000" algn="tl">
                          <a:srgbClr val="C0C0C0"/>
                        </a:outerShdw>
                      </a:effectLst>
                      <a:latin typeface="Book Antiqua" panose="02040602050305030304" pitchFamily="18" charset="0"/>
                    </a:rPr>
                    <a:t>计算机世界</a:t>
                  </a:r>
                </a:p>
              </p:txBody>
            </p:sp>
            <p:sp>
              <p:nvSpPr>
                <p:cNvPr id="544782" name="Text Box 14">
                  <a:extLst>
                    <a:ext uri="{FF2B5EF4-FFF2-40B4-BE49-F238E27FC236}">
                      <a16:creationId xmlns:a16="http://schemas.microsoft.com/office/drawing/2014/main" id="{8B8352B5-DA2E-E945-8D0B-68AF45B53FB1}"/>
                    </a:ext>
                  </a:extLst>
                </p:cNvPr>
                <p:cNvSpPr txBox="1">
                  <a:spLocks noChangeArrowheads="1"/>
                </p:cNvSpPr>
                <p:nvPr/>
              </p:nvSpPr>
              <p:spPr bwMode="auto">
                <a:xfrm>
                  <a:off x="8274755" y="762000"/>
                  <a:ext cx="1627369" cy="633571"/>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2800" b="1" dirty="0">
                      <a:solidFill>
                        <a:schemeClr val="folHlink"/>
                      </a:solidFill>
                      <a:effectLst>
                        <a:outerShdw blurRad="38100" dist="38100" dir="2700000" algn="tl">
                          <a:srgbClr val="C0C0C0"/>
                        </a:outerShdw>
                      </a:effectLst>
                      <a:latin typeface="Book Antiqua" panose="02040602050305030304" pitchFamily="18" charset="0"/>
                    </a:rPr>
                    <a:t>现实世界</a:t>
                  </a:r>
                </a:p>
              </p:txBody>
            </p:sp>
            <p:sp>
              <p:nvSpPr>
                <p:cNvPr id="42000" name="Oval 15">
                  <a:extLst>
                    <a:ext uri="{FF2B5EF4-FFF2-40B4-BE49-F238E27FC236}">
                      <a16:creationId xmlns:a16="http://schemas.microsoft.com/office/drawing/2014/main" id="{DC7F3087-4A08-1243-9C43-4536A4D64746}"/>
                    </a:ext>
                  </a:extLst>
                </p:cNvPr>
                <p:cNvSpPr>
                  <a:spLocks noChangeArrowheads="1"/>
                </p:cNvSpPr>
                <p:nvPr/>
              </p:nvSpPr>
              <p:spPr bwMode="auto">
                <a:xfrm>
                  <a:off x="1524000" y="457200"/>
                  <a:ext cx="3124200" cy="6324600"/>
                </a:xfrm>
                <a:prstGeom prst="ellipse">
                  <a:avLst/>
                </a:prstGeom>
                <a:noFill/>
                <a:ln w="12700">
                  <a:solidFill>
                    <a:srgbClr val="FF33CC"/>
                  </a:solidFill>
                  <a:prstDash val="dash"/>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544786" name="Text Box 18">
                  <a:extLst>
                    <a:ext uri="{FF2B5EF4-FFF2-40B4-BE49-F238E27FC236}">
                      <a16:creationId xmlns:a16="http://schemas.microsoft.com/office/drawing/2014/main" id="{BFEB64EA-E0B3-EF45-86E2-6679036BF5AA}"/>
                    </a:ext>
                  </a:extLst>
                </p:cNvPr>
                <p:cNvSpPr txBox="1">
                  <a:spLocks noChangeArrowheads="1"/>
                </p:cNvSpPr>
                <p:nvPr/>
              </p:nvSpPr>
              <p:spPr bwMode="auto">
                <a:xfrm>
                  <a:off x="4977546" y="4953000"/>
                  <a:ext cx="1620957" cy="954107"/>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sz="2800" dirty="0">
                      <a:effectLst>
                        <a:outerShdw blurRad="38100" dist="38100" dir="2700000" algn="tl">
                          <a:srgbClr val="C0C0C0"/>
                        </a:outerShdw>
                      </a:effectLst>
                      <a:latin typeface="Book Antiqua" panose="02040602050305030304" pitchFamily="18" charset="0"/>
                    </a:rPr>
                    <a:t>计算机逻</a:t>
                  </a:r>
                </a:p>
                <a:p>
                  <a:pPr algn="ctr">
                    <a:buClr>
                      <a:schemeClr val="accent2"/>
                    </a:buClr>
                    <a:buSzPct val="75000"/>
                    <a:buFont typeface="Monotype Sorts" pitchFamily="2" charset="2"/>
                    <a:buNone/>
                  </a:pPr>
                  <a:r>
                    <a:rPr lang="zh-CN" altLang="en-US" sz="2800" dirty="0">
                      <a:effectLst>
                        <a:outerShdw blurRad="38100" dist="38100" dir="2700000" algn="tl">
                          <a:srgbClr val="C0C0C0"/>
                        </a:outerShdw>
                      </a:effectLst>
                      <a:latin typeface="Book Antiqua" panose="02040602050305030304" pitchFamily="18" charset="0"/>
                    </a:rPr>
                    <a:t>辑的实现</a:t>
                  </a:r>
                </a:p>
              </p:txBody>
            </p:sp>
            <p:sp>
              <p:nvSpPr>
                <p:cNvPr id="544787" name="Text Box 19">
                  <a:extLst>
                    <a:ext uri="{FF2B5EF4-FFF2-40B4-BE49-F238E27FC236}">
                      <a16:creationId xmlns:a16="http://schemas.microsoft.com/office/drawing/2014/main" id="{3FDE7E5E-BBE9-4B44-8A3E-CF122C13205C}"/>
                    </a:ext>
                  </a:extLst>
                </p:cNvPr>
                <p:cNvSpPr txBox="1">
                  <a:spLocks noChangeArrowheads="1"/>
                </p:cNvSpPr>
                <p:nvPr/>
              </p:nvSpPr>
              <p:spPr bwMode="auto">
                <a:xfrm>
                  <a:off x="5298506" y="1323975"/>
                  <a:ext cx="906017" cy="633571"/>
                </a:xfrm>
                <a:prstGeom prst="rect">
                  <a:avLst/>
                </a:prstGeom>
                <a:noFill/>
                <a:ln w="12700">
                  <a:noFill/>
                  <a:miter lim="800000"/>
                  <a:headEnd/>
                  <a:tailEnd/>
                </a:ln>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r>
                    <a:rPr lang="zh-CN" altLang="en-US" sz="2800" b="1" dirty="0">
                      <a:effectLst>
                        <a:outerShdw blurRad="38100" dist="38100" dir="2700000" algn="tl">
                          <a:srgbClr val="C0C0C0"/>
                        </a:outerShdw>
                      </a:effectLst>
                      <a:latin typeface="Book Antiqua" pitchFamily="18" charset="0"/>
                    </a:rPr>
                    <a:t>映射</a:t>
                  </a:r>
                </a:p>
              </p:txBody>
            </p:sp>
            <p:sp>
              <p:nvSpPr>
                <p:cNvPr id="544788" name="Text Box 20">
                  <a:extLst>
                    <a:ext uri="{FF2B5EF4-FFF2-40B4-BE49-F238E27FC236}">
                      <a16:creationId xmlns:a16="http://schemas.microsoft.com/office/drawing/2014/main" id="{0B84DE61-3725-6E4C-AEB3-BD4A01E405CF}"/>
                    </a:ext>
                  </a:extLst>
                </p:cNvPr>
                <p:cNvSpPr txBox="1">
                  <a:spLocks noChangeArrowheads="1"/>
                </p:cNvSpPr>
                <p:nvPr/>
              </p:nvSpPr>
              <p:spPr bwMode="auto">
                <a:xfrm>
                  <a:off x="3403194" y="3246438"/>
                  <a:ext cx="543739" cy="954107"/>
                </a:xfrm>
                <a:prstGeom prst="rect">
                  <a:avLst/>
                </a:prstGeom>
                <a:noFill/>
                <a:ln w="12700">
                  <a:noFill/>
                  <a:miter lim="800000"/>
                  <a:headEnd/>
                  <a:tailEnd/>
                </a:ln>
                <a:effectLst/>
              </p:spPr>
              <p:txBody>
                <a:bodyPr wrap="none">
                  <a:spAutoFit/>
                </a:bodyPr>
                <a:lstStyle/>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抽</a:t>
                  </a:r>
                </a:p>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象</a:t>
                  </a:r>
                </a:p>
              </p:txBody>
            </p:sp>
            <p:sp>
              <p:nvSpPr>
                <p:cNvPr id="544789" name="Text Box 21">
                  <a:extLst>
                    <a:ext uri="{FF2B5EF4-FFF2-40B4-BE49-F238E27FC236}">
                      <a16:creationId xmlns:a16="http://schemas.microsoft.com/office/drawing/2014/main" id="{47AFDDB8-819D-014B-B5D0-7B53660F980A}"/>
                    </a:ext>
                  </a:extLst>
                </p:cNvPr>
                <p:cNvSpPr txBox="1">
                  <a:spLocks noChangeArrowheads="1"/>
                </p:cNvSpPr>
                <p:nvPr/>
              </p:nvSpPr>
              <p:spPr bwMode="auto">
                <a:xfrm>
                  <a:off x="1955394" y="3017838"/>
                  <a:ext cx="543739" cy="1384995"/>
                </a:xfrm>
                <a:prstGeom prst="rect">
                  <a:avLst/>
                </a:prstGeom>
                <a:noFill/>
                <a:ln w="12700">
                  <a:noFill/>
                  <a:miter lim="800000"/>
                  <a:headEnd/>
                  <a:tailEnd/>
                </a:ln>
                <a:effectLst/>
              </p:spPr>
              <p:txBody>
                <a:bodyPr wrap="none">
                  <a:spAutoFit/>
                </a:bodyPr>
                <a:lstStyle/>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实</a:t>
                  </a:r>
                </a:p>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例</a:t>
                  </a:r>
                </a:p>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化</a:t>
                  </a:r>
                </a:p>
              </p:txBody>
            </p:sp>
            <p:sp>
              <p:nvSpPr>
                <p:cNvPr id="544790" name="Text Box 22">
                  <a:extLst>
                    <a:ext uri="{FF2B5EF4-FFF2-40B4-BE49-F238E27FC236}">
                      <a16:creationId xmlns:a16="http://schemas.microsoft.com/office/drawing/2014/main" id="{605868BD-3820-D24F-BB89-C06F6F889E5F}"/>
                    </a:ext>
                  </a:extLst>
                </p:cNvPr>
                <p:cNvSpPr txBox="1">
                  <a:spLocks noChangeArrowheads="1"/>
                </p:cNvSpPr>
                <p:nvPr/>
              </p:nvSpPr>
              <p:spPr bwMode="auto">
                <a:xfrm>
                  <a:off x="9270594" y="3322638"/>
                  <a:ext cx="543739" cy="954107"/>
                </a:xfrm>
                <a:prstGeom prst="rect">
                  <a:avLst/>
                </a:prstGeom>
                <a:noFill/>
                <a:ln w="12700">
                  <a:noFill/>
                  <a:miter lim="800000"/>
                  <a:headEnd/>
                  <a:tailEnd/>
                </a:ln>
                <a:effectLst/>
              </p:spPr>
              <p:txBody>
                <a:bodyPr wrap="none">
                  <a:spAutoFit/>
                </a:bodyPr>
                <a:lstStyle/>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抽</a:t>
                  </a:r>
                </a:p>
                <a:p>
                  <a:pPr algn="ctr" eaLnBrk="0" hangingPunct="0">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Book Antiqua" pitchFamily="18" charset="0"/>
                    </a:rPr>
                    <a:t>象</a:t>
                  </a:r>
                </a:p>
              </p:txBody>
            </p:sp>
            <p:sp>
              <p:nvSpPr>
                <p:cNvPr id="544791" name="Text Box 23">
                  <a:extLst>
                    <a:ext uri="{FF2B5EF4-FFF2-40B4-BE49-F238E27FC236}">
                      <a16:creationId xmlns:a16="http://schemas.microsoft.com/office/drawing/2014/main" id="{A45A1F2A-A032-204C-83B3-6BE6DB5A5AC4}"/>
                    </a:ext>
                  </a:extLst>
                </p:cNvPr>
                <p:cNvSpPr txBox="1">
                  <a:spLocks noChangeArrowheads="1"/>
                </p:cNvSpPr>
                <p:nvPr/>
              </p:nvSpPr>
              <p:spPr bwMode="auto">
                <a:xfrm>
                  <a:off x="8250942" y="4864100"/>
                  <a:ext cx="1627369" cy="633571"/>
                </a:xfrm>
                <a:prstGeom prst="rect">
                  <a:avLst/>
                </a:prstGeom>
                <a:noFill/>
                <a:ln w="12700">
                  <a:noFill/>
                  <a:miter lim="800000"/>
                  <a:headEnd/>
                  <a:tailEnd/>
                </a:ln>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r>
                    <a:rPr lang="zh-CN" altLang="en-US" sz="2800" b="1" dirty="0">
                      <a:solidFill>
                        <a:srgbClr val="CCFFFF"/>
                      </a:solidFill>
                      <a:effectLst>
                        <a:outerShdw blurRad="38100" dist="38100" dir="2700000" algn="tl">
                          <a:srgbClr val="C0C0C0"/>
                        </a:outerShdw>
                      </a:effectLst>
                      <a:latin typeface="Book Antiqua" pitchFamily="18" charset="0"/>
                    </a:rPr>
                    <a:t>概念世界</a:t>
                  </a:r>
                </a:p>
              </p:txBody>
            </p:sp>
          </p:grpSp>
        </p:grpSp>
      </p:grpSp>
    </p:spTree>
    <p:extLst>
      <p:ext uri="{BB962C8B-B14F-4D97-AF65-F5344CB8AC3E}">
        <p14:creationId xmlns:p14="http://schemas.microsoft.com/office/powerpoint/2010/main" val="1598686092"/>
      </p:ext>
    </p:extLst>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1DDFB-BF67-ED46-9087-A0C4A764EE4D}"/>
              </a:ext>
            </a:extLst>
          </p:cNvPr>
          <p:cNvSpPr>
            <a:spLocks noGrp="1"/>
          </p:cNvSpPr>
          <p:nvPr>
            <p:ph type="title"/>
          </p:nvPr>
        </p:nvSpPr>
        <p:spPr/>
        <p:txBody>
          <a:bodyPr/>
          <a:lstStyle/>
          <a:p>
            <a:r>
              <a:rPr kumimoji="1" lang="zh-CN" altLang="en-US" dirty="0"/>
              <a:t>什么是类（</a:t>
            </a:r>
            <a:r>
              <a:rPr kumimoji="1" lang="en-US" altLang="zh-CN" dirty="0"/>
              <a:t>Class</a:t>
            </a:r>
            <a:r>
              <a:rPr kumimoji="1" lang="zh-CN" altLang="en-US" dirty="0"/>
              <a:t>）</a:t>
            </a:r>
          </a:p>
        </p:txBody>
      </p:sp>
      <p:sp>
        <p:nvSpPr>
          <p:cNvPr id="3" name="内容占位符 2">
            <a:extLst>
              <a:ext uri="{FF2B5EF4-FFF2-40B4-BE49-F238E27FC236}">
                <a16:creationId xmlns:a16="http://schemas.microsoft.com/office/drawing/2014/main" id="{3C255325-7CC0-4B40-934D-7BE10464CC4A}"/>
              </a:ext>
            </a:extLst>
          </p:cNvPr>
          <p:cNvSpPr>
            <a:spLocks noGrp="1"/>
          </p:cNvSpPr>
          <p:nvPr>
            <p:ph idx="1"/>
          </p:nvPr>
        </p:nvSpPr>
        <p:spPr/>
        <p:txBody>
          <a:bodyPr/>
          <a:lstStyle/>
          <a:p>
            <a:r>
              <a:rPr kumimoji="1" lang="zh-CN" altLang="en-US" sz="2400" dirty="0"/>
              <a:t>类是一组具有相同结构和行为的对象的集合</a:t>
            </a:r>
          </a:p>
          <a:p>
            <a:pPr>
              <a:buFont typeface="Wingdings" pitchFamily="2" charset="2"/>
              <a:buChar char="l"/>
            </a:pPr>
            <a:r>
              <a:rPr kumimoji="1" lang="zh-CN" altLang="en-US" sz="2400" dirty="0"/>
              <a:t> 共同的结构通过属性表现出来 </a:t>
            </a:r>
            <a:r>
              <a:rPr kumimoji="1" lang="en-US" altLang="zh-CN" sz="2400" dirty="0"/>
              <a:t>(i.e. </a:t>
            </a:r>
            <a:r>
              <a:rPr kumimoji="1" lang="zh-CN" altLang="en-US" sz="2400" dirty="0"/>
              <a:t>数据</a:t>
            </a:r>
            <a:r>
              <a:rPr kumimoji="1" lang="en-US" altLang="zh-CN" sz="2400" dirty="0"/>
              <a:t>)</a:t>
            </a:r>
          </a:p>
          <a:p>
            <a:pPr>
              <a:buFont typeface="Wingdings" pitchFamily="2" charset="2"/>
              <a:buChar char="l"/>
            </a:pPr>
            <a:r>
              <a:rPr kumimoji="1" lang="en-US" altLang="zh-CN" sz="2400" dirty="0"/>
              <a:t> </a:t>
            </a:r>
            <a:r>
              <a:rPr kumimoji="1" lang="zh-CN" altLang="en-US" sz="2400" dirty="0"/>
              <a:t>共同的行为通过操作表现出来 </a:t>
            </a:r>
            <a:r>
              <a:rPr kumimoji="1" lang="en-US" altLang="zh-CN" sz="2400" dirty="0"/>
              <a:t>(i.e. </a:t>
            </a:r>
            <a:r>
              <a:rPr kumimoji="1" lang="zh-CN" altLang="en-US" sz="2400" dirty="0"/>
              <a:t>功能</a:t>
            </a:r>
            <a:r>
              <a:rPr kumimoji="1" lang="en-US" altLang="zh-CN" sz="2400" dirty="0"/>
              <a:t>)</a:t>
            </a:r>
          </a:p>
          <a:p>
            <a:endParaRPr kumimoji="1" lang="zh-CN" altLang="en-US" dirty="0"/>
          </a:p>
        </p:txBody>
      </p:sp>
      <p:sp>
        <p:nvSpPr>
          <p:cNvPr id="4" name="日期占位符 3">
            <a:extLst>
              <a:ext uri="{FF2B5EF4-FFF2-40B4-BE49-F238E27FC236}">
                <a16:creationId xmlns:a16="http://schemas.microsoft.com/office/drawing/2014/main" id="{F046B4BC-0BAC-0B4C-9BE0-6113AA8FB83D}"/>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AE463DE8-7338-154E-A98E-2D4B55092515}"/>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4A9B46A-7022-8E4A-BA60-46CEFE6DB93C}"/>
              </a:ext>
            </a:extLst>
          </p:cNvPr>
          <p:cNvSpPr>
            <a:spLocks noGrp="1"/>
          </p:cNvSpPr>
          <p:nvPr>
            <p:ph type="sldNum" sz="quarter" idx="12"/>
          </p:nvPr>
        </p:nvSpPr>
        <p:spPr/>
        <p:txBody>
          <a:bodyPr/>
          <a:lstStyle/>
          <a:p>
            <a:fld id="{5B3F3CCD-5AE8-4BDA-99FD-25BB3DCCC447}" type="slidenum">
              <a:rPr lang="zh-CN" altLang="en-US" smtClean="0"/>
              <a:pPr/>
              <a:t>37</a:t>
            </a:fld>
            <a:endParaRPr lang="zh-CN" altLang="en-US"/>
          </a:p>
        </p:txBody>
      </p:sp>
      <p:grpSp>
        <p:nvGrpSpPr>
          <p:cNvPr id="7" name="Group 4">
            <a:extLst>
              <a:ext uri="{FF2B5EF4-FFF2-40B4-BE49-F238E27FC236}">
                <a16:creationId xmlns:a16="http://schemas.microsoft.com/office/drawing/2014/main" id="{2CC3676E-6A9E-5B43-A4B6-A26BA4DB41A5}"/>
              </a:ext>
            </a:extLst>
          </p:cNvPr>
          <p:cNvGrpSpPr>
            <a:grpSpLocks/>
          </p:cNvGrpSpPr>
          <p:nvPr/>
        </p:nvGrpSpPr>
        <p:grpSpPr bwMode="auto">
          <a:xfrm>
            <a:off x="4524376" y="3442844"/>
            <a:ext cx="2805113" cy="1624013"/>
            <a:chOff x="1890" y="2112"/>
            <a:chExt cx="1767" cy="1023"/>
          </a:xfrm>
        </p:grpSpPr>
        <p:pic>
          <p:nvPicPr>
            <p:cNvPr id="8" name="Picture 5">
              <a:extLst>
                <a:ext uri="{FF2B5EF4-FFF2-40B4-BE49-F238E27FC236}">
                  <a16:creationId xmlns:a16="http://schemas.microsoft.com/office/drawing/2014/main" id="{69D40716-FAE9-824F-A7E5-9D1DC2C6D37A}"/>
                </a:ext>
              </a:extLst>
            </p:cNvPr>
            <p:cNvPicPr>
              <a:picLocks noChangeArrowheads="1"/>
            </p:cNvPicPr>
            <p:nvPr/>
          </p:nvPicPr>
          <p:blipFill>
            <a:blip r:embed="rId2">
              <a:extLst>
                <a:ext uri="{28A0092B-C50C-407E-A947-70E740481C1C}">
                  <a14:useLocalDpi xmlns:a14="http://schemas.microsoft.com/office/drawing/2010/main" val="0"/>
                </a:ext>
              </a:extLst>
            </a:blip>
            <a:srcRect l="19679" t="32860" r="13969" b="34470"/>
            <a:stretch>
              <a:fillRect/>
            </a:stretch>
          </p:blipFill>
          <p:spPr bwMode="auto">
            <a:xfrm>
              <a:off x="1890" y="2112"/>
              <a:ext cx="1767"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a:extLst>
                <a:ext uri="{FF2B5EF4-FFF2-40B4-BE49-F238E27FC236}">
                  <a16:creationId xmlns:a16="http://schemas.microsoft.com/office/drawing/2014/main" id="{A643AEDF-7D4B-0247-AA7E-193D735F2993}"/>
                </a:ext>
              </a:extLst>
            </p:cNvPr>
            <p:cNvSpPr>
              <a:spLocks noChangeArrowheads="1"/>
            </p:cNvSpPr>
            <p:nvPr/>
          </p:nvSpPr>
          <p:spPr bwMode="auto">
            <a:xfrm>
              <a:off x="2367" y="2940"/>
              <a:ext cx="5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450" tIns="17462" rIns="44450" bIns="174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Garamond" panose="02020404030301010803" pitchFamily="18" charset="0"/>
                  <a:ea typeface="楷体_GB2312" pitchFamily="49" charset="-122"/>
                </a:rPr>
                <a:t>班机 </a:t>
              </a:r>
              <a:r>
                <a:rPr kumimoji="0" lang="en-US" altLang="zh-CN" sz="1800" b="1">
                  <a:latin typeface="Garamond" panose="02020404030301010803" pitchFamily="18" charset="0"/>
                  <a:ea typeface="楷体_GB2312" pitchFamily="49" charset="-122"/>
                </a:rPr>
                <a:t>747</a:t>
              </a:r>
              <a:endParaRPr kumimoji="0" lang="en-US" altLang="zh-CN" sz="1700" b="1">
                <a:latin typeface="Arial" panose="020B0604020202020204" pitchFamily="34" charset="0"/>
              </a:endParaRPr>
            </a:p>
          </p:txBody>
        </p:sp>
      </p:grpSp>
      <p:sp>
        <p:nvSpPr>
          <p:cNvPr id="10" name="Rectangle 7">
            <a:extLst>
              <a:ext uri="{FF2B5EF4-FFF2-40B4-BE49-F238E27FC236}">
                <a16:creationId xmlns:a16="http://schemas.microsoft.com/office/drawing/2014/main" id="{531B5D38-6ADA-E041-9BD3-D5105CDA26AD}"/>
              </a:ext>
            </a:extLst>
          </p:cNvPr>
          <p:cNvSpPr>
            <a:spLocks noChangeArrowheads="1"/>
          </p:cNvSpPr>
          <p:nvPr/>
        </p:nvSpPr>
        <p:spPr bwMode="auto">
          <a:xfrm>
            <a:off x="2438400" y="2993581"/>
            <a:ext cx="17526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20000"/>
              </a:lnSpc>
            </a:pPr>
            <a:r>
              <a:rPr kumimoji="0" lang="zh-CN" altLang="en-US" b="1" u="sng" dirty="0">
                <a:solidFill>
                  <a:srgbClr val="CC0000"/>
                </a:solidFill>
                <a:latin typeface="Arial" panose="020B0604020202020204" pitchFamily="34" charset="0"/>
                <a:ea typeface="楷体_GB2312" pitchFamily="49" charset="-122"/>
              </a:rPr>
              <a:t>结构</a:t>
            </a:r>
            <a:endParaRPr kumimoji="0" lang="zh-CN" altLang="en-US" b="1" dirty="0">
              <a:latin typeface="Arial" panose="020B0604020202020204" pitchFamily="34" charset="0"/>
              <a:ea typeface="楷体_GB2312" pitchFamily="49" charset="-122"/>
            </a:endParaRPr>
          </a:p>
          <a:p>
            <a:pPr algn="ctr">
              <a:lnSpc>
                <a:spcPct val="120000"/>
              </a:lnSpc>
            </a:pPr>
            <a:r>
              <a:rPr kumimoji="0" lang="zh-CN" altLang="en-US" b="1" dirty="0">
                <a:latin typeface="Arial" panose="020B0604020202020204" pitchFamily="34" charset="0"/>
                <a:ea typeface="楷体_GB2312" pitchFamily="49" charset="-122"/>
              </a:rPr>
              <a:t>班机号</a:t>
            </a:r>
            <a:endParaRPr kumimoji="0" lang="zh-CN" altLang="zh-CN" b="1" dirty="0">
              <a:latin typeface="Arial" panose="020B0604020202020204" pitchFamily="34" charset="0"/>
              <a:ea typeface="楷体_GB2312" pitchFamily="49" charset="-122"/>
            </a:endParaRPr>
          </a:p>
          <a:p>
            <a:pPr algn="ctr">
              <a:lnSpc>
                <a:spcPct val="105000"/>
              </a:lnSpc>
            </a:pPr>
            <a:r>
              <a:rPr kumimoji="0" lang="zh-CN" altLang="en-US" b="1" dirty="0">
                <a:latin typeface="Arial" panose="020B0604020202020204" pitchFamily="34" charset="0"/>
                <a:ea typeface="楷体_GB2312" pitchFamily="49" charset="-122"/>
              </a:rPr>
              <a:t>日期</a:t>
            </a:r>
          </a:p>
          <a:p>
            <a:pPr algn="ctr">
              <a:lnSpc>
                <a:spcPct val="105000"/>
              </a:lnSpc>
            </a:pPr>
            <a:r>
              <a:rPr kumimoji="0" lang="zh-CN" altLang="en-US" b="1" dirty="0">
                <a:latin typeface="Arial" panose="020B0604020202020204" pitchFamily="34" charset="0"/>
                <a:ea typeface="楷体_GB2312" pitchFamily="49" charset="-122"/>
              </a:rPr>
              <a:t>分配的班机</a:t>
            </a:r>
          </a:p>
          <a:p>
            <a:pPr algn="ctr">
              <a:lnSpc>
                <a:spcPct val="105000"/>
              </a:lnSpc>
            </a:pPr>
            <a:r>
              <a:rPr kumimoji="0" lang="zh-CN" altLang="en-US" b="1" dirty="0">
                <a:latin typeface="Arial" panose="020B0604020202020204" pitchFamily="34" charset="0"/>
                <a:ea typeface="楷体_GB2312" pitchFamily="49" charset="-122"/>
              </a:rPr>
              <a:t>起点</a:t>
            </a:r>
          </a:p>
          <a:p>
            <a:pPr algn="ctr">
              <a:lnSpc>
                <a:spcPct val="105000"/>
              </a:lnSpc>
            </a:pPr>
            <a:r>
              <a:rPr kumimoji="0" lang="zh-CN" altLang="en-US" b="1" dirty="0">
                <a:latin typeface="Arial" panose="020B0604020202020204" pitchFamily="34" charset="0"/>
                <a:ea typeface="楷体_GB2312" pitchFamily="49" charset="-122"/>
              </a:rPr>
              <a:t>终点</a:t>
            </a:r>
          </a:p>
          <a:p>
            <a:pPr algn="ctr">
              <a:lnSpc>
                <a:spcPct val="105000"/>
              </a:lnSpc>
            </a:pPr>
            <a:r>
              <a:rPr kumimoji="0" lang="zh-CN" altLang="en-US" b="1" dirty="0">
                <a:latin typeface="Arial" panose="020B0604020202020204" pitchFamily="34" charset="0"/>
                <a:ea typeface="楷体_GB2312" pitchFamily="49" charset="-122"/>
              </a:rPr>
              <a:t>状态</a:t>
            </a:r>
          </a:p>
        </p:txBody>
      </p:sp>
      <p:sp>
        <p:nvSpPr>
          <p:cNvPr id="11" name="Rectangle 8">
            <a:extLst>
              <a:ext uri="{FF2B5EF4-FFF2-40B4-BE49-F238E27FC236}">
                <a16:creationId xmlns:a16="http://schemas.microsoft.com/office/drawing/2014/main" id="{1BF87E65-09A4-984D-9462-BF6F8E64700E}"/>
              </a:ext>
            </a:extLst>
          </p:cNvPr>
          <p:cNvSpPr>
            <a:spLocks noChangeArrowheads="1"/>
          </p:cNvSpPr>
          <p:nvPr/>
        </p:nvSpPr>
        <p:spPr bwMode="auto">
          <a:xfrm>
            <a:off x="8083550" y="3106294"/>
            <a:ext cx="159385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20000"/>
              </a:lnSpc>
            </a:pPr>
            <a:r>
              <a:rPr kumimoji="0" lang="zh-CN" altLang="en-US" b="1" u="sng">
                <a:solidFill>
                  <a:srgbClr val="CC0000"/>
                </a:solidFill>
                <a:latin typeface="Arial" panose="020B0604020202020204" pitchFamily="34" charset="0"/>
                <a:ea typeface="楷体_GB2312" pitchFamily="49" charset="-122"/>
              </a:rPr>
              <a:t>行为</a:t>
            </a:r>
            <a:endParaRPr kumimoji="0" lang="zh-CN" altLang="en-US" b="1" u="sng">
              <a:latin typeface="Arial" panose="020B0604020202020204" pitchFamily="34" charset="0"/>
              <a:ea typeface="楷体_GB2312" pitchFamily="49" charset="-122"/>
            </a:endParaRPr>
          </a:p>
          <a:p>
            <a:pPr algn="ctr">
              <a:lnSpc>
                <a:spcPct val="120000"/>
              </a:lnSpc>
            </a:pPr>
            <a:r>
              <a:rPr kumimoji="0" lang="zh-CN" altLang="en-US" b="1">
                <a:latin typeface="Arial" panose="020B0604020202020204" pitchFamily="34" charset="0"/>
                <a:ea typeface="楷体_GB2312" pitchFamily="49" charset="-122"/>
              </a:rPr>
              <a:t>装载设备</a:t>
            </a:r>
          </a:p>
          <a:p>
            <a:pPr algn="ctr">
              <a:lnSpc>
                <a:spcPct val="105000"/>
              </a:lnSpc>
            </a:pPr>
            <a:r>
              <a:rPr kumimoji="0" lang="zh-CN" altLang="en-US" b="1">
                <a:latin typeface="Arial" panose="020B0604020202020204" pitchFamily="34" charset="0"/>
                <a:ea typeface="楷体_GB2312" pitchFamily="49" charset="-122"/>
              </a:rPr>
              <a:t>起飞</a:t>
            </a:r>
          </a:p>
          <a:p>
            <a:pPr algn="ctr">
              <a:lnSpc>
                <a:spcPct val="105000"/>
              </a:lnSpc>
            </a:pPr>
            <a:r>
              <a:rPr kumimoji="0" lang="zh-CN" altLang="en-US" b="1">
                <a:latin typeface="Arial" panose="020B0604020202020204" pitchFamily="34" charset="0"/>
                <a:ea typeface="楷体_GB2312" pitchFamily="49" charset="-122"/>
              </a:rPr>
              <a:t>延迟</a:t>
            </a:r>
          </a:p>
          <a:p>
            <a:pPr algn="ctr">
              <a:lnSpc>
                <a:spcPct val="105000"/>
              </a:lnSpc>
            </a:pPr>
            <a:r>
              <a:rPr kumimoji="0" lang="zh-CN" altLang="en-US" b="1">
                <a:latin typeface="Arial" panose="020B0604020202020204" pitchFamily="34" charset="0"/>
                <a:ea typeface="楷体_GB2312" pitchFamily="49" charset="-122"/>
              </a:rPr>
              <a:t>取消</a:t>
            </a:r>
          </a:p>
          <a:p>
            <a:pPr algn="ctr">
              <a:lnSpc>
                <a:spcPct val="105000"/>
              </a:lnSpc>
            </a:pPr>
            <a:r>
              <a:rPr kumimoji="0" lang="zh-CN" altLang="en-US" b="1">
                <a:latin typeface="Arial" panose="020B0604020202020204" pitchFamily="34" charset="0"/>
                <a:ea typeface="楷体_GB2312" pitchFamily="49" charset="-122"/>
              </a:rPr>
              <a:t>终止</a:t>
            </a:r>
          </a:p>
        </p:txBody>
      </p:sp>
    </p:spTree>
    <p:extLst>
      <p:ext uri="{BB962C8B-B14F-4D97-AF65-F5344CB8AC3E}">
        <p14:creationId xmlns:p14="http://schemas.microsoft.com/office/powerpoint/2010/main" val="3819349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08D72-5C38-9146-8EB1-0925BD8E0B2A}"/>
              </a:ext>
            </a:extLst>
          </p:cNvPr>
          <p:cNvSpPr>
            <a:spLocks noGrp="1"/>
          </p:cNvSpPr>
          <p:nvPr>
            <p:ph type="title"/>
          </p:nvPr>
        </p:nvSpPr>
        <p:spPr/>
        <p:txBody>
          <a:bodyPr/>
          <a:lstStyle/>
          <a:p>
            <a:r>
              <a:rPr kumimoji="1" lang="zh-CN" altLang="en-US" dirty="0"/>
              <a:t>类的示例</a:t>
            </a:r>
          </a:p>
        </p:txBody>
      </p:sp>
      <p:sp>
        <p:nvSpPr>
          <p:cNvPr id="4" name="日期占位符 3">
            <a:extLst>
              <a:ext uri="{FF2B5EF4-FFF2-40B4-BE49-F238E27FC236}">
                <a16:creationId xmlns:a16="http://schemas.microsoft.com/office/drawing/2014/main" id="{4BB58F9E-AFB8-CE4F-B36C-3C85BAA68DE3}"/>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5F1B434F-E195-8442-841A-26AB612E9EC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B5D12D72-FC9E-D446-988B-F8D67798085A}"/>
              </a:ext>
            </a:extLst>
          </p:cNvPr>
          <p:cNvSpPr>
            <a:spLocks noGrp="1"/>
          </p:cNvSpPr>
          <p:nvPr>
            <p:ph type="sldNum" sz="quarter" idx="12"/>
          </p:nvPr>
        </p:nvSpPr>
        <p:spPr/>
        <p:txBody>
          <a:bodyPr/>
          <a:lstStyle/>
          <a:p>
            <a:fld id="{5B3F3CCD-5AE8-4BDA-99FD-25BB3DCCC447}" type="slidenum">
              <a:rPr lang="zh-CN" altLang="en-US" smtClean="0"/>
              <a:pPr/>
              <a:t>38</a:t>
            </a:fld>
            <a:endParaRPr lang="zh-CN" altLang="en-US"/>
          </a:p>
        </p:txBody>
      </p:sp>
      <p:sp>
        <p:nvSpPr>
          <p:cNvPr id="7" name="Rectangle 3">
            <a:extLst>
              <a:ext uri="{FF2B5EF4-FFF2-40B4-BE49-F238E27FC236}">
                <a16:creationId xmlns:a16="http://schemas.microsoft.com/office/drawing/2014/main" id="{7074B0D2-326C-4045-8B2A-A72B51ED51EB}"/>
              </a:ext>
            </a:extLst>
          </p:cNvPr>
          <p:cNvSpPr>
            <a:spLocks noChangeArrowheads="1"/>
          </p:cNvSpPr>
          <p:nvPr/>
        </p:nvSpPr>
        <p:spPr bwMode="auto">
          <a:xfrm>
            <a:off x="4953000" y="1654302"/>
            <a:ext cx="19177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20000"/>
              </a:lnSpc>
            </a:pPr>
            <a:r>
              <a:rPr kumimoji="0" lang="en-US" altLang="zh-CN" sz="2800" b="1" u="sng">
                <a:solidFill>
                  <a:srgbClr val="CC0000"/>
                </a:solidFill>
                <a:latin typeface="Garamond" panose="02020404030301010803" pitchFamily="18" charset="0"/>
              </a:rPr>
              <a:t>Class</a:t>
            </a:r>
            <a:endParaRPr kumimoji="0" lang="en-US" altLang="zh-CN" sz="2800" b="1">
              <a:latin typeface="Garamond" panose="02020404030301010803" pitchFamily="18" charset="0"/>
            </a:endParaRPr>
          </a:p>
          <a:p>
            <a:pPr algn="ctr">
              <a:lnSpc>
                <a:spcPct val="120000"/>
              </a:lnSpc>
            </a:pPr>
            <a:r>
              <a:rPr kumimoji="0" lang="en-US" altLang="zh-CN" sz="2800" b="1">
                <a:solidFill>
                  <a:srgbClr val="CC0000"/>
                </a:solidFill>
                <a:latin typeface="Garamond" panose="02020404030301010803" pitchFamily="18" charset="0"/>
              </a:rPr>
              <a:t>Employee</a:t>
            </a:r>
            <a:endParaRPr kumimoji="0" lang="en-US" altLang="zh-CN" sz="2800" b="1">
              <a:latin typeface="Garamond" panose="02020404030301010803" pitchFamily="18" charset="0"/>
            </a:endParaRPr>
          </a:p>
        </p:txBody>
      </p:sp>
      <p:sp>
        <p:nvSpPr>
          <p:cNvPr id="8" name="Rectangle 4">
            <a:extLst>
              <a:ext uri="{FF2B5EF4-FFF2-40B4-BE49-F238E27FC236}">
                <a16:creationId xmlns:a16="http://schemas.microsoft.com/office/drawing/2014/main" id="{103B5AE2-F48E-7F43-BB7F-08A7F7DF6846}"/>
              </a:ext>
            </a:extLst>
          </p:cNvPr>
          <p:cNvSpPr>
            <a:spLocks noChangeArrowheads="1"/>
          </p:cNvSpPr>
          <p:nvPr/>
        </p:nvSpPr>
        <p:spPr bwMode="auto">
          <a:xfrm>
            <a:off x="2074863" y="1898777"/>
            <a:ext cx="189865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30000"/>
              </a:lnSpc>
            </a:pPr>
            <a:r>
              <a:rPr kumimoji="0" lang="en-US" altLang="zh-CN" sz="2800" b="1" u="sng">
                <a:solidFill>
                  <a:srgbClr val="CC0000"/>
                </a:solidFill>
                <a:latin typeface="Garamond" panose="02020404030301010803" pitchFamily="18" charset="0"/>
              </a:rPr>
              <a:t>Structure</a:t>
            </a:r>
            <a:endParaRPr kumimoji="0" lang="en-US" altLang="zh-CN" sz="2800" b="1">
              <a:latin typeface="Garamond" panose="02020404030301010803" pitchFamily="18" charset="0"/>
            </a:endParaRPr>
          </a:p>
          <a:p>
            <a:pPr algn="ctr">
              <a:lnSpc>
                <a:spcPct val="130000"/>
              </a:lnSpc>
            </a:pPr>
            <a:r>
              <a:rPr kumimoji="0" lang="en-US" altLang="zh-CN" sz="2800" b="1">
                <a:latin typeface="Garamond" panose="02020404030301010803" pitchFamily="18" charset="0"/>
              </a:rPr>
              <a:t>Name</a:t>
            </a:r>
          </a:p>
          <a:p>
            <a:pPr algn="ctr">
              <a:lnSpc>
                <a:spcPct val="130000"/>
              </a:lnSpc>
            </a:pPr>
            <a:r>
              <a:rPr kumimoji="0" lang="en-US" altLang="zh-CN" sz="2800" b="1">
                <a:latin typeface="Garamond" panose="02020404030301010803" pitchFamily="18" charset="0"/>
              </a:rPr>
              <a:t>Address</a:t>
            </a:r>
          </a:p>
          <a:p>
            <a:pPr algn="ctr">
              <a:lnSpc>
                <a:spcPct val="130000"/>
              </a:lnSpc>
            </a:pPr>
            <a:r>
              <a:rPr kumimoji="0" lang="en-US" altLang="zh-CN" sz="2800" b="1">
                <a:latin typeface="Garamond" panose="02020404030301010803" pitchFamily="18" charset="0"/>
              </a:rPr>
              <a:t>Position</a:t>
            </a:r>
          </a:p>
          <a:p>
            <a:pPr algn="ctr">
              <a:lnSpc>
                <a:spcPct val="130000"/>
              </a:lnSpc>
            </a:pPr>
            <a:r>
              <a:rPr kumimoji="0" lang="en-US" altLang="zh-CN" sz="2800" b="1">
                <a:latin typeface="Garamond" panose="02020404030301010803" pitchFamily="18" charset="0"/>
              </a:rPr>
              <a:t>Salary</a:t>
            </a:r>
          </a:p>
          <a:p>
            <a:pPr algn="ctr">
              <a:lnSpc>
                <a:spcPct val="130000"/>
              </a:lnSpc>
            </a:pPr>
            <a:r>
              <a:rPr kumimoji="0" lang="en-US" altLang="zh-CN" sz="2800" b="1">
                <a:latin typeface="Garamond" panose="02020404030301010803" pitchFamily="18" charset="0"/>
              </a:rPr>
              <a:t>Start Date</a:t>
            </a:r>
          </a:p>
          <a:p>
            <a:pPr algn="ctr">
              <a:lnSpc>
                <a:spcPct val="130000"/>
              </a:lnSpc>
            </a:pPr>
            <a:r>
              <a:rPr kumimoji="0" lang="en-US" altLang="zh-CN" sz="2800" b="1">
                <a:latin typeface="Garamond" panose="02020404030301010803" pitchFamily="18" charset="0"/>
              </a:rPr>
              <a:t>End Date</a:t>
            </a:r>
          </a:p>
        </p:txBody>
      </p:sp>
      <p:sp>
        <p:nvSpPr>
          <p:cNvPr id="9" name="Rectangle 5">
            <a:extLst>
              <a:ext uri="{FF2B5EF4-FFF2-40B4-BE49-F238E27FC236}">
                <a16:creationId xmlns:a16="http://schemas.microsoft.com/office/drawing/2014/main" id="{C55501CE-A65B-A449-B041-DB51F7A7C0B1}"/>
              </a:ext>
            </a:extLst>
          </p:cNvPr>
          <p:cNvSpPr>
            <a:spLocks noChangeArrowheads="1"/>
          </p:cNvSpPr>
          <p:nvPr/>
        </p:nvSpPr>
        <p:spPr bwMode="auto">
          <a:xfrm>
            <a:off x="7620001" y="1978153"/>
            <a:ext cx="2754313"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30000"/>
              </a:lnSpc>
            </a:pPr>
            <a:r>
              <a:rPr kumimoji="0" lang="en-US" altLang="zh-CN" sz="2800" b="1" u="sng">
                <a:solidFill>
                  <a:srgbClr val="CC0000"/>
                </a:solidFill>
                <a:latin typeface="Garamond" panose="02020404030301010803" pitchFamily="18" charset="0"/>
              </a:rPr>
              <a:t>Behavior</a:t>
            </a:r>
          </a:p>
          <a:p>
            <a:pPr algn="ctr">
              <a:lnSpc>
                <a:spcPct val="130000"/>
              </a:lnSpc>
            </a:pPr>
            <a:r>
              <a:rPr kumimoji="0" lang="en-US" altLang="zh-CN" sz="2800" b="1">
                <a:latin typeface="Garamond" panose="02020404030301010803" pitchFamily="18" charset="0"/>
              </a:rPr>
              <a:t>Hire</a:t>
            </a:r>
          </a:p>
          <a:p>
            <a:pPr algn="ctr">
              <a:lnSpc>
                <a:spcPct val="130000"/>
              </a:lnSpc>
            </a:pPr>
            <a:r>
              <a:rPr kumimoji="0" lang="en-US" altLang="zh-CN" sz="2800" b="1">
                <a:latin typeface="Garamond" panose="02020404030301010803" pitchFamily="18" charset="0"/>
              </a:rPr>
              <a:t>Fire</a:t>
            </a:r>
          </a:p>
          <a:p>
            <a:pPr algn="ctr">
              <a:lnSpc>
                <a:spcPct val="130000"/>
              </a:lnSpc>
            </a:pPr>
            <a:r>
              <a:rPr kumimoji="0" lang="en-US" altLang="zh-CN" sz="2800" b="1">
                <a:latin typeface="Garamond" panose="02020404030301010803" pitchFamily="18" charset="0"/>
              </a:rPr>
              <a:t>Promote</a:t>
            </a:r>
          </a:p>
          <a:p>
            <a:pPr algn="ctr">
              <a:lnSpc>
                <a:spcPct val="130000"/>
              </a:lnSpc>
            </a:pPr>
            <a:r>
              <a:rPr kumimoji="0" lang="en-US" altLang="zh-CN" sz="2800" b="1">
                <a:latin typeface="Garamond" panose="02020404030301010803" pitchFamily="18" charset="0"/>
              </a:rPr>
              <a:t>Increase Salary</a:t>
            </a:r>
          </a:p>
          <a:p>
            <a:pPr algn="ctr">
              <a:lnSpc>
                <a:spcPct val="130000"/>
              </a:lnSpc>
            </a:pPr>
            <a:r>
              <a:rPr kumimoji="0" lang="en-US" altLang="zh-CN" sz="2800" b="1">
                <a:latin typeface="Garamond" panose="02020404030301010803" pitchFamily="18" charset="0"/>
              </a:rPr>
              <a:t>Retire</a:t>
            </a:r>
          </a:p>
        </p:txBody>
      </p:sp>
      <p:grpSp>
        <p:nvGrpSpPr>
          <p:cNvPr id="10" name="Group 6">
            <a:extLst>
              <a:ext uri="{FF2B5EF4-FFF2-40B4-BE49-F238E27FC236}">
                <a16:creationId xmlns:a16="http://schemas.microsoft.com/office/drawing/2014/main" id="{2918BCF6-7083-0947-9DCF-458B18D1165B}"/>
              </a:ext>
            </a:extLst>
          </p:cNvPr>
          <p:cNvGrpSpPr>
            <a:grpSpLocks/>
          </p:cNvGrpSpPr>
          <p:nvPr/>
        </p:nvGrpSpPr>
        <p:grpSpPr bwMode="auto">
          <a:xfrm>
            <a:off x="4038601" y="2924303"/>
            <a:ext cx="3852863" cy="2360613"/>
            <a:chOff x="1667" y="1705"/>
            <a:chExt cx="2427" cy="1487"/>
          </a:xfrm>
        </p:grpSpPr>
        <p:grpSp>
          <p:nvGrpSpPr>
            <p:cNvPr id="11" name="Group 7">
              <a:extLst>
                <a:ext uri="{FF2B5EF4-FFF2-40B4-BE49-F238E27FC236}">
                  <a16:creationId xmlns:a16="http://schemas.microsoft.com/office/drawing/2014/main" id="{DF2E4E56-AD4F-204B-8A4E-CF2DDAD3EB9A}"/>
                </a:ext>
              </a:extLst>
            </p:cNvPr>
            <p:cNvGrpSpPr>
              <a:grpSpLocks/>
            </p:cNvGrpSpPr>
            <p:nvPr/>
          </p:nvGrpSpPr>
          <p:grpSpPr bwMode="auto">
            <a:xfrm>
              <a:off x="2390" y="1777"/>
              <a:ext cx="291" cy="1285"/>
              <a:chOff x="2390" y="1777"/>
              <a:chExt cx="291" cy="1285"/>
            </a:xfrm>
          </p:grpSpPr>
          <p:grpSp>
            <p:nvGrpSpPr>
              <p:cNvPr id="213" name="Group 8">
                <a:extLst>
                  <a:ext uri="{FF2B5EF4-FFF2-40B4-BE49-F238E27FC236}">
                    <a16:creationId xmlns:a16="http://schemas.microsoft.com/office/drawing/2014/main" id="{8C21CC69-4A13-3B44-BC57-0618CE3FC54B}"/>
                  </a:ext>
                </a:extLst>
              </p:cNvPr>
              <p:cNvGrpSpPr>
                <a:grpSpLocks/>
              </p:cNvGrpSpPr>
              <p:nvPr/>
            </p:nvGrpSpPr>
            <p:grpSpPr bwMode="auto">
              <a:xfrm>
                <a:off x="2457" y="1777"/>
                <a:ext cx="154" cy="202"/>
                <a:chOff x="2457" y="1777"/>
                <a:chExt cx="154" cy="202"/>
              </a:xfrm>
            </p:grpSpPr>
            <p:sp>
              <p:nvSpPr>
                <p:cNvPr id="222" name="Freeform 9">
                  <a:extLst>
                    <a:ext uri="{FF2B5EF4-FFF2-40B4-BE49-F238E27FC236}">
                      <a16:creationId xmlns:a16="http://schemas.microsoft.com/office/drawing/2014/main" id="{56A5903A-020E-E440-BCA9-3248D57CE5E3}"/>
                    </a:ext>
                  </a:extLst>
                </p:cNvPr>
                <p:cNvSpPr>
                  <a:spLocks/>
                </p:cNvSpPr>
                <p:nvPr/>
              </p:nvSpPr>
              <p:spPr bwMode="auto">
                <a:xfrm>
                  <a:off x="2477" y="1786"/>
                  <a:ext cx="118" cy="193"/>
                </a:xfrm>
                <a:custGeom>
                  <a:avLst/>
                  <a:gdLst>
                    <a:gd name="T0" fmla="*/ 27 w 118"/>
                    <a:gd name="T1" fmla="*/ 179 h 193"/>
                    <a:gd name="T2" fmla="*/ 27 w 118"/>
                    <a:gd name="T3" fmla="*/ 150 h 193"/>
                    <a:gd name="T4" fmla="*/ 19 w 118"/>
                    <a:gd name="T5" fmla="*/ 135 h 193"/>
                    <a:gd name="T6" fmla="*/ 14 w 118"/>
                    <a:gd name="T7" fmla="*/ 122 h 193"/>
                    <a:gd name="T8" fmla="*/ 6 w 118"/>
                    <a:gd name="T9" fmla="*/ 106 h 193"/>
                    <a:gd name="T10" fmla="*/ 3 w 118"/>
                    <a:gd name="T11" fmla="*/ 94 h 193"/>
                    <a:gd name="T12" fmla="*/ 1 w 118"/>
                    <a:gd name="T13" fmla="*/ 84 h 193"/>
                    <a:gd name="T14" fmla="*/ 0 w 118"/>
                    <a:gd name="T15" fmla="*/ 58 h 193"/>
                    <a:gd name="T16" fmla="*/ 3 w 118"/>
                    <a:gd name="T17" fmla="*/ 40 h 193"/>
                    <a:gd name="T18" fmla="*/ 10 w 118"/>
                    <a:gd name="T19" fmla="*/ 25 h 193"/>
                    <a:gd name="T20" fmla="*/ 18 w 118"/>
                    <a:gd name="T21" fmla="*/ 15 h 193"/>
                    <a:gd name="T22" fmla="*/ 25 w 118"/>
                    <a:gd name="T23" fmla="*/ 9 h 193"/>
                    <a:gd name="T24" fmla="*/ 37 w 118"/>
                    <a:gd name="T25" fmla="*/ 3 h 193"/>
                    <a:gd name="T26" fmla="*/ 54 w 118"/>
                    <a:gd name="T27" fmla="*/ 0 h 193"/>
                    <a:gd name="T28" fmla="*/ 72 w 118"/>
                    <a:gd name="T29" fmla="*/ 1 h 193"/>
                    <a:gd name="T30" fmla="*/ 86 w 118"/>
                    <a:gd name="T31" fmla="*/ 5 h 193"/>
                    <a:gd name="T32" fmla="*/ 101 w 118"/>
                    <a:gd name="T33" fmla="*/ 15 h 193"/>
                    <a:gd name="T34" fmla="*/ 109 w 118"/>
                    <a:gd name="T35" fmla="*/ 25 h 193"/>
                    <a:gd name="T36" fmla="*/ 114 w 118"/>
                    <a:gd name="T37" fmla="*/ 35 h 193"/>
                    <a:gd name="T38" fmla="*/ 117 w 118"/>
                    <a:gd name="T39" fmla="*/ 47 h 193"/>
                    <a:gd name="T40" fmla="*/ 116 w 118"/>
                    <a:gd name="T41" fmla="*/ 70 h 193"/>
                    <a:gd name="T42" fmla="*/ 112 w 118"/>
                    <a:gd name="T43" fmla="*/ 91 h 193"/>
                    <a:gd name="T44" fmla="*/ 103 w 118"/>
                    <a:gd name="T45" fmla="*/ 111 h 193"/>
                    <a:gd name="T46" fmla="*/ 97 w 118"/>
                    <a:gd name="T47" fmla="*/ 125 h 193"/>
                    <a:gd name="T48" fmla="*/ 91 w 118"/>
                    <a:gd name="T49" fmla="*/ 136 h 193"/>
                    <a:gd name="T50" fmla="*/ 84 w 118"/>
                    <a:gd name="T51" fmla="*/ 150 h 193"/>
                    <a:gd name="T52" fmla="*/ 82 w 118"/>
                    <a:gd name="T53" fmla="*/ 172 h 193"/>
                    <a:gd name="T54" fmla="*/ 81 w 118"/>
                    <a:gd name="T55" fmla="*/ 184 h 193"/>
                    <a:gd name="T56" fmla="*/ 70 w 118"/>
                    <a:gd name="T57" fmla="*/ 190 h 193"/>
                    <a:gd name="T58" fmla="*/ 58 w 118"/>
                    <a:gd name="T59" fmla="*/ 192 h 193"/>
                    <a:gd name="T60" fmla="*/ 42 w 118"/>
                    <a:gd name="T61" fmla="*/ 190 h 193"/>
                    <a:gd name="T62" fmla="*/ 33 w 118"/>
                    <a:gd name="T63" fmla="*/ 186 h 193"/>
                    <a:gd name="T64" fmla="*/ 27 w 118"/>
                    <a:gd name="T65" fmla="*/ 179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93"/>
                    <a:gd name="T101" fmla="*/ 118 w 118"/>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93">
                      <a:moveTo>
                        <a:pt x="27" y="179"/>
                      </a:moveTo>
                      <a:lnTo>
                        <a:pt x="27" y="150"/>
                      </a:lnTo>
                      <a:lnTo>
                        <a:pt x="19" y="135"/>
                      </a:lnTo>
                      <a:lnTo>
                        <a:pt x="14" y="122"/>
                      </a:lnTo>
                      <a:lnTo>
                        <a:pt x="6" y="106"/>
                      </a:lnTo>
                      <a:lnTo>
                        <a:pt x="3" y="94"/>
                      </a:lnTo>
                      <a:lnTo>
                        <a:pt x="1" y="84"/>
                      </a:lnTo>
                      <a:lnTo>
                        <a:pt x="0" y="58"/>
                      </a:lnTo>
                      <a:lnTo>
                        <a:pt x="3" y="40"/>
                      </a:lnTo>
                      <a:lnTo>
                        <a:pt x="10" y="25"/>
                      </a:lnTo>
                      <a:lnTo>
                        <a:pt x="18" y="15"/>
                      </a:lnTo>
                      <a:lnTo>
                        <a:pt x="25" y="9"/>
                      </a:lnTo>
                      <a:lnTo>
                        <a:pt x="37" y="3"/>
                      </a:lnTo>
                      <a:lnTo>
                        <a:pt x="54" y="0"/>
                      </a:lnTo>
                      <a:lnTo>
                        <a:pt x="72" y="1"/>
                      </a:lnTo>
                      <a:lnTo>
                        <a:pt x="86" y="5"/>
                      </a:lnTo>
                      <a:lnTo>
                        <a:pt x="101" y="15"/>
                      </a:lnTo>
                      <a:lnTo>
                        <a:pt x="109" y="25"/>
                      </a:lnTo>
                      <a:lnTo>
                        <a:pt x="114" y="35"/>
                      </a:lnTo>
                      <a:lnTo>
                        <a:pt x="117" y="47"/>
                      </a:lnTo>
                      <a:lnTo>
                        <a:pt x="116" y="70"/>
                      </a:lnTo>
                      <a:lnTo>
                        <a:pt x="112" y="91"/>
                      </a:lnTo>
                      <a:lnTo>
                        <a:pt x="103" y="111"/>
                      </a:lnTo>
                      <a:lnTo>
                        <a:pt x="97" y="125"/>
                      </a:lnTo>
                      <a:lnTo>
                        <a:pt x="91" y="136"/>
                      </a:lnTo>
                      <a:lnTo>
                        <a:pt x="84" y="150"/>
                      </a:lnTo>
                      <a:lnTo>
                        <a:pt x="82" y="172"/>
                      </a:lnTo>
                      <a:lnTo>
                        <a:pt x="81" y="184"/>
                      </a:lnTo>
                      <a:lnTo>
                        <a:pt x="70" y="190"/>
                      </a:lnTo>
                      <a:lnTo>
                        <a:pt x="58" y="192"/>
                      </a:lnTo>
                      <a:lnTo>
                        <a:pt x="42" y="190"/>
                      </a:lnTo>
                      <a:lnTo>
                        <a:pt x="33" y="186"/>
                      </a:lnTo>
                      <a:lnTo>
                        <a:pt x="27" y="179"/>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3" name="Freeform 10">
                  <a:extLst>
                    <a:ext uri="{FF2B5EF4-FFF2-40B4-BE49-F238E27FC236}">
                      <a16:creationId xmlns:a16="http://schemas.microsoft.com/office/drawing/2014/main" id="{3A61F609-DFED-7F45-BF75-37B2BD9D4883}"/>
                    </a:ext>
                  </a:extLst>
                </p:cNvPr>
                <p:cNvSpPr>
                  <a:spLocks/>
                </p:cNvSpPr>
                <p:nvPr/>
              </p:nvSpPr>
              <p:spPr bwMode="auto">
                <a:xfrm>
                  <a:off x="2457" y="1777"/>
                  <a:ext cx="154" cy="130"/>
                </a:xfrm>
                <a:custGeom>
                  <a:avLst/>
                  <a:gdLst>
                    <a:gd name="T0" fmla="*/ 11 w 154"/>
                    <a:gd name="T1" fmla="*/ 111 h 130"/>
                    <a:gd name="T2" fmla="*/ 2 w 154"/>
                    <a:gd name="T3" fmla="*/ 99 h 130"/>
                    <a:gd name="T4" fmla="*/ 0 w 154"/>
                    <a:gd name="T5" fmla="*/ 84 h 130"/>
                    <a:gd name="T6" fmla="*/ 1 w 154"/>
                    <a:gd name="T7" fmla="*/ 66 h 130"/>
                    <a:gd name="T8" fmla="*/ 1 w 154"/>
                    <a:gd name="T9" fmla="*/ 53 h 130"/>
                    <a:gd name="T10" fmla="*/ 8 w 154"/>
                    <a:gd name="T11" fmla="*/ 37 h 130"/>
                    <a:gd name="T12" fmla="*/ 17 w 154"/>
                    <a:gd name="T13" fmla="*/ 26 h 130"/>
                    <a:gd name="T14" fmla="*/ 26 w 154"/>
                    <a:gd name="T15" fmla="*/ 16 h 130"/>
                    <a:gd name="T16" fmla="*/ 41 w 154"/>
                    <a:gd name="T17" fmla="*/ 5 h 130"/>
                    <a:gd name="T18" fmla="*/ 52 w 154"/>
                    <a:gd name="T19" fmla="*/ 2 h 130"/>
                    <a:gd name="T20" fmla="*/ 76 w 154"/>
                    <a:gd name="T21" fmla="*/ 0 h 130"/>
                    <a:gd name="T22" fmla="*/ 96 w 154"/>
                    <a:gd name="T23" fmla="*/ 1 h 130"/>
                    <a:gd name="T24" fmla="*/ 111 w 154"/>
                    <a:gd name="T25" fmla="*/ 5 h 130"/>
                    <a:gd name="T26" fmla="*/ 123 w 154"/>
                    <a:gd name="T27" fmla="*/ 10 h 130"/>
                    <a:gd name="T28" fmla="*/ 134 w 154"/>
                    <a:gd name="T29" fmla="*/ 22 h 130"/>
                    <a:gd name="T30" fmla="*/ 142 w 154"/>
                    <a:gd name="T31" fmla="*/ 32 h 130"/>
                    <a:gd name="T32" fmla="*/ 149 w 154"/>
                    <a:gd name="T33" fmla="*/ 43 h 130"/>
                    <a:gd name="T34" fmla="*/ 153 w 154"/>
                    <a:gd name="T35" fmla="*/ 56 h 130"/>
                    <a:gd name="T36" fmla="*/ 153 w 154"/>
                    <a:gd name="T37" fmla="*/ 79 h 130"/>
                    <a:gd name="T38" fmla="*/ 153 w 154"/>
                    <a:gd name="T39" fmla="*/ 95 h 130"/>
                    <a:gd name="T40" fmla="*/ 147 w 154"/>
                    <a:gd name="T41" fmla="*/ 102 h 130"/>
                    <a:gd name="T42" fmla="*/ 139 w 154"/>
                    <a:gd name="T43" fmla="*/ 113 h 130"/>
                    <a:gd name="T44" fmla="*/ 134 w 154"/>
                    <a:gd name="T45" fmla="*/ 121 h 130"/>
                    <a:gd name="T46" fmla="*/ 119 w 154"/>
                    <a:gd name="T47" fmla="*/ 125 h 130"/>
                    <a:gd name="T48" fmla="*/ 105 w 154"/>
                    <a:gd name="T49" fmla="*/ 129 h 130"/>
                    <a:gd name="T50" fmla="*/ 116 w 154"/>
                    <a:gd name="T51" fmla="*/ 113 h 130"/>
                    <a:gd name="T52" fmla="*/ 127 w 154"/>
                    <a:gd name="T53" fmla="*/ 85 h 130"/>
                    <a:gd name="T54" fmla="*/ 128 w 154"/>
                    <a:gd name="T55" fmla="*/ 74 h 130"/>
                    <a:gd name="T56" fmla="*/ 127 w 154"/>
                    <a:gd name="T57" fmla="*/ 65 h 130"/>
                    <a:gd name="T58" fmla="*/ 123 w 154"/>
                    <a:gd name="T59" fmla="*/ 53 h 130"/>
                    <a:gd name="T60" fmla="*/ 99 w 154"/>
                    <a:gd name="T61" fmla="*/ 60 h 130"/>
                    <a:gd name="T62" fmla="*/ 70 w 154"/>
                    <a:gd name="T63" fmla="*/ 60 h 130"/>
                    <a:gd name="T64" fmla="*/ 50 w 154"/>
                    <a:gd name="T65" fmla="*/ 58 h 130"/>
                    <a:gd name="T66" fmla="*/ 34 w 154"/>
                    <a:gd name="T67" fmla="*/ 55 h 130"/>
                    <a:gd name="T68" fmla="*/ 29 w 154"/>
                    <a:gd name="T69" fmla="*/ 61 h 130"/>
                    <a:gd name="T70" fmla="*/ 25 w 154"/>
                    <a:gd name="T71" fmla="*/ 74 h 130"/>
                    <a:gd name="T72" fmla="*/ 25 w 154"/>
                    <a:gd name="T73" fmla="*/ 87 h 130"/>
                    <a:gd name="T74" fmla="*/ 36 w 154"/>
                    <a:gd name="T75" fmla="*/ 114 h 130"/>
                    <a:gd name="T76" fmla="*/ 42 w 154"/>
                    <a:gd name="T77" fmla="*/ 129 h 130"/>
                    <a:gd name="T78" fmla="*/ 25 w 154"/>
                    <a:gd name="T79" fmla="*/ 120 h 130"/>
                    <a:gd name="T80" fmla="*/ 11 w 154"/>
                    <a:gd name="T81" fmla="*/ 111 h 1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4"/>
                    <a:gd name="T124" fmla="*/ 0 h 130"/>
                    <a:gd name="T125" fmla="*/ 154 w 154"/>
                    <a:gd name="T126" fmla="*/ 130 h 1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4" h="130">
                      <a:moveTo>
                        <a:pt x="11" y="111"/>
                      </a:moveTo>
                      <a:lnTo>
                        <a:pt x="2" y="99"/>
                      </a:lnTo>
                      <a:lnTo>
                        <a:pt x="0" y="84"/>
                      </a:lnTo>
                      <a:lnTo>
                        <a:pt x="1" y="66"/>
                      </a:lnTo>
                      <a:lnTo>
                        <a:pt x="1" y="53"/>
                      </a:lnTo>
                      <a:lnTo>
                        <a:pt x="8" y="37"/>
                      </a:lnTo>
                      <a:lnTo>
                        <a:pt x="17" y="26"/>
                      </a:lnTo>
                      <a:lnTo>
                        <a:pt x="26" y="16"/>
                      </a:lnTo>
                      <a:lnTo>
                        <a:pt x="41" y="5"/>
                      </a:lnTo>
                      <a:lnTo>
                        <a:pt x="52" y="2"/>
                      </a:lnTo>
                      <a:lnTo>
                        <a:pt x="76" y="0"/>
                      </a:lnTo>
                      <a:lnTo>
                        <a:pt x="96" y="1"/>
                      </a:lnTo>
                      <a:lnTo>
                        <a:pt x="111" y="5"/>
                      </a:lnTo>
                      <a:lnTo>
                        <a:pt x="123" y="10"/>
                      </a:lnTo>
                      <a:lnTo>
                        <a:pt x="134" y="22"/>
                      </a:lnTo>
                      <a:lnTo>
                        <a:pt x="142" y="32"/>
                      </a:lnTo>
                      <a:lnTo>
                        <a:pt x="149" y="43"/>
                      </a:lnTo>
                      <a:lnTo>
                        <a:pt x="153" y="56"/>
                      </a:lnTo>
                      <a:lnTo>
                        <a:pt x="153" y="79"/>
                      </a:lnTo>
                      <a:lnTo>
                        <a:pt x="153" y="95"/>
                      </a:lnTo>
                      <a:lnTo>
                        <a:pt x="147" y="102"/>
                      </a:lnTo>
                      <a:lnTo>
                        <a:pt x="139" y="113"/>
                      </a:lnTo>
                      <a:lnTo>
                        <a:pt x="134" y="121"/>
                      </a:lnTo>
                      <a:lnTo>
                        <a:pt x="119" y="125"/>
                      </a:lnTo>
                      <a:lnTo>
                        <a:pt x="105" y="129"/>
                      </a:lnTo>
                      <a:lnTo>
                        <a:pt x="116" y="113"/>
                      </a:lnTo>
                      <a:lnTo>
                        <a:pt x="127" y="85"/>
                      </a:lnTo>
                      <a:lnTo>
                        <a:pt x="128" y="74"/>
                      </a:lnTo>
                      <a:lnTo>
                        <a:pt x="127" y="65"/>
                      </a:lnTo>
                      <a:lnTo>
                        <a:pt x="123" y="53"/>
                      </a:lnTo>
                      <a:lnTo>
                        <a:pt x="99" y="60"/>
                      </a:lnTo>
                      <a:lnTo>
                        <a:pt x="70" y="60"/>
                      </a:lnTo>
                      <a:lnTo>
                        <a:pt x="50" y="58"/>
                      </a:lnTo>
                      <a:lnTo>
                        <a:pt x="34" y="55"/>
                      </a:lnTo>
                      <a:lnTo>
                        <a:pt x="29" y="61"/>
                      </a:lnTo>
                      <a:lnTo>
                        <a:pt x="25" y="74"/>
                      </a:lnTo>
                      <a:lnTo>
                        <a:pt x="25" y="87"/>
                      </a:lnTo>
                      <a:lnTo>
                        <a:pt x="36" y="114"/>
                      </a:lnTo>
                      <a:lnTo>
                        <a:pt x="42" y="129"/>
                      </a:lnTo>
                      <a:lnTo>
                        <a:pt x="25" y="120"/>
                      </a:lnTo>
                      <a:lnTo>
                        <a:pt x="11" y="11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24" name="Group 11">
                  <a:extLst>
                    <a:ext uri="{FF2B5EF4-FFF2-40B4-BE49-F238E27FC236}">
                      <a16:creationId xmlns:a16="http://schemas.microsoft.com/office/drawing/2014/main" id="{E7539FCC-FC12-704B-80F4-68117E21B9A4}"/>
                    </a:ext>
                  </a:extLst>
                </p:cNvPr>
                <p:cNvGrpSpPr>
                  <a:grpSpLocks/>
                </p:cNvGrpSpPr>
                <p:nvPr/>
              </p:nvGrpSpPr>
              <p:grpSpPr bwMode="auto">
                <a:xfrm>
                  <a:off x="2474" y="1879"/>
                  <a:ext cx="126" cy="19"/>
                  <a:chOff x="2474" y="1879"/>
                  <a:chExt cx="126" cy="19"/>
                </a:xfrm>
              </p:grpSpPr>
              <p:sp>
                <p:nvSpPr>
                  <p:cNvPr id="225" name="Oval 12">
                    <a:extLst>
                      <a:ext uri="{FF2B5EF4-FFF2-40B4-BE49-F238E27FC236}">
                        <a16:creationId xmlns:a16="http://schemas.microsoft.com/office/drawing/2014/main" id="{741FEC89-CBCA-FF46-8B06-57967BF10E7A}"/>
                      </a:ext>
                    </a:extLst>
                  </p:cNvPr>
                  <p:cNvSpPr>
                    <a:spLocks noChangeArrowheads="1"/>
                  </p:cNvSpPr>
                  <p:nvPr/>
                </p:nvSpPr>
                <p:spPr bwMode="auto">
                  <a:xfrm>
                    <a:off x="2474" y="1879"/>
                    <a:ext cx="16" cy="1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6" name="Oval 13">
                    <a:extLst>
                      <a:ext uri="{FF2B5EF4-FFF2-40B4-BE49-F238E27FC236}">
                        <a16:creationId xmlns:a16="http://schemas.microsoft.com/office/drawing/2014/main" id="{DE787808-1060-F04C-B3B7-BB54C2043353}"/>
                      </a:ext>
                    </a:extLst>
                  </p:cNvPr>
                  <p:cNvSpPr>
                    <a:spLocks noChangeArrowheads="1"/>
                  </p:cNvSpPr>
                  <p:nvPr/>
                </p:nvSpPr>
                <p:spPr bwMode="auto">
                  <a:xfrm>
                    <a:off x="2584" y="1882"/>
                    <a:ext cx="16" cy="1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214" name="Freeform 14">
                <a:extLst>
                  <a:ext uri="{FF2B5EF4-FFF2-40B4-BE49-F238E27FC236}">
                    <a16:creationId xmlns:a16="http://schemas.microsoft.com/office/drawing/2014/main" id="{C7339995-4A2E-0448-90E8-461DE3CBEAE7}"/>
                  </a:ext>
                </a:extLst>
              </p:cNvPr>
              <p:cNvSpPr>
                <a:spLocks/>
              </p:cNvSpPr>
              <p:nvPr/>
            </p:nvSpPr>
            <p:spPr bwMode="auto">
              <a:xfrm>
                <a:off x="2449" y="2649"/>
                <a:ext cx="148" cy="374"/>
              </a:xfrm>
              <a:custGeom>
                <a:avLst/>
                <a:gdLst>
                  <a:gd name="T0" fmla="*/ 33 w 148"/>
                  <a:gd name="T1" fmla="*/ 0 h 374"/>
                  <a:gd name="T2" fmla="*/ 30 w 148"/>
                  <a:gd name="T3" fmla="*/ 44 h 374"/>
                  <a:gd name="T4" fmla="*/ 27 w 148"/>
                  <a:gd name="T5" fmla="*/ 94 h 374"/>
                  <a:gd name="T6" fmla="*/ 27 w 148"/>
                  <a:gd name="T7" fmla="*/ 144 h 374"/>
                  <a:gd name="T8" fmla="*/ 30 w 148"/>
                  <a:gd name="T9" fmla="*/ 189 h 374"/>
                  <a:gd name="T10" fmla="*/ 31 w 148"/>
                  <a:gd name="T11" fmla="*/ 226 h 374"/>
                  <a:gd name="T12" fmla="*/ 31 w 148"/>
                  <a:gd name="T13" fmla="*/ 273 h 374"/>
                  <a:gd name="T14" fmla="*/ 28 w 148"/>
                  <a:gd name="T15" fmla="*/ 293 h 374"/>
                  <a:gd name="T16" fmla="*/ 7 w 148"/>
                  <a:gd name="T17" fmla="*/ 351 h 374"/>
                  <a:gd name="T18" fmla="*/ 0 w 148"/>
                  <a:gd name="T19" fmla="*/ 372 h 374"/>
                  <a:gd name="T20" fmla="*/ 32 w 148"/>
                  <a:gd name="T21" fmla="*/ 373 h 374"/>
                  <a:gd name="T22" fmla="*/ 46 w 148"/>
                  <a:gd name="T23" fmla="*/ 347 h 374"/>
                  <a:gd name="T24" fmla="*/ 55 w 148"/>
                  <a:gd name="T25" fmla="*/ 318 h 374"/>
                  <a:gd name="T26" fmla="*/ 61 w 148"/>
                  <a:gd name="T27" fmla="*/ 271 h 374"/>
                  <a:gd name="T28" fmla="*/ 80 w 148"/>
                  <a:gd name="T29" fmla="*/ 144 h 374"/>
                  <a:gd name="T30" fmla="*/ 86 w 148"/>
                  <a:gd name="T31" fmla="*/ 108 h 374"/>
                  <a:gd name="T32" fmla="*/ 81 w 148"/>
                  <a:gd name="T33" fmla="*/ 176 h 374"/>
                  <a:gd name="T34" fmla="*/ 87 w 148"/>
                  <a:gd name="T35" fmla="*/ 219 h 374"/>
                  <a:gd name="T36" fmla="*/ 89 w 148"/>
                  <a:gd name="T37" fmla="*/ 259 h 374"/>
                  <a:gd name="T38" fmla="*/ 85 w 148"/>
                  <a:gd name="T39" fmla="*/ 295 h 374"/>
                  <a:gd name="T40" fmla="*/ 88 w 148"/>
                  <a:gd name="T41" fmla="*/ 312 h 374"/>
                  <a:gd name="T42" fmla="*/ 108 w 148"/>
                  <a:gd name="T43" fmla="*/ 367 h 374"/>
                  <a:gd name="T44" fmla="*/ 127 w 148"/>
                  <a:gd name="T45" fmla="*/ 367 h 374"/>
                  <a:gd name="T46" fmla="*/ 136 w 148"/>
                  <a:gd name="T47" fmla="*/ 367 h 374"/>
                  <a:gd name="T48" fmla="*/ 147 w 148"/>
                  <a:gd name="T49" fmla="*/ 356 h 374"/>
                  <a:gd name="T50" fmla="*/ 119 w 148"/>
                  <a:gd name="T51" fmla="*/ 295 h 374"/>
                  <a:gd name="T52" fmla="*/ 133 w 148"/>
                  <a:gd name="T53" fmla="*/ 166 h 374"/>
                  <a:gd name="T54" fmla="*/ 139 w 148"/>
                  <a:gd name="T55" fmla="*/ 105 h 374"/>
                  <a:gd name="T56" fmla="*/ 139 w 148"/>
                  <a:gd name="T57" fmla="*/ 2 h 374"/>
                  <a:gd name="T58" fmla="*/ 33 w 148"/>
                  <a:gd name="T59" fmla="*/ 0 h 3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8"/>
                  <a:gd name="T91" fmla="*/ 0 h 374"/>
                  <a:gd name="T92" fmla="*/ 148 w 148"/>
                  <a:gd name="T93" fmla="*/ 374 h 3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8" h="374">
                    <a:moveTo>
                      <a:pt x="33" y="0"/>
                    </a:moveTo>
                    <a:lnTo>
                      <a:pt x="30" y="44"/>
                    </a:lnTo>
                    <a:lnTo>
                      <a:pt x="27" y="94"/>
                    </a:lnTo>
                    <a:lnTo>
                      <a:pt x="27" y="144"/>
                    </a:lnTo>
                    <a:lnTo>
                      <a:pt x="30" y="189"/>
                    </a:lnTo>
                    <a:lnTo>
                      <a:pt x="31" y="226"/>
                    </a:lnTo>
                    <a:lnTo>
                      <a:pt x="31" y="273"/>
                    </a:lnTo>
                    <a:lnTo>
                      <a:pt x="28" y="293"/>
                    </a:lnTo>
                    <a:lnTo>
                      <a:pt x="7" y="351"/>
                    </a:lnTo>
                    <a:lnTo>
                      <a:pt x="0" y="372"/>
                    </a:lnTo>
                    <a:lnTo>
                      <a:pt x="32" y="373"/>
                    </a:lnTo>
                    <a:lnTo>
                      <a:pt x="46" y="347"/>
                    </a:lnTo>
                    <a:lnTo>
                      <a:pt x="55" y="318"/>
                    </a:lnTo>
                    <a:lnTo>
                      <a:pt x="61" y="271"/>
                    </a:lnTo>
                    <a:lnTo>
                      <a:pt x="80" y="144"/>
                    </a:lnTo>
                    <a:lnTo>
                      <a:pt x="86" y="108"/>
                    </a:lnTo>
                    <a:lnTo>
                      <a:pt x="81" y="176"/>
                    </a:lnTo>
                    <a:lnTo>
                      <a:pt x="87" y="219"/>
                    </a:lnTo>
                    <a:lnTo>
                      <a:pt x="89" y="259"/>
                    </a:lnTo>
                    <a:lnTo>
                      <a:pt x="85" y="295"/>
                    </a:lnTo>
                    <a:lnTo>
                      <a:pt x="88" y="312"/>
                    </a:lnTo>
                    <a:lnTo>
                      <a:pt x="108" y="367"/>
                    </a:lnTo>
                    <a:lnTo>
                      <a:pt x="127" y="367"/>
                    </a:lnTo>
                    <a:lnTo>
                      <a:pt x="136" y="367"/>
                    </a:lnTo>
                    <a:lnTo>
                      <a:pt x="147" y="356"/>
                    </a:lnTo>
                    <a:lnTo>
                      <a:pt x="119" y="295"/>
                    </a:lnTo>
                    <a:lnTo>
                      <a:pt x="133" y="166"/>
                    </a:lnTo>
                    <a:lnTo>
                      <a:pt x="139" y="105"/>
                    </a:lnTo>
                    <a:lnTo>
                      <a:pt x="139" y="2"/>
                    </a:lnTo>
                    <a:lnTo>
                      <a:pt x="33" y="0"/>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15" name="Group 15">
                <a:extLst>
                  <a:ext uri="{FF2B5EF4-FFF2-40B4-BE49-F238E27FC236}">
                    <a16:creationId xmlns:a16="http://schemas.microsoft.com/office/drawing/2014/main" id="{48155E32-EAA9-0442-AB44-AC0D96E81CBB}"/>
                  </a:ext>
                </a:extLst>
              </p:cNvPr>
              <p:cNvGrpSpPr>
                <a:grpSpLocks/>
              </p:cNvGrpSpPr>
              <p:nvPr/>
            </p:nvGrpSpPr>
            <p:grpSpPr bwMode="auto">
              <a:xfrm>
                <a:off x="2394" y="2179"/>
                <a:ext cx="277" cy="373"/>
                <a:chOff x="2394" y="2179"/>
                <a:chExt cx="277" cy="373"/>
              </a:xfrm>
            </p:grpSpPr>
            <p:sp>
              <p:nvSpPr>
                <p:cNvPr id="220" name="Freeform 16">
                  <a:extLst>
                    <a:ext uri="{FF2B5EF4-FFF2-40B4-BE49-F238E27FC236}">
                      <a16:creationId xmlns:a16="http://schemas.microsoft.com/office/drawing/2014/main" id="{B77C5371-18EC-0F4D-B5F3-85C15D217B54}"/>
                    </a:ext>
                  </a:extLst>
                </p:cNvPr>
                <p:cNvSpPr>
                  <a:spLocks/>
                </p:cNvSpPr>
                <p:nvPr/>
              </p:nvSpPr>
              <p:spPr bwMode="auto">
                <a:xfrm>
                  <a:off x="2394" y="2189"/>
                  <a:ext cx="72" cy="363"/>
                </a:xfrm>
                <a:custGeom>
                  <a:avLst/>
                  <a:gdLst>
                    <a:gd name="T0" fmla="*/ 4 w 72"/>
                    <a:gd name="T1" fmla="*/ 0 h 363"/>
                    <a:gd name="T2" fmla="*/ 0 w 72"/>
                    <a:gd name="T3" fmla="*/ 82 h 363"/>
                    <a:gd name="T4" fmla="*/ 12 w 72"/>
                    <a:gd name="T5" fmla="*/ 194 h 363"/>
                    <a:gd name="T6" fmla="*/ 21 w 72"/>
                    <a:gd name="T7" fmla="*/ 292 h 363"/>
                    <a:gd name="T8" fmla="*/ 39 w 72"/>
                    <a:gd name="T9" fmla="*/ 351 h 363"/>
                    <a:gd name="T10" fmla="*/ 47 w 72"/>
                    <a:gd name="T11" fmla="*/ 362 h 363"/>
                    <a:gd name="T12" fmla="*/ 52 w 72"/>
                    <a:gd name="T13" fmla="*/ 345 h 363"/>
                    <a:gd name="T14" fmla="*/ 55 w 72"/>
                    <a:gd name="T15" fmla="*/ 304 h 363"/>
                    <a:gd name="T16" fmla="*/ 71 w 72"/>
                    <a:gd name="T17" fmla="*/ 293 h 363"/>
                    <a:gd name="T18" fmla="*/ 50 w 72"/>
                    <a:gd name="T19" fmla="*/ 259 h 363"/>
                    <a:gd name="T20" fmla="*/ 36 w 72"/>
                    <a:gd name="T21" fmla="*/ 240 h 363"/>
                    <a:gd name="T22" fmla="*/ 37 w 72"/>
                    <a:gd name="T23" fmla="*/ 74 h 363"/>
                    <a:gd name="T24" fmla="*/ 44 w 72"/>
                    <a:gd name="T25" fmla="*/ 6 h 363"/>
                    <a:gd name="T26" fmla="*/ 4 w 72"/>
                    <a:gd name="T27" fmla="*/ 0 h 3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63"/>
                    <a:gd name="T44" fmla="*/ 72 w 72"/>
                    <a:gd name="T45" fmla="*/ 363 h 3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63">
                      <a:moveTo>
                        <a:pt x="4" y="0"/>
                      </a:moveTo>
                      <a:lnTo>
                        <a:pt x="0" y="82"/>
                      </a:lnTo>
                      <a:lnTo>
                        <a:pt x="12" y="194"/>
                      </a:lnTo>
                      <a:lnTo>
                        <a:pt x="21" y="292"/>
                      </a:lnTo>
                      <a:lnTo>
                        <a:pt x="39" y="351"/>
                      </a:lnTo>
                      <a:lnTo>
                        <a:pt x="47" y="362"/>
                      </a:lnTo>
                      <a:lnTo>
                        <a:pt x="52" y="345"/>
                      </a:lnTo>
                      <a:lnTo>
                        <a:pt x="55" y="304"/>
                      </a:lnTo>
                      <a:lnTo>
                        <a:pt x="71" y="293"/>
                      </a:lnTo>
                      <a:lnTo>
                        <a:pt x="50" y="259"/>
                      </a:lnTo>
                      <a:lnTo>
                        <a:pt x="36" y="240"/>
                      </a:lnTo>
                      <a:lnTo>
                        <a:pt x="37" y="74"/>
                      </a:lnTo>
                      <a:lnTo>
                        <a:pt x="44" y="6"/>
                      </a:lnTo>
                      <a:lnTo>
                        <a:pt x="4" y="0"/>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1" name="Freeform 17">
                  <a:extLst>
                    <a:ext uri="{FF2B5EF4-FFF2-40B4-BE49-F238E27FC236}">
                      <a16:creationId xmlns:a16="http://schemas.microsoft.com/office/drawing/2014/main" id="{AA3FEAB2-D3D8-4B49-ABF2-2FD302E8A0F1}"/>
                    </a:ext>
                  </a:extLst>
                </p:cNvPr>
                <p:cNvSpPr>
                  <a:spLocks/>
                </p:cNvSpPr>
                <p:nvPr/>
              </p:nvSpPr>
              <p:spPr bwMode="auto">
                <a:xfrm>
                  <a:off x="2608" y="2179"/>
                  <a:ext cx="63" cy="338"/>
                </a:xfrm>
                <a:custGeom>
                  <a:avLst/>
                  <a:gdLst>
                    <a:gd name="T0" fmla="*/ 18 w 63"/>
                    <a:gd name="T1" fmla="*/ 9 h 338"/>
                    <a:gd name="T2" fmla="*/ 27 w 63"/>
                    <a:gd name="T3" fmla="*/ 70 h 338"/>
                    <a:gd name="T4" fmla="*/ 26 w 63"/>
                    <a:gd name="T5" fmla="*/ 214 h 338"/>
                    <a:gd name="T6" fmla="*/ 0 w 63"/>
                    <a:gd name="T7" fmla="*/ 274 h 338"/>
                    <a:gd name="T8" fmla="*/ 6 w 63"/>
                    <a:gd name="T9" fmla="*/ 280 h 338"/>
                    <a:gd name="T10" fmla="*/ 0 w 63"/>
                    <a:gd name="T11" fmla="*/ 311 h 338"/>
                    <a:gd name="T12" fmla="*/ 5 w 63"/>
                    <a:gd name="T13" fmla="*/ 337 h 338"/>
                    <a:gd name="T14" fmla="*/ 26 w 63"/>
                    <a:gd name="T15" fmla="*/ 296 h 338"/>
                    <a:gd name="T16" fmla="*/ 44 w 63"/>
                    <a:gd name="T17" fmla="*/ 221 h 338"/>
                    <a:gd name="T18" fmla="*/ 62 w 63"/>
                    <a:gd name="T19" fmla="*/ 56 h 338"/>
                    <a:gd name="T20" fmla="*/ 54 w 63"/>
                    <a:gd name="T21" fmla="*/ 0 h 338"/>
                    <a:gd name="T22" fmla="*/ 18 w 63"/>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38"/>
                    <a:gd name="T38" fmla="*/ 63 w 63"/>
                    <a:gd name="T39" fmla="*/ 338 h 3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38">
                      <a:moveTo>
                        <a:pt x="18" y="9"/>
                      </a:moveTo>
                      <a:lnTo>
                        <a:pt x="27" y="70"/>
                      </a:lnTo>
                      <a:lnTo>
                        <a:pt x="26" y="214"/>
                      </a:lnTo>
                      <a:lnTo>
                        <a:pt x="0" y="274"/>
                      </a:lnTo>
                      <a:lnTo>
                        <a:pt x="6" y="280"/>
                      </a:lnTo>
                      <a:lnTo>
                        <a:pt x="0" y="311"/>
                      </a:lnTo>
                      <a:lnTo>
                        <a:pt x="5" y="337"/>
                      </a:lnTo>
                      <a:lnTo>
                        <a:pt x="26" y="296"/>
                      </a:lnTo>
                      <a:lnTo>
                        <a:pt x="44" y="221"/>
                      </a:lnTo>
                      <a:lnTo>
                        <a:pt x="62" y="56"/>
                      </a:lnTo>
                      <a:lnTo>
                        <a:pt x="54" y="0"/>
                      </a:lnTo>
                      <a:lnTo>
                        <a:pt x="18" y="9"/>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16" name="Group 18">
                <a:extLst>
                  <a:ext uri="{FF2B5EF4-FFF2-40B4-BE49-F238E27FC236}">
                    <a16:creationId xmlns:a16="http://schemas.microsoft.com/office/drawing/2014/main" id="{18202DD6-6C59-9A44-8522-4B9A5E3F5067}"/>
                  </a:ext>
                </a:extLst>
              </p:cNvPr>
              <p:cNvGrpSpPr>
                <a:grpSpLocks/>
              </p:cNvGrpSpPr>
              <p:nvPr/>
            </p:nvGrpSpPr>
            <p:grpSpPr bwMode="auto">
              <a:xfrm>
                <a:off x="2442" y="2952"/>
                <a:ext cx="165" cy="110"/>
                <a:chOff x="2442" y="2952"/>
                <a:chExt cx="165" cy="110"/>
              </a:xfrm>
            </p:grpSpPr>
            <p:sp>
              <p:nvSpPr>
                <p:cNvPr id="218" name="Freeform 19">
                  <a:extLst>
                    <a:ext uri="{FF2B5EF4-FFF2-40B4-BE49-F238E27FC236}">
                      <a16:creationId xmlns:a16="http://schemas.microsoft.com/office/drawing/2014/main" id="{B2132280-3E86-9A45-9C0E-802ED3917AD3}"/>
                    </a:ext>
                  </a:extLst>
                </p:cNvPr>
                <p:cNvSpPr>
                  <a:spLocks/>
                </p:cNvSpPr>
                <p:nvPr/>
              </p:nvSpPr>
              <p:spPr bwMode="auto">
                <a:xfrm>
                  <a:off x="2442" y="2962"/>
                  <a:ext cx="62" cy="100"/>
                </a:xfrm>
                <a:custGeom>
                  <a:avLst/>
                  <a:gdLst>
                    <a:gd name="T0" fmla="*/ 11 w 62"/>
                    <a:gd name="T1" fmla="*/ 49 h 100"/>
                    <a:gd name="T2" fmla="*/ 3 w 62"/>
                    <a:gd name="T3" fmla="*/ 64 h 100"/>
                    <a:gd name="T4" fmla="*/ 0 w 62"/>
                    <a:gd name="T5" fmla="*/ 76 h 100"/>
                    <a:gd name="T6" fmla="*/ 0 w 62"/>
                    <a:gd name="T7" fmla="*/ 85 h 100"/>
                    <a:gd name="T8" fmla="*/ 2 w 62"/>
                    <a:gd name="T9" fmla="*/ 91 h 100"/>
                    <a:gd name="T10" fmla="*/ 6 w 62"/>
                    <a:gd name="T11" fmla="*/ 96 h 100"/>
                    <a:gd name="T12" fmla="*/ 14 w 62"/>
                    <a:gd name="T13" fmla="*/ 99 h 100"/>
                    <a:gd name="T14" fmla="*/ 24 w 62"/>
                    <a:gd name="T15" fmla="*/ 98 h 100"/>
                    <a:gd name="T16" fmla="*/ 35 w 62"/>
                    <a:gd name="T17" fmla="*/ 94 h 100"/>
                    <a:gd name="T18" fmla="*/ 43 w 62"/>
                    <a:gd name="T19" fmla="*/ 84 h 100"/>
                    <a:gd name="T20" fmla="*/ 50 w 62"/>
                    <a:gd name="T21" fmla="*/ 70 h 100"/>
                    <a:gd name="T22" fmla="*/ 54 w 62"/>
                    <a:gd name="T23" fmla="*/ 44 h 100"/>
                    <a:gd name="T24" fmla="*/ 61 w 62"/>
                    <a:gd name="T25" fmla="*/ 17 h 100"/>
                    <a:gd name="T26" fmla="*/ 60 w 62"/>
                    <a:gd name="T27" fmla="*/ 0 h 100"/>
                    <a:gd name="T28" fmla="*/ 48 w 62"/>
                    <a:gd name="T29" fmla="*/ 38 h 100"/>
                    <a:gd name="T30" fmla="*/ 37 w 62"/>
                    <a:gd name="T31" fmla="*/ 62 h 100"/>
                    <a:gd name="T32" fmla="*/ 22 w 62"/>
                    <a:gd name="T33" fmla="*/ 62 h 100"/>
                    <a:gd name="T34" fmla="*/ 9 w 62"/>
                    <a:gd name="T35" fmla="*/ 61 h 100"/>
                    <a:gd name="T36" fmla="*/ 11 w 62"/>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100"/>
                    <a:gd name="T59" fmla="*/ 62 w 62"/>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100">
                      <a:moveTo>
                        <a:pt x="11" y="49"/>
                      </a:moveTo>
                      <a:lnTo>
                        <a:pt x="3" y="64"/>
                      </a:lnTo>
                      <a:lnTo>
                        <a:pt x="0" y="76"/>
                      </a:lnTo>
                      <a:lnTo>
                        <a:pt x="0" y="85"/>
                      </a:lnTo>
                      <a:lnTo>
                        <a:pt x="2" y="91"/>
                      </a:lnTo>
                      <a:lnTo>
                        <a:pt x="6" y="96"/>
                      </a:lnTo>
                      <a:lnTo>
                        <a:pt x="14" y="99"/>
                      </a:lnTo>
                      <a:lnTo>
                        <a:pt x="24" y="98"/>
                      </a:lnTo>
                      <a:lnTo>
                        <a:pt x="35" y="94"/>
                      </a:lnTo>
                      <a:lnTo>
                        <a:pt x="43" y="84"/>
                      </a:lnTo>
                      <a:lnTo>
                        <a:pt x="50" y="70"/>
                      </a:lnTo>
                      <a:lnTo>
                        <a:pt x="54" y="44"/>
                      </a:lnTo>
                      <a:lnTo>
                        <a:pt x="61" y="17"/>
                      </a:lnTo>
                      <a:lnTo>
                        <a:pt x="60" y="0"/>
                      </a:lnTo>
                      <a:lnTo>
                        <a:pt x="48" y="38"/>
                      </a:lnTo>
                      <a:lnTo>
                        <a:pt x="37" y="62"/>
                      </a:lnTo>
                      <a:lnTo>
                        <a:pt x="22" y="62"/>
                      </a:lnTo>
                      <a:lnTo>
                        <a:pt x="9" y="61"/>
                      </a:lnTo>
                      <a:lnTo>
                        <a:pt x="11" y="49"/>
                      </a:lnTo>
                    </a:path>
                  </a:pathLst>
                </a:custGeom>
                <a:solidFill>
                  <a:srgbClr val="FF2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9" name="Freeform 20">
                  <a:extLst>
                    <a:ext uri="{FF2B5EF4-FFF2-40B4-BE49-F238E27FC236}">
                      <a16:creationId xmlns:a16="http://schemas.microsoft.com/office/drawing/2014/main" id="{CDC5C1A4-4C3B-584A-B8E9-DC12EA1040C6}"/>
                    </a:ext>
                  </a:extLst>
                </p:cNvPr>
                <p:cNvSpPr>
                  <a:spLocks/>
                </p:cNvSpPr>
                <p:nvPr/>
              </p:nvSpPr>
              <p:spPr bwMode="auto">
                <a:xfrm>
                  <a:off x="2536" y="2952"/>
                  <a:ext cx="71" cy="109"/>
                </a:xfrm>
                <a:custGeom>
                  <a:avLst/>
                  <a:gdLst>
                    <a:gd name="T0" fmla="*/ 1 w 71"/>
                    <a:gd name="T1" fmla="*/ 0 h 109"/>
                    <a:gd name="T2" fmla="*/ 0 w 71"/>
                    <a:gd name="T3" fmla="*/ 11 h 109"/>
                    <a:gd name="T4" fmla="*/ 9 w 71"/>
                    <a:gd name="T5" fmla="*/ 38 h 109"/>
                    <a:gd name="T6" fmla="*/ 15 w 71"/>
                    <a:gd name="T7" fmla="*/ 61 h 109"/>
                    <a:gd name="T8" fmla="*/ 22 w 71"/>
                    <a:gd name="T9" fmla="*/ 82 h 109"/>
                    <a:gd name="T10" fmla="*/ 29 w 71"/>
                    <a:gd name="T11" fmla="*/ 94 h 109"/>
                    <a:gd name="T12" fmla="*/ 36 w 71"/>
                    <a:gd name="T13" fmla="*/ 103 h 109"/>
                    <a:gd name="T14" fmla="*/ 46 w 71"/>
                    <a:gd name="T15" fmla="*/ 106 h 109"/>
                    <a:gd name="T16" fmla="*/ 57 w 71"/>
                    <a:gd name="T17" fmla="*/ 108 h 109"/>
                    <a:gd name="T18" fmla="*/ 62 w 71"/>
                    <a:gd name="T19" fmla="*/ 104 h 109"/>
                    <a:gd name="T20" fmla="*/ 67 w 71"/>
                    <a:gd name="T21" fmla="*/ 102 h 109"/>
                    <a:gd name="T22" fmla="*/ 70 w 71"/>
                    <a:gd name="T23" fmla="*/ 91 h 109"/>
                    <a:gd name="T24" fmla="*/ 68 w 71"/>
                    <a:gd name="T25" fmla="*/ 77 h 109"/>
                    <a:gd name="T26" fmla="*/ 62 w 71"/>
                    <a:gd name="T27" fmla="*/ 60 h 109"/>
                    <a:gd name="T28" fmla="*/ 58 w 71"/>
                    <a:gd name="T29" fmla="*/ 51 h 109"/>
                    <a:gd name="T30" fmla="*/ 56 w 71"/>
                    <a:gd name="T31" fmla="*/ 59 h 109"/>
                    <a:gd name="T32" fmla="*/ 53 w 71"/>
                    <a:gd name="T33" fmla="*/ 62 h 109"/>
                    <a:gd name="T34" fmla="*/ 44 w 71"/>
                    <a:gd name="T35" fmla="*/ 65 h 109"/>
                    <a:gd name="T36" fmla="*/ 37 w 71"/>
                    <a:gd name="T37" fmla="*/ 66 h 109"/>
                    <a:gd name="T38" fmla="*/ 23 w 71"/>
                    <a:gd name="T39" fmla="*/ 63 h 109"/>
                    <a:gd name="T40" fmla="*/ 9 w 71"/>
                    <a:gd name="T41" fmla="*/ 21 h 109"/>
                    <a:gd name="T42" fmla="*/ 1 w 71"/>
                    <a:gd name="T43" fmla="*/ 0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109"/>
                    <a:gd name="T68" fmla="*/ 71 w 71"/>
                    <a:gd name="T69" fmla="*/ 109 h 1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109">
                      <a:moveTo>
                        <a:pt x="1" y="0"/>
                      </a:moveTo>
                      <a:lnTo>
                        <a:pt x="0" y="11"/>
                      </a:lnTo>
                      <a:lnTo>
                        <a:pt x="9" y="38"/>
                      </a:lnTo>
                      <a:lnTo>
                        <a:pt x="15" y="61"/>
                      </a:lnTo>
                      <a:lnTo>
                        <a:pt x="22" y="82"/>
                      </a:lnTo>
                      <a:lnTo>
                        <a:pt x="29" y="94"/>
                      </a:lnTo>
                      <a:lnTo>
                        <a:pt x="36" y="103"/>
                      </a:lnTo>
                      <a:lnTo>
                        <a:pt x="46" y="106"/>
                      </a:lnTo>
                      <a:lnTo>
                        <a:pt x="57" y="108"/>
                      </a:lnTo>
                      <a:lnTo>
                        <a:pt x="62" y="104"/>
                      </a:lnTo>
                      <a:lnTo>
                        <a:pt x="67" y="102"/>
                      </a:lnTo>
                      <a:lnTo>
                        <a:pt x="70" y="91"/>
                      </a:lnTo>
                      <a:lnTo>
                        <a:pt x="68" y="77"/>
                      </a:lnTo>
                      <a:lnTo>
                        <a:pt x="62" y="60"/>
                      </a:lnTo>
                      <a:lnTo>
                        <a:pt x="58" y="51"/>
                      </a:lnTo>
                      <a:lnTo>
                        <a:pt x="56" y="59"/>
                      </a:lnTo>
                      <a:lnTo>
                        <a:pt x="53" y="62"/>
                      </a:lnTo>
                      <a:lnTo>
                        <a:pt x="44" y="65"/>
                      </a:lnTo>
                      <a:lnTo>
                        <a:pt x="37" y="66"/>
                      </a:lnTo>
                      <a:lnTo>
                        <a:pt x="23" y="63"/>
                      </a:lnTo>
                      <a:lnTo>
                        <a:pt x="9" y="21"/>
                      </a:lnTo>
                      <a:lnTo>
                        <a:pt x="1" y="0"/>
                      </a:lnTo>
                    </a:path>
                  </a:pathLst>
                </a:custGeom>
                <a:solidFill>
                  <a:srgbClr val="FF2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17" name="Freeform 21">
                <a:extLst>
                  <a:ext uri="{FF2B5EF4-FFF2-40B4-BE49-F238E27FC236}">
                    <a16:creationId xmlns:a16="http://schemas.microsoft.com/office/drawing/2014/main" id="{CB6EC830-A3EF-7B4D-A2FB-9D2820345727}"/>
                  </a:ext>
                </a:extLst>
              </p:cNvPr>
              <p:cNvSpPr>
                <a:spLocks/>
              </p:cNvSpPr>
              <p:nvPr/>
            </p:nvSpPr>
            <p:spPr bwMode="auto">
              <a:xfrm>
                <a:off x="2390" y="1964"/>
                <a:ext cx="291" cy="723"/>
              </a:xfrm>
              <a:custGeom>
                <a:avLst/>
                <a:gdLst>
                  <a:gd name="T0" fmla="*/ 115 w 291"/>
                  <a:gd name="T1" fmla="*/ 0 h 723"/>
                  <a:gd name="T2" fmla="*/ 46 w 291"/>
                  <a:gd name="T3" fmla="*/ 38 h 723"/>
                  <a:gd name="T4" fmla="*/ 37 w 291"/>
                  <a:gd name="T5" fmla="*/ 50 h 723"/>
                  <a:gd name="T6" fmla="*/ 0 w 291"/>
                  <a:gd name="T7" fmla="*/ 227 h 723"/>
                  <a:gd name="T8" fmla="*/ 56 w 291"/>
                  <a:gd name="T9" fmla="*/ 234 h 723"/>
                  <a:gd name="T10" fmla="*/ 63 w 291"/>
                  <a:gd name="T11" fmla="*/ 189 h 723"/>
                  <a:gd name="T12" fmla="*/ 84 w 291"/>
                  <a:gd name="T13" fmla="*/ 284 h 723"/>
                  <a:gd name="T14" fmla="*/ 49 w 291"/>
                  <a:gd name="T15" fmla="*/ 405 h 723"/>
                  <a:gd name="T16" fmla="*/ 49 w 291"/>
                  <a:gd name="T17" fmla="*/ 493 h 723"/>
                  <a:gd name="T18" fmla="*/ 56 w 291"/>
                  <a:gd name="T19" fmla="*/ 555 h 723"/>
                  <a:gd name="T20" fmla="*/ 74 w 291"/>
                  <a:gd name="T21" fmla="*/ 644 h 723"/>
                  <a:gd name="T22" fmla="*/ 90 w 291"/>
                  <a:gd name="T23" fmla="*/ 712 h 723"/>
                  <a:gd name="T24" fmla="*/ 144 w 291"/>
                  <a:gd name="T25" fmla="*/ 722 h 723"/>
                  <a:gd name="T26" fmla="*/ 149 w 291"/>
                  <a:gd name="T27" fmla="*/ 711 h 723"/>
                  <a:gd name="T28" fmla="*/ 200 w 291"/>
                  <a:gd name="T29" fmla="*/ 709 h 723"/>
                  <a:gd name="T30" fmla="*/ 217 w 291"/>
                  <a:gd name="T31" fmla="*/ 624 h 723"/>
                  <a:gd name="T32" fmla="*/ 234 w 291"/>
                  <a:gd name="T33" fmla="*/ 514 h 723"/>
                  <a:gd name="T34" fmla="*/ 246 w 291"/>
                  <a:gd name="T35" fmla="*/ 401 h 723"/>
                  <a:gd name="T36" fmla="*/ 213 w 291"/>
                  <a:gd name="T37" fmla="*/ 274 h 723"/>
                  <a:gd name="T38" fmla="*/ 226 w 291"/>
                  <a:gd name="T39" fmla="*/ 203 h 723"/>
                  <a:gd name="T40" fmla="*/ 234 w 291"/>
                  <a:gd name="T41" fmla="*/ 229 h 723"/>
                  <a:gd name="T42" fmla="*/ 290 w 291"/>
                  <a:gd name="T43" fmla="*/ 214 h 723"/>
                  <a:gd name="T44" fmla="*/ 247 w 291"/>
                  <a:gd name="T45" fmla="*/ 48 h 723"/>
                  <a:gd name="T46" fmla="*/ 173 w 291"/>
                  <a:gd name="T47" fmla="*/ 0 h 723"/>
                  <a:gd name="T48" fmla="*/ 171 w 291"/>
                  <a:gd name="T49" fmla="*/ 6 h 723"/>
                  <a:gd name="T50" fmla="*/ 162 w 291"/>
                  <a:gd name="T51" fmla="*/ 12 h 723"/>
                  <a:gd name="T52" fmla="*/ 154 w 291"/>
                  <a:gd name="T53" fmla="*/ 14 h 723"/>
                  <a:gd name="T54" fmla="*/ 146 w 291"/>
                  <a:gd name="T55" fmla="*/ 14 h 723"/>
                  <a:gd name="T56" fmla="*/ 137 w 291"/>
                  <a:gd name="T57" fmla="*/ 13 h 723"/>
                  <a:gd name="T58" fmla="*/ 128 w 291"/>
                  <a:gd name="T59" fmla="*/ 11 h 723"/>
                  <a:gd name="T60" fmla="*/ 119 w 291"/>
                  <a:gd name="T61" fmla="*/ 6 h 723"/>
                  <a:gd name="T62" fmla="*/ 115 w 291"/>
                  <a:gd name="T63" fmla="*/ 0 h 7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723"/>
                  <a:gd name="T98" fmla="*/ 291 w 291"/>
                  <a:gd name="T99" fmla="*/ 723 h 7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723">
                    <a:moveTo>
                      <a:pt x="115" y="0"/>
                    </a:moveTo>
                    <a:lnTo>
                      <a:pt x="46" y="38"/>
                    </a:lnTo>
                    <a:lnTo>
                      <a:pt x="37" y="50"/>
                    </a:lnTo>
                    <a:lnTo>
                      <a:pt x="0" y="227"/>
                    </a:lnTo>
                    <a:lnTo>
                      <a:pt x="56" y="234"/>
                    </a:lnTo>
                    <a:lnTo>
                      <a:pt x="63" y="189"/>
                    </a:lnTo>
                    <a:lnTo>
                      <a:pt x="84" y="284"/>
                    </a:lnTo>
                    <a:lnTo>
                      <a:pt x="49" y="405"/>
                    </a:lnTo>
                    <a:lnTo>
                      <a:pt x="49" y="493"/>
                    </a:lnTo>
                    <a:lnTo>
                      <a:pt x="56" y="555"/>
                    </a:lnTo>
                    <a:lnTo>
                      <a:pt x="74" y="644"/>
                    </a:lnTo>
                    <a:lnTo>
                      <a:pt x="90" y="712"/>
                    </a:lnTo>
                    <a:lnTo>
                      <a:pt x="144" y="722"/>
                    </a:lnTo>
                    <a:lnTo>
                      <a:pt x="149" y="711"/>
                    </a:lnTo>
                    <a:lnTo>
                      <a:pt x="200" y="709"/>
                    </a:lnTo>
                    <a:lnTo>
                      <a:pt x="217" y="624"/>
                    </a:lnTo>
                    <a:lnTo>
                      <a:pt x="234" y="514"/>
                    </a:lnTo>
                    <a:lnTo>
                      <a:pt x="246" y="401"/>
                    </a:lnTo>
                    <a:lnTo>
                      <a:pt x="213" y="274"/>
                    </a:lnTo>
                    <a:lnTo>
                      <a:pt x="226" y="203"/>
                    </a:lnTo>
                    <a:lnTo>
                      <a:pt x="234" y="229"/>
                    </a:lnTo>
                    <a:lnTo>
                      <a:pt x="290" y="214"/>
                    </a:lnTo>
                    <a:lnTo>
                      <a:pt x="247" y="48"/>
                    </a:lnTo>
                    <a:lnTo>
                      <a:pt x="173" y="0"/>
                    </a:lnTo>
                    <a:lnTo>
                      <a:pt x="171" y="6"/>
                    </a:lnTo>
                    <a:lnTo>
                      <a:pt x="162" y="12"/>
                    </a:lnTo>
                    <a:lnTo>
                      <a:pt x="154" y="14"/>
                    </a:lnTo>
                    <a:lnTo>
                      <a:pt x="146" y="14"/>
                    </a:lnTo>
                    <a:lnTo>
                      <a:pt x="137" y="13"/>
                    </a:lnTo>
                    <a:lnTo>
                      <a:pt x="128" y="11"/>
                    </a:lnTo>
                    <a:lnTo>
                      <a:pt x="119" y="6"/>
                    </a:lnTo>
                    <a:lnTo>
                      <a:pt x="115" y="0"/>
                    </a:lnTo>
                  </a:path>
                </a:pathLst>
              </a:custGeom>
              <a:solidFill>
                <a:srgbClr val="FF2040"/>
              </a:solidFill>
              <a:ln w="12700" cap="rnd" cmpd="sng">
                <a:solidFill>
                  <a:srgbClr val="FF2040"/>
                </a:solidFill>
                <a:prstDash val="solid"/>
                <a:round/>
                <a:headEnd/>
                <a:tailEnd/>
              </a:ln>
            </p:spPr>
            <p:txBody>
              <a:bodyPr/>
              <a:lstStyle/>
              <a:p>
                <a:endParaRPr lang="zh-CN" altLang="en-US"/>
              </a:p>
            </p:txBody>
          </p:sp>
        </p:grpSp>
        <p:grpSp>
          <p:nvGrpSpPr>
            <p:cNvPr id="12" name="Group 22">
              <a:extLst>
                <a:ext uri="{FF2B5EF4-FFF2-40B4-BE49-F238E27FC236}">
                  <a16:creationId xmlns:a16="http://schemas.microsoft.com/office/drawing/2014/main" id="{C9944127-3385-234C-9E8B-33964974EBC1}"/>
                </a:ext>
              </a:extLst>
            </p:cNvPr>
            <p:cNvGrpSpPr>
              <a:grpSpLocks/>
            </p:cNvGrpSpPr>
            <p:nvPr/>
          </p:nvGrpSpPr>
          <p:grpSpPr bwMode="auto">
            <a:xfrm>
              <a:off x="2583" y="1747"/>
              <a:ext cx="299" cy="1377"/>
              <a:chOff x="2583" y="1747"/>
              <a:chExt cx="299" cy="1377"/>
            </a:xfrm>
          </p:grpSpPr>
          <p:grpSp>
            <p:nvGrpSpPr>
              <p:cNvPr id="190" name="Group 23">
                <a:extLst>
                  <a:ext uri="{FF2B5EF4-FFF2-40B4-BE49-F238E27FC236}">
                    <a16:creationId xmlns:a16="http://schemas.microsoft.com/office/drawing/2014/main" id="{B2AF7AE2-B0AF-5240-8BE7-8BE259A066C7}"/>
                  </a:ext>
                </a:extLst>
              </p:cNvPr>
              <p:cNvGrpSpPr>
                <a:grpSpLocks/>
              </p:cNvGrpSpPr>
              <p:nvPr/>
            </p:nvGrpSpPr>
            <p:grpSpPr bwMode="auto">
              <a:xfrm>
                <a:off x="2649" y="1747"/>
                <a:ext cx="155" cy="328"/>
                <a:chOff x="2649" y="1747"/>
                <a:chExt cx="155" cy="328"/>
              </a:xfrm>
            </p:grpSpPr>
            <p:sp>
              <p:nvSpPr>
                <p:cNvPr id="210" name="Freeform 24">
                  <a:extLst>
                    <a:ext uri="{FF2B5EF4-FFF2-40B4-BE49-F238E27FC236}">
                      <a16:creationId xmlns:a16="http://schemas.microsoft.com/office/drawing/2014/main" id="{B88D2929-7D55-614E-8429-2136A87525DA}"/>
                    </a:ext>
                  </a:extLst>
                </p:cNvPr>
                <p:cNvSpPr>
                  <a:spLocks/>
                </p:cNvSpPr>
                <p:nvPr/>
              </p:nvSpPr>
              <p:spPr bwMode="auto">
                <a:xfrm>
                  <a:off x="2649" y="1747"/>
                  <a:ext cx="155" cy="252"/>
                </a:xfrm>
                <a:custGeom>
                  <a:avLst/>
                  <a:gdLst>
                    <a:gd name="T0" fmla="*/ 58 w 155"/>
                    <a:gd name="T1" fmla="*/ 4 h 252"/>
                    <a:gd name="T2" fmla="*/ 42 w 155"/>
                    <a:gd name="T3" fmla="*/ 12 h 252"/>
                    <a:gd name="T4" fmla="*/ 30 w 155"/>
                    <a:gd name="T5" fmla="*/ 23 h 252"/>
                    <a:gd name="T6" fmla="*/ 23 w 155"/>
                    <a:gd name="T7" fmla="*/ 36 h 252"/>
                    <a:gd name="T8" fmla="*/ 15 w 155"/>
                    <a:gd name="T9" fmla="*/ 61 h 252"/>
                    <a:gd name="T10" fmla="*/ 6 w 155"/>
                    <a:gd name="T11" fmla="*/ 98 h 252"/>
                    <a:gd name="T12" fmla="*/ 0 w 155"/>
                    <a:gd name="T13" fmla="*/ 131 h 252"/>
                    <a:gd name="T14" fmla="*/ 1 w 155"/>
                    <a:gd name="T15" fmla="*/ 146 h 252"/>
                    <a:gd name="T16" fmla="*/ 4 w 155"/>
                    <a:gd name="T17" fmla="*/ 159 h 252"/>
                    <a:gd name="T18" fmla="*/ 6 w 155"/>
                    <a:gd name="T19" fmla="*/ 180 h 252"/>
                    <a:gd name="T20" fmla="*/ 18 w 155"/>
                    <a:gd name="T21" fmla="*/ 251 h 252"/>
                    <a:gd name="T22" fmla="*/ 26 w 155"/>
                    <a:gd name="T23" fmla="*/ 236 h 252"/>
                    <a:gd name="T24" fmla="*/ 37 w 155"/>
                    <a:gd name="T25" fmla="*/ 235 h 252"/>
                    <a:gd name="T26" fmla="*/ 45 w 155"/>
                    <a:gd name="T27" fmla="*/ 231 h 252"/>
                    <a:gd name="T28" fmla="*/ 56 w 155"/>
                    <a:gd name="T29" fmla="*/ 222 h 252"/>
                    <a:gd name="T30" fmla="*/ 53 w 155"/>
                    <a:gd name="T31" fmla="*/ 184 h 252"/>
                    <a:gd name="T32" fmla="*/ 53 w 155"/>
                    <a:gd name="T33" fmla="*/ 172 h 252"/>
                    <a:gd name="T34" fmla="*/ 41 w 155"/>
                    <a:gd name="T35" fmla="*/ 147 h 252"/>
                    <a:gd name="T36" fmla="*/ 39 w 155"/>
                    <a:gd name="T37" fmla="*/ 106 h 252"/>
                    <a:gd name="T38" fmla="*/ 41 w 155"/>
                    <a:gd name="T39" fmla="*/ 71 h 252"/>
                    <a:gd name="T40" fmla="*/ 63 w 155"/>
                    <a:gd name="T41" fmla="*/ 48 h 252"/>
                    <a:gd name="T42" fmla="*/ 100 w 155"/>
                    <a:gd name="T43" fmla="*/ 44 h 252"/>
                    <a:gd name="T44" fmla="*/ 117 w 155"/>
                    <a:gd name="T45" fmla="*/ 67 h 252"/>
                    <a:gd name="T46" fmla="*/ 115 w 155"/>
                    <a:gd name="T47" fmla="*/ 143 h 252"/>
                    <a:gd name="T48" fmla="*/ 100 w 155"/>
                    <a:gd name="T49" fmla="*/ 173 h 252"/>
                    <a:gd name="T50" fmla="*/ 97 w 155"/>
                    <a:gd name="T51" fmla="*/ 222 h 252"/>
                    <a:gd name="T52" fmla="*/ 105 w 155"/>
                    <a:gd name="T53" fmla="*/ 214 h 252"/>
                    <a:gd name="T54" fmla="*/ 113 w 155"/>
                    <a:gd name="T55" fmla="*/ 223 h 252"/>
                    <a:gd name="T56" fmla="*/ 122 w 155"/>
                    <a:gd name="T57" fmla="*/ 228 h 252"/>
                    <a:gd name="T58" fmla="*/ 128 w 155"/>
                    <a:gd name="T59" fmla="*/ 233 h 252"/>
                    <a:gd name="T60" fmla="*/ 138 w 155"/>
                    <a:gd name="T61" fmla="*/ 239 h 252"/>
                    <a:gd name="T62" fmla="*/ 147 w 155"/>
                    <a:gd name="T63" fmla="*/ 188 h 252"/>
                    <a:gd name="T64" fmla="*/ 150 w 155"/>
                    <a:gd name="T65" fmla="*/ 157 h 252"/>
                    <a:gd name="T66" fmla="*/ 153 w 155"/>
                    <a:gd name="T67" fmla="*/ 136 h 252"/>
                    <a:gd name="T68" fmla="*/ 154 w 155"/>
                    <a:gd name="T69" fmla="*/ 123 h 252"/>
                    <a:gd name="T70" fmla="*/ 153 w 155"/>
                    <a:gd name="T71" fmla="*/ 106 h 252"/>
                    <a:gd name="T72" fmla="*/ 150 w 155"/>
                    <a:gd name="T73" fmla="*/ 94 h 252"/>
                    <a:gd name="T74" fmla="*/ 147 w 155"/>
                    <a:gd name="T75" fmla="*/ 82 h 252"/>
                    <a:gd name="T76" fmla="*/ 144 w 155"/>
                    <a:gd name="T77" fmla="*/ 70 h 252"/>
                    <a:gd name="T78" fmla="*/ 144 w 155"/>
                    <a:gd name="T79" fmla="*/ 60 h 252"/>
                    <a:gd name="T80" fmla="*/ 141 w 155"/>
                    <a:gd name="T81" fmla="*/ 47 h 252"/>
                    <a:gd name="T82" fmla="*/ 136 w 155"/>
                    <a:gd name="T83" fmla="*/ 31 h 252"/>
                    <a:gd name="T84" fmla="*/ 125 w 155"/>
                    <a:gd name="T85" fmla="*/ 16 h 252"/>
                    <a:gd name="T86" fmla="*/ 111 w 155"/>
                    <a:gd name="T87" fmla="*/ 5 h 252"/>
                    <a:gd name="T88" fmla="*/ 95 w 155"/>
                    <a:gd name="T89" fmla="*/ 1 h 252"/>
                    <a:gd name="T90" fmla="*/ 79 w 155"/>
                    <a:gd name="T91" fmla="*/ 0 h 252"/>
                    <a:gd name="T92" fmla="*/ 58 w 155"/>
                    <a:gd name="T93" fmla="*/ 4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5"/>
                    <a:gd name="T142" fmla="*/ 0 h 252"/>
                    <a:gd name="T143" fmla="*/ 155 w 155"/>
                    <a:gd name="T144" fmla="*/ 252 h 2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5" h="252">
                      <a:moveTo>
                        <a:pt x="58" y="4"/>
                      </a:moveTo>
                      <a:lnTo>
                        <a:pt x="42" y="12"/>
                      </a:lnTo>
                      <a:lnTo>
                        <a:pt x="30" y="23"/>
                      </a:lnTo>
                      <a:lnTo>
                        <a:pt x="23" y="36"/>
                      </a:lnTo>
                      <a:lnTo>
                        <a:pt x="15" y="61"/>
                      </a:lnTo>
                      <a:lnTo>
                        <a:pt x="6" y="98"/>
                      </a:lnTo>
                      <a:lnTo>
                        <a:pt x="0" y="131"/>
                      </a:lnTo>
                      <a:lnTo>
                        <a:pt x="1" y="146"/>
                      </a:lnTo>
                      <a:lnTo>
                        <a:pt x="4" y="159"/>
                      </a:lnTo>
                      <a:lnTo>
                        <a:pt x="6" y="180"/>
                      </a:lnTo>
                      <a:lnTo>
                        <a:pt x="18" y="251"/>
                      </a:lnTo>
                      <a:lnTo>
                        <a:pt x="26" y="236"/>
                      </a:lnTo>
                      <a:lnTo>
                        <a:pt x="37" y="235"/>
                      </a:lnTo>
                      <a:lnTo>
                        <a:pt x="45" y="231"/>
                      </a:lnTo>
                      <a:lnTo>
                        <a:pt x="56" y="222"/>
                      </a:lnTo>
                      <a:lnTo>
                        <a:pt x="53" y="184"/>
                      </a:lnTo>
                      <a:lnTo>
                        <a:pt x="53" y="172"/>
                      </a:lnTo>
                      <a:lnTo>
                        <a:pt x="41" y="147"/>
                      </a:lnTo>
                      <a:lnTo>
                        <a:pt x="39" y="106"/>
                      </a:lnTo>
                      <a:lnTo>
                        <a:pt x="41" y="71"/>
                      </a:lnTo>
                      <a:lnTo>
                        <a:pt x="63" y="48"/>
                      </a:lnTo>
                      <a:lnTo>
                        <a:pt x="100" y="44"/>
                      </a:lnTo>
                      <a:lnTo>
                        <a:pt x="117" y="67"/>
                      </a:lnTo>
                      <a:lnTo>
                        <a:pt x="115" y="143"/>
                      </a:lnTo>
                      <a:lnTo>
                        <a:pt x="100" y="173"/>
                      </a:lnTo>
                      <a:lnTo>
                        <a:pt x="97" y="222"/>
                      </a:lnTo>
                      <a:lnTo>
                        <a:pt x="105" y="214"/>
                      </a:lnTo>
                      <a:lnTo>
                        <a:pt x="113" y="223"/>
                      </a:lnTo>
                      <a:lnTo>
                        <a:pt x="122" y="228"/>
                      </a:lnTo>
                      <a:lnTo>
                        <a:pt x="128" y="233"/>
                      </a:lnTo>
                      <a:lnTo>
                        <a:pt x="138" y="239"/>
                      </a:lnTo>
                      <a:lnTo>
                        <a:pt x="147" y="188"/>
                      </a:lnTo>
                      <a:lnTo>
                        <a:pt x="150" y="157"/>
                      </a:lnTo>
                      <a:lnTo>
                        <a:pt x="153" y="136"/>
                      </a:lnTo>
                      <a:lnTo>
                        <a:pt x="154" y="123"/>
                      </a:lnTo>
                      <a:lnTo>
                        <a:pt x="153" y="106"/>
                      </a:lnTo>
                      <a:lnTo>
                        <a:pt x="150" y="94"/>
                      </a:lnTo>
                      <a:lnTo>
                        <a:pt x="147" y="82"/>
                      </a:lnTo>
                      <a:lnTo>
                        <a:pt x="144" y="70"/>
                      </a:lnTo>
                      <a:lnTo>
                        <a:pt x="144" y="60"/>
                      </a:lnTo>
                      <a:lnTo>
                        <a:pt x="141" y="47"/>
                      </a:lnTo>
                      <a:lnTo>
                        <a:pt x="136" y="31"/>
                      </a:lnTo>
                      <a:lnTo>
                        <a:pt x="125" y="16"/>
                      </a:lnTo>
                      <a:lnTo>
                        <a:pt x="111" y="5"/>
                      </a:lnTo>
                      <a:lnTo>
                        <a:pt x="95" y="1"/>
                      </a:lnTo>
                      <a:lnTo>
                        <a:pt x="79" y="0"/>
                      </a:lnTo>
                      <a:lnTo>
                        <a:pt x="58" y="4"/>
                      </a:lnTo>
                    </a:path>
                  </a:pathLst>
                </a:custGeom>
                <a:solidFill>
                  <a:srgbClr val="C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1" name="Freeform 25">
                  <a:extLst>
                    <a:ext uri="{FF2B5EF4-FFF2-40B4-BE49-F238E27FC236}">
                      <a16:creationId xmlns:a16="http://schemas.microsoft.com/office/drawing/2014/main" id="{B8D07CF7-B324-0F4A-92DB-8B37DE3804C0}"/>
                    </a:ext>
                  </a:extLst>
                </p:cNvPr>
                <p:cNvSpPr>
                  <a:spLocks/>
                </p:cNvSpPr>
                <p:nvPr/>
              </p:nvSpPr>
              <p:spPr bwMode="auto">
                <a:xfrm>
                  <a:off x="2666" y="1787"/>
                  <a:ext cx="126" cy="288"/>
                </a:xfrm>
                <a:custGeom>
                  <a:avLst/>
                  <a:gdLst>
                    <a:gd name="T0" fmla="*/ 46 w 126"/>
                    <a:gd name="T1" fmla="*/ 4 h 288"/>
                    <a:gd name="T2" fmla="*/ 36 w 126"/>
                    <a:gd name="T3" fmla="*/ 9 h 288"/>
                    <a:gd name="T4" fmla="*/ 27 w 126"/>
                    <a:gd name="T5" fmla="*/ 19 h 288"/>
                    <a:gd name="T6" fmla="*/ 23 w 126"/>
                    <a:gd name="T7" fmla="*/ 31 h 288"/>
                    <a:gd name="T8" fmla="*/ 21 w 126"/>
                    <a:gd name="T9" fmla="*/ 45 h 288"/>
                    <a:gd name="T10" fmla="*/ 19 w 126"/>
                    <a:gd name="T11" fmla="*/ 66 h 288"/>
                    <a:gd name="T12" fmla="*/ 23 w 126"/>
                    <a:gd name="T13" fmla="*/ 103 h 288"/>
                    <a:gd name="T14" fmla="*/ 26 w 126"/>
                    <a:gd name="T15" fmla="*/ 116 h 288"/>
                    <a:gd name="T16" fmla="*/ 36 w 126"/>
                    <a:gd name="T17" fmla="*/ 134 h 288"/>
                    <a:gd name="T18" fmla="*/ 36 w 126"/>
                    <a:gd name="T19" fmla="*/ 178 h 288"/>
                    <a:gd name="T20" fmla="*/ 0 w 126"/>
                    <a:gd name="T21" fmla="*/ 202 h 288"/>
                    <a:gd name="T22" fmla="*/ 65 w 126"/>
                    <a:gd name="T23" fmla="*/ 287 h 288"/>
                    <a:gd name="T24" fmla="*/ 125 w 126"/>
                    <a:gd name="T25" fmla="*/ 197 h 288"/>
                    <a:gd name="T26" fmla="*/ 82 w 126"/>
                    <a:gd name="T27" fmla="*/ 169 h 288"/>
                    <a:gd name="T28" fmla="*/ 82 w 126"/>
                    <a:gd name="T29" fmla="*/ 135 h 288"/>
                    <a:gd name="T30" fmla="*/ 95 w 126"/>
                    <a:gd name="T31" fmla="*/ 115 h 288"/>
                    <a:gd name="T32" fmla="*/ 99 w 126"/>
                    <a:gd name="T33" fmla="*/ 104 h 288"/>
                    <a:gd name="T34" fmla="*/ 101 w 126"/>
                    <a:gd name="T35" fmla="*/ 69 h 288"/>
                    <a:gd name="T36" fmla="*/ 102 w 126"/>
                    <a:gd name="T37" fmla="*/ 49 h 288"/>
                    <a:gd name="T38" fmla="*/ 102 w 126"/>
                    <a:gd name="T39" fmla="*/ 35 h 288"/>
                    <a:gd name="T40" fmla="*/ 98 w 126"/>
                    <a:gd name="T41" fmla="*/ 22 h 288"/>
                    <a:gd name="T42" fmla="*/ 91 w 126"/>
                    <a:gd name="T43" fmla="*/ 11 h 288"/>
                    <a:gd name="T44" fmla="*/ 82 w 126"/>
                    <a:gd name="T45" fmla="*/ 5 h 288"/>
                    <a:gd name="T46" fmla="*/ 70 w 126"/>
                    <a:gd name="T47" fmla="*/ 0 h 288"/>
                    <a:gd name="T48" fmla="*/ 57 w 126"/>
                    <a:gd name="T49" fmla="*/ 0 h 288"/>
                    <a:gd name="T50" fmla="*/ 46 w 126"/>
                    <a:gd name="T51" fmla="*/ 4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288"/>
                    <a:gd name="T80" fmla="*/ 126 w 126"/>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288">
                      <a:moveTo>
                        <a:pt x="46" y="4"/>
                      </a:moveTo>
                      <a:lnTo>
                        <a:pt x="36" y="9"/>
                      </a:lnTo>
                      <a:lnTo>
                        <a:pt x="27" y="19"/>
                      </a:lnTo>
                      <a:lnTo>
                        <a:pt x="23" y="31"/>
                      </a:lnTo>
                      <a:lnTo>
                        <a:pt x="21" y="45"/>
                      </a:lnTo>
                      <a:lnTo>
                        <a:pt x="19" y="66"/>
                      </a:lnTo>
                      <a:lnTo>
                        <a:pt x="23" y="103"/>
                      </a:lnTo>
                      <a:lnTo>
                        <a:pt x="26" y="116"/>
                      </a:lnTo>
                      <a:lnTo>
                        <a:pt x="36" y="134"/>
                      </a:lnTo>
                      <a:lnTo>
                        <a:pt x="36" y="178"/>
                      </a:lnTo>
                      <a:lnTo>
                        <a:pt x="0" y="202"/>
                      </a:lnTo>
                      <a:lnTo>
                        <a:pt x="65" y="287"/>
                      </a:lnTo>
                      <a:lnTo>
                        <a:pt x="125" y="197"/>
                      </a:lnTo>
                      <a:lnTo>
                        <a:pt x="82" y="169"/>
                      </a:lnTo>
                      <a:lnTo>
                        <a:pt x="82" y="135"/>
                      </a:lnTo>
                      <a:lnTo>
                        <a:pt x="95" y="115"/>
                      </a:lnTo>
                      <a:lnTo>
                        <a:pt x="99" y="104"/>
                      </a:lnTo>
                      <a:lnTo>
                        <a:pt x="101" y="69"/>
                      </a:lnTo>
                      <a:lnTo>
                        <a:pt x="102" y="49"/>
                      </a:lnTo>
                      <a:lnTo>
                        <a:pt x="102" y="35"/>
                      </a:lnTo>
                      <a:lnTo>
                        <a:pt x="98" y="22"/>
                      </a:lnTo>
                      <a:lnTo>
                        <a:pt x="91" y="11"/>
                      </a:lnTo>
                      <a:lnTo>
                        <a:pt x="82" y="5"/>
                      </a:lnTo>
                      <a:lnTo>
                        <a:pt x="70" y="0"/>
                      </a:lnTo>
                      <a:lnTo>
                        <a:pt x="57" y="0"/>
                      </a:lnTo>
                      <a:lnTo>
                        <a:pt x="46" y="4"/>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2" name="Freeform 26">
                  <a:extLst>
                    <a:ext uri="{FF2B5EF4-FFF2-40B4-BE49-F238E27FC236}">
                      <a16:creationId xmlns:a16="http://schemas.microsoft.com/office/drawing/2014/main" id="{FAFBAA0D-ED0F-A24B-88C1-A7A02646717B}"/>
                    </a:ext>
                  </a:extLst>
                </p:cNvPr>
                <p:cNvSpPr>
                  <a:spLocks/>
                </p:cNvSpPr>
                <p:nvPr/>
              </p:nvSpPr>
              <p:spPr bwMode="auto">
                <a:xfrm>
                  <a:off x="2694" y="1837"/>
                  <a:ext cx="38" cy="51"/>
                </a:xfrm>
                <a:custGeom>
                  <a:avLst/>
                  <a:gdLst>
                    <a:gd name="T0" fmla="*/ 4 w 38"/>
                    <a:gd name="T1" fmla="*/ 1 h 51"/>
                    <a:gd name="T2" fmla="*/ 14 w 38"/>
                    <a:gd name="T3" fmla="*/ 0 h 51"/>
                    <a:gd name="T4" fmla="*/ 23 w 38"/>
                    <a:gd name="T5" fmla="*/ 3 h 51"/>
                    <a:gd name="T6" fmla="*/ 27 w 38"/>
                    <a:gd name="T7" fmla="*/ 4 h 51"/>
                    <a:gd name="T8" fmla="*/ 27 w 38"/>
                    <a:gd name="T9" fmla="*/ 44 h 51"/>
                    <a:gd name="T10" fmla="*/ 37 w 38"/>
                    <a:gd name="T11" fmla="*/ 44 h 51"/>
                    <a:gd name="T12" fmla="*/ 30 w 38"/>
                    <a:gd name="T13" fmla="*/ 50 h 51"/>
                    <a:gd name="T14" fmla="*/ 24 w 38"/>
                    <a:gd name="T15" fmla="*/ 44 h 51"/>
                    <a:gd name="T16" fmla="*/ 24 w 38"/>
                    <a:gd name="T17" fmla="*/ 14 h 51"/>
                    <a:gd name="T18" fmla="*/ 10 w 38"/>
                    <a:gd name="T19" fmla="*/ 17 h 51"/>
                    <a:gd name="T20" fmla="*/ 19 w 38"/>
                    <a:gd name="T21" fmla="*/ 12 h 51"/>
                    <a:gd name="T22" fmla="*/ 7 w 38"/>
                    <a:gd name="T23" fmla="*/ 13 h 51"/>
                    <a:gd name="T24" fmla="*/ 0 w 38"/>
                    <a:gd name="T25" fmla="*/ 9 h 51"/>
                    <a:gd name="T26" fmla="*/ 4 w 38"/>
                    <a:gd name="T27" fmla="*/ 1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51"/>
                    <a:gd name="T44" fmla="*/ 38 w 38"/>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51">
                      <a:moveTo>
                        <a:pt x="4" y="1"/>
                      </a:moveTo>
                      <a:lnTo>
                        <a:pt x="14" y="0"/>
                      </a:lnTo>
                      <a:lnTo>
                        <a:pt x="23" y="3"/>
                      </a:lnTo>
                      <a:lnTo>
                        <a:pt x="27" y="4"/>
                      </a:lnTo>
                      <a:lnTo>
                        <a:pt x="27" y="44"/>
                      </a:lnTo>
                      <a:lnTo>
                        <a:pt x="37" y="44"/>
                      </a:lnTo>
                      <a:lnTo>
                        <a:pt x="30" y="50"/>
                      </a:lnTo>
                      <a:lnTo>
                        <a:pt x="24" y="44"/>
                      </a:lnTo>
                      <a:lnTo>
                        <a:pt x="24" y="14"/>
                      </a:lnTo>
                      <a:lnTo>
                        <a:pt x="10" y="17"/>
                      </a:lnTo>
                      <a:lnTo>
                        <a:pt x="19" y="12"/>
                      </a:lnTo>
                      <a:lnTo>
                        <a:pt x="7" y="13"/>
                      </a:lnTo>
                      <a:lnTo>
                        <a:pt x="0" y="9"/>
                      </a:lnTo>
                      <a:lnTo>
                        <a:pt x="4" y="1"/>
                      </a:lnTo>
                    </a:path>
                  </a:pathLst>
                </a:custGeom>
                <a:solidFill>
                  <a:srgbClr val="C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91" name="Group 27">
                <a:extLst>
                  <a:ext uri="{FF2B5EF4-FFF2-40B4-BE49-F238E27FC236}">
                    <a16:creationId xmlns:a16="http://schemas.microsoft.com/office/drawing/2014/main" id="{FBDD93D2-8413-794E-9157-0A0DF3176C99}"/>
                  </a:ext>
                </a:extLst>
              </p:cNvPr>
              <p:cNvGrpSpPr>
                <a:grpSpLocks/>
              </p:cNvGrpSpPr>
              <p:nvPr/>
            </p:nvGrpSpPr>
            <p:grpSpPr bwMode="auto">
              <a:xfrm>
                <a:off x="2632" y="2414"/>
                <a:ext cx="245" cy="651"/>
                <a:chOff x="2632" y="2414"/>
                <a:chExt cx="245" cy="651"/>
              </a:xfrm>
            </p:grpSpPr>
            <p:grpSp>
              <p:nvGrpSpPr>
                <p:cNvPr id="206" name="Group 28">
                  <a:extLst>
                    <a:ext uri="{FF2B5EF4-FFF2-40B4-BE49-F238E27FC236}">
                      <a16:creationId xmlns:a16="http://schemas.microsoft.com/office/drawing/2014/main" id="{1D0A0EDB-07A0-904A-8353-BA7BFD0B5040}"/>
                    </a:ext>
                  </a:extLst>
                </p:cNvPr>
                <p:cNvGrpSpPr>
                  <a:grpSpLocks/>
                </p:cNvGrpSpPr>
                <p:nvPr/>
              </p:nvGrpSpPr>
              <p:grpSpPr bwMode="auto">
                <a:xfrm>
                  <a:off x="2632" y="2414"/>
                  <a:ext cx="245" cy="651"/>
                  <a:chOff x="2632" y="2414"/>
                  <a:chExt cx="245" cy="651"/>
                </a:xfrm>
              </p:grpSpPr>
              <p:sp>
                <p:nvSpPr>
                  <p:cNvPr id="208" name="Freeform 29">
                    <a:extLst>
                      <a:ext uri="{FF2B5EF4-FFF2-40B4-BE49-F238E27FC236}">
                        <a16:creationId xmlns:a16="http://schemas.microsoft.com/office/drawing/2014/main" id="{A6A4BF45-CB0A-6743-8028-62FDEF77FEB5}"/>
                      </a:ext>
                    </a:extLst>
                  </p:cNvPr>
                  <p:cNvSpPr>
                    <a:spLocks/>
                  </p:cNvSpPr>
                  <p:nvPr/>
                </p:nvSpPr>
                <p:spPr bwMode="auto">
                  <a:xfrm>
                    <a:off x="2632" y="2557"/>
                    <a:ext cx="174" cy="508"/>
                  </a:xfrm>
                  <a:custGeom>
                    <a:avLst/>
                    <a:gdLst>
                      <a:gd name="T0" fmla="*/ 32 w 174"/>
                      <a:gd name="T1" fmla="*/ 11 h 508"/>
                      <a:gd name="T2" fmla="*/ 33 w 174"/>
                      <a:gd name="T3" fmla="*/ 157 h 508"/>
                      <a:gd name="T4" fmla="*/ 33 w 174"/>
                      <a:gd name="T5" fmla="*/ 279 h 508"/>
                      <a:gd name="T6" fmla="*/ 40 w 174"/>
                      <a:gd name="T7" fmla="*/ 399 h 508"/>
                      <a:gd name="T8" fmla="*/ 20 w 174"/>
                      <a:gd name="T9" fmla="*/ 450 h 508"/>
                      <a:gd name="T10" fmla="*/ 5 w 174"/>
                      <a:gd name="T11" fmla="*/ 485 h 508"/>
                      <a:gd name="T12" fmla="*/ 0 w 174"/>
                      <a:gd name="T13" fmla="*/ 495 h 508"/>
                      <a:gd name="T14" fmla="*/ 7 w 174"/>
                      <a:gd name="T15" fmla="*/ 507 h 508"/>
                      <a:gd name="T16" fmla="*/ 38 w 174"/>
                      <a:gd name="T17" fmla="*/ 505 h 508"/>
                      <a:gd name="T18" fmla="*/ 65 w 174"/>
                      <a:gd name="T19" fmla="*/ 437 h 508"/>
                      <a:gd name="T20" fmla="*/ 67 w 174"/>
                      <a:gd name="T21" fmla="*/ 395 h 508"/>
                      <a:gd name="T22" fmla="*/ 87 w 174"/>
                      <a:gd name="T23" fmla="*/ 255 h 508"/>
                      <a:gd name="T24" fmla="*/ 90 w 174"/>
                      <a:gd name="T25" fmla="*/ 222 h 508"/>
                      <a:gd name="T26" fmla="*/ 89 w 174"/>
                      <a:gd name="T27" fmla="*/ 287 h 508"/>
                      <a:gd name="T28" fmla="*/ 99 w 174"/>
                      <a:gd name="T29" fmla="*/ 381 h 508"/>
                      <a:gd name="T30" fmla="*/ 96 w 174"/>
                      <a:gd name="T31" fmla="*/ 425 h 508"/>
                      <a:gd name="T32" fmla="*/ 110 w 174"/>
                      <a:gd name="T33" fmla="*/ 468 h 508"/>
                      <a:gd name="T34" fmla="*/ 128 w 174"/>
                      <a:gd name="T35" fmla="*/ 500 h 508"/>
                      <a:gd name="T36" fmla="*/ 156 w 174"/>
                      <a:gd name="T37" fmla="*/ 501 h 508"/>
                      <a:gd name="T38" fmla="*/ 165 w 174"/>
                      <a:gd name="T39" fmla="*/ 490 h 508"/>
                      <a:gd name="T40" fmla="*/ 135 w 174"/>
                      <a:gd name="T41" fmla="*/ 423 h 508"/>
                      <a:gd name="T42" fmla="*/ 132 w 174"/>
                      <a:gd name="T43" fmla="*/ 391 h 508"/>
                      <a:gd name="T44" fmla="*/ 138 w 174"/>
                      <a:gd name="T45" fmla="*/ 323 h 508"/>
                      <a:gd name="T46" fmla="*/ 149 w 174"/>
                      <a:gd name="T47" fmla="*/ 213 h 508"/>
                      <a:gd name="T48" fmla="*/ 173 w 174"/>
                      <a:gd name="T49" fmla="*/ 0 h 508"/>
                      <a:gd name="T50" fmla="*/ 32 w 174"/>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508"/>
                      <a:gd name="T80" fmla="*/ 174 w 174"/>
                      <a:gd name="T81" fmla="*/ 508 h 5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508">
                        <a:moveTo>
                          <a:pt x="32" y="11"/>
                        </a:moveTo>
                        <a:lnTo>
                          <a:pt x="33" y="157"/>
                        </a:lnTo>
                        <a:lnTo>
                          <a:pt x="33" y="279"/>
                        </a:lnTo>
                        <a:lnTo>
                          <a:pt x="40" y="399"/>
                        </a:lnTo>
                        <a:lnTo>
                          <a:pt x="20" y="450"/>
                        </a:lnTo>
                        <a:lnTo>
                          <a:pt x="5" y="485"/>
                        </a:lnTo>
                        <a:lnTo>
                          <a:pt x="0" y="495"/>
                        </a:lnTo>
                        <a:lnTo>
                          <a:pt x="7" y="507"/>
                        </a:lnTo>
                        <a:lnTo>
                          <a:pt x="38" y="505"/>
                        </a:lnTo>
                        <a:lnTo>
                          <a:pt x="65" y="437"/>
                        </a:lnTo>
                        <a:lnTo>
                          <a:pt x="67" y="395"/>
                        </a:lnTo>
                        <a:lnTo>
                          <a:pt x="87" y="255"/>
                        </a:lnTo>
                        <a:lnTo>
                          <a:pt x="90" y="222"/>
                        </a:lnTo>
                        <a:lnTo>
                          <a:pt x="89" y="287"/>
                        </a:lnTo>
                        <a:lnTo>
                          <a:pt x="99" y="381"/>
                        </a:lnTo>
                        <a:lnTo>
                          <a:pt x="96" y="425"/>
                        </a:lnTo>
                        <a:lnTo>
                          <a:pt x="110" y="468"/>
                        </a:lnTo>
                        <a:lnTo>
                          <a:pt x="128" y="500"/>
                        </a:lnTo>
                        <a:lnTo>
                          <a:pt x="156" y="501"/>
                        </a:lnTo>
                        <a:lnTo>
                          <a:pt x="165" y="490"/>
                        </a:lnTo>
                        <a:lnTo>
                          <a:pt x="135" y="423"/>
                        </a:lnTo>
                        <a:lnTo>
                          <a:pt x="132" y="391"/>
                        </a:lnTo>
                        <a:lnTo>
                          <a:pt x="138" y="323"/>
                        </a:lnTo>
                        <a:lnTo>
                          <a:pt x="149" y="213"/>
                        </a:lnTo>
                        <a:lnTo>
                          <a:pt x="173" y="0"/>
                        </a:lnTo>
                        <a:lnTo>
                          <a:pt x="32" y="11"/>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9" name="Freeform 30">
                    <a:extLst>
                      <a:ext uri="{FF2B5EF4-FFF2-40B4-BE49-F238E27FC236}">
                        <a16:creationId xmlns:a16="http://schemas.microsoft.com/office/drawing/2014/main" id="{3B305E92-D0E0-CF41-A175-566E3D79C277}"/>
                      </a:ext>
                    </a:extLst>
                  </p:cNvPr>
                  <p:cNvSpPr>
                    <a:spLocks/>
                  </p:cNvSpPr>
                  <p:nvPr/>
                </p:nvSpPr>
                <p:spPr bwMode="auto">
                  <a:xfrm>
                    <a:off x="2839" y="2414"/>
                    <a:ext cx="38" cy="60"/>
                  </a:xfrm>
                  <a:custGeom>
                    <a:avLst/>
                    <a:gdLst>
                      <a:gd name="T0" fmla="*/ 37 w 38"/>
                      <a:gd name="T1" fmla="*/ 0 h 60"/>
                      <a:gd name="T2" fmla="*/ 37 w 38"/>
                      <a:gd name="T3" fmla="*/ 31 h 60"/>
                      <a:gd name="T4" fmla="*/ 0 w 38"/>
                      <a:gd name="T5" fmla="*/ 59 h 60"/>
                      <a:gd name="T6" fmla="*/ 17 w 38"/>
                      <a:gd name="T7" fmla="*/ 4 h 60"/>
                      <a:gd name="T8" fmla="*/ 37 w 38"/>
                      <a:gd name="T9" fmla="*/ 0 h 60"/>
                      <a:gd name="T10" fmla="*/ 0 60000 65536"/>
                      <a:gd name="T11" fmla="*/ 0 60000 65536"/>
                      <a:gd name="T12" fmla="*/ 0 60000 65536"/>
                      <a:gd name="T13" fmla="*/ 0 60000 65536"/>
                      <a:gd name="T14" fmla="*/ 0 60000 65536"/>
                      <a:gd name="T15" fmla="*/ 0 w 38"/>
                      <a:gd name="T16" fmla="*/ 0 h 60"/>
                      <a:gd name="T17" fmla="*/ 38 w 38"/>
                      <a:gd name="T18" fmla="*/ 60 h 60"/>
                    </a:gdLst>
                    <a:ahLst/>
                    <a:cxnLst>
                      <a:cxn ang="T10">
                        <a:pos x="T0" y="T1"/>
                      </a:cxn>
                      <a:cxn ang="T11">
                        <a:pos x="T2" y="T3"/>
                      </a:cxn>
                      <a:cxn ang="T12">
                        <a:pos x="T4" y="T5"/>
                      </a:cxn>
                      <a:cxn ang="T13">
                        <a:pos x="T6" y="T7"/>
                      </a:cxn>
                      <a:cxn ang="T14">
                        <a:pos x="T8" y="T9"/>
                      </a:cxn>
                    </a:cxnLst>
                    <a:rect l="T15" t="T16" r="T17" b="T18"/>
                    <a:pathLst>
                      <a:path w="38" h="60">
                        <a:moveTo>
                          <a:pt x="37" y="0"/>
                        </a:moveTo>
                        <a:lnTo>
                          <a:pt x="37" y="31"/>
                        </a:lnTo>
                        <a:lnTo>
                          <a:pt x="0" y="59"/>
                        </a:lnTo>
                        <a:lnTo>
                          <a:pt x="17" y="4"/>
                        </a:lnTo>
                        <a:lnTo>
                          <a:pt x="37" y="0"/>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07" name="Freeform 31">
                  <a:extLst>
                    <a:ext uri="{FF2B5EF4-FFF2-40B4-BE49-F238E27FC236}">
                      <a16:creationId xmlns:a16="http://schemas.microsoft.com/office/drawing/2014/main" id="{9055B048-B487-8C4D-B73F-E1F9EF57AD2A}"/>
                    </a:ext>
                  </a:extLst>
                </p:cNvPr>
                <p:cNvSpPr>
                  <a:spLocks/>
                </p:cNvSpPr>
                <p:nvPr/>
              </p:nvSpPr>
              <p:spPr bwMode="auto">
                <a:xfrm>
                  <a:off x="2724" y="2561"/>
                  <a:ext cx="17" cy="228"/>
                </a:xfrm>
                <a:custGeom>
                  <a:avLst/>
                  <a:gdLst>
                    <a:gd name="T0" fmla="*/ 16 w 17"/>
                    <a:gd name="T1" fmla="*/ 0 h 228"/>
                    <a:gd name="T2" fmla="*/ 16 w 17"/>
                    <a:gd name="T3" fmla="*/ 75 h 228"/>
                    <a:gd name="T4" fmla="*/ 12 w 17"/>
                    <a:gd name="T5" fmla="*/ 120 h 228"/>
                    <a:gd name="T6" fmla="*/ 9 w 17"/>
                    <a:gd name="T7" fmla="*/ 169 h 228"/>
                    <a:gd name="T8" fmla="*/ 0 w 17"/>
                    <a:gd name="T9" fmla="*/ 216 h 228"/>
                    <a:gd name="T10" fmla="*/ 2 w 17"/>
                    <a:gd name="T11" fmla="*/ 227 h 228"/>
                    <a:gd name="T12" fmla="*/ 16 w 17"/>
                    <a:gd name="T13" fmla="*/ 0 h 228"/>
                    <a:gd name="T14" fmla="*/ 0 60000 65536"/>
                    <a:gd name="T15" fmla="*/ 0 60000 65536"/>
                    <a:gd name="T16" fmla="*/ 0 60000 65536"/>
                    <a:gd name="T17" fmla="*/ 0 60000 65536"/>
                    <a:gd name="T18" fmla="*/ 0 60000 65536"/>
                    <a:gd name="T19" fmla="*/ 0 60000 65536"/>
                    <a:gd name="T20" fmla="*/ 0 60000 65536"/>
                    <a:gd name="T21" fmla="*/ 0 w 17"/>
                    <a:gd name="T22" fmla="*/ 0 h 228"/>
                    <a:gd name="T23" fmla="*/ 17 w 17"/>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28">
                      <a:moveTo>
                        <a:pt x="16" y="0"/>
                      </a:moveTo>
                      <a:lnTo>
                        <a:pt x="16" y="75"/>
                      </a:lnTo>
                      <a:lnTo>
                        <a:pt x="12" y="120"/>
                      </a:lnTo>
                      <a:lnTo>
                        <a:pt x="9" y="169"/>
                      </a:lnTo>
                      <a:lnTo>
                        <a:pt x="0" y="216"/>
                      </a:lnTo>
                      <a:lnTo>
                        <a:pt x="2" y="227"/>
                      </a:lnTo>
                      <a:lnTo>
                        <a:pt x="16" y="0"/>
                      </a:lnTo>
                    </a:path>
                  </a:pathLst>
                </a:custGeom>
                <a:solidFill>
                  <a:srgbClr val="FF6020"/>
                </a:solidFill>
                <a:ln w="12700" cap="rnd" cmpd="sng">
                  <a:solidFill>
                    <a:srgbClr val="FF6020"/>
                  </a:solidFill>
                  <a:prstDash val="solid"/>
                  <a:round/>
                  <a:headEnd/>
                  <a:tailEnd/>
                </a:ln>
              </p:spPr>
              <p:txBody>
                <a:bodyPr/>
                <a:lstStyle/>
                <a:p>
                  <a:endParaRPr lang="zh-CN" altLang="en-US"/>
                </a:p>
              </p:txBody>
            </p:sp>
          </p:grpSp>
          <p:grpSp>
            <p:nvGrpSpPr>
              <p:cNvPr id="192" name="Group 32">
                <a:extLst>
                  <a:ext uri="{FF2B5EF4-FFF2-40B4-BE49-F238E27FC236}">
                    <a16:creationId xmlns:a16="http://schemas.microsoft.com/office/drawing/2014/main" id="{EBEBA8C9-EE6C-234E-9214-6A38911F391D}"/>
                  </a:ext>
                </a:extLst>
              </p:cNvPr>
              <p:cNvGrpSpPr>
                <a:grpSpLocks/>
              </p:cNvGrpSpPr>
              <p:nvPr/>
            </p:nvGrpSpPr>
            <p:grpSpPr bwMode="auto">
              <a:xfrm>
                <a:off x="2623" y="2985"/>
                <a:ext cx="185" cy="139"/>
                <a:chOff x="2623" y="2985"/>
                <a:chExt cx="185" cy="139"/>
              </a:xfrm>
            </p:grpSpPr>
            <p:sp>
              <p:nvSpPr>
                <p:cNvPr id="204" name="Freeform 33">
                  <a:extLst>
                    <a:ext uri="{FF2B5EF4-FFF2-40B4-BE49-F238E27FC236}">
                      <a16:creationId xmlns:a16="http://schemas.microsoft.com/office/drawing/2014/main" id="{C99FE11F-70FB-DB4A-B4AB-CAB70E564B1B}"/>
                    </a:ext>
                  </a:extLst>
                </p:cNvPr>
                <p:cNvSpPr>
                  <a:spLocks/>
                </p:cNvSpPr>
                <p:nvPr/>
              </p:nvSpPr>
              <p:spPr bwMode="auto">
                <a:xfrm>
                  <a:off x="2726" y="2985"/>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4 h 131"/>
                    <a:gd name="T26" fmla="*/ 52 w 82"/>
                    <a:gd name="T27" fmla="*/ 74 h 131"/>
                    <a:gd name="T28" fmla="*/ 36 w 82"/>
                    <a:gd name="T29" fmla="*/ 72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131"/>
                    <a:gd name="T56" fmla="*/ 82 w 82"/>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4"/>
                      </a:lnTo>
                      <a:lnTo>
                        <a:pt x="52" y="74"/>
                      </a:lnTo>
                      <a:lnTo>
                        <a:pt x="36" y="72"/>
                      </a:lnTo>
                      <a:lnTo>
                        <a:pt x="25" y="55"/>
                      </a:lnTo>
                      <a:lnTo>
                        <a:pt x="15" y="34"/>
                      </a:lnTo>
                      <a:lnTo>
                        <a:pt x="5" y="0"/>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5" name="Freeform 34">
                  <a:extLst>
                    <a:ext uri="{FF2B5EF4-FFF2-40B4-BE49-F238E27FC236}">
                      <a16:creationId xmlns:a16="http://schemas.microsoft.com/office/drawing/2014/main" id="{F436D8E9-BB27-B245-AA22-474487847212}"/>
                    </a:ext>
                  </a:extLst>
                </p:cNvPr>
                <p:cNvSpPr>
                  <a:spLocks/>
                </p:cNvSpPr>
                <p:nvPr/>
              </p:nvSpPr>
              <p:spPr bwMode="auto">
                <a:xfrm>
                  <a:off x="2623" y="2988"/>
                  <a:ext cx="74" cy="136"/>
                </a:xfrm>
                <a:custGeom>
                  <a:avLst/>
                  <a:gdLst>
                    <a:gd name="T0" fmla="*/ 72 w 74"/>
                    <a:gd name="T1" fmla="*/ 0 h 136"/>
                    <a:gd name="T2" fmla="*/ 73 w 74"/>
                    <a:gd name="T3" fmla="*/ 54 h 136"/>
                    <a:gd name="T4" fmla="*/ 69 w 74"/>
                    <a:gd name="T5" fmla="*/ 41 h 136"/>
                    <a:gd name="T6" fmla="*/ 62 w 74"/>
                    <a:gd name="T7" fmla="*/ 58 h 136"/>
                    <a:gd name="T8" fmla="*/ 57 w 74"/>
                    <a:gd name="T9" fmla="*/ 83 h 136"/>
                    <a:gd name="T10" fmla="*/ 51 w 74"/>
                    <a:gd name="T11" fmla="*/ 104 h 136"/>
                    <a:gd name="T12" fmla="*/ 37 w 74"/>
                    <a:gd name="T13" fmla="*/ 122 h 136"/>
                    <a:gd name="T14" fmla="*/ 23 w 74"/>
                    <a:gd name="T15" fmla="*/ 131 h 136"/>
                    <a:gd name="T16" fmla="*/ 10 w 74"/>
                    <a:gd name="T17" fmla="*/ 135 h 136"/>
                    <a:gd name="T18" fmla="*/ 5 w 74"/>
                    <a:gd name="T19" fmla="*/ 129 h 136"/>
                    <a:gd name="T20" fmla="*/ 1 w 74"/>
                    <a:gd name="T21" fmla="*/ 116 h 136"/>
                    <a:gd name="T22" fmla="*/ 0 w 74"/>
                    <a:gd name="T23" fmla="*/ 103 h 136"/>
                    <a:gd name="T24" fmla="*/ 2 w 74"/>
                    <a:gd name="T25" fmla="*/ 89 h 136"/>
                    <a:gd name="T26" fmla="*/ 8 w 74"/>
                    <a:gd name="T27" fmla="*/ 67 h 136"/>
                    <a:gd name="T28" fmla="*/ 19 w 74"/>
                    <a:gd name="T29" fmla="*/ 75 h 136"/>
                    <a:gd name="T30" fmla="*/ 35 w 74"/>
                    <a:gd name="T31" fmla="*/ 75 h 136"/>
                    <a:gd name="T32" fmla="*/ 45 w 74"/>
                    <a:gd name="T33" fmla="*/ 74 h 136"/>
                    <a:gd name="T34" fmla="*/ 64 w 74"/>
                    <a:gd name="T35" fmla="*/ 28 h 136"/>
                    <a:gd name="T36" fmla="*/ 72 w 74"/>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136"/>
                    <a:gd name="T59" fmla="*/ 74 w 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136">
                      <a:moveTo>
                        <a:pt x="72" y="0"/>
                      </a:moveTo>
                      <a:lnTo>
                        <a:pt x="73" y="54"/>
                      </a:lnTo>
                      <a:lnTo>
                        <a:pt x="69" y="41"/>
                      </a:lnTo>
                      <a:lnTo>
                        <a:pt x="62" y="58"/>
                      </a:lnTo>
                      <a:lnTo>
                        <a:pt x="57" y="83"/>
                      </a:lnTo>
                      <a:lnTo>
                        <a:pt x="51" y="104"/>
                      </a:lnTo>
                      <a:lnTo>
                        <a:pt x="37" y="122"/>
                      </a:lnTo>
                      <a:lnTo>
                        <a:pt x="23" y="131"/>
                      </a:lnTo>
                      <a:lnTo>
                        <a:pt x="10" y="135"/>
                      </a:lnTo>
                      <a:lnTo>
                        <a:pt x="5" y="129"/>
                      </a:lnTo>
                      <a:lnTo>
                        <a:pt x="1" y="116"/>
                      </a:lnTo>
                      <a:lnTo>
                        <a:pt x="0" y="103"/>
                      </a:lnTo>
                      <a:lnTo>
                        <a:pt x="2" y="89"/>
                      </a:lnTo>
                      <a:lnTo>
                        <a:pt x="8" y="67"/>
                      </a:lnTo>
                      <a:lnTo>
                        <a:pt x="19" y="75"/>
                      </a:lnTo>
                      <a:lnTo>
                        <a:pt x="35" y="75"/>
                      </a:lnTo>
                      <a:lnTo>
                        <a:pt x="45" y="74"/>
                      </a:lnTo>
                      <a:lnTo>
                        <a:pt x="64" y="28"/>
                      </a:lnTo>
                      <a:lnTo>
                        <a:pt x="72" y="0"/>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93" name="Group 35">
                <a:extLst>
                  <a:ext uri="{FF2B5EF4-FFF2-40B4-BE49-F238E27FC236}">
                    <a16:creationId xmlns:a16="http://schemas.microsoft.com/office/drawing/2014/main" id="{A44A4DC2-3462-9646-BEA1-33A3F6097696}"/>
                  </a:ext>
                </a:extLst>
              </p:cNvPr>
              <p:cNvGrpSpPr>
                <a:grpSpLocks/>
              </p:cNvGrpSpPr>
              <p:nvPr/>
            </p:nvGrpSpPr>
            <p:grpSpPr bwMode="auto">
              <a:xfrm>
                <a:off x="2583" y="1977"/>
                <a:ext cx="299" cy="998"/>
                <a:chOff x="2583" y="1977"/>
                <a:chExt cx="299" cy="998"/>
              </a:xfrm>
            </p:grpSpPr>
            <p:grpSp>
              <p:nvGrpSpPr>
                <p:cNvPr id="195" name="Group 36">
                  <a:extLst>
                    <a:ext uri="{FF2B5EF4-FFF2-40B4-BE49-F238E27FC236}">
                      <a16:creationId xmlns:a16="http://schemas.microsoft.com/office/drawing/2014/main" id="{547F8B6A-4AA5-E948-9033-F630532FD8B5}"/>
                    </a:ext>
                  </a:extLst>
                </p:cNvPr>
                <p:cNvGrpSpPr>
                  <a:grpSpLocks/>
                </p:cNvGrpSpPr>
                <p:nvPr/>
              </p:nvGrpSpPr>
              <p:grpSpPr bwMode="auto">
                <a:xfrm>
                  <a:off x="2583" y="1977"/>
                  <a:ext cx="299" cy="998"/>
                  <a:chOff x="2583" y="1977"/>
                  <a:chExt cx="299" cy="998"/>
                </a:xfrm>
              </p:grpSpPr>
              <p:sp>
                <p:nvSpPr>
                  <p:cNvPr id="200" name="Freeform 37">
                    <a:extLst>
                      <a:ext uri="{FF2B5EF4-FFF2-40B4-BE49-F238E27FC236}">
                        <a16:creationId xmlns:a16="http://schemas.microsoft.com/office/drawing/2014/main" id="{BE1FF33B-C321-5A4A-97DC-6D713D0C0DEC}"/>
                      </a:ext>
                    </a:extLst>
                  </p:cNvPr>
                  <p:cNvSpPr>
                    <a:spLocks/>
                  </p:cNvSpPr>
                  <p:nvPr/>
                </p:nvSpPr>
                <p:spPr bwMode="auto">
                  <a:xfrm>
                    <a:off x="2583" y="1977"/>
                    <a:ext cx="299" cy="998"/>
                  </a:xfrm>
                  <a:custGeom>
                    <a:avLst/>
                    <a:gdLst>
                      <a:gd name="T0" fmla="*/ 85 w 299"/>
                      <a:gd name="T1" fmla="*/ 10 h 998"/>
                      <a:gd name="T2" fmla="*/ 26 w 299"/>
                      <a:gd name="T3" fmla="*/ 43 h 998"/>
                      <a:gd name="T4" fmla="*/ 11 w 299"/>
                      <a:gd name="T5" fmla="*/ 70 h 998"/>
                      <a:gd name="T6" fmla="*/ 0 w 299"/>
                      <a:gd name="T7" fmla="*/ 299 h 998"/>
                      <a:gd name="T8" fmla="*/ 5 w 299"/>
                      <a:gd name="T9" fmla="*/ 353 h 998"/>
                      <a:gd name="T10" fmla="*/ 40 w 299"/>
                      <a:gd name="T11" fmla="*/ 349 h 998"/>
                      <a:gd name="T12" fmla="*/ 39 w 299"/>
                      <a:gd name="T13" fmla="*/ 485 h 998"/>
                      <a:gd name="T14" fmla="*/ 55 w 299"/>
                      <a:gd name="T15" fmla="*/ 485 h 998"/>
                      <a:gd name="T16" fmla="*/ 76 w 299"/>
                      <a:gd name="T17" fmla="*/ 768 h 998"/>
                      <a:gd name="T18" fmla="*/ 78 w 299"/>
                      <a:gd name="T19" fmla="*/ 916 h 998"/>
                      <a:gd name="T20" fmla="*/ 81 w 299"/>
                      <a:gd name="T21" fmla="*/ 984 h 998"/>
                      <a:gd name="T22" fmla="*/ 95 w 299"/>
                      <a:gd name="T23" fmla="*/ 997 h 998"/>
                      <a:gd name="T24" fmla="*/ 120 w 299"/>
                      <a:gd name="T25" fmla="*/ 986 h 998"/>
                      <a:gd name="T26" fmla="*/ 134 w 299"/>
                      <a:gd name="T27" fmla="*/ 870 h 998"/>
                      <a:gd name="T28" fmla="*/ 145 w 299"/>
                      <a:gd name="T29" fmla="*/ 990 h 998"/>
                      <a:gd name="T30" fmla="*/ 166 w 299"/>
                      <a:gd name="T31" fmla="*/ 996 h 998"/>
                      <a:gd name="T32" fmla="*/ 186 w 299"/>
                      <a:gd name="T33" fmla="*/ 988 h 998"/>
                      <a:gd name="T34" fmla="*/ 208 w 299"/>
                      <a:gd name="T35" fmla="*/ 761 h 998"/>
                      <a:gd name="T36" fmla="*/ 234 w 299"/>
                      <a:gd name="T37" fmla="*/ 595 h 998"/>
                      <a:gd name="T38" fmla="*/ 274 w 299"/>
                      <a:gd name="T39" fmla="*/ 441 h 998"/>
                      <a:gd name="T40" fmla="*/ 298 w 299"/>
                      <a:gd name="T41" fmla="*/ 438 h 998"/>
                      <a:gd name="T42" fmla="*/ 276 w 299"/>
                      <a:gd name="T43" fmla="*/ 226 h 998"/>
                      <a:gd name="T44" fmla="*/ 275 w 299"/>
                      <a:gd name="T45" fmla="*/ 60 h 998"/>
                      <a:gd name="T46" fmla="*/ 262 w 299"/>
                      <a:gd name="T47" fmla="*/ 41 h 998"/>
                      <a:gd name="T48" fmla="*/ 200 w 299"/>
                      <a:gd name="T49" fmla="*/ 0 h 998"/>
                      <a:gd name="T50" fmla="*/ 148 w 299"/>
                      <a:gd name="T51" fmla="*/ 90 h 998"/>
                      <a:gd name="T52" fmla="*/ 85 w 299"/>
                      <a:gd name="T53" fmla="*/ 10 h 9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99"/>
                      <a:gd name="T82" fmla="*/ 0 h 998"/>
                      <a:gd name="T83" fmla="*/ 299 w 299"/>
                      <a:gd name="T84" fmla="*/ 998 h 9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99" h="998">
                        <a:moveTo>
                          <a:pt x="85" y="10"/>
                        </a:moveTo>
                        <a:lnTo>
                          <a:pt x="26" y="43"/>
                        </a:lnTo>
                        <a:lnTo>
                          <a:pt x="11" y="70"/>
                        </a:lnTo>
                        <a:lnTo>
                          <a:pt x="0" y="299"/>
                        </a:lnTo>
                        <a:lnTo>
                          <a:pt x="5" y="353"/>
                        </a:lnTo>
                        <a:lnTo>
                          <a:pt x="40" y="349"/>
                        </a:lnTo>
                        <a:lnTo>
                          <a:pt x="39" y="485"/>
                        </a:lnTo>
                        <a:lnTo>
                          <a:pt x="55" y="485"/>
                        </a:lnTo>
                        <a:lnTo>
                          <a:pt x="76" y="768"/>
                        </a:lnTo>
                        <a:lnTo>
                          <a:pt x="78" y="916"/>
                        </a:lnTo>
                        <a:lnTo>
                          <a:pt x="81" y="984"/>
                        </a:lnTo>
                        <a:lnTo>
                          <a:pt x="95" y="997"/>
                        </a:lnTo>
                        <a:lnTo>
                          <a:pt x="120" y="986"/>
                        </a:lnTo>
                        <a:lnTo>
                          <a:pt x="134" y="870"/>
                        </a:lnTo>
                        <a:lnTo>
                          <a:pt x="145" y="990"/>
                        </a:lnTo>
                        <a:lnTo>
                          <a:pt x="166" y="996"/>
                        </a:lnTo>
                        <a:lnTo>
                          <a:pt x="186" y="988"/>
                        </a:lnTo>
                        <a:lnTo>
                          <a:pt x="208" y="761"/>
                        </a:lnTo>
                        <a:lnTo>
                          <a:pt x="234" y="595"/>
                        </a:lnTo>
                        <a:lnTo>
                          <a:pt x="274" y="441"/>
                        </a:lnTo>
                        <a:lnTo>
                          <a:pt x="298" y="438"/>
                        </a:lnTo>
                        <a:lnTo>
                          <a:pt x="276" y="226"/>
                        </a:lnTo>
                        <a:lnTo>
                          <a:pt x="275" y="60"/>
                        </a:lnTo>
                        <a:lnTo>
                          <a:pt x="262" y="41"/>
                        </a:lnTo>
                        <a:lnTo>
                          <a:pt x="200" y="0"/>
                        </a:lnTo>
                        <a:lnTo>
                          <a:pt x="148" y="90"/>
                        </a:lnTo>
                        <a:lnTo>
                          <a:pt x="85" y="10"/>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01" name="Group 38">
                    <a:extLst>
                      <a:ext uri="{FF2B5EF4-FFF2-40B4-BE49-F238E27FC236}">
                        <a16:creationId xmlns:a16="http://schemas.microsoft.com/office/drawing/2014/main" id="{59D2447D-4EB9-4645-A474-649E12C532D4}"/>
                      </a:ext>
                    </a:extLst>
                  </p:cNvPr>
                  <p:cNvGrpSpPr>
                    <a:grpSpLocks/>
                  </p:cNvGrpSpPr>
                  <p:nvPr/>
                </p:nvGrpSpPr>
                <p:grpSpPr bwMode="auto">
                  <a:xfrm>
                    <a:off x="2629" y="2254"/>
                    <a:ext cx="134" cy="212"/>
                    <a:chOff x="2629" y="2254"/>
                    <a:chExt cx="134" cy="212"/>
                  </a:xfrm>
                </p:grpSpPr>
                <p:sp>
                  <p:nvSpPr>
                    <p:cNvPr id="202" name="Freeform 39">
                      <a:extLst>
                        <a:ext uri="{FF2B5EF4-FFF2-40B4-BE49-F238E27FC236}">
                          <a16:creationId xmlns:a16="http://schemas.microsoft.com/office/drawing/2014/main" id="{2698A107-B96D-E348-B45A-6C13BCF9E24D}"/>
                        </a:ext>
                      </a:extLst>
                    </p:cNvPr>
                    <p:cNvSpPr>
                      <a:spLocks/>
                    </p:cNvSpPr>
                    <p:nvPr/>
                  </p:nvSpPr>
                  <p:spPr bwMode="auto">
                    <a:xfrm>
                      <a:off x="2647" y="2254"/>
                      <a:ext cx="116" cy="212"/>
                    </a:xfrm>
                    <a:custGeom>
                      <a:avLst/>
                      <a:gdLst>
                        <a:gd name="T0" fmla="*/ 0 w 116"/>
                        <a:gd name="T1" fmla="*/ 211 h 212"/>
                        <a:gd name="T2" fmla="*/ 112 w 116"/>
                        <a:gd name="T3" fmla="*/ 200 h 212"/>
                        <a:gd name="T4" fmla="*/ 115 w 116"/>
                        <a:gd name="T5" fmla="*/ 0 h 212"/>
                        <a:gd name="T6" fmla="*/ 0 60000 65536"/>
                        <a:gd name="T7" fmla="*/ 0 60000 65536"/>
                        <a:gd name="T8" fmla="*/ 0 60000 65536"/>
                        <a:gd name="T9" fmla="*/ 0 w 116"/>
                        <a:gd name="T10" fmla="*/ 0 h 212"/>
                        <a:gd name="T11" fmla="*/ 116 w 116"/>
                        <a:gd name="T12" fmla="*/ 212 h 212"/>
                      </a:gdLst>
                      <a:ahLst/>
                      <a:cxnLst>
                        <a:cxn ang="T6">
                          <a:pos x="T0" y="T1"/>
                        </a:cxn>
                        <a:cxn ang="T7">
                          <a:pos x="T2" y="T3"/>
                        </a:cxn>
                        <a:cxn ang="T8">
                          <a:pos x="T4" y="T5"/>
                        </a:cxn>
                      </a:cxnLst>
                      <a:rect l="T9" t="T10" r="T11" b="T12"/>
                      <a:pathLst>
                        <a:path w="116" h="212">
                          <a:moveTo>
                            <a:pt x="0" y="211"/>
                          </a:moveTo>
                          <a:lnTo>
                            <a:pt x="112" y="200"/>
                          </a:lnTo>
                          <a:lnTo>
                            <a:pt x="115" y="0"/>
                          </a:lnTo>
                        </a:path>
                      </a:pathLst>
                    </a:custGeom>
                    <a:noFill/>
                    <a:ln w="12700" cap="rnd" cmpd="sng">
                      <a:solidFill>
                        <a:srgbClr val="60402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3" name="Freeform 40">
                      <a:extLst>
                        <a:ext uri="{FF2B5EF4-FFF2-40B4-BE49-F238E27FC236}">
                          <a16:creationId xmlns:a16="http://schemas.microsoft.com/office/drawing/2014/main" id="{F63C80B4-6858-8643-98D6-EADDF6D0EAC8}"/>
                        </a:ext>
                      </a:extLst>
                    </p:cNvPr>
                    <p:cNvSpPr>
                      <a:spLocks/>
                    </p:cNvSpPr>
                    <p:nvPr/>
                  </p:nvSpPr>
                  <p:spPr bwMode="auto">
                    <a:xfrm>
                      <a:off x="2629" y="2279"/>
                      <a:ext cx="131" cy="54"/>
                    </a:xfrm>
                    <a:custGeom>
                      <a:avLst/>
                      <a:gdLst>
                        <a:gd name="T0" fmla="*/ 0 w 131"/>
                        <a:gd name="T1" fmla="*/ 53 h 54"/>
                        <a:gd name="T2" fmla="*/ 46 w 131"/>
                        <a:gd name="T3" fmla="*/ 39 h 54"/>
                        <a:gd name="T4" fmla="*/ 130 w 131"/>
                        <a:gd name="T5" fmla="*/ 0 h 54"/>
                        <a:gd name="T6" fmla="*/ 0 60000 65536"/>
                        <a:gd name="T7" fmla="*/ 0 60000 65536"/>
                        <a:gd name="T8" fmla="*/ 0 60000 65536"/>
                        <a:gd name="T9" fmla="*/ 0 w 131"/>
                        <a:gd name="T10" fmla="*/ 0 h 54"/>
                        <a:gd name="T11" fmla="*/ 131 w 131"/>
                        <a:gd name="T12" fmla="*/ 54 h 54"/>
                      </a:gdLst>
                      <a:ahLst/>
                      <a:cxnLst>
                        <a:cxn ang="T6">
                          <a:pos x="T0" y="T1"/>
                        </a:cxn>
                        <a:cxn ang="T7">
                          <a:pos x="T2" y="T3"/>
                        </a:cxn>
                        <a:cxn ang="T8">
                          <a:pos x="T4" y="T5"/>
                        </a:cxn>
                      </a:cxnLst>
                      <a:rect l="T9" t="T10" r="T11" b="T12"/>
                      <a:pathLst>
                        <a:path w="131" h="54">
                          <a:moveTo>
                            <a:pt x="0" y="53"/>
                          </a:moveTo>
                          <a:lnTo>
                            <a:pt x="46" y="39"/>
                          </a:lnTo>
                          <a:lnTo>
                            <a:pt x="130" y="0"/>
                          </a:lnTo>
                        </a:path>
                      </a:pathLst>
                    </a:custGeom>
                    <a:noFill/>
                    <a:ln w="12700" cap="rnd" cmpd="sng">
                      <a:solidFill>
                        <a:srgbClr val="60402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96" name="Group 41">
                  <a:extLst>
                    <a:ext uri="{FF2B5EF4-FFF2-40B4-BE49-F238E27FC236}">
                      <a16:creationId xmlns:a16="http://schemas.microsoft.com/office/drawing/2014/main" id="{7748E9A6-81C1-464F-A2CD-9D3B78DD1950}"/>
                    </a:ext>
                  </a:extLst>
                </p:cNvPr>
                <p:cNvGrpSpPr>
                  <a:grpSpLocks/>
                </p:cNvGrpSpPr>
                <p:nvPr/>
              </p:nvGrpSpPr>
              <p:grpSpPr bwMode="auto">
                <a:xfrm>
                  <a:off x="2624" y="2080"/>
                  <a:ext cx="182" cy="244"/>
                  <a:chOff x="2624" y="2080"/>
                  <a:chExt cx="182" cy="244"/>
                </a:xfrm>
              </p:grpSpPr>
              <p:sp>
                <p:nvSpPr>
                  <p:cNvPr id="197" name="Freeform 42">
                    <a:extLst>
                      <a:ext uri="{FF2B5EF4-FFF2-40B4-BE49-F238E27FC236}">
                        <a16:creationId xmlns:a16="http://schemas.microsoft.com/office/drawing/2014/main" id="{82D3FCCE-1617-B648-9FAC-FC56E4D8B9AA}"/>
                      </a:ext>
                    </a:extLst>
                  </p:cNvPr>
                  <p:cNvSpPr>
                    <a:spLocks/>
                  </p:cNvSpPr>
                  <p:nvPr/>
                </p:nvSpPr>
                <p:spPr bwMode="auto">
                  <a:xfrm>
                    <a:off x="2638" y="2080"/>
                    <a:ext cx="155" cy="184"/>
                  </a:xfrm>
                  <a:custGeom>
                    <a:avLst/>
                    <a:gdLst>
                      <a:gd name="T0" fmla="*/ 0 w 155"/>
                      <a:gd name="T1" fmla="*/ 65 h 184"/>
                      <a:gd name="T2" fmla="*/ 99 w 155"/>
                      <a:gd name="T3" fmla="*/ 0 h 184"/>
                      <a:gd name="T4" fmla="*/ 154 w 155"/>
                      <a:gd name="T5" fmla="*/ 123 h 184"/>
                      <a:gd name="T6" fmla="*/ 54 w 155"/>
                      <a:gd name="T7" fmla="*/ 183 h 184"/>
                      <a:gd name="T8" fmla="*/ 0 w 155"/>
                      <a:gd name="T9" fmla="*/ 65 h 184"/>
                      <a:gd name="T10" fmla="*/ 0 60000 65536"/>
                      <a:gd name="T11" fmla="*/ 0 60000 65536"/>
                      <a:gd name="T12" fmla="*/ 0 60000 65536"/>
                      <a:gd name="T13" fmla="*/ 0 60000 65536"/>
                      <a:gd name="T14" fmla="*/ 0 60000 65536"/>
                      <a:gd name="T15" fmla="*/ 0 w 155"/>
                      <a:gd name="T16" fmla="*/ 0 h 184"/>
                      <a:gd name="T17" fmla="*/ 155 w 155"/>
                      <a:gd name="T18" fmla="*/ 184 h 184"/>
                    </a:gdLst>
                    <a:ahLst/>
                    <a:cxnLst>
                      <a:cxn ang="T10">
                        <a:pos x="T0" y="T1"/>
                      </a:cxn>
                      <a:cxn ang="T11">
                        <a:pos x="T2" y="T3"/>
                      </a:cxn>
                      <a:cxn ang="T12">
                        <a:pos x="T4" y="T5"/>
                      </a:cxn>
                      <a:cxn ang="T13">
                        <a:pos x="T6" y="T7"/>
                      </a:cxn>
                      <a:cxn ang="T14">
                        <a:pos x="T8" y="T9"/>
                      </a:cxn>
                    </a:cxnLst>
                    <a:rect l="T15" t="T16" r="T17" b="T18"/>
                    <a:pathLst>
                      <a:path w="155" h="184">
                        <a:moveTo>
                          <a:pt x="0" y="65"/>
                        </a:moveTo>
                        <a:lnTo>
                          <a:pt x="99" y="0"/>
                        </a:lnTo>
                        <a:lnTo>
                          <a:pt x="154" y="123"/>
                        </a:lnTo>
                        <a:lnTo>
                          <a:pt x="54" y="183"/>
                        </a:lnTo>
                        <a:lnTo>
                          <a:pt x="0" y="65"/>
                        </a:lnTo>
                      </a:path>
                    </a:pathLst>
                  </a:custGeom>
                  <a:solidFill>
                    <a:srgbClr val="E0E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8" name="Freeform 43">
                    <a:extLst>
                      <a:ext uri="{FF2B5EF4-FFF2-40B4-BE49-F238E27FC236}">
                        <a16:creationId xmlns:a16="http://schemas.microsoft.com/office/drawing/2014/main" id="{2AFF6620-A2CD-5440-B66A-2E300F93E50C}"/>
                      </a:ext>
                    </a:extLst>
                  </p:cNvPr>
                  <p:cNvSpPr>
                    <a:spLocks/>
                  </p:cNvSpPr>
                  <p:nvPr/>
                </p:nvSpPr>
                <p:spPr bwMode="auto">
                  <a:xfrm>
                    <a:off x="2741" y="2159"/>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97"/>
                      <a:gd name="T41" fmla="*/ 65 w 65"/>
                      <a:gd name="T42" fmla="*/ 97 h 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9" name="Freeform 44">
                    <a:extLst>
                      <a:ext uri="{FF2B5EF4-FFF2-40B4-BE49-F238E27FC236}">
                        <a16:creationId xmlns:a16="http://schemas.microsoft.com/office/drawing/2014/main" id="{BF7AE426-7A9D-A140-AB65-FA354D500555}"/>
                      </a:ext>
                    </a:extLst>
                  </p:cNvPr>
                  <p:cNvSpPr>
                    <a:spLocks/>
                  </p:cNvSpPr>
                  <p:nvPr/>
                </p:nvSpPr>
                <p:spPr bwMode="auto">
                  <a:xfrm>
                    <a:off x="2624" y="2217"/>
                    <a:ext cx="124" cy="107"/>
                  </a:xfrm>
                  <a:custGeom>
                    <a:avLst/>
                    <a:gdLst>
                      <a:gd name="T0" fmla="*/ 0 w 124"/>
                      <a:gd name="T1" fmla="*/ 106 h 107"/>
                      <a:gd name="T2" fmla="*/ 49 w 124"/>
                      <a:gd name="T3" fmla="*/ 88 h 107"/>
                      <a:gd name="T4" fmla="*/ 87 w 124"/>
                      <a:gd name="T5" fmla="*/ 67 h 107"/>
                      <a:gd name="T6" fmla="*/ 123 w 124"/>
                      <a:gd name="T7" fmla="*/ 46 h 107"/>
                      <a:gd name="T8" fmla="*/ 109 w 124"/>
                      <a:gd name="T9" fmla="*/ 0 h 107"/>
                      <a:gd name="T10" fmla="*/ 45 w 124"/>
                      <a:gd name="T11" fmla="*/ 29 h 107"/>
                      <a:gd name="T12" fmla="*/ 5 w 124"/>
                      <a:gd name="T13" fmla="*/ 44 h 107"/>
                      <a:gd name="T14" fmla="*/ 4 w 124"/>
                      <a:gd name="T15" fmla="*/ 36 h 107"/>
                      <a:gd name="T16" fmla="*/ 0 w 124"/>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
                      <a:gd name="T28" fmla="*/ 0 h 107"/>
                      <a:gd name="T29" fmla="*/ 124 w 124"/>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 h="107">
                        <a:moveTo>
                          <a:pt x="0" y="106"/>
                        </a:moveTo>
                        <a:lnTo>
                          <a:pt x="49" y="88"/>
                        </a:lnTo>
                        <a:lnTo>
                          <a:pt x="87" y="67"/>
                        </a:lnTo>
                        <a:lnTo>
                          <a:pt x="123" y="46"/>
                        </a:lnTo>
                        <a:lnTo>
                          <a:pt x="109" y="0"/>
                        </a:lnTo>
                        <a:lnTo>
                          <a:pt x="45" y="29"/>
                        </a:lnTo>
                        <a:lnTo>
                          <a:pt x="5" y="44"/>
                        </a:lnTo>
                        <a:lnTo>
                          <a:pt x="4" y="36"/>
                        </a:lnTo>
                        <a:lnTo>
                          <a:pt x="0" y="106"/>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194" name="Freeform 45">
                <a:extLst>
                  <a:ext uri="{FF2B5EF4-FFF2-40B4-BE49-F238E27FC236}">
                    <a16:creationId xmlns:a16="http://schemas.microsoft.com/office/drawing/2014/main" id="{36F8F233-6F0D-E544-BF7A-1BC5730E178D}"/>
                  </a:ext>
                </a:extLst>
              </p:cNvPr>
              <p:cNvSpPr>
                <a:spLocks/>
              </p:cNvSpPr>
              <p:nvPr/>
            </p:nvSpPr>
            <p:spPr bwMode="auto">
              <a:xfrm>
                <a:off x="2721" y="2496"/>
                <a:ext cx="19" cy="364"/>
              </a:xfrm>
              <a:custGeom>
                <a:avLst/>
                <a:gdLst>
                  <a:gd name="T0" fmla="*/ 18 w 19"/>
                  <a:gd name="T1" fmla="*/ 0 h 364"/>
                  <a:gd name="T2" fmla="*/ 12 w 19"/>
                  <a:gd name="T3" fmla="*/ 196 h 364"/>
                  <a:gd name="T4" fmla="*/ 0 w 19"/>
                  <a:gd name="T5" fmla="*/ 363 h 364"/>
                  <a:gd name="T6" fmla="*/ 0 60000 65536"/>
                  <a:gd name="T7" fmla="*/ 0 60000 65536"/>
                  <a:gd name="T8" fmla="*/ 0 60000 65536"/>
                  <a:gd name="T9" fmla="*/ 0 w 19"/>
                  <a:gd name="T10" fmla="*/ 0 h 364"/>
                  <a:gd name="T11" fmla="*/ 19 w 19"/>
                  <a:gd name="T12" fmla="*/ 364 h 364"/>
                </a:gdLst>
                <a:ahLst/>
                <a:cxnLst>
                  <a:cxn ang="T6">
                    <a:pos x="T0" y="T1"/>
                  </a:cxn>
                  <a:cxn ang="T7">
                    <a:pos x="T2" y="T3"/>
                  </a:cxn>
                  <a:cxn ang="T8">
                    <a:pos x="T4" y="T5"/>
                  </a:cxn>
                </a:cxnLst>
                <a:rect l="T9" t="T10" r="T11" b="T12"/>
                <a:pathLst>
                  <a:path w="19" h="364">
                    <a:moveTo>
                      <a:pt x="18" y="0"/>
                    </a:moveTo>
                    <a:lnTo>
                      <a:pt x="12" y="196"/>
                    </a:lnTo>
                    <a:lnTo>
                      <a:pt x="0" y="363"/>
                    </a:lnTo>
                  </a:path>
                </a:pathLst>
              </a:custGeom>
              <a:noFill/>
              <a:ln w="12700" cap="rnd" cmpd="sng">
                <a:solidFill>
                  <a:srgbClr val="60402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 name="Group 46">
              <a:extLst>
                <a:ext uri="{FF2B5EF4-FFF2-40B4-BE49-F238E27FC236}">
                  <a16:creationId xmlns:a16="http://schemas.microsoft.com/office/drawing/2014/main" id="{2E318C2A-F335-6846-8B2F-146228AFE79D}"/>
                </a:ext>
              </a:extLst>
            </p:cNvPr>
            <p:cNvGrpSpPr>
              <a:grpSpLocks/>
            </p:cNvGrpSpPr>
            <p:nvPr/>
          </p:nvGrpSpPr>
          <p:grpSpPr bwMode="auto">
            <a:xfrm>
              <a:off x="3090" y="1705"/>
              <a:ext cx="420" cy="1315"/>
              <a:chOff x="3090" y="1705"/>
              <a:chExt cx="420" cy="1315"/>
            </a:xfrm>
          </p:grpSpPr>
          <p:grpSp>
            <p:nvGrpSpPr>
              <p:cNvPr id="173" name="Group 47">
                <a:extLst>
                  <a:ext uri="{FF2B5EF4-FFF2-40B4-BE49-F238E27FC236}">
                    <a16:creationId xmlns:a16="http://schemas.microsoft.com/office/drawing/2014/main" id="{9268C352-45FF-4A48-9904-9E216DF1762A}"/>
                  </a:ext>
                </a:extLst>
              </p:cNvPr>
              <p:cNvGrpSpPr>
                <a:grpSpLocks/>
              </p:cNvGrpSpPr>
              <p:nvPr/>
            </p:nvGrpSpPr>
            <p:grpSpPr bwMode="auto">
              <a:xfrm>
                <a:off x="3090" y="1897"/>
                <a:ext cx="420" cy="367"/>
                <a:chOff x="3090" y="1897"/>
                <a:chExt cx="420" cy="367"/>
              </a:xfrm>
            </p:grpSpPr>
            <p:sp>
              <p:nvSpPr>
                <p:cNvPr id="183" name="Freeform 48">
                  <a:extLst>
                    <a:ext uri="{FF2B5EF4-FFF2-40B4-BE49-F238E27FC236}">
                      <a16:creationId xmlns:a16="http://schemas.microsoft.com/office/drawing/2014/main" id="{9C3DAFA3-A4EA-0841-A651-2BC7C5412043}"/>
                    </a:ext>
                  </a:extLst>
                </p:cNvPr>
                <p:cNvSpPr>
                  <a:spLocks/>
                </p:cNvSpPr>
                <p:nvPr/>
              </p:nvSpPr>
              <p:spPr bwMode="auto">
                <a:xfrm>
                  <a:off x="3090" y="1897"/>
                  <a:ext cx="420" cy="367"/>
                </a:xfrm>
                <a:custGeom>
                  <a:avLst/>
                  <a:gdLst>
                    <a:gd name="T0" fmla="*/ 159 w 420"/>
                    <a:gd name="T1" fmla="*/ 0 h 367"/>
                    <a:gd name="T2" fmla="*/ 109 w 420"/>
                    <a:gd name="T3" fmla="*/ 31 h 367"/>
                    <a:gd name="T4" fmla="*/ 58 w 420"/>
                    <a:gd name="T5" fmla="*/ 55 h 367"/>
                    <a:gd name="T6" fmla="*/ 26 w 420"/>
                    <a:gd name="T7" fmla="*/ 161 h 367"/>
                    <a:gd name="T8" fmla="*/ 1 w 420"/>
                    <a:gd name="T9" fmla="*/ 240 h 367"/>
                    <a:gd name="T10" fmla="*/ 0 w 420"/>
                    <a:gd name="T11" fmla="*/ 257 h 367"/>
                    <a:gd name="T12" fmla="*/ 23 w 420"/>
                    <a:gd name="T13" fmla="*/ 297 h 367"/>
                    <a:gd name="T14" fmla="*/ 38 w 420"/>
                    <a:gd name="T15" fmla="*/ 311 h 367"/>
                    <a:gd name="T16" fmla="*/ 51 w 420"/>
                    <a:gd name="T17" fmla="*/ 313 h 367"/>
                    <a:gd name="T18" fmla="*/ 52 w 420"/>
                    <a:gd name="T19" fmla="*/ 324 h 367"/>
                    <a:gd name="T20" fmla="*/ 77 w 420"/>
                    <a:gd name="T21" fmla="*/ 308 h 367"/>
                    <a:gd name="T22" fmla="*/ 79 w 420"/>
                    <a:gd name="T23" fmla="*/ 351 h 367"/>
                    <a:gd name="T24" fmla="*/ 94 w 420"/>
                    <a:gd name="T25" fmla="*/ 366 h 367"/>
                    <a:gd name="T26" fmla="*/ 339 w 420"/>
                    <a:gd name="T27" fmla="*/ 366 h 367"/>
                    <a:gd name="T28" fmla="*/ 360 w 420"/>
                    <a:gd name="T29" fmla="*/ 346 h 367"/>
                    <a:gd name="T30" fmla="*/ 356 w 420"/>
                    <a:gd name="T31" fmla="*/ 308 h 367"/>
                    <a:gd name="T32" fmla="*/ 383 w 420"/>
                    <a:gd name="T33" fmla="*/ 332 h 367"/>
                    <a:gd name="T34" fmla="*/ 419 w 420"/>
                    <a:gd name="T35" fmla="*/ 262 h 367"/>
                    <a:gd name="T36" fmla="*/ 344 w 420"/>
                    <a:gd name="T37" fmla="*/ 48 h 367"/>
                    <a:gd name="T38" fmla="*/ 264 w 420"/>
                    <a:gd name="T39" fmla="*/ 20 h 367"/>
                    <a:gd name="T40" fmla="*/ 239 w 420"/>
                    <a:gd name="T41" fmla="*/ 6 h 367"/>
                    <a:gd name="T42" fmla="*/ 201 w 420"/>
                    <a:gd name="T43" fmla="*/ 42 h 367"/>
                    <a:gd name="T44" fmla="*/ 159 w 420"/>
                    <a:gd name="T45" fmla="*/ 0 h 3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0"/>
                    <a:gd name="T70" fmla="*/ 0 h 367"/>
                    <a:gd name="T71" fmla="*/ 420 w 420"/>
                    <a:gd name="T72" fmla="*/ 367 h 36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0" h="367">
                      <a:moveTo>
                        <a:pt x="159" y="0"/>
                      </a:moveTo>
                      <a:lnTo>
                        <a:pt x="109" y="31"/>
                      </a:lnTo>
                      <a:lnTo>
                        <a:pt x="58" y="55"/>
                      </a:lnTo>
                      <a:lnTo>
                        <a:pt x="26" y="161"/>
                      </a:lnTo>
                      <a:lnTo>
                        <a:pt x="1" y="240"/>
                      </a:lnTo>
                      <a:lnTo>
                        <a:pt x="0" y="257"/>
                      </a:lnTo>
                      <a:lnTo>
                        <a:pt x="23" y="297"/>
                      </a:lnTo>
                      <a:lnTo>
                        <a:pt x="38" y="311"/>
                      </a:lnTo>
                      <a:lnTo>
                        <a:pt x="51" y="313"/>
                      </a:lnTo>
                      <a:lnTo>
                        <a:pt x="52" y="324"/>
                      </a:lnTo>
                      <a:lnTo>
                        <a:pt x="77" y="308"/>
                      </a:lnTo>
                      <a:lnTo>
                        <a:pt x="79" y="351"/>
                      </a:lnTo>
                      <a:lnTo>
                        <a:pt x="94" y="366"/>
                      </a:lnTo>
                      <a:lnTo>
                        <a:pt x="339" y="366"/>
                      </a:lnTo>
                      <a:lnTo>
                        <a:pt x="360" y="346"/>
                      </a:lnTo>
                      <a:lnTo>
                        <a:pt x="356" y="308"/>
                      </a:lnTo>
                      <a:lnTo>
                        <a:pt x="383" y="332"/>
                      </a:lnTo>
                      <a:lnTo>
                        <a:pt x="419" y="262"/>
                      </a:lnTo>
                      <a:lnTo>
                        <a:pt x="344" y="48"/>
                      </a:lnTo>
                      <a:lnTo>
                        <a:pt x="264" y="20"/>
                      </a:lnTo>
                      <a:lnTo>
                        <a:pt x="239" y="6"/>
                      </a:lnTo>
                      <a:lnTo>
                        <a:pt x="201" y="42"/>
                      </a:lnTo>
                      <a:lnTo>
                        <a:pt x="159" y="0"/>
                      </a:lnTo>
                    </a:path>
                  </a:pathLst>
                </a:custGeom>
                <a:solidFill>
                  <a:srgbClr val="408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84" name="Group 49">
                  <a:extLst>
                    <a:ext uri="{FF2B5EF4-FFF2-40B4-BE49-F238E27FC236}">
                      <a16:creationId xmlns:a16="http://schemas.microsoft.com/office/drawing/2014/main" id="{2353DBBD-D6DD-C548-84E4-867AE59327D4}"/>
                    </a:ext>
                  </a:extLst>
                </p:cNvPr>
                <p:cNvGrpSpPr>
                  <a:grpSpLocks/>
                </p:cNvGrpSpPr>
                <p:nvPr/>
              </p:nvGrpSpPr>
              <p:grpSpPr bwMode="auto">
                <a:xfrm>
                  <a:off x="3174" y="1936"/>
                  <a:ext cx="291" cy="327"/>
                  <a:chOff x="3174" y="1936"/>
                  <a:chExt cx="291" cy="327"/>
                </a:xfrm>
              </p:grpSpPr>
              <p:sp>
                <p:nvSpPr>
                  <p:cNvPr id="185" name="Freeform 50">
                    <a:extLst>
                      <a:ext uri="{FF2B5EF4-FFF2-40B4-BE49-F238E27FC236}">
                        <a16:creationId xmlns:a16="http://schemas.microsoft.com/office/drawing/2014/main" id="{3BF40D55-6B7B-2443-BE35-3DFC14F17C73}"/>
                      </a:ext>
                    </a:extLst>
                  </p:cNvPr>
                  <p:cNvSpPr>
                    <a:spLocks/>
                  </p:cNvSpPr>
                  <p:nvPr/>
                </p:nvSpPr>
                <p:spPr bwMode="auto">
                  <a:xfrm>
                    <a:off x="3267" y="1936"/>
                    <a:ext cx="57" cy="327"/>
                  </a:xfrm>
                  <a:custGeom>
                    <a:avLst/>
                    <a:gdLst>
                      <a:gd name="T0" fmla="*/ 16 w 57"/>
                      <a:gd name="T1" fmla="*/ 0 h 327"/>
                      <a:gd name="T2" fmla="*/ 5 w 57"/>
                      <a:gd name="T3" fmla="*/ 22 h 327"/>
                      <a:gd name="T4" fmla="*/ 16 w 57"/>
                      <a:gd name="T5" fmla="*/ 33 h 327"/>
                      <a:gd name="T6" fmla="*/ 0 w 57"/>
                      <a:gd name="T7" fmla="*/ 261 h 327"/>
                      <a:gd name="T8" fmla="*/ 2 w 57"/>
                      <a:gd name="T9" fmla="*/ 301 h 327"/>
                      <a:gd name="T10" fmla="*/ 30 w 57"/>
                      <a:gd name="T11" fmla="*/ 326 h 327"/>
                      <a:gd name="T12" fmla="*/ 56 w 57"/>
                      <a:gd name="T13" fmla="*/ 298 h 327"/>
                      <a:gd name="T14" fmla="*/ 56 w 57"/>
                      <a:gd name="T15" fmla="*/ 251 h 327"/>
                      <a:gd name="T16" fmla="*/ 33 w 57"/>
                      <a:gd name="T17" fmla="*/ 35 h 327"/>
                      <a:gd name="T18" fmla="*/ 43 w 57"/>
                      <a:gd name="T19" fmla="*/ 22 h 327"/>
                      <a:gd name="T20" fmla="*/ 34 w 57"/>
                      <a:gd name="T21" fmla="*/ 1 h 327"/>
                      <a:gd name="T22" fmla="*/ 25 w 57"/>
                      <a:gd name="T23" fmla="*/ 8 h 327"/>
                      <a:gd name="T24" fmla="*/ 16 w 57"/>
                      <a:gd name="T25" fmla="*/ 0 h 3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327"/>
                      <a:gd name="T41" fmla="*/ 57 w 57"/>
                      <a:gd name="T42" fmla="*/ 327 h 3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327">
                        <a:moveTo>
                          <a:pt x="16" y="0"/>
                        </a:moveTo>
                        <a:lnTo>
                          <a:pt x="5" y="22"/>
                        </a:lnTo>
                        <a:lnTo>
                          <a:pt x="16" y="33"/>
                        </a:lnTo>
                        <a:lnTo>
                          <a:pt x="0" y="261"/>
                        </a:lnTo>
                        <a:lnTo>
                          <a:pt x="2" y="301"/>
                        </a:lnTo>
                        <a:lnTo>
                          <a:pt x="30" y="326"/>
                        </a:lnTo>
                        <a:lnTo>
                          <a:pt x="56" y="298"/>
                        </a:lnTo>
                        <a:lnTo>
                          <a:pt x="56" y="251"/>
                        </a:lnTo>
                        <a:lnTo>
                          <a:pt x="33" y="35"/>
                        </a:lnTo>
                        <a:lnTo>
                          <a:pt x="43" y="22"/>
                        </a:lnTo>
                        <a:lnTo>
                          <a:pt x="34" y="1"/>
                        </a:lnTo>
                        <a:lnTo>
                          <a:pt x="25" y="8"/>
                        </a:lnTo>
                        <a:lnTo>
                          <a:pt x="16" y="0"/>
                        </a:lnTo>
                      </a:path>
                    </a:pathLst>
                  </a:custGeom>
                  <a:solidFill>
                    <a:srgbClr val="002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86" name="Group 51">
                    <a:extLst>
                      <a:ext uri="{FF2B5EF4-FFF2-40B4-BE49-F238E27FC236}">
                        <a16:creationId xmlns:a16="http://schemas.microsoft.com/office/drawing/2014/main" id="{66D31119-390D-3044-9A18-CBE3C50CB2EC}"/>
                      </a:ext>
                    </a:extLst>
                  </p:cNvPr>
                  <p:cNvGrpSpPr>
                    <a:grpSpLocks/>
                  </p:cNvGrpSpPr>
                  <p:nvPr/>
                </p:nvGrpSpPr>
                <p:grpSpPr bwMode="auto">
                  <a:xfrm>
                    <a:off x="3174" y="2077"/>
                    <a:ext cx="291" cy="108"/>
                    <a:chOff x="3174" y="2077"/>
                    <a:chExt cx="291" cy="108"/>
                  </a:xfrm>
                </p:grpSpPr>
                <p:sp>
                  <p:nvSpPr>
                    <p:cNvPr id="187" name="Freeform 52">
                      <a:extLst>
                        <a:ext uri="{FF2B5EF4-FFF2-40B4-BE49-F238E27FC236}">
                          <a16:creationId xmlns:a16="http://schemas.microsoft.com/office/drawing/2014/main" id="{DC9A514B-FC5D-4B43-98C8-52B19161BCE6}"/>
                        </a:ext>
                      </a:extLst>
                    </p:cNvPr>
                    <p:cNvSpPr>
                      <a:spLocks/>
                    </p:cNvSpPr>
                    <p:nvPr/>
                  </p:nvSpPr>
                  <p:spPr bwMode="auto">
                    <a:xfrm>
                      <a:off x="3237" y="2100"/>
                      <a:ext cx="226" cy="68"/>
                    </a:xfrm>
                    <a:custGeom>
                      <a:avLst/>
                      <a:gdLst>
                        <a:gd name="T0" fmla="*/ 20 w 226"/>
                        <a:gd name="T1" fmla="*/ 42 h 68"/>
                        <a:gd name="T2" fmla="*/ 172 w 226"/>
                        <a:gd name="T3" fmla="*/ 0 h 68"/>
                        <a:gd name="T4" fmla="*/ 225 w 226"/>
                        <a:gd name="T5" fmla="*/ 5 h 68"/>
                        <a:gd name="T6" fmla="*/ 37 w 226"/>
                        <a:gd name="T7" fmla="*/ 67 h 68"/>
                        <a:gd name="T8" fmla="*/ 0 w 226"/>
                        <a:gd name="T9" fmla="*/ 49 h 68"/>
                        <a:gd name="T10" fmla="*/ 20 w 226"/>
                        <a:gd name="T11" fmla="*/ 42 h 68"/>
                        <a:gd name="T12" fmla="*/ 0 60000 65536"/>
                        <a:gd name="T13" fmla="*/ 0 60000 65536"/>
                        <a:gd name="T14" fmla="*/ 0 60000 65536"/>
                        <a:gd name="T15" fmla="*/ 0 60000 65536"/>
                        <a:gd name="T16" fmla="*/ 0 60000 65536"/>
                        <a:gd name="T17" fmla="*/ 0 60000 65536"/>
                        <a:gd name="T18" fmla="*/ 0 w 226"/>
                        <a:gd name="T19" fmla="*/ 0 h 68"/>
                        <a:gd name="T20" fmla="*/ 226 w 226"/>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226" h="68">
                          <a:moveTo>
                            <a:pt x="20" y="42"/>
                          </a:moveTo>
                          <a:lnTo>
                            <a:pt x="172" y="0"/>
                          </a:lnTo>
                          <a:lnTo>
                            <a:pt x="225" y="5"/>
                          </a:lnTo>
                          <a:lnTo>
                            <a:pt x="37" y="67"/>
                          </a:lnTo>
                          <a:lnTo>
                            <a:pt x="0" y="49"/>
                          </a:lnTo>
                          <a:lnTo>
                            <a:pt x="20" y="4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8" name="Freeform 53">
                      <a:extLst>
                        <a:ext uri="{FF2B5EF4-FFF2-40B4-BE49-F238E27FC236}">
                          <a16:creationId xmlns:a16="http://schemas.microsoft.com/office/drawing/2014/main" id="{C553A12C-34E9-BB4E-90E1-E6D7DC5B7735}"/>
                        </a:ext>
                      </a:extLst>
                    </p:cNvPr>
                    <p:cNvSpPr>
                      <a:spLocks/>
                    </p:cNvSpPr>
                    <p:nvPr/>
                  </p:nvSpPr>
                  <p:spPr bwMode="auto">
                    <a:xfrm>
                      <a:off x="3341" y="2103"/>
                      <a:ext cx="124" cy="79"/>
                    </a:xfrm>
                    <a:custGeom>
                      <a:avLst/>
                      <a:gdLst>
                        <a:gd name="T0" fmla="*/ 64 w 124"/>
                        <a:gd name="T1" fmla="*/ 0 h 79"/>
                        <a:gd name="T2" fmla="*/ 15 w 124"/>
                        <a:gd name="T3" fmla="*/ 12 h 79"/>
                        <a:gd name="T4" fmla="*/ 12 w 124"/>
                        <a:gd name="T5" fmla="*/ 28 h 79"/>
                        <a:gd name="T6" fmla="*/ 0 w 124"/>
                        <a:gd name="T7" fmla="*/ 41 h 79"/>
                        <a:gd name="T8" fmla="*/ 20 w 124"/>
                        <a:gd name="T9" fmla="*/ 62 h 79"/>
                        <a:gd name="T10" fmla="*/ 47 w 124"/>
                        <a:gd name="T11" fmla="*/ 75 h 79"/>
                        <a:gd name="T12" fmla="*/ 87 w 124"/>
                        <a:gd name="T13" fmla="*/ 78 h 79"/>
                        <a:gd name="T14" fmla="*/ 123 w 124"/>
                        <a:gd name="T15" fmla="*/ 44 h 79"/>
                        <a:gd name="T16" fmla="*/ 118 w 124"/>
                        <a:gd name="T17" fmla="*/ 3 h 79"/>
                        <a:gd name="T18" fmla="*/ 87 w 124"/>
                        <a:gd name="T19" fmla="*/ 23 h 79"/>
                        <a:gd name="T20" fmla="*/ 64 w 124"/>
                        <a:gd name="T21" fmla="*/ 0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79"/>
                        <a:gd name="T35" fmla="*/ 124 w 124"/>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79">
                          <a:moveTo>
                            <a:pt x="64" y="0"/>
                          </a:moveTo>
                          <a:lnTo>
                            <a:pt x="15" y="12"/>
                          </a:lnTo>
                          <a:lnTo>
                            <a:pt x="12" y="28"/>
                          </a:lnTo>
                          <a:lnTo>
                            <a:pt x="0" y="41"/>
                          </a:lnTo>
                          <a:lnTo>
                            <a:pt x="20" y="62"/>
                          </a:lnTo>
                          <a:lnTo>
                            <a:pt x="47" y="75"/>
                          </a:lnTo>
                          <a:lnTo>
                            <a:pt x="87" y="78"/>
                          </a:lnTo>
                          <a:lnTo>
                            <a:pt x="123" y="44"/>
                          </a:lnTo>
                          <a:lnTo>
                            <a:pt x="118" y="3"/>
                          </a:lnTo>
                          <a:lnTo>
                            <a:pt x="87" y="23"/>
                          </a:lnTo>
                          <a:lnTo>
                            <a:pt x="64" y="0"/>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9" name="Freeform 54">
                      <a:extLst>
                        <a:ext uri="{FF2B5EF4-FFF2-40B4-BE49-F238E27FC236}">
                          <a16:creationId xmlns:a16="http://schemas.microsoft.com/office/drawing/2014/main" id="{1A7D5C32-F5B4-DF4E-A589-5B8243770AE3}"/>
                        </a:ext>
                      </a:extLst>
                    </p:cNvPr>
                    <p:cNvSpPr>
                      <a:spLocks/>
                    </p:cNvSpPr>
                    <p:nvPr/>
                  </p:nvSpPr>
                  <p:spPr bwMode="auto">
                    <a:xfrm>
                      <a:off x="3174" y="2077"/>
                      <a:ext cx="100" cy="108"/>
                    </a:xfrm>
                    <a:custGeom>
                      <a:avLst/>
                      <a:gdLst>
                        <a:gd name="T0" fmla="*/ 0 w 100"/>
                        <a:gd name="T1" fmla="*/ 66 h 108"/>
                        <a:gd name="T2" fmla="*/ 12 w 100"/>
                        <a:gd name="T3" fmla="*/ 48 h 108"/>
                        <a:gd name="T4" fmla="*/ 22 w 100"/>
                        <a:gd name="T5" fmla="*/ 27 h 108"/>
                        <a:gd name="T6" fmla="*/ 27 w 100"/>
                        <a:gd name="T7" fmla="*/ 8 h 108"/>
                        <a:gd name="T8" fmla="*/ 57 w 100"/>
                        <a:gd name="T9" fmla="*/ 0 h 108"/>
                        <a:gd name="T10" fmla="*/ 80 w 100"/>
                        <a:gd name="T11" fmla="*/ 0 h 108"/>
                        <a:gd name="T12" fmla="*/ 99 w 100"/>
                        <a:gd name="T13" fmla="*/ 54 h 108"/>
                        <a:gd name="T14" fmla="*/ 93 w 100"/>
                        <a:gd name="T15" fmla="*/ 66 h 108"/>
                        <a:gd name="T16" fmla="*/ 80 w 100"/>
                        <a:gd name="T17" fmla="*/ 80 h 108"/>
                        <a:gd name="T18" fmla="*/ 60 w 100"/>
                        <a:gd name="T19" fmla="*/ 86 h 108"/>
                        <a:gd name="T20" fmla="*/ 45 w 100"/>
                        <a:gd name="T21" fmla="*/ 88 h 108"/>
                        <a:gd name="T22" fmla="*/ 38 w 100"/>
                        <a:gd name="T23" fmla="*/ 91 h 108"/>
                        <a:gd name="T24" fmla="*/ 28 w 100"/>
                        <a:gd name="T25" fmla="*/ 102 h 108"/>
                        <a:gd name="T26" fmla="*/ 12 w 100"/>
                        <a:gd name="T27" fmla="*/ 107 h 108"/>
                        <a:gd name="T28" fmla="*/ 4 w 100"/>
                        <a:gd name="T29" fmla="*/ 107 h 108"/>
                        <a:gd name="T30" fmla="*/ 0 w 100"/>
                        <a:gd name="T31" fmla="*/ 66 h 1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0"/>
                        <a:gd name="T49" fmla="*/ 0 h 108"/>
                        <a:gd name="T50" fmla="*/ 100 w 100"/>
                        <a:gd name="T51" fmla="*/ 108 h 1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0" h="108">
                          <a:moveTo>
                            <a:pt x="0" y="66"/>
                          </a:moveTo>
                          <a:lnTo>
                            <a:pt x="12" y="48"/>
                          </a:lnTo>
                          <a:lnTo>
                            <a:pt x="22" y="27"/>
                          </a:lnTo>
                          <a:lnTo>
                            <a:pt x="27" y="8"/>
                          </a:lnTo>
                          <a:lnTo>
                            <a:pt x="57" y="0"/>
                          </a:lnTo>
                          <a:lnTo>
                            <a:pt x="80" y="0"/>
                          </a:lnTo>
                          <a:lnTo>
                            <a:pt x="99" y="54"/>
                          </a:lnTo>
                          <a:lnTo>
                            <a:pt x="93" y="66"/>
                          </a:lnTo>
                          <a:lnTo>
                            <a:pt x="80" y="80"/>
                          </a:lnTo>
                          <a:lnTo>
                            <a:pt x="60" y="86"/>
                          </a:lnTo>
                          <a:lnTo>
                            <a:pt x="45" y="88"/>
                          </a:lnTo>
                          <a:lnTo>
                            <a:pt x="38" y="91"/>
                          </a:lnTo>
                          <a:lnTo>
                            <a:pt x="28" y="102"/>
                          </a:lnTo>
                          <a:lnTo>
                            <a:pt x="12" y="107"/>
                          </a:lnTo>
                          <a:lnTo>
                            <a:pt x="4" y="107"/>
                          </a:lnTo>
                          <a:lnTo>
                            <a:pt x="0" y="66"/>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4" name="Group 55">
                <a:extLst>
                  <a:ext uri="{FF2B5EF4-FFF2-40B4-BE49-F238E27FC236}">
                    <a16:creationId xmlns:a16="http://schemas.microsoft.com/office/drawing/2014/main" id="{21A19C82-7581-D54D-A4C7-51F866665ED6}"/>
                  </a:ext>
                </a:extLst>
              </p:cNvPr>
              <p:cNvGrpSpPr>
                <a:grpSpLocks/>
              </p:cNvGrpSpPr>
              <p:nvPr/>
            </p:nvGrpSpPr>
            <p:grpSpPr bwMode="auto">
              <a:xfrm>
                <a:off x="3100" y="1705"/>
                <a:ext cx="394" cy="1315"/>
                <a:chOff x="3100" y="1705"/>
                <a:chExt cx="394" cy="1315"/>
              </a:xfrm>
            </p:grpSpPr>
            <p:grpSp>
              <p:nvGrpSpPr>
                <p:cNvPr id="175" name="Group 56">
                  <a:extLst>
                    <a:ext uri="{FF2B5EF4-FFF2-40B4-BE49-F238E27FC236}">
                      <a16:creationId xmlns:a16="http://schemas.microsoft.com/office/drawing/2014/main" id="{0D3DCE20-8BA1-2B41-BCDD-229C745053C6}"/>
                    </a:ext>
                  </a:extLst>
                </p:cNvPr>
                <p:cNvGrpSpPr>
                  <a:grpSpLocks/>
                </p:cNvGrpSpPr>
                <p:nvPr/>
              </p:nvGrpSpPr>
              <p:grpSpPr bwMode="auto">
                <a:xfrm>
                  <a:off x="3224" y="1705"/>
                  <a:ext cx="142" cy="235"/>
                  <a:chOff x="3224" y="1705"/>
                  <a:chExt cx="142" cy="235"/>
                </a:xfrm>
              </p:grpSpPr>
              <p:sp>
                <p:nvSpPr>
                  <p:cNvPr id="180" name="Freeform 57">
                    <a:extLst>
                      <a:ext uri="{FF2B5EF4-FFF2-40B4-BE49-F238E27FC236}">
                        <a16:creationId xmlns:a16="http://schemas.microsoft.com/office/drawing/2014/main" id="{37BB407E-E39D-2746-B60B-97832750B4E5}"/>
                      </a:ext>
                    </a:extLst>
                  </p:cNvPr>
                  <p:cNvSpPr>
                    <a:spLocks/>
                  </p:cNvSpPr>
                  <p:nvPr/>
                </p:nvSpPr>
                <p:spPr bwMode="auto">
                  <a:xfrm>
                    <a:off x="3227" y="1718"/>
                    <a:ext cx="131" cy="222"/>
                  </a:xfrm>
                  <a:custGeom>
                    <a:avLst/>
                    <a:gdLst>
                      <a:gd name="T0" fmla="*/ 0 w 131"/>
                      <a:gd name="T1" fmla="*/ 94 h 222"/>
                      <a:gd name="T2" fmla="*/ 5 w 131"/>
                      <a:gd name="T3" fmla="*/ 113 h 222"/>
                      <a:gd name="T4" fmla="*/ 10 w 131"/>
                      <a:gd name="T5" fmla="*/ 124 h 222"/>
                      <a:gd name="T6" fmla="*/ 15 w 131"/>
                      <a:gd name="T7" fmla="*/ 133 h 222"/>
                      <a:gd name="T8" fmla="*/ 22 w 131"/>
                      <a:gd name="T9" fmla="*/ 132 h 222"/>
                      <a:gd name="T10" fmla="*/ 24 w 131"/>
                      <a:gd name="T11" fmla="*/ 132 h 222"/>
                      <a:gd name="T12" fmla="*/ 24 w 131"/>
                      <a:gd name="T13" fmla="*/ 176 h 222"/>
                      <a:gd name="T14" fmla="*/ 65 w 131"/>
                      <a:gd name="T15" fmla="*/ 221 h 222"/>
                      <a:gd name="T16" fmla="*/ 102 w 131"/>
                      <a:gd name="T17" fmla="*/ 187 h 222"/>
                      <a:gd name="T18" fmla="*/ 103 w 131"/>
                      <a:gd name="T19" fmla="*/ 176 h 222"/>
                      <a:gd name="T20" fmla="*/ 108 w 131"/>
                      <a:gd name="T21" fmla="*/ 167 h 222"/>
                      <a:gd name="T22" fmla="*/ 114 w 131"/>
                      <a:gd name="T23" fmla="*/ 158 h 222"/>
                      <a:gd name="T24" fmla="*/ 118 w 131"/>
                      <a:gd name="T25" fmla="*/ 139 h 222"/>
                      <a:gd name="T26" fmla="*/ 126 w 131"/>
                      <a:gd name="T27" fmla="*/ 120 h 222"/>
                      <a:gd name="T28" fmla="*/ 128 w 131"/>
                      <a:gd name="T29" fmla="*/ 104 h 222"/>
                      <a:gd name="T30" fmla="*/ 129 w 131"/>
                      <a:gd name="T31" fmla="*/ 66 h 222"/>
                      <a:gd name="T32" fmla="*/ 130 w 131"/>
                      <a:gd name="T33" fmla="*/ 50 h 222"/>
                      <a:gd name="T34" fmla="*/ 127 w 131"/>
                      <a:gd name="T35" fmla="*/ 34 h 222"/>
                      <a:gd name="T36" fmla="*/ 119 w 131"/>
                      <a:gd name="T37" fmla="*/ 20 h 222"/>
                      <a:gd name="T38" fmla="*/ 104 w 131"/>
                      <a:gd name="T39" fmla="*/ 8 h 222"/>
                      <a:gd name="T40" fmla="*/ 88 w 131"/>
                      <a:gd name="T41" fmla="*/ 3 h 222"/>
                      <a:gd name="T42" fmla="*/ 70 w 131"/>
                      <a:gd name="T43" fmla="*/ 0 h 222"/>
                      <a:gd name="T44" fmla="*/ 51 w 131"/>
                      <a:gd name="T45" fmla="*/ 2 h 222"/>
                      <a:gd name="T46" fmla="*/ 38 w 131"/>
                      <a:gd name="T47" fmla="*/ 7 h 222"/>
                      <a:gd name="T48" fmla="*/ 25 w 131"/>
                      <a:gd name="T49" fmla="*/ 17 h 222"/>
                      <a:gd name="T50" fmla="*/ 16 w 131"/>
                      <a:gd name="T51" fmla="*/ 27 h 222"/>
                      <a:gd name="T52" fmla="*/ 10 w 131"/>
                      <a:gd name="T53" fmla="*/ 37 h 222"/>
                      <a:gd name="T54" fmla="*/ 5 w 131"/>
                      <a:gd name="T55" fmla="*/ 50 h 222"/>
                      <a:gd name="T56" fmla="*/ 3 w 131"/>
                      <a:gd name="T57" fmla="*/ 61 h 222"/>
                      <a:gd name="T58" fmla="*/ 2 w 131"/>
                      <a:gd name="T59" fmla="*/ 77 h 222"/>
                      <a:gd name="T60" fmla="*/ 4 w 131"/>
                      <a:gd name="T61" fmla="*/ 88 h 222"/>
                      <a:gd name="T62" fmla="*/ 0 w 131"/>
                      <a:gd name="T63" fmla="*/ 94 h 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1"/>
                      <a:gd name="T97" fmla="*/ 0 h 222"/>
                      <a:gd name="T98" fmla="*/ 131 w 131"/>
                      <a:gd name="T99" fmla="*/ 222 h 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1" h="222">
                        <a:moveTo>
                          <a:pt x="0" y="94"/>
                        </a:moveTo>
                        <a:lnTo>
                          <a:pt x="5" y="113"/>
                        </a:lnTo>
                        <a:lnTo>
                          <a:pt x="10" y="124"/>
                        </a:lnTo>
                        <a:lnTo>
                          <a:pt x="15" y="133"/>
                        </a:lnTo>
                        <a:lnTo>
                          <a:pt x="22" y="132"/>
                        </a:lnTo>
                        <a:lnTo>
                          <a:pt x="24" y="132"/>
                        </a:lnTo>
                        <a:lnTo>
                          <a:pt x="24" y="176"/>
                        </a:lnTo>
                        <a:lnTo>
                          <a:pt x="65" y="221"/>
                        </a:lnTo>
                        <a:lnTo>
                          <a:pt x="102" y="187"/>
                        </a:lnTo>
                        <a:lnTo>
                          <a:pt x="103" y="176"/>
                        </a:lnTo>
                        <a:lnTo>
                          <a:pt x="108" y="167"/>
                        </a:lnTo>
                        <a:lnTo>
                          <a:pt x="114" y="158"/>
                        </a:lnTo>
                        <a:lnTo>
                          <a:pt x="118" y="139"/>
                        </a:lnTo>
                        <a:lnTo>
                          <a:pt x="126" y="120"/>
                        </a:lnTo>
                        <a:lnTo>
                          <a:pt x="128" y="104"/>
                        </a:lnTo>
                        <a:lnTo>
                          <a:pt x="129" y="66"/>
                        </a:lnTo>
                        <a:lnTo>
                          <a:pt x="130" y="50"/>
                        </a:lnTo>
                        <a:lnTo>
                          <a:pt x="127" y="34"/>
                        </a:lnTo>
                        <a:lnTo>
                          <a:pt x="119" y="20"/>
                        </a:lnTo>
                        <a:lnTo>
                          <a:pt x="104" y="8"/>
                        </a:lnTo>
                        <a:lnTo>
                          <a:pt x="88" y="3"/>
                        </a:lnTo>
                        <a:lnTo>
                          <a:pt x="70" y="0"/>
                        </a:lnTo>
                        <a:lnTo>
                          <a:pt x="51" y="2"/>
                        </a:lnTo>
                        <a:lnTo>
                          <a:pt x="38" y="7"/>
                        </a:lnTo>
                        <a:lnTo>
                          <a:pt x="25" y="17"/>
                        </a:lnTo>
                        <a:lnTo>
                          <a:pt x="16" y="27"/>
                        </a:lnTo>
                        <a:lnTo>
                          <a:pt x="10" y="37"/>
                        </a:lnTo>
                        <a:lnTo>
                          <a:pt x="5" y="50"/>
                        </a:lnTo>
                        <a:lnTo>
                          <a:pt x="3" y="61"/>
                        </a:lnTo>
                        <a:lnTo>
                          <a:pt x="2" y="77"/>
                        </a:lnTo>
                        <a:lnTo>
                          <a:pt x="4" y="88"/>
                        </a:lnTo>
                        <a:lnTo>
                          <a:pt x="0" y="94"/>
                        </a:lnTo>
                      </a:path>
                    </a:pathLst>
                  </a:custGeom>
                  <a:solidFill>
                    <a:srgbClr val="FFA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1" name="Freeform 58">
                    <a:extLst>
                      <a:ext uri="{FF2B5EF4-FFF2-40B4-BE49-F238E27FC236}">
                        <a16:creationId xmlns:a16="http://schemas.microsoft.com/office/drawing/2014/main" id="{0C49A488-5DED-524F-8163-603D744EB8B6}"/>
                      </a:ext>
                    </a:extLst>
                  </p:cNvPr>
                  <p:cNvSpPr>
                    <a:spLocks/>
                  </p:cNvSpPr>
                  <p:nvPr/>
                </p:nvSpPr>
                <p:spPr bwMode="auto">
                  <a:xfrm>
                    <a:off x="3227" y="1734"/>
                    <a:ext cx="91" cy="204"/>
                  </a:xfrm>
                  <a:custGeom>
                    <a:avLst/>
                    <a:gdLst>
                      <a:gd name="T0" fmla="*/ 14 w 91"/>
                      <a:gd name="T1" fmla="*/ 16 h 204"/>
                      <a:gd name="T2" fmla="*/ 19 w 91"/>
                      <a:gd name="T3" fmla="*/ 7 h 204"/>
                      <a:gd name="T4" fmla="*/ 25 w 91"/>
                      <a:gd name="T5" fmla="*/ 0 h 204"/>
                      <a:gd name="T6" fmla="*/ 50 w 91"/>
                      <a:gd name="T7" fmla="*/ 25 h 204"/>
                      <a:gd name="T8" fmla="*/ 51 w 91"/>
                      <a:gd name="T9" fmla="*/ 59 h 204"/>
                      <a:gd name="T10" fmla="*/ 77 w 91"/>
                      <a:gd name="T11" fmla="*/ 65 h 204"/>
                      <a:gd name="T12" fmla="*/ 86 w 91"/>
                      <a:gd name="T13" fmla="*/ 66 h 204"/>
                      <a:gd name="T14" fmla="*/ 90 w 91"/>
                      <a:gd name="T15" fmla="*/ 111 h 204"/>
                      <a:gd name="T16" fmla="*/ 83 w 91"/>
                      <a:gd name="T17" fmla="*/ 108 h 204"/>
                      <a:gd name="T18" fmla="*/ 78 w 91"/>
                      <a:gd name="T19" fmla="*/ 113 h 204"/>
                      <a:gd name="T20" fmla="*/ 78 w 91"/>
                      <a:gd name="T21" fmla="*/ 73 h 204"/>
                      <a:gd name="T22" fmla="*/ 53 w 91"/>
                      <a:gd name="T23" fmla="*/ 79 h 204"/>
                      <a:gd name="T24" fmla="*/ 46 w 91"/>
                      <a:gd name="T25" fmla="*/ 83 h 204"/>
                      <a:gd name="T26" fmla="*/ 41 w 91"/>
                      <a:gd name="T27" fmla="*/ 93 h 204"/>
                      <a:gd name="T28" fmla="*/ 51 w 91"/>
                      <a:gd name="T29" fmla="*/ 111 h 204"/>
                      <a:gd name="T30" fmla="*/ 42 w 91"/>
                      <a:gd name="T31" fmla="*/ 118 h 204"/>
                      <a:gd name="T32" fmla="*/ 42 w 91"/>
                      <a:gd name="T33" fmla="*/ 149 h 204"/>
                      <a:gd name="T34" fmla="*/ 54 w 91"/>
                      <a:gd name="T35" fmla="*/ 155 h 204"/>
                      <a:gd name="T36" fmla="*/ 69 w 91"/>
                      <a:gd name="T37" fmla="*/ 163 h 204"/>
                      <a:gd name="T38" fmla="*/ 62 w 91"/>
                      <a:gd name="T39" fmla="*/ 203 h 204"/>
                      <a:gd name="T40" fmla="*/ 23 w 91"/>
                      <a:gd name="T41" fmla="*/ 161 h 204"/>
                      <a:gd name="T42" fmla="*/ 23 w 91"/>
                      <a:gd name="T43" fmla="*/ 116 h 204"/>
                      <a:gd name="T44" fmla="*/ 14 w 91"/>
                      <a:gd name="T45" fmla="*/ 116 h 204"/>
                      <a:gd name="T46" fmla="*/ 0 w 91"/>
                      <a:gd name="T47" fmla="*/ 80 h 204"/>
                      <a:gd name="T48" fmla="*/ 3 w 91"/>
                      <a:gd name="T49" fmla="*/ 74 h 204"/>
                      <a:gd name="T50" fmla="*/ 2 w 91"/>
                      <a:gd name="T51" fmla="*/ 60 h 204"/>
                      <a:gd name="T52" fmla="*/ 3 w 91"/>
                      <a:gd name="T53" fmla="*/ 52 h 204"/>
                      <a:gd name="T54" fmla="*/ 3 w 91"/>
                      <a:gd name="T55" fmla="*/ 42 h 204"/>
                      <a:gd name="T56" fmla="*/ 6 w 91"/>
                      <a:gd name="T57" fmla="*/ 28 h 204"/>
                      <a:gd name="T58" fmla="*/ 14 w 91"/>
                      <a:gd name="T59" fmla="*/ 16 h 2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04"/>
                      <a:gd name="T92" fmla="*/ 91 w 91"/>
                      <a:gd name="T93" fmla="*/ 204 h 2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04">
                        <a:moveTo>
                          <a:pt x="14" y="16"/>
                        </a:moveTo>
                        <a:lnTo>
                          <a:pt x="19" y="7"/>
                        </a:lnTo>
                        <a:lnTo>
                          <a:pt x="25" y="0"/>
                        </a:lnTo>
                        <a:lnTo>
                          <a:pt x="50" y="25"/>
                        </a:lnTo>
                        <a:lnTo>
                          <a:pt x="51" y="59"/>
                        </a:lnTo>
                        <a:lnTo>
                          <a:pt x="77" y="65"/>
                        </a:lnTo>
                        <a:lnTo>
                          <a:pt x="86" y="66"/>
                        </a:lnTo>
                        <a:lnTo>
                          <a:pt x="90" y="111"/>
                        </a:lnTo>
                        <a:lnTo>
                          <a:pt x="83" y="108"/>
                        </a:lnTo>
                        <a:lnTo>
                          <a:pt x="78" y="113"/>
                        </a:lnTo>
                        <a:lnTo>
                          <a:pt x="78" y="73"/>
                        </a:lnTo>
                        <a:lnTo>
                          <a:pt x="53" y="79"/>
                        </a:lnTo>
                        <a:lnTo>
                          <a:pt x="46" y="83"/>
                        </a:lnTo>
                        <a:lnTo>
                          <a:pt x="41" y="93"/>
                        </a:lnTo>
                        <a:lnTo>
                          <a:pt x="51" y="111"/>
                        </a:lnTo>
                        <a:lnTo>
                          <a:pt x="42" y="118"/>
                        </a:lnTo>
                        <a:lnTo>
                          <a:pt x="42" y="149"/>
                        </a:lnTo>
                        <a:lnTo>
                          <a:pt x="54" y="155"/>
                        </a:lnTo>
                        <a:lnTo>
                          <a:pt x="69" y="163"/>
                        </a:lnTo>
                        <a:lnTo>
                          <a:pt x="62" y="203"/>
                        </a:lnTo>
                        <a:lnTo>
                          <a:pt x="23" y="161"/>
                        </a:lnTo>
                        <a:lnTo>
                          <a:pt x="23" y="116"/>
                        </a:lnTo>
                        <a:lnTo>
                          <a:pt x="14" y="116"/>
                        </a:lnTo>
                        <a:lnTo>
                          <a:pt x="0" y="80"/>
                        </a:lnTo>
                        <a:lnTo>
                          <a:pt x="3" y="74"/>
                        </a:lnTo>
                        <a:lnTo>
                          <a:pt x="2" y="60"/>
                        </a:lnTo>
                        <a:lnTo>
                          <a:pt x="3" y="52"/>
                        </a:lnTo>
                        <a:lnTo>
                          <a:pt x="3" y="42"/>
                        </a:lnTo>
                        <a:lnTo>
                          <a:pt x="6" y="28"/>
                        </a:lnTo>
                        <a:lnTo>
                          <a:pt x="14" y="16"/>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2" name="Freeform 59">
                    <a:extLst>
                      <a:ext uri="{FF2B5EF4-FFF2-40B4-BE49-F238E27FC236}">
                        <a16:creationId xmlns:a16="http://schemas.microsoft.com/office/drawing/2014/main" id="{6F51940A-49C4-B643-BCB9-7AD76C16A437}"/>
                      </a:ext>
                    </a:extLst>
                  </p:cNvPr>
                  <p:cNvSpPr>
                    <a:spLocks/>
                  </p:cNvSpPr>
                  <p:nvPr/>
                </p:nvSpPr>
                <p:spPr bwMode="auto">
                  <a:xfrm>
                    <a:off x="3224" y="1705"/>
                    <a:ext cx="142" cy="118"/>
                  </a:xfrm>
                  <a:custGeom>
                    <a:avLst/>
                    <a:gdLst>
                      <a:gd name="T0" fmla="*/ 1 w 142"/>
                      <a:gd name="T1" fmla="*/ 96 h 118"/>
                      <a:gd name="T2" fmla="*/ 0 w 142"/>
                      <a:gd name="T3" fmla="*/ 81 h 118"/>
                      <a:gd name="T4" fmla="*/ 3 w 142"/>
                      <a:gd name="T5" fmla="*/ 62 h 118"/>
                      <a:gd name="T6" fmla="*/ 6 w 142"/>
                      <a:gd name="T7" fmla="*/ 45 h 118"/>
                      <a:gd name="T8" fmla="*/ 11 w 142"/>
                      <a:gd name="T9" fmla="*/ 32 h 118"/>
                      <a:gd name="T10" fmla="*/ 18 w 142"/>
                      <a:gd name="T11" fmla="*/ 21 h 118"/>
                      <a:gd name="T12" fmla="*/ 30 w 142"/>
                      <a:gd name="T13" fmla="*/ 16 h 118"/>
                      <a:gd name="T14" fmla="*/ 37 w 142"/>
                      <a:gd name="T15" fmla="*/ 11 h 118"/>
                      <a:gd name="T16" fmla="*/ 50 w 142"/>
                      <a:gd name="T17" fmla="*/ 5 h 118"/>
                      <a:gd name="T18" fmla="*/ 64 w 142"/>
                      <a:gd name="T19" fmla="*/ 0 h 118"/>
                      <a:gd name="T20" fmla="*/ 79 w 142"/>
                      <a:gd name="T21" fmla="*/ 0 h 118"/>
                      <a:gd name="T22" fmla="*/ 96 w 142"/>
                      <a:gd name="T23" fmla="*/ 3 h 118"/>
                      <a:gd name="T24" fmla="*/ 106 w 142"/>
                      <a:gd name="T25" fmla="*/ 8 h 118"/>
                      <a:gd name="T26" fmla="*/ 114 w 142"/>
                      <a:gd name="T27" fmla="*/ 14 h 118"/>
                      <a:gd name="T28" fmla="*/ 127 w 142"/>
                      <a:gd name="T29" fmla="*/ 24 h 118"/>
                      <a:gd name="T30" fmla="*/ 135 w 142"/>
                      <a:gd name="T31" fmla="*/ 33 h 118"/>
                      <a:gd name="T32" fmla="*/ 141 w 142"/>
                      <a:gd name="T33" fmla="*/ 38 h 118"/>
                      <a:gd name="T34" fmla="*/ 135 w 142"/>
                      <a:gd name="T35" fmla="*/ 38 h 118"/>
                      <a:gd name="T36" fmla="*/ 135 w 142"/>
                      <a:gd name="T37" fmla="*/ 42 h 118"/>
                      <a:gd name="T38" fmla="*/ 135 w 142"/>
                      <a:gd name="T39" fmla="*/ 48 h 118"/>
                      <a:gd name="T40" fmla="*/ 134 w 142"/>
                      <a:gd name="T41" fmla="*/ 57 h 118"/>
                      <a:gd name="T42" fmla="*/ 137 w 142"/>
                      <a:gd name="T43" fmla="*/ 70 h 118"/>
                      <a:gd name="T44" fmla="*/ 138 w 142"/>
                      <a:gd name="T45" fmla="*/ 84 h 118"/>
                      <a:gd name="T46" fmla="*/ 131 w 142"/>
                      <a:gd name="T47" fmla="*/ 100 h 118"/>
                      <a:gd name="T48" fmla="*/ 132 w 142"/>
                      <a:gd name="T49" fmla="*/ 78 h 118"/>
                      <a:gd name="T50" fmla="*/ 131 w 142"/>
                      <a:gd name="T51" fmla="*/ 63 h 118"/>
                      <a:gd name="T52" fmla="*/ 127 w 142"/>
                      <a:gd name="T53" fmla="*/ 55 h 118"/>
                      <a:gd name="T54" fmla="*/ 122 w 142"/>
                      <a:gd name="T55" fmla="*/ 52 h 118"/>
                      <a:gd name="T56" fmla="*/ 119 w 142"/>
                      <a:gd name="T57" fmla="*/ 47 h 118"/>
                      <a:gd name="T58" fmla="*/ 114 w 142"/>
                      <a:gd name="T59" fmla="*/ 48 h 118"/>
                      <a:gd name="T60" fmla="*/ 105 w 142"/>
                      <a:gd name="T61" fmla="*/ 52 h 118"/>
                      <a:gd name="T62" fmla="*/ 96 w 142"/>
                      <a:gd name="T63" fmla="*/ 52 h 118"/>
                      <a:gd name="T64" fmla="*/ 85 w 142"/>
                      <a:gd name="T65" fmla="*/ 52 h 118"/>
                      <a:gd name="T66" fmla="*/ 76 w 142"/>
                      <a:gd name="T67" fmla="*/ 51 h 118"/>
                      <a:gd name="T68" fmla="*/ 69 w 142"/>
                      <a:gd name="T69" fmla="*/ 51 h 118"/>
                      <a:gd name="T70" fmla="*/ 75 w 142"/>
                      <a:gd name="T71" fmla="*/ 54 h 118"/>
                      <a:gd name="T72" fmla="*/ 80 w 142"/>
                      <a:gd name="T73" fmla="*/ 55 h 118"/>
                      <a:gd name="T74" fmla="*/ 74 w 142"/>
                      <a:gd name="T75" fmla="*/ 56 h 118"/>
                      <a:gd name="T76" fmla="*/ 64 w 142"/>
                      <a:gd name="T77" fmla="*/ 55 h 118"/>
                      <a:gd name="T78" fmla="*/ 53 w 142"/>
                      <a:gd name="T79" fmla="*/ 54 h 118"/>
                      <a:gd name="T80" fmla="*/ 42 w 142"/>
                      <a:gd name="T81" fmla="*/ 54 h 118"/>
                      <a:gd name="T82" fmla="*/ 36 w 142"/>
                      <a:gd name="T83" fmla="*/ 54 h 118"/>
                      <a:gd name="T84" fmla="*/ 31 w 142"/>
                      <a:gd name="T85" fmla="*/ 54 h 118"/>
                      <a:gd name="T86" fmla="*/ 33 w 142"/>
                      <a:gd name="T87" fmla="*/ 55 h 118"/>
                      <a:gd name="T88" fmla="*/ 36 w 142"/>
                      <a:gd name="T89" fmla="*/ 60 h 118"/>
                      <a:gd name="T90" fmla="*/ 36 w 142"/>
                      <a:gd name="T91" fmla="*/ 67 h 118"/>
                      <a:gd name="T92" fmla="*/ 34 w 142"/>
                      <a:gd name="T93" fmla="*/ 74 h 118"/>
                      <a:gd name="T94" fmla="*/ 29 w 142"/>
                      <a:gd name="T95" fmla="*/ 82 h 118"/>
                      <a:gd name="T96" fmla="*/ 26 w 142"/>
                      <a:gd name="T97" fmla="*/ 91 h 118"/>
                      <a:gd name="T98" fmla="*/ 25 w 142"/>
                      <a:gd name="T99" fmla="*/ 101 h 118"/>
                      <a:gd name="T100" fmla="*/ 26 w 142"/>
                      <a:gd name="T101" fmla="*/ 113 h 118"/>
                      <a:gd name="T102" fmla="*/ 27 w 142"/>
                      <a:gd name="T103" fmla="*/ 117 h 118"/>
                      <a:gd name="T104" fmla="*/ 19 w 142"/>
                      <a:gd name="T105" fmla="*/ 109 h 118"/>
                      <a:gd name="T106" fmla="*/ 9 w 142"/>
                      <a:gd name="T107" fmla="*/ 100 h 118"/>
                      <a:gd name="T108" fmla="*/ 6 w 142"/>
                      <a:gd name="T109" fmla="*/ 101 h 118"/>
                      <a:gd name="T110" fmla="*/ 4 w 142"/>
                      <a:gd name="T111" fmla="*/ 108 h 118"/>
                      <a:gd name="T112" fmla="*/ 1 w 142"/>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2"/>
                      <a:gd name="T172" fmla="*/ 0 h 118"/>
                      <a:gd name="T173" fmla="*/ 142 w 142"/>
                      <a:gd name="T174" fmla="*/ 118 h 1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2" h="118">
                        <a:moveTo>
                          <a:pt x="1" y="96"/>
                        </a:moveTo>
                        <a:lnTo>
                          <a:pt x="0" y="81"/>
                        </a:lnTo>
                        <a:lnTo>
                          <a:pt x="3" y="62"/>
                        </a:lnTo>
                        <a:lnTo>
                          <a:pt x="6" y="45"/>
                        </a:lnTo>
                        <a:lnTo>
                          <a:pt x="11" y="32"/>
                        </a:lnTo>
                        <a:lnTo>
                          <a:pt x="18" y="21"/>
                        </a:lnTo>
                        <a:lnTo>
                          <a:pt x="30" y="16"/>
                        </a:lnTo>
                        <a:lnTo>
                          <a:pt x="37" y="11"/>
                        </a:lnTo>
                        <a:lnTo>
                          <a:pt x="50" y="5"/>
                        </a:lnTo>
                        <a:lnTo>
                          <a:pt x="64" y="0"/>
                        </a:lnTo>
                        <a:lnTo>
                          <a:pt x="79" y="0"/>
                        </a:lnTo>
                        <a:lnTo>
                          <a:pt x="96" y="3"/>
                        </a:lnTo>
                        <a:lnTo>
                          <a:pt x="106" y="8"/>
                        </a:lnTo>
                        <a:lnTo>
                          <a:pt x="114" y="14"/>
                        </a:lnTo>
                        <a:lnTo>
                          <a:pt x="127" y="24"/>
                        </a:lnTo>
                        <a:lnTo>
                          <a:pt x="135" y="33"/>
                        </a:lnTo>
                        <a:lnTo>
                          <a:pt x="141" y="38"/>
                        </a:lnTo>
                        <a:lnTo>
                          <a:pt x="135" y="38"/>
                        </a:lnTo>
                        <a:lnTo>
                          <a:pt x="135" y="42"/>
                        </a:lnTo>
                        <a:lnTo>
                          <a:pt x="135" y="48"/>
                        </a:lnTo>
                        <a:lnTo>
                          <a:pt x="134" y="57"/>
                        </a:lnTo>
                        <a:lnTo>
                          <a:pt x="137" y="70"/>
                        </a:lnTo>
                        <a:lnTo>
                          <a:pt x="138" y="84"/>
                        </a:lnTo>
                        <a:lnTo>
                          <a:pt x="131" y="100"/>
                        </a:lnTo>
                        <a:lnTo>
                          <a:pt x="132" y="78"/>
                        </a:lnTo>
                        <a:lnTo>
                          <a:pt x="131" y="63"/>
                        </a:lnTo>
                        <a:lnTo>
                          <a:pt x="127" y="55"/>
                        </a:lnTo>
                        <a:lnTo>
                          <a:pt x="122" y="52"/>
                        </a:lnTo>
                        <a:lnTo>
                          <a:pt x="119" y="47"/>
                        </a:lnTo>
                        <a:lnTo>
                          <a:pt x="114" y="48"/>
                        </a:lnTo>
                        <a:lnTo>
                          <a:pt x="105" y="52"/>
                        </a:lnTo>
                        <a:lnTo>
                          <a:pt x="96" y="52"/>
                        </a:lnTo>
                        <a:lnTo>
                          <a:pt x="85" y="52"/>
                        </a:lnTo>
                        <a:lnTo>
                          <a:pt x="76" y="51"/>
                        </a:lnTo>
                        <a:lnTo>
                          <a:pt x="69" y="51"/>
                        </a:lnTo>
                        <a:lnTo>
                          <a:pt x="75" y="54"/>
                        </a:lnTo>
                        <a:lnTo>
                          <a:pt x="80" y="55"/>
                        </a:lnTo>
                        <a:lnTo>
                          <a:pt x="74" y="56"/>
                        </a:lnTo>
                        <a:lnTo>
                          <a:pt x="64" y="55"/>
                        </a:lnTo>
                        <a:lnTo>
                          <a:pt x="53" y="54"/>
                        </a:lnTo>
                        <a:lnTo>
                          <a:pt x="42" y="54"/>
                        </a:lnTo>
                        <a:lnTo>
                          <a:pt x="36" y="54"/>
                        </a:lnTo>
                        <a:lnTo>
                          <a:pt x="31" y="54"/>
                        </a:lnTo>
                        <a:lnTo>
                          <a:pt x="33" y="55"/>
                        </a:lnTo>
                        <a:lnTo>
                          <a:pt x="36" y="60"/>
                        </a:lnTo>
                        <a:lnTo>
                          <a:pt x="36" y="67"/>
                        </a:lnTo>
                        <a:lnTo>
                          <a:pt x="34" y="74"/>
                        </a:lnTo>
                        <a:lnTo>
                          <a:pt x="29" y="82"/>
                        </a:lnTo>
                        <a:lnTo>
                          <a:pt x="26" y="91"/>
                        </a:lnTo>
                        <a:lnTo>
                          <a:pt x="25" y="101"/>
                        </a:lnTo>
                        <a:lnTo>
                          <a:pt x="26" y="113"/>
                        </a:lnTo>
                        <a:lnTo>
                          <a:pt x="27" y="117"/>
                        </a:lnTo>
                        <a:lnTo>
                          <a:pt x="19" y="109"/>
                        </a:lnTo>
                        <a:lnTo>
                          <a:pt x="9" y="100"/>
                        </a:lnTo>
                        <a:lnTo>
                          <a:pt x="6" y="101"/>
                        </a:lnTo>
                        <a:lnTo>
                          <a:pt x="4" y="108"/>
                        </a:lnTo>
                        <a:lnTo>
                          <a:pt x="1" y="9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6" name="Group 60">
                  <a:extLst>
                    <a:ext uri="{FF2B5EF4-FFF2-40B4-BE49-F238E27FC236}">
                      <a16:creationId xmlns:a16="http://schemas.microsoft.com/office/drawing/2014/main" id="{7E546B5B-0131-1940-B10D-1FCBA5CE2BE9}"/>
                    </a:ext>
                  </a:extLst>
                </p:cNvPr>
                <p:cNvGrpSpPr>
                  <a:grpSpLocks/>
                </p:cNvGrpSpPr>
                <p:nvPr/>
              </p:nvGrpSpPr>
              <p:grpSpPr bwMode="auto">
                <a:xfrm>
                  <a:off x="3100" y="2924"/>
                  <a:ext cx="394" cy="96"/>
                  <a:chOff x="3100" y="2924"/>
                  <a:chExt cx="394" cy="96"/>
                </a:xfrm>
              </p:grpSpPr>
              <p:sp>
                <p:nvSpPr>
                  <p:cNvPr id="178" name="Freeform 61">
                    <a:extLst>
                      <a:ext uri="{FF2B5EF4-FFF2-40B4-BE49-F238E27FC236}">
                        <a16:creationId xmlns:a16="http://schemas.microsoft.com/office/drawing/2014/main" id="{9D6A2F56-9D34-1747-A608-607DC0A4E4A7}"/>
                      </a:ext>
                    </a:extLst>
                  </p:cNvPr>
                  <p:cNvSpPr>
                    <a:spLocks/>
                  </p:cNvSpPr>
                  <p:nvPr/>
                </p:nvSpPr>
                <p:spPr bwMode="auto">
                  <a:xfrm>
                    <a:off x="3100" y="2924"/>
                    <a:ext cx="171" cy="96"/>
                  </a:xfrm>
                  <a:custGeom>
                    <a:avLst/>
                    <a:gdLst>
                      <a:gd name="T0" fmla="*/ 81 w 171"/>
                      <a:gd name="T1" fmla="*/ 13 h 96"/>
                      <a:gd name="T2" fmla="*/ 60 w 171"/>
                      <a:gd name="T3" fmla="*/ 28 h 96"/>
                      <a:gd name="T4" fmla="*/ 33 w 171"/>
                      <a:gd name="T5" fmla="*/ 47 h 96"/>
                      <a:gd name="T6" fmla="*/ 14 w 171"/>
                      <a:gd name="T7" fmla="*/ 58 h 96"/>
                      <a:gd name="T8" fmla="*/ 2 w 171"/>
                      <a:gd name="T9" fmla="*/ 66 h 96"/>
                      <a:gd name="T10" fmla="*/ 0 w 171"/>
                      <a:gd name="T11" fmla="*/ 83 h 96"/>
                      <a:gd name="T12" fmla="*/ 11 w 171"/>
                      <a:gd name="T13" fmla="*/ 90 h 96"/>
                      <a:gd name="T14" fmla="*/ 35 w 171"/>
                      <a:gd name="T15" fmla="*/ 93 h 96"/>
                      <a:gd name="T16" fmla="*/ 59 w 171"/>
                      <a:gd name="T17" fmla="*/ 95 h 96"/>
                      <a:gd name="T18" fmla="*/ 81 w 171"/>
                      <a:gd name="T19" fmla="*/ 93 h 96"/>
                      <a:gd name="T20" fmla="*/ 97 w 171"/>
                      <a:gd name="T21" fmla="*/ 83 h 96"/>
                      <a:gd name="T22" fmla="*/ 124 w 171"/>
                      <a:gd name="T23" fmla="*/ 71 h 96"/>
                      <a:gd name="T24" fmla="*/ 167 w 171"/>
                      <a:gd name="T25" fmla="*/ 60 h 96"/>
                      <a:gd name="T26" fmla="*/ 170 w 171"/>
                      <a:gd name="T27" fmla="*/ 24 h 96"/>
                      <a:gd name="T28" fmla="*/ 164 w 171"/>
                      <a:gd name="T29" fmla="*/ 0 h 96"/>
                      <a:gd name="T30" fmla="*/ 81 w 171"/>
                      <a:gd name="T31" fmla="*/ 13 h 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96"/>
                      <a:gd name="T50" fmla="*/ 171 w 171"/>
                      <a:gd name="T51" fmla="*/ 96 h 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96">
                        <a:moveTo>
                          <a:pt x="81" y="13"/>
                        </a:moveTo>
                        <a:lnTo>
                          <a:pt x="60" y="28"/>
                        </a:lnTo>
                        <a:lnTo>
                          <a:pt x="33" y="47"/>
                        </a:lnTo>
                        <a:lnTo>
                          <a:pt x="14" y="58"/>
                        </a:lnTo>
                        <a:lnTo>
                          <a:pt x="2" y="66"/>
                        </a:lnTo>
                        <a:lnTo>
                          <a:pt x="0" y="83"/>
                        </a:lnTo>
                        <a:lnTo>
                          <a:pt x="11" y="90"/>
                        </a:lnTo>
                        <a:lnTo>
                          <a:pt x="35" y="93"/>
                        </a:lnTo>
                        <a:lnTo>
                          <a:pt x="59" y="95"/>
                        </a:lnTo>
                        <a:lnTo>
                          <a:pt x="81" y="93"/>
                        </a:lnTo>
                        <a:lnTo>
                          <a:pt x="97" y="83"/>
                        </a:lnTo>
                        <a:lnTo>
                          <a:pt x="124" y="71"/>
                        </a:lnTo>
                        <a:lnTo>
                          <a:pt x="167" y="60"/>
                        </a:lnTo>
                        <a:lnTo>
                          <a:pt x="170" y="24"/>
                        </a:lnTo>
                        <a:lnTo>
                          <a:pt x="164" y="0"/>
                        </a:lnTo>
                        <a:lnTo>
                          <a:pt x="81" y="13"/>
                        </a:lnTo>
                      </a:path>
                    </a:pathLst>
                  </a:custGeom>
                  <a:solidFill>
                    <a:srgbClr val="402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9" name="Freeform 62">
                    <a:extLst>
                      <a:ext uri="{FF2B5EF4-FFF2-40B4-BE49-F238E27FC236}">
                        <a16:creationId xmlns:a16="http://schemas.microsoft.com/office/drawing/2014/main" id="{9C22C4B5-31A9-744A-82D1-C7D3823CDEAA}"/>
                      </a:ext>
                    </a:extLst>
                  </p:cNvPr>
                  <p:cNvSpPr>
                    <a:spLocks/>
                  </p:cNvSpPr>
                  <p:nvPr/>
                </p:nvSpPr>
                <p:spPr bwMode="auto">
                  <a:xfrm>
                    <a:off x="3318" y="2932"/>
                    <a:ext cx="176" cy="80"/>
                  </a:xfrm>
                  <a:custGeom>
                    <a:avLst/>
                    <a:gdLst>
                      <a:gd name="T0" fmla="*/ 4 w 176"/>
                      <a:gd name="T1" fmla="*/ 1 h 80"/>
                      <a:gd name="T2" fmla="*/ 0 w 176"/>
                      <a:gd name="T3" fmla="*/ 31 h 80"/>
                      <a:gd name="T4" fmla="*/ 4 w 176"/>
                      <a:gd name="T5" fmla="*/ 55 h 80"/>
                      <a:gd name="T6" fmla="*/ 44 w 176"/>
                      <a:gd name="T7" fmla="*/ 63 h 80"/>
                      <a:gd name="T8" fmla="*/ 65 w 176"/>
                      <a:gd name="T9" fmla="*/ 63 h 80"/>
                      <a:gd name="T10" fmla="*/ 94 w 176"/>
                      <a:gd name="T11" fmla="*/ 71 h 80"/>
                      <a:gd name="T12" fmla="*/ 129 w 176"/>
                      <a:gd name="T13" fmla="*/ 76 h 80"/>
                      <a:gd name="T14" fmla="*/ 174 w 176"/>
                      <a:gd name="T15" fmla="*/ 79 h 80"/>
                      <a:gd name="T16" fmla="*/ 175 w 176"/>
                      <a:gd name="T17" fmla="*/ 68 h 80"/>
                      <a:gd name="T18" fmla="*/ 175 w 176"/>
                      <a:gd name="T19" fmla="*/ 56 h 80"/>
                      <a:gd name="T20" fmla="*/ 140 w 176"/>
                      <a:gd name="T21" fmla="*/ 37 h 80"/>
                      <a:gd name="T22" fmla="*/ 100 w 176"/>
                      <a:gd name="T23" fmla="*/ 16 h 80"/>
                      <a:gd name="T24" fmla="*/ 76 w 176"/>
                      <a:gd name="T25" fmla="*/ 0 h 80"/>
                      <a:gd name="T26" fmla="*/ 4 w 176"/>
                      <a:gd name="T27" fmla="*/ 1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6"/>
                      <a:gd name="T43" fmla="*/ 0 h 80"/>
                      <a:gd name="T44" fmla="*/ 176 w 17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6" h="80">
                        <a:moveTo>
                          <a:pt x="4" y="1"/>
                        </a:moveTo>
                        <a:lnTo>
                          <a:pt x="0" y="31"/>
                        </a:lnTo>
                        <a:lnTo>
                          <a:pt x="4" y="55"/>
                        </a:lnTo>
                        <a:lnTo>
                          <a:pt x="44" y="63"/>
                        </a:lnTo>
                        <a:lnTo>
                          <a:pt x="65" y="63"/>
                        </a:lnTo>
                        <a:lnTo>
                          <a:pt x="94" y="71"/>
                        </a:lnTo>
                        <a:lnTo>
                          <a:pt x="129" y="76"/>
                        </a:lnTo>
                        <a:lnTo>
                          <a:pt x="174" y="79"/>
                        </a:lnTo>
                        <a:lnTo>
                          <a:pt x="175" y="68"/>
                        </a:lnTo>
                        <a:lnTo>
                          <a:pt x="175" y="56"/>
                        </a:lnTo>
                        <a:lnTo>
                          <a:pt x="140" y="37"/>
                        </a:lnTo>
                        <a:lnTo>
                          <a:pt x="100" y="16"/>
                        </a:lnTo>
                        <a:lnTo>
                          <a:pt x="76" y="0"/>
                        </a:lnTo>
                        <a:lnTo>
                          <a:pt x="4" y="1"/>
                        </a:lnTo>
                      </a:path>
                    </a:pathLst>
                  </a:custGeom>
                  <a:solidFill>
                    <a:srgbClr val="402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7" name="Freeform 63">
                  <a:extLst>
                    <a:ext uri="{FF2B5EF4-FFF2-40B4-BE49-F238E27FC236}">
                      <a16:creationId xmlns:a16="http://schemas.microsoft.com/office/drawing/2014/main" id="{6AC15263-9719-B548-BEB0-F17D75EC8D34}"/>
                    </a:ext>
                  </a:extLst>
                </p:cNvPr>
                <p:cNvSpPr>
                  <a:spLocks/>
                </p:cNvSpPr>
                <p:nvPr/>
              </p:nvSpPr>
              <p:spPr bwMode="auto">
                <a:xfrm>
                  <a:off x="3170" y="2265"/>
                  <a:ext cx="268" cy="690"/>
                </a:xfrm>
                <a:custGeom>
                  <a:avLst/>
                  <a:gdLst>
                    <a:gd name="T0" fmla="*/ 8 w 268"/>
                    <a:gd name="T1" fmla="*/ 0 h 690"/>
                    <a:gd name="T2" fmla="*/ 0 w 268"/>
                    <a:gd name="T3" fmla="*/ 60 h 690"/>
                    <a:gd name="T4" fmla="*/ 0 w 268"/>
                    <a:gd name="T5" fmla="*/ 155 h 690"/>
                    <a:gd name="T6" fmla="*/ 0 w 268"/>
                    <a:gd name="T7" fmla="*/ 267 h 690"/>
                    <a:gd name="T8" fmla="*/ 8 w 268"/>
                    <a:gd name="T9" fmla="*/ 333 h 690"/>
                    <a:gd name="T10" fmla="*/ 8 w 268"/>
                    <a:gd name="T11" fmla="*/ 361 h 690"/>
                    <a:gd name="T12" fmla="*/ 3 w 268"/>
                    <a:gd name="T13" fmla="*/ 467 h 690"/>
                    <a:gd name="T14" fmla="*/ 6 w 268"/>
                    <a:gd name="T15" fmla="*/ 542 h 690"/>
                    <a:gd name="T16" fmla="*/ 11 w 268"/>
                    <a:gd name="T17" fmla="*/ 644 h 690"/>
                    <a:gd name="T18" fmla="*/ 11 w 268"/>
                    <a:gd name="T19" fmla="*/ 672 h 690"/>
                    <a:gd name="T20" fmla="*/ 28 w 268"/>
                    <a:gd name="T21" fmla="*/ 686 h 690"/>
                    <a:gd name="T22" fmla="*/ 96 w 268"/>
                    <a:gd name="T23" fmla="*/ 669 h 690"/>
                    <a:gd name="T24" fmla="*/ 115 w 268"/>
                    <a:gd name="T25" fmla="*/ 450 h 690"/>
                    <a:gd name="T26" fmla="*/ 121 w 268"/>
                    <a:gd name="T27" fmla="*/ 311 h 690"/>
                    <a:gd name="T28" fmla="*/ 129 w 268"/>
                    <a:gd name="T29" fmla="*/ 189 h 690"/>
                    <a:gd name="T30" fmla="*/ 138 w 268"/>
                    <a:gd name="T31" fmla="*/ 383 h 690"/>
                    <a:gd name="T32" fmla="*/ 146 w 268"/>
                    <a:gd name="T33" fmla="*/ 667 h 690"/>
                    <a:gd name="T34" fmla="*/ 214 w 268"/>
                    <a:gd name="T35" fmla="*/ 689 h 690"/>
                    <a:gd name="T36" fmla="*/ 228 w 268"/>
                    <a:gd name="T37" fmla="*/ 672 h 690"/>
                    <a:gd name="T38" fmla="*/ 245 w 268"/>
                    <a:gd name="T39" fmla="*/ 422 h 690"/>
                    <a:gd name="T40" fmla="*/ 247 w 268"/>
                    <a:gd name="T41" fmla="*/ 300 h 690"/>
                    <a:gd name="T42" fmla="*/ 267 w 268"/>
                    <a:gd name="T43" fmla="*/ 33 h 690"/>
                    <a:gd name="T44" fmla="*/ 261 w 268"/>
                    <a:gd name="T45" fmla="*/ 3 h 690"/>
                    <a:gd name="T46" fmla="*/ 8 w 268"/>
                    <a:gd name="T47" fmla="*/ 0 h 6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8"/>
                    <a:gd name="T73" fmla="*/ 0 h 690"/>
                    <a:gd name="T74" fmla="*/ 268 w 268"/>
                    <a:gd name="T75" fmla="*/ 690 h 69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8" h="690">
                      <a:moveTo>
                        <a:pt x="8" y="0"/>
                      </a:moveTo>
                      <a:lnTo>
                        <a:pt x="0" y="60"/>
                      </a:lnTo>
                      <a:lnTo>
                        <a:pt x="0" y="155"/>
                      </a:lnTo>
                      <a:lnTo>
                        <a:pt x="0" y="267"/>
                      </a:lnTo>
                      <a:lnTo>
                        <a:pt x="8" y="333"/>
                      </a:lnTo>
                      <a:lnTo>
                        <a:pt x="8" y="361"/>
                      </a:lnTo>
                      <a:lnTo>
                        <a:pt x="3" y="467"/>
                      </a:lnTo>
                      <a:lnTo>
                        <a:pt x="6" y="542"/>
                      </a:lnTo>
                      <a:lnTo>
                        <a:pt x="11" y="644"/>
                      </a:lnTo>
                      <a:lnTo>
                        <a:pt x="11" y="672"/>
                      </a:lnTo>
                      <a:lnTo>
                        <a:pt x="28" y="686"/>
                      </a:lnTo>
                      <a:lnTo>
                        <a:pt x="96" y="669"/>
                      </a:lnTo>
                      <a:lnTo>
                        <a:pt x="115" y="450"/>
                      </a:lnTo>
                      <a:lnTo>
                        <a:pt x="121" y="311"/>
                      </a:lnTo>
                      <a:lnTo>
                        <a:pt x="129" y="189"/>
                      </a:lnTo>
                      <a:lnTo>
                        <a:pt x="138" y="383"/>
                      </a:lnTo>
                      <a:lnTo>
                        <a:pt x="146" y="667"/>
                      </a:lnTo>
                      <a:lnTo>
                        <a:pt x="214" y="689"/>
                      </a:lnTo>
                      <a:lnTo>
                        <a:pt x="228" y="672"/>
                      </a:lnTo>
                      <a:lnTo>
                        <a:pt x="245" y="422"/>
                      </a:lnTo>
                      <a:lnTo>
                        <a:pt x="247" y="300"/>
                      </a:lnTo>
                      <a:lnTo>
                        <a:pt x="267" y="33"/>
                      </a:lnTo>
                      <a:lnTo>
                        <a:pt x="261" y="3"/>
                      </a:lnTo>
                      <a:lnTo>
                        <a:pt x="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4" name="Group 64">
              <a:extLst>
                <a:ext uri="{FF2B5EF4-FFF2-40B4-BE49-F238E27FC236}">
                  <a16:creationId xmlns:a16="http://schemas.microsoft.com/office/drawing/2014/main" id="{EEFAC12F-2A76-6144-9E33-106B672718CB}"/>
                </a:ext>
              </a:extLst>
            </p:cNvPr>
            <p:cNvGrpSpPr>
              <a:grpSpLocks/>
            </p:cNvGrpSpPr>
            <p:nvPr/>
          </p:nvGrpSpPr>
          <p:grpSpPr bwMode="auto">
            <a:xfrm>
              <a:off x="2807" y="1783"/>
              <a:ext cx="449" cy="1323"/>
              <a:chOff x="2807" y="1783"/>
              <a:chExt cx="449" cy="1323"/>
            </a:xfrm>
          </p:grpSpPr>
          <p:grpSp>
            <p:nvGrpSpPr>
              <p:cNvPr id="150" name="Group 65">
                <a:extLst>
                  <a:ext uri="{FF2B5EF4-FFF2-40B4-BE49-F238E27FC236}">
                    <a16:creationId xmlns:a16="http://schemas.microsoft.com/office/drawing/2014/main" id="{F2074C96-21A9-0945-9E80-BF1210202A91}"/>
                  </a:ext>
                </a:extLst>
              </p:cNvPr>
              <p:cNvGrpSpPr>
                <a:grpSpLocks/>
              </p:cNvGrpSpPr>
              <p:nvPr/>
            </p:nvGrpSpPr>
            <p:grpSpPr bwMode="auto">
              <a:xfrm>
                <a:off x="2807" y="1954"/>
                <a:ext cx="449" cy="1152"/>
                <a:chOff x="2807" y="1954"/>
                <a:chExt cx="449" cy="1152"/>
              </a:xfrm>
            </p:grpSpPr>
            <p:grpSp>
              <p:nvGrpSpPr>
                <p:cNvPr id="161" name="Group 66">
                  <a:extLst>
                    <a:ext uri="{FF2B5EF4-FFF2-40B4-BE49-F238E27FC236}">
                      <a16:creationId xmlns:a16="http://schemas.microsoft.com/office/drawing/2014/main" id="{A963E3FF-A20D-1A44-BC14-15784908EBD0}"/>
                    </a:ext>
                  </a:extLst>
                </p:cNvPr>
                <p:cNvGrpSpPr>
                  <a:grpSpLocks/>
                </p:cNvGrpSpPr>
                <p:nvPr/>
              </p:nvGrpSpPr>
              <p:grpSpPr bwMode="auto">
                <a:xfrm>
                  <a:off x="2822" y="2991"/>
                  <a:ext cx="397" cy="115"/>
                  <a:chOff x="2822" y="2991"/>
                  <a:chExt cx="397" cy="115"/>
                </a:xfrm>
              </p:grpSpPr>
              <p:sp>
                <p:nvSpPr>
                  <p:cNvPr id="171" name="Freeform 67">
                    <a:extLst>
                      <a:ext uri="{FF2B5EF4-FFF2-40B4-BE49-F238E27FC236}">
                        <a16:creationId xmlns:a16="http://schemas.microsoft.com/office/drawing/2014/main" id="{1713D21D-A822-2145-8741-3A71E5CB10F1}"/>
                      </a:ext>
                    </a:extLst>
                  </p:cNvPr>
                  <p:cNvSpPr>
                    <a:spLocks/>
                  </p:cNvSpPr>
                  <p:nvPr/>
                </p:nvSpPr>
                <p:spPr bwMode="auto">
                  <a:xfrm>
                    <a:off x="2822" y="3016"/>
                    <a:ext cx="122" cy="90"/>
                  </a:xfrm>
                  <a:custGeom>
                    <a:avLst/>
                    <a:gdLst>
                      <a:gd name="T0" fmla="*/ 46 w 122"/>
                      <a:gd name="T1" fmla="*/ 19 h 90"/>
                      <a:gd name="T2" fmla="*/ 19 w 122"/>
                      <a:gd name="T3" fmla="*/ 43 h 90"/>
                      <a:gd name="T4" fmla="*/ 0 w 122"/>
                      <a:gd name="T5" fmla="*/ 66 h 90"/>
                      <a:gd name="T6" fmla="*/ 2 w 122"/>
                      <a:gd name="T7" fmla="*/ 82 h 90"/>
                      <a:gd name="T8" fmla="*/ 16 w 122"/>
                      <a:gd name="T9" fmla="*/ 89 h 90"/>
                      <a:gd name="T10" fmla="*/ 54 w 122"/>
                      <a:gd name="T11" fmla="*/ 86 h 90"/>
                      <a:gd name="T12" fmla="*/ 76 w 122"/>
                      <a:gd name="T13" fmla="*/ 76 h 90"/>
                      <a:gd name="T14" fmla="*/ 87 w 122"/>
                      <a:gd name="T15" fmla="*/ 58 h 90"/>
                      <a:gd name="T16" fmla="*/ 120 w 122"/>
                      <a:gd name="T17" fmla="*/ 45 h 90"/>
                      <a:gd name="T18" fmla="*/ 121 w 122"/>
                      <a:gd name="T19" fmla="*/ 21 h 90"/>
                      <a:gd name="T20" fmla="*/ 116 w 122"/>
                      <a:gd name="T21" fmla="*/ 0 h 90"/>
                      <a:gd name="T22" fmla="*/ 83 w 122"/>
                      <a:gd name="T23" fmla="*/ 16 h 90"/>
                      <a:gd name="T24" fmla="*/ 46 w 122"/>
                      <a:gd name="T25" fmla="*/ 19 h 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2"/>
                      <a:gd name="T40" fmla="*/ 0 h 90"/>
                      <a:gd name="T41" fmla="*/ 122 w 122"/>
                      <a:gd name="T42" fmla="*/ 90 h 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2" h="90">
                        <a:moveTo>
                          <a:pt x="46" y="19"/>
                        </a:moveTo>
                        <a:lnTo>
                          <a:pt x="19" y="43"/>
                        </a:lnTo>
                        <a:lnTo>
                          <a:pt x="0" y="66"/>
                        </a:lnTo>
                        <a:lnTo>
                          <a:pt x="2" y="82"/>
                        </a:lnTo>
                        <a:lnTo>
                          <a:pt x="16" y="89"/>
                        </a:lnTo>
                        <a:lnTo>
                          <a:pt x="54" y="86"/>
                        </a:lnTo>
                        <a:lnTo>
                          <a:pt x="76" y="76"/>
                        </a:lnTo>
                        <a:lnTo>
                          <a:pt x="87" y="58"/>
                        </a:lnTo>
                        <a:lnTo>
                          <a:pt x="120" y="45"/>
                        </a:lnTo>
                        <a:lnTo>
                          <a:pt x="121" y="21"/>
                        </a:lnTo>
                        <a:lnTo>
                          <a:pt x="116" y="0"/>
                        </a:lnTo>
                        <a:lnTo>
                          <a:pt x="83" y="16"/>
                        </a:lnTo>
                        <a:lnTo>
                          <a:pt x="46" y="1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2" name="Freeform 68">
                    <a:extLst>
                      <a:ext uri="{FF2B5EF4-FFF2-40B4-BE49-F238E27FC236}">
                        <a16:creationId xmlns:a16="http://schemas.microsoft.com/office/drawing/2014/main" id="{2C455995-2308-E141-AAAA-4B7D4725DBC0}"/>
                      </a:ext>
                    </a:extLst>
                  </p:cNvPr>
                  <p:cNvSpPr>
                    <a:spLocks/>
                  </p:cNvSpPr>
                  <p:nvPr/>
                </p:nvSpPr>
                <p:spPr bwMode="auto">
                  <a:xfrm>
                    <a:off x="3083" y="2991"/>
                    <a:ext cx="136" cy="92"/>
                  </a:xfrm>
                  <a:custGeom>
                    <a:avLst/>
                    <a:gdLst>
                      <a:gd name="T0" fmla="*/ 2 w 136"/>
                      <a:gd name="T1" fmla="*/ 6 h 92"/>
                      <a:gd name="T2" fmla="*/ 0 w 136"/>
                      <a:gd name="T3" fmla="*/ 42 h 92"/>
                      <a:gd name="T4" fmla="*/ 18 w 136"/>
                      <a:gd name="T5" fmla="*/ 56 h 92"/>
                      <a:gd name="T6" fmla="*/ 38 w 136"/>
                      <a:gd name="T7" fmla="*/ 61 h 92"/>
                      <a:gd name="T8" fmla="*/ 50 w 136"/>
                      <a:gd name="T9" fmla="*/ 69 h 92"/>
                      <a:gd name="T10" fmla="*/ 72 w 136"/>
                      <a:gd name="T11" fmla="*/ 81 h 92"/>
                      <a:gd name="T12" fmla="*/ 110 w 136"/>
                      <a:gd name="T13" fmla="*/ 91 h 92"/>
                      <a:gd name="T14" fmla="*/ 124 w 136"/>
                      <a:gd name="T15" fmla="*/ 88 h 92"/>
                      <a:gd name="T16" fmla="*/ 135 w 136"/>
                      <a:gd name="T17" fmla="*/ 83 h 92"/>
                      <a:gd name="T18" fmla="*/ 135 w 136"/>
                      <a:gd name="T19" fmla="*/ 74 h 92"/>
                      <a:gd name="T20" fmla="*/ 121 w 136"/>
                      <a:gd name="T21" fmla="*/ 53 h 92"/>
                      <a:gd name="T22" fmla="*/ 90 w 136"/>
                      <a:gd name="T23" fmla="*/ 32 h 92"/>
                      <a:gd name="T24" fmla="*/ 66 w 136"/>
                      <a:gd name="T25" fmla="*/ 13 h 92"/>
                      <a:gd name="T26" fmla="*/ 58 w 136"/>
                      <a:gd name="T27" fmla="*/ 0 h 92"/>
                      <a:gd name="T28" fmla="*/ 2 w 136"/>
                      <a:gd name="T29" fmla="*/ 6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92"/>
                      <a:gd name="T47" fmla="*/ 136 w 136"/>
                      <a:gd name="T48" fmla="*/ 92 h 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92">
                        <a:moveTo>
                          <a:pt x="2" y="6"/>
                        </a:moveTo>
                        <a:lnTo>
                          <a:pt x="0" y="42"/>
                        </a:lnTo>
                        <a:lnTo>
                          <a:pt x="18" y="56"/>
                        </a:lnTo>
                        <a:lnTo>
                          <a:pt x="38" y="61"/>
                        </a:lnTo>
                        <a:lnTo>
                          <a:pt x="50" y="69"/>
                        </a:lnTo>
                        <a:lnTo>
                          <a:pt x="72" y="81"/>
                        </a:lnTo>
                        <a:lnTo>
                          <a:pt x="110" y="91"/>
                        </a:lnTo>
                        <a:lnTo>
                          <a:pt x="124" y="88"/>
                        </a:lnTo>
                        <a:lnTo>
                          <a:pt x="135" y="83"/>
                        </a:lnTo>
                        <a:lnTo>
                          <a:pt x="135" y="74"/>
                        </a:lnTo>
                        <a:lnTo>
                          <a:pt x="121" y="53"/>
                        </a:lnTo>
                        <a:lnTo>
                          <a:pt x="90" y="32"/>
                        </a:lnTo>
                        <a:lnTo>
                          <a:pt x="66" y="13"/>
                        </a:lnTo>
                        <a:lnTo>
                          <a:pt x="58" y="0"/>
                        </a:lnTo>
                        <a:lnTo>
                          <a:pt x="2"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62" name="Group 69">
                  <a:extLst>
                    <a:ext uri="{FF2B5EF4-FFF2-40B4-BE49-F238E27FC236}">
                      <a16:creationId xmlns:a16="http://schemas.microsoft.com/office/drawing/2014/main" id="{5FEF9D54-C74E-344A-8C0D-B6EA7DBADE52}"/>
                    </a:ext>
                  </a:extLst>
                </p:cNvPr>
                <p:cNvGrpSpPr>
                  <a:grpSpLocks/>
                </p:cNvGrpSpPr>
                <p:nvPr/>
              </p:nvGrpSpPr>
              <p:grpSpPr bwMode="auto">
                <a:xfrm>
                  <a:off x="2807" y="1954"/>
                  <a:ext cx="449" cy="1087"/>
                  <a:chOff x="2807" y="1954"/>
                  <a:chExt cx="449" cy="1087"/>
                </a:xfrm>
              </p:grpSpPr>
              <p:grpSp>
                <p:nvGrpSpPr>
                  <p:cNvPr id="163" name="Group 70">
                    <a:extLst>
                      <a:ext uri="{FF2B5EF4-FFF2-40B4-BE49-F238E27FC236}">
                        <a16:creationId xmlns:a16="http://schemas.microsoft.com/office/drawing/2014/main" id="{4D71EFFD-83C4-E74A-9D39-97CD0C16F2E6}"/>
                      </a:ext>
                    </a:extLst>
                  </p:cNvPr>
                  <p:cNvGrpSpPr>
                    <a:grpSpLocks/>
                  </p:cNvGrpSpPr>
                  <p:nvPr/>
                </p:nvGrpSpPr>
                <p:grpSpPr bwMode="auto">
                  <a:xfrm>
                    <a:off x="2865" y="1954"/>
                    <a:ext cx="282" cy="346"/>
                    <a:chOff x="2865" y="1954"/>
                    <a:chExt cx="282" cy="346"/>
                  </a:xfrm>
                </p:grpSpPr>
                <p:sp>
                  <p:nvSpPr>
                    <p:cNvPr id="168" name="Freeform 71">
                      <a:extLst>
                        <a:ext uri="{FF2B5EF4-FFF2-40B4-BE49-F238E27FC236}">
                          <a16:creationId xmlns:a16="http://schemas.microsoft.com/office/drawing/2014/main" id="{5BB9F5FF-81C1-0E49-A681-C5B6533DA2B3}"/>
                        </a:ext>
                      </a:extLst>
                    </p:cNvPr>
                    <p:cNvSpPr>
                      <a:spLocks/>
                    </p:cNvSpPr>
                    <p:nvPr/>
                  </p:nvSpPr>
                  <p:spPr bwMode="auto">
                    <a:xfrm>
                      <a:off x="2865" y="1973"/>
                      <a:ext cx="282" cy="327"/>
                    </a:xfrm>
                    <a:custGeom>
                      <a:avLst/>
                      <a:gdLst>
                        <a:gd name="T0" fmla="*/ 0 w 282"/>
                        <a:gd name="T1" fmla="*/ 63 h 327"/>
                        <a:gd name="T2" fmla="*/ 85 w 282"/>
                        <a:gd name="T3" fmla="*/ 0 h 327"/>
                        <a:gd name="T4" fmla="*/ 178 w 282"/>
                        <a:gd name="T5" fmla="*/ 142 h 327"/>
                        <a:gd name="T6" fmla="*/ 194 w 282"/>
                        <a:gd name="T7" fmla="*/ 7 h 327"/>
                        <a:gd name="T8" fmla="*/ 250 w 282"/>
                        <a:gd name="T9" fmla="*/ 25 h 327"/>
                        <a:gd name="T10" fmla="*/ 281 w 282"/>
                        <a:gd name="T11" fmla="*/ 75 h 327"/>
                        <a:gd name="T12" fmla="*/ 275 w 282"/>
                        <a:gd name="T13" fmla="*/ 326 h 327"/>
                        <a:gd name="T14" fmla="*/ 31 w 282"/>
                        <a:gd name="T15" fmla="*/ 326 h 327"/>
                        <a:gd name="T16" fmla="*/ 0 w 282"/>
                        <a:gd name="T17" fmla="*/ 63 h 3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
                        <a:gd name="T28" fmla="*/ 0 h 327"/>
                        <a:gd name="T29" fmla="*/ 282 w 282"/>
                        <a:gd name="T30" fmla="*/ 327 h 3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 h="327">
                          <a:moveTo>
                            <a:pt x="0" y="63"/>
                          </a:moveTo>
                          <a:lnTo>
                            <a:pt x="85" y="0"/>
                          </a:lnTo>
                          <a:lnTo>
                            <a:pt x="178" y="142"/>
                          </a:lnTo>
                          <a:lnTo>
                            <a:pt x="194" y="7"/>
                          </a:lnTo>
                          <a:lnTo>
                            <a:pt x="250" y="25"/>
                          </a:lnTo>
                          <a:lnTo>
                            <a:pt x="281" y="75"/>
                          </a:lnTo>
                          <a:lnTo>
                            <a:pt x="275" y="326"/>
                          </a:lnTo>
                          <a:lnTo>
                            <a:pt x="31" y="326"/>
                          </a:lnTo>
                          <a:lnTo>
                            <a:pt x="0" y="63"/>
                          </a:lnTo>
                        </a:path>
                      </a:pathLst>
                    </a:custGeom>
                    <a:solidFill>
                      <a:srgbClr val="8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9" name="Freeform 72">
                      <a:extLst>
                        <a:ext uri="{FF2B5EF4-FFF2-40B4-BE49-F238E27FC236}">
                          <a16:creationId xmlns:a16="http://schemas.microsoft.com/office/drawing/2014/main" id="{620EBBD0-EEC1-6E44-BFA9-ADBD0935C789}"/>
                        </a:ext>
                      </a:extLst>
                    </p:cNvPr>
                    <p:cNvSpPr>
                      <a:spLocks/>
                    </p:cNvSpPr>
                    <p:nvPr/>
                  </p:nvSpPr>
                  <p:spPr bwMode="auto">
                    <a:xfrm>
                      <a:off x="2948" y="1954"/>
                      <a:ext cx="110" cy="188"/>
                    </a:xfrm>
                    <a:custGeom>
                      <a:avLst/>
                      <a:gdLst>
                        <a:gd name="T0" fmla="*/ 0 w 110"/>
                        <a:gd name="T1" fmla="*/ 19 h 188"/>
                        <a:gd name="T2" fmla="*/ 9 w 110"/>
                        <a:gd name="T3" fmla="*/ 0 h 188"/>
                        <a:gd name="T4" fmla="*/ 76 w 110"/>
                        <a:gd name="T5" fmla="*/ 33 h 188"/>
                        <a:gd name="T6" fmla="*/ 93 w 110"/>
                        <a:gd name="T7" fmla="*/ 11 h 188"/>
                        <a:gd name="T8" fmla="*/ 104 w 110"/>
                        <a:gd name="T9" fmla="*/ 19 h 188"/>
                        <a:gd name="T10" fmla="*/ 109 w 110"/>
                        <a:gd name="T11" fmla="*/ 129 h 188"/>
                        <a:gd name="T12" fmla="*/ 107 w 110"/>
                        <a:gd name="T13" fmla="*/ 187 h 188"/>
                        <a:gd name="T14" fmla="*/ 0 w 110"/>
                        <a:gd name="T15" fmla="*/ 19 h 188"/>
                        <a:gd name="T16" fmla="*/ 0 60000 65536"/>
                        <a:gd name="T17" fmla="*/ 0 60000 65536"/>
                        <a:gd name="T18" fmla="*/ 0 60000 65536"/>
                        <a:gd name="T19" fmla="*/ 0 60000 65536"/>
                        <a:gd name="T20" fmla="*/ 0 60000 65536"/>
                        <a:gd name="T21" fmla="*/ 0 60000 65536"/>
                        <a:gd name="T22" fmla="*/ 0 60000 65536"/>
                        <a:gd name="T23" fmla="*/ 0 60000 65536"/>
                        <a:gd name="T24" fmla="*/ 0 w 110"/>
                        <a:gd name="T25" fmla="*/ 0 h 188"/>
                        <a:gd name="T26" fmla="*/ 110 w 110"/>
                        <a:gd name="T27" fmla="*/ 188 h 1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 h="188">
                          <a:moveTo>
                            <a:pt x="0" y="19"/>
                          </a:moveTo>
                          <a:lnTo>
                            <a:pt x="9" y="0"/>
                          </a:lnTo>
                          <a:lnTo>
                            <a:pt x="76" y="33"/>
                          </a:lnTo>
                          <a:lnTo>
                            <a:pt x="93" y="11"/>
                          </a:lnTo>
                          <a:lnTo>
                            <a:pt x="104" y="19"/>
                          </a:lnTo>
                          <a:lnTo>
                            <a:pt x="109" y="129"/>
                          </a:lnTo>
                          <a:lnTo>
                            <a:pt x="107" y="187"/>
                          </a:lnTo>
                          <a:lnTo>
                            <a:pt x="0" y="19"/>
                          </a:lnTo>
                        </a:path>
                      </a:pathLst>
                    </a:custGeom>
                    <a:solidFill>
                      <a:srgbClr val="FFE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0" name="Freeform 73">
                      <a:extLst>
                        <a:ext uri="{FF2B5EF4-FFF2-40B4-BE49-F238E27FC236}">
                          <a16:creationId xmlns:a16="http://schemas.microsoft.com/office/drawing/2014/main" id="{F597D2A9-6A45-394E-9B30-10BD4321625B}"/>
                        </a:ext>
                      </a:extLst>
                    </p:cNvPr>
                    <p:cNvSpPr>
                      <a:spLocks/>
                    </p:cNvSpPr>
                    <p:nvPr/>
                  </p:nvSpPr>
                  <p:spPr bwMode="auto">
                    <a:xfrm>
                      <a:off x="2985" y="1993"/>
                      <a:ext cx="74" cy="40"/>
                    </a:xfrm>
                    <a:custGeom>
                      <a:avLst/>
                      <a:gdLst>
                        <a:gd name="T0" fmla="*/ 0 w 74"/>
                        <a:gd name="T1" fmla="*/ 39 h 40"/>
                        <a:gd name="T2" fmla="*/ 41 w 74"/>
                        <a:gd name="T3" fmla="*/ 0 h 40"/>
                        <a:gd name="T4" fmla="*/ 73 w 74"/>
                        <a:gd name="T5" fmla="*/ 31 h 40"/>
                        <a:gd name="T6" fmla="*/ 0 60000 65536"/>
                        <a:gd name="T7" fmla="*/ 0 60000 65536"/>
                        <a:gd name="T8" fmla="*/ 0 60000 65536"/>
                        <a:gd name="T9" fmla="*/ 0 w 74"/>
                        <a:gd name="T10" fmla="*/ 0 h 40"/>
                        <a:gd name="T11" fmla="*/ 74 w 74"/>
                        <a:gd name="T12" fmla="*/ 40 h 40"/>
                      </a:gdLst>
                      <a:ahLst/>
                      <a:cxnLst>
                        <a:cxn ang="T6">
                          <a:pos x="T0" y="T1"/>
                        </a:cxn>
                        <a:cxn ang="T7">
                          <a:pos x="T2" y="T3"/>
                        </a:cxn>
                        <a:cxn ang="T8">
                          <a:pos x="T4" y="T5"/>
                        </a:cxn>
                      </a:cxnLst>
                      <a:rect l="T9" t="T10" r="T11" b="T12"/>
                      <a:pathLst>
                        <a:path w="74" h="40">
                          <a:moveTo>
                            <a:pt x="0" y="39"/>
                          </a:moveTo>
                          <a:lnTo>
                            <a:pt x="41" y="0"/>
                          </a:lnTo>
                          <a:lnTo>
                            <a:pt x="73" y="3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4" name="Group 74">
                    <a:extLst>
                      <a:ext uri="{FF2B5EF4-FFF2-40B4-BE49-F238E27FC236}">
                        <a16:creationId xmlns:a16="http://schemas.microsoft.com/office/drawing/2014/main" id="{60D0ECB3-17DD-344F-BEBB-A70911F551E6}"/>
                      </a:ext>
                    </a:extLst>
                  </p:cNvPr>
                  <p:cNvGrpSpPr>
                    <a:grpSpLocks/>
                  </p:cNvGrpSpPr>
                  <p:nvPr/>
                </p:nvGrpSpPr>
                <p:grpSpPr bwMode="auto">
                  <a:xfrm>
                    <a:off x="2807" y="1971"/>
                    <a:ext cx="449" cy="1070"/>
                    <a:chOff x="2807" y="1971"/>
                    <a:chExt cx="449" cy="1070"/>
                  </a:xfrm>
                </p:grpSpPr>
                <p:sp>
                  <p:nvSpPr>
                    <p:cNvPr id="165" name="Freeform 75">
                      <a:extLst>
                        <a:ext uri="{FF2B5EF4-FFF2-40B4-BE49-F238E27FC236}">
                          <a16:creationId xmlns:a16="http://schemas.microsoft.com/office/drawing/2014/main" id="{20BF419E-80A7-ED44-8D0E-B5DDD14B27C3}"/>
                        </a:ext>
                      </a:extLst>
                    </p:cNvPr>
                    <p:cNvSpPr>
                      <a:spLocks/>
                    </p:cNvSpPr>
                    <p:nvPr/>
                  </p:nvSpPr>
                  <p:spPr bwMode="auto">
                    <a:xfrm>
                      <a:off x="2807" y="1971"/>
                      <a:ext cx="449" cy="1070"/>
                    </a:xfrm>
                    <a:custGeom>
                      <a:avLst/>
                      <a:gdLst>
                        <a:gd name="T0" fmla="*/ 142 w 449"/>
                        <a:gd name="T1" fmla="*/ 0 h 1070"/>
                        <a:gd name="T2" fmla="*/ 34 w 449"/>
                        <a:gd name="T3" fmla="*/ 78 h 1070"/>
                        <a:gd name="T4" fmla="*/ 0 w 449"/>
                        <a:gd name="T5" fmla="*/ 331 h 1070"/>
                        <a:gd name="T6" fmla="*/ 84 w 449"/>
                        <a:gd name="T7" fmla="*/ 498 h 1070"/>
                        <a:gd name="T8" fmla="*/ 85 w 449"/>
                        <a:gd name="T9" fmla="*/ 529 h 1070"/>
                        <a:gd name="T10" fmla="*/ 91 w 449"/>
                        <a:gd name="T11" fmla="*/ 569 h 1070"/>
                        <a:gd name="T12" fmla="*/ 101 w 449"/>
                        <a:gd name="T13" fmla="*/ 594 h 1070"/>
                        <a:gd name="T14" fmla="*/ 88 w 449"/>
                        <a:gd name="T15" fmla="*/ 775 h 1070"/>
                        <a:gd name="T16" fmla="*/ 59 w 449"/>
                        <a:gd name="T17" fmla="*/ 1065 h 1070"/>
                        <a:gd name="T18" fmla="*/ 89 w 449"/>
                        <a:gd name="T19" fmla="*/ 1069 h 1070"/>
                        <a:gd name="T20" fmla="*/ 136 w 449"/>
                        <a:gd name="T21" fmla="*/ 1053 h 1070"/>
                        <a:gd name="T22" fmla="*/ 170 w 449"/>
                        <a:gd name="T23" fmla="*/ 857 h 1070"/>
                        <a:gd name="T24" fmla="*/ 187 w 449"/>
                        <a:gd name="T25" fmla="*/ 786 h 1070"/>
                        <a:gd name="T26" fmla="*/ 237 w 449"/>
                        <a:gd name="T27" fmla="*/ 596 h 1070"/>
                        <a:gd name="T28" fmla="*/ 244 w 449"/>
                        <a:gd name="T29" fmla="*/ 796 h 1070"/>
                        <a:gd name="T30" fmla="*/ 270 w 449"/>
                        <a:gd name="T31" fmla="*/ 1036 h 1070"/>
                        <a:gd name="T32" fmla="*/ 341 w 449"/>
                        <a:gd name="T33" fmla="*/ 1039 h 1070"/>
                        <a:gd name="T34" fmla="*/ 349 w 449"/>
                        <a:gd name="T35" fmla="*/ 780 h 1070"/>
                        <a:gd name="T36" fmla="*/ 342 w 449"/>
                        <a:gd name="T37" fmla="*/ 521 h 1070"/>
                        <a:gd name="T38" fmla="*/ 345 w 449"/>
                        <a:gd name="T39" fmla="*/ 390 h 1070"/>
                        <a:gd name="T40" fmla="*/ 359 w 449"/>
                        <a:gd name="T41" fmla="*/ 349 h 1070"/>
                        <a:gd name="T42" fmla="*/ 367 w 449"/>
                        <a:gd name="T43" fmla="*/ 351 h 1070"/>
                        <a:gd name="T44" fmla="*/ 441 w 449"/>
                        <a:gd name="T45" fmla="*/ 308 h 1070"/>
                        <a:gd name="T46" fmla="*/ 448 w 449"/>
                        <a:gd name="T47" fmla="*/ 226 h 1070"/>
                        <a:gd name="T48" fmla="*/ 328 w 449"/>
                        <a:gd name="T49" fmla="*/ 28 h 1070"/>
                        <a:gd name="T50" fmla="*/ 244 w 449"/>
                        <a:gd name="T51" fmla="*/ 0 h 1070"/>
                        <a:gd name="T52" fmla="*/ 262 w 449"/>
                        <a:gd name="T53" fmla="*/ 132 h 1070"/>
                        <a:gd name="T54" fmla="*/ 241 w 449"/>
                        <a:gd name="T55" fmla="*/ 264 h 1070"/>
                        <a:gd name="T56" fmla="*/ 208 w 449"/>
                        <a:gd name="T57" fmla="*/ 141 h 1070"/>
                        <a:gd name="T58" fmla="*/ 142 w 449"/>
                        <a:gd name="T59" fmla="*/ 0 h 107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49"/>
                        <a:gd name="T91" fmla="*/ 0 h 1070"/>
                        <a:gd name="T92" fmla="*/ 449 w 449"/>
                        <a:gd name="T93" fmla="*/ 1070 h 107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49" h="1070">
                          <a:moveTo>
                            <a:pt x="142" y="0"/>
                          </a:moveTo>
                          <a:lnTo>
                            <a:pt x="34" y="78"/>
                          </a:lnTo>
                          <a:lnTo>
                            <a:pt x="0" y="331"/>
                          </a:lnTo>
                          <a:lnTo>
                            <a:pt x="84" y="498"/>
                          </a:lnTo>
                          <a:lnTo>
                            <a:pt x="85" y="529"/>
                          </a:lnTo>
                          <a:lnTo>
                            <a:pt x="91" y="569"/>
                          </a:lnTo>
                          <a:lnTo>
                            <a:pt x="101" y="594"/>
                          </a:lnTo>
                          <a:lnTo>
                            <a:pt x="88" y="775"/>
                          </a:lnTo>
                          <a:lnTo>
                            <a:pt x="59" y="1065"/>
                          </a:lnTo>
                          <a:lnTo>
                            <a:pt x="89" y="1069"/>
                          </a:lnTo>
                          <a:lnTo>
                            <a:pt x="136" y="1053"/>
                          </a:lnTo>
                          <a:lnTo>
                            <a:pt x="170" y="857"/>
                          </a:lnTo>
                          <a:lnTo>
                            <a:pt x="187" y="786"/>
                          </a:lnTo>
                          <a:lnTo>
                            <a:pt x="237" y="596"/>
                          </a:lnTo>
                          <a:lnTo>
                            <a:pt x="244" y="796"/>
                          </a:lnTo>
                          <a:lnTo>
                            <a:pt x="270" y="1036"/>
                          </a:lnTo>
                          <a:lnTo>
                            <a:pt x="341" y="1039"/>
                          </a:lnTo>
                          <a:lnTo>
                            <a:pt x="349" y="780"/>
                          </a:lnTo>
                          <a:lnTo>
                            <a:pt x="342" y="521"/>
                          </a:lnTo>
                          <a:lnTo>
                            <a:pt x="345" y="390"/>
                          </a:lnTo>
                          <a:lnTo>
                            <a:pt x="359" y="349"/>
                          </a:lnTo>
                          <a:lnTo>
                            <a:pt x="367" y="351"/>
                          </a:lnTo>
                          <a:lnTo>
                            <a:pt x="441" y="308"/>
                          </a:lnTo>
                          <a:lnTo>
                            <a:pt x="448" y="226"/>
                          </a:lnTo>
                          <a:lnTo>
                            <a:pt x="328" y="28"/>
                          </a:lnTo>
                          <a:lnTo>
                            <a:pt x="244" y="0"/>
                          </a:lnTo>
                          <a:lnTo>
                            <a:pt x="262" y="132"/>
                          </a:lnTo>
                          <a:lnTo>
                            <a:pt x="241" y="264"/>
                          </a:lnTo>
                          <a:lnTo>
                            <a:pt x="208" y="141"/>
                          </a:lnTo>
                          <a:lnTo>
                            <a:pt x="142" y="0"/>
                          </a:lnTo>
                        </a:path>
                      </a:pathLst>
                    </a:custGeom>
                    <a:solidFill>
                      <a:srgbClr val="604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6" name="Freeform 76">
                      <a:extLst>
                        <a:ext uri="{FF2B5EF4-FFF2-40B4-BE49-F238E27FC236}">
                          <a16:creationId xmlns:a16="http://schemas.microsoft.com/office/drawing/2014/main" id="{554185C1-EE59-F646-AFA2-5480096EBA3D}"/>
                        </a:ext>
                      </a:extLst>
                    </p:cNvPr>
                    <p:cNvSpPr>
                      <a:spLocks/>
                    </p:cNvSpPr>
                    <p:nvPr/>
                  </p:nvSpPr>
                  <p:spPr bwMode="auto">
                    <a:xfrm>
                      <a:off x="2832" y="2086"/>
                      <a:ext cx="110" cy="276"/>
                    </a:xfrm>
                    <a:custGeom>
                      <a:avLst/>
                      <a:gdLst>
                        <a:gd name="T0" fmla="*/ 55 w 110"/>
                        <a:gd name="T1" fmla="*/ 0 h 276"/>
                        <a:gd name="T2" fmla="*/ 65 w 110"/>
                        <a:gd name="T3" fmla="*/ 66 h 276"/>
                        <a:gd name="T4" fmla="*/ 60 w 110"/>
                        <a:gd name="T5" fmla="*/ 166 h 276"/>
                        <a:gd name="T6" fmla="*/ 0 w 110"/>
                        <a:gd name="T7" fmla="*/ 182 h 276"/>
                        <a:gd name="T8" fmla="*/ 60 w 110"/>
                        <a:gd name="T9" fmla="*/ 188 h 276"/>
                        <a:gd name="T10" fmla="*/ 76 w 110"/>
                        <a:gd name="T11" fmla="*/ 247 h 276"/>
                        <a:gd name="T12" fmla="*/ 109 w 110"/>
                        <a:gd name="T13" fmla="*/ 275 h 276"/>
                        <a:gd name="T14" fmla="*/ 98 w 110"/>
                        <a:gd name="T15" fmla="*/ 226 h 276"/>
                        <a:gd name="T16" fmla="*/ 87 w 110"/>
                        <a:gd name="T17" fmla="*/ 199 h 276"/>
                        <a:gd name="T18" fmla="*/ 82 w 110"/>
                        <a:gd name="T19" fmla="*/ 132 h 276"/>
                        <a:gd name="T20" fmla="*/ 55 w 110"/>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
                        <a:gd name="T34" fmla="*/ 0 h 276"/>
                        <a:gd name="T35" fmla="*/ 110 w 110"/>
                        <a:gd name="T36" fmla="*/ 276 h 2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 h="276">
                          <a:moveTo>
                            <a:pt x="55" y="0"/>
                          </a:moveTo>
                          <a:lnTo>
                            <a:pt x="65" y="66"/>
                          </a:lnTo>
                          <a:lnTo>
                            <a:pt x="60" y="166"/>
                          </a:lnTo>
                          <a:lnTo>
                            <a:pt x="0" y="182"/>
                          </a:lnTo>
                          <a:lnTo>
                            <a:pt x="60" y="188"/>
                          </a:lnTo>
                          <a:lnTo>
                            <a:pt x="76" y="247"/>
                          </a:lnTo>
                          <a:lnTo>
                            <a:pt x="109" y="275"/>
                          </a:lnTo>
                          <a:lnTo>
                            <a:pt x="98" y="226"/>
                          </a:lnTo>
                          <a:lnTo>
                            <a:pt x="87" y="199"/>
                          </a:lnTo>
                          <a:lnTo>
                            <a:pt x="82" y="132"/>
                          </a:lnTo>
                          <a:lnTo>
                            <a:pt x="55" y="0"/>
                          </a:lnTo>
                        </a:path>
                      </a:pathLst>
                    </a:custGeom>
                    <a:solidFill>
                      <a:srgbClr val="402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7" name="Freeform 77">
                      <a:extLst>
                        <a:ext uri="{FF2B5EF4-FFF2-40B4-BE49-F238E27FC236}">
                          <a16:creationId xmlns:a16="http://schemas.microsoft.com/office/drawing/2014/main" id="{6DC27829-7E5E-AD4D-B6FF-D7D9A7C3F9C3}"/>
                        </a:ext>
                      </a:extLst>
                    </p:cNvPr>
                    <p:cNvSpPr>
                      <a:spLocks/>
                    </p:cNvSpPr>
                    <p:nvPr/>
                  </p:nvSpPr>
                  <p:spPr bwMode="auto">
                    <a:xfrm>
                      <a:off x="2936" y="2102"/>
                      <a:ext cx="36" cy="34"/>
                    </a:xfrm>
                    <a:custGeom>
                      <a:avLst/>
                      <a:gdLst>
                        <a:gd name="T0" fmla="*/ 0 w 36"/>
                        <a:gd name="T1" fmla="*/ 33 h 34"/>
                        <a:gd name="T2" fmla="*/ 8 w 36"/>
                        <a:gd name="T3" fmla="*/ 0 h 34"/>
                        <a:gd name="T4" fmla="*/ 35 w 36"/>
                        <a:gd name="T5" fmla="*/ 28 h 34"/>
                        <a:gd name="T6" fmla="*/ 0 w 36"/>
                        <a:gd name="T7" fmla="*/ 33 h 34"/>
                        <a:gd name="T8" fmla="*/ 0 60000 65536"/>
                        <a:gd name="T9" fmla="*/ 0 60000 65536"/>
                        <a:gd name="T10" fmla="*/ 0 60000 65536"/>
                        <a:gd name="T11" fmla="*/ 0 60000 65536"/>
                        <a:gd name="T12" fmla="*/ 0 w 36"/>
                        <a:gd name="T13" fmla="*/ 0 h 34"/>
                        <a:gd name="T14" fmla="*/ 36 w 36"/>
                        <a:gd name="T15" fmla="*/ 34 h 34"/>
                      </a:gdLst>
                      <a:ahLst/>
                      <a:cxnLst>
                        <a:cxn ang="T8">
                          <a:pos x="T0" y="T1"/>
                        </a:cxn>
                        <a:cxn ang="T9">
                          <a:pos x="T2" y="T3"/>
                        </a:cxn>
                        <a:cxn ang="T10">
                          <a:pos x="T4" y="T5"/>
                        </a:cxn>
                        <a:cxn ang="T11">
                          <a:pos x="T6" y="T7"/>
                        </a:cxn>
                      </a:cxnLst>
                      <a:rect l="T12" t="T13" r="T14" b="T15"/>
                      <a:pathLst>
                        <a:path w="36" h="34">
                          <a:moveTo>
                            <a:pt x="0" y="33"/>
                          </a:moveTo>
                          <a:lnTo>
                            <a:pt x="8" y="0"/>
                          </a:lnTo>
                          <a:lnTo>
                            <a:pt x="35" y="28"/>
                          </a:lnTo>
                          <a:lnTo>
                            <a:pt x="0" y="33"/>
                          </a:lnTo>
                        </a:path>
                      </a:pathLst>
                    </a:custGeom>
                    <a:solidFill>
                      <a:srgbClr val="FFE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51" name="Group 78">
                <a:extLst>
                  <a:ext uri="{FF2B5EF4-FFF2-40B4-BE49-F238E27FC236}">
                    <a16:creationId xmlns:a16="http://schemas.microsoft.com/office/drawing/2014/main" id="{A21C1358-226C-4F4F-9BCF-5BA5FDDA425E}"/>
                  </a:ext>
                </a:extLst>
              </p:cNvPr>
              <p:cNvGrpSpPr>
                <a:grpSpLocks/>
              </p:cNvGrpSpPr>
              <p:nvPr/>
            </p:nvGrpSpPr>
            <p:grpSpPr bwMode="auto">
              <a:xfrm>
                <a:off x="2934" y="1783"/>
                <a:ext cx="239" cy="536"/>
                <a:chOff x="2934" y="1783"/>
                <a:chExt cx="239" cy="536"/>
              </a:xfrm>
            </p:grpSpPr>
            <p:grpSp>
              <p:nvGrpSpPr>
                <p:cNvPr id="152" name="Group 79">
                  <a:extLst>
                    <a:ext uri="{FF2B5EF4-FFF2-40B4-BE49-F238E27FC236}">
                      <a16:creationId xmlns:a16="http://schemas.microsoft.com/office/drawing/2014/main" id="{B3842168-0E03-994B-B0E0-3A6138FAAE1B}"/>
                    </a:ext>
                  </a:extLst>
                </p:cNvPr>
                <p:cNvGrpSpPr>
                  <a:grpSpLocks/>
                </p:cNvGrpSpPr>
                <p:nvPr/>
              </p:nvGrpSpPr>
              <p:grpSpPr bwMode="auto">
                <a:xfrm>
                  <a:off x="2934" y="1783"/>
                  <a:ext cx="140" cy="205"/>
                  <a:chOff x="2934" y="1783"/>
                  <a:chExt cx="140" cy="205"/>
                </a:xfrm>
              </p:grpSpPr>
              <p:grpSp>
                <p:nvGrpSpPr>
                  <p:cNvPr id="154" name="Group 80">
                    <a:extLst>
                      <a:ext uri="{FF2B5EF4-FFF2-40B4-BE49-F238E27FC236}">
                        <a16:creationId xmlns:a16="http://schemas.microsoft.com/office/drawing/2014/main" id="{809B39E7-145C-D24B-A757-5789484DA0D5}"/>
                      </a:ext>
                    </a:extLst>
                  </p:cNvPr>
                  <p:cNvGrpSpPr>
                    <a:grpSpLocks/>
                  </p:cNvGrpSpPr>
                  <p:nvPr/>
                </p:nvGrpSpPr>
                <p:grpSpPr bwMode="auto">
                  <a:xfrm>
                    <a:off x="2939" y="1786"/>
                    <a:ext cx="127" cy="202"/>
                    <a:chOff x="2939" y="1786"/>
                    <a:chExt cx="127" cy="202"/>
                  </a:xfrm>
                </p:grpSpPr>
                <p:sp>
                  <p:nvSpPr>
                    <p:cNvPr id="156" name="Freeform 81">
                      <a:extLst>
                        <a:ext uri="{FF2B5EF4-FFF2-40B4-BE49-F238E27FC236}">
                          <a16:creationId xmlns:a16="http://schemas.microsoft.com/office/drawing/2014/main" id="{BAA28908-017C-4245-8BF5-D414EDC1AC73}"/>
                        </a:ext>
                      </a:extLst>
                    </p:cNvPr>
                    <p:cNvSpPr>
                      <a:spLocks/>
                    </p:cNvSpPr>
                    <p:nvPr/>
                  </p:nvSpPr>
                  <p:spPr bwMode="auto">
                    <a:xfrm>
                      <a:off x="2939" y="1786"/>
                      <a:ext cx="123" cy="202"/>
                    </a:xfrm>
                    <a:custGeom>
                      <a:avLst/>
                      <a:gdLst>
                        <a:gd name="T0" fmla="*/ 120 w 123"/>
                        <a:gd name="T1" fmla="*/ 34 h 202"/>
                        <a:gd name="T2" fmla="*/ 122 w 123"/>
                        <a:gd name="T3" fmla="*/ 65 h 202"/>
                        <a:gd name="T4" fmla="*/ 117 w 123"/>
                        <a:gd name="T5" fmla="*/ 77 h 202"/>
                        <a:gd name="T6" fmla="*/ 122 w 123"/>
                        <a:gd name="T7" fmla="*/ 88 h 202"/>
                        <a:gd name="T8" fmla="*/ 121 w 123"/>
                        <a:gd name="T9" fmla="*/ 100 h 202"/>
                        <a:gd name="T10" fmla="*/ 119 w 123"/>
                        <a:gd name="T11" fmla="*/ 116 h 202"/>
                        <a:gd name="T12" fmla="*/ 117 w 123"/>
                        <a:gd name="T13" fmla="*/ 133 h 202"/>
                        <a:gd name="T14" fmla="*/ 118 w 123"/>
                        <a:gd name="T15" fmla="*/ 150 h 202"/>
                        <a:gd name="T16" fmla="*/ 111 w 123"/>
                        <a:gd name="T17" fmla="*/ 161 h 202"/>
                        <a:gd name="T18" fmla="*/ 100 w 123"/>
                        <a:gd name="T19" fmla="*/ 168 h 202"/>
                        <a:gd name="T20" fmla="*/ 104 w 123"/>
                        <a:gd name="T21" fmla="*/ 178 h 202"/>
                        <a:gd name="T22" fmla="*/ 83 w 123"/>
                        <a:gd name="T23" fmla="*/ 201 h 202"/>
                        <a:gd name="T24" fmla="*/ 17 w 123"/>
                        <a:gd name="T25" fmla="*/ 167 h 202"/>
                        <a:gd name="T26" fmla="*/ 15 w 123"/>
                        <a:gd name="T27" fmla="*/ 123 h 202"/>
                        <a:gd name="T28" fmla="*/ 12 w 123"/>
                        <a:gd name="T29" fmla="*/ 117 h 202"/>
                        <a:gd name="T30" fmla="*/ 9 w 123"/>
                        <a:gd name="T31" fmla="*/ 110 h 202"/>
                        <a:gd name="T32" fmla="*/ 4 w 123"/>
                        <a:gd name="T33" fmla="*/ 98 h 202"/>
                        <a:gd name="T34" fmla="*/ 0 w 123"/>
                        <a:gd name="T35" fmla="*/ 75 h 202"/>
                        <a:gd name="T36" fmla="*/ 7 w 123"/>
                        <a:gd name="T37" fmla="*/ 71 h 202"/>
                        <a:gd name="T38" fmla="*/ 6 w 123"/>
                        <a:gd name="T39" fmla="*/ 63 h 202"/>
                        <a:gd name="T40" fmla="*/ 6 w 123"/>
                        <a:gd name="T41" fmla="*/ 47 h 202"/>
                        <a:gd name="T42" fmla="*/ 6 w 123"/>
                        <a:gd name="T43" fmla="*/ 36 h 202"/>
                        <a:gd name="T44" fmla="*/ 12 w 123"/>
                        <a:gd name="T45" fmla="*/ 24 h 202"/>
                        <a:gd name="T46" fmla="*/ 18 w 123"/>
                        <a:gd name="T47" fmla="*/ 15 h 202"/>
                        <a:gd name="T48" fmla="*/ 30 w 123"/>
                        <a:gd name="T49" fmla="*/ 5 h 202"/>
                        <a:gd name="T50" fmla="*/ 43 w 123"/>
                        <a:gd name="T51" fmla="*/ 2 h 202"/>
                        <a:gd name="T52" fmla="*/ 57 w 123"/>
                        <a:gd name="T53" fmla="*/ 0 h 202"/>
                        <a:gd name="T54" fmla="*/ 71 w 123"/>
                        <a:gd name="T55" fmla="*/ 0 h 202"/>
                        <a:gd name="T56" fmla="*/ 84 w 123"/>
                        <a:gd name="T57" fmla="*/ 1 h 202"/>
                        <a:gd name="T58" fmla="*/ 95 w 123"/>
                        <a:gd name="T59" fmla="*/ 3 h 202"/>
                        <a:gd name="T60" fmla="*/ 107 w 123"/>
                        <a:gd name="T61" fmla="*/ 8 h 202"/>
                        <a:gd name="T62" fmla="*/ 114 w 123"/>
                        <a:gd name="T63" fmla="*/ 15 h 202"/>
                        <a:gd name="T64" fmla="*/ 116 w 123"/>
                        <a:gd name="T65" fmla="*/ 22 h 202"/>
                        <a:gd name="T66" fmla="*/ 120 w 123"/>
                        <a:gd name="T67" fmla="*/ 34 h 2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
                        <a:gd name="T103" fmla="*/ 0 h 202"/>
                        <a:gd name="T104" fmla="*/ 123 w 123"/>
                        <a:gd name="T105" fmla="*/ 202 h 2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 h="202">
                          <a:moveTo>
                            <a:pt x="120" y="34"/>
                          </a:moveTo>
                          <a:lnTo>
                            <a:pt x="122" y="65"/>
                          </a:lnTo>
                          <a:lnTo>
                            <a:pt x="117" y="77"/>
                          </a:lnTo>
                          <a:lnTo>
                            <a:pt x="122" y="88"/>
                          </a:lnTo>
                          <a:lnTo>
                            <a:pt x="121" y="100"/>
                          </a:lnTo>
                          <a:lnTo>
                            <a:pt x="119" y="116"/>
                          </a:lnTo>
                          <a:lnTo>
                            <a:pt x="117" y="133"/>
                          </a:lnTo>
                          <a:lnTo>
                            <a:pt x="118" y="150"/>
                          </a:lnTo>
                          <a:lnTo>
                            <a:pt x="111" y="161"/>
                          </a:lnTo>
                          <a:lnTo>
                            <a:pt x="100" y="168"/>
                          </a:lnTo>
                          <a:lnTo>
                            <a:pt x="104" y="178"/>
                          </a:lnTo>
                          <a:lnTo>
                            <a:pt x="83" y="201"/>
                          </a:lnTo>
                          <a:lnTo>
                            <a:pt x="17" y="167"/>
                          </a:lnTo>
                          <a:lnTo>
                            <a:pt x="15" y="123"/>
                          </a:lnTo>
                          <a:lnTo>
                            <a:pt x="12" y="117"/>
                          </a:lnTo>
                          <a:lnTo>
                            <a:pt x="9" y="110"/>
                          </a:lnTo>
                          <a:lnTo>
                            <a:pt x="4" y="98"/>
                          </a:lnTo>
                          <a:lnTo>
                            <a:pt x="0" y="75"/>
                          </a:lnTo>
                          <a:lnTo>
                            <a:pt x="7" y="71"/>
                          </a:lnTo>
                          <a:lnTo>
                            <a:pt x="6" y="63"/>
                          </a:lnTo>
                          <a:lnTo>
                            <a:pt x="6" y="47"/>
                          </a:lnTo>
                          <a:lnTo>
                            <a:pt x="6" y="36"/>
                          </a:lnTo>
                          <a:lnTo>
                            <a:pt x="12" y="24"/>
                          </a:lnTo>
                          <a:lnTo>
                            <a:pt x="18" y="15"/>
                          </a:lnTo>
                          <a:lnTo>
                            <a:pt x="30" y="5"/>
                          </a:lnTo>
                          <a:lnTo>
                            <a:pt x="43" y="2"/>
                          </a:lnTo>
                          <a:lnTo>
                            <a:pt x="57" y="0"/>
                          </a:lnTo>
                          <a:lnTo>
                            <a:pt x="71" y="0"/>
                          </a:lnTo>
                          <a:lnTo>
                            <a:pt x="84" y="1"/>
                          </a:lnTo>
                          <a:lnTo>
                            <a:pt x="95" y="3"/>
                          </a:lnTo>
                          <a:lnTo>
                            <a:pt x="107" y="8"/>
                          </a:lnTo>
                          <a:lnTo>
                            <a:pt x="114" y="15"/>
                          </a:lnTo>
                          <a:lnTo>
                            <a:pt x="116" y="22"/>
                          </a:lnTo>
                          <a:lnTo>
                            <a:pt x="120" y="34"/>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57" name="Group 82">
                      <a:extLst>
                        <a:ext uri="{FF2B5EF4-FFF2-40B4-BE49-F238E27FC236}">
                          <a16:creationId xmlns:a16="http://schemas.microsoft.com/office/drawing/2014/main" id="{BB03A970-292D-2E46-ABC1-EEC990AC0254}"/>
                        </a:ext>
                      </a:extLst>
                    </p:cNvPr>
                    <p:cNvGrpSpPr>
                      <a:grpSpLocks/>
                    </p:cNvGrpSpPr>
                    <p:nvPr/>
                  </p:nvGrpSpPr>
                  <p:grpSpPr bwMode="auto">
                    <a:xfrm>
                      <a:off x="2952" y="1855"/>
                      <a:ext cx="114" cy="97"/>
                      <a:chOff x="2952" y="1855"/>
                      <a:chExt cx="114" cy="97"/>
                    </a:xfrm>
                  </p:grpSpPr>
                  <p:sp>
                    <p:nvSpPr>
                      <p:cNvPr id="158" name="Freeform 83">
                        <a:extLst>
                          <a:ext uri="{FF2B5EF4-FFF2-40B4-BE49-F238E27FC236}">
                            <a16:creationId xmlns:a16="http://schemas.microsoft.com/office/drawing/2014/main" id="{7A4E59EC-2B2E-F441-9239-83F4DF298960}"/>
                          </a:ext>
                        </a:extLst>
                      </p:cNvPr>
                      <p:cNvSpPr>
                        <a:spLocks/>
                      </p:cNvSpPr>
                      <p:nvPr/>
                    </p:nvSpPr>
                    <p:spPr bwMode="auto">
                      <a:xfrm>
                        <a:off x="2992" y="1855"/>
                        <a:ext cx="41" cy="17"/>
                      </a:xfrm>
                      <a:custGeom>
                        <a:avLst/>
                        <a:gdLst>
                          <a:gd name="T0" fmla="*/ 0 w 41"/>
                          <a:gd name="T1" fmla="*/ 2 h 17"/>
                          <a:gd name="T2" fmla="*/ 18 w 41"/>
                          <a:gd name="T3" fmla="*/ 0 h 17"/>
                          <a:gd name="T4" fmla="*/ 31 w 41"/>
                          <a:gd name="T5" fmla="*/ 1 h 17"/>
                          <a:gd name="T6" fmla="*/ 36 w 41"/>
                          <a:gd name="T7" fmla="*/ 3 h 17"/>
                          <a:gd name="T8" fmla="*/ 40 w 41"/>
                          <a:gd name="T9" fmla="*/ 4 h 17"/>
                          <a:gd name="T10" fmla="*/ 38 w 41"/>
                          <a:gd name="T11" fmla="*/ 8 h 17"/>
                          <a:gd name="T12" fmla="*/ 34 w 41"/>
                          <a:gd name="T13" fmla="*/ 12 h 17"/>
                          <a:gd name="T14" fmla="*/ 36 w 41"/>
                          <a:gd name="T15" fmla="*/ 16 h 17"/>
                          <a:gd name="T16" fmla="*/ 23 w 41"/>
                          <a:gd name="T17" fmla="*/ 13 h 17"/>
                          <a:gd name="T18" fmla="*/ 10 w 41"/>
                          <a:gd name="T19" fmla="*/ 14 h 17"/>
                          <a:gd name="T20" fmla="*/ 17 w 41"/>
                          <a:gd name="T21" fmla="*/ 12 h 17"/>
                          <a:gd name="T22" fmla="*/ 9 w 41"/>
                          <a:gd name="T23" fmla="*/ 8 h 17"/>
                          <a:gd name="T24" fmla="*/ 0 w 41"/>
                          <a:gd name="T25" fmla="*/ 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17"/>
                          <a:gd name="T41" fmla="*/ 41 w 4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17">
                            <a:moveTo>
                              <a:pt x="0" y="2"/>
                            </a:moveTo>
                            <a:lnTo>
                              <a:pt x="18" y="0"/>
                            </a:lnTo>
                            <a:lnTo>
                              <a:pt x="31" y="1"/>
                            </a:lnTo>
                            <a:lnTo>
                              <a:pt x="36" y="3"/>
                            </a:lnTo>
                            <a:lnTo>
                              <a:pt x="40" y="4"/>
                            </a:lnTo>
                            <a:lnTo>
                              <a:pt x="38" y="8"/>
                            </a:lnTo>
                            <a:lnTo>
                              <a:pt x="34" y="12"/>
                            </a:lnTo>
                            <a:lnTo>
                              <a:pt x="36" y="16"/>
                            </a:lnTo>
                            <a:lnTo>
                              <a:pt x="23" y="13"/>
                            </a:lnTo>
                            <a:lnTo>
                              <a:pt x="10" y="14"/>
                            </a:lnTo>
                            <a:lnTo>
                              <a:pt x="17" y="12"/>
                            </a:lnTo>
                            <a:lnTo>
                              <a:pt x="9" y="8"/>
                            </a:lnTo>
                            <a:lnTo>
                              <a:pt x="0" y="2"/>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9" name="Freeform 84">
                        <a:extLst>
                          <a:ext uri="{FF2B5EF4-FFF2-40B4-BE49-F238E27FC236}">
                            <a16:creationId xmlns:a16="http://schemas.microsoft.com/office/drawing/2014/main" id="{FB46E5F5-0073-B44A-9F48-2EB9ABDAE763}"/>
                          </a:ext>
                        </a:extLst>
                      </p:cNvPr>
                      <p:cNvSpPr>
                        <a:spLocks/>
                      </p:cNvSpPr>
                      <p:nvPr/>
                    </p:nvSpPr>
                    <p:spPr bwMode="auto">
                      <a:xfrm>
                        <a:off x="3049" y="1902"/>
                        <a:ext cx="17" cy="17"/>
                      </a:xfrm>
                      <a:custGeom>
                        <a:avLst/>
                        <a:gdLst>
                          <a:gd name="T0" fmla="*/ 0 w 17"/>
                          <a:gd name="T1" fmla="*/ 0 h 17"/>
                          <a:gd name="T2" fmla="*/ 16 w 17"/>
                          <a:gd name="T3" fmla="*/ 0 h 17"/>
                          <a:gd name="T4" fmla="*/ 14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0"/>
                            </a:lnTo>
                            <a:lnTo>
                              <a:pt x="14" y="16"/>
                            </a:lnTo>
                            <a:lnTo>
                              <a:pt x="0" y="0"/>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0" name="Freeform 85">
                        <a:extLst>
                          <a:ext uri="{FF2B5EF4-FFF2-40B4-BE49-F238E27FC236}">
                            <a16:creationId xmlns:a16="http://schemas.microsoft.com/office/drawing/2014/main" id="{CCFA1B7F-9C5E-0C4B-9E98-41052DF8CC0A}"/>
                          </a:ext>
                        </a:extLst>
                      </p:cNvPr>
                      <p:cNvSpPr>
                        <a:spLocks/>
                      </p:cNvSpPr>
                      <p:nvPr/>
                    </p:nvSpPr>
                    <p:spPr bwMode="auto">
                      <a:xfrm>
                        <a:off x="2952" y="1904"/>
                        <a:ext cx="66" cy="48"/>
                      </a:xfrm>
                      <a:custGeom>
                        <a:avLst/>
                        <a:gdLst>
                          <a:gd name="T0" fmla="*/ 5 w 66"/>
                          <a:gd name="T1" fmla="*/ 5 h 48"/>
                          <a:gd name="T2" fmla="*/ 12 w 66"/>
                          <a:gd name="T3" fmla="*/ 4 h 48"/>
                          <a:gd name="T4" fmla="*/ 28 w 66"/>
                          <a:gd name="T5" fmla="*/ 30 h 48"/>
                          <a:gd name="T6" fmla="*/ 65 w 66"/>
                          <a:gd name="T7" fmla="*/ 47 h 48"/>
                          <a:gd name="T8" fmla="*/ 27 w 66"/>
                          <a:gd name="T9" fmla="*/ 35 h 48"/>
                          <a:gd name="T10" fmla="*/ 12 w 66"/>
                          <a:gd name="T11" fmla="*/ 21 h 48"/>
                          <a:gd name="T12" fmla="*/ 4 w 66"/>
                          <a:gd name="T13" fmla="*/ 27 h 48"/>
                          <a:gd name="T14" fmla="*/ 0 w 66"/>
                          <a:gd name="T15" fmla="*/ 0 h 48"/>
                          <a:gd name="T16" fmla="*/ 5 w 66"/>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48"/>
                          <a:gd name="T29" fmla="*/ 66 w 66"/>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48">
                            <a:moveTo>
                              <a:pt x="5" y="5"/>
                            </a:moveTo>
                            <a:lnTo>
                              <a:pt x="12" y="4"/>
                            </a:lnTo>
                            <a:lnTo>
                              <a:pt x="28" y="30"/>
                            </a:lnTo>
                            <a:lnTo>
                              <a:pt x="65" y="47"/>
                            </a:lnTo>
                            <a:lnTo>
                              <a:pt x="27" y="35"/>
                            </a:lnTo>
                            <a:lnTo>
                              <a:pt x="12" y="21"/>
                            </a:lnTo>
                            <a:lnTo>
                              <a:pt x="4" y="27"/>
                            </a:lnTo>
                            <a:lnTo>
                              <a:pt x="0" y="0"/>
                            </a:lnTo>
                            <a:lnTo>
                              <a:pt x="5" y="5"/>
                            </a:lnTo>
                          </a:path>
                        </a:pathLst>
                      </a:custGeom>
                      <a:solidFill>
                        <a:srgbClr val="806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155" name="Freeform 86">
                    <a:extLst>
                      <a:ext uri="{FF2B5EF4-FFF2-40B4-BE49-F238E27FC236}">
                        <a16:creationId xmlns:a16="http://schemas.microsoft.com/office/drawing/2014/main" id="{2C49E7CC-D009-FD4D-97DC-05E3A9463E76}"/>
                      </a:ext>
                    </a:extLst>
                  </p:cNvPr>
                  <p:cNvSpPr>
                    <a:spLocks/>
                  </p:cNvSpPr>
                  <p:nvPr/>
                </p:nvSpPr>
                <p:spPr bwMode="auto">
                  <a:xfrm>
                    <a:off x="2934" y="1783"/>
                    <a:ext cx="140" cy="129"/>
                  </a:xfrm>
                  <a:custGeom>
                    <a:avLst/>
                    <a:gdLst>
                      <a:gd name="T0" fmla="*/ 20 w 140"/>
                      <a:gd name="T1" fmla="*/ 128 h 129"/>
                      <a:gd name="T2" fmla="*/ 9 w 140"/>
                      <a:gd name="T3" fmla="*/ 114 h 129"/>
                      <a:gd name="T4" fmla="*/ 4 w 140"/>
                      <a:gd name="T5" fmla="*/ 95 h 129"/>
                      <a:gd name="T6" fmla="*/ 0 w 140"/>
                      <a:gd name="T7" fmla="*/ 68 h 129"/>
                      <a:gd name="T8" fmla="*/ 0 w 140"/>
                      <a:gd name="T9" fmla="*/ 42 h 129"/>
                      <a:gd name="T10" fmla="*/ 5 w 140"/>
                      <a:gd name="T11" fmla="*/ 23 h 129"/>
                      <a:gd name="T12" fmla="*/ 18 w 140"/>
                      <a:gd name="T13" fmla="*/ 9 h 129"/>
                      <a:gd name="T14" fmla="*/ 33 w 140"/>
                      <a:gd name="T15" fmla="*/ 3 h 129"/>
                      <a:gd name="T16" fmla="*/ 61 w 140"/>
                      <a:gd name="T17" fmla="*/ 0 h 129"/>
                      <a:gd name="T18" fmla="*/ 97 w 140"/>
                      <a:gd name="T19" fmla="*/ 2 h 129"/>
                      <a:gd name="T20" fmla="*/ 119 w 140"/>
                      <a:gd name="T21" fmla="*/ 9 h 129"/>
                      <a:gd name="T22" fmla="*/ 133 w 140"/>
                      <a:gd name="T23" fmla="*/ 12 h 129"/>
                      <a:gd name="T24" fmla="*/ 139 w 140"/>
                      <a:gd name="T25" fmla="*/ 12 h 129"/>
                      <a:gd name="T26" fmla="*/ 131 w 140"/>
                      <a:gd name="T27" fmla="*/ 20 h 129"/>
                      <a:gd name="T28" fmla="*/ 125 w 140"/>
                      <a:gd name="T29" fmla="*/ 33 h 129"/>
                      <a:gd name="T30" fmla="*/ 125 w 140"/>
                      <a:gd name="T31" fmla="*/ 39 h 129"/>
                      <a:gd name="T32" fmla="*/ 113 w 140"/>
                      <a:gd name="T33" fmla="*/ 31 h 129"/>
                      <a:gd name="T34" fmla="*/ 97 w 140"/>
                      <a:gd name="T35" fmla="*/ 30 h 129"/>
                      <a:gd name="T36" fmla="*/ 76 w 140"/>
                      <a:gd name="T37" fmla="*/ 28 h 129"/>
                      <a:gd name="T38" fmla="*/ 63 w 140"/>
                      <a:gd name="T39" fmla="*/ 28 h 129"/>
                      <a:gd name="T40" fmla="*/ 47 w 140"/>
                      <a:gd name="T41" fmla="*/ 28 h 129"/>
                      <a:gd name="T42" fmla="*/ 54 w 140"/>
                      <a:gd name="T43" fmla="*/ 32 h 129"/>
                      <a:gd name="T44" fmla="*/ 54 w 140"/>
                      <a:gd name="T45" fmla="*/ 40 h 129"/>
                      <a:gd name="T46" fmla="*/ 50 w 140"/>
                      <a:gd name="T47" fmla="*/ 49 h 129"/>
                      <a:gd name="T48" fmla="*/ 41 w 140"/>
                      <a:gd name="T49" fmla="*/ 61 h 129"/>
                      <a:gd name="T50" fmla="*/ 37 w 140"/>
                      <a:gd name="T51" fmla="*/ 77 h 129"/>
                      <a:gd name="T52" fmla="*/ 37 w 140"/>
                      <a:gd name="T53" fmla="*/ 95 h 129"/>
                      <a:gd name="T54" fmla="*/ 25 w 140"/>
                      <a:gd name="T55" fmla="*/ 84 h 129"/>
                      <a:gd name="T56" fmla="*/ 24 w 140"/>
                      <a:gd name="T57" fmla="*/ 76 h 129"/>
                      <a:gd name="T58" fmla="*/ 17 w 140"/>
                      <a:gd name="T59" fmla="*/ 73 h 129"/>
                      <a:gd name="T60" fmla="*/ 8 w 140"/>
                      <a:gd name="T61" fmla="*/ 74 h 129"/>
                      <a:gd name="T62" fmla="*/ 6 w 140"/>
                      <a:gd name="T63" fmla="*/ 78 h 129"/>
                      <a:gd name="T64" fmla="*/ 9 w 140"/>
                      <a:gd name="T65" fmla="*/ 103 h 129"/>
                      <a:gd name="T66" fmla="*/ 16 w 140"/>
                      <a:gd name="T67" fmla="*/ 114 h 129"/>
                      <a:gd name="T68" fmla="*/ 20 w 140"/>
                      <a:gd name="T69" fmla="*/ 128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0"/>
                      <a:gd name="T106" fmla="*/ 0 h 129"/>
                      <a:gd name="T107" fmla="*/ 140 w 140"/>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0" h="129">
                        <a:moveTo>
                          <a:pt x="20" y="128"/>
                        </a:moveTo>
                        <a:lnTo>
                          <a:pt x="9" y="114"/>
                        </a:lnTo>
                        <a:lnTo>
                          <a:pt x="4" y="95"/>
                        </a:lnTo>
                        <a:lnTo>
                          <a:pt x="0" y="68"/>
                        </a:lnTo>
                        <a:lnTo>
                          <a:pt x="0" y="42"/>
                        </a:lnTo>
                        <a:lnTo>
                          <a:pt x="5" y="23"/>
                        </a:lnTo>
                        <a:lnTo>
                          <a:pt x="18" y="9"/>
                        </a:lnTo>
                        <a:lnTo>
                          <a:pt x="33" y="3"/>
                        </a:lnTo>
                        <a:lnTo>
                          <a:pt x="61" y="0"/>
                        </a:lnTo>
                        <a:lnTo>
                          <a:pt x="97" y="2"/>
                        </a:lnTo>
                        <a:lnTo>
                          <a:pt x="119" y="9"/>
                        </a:lnTo>
                        <a:lnTo>
                          <a:pt x="133" y="12"/>
                        </a:lnTo>
                        <a:lnTo>
                          <a:pt x="139" y="12"/>
                        </a:lnTo>
                        <a:lnTo>
                          <a:pt x="131" y="20"/>
                        </a:lnTo>
                        <a:lnTo>
                          <a:pt x="125" y="33"/>
                        </a:lnTo>
                        <a:lnTo>
                          <a:pt x="125" y="39"/>
                        </a:lnTo>
                        <a:lnTo>
                          <a:pt x="113" y="31"/>
                        </a:lnTo>
                        <a:lnTo>
                          <a:pt x="97" y="30"/>
                        </a:lnTo>
                        <a:lnTo>
                          <a:pt x="76" y="28"/>
                        </a:lnTo>
                        <a:lnTo>
                          <a:pt x="63" y="28"/>
                        </a:lnTo>
                        <a:lnTo>
                          <a:pt x="47" y="28"/>
                        </a:lnTo>
                        <a:lnTo>
                          <a:pt x="54" y="32"/>
                        </a:lnTo>
                        <a:lnTo>
                          <a:pt x="54" y="40"/>
                        </a:lnTo>
                        <a:lnTo>
                          <a:pt x="50" y="49"/>
                        </a:lnTo>
                        <a:lnTo>
                          <a:pt x="41" y="61"/>
                        </a:lnTo>
                        <a:lnTo>
                          <a:pt x="37" y="77"/>
                        </a:lnTo>
                        <a:lnTo>
                          <a:pt x="37" y="95"/>
                        </a:lnTo>
                        <a:lnTo>
                          <a:pt x="25" y="84"/>
                        </a:lnTo>
                        <a:lnTo>
                          <a:pt x="24" y="76"/>
                        </a:lnTo>
                        <a:lnTo>
                          <a:pt x="17" y="73"/>
                        </a:lnTo>
                        <a:lnTo>
                          <a:pt x="8" y="74"/>
                        </a:lnTo>
                        <a:lnTo>
                          <a:pt x="6" y="78"/>
                        </a:lnTo>
                        <a:lnTo>
                          <a:pt x="9" y="103"/>
                        </a:lnTo>
                        <a:lnTo>
                          <a:pt x="16" y="114"/>
                        </a:lnTo>
                        <a:lnTo>
                          <a:pt x="20" y="128"/>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53" name="Freeform 87">
                  <a:extLst>
                    <a:ext uri="{FF2B5EF4-FFF2-40B4-BE49-F238E27FC236}">
                      <a16:creationId xmlns:a16="http://schemas.microsoft.com/office/drawing/2014/main" id="{689A37F9-5101-4B40-9321-C6C832703D77}"/>
                    </a:ext>
                  </a:extLst>
                </p:cNvPr>
                <p:cNvSpPr>
                  <a:spLocks/>
                </p:cNvSpPr>
                <p:nvPr/>
              </p:nvSpPr>
              <p:spPr bwMode="auto">
                <a:xfrm>
                  <a:off x="3054" y="2257"/>
                  <a:ext cx="119" cy="62"/>
                </a:xfrm>
                <a:custGeom>
                  <a:avLst/>
                  <a:gdLst>
                    <a:gd name="T0" fmla="*/ 118 w 119"/>
                    <a:gd name="T1" fmla="*/ 54 h 62"/>
                    <a:gd name="T2" fmla="*/ 91 w 119"/>
                    <a:gd name="T3" fmla="*/ 61 h 62"/>
                    <a:gd name="T4" fmla="*/ 51 w 119"/>
                    <a:gd name="T5" fmla="*/ 56 h 62"/>
                    <a:gd name="T6" fmla="*/ 19 w 119"/>
                    <a:gd name="T7" fmla="*/ 47 h 62"/>
                    <a:gd name="T8" fmla="*/ 0 w 119"/>
                    <a:gd name="T9" fmla="*/ 11 h 62"/>
                    <a:gd name="T10" fmla="*/ 54 w 119"/>
                    <a:gd name="T11" fmla="*/ 15 h 62"/>
                    <a:gd name="T12" fmla="*/ 49 w 119"/>
                    <a:gd name="T13" fmla="*/ 0 h 62"/>
                    <a:gd name="T14" fmla="*/ 74 w 119"/>
                    <a:gd name="T15" fmla="*/ 3 h 62"/>
                    <a:gd name="T16" fmla="*/ 99 w 119"/>
                    <a:gd name="T17" fmla="*/ 15 h 62"/>
                    <a:gd name="T18" fmla="*/ 109 w 119"/>
                    <a:gd name="T19" fmla="*/ 20 h 62"/>
                    <a:gd name="T20" fmla="*/ 118 w 119"/>
                    <a:gd name="T21" fmla="*/ 54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9"/>
                    <a:gd name="T34" fmla="*/ 0 h 62"/>
                    <a:gd name="T35" fmla="*/ 119 w 11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9" h="62">
                      <a:moveTo>
                        <a:pt x="118" y="54"/>
                      </a:moveTo>
                      <a:lnTo>
                        <a:pt x="91" y="61"/>
                      </a:lnTo>
                      <a:lnTo>
                        <a:pt x="51" y="56"/>
                      </a:lnTo>
                      <a:lnTo>
                        <a:pt x="19" y="47"/>
                      </a:lnTo>
                      <a:lnTo>
                        <a:pt x="0" y="11"/>
                      </a:lnTo>
                      <a:lnTo>
                        <a:pt x="54" y="15"/>
                      </a:lnTo>
                      <a:lnTo>
                        <a:pt x="49" y="0"/>
                      </a:lnTo>
                      <a:lnTo>
                        <a:pt x="74" y="3"/>
                      </a:lnTo>
                      <a:lnTo>
                        <a:pt x="99" y="15"/>
                      </a:lnTo>
                      <a:lnTo>
                        <a:pt x="109" y="20"/>
                      </a:lnTo>
                      <a:lnTo>
                        <a:pt x="118" y="54"/>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15" name="Freeform 88">
              <a:extLst>
                <a:ext uri="{FF2B5EF4-FFF2-40B4-BE49-F238E27FC236}">
                  <a16:creationId xmlns:a16="http://schemas.microsoft.com/office/drawing/2014/main" id="{3EAB3FA0-29A8-ED42-B4AE-57613D9F5D4F}"/>
                </a:ext>
              </a:extLst>
            </p:cNvPr>
            <p:cNvSpPr>
              <a:spLocks/>
            </p:cNvSpPr>
            <p:nvPr/>
          </p:nvSpPr>
          <p:spPr bwMode="auto">
            <a:xfrm>
              <a:off x="3627" y="2534"/>
              <a:ext cx="39" cy="102"/>
            </a:xfrm>
            <a:custGeom>
              <a:avLst/>
              <a:gdLst>
                <a:gd name="T0" fmla="*/ 36 w 39"/>
                <a:gd name="T1" fmla="*/ 1 h 102"/>
                <a:gd name="T2" fmla="*/ 38 w 39"/>
                <a:gd name="T3" fmla="*/ 56 h 102"/>
                <a:gd name="T4" fmla="*/ 19 w 39"/>
                <a:gd name="T5" fmla="*/ 90 h 102"/>
                <a:gd name="T6" fmla="*/ 8 w 39"/>
                <a:gd name="T7" fmla="*/ 101 h 102"/>
                <a:gd name="T8" fmla="*/ 10 w 39"/>
                <a:gd name="T9" fmla="*/ 52 h 102"/>
                <a:gd name="T10" fmla="*/ 6 w 39"/>
                <a:gd name="T11" fmla="*/ 58 h 102"/>
                <a:gd name="T12" fmla="*/ 1 w 39"/>
                <a:gd name="T13" fmla="*/ 74 h 102"/>
                <a:gd name="T14" fmla="*/ 0 w 39"/>
                <a:gd name="T15" fmla="*/ 56 h 102"/>
                <a:gd name="T16" fmla="*/ 5 w 39"/>
                <a:gd name="T17" fmla="*/ 27 h 102"/>
                <a:gd name="T18" fmla="*/ 18 w 39"/>
                <a:gd name="T19" fmla="*/ 0 h 102"/>
                <a:gd name="T20" fmla="*/ 36 w 39"/>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102"/>
                <a:gd name="T35" fmla="*/ 39 w 39"/>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102">
                  <a:moveTo>
                    <a:pt x="36" y="1"/>
                  </a:moveTo>
                  <a:lnTo>
                    <a:pt x="38" y="56"/>
                  </a:lnTo>
                  <a:lnTo>
                    <a:pt x="19" y="90"/>
                  </a:lnTo>
                  <a:lnTo>
                    <a:pt x="8" y="101"/>
                  </a:lnTo>
                  <a:lnTo>
                    <a:pt x="10" y="52"/>
                  </a:lnTo>
                  <a:lnTo>
                    <a:pt x="6" y="58"/>
                  </a:lnTo>
                  <a:lnTo>
                    <a:pt x="1" y="74"/>
                  </a:lnTo>
                  <a:lnTo>
                    <a:pt x="0" y="56"/>
                  </a:lnTo>
                  <a:lnTo>
                    <a:pt x="5" y="27"/>
                  </a:lnTo>
                  <a:lnTo>
                    <a:pt x="18" y="0"/>
                  </a:lnTo>
                  <a:lnTo>
                    <a:pt x="36" y="1"/>
                  </a:lnTo>
                </a:path>
              </a:pathLst>
            </a:custGeom>
            <a:solidFill>
              <a:srgbClr val="FF8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 name="Freeform 89">
              <a:extLst>
                <a:ext uri="{FF2B5EF4-FFF2-40B4-BE49-F238E27FC236}">
                  <a16:creationId xmlns:a16="http://schemas.microsoft.com/office/drawing/2014/main" id="{568C9BFB-FFCD-3145-A4CB-478C5711AA87}"/>
                </a:ext>
              </a:extLst>
            </p:cNvPr>
            <p:cNvSpPr>
              <a:spLocks/>
            </p:cNvSpPr>
            <p:nvPr/>
          </p:nvSpPr>
          <p:spPr bwMode="auto">
            <a:xfrm>
              <a:off x="3413" y="2506"/>
              <a:ext cx="44" cy="97"/>
            </a:xfrm>
            <a:custGeom>
              <a:avLst/>
              <a:gdLst>
                <a:gd name="T0" fmla="*/ 30 w 44"/>
                <a:gd name="T1" fmla="*/ 0 h 97"/>
                <a:gd name="T2" fmla="*/ 43 w 44"/>
                <a:gd name="T3" fmla="*/ 51 h 97"/>
                <a:gd name="T4" fmla="*/ 21 w 44"/>
                <a:gd name="T5" fmla="*/ 96 h 97"/>
                <a:gd name="T6" fmla="*/ 13 w 44"/>
                <a:gd name="T7" fmla="*/ 91 h 97"/>
                <a:gd name="T8" fmla="*/ 0 w 44"/>
                <a:gd name="T9" fmla="*/ 86 h 97"/>
                <a:gd name="T10" fmla="*/ 5 w 44"/>
                <a:gd name="T11" fmla="*/ 71 h 97"/>
                <a:gd name="T12" fmla="*/ 7 w 44"/>
                <a:gd name="T13" fmla="*/ 54 h 97"/>
                <a:gd name="T14" fmla="*/ 0 w 44"/>
                <a:gd name="T15" fmla="*/ 36 h 97"/>
                <a:gd name="T16" fmla="*/ 5 w 44"/>
                <a:gd name="T17" fmla="*/ 4 h 97"/>
                <a:gd name="T18" fmla="*/ 30 w 44"/>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97"/>
                <a:gd name="T32" fmla="*/ 44 w 44"/>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97">
                  <a:moveTo>
                    <a:pt x="30" y="0"/>
                  </a:moveTo>
                  <a:lnTo>
                    <a:pt x="43" y="51"/>
                  </a:lnTo>
                  <a:lnTo>
                    <a:pt x="21" y="96"/>
                  </a:lnTo>
                  <a:lnTo>
                    <a:pt x="13" y="91"/>
                  </a:lnTo>
                  <a:lnTo>
                    <a:pt x="0" y="86"/>
                  </a:lnTo>
                  <a:lnTo>
                    <a:pt x="5" y="71"/>
                  </a:lnTo>
                  <a:lnTo>
                    <a:pt x="7" y="54"/>
                  </a:lnTo>
                  <a:lnTo>
                    <a:pt x="0" y="36"/>
                  </a:lnTo>
                  <a:lnTo>
                    <a:pt x="5" y="4"/>
                  </a:lnTo>
                  <a:lnTo>
                    <a:pt x="30" y="0"/>
                  </a:lnTo>
                </a:path>
              </a:pathLst>
            </a:custGeom>
            <a:solidFill>
              <a:srgbClr val="FF8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 name="Group 90">
              <a:extLst>
                <a:ext uri="{FF2B5EF4-FFF2-40B4-BE49-F238E27FC236}">
                  <a16:creationId xmlns:a16="http://schemas.microsoft.com/office/drawing/2014/main" id="{1064C1C6-FED0-CB41-BB58-4930A73CA4DD}"/>
                </a:ext>
              </a:extLst>
            </p:cNvPr>
            <p:cNvGrpSpPr>
              <a:grpSpLocks/>
            </p:cNvGrpSpPr>
            <p:nvPr/>
          </p:nvGrpSpPr>
          <p:grpSpPr bwMode="auto">
            <a:xfrm>
              <a:off x="3807" y="1868"/>
              <a:ext cx="287" cy="1294"/>
              <a:chOff x="3807" y="1868"/>
              <a:chExt cx="287" cy="1294"/>
            </a:xfrm>
          </p:grpSpPr>
          <p:sp>
            <p:nvSpPr>
              <p:cNvPr id="135" name="Freeform 91">
                <a:extLst>
                  <a:ext uri="{FF2B5EF4-FFF2-40B4-BE49-F238E27FC236}">
                    <a16:creationId xmlns:a16="http://schemas.microsoft.com/office/drawing/2014/main" id="{583AB3D2-8600-A04D-8BE5-9DB0EF87CE2D}"/>
                  </a:ext>
                </a:extLst>
              </p:cNvPr>
              <p:cNvSpPr>
                <a:spLocks/>
              </p:cNvSpPr>
              <p:nvPr/>
            </p:nvSpPr>
            <p:spPr bwMode="auto">
              <a:xfrm>
                <a:off x="3867" y="2751"/>
                <a:ext cx="149" cy="373"/>
              </a:xfrm>
              <a:custGeom>
                <a:avLst/>
                <a:gdLst>
                  <a:gd name="T0" fmla="*/ 32 w 149"/>
                  <a:gd name="T1" fmla="*/ 0 h 373"/>
                  <a:gd name="T2" fmla="*/ 28 w 149"/>
                  <a:gd name="T3" fmla="*/ 44 h 373"/>
                  <a:gd name="T4" fmla="*/ 27 w 149"/>
                  <a:gd name="T5" fmla="*/ 93 h 373"/>
                  <a:gd name="T6" fmla="*/ 27 w 149"/>
                  <a:gd name="T7" fmla="*/ 143 h 373"/>
                  <a:gd name="T8" fmla="*/ 28 w 149"/>
                  <a:gd name="T9" fmla="*/ 189 h 373"/>
                  <a:gd name="T10" fmla="*/ 29 w 149"/>
                  <a:gd name="T11" fmla="*/ 226 h 373"/>
                  <a:gd name="T12" fmla="*/ 29 w 149"/>
                  <a:gd name="T13" fmla="*/ 273 h 373"/>
                  <a:gd name="T14" fmla="*/ 27 w 149"/>
                  <a:gd name="T15" fmla="*/ 293 h 373"/>
                  <a:gd name="T16" fmla="*/ 7 w 149"/>
                  <a:gd name="T17" fmla="*/ 350 h 373"/>
                  <a:gd name="T18" fmla="*/ 0 w 149"/>
                  <a:gd name="T19" fmla="*/ 371 h 373"/>
                  <a:gd name="T20" fmla="*/ 31 w 149"/>
                  <a:gd name="T21" fmla="*/ 372 h 373"/>
                  <a:gd name="T22" fmla="*/ 45 w 149"/>
                  <a:gd name="T23" fmla="*/ 346 h 373"/>
                  <a:gd name="T24" fmla="*/ 54 w 149"/>
                  <a:gd name="T25" fmla="*/ 317 h 373"/>
                  <a:gd name="T26" fmla="*/ 60 w 149"/>
                  <a:gd name="T27" fmla="*/ 270 h 373"/>
                  <a:gd name="T28" fmla="*/ 78 w 149"/>
                  <a:gd name="T29" fmla="*/ 143 h 373"/>
                  <a:gd name="T30" fmla="*/ 85 w 149"/>
                  <a:gd name="T31" fmla="*/ 107 h 373"/>
                  <a:gd name="T32" fmla="*/ 80 w 149"/>
                  <a:gd name="T33" fmla="*/ 176 h 373"/>
                  <a:gd name="T34" fmla="*/ 85 w 149"/>
                  <a:gd name="T35" fmla="*/ 219 h 373"/>
                  <a:gd name="T36" fmla="*/ 87 w 149"/>
                  <a:gd name="T37" fmla="*/ 258 h 373"/>
                  <a:gd name="T38" fmla="*/ 84 w 149"/>
                  <a:gd name="T39" fmla="*/ 294 h 373"/>
                  <a:gd name="T40" fmla="*/ 86 w 149"/>
                  <a:gd name="T41" fmla="*/ 312 h 373"/>
                  <a:gd name="T42" fmla="*/ 107 w 149"/>
                  <a:gd name="T43" fmla="*/ 366 h 373"/>
                  <a:gd name="T44" fmla="*/ 125 w 149"/>
                  <a:gd name="T45" fmla="*/ 366 h 373"/>
                  <a:gd name="T46" fmla="*/ 134 w 149"/>
                  <a:gd name="T47" fmla="*/ 366 h 373"/>
                  <a:gd name="T48" fmla="*/ 145 w 149"/>
                  <a:gd name="T49" fmla="*/ 355 h 373"/>
                  <a:gd name="T50" fmla="*/ 118 w 149"/>
                  <a:gd name="T51" fmla="*/ 294 h 373"/>
                  <a:gd name="T52" fmla="*/ 131 w 149"/>
                  <a:gd name="T53" fmla="*/ 165 h 373"/>
                  <a:gd name="T54" fmla="*/ 137 w 149"/>
                  <a:gd name="T55" fmla="*/ 104 h 373"/>
                  <a:gd name="T56" fmla="*/ 148 w 149"/>
                  <a:gd name="T57" fmla="*/ 3 h 373"/>
                  <a:gd name="T58" fmla="*/ 32 w 149"/>
                  <a:gd name="T59" fmla="*/ 0 h 3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9"/>
                  <a:gd name="T91" fmla="*/ 0 h 373"/>
                  <a:gd name="T92" fmla="*/ 149 w 149"/>
                  <a:gd name="T93" fmla="*/ 373 h 3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9" h="373">
                    <a:moveTo>
                      <a:pt x="32" y="0"/>
                    </a:moveTo>
                    <a:lnTo>
                      <a:pt x="28" y="44"/>
                    </a:lnTo>
                    <a:lnTo>
                      <a:pt x="27" y="93"/>
                    </a:lnTo>
                    <a:lnTo>
                      <a:pt x="27" y="143"/>
                    </a:lnTo>
                    <a:lnTo>
                      <a:pt x="28" y="189"/>
                    </a:lnTo>
                    <a:lnTo>
                      <a:pt x="29" y="226"/>
                    </a:lnTo>
                    <a:lnTo>
                      <a:pt x="29" y="273"/>
                    </a:lnTo>
                    <a:lnTo>
                      <a:pt x="27" y="293"/>
                    </a:lnTo>
                    <a:lnTo>
                      <a:pt x="7" y="350"/>
                    </a:lnTo>
                    <a:lnTo>
                      <a:pt x="0" y="371"/>
                    </a:lnTo>
                    <a:lnTo>
                      <a:pt x="31" y="372"/>
                    </a:lnTo>
                    <a:lnTo>
                      <a:pt x="45" y="346"/>
                    </a:lnTo>
                    <a:lnTo>
                      <a:pt x="54" y="317"/>
                    </a:lnTo>
                    <a:lnTo>
                      <a:pt x="60" y="270"/>
                    </a:lnTo>
                    <a:lnTo>
                      <a:pt x="78" y="143"/>
                    </a:lnTo>
                    <a:lnTo>
                      <a:pt x="85" y="107"/>
                    </a:lnTo>
                    <a:lnTo>
                      <a:pt x="80" y="176"/>
                    </a:lnTo>
                    <a:lnTo>
                      <a:pt x="85" y="219"/>
                    </a:lnTo>
                    <a:lnTo>
                      <a:pt x="87" y="258"/>
                    </a:lnTo>
                    <a:lnTo>
                      <a:pt x="84" y="294"/>
                    </a:lnTo>
                    <a:lnTo>
                      <a:pt x="86" y="312"/>
                    </a:lnTo>
                    <a:lnTo>
                      <a:pt x="107" y="366"/>
                    </a:lnTo>
                    <a:lnTo>
                      <a:pt x="125" y="366"/>
                    </a:lnTo>
                    <a:lnTo>
                      <a:pt x="134" y="366"/>
                    </a:lnTo>
                    <a:lnTo>
                      <a:pt x="145" y="355"/>
                    </a:lnTo>
                    <a:lnTo>
                      <a:pt x="118" y="294"/>
                    </a:lnTo>
                    <a:lnTo>
                      <a:pt x="131" y="165"/>
                    </a:lnTo>
                    <a:lnTo>
                      <a:pt x="137" y="104"/>
                    </a:lnTo>
                    <a:lnTo>
                      <a:pt x="148" y="3"/>
                    </a:lnTo>
                    <a:lnTo>
                      <a:pt x="32" y="0"/>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36" name="Group 92">
                <a:extLst>
                  <a:ext uri="{FF2B5EF4-FFF2-40B4-BE49-F238E27FC236}">
                    <a16:creationId xmlns:a16="http://schemas.microsoft.com/office/drawing/2014/main" id="{33B0B66E-C3ED-AD46-A997-E5AB68FC0AE0}"/>
                  </a:ext>
                </a:extLst>
              </p:cNvPr>
              <p:cNvGrpSpPr>
                <a:grpSpLocks/>
              </p:cNvGrpSpPr>
              <p:nvPr/>
            </p:nvGrpSpPr>
            <p:grpSpPr bwMode="auto">
              <a:xfrm>
                <a:off x="3811" y="2280"/>
                <a:ext cx="276" cy="372"/>
                <a:chOff x="3811" y="2280"/>
                <a:chExt cx="276" cy="372"/>
              </a:xfrm>
            </p:grpSpPr>
            <p:sp>
              <p:nvSpPr>
                <p:cNvPr id="148" name="Freeform 93">
                  <a:extLst>
                    <a:ext uri="{FF2B5EF4-FFF2-40B4-BE49-F238E27FC236}">
                      <a16:creationId xmlns:a16="http://schemas.microsoft.com/office/drawing/2014/main" id="{0380C192-FFDB-9E4D-9007-612BF442EF4D}"/>
                    </a:ext>
                  </a:extLst>
                </p:cNvPr>
                <p:cNvSpPr>
                  <a:spLocks/>
                </p:cNvSpPr>
                <p:nvPr/>
              </p:nvSpPr>
              <p:spPr bwMode="auto">
                <a:xfrm>
                  <a:off x="3811" y="2290"/>
                  <a:ext cx="72" cy="362"/>
                </a:xfrm>
                <a:custGeom>
                  <a:avLst/>
                  <a:gdLst>
                    <a:gd name="T0" fmla="*/ 4 w 72"/>
                    <a:gd name="T1" fmla="*/ 0 h 362"/>
                    <a:gd name="T2" fmla="*/ 0 w 72"/>
                    <a:gd name="T3" fmla="*/ 81 h 362"/>
                    <a:gd name="T4" fmla="*/ 12 w 72"/>
                    <a:gd name="T5" fmla="*/ 194 h 362"/>
                    <a:gd name="T6" fmla="*/ 21 w 72"/>
                    <a:gd name="T7" fmla="*/ 291 h 362"/>
                    <a:gd name="T8" fmla="*/ 39 w 72"/>
                    <a:gd name="T9" fmla="*/ 350 h 362"/>
                    <a:gd name="T10" fmla="*/ 47 w 72"/>
                    <a:gd name="T11" fmla="*/ 361 h 362"/>
                    <a:gd name="T12" fmla="*/ 52 w 72"/>
                    <a:gd name="T13" fmla="*/ 344 h 362"/>
                    <a:gd name="T14" fmla="*/ 55 w 72"/>
                    <a:gd name="T15" fmla="*/ 303 h 362"/>
                    <a:gd name="T16" fmla="*/ 71 w 72"/>
                    <a:gd name="T17" fmla="*/ 292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62"/>
                    <a:gd name="T44" fmla="*/ 72 w 72"/>
                    <a:gd name="T45" fmla="*/ 362 h 3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62">
                      <a:moveTo>
                        <a:pt x="4" y="0"/>
                      </a:moveTo>
                      <a:lnTo>
                        <a:pt x="0" y="81"/>
                      </a:lnTo>
                      <a:lnTo>
                        <a:pt x="12" y="194"/>
                      </a:lnTo>
                      <a:lnTo>
                        <a:pt x="21" y="291"/>
                      </a:lnTo>
                      <a:lnTo>
                        <a:pt x="39" y="350"/>
                      </a:lnTo>
                      <a:lnTo>
                        <a:pt x="47" y="361"/>
                      </a:lnTo>
                      <a:lnTo>
                        <a:pt x="52" y="344"/>
                      </a:lnTo>
                      <a:lnTo>
                        <a:pt x="55" y="303"/>
                      </a:lnTo>
                      <a:lnTo>
                        <a:pt x="71" y="292"/>
                      </a:lnTo>
                      <a:lnTo>
                        <a:pt x="50" y="259"/>
                      </a:lnTo>
                      <a:lnTo>
                        <a:pt x="36" y="240"/>
                      </a:lnTo>
                      <a:lnTo>
                        <a:pt x="37" y="73"/>
                      </a:lnTo>
                      <a:lnTo>
                        <a:pt x="44" y="6"/>
                      </a:lnTo>
                      <a:lnTo>
                        <a:pt x="4" y="0"/>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9" name="Freeform 94">
                  <a:extLst>
                    <a:ext uri="{FF2B5EF4-FFF2-40B4-BE49-F238E27FC236}">
                      <a16:creationId xmlns:a16="http://schemas.microsoft.com/office/drawing/2014/main" id="{44D8447D-831C-1E43-9167-2CF1FE9D17C1}"/>
                    </a:ext>
                  </a:extLst>
                </p:cNvPr>
                <p:cNvSpPr>
                  <a:spLocks/>
                </p:cNvSpPr>
                <p:nvPr/>
              </p:nvSpPr>
              <p:spPr bwMode="auto">
                <a:xfrm>
                  <a:off x="4025" y="2280"/>
                  <a:ext cx="62" cy="338"/>
                </a:xfrm>
                <a:custGeom>
                  <a:avLst/>
                  <a:gdLst>
                    <a:gd name="T0" fmla="*/ 17 w 62"/>
                    <a:gd name="T1" fmla="*/ 9 h 338"/>
                    <a:gd name="T2" fmla="*/ 26 w 62"/>
                    <a:gd name="T3" fmla="*/ 69 h 338"/>
                    <a:gd name="T4" fmla="*/ 25 w 62"/>
                    <a:gd name="T5" fmla="*/ 214 h 338"/>
                    <a:gd name="T6" fmla="*/ 0 w 62"/>
                    <a:gd name="T7" fmla="*/ 275 h 338"/>
                    <a:gd name="T8" fmla="*/ 6 w 62"/>
                    <a:gd name="T9" fmla="*/ 281 h 338"/>
                    <a:gd name="T10" fmla="*/ 0 w 62"/>
                    <a:gd name="T11" fmla="*/ 311 h 338"/>
                    <a:gd name="T12" fmla="*/ 5 w 62"/>
                    <a:gd name="T13" fmla="*/ 337 h 338"/>
                    <a:gd name="T14" fmla="*/ 25 w 62"/>
                    <a:gd name="T15" fmla="*/ 295 h 338"/>
                    <a:gd name="T16" fmla="*/ 44 w 62"/>
                    <a:gd name="T17" fmla="*/ 222 h 338"/>
                    <a:gd name="T18" fmla="*/ 61 w 62"/>
                    <a:gd name="T19" fmla="*/ 55 h 338"/>
                    <a:gd name="T20" fmla="*/ 53 w 62"/>
                    <a:gd name="T21" fmla="*/ 0 h 338"/>
                    <a:gd name="T22" fmla="*/ 17 w 62"/>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38"/>
                    <a:gd name="T38" fmla="*/ 62 w 62"/>
                    <a:gd name="T39" fmla="*/ 338 h 3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38">
                      <a:moveTo>
                        <a:pt x="17" y="9"/>
                      </a:moveTo>
                      <a:lnTo>
                        <a:pt x="26" y="69"/>
                      </a:lnTo>
                      <a:lnTo>
                        <a:pt x="25" y="214"/>
                      </a:lnTo>
                      <a:lnTo>
                        <a:pt x="0" y="275"/>
                      </a:lnTo>
                      <a:lnTo>
                        <a:pt x="6" y="281"/>
                      </a:lnTo>
                      <a:lnTo>
                        <a:pt x="0" y="311"/>
                      </a:lnTo>
                      <a:lnTo>
                        <a:pt x="5" y="337"/>
                      </a:lnTo>
                      <a:lnTo>
                        <a:pt x="25" y="295"/>
                      </a:lnTo>
                      <a:lnTo>
                        <a:pt x="44" y="222"/>
                      </a:lnTo>
                      <a:lnTo>
                        <a:pt x="61" y="55"/>
                      </a:lnTo>
                      <a:lnTo>
                        <a:pt x="53" y="0"/>
                      </a:lnTo>
                      <a:lnTo>
                        <a:pt x="17" y="9"/>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37" name="Freeform 95">
                <a:extLst>
                  <a:ext uri="{FF2B5EF4-FFF2-40B4-BE49-F238E27FC236}">
                    <a16:creationId xmlns:a16="http://schemas.microsoft.com/office/drawing/2014/main" id="{099306DD-6BF6-F74C-8167-FD85D4048032}"/>
                  </a:ext>
                </a:extLst>
              </p:cNvPr>
              <p:cNvSpPr>
                <a:spLocks/>
              </p:cNvSpPr>
              <p:nvPr/>
            </p:nvSpPr>
            <p:spPr bwMode="auto">
              <a:xfrm>
                <a:off x="3913" y="1893"/>
                <a:ext cx="92" cy="169"/>
              </a:xfrm>
              <a:custGeom>
                <a:avLst/>
                <a:gdLst>
                  <a:gd name="T0" fmla="*/ 14 w 92"/>
                  <a:gd name="T1" fmla="*/ 168 h 169"/>
                  <a:gd name="T2" fmla="*/ 14 w 92"/>
                  <a:gd name="T3" fmla="*/ 143 h 169"/>
                  <a:gd name="T4" fmla="*/ 3 w 92"/>
                  <a:gd name="T5" fmla="*/ 113 h 169"/>
                  <a:gd name="T6" fmla="*/ 0 w 92"/>
                  <a:gd name="T7" fmla="*/ 93 h 169"/>
                  <a:gd name="T8" fmla="*/ 0 w 92"/>
                  <a:gd name="T9" fmla="*/ 78 h 169"/>
                  <a:gd name="T10" fmla="*/ 0 w 92"/>
                  <a:gd name="T11" fmla="*/ 56 h 169"/>
                  <a:gd name="T12" fmla="*/ 3 w 92"/>
                  <a:gd name="T13" fmla="*/ 38 h 169"/>
                  <a:gd name="T14" fmla="*/ 7 w 92"/>
                  <a:gd name="T15" fmla="*/ 26 h 169"/>
                  <a:gd name="T16" fmla="*/ 14 w 92"/>
                  <a:gd name="T17" fmla="*/ 15 h 169"/>
                  <a:gd name="T18" fmla="*/ 22 w 92"/>
                  <a:gd name="T19" fmla="*/ 7 h 169"/>
                  <a:gd name="T20" fmla="*/ 34 w 92"/>
                  <a:gd name="T21" fmla="*/ 1 h 169"/>
                  <a:gd name="T22" fmla="*/ 49 w 92"/>
                  <a:gd name="T23" fmla="*/ 0 h 169"/>
                  <a:gd name="T24" fmla="*/ 61 w 92"/>
                  <a:gd name="T25" fmla="*/ 2 h 169"/>
                  <a:gd name="T26" fmla="*/ 72 w 92"/>
                  <a:gd name="T27" fmla="*/ 6 h 169"/>
                  <a:gd name="T28" fmla="*/ 80 w 92"/>
                  <a:gd name="T29" fmla="*/ 15 h 169"/>
                  <a:gd name="T30" fmla="*/ 86 w 92"/>
                  <a:gd name="T31" fmla="*/ 26 h 169"/>
                  <a:gd name="T32" fmla="*/ 91 w 92"/>
                  <a:gd name="T33" fmla="*/ 39 h 169"/>
                  <a:gd name="T34" fmla="*/ 90 w 92"/>
                  <a:gd name="T35" fmla="*/ 68 h 169"/>
                  <a:gd name="T36" fmla="*/ 86 w 92"/>
                  <a:gd name="T37" fmla="*/ 91 h 169"/>
                  <a:gd name="T38" fmla="*/ 83 w 92"/>
                  <a:gd name="T39" fmla="*/ 116 h 169"/>
                  <a:gd name="T40" fmla="*/ 76 w 92"/>
                  <a:gd name="T41" fmla="*/ 129 h 169"/>
                  <a:gd name="T42" fmla="*/ 69 w 92"/>
                  <a:gd name="T43" fmla="*/ 140 h 169"/>
                  <a:gd name="T44" fmla="*/ 66 w 92"/>
                  <a:gd name="T45" fmla="*/ 147 h 169"/>
                  <a:gd name="T46" fmla="*/ 62 w 92"/>
                  <a:gd name="T47" fmla="*/ 168 h 169"/>
                  <a:gd name="T48" fmla="*/ 14 w 92"/>
                  <a:gd name="T49" fmla="*/ 168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69"/>
                  <a:gd name="T77" fmla="*/ 92 w 92"/>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69">
                    <a:moveTo>
                      <a:pt x="14" y="168"/>
                    </a:moveTo>
                    <a:lnTo>
                      <a:pt x="14" y="143"/>
                    </a:lnTo>
                    <a:lnTo>
                      <a:pt x="3" y="113"/>
                    </a:lnTo>
                    <a:lnTo>
                      <a:pt x="0" y="93"/>
                    </a:lnTo>
                    <a:lnTo>
                      <a:pt x="0" y="78"/>
                    </a:lnTo>
                    <a:lnTo>
                      <a:pt x="0" y="56"/>
                    </a:lnTo>
                    <a:lnTo>
                      <a:pt x="3" y="38"/>
                    </a:lnTo>
                    <a:lnTo>
                      <a:pt x="7" y="26"/>
                    </a:lnTo>
                    <a:lnTo>
                      <a:pt x="14" y="15"/>
                    </a:lnTo>
                    <a:lnTo>
                      <a:pt x="22" y="7"/>
                    </a:lnTo>
                    <a:lnTo>
                      <a:pt x="34" y="1"/>
                    </a:lnTo>
                    <a:lnTo>
                      <a:pt x="49" y="0"/>
                    </a:lnTo>
                    <a:lnTo>
                      <a:pt x="61" y="2"/>
                    </a:lnTo>
                    <a:lnTo>
                      <a:pt x="72" y="6"/>
                    </a:lnTo>
                    <a:lnTo>
                      <a:pt x="80" y="15"/>
                    </a:lnTo>
                    <a:lnTo>
                      <a:pt x="86" y="26"/>
                    </a:lnTo>
                    <a:lnTo>
                      <a:pt x="91" y="39"/>
                    </a:lnTo>
                    <a:lnTo>
                      <a:pt x="90" y="68"/>
                    </a:lnTo>
                    <a:lnTo>
                      <a:pt x="86" y="91"/>
                    </a:lnTo>
                    <a:lnTo>
                      <a:pt x="83" y="116"/>
                    </a:lnTo>
                    <a:lnTo>
                      <a:pt x="76" y="129"/>
                    </a:lnTo>
                    <a:lnTo>
                      <a:pt x="69" y="140"/>
                    </a:lnTo>
                    <a:lnTo>
                      <a:pt x="66" y="147"/>
                    </a:lnTo>
                    <a:lnTo>
                      <a:pt x="62" y="168"/>
                    </a:lnTo>
                    <a:lnTo>
                      <a:pt x="14" y="168"/>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8" name="Freeform 96">
                <a:extLst>
                  <a:ext uri="{FF2B5EF4-FFF2-40B4-BE49-F238E27FC236}">
                    <a16:creationId xmlns:a16="http://schemas.microsoft.com/office/drawing/2014/main" id="{5863097E-3275-2D46-AD76-A1BD12DF4FFF}"/>
                  </a:ext>
                </a:extLst>
              </p:cNvPr>
              <p:cNvSpPr>
                <a:spLocks/>
              </p:cNvSpPr>
              <p:nvPr/>
            </p:nvSpPr>
            <p:spPr bwMode="auto">
              <a:xfrm>
                <a:off x="3872" y="1868"/>
                <a:ext cx="171" cy="139"/>
              </a:xfrm>
              <a:custGeom>
                <a:avLst/>
                <a:gdLst>
                  <a:gd name="T0" fmla="*/ 18 w 171"/>
                  <a:gd name="T1" fmla="*/ 135 h 139"/>
                  <a:gd name="T2" fmla="*/ 10 w 171"/>
                  <a:gd name="T3" fmla="*/ 138 h 139"/>
                  <a:gd name="T4" fmla="*/ 0 w 171"/>
                  <a:gd name="T5" fmla="*/ 133 h 139"/>
                  <a:gd name="T6" fmla="*/ 5 w 171"/>
                  <a:gd name="T7" fmla="*/ 111 h 139"/>
                  <a:gd name="T8" fmla="*/ 10 w 171"/>
                  <a:gd name="T9" fmla="*/ 84 h 139"/>
                  <a:gd name="T10" fmla="*/ 21 w 171"/>
                  <a:gd name="T11" fmla="*/ 53 h 139"/>
                  <a:gd name="T12" fmla="*/ 27 w 171"/>
                  <a:gd name="T13" fmla="*/ 36 h 139"/>
                  <a:gd name="T14" fmla="*/ 33 w 171"/>
                  <a:gd name="T15" fmla="*/ 22 h 139"/>
                  <a:gd name="T16" fmla="*/ 48 w 171"/>
                  <a:gd name="T17" fmla="*/ 8 h 139"/>
                  <a:gd name="T18" fmla="*/ 75 w 171"/>
                  <a:gd name="T19" fmla="*/ 3 h 139"/>
                  <a:gd name="T20" fmla="*/ 97 w 171"/>
                  <a:gd name="T21" fmla="*/ 0 h 139"/>
                  <a:gd name="T22" fmla="*/ 130 w 171"/>
                  <a:gd name="T23" fmla="*/ 14 h 139"/>
                  <a:gd name="T24" fmla="*/ 143 w 171"/>
                  <a:gd name="T25" fmla="*/ 29 h 139"/>
                  <a:gd name="T26" fmla="*/ 154 w 171"/>
                  <a:gd name="T27" fmla="*/ 57 h 139"/>
                  <a:gd name="T28" fmla="*/ 165 w 171"/>
                  <a:gd name="T29" fmla="*/ 89 h 139"/>
                  <a:gd name="T30" fmla="*/ 170 w 171"/>
                  <a:gd name="T31" fmla="*/ 117 h 139"/>
                  <a:gd name="T32" fmla="*/ 168 w 171"/>
                  <a:gd name="T33" fmla="*/ 129 h 139"/>
                  <a:gd name="T34" fmla="*/ 152 w 171"/>
                  <a:gd name="T35" fmla="*/ 131 h 139"/>
                  <a:gd name="T36" fmla="*/ 140 w 171"/>
                  <a:gd name="T37" fmla="*/ 133 h 139"/>
                  <a:gd name="T38" fmla="*/ 124 w 171"/>
                  <a:gd name="T39" fmla="*/ 136 h 139"/>
                  <a:gd name="T40" fmla="*/ 128 w 171"/>
                  <a:gd name="T41" fmla="*/ 108 h 139"/>
                  <a:gd name="T42" fmla="*/ 128 w 171"/>
                  <a:gd name="T43" fmla="*/ 92 h 139"/>
                  <a:gd name="T44" fmla="*/ 128 w 171"/>
                  <a:gd name="T45" fmla="*/ 78 h 139"/>
                  <a:gd name="T46" fmla="*/ 128 w 171"/>
                  <a:gd name="T47" fmla="*/ 58 h 139"/>
                  <a:gd name="T48" fmla="*/ 109 w 171"/>
                  <a:gd name="T49" fmla="*/ 50 h 139"/>
                  <a:gd name="T50" fmla="*/ 103 w 171"/>
                  <a:gd name="T51" fmla="*/ 32 h 139"/>
                  <a:gd name="T52" fmla="*/ 87 w 171"/>
                  <a:gd name="T53" fmla="*/ 44 h 139"/>
                  <a:gd name="T54" fmla="*/ 64 w 171"/>
                  <a:gd name="T55" fmla="*/ 66 h 139"/>
                  <a:gd name="T56" fmla="*/ 73 w 171"/>
                  <a:gd name="T57" fmla="*/ 55 h 139"/>
                  <a:gd name="T58" fmla="*/ 54 w 171"/>
                  <a:gd name="T59" fmla="*/ 71 h 139"/>
                  <a:gd name="T60" fmla="*/ 54 w 171"/>
                  <a:gd name="T61" fmla="*/ 97 h 139"/>
                  <a:gd name="T62" fmla="*/ 58 w 171"/>
                  <a:gd name="T63" fmla="*/ 110 h 139"/>
                  <a:gd name="T64" fmla="*/ 64 w 171"/>
                  <a:gd name="T65" fmla="*/ 121 h 139"/>
                  <a:gd name="T66" fmla="*/ 68 w 171"/>
                  <a:gd name="T67" fmla="*/ 137 h 139"/>
                  <a:gd name="T68" fmla="*/ 48 w 171"/>
                  <a:gd name="T69" fmla="*/ 137 h 139"/>
                  <a:gd name="T70" fmla="*/ 57 w 171"/>
                  <a:gd name="T71" fmla="*/ 137 h 139"/>
                  <a:gd name="T72" fmla="*/ 29 w 171"/>
                  <a:gd name="T73" fmla="*/ 133 h 139"/>
                  <a:gd name="T74" fmla="*/ 27 w 171"/>
                  <a:gd name="T75" fmla="*/ 133 h 139"/>
                  <a:gd name="T76" fmla="*/ 18 w 171"/>
                  <a:gd name="T77" fmla="*/ 135 h 1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1"/>
                  <a:gd name="T118" fmla="*/ 0 h 139"/>
                  <a:gd name="T119" fmla="*/ 171 w 171"/>
                  <a:gd name="T120" fmla="*/ 139 h 1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1" h="139">
                    <a:moveTo>
                      <a:pt x="18" y="135"/>
                    </a:moveTo>
                    <a:lnTo>
                      <a:pt x="10" y="138"/>
                    </a:lnTo>
                    <a:lnTo>
                      <a:pt x="0" y="133"/>
                    </a:lnTo>
                    <a:lnTo>
                      <a:pt x="5" y="111"/>
                    </a:lnTo>
                    <a:lnTo>
                      <a:pt x="10" y="84"/>
                    </a:lnTo>
                    <a:lnTo>
                      <a:pt x="21" y="53"/>
                    </a:lnTo>
                    <a:lnTo>
                      <a:pt x="27" y="36"/>
                    </a:lnTo>
                    <a:lnTo>
                      <a:pt x="33" y="22"/>
                    </a:lnTo>
                    <a:lnTo>
                      <a:pt x="48" y="8"/>
                    </a:lnTo>
                    <a:lnTo>
                      <a:pt x="75" y="3"/>
                    </a:lnTo>
                    <a:lnTo>
                      <a:pt x="97" y="0"/>
                    </a:lnTo>
                    <a:lnTo>
                      <a:pt x="130" y="14"/>
                    </a:lnTo>
                    <a:lnTo>
                      <a:pt x="143" y="29"/>
                    </a:lnTo>
                    <a:lnTo>
                      <a:pt x="154" y="57"/>
                    </a:lnTo>
                    <a:lnTo>
                      <a:pt x="165" y="89"/>
                    </a:lnTo>
                    <a:lnTo>
                      <a:pt x="170" y="117"/>
                    </a:lnTo>
                    <a:lnTo>
                      <a:pt x="168" y="129"/>
                    </a:lnTo>
                    <a:lnTo>
                      <a:pt x="152" y="131"/>
                    </a:lnTo>
                    <a:lnTo>
                      <a:pt x="140" y="133"/>
                    </a:lnTo>
                    <a:lnTo>
                      <a:pt x="124" y="136"/>
                    </a:lnTo>
                    <a:lnTo>
                      <a:pt x="128" y="108"/>
                    </a:lnTo>
                    <a:lnTo>
                      <a:pt x="128" y="92"/>
                    </a:lnTo>
                    <a:lnTo>
                      <a:pt x="128" y="78"/>
                    </a:lnTo>
                    <a:lnTo>
                      <a:pt x="128" y="58"/>
                    </a:lnTo>
                    <a:lnTo>
                      <a:pt x="109" y="50"/>
                    </a:lnTo>
                    <a:lnTo>
                      <a:pt x="103" y="32"/>
                    </a:lnTo>
                    <a:lnTo>
                      <a:pt x="87" y="44"/>
                    </a:lnTo>
                    <a:lnTo>
                      <a:pt x="64" y="66"/>
                    </a:lnTo>
                    <a:lnTo>
                      <a:pt x="73" y="55"/>
                    </a:lnTo>
                    <a:lnTo>
                      <a:pt x="54" y="71"/>
                    </a:lnTo>
                    <a:lnTo>
                      <a:pt x="54" y="97"/>
                    </a:lnTo>
                    <a:lnTo>
                      <a:pt x="58" y="110"/>
                    </a:lnTo>
                    <a:lnTo>
                      <a:pt x="64" y="121"/>
                    </a:lnTo>
                    <a:lnTo>
                      <a:pt x="68" y="137"/>
                    </a:lnTo>
                    <a:lnTo>
                      <a:pt x="48" y="137"/>
                    </a:lnTo>
                    <a:lnTo>
                      <a:pt x="57" y="137"/>
                    </a:lnTo>
                    <a:lnTo>
                      <a:pt x="29" y="133"/>
                    </a:lnTo>
                    <a:lnTo>
                      <a:pt x="27" y="133"/>
                    </a:lnTo>
                    <a:lnTo>
                      <a:pt x="18" y="13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9" name="Freeform 97">
                <a:extLst>
                  <a:ext uri="{FF2B5EF4-FFF2-40B4-BE49-F238E27FC236}">
                    <a16:creationId xmlns:a16="http://schemas.microsoft.com/office/drawing/2014/main" id="{7013CA06-D4F8-5A42-A6CB-537BBC1EE120}"/>
                  </a:ext>
                </a:extLst>
              </p:cNvPr>
              <p:cNvSpPr>
                <a:spLocks/>
              </p:cNvSpPr>
              <p:nvPr/>
            </p:nvSpPr>
            <p:spPr bwMode="auto">
              <a:xfrm>
                <a:off x="3807" y="2065"/>
                <a:ext cx="287" cy="693"/>
              </a:xfrm>
              <a:custGeom>
                <a:avLst/>
                <a:gdLst>
                  <a:gd name="T0" fmla="*/ 115 w 287"/>
                  <a:gd name="T1" fmla="*/ 0 h 693"/>
                  <a:gd name="T2" fmla="*/ 45 w 287"/>
                  <a:gd name="T3" fmla="*/ 36 h 693"/>
                  <a:gd name="T4" fmla="*/ 37 w 287"/>
                  <a:gd name="T5" fmla="*/ 48 h 693"/>
                  <a:gd name="T6" fmla="*/ 0 w 287"/>
                  <a:gd name="T7" fmla="*/ 225 h 693"/>
                  <a:gd name="T8" fmla="*/ 55 w 287"/>
                  <a:gd name="T9" fmla="*/ 233 h 693"/>
                  <a:gd name="T10" fmla="*/ 62 w 287"/>
                  <a:gd name="T11" fmla="*/ 188 h 693"/>
                  <a:gd name="T12" fmla="*/ 83 w 287"/>
                  <a:gd name="T13" fmla="*/ 281 h 693"/>
                  <a:gd name="T14" fmla="*/ 48 w 287"/>
                  <a:gd name="T15" fmla="*/ 489 h 693"/>
                  <a:gd name="T16" fmla="*/ 66 w 287"/>
                  <a:gd name="T17" fmla="*/ 690 h 693"/>
                  <a:gd name="T18" fmla="*/ 86 w 287"/>
                  <a:gd name="T19" fmla="*/ 692 h 693"/>
                  <a:gd name="T20" fmla="*/ 116 w 287"/>
                  <a:gd name="T21" fmla="*/ 689 h 693"/>
                  <a:gd name="T22" fmla="*/ 159 w 287"/>
                  <a:gd name="T23" fmla="*/ 686 h 693"/>
                  <a:gd name="T24" fmla="*/ 197 w 287"/>
                  <a:gd name="T25" fmla="*/ 686 h 693"/>
                  <a:gd name="T26" fmla="*/ 229 w 287"/>
                  <a:gd name="T27" fmla="*/ 687 h 693"/>
                  <a:gd name="T28" fmla="*/ 241 w 287"/>
                  <a:gd name="T29" fmla="*/ 398 h 693"/>
                  <a:gd name="T30" fmla="*/ 209 w 287"/>
                  <a:gd name="T31" fmla="*/ 271 h 693"/>
                  <a:gd name="T32" fmla="*/ 221 w 287"/>
                  <a:gd name="T33" fmla="*/ 201 h 693"/>
                  <a:gd name="T34" fmla="*/ 229 w 287"/>
                  <a:gd name="T35" fmla="*/ 227 h 693"/>
                  <a:gd name="T36" fmla="*/ 286 w 287"/>
                  <a:gd name="T37" fmla="*/ 212 h 693"/>
                  <a:gd name="T38" fmla="*/ 242 w 287"/>
                  <a:gd name="T39" fmla="*/ 47 h 693"/>
                  <a:gd name="T40" fmla="*/ 169 w 287"/>
                  <a:gd name="T41" fmla="*/ 0 h 693"/>
                  <a:gd name="T42" fmla="*/ 115 w 287"/>
                  <a:gd name="T43" fmla="*/ 0 h 6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693"/>
                  <a:gd name="T68" fmla="*/ 287 w 287"/>
                  <a:gd name="T69" fmla="*/ 693 h 6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693">
                    <a:moveTo>
                      <a:pt x="115" y="0"/>
                    </a:moveTo>
                    <a:lnTo>
                      <a:pt x="45" y="36"/>
                    </a:lnTo>
                    <a:lnTo>
                      <a:pt x="37" y="48"/>
                    </a:lnTo>
                    <a:lnTo>
                      <a:pt x="0" y="225"/>
                    </a:lnTo>
                    <a:lnTo>
                      <a:pt x="55" y="233"/>
                    </a:lnTo>
                    <a:lnTo>
                      <a:pt x="62" y="188"/>
                    </a:lnTo>
                    <a:lnTo>
                      <a:pt x="83" y="281"/>
                    </a:lnTo>
                    <a:lnTo>
                      <a:pt x="48" y="489"/>
                    </a:lnTo>
                    <a:lnTo>
                      <a:pt x="66" y="690"/>
                    </a:lnTo>
                    <a:lnTo>
                      <a:pt x="86" y="692"/>
                    </a:lnTo>
                    <a:lnTo>
                      <a:pt x="116" y="689"/>
                    </a:lnTo>
                    <a:lnTo>
                      <a:pt x="159" y="686"/>
                    </a:lnTo>
                    <a:lnTo>
                      <a:pt x="197" y="686"/>
                    </a:lnTo>
                    <a:lnTo>
                      <a:pt x="229" y="687"/>
                    </a:lnTo>
                    <a:lnTo>
                      <a:pt x="241" y="398"/>
                    </a:lnTo>
                    <a:lnTo>
                      <a:pt x="209" y="271"/>
                    </a:lnTo>
                    <a:lnTo>
                      <a:pt x="221" y="201"/>
                    </a:lnTo>
                    <a:lnTo>
                      <a:pt x="229" y="227"/>
                    </a:lnTo>
                    <a:lnTo>
                      <a:pt x="286" y="212"/>
                    </a:lnTo>
                    <a:lnTo>
                      <a:pt x="242" y="47"/>
                    </a:lnTo>
                    <a:lnTo>
                      <a:pt x="169" y="0"/>
                    </a:lnTo>
                    <a:lnTo>
                      <a:pt x="115" y="0"/>
                    </a:lnTo>
                  </a:path>
                </a:pathLst>
              </a:custGeom>
              <a:solidFill>
                <a:srgbClr val="002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40" name="Group 98">
                <a:extLst>
                  <a:ext uri="{FF2B5EF4-FFF2-40B4-BE49-F238E27FC236}">
                    <a16:creationId xmlns:a16="http://schemas.microsoft.com/office/drawing/2014/main" id="{DED33FDF-ABA2-A74A-A1D6-529288D7F2CD}"/>
                  </a:ext>
                </a:extLst>
              </p:cNvPr>
              <p:cNvGrpSpPr>
                <a:grpSpLocks/>
              </p:cNvGrpSpPr>
              <p:nvPr/>
            </p:nvGrpSpPr>
            <p:grpSpPr bwMode="auto">
              <a:xfrm>
                <a:off x="3893" y="2067"/>
                <a:ext cx="126" cy="294"/>
                <a:chOff x="3893" y="2067"/>
                <a:chExt cx="126" cy="294"/>
              </a:xfrm>
            </p:grpSpPr>
            <p:sp>
              <p:nvSpPr>
                <p:cNvPr id="145" name="Freeform 99">
                  <a:extLst>
                    <a:ext uri="{FF2B5EF4-FFF2-40B4-BE49-F238E27FC236}">
                      <a16:creationId xmlns:a16="http://schemas.microsoft.com/office/drawing/2014/main" id="{6C8CE5CF-B3BB-DF4A-8962-77A8552CE78C}"/>
                    </a:ext>
                  </a:extLst>
                </p:cNvPr>
                <p:cNvSpPr>
                  <a:spLocks/>
                </p:cNvSpPr>
                <p:nvPr/>
              </p:nvSpPr>
              <p:spPr bwMode="auto">
                <a:xfrm>
                  <a:off x="3921" y="2067"/>
                  <a:ext cx="66" cy="33"/>
                </a:xfrm>
                <a:custGeom>
                  <a:avLst/>
                  <a:gdLst>
                    <a:gd name="T0" fmla="*/ 0 w 66"/>
                    <a:gd name="T1" fmla="*/ 3 h 33"/>
                    <a:gd name="T2" fmla="*/ 14 w 66"/>
                    <a:gd name="T3" fmla="*/ 32 h 33"/>
                    <a:gd name="T4" fmla="*/ 33 w 66"/>
                    <a:gd name="T5" fmla="*/ 0 h 33"/>
                    <a:gd name="T6" fmla="*/ 53 w 66"/>
                    <a:gd name="T7" fmla="*/ 32 h 33"/>
                    <a:gd name="T8" fmla="*/ 65 w 66"/>
                    <a:gd name="T9" fmla="*/ 4 h 33"/>
                    <a:gd name="T10" fmla="*/ 0 w 66"/>
                    <a:gd name="T11" fmla="*/ 3 h 33"/>
                    <a:gd name="T12" fmla="*/ 0 60000 65536"/>
                    <a:gd name="T13" fmla="*/ 0 60000 65536"/>
                    <a:gd name="T14" fmla="*/ 0 60000 65536"/>
                    <a:gd name="T15" fmla="*/ 0 60000 65536"/>
                    <a:gd name="T16" fmla="*/ 0 60000 65536"/>
                    <a:gd name="T17" fmla="*/ 0 60000 65536"/>
                    <a:gd name="T18" fmla="*/ 0 w 66"/>
                    <a:gd name="T19" fmla="*/ 0 h 33"/>
                    <a:gd name="T20" fmla="*/ 66 w 66"/>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66" h="33">
                      <a:moveTo>
                        <a:pt x="0" y="3"/>
                      </a:moveTo>
                      <a:lnTo>
                        <a:pt x="14" y="32"/>
                      </a:lnTo>
                      <a:lnTo>
                        <a:pt x="33" y="0"/>
                      </a:lnTo>
                      <a:lnTo>
                        <a:pt x="53" y="32"/>
                      </a:lnTo>
                      <a:lnTo>
                        <a:pt x="65" y="4"/>
                      </a:lnTo>
                      <a:lnTo>
                        <a:pt x="0" y="3"/>
                      </a:lnTo>
                    </a:path>
                  </a:pathLst>
                </a:custGeom>
                <a:solidFill>
                  <a:srgbClr val="000080"/>
                </a:solidFill>
                <a:ln w="12700" cap="rnd" cmpd="sng">
                  <a:solidFill>
                    <a:srgbClr val="000080"/>
                  </a:solidFill>
                  <a:prstDash val="solid"/>
                  <a:round/>
                  <a:headEnd/>
                  <a:tailEnd/>
                </a:ln>
              </p:spPr>
              <p:txBody>
                <a:bodyPr/>
                <a:lstStyle/>
                <a:p>
                  <a:endParaRPr lang="zh-CN" altLang="en-US"/>
                </a:p>
              </p:txBody>
            </p:sp>
            <p:sp>
              <p:nvSpPr>
                <p:cNvPr id="146" name="Freeform 100">
                  <a:extLst>
                    <a:ext uri="{FF2B5EF4-FFF2-40B4-BE49-F238E27FC236}">
                      <a16:creationId xmlns:a16="http://schemas.microsoft.com/office/drawing/2014/main" id="{3C8B948A-B992-734E-9D91-6DA0096E3F71}"/>
                    </a:ext>
                  </a:extLst>
                </p:cNvPr>
                <p:cNvSpPr>
                  <a:spLocks/>
                </p:cNvSpPr>
                <p:nvPr/>
              </p:nvSpPr>
              <p:spPr bwMode="auto">
                <a:xfrm>
                  <a:off x="3954" y="2075"/>
                  <a:ext cx="17" cy="272"/>
                </a:xfrm>
                <a:custGeom>
                  <a:avLst/>
                  <a:gdLst>
                    <a:gd name="T0" fmla="*/ 0 w 17"/>
                    <a:gd name="T1" fmla="*/ 0 h 272"/>
                    <a:gd name="T2" fmla="*/ 16 w 17"/>
                    <a:gd name="T3" fmla="*/ 112 h 272"/>
                    <a:gd name="T4" fmla="*/ 16 w 17"/>
                    <a:gd name="T5" fmla="*/ 271 h 272"/>
                    <a:gd name="T6" fmla="*/ 0 w 17"/>
                    <a:gd name="T7" fmla="*/ 0 h 272"/>
                    <a:gd name="T8" fmla="*/ 0 60000 65536"/>
                    <a:gd name="T9" fmla="*/ 0 60000 65536"/>
                    <a:gd name="T10" fmla="*/ 0 60000 65536"/>
                    <a:gd name="T11" fmla="*/ 0 60000 65536"/>
                    <a:gd name="T12" fmla="*/ 0 w 17"/>
                    <a:gd name="T13" fmla="*/ 0 h 272"/>
                    <a:gd name="T14" fmla="*/ 17 w 17"/>
                    <a:gd name="T15" fmla="*/ 272 h 272"/>
                  </a:gdLst>
                  <a:ahLst/>
                  <a:cxnLst>
                    <a:cxn ang="T8">
                      <a:pos x="T0" y="T1"/>
                    </a:cxn>
                    <a:cxn ang="T9">
                      <a:pos x="T2" y="T3"/>
                    </a:cxn>
                    <a:cxn ang="T10">
                      <a:pos x="T4" y="T5"/>
                    </a:cxn>
                    <a:cxn ang="T11">
                      <a:pos x="T6" y="T7"/>
                    </a:cxn>
                  </a:cxnLst>
                  <a:rect l="T12" t="T13" r="T14" b="T15"/>
                  <a:pathLst>
                    <a:path w="17" h="272">
                      <a:moveTo>
                        <a:pt x="0" y="0"/>
                      </a:moveTo>
                      <a:lnTo>
                        <a:pt x="16" y="112"/>
                      </a:lnTo>
                      <a:lnTo>
                        <a:pt x="16" y="271"/>
                      </a:lnTo>
                      <a:lnTo>
                        <a:pt x="0" y="0"/>
                      </a:lnTo>
                    </a:path>
                  </a:pathLst>
                </a:custGeom>
                <a:solidFill>
                  <a:srgbClr val="000080"/>
                </a:solidFill>
                <a:ln w="12700" cap="rnd" cmpd="sng">
                  <a:solidFill>
                    <a:srgbClr val="000080"/>
                  </a:solidFill>
                  <a:prstDash val="solid"/>
                  <a:round/>
                  <a:headEnd/>
                  <a:tailEnd/>
                </a:ln>
              </p:spPr>
              <p:txBody>
                <a:bodyPr/>
                <a:lstStyle/>
                <a:p>
                  <a:endParaRPr lang="zh-CN" altLang="en-US"/>
                </a:p>
              </p:txBody>
            </p:sp>
            <p:sp>
              <p:nvSpPr>
                <p:cNvPr id="147" name="Freeform 101">
                  <a:extLst>
                    <a:ext uri="{FF2B5EF4-FFF2-40B4-BE49-F238E27FC236}">
                      <a16:creationId xmlns:a16="http://schemas.microsoft.com/office/drawing/2014/main" id="{0DF6327D-98FB-DD45-ADAE-B586E5D007E4}"/>
                    </a:ext>
                  </a:extLst>
                </p:cNvPr>
                <p:cNvSpPr>
                  <a:spLocks/>
                </p:cNvSpPr>
                <p:nvPr/>
              </p:nvSpPr>
              <p:spPr bwMode="auto">
                <a:xfrm>
                  <a:off x="3893" y="2344"/>
                  <a:ext cx="126" cy="17"/>
                </a:xfrm>
                <a:custGeom>
                  <a:avLst/>
                  <a:gdLst>
                    <a:gd name="T0" fmla="*/ 0 w 126"/>
                    <a:gd name="T1" fmla="*/ 16 h 17"/>
                    <a:gd name="T2" fmla="*/ 68 w 126"/>
                    <a:gd name="T3" fmla="*/ 0 h 17"/>
                    <a:gd name="T4" fmla="*/ 125 w 126"/>
                    <a:gd name="T5" fmla="*/ 8 h 17"/>
                    <a:gd name="T6" fmla="*/ 0 w 126"/>
                    <a:gd name="T7" fmla="*/ 16 h 17"/>
                    <a:gd name="T8" fmla="*/ 0 60000 65536"/>
                    <a:gd name="T9" fmla="*/ 0 60000 65536"/>
                    <a:gd name="T10" fmla="*/ 0 60000 65536"/>
                    <a:gd name="T11" fmla="*/ 0 60000 65536"/>
                    <a:gd name="T12" fmla="*/ 0 w 126"/>
                    <a:gd name="T13" fmla="*/ 0 h 17"/>
                    <a:gd name="T14" fmla="*/ 126 w 126"/>
                    <a:gd name="T15" fmla="*/ 17 h 17"/>
                  </a:gdLst>
                  <a:ahLst/>
                  <a:cxnLst>
                    <a:cxn ang="T8">
                      <a:pos x="T0" y="T1"/>
                    </a:cxn>
                    <a:cxn ang="T9">
                      <a:pos x="T2" y="T3"/>
                    </a:cxn>
                    <a:cxn ang="T10">
                      <a:pos x="T4" y="T5"/>
                    </a:cxn>
                    <a:cxn ang="T11">
                      <a:pos x="T6" y="T7"/>
                    </a:cxn>
                  </a:cxnLst>
                  <a:rect l="T12" t="T13" r="T14" b="T15"/>
                  <a:pathLst>
                    <a:path w="126" h="17">
                      <a:moveTo>
                        <a:pt x="0" y="16"/>
                      </a:moveTo>
                      <a:lnTo>
                        <a:pt x="68" y="0"/>
                      </a:lnTo>
                      <a:lnTo>
                        <a:pt x="125" y="8"/>
                      </a:lnTo>
                      <a:lnTo>
                        <a:pt x="0" y="16"/>
                      </a:lnTo>
                    </a:path>
                  </a:pathLst>
                </a:custGeom>
                <a:solidFill>
                  <a:srgbClr val="000080"/>
                </a:solidFill>
                <a:ln w="12700" cap="rnd" cmpd="sng">
                  <a:solidFill>
                    <a:srgbClr val="000080"/>
                  </a:solidFill>
                  <a:prstDash val="solid"/>
                  <a:round/>
                  <a:headEnd/>
                  <a:tailEnd/>
                </a:ln>
              </p:spPr>
              <p:txBody>
                <a:bodyPr/>
                <a:lstStyle/>
                <a:p>
                  <a:endParaRPr lang="zh-CN" altLang="en-US"/>
                </a:p>
              </p:txBody>
            </p:sp>
          </p:grpSp>
          <p:grpSp>
            <p:nvGrpSpPr>
              <p:cNvPr id="141" name="Group 102">
                <a:extLst>
                  <a:ext uri="{FF2B5EF4-FFF2-40B4-BE49-F238E27FC236}">
                    <a16:creationId xmlns:a16="http://schemas.microsoft.com/office/drawing/2014/main" id="{3157917B-C466-E943-9B1C-0066E9E1C757}"/>
                  </a:ext>
                </a:extLst>
              </p:cNvPr>
              <p:cNvGrpSpPr>
                <a:grpSpLocks/>
              </p:cNvGrpSpPr>
              <p:nvPr/>
            </p:nvGrpSpPr>
            <p:grpSpPr bwMode="auto">
              <a:xfrm>
                <a:off x="3859" y="3053"/>
                <a:ext cx="165" cy="109"/>
                <a:chOff x="3859" y="3053"/>
                <a:chExt cx="165" cy="109"/>
              </a:xfrm>
            </p:grpSpPr>
            <p:sp>
              <p:nvSpPr>
                <p:cNvPr id="143" name="Freeform 103">
                  <a:extLst>
                    <a:ext uri="{FF2B5EF4-FFF2-40B4-BE49-F238E27FC236}">
                      <a16:creationId xmlns:a16="http://schemas.microsoft.com/office/drawing/2014/main" id="{F330124C-EA58-754F-83FF-5F2C3D91D3CC}"/>
                    </a:ext>
                  </a:extLst>
                </p:cNvPr>
                <p:cNvSpPr>
                  <a:spLocks/>
                </p:cNvSpPr>
                <p:nvPr/>
              </p:nvSpPr>
              <p:spPr bwMode="auto">
                <a:xfrm>
                  <a:off x="3859" y="3064"/>
                  <a:ext cx="62" cy="98"/>
                </a:xfrm>
                <a:custGeom>
                  <a:avLst/>
                  <a:gdLst>
                    <a:gd name="T0" fmla="*/ 11 w 62"/>
                    <a:gd name="T1" fmla="*/ 48 h 98"/>
                    <a:gd name="T2" fmla="*/ 3 w 62"/>
                    <a:gd name="T3" fmla="*/ 63 h 98"/>
                    <a:gd name="T4" fmla="*/ 0 w 62"/>
                    <a:gd name="T5" fmla="*/ 74 h 98"/>
                    <a:gd name="T6" fmla="*/ 0 w 62"/>
                    <a:gd name="T7" fmla="*/ 83 h 98"/>
                    <a:gd name="T8" fmla="*/ 2 w 62"/>
                    <a:gd name="T9" fmla="*/ 89 h 98"/>
                    <a:gd name="T10" fmla="*/ 6 w 62"/>
                    <a:gd name="T11" fmla="*/ 94 h 98"/>
                    <a:gd name="T12" fmla="*/ 14 w 62"/>
                    <a:gd name="T13" fmla="*/ 97 h 98"/>
                    <a:gd name="T14" fmla="*/ 25 w 62"/>
                    <a:gd name="T15" fmla="*/ 96 h 98"/>
                    <a:gd name="T16" fmla="*/ 34 w 62"/>
                    <a:gd name="T17" fmla="*/ 92 h 98"/>
                    <a:gd name="T18" fmla="*/ 42 w 62"/>
                    <a:gd name="T19" fmla="*/ 82 h 98"/>
                    <a:gd name="T20" fmla="*/ 50 w 62"/>
                    <a:gd name="T21" fmla="*/ 69 h 98"/>
                    <a:gd name="T22" fmla="*/ 54 w 62"/>
                    <a:gd name="T23" fmla="*/ 42 h 98"/>
                    <a:gd name="T24" fmla="*/ 61 w 62"/>
                    <a:gd name="T25" fmla="*/ 16 h 98"/>
                    <a:gd name="T26" fmla="*/ 60 w 62"/>
                    <a:gd name="T27" fmla="*/ 0 h 98"/>
                    <a:gd name="T28" fmla="*/ 48 w 62"/>
                    <a:gd name="T29" fmla="*/ 37 h 98"/>
                    <a:gd name="T30" fmla="*/ 37 w 62"/>
                    <a:gd name="T31" fmla="*/ 61 h 98"/>
                    <a:gd name="T32" fmla="*/ 22 w 62"/>
                    <a:gd name="T33" fmla="*/ 61 h 98"/>
                    <a:gd name="T34" fmla="*/ 9 w 62"/>
                    <a:gd name="T35" fmla="*/ 59 h 98"/>
                    <a:gd name="T36" fmla="*/ 11 w 62"/>
                    <a:gd name="T37" fmla="*/ 48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98"/>
                    <a:gd name="T59" fmla="*/ 62 w 62"/>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98">
                      <a:moveTo>
                        <a:pt x="11" y="48"/>
                      </a:moveTo>
                      <a:lnTo>
                        <a:pt x="3" y="63"/>
                      </a:lnTo>
                      <a:lnTo>
                        <a:pt x="0" y="74"/>
                      </a:lnTo>
                      <a:lnTo>
                        <a:pt x="0" y="83"/>
                      </a:lnTo>
                      <a:lnTo>
                        <a:pt x="2" y="89"/>
                      </a:lnTo>
                      <a:lnTo>
                        <a:pt x="6" y="94"/>
                      </a:lnTo>
                      <a:lnTo>
                        <a:pt x="14" y="97"/>
                      </a:lnTo>
                      <a:lnTo>
                        <a:pt x="25" y="96"/>
                      </a:lnTo>
                      <a:lnTo>
                        <a:pt x="34" y="92"/>
                      </a:lnTo>
                      <a:lnTo>
                        <a:pt x="42" y="82"/>
                      </a:lnTo>
                      <a:lnTo>
                        <a:pt x="50" y="69"/>
                      </a:lnTo>
                      <a:lnTo>
                        <a:pt x="54" y="42"/>
                      </a:lnTo>
                      <a:lnTo>
                        <a:pt x="61" y="16"/>
                      </a:lnTo>
                      <a:lnTo>
                        <a:pt x="60" y="0"/>
                      </a:lnTo>
                      <a:lnTo>
                        <a:pt x="48" y="37"/>
                      </a:lnTo>
                      <a:lnTo>
                        <a:pt x="37" y="61"/>
                      </a:lnTo>
                      <a:lnTo>
                        <a:pt x="22" y="61"/>
                      </a:lnTo>
                      <a:lnTo>
                        <a:pt x="9" y="59"/>
                      </a:lnTo>
                      <a:lnTo>
                        <a:pt x="11" y="4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4" name="Freeform 104">
                  <a:extLst>
                    <a:ext uri="{FF2B5EF4-FFF2-40B4-BE49-F238E27FC236}">
                      <a16:creationId xmlns:a16="http://schemas.microsoft.com/office/drawing/2014/main" id="{976B0D19-67C9-9149-B188-9CFA647CF8CE}"/>
                    </a:ext>
                  </a:extLst>
                </p:cNvPr>
                <p:cNvSpPr>
                  <a:spLocks/>
                </p:cNvSpPr>
                <p:nvPr/>
              </p:nvSpPr>
              <p:spPr bwMode="auto">
                <a:xfrm>
                  <a:off x="3953" y="3053"/>
                  <a:ext cx="71" cy="108"/>
                </a:xfrm>
                <a:custGeom>
                  <a:avLst/>
                  <a:gdLst>
                    <a:gd name="T0" fmla="*/ 1 w 71"/>
                    <a:gd name="T1" fmla="*/ 0 h 108"/>
                    <a:gd name="T2" fmla="*/ 0 w 71"/>
                    <a:gd name="T3" fmla="*/ 11 h 108"/>
                    <a:gd name="T4" fmla="*/ 9 w 71"/>
                    <a:gd name="T5" fmla="*/ 37 h 108"/>
                    <a:gd name="T6" fmla="*/ 15 w 71"/>
                    <a:gd name="T7" fmla="*/ 60 h 108"/>
                    <a:gd name="T8" fmla="*/ 22 w 71"/>
                    <a:gd name="T9" fmla="*/ 81 h 108"/>
                    <a:gd name="T10" fmla="*/ 29 w 71"/>
                    <a:gd name="T11" fmla="*/ 93 h 108"/>
                    <a:gd name="T12" fmla="*/ 36 w 71"/>
                    <a:gd name="T13" fmla="*/ 102 h 108"/>
                    <a:gd name="T14" fmla="*/ 46 w 71"/>
                    <a:gd name="T15" fmla="*/ 105 h 108"/>
                    <a:gd name="T16" fmla="*/ 57 w 71"/>
                    <a:gd name="T17" fmla="*/ 107 h 108"/>
                    <a:gd name="T18" fmla="*/ 62 w 71"/>
                    <a:gd name="T19" fmla="*/ 103 h 108"/>
                    <a:gd name="T20" fmla="*/ 67 w 71"/>
                    <a:gd name="T21" fmla="*/ 101 h 108"/>
                    <a:gd name="T22" fmla="*/ 70 w 71"/>
                    <a:gd name="T23" fmla="*/ 90 h 108"/>
                    <a:gd name="T24" fmla="*/ 68 w 71"/>
                    <a:gd name="T25" fmla="*/ 76 h 108"/>
                    <a:gd name="T26" fmla="*/ 62 w 71"/>
                    <a:gd name="T27" fmla="*/ 59 h 108"/>
                    <a:gd name="T28" fmla="*/ 58 w 71"/>
                    <a:gd name="T29" fmla="*/ 50 h 108"/>
                    <a:gd name="T30" fmla="*/ 56 w 71"/>
                    <a:gd name="T31" fmla="*/ 58 h 108"/>
                    <a:gd name="T32" fmla="*/ 53 w 71"/>
                    <a:gd name="T33" fmla="*/ 62 h 108"/>
                    <a:gd name="T34" fmla="*/ 44 w 71"/>
                    <a:gd name="T35" fmla="*/ 64 h 108"/>
                    <a:gd name="T36" fmla="*/ 37 w 71"/>
                    <a:gd name="T37" fmla="*/ 65 h 108"/>
                    <a:gd name="T38" fmla="*/ 23 w 71"/>
                    <a:gd name="T39" fmla="*/ 62 h 108"/>
                    <a:gd name="T40" fmla="*/ 9 w 71"/>
                    <a:gd name="T41" fmla="*/ 21 h 108"/>
                    <a:gd name="T42" fmla="*/ 1 w 71"/>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108"/>
                    <a:gd name="T68" fmla="*/ 71 w 71"/>
                    <a:gd name="T69" fmla="*/ 108 h 1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108">
                      <a:moveTo>
                        <a:pt x="1" y="0"/>
                      </a:moveTo>
                      <a:lnTo>
                        <a:pt x="0" y="11"/>
                      </a:lnTo>
                      <a:lnTo>
                        <a:pt x="9" y="37"/>
                      </a:lnTo>
                      <a:lnTo>
                        <a:pt x="15" y="60"/>
                      </a:lnTo>
                      <a:lnTo>
                        <a:pt x="22" y="81"/>
                      </a:lnTo>
                      <a:lnTo>
                        <a:pt x="29" y="93"/>
                      </a:lnTo>
                      <a:lnTo>
                        <a:pt x="36" y="102"/>
                      </a:lnTo>
                      <a:lnTo>
                        <a:pt x="46" y="105"/>
                      </a:lnTo>
                      <a:lnTo>
                        <a:pt x="57" y="107"/>
                      </a:lnTo>
                      <a:lnTo>
                        <a:pt x="62" y="103"/>
                      </a:lnTo>
                      <a:lnTo>
                        <a:pt x="67" y="101"/>
                      </a:lnTo>
                      <a:lnTo>
                        <a:pt x="70" y="90"/>
                      </a:lnTo>
                      <a:lnTo>
                        <a:pt x="68" y="76"/>
                      </a:lnTo>
                      <a:lnTo>
                        <a:pt x="62" y="59"/>
                      </a:lnTo>
                      <a:lnTo>
                        <a:pt x="58" y="50"/>
                      </a:lnTo>
                      <a:lnTo>
                        <a:pt x="56" y="58"/>
                      </a:lnTo>
                      <a:lnTo>
                        <a:pt x="53" y="62"/>
                      </a:lnTo>
                      <a:lnTo>
                        <a:pt x="44" y="64"/>
                      </a:lnTo>
                      <a:lnTo>
                        <a:pt x="37" y="65"/>
                      </a:lnTo>
                      <a:lnTo>
                        <a:pt x="23" y="62"/>
                      </a:lnTo>
                      <a:lnTo>
                        <a:pt x="9" y="2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42" name="Freeform 105">
                <a:extLst>
                  <a:ext uri="{FF2B5EF4-FFF2-40B4-BE49-F238E27FC236}">
                    <a16:creationId xmlns:a16="http://schemas.microsoft.com/office/drawing/2014/main" id="{6E8D4957-3612-E343-970B-58D20989875D}"/>
                  </a:ext>
                </a:extLst>
              </p:cNvPr>
              <p:cNvSpPr>
                <a:spLocks/>
              </p:cNvSpPr>
              <p:nvPr/>
            </p:nvSpPr>
            <p:spPr bwMode="auto">
              <a:xfrm>
                <a:off x="3952" y="2002"/>
                <a:ext cx="26" cy="17"/>
              </a:xfrm>
              <a:custGeom>
                <a:avLst/>
                <a:gdLst>
                  <a:gd name="T0" fmla="*/ 0 w 26"/>
                  <a:gd name="T1" fmla="*/ 13 h 17"/>
                  <a:gd name="T2" fmla="*/ 8 w 26"/>
                  <a:gd name="T3" fmla="*/ 0 h 17"/>
                  <a:gd name="T4" fmla="*/ 12 w 26"/>
                  <a:gd name="T5" fmla="*/ 8 h 17"/>
                  <a:gd name="T6" fmla="*/ 20 w 26"/>
                  <a:gd name="T7" fmla="*/ 0 h 17"/>
                  <a:gd name="T8" fmla="*/ 25 w 26"/>
                  <a:gd name="T9" fmla="*/ 16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0" y="13"/>
                    </a:moveTo>
                    <a:lnTo>
                      <a:pt x="8" y="0"/>
                    </a:lnTo>
                    <a:lnTo>
                      <a:pt x="12" y="8"/>
                    </a:lnTo>
                    <a:lnTo>
                      <a:pt x="20" y="0"/>
                    </a:lnTo>
                    <a:lnTo>
                      <a:pt x="25" y="16"/>
                    </a:lnTo>
                  </a:path>
                </a:pathLst>
              </a:custGeom>
              <a:noFill/>
              <a:ln w="12700" cap="rnd" cmpd="sng">
                <a:solidFill>
                  <a:srgbClr val="FF00A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 name="Group 106">
              <a:extLst>
                <a:ext uri="{FF2B5EF4-FFF2-40B4-BE49-F238E27FC236}">
                  <a16:creationId xmlns:a16="http://schemas.microsoft.com/office/drawing/2014/main" id="{D6449D11-B06B-2E4A-A80D-389E2CF87D3C}"/>
                </a:ext>
              </a:extLst>
            </p:cNvPr>
            <p:cNvGrpSpPr>
              <a:grpSpLocks/>
            </p:cNvGrpSpPr>
            <p:nvPr/>
          </p:nvGrpSpPr>
          <p:grpSpPr bwMode="auto">
            <a:xfrm>
              <a:off x="1667" y="1840"/>
              <a:ext cx="291" cy="1283"/>
              <a:chOff x="1667" y="1840"/>
              <a:chExt cx="291" cy="1283"/>
            </a:xfrm>
          </p:grpSpPr>
          <p:grpSp>
            <p:nvGrpSpPr>
              <p:cNvPr id="116" name="Group 107">
                <a:extLst>
                  <a:ext uri="{FF2B5EF4-FFF2-40B4-BE49-F238E27FC236}">
                    <a16:creationId xmlns:a16="http://schemas.microsoft.com/office/drawing/2014/main" id="{0FFB16F1-91D4-564F-910E-EC00B3BD4D20}"/>
                  </a:ext>
                </a:extLst>
              </p:cNvPr>
              <p:cNvGrpSpPr>
                <a:grpSpLocks/>
              </p:cNvGrpSpPr>
              <p:nvPr/>
            </p:nvGrpSpPr>
            <p:grpSpPr bwMode="auto">
              <a:xfrm>
                <a:off x="1671" y="2241"/>
                <a:ext cx="276" cy="372"/>
                <a:chOff x="1671" y="2241"/>
                <a:chExt cx="276" cy="372"/>
              </a:xfrm>
            </p:grpSpPr>
            <p:sp>
              <p:nvSpPr>
                <p:cNvPr id="133" name="Freeform 108">
                  <a:extLst>
                    <a:ext uri="{FF2B5EF4-FFF2-40B4-BE49-F238E27FC236}">
                      <a16:creationId xmlns:a16="http://schemas.microsoft.com/office/drawing/2014/main" id="{2D385354-F881-1047-A298-DC01305A3796}"/>
                    </a:ext>
                  </a:extLst>
                </p:cNvPr>
                <p:cNvSpPr>
                  <a:spLocks/>
                </p:cNvSpPr>
                <p:nvPr/>
              </p:nvSpPr>
              <p:spPr bwMode="auto">
                <a:xfrm>
                  <a:off x="1671" y="2251"/>
                  <a:ext cx="72" cy="362"/>
                </a:xfrm>
                <a:custGeom>
                  <a:avLst/>
                  <a:gdLst>
                    <a:gd name="T0" fmla="*/ 4 w 72"/>
                    <a:gd name="T1" fmla="*/ 0 h 362"/>
                    <a:gd name="T2" fmla="*/ 0 w 72"/>
                    <a:gd name="T3" fmla="*/ 81 h 362"/>
                    <a:gd name="T4" fmla="*/ 12 w 72"/>
                    <a:gd name="T5" fmla="*/ 194 h 362"/>
                    <a:gd name="T6" fmla="*/ 21 w 72"/>
                    <a:gd name="T7" fmla="*/ 292 h 362"/>
                    <a:gd name="T8" fmla="*/ 39 w 72"/>
                    <a:gd name="T9" fmla="*/ 350 h 362"/>
                    <a:gd name="T10" fmla="*/ 47 w 72"/>
                    <a:gd name="T11" fmla="*/ 361 h 362"/>
                    <a:gd name="T12" fmla="*/ 52 w 72"/>
                    <a:gd name="T13" fmla="*/ 344 h 362"/>
                    <a:gd name="T14" fmla="*/ 55 w 72"/>
                    <a:gd name="T15" fmla="*/ 304 h 362"/>
                    <a:gd name="T16" fmla="*/ 71 w 72"/>
                    <a:gd name="T17" fmla="*/ 293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62"/>
                    <a:gd name="T44" fmla="*/ 72 w 72"/>
                    <a:gd name="T45" fmla="*/ 362 h 3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62">
                      <a:moveTo>
                        <a:pt x="4" y="0"/>
                      </a:moveTo>
                      <a:lnTo>
                        <a:pt x="0" y="81"/>
                      </a:lnTo>
                      <a:lnTo>
                        <a:pt x="12" y="194"/>
                      </a:lnTo>
                      <a:lnTo>
                        <a:pt x="21" y="292"/>
                      </a:lnTo>
                      <a:lnTo>
                        <a:pt x="39" y="350"/>
                      </a:lnTo>
                      <a:lnTo>
                        <a:pt x="47" y="361"/>
                      </a:lnTo>
                      <a:lnTo>
                        <a:pt x="52" y="344"/>
                      </a:lnTo>
                      <a:lnTo>
                        <a:pt x="55" y="304"/>
                      </a:lnTo>
                      <a:lnTo>
                        <a:pt x="71" y="293"/>
                      </a:lnTo>
                      <a:lnTo>
                        <a:pt x="50" y="259"/>
                      </a:lnTo>
                      <a:lnTo>
                        <a:pt x="36" y="240"/>
                      </a:lnTo>
                      <a:lnTo>
                        <a:pt x="37" y="73"/>
                      </a:lnTo>
                      <a:lnTo>
                        <a:pt x="44" y="6"/>
                      </a:lnTo>
                      <a:lnTo>
                        <a:pt x="4" y="0"/>
                      </a:lnTo>
                    </a:path>
                  </a:pathLst>
                </a:custGeom>
                <a:solidFill>
                  <a:srgbClr val="FFC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4" name="Freeform 109">
                  <a:extLst>
                    <a:ext uri="{FF2B5EF4-FFF2-40B4-BE49-F238E27FC236}">
                      <a16:creationId xmlns:a16="http://schemas.microsoft.com/office/drawing/2014/main" id="{84DDFF5D-8B12-B447-93C2-9848654CA98D}"/>
                    </a:ext>
                  </a:extLst>
                </p:cNvPr>
                <p:cNvSpPr>
                  <a:spLocks/>
                </p:cNvSpPr>
                <p:nvPr/>
              </p:nvSpPr>
              <p:spPr bwMode="auto">
                <a:xfrm>
                  <a:off x="1885" y="2241"/>
                  <a:ext cx="62" cy="337"/>
                </a:xfrm>
                <a:custGeom>
                  <a:avLst/>
                  <a:gdLst>
                    <a:gd name="T0" fmla="*/ 17 w 62"/>
                    <a:gd name="T1" fmla="*/ 9 h 337"/>
                    <a:gd name="T2" fmla="*/ 26 w 62"/>
                    <a:gd name="T3" fmla="*/ 70 h 337"/>
                    <a:gd name="T4" fmla="*/ 25 w 62"/>
                    <a:gd name="T5" fmla="*/ 214 h 337"/>
                    <a:gd name="T6" fmla="*/ 0 w 62"/>
                    <a:gd name="T7" fmla="*/ 274 h 337"/>
                    <a:gd name="T8" fmla="*/ 6 w 62"/>
                    <a:gd name="T9" fmla="*/ 280 h 337"/>
                    <a:gd name="T10" fmla="*/ 0 w 62"/>
                    <a:gd name="T11" fmla="*/ 311 h 337"/>
                    <a:gd name="T12" fmla="*/ 5 w 62"/>
                    <a:gd name="T13" fmla="*/ 336 h 337"/>
                    <a:gd name="T14" fmla="*/ 25 w 62"/>
                    <a:gd name="T15" fmla="*/ 295 h 337"/>
                    <a:gd name="T16" fmla="*/ 44 w 62"/>
                    <a:gd name="T17" fmla="*/ 221 h 337"/>
                    <a:gd name="T18" fmla="*/ 61 w 62"/>
                    <a:gd name="T19" fmla="*/ 56 h 337"/>
                    <a:gd name="T20" fmla="*/ 53 w 62"/>
                    <a:gd name="T21" fmla="*/ 0 h 337"/>
                    <a:gd name="T22" fmla="*/ 17 w 62"/>
                    <a:gd name="T23" fmla="*/ 9 h 3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37"/>
                    <a:gd name="T38" fmla="*/ 62 w 62"/>
                    <a:gd name="T39" fmla="*/ 337 h 3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37">
                      <a:moveTo>
                        <a:pt x="17" y="9"/>
                      </a:moveTo>
                      <a:lnTo>
                        <a:pt x="26" y="70"/>
                      </a:lnTo>
                      <a:lnTo>
                        <a:pt x="25" y="214"/>
                      </a:lnTo>
                      <a:lnTo>
                        <a:pt x="0" y="274"/>
                      </a:lnTo>
                      <a:lnTo>
                        <a:pt x="6" y="280"/>
                      </a:lnTo>
                      <a:lnTo>
                        <a:pt x="0" y="311"/>
                      </a:lnTo>
                      <a:lnTo>
                        <a:pt x="5" y="336"/>
                      </a:lnTo>
                      <a:lnTo>
                        <a:pt x="25" y="295"/>
                      </a:lnTo>
                      <a:lnTo>
                        <a:pt x="44" y="221"/>
                      </a:lnTo>
                      <a:lnTo>
                        <a:pt x="61" y="56"/>
                      </a:lnTo>
                      <a:lnTo>
                        <a:pt x="53" y="0"/>
                      </a:lnTo>
                      <a:lnTo>
                        <a:pt x="17" y="9"/>
                      </a:lnTo>
                    </a:path>
                  </a:pathLst>
                </a:custGeom>
                <a:solidFill>
                  <a:srgbClr val="FFC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17" name="Freeform 110">
                <a:extLst>
                  <a:ext uri="{FF2B5EF4-FFF2-40B4-BE49-F238E27FC236}">
                    <a16:creationId xmlns:a16="http://schemas.microsoft.com/office/drawing/2014/main" id="{6DC660AA-3E21-B547-9AE7-D478F8439C16}"/>
                  </a:ext>
                </a:extLst>
              </p:cNvPr>
              <p:cNvSpPr>
                <a:spLocks/>
              </p:cNvSpPr>
              <p:nvPr/>
            </p:nvSpPr>
            <p:spPr bwMode="auto">
              <a:xfrm>
                <a:off x="1667" y="2026"/>
                <a:ext cx="291" cy="555"/>
              </a:xfrm>
              <a:custGeom>
                <a:avLst/>
                <a:gdLst>
                  <a:gd name="T0" fmla="*/ 118 w 291"/>
                  <a:gd name="T1" fmla="*/ 0 h 555"/>
                  <a:gd name="T2" fmla="*/ 46 w 291"/>
                  <a:gd name="T3" fmla="*/ 37 h 555"/>
                  <a:gd name="T4" fmla="*/ 37 w 291"/>
                  <a:gd name="T5" fmla="*/ 50 h 555"/>
                  <a:gd name="T6" fmla="*/ 0 w 291"/>
                  <a:gd name="T7" fmla="*/ 227 h 555"/>
                  <a:gd name="T8" fmla="*/ 6 w 291"/>
                  <a:gd name="T9" fmla="*/ 415 h 555"/>
                  <a:gd name="T10" fmla="*/ 52 w 291"/>
                  <a:gd name="T11" fmla="*/ 401 h 555"/>
                  <a:gd name="T12" fmla="*/ 56 w 291"/>
                  <a:gd name="T13" fmla="*/ 234 h 555"/>
                  <a:gd name="T14" fmla="*/ 63 w 291"/>
                  <a:gd name="T15" fmla="*/ 189 h 555"/>
                  <a:gd name="T16" fmla="*/ 64 w 291"/>
                  <a:gd name="T17" fmla="*/ 287 h 555"/>
                  <a:gd name="T18" fmla="*/ 52 w 291"/>
                  <a:gd name="T19" fmla="*/ 457 h 555"/>
                  <a:gd name="T20" fmla="*/ 73 w 291"/>
                  <a:gd name="T21" fmla="*/ 457 h 555"/>
                  <a:gd name="T22" fmla="*/ 71 w 291"/>
                  <a:gd name="T23" fmla="*/ 516 h 555"/>
                  <a:gd name="T24" fmla="*/ 73 w 291"/>
                  <a:gd name="T25" fmla="*/ 548 h 555"/>
                  <a:gd name="T26" fmla="*/ 148 w 291"/>
                  <a:gd name="T27" fmla="*/ 554 h 555"/>
                  <a:gd name="T28" fmla="*/ 209 w 291"/>
                  <a:gd name="T29" fmla="*/ 541 h 555"/>
                  <a:gd name="T30" fmla="*/ 244 w 291"/>
                  <a:gd name="T31" fmla="*/ 539 h 555"/>
                  <a:gd name="T32" fmla="*/ 240 w 291"/>
                  <a:gd name="T33" fmla="*/ 446 h 555"/>
                  <a:gd name="T34" fmla="*/ 245 w 291"/>
                  <a:gd name="T35" fmla="*/ 401 h 555"/>
                  <a:gd name="T36" fmla="*/ 227 w 291"/>
                  <a:gd name="T37" fmla="*/ 271 h 555"/>
                  <a:gd name="T38" fmla="*/ 225 w 291"/>
                  <a:gd name="T39" fmla="*/ 202 h 555"/>
                  <a:gd name="T40" fmla="*/ 233 w 291"/>
                  <a:gd name="T41" fmla="*/ 229 h 555"/>
                  <a:gd name="T42" fmla="*/ 240 w 291"/>
                  <a:gd name="T43" fmla="*/ 379 h 555"/>
                  <a:gd name="T44" fmla="*/ 278 w 291"/>
                  <a:gd name="T45" fmla="*/ 387 h 555"/>
                  <a:gd name="T46" fmla="*/ 290 w 291"/>
                  <a:gd name="T47" fmla="*/ 214 h 555"/>
                  <a:gd name="T48" fmla="*/ 246 w 291"/>
                  <a:gd name="T49" fmla="*/ 48 h 555"/>
                  <a:gd name="T50" fmla="*/ 173 w 291"/>
                  <a:gd name="T51" fmla="*/ 0 h 555"/>
                  <a:gd name="T52" fmla="*/ 118 w 291"/>
                  <a:gd name="T53" fmla="*/ 0 h 5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91"/>
                  <a:gd name="T82" fmla="*/ 0 h 555"/>
                  <a:gd name="T83" fmla="*/ 291 w 291"/>
                  <a:gd name="T84" fmla="*/ 555 h 5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91" h="555">
                    <a:moveTo>
                      <a:pt x="118" y="0"/>
                    </a:moveTo>
                    <a:lnTo>
                      <a:pt x="46" y="37"/>
                    </a:lnTo>
                    <a:lnTo>
                      <a:pt x="37" y="50"/>
                    </a:lnTo>
                    <a:lnTo>
                      <a:pt x="0" y="227"/>
                    </a:lnTo>
                    <a:lnTo>
                      <a:pt x="6" y="415"/>
                    </a:lnTo>
                    <a:lnTo>
                      <a:pt x="52" y="401"/>
                    </a:lnTo>
                    <a:lnTo>
                      <a:pt x="56" y="234"/>
                    </a:lnTo>
                    <a:lnTo>
                      <a:pt x="63" y="189"/>
                    </a:lnTo>
                    <a:lnTo>
                      <a:pt x="64" y="287"/>
                    </a:lnTo>
                    <a:lnTo>
                      <a:pt x="52" y="457"/>
                    </a:lnTo>
                    <a:lnTo>
                      <a:pt x="73" y="457"/>
                    </a:lnTo>
                    <a:lnTo>
                      <a:pt x="71" y="516"/>
                    </a:lnTo>
                    <a:lnTo>
                      <a:pt x="73" y="548"/>
                    </a:lnTo>
                    <a:lnTo>
                      <a:pt x="148" y="554"/>
                    </a:lnTo>
                    <a:lnTo>
                      <a:pt x="209" y="541"/>
                    </a:lnTo>
                    <a:lnTo>
                      <a:pt x="244" y="539"/>
                    </a:lnTo>
                    <a:lnTo>
                      <a:pt x="240" y="446"/>
                    </a:lnTo>
                    <a:lnTo>
                      <a:pt x="245" y="401"/>
                    </a:lnTo>
                    <a:lnTo>
                      <a:pt x="227" y="271"/>
                    </a:lnTo>
                    <a:lnTo>
                      <a:pt x="225" y="202"/>
                    </a:lnTo>
                    <a:lnTo>
                      <a:pt x="233" y="229"/>
                    </a:lnTo>
                    <a:lnTo>
                      <a:pt x="240" y="379"/>
                    </a:lnTo>
                    <a:lnTo>
                      <a:pt x="278" y="387"/>
                    </a:lnTo>
                    <a:lnTo>
                      <a:pt x="290" y="214"/>
                    </a:lnTo>
                    <a:lnTo>
                      <a:pt x="246" y="48"/>
                    </a:lnTo>
                    <a:lnTo>
                      <a:pt x="173" y="0"/>
                    </a:lnTo>
                    <a:lnTo>
                      <a:pt x="118" y="0"/>
                    </a:lnTo>
                  </a:path>
                </a:pathLst>
              </a:custGeom>
              <a:solidFill>
                <a:srgbClr val="A0C0FF"/>
              </a:solidFill>
              <a:ln w="12700" cap="rnd" cmpd="sng">
                <a:solidFill>
                  <a:srgbClr val="A0C0FF"/>
                </a:solidFill>
                <a:prstDash val="solid"/>
                <a:round/>
                <a:headEnd/>
                <a:tailEnd/>
              </a:ln>
            </p:spPr>
            <p:txBody>
              <a:bodyPr/>
              <a:lstStyle/>
              <a:p>
                <a:endParaRPr lang="zh-CN" altLang="en-US"/>
              </a:p>
            </p:txBody>
          </p:sp>
          <p:grpSp>
            <p:nvGrpSpPr>
              <p:cNvPr id="118" name="Group 111">
                <a:extLst>
                  <a:ext uri="{FF2B5EF4-FFF2-40B4-BE49-F238E27FC236}">
                    <a16:creationId xmlns:a16="http://schemas.microsoft.com/office/drawing/2014/main" id="{E5B0DF90-0A76-7341-9E88-315BAB155CEE}"/>
                  </a:ext>
                </a:extLst>
              </p:cNvPr>
              <p:cNvGrpSpPr>
                <a:grpSpLocks/>
              </p:cNvGrpSpPr>
              <p:nvPr/>
            </p:nvGrpSpPr>
            <p:grpSpPr bwMode="auto">
              <a:xfrm>
                <a:off x="1719" y="1840"/>
                <a:ext cx="174" cy="1283"/>
                <a:chOff x="1719" y="1840"/>
                <a:chExt cx="174" cy="1283"/>
              </a:xfrm>
            </p:grpSpPr>
            <p:sp>
              <p:nvSpPr>
                <p:cNvPr id="119" name="Freeform 112">
                  <a:extLst>
                    <a:ext uri="{FF2B5EF4-FFF2-40B4-BE49-F238E27FC236}">
                      <a16:creationId xmlns:a16="http://schemas.microsoft.com/office/drawing/2014/main" id="{8419D078-F983-DC4F-91B8-9BFC91F688F3}"/>
                    </a:ext>
                  </a:extLst>
                </p:cNvPr>
                <p:cNvSpPr>
                  <a:spLocks/>
                </p:cNvSpPr>
                <p:nvPr/>
              </p:nvSpPr>
              <p:spPr bwMode="auto">
                <a:xfrm>
                  <a:off x="1726" y="2563"/>
                  <a:ext cx="164" cy="521"/>
                </a:xfrm>
                <a:custGeom>
                  <a:avLst/>
                  <a:gdLst>
                    <a:gd name="T0" fmla="*/ 22 w 164"/>
                    <a:gd name="T1" fmla="*/ 8 h 521"/>
                    <a:gd name="T2" fmla="*/ 30 w 164"/>
                    <a:gd name="T3" fmla="*/ 191 h 521"/>
                    <a:gd name="T4" fmla="*/ 27 w 164"/>
                    <a:gd name="T5" fmla="*/ 241 h 521"/>
                    <a:gd name="T6" fmla="*/ 27 w 164"/>
                    <a:gd name="T7" fmla="*/ 290 h 521"/>
                    <a:gd name="T8" fmla="*/ 30 w 164"/>
                    <a:gd name="T9" fmla="*/ 336 h 521"/>
                    <a:gd name="T10" fmla="*/ 31 w 164"/>
                    <a:gd name="T11" fmla="*/ 374 h 521"/>
                    <a:gd name="T12" fmla="*/ 31 w 164"/>
                    <a:gd name="T13" fmla="*/ 421 h 521"/>
                    <a:gd name="T14" fmla="*/ 28 w 164"/>
                    <a:gd name="T15" fmla="*/ 440 h 521"/>
                    <a:gd name="T16" fmla="*/ 7 w 164"/>
                    <a:gd name="T17" fmla="*/ 499 h 521"/>
                    <a:gd name="T18" fmla="*/ 0 w 164"/>
                    <a:gd name="T19" fmla="*/ 519 h 521"/>
                    <a:gd name="T20" fmla="*/ 32 w 164"/>
                    <a:gd name="T21" fmla="*/ 520 h 521"/>
                    <a:gd name="T22" fmla="*/ 46 w 164"/>
                    <a:gd name="T23" fmla="*/ 495 h 521"/>
                    <a:gd name="T24" fmla="*/ 56 w 164"/>
                    <a:gd name="T25" fmla="*/ 465 h 521"/>
                    <a:gd name="T26" fmla="*/ 61 w 164"/>
                    <a:gd name="T27" fmla="*/ 418 h 521"/>
                    <a:gd name="T28" fmla="*/ 80 w 164"/>
                    <a:gd name="T29" fmla="*/ 290 h 521"/>
                    <a:gd name="T30" fmla="*/ 86 w 164"/>
                    <a:gd name="T31" fmla="*/ 255 h 521"/>
                    <a:gd name="T32" fmla="*/ 82 w 164"/>
                    <a:gd name="T33" fmla="*/ 323 h 521"/>
                    <a:gd name="T34" fmla="*/ 87 w 164"/>
                    <a:gd name="T35" fmla="*/ 366 h 521"/>
                    <a:gd name="T36" fmla="*/ 89 w 164"/>
                    <a:gd name="T37" fmla="*/ 406 h 521"/>
                    <a:gd name="T38" fmla="*/ 85 w 164"/>
                    <a:gd name="T39" fmla="*/ 442 h 521"/>
                    <a:gd name="T40" fmla="*/ 88 w 164"/>
                    <a:gd name="T41" fmla="*/ 460 h 521"/>
                    <a:gd name="T42" fmla="*/ 108 w 164"/>
                    <a:gd name="T43" fmla="*/ 514 h 521"/>
                    <a:gd name="T44" fmla="*/ 127 w 164"/>
                    <a:gd name="T45" fmla="*/ 514 h 521"/>
                    <a:gd name="T46" fmla="*/ 135 w 164"/>
                    <a:gd name="T47" fmla="*/ 514 h 521"/>
                    <a:gd name="T48" fmla="*/ 146 w 164"/>
                    <a:gd name="T49" fmla="*/ 503 h 521"/>
                    <a:gd name="T50" fmla="*/ 119 w 164"/>
                    <a:gd name="T51" fmla="*/ 442 h 521"/>
                    <a:gd name="T52" fmla="*/ 132 w 164"/>
                    <a:gd name="T53" fmla="*/ 312 h 521"/>
                    <a:gd name="T54" fmla="*/ 138 w 164"/>
                    <a:gd name="T55" fmla="*/ 252 h 521"/>
                    <a:gd name="T56" fmla="*/ 163 w 164"/>
                    <a:gd name="T57" fmla="*/ 0 h 521"/>
                    <a:gd name="T58" fmla="*/ 22 w 164"/>
                    <a:gd name="T59" fmla="*/ 8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521"/>
                    <a:gd name="T92" fmla="*/ 164 w 164"/>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521">
                      <a:moveTo>
                        <a:pt x="22" y="8"/>
                      </a:moveTo>
                      <a:lnTo>
                        <a:pt x="30" y="191"/>
                      </a:lnTo>
                      <a:lnTo>
                        <a:pt x="27" y="241"/>
                      </a:lnTo>
                      <a:lnTo>
                        <a:pt x="27" y="290"/>
                      </a:lnTo>
                      <a:lnTo>
                        <a:pt x="30" y="336"/>
                      </a:lnTo>
                      <a:lnTo>
                        <a:pt x="31" y="374"/>
                      </a:lnTo>
                      <a:lnTo>
                        <a:pt x="31" y="421"/>
                      </a:lnTo>
                      <a:lnTo>
                        <a:pt x="28" y="440"/>
                      </a:lnTo>
                      <a:lnTo>
                        <a:pt x="7" y="499"/>
                      </a:lnTo>
                      <a:lnTo>
                        <a:pt x="0" y="519"/>
                      </a:lnTo>
                      <a:lnTo>
                        <a:pt x="32" y="520"/>
                      </a:lnTo>
                      <a:lnTo>
                        <a:pt x="46" y="495"/>
                      </a:lnTo>
                      <a:lnTo>
                        <a:pt x="56" y="465"/>
                      </a:lnTo>
                      <a:lnTo>
                        <a:pt x="61" y="418"/>
                      </a:lnTo>
                      <a:lnTo>
                        <a:pt x="80" y="290"/>
                      </a:lnTo>
                      <a:lnTo>
                        <a:pt x="86" y="255"/>
                      </a:lnTo>
                      <a:lnTo>
                        <a:pt x="82" y="323"/>
                      </a:lnTo>
                      <a:lnTo>
                        <a:pt x="87" y="366"/>
                      </a:lnTo>
                      <a:lnTo>
                        <a:pt x="89" y="406"/>
                      </a:lnTo>
                      <a:lnTo>
                        <a:pt x="85" y="442"/>
                      </a:lnTo>
                      <a:lnTo>
                        <a:pt x="88" y="460"/>
                      </a:lnTo>
                      <a:lnTo>
                        <a:pt x="108" y="514"/>
                      </a:lnTo>
                      <a:lnTo>
                        <a:pt x="127" y="514"/>
                      </a:lnTo>
                      <a:lnTo>
                        <a:pt x="135" y="514"/>
                      </a:lnTo>
                      <a:lnTo>
                        <a:pt x="146" y="503"/>
                      </a:lnTo>
                      <a:lnTo>
                        <a:pt x="119" y="442"/>
                      </a:lnTo>
                      <a:lnTo>
                        <a:pt x="132" y="312"/>
                      </a:lnTo>
                      <a:lnTo>
                        <a:pt x="138" y="252"/>
                      </a:lnTo>
                      <a:lnTo>
                        <a:pt x="163" y="0"/>
                      </a:lnTo>
                      <a:lnTo>
                        <a:pt x="22" y="8"/>
                      </a:lnTo>
                    </a:path>
                  </a:pathLst>
                </a:custGeom>
                <a:solidFill>
                  <a:srgbClr val="FFC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20" name="Group 113">
                  <a:extLst>
                    <a:ext uri="{FF2B5EF4-FFF2-40B4-BE49-F238E27FC236}">
                      <a16:creationId xmlns:a16="http://schemas.microsoft.com/office/drawing/2014/main" id="{85614603-AEE6-9643-837F-E3AB1D05ADB7}"/>
                    </a:ext>
                  </a:extLst>
                </p:cNvPr>
                <p:cNvGrpSpPr>
                  <a:grpSpLocks/>
                </p:cNvGrpSpPr>
                <p:nvPr/>
              </p:nvGrpSpPr>
              <p:grpSpPr bwMode="auto">
                <a:xfrm>
                  <a:off x="1752" y="2028"/>
                  <a:ext cx="127" cy="294"/>
                  <a:chOff x="1752" y="2028"/>
                  <a:chExt cx="127" cy="294"/>
                </a:xfrm>
              </p:grpSpPr>
              <p:sp>
                <p:nvSpPr>
                  <p:cNvPr id="130" name="Freeform 114">
                    <a:extLst>
                      <a:ext uri="{FF2B5EF4-FFF2-40B4-BE49-F238E27FC236}">
                        <a16:creationId xmlns:a16="http://schemas.microsoft.com/office/drawing/2014/main" id="{DE4227A1-D128-B945-8671-7D8CE20621DE}"/>
                      </a:ext>
                    </a:extLst>
                  </p:cNvPr>
                  <p:cNvSpPr>
                    <a:spLocks/>
                  </p:cNvSpPr>
                  <p:nvPr/>
                </p:nvSpPr>
                <p:spPr bwMode="auto">
                  <a:xfrm>
                    <a:off x="1781" y="2028"/>
                    <a:ext cx="66" cy="34"/>
                  </a:xfrm>
                  <a:custGeom>
                    <a:avLst/>
                    <a:gdLst>
                      <a:gd name="T0" fmla="*/ 0 w 66"/>
                      <a:gd name="T1" fmla="*/ 3 h 34"/>
                      <a:gd name="T2" fmla="*/ 14 w 66"/>
                      <a:gd name="T3" fmla="*/ 33 h 34"/>
                      <a:gd name="T4" fmla="*/ 33 w 66"/>
                      <a:gd name="T5" fmla="*/ 0 h 34"/>
                      <a:gd name="T6" fmla="*/ 53 w 66"/>
                      <a:gd name="T7" fmla="*/ 33 h 34"/>
                      <a:gd name="T8" fmla="*/ 65 w 66"/>
                      <a:gd name="T9" fmla="*/ 4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0" y="3"/>
                        </a:moveTo>
                        <a:lnTo>
                          <a:pt x="14" y="33"/>
                        </a:lnTo>
                        <a:lnTo>
                          <a:pt x="33" y="0"/>
                        </a:lnTo>
                        <a:lnTo>
                          <a:pt x="53" y="33"/>
                        </a:lnTo>
                        <a:lnTo>
                          <a:pt x="65" y="4"/>
                        </a:lnTo>
                      </a:path>
                    </a:pathLst>
                  </a:custGeom>
                  <a:noFill/>
                  <a:ln w="12700" cap="rnd" cmpd="sng">
                    <a:solidFill>
                      <a:srgbClr val="408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Freeform 115">
                    <a:extLst>
                      <a:ext uri="{FF2B5EF4-FFF2-40B4-BE49-F238E27FC236}">
                        <a16:creationId xmlns:a16="http://schemas.microsoft.com/office/drawing/2014/main" id="{A351AC27-3AD3-8A48-A3E4-A663AB31079A}"/>
                      </a:ext>
                    </a:extLst>
                  </p:cNvPr>
                  <p:cNvSpPr>
                    <a:spLocks/>
                  </p:cNvSpPr>
                  <p:nvPr/>
                </p:nvSpPr>
                <p:spPr bwMode="auto">
                  <a:xfrm>
                    <a:off x="1815" y="2035"/>
                    <a:ext cx="17" cy="273"/>
                  </a:xfrm>
                  <a:custGeom>
                    <a:avLst/>
                    <a:gdLst>
                      <a:gd name="T0" fmla="*/ 0 w 17"/>
                      <a:gd name="T1" fmla="*/ 0 h 273"/>
                      <a:gd name="T2" fmla="*/ 16 w 17"/>
                      <a:gd name="T3" fmla="*/ 112 h 273"/>
                      <a:gd name="T4" fmla="*/ 16 w 17"/>
                      <a:gd name="T5" fmla="*/ 272 h 273"/>
                      <a:gd name="T6" fmla="*/ 0 60000 65536"/>
                      <a:gd name="T7" fmla="*/ 0 60000 65536"/>
                      <a:gd name="T8" fmla="*/ 0 60000 65536"/>
                      <a:gd name="T9" fmla="*/ 0 w 17"/>
                      <a:gd name="T10" fmla="*/ 0 h 273"/>
                      <a:gd name="T11" fmla="*/ 17 w 17"/>
                      <a:gd name="T12" fmla="*/ 273 h 273"/>
                    </a:gdLst>
                    <a:ahLst/>
                    <a:cxnLst>
                      <a:cxn ang="T6">
                        <a:pos x="T0" y="T1"/>
                      </a:cxn>
                      <a:cxn ang="T7">
                        <a:pos x="T2" y="T3"/>
                      </a:cxn>
                      <a:cxn ang="T8">
                        <a:pos x="T4" y="T5"/>
                      </a:cxn>
                    </a:cxnLst>
                    <a:rect l="T9" t="T10" r="T11" b="T12"/>
                    <a:pathLst>
                      <a:path w="17" h="273">
                        <a:moveTo>
                          <a:pt x="0" y="0"/>
                        </a:moveTo>
                        <a:lnTo>
                          <a:pt x="16" y="112"/>
                        </a:lnTo>
                        <a:lnTo>
                          <a:pt x="16" y="272"/>
                        </a:lnTo>
                      </a:path>
                    </a:pathLst>
                  </a:custGeom>
                  <a:noFill/>
                  <a:ln w="12700" cap="rnd" cmpd="sng">
                    <a:solidFill>
                      <a:srgbClr val="408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Freeform 116">
                    <a:extLst>
                      <a:ext uri="{FF2B5EF4-FFF2-40B4-BE49-F238E27FC236}">
                        <a16:creationId xmlns:a16="http://schemas.microsoft.com/office/drawing/2014/main" id="{294ECB70-F2DB-1748-A10C-F04C2FE204F7}"/>
                      </a:ext>
                    </a:extLst>
                  </p:cNvPr>
                  <p:cNvSpPr>
                    <a:spLocks/>
                  </p:cNvSpPr>
                  <p:nvPr/>
                </p:nvSpPr>
                <p:spPr bwMode="auto">
                  <a:xfrm>
                    <a:off x="1752" y="2305"/>
                    <a:ext cx="127" cy="17"/>
                  </a:xfrm>
                  <a:custGeom>
                    <a:avLst/>
                    <a:gdLst>
                      <a:gd name="T0" fmla="*/ 0 w 127"/>
                      <a:gd name="T1" fmla="*/ 16 h 17"/>
                      <a:gd name="T2" fmla="*/ 69 w 127"/>
                      <a:gd name="T3" fmla="*/ 0 h 17"/>
                      <a:gd name="T4" fmla="*/ 126 w 127"/>
                      <a:gd name="T5" fmla="*/ 6 h 17"/>
                      <a:gd name="T6" fmla="*/ 0 60000 65536"/>
                      <a:gd name="T7" fmla="*/ 0 60000 65536"/>
                      <a:gd name="T8" fmla="*/ 0 60000 65536"/>
                      <a:gd name="T9" fmla="*/ 0 w 127"/>
                      <a:gd name="T10" fmla="*/ 0 h 17"/>
                      <a:gd name="T11" fmla="*/ 127 w 127"/>
                      <a:gd name="T12" fmla="*/ 17 h 17"/>
                    </a:gdLst>
                    <a:ahLst/>
                    <a:cxnLst>
                      <a:cxn ang="T6">
                        <a:pos x="T0" y="T1"/>
                      </a:cxn>
                      <a:cxn ang="T7">
                        <a:pos x="T2" y="T3"/>
                      </a:cxn>
                      <a:cxn ang="T8">
                        <a:pos x="T4" y="T5"/>
                      </a:cxn>
                    </a:cxnLst>
                    <a:rect l="T9" t="T10" r="T11" b="T12"/>
                    <a:pathLst>
                      <a:path w="127" h="17">
                        <a:moveTo>
                          <a:pt x="0" y="16"/>
                        </a:moveTo>
                        <a:lnTo>
                          <a:pt x="69" y="0"/>
                        </a:lnTo>
                        <a:lnTo>
                          <a:pt x="126" y="6"/>
                        </a:lnTo>
                      </a:path>
                    </a:pathLst>
                  </a:custGeom>
                  <a:noFill/>
                  <a:ln w="12700" cap="rnd" cmpd="sng">
                    <a:solidFill>
                      <a:srgbClr val="408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1" name="Group 117">
                  <a:extLst>
                    <a:ext uri="{FF2B5EF4-FFF2-40B4-BE49-F238E27FC236}">
                      <a16:creationId xmlns:a16="http://schemas.microsoft.com/office/drawing/2014/main" id="{972A856B-7731-3B48-B660-CB7252398FA5}"/>
                    </a:ext>
                  </a:extLst>
                </p:cNvPr>
                <p:cNvGrpSpPr>
                  <a:grpSpLocks/>
                </p:cNvGrpSpPr>
                <p:nvPr/>
              </p:nvGrpSpPr>
              <p:grpSpPr bwMode="auto">
                <a:xfrm>
                  <a:off x="1719" y="3014"/>
                  <a:ext cx="165" cy="109"/>
                  <a:chOff x="1719" y="3014"/>
                  <a:chExt cx="165" cy="109"/>
                </a:xfrm>
              </p:grpSpPr>
              <p:sp>
                <p:nvSpPr>
                  <p:cNvPr id="128" name="Freeform 118">
                    <a:extLst>
                      <a:ext uri="{FF2B5EF4-FFF2-40B4-BE49-F238E27FC236}">
                        <a16:creationId xmlns:a16="http://schemas.microsoft.com/office/drawing/2014/main" id="{77848890-7C25-CD4C-B0CA-A21EC71C869B}"/>
                      </a:ext>
                    </a:extLst>
                  </p:cNvPr>
                  <p:cNvSpPr>
                    <a:spLocks/>
                  </p:cNvSpPr>
                  <p:nvPr/>
                </p:nvSpPr>
                <p:spPr bwMode="auto">
                  <a:xfrm>
                    <a:off x="1719" y="3024"/>
                    <a:ext cx="62" cy="99"/>
                  </a:xfrm>
                  <a:custGeom>
                    <a:avLst/>
                    <a:gdLst>
                      <a:gd name="T0" fmla="*/ 11 w 62"/>
                      <a:gd name="T1" fmla="*/ 48 h 99"/>
                      <a:gd name="T2" fmla="*/ 3 w 62"/>
                      <a:gd name="T3" fmla="*/ 63 h 99"/>
                      <a:gd name="T4" fmla="*/ 0 w 62"/>
                      <a:gd name="T5" fmla="*/ 75 h 99"/>
                      <a:gd name="T6" fmla="*/ 0 w 62"/>
                      <a:gd name="T7" fmla="*/ 84 h 99"/>
                      <a:gd name="T8" fmla="*/ 2 w 62"/>
                      <a:gd name="T9" fmla="*/ 90 h 99"/>
                      <a:gd name="T10" fmla="*/ 6 w 62"/>
                      <a:gd name="T11" fmla="*/ 95 h 99"/>
                      <a:gd name="T12" fmla="*/ 14 w 62"/>
                      <a:gd name="T13" fmla="*/ 98 h 99"/>
                      <a:gd name="T14" fmla="*/ 24 w 62"/>
                      <a:gd name="T15" fmla="*/ 97 h 99"/>
                      <a:gd name="T16" fmla="*/ 35 w 62"/>
                      <a:gd name="T17" fmla="*/ 93 h 99"/>
                      <a:gd name="T18" fmla="*/ 43 w 62"/>
                      <a:gd name="T19" fmla="*/ 83 h 99"/>
                      <a:gd name="T20" fmla="*/ 50 w 62"/>
                      <a:gd name="T21" fmla="*/ 69 h 99"/>
                      <a:gd name="T22" fmla="*/ 54 w 62"/>
                      <a:gd name="T23" fmla="*/ 43 h 99"/>
                      <a:gd name="T24" fmla="*/ 61 w 62"/>
                      <a:gd name="T25" fmla="*/ 17 h 99"/>
                      <a:gd name="T26" fmla="*/ 60 w 62"/>
                      <a:gd name="T27" fmla="*/ 0 h 99"/>
                      <a:gd name="T28" fmla="*/ 48 w 62"/>
                      <a:gd name="T29" fmla="*/ 38 h 99"/>
                      <a:gd name="T30" fmla="*/ 37 w 62"/>
                      <a:gd name="T31" fmla="*/ 61 h 99"/>
                      <a:gd name="T32" fmla="*/ 22 w 62"/>
                      <a:gd name="T33" fmla="*/ 61 h 99"/>
                      <a:gd name="T34" fmla="*/ 9 w 62"/>
                      <a:gd name="T35" fmla="*/ 60 h 99"/>
                      <a:gd name="T36" fmla="*/ 11 w 62"/>
                      <a:gd name="T37" fmla="*/ 48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99"/>
                      <a:gd name="T59" fmla="*/ 62 w 62"/>
                      <a:gd name="T60" fmla="*/ 99 h 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99">
                        <a:moveTo>
                          <a:pt x="11" y="48"/>
                        </a:moveTo>
                        <a:lnTo>
                          <a:pt x="3" y="63"/>
                        </a:lnTo>
                        <a:lnTo>
                          <a:pt x="0" y="75"/>
                        </a:lnTo>
                        <a:lnTo>
                          <a:pt x="0" y="84"/>
                        </a:lnTo>
                        <a:lnTo>
                          <a:pt x="2" y="90"/>
                        </a:lnTo>
                        <a:lnTo>
                          <a:pt x="6" y="95"/>
                        </a:lnTo>
                        <a:lnTo>
                          <a:pt x="14" y="98"/>
                        </a:lnTo>
                        <a:lnTo>
                          <a:pt x="24" y="97"/>
                        </a:lnTo>
                        <a:lnTo>
                          <a:pt x="35" y="93"/>
                        </a:lnTo>
                        <a:lnTo>
                          <a:pt x="43" y="83"/>
                        </a:lnTo>
                        <a:lnTo>
                          <a:pt x="50" y="69"/>
                        </a:lnTo>
                        <a:lnTo>
                          <a:pt x="54" y="43"/>
                        </a:lnTo>
                        <a:lnTo>
                          <a:pt x="61" y="17"/>
                        </a:lnTo>
                        <a:lnTo>
                          <a:pt x="60" y="0"/>
                        </a:lnTo>
                        <a:lnTo>
                          <a:pt x="48" y="38"/>
                        </a:lnTo>
                        <a:lnTo>
                          <a:pt x="37" y="61"/>
                        </a:lnTo>
                        <a:lnTo>
                          <a:pt x="22" y="61"/>
                        </a:lnTo>
                        <a:lnTo>
                          <a:pt x="9" y="60"/>
                        </a:lnTo>
                        <a:lnTo>
                          <a:pt x="11" y="4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9" name="Freeform 119">
                    <a:extLst>
                      <a:ext uri="{FF2B5EF4-FFF2-40B4-BE49-F238E27FC236}">
                        <a16:creationId xmlns:a16="http://schemas.microsoft.com/office/drawing/2014/main" id="{89E7C38F-3487-0D47-B7D9-F1C2DCEF3C9A}"/>
                      </a:ext>
                    </a:extLst>
                  </p:cNvPr>
                  <p:cNvSpPr>
                    <a:spLocks/>
                  </p:cNvSpPr>
                  <p:nvPr/>
                </p:nvSpPr>
                <p:spPr bwMode="auto">
                  <a:xfrm>
                    <a:off x="1814" y="3014"/>
                    <a:ext cx="70" cy="108"/>
                  </a:xfrm>
                  <a:custGeom>
                    <a:avLst/>
                    <a:gdLst>
                      <a:gd name="T0" fmla="*/ 1 w 70"/>
                      <a:gd name="T1" fmla="*/ 0 h 108"/>
                      <a:gd name="T2" fmla="*/ 0 w 70"/>
                      <a:gd name="T3" fmla="*/ 11 h 108"/>
                      <a:gd name="T4" fmla="*/ 9 w 70"/>
                      <a:gd name="T5" fmla="*/ 38 h 108"/>
                      <a:gd name="T6" fmla="*/ 15 w 70"/>
                      <a:gd name="T7" fmla="*/ 60 h 108"/>
                      <a:gd name="T8" fmla="*/ 22 w 70"/>
                      <a:gd name="T9" fmla="*/ 81 h 108"/>
                      <a:gd name="T10" fmla="*/ 29 w 70"/>
                      <a:gd name="T11" fmla="*/ 93 h 108"/>
                      <a:gd name="T12" fmla="*/ 36 w 70"/>
                      <a:gd name="T13" fmla="*/ 102 h 108"/>
                      <a:gd name="T14" fmla="*/ 45 w 70"/>
                      <a:gd name="T15" fmla="*/ 105 h 108"/>
                      <a:gd name="T16" fmla="*/ 56 w 70"/>
                      <a:gd name="T17" fmla="*/ 107 h 108"/>
                      <a:gd name="T18" fmla="*/ 61 w 70"/>
                      <a:gd name="T19" fmla="*/ 103 h 108"/>
                      <a:gd name="T20" fmla="*/ 66 w 70"/>
                      <a:gd name="T21" fmla="*/ 101 h 108"/>
                      <a:gd name="T22" fmla="*/ 69 w 70"/>
                      <a:gd name="T23" fmla="*/ 90 h 108"/>
                      <a:gd name="T24" fmla="*/ 67 w 70"/>
                      <a:gd name="T25" fmla="*/ 76 h 108"/>
                      <a:gd name="T26" fmla="*/ 61 w 70"/>
                      <a:gd name="T27" fmla="*/ 59 h 108"/>
                      <a:gd name="T28" fmla="*/ 57 w 70"/>
                      <a:gd name="T29" fmla="*/ 51 h 108"/>
                      <a:gd name="T30" fmla="*/ 55 w 70"/>
                      <a:gd name="T31" fmla="*/ 58 h 108"/>
                      <a:gd name="T32" fmla="*/ 52 w 70"/>
                      <a:gd name="T33" fmla="*/ 62 h 108"/>
                      <a:gd name="T34" fmla="*/ 44 w 70"/>
                      <a:gd name="T35" fmla="*/ 64 h 108"/>
                      <a:gd name="T36" fmla="*/ 37 w 70"/>
                      <a:gd name="T37" fmla="*/ 65 h 108"/>
                      <a:gd name="T38" fmla="*/ 23 w 70"/>
                      <a:gd name="T39" fmla="*/ 62 h 108"/>
                      <a:gd name="T40" fmla="*/ 9 w 70"/>
                      <a:gd name="T41" fmla="*/ 21 h 108"/>
                      <a:gd name="T42" fmla="*/ 1 w 70"/>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0"/>
                      <a:gd name="T67" fmla="*/ 0 h 108"/>
                      <a:gd name="T68" fmla="*/ 70 w 70"/>
                      <a:gd name="T69" fmla="*/ 108 h 1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0" h="108">
                        <a:moveTo>
                          <a:pt x="1" y="0"/>
                        </a:moveTo>
                        <a:lnTo>
                          <a:pt x="0" y="11"/>
                        </a:lnTo>
                        <a:lnTo>
                          <a:pt x="9" y="38"/>
                        </a:lnTo>
                        <a:lnTo>
                          <a:pt x="15" y="60"/>
                        </a:lnTo>
                        <a:lnTo>
                          <a:pt x="22" y="81"/>
                        </a:lnTo>
                        <a:lnTo>
                          <a:pt x="29" y="93"/>
                        </a:lnTo>
                        <a:lnTo>
                          <a:pt x="36" y="102"/>
                        </a:lnTo>
                        <a:lnTo>
                          <a:pt x="45" y="105"/>
                        </a:lnTo>
                        <a:lnTo>
                          <a:pt x="56" y="107"/>
                        </a:lnTo>
                        <a:lnTo>
                          <a:pt x="61" y="103"/>
                        </a:lnTo>
                        <a:lnTo>
                          <a:pt x="66" y="101"/>
                        </a:lnTo>
                        <a:lnTo>
                          <a:pt x="69" y="90"/>
                        </a:lnTo>
                        <a:lnTo>
                          <a:pt x="67" y="76"/>
                        </a:lnTo>
                        <a:lnTo>
                          <a:pt x="61" y="59"/>
                        </a:lnTo>
                        <a:lnTo>
                          <a:pt x="57" y="51"/>
                        </a:lnTo>
                        <a:lnTo>
                          <a:pt x="55" y="58"/>
                        </a:lnTo>
                        <a:lnTo>
                          <a:pt x="52" y="62"/>
                        </a:lnTo>
                        <a:lnTo>
                          <a:pt x="44" y="64"/>
                        </a:lnTo>
                        <a:lnTo>
                          <a:pt x="37" y="65"/>
                        </a:lnTo>
                        <a:lnTo>
                          <a:pt x="23" y="62"/>
                        </a:lnTo>
                        <a:lnTo>
                          <a:pt x="9" y="2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22" name="Group 120">
                  <a:extLst>
                    <a:ext uri="{FF2B5EF4-FFF2-40B4-BE49-F238E27FC236}">
                      <a16:creationId xmlns:a16="http://schemas.microsoft.com/office/drawing/2014/main" id="{505A8D1B-D8D7-F242-9DC5-F27FDBEC4D3A}"/>
                    </a:ext>
                  </a:extLst>
                </p:cNvPr>
                <p:cNvGrpSpPr>
                  <a:grpSpLocks/>
                </p:cNvGrpSpPr>
                <p:nvPr/>
              </p:nvGrpSpPr>
              <p:grpSpPr bwMode="auto">
                <a:xfrm>
                  <a:off x="1740" y="1840"/>
                  <a:ext cx="153" cy="183"/>
                  <a:chOff x="1740" y="1840"/>
                  <a:chExt cx="153" cy="183"/>
                </a:xfrm>
              </p:grpSpPr>
              <p:sp>
                <p:nvSpPr>
                  <p:cNvPr id="123" name="Freeform 121">
                    <a:extLst>
                      <a:ext uri="{FF2B5EF4-FFF2-40B4-BE49-F238E27FC236}">
                        <a16:creationId xmlns:a16="http://schemas.microsoft.com/office/drawing/2014/main" id="{78C0C6AA-FCB8-6C46-9920-C35AD50FA604}"/>
                      </a:ext>
                    </a:extLst>
                  </p:cNvPr>
                  <p:cNvSpPr>
                    <a:spLocks/>
                  </p:cNvSpPr>
                  <p:nvPr/>
                </p:nvSpPr>
                <p:spPr bwMode="auto">
                  <a:xfrm>
                    <a:off x="1759" y="1853"/>
                    <a:ext cx="111" cy="170"/>
                  </a:xfrm>
                  <a:custGeom>
                    <a:avLst/>
                    <a:gdLst>
                      <a:gd name="T0" fmla="*/ 27 w 111"/>
                      <a:gd name="T1" fmla="*/ 168 h 170"/>
                      <a:gd name="T2" fmla="*/ 27 w 111"/>
                      <a:gd name="T3" fmla="*/ 143 h 170"/>
                      <a:gd name="T4" fmla="*/ 18 w 111"/>
                      <a:gd name="T5" fmla="*/ 124 h 170"/>
                      <a:gd name="T6" fmla="*/ 9 w 111"/>
                      <a:gd name="T7" fmla="*/ 110 h 170"/>
                      <a:gd name="T8" fmla="*/ 5 w 111"/>
                      <a:gd name="T9" fmla="*/ 88 h 170"/>
                      <a:gd name="T10" fmla="*/ 1 w 111"/>
                      <a:gd name="T11" fmla="*/ 78 h 170"/>
                      <a:gd name="T12" fmla="*/ 0 w 111"/>
                      <a:gd name="T13" fmla="*/ 53 h 170"/>
                      <a:gd name="T14" fmla="*/ 9 w 111"/>
                      <a:gd name="T15" fmla="*/ 24 h 170"/>
                      <a:gd name="T16" fmla="*/ 26 w 111"/>
                      <a:gd name="T17" fmla="*/ 8 h 170"/>
                      <a:gd name="T18" fmla="*/ 45 w 111"/>
                      <a:gd name="T19" fmla="*/ 0 h 170"/>
                      <a:gd name="T20" fmla="*/ 68 w 111"/>
                      <a:gd name="T21" fmla="*/ 0 h 170"/>
                      <a:gd name="T22" fmla="*/ 89 w 111"/>
                      <a:gd name="T23" fmla="*/ 7 h 170"/>
                      <a:gd name="T24" fmla="*/ 104 w 111"/>
                      <a:gd name="T25" fmla="*/ 22 h 170"/>
                      <a:gd name="T26" fmla="*/ 110 w 111"/>
                      <a:gd name="T27" fmla="*/ 43 h 170"/>
                      <a:gd name="T28" fmla="*/ 110 w 111"/>
                      <a:gd name="T29" fmla="*/ 65 h 170"/>
                      <a:gd name="T30" fmla="*/ 107 w 111"/>
                      <a:gd name="T31" fmla="*/ 85 h 170"/>
                      <a:gd name="T32" fmla="*/ 97 w 111"/>
                      <a:gd name="T33" fmla="*/ 111 h 170"/>
                      <a:gd name="T34" fmla="*/ 92 w 111"/>
                      <a:gd name="T35" fmla="*/ 121 h 170"/>
                      <a:gd name="T36" fmla="*/ 87 w 111"/>
                      <a:gd name="T37" fmla="*/ 132 h 170"/>
                      <a:gd name="T38" fmla="*/ 85 w 111"/>
                      <a:gd name="T39" fmla="*/ 144 h 170"/>
                      <a:gd name="T40" fmla="*/ 81 w 111"/>
                      <a:gd name="T41" fmla="*/ 169 h 170"/>
                      <a:gd name="T42" fmla="*/ 27 w 111"/>
                      <a:gd name="T43" fmla="*/ 168 h 1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1"/>
                      <a:gd name="T67" fmla="*/ 0 h 170"/>
                      <a:gd name="T68" fmla="*/ 111 w 111"/>
                      <a:gd name="T69" fmla="*/ 170 h 1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1" h="170">
                        <a:moveTo>
                          <a:pt x="27" y="168"/>
                        </a:moveTo>
                        <a:lnTo>
                          <a:pt x="27" y="143"/>
                        </a:lnTo>
                        <a:lnTo>
                          <a:pt x="18" y="124"/>
                        </a:lnTo>
                        <a:lnTo>
                          <a:pt x="9" y="110"/>
                        </a:lnTo>
                        <a:lnTo>
                          <a:pt x="5" y="88"/>
                        </a:lnTo>
                        <a:lnTo>
                          <a:pt x="1" y="78"/>
                        </a:lnTo>
                        <a:lnTo>
                          <a:pt x="0" y="53"/>
                        </a:lnTo>
                        <a:lnTo>
                          <a:pt x="9" y="24"/>
                        </a:lnTo>
                        <a:lnTo>
                          <a:pt x="26" y="8"/>
                        </a:lnTo>
                        <a:lnTo>
                          <a:pt x="45" y="0"/>
                        </a:lnTo>
                        <a:lnTo>
                          <a:pt x="68" y="0"/>
                        </a:lnTo>
                        <a:lnTo>
                          <a:pt x="89" y="7"/>
                        </a:lnTo>
                        <a:lnTo>
                          <a:pt x="104" y="22"/>
                        </a:lnTo>
                        <a:lnTo>
                          <a:pt x="110" y="43"/>
                        </a:lnTo>
                        <a:lnTo>
                          <a:pt x="110" y="65"/>
                        </a:lnTo>
                        <a:lnTo>
                          <a:pt x="107" y="85"/>
                        </a:lnTo>
                        <a:lnTo>
                          <a:pt x="97" y="111"/>
                        </a:lnTo>
                        <a:lnTo>
                          <a:pt x="92" y="121"/>
                        </a:lnTo>
                        <a:lnTo>
                          <a:pt x="87" y="132"/>
                        </a:lnTo>
                        <a:lnTo>
                          <a:pt x="85" y="144"/>
                        </a:lnTo>
                        <a:lnTo>
                          <a:pt x="81" y="169"/>
                        </a:lnTo>
                        <a:lnTo>
                          <a:pt x="27" y="168"/>
                        </a:lnTo>
                      </a:path>
                    </a:pathLst>
                  </a:custGeom>
                  <a:solidFill>
                    <a:srgbClr val="FFC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4" name="Freeform 122">
                    <a:extLst>
                      <a:ext uri="{FF2B5EF4-FFF2-40B4-BE49-F238E27FC236}">
                        <a16:creationId xmlns:a16="http://schemas.microsoft.com/office/drawing/2014/main" id="{6A8BA8CB-90F4-734D-ABEA-0F079A2B434D}"/>
                      </a:ext>
                    </a:extLst>
                  </p:cNvPr>
                  <p:cNvSpPr>
                    <a:spLocks/>
                  </p:cNvSpPr>
                  <p:nvPr/>
                </p:nvSpPr>
                <p:spPr bwMode="auto">
                  <a:xfrm>
                    <a:off x="1740" y="1840"/>
                    <a:ext cx="153" cy="132"/>
                  </a:xfrm>
                  <a:custGeom>
                    <a:avLst/>
                    <a:gdLst>
                      <a:gd name="T0" fmla="*/ 11 w 153"/>
                      <a:gd name="T1" fmla="*/ 113 h 132"/>
                      <a:gd name="T2" fmla="*/ 2 w 153"/>
                      <a:gd name="T3" fmla="*/ 100 h 132"/>
                      <a:gd name="T4" fmla="*/ 0 w 153"/>
                      <a:gd name="T5" fmla="*/ 86 h 132"/>
                      <a:gd name="T6" fmla="*/ 1 w 153"/>
                      <a:gd name="T7" fmla="*/ 68 h 132"/>
                      <a:gd name="T8" fmla="*/ 6 w 153"/>
                      <a:gd name="T9" fmla="*/ 53 h 132"/>
                      <a:gd name="T10" fmla="*/ 11 w 153"/>
                      <a:gd name="T11" fmla="*/ 37 h 132"/>
                      <a:gd name="T12" fmla="*/ 19 w 153"/>
                      <a:gd name="T13" fmla="*/ 29 h 132"/>
                      <a:gd name="T14" fmla="*/ 26 w 153"/>
                      <a:gd name="T15" fmla="*/ 16 h 132"/>
                      <a:gd name="T16" fmla="*/ 41 w 153"/>
                      <a:gd name="T17" fmla="*/ 5 h 132"/>
                      <a:gd name="T18" fmla="*/ 52 w 153"/>
                      <a:gd name="T19" fmla="*/ 2 h 132"/>
                      <a:gd name="T20" fmla="*/ 76 w 153"/>
                      <a:gd name="T21" fmla="*/ 0 h 132"/>
                      <a:gd name="T22" fmla="*/ 96 w 153"/>
                      <a:gd name="T23" fmla="*/ 1 h 132"/>
                      <a:gd name="T24" fmla="*/ 111 w 153"/>
                      <a:gd name="T25" fmla="*/ 5 h 132"/>
                      <a:gd name="T26" fmla="*/ 122 w 153"/>
                      <a:gd name="T27" fmla="*/ 10 h 132"/>
                      <a:gd name="T28" fmla="*/ 133 w 153"/>
                      <a:gd name="T29" fmla="*/ 22 h 132"/>
                      <a:gd name="T30" fmla="*/ 141 w 153"/>
                      <a:gd name="T31" fmla="*/ 33 h 132"/>
                      <a:gd name="T32" fmla="*/ 148 w 153"/>
                      <a:gd name="T33" fmla="*/ 43 h 132"/>
                      <a:gd name="T34" fmla="*/ 152 w 153"/>
                      <a:gd name="T35" fmla="*/ 57 h 132"/>
                      <a:gd name="T36" fmla="*/ 152 w 153"/>
                      <a:gd name="T37" fmla="*/ 80 h 132"/>
                      <a:gd name="T38" fmla="*/ 152 w 153"/>
                      <a:gd name="T39" fmla="*/ 97 h 132"/>
                      <a:gd name="T40" fmla="*/ 146 w 153"/>
                      <a:gd name="T41" fmla="*/ 104 h 132"/>
                      <a:gd name="T42" fmla="*/ 138 w 153"/>
                      <a:gd name="T43" fmla="*/ 115 h 132"/>
                      <a:gd name="T44" fmla="*/ 133 w 153"/>
                      <a:gd name="T45" fmla="*/ 123 h 132"/>
                      <a:gd name="T46" fmla="*/ 118 w 153"/>
                      <a:gd name="T47" fmla="*/ 127 h 132"/>
                      <a:gd name="T48" fmla="*/ 105 w 153"/>
                      <a:gd name="T49" fmla="*/ 131 h 132"/>
                      <a:gd name="T50" fmla="*/ 116 w 153"/>
                      <a:gd name="T51" fmla="*/ 115 h 132"/>
                      <a:gd name="T52" fmla="*/ 126 w 153"/>
                      <a:gd name="T53" fmla="*/ 87 h 132"/>
                      <a:gd name="T54" fmla="*/ 122 w 153"/>
                      <a:gd name="T55" fmla="*/ 54 h 132"/>
                      <a:gd name="T56" fmla="*/ 99 w 153"/>
                      <a:gd name="T57" fmla="*/ 61 h 132"/>
                      <a:gd name="T58" fmla="*/ 70 w 153"/>
                      <a:gd name="T59" fmla="*/ 61 h 132"/>
                      <a:gd name="T60" fmla="*/ 50 w 153"/>
                      <a:gd name="T61" fmla="*/ 60 h 132"/>
                      <a:gd name="T62" fmla="*/ 34 w 153"/>
                      <a:gd name="T63" fmla="*/ 56 h 132"/>
                      <a:gd name="T64" fmla="*/ 32 w 153"/>
                      <a:gd name="T65" fmla="*/ 65 h 132"/>
                      <a:gd name="T66" fmla="*/ 25 w 153"/>
                      <a:gd name="T67" fmla="*/ 89 h 132"/>
                      <a:gd name="T68" fmla="*/ 36 w 153"/>
                      <a:gd name="T69" fmla="*/ 116 h 132"/>
                      <a:gd name="T70" fmla="*/ 42 w 153"/>
                      <a:gd name="T71" fmla="*/ 131 h 132"/>
                      <a:gd name="T72" fmla="*/ 25 w 153"/>
                      <a:gd name="T73" fmla="*/ 122 h 132"/>
                      <a:gd name="T74" fmla="*/ 11 w 153"/>
                      <a:gd name="T75" fmla="*/ 113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3"/>
                      <a:gd name="T115" fmla="*/ 0 h 132"/>
                      <a:gd name="T116" fmla="*/ 153 w 153"/>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3" h="132">
                        <a:moveTo>
                          <a:pt x="11" y="113"/>
                        </a:moveTo>
                        <a:lnTo>
                          <a:pt x="2" y="100"/>
                        </a:lnTo>
                        <a:lnTo>
                          <a:pt x="0" y="86"/>
                        </a:lnTo>
                        <a:lnTo>
                          <a:pt x="1" y="68"/>
                        </a:lnTo>
                        <a:lnTo>
                          <a:pt x="6" y="53"/>
                        </a:lnTo>
                        <a:lnTo>
                          <a:pt x="11" y="37"/>
                        </a:lnTo>
                        <a:lnTo>
                          <a:pt x="19" y="29"/>
                        </a:lnTo>
                        <a:lnTo>
                          <a:pt x="26" y="16"/>
                        </a:lnTo>
                        <a:lnTo>
                          <a:pt x="41" y="5"/>
                        </a:lnTo>
                        <a:lnTo>
                          <a:pt x="52" y="2"/>
                        </a:lnTo>
                        <a:lnTo>
                          <a:pt x="76" y="0"/>
                        </a:lnTo>
                        <a:lnTo>
                          <a:pt x="96" y="1"/>
                        </a:lnTo>
                        <a:lnTo>
                          <a:pt x="111" y="5"/>
                        </a:lnTo>
                        <a:lnTo>
                          <a:pt x="122" y="10"/>
                        </a:lnTo>
                        <a:lnTo>
                          <a:pt x="133" y="22"/>
                        </a:lnTo>
                        <a:lnTo>
                          <a:pt x="141" y="33"/>
                        </a:lnTo>
                        <a:lnTo>
                          <a:pt x="148" y="43"/>
                        </a:lnTo>
                        <a:lnTo>
                          <a:pt x="152" y="57"/>
                        </a:lnTo>
                        <a:lnTo>
                          <a:pt x="152" y="80"/>
                        </a:lnTo>
                        <a:lnTo>
                          <a:pt x="152" y="97"/>
                        </a:lnTo>
                        <a:lnTo>
                          <a:pt x="146" y="104"/>
                        </a:lnTo>
                        <a:lnTo>
                          <a:pt x="138" y="115"/>
                        </a:lnTo>
                        <a:lnTo>
                          <a:pt x="133" y="123"/>
                        </a:lnTo>
                        <a:lnTo>
                          <a:pt x="118" y="127"/>
                        </a:lnTo>
                        <a:lnTo>
                          <a:pt x="105" y="131"/>
                        </a:lnTo>
                        <a:lnTo>
                          <a:pt x="116" y="115"/>
                        </a:lnTo>
                        <a:lnTo>
                          <a:pt x="126" y="87"/>
                        </a:lnTo>
                        <a:lnTo>
                          <a:pt x="122" y="54"/>
                        </a:lnTo>
                        <a:lnTo>
                          <a:pt x="99" y="61"/>
                        </a:lnTo>
                        <a:lnTo>
                          <a:pt x="70" y="61"/>
                        </a:lnTo>
                        <a:lnTo>
                          <a:pt x="50" y="60"/>
                        </a:lnTo>
                        <a:lnTo>
                          <a:pt x="34" y="56"/>
                        </a:lnTo>
                        <a:lnTo>
                          <a:pt x="32" y="65"/>
                        </a:lnTo>
                        <a:lnTo>
                          <a:pt x="25" y="89"/>
                        </a:lnTo>
                        <a:lnTo>
                          <a:pt x="36" y="116"/>
                        </a:lnTo>
                        <a:lnTo>
                          <a:pt x="42" y="131"/>
                        </a:lnTo>
                        <a:lnTo>
                          <a:pt x="25" y="122"/>
                        </a:lnTo>
                        <a:lnTo>
                          <a:pt x="11" y="113"/>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25" name="Group 123">
                    <a:extLst>
                      <a:ext uri="{FF2B5EF4-FFF2-40B4-BE49-F238E27FC236}">
                        <a16:creationId xmlns:a16="http://schemas.microsoft.com/office/drawing/2014/main" id="{01C00658-A822-594C-9ED5-52AF3DE0216A}"/>
                      </a:ext>
                    </a:extLst>
                  </p:cNvPr>
                  <p:cNvGrpSpPr>
                    <a:grpSpLocks/>
                  </p:cNvGrpSpPr>
                  <p:nvPr/>
                </p:nvGrpSpPr>
                <p:grpSpPr bwMode="auto">
                  <a:xfrm>
                    <a:off x="1757" y="1938"/>
                    <a:ext cx="125" cy="19"/>
                    <a:chOff x="1757" y="1938"/>
                    <a:chExt cx="125" cy="19"/>
                  </a:xfrm>
                </p:grpSpPr>
                <p:sp>
                  <p:nvSpPr>
                    <p:cNvPr id="126" name="Oval 124">
                      <a:extLst>
                        <a:ext uri="{FF2B5EF4-FFF2-40B4-BE49-F238E27FC236}">
                          <a16:creationId xmlns:a16="http://schemas.microsoft.com/office/drawing/2014/main" id="{41E0CD2B-68E9-0D41-ABFB-108C44B3FCE8}"/>
                        </a:ext>
                      </a:extLst>
                    </p:cNvPr>
                    <p:cNvSpPr>
                      <a:spLocks noChangeArrowheads="1"/>
                    </p:cNvSpPr>
                    <p:nvPr/>
                  </p:nvSpPr>
                  <p:spPr bwMode="auto">
                    <a:xfrm>
                      <a:off x="1757" y="1938"/>
                      <a:ext cx="16" cy="16"/>
                    </a:xfrm>
                    <a:prstGeom prst="ellipse">
                      <a:avLst/>
                    </a:prstGeom>
                    <a:solidFill>
                      <a:srgbClr val="608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7" name="Oval 125">
                      <a:extLst>
                        <a:ext uri="{FF2B5EF4-FFF2-40B4-BE49-F238E27FC236}">
                          <a16:creationId xmlns:a16="http://schemas.microsoft.com/office/drawing/2014/main" id="{96062985-DAA1-BB45-803C-DBB24CC8859E}"/>
                        </a:ext>
                      </a:extLst>
                    </p:cNvPr>
                    <p:cNvSpPr>
                      <a:spLocks noChangeArrowheads="1"/>
                    </p:cNvSpPr>
                    <p:nvPr/>
                  </p:nvSpPr>
                  <p:spPr bwMode="auto">
                    <a:xfrm>
                      <a:off x="1866" y="1941"/>
                      <a:ext cx="16" cy="16"/>
                    </a:xfrm>
                    <a:prstGeom prst="ellipse">
                      <a:avLst/>
                    </a:prstGeom>
                    <a:solidFill>
                      <a:srgbClr val="608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grpSp>
        <p:grpSp>
          <p:nvGrpSpPr>
            <p:cNvPr id="19" name="Group 126">
              <a:extLst>
                <a:ext uri="{FF2B5EF4-FFF2-40B4-BE49-F238E27FC236}">
                  <a16:creationId xmlns:a16="http://schemas.microsoft.com/office/drawing/2014/main" id="{BA87F9B4-7E38-9D48-815D-81E953AEA29D}"/>
                </a:ext>
              </a:extLst>
            </p:cNvPr>
            <p:cNvGrpSpPr>
              <a:grpSpLocks/>
            </p:cNvGrpSpPr>
            <p:nvPr/>
          </p:nvGrpSpPr>
          <p:grpSpPr bwMode="auto">
            <a:xfrm>
              <a:off x="2111" y="1732"/>
              <a:ext cx="349" cy="1427"/>
              <a:chOff x="2111" y="1732"/>
              <a:chExt cx="349" cy="1427"/>
            </a:xfrm>
          </p:grpSpPr>
          <p:grpSp>
            <p:nvGrpSpPr>
              <p:cNvPr id="94" name="Group 127">
                <a:extLst>
                  <a:ext uri="{FF2B5EF4-FFF2-40B4-BE49-F238E27FC236}">
                    <a16:creationId xmlns:a16="http://schemas.microsoft.com/office/drawing/2014/main" id="{A60C1F0C-2367-E643-AA29-8A9A475245FD}"/>
                  </a:ext>
                </a:extLst>
              </p:cNvPr>
              <p:cNvGrpSpPr>
                <a:grpSpLocks/>
              </p:cNvGrpSpPr>
              <p:nvPr/>
            </p:nvGrpSpPr>
            <p:grpSpPr bwMode="auto">
              <a:xfrm>
                <a:off x="2111" y="3024"/>
                <a:ext cx="342" cy="135"/>
                <a:chOff x="2111" y="3024"/>
                <a:chExt cx="342" cy="135"/>
              </a:xfrm>
            </p:grpSpPr>
            <p:sp>
              <p:nvSpPr>
                <p:cNvPr id="114" name="Freeform 128">
                  <a:extLst>
                    <a:ext uri="{FF2B5EF4-FFF2-40B4-BE49-F238E27FC236}">
                      <a16:creationId xmlns:a16="http://schemas.microsoft.com/office/drawing/2014/main" id="{C4D56A9C-AE56-BF41-B96E-A0F44DE87FAD}"/>
                    </a:ext>
                  </a:extLst>
                </p:cNvPr>
                <p:cNvSpPr>
                  <a:spLocks/>
                </p:cNvSpPr>
                <p:nvPr/>
              </p:nvSpPr>
              <p:spPr bwMode="auto">
                <a:xfrm>
                  <a:off x="2111" y="3024"/>
                  <a:ext cx="140" cy="82"/>
                </a:xfrm>
                <a:custGeom>
                  <a:avLst/>
                  <a:gdLst>
                    <a:gd name="T0" fmla="*/ 70 w 140"/>
                    <a:gd name="T1" fmla="*/ 0 h 82"/>
                    <a:gd name="T2" fmla="*/ 48 w 140"/>
                    <a:gd name="T3" fmla="*/ 21 h 82"/>
                    <a:gd name="T4" fmla="*/ 29 w 140"/>
                    <a:gd name="T5" fmla="*/ 44 h 82"/>
                    <a:gd name="T6" fmla="*/ 3 w 140"/>
                    <a:gd name="T7" fmla="*/ 64 h 82"/>
                    <a:gd name="T8" fmla="*/ 0 w 140"/>
                    <a:gd name="T9" fmla="*/ 75 h 82"/>
                    <a:gd name="T10" fmla="*/ 25 w 140"/>
                    <a:gd name="T11" fmla="*/ 81 h 82"/>
                    <a:gd name="T12" fmla="*/ 51 w 140"/>
                    <a:gd name="T13" fmla="*/ 78 h 82"/>
                    <a:gd name="T14" fmla="*/ 83 w 140"/>
                    <a:gd name="T15" fmla="*/ 64 h 82"/>
                    <a:gd name="T16" fmla="*/ 106 w 140"/>
                    <a:gd name="T17" fmla="*/ 51 h 82"/>
                    <a:gd name="T18" fmla="*/ 131 w 140"/>
                    <a:gd name="T19" fmla="*/ 48 h 82"/>
                    <a:gd name="T20" fmla="*/ 139 w 140"/>
                    <a:gd name="T21" fmla="*/ 42 h 82"/>
                    <a:gd name="T22" fmla="*/ 136 w 140"/>
                    <a:gd name="T23" fmla="*/ 4 h 82"/>
                    <a:gd name="T24" fmla="*/ 70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82"/>
                    <a:gd name="T41" fmla="*/ 140 w 140"/>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82">
                      <a:moveTo>
                        <a:pt x="70" y="0"/>
                      </a:moveTo>
                      <a:lnTo>
                        <a:pt x="48" y="21"/>
                      </a:lnTo>
                      <a:lnTo>
                        <a:pt x="29" y="44"/>
                      </a:lnTo>
                      <a:lnTo>
                        <a:pt x="3" y="64"/>
                      </a:lnTo>
                      <a:lnTo>
                        <a:pt x="0" y="75"/>
                      </a:lnTo>
                      <a:lnTo>
                        <a:pt x="25" y="81"/>
                      </a:lnTo>
                      <a:lnTo>
                        <a:pt x="51" y="78"/>
                      </a:lnTo>
                      <a:lnTo>
                        <a:pt x="83" y="64"/>
                      </a:lnTo>
                      <a:lnTo>
                        <a:pt x="106" y="51"/>
                      </a:lnTo>
                      <a:lnTo>
                        <a:pt x="131" y="48"/>
                      </a:lnTo>
                      <a:lnTo>
                        <a:pt x="139" y="42"/>
                      </a:lnTo>
                      <a:lnTo>
                        <a:pt x="136" y="4"/>
                      </a:lnTo>
                      <a:lnTo>
                        <a:pt x="7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5" name="Freeform 129">
                  <a:extLst>
                    <a:ext uri="{FF2B5EF4-FFF2-40B4-BE49-F238E27FC236}">
                      <a16:creationId xmlns:a16="http://schemas.microsoft.com/office/drawing/2014/main" id="{279142E2-D11A-694B-8CBE-F521F51CAFFE}"/>
                    </a:ext>
                  </a:extLst>
                </p:cNvPr>
                <p:cNvSpPr>
                  <a:spLocks/>
                </p:cNvSpPr>
                <p:nvPr/>
              </p:nvSpPr>
              <p:spPr bwMode="auto">
                <a:xfrm>
                  <a:off x="2368" y="3068"/>
                  <a:ext cx="85" cy="91"/>
                </a:xfrm>
                <a:custGeom>
                  <a:avLst/>
                  <a:gdLst>
                    <a:gd name="T0" fmla="*/ 1 w 85"/>
                    <a:gd name="T1" fmla="*/ 1 h 91"/>
                    <a:gd name="T2" fmla="*/ 0 w 85"/>
                    <a:gd name="T3" fmla="*/ 25 h 91"/>
                    <a:gd name="T4" fmla="*/ 12 w 85"/>
                    <a:gd name="T5" fmla="*/ 37 h 91"/>
                    <a:gd name="T6" fmla="*/ 14 w 85"/>
                    <a:gd name="T7" fmla="*/ 57 h 91"/>
                    <a:gd name="T8" fmla="*/ 33 w 85"/>
                    <a:gd name="T9" fmla="*/ 77 h 91"/>
                    <a:gd name="T10" fmla="*/ 49 w 85"/>
                    <a:gd name="T11" fmla="*/ 87 h 91"/>
                    <a:gd name="T12" fmla="*/ 63 w 85"/>
                    <a:gd name="T13" fmla="*/ 90 h 91"/>
                    <a:gd name="T14" fmla="*/ 77 w 85"/>
                    <a:gd name="T15" fmla="*/ 89 h 91"/>
                    <a:gd name="T16" fmla="*/ 84 w 85"/>
                    <a:gd name="T17" fmla="*/ 75 h 91"/>
                    <a:gd name="T18" fmla="*/ 82 w 85"/>
                    <a:gd name="T19" fmla="*/ 55 h 91"/>
                    <a:gd name="T20" fmla="*/ 68 w 85"/>
                    <a:gd name="T21" fmla="*/ 32 h 91"/>
                    <a:gd name="T22" fmla="*/ 47 w 85"/>
                    <a:gd name="T23" fmla="*/ 7 h 91"/>
                    <a:gd name="T24" fmla="*/ 46 w 85"/>
                    <a:gd name="T25" fmla="*/ 0 h 91"/>
                    <a:gd name="T26" fmla="*/ 1 w 85"/>
                    <a:gd name="T27" fmla="*/ 1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91"/>
                    <a:gd name="T44" fmla="*/ 85 w 85"/>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91">
                      <a:moveTo>
                        <a:pt x="1" y="1"/>
                      </a:moveTo>
                      <a:lnTo>
                        <a:pt x="0" y="25"/>
                      </a:lnTo>
                      <a:lnTo>
                        <a:pt x="12" y="37"/>
                      </a:lnTo>
                      <a:lnTo>
                        <a:pt x="14" y="57"/>
                      </a:lnTo>
                      <a:lnTo>
                        <a:pt x="33" y="77"/>
                      </a:lnTo>
                      <a:lnTo>
                        <a:pt x="49" y="87"/>
                      </a:lnTo>
                      <a:lnTo>
                        <a:pt x="63" y="90"/>
                      </a:lnTo>
                      <a:lnTo>
                        <a:pt x="77" y="89"/>
                      </a:lnTo>
                      <a:lnTo>
                        <a:pt x="84" y="75"/>
                      </a:lnTo>
                      <a:lnTo>
                        <a:pt x="82" y="55"/>
                      </a:lnTo>
                      <a:lnTo>
                        <a:pt x="68" y="32"/>
                      </a:lnTo>
                      <a:lnTo>
                        <a:pt x="47" y="7"/>
                      </a:lnTo>
                      <a:lnTo>
                        <a:pt x="46" y="0"/>
                      </a:lnTo>
                      <a:lnTo>
                        <a:pt x="1"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95" name="Group 130">
                <a:extLst>
                  <a:ext uri="{FF2B5EF4-FFF2-40B4-BE49-F238E27FC236}">
                    <a16:creationId xmlns:a16="http://schemas.microsoft.com/office/drawing/2014/main" id="{F29C78E1-4690-644C-862C-8ACA81651434}"/>
                  </a:ext>
                </a:extLst>
              </p:cNvPr>
              <p:cNvGrpSpPr>
                <a:grpSpLocks/>
              </p:cNvGrpSpPr>
              <p:nvPr/>
            </p:nvGrpSpPr>
            <p:grpSpPr bwMode="auto">
              <a:xfrm>
                <a:off x="2146" y="1912"/>
                <a:ext cx="314" cy="1153"/>
                <a:chOff x="2146" y="1912"/>
                <a:chExt cx="314" cy="1153"/>
              </a:xfrm>
            </p:grpSpPr>
            <p:sp>
              <p:nvSpPr>
                <p:cNvPr id="103" name="Freeform 131">
                  <a:extLst>
                    <a:ext uri="{FF2B5EF4-FFF2-40B4-BE49-F238E27FC236}">
                      <a16:creationId xmlns:a16="http://schemas.microsoft.com/office/drawing/2014/main" id="{7162CBD0-65BA-594E-BCE1-768652DE335B}"/>
                    </a:ext>
                  </a:extLst>
                </p:cNvPr>
                <p:cNvSpPr>
                  <a:spLocks/>
                </p:cNvSpPr>
                <p:nvPr/>
              </p:nvSpPr>
              <p:spPr bwMode="auto">
                <a:xfrm>
                  <a:off x="2154" y="2512"/>
                  <a:ext cx="38" cy="102"/>
                </a:xfrm>
                <a:custGeom>
                  <a:avLst/>
                  <a:gdLst>
                    <a:gd name="T0" fmla="*/ 2 w 38"/>
                    <a:gd name="T1" fmla="*/ 1 h 102"/>
                    <a:gd name="T2" fmla="*/ 0 w 38"/>
                    <a:gd name="T3" fmla="*/ 57 h 102"/>
                    <a:gd name="T4" fmla="*/ 19 w 38"/>
                    <a:gd name="T5" fmla="*/ 90 h 102"/>
                    <a:gd name="T6" fmla="*/ 29 w 38"/>
                    <a:gd name="T7" fmla="*/ 101 h 102"/>
                    <a:gd name="T8" fmla="*/ 27 w 38"/>
                    <a:gd name="T9" fmla="*/ 53 h 102"/>
                    <a:gd name="T10" fmla="*/ 31 w 38"/>
                    <a:gd name="T11" fmla="*/ 58 h 102"/>
                    <a:gd name="T12" fmla="*/ 36 w 38"/>
                    <a:gd name="T13" fmla="*/ 74 h 102"/>
                    <a:gd name="T14" fmla="*/ 37 w 38"/>
                    <a:gd name="T15" fmla="*/ 57 h 102"/>
                    <a:gd name="T16" fmla="*/ 32 w 38"/>
                    <a:gd name="T17" fmla="*/ 27 h 102"/>
                    <a:gd name="T18" fmla="*/ 20 w 38"/>
                    <a:gd name="T19" fmla="*/ 0 h 102"/>
                    <a:gd name="T20" fmla="*/ 2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102"/>
                    <a:gd name="T35" fmla="*/ 38 w 38"/>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102">
                      <a:moveTo>
                        <a:pt x="2" y="1"/>
                      </a:moveTo>
                      <a:lnTo>
                        <a:pt x="0" y="57"/>
                      </a:lnTo>
                      <a:lnTo>
                        <a:pt x="19" y="90"/>
                      </a:lnTo>
                      <a:lnTo>
                        <a:pt x="29" y="101"/>
                      </a:lnTo>
                      <a:lnTo>
                        <a:pt x="27" y="53"/>
                      </a:lnTo>
                      <a:lnTo>
                        <a:pt x="31" y="58"/>
                      </a:lnTo>
                      <a:lnTo>
                        <a:pt x="36" y="74"/>
                      </a:lnTo>
                      <a:lnTo>
                        <a:pt x="37" y="57"/>
                      </a:lnTo>
                      <a:lnTo>
                        <a:pt x="32" y="27"/>
                      </a:lnTo>
                      <a:lnTo>
                        <a:pt x="20" y="0"/>
                      </a:lnTo>
                      <a:lnTo>
                        <a:pt x="2" y="1"/>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4" name="Freeform 132">
                  <a:extLst>
                    <a:ext uri="{FF2B5EF4-FFF2-40B4-BE49-F238E27FC236}">
                      <a16:creationId xmlns:a16="http://schemas.microsoft.com/office/drawing/2014/main" id="{0A673C6D-8FDA-3C43-9C44-6FA1EF11B807}"/>
                    </a:ext>
                  </a:extLst>
                </p:cNvPr>
                <p:cNvSpPr>
                  <a:spLocks/>
                </p:cNvSpPr>
                <p:nvPr/>
              </p:nvSpPr>
              <p:spPr bwMode="auto">
                <a:xfrm>
                  <a:off x="2175" y="2277"/>
                  <a:ext cx="244" cy="788"/>
                </a:xfrm>
                <a:custGeom>
                  <a:avLst/>
                  <a:gdLst>
                    <a:gd name="T0" fmla="*/ 3 w 244"/>
                    <a:gd name="T1" fmla="*/ 0 h 788"/>
                    <a:gd name="T2" fmla="*/ 0 w 244"/>
                    <a:gd name="T3" fmla="*/ 428 h 788"/>
                    <a:gd name="T4" fmla="*/ 3 w 244"/>
                    <a:gd name="T5" fmla="*/ 746 h 788"/>
                    <a:gd name="T6" fmla="*/ 76 w 244"/>
                    <a:gd name="T7" fmla="*/ 760 h 788"/>
                    <a:gd name="T8" fmla="*/ 87 w 244"/>
                    <a:gd name="T9" fmla="*/ 501 h 788"/>
                    <a:gd name="T10" fmla="*/ 79 w 244"/>
                    <a:gd name="T11" fmla="*/ 476 h 788"/>
                    <a:gd name="T12" fmla="*/ 87 w 244"/>
                    <a:gd name="T13" fmla="*/ 462 h 788"/>
                    <a:gd name="T14" fmla="*/ 87 w 244"/>
                    <a:gd name="T15" fmla="*/ 303 h 788"/>
                    <a:gd name="T16" fmla="*/ 103 w 244"/>
                    <a:gd name="T17" fmla="*/ 353 h 788"/>
                    <a:gd name="T18" fmla="*/ 145 w 244"/>
                    <a:gd name="T19" fmla="*/ 567 h 788"/>
                    <a:gd name="T20" fmla="*/ 181 w 244"/>
                    <a:gd name="T21" fmla="*/ 787 h 788"/>
                    <a:gd name="T22" fmla="*/ 243 w 244"/>
                    <a:gd name="T23" fmla="*/ 787 h 788"/>
                    <a:gd name="T24" fmla="*/ 215 w 244"/>
                    <a:gd name="T25" fmla="*/ 493 h 788"/>
                    <a:gd name="T26" fmla="*/ 204 w 244"/>
                    <a:gd name="T27" fmla="*/ 242 h 788"/>
                    <a:gd name="T28" fmla="*/ 209 w 244"/>
                    <a:gd name="T29" fmla="*/ 6 h 788"/>
                    <a:gd name="T30" fmla="*/ 3 w 244"/>
                    <a:gd name="T31" fmla="*/ 0 h 7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788"/>
                    <a:gd name="T50" fmla="*/ 244 w 244"/>
                    <a:gd name="T51" fmla="*/ 788 h 7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788">
                      <a:moveTo>
                        <a:pt x="3" y="0"/>
                      </a:moveTo>
                      <a:lnTo>
                        <a:pt x="0" y="428"/>
                      </a:lnTo>
                      <a:lnTo>
                        <a:pt x="3" y="746"/>
                      </a:lnTo>
                      <a:lnTo>
                        <a:pt x="76" y="760"/>
                      </a:lnTo>
                      <a:lnTo>
                        <a:pt x="87" y="501"/>
                      </a:lnTo>
                      <a:lnTo>
                        <a:pt x="79" y="476"/>
                      </a:lnTo>
                      <a:lnTo>
                        <a:pt x="87" y="462"/>
                      </a:lnTo>
                      <a:lnTo>
                        <a:pt x="87" y="303"/>
                      </a:lnTo>
                      <a:lnTo>
                        <a:pt x="103" y="353"/>
                      </a:lnTo>
                      <a:lnTo>
                        <a:pt x="145" y="567"/>
                      </a:lnTo>
                      <a:lnTo>
                        <a:pt x="181" y="787"/>
                      </a:lnTo>
                      <a:lnTo>
                        <a:pt x="243" y="787"/>
                      </a:lnTo>
                      <a:lnTo>
                        <a:pt x="215" y="493"/>
                      </a:lnTo>
                      <a:lnTo>
                        <a:pt x="204" y="242"/>
                      </a:lnTo>
                      <a:lnTo>
                        <a:pt x="209" y="6"/>
                      </a:lnTo>
                      <a:lnTo>
                        <a:pt x="3" y="0"/>
                      </a:lnTo>
                    </a:path>
                  </a:pathLst>
                </a:custGeom>
                <a:solidFill>
                  <a:srgbClr val="000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5" name="Freeform 133">
                  <a:extLst>
                    <a:ext uri="{FF2B5EF4-FFF2-40B4-BE49-F238E27FC236}">
                      <a16:creationId xmlns:a16="http://schemas.microsoft.com/office/drawing/2014/main" id="{962C87EC-D697-3C43-8799-DE4B1D08F2BE}"/>
                    </a:ext>
                  </a:extLst>
                </p:cNvPr>
                <p:cNvSpPr>
                  <a:spLocks/>
                </p:cNvSpPr>
                <p:nvPr/>
              </p:nvSpPr>
              <p:spPr bwMode="auto">
                <a:xfrm>
                  <a:off x="2146" y="1912"/>
                  <a:ext cx="314" cy="601"/>
                </a:xfrm>
                <a:custGeom>
                  <a:avLst/>
                  <a:gdLst>
                    <a:gd name="T0" fmla="*/ 104 w 314"/>
                    <a:gd name="T1" fmla="*/ 7 h 601"/>
                    <a:gd name="T2" fmla="*/ 8 w 314"/>
                    <a:gd name="T3" fmla="*/ 81 h 601"/>
                    <a:gd name="T4" fmla="*/ 2 w 314"/>
                    <a:gd name="T5" fmla="*/ 272 h 601"/>
                    <a:gd name="T6" fmla="*/ 0 w 314"/>
                    <a:gd name="T7" fmla="*/ 370 h 601"/>
                    <a:gd name="T8" fmla="*/ 6 w 314"/>
                    <a:gd name="T9" fmla="*/ 600 h 601"/>
                    <a:gd name="T10" fmla="*/ 27 w 314"/>
                    <a:gd name="T11" fmla="*/ 600 h 601"/>
                    <a:gd name="T12" fmla="*/ 38 w 314"/>
                    <a:gd name="T13" fmla="*/ 364 h 601"/>
                    <a:gd name="T14" fmla="*/ 238 w 314"/>
                    <a:gd name="T15" fmla="*/ 364 h 601"/>
                    <a:gd name="T16" fmla="*/ 243 w 314"/>
                    <a:gd name="T17" fmla="*/ 305 h 601"/>
                    <a:gd name="T18" fmla="*/ 250 w 314"/>
                    <a:gd name="T19" fmla="*/ 346 h 601"/>
                    <a:gd name="T20" fmla="*/ 236 w 314"/>
                    <a:gd name="T21" fmla="*/ 436 h 601"/>
                    <a:gd name="T22" fmla="*/ 222 w 314"/>
                    <a:gd name="T23" fmla="*/ 569 h 601"/>
                    <a:gd name="T24" fmla="*/ 256 w 314"/>
                    <a:gd name="T25" fmla="*/ 578 h 601"/>
                    <a:gd name="T26" fmla="*/ 313 w 314"/>
                    <a:gd name="T27" fmla="*/ 343 h 601"/>
                    <a:gd name="T28" fmla="*/ 277 w 314"/>
                    <a:gd name="T29" fmla="*/ 68 h 601"/>
                    <a:gd name="T30" fmla="*/ 170 w 314"/>
                    <a:gd name="T31" fmla="*/ 0 h 601"/>
                    <a:gd name="T32" fmla="*/ 123 w 314"/>
                    <a:gd name="T33" fmla="*/ 31 h 601"/>
                    <a:gd name="T34" fmla="*/ 104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4"/>
                    <a:gd name="T55" fmla="*/ 0 h 601"/>
                    <a:gd name="T56" fmla="*/ 314 w 314"/>
                    <a:gd name="T57" fmla="*/ 601 h 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4" h="601">
                      <a:moveTo>
                        <a:pt x="104" y="7"/>
                      </a:moveTo>
                      <a:lnTo>
                        <a:pt x="8" y="81"/>
                      </a:lnTo>
                      <a:lnTo>
                        <a:pt x="2" y="272"/>
                      </a:lnTo>
                      <a:lnTo>
                        <a:pt x="0" y="370"/>
                      </a:lnTo>
                      <a:lnTo>
                        <a:pt x="6" y="600"/>
                      </a:lnTo>
                      <a:lnTo>
                        <a:pt x="27" y="600"/>
                      </a:lnTo>
                      <a:lnTo>
                        <a:pt x="38" y="364"/>
                      </a:lnTo>
                      <a:lnTo>
                        <a:pt x="238" y="364"/>
                      </a:lnTo>
                      <a:lnTo>
                        <a:pt x="243" y="305"/>
                      </a:lnTo>
                      <a:lnTo>
                        <a:pt x="250" y="346"/>
                      </a:lnTo>
                      <a:lnTo>
                        <a:pt x="236" y="436"/>
                      </a:lnTo>
                      <a:lnTo>
                        <a:pt x="222" y="569"/>
                      </a:lnTo>
                      <a:lnTo>
                        <a:pt x="256" y="578"/>
                      </a:lnTo>
                      <a:lnTo>
                        <a:pt x="313" y="343"/>
                      </a:lnTo>
                      <a:lnTo>
                        <a:pt x="277" y="68"/>
                      </a:lnTo>
                      <a:lnTo>
                        <a:pt x="170" y="0"/>
                      </a:lnTo>
                      <a:lnTo>
                        <a:pt x="123" y="31"/>
                      </a:lnTo>
                      <a:lnTo>
                        <a:pt x="104" y="7"/>
                      </a:lnTo>
                    </a:path>
                  </a:pathLst>
                </a:custGeom>
                <a:solidFill>
                  <a:srgbClr val="408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6" name="Freeform 134">
                  <a:extLst>
                    <a:ext uri="{FF2B5EF4-FFF2-40B4-BE49-F238E27FC236}">
                      <a16:creationId xmlns:a16="http://schemas.microsoft.com/office/drawing/2014/main" id="{E29355BF-D845-BA4B-AF89-C161A8BFB4DE}"/>
                    </a:ext>
                  </a:extLst>
                </p:cNvPr>
                <p:cNvSpPr>
                  <a:spLocks/>
                </p:cNvSpPr>
                <p:nvPr/>
              </p:nvSpPr>
              <p:spPr bwMode="auto">
                <a:xfrm>
                  <a:off x="2363" y="2483"/>
                  <a:ext cx="43" cy="97"/>
                </a:xfrm>
                <a:custGeom>
                  <a:avLst/>
                  <a:gdLst>
                    <a:gd name="T0" fmla="*/ 13 w 43"/>
                    <a:gd name="T1" fmla="*/ 0 h 97"/>
                    <a:gd name="T2" fmla="*/ 0 w 43"/>
                    <a:gd name="T3" fmla="*/ 51 h 97"/>
                    <a:gd name="T4" fmla="*/ 22 w 43"/>
                    <a:gd name="T5" fmla="*/ 96 h 97"/>
                    <a:gd name="T6" fmla="*/ 29 w 43"/>
                    <a:gd name="T7" fmla="*/ 91 h 97"/>
                    <a:gd name="T8" fmla="*/ 42 w 43"/>
                    <a:gd name="T9" fmla="*/ 86 h 97"/>
                    <a:gd name="T10" fmla="*/ 37 w 43"/>
                    <a:gd name="T11" fmla="*/ 72 h 97"/>
                    <a:gd name="T12" fmla="*/ 35 w 43"/>
                    <a:gd name="T13" fmla="*/ 54 h 97"/>
                    <a:gd name="T14" fmla="*/ 42 w 43"/>
                    <a:gd name="T15" fmla="*/ 36 h 97"/>
                    <a:gd name="T16" fmla="*/ 37 w 43"/>
                    <a:gd name="T17" fmla="*/ 4 h 97"/>
                    <a:gd name="T18" fmla="*/ 13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97"/>
                    <a:gd name="T32" fmla="*/ 43 w 43"/>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97">
                      <a:moveTo>
                        <a:pt x="13" y="0"/>
                      </a:moveTo>
                      <a:lnTo>
                        <a:pt x="0" y="51"/>
                      </a:lnTo>
                      <a:lnTo>
                        <a:pt x="22" y="96"/>
                      </a:lnTo>
                      <a:lnTo>
                        <a:pt x="29" y="91"/>
                      </a:lnTo>
                      <a:lnTo>
                        <a:pt x="42" y="86"/>
                      </a:lnTo>
                      <a:lnTo>
                        <a:pt x="37" y="72"/>
                      </a:lnTo>
                      <a:lnTo>
                        <a:pt x="35" y="54"/>
                      </a:lnTo>
                      <a:lnTo>
                        <a:pt x="42" y="36"/>
                      </a:lnTo>
                      <a:lnTo>
                        <a:pt x="37" y="4"/>
                      </a:lnTo>
                      <a:lnTo>
                        <a:pt x="13" y="0"/>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07" name="Group 135">
                  <a:extLst>
                    <a:ext uri="{FF2B5EF4-FFF2-40B4-BE49-F238E27FC236}">
                      <a16:creationId xmlns:a16="http://schemas.microsoft.com/office/drawing/2014/main" id="{358CFD27-433E-B84D-9710-5E0873B82EE5}"/>
                    </a:ext>
                  </a:extLst>
                </p:cNvPr>
                <p:cNvGrpSpPr>
                  <a:grpSpLocks/>
                </p:cNvGrpSpPr>
                <p:nvPr/>
              </p:nvGrpSpPr>
              <p:grpSpPr bwMode="auto">
                <a:xfrm>
                  <a:off x="2185" y="1925"/>
                  <a:ext cx="203" cy="375"/>
                  <a:chOff x="2185" y="1925"/>
                  <a:chExt cx="203" cy="375"/>
                </a:xfrm>
              </p:grpSpPr>
              <p:grpSp>
                <p:nvGrpSpPr>
                  <p:cNvPr id="108" name="Group 136">
                    <a:extLst>
                      <a:ext uri="{FF2B5EF4-FFF2-40B4-BE49-F238E27FC236}">
                        <a16:creationId xmlns:a16="http://schemas.microsoft.com/office/drawing/2014/main" id="{12AE436B-BF2B-E645-89F5-906FDED608E3}"/>
                      </a:ext>
                    </a:extLst>
                  </p:cNvPr>
                  <p:cNvGrpSpPr>
                    <a:grpSpLocks/>
                  </p:cNvGrpSpPr>
                  <p:nvPr/>
                </p:nvGrpSpPr>
                <p:grpSpPr bwMode="auto">
                  <a:xfrm>
                    <a:off x="2185" y="1925"/>
                    <a:ext cx="203" cy="375"/>
                    <a:chOff x="2185" y="1925"/>
                    <a:chExt cx="203" cy="375"/>
                  </a:xfrm>
                </p:grpSpPr>
                <p:grpSp>
                  <p:nvGrpSpPr>
                    <p:cNvPr id="110" name="Group 137">
                      <a:extLst>
                        <a:ext uri="{FF2B5EF4-FFF2-40B4-BE49-F238E27FC236}">
                          <a16:creationId xmlns:a16="http://schemas.microsoft.com/office/drawing/2014/main" id="{61553923-BDF8-9943-8E63-36E9F37B169D}"/>
                        </a:ext>
                      </a:extLst>
                    </p:cNvPr>
                    <p:cNvGrpSpPr>
                      <a:grpSpLocks/>
                    </p:cNvGrpSpPr>
                    <p:nvPr/>
                  </p:nvGrpSpPr>
                  <p:grpSpPr bwMode="auto">
                    <a:xfrm>
                      <a:off x="2185" y="2282"/>
                      <a:ext cx="203" cy="18"/>
                      <a:chOff x="2185" y="2282"/>
                      <a:chExt cx="203" cy="18"/>
                    </a:xfrm>
                  </p:grpSpPr>
                  <p:sp>
                    <p:nvSpPr>
                      <p:cNvPr id="112" name="Line 138">
                        <a:extLst>
                          <a:ext uri="{FF2B5EF4-FFF2-40B4-BE49-F238E27FC236}">
                            <a16:creationId xmlns:a16="http://schemas.microsoft.com/office/drawing/2014/main" id="{496A72DA-EF55-0B42-8CF9-F1AAB8E44D41}"/>
                          </a:ext>
                        </a:extLst>
                      </p:cNvPr>
                      <p:cNvSpPr>
                        <a:spLocks noChangeShapeType="1"/>
                      </p:cNvSpPr>
                      <p:nvPr/>
                    </p:nvSpPr>
                    <p:spPr bwMode="auto">
                      <a:xfrm>
                        <a:off x="2185" y="2300"/>
                        <a:ext cx="20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39">
                        <a:extLst>
                          <a:ext uri="{FF2B5EF4-FFF2-40B4-BE49-F238E27FC236}">
                            <a16:creationId xmlns:a16="http://schemas.microsoft.com/office/drawing/2014/main" id="{C4C80A50-4B47-FC46-97EE-F5285DADAA27}"/>
                          </a:ext>
                        </a:extLst>
                      </p:cNvPr>
                      <p:cNvSpPr>
                        <a:spLocks noChangeShapeType="1"/>
                      </p:cNvSpPr>
                      <p:nvPr/>
                    </p:nvSpPr>
                    <p:spPr bwMode="auto">
                      <a:xfrm>
                        <a:off x="2185" y="2282"/>
                        <a:ext cx="20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1" name="Freeform 140">
                      <a:extLst>
                        <a:ext uri="{FF2B5EF4-FFF2-40B4-BE49-F238E27FC236}">
                          <a16:creationId xmlns:a16="http://schemas.microsoft.com/office/drawing/2014/main" id="{126278A4-6134-CE4A-8513-59222CE6CDDB}"/>
                        </a:ext>
                      </a:extLst>
                    </p:cNvPr>
                    <p:cNvSpPr>
                      <a:spLocks/>
                    </p:cNvSpPr>
                    <p:nvPr/>
                  </p:nvSpPr>
                  <p:spPr bwMode="auto">
                    <a:xfrm>
                      <a:off x="2241" y="1925"/>
                      <a:ext cx="94" cy="55"/>
                    </a:xfrm>
                    <a:custGeom>
                      <a:avLst/>
                      <a:gdLst>
                        <a:gd name="T0" fmla="*/ 0 w 94"/>
                        <a:gd name="T1" fmla="*/ 7 h 55"/>
                        <a:gd name="T2" fmla="*/ 4 w 94"/>
                        <a:gd name="T3" fmla="*/ 54 h 55"/>
                        <a:gd name="T4" fmla="*/ 29 w 94"/>
                        <a:gd name="T5" fmla="*/ 20 h 55"/>
                        <a:gd name="T6" fmla="*/ 47 w 94"/>
                        <a:gd name="T7" fmla="*/ 53 h 55"/>
                        <a:gd name="T8" fmla="*/ 93 w 94"/>
                        <a:gd name="T9" fmla="*/ 0 h 55"/>
                        <a:gd name="T10" fmla="*/ 0 60000 65536"/>
                        <a:gd name="T11" fmla="*/ 0 60000 65536"/>
                        <a:gd name="T12" fmla="*/ 0 60000 65536"/>
                        <a:gd name="T13" fmla="*/ 0 60000 65536"/>
                        <a:gd name="T14" fmla="*/ 0 60000 65536"/>
                        <a:gd name="T15" fmla="*/ 0 w 94"/>
                        <a:gd name="T16" fmla="*/ 0 h 55"/>
                        <a:gd name="T17" fmla="*/ 94 w 94"/>
                        <a:gd name="T18" fmla="*/ 55 h 55"/>
                      </a:gdLst>
                      <a:ahLst/>
                      <a:cxnLst>
                        <a:cxn ang="T10">
                          <a:pos x="T0" y="T1"/>
                        </a:cxn>
                        <a:cxn ang="T11">
                          <a:pos x="T2" y="T3"/>
                        </a:cxn>
                        <a:cxn ang="T12">
                          <a:pos x="T4" y="T5"/>
                        </a:cxn>
                        <a:cxn ang="T13">
                          <a:pos x="T6" y="T7"/>
                        </a:cxn>
                        <a:cxn ang="T14">
                          <a:pos x="T8" y="T9"/>
                        </a:cxn>
                      </a:cxnLst>
                      <a:rect l="T15" t="T16" r="T17" b="T18"/>
                      <a:pathLst>
                        <a:path w="94" h="55">
                          <a:moveTo>
                            <a:pt x="0" y="7"/>
                          </a:moveTo>
                          <a:lnTo>
                            <a:pt x="4" y="54"/>
                          </a:lnTo>
                          <a:lnTo>
                            <a:pt x="29" y="20"/>
                          </a:lnTo>
                          <a:lnTo>
                            <a:pt x="47" y="53"/>
                          </a:lnTo>
                          <a:lnTo>
                            <a:pt x="9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9" name="Line 141">
                    <a:extLst>
                      <a:ext uri="{FF2B5EF4-FFF2-40B4-BE49-F238E27FC236}">
                        <a16:creationId xmlns:a16="http://schemas.microsoft.com/office/drawing/2014/main" id="{4E3B91C1-74E5-514A-AFEA-18262340BBA4}"/>
                      </a:ext>
                    </a:extLst>
                  </p:cNvPr>
                  <p:cNvSpPr>
                    <a:spLocks noChangeShapeType="1"/>
                  </p:cNvSpPr>
                  <p:nvPr/>
                </p:nvSpPr>
                <p:spPr bwMode="auto">
                  <a:xfrm>
                    <a:off x="2269" y="1951"/>
                    <a:ext cx="0" cy="34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6" name="Group 142">
                <a:extLst>
                  <a:ext uri="{FF2B5EF4-FFF2-40B4-BE49-F238E27FC236}">
                    <a16:creationId xmlns:a16="http://schemas.microsoft.com/office/drawing/2014/main" id="{0ABD25ED-C9CC-A544-812E-9211E86D8C87}"/>
                  </a:ext>
                </a:extLst>
              </p:cNvPr>
              <p:cNvGrpSpPr>
                <a:grpSpLocks/>
              </p:cNvGrpSpPr>
              <p:nvPr/>
            </p:nvGrpSpPr>
            <p:grpSpPr bwMode="auto">
              <a:xfrm>
                <a:off x="2211" y="1732"/>
                <a:ext cx="128" cy="208"/>
                <a:chOff x="2211" y="1732"/>
                <a:chExt cx="128" cy="208"/>
              </a:xfrm>
            </p:grpSpPr>
            <p:grpSp>
              <p:nvGrpSpPr>
                <p:cNvPr id="97" name="Group 143">
                  <a:extLst>
                    <a:ext uri="{FF2B5EF4-FFF2-40B4-BE49-F238E27FC236}">
                      <a16:creationId xmlns:a16="http://schemas.microsoft.com/office/drawing/2014/main" id="{17C75781-F5F0-ED45-9CBB-19C277D88465}"/>
                    </a:ext>
                  </a:extLst>
                </p:cNvPr>
                <p:cNvGrpSpPr>
                  <a:grpSpLocks/>
                </p:cNvGrpSpPr>
                <p:nvPr/>
              </p:nvGrpSpPr>
              <p:grpSpPr bwMode="auto">
                <a:xfrm>
                  <a:off x="2215" y="1742"/>
                  <a:ext cx="118" cy="198"/>
                  <a:chOff x="2215" y="1742"/>
                  <a:chExt cx="118" cy="198"/>
                </a:xfrm>
              </p:grpSpPr>
              <p:sp>
                <p:nvSpPr>
                  <p:cNvPr id="99" name="Freeform 144">
                    <a:extLst>
                      <a:ext uri="{FF2B5EF4-FFF2-40B4-BE49-F238E27FC236}">
                        <a16:creationId xmlns:a16="http://schemas.microsoft.com/office/drawing/2014/main" id="{34C7C19B-D3CE-BD4A-8F9E-31FB07D8342E}"/>
                      </a:ext>
                    </a:extLst>
                  </p:cNvPr>
                  <p:cNvSpPr>
                    <a:spLocks/>
                  </p:cNvSpPr>
                  <p:nvPr/>
                </p:nvSpPr>
                <p:spPr bwMode="auto">
                  <a:xfrm>
                    <a:off x="2215" y="1742"/>
                    <a:ext cx="118" cy="198"/>
                  </a:xfrm>
                  <a:custGeom>
                    <a:avLst/>
                    <a:gdLst>
                      <a:gd name="T0" fmla="*/ 5 w 118"/>
                      <a:gd name="T1" fmla="*/ 36 h 198"/>
                      <a:gd name="T2" fmla="*/ 2 w 118"/>
                      <a:gd name="T3" fmla="*/ 56 h 198"/>
                      <a:gd name="T4" fmla="*/ 1 w 118"/>
                      <a:gd name="T5" fmla="*/ 63 h 198"/>
                      <a:gd name="T6" fmla="*/ 5 w 118"/>
                      <a:gd name="T7" fmla="*/ 70 h 198"/>
                      <a:gd name="T8" fmla="*/ 0 w 118"/>
                      <a:gd name="T9" fmla="*/ 85 h 198"/>
                      <a:gd name="T10" fmla="*/ 3 w 118"/>
                      <a:gd name="T11" fmla="*/ 108 h 198"/>
                      <a:gd name="T12" fmla="*/ 5 w 118"/>
                      <a:gd name="T13" fmla="*/ 119 h 198"/>
                      <a:gd name="T14" fmla="*/ 8 w 118"/>
                      <a:gd name="T15" fmla="*/ 130 h 198"/>
                      <a:gd name="T16" fmla="*/ 12 w 118"/>
                      <a:gd name="T17" fmla="*/ 141 h 198"/>
                      <a:gd name="T18" fmla="*/ 16 w 118"/>
                      <a:gd name="T19" fmla="*/ 153 h 198"/>
                      <a:gd name="T20" fmla="*/ 26 w 118"/>
                      <a:gd name="T21" fmla="*/ 156 h 198"/>
                      <a:gd name="T22" fmla="*/ 35 w 118"/>
                      <a:gd name="T23" fmla="*/ 159 h 198"/>
                      <a:gd name="T24" fmla="*/ 35 w 118"/>
                      <a:gd name="T25" fmla="*/ 168 h 198"/>
                      <a:gd name="T26" fmla="*/ 34 w 118"/>
                      <a:gd name="T27" fmla="*/ 174 h 198"/>
                      <a:gd name="T28" fmla="*/ 51 w 118"/>
                      <a:gd name="T29" fmla="*/ 197 h 198"/>
                      <a:gd name="T30" fmla="*/ 100 w 118"/>
                      <a:gd name="T31" fmla="*/ 168 h 198"/>
                      <a:gd name="T32" fmla="*/ 101 w 118"/>
                      <a:gd name="T33" fmla="*/ 113 h 198"/>
                      <a:gd name="T34" fmla="*/ 108 w 118"/>
                      <a:gd name="T35" fmla="*/ 98 h 198"/>
                      <a:gd name="T36" fmla="*/ 112 w 118"/>
                      <a:gd name="T37" fmla="*/ 86 h 198"/>
                      <a:gd name="T38" fmla="*/ 115 w 118"/>
                      <a:gd name="T39" fmla="*/ 71 h 198"/>
                      <a:gd name="T40" fmla="*/ 117 w 118"/>
                      <a:gd name="T41" fmla="*/ 58 h 198"/>
                      <a:gd name="T42" fmla="*/ 116 w 118"/>
                      <a:gd name="T43" fmla="*/ 47 h 198"/>
                      <a:gd name="T44" fmla="*/ 114 w 118"/>
                      <a:gd name="T45" fmla="*/ 34 h 198"/>
                      <a:gd name="T46" fmla="*/ 112 w 118"/>
                      <a:gd name="T47" fmla="*/ 24 h 198"/>
                      <a:gd name="T48" fmla="*/ 107 w 118"/>
                      <a:gd name="T49" fmla="*/ 16 h 198"/>
                      <a:gd name="T50" fmla="*/ 100 w 118"/>
                      <a:gd name="T51" fmla="*/ 9 h 198"/>
                      <a:gd name="T52" fmla="*/ 91 w 118"/>
                      <a:gd name="T53" fmla="*/ 5 h 198"/>
                      <a:gd name="T54" fmla="*/ 81 w 118"/>
                      <a:gd name="T55" fmla="*/ 3 h 198"/>
                      <a:gd name="T56" fmla="*/ 70 w 118"/>
                      <a:gd name="T57" fmla="*/ 1 h 198"/>
                      <a:gd name="T58" fmla="*/ 57 w 118"/>
                      <a:gd name="T59" fmla="*/ 0 h 198"/>
                      <a:gd name="T60" fmla="*/ 45 w 118"/>
                      <a:gd name="T61" fmla="*/ 1 h 198"/>
                      <a:gd name="T62" fmla="*/ 30 w 118"/>
                      <a:gd name="T63" fmla="*/ 5 h 198"/>
                      <a:gd name="T64" fmla="*/ 22 w 118"/>
                      <a:gd name="T65" fmla="*/ 10 h 198"/>
                      <a:gd name="T66" fmla="*/ 14 w 118"/>
                      <a:gd name="T67" fmla="*/ 16 h 198"/>
                      <a:gd name="T68" fmla="*/ 8 w 118"/>
                      <a:gd name="T69" fmla="*/ 25 h 198"/>
                      <a:gd name="T70" fmla="*/ 5 w 118"/>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8"/>
                      <a:gd name="T109" fmla="*/ 0 h 198"/>
                      <a:gd name="T110" fmla="*/ 118 w 118"/>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8" h="198">
                        <a:moveTo>
                          <a:pt x="5" y="36"/>
                        </a:moveTo>
                        <a:lnTo>
                          <a:pt x="2" y="56"/>
                        </a:lnTo>
                        <a:lnTo>
                          <a:pt x="1" y="63"/>
                        </a:lnTo>
                        <a:lnTo>
                          <a:pt x="5" y="70"/>
                        </a:lnTo>
                        <a:lnTo>
                          <a:pt x="0" y="85"/>
                        </a:lnTo>
                        <a:lnTo>
                          <a:pt x="3" y="108"/>
                        </a:lnTo>
                        <a:lnTo>
                          <a:pt x="5" y="119"/>
                        </a:lnTo>
                        <a:lnTo>
                          <a:pt x="8" y="130"/>
                        </a:lnTo>
                        <a:lnTo>
                          <a:pt x="12" y="141"/>
                        </a:lnTo>
                        <a:lnTo>
                          <a:pt x="16" y="153"/>
                        </a:lnTo>
                        <a:lnTo>
                          <a:pt x="26" y="156"/>
                        </a:lnTo>
                        <a:lnTo>
                          <a:pt x="35" y="159"/>
                        </a:lnTo>
                        <a:lnTo>
                          <a:pt x="35" y="168"/>
                        </a:lnTo>
                        <a:lnTo>
                          <a:pt x="34" y="174"/>
                        </a:lnTo>
                        <a:lnTo>
                          <a:pt x="51" y="197"/>
                        </a:lnTo>
                        <a:lnTo>
                          <a:pt x="100" y="168"/>
                        </a:lnTo>
                        <a:lnTo>
                          <a:pt x="101" y="113"/>
                        </a:lnTo>
                        <a:lnTo>
                          <a:pt x="108" y="98"/>
                        </a:lnTo>
                        <a:lnTo>
                          <a:pt x="112" y="86"/>
                        </a:lnTo>
                        <a:lnTo>
                          <a:pt x="115" y="71"/>
                        </a:lnTo>
                        <a:lnTo>
                          <a:pt x="117" y="58"/>
                        </a:lnTo>
                        <a:lnTo>
                          <a:pt x="116" y="47"/>
                        </a:lnTo>
                        <a:lnTo>
                          <a:pt x="114" y="34"/>
                        </a:lnTo>
                        <a:lnTo>
                          <a:pt x="112" y="24"/>
                        </a:lnTo>
                        <a:lnTo>
                          <a:pt x="107" y="16"/>
                        </a:lnTo>
                        <a:lnTo>
                          <a:pt x="100" y="9"/>
                        </a:lnTo>
                        <a:lnTo>
                          <a:pt x="91" y="5"/>
                        </a:lnTo>
                        <a:lnTo>
                          <a:pt x="81" y="3"/>
                        </a:lnTo>
                        <a:lnTo>
                          <a:pt x="70" y="1"/>
                        </a:lnTo>
                        <a:lnTo>
                          <a:pt x="57" y="0"/>
                        </a:lnTo>
                        <a:lnTo>
                          <a:pt x="45" y="1"/>
                        </a:lnTo>
                        <a:lnTo>
                          <a:pt x="30" y="5"/>
                        </a:lnTo>
                        <a:lnTo>
                          <a:pt x="22" y="10"/>
                        </a:lnTo>
                        <a:lnTo>
                          <a:pt x="14" y="16"/>
                        </a:lnTo>
                        <a:lnTo>
                          <a:pt x="8" y="25"/>
                        </a:lnTo>
                        <a:lnTo>
                          <a:pt x="5" y="36"/>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0" name="Freeform 145">
                    <a:extLst>
                      <a:ext uri="{FF2B5EF4-FFF2-40B4-BE49-F238E27FC236}">
                        <a16:creationId xmlns:a16="http://schemas.microsoft.com/office/drawing/2014/main" id="{37292674-305E-F64A-820F-AAA558CCD321}"/>
                      </a:ext>
                    </a:extLst>
                  </p:cNvPr>
                  <p:cNvSpPr>
                    <a:spLocks/>
                  </p:cNvSpPr>
                  <p:nvPr/>
                </p:nvSpPr>
                <p:spPr bwMode="auto">
                  <a:xfrm>
                    <a:off x="2249" y="1810"/>
                    <a:ext cx="39" cy="43"/>
                  </a:xfrm>
                  <a:custGeom>
                    <a:avLst/>
                    <a:gdLst>
                      <a:gd name="T0" fmla="*/ 5 w 39"/>
                      <a:gd name="T1" fmla="*/ 2 h 43"/>
                      <a:gd name="T2" fmla="*/ 13 w 39"/>
                      <a:gd name="T3" fmla="*/ 1 h 43"/>
                      <a:gd name="T4" fmla="*/ 24 w 39"/>
                      <a:gd name="T5" fmla="*/ 0 h 43"/>
                      <a:gd name="T6" fmla="*/ 32 w 39"/>
                      <a:gd name="T7" fmla="*/ 2 h 43"/>
                      <a:gd name="T8" fmla="*/ 35 w 39"/>
                      <a:gd name="T9" fmla="*/ 4 h 43"/>
                      <a:gd name="T10" fmla="*/ 36 w 39"/>
                      <a:gd name="T11" fmla="*/ 7 h 43"/>
                      <a:gd name="T12" fmla="*/ 38 w 39"/>
                      <a:gd name="T13" fmla="*/ 9 h 43"/>
                      <a:gd name="T14" fmla="*/ 21 w 39"/>
                      <a:gd name="T15" fmla="*/ 10 h 43"/>
                      <a:gd name="T16" fmla="*/ 23 w 39"/>
                      <a:gd name="T17" fmla="*/ 12 h 43"/>
                      <a:gd name="T18" fmla="*/ 32 w 39"/>
                      <a:gd name="T19" fmla="*/ 12 h 43"/>
                      <a:gd name="T20" fmla="*/ 13 w 39"/>
                      <a:gd name="T21" fmla="*/ 12 h 43"/>
                      <a:gd name="T22" fmla="*/ 7 w 39"/>
                      <a:gd name="T23" fmla="*/ 12 h 43"/>
                      <a:gd name="T24" fmla="*/ 3 w 39"/>
                      <a:gd name="T25" fmla="*/ 34 h 43"/>
                      <a:gd name="T26" fmla="*/ 6 w 39"/>
                      <a:gd name="T27" fmla="*/ 39 h 43"/>
                      <a:gd name="T28" fmla="*/ 7 w 39"/>
                      <a:gd name="T29" fmla="*/ 42 h 43"/>
                      <a:gd name="T30" fmla="*/ 0 w 39"/>
                      <a:gd name="T31" fmla="*/ 36 h 43"/>
                      <a:gd name="T32" fmla="*/ 4 w 39"/>
                      <a:gd name="T33" fmla="*/ 10 h 43"/>
                      <a:gd name="T34" fmla="*/ 5 w 39"/>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43"/>
                      <a:gd name="T56" fmla="*/ 39 w 39"/>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43">
                        <a:moveTo>
                          <a:pt x="5" y="2"/>
                        </a:moveTo>
                        <a:lnTo>
                          <a:pt x="13" y="1"/>
                        </a:lnTo>
                        <a:lnTo>
                          <a:pt x="24" y="0"/>
                        </a:lnTo>
                        <a:lnTo>
                          <a:pt x="32" y="2"/>
                        </a:lnTo>
                        <a:lnTo>
                          <a:pt x="35" y="4"/>
                        </a:lnTo>
                        <a:lnTo>
                          <a:pt x="36" y="7"/>
                        </a:lnTo>
                        <a:lnTo>
                          <a:pt x="38" y="9"/>
                        </a:lnTo>
                        <a:lnTo>
                          <a:pt x="21" y="10"/>
                        </a:lnTo>
                        <a:lnTo>
                          <a:pt x="23" y="12"/>
                        </a:lnTo>
                        <a:lnTo>
                          <a:pt x="32" y="12"/>
                        </a:lnTo>
                        <a:lnTo>
                          <a:pt x="13" y="12"/>
                        </a:lnTo>
                        <a:lnTo>
                          <a:pt x="7" y="12"/>
                        </a:lnTo>
                        <a:lnTo>
                          <a:pt x="3" y="34"/>
                        </a:lnTo>
                        <a:lnTo>
                          <a:pt x="6" y="39"/>
                        </a:lnTo>
                        <a:lnTo>
                          <a:pt x="7" y="42"/>
                        </a:lnTo>
                        <a:lnTo>
                          <a:pt x="0" y="36"/>
                        </a:lnTo>
                        <a:lnTo>
                          <a:pt x="4" y="10"/>
                        </a:lnTo>
                        <a:lnTo>
                          <a:pt x="5" y="2"/>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1" name="Freeform 146">
                    <a:extLst>
                      <a:ext uri="{FF2B5EF4-FFF2-40B4-BE49-F238E27FC236}">
                        <a16:creationId xmlns:a16="http://schemas.microsoft.com/office/drawing/2014/main" id="{A80B857B-C6D5-3F4E-A5F7-1F2CADDD9AC7}"/>
                      </a:ext>
                    </a:extLst>
                  </p:cNvPr>
                  <p:cNvSpPr>
                    <a:spLocks/>
                  </p:cNvSpPr>
                  <p:nvPr/>
                </p:nvSpPr>
                <p:spPr bwMode="auto">
                  <a:xfrm>
                    <a:off x="2217" y="1811"/>
                    <a:ext cx="20" cy="17"/>
                  </a:xfrm>
                  <a:custGeom>
                    <a:avLst/>
                    <a:gdLst>
                      <a:gd name="T0" fmla="*/ 17 w 20"/>
                      <a:gd name="T1" fmla="*/ 2 h 17"/>
                      <a:gd name="T2" fmla="*/ 7 w 20"/>
                      <a:gd name="T3" fmla="*/ 0 h 17"/>
                      <a:gd name="T4" fmla="*/ 1 w 20"/>
                      <a:gd name="T5" fmla="*/ 0 h 17"/>
                      <a:gd name="T6" fmla="*/ 1 w 20"/>
                      <a:gd name="T7" fmla="*/ 7 h 17"/>
                      <a:gd name="T8" fmla="*/ 0 w 20"/>
                      <a:gd name="T9" fmla="*/ 11 h 17"/>
                      <a:gd name="T10" fmla="*/ 8 w 20"/>
                      <a:gd name="T11" fmla="*/ 11 h 17"/>
                      <a:gd name="T12" fmla="*/ 13 w 20"/>
                      <a:gd name="T13" fmla="*/ 11 h 17"/>
                      <a:gd name="T14" fmla="*/ 6 w 20"/>
                      <a:gd name="T15" fmla="*/ 14 h 17"/>
                      <a:gd name="T16" fmla="*/ 1 w 20"/>
                      <a:gd name="T17" fmla="*/ 16 h 17"/>
                      <a:gd name="T18" fmla="*/ 15 w 20"/>
                      <a:gd name="T19" fmla="*/ 14 h 17"/>
                      <a:gd name="T20" fmla="*/ 19 w 20"/>
                      <a:gd name="T21" fmla="*/ 13 h 17"/>
                      <a:gd name="T22" fmla="*/ 17 w 20"/>
                      <a:gd name="T23" fmla="*/ 2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7" y="2"/>
                        </a:moveTo>
                        <a:lnTo>
                          <a:pt x="7" y="0"/>
                        </a:lnTo>
                        <a:lnTo>
                          <a:pt x="1" y="0"/>
                        </a:lnTo>
                        <a:lnTo>
                          <a:pt x="1" y="7"/>
                        </a:lnTo>
                        <a:lnTo>
                          <a:pt x="0" y="11"/>
                        </a:lnTo>
                        <a:lnTo>
                          <a:pt x="8" y="11"/>
                        </a:lnTo>
                        <a:lnTo>
                          <a:pt x="13" y="11"/>
                        </a:lnTo>
                        <a:lnTo>
                          <a:pt x="6" y="14"/>
                        </a:lnTo>
                        <a:lnTo>
                          <a:pt x="1" y="16"/>
                        </a:lnTo>
                        <a:lnTo>
                          <a:pt x="15" y="14"/>
                        </a:lnTo>
                        <a:lnTo>
                          <a:pt x="19" y="13"/>
                        </a:lnTo>
                        <a:lnTo>
                          <a:pt x="17" y="2"/>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2" name="Freeform 147">
                    <a:extLst>
                      <a:ext uri="{FF2B5EF4-FFF2-40B4-BE49-F238E27FC236}">
                        <a16:creationId xmlns:a16="http://schemas.microsoft.com/office/drawing/2014/main" id="{19216754-DC16-4345-ADBF-A1D7E0D63E03}"/>
                      </a:ext>
                    </a:extLst>
                  </p:cNvPr>
                  <p:cNvSpPr>
                    <a:spLocks/>
                  </p:cNvSpPr>
                  <p:nvPr/>
                </p:nvSpPr>
                <p:spPr bwMode="auto">
                  <a:xfrm>
                    <a:off x="2259" y="1852"/>
                    <a:ext cx="57" cy="58"/>
                  </a:xfrm>
                  <a:custGeom>
                    <a:avLst/>
                    <a:gdLst>
                      <a:gd name="T0" fmla="*/ 46 w 57"/>
                      <a:gd name="T1" fmla="*/ 15 h 58"/>
                      <a:gd name="T2" fmla="*/ 41 w 57"/>
                      <a:gd name="T3" fmla="*/ 29 h 58"/>
                      <a:gd name="T4" fmla="*/ 0 w 57"/>
                      <a:gd name="T5" fmla="*/ 49 h 58"/>
                      <a:gd name="T6" fmla="*/ 21 w 57"/>
                      <a:gd name="T7" fmla="*/ 44 h 58"/>
                      <a:gd name="T8" fmla="*/ 31 w 57"/>
                      <a:gd name="T9" fmla="*/ 42 h 58"/>
                      <a:gd name="T10" fmla="*/ 42 w 57"/>
                      <a:gd name="T11" fmla="*/ 43 h 58"/>
                      <a:gd name="T12" fmla="*/ 51 w 57"/>
                      <a:gd name="T13" fmla="*/ 47 h 58"/>
                      <a:gd name="T14" fmla="*/ 55 w 57"/>
                      <a:gd name="T15" fmla="*/ 57 h 58"/>
                      <a:gd name="T16" fmla="*/ 56 w 57"/>
                      <a:gd name="T17" fmla="*/ 17 h 58"/>
                      <a:gd name="T18" fmla="*/ 54 w 57"/>
                      <a:gd name="T19" fmla="*/ 9 h 58"/>
                      <a:gd name="T20" fmla="*/ 48 w 57"/>
                      <a:gd name="T21" fmla="*/ 0 h 58"/>
                      <a:gd name="T22" fmla="*/ 46 w 57"/>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58"/>
                      <a:gd name="T38" fmla="*/ 57 w 57"/>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58">
                        <a:moveTo>
                          <a:pt x="46" y="15"/>
                        </a:moveTo>
                        <a:lnTo>
                          <a:pt x="41" y="29"/>
                        </a:lnTo>
                        <a:lnTo>
                          <a:pt x="0" y="49"/>
                        </a:lnTo>
                        <a:lnTo>
                          <a:pt x="21" y="44"/>
                        </a:lnTo>
                        <a:lnTo>
                          <a:pt x="31" y="42"/>
                        </a:lnTo>
                        <a:lnTo>
                          <a:pt x="42" y="43"/>
                        </a:lnTo>
                        <a:lnTo>
                          <a:pt x="51" y="47"/>
                        </a:lnTo>
                        <a:lnTo>
                          <a:pt x="55" y="57"/>
                        </a:lnTo>
                        <a:lnTo>
                          <a:pt x="56" y="17"/>
                        </a:lnTo>
                        <a:lnTo>
                          <a:pt x="54" y="9"/>
                        </a:lnTo>
                        <a:lnTo>
                          <a:pt x="48" y="0"/>
                        </a:lnTo>
                        <a:lnTo>
                          <a:pt x="46" y="15"/>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98" name="Freeform 148">
                  <a:extLst>
                    <a:ext uri="{FF2B5EF4-FFF2-40B4-BE49-F238E27FC236}">
                      <a16:creationId xmlns:a16="http://schemas.microsoft.com/office/drawing/2014/main" id="{77420AC2-A98A-7C48-ABF4-27BED8E6DC2A}"/>
                    </a:ext>
                  </a:extLst>
                </p:cNvPr>
                <p:cNvSpPr>
                  <a:spLocks/>
                </p:cNvSpPr>
                <p:nvPr/>
              </p:nvSpPr>
              <p:spPr bwMode="auto">
                <a:xfrm>
                  <a:off x="2211" y="1732"/>
                  <a:ext cx="128" cy="141"/>
                </a:xfrm>
                <a:custGeom>
                  <a:avLst/>
                  <a:gdLst>
                    <a:gd name="T0" fmla="*/ 23 w 128"/>
                    <a:gd name="T1" fmla="*/ 12 h 141"/>
                    <a:gd name="T2" fmla="*/ 34 w 128"/>
                    <a:gd name="T3" fmla="*/ 6 h 141"/>
                    <a:gd name="T4" fmla="*/ 43 w 128"/>
                    <a:gd name="T5" fmla="*/ 4 h 141"/>
                    <a:gd name="T6" fmla="*/ 58 w 128"/>
                    <a:gd name="T7" fmla="*/ 0 h 141"/>
                    <a:gd name="T8" fmla="*/ 69 w 128"/>
                    <a:gd name="T9" fmla="*/ 0 h 141"/>
                    <a:gd name="T10" fmla="*/ 81 w 128"/>
                    <a:gd name="T11" fmla="*/ 0 h 141"/>
                    <a:gd name="T12" fmla="*/ 93 w 128"/>
                    <a:gd name="T13" fmla="*/ 3 h 141"/>
                    <a:gd name="T14" fmla="*/ 101 w 128"/>
                    <a:gd name="T15" fmla="*/ 3 h 141"/>
                    <a:gd name="T16" fmla="*/ 110 w 128"/>
                    <a:gd name="T17" fmla="*/ 5 h 141"/>
                    <a:gd name="T18" fmla="*/ 117 w 128"/>
                    <a:gd name="T19" fmla="*/ 12 h 141"/>
                    <a:gd name="T20" fmla="*/ 122 w 128"/>
                    <a:gd name="T21" fmla="*/ 19 h 141"/>
                    <a:gd name="T22" fmla="*/ 123 w 128"/>
                    <a:gd name="T23" fmla="*/ 30 h 141"/>
                    <a:gd name="T24" fmla="*/ 125 w 128"/>
                    <a:gd name="T25" fmla="*/ 43 h 141"/>
                    <a:gd name="T26" fmla="*/ 127 w 128"/>
                    <a:gd name="T27" fmla="*/ 62 h 141"/>
                    <a:gd name="T28" fmla="*/ 126 w 128"/>
                    <a:gd name="T29" fmla="*/ 78 h 141"/>
                    <a:gd name="T30" fmla="*/ 122 w 128"/>
                    <a:gd name="T31" fmla="*/ 92 h 141"/>
                    <a:gd name="T32" fmla="*/ 120 w 128"/>
                    <a:gd name="T33" fmla="*/ 105 h 141"/>
                    <a:gd name="T34" fmla="*/ 116 w 128"/>
                    <a:gd name="T35" fmla="*/ 114 h 141"/>
                    <a:gd name="T36" fmla="*/ 112 w 128"/>
                    <a:gd name="T37" fmla="*/ 123 h 141"/>
                    <a:gd name="T38" fmla="*/ 109 w 128"/>
                    <a:gd name="T39" fmla="*/ 131 h 141"/>
                    <a:gd name="T40" fmla="*/ 104 w 128"/>
                    <a:gd name="T41" fmla="*/ 140 h 141"/>
                    <a:gd name="T42" fmla="*/ 99 w 128"/>
                    <a:gd name="T43" fmla="*/ 140 h 141"/>
                    <a:gd name="T44" fmla="*/ 101 w 128"/>
                    <a:gd name="T45" fmla="*/ 127 h 141"/>
                    <a:gd name="T46" fmla="*/ 98 w 128"/>
                    <a:gd name="T47" fmla="*/ 119 h 141"/>
                    <a:gd name="T48" fmla="*/ 97 w 128"/>
                    <a:gd name="T49" fmla="*/ 114 h 141"/>
                    <a:gd name="T50" fmla="*/ 99 w 128"/>
                    <a:gd name="T51" fmla="*/ 106 h 141"/>
                    <a:gd name="T52" fmla="*/ 101 w 128"/>
                    <a:gd name="T53" fmla="*/ 92 h 141"/>
                    <a:gd name="T54" fmla="*/ 98 w 128"/>
                    <a:gd name="T55" fmla="*/ 89 h 141"/>
                    <a:gd name="T56" fmla="*/ 92 w 128"/>
                    <a:gd name="T57" fmla="*/ 95 h 141"/>
                    <a:gd name="T58" fmla="*/ 87 w 128"/>
                    <a:gd name="T59" fmla="*/ 102 h 141"/>
                    <a:gd name="T60" fmla="*/ 88 w 128"/>
                    <a:gd name="T61" fmla="*/ 89 h 141"/>
                    <a:gd name="T62" fmla="*/ 86 w 128"/>
                    <a:gd name="T63" fmla="*/ 72 h 141"/>
                    <a:gd name="T64" fmla="*/ 86 w 128"/>
                    <a:gd name="T65" fmla="*/ 54 h 141"/>
                    <a:gd name="T66" fmla="*/ 85 w 128"/>
                    <a:gd name="T67" fmla="*/ 44 h 141"/>
                    <a:gd name="T68" fmla="*/ 89 w 128"/>
                    <a:gd name="T69" fmla="*/ 39 h 141"/>
                    <a:gd name="T70" fmla="*/ 80 w 128"/>
                    <a:gd name="T71" fmla="*/ 42 h 141"/>
                    <a:gd name="T72" fmla="*/ 73 w 128"/>
                    <a:gd name="T73" fmla="*/ 45 h 141"/>
                    <a:gd name="T74" fmla="*/ 66 w 128"/>
                    <a:gd name="T75" fmla="*/ 46 h 141"/>
                    <a:gd name="T76" fmla="*/ 55 w 128"/>
                    <a:gd name="T77" fmla="*/ 48 h 141"/>
                    <a:gd name="T78" fmla="*/ 47 w 128"/>
                    <a:gd name="T79" fmla="*/ 50 h 141"/>
                    <a:gd name="T80" fmla="*/ 57 w 128"/>
                    <a:gd name="T81" fmla="*/ 45 h 141"/>
                    <a:gd name="T82" fmla="*/ 52 w 128"/>
                    <a:gd name="T83" fmla="*/ 45 h 141"/>
                    <a:gd name="T84" fmla="*/ 37 w 128"/>
                    <a:gd name="T85" fmla="*/ 45 h 141"/>
                    <a:gd name="T86" fmla="*/ 26 w 128"/>
                    <a:gd name="T87" fmla="*/ 43 h 141"/>
                    <a:gd name="T88" fmla="*/ 12 w 128"/>
                    <a:gd name="T89" fmla="*/ 44 h 141"/>
                    <a:gd name="T90" fmla="*/ 8 w 128"/>
                    <a:gd name="T91" fmla="*/ 53 h 141"/>
                    <a:gd name="T92" fmla="*/ 6 w 128"/>
                    <a:gd name="T93" fmla="*/ 64 h 141"/>
                    <a:gd name="T94" fmla="*/ 4 w 128"/>
                    <a:gd name="T95" fmla="*/ 50 h 141"/>
                    <a:gd name="T96" fmla="*/ 0 w 128"/>
                    <a:gd name="T97" fmla="*/ 35 h 141"/>
                    <a:gd name="T98" fmla="*/ 6 w 128"/>
                    <a:gd name="T99" fmla="*/ 24 h 141"/>
                    <a:gd name="T100" fmla="*/ 14 w 128"/>
                    <a:gd name="T101" fmla="*/ 17 h 141"/>
                    <a:gd name="T102" fmla="*/ 23 w 128"/>
                    <a:gd name="T103" fmla="*/ 12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8"/>
                    <a:gd name="T157" fmla="*/ 0 h 141"/>
                    <a:gd name="T158" fmla="*/ 128 w 128"/>
                    <a:gd name="T159" fmla="*/ 141 h 1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8" h="141">
                      <a:moveTo>
                        <a:pt x="23" y="12"/>
                      </a:moveTo>
                      <a:lnTo>
                        <a:pt x="34" y="6"/>
                      </a:lnTo>
                      <a:lnTo>
                        <a:pt x="43" y="4"/>
                      </a:lnTo>
                      <a:lnTo>
                        <a:pt x="58" y="0"/>
                      </a:lnTo>
                      <a:lnTo>
                        <a:pt x="69" y="0"/>
                      </a:lnTo>
                      <a:lnTo>
                        <a:pt x="81" y="0"/>
                      </a:lnTo>
                      <a:lnTo>
                        <a:pt x="93" y="3"/>
                      </a:lnTo>
                      <a:lnTo>
                        <a:pt x="101" y="3"/>
                      </a:lnTo>
                      <a:lnTo>
                        <a:pt x="110" y="5"/>
                      </a:lnTo>
                      <a:lnTo>
                        <a:pt x="117" y="12"/>
                      </a:lnTo>
                      <a:lnTo>
                        <a:pt x="122" y="19"/>
                      </a:lnTo>
                      <a:lnTo>
                        <a:pt x="123" y="30"/>
                      </a:lnTo>
                      <a:lnTo>
                        <a:pt x="125" y="43"/>
                      </a:lnTo>
                      <a:lnTo>
                        <a:pt x="127" y="62"/>
                      </a:lnTo>
                      <a:lnTo>
                        <a:pt x="126" y="78"/>
                      </a:lnTo>
                      <a:lnTo>
                        <a:pt x="122" y="92"/>
                      </a:lnTo>
                      <a:lnTo>
                        <a:pt x="120" y="105"/>
                      </a:lnTo>
                      <a:lnTo>
                        <a:pt x="116" y="114"/>
                      </a:lnTo>
                      <a:lnTo>
                        <a:pt x="112" y="123"/>
                      </a:lnTo>
                      <a:lnTo>
                        <a:pt x="109" y="131"/>
                      </a:lnTo>
                      <a:lnTo>
                        <a:pt x="104" y="140"/>
                      </a:lnTo>
                      <a:lnTo>
                        <a:pt x="99" y="140"/>
                      </a:lnTo>
                      <a:lnTo>
                        <a:pt x="101" y="127"/>
                      </a:lnTo>
                      <a:lnTo>
                        <a:pt x="98" y="119"/>
                      </a:lnTo>
                      <a:lnTo>
                        <a:pt x="97" y="114"/>
                      </a:lnTo>
                      <a:lnTo>
                        <a:pt x="99" y="106"/>
                      </a:lnTo>
                      <a:lnTo>
                        <a:pt x="101" y="92"/>
                      </a:lnTo>
                      <a:lnTo>
                        <a:pt x="98" y="89"/>
                      </a:lnTo>
                      <a:lnTo>
                        <a:pt x="92" y="95"/>
                      </a:lnTo>
                      <a:lnTo>
                        <a:pt x="87" y="102"/>
                      </a:lnTo>
                      <a:lnTo>
                        <a:pt x="88" y="89"/>
                      </a:lnTo>
                      <a:lnTo>
                        <a:pt x="86" y="72"/>
                      </a:lnTo>
                      <a:lnTo>
                        <a:pt x="86" y="54"/>
                      </a:lnTo>
                      <a:lnTo>
                        <a:pt x="85" y="44"/>
                      </a:lnTo>
                      <a:lnTo>
                        <a:pt x="89" y="39"/>
                      </a:lnTo>
                      <a:lnTo>
                        <a:pt x="80" y="42"/>
                      </a:lnTo>
                      <a:lnTo>
                        <a:pt x="73" y="45"/>
                      </a:lnTo>
                      <a:lnTo>
                        <a:pt x="66" y="46"/>
                      </a:lnTo>
                      <a:lnTo>
                        <a:pt x="55" y="48"/>
                      </a:lnTo>
                      <a:lnTo>
                        <a:pt x="47" y="50"/>
                      </a:lnTo>
                      <a:lnTo>
                        <a:pt x="57" y="45"/>
                      </a:lnTo>
                      <a:lnTo>
                        <a:pt x="52" y="45"/>
                      </a:lnTo>
                      <a:lnTo>
                        <a:pt x="37" y="45"/>
                      </a:lnTo>
                      <a:lnTo>
                        <a:pt x="26" y="43"/>
                      </a:lnTo>
                      <a:lnTo>
                        <a:pt x="12" y="44"/>
                      </a:lnTo>
                      <a:lnTo>
                        <a:pt x="8" y="53"/>
                      </a:lnTo>
                      <a:lnTo>
                        <a:pt x="6" y="64"/>
                      </a:lnTo>
                      <a:lnTo>
                        <a:pt x="4" y="50"/>
                      </a:lnTo>
                      <a:lnTo>
                        <a:pt x="0" y="35"/>
                      </a:lnTo>
                      <a:lnTo>
                        <a:pt x="6" y="24"/>
                      </a:lnTo>
                      <a:lnTo>
                        <a:pt x="14" y="17"/>
                      </a:lnTo>
                      <a:lnTo>
                        <a:pt x="23" y="1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0" name="Group 149">
              <a:extLst>
                <a:ext uri="{FF2B5EF4-FFF2-40B4-BE49-F238E27FC236}">
                  <a16:creationId xmlns:a16="http://schemas.microsoft.com/office/drawing/2014/main" id="{0FA22C59-7267-7146-8005-4D7ECA5759EA}"/>
                </a:ext>
              </a:extLst>
            </p:cNvPr>
            <p:cNvGrpSpPr>
              <a:grpSpLocks/>
            </p:cNvGrpSpPr>
            <p:nvPr/>
          </p:nvGrpSpPr>
          <p:grpSpPr bwMode="auto">
            <a:xfrm>
              <a:off x="1906" y="1765"/>
              <a:ext cx="300" cy="1376"/>
              <a:chOff x="1906" y="1765"/>
              <a:chExt cx="300" cy="1376"/>
            </a:xfrm>
          </p:grpSpPr>
          <p:grpSp>
            <p:nvGrpSpPr>
              <p:cNvPr id="65" name="Group 150">
                <a:extLst>
                  <a:ext uri="{FF2B5EF4-FFF2-40B4-BE49-F238E27FC236}">
                    <a16:creationId xmlns:a16="http://schemas.microsoft.com/office/drawing/2014/main" id="{3A4BCA55-41F5-5546-86BA-506D329AD284}"/>
                  </a:ext>
                </a:extLst>
              </p:cNvPr>
              <p:cNvGrpSpPr>
                <a:grpSpLocks/>
              </p:cNvGrpSpPr>
              <p:nvPr/>
            </p:nvGrpSpPr>
            <p:grpSpPr bwMode="auto">
              <a:xfrm>
                <a:off x="1971" y="1765"/>
                <a:ext cx="156" cy="236"/>
                <a:chOff x="1971" y="1765"/>
                <a:chExt cx="156" cy="236"/>
              </a:xfrm>
            </p:grpSpPr>
            <p:sp>
              <p:nvSpPr>
                <p:cNvPr id="85" name="Freeform 151">
                  <a:extLst>
                    <a:ext uri="{FF2B5EF4-FFF2-40B4-BE49-F238E27FC236}">
                      <a16:creationId xmlns:a16="http://schemas.microsoft.com/office/drawing/2014/main" id="{DD97629B-8197-6B43-BE46-1A4C97717E7E}"/>
                    </a:ext>
                  </a:extLst>
                </p:cNvPr>
                <p:cNvSpPr>
                  <a:spLocks/>
                </p:cNvSpPr>
                <p:nvPr/>
              </p:nvSpPr>
              <p:spPr bwMode="auto">
                <a:xfrm>
                  <a:off x="1971" y="1765"/>
                  <a:ext cx="156" cy="182"/>
                </a:xfrm>
                <a:custGeom>
                  <a:avLst/>
                  <a:gdLst>
                    <a:gd name="T0" fmla="*/ 59 w 156"/>
                    <a:gd name="T1" fmla="*/ 2 h 182"/>
                    <a:gd name="T2" fmla="*/ 42 w 156"/>
                    <a:gd name="T3" fmla="*/ 11 h 182"/>
                    <a:gd name="T4" fmla="*/ 31 w 156"/>
                    <a:gd name="T5" fmla="*/ 21 h 182"/>
                    <a:gd name="T6" fmla="*/ 23 w 156"/>
                    <a:gd name="T7" fmla="*/ 34 h 182"/>
                    <a:gd name="T8" fmla="*/ 15 w 156"/>
                    <a:gd name="T9" fmla="*/ 59 h 182"/>
                    <a:gd name="T10" fmla="*/ 6 w 156"/>
                    <a:gd name="T11" fmla="*/ 96 h 182"/>
                    <a:gd name="T12" fmla="*/ 0 w 156"/>
                    <a:gd name="T13" fmla="*/ 128 h 182"/>
                    <a:gd name="T14" fmla="*/ 1 w 156"/>
                    <a:gd name="T15" fmla="*/ 143 h 182"/>
                    <a:gd name="T16" fmla="*/ 4 w 156"/>
                    <a:gd name="T17" fmla="*/ 156 h 182"/>
                    <a:gd name="T18" fmla="*/ 6 w 156"/>
                    <a:gd name="T19" fmla="*/ 172 h 182"/>
                    <a:gd name="T20" fmla="*/ 6 w 156"/>
                    <a:gd name="T21" fmla="*/ 178 h 182"/>
                    <a:gd name="T22" fmla="*/ 12 w 156"/>
                    <a:gd name="T23" fmla="*/ 178 h 182"/>
                    <a:gd name="T24" fmla="*/ 21 w 156"/>
                    <a:gd name="T25" fmla="*/ 176 h 182"/>
                    <a:gd name="T26" fmla="*/ 31 w 156"/>
                    <a:gd name="T27" fmla="*/ 176 h 182"/>
                    <a:gd name="T28" fmla="*/ 45 w 156"/>
                    <a:gd name="T29" fmla="*/ 180 h 182"/>
                    <a:gd name="T30" fmla="*/ 54 w 156"/>
                    <a:gd name="T31" fmla="*/ 181 h 182"/>
                    <a:gd name="T32" fmla="*/ 54 w 156"/>
                    <a:gd name="T33" fmla="*/ 169 h 182"/>
                    <a:gd name="T34" fmla="*/ 42 w 156"/>
                    <a:gd name="T35" fmla="*/ 144 h 182"/>
                    <a:gd name="T36" fmla="*/ 40 w 156"/>
                    <a:gd name="T37" fmla="*/ 104 h 182"/>
                    <a:gd name="T38" fmla="*/ 42 w 156"/>
                    <a:gd name="T39" fmla="*/ 67 h 182"/>
                    <a:gd name="T40" fmla="*/ 64 w 156"/>
                    <a:gd name="T41" fmla="*/ 45 h 182"/>
                    <a:gd name="T42" fmla="*/ 101 w 156"/>
                    <a:gd name="T43" fmla="*/ 42 h 182"/>
                    <a:gd name="T44" fmla="*/ 118 w 156"/>
                    <a:gd name="T45" fmla="*/ 64 h 182"/>
                    <a:gd name="T46" fmla="*/ 116 w 156"/>
                    <a:gd name="T47" fmla="*/ 140 h 182"/>
                    <a:gd name="T48" fmla="*/ 101 w 156"/>
                    <a:gd name="T49" fmla="*/ 170 h 182"/>
                    <a:gd name="T50" fmla="*/ 101 w 156"/>
                    <a:gd name="T51" fmla="*/ 180 h 182"/>
                    <a:gd name="T52" fmla="*/ 110 w 156"/>
                    <a:gd name="T53" fmla="*/ 180 h 182"/>
                    <a:gd name="T54" fmla="*/ 121 w 156"/>
                    <a:gd name="T55" fmla="*/ 178 h 182"/>
                    <a:gd name="T56" fmla="*/ 131 w 156"/>
                    <a:gd name="T57" fmla="*/ 177 h 182"/>
                    <a:gd name="T58" fmla="*/ 139 w 156"/>
                    <a:gd name="T59" fmla="*/ 179 h 182"/>
                    <a:gd name="T60" fmla="*/ 144 w 156"/>
                    <a:gd name="T61" fmla="*/ 180 h 182"/>
                    <a:gd name="T62" fmla="*/ 146 w 156"/>
                    <a:gd name="T63" fmla="*/ 168 h 182"/>
                    <a:gd name="T64" fmla="*/ 151 w 156"/>
                    <a:gd name="T65" fmla="*/ 151 h 182"/>
                    <a:gd name="T66" fmla="*/ 154 w 156"/>
                    <a:gd name="T67" fmla="*/ 134 h 182"/>
                    <a:gd name="T68" fmla="*/ 155 w 156"/>
                    <a:gd name="T69" fmla="*/ 120 h 182"/>
                    <a:gd name="T70" fmla="*/ 154 w 156"/>
                    <a:gd name="T71" fmla="*/ 104 h 182"/>
                    <a:gd name="T72" fmla="*/ 151 w 156"/>
                    <a:gd name="T73" fmla="*/ 92 h 182"/>
                    <a:gd name="T74" fmla="*/ 148 w 156"/>
                    <a:gd name="T75" fmla="*/ 79 h 182"/>
                    <a:gd name="T76" fmla="*/ 145 w 156"/>
                    <a:gd name="T77" fmla="*/ 66 h 182"/>
                    <a:gd name="T78" fmla="*/ 145 w 156"/>
                    <a:gd name="T79" fmla="*/ 58 h 182"/>
                    <a:gd name="T80" fmla="*/ 142 w 156"/>
                    <a:gd name="T81" fmla="*/ 45 h 182"/>
                    <a:gd name="T82" fmla="*/ 138 w 156"/>
                    <a:gd name="T83" fmla="*/ 28 h 182"/>
                    <a:gd name="T84" fmla="*/ 127 w 156"/>
                    <a:gd name="T85" fmla="*/ 14 h 182"/>
                    <a:gd name="T86" fmla="*/ 112 w 156"/>
                    <a:gd name="T87" fmla="*/ 4 h 182"/>
                    <a:gd name="T88" fmla="*/ 95 w 156"/>
                    <a:gd name="T89" fmla="*/ 0 h 182"/>
                    <a:gd name="T90" fmla="*/ 80 w 156"/>
                    <a:gd name="T91" fmla="*/ 0 h 182"/>
                    <a:gd name="T92" fmla="*/ 59 w 156"/>
                    <a:gd name="T93" fmla="*/ 2 h 1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6"/>
                    <a:gd name="T142" fmla="*/ 0 h 182"/>
                    <a:gd name="T143" fmla="*/ 156 w 156"/>
                    <a:gd name="T144" fmla="*/ 182 h 1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6" h="182">
                      <a:moveTo>
                        <a:pt x="59" y="2"/>
                      </a:moveTo>
                      <a:lnTo>
                        <a:pt x="42" y="11"/>
                      </a:lnTo>
                      <a:lnTo>
                        <a:pt x="31" y="21"/>
                      </a:lnTo>
                      <a:lnTo>
                        <a:pt x="23" y="34"/>
                      </a:lnTo>
                      <a:lnTo>
                        <a:pt x="15" y="59"/>
                      </a:lnTo>
                      <a:lnTo>
                        <a:pt x="6" y="96"/>
                      </a:lnTo>
                      <a:lnTo>
                        <a:pt x="0" y="128"/>
                      </a:lnTo>
                      <a:lnTo>
                        <a:pt x="1" y="143"/>
                      </a:lnTo>
                      <a:lnTo>
                        <a:pt x="4" y="156"/>
                      </a:lnTo>
                      <a:lnTo>
                        <a:pt x="6" y="172"/>
                      </a:lnTo>
                      <a:lnTo>
                        <a:pt x="6" y="178"/>
                      </a:lnTo>
                      <a:lnTo>
                        <a:pt x="12" y="178"/>
                      </a:lnTo>
                      <a:lnTo>
                        <a:pt x="21" y="176"/>
                      </a:lnTo>
                      <a:lnTo>
                        <a:pt x="31" y="176"/>
                      </a:lnTo>
                      <a:lnTo>
                        <a:pt x="45" y="180"/>
                      </a:lnTo>
                      <a:lnTo>
                        <a:pt x="54" y="181"/>
                      </a:lnTo>
                      <a:lnTo>
                        <a:pt x="54" y="169"/>
                      </a:lnTo>
                      <a:lnTo>
                        <a:pt x="42" y="144"/>
                      </a:lnTo>
                      <a:lnTo>
                        <a:pt x="40" y="104"/>
                      </a:lnTo>
                      <a:lnTo>
                        <a:pt x="42" y="67"/>
                      </a:lnTo>
                      <a:lnTo>
                        <a:pt x="64" y="45"/>
                      </a:lnTo>
                      <a:lnTo>
                        <a:pt x="101" y="42"/>
                      </a:lnTo>
                      <a:lnTo>
                        <a:pt x="118" y="64"/>
                      </a:lnTo>
                      <a:lnTo>
                        <a:pt x="116" y="140"/>
                      </a:lnTo>
                      <a:lnTo>
                        <a:pt x="101" y="170"/>
                      </a:lnTo>
                      <a:lnTo>
                        <a:pt x="101" y="180"/>
                      </a:lnTo>
                      <a:lnTo>
                        <a:pt x="110" y="180"/>
                      </a:lnTo>
                      <a:lnTo>
                        <a:pt x="121" y="178"/>
                      </a:lnTo>
                      <a:lnTo>
                        <a:pt x="131" y="177"/>
                      </a:lnTo>
                      <a:lnTo>
                        <a:pt x="139" y="179"/>
                      </a:lnTo>
                      <a:lnTo>
                        <a:pt x="144" y="180"/>
                      </a:lnTo>
                      <a:lnTo>
                        <a:pt x="146" y="168"/>
                      </a:lnTo>
                      <a:lnTo>
                        <a:pt x="151" y="151"/>
                      </a:lnTo>
                      <a:lnTo>
                        <a:pt x="154" y="134"/>
                      </a:lnTo>
                      <a:lnTo>
                        <a:pt x="155" y="120"/>
                      </a:lnTo>
                      <a:lnTo>
                        <a:pt x="154" y="104"/>
                      </a:lnTo>
                      <a:lnTo>
                        <a:pt x="151" y="92"/>
                      </a:lnTo>
                      <a:lnTo>
                        <a:pt x="148" y="79"/>
                      </a:lnTo>
                      <a:lnTo>
                        <a:pt x="145" y="66"/>
                      </a:lnTo>
                      <a:lnTo>
                        <a:pt x="145" y="58"/>
                      </a:lnTo>
                      <a:lnTo>
                        <a:pt x="142" y="45"/>
                      </a:lnTo>
                      <a:lnTo>
                        <a:pt x="138" y="28"/>
                      </a:lnTo>
                      <a:lnTo>
                        <a:pt x="127" y="14"/>
                      </a:lnTo>
                      <a:lnTo>
                        <a:pt x="112" y="4"/>
                      </a:lnTo>
                      <a:lnTo>
                        <a:pt x="95" y="0"/>
                      </a:lnTo>
                      <a:lnTo>
                        <a:pt x="80" y="0"/>
                      </a:lnTo>
                      <a:lnTo>
                        <a:pt x="59" y="2"/>
                      </a:lnTo>
                    </a:path>
                  </a:pathLst>
                </a:custGeom>
                <a:solidFill>
                  <a:srgbClr val="C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6" name="Freeform 152">
                  <a:extLst>
                    <a:ext uri="{FF2B5EF4-FFF2-40B4-BE49-F238E27FC236}">
                      <a16:creationId xmlns:a16="http://schemas.microsoft.com/office/drawing/2014/main" id="{6E4959D9-CFCB-F646-A3D3-178B3E63707A}"/>
                    </a:ext>
                  </a:extLst>
                </p:cNvPr>
                <p:cNvSpPr>
                  <a:spLocks/>
                </p:cNvSpPr>
                <p:nvPr/>
              </p:nvSpPr>
              <p:spPr bwMode="auto">
                <a:xfrm>
                  <a:off x="2006" y="1801"/>
                  <a:ext cx="89" cy="200"/>
                </a:xfrm>
                <a:custGeom>
                  <a:avLst/>
                  <a:gdLst>
                    <a:gd name="T0" fmla="*/ 8 w 89"/>
                    <a:gd name="T1" fmla="*/ 21 h 200"/>
                    <a:gd name="T2" fmla="*/ 3 w 89"/>
                    <a:gd name="T3" fmla="*/ 34 h 200"/>
                    <a:gd name="T4" fmla="*/ 1 w 89"/>
                    <a:gd name="T5" fmla="*/ 50 h 200"/>
                    <a:gd name="T6" fmla="*/ 0 w 89"/>
                    <a:gd name="T7" fmla="*/ 68 h 200"/>
                    <a:gd name="T8" fmla="*/ 1 w 89"/>
                    <a:gd name="T9" fmla="*/ 81 h 200"/>
                    <a:gd name="T10" fmla="*/ 3 w 89"/>
                    <a:gd name="T11" fmla="*/ 95 h 200"/>
                    <a:gd name="T12" fmla="*/ 19 w 89"/>
                    <a:gd name="T13" fmla="*/ 136 h 200"/>
                    <a:gd name="T14" fmla="*/ 19 w 89"/>
                    <a:gd name="T15" fmla="*/ 174 h 200"/>
                    <a:gd name="T16" fmla="*/ 45 w 89"/>
                    <a:gd name="T17" fmla="*/ 199 h 200"/>
                    <a:gd name="T18" fmla="*/ 65 w 89"/>
                    <a:gd name="T19" fmla="*/ 171 h 200"/>
                    <a:gd name="T20" fmla="*/ 65 w 89"/>
                    <a:gd name="T21" fmla="*/ 137 h 200"/>
                    <a:gd name="T22" fmla="*/ 83 w 89"/>
                    <a:gd name="T23" fmla="*/ 103 h 200"/>
                    <a:gd name="T24" fmla="*/ 86 w 89"/>
                    <a:gd name="T25" fmla="*/ 83 h 200"/>
                    <a:gd name="T26" fmla="*/ 88 w 89"/>
                    <a:gd name="T27" fmla="*/ 68 h 200"/>
                    <a:gd name="T28" fmla="*/ 87 w 89"/>
                    <a:gd name="T29" fmla="*/ 53 h 200"/>
                    <a:gd name="T30" fmla="*/ 86 w 89"/>
                    <a:gd name="T31" fmla="*/ 41 h 200"/>
                    <a:gd name="T32" fmla="*/ 83 w 89"/>
                    <a:gd name="T33" fmla="*/ 26 h 200"/>
                    <a:gd name="T34" fmla="*/ 77 w 89"/>
                    <a:gd name="T35" fmla="*/ 14 h 200"/>
                    <a:gd name="T36" fmla="*/ 69 w 89"/>
                    <a:gd name="T37" fmla="*/ 6 h 200"/>
                    <a:gd name="T38" fmla="*/ 54 w 89"/>
                    <a:gd name="T39" fmla="*/ 2 h 200"/>
                    <a:gd name="T40" fmla="*/ 40 w 89"/>
                    <a:gd name="T41" fmla="*/ 0 h 200"/>
                    <a:gd name="T42" fmla="*/ 27 w 89"/>
                    <a:gd name="T43" fmla="*/ 3 h 200"/>
                    <a:gd name="T44" fmla="*/ 16 w 89"/>
                    <a:gd name="T45" fmla="*/ 10 h 200"/>
                    <a:gd name="T46" fmla="*/ 8 w 89"/>
                    <a:gd name="T47" fmla="*/ 21 h 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200"/>
                    <a:gd name="T74" fmla="*/ 89 w 89"/>
                    <a:gd name="T75" fmla="*/ 200 h 2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200">
                      <a:moveTo>
                        <a:pt x="8" y="21"/>
                      </a:moveTo>
                      <a:lnTo>
                        <a:pt x="3" y="34"/>
                      </a:lnTo>
                      <a:lnTo>
                        <a:pt x="1" y="50"/>
                      </a:lnTo>
                      <a:lnTo>
                        <a:pt x="0" y="68"/>
                      </a:lnTo>
                      <a:lnTo>
                        <a:pt x="1" y="81"/>
                      </a:lnTo>
                      <a:lnTo>
                        <a:pt x="3" y="95"/>
                      </a:lnTo>
                      <a:lnTo>
                        <a:pt x="19" y="136"/>
                      </a:lnTo>
                      <a:lnTo>
                        <a:pt x="19" y="174"/>
                      </a:lnTo>
                      <a:lnTo>
                        <a:pt x="45" y="199"/>
                      </a:lnTo>
                      <a:lnTo>
                        <a:pt x="65" y="171"/>
                      </a:lnTo>
                      <a:lnTo>
                        <a:pt x="65" y="137"/>
                      </a:lnTo>
                      <a:lnTo>
                        <a:pt x="83" y="103"/>
                      </a:lnTo>
                      <a:lnTo>
                        <a:pt x="86" y="83"/>
                      </a:lnTo>
                      <a:lnTo>
                        <a:pt x="88" y="68"/>
                      </a:lnTo>
                      <a:lnTo>
                        <a:pt x="87" y="53"/>
                      </a:lnTo>
                      <a:lnTo>
                        <a:pt x="86" y="41"/>
                      </a:lnTo>
                      <a:lnTo>
                        <a:pt x="83" y="26"/>
                      </a:lnTo>
                      <a:lnTo>
                        <a:pt x="77" y="14"/>
                      </a:lnTo>
                      <a:lnTo>
                        <a:pt x="69" y="6"/>
                      </a:lnTo>
                      <a:lnTo>
                        <a:pt x="54" y="2"/>
                      </a:lnTo>
                      <a:lnTo>
                        <a:pt x="40" y="0"/>
                      </a:lnTo>
                      <a:lnTo>
                        <a:pt x="27" y="3"/>
                      </a:lnTo>
                      <a:lnTo>
                        <a:pt x="16" y="10"/>
                      </a:lnTo>
                      <a:lnTo>
                        <a:pt x="8" y="21"/>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87" name="Group 153">
                  <a:extLst>
                    <a:ext uri="{FF2B5EF4-FFF2-40B4-BE49-F238E27FC236}">
                      <a16:creationId xmlns:a16="http://schemas.microsoft.com/office/drawing/2014/main" id="{30E2E286-1735-9A4C-9A1B-D751B6C0BBF9}"/>
                    </a:ext>
                  </a:extLst>
                </p:cNvPr>
                <p:cNvGrpSpPr>
                  <a:grpSpLocks/>
                </p:cNvGrpSpPr>
                <p:nvPr/>
              </p:nvGrpSpPr>
              <p:grpSpPr bwMode="auto">
                <a:xfrm>
                  <a:off x="1998" y="1889"/>
                  <a:ext cx="110" cy="22"/>
                  <a:chOff x="1998" y="1889"/>
                  <a:chExt cx="110" cy="22"/>
                </a:xfrm>
              </p:grpSpPr>
              <p:grpSp>
                <p:nvGrpSpPr>
                  <p:cNvPr id="88" name="Group 154">
                    <a:extLst>
                      <a:ext uri="{FF2B5EF4-FFF2-40B4-BE49-F238E27FC236}">
                        <a16:creationId xmlns:a16="http://schemas.microsoft.com/office/drawing/2014/main" id="{8426F168-AC81-3F44-987A-1063B962BAA4}"/>
                      </a:ext>
                    </a:extLst>
                  </p:cNvPr>
                  <p:cNvGrpSpPr>
                    <a:grpSpLocks/>
                  </p:cNvGrpSpPr>
                  <p:nvPr/>
                </p:nvGrpSpPr>
                <p:grpSpPr bwMode="auto">
                  <a:xfrm>
                    <a:off x="1998" y="1889"/>
                    <a:ext cx="18" cy="22"/>
                    <a:chOff x="1998" y="1889"/>
                    <a:chExt cx="18" cy="22"/>
                  </a:xfrm>
                </p:grpSpPr>
                <p:sp>
                  <p:nvSpPr>
                    <p:cNvPr id="92" name="Oval 155">
                      <a:extLst>
                        <a:ext uri="{FF2B5EF4-FFF2-40B4-BE49-F238E27FC236}">
                          <a16:creationId xmlns:a16="http://schemas.microsoft.com/office/drawing/2014/main" id="{AAC48C50-0C5C-AD4B-9AAA-D0AC28203379}"/>
                        </a:ext>
                      </a:extLst>
                    </p:cNvPr>
                    <p:cNvSpPr>
                      <a:spLocks noChangeArrowheads="1"/>
                    </p:cNvSpPr>
                    <p:nvPr/>
                  </p:nvSpPr>
                  <p:spPr bwMode="auto">
                    <a:xfrm>
                      <a:off x="1998" y="1889"/>
                      <a:ext cx="16" cy="22"/>
                    </a:xfrm>
                    <a:prstGeom prst="ellipse">
                      <a:avLst/>
                    </a:prstGeom>
                    <a:solidFill>
                      <a:srgbClr val="600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3" name="Oval 156">
                      <a:extLst>
                        <a:ext uri="{FF2B5EF4-FFF2-40B4-BE49-F238E27FC236}">
                          <a16:creationId xmlns:a16="http://schemas.microsoft.com/office/drawing/2014/main" id="{2D6A059E-29B9-C64A-88A7-9B29855047D3}"/>
                        </a:ext>
                      </a:extLst>
                    </p:cNvPr>
                    <p:cNvSpPr>
                      <a:spLocks noChangeArrowheads="1"/>
                    </p:cNvSpPr>
                    <p:nvPr/>
                  </p:nvSpPr>
                  <p:spPr bwMode="auto">
                    <a:xfrm>
                      <a:off x="2000" y="1891"/>
                      <a:ext cx="16" cy="17"/>
                    </a:xfrm>
                    <a:prstGeom prst="ellipse">
                      <a:avLst/>
                    </a:prstGeom>
                    <a:solidFill>
                      <a:srgbClr val="C06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89" name="Group 157">
                    <a:extLst>
                      <a:ext uri="{FF2B5EF4-FFF2-40B4-BE49-F238E27FC236}">
                        <a16:creationId xmlns:a16="http://schemas.microsoft.com/office/drawing/2014/main" id="{A2D9F170-12B7-564A-B2FA-BAB9EBA5B877}"/>
                      </a:ext>
                    </a:extLst>
                  </p:cNvPr>
                  <p:cNvGrpSpPr>
                    <a:grpSpLocks/>
                  </p:cNvGrpSpPr>
                  <p:nvPr/>
                </p:nvGrpSpPr>
                <p:grpSpPr bwMode="auto">
                  <a:xfrm>
                    <a:off x="2089" y="1889"/>
                    <a:ext cx="19" cy="22"/>
                    <a:chOff x="2089" y="1889"/>
                    <a:chExt cx="19" cy="22"/>
                  </a:xfrm>
                </p:grpSpPr>
                <p:sp>
                  <p:nvSpPr>
                    <p:cNvPr id="90" name="Oval 158">
                      <a:extLst>
                        <a:ext uri="{FF2B5EF4-FFF2-40B4-BE49-F238E27FC236}">
                          <a16:creationId xmlns:a16="http://schemas.microsoft.com/office/drawing/2014/main" id="{52FB7ACB-33F4-764F-BE8A-9ADE1423AB5A}"/>
                        </a:ext>
                      </a:extLst>
                    </p:cNvPr>
                    <p:cNvSpPr>
                      <a:spLocks noChangeArrowheads="1"/>
                    </p:cNvSpPr>
                    <p:nvPr/>
                  </p:nvSpPr>
                  <p:spPr bwMode="auto">
                    <a:xfrm>
                      <a:off x="2089" y="1889"/>
                      <a:ext cx="16" cy="22"/>
                    </a:xfrm>
                    <a:prstGeom prst="ellipse">
                      <a:avLst/>
                    </a:prstGeom>
                    <a:solidFill>
                      <a:srgbClr val="600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 name="Oval 159">
                      <a:extLst>
                        <a:ext uri="{FF2B5EF4-FFF2-40B4-BE49-F238E27FC236}">
                          <a16:creationId xmlns:a16="http://schemas.microsoft.com/office/drawing/2014/main" id="{A4DEDEDE-9FC4-204C-8176-669661A41060}"/>
                        </a:ext>
                      </a:extLst>
                    </p:cNvPr>
                    <p:cNvSpPr>
                      <a:spLocks noChangeArrowheads="1"/>
                    </p:cNvSpPr>
                    <p:nvPr/>
                  </p:nvSpPr>
                  <p:spPr bwMode="auto">
                    <a:xfrm>
                      <a:off x="2092" y="1891"/>
                      <a:ext cx="16" cy="17"/>
                    </a:xfrm>
                    <a:prstGeom prst="ellipse">
                      <a:avLst/>
                    </a:prstGeom>
                    <a:solidFill>
                      <a:srgbClr val="C06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grpSp>
            <p:nvGrpSpPr>
              <p:cNvPr id="66" name="Group 160">
                <a:extLst>
                  <a:ext uri="{FF2B5EF4-FFF2-40B4-BE49-F238E27FC236}">
                    <a16:creationId xmlns:a16="http://schemas.microsoft.com/office/drawing/2014/main" id="{D375DC4A-C261-9640-81E7-52D102422C35}"/>
                  </a:ext>
                </a:extLst>
              </p:cNvPr>
              <p:cNvGrpSpPr>
                <a:grpSpLocks/>
              </p:cNvGrpSpPr>
              <p:nvPr/>
            </p:nvGrpSpPr>
            <p:grpSpPr bwMode="auto">
              <a:xfrm>
                <a:off x="1955" y="2431"/>
                <a:ext cx="245" cy="650"/>
                <a:chOff x="1955" y="2431"/>
                <a:chExt cx="245" cy="650"/>
              </a:xfrm>
            </p:grpSpPr>
            <p:grpSp>
              <p:nvGrpSpPr>
                <p:cNvPr id="81" name="Group 161">
                  <a:extLst>
                    <a:ext uri="{FF2B5EF4-FFF2-40B4-BE49-F238E27FC236}">
                      <a16:creationId xmlns:a16="http://schemas.microsoft.com/office/drawing/2014/main" id="{26E05E0F-2AE8-624B-9701-C269EA355E10}"/>
                    </a:ext>
                  </a:extLst>
                </p:cNvPr>
                <p:cNvGrpSpPr>
                  <a:grpSpLocks/>
                </p:cNvGrpSpPr>
                <p:nvPr/>
              </p:nvGrpSpPr>
              <p:grpSpPr bwMode="auto">
                <a:xfrm>
                  <a:off x="1955" y="2431"/>
                  <a:ext cx="245" cy="650"/>
                  <a:chOff x="1955" y="2431"/>
                  <a:chExt cx="245" cy="650"/>
                </a:xfrm>
              </p:grpSpPr>
              <p:sp>
                <p:nvSpPr>
                  <p:cNvPr id="83" name="Freeform 162">
                    <a:extLst>
                      <a:ext uri="{FF2B5EF4-FFF2-40B4-BE49-F238E27FC236}">
                        <a16:creationId xmlns:a16="http://schemas.microsoft.com/office/drawing/2014/main" id="{9D3BEE58-2042-8440-864E-CA20A8006EB3}"/>
                      </a:ext>
                    </a:extLst>
                  </p:cNvPr>
                  <p:cNvSpPr>
                    <a:spLocks/>
                  </p:cNvSpPr>
                  <p:nvPr/>
                </p:nvSpPr>
                <p:spPr bwMode="auto">
                  <a:xfrm>
                    <a:off x="1955" y="2572"/>
                    <a:ext cx="174" cy="509"/>
                  </a:xfrm>
                  <a:custGeom>
                    <a:avLst/>
                    <a:gdLst>
                      <a:gd name="T0" fmla="*/ 31 w 174"/>
                      <a:gd name="T1" fmla="*/ 11 h 509"/>
                      <a:gd name="T2" fmla="*/ 33 w 174"/>
                      <a:gd name="T3" fmla="*/ 158 h 509"/>
                      <a:gd name="T4" fmla="*/ 32 w 174"/>
                      <a:gd name="T5" fmla="*/ 280 h 509"/>
                      <a:gd name="T6" fmla="*/ 40 w 174"/>
                      <a:gd name="T7" fmla="*/ 400 h 509"/>
                      <a:gd name="T8" fmla="*/ 20 w 174"/>
                      <a:gd name="T9" fmla="*/ 452 h 509"/>
                      <a:gd name="T10" fmla="*/ 5 w 174"/>
                      <a:gd name="T11" fmla="*/ 487 h 509"/>
                      <a:gd name="T12" fmla="*/ 0 w 174"/>
                      <a:gd name="T13" fmla="*/ 496 h 509"/>
                      <a:gd name="T14" fmla="*/ 7 w 174"/>
                      <a:gd name="T15" fmla="*/ 508 h 509"/>
                      <a:gd name="T16" fmla="*/ 38 w 174"/>
                      <a:gd name="T17" fmla="*/ 506 h 509"/>
                      <a:gd name="T18" fmla="*/ 66 w 174"/>
                      <a:gd name="T19" fmla="*/ 439 h 509"/>
                      <a:gd name="T20" fmla="*/ 68 w 174"/>
                      <a:gd name="T21" fmla="*/ 397 h 509"/>
                      <a:gd name="T22" fmla="*/ 88 w 174"/>
                      <a:gd name="T23" fmla="*/ 255 h 509"/>
                      <a:gd name="T24" fmla="*/ 91 w 174"/>
                      <a:gd name="T25" fmla="*/ 224 h 509"/>
                      <a:gd name="T26" fmla="*/ 90 w 174"/>
                      <a:gd name="T27" fmla="*/ 289 h 509"/>
                      <a:gd name="T28" fmla="*/ 99 w 174"/>
                      <a:gd name="T29" fmla="*/ 383 h 509"/>
                      <a:gd name="T30" fmla="*/ 96 w 174"/>
                      <a:gd name="T31" fmla="*/ 426 h 509"/>
                      <a:gd name="T32" fmla="*/ 110 w 174"/>
                      <a:gd name="T33" fmla="*/ 470 h 509"/>
                      <a:gd name="T34" fmla="*/ 129 w 174"/>
                      <a:gd name="T35" fmla="*/ 501 h 509"/>
                      <a:gd name="T36" fmla="*/ 156 w 174"/>
                      <a:gd name="T37" fmla="*/ 502 h 509"/>
                      <a:gd name="T38" fmla="*/ 165 w 174"/>
                      <a:gd name="T39" fmla="*/ 492 h 509"/>
                      <a:gd name="T40" fmla="*/ 135 w 174"/>
                      <a:gd name="T41" fmla="*/ 424 h 509"/>
                      <a:gd name="T42" fmla="*/ 132 w 174"/>
                      <a:gd name="T43" fmla="*/ 393 h 509"/>
                      <a:gd name="T44" fmla="*/ 138 w 174"/>
                      <a:gd name="T45" fmla="*/ 325 h 509"/>
                      <a:gd name="T46" fmla="*/ 149 w 174"/>
                      <a:gd name="T47" fmla="*/ 215 h 509"/>
                      <a:gd name="T48" fmla="*/ 173 w 174"/>
                      <a:gd name="T49" fmla="*/ 0 h 509"/>
                      <a:gd name="T50" fmla="*/ 31 w 174"/>
                      <a:gd name="T51" fmla="*/ 11 h 5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509"/>
                      <a:gd name="T80" fmla="*/ 174 w 174"/>
                      <a:gd name="T81" fmla="*/ 509 h 5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509">
                        <a:moveTo>
                          <a:pt x="31" y="11"/>
                        </a:moveTo>
                        <a:lnTo>
                          <a:pt x="33" y="158"/>
                        </a:lnTo>
                        <a:lnTo>
                          <a:pt x="32" y="280"/>
                        </a:lnTo>
                        <a:lnTo>
                          <a:pt x="40" y="400"/>
                        </a:lnTo>
                        <a:lnTo>
                          <a:pt x="20" y="452"/>
                        </a:lnTo>
                        <a:lnTo>
                          <a:pt x="5" y="487"/>
                        </a:lnTo>
                        <a:lnTo>
                          <a:pt x="0" y="496"/>
                        </a:lnTo>
                        <a:lnTo>
                          <a:pt x="7" y="508"/>
                        </a:lnTo>
                        <a:lnTo>
                          <a:pt x="38" y="506"/>
                        </a:lnTo>
                        <a:lnTo>
                          <a:pt x="66" y="439"/>
                        </a:lnTo>
                        <a:lnTo>
                          <a:pt x="68" y="397"/>
                        </a:lnTo>
                        <a:lnTo>
                          <a:pt x="88" y="255"/>
                        </a:lnTo>
                        <a:lnTo>
                          <a:pt x="91" y="224"/>
                        </a:lnTo>
                        <a:lnTo>
                          <a:pt x="90" y="289"/>
                        </a:lnTo>
                        <a:lnTo>
                          <a:pt x="99" y="383"/>
                        </a:lnTo>
                        <a:lnTo>
                          <a:pt x="96" y="426"/>
                        </a:lnTo>
                        <a:lnTo>
                          <a:pt x="110" y="470"/>
                        </a:lnTo>
                        <a:lnTo>
                          <a:pt x="129" y="501"/>
                        </a:lnTo>
                        <a:lnTo>
                          <a:pt x="156" y="502"/>
                        </a:lnTo>
                        <a:lnTo>
                          <a:pt x="165" y="492"/>
                        </a:lnTo>
                        <a:lnTo>
                          <a:pt x="135" y="424"/>
                        </a:lnTo>
                        <a:lnTo>
                          <a:pt x="132" y="393"/>
                        </a:lnTo>
                        <a:lnTo>
                          <a:pt x="138" y="325"/>
                        </a:lnTo>
                        <a:lnTo>
                          <a:pt x="149" y="215"/>
                        </a:lnTo>
                        <a:lnTo>
                          <a:pt x="173" y="0"/>
                        </a:lnTo>
                        <a:lnTo>
                          <a:pt x="31" y="11"/>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4" name="Freeform 163">
                    <a:extLst>
                      <a:ext uri="{FF2B5EF4-FFF2-40B4-BE49-F238E27FC236}">
                        <a16:creationId xmlns:a16="http://schemas.microsoft.com/office/drawing/2014/main" id="{27BBC5A5-FD1D-F44A-9F5E-D02F43F28B04}"/>
                      </a:ext>
                    </a:extLst>
                  </p:cNvPr>
                  <p:cNvSpPr>
                    <a:spLocks/>
                  </p:cNvSpPr>
                  <p:nvPr/>
                </p:nvSpPr>
                <p:spPr bwMode="auto">
                  <a:xfrm>
                    <a:off x="2163" y="2431"/>
                    <a:ext cx="37" cy="60"/>
                  </a:xfrm>
                  <a:custGeom>
                    <a:avLst/>
                    <a:gdLst>
                      <a:gd name="T0" fmla="*/ 36 w 37"/>
                      <a:gd name="T1" fmla="*/ 0 h 60"/>
                      <a:gd name="T2" fmla="*/ 36 w 37"/>
                      <a:gd name="T3" fmla="*/ 31 h 60"/>
                      <a:gd name="T4" fmla="*/ 0 w 37"/>
                      <a:gd name="T5" fmla="*/ 59 h 60"/>
                      <a:gd name="T6" fmla="*/ 16 w 37"/>
                      <a:gd name="T7" fmla="*/ 4 h 60"/>
                      <a:gd name="T8" fmla="*/ 36 w 37"/>
                      <a:gd name="T9" fmla="*/ 0 h 60"/>
                      <a:gd name="T10" fmla="*/ 0 60000 65536"/>
                      <a:gd name="T11" fmla="*/ 0 60000 65536"/>
                      <a:gd name="T12" fmla="*/ 0 60000 65536"/>
                      <a:gd name="T13" fmla="*/ 0 60000 65536"/>
                      <a:gd name="T14" fmla="*/ 0 60000 65536"/>
                      <a:gd name="T15" fmla="*/ 0 w 37"/>
                      <a:gd name="T16" fmla="*/ 0 h 60"/>
                      <a:gd name="T17" fmla="*/ 37 w 37"/>
                      <a:gd name="T18" fmla="*/ 60 h 60"/>
                    </a:gdLst>
                    <a:ahLst/>
                    <a:cxnLst>
                      <a:cxn ang="T10">
                        <a:pos x="T0" y="T1"/>
                      </a:cxn>
                      <a:cxn ang="T11">
                        <a:pos x="T2" y="T3"/>
                      </a:cxn>
                      <a:cxn ang="T12">
                        <a:pos x="T4" y="T5"/>
                      </a:cxn>
                      <a:cxn ang="T13">
                        <a:pos x="T6" y="T7"/>
                      </a:cxn>
                      <a:cxn ang="T14">
                        <a:pos x="T8" y="T9"/>
                      </a:cxn>
                    </a:cxnLst>
                    <a:rect l="T15" t="T16" r="T17" b="T18"/>
                    <a:pathLst>
                      <a:path w="37" h="60">
                        <a:moveTo>
                          <a:pt x="36" y="0"/>
                        </a:moveTo>
                        <a:lnTo>
                          <a:pt x="36" y="31"/>
                        </a:lnTo>
                        <a:lnTo>
                          <a:pt x="0" y="59"/>
                        </a:lnTo>
                        <a:lnTo>
                          <a:pt x="16" y="4"/>
                        </a:lnTo>
                        <a:lnTo>
                          <a:pt x="36" y="0"/>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82" name="Freeform 164">
                  <a:extLst>
                    <a:ext uri="{FF2B5EF4-FFF2-40B4-BE49-F238E27FC236}">
                      <a16:creationId xmlns:a16="http://schemas.microsoft.com/office/drawing/2014/main" id="{1E2DD058-2CCA-6F42-BB96-DAB7381021C1}"/>
                    </a:ext>
                  </a:extLst>
                </p:cNvPr>
                <p:cNvSpPr>
                  <a:spLocks/>
                </p:cNvSpPr>
                <p:nvPr/>
              </p:nvSpPr>
              <p:spPr bwMode="auto">
                <a:xfrm>
                  <a:off x="2048" y="2577"/>
                  <a:ext cx="17" cy="229"/>
                </a:xfrm>
                <a:custGeom>
                  <a:avLst/>
                  <a:gdLst>
                    <a:gd name="T0" fmla="*/ 16 w 17"/>
                    <a:gd name="T1" fmla="*/ 0 h 229"/>
                    <a:gd name="T2" fmla="*/ 16 w 17"/>
                    <a:gd name="T3" fmla="*/ 76 h 229"/>
                    <a:gd name="T4" fmla="*/ 12 w 17"/>
                    <a:gd name="T5" fmla="*/ 121 h 229"/>
                    <a:gd name="T6" fmla="*/ 8 w 17"/>
                    <a:gd name="T7" fmla="*/ 170 h 229"/>
                    <a:gd name="T8" fmla="*/ 0 w 17"/>
                    <a:gd name="T9" fmla="*/ 217 h 229"/>
                    <a:gd name="T10" fmla="*/ 2 w 17"/>
                    <a:gd name="T11" fmla="*/ 228 h 229"/>
                    <a:gd name="T12" fmla="*/ 16 w 17"/>
                    <a:gd name="T13" fmla="*/ 0 h 229"/>
                    <a:gd name="T14" fmla="*/ 0 60000 65536"/>
                    <a:gd name="T15" fmla="*/ 0 60000 65536"/>
                    <a:gd name="T16" fmla="*/ 0 60000 65536"/>
                    <a:gd name="T17" fmla="*/ 0 60000 65536"/>
                    <a:gd name="T18" fmla="*/ 0 60000 65536"/>
                    <a:gd name="T19" fmla="*/ 0 60000 65536"/>
                    <a:gd name="T20" fmla="*/ 0 60000 65536"/>
                    <a:gd name="T21" fmla="*/ 0 w 17"/>
                    <a:gd name="T22" fmla="*/ 0 h 229"/>
                    <a:gd name="T23" fmla="*/ 17 w 17"/>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29">
                      <a:moveTo>
                        <a:pt x="16" y="0"/>
                      </a:moveTo>
                      <a:lnTo>
                        <a:pt x="16" y="76"/>
                      </a:lnTo>
                      <a:lnTo>
                        <a:pt x="12" y="121"/>
                      </a:lnTo>
                      <a:lnTo>
                        <a:pt x="8" y="170"/>
                      </a:lnTo>
                      <a:lnTo>
                        <a:pt x="0" y="217"/>
                      </a:lnTo>
                      <a:lnTo>
                        <a:pt x="2" y="228"/>
                      </a:lnTo>
                      <a:lnTo>
                        <a:pt x="16" y="0"/>
                      </a:lnTo>
                    </a:path>
                  </a:pathLst>
                </a:custGeom>
                <a:solidFill>
                  <a:srgbClr val="FF6020"/>
                </a:solidFill>
                <a:ln w="12700" cap="rnd" cmpd="sng">
                  <a:solidFill>
                    <a:srgbClr val="FF6020"/>
                  </a:solidFill>
                  <a:prstDash val="solid"/>
                  <a:round/>
                  <a:headEnd/>
                  <a:tailEnd/>
                </a:ln>
              </p:spPr>
              <p:txBody>
                <a:bodyPr/>
                <a:lstStyle/>
                <a:p>
                  <a:endParaRPr lang="zh-CN" altLang="en-US"/>
                </a:p>
              </p:txBody>
            </p:sp>
          </p:grpSp>
          <p:grpSp>
            <p:nvGrpSpPr>
              <p:cNvPr id="67" name="Group 165">
                <a:extLst>
                  <a:ext uri="{FF2B5EF4-FFF2-40B4-BE49-F238E27FC236}">
                    <a16:creationId xmlns:a16="http://schemas.microsoft.com/office/drawing/2014/main" id="{0489FBFB-4E54-B448-A065-CD32C925C52E}"/>
                  </a:ext>
                </a:extLst>
              </p:cNvPr>
              <p:cNvGrpSpPr>
                <a:grpSpLocks/>
              </p:cNvGrpSpPr>
              <p:nvPr/>
            </p:nvGrpSpPr>
            <p:grpSpPr bwMode="auto">
              <a:xfrm>
                <a:off x="1906" y="1974"/>
                <a:ext cx="300" cy="613"/>
                <a:chOff x="1906" y="1974"/>
                <a:chExt cx="300" cy="613"/>
              </a:xfrm>
            </p:grpSpPr>
            <p:sp>
              <p:nvSpPr>
                <p:cNvPr id="71" name="Freeform 166">
                  <a:extLst>
                    <a:ext uri="{FF2B5EF4-FFF2-40B4-BE49-F238E27FC236}">
                      <a16:creationId xmlns:a16="http://schemas.microsoft.com/office/drawing/2014/main" id="{C439ACF4-092B-E44A-858E-0A6D900F8662}"/>
                    </a:ext>
                  </a:extLst>
                </p:cNvPr>
                <p:cNvSpPr>
                  <a:spLocks/>
                </p:cNvSpPr>
                <p:nvPr/>
              </p:nvSpPr>
              <p:spPr bwMode="auto">
                <a:xfrm>
                  <a:off x="1906" y="1974"/>
                  <a:ext cx="300" cy="613"/>
                </a:xfrm>
                <a:custGeom>
                  <a:avLst/>
                  <a:gdLst>
                    <a:gd name="T0" fmla="*/ 118 w 300"/>
                    <a:gd name="T1" fmla="*/ 5 h 613"/>
                    <a:gd name="T2" fmla="*/ 26 w 300"/>
                    <a:gd name="T3" fmla="*/ 62 h 613"/>
                    <a:gd name="T4" fmla="*/ 11 w 300"/>
                    <a:gd name="T5" fmla="*/ 89 h 613"/>
                    <a:gd name="T6" fmla="*/ 0 w 300"/>
                    <a:gd name="T7" fmla="*/ 318 h 613"/>
                    <a:gd name="T8" fmla="*/ 5 w 300"/>
                    <a:gd name="T9" fmla="*/ 372 h 613"/>
                    <a:gd name="T10" fmla="*/ 40 w 300"/>
                    <a:gd name="T11" fmla="*/ 367 h 613"/>
                    <a:gd name="T12" fmla="*/ 39 w 300"/>
                    <a:gd name="T13" fmla="*/ 503 h 613"/>
                    <a:gd name="T14" fmla="*/ 55 w 300"/>
                    <a:gd name="T15" fmla="*/ 503 h 613"/>
                    <a:gd name="T16" fmla="*/ 71 w 300"/>
                    <a:gd name="T17" fmla="*/ 608 h 613"/>
                    <a:gd name="T18" fmla="*/ 134 w 300"/>
                    <a:gd name="T19" fmla="*/ 609 h 613"/>
                    <a:gd name="T20" fmla="*/ 187 w 300"/>
                    <a:gd name="T21" fmla="*/ 604 h 613"/>
                    <a:gd name="T22" fmla="*/ 224 w 300"/>
                    <a:gd name="T23" fmla="*/ 612 h 613"/>
                    <a:gd name="T24" fmla="*/ 275 w 300"/>
                    <a:gd name="T25" fmla="*/ 459 h 613"/>
                    <a:gd name="T26" fmla="*/ 299 w 300"/>
                    <a:gd name="T27" fmla="*/ 457 h 613"/>
                    <a:gd name="T28" fmla="*/ 277 w 300"/>
                    <a:gd name="T29" fmla="*/ 245 h 613"/>
                    <a:gd name="T30" fmla="*/ 276 w 300"/>
                    <a:gd name="T31" fmla="*/ 79 h 613"/>
                    <a:gd name="T32" fmla="*/ 263 w 300"/>
                    <a:gd name="T33" fmla="*/ 60 h 613"/>
                    <a:gd name="T34" fmla="*/ 165 w 300"/>
                    <a:gd name="T35" fmla="*/ 0 h 613"/>
                    <a:gd name="T36" fmla="*/ 146 w 300"/>
                    <a:gd name="T37" fmla="*/ 25 h 613"/>
                    <a:gd name="T38" fmla="*/ 118 w 300"/>
                    <a:gd name="T39" fmla="*/ 5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0"/>
                    <a:gd name="T61" fmla="*/ 0 h 613"/>
                    <a:gd name="T62" fmla="*/ 300 w 30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0" h="613">
                      <a:moveTo>
                        <a:pt x="118" y="5"/>
                      </a:moveTo>
                      <a:lnTo>
                        <a:pt x="26" y="62"/>
                      </a:lnTo>
                      <a:lnTo>
                        <a:pt x="11" y="89"/>
                      </a:lnTo>
                      <a:lnTo>
                        <a:pt x="0" y="318"/>
                      </a:lnTo>
                      <a:lnTo>
                        <a:pt x="5" y="372"/>
                      </a:lnTo>
                      <a:lnTo>
                        <a:pt x="40" y="367"/>
                      </a:lnTo>
                      <a:lnTo>
                        <a:pt x="39" y="503"/>
                      </a:lnTo>
                      <a:lnTo>
                        <a:pt x="55" y="503"/>
                      </a:lnTo>
                      <a:lnTo>
                        <a:pt x="71" y="608"/>
                      </a:lnTo>
                      <a:lnTo>
                        <a:pt x="134" y="609"/>
                      </a:lnTo>
                      <a:lnTo>
                        <a:pt x="187" y="604"/>
                      </a:lnTo>
                      <a:lnTo>
                        <a:pt x="224" y="612"/>
                      </a:lnTo>
                      <a:lnTo>
                        <a:pt x="275" y="459"/>
                      </a:lnTo>
                      <a:lnTo>
                        <a:pt x="299" y="457"/>
                      </a:lnTo>
                      <a:lnTo>
                        <a:pt x="277" y="245"/>
                      </a:lnTo>
                      <a:lnTo>
                        <a:pt x="276" y="79"/>
                      </a:lnTo>
                      <a:lnTo>
                        <a:pt x="263" y="60"/>
                      </a:lnTo>
                      <a:lnTo>
                        <a:pt x="165" y="0"/>
                      </a:lnTo>
                      <a:lnTo>
                        <a:pt x="146" y="25"/>
                      </a:lnTo>
                      <a:lnTo>
                        <a:pt x="118" y="5"/>
                      </a:lnTo>
                    </a:path>
                  </a:pathLst>
                </a:custGeom>
                <a:solidFill>
                  <a:srgbClr val="600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72" name="Group 167">
                  <a:extLst>
                    <a:ext uri="{FF2B5EF4-FFF2-40B4-BE49-F238E27FC236}">
                      <a16:creationId xmlns:a16="http://schemas.microsoft.com/office/drawing/2014/main" id="{403CE105-FCA3-B944-A22F-C2CA5A5DBC74}"/>
                    </a:ext>
                  </a:extLst>
                </p:cNvPr>
                <p:cNvGrpSpPr>
                  <a:grpSpLocks/>
                </p:cNvGrpSpPr>
                <p:nvPr/>
              </p:nvGrpSpPr>
              <p:grpSpPr bwMode="auto">
                <a:xfrm>
                  <a:off x="1946" y="2097"/>
                  <a:ext cx="183" cy="386"/>
                  <a:chOff x="1946" y="2097"/>
                  <a:chExt cx="183" cy="386"/>
                </a:xfrm>
              </p:grpSpPr>
              <p:grpSp>
                <p:nvGrpSpPr>
                  <p:cNvPr id="73" name="Group 168">
                    <a:extLst>
                      <a:ext uri="{FF2B5EF4-FFF2-40B4-BE49-F238E27FC236}">
                        <a16:creationId xmlns:a16="http://schemas.microsoft.com/office/drawing/2014/main" id="{85DC7B30-ADD9-3046-9CEE-2428A8210E7B}"/>
                      </a:ext>
                    </a:extLst>
                  </p:cNvPr>
                  <p:cNvGrpSpPr>
                    <a:grpSpLocks/>
                  </p:cNvGrpSpPr>
                  <p:nvPr/>
                </p:nvGrpSpPr>
                <p:grpSpPr bwMode="auto">
                  <a:xfrm>
                    <a:off x="1952" y="2271"/>
                    <a:ext cx="134" cy="212"/>
                    <a:chOff x="1952" y="2271"/>
                    <a:chExt cx="134" cy="212"/>
                  </a:xfrm>
                </p:grpSpPr>
                <p:sp>
                  <p:nvSpPr>
                    <p:cNvPr id="79" name="Freeform 169">
                      <a:extLst>
                        <a:ext uri="{FF2B5EF4-FFF2-40B4-BE49-F238E27FC236}">
                          <a16:creationId xmlns:a16="http://schemas.microsoft.com/office/drawing/2014/main" id="{BF10E73C-4FD3-3549-8093-6937C15A52AC}"/>
                        </a:ext>
                      </a:extLst>
                    </p:cNvPr>
                    <p:cNvSpPr>
                      <a:spLocks/>
                    </p:cNvSpPr>
                    <p:nvPr/>
                  </p:nvSpPr>
                  <p:spPr bwMode="auto">
                    <a:xfrm>
                      <a:off x="1969" y="2271"/>
                      <a:ext cx="117" cy="212"/>
                    </a:xfrm>
                    <a:custGeom>
                      <a:avLst/>
                      <a:gdLst>
                        <a:gd name="T0" fmla="*/ 0 w 117"/>
                        <a:gd name="T1" fmla="*/ 211 h 212"/>
                        <a:gd name="T2" fmla="*/ 113 w 117"/>
                        <a:gd name="T3" fmla="*/ 200 h 212"/>
                        <a:gd name="T4" fmla="*/ 116 w 117"/>
                        <a:gd name="T5" fmla="*/ 0 h 212"/>
                        <a:gd name="T6" fmla="*/ 0 60000 65536"/>
                        <a:gd name="T7" fmla="*/ 0 60000 65536"/>
                        <a:gd name="T8" fmla="*/ 0 60000 65536"/>
                        <a:gd name="T9" fmla="*/ 0 w 117"/>
                        <a:gd name="T10" fmla="*/ 0 h 212"/>
                        <a:gd name="T11" fmla="*/ 117 w 117"/>
                        <a:gd name="T12" fmla="*/ 212 h 212"/>
                      </a:gdLst>
                      <a:ahLst/>
                      <a:cxnLst>
                        <a:cxn ang="T6">
                          <a:pos x="T0" y="T1"/>
                        </a:cxn>
                        <a:cxn ang="T7">
                          <a:pos x="T2" y="T3"/>
                        </a:cxn>
                        <a:cxn ang="T8">
                          <a:pos x="T4" y="T5"/>
                        </a:cxn>
                      </a:cxnLst>
                      <a:rect l="T9" t="T10" r="T11" b="T12"/>
                      <a:pathLst>
                        <a:path w="117" h="212">
                          <a:moveTo>
                            <a:pt x="0" y="211"/>
                          </a:moveTo>
                          <a:lnTo>
                            <a:pt x="113" y="200"/>
                          </a:lnTo>
                          <a:lnTo>
                            <a:pt x="116" y="0"/>
                          </a:lnTo>
                        </a:path>
                      </a:pathLst>
                    </a:custGeom>
                    <a:noFill/>
                    <a:ln w="12700" cap="rnd" cmpd="sng">
                      <a:solidFill>
                        <a:srgbClr val="A040E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Freeform 170">
                      <a:extLst>
                        <a:ext uri="{FF2B5EF4-FFF2-40B4-BE49-F238E27FC236}">
                          <a16:creationId xmlns:a16="http://schemas.microsoft.com/office/drawing/2014/main" id="{C3F0CE6B-A67C-7749-9301-4BB86FA850C1}"/>
                        </a:ext>
                      </a:extLst>
                    </p:cNvPr>
                    <p:cNvSpPr>
                      <a:spLocks/>
                    </p:cNvSpPr>
                    <p:nvPr/>
                  </p:nvSpPr>
                  <p:spPr bwMode="auto">
                    <a:xfrm>
                      <a:off x="1952" y="2296"/>
                      <a:ext cx="131" cy="53"/>
                    </a:xfrm>
                    <a:custGeom>
                      <a:avLst/>
                      <a:gdLst>
                        <a:gd name="T0" fmla="*/ 0 w 131"/>
                        <a:gd name="T1" fmla="*/ 52 h 53"/>
                        <a:gd name="T2" fmla="*/ 46 w 131"/>
                        <a:gd name="T3" fmla="*/ 37 h 53"/>
                        <a:gd name="T4" fmla="*/ 130 w 131"/>
                        <a:gd name="T5" fmla="*/ 0 h 53"/>
                        <a:gd name="T6" fmla="*/ 0 60000 65536"/>
                        <a:gd name="T7" fmla="*/ 0 60000 65536"/>
                        <a:gd name="T8" fmla="*/ 0 60000 65536"/>
                        <a:gd name="T9" fmla="*/ 0 w 131"/>
                        <a:gd name="T10" fmla="*/ 0 h 53"/>
                        <a:gd name="T11" fmla="*/ 131 w 131"/>
                        <a:gd name="T12" fmla="*/ 53 h 53"/>
                      </a:gdLst>
                      <a:ahLst/>
                      <a:cxnLst>
                        <a:cxn ang="T6">
                          <a:pos x="T0" y="T1"/>
                        </a:cxn>
                        <a:cxn ang="T7">
                          <a:pos x="T2" y="T3"/>
                        </a:cxn>
                        <a:cxn ang="T8">
                          <a:pos x="T4" y="T5"/>
                        </a:cxn>
                      </a:cxnLst>
                      <a:rect l="T9" t="T10" r="T11" b="T12"/>
                      <a:pathLst>
                        <a:path w="131" h="53">
                          <a:moveTo>
                            <a:pt x="0" y="52"/>
                          </a:moveTo>
                          <a:lnTo>
                            <a:pt x="46" y="37"/>
                          </a:lnTo>
                          <a:lnTo>
                            <a:pt x="130" y="0"/>
                          </a:lnTo>
                        </a:path>
                      </a:pathLst>
                    </a:custGeom>
                    <a:noFill/>
                    <a:ln w="12700" cap="rnd" cmpd="sng">
                      <a:solidFill>
                        <a:srgbClr val="A040E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 name="Group 171">
                    <a:extLst>
                      <a:ext uri="{FF2B5EF4-FFF2-40B4-BE49-F238E27FC236}">
                        <a16:creationId xmlns:a16="http://schemas.microsoft.com/office/drawing/2014/main" id="{FFD439E5-58E9-2548-A659-A5422063FD11}"/>
                      </a:ext>
                    </a:extLst>
                  </p:cNvPr>
                  <p:cNvGrpSpPr>
                    <a:grpSpLocks/>
                  </p:cNvGrpSpPr>
                  <p:nvPr/>
                </p:nvGrpSpPr>
                <p:grpSpPr bwMode="auto">
                  <a:xfrm>
                    <a:off x="1946" y="2097"/>
                    <a:ext cx="183" cy="244"/>
                    <a:chOff x="1946" y="2097"/>
                    <a:chExt cx="183" cy="244"/>
                  </a:xfrm>
                </p:grpSpPr>
                <p:sp>
                  <p:nvSpPr>
                    <p:cNvPr id="75" name="Freeform 172">
                      <a:extLst>
                        <a:ext uri="{FF2B5EF4-FFF2-40B4-BE49-F238E27FC236}">
                          <a16:creationId xmlns:a16="http://schemas.microsoft.com/office/drawing/2014/main" id="{86570345-C177-9A4F-80B6-9611999977A5}"/>
                        </a:ext>
                      </a:extLst>
                    </p:cNvPr>
                    <p:cNvSpPr>
                      <a:spLocks/>
                    </p:cNvSpPr>
                    <p:nvPr/>
                  </p:nvSpPr>
                  <p:spPr bwMode="auto">
                    <a:xfrm>
                      <a:off x="1960" y="2097"/>
                      <a:ext cx="157" cy="184"/>
                    </a:xfrm>
                    <a:custGeom>
                      <a:avLst/>
                      <a:gdLst>
                        <a:gd name="T0" fmla="*/ 0 w 157"/>
                        <a:gd name="T1" fmla="*/ 65 h 184"/>
                        <a:gd name="T2" fmla="*/ 100 w 157"/>
                        <a:gd name="T3" fmla="*/ 0 h 184"/>
                        <a:gd name="T4" fmla="*/ 156 w 157"/>
                        <a:gd name="T5" fmla="*/ 123 h 184"/>
                        <a:gd name="T6" fmla="*/ 56 w 157"/>
                        <a:gd name="T7" fmla="*/ 183 h 184"/>
                        <a:gd name="T8" fmla="*/ 0 w 157"/>
                        <a:gd name="T9" fmla="*/ 65 h 184"/>
                        <a:gd name="T10" fmla="*/ 0 60000 65536"/>
                        <a:gd name="T11" fmla="*/ 0 60000 65536"/>
                        <a:gd name="T12" fmla="*/ 0 60000 65536"/>
                        <a:gd name="T13" fmla="*/ 0 60000 65536"/>
                        <a:gd name="T14" fmla="*/ 0 60000 65536"/>
                        <a:gd name="T15" fmla="*/ 0 w 157"/>
                        <a:gd name="T16" fmla="*/ 0 h 184"/>
                        <a:gd name="T17" fmla="*/ 157 w 157"/>
                        <a:gd name="T18" fmla="*/ 184 h 184"/>
                      </a:gdLst>
                      <a:ahLst/>
                      <a:cxnLst>
                        <a:cxn ang="T10">
                          <a:pos x="T0" y="T1"/>
                        </a:cxn>
                        <a:cxn ang="T11">
                          <a:pos x="T2" y="T3"/>
                        </a:cxn>
                        <a:cxn ang="T12">
                          <a:pos x="T4" y="T5"/>
                        </a:cxn>
                        <a:cxn ang="T13">
                          <a:pos x="T6" y="T7"/>
                        </a:cxn>
                        <a:cxn ang="T14">
                          <a:pos x="T8" y="T9"/>
                        </a:cxn>
                      </a:cxnLst>
                      <a:rect l="T15" t="T16" r="T17" b="T18"/>
                      <a:pathLst>
                        <a:path w="157" h="184">
                          <a:moveTo>
                            <a:pt x="0" y="65"/>
                          </a:moveTo>
                          <a:lnTo>
                            <a:pt x="100" y="0"/>
                          </a:lnTo>
                          <a:lnTo>
                            <a:pt x="156" y="123"/>
                          </a:lnTo>
                          <a:lnTo>
                            <a:pt x="56" y="183"/>
                          </a:lnTo>
                          <a:lnTo>
                            <a:pt x="0" y="65"/>
                          </a:lnTo>
                        </a:path>
                      </a:pathLst>
                    </a:custGeom>
                    <a:solidFill>
                      <a:srgbClr val="E0E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76" name="Group 173">
                      <a:extLst>
                        <a:ext uri="{FF2B5EF4-FFF2-40B4-BE49-F238E27FC236}">
                          <a16:creationId xmlns:a16="http://schemas.microsoft.com/office/drawing/2014/main" id="{8ED33E6A-B787-0C40-B456-31449B01A360}"/>
                        </a:ext>
                      </a:extLst>
                    </p:cNvPr>
                    <p:cNvGrpSpPr>
                      <a:grpSpLocks/>
                    </p:cNvGrpSpPr>
                    <p:nvPr/>
                  </p:nvGrpSpPr>
                  <p:grpSpPr bwMode="auto">
                    <a:xfrm>
                      <a:off x="1946" y="2176"/>
                      <a:ext cx="183" cy="165"/>
                      <a:chOff x="1946" y="2176"/>
                      <a:chExt cx="183" cy="165"/>
                    </a:xfrm>
                  </p:grpSpPr>
                  <p:sp>
                    <p:nvSpPr>
                      <p:cNvPr id="77" name="Freeform 174">
                        <a:extLst>
                          <a:ext uri="{FF2B5EF4-FFF2-40B4-BE49-F238E27FC236}">
                            <a16:creationId xmlns:a16="http://schemas.microsoft.com/office/drawing/2014/main" id="{5497258F-98C1-4B4D-B736-7D6204E359CF}"/>
                          </a:ext>
                        </a:extLst>
                      </p:cNvPr>
                      <p:cNvSpPr>
                        <a:spLocks/>
                      </p:cNvSpPr>
                      <p:nvPr/>
                    </p:nvSpPr>
                    <p:spPr bwMode="auto">
                      <a:xfrm>
                        <a:off x="2064" y="2176"/>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97"/>
                          <a:gd name="T41" fmla="*/ 65 w 65"/>
                          <a:gd name="T42" fmla="*/ 97 h 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8" name="Freeform 175">
                        <a:extLst>
                          <a:ext uri="{FF2B5EF4-FFF2-40B4-BE49-F238E27FC236}">
                            <a16:creationId xmlns:a16="http://schemas.microsoft.com/office/drawing/2014/main" id="{09D62AF8-D624-314F-A990-7D764D9F0846}"/>
                          </a:ext>
                        </a:extLst>
                      </p:cNvPr>
                      <p:cNvSpPr>
                        <a:spLocks/>
                      </p:cNvSpPr>
                      <p:nvPr/>
                    </p:nvSpPr>
                    <p:spPr bwMode="auto">
                      <a:xfrm>
                        <a:off x="1946" y="2234"/>
                        <a:ext cx="126" cy="107"/>
                      </a:xfrm>
                      <a:custGeom>
                        <a:avLst/>
                        <a:gdLst>
                          <a:gd name="T0" fmla="*/ 0 w 126"/>
                          <a:gd name="T1" fmla="*/ 106 h 107"/>
                          <a:gd name="T2" fmla="*/ 51 w 126"/>
                          <a:gd name="T3" fmla="*/ 87 h 107"/>
                          <a:gd name="T4" fmla="*/ 89 w 126"/>
                          <a:gd name="T5" fmla="*/ 67 h 107"/>
                          <a:gd name="T6" fmla="*/ 125 w 126"/>
                          <a:gd name="T7" fmla="*/ 46 h 107"/>
                          <a:gd name="T8" fmla="*/ 111 w 126"/>
                          <a:gd name="T9" fmla="*/ 0 h 107"/>
                          <a:gd name="T10" fmla="*/ 45 w 126"/>
                          <a:gd name="T11" fmla="*/ 29 h 107"/>
                          <a:gd name="T12" fmla="*/ 6 w 126"/>
                          <a:gd name="T13" fmla="*/ 44 h 107"/>
                          <a:gd name="T14" fmla="*/ 4 w 126"/>
                          <a:gd name="T15" fmla="*/ 36 h 107"/>
                          <a:gd name="T16" fmla="*/ 0 w 126"/>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07"/>
                          <a:gd name="T29" fmla="*/ 126 w 126"/>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07">
                            <a:moveTo>
                              <a:pt x="0" y="106"/>
                            </a:moveTo>
                            <a:lnTo>
                              <a:pt x="51" y="87"/>
                            </a:lnTo>
                            <a:lnTo>
                              <a:pt x="89" y="67"/>
                            </a:lnTo>
                            <a:lnTo>
                              <a:pt x="125" y="46"/>
                            </a:lnTo>
                            <a:lnTo>
                              <a:pt x="111" y="0"/>
                            </a:lnTo>
                            <a:lnTo>
                              <a:pt x="45" y="29"/>
                            </a:lnTo>
                            <a:lnTo>
                              <a:pt x="6" y="44"/>
                            </a:lnTo>
                            <a:lnTo>
                              <a:pt x="4" y="36"/>
                            </a:lnTo>
                            <a:lnTo>
                              <a:pt x="0" y="106"/>
                            </a:lnTo>
                          </a:path>
                        </a:pathLst>
                      </a:custGeom>
                      <a:solidFill>
                        <a:srgbClr val="600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grpSp>
            <p:nvGrpSpPr>
              <p:cNvPr id="68" name="Group 176">
                <a:extLst>
                  <a:ext uri="{FF2B5EF4-FFF2-40B4-BE49-F238E27FC236}">
                    <a16:creationId xmlns:a16="http://schemas.microsoft.com/office/drawing/2014/main" id="{EFC56D77-2C51-DA44-B4EC-763AC65C04A3}"/>
                  </a:ext>
                </a:extLst>
              </p:cNvPr>
              <p:cNvGrpSpPr>
                <a:grpSpLocks/>
              </p:cNvGrpSpPr>
              <p:nvPr/>
            </p:nvGrpSpPr>
            <p:grpSpPr bwMode="auto">
              <a:xfrm>
                <a:off x="1945" y="3002"/>
                <a:ext cx="186" cy="139"/>
                <a:chOff x="1945" y="3002"/>
                <a:chExt cx="186" cy="139"/>
              </a:xfrm>
            </p:grpSpPr>
            <p:sp>
              <p:nvSpPr>
                <p:cNvPr id="69" name="Freeform 177">
                  <a:extLst>
                    <a:ext uri="{FF2B5EF4-FFF2-40B4-BE49-F238E27FC236}">
                      <a16:creationId xmlns:a16="http://schemas.microsoft.com/office/drawing/2014/main" id="{057647FB-2DD7-DF41-A7B7-07332B62F387}"/>
                    </a:ext>
                  </a:extLst>
                </p:cNvPr>
                <p:cNvSpPr>
                  <a:spLocks/>
                </p:cNvSpPr>
                <p:nvPr/>
              </p:nvSpPr>
              <p:spPr bwMode="auto">
                <a:xfrm>
                  <a:off x="2049" y="3002"/>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3 h 131"/>
                    <a:gd name="T26" fmla="*/ 52 w 82"/>
                    <a:gd name="T27" fmla="*/ 73 h 131"/>
                    <a:gd name="T28" fmla="*/ 36 w 82"/>
                    <a:gd name="T29" fmla="*/ 71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131"/>
                    <a:gd name="T56" fmla="*/ 82 w 82"/>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3"/>
                      </a:lnTo>
                      <a:lnTo>
                        <a:pt x="52" y="73"/>
                      </a:lnTo>
                      <a:lnTo>
                        <a:pt x="36" y="71"/>
                      </a:lnTo>
                      <a:lnTo>
                        <a:pt x="25" y="55"/>
                      </a:lnTo>
                      <a:lnTo>
                        <a:pt x="15" y="34"/>
                      </a:lnTo>
                      <a:lnTo>
                        <a:pt x="5" y="0"/>
                      </a:lnTo>
                    </a:path>
                  </a:pathLst>
                </a:custGeom>
                <a:solidFill>
                  <a:srgbClr val="E04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0" name="Freeform 178">
                  <a:extLst>
                    <a:ext uri="{FF2B5EF4-FFF2-40B4-BE49-F238E27FC236}">
                      <a16:creationId xmlns:a16="http://schemas.microsoft.com/office/drawing/2014/main" id="{7411A24A-8984-B641-970C-6BD8FD3F8969}"/>
                    </a:ext>
                  </a:extLst>
                </p:cNvPr>
                <p:cNvSpPr>
                  <a:spLocks/>
                </p:cNvSpPr>
                <p:nvPr/>
              </p:nvSpPr>
              <p:spPr bwMode="auto">
                <a:xfrm>
                  <a:off x="1945" y="3005"/>
                  <a:ext cx="75" cy="136"/>
                </a:xfrm>
                <a:custGeom>
                  <a:avLst/>
                  <a:gdLst>
                    <a:gd name="T0" fmla="*/ 73 w 75"/>
                    <a:gd name="T1" fmla="*/ 0 h 136"/>
                    <a:gd name="T2" fmla="*/ 74 w 75"/>
                    <a:gd name="T3" fmla="*/ 54 h 136"/>
                    <a:gd name="T4" fmla="*/ 70 w 75"/>
                    <a:gd name="T5" fmla="*/ 41 h 136"/>
                    <a:gd name="T6" fmla="*/ 63 w 75"/>
                    <a:gd name="T7" fmla="*/ 58 h 136"/>
                    <a:gd name="T8" fmla="*/ 58 w 75"/>
                    <a:gd name="T9" fmla="*/ 83 h 136"/>
                    <a:gd name="T10" fmla="*/ 52 w 75"/>
                    <a:gd name="T11" fmla="*/ 104 h 136"/>
                    <a:gd name="T12" fmla="*/ 37 w 75"/>
                    <a:gd name="T13" fmla="*/ 122 h 136"/>
                    <a:gd name="T14" fmla="*/ 23 w 75"/>
                    <a:gd name="T15" fmla="*/ 131 h 136"/>
                    <a:gd name="T16" fmla="*/ 10 w 75"/>
                    <a:gd name="T17" fmla="*/ 135 h 136"/>
                    <a:gd name="T18" fmla="*/ 5 w 75"/>
                    <a:gd name="T19" fmla="*/ 129 h 136"/>
                    <a:gd name="T20" fmla="*/ 1 w 75"/>
                    <a:gd name="T21" fmla="*/ 116 h 136"/>
                    <a:gd name="T22" fmla="*/ 0 w 75"/>
                    <a:gd name="T23" fmla="*/ 103 h 136"/>
                    <a:gd name="T24" fmla="*/ 2 w 75"/>
                    <a:gd name="T25" fmla="*/ 89 h 136"/>
                    <a:gd name="T26" fmla="*/ 8 w 75"/>
                    <a:gd name="T27" fmla="*/ 66 h 136"/>
                    <a:gd name="T28" fmla="*/ 19 w 75"/>
                    <a:gd name="T29" fmla="*/ 74 h 136"/>
                    <a:gd name="T30" fmla="*/ 35 w 75"/>
                    <a:gd name="T31" fmla="*/ 74 h 136"/>
                    <a:gd name="T32" fmla="*/ 45 w 75"/>
                    <a:gd name="T33" fmla="*/ 73 h 136"/>
                    <a:gd name="T34" fmla="*/ 65 w 75"/>
                    <a:gd name="T35" fmla="*/ 28 h 136"/>
                    <a:gd name="T36" fmla="*/ 73 w 75"/>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136"/>
                    <a:gd name="T59" fmla="*/ 75 w 75"/>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136">
                      <a:moveTo>
                        <a:pt x="73" y="0"/>
                      </a:moveTo>
                      <a:lnTo>
                        <a:pt x="74" y="54"/>
                      </a:lnTo>
                      <a:lnTo>
                        <a:pt x="70" y="41"/>
                      </a:lnTo>
                      <a:lnTo>
                        <a:pt x="63" y="58"/>
                      </a:lnTo>
                      <a:lnTo>
                        <a:pt x="58" y="83"/>
                      </a:lnTo>
                      <a:lnTo>
                        <a:pt x="52" y="104"/>
                      </a:lnTo>
                      <a:lnTo>
                        <a:pt x="37" y="122"/>
                      </a:lnTo>
                      <a:lnTo>
                        <a:pt x="23" y="131"/>
                      </a:lnTo>
                      <a:lnTo>
                        <a:pt x="10" y="135"/>
                      </a:lnTo>
                      <a:lnTo>
                        <a:pt x="5" y="129"/>
                      </a:lnTo>
                      <a:lnTo>
                        <a:pt x="1" y="116"/>
                      </a:lnTo>
                      <a:lnTo>
                        <a:pt x="0" y="103"/>
                      </a:lnTo>
                      <a:lnTo>
                        <a:pt x="2" y="89"/>
                      </a:lnTo>
                      <a:lnTo>
                        <a:pt x="8" y="66"/>
                      </a:lnTo>
                      <a:lnTo>
                        <a:pt x="19" y="74"/>
                      </a:lnTo>
                      <a:lnTo>
                        <a:pt x="35" y="74"/>
                      </a:lnTo>
                      <a:lnTo>
                        <a:pt x="45" y="73"/>
                      </a:lnTo>
                      <a:lnTo>
                        <a:pt x="65" y="28"/>
                      </a:lnTo>
                      <a:lnTo>
                        <a:pt x="73" y="0"/>
                      </a:lnTo>
                    </a:path>
                  </a:pathLst>
                </a:custGeom>
                <a:solidFill>
                  <a:srgbClr val="E04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1" name="Group 179">
              <a:extLst>
                <a:ext uri="{FF2B5EF4-FFF2-40B4-BE49-F238E27FC236}">
                  <a16:creationId xmlns:a16="http://schemas.microsoft.com/office/drawing/2014/main" id="{CEC55756-02D5-C94A-A233-EB8524A881C6}"/>
                </a:ext>
              </a:extLst>
            </p:cNvPr>
            <p:cNvGrpSpPr>
              <a:grpSpLocks/>
            </p:cNvGrpSpPr>
            <p:nvPr/>
          </p:nvGrpSpPr>
          <p:grpSpPr bwMode="auto">
            <a:xfrm>
              <a:off x="3367" y="1737"/>
              <a:ext cx="349" cy="1428"/>
              <a:chOff x="3367" y="1737"/>
              <a:chExt cx="349" cy="1428"/>
            </a:xfrm>
          </p:grpSpPr>
          <p:grpSp>
            <p:nvGrpSpPr>
              <p:cNvPr id="44" name="Group 180">
                <a:extLst>
                  <a:ext uri="{FF2B5EF4-FFF2-40B4-BE49-F238E27FC236}">
                    <a16:creationId xmlns:a16="http://schemas.microsoft.com/office/drawing/2014/main" id="{E9D341B8-C47A-C94D-9B2A-BA45EDFB4DBC}"/>
                  </a:ext>
                </a:extLst>
              </p:cNvPr>
              <p:cNvGrpSpPr>
                <a:grpSpLocks/>
              </p:cNvGrpSpPr>
              <p:nvPr/>
            </p:nvGrpSpPr>
            <p:grpSpPr bwMode="auto">
              <a:xfrm>
                <a:off x="3374" y="3030"/>
                <a:ext cx="342" cy="135"/>
                <a:chOff x="3374" y="3030"/>
                <a:chExt cx="342" cy="135"/>
              </a:xfrm>
            </p:grpSpPr>
            <p:sp>
              <p:nvSpPr>
                <p:cNvPr id="63" name="Freeform 181">
                  <a:extLst>
                    <a:ext uri="{FF2B5EF4-FFF2-40B4-BE49-F238E27FC236}">
                      <a16:creationId xmlns:a16="http://schemas.microsoft.com/office/drawing/2014/main" id="{71505E1F-9420-7242-B527-444BD50D4200}"/>
                    </a:ext>
                  </a:extLst>
                </p:cNvPr>
                <p:cNvSpPr>
                  <a:spLocks/>
                </p:cNvSpPr>
                <p:nvPr/>
              </p:nvSpPr>
              <p:spPr bwMode="auto">
                <a:xfrm>
                  <a:off x="3576" y="3030"/>
                  <a:ext cx="140" cy="82"/>
                </a:xfrm>
                <a:custGeom>
                  <a:avLst/>
                  <a:gdLst>
                    <a:gd name="T0" fmla="*/ 69 w 140"/>
                    <a:gd name="T1" fmla="*/ 0 h 82"/>
                    <a:gd name="T2" fmla="*/ 91 w 140"/>
                    <a:gd name="T3" fmla="*/ 21 h 82"/>
                    <a:gd name="T4" fmla="*/ 110 w 140"/>
                    <a:gd name="T5" fmla="*/ 44 h 82"/>
                    <a:gd name="T6" fmla="*/ 136 w 140"/>
                    <a:gd name="T7" fmla="*/ 64 h 82"/>
                    <a:gd name="T8" fmla="*/ 139 w 140"/>
                    <a:gd name="T9" fmla="*/ 75 h 82"/>
                    <a:gd name="T10" fmla="*/ 114 w 140"/>
                    <a:gd name="T11" fmla="*/ 81 h 82"/>
                    <a:gd name="T12" fmla="*/ 88 w 140"/>
                    <a:gd name="T13" fmla="*/ 78 h 82"/>
                    <a:gd name="T14" fmla="*/ 56 w 140"/>
                    <a:gd name="T15" fmla="*/ 64 h 82"/>
                    <a:gd name="T16" fmla="*/ 33 w 140"/>
                    <a:gd name="T17" fmla="*/ 51 h 82"/>
                    <a:gd name="T18" fmla="*/ 8 w 140"/>
                    <a:gd name="T19" fmla="*/ 48 h 82"/>
                    <a:gd name="T20" fmla="*/ 0 w 140"/>
                    <a:gd name="T21" fmla="*/ 41 h 82"/>
                    <a:gd name="T22" fmla="*/ 3 w 140"/>
                    <a:gd name="T23" fmla="*/ 4 h 82"/>
                    <a:gd name="T24" fmla="*/ 69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82"/>
                    <a:gd name="T41" fmla="*/ 140 w 140"/>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82">
                      <a:moveTo>
                        <a:pt x="69" y="0"/>
                      </a:moveTo>
                      <a:lnTo>
                        <a:pt x="91" y="21"/>
                      </a:lnTo>
                      <a:lnTo>
                        <a:pt x="110" y="44"/>
                      </a:lnTo>
                      <a:lnTo>
                        <a:pt x="136" y="64"/>
                      </a:lnTo>
                      <a:lnTo>
                        <a:pt x="139" y="75"/>
                      </a:lnTo>
                      <a:lnTo>
                        <a:pt x="114" y="81"/>
                      </a:lnTo>
                      <a:lnTo>
                        <a:pt x="88" y="78"/>
                      </a:lnTo>
                      <a:lnTo>
                        <a:pt x="56" y="64"/>
                      </a:lnTo>
                      <a:lnTo>
                        <a:pt x="33" y="51"/>
                      </a:lnTo>
                      <a:lnTo>
                        <a:pt x="8" y="48"/>
                      </a:lnTo>
                      <a:lnTo>
                        <a:pt x="0" y="41"/>
                      </a:lnTo>
                      <a:lnTo>
                        <a:pt x="3" y="4"/>
                      </a:lnTo>
                      <a:lnTo>
                        <a:pt x="69"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4" name="Freeform 182">
                  <a:extLst>
                    <a:ext uri="{FF2B5EF4-FFF2-40B4-BE49-F238E27FC236}">
                      <a16:creationId xmlns:a16="http://schemas.microsoft.com/office/drawing/2014/main" id="{A9C01BDA-D9BA-0548-84AD-F8E7E053F153}"/>
                    </a:ext>
                  </a:extLst>
                </p:cNvPr>
                <p:cNvSpPr>
                  <a:spLocks/>
                </p:cNvSpPr>
                <p:nvPr/>
              </p:nvSpPr>
              <p:spPr bwMode="auto">
                <a:xfrm>
                  <a:off x="3374" y="3073"/>
                  <a:ext cx="86" cy="92"/>
                </a:xfrm>
                <a:custGeom>
                  <a:avLst/>
                  <a:gdLst>
                    <a:gd name="T0" fmla="*/ 84 w 86"/>
                    <a:gd name="T1" fmla="*/ 2 h 92"/>
                    <a:gd name="T2" fmla="*/ 85 w 86"/>
                    <a:gd name="T3" fmla="*/ 26 h 92"/>
                    <a:gd name="T4" fmla="*/ 73 w 86"/>
                    <a:gd name="T5" fmla="*/ 38 h 92"/>
                    <a:gd name="T6" fmla="*/ 71 w 86"/>
                    <a:gd name="T7" fmla="*/ 58 h 92"/>
                    <a:gd name="T8" fmla="*/ 52 w 86"/>
                    <a:gd name="T9" fmla="*/ 78 h 92"/>
                    <a:gd name="T10" fmla="*/ 35 w 86"/>
                    <a:gd name="T11" fmla="*/ 88 h 92"/>
                    <a:gd name="T12" fmla="*/ 21 w 86"/>
                    <a:gd name="T13" fmla="*/ 91 h 92"/>
                    <a:gd name="T14" fmla="*/ 7 w 86"/>
                    <a:gd name="T15" fmla="*/ 90 h 92"/>
                    <a:gd name="T16" fmla="*/ 0 w 86"/>
                    <a:gd name="T17" fmla="*/ 76 h 92"/>
                    <a:gd name="T18" fmla="*/ 2 w 86"/>
                    <a:gd name="T19" fmla="*/ 56 h 92"/>
                    <a:gd name="T20" fmla="*/ 16 w 86"/>
                    <a:gd name="T21" fmla="*/ 33 h 92"/>
                    <a:gd name="T22" fmla="*/ 37 w 86"/>
                    <a:gd name="T23" fmla="*/ 8 h 92"/>
                    <a:gd name="T24" fmla="*/ 38 w 86"/>
                    <a:gd name="T25" fmla="*/ 0 h 92"/>
                    <a:gd name="T26" fmla="*/ 84 w 86"/>
                    <a:gd name="T27" fmla="*/ 2 h 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92"/>
                    <a:gd name="T44" fmla="*/ 86 w 86"/>
                    <a:gd name="T45" fmla="*/ 92 h 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92">
                      <a:moveTo>
                        <a:pt x="84" y="2"/>
                      </a:moveTo>
                      <a:lnTo>
                        <a:pt x="85" y="26"/>
                      </a:lnTo>
                      <a:lnTo>
                        <a:pt x="73" y="38"/>
                      </a:lnTo>
                      <a:lnTo>
                        <a:pt x="71" y="58"/>
                      </a:lnTo>
                      <a:lnTo>
                        <a:pt x="52" y="78"/>
                      </a:lnTo>
                      <a:lnTo>
                        <a:pt x="35" y="88"/>
                      </a:lnTo>
                      <a:lnTo>
                        <a:pt x="21" y="91"/>
                      </a:lnTo>
                      <a:lnTo>
                        <a:pt x="7" y="90"/>
                      </a:lnTo>
                      <a:lnTo>
                        <a:pt x="0" y="76"/>
                      </a:lnTo>
                      <a:lnTo>
                        <a:pt x="2" y="56"/>
                      </a:lnTo>
                      <a:lnTo>
                        <a:pt x="16" y="33"/>
                      </a:lnTo>
                      <a:lnTo>
                        <a:pt x="37" y="8"/>
                      </a:lnTo>
                      <a:lnTo>
                        <a:pt x="38" y="0"/>
                      </a:lnTo>
                      <a:lnTo>
                        <a:pt x="84"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45" name="Freeform 183">
                <a:extLst>
                  <a:ext uri="{FF2B5EF4-FFF2-40B4-BE49-F238E27FC236}">
                    <a16:creationId xmlns:a16="http://schemas.microsoft.com/office/drawing/2014/main" id="{3AAFA2D8-0147-CD48-9699-E8149CBEEB01}"/>
                  </a:ext>
                </a:extLst>
              </p:cNvPr>
              <p:cNvSpPr>
                <a:spLocks/>
              </p:cNvSpPr>
              <p:nvPr/>
            </p:nvSpPr>
            <p:spPr bwMode="auto">
              <a:xfrm>
                <a:off x="3635" y="2517"/>
                <a:ext cx="38" cy="102"/>
              </a:xfrm>
              <a:custGeom>
                <a:avLst/>
                <a:gdLst>
                  <a:gd name="T0" fmla="*/ 35 w 38"/>
                  <a:gd name="T1" fmla="*/ 1 h 102"/>
                  <a:gd name="T2" fmla="*/ 37 w 38"/>
                  <a:gd name="T3" fmla="*/ 56 h 102"/>
                  <a:gd name="T4" fmla="*/ 18 w 38"/>
                  <a:gd name="T5" fmla="*/ 90 h 102"/>
                  <a:gd name="T6" fmla="*/ 8 w 38"/>
                  <a:gd name="T7" fmla="*/ 101 h 102"/>
                  <a:gd name="T8" fmla="*/ 10 w 38"/>
                  <a:gd name="T9" fmla="*/ 52 h 102"/>
                  <a:gd name="T10" fmla="*/ 6 w 38"/>
                  <a:gd name="T11" fmla="*/ 58 h 102"/>
                  <a:gd name="T12" fmla="*/ 1 w 38"/>
                  <a:gd name="T13" fmla="*/ 74 h 102"/>
                  <a:gd name="T14" fmla="*/ 0 w 38"/>
                  <a:gd name="T15" fmla="*/ 56 h 102"/>
                  <a:gd name="T16" fmla="*/ 5 w 38"/>
                  <a:gd name="T17" fmla="*/ 27 h 102"/>
                  <a:gd name="T18" fmla="*/ 17 w 38"/>
                  <a:gd name="T19" fmla="*/ 0 h 102"/>
                  <a:gd name="T20" fmla="*/ 35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102"/>
                  <a:gd name="T35" fmla="*/ 38 w 38"/>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102">
                    <a:moveTo>
                      <a:pt x="35" y="1"/>
                    </a:moveTo>
                    <a:lnTo>
                      <a:pt x="37" y="56"/>
                    </a:lnTo>
                    <a:lnTo>
                      <a:pt x="18" y="90"/>
                    </a:lnTo>
                    <a:lnTo>
                      <a:pt x="8" y="101"/>
                    </a:lnTo>
                    <a:lnTo>
                      <a:pt x="10" y="52"/>
                    </a:lnTo>
                    <a:lnTo>
                      <a:pt x="6" y="58"/>
                    </a:lnTo>
                    <a:lnTo>
                      <a:pt x="1" y="74"/>
                    </a:lnTo>
                    <a:lnTo>
                      <a:pt x="0" y="56"/>
                    </a:lnTo>
                    <a:lnTo>
                      <a:pt x="5" y="27"/>
                    </a:lnTo>
                    <a:lnTo>
                      <a:pt x="17" y="0"/>
                    </a:lnTo>
                    <a:lnTo>
                      <a:pt x="35" y="1"/>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6" name="Freeform 184">
                <a:extLst>
                  <a:ext uri="{FF2B5EF4-FFF2-40B4-BE49-F238E27FC236}">
                    <a16:creationId xmlns:a16="http://schemas.microsoft.com/office/drawing/2014/main" id="{BA8490A8-575B-254A-85FC-318198907EB7}"/>
                  </a:ext>
                </a:extLst>
              </p:cNvPr>
              <p:cNvSpPr>
                <a:spLocks/>
              </p:cNvSpPr>
              <p:nvPr/>
            </p:nvSpPr>
            <p:spPr bwMode="auto">
              <a:xfrm>
                <a:off x="3408" y="2283"/>
                <a:ext cx="244" cy="787"/>
              </a:xfrm>
              <a:custGeom>
                <a:avLst/>
                <a:gdLst>
                  <a:gd name="T0" fmla="*/ 240 w 244"/>
                  <a:gd name="T1" fmla="*/ 0 h 787"/>
                  <a:gd name="T2" fmla="*/ 243 w 244"/>
                  <a:gd name="T3" fmla="*/ 428 h 787"/>
                  <a:gd name="T4" fmla="*/ 240 w 244"/>
                  <a:gd name="T5" fmla="*/ 745 h 787"/>
                  <a:gd name="T6" fmla="*/ 167 w 244"/>
                  <a:gd name="T7" fmla="*/ 759 h 787"/>
                  <a:gd name="T8" fmla="*/ 156 w 244"/>
                  <a:gd name="T9" fmla="*/ 500 h 787"/>
                  <a:gd name="T10" fmla="*/ 164 w 244"/>
                  <a:gd name="T11" fmla="*/ 475 h 787"/>
                  <a:gd name="T12" fmla="*/ 156 w 244"/>
                  <a:gd name="T13" fmla="*/ 461 h 787"/>
                  <a:gd name="T14" fmla="*/ 156 w 244"/>
                  <a:gd name="T15" fmla="*/ 302 h 787"/>
                  <a:gd name="T16" fmla="*/ 139 w 244"/>
                  <a:gd name="T17" fmla="*/ 353 h 787"/>
                  <a:gd name="T18" fmla="*/ 97 w 244"/>
                  <a:gd name="T19" fmla="*/ 566 h 787"/>
                  <a:gd name="T20" fmla="*/ 62 w 244"/>
                  <a:gd name="T21" fmla="*/ 786 h 787"/>
                  <a:gd name="T22" fmla="*/ 0 w 244"/>
                  <a:gd name="T23" fmla="*/ 786 h 787"/>
                  <a:gd name="T24" fmla="*/ 28 w 244"/>
                  <a:gd name="T25" fmla="*/ 492 h 787"/>
                  <a:gd name="T26" fmla="*/ 39 w 244"/>
                  <a:gd name="T27" fmla="*/ 242 h 787"/>
                  <a:gd name="T28" fmla="*/ 34 w 244"/>
                  <a:gd name="T29" fmla="*/ 6 h 787"/>
                  <a:gd name="T30" fmla="*/ 240 w 244"/>
                  <a:gd name="T31" fmla="*/ 0 h 7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787"/>
                  <a:gd name="T50" fmla="*/ 244 w 244"/>
                  <a:gd name="T51" fmla="*/ 787 h 7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787">
                    <a:moveTo>
                      <a:pt x="240" y="0"/>
                    </a:moveTo>
                    <a:lnTo>
                      <a:pt x="243" y="428"/>
                    </a:lnTo>
                    <a:lnTo>
                      <a:pt x="240" y="745"/>
                    </a:lnTo>
                    <a:lnTo>
                      <a:pt x="167" y="759"/>
                    </a:lnTo>
                    <a:lnTo>
                      <a:pt x="156" y="500"/>
                    </a:lnTo>
                    <a:lnTo>
                      <a:pt x="164" y="475"/>
                    </a:lnTo>
                    <a:lnTo>
                      <a:pt x="156" y="461"/>
                    </a:lnTo>
                    <a:lnTo>
                      <a:pt x="156" y="302"/>
                    </a:lnTo>
                    <a:lnTo>
                      <a:pt x="139" y="353"/>
                    </a:lnTo>
                    <a:lnTo>
                      <a:pt x="97" y="566"/>
                    </a:lnTo>
                    <a:lnTo>
                      <a:pt x="62" y="786"/>
                    </a:lnTo>
                    <a:lnTo>
                      <a:pt x="0" y="786"/>
                    </a:lnTo>
                    <a:lnTo>
                      <a:pt x="28" y="492"/>
                    </a:lnTo>
                    <a:lnTo>
                      <a:pt x="39" y="242"/>
                    </a:lnTo>
                    <a:lnTo>
                      <a:pt x="34" y="6"/>
                    </a:lnTo>
                    <a:lnTo>
                      <a:pt x="24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 name="Freeform 185">
                <a:extLst>
                  <a:ext uri="{FF2B5EF4-FFF2-40B4-BE49-F238E27FC236}">
                    <a16:creationId xmlns:a16="http://schemas.microsoft.com/office/drawing/2014/main" id="{CACE1409-94CA-9143-87B2-E3C72C9F5A35}"/>
                  </a:ext>
                </a:extLst>
              </p:cNvPr>
              <p:cNvSpPr>
                <a:spLocks/>
              </p:cNvSpPr>
              <p:nvPr/>
            </p:nvSpPr>
            <p:spPr bwMode="auto">
              <a:xfrm>
                <a:off x="3367" y="1918"/>
                <a:ext cx="314" cy="601"/>
              </a:xfrm>
              <a:custGeom>
                <a:avLst/>
                <a:gdLst>
                  <a:gd name="T0" fmla="*/ 209 w 314"/>
                  <a:gd name="T1" fmla="*/ 7 h 601"/>
                  <a:gd name="T2" fmla="*/ 305 w 314"/>
                  <a:gd name="T3" fmla="*/ 81 h 601"/>
                  <a:gd name="T4" fmla="*/ 311 w 314"/>
                  <a:gd name="T5" fmla="*/ 272 h 601"/>
                  <a:gd name="T6" fmla="*/ 313 w 314"/>
                  <a:gd name="T7" fmla="*/ 370 h 601"/>
                  <a:gd name="T8" fmla="*/ 307 w 314"/>
                  <a:gd name="T9" fmla="*/ 600 h 601"/>
                  <a:gd name="T10" fmla="*/ 286 w 314"/>
                  <a:gd name="T11" fmla="*/ 600 h 601"/>
                  <a:gd name="T12" fmla="*/ 275 w 314"/>
                  <a:gd name="T13" fmla="*/ 364 h 601"/>
                  <a:gd name="T14" fmla="*/ 75 w 314"/>
                  <a:gd name="T15" fmla="*/ 364 h 601"/>
                  <a:gd name="T16" fmla="*/ 70 w 314"/>
                  <a:gd name="T17" fmla="*/ 305 h 601"/>
                  <a:gd name="T18" fmla="*/ 63 w 314"/>
                  <a:gd name="T19" fmla="*/ 346 h 601"/>
                  <a:gd name="T20" fmla="*/ 77 w 314"/>
                  <a:gd name="T21" fmla="*/ 436 h 601"/>
                  <a:gd name="T22" fmla="*/ 91 w 314"/>
                  <a:gd name="T23" fmla="*/ 569 h 601"/>
                  <a:gd name="T24" fmla="*/ 57 w 314"/>
                  <a:gd name="T25" fmla="*/ 578 h 601"/>
                  <a:gd name="T26" fmla="*/ 0 w 314"/>
                  <a:gd name="T27" fmla="*/ 343 h 601"/>
                  <a:gd name="T28" fmla="*/ 36 w 314"/>
                  <a:gd name="T29" fmla="*/ 68 h 601"/>
                  <a:gd name="T30" fmla="*/ 142 w 314"/>
                  <a:gd name="T31" fmla="*/ 0 h 601"/>
                  <a:gd name="T32" fmla="*/ 189 w 314"/>
                  <a:gd name="T33" fmla="*/ 31 h 601"/>
                  <a:gd name="T34" fmla="*/ 209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4"/>
                  <a:gd name="T55" fmla="*/ 0 h 601"/>
                  <a:gd name="T56" fmla="*/ 314 w 314"/>
                  <a:gd name="T57" fmla="*/ 601 h 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4" h="601">
                    <a:moveTo>
                      <a:pt x="209" y="7"/>
                    </a:moveTo>
                    <a:lnTo>
                      <a:pt x="305" y="81"/>
                    </a:lnTo>
                    <a:lnTo>
                      <a:pt x="311" y="272"/>
                    </a:lnTo>
                    <a:lnTo>
                      <a:pt x="313" y="370"/>
                    </a:lnTo>
                    <a:lnTo>
                      <a:pt x="307" y="600"/>
                    </a:lnTo>
                    <a:lnTo>
                      <a:pt x="286" y="600"/>
                    </a:lnTo>
                    <a:lnTo>
                      <a:pt x="275" y="364"/>
                    </a:lnTo>
                    <a:lnTo>
                      <a:pt x="75" y="364"/>
                    </a:lnTo>
                    <a:lnTo>
                      <a:pt x="70" y="305"/>
                    </a:lnTo>
                    <a:lnTo>
                      <a:pt x="63" y="346"/>
                    </a:lnTo>
                    <a:lnTo>
                      <a:pt x="77" y="436"/>
                    </a:lnTo>
                    <a:lnTo>
                      <a:pt x="91" y="569"/>
                    </a:lnTo>
                    <a:lnTo>
                      <a:pt x="57" y="578"/>
                    </a:lnTo>
                    <a:lnTo>
                      <a:pt x="0" y="343"/>
                    </a:lnTo>
                    <a:lnTo>
                      <a:pt x="36" y="68"/>
                    </a:lnTo>
                    <a:lnTo>
                      <a:pt x="142" y="0"/>
                    </a:lnTo>
                    <a:lnTo>
                      <a:pt x="189" y="31"/>
                    </a:lnTo>
                    <a:lnTo>
                      <a:pt x="209" y="7"/>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8" name="Freeform 186">
                <a:extLst>
                  <a:ext uri="{FF2B5EF4-FFF2-40B4-BE49-F238E27FC236}">
                    <a16:creationId xmlns:a16="http://schemas.microsoft.com/office/drawing/2014/main" id="{EE6B9D68-5A7F-EE46-96BB-EF9002550D34}"/>
                  </a:ext>
                </a:extLst>
              </p:cNvPr>
              <p:cNvSpPr>
                <a:spLocks/>
              </p:cNvSpPr>
              <p:nvPr/>
            </p:nvSpPr>
            <p:spPr bwMode="auto">
              <a:xfrm>
                <a:off x="3421" y="2489"/>
                <a:ext cx="43" cy="97"/>
              </a:xfrm>
              <a:custGeom>
                <a:avLst/>
                <a:gdLst>
                  <a:gd name="T0" fmla="*/ 29 w 43"/>
                  <a:gd name="T1" fmla="*/ 0 h 97"/>
                  <a:gd name="T2" fmla="*/ 42 w 43"/>
                  <a:gd name="T3" fmla="*/ 51 h 97"/>
                  <a:gd name="T4" fmla="*/ 20 w 43"/>
                  <a:gd name="T5" fmla="*/ 96 h 97"/>
                  <a:gd name="T6" fmla="*/ 13 w 43"/>
                  <a:gd name="T7" fmla="*/ 91 h 97"/>
                  <a:gd name="T8" fmla="*/ 0 w 43"/>
                  <a:gd name="T9" fmla="*/ 86 h 97"/>
                  <a:gd name="T10" fmla="*/ 5 w 43"/>
                  <a:gd name="T11" fmla="*/ 72 h 97"/>
                  <a:gd name="T12" fmla="*/ 7 w 43"/>
                  <a:gd name="T13" fmla="*/ 54 h 97"/>
                  <a:gd name="T14" fmla="*/ 0 w 43"/>
                  <a:gd name="T15" fmla="*/ 36 h 97"/>
                  <a:gd name="T16" fmla="*/ 5 w 43"/>
                  <a:gd name="T17" fmla="*/ 4 h 97"/>
                  <a:gd name="T18" fmla="*/ 29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97"/>
                  <a:gd name="T32" fmla="*/ 43 w 43"/>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97">
                    <a:moveTo>
                      <a:pt x="29" y="0"/>
                    </a:moveTo>
                    <a:lnTo>
                      <a:pt x="42" y="51"/>
                    </a:lnTo>
                    <a:lnTo>
                      <a:pt x="20" y="96"/>
                    </a:lnTo>
                    <a:lnTo>
                      <a:pt x="13" y="91"/>
                    </a:lnTo>
                    <a:lnTo>
                      <a:pt x="0" y="86"/>
                    </a:lnTo>
                    <a:lnTo>
                      <a:pt x="5" y="72"/>
                    </a:lnTo>
                    <a:lnTo>
                      <a:pt x="7" y="54"/>
                    </a:lnTo>
                    <a:lnTo>
                      <a:pt x="0" y="36"/>
                    </a:lnTo>
                    <a:lnTo>
                      <a:pt x="5" y="4"/>
                    </a:lnTo>
                    <a:lnTo>
                      <a:pt x="29" y="0"/>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49" name="Group 187">
                <a:extLst>
                  <a:ext uri="{FF2B5EF4-FFF2-40B4-BE49-F238E27FC236}">
                    <a16:creationId xmlns:a16="http://schemas.microsoft.com/office/drawing/2014/main" id="{95ECBF09-D598-7949-8E14-D8026FE78F54}"/>
                  </a:ext>
                </a:extLst>
              </p:cNvPr>
              <p:cNvGrpSpPr>
                <a:grpSpLocks/>
              </p:cNvGrpSpPr>
              <p:nvPr/>
            </p:nvGrpSpPr>
            <p:grpSpPr bwMode="auto">
              <a:xfrm>
                <a:off x="3444" y="1930"/>
                <a:ext cx="203" cy="375"/>
                <a:chOff x="3444" y="1930"/>
                <a:chExt cx="203" cy="375"/>
              </a:xfrm>
            </p:grpSpPr>
            <p:grpSp>
              <p:nvGrpSpPr>
                <p:cNvPr id="57" name="Group 188">
                  <a:extLst>
                    <a:ext uri="{FF2B5EF4-FFF2-40B4-BE49-F238E27FC236}">
                      <a16:creationId xmlns:a16="http://schemas.microsoft.com/office/drawing/2014/main" id="{BC1F56F1-5560-9344-A71B-B58548A002E1}"/>
                    </a:ext>
                  </a:extLst>
                </p:cNvPr>
                <p:cNvGrpSpPr>
                  <a:grpSpLocks/>
                </p:cNvGrpSpPr>
                <p:nvPr/>
              </p:nvGrpSpPr>
              <p:grpSpPr bwMode="auto">
                <a:xfrm>
                  <a:off x="3444" y="1930"/>
                  <a:ext cx="203" cy="375"/>
                  <a:chOff x="3444" y="1930"/>
                  <a:chExt cx="203" cy="375"/>
                </a:xfrm>
              </p:grpSpPr>
              <p:grpSp>
                <p:nvGrpSpPr>
                  <p:cNvPr id="59" name="Group 189">
                    <a:extLst>
                      <a:ext uri="{FF2B5EF4-FFF2-40B4-BE49-F238E27FC236}">
                        <a16:creationId xmlns:a16="http://schemas.microsoft.com/office/drawing/2014/main" id="{E27CA681-4BBB-DB44-A3CF-E2D90C1DCCE3}"/>
                      </a:ext>
                    </a:extLst>
                  </p:cNvPr>
                  <p:cNvGrpSpPr>
                    <a:grpSpLocks/>
                  </p:cNvGrpSpPr>
                  <p:nvPr/>
                </p:nvGrpSpPr>
                <p:grpSpPr bwMode="auto">
                  <a:xfrm>
                    <a:off x="3444" y="2287"/>
                    <a:ext cx="203" cy="18"/>
                    <a:chOff x="3444" y="2287"/>
                    <a:chExt cx="203" cy="18"/>
                  </a:xfrm>
                </p:grpSpPr>
                <p:sp>
                  <p:nvSpPr>
                    <p:cNvPr id="61" name="Line 190">
                      <a:extLst>
                        <a:ext uri="{FF2B5EF4-FFF2-40B4-BE49-F238E27FC236}">
                          <a16:creationId xmlns:a16="http://schemas.microsoft.com/office/drawing/2014/main" id="{6C78792E-EECB-8943-8A5E-95EC930E83E6}"/>
                        </a:ext>
                      </a:extLst>
                    </p:cNvPr>
                    <p:cNvSpPr>
                      <a:spLocks noChangeShapeType="1"/>
                    </p:cNvSpPr>
                    <p:nvPr/>
                  </p:nvSpPr>
                  <p:spPr bwMode="auto">
                    <a:xfrm flipH="1">
                      <a:off x="3444" y="2305"/>
                      <a:ext cx="20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91">
                      <a:extLst>
                        <a:ext uri="{FF2B5EF4-FFF2-40B4-BE49-F238E27FC236}">
                          <a16:creationId xmlns:a16="http://schemas.microsoft.com/office/drawing/2014/main" id="{55FDEB8A-52AE-4B4F-874F-AABFB72D95B7}"/>
                        </a:ext>
                      </a:extLst>
                    </p:cNvPr>
                    <p:cNvSpPr>
                      <a:spLocks noChangeShapeType="1"/>
                    </p:cNvSpPr>
                    <p:nvPr/>
                  </p:nvSpPr>
                  <p:spPr bwMode="auto">
                    <a:xfrm flipH="1">
                      <a:off x="3444" y="2287"/>
                      <a:ext cx="20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Freeform 192">
                    <a:extLst>
                      <a:ext uri="{FF2B5EF4-FFF2-40B4-BE49-F238E27FC236}">
                        <a16:creationId xmlns:a16="http://schemas.microsoft.com/office/drawing/2014/main" id="{D746DF4E-79E1-2940-9A09-B83339C9A1A2}"/>
                      </a:ext>
                    </a:extLst>
                  </p:cNvPr>
                  <p:cNvSpPr>
                    <a:spLocks/>
                  </p:cNvSpPr>
                  <p:nvPr/>
                </p:nvSpPr>
                <p:spPr bwMode="auto">
                  <a:xfrm>
                    <a:off x="3497" y="1930"/>
                    <a:ext cx="95" cy="56"/>
                  </a:xfrm>
                  <a:custGeom>
                    <a:avLst/>
                    <a:gdLst>
                      <a:gd name="T0" fmla="*/ 94 w 95"/>
                      <a:gd name="T1" fmla="*/ 7 h 56"/>
                      <a:gd name="T2" fmla="*/ 90 w 95"/>
                      <a:gd name="T3" fmla="*/ 55 h 56"/>
                      <a:gd name="T4" fmla="*/ 64 w 95"/>
                      <a:gd name="T5" fmla="*/ 20 h 56"/>
                      <a:gd name="T6" fmla="*/ 46 w 95"/>
                      <a:gd name="T7" fmla="*/ 54 h 56"/>
                      <a:gd name="T8" fmla="*/ 0 w 95"/>
                      <a:gd name="T9" fmla="*/ 0 h 56"/>
                      <a:gd name="T10" fmla="*/ 0 60000 65536"/>
                      <a:gd name="T11" fmla="*/ 0 60000 65536"/>
                      <a:gd name="T12" fmla="*/ 0 60000 65536"/>
                      <a:gd name="T13" fmla="*/ 0 60000 65536"/>
                      <a:gd name="T14" fmla="*/ 0 60000 65536"/>
                      <a:gd name="T15" fmla="*/ 0 w 95"/>
                      <a:gd name="T16" fmla="*/ 0 h 56"/>
                      <a:gd name="T17" fmla="*/ 95 w 95"/>
                      <a:gd name="T18" fmla="*/ 56 h 56"/>
                    </a:gdLst>
                    <a:ahLst/>
                    <a:cxnLst>
                      <a:cxn ang="T10">
                        <a:pos x="T0" y="T1"/>
                      </a:cxn>
                      <a:cxn ang="T11">
                        <a:pos x="T2" y="T3"/>
                      </a:cxn>
                      <a:cxn ang="T12">
                        <a:pos x="T4" y="T5"/>
                      </a:cxn>
                      <a:cxn ang="T13">
                        <a:pos x="T6" y="T7"/>
                      </a:cxn>
                      <a:cxn ang="T14">
                        <a:pos x="T8" y="T9"/>
                      </a:cxn>
                    </a:cxnLst>
                    <a:rect l="T15" t="T16" r="T17" b="T18"/>
                    <a:pathLst>
                      <a:path w="95" h="56">
                        <a:moveTo>
                          <a:pt x="94" y="7"/>
                        </a:moveTo>
                        <a:lnTo>
                          <a:pt x="90" y="55"/>
                        </a:lnTo>
                        <a:lnTo>
                          <a:pt x="64" y="20"/>
                        </a:lnTo>
                        <a:lnTo>
                          <a:pt x="46" y="54"/>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8" name="Line 193">
                  <a:extLst>
                    <a:ext uri="{FF2B5EF4-FFF2-40B4-BE49-F238E27FC236}">
                      <a16:creationId xmlns:a16="http://schemas.microsoft.com/office/drawing/2014/main" id="{5A671B2F-A78C-6D4A-BD1A-496A9F255C23}"/>
                    </a:ext>
                  </a:extLst>
                </p:cNvPr>
                <p:cNvSpPr>
                  <a:spLocks noChangeShapeType="1"/>
                </p:cNvSpPr>
                <p:nvPr/>
              </p:nvSpPr>
              <p:spPr bwMode="auto">
                <a:xfrm>
                  <a:off x="3562" y="1957"/>
                  <a:ext cx="0" cy="3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0" name="Group 194">
                <a:extLst>
                  <a:ext uri="{FF2B5EF4-FFF2-40B4-BE49-F238E27FC236}">
                    <a16:creationId xmlns:a16="http://schemas.microsoft.com/office/drawing/2014/main" id="{521EF94C-8776-4F49-85EB-EC5425131CE9}"/>
                  </a:ext>
                </a:extLst>
              </p:cNvPr>
              <p:cNvGrpSpPr>
                <a:grpSpLocks/>
              </p:cNvGrpSpPr>
              <p:nvPr/>
            </p:nvGrpSpPr>
            <p:grpSpPr bwMode="auto">
              <a:xfrm>
                <a:off x="3488" y="1737"/>
                <a:ext cx="128" cy="208"/>
                <a:chOff x="3488" y="1737"/>
                <a:chExt cx="128" cy="208"/>
              </a:xfrm>
            </p:grpSpPr>
            <p:grpSp>
              <p:nvGrpSpPr>
                <p:cNvPr id="51" name="Group 195">
                  <a:extLst>
                    <a:ext uri="{FF2B5EF4-FFF2-40B4-BE49-F238E27FC236}">
                      <a16:creationId xmlns:a16="http://schemas.microsoft.com/office/drawing/2014/main" id="{43A291F4-33A7-BA4B-A596-CBB346D6B149}"/>
                    </a:ext>
                  </a:extLst>
                </p:cNvPr>
                <p:cNvGrpSpPr>
                  <a:grpSpLocks/>
                </p:cNvGrpSpPr>
                <p:nvPr/>
              </p:nvGrpSpPr>
              <p:grpSpPr bwMode="auto">
                <a:xfrm>
                  <a:off x="3493" y="1747"/>
                  <a:ext cx="119" cy="198"/>
                  <a:chOff x="3493" y="1747"/>
                  <a:chExt cx="119" cy="198"/>
                </a:xfrm>
              </p:grpSpPr>
              <p:sp>
                <p:nvSpPr>
                  <p:cNvPr id="53" name="Freeform 196">
                    <a:extLst>
                      <a:ext uri="{FF2B5EF4-FFF2-40B4-BE49-F238E27FC236}">
                        <a16:creationId xmlns:a16="http://schemas.microsoft.com/office/drawing/2014/main" id="{6F25579B-E88F-A343-929D-8A39410F7E3C}"/>
                      </a:ext>
                    </a:extLst>
                  </p:cNvPr>
                  <p:cNvSpPr>
                    <a:spLocks/>
                  </p:cNvSpPr>
                  <p:nvPr/>
                </p:nvSpPr>
                <p:spPr bwMode="auto">
                  <a:xfrm>
                    <a:off x="3493" y="1747"/>
                    <a:ext cx="119" cy="198"/>
                  </a:xfrm>
                  <a:custGeom>
                    <a:avLst/>
                    <a:gdLst>
                      <a:gd name="T0" fmla="*/ 113 w 119"/>
                      <a:gd name="T1" fmla="*/ 36 h 198"/>
                      <a:gd name="T2" fmla="*/ 116 w 119"/>
                      <a:gd name="T3" fmla="*/ 56 h 198"/>
                      <a:gd name="T4" fmla="*/ 117 w 119"/>
                      <a:gd name="T5" fmla="*/ 63 h 198"/>
                      <a:gd name="T6" fmla="*/ 113 w 119"/>
                      <a:gd name="T7" fmla="*/ 70 h 198"/>
                      <a:gd name="T8" fmla="*/ 118 w 119"/>
                      <a:gd name="T9" fmla="*/ 85 h 198"/>
                      <a:gd name="T10" fmla="*/ 115 w 119"/>
                      <a:gd name="T11" fmla="*/ 108 h 198"/>
                      <a:gd name="T12" fmla="*/ 113 w 119"/>
                      <a:gd name="T13" fmla="*/ 119 h 198"/>
                      <a:gd name="T14" fmla="*/ 110 w 119"/>
                      <a:gd name="T15" fmla="*/ 130 h 198"/>
                      <a:gd name="T16" fmla="*/ 106 w 119"/>
                      <a:gd name="T17" fmla="*/ 141 h 198"/>
                      <a:gd name="T18" fmla="*/ 102 w 119"/>
                      <a:gd name="T19" fmla="*/ 153 h 198"/>
                      <a:gd name="T20" fmla="*/ 92 w 119"/>
                      <a:gd name="T21" fmla="*/ 156 h 198"/>
                      <a:gd name="T22" fmla="*/ 83 w 119"/>
                      <a:gd name="T23" fmla="*/ 159 h 198"/>
                      <a:gd name="T24" fmla="*/ 83 w 119"/>
                      <a:gd name="T25" fmla="*/ 168 h 198"/>
                      <a:gd name="T26" fmla="*/ 84 w 119"/>
                      <a:gd name="T27" fmla="*/ 174 h 198"/>
                      <a:gd name="T28" fmla="*/ 66 w 119"/>
                      <a:gd name="T29" fmla="*/ 197 h 198"/>
                      <a:gd name="T30" fmla="*/ 17 w 119"/>
                      <a:gd name="T31" fmla="*/ 168 h 198"/>
                      <a:gd name="T32" fmla="*/ 16 w 119"/>
                      <a:gd name="T33" fmla="*/ 113 h 198"/>
                      <a:gd name="T34" fmla="*/ 9 w 119"/>
                      <a:gd name="T35" fmla="*/ 98 h 198"/>
                      <a:gd name="T36" fmla="*/ 5 w 119"/>
                      <a:gd name="T37" fmla="*/ 86 h 198"/>
                      <a:gd name="T38" fmla="*/ 2 w 119"/>
                      <a:gd name="T39" fmla="*/ 71 h 198"/>
                      <a:gd name="T40" fmla="*/ 0 w 119"/>
                      <a:gd name="T41" fmla="*/ 58 h 198"/>
                      <a:gd name="T42" fmla="*/ 1 w 119"/>
                      <a:gd name="T43" fmla="*/ 47 h 198"/>
                      <a:gd name="T44" fmla="*/ 3 w 119"/>
                      <a:gd name="T45" fmla="*/ 34 h 198"/>
                      <a:gd name="T46" fmla="*/ 5 w 119"/>
                      <a:gd name="T47" fmla="*/ 24 h 198"/>
                      <a:gd name="T48" fmla="*/ 10 w 119"/>
                      <a:gd name="T49" fmla="*/ 16 h 198"/>
                      <a:gd name="T50" fmla="*/ 17 w 119"/>
                      <a:gd name="T51" fmla="*/ 9 h 198"/>
                      <a:gd name="T52" fmla="*/ 26 w 119"/>
                      <a:gd name="T53" fmla="*/ 5 h 198"/>
                      <a:gd name="T54" fmla="*/ 36 w 119"/>
                      <a:gd name="T55" fmla="*/ 3 h 198"/>
                      <a:gd name="T56" fmla="*/ 47 w 119"/>
                      <a:gd name="T57" fmla="*/ 1 h 198"/>
                      <a:gd name="T58" fmla="*/ 60 w 119"/>
                      <a:gd name="T59" fmla="*/ 0 h 198"/>
                      <a:gd name="T60" fmla="*/ 73 w 119"/>
                      <a:gd name="T61" fmla="*/ 1 h 198"/>
                      <a:gd name="T62" fmla="*/ 88 w 119"/>
                      <a:gd name="T63" fmla="*/ 5 h 198"/>
                      <a:gd name="T64" fmla="*/ 96 w 119"/>
                      <a:gd name="T65" fmla="*/ 10 h 198"/>
                      <a:gd name="T66" fmla="*/ 104 w 119"/>
                      <a:gd name="T67" fmla="*/ 16 h 198"/>
                      <a:gd name="T68" fmla="*/ 110 w 119"/>
                      <a:gd name="T69" fmla="*/ 25 h 198"/>
                      <a:gd name="T70" fmla="*/ 113 w 119"/>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9"/>
                      <a:gd name="T109" fmla="*/ 0 h 198"/>
                      <a:gd name="T110" fmla="*/ 119 w 119"/>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9" h="198">
                        <a:moveTo>
                          <a:pt x="113" y="36"/>
                        </a:moveTo>
                        <a:lnTo>
                          <a:pt x="116" y="56"/>
                        </a:lnTo>
                        <a:lnTo>
                          <a:pt x="117" y="63"/>
                        </a:lnTo>
                        <a:lnTo>
                          <a:pt x="113" y="70"/>
                        </a:lnTo>
                        <a:lnTo>
                          <a:pt x="118" y="85"/>
                        </a:lnTo>
                        <a:lnTo>
                          <a:pt x="115" y="108"/>
                        </a:lnTo>
                        <a:lnTo>
                          <a:pt x="113" y="119"/>
                        </a:lnTo>
                        <a:lnTo>
                          <a:pt x="110" y="130"/>
                        </a:lnTo>
                        <a:lnTo>
                          <a:pt x="106" y="141"/>
                        </a:lnTo>
                        <a:lnTo>
                          <a:pt x="102" y="153"/>
                        </a:lnTo>
                        <a:lnTo>
                          <a:pt x="92" y="156"/>
                        </a:lnTo>
                        <a:lnTo>
                          <a:pt x="83" y="159"/>
                        </a:lnTo>
                        <a:lnTo>
                          <a:pt x="83" y="168"/>
                        </a:lnTo>
                        <a:lnTo>
                          <a:pt x="84" y="174"/>
                        </a:lnTo>
                        <a:lnTo>
                          <a:pt x="66" y="197"/>
                        </a:lnTo>
                        <a:lnTo>
                          <a:pt x="17" y="168"/>
                        </a:lnTo>
                        <a:lnTo>
                          <a:pt x="16" y="113"/>
                        </a:lnTo>
                        <a:lnTo>
                          <a:pt x="9" y="98"/>
                        </a:lnTo>
                        <a:lnTo>
                          <a:pt x="5" y="86"/>
                        </a:lnTo>
                        <a:lnTo>
                          <a:pt x="2" y="71"/>
                        </a:lnTo>
                        <a:lnTo>
                          <a:pt x="0" y="58"/>
                        </a:lnTo>
                        <a:lnTo>
                          <a:pt x="1" y="47"/>
                        </a:lnTo>
                        <a:lnTo>
                          <a:pt x="3" y="34"/>
                        </a:lnTo>
                        <a:lnTo>
                          <a:pt x="5" y="24"/>
                        </a:lnTo>
                        <a:lnTo>
                          <a:pt x="10" y="16"/>
                        </a:lnTo>
                        <a:lnTo>
                          <a:pt x="17" y="9"/>
                        </a:lnTo>
                        <a:lnTo>
                          <a:pt x="26" y="5"/>
                        </a:lnTo>
                        <a:lnTo>
                          <a:pt x="36" y="3"/>
                        </a:lnTo>
                        <a:lnTo>
                          <a:pt x="47" y="1"/>
                        </a:lnTo>
                        <a:lnTo>
                          <a:pt x="60" y="0"/>
                        </a:lnTo>
                        <a:lnTo>
                          <a:pt x="73" y="1"/>
                        </a:lnTo>
                        <a:lnTo>
                          <a:pt x="88" y="5"/>
                        </a:lnTo>
                        <a:lnTo>
                          <a:pt x="96" y="10"/>
                        </a:lnTo>
                        <a:lnTo>
                          <a:pt x="104" y="16"/>
                        </a:lnTo>
                        <a:lnTo>
                          <a:pt x="110" y="25"/>
                        </a:lnTo>
                        <a:lnTo>
                          <a:pt x="113" y="36"/>
                        </a:lnTo>
                      </a:path>
                    </a:pathLst>
                  </a:custGeom>
                  <a:solidFill>
                    <a:srgbClr val="FF804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4" name="Freeform 197">
                    <a:extLst>
                      <a:ext uri="{FF2B5EF4-FFF2-40B4-BE49-F238E27FC236}">
                        <a16:creationId xmlns:a16="http://schemas.microsoft.com/office/drawing/2014/main" id="{23476B7E-EBFB-BA48-91C3-253B279F7B8D}"/>
                      </a:ext>
                    </a:extLst>
                  </p:cNvPr>
                  <p:cNvSpPr>
                    <a:spLocks/>
                  </p:cNvSpPr>
                  <p:nvPr/>
                </p:nvSpPr>
                <p:spPr bwMode="auto">
                  <a:xfrm>
                    <a:off x="3538" y="1816"/>
                    <a:ext cx="40" cy="43"/>
                  </a:xfrm>
                  <a:custGeom>
                    <a:avLst/>
                    <a:gdLst>
                      <a:gd name="T0" fmla="*/ 34 w 40"/>
                      <a:gd name="T1" fmla="*/ 2 h 43"/>
                      <a:gd name="T2" fmla="*/ 26 w 40"/>
                      <a:gd name="T3" fmla="*/ 1 h 43"/>
                      <a:gd name="T4" fmla="*/ 14 w 40"/>
                      <a:gd name="T5" fmla="*/ 0 h 43"/>
                      <a:gd name="T6" fmla="*/ 6 w 40"/>
                      <a:gd name="T7" fmla="*/ 2 h 43"/>
                      <a:gd name="T8" fmla="*/ 3 w 40"/>
                      <a:gd name="T9" fmla="*/ 4 h 43"/>
                      <a:gd name="T10" fmla="*/ 2 w 40"/>
                      <a:gd name="T11" fmla="*/ 7 h 43"/>
                      <a:gd name="T12" fmla="*/ 0 w 40"/>
                      <a:gd name="T13" fmla="*/ 9 h 43"/>
                      <a:gd name="T14" fmla="*/ 17 w 40"/>
                      <a:gd name="T15" fmla="*/ 10 h 43"/>
                      <a:gd name="T16" fmla="*/ 15 w 40"/>
                      <a:gd name="T17" fmla="*/ 11 h 43"/>
                      <a:gd name="T18" fmla="*/ 6 w 40"/>
                      <a:gd name="T19" fmla="*/ 12 h 43"/>
                      <a:gd name="T20" fmla="*/ 26 w 40"/>
                      <a:gd name="T21" fmla="*/ 12 h 43"/>
                      <a:gd name="T22" fmla="*/ 32 w 40"/>
                      <a:gd name="T23" fmla="*/ 12 h 43"/>
                      <a:gd name="T24" fmla="*/ 36 w 40"/>
                      <a:gd name="T25" fmla="*/ 34 h 43"/>
                      <a:gd name="T26" fmla="*/ 33 w 40"/>
                      <a:gd name="T27" fmla="*/ 39 h 43"/>
                      <a:gd name="T28" fmla="*/ 32 w 40"/>
                      <a:gd name="T29" fmla="*/ 42 h 43"/>
                      <a:gd name="T30" fmla="*/ 39 w 40"/>
                      <a:gd name="T31" fmla="*/ 36 h 43"/>
                      <a:gd name="T32" fmla="*/ 35 w 40"/>
                      <a:gd name="T33" fmla="*/ 10 h 43"/>
                      <a:gd name="T34" fmla="*/ 34 w 40"/>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43"/>
                      <a:gd name="T56" fmla="*/ 40 w 4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43">
                        <a:moveTo>
                          <a:pt x="34" y="2"/>
                        </a:moveTo>
                        <a:lnTo>
                          <a:pt x="26" y="1"/>
                        </a:lnTo>
                        <a:lnTo>
                          <a:pt x="14" y="0"/>
                        </a:lnTo>
                        <a:lnTo>
                          <a:pt x="6" y="2"/>
                        </a:lnTo>
                        <a:lnTo>
                          <a:pt x="3" y="4"/>
                        </a:lnTo>
                        <a:lnTo>
                          <a:pt x="2" y="7"/>
                        </a:lnTo>
                        <a:lnTo>
                          <a:pt x="0" y="9"/>
                        </a:lnTo>
                        <a:lnTo>
                          <a:pt x="17" y="10"/>
                        </a:lnTo>
                        <a:lnTo>
                          <a:pt x="15" y="11"/>
                        </a:lnTo>
                        <a:lnTo>
                          <a:pt x="6" y="12"/>
                        </a:lnTo>
                        <a:lnTo>
                          <a:pt x="26" y="12"/>
                        </a:lnTo>
                        <a:lnTo>
                          <a:pt x="32" y="12"/>
                        </a:lnTo>
                        <a:lnTo>
                          <a:pt x="36" y="34"/>
                        </a:lnTo>
                        <a:lnTo>
                          <a:pt x="33" y="39"/>
                        </a:lnTo>
                        <a:lnTo>
                          <a:pt x="32" y="42"/>
                        </a:lnTo>
                        <a:lnTo>
                          <a:pt x="39" y="36"/>
                        </a:lnTo>
                        <a:lnTo>
                          <a:pt x="35" y="10"/>
                        </a:lnTo>
                        <a:lnTo>
                          <a:pt x="34" y="2"/>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5" name="Freeform 198">
                    <a:extLst>
                      <a:ext uri="{FF2B5EF4-FFF2-40B4-BE49-F238E27FC236}">
                        <a16:creationId xmlns:a16="http://schemas.microsoft.com/office/drawing/2014/main" id="{14C95B3F-4966-0C4A-BB1A-CA8D3280A746}"/>
                      </a:ext>
                    </a:extLst>
                  </p:cNvPr>
                  <p:cNvSpPr>
                    <a:spLocks/>
                  </p:cNvSpPr>
                  <p:nvPr/>
                </p:nvSpPr>
                <p:spPr bwMode="auto">
                  <a:xfrm>
                    <a:off x="3590" y="1817"/>
                    <a:ext cx="20" cy="17"/>
                  </a:xfrm>
                  <a:custGeom>
                    <a:avLst/>
                    <a:gdLst>
                      <a:gd name="T0" fmla="*/ 2 w 20"/>
                      <a:gd name="T1" fmla="*/ 3 h 17"/>
                      <a:gd name="T2" fmla="*/ 12 w 20"/>
                      <a:gd name="T3" fmla="*/ 0 h 17"/>
                      <a:gd name="T4" fmla="*/ 18 w 20"/>
                      <a:gd name="T5" fmla="*/ 0 h 17"/>
                      <a:gd name="T6" fmla="*/ 18 w 20"/>
                      <a:gd name="T7" fmla="*/ 7 h 17"/>
                      <a:gd name="T8" fmla="*/ 19 w 20"/>
                      <a:gd name="T9" fmla="*/ 10 h 17"/>
                      <a:gd name="T10" fmla="*/ 11 w 20"/>
                      <a:gd name="T11" fmla="*/ 10 h 17"/>
                      <a:gd name="T12" fmla="*/ 6 w 20"/>
                      <a:gd name="T13" fmla="*/ 10 h 17"/>
                      <a:gd name="T14" fmla="*/ 13 w 20"/>
                      <a:gd name="T15" fmla="*/ 14 h 17"/>
                      <a:gd name="T16" fmla="*/ 18 w 20"/>
                      <a:gd name="T17" fmla="*/ 16 h 17"/>
                      <a:gd name="T18" fmla="*/ 4 w 20"/>
                      <a:gd name="T19" fmla="*/ 14 h 17"/>
                      <a:gd name="T20" fmla="*/ 0 w 20"/>
                      <a:gd name="T21" fmla="*/ 12 h 17"/>
                      <a:gd name="T22" fmla="*/ 2 w 20"/>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2" y="3"/>
                        </a:moveTo>
                        <a:lnTo>
                          <a:pt x="12" y="0"/>
                        </a:lnTo>
                        <a:lnTo>
                          <a:pt x="18" y="0"/>
                        </a:lnTo>
                        <a:lnTo>
                          <a:pt x="18" y="7"/>
                        </a:lnTo>
                        <a:lnTo>
                          <a:pt x="19" y="10"/>
                        </a:lnTo>
                        <a:lnTo>
                          <a:pt x="11" y="10"/>
                        </a:lnTo>
                        <a:lnTo>
                          <a:pt x="6" y="10"/>
                        </a:lnTo>
                        <a:lnTo>
                          <a:pt x="13" y="14"/>
                        </a:lnTo>
                        <a:lnTo>
                          <a:pt x="18" y="16"/>
                        </a:lnTo>
                        <a:lnTo>
                          <a:pt x="4" y="14"/>
                        </a:lnTo>
                        <a:lnTo>
                          <a:pt x="0" y="12"/>
                        </a:lnTo>
                        <a:lnTo>
                          <a:pt x="2" y="3"/>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6" name="Freeform 199">
                    <a:extLst>
                      <a:ext uri="{FF2B5EF4-FFF2-40B4-BE49-F238E27FC236}">
                        <a16:creationId xmlns:a16="http://schemas.microsoft.com/office/drawing/2014/main" id="{51DBFF32-5F4A-DD48-BAED-62F6FE643165}"/>
                      </a:ext>
                    </a:extLst>
                  </p:cNvPr>
                  <p:cNvSpPr>
                    <a:spLocks/>
                  </p:cNvSpPr>
                  <p:nvPr/>
                </p:nvSpPr>
                <p:spPr bwMode="auto">
                  <a:xfrm>
                    <a:off x="3510" y="1857"/>
                    <a:ext cx="58" cy="58"/>
                  </a:xfrm>
                  <a:custGeom>
                    <a:avLst/>
                    <a:gdLst>
                      <a:gd name="T0" fmla="*/ 10 w 58"/>
                      <a:gd name="T1" fmla="*/ 15 h 58"/>
                      <a:gd name="T2" fmla="*/ 15 w 58"/>
                      <a:gd name="T3" fmla="*/ 29 h 58"/>
                      <a:gd name="T4" fmla="*/ 57 w 58"/>
                      <a:gd name="T5" fmla="*/ 49 h 58"/>
                      <a:gd name="T6" fmla="*/ 35 w 58"/>
                      <a:gd name="T7" fmla="*/ 44 h 58"/>
                      <a:gd name="T8" fmla="*/ 25 w 58"/>
                      <a:gd name="T9" fmla="*/ 42 h 58"/>
                      <a:gd name="T10" fmla="*/ 14 w 58"/>
                      <a:gd name="T11" fmla="*/ 43 h 58"/>
                      <a:gd name="T12" fmla="*/ 5 w 58"/>
                      <a:gd name="T13" fmla="*/ 47 h 58"/>
                      <a:gd name="T14" fmla="*/ 1 w 58"/>
                      <a:gd name="T15" fmla="*/ 57 h 58"/>
                      <a:gd name="T16" fmla="*/ 0 w 58"/>
                      <a:gd name="T17" fmla="*/ 17 h 58"/>
                      <a:gd name="T18" fmla="*/ 2 w 58"/>
                      <a:gd name="T19" fmla="*/ 9 h 58"/>
                      <a:gd name="T20" fmla="*/ 8 w 58"/>
                      <a:gd name="T21" fmla="*/ 0 h 58"/>
                      <a:gd name="T22" fmla="*/ 10 w 58"/>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58"/>
                      <a:gd name="T38" fmla="*/ 58 w 58"/>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58">
                        <a:moveTo>
                          <a:pt x="10" y="15"/>
                        </a:moveTo>
                        <a:lnTo>
                          <a:pt x="15" y="29"/>
                        </a:lnTo>
                        <a:lnTo>
                          <a:pt x="57" y="49"/>
                        </a:lnTo>
                        <a:lnTo>
                          <a:pt x="35" y="44"/>
                        </a:lnTo>
                        <a:lnTo>
                          <a:pt x="25" y="42"/>
                        </a:lnTo>
                        <a:lnTo>
                          <a:pt x="14" y="43"/>
                        </a:lnTo>
                        <a:lnTo>
                          <a:pt x="5" y="47"/>
                        </a:lnTo>
                        <a:lnTo>
                          <a:pt x="1" y="57"/>
                        </a:lnTo>
                        <a:lnTo>
                          <a:pt x="0" y="17"/>
                        </a:lnTo>
                        <a:lnTo>
                          <a:pt x="2" y="9"/>
                        </a:lnTo>
                        <a:lnTo>
                          <a:pt x="8" y="0"/>
                        </a:lnTo>
                        <a:lnTo>
                          <a:pt x="10" y="15"/>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52" name="Freeform 200">
                  <a:extLst>
                    <a:ext uri="{FF2B5EF4-FFF2-40B4-BE49-F238E27FC236}">
                      <a16:creationId xmlns:a16="http://schemas.microsoft.com/office/drawing/2014/main" id="{0F4E7FA1-4429-DF40-BE0D-85BFA7488C7E}"/>
                    </a:ext>
                  </a:extLst>
                </p:cNvPr>
                <p:cNvSpPr>
                  <a:spLocks/>
                </p:cNvSpPr>
                <p:nvPr/>
              </p:nvSpPr>
              <p:spPr bwMode="auto">
                <a:xfrm>
                  <a:off x="3488" y="1737"/>
                  <a:ext cx="128" cy="142"/>
                </a:xfrm>
                <a:custGeom>
                  <a:avLst/>
                  <a:gdLst>
                    <a:gd name="T0" fmla="*/ 104 w 128"/>
                    <a:gd name="T1" fmla="*/ 12 h 142"/>
                    <a:gd name="T2" fmla="*/ 93 w 128"/>
                    <a:gd name="T3" fmla="*/ 6 h 142"/>
                    <a:gd name="T4" fmla="*/ 84 w 128"/>
                    <a:gd name="T5" fmla="*/ 4 h 142"/>
                    <a:gd name="T6" fmla="*/ 68 w 128"/>
                    <a:gd name="T7" fmla="*/ 0 h 142"/>
                    <a:gd name="T8" fmla="*/ 57 w 128"/>
                    <a:gd name="T9" fmla="*/ 0 h 142"/>
                    <a:gd name="T10" fmla="*/ 45 w 128"/>
                    <a:gd name="T11" fmla="*/ 0 h 142"/>
                    <a:gd name="T12" fmla="*/ 33 w 128"/>
                    <a:gd name="T13" fmla="*/ 3 h 142"/>
                    <a:gd name="T14" fmla="*/ 25 w 128"/>
                    <a:gd name="T15" fmla="*/ 3 h 142"/>
                    <a:gd name="T16" fmla="*/ 17 w 128"/>
                    <a:gd name="T17" fmla="*/ 5 h 142"/>
                    <a:gd name="T18" fmla="*/ 9 w 128"/>
                    <a:gd name="T19" fmla="*/ 12 h 142"/>
                    <a:gd name="T20" fmla="*/ 4 w 128"/>
                    <a:gd name="T21" fmla="*/ 19 h 142"/>
                    <a:gd name="T22" fmla="*/ 3 w 128"/>
                    <a:gd name="T23" fmla="*/ 30 h 142"/>
                    <a:gd name="T24" fmla="*/ 1 w 128"/>
                    <a:gd name="T25" fmla="*/ 43 h 142"/>
                    <a:gd name="T26" fmla="*/ 0 w 128"/>
                    <a:gd name="T27" fmla="*/ 62 h 142"/>
                    <a:gd name="T28" fmla="*/ 0 w 128"/>
                    <a:gd name="T29" fmla="*/ 79 h 142"/>
                    <a:gd name="T30" fmla="*/ 4 w 128"/>
                    <a:gd name="T31" fmla="*/ 92 h 142"/>
                    <a:gd name="T32" fmla="*/ 6 w 128"/>
                    <a:gd name="T33" fmla="*/ 106 h 142"/>
                    <a:gd name="T34" fmla="*/ 10 w 128"/>
                    <a:gd name="T35" fmla="*/ 115 h 142"/>
                    <a:gd name="T36" fmla="*/ 14 w 128"/>
                    <a:gd name="T37" fmla="*/ 124 h 142"/>
                    <a:gd name="T38" fmla="*/ 17 w 128"/>
                    <a:gd name="T39" fmla="*/ 132 h 142"/>
                    <a:gd name="T40" fmla="*/ 22 w 128"/>
                    <a:gd name="T41" fmla="*/ 141 h 142"/>
                    <a:gd name="T42" fmla="*/ 27 w 128"/>
                    <a:gd name="T43" fmla="*/ 141 h 142"/>
                    <a:gd name="T44" fmla="*/ 25 w 128"/>
                    <a:gd name="T45" fmla="*/ 128 h 142"/>
                    <a:gd name="T46" fmla="*/ 28 w 128"/>
                    <a:gd name="T47" fmla="*/ 120 h 142"/>
                    <a:gd name="T48" fmla="*/ 29 w 128"/>
                    <a:gd name="T49" fmla="*/ 115 h 142"/>
                    <a:gd name="T50" fmla="*/ 27 w 128"/>
                    <a:gd name="T51" fmla="*/ 107 h 142"/>
                    <a:gd name="T52" fmla="*/ 25 w 128"/>
                    <a:gd name="T53" fmla="*/ 92 h 142"/>
                    <a:gd name="T54" fmla="*/ 29 w 128"/>
                    <a:gd name="T55" fmla="*/ 89 h 142"/>
                    <a:gd name="T56" fmla="*/ 34 w 128"/>
                    <a:gd name="T57" fmla="*/ 96 h 142"/>
                    <a:gd name="T58" fmla="*/ 39 w 128"/>
                    <a:gd name="T59" fmla="*/ 103 h 142"/>
                    <a:gd name="T60" fmla="*/ 38 w 128"/>
                    <a:gd name="T61" fmla="*/ 89 h 142"/>
                    <a:gd name="T62" fmla="*/ 40 w 128"/>
                    <a:gd name="T63" fmla="*/ 72 h 142"/>
                    <a:gd name="T64" fmla="*/ 40 w 128"/>
                    <a:gd name="T65" fmla="*/ 54 h 142"/>
                    <a:gd name="T66" fmla="*/ 41 w 128"/>
                    <a:gd name="T67" fmla="*/ 44 h 142"/>
                    <a:gd name="T68" fmla="*/ 37 w 128"/>
                    <a:gd name="T69" fmla="*/ 40 h 142"/>
                    <a:gd name="T70" fmla="*/ 46 w 128"/>
                    <a:gd name="T71" fmla="*/ 42 h 142"/>
                    <a:gd name="T72" fmla="*/ 53 w 128"/>
                    <a:gd name="T73" fmla="*/ 45 h 142"/>
                    <a:gd name="T74" fmla="*/ 60 w 128"/>
                    <a:gd name="T75" fmla="*/ 46 h 142"/>
                    <a:gd name="T76" fmla="*/ 72 w 128"/>
                    <a:gd name="T77" fmla="*/ 48 h 142"/>
                    <a:gd name="T78" fmla="*/ 80 w 128"/>
                    <a:gd name="T79" fmla="*/ 51 h 142"/>
                    <a:gd name="T80" fmla="*/ 69 w 128"/>
                    <a:gd name="T81" fmla="*/ 45 h 142"/>
                    <a:gd name="T82" fmla="*/ 75 w 128"/>
                    <a:gd name="T83" fmla="*/ 45 h 142"/>
                    <a:gd name="T84" fmla="*/ 90 w 128"/>
                    <a:gd name="T85" fmla="*/ 45 h 142"/>
                    <a:gd name="T86" fmla="*/ 101 w 128"/>
                    <a:gd name="T87" fmla="*/ 43 h 142"/>
                    <a:gd name="T88" fmla="*/ 115 w 128"/>
                    <a:gd name="T89" fmla="*/ 44 h 142"/>
                    <a:gd name="T90" fmla="*/ 119 w 128"/>
                    <a:gd name="T91" fmla="*/ 53 h 142"/>
                    <a:gd name="T92" fmla="*/ 121 w 128"/>
                    <a:gd name="T93" fmla="*/ 64 h 142"/>
                    <a:gd name="T94" fmla="*/ 123 w 128"/>
                    <a:gd name="T95" fmla="*/ 51 h 142"/>
                    <a:gd name="T96" fmla="*/ 127 w 128"/>
                    <a:gd name="T97" fmla="*/ 35 h 142"/>
                    <a:gd name="T98" fmla="*/ 121 w 128"/>
                    <a:gd name="T99" fmla="*/ 24 h 142"/>
                    <a:gd name="T100" fmla="*/ 113 w 128"/>
                    <a:gd name="T101" fmla="*/ 17 h 142"/>
                    <a:gd name="T102" fmla="*/ 104 w 128"/>
                    <a:gd name="T103" fmla="*/ 12 h 1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8"/>
                    <a:gd name="T157" fmla="*/ 0 h 142"/>
                    <a:gd name="T158" fmla="*/ 128 w 128"/>
                    <a:gd name="T159" fmla="*/ 142 h 14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8" h="142">
                      <a:moveTo>
                        <a:pt x="104" y="12"/>
                      </a:moveTo>
                      <a:lnTo>
                        <a:pt x="93" y="6"/>
                      </a:lnTo>
                      <a:lnTo>
                        <a:pt x="84" y="4"/>
                      </a:lnTo>
                      <a:lnTo>
                        <a:pt x="68" y="0"/>
                      </a:lnTo>
                      <a:lnTo>
                        <a:pt x="57" y="0"/>
                      </a:lnTo>
                      <a:lnTo>
                        <a:pt x="45" y="0"/>
                      </a:lnTo>
                      <a:lnTo>
                        <a:pt x="33" y="3"/>
                      </a:lnTo>
                      <a:lnTo>
                        <a:pt x="25" y="3"/>
                      </a:lnTo>
                      <a:lnTo>
                        <a:pt x="17" y="5"/>
                      </a:lnTo>
                      <a:lnTo>
                        <a:pt x="9" y="12"/>
                      </a:lnTo>
                      <a:lnTo>
                        <a:pt x="4" y="19"/>
                      </a:lnTo>
                      <a:lnTo>
                        <a:pt x="3" y="30"/>
                      </a:lnTo>
                      <a:lnTo>
                        <a:pt x="1" y="43"/>
                      </a:lnTo>
                      <a:lnTo>
                        <a:pt x="0" y="62"/>
                      </a:lnTo>
                      <a:lnTo>
                        <a:pt x="0" y="79"/>
                      </a:lnTo>
                      <a:lnTo>
                        <a:pt x="4" y="92"/>
                      </a:lnTo>
                      <a:lnTo>
                        <a:pt x="6" y="106"/>
                      </a:lnTo>
                      <a:lnTo>
                        <a:pt x="10" y="115"/>
                      </a:lnTo>
                      <a:lnTo>
                        <a:pt x="14" y="124"/>
                      </a:lnTo>
                      <a:lnTo>
                        <a:pt x="17" y="132"/>
                      </a:lnTo>
                      <a:lnTo>
                        <a:pt x="22" y="141"/>
                      </a:lnTo>
                      <a:lnTo>
                        <a:pt x="27" y="141"/>
                      </a:lnTo>
                      <a:lnTo>
                        <a:pt x="25" y="128"/>
                      </a:lnTo>
                      <a:lnTo>
                        <a:pt x="28" y="120"/>
                      </a:lnTo>
                      <a:lnTo>
                        <a:pt x="29" y="115"/>
                      </a:lnTo>
                      <a:lnTo>
                        <a:pt x="27" y="107"/>
                      </a:lnTo>
                      <a:lnTo>
                        <a:pt x="25" y="92"/>
                      </a:lnTo>
                      <a:lnTo>
                        <a:pt x="29" y="89"/>
                      </a:lnTo>
                      <a:lnTo>
                        <a:pt x="34" y="96"/>
                      </a:lnTo>
                      <a:lnTo>
                        <a:pt x="39" y="103"/>
                      </a:lnTo>
                      <a:lnTo>
                        <a:pt x="38" y="89"/>
                      </a:lnTo>
                      <a:lnTo>
                        <a:pt x="40" y="72"/>
                      </a:lnTo>
                      <a:lnTo>
                        <a:pt x="40" y="54"/>
                      </a:lnTo>
                      <a:lnTo>
                        <a:pt x="41" y="44"/>
                      </a:lnTo>
                      <a:lnTo>
                        <a:pt x="37" y="40"/>
                      </a:lnTo>
                      <a:lnTo>
                        <a:pt x="46" y="42"/>
                      </a:lnTo>
                      <a:lnTo>
                        <a:pt x="53" y="45"/>
                      </a:lnTo>
                      <a:lnTo>
                        <a:pt x="60" y="46"/>
                      </a:lnTo>
                      <a:lnTo>
                        <a:pt x="72" y="48"/>
                      </a:lnTo>
                      <a:lnTo>
                        <a:pt x="80" y="51"/>
                      </a:lnTo>
                      <a:lnTo>
                        <a:pt x="69" y="45"/>
                      </a:lnTo>
                      <a:lnTo>
                        <a:pt x="75" y="45"/>
                      </a:lnTo>
                      <a:lnTo>
                        <a:pt x="90" y="45"/>
                      </a:lnTo>
                      <a:lnTo>
                        <a:pt x="101" y="43"/>
                      </a:lnTo>
                      <a:lnTo>
                        <a:pt x="115" y="44"/>
                      </a:lnTo>
                      <a:lnTo>
                        <a:pt x="119" y="53"/>
                      </a:lnTo>
                      <a:lnTo>
                        <a:pt x="121" y="64"/>
                      </a:lnTo>
                      <a:lnTo>
                        <a:pt x="123" y="51"/>
                      </a:lnTo>
                      <a:lnTo>
                        <a:pt x="127" y="35"/>
                      </a:lnTo>
                      <a:lnTo>
                        <a:pt x="121" y="24"/>
                      </a:lnTo>
                      <a:lnTo>
                        <a:pt x="113" y="17"/>
                      </a:lnTo>
                      <a:lnTo>
                        <a:pt x="104" y="12"/>
                      </a:lnTo>
                    </a:path>
                  </a:pathLst>
                </a:custGeom>
                <a:solidFill>
                  <a:srgbClr val="C0802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2" name="Group 201">
              <a:extLst>
                <a:ext uri="{FF2B5EF4-FFF2-40B4-BE49-F238E27FC236}">
                  <a16:creationId xmlns:a16="http://schemas.microsoft.com/office/drawing/2014/main" id="{E7004A4C-ABA0-8747-BFED-0A92656EA333}"/>
                </a:ext>
              </a:extLst>
            </p:cNvPr>
            <p:cNvGrpSpPr>
              <a:grpSpLocks/>
            </p:cNvGrpSpPr>
            <p:nvPr/>
          </p:nvGrpSpPr>
          <p:grpSpPr bwMode="auto">
            <a:xfrm>
              <a:off x="3598" y="1816"/>
              <a:ext cx="300" cy="1376"/>
              <a:chOff x="3598" y="1816"/>
              <a:chExt cx="300" cy="1376"/>
            </a:xfrm>
          </p:grpSpPr>
          <p:grpSp>
            <p:nvGrpSpPr>
              <p:cNvPr id="23" name="Group 202">
                <a:extLst>
                  <a:ext uri="{FF2B5EF4-FFF2-40B4-BE49-F238E27FC236}">
                    <a16:creationId xmlns:a16="http://schemas.microsoft.com/office/drawing/2014/main" id="{B479DB9D-926E-0341-BB86-AE9934E423E3}"/>
                  </a:ext>
                </a:extLst>
              </p:cNvPr>
              <p:cNvGrpSpPr>
                <a:grpSpLocks/>
              </p:cNvGrpSpPr>
              <p:nvPr/>
            </p:nvGrpSpPr>
            <p:grpSpPr bwMode="auto">
              <a:xfrm>
                <a:off x="3677" y="1816"/>
                <a:ext cx="156" cy="326"/>
                <a:chOff x="3677" y="1816"/>
                <a:chExt cx="156" cy="326"/>
              </a:xfrm>
            </p:grpSpPr>
            <p:sp>
              <p:nvSpPr>
                <p:cNvPr id="42" name="Freeform 203">
                  <a:extLst>
                    <a:ext uri="{FF2B5EF4-FFF2-40B4-BE49-F238E27FC236}">
                      <a16:creationId xmlns:a16="http://schemas.microsoft.com/office/drawing/2014/main" id="{0D781834-F9FA-AC40-A636-61A2EEA55692}"/>
                    </a:ext>
                  </a:extLst>
                </p:cNvPr>
                <p:cNvSpPr>
                  <a:spLocks/>
                </p:cNvSpPr>
                <p:nvPr/>
              </p:nvSpPr>
              <p:spPr bwMode="auto">
                <a:xfrm>
                  <a:off x="3677" y="1816"/>
                  <a:ext cx="156" cy="183"/>
                </a:xfrm>
                <a:custGeom>
                  <a:avLst/>
                  <a:gdLst>
                    <a:gd name="T0" fmla="*/ 89 w 156"/>
                    <a:gd name="T1" fmla="*/ 4 h 183"/>
                    <a:gd name="T2" fmla="*/ 112 w 156"/>
                    <a:gd name="T3" fmla="*/ 11 h 183"/>
                    <a:gd name="T4" fmla="*/ 124 w 156"/>
                    <a:gd name="T5" fmla="*/ 20 h 183"/>
                    <a:gd name="T6" fmla="*/ 132 w 156"/>
                    <a:gd name="T7" fmla="*/ 33 h 183"/>
                    <a:gd name="T8" fmla="*/ 140 w 156"/>
                    <a:gd name="T9" fmla="*/ 58 h 183"/>
                    <a:gd name="T10" fmla="*/ 149 w 156"/>
                    <a:gd name="T11" fmla="*/ 96 h 183"/>
                    <a:gd name="T12" fmla="*/ 155 w 156"/>
                    <a:gd name="T13" fmla="*/ 128 h 183"/>
                    <a:gd name="T14" fmla="*/ 154 w 156"/>
                    <a:gd name="T15" fmla="*/ 143 h 183"/>
                    <a:gd name="T16" fmla="*/ 151 w 156"/>
                    <a:gd name="T17" fmla="*/ 157 h 183"/>
                    <a:gd name="T18" fmla="*/ 149 w 156"/>
                    <a:gd name="T19" fmla="*/ 179 h 183"/>
                    <a:gd name="T20" fmla="*/ 143 w 156"/>
                    <a:gd name="T21" fmla="*/ 178 h 183"/>
                    <a:gd name="T22" fmla="*/ 134 w 156"/>
                    <a:gd name="T23" fmla="*/ 176 h 183"/>
                    <a:gd name="T24" fmla="*/ 124 w 156"/>
                    <a:gd name="T25" fmla="*/ 177 h 183"/>
                    <a:gd name="T26" fmla="*/ 110 w 156"/>
                    <a:gd name="T27" fmla="*/ 180 h 183"/>
                    <a:gd name="T28" fmla="*/ 101 w 156"/>
                    <a:gd name="T29" fmla="*/ 181 h 183"/>
                    <a:gd name="T30" fmla="*/ 101 w 156"/>
                    <a:gd name="T31" fmla="*/ 169 h 183"/>
                    <a:gd name="T32" fmla="*/ 113 w 156"/>
                    <a:gd name="T33" fmla="*/ 144 h 183"/>
                    <a:gd name="T34" fmla="*/ 115 w 156"/>
                    <a:gd name="T35" fmla="*/ 104 h 183"/>
                    <a:gd name="T36" fmla="*/ 113 w 156"/>
                    <a:gd name="T37" fmla="*/ 67 h 183"/>
                    <a:gd name="T38" fmla="*/ 91 w 156"/>
                    <a:gd name="T39" fmla="*/ 45 h 183"/>
                    <a:gd name="T40" fmla="*/ 54 w 156"/>
                    <a:gd name="T41" fmla="*/ 41 h 183"/>
                    <a:gd name="T42" fmla="*/ 37 w 156"/>
                    <a:gd name="T43" fmla="*/ 64 h 183"/>
                    <a:gd name="T44" fmla="*/ 39 w 156"/>
                    <a:gd name="T45" fmla="*/ 140 h 183"/>
                    <a:gd name="T46" fmla="*/ 54 w 156"/>
                    <a:gd name="T47" fmla="*/ 170 h 183"/>
                    <a:gd name="T48" fmla="*/ 54 w 156"/>
                    <a:gd name="T49" fmla="*/ 180 h 183"/>
                    <a:gd name="T50" fmla="*/ 45 w 156"/>
                    <a:gd name="T51" fmla="*/ 180 h 183"/>
                    <a:gd name="T52" fmla="*/ 34 w 156"/>
                    <a:gd name="T53" fmla="*/ 178 h 183"/>
                    <a:gd name="T54" fmla="*/ 24 w 156"/>
                    <a:gd name="T55" fmla="*/ 177 h 183"/>
                    <a:gd name="T56" fmla="*/ 12 w 156"/>
                    <a:gd name="T57" fmla="*/ 182 h 183"/>
                    <a:gd name="T58" fmla="*/ 10 w 156"/>
                    <a:gd name="T59" fmla="*/ 169 h 183"/>
                    <a:gd name="T60" fmla="*/ 4 w 156"/>
                    <a:gd name="T61" fmla="*/ 151 h 183"/>
                    <a:gd name="T62" fmla="*/ 1 w 156"/>
                    <a:gd name="T63" fmla="*/ 134 h 183"/>
                    <a:gd name="T64" fmla="*/ 0 w 156"/>
                    <a:gd name="T65" fmla="*/ 120 h 183"/>
                    <a:gd name="T66" fmla="*/ 1 w 156"/>
                    <a:gd name="T67" fmla="*/ 104 h 183"/>
                    <a:gd name="T68" fmla="*/ 4 w 156"/>
                    <a:gd name="T69" fmla="*/ 92 h 183"/>
                    <a:gd name="T70" fmla="*/ 7 w 156"/>
                    <a:gd name="T71" fmla="*/ 79 h 183"/>
                    <a:gd name="T72" fmla="*/ 10 w 156"/>
                    <a:gd name="T73" fmla="*/ 66 h 183"/>
                    <a:gd name="T74" fmla="*/ 10 w 156"/>
                    <a:gd name="T75" fmla="*/ 57 h 183"/>
                    <a:gd name="T76" fmla="*/ 13 w 156"/>
                    <a:gd name="T77" fmla="*/ 44 h 183"/>
                    <a:gd name="T78" fmla="*/ 17 w 156"/>
                    <a:gd name="T79" fmla="*/ 27 h 183"/>
                    <a:gd name="T80" fmla="*/ 32 w 156"/>
                    <a:gd name="T81" fmla="*/ 13 h 183"/>
                    <a:gd name="T82" fmla="*/ 43 w 156"/>
                    <a:gd name="T83" fmla="*/ 4 h 183"/>
                    <a:gd name="T84" fmla="*/ 60 w 156"/>
                    <a:gd name="T85" fmla="*/ 0 h 183"/>
                    <a:gd name="T86" fmla="*/ 75 w 156"/>
                    <a:gd name="T87" fmla="*/ 0 h 183"/>
                    <a:gd name="T88" fmla="*/ 89 w 156"/>
                    <a:gd name="T89" fmla="*/ 4 h 1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6"/>
                    <a:gd name="T136" fmla="*/ 0 h 183"/>
                    <a:gd name="T137" fmla="*/ 156 w 156"/>
                    <a:gd name="T138" fmla="*/ 183 h 1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6" h="183">
                      <a:moveTo>
                        <a:pt x="89" y="4"/>
                      </a:moveTo>
                      <a:lnTo>
                        <a:pt x="112" y="11"/>
                      </a:lnTo>
                      <a:lnTo>
                        <a:pt x="124" y="20"/>
                      </a:lnTo>
                      <a:lnTo>
                        <a:pt x="132" y="33"/>
                      </a:lnTo>
                      <a:lnTo>
                        <a:pt x="140" y="58"/>
                      </a:lnTo>
                      <a:lnTo>
                        <a:pt x="149" y="96"/>
                      </a:lnTo>
                      <a:lnTo>
                        <a:pt x="155" y="128"/>
                      </a:lnTo>
                      <a:lnTo>
                        <a:pt x="154" y="143"/>
                      </a:lnTo>
                      <a:lnTo>
                        <a:pt x="151" y="157"/>
                      </a:lnTo>
                      <a:lnTo>
                        <a:pt x="149" y="179"/>
                      </a:lnTo>
                      <a:lnTo>
                        <a:pt x="143" y="178"/>
                      </a:lnTo>
                      <a:lnTo>
                        <a:pt x="134" y="176"/>
                      </a:lnTo>
                      <a:lnTo>
                        <a:pt x="124" y="177"/>
                      </a:lnTo>
                      <a:lnTo>
                        <a:pt x="110" y="180"/>
                      </a:lnTo>
                      <a:lnTo>
                        <a:pt x="101" y="181"/>
                      </a:lnTo>
                      <a:lnTo>
                        <a:pt x="101" y="169"/>
                      </a:lnTo>
                      <a:lnTo>
                        <a:pt x="113" y="144"/>
                      </a:lnTo>
                      <a:lnTo>
                        <a:pt x="115" y="104"/>
                      </a:lnTo>
                      <a:lnTo>
                        <a:pt x="113" y="67"/>
                      </a:lnTo>
                      <a:lnTo>
                        <a:pt x="91" y="45"/>
                      </a:lnTo>
                      <a:lnTo>
                        <a:pt x="54" y="41"/>
                      </a:lnTo>
                      <a:lnTo>
                        <a:pt x="37" y="64"/>
                      </a:lnTo>
                      <a:lnTo>
                        <a:pt x="39" y="140"/>
                      </a:lnTo>
                      <a:lnTo>
                        <a:pt x="54" y="170"/>
                      </a:lnTo>
                      <a:lnTo>
                        <a:pt x="54" y="180"/>
                      </a:lnTo>
                      <a:lnTo>
                        <a:pt x="45" y="180"/>
                      </a:lnTo>
                      <a:lnTo>
                        <a:pt x="34" y="178"/>
                      </a:lnTo>
                      <a:lnTo>
                        <a:pt x="24" y="177"/>
                      </a:lnTo>
                      <a:lnTo>
                        <a:pt x="12" y="182"/>
                      </a:lnTo>
                      <a:lnTo>
                        <a:pt x="10" y="169"/>
                      </a:lnTo>
                      <a:lnTo>
                        <a:pt x="4" y="151"/>
                      </a:lnTo>
                      <a:lnTo>
                        <a:pt x="1" y="134"/>
                      </a:lnTo>
                      <a:lnTo>
                        <a:pt x="0" y="120"/>
                      </a:lnTo>
                      <a:lnTo>
                        <a:pt x="1" y="104"/>
                      </a:lnTo>
                      <a:lnTo>
                        <a:pt x="4" y="92"/>
                      </a:lnTo>
                      <a:lnTo>
                        <a:pt x="7" y="79"/>
                      </a:lnTo>
                      <a:lnTo>
                        <a:pt x="10" y="66"/>
                      </a:lnTo>
                      <a:lnTo>
                        <a:pt x="10" y="57"/>
                      </a:lnTo>
                      <a:lnTo>
                        <a:pt x="13" y="44"/>
                      </a:lnTo>
                      <a:lnTo>
                        <a:pt x="17" y="27"/>
                      </a:lnTo>
                      <a:lnTo>
                        <a:pt x="32" y="13"/>
                      </a:lnTo>
                      <a:lnTo>
                        <a:pt x="43" y="4"/>
                      </a:lnTo>
                      <a:lnTo>
                        <a:pt x="60" y="0"/>
                      </a:lnTo>
                      <a:lnTo>
                        <a:pt x="75" y="0"/>
                      </a:lnTo>
                      <a:lnTo>
                        <a:pt x="89"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3" name="Freeform 204">
                  <a:extLst>
                    <a:ext uri="{FF2B5EF4-FFF2-40B4-BE49-F238E27FC236}">
                      <a16:creationId xmlns:a16="http://schemas.microsoft.com/office/drawing/2014/main" id="{7D24DFEE-DC68-2D46-875A-CF838D448A5B}"/>
                    </a:ext>
                  </a:extLst>
                </p:cNvPr>
                <p:cNvSpPr>
                  <a:spLocks/>
                </p:cNvSpPr>
                <p:nvPr/>
              </p:nvSpPr>
              <p:spPr bwMode="auto">
                <a:xfrm>
                  <a:off x="3689" y="1850"/>
                  <a:ext cx="127" cy="292"/>
                </a:xfrm>
                <a:custGeom>
                  <a:avLst/>
                  <a:gdLst>
                    <a:gd name="T0" fmla="*/ 78 w 127"/>
                    <a:gd name="T1" fmla="*/ 3 h 292"/>
                    <a:gd name="T2" fmla="*/ 87 w 127"/>
                    <a:gd name="T3" fmla="*/ 7 h 292"/>
                    <a:gd name="T4" fmla="*/ 95 w 127"/>
                    <a:gd name="T5" fmla="*/ 14 h 292"/>
                    <a:gd name="T6" fmla="*/ 101 w 127"/>
                    <a:gd name="T7" fmla="*/ 24 h 292"/>
                    <a:gd name="T8" fmla="*/ 103 w 127"/>
                    <a:gd name="T9" fmla="*/ 35 h 292"/>
                    <a:gd name="T10" fmla="*/ 106 w 127"/>
                    <a:gd name="T11" fmla="*/ 71 h 292"/>
                    <a:gd name="T12" fmla="*/ 106 w 127"/>
                    <a:gd name="T13" fmla="*/ 85 h 292"/>
                    <a:gd name="T14" fmla="*/ 102 w 127"/>
                    <a:gd name="T15" fmla="*/ 109 h 292"/>
                    <a:gd name="T16" fmla="*/ 98 w 127"/>
                    <a:gd name="T17" fmla="*/ 122 h 292"/>
                    <a:gd name="T18" fmla="*/ 89 w 127"/>
                    <a:gd name="T19" fmla="*/ 139 h 292"/>
                    <a:gd name="T20" fmla="*/ 89 w 127"/>
                    <a:gd name="T21" fmla="*/ 183 h 292"/>
                    <a:gd name="T22" fmla="*/ 126 w 127"/>
                    <a:gd name="T23" fmla="*/ 207 h 292"/>
                    <a:gd name="T24" fmla="*/ 60 w 127"/>
                    <a:gd name="T25" fmla="*/ 291 h 292"/>
                    <a:gd name="T26" fmla="*/ 0 w 127"/>
                    <a:gd name="T27" fmla="*/ 201 h 292"/>
                    <a:gd name="T28" fmla="*/ 43 w 127"/>
                    <a:gd name="T29" fmla="*/ 173 h 292"/>
                    <a:gd name="T30" fmla="*/ 43 w 127"/>
                    <a:gd name="T31" fmla="*/ 140 h 292"/>
                    <a:gd name="T32" fmla="*/ 32 w 127"/>
                    <a:gd name="T33" fmla="*/ 122 h 292"/>
                    <a:gd name="T34" fmla="*/ 26 w 127"/>
                    <a:gd name="T35" fmla="*/ 110 h 292"/>
                    <a:gd name="T36" fmla="*/ 24 w 127"/>
                    <a:gd name="T37" fmla="*/ 95 h 292"/>
                    <a:gd name="T38" fmla="*/ 23 w 127"/>
                    <a:gd name="T39" fmla="*/ 78 h 292"/>
                    <a:gd name="T40" fmla="*/ 23 w 127"/>
                    <a:gd name="T41" fmla="*/ 66 h 292"/>
                    <a:gd name="T42" fmla="*/ 23 w 127"/>
                    <a:gd name="T43" fmla="*/ 48 h 292"/>
                    <a:gd name="T44" fmla="*/ 23 w 127"/>
                    <a:gd name="T45" fmla="*/ 36 h 292"/>
                    <a:gd name="T46" fmla="*/ 26 w 127"/>
                    <a:gd name="T47" fmla="*/ 23 h 292"/>
                    <a:gd name="T48" fmla="*/ 33 w 127"/>
                    <a:gd name="T49" fmla="*/ 12 h 292"/>
                    <a:gd name="T50" fmla="*/ 43 w 127"/>
                    <a:gd name="T51" fmla="*/ 5 h 292"/>
                    <a:gd name="T52" fmla="*/ 52 w 127"/>
                    <a:gd name="T53" fmla="*/ 1 h 292"/>
                    <a:gd name="T54" fmla="*/ 64 w 127"/>
                    <a:gd name="T55" fmla="*/ 0 h 292"/>
                    <a:gd name="T56" fmla="*/ 78 w 127"/>
                    <a:gd name="T57" fmla="*/ 3 h 2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7"/>
                    <a:gd name="T88" fmla="*/ 0 h 292"/>
                    <a:gd name="T89" fmla="*/ 127 w 127"/>
                    <a:gd name="T90" fmla="*/ 292 h 2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7" h="292">
                      <a:moveTo>
                        <a:pt x="78" y="3"/>
                      </a:moveTo>
                      <a:lnTo>
                        <a:pt x="87" y="7"/>
                      </a:lnTo>
                      <a:lnTo>
                        <a:pt x="95" y="14"/>
                      </a:lnTo>
                      <a:lnTo>
                        <a:pt x="101" y="24"/>
                      </a:lnTo>
                      <a:lnTo>
                        <a:pt x="103" y="35"/>
                      </a:lnTo>
                      <a:lnTo>
                        <a:pt x="106" y="71"/>
                      </a:lnTo>
                      <a:lnTo>
                        <a:pt x="106" y="85"/>
                      </a:lnTo>
                      <a:lnTo>
                        <a:pt x="102" y="109"/>
                      </a:lnTo>
                      <a:lnTo>
                        <a:pt x="98" y="122"/>
                      </a:lnTo>
                      <a:lnTo>
                        <a:pt x="89" y="139"/>
                      </a:lnTo>
                      <a:lnTo>
                        <a:pt x="89" y="183"/>
                      </a:lnTo>
                      <a:lnTo>
                        <a:pt x="126" y="207"/>
                      </a:lnTo>
                      <a:lnTo>
                        <a:pt x="60" y="291"/>
                      </a:lnTo>
                      <a:lnTo>
                        <a:pt x="0" y="201"/>
                      </a:lnTo>
                      <a:lnTo>
                        <a:pt x="43" y="173"/>
                      </a:lnTo>
                      <a:lnTo>
                        <a:pt x="43" y="140"/>
                      </a:lnTo>
                      <a:lnTo>
                        <a:pt x="32" y="122"/>
                      </a:lnTo>
                      <a:lnTo>
                        <a:pt x="26" y="110"/>
                      </a:lnTo>
                      <a:lnTo>
                        <a:pt x="24" y="95"/>
                      </a:lnTo>
                      <a:lnTo>
                        <a:pt x="23" y="78"/>
                      </a:lnTo>
                      <a:lnTo>
                        <a:pt x="23" y="66"/>
                      </a:lnTo>
                      <a:lnTo>
                        <a:pt x="23" y="48"/>
                      </a:lnTo>
                      <a:lnTo>
                        <a:pt x="23" y="36"/>
                      </a:lnTo>
                      <a:lnTo>
                        <a:pt x="26" y="23"/>
                      </a:lnTo>
                      <a:lnTo>
                        <a:pt x="33" y="12"/>
                      </a:lnTo>
                      <a:lnTo>
                        <a:pt x="43" y="5"/>
                      </a:lnTo>
                      <a:lnTo>
                        <a:pt x="52" y="1"/>
                      </a:lnTo>
                      <a:lnTo>
                        <a:pt x="64" y="0"/>
                      </a:lnTo>
                      <a:lnTo>
                        <a:pt x="78" y="3"/>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 name="Group 205">
                <a:extLst>
                  <a:ext uri="{FF2B5EF4-FFF2-40B4-BE49-F238E27FC236}">
                    <a16:creationId xmlns:a16="http://schemas.microsoft.com/office/drawing/2014/main" id="{59C796F0-319E-BF42-8415-1F0304B4FE69}"/>
                  </a:ext>
                </a:extLst>
              </p:cNvPr>
              <p:cNvGrpSpPr>
                <a:grpSpLocks/>
              </p:cNvGrpSpPr>
              <p:nvPr/>
            </p:nvGrpSpPr>
            <p:grpSpPr bwMode="auto">
              <a:xfrm>
                <a:off x="3604" y="2482"/>
                <a:ext cx="246" cy="649"/>
                <a:chOff x="3604" y="2482"/>
                <a:chExt cx="246" cy="649"/>
              </a:xfrm>
            </p:grpSpPr>
            <p:grpSp>
              <p:nvGrpSpPr>
                <p:cNvPr id="38" name="Group 206">
                  <a:extLst>
                    <a:ext uri="{FF2B5EF4-FFF2-40B4-BE49-F238E27FC236}">
                      <a16:creationId xmlns:a16="http://schemas.microsoft.com/office/drawing/2014/main" id="{E3FFDE46-71D0-5B4D-A4E8-FB728945197B}"/>
                    </a:ext>
                  </a:extLst>
                </p:cNvPr>
                <p:cNvGrpSpPr>
                  <a:grpSpLocks/>
                </p:cNvGrpSpPr>
                <p:nvPr/>
              </p:nvGrpSpPr>
              <p:grpSpPr bwMode="auto">
                <a:xfrm>
                  <a:off x="3604" y="2482"/>
                  <a:ext cx="246" cy="649"/>
                  <a:chOff x="3604" y="2482"/>
                  <a:chExt cx="246" cy="649"/>
                </a:xfrm>
              </p:grpSpPr>
              <p:sp>
                <p:nvSpPr>
                  <p:cNvPr id="40" name="Freeform 207">
                    <a:extLst>
                      <a:ext uri="{FF2B5EF4-FFF2-40B4-BE49-F238E27FC236}">
                        <a16:creationId xmlns:a16="http://schemas.microsoft.com/office/drawing/2014/main" id="{795DF4B7-29DD-A044-9B0E-6E653484B3CE}"/>
                      </a:ext>
                    </a:extLst>
                  </p:cNvPr>
                  <p:cNvSpPr>
                    <a:spLocks/>
                  </p:cNvSpPr>
                  <p:nvPr/>
                </p:nvSpPr>
                <p:spPr bwMode="auto">
                  <a:xfrm>
                    <a:off x="3675" y="2623"/>
                    <a:ext cx="175" cy="508"/>
                  </a:xfrm>
                  <a:custGeom>
                    <a:avLst/>
                    <a:gdLst>
                      <a:gd name="T0" fmla="*/ 142 w 175"/>
                      <a:gd name="T1" fmla="*/ 11 h 508"/>
                      <a:gd name="T2" fmla="*/ 141 w 175"/>
                      <a:gd name="T3" fmla="*/ 158 h 508"/>
                      <a:gd name="T4" fmla="*/ 141 w 175"/>
                      <a:gd name="T5" fmla="*/ 280 h 508"/>
                      <a:gd name="T6" fmla="*/ 134 w 175"/>
                      <a:gd name="T7" fmla="*/ 399 h 508"/>
                      <a:gd name="T8" fmla="*/ 154 w 175"/>
                      <a:gd name="T9" fmla="*/ 450 h 508"/>
                      <a:gd name="T10" fmla="*/ 169 w 175"/>
                      <a:gd name="T11" fmla="*/ 485 h 508"/>
                      <a:gd name="T12" fmla="*/ 174 w 175"/>
                      <a:gd name="T13" fmla="*/ 495 h 508"/>
                      <a:gd name="T14" fmla="*/ 167 w 175"/>
                      <a:gd name="T15" fmla="*/ 507 h 508"/>
                      <a:gd name="T16" fmla="*/ 136 w 175"/>
                      <a:gd name="T17" fmla="*/ 505 h 508"/>
                      <a:gd name="T18" fmla="*/ 108 w 175"/>
                      <a:gd name="T19" fmla="*/ 438 h 508"/>
                      <a:gd name="T20" fmla="*/ 106 w 175"/>
                      <a:gd name="T21" fmla="*/ 396 h 508"/>
                      <a:gd name="T22" fmla="*/ 86 w 175"/>
                      <a:gd name="T23" fmla="*/ 255 h 508"/>
                      <a:gd name="T24" fmla="*/ 83 w 175"/>
                      <a:gd name="T25" fmla="*/ 222 h 508"/>
                      <a:gd name="T26" fmla="*/ 84 w 175"/>
                      <a:gd name="T27" fmla="*/ 288 h 508"/>
                      <a:gd name="T28" fmla="*/ 74 w 175"/>
                      <a:gd name="T29" fmla="*/ 382 h 508"/>
                      <a:gd name="T30" fmla="*/ 77 w 175"/>
                      <a:gd name="T31" fmla="*/ 425 h 508"/>
                      <a:gd name="T32" fmla="*/ 63 w 175"/>
                      <a:gd name="T33" fmla="*/ 468 h 508"/>
                      <a:gd name="T34" fmla="*/ 45 w 175"/>
                      <a:gd name="T35" fmla="*/ 500 h 508"/>
                      <a:gd name="T36" fmla="*/ 17 w 175"/>
                      <a:gd name="T37" fmla="*/ 501 h 508"/>
                      <a:gd name="T38" fmla="*/ 8 w 175"/>
                      <a:gd name="T39" fmla="*/ 490 h 508"/>
                      <a:gd name="T40" fmla="*/ 38 w 175"/>
                      <a:gd name="T41" fmla="*/ 424 h 508"/>
                      <a:gd name="T42" fmla="*/ 41 w 175"/>
                      <a:gd name="T43" fmla="*/ 392 h 508"/>
                      <a:gd name="T44" fmla="*/ 35 w 175"/>
                      <a:gd name="T45" fmla="*/ 324 h 508"/>
                      <a:gd name="T46" fmla="*/ 24 w 175"/>
                      <a:gd name="T47" fmla="*/ 213 h 508"/>
                      <a:gd name="T48" fmla="*/ 0 w 175"/>
                      <a:gd name="T49" fmla="*/ 0 h 508"/>
                      <a:gd name="T50" fmla="*/ 142 w 175"/>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5"/>
                      <a:gd name="T79" fmla="*/ 0 h 508"/>
                      <a:gd name="T80" fmla="*/ 175 w 175"/>
                      <a:gd name="T81" fmla="*/ 508 h 5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5" h="508">
                        <a:moveTo>
                          <a:pt x="142" y="11"/>
                        </a:moveTo>
                        <a:lnTo>
                          <a:pt x="141" y="158"/>
                        </a:lnTo>
                        <a:lnTo>
                          <a:pt x="141" y="280"/>
                        </a:lnTo>
                        <a:lnTo>
                          <a:pt x="134" y="399"/>
                        </a:lnTo>
                        <a:lnTo>
                          <a:pt x="154" y="450"/>
                        </a:lnTo>
                        <a:lnTo>
                          <a:pt x="169" y="485"/>
                        </a:lnTo>
                        <a:lnTo>
                          <a:pt x="174" y="495"/>
                        </a:lnTo>
                        <a:lnTo>
                          <a:pt x="167" y="507"/>
                        </a:lnTo>
                        <a:lnTo>
                          <a:pt x="136" y="505"/>
                        </a:lnTo>
                        <a:lnTo>
                          <a:pt x="108" y="438"/>
                        </a:lnTo>
                        <a:lnTo>
                          <a:pt x="106" y="396"/>
                        </a:lnTo>
                        <a:lnTo>
                          <a:pt x="86" y="255"/>
                        </a:lnTo>
                        <a:lnTo>
                          <a:pt x="83" y="222"/>
                        </a:lnTo>
                        <a:lnTo>
                          <a:pt x="84" y="288"/>
                        </a:lnTo>
                        <a:lnTo>
                          <a:pt x="74" y="382"/>
                        </a:lnTo>
                        <a:lnTo>
                          <a:pt x="77" y="425"/>
                        </a:lnTo>
                        <a:lnTo>
                          <a:pt x="63" y="468"/>
                        </a:lnTo>
                        <a:lnTo>
                          <a:pt x="45" y="500"/>
                        </a:lnTo>
                        <a:lnTo>
                          <a:pt x="17" y="501"/>
                        </a:lnTo>
                        <a:lnTo>
                          <a:pt x="8" y="490"/>
                        </a:lnTo>
                        <a:lnTo>
                          <a:pt x="38" y="424"/>
                        </a:lnTo>
                        <a:lnTo>
                          <a:pt x="41" y="392"/>
                        </a:lnTo>
                        <a:lnTo>
                          <a:pt x="35" y="324"/>
                        </a:lnTo>
                        <a:lnTo>
                          <a:pt x="24" y="213"/>
                        </a:lnTo>
                        <a:lnTo>
                          <a:pt x="0" y="0"/>
                        </a:lnTo>
                        <a:lnTo>
                          <a:pt x="142" y="11"/>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1" name="Freeform 208">
                    <a:extLst>
                      <a:ext uri="{FF2B5EF4-FFF2-40B4-BE49-F238E27FC236}">
                        <a16:creationId xmlns:a16="http://schemas.microsoft.com/office/drawing/2014/main" id="{0D8BF2FE-2FF6-1343-9562-9B02463D234E}"/>
                      </a:ext>
                    </a:extLst>
                  </p:cNvPr>
                  <p:cNvSpPr>
                    <a:spLocks/>
                  </p:cNvSpPr>
                  <p:nvPr/>
                </p:nvSpPr>
                <p:spPr bwMode="auto">
                  <a:xfrm>
                    <a:off x="3604" y="2482"/>
                    <a:ext cx="38" cy="60"/>
                  </a:xfrm>
                  <a:custGeom>
                    <a:avLst/>
                    <a:gdLst>
                      <a:gd name="T0" fmla="*/ 0 w 38"/>
                      <a:gd name="T1" fmla="*/ 0 h 60"/>
                      <a:gd name="T2" fmla="*/ 0 w 38"/>
                      <a:gd name="T3" fmla="*/ 31 h 60"/>
                      <a:gd name="T4" fmla="*/ 37 w 38"/>
                      <a:gd name="T5" fmla="*/ 59 h 60"/>
                      <a:gd name="T6" fmla="*/ 20 w 38"/>
                      <a:gd name="T7" fmla="*/ 4 h 60"/>
                      <a:gd name="T8" fmla="*/ 0 w 38"/>
                      <a:gd name="T9" fmla="*/ 0 h 60"/>
                      <a:gd name="T10" fmla="*/ 0 60000 65536"/>
                      <a:gd name="T11" fmla="*/ 0 60000 65536"/>
                      <a:gd name="T12" fmla="*/ 0 60000 65536"/>
                      <a:gd name="T13" fmla="*/ 0 60000 65536"/>
                      <a:gd name="T14" fmla="*/ 0 60000 65536"/>
                      <a:gd name="T15" fmla="*/ 0 w 38"/>
                      <a:gd name="T16" fmla="*/ 0 h 60"/>
                      <a:gd name="T17" fmla="*/ 38 w 38"/>
                      <a:gd name="T18" fmla="*/ 60 h 60"/>
                    </a:gdLst>
                    <a:ahLst/>
                    <a:cxnLst>
                      <a:cxn ang="T10">
                        <a:pos x="T0" y="T1"/>
                      </a:cxn>
                      <a:cxn ang="T11">
                        <a:pos x="T2" y="T3"/>
                      </a:cxn>
                      <a:cxn ang="T12">
                        <a:pos x="T4" y="T5"/>
                      </a:cxn>
                      <a:cxn ang="T13">
                        <a:pos x="T6" y="T7"/>
                      </a:cxn>
                      <a:cxn ang="T14">
                        <a:pos x="T8" y="T9"/>
                      </a:cxn>
                    </a:cxnLst>
                    <a:rect l="T15" t="T16" r="T17" b="T18"/>
                    <a:pathLst>
                      <a:path w="38" h="60">
                        <a:moveTo>
                          <a:pt x="0" y="0"/>
                        </a:moveTo>
                        <a:lnTo>
                          <a:pt x="0" y="31"/>
                        </a:lnTo>
                        <a:lnTo>
                          <a:pt x="37" y="59"/>
                        </a:lnTo>
                        <a:lnTo>
                          <a:pt x="20" y="4"/>
                        </a:lnTo>
                        <a:lnTo>
                          <a:pt x="0" y="0"/>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39" name="Freeform 209">
                  <a:extLst>
                    <a:ext uri="{FF2B5EF4-FFF2-40B4-BE49-F238E27FC236}">
                      <a16:creationId xmlns:a16="http://schemas.microsoft.com/office/drawing/2014/main" id="{5502E675-4061-7441-A19B-E070F043AF83}"/>
                    </a:ext>
                  </a:extLst>
                </p:cNvPr>
                <p:cNvSpPr>
                  <a:spLocks/>
                </p:cNvSpPr>
                <p:nvPr/>
              </p:nvSpPr>
              <p:spPr bwMode="auto">
                <a:xfrm>
                  <a:off x="3748" y="2628"/>
                  <a:ext cx="17" cy="228"/>
                </a:xfrm>
                <a:custGeom>
                  <a:avLst/>
                  <a:gdLst>
                    <a:gd name="T0" fmla="*/ 0 w 17"/>
                    <a:gd name="T1" fmla="*/ 0 h 228"/>
                    <a:gd name="T2" fmla="*/ 0 w 17"/>
                    <a:gd name="T3" fmla="*/ 76 h 228"/>
                    <a:gd name="T4" fmla="*/ 3 w 17"/>
                    <a:gd name="T5" fmla="*/ 121 h 228"/>
                    <a:gd name="T6" fmla="*/ 7 w 17"/>
                    <a:gd name="T7" fmla="*/ 170 h 228"/>
                    <a:gd name="T8" fmla="*/ 16 w 17"/>
                    <a:gd name="T9" fmla="*/ 216 h 228"/>
                    <a:gd name="T10" fmla="*/ 13 w 17"/>
                    <a:gd name="T11" fmla="*/ 227 h 228"/>
                    <a:gd name="T12" fmla="*/ 0 w 17"/>
                    <a:gd name="T13" fmla="*/ 0 h 228"/>
                    <a:gd name="T14" fmla="*/ 0 60000 65536"/>
                    <a:gd name="T15" fmla="*/ 0 60000 65536"/>
                    <a:gd name="T16" fmla="*/ 0 60000 65536"/>
                    <a:gd name="T17" fmla="*/ 0 60000 65536"/>
                    <a:gd name="T18" fmla="*/ 0 60000 65536"/>
                    <a:gd name="T19" fmla="*/ 0 60000 65536"/>
                    <a:gd name="T20" fmla="*/ 0 60000 65536"/>
                    <a:gd name="T21" fmla="*/ 0 w 17"/>
                    <a:gd name="T22" fmla="*/ 0 h 228"/>
                    <a:gd name="T23" fmla="*/ 17 w 17"/>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28">
                      <a:moveTo>
                        <a:pt x="0" y="0"/>
                      </a:moveTo>
                      <a:lnTo>
                        <a:pt x="0" y="76"/>
                      </a:lnTo>
                      <a:lnTo>
                        <a:pt x="3" y="121"/>
                      </a:lnTo>
                      <a:lnTo>
                        <a:pt x="7" y="170"/>
                      </a:lnTo>
                      <a:lnTo>
                        <a:pt x="16" y="216"/>
                      </a:lnTo>
                      <a:lnTo>
                        <a:pt x="13" y="227"/>
                      </a:lnTo>
                      <a:lnTo>
                        <a:pt x="0" y="0"/>
                      </a:lnTo>
                    </a:path>
                  </a:pathLst>
                </a:custGeom>
                <a:solidFill>
                  <a:srgbClr val="FF8080"/>
                </a:solidFill>
                <a:ln w="12700" cap="rnd" cmpd="sng">
                  <a:solidFill>
                    <a:srgbClr val="FF6020"/>
                  </a:solidFill>
                  <a:prstDash val="solid"/>
                  <a:round/>
                  <a:headEnd/>
                  <a:tailEnd/>
                </a:ln>
              </p:spPr>
              <p:txBody>
                <a:bodyPr/>
                <a:lstStyle/>
                <a:p>
                  <a:endParaRPr lang="zh-CN" altLang="en-US"/>
                </a:p>
              </p:txBody>
            </p:sp>
          </p:grpSp>
          <p:grpSp>
            <p:nvGrpSpPr>
              <p:cNvPr id="25" name="Group 210">
                <a:extLst>
                  <a:ext uri="{FF2B5EF4-FFF2-40B4-BE49-F238E27FC236}">
                    <a16:creationId xmlns:a16="http://schemas.microsoft.com/office/drawing/2014/main" id="{CA9CF57E-40C2-7D43-8852-5B2047FFBD12}"/>
                  </a:ext>
                </a:extLst>
              </p:cNvPr>
              <p:cNvGrpSpPr>
                <a:grpSpLocks/>
              </p:cNvGrpSpPr>
              <p:nvPr/>
            </p:nvGrpSpPr>
            <p:grpSpPr bwMode="auto">
              <a:xfrm>
                <a:off x="3673" y="3052"/>
                <a:ext cx="186" cy="140"/>
                <a:chOff x="3673" y="3052"/>
                <a:chExt cx="186" cy="140"/>
              </a:xfrm>
            </p:grpSpPr>
            <p:sp>
              <p:nvSpPr>
                <p:cNvPr id="36" name="Freeform 211">
                  <a:extLst>
                    <a:ext uri="{FF2B5EF4-FFF2-40B4-BE49-F238E27FC236}">
                      <a16:creationId xmlns:a16="http://schemas.microsoft.com/office/drawing/2014/main" id="{6CAE37D6-5B5E-D145-817F-810E007C95D2}"/>
                    </a:ext>
                  </a:extLst>
                </p:cNvPr>
                <p:cNvSpPr>
                  <a:spLocks/>
                </p:cNvSpPr>
                <p:nvPr/>
              </p:nvSpPr>
              <p:spPr bwMode="auto">
                <a:xfrm>
                  <a:off x="3673" y="3052"/>
                  <a:ext cx="82" cy="132"/>
                </a:xfrm>
                <a:custGeom>
                  <a:avLst/>
                  <a:gdLst>
                    <a:gd name="T0" fmla="*/ 76 w 82"/>
                    <a:gd name="T1" fmla="*/ 0 h 132"/>
                    <a:gd name="T2" fmla="*/ 81 w 82"/>
                    <a:gd name="T3" fmla="*/ 19 h 132"/>
                    <a:gd name="T4" fmla="*/ 81 w 82"/>
                    <a:gd name="T5" fmla="*/ 58 h 132"/>
                    <a:gd name="T6" fmla="*/ 73 w 82"/>
                    <a:gd name="T7" fmla="*/ 43 h 132"/>
                    <a:gd name="T8" fmla="*/ 64 w 82"/>
                    <a:gd name="T9" fmla="*/ 62 h 132"/>
                    <a:gd name="T10" fmla="*/ 61 w 82"/>
                    <a:gd name="T11" fmla="*/ 89 h 132"/>
                    <a:gd name="T12" fmla="*/ 49 w 82"/>
                    <a:gd name="T13" fmla="*/ 114 h 132"/>
                    <a:gd name="T14" fmla="*/ 29 w 82"/>
                    <a:gd name="T15" fmla="*/ 127 h 132"/>
                    <a:gd name="T16" fmla="*/ 14 w 82"/>
                    <a:gd name="T17" fmla="*/ 131 h 132"/>
                    <a:gd name="T18" fmla="*/ 0 w 82"/>
                    <a:gd name="T19" fmla="*/ 128 h 132"/>
                    <a:gd name="T20" fmla="*/ 0 w 82"/>
                    <a:gd name="T21" fmla="*/ 102 h 132"/>
                    <a:gd name="T22" fmla="*/ 11 w 82"/>
                    <a:gd name="T23" fmla="*/ 63 h 132"/>
                    <a:gd name="T24" fmla="*/ 17 w 82"/>
                    <a:gd name="T25" fmla="*/ 73 h 132"/>
                    <a:gd name="T26" fmla="*/ 29 w 82"/>
                    <a:gd name="T27" fmla="*/ 73 h 132"/>
                    <a:gd name="T28" fmla="*/ 45 w 82"/>
                    <a:gd name="T29" fmla="*/ 71 h 132"/>
                    <a:gd name="T30" fmla="*/ 56 w 82"/>
                    <a:gd name="T31" fmla="*/ 54 h 132"/>
                    <a:gd name="T32" fmla="*/ 66 w 82"/>
                    <a:gd name="T33" fmla="*/ 33 h 132"/>
                    <a:gd name="T34" fmla="*/ 76 w 82"/>
                    <a:gd name="T35" fmla="*/ 0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132"/>
                    <a:gd name="T56" fmla="*/ 82 w 82"/>
                    <a:gd name="T57" fmla="*/ 132 h 1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132">
                      <a:moveTo>
                        <a:pt x="76" y="0"/>
                      </a:moveTo>
                      <a:lnTo>
                        <a:pt x="81" y="19"/>
                      </a:lnTo>
                      <a:lnTo>
                        <a:pt x="81" y="58"/>
                      </a:lnTo>
                      <a:lnTo>
                        <a:pt x="73" y="43"/>
                      </a:lnTo>
                      <a:lnTo>
                        <a:pt x="64" y="62"/>
                      </a:lnTo>
                      <a:lnTo>
                        <a:pt x="61" y="89"/>
                      </a:lnTo>
                      <a:lnTo>
                        <a:pt x="49" y="114"/>
                      </a:lnTo>
                      <a:lnTo>
                        <a:pt x="29" y="127"/>
                      </a:lnTo>
                      <a:lnTo>
                        <a:pt x="14" y="131"/>
                      </a:lnTo>
                      <a:lnTo>
                        <a:pt x="0" y="128"/>
                      </a:lnTo>
                      <a:lnTo>
                        <a:pt x="0" y="102"/>
                      </a:lnTo>
                      <a:lnTo>
                        <a:pt x="11" y="63"/>
                      </a:lnTo>
                      <a:lnTo>
                        <a:pt x="17" y="73"/>
                      </a:lnTo>
                      <a:lnTo>
                        <a:pt x="29" y="73"/>
                      </a:lnTo>
                      <a:lnTo>
                        <a:pt x="45" y="71"/>
                      </a:lnTo>
                      <a:lnTo>
                        <a:pt x="56" y="54"/>
                      </a:lnTo>
                      <a:lnTo>
                        <a:pt x="66" y="33"/>
                      </a:lnTo>
                      <a:lnTo>
                        <a:pt x="76"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7" name="Freeform 212">
                  <a:extLst>
                    <a:ext uri="{FF2B5EF4-FFF2-40B4-BE49-F238E27FC236}">
                      <a16:creationId xmlns:a16="http://schemas.microsoft.com/office/drawing/2014/main" id="{1B0F7B34-C037-B94D-AD33-D237EF708739}"/>
                    </a:ext>
                  </a:extLst>
                </p:cNvPr>
                <p:cNvSpPr>
                  <a:spLocks/>
                </p:cNvSpPr>
                <p:nvPr/>
              </p:nvSpPr>
              <p:spPr bwMode="auto">
                <a:xfrm>
                  <a:off x="3784" y="3055"/>
                  <a:ext cx="75" cy="137"/>
                </a:xfrm>
                <a:custGeom>
                  <a:avLst/>
                  <a:gdLst>
                    <a:gd name="T0" fmla="*/ 1 w 75"/>
                    <a:gd name="T1" fmla="*/ 0 h 137"/>
                    <a:gd name="T2" fmla="*/ 0 w 75"/>
                    <a:gd name="T3" fmla="*/ 53 h 137"/>
                    <a:gd name="T4" fmla="*/ 4 w 75"/>
                    <a:gd name="T5" fmla="*/ 40 h 137"/>
                    <a:gd name="T6" fmla="*/ 11 w 75"/>
                    <a:gd name="T7" fmla="*/ 57 h 137"/>
                    <a:gd name="T8" fmla="*/ 16 w 75"/>
                    <a:gd name="T9" fmla="*/ 83 h 137"/>
                    <a:gd name="T10" fmla="*/ 22 w 75"/>
                    <a:gd name="T11" fmla="*/ 104 h 137"/>
                    <a:gd name="T12" fmla="*/ 37 w 75"/>
                    <a:gd name="T13" fmla="*/ 122 h 137"/>
                    <a:gd name="T14" fmla="*/ 51 w 75"/>
                    <a:gd name="T15" fmla="*/ 131 h 137"/>
                    <a:gd name="T16" fmla="*/ 64 w 75"/>
                    <a:gd name="T17" fmla="*/ 136 h 137"/>
                    <a:gd name="T18" fmla="*/ 69 w 75"/>
                    <a:gd name="T19" fmla="*/ 129 h 137"/>
                    <a:gd name="T20" fmla="*/ 73 w 75"/>
                    <a:gd name="T21" fmla="*/ 116 h 137"/>
                    <a:gd name="T22" fmla="*/ 74 w 75"/>
                    <a:gd name="T23" fmla="*/ 103 h 137"/>
                    <a:gd name="T24" fmla="*/ 72 w 75"/>
                    <a:gd name="T25" fmla="*/ 89 h 137"/>
                    <a:gd name="T26" fmla="*/ 66 w 75"/>
                    <a:gd name="T27" fmla="*/ 66 h 137"/>
                    <a:gd name="T28" fmla="*/ 55 w 75"/>
                    <a:gd name="T29" fmla="*/ 74 h 137"/>
                    <a:gd name="T30" fmla="*/ 39 w 75"/>
                    <a:gd name="T31" fmla="*/ 74 h 137"/>
                    <a:gd name="T32" fmla="*/ 29 w 75"/>
                    <a:gd name="T33" fmla="*/ 73 h 137"/>
                    <a:gd name="T34" fmla="*/ 9 w 75"/>
                    <a:gd name="T35" fmla="*/ 27 h 137"/>
                    <a:gd name="T36" fmla="*/ 1 w 75"/>
                    <a:gd name="T37" fmla="*/ 0 h 1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137"/>
                    <a:gd name="T59" fmla="*/ 75 w 75"/>
                    <a:gd name="T60" fmla="*/ 137 h 1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137">
                      <a:moveTo>
                        <a:pt x="1" y="0"/>
                      </a:moveTo>
                      <a:lnTo>
                        <a:pt x="0" y="53"/>
                      </a:lnTo>
                      <a:lnTo>
                        <a:pt x="4" y="40"/>
                      </a:lnTo>
                      <a:lnTo>
                        <a:pt x="11" y="57"/>
                      </a:lnTo>
                      <a:lnTo>
                        <a:pt x="16" y="83"/>
                      </a:lnTo>
                      <a:lnTo>
                        <a:pt x="22" y="104"/>
                      </a:lnTo>
                      <a:lnTo>
                        <a:pt x="37" y="122"/>
                      </a:lnTo>
                      <a:lnTo>
                        <a:pt x="51" y="131"/>
                      </a:lnTo>
                      <a:lnTo>
                        <a:pt x="64" y="136"/>
                      </a:lnTo>
                      <a:lnTo>
                        <a:pt x="69" y="129"/>
                      </a:lnTo>
                      <a:lnTo>
                        <a:pt x="73" y="116"/>
                      </a:lnTo>
                      <a:lnTo>
                        <a:pt x="74" y="103"/>
                      </a:lnTo>
                      <a:lnTo>
                        <a:pt x="72" y="89"/>
                      </a:lnTo>
                      <a:lnTo>
                        <a:pt x="66" y="66"/>
                      </a:lnTo>
                      <a:lnTo>
                        <a:pt x="55" y="74"/>
                      </a:lnTo>
                      <a:lnTo>
                        <a:pt x="39" y="74"/>
                      </a:lnTo>
                      <a:lnTo>
                        <a:pt x="29" y="73"/>
                      </a:lnTo>
                      <a:lnTo>
                        <a:pt x="9" y="27"/>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6" name="Freeform 213">
                <a:extLst>
                  <a:ext uri="{FF2B5EF4-FFF2-40B4-BE49-F238E27FC236}">
                    <a16:creationId xmlns:a16="http://schemas.microsoft.com/office/drawing/2014/main" id="{611CF879-9B91-4B40-A9EE-48F94A20E6B6}"/>
                  </a:ext>
                </a:extLst>
              </p:cNvPr>
              <p:cNvSpPr>
                <a:spLocks/>
              </p:cNvSpPr>
              <p:nvPr/>
            </p:nvSpPr>
            <p:spPr bwMode="auto">
              <a:xfrm>
                <a:off x="3598" y="2045"/>
                <a:ext cx="300" cy="997"/>
              </a:xfrm>
              <a:custGeom>
                <a:avLst/>
                <a:gdLst>
                  <a:gd name="T0" fmla="*/ 215 w 300"/>
                  <a:gd name="T1" fmla="*/ 10 h 997"/>
                  <a:gd name="T2" fmla="*/ 274 w 300"/>
                  <a:gd name="T3" fmla="*/ 42 h 997"/>
                  <a:gd name="T4" fmla="*/ 289 w 300"/>
                  <a:gd name="T5" fmla="*/ 69 h 997"/>
                  <a:gd name="T6" fmla="*/ 299 w 300"/>
                  <a:gd name="T7" fmla="*/ 298 h 997"/>
                  <a:gd name="T8" fmla="*/ 294 w 300"/>
                  <a:gd name="T9" fmla="*/ 353 h 997"/>
                  <a:gd name="T10" fmla="*/ 259 w 300"/>
                  <a:gd name="T11" fmla="*/ 348 h 997"/>
                  <a:gd name="T12" fmla="*/ 261 w 300"/>
                  <a:gd name="T13" fmla="*/ 484 h 997"/>
                  <a:gd name="T14" fmla="*/ 244 w 300"/>
                  <a:gd name="T15" fmla="*/ 484 h 997"/>
                  <a:gd name="T16" fmla="*/ 224 w 300"/>
                  <a:gd name="T17" fmla="*/ 767 h 997"/>
                  <a:gd name="T18" fmla="*/ 222 w 300"/>
                  <a:gd name="T19" fmla="*/ 915 h 997"/>
                  <a:gd name="T20" fmla="*/ 219 w 300"/>
                  <a:gd name="T21" fmla="*/ 983 h 997"/>
                  <a:gd name="T22" fmla="*/ 204 w 300"/>
                  <a:gd name="T23" fmla="*/ 996 h 997"/>
                  <a:gd name="T24" fmla="*/ 178 w 300"/>
                  <a:gd name="T25" fmla="*/ 985 h 997"/>
                  <a:gd name="T26" fmla="*/ 164 w 300"/>
                  <a:gd name="T27" fmla="*/ 869 h 997"/>
                  <a:gd name="T28" fmla="*/ 154 w 300"/>
                  <a:gd name="T29" fmla="*/ 989 h 997"/>
                  <a:gd name="T30" fmla="*/ 132 w 300"/>
                  <a:gd name="T31" fmla="*/ 995 h 997"/>
                  <a:gd name="T32" fmla="*/ 112 w 300"/>
                  <a:gd name="T33" fmla="*/ 987 h 997"/>
                  <a:gd name="T34" fmla="*/ 91 w 300"/>
                  <a:gd name="T35" fmla="*/ 760 h 997"/>
                  <a:gd name="T36" fmla="*/ 64 w 300"/>
                  <a:gd name="T37" fmla="*/ 594 h 997"/>
                  <a:gd name="T38" fmla="*/ 24 w 300"/>
                  <a:gd name="T39" fmla="*/ 441 h 997"/>
                  <a:gd name="T40" fmla="*/ 0 w 300"/>
                  <a:gd name="T41" fmla="*/ 438 h 997"/>
                  <a:gd name="T42" fmla="*/ 22 w 300"/>
                  <a:gd name="T43" fmla="*/ 225 h 997"/>
                  <a:gd name="T44" fmla="*/ 23 w 300"/>
                  <a:gd name="T45" fmla="*/ 59 h 997"/>
                  <a:gd name="T46" fmla="*/ 36 w 300"/>
                  <a:gd name="T47" fmla="*/ 40 h 997"/>
                  <a:gd name="T48" fmla="*/ 98 w 300"/>
                  <a:gd name="T49" fmla="*/ 0 h 997"/>
                  <a:gd name="T50" fmla="*/ 151 w 300"/>
                  <a:gd name="T51" fmla="*/ 89 h 997"/>
                  <a:gd name="T52" fmla="*/ 215 w 300"/>
                  <a:gd name="T53" fmla="*/ 10 h 9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0"/>
                  <a:gd name="T82" fmla="*/ 0 h 997"/>
                  <a:gd name="T83" fmla="*/ 300 w 300"/>
                  <a:gd name="T84" fmla="*/ 997 h 9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0" h="997">
                    <a:moveTo>
                      <a:pt x="215" y="10"/>
                    </a:moveTo>
                    <a:lnTo>
                      <a:pt x="274" y="42"/>
                    </a:lnTo>
                    <a:lnTo>
                      <a:pt x="289" y="69"/>
                    </a:lnTo>
                    <a:lnTo>
                      <a:pt x="299" y="298"/>
                    </a:lnTo>
                    <a:lnTo>
                      <a:pt x="294" y="353"/>
                    </a:lnTo>
                    <a:lnTo>
                      <a:pt x="259" y="348"/>
                    </a:lnTo>
                    <a:lnTo>
                      <a:pt x="261" y="484"/>
                    </a:lnTo>
                    <a:lnTo>
                      <a:pt x="244" y="484"/>
                    </a:lnTo>
                    <a:lnTo>
                      <a:pt x="224" y="767"/>
                    </a:lnTo>
                    <a:lnTo>
                      <a:pt x="222" y="915"/>
                    </a:lnTo>
                    <a:lnTo>
                      <a:pt x="219" y="983"/>
                    </a:lnTo>
                    <a:lnTo>
                      <a:pt x="204" y="996"/>
                    </a:lnTo>
                    <a:lnTo>
                      <a:pt x="178" y="985"/>
                    </a:lnTo>
                    <a:lnTo>
                      <a:pt x="164" y="869"/>
                    </a:lnTo>
                    <a:lnTo>
                      <a:pt x="154" y="989"/>
                    </a:lnTo>
                    <a:lnTo>
                      <a:pt x="132" y="995"/>
                    </a:lnTo>
                    <a:lnTo>
                      <a:pt x="112" y="987"/>
                    </a:lnTo>
                    <a:lnTo>
                      <a:pt x="91" y="760"/>
                    </a:lnTo>
                    <a:lnTo>
                      <a:pt x="64" y="594"/>
                    </a:lnTo>
                    <a:lnTo>
                      <a:pt x="24" y="441"/>
                    </a:lnTo>
                    <a:lnTo>
                      <a:pt x="0" y="438"/>
                    </a:lnTo>
                    <a:lnTo>
                      <a:pt x="22" y="225"/>
                    </a:lnTo>
                    <a:lnTo>
                      <a:pt x="23" y="59"/>
                    </a:lnTo>
                    <a:lnTo>
                      <a:pt x="36" y="40"/>
                    </a:lnTo>
                    <a:lnTo>
                      <a:pt x="98" y="0"/>
                    </a:lnTo>
                    <a:lnTo>
                      <a:pt x="151" y="89"/>
                    </a:lnTo>
                    <a:lnTo>
                      <a:pt x="215" y="1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 name="Group 214">
                <a:extLst>
                  <a:ext uri="{FF2B5EF4-FFF2-40B4-BE49-F238E27FC236}">
                    <a16:creationId xmlns:a16="http://schemas.microsoft.com/office/drawing/2014/main" id="{191D790C-6912-B843-A6F2-C5CEA7040446}"/>
                  </a:ext>
                </a:extLst>
              </p:cNvPr>
              <p:cNvGrpSpPr>
                <a:grpSpLocks/>
              </p:cNvGrpSpPr>
              <p:nvPr/>
            </p:nvGrpSpPr>
            <p:grpSpPr bwMode="auto">
              <a:xfrm>
                <a:off x="3675" y="2148"/>
                <a:ext cx="183" cy="244"/>
                <a:chOff x="3675" y="2148"/>
                <a:chExt cx="183" cy="244"/>
              </a:xfrm>
            </p:grpSpPr>
            <p:sp>
              <p:nvSpPr>
                <p:cNvPr id="33" name="Freeform 215">
                  <a:extLst>
                    <a:ext uri="{FF2B5EF4-FFF2-40B4-BE49-F238E27FC236}">
                      <a16:creationId xmlns:a16="http://schemas.microsoft.com/office/drawing/2014/main" id="{663C5CBE-A1CE-F84B-A9CF-1A50DBAD9DE6}"/>
                    </a:ext>
                  </a:extLst>
                </p:cNvPr>
                <p:cNvSpPr>
                  <a:spLocks/>
                </p:cNvSpPr>
                <p:nvPr/>
              </p:nvSpPr>
              <p:spPr bwMode="auto">
                <a:xfrm>
                  <a:off x="3688" y="2148"/>
                  <a:ext cx="156" cy="183"/>
                </a:xfrm>
                <a:custGeom>
                  <a:avLst/>
                  <a:gdLst>
                    <a:gd name="T0" fmla="*/ 155 w 156"/>
                    <a:gd name="T1" fmla="*/ 65 h 183"/>
                    <a:gd name="T2" fmla="*/ 55 w 156"/>
                    <a:gd name="T3" fmla="*/ 0 h 183"/>
                    <a:gd name="T4" fmla="*/ 0 w 156"/>
                    <a:gd name="T5" fmla="*/ 123 h 183"/>
                    <a:gd name="T6" fmla="*/ 100 w 156"/>
                    <a:gd name="T7" fmla="*/ 182 h 183"/>
                    <a:gd name="T8" fmla="*/ 155 w 156"/>
                    <a:gd name="T9" fmla="*/ 65 h 183"/>
                    <a:gd name="T10" fmla="*/ 0 60000 65536"/>
                    <a:gd name="T11" fmla="*/ 0 60000 65536"/>
                    <a:gd name="T12" fmla="*/ 0 60000 65536"/>
                    <a:gd name="T13" fmla="*/ 0 60000 65536"/>
                    <a:gd name="T14" fmla="*/ 0 60000 65536"/>
                    <a:gd name="T15" fmla="*/ 0 w 156"/>
                    <a:gd name="T16" fmla="*/ 0 h 183"/>
                    <a:gd name="T17" fmla="*/ 156 w 156"/>
                    <a:gd name="T18" fmla="*/ 183 h 183"/>
                  </a:gdLst>
                  <a:ahLst/>
                  <a:cxnLst>
                    <a:cxn ang="T10">
                      <a:pos x="T0" y="T1"/>
                    </a:cxn>
                    <a:cxn ang="T11">
                      <a:pos x="T2" y="T3"/>
                    </a:cxn>
                    <a:cxn ang="T12">
                      <a:pos x="T4" y="T5"/>
                    </a:cxn>
                    <a:cxn ang="T13">
                      <a:pos x="T6" y="T7"/>
                    </a:cxn>
                    <a:cxn ang="T14">
                      <a:pos x="T8" y="T9"/>
                    </a:cxn>
                  </a:cxnLst>
                  <a:rect l="T15" t="T16" r="T17" b="T18"/>
                  <a:pathLst>
                    <a:path w="156" h="183">
                      <a:moveTo>
                        <a:pt x="155" y="65"/>
                      </a:moveTo>
                      <a:lnTo>
                        <a:pt x="55" y="0"/>
                      </a:lnTo>
                      <a:lnTo>
                        <a:pt x="0" y="123"/>
                      </a:lnTo>
                      <a:lnTo>
                        <a:pt x="100" y="182"/>
                      </a:lnTo>
                      <a:lnTo>
                        <a:pt x="155" y="65"/>
                      </a:lnTo>
                    </a:path>
                  </a:pathLst>
                </a:custGeom>
                <a:solidFill>
                  <a:srgbClr val="E0E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4" name="Freeform 216">
                  <a:extLst>
                    <a:ext uri="{FF2B5EF4-FFF2-40B4-BE49-F238E27FC236}">
                      <a16:creationId xmlns:a16="http://schemas.microsoft.com/office/drawing/2014/main" id="{B8875611-6BED-9D4F-B5FD-5AAEDB7FDD3E}"/>
                    </a:ext>
                  </a:extLst>
                </p:cNvPr>
                <p:cNvSpPr>
                  <a:spLocks/>
                </p:cNvSpPr>
                <p:nvPr/>
              </p:nvSpPr>
              <p:spPr bwMode="auto">
                <a:xfrm>
                  <a:off x="3675" y="2227"/>
                  <a:ext cx="65" cy="95"/>
                </a:xfrm>
                <a:custGeom>
                  <a:avLst/>
                  <a:gdLst>
                    <a:gd name="T0" fmla="*/ 64 w 65"/>
                    <a:gd name="T1" fmla="*/ 58 h 95"/>
                    <a:gd name="T2" fmla="*/ 48 w 65"/>
                    <a:gd name="T3" fmla="*/ 44 h 95"/>
                    <a:gd name="T4" fmla="*/ 39 w 65"/>
                    <a:gd name="T5" fmla="*/ 16 h 95"/>
                    <a:gd name="T6" fmla="*/ 27 w 65"/>
                    <a:gd name="T7" fmla="*/ 7 h 95"/>
                    <a:gd name="T8" fmla="*/ 21 w 65"/>
                    <a:gd name="T9" fmla="*/ 0 h 95"/>
                    <a:gd name="T10" fmla="*/ 17 w 65"/>
                    <a:gd name="T11" fmla="*/ 3 h 95"/>
                    <a:gd name="T12" fmla="*/ 16 w 65"/>
                    <a:gd name="T13" fmla="*/ 10 h 95"/>
                    <a:gd name="T14" fmla="*/ 4 w 65"/>
                    <a:gd name="T15" fmla="*/ 23 h 95"/>
                    <a:gd name="T16" fmla="*/ 0 w 65"/>
                    <a:gd name="T17" fmla="*/ 47 h 95"/>
                    <a:gd name="T18" fmla="*/ 4 w 65"/>
                    <a:gd name="T19" fmla="*/ 63 h 95"/>
                    <a:gd name="T20" fmla="*/ 22 w 65"/>
                    <a:gd name="T21" fmla="*/ 82 h 95"/>
                    <a:gd name="T22" fmla="*/ 58 w 65"/>
                    <a:gd name="T23" fmla="*/ 94 h 95"/>
                    <a:gd name="T24" fmla="*/ 64 w 65"/>
                    <a:gd name="T25" fmla="*/ 58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95"/>
                    <a:gd name="T41" fmla="*/ 65 w 65"/>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95">
                      <a:moveTo>
                        <a:pt x="64" y="58"/>
                      </a:moveTo>
                      <a:lnTo>
                        <a:pt x="48" y="44"/>
                      </a:lnTo>
                      <a:lnTo>
                        <a:pt x="39" y="16"/>
                      </a:lnTo>
                      <a:lnTo>
                        <a:pt x="27" y="7"/>
                      </a:lnTo>
                      <a:lnTo>
                        <a:pt x="21" y="0"/>
                      </a:lnTo>
                      <a:lnTo>
                        <a:pt x="17" y="3"/>
                      </a:lnTo>
                      <a:lnTo>
                        <a:pt x="16" y="10"/>
                      </a:lnTo>
                      <a:lnTo>
                        <a:pt x="4" y="23"/>
                      </a:lnTo>
                      <a:lnTo>
                        <a:pt x="0" y="47"/>
                      </a:lnTo>
                      <a:lnTo>
                        <a:pt x="4" y="63"/>
                      </a:lnTo>
                      <a:lnTo>
                        <a:pt x="22" y="82"/>
                      </a:lnTo>
                      <a:lnTo>
                        <a:pt x="58" y="94"/>
                      </a:lnTo>
                      <a:lnTo>
                        <a:pt x="64" y="58"/>
                      </a:lnTo>
                    </a:path>
                  </a:pathLst>
                </a:custGeom>
                <a:solidFill>
                  <a:srgbClr val="FF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5" name="Freeform 217">
                  <a:extLst>
                    <a:ext uri="{FF2B5EF4-FFF2-40B4-BE49-F238E27FC236}">
                      <a16:creationId xmlns:a16="http://schemas.microsoft.com/office/drawing/2014/main" id="{143242AB-9B05-AD43-B8C8-8DFDC2F4749A}"/>
                    </a:ext>
                  </a:extLst>
                </p:cNvPr>
                <p:cNvSpPr>
                  <a:spLocks/>
                </p:cNvSpPr>
                <p:nvPr/>
              </p:nvSpPr>
              <p:spPr bwMode="auto">
                <a:xfrm>
                  <a:off x="3733" y="2285"/>
                  <a:ext cx="125" cy="107"/>
                </a:xfrm>
                <a:custGeom>
                  <a:avLst/>
                  <a:gdLst>
                    <a:gd name="T0" fmla="*/ 124 w 125"/>
                    <a:gd name="T1" fmla="*/ 106 h 107"/>
                    <a:gd name="T2" fmla="*/ 74 w 125"/>
                    <a:gd name="T3" fmla="*/ 87 h 107"/>
                    <a:gd name="T4" fmla="*/ 36 w 125"/>
                    <a:gd name="T5" fmla="*/ 66 h 107"/>
                    <a:gd name="T6" fmla="*/ 0 w 125"/>
                    <a:gd name="T7" fmla="*/ 45 h 107"/>
                    <a:gd name="T8" fmla="*/ 14 w 125"/>
                    <a:gd name="T9" fmla="*/ 0 h 107"/>
                    <a:gd name="T10" fmla="*/ 79 w 125"/>
                    <a:gd name="T11" fmla="*/ 29 h 107"/>
                    <a:gd name="T12" fmla="*/ 119 w 125"/>
                    <a:gd name="T13" fmla="*/ 43 h 107"/>
                    <a:gd name="T14" fmla="*/ 120 w 125"/>
                    <a:gd name="T15" fmla="*/ 36 h 107"/>
                    <a:gd name="T16" fmla="*/ 124 w 125"/>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107"/>
                    <a:gd name="T29" fmla="*/ 125 w 125"/>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107">
                      <a:moveTo>
                        <a:pt x="124" y="106"/>
                      </a:moveTo>
                      <a:lnTo>
                        <a:pt x="74" y="87"/>
                      </a:lnTo>
                      <a:lnTo>
                        <a:pt x="36" y="66"/>
                      </a:lnTo>
                      <a:lnTo>
                        <a:pt x="0" y="45"/>
                      </a:lnTo>
                      <a:lnTo>
                        <a:pt x="14" y="0"/>
                      </a:lnTo>
                      <a:lnTo>
                        <a:pt x="79" y="29"/>
                      </a:lnTo>
                      <a:lnTo>
                        <a:pt x="119" y="43"/>
                      </a:lnTo>
                      <a:lnTo>
                        <a:pt x="120" y="36"/>
                      </a:lnTo>
                      <a:lnTo>
                        <a:pt x="124" y="106"/>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8" name="Group 218">
                <a:extLst>
                  <a:ext uri="{FF2B5EF4-FFF2-40B4-BE49-F238E27FC236}">
                    <a16:creationId xmlns:a16="http://schemas.microsoft.com/office/drawing/2014/main" id="{898A496D-1F1C-0C41-84BC-9F5E437D55EA}"/>
                  </a:ext>
                </a:extLst>
              </p:cNvPr>
              <p:cNvGrpSpPr>
                <a:grpSpLocks/>
              </p:cNvGrpSpPr>
              <p:nvPr/>
            </p:nvGrpSpPr>
            <p:grpSpPr bwMode="auto">
              <a:xfrm>
                <a:off x="3724" y="2321"/>
                <a:ext cx="134" cy="607"/>
                <a:chOff x="3724" y="2321"/>
                <a:chExt cx="134" cy="607"/>
              </a:xfrm>
            </p:grpSpPr>
            <p:grpSp>
              <p:nvGrpSpPr>
                <p:cNvPr id="29" name="Group 219">
                  <a:extLst>
                    <a:ext uri="{FF2B5EF4-FFF2-40B4-BE49-F238E27FC236}">
                      <a16:creationId xmlns:a16="http://schemas.microsoft.com/office/drawing/2014/main" id="{0EDA3724-B933-3644-9ACA-3E7F0E1CDD60}"/>
                    </a:ext>
                  </a:extLst>
                </p:cNvPr>
                <p:cNvGrpSpPr>
                  <a:grpSpLocks/>
                </p:cNvGrpSpPr>
                <p:nvPr/>
              </p:nvGrpSpPr>
              <p:grpSpPr bwMode="auto">
                <a:xfrm>
                  <a:off x="3724" y="2321"/>
                  <a:ext cx="134" cy="212"/>
                  <a:chOff x="3724" y="2321"/>
                  <a:chExt cx="134" cy="212"/>
                </a:xfrm>
              </p:grpSpPr>
              <p:sp>
                <p:nvSpPr>
                  <p:cNvPr id="31" name="Freeform 220">
                    <a:extLst>
                      <a:ext uri="{FF2B5EF4-FFF2-40B4-BE49-F238E27FC236}">
                        <a16:creationId xmlns:a16="http://schemas.microsoft.com/office/drawing/2014/main" id="{1C5F3873-AD17-2247-B772-C47A0397C793}"/>
                      </a:ext>
                    </a:extLst>
                  </p:cNvPr>
                  <p:cNvSpPr>
                    <a:spLocks/>
                  </p:cNvSpPr>
                  <p:nvPr/>
                </p:nvSpPr>
                <p:spPr bwMode="auto">
                  <a:xfrm>
                    <a:off x="3724" y="2321"/>
                    <a:ext cx="117" cy="212"/>
                  </a:xfrm>
                  <a:custGeom>
                    <a:avLst/>
                    <a:gdLst>
                      <a:gd name="T0" fmla="*/ 116 w 117"/>
                      <a:gd name="T1" fmla="*/ 211 h 212"/>
                      <a:gd name="T2" fmla="*/ 3 w 117"/>
                      <a:gd name="T3" fmla="*/ 200 h 212"/>
                      <a:gd name="T4" fmla="*/ 0 w 117"/>
                      <a:gd name="T5" fmla="*/ 0 h 212"/>
                      <a:gd name="T6" fmla="*/ 0 60000 65536"/>
                      <a:gd name="T7" fmla="*/ 0 60000 65536"/>
                      <a:gd name="T8" fmla="*/ 0 60000 65536"/>
                      <a:gd name="T9" fmla="*/ 0 w 117"/>
                      <a:gd name="T10" fmla="*/ 0 h 212"/>
                      <a:gd name="T11" fmla="*/ 117 w 117"/>
                      <a:gd name="T12" fmla="*/ 212 h 212"/>
                    </a:gdLst>
                    <a:ahLst/>
                    <a:cxnLst>
                      <a:cxn ang="T6">
                        <a:pos x="T0" y="T1"/>
                      </a:cxn>
                      <a:cxn ang="T7">
                        <a:pos x="T2" y="T3"/>
                      </a:cxn>
                      <a:cxn ang="T8">
                        <a:pos x="T4" y="T5"/>
                      </a:cxn>
                    </a:cxnLst>
                    <a:rect l="T9" t="T10" r="T11" b="T12"/>
                    <a:pathLst>
                      <a:path w="117" h="212">
                        <a:moveTo>
                          <a:pt x="116" y="211"/>
                        </a:moveTo>
                        <a:lnTo>
                          <a:pt x="3" y="200"/>
                        </a:lnTo>
                        <a:lnTo>
                          <a:pt x="0" y="0"/>
                        </a:lnTo>
                      </a:path>
                    </a:pathLst>
                  </a:custGeom>
                  <a:noFill/>
                  <a:ln w="12700" cap="rnd" cmpd="sng">
                    <a:solidFill>
                      <a:srgbClr val="80808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221">
                    <a:extLst>
                      <a:ext uri="{FF2B5EF4-FFF2-40B4-BE49-F238E27FC236}">
                        <a16:creationId xmlns:a16="http://schemas.microsoft.com/office/drawing/2014/main" id="{B01150E8-0ABA-2647-BD20-4B72131EBA5B}"/>
                      </a:ext>
                    </a:extLst>
                  </p:cNvPr>
                  <p:cNvSpPr>
                    <a:spLocks/>
                  </p:cNvSpPr>
                  <p:nvPr/>
                </p:nvSpPr>
                <p:spPr bwMode="auto">
                  <a:xfrm>
                    <a:off x="3727" y="2346"/>
                    <a:ext cx="131" cy="54"/>
                  </a:xfrm>
                  <a:custGeom>
                    <a:avLst/>
                    <a:gdLst>
                      <a:gd name="T0" fmla="*/ 130 w 131"/>
                      <a:gd name="T1" fmla="*/ 53 h 54"/>
                      <a:gd name="T2" fmla="*/ 84 w 131"/>
                      <a:gd name="T3" fmla="*/ 38 h 54"/>
                      <a:gd name="T4" fmla="*/ 0 w 131"/>
                      <a:gd name="T5" fmla="*/ 0 h 54"/>
                      <a:gd name="T6" fmla="*/ 0 60000 65536"/>
                      <a:gd name="T7" fmla="*/ 0 60000 65536"/>
                      <a:gd name="T8" fmla="*/ 0 60000 65536"/>
                      <a:gd name="T9" fmla="*/ 0 w 131"/>
                      <a:gd name="T10" fmla="*/ 0 h 54"/>
                      <a:gd name="T11" fmla="*/ 131 w 131"/>
                      <a:gd name="T12" fmla="*/ 54 h 54"/>
                    </a:gdLst>
                    <a:ahLst/>
                    <a:cxnLst>
                      <a:cxn ang="T6">
                        <a:pos x="T0" y="T1"/>
                      </a:cxn>
                      <a:cxn ang="T7">
                        <a:pos x="T2" y="T3"/>
                      </a:cxn>
                      <a:cxn ang="T8">
                        <a:pos x="T4" y="T5"/>
                      </a:cxn>
                    </a:cxnLst>
                    <a:rect l="T9" t="T10" r="T11" b="T12"/>
                    <a:pathLst>
                      <a:path w="131" h="54">
                        <a:moveTo>
                          <a:pt x="130" y="53"/>
                        </a:moveTo>
                        <a:lnTo>
                          <a:pt x="84" y="38"/>
                        </a:lnTo>
                        <a:lnTo>
                          <a:pt x="0" y="0"/>
                        </a:lnTo>
                      </a:path>
                    </a:pathLst>
                  </a:custGeom>
                  <a:noFill/>
                  <a:ln w="12700" cap="rnd" cmpd="sng">
                    <a:solidFill>
                      <a:srgbClr val="80808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 name="Freeform 222">
                  <a:extLst>
                    <a:ext uri="{FF2B5EF4-FFF2-40B4-BE49-F238E27FC236}">
                      <a16:creationId xmlns:a16="http://schemas.microsoft.com/office/drawing/2014/main" id="{9A786969-1D06-484F-89EF-DD132244D59C}"/>
                    </a:ext>
                  </a:extLst>
                </p:cNvPr>
                <p:cNvSpPr>
                  <a:spLocks/>
                </p:cNvSpPr>
                <p:nvPr/>
              </p:nvSpPr>
              <p:spPr bwMode="auto">
                <a:xfrm>
                  <a:off x="3747" y="2563"/>
                  <a:ext cx="18" cy="365"/>
                </a:xfrm>
                <a:custGeom>
                  <a:avLst/>
                  <a:gdLst>
                    <a:gd name="T0" fmla="*/ 0 w 18"/>
                    <a:gd name="T1" fmla="*/ 0 h 365"/>
                    <a:gd name="T2" fmla="*/ 6 w 18"/>
                    <a:gd name="T3" fmla="*/ 196 h 365"/>
                    <a:gd name="T4" fmla="*/ 17 w 18"/>
                    <a:gd name="T5" fmla="*/ 364 h 365"/>
                    <a:gd name="T6" fmla="*/ 0 60000 65536"/>
                    <a:gd name="T7" fmla="*/ 0 60000 65536"/>
                    <a:gd name="T8" fmla="*/ 0 60000 65536"/>
                    <a:gd name="T9" fmla="*/ 0 w 18"/>
                    <a:gd name="T10" fmla="*/ 0 h 365"/>
                    <a:gd name="T11" fmla="*/ 18 w 18"/>
                    <a:gd name="T12" fmla="*/ 365 h 365"/>
                  </a:gdLst>
                  <a:ahLst/>
                  <a:cxnLst>
                    <a:cxn ang="T6">
                      <a:pos x="T0" y="T1"/>
                    </a:cxn>
                    <a:cxn ang="T7">
                      <a:pos x="T2" y="T3"/>
                    </a:cxn>
                    <a:cxn ang="T8">
                      <a:pos x="T4" y="T5"/>
                    </a:cxn>
                  </a:cxnLst>
                  <a:rect l="T9" t="T10" r="T11" b="T12"/>
                  <a:pathLst>
                    <a:path w="18" h="365">
                      <a:moveTo>
                        <a:pt x="0" y="0"/>
                      </a:moveTo>
                      <a:lnTo>
                        <a:pt x="6" y="196"/>
                      </a:lnTo>
                      <a:lnTo>
                        <a:pt x="17" y="364"/>
                      </a:lnTo>
                    </a:path>
                  </a:pathLst>
                </a:custGeom>
                <a:noFill/>
                <a:ln w="12700" cap="rnd" cmpd="sng">
                  <a:solidFill>
                    <a:srgbClr val="80808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Tree>
    <p:extLst>
      <p:ext uri="{BB962C8B-B14F-4D97-AF65-F5344CB8AC3E}">
        <p14:creationId xmlns:p14="http://schemas.microsoft.com/office/powerpoint/2010/main" val="3682135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5AC0FA2B-C483-1940-AB9D-4889C051B0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002F6A5-0E11-5749-A21F-0D6F02C4A345}" type="slidenum">
              <a:rPr kumimoji="0" lang="en-US" altLang="zh-CN" sz="1400"/>
              <a:pPr eaLnBrk="1" hangingPunct="1"/>
              <a:t>39</a:t>
            </a:fld>
            <a:r>
              <a:rPr kumimoji="0" lang="en-US" altLang="zh-CN" sz="1400"/>
              <a:t>/95</a:t>
            </a:r>
          </a:p>
        </p:txBody>
      </p:sp>
      <p:sp>
        <p:nvSpPr>
          <p:cNvPr id="47108" name="Rectangle 3">
            <a:extLst>
              <a:ext uri="{FF2B5EF4-FFF2-40B4-BE49-F238E27FC236}">
                <a16:creationId xmlns:a16="http://schemas.microsoft.com/office/drawing/2014/main" id="{685A39A5-0DD1-3646-BCBC-59635EB1B1E1}"/>
              </a:ext>
            </a:extLst>
          </p:cNvPr>
          <p:cNvSpPr>
            <a:spLocks noChangeArrowheads="1"/>
          </p:cNvSpPr>
          <p:nvPr/>
        </p:nvSpPr>
        <p:spPr bwMode="auto">
          <a:xfrm>
            <a:off x="2788338" y="1607114"/>
            <a:ext cx="6294397" cy="7214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7312" tIns="42862" rIns="87312" bIns="42862">
            <a:spAutoFit/>
          </a:bodyPr>
          <a:lstStyle>
            <a:lvl1pPr defTabSz="858838"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858838"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858838"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858838"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858838"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858838"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70000"/>
              </a:lnSpc>
            </a:pPr>
            <a:r>
              <a:rPr kumimoji="0" lang="zh-CN" altLang="en-US" sz="2800" b="1" dirty="0">
                <a:solidFill>
                  <a:schemeClr val="folHlink"/>
                </a:solidFill>
                <a:latin typeface="楷体_GB2312" pitchFamily="49" charset="-122"/>
                <a:ea typeface="楷体_GB2312" pitchFamily="49" charset="-122"/>
              </a:rPr>
              <a:t>在下面这副图中您看到了什么类</a:t>
            </a:r>
            <a:r>
              <a:rPr kumimoji="0" lang="zh-CN" altLang="zh-CN" sz="2800" b="1" dirty="0">
                <a:solidFill>
                  <a:schemeClr val="folHlink"/>
                </a:solidFill>
                <a:latin typeface="楷体_GB2312" pitchFamily="49" charset="-122"/>
                <a:ea typeface="楷体_GB2312" pitchFamily="49" charset="-122"/>
              </a:rPr>
              <a:t>?</a:t>
            </a:r>
          </a:p>
        </p:txBody>
      </p:sp>
      <p:grpSp>
        <p:nvGrpSpPr>
          <p:cNvPr id="47109" name="Group 4">
            <a:extLst>
              <a:ext uri="{FF2B5EF4-FFF2-40B4-BE49-F238E27FC236}">
                <a16:creationId xmlns:a16="http://schemas.microsoft.com/office/drawing/2014/main" id="{8ADFA8EB-FA5B-8746-B11F-147942582F05}"/>
              </a:ext>
            </a:extLst>
          </p:cNvPr>
          <p:cNvGrpSpPr>
            <a:grpSpLocks/>
          </p:cNvGrpSpPr>
          <p:nvPr/>
        </p:nvGrpSpPr>
        <p:grpSpPr bwMode="auto">
          <a:xfrm>
            <a:off x="2136649" y="2382077"/>
            <a:ext cx="7173913" cy="3703637"/>
            <a:chOff x="634" y="936"/>
            <a:chExt cx="4519" cy="2333"/>
          </a:xfrm>
        </p:grpSpPr>
        <p:grpSp>
          <p:nvGrpSpPr>
            <p:cNvPr id="47110" name="Group 5">
              <a:extLst>
                <a:ext uri="{FF2B5EF4-FFF2-40B4-BE49-F238E27FC236}">
                  <a16:creationId xmlns:a16="http://schemas.microsoft.com/office/drawing/2014/main" id="{9636E49D-82BF-1C47-844A-520F329C08A1}"/>
                </a:ext>
              </a:extLst>
            </p:cNvPr>
            <p:cNvGrpSpPr>
              <a:grpSpLocks/>
            </p:cNvGrpSpPr>
            <p:nvPr/>
          </p:nvGrpSpPr>
          <p:grpSpPr bwMode="auto">
            <a:xfrm>
              <a:off x="634" y="1030"/>
              <a:ext cx="1240" cy="772"/>
              <a:chOff x="634" y="1030"/>
              <a:chExt cx="1240" cy="772"/>
            </a:xfrm>
          </p:grpSpPr>
          <p:sp>
            <p:nvSpPr>
              <p:cNvPr id="47215" name="Freeform 6">
                <a:extLst>
                  <a:ext uri="{FF2B5EF4-FFF2-40B4-BE49-F238E27FC236}">
                    <a16:creationId xmlns:a16="http://schemas.microsoft.com/office/drawing/2014/main" id="{CD12BD56-2DAE-C442-A911-453E41EBB189}"/>
                  </a:ext>
                </a:extLst>
              </p:cNvPr>
              <p:cNvSpPr>
                <a:spLocks/>
              </p:cNvSpPr>
              <p:nvPr/>
            </p:nvSpPr>
            <p:spPr bwMode="auto">
              <a:xfrm>
                <a:off x="634" y="1030"/>
                <a:ext cx="1232" cy="764"/>
              </a:xfrm>
              <a:custGeom>
                <a:avLst/>
                <a:gdLst>
                  <a:gd name="T0" fmla="*/ 165 w 1232"/>
                  <a:gd name="T1" fmla="*/ 750 h 764"/>
                  <a:gd name="T2" fmla="*/ 185 w 1232"/>
                  <a:gd name="T3" fmla="*/ 650 h 764"/>
                  <a:gd name="T4" fmla="*/ 201 w 1232"/>
                  <a:gd name="T5" fmla="*/ 585 h 764"/>
                  <a:gd name="T6" fmla="*/ 249 w 1232"/>
                  <a:gd name="T7" fmla="*/ 539 h 764"/>
                  <a:gd name="T8" fmla="*/ 293 w 1232"/>
                  <a:gd name="T9" fmla="*/ 446 h 764"/>
                  <a:gd name="T10" fmla="*/ 304 w 1232"/>
                  <a:gd name="T11" fmla="*/ 346 h 764"/>
                  <a:gd name="T12" fmla="*/ 343 w 1232"/>
                  <a:gd name="T13" fmla="*/ 268 h 764"/>
                  <a:gd name="T14" fmla="*/ 232 w 1232"/>
                  <a:gd name="T15" fmla="*/ 252 h 764"/>
                  <a:gd name="T16" fmla="*/ 77 w 1232"/>
                  <a:gd name="T17" fmla="*/ 287 h 764"/>
                  <a:gd name="T18" fmla="*/ 0 w 1232"/>
                  <a:gd name="T19" fmla="*/ 265 h 764"/>
                  <a:gd name="T20" fmla="*/ 104 w 1232"/>
                  <a:gd name="T21" fmla="*/ 257 h 764"/>
                  <a:gd name="T22" fmla="*/ 224 w 1232"/>
                  <a:gd name="T23" fmla="*/ 223 h 764"/>
                  <a:gd name="T24" fmla="*/ 375 w 1232"/>
                  <a:gd name="T25" fmla="*/ 218 h 764"/>
                  <a:gd name="T26" fmla="*/ 479 w 1232"/>
                  <a:gd name="T27" fmla="*/ 184 h 764"/>
                  <a:gd name="T28" fmla="*/ 684 w 1232"/>
                  <a:gd name="T29" fmla="*/ 186 h 764"/>
                  <a:gd name="T30" fmla="*/ 812 w 1232"/>
                  <a:gd name="T31" fmla="*/ 142 h 764"/>
                  <a:gd name="T32" fmla="*/ 879 w 1232"/>
                  <a:gd name="T33" fmla="*/ 133 h 764"/>
                  <a:gd name="T34" fmla="*/ 959 w 1232"/>
                  <a:gd name="T35" fmla="*/ 74 h 764"/>
                  <a:gd name="T36" fmla="*/ 985 w 1232"/>
                  <a:gd name="T37" fmla="*/ 38 h 764"/>
                  <a:gd name="T38" fmla="*/ 1012 w 1232"/>
                  <a:gd name="T39" fmla="*/ 13 h 764"/>
                  <a:gd name="T40" fmla="*/ 1099 w 1232"/>
                  <a:gd name="T41" fmla="*/ 9 h 764"/>
                  <a:gd name="T42" fmla="*/ 1152 w 1232"/>
                  <a:gd name="T43" fmla="*/ 56 h 764"/>
                  <a:gd name="T44" fmla="*/ 1203 w 1232"/>
                  <a:gd name="T45" fmla="*/ 90 h 764"/>
                  <a:gd name="T46" fmla="*/ 1228 w 1232"/>
                  <a:gd name="T47" fmla="*/ 117 h 764"/>
                  <a:gd name="T48" fmla="*/ 1212 w 1232"/>
                  <a:gd name="T49" fmla="*/ 161 h 764"/>
                  <a:gd name="T50" fmla="*/ 1173 w 1232"/>
                  <a:gd name="T51" fmla="*/ 162 h 764"/>
                  <a:gd name="T52" fmla="*/ 1125 w 1232"/>
                  <a:gd name="T53" fmla="*/ 158 h 764"/>
                  <a:gd name="T54" fmla="*/ 1068 w 1232"/>
                  <a:gd name="T55" fmla="*/ 190 h 764"/>
                  <a:gd name="T56" fmla="*/ 1042 w 1232"/>
                  <a:gd name="T57" fmla="*/ 195 h 764"/>
                  <a:gd name="T58" fmla="*/ 982 w 1232"/>
                  <a:gd name="T59" fmla="*/ 285 h 764"/>
                  <a:gd name="T60" fmla="*/ 954 w 1232"/>
                  <a:gd name="T61" fmla="*/ 382 h 764"/>
                  <a:gd name="T62" fmla="*/ 906 w 1232"/>
                  <a:gd name="T63" fmla="*/ 490 h 764"/>
                  <a:gd name="T64" fmla="*/ 938 w 1232"/>
                  <a:gd name="T65" fmla="*/ 702 h 764"/>
                  <a:gd name="T66" fmla="*/ 969 w 1232"/>
                  <a:gd name="T67" fmla="*/ 731 h 764"/>
                  <a:gd name="T68" fmla="*/ 985 w 1232"/>
                  <a:gd name="T69" fmla="*/ 756 h 764"/>
                  <a:gd name="T70" fmla="*/ 938 w 1232"/>
                  <a:gd name="T71" fmla="*/ 762 h 764"/>
                  <a:gd name="T72" fmla="*/ 916 w 1232"/>
                  <a:gd name="T73" fmla="*/ 725 h 764"/>
                  <a:gd name="T74" fmla="*/ 899 w 1232"/>
                  <a:gd name="T75" fmla="*/ 695 h 764"/>
                  <a:gd name="T76" fmla="*/ 855 w 1232"/>
                  <a:gd name="T77" fmla="*/ 523 h 764"/>
                  <a:gd name="T78" fmla="*/ 802 w 1232"/>
                  <a:gd name="T79" fmla="*/ 593 h 764"/>
                  <a:gd name="T80" fmla="*/ 786 w 1232"/>
                  <a:gd name="T81" fmla="*/ 691 h 764"/>
                  <a:gd name="T82" fmla="*/ 799 w 1232"/>
                  <a:gd name="T83" fmla="*/ 732 h 764"/>
                  <a:gd name="T84" fmla="*/ 824 w 1232"/>
                  <a:gd name="T85" fmla="*/ 759 h 764"/>
                  <a:gd name="T86" fmla="*/ 773 w 1232"/>
                  <a:gd name="T87" fmla="*/ 755 h 764"/>
                  <a:gd name="T88" fmla="*/ 745 w 1232"/>
                  <a:gd name="T89" fmla="*/ 682 h 764"/>
                  <a:gd name="T90" fmla="*/ 765 w 1232"/>
                  <a:gd name="T91" fmla="*/ 568 h 764"/>
                  <a:gd name="T92" fmla="*/ 733 w 1232"/>
                  <a:gd name="T93" fmla="*/ 476 h 764"/>
                  <a:gd name="T94" fmla="*/ 613 w 1232"/>
                  <a:gd name="T95" fmla="*/ 398 h 764"/>
                  <a:gd name="T96" fmla="*/ 503 w 1232"/>
                  <a:gd name="T97" fmla="*/ 399 h 764"/>
                  <a:gd name="T98" fmla="*/ 461 w 1232"/>
                  <a:gd name="T99" fmla="*/ 468 h 764"/>
                  <a:gd name="T100" fmla="*/ 417 w 1232"/>
                  <a:gd name="T101" fmla="*/ 525 h 764"/>
                  <a:gd name="T102" fmla="*/ 327 w 1232"/>
                  <a:gd name="T103" fmla="*/ 575 h 764"/>
                  <a:gd name="T104" fmla="*/ 282 w 1232"/>
                  <a:gd name="T105" fmla="*/ 629 h 764"/>
                  <a:gd name="T106" fmla="*/ 262 w 1232"/>
                  <a:gd name="T107" fmla="*/ 711 h 764"/>
                  <a:gd name="T108" fmla="*/ 284 w 1232"/>
                  <a:gd name="T109" fmla="*/ 738 h 764"/>
                  <a:gd name="T110" fmla="*/ 280 w 1232"/>
                  <a:gd name="T111" fmla="*/ 763 h 764"/>
                  <a:gd name="T112" fmla="*/ 232 w 1232"/>
                  <a:gd name="T113" fmla="*/ 750 h 764"/>
                  <a:gd name="T114" fmla="*/ 230 w 1232"/>
                  <a:gd name="T115" fmla="*/ 678 h 764"/>
                  <a:gd name="T116" fmla="*/ 208 w 1232"/>
                  <a:gd name="T117" fmla="*/ 690 h 764"/>
                  <a:gd name="T118" fmla="*/ 211 w 1232"/>
                  <a:gd name="T119" fmla="*/ 739 h 764"/>
                  <a:gd name="T120" fmla="*/ 208 w 1232"/>
                  <a:gd name="T121" fmla="*/ 763 h 7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32"/>
                  <a:gd name="T184" fmla="*/ 0 h 764"/>
                  <a:gd name="T185" fmla="*/ 1232 w 1232"/>
                  <a:gd name="T186" fmla="*/ 764 h 7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32" h="764">
                    <a:moveTo>
                      <a:pt x="208" y="763"/>
                    </a:moveTo>
                    <a:lnTo>
                      <a:pt x="182" y="762"/>
                    </a:lnTo>
                    <a:lnTo>
                      <a:pt x="175" y="759"/>
                    </a:lnTo>
                    <a:lnTo>
                      <a:pt x="170" y="755"/>
                    </a:lnTo>
                    <a:lnTo>
                      <a:pt x="165" y="750"/>
                    </a:lnTo>
                    <a:lnTo>
                      <a:pt x="162" y="742"/>
                    </a:lnTo>
                    <a:lnTo>
                      <a:pt x="161" y="718"/>
                    </a:lnTo>
                    <a:lnTo>
                      <a:pt x="163" y="699"/>
                    </a:lnTo>
                    <a:lnTo>
                      <a:pt x="170" y="682"/>
                    </a:lnTo>
                    <a:lnTo>
                      <a:pt x="185" y="650"/>
                    </a:lnTo>
                    <a:lnTo>
                      <a:pt x="191" y="634"/>
                    </a:lnTo>
                    <a:lnTo>
                      <a:pt x="198" y="620"/>
                    </a:lnTo>
                    <a:lnTo>
                      <a:pt x="200" y="606"/>
                    </a:lnTo>
                    <a:lnTo>
                      <a:pt x="200" y="593"/>
                    </a:lnTo>
                    <a:lnTo>
                      <a:pt x="201" y="585"/>
                    </a:lnTo>
                    <a:lnTo>
                      <a:pt x="204" y="577"/>
                    </a:lnTo>
                    <a:lnTo>
                      <a:pt x="208" y="572"/>
                    </a:lnTo>
                    <a:lnTo>
                      <a:pt x="215" y="567"/>
                    </a:lnTo>
                    <a:lnTo>
                      <a:pt x="241" y="549"/>
                    </a:lnTo>
                    <a:lnTo>
                      <a:pt x="249" y="539"/>
                    </a:lnTo>
                    <a:lnTo>
                      <a:pt x="258" y="525"/>
                    </a:lnTo>
                    <a:lnTo>
                      <a:pt x="268" y="499"/>
                    </a:lnTo>
                    <a:lnTo>
                      <a:pt x="277" y="471"/>
                    </a:lnTo>
                    <a:lnTo>
                      <a:pt x="285" y="458"/>
                    </a:lnTo>
                    <a:lnTo>
                      <a:pt x="293" y="446"/>
                    </a:lnTo>
                    <a:lnTo>
                      <a:pt x="296" y="439"/>
                    </a:lnTo>
                    <a:lnTo>
                      <a:pt x="299" y="429"/>
                    </a:lnTo>
                    <a:lnTo>
                      <a:pt x="303" y="405"/>
                    </a:lnTo>
                    <a:lnTo>
                      <a:pt x="303" y="356"/>
                    </a:lnTo>
                    <a:lnTo>
                      <a:pt x="304" y="346"/>
                    </a:lnTo>
                    <a:lnTo>
                      <a:pt x="306" y="340"/>
                    </a:lnTo>
                    <a:lnTo>
                      <a:pt x="310" y="322"/>
                    </a:lnTo>
                    <a:lnTo>
                      <a:pt x="317" y="307"/>
                    </a:lnTo>
                    <a:lnTo>
                      <a:pt x="327" y="293"/>
                    </a:lnTo>
                    <a:lnTo>
                      <a:pt x="343" y="268"/>
                    </a:lnTo>
                    <a:lnTo>
                      <a:pt x="353" y="251"/>
                    </a:lnTo>
                    <a:lnTo>
                      <a:pt x="325" y="255"/>
                    </a:lnTo>
                    <a:lnTo>
                      <a:pt x="298" y="255"/>
                    </a:lnTo>
                    <a:lnTo>
                      <a:pt x="247" y="252"/>
                    </a:lnTo>
                    <a:lnTo>
                      <a:pt x="232" y="252"/>
                    </a:lnTo>
                    <a:lnTo>
                      <a:pt x="217" y="253"/>
                    </a:lnTo>
                    <a:lnTo>
                      <a:pt x="185" y="261"/>
                    </a:lnTo>
                    <a:lnTo>
                      <a:pt x="122" y="280"/>
                    </a:lnTo>
                    <a:lnTo>
                      <a:pt x="91" y="285"/>
                    </a:lnTo>
                    <a:lnTo>
                      <a:pt x="77" y="287"/>
                    </a:lnTo>
                    <a:lnTo>
                      <a:pt x="61" y="288"/>
                    </a:lnTo>
                    <a:lnTo>
                      <a:pt x="46" y="285"/>
                    </a:lnTo>
                    <a:lnTo>
                      <a:pt x="30" y="283"/>
                    </a:lnTo>
                    <a:lnTo>
                      <a:pt x="15" y="276"/>
                    </a:lnTo>
                    <a:lnTo>
                      <a:pt x="0" y="265"/>
                    </a:lnTo>
                    <a:lnTo>
                      <a:pt x="15" y="271"/>
                    </a:lnTo>
                    <a:lnTo>
                      <a:pt x="34" y="271"/>
                    </a:lnTo>
                    <a:lnTo>
                      <a:pt x="54" y="268"/>
                    </a:lnTo>
                    <a:lnTo>
                      <a:pt x="80" y="264"/>
                    </a:lnTo>
                    <a:lnTo>
                      <a:pt x="104" y="257"/>
                    </a:lnTo>
                    <a:lnTo>
                      <a:pt x="128" y="251"/>
                    </a:lnTo>
                    <a:lnTo>
                      <a:pt x="165" y="238"/>
                    </a:lnTo>
                    <a:lnTo>
                      <a:pt x="180" y="231"/>
                    </a:lnTo>
                    <a:lnTo>
                      <a:pt x="194" y="226"/>
                    </a:lnTo>
                    <a:lnTo>
                      <a:pt x="224" y="223"/>
                    </a:lnTo>
                    <a:lnTo>
                      <a:pt x="256" y="222"/>
                    </a:lnTo>
                    <a:lnTo>
                      <a:pt x="289" y="224"/>
                    </a:lnTo>
                    <a:lnTo>
                      <a:pt x="319" y="224"/>
                    </a:lnTo>
                    <a:lnTo>
                      <a:pt x="347" y="223"/>
                    </a:lnTo>
                    <a:lnTo>
                      <a:pt x="375" y="218"/>
                    </a:lnTo>
                    <a:lnTo>
                      <a:pt x="399" y="206"/>
                    </a:lnTo>
                    <a:lnTo>
                      <a:pt x="417" y="196"/>
                    </a:lnTo>
                    <a:lnTo>
                      <a:pt x="436" y="190"/>
                    </a:lnTo>
                    <a:lnTo>
                      <a:pt x="456" y="186"/>
                    </a:lnTo>
                    <a:lnTo>
                      <a:pt x="479" y="184"/>
                    </a:lnTo>
                    <a:lnTo>
                      <a:pt x="526" y="184"/>
                    </a:lnTo>
                    <a:lnTo>
                      <a:pt x="576" y="186"/>
                    </a:lnTo>
                    <a:lnTo>
                      <a:pt x="629" y="188"/>
                    </a:lnTo>
                    <a:lnTo>
                      <a:pt x="656" y="187"/>
                    </a:lnTo>
                    <a:lnTo>
                      <a:pt x="684" y="186"/>
                    </a:lnTo>
                    <a:lnTo>
                      <a:pt x="712" y="180"/>
                    </a:lnTo>
                    <a:lnTo>
                      <a:pt x="740" y="173"/>
                    </a:lnTo>
                    <a:lnTo>
                      <a:pt x="769" y="162"/>
                    </a:lnTo>
                    <a:lnTo>
                      <a:pt x="797" y="147"/>
                    </a:lnTo>
                    <a:lnTo>
                      <a:pt x="812" y="142"/>
                    </a:lnTo>
                    <a:lnTo>
                      <a:pt x="824" y="138"/>
                    </a:lnTo>
                    <a:lnTo>
                      <a:pt x="849" y="139"/>
                    </a:lnTo>
                    <a:lnTo>
                      <a:pt x="860" y="139"/>
                    </a:lnTo>
                    <a:lnTo>
                      <a:pt x="869" y="138"/>
                    </a:lnTo>
                    <a:lnTo>
                      <a:pt x="879" y="133"/>
                    </a:lnTo>
                    <a:lnTo>
                      <a:pt x="888" y="125"/>
                    </a:lnTo>
                    <a:lnTo>
                      <a:pt x="898" y="114"/>
                    </a:lnTo>
                    <a:lnTo>
                      <a:pt x="911" y="106"/>
                    </a:lnTo>
                    <a:lnTo>
                      <a:pt x="936" y="89"/>
                    </a:lnTo>
                    <a:lnTo>
                      <a:pt x="959" y="74"/>
                    </a:lnTo>
                    <a:lnTo>
                      <a:pt x="966" y="68"/>
                    </a:lnTo>
                    <a:lnTo>
                      <a:pt x="971" y="60"/>
                    </a:lnTo>
                    <a:lnTo>
                      <a:pt x="973" y="50"/>
                    </a:lnTo>
                    <a:lnTo>
                      <a:pt x="979" y="44"/>
                    </a:lnTo>
                    <a:lnTo>
                      <a:pt x="985" y="38"/>
                    </a:lnTo>
                    <a:lnTo>
                      <a:pt x="989" y="37"/>
                    </a:lnTo>
                    <a:lnTo>
                      <a:pt x="994" y="37"/>
                    </a:lnTo>
                    <a:lnTo>
                      <a:pt x="997" y="29"/>
                    </a:lnTo>
                    <a:lnTo>
                      <a:pt x="1002" y="24"/>
                    </a:lnTo>
                    <a:lnTo>
                      <a:pt x="1012" y="13"/>
                    </a:lnTo>
                    <a:lnTo>
                      <a:pt x="1025" y="5"/>
                    </a:lnTo>
                    <a:lnTo>
                      <a:pt x="1038" y="1"/>
                    </a:lnTo>
                    <a:lnTo>
                      <a:pt x="1060" y="0"/>
                    </a:lnTo>
                    <a:lnTo>
                      <a:pt x="1080" y="3"/>
                    </a:lnTo>
                    <a:lnTo>
                      <a:pt x="1099" y="9"/>
                    </a:lnTo>
                    <a:lnTo>
                      <a:pt x="1117" y="23"/>
                    </a:lnTo>
                    <a:lnTo>
                      <a:pt x="1137" y="33"/>
                    </a:lnTo>
                    <a:lnTo>
                      <a:pt x="1146" y="42"/>
                    </a:lnTo>
                    <a:lnTo>
                      <a:pt x="1149" y="46"/>
                    </a:lnTo>
                    <a:lnTo>
                      <a:pt x="1152" y="56"/>
                    </a:lnTo>
                    <a:lnTo>
                      <a:pt x="1155" y="66"/>
                    </a:lnTo>
                    <a:lnTo>
                      <a:pt x="1161" y="74"/>
                    </a:lnTo>
                    <a:lnTo>
                      <a:pt x="1170" y="80"/>
                    </a:lnTo>
                    <a:lnTo>
                      <a:pt x="1182" y="84"/>
                    </a:lnTo>
                    <a:lnTo>
                      <a:pt x="1203" y="90"/>
                    </a:lnTo>
                    <a:lnTo>
                      <a:pt x="1213" y="94"/>
                    </a:lnTo>
                    <a:lnTo>
                      <a:pt x="1221" y="100"/>
                    </a:lnTo>
                    <a:lnTo>
                      <a:pt x="1227" y="106"/>
                    </a:lnTo>
                    <a:lnTo>
                      <a:pt x="1231" y="110"/>
                    </a:lnTo>
                    <a:lnTo>
                      <a:pt x="1228" y="117"/>
                    </a:lnTo>
                    <a:lnTo>
                      <a:pt x="1225" y="129"/>
                    </a:lnTo>
                    <a:lnTo>
                      <a:pt x="1220" y="150"/>
                    </a:lnTo>
                    <a:lnTo>
                      <a:pt x="1216" y="154"/>
                    </a:lnTo>
                    <a:lnTo>
                      <a:pt x="1215" y="158"/>
                    </a:lnTo>
                    <a:lnTo>
                      <a:pt x="1212" y="161"/>
                    </a:lnTo>
                    <a:lnTo>
                      <a:pt x="1206" y="162"/>
                    </a:lnTo>
                    <a:lnTo>
                      <a:pt x="1201" y="166"/>
                    </a:lnTo>
                    <a:lnTo>
                      <a:pt x="1192" y="166"/>
                    </a:lnTo>
                    <a:lnTo>
                      <a:pt x="1177" y="165"/>
                    </a:lnTo>
                    <a:lnTo>
                      <a:pt x="1173" y="162"/>
                    </a:lnTo>
                    <a:lnTo>
                      <a:pt x="1168" y="163"/>
                    </a:lnTo>
                    <a:lnTo>
                      <a:pt x="1158" y="166"/>
                    </a:lnTo>
                    <a:lnTo>
                      <a:pt x="1142" y="166"/>
                    </a:lnTo>
                    <a:lnTo>
                      <a:pt x="1135" y="163"/>
                    </a:lnTo>
                    <a:lnTo>
                      <a:pt x="1125" y="158"/>
                    </a:lnTo>
                    <a:lnTo>
                      <a:pt x="1114" y="165"/>
                    </a:lnTo>
                    <a:lnTo>
                      <a:pt x="1103" y="166"/>
                    </a:lnTo>
                    <a:lnTo>
                      <a:pt x="1076" y="169"/>
                    </a:lnTo>
                    <a:lnTo>
                      <a:pt x="1073" y="180"/>
                    </a:lnTo>
                    <a:lnTo>
                      <a:pt x="1068" y="190"/>
                    </a:lnTo>
                    <a:lnTo>
                      <a:pt x="1064" y="191"/>
                    </a:lnTo>
                    <a:lnTo>
                      <a:pt x="1061" y="191"/>
                    </a:lnTo>
                    <a:lnTo>
                      <a:pt x="1056" y="187"/>
                    </a:lnTo>
                    <a:lnTo>
                      <a:pt x="1051" y="180"/>
                    </a:lnTo>
                    <a:lnTo>
                      <a:pt x="1042" y="195"/>
                    </a:lnTo>
                    <a:lnTo>
                      <a:pt x="1031" y="211"/>
                    </a:lnTo>
                    <a:lnTo>
                      <a:pt x="1013" y="244"/>
                    </a:lnTo>
                    <a:lnTo>
                      <a:pt x="1003" y="260"/>
                    </a:lnTo>
                    <a:lnTo>
                      <a:pt x="993" y="273"/>
                    </a:lnTo>
                    <a:lnTo>
                      <a:pt x="982" y="285"/>
                    </a:lnTo>
                    <a:lnTo>
                      <a:pt x="965" y="296"/>
                    </a:lnTo>
                    <a:lnTo>
                      <a:pt x="963" y="318"/>
                    </a:lnTo>
                    <a:lnTo>
                      <a:pt x="960" y="341"/>
                    </a:lnTo>
                    <a:lnTo>
                      <a:pt x="957" y="362"/>
                    </a:lnTo>
                    <a:lnTo>
                      <a:pt x="954" y="382"/>
                    </a:lnTo>
                    <a:lnTo>
                      <a:pt x="947" y="402"/>
                    </a:lnTo>
                    <a:lnTo>
                      <a:pt x="938" y="421"/>
                    </a:lnTo>
                    <a:lnTo>
                      <a:pt x="923" y="434"/>
                    </a:lnTo>
                    <a:lnTo>
                      <a:pt x="904" y="445"/>
                    </a:lnTo>
                    <a:lnTo>
                      <a:pt x="906" y="490"/>
                    </a:lnTo>
                    <a:lnTo>
                      <a:pt x="911" y="535"/>
                    </a:lnTo>
                    <a:lnTo>
                      <a:pt x="917" y="577"/>
                    </a:lnTo>
                    <a:lnTo>
                      <a:pt x="927" y="621"/>
                    </a:lnTo>
                    <a:lnTo>
                      <a:pt x="933" y="659"/>
                    </a:lnTo>
                    <a:lnTo>
                      <a:pt x="938" y="702"/>
                    </a:lnTo>
                    <a:lnTo>
                      <a:pt x="941" y="714"/>
                    </a:lnTo>
                    <a:lnTo>
                      <a:pt x="946" y="721"/>
                    </a:lnTo>
                    <a:lnTo>
                      <a:pt x="951" y="725"/>
                    </a:lnTo>
                    <a:lnTo>
                      <a:pt x="955" y="728"/>
                    </a:lnTo>
                    <a:lnTo>
                      <a:pt x="969" y="731"/>
                    </a:lnTo>
                    <a:lnTo>
                      <a:pt x="973" y="735"/>
                    </a:lnTo>
                    <a:lnTo>
                      <a:pt x="978" y="740"/>
                    </a:lnTo>
                    <a:lnTo>
                      <a:pt x="982" y="747"/>
                    </a:lnTo>
                    <a:lnTo>
                      <a:pt x="985" y="754"/>
                    </a:lnTo>
                    <a:lnTo>
                      <a:pt x="985" y="756"/>
                    </a:lnTo>
                    <a:lnTo>
                      <a:pt x="985" y="759"/>
                    </a:lnTo>
                    <a:lnTo>
                      <a:pt x="983" y="762"/>
                    </a:lnTo>
                    <a:lnTo>
                      <a:pt x="978" y="763"/>
                    </a:lnTo>
                    <a:lnTo>
                      <a:pt x="942" y="763"/>
                    </a:lnTo>
                    <a:lnTo>
                      <a:pt x="938" y="762"/>
                    </a:lnTo>
                    <a:lnTo>
                      <a:pt x="935" y="759"/>
                    </a:lnTo>
                    <a:lnTo>
                      <a:pt x="928" y="750"/>
                    </a:lnTo>
                    <a:lnTo>
                      <a:pt x="923" y="739"/>
                    </a:lnTo>
                    <a:lnTo>
                      <a:pt x="921" y="732"/>
                    </a:lnTo>
                    <a:lnTo>
                      <a:pt x="916" y="725"/>
                    </a:lnTo>
                    <a:lnTo>
                      <a:pt x="911" y="715"/>
                    </a:lnTo>
                    <a:lnTo>
                      <a:pt x="906" y="706"/>
                    </a:lnTo>
                    <a:lnTo>
                      <a:pt x="903" y="705"/>
                    </a:lnTo>
                    <a:lnTo>
                      <a:pt x="898" y="705"/>
                    </a:lnTo>
                    <a:lnTo>
                      <a:pt x="899" y="695"/>
                    </a:lnTo>
                    <a:lnTo>
                      <a:pt x="898" y="686"/>
                    </a:lnTo>
                    <a:lnTo>
                      <a:pt x="893" y="666"/>
                    </a:lnTo>
                    <a:lnTo>
                      <a:pt x="881" y="617"/>
                    </a:lnTo>
                    <a:lnTo>
                      <a:pt x="868" y="572"/>
                    </a:lnTo>
                    <a:lnTo>
                      <a:pt x="855" y="523"/>
                    </a:lnTo>
                    <a:lnTo>
                      <a:pt x="843" y="475"/>
                    </a:lnTo>
                    <a:lnTo>
                      <a:pt x="836" y="479"/>
                    </a:lnTo>
                    <a:lnTo>
                      <a:pt x="826" y="516"/>
                    </a:lnTo>
                    <a:lnTo>
                      <a:pt x="813" y="556"/>
                    </a:lnTo>
                    <a:lnTo>
                      <a:pt x="802" y="593"/>
                    </a:lnTo>
                    <a:lnTo>
                      <a:pt x="799" y="609"/>
                    </a:lnTo>
                    <a:lnTo>
                      <a:pt x="797" y="622"/>
                    </a:lnTo>
                    <a:lnTo>
                      <a:pt x="794" y="648"/>
                    </a:lnTo>
                    <a:lnTo>
                      <a:pt x="789" y="670"/>
                    </a:lnTo>
                    <a:lnTo>
                      <a:pt x="786" y="691"/>
                    </a:lnTo>
                    <a:lnTo>
                      <a:pt x="786" y="705"/>
                    </a:lnTo>
                    <a:lnTo>
                      <a:pt x="788" y="717"/>
                    </a:lnTo>
                    <a:lnTo>
                      <a:pt x="789" y="723"/>
                    </a:lnTo>
                    <a:lnTo>
                      <a:pt x="790" y="727"/>
                    </a:lnTo>
                    <a:lnTo>
                      <a:pt x="799" y="732"/>
                    </a:lnTo>
                    <a:lnTo>
                      <a:pt x="805" y="735"/>
                    </a:lnTo>
                    <a:lnTo>
                      <a:pt x="813" y="738"/>
                    </a:lnTo>
                    <a:lnTo>
                      <a:pt x="819" y="748"/>
                    </a:lnTo>
                    <a:lnTo>
                      <a:pt x="824" y="755"/>
                    </a:lnTo>
                    <a:lnTo>
                      <a:pt x="824" y="759"/>
                    </a:lnTo>
                    <a:lnTo>
                      <a:pt x="823" y="760"/>
                    </a:lnTo>
                    <a:lnTo>
                      <a:pt x="817" y="763"/>
                    </a:lnTo>
                    <a:lnTo>
                      <a:pt x="797" y="762"/>
                    </a:lnTo>
                    <a:lnTo>
                      <a:pt x="783" y="760"/>
                    </a:lnTo>
                    <a:lnTo>
                      <a:pt x="773" y="755"/>
                    </a:lnTo>
                    <a:lnTo>
                      <a:pt x="770" y="752"/>
                    </a:lnTo>
                    <a:lnTo>
                      <a:pt x="766" y="746"/>
                    </a:lnTo>
                    <a:lnTo>
                      <a:pt x="757" y="711"/>
                    </a:lnTo>
                    <a:lnTo>
                      <a:pt x="751" y="691"/>
                    </a:lnTo>
                    <a:lnTo>
                      <a:pt x="745" y="682"/>
                    </a:lnTo>
                    <a:lnTo>
                      <a:pt x="740" y="678"/>
                    </a:lnTo>
                    <a:lnTo>
                      <a:pt x="745" y="675"/>
                    </a:lnTo>
                    <a:lnTo>
                      <a:pt x="747" y="666"/>
                    </a:lnTo>
                    <a:lnTo>
                      <a:pt x="751" y="648"/>
                    </a:lnTo>
                    <a:lnTo>
                      <a:pt x="765" y="568"/>
                    </a:lnTo>
                    <a:lnTo>
                      <a:pt x="770" y="527"/>
                    </a:lnTo>
                    <a:lnTo>
                      <a:pt x="771" y="512"/>
                    </a:lnTo>
                    <a:lnTo>
                      <a:pt x="770" y="486"/>
                    </a:lnTo>
                    <a:lnTo>
                      <a:pt x="751" y="482"/>
                    </a:lnTo>
                    <a:lnTo>
                      <a:pt x="733" y="476"/>
                    </a:lnTo>
                    <a:lnTo>
                      <a:pt x="697" y="459"/>
                    </a:lnTo>
                    <a:lnTo>
                      <a:pt x="662" y="435"/>
                    </a:lnTo>
                    <a:lnTo>
                      <a:pt x="632" y="407"/>
                    </a:lnTo>
                    <a:lnTo>
                      <a:pt x="626" y="402"/>
                    </a:lnTo>
                    <a:lnTo>
                      <a:pt x="613" y="398"/>
                    </a:lnTo>
                    <a:lnTo>
                      <a:pt x="584" y="393"/>
                    </a:lnTo>
                    <a:lnTo>
                      <a:pt x="551" y="390"/>
                    </a:lnTo>
                    <a:lnTo>
                      <a:pt x="523" y="391"/>
                    </a:lnTo>
                    <a:lnTo>
                      <a:pt x="514" y="394"/>
                    </a:lnTo>
                    <a:lnTo>
                      <a:pt x="503" y="399"/>
                    </a:lnTo>
                    <a:lnTo>
                      <a:pt x="493" y="409"/>
                    </a:lnTo>
                    <a:lnTo>
                      <a:pt x="484" y="421"/>
                    </a:lnTo>
                    <a:lnTo>
                      <a:pt x="475" y="434"/>
                    </a:lnTo>
                    <a:lnTo>
                      <a:pt x="469" y="446"/>
                    </a:lnTo>
                    <a:lnTo>
                      <a:pt x="461" y="468"/>
                    </a:lnTo>
                    <a:lnTo>
                      <a:pt x="458" y="483"/>
                    </a:lnTo>
                    <a:lnTo>
                      <a:pt x="452" y="495"/>
                    </a:lnTo>
                    <a:lnTo>
                      <a:pt x="445" y="504"/>
                    </a:lnTo>
                    <a:lnTo>
                      <a:pt x="436" y="514"/>
                    </a:lnTo>
                    <a:lnTo>
                      <a:pt x="417" y="525"/>
                    </a:lnTo>
                    <a:lnTo>
                      <a:pt x="395" y="535"/>
                    </a:lnTo>
                    <a:lnTo>
                      <a:pt x="374" y="543"/>
                    </a:lnTo>
                    <a:lnTo>
                      <a:pt x="352" y="553"/>
                    </a:lnTo>
                    <a:lnTo>
                      <a:pt x="334" y="567"/>
                    </a:lnTo>
                    <a:lnTo>
                      <a:pt x="327" y="575"/>
                    </a:lnTo>
                    <a:lnTo>
                      <a:pt x="322" y="585"/>
                    </a:lnTo>
                    <a:lnTo>
                      <a:pt x="315" y="594"/>
                    </a:lnTo>
                    <a:lnTo>
                      <a:pt x="309" y="601"/>
                    </a:lnTo>
                    <a:lnTo>
                      <a:pt x="296" y="616"/>
                    </a:lnTo>
                    <a:lnTo>
                      <a:pt x="282" y="629"/>
                    </a:lnTo>
                    <a:lnTo>
                      <a:pt x="277" y="637"/>
                    </a:lnTo>
                    <a:lnTo>
                      <a:pt x="274" y="646"/>
                    </a:lnTo>
                    <a:lnTo>
                      <a:pt x="266" y="682"/>
                    </a:lnTo>
                    <a:lnTo>
                      <a:pt x="262" y="699"/>
                    </a:lnTo>
                    <a:lnTo>
                      <a:pt x="262" y="711"/>
                    </a:lnTo>
                    <a:lnTo>
                      <a:pt x="265" y="719"/>
                    </a:lnTo>
                    <a:lnTo>
                      <a:pt x="268" y="725"/>
                    </a:lnTo>
                    <a:lnTo>
                      <a:pt x="277" y="731"/>
                    </a:lnTo>
                    <a:lnTo>
                      <a:pt x="280" y="735"/>
                    </a:lnTo>
                    <a:lnTo>
                      <a:pt x="284" y="738"/>
                    </a:lnTo>
                    <a:lnTo>
                      <a:pt x="286" y="754"/>
                    </a:lnTo>
                    <a:lnTo>
                      <a:pt x="286" y="760"/>
                    </a:lnTo>
                    <a:lnTo>
                      <a:pt x="285" y="762"/>
                    </a:lnTo>
                    <a:lnTo>
                      <a:pt x="285" y="763"/>
                    </a:lnTo>
                    <a:lnTo>
                      <a:pt x="280" y="763"/>
                    </a:lnTo>
                    <a:lnTo>
                      <a:pt x="265" y="762"/>
                    </a:lnTo>
                    <a:lnTo>
                      <a:pt x="249" y="760"/>
                    </a:lnTo>
                    <a:lnTo>
                      <a:pt x="242" y="758"/>
                    </a:lnTo>
                    <a:lnTo>
                      <a:pt x="237" y="755"/>
                    </a:lnTo>
                    <a:lnTo>
                      <a:pt x="232" y="750"/>
                    </a:lnTo>
                    <a:lnTo>
                      <a:pt x="228" y="743"/>
                    </a:lnTo>
                    <a:lnTo>
                      <a:pt x="223" y="727"/>
                    </a:lnTo>
                    <a:lnTo>
                      <a:pt x="223" y="719"/>
                    </a:lnTo>
                    <a:lnTo>
                      <a:pt x="224" y="710"/>
                    </a:lnTo>
                    <a:lnTo>
                      <a:pt x="230" y="678"/>
                    </a:lnTo>
                    <a:lnTo>
                      <a:pt x="246" y="625"/>
                    </a:lnTo>
                    <a:lnTo>
                      <a:pt x="230" y="640"/>
                    </a:lnTo>
                    <a:lnTo>
                      <a:pt x="222" y="657"/>
                    </a:lnTo>
                    <a:lnTo>
                      <a:pt x="213" y="674"/>
                    </a:lnTo>
                    <a:lnTo>
                      <a:pt x="208" y="690"/>
                    </a:lnTo>
                    <a:lnTo>
                      <a:pt x="204" y="705"/>
                    </a:lnTo>
                    <a:lnTo>
                      <a:pt x="201" y="717"/>
                    </a:lnTo>
                    <a:lnTo>
                      <a:pt x="204" y="726"/>
                    </a:lnTo>
                    <a:lnTo>
                      <a:pt x="205" y="730"/>
                    </a:lnTo>
                    <a:lnTo>
                      <a:pt x="211" y="739"/>
                    </a:lnTo>
                    <a:lnTo>
                      <a:pt x="217" y="751"/>
                    </a:lnTo>
                    <a:lnTo>
                      <a:pt x="217" y="755"/>
                    </a:lnTo>
                    <a:lnTo>
                      <a:pt x="215" y="759"/>
                    </a:lnTo>
                    <a:lnTo>
                      <a:pt x="211" y="762"/>
                    </a:lnTo>
                    <a:lnTo>
                      <a:pt x="208" y="763"/>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216" name="Freeform 7">
                <a:extLst>
                  <a:ext uri="{FF2B5EF4-FFF2-40B4-BE49-F238E27FC236}">
                    <a16:creationId xmlns:a16="http://schemas.microsoft.com/office/drawing/2014/main" id="{16299FAC-EC22-A745-BA78-9B0A885E1A48}"/>
                  </a:ext>
                </a:extLst>
              </p:cNvPr>
              <p:cNvSpPr>
                <a:spLocks/>
              </p:cNvSpPr>
              <p:nvPr/>
            </p:nvSpPr>
            <p:spPr bwMode="auto">
              <a:xfrm>
                <a:off x="634" y="1030"/>
                <a:ext cx="1240" cy="772"/>
              </a:xfrm>
              <a:custGeom>
                <a:avLst/>
                <a:gdLst>
                  <a:gd name="T0" fmla="*/ 166 w 1240"/>
                  <a:gd name="T1" fmla="*/ 758 h 772"/>
                  <a:gd name="T2" fmla="*/ 186 w 1240"/>
                  <a:gd name="T3" fmla="*/ 657 h 772"/>
                  <a:gd name="T4" fmla="*/ 203 w 1240"/>
                  <a:gd name="T5" fmla="*/ 591 h 772"/>
                  <a:gd name="T6" fmla="*/ 251 w 1240"/>
                  <a:gd name="T7" fmla="*/ 544 h 772"/>
                  <a:gd name="T8" fmla="*/ 294 w 1240"/>
                  <a:gd name="T9" fmla="*/ 451 h 772"/>
                  <a:gd name="T10" fmla="*/ 306 w 1240"/>
                  <a:gd name="T11" fmla="*/ 350 h 772"/>
                  <a:gd name="T12" fmla="*/ 345 w 1240"/>
                  <a:gd name="T13" fmla="*/ 271 h 772"/>
                  <a:gd name="T14" fmla="*/ 233 w 1240"/>
                  <a:gd name="T15" fmla="*/ 255 h 772"/>
                  <a:gd name="T16" fmla="*/ 78 w 1240"/>
                  <a:gd name="T17" fmla="*/ 290 h 772"/>
                  <a:gd name="T18" fmla="*/ 0 w 1240"/>
                  <a:gd name="T19" fmla="*/ 268 h 772"/>
                  <a:gd name="T20" fmla="*/ 105 w 1240"/>
                  <a:gd name="T21" fmla="*/ 260 h 772"/>
                  <a:gd name="T22" fmla="*/ 226 w 1240"/>
                  <a:gd name="T23" fmla="*/ 225 h 772"/>
                  <a:gd name="T24" fmla="*/ 377 w 1240"/>
                  <a:gd name="T25" fmla="*/ 220 h 772"/>
                  <a:gd name="T26" fmla="*/ 482 w 1240"/>
                  <a:gd name="T27" fmla="*/ 186 h 772"/>
                  <a:gd name="T28" fmla="*/ 688 w 1240"/>
                  <a:gd name="T29" fmla="*/ 188 h 772"/>
                  <a:gd name="T30" fmla="*/ 817 w 1240"/>
                  <a:gd name="T31" fmla="*/ 143 h 772"/>
                  <a:gd name="T32" fmla="*/ 885 w 1240"/>
                  <a:gd name="T33" fmla="*/ 134 h 772"/>
                  <a:gd name="T34" fmla="*/ 965 w 1240"/>
                  <a:gd name="T35" fmla="*/ 75 h 772"/>
                  <a:gd name="T36" fmla="*/ 992 w 1240"/>
                  <a:gd name="T37" fmla="*/ 39 h 772"/>
                  <a:gd name="T38" fmla="*/ 1018 w 1240"/>
                  <a:gd name="T39" fmla="*/ 13 h 772"/>
                  <a:gd name="T40" fmla="*/ 1106 w 1240"/>
                  <a:gd name="T41" fmla="*/ 9 h 772"/>
                  <a:gd name="T42" fmla="*/ 1160 w 1240"/>
                  <a:gd name="T43" fmla="*/ 56 h 772"/>
                  <a:gd name="T44" fmla="*/ 1211 w 1240"/>
                  <a:gd name="T45" fmla="*/ 91 h 772"/>
                  <a:gd name="T46" fmla="*/ 1236 w 1240"/>
                  <a:gd name="T47" fmla="*/ 118 h 772"/>
                  <a:gd name="T48" fmla="*/ 1220 w 1240"/>
                  <a:gd name="T49" fmla="*/ 162 h 772"/>
                  <a:gd name="T50" fmla="*/ 1180 w 1240"/>
                  <a:gd name="T51" fmla="*/ 164 h 772"/>
                  <a:gd name="T52" fmla="*/ 1132 w 1240"/>
                  <a:gd name="T53" fmla="*/ 160 h 772"/>
                  <a:gd name="T54" fmla="*/ 1075 w 1240"/>
                  <a:gd name="T55" fmla="*/ 192 h 772"/>
                  <a:gd name="T56" fmla="*/ 1049 w 1240"/>
                  <a:gd name="T57" fmla="*/ 197 h 772"/>
                  <a:gd name="T58" fmla="*/ 988 w 1240"/>
                  <a:gd name="T59" fmla="*/ 288 h 772"/>
                  <a:gd name="T60" fmla="*/ 960 w 1240"/>
                  <a:gd name="T61" fmla="*/ 386 h 772"/>
                  <a:gd name="T62" fmla="*/ 911 w 1240"/>
                  <a:gd name="T63" fmla="*/ 495 h 772"/>
                  <a:gd name="T64" fmla="*/ 945 w 1240"/>
                  <a:gd name="T65" fmla="*/ 709 h 772"/>
                  <a:gd name="T66" fmla="*/ 975 w 1240"/>
                  <a:gd name="T67" fmla="*/ 739 h 772"/>
                  <a:gd name="T68" fmla="*/ 992 w 1240"/>
                  <a:gd name="T69" fmla="*/ 764 h 772"/>
                  <a:gd name="T70" fmla="*/ 945 w 1240"/>
                  <a:gd name="T71" fmla="*/ 770 h 772"/>
                  <a:gd name="T72" fmla="*/ 922 w 1240"/>
                  <a:gd name="T73" fmla="*/ 732 h 772"/>
                  <a:gd name="T74" fmla="*/ 905 w 1240"/>
                  <a:gd name="T75" fmla="*/ 703 h 772"/>
                  <a:gd name="T76" fmla="*/ 860 w 1240"/>
                  <a:gd name="T77" fmla="*/ 528 h 772"/>
                  <a:gd name="T78" fmla="*/ 807 w 1240"/>
                  <a:gd name="T79" fmla="*/ 599 h 772"/>
                  <a:gd name="T80" fmla="*/ 792 w 1240"/>
                  <a:gd name="T81" fmla="*/ 699 h 772"/>
                  <a:gd name="T82" fmla="*/ 804 w 1240"/>
                  <a:gd name="T83" fmla="*/ 740 h 772"/>
                  <a:gd name="T84" fmla="*/ 830 w 1240"/>
                  <a:gd name="T85" fmla="*/ 767 h 772"/>
                  <a:gd name="T86" fmla="*/ 778 w 1240"/>
                  <a:gd name="T87" fmla="*/ 763 h 772"/>
                  <a:gd name="T88" fmla="*/ 750 w 1240"/>
                  <a:gd name="T89" fmla="*/ 689 h 772"/>
                  <a:gd name="T90" fmla="*/ 770 w 1240"/>
                  <a:gd name="T91" fmla="*/ 574 h 772"/>
                  <a:gd name="T92" fmla="*/ 738 w 1240"/>
                  <a:gd name="T93" fmla="*/ 481 h 772"/>
                  <a:gd name="T94" fmla="*/ 617 w 1240"/>
                  <a:gd name="T95" fmla="*/ 402 h 772"/>
                  <a:gd name="T96" fmla="*/ 506 w 1240"/>
                  <a:gd name="T97" fmla="*/ 404 h 772"/>
                  <a:gd name="T98" fmla="*/ 464 w 1240"/>
                  <a:gd name="T99" fmla="*/ 473 h 772"/>
                  <a:gd name="T100" fmla="*/ 419 w 1240"/>
                  <a:gd name="T101" fmla="*/ 531 h 772"/>
                  <a:gd name="T102" fmla="*/ 329 w 1240"/>
                  <a:gd name="T103" fmla="*/ 581 h 772"/>
                  <a:gd name="T104" fmla="*/ 284 w 1240"/>
                  <a:gd name="T105" fmla="*/ 636 h 772"/>
                  <a:gd name="T106" fmla="*/ 264 w 1240"/>
                  <a:gd name="T107" fmla="*/ 719 h 772"/>
                  <a:gd name="T108" fmla="*/ 286 w 1240"/>
                  <a:gd name="T109" fmla="*/ 746 h 772"/>
                  <a:gd name="T110" fmla="*/ 282 w 1240"/>
                  <a:gd name="T111" fmla="*/ 771 h 772"/>
                  <a:gd name="T112" fmla="*/ 233 w 1240"/>
                  <a:gd name="T113" fmla="*/ 758 h 772"/>
                  <a:gd name="T114" fmla="*/ 232 w 1240"/>
                  <a:gd name="T115" fmla="*/ 685 h 772"/>
                  <a:gd name="T116" fmla="*/ 209 w 1240"/>
                  <a:gd name="T117" fmla="*/ 697 h 772"/>
                  <a:gd name="T118" fmla="*/ 213 w 1240"/>
                  <a:gd name="T119" fmla="*/ 747 h 772"/>
                  <a:gd name="T120" fmla="*/ 209 w 1240"/>
                  <a:gd name="T121" fmla="*/ 771 h 7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40"/>
                  <a:gd name="T184" fmla="*/ 0 h 772"/>
                  <a:gd name="T185" fmla="*/ 1240 w 1240"/>
                  <a:gd name="T186" fmla="*/ 772 h 77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40" h="772">
                    <a:moveTo>
                      <a:pt x="209" y="771"/>
                    </a:moveTo>
                    <a:lnTo>
                      <a:pt x="184" y="770"/>
                    </a:lnTo>
                    <a:lnTo>
                      <a:pt x="176" y="767"/>
                    </a:lnTo>
                    <a:lnTo>
                      <a:pt x="171" y="763"/>
                    </a:lnTo>
                    <a:lnTo>
                      <a:pt x="166" y="758"/>
                    </a:lnTo>
                    <a:lnTo>
                      <a:pt x="163" y="750"/>
                    </a:lnTo>
                    <a:lnTo>
                      <a:pt x="162" y="725"/>
                    </a:lnTo>
                    <a:lnTo>
                      <a:pt x="164" y="707"/>
                    </a:lnTo>
                    <a:lnTo>
                      <a:pt x="171" y="689"/>
                    </a:lnTo>
                    <a:lnTo>
                      <a:pt x="186" y="657"/>
                    </a:lnTo>
                    <a:lnTo>
                      <a:pt x="192" y="641"/>
                    </a:lnTo>
                    <a:lnTo>
                      <a:pt x="199" y="626"/>
                    </a:lnTo>
                    <a:lnTo>
                      <a:pt x="201" y="613"/>
                    </a:lnTo>
                    <a:lnTo>
                      <a:pt x="201" y="599"/>
                    </a:lnTo>
                    <a:lnTo>
                      <a:pt x="203" y="591"/>
                    </a:lnTo>
                    <a:lnTo>
                      <a:pt x="205" y="583"/>
                    </a:lnTo>
                    <a:lnTo>
                      <a:pt x="209" y="578"/>
                    </a:lnTo>
                    <a:lnTo>
                      <a:pt x="217" y="573"/>
                    </a:lnTo>
                    <a:lnTo>
                      <a:pt x="242" y="555"/>
                    </a:lnTo>
                    <a:lnTo>
                      <a:pt x="251" y="544"/>
                    </a:lnTo>
                    <a:lnTo>
                      <a:pt x="260" y="531"/>
                    </a:lnTo>
                    <a:lnTo>
                      <a:pt x="270" y="504"/>
                    </a:lnTo>
                    <a:lnTo>
                      <a:pt x="279" y="476"/>
                    </a:lnTo>
                    <a:lnTo>
                      <a:pt x="287" y="463"/>
                    </a:lnTo>
                    <a:lnTo>
                      <a:pt x="294" y="451"/>
                    </a:lnTo>
                    <a:lnTo>
                      <a:pt x="298" y="444"/>
                    </a:lnTo>
                    <a:lnTo>
                      <a:pt x="301" y="433"/>
                    </a:lnTo>
                    <a:lnTo>
                      <a:pt x="305" y="409"/>
                    </a:lnTo>
                    <a:lnTo>
                      <a:pt x="305" y="359"/>
                    </a:lnTo>
                    <a:lnTo>
                      <a:pt x="306" y="350"/>
                    </a:lnTo>
                    <a:lnTo>
                      <a:pt x="308" y="343"/>
                    </a:lnTo>
                    <a:lnTo>
                      <a:pt x="312" y="326"/>
                    </a:lnTo>
                    <a:lnTo>
                      <a:pt x="319" y="310"/>
                    </a:lnTo>
                    <a:lnTo>
                      <a:pt x="329" y="296"/>
                    </a:lnTo>
                    <a:lnTo>
                      <a:pt x="345" y="271"/>
                    </a:lnTo>
                    <a:lnTo>
                      <a:pt x="356" y="253"/>
                    </a:lnTo>
                    <a:lnTo>
                      <a:pt x="328" y="257"/>
                    </a:lnTo>
                    <a:lnTo>
                      <a:pt x="300" y="257"/>
                    </a:lnTo>
                    <a:lnTo>
                      <a:pt x="249" y="255"/>
                    </a:lnTo>
                    <a:lnTo>
                      <a:pt x="233" y="255"/>
                    </a:lnTo>
                    <a:lnTo>
                      <a:pt x="218" y="256"/>
                    </a:lnTo>
                    <a:lnTo>
                      <a:pt x="186" y="264"/>
                    </a:lnTo>
                    <a:lnTo>
                      <a:pt x="122" y="283"/>
                    </a:lnTo>
                    <a:lnTo>
                      <a:pt x="92" y="288"/>
                    </a:lnTo>
                    <a:lnTo>
                      <a:pt x="78" y="290"/>
                    </a:lnTo>
                    <a:lnTo>
                      <a:pt x="61" y="291"/>
                    </a:lnTo>
                    <a:lnTo>
                      <a:pt x="46" y="288"/>
                    </a:lnTo>
                    <a:lnTo>
                      <a:pt x="31" y="286"/>
                    </a:lnTo>
                    <a:lnTo>
                      <a:pt x="15" y="279"/>
                    </a:lnTo>
                    <a:lnTo>
                      <a:pt x="0" y="268"/>
                    </a:lnTo>
                    <a:lnTo>
                      <a:pt x="15" y="274"/>
                    </a:lnTo>
                    <a:lnTo>
                      <a:pt x="34" y="274"/>
                    </a:lnTo>
                    <a:lnTo>
                      <a:pt x="55" y="271"/>
                    </a:lnTo>
                    <a:lnTo>
                      <a:pt x="80" y="267"/>
                    </a:lnTo>
                    <a:lnTo>
                      <a:pt x="105" y="260"/>
                    </a:lnTo>
                    <a:lnTo>
                      <a:pt x="129" y="253"/>
                    </a:lnTo>
                    <a:lnTo>
                      <a:pt x="166" y="240"/>
                    </a:lnTo>
                    <a:lnTo>
                      <a:pt x="181" y="233"/>
                    </a:lnTo>
                    <a:lnTo>
                      <a:pt x="195" y="228"/>
                    </a:lnTo>
                    <a:lnTo>
                      <a:pt x="226" y="225"/>
                    </a:lnTo>
                    <a:lnTo>
                      <a:pt x="257" y="224"/>
                    </a:lnTo>
                    <a:lnTo>
                      <a:pt x="291" y="227"/>
                    </a:lnTo>
                    <a:lnTo>
                      <a:pt x="321" y="227"/>
                    </a:lnTo>
                    <a:lnTo>
                      <a:pt x="349" y="225"/>
                    </a:lnTo>
                    <a:lnTo>
                      <a:pt x="377" y="220"/>
                    </a:lnTo>
                    <a:lnTo>
                      <a:pt x="402" y="208"/>
                    </a:lnTo>
                    <a:lnTo>
                      <a:pt x="419" y="198"/>
                    </a:lnTo>
                    <a:lnTo>
                      <a:pt x="438" y="192"/>
                    </a:lnTo>
                    <a:lnTo>
                      <a:pt x="459" y="188"/>
                    </a:lnTo>
                    <a:lnTo>
                      <a:pt x="482" y="186"/>
                    </a:lnTo>
                    <a:lnTo>
                      <a:pt x="529" y="186"/>
                    </a:lnTo>
                    <a:lnTo>
                      <a:pt x="580" y="188"/>
                    </a:lnTo>
                    <a:lnTo>
                      <a:pt x="634" y="190"/>
                    </a:lnTo>
                    <a:lnTo>
                      <a:pt x="660" y="189"/>
                    </a:lnTo>
                    <a:lnTo>
                      <a:pt x="688" y="188"/>
                    </a:lnTo>
                    <a:lnTo>
                      <a:pt x="716" y="182"/>
                    </a:lnTo>
                    <a:lnTo>
                      <a:pt x="744" y="174"/>
                    </a:lnTo>
                    <a:lnTo>
                      <a:pt x="774" y="164"/>
                    </a:lnTo>
                    <a:lnTo>
                      <a:pt x="802" y="149"/>
                    </a:lnTo>
                    <a:lnTo>
                      <a:pt x="817" y="143"/>
                    </a:lnTo>
                    <a:lnTo>
                      <a:pt x="830" y="139"/>
                    </a:lnTo>
                    <a:lnTo>
                      <a:pt x="854" y="141"/>
                    </a:lnTo>
                    <a:lnTo>
                      <a:pt x="866" y="141"/>
                    </a:lnTo>
                    <a:lnTo>
                      <a:pt x="874" y="139"/>
                    </a:lnTo>
                    <a:lnTo>
                      <a:pt x="885" y="134"/>
                    </a:lnTo>
                    <a:lnTo>
                      <a:pt x="894" y="126"/>
                    </a:lnTo>
                    <a:lnTo>
                      <a:pt x="904" y="115"/>
                    </a:lnTo>
                    <a:lnTo>
                      <a:pt x="917" y="107"/>
                    </a:lnTo>
                    <a:lnTo>
                      <a:pt x="942" y="90"/>
                    </a:lnTo>
                    <a:lnTo>
                      <a:pt x="965" y="75"/>
                    </a:lnTo>
                    <a:lnTo>
                      <a:pt x="973" y="68"/>
                    </a:lnTo>
                    <a:lnTo>
                      <a:pt x="978" y="60"/>
                    </a:lnTo>
                    <a:lnTo>
                      <a:pt x="979" y="51"/>
                    </a:lnTo>
                    <a:lnTo>
                      <a:pt x="985" y="44"/>
                    </a:lnTo>
                    <a:lnTo>
                      <a:pt x="992" y="39"/>
                    </a:lnTo>
                    <a:lnTo>
                      <a:pt x="996" y="38"/>
                    </a:lnTo>
                    <a:lnTo>
                      <a:pt x="1001" y="38"/>
                    </a:lnTo>
                    <a:lnTo>
                      <a:pt x="1003" y="29"/>
                    </a:lnTo>
                    <a:lnTo>
                      <a:pt x="1008" y="24"/>
                    </a:lnTo>
                    <a:lnTo>
                      <a:pt x="1018" y="13"/>
                    </a:lnTo>
                    <a:lnTo>
                      <a:pt x="1031" y="5"/>
                    </a:lnTo>
                    <a:lnTo>
                      <a:pt x="1045" y="1"/>
                    </a:lnTo>
                    <a:lnTo>
                      <a:pt x="1067" y="0"/>
                    </a:lnTo>
                    <a:lnTo>
                      <a:pt x="1087" y="3"/>
                    </a:lnTo>
                    <a:lnTo>
                      <a:pt x="1106" y="9"/>
                    </a:lnTo>
                    <a:lnTo>
                      <a:pt x="1124" y="23"/>
                    </a:lnTo>
                    <a:lnTo>
                      <a:pt x="1145" y="34"/>
                    </a:lnTo>
                    <a:lnTo>
                      <a:pt x="1154" y="43"/>
                    </a:lnTo>
                    <a:lnTo>
                      <a:pt x="1156" y="47"/>
                    </a:lnTo>
                    <a:lnTo>
                      <a:pt x="1160" y="56"/>
                    </a:lnTo>
                    <a:lnTo>
                      <a:pt x="1163" y="67"/>
                    </a:lnTo>
                    <a:lnTo>
                      <a:pt x="1169" y="75"/>
                    </a:lnTo>
                    <a:lnTo>
                      <a:pt x="1178" y="80"/>
                    </a:lnTo>
                    <a:lnTo>
                      <a:pt x="1189" y="84"/>
                    </a:lnTo>
                    <a:lnTo>
                      <a:pt x="1211" y="91"/>
                    </a:lnTo>
                    <a:lnTo>
                      <a:pt x="1221" y="95"/>
                    </a:lnTo>
                    <a:lnTo>
                      <a:pt x="1229" y="101"/>
                    </a:lnTo>
                    <a:lnTo>
                      <a:pt x="1235" y="107"/>
                    </a:lnTo>
                    <a:lnTo>
                      <a:pt x="1239" y="111"/>
                    </a:lnTo>
                    <a:lnTo>
                      <a:pt x="1236" y="118"/>
                    </a:lnTo>
                    <a:lnTo>
                      <a:pt x="1233" y="130"/>
                    </a:lnTo>
                    <a:lnTo>
                      <a:pt x="1228" y="152"/>
                    </a:lnTo>
                    <a:lnTo>
                      <a:pt x="1224" y="156"/>
                    </a:lnTo>
                    <a:lnTo>
                      <a:pt x="1222" y="160"/>
                    </a:lnTo>
                    <a:lnTo>
                      <a:pt x="1220" y="162"/>
                    </a:lnTo>
                    <a:lnTo>
                      <a:pt x="1214" y="164"/>
                    </a:lnTo>
                    <a:lnTo>
                      <a:pt x="1208" y="168"/>
                    </a:lnTo>
                    <a:lnTo>
                      <a:pt x="1199" y="168"/>
                    </a:lnTo>
                    <a:lnTo>
                      <a:pt x="1184" y="166"/>
                    </a:lnTo>
                    <a:lnTo>
                      <a:pt x="1180" y="164"/>
                    </a:lnTo>
                    <a:lnTo>
                      <a:pt x="1175" y="165"/>
                    </a:lnTo>
                    <a:lnTo>
                      <a:pt x="1165" y="168"/>
                    </a:lnTo>
                    <a:lnTo>
                      <a:pt x="1150" y="168"/>
                    </a:lnTo>
                    <a:lnTo>
                      <a:pt x="1142" y="165"/>
                    </a:lnTo>
                    <a:lnTo>
                      <a:pt x="1132" y="160"/>
                    </a:lnTo>
                    <a:lnTo>
                      <a:pt x="1122" y="166"/>
                    </a:lnTo>
                    <a:lnTo>
                      <a:pt x="1110" y="168"/>
                    </a:lnTo>
                    <a:lnTo>
                      <a:pt x="1083" y="170"/>
                    </a:lnTo>
                    <a:lnTo>
                      <a:pt x="1080" y="182"/>
                    </a:lnTo>
                    <a:lnTo>
                      <a:pt x="1075" y="192"/>
                    </a:lnTo>
                    <a:lnTo>
                      <a:pt x="1071" y="193"/>
                    </a:lnTo>
                    <a:lnTo>
                      <a:pt x="1068" y="193"/>
                    </a:lnTo>
                    <a:lnTo>
                      <a:pt x="1063" y="189"/>
                    </a:lnTo>
                    <a:lnTo>
                      <a:pt x="1058" y="182"/>
                    </a:lnTo>
                    <a:lnTo>
                      <a:pt x="1049" y="197"/>
                    </a:lnTo>
                    <a:lnTo>
                      <a:pt x="1038" y="213"/>
                    </a:lnTo>
                    <a:lnTo>
                      <a:pt x="1020" y="247"/>
                    </a:lnTo>
                    <a:lnTo>
                      <a:pt x="1010" y="263"/>
                    </a:lnTo>
                    <a:lnTo>
                      <a:pt x="999" y="276"/>
                    </a:lnTo>
                    <a:lnTo>
                      <a:pt x="988" y="288"/>
                    </a:lnTo>
                    <a:lnTo>
                      <a:pt x="971" y="299"/>
                    </a:lnTo>
                    <a:lnTo>
                      <a:pt x="969" y="322"/>
                    </a:lnTo>
                    <a:lnTo>
                      <a:pt x="966" y="345"/>
                    </a:lnTo>
                    <a:lnTo>
                      <a:pt x="964" y="366"/>
                    </a:lnTo>
                    <a:lnTo>
                      <a:pt x="960" y="386"/>
                    </a:lnTo>
                    <a:lnTo>
                      <a:pt x="953" y="406"/>
                    </a:lnTo>
                    <a:lnTo>
                      <a:pt x="945" y="425"/>
                    </a:lnTo>
                    <a:lnTo>
                      <a:pt x="929" y="438"/>
                    </a:lnTo>
                    <a:lnTo>
                      <a:pt x="910" y="449"/>
                    </a:lnTo>
                    <a:lnTo>
                      <a:pt x="911" y="495"/>
                    </a:lnTo>
                    <a:lnTo>
                      <a:pt x="917" y="540"/>
                    </a:lnTo>
                    <a:lnTo>
                      <a:pt x="923" y="583"/>
                    </a:lnTo>
                    <a:lnTo>
                      <a:pt x="933" y="628"/>
                    </a:lnTo>
                    <a:lnTo>
                      <a:pt x="939" y="666"/>
                    </a:lnTo>
                    <a:lnTo>
                      <a:pt x="945" y="709"/>
                    </a:lnTo>
                    <a:lnTo>
                      <a:pt x="947" y="721"/>
                    </a:lnTo>
                    <a:lnTo>
                      <a:pt x="952" y="728"/>
                    </a:lnTo>
                    <a:lnTo>
                      <a:pt x="957" y="732"/>
                    </a:lnTo>
                    <a:lnTo>
                      <a:pt x="961" y="736"/>
                    </a:lnTo>
                    <a:lnTo>
                      <a:pt x="975" y="739"/>
                    </a:lnTo>
                    <a:lnTo>
                      <a:pt x="979" y="743"/>
                    </a:lnTo>
                    <a:lnTo>
                      <a:pt x="984" y="748"/>
                    </a:lnTo>
                    <a:lnTo>
                      <a:pt x="988" y="755"/>
                    </a:lnTo>
                    <a:lnTo>
                      <a:pt x="992" y="762"/>
                    </a:lnTo>
                    <a:lnTo>
                      <a:pt x="992" y="764"/>
                    </a:lnTo>
                    <a:lnTo>
                      <a:pt x="992" y="767"/>
                    </a:lnTo>
                    <a:lnTo>
                      <a:pt x="989" y="770"/>
                    </a:lnTo>
                    <a:lnTo>
                      <a:pt x="984" y="771"/>
                    </a:lnTo>
                    <a:lnTo>
                      <a:pt x="948" y="771"/>
                    </a:lnTo>
                    <a:lnTo>
                      <a:pt x="945" y="770"/>
                    </a:lnTo>
                    <a:lnTo>
                      <a:pt x="941" y="767"/>
                    </a:lnTo>
                    <a:lnTo>
                      <a:pt x="934" y="758"/>
                    </a:lnTo>
                    <a:lnTo>
                      <a:pt x="929" y="747"/>
                    </a:lnTo>
                    <a:lnTo>
                      <a:pt x="927" y="740"/>
                    </a:lnTo>
                    <a:lnTo>
                      <a:pt x="922" y="732"/>
                    </a:lnTo>
                    <a:lnTo>
                      <a:pt x="917" y="723"/>
                    </a:lnTo>
                    <a:lnTo>
                      <a:pt x="911" y="713"/>
                    </a:lnTo>
                    <a:lnTo>
                      <a:pt x="909" y="712"/>
                    </a:lnTo>
                    <a:lnTo>
                      <a:pt x="904" y="712"/>
                    </a:lnTo>
                    <a:lnTo>
                      <a:pt x="905" y="703"/>
                    </a:lnTo>
                    <a:lnTo>
                      <a:pt x="904" y="693"/>
                    </a:lnTo>
                    <a:lnTo>
                      <a:pt x="899" y="673"/>
                    </a:lnTo>
                    <a:lnTo>
                      <a:pt x="887" y="624"/>
                    </a:lnTo>
                    <a:lnTo>
                      <a:pt x="873" y="578"/>
                    </a:lnTo>
                    <a:lnTo>
                      <a:pt x="860" y="528"/>
                    </a:lnTo>
                    <a:lnTo>
                      <a:pt x="849" y="480"/>
                    </a:lnTo>
                    <a:lnTo>
                      <a:pt x="841" y="484"/>
                    </a:lnTo>
                    <a:lnTo>
                      <a:pt x="831" y="522"/>
                    </a:lnTo>
                    <a:lnTo>
                      <a:pt x="818" y="562"/>
                    </a:lnTo>
                    <a:lnTo>
                      <a:pt x="807" y="599"/>
                    </a:lnTo>
                    <a:lnTo>
                      <a:pt x="804" y="615"/>
                    </a:lnTo>
                    <a:lnTo>
                      <a:pt x="802" y="629"/>
                    </a:lnTo>
                    <a:lnTo>
                      <a:pt x="799" y="654"/>
                    </a:lnTo>
                    <a:lnTo>
                      <a:pt x="794" y="677"/>
                    </a:lnTo>
                    <a:lnTo>
                      <a:pt x="792" y="699"/>
                    </a:lnTo>
                    <a:lnTo>
                      <a:pt x="792" y="712"/>
                    </a:lnTo>
                    <a:lnTo>
                      <a:pt x="793" y="724"/>
                    </a:lnTo>
                    <a:lnTo>
                      <a:pt x="794" y="731"/>
                    </a:lnTo>
                    <a:lnTo>
                      <a:pt x="795" y="735"/>
                    </a:lnTo>
                    <a:lnTo>
                      <a:pt x="804" y="740"/>
                    </a:lnTo>
                    <a:lnTo>
                      <a:pt x="811" y="743"/>
                    </a:lnTo>
                    <a:lnTo>
                      <a:pt x="818" y="746"/>
                    </a:lnTo>
                    <a:lnTo>
                      <a:pt x="825" y="756"/>
                    </a:lnTo>
                    <a:lnTo>
                      <a:pt x="830" y="763"/>
                    </a:lnTo>
                    <a:lnTo>
                      <a:pt x="830" y="767"/>
                    </a:lnTo>
                    <a:lnTo>
                      <a:pt x="829" y="768"/>
                    </a:lnTo>
                    <a:lnTo>
                      <a:pt x="822" y="771"/>
                    </a:lnTo>
                    <a:lnTo>
                      <a:pt x="802" y="770"/>
                    </a:lnTo>
                    <a:lnTo>
                      <a:pt x="788" y="768"/>
                    </a:lnTo>
                    <a:lnTo>
                      <a:pt x="778" y="763"/>
                    </a:lnTo>
                    <a:lnTo>
                      <a:pt x="775" y="760"/>
                    </a:lnTo>
                    <a:lnTo>
                      <a:pt x="771" y="754"/>
                    </a:lnTo>
                    <a:lnTo>
                      <a:pt x="762" y="719"/>
                    </a:lnTo>
                    <a:lnTo>
                      <a:pt x="756" y="699"/>
                    </a:lnTo>
                    <a:lnTo>
                      <a:pt x="750" y="689"/>
                    </a:lnTo>
                    <a:lnTo>
                      <a:pt x="744" y="685"/>
                    </a:lnTo>
                    <a:lnTo>
                      <a:pt x="750" y="683"/>
                    </a:lnTo>
                    <a:lnTo>
                      <a:pt x="752" y="673"/>
                    </a:lnTo>
                    <a:lnTo>
                      <a:pt x="756" y="654"/>
                    </a:lnTo>
                    <a:lnTo>
                      <a:pt x="770" y="574"/>
                    </a:lnTo>
                    <a:lnTo>
                      <a:pt x="775" y="532"/>
                    </a:lnTo>
                    <a:lnTo>
                      <a:pt x="776" y="518"/>
                    </a:lnTo>
                    <a:lnTo>
                      <a:pt x="775" y="491"/>
                    </a:lnTo>
                    <a:lnTo>
                      <a:pt x="756" y="487"/>
                    </a:lnTo>
                    <a:lnTo>
                      <a:pt x="738" y="481"/>
                    </a:lnTo>
                    <a:lnTo>
                      <a:pt x="701" y="464"/>
                    </a:lnTo>
                    <a:lnTo>
                      <a:pt x="667" y="440"/>
                    </a:lnTo>
                    <a:lnTo>
                      <a:pt x="636" y="412"/>
                    </a:lnTo>
                    <a:lnTo>
                      <a:pt x="630" y="406"/>
                    </a:lnTo>
                    <a:lnTo>
                      <a:pt x="617" y="402"/>
                    </a:lnTo>
                    <a:lnTo>
                      <a:pt x="588" y="397"/>
                    </a:lnTo>
                    <a:lnTo>
                      <a:pt x="554" y="394"/>
                    </a:lnTo>
                    <a:lnTo>
                      <a:pt x="526" y="396"/>
                    </a:lnTo>
                    <a:lnTo>
                      <a:pt x="518" y="398"/>
                    </a:lnTo>
                    <a:lnTo>
                      <a:pt x="506" y="404"/>
                    </a:lnTo>
                    <a:lnTo>
                      <a:pt x="496" y="413"/>
                    </a:lnTo>
                    <a:lnTo>
                      <a:pt x="487" y="425"/>
                    </a:lnTo>
                    <a:lnTo>
                      <a:pt x="478" y="438"/>
                    </a:lnTo>
                    <a:lnTo>
                      <a:pt x="472" y="451"/>
                    </a:lnTo>
                    <a:lnTo>
                      <a:pt x="464" y="473"/>
                    </a:lnTo>
                    <a:lnTo>
                      <a:pt x="461" y="488"/>
                    </a:lnTo>
                    <a:lnTo>
                      <a:pt x="455" y="500"/>
                    </a:lnTo>
                    <a:lnTo>
                      <a:pt x="447" y="510"/>
                    </a:lnTo>
                    <a:lnTo>
                      <a:pt x="438" y="519"/>
                    </a:lnTo>
                    <a:lnTo>
                      <a:pt x="419" y="531"/>
                    </a:lnTo>
                    <a:lnTo>
                      <a:pt x="398" y="540"/>
                    </a:lnTo>
                    <a:lnTo>
                      <a:pt x="376" y="548"/>
                    </a:lnTo>
                    <a:lnTo>
                      <a:pt x="354" y="559"/>
                    </a:lnTo>
                    <a:lnTo>
                      <a:pt x="337" y="573"/>
                    </a:lnTo>
                    <a:lnTo>
                      <a:pt x="329" y="581"/>
                    </a:lnTo>
                    <a:lnTo>
                      <a:pt x="324" y="591"/>
                    </a:lnTo>
                    <a:lnTo>
                      <a:pt x="317" y="601"/>
                    </a:lnTo>
                    <a:lnTo>
                      <a:pt x="311" y="607"/>
                    </a:lnTo>
                    <a:lnTo>
                      <a:pt x="298" y="622"/>
                    </a:lnTo>
                    <a:lnTo>
                      <a:pt x="284" y="636"/>
                    </a:lnTo>
                    <a:lnTo>
                      <a:pt x="279" y="644"/>
                    </a:lnTo>
                    <a:lnTo>
                      <a:pt x="275" y="653"/>
                    </a:lnTo>
                    <a:lnTo>
                      <a:pt x="268" y="689"/>
                    </a:lnTo>
                    <a:lnTo>
                      <a:pt x="264" y="707"/>
                    </a:lnTo>
                    <a:lnTo>
                      <a:pt x="264" y="719"/>
                    </a:lnTo>
                    <a:lnTo>
                      <a:pt x="266" y="727"/>
                    </a:lnTo>
                    <a:lnTo>
                      <a:pt x="270" y="732"/>
                    </a:lnTo>
                    <a:lnTo>
                      <a:pt x="279" y="739"/>
                    </a:lnTo>
                    <a:lnTo>
                      <a:pt x="282" y="743"/>
                    </a:lnTo>
                    <a:lnTo>
                      <a:pt x="286" y="746"/>
                    </a:lnTo>
                    <a:lnTo>
                      <a:pt x="288" y="762"/>
                    </a:lnTo>
                    <a:lnTo>
                      <a:pt x="288" y="768"/>
                    </a:lnTo>
                    <a:lnTo>
                      <a:pt x="287" y="770"/>
                    </a:lnTo>
                    <a:lnTo>
                      <a:pt x="287" y="771"/>
                    </a:lnTo>
                    <a:lnTo>
                      <a:pt x="282" y="771"/>
                    </a:lnTo>
                    <a:lnTo>
                      <a:pt x="266" y="770"/>
                    </a:lnTo>
                    <a:lnTo>
                      <a:pt x="251" y="768"/>
                    </a:lnTo>
                    <a:lnTo>
                      <a:pt x="243" y="766"/>
                    </a:lnTo>
                    <a:lnTo>
                      <a:pt x="238" y="763"/>
                    </a:lnTo>
                    <a:lnTo>
                      <a:pt x="233" y="758"/>
                    </a:lnTo>
                    <a:lnTo>
                      <a:pt x="229" y="751"/>
                    </a:lnTo>
                    <a:lnTo>
                      <a:pt x="224" y="735"/>
                    </a:lnTo>
                    <a:lnTo>
                      <a:pt x="224" y="727"/>
                    </a:lnTo>
                    <a:lnTo>
                      <a:pt x="226" y="717"/>
                    </a:lnTo>
                    <a:lnTo>
                      <a:pt x="232" y="685"/>
                    </a:lnTo>
                    <a:lnTo>
                      <a:pt x="247" y="632"/>
                    </a:lnTo>
                    <a:lnTo>
                      <a:pt x="232" y="646"/>
                    </a:lnTo>
                    <a:lnTo>
                      <a:pt x="223" y="664"/>
                    </a:lnTo>
                    <a:lnTo>
                      <a:pt x="214" y="681"/>
                    </a:lnTo>
                    <a:lnTo>
                      <a:pt x="209" y="697"/>
                    </a:lnTo>
                    <a:lnTo>
                      <a:pt x="205" y="712"/>
                    </a:lnTo>
                    <a:lnTo>
                      <a:pt x="203" y="724"/>
                    </a:lnTo>
                    <a:lnTo>
                      <a:pt x="205" y="733"/>
                    </a:lnTo>
                    <a:lnTo>
                      <a:pt x="207" y="737"/>
                    </a:lnTo>
                    <a:lnTo>
                      <a:pt x="213" y="747"/>
                    </a:lnTo>
                    <a:lnTo>
                      <a:pt x="218" y="759"/>
                    </a:lnTo>
                    <a:lnTo>
                      <a:pt x="218" y="763"/>
                    </a:lnTo>
                    <a:lnTo>
                      <a:pt x="217" y="767"/>
                    </a:lnTo>
                    <a:lnTo>
                      <a:pt x="213" y="770"/>
                    </a:lnTo>
                    <a:lnTo>
                      <a:pt x="209" y="771"/>
                    </a:lnTo>
                  </a:path>
                </a:pathLst>
              </a:custGeom>
              <a:noFill/>
              <a:ln w="12700" cap="rnd"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17" name="Freeform 8">
                <a:extLst>
                  <a:ext uri="{FF2B5EF4-FFF2-40B4-BE49-F238E27FC236}">
                    <a16:creationId xmlns:a16="http://schemas.microsoft.com/office/drawing/2014/main" id="{59953FBE-6D4A-234F-8653-5EC3F77F9F44}"/>
                  </a:ext>
                </a:extLst>
              </p:cNvPr>
              <p:cNvSpPr>
                <a:spLocks/>
              </p:cNvSpPr>
              <p:nvPr/>
            </p:nvSpPr>
            <p:spPr bwMode="auto">
              <a:xfrm>
                <a:off x="827" y="1771"/>
                <a:ext cx="17" cy="31"/>
              </a:xfrm>
              <a:custGeom>
                <a:avLst/>
                <a:gdLst>
                  <a:gd name="T0" fmla="*/ 9 w 17"/>
                  <a:gd name="T1" fmla="*/ 30 h 31"/>
                  <a:gd name="T2" fmla="*/ 11 w 17"/>
                  <a:gd name="T3" fmla="*/ 29 h 31"/>
                  <a:gd name="T4" fmla="*/ 16 w 17"/>
                  <a:gd name="T5" fmla="*/ 26 h 31"/>
                  <a:gd name="T6" fmla="*/ 16 w 17"/>
                  <a:gd name="T7" fmla="*/ 18 h 31"/>
                  <a:gd name="T8" fmla="*/ 11 w 17"/>
                  <a:gd name="T9" fmla="*/ 7 h 31"/>
                  <a:gd name="T10" fmla="*/ 7 w 17"/>
                  <a:gd name="T11" fmla="*/ 3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9" y="30"/>
                    </a:moveTo>
                    <a:lnTo>
                      <a:pt x="11" y="29"/>
                    </a:lnTo>
                    <a:lnTo>
                      <a:pt x="16" y="26"/>
                    </a:lnTo>
                    <a:lnTo>
                      <a:pt x="16" y="18"/>
                    </a:lnTo>
                    <a:lnTo>
                      <a:pt x="11" y="7"/>
                    </a:lnTo>
                    <a:lnTo>
                      <a:pt x="7" y="3"/>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18" name="Freeform 9">
                <a:extLst>
                  <a:ext uri="{FF2B5EF4-FFF2-40B4-BE49-F238E27FC236}">
                    <a16:creationId xmlns:a16="http://schemas.microsoft.com/office/drawing/2014/main" id="{44A0A21D-D171-D049-A79B-4ECE779015E7}"/>
                  </a:ext>
                </a:extLst>
              </p:cNvPr>
              <p:cNvSpPr>
                <a:spLocks/>
              </p:cNvSpPr>
              <p:nvPr/>
            </p:nvSpPr>
            <p:spPr bwMode="auto">
              <a:xfrm>
                <a:off x="807" y="1772"/>
                <a:ext cx="17" cy="27"/>
              </a:xfrm>
              <a:custGeom>
                <a:avLst/>
                <a:gdLst>
                  <a:gd name="T0" fmla="*/ 0 w 17"/>
                  <a:gd name="T1" fmla="*/ 0 h 27"/>
                  <a:gd name="T2" fmla="*/ 11 w 17"/>
                  <a:gd name="T3" fmla="*/ 7 h 27"/>
                  <a:gd name="T4" fmla="*/ 16 w 17"/>
                  <a:gd name="T5" fmla="*/ 18 h 27"/>
                  <a:gd name="T6" fmla="*/ 16 w 17"/>
                  <a:gd name="T7" fmla="*/ 23 h 27"/>
                  <a:gd name="T8" fmla="*/ 13 w 17"/>
                  <a:gd name="T9" fmla="*/ 26 h 27"/>
                  <a:gd name="T10" fmla="*/ 9 w 17"/>
                  <a:gd name="T11" fmla="*/ 26 h 27"/>
                  <a:gd name="T12" fmla="*/ 0 60000 65536"/>
                  <a:gd name="T13" fmla="*/ 0 60000 65536"/>
                  <a:gd name="T14" fmla="*/ 0 60000 65536"/>
                  <a:gd name="T15" fmla="*/ 0 60000 65536"/>
                  <a:gd name="T16" fmla="*/ 0 60000 65536"/>
                  <a:gd name="T17" fmla="*/ 0 60000 65536"/>
                  <a:gd name="T18" fmla="*/ 0 w 17"/>
                  <a:gd name="T19" fmla="*/ 0 h 27"/>
                  <a:gd name="T20" fmla="*/ 17 w 1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17" h="27">
                    <a:moveTo>
                      <a:pt x="0" y="0"/>
                    </a:moveTo>
                    <a:lnTo>
                      <a:pt x="11" y="7"/>
                    </a:lnTo>
                    <a:lnTo>
                      <a:pt x="16" y="18"/>
                    </a:lnTo>
                    <a:lnTo>
                      <a:pt x="16" y="23"/>
                    </a:lnTo>
                    <a:lnTo>
                      <a:pt x="13" y="26"/>
                    </a:lnTo>
                    <a:lnTo>
                      <a:pt x="9" y="26"/>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19" name="Freeform 10">
                <a:extLst>
                  <a:ext uri="{FF2B5EF4-FFF2-40B4-BE49-F238E27FC236}">
                    <a16:creationId xmlns:a16="http://schemas.microsoft.com/office/drawing/2014/main" id="{63D03D02-2A2B-4749-9099-7860A76D09C6}"/>
                  </a:ext>
                </a:extLst>
              </p:cNvPr>
              <p:cNvSpPr>
                <a:spLocks/>
              </p:cNvSpPr>
              <p:nvPr/>
            </p:nvSpPr>
            <p:spPr bwMode="auto">
              <a:xfrm>
                <a:off x="891" y="1771"/>
                <a:ext cx="18" cy="29"/>
              </a:xfrm>
              <a:custGeom>
                <a:avLst/>
                <a:gdLst>
                  <a:gd name="T0" fmla="*/ 9 w 18"/>
                  <a:gd name="T1" fmla="*/ 28 h 29"/>
                  <a:gd name="T2" fmla="*/ 13 w 18"/>
                  <a:gd name="T3" fmla="*/ 28 h 29"/>
                  <a:gd name="T4" fmla="*/ 16 w 18"/>
                  <a:gd name="T5" fmla="*/ 24 h 29"/>
                  <a:gd name="T6" fmla="*/ 17 w 18"/>
                  <a:gd name="T7" fmla="*/ 21 h 29"/>
                  <a:gd name="T8" fmla="*/ 16 w 18"/>
                  <a:gd name="T9" fmla="*/ 16 h 29"/>
                  <a:gd name="T10" fmla="*/ 10 w 18"/>
                  <a:gd name="T11" fmla="*/ 5 h 29"/>
                  <a:gd name="T12" fmla="*/ 5 w 18"/>
                  <a:gd name="T13" fmla="*/ 1 h 29"/>
                  <a:gd name="T14" fmla="*/ 0 w 18"/>
                  <a:gd name="T15" fmla="*/ 0 h 29"/>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29"/>
                  <a:gd name="T26" fmla="*/ 18 w 18"/>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29">
                    <a:moveTo>
                      <a:pt x="9" y="28"/>
                    </a:moveTo>
                    <a:lnTo>
                      <a:pt x="13" y="28"/>
                    </a:lnTo>
                    <a:lnTo>
                      <a:pt x="16" y="24"/>
                    </a:lnTo>
                    <a:lnTo>
                      <a:pt x="17" y="21"/>
                    </a:lnTo>
                    <a:lnTo>
                      <a:pt x="16" y="16"/>
                    </a:lnTo>
                    <a:lnTo>
                      <a:pt x="10" y="5"/>
                    </a:lnTo>
                    <a:lnTo>
                      <a:pt x="5" y="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0" name="Freeform 11">
                <a:extLst>
                  <a:ext uri="{FF2B5EF4-FFF2-40B4-BE49-F238E27FC236}">
                    <a16:creationId xmlns:a16="http://schemas.microsoft.com/office/drawing/2014/main" id="{A9D36FFD-7A89-924B-88A6-B77BA74C1A13}"/>
                  </a:ext>
                </a:extLst>
              </p:cNvPr>
              <p:cNvSpPr>
                <a:spLocks/>
              </p:cNvSpPr>
              <p:nvPr/>
            </p:nvSpPr>
            <p:spPr bwMode="auto">
              <a:xfrm>
                <a:off x="845" y="1608"/>
                <a:ext cx="34" cy="37"/>
              </a:xfrm>
              <a:custGeom>
                <a:avLst/>
                <a:gdLst>
                  <a:gd name="T0" fmla="*/ 0 w 34"/>
                  <a:gd name="T1" fmla="*/ 36 h 37"/>
                  <a:gd name="T2" fmla="*/ 6 w 34"/>
                  <a:gd name="T3" fmla="*/ 21 h 37"/>
                  <a:gd name="T4" fmla="*/ 11 w 34"/>
                  <a:gd name="T5" fmla="*/ 10 h 37"/>
                  <a:gd name="T6" fmla="*/ 20 w 34"/>
                  <a:gd name="T7" fmla="*/ 3 h 37"/>
                  <a:gd name="T8" fmla="*/ 33 w 34"/>
                  <a:gd name="T9" fmla="*/ 0 h 37"/>
                  <a:gd name="T10" fmla="*/ 0 60000 65536"/>
                  <a:gd name="T11" fmla="*/ 0 60000 65536"/>
                  <a:gd name="T12" fmla="*/ 0 60000 65536"/>
                  <a:gd name="T13" fmla="*/ 0 60000 65536"/>
                  <a:gd name="T14" fmla="*/ 0 60000 65536"/>
                  <a:gd name="T15" fmla="*/ 0 w 34"/>
                  <a:gd name="T16" fmla="*/ 0 h 37"/>
                  <a:gd name="T17" fmla="*/ 34 w 34"/>
                  <a:gd name="T18" fmla="*/ 37 h 37"/>
                </a:gdLst>
                <a:ahLst/>
                <a:cxnLst>
                  <a:cxn ang="T10">
                    <a:pos x="T0" y="T1"/>
                  </a:cxn>
                  <a:cxn ang="T11">
                    <a:pos x="T2" y="T3"/>
                  </a:cxn>
                  <a:cxn ang="T12">
                    <a:pos x="T4" y="T5"/>
                  </a:cxn>
                  <a:cxn ang="T13">
                    <a:pos x="T6" y="T7"/>
                  </a:cxn>
                  <a:cxn ang="T14">
                    <a:pos x="T8" y="T9"/>
                  </a:cxn>
                </a:cxnLst>
                <a:rect l="T15" t="T16" r="T17" b="T18"/>
                <a:pathLst>
                  <a:path w="34" h="37">
                    <a:moveTo>
                      <a:pt x="0" y="36"/>
                    </a:moveTo>
                    <a:lnTo>
                      <a:pt x="6" y="21"/>
                    </a:lnTo>
                    <a:lnTo>
                      <a:pt x="11" y="10"/>
                    </a:lnTo>
                    <a:lnTo>
                      <a:pt x="20" y="3"/>
                    </a:lnTo>
                    <a:lnTo>
                      <a:pt x="3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1" name="Freeform 12">
                <a:extLst>
                  <a:ext uri="{FF2B5EF4-FFF2-40B4-BE49-F238E27FC236}">
                    <a16:creationId xmlns:a16="http://schemas.microsoft.com/office/drawing/2014/main" id="{846C0392-BC02-0C42-876F-A84FA845735E}"/>
                  </a:ext>
                </a:extLst>
              </p:cNvPr>
              <p:cNvSpPr>
                <a:spLocks/>
              </p:cNvSpPr>
              <p:nvPr/>
            </p:nvSpPr>
            <p:spPr bwMode="auto">
              <a:xfrm>
                <a:off x="881" y="1408"/>
                <a:ext cx="289" cy="255"/>
              </a:xfrm>
              <a:custGeom>
                <a:avLst/>
                <a:gdLst>
                  <a:gd name="T0" fmla="*/ 0 w 289"/>
                  <a:gd name="T1" fmla="*/ 254 h 255"/>
                  <a:gd name="T2" fmla="*/ 23 w 289"/>
                  <a:gd name="T3" fmla="*/ 232 h 255"/>
                  <a:gd name="T4" fmla="*/ 47 w 289"/>
                  <a:gd name="T5" fmla="*/ 212 h 255"/>
                  <a:gd name="T6" fmla="*/ 94 w 289"/>
                  <a:gd name="T7" fmla="*/ 181 h 255"/>
                  <a:gd name="T8" fmla="*/ 135 w 289"/>
                  <a:gd name="T9" fmla="*/ 153 h 255"/>
                  <a:gd name="T10" fmla="*/ 153 w 289"/>
                  <a:gd name="T11" fmla="*/ 140 h 255"/>
                  <a:gd name="T12" fmla="*/ 166 w 289"/>
                  <a:gd name="T13" fmla="*/ 126 h 255"/>
                  <a:gd name="T14" fmla="*/ 178 w 289"/>
                  <a:gd name="T15" fmla="*/ 106 h 255"/>
                  <a:gd name="T16" fmla="*/ 191 w 289"/>
                  <a:gd name="T17" fmla="*/ 86 h 255"/>
                  <a:gd name="T18" fmla="*/ 203 w 289"/>
                  <a:gd name="T19" fmla="*/ 65 h 255"/>
                  <a:gd name="T20" fmla="*/ 215 w 289"/>
                  <a:gd name="T21" fmla="*/ 43 h 255"/>
                  <a:gd name="T22" fmla="*/ 229 w 289"/>
                  <a:gd name="T23" fmla="*/ 24 h 255"/>
                  <a:gd name="T24" fmla="*/ 247 w 289"/>
                  <a:gd name="T25" fmla="*/ 9 h 255"/>
                  <a:gd name="T26" fmla="*/ 255 w 289"/>
                  <a:gd name="T27" fmla="*/ 5 h 255"/>
                  <a:gd name="T28" fmla="*/ 265 w 289"/>
                  <a:gd name="T29" fmla="*/ 1 h 255"/>
                  <a:gd name="T30" fmla="*/ 277 w 289"/>
                  <a:gd name="T31" fmla="*/ 0 h 255"/>
                  <a:gd name="T32" fmla="*/ 288 w 289"/>
                  <a:gd name="T33" fmla="*/ 0 h 2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255"/>
                  <a:gd name="T53" fmla="*/ 289 w 289"/>
                  <a:gd name="T54" fmla="*/ 255 h 2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255">
                    <a:moveTo>
                      <a:pt x="0" y="254"/>
                    </a:moveTo>
                    <a:lnTo>
                      <a:pt x="23" y="232"/>
                    </a:lnTo>
                    <a:lnTo>
                      <a:pt x="47" y="212"/>
                    </a:lnTo>
                    <a:lnTo>
                      <a:pt x="94" y="181"/>
                    </a:lnTo>
                    <a:lnTo>
                      <a:pt x="135" y="153"/>
                    </a:lnTo>
                    <a:lnTo>
                      <a:pt x="153" y="140"/>
                    </a:lnTo>
                    <a:lnTo>
                      <a:pt x="166" y="126"/>
                    </a:lnTo>
                    <a:lnTo>
                      <a:pt x="178" y="106"/>
                    </a:lnTo>
                    <a:lnTo>
                      <a:pt x="191" y="86"/>
                    </a:lnTo>
                    <a:lnTo>
                      <a:pt x="203" y="65"/>
                    </a:lnTo>
                    <a:lnTo>
                      <a:pt x="215" y="43"/>
                    </a:lnTo>
                    <a:lnTo>
                      <a:pt x="229" y="24"/>
                    </a:lnTo>
                    <a:lnTo>
                      <a:pt x="247" y="9"/>
                    </a:lnTo>
                    <a:lnTo>
                      <a:pt x="255" y="5"/>
                    </a:lnTo>
                    <a:lnTo>
                      <a:pt x="265" y="1"/>
                    </a:lnTo>
                    <a:lnTo>
                      <a:pt x="277" y="0"/>
                    </a:lnTo>
                    <a:lnTo>
                      <a:pt x="28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2" name="Freeform 13">
                <a:extLst>
                  <a:ext uri="{FF2B5EF4-FFF2-40B4-BE49-F238E27FC236}">
                    <a16:creationId xmlns:a16="http://schemas.microsoft.com/office/drawing/2014/main" id="{7508BDAC-8353-8541-9154-A72F377200E2}"/>
                  </a:ext>
                </a:extLst>
              </p:cNvPr>
              <p:cNvSpPr>
                <a:spLocks/>
              </p:cNvSpPr>
              <p:nvPr/>
            </p:nvSpPr>
            <p:spPr bwMode="auto">
              <a:xfrm>
                <a:off x="1102" y="1426"/>
                <a:ext cx="60" cy="20"/>
              </a:xfrm>
              <a:custGeom>
                <a:avLst/>
                <a:gdLst>
                  <a:gd name="T0" fmla="*/ 59 w 60"/>
                  <a:gd name="T1" fmla="*/ 0 h 20"/>
                  <a:gd name="T2" fmla="*/ 44 w 60"/>
                  <a:gd name="T3" fmla="*/ 3 h 20"/>
                  <a:gd name="T4" fmla="*/ 27 w 60"/>
                  <a:gd name="T5" fmla="*/ 7 h 20"/>
                  <a:gd name="T6" fmla="*/ 13 w 60"/>
                  <a:gd name="T7" fmla="*/ 11 h 20"/>
                  <a:gd name="T8" fmla="*/ 0 w 60"/>
                  <a:gd name="T9" fmla="*/ 19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59" y="0"/>
                    </a:moveTo>
                    <a:lnTo>
                      <a:pt x="44" y="3"/>
                    </a:lnTo>
                    <a:lnTo>
                      <a:pt x="27" y="7"/>
                    </a:lnTo>
                    <a:lnTo>
                      <a:pt x="13" y="11"/>
                    </a:lnTo>
                    <a:lnTo>
                      <a:pt x="0" y="1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3" name="Freeform 14">
                <a:extLst>
                  <a:ext uri="{FF2B5EF4-FFF2-40B4-BE49-F238E27FC236}">
                    <a16:creationId xmlns:a16="http://schemas.microsoft.com/office/drawing/2014/main" id="{A4927D36-3527-EE47-8BA2-E8CB94B2C672}"/>
                  </a:ext>
                </a:extLst>
              </p:cNvPr>
              <p:cNvSpPr>
                <a:spLocks/>
              </p:cNvSpPr>
              <p:nvPr/>
            </p:nvSpPr>
            <p:spPr bwMode="auto">
              <a:xfrm>
                <a:off x="990" y="1238"/>
                <a:ext cx="46" cy="45"/>
              </a:xfrm>
              <a:custGeom>
                <a:avLst/>
                <a:gdLst>
                  <a:gd name="T0" fmla="*/ 0 w 46"/>
                  <a:gd name="T1" fmla="*/ 44 h 45"/>
                  <a:gd name="T2" fmla="*/ 9 w 46"/>
                  <a:gd name="T3" fmla="*/ 32 h 45"/>
                  <a:gd name="T4" fmla="*/ 18 w 46"/>
                  <a:gd name="T5" fmla="*/ 20 h 45"/>
                  <a:gd name="T6" fmla="*/ 30 w 46"/>
                  <a:gd name="T7" fmla="*/ 11 h 45"/>
                  <a:gd name="T8" fmla="*/ 45 w 46"/>
                  <a:gd name="T9" fmla="*/ 0 h 45"/>
                  <a:gd name="T10" fmla="*/ 0 60000 65536"/>
                  <a:gd name="T11" fmla="*/ 0 60000 65536"/>
                  <a:gd name="T12" fmla="*/ 0 60000 65536"/>
                  <a:gd name="T13" fmla="*/ 0 60000 65536"/>
                  <a:gd name="T14" fmla="*/ 0 60000 65536"/>
                  <a:gd name="T15" fmla="*/ 0 w 46"/>
                  <a:gd name="T16" fmla="*/ 0 h 45"/>
                  <a:gd name="T17" fmla="*/ 46 w 46"/>
                  <a:gd name="T18" fmla="*/ 45 h 45"/>
                </a:gdLst>
                <a:ahLst/>
                <a:cxnLst>
                  <a:cxn ang="T10">
                    <a:pos x="T0" y="T1"/>
                  </a:cxn>
                  <a:cxn ang="T11">
                    <a:pos x="T2" y="T3"/>
                  </a:cxn>
                  <a:cxn ang="T12">
                    <a:pos x="T4" y="T5"/>
                  </a:cxn>
                  <a:cxn ang="T13">
                    <a:pos x="T6" y="T7"/>
                  </a:cxn>
                  <a:cxn ang="T14">
                    <a:pos x="T8" y="T9"/>
                  </a:cxn>
                </a:cxnLst>
                <a:rect l="T15" t="T16" r="T17" b="T18"/>
                <a:pathLst>
                  <a:path w="46" h="45">
                    <a:moveTo>
                      <a:pt x="0" y="44"/>
                    </a:moveTo>
                    <a:lnTo>
                      <a:pt x="9" y="32"/>
                    </a:lnTo>
                    <a:lnTo>
                      <a:pt x="18" y="20"/>
                    </a:lnTo>
                    <a:lnTo>
                      <a:pt x="30" y="1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4" name="Freeform 15">
                <a:extLst>
                  <a:ext uri="{FF2B5EF4-FFF2-40B4-BE49-F238E27FC236}">
                    <a16:creationId xmlns:a16="http://schemas.microsoft.com/office/drawing/2014/main" id="{0E020A52-717C-9649-84D9-A93FE5ABBB99}"/>
                  </a:ext>
                </a:extLst>
              </p:cNvPr>
              <p:cNvSpPr>
                <a:spLocks/>
              </p:cNvSpPr>
              <p:nvPr/>
            </p:nvSpPr>
            <p:spPr bwMode="auto">
              <a:xfrm>
                <a:off x="1123" y="1368"/>
                <a:ext cx="127" cy="33"/>
              </a:xfrm>
              <a:custGeom>
                <a:avLst/>
                <a:gdLst>
                  <a:gd name="T0" fmla="*/ 0 w 127"/>
                  <a:gd name="T1" fmla="*/ 17 h 33"/>
                  <a:gd name="T2" fmla="*/ 15 w 127"/>
                  <a:gd name="T3" fmla="*/ 5 h 33"/>
                  <a:gd name="T4" fmla="*/ 30 w 127"/>
                  <a:gd name="T5" fmla="*/ 0 h 33"/>
                  <a:gd name="T6" fmla="*/ 48 w 127"/>
                  <a:gd name="T7" fmla="*/ 0 h 33"/>
                  <a:gd name="T8" fmla="*/ 62 w 127"/>
                  <a:gd name="T9" fmla="*/ 4 h 33"/>
                  <a:gd name="T10" fmla="*/ 95 w 127"/>
                  <a:gd name="T11" fmla="*/ 17 h 33"/>
                  <a:gd name="T12" fmla="*/ 126 w 127"/>
                  <a:gd name="T13" fmla="*/ 32 h 33"/>
                  <a:gd name="T14" fmla="*/ 0 60000 65536"/>
                  <a:gd name="T15" fmla="*/ 0 60000 65536"/>
                  <a:gd name="T16" fmla="*/ 0 60000 65536"/>
                  <a:gd name="T17" fmla="*/ 0 60000 65536"/>
                  <a:gd name="T18" fmla="*/ 0 60000 65536"/>
                  <a:gd name="T19" fmla="*/ 0 60000 65536"/>
                  <a:gd name="T20" fmla="*/ 0 60000 65536"/>
                  <a:gd name="T21" fmla="*/ 0 w 127"/>
                  <a:gd name="T22" fmla="*/ 0 h 33"/>
                  <a:gd name="T23" fmla="*/ 127 w 12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33">
                    <a:moveTo>
                      <a:pt x="0" y="17"/>
                    </a:moveTo>
                    <a:lnTo>
                      <a:pt x="15" y="5"/>
                    </a:lnTo>
                    <a:lnTo>
                      <a:pt x="30" y="0"/>
                    </a:lnTo>
                    <a:lnTo>
                      <a:pt x="48" y="0"/>
                    </a:lnTo>
                    <a:lnTo>
                      <a:pt x="62" y="4"/>
                    </a:lnTo>
                    <a:lnTo>
                      <a:pt x="95" y="17"/>
                    </a:lnTo>
                    <a:lnTo>
                      <a:pt x="126" y="32"/>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5" name="Freeform 16">
                <a:extLst>
                  <a:ext uri="{FF2B5EF4-FFF2-40B4-BE49-F238E27FC236}">
                    <a16:creationId xmlns:a16="http://schemas.microsoft.com/office/drawing/2014/main" id="{16B71EF6-28F4-0843-A024-4861712215BB}"/>
                  </a:ext>
                </a:extLst>
              </p:cNvPr>
              <p:cNvSpPr>
                <a:spLocks/>
              </p:cNvSpPr>
              <p:nvPr/>
            </p:nvSpPr>
            <p:spPr bwMode="auto">
              <a:xfrm>
                <a:off x="1228" y="1418"/>
                <a:ext cx="43" cy="25"/>
              </a:xfrm>
              <a:custGeom>
                <a:avLst/>
                <a:gdLst>
                  <a:gd name="T0" fmla="*/ 0 w 43"/>
                  <a:gd name="T1" fmla="*/ 0 h 25"/>
                  <a:gd name="T2" fmla="*/ 11 w 43"/>
                  <a:gd name="T3" fmla="*/ 3 h 25"/>
                  <a:gd name="T4" fmla="*/ 22 w 43"/>
                  <a:gd name="T5" fmla="*/ 8 h 25"/>
                  <a:gd name="T6" fmla="*/ 31 w 43"/>
                  <a:gd name="T7" fmla="*/ 15 h 25"/>
                  <a:gd name="T8" fmla="*/ 42 w 43"/>
                  <a:gd name="T9" fmla="*/ 24 h 25"/>
                  <a:gd name="T10" fmla="*/ 0 60000 65536"/>
                  <a:gd name="T11" fmla="*/ 0 60000 65536"/>
                  <a:gd name="T12" fmla="*/ 0 60000 65536"/>
                  <a:gd name="T13" fmla="*/ 0 60000 65536"/>
                  <a:gd name="T14" fmla="*/ 0 60000 65536"/>
                  <a:gd name="T15" fmla="*/ 0 w 43"/>
                  <a:gd name="T16" fmla="*/ 0 h 25"/>
                  <a:gd name="T17" fmla="*/ 43 w 43"/>
                  <a:gd name="T18" fmla="*/ 25 h 25"/>
                </a:gdLst>
                <a:ahLst/>
                <a:cxnLst>
                  <a:cxn ang="T10">
                    <a:pos x="T0" y="T1"/>
                  </a:cxn>
                  <a:cxn ang="T11">
                    <a:pos x="T2" y="T3"/>
                  </a:cxn>
                  <a:cxn ang="T12">
                    <a:pos x="T4" y="T5"/>
                  </a:cxn>
                  <a:cxn ang="T13">
                    <a:pos x="T6" y="T7"/>
                  </a:cxn>
                  <a:cxn ang="T14">
                    <a:pos x="T8" y="T9"/>
                  </a:cxn>
                </a:cxnLst>
                <a:rect l="T15" t="T16" r="T17" b="T18"/>
                <a:pathLst>
                  <a:path w="43" h="25">
                    <a:moveTo>
                      <a:pt x="0" y="0"/>
                    </a:moveTo>
                    <a:lnTo>
                      <a:pt x="11" y="3"/>
                    </a:lnTo>
                    <a:lnTo>
                      <a:pt x="22" y="8"/>
                    </a:lnTo>
                    <a:lnTo>
                      <a:pt x="31" y="15"/>
                    </a:lnTo>
                    <a:lnTo>
                      <a:pt x="42" y="2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6" name="Freeform 17">
                <a:extLst>
                  <a:ext uri="{FF2B5EF4-FFF2-40B4-BE49-F238E27FC236}">
                    <a16:creationId xmlns:a16="http://schemas.microsoft.com/office/drawing/2014/main" id="{59276236-5FC4-CB49-B010-59174039B9B7}"/>
                  </a:ext>
                </a:extLst>
              </p:cNvPr>
              <p:cNvSpPr>
                <a:spLocks/>
              </p:cNvSpPr>
              <p:nvPr/>
            </p:nvSpPr>
            <p:spPr bwMode="auto">
              <a:xfrm>
                <a:off x="1410" y="1514"/>
                <a:ext cx="65" cy="17"/>
              </a:xfrm>
              <a:custGeom>
                <a:avLst/>
                <a:gdLst>
                  <a:gd name="T0" fmla="*/ 0 w 65"/>
                  <a:gd name="T1" fmla="*/ 12 h 17"/>
                  <a:gd name="T2" fmla="*/ 16 w 65"/>
                  <a:gd name="T3" fmla="*/ 16 h 17"/>
                  <a:gd name="T4" fmla="*/ 31 w 65"/>
                  <a:gd name="T5" fmla="*/ 14 h 17"/>
                  <a:gd name="T6" fmla="*/ 48 w 65"/>
                  <a:gd name="T7" fmla="*/ 9 h 17"/>
                  <a:gd name="T8" fmla="*/ 64 w 65"/>
                  <a:gd name="T9" fmla="*/ 0 h 17"/>
                  <a:gd name="T10" fmla="*/ 0 60000 65536"/>
                  <a:gd name="T11" fmla="*/ 0 60000 65536"/>
                  <a:gd name="T12" fmla="*/ 0 60000 65536"/>
                  <a:gd name="T13" fmla="*/ 0 60000 65536"/>
                  <a:gd name="T14" fmla="*/ 0 60000 65536"/>
                  <a:gd name="T15" fmla="*/ 0 w 65"/>
                  <a:gd name="T16" fmla="*/ 0 h 17"/>
                  <a:gd name="T17" fmla="*/ 65 w 65"/>
                  <a:gd name="T18" fmla="*/ 17 h 17"/>
                </a:gdLst>
                <a:ahLst/>
                <a:cxnLst>
                  <a:cxn ang="T10">
                    <a:pos x="T0" y="T1"/>
                  </a:cxn>
                  <a:cxn ang="T11">
                    <a:pos x="T2" y="T3"/>
                  </a:cxn>
                  <a:cxn ang="T12">
                    <a:pos x="T4" y="T5"/>
                  </a:cxn>
                  <a:cxn ang="T13">
                    <a:pos x="T6" y="T7"/>
                  </a:cxn>
                  <a:cxn ang="T14">
                    <a:pos x="T8" y="T9"/>
                  </a:cxn>
                </a:cxnLst>
                <a:rect l="T15" t="T16" r="T17" b="T18"/>
                <a:pathLst>
                  <a:path w="65" h="17">
                    <a:moveTo>
                      <a:pt x="0" y="12"/>
                    </a:moveTo>
                    <a:lnTo>
                      <a:pt x="16" y="16"/>
                    </a:lnTo>
                    <a:lnTo>
                      <a:pt x="31" y="14"/>
                    </a:lnTo>
                    <a:lnTo>
                      <a:pt x="48" y="9"/>
                    </a:lnTo>
                    <a:lnTo>
                      <a:pt x="6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7" name="Freeform 18">
                <a:extLst>
                  <a:ext uri="{FF2B5EF4-FFF2-40B4-BE49-F238E27FC236}">
                    <a16:creationId xmlns:a16="http://schemas.microsoft.com/office/drawing/2014/main" id="{5DD1A192-587F-4D42-B47C-7BC9F8CCC318}"/>
                  </a:ext>
                </a:extLst>
              </p:cNvPr>
              <p:cNvSpPr>
                <a:spLocks/>
              </p:cNvSpPr>
              <p:nvPr/>
            </p:nvSpPr>
            <p:spPr bwMode="auto">
              <a:xfrm>
                <a:off x="1459" y="1449"/>
                <a:ext cx="25" cy="63"/>
              </a:xfrm>
              <a:custGeom>
                <a:avLst/>
                <a:gdLst>
                  <a:gd name="T0" fmla="*/ 24 w 25"/>
                  <a:gd name="T1" fmla="*/ 62 h 63"/>
                  <a:gd name="T2" fmla="*/ 23 w 25"/>
                  <a:gd name="T3" fmla="*/ 53 h 63"/>
                  <a:gd name="T4" fmla="*/ 23 w 25"/>
                  <a:gd name="T5" fmla="*/ 47 h 63"/>
                  <a:gd name="T6" fmla="*/ 23 w 25"/>
                  <a:gd name="T7" fmla="*/ 35 h 63"/>
                  <a:gd name="T8" fmla="*/ 20 w 25"/>
                  <a:gd name="T9" fmla="*/ 30 h 63"/>
                  <a:gd name="T10" fmla="*/ 18 w 25"/>
                  <a:gd name="T11" fmla="*/ 22 h 63"/>
                  <a:gd name="T12" fmla="*/ 11 w 25"/>
                  <a:gd name="T13" fmla="*/ 12 h 63"/>
                  <a:gd name="T14" fmla="*/ 0 w 25"/>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63"/>
                  <a:gd name="T26" fmla="*/ 25 w 25"/>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63">
                    <a:moveTo>
                      <a:pt x="24" y="62"/>
                    </a:moveTo>
                    <a:lnTo>
                      <a:pt x="23" y="53"/>
                    </a:lnTo>
                    <a:lnTo>
                      <a:pt x="23" y="47"/>
                    </a:lnTo>
                    <a:lnTo>
                      <a:pt x="23" y="35"/>
                    </a:lnTo>
                    <a:lnTo>
                      <a:pt x="20" y="30"/>
                    </a:lnTo>
                    <a:lnTo>
                      <a:pt x="18" y="22"/>
                    </a:lnTo>
                    <a:lnTo>
                      <a:pt x="11" y="12"/>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8" name="Freeform 19">
                <a:extLst>
                  <a:ext uri="{FF2B5EF4-FFF2-40B4-BE49-F238E27FC236}">
                    <a16:creationId xmlns:a16="http://schemas.microsoft.com/office/drawing/2014/main" id="{26C90A13-23EA-A943-8330-77627741659C}"/>
                  </a:ext>
                </a:extLst>
              </p:cNvPr>
              <p:cNvSpPr>
                <a:spLocks/>
              </p:cNvSpPr>
              <p:nvPr/>
            </p:nvSpPr>
            <p:spPr bwMode="auto">
              <a:xfrm>
                <a:off x="1465" y="1427"/>
                <a:ext cx="43" cy="71"/>
              </a:xfrm>
              <a:custGeom>
                <a:avLst/>
                <a:gdLst>
                  <a:gd name="T0" fmla="*/ 0 w 43"/>
                  <a:gd name="T1" fmla="*/ 0 h 71"/>
                  <a:gd name="T2" fmla="*/ 10 w 43"/>
                  <a:gd name="T3" fmla="*/ 15 h 71"/>
                  <a:gd name="T4" fmla="*/ 19 w 43"/>
                  <a:gd name="T5" fmla="*/ 28 h 71"/>
                  <a:gd name="T6" fmla="*/ 42 w 43"/>
                  <a:gd name="T7" fmla="*/ 54 h 71"/>
                  <a:gd name="T8" fmla="*/ 36 w 43"/>
                  <a:gd name="T9" fmla="*/ 55 h 71"/>
                  <a:gd name="T10" fmla="*/ 31 w 43"/>
                  <a:gd name="T11" fmla="*/ 61 h 71"/>
                  <a:gd name="T12" fmla="*/ 28 w 43"/>
                  <a:gd name="T13" fmla="*/ 65 h 71"/>
                  <a:gd name="T14" fmla="*/ 28 w 43"/>
                  <a:gd name="T15" fmla="*/ 70 h 71"/>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71"/>
                  <a:gd name="T26" fmla="*/ 43 w 43"/>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71">
                    <a:moveTo>
                      <a:pt x="0" y="0"/>
                    </a:moveTo>
                    <a:lnTo>
                      <a:pt x="10" y="15"/>
                    </a:lnTo>
                    <a:lnTo>
                      <a:pt x="19" y="28"/>
                    </a:lnTo>
                    <a:lnTo>
                      <a:pt x="42" y="54"/>
                    </a:lnTo>
                    <a:lnTo>
                      <a:pt x="36" y="55"/>
                    </a:lnTo>
                    <a:lnTo>
                      <a:pt x="31" y="61"/>
                    </a:lnTo>
                    <a:lnTo>
                      <a:pt x="28" y="65"/>
                    </a:lnTo>
                    <a:lnTo>
                      <a:pt x="28" y="7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29" name="Freeform 20">
                <a:extLst>
                  <a:ext uri="{FF2B5EF4-FFF2-40B4-BE49-F238E27FC236}">
                    <a16:creationId xmlns:a16="http://schemas.microsoft.com/office/drawing/2014/main" id="{B489AFCF-860D-6946-ACEF-578967EC6EA7}"/>
                  </a:ext>
                </a:extLst>
              </p:cNvPr>
              <p:cNvSpPr>
                <a:spLocks/>
              </p:cNvSpPr>
              <p:nvPr/>
            </p:nvSpPr>
            <p:spPr bwMode="auto">
              <a:xfrm>
                <a:off x="1434" y="1774"/>
                <a:ext cx="23" cy="28"/>
              </a:xfrm>
              <a:custGeom>
                <a:avLst/>
                <a:gdLst>
                  <a:gd name="T0" fmla="*/ 0 w 23"/>
                  <a:gd name="T1" fmla="*/ 0 h 28"/>
                  <a:gd name="T2" fmla="*/ 7 w 23"/>
                  <a:gd name="T3" fmla="*/ 3 h 28"/>
                  <a:gd name="T4" fmla="*/ 13 w 23"/>
                  <a:gd name="T5" fmla="*/ 7 h 28"/>
                  <a:gd name="T6" fmla="*/ 18 w 23"/>
                  <a:gd name="T7" fmla="*/ 11 h 28"/>
                  <a:gd name="T8" fmla="*/ 20 w 23"/>
                  <a:gd name="T9" fmla="*/ 16 h 28"/>
                  <a:gd name="T10" fmla="*/ 22 w 23"/>
                  <a:gd name="T11" fmla="*/ 23 h 28"/>
                  <a:gd name="T12" fmla="*/ 20 w 23"/>
                  <a:gd name="T13" fmla="*/ 26 h 28"/>
                  <a:gd name="T14" fmla="*/ 18 w 23"/>
                  <a:gd name="T15" fmla="*/ 27 h 28"/>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28"/>
                  <a:gd name="T26" fmla="*/ 23 w 23"/>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28">
                    <a:moveTo>
                      <a:pt x="0" y="0"/>
                    </a:moveTo>
                    <a:lnTo>
                      <a:pt x="7" y="3"/>
                    </a:lnTo>
                    <a:lnTo>
                      <a:pt x="13" y="7"/>
                    </a:lnTo>
                    <a:lnTo>
                      <a:pt x="18" y="11"/>
                    </a:lnTo>
                    <a:lnTo>
                      <a:pt x="20" y="16"/>
                    </a:lnTo>
                    <a:lnTo>
                      <a:pt x="22" y="23"/>
                    </a:lnTo>
                    <a:lnTo>
                      <a:pt x="20" y="26"/>
                    </a:lnTo>
                    <a:lnTo>
                      <a:pt x="18" y="2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0" name="Freeform 21">
                <a:extLst>
                  <a:ext uri="{FF2B5EF4-FFF2-40B4-BE49-F238E27FC236}">
                    <a16:creationId xmlns:a16="http://schemas.microsoft.com/office/drawing/2014/main" id="{BD6F5255-3D38-DD43-A6A4-4CE805F65CD0}"/>
                  </a:ext>
                </a:extLst>
              </p:cNvPr>
              <p:cNvSpPr>
                <a:spLocks/>
              </p:cNvSpPr>
              <p:nvPr/>
            </p:nvSpPr>
            <p:spPr bwMode="auto">
              <a:xfrm>
                <a:off x="1587" y="1772"/>
                <a:ext cx="23" cy="30"/>
              </a:xfrm>
              <a:custGeom>
                <a:avLst/>
                <a:gdLst>
                  <a:gd name="T0" fmla="*/ 18 w 23"/>
                  <a:gd name="T1" fmla="*/ 29 h 30"/>
                  <a:gd name="T2" fmla="*/ 22 w 23"/>
                  <a:gd name="T3" fmla="*/ 28 h 30"/>
                  <a:gd name="T4" fmla="*/ 22 w 23"/>
                  <a:gd name="T5" fmla="*/ 25 h 30"/>
                  <a:gd name="T6" fmla="*/ 20 w 23"/>
                  <a:gd name="T7" fmla="*/ 17 h 30"/>
                  <a:gd name="T8" fmla="*/ 17 w 23"/>
                  <a:gd name="T9" fmla="*/ 11 h 30"/>
                  <a:gd name="T10" fmla="*/ 13 w 23"/>
                  <a:gd name="T11" fmla="*/ 6 h 30"/>
                  <a:gd name="T12" fmla="*/ 7 w 23"/>
                  <a:gd name="T13" fmla="*/ 3 h 30"/>
                  <a:gd name="T14" fmla="*/ 0 w 23"/>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30"/>
                  <a:gd name="T26" fmla="*/ 23 w 23"/>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30">
                    <a:moveTo>
                      <a:pt x="18" y="29"/>
                    </a:moveTo>
                    <a:lnTo>
                      <a:pt x="22" y="28"/>
                    </a:lnTo>
                    <a:lnTo>
                      <a:pt x="22" y="25"/>
                    </a:lnTo>
                    <a:lnTo>
                      <a:pt x="20" y="17"/>
                    </a:lnTo>
                    <a:lnTo>
                      <a:pt x="17" y="11"/>
                    </a:lnTo>
                    <a:lnTo>
                      <a:pt x="13" y="6"/>
                    </a:lnTo>
                    <a:lnTo>
                      <a:pt x="7" y="3"/>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1" name="Freeform 22">
                <a:extLst>
                  <a:ext uri="{FF2B5EF4-FFF2-40B4-BE49-F238E27FC236}">
                    <a16:creationId xmlns:a16="http://schemas.microsoft.com/office/drawing/2014/main" id="{018AF92A-4DE5-1F4D-8290-0F5373C1FAD4}"/>
                  </a:ext>
                </a:extLst>
              </p:cNvPr>
              <p:cNvSpPr>
                <a:spLocks/>
              </p:cNvSpPr>
              <p:nvPr/>
            </p:nvSpPr>
            <p:spPr bwMode="auto">
              <a:xfrm>
                <a:off x="1605" y="1771"/>
                <a:ext cx="18" cy="31"/>
              </a:xfrm>
              <a:custGeom>
                <a:avLst/>
                <a:gdLst>
                  <a:gd name="T0" fmla="*/ 0 w 18"/>
                  <a:gd name="T1" fmla="*/ 0 h 31"/>
                  <a:gd name="T2" fmla="*/ 9 w 18"/>
                  <a:gd name="T3" fmla="*/ 7 h 31"/>
                  <a:gd name="T4" fmla="*/ 15 w 18"/>
                  <a:gd name="T5" fmla="*/ 18 h 31"/>
                  <a:gd name="T6" fmla="*/ 17 w 18"/>
                  <a:gd name="T7" fmla="*/ 26 h 31"/>
                  <a:gd name="T8" fmla="*/ 17 w 18"/>
                  <a:gd name="T9" fmla="*/ 29 h 31"/>
                  <a:gd name="T10" fmla="*/ 13 w 18"/>
                  <a:gd name="T11" fmla="*/ 30 h 31"/>
                  <a:gd name="T12" fmla="*/ 0 60000 65536"/>
                  <a:gd name="T13" fmla="*/ 0 60000 65536"/>
                  <a:gd name="T14" fmla="*/ 0 60000 65536"/>
                  <a:gd name="T15" fmla="*/ 0 60000 65536"/>
                  <a:gd name="T16" fmla="*/ 0 60000 65536"/>
                  <a:gd name="T17" fmla="*/ 0 60000 65536"/>
                  <a:gd name="T18" fmla="*/ 0 w 18"/>
                  <a:gd name="T19" fmla="*/ 0 h 31"/>
                  <a:gd name="T20" fmla="*/ 18 w 18"/>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18" h="31">
                    <a:moveTo>
                      <a:pt x="0" y="0"/>
                    </a:moveTo>
                    <a:lnTo>
                      <a:pt x="9" y="7"/>
                    </a:lnTo>
                    <a:lnTo>
                      <a:pt x="15" y="18"/>
                    </a:lnTo>
                    <a:lnTo>
                      <a:pt x="17" y="26"/>
                    </a:lnTo>
                    <a:lnTo>
                      <a:pt x="17" y="29"/>
                    </a:lnTo>
                    <a:lnTo>
                      <a:pt x="13" y="3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2" name="Freeform 23">
                <a:extLst>
                  <a:ext uri="{FF2B5EF4-FFF2-40B4-BE49-F238E27FC236}">
                    <a16:creationId xmlns:a16="http://schemas.microsoft.com/office/drawing/2014/main" id="{47B7F04D-15A0-F94F-A6FC-EF1D81BC2BB6}"/>
                  </a:ext>
                </a:extLst>
              </p:cNvPr>
              <p:cNvSpPr>
                <a:spLocks/>
              </p:cNvSpPr>
              <p:nvPr/>
            </p:nvSpPr>
            <p:spPr bwMode="auto">
              <a:xfrm>
                <a:off x="1545" y="1400"/>
                <a:ext cx="25" cy="81"/>
              </a:xfrm>
              <a:custGeom>
                <a:avLst/>
                <a:gdLst>
                  <a:gd name="T0" fmla="*/ 0 w 25"/>
                  <a:gd name="T1" fmla="*/ 80 h 81"/>
                  <a:gd name="T2" fmla="*/ 0 w 25"/>
                  <a:gd name="T3" fmla="*/ 73 h 81"/>
                  <a:gd name="T4" fmla="*/ 4 w 25"/>
                  <a:gd name="T5" fmla="*/ 62 h 81"/>
                  <a:gd name="T6" fmla="*/ 12 w 25"/>
                  <a:gd name="T7" fmla="*/ 38 h 81"/>
                  <a:gd name="T8" fmla="*/ 19 w 25"/>
                  <a:gd name="T9" fmla="*/ 16 h 81"/>
                  <a:gd name="T10" fmla="*/ 24 w 25"/>
                  <a:gd name="T11" fmla="*/ 0 h 81"/>
                  <a:gd name="T12" fmla="*/ 0 60000 65536"/>
                  <a:gd name="T13" fmla="*/ 0 60000 65536"/>
                  <a:gd name="T14" fmla="*/ 0 60000 65536"/>
                  <a:gd name="T15" fmla="*/ 0 60000 65536"/>
                  <a:gd name="T16" fmla="*/ 0 60000 65536"/>
                  <a:gd name="T17" fmla="*/ 0 60000 65536"/>
                  <a:gd name="T18" fmla="*/ 0 w 25"/>
                  <a:gd name="T19" fmla="*/ 0 h 81"/>
                  <a:gd name="T20" fmla="*/ 25 w 25"/>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25" h="81">
                    <a:moveTo>
                      <a:pt x="0" y="80"/>
                    </a:moveTo>
                    <a:lnTo>
                      <a:pt x="0" y="73"/>
                    </a:lnTo>
                    <a:lnTo>
                      <a:pt x="4" y="62"/>
                    </a:lnTo>
                    <a:lnTo>
                      <a:pt x="12" y="38"/>
                    </a:lnTo>
                    <a:lnTo>
                      <a:pt x="19" y="16"/>
                    </a:lnTo>
                    <a:lnTo>
                      <a:pt x="2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3" name="Freeform 24">
                <a:extLst>
                  <a:ext uri="{FF2B5EF4-FFF2-40B4-BE49-F238E27FC236}">
                    <a16:creationId xmlns:a16="http://schemas.microsoft.com/office/drawing/2014/main" id="{C92D88B7-6D86-E549-8571-A1AA20A68E8B}"/>
                  </a:ext>
                </a:extLst>
              </p:cNvPr>
              <p:cNvSpPr>
                <a:spLocks/>
              </p:cNvSpPr>
              <p:nvPr/>
            </p:nvSpPr>
            <p:spPr bwMode="auto">
              <a:xfrm>
                <a:off x="1533" y="1219"/>
                <a:ext cx="19" cy="140"/>
              </a:xfrm>
              <a:custGeom>
                <a:avLst/>
                <a:gdLst>
                  <a:gd name="T0" fmla="*/ 16 w 19"/>
                  <a:gd name="T1" fmla="*/ 139 h 140"/>
                  <a:gd name="T2" fmla="*/ 18 w 19"/>
                  <a:gd name="T3" fmla="*/ 122 h 140"/>
                  <a:gd name="T4" fmla="*/ 18 w 19"/>
                  <a:gd name="T5" fmla="*/ 103 h 140"/>
                  <a:gd name="T6" fmla="*/ 17 w 19"/>
                  <a:gd name="T7" fmla="*/ 86 h 140"/>
                  <a:gd name="T8" fmla="*/ 14 w 19"/>
                  <a:gd name="T9" fmla="*/ 70 h 140"/>
                  <a:gd name="T10" fmla="*/ 5 w 19"/>
                  <a:gd name="T11" fmla="*/ 36 h 140"/>
                  <a:gd name="T12" fmla="*/ 1 w 19"/>
                  <a:gd name="T13" fmla="*/ 17 h 140"/>
                  <a:gd name="T14" fmla="*/ 0 w 19"/>
                  <a:gd name="T15" fmla="*/ 0 h 140"/>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40"/>
                  <a:gd name="T26" fmla="*/ 19 w 19"/>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40">
                    <a:moveTo>
                      <a:pt x="16" y="139"/>
                    </a:moveTo>
                    <a:lnTo>
                      <a:pt x="18" y="122"/>
                    </a:lnTo>
                    <a:lnTo>
                      <a:pt x="18" y="103"/>
                    </a:lnTo>
                    <a:lnTo>
                      <a:pt x="17" y="86"/>
                    </a:lnTo>
                    <a:lnTo>
                      <a:pt x="14" y="70"/>
                    </a:lnTo>
                    <a:lnTo>
                      <a:pt x="5" y="36"/>
                    </a:lnTo>
                    <a:lnTo>
                      <a:pt x="1" y="17"/>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4" name="Freeform 25">
                <a:extLst>
                  <a:ext uri="{FF2B5EF4-FFF2-40B4-BE49-F238E27FC236}">
                    <a16:creationId xmlns:a16="http://schemas.microsoft.com/office/drawing/2014/main" id="{156CEF32-E84B-4247-8945-C3E7EC776368}"/>
                  </a:ext>
                </a:extLst>
              </p:cNvPr>
              <p:cNvSpPr>
                <a:spLocks/>
              </p:cNvSpPr>
              <p:nvPr/>
            </p:nvSpPr>
            <p:spPr bwMode="auto">
              <a:xfrm>
                <a:off x="1538" y="1168"/>
                <a:ext cx="27" cy="110"/>
              </a:xfrm>
              <a:custGeom>
                <a:avLst/>
                <a:gdLst>
                  <a:gd name="T0" fmla="*/ 5 w 27"/>
                  <a:gd name="T1" fmla="*/ 0 h 110"/>
                  <a:gd name="T2" fmla="*/ 0 w 27"/>
                  <a:gd name="T3" fmla="*/ 15 h 110"/>
                  <a:gd name="T4" fmla="*/ 1 w 27"/>
                  <a:gd name="T5" fmla="*/ 29 h 110"/>
                  <a:gd name="T6" fmla="*/ 5 w 27"/>
                  <a:gd name="T7" fmla="*/ 43 h 110"/>
                  <a:gd name="T8" fmla="*/ 12 w 27"/>
                  <a:gd name="T9" fmla="*/ 55 h 110"/>
                  <a:gd name="T10" fmla="*/ 22 w 27"/>
                  <a:gd name="T11" fmla="*/ 81 h 110"/>
                  <a:gd name="T12" fmla="*/ 26 w 27"/>
                  <a:gd name="T13" fmla="*/ 94 h 110"/>
                  <a:gd name="T14" fmla="*/ 26 w 27"/>
                  <a:gd name="T15" fmla="*/ 100 h 110"/>
                  <a:gd name="T16" fmla="*/ 26 w 27"/>
                  <a:gd name="T17" fmla="*/ 109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10"/>
                  <a:gd name="T29" fmla="*/ 27 w 27"/>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10">
                    <a:moveTo>
                      <a:pt x="5" y="0"/>
                    </a:moveTo>
                    <a:lnTo>
                      <a:pt x="0" y="15"/>
                    </a:lnTo>
                    <a:lnTo>
                      <a:pt x="1" y="29"/>
                    </a:lnTo>
                    <a:lnTo>
                      <a:pt x="5" y="43"/>
                    </a:lnTo>
                    <a:lnTo>
                      <a:pt x="12" y="55"/>
                    </a:lnTo>
                    <a:lnTo>
                      <a:pt x="22" y="81"/>
                    </a:lnTo>
                    <a:lnTo>
                      <a:pt x="26" y="94"/>
                    </a:lnTo>
                    <a:lnTo>
                      <a:pt x="26" y="100"/>
                    </a:lnTo>
                    <a:lnTo>
                      <a:pt x="26" y="10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5" name="Freeform 26">
                <a:extLst>
                  <a:ext uri="{FF2B5EF4-FFF2-40B4-BE49-F238E27FC236}">
                    <a16:creationId xmlns:a16="http://schemas.microsoft.com/office/drawing/2014/main" id="{9392C24F-C530-B04F-9C5D-D3E4D2768625}"/>
                  </a:ext>
                </a:extLst>
              </p:cNvPr>
              <p:cNvSpPr>
                <a:spLocks/>
              </p:cNvSpPr>
              <p:nvPr/>
            </p:nvSpPr>
            <p:spPr bwMode="auto">
              <a:xfrm>
                <a:off x="1605" y="1307"/>
                <a:ext cx="17" cy="24"/>
              </a:xfrm>
              <a:custGeom>
                <a:avLst/>
                <a:gdLst>
                  <a:gd name="T0" fmla="*/ 0 w 17"/>
                  <a:gd name="T1" fmla="*/ 23 h 24"/>
                  <a:gd name="T2" fmla="*/ 3 w 17"/>
                  <a:gd name="T3" fmla="*/ 11 h 24"/>
                  <a:gd name="T4" fmla="*/ 9 w 17"/>
                  <a:gd name="T5" fmla="*/ 5 h 24"/>
                  <a:gd name="T6" fmla="*/ 16 w 17"/>
                  <a:gd name="T7" fmla="*/ 0 h 24"/>
                  <a:gd name="T8" fmla="*/ 0 60000 65536"/>
                  <a:gd name="T9" fmla="*/ 0 60000 65536"/>
                  <a:gd name="T10" fmla="*/ 0 60000 65536"/>
                  <a:gd name="T11" fmla="*/ 0 60000 65536"/>
                  <a:gd name="T12" fmla="*/ 0 w 17"/>
                  <a:gd name="T13" fmla="*/ 0 h 24"/>
                  <a:gd name="T14" fmla="*/ 17 w 17"/>
                  <a:gd name="T15" fmla="*/ 24 h 24"/>
                </a:gdLst>
                <a:ahLst/>
                <a:cxnLst>
                  <a:cxn ang="T8">
                    <a:pos x="T0" y="T1"/>
                  </a:cxn>
                  <a:cxn ang="T9">
                    <a:pos x="T2" y="T3"/>
                  </a:cxn>
                  <a:cxn ang="T10">
                    <a:pos x="T4" y="T5"/>
                  </a:cxn>
                  <a:cxn ang="T11">
                    <a:pos x="T6" y="T7"/>
                  </a:cxn>
                </a:cxnLst>
                <a:rect l="T12" t="T13" r="T14" b="T15"/>
                <a:pathLst>
                  <a:path w="17" h="24">
                    <a:moveTo>
                      <a:pt x="0" y="23"/>
                    </a:moveTo>
                    <a:lnTo>
                      <a:pt x="3" y="11"/>
                    </a:lnTo>
                    <a:lnTo>
                      <a:pt x="9" y="5"/>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6" name="Freeform 27">
                <a:extLst>
                  <a:ext uri="{FF2B5EF4-FFF2-40B4-BE49-F238E27FC236}">
                    <a16:creationId xmlns:a16="http://schemas.microsoft.com/office/drawing/2014/main" id="{E914F692-9E7F-4B44-AA10-629D3F9DD656}"/>
                  </a:ext>
                </a:extLst>
              </p:cNvPr>
              <p:cNvSpPr>
                <a:spLocks/>
              </p:cNvSpPr>
              <p:nvPr/>
            </p:nvSpPr>
            <p:spPr bwMode="auto">
              <a:xfrm>
                <a:off x="1623" y="1233"/>
                <a:ext cx="36" cy="61"/>
              </a:xfrm>
              <a:custGeom>
                <a:avLst/>
                <a:gdLst>
                  <a:gd name="T0" fmla="*/ 0 w 36"/>
                  <a:gd name="T1" fmla="*/ 60 h 61"/>
                  <a:gd name="T2" fmla="*/ 11 w 36"/>
                  <a:gd name="T3" fmla="*/ 46 h 61"/>
                  <a:gd name="T4" fmla="*/ 20 w 36"/>
                  <a:gd name="T5" fmla="*/ 33 h 61"/>
                  <a:gd name="T6" fmla="*/ 29 w 36"/>
                  <a:gd name="T7" fmla="*/ 16 h 61"/>
                  <a:gd name="T8" fmla="*/ 35 w 36"/>
                  <a:gd name="T9" fmla="*/ 0 h 61"/>
                  <a:gd name="T10" fmla="*/ 0 60000 65536"/>
                  <a:gd name="T11" fmla="*/ 0 60000 65536"/>
                  <a:gd name="T12" fmla="*/ 0 60000 65536"/>
                  <a:gd name="T13" fmla="*/ 0 60000 65536"/>
                  <a:gd name="T14" fmla="*/ 0 60000 65536"/>
                  <a:gd name="T15" fmla="*/ 0 w 36"/>
                  <a:gd name="T16" fmla="*/ 0 h 61"/>
                  <a:gd name="T17" fmla="*/ 36 w 36"/>
                  <a:gd name="T18" fmla="*/ 61 h 61"/>
                </a:gdLst>
                <a:ahLst/>
                <a:cxnLst>
                  <a:cxn ang="T10">
                    <a:pos x="T0" y="T1"/>
                  </a:cxn>
                  <a:cxn ang="T11">
                    <a:pos x="T2" y="T3"/>
                  </a:cxn>
                  <a:cxn ang="T12">
                    <a:pos x="T4" y="T5"/>
                  </a:cxn>
                  <a:cxn ang="T13">
                    <a:pos x="T6" y="T7"/>
                  </a:cxn>
                  <a:cxn ang="T14">
                    <a:pos x="T8" y="T9"/>
                  </a:cxn>
                </a:cxnLst>
                <a:rect l="T15" t="T16" r="T17" b="T18"/>
                <a:pathLst>
                  <a:path w="36" h="61">
                    <a:moveTo>
                      <a:pt x="0" y="60"/>
                    </a:moveTo>
                    <a:lnTo>
                      <a:pt x="11" y="46"/>
                    </a:lnTo>
                    <a:lnTo>
                      <a:pt x="20" y="33"/>
                    </a:lnTo>
                    <a:lnTo>
                      <a:pt x="29" y="16"/>
                    </a:lnTo>
                    <a:lnTo>
                      <a:pt x="3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7" name="Freeform 28">
                <a:extLst>
                  <a:ext uri="{FF2B5EF4-FFF2-40B4-BE49-F238E27FC236}">
                    <a16:creationId xmlns:a16="http://schemas.microsoft.com/office/drawing/2014/main" id="{FDE79303-A690-A541-904B-733AB104E7E2}"/>
                  </a:ext>
                </a:extLst>
              </p:cNvPr>
              <p:cNvSpPr>
                <a:spLocks/>
              </p:cNvSpPr>
              <p:nvPr/>
            </p:nvSpPr>
            <p:spPr bwMode="auto">
              <a:xfrm>
                <a:off x="1691" y="1201"/>
                <a:ext cx="27" cy="17"/>
              </a:xfrm>
              <a:custGeom>
                <a:avLst/>
                <a:gdLst>
                  <a:gd name="T0" fmla="*/ 0 w 27"/>
                  <a:gd name="T1" fmla="*/ 16 h 17"/>
                  <a:gd name="T2" fmla="*/ 7 w 27"/>
                  <a:gd name="T3" fmla="*/ 9 h 17"/>
                  <a:gd name="T4" fmla="*/ 13 w 27"/>
                  <a:gd name="T5" fmla="*/ 5 h 17"/>
                  <a:gd name="T6" fmla="*/ 26 w 27"/>
                  <a:gd name="T7" fmla="*/ 0 h 17"/>
                  <a:gd name="T8" fmla="*/ 0 60000 65536"/>
                  <a:gd name="T9" fmla="*/ 0 60000 65536"/>
                  <a:gd name="T10" fmla="*/ 0 60000 65536"/>
                  <a:gd name="T11" fmla="*/ 0 60000 65536"/>
                  <a:gd name="T12" fmla="*/ 0 w 27"/>
                  <a:gd name="T13" fmla="*/ 0 h 17"/>
                  <a:gd name="T14" fmla="*/ 27 w 27"/>
                  <a:gd name="T15" fmla="*/ 17 h 17"/>
                </a:gdLst>
                <a:ahLst/>
                <a:cxnLst>
                  <a:cxn ang="T8">
                    <a:pos x="T0" y="T1"/>
                  </a:cxn>
                  <a:cxn ang="T9">
                    <a:pos x="T2" y="T3"/>
                  </a:cxn>
                  <a:cxn ang="T10">
                    <a:pos x="T4" y="T5"/>
                  </a:cxn>
                  <a:cxn ang="T11">
                    <a:pos x="T6" y="T7"/>
                  </a:cxn>
                </a:cxnLst>
                <a:rect l="T12" t="T13" r="T14" b="T15"/>
                <a:pathLst>
                  <a:path w="27" h="17">
                    <a:moveTo>
                      <a:pt x="0" y="16"/>
                    </a:moveTo>
                    <a:lnTo>
                      <a:pt x="7" y="9"/>
                    </a:lnTo>
                    <a:lnTo>
                      <a:pt x="13" y="5"/>
                    </a:lnTo>
                    <a:lnTo>
                      <a:pt x="2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8" name="Freeform 29">
                <a:extLst>
                  <a:ext uri="{FF2B5EF4-FFF2-40B4-BE49-F238E27FC236}">
                    <a16:creationId xmlns:a16="http://schemas.microsoft.com/office/drawing/2014/main" id="{9A062C4C-8441-974C-9714-CDA896FFAF2C}"/>
                  </a:ext>
                </a:extLst>
              </p:cNvPr>
              <p:cNvSpPr>
                <a:spLocks/>
              </p:cNvSpPr>
              <p:nvPr/>
            </p:nvSpPr>
            <p:spPr bwMode="auto">
              <a:xfrm>
                <a:off x="1591" y="1084"/>
                <a:ext cx="57" cy="139"/>
              </a:xfrm>
              <a:custGeom>
                <a:avLst/>
                <a:gdLst>
                  <a:gd name="T0" fmla="*/ 24 w 57"/>
                  <a:gd name="T1" fmla="*/ 54 h 139"/>
                  <a:gd name="T2" fmla="*/ 24 w 57"/>
                  <a:gd name="T3" fmla="*/ 42 h 139"/>
                  <a:gd name="T4" fmla="*/ 20 w 57"/>
                  <a:gd name="T5" fmla="*/ 29 h 139"/>
                  <a:gd name="T6" fmla="*/ 19 w 57"/>
                  <a:gd name="T7" fmla="*/ 17 h 139"/>
                  <a:gd name="T8" fmla="*/ 20 w 57"/>
                  <a:gd name="T9" fmla="*/ 7 h 139"/>
                  <a:gd name="T10" fmla="*/ 13 w 57"/>
                  <a:gd name="T11" fmla="*/ 23 h 139"/>
                  <a:gd name="T12" fmla="*/ 4 w 57"/>
                  <a:gd name="T13" fmla="*/ 42 h 139"/>
                  <a:gd name="T14" fmla="*/ 3 w 57"/>
                  <a:gd name="T15" fmla="*/ 54 h 139"/>
                  <a:gd name="T16" fmla="*/ 0 w 57"/>
                  <a:gd name="T17" fmla="*/ 67 h 139"/>
                  <a:gd name="T18" fmla="*/ 0 w 57"/>
                  <a:gd name="T19" fmla="*/ 82 h 139"/>
                  <a:gd name="T20" fmla="*/ 3 w 57"/>
                  <a:gd name="T21" fmla="*/ 99 h 139"/>
                  <a:gd name="T22" fmla="*/ 8 w 57"/>
                  <a:gd name="T23" fmla="*/ 110 h 139"/>
                  <a:gd name="T24" fmla="*/ 15 w 57"/>
                  <a:gd name="T25" fmla="*/ 118 h 139"/>
                  <a:gd name="T26" fmla="*/ 22 w 57"/>
                  <a:gd name="T27" fmla="*/ 127 h 139"/>
                  <a:gd name="T28" fmla="*/ 24 w 57"/>
                  <a:gd name="T29" fmla="*/ 133 h 139"/>
                  <a:gd name="T30" fmla="*/ 25 w 57"/>
                  <a:gd name="T31" fmla="*/ 138 h 139"/>
                  <a:gd name="T32" fmla="*/ 34 w 57"/>
                  <a:gd name="T33" fmla="*/ 126 h 139"/>
                  <a:gd name="T34" fmla="*/ 45 w 57"/>
                  <a:gd name="T35" fmla="*/ 111 h 139"/>
                  <a:gd name="T36" fmla="*/ 51 w 57"/>
                  <a:gd name="T37" fmla="*/ 100 h 139"/>
                  <a:gd name="T38" fmla="*/ 55 w 57"/>
                  <a:gd name="T39" fmla="*/ 90 h 139"/>
                  <a:gd name="T40" fmla="*/ 56 w 57"/>
                  <a:gd name="T41" fmla="*/ 76 h 139"/>
                  <a:gd name="T42" fmla="*/ 56 w 57"/>
                  <a:gd name="T43" fmla="*/ 64 h 139"/>
                  <a:gd name="T44" fmla="*/ 48 w 57"/>
                  <a:gd name="T45" fmla="*/ 24 h 139"/>
                  <a:gd name="T46" fmla="*/ 48 w 57"/>
                  <a:gd name="T47" fmla="*/ 11 h 139"/>
                  <a:gd name="T48" fmla="*/ 48 w 57"/>
                  <a:gd name="T49" fmla="*/ 5 h 139"/>
                  <a:gd name="T50" fmla="*/ 51 w 57"/>
                  <a:gd name="T51" fmla="*/ 0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
                  <a:gd name="T79" fmla="*/ 0 h 139"/>
                  <a:gd name="T80" fmla="*/ 57 w 57"/>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 h="139">
                    <a:moveTo>
                      <a:pt x="24" y="54"/>
                    </a:moveTo>
                    <a:lnTo>
                      <a:pt x="24" y="42"/>
                    </a:lnTo>
                    <a:lnTo>
                      <a:pt x="20" y="29"/>
                    </a:lnTo>
                    <a:lnTo>
                      <a:pt x="19" y="17"/>
                    </a:lnTo>
                    <a:lnTo>
                      <a:pt x="20" y="7"/>
                    </a:lnTo>
                    <a:lnTo>
                      <a:pt x="13" y="23"/>
                    </a:lnTo>
                    <a:lnTo>
                      <a:pt x="4" y="42"/>
                    </a:lnTo>
                    <a:lnTo>
                      <a:pt x="3" y="54"/>
                    </a:lnTo>
                    <a:lnTo>
                      <a:pt x="0" y="67"/>
                    </a:lnTo>
                    <a:lnTo>
                      <a:pt x="0" y="82"/>
                    </a:lnTo>
                    <a:lnTo>
                      <a:pt x="3" y="99"/>
                    </a:lnTo>
                    <a:lnTo>
                      <a:pt x="8" y="110"/>
                    </a:lnTo>
                    <a:lnTo>
                      <a:pt x="15" y="118"/>
                    </a:lnTo>
                    <a:lnTo>
                      <a:pt x="22" y="127"/>
                    </a:lnTo>
                    <a:lnTo>
                      <a:pt x="24" y="133"/>
                    </a:lnTo>
                    <a:lnTo>
                      <a:pt x="25" y="138"/>
                    </a:lnTo>
                    <a:lnTo>
                      <a:pt x="34" y="126"/>
                    </a:lnTo>
                    <a:lnTo>
                      <a:pt x="45" y="111"/>
                    </a:lnTo>
                    <a:lnTo>
                      <a:pt x="51" y="100"/>
                    </a:lnTo>
                    <a:lnTo>
                      <a:pt x="55" y="90"/>
                    </a:lnTo>
                    <a:lnTo>
                      <a:pt x="56" y="76"/>
                    </a:lnTo>
                    <a:lnTo>
                      <a:pt x="56" y="64"/>
                    </a:lnTo>
                    <a:lnTo>
                      <a:pt x="48" y="24"/>
                    </a:lnTo>
                    <a:lnTo>
                      <a:pt x="48" y="11"/>
                    </a:lnTo>
                    <a:lnTo>
                      <a:pt x="48" y="5"/>
                    </a:lnTo>
                    <a:lnTo>
                      <a:pt x="5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39" name="Freeform 30">
                <a:extLst>
                  <a:ext uri="{FF2B5EF4-FFF2-40B4-BE49-F238E27FC236}">
                    <a16:creationId xmlns:a16="http://schemas.microsoft.com/office/drawing/2014/main" id="{DCCC3D6E-946E-E44D-BCF0-C58D34D29F9D}"/>
                  </a:ext>
                </a:extLst>
              </p:cNvPr>
              <p:cNvSpPr>
                <a:spLocks/>
              </p:cNvSpPr>
              <p:nvPr/>
            </p:nvSpPr>
            <p:spPr bwMode="auto">
              <a:xfrm>
                <a:off x="1635" y="1057"/>
                <a:ext cx="17" cy="17"/>
              </a:xfrm>
              <a:custGeom>
                <a:avLst/>
                <a:gdLst>
                  <a:gd name="T0" fmla="*/ 0 w 17"/>
                  <a:gd name="T1" fmla="*/ 16 h 17"/>
                  <a:gd name="T2" fmla="*/ 8 w 17"/>
                  <a:gd name="T3" fmla="*/ 13 h 17"/>
                  <a:gd name="T4" fmla="*/ 14 w 17"/>
                  <a:gd name="T5" fmla="*/ 7 h 17"/>
                  <a:gd name="T6" fmla="*/ 16 w 17"/>
                  <a:gd name="T7" fmla="*/ 2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3"/>
                    </a:lnTo>
                    <a:lnTo>
                      <a:pt x="14" y="7"/>
                    </a:lnTo>
                    <a:lnTo>
                      <a:pt x="16" y="2"/>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0" name="Freeform 31">
                <a:extLst>
                  <a:ext uri="{FF2B5EF4-FFF2-40B4-BE49-F238E27FC236}">
                    <a16:creationId xmlns:a16="http://schemas.microsoft.com/office/drawing/2014/main" id="{DFEF25AF-BBF3-1041-A1E9-1A7590878401}"/>
                  </a:ext>
                </a:extLst>
              </p:cNvPr>
              <p:cNvSpPr>
                <a:spLocks/>
              </p:cNvSpPr>
              <p:nvPr/>
            </p:nvSpPr>
            <p:spPr bwMode="auto">
              <a:xfrm>
                <a:off x="1635" y="1060"/>
                <a:ext cx="34" cy="17"/>
              </a:xfrm>
              <a:custGeom>
                <a:avLst/>
                <a:gdLst>
                  <a:gd name="T0" fmla="*/ 0 w 34"/>
                  <a:gd name="T1" fmla="*/ 12 h 17"/>
                  <a:gd name="T2" fmla="*/ 8 w 34"/>
                  <a:gd name="T3" fmla="*/ 16 h 17"/>
                  <a:gd name="T4" fmla="*/ 18 w 34"/>
                  <a:gd name="T5" fmla="*/ 16 h 17"/>
                  <a:gd name="T6" fmla="*/ 29 w 34"/>
                  <a:gd name="T7" fmla="*/ 11 h 17"/>
                  <a:gd name="T8" fmla="*/ 30 w 34"/>
                  <a:gd name="T9" fmla="*/ 6 h 17"/>
                  <a:gd name="T10" fmla="*/ 33 w 34"/>
                  <a:gd name="T11" fmla="*/ 0 h 17"/>
                  <a:gd name="T12" fmla="*/ 0 60000 65536"/>
                  <a:gd name="T13" fmla="*/ 0 60000 65536"/>
                  <a:gd name="T14" fmla="*/ 0 60000 65536"/>
                  <a:gd name="T15" fmla="*/ 0 60000 65536"/>
                  <a:gd name="T16" fmla="*/ 0 60000 65536"/>
                  <a:gd name="T17" fmla="*/ 0 60000 65536"/>
                  <a:gd name="T18" fmla="*/ 0 w 34"/>
                  <a:gd name="T19" fmla="*/ 0 h 17"/>
                  <a:gd name="T20" fmla="*/ 34 w 3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4" h="17">
                    <a:moveTo>
                      <a:pt x="0" y="12"/>
                    </a:moveTo>
                    <a:lnTo>
                      <a:pt x="8" y="16"/>
                    </a:lnTo>
                    <a:lnTo>
                      <a:pt x="18" y="16"/>
                    </a:lnTo>
                    <a:lnTo>
                      <a:pt x="29" y="11"/>
                    </a:lnTo>
                    <a:lnTo>
                      <a:pt x="30" y="6"/>
                    </a:lnTo>
                    <a:lnTo>
                      <a:pt x="3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1" name="Freeform 32">
                <a:extLst>
                  <a:ext uri="{FF2B5EF4-FFF2-40B4-BE49-F238E27FC236}">
                    <a16:creationId xmlns:a16="http://schemas.microsoft.com/office/drawing/2014/main" id="{77C291C9-3F83-C449-AC69-6E8DC7836575}"/>
                  </a:ext>
                </a:extLst>
              </p:cNvPr>
              <p:cNvSpPr>
                <a:spLocks/>
              </p:cNvSpPr>
              <p:nvPr/>
            </p:nvSpPr>
            <p:spPr bwMode="auto">
              <a:xfrm>
                <a:off x="1729" y="1091"/>
                <a:ext cx="27" cy="17"/>
              </a:xfrm>
              <a:custGeom>
                <a:avLst/>
                <a:gdLst>
                  <a:gd name="T0" fmla="*/ 0 w 27"/>
                  <a:gd name="T1" fmla="*/ 10 h 17"/>
                  <a:gd name="T2" fmla="*/ 9 w 27"/>
                  <a:gd name="T3" fmla="*/ 6 h 17"/>
                  <a:gd name="T4" fmla="*/ 16 w 27"/>
                  <a:gd name="T5" fmla="*/ 1 h 17"/>
                  <a:gd name="T6" fmla="*/ 21 w 27"/>
                  <a:gd name="T7" fmla="*/ 0 h 17"/>
                  <a:gd name="T8" fmla="*/ 24 w 27"/>
                  <a:gd name="T9" fmla="*/ 1 h 17"/>
                  <a:gd name="T10" fmla="*/ 26 w 27"/>
                  <a:gd name="T11" fmla="*/ 6 h 17"/>
                  <a:gd name="T12" fmla="*/ 26 w 27"/>
                  <a:gd name="T13" fmla="*/ 10 h 17"/>
                  <a:gd name="T14" fmla="*/ 24 w 27"/>
                  <a:gd name="T15" fmla="*/ 12 h 17"/>
                  <a:gd name="T16" fmla="*/ 19 w 27"/>
                  <a:gd name="T17" fmla="*/ 16 h 17"/>
                  <a:gd name="T18" fmla="*/ 11 w 27"/>
                  <a:gd name="T19" fmla="*/ 12 h 17"/>
                  <a:gd name="T20" fmla="*/ 6 w 27"/>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7"/>
                  <a:gd name="T35" fmla="*/ 27 w 2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7">
                    <a:moveTo>
                      <a:pt x="0" y="10"/>
                    </a:moveTo>
                    <a:lnTo>
                      <a:pt x="9" y="6"/>
                    </a:lnTo>
                    <a:lnTo>
                      <a:pt x="16" y="1"/>
                    </a:lnTo>
                    <a:lnTo>
                      <a:pt x="21" y="0"/>
                    </a:lnTo>
                    <a:lnTo>
                      <a:pt x="24" y="1"/>
                    </a:lnTo>
                    <a:lnTo>
                      <a:pt x="26" y="6"/>
                    </a:lnTo>
                    <a:lnTo>
                      <a:pt x="26" y="10"/>
                    </a:lnTo>
                    <a:lnTo>
                      <a:pt x="24" y="12"/>
                    </a:lnTo>
                    <a:lnTo>
                      <a:pt x="19" y="16"/>
                    </a:lnTo>
                    <a:lnTo>
                      <a:pt x="11" y="12"/>
                    </a:lnTo>
                    <a:lnTo>
                      <a:pt x="6" y="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2" name="Freeform 33">
                <a:extLst>
                  <a:ext uri="{FF2B5EF4-FFF2-40B4-BE49-F238E27FC236}">
                    <a16:creationId xmlns:a16="http://schemas.microsoft.com/office/drawing/2014/main" id="{D8605B61-5D7D-2041-BA08-4D67652F9E63}"/>
                  </a:ext>
                </a:extLst>
              </p:cNvPr>
              <p:cNvSpPr>
                <a:spLocks/>
              </p:cNvSpPr>
              <p:nvPr/>
            </p:nvSpPr>
            <p:spPr bwMode="auto">
              <a:xfrm>
                <a:off x="1744" y="1091"/>
                <a:ext cx="17" cy="17"/>
              </a:xfrm>
              <a:custGeom>
                <a:avLst/>
                <a:gdLst>
                  <a:gd name="T0" fmla="*/ 10 w 17"/>
                  <a:gd name="T1" fmla="*/ 16 h 17"/>
                  <a:gd name="T2" fmla="*/ 1 w 17"/>
                  <a:gd name="T3" fmla="*/ 12 h 17"/>
                  <a:gd name="T4" fmla="*/ 0 w 17"/>
                  <a:gd name="T5" fmla="*/ 9 h 17"/>
                  <a:gd name="T6" fmla="*/ 1 w 17"/>
                  <a:gd name="T7" fmla="*/ 4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16"/>
                    </a:moveTo>
                    <a:lnTo>
                      <a:pt x="1" y="12"/>
                    </a:lnTo>
                    <a:lnTo>
                      <a:pt x="0" y="9"/>
                    </a:lnTo>
                    <a:lnTo>
                      <a:pt x="1" y="4"/>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3" name="Freeform 34">
                <a:extLst>
                  <a:ext uri="{FF2B5EF4-FFF2-40B4-BE49-F238E27FC236}">
                    <a16:creationId xmlns:a16="http://schemas.microsoft.com/office/drawing/2014/main" id="{4B840F02-D874-E94B-8AB3-E9B286E4A7A1}"/>
                  </a:ext>
                </a:extLst>
              </p:cNvPr>
              <p:cNvSpPr>
                <a:spLocks/>
              </p:cNvSpPr>
              <p:nvPr/>
            </p:nvSpPr>
            <p:spPr bwMode="auto">
              <a:xfrm>
                <a:off x="1727" y="1075"/>
                <a:ext cx="25" cy="17"/>
              </a:xfrm>
              <a:custGeom>
                <a:avLst/>
                <a:gdLst>
                  <a:gd name="T0" fmla="*/ 0 w 25"/>
                  <a:gd name="T1" fmla="*/ 16 h 17"/>
                  <a:gd name="T2" fmla="*/ 7 w 25"/>
                  <a:gd name="T3" fmla="*/ 12 h 17"/>
                  <a:gd name="T4" fmla="*/ 12 w 25"/>
                  <a:gd name="T5" fmla="*/ 6 h 17"/>
                  <a:gd name="T6" fmla="*/ 17 w 25"/>
                  <a:gd name="T7" fmla="*/ 1 h 17"/>
                  <a:gd name="T8" fmla="*/ 24 w 25"/>
                  <a:gd name="T9" fmla="*/ 0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0" y="16"/>
                    </a:moveTo>
                    <a:lnTo>
                      <a:pt x="7" y="12"/>
                    </a:lnTo>
                    <a:lnTo>
                      <a:pt x="12" y="6"/>
                    </a:lnTo>
                    <a:lnTo>
                      <a:pt x="17" y="1"/>
                    </a:lnTo>
                    <a:lnTo>
                      <a:pt x="2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4" name="Freeform 35">
                <a:extLst>
                  <a:ext uri="{FF2B5EF4-FFF2-40B4-BE49-F238E27FC236}">
                    <a16:creationId xmlns:a16="http://schemas.microsoft.com/office/drawing/2014/main" id="{874897FA-FC5D-2B47-8A25-0352F61506AE}"/>
                  </a:ext>
                </a:extLst>
              </p:cNvPr>
              <p:cNvSpPr>
                <a:spLocks/>
              </p:cNvSpPr>
              <p:nvPr/>
            </p:nvSpPr>
            <p:spPr bwMode="auto">
              <a:xfrm>
                <a:off x="1849" y="1132"/>
                <a:ext cx="21" cy="31"/>
              </a:xfrm>
              <a:custGeom>
                <a:avLst/>
                <a:gdLst>
                  <a:gd name="T0" fmla="*/ 13 w 21"/>
                  <a:gd name="T1" fmla="*/ 0 h 31"/>
                  <a:gd name="T2" fmla="*/ 11 w 21"/>
                  <a:gd name="T3" fmla="*/ 0 h 31"/>
                  <a:gd name="T4" fmla="*/ 5 w 21"/>
                  <a:gd name="T5" fmla="*/ 4 h 31"/>
                  <a:gd name="T6" fmla="*/ 1 w 21"/>
                  <a:gd name="T7" fmla="*/ 8 h 31"/>
                  <a:gd name="T8" fmla="*/ 0 w 21"/>
                  <a:gd name="T9" fmla="*/ 17 h 31"/>
                  <a:gd name="T10" fmla="*/ 4 w 21"/>
                  <a:gd name="T11" fmla="*/ 22 h 31"/>
                  <a:gd name="T12" fmla="*/ 8 w 21"/>
                  <a:gd name="T13" fmla="*/ 26 h 31"/>
                  <a:gd name="T14" fmla="*/ 13 w 21"/>
                  <a:gd name="T15" fmla="*/ 30 h 31"/>
                  <a:gd name="T16" fmla="*/ 17 w 21"/>
                  <a:gd name="T17" fmla="*/ 29 h 31"/>
                  <a:gd name="T18" fmla="*/ 20 w 21"/>
                  <a:gd name="T19" fmla="*/ 21 h 31"/>
                  <a:gd name="T20" fmla="*/ 20 w 21"/>
                  <a:gd name="T21" fmla="*/ 18 h 31"/>
                  <a:gd name="T22" fmla="*/ 19 w 21"/>
                  <a:gd name="T23" fmla="*/ 20 h 31"/>
                  <a:gd name="T24" fmla="*/ 15 w 21"/>
                  <a:gd name="T25" fmla="*/ 23 h 31"/>
                  <a:gd name="T26" fmla="*/ 15 w 21"/>
                  <a:gd name="T27" fmla="*/ 26 h 31"/>
                  <a:gd name="T28" fmla="*/ 17 w 21"/>
                  <a:gd name="T29" fmla="*/ 29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31"/>
                  <a:gd name="T47" fmla="*/ 21 w 21"/>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31">
                    <a:moveTo>
                      <a:pt x="13" y="0"/>
                    </a:moveTo>
                    <a:lnTo>
                      <a:pt x="11" y="0"/>
                    </a:lnTo>
                    <a:lnTo>
                      <a:pt x="5" y="4"/>
                    </a:lnTo>
                    <a:lnTo>
                      <a:pt x="1" y="8"/>
                    </a:lnTo>
                    <a:lnTo>
                      <a:pt x="0" y="17"/>
                    </a:lnTo>
                    <a:lnTo>
                      <a:pt x="4" y="22"/>
                    </a:lnTo>
                    <a:lnTo>
                      <a:pt x="8" y="26"/>
                    </a:lnTo>
                    <a:lnTo>
                      <a:pt x="13" y="30"/>
                    </a:lnTo>
                    <a:lnTo>
                      <a:pt x="17" y="29"/>
                    </a:lnTo>
                    <a:lnTo>
                      <a:pt x="20" y="21"/>
                    </a:lnTo>
                    <a:lnTo>
                      <a:pt x="20" y="18"/>
                    </a:lnTo>
                    <a:lnTo>
                      <a:pt x="19" y="20"/>
                    </a:lnTo>
                    <a:lnTo>
                      <a:pt x="15" y="23"/>
                    </a:lnTo>
                    <a:lnTo>
                      <a:pt x="15" y="26"/>
                    </a:lnTo>
                    <a:lnTo>
                      <a:pt x="17" y="2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5" name="Freeform 36">
                <a:extLst>
                  <a:ext uri="{FF2B5EF4-FFF2-40B4-BE49-F238E27FC236}">
                    <a16:creationId xmlns:a16="http://schemas.microsoft.com/office/drawing/2014/main" id="{2E979DBB-C799-1048-AEA8-01CC9F9DE6A4}"/>
                  </a:ext>
                </a:extLst>
              </p:cNvPr>
              <p:cNvSpPr>
                <a:spLocks/>
              </p:cNvSpPr>
              <p:nvPr/>
            </p:nvSpPr>
            <p:spPr bwMode="auto">
              <a:xfrm>
                <a:off x="1847" y="1161"/>
                <a:ext cx="17" cy="34"/>
              </a:xfrm>
              <a:custGeom>
                <a:avLst/>
                <a:gdLst>
                  <a:gd name="T0" fmla="*/ 16 w 17"/>
                  <a:gd name="T1" fmla="*/ 0 h 34"/>
                  <a:gd name="T2" fmla="*/ 6 w 17"/>
                  <a:gd name="T3" fmla="*/ 16 h 34"/>
                  <a:gd name="T4" fmla="*/ 3 w 17"/>
                  <a:gd name="T5" fmla="*/ 24 h 34"/>
                  <a:gd name="T6" fmla="*/ 0 w 17"/>
                  <a:gd name="T7" fmla="*/ 33 h 34"/>
                  <a:gd name="T8" fmla="*/ 0 60000 65536"/>
                  <a:gd name="T9" fmla="*/ 0 60000 65536"/>
                  <a:gd name="T10" fmla="*/ 0 60000 65536"/>
                  <a:gd name="T11" fmla="*/ 0 60000 65536"/>
                  <a:gd name="T12" fmla="*/ 0 w 17"/>
                  <a:gd name="T13" fmla="*/ 0 h 34"/>
                  <a:gd name="T14" fmla="*/ 17 w 17"/>
                  <a:gd name="T15" fmla="*/ 34 h 34"/>
                </a:gdLst>
                <a:ahLst/>
                <a:cxnLst>
                  <a:cxn ang="T8">
                    <a:pos x="T0" y="T1"/>
                  </a:cxn>
                  <a:cxn ang="T9">
                    <a:pos x="T2" y="T3"/>
                  </a:cxn>
                  <a:cxn ang="T10">
                    <a:pos x="T4" y="T5"/>
                  </a:cxn>
                  <a:cxn ang="T11">
                    <a:pos x="T6" y="T7"/>
                  </a:cxn>
                </a:cxnLst>
                <a:rect l="T12" t="T13" r="T14" b="T15"/>
                <a:pathLst>
                  <a:path w="17" h="34">
                    <a:moveTo>
                      <a:pt x="16" y="0"/>
                    </a:moveTo>
                    <a:lnTo>
                      <a:pt x="6" y="16"/>
                    </a:lnTo>
                    <a:lnTo>
                      <a:pt x="3" y="24"/>
                    </a:lnTo>
                    <a:lnTo>
                      <a:pt x="0" y="33"/>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46" name="Line 37">
                <a:extLst>
                  <a:ext uri="{FF2B5EF4-FFF2-40B4-BE49-F238E27FC236}">
                    <a16:creationId xmlns:a16="http://schemas.microsoft.com/office/drawing/2014/main" id="{12D9D0A3-EAB0-2146-A56C-008F39126E01}"/>
                  </a:ext>
                </a:extLst>
              </p:cNvPr>
              <p:cNvSpPr>
                <a:spLocks noChangeShapeType="1"/>
              </p:cNvSpPr>
              <p:nvPr/>
            </p:nvSpPr>
            <p:spPr bwMode="auto">
              <a:xfrm flipH="1" flipV="1">
                <a:off x="1761" y="1187"/>
                <a:ext cx="4"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111" name="Group 38">
              <a:extLst>
                <a:ext uri="{FF2B5EF4-FFF2-40B4-BE49-F238E27FC236}">
                  <a16:creationId xmlns:a16="http://schemas.microsoft.com/office/drawing/2014/main" id="{4C5AC10D-A532-6C4E-A4A8-797EDEE38A3C}"/>
                </a:ext>
              </a:extLst>
            </p:cNvPr>
            <p:cNvGrpSpPr>
              <a:grpSpLocks/>
            </p:cNvGrpSpPr>
            <p:nvPr/>
          </p:nvGrpSpPr>
          <p:grpSpPr bwMode="auto">
            <a:xfrm>
              <a:off x="1266" y="1331"/>
              <a:ext cx="1046" cy="919"/>
              <a:chOff x="1266" y="1331"/>
              <a:chExt cx="1046" cy="919"/>
            </a:xfrm>
          </p:grpSpPr>
          <p:sp>
            <p:nvSpPr>
              <p:cNvPr id="47183" name="Freeform 39">
                <a:extLst>
                  <a:ext uri="{FF2B5EF4-FFF2-40B4-BE49-F238E27FC236}">
                    <a16:creationId xmlns:a16="http://schemas.microsoft.com/office/drawing/2014/main" id="{3276D781-7706-964A-A618-7F799D09EF70}"/>
                  </a:ext>
                </a:extLst>
              </p:cNvPr>
              <p:cNvSpPr>
                <a:spLocks/>
              </p:cNvSpPr>
              <p:nvPr/>
            </p:nvSpPr>
            <p:spPr bwMode="auto">
              <a:xfrm>
                <a:off x="1272" y="1331"/>
                <a:ext cx="1040" cy="911"/>
              </a:xfrm>
              <a:custGeom>
                <a:avLst/>
                <a:gdLst>
                  <a:gd name="T0" fmla="*/ 900 w 1040"/>
                  <a:gd name="T1" fmla="*/ 894 h 911"/>
                  <a:gd name="T2" fmla="*/ 883 w 1040"/>
                  <a:gd name="T3" fmla="*/ 776 h 911"/>
                  <a:gd name="T4" fmla="*/ 869 w 1040"/>
                  <a:gd name="T5" fmla="*/ 698 h 911"/>
                  <a:gd name="T6" fmla="*/ 828 w 1040"/>
                  <a:gd name="T7" fmla="*/ 643 h 911"/>
                  <a:gd name="T8" fmla="*/ 792 w 1040"/>
                  <a:gd name="T9" fmla="*/ 532 h 911"/>
                  <a:gd name="T10" fmla="*/ 782 w 1040"/>
                  <a:gd name="T11" fmla="*/ 413 h 911"/>
                  <a:gd name="T12" fmla="*/ 749 w 1040"/>
                  <a:gd name="T13" fmla="*/ 320 h 911"/>
                  <a:gd name="T14" fmla="*/ 843 w 1040"/>
                  <a:gd name="T15" fmla="*/ 300 h 911"/>
                  <a:gd name="T16" fmla="*/ 974 w 1040"/>
                  <a:gd name="T17" fmla="*/ 342 h 911"/>
                  <a:gd name="T18" fmla="*/ 1039 w 1040"/>
                  <a:gd name="T19" fmla="*/ 316 h 911"/>
                  <a:gd name="T20" fmla="*/ 952 w 1040"/>
                  <a:gd name="T21" fmla="*/ 307 h 911"/>
                  <a:gd name="T22" fmla="*/ 850 w 1040"/>
                  <a:gd name="T23" fmla="*/ 266 h 911"/>
                  <a:gd name="T24" fmla="*/ 723 w 1040"/>
                  <a:gd name="T25" fmla="*/ 260 h 911"/>
                  <a:gd name="T26" fmla="*/ 635 w 1040"/>
                  <a:gd name="T27" fmla="*/ 220 h 911"/>
                  <a:gd name="T28" fmla="*/ 462 w 1040"/>
                  <a:gd name="T29" fmla="*/ 222 h 911"/>
                  <a:gd name="T30" fmla="*/ 354 w 1040"/>
                  <a:gd name="T31" fmla="*/ 169 h 911"/>
                  <a:gd name="T32" fmla="*/ 297 w 1040"/>
                  <a:gd name="T33" fmla="*/ 159 h 911"/>
                  <a:gd name="T34" fmla="*/ 230 w 1040"/>
                  <a:gd name="T35" fmla="*/ 88 h 911"/>
                  <a:gd name="T36" fmla="*/ 207 w 1040"/>
                  <a:gd name="T37" fmla="*/ 46 h 911"/>
                  <a:gd name="T38" fmla="*/ 185 w 1040"/>
                  <a:gd name="T39" fmla="*/ 16 h 911"/>
                  <a:gd name="T40" fmla="*/ 111 w 1040"/>
                  <a:gd name="T41" fmla="*/ 11 h 911"/>
                  <a:gd name="T42" fmla="*/ 66 w 1040"/>
                  <a:gd name="T43" fmla="*/ 66 h 911"/>
                  <a:gd name="T44" fmla="*/ 24 w 1040"/>
                  <a:gd name="T45" fmla="*/ 108 h 911"/>
                  <a:gd name="T46" fmla="*/ 2 w 1040"/>
                  <a:gd name="T47" fmla="*/ 140 h 911"/>
                  <a:gd name="T48" fmla="*/ 16 w 1040"/>
                  <a:gd name="T49" fmla="*/ 192 h 911"/>
                  <a:gd name="T50" fmla="*/ 49 w 1040"/>
                  <a:gd name="T51" fmla="*/ 193 h 911"/>
                  <a:gd name="T52" fmla="*/ 90 w 1040"/>
                  <a:gd name="T53" fmla="*/ 189 h 911"/>
                  <a:gd name="T54" fmla="*/ 138 w 1040"/>
                  <a:gd name="T55" fmla="*/ 226 h 911"/>
                  <a:gd name="T56" fmla="*/ 159 w 1040"/>
                  <a:gd name="T57" fmla="*/ 232 h 911"/>
                  <a:gd name="T58" fmla="*/ 211 w 1040"/>
                  <a:gd name="T59" fmla="*/ 340 h 911"/>
                  <a:gd name="T60" fmla="*/ 234 w 1040"/>
                  <a:gd name="T61" fmla="*/ 456 h 911"/>
                  <a:gd name="T62" fmla="*/ 275 w 1040"/>
                  <a:gd name="T63" fmla="*/ 584 h 911"/>
                  <a:gd name="T64" fmla="*/ 247 w 1040"/>
                  <a:gd name="T65" fmla="*/ 838 h 911"/>
                  <a:gd name="T66" fmla="*/ 222 w 1040"/>
                  <a:gd name="T67" fmla="*/ 872 h 911"/>
                  <a:gd name="T68" fmla="*/ 207 w 1040"/>
                  <a:gd name="T69" fmla="*/ 903 h 911"/>
                  <a:gd name="T70" fmla="*/ 247 w 1040"/>
                  <a:gd name="T71" fmla="*/ 909 h 911"/>
                  <a:gd name="T72" fmla="*/ 266 w 1040"/>
                  <a:gd name="T73" fmla="*/ 864 h 911"/>
                  <a:gd name="T74" fmla="*/ 280 w 1040"/>
                  <a:gd name="T75" fmla="*/ 829 h 911"/>
                  <a:gd name="T76" fmla="*/ 318 w 1040"/>
                  <a:gd name="T77" fmla="*/ 623 h 911"/>
                  <a:gd name="T78" fmla="*/ 362 w 1040"/>
                  <a:gd name="T79" fmla="*/ 708 h 911"/>
                  <a:gd name="T80" fmla="*/ 375 w 1040"/>
                  <a:gd name="T81" fmla="*/ 825 h 911"/>
                  <a:gd name="T82" fmla="*/ 364 w 1040"/>
                  <a:gd name="T83" fmla="*/ 874 h 911"/>
                  <a:gd name="T84" fmla="*/ 343 w 1040"/>
                  <a:gd name="T85" fmla="*/ 906 h 911"/>
                  <a:gd name="T86" fmla="*/ 387 w 1040"/>
                  <a:gd name="T87" fmla="*/ 900 h 911"/>
                  <a:gd name="T88" fmla="*/ 410 w 1040"/>
                  <a:gd name="T89" fmla="*/ 813 h 911"/>
                  <a:gd name="T90" fmla="*/ 394 w 1040"/>
                  <a:gd name="T91" fmla="*/ 678 h 911"/>
                  <a:gd name="T92" fmla="*/ 420 w 1040"/>
                  <a:gd name="T93" fmla="*/ 568 h 911"/>
                  <a:gd name="T94" fmla="*/ 521 w 1040"/>
                  <a:gd name="T95" fmla="*/ 475 h 911"/>
                  <a:gd name="T96" fmla="*/ 615 w 1040"/>
                  <a:gd name="T97" fmla="*/ 476 h 911"/>
                  <a:gd name="T98" fmla="*/ 650 w 1040"/>
                  <a:gd name="T99" fmla="*/ 558 h 911"/>
                  <a:gd name="T100" fmla="*/ 688 w 1040"/>
                  <a:gd name="T101" fmla="*/ 627 h 911"/>
                  <a:gd name="T102" fmla="*/ 763 w 1040"/>
                  <a:gd name="T103" fmla="*/ 685 h 911"/>
                  <a:gd name="T104" fmla="*/ 801 w 1040"/>
                  <a:gd name="T105" fmla="*/ 750 h 911"/>
                  <a:gd name="T106" fmla="*/ 817 w 1040"/>
                  <a:gd name="T107" fmla="*/ 848 h 911"/>
                  <a:gd name="T108" fmla="*/ 800 w 1040"/>
                  <a:gd name="T109" fmla="*/ 880 h 911"/>
                  <a:gd name="T110" fmla="*/ 803 w 1040"/>
                  <a:gd name="T111" fmla="*/ 910 h 911"/>
                  <a:gd name="T112" fmla="*/ 843 w 1040"/>
                  <a:gd name="T113" fmla="*/ 894 h 911"/>
                  <a:gd name="T114" fmla="*/ 845 w 1040"/>
                  <a:gd name="T115" fmla="*/ 809 h 911"/>
                  <a:gd name="T116" fmla="*/ 864 w 1040"/>
                  <a:gd name="T117" fmla="*/ 823 h 911"/>
                  <a:gd name="T118" fmla="*/ 860 w 1040"/>
                  <a:gd name="T119" fmla="*/ 881 h 911"/>
                  <a:gd name="T120" fmla="*/ 864 w 1040"/>
                  <a:gd name="T121" fmla="*/ 910 h 9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40"/>
                  <a:gd name="T184" fmla="*/ 0 h 911"/>
                  <a:gd name="T185" fmla="*/ 1040 w 1040"/>
                  <a:gd name="T186" fmla="*/ 911 h 9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40" h="911">
                    <a:moveTo>
                      <a:pt x="864" y="910"/>
                    </a:moveTo>
                    <a:lnTo>
                      <a:pt x="885" y="909"/>
                    </a:lnTo>
                    <a:lnTo>
                      <a:pt x="891" y="906"/>
                    </a:lnTo>
                    <a:lnTo>
                      <a:pt x="896" y="900"/>
                    </a:lnTo>
                    <a:lnTo>
                      <a:pt x="900" y="894"/>
                    </a:lnTo>
                    <a:lnTo>
                      <a:pt x="902" y="884"/>
                    </a:lnTo>
                    <a:lnTo>
                      <a:pt x="903" y="857"/>
                    </a:lnTo>
                    <a:lnTo>
                      <a:pt x="901" y="834"/>
                    </a:lnTo>
                    <a:lnTo>
                      <a:pt x="896" y="813"/>
                    </a:lnTo>
                    <a:lnTo>
                      <a:pt x="883" y="776"/>
                    </a:lnTo>
                    <a:lnTo>
                      <a:pt x="878" y="757"/>
                    </a:lnTo>
                    <a:lnTo>
                      <a:pt x="872" y="740"/>
                    </a:lnTo>
                    <a:lnTo>
                      <a:pt x="870" y="724"/>
                    </a:lnTo>
                    <a:lnTo>
                      <a:pt x="870" y="708"/>
                    </a:lnTo>
                    <a:lnTo>
                      <a:pt x="869" y="698"/>
                    </a:lnTo>
                    <a:lnTo>
                      <a:pt x="867" y="688"/>
                    </a:lnTo>
                    <a:lnTo>
                      <a:pt x="864" y="682"/>
                    </a:lnTo>
                    <a:lnTo>
                      <a:pt x="858" y="676"/>
                    </a:lnTo>
                    <a:lnTo>
                      <a:pt x="836" y="655"/>
                    </a:lnTo>
                    <a:lnTo>
                      <a:pt x="828" y="643"/>
                    </a:lnTo>
                    <a:lnTo>
                      <a:pt x="821" y="627"/>
                    </a:lnTo>
                    <a:lnTo>
                      <a:pt x="812" y="595"/>
                    </a:lnTo>
                    <a:lnTo>
                      <a:pt x="805" y="562"/>
                    </a:lnTo>
                    <a:lnTo>
                      <a:pt x="799" y="546"/>
                    </a:lnTo>
                    <a:lnTo>
                      <a:pt x="792" y="532"/>
                    </a:lnTo>
                    <a:lnTo>
                      <a:pt x="789" y="524"/>
                    </a:lnTo>
                    <a:lnTo>
                      <a:pt x="787" y="511"/>
                    </a:lnTo>
                    <a:lnTo>
                      <a:pt x="784" y="483"/>
                    </a:lnTo>
                    <a:lnTo>
                      <a:pt x="784" y="424"/>
                    </a:lnTo>
                    <a:lnTo>
                      <a:pt x="782" y="413"/>
                    </a:lnTo>
                    <a:lnTo>
                      <a:pt x="780" y="405"/>
                    </a:lnTo>
                    <a:lnTo>
                      <a:pt x="777" y="385"/>
                    </a:lnTo>
                    <a:lnTo>
                      <a:pt x="772" y="365"/>
                    </a:lnTo>
                    <a:lnTo>
                      <a:pt x="763" y="350"/>
                    </a:lnTo>
                    <a:lnTo>
                      <a:pt x="749" y="320"/>
                    </a:lnTo>
                    <a:lnTo>
                      <a:pt x="741" y="299"/>
                    </a:lnTo>
                    <a:lnTo>
                      <a:pt x="764" y="304"/>
                    </a:lnTo>
                    <a:lnTo>
                      <a:pt x="788" y="304"/>
                    </a:lnTo>
                    <a:lnTo>
                      <a:pt x="830" y="300"/>
                    </a:lnTo>
                    <a:lnTo>
                      <a:pt x="843" y="300"/>
                    </a:lnTo>
                    <a:lnTo>
                      <a:pt x="856" y="303"/>
                    </a:lnTo>
                    <a:lnTo>
                      <a:pt x="883" y="312"/>
                    </a:lnTo>
                    <a:lnTo>
                      <a:pt x="936" y="334"/>
                    </a:lnTo>
                    <a:lnTo>
                      <a:pt x="962" y="340"/>
                    </a:lnTo>
                    <a:lnTo>
                      <a:pt x="974" y="342"/>
                    </a:lnTo>
                    <a:lnTo>
                      <a:pt x="987" y="343"/>
                    </a:lnTo>
                    <a:lnTo>
                      <a:pt x="1000" y="340"/>
                    </a:lnTo>
                    <a:lnTo>
                      <a:pt x="1013" y="337"/>
                    </a:lnTo>
                    <a:lnTo>
                      <a:pt x="1026" y="329"/>
                    </a:lnTo>
                    <a:lnTo>
                      <a:pt x="1039" y="316"/>
                    </a:lnTo>
                    <a:lnTo>
                      <a:pt x="1026" y="323"/>
                    </a:lnTo>
                    <a:lnTo>
                      <a:pt x="1010" y="323"/>
                    </a:lnTo>
                    <a:lnTo>
                      <a:pt x="993" y="320"/>
                    </a:lnTo>
                    <a:lnTo>
                      <a:pt x="972" y="315"/>
                    </a:lnTo>
                    <a:lnTo>
                      <a:pt x="952" y="307"/>
                    </a:lnTo>
                    <a:lnTo>
                      <a:pt x="931" y="299"/>
                    </a:lnTo>
                    <a:lnTo>
                      <a:pt x="900" y="283"/>
                    </a:lnTo>
                    <a:lnTo>
                      <a:pt x="887" y="275"/>
                    </a:lnTo>
                    <a:lnTo>
                      <a:pt x="876" y="269"/>
                    </a:lnTo>
                    <a:lnTo>
                      <a:pt x="850" y="266"/>
                    </a:lnTo>
                    <a:lnTo>
                      <a:pt x="823" y="264"/>
                    </a:lnTo>
                    <a:lnTo>
                      <a:pt x="795" y="267"/>
                    </a:lnTo>
                    <a:lnTo>
                      <a:pt x="769" y="267"/>
                    </a:lnTo>
                    <a:lnTo>
                      <a:pt x="746" y="266"/>
                    </a:lnTo>
                    <a:lnTo>
                      <a:pt x="723" y="260"/>
                    </a:lnTo>
                    <a:lnTo>
                      <a:pt x="702" y="245"/>
                    </a:lnTo>
                    <a:lnTo>
                      <a:pt x="688" y="234"/>
                    </a:lnTo>
                    <a:lnTo>
                      <a:pt x="671" y="226"/>
                    </a:lnTo>
                    <a:lnTo>
                      <a:pt x="654" y="222"/>
                    </a:lnTo>
                    <a:lnTo>
                      <a:pt x="635" y="220"/>
                    </a:lnTo>
                    <a:lnTo>
                      <a:pt x="595" y="220"/>
                    </a:lnTo>
                    <a:lnTo>
                      <a:pt x="553" y="222"/>
                    </a:lnTo>
                    <a:lnTo>
                      <a:pt x="508" y="225"/>
                    </a:lnTo>
                    <a:lnTo>
                      <a:pt x="485" y="223"/>
                    </a:lnTo>
                    <a:lnTo>
                      <a:pt x="462" y="222"/>
                    </a:lnTo>
                    <a:lnTo>
                      <a:pt x="438" y="215"/>
                    </a:lnTo>
                    <a:lnTo>
                      <a:pt x="414" y="206"/>
                    </a:lnTo>
                    <a:lnTo>
                      <a:pt x="390" y="193"/>
                    </a:lnTo>
                    <a:lnTo>
                      <a:pt x="366" y="176"/>
                    </a:lnTo>
                    <a:lnTo>
                      <a:pt x="354" y="169"/>
                    </a:lnTo>
                    <a:lnTo>
                      <a:pt x="343" y="164"/>
                    </a:lnTo>
                    <a:lnTo>
                      <a:pt x="323" y="166"/>
                    </a:lnTo>
                    <a:lnTo>
                      <a:pt x="313" y="166"/>
                    </a:lnTo>
                    <a:lnTo>
                      <a:pt x="305" y="164"/>
                    </a:lnTo>
                    <a:lnTo>
                      <a:pt x="297" y="159"/>
                    </a:lnTo>
                    <a:lnTo>
                      <a:pt x="290" y="149"/>
                    </a:lnTo>
                    <a:lnTo>
                      <a:pt x="281" y="136"/>
                    </a:lnTo>
                    <a:lnTo>
                      <a:pt x="270" y="127"/>
                    </a:lnTo>
                    <a:lnTo>
                      <a:pt x="249" y="107"/>
                    </a:lnTo>
                    <a:lnTo>
                      <a:pt x="230" y="88"/>
                    </a:lnTo>
                    <a:lnTo>
                      <a:pt x="224" y="81"/>
                    </a:lnTo>
                    <a:lnTo>
                      <a:pt x="219" y="71"/>
                    </a:lnTo>
                    <a:lnTo>
                      <a:pt x="218" y="60"/>
                    </a:lnTo>
                    <a:lnTo>
                      <a:pt x="213" y="52"/>
                    </a:lnTo>
                    <a:lnTo>
                      <a:pt x="207" y="46"/>
                    </a:lnTo>
                    <a:lnTo>
                      <a:pt x="204" y="45"/>
                    </a:lnTo>
                    <a:lnTo>
                      <a:pt x="200" y="45"/>
                    </a:lnTo>
                    <a:lnTo>
                      <a:pt x="198" y="35"/>
                    </a:lnTo>
                    <a:lnTo>
                      <a:pt x="194" y="29"/>
                    </a:lnTo>
                    <a:lnTo>
                      <a:pt x="185" y="16"/>
                    </a:lnTo>
                    <a:lnTo>
                      <a:pt x="174" y="6"/>
                    </a:lnTo>
                    <a:lnTo>
                      <a:pt x="163" y="1"/>
                    </a:lnTo>
                    <a:lnTo>
                      <a:pt x="144" y="0"/>
                    </a:lnTo>
                    <a:lnTo>
                      <a:pt x="127" y="3"/>
                    </a:lnTo>
                    <a:lnTo>
                      <a:pt x="111" y="11"/>
                    </a:lnTo>
                    <a:lnTo>
                      <a:pt x="96" y="27"/>
                    </a:lnTo>
                    <a:lnTo>
                      <a:pt x="79" y="39"/>
                    </a:lnTo>
                    <a:lnTo>
                      <a:pt x="72" y="51"/>
                    </a:lnTo>
                    <a:lnTo>
                      <a:pt x="70" y="55"/>
                    </a:lnTo>
                    <a:lnTo>
                      <a:pt x="66" y="66"/>
                    </a:lnTo>
                    <a:lnTo>
                      <a:pt x="64" y="79"/>
                    </a:lnTo>
                    <a:lnTo>
                      <a:pt x="59" y="88"/>
                    </a:lnTo>
                    <a:lnTo>
                      <a:pt x="52" y="95"/>
                    </a:lnTo>
                    <a:lnTo>
                      <a:pt x="42" y="100"/>
                    </a:lnTo>
                    <a:lnTo>
                      <a:pt x="24" y="108"/>
                    </a:lnTo>
                    <a:lnTo>
                      <a:pt x="15" y="112"/>
                    </a:lnTo>
                    <a:lnTo>
                      <a:pt x="9" y="118"/>
                    </a:lnTo>
                    <a:lnTo>
                      <a:pt x="3" y="127"/>
                    </a:lnTo>
                    <a:lnTo>
                      <a:pt x="0" y="131"/>
                    </a:lnTo>
                    <a:lnTo>
                      <a:pt x="2" y="140"/>
                    </a:lnTo>
                    <a:lnTo>
                      <a:pt x="5" y="153"/>
                    </a:lnTo>
                    <a:lnTo>
                      <a:pt x="9" y="179"/>
                    </a:lnTo>
                    <a:lnTo>
                      <a:pt x="13" y="183"/>
                    </a:lnTo>
                    <a:lnTo>
                      <a:pt x="14" y="189"/>
                    </a:lnTo>
                    <a:lnTo>
                      <a:pt x="16" y="192"/>
                    </a:lnTo>
                    <a:lnTo>
                      <a:pt x="22" y="193"/>
                    </a:lnTo>
                    <a:lnTo>
                      <a:pt x="26" y="198"/>
                    </a:lnTo>
                    <a:lnTo>
                      <a:pt x="33" y="198"/>
                    </a:lnTo>
                    <a:lnTo>
                      <a:pt x="46" y="196"/>
                    </a:lnTo>
                    <a:lnTo>
                      <a:pt x="49" y="193"/>
                    </a:lnTo>
                    <a:lnTo>
                      <a:pt x="54" y="195"/>
                    </a:lnTo>
                    <a:lnTo>
                      <a:pt x="62" y="198"/>
                    </a:lnTo>
                    <a:lnTo>
                      <a:pt x="75" y="198"/>
                    </a:lnTo>
                    <a:lnTo>
                      <a:pt x="81" y="195"/>
                    </a:lnTo>
                    <a:lnTo>
                      <a:pt x="90" y="189"/>
                    </a:lnTo>
                    <a:lnTo>
                      <a:pt x="98" y="196"/>
                    </a:lnTo>
                    <a:lnTo>
                      <a:pt x="108" y="198"/>
                    </a:lnTo>
                    <a:lnTo>
                      <a:pt x="131" y="201"/>
                    </a:lnTo>
                    <a:lnTo>
                      <a:pt x="133" y="215"/>
                    </a:lnTo>
                    <a:lnTo>
                      <a:pt x="138" y="226"/>
                    </a:lnTo>
                    <a:lnTo>
                      <a:pt x="141" y="228"/>
                    </a:lnTo>
                    <a:lnTo>
                      <a:pt x="143" y="228"/>
                    </a:lnTo>
                    <a:lnTo>
                      <a:pt x="148" y="223"/>
                    </a:lnTo>
                    <a:lnTo>
                      <a:pt x="152" y="215"/>
                    </a:lnTo>
                    <a:lnTo>
                      <a:pt x="159" y="232"/>
                    </a:lnTo>
                    <a:lnTo>
                      <a:pt x="169" y="251"/>
                    </a:lnTo>
                    <a:lnTo>
                      <a:pt x="184" y="291"/>
                    </a:lnTo>
                    <a:lnTo>
                      <a:pt x="192" y="310"/>
                    </a:lnTo>
                    <a:lnTo>
                      <a:pt x="201" y="326"/>
                    </a:lnTo>
                    <a:lnTo>
                      <a:pt x="211" y="340"/>
                    </a:lnTo>
                    <a:lnTo>
                      <a:pt x="224" y="353"/>
                    </a:lnTo>
                    <a:lnTo>
                      <a:pt x="227" y="379"/>
                    </a:lnTo>
                    <a:lnTo>
                      <a:pt x="229" y="407"/>
                    </a:lnTo>
                    <a:lnTo>
                      <a:pt x="231" y="432"/>
                    </a:lnTo>
                    <a:lnTo>
                      <a:pt x="234" y="456"/>
                    </a:lnTo>
                    <a:lnTo>
                      <a:pt x="239" y="480"/>
                    </a:lnTo>
                    <a:lnTo>
                      <a:pt x="247" y="502"/>
                    </a:lnTo>
                    <a:lnTo>
                      <a:pt x="260" y="518"/>
                    </a:lnTo>
                    <a:lnTo>
                      <a:pt x="276" y="531"/>
                    </a:lnTo>
                    <a:lnTo>
                      <a:pt x="275" y="584"/>
                    </a:lnTo>
                    <a:lnTo>
                      <a:pt x="270" y="638"/>
                    </a:lnTo>
                    <a:lnTo>
                      <a:pt x="265" y="688"/>
                    </a:lnTo>
                    <a:lnTo>
                      <a:pt x="257" y="741"/>
                    </a:lnTo>
                    <a:lnTo>
                      <a:pt x="251" y="786"/>
                    </a:lnTo>
                    <a:lnTo>
                      <a:pt x="247" y="838"/>
                    </a:lnTo>
                    <a:lnTo>
                      <a:pt x="245" y="851"/>
                    </a:lnTo>
                    <a:lnTo>
                      <a:pt x="240" y="859"/>
                    </a:lnTo>
                    <a:lnTo>
                      <a:pt x="236" y="864"/>
                    </a:lnTo>
                    <a:lnTo>
                      <a:pt x="233" y="868"/>
                    </a:lnTo>
                    <a:lnTo>
                      <a:pt x="222" y="872"/>
                    </a:lnTo>
                    <a:lnTo>
                      <a:pt x="218" y="877"/>
                    </a:lnTo>
                    <a:lnTo>
                      <a:pt x="214" y="883"/>
                    </a:lnTo>
                    <a:lnTo>
                      <a:pt x="211" y="891"/>
                    </a:lnTo>
                    <a:lnTo>
                      <a:pt x="207" y="899"/>
                    </a:lnTo>
                    <a:lnTo>
                      <a:pt x="207" y="903"/>
                    </a:lnTo>
                    <a:lnTo>
                      <a:pt x="207" y="906"/>
                    </a:lnTo>
                    <a:lnTo>
                      <a:pt x="209" y="909"/>
                    </a:lnTo>
                    <a:lnTo>
                      <a:pt x="214" y="910"/>
                    </a:lnTo>
                    <a:lnTo>
                      <a:pt x="244" y="910"/>
                    </a:lnTo>
                    <a:lnTo>
                      <a:pt x="247" y="909"/>
                    </a:lnTo>
                    <a:lnTo>
                      <a:pt x="250" y="906"/>
                    </a:lnTo>
                    <a:lnTo>
                      <a:pt x="255" y="894"/>
                    </a:lnTo>
                    <a:lnTo>
                      <a:pt x="260" y="881"/>
                    </a:lnTo>
                    <a:lnTo>
                      <a:pt x="262" y="874"/>
                    </a:lnTo>
                    <a:lnTo>
                      <a:pt x="266" y="864"/>
                    </a:lnTo>
                    <a:lnTo>
                      <a:pt x="270" y="854"/>
                    </a:lnTo>
                    <a:lnTo>
                      <a:pt x="275" y="842"/>
                    </a:lnTo>
                    <a:lnTo>
                      <a:pt x="277" y="841"/>
                    </a:lnTo>
                    <a:lnTo>
                      <a:pt x="281" y="841"/>
                    </a:lnTo>
                    <a:lnTo>
                      <a:pt x="280" y="829"/>
                    </a:lnTo>
                    <a:lnTo>
                      <a:pt x="281" y="818"/>
                    </a:lnTo>
                    <a:lnTo>
                      <a:pt x="285" y="795"/>
                    </a:lnTo>
                    <a:lnTo>
                      <a:pt x="295" y="736"/>
                    </a:lnTo>
                    <a:lnTo>
                      <a:pt x="307" y="682"/>
                    </a:lnTo>
                    <a:lnTo>
                      <a:pt x="318" y="623"/>
                    </a:lnTo>
                    <a:lnTo>
                      <a:pt x="327" y="567"/>
                    </a:lnTo>
                    <a:lnTo>
                      <a:pt x="333" y="571"/>
                    </a:lnTo>
                    <a:lnTo>
                      <a:pt x="342" y="616"/>
                    </a:lnTo>
                    <a:lnTo>
                      <a:pt x="353" y="663"/>
                    </a:lnTo>
                    <a:lnTo>
                      <a:pt x="362" y="708"/>
                    </a:lnTo>
                    <a:lnTo>
                      <a:pt x="364" y="727"/>
                    </a:lnTo>
                    <a:lnTo>
                      <a:pt x="366" y="743"/>
                    </a:lnTo>
                    <a:lnTo>
                      <a:pt x="369" y="773"/>
                    </a:lnTo>
                    <a:lnTo>
                      <a:pt x="373" y="799"/>
                    </a:lnTo>
                    <a:lnTo>
                      <a:pt x="375" y="825"/>
                    </a:lnTo>
                    <a:lnTo>
                      <a:pt x="375" y="841"/>
                    </a:lnTo>
                    <a:lnTo>
                      <a:pt x="374" y="855"/>
                    </a:lnTo>
                    <a:lnTo>
                      <a:pt x="373" y="862"/>
                    </a:lnTo>
                    <a:lnTo>
                      <a:pt x="372" y="867"/>
                    </a:lnTo>
                    <a:lnTo>
                      <a:pt x="364" y="874"/>
                    </a:lnTo>
                    <a:lnTo>
                      <a:pt x="359" y="877"/>
                    </a:lnTo>
                    <a:lnTo>
                      <a:pt x="353" y="880"/>
                    </a:lnTo>
                    <a:lnTo>
                      <a:pt x="347" y="893"/>
                    </a:lnTo>
                    <a:lnTo>
                      <a:pt x="343" y="900"/>
                    </a:lnTo>
                    <a:lnTo>
                      <a:pt x="343" y="906"/>
                    </a:lnTo>
                    <a:lnTo>
                      <a:pt x="344" y="907"/>
                    </a:lnTo>
                    <a:lnTo>
                      <a:pt x="349" y="910"/>
                    </a:lnTo>
                    <a:lnTo>
                      <a:pt x="366" y="909"/>
                    </a:lnTo>
                    <a:lnTo>
                      <a:pt x="379" y="907"/>
                    </a:lnTo>
                    <a:lnTo>
                      <a:pt x="387" y="900"/>
                    </a:lnTo>
                    <a:lnTo>
                      <a:pt x="389" y="897"/>
                    </a:lnTo>
                    <a:lnTo>
                      <a:pt x="392" y="890"/>
                    </a:lnTo>
                    <a:lnTo>
                      <a:pt x="400" y="848"/>
                    </a:lnTo>
                    <a:lnTo>
                      <a:pt x="405" y="825"/>
                    </a:lnTo>
                    <a:lnTo>
                      <a:pt x="410" y="813"/>
                    </a:lnTo>
                    <a:lnTo>
                      <a:pt x="414" y="809"/>
                    </a:lnTo>
                    <a:lnTo>
                      <a:pt x="410" y="806"/>
                    </a:lnTo>
                    <a:lnTo>
                      <a:pt x="408" y="795"/>
                    </a:lnTo>
                    <a:lnTo>
                      <a:pt x="405" y="773"/>
                    </a:lnTo>
                    <a:lnTo>
                      <a:pt x="394" y="678"/>
                    </a:lnTo>
                    <a:lnTo>
                      <a:pt x="389" y="629"/>
                    </a:lnTo>
                    <a:lnTo>
                      <a:pt x="388" y="611"/>
                    </a:lnTo>
                    <a:lnTo>
                      <a:pt x="389" y="580"/>
                    </a:lnTo>
                    <a:lnTo>
                      <a:pt x="405" y="574"/>
                    </a:lnTo>
                    <a:lnTo>
                      <a:pt x="420" y="568"/>
                    </a:lnTo>
                    <a:lnTo>
                      <a:pt x="451" y="548"/>
                    </a:lnTo>
                    <a:lnTo>
                      <a:pt x="480" y="519"/>
                    </a:lnTo>
                    <a:lnTo>
                      <a:pt x="506" y="486"/>
                    </a:lnTo>
                    <a:lnTo>
                      <a:pt x="511" y="480"/>
                    </a:lnTo>
                    <a:lnTo>
                      <a:pt x="521" y="475"/>
                    </a:lnTo>
                    <a:lnTo>
                      <a:pt x="546" y="469"/>
                    </a:lnTo>
                    <a:lnTo>
                      <a:pt x="574" y="466"/>
                    </a:lnTo>
                    <a:lnTo>
                      <a:pt x="597" y="467"/>
                    </a:lnTo>
                    <a:lnTo>
                      <a:pt x="605" y="470"/>
                    </a:lnTo>
                    <a:lnTo>
                      <a:pt x="615" y="476"/>
                    </a:lnTo>
                    <a:lnTo>
                      <a:pt x="623" y="487"/>
                    </a:lnTo>
                    <a:lnTo>
                      <a:pt x="631" y="502"/>
                    </a:lnTo>
                    <a:lnTo>
                      <a:pt x="638" y="518"/>
                    </a:lnTo>
                    <a:lnTo>
                      <a:pt x="643" y="532"/>
                    </a:lnTo>
                    <a:lnTo>
                      <a:pt x="650" y="558"/>
                    </a:lnTo>
                    <a:lnTo>
                      <a:pt x="652" y="576"/>
                    </a:lnTo>
                    <a:lnTo>
                      <a:pt x="658" y="590"/>
                    </a:lnTo>
                    <a:lnTo>
                      <a:pt x="664" y="601"/>
                    </a:lnTo>
                    <a:lnTo>
                      <a:pt x="671" y="613"/>
                    </a:lnTo>
                    <a:lnTo>
                      <a:pt x="688" y="627"/>
                    </a:lnTo>
                    <a:lnTo>
                      <a:pt x="706" y="638"/>
                    </a:lnTo>
                    <a:lnTo>
                      <a:pt x="723" y="647"/>
                    </a:lnTo>
                    <a:lnTo>
                      <a:pt x="742" y="660"/>
                    </a:lnTo>
                    <a:lnTo>
                      <a:pt x="756" y="676"/>
                    </a:lnTo>
                    <a:lnTo>
                      <a:pt x="763" y="685"/>
                    </a:lnTo>
                    <a:lnTo>
                      <a:pt x="767" y="698"/>
                    </a:lnTo>
                    <a:lnTo>
                      <a:pt x="773" y="709"/>
                    </a:lnTo>
                    <a:lnTo>
                      <a:pt x="778" y="717"/>
                    </a:lnTo>
                    <a:lnTo>
                      <a:pt x="789" y="734"/>
                    </a:lnTo>
                    <a:lnTo>
                      <a:pt x="801" y="750"/>
                    </a:lnTo>
                    <a:lnTo>
                      <a:pt x="805" y="760"/>
                    </a:lnTo>
                    <a:lnTo>
                      <a:pt x="808" y="770"/>
                    </a:lnTo>
                    <a:lnTo>
                      <a:pt x="815" y="813"/>
                    </a:lnTo>
                    <a:lnTo>
                      <a:pt x="817" y="834"/>
                    </a:lnTo>
                    <a:lnTo>
                      <a:pt x="817" y="848"/>
                    </a:lnTo>
                    <a:lnTo>
                      <a:pt x="815" y="858"/>
                    </a:lnTo>
                    <a:lnTo>
                      <a:pt x="812" y="864"/>
                    </a:lnTo>
                    <a:lnTo>
                      <a:pt x="805" y="872"/>
                    </a:lnTo>
                    <a:lnTo>
                      <a:pt x="803" y="877"/>
                    </a:lnTo>
                    <a:lnTo>
                      <a:pt x="800" y="880"/>
                    </a:lnTo>
                    <a:lnTo>
                      <a:pt x="797" y="899"/>
                    </a:lnTo>
                    <a:lnTo>
                      <a:pt x="797" y="907"/>
                    </a:lnTo>
                    <a:lnTo>
                      <a:pt x="799" y="909"/>
                    </a:lnTo>
                    <a:lnTo>
                      <a:pt x="799" y="910"/>
                    </a:lnTo>
                    <a:lnTo>
                      <a:pt x="803" y="910"/>
                    </a:lnTo>
                    <a:lnTo>
                      <a:pt x="815" y="909"/>
                    </a:lnTo>
                    <a:lnTo>
                      <a:pt x="828" y="907"/>
                    </a:lnTo>
                    <a:lnTo>
                      <a:pt x="835" y="904"/>
                    </a:lnTo>
                    <a:lnTo>
                      <a:pt x="839" y="900"/>
                    </a:lnTo>
                    <a:lnTo>
                      <a:pt x="843" y="894"/>
                    </a:lnTo>
                    <a:lnTo>
                      <a:pt x="847" y="887"/>
                    </a:lnTo>
                    <a:lnTo>
                      <a:pt x="851" y="867"/>
                    </a:lnTo>
                    <a:lnTo>
                      <a:pt x="851" y="858"/>
                    </a:lnTo>
                    <a:lnTo>
                      <a:pt x="850" y="847"/>
                    </a:lnTo>
                    <a:lnTo>
                      <a:pt x="845" y="809"/>
                    </a:lnTo>
                    <a:lnTo>
                      <a:pt x="832" y="746"/>
                    </a:lnTo>
                    <a:lnTo>
                      <a:pt x="845" y="763"/>
                    </a:lnTo>
                    <a:lnTo>
                      <a:pt x="852" y="783"/>
                    </a:lnTo>
                    <a:lnTo>
                      <a:pt x="860" y="803"/>
                    </a:lnTo>
                    <a:lnTo>
                      <a:pt x="864" y="823"/>
                    </a:lnTo>
                    <a:lnTo>
                      <a:pt x="867" y="841"/>
                    </a:lnTo>
                    <a:lnTo>
                      <a:pt x="869" y="855"/>
                    </a:lnTo>
                    <a:lnTo>
                      <a:pt x="867" y="865"/>
                    </a:lnTo>
                    <a:lnTo>
                      <a:pt x="866" y="871"/>
                    </a:lnTo>
                    <a:lnTo>
                      <a:pt x="860" y="881"/>
                    </a:lnTo>
                    <a:lnTo>
                      <a:pt x="856" y="896"/>
                    </a:lnTo>
                    <a:lnTo>
                      <a:pt x="856" y="900"/>
                    </a:lnTo>
                    <a:lnTo>
                      <a:pt x="858" y="906"/>
                    </a:lnTo>
                    <a:lnTo>
                      <a:pt x="860" y="909"/>
                    </a:lnTo>
                    <a:lnTo>
                      <a:pt x="864" y="910"/>
                    </a:lnTo>
                  </a:path>
                </a:pathLst>
              </a:custGeom>
              <a:solidFill>
                <a:srgbClr val="FCD1C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184" name="Freeform 40">
                <a:extLst>
                  <a:ext uri="{FF2B5EF4-FFF2-40B4-BE49-F238E27FC236}">
                    <a16:creationId xmlns:a16="http://schemas.microsoft.com/office/drawing/2014/main" id="{FB680DAD-4E84-E243-B824-C31273C736A4}"/>
                  </a:ext>
                </a:extLst>
              </p:cNvPr>
              <p:cNvSpPr>
                <a:spLocks/>
              </p:cNvSpPr>
              <p:nvPr/>
            </p:nvSpPr>
            <p:spPr bwMode="auto">
              <a:xfrm>
                <a:off x="1266" y="1331"/>
                <a:ext cx="1046" cy="919"/>
              </a:xfrm>
              <a:custGeom>
                <a:avLst/>
                <a:gdLst>
                  <a:gd name="T0" fmla="*/ 905 w 1046"/>
                  <a:gd name="T1" fmla="*/ 902 h 919"/>
                  <a:gd name="T2" fmla="*/ 888 w 1046"/>
                  <a:gd name="T3" fmla="*/ 782 h 919"/>
                  <a:gd name="T4" fmla="*/ 874 w 1046"/>
                  <a:gd name="T5" fmla="*/ 704 h 919"/>
                  <a:gd name="T6" fmla="*/ 834 w 1046"/>
                  <a:gd name="T7" fmla="*/ 648 h 919"/>
                  <a:gd name="T8" fmla="*/ 797 w 1046"/>
                  <a:gd name="T9" fmla="*/ 536 h 919"/>
                  <a:gd name="T10" fmla="*/ 787 w 1046"/>
                  <a:gd name="T11" fmla="*/ 417 h 919"/>
                  <a:gd name="T12" fmla="*/ 754 w 1046"/>
                  <a:gd name="T13" fmla="*/ 322 h 919"/>
                  <a:gd name="T14" fmla="*/ 849 w 1046"/>
                  <a:gd name="T15" fmla="*/ 303 h 919"/>
                  <a:gd name="T16" fmla="*/ 980 w 1046"/>
                  <a:gd name="T17" fmla="*/ 345 h 919"/>
                  <a:gd name="T18" fmla="*/ 1045 w 1046"/>
                  <a:gd name="T19" fmla="*/ 319 h 919"/>
                  <a:gd name="T20" fmla="*/ 957 w 1046"/>
                  <a:gd name="T21" fmla="*/ 310 h 919"/>
                  <a:gd name="T22" fmla="*/ 855 w 1046"/>
                  <a:gd name="T23" fmla="*/ 268 h 919"/>
                  <a:gd name="T24" fmla="*/ 727 w 1046"/>
                  <a:gd name="T25" fmla="*/ 262 h 919"/>
                  <a:gd name="T26" fmla="*/ 639 w 1046"/>
                  <a:gd name="T27" fmla="*/ 222 h 919"/>
                  <a:gd name="T28" fmla="*/ 464 w 1046"/>
                  <a:gd name="T29" fmla="*/ 223 h 919"/>
                  <a:gd name="T30" fmla="*/ 356 w 1046"/>
                  <a:gd name="T31" fmla="*/ 171 h 919"/>
                  <a:gd name="T32" fmla="*/ 299 w 1046"/>
                  <a:gd name="T33" fmla="*/ 160 h 919"/>
                  <a:gd name="T34" fmla="*/ 232 w 1046"/>
                  <a:gd name="T35" fmla="*/ 89 h 919"/>
                  <a:gd name="T36" fmla="*/ 209 w 1046"/>
                  <a:gd name="T37" fmla="*/ 47 h 919"/>
                  <a:gd name="T38" fmla="*/ 186 w 1046"/>
                  <a:gd name="T39" fmla="*/ 16 h 919"/>
                  <a:gd name="T40" fmla="*/ 112 w 1046"/>
                  <a:gd name="T41" fmla="*/ 12 h 919"/>
                  <a:gd name="T42" fmla="*/ 67 w 1046"/>
                  <a:gd name="T43" fmla="*/ 67 h 919"/>
                  <a:gd name="T44" fmla="*/ 24 w 1046"/>
                  <a:gd name="T45" fmla="*/ 109 h 919"/>
                  <a:gd name="T46" fmla="*/ 2 w 1046"/>
                  <a:gd name="T47" fmla="*/ 140 h 919"/>
                  <a:gd name="T48" fmla="*/ 16 w 1046"/>
                  <a:gd name="T49" fmla="*/ 194 h 919"/>
                  <a:gd name="T50" fmla="*/ 49 w 1046"/>
                  <a:gd name="T51" fmla="*/ 195 h 919"/>
                  <a:gd name="T52" fmla="*/ 90 w 1046"/>
                  <a:gd name="T53" fmla="*/ 190 h 919"/>
                  <a:gd name="T54" fmla="*/ 139 w 1046"/>
                  <a:gd name="T55" fmla="*/ 229 h 919"/>
                  <a:gd name="T56" fmla="*/ 161 w 1046"/>
                  <a:gd name="T57" fmla="*/ 235 h 919"/>
                  <a:gd name="T58" fmla="*/ 212 w 1046"/>
                  <a:gd name="T59" fmla="*/ 344 h 919"/>
                  <a:gd name="T60" fmla="*/ 236 w 1046"/>
                  <a:gd name="T61" fmla="*/ 460 h 919"/>
                  <a:gd name="T62" fmla="*/ 277 w 1046"/>
                  <a:gd name="T63" fmla="*/ 589 h 919"/>
                  <a:gd name="T64" fmla="*/ 249 w 1046"/>
                  <a:gd name="T65" fmla="*/ 845 h 919"/>
                  <a:gd name="T66" fmla="*/ 223 w 1046"/>
                  <a:gd name="T67" fmla="*/ 880 h 919"/>
                  <a:gd name="T68" fmla="*/ 209 w 1046"/>
                  <a:gd name="T69" fmla="*/ 909 h 919"/>
                  <a:gd name="T70" fmla="*/ 249 w 1046"/>
                  <a:gd name="T71" fmla="*/ 916 h 919"/>
                  <a:gd name="T72" fmla="*/ 268 w 1046"/>
                  <a:gd name="T73" fmla="*/ 871 h 919"/>
                  <a:gd name="T74" fmla="*/ 282 w 1046"/>
                  <a:gd name="T75" fmla="*/ 836 h 919"/>
                  <a:gd name="T76" fmla="*/ 320 w 1046"/>
                  <a:gd name="T77" fmla="*/ 629 h 919"/>
                  <a:gd name="T78" fmla="*/ 365 w 1046"/>
                  <a:gd name="T79" fmla="*/ 714 h 919"/>
                  <a:gd name="T80" fmla="*/ 378 w 1046"/>
                  <a:gd name="T81" fmla="*/ 832 h 919"/>
                  <a:gd name="T82" fmla="*/ 367 w 1046"/>
                  <a:gd name="T83" fmla="*/ 881 h 919"/>
                  <a:gd name="T84" fmla="*/ 345 w 1046"/>
                  <a:gd name="T85" fmla="*/ 913 h 919"/>
                  <a:gd name="T86" fmla="*/ 389 w 1046"/>
                  <a:gd name="T87" fmla="*/ 908 h 919"/>
                  <a:gd name="T88" fmla="*/ 413 w 1046"/>
                  <a:gd name="T89" fmla="*/ 820 h 919"/>
                  <a:gd name="T90" fmla="*/ 396 w 1046"/>
                  <a:gd name="T91" fmla="*/ 683 h 919"/>
                  <a:gd name="T92" fmla="*/ 423 w 1046"/>
                  <a:gd name="T93" fmla="*/ 573 h 919"/>
                  <a:gd name="T94" fmla="*/ 525 w 1046"/>
                  <a:gd name="T95" fmla="*/ 479 h 919"/>
                  <a:gd name="T96" fmla="*/ 619 w 1046"/>
                  <a:gd name="T97" fmla="*/ 481 h 919"/>
                  <a:gd name="T98" fmla="*/ 654 w 1046"/>
                  <a:gd name="T99" fmla="*/ 564 h 919"/>
                  <a:gd name="T100" fmla="*/ 692 w 1046"/>
                  <a:gd name="T101" fmla="*/ 632 h 919"/>
                  <a:gd name="T102" fmla="*/ 768 w 1046"/>
                  <a:gd name="T103" fmla="*/ 691 h 919"/>
                  <a:gd name="T104" fmla="*/ 806 w 1046"/>
                  <a:gd name="T105" fmla="*/ 756 h 919"/>
                  <a:gd name="T106" fmla="*/ 823 w 1046"/>
                  <a:gd name="T107" fmla="*/ 855 h 919"/>
                  <a:gd name="T108" fmla="*/ 804 w 1046"/>
                  <a:gd name="T109" fmla="*/ 887 h 919"/>
                  <a:gd name="T110" fmla="*/ 808 w 1046"/>
                  <a:gd name="T111" fmla="*/ 918 h 919"/>
                  <a:gd name="T112" fmla="*/ 849 w 1046"/>
                  <a:gd name="T113" fmla="*/ 902 h 919"/>
                  <a:gd name="T114" fmla="*/ 849 w 1046"/>
                  <a:gd name="T115" fmla="*/ 816 h 919"/>
                  <a:gd name="T116" fmla="*/ 869 w 1046"/>
                  <a:gd name="T117" fmla="*/ 830 h 919"/>
                  <a:gd name="T118" fmla="*/ 866 w 1046"/>
                  <a:gd name="T119" fmla="*/ 889 h 919"/>
                  <a:gd name="T120" fmla="*/ 869 w 1046"/>
                  <a:gd name="T121" fmla="*/ 918 h 9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46"/>
                  <a:gd name="T184" fmla="*/ 0 h 919"/>
                  <a:gd name="T185" fmla="*/ 1046 w 1046"/>
                  <a:gd name="T186" fmla="*/ 919 h 9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46" h="919">
                    <a:moveTo>
                      <a:pt x="869" y="918"/>
                    </a:moveTo>
                    <a:lnTo>
                      <a:pt x="890" y="916"/>
                    </a:lnTo>
                    <a:lnTo>
                      <a:pt x="897" y="913"/>
                    </a:lnTo>
                    <a:lnTo>
                      <a:pt x="901" y="908"/>
                    </a:lnTo>
                    <a:lnTo>
                      <a:pt x="905" y="902"/>
                    </a:lnTo>
                    <a:lnTo>
                      <a:pt x="907" y="892"/>
                    </a:lnTo>
                    <a:lnTo>
                      <a:pt x="909" y="864"/>
                    </a:lnTo>
                    <a:lnTo>
                      <a:pt x="907" y="841"/>
                    </a:lnTo>
                    <a:lnTo>
                      <a:pt x="901" y="820"/>
                    </a:lnTo>
                    <a:lnTo>
                      <a:pt x="888" y="782"/>
                    </a:lnTo>
                    <a:lnTo>
                      <a:pt x="883" y="763"/>
                    </a:lnTo>
                    <a:lnTo>
                      <a:pt x="877" y="746"/>
                    </a:lnTo>
                    <a:lnTo>
                      <a:pt x="875" y="730"/>
                    </a:lnTo>
                    <a:lnTo>
                      <a:pt x="875" y="714"/>
                    </a:lnTo>
                    <a:lnTo>
                      <a:pt x="874" y="704"/>
                    </a:lnTo>
                    <a:lnTo>
                      <a:pt x="872" y="695"/>
                    </a:lnTo>
                    <a:lnTo>
                      <a:pt x="869" y="688"/>
                    </a:lnTo>
                    <a:lnTo>
                      <a:pt x="862" y="682"/>
                    </a:lnTo>
                    <a:lnTo>
                      <a:pt x="841" y="661"/>
                    </a:lnTo>
                    <a:lnTo>
                      <a:pt x="834" y="648"/>
                    </a:lnTo>
                    <a:lnTo>
                      <a:pt x="826" y="632"/>
                    </a:lnTo>
                    <a:lnTo>
                      <a:pt x="817" y="600"/>
                    </a:lnTo>
                    <a:lnTo>
                      <a:pt x="810" y="567"/>
                    </a:lnTo>
                    <a:lnTo>
                      <a:pt x="803" y="551"/>
                    </a:lnTo>
                    <a:lnTo>
                      <a:pt x="797" y="536"/>
                    </a:lnTo>
                    <a:lnTo>
                      <a:pt x="793" y="529"/>
                    </a:lnTo>
                    <a:lnTo>
                      <a:pt x="791" y="516"/>
                    </a:lnTo>
                    <a:lnTo>
                      <a:pt x="788" y="487"/>
                    </a:lnTo>
                    <a:lnTo>
                      <a:pt x="788" y="428"/>
                    </a:lnTo>
                    <a:lnTo>
                      <a:pt x="787" y="417"/>
                    </a:lnTo>
                    <a:lnTo>
                      <a:pt x="785" y="408"/>
                    </a:lnTo>
                    <a:lnTo>
                      <a:pt x="782" y="388"/>
                    </a:lnTo>
                    <a:lnTo>
                      <a:pt x="776" y="369"/>
                    </a:lnTo>
                    <a:lnTo>
                      <a:pt x="768" y="353"/>
                    </a:lnTo>
                    <a:lnTo>
                      <a:pt x="754" y="322"/>
                    </a:lnTo>
                    <a:lnTo>
                      <a:pt x="745" y="302"/>
                    </a:lnTo>
                    <a:lnTo>
                      <a:pt x="769" y="306"/>
                    </a:lnTo>
                    <a:lnTo>
                      <a:pt x="793" y="306"/>
                    </a:lnTo>
                    <a:lnTo>
                      <a:pt x="836" y="303"/>
                    </a:lnTo>
                    <a:lnTo>
                      <a:pt x="849" y="303"/>
                    </a:lnTo>
                    <a:lnTo>
                      <a:pt x="862" y="305"/>
                    </a:lnTo>
                    <a:lnTo>
                      <a:pt x="888" y="315"/>
                    </a:lnTo>
                    <a:lnTo>
                      <a:pt x="942" y="337"/>
                    </a:lnTo>
                    <a:lnTo>
                      <a:pt x="968" y="344"/>
                    </a:lnTo>
                    <a:lnTo>
                      <a:pt x="980" y="345"/>
                    </a:lnTo>
                    <a:lnTo>
                      <a:pt x="993" y="347"/>
                    </a:lnTo>
                    <a:lnTo>
                      <a:pt x="1006" y="344"/>
                    </a:lnTo>
                    <a:lnTo>
                      <a:pt x="1019" y="340"/>
                    </a:lnTo>
                    <a:lnTo>
                      <a:pt x="1032" y="332"/>
                    </a:lnTo>
                    <a:lnTo>
                      <a:pt x="1045" y="319"/>
                    </a:lnTo>
                    <a:lnTo>
                      <a:pt x="1032" y="326"/>
                    </a:lnTo>
                    <a:lnTo>
                      <a:pt x="1016" y="326"/>
                    </a:lnTo>
                    <a:lnTo>
                      <a:pt x="999" y="322"/>
                    </a:lnTo>
                    <a:lnTo>
                      <a:pt x="978" y="318"/>
                    </a:lnTo>
                    <a:lnTo>
                      <a:pt x="957" y="310"/>
                    </a:lnTo>
                    <a:lnTo>
                      <a:pt x="937" y="302"/>
                    </a:lnTo>
                    <a:lnTo>
                      <a:pt x="905" y="286"/>
                    </a:lnTo>
                    <a:lnTo>
                      <a:pt x="892" y="278"/>
                    </a:lnTo>
                    <a:lnTo>
                      <a:pt x="881" y="271"/>
                    </a:lnTo>
                    <a:lnTo>
                      <a:pt x="855" y="268"/>
                    </a:lnTo>
                    <a:lnTo>
                      <a:pt x="828" y="267"/>
                    </a:lnTo>
                    <a:lnTo>
                      <a:pt x="800" y="270"/>
                    </a:lnTo>
                    <a:lnTo>
                      <a:pt x="774" y="270"/>
                    </a:lnTo>
                    <a:lnTo>
                      <a:pt x="750" y="268"/>
                    </a:lnTo>
                    <a:lnTo>
                      <a:pt x="727" y="262"/>
                    </a:lnTo>
                    <a:lnTo>
                      <a:pt x="707" y="248"/>
                    </a:lnTo>
                    <a:lnTo>
                      <a:pt x="692" y="236"/>
                    </a:lnTo>
                    <a:lnTo>
                      <a:pt x="675" y="229"/>
                    </a:lnTo>
                    <a:lnTo>
                      <a:pt x="658" y="223"/>
                    </a:lnTo>
                    <a:lnTo>
                      <a:pt x="639" y="222"/>
                    </a:lnTo>
                    <a:lnTo>
                      <a:pt x="599" y="222"/>
                    </a:lnTo>
                    <a:lnTo>
                      <a:pt x="556" y="223"/>
                    </a:lnTo>
                    <a:lnTo>
                      <a:pt x="511" y="227"/>
                    </a:lnTo>
                    <a:lnTo>
                      <a:pt x="488" y="226"/>
                    </a:lnTo>
                    <a:lnTo>
                      <a:pt x="464" y="223"/>
                    </a:lnTo>
                    <a:lnTo>
                      <a:pt x="441" y="217"/>
                    </a:lnTo>
                    <a:lnTo>
                      <a:pt x="417" y="207"/>
                    </a:lnTo>
                    <a:lnTo>
                      <a:pt x="393" y="195"/>
                    </a:lnTo>
                    <a:lnTo>
                      <a:pt x="369" y="178"/>
                    </a:lnTo>
                    <a:lnTo>
                      <a:pt x="356" y="171"/>
                    </a:lnTo>
                    <a:lnTo>
                      <a:pt x="345" y="166"/>
                    </a:lnTo>
                    <a:lnTo>
                      <a:pt x="325" y="168"/>
                    </a:lnTo>
                    <a:lnTo>
                      <a:pt x="315" y="168"/>
                    </a:lnTo>
                    <a:lnTo>
                      <a:pt x="307" y="166"/>
                    </a:lnTo>
                    <a:lnTo>
                      <a:pt x="299" y="160"/>
                    </a:lnTo>
                    <a:lnTo>
                      <a:pt x="292" y="150"/>
                    </a:lnTo>
                    <a:lnTo>
                      <a:pt x="283" y="137"/>
                    </a:lnTo>
                    <a:lnTo>
                      <a:pt x="272" y="128"/>
                    </a:lnTo>
                    <a:lnTo>
                      <a:pt x="251" y="107"/>
                    </a:lnTo>
                    <a:lnTo>
                      <a:pt x="232" y="89"/>
                    </a:lnTo>
                    <a:lnTo>
                      <a:pt x="225" y="82"/>
                    </a:lnTo>
                    <a:lnTo>
                      <a:pt x="221" y="72"/>
                    </a:lnTo>
                    <a:lnTo>
                      <a:pt x="219" y="61"/>
                    </a:lnTo>
                    <a:lnTo>
                      <a:pt x="214" y="53"/>
                    </a:lnTo>
                    <a:lnTo>
                      <a:pt x="209" y="47"/>
                    </a:lnTo>
                    <a:lnTo>
                      <a:pt x="206" y="45"/>
                    </a:lnTo>
                    <a:lnTo>
                      <a:pt x="201" y="45"/>
                    </a:lnTo>
                    <a:lnTo>
                      <a:pt x="199" y="35"/>
                    </a:lnTo>
                    <a:lnTo>
                      <a:pt x="195" y="29"/>
                    </a:lnTo>
                    <a:lnTo>
                      <a:pt x="186" y="16"/>
                    </a:lnTo>
                    <a:lnTo>
                      <a:pt x="176" y="6"/>
                    </a:lnTo>
                    <a:lnTo>
                      <a:pt x="163" y="2"/>
                    </a:lnTo>
                    <a:lnTo>
                      <a:pt x="145" y="0"/>
                    </a:lnTo>
                    <a:lnTo>
                      <a:pt x="128" y="3"/>
                    </a:lnTo>
                    <a:lnTo>
                      <a:pt x="112" y="12"/>
                    </a:lnTo>
                    <a:lnTo>
                      <a:pt x="97" y="28"/>
                    </a:lnTo>
                    <a:lnTo>
                      <a:pt x="80" y="40"/>
                    </a:lnTo>
                    <a:lnTo>
                      <a:pt x="72" y="51"/>
                    </a:lnTo>
                    <a:lnTo>
                      <a:pt x="70" y="56"/>
                    </a:lnTo>
                    <a:lnTo>
                      <a:pt x="67" y="67"/>
                    </a:lnTo>
                    <a:lnTo>
                      <a:pt x="65" y="80"/>
                    </a:lnTo>
                    <a:lnTo>
                      <a:pt x="59" y="89"/>
                    </a:lnTo>
                    <a:lnTo>
                      <a:pt x="52" y="96"/>
                    </a:lnTo>
                    <a:lnTo>
                      <a:pt x="42" y="101"/>
                    </a:lnTo>
                    <a:lnTo>
                      <a:pt x="24" y="109"/>
                    </a:lnTo>
                    <a:lnTo>
                      <a:pt x="15" y="114"/>
                    </a:lnTo>
                    <a:lnTo>
                      <a:pt x="9" y="120"/>
                    </a:lnTo>
                    <a:lnTo>
                      <a:pt x="4" y="128"/>
                    </a:lnTo>
                    <a:lnTo>
                      <a:pt x="0" y="133"/>
                    </a:lnTo>
                    <a:lnTo>
                      <a:pt x="2" y="140"/>
                    </a:lnTo>
                    <a:lnTo>
                      <a:pt x="6" y="155"/>
                    </a:lnTo>
                    <a:lnTo>
                      <a:pt x="10" y="181"/>
                    </a:lnTo>
                    <a:lnTo>
                      <a:pt x="13" y="185"/>
                    </a:lnTo>
                    <a:lnTo>
                      <a:pt x="14" y="190"/>
                    </a:lnTo>
                    <a:lnTo>
                      <a:pt x="16" y="194"/>
                    </a:lnTo>
                    <a:lnTo>
                      <a:pt x="22" y="195"/>
                    </a:lnTo>
                    <a:lnTo>
                      <a:pt x="26" y="200"/>
                    </a:lnTo>
                    <a:lnTo>
                      <a:pt x="34" y="200"/>
                    </a:lnTo>
                    <a:lnTo>
                      <a:pt x="47" y="198"/>
                    </a:lnTo>
                    <a:lnTo>
                      <a:pt x="49" y="195"/>
                    </a:lnTo>
                    <a:lnTo>
                      <a:pt x="54" y="197"/>
                    </a:lnTo>
                    <a:lnTo>
                      <a:pt x="62" y="200"/>
                    </a:lnTo>
                    <a:lnTo>
                      <a:pt x="75" y="200"/>
                    </a:lnTo>
                    <a:lnTo>
                      <a:pt x="82" y="197"/>
                    </a:lnTo>
                    <a:lnTo>
                      <a:pt x="90" y="190"/>
                    </a:lnTo>
                    <a:lnTo>
                      <a:pt x="99" y="198"/>
                    </a:lnTo>
                    <a:lnTo>
                      <a:pt x="109" y="200"/>
                    </a:lnTo>
                    <a:lnTo>
                      <a:pt x="131" y="203"/>
                    </a:lnTo>
                    <a:lnTo>
                      <a:pt x="135" y="217"/>
                    </a:lnTo>
                    <a:lnTo>
                      <a:pt x="139" y="229"/>
                    </a:lnTo>
                    <a:lnTo>
                      <a:pt x="142" y="230"/>
                    </a:lnTo>
                    <a:lnTo>
                      <a:pt x="144" y="230"/>
                    </a:lnTo>
                    <a:lnTo>
                      <a:pt x="148" y="226"/>
                    </a:lnTo>
                    <a:lnTo>
                      <a:pt x="153" y="217"/>
                    </a:lnTo>
                    <a:lnTo>
                      <a:pt x="161" y="235"/>
                    </a:lnTo>
                    <a:lnTo>
                      <a:pt x="170" y="254"/>
                    </a:lnTo>
                    <a:lnTo>
                      <a:pt x="185" y="294"/>
                    </a:lnTo>
                    <a:lnTo>
                      <a:pt x="194" y="313"/>
                    </a:lnTo>
                    <a:lnTo>
                      <a:pt x="202" y="329"/>
                    </a:lnTo>
                    <a:lnTo>
                      <a:pt x="212" y="344"/>
                    </a:lnTo>
                    <a:lnTo>
                      <a:pt x="226" y="356"/>
                    </a:lnTo>
                    <a:lnTo>
                      <a:pt x="228" y="383"/>
                    </a:lnTo>
                    <a:lnTo>
                      <a:pt x="230" y="411"/>
                    </a:lnTo>
                    <a:lnTo>
                      <a:pt x="232" y="436"/>
                    </a:lnTo>
                    <a:lnTo>
                      <a:pt x="236" y="460"/>
                    </a:lnTo>
                    <a:lnTo>
                      <a:pt x="241" y="484"/>
                    </a:lnTo>
                    <a:lnTo>
                      <a:pt x="249" y="506"/>
                    </a:lnTo>
                    <a:lnTo>
                      <a:pt x="262" y="522"/>
                    </a:lnTo>
                    <a:lnTo>
                      <a:pt x="277" y="535"/>
                    </a:lnTo>
                    <a:lnTo>
                      <a:pt x="277" y="589"/>
                    </a:lnTo>
                    <a:lnTo>
                      <a:pt x="272" y="644"/>
                    </a:lnTo>
                    <a:lnTo>
                      <a:pt x="267" y="695"/>
                    </a:lnTo>
                    <a:lnTo>
                      <a:pt x="258" y="747"/>
                    </a:lnTo>
                    <a:lnTo>
                      <a:pt x="253" y="794"/>
                    </a:lnTo>
                    <a:lnTo>
                      <a:pt x="249" y="845"/>
                    </a:lnTo>
                    <a:lnTo>
                      <a:pt x="247" y="858"/>
                    </a:lnTo>
                    <a:lnTo>
                      <a:pt x="242" y="867"/>
                    </a:lnTo>
                    <a:lnTo>
                      <a:pt x="238" y="871"/>
                    </a:lnTo>
                    <a:lnTo>
                      <a:pt x="234" y="877"/>
                    </a:lnTo>
                    <a:lnTo>
                      <a:pt x="223" y="880"/>
                    </a:lnTo>
                    <a:lnTo>
                      <a:pt x="219" y="884"/>
                    </a:lnTo>
                    <a:lnTo>
                      <a:pt x="215" y="890"/>
                    </a:lnTo>
                    <a:lnTo>
                      <a:pt x="212" y="899"/>
                    </a:lnTo>
                    <a:lnTo>
                      <a:pt x="209" y="906"/>
                    </a:lnTo>
                    <a:lnTo>
                      <a:pt x="209" y="909"/>
                    </a:lnTo>
                    <a:lnTo>
                      <a:pt x="209" y="913"/>
                    </a:lnTo>
                    <a:lnTo>
                      <a:pt x="211" y="916"/>
                    </a:lnTo>
                    <a:lnTo>
                      <a:pt x="215" y="918"/>
                    </a:lnTo>
                    <a:lnTo>
                      <a:pt x="245" y="918"/>
                    </a:lnTo>
                    <a:lnTo>
                      <a:pt x="249" y="916"/>
                    </a:lnTo>
                    <a:lnTo>
                      <a:pt x="252" y="913"/>
                    </a:lnTo>
                    <a:lnTo>
                      <a:pt x="257" y="902"/>
                    </a:lnTo>
                    <a:lnTo>
                      <a:pt x="262" y="889"/>
                    </a:lnTo>
                    <a:lnTo>
                      <a:pt x="264" y="881"/>
                    </a:lnTo>
                    <a:lnTo>
                      <a:pt x="268" y="871"/>
                    </a:lnTo>
                    <a:lnTo>
                      <a:pt x="272" y="861"/>
                    </a:lnTo>
                    <a:lnTo>
                      <a:pt x="277" y="849"/>
                    </a:lnTo>
                    <a:lnTo>
                      <a:pt x="279" y="848"/>
                    </a:lnTo>
                    <a:lnTo>
                      <a:pt x="283" y="848"/>
                    </a:lnTo>
                    <a:lnTo>
                      <a:pt x="282" y="836"/>
                    </a:lnTo>
                    <a:lnTo>
                      <a:pt x="283" y="825"/>
                    </a:lnTo>
                    <a:lnTo>
                      <a:pt x="287" y="801"/>
                    </a:lnTo>
                    <a:lnTo>
                      <a:pt x="297" y="742"/>
                    </a:lnTo>
                    <a:lnTo>
                      <a:pt x="309" y="688"/>
                    </a:lnTo>
                    <a:lnTo>
                      <a:pt x="320" y="629"/>
                    </a:lnTo>
                    <a:lnTo>
                      <a:pt x="329" y="571"/>
                    </a:lnTo>
                    <a:lnTo>
                      <a:pt x="335" y="577"/>
                    </a:lnTo>
                    <a:lnTo>
                      <a:pt x="344" y="621"/>
                    </a:lnTo>
                    <a:lnTo>
                      <a:pt x="355" y="669"/>
                    </a:lnTo>
                    <a:lnTo>
                      <a:pt x="365" y="714"/>
                    </a:lnTo>
                    <a:lnTo>
                      <a:pt x="367" y="733"/>
                    </a:lnTo>
                    <a:lnTo>
                      <a:pt x="369" y="749"/>
                    </a:lnTo>
                    <a:lnTo>
                      <a:pt x="371" y="779"/>
                    </a:lnTo>
                    <a:lnTo>
                      <a:pt x="376" y="806"/>
                    </a:lnTo>
                    <a:lnTo>
                      <a:pt x="378" y="832"/>
                    </a:lnTo>
                    <a:lnTo>
                      <a:pt x="378" y="848"/>
                    </a:lnTo>
                    <a:lnTo>
                      <a:pt x="376" y="862"/>
                    </a:lnTo>
                    <a:lnTo>
                      <a:pt x="376" y="870"/>
                    </a:lnTo>
                    <a:lnTo>
                      <a:pt x="374" y="874"/>
                    </a:lnTo>
                    <a:lnTo>
                      <a:pt x="367" y="881"/>
                    </a:lnTo>
                    <a:lnTo>
                      <a:pt x="361" y="884"/>
                    </a:lnTo>
                    <a:lnTo>
                      <a:pt x="355" y="887"/>
                    </a:lnTo>
                    <a:lnTo>
                      <a:pt x="350" y="900"/>
                    </a:lnTo>
                    <a:lnTo>
                      <a:pt x="345" y="908"/>
                    </a:lnTo>
                    <a:lnTo>
                      <a:pt x="345" y="913"/>
                    </a:lnTo>
                    <a:lnTo>
                      <a:pt x="346" y="915"/>
                    </a:lnTo>
                    <a:lnTo>
                      <a:pt x="352" y="918"/>
                    </a:lnTo>
                    <a:lnTo>
                      <a:pt x="369" y="916"/>
                    </a:lnTo>
                    <a:lnTo>
                      <a:pt x="381" y="915"/>
                    </a:lnTo>
                    <a:lnTo>
                      <a:pt x="389" y="908"/>
                    </a:lnTo>
                    <a:lnTo>
                      <a:pt x="391" y="905"/>
                    </a:lnTo>
                    <a:lnTo>
                      <a:pt x="395" y="897"/>
                    </a:lnTo>
                    <a:lnTo>
                      <a:pt x="402" y="855"/>
                    </a:lnTo>
                    <a:lnTo>
                      <a:pt x="408" y="832"/>
                    </a:lnTo>
                    <a:lnTo>
                      <a:pt x="413" y="820"/>
                    </a:lnTo>
                    <a:lnTo>
                      <a:pt x="417" y="816"/>
                    </a:lnTo>
                    <a:lnTo>
                      <a:pt x="413" y="813"/>
                    </a:lnTo>
                    <a:lnTo>
                      <a:pt x="411" y="801"/>
                    </a:lnTo>
                    <a:lnTo>
                      <a:pt x="408" y="779"/>
                    </a:lnTo>
                    <a:lnTo>
                      <a:pt x="396" y="683"/>
                    </a:lnTo>
                    <a:lnTo>
                      <a:pt x="391" y="634"/>
                    </a:lnTo>
                    <a:lnTo>
                      <a:pt x="391" y="616"/>
                    </a:lnTo>
                    <a:lnTo>
                      <a:pt x="391" y="584"/>
                    </a:lnTo>
                    <a:lnTo>
                      <a:pt x="408" y="580"/>
                    </a:lnTo>
                    <a:lnTo>
                      <a:pt x="423" y="573"/>
                    </a:lnTo>
                    <a:lnTo>
                      <a:pt x="454" y="552"/>
                    </a:lnTo>
                    <a:lnTo>
                      <a:pt x="483" y="523"/>
                    </a:lnTo>
                    <a:lnTo>
                      <a:pt x="509" y="490"/>
                    </a:lnTo>
                    <a:lnTo>
                      <a:pt x="514" y="484"/>
                    </a:lnTo>
                    <a:lnTo>
                      <a:pt x="525" y="479"/>
                    </a:lnTo>
                    <a:lnTo>
                      <a:pt x="550" y="472"/>
                    </a:lnTo>
                    <a:lnTo>
                      <a:pt x="578" y="469"/>
                    </a:lnTo>
                    <a:lnTo>
                      <a:pt x="601" y="471"/>
                    </a:lnTo>
                    <a:lnTo>
                      <a:pt x="609" y="474"/>
                    </a:lnTo>
                    <a:lnTo>
                      <a:pt x="619" y="481"/>
                    </a:lnTo>
                    <a:lnTo>
                      <a:pt x="627" y="491"/>
                    </a:lnTo>
                    <a:lnTo>
                      <a:pt x="634" y="506"/>
                    </a:lnTo>
                    <a:lnTo>
                      <a:pt x="642" y="522"/>
                    </a:lnTo>
                    <a:lnTo>
                      <a:pt x="647" y="536"/>
                    </a:lnTo>
                    <a:lnTo>
                      <a:pt x="654" y="564"/>
                    </a:lnTo>
                    <a:lnTo>
                      <a:pt x="656" y="581"/>
                    </a:lnTo>
                    <a:lnTo>
                      <a:pt x="662" y="596"/>
                    </a:lnTo>
                    <a:lnTo>
                      <a:pt x="668" y="606"/>
                    </a:lnTo>
                    <a:lnTo>
                      <a:pt x="675" y="618"/>
                    </a:lnTo>
                    <a:lnTo>
                      <a:pt x="692" y="632"/>
                    </a:lnTo>
                    <a:lnTo>
                      <a:pt x="710" y="644"/>
                    </a:lnTo>
                    <a:lnTo>
                      <a:pt x="728" y="653"/>
                    </a:lnTo>
                    <a:lnTo>
                      <a:pt x="746" y="666"/>
                    </a:lnTo>
                    <a:lnTo>
                      <a:pt x="761" y="682"/>
                    </a:lnTo>
                    <a:lnTo>
                      <a:pt x="768" y="691"/>
                    </a:lnTo>
                    <a:lnTo>
                      <a:pt x="772" y="704"/>
                    </a:lnTo>
                    <a:lnTo>
                      <a:pt x="778" y="715"/>
                    </a:lnTo>
                    <a:lnTo>
                      <a:pt x="783" y="723"/>
                    </a:lnTo>
                    <a:lnTo>
                      <a:pt x="793" y="740"/>
                    </a:lnTo>
                    <a:lnTo>
                      <a:pt x="806" y="756"/>
                    </a:lnTo>
                    <a:lnTo>
                      <a:pt x="810" y="766"/>
                    </a:lnTo>
                    <a:lnTo>
                      <a:pt x="813" y="778"/>
                    </a:lnTo>
                    <a:lnTo>
                      <a:pt x="819" y="820"/>
                    </a:lnTo>
                    <a:lnTo>
                      <a:pt x="823" y="841"/>
                    </a:lnTo>
                    <a:lnTo>
                      <a:pt x="823" y="855"/>
                    </a:lnTo>
                    <a:lnTo>
                      <a:pt x="821" y="865"/>
                    </a:lnTo>
                    <a:lnTo>
                      <a:pt x="817" y="871"/>
                    </a:lnTo>
                    <a:lnTo>
                      <a:pt x="810" y="880"/>
                    </a:lnTo>
                    <a:lnTo>
                      <a:pt x="808" y="884"/>
                    </a:lnTo>
                    <a:lnTo>
                      <a:pt x="804" y="887"/>
                    </a:lnTo>
                    <a:lnTo>
                      <a:pt x="802" y="906"/>
                    </a:lnTo>
                    <a:lnTo>
                      <a:pt x="802" y="915"/>
                    </a:lnTo>
                    <a:lnTo>
                      <a:pt x="803" y="916"/>
                    </a:lnTo>
                    <a:lnTo>
                      <a:pt x="803" y="918"/>
                    </a:lnTo>
                    <a:lnTo>
                      <a:pt x="808" y="918"/>
                    </a:lnTo>
                    <a:lnTo>
                      <a:pt x="821" y="916"/>
                    </a:lnTo>
                    <a:lnTo>
                      <a:pt x="834" y="915"/>
                    </a:lnTo>
                    <a:lnTo>
                      <a:pt x="840" y="912"/>
                    </a:lnTo>
                    <a:lnTo>
                      <a:pt x="844" y="908"/>
                    </a:lnTo>
                    <a:lnTo>
                      <a:pt x="849" y="902"/>
                    </a:lnTo>
                    <a:lnTo>
                      <a:pt x="851" y="894"/>
                    </a:lnTo>
                    <a:lnTo>
                      <a:pt x="856" y="874"/>
                    </a:lnTo>
                    <a:lnTo>
                      <a:pt x="856" y="865"/>
                    </a:lnTo>
                    <a:lnTo>
                      <a:pt x="855" y="854"/>
                    </a:lnTo>
                    <a:lnTo>
                      <a:pt x="849" y="816"/>
                    </a:lnTo>
                    <a:lnTo>
                      <a:pt x="836" y="752"/>
                    </a:lnTo>
                    <a:lnTo>
                      <a:pt x="849" y="769"/>
                    </a:lnTo>
                    <a:lnTo>
                      <a:pt x="857" y="790"/>
                    </a:lnTo>
                    <a:lnTo>
                      <a:pt x="864" y="811"/>
                    </a:lnTo>
                    <a:lnTo>
                      <a:pt x="869" y="830"/>
                    </a:lnTo>
                    <a:lnTo>
                      <a:pt x="872" y="848"/>
                    </a:lnTo>
                    <a:lnTo>
                      <a:pt x="874" y="862"/>
                    </a:lnTo>
                    <a:lnTo>
                      <a:pt x="872" y="873"/>
                    </a:lnTo>
                    <a:lnTo>
                      <a:pt x="871" y="878"/>
                    </a:lnTo>
                    <a:lnTo>
                      <a:pt x="866" y="889"/>
                    </a:lnTo>
                    <a:lnTo>
                      <a:pt x="862" y="903"/>
                    </a:lnTo>
                    <a:lnTo>
                      <a:pt x="862" y="908"/>
                    </a:lnTo>
                    <a:lnTo>
                      <a:pt x="862" y="913"/>
                    </a:lnTo>
                    <a:lnTo>
                      <a:pt x="866" y="916"/>
                    </a:lnTo>
                    <a:lnTo>
                      <a:pt x="869" y="918"/>
                    </a:lnTo>
                  </a:path>
                </a:pathLst>
              </a:custGeom>
              <a:solidFill>
                <a:srgbClr val="FCD1C1"/>
              </a:solidFill>
              <a:ln w="12700" cap="rnd" cmpd="sng">
                <a:solidFill>
                  <a:srgbClr val="000000"/>
                </a:solidFill>
                <a:prstDash val="solid"/>
                <a:round/>
                <a:headEnd/>
                <a:tailEnd/>
              </a:ln>
            </p:spPr>
            <p:txBody>
              <a:bodyPr/>
              <a:lstStyle/>
              <a:p>
                <a:endParaRPr lang="zh-CN" altLang="en-US"/>
              </a:p>
            </p:txBody>
          </p:sp>
          <p:sp>
            <p:nvSpPr>
              <p:cNvPr id="47185" name="Freeform 41">
                <a:extLst>
                  <a:ext uri="{FF2B5EF4-FFF2-40B4-BE49-F238E27FC236}">
                    <a16:creationId xmlns:a16="http://schemas.microsoft.com/office/drawing/2014/main" id="{89290C01-8742-3D49-9646-FA28D7987DE7}"/>
                  </a:ext>
                </a:extLst>
              </p:cNvPr>
              <p:cNvSpPr>
                <a:spLocks/>
              </p:cNvSpPr>
              <p:nvPr/>
            </p:nvSpPr>
            <p:spPr bwMode="auto">
              <a:xfrm>
                <a:off x="2136" y="2214"/>
                <a:ext cx="17" cy="36"/>
              </a:xfrm>
              <a:custGeom>
                <a:avLst/>
                <a:gdLst>
                  <a:gd name="T0" fmla="*/ 5 w 17"/>
                  <a:gd name="T1" fmla="*/ 35 h 36"/>
                  <a:gd name="T2" fmla="*/ 4 w 17"/>
                  <a:gd name="T3" fmla="*/ 33 h 36"/>
                  <a:gd name="T4" fmla="*/ 0 w 17"/>
                  <a:gd name="T5" fmla="*/ 30 h 36"/>
                  <a:gd name="T6" fmla="*/ 0 w 17"/>
                  <a:gd name="T7" fmla="*/ 21 h 36"/>
                  <a:gd name="T8" fmla="*/ 4 w 17"/>
                  <a:gd name="T9" fmla="*/ 8 h 36"/>
                  <a:gd name="T10" fmla="*/ 9 w 17"/>
                  <a:gd name="T11" fmla="*/ 3 h 36"/>
                  <a:gd name="T12" fmla="*/ 16 w 17"/>
                  <a:gd name="T13" fmla="*/ 0 h 36"/>
                  <a:gd name="T14" fmla="*/ 0 60000 65536"/>
                  <a:gd name="T15" fmla="*/ 0 60000 65536"/>
                  <a:gd name="T16" fmla="*/ 0 60000 65536"/>
                  <a:gd name="T17" fmla="*/ 0 60000 65536"/>
                  <a:gd name="T18" fmla="*/ 0 60000 65536"/>
                  <a:gd name="T19" fmla="*/ 0 60000 65536"/>
                  <a:gd name="T20" fmla="*/ 0 60000 65536"/>
                  <a:gd name="T21" fmla="*/ 0 w 17"/>
                  <a:gd name="T22" fmla="*/ 0 h 36"/>
                  <a:gd name="T23" fmla="*/ 17 w 1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6">
                    <a:moveTo>
                      <a:pt x="5" y="35"/>
                    </a:moveTo>
                    <a:lnTo>
                      <a:pt x="4" y="33"/>
                    </a:lnTo>
                    <a:lnTo>
                      <a:pt x="0" y="30"/>
                    </a:lnTo>
                    <a:lnTo>
                      <a:pt x="0" y="21"/>
                    </a:lnTo>
                    <a:lnTo>
                      <a:pt x="4" y="8"/>
                    </a:lnTo>
                    <a:lnTo>
                      <a:pt x="9" y="3"/>
                    </a:lnTo>
                    <a:lnTo>
                      <a:pt x="16"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86" name="Freeform 42">
                <a:extLst>
                  <a:ext uri="{FF2B5EF4-FFF2-40B4-BE49-F238E27FC236}">
                    <a16:creationId xmlns:a16="http://schemas.microsoft.com/office/drawing/2014/main" id="{2875277F-2717-1941-B39E-CA4DF4010506}"/>
                  </a:ext>
                </a:extLst>
              </p:cNvPr>
              <p:cNvSpPr>
                <a:spLocks/>
              </p:cNvSpPr>
              <p:nvPr/>
            </p:nvSpPr>
            <p:spPr bwMode="auto">
              <a:xfrm>
                <a:off x="2154" y="2216"/>
                <a:ext cx="17" cy="33"/>
              </a:xfrm>
              <a:custGeom>
                <a:avLst/>
                <a:gdLst>
                  <a:gd name="T0" fmla="*/ 16 w 17"/>
                  <a:gd name="T1" fmla="*/ 0 h 33"/>
                  <a:gd name="T2" fmla="*/ 4 w 17"/>
                  <a:gd name="T3" fmla="*/ 8 h 33"/>
                  <a:gd name="T4" fmla="*/ 0 w 17"/>
                  <a:gd name="T5" fmla="*/ 22 h 33"/>
                  <a:gd name="T6" fmla="*/ 0 w 17"/>
                  <a:gd name="T7" fmla="*/ 29 h 33"/>
                  <a:gd name="T8" fmla="*/ 2 w 17"/>
                  <a:gd name="T9" fmla="*/ 32 h 33"/>
                  <a:gd name="T10" fmla="*/ 5 w 17"/>
                  <a:gd name="T11" fmla="*/ 32 h 33"/>
                  <a:gd name="T12" fmla="*/ 0 60000 65536"/>
                  <a:gd name="T13" fmla="*/ 0 60000 65536"/>
                  <a:gd name="T14" fmla="*/ 0 60000 65536"/>
                  <a:gd name="T15" fmla="*/ 0 60000 65536"/>
                  <a:gd name="T16" fmla="*/ 0 60000 65536"/>
                  <a:gd name="T17" fmla="*/ 0 60000 65536"/>
                  <a:gd name="T18" fmla="*/ 0 w 17"/>
                  <a:gd name="T19" fmla="*/ 0 h 33"/>
                  <a:gd name="T20" fmla="*/ 17 w 17"/>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7" h="33">
                    <a:moveTo>
                      <a:pt x="16" y="0"/>
                    </a:moveTo>
                    <a:lnTo>
                      <a:pt x="4" y="8"/>
                    </a:lnTo>
                    <a:lnTo>
                      <a:pt x="0" y="22"/>
                    </a:lnTo>
                    <a:lnTo>
                      <a:pt x="0" y="29"/>
                    </a:lnTo>
                    <a:lnTo>
                      <a:pt x="2" y="32"/>
                    </a:lnTo>
                    <a:lnTo>
                      <a:pt x="5" y="32"/>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87" name="Freeform 43">
                <a:extLst>
                  <a:ext uri="{FF2B5EF4-FFF2-40B4-BE49-F238E27FC236}">
                    <a16:creationId xmlns:a16="http://schemas.microsoft.com/office/drawing/2014/main" id="{FA617519-9205-5F42-9196-2A8978DB8925}"/>
                  </a:ext>
                </a:extLst>
              </p:cNvPr>
              <p:cNvSpPr>
                <a:spLocks/>
              </p:cNvSpPr>
              <p:nvPr/>
            </p:nvSpPr>
            <p:spPr bwMode="auto">
              <a:xfrm>
                <a:off x="2079" y="2214"/>
                <a:ext cx="17" cy="35"/>
              </a:xfrm>
              <a:custGeom>
                <a:avLst/>
                <a:gdLst>
                  <a:gd name="T0" fmla="*/ 7 w 17"/>
                  <a:gd name="T1" fmla="*/ 34 h 35"/>
                  <a:gd name="T2" fmla="*/ 3 w 17"/>
                  <a:gd name="T3" fmla="*/ 34 h 35"/>
                  <a:gd name="T4" fmla="*/ 1 w 17"/>
                  <a:gd name="T5" fmla="*/ 29 h 35"/>
                  <a:gd name="T6" fmla="*/ 0 w 17"/>
                  <a:gd name="T7" fmla="*/ 26 h 35"/>
                  <a:gd name="T8" fmla="*/ 1 w 17"/>
                  <a:gd name="T9" fmla="*/ 19 h 35"/>
                  <a:gd name="T10" fmla="*/ 6 w 17"/>
                  <a:gd name="T11" fmla="*/ 6 h 35"/>
                  <a:gd name="T12" fmla="*/ 10 w 17"/>
                  <a:gd name="T13" fmla="*/ 2 h 35"/>
                  <a:gd name="T14" fmla="*/ 16 w 17"/>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35"/>
                  <a:gd name="T26" fmla="*/ 17 w 17"/>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35">
                    <a:moveTo>
                      <a:pt x="7" y="34"/>
                    </a:moveTo>
                    <a:lnTo>
                      <a:pt x="3" y="34"/>
                    </a:lnTo>
                    <a:lnTo>
                      <a:pt x="1" y="29"/>
                    </a:lnTo>
                    <a:lnTo>
                      <a:pt x="0" y="26"/>
                    </a:lnTo>
                    <a:lnTo>
                      <a:pt x="1" y="19"/>
                    </a:lnTo>
                    <a:lnTo>
                      <a:pt x="6" y="6"/>
                    </a:lnTo>
                    <a:lnTo>
                      <a:pt x="10" y="2"/>
                    </a:lnTo>
                    <a:lnTo>
                      <a:pt x="16"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88" name="Freeform 44">
                <a:extLst>
                  <a:ext uri="{FF2B5EF4-FFF2-40B4-BE49-F238E27FC236}">
                    <a16:creationId xmlns:a16="http://schemas.microsoft.com/office/drawing/2014/main" id="{75E8BBDB-1598-304D-9AD4-FA55D0EDB059}"/>
                  </a:ext>
                </a:extLst>
              </p:cNvPr>
              <p:cNvSpPr>
                <a:spLocks/>
              </p:cNvSpPr>
              <p:nvPr/>
            </p:nvSpPr>
            <p:spPr bwMode="auto">
              <a:xfrm>
                <a:off x="2104" y="2020"/>
                <a:ext cx="29" cy="43"/>
              </a:xfrm>
              <a:custGeom>
                <a:avLst/>
                <a:gdLst>
                  <a:gd name="T0" fmla="*/ 28 w 29"/>
                  <a:gd name="T1" fmla="*/ 42 h 43"/>
                  <a:gd name="T2" fmla="*/ 23 w 29"/>
                  <a:gd name="T3" fmla="*/ 24 h 43"/>
                  <a:gd name="T4" fmla="*/ 18 w 29"/>
                  <a:gd name="T5" fmla="*/ 11 h 43"/>
                  <a:gd name="T6" fmla="*/ 11 w 29"/>
                  <a:gd name="T7" fmla="*/ 3 h 43"/>
                  <a:gd name="T8" fmla="*/ 0 w 29"/>
                  <a:gd name="T9" fmla="*/ 0 h 43"/>
                  <a:gd name="T10" fmla="*/ 0 60000 65536"/>
                  <a:gd name="T11" fmla="*/ 0 60000 65536"/>
                  <a:gd name="T12" fmla="*/ 0 60000 65536"/>
                  <a:gd name="T13" fmla="*/ 0 60000 65536"/>
                  <a:gd name="T14" fmla="*/ 0 60000 65536"/>
                  <a:gd name="T15" fmla="*/ 0 w 29"/>
                  <a:gd name="T16" fmla="*/ 0 h 43"/>
                  <a:gd name="T17" fmla="*/ 29 w 29"/>
                  <a:gd name="T18" fmla="*/ 43 h 43"/>
                </a:gdLst>
                <a:ahLst/>
                <a:cxnLst>
                  <a:cxn ang="T10">
                    <a:pos x="T0" y="T1"/>
                  </a:cxn>
                  <a:cxn ang="T11">
                    <a:pos x="T2" y="T3"/>
                  </a:cxn>
                  <a:cxn ang="T12">
                    <a:pos x="T4" y="T5"/>
                  </a:cxn>
                  <a:cxn ang="T13">
                    <a:pos x="T6" y="T7"/>
                  </a:cxn>
                  <a:cxn ang="T14">
                    <a:pos x="T8" y="T9"/>
                  </a:cxn>
                </a:cxnLst>
                <a:rect l="T15" t="T16" r="T17" b="T18"/>
                <a:pathLst>
                  <a:path w="29" h="43">
                    <a:moveTo>
                      <a:pt x="28" y="42"/>
                    </a:moveTo>
                    <a:lnTo>
                      <a:pt x="23" y="24"/>
                    </a:lnTo>
                    <a:lnTo>
                      <a:pt x="18" y="11"/>
                    </a:lnTo>
                    <a:lnTo>
                      <a:pt x="11" y="3"/>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89" name="Freeform 45">
                <a:extLst>
                  <a:ext uri="{FF2B5EF4-FFF2-40B4-BE49-F238E27FC236}">
                    <a16:creationId xmlns:a16="http://schemas.microsoft.com/office/drawing/2014/main" id="{CA3307DE-775A-7441-B0F8-B3B795C4DAA0}"/>
                  </a:ext>
                </a:extLst>
              </p:cNvPr>
              <p:cNvSpPr>
                <a:spLocks/>
              </p:cNvSpPr>
              <p:nvPr/>
            </p:nvSpPr>
            <p:spPr bwMode="auto">
              <a:xfrm>
                <a:off x="1860" y="1782"/>
                <a:ext cx="243" cy="302"/>
              </a:xfrm>
              <a:custGeom>
                <a:avLst/>
                <a:gdLst>
                  <a:gd name="T0" fmla="*/ 242 w 243"/>
                  <a:gd name="T1" fmla="*/ 301 h 302"/>
                  <a:gd name="T2" fmla="*/ 223 w 243"/>
                  <a:gd name="T3" fmla="*/ 276 h 302"/>
                  <a:gd name="T4" fmla="*/ 202 w 243"/>
                  <a:gd name="T5" fmla="*/ 252 h 302"/>
                  <a:gd name="T6" fmla="*/ 163 w 243"/>
                  <a:gd name="T7" fmla="*/ 215 h 302"/>
                  <a:gd name="T8" fmla="*/ 128 w 243"/>
                  <a:gd name="T9" fmla="*/ 182 h 302"/>
                  <a:gd name="T10" fmla="*/ 114 w 243"/>
                  <a:gd name="T11" fmla="*/ 166 h 302"/>
                  <a:gd name="T12" fmla="*/ 103 w 243"/>
                  <a:gd name="T13" fmla="*/ 150 h 302"/>
                  <a:gd name="T14" fmla="*/ 92 w 243"/>
                  <a:gd name="T15" fmla="*/ 126 h 302"/>
                  <a:gd name="T16" fmla="*/ 81 w 243"/>
                  <a:gd name="T17" fmla="*/ 102 h 302"/>
                  <a:gd name="T18" fmla="*/ 72 w 243"/>
                  <a:gd name="T19" fmla="*/ 76 h 302"/>
                  <a:gd name="T20" fmla="*/ 61 w 243"/>
                  <a:gd name="T21" fmla="*/ 51 h 302"/>
                  <a:gd name="T22" fmla="*/ 49 w 243"/>
                  <a:gd name="T23" fmla="*/ 29 h 302"/>
                  <a:gd name="T24" fmla="*/ 34 w 243"/>
                  <a:gd name="T25" fmla="*/ 11 h 302"/>
                  <a:gd name="T26" fmla="*/ 28 w 243"/>
                  <a:gd name="T27" fmla="*/ 6 h 302"/>
                  <a:gd name="T28" fmla="*/ 19 w 243"/>
                  <a:gd name="T29" fmla="*/ 2 h 302"/>
                  <a:gd name="T30" fmla="*/ 10 w 243"/>
                  <a:gd name="T31" fmla="*/ 0 h 302"/>
                  <a:gd name="T32" fmla="*/ 0 w 243"/>
                  <a:gd name="T33" fmla="*/ 0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3"/>
                  <a:gd name="T52" fmla="*/ 0 h 302"/>
                  <a:gd name="T53" fmla="*/ 243 w 243"/>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3" h="302">
                    <a:moveTo>
                      <a:pt x="242" y="301"/>
                    </a:moveTo>
                    <a:lnTo>
                      <a:pt x="223" y="276"/>
                    </a:lnTo>
                    <a:lnTo>
                      <a:pt x="202" y="252"/>
                    </a:lnTo>
                    <a:lnTo>
                      <a:pt x="163" y="215"/>
                    </a:lnTo>
                    <a:lnTo>
                      <a:pt x="128" y="182"/>
                    </a:lnTo>
                    <a:lnTo>
                      <a:pt x="114" y="166"/>
                    </a:lnTo>
                    <a:lnTo>
                      <a:pt x="103" y="150"/>
                    </a:lnTo>
                    <a:lnTo>
                      <a:pt x="92" y="126"/>
                    </a:lnTo>
                    <a:lnTo>
                      <a:pt x="81" y="102"/>
                    </a:lnTo>
                    <a:lnTo>
                      <a:pt x="72" y="76"/>
                    </a:lnTo>
                    <a:lnTo>
                      <a:pt x="61" y="51"/>
                    </a:lnTo>
                    <a:lnTo>
                      <a:pt x="49" y="29"/>
                    </a:lnTo>
                    <a:lnTo>
                      <a:pt x="34" y="11"/>
                    </a:lnTo>
                    <a:lnTo>
                      <a:pt x="28" y="6"/>
                    </a:lnTo>
                    <a:lnTo>
                      <a:pt x="19" y="2"/>
                    </a:lnTo>
                    <a:lnTo>
                      <a:pt x="10" y="0"/>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0" name="Freeform 46">
                <a:extLst>
                  <a:ext uri="{FF2B5EF4-FFF2-40B4-BE49-F238E27FC236}">
                    <a16:creationId xmlns:a16="http://schemas.microsoft.com/office/drawing/2014/main" id="{706877BC-898A-1540-B0A1-12E84DD44252}"/>
                  </a:ext>
                </a:extLst>
              </p:cNvPr>
              <p:cNvSpPr>
                <a:spLocks/>
              </p:cNvSpPr>
              <p:nvPr/>
            </p:nvSpPr>
            <p:spPr bwMode="auto">
              <a:xfrm>
                <a:off x="1867" y="1802"/>
                <a:ext cx="50" cy="24"/>
              </a:xfrm>
              <a:custGeom>
                <a:avLst/>
                <a:gdLst>
                  <a:gd name="T0" fmla="*/ 0 w 50"/>
                  <a:gd name="T1" fmla="*/ 0 h 24"/>
                  <a:gd name="T2" fmla="*/ 13 w 50"/>
                  <a:gd name="T3" fmla="*/ 3 h 24"/>
                  <a:gd name="T4" fmla="*/ 27 w 50"/>
                  <a:gd name="T5" fmla="*/ 8 h 24"/>
                  <a:gd name="T6" fmla="*/ 38 w 50"/>
                  <a:gd name="T7" fmla="*/ 13 h 24"/>
                  <a:gd name="T8" fmla="*/ 49 w 50"/>
                  <a:gd name="T9" fmla="*/ 23 h 24"/>
                  <a:gd name="T10" fmla="*/ 0 60000 65536"/>
                  <a:gd name="T11" fmla="*/ 0 60000 65536"/>
                  <a:gd name="T12" fmla="*/ 0 60000 65536"/>
                  <a:gd name="T13" fmla="*/ 0 60000 65536"/>
                  <a:gd name="T14" fmla="*/ 0 60000 65536"/>
                  <a:gd name="T15" fmla="*/ 0 w 50"/>
                  <a:gd name="T16" fmla="*/ 0 h 24"/>
                  <a:gd name="T17" fmla="*/ 50 w 50"/>
                  <a:gd name="T18" fmla="*/ 24 h 24"/>
                </a:gdLst>
                <a:ahLst/>
                <a:cxnLst>
                  <a:cxn ang="T10">
                    <a:pos x="T0" y="T1"/>
                  </a:cxn>
                  <a:cxn ang="T11">
                    <a:pos x="T2" y="T3"/>
                  </a:cxn>
                  <a:cxn ang="T12">
                    <a:pos x="T4" y="T5"/>
                  </a:cxn>
                  <a:cxn ang="T13">
                    <a:pos x="T6" y="T7"/>
                  </a:cxn>
                  <a:cxn ang="T14">
                    <a:pos x="T8" y="T9"/>
                  </a:cxn>
                </a:cxnLst>
                <a:rect l="T15" t="T16" r="T17" b="T18"/>
                <a:pathLst>
                  <a:path w="50" h="24">
                    <a:moveTo>
                      <a:pt x="0" y="0"/>
                    </a:moveTo>
                    <a:lnTo>
                      <a:pt x="13" y="3"/>
                    </a:lnTo>
                    <a:lnTo>
                      <a:pt x="27" y="8"/>
                    </a:lnTo>
                    <a:lnTo>
                      <a:pt x="38" y="13"/>
                    </a:lnTo>
                    <a:lnTo>
                      <a:pt x="49" y="23"/>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1" name="Freeform 47">
                <a:extLst>
                  <a:ext uri="{FF2B5EF4-FFF2-40B4-BE49-F238E27FC236}">
                    <a16:creationId xmlns:a16="http://schemas.microsoft.com/office/drawing/2014/main" id="{E6B7392D-8EB3-534F-B11D-7200F4A77F1C}"/>
                  </a:ext>
                </a:extLst>
              </p:cNvPr>
              <p:cNvSpPr>
                <a:spLocks/>
              </p:cNvSpPr>
              <p:nvPr/>
            </p:nvSpPr>
            <p:spPr bwMode="auto">
              <a:xfrm>
                <a:off x="1972" y="1578"/>
                <a:ext cx="40" cy="53"/>
              </a:xfrm>
              <a:custGeom>
                <a:avLst/>
                <a:gdLst>
                  <a:gd name="T0" fmla="*/ 39 w 40"/>
                  <a:gd name="T1" fmla="*/ 52 h 53"/>
                  <a:gd name="T2" fmla="*/ 31 w 40"/>
                  <a:gd name="T3" fmla="*/ 38 h 53"/>
                  <a:gd name="T4" fmla="*/ 24 w 40"/>
                  <a:gd name="T5" fmla="*/ 24 h 53"/>
                  <a:gd name="T6" fmla="*/ 13 w 40"/>
                  <a:gd name="T7" fmla="*/ 13 h 53"/>
                  <a:gd name="T8" fmla="*/ 0 w 40"/>
                  <a:gd name="T9" fmla="*/ 0 h 53"/>
                  <a:gd name="T10" fmla="*/ 0 60000 65536"/>
                  <a:gd name="T11" fmla="*/ 0 60000 65536"/>
                  <a:gd name="T12" fmla="*/ 0 60000 65536"/>
                  <a:gd name="T13" fmla="*/ 0 60000 65536"/>
                  <a:gd name="T14" fmla="*/ 0 60000 65536"/>
                  <a:gd name="T15" fmla="*/ 0 w 40"/>
                  <a:gd name="T16" fmla="*/ 0 h 53"/>
                  <a:gd name="T17" fmla="*/ 40 w 40"/>
                  <a:gd name="T18" fmla="*/ 53 h 53"/>
                </a:gdLst>
                <a:ahLst/>
                <a:cxnLst>
                  <a:cxn ang="T10">
                    <a:pos x="T0" y="T1"/>
                  </a:cxn>
                  <a:cxn ang="T11">
                    <a:pos x="T2" y="T3"/>
                  </a:cxn>
                  <a:cxn ang="T12">
                    <a:pos x="T4" y="T5"/>
                  </a:cxn>
                  <a:cxn ang="T13">
                    <a:pos x="T6" y="T7"/>
                  </a:cxn>
                  <a:cxn ang="T14">
                    <a:pos x="T8" y="T9"/>
                  </a:cxn>
                </a:cxnLst>
                <a:rect l="T15" t="T16" r="T17" b="T18"/>
                <a:pathLst>
                  <a:path w="40" h="53">
                    <a:moveTo>
                      <a:pt x="39" y="52"/>
                    </a:moveTo>
                    <a:lnTo>
                      <a:pt x="31" y="38"/>
                    </a:lnTo>
                    <a:lnTo>
                      <a:pt x="24" y="24"/>
                    </a:lnTo>
                    <a:lnTo>
                      <a:pt x="13" y="13"/>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2" name="Freeform 48">
                <a:extLst>
                  <a:ext uri="{FF2B5EF4-FFF2-40B4-BE49-F238E27FC236}">
                    <a16:creationId xmlns:a16="http://schemas.microsoft.com/office/drawing/2014/main" id="{91EC397D-C329-2647-8E94-BC468D074560}"/>
                  </a:ext>
                </a:extLst>
              </p:cNvPr>
              <p:cNvSpPr>
                <a:spLocks/>
              </p:cNvSpPr>
              <p:nvPr/>
            </p:nvSpPr>
            <p:spPr bwMode="auto">
              <a:xfrm>
                <a:off x="1792" y="1733"/>
                <a:ext cx="107" cy="40"/>
              </a:xfrm>
              <a:custGeom>
                <a:avLst/>
                <a:gdLst>
                  <a:gd name="T0" fmla="*/ 106 w 107"/>
                  <a:gd name="T1" fmla="*/ 21 h 40"/>
                  <a:gd name="T2" fmla="*/ 93 w 107"/>
                  <a:gd name="T3" fmla="*/ 7 h 40"/>
                  <a:gd name="T4" fmla="*/ 81 w 107"/>
                  <a:gd name="T5" fmla="*/ 0 h 40"/>
                  <a:gd name="T6" fmla="*/ 66 w 107"/>
                  <a:gd name="T7" fmla="*/ 0 h 40"/>
                  <a:gd name="T8" fmla="*/ 54 w 107"/>
                  <a:gd name="T9" fmla="*/ 5 h 40"/>
                  <a:gd name="T10" fmla="*/ 26 w 107"/>
                  <a:gd name="T11" fmla="*/ 21 h 40"/>
                  <a:gd name="T12" fmla="*/ 0 w 107"/>
                  <a:gd name="T13" fmla="*/ 39 h 40"/>
                  <a:gd name="T14" fmla="*/ 0 60000 65536"/>
                  <a:gd name="T15" fmla="*/ 0 60000 65536"/>
                  <a:gd name="T16" fmla="*/ 0 60000 65536"/>
                  <a:gd name="T17" fmla="*/ 0 60000 65536"/>
                  <a:gd name="T18" fmla="*/ 0 60000 65536"/>
                  <a:gd name="T19" fmla="*/ 0 60000 65536"/>
                  <a:gd name="T20" fmla="*/ 0 60000 65536"/>
                  <a:gd name="T21" fmla="*/ 0 w 107"/>
                  <a:gd name="T22" fmla="*/ 0 h 40"/>
                  <a:gd name="T23" fmla="*/ 107 w 107"/>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40">
                    <a:moveTo>
                      <a:pt x="106" y="21"/>
                    </a:moveTo>
                    <a:lnTo>
                      <a:pt x="93" y="7"/>
                    </a:lnTo>
                    <a:lnTo>
                      <a:pt x="81" y="0"/>
                    </a:lnTo>
                    <a:lnTo>
                      <a:pt x="66" y="0"/>
                    </a:lnTo>
                    <a:lnTo>
                      <a:pt x="54" y="5"/>
                    </a:lnTo>
                    <a:lnTo>
                      <a:pt x="26" y="21"/>
                    </a:lnTo>
                    <a:lnTo>
                      <a:pt x="0" y="39"/>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3" name="Freeform 49">
                <a:extLst>
                  <a:ext uri="{FF2B5EF4-FFF2-40B4-BE49-F238E27FC236}">
                    <a16:creationId xmlns:a16="http://schemas.microsoft.com/office/drawing/2014/main" id="{F6A60C6D-5DBB-CE41-9F26-C8C2FDA9F27C}"/>
                  </a:ext>
                </a:extLst>
              </p:cNvPr>
              <p:cNvSpPr>
                <a:spLocks/>
              </p:cNvSpPr>
              <p:nvPr/>
            </p:nvSpPr>
            <p:spPr bwMode="auto">
              <a:xfrm>
                <a:off x="1774" y="1794"/>
                <a:ext cx="36" cy="30"/>
              </a:xfrm>
              <a:custGeom>
                <a:avLst/>
                <a:gdLst>
                  <a:gd name="T0" fmla="*/ 35 w 36"/>
                  <a:gd name="T1" fmla="*/ 0 h 30"/>
                  <a:gd name="T2" fmla="*/ 25 w 36"/>
                  <a:gd name="T3" fmla="*/ 3 h 30"/>
                  <a:gd name="T4" fmla="*/ 17 w 36"/>
                  <a:gd name="T5" fmla="*/ 10 h 30"/>
                  <a:gd name="T6" fmla="*/ 10 w 36"/>
                  <a:gd name="T7" fmla="*/ 18 h 30"/>
                  <a:gd name="T8" fmla="*/ 0 w 36"/>
                  <a:gd name="T9" fmla="*/ 29 h 30"/>
                  <a:gd name="T10" fmla="*/ 0 60000 65536"/>
                  <a:gd name="T11" fmla="*/ 0 60000 65536"/>
                  <a:gd name="T12" fmla="*/ 0 60000 65536"/>
                  <a:gd name="T13" fmla="*/ 0 60000 65536"/>
                  <a:gd name="T14" fmla="*/ 0 60000 65536"/>
                  <a:gd name="T15" fmla="*/ 0 w 36"/>
                  <a:gd name="T16" fmla="*/ 0 h 30"/>
                  <a:gd name="T17" fmla="*/ 36 w 36"/>
                  <a:gd name="T18" fmla="*/ 30 h 30"/>
                </a:gdLst>
                <a:ahLst/>
                <a:cxnLst>
                  <a:cxn ang="T10">
                    <a:pos x="T0" y="T1"/>
                  </a:cxn>
                  <a:cxn ang="T11">
                    <a:pos x="T2" y="T3"/>
                  </a:cxn>
                  <a:cxn ang="T12">
                    <a:pos x="T4" y="T5"/>
                  </a:cxn>
                  <a:cxn ang="T13">
                    <a:pos x="T6" y="T7"/>
                  </a:cxn>
                  <a:cxn ang="T14">
                    <a:pos x="T8" y="T9"/>
                  </a:cxn>
                </a:cxnLst>
                <a:rect l="T15" t="T16" r="T17" b="T18"/>
                <a:pathLst>
                  <a:path w="36" h="30">
                    <a:moveTo>
                      <a:pt x="35" y="0"/>
                    </a:moveTo>
                    <a:lnTo>
                      <a:pt x="25" y="3"/>
                    </a:lnTo>
                    <a:lnTo>
                      <a:pt x="17" y="10"/>
                    </a:lnTo>
                    <a:lnTo>
                      <a:pt x="10" y="18"/>
                    </a:lnTo>
                    <a:lnTo>
                      <a:pt x="0" y="29"/>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4" name="Freeform 50">
                <a:extLst>
                  <a:ext uri="{FF2B5EF4-FFF2-40B4-BE49-F238E27FC236}">
                    <a16:creationId xmlns:a16="http://schemas.microsoft.com/office/drawing/2014/main" id="{80FFFF1E-638D-0B49-90F3-80F8506EB1A1}"/>
                  </a:ext>
                </a:extLst>
              </p:cNvPr>
              <p:cNvSpPr>
                <a:spLocks/>
              </p:cNvSpPr>
              <p:nvPr/>
            </p:nvSpPr>
            <p:spPr bwMode="auto">
              <a:xfrm>
                <a:off x="1602" y="1907"/>
                <a:ext cx="55" cy="17"/>
              </a:xfrm>
              <a:custGeom>
                <a:avLst/>
                <a:gdLst>
                  <a:gd name="T0" fmla="*/ 54 w 55"/>
                  <a:gd name="T1" fmla="*/ 13 h 17"/>
                  <a:gd name="T2" fmla="*/ 40 w 55"/>
                  <a:gd name="T3" fmla="*/ 16 h 17"/>
                  <a:gd name="T4" fmla="*/ 28 w 55"/>
                  <a:gd name="T5" fmla="*/ 14 h 17"/>
                  <a:gd name="T6" fmla="*/ 14 w 55"/>
                  <a:gd name="T7" fmla="*/ 10 h 17"/>
                  <a:gd name="T8" fmla="*/ 0 w 55"/>
                  <a:gd name="T9" fmla="*/ 0 h 17"/>
                  <a:gd name="T10" fmla="*/ 0 60000 65536"/>
                  <a:gd name="T11" fmla="*/ 0 60000 65536"/>
                  <a:gd name="T12" fmla="*/ 0 60000 65536"/>
                  <a:gd name="T13" fmla="*/ 0 60000 65536"/>
                  <a:gd name="T14" fmla="*/ 0 60000 65536"/>
                  <a:gd name="T15" fmla="*/ 0 w 55"/>
                  <a:gd name="T16" fmla="*/ 0 h 17"/>
                  <a:gd name="T17" fmla="*/ 55 w 55"/>
                  <a:gd name="T18" fmla="*/ 17 h 17"/>
                </a:gdLst>
                <a:ahLst/>
                <a:cxnLst>
                  <a:cxn ang="T10">
                    <a:pos x="T0" y="T1"/>
                  </a:cxn>
                  <a:cxn ang="T11">
                    <a:pos x="T2" y="T3"/>
                  </a:cxn>
                  <a:cxn ang="T12">
                    <a:pos x="T4" y="T5"/>
                  </a:cxn>
                  <a:cxn ang="T13">
                    <a:pos x="T6" y="T7"/>
                  </a:cxn>
                  <a:cxn ang="T14">
                    <a:pos x="T8" y="T9"/>
                  </a:cxn>
                </a:cxnLst>
                <a:rect l="T15" t="T16" r="T17" b="T18"/>
                <a:pathLst>
                  <a:path w="55" h="17">
                    <a:moveTo>
                      <a:pt x="54" y="13"/>
                    </a:moveTo>
                    <a:lnTo>
                      <a:pt x="40" y="16"/>
                    </a:lnTo>
                    <a:lnTo>
                      <a:pt x="28" y="14"/>
                    </a:lnTo>
                    <a:lnTo>
                      <a:pt x="14" y="10"/>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5" name="Freeform 51">
                <a:extLst>
                  <a:ext uri="{FF2B5EF4-FFF2-40B4-BE49-F238E27FC236}">
                    <a16:creationId xmlns:a16="http://schemas.microsoft.com/office/drawing/2014/main" id="{CC46F455-302C-8F44-A657-FE77BC01C07C}"/>
                  </a:ext>
                </a:extLst>
              </p:cNvPr>
              <p:cNvSpPr>
                <a:spLocks/>
              </p:cNvSpPr>
              <p:nvPr/>
            </p:nvSpPr>
            <p:spPr bwMode="auto">
              <a:xfrm>
                <a:off x="1594" y="1829"/>
                <a:ext cx="22" cy="75"/>
              </a:xfrm>
              <a:custGeom>
                <a:avLst/>
                <a:gdLst>
                  <a:gd name="T0" fmla="*/ 0 w 22"/>
                  <a:gd name="T1" fmla="*/ 74 h 75"/>
                  <a:gd name="T2" fmla="*/ 1 w 22"/>
                  <a:gd name="T3" fmla="*/ 63 h 75"/>
                  <a:gd name="T4" fmla="*/ 1 w 22"/>
                  <a:gd name="T5" fmla="*/ 56 h 75"/>
                  <a:gd name="T6" fmla="*/ 1 w 22"/>
                  <a:gd name="T7" fmla="*/ 42 h 75"/>
                  <a:gd name="T8" fmla="*/ 3 w 22"/>
                  <a:gd name="T9" fmla="*/ 35 h 75"/>
                  <a:gd name="T10" fmla="*/ 6 w 22"/>
                  <a:gd name="T11" fmla="*/ 26 h 75"/>
                  <a:gd name="T12" fmla="*/ 11 w 22"/>
                  <a:gd name="T13" fmla="*/ 14 h 75"/>
                  <a:gd name="T14" fmla="*/ 21 w 22"/>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75"/>
                  <a:gd name="T26" fmla="*/ 22 w 2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75">
                    <a:moveTo>
                      <a:pt x="0" y="74"/>
                    </a:moveTo>
                    <a:lnTo>
                      <a:pt x="1" y="63"/>
                    </a:lnTo>
                    <a:lnTo>
                      <a:pt x="1" y="56"/>
                    </a:lnTo>
                    <a:lnTo>
                      <a:pt x="1" y="42"/>
                    </a:lnTo>
                    <a:lnTo>
                      <a:pt x="3" y="35"/>
                    </a:lnTo>
                    <a:lnTo>
                      <a:pt x="6" y="26"/>
                    </a:lnTo>
                    <a:lnTo>
                      <a:pt x="11" y="14"/>
                    </a:lnTo>
                    <a:lnTo>
                      <a:pt x="21"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6" name="Freeform 52">
                <a:extLst>
                  <a:ext uri="{FF2B5EF4-FFF2-40B4-BE49-F238E27FC236}">
                    <a16:creationId xmlns:a16="http://schemas.microsoft.com/office/drawing/2014/main" id="{4776EE96-8970-634E-BAD6-8F63D32F8F7F}"/>
                  </a:ext>
                </a:extLst>
              </p:cNvPr>
              <p:cNvSpPr>
                <a:spLocks/>
              </p:cNvSpPr>
              <p:nvPr/>
            </p:nvSpPr>
            <p:spPr bwMode="auto">
              <a:xfrm>
                <a:off x="1573" y="1804"/>
                <a:ext cx="38" cy="85"/>
              </a:xfrm>
              <a:custGeom>
                <a:avLst/>
                <a:gdLst>
                  <a:gd name="T0" fmla="*/ 37 w 38"/>
                  <a:gd name="T1" fmla="*/ 0 h 85"/>
                  <a:gd name="T2" fmla="*/ 28 w 38"/>
                  <a:gd name="T3" fmla="*/ 18 h 85"/>
                  <a:gd name="T4" fmla="*/ 20 w 38"/>
                  <a:gd name="T5" fmla="*/ 34 h 85"/>
                  <a:gd name="T6" fmla="*/ 0 w 38"/>
                  <a:gd name="T7" fmla="*/ 65 h 85"/>
                  <a:gd name="T8" fmla="*/ 6 w 38"/>
                  <a:gd name="T9" fmla="*/ 66 h 85"/>
                  <a:gd name="T10" fmla="*/ 10 w 38"/>
                  <a:gd name="T11" fmla="*/ 73 h 85"/>
                  <a:gd name="T12" fmla="*/ 12 w 38"/>
                  <a:gd name="T13" fmla="*/ 78 h 85"/>
                  <a:gd name="T14" fmla="*/ 12 w 38"/>
                  <a:gd name="T15" fmla="*/ 84 h 8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85"/>
                  <a:gd name="T26" fmla="*/ 38 w 38"/>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85">
                    <a:moveTo>
                      <a:pt x="37" y="0"/>
                    </a:moveTo>
                    <a:lnTo>
                      <a:pt x="28" y="18"/>
                    </a:lnTo>
                    <a:lnTo>
                      <a:pt x="20" y="34"/>
                    </a:lnTo>
                    <a:lnTo>
                      <a:pt x="0" y="65"/>
                    </a:lnTo>
                    <a:lnTo>
                      <a:pt x="6" y="66"/>
                    </a:lnTo>
                    <a:lnTo>
                      <a:pt x="10" y="73"/>
                    </a:lnTo>
                    <a:lnTo>
                      <a:pt x="12" y="78"/>
                    </a:lnTo>
                    <a:lnTo>
                      <a:pt x="12" y="84"/>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7" name="Freeform 53">
                <a:extLst>
                  <a:ext uri="{FF2B5EF4-FFF2-40B4-BE49-F238E27FC236}">
                    <a16:creationId xmlns:a16="http://schemas.microsoft.com/office/drawing/2014/main" id="{C32BA4A6-6AAE-B54E-9EE0-44C43ABF31ED}"/>
                  </a:ext>
                </a:extLst>
              </p:cNvPr>
              <p:cNvSpPr>
                <a:spLocks/>
              </p:cNvSpPr>
              <p:nvPr/>
            </p:nvSpPr>
            <p:spPr bwMode="auto">
              <a:xfrm>
                <a:off x="1617" y="2217"/>
                <a:ext cx="21" cy="33"/>
              </a:xfrm>
              <a:custGeom>
                <a:avLst/>
                <a:gdLst>
                  <a:gd name="T0" fmla="*/ 20 w 21"/>
                  <a:gd name="T1" fmla="*/ 0 h 33"/>
                  <a:gd name="T2" fmla="*/ 13 w 21"/>
                  <a:gd name="T3" fmla="*/ 3 h 33"/>
                  <a:gd name="T4" fmla="*/ 8 w 21"/>
                  <a:gd name="T5" fmla="*/ 8 h 33"/>
                  <a:gd name="T6" fmla="*/ 3 w 21"/>
                  <a:gd name="T7" fmla="*/ 13 h 33"/>
                  <a:gd name="T8" fmla="*/ 2 w 21"/>
                  <a:gd name="T9" fmla="*/ 19 h 33"/>
                  <a:gd name="T10" fmla="*/ 0 w 21"/>
                  <a:gd name="T11" fmla="*/ 27 h 33"/>
                  <a:gd name="T12" fmla="*/ 2 w 21"/>
                  <a:gd name="T13" fmla="*/ 30 h 33"/>
                  <a:gd name="T14" fmla="*/ 3 w 21"/>
                  <a:gd name="T15" fmla="*/ 32 h 33"/>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3"/>
                  <a:gd name="T26" fmla="*/ 21 w 2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3">
                    <a:moveTo>
                      <a:pt x="20" y="0"/>
                    </a:moveTo>
                    <a:lnTo>
                      <a:pt x="13" y="3"/>
                    </a:lnTo>
                    <a:lnTo>
                      <a:pt x="8" y="8"/>
                    </a:lnTo>
                    <a:lnTo>
                      <a:pt x="3" y="13"/>
                    </a:lnTo>
                    <a:lnTo>
                      <a:pt x="2" y="19"/>
                    </a:lnTo>
                    <a:lnTo>
                      <a:pt x="0" y="27"/>
                    </a:lnTo>
                    <a:lnTo>
                      <a:pt x="2" y="30"/>
                    </a:lnTo>
                    <a:lnTo>
                      <a:pt x="3" y="32"/>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8" name="Freeform 54">
                <a:extLst>
                  <a:ext uri="{FF2B5EF4-FFF2-40B4-BE49-F238E27FC236}">
                    <a16:creationId xmlns:a16="http://schemas.microsoft.com/office/drawing/2014/main" id="{86872A52-E576-8C46-A68C-6E0D2CF03D19}"/>
                  </a:ext>
                </a:extLst>
              </p:cNvPr>
              <p:cNvSpPr>
                <a:spLocks/>
              </p:cNvSpPr>
              <p:nvPr/>
            </p:nvSpPr>
            <p:spPr bwMode="auto">
              <a:xfrm>
                <a:off x="1488" y="2216"/>
                <a:ext cx="20" cy="34"/>
              </a:xfrm>
              <a:custGeom>
                <a:avLst/>
                <a:gdLst>
                  <a:gd name="T0" fmla="*/ 3 w 20"/>
                  <a:gd name="T1" fmla="*/ 33 h 34"/>
                  <a:gd name="T2" fmla="*/ 0 w 20"/>
                  <a:gd name="T3" fmla="*/ 31 h 34"/>
                  <a:gd name="T4" fmla="*/ 0 w 20"/>
                  <a:gd name="T5" fmla="*/ 28 h 34"/>
                  <a:gd name="T6" fmla="*/ 2 w 20"/>
                  <a:gd name="T7" fmla="*/ 19 h 34"/>
                  <a:gd name="T8" fmla="*/ 4 w 20"/>
                  <a:gd name="T9" fmla="*/ 13 h 34"/>
                  <a:gd name="T10" fmla="*/ 7 w 20"/>
                  <a:gd name="T11" fmla="*/ 6 h 34"/>
                  <a:gd name="T12" fmla="*/ 13 w 20"/>
                  <a:gd name="T13" fmla="*/ 3 h 34"/>
                  <a:gd name="T14" fmla="*/ 19 w 20"/>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34"/>
                  <a:gd name="T26" fmla="*/ 20 w 20"/>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34">
                    <a:moveTo>
                      <a:pt x="3" y="33"/>
                    </a:moveTo>
                    <a:lnTo>
                      <a:pt x="0" y="31"/>
                    </a:lnTo>
                    <a:lnTo>
                      <a:pt x="0" y="28"/>
                    </a:lnTo>
                    <a:lnTo>
                      <a:pt x="2" y="19"/>
                    </a:lnTo>
                    <a:lnTo>
                      <a:pt x="4" y="13"/>
                    </a:lnTo>
                    <a:lnTo>
                      <a:pt x="7" y="6"/>
                    </a:lnTo>
                    <a:lnTo>
                      <a:pt x="13" y="3"/>
                    </a:lnTo>
                    <a:lnTo>
                      <a:pt x="19"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199" name="Freeform 55">
                <a:extLst>
                  <a:ext uri="{FF2B5EF4-FFF2-40B4-BE49-F238E27FC236}">
                    <a16:creationId xmlns:a16="http://schemas.microsoft.com/office/drawing/2014/main" id="{006DACE2-493A-EF47-9901-94454103AF44}"/>
                  </a:ext>
                </a:extLst>
              </p:cNvPr>
              <p:cNvSpPr>
                <a:spLocks/>
              </p:cNvSpPr>
              <p:nvPr/>
            </p:nvSpPr>
            <p:spPr bwMode="auto">
              <a:xfrm>
                <a:off x="1476" y="2214"/>
                <a:ext cx="17" cy="36"/>
              </a:xfrm>
              <a:custGeom>
                <a:avLst/>
                <a:gdLst>
                  <a:gd name="T0" fmla="*/ 16 w 17"/>
                  <a:gd name="T1" fmla="*/ 0 h 36"/>
                  <a:gd name="T2" fmla="*/ 8 w 17"/>
                  <a:gd name="T3" fmla="*/ 8 h 36"/>
                  <a:gd name="T4" fmla="*/ 2 w 17"/>
                  <a:gd name="T5" fmla="*/ 21 h 36"/>
                  <a:gd name="T6" fmla="*/ 0 w 17"/>
                  <a:gd name="T7" fmla="*/ 30 h 36"/>
                  <a:gd name="T8" fmla="*/ 0 w 17"/>
                  <a:gd name="T9" fmla="*/ 33 h 36"/>
                  <a:gd name="T10" fmla="*/ 3 w 17"/>
                  <a:gd name="T11" fmla="*/ 35 h 36"/>
                  <a:gd name="T12" fmla="*/ 0 60000 65536"/>
                  <a:gd name="T13" fmla="*/ 0 60000 65536"/>
                  <a:gd name="T14" fmla="*/ 0 60000 65536"/>
                  <a:gd name="T15" fmla="*/ 0 60000 65536"/>
                  <a:gd name="T16" fmla="*/ 0 60000 65536"/>
                  <a:gd name="T17" fmla="*/ 0 60000 65536"/>
                  <a:gd name="T18" fmla="*/ 0 w 17"/>
                  <a:gd name="T19" fmla="*/ 0 h 36"/>
                  <a:gd name="T20" fmla="*/ 17 w 17"/>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7" h="36">
                    <a:moveTo>
                      <a:pt x="16" y="0"/>
                    </a:moveTo>
                    <a:lnTo>
                      <a:pt x="8" y="8"/>
                    </a:lnTo>
                    <a:lnTo>
                      <a:pt x="2" y="21"/>
                    </a:lnTo>
                    <a:lnTo>
                      <a:pt x="0" y="30"/>
                    </a:lnTo>
                    <a:lnTo>
                      <a:pt x="0" y="33"/>
                    </a:lnTo>
                    <a:lnTo>
                      <a:pt x="3" y="35"/>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0" name="Freeform 56">
                <a:extLst>
                  <a:ext uri="{FF2B5EF4-FFF2-40B4-BE49-F238E27FC236}">
                    <a16:creationId xmlns:a16="http://schemas.microsoft.com/office/drawing/2014/main" id="{5E9471E4-1AD9-0348-B1D6-BFED53A75DF8}"/>
                  </a:ext>
                </a:extLst>
              </p:cNvPr>
              <p:cNvSpPr>
                <a:spLocks/>
              </p:cNvSpPr>
              <p:nvPr/>
            </p:nvSpPr>
            <p:spPr bwMode="auto">
              <a:xfrm>
                <a:off x="1522" y="1772"/>
                <a:ext cx="20" cy="95"/>
              </a:xfrm>
              <a:custGeom>
                <a:avLst/>
                <a:gdLst>
                  <a:gd name="T0" fmla="*/ 19 w 20"/>
                  <a:gd name="T1" fmla="*/ 94 h 95"/>
                  <a:gd name="T2" fmla="*/ 19 w 20"/>
                  <a:gd name="T3" fmla="*/ 86 h 95"/>
                  <a:gd name="T4" fmla="*/ 16 w 20"/>
                  <a:gd name="T5" fmla="*/ 73 h 95"/>
                  <a:gd name="T6" fmla="*/ 10 w 20"/>
                  <a:gd name="T7" fmla="*/ 45 h 95"/>
                  <a:gd name="T8" fmla="*/ 4 w 20"/>
                  <a:gd name="T9" fmla="*/ 19 h 95"/>
                  <a:gd name="T10" fmla="*/ 0 w 20"/>
                  <a:gd name="T11" fmla="*/ 0 h 95"/>
                  <a:gd name="T12" fmla="*/ 0 60000 65536"/>
                  <a:gd name="T13" fmla="*/ 0 60000 65536"/>
                  <a:gd name="T14" fmla="*/ 0 60000 65536"/>
                  <a:gd name="T15" fmla="*/ 0 60000 65536"/>
                  <a:gd name="T16" fmla="*/ 0 60000 65536"/>
                  <a:gd name="T17" fmla="*/ 0 60000 65536"/>
                  <a:gd name="T18" fmla="*/ 0 w 20"/>
                  <a:gd name="T19" fmla="*/ 0 h 95"/>
                  <a:gd name="T20" fmla="*/ 20 w 20"/>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20" h="95">
                    <a:moveTo>
                      <a:pt x="19" y="94"/>
                    </a:moveTo>
                    <a:lnTo>
                      <a:pt x="19" y="86"/>
                    </a:lnTo>
                    <a:lnTo>
                      <a:pt x="16" y="73"/>
                    </a:lnTo>
                    <a:lnTo>
                      <a:pt x="10" y="45"/>
                    </a:lnTo>
                    <a:lnTo>
                      <a:pt x="4" y="19"/>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1" name="Freeform 57">
                <a:extLst>
                  <a:ext uri="{FF2B5EF4-FFF2-40B4-BE49-F238E27FC236}">
                    <a16:creationId xmlns:a16="http://schemas.microsoft.com/office/drawing/2014/main" id="{8FAE97F8-72C5-8942-B45A-324B65062F27}"/>
                  </a:ext>
                </a:extLst>
              </p:cNvPr>
              <p:cNvSpPr>
                <a:spLocks/>
              </p:cNvSpPr>
              <p:nvPr/>
            </p:nvSpPr>
            <p:spPr bwMode="auto">
              <a:xfrm>
                <a:off x="1538" y="1557"/>
                <a:ext cx="17" cy="166"/>
              </a:xfrm>
              <a:custGeom>
                <a:avLst/>
                <a:gdLst>
                  <a:gd name="T0" fmla="*/ 2 w 17"/>
                  <a:gd name="T1" fmla="*/ 165 h 166"/>
                  <a:gd name="T2" fmla="*/ 0 w 17"/>
                  <a:gd name="T3" fmla="*/ 144 h 166"/>
                  <a:gd name="T4" fmla="*/ 0 w 17"/>
                  <a:gd name="T5" fmla="*/ 122 h 166"/>
                  <a:gd name="T6" fmla="*/ 1 w 17"/>
                  <a:gd name="T7" fmla="*/ 102 h 166"/>
                  <a:gd name="T8" fmla="*/ 3 w 17"/>
                  <a:gd name="T9" fmla="*/ 83 h 166"/>
                  <a:gd name="T10" fmla="*/ 11 w 17"/>
                  <a:gd name="T11" fmla="*/ 43 h 166"/>
                  <a:gd name="T12" fmla="*/ 14 w 17"/>
                  <a:gd name="T13" fmla="*/ 21 h 166"/>
                  <a:gd name="T14" fmla="*/ 16 w 17"/>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66"/>
                  <a:gd name="T26" fmla="*/ 17 w 17"/>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66">
                    <a:moveTo>
                      <a:pt x="2" y="165"/>
                    </a:moveTo>
                    <a:lnTo>
                      <a:pt x="0" y="144"/>
                    </a:lnTo>
                    <a:lnTo>
                      <a:pt x="0" y="122"/>
                    </a:lnTo>
                    <a:lnTo>
                      <a:pt x="1" y="102"/>
                    </a:lnTo>
                    <a:lnTo>
                      <a:pt x="3" y="83"/>
                    </a:lnTo>
                    <a:lnTo>
                      <a:pt x="11" y="43"/>
                    </a:lnTo>
                    <a:lnTo>
                      <a:pt x="14" y="21"/>
                    </a:lnTo>
                    <a:lnTo>
                      <a:pt x="16"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2" name="Freeform 58">
                <a:extLst>
                  <a:ext uri="{FF2B5EF4-FFF2-40B4-BE49-F238E27FC236}">
                    <a16:creationId xmlns:a16="http://schemas.microsoft.com/office/drawing/2014/main" id="{D8066080-3048-7943-8468-67403D13A421}"/>
                  </a:ext>
                </a:extLst>
              </p:cNvPr>
              <p:cNvSpPr>
                <a:spLocks/>
              </p:cNvSpPr>
              <p:nvPr/>
            </p:nvSpPr>
            <p:spPr bwMode="auto">
              <a:xfrm>
                <a:off x="1526" y="1494"/>
                <a:ext cx="22" cy="132"/>
              </a:xfrm>
              <a:custGeom>
                <a:avLst/>
                <a:gdLst>
                  <a:gd name="T0" fmla="*/ 17 w 22"/>
                  <a:gd name="T1" fmla="*/ 0 h 132"/>
                  <a:gd name="T2" fmla="*/ 21 w 22"/>
                  <a:gd name="T3" fmla="*/ 18 h 132"/>
                  <a:gd name="T4" fmla="*/ 20 w 22"/>
                  <a:gd name="T5" fmla="*/ 35 h 132"/>
                  <a:gd name="T6" fmla="*/ 17 w 22"/>
                  <a:gd name="T7" fmla="*/ 51 h 132"/>
                  <a:gd name="T8" fmla="*/ 12 w 22"/>
                  <a:gd name="T9" fmla="*/ 66 h 132"/>
                  <a:gd name="T10" fmla="*/ 3 w 22"/>
                  <a:gd name="T11" fmla="*/ 97 h 132"/>
                  <a:gd name="T12" fmla="*/ 0 w 22"/>
                  <a:gd name="T13" fmla="*/ 113 h 132"/>
                  <a:gd name="T14" fmla="*/ 0 w 22"/>
                  <a:gd name="T15" fmla="*/ 120 h 132"/>
                  <a:gd name="T16" fmla="*/ 0 w 22"/>
                  <a:gd name="T17" fmla="*/ 131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32"/>
                  <a:gd name="T29" fmla="*/ 22 w 22"/>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32">
                    <a:moveTo>
                      <a:pt x="17" y="0"/>
                    </a:moveTo>
                    <a:lnTo>
                      <a:pt x="21" y="18"/>
                    </a:lnTo>
                    <a:lnTo>
                      <a:pt x="20" y="35"/>
                    </a:lnTo>
                    <a:lnTo>
                      <a:pt x="17" y="51"/>
                    </a:lnTo>
                    <a:lnTo>
                      <a:pt x="12" y="66"/>
                    </a:lnTo>
                    <a:lnTo>
                      <a:pt x="3" y="97"/>
                    </a:lnTo>
                    <a:lnTo>
                      <a:pt x="0" y="113"/>
                    </a:lnTo>
                    <a:lnTo>
                      <a:pt x="0" y="120"/>
                    </a:lnTo>
                    <a:lnTo>
                      <a:pt x="0" y="131"/>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3" name="Freeform 59">
                <a:extLst>
                  <a:ext uri="{FF2B5EF4-FFF2-40B4-BE49-F238E27FC236}">
                    <a16:creationId xmlns:a16="http://schemas.microsoft.com/office/drawing/2014/main" id="{7ADD800A-FDEF-5441-AAC6-434B0F964A23}"/>
                  </a:ext>
                </a:extLst>
              </p:cNvPr>
              <p:cNvSpPr>
                <a:spLocks/>
              </p:cNvSpPr>
              <p:nvPr/>
            </p:nvSpPr>
            <p:spPr bwMode="auto">
              <a:xfrm>
                <a:off x="1483" y="1660"/>
                <a:ext cx="17" cy="27"/>
              </a:xfrm>
              <a:custGeom>
                <a:avLst/>
                <a:gdLst>
                  <a:gd name="T0" fmla="*/ 16 w 17"/>
                  <a:gd name="T1" fmla="*/ 26 h 27"/>
                  <a:gd name="T2" fmla="*/ 12 w 17"/>
                  <a:gd name="T3" fmla="*/ 12 h 27"/>
                  <a:gd name="T4" fmla="*/ 7 w 17"/>
                  <a:gd name="T5" fmla="*/ 6 h 27"/>
                  <a:gd name="T6" fmla="*/ 0 w 17"/>
                  <a:gd name="T7" fmla="*/ 0 h 27"/>
                  <a:gd name="T8" fmla="*/ 0 60000 65536"/>
                  <a:gd name="T9" fmla="*/ 0 60000 65536"/>
                  <a:gd name="T10" fmla="*/ 0 60000 65536"/>
                  <a:gd name="T11" fmla="*/ 0 60000 65536"/>
                  <a:gd name="T12" fmla="*/ 0 w 17"/>
                  <a:gd name="T13" fmla="*/ 0 h 27"/>
                  <a:gd name="T14" fmla="*/ 17 w 17"/>
                  <a:gd name="T15" fmla="*/ 27 h 27"/>
                </a:gdLst>
                <a:ahLst/>
                <a:cxnLst>
                  <a:cxn ang="T8">
                    <a:pos x="T0" y="T1"/>
                  </a:cxn>
                  <a:cxn ang="T9">
                    <a:pos x="T2" y="T3"/>
                  </a:cxn>
                  <a:cxn ang="T10">
                    <a:pos x="T4" y="T5"/>
                  </a:cxn>
                  <a:cxn ang="T11">
                    <a:pos x="T6" y="T7"/>
                  </a:cxn>
                </a:cxnLst>
                <a:rect l="T12" t="T13" r="T14" b="T15"/>
                <a:pathLst>
                  <a:path w="17" h="27">
                    <a:moveTo>
                      <a:pt x="16" y="26"/>
                    </a:moveTo>
                    <a:lnTo>
                      <a:pt x="12" y="12"/>
                    </a:lnTo>
                    <a:lnTo>
                      <a:pt x="7" y="6"/>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4" name="Freeform 60">
                <a:extLst>
                  <a:ext uri="{FF2B5EF4-FFF2-40B4-BE49-F238E27FC236}">
                    <a16:creationId xmlns:a16="http://schemas.microsoft.com/office/drawing/2014/main" id="{16702AF0-C765-D543-BA32-D04C172996B7}"/>
                  </a:ext>
                </a:extLst>
              </p:cNvPr>
              <p:cNvSpPr>
                <a:spLocks/>
              </p:cNvSpPr>
              <p:nvPr/>
            </p:nvSpPr>
            <p:spPr bwMode="auto">
              <a:xfrm>
                <a:off x="1447" y="1572"/>
                <a:ext cx="30" cy="72"/>
              </a:xfrm>
              <a:custGeom>
                <a:avLst/>
                <a:gdLst>
                  <a:gd name="T0" fmla="*/ 29 w 30"/>
                  <a:gd name="T1" fmla="*/ 71 h 72"/>
                  <a:gd name="T2" fmla="*/ 20 w 30"/>
                  <a:gd name="T3" fmla="*/ 55 h 72"/>
                  <a:gd name="T4" fmla="*/ 12 w 30"/>
                  <a:gd name="T5" fmla="*/ 39 h 72"/>
                  <a:gd name="T6" fmla="*/ 5 w 30"/>
                  <a:gd name="T7" fmla="*/ 19 h 72"/>
                  <a:gd name="T8" fmla="*/ 0 w 30"/>
                  <a:gd name="T9" fmla="*/ 0 h 72"/>
                  <a:gd name="T10" fmla="*/ 0 60000 65536"/>
                  <a:gd name="T11" fmla="*/ 0 60000 65536"/>
                  <a:gd name="T12" fmla="*/ 0 60000 65536"/>
                  <a:gd name="T13" fmla="*/ 0 60000 65536"/>
                  <a:gd name="T14" fmla="*/ 0 60000 65536"/>
                  <a:gd name="T15" fmla="*/ 0 w 30"/>
                  <a:gd name="T16" fmla="*/ 0 h 72"/>
                  <a:gd name="T17" fmla="*/ 30 w 30"/>
                  <a:gd name="T18" fmla="*/ 72 h 72"/>
                </a:gdLst>
                <a:ahLst/>
                <a:cxnLst>
                  <a:cxn ang="T10">
                    <a:pos x="T0" y="T1"/>
                  </a:cxn>
                  <a:cxn ang="T11">
                    <a:pos x="T2" y="T3"/>
                  </a:cxn>
                  <a:cxn ang="T12">
                    <a:pos x="T4" y="T5"/>
                  </a:cxn>
                  <a:cxn ang="T13">
                    <a:pos x="T6" y="T7"/>
                  </a:cxn>
                  <a:cxn ang="T14">
                    <a:pos x="T8" y="T9"/>
                  </a:cxn>
                </a:cxnLst>
                <a:rect l="T15" t="T16" r="T17" b="T18"/>
                <a:pathLst>
                  <a:path w="30" h="72">
                    <a:moveTo>
                      <a:pt x="29" y="71"/>
                    </a:moveTo>
                    <a:lnTo>
                      <a:pt x="20" y="55"/>
                    </a:lnTo>
                    <a:lnTo>
                      <a:pt x="12" y="39"/>
                    </a:lnTo>
                    <a:lnTo>
                      <a:pt x="5" y="19"/>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5" name="Freeform 61">
                <a:extLst>
                  <a:ext uri="{FF2B5EF4-FFF2-40B4-BE49-F238E27FC236}">
                    <a16:creationId xmlns:a16="http://schemas.microsoft.com/office/drawing/2014/main" id="{89DE7E65-FD67-F644-ADBA-D6F679245EE9}"/>
                  </a:ext>
                </a:extLst>
              </p:cNvPr>
              <p:cNvSpPr>
                <a:spLocks/>
              </p:cNvSpPr>
              <p:nvPr/>
            </p:nvSpPr>
            <p:spPr bwMode="auto">
              <a:xfrm>
                <a:off x="1396" y="1534"/>
                <a:ext cx="24" cy="18"/>
              </a:xfrm>
              <a:custGeom>
                <a:avLst/>
                <a:gdLst>
                  <a:gd name="T0" fmla="*/ 23 w 24"/>
                  <a:gd name="T1" fmla="*/ 17 h 18"/>
                  <a:gd name="T2" fmla="*/ 17 w 24"/>
                  <a:gd name="T3" fmla="*/ 10 h 18"/>
                  <a:gd name="T4" fmla="*/ 12 w 24"/>
                  <a:gd name="T5" fmla="*/ 5 h 18"/>
                  <a:gd name="T6" fmla="*/ 0 w 24"/>
                  <a:gd name="T7" fmla="*/ 0 h 18"/>
                  <a:gd name="T8" fmla="*/ 0 60000 65536"/>
                  <a:gd name="T9" fmla="*/ 0 60000 65536"/>
                  <a:gd name="T10" fmla="*/ 0 60000 65536"/>
                  <a:gd name="T11" fmla="*/ 0 60000 65536"/>
                  <a:gd name="T12" fmla="*/ 0 w 24"/>
                  <a:gd name="T13" fmla="*/ 0 h 18"/>
                  <a:gd name="T14" fmla="*/ 24 w 24"/>
                  <a:gd name="T15" fmla="*/ 18 h 18"/>
                </a:gdLst>
                <a:ahLst/>
                <a:cxnLst>
                  <a:cxn ang="T8">
                    <a:pos x="T0" y="T1"/>
                  </a:cxn>
                  <a:cxn ang="T9">
                    <a:pos x="T2" y="T3"/>
                  </a:cxn>
                  <a:cxn ang="T10">
                    <a:pos x="T4" y="T5"/>
                  </a:cxn>
                  <a:cxn ang="T11">
                    <a:pos x="T6" y="T7"/>
                  </a:cxn>
                </a:cxnLst>
                <a:rect l="T12" t="T13" r="T14" b="T15"/>
                <a:pathLst>
                  <a:path w="24" h="18">
                    <a:moveTo>
                      <a:pt x="23" y="17"/>
                    </a:moveTo>
                    <a:lnTo>
                      <a:pt x="17" y="10"/>
                    </a:lnTo>
                    <a:lnTo>
                      <a:pt x="12" y="5"/>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6" name="Freeform 62">
                <a:extLst>
                  <a:ext uri="{FF2B5EF4-FFF2-40B4-BE49-F238E27FC236}">
                    <a16:creationId xmlns:a16="http://schemas.microsoft.com/office/drawing/2014/main" id="{C03208F0-911F-A942-B3D9-CC571A34A7A4}"/>
                  </a:ext>
                </a:extLst>
              </p:cNvPr>
              <p:cNvSpPr>
                <a:spLocks/>
              </p:cNvSpPr>
              <p:nvPr/>
            </p:nvSpPr>
            <p:spPr bwMode="auto">
              <a:xfrm>
                <a:off x="1455" y="1393"/>
                <a:ext cx="50" cy="168"/>
              </a:xfrm>
              <a:custGeom>
                <a:avLst/>
                <a:gdLst>
                  <a:gd name="T0" fmla="*/ 28 w 50"/>
                  <a:gd name="T1" fmla="*/ 65 h 168"/>
                  <a:gd name="T2" fmla="*/ 28 w 50"/>
                  <a:gd name="T3" fmla="*/ 50 h 168"/>
                  <a:gd name="T4" fmla="*/ 31 w 50"/>
                  <a:gd name="T5" fmla="*/ 36 h 168"/>
                  <a:gd name="T6" fmla="*/ 32 w 50"/>
                  <a:gd name="T7" fmla="*/ 21 h 168"/>
                  <a:gd name="T8" fmla="*/ 31 w 50"/>
                  <a:gd name="T9" fmla="*/ 8 h 168"/>
                  <a:gd name="T10" fmla="*/ 38 w 50"/>
                  <a:gd name="T11" fmla="*/ 28 h 168"/>
                  <a:gd name="T12" fmla="*/ 46 w 50"/>
                  <a:gd name="T13" fmla="*/ 50 h 168"/>
                  <a:gd name="T14" fmla="*/ 47 w 50"/>
                  <a:gd name="T15" fmla="*/ 65 h 168"/>
                  <a:gd name="T16" fmla="*/ 49 w 50"/>
                  <a:gd name="T17" fmla="*/ 81 h 168"/>
                  <a:gd name="T18" fmla="*/ 49 w 50"/>
                  <a:gd name="T19" fmla="*/ 99 h 168"/>
                  <a:gd name="T20" fmla="*/ 47 w 50"/>
                  <a:gd name="T21" fmla="*/ 120 h 168"/>
                  <a:gd name="T22" fmla="*/ 42 w 50"/>
                  <a:gd name="T23" fmla="*/ 133 h 168"/>
                  <a:gd name="T24" fmla="*/ 36 w 50"/>
                  <a:gd name="T25" fmla="*/ 143 h 168"/>
                  <a:gd name="T26" fmla="*/ 30 w 50"/>
                  <a:gd name="T27" fmla="*/ 154 h 168"/>
                  <a:gd name="T28" fmla="*/ 28 w 50"/>
                  <a:gd name="T29" fmla="*/ 161 h 168"/>
                  <a:gd name="T30" fmla="*/ 27 w 50"/>
                  <a:gd name="T31" fmla="*/ 167 h 168"/>
                  <a:gd name="T32" fmla="*/ 19 w 50"/>
                  <a:gd name="T33" fmla="*/ 152 h 168"/>
                  <a:gd name="T34" fmla="*/ 10 w 50"/>
                  <a:gd name="T35" fmla="*/ 135 h 168"/>
                  <a:gd name="T36" fmla="*/ 4 w 50"/>
                  <a:gd name="T37" fmla="*/ 122 h 168"/>
                  <a:gd name="T38" fmla="*/ 1 w 50"/>
                  <a:gd name="T39" fmla="*/ 109 h 168"/>
                  <a:gd name="T40" fmla="*/ 0 w 50"/>
                  <a:gd name="T41" fmla="*/ 92 h 168"/>
                  <a:gd name="T42" fmla="*/ 0 w 50"/>
                  <a:gd name="T43" fmla="*/ 78 h 168"/>
                  <a:gd name="T44" fmla="*/ 7 w 50"/>
                  <a:gd name="T45" fmla="*/ 29 h 168"/>
                  <a:gd name="T46" fmla="*/ 7 w 50"/>
                  <a:gd name="T47" fmla="*/ 13 h 168"/>
                  <a:gd name="T48" fmla="*/ 7 w 50"/>
                  <a:gd name="T49" fmla="*/ 6 h 168"/>
                  <a:gd name="T50" fmla="*/ 4 w 50"/>
                  <a:gd name="T51" fmla="*/ 0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168"/>
                  <a:gd name="T80" fmla="*/ 50 w 5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168">
                    <a:moveTo>
                      <a:pt x="28" y="65"/>
                    </a:moveTo>
                    <a:lnTo>
                      <a:pt x="28" y="50"/>
                    </a:lnTo>
                    <a:lnTo>
                      <a:pt x="31" y="36"/>
                    </a:lnTo>
                    <a:lnTo>
                      <a:pt x="32" y="21"/>
                    </a:lnTo>
                    <a:lnTo>
                      <a:pt x="31" y="8"/>
                    </a:lnTo>
                    <a:lnTo>
                      <a:pt x="38" y="28"/>
                    </a:lnTo>
                    <a:lnTo>
                      <a:pt x="46" y="50"/>
                    </a:lnTo>
                    <a:lnTo>
                      <a:pt x="47" y="65"/>
                    </a:lnTo>
                    <a:lnTo>
                      <a:pt x="49" y="81"/>
                    </a:lnTo>
                    <a:lnTo>
                      <a:pt x="49" y="99"/>
                    </a:lnTo>
                    <a:lnTo>
                      <a:pt x="47" y="120"/>
                    </a:lnTo>
                    <a:lnTo>
                      <a:pt x="42" y="133"/>
                    </a:lnTo>
                    <a:lnTo>
                      <a:pt x="36" y="143"/>
                    </a:lnTo>
                    <a:lnTo>
                      <a:pt x="30" y="154"/>
                    </a:lnTo>
                    <a:lnTo>
                      <a:pt x="28" y="161"/>
                    </a:lnTo>
                    <a:lnTo>
                      <a:pt x="27" y="167"/>
                    </a:lnTo>
                    <a:lnTo>
                      <a:pt x="19" y="152"/>
                    </a:lnTo>
                    <a:lnTo>
                      <a:pt x="10" y="135"/>
                    </a:lnTo>
                    <a:lnTo>
                      <a:pt x="4" y="122"/>
                    </a:lnTo>
                    <a:lnTo>
                      <a:pt x="1" y="109"/>
                    </a:lnTo>
                    <a:lnTo>
                      <a:pt x="0" y="92"/>
                    </a:lnTo>
                    <a:lnTo>
                      <a:pt x="0" y="78"/>
                    </a:lnTo>
                    <a:lnTo>
                      <a:pt x="7" y="29"/>
                    </a:lnTo>
                    <a:lnTo>
                      <a:pt x="7" y="13"/>
                    </a:lnTo>
                    <a:lnTo>
                      <a:pt x="7" y="6"/>
                    </a:lnTo>
                    <a:lnTo>
                      <a:pt x="4"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7" name="Freeform 63">
                <a:extLst>
                  <a:ext uri="{FF2B5EF4-FFF2-40B4-BE49-F238E27FC236}">
                    <a16:creationId xmlns:a16="http://schemas.microsoft.com/office/drawing/2014/main" id="{F794662D-2E5D-C74A-B7D3-4D3E1EB02065}"/>
                  </a:ext>
                </a:extLst>
              </p:cNvPr>
              <p:cNvSpPr>
                <a:spLocks/>
              </p:cNvSpPr>
              <p:nvPr/>
            </p:nvSpPr>
            <p:spPr bwMode="auto">
              <a:xfrm>
                <a:off x="1455" y="1361"/>
                <a:ext cx="17" cy="17"/>
              </a:xfrm>
              <a:custGeom>
                <a:avLst/>
                <a:gdLst>
                  <a:gd name="T0" fmla="*/ 16 w 17"/>
                  <a:gd name="T1" fmla="*/ 16 h 17"/>
                  <a:gd name="T2" fmla="*/ 6 w 17"/>
                  <a:gd name="T3" fmla="*/ 12 h 17"/>
                  <a:gd name="T4" fmla="*/ 1 w 17"/>
                  <a:gd name="T5" fmla="*/ 6 h 17"/>
                  <a:gd name="T6" fmla="*/ 0 w 17"/>
                  <a:gd name="T7" fmla="*/ 4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16"/>
                    </a:moveTo>
                    <a:lnTo>
                      <a:pt x="6" y="12"/>
                    </a:lnTo>
                    <a:lnTo>
                      <a:pt x="1" y="6"/>
                    </a:lnTo>
                    <a:lnTo>
                      <a:pt x="0" y="4"/>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8" name="Freeform 64">
                <a:extLst>
                  <a:ext uri="{FF2B5EF4-FFF2-40B4-BE49-F238E27FC236}">
                    <a16:creationId xmlns:a16="http://schemas.microsoft.com/office/drawing/2014/main" id="{1090D283-2983-0B4D-A60F-65D0AF205521}"/>
                  </a:ext>
                </a:extLst>
              </p:cNvPr>
              <p:cNvSpPr>
                <a:spLocks/>
              </p:cNvSpPr>
              <p:nvPr/>
            </p:nvSpPr>
            <p:spPr bwMode="auto">
              <a:xfrm>
                <a:off x="1438" y="1366"/>
                <a:ext cx="30" cy="17"/>
              </a:xfrm>
              <a:custGeom>
                <a:avLst/>
                <a:gdLst>
                  <a:gd name="T0" fmla="*/ 29 w 30"/>
                  <a:gd name="T1" fmla="*/ 12 h 17"/>
                  <a:gd name="T2" fmla="*/ 22 w 30"/>
                  <a:gd name="T3" fmla="*/ 16 h 17"/>
                  <a:gd name="T4" fmla="*/ 13 w 30"/>
                  <a:gd name="T5" fmla="*/ 16 h 17"/>
                  <a:gd name="T6" fmla="*/ 3 w 30"/>
                  <a:gd name="T7" fmla="*/ 11 h 17"/>
                  <a:gd name="T8" fmla="*/ 2 w 30"/>
                  <a:gd name="T9" fmla="*/ 6 h 17"/>
                  <a:gd name="T10" fmla="*/ 0 w 30"/>
                  <a:gd name="T11" fmla="*/ 0 h 17"/>
                  <a:gd name="T12" fmla="*/ 0 60000 65536"/>
                  <a:gd name="T13" fmla="*/ 0 60000 65536"/>
                  <a:gd name="T14" fmla="*/ 0 60000 65536"/>
                  <a:gd name="T15" fmla="*/ 0 60000 65536"/>
                  <a:gd name="T16" fmla="*/ 0 60000 65536"/>
                  <a:gd name="T17" fmla="*/ 0 60000 65536"/>
                  <a:gd name="T18" fmla="*/ 0 w 30"/>
                  <a:gd name="T19" fmla="*/ 0 h 17"/>
                  <a:gd name="T20" fmla="*/ 30 w 3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0" h="17">
                    <a:moveTo>
                      <a:pt x="29" y="12"/>
                    </a:moveTo>
                    <a:lnTo>
                      <a:pt x="22" y="16"/>
                    </a:lnTo>
                    <a:lnTo>
                      <a:pt x="13" y="16"/>
                    </a:lnTo>
                    <a:lnTo>
                      <a:pt x="3" y="11"/>
                    </a:lnTo>
                    <a:lnTo>
                      <a:pt x="2" y="6"/>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09" name="Freeform 65">
                <a:extLst>
                  <a:ext uri="{FF2B5EF4-FFF2-40B4-BE49-F238E27FC236}">
                    <a16:creationId xmlns:a16="http://schemas.microsoft.com/office/drawing/2014/main" id="{23DDA217-E06E-5041-8993-83DD49A7397F}"/>
                  </a:ext>
                </a:extLst>
              </p:cNvPr>
              <p:cNvSpPr>
                <a:spLocks/>
              </p:cNvSpPr>
              <p:nvPr/>
            </p:nvSpPr>
            <p:spPr bwMode="auto">
              <a:xfrm>
                <a:off x="1366" y="1404"/>
                <a:ext cx="22" cy="17"/>
              </a:xfrm>
              <a:custGeom>
                <a:avLst/>
                <a:gdLst>
                  <a:gd name="T0" fmla="*/ 21 w 22"/>
                  <a:gd name="T1" fmla="*/ 11 h 17"/>
                  <a:gd name="T2" fmla="*/ 14 w 22"/>
                  <a:gd name="T3" fmla="*/ 7 h 17"/>
                  <a:gd name="T4" fmla="*/ 8 w 22"/>
                  <a:gd name="T5" fmla="*/ 1 h 17"/>
                  <a:gd name="T6" fmla="*/ 4 w 22"/>
                  <a:gd name="T7" fmla="*/ 0 h 17"/>
                  <a:gd name="T8" fmla="*/ 2 w 22"/>
                  <a:gd name="T9" fmla="*/ 1 h 17"/>
                  <a:gd name="T10" fmla="*/ 0 w 22"/>
                  <a:gd name="T11" fmla="*/ 7 h 17"/>
                  <a:gd name="T12" fmla="*/ 0 w 22"/>
                  <a:gd name="T13" fmla="*/ 11 h 17"/>
                  <a:gd name="T14" fmla="*/ 2 w 22"/>
                  <a:gd name="T15" fmla="*/ 12 h 17"/>
                  <a:gd name="T16" fmla="*/ 6 w 22"/>
                  <a:gd name="T17" fmla="*/ 16 h 17"/>
                  <a:gd name="T18" fmla="*/ 12 w 22"/>
                  <a:gd name="T19" fmla="*/ 12 h 17"/>
                  <a:gd name="T20" fmla="*/ 16 w 22"/>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7"/>
                  <a:gd name="T35" fmla="*/ 22 w 22"/>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7">
                    <a:moveTo>
                      <a:pt x="21" y="11"/>
                    </a:moveTo>
                    <a:lnTo>
                      <a:pt x="14" y="7"/>
                    </a:lnTo>
                    <a:lnTo>
                      <a:pt x="8" y="1"/>
                    </a:lnTo>
                    <a:lnTo>
                      <a:pt x="4" y="0"/>
                    </a:lnTo>
                    <a:lnTo>
                      <a:pt x="2" y="1"/>
                    </a:lnTo>
                    <a:lnTo>
                      <a:pt x="0" y="7"/>
                    </a:lnTo>
                    <a:lnTo>
                      <a:pt x="0" y="11"/>
                    </a:lnTo>
                    <a:lnTo>
                      <a:pt x="2" y="12"/>
                    </a:lnTo>
                    <a:lnTo>
                      <a:pt x="6" y="16"/>
                    </a:lnTo>
                    <a:lnTo>
                      <a:pt x="12" y="12"/>
                    </a:lnTo>
                    <a:lnTo>
                      <a:pt x="16" y="8"/>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10" name="Freeform 66">
                <a:extLst>
                  <a:ext uri="{FF2B5EF4-FFF2-40B4-BE49-F238E27FC236}">
                    <a16:creationId xmlns:a16="http://schemas.microsoft.com/office/drawing/2014/main" id="{D561E59E-CB4B-6145-879D-018636304E41}"/>
                  </a:ext>
                </a:extLst>
              </p:cNvPr>
              <p:cNvSpPr>
                <a:spLocks/>
              </p:cNvSpPr>
              <p:nvPr/>
            </p:nvSpPr>
            <p:spPr bwMode="auto">
              <a:xfrm>
                <a:off x="1366" y="1404"/>
                <a:ext cx="17" cy="17"/>
              </a:xfrm>
              <a:custGeom>
                <a:avLst/>
                <a:gdLst>
                  <a:gd name="T0" fmla="*/ 6 w 17"/>
                  <a:gd name="T1" fmla="*/ 16 h 17"/>
                  <a:gd name="T2" fmla="*/ 14 w 17"/>
                  <a:gd name="T3" fmla="*/ 12 h 17"/>
                  <a:gd name="T4" fmla="*/ 16 w 17"/>
                  <a:gd name="T5" fmla="*/ 8 h 17"/>
                  <a:gd name="T6" fmla="*/ 14 w 17"/>
                  <a:gd name="T7" fmla="*/ 3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6" y="16"/>
                    </a:moveTo>
                    <a:lnTo>
                      <a:pt x="14" y="12"/>
                    </a:lnTo>
                    <a:lnTo>
                      <a:pt x="16" y="8"/>
                    </a:lnTo>
                    <a:lnTo>
                      <a:pt x="14" y="3"/>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11" name="Freeform 67">
                <a:extLst>
                  <a:ext uri="{FF2B5EF4-FFF2-40B4-BE49-F238E27FC236}">
                    <a16:creationId xmlns:a16="http://schemas.microsoft.com/office/drawing/2014/main" id="{E2ED6291-C7C0-6044-B18C-20120F8EBDEA}"/>
                  </a:ext>
                </a:extLst>
              </p:cNvPr>
              <p:cNvSpPr>
                <a:spLocks/>
              </p:cNvSpPr>
              <p:nvPr/>
            </p:nvSpPr>
            <p:spPr bwMode="auto">
              <a:xfrm>
                <a:off x="1369" y="1384"/>
                <a:ext cx="21" cy="17"/>
              </a:xfrm>
              <a:custGeom>
                <a:avLst/>
                <a:gdLst>
                  <a:gd name="T0" fmla="*/ 20 w 21"/>
                  <a:gd name="T1" fmla="*/ 16 h 17"/>
                  <a:gd name="T2" fmla="*/ 14 w 21"/>
                  <a:gd name="T3" fmla="*/ 12 h 17"/>
                  <a:gd name="T4" fmla="*/ 10 w 21"/>
                  <a:gd name="T5" fmla="*/ 6 h 17"/>
                  <a:gd name="T6" fmla="*/ 6 w 21"/>
                  <a:gd name="T7" fmla="*/ 2 h 17"/>
                  <a:gd name="T8" fmla="*/ 0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20" y="16"/>
                    </a:moveTo>
                    <a:lnTo>
                      <a:pt x="14" y="12"/>
                    </a:lnTo>
                    <a:lnTo>
                      <a:pt x="10" y="6"/>
                    </a:lnTo>
                    <a:lnTo>
                      <a:pt x="6" y="2"/>
                    </a:lnTo>
                    <a:lnTo>
                      <a:pt x="0" y="0"/>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12" name="Freeform 68">
                <a:extLst>
                  <a:ext uri="{FF2B5EF4-FFF2-40B4-BE49-F238E27FC236}">
                    <a16:creationId xmlns:a16="http://schemas.microsoft.com/office/drawing/2014/main" id="{EFB2853B-DA19-5849-9BA6-CE63958896CE}"/>
                  </a:ext>
                </a:extLst>
              </p:cNvPr>
              <p:cNvSpPr>
                <a:spLocks/>
              </p:cNvSpPr>
              <p:nvPr/>
            </p:nvSpPr>
            <p:spPr bwMode="auto">
              <a:xfrm>
                <a:off x="1268" y="1451"/>
                <a:ext cx="19" cy="37"/>
              </a:xfrm>
              <a:custGeom>
                <a:avLst/>
                <a:gdLst>
                  <a:gd name="T0" fmla="*/ 6 w 19"/>
                  <a:gd name="T1" fmla="*/ 0 h 37"/>
                  <a:gd name="T2" fmla="*/ 8 w 19"/>
                  <a:gd name="T3" fmla="*/ 0 h 37"/>
                  <a:gd name="T4" fmla="*/ 13 w 19"/>
                  <a:gd name="T5" fmla="*/ 5 h 37"/>
                  <a:gd name="T6" fmla="*/ 17 w 19"/>
                  <a:gd name="T7" fmla="*/ 9 h 37"/>
                  <a:gd name="T8" fmla="*/ 18 w 19"/>
                  <a:gd name="T9" fmla="*/ 20 h 37"/>
                  <a:gd name="T10" fmla="*/ 14 w 19"/>
                  <a:gd name="T11" fmla="*/ 27 h 37"/>
                  <a:gd name="T12" fmla="*/ 11 w 19"/>
                  <a:gd name="T13" fmla="*/ 31 h 37"/>
                  <a:gd name="T14" fmla="*/ 6 w 19"/>
                  <a:gd name="T15" fmla="*/ 36 h 37"/>
                  <a:gd name="T16" fmla="*/ 2 w 19"/>
                  <a:gd name="T17" fmla="*/ 34 h 37"/>
                  <a:gd name="T18" fmla="*/ 0 w 19"/>
                  <a:gd name="T19" fmla="*/ 25 h 37"/>
                  <a:gd name="T20" fmla="*/ 0 w 19"/>
                  <a:gd name="T21" fmla="*/ 22 h 37"/>
                  <a:gd name="T22" fmla="*/ 1 w 19"/>
                  <a:gd name="T23" fmla="*/ 23 h 37"/>
                  <a:gd name="T24" fmla="*/ 5 w 19"/>
                  <a:gd name="T25" fmla="*/ 28 h 37"/>
                  <a:gd name="T26" fmla="*/ 5 w 19"/>
                  <a:gd name="T27" fmla="*/ 31 h 37"/>
                  <a:gd name="T28" fmla="*/ 2 w 19"/>
                  <a:gd name="T29" fmla="*/ 34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37"/>
                  <a:gd name="T47" fmla="*/ 19 w 19"/>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37">
                    <a:moveTo>
                      <a:pt x="6" y="0"/>
                    </a:moveTo>
                    <a:lnTo>
                      <a:pt x="8" y="0"/>
                    </a:lnTo>
                    <a:lnTo>
                      <a:pt x="13" y="5"/>
                    </a:lnTo>
                    <a:lnTo>
                      <a:pt x="17" y="9"/>
                    </a:lnTo>
                    <a:lnTo>
                      <a:pt x="18" y="20"/>
                    </a:lnTo>
                    <a:lnTo>
                      <a:pt x="14" y="27"/>
                    </a:lnTo>
                    <a:lnTo>
                      <a:pt x="11" y="31"/>
                    </a:lnTo>
                    <a:lnTo>
                      <a:pt x="6" y="36"/>
                    </a:lnTo>
                    <a:lnTo>
                      <a:pt x="2" y="34"/>
                    </a:lnTo>
                    <a:lnTo>
                      <a:pt x="0" y="25"/>
                    </a:lnTo>
                    <a:lnTo>
                      <a:pt x="0" y="22"/>
                    </a:lnTo>
                    <a:lnTo>
                      <a:pt x="1" y="23"/>
                    </a:lnTo>
                    <a:lnTo>
                      <a:pt x="5" y="28"/>
                    </a:lnTo>
                    <a:lnTo>
                      <a:pt x="5" y="31"/>
                    </a:lnTo>
                    <a:lnTo>
                      <a:pt x="2" y="34"/>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13" name="Freeform 69">
                <a:extLst>
                  <a:ext uri="{FF2B5EF4-FFF2-40B4-BE49-F238E27FC236}">
                    <a16:creationId xmlns:a16="http://schemas.microsoft.com/office/drawing/2014/main" id="{70FAF11D-5C15-8D45-AD2A-2D64C98989F8}"/>
                  </a:ext>
                </a:extLst>
              </p:cNvPr>
              <p:cNvSpPr>
                <a:spLocks/>
              </p:cNvSpPr>
              <p:nvPr/>
            </p:nvSpPr>
            <p:spPr bwMode="auto">
              <a:xfrm>
                <a:off x="1275" y="1487"/>
                <a:ext cx="17" cy="39"/>
              </a:xfrm>
              <a:custGeom>
                <a:avLst/>
                <a:gdLst>
                  <a:gd name="T0" fmla="*/ 0 w 17"/>
                  <a:gd name="T1" fmla="*/ 0 h 39"/>
                  <a:gd name="T2" fmla="*/ 9 w 17"/>
                  <a:gd name="T3" fmla="*/ 18 h 39"/>
                  <a:gd name="T4" fmla="*/ 13 w 17"/>
                  <a:gd name="T5" fmla="*/ 27 h 39"/>
                  <a:gd name="T6" fmla="*/ 16 w 17"/>
                  <a:gd name="T7" fmla="*/ 38 h 39"/>
                  <a:gd name="T8" fmla="*/ 0 60000 65536"/>
                  <a:gd name="T9" fmla="*/ 0 60000 65536"/>
                  <a:gd name="T10" fmla="*/ 0 60000 65536"/>
                  <a:gd name="T11" fmla="*/ 0 60000 65536"/>
                  <a:gd name="T12" fmla="*/ 0 w 17"/>
                  <a:gd name="T13" fmla="*/ 0 h 39"/>
                  <a:gd name="T14" fmla="*/ 17 w 17"/>
                  <a:gd name="T15" fmla="*/ 39 h 39"/>
                </a:gdLst>
                <a:ahLst/>
                <a:cxnLst>
                  <a:cxn ang="T8">
                    <a:pos x="T0" y="T1"/>
                  </a:cxn>
                  <a:cxn ang="T9">
                    <a:pos x="T2" y="T3"/>
                  </a:cxn>
                  <a:cxn ang="T10">
                    <a:pos x="T4" y="T5"/>
                  </a:cxn>
                  <a:cxn ang="T11">
                    <a:pos x="T6" y="T7"/>
                  </a:cxn>
                </a:cxnLst>
                <a:rect l="T12" t="T13" r="T14" b="T15"/>
                <a:pathLst>
                  <a:path w="17" h="39">
                    <a:moveTo>
                      <a:pt x="0" y="0"/>
                    </a:moveTo>
                    <a:lnTo>
                      <a:pt x="9" y="18"/>
                    </a:lnTo>
                    <a:lnTo>
                      <a:pt x="13" y="27"/>
                    </a:lnTo>
                    <a:lnTo>
                      <a:pt x="16" y="38"/>
                    </a:lnTo>
                  </a:path>
                </a:pathLst>
              </a:custGeom>
              <a:solidFill>
                <a:srgbClr val="FCD1C1"/>
              </a:solidFill>
              <a:ln w="12700" cap="rnd" cmpd="sng">
                <a:solidFill>
                  <a:srgbClr val="000000"/>
                </a:solidFill>
                <a:prstDash val="solid"/>
                <a:round/>
                <a:headEnd type="none" w="sm" len="sm"/>
                <a:tailEnd type="none" w="sm" len="sm"/>
              </a:ln>
            </p:spPr>
            <p:txBody>
              <a:bodyPr/>
              <a:lstStyle/>
              <a:p>
                <a:endParaRPr lang="zh-CN" altLang="en-US"/>
              </a:p>
            </p:txBody>
          </p:sp>
          <p:sp>
            <p:nvSpPr>
              <p:cNvPr id="47214" name="Line 70">
                <a:extLst>
                  <a:ext uri="{FF2B5EF4-FFF2-40B4-BE49-F238E27FC236}">
                    <a16:creationId xmlns:a16="http://schemas.microsoft.com/office/drawing/2014/main" id="{35FCE84A-180B-4C43-8935-A88790DF02B5}"/>
                  </a:ext>
                </a:extLst>
              </p:cNvPr>
              <p:cNvSpPr>
                <a:spLocks noChangeShapeType="1"/>
              </p:cNvSpPr>
              <p:nvPr/>
            </p:nvSpPr>
            <p:spPr bwMode="auto">
              <a:xfrm flipV="1">
                <a:off x="1356" y="1518"/>
                <a:ext cx="3"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112" name="Group 71">
              <a:extLst>
                <a:ext uri="{FF2B5EF4-FFF2-40B4-BE49-F238E27FC236}">
                  <a16:creationId xmlns:a16="http://schemas.microsoft.com/office/drawing/2014/main" id="{237960EA-2693-474E-8342-FEC44E3F6A94}"/>
                </a:ext>
              </a:extLst>
            </p:cNvPr>
            <p:cNvGrpSpPr>
              <a:grpSpLocks/>
            </p:cNvGrpSpPr>
            <p:nvPr/>
          </p:nvGrpSpPr>
          <p:grpSpPr bwMode="auto">
            <a:xfrm>
              <a:off x="655" y="2047"/>
              <a:ext cx="1462" cy="611"/>
              <a:chOff x="655" y="2047"/>
              <a:chExt cx="1462" cy="611"/>
            </a:xfrm>
          </p:grpSpPr>
          <p:sp>
            <p:nvSpPr>
              <p:cNvPr id="47151" name="Freeform 72">
                <a:extLst>
                  <a:ext uri="{FF2B5EF4-FFF2-40B4-BE49-F238E27FC236}">
                    <a16:creationId xmlns:a16="http://schemas.microsoft.com/office/drawing/2014/main" id="{140582CA-063E-844C-B7FB-68E7BA20FEBF}"/>
                  </a:ext>
                </a:extLst>
              </p:cNvPr>
              <p:cNvSpPr>
                <a:spLocks/>
              </p:cNvSpPr>
              <p:nvPr/>
            </p:nvSpPr>
            <p:spPr bwMode="auto">
              <a:xfrm>
                <a:off x="655" y="2047"/>
                <a:ext cx="1455" cy="604"/>
              </a:xfrm>
              <a:custGeom>
                <a:avLst/>
                <a:gdLst>
                  <a:gd name="T0" fmla="*/ 194 w 1455"/>
                  <a:gd name="T1" fmla="*/ 593 h 604"/>
                  <a:gd name="T2" fmla="*/ 218 w 1455"/>
                  <a:gd name="T3" fmla="*/ 514 h 604"/>
                  <a:gd name="T4" fmla="*/ 238 w 1455"/>
                  <a:gd name="T5" fmla="*/ 462 h 604"/>
                  <a:gd name="T6" fmla="*/ 295 w 1455"/>
                  <a:gd name="T7" fmla="*/ 426 h 604"/>
                  <a:gd name="T8" fmla="*/ 346 w 1455"/>
                  <a:gd name="T9" fmla="*/ 352 h 604"/>
                  <a:gd name="T10" fmla="*/ 359 w 1455"/>
                  <a:gd name="T11" fmla="*/ 274 h 604"/>
                  <a:gd name="T12" fmla="*/ 405 w 1455"/>
                  <a:gd name="T13" fmla="*/ 212 h 604"/>
                  <a:gd name="T14" fmla="*/ 274 w 1455"/>
                  <a:gd name="T15" fmla="*/ 199 h 604"/>
                  <a:gd name="T16" fmla="*/ 91 w 1455"/>
                  <a:gd name="T17" fmla="*/ 227 h 604"/>
                  <a:gd name="T18" fmla="*/ 0 w 1455"/>
                  <a:gd name="T19" fmla="*/ 210 h 604"/>
                  <a:gd name="T20" fmla="*/ 123 w 1455"/>
                  <a:gd name="T21" fmla="*/ 203 h 604"/>
                  <a:gd name="T22" fmla="*/ 265 w 1455"/>
                  <a:gd name="T23" fmla="*/ 176 h 604"/>
                  <a:gd name="T24" fmla="*/ 443 w 1455"/>
                  <a:gd name="T25" fmla="*/ 172 h 604"/>
                  <a:gd name="T26" fmla="*/ 565 w 1455"/>
                  <a:gd name="T27" fmla="*/ 146 h 604"/>
                  <a:gd name="T28" fmla="*/ 808 w 1455"/>
                  <a:gd name="T29" fmla="*/ 147 h 604"/>
                  <a:gd name="T30" fmla="*/ 959 w 1455"/>
                  <a:gd name="T31" fmla="*/ 112 h 604"/>
                  <a:gd name="T32" fmla="*/ 1038 w 1455"/>
                  <a:gd name="T33" fmla="*/ 105 h 604"/>
                  <a:gd name="T34" fmla="*/ 1132 w 1455"/>
                  <a:gd name="T35" fmla="*/ 59 h 604"/>
                  <a:gd name="T36" fmla="*/ 1164 w 1455"/>
                  <a:gd name="T37" fmla="*/ 30 h 604"/>
                  <a:gd name="T38" fmla="*/ 1195 w 1455"/>
                  <a:gd name="T39" fmla="*/ 10 h 604"/>
                  <a:gd name="T40" fmla="*/ 1298 w 1455"/>
                  <a:gd name="T41" fmla="*/ 7 h 604"/>
                  <a:gd name="T42" fmla="*/ 1361 w 1455"/>
                  <a:gd name="T43" fmla="*/ 44 h 604"/>
                  <a:gd name="T44" fmla="*/ 1421 w 1455"/>
                  <a:gd name="T45" fmla="*/ 71 h 604"/>
                  <a:gd name="T46" fmla="*/ 1451 w 1455"/>
                  <a:gd name="T47" fmla="*/ 92 h 604"/>
                  <a:gd name="T48" fmla="*/ 1432 w 1455"/>
                  <a:gd name="T49" fmla="*/ 127 h 604"/>
                  <a:gd name="T50" fmla="*/ 1385 w 1455"/>
                  <a:gd name="T51" fmla="*/ 128 h 604"/>
                  <a:gd name="T52" fmla="*/ 1328 w 1455"/>
                  <a:gd name="T53" fmla="*/ 125 h 604"/>
                  <a:gd name="T54" fmla="*/ 1261 w 1455"/>
                  <a:gd name="T55" fmla="*/ 150 h 604"/>
                  <a:gd name="T56" fmla="*/ 1231 w 1455"/>
                  <a:gd name="T57" fmla="*/ 154 h 604"/>
                  <a:gd name="T58" fmla="*/ 1159 w 1455"/>
                  <a:gd name="T59" fmla="*/ 225 h 604"/>
                  <a:gd name="T60" fmla="*/ 1126 w 1455"/>
                  <a:gd name="T61" fmla="*/ 302 h 604"/>
                  <a:gd name="T62" fmla="*/ 1070 w 1455"/>
                  <a:gd name="T63" fmla="*/ 387 h 604"/>
                  <a:gd name="T64" fmla="*/ 1108 w 1455"/>
                  <a:gd name="T65" fmla="*/ 555 h 604"/>
                  <a:gd name="T66" fmla="*/ 1144 w 1455"/>
                  <a:gd name="T67" fmla="*/ 578 h 604"/>
                  <a:gd name="T68" fmla="*/ 1164 w 1455"/>
                  <a:gd name="T69" fmla="*/ 598 h 604"/>
                  <a:gd name="T70" fmla="*/ 1108 w 1455"/>
                  <a:gd name="T71" fmla="*/ 602 h 604"/>
                  <a:gd name="T72" fmla="*/ 1082 w 1455"/>
                  <a:gd name="T73" fmla="*/ 573 h 604"/>
                  <a:gd name="T74" fmla="*/ 1062 w 1455"/>
                  <a:gd name="T75" fmla="*/ 550 h 604"/>
                  <a:gd name="T76" fmla="*/ 1010 w 1455"/>
                  <a:gd name="T77" fmla="*/ 413 h 604"/>
                  <a:gd name="T78" fmla="*/ 947 w 1455"/>
                  <a:gd name="T79" fmla="*/ 469 h 604"/>
                  <a:gd name="T80" fmla="*/ 929 w 1455"/>
                  <a:gd name="T81" fmla="*/ 546 h 604"/>
                  <a:gd name="T82" fmla="*/ 944 w 1455"/>
                  <a:gd name="T83" fmla="*/ 579 h 604"/>
                  <a:gd name="T84" fmla="*/ 974 w 1455"/>
                  <a:gd name="T85" fmla="*/ 600 h 604"/>
                  <a:gd name="T86" fmla="*/ 912 w 1455"/>
                  <a:gd name="T87" fmla="*/ 597 h 604"/>
                  <a:gd name="T88" fmla="*/ 880 w 1455"/>
                  <a:gd name="T89" fmla="*/ 539 h 604"/>
                  <a:gd name="T90" fmla="*/ 904 w 1455"/>
                  <a:gd name="T91" fmla="*/ 449 h 604"/>
                  <a:gd name="T92" fmla="*/ 866 w 1455"/>
                  <a:gd name="T93" fmla="*/ 376 h 604"/>
                  <a:gd name="T94" fmla="*/ 724 w 1455"/>
                  <a:gd name="T95" fmla="*/ 315 h 604"/>
                  <a:gd name="T96" fmla="*/ 594 w 1455"/>
                  <a:gd name="T97" fmla="*/ 316 h 604"/>
                  <a:gd name="T98" fmla="*/ 545 w 1455"/>
                  <a:gd name="T99" fmla="*/ 370 h 604"/>
                  <a:gd name="T100" fmla="*/ 492 w 1455"/>
                  <a:gd name="T101" fmla="*/ 415 h 604"/>
                  <a:gd name="T102" fmla="*/ 386 w 1455"/>
                  <a:gd name="T103" fmla="*/ 454 h 604"/>
                  <a:gd name="T104" fmla="*/ 334 w 1455"/>
                  <a:gd name="T105" fmla="*/ 497 h 604"/>
                  <a:gd name="T106" fmla="*/ 310 w 1455"/>
                  <a:gd name="T107" fmla="*/ 562 h 604"/>
                  <a:gd name="T108" fmla="*/ 335 w 1455"/>
                  <a:gd name="T109" fmla="*/ 583 h 604"/>
                  <a:gd name="T110" fmla="*/ 331 w 1455"/>
                  <a:gd name="T111" fmla="*/ 603 h 604"/>
                  <a:gd name="T112" fmla="*/ 274 w 1455"/>
                  <a:gd name="T113" fmla="*/ 593 h 604"/>
                  <a:gd name="T114" fmla="*/ 272 w 1455"/>
                  <a:gd name="T115" fmla="*/ 536 h 604"/>
                  <a:gd name="T116" fmla="*/ 245 w 1455"/>
                  <a:gd name="T117" fmla="*/ 545 h 604"/>
                  <a:gd name="T118" fmla="*/ 250 w 1455"/>
                  <a:gd name="T119" fmla="*/ 584 h 604"/>
                  <a:gd name="T120" fmla="*/ 245 w 1455"/>
                  <a:gd name="T121" fmla="*/ 603 h 6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55"/>
                  <a:gd name="T184" fmla="*/ 0 h 604"/>
                  <a:gd name="T185" fmla="*/ 1455 w 1455"/>
                  <a:gd name="T186" fmla="*/ 604 h 6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55" h="604">
                    <a:moveTo>
                      <a:pt x="245" y="603"/>
                    </a:moveTo>
                    <a:lnTo>
                      <a:pt x="215" y="602"/>
                    </a:lnTo>
                    <a:lnTo>
                      <a:pt x="206" y="600"/>
                    </a:lnTo>
                    <a:lnTo>
                      <a:pt x="200" y="597"/>
                    </a:lnTo>
                    <a:lnTo>
                      <a:pt x="194" y="593"/>
                    </a:lnTo>
                    <a:lnTo>
                      <a:pt x="191" y="586"/>
                    </a:lnTo>
                    <a:lnTo>
                      <a:pt x="190" y="567"/>
                    </a:lnTo>
                    <a:lnTo>
                      <a:pt x="193" y="553"/>
                    </a:lnTo>
                    <a:lnTo>
                      <a:pt x="200" y="539"/>
                    </a:lnTo>
                    <a:lnTo>
                      <a:pt x="218" y="514"/>
                    </a:lnTo>
                    <a:lnTo>
                      <a:pt x="226" y="501"/>
                    </a:lnTo>
                    <a:lnTo>
                      <a:pt x="233" y="490"/>
                    </a:lnTo>
                    <a:lnTo>
                      <a:pt x="236" y="479"/>
                    </a:lnTo>
                    <a:lnTo>
                      <a:pt x="236" y="469"/>
                    </a:lnTo>
                    <a:lnTo>
                      <a:pt x="238" y="462"/>
                    </a:lnTo>
                    <a:lnTo>
                      <a:pt x="241" y="456"/>
                    </a:lnTo>
                    <a:lnTo>
                      <a:pt x="245" y="452"/>
                    </a:lnTo>
                    <a:lnTo>
                      <a:pt x="254" y="448"/>
                    </a:lnTo>
                    <a:lnTo>
                      <a:pt x="284" y="434"/>
                    </a:lnTo>
                    <a:lnTo>
                      <a:pt x="295" y="426"/>
                    </a:lnTo>
                    <a:lnTo>
                      <a:pt x="305" y="415"/>
                    </a:lnTo>
                    <a:lnTo>
                      <a:pt x="317" y="394"/>
                    </a:lnTo>
                    <a:lnTo>
                      <a:pt x="328" y="372"/>
                    </a:lnTo>
                    <a:lnTo>
                      <a:pt x="337" y="362"/>
                    </a:lnTo>
                    <a:lnTo>
                      <a:pt x="346" y="352"/>
                    </a:lnTo>
                    <a:lnTo>
                      <a:pt x="350" y="347"/>
                    </a:lnTo>
                    <a:lnTo>
                      <a:pt x="353" y="339"/>
                    </a:lnTo>
                    <a:lnTo>
                      <a:pt x="358" y="320"/>
                    </a:lnTo>
                    <a:lnTo>
                      <a:pt x="358" y="281"/>
                    </a:lnTo>
                    <a:lnTo>
                      <a:pt x="359" y="274"/>
                    </a:lnTo>
                    <a:lnTo>
                      <a:pt x="362" y="268"/>
                    </a:lnTo>
                    <a:lnTo>
                      <a:pt x="366" y="255"/>
                    </a:lnTo>
                    <a:lnTo>
                      <a:pt x="374" y="242"/>
                    </a:lnTo>
                    <a:lnTo>
                      <a:pt x="386" y="232"/>
                    </a:lnTo>
                    <a:lnTo>
                      <a:pt x="405" y="212"/>
                    </a:lnTo>
                    <a:lnTo>
                      <a:pt x="417" y="198"/>
                    </a:lnTo>
                    <a:lnTo>
                      <a:pt x="384" y="201"/>
                    </a:lnTo>
                    <a:lnTo>
                      <a:pt x="352" y="201"/>
                    </a:lnTo>
                    <a:lnTo>
                      <a:pt x="292" y="199"/>
                    </a:lnTo>
                    <a:lnTo>
                      <a:pt x="274" y="199"/>
                    </a:lnTo>
                    <a:lnTo>
                      <a:pt x="256" y="200"/>
                    </a:lnTo>
                    <a:lnTo>
                      <a:pt x="218" y="207"/>
                    </a:lnTo>
                    <a:lnTo>
                      <a:pt x="144" y="221"/>
                    </a:lnTo>
                    <a:lnTo>
                      <a:pt x="108" y="225"/>
                    </a:lnTo>
                    <a:lnTo>
                      <a:pt x="91" y="227"/>
                    </a:lnTo>
                    <a:lnTo>
                      <a:pt x="72" y="228"/>
                    </a:lnTo>
                    <a:lnTo>
                      <a:pt x="54" y="225"/>
                    </a:lnTo>
                    <a:lnTo>
                      <a:pt x="36" y="223"/>
                    </a:lnTo>
                    <a:lnTo>
                      <a:pt x="18" y="218"/>
                    </a:lnTo>
                    <a:lnTo>
                      <a:pt x="0" y="210"/>
                    </a:lnTo>
                    <a:lnTo>
                      <a:pt x="18" y="214"/>
                    </a:lnTo>
                    <a:lnTo>
                      <a:pt x="40" y="214"/>
                    </a:lnTo>
                    <a:lnTo>
                      <a:pt x="64" y="212"/>
                    </a:lnTo>
                    <a:lnTo>
                      <a:pt x="94" y="209"/>
                    </a:lnTo>
                    <a:lnTo>
                      <a:pt x="123" y="203"/>
                    </a:lnTo>
                    <a:lnTo>
                      <a:pt x="151" y="198"/>
                    </a:lnTo>
                    <a:lnTo>
                      <a:pt x="194" y="188"/>
                    </a:lnTo>
                    <a:lnTo>
                      <a:pt x="212" y="182"/>
                    </a:lnTo>
                    <a:lnTo>
                      <a:pt x="229" y="178"/>
                    </a:lnTo>
                    <a:lnTo>
                      <a:pt x="265" y="176"/>
                    </a:lnTo>
                    <a:lnTo>
                      <a:pt x="302" y="175"/>
                    </a:lnTo>
                    <a:lnTo>
                      <a:pt x="341" y="177"/>
                    </a:lnTo>
                    <a:lnTo>
                      <a:pt x="377" y="177"/>
                    </a:lnTo>
                    <a:lnTo>
                      <a:pt x="410" y="176"/>
                    </a:lnTo>
                    <a:lnTo>
                      <a:pt x="443" y="172"/>
                    </a:lnTo>
                    <a:lnTo>
                      <a:pt x="471" y="163"/>
                    </a:lnTo>
                    <a:lnTo>
                      <a:pt x="492" y="155"/>
                    </a:lnTo>
                    <a:lnTo>
                      <a:pt x="515" y="150"/>
                    </a:lnTo>
                    <a:lnTo>
                      <a:pt x="539" y="147"/>
                    </a:lnTo>
                    <a:lnTo>
                      <a:pt x="565" y="146"/>
                    </a:lnTo>
                    <a:lnTo>
                      <a:pt x="621" y="146"/>
                    </a:lnTo>
                    <a:lnTo>
                      <a:pt x="681" y="147"/>
                    </a:lnTo>
                    <a:lnTo>
                      <a:pt x="743" y="149"/>
                    </a:lnTo>
                    <a:lnTo>
                      <a:pt x="775" y="148"/>
                    </a:lnTo>
                    <a:lnTo>
                      <a:pt x="808" y="147"/>
                    </a:lnTo>
                    <a:lnTo>
                      <a:pt x="841" y="143"/>
                    </a:lnTo>
                    <a:lnTo>
                      <a:pt x="874" y="136"/>
                    </a:lnTo>
                    <a:lnTo>
                      <a:pt x="908" y="128"/>
                    </a:lnTo>
                    <a:lnTo>
                      <a:pt x="941" y="116"/>
                    </a:lnTo>
                    <a:lnTo>
                      <a:pt x="959" y="112"/>
                    </a:lnTo>
                    <a:lnTo>
                      <a:pt x="974" y="109"/>
                    </a:lnTo>
                    <a:lnTo>
                      <a:pt x="1002" y="110"/>
                    </a:lnTo>
                    <a:lnTo>
                      <a:pt x="1016" y="110"/>
                    </a:lnTo>
                    <a:lnTo>
                      <a:pt x="1026" y="109"/>
                    </a:lnTo>
                    <a:lnTo>
                      <a:pt x="1038" y="105"/>
                    </a:lnTo>
                    <a:lnTo>
                      <a:pt x="1049" y="99"/>
                    </a:lnTo>
                    <a:lnTo>
                      <a:pt x="1061" y="90"/>
                    </a:lnTo>
                    <a:lnTo>
                      <a:pt x="1076" y="84"/>
                    </a:lnTo>
                    <a:lnTo>
                      <a:pt x="1105" y="70"/>
                    </a:lnTo>
                    <a:lnTo>
                      <a:pt x="1132" y="59"/>
                    </a:lnTo>
                    <a:lnTo>
                      <a:pt x="1141" y="53"/>
                    </a:lnTo>
                    <a:lnTo>
                      <a:pt x="1147" y="47"/>
                    </a:lnTo>
                    <a:lnTo>
                      <a:pt x="1149" y="40"/>
                    </a:lnTo>
                    <a:lnTo>
                      <a:pt x="1156" y="35"/>
                    </a:lnTo>
                    <a:lnTo>
                      <a:pt x="1164" y="30"/>
                    </a:lnTo>
                    <a:lnTo>
                      <a:pt x="1168" y="29"/>
                    </a:lnTo>
                    <a:lnTo>
                      <a:pt x="1174" y="29"/>
                    </a:lnTo>
                    <a:lnTo>
                      <a:pt x="1177" y="23"/>
                    </a:lnTo>
                    <a:lnTo>
                      <a:pt x="1183" y="19"/>
                    </a:lnTo>
                    <a:lnTo>
                      <a:pt x="1195" y="10"/>
                    </a:lnTo>
                    <a:lnTo>
                      <a:pt x="1210" y="4"/>
                    </a:lnTo>
                    <a:lnTo>
                      <a:pt x="1227" y="1"/>
                    </a:lnTo>
                    <a:lnTo>
                      <a:pt x="1252" y="0"/>
                    </a:lnTo>
                    <a:lnTo>
                      <a:pt x="1276" y="2"/>
                    </a:lnTo>
                    <a:lnTo>
                      <a:pt x="1298" y="7"/>
                    </a:lnTo>
                    <a:lnTo>
                      <a:pt x="1319" y="18"/>
                    </a:lnTo>
                    <a:lnTo>
                      <a:pt x="1343" y="26"/>
                    </a:lnTo>
                    <a:lnTo>
                      <a:pt x="1354" y="34"/>
                    </a:lnTo>
                    <a:lnTo>
                      <a:pt x="1357" y="37"/>
                    </a:lnTo>
                    <a:lnTo>
                      <a:pt x="1361" y="44"/>
                    </a:lnTo>
                    <a:lnTo>
                      <a:pt x="1364" y="52"/>
                    </a:lnTo>
                    <a:lnTo>
                      <a:pt x="1372" y="59"/>
                    </a:lnTo>
                    <a:lnTo>
                      <a:pt x="1382" y="63"/>
                    </a:lnTo>
                    <a:lnTo>
                      <a:pt x="1396" y="66"/>
                    </a:lnTo>
                    <a:lnTo>
                      <a:pt x="1421" y="71"/>
                    </a:lnTo>
                    <a:lnTo>
                      <a:pt x="1433" y="74"/>
                    </a:lnTo>
                    <a:lnTo>
                      <a:pt x="1442" y="79"/>
                    </a:lnTo>
                    <a:lnTo>
                      <a:pt x="1450" y="84"/>
                    </a:lnTo>
                    <a:lnTo>
                      <a:pt x="1454" y="87"/>
                    </a:lnTo>
                    <a:lnTo>
                      <a:pt x="1451" y="92"/>
                    </a:lnTo>
                    <a:lnTo>
                      <a:pt x="1447" y="102"/>
                    </a:lnTo>
                    <a:lnTo>
                      <a:pt x="1441" y="119"/>
                    </a:lnTo>
                    <a:lnTo>
                      <a:pt x="1436" y="122"/>
                    </a:lnTo>
                    <a:lnTo>
                      <a:pt x="1435" y="125"/>
                    </a:lnTo>
                    <a:lnTo>
                      <a:pt x="1432" y="127"/>
                    </a:lnTo>
                    <a:lnTo>
                      <a:pt x="1424" y="128"/>
                    </a:lnTo>
                    <a:lnTo>
                      <a:pt x="1418" y="131"/>
                    </a:lnTo>
                    <a:lnTo>
                      <a:pt x="1408" y="131"/>
                    </a:lnTo>
                    <a:lnTo>
                      <a:pt x="1390" y="130"/>
                    </a:lnTo>
                    <a:lnTo>
                      <a:pt x="1385" y="128"/>
                    </a:lnTo>
                    <a:lnTo>
                      <a:pt x="1379" y="129"/>
                    </a:lnTo>
                    <a:lnTo>
                      <a:pt x="1367" y="131"/>
                    </a:lnTo>
                    <a:lnTo>
                      <a:pt x="1349" y="131"/>
                    </a:lnTo>
                    <a:lnTo>
                      <a:pt x="1340" y="129"/>
                    </a:lnTo>
                    <a:lnTo>
                      <a:pt x="1328" y="125"/>
                    </a:lnTo>
                    <a:lnTo>
                      <a:pt x="1316" y="130"/>
                    </a:lnTo>
                    <a:lnTo>
                      <a:pt x="1303" y="131"/>
                    </a:lnTo>
                    <a:lnTo>
                      <a:pt x="1272" y="133"/>
                    </a:lnTo>
                    <a:lnTo>
                      <a:pt x="1267" y="143"/>
                    </a:lnTo>
                    <a:lnTo>
                      <a:pt x="1261" y="150"/>
                    </a:lnTo>
                    <a:lnTo>
                      <a:pt x="1257" y="151"/>
                    </a:lnTo>
                    <a:lnTo>
                      <a:pt x="1254" y="151"/>
                    </a:lnTo>
                    <a:lnTo>
                      <a:pt x="1248" y="148"/>
                    </a:lnTo>
                    <a:lnTo>
                      <a:pt x="1242" y="143"/>
                    </a:lnTo>
                    <a:lnTo>
                      <a:pt x="1231" y="154"/>
                    </a:lnTo>
                    <a:lnTo>
                      <a:pt x="1218" y="167"/>
                    </a:lnTo>
                    <a:lnTo>
                      <a:pt x="1197" y="193"/>
                    </a:lnTo>
                    <a:lnTo>
                      <a:pt x="1185" y="206"/>
                    </a:lnTo>
                    <a:lnTo>
                      <a:pt x="1173" y="216"/>
                    </a:lnTo>
                    <a:lnTo>
                      <a:pt x="1159" y="225"/>
                    </a:lnTo>
                    <a:lnTo>
                      <a:pt x="1140" y="234"/>
                    </a:lnTo>
                    <a:lnTo>
                      <a:pt x="1137" y="252"/>
                    </a:lnTo>
                    <a:lnTo>
                      <a:pt x="1134" y="270"/>
                    </a:lnTo>
                    <a:lnTo>
                      <a:pt x="1131" y="286"/>
                    </a:lnTo>
                    <a:lnTo>
                      <a:pt x="1126" y="302"/>
                    </a:lnTo>
                    <a:lnTo>
                      <a:pt x="1119" y="318"/>
                    </a:lnTo>
                    <a:lnTo>
                      <a:pt x="1108" y="332"/>
                    </a:lnTo>
                    <a:lnTo>
                      <a:pt x="1091" y="343"/>
                    </a:lnTo>
                    <a:lnTo>
                      <a:pt x="1068" y="351"/>
                    </a:lnTo>
                    <a:lnTo>
                      <a:pt x="1070" y="387"/>
                    </a:lnTo>
                    <a:lnTo>
                      <a:pt x="1076" y="423"/>
                    </a:lnTo>
                    <a:lnTo>
                      <a:pt x="1083" y="456"/>
                    </a:lnTo>
                    <a:lnTo>
                      <a:pt x="1095" y="491"/>
                    </a:lnTo>
                    <a:lnTo>
                      <a:pt x="1102" y="521"/>
                    </a:lnTo>
                    <a:lnTo>
                      <a:pt x="1108" y="555"/>
                    </a:lnTo>
                    <a:lnTo>
                      <a:pt x="1111" y="564"/>
                    </a:lnTo>
                    <a:lnTo>
                      <a:pt x="1117" y="569"/>
                    </a:lnTo>
                    <a:lnTo>
                      <a:pt x="1123" y="573"/>
                    </a:lnTo>
                    <a:lnTo>
                      <a:pt x="1128" y="576"/>
                    </a:lnTo>
                    <a:lnTo>
                      <a:pt x="1144" y="578"/>
                    </a:lnTo>
                    <a:lnTo>
                      <a:pt x="1149" y="581"/>
                    </a:lnTo>
                    <a:lnTo>
                      <a:pt x="1155" y="585"/>
                    </a:lnTo>
                    <a:lnTo>
                      <a:pt x="1159" y="590"/>
                    </a:lnTo>
                    <a:lnTo>
                      <a:pt x="1164" y="596"/>
                    </a:lnTo>
                    <a:lnTo>
                      <a:pt x="1164" y="598"/>
                    </a:lnTo>
                    <a:lnTo>
                      <a:pt x="1164" y="600"/>
                    </a:lnTo>
                    <a:lnTo>
                      <a:pt x="1161" y="602"/>
                    </a:lnTo>
                    <a:lnTo>
                      <a:pt x="1155" y="603"/>
                    </a:lnTo>
                    <a:lnTo>
                      <a:pt x="1113" y="603"/>
                    </a:lnTo>
                    <a:lnTo>
                      <a:pt x="1108" y="602"/>
                    </a:lnTo>
                    <a:lnTo>
                      <a:pt x="1104" y="600"/>
                    </a:lnTo>
                    <a:lnTo>
                      <a:pt x="1096" y="593"/>
                    </a:lnTo>
                    <a:lnTo>
                      <a:pt x="1091" y="584"/>
                    </a:lnTo>
                    <a:lnTo>
                      <a:pt x="1088" y="579"/>
                    </a:lnTo>
                    <a:lnTo>
                      <a:pt x="1082" y="573"/>
                    </a:lnTo>
                    <a:lnTo>
                      <a:pt x="1076" y="565"/>
                    </a:lnTo>
                    <a:lnTo>
                      <a:pt x="1070" y="558"/>
                    </a:lnTo>
                    <a:lnTo>
                      <a:pt x="1067" y="557"/>
                    </a:lnTo>
                    <a:lnTo>
                      <a:pt x="1061" y="557"/>
                    </a:lnTo>
                    <a:lnTo>
                      <a:pt x="1062" y="550"/>
                    </a:lnTo>
                    <a:lnTo>
                      <a:pt x="1061" y="542"/>
                    </a:lnTo>
                    <a:lnTo>
                      <a:pt x="1055" y="526"/>
                    </a:lnTo>
                    <a:lnTo>
                      <a:pt x="1041" y="488"/>
                    </a:lnTo>
                    <a:lnTo>
                      <a:pt x="1025" y="452"/>
                    </a:lnTo>
                    <a:lnTo>
                      <a:pt x="1010" y="413"/>
                    </a:lnTo>
                    <a:lnTo>
                      <a:pt x="996" y="375"/>
                    </a:lnTo>
                    <a:lnTo>
                      <a:pt x="987" y="379"/>
                    </a:lnTo>
                    <a:lnTo>
                      <a:pt x="975" y="408"/>
                    </a:lnTo>
                    <a:lnTo>
                      <a:pt x="960" y="439"/>
                    </a:lnTo>
                    <a:lnTo>
                      <a:pt x="947" y="469"/>
                    </a:lnTo>
                    <a:lnTo>
                      <a:pt x="944" y="481"/>
                    </a:lnTo>
                    <a:lnTo>
                      <a:pt x="941" y="492"/>
                    </a:lnTo>
                    <a:lnTo>
                      <a:pt x="938" y="512"/>
                    </a:lnTo>
                    <a:lnTo>
                      <a:pt x="932" y="530"/>
                    </a:lnTo>
                    <a:lnTo>
                      <a:pt x="929" y="546"/>
                    </a:lnTo>
                    <a:lnTo>
                      <a:pt x="929" y="557"/>
                    </a:lnTo>
                    <a:lnTo>
                      <a:pt x="930" y="566"/>
                    </a:lnTo>
                    <a:lnTo>
                      <a:pt x="932" y="572"/>
                    </a:lnTo>
                    <a:lnTo>
                      <a:pt x="933" y="575"/>
                    </a:lnTo>
                    <a:lnTo>
                      <a:pt x="944" y="579"/>
                    </a:lnTo>
                    <a:lnTo>
                      <a:pt x="951" y="581"/>
                    </a:lnTo>
                    <a:lnTo>
                      <a:pt x="960" y="583"/>
                    </a:lnTo>
                    <a:lnTo>
                      <a:pt x="968" y="591"/>
                    </a:lnTo>
                    <a:lnTo>
                      <a:pt x="974" y="597"/>
                    </a:lnTo>
                    <a:lnTo>
                      <a:pt x="974" y="600"/>
                    </a:lnTo>
                    <a:lnTo>
                      <a:pt x="972" y="601"/>
                    </a:lnTo>
                    <a:lnTo>
                      <a:pt x="965" y="603"/>
                    </a:lnTo>
                    <a:lnTo>
                      <a:pt x="941" y="602"/>
                    </a:lnTo>
                    <a:lnTo>
                      <a:pt x="924" y="601"/>
                    </a:lnTo>
                    <a:lnTo>
                      <a:pt x="912" y="597"/>
                    </a:lnTo>
                    <a:lnTo>
                      <a:pt x="909" y="595"/>
                    </a:lnTo>
                    <a:lnTo>
                      <a:pt x="905" y="589"/>
                    </a:lnTo>
                    <a:lnTo>
                      <a:pt x="895" y="562"/>
                    </a:lnTo>
                    <a:lnTo>
                      <a:pt x="887" y="546"/>
                    </a:lnTo>
                    <a:lnTo>
                      <a:pt x="880" y="539"/>
                    </a:lnTo>
                    <a:lnTo>
                      <a:pt x="874" y="536"/>
                    </a:lnTo>
                    <a:lnTo>
                      <a:pt x="880" y="534"/>
                    </a:lnTo>
                    <a:lnTo>
                      <a:pt x="883" y="526"/>
                    </a:lnTo>
                    <a:lnTo>
                      <a:pt x="887" y="512"/>
                    </a:lnTo>
                    <a:lnTo>
                      <a:pt x="904" y="449"/>
                    </a:lnTo>
                    <a:lnTo>
                      <a:pt x="909" y="416"/>
                    </a:lnTo>
                    <a:lnTo>
                      <a:pt x="911" y="405"/>
                    </a:lnTo>
                    <a:lnTo>
                      <a:pt x="909" y="384"/>
                    </a:lnTo>
                    <a:lnTo>
                      <a:pt x="887" y="381"/>
                    </a:lnTo>
                    <a:lnTo>
                      <a:pt x="866" y="376"/>
                    </a:lnTo>
                    <a:lnTo>
                      <a:pt x="823" y="363"/>
                    </a:lnTo>
                    <a:lnTo>
                      <a:pt x="782" y="344"/>
                    </a:lnTo>
                    <a:lnTo>
                      <a:pt x="746" y="322"/>
                    </a:lnTo>
                    <a:lnTo>
                      <a:pt x="739" y="318"/>
                    </a:lnTo>
                    <a:lnTo>
                      <a:pt x="724" y="315"/>
                    </a:lnTo>
                    <a:lnTo>
                      <a:pt x="690" y="310"/>
                    </a:lnTo>
                    <a:lnTo>
                      <a:pt x="651" y="308"/>
                    </a:lnTo>
                    <a:lnTo>
                      <a:pt x="618" y="309"/>
                    </a:lnTo>
                    <a:lnTo>
                      <a:pt x="607" y="311"/>
                    </a:lnTo>
                    <a:lnTo>
                      <a:pt x="594" y="316"/>
                    </a:lnTo>
                    <a:lnTo>
                      <a:pt x="582" y="323"/>
                    </a:lnTo>
                    <a:lnTo>
                      <a:pt x="571" y="332"/>
                    </a:lnTo>
                    <a:lnTo>
                      <a:pt x="561" y="343"/>
                    </a:lnTo>
                    <a:lnTo>
                      <a:pt x="553" y="352"/>
                    </a:lnTo>
                    <a:lnTo>
                      <a:pt x="545" y="370"/>
                    </a:lnTo>
                    <a:lnTo>
                      <a:pt x="542" y="382"/>
                    </a:lnTo>
                    <a:lnTo>
                      <a:pt x="534" y="391"/>
                    </a:lnTo>
                    <a:lnTo>
                      <a:pt x="525" y="399"/>
                    </a:lnTo>
                    <a:lnTo>
                      <a:pt x="515" y="406"/>
                    </a:lnTo>
                    <a:lnTo>
                      <a:pt x="492" y="415"/>
                    </a:lnTo>
                    <a:lnTo>
                      <a:pt x="467" y="423"/>
                    </a:lnTo>
                    <a:lnTo>
                      <a:pt x="441" y="429"/>
                    </a:lnTo>
                    <a:lnTo>
                      <a:pt x="416" y="437"/>
                    </a:lnTo>
                    <a:lnTo>
                      <a:pt x="395" y="448"/>
                    </a:lnTo>
                    <a:lnTo>
                      <a:pt x="386" y="454"/>
                    </a:lnTo>
                    <a:lnTo>
                      <a:pt x="380" y="462"/>
                    </a:lnTo>
                    <a:lnTo>
                      <a:pt x="372" y="470"/>
                    </a:lnTo>
                    <a:lnTo>
                      <a:pt x="365" y="475"/>
                    </a:lnTo>
                    <a:lnTo>
                      <a:pt x="350" y="487"/>
                    </a:lnTo>
                    <a:lnTo>
                      <a:pt x="334" y="497"/>
                    </a:lnTo>
                    <a:lnTo>
                      <a:pt x="328" y="503"/>
                    </a:lnTo>
                    <a:lnTo>
                      <a:pt x="323" y="511"/>
                    </a:lnTo>
                    <a:lnTo>
                      <a:pt x="314" y="539"/>
                    </a:lnTo>
                    <a:lnTo>
                      <a:pt x="310" y="553"/>
                    </a:lnTo>
                    <a:lnTo>
                      <a:pt x="310" y="562"/>
                    </a:lnTo>
                    <a:lnTo>
                      <a:pt x="313" y="568"/>
                    </a:lnTo>
                    <a:lnTo>
                      <a:pt x="317" y="573"/>
                    </a:lnTo>
                    <a:lnTo>
                      <a:pt x="328" y="578"/>
                    </a:lnTo>
                    <a:lnTo>
                      <a:pt x="331" y="581"/>
                    </a:lnTo>
                    <a:lnTo>
                      <a:pt x="335" y="583"/>
                    </a:lnTo>
                    <a:lnTo>
                      <a:pt x="338" y="596"/>
                    </a:lnTo>
                    <a:lnTo>
                      <a:pt x="338" y="601"/>
                    </a:lnTo>
                    <a:lnTo>
                      <a:pt x="337" y="602"/>
                    </a:lnTo>
                    <a:lnTo>
                      <a:pt x="337" y="603"/>
                    </a:lnTo>
                    <a:lnTo>
                      <a:pt x="331" y="603"/>
                    </a:lnTo>
                    <a:lnTo>
                      <a:pt x="313" y="602"/>
                    </a:lnTo>
                    <a:lnTo>
                      <a:pt x="295" y="601"/>
                    </a:lnTo>
                    <a:lnTo>
                      <a:pt x="286" y="599"/>
                    </a:lnTo>
                    <a:lnTo>
                      <a:pt x="280" y="597"/>
                    </a:lnTo>
                    <a:lnTo>
                      <a:pt x="274" y="593"/>
                    </a:lnTo>
                    <a:lnTo>
                      <a:pt x="269" y="587"/>
                    </a:lnTo>
                    <a:lnTo>
                      <a:pt x="263" y="575"/>
                    </a:lnTo>
                    <a:lnTo>
                      <a:pt x="263" y="568"/>
                    </a:lnTo>
                    <a:lnTo>
                      <a:pt x="265" y="561"/>
                    </a:lnTo>
                    <a:lnTo>
                      <a:pt x="272" y="536"/>
                    </a:lnTo>
                    <a:lnTo>
                      <a:pt x="290" y="494"/>
                    </a:lnTo>
                    <a:lnTo>
                      <a:pt x="272" y="505"/>
                    </a:lnTo>
                    <a:lnTo>
                      <a:pt x="262" y="519"/>
                    </a:lnTo>
                    <a:lnTo>
                      <a:pt x="251" y="533"/>
                    </a:lnTo>
                    <a:lnTo>
                      <a:pt x="245" y="545"/>
                    </a:lnTo>
                    <a:lnTo>
                      <a:pt x="241" y="557"/>
                    </a:lnTo>
                    <a:lnTo>
                      <a:pt x="238" y="566"/>
                    </a:lnTo>
                    <a:lnTo>
                      <a:pt x="241" y="574"/>
                    </a:lnTo>
                    <a:lnTo>
                      <a:pt x="242" y="577"/>
                    </a:lnTo>
                    <a:lnTo>
                      <a:pt x="250" y="584"/>
                    </a:lnTo>
                    <a:lnTo>
                      <a:pt x="256" y="594"/>
                    </a:lnTo>
                    <a:lnTo>
                      <a:pt x="256" y="597"/>
                    </a:lnTo>
                    <a:lnTo>
                      <a:pt x="254" y="600"/>
                    </a:lnTo>
                    <a:lnTo>
                      <a:pt x="250" y="602"/>
                    </a:lnTo>
                    <a:lnTo>
                      <a:pt x="245" y="603"/>
                    </a:lnTo>
                  </a:path>
                </a:pathLst>
              </a:custGeom>
              <a:solidFill>
                <a:srgbClr val="F57B4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152" name="Freeform 73">
                <a:extLst>
                  <a:ext uri="{FF2B5EF4-FFF2-40B4-BE49-F238E27FC236}">
                    <a16:creationId xmlns:a16="http://schemas.microsoft.com/office/drawing/2014/main" id="{06856503-03B6-2E44-A112-6AB4A22EE810}"/>
                  </a:ext>
                </a:extLst>
              </p:cNvPr>
              <p:cNvSpPr>
                <a:spLocks/>
              </p:cNvSpPr>
              <p:nvPr/>
            </p:nvSpPr>
            <p:spPr bwMode="auto">
              <a:xfrm>
                <a:off x="655" y="2047"/>
                <a:ext cx="1462" cy="611"/>
              </a:xfrm>
              <a:custGeom>
                <a:avLst/>
                <a:gdLst>
                  <a:gd name="T0" fmla="*/ 195 w 1462"/>
                  <a:gd name="T1" fmla="*/ 599 h 611"/>
                  <a:gd name="T2" fmla="*/ 219 w 1462"/>
                  <a:gd name="T3" fmla="*/ 520 h 611"/>
                  <a:gd name="T4" fmla="*/ 239 w 1462"/>
                  <a:gd name="T5" fmla="*/ 468 h 611"/>
                  <a:gd name="T6" fmla="*/ 296 w 1462"/>
                  <a:gd name="T7" fmla="*/ 431 h 611"/>
                  <a:gd name="T8" fmla="*/ 347 w 1462"/>
                  <a:gd name="T9" fmla="*/ 356 h 611"/>
                  <a:gd name="T10" fmla="*/ 361 w 1462"/>
                  <a:gd name="T11" fmla="*/ 277 h 611"/>
                  <a:gd name="T12" fmla="*/ 407 w 1462"/>
                  <a:gd name="T13" fmla="*/ 214 h 611"/>
                  <a:gd name="T14" fmla="*/ 275 w 1462"/>
                  <a:gd name="T15" fmla="*/ 202 h 611"/>
                  <a:gd name="T16" fmla="*/ 92 w 1462"/>
                  <a:gd name="T17" fmla="*/ 229 h 611"/>
                  <a:gd name="T18" fmla="*/ 0 w 1462"/>
                  <a:gd name="T19" fmla="*/ 212 h 611"/>
                  <a:gd name="T20" fmla="*/ 123 w 1462"/>
                  <a:gd name="T21" fmla="*/ 206 h 611"/>
                  <a:gd name="T22" fmla="*/ 266 w 1462"/>
                  <a:gd name="T23" fmla="*/ 178 h 611"/>
                  <a:gd name="T24" fmla="*/ 445 w 1462"/>
                  <a:gd name="T25" fmla="*/ 174 h 611"/>
                  <a:gd name="T26" fmla="*/ 568 w 1462"/>
                  <a:gd name="T27" fmla="*/ 147 h 611"/>
                  <a:gd name="T28" fmla="*/ 812 w 1462"/>
                  <a:gd name="T29" fmla="*/ 149 h 611"/>
                  <a:gd name="T30" fmla="*/ 963 w 1462"/>
                  <a:gd name="T31" fmla="*/ 114 h 611"/>
                  <a:gd name="T32" fmla="*/ 1043 w 1462"/>
                  <a:gd name="T33" fmla="*/ 106 h 611"/>
                  <a:gd name="T34" fmla="*/ 1138 w 1462"/>
                  <a:gd name="T35" fmla="*/ 59 h 611"/>
                  <a:gd name="T36" fmla="*/ 1169 w 1462"/>
                  <a:gd name="T37" fmla="*/ 31 h 611"/>
                  <a:gd name="T38" fmla="*/ 1201 w 1462"/>
                  <a:gd name="T39" fmla="*/ 11 h 611"/>
                  <a:gd name="T40" fmla="*/ 1305 w 1462"/>
                  <a:gd name="T41" fmla="*/ 7 h 611"/>
                  <a:gd name="T42" fmla="*/ 1368 w 1462"/>
                  <a:gd name="T43" fmla="*/ 45 h 611"/>
                  <a:gd name="T44" fmla="*/ 1428 w 1462"/>
                  <a:gd name="T45" fmla="*/ 72 h 611"/>
                  <a:gd name="T46" fmla="*/ 1458 w 1462"/>
                  <a:gd name="T47" fmla="*/ 93 h 611"/>
                  <a:gd name="T48" fmla="*/ 1438 w 1462"/>
                  <a:gd name="T49" fmla="*/ 128 h 611"/>
                  <a:gd name="T50" fmla="*/ 1392 w 1462"/>
                  <a:gd name="T51" fmla="*/ 129 h 611"/>
                  <a:gd name="T52" fmla="*/ 1335 w 1462"/>
                  <a:gd name="T53" fmla="*/ 126 h 611"/>
                  <a:gd name="T54" fmla="*/ 1267 w 1462"/>
                  <a:gd name="T55" fmla="*/ 152 h 611"/>
                  <a:gd name="T56" fmla="*/ 1237 w 1462"/>
                  <a:gd name="T57" fmla="*/ 156 h 611"/>
                  <a:gd name="T58" fmla="*/ 1165 w 1462"/>
                  <a:gd name="T59" fmla="*/ 228 h 611"/>
                  <a:gd name="T60" fmla="*/ 1132 w 1462"/>
                  <a:gd name="T61" fmla="*/ 306 h 611"/>
                  <a:gd name="T62" fmla="*/ 1075 w 1462"/>
                  <a:gd name="T63" fmla="*/ 391 h 611"/>
                  <a:gd name="T64" fmla="*/ 1114 w 1462"/>
                  <a:gd name="T65" fmla="*/ 561 h 611"/>
                  <a:gd name="T66" fmla="*/ 1150 w 1462"/>
                  <a:gd name="T67" fmla="*/ 585 h 611"/>
                  <a:gd name="T68" fmla="*/ 1169 w 1462"/>
                  <a:gd name="T69" fmla="*/ 605 h 611"/>
                  <a:gd name="T70" fmla="*/ 1114 w 1462"/>
                  <a:gd name="T71" fmla="*/ 609 h 611"/>
                  <a:gd name="T72" fmla="*/ 1087 w 1462"/>
                  <a:gd name="T73" fmla="*/ 579 h 611"/>
                  <a:gd name="T74" fmla="*/ 1067 w 1462"/>
                  <a:gd name="T75" fmla="*/ 556 h 611"/>
                  <a:gd name="T76" fmla="*/ 1015 w 1462"/>
                  <a:gd name="T77" fmla="*/ 418 h 611"/>
                  <a:gd name="T78" fmla="*/ 951 w 1462"/>
                  <a:gd name="T79" fmla="*/ 474 h 611"/>
                  <a:gd name="T80" fmla="*/ 933 w 1462"/>
                  <a:gd name="T81" fmla="*/ 553 h 611"/>
                  <a:gd name="T82" fmla="*/ 948 w 1462"/>
                  <a:gd name="T83" fmla="*/ 586 h 611"/>
                  <a:gd name="T84" fmla="*/ 979 w 1462"/>
                  <a:gd name="T85" fmla="*/ 607 h 611"/>
                  <a:gd name="T86" fmla="*/ 917 w 1462"/>
                  <a:gd name="T87" fmla="*/ 604 h 611"/>
                  <a:gd name="T88" fmla="*/ 884 w 1462"/>
                  <a:gd name="T89" fmla="*/ 545 h 611"/>
                  <a:gd name="T90" fmla="*/ 908 w 1462"/>
                  <a:gd name="T91" fmla="*/ 454 h 611"/>
                  <a:gd name="T92" fmla="*/ 870 w 1462"/>
                  <a:gd name="T93" fmla="*/ 381 h 611"/>
                  <a:gd name="T94" fmla="*/ 727 w 1462"/>
                  <a:gd name="T95" fmla="*/ 318 h 611"/>
                  <a:gd name="T96" fmla="*/ 597 w 1462"/>
                  <a:gd name="T97" fmla="*/ 319 h 611"/>
                  <a:gd name="T98" fmla="*/ 547 w 1462"/>
                  <a:gd name="T99" fmla="*/ 374 h 611"/>
                  <a:gd name="T100" fmla="*/ 495 w 1462"/>
                  <a:gd name="T101" fmla="*/ 420 h 611"/>
                  <a:gd name="T102" fmla="*/ 388 w 1462"/>
                  <a:gd name="T103" fmla="*/ 459 h 611"/>
                  <a:gd name="T104" fmla="*/ 335 w 1462"/>
                  <a:gd name="T105" fmla="*/ 503 h 611"/>
                  <a:gd name="T106" fmla="*/ 311 w 1462"/>
                  <a:gd name="T107" fmla="*/ 569 h 611"/>
                  <a:gd name="T108" fmla="*/ 337 w 1462"/>
                  <a:gd name="T109" fmla="*/ 590 h 611"/>
                  <a:gd name="T110" fmla="*/ 332 w 1462"/>
                  <a:gd name="T111" fmla="*/ 610 h 611"/>
                  <a:gd name="T112" fmla="*/ 275 w 1462"/>
                  <a:gd name="T113" fmla="*/ 599 h 611"/>
                  <a:gd name="T114" fmla="*/ 274 w 1462"/>
                  <a:gd name="T115" fmla="*/ 542 h 611"/>
                  <a:gd name="T116" fmla="*/ 247 w 1462"/>
                  <a:gd name="T117" fmla="*/ 552 h 611"/>
                  <a:gd name="T118" fmla="*/ 251 w 1462"/>
                  <a:gd name="T119" fmla="*/ 591 h 611"/>
                  <a:gd name="T120" fmla="*/ 247 w 1462"/>
                  <a:gd name="T121" fmla="*/ 610 h 6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62"/>
                  <a:gd name="T184" fmla="*/ 0 h 611"/>
                  <a:gd name="T185" fmla="*/ 1462 w 1462"/>
                  <a:gd name="T186" fmla="*/ 611 h 6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62" h="611">
                    <a:moveTo>
                      <a:pt x="247" y="610"/>
                    </a:moveTo>
                    <a:lnTo>
                      <a:pt x="216" y="609"/>
                    </a:lnTo>
                    <a:lnTo>
                      <a:pt x="207" y="607"/>
                    </a:lnTo>
                    <a:lnTo>
                      <a:pt x="201" y="604"/>
                    </a:lnTo>
                    <a:lnTo>
                      <a:pt x="195" y="599"/>
                    </a:lnTo>
                    <a:lnTo>
                      <a:pt x="192" y="593"/>
                    </a:lnTo>
                    <a:lnTo>
                      <a:pt x="191" y="574"/>
                    </a:lnTo>
                    <a:lnTo>
                      <a:pt x="194" y="559"/>
                    </a:lnTo>
                    <a:lnTo>
                      <a:pt x="201" y="545"/>
                    </a:lnTo>
                    <a:lnTo>
                      <a:pt x="219" y="520"/>
                    </a:lnTo>
                    <a:lnTo>
                      <a:pt x="227" y="507"/>
                    </a:lnTo>
                    <a:lnTo>
                      <a:pt x="234" y="495"/>
                    </a:lnTo>
                    <a:lnTo>
                      <a:pt x="237" y="485"/>
                    </a:lnTo>
                    <a:lnTo>
                      <a:pt x="237" y="474"/>
                    </a:lnTo>
                    <a:lnTo>
                      <a:pt x="239" y="468"/>
                    </a:lnTo>
                    <a:lnTo>
                      <a:pt x="242" y="461"/>
                    </a:lnTo>
                    <a:lnTo>
                      <a:pt x="247" y="457"/>
                    </a:lnTo>
                    <a:lnTo>
                      <a:pt x="256" y="453"/>
                    </a:lnTo>
                    <a:lnTo>
                      <a:pt x="286" y="439"/>
                    </a:lnTo>
                    <a:lnTo>
                      <a:pt x="296" y="431"/>
                    </a:lnTo>
                    <a:lnTo>
                      <a:pt x="307" y="420"/>
                    </a:lnTo>
                    <a:lnTo>
                      <a:pt x="319" y="399"/>
                    </a:lnTo>
                    <a:lnTo>
                      <a:pt x="329" y="377"/>
                    </a:lnTo>
                    <a:lnTo>
                      <a:pt x="338" y="366"/>
                    </a:lnTo>
                    <a:lnTo>
                      <a:pt x="347" y="356"/>
                    </a:lnTo>
                    <a:lnTo>
                      <a:pt x="352" y="351"/>
                    </a:lnTo>
                    <a:lnTo>
                      <a:pt x="355" y="343"/>
                    </a:lnTo>
                    <a:lnTo>
                      <a:pt x="359" y="324"/>
                    </a:lnTo>
                    <a:lnTo>
                      <a:pt x="359" y="284"/>
                    </a:lnTo>
                    <a:lnTo>
                      <a:pt x="361" y="277"/>
                    </a:lnTo>
                    <a:lnTo>
                      <a:pt x="364" y="272"/>
                    </a:lnTo>
                    <a:lnTo>
                      <a:pt x="368" y="258"/>
                    </a:lnTo>
                    <a:lnTo>
                      <a:pt x="376" y="245"/>
                    </a:lnTo>
                    <a:lnTo>
                      <a:pt x="388" y="234"/>
                    </a:lnTo>
                    <a:lnTo>
                      <a:pt x="407" y="214"/>
                    </a:lnTo>
                    <a:lnTo>
                      <a:pt x="419" y="201"/>
                    </a:lnTo>
                    <a:lnTo>
                      <a:pt x="386" y="204"/>
                    </a:lnTo>
                    <a:lnTo>
                      <a:pt x="353" y="204"/>
                    </a:lnTo>
                    <a:lnTo>
                      <a:pt x="293" y="202"/>
                    </a:lnTo>
                    <a:lnTo>
                      <a:pt x="275" y="202"/>
                    </a:lnTo>
                    <a:lnTo>
                      <a:pt x="257" y="203"/>
                    </a:lnTo>
                    <a:lnTo>
                      <a:pt x="219" y="209"/>
                    </a:lnTo>
                    <a:lnTo>
                      <a:pt x="144" y="224"/>
                    </a:lnTo>
                    <a:lnTo>
                      <a:pt x="108" y="228"/>
                    </a:lnTo>
                    <a:lnTo>
                      <a:pt x="92" y="229"/>
                    </a:lnTo>
                    <a:lnTo>
                      <a:pt x="72" y="230"/>
                    </a:lnTo>
                    <a:lnTo>
                      <a:pt x="54" y="228"/>
                    </a:lnTo>
                    <a:lnTo>
                      <a:pt x="36" y="226"/>
                    </a:lnTo>
                    <a:lnTo>
                      <a:pt x="18" y="221"/>
                    </a:lnTo>
                    <a:lnTo>
                      <a:pt x="0" y="212"/>
                    </a:lnTo>
                    <a:lnTo>
                      <a:pt x="18" y="216"/>
                    </a:lnTo>
                    <a:lnTo>
                      <a:pt x="41" y="216"/>
                    </a:lnTo>
                    <a:lnTo>
                      <a:pt x="65" y="214"/>
                    </a:lnTo>
                    <a:lnTo>
                      <a:pt x="95" y="211"/>
                    </a:lnTo>
                    <a:lnTo>
                      <a:pt x="123" y="206"/>
                    </a:lnTo>
                    <a:lnTo>
                      <a:pt x="152" y="201"/>
                    </a:lnTo>
                    <a:lnTo>
                      <a:pt x="195" y="190"/>
                    </a:lnTo>
                    <a:lnTo>
                      <a:pt x="213" y="185"/>
                    </a:lnTo>
                    <a:lnTo>
                      <a:pt x="230" y="180"/>
                    </a:lnTo>
                    <a:lnTo>
                      <a:pt x="266" y="178"/>
                    </a:lnTo>
                    <a:lnTo>
                      <a:pt x="304" y="177"/>
                    </a:lnTo>
                    <a:lnTo>
                      <a:pt x="343" y="179"/>
                    </a:lnTo>
                    <a:lnTo>
                      <a:pt x="379" y="179"/>
                    </a:lnTo>
                    <a:lnTo>
                      <a:pt x="412" y="178"/>
                    </a:lnTo>
                    <a:lnTo>
                      <a:pt x="445" y="174"/>
                    </a:lnTo>
                    <a:lnTo>
                      <a:pt x="473" y="164"/>
                    </a:lnTo>
                    <a:lnTo>
                      <a:pt x="495" y="157"/>
                    </a:lnTo>
                    <a:lnTo>
                      <a:pt x="517" y="152"/>
                    </a:lnTo>
                    <a:lnTo>
                      <a:pt x="541" y="149"/>
                    </a:lnTo>
                    <a:lnTo>
                      <a:pt x="568" y="147"/>
                    </a:lnTo>
                    <a:lnTo>
                      <a:pt x="624" y="147"/>
                    </a:lnTo>
                    <a:lnTo>
                      <a:pt x="684" y="149"/>
                    </a:lnTo>
                    <a:lnTo>
                      <a:pt x="747" y="151"/>
                    </a:lnTo>
                    <a:lnTo>
                      <a:pt x="779" y="150"/>
                    </a:lnTo>
                    <a:lnTo>
                      <a:pt x="812" y="149"/>
                    </a:lnTo>
                    <a:lnTo>
                      <a:pt x="845" y="144"/>
                    </a:lnTo>
                    <a:lnTo>
                      <a:pt x="878" y="138"/>
                    </a:lnTo>
                    <a:lnTo>
                      <a:pt x="912" y="129"/>
                    </a:lnTo>
                    <a:lnTo>
                      <a:pt x="945" y="118"/>
                    </a:lnTo>
                    <a:lnTo>
                      <a:pt x="963" y="114"/>
                    </a:lnTo>
                    <a:lnTo>
                      <a:pt x="979" y="110"/>
                    </a:lnTo>
                    <a:lnTo>
                      <a:pt x="1007" y="111"/>
                    </a:lnTo>
                    <a:lnTo>
                      <a:pt x="1021" y="111"/>
                    </a:lnTo>
                    <a:lnTo>
                      <a:pt x="1031" y="110"/>
                    </a:lnTo>
                    <a:lnTo>
                      <a:pt x="1043" y="106"/>
                    </a:lnTo>
                    <a:lnTo>
                      <a:pt x="1054" y="100"/>
                    </a:lnTo>
                    <a:lnTo>
                      <a:pt x="1066" y="91"/>
                    </a:lnTo>
                    <a:lnTo>
                      <a:pt x="1081" y="85"/>
                    </a:lnTo>
                    <a:lnTo>
                      <a:pt x="1111" y="71"/>
                    </a:lnTo>
                    <a:lnTo>
                      <a:pt x="1138" y="59"/>
                    </a:lnTo>
                    <a:lnTo>
                      <a:pt x="1147" y="54"/>
                    </a:lnTo>
                    <a:lnTo>
                      <a:pt x="1153" y="48"/>
                    </a:lnTo>
                    <a:lnTo>
                      <a:pt x="1154" y="40"/>
                    </a:lnTo>
                    <a:lnTo>
                      <a:pt x="1162" y="35"/>
                    </a:lnTo>
                    <a:lnTo>
                      <a:pt x="1169" y="31"/>
                    </a:lnTo>
                    <a:lnTo>
                      <a:pt x="1174" y="30"/>
                    </a:lnTo>
                    <a:lnTo>
                      <a:pt x="1180" y="30"/>
                    </a:lnTo>
                    <a:lnTo>
                      <a:pt x="1183" y="23"/>
                    </a:lnTo>
                    <a:lnTo>
                      <a:pt x="1189" y="19"/>
                    </a:lnTo>
                    <a:lnTo>
                      <a:pt x="1201" y="11"/>
                    </a:lnTo>
                    <a:lnTo>
                      <a:pt x="1216" y="4"/>
                    </a:lnTo>
                    <a:lnTo>
                      <a:pt x="1233" y="1"/>
                    </a:lnTo>
                    <a:lnTo>
                      <a:pt x="1258" y="0"/>
                    </a:lnTo>
                    <a:lnTo>
                      <a:pt x="1282" y="2"/>
                    </a:lnTo>
                    <a:lnTo>
                      <a:pt x="1305" y="7"/>
                    </a:lnTo>
                    <a:lnTo>
                      <a:pt x="1326" y="18"/>
                    </a:lnTo>
                    <a:lnTo>
                      <a:pt x="1350" y="27"/>
                    </a:lnTo>
                    <a:lnTo>
                      <a:pt x="1360" y="34"/>
                    </a:lnTo>
                    <a:lnTo>
                      <a:pt x="1363" y="37"/>
                    </a:lnTo>
                    <a:lnTo>
                      <a:pt x="1368" y="45"/>
                    </a:lnTo>
                    <a:lnTo>
                      <a:pt x="1371" y="53"/>
                    </a:lnTo>
                    <a:lnTo>
                      <a:pt x="1378" y="59"/>
                    </a:lnTo>
                    <a:lnTo>
                      <a:pt x="1389" y="64"/>
                    </a:lnTo>
                    <a:lnTo>
                      <a:pt x="1402" y="67"/>
                    </a:lnTo>
                    <a:lnTo>
                      <a:pt x="1428" y="72"/>
                    </a:lnTo>
                    <a:lnTo>
                      <a:pt x="1440" y="75"/>
                    </a:lnTo>
                    <a:lnTo>
                      <a:pt x="1449" y="80"/>
                    </a:lnTo>
                    <a:lnTo>
                      <a:pt x="1456" y="85"/>
                    </a:lnTo>
                    <a:lnTo>
                      <a:pt x="1461" y="88"/>
                    </a:lnTo>
                    <a:lnTo>
                      <a:pt x="1458" y="93"/>
                    </a:lnTo>
                    <a:lnTo>
                      <a:pt x="1453" y="103"/>
                    </a:lnTo>
                    <a:lnTo>
                      <a:pt x="1447" y="120"/>
                    </a:lnTo>
                    <a:lnTo>
                      <a:pt x="1443" y="123"/>
                    </a:lnTo>
                    <a:lnTo>
                      <a:pt x="1441" y="126"/>
                    </a:lnTo>
                    <a:lnTo>
                      <a:pt x="1438" y="128"/>
                    </a:lnTo>
                    <a:lnTo>
                      <a:pt x="1431" y="129"/>
                    </a:lnTo>
                    <a:lnTo>
                      <a:pt x="1425" y="133"/>
                    </a:lnTo>
                    <a:lnTo>
                      <a:pt x="1414" y="133"/>
                    </a:lnTo>
                    <a:lnTo>
                      <a:pt x="1396" y="132"/>
                    </a:lnTo>
                    <a:lnTo>
                      <a:pt x="1392" y="129"/>
                    </a:lnTo>
                    <a:lnTo>
                      <a:pt x="1386" y="130"/>
                    </a:lnTo>
                    <a:lnTo>
                      <a:pt x="1374" y="133"/>
                    </a:lnTo>
                    <a:lnTo>
                      <a:pt x="1356" y="133"/>
                    </a:lnTo>
                    <a:lnTo>
                      <a:pt x="1347" y="130"/>
                    </a:lnTo>
                    <a:lnTo>
                      <a:pt x="1335" y="126"/>
                    </a:lnTo>
                    <a:lnTo>
                      <a:pt x="1323" y="132"/>
                    </a:lnTo>
                    <a:lnTo>
                      <a:pt x="1309" y="133"/>
                    </a:lnTo>
                    <a:lnTo>
                      <a:pt x="1278" y="135"/>
                    </a:lnTo>
                    <a:lnTo>
                      <a:pt x="1273" y="144"/>
                    </a:lnTo>
                    <a:lnTo>
                      <a:pt x="1267" y="152"/>
                    </a:lnTo>
                    <a:lnTo>
                      <a:pt x="1263" y="153"/>
                    </a:lnTo>
                    <a:lnTo>
                      <a:pt x="1260" y="153"/>
                    </a:lnTo>
                    <a:lnTo>
                      <a:pt x="1254" y="150"/>
                    </a:lnTo>
                    <a:lnTo>
                      <a:pt x="1248" y="144"/>
                    </a:lnTo>
                    <a:lnTo>
                      <a:pt x="1237" y="156"/>
                    </a:lnTo>
                    <a:lnTo>
                      <a:pt x="1224" y="169"/>
                    </a:lnTo>
                    <a:lnTo>
                      <a:pt x="1202" y="195"/>
                    </a:lnTo>
                    <a:lnTo>
                      <a:pt x="1190" y="208"/>
                    </a:lnTo>
                    <a:lnTo>
                      <a:pt x="1178" y="219"/>
                    </a:lnTo>
                    <a:lnTo>
                      <a:pt x="1165" y="228"/>
                    </a:lnTo>
                    <a:lnTo>
                      <a:pt x="1145" y="237"/>
                    </a:lnTo>
                    <a:lnTo>
                      <a:pt x="1142" y="255"/>
                    </a:lnTo>
                    <a:lnTo>
                      <a:pt x="1139" y="273"/>
                    </a:lnTo>
                    <a:lnTo>
                      <a:pt x="1136" y="290"/>
                    </a:lnTo>
                    <a:lnTo>
                      <a:pt x="1132" y="306"/>
                    </a:lnTo>
                    <a:lnTo>
                      <a:pt x="1124" y="321"/>
                    </a:lnTo>
                    <a:lnTo>
                      <a:pt x="1114" y="336"/>
                    </a:lnTo>
                    <a:lnTo>
                      <a:pt x="1096" y="347"/>
                    </a:lnTo>
                    <a:lnTo>
                      <a:pt x="1073" y="355"/>
                    </a:lnTo>
                    <a:lnTo>
                      <a:pt x="1075" y="391"/>
                    </a:lnTo>
                    <a:lnTo>
                      <a:pt x="1081" y="428"/>
                    </a:lnTo>
                    <a:lnTo>
                      <a:pt x="1088" y="461"/>
                    </a:lnTo>
                    <a:lnTo>
                      <a:pt x="1100" y="496"/>
                    </a:lnTo>
                    <a:lnTo>
                      <a:pt x="1108" y="527"/>
                    </a:lnTo>
                    <a:lnTo>
                      <a:pt x="1114" y="561"/>
                    </a:lnTo>
                    <a:lnTo>
                      <a:pt x="1117" y="571"/>
                    </a:lnTo>
                    <a:lnTo>
                      <a:pt x="1123" y="576"/>
                    </a:lnTo>
                    <a:lnTo>
                      <a:pt x="1129" y="579"/>
                    </a:lnTo>
                    <a:lnTo>
                      <a:pt x="1133" y="582"/>
                    </a:lnTo>
                    <a:lnTo>
                      <a:pt x="1150" y="585"/>
                    </a:lnTo>
                    <a:lnTo>
                      <a:pt x="1154" y="588"/>
                    </a:lnTo>
                    <a:lnTo>
                      <a:pt x="1160" y="592"/>
                    </a:lnTo>
                    <a:lnTo>
                      <a:pt x="1165" y="597"/>
                    </a:lnTo>
                    <a:lnTo>
                      <a:pt x="1169" y="603"/>
                    </a:lnTo>
                    <a:lnTo>
                      <a:pt x="1169" y="605"/>
                    </a:lnTo>
                    <a:lnTo>
                      <a:pt x="1169" y="607"/>
                    </a:lnTo>
                    <a:lnTo>
                      <a:pt x="1166" y="609"/>
                    </a:lnTo>
                    <a:lnTo>
                      <a:pt x="1160" y="610"/>
                    </a:lnTo>
                    <a:lnTo>
                      <a:pt x="1118" y="610"/>
                    </a:lnTo>
                    <a:lnTo>
                      <a:pt x="1114" y="609"/>
                    </a:lnTo>
                    <a:lnTo>
                      <a:pt x="1109" y="607"/>
                    </a:lnTo>
                    <a:lnTo>
                      <a:pt x="1102" y="599"/>
                    </a:lnTo>
                    <a:lnTo>
                      <a:pt x="1096" y="591"/>
                    </a:lnTo>
                    <a:lnTo>
                      <a:pt x="1093" y="586"/>
                    </a:lnTo>
                    <a:lnTo>
                      <a:pt x="1087" y="579"/>
                    </a:lnTo>
                    <a:lnTo>
                      <a:pt x="1081" y="572"/>
                    </a:lnTo>
                    <a:lnTo>
                      <a:pt x="1075" y="564"/>
                    </a:lnTo>
                    <a:lnTo>
                      <a:pt x="1072" y="563"/>
                    </a:lnTo>
                    <a:lnTo>
                      <a:pt x="1066" y="563"/>
                    </a:lnTo>
                    <a:lnTo>
                      <a:pt x="1067" y="556"/>
                    </a:lnTo>
                    <a:lnTo>
                      <a:pt x="1066" y="548"/>
                    </a:lnTo>
                    <a:lnTo>
                      <a:pt x="1060" y="533"/>
                    </a:lnTo>
                    <a:lnTo>
                      <a:pt x="1046" y="493"/>
                    </a:lnTo>
                    <a:lnTo>
                      <a:pt x="1030" y="457"/>
                    </a:lnTo>
                    <a:lnTo>
                      <a:pt x="1015" y="418"/>
                    </a:lnTo>
                    <a:lnTo>
                      <a:pt x="1001" y="380"/>
                    </a:lnTo>
                    <a:lnTo>
                      <a:pt x="992" y="383"/>
                    </a:lnTo>
                    <a:lnTo>
                      <a:pt x="980" y="413"/>
                    </a:lnTo>
                    <a:lnTo>
                      <a:pt x="965" y="445"/>
                    </a:lnTo>
                    <a:lnTo>
                      <a:pt x="951" y="474"/>
                    </a:lnTo>
                    <a:lnTo>
                      <a:pt x="948" y="487"/>
                    </a:lnTo>
                    <a:lnTo>
                      <a:pt x="945" y="498"/>
                    </a:lnTo>
                    <a:lnTo>
                      <a:pt x="942" y="518"/>
                    </a:lnTo>
                    <a:lnTo>
                      <a:pt x="936" y="536"/>
                    </a:lnTo>
                    <a:lnTo>
                      <a:pt x="933" y="553"/>
                    </a:lnTo>
                    <a:lnTo>
                      <a:pt x="933" y="563"/>
                    </a:lnTo>
                    <a:lnTo>
                      <a:pt x="935" y="573"/>
                    </a:lnTo>
                    <a:lnTo>
                      <a:pt x="936" y="578"/>
                    </a:lnTo>
                    <a:lnTo>
                      <a:pt x="938" y="581"/>
                    </a:lnTo>
                    <a:lnTo>
                      <a:pt x="948" y="586"/>
                    </a:lnTo>
                    <a:lnTo>
                      <a:pt x="956" y="588"/>
                    </a:lnTo>
                    <a:lnTo>
                      <a:pt x="965" y="590"/>
                    </a:lnTo>
                    <a:lnTo>
                      <a:pt x="972" y="598"/>
                    </a:lnTo>
                    <a:lnTo>
                      <a:pt x="979" y="604"/>
                    </a:lnTo>
                    <a:lnTo>
                      <a:pt x="979" y="607"/>
                    </a:lnTo>
                    <a:lnTo>
                      <a:pt x="977" y="608"/>
                    </a:lnTo>
                    <a:lnTo>
                      <a:pt x="969" y="610"/>
                    </a:lnTo>
                    <a:lnTo>
                      <a:pt x="945" y="609"/>
                    </a:lnTo>
                    <a:lnTo>
                      <a:pt x="929" y="608"/>
                    </a:lnTo>
                    <a:lnTo>
                      <a:pt x="917" y="604"/>
                    </a:lnTo>
                    <a:lnTo>
                      <a:pt x="914" y="602"/>
                    </a:lnTo>
                    <a:lnTo>
                      <a:pt x="909" y="596"/>
                    </a:lnTo>
                    <a:lnTo>
                      <a:pt x="899" y="569"/>
                    </a:lnTo>
                    <a:lnTo>
                      <a:pt x="891" y="553"/>
                    </a:lnTo>
                    <a:lnTo>
                      <a:pt x="884" y="545"/>
                    </a:lnTo>
                    <a:lnTo>
                      <a:pt x="878" y="542"/>
                    </a:lnTo>
                    <a:lnTo>
                      <a:pt x="884" y="540"/>
                    </a:lnTo>
                    <a:lnTo>
                      <a:pt x="887" y="533"/>
                    </a:lnTo>
                    <a:lnTo>
                      <a:pt x="891" y="518"/>
                    </a:lnTo>
                    <a:lnTo>
                      <a:pt x="908" y="454"/>
                    </a:lnTo>
                    <a:lnTo>
                      <a:pt x="914" y="421"/>
                    </a:lnTo>
                    <a:lnTo>
                      <a:pt x="915" y="409"/>
                    </a:lnTo>
                    <a:lnTo>
                      <a:pt x="914" y="388"/>
                    </a:lnTo>
                    <a:lnTo>
                      <a:pt x="891" y="385"/>
                    </a:lnTo>
                    <a:lnTo>
                      <a:pt x="870" y="381"/>
                    </a:lnTo>
                    <a:lnTo>
                      <a:pt x="827" y="367"/>
                    </a:lnTo>
                    <a:lnTo>
                      <a:pt x="786" y="348"/>
                    </a:lnTo>
                    <a:lnTo>
                      <a:pt x="750" y="326"/>
                    </a:lnTo>
                    <a:lnTo>
                      <a:pt x="743" y="321"/>
                    </a:lnTo>
                    <a:lnTo>
                      <a:pt x="727" y="318"/>
                    </a:lnTo>
                    <a:lnTo>
                      <a:pt x="693" y="314"/>
                    </a:lnTo>
                    <a:lnTo>
                      <a:pt x="654" y="312"/>
                    </a:lnTo>
                    <a:lnTo>
                      <a:pt x="621" y="313"/>
                    </a:lnTo>
                    <a:lnTo>
                      <a:pt x="610" y="315"/>
                    </a:lnTo>
                    <a:lnTo>
                      <a:pt x="597" y="319"/>
                    </a:lnTo>
                    <a:lnTo>
                      <a:pt x="585" y="327"/>
                    </a:lnTo>
                    <a:lnTo>
                      <a:pt x="574" y="336"/>
                    </a:lnTo>
                    <a:lnTo>
                      <a:pt x="564" y="347"/>
                    </a:lnTo>
                    <a:lnTo>
                      <a:pt x="556" y="356"/>
                    </a:lnTo>
                    <a:lnTo>
                      <a:pt x="547" y="374"/>
                    </a:lnTo>
                    <a:lnTo>
                      <a:pt x="544" y="386"/>
                    </a:lnTo>
                    <a:lnTo>
                      <a:pt x="537" y="396"/>
                    </a:lnTo>
                    <a:lnTo>
                      <a:pt x="528" y="403"/>
                    </a:lnTo>
                    <a:lnTo>
                      <a:pt x="517" y="411"/>
                    </a:lnTo>
                    <a:lnTo>
                      <a:pt x="495" y="420"/>
                    </a:lnTo>
                    <a:lnTo>
                      <a:pt x="469" y="428"/>
                    </a:lnTo>
                    <a:lnTo>
                      <a:pt x="443" y="434"/>
                    </a:lnTo>
                    <a:lnTo>
                      <a:pt x="418" y="442"/>
                    </a:lnTo>
                    <a:lnTo>
                      <a:pt x="397" y="453"/>
                    </a:lnTo>
                    <a:lnTo>
                      <a:pt x="388" y="459"/>
                    </a:lnTo>
                    <a:lnTo>
                      <a:pt x="382" y="468"/>
                    </a:lnTo>
                    <a:lnTo>
                      <a:pt x="374" y="475"/>
                    </a:lnTo>
                    <a:lnTo>
                      <a:pt x="367" y="481"/>
                    </a:lnTo>
                    <a:lnTo>
                      <a:pt x="352" y="492"/>
                    </a:lnTo>
                    <a:lnTo>
                      <a:pt x="335" y="503"/>
                    </a:lnTo>
                    <a:lnTo>
                      <a:pt x="329" y="509"/>
                    </a:lnTo>
                    <a:lnTo>
                      <a:pt x="325" y="517"/>
                    </a:lnTo>
                    <a:lnTo>
                      <a:pt x="316" y="545"/>
                    </a:lnTo>
                    <a:lnTo>
                      <a:pt x="311" y="559"/>
                    </a:lnTo>
                    <a:lnTo>
                      <a:pt x="311" y="569"/>
                    </a:lnTo>
                    <a:lnTo>
                      <a:pt x="314" y="575"/>
                    </a:lnTo>
                    <a:lnTo>
                      <a:pt x="319" y="579"/>
                    </a:lnTo>
                    <a:lnTo>
                      <a:pt x="329" y="585"/>
                    </a:lnTo>
                    <a:lnTo>
                      <a:pt x="332" y="588"/>
                    </a:lnTo>
                    <a:lnTo>
                      <a:pt x="337" y="590"/>
                    </a:lnTo>
                    <a:lnTo>
                      <a:pt x="340" y="603"/>
                    </a:lnTo>
                    <a:lnTo>
                      <a:pt x="340" y="608"/>
                    </a:lnTo>
                    <a:lnTo>
                      <a:pt x="338" y="609"/>
                    </a:lnTo>
                    <a:lnTo>
                      <a:pt x="338" y="610"/>
                    </a:lnTo>
                    <a:lnTo>
                      <a:pt x="332" y="610"/>
                    </a:lnTo>
                    <a:lnTo>
                      <a:pt x="314" y="609"/>
                    </a:lnTo>
                    <a:lnTo>
                      <a:pt x="296" y="608"/>
                    </a:lnTo>
                    <a:lnTo>
                      <a:pt x="287" y="606"/>
                    </a:lnTo>
                    <a:lnTo>
                      <a:pt x="281" y="604"/>
                    </a:lnTo>
                    <a:lnTo>
                      <a:pt x="275" y="599"/>
                    </a:lnTo>
                    <a:lnTo>
                      <a:pt x="271" y="594"/>
                    </a:lnTo>
                    <a:lnTo>
                      <a:pt x="265" y="581"/>
                    </a:lnTo>
                    <a:lnTo>
                      <a:pt x="265" y="575"/>
                    </a:lnTo>
                    <a:lnTo>
                      <a:pt x="266" y="568"/>
                    </a:lnTo>
                    <a:lnTo>
                      <a:pt x="274" y="542"/>
                    </a:lnTo>
                    <a:lnTo>
                      <a:pt x="292" y="500"/>
                    </a:lnTo>
                    <a:lnTo>
                      <a:pt x="274" y="511"/>
                    </a:lnTo>
                    <a:lnTo>
                      <a:pt x="263" y="525"/>
                    </a:lnTo>
                    <a:lnTo>
                      <a:pt x="253" y="539"/>
                    </a:lnTo>
                    <a:lnTo>
                      <a:pt x="247" y="552"/>
                    </a:lnTo>
                    <a:lnTo>
                      <a:pt x="242" y="563"/>
                    </a:lnTo>
                    <a:lnTo>
                      <a:pt x="239" y="573"/>
                    </a:lnTo>
                    <a:lnTo>
                      <a:pt x="242" y="580"/>
                    </a:lnTo>
                    <a:lnTo>
                      <a:pt x="244" y="583"/>
                    </a:lnTo>
                    <a:lnTo>
                      <a:pt x="251" y="591"/>
                    </a:lnTo>
                    <a:lnTo>
                      <a:pt x="257" y="600"/>
                    </a:lnTo>
                    <a:lnTo>
                      <a:pt x="257" y="604"/>
                    </a:lnTo>
                    <a:lnTo>
                      <a:pt x="256" y="607"/>
                    </a:lnTo>
                    <a:lnTo>
                      <a:pt x="251" y="609"/>
                    </a:lnTo>
                    <a:lnTo>
                      <a:pt x="247" y="610"/>
                    </a:lnTo>
                  </a:path>
                </a:pathLst>
              </a:custGeom>
              <a:solidFill>
                <a:srgbClr val="F57B49"/>
              </a:solidFill>
              <a:ln w="12700" cap="rnd" cmpd="sng">
                <a:solidFill>
                  <a:srgbClr val="000000"/>
                </a:solidFill>
                <a:prstDash val="solid"/>
                <a:round/>
                <a:headEnd/>
                <a:tailEnd/>
              </a:ln>
            </p:spPr>
            <p:txBody>
              <a:bodyPr/>
              <a:lstStyle/>
              <a:p>
                <a:endParaRPr lang="zh-CN" altLang="en-US"/>
              </a:p>
            </p:txBody>
          </p:sp>
          <p:sp>
            <p:nvSpPr>
              <p:cNvPr id="47153" name="Freeform 74">
                <a:extLst>
                  <a:ext uri="{FF2B5EF4-FFF2-40B4-BE49-F238E27FC236}">
                    <a16:creationId xmlns:a16="http://schemas.microsoft.com/office/drawing/2014/main" id="{41D7F2A3-DF28-2346-8D1C-7B9BB411E9C1}"/>
                  </a:ext>
                </a:extLst>
              </p:cNvPr>
              <p:cNvSpPr>
                <a:spLocks/>
              </p:cNvSpPr>
              <p:nvPr/>
            </p:nvSpPr>
            <p:spPr bwMode="auto">
              <a:xfrm>
                <a:off x="881" y="2634"/>
                <a:ext cx="17" cy="24"/>
              </a:xfrm>
              <a:custGeom>
                <a:avLst/>
                <a:gdLst>
                  <a:gd name="T0" fmla="*/ 10 w 17"/>
                  <a:gd name="T1" fmla="*/ 23 h 24"/>
                  <a:gd name="T2" fmla="*/ 12 w 17"/>
                  <a:gd name="T3" fmla="*/ 22 h 24"/>
                  <a:gd name="T4" fmla="*/ 16 w 17"/>
                  <a:gd name="T5" fmla="*/ 20 h 24"/>
                  <a:gd name="T6" fmla="*/ 16 w 17"/>
                  <a:gd name="T7" fmla="*/ 14 h 24"/>
                  <a:gd name="T8" fmla="*/ 12 w 17"/>
                  <a:gd name="T9" fmla="*/ 5 h 24"/>
                  <a:gd name="T10" fmla="*/ 7 w 17"/>
                  <a:gd name="T11" fmla="*/ 2 h 24"/>
                  <a:gd name="T12" fmla="*/ 0 w 17"/>
                  <a:gd name="T13" fmla="*/ 0 h 24"/>
                  <a:gd name="T14" fmla="*/ 0 60000 65536"/>
                  <a:gd name="T15" fmla="*/ 0 60000 65536"/>
                  <a:gd name="T16" fmla="*/ 0 60000 65536"/>
                  <a:gd name="T17" fmla="*/ 0 60000 65536"/>
                  <a:gd name="T18" fmla="*/ 0 60000 65536"/>
                  <a:gd name="T19" fmla="*/ 0 60000 65536"/>
                  <a:gd name="T20" fmla="*/ 0 60000 65536"/>
                  <a:gd name="T21" fmla="*/ 0 w 17"/>
                  <a:gd name="T22" fmla="*/ 0 h 24"/>
                  <a:gd name="T23" fmla="*/ 17 w 17"/>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4">
                    <a:moveTo>
                      <a:pt x="10" y="23"/>
                    </a:moveTo>
                    <a:lnTo>
                      <a:pt x="12" y="22"/>
                    </a:lnTo>
                    <a:lnTo>
                      <a:pt x="16" y="20"/>
                    </a:lnTo>
                    <a:lnTo>
                      <a:pt x="16" y="14"/>
                    </a:lnTo>
                    <a:lnTo>
                      <a:pt x="12" y="5"/>
                    </a:lnTo>
                    <a:lnTo>
                      <a:pt x="7" y="2"/>
                    </a:lnTo>
                    <a:lnTo>
                      <a:pt x="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4" name="Freeform 75">
                <a:extLst>
                  <a:ext uri="{FF2B5EF4-FFF2-40B4-BE49-F238E27FC236}">
                    <a16:creationId xmlns:a16="http://schemas.microsoft.com/office/drawing/2014/main" id="{EBA7D22A-16DC-994E-9C59-CBB1E88FB460}"/>
                  </a:ext>
                </a:extLst>
              </p:cNvPr>
              <p:cNvSpPr>
                <a:spLocks/>
              </p:cNvSpPr>
              <p:nvPr/>
            </p:nvSpPr>
            <p:spPr bwMode="auto">
              <a:xfrm>
                <a:off x="858" y="2635"/>
                <a:ext cx="18" cy="22"/>
              </a:xfrm>
              <a:custGeom>
                <a:avLst/>
                <a:gdLst>
                  <a:gd name="T0" fmla="*/ 0 w 18"/>
                  <a:gd name="T1" fmla="*/ 0 h 22"/>
                  <a:gd name="T2" fmla="*/ 12 w 18"/>
                  <a:gd name="T3" fmla="*/ 6 h 22"/>
                  <a:gd name="T4" fmla="*/ 17 w 18"/>
                  <a:gd name="T5" fmla="*/ 14 h 22"/>
                  <a:gd name="T6" fmla="*/ 17 w 18"/>
                  <a:gd name="T7" fmla="*/ 19 h 22"/>
                  <a:gd name="T8" fmla="*/ 14 w 18"/>
                  <a:gd name="T9" fmla="*/ 21 h 22"/>
                  <a:gd name="T10" fmla="*/ 11 w 18"/>
                  <a:gd name="T11" fmla="*/ 21 h 22"/>
                  <a:gd name="T12" fmla="*/ 0 60000 65536"/>
                  <a:gd name="T13" fmla="*/ 0 60000 65536"/>
                  <a:gd name="T14" fmla="*/ 0 60000 65536"/>
                  <a:gd name="T15" fmla="*/ 0 60000 65536"/>
                  <a:gd name="T16" fmla="*/ 0 60000 65536"/>
                  <a:gd name="T17" fmla="*/ 0 60000 65536"/>
                  <a:gd name="T18" fmla="*/ 0 w 18"/>
                  <a:gd name="T19" fmla="*/ 0 h 22"/>
                  <a:gd name="T20" fmla="*/ 18 w 1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8" h="22">
                    <a:moveTo>
                      <a:pt x="0" y="0"/>
                    </a:moveTo>
                    <a:lnTo>
                      <a:pt x="12" y="6"/>
                    </a:lnTo>
                    <a:lnTo>
                      <a:pt x="17" y="14"/>
                    </a:lnTo>
                    <a:lnTo>
                      <a:pt x="17" y="19"/>
                    </a:lnTo>
                    <a:lnTo>
                      <a:pt x="14" y="21"/>
                    </a:lnTo>
                    <a:lnTo>
                      <a:pt x="11" y="21"/>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5" name="Freeform 76">
                <a:extLst>
                  <a:ext uri="{FF2B5EF4-FFF2-40B4-BE49-F238E27FC236}">
                    <a16:creationId xmlns:a16="http://schemas.microsoft.com/office/drawing/2014/main" id="{922BA074-5BD9-6045-BCA3-CAC9A2846756}"/>
                  </a:ext>
                </a:extLst>
              </p:cNvPr>
              <p:cNvSpPr>
                <a:spLocks/>
              </p:cNvSpPr>
              <p:nvPr/>
            </p:nvSpPr>
            <p:spPr bwMode="auto">
              <a:xfrm>
                <a:off x="959" y="2634"/>
                <a:ext cx="21" cy="23"/>
              </a:xfrm>
              <a:custGeom>
                <a:avLst/>
                <a:gdLst>
                  <a:gd name="T0" fmla="*/ 11 w 21"/>
                  <a:gd name="T1" fmla="*/ 22 h 23"/>
                  <a:gd name="T2" fmla="*/ 15 w 21"/>
                  <a:gd name="T3" fmla="*/ 22 h 23"/>
                  <a:gd name="T4" fmla="*/ 18 w 21"/>
                  <a:gd name="T5" fmla="*/ 19 h 23"/>
                  <a:gd name="T6" fmla="*/ 20 w 21"/>
                  <a:gd name="T7" fmla="*/ 17 h 23"/>
                  <a:gd name="T8" fmla="*/ 18 w 21"/>
                  <a:gd name="T9" fmla="*/ 13 h 23"/>
                  <a:gd name="T10" fmla="*/ 12 w 21"/>
                  <a:gd name="T11" fmla="*/ 4 h 23"/>
                  <a:gd name="T12" fmla="*/ 6 w 21"/>
                  <a:gd name="T13" fmla="*/ 1 h 23"/>
                  <a:gd name="T14" fmla="*/ 0 w 21"/>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3"/>
                  <a:gd name="T26" fmla="*/ 21 w 2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3">
                    <a:moveTo>
                      <a:pt x="11" y="22"/>
                    </a:moveTo>
                    <a:lnTo>
                      <a:pt x="15" y="22"/>
                    </a:lnTo>
                    <a:lnTo>
                      <a:pt x="18" y="19"/>
                    </a:lnTo>
                    <a:lnTo>
                      <a:pt x="20" y="17"/>
                    </a:lnTo>
                    <a:lnTo>
                      <a:pt x="18" y="13"/>
                    </a:lnTo>
                    <a:lnTo>
                      <a:pt x="12" y="4"/>
                    </a:lnTo>
                    <a:lnTo>
                      <a:pt x="6" y="1"/>
                    </a:lnTo>
                    <a:lnTo>
                      <a:pt x="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6" name="Freeform 77">
                <a:extLst>
                  <a:ext uri="{FF2B5EF4-FFF2-40B4-BE49-F238E27FC236}">
                    <a16:creationId xmlns:a16="http://schemas.microsoft.com/office/drawing/2014/main" id="{19FC9E81-CA1A-3143-8267-58B00FA86B54}"/>
                  </a:ext>
                </a:extLst>
              </p:cNvPr>
              <p:cNvSpPr>
                <a:spLocks/>
              </p:cNvSpPr>
              <p:nvPr/>
            </p:nvSpPr>
            <p:spPr bwMode="auto">
              <a:xfrm>
                <a:off x="905" y="2505"/>
                <a:ext cx="40" cy="28"/>
              </a:xfrm>
              <a:custGeom>
                <a:avLst/>
                <a:gdLst>
                  <a:gd name="T0" fmla="*/ 0 w 40"/>
                  <a:gd name="T1" fmla="*/ 27 h 28"/>
                  <a:gd name="T2" fmla="*/ 8 w 40"/>
                  <a:gd name="T3" fmla="*/ 16 h 28"/>
                  <a:gd name="T4" fmla="*/ 14 w 40"/>
                  <a:gd name="T5" fmla="*/ 7 h 28"/>
                  <a:gd name="T6" fmla="*/ 24 w 40"/>
                  <a:gd name="T7" fmla="*/ 2 h 28"/>
                  <a:gd name="T8" fmla="*/ 39 w 40"/>
                  <a:gd name="T9" fmla="*/ 0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7"/>
                    </a:moveTo>
                    <a:lnTo>
                      <a:pt x="8" y="16"/>
                    </a:lnTo>
                    <a:lnTo>
                      <a:pt x="14" y="7"/>
                    </a:lnTo>
                    <a:lnTo>
                      <a:pt x="24" y="2"/>
                    </a:lnTo>
                    <a:lnTo>
                      <a:pt x="39"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7" name="Freeform 78">
                <a:extLst>
                  <a:ext uri="{FF2B5EF4-FFF2-40B4-BE49-F238E27FC236}">
                    <a16:creationId xmlns:a16="http://schemas.microsoft.com/office/drawing/2014/main" id="{1379B38F-EB5E-9B42-AA7E-72A0076F0F55}"/>
                  </a:ext>
                </a:extLst>
              </p:cNvPr>
              <p:cNvSpPr>
                <a:spLocks/>
              </p:cNvSpPr>
              <p:nvPr/>
            </p:nvSpPr>
            <p:spPr bwMode="auto">
              <a:xfrm>
                <a:off x="946" y="2346"/>
                <a:ext cx="341" cy="201"/>
              </a:xfrm>
              <a:custGeom>
                <a:avLst/>
                <a:gdLst>
                  <a:gd name="T0" fmla="*/ 0 w 341"/>
                  <a:gd name="T1" fmla="*/ 200 h 201"/>
                  <a:gd name="T2" fmla="*/ 27 w 341"/>
                  <a:gd name="T3" fmla="*/ 183 h 201"/>
                  <a:gd name="T4" fmla="*/ 56 w 341"/>
                  <a:gd name="T5" fmla="*/ 167 h 201"/>
                  <a:gd name="T6" fmla="*/ 111 w 341"/>
                  <a:gd name="T7" fmla="*/ 143 h 201"/>
                  <a:gd name="T8" fmla="*/ 159 w 341"/>
                  <a:gd name="T9" fmla="*/ 121 h 201"/>
                  <a:gd name="T10" fmla="*/ 181 w 341"/>
                  <a:gd name="T11" fmla="*/ 110 h 201"/>
                  <a:gd name="T12" fmla="*/ 196 w 341"/>
                  <a:gd name="T13" fmla="*/ 99 h 201"/>
                  <a:gd name="T14" fmla="*/ 211 w 341"/>
                  <a:gd name="T15" fmla="*/ 84 h 201"/>
                  <a:gd name="T16" fmla="*/ 226 w 341"/>
                  <a:gd name="T17" fmla="*/ 68 h 201"/>
                  <a:gd name="T18" fmla="*/ 239 w 341"/>
                  <a:gd name="T19" fmla="*/ 51 h 201"/>
                  <a:gd name="T20" fmla="*/ 254 w 341"/>
                  <a:gd name="T21" fmla="*/ 34 h 201"/>
                  <a:gd name="T22" fmla="*/ 271 w 341"/>
                  <a:gd name="T23" fmla="*/ 19 h 201"/>
                  <a:gd name="T24" fmla="*/ 292 w 341"/>
                  <a:gd name="T25" fmla="*/ 7 h 201"/>
                  <a:gd name="T26" fmla="*/ 301 w 341"/>
                  <a:gd name="T27" fmla="*/ 4 h 201"/>
                  <a:gd name="T28" fmla="*/ 313 w 341"/>
                  <a:gd name="T29" fmla="*/ 1 h 201"/>
                  <a:gd name="T30" fmla="*/ 326 w 341"/>
                  <a:gd name="T31" fmla="*/ 0 h 201"/>
                  <a:gd name="T32" fmla="*/ 340 w 341"/>
                  <a:gd name="T33" fmla="*/ 0 h 2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1"/>
                  <a:gd name="T52" fmla="*/ 0 h 201"/>
                  <a:gd name="T53" fmla="*/ 341 w 341"/>
                  <a:gd name="T54" fmla="*/ 201 h 2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1" h="201">
                    <a:moveTo>
                      <a:pt x="0" y="200"/>
                    </a:moveTo>
                    <a:lnTo>
                      <a:pt x="27" y="183"/>
                    </a:lnTo>
                    <a:lnTo>
                      <a:pt x="56" y="167"/>
                    </a:lnTo>
                    <a:lnTo>
                      <a:pt x="111" y="143"/>
                    </a:lnTo>
                    <a:lnTo>
                      <a:pt x="159" y="121"/>
                    </a:lnTo>
                    <a:lnTo>
                      <a:pt x="181" y="110"/>
                    </a:lnTo>
                    <a:lnTo>
                      <a:pt x="196" y="99"/>
                    </a:lnTo>
                    <a:lnTo>
                      <a:pt x="211" y="84"/>
                    </a:lnTo>
                    <a:lnTo>
                      <a:pt x="226" y="68"/>
                    </a:lnTo>
                    <a:lnTo>
                      <a:pt x="239" y="51"/>
                    </a:lnTo>
                    <a:lnTo>
                      <a:pt x="254" y="34"/>
                    </a:lnTo>
                    <a:lnTo>
                      <a:pt x="271" y="19"/>
                    </a:lnTo>
                    <a:lnTo>
                      <a:pt x="292" y="7"/>
                    </a:lnTo>
                    <a:lnTo>
                      <a:pt x="301" y="4"/>
                    </a:lnTo>
                    <a:lnTo>
                      <a:pt x="313" y="1"/>
                    </a:lnTo>
                    <a:lnTo>
                      <a:pt x="326" y="0"/>
                    </a:lnTo>
                    <a:lnTo>
                      <a:pt x="34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8" name="Freeform 79">
                <a:extLst>
                  <a:ext uri="{FF2B5EF4-FFF2-40B4-BE49-F238E27FC236}">
                    <a16:creationId xmlns:a16="http://schemas.microsoft.com/office/drawing/2014/main" id="{AA872442-B26C-ED42-8669-FEE047844850}"/>
                  </a:ext>
                </a:extLst>
              </p:cNvPr>
              <p:cNvSpPr>
                <a:spLocks/>
              </p:cNvSpPr>
              <p:nvPr/>
            </p:nvSpPr>
            <p:spPr bwMode="auto">
              <a:xfrm>
                <a:off x="1207" y="2360"/>
                <a:ext cx="70" cy="17"/>
              </a:xfrm>
              <a:custGeom>
                <a:avLst/>
                <a:gdLst>
                  <a:gd name="T0" fmla="*/ 69 w 70"/>
                  <a:gd name="T1" fmla="*/ 0 h 17"/>
                  <a:gd name="T2" fmla="*/ 51 w 70"/>
                  <a:gd name="T3" fmla="*/ 2 h 17"/>
                  <a:gd name="T4" fmla="*/ 32 w 70"/>
                  <a:gd name="T5" fmla="*/ 5 h 17"/>
                  <a:gd name="T6" fmla="*/ 15 w 70"/>
                  <a:gd name="T7" fmla="*/ 9 h 17"/>
                  <a:gd name="T8" fmla="*/ 0 w 70"/>
                  <a:gd name="T9" fmla="*/ 16 h 17"/>
                  <a:gd name="T10" fmla="*/ 0 60000 65536"/>
                  <a:gd name="T11" fmla="*/ 0 60000 65536"/>
                  <a:gd name="T12" fmla="*/ 0 60000 65536"/>
                  <a:gd name="T13" fmla="*/ 0 60000 65536"/>
                  <a:gd name="T14" fmla="*/ 0 60000 65536"/>
                  <a:gd name="T15" fmla="*/ 0 w 70"/>
                  <a:gd name="T16" fmla="*/ 0 h 17"/>
                  <a:gd name="T17" fmla="*/ 70 w 70"/>
                  <a:gd name="T18" fmla="*/ 17 h 17"/>
                </a:gdLst>
                <a:ahLst/>
                <a:cxnLst>
                  <a:cxn ang="T10">
                    <a:pos x="T0" y="T1"/>
                  </a:cxn>
                  <a:cxn ang="T11">
                    <a:pos x="T2" y="T3"/>
                  </a:cxn>
                  <a:cxn ang="T12">
                    <a:pos x="T4" y="T5"/>
                  </a:cxn>
                  <a:cxn ang="T13">
                    <a:pos x="T6" y="T7"/>
                  </a:cxn>
                  <a:cxn ang="T14">
                    <a:pos x="T8" y="T9"/>
                  </a:cxn>
                </a:cxnLst>
                <a:rect l="T15" t="T16" r="T17" b="T18"/>
                <a:pathLst>
                  <a:path w="70" h="17">
                    <a:moveTo>
                      <a:pt x="69" y="0"/>
                    </a:moveTo>
                    <a:lnTo>
                      <a:pt x="51" y="2"/>
                    </a:lnTo>
                    <a:lnTo>
                      <a:pt x="32" y="5"/>
                    </a:lnTo>
                    <a:lnTo>
                      <a:pt x="15" y="9"/>
                    </a:lnTo>
                    <a:lnTo>
                      <a:pt x="0" y="16"/>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59" name="Freeform 80">
                <a:extLst>
                  <a:ext uri="{FF2B5EF4-FFF2-40B4-BE49-F238E27FC236}">
                    <a16:creationId xmlns:a16="http://schemas.microsoft.com/office/drawing/2014/main" id="{1E9A2FE5-0A40-AC48-B4BC-DD0694655E3A}"/>
                  </a:ext>
                </a:extLst>
              </p:cNvPr>
              <p:cNvSpPr>
                <a:spLocks/>
              </p:cNvSpPr>
              <p:nvPr/>
            </p:nvSpPr>
            <p:spPr bwMode="auto">
              <a:xfrm>
                <a:off x="1075" y="2212"/>
                <a:ext cx="54" cy="36"/>
              </a:xfrm>
              <a:custGeom>
                <a:avLst/>
                <a:gdLst>
                  <a:gd name="T0" fmla="*/ 0 w 54"/>
                  <a:gd name="T1" fmla="*/ 35 h 36"/>
                  <a:gd name="T2" fmla="*/ 10 w 54"/>
                  <a:gd name="T3" fmla="*/ 25 h 36"/>
                  <a:gd name="T4" fmla="*/ 21 w 54"/>
                  <a:gd name="T5" fmla="*/ 16 h 36"/>
                  <a:gd name="T6" fmla="*/ 35 w 54"/>
                  <a:gd name="T7" fmla="*/ 8 h 36"/>
                  <a:gd name="T8" fmla="*/ 53 w 54"/>
                  <a:gd name="T9" fmla="*/ 0 h 36"/>
                  <a:gd name="T10" fmla="*/ 0 60000 65536"/>
                  <a:gd name="T11" fmla="*/ 0 60000 65536"/>
                  <a:gd name="T12" fmla="*/ 0 60000 65536"/>
                  <a:gd name="T13" fmla="*/ 0 60000 65536"/>
                  <a:gd name="T14" fmla="*/ 0 60000 65536"/>
                  <a:gd name="T15" fmla="*/ 0 w 54"/>
                  <a:gd name="T16" fmla="*/ 0 h 36"/>
                  <a:gd name="T17" fmla="*/ 54 w 54"/>
                  <a:gd name="T18" fmla="*/ 36 h 36"/>
                </a:gdLst>
                <a:ahLst/>
                <a:cxnLst>
                  <a:cxn ang="T10">
                    <a:pos x="T0" y="T1"/>
                  </a:cxn>
                  <a:cxn ang="T11">
                    <a:pos x="T2" y="T3"/>
                  </a:cxn>
                  <a:cxn ang="T12">
                    <a:pos x="T4" y="T5"/>
                  </a:cxn>
                  <a:cxn ang="T13">
                    <a:pos x="T6" y="T7"/>
                  </a:cxn>
                  <a:cxn ang="T14">
                    <a:pos x="T8" y="T9"/>
                  </a:cxn>
                </a:cxnLst>
                <a:rect l="T15" t="T16" r="T17" b="T18"/>
                <a:pathLst>
                  <a:path w="54" h="36">
                    <a:moveTo>
                      <a:pt x="0" y="35"/>
                    </a:moveTo>
                    <a:lnTo>
                      <a:pt x="10" y="25"/>
                    </a:lnTo>
                    <a:lnTo>
                      <a:pt x="21" y="16"/>
                    </a:lnTo>
                    <a:lnTo>
                      <a:pt x="35" y="8"/>
                    </a:lnTo>
                    <a:lnTo>
                      <a:pt x="53"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0" name="Freeform 81">
                <a:extLst>
                  <a:ext uri="{FF2B5EF4-FFF2-40B4-BE49-F238E27FC236}">
                    <a16:creationId xmlns:a16="http://schemas.microsoft.com/office/drawing/2014/main" id="{322D7E5F-96C7-CF40-A2EB-5F8B250A5295}"/>
                  </a:ext>
                </a:extLst>
              </p:cNvPr>
              <p:cNvSpPr>
                <a:spLocks/>
              </p:cNvSpPr>
              <p:nvPr/>
            </p:nvSpPr>
            <p:spPr bwMode="auto">
              <a:xfrm>
                <a:off x="1233" y="2314"/>
                <a:ext cx="147" cy="28"/>
              </a:xfrm>
              <a:custGeom>
                <a:avLst/>
                <a:gdLst>
                  <a:gd name="T0" fmla="*/ 0 w 147"/>
                  <a:gd name="T1" fmla="*/ 15 h 28"/>
                  <a:gd name="T2" fmla="*/ 18 w 147"/>
                  <a:gd name="T3" fmla="*/ 5 h 28"/>
                  <a:gd name="T4" fmla="*/ 34 w 147"/>
                  <a:gd name="T5" fmla="*/ 0 h 28"/>
                  <a:gd name="T6" fmla="*/ 55 w 147"/>
                  <a:gd name="T7" fmla="*/ 0 h 28"/>
                  <a:gd name="T8" fmla="*/ 72 w 147"/>
                  <a:gd name="T9" fmla="*/ 3 h 28"/>
                  <a:gd name="T10" fmla="*/ 110 w 147"/>
                  <a:gd name="T11" fmla="*/ 15 h 28"/>
                  <a:gd name="T12" fmla="*/ 146 w 147"/>
                  <a:gd name="T13" fmla="*/ 27 h 28"/>
                  <a:gd name="T14" fmla="*/ 0 60000 65536"/>
                  <a:gd name="T15" fmla="*/ 0 60000 65536"/>
                  <a:gd name="T16" fmla="*/ 0 60000 65536"/>
                  <a:gd name="T17" fmla="*/ 0 60000 65536"/>
                  <a:gd name="T18" fmla="*/ 0 60000 65536"/>
                  <a:gd name="T19" fmla="*/ 0 60000 65536"/>
                  <a:gd name="T20" fmla="*/ 0 60000 65536"/>
                  <a:gd name="T21" fmla="*/ 0 w 147"/>
                  <a:gd name="T22" fmla="*/ 0 h 28"/>
                  <a:gd name="T23" fmla="*/ 147 w 14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28">
                    <a:moveTo>
                      <a:pt x="0" y="15"/>
                    </a:moveTo>
                    <a:lnTo>
                      <a:pt x="18" y="5"/>
                    </a:lnTo>
                    <a:lnTo>
                      <a:pt x="34" y="0"/>
                    </a:lnTo>
                    <a:lnTo>
                      <a:pt x="55" y="0"/>
                    </a:lnTo>
                    <a:lnTo>
                      <a:pt x="72" y="3"/>
                    </a:lnTo>
                    <a:lnTo>
                      <a:pt x="110" y="15"/>
                    </a:lnTo>
                    <a:lnTo>
                      <a:pt x="146" y="27"/>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1" name="Freeform 82">
                <a:extLst>
                  <a:ext uri="{FF2B5EF4-FFF2-40B4-BE49-F238E27FC236}">
                    <a16:creationId xmlns:a16="http://schemas.microsoft.com/office/drawing/2014/main" id="{2291E510-F260-334E-88F8-F9AF891AA44D}"/>
                  </a:ext>
                </a:extLst>
              </p:cNvPr>
              <p:cNvSpPr>
                <a:spLocks/>
              </p:cNvSpPr>
              <p:nvPr/>
            </p:nvSpPr>
            <p:spPr bwMode="auto">
              <a:xfrm>
                <a:off x="1355" y="2354"/>
                <a:ext cx="52" cy="20"/>
              </a:xfrm>
              <a:custGeom>
                <a:avLst/>
                <a:gdLst>
                  <a:gd name="T0" fmla="*/ 0 w 52"/>
                  <a:gd name="T1" fmla="*/ 0 h 20"/>
                  <a:gd name="T2" fmla="*/ 14 w 52"/>
                  <a:gd name="T3" fmla="*/ 2 h 20"/>
                  <a:gd name="T4" fmla="*/ 26 w 52"/>
                  <a:gd name="T5" fmla="*/ 6 h 20"/>
                  <a:gd name="T6" fmla="*/ 37 w 52"/>
                  <a:gd name="T7" fmla="*/ 12 h 20"/>
                  <a:gd name="T8" fmla="*/ 51 w 52"/>
                  <a:gd name="T9" fmla="*/ 19 h 20"/>
                  <a:gd name="T10" fmla="*/ 0 60000 65536"/>
                  <a:gd name="T11" fmla="*/ 0 60000 65536"/>
                  <a:gd name="T12" fmla="*/ 0 60000 65536"/>
                  <a:gd name="T13" fmla="*/ 0 60000 65536"/>
                  <a:gd name="T14" fmla="*/ 0 60000 65536"/>
                  <a:gd name="T15" fmla="*/ 0 w 52"/>
                  <a:gd name="T16" fmla="*/ 0 h 20"/>
                  <a:gd name="T17" fmla="*/ 52 w 52"/>
                  <a:gd name="T18" fmla="*/ 20 h 20"/>
                </a:gdLst>
                <a:ahLst/>
                <a:cxnLst>
                  <a:cxn ang="T10">
                    <a:pos x="T0" y="T1"/>
                  </a:cxn>
                  <a:cxn ang="T11">
                    <a:pos x="T2" y="T3"/>
                  </a:cxn>
                  <a:cxn ang="T12">
                    <a:pos x="T4" y="T5"/>
                  </a:cxn>
                  <a:cxn ang="T13">
                    <a:pos x="T6" y="T7"/>
                  </a:cxn>
                  <a:cxn ang="T14">
                    <a:pos x="T8" y="T9"/>
                  </a:cxn>
                </a:cxnLst>
                <a:rect l="T15" t="T16" r="T17" b="T18"/>
                <a:pathLst>
                  <a:path w="52" h="20">
                    <a:moveTo>
                      <a:pt x="0" y="0"/>
                    </a:moveTo>
                    <a:lnTo>
                      <a:pt x="14" y="2"/>
                    </a:lnTo>
                    <a:lnTo>
                      <a:pt x="26" y="6"/>
                    </a:lnTo>
                    <a:lnTo>
                      <a:pt x="37" y="12"/>
                    </a:lnTo>
                    <a:lnTo>
                      <a:pt x="51" y="19"/>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2" name="Freeform 83">
                <a:extLst>
                  <a:ext uri="{FF2B5EF4-FFF2-40B4-BE49-F238E27FC236}">
                    <a16:creationId xmlns:a16="http://schemas.microsoft.com/office/drawing/2014/main" id="{2F52B398-FF12-A04A-8EF0-B69DEBFA2F8A}"/>
                  </a:ext>
                </a:extLst>
              </p:cNvPr>
              <p:cNvSpPr>
                <a:spLocks/>
              </p:cNvSpPr>
              <p:nvPr/>
            </p:nvSpPr>
            <p:spPr bwMode="auto">
              <a:xfrm>
                <a:off x="1571" y="2430"/>
                <a:ext cx="78" cy="17"/>
              </a:xfrm>
              <a:custGeom>
                <a:avLst/>
                <a:gdLst>
                  <a:gd name="T0" fmla="*/ 0 w 78"/>
                  <a:gd name="T1" fmla="*/ 13 h 17"/>
                  <a:gd name="T2" fmla="*/ 20 w 78"/>
                  <a:gd name="T3" fmla="*/ 16 h 17"/>
                  <a:gd name="T4" fmla="*/ 38 w 78"/>
                  <a:gd name="T5" fmla="*/ 14 h 17"/>
                  <a:gd name="T6" fmla="*/ 57 w 78"/>
                  <a:gd name="T7" fmla="*/ 10 h 17"/>
                  <a:gd name="T8" fmla="*/ 77 w 78"/>
                  <a:gd name="T9" fmla="*/ 0 h 17"/>
                  <a:gd name="T10" fmla="*/ 0 60000 65536"/>
                  <a:gd name="T11" fmla="*/ 0 60000 65536"/>
                  <a:gd name="T12" fmla="*/ 0 60000 65536"/>
                  <a:gd name="T13" fmla="*/ 0 60000 65536"/>
                  <a:gd name="T14" fmla="*/ 0 60000 65536"/>
                  <a:gd name="T15" fmla="*/ 0 w 78"/>
                  <a:gd name="T16" fmla="*/ 0 h 17"/>
                  <a:gd name="T17" fmla="*/ 78 w 78"/>
                  <a:gd name="T18" fmla="*/ 17 h 17"/>
                </a:gdLst>
                <a:ahLst/>
                <a:cxnLst>
                  <a:cxn ang="T10">
                    <a:pos x="T0" y="T1"/>
                  </a:cxn>
                  <a:cxn ang="T11">
                    <a:pos x="T2" y="T3"/>
                  </a:cxn>
                  <a:cxn ang="T12">
                    <a:pos x="T4" y="T5"/>
                  </a:cxn>
                  <a:cxn ang="T13">
                    <a:pos x="T6" y="T7"/>
                  </a:cxn>
                  <a:cxn ang="T14">
                    <a:pos x="T8" y="T9"/>
                  </a:cxn>
                </a:cxnLst>
                <a:rect l="T15" t="T16" r="T17" b="T18"/>
                <a:pathLst>
                  <a:path w="78" h="17">
                    <a:moveTo>
                      <a:pt x="0" y="13"/>
                    </a:moveTo>
                    <a:lnTo>
                      <a:pt x="20" y="16"/>
                    </a:lnTo>
                    <a:lnTo>
                      <a:pt x="38" y="14"/>
                    </a:lnTo>
                    <a:lnTo>
                      <a:pt x="57" y="10"/>
                    </a:lnTo>
                    <a:lnTo>
                      <a:pt x="77"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3" name="Freeform 84">
                <a:extLst>
                  <a:ext uri="{FF2B5EF4-FFF2-40B4-BE49-F238E27FC236}">
                    <a16:creationId xmlns:a16="http://schemas.microsoft.com/office/drawing/2014/main" id="{AC85DB4B-7152-8449-94A7-0309439B57B9}"/>
                  </a:ext>
                </a:extLst>
              </p:cNvPr>
              <p:cNvSpPr>
                <a:spLocks/>
              </p:cNvSpPr>
              <p:nvPr/>
            </p:nvSpPr>
            <p:spPr bwMode="auto">
              <a:xfrm>
                <a:off x="1627" y="2377"/>
                <a:ext cx="31" cy="50"/>
              </a:xfrm>
              <a:custGeom>
                <a:avLst/>
                <a:gdLst>
                  <a:gd name="T0" fmla="*/ 30 w 31"/>
                  <a:gd name="T1" fmla="*/ 49 h 50"/>
                  <a:gd name="T2" fmla="*/ 28 w 31"/>
                  <a:gd name="T3" fmla="*/ 42 h 50"/>
                  <a:gd name="T4" fmla="*/ 28 w 31"/>
                  <a:gd name="T5" fmla="*/ 37 h 50"/>
                  <a:gd name="T6" fmla="*/ 28 w 31"/>
                  <a:gd name="T7" fmla="*/ 28 h 50"/>
                  <a:gd name="T8" fmla="*/ 25 w 31"/>
                  <a:gd name="T9" fmla="*/ 23 h 50"/>
                  <a:gd name="T10" fmla="*/ 22 w 31"/>
                  <a:gd name="T11" fmla="*/ 17 h 50"/>
                  <a:gd name="T12" fmla="*/ 14 w 31"/>
                  <a:gd name="T13" fmla="*/ 10 h 50"/>
                  <a:gd name="T14" fmla="*/ 0 w 31"/>
                  <a:gd name="T15" fmla="*/ 0 h 5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50"/>
                  <a:gd name="T26" fmla="*/ 31 w 31"/>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50">
                    <a:moveTo>
                      <a:pt x="30" y="49"/>
                    </a:moveTo>
                    <a:lnTo>
                      <a:pt x="28" y="42"/>
                    </a:lnTo>
                    <a:lnTo>
                      <a:pt x="28" y="37"/>
                    </a:lnTo>
                    <a:lnTo>
                      <a:pt x="28" y="28"/>
                    </a:lnTo>
                    <a:lnTo>
                      <a:pt x="25" y="23"/>
                    </a:lnTo>
                    <a:lnTo>
                      <a:pt x="22" y="17"/>
                    </a:lnTo>
                    <a:lnTo>
                      <a:pt x="14" y="10"/>
                    </a:lnTo>
                    <a:lnTo>
                      <a:pt x="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4" name="Freeform 85">
                <a:extLst>
                  <a:ext uri="{FF2B5EF4-FFF2-40B4-BE49-F238E27FC236}">
                    <a16:creationId xmlns:a16="http://schemas.microsoft.com/office/drawing/2014/main" id="{40BC76B3-C19E-064A-843B-E206F7A2ECE3}"/>
                  </a:ext>
                </a:extLst>
              </p:cNvPr>
              <p:cNvSpPr>
                <a:spLocks/>
              </p:cNvSpPr>
              <p:nvPr/>
            </p:nvSpPr>
            <p:spPr bwMode="auto">
              <a:xfrm>
                <a:off x="1637" y="2360"/>
                <a:ext cx="48" cy="57"/>
              </a:xfrm>
              <a:custGeom>
                <a:avLst/>
                <a:gdLst>
                  <a:gd name="T0" fmla="*/ 0 w 48"/>
                  <a:gd name="T1" fmla="*/ 0 h 57"/>
                  <a:gd name="T2" fmla="*/ 11 w 48"/>
                  <a:gd name="T3" fmla="*/ 12 h 57"/>
                  <a:gd name="T4" fmla="*/ 21 w 48"/>
                  <a:gd name="T5" fmla="*/ 23 h 57"/>
                  <a:gd name="T6" fmla="*/ 47 w 48"/>
                  <a:gd name="T7" fmla="*/ 43 h 57"/>
                  <a:gd name="T8" fmla="*/ 40 w 48"/>
                  <a:gd name="T9" fmla="*/ 44 h 57"/>
                  <a:gd name="T10" fmla="*/ 34 w 48"/>
                  <a:gd name="T11" fmla="*/ 48 h 57"/>
                  <a:gd name="T12" fmla="*/ 31 w 48"/>
                  <a:gd name="T13" fmla="*/ 52 h 57"/>
                  <a:gd name="T14" fmla="*/ 31 w 48"/>
                  <a:gd name="T15" fmla="*/ 56 h 57"/>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57"/>
                  <a:gd name="T26" fmla="*/ 48 w 48"/>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57">
                    <a:moveTo>
                      <a:pt x="0" y="0"/>
                    </a:moveTo>
                    <a:lnTo>
                      <a:pt x="11" y="12"/>
                    </a:lnTo>
                    <a:lnTo>
                      <a:pt x="21" y="23"/>
                    </a:lnTo>
                    <a:lnTo>
                      <a:pt x="47" y="43"/>
                    </a:lnTo>
                    <a:lnTo>
                      <a:pt x="40" y="44"/>
                    </a:lnTo>
                    <a:lnTo>
                      <a:pt x="34" y="48"/>
                    </a:lnTo>
                    <a:lnTo>
                      <a:pt x="31" y="52"/>
                    </a:lnTo>
                    <a:lnTo>
                      <a:pt x="31" y="56"/>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5" name="Freeform 86">
                <a:extLst>
                  <a:ext uri="{FF2B5EF4-FFF2-40B4-BE49-F238E27FC236}">
                    <a16:creationId xmlns:a16="http://schemas.microsoft.com/office/drawing/2014/main" id="{529301FC-9D62-7D46-816E-782306152D40}"/>
                  </a:ext>
                </a:extLst>
              </p:cNvPr>
              <p:cNvSpPr>
                <a:spLocks/>
              </p:cNvSpPr>
              <p:nvPr/>
            </p:nvSpPr>
            <p:spPr bwMode="auto">
              <a:xfrm>
                <a:off x="1599" y="2636"/>
                <a:ext cx="28" cy="22"/>
              </a:xfrm>
              <a:custGeom>
                <a:avLst/>
                <a:gdLst>
                  <a:gd name="T0" fmla="*/ 0 w 28"/>
                  <a:gd name="T1" fmla="*/ 0 h 22"/>
                  <a:gd name="T2" fmla="*/ 9 w 28"/>
                  <a:gd name="T3" fmla="*/ 2 h 22"/>
                  <a:gd name="T4" fmla="*/ 17 w 28"/>
                  <a:gd name="T5" fmla="*/ 5 h 22"/>
                  <a:gd name="T6" fmla="*/ 23 w 28"/>
                  <a:gd name="T7" fmla="*/ 8 h 22"/>
                  <a:gd name="T8" fmla="*/ 24 w 28"/>
                  <a:gd name="T9" fmla="*/ 13 h 22"/>
                  <a:gd name="T10" fmla="*/ 27 w 28"/>
                  <a:gd name="T11" fmla="*/ 18 h 22"/>
                  <a:gd name="T12" fmla="*/ 24 w 28"/>
                  <a:gd name="T13" fmla="*/ 20 h 22"/>
                  <a:gd name="T14" fmla="*/ 23 w 28"/>
                  <a:gd name="T15" fmla="*/ 21 h 2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2"/>
                  <a:gd name="T26" fmla="*/ 28 w 28"/>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2">
                    <a:moveTo>
                      <a:pt x="0" y="0"/>
                    </a:moveTo>
                    <a:lnTo>
                      <a:pt x="9" y="2"/>
                    </a:lnTo>
                    <a:lnTo>
                      <a:pt x="17" y="5"/>
                    </a:lnTo>
                    <a:lnTo>
                      <a:pt x="23" y="8"/>
                    </a:lnTo>
                    <a:lnTo>
                      <a:pt x="24" y="13"/>
                    </a:lnTo>
                    <a:lnTo>
                      <a:pt x="27" y="18"/>
                    </a:lnTo>
                    <a:lnTo>
                      <a:pt x="24" y="20"/>
                    </a:lnTo>
                    <a:lnTo>
                      <a:pt x="23" y="21"/>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6" name="Freeform 87">
                <a:extLst>
                  <a:ext uri="{FF2B5EF4-FFF2-40B4-BE49-F238E27FC236}">
                    <a16:creationId xmlns:a16="http://schemas.microsoft.com/office/drawing/2014/main" id="{7D35F00C-FA4C-6645-98A4-E6A083D13E57}"/>
                  </a:ext>
                </a:extLst>
              </p:cNvPr>
              <p:cNvSpPr>
                <a:spLocks/>
              </p:cNvSpPr>
              <p:nvPr/>
            </p:nvSpPr>
            <p:spPr bwMode="auto">
              <a:xfrm>
                <a:off x="1779" y="2635"/>
                <a:ext cx="29" cy="23"/>
              </a:xfrm>
              <a:custGeom>
                <a:avLst/>
                <a:gdLst>
                  <a:gd name="T0" fmla="*/ 23 w 29"/>
                  <a:gd name="T1" fmla="*/ 22 h 23"/>
                  <a:gd name="T2" fmla="*/ 28 w 29"/>
                  <a:gd name="T3" fmla="*/ 21 h 23"/>
                  <a:gd name="T4" fmla="*/ 28 w 29"/>
                  <a:gd name="T5" fmla="*/ 19 h 23"/>
                  <a:gd name="T6" fmla="*/ 25 w 29"/>
                  <a:gd name="T7" fmla="*/ 13 h 23"/>
                  <a:gd name="T8" fmla="*/ 22 w 29"/>
                  <a:gd name="T9" fmla="*/ 8 h 23"/>
                  <a:gd name="T10" fmla="*/ 17 w 29"/>
                  <a:gd name="T11" fmla="*/ 4 h 23"/>
                  <a:gd name="T12" fmla="*/ 9 w 29"/>
                  <a:gd name="T13" fmla="*/ 2 h 23"/>
                  <a:gd name="T14" fmla="*/ 0 w 29"/>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23"/>
                  <a:gd name="T26" fmla="*/ 29 w 29"/>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23">
                    <a:moveTo>
                      <a:pt x="23" y="22"/>
                    </a:moveTo>
                    <a:lnTo>
                      <a:pt x="28" y="21"/>
                    </a:lnTo>
                    <a:lnTo>
                      <a:pt x="28" y="19"/>
                    </a:lnTo>
                    <a:lnTo>
                      <a:pt x="25" y="13"/>
                    </a:lnTo>
                    <a:lnTo>
                      <a:pt x="22" y="8"/>
                    </a:lnTo>
                    <a:lnTo>
                      <a:pt x="17" y="4"/>
                    </a:lnTo>
                    <a:lnTo>
                      <a:pt x="9" y="2"/>
                    </a:lnTo>
                    <a:lnTo>
                      <a:pt x="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7" name="Freeform 88">
                <a:extLst>
                  <a:ext uri="{FF2B5EF4-FFF2-40B4-BE49-F238E27FC236}">
                    <a16:creationId xmlns:a16="http://schemas.microsoft.com/office/drawing/2014/main" id="{7A7F048A-221F-C04F-84F0-9F2813D289BD}"/>
                  </a:ext>
                </a:extLst>
              </p:cNvPr>
              <p:cNvSpPr>
                <a:spLocks/>
              </p:cNvSpPr>
              <p:nvPr/>
            </p:nvSpPr>
            <p:spPr bwMode="auto">
              <a:xfrm>
                <a:off x="1800" y="2634"/>
                <a:ext cx="23" cy="24"/>
              </a:xfrm>
              <a:custGeom>
                <a:avLst/>
                <a:gdLst>
                  <a:gd name="T0" fmla="*/ 0 w 23"/>
                  <a:gd name="T1" fmla="*/ 0 h 24"/>
                  <a:gd name="T2" fmla="*/ 11 w 23"/>
                  <a:gd name="T3" fmla="*/ 5 h 24"/>
                  <a:gd name="T4" fmla="*/ 19 w 23"/>
                  <a:gd name="T5" fmla="*/ 14 h 24"/>
                  <a:gd name="T6" fmla="*/ 22 w 23"/>
                  <a:gd name="T7" fmla="*/ 20 h 24"/>
                  <a:gd name="T8" fmla="*/ 22 w 23"/>
                  <a:gd name="T9" fmla="*/ 22 h 24"/>
                  <a:gd name="T10" fmla="*/ 17 w 23"/>
                  <a:gd name="T11" fmla="*/ 23 h 24"/>
                  <a:gd name="T12" fmla="*/ 0 60000 65536"/>
                  <a:gd name="T13" fmla="*/ 0 60000 65536"/>
                  <a:gd name="T14" fmla="*/ 0 60000 65536"/>
                  <a:gd name="T15" fmla="*/ 0 60000 65536"/>
                  <a:gd name="T16" fmla="*/ 0 60000 65536"/>
                  <a:gd name="T17" fmla="*/ 0 60000 65536"/>
                  <a:gd name="T18" fmla="*/ 0 w 23"/>
                  <a:gd name="T19" fmla="*/ 0 h 24"/>
                  <a:gd name="T20" fmla="*/ 23 w 2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3" h="24">
                    <a:moveTo>
                      <a:pt x="0" y="0"/>
                    </a:moveTo>
                    <a:lnTo>
                      <a:pt x="11" y="5"/>
                    </a:lnTo>
                    <a:lnTo>
                      <a:pt x="19" y="14"/>
                    </a:lnTo>
                    <a:lnTo>
                      <a:pt x="22" y="20"/>
                    </a:lnTo>
                    <a:lnTo>
                      <a:pt x="22" y="22"/>
                    </a:lnTo>
                    <a:lnTo>
                      <a:pt x="17" y="23"/>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8" name="Freeform 89">
                <a:extLst>
                  <a:ext uri="{FF2B5EF4-FFF2-40B4-BE49-F238E27FC236}">
                    <a16:creationId xmlns:a16="http://schemas.microsoft.com/office/drawing/2014/main" id="{8F008148-1BBD-3F40-8559-F23A84A3601D}"/>
                  </a:ext>
                </a:extLst>
              </p:cNvPr>
              <p:cNvSpPr>
                <a:spLocks/>
              </p:cNvSpPr>
              <p:nvPr/>
            </p:nvSpPr>
            <p:spPr bwMode="auto">
              <a:xfrm>
                <a:off x="1731" y="2341"/>
                <a:ext cx="27" cy="63"/>
              </a:xfrm>
              <a:custGeom>
                <a:avLst/>
                <a:gdLst>
                  <a:gd name="T0" fmla="*/ 0 w 27"/>
                  <a:gd name="T1" fmla="*/ 62 h 63"/>
                  <a:gd name="T2" fmla="*/ 0 w 27"/>
                  <a:gd name="T3" fmla="*/ 57 h 63"/>
                  <a:gd name="T4" fmla="*/ 4 w 27"/>
                  <a:gd name="T5" fmla="*/ 48 h 63"/>
                  <a:gd name="T6" fmla="*/ 13 w 27"/>
                  <a:gd name="T7" fmla="*/ 29 h 63"/>
                  <a:gd name="T8" fmla="*/ 20 w 27"/>
                  <a:gd name="T9" fmla="*/ 13 h 63"/>
                  <a:gd name="T10" fmla="*/ 26 w 27"/>
                  <a:gd name="T11" fmla="*/ 0 h 63"/>
                  <a:gd name="T12" fmla="*/ 0 60000 65536"/>
                  <a:gd name="T13" fmla="*/ 0 60000 65536"/>
                  <a:gd name="T14" fmla="*/ 0 60000 65536"/>
                  <a:gd name="T15" fmla="*/ 0 60000 65536"/>
                  <a:gd name="T16" fmla="*/ 0 60000 65536"/>
                  <a:gd name="T17" fmla="*/ 0 60000 65536"/>
                  <a:gd name="T18" fmla="*/ 0 w 27"/>
                  <a:gd name="T19" fmla="*/ 0 h 63"/>
                  <a:gd name="T20" fmla="*/ 27 w 27"/>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27" h="63">
                    <a:moveTo>
                      <a:pt x="0" y="62"/>
                    </a:moveTo>
                    <a:lnTo>
                      <a:pt x="0" y="57"/>
                    </a:lnTo>
                    <a:lnTo>
                      <a:pt x="4" y="48"/>
                    </a:lnTo>
                    <a:lnTo>
                      <a:pt x="13" y="29"/>
                    </a:lnTo>
                    <a:lnTo>
                      <a:pt x="20" y="13"/>
                    </a:lnTo>
                    <a:lnTo>
                      <a:pt x="26"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69" name="Freeform 90">
                <a:extLst>
                  <a:ext uri="{FF2B5EF4-FFF2-40B4-BE49-F238E27FC236}">
                    <a16:creationId xmlns:a16="http://schemas.microsoft.com/office/drawing/2014/main" id="{A72EF945-F9F3-B74D-8D48-5BB15CB2D407}"/>
                  </a:ext>
                </a:extLst>
              </p:cNvPr>
              <p:cNvSpPr>
                <a:spLocks/>
              </p:cNvSpPr>
              <p:nvPr/>
            </p:nvSpPr>
            <p:spPr bwMode="auto">
              <a:xfrm>
                <a:off x="1715" y="2197"/>
                <a:ext cx="24" cy="111"/>
              </a:xfrm>
              <a:custGeom>
                <a:avLst/>
                <a:gdLst>
                  <a:gd name="T0" fmla="*/ 20 w 24"/>
                  <a:gd name="T1" fmla="*/ 110 h 111"/>
                  <a:gd name="T2" fmla="*/ 23 w 24"/>
                  <a:gd name="T3" fmla="*/ 96 h 111"/>
                  <a:gd name="T4" fmla="*/ 23 w 24"/>
                  <a:gd name="T5" fmla="*/ 81 h 111"/>
                  <a:gd name="T6" fmla="*/ 21 w 24"/>
                  <a:gd name="T7" fmla="*/ 68 h 111"/>
                  <a:gd name="T8" fmla="*/ 18 w 24"/>
                  <a:gd name="T9" fmla="*/ 55 h 111"/>
                  <a:gd name="T10" fmla="*/ 6 w 24"/>
                  <a:gd name="T11" fmla="*/ 29 h 111"/>
                  <a:gd name="T12" fmla="*/ 2 w 24"/>
                  <a:gd name="T13" fmla="*/ 14 h 111"/>
                  <a:gd name="T14" fmla="*/ 0 w 24"/>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11"/>
                  <a:gd name="T26" fmla="*/ 24 w 2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11">
                    <a:moveTo>
                      <a:pt x="20" y="110"/>
                    </a:moveTo>
                    <a:lnTo>
                      <a:pt x="23" y="96"/>
                    </a:lnTo>
                    <a:lnTo>
                      <a:pt x="23" y="81"/>
                    </a:lnTo>
                    <a:lnTo>
                      <a:pt x="21" y="68"/>
                    </a:lnTo>
                    <a:lnTo>
                      <a:pt x="18" y="55"/>
                    </a:lnTo>
                    <a:lnTo>
                      <a:pt x="6" y="29"/>
                    </a:lnTo>
                    <a:lnTo>
                      <a:pt x="2" y="14"/>
                    </a:lnTo>
                    <a:lnTo>
                      <a:pt x="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0" name="Freeform 91">
                <a:extLst>
                  <a:ext uri="{FF2B5EF4-FFF2-40B4-BE49-F238E27FC236}">
                    <a16:creationId xmlns:a16="http://schemas.microsoft.com/office/drawing/2014/main" id="{D798EF0C-B38A-F844-AD22-D20C2C56646B}"/>
                  </a:ext>
                </a:extLst>
              </p:cNvPr>
              <p:cNvSpPr>
                <a:spLocks/>
              </p:cNvSpPr>
              <p:nvPr/>
            </p:nvSpPr>
            <p:spPr bwMode="auto">
              <a:xfrm>
                <a:off x="1723" y="2155"/>
                <a:ext cx="30" cy="88"/>
              </a:xfrm>
              <a:custGeom>
                <a:avLst/>
                <a:gdLst>
                  <a:gd name="T0" fmla="*/ 6 w 30"/>
                  <a:gd name="T1" fmla="*/ 0 h 88"/>
                  <a:gd name="T2" fmla="*/ 0 w 30"/>
                  <a:gd name="T3" fmla="*/ 12 h 88"/>
                  <a:gd name="T4" fmla="*/ 1 w 30"/>
                  <a:gd name="T5" fmla="*/ 23 h 88"/>
                  <a:gd name="T6" fmla="*/ 6 w 30"/>
                  <a:gd name="T7" fmla="*/ 34 h 88"/>
                  <a:gd name="T8" fmla="*/ 13 w 30"/>
                  <a:gd name="T9" fmla="*/ 44 h 88"/>
                  <a:gd name="T10" fmla="*/ 25 w 30"/>
                  <a:gd name="T11" fmla="*/ 65 h 88"/>
                  <a:gd name="T12" fmla="*/ 29 w 30"/>
                  <a:gd name="T13" fmla="*/ 75 h 88"/>
                  <a:gd name="T14" fmla="*/ 29 w 30"/>
                  <a:gd name="T15" fmla="*/ 80 h 88"/>
                  <a:gd name="T16" fmla="*/ 29 w 30"/>
                  <a:gd name="T17" fmla="*/ 87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88"/>
                  <a:gd name="T29" fmla="*/ 30 w 30"/>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88">
                    <a:moveTo>
                      <a:pt x="6" y="0"/>
                    </a:moveTo>
                    <a:lnTo>
                      <a:pt x="0" y="12"/>
                    </a:lnTo>
                    <a:lnTo>
                      <a:pt x="1" y="23"/>
                    </a:lnTo>
                    <a:lnTo>
                      <a:pt x="6" y="34"/>
                    </a:lnTo>
                    <a:lnTo>
                      <a:pt x="13" y="44"/>
                    </a:lnTo>
                    <a:lnTo>
                      <a:pt x="25" y="65"/>
                    </a:lnTo>
                    <a:lnTo>
                      <a:pt x="29" y="75"/>
                    </a:lnTo>
                    <a:lnTo>
                      <a:pt x="29" y="80"/>
                    </a:lnTo>
                    <a:lnTo>
                      <a:pt x="29" y="87"/>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1" name="Freeform 92">
                <a:extLst>
                  <a:ext uri="{FF2B5EF4-FFF2-40B4-BE49-F238E27FC236}">
                    <a16:creationId xmlns:a16="http://schemas.microsoft.com/office/drawing/2014/main" id="{253B7927-008E-DE45-9542-38E001AB8D8E}"/>
                  </a:ext>
                </a:extLst>
              </p:cNvPr>
              <p:cNvSpPr>
                <a:spLocks/>
              </p:cNvSpPr>
              <p:nvPr/>
            </p:nvSpPr>
            <p:spPr bwMode="auto">
              <a:xfrm>
                <a:off x="1800" y="2266"/>
                <a:ext cx="17" cy="19"/>
              </a:xfrm>
              <a:custGeom>
                <a:avLst/>
                <a:gdLst>
                  <a:gd name="T0" fmla="*/ 0 w 17"/>
                  <a:gd name="T1" fmla="*/ 18 h 19"/>
                  <a:gd name="T2" fmla="*/ 3 w 17"/>
                  <a:gd name="T3" fmla="*/ 8 h 19"/>
                  <a:gd name="T4" fmla="*/ 8 w 17"/>
                  <a:gd name="T5" fmla="*/ 4 h 19"/>
                  <a:gd name="T6" fmla="*/ 16 w 17"/>
                  <a:gd name="T7" fmla="*/ 0 h 19"/>
                  <a:gd name="T8" fmla="*/ 0 60000 65536"/>
                  <a:gd name="T9" fmla="*/ 0 60000 65536"/>
                  <a:gd name="T10" fmla="*/ 0 60000 65536"/>
                  <a:gd name="T11" fmla="*/ 0 60000 65536"/>
                  <a:gd name="T12" fmla="*/ 0 w 17"/>
                  <a:gd name="T13" fmla="*/ 0 h 19"/>
                  <a:gd name="T14" fmla="*/ 17 w 17"/>
                  <a:gd name="T15" fmla="*/ 19 h 19"/>
                </a:gdLst>
                <a:ahLst/>
                <a:cxnLst>
                  <a:cxn ang="T8">
                    <a:pos x="T0" y="T1"/>
                  </a:cxn>
                  <a:cxn ang="T9">
                    <a:pos x="T2" y="T3"/>
                  </a:cxn>
                  <a:cxn ang="T10">
                    <a:pos x="T4" y="T5"/>
                  </a:cxn>
                  <a:cxn ang="T11">
                    <a:pos x="T6" y="T7"/>
                  </a:cxn>
                </a:cxnLst>
                <a:rect l="T12" t="T13" r="T14" b="T15"/>
                <a:pathLst>
                  <a:path w="17" h="19">
                    <a:moveTo>
                      <a:pt x="0" y="18"/>
                    </a:moveTo>
                    <a:lnTo>
                      <a:pt x="3" y="8"/>
                    </a:lnTo>
                    <a:lnTo>
                      <a:pt x="8" y="4"/>
                    </a:lnTo>
                    <a:lnTo>
                      <a:pt x="16"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2" name="Freeform 93">
                <a:extLst>
                  <a:ext uri="{FF2B5EF4-FFF2-40B4-BE49-F238E27FC236}">
                    <a16:creationId xmlns:a16="http://schemas.microsoft.com/office/drawing/2014/main" id="{672F2D23-95C9-CB4C-A755-11926DA1E43E}"/>
                  </a:ext>
                </a:extLst>
              </p:cNvPr>
              <p:cNvSpPr>
                <a:spLocks/>
              </p:cNvSpPr>
              <p:nvPr/>
            </p:nvSpPr>
            <p:spPr bwMode="auto">
              <a:xfrm>
                <a:off x="1824" y="2208"/>
                <a:ext cx="42" cy="47"/>
              </a:xfrm>
              <a:custGeom>
                <a:avLst/>
                <a:gdLst>
                  <a:gd name="T0" fmla="*/ 0 w 42"/>
                  <a:gd name="T1" fmla="*/ 46 h 47"/>
                  <a:gd name="T2" fmla="*/ 13 w 42"/>
                  <a:gd name="T3" fmla="*/ 36 h 47"/>
                  <a:gd name="T4" fmla="*/ 23 w 42"/>
                  <a:gd name="T5" fmla="*/ 25 h 47"/>
                  <a:gd name="T6" fmla="*/ 34 w 42"/>
                  <a:gd name="T7" fmla="*/ 13 h 47"/>
                  <a:gd name="T8" fmla="*/ 41 w 42"/>
                  <a:gd name="T9" fmla="*/ 0 h 47"/>
                  <a:gd name="T10" fmla="*/ 0 60000 65536"/>
                  <a:gd name="T11" fmla="*/ 0 60000 65536"/>
                  <a:gd name="T12" fmla="*/ 0 60000 65536"/>
                  <a:gd name="T13" fmla="*/ 0 60000 65536"/>
                  <a:gd name="T14" fmla="*/ 0 60000 65536"/>
                  <a:gd name="T15" fmla="*/ 0 w 42"/>
                  <a:gd name="T16" fmla="*/ 0 h 47"/>
                  <a:gd name="T17" fmla="*/ 42 w 42"/>
                  <a:gd name="T18" fmla="*/ 47 h 47"/>
                </a:gdLst>
                <a:ahLst/>
                <a:cxnLst>
                  <a:cxn ang="T10">
                    <a:pos x="T0" y="T1"/>
                  </a:cxn>
                  <a:cxn ang="T11">
                    <a:pos x="T2" y="T3"/>
                  </a:cxn>
                  <a:cxn ang="T12">
                    <a:pos x="T4" y="T5"/>
                  </a:cxn>
                  <a:cxn ang="T13">
                    <a:pos x="T6" y="T7"/>
                  </a:cxn>
                  <a:cxn ang="T14">
                    <a:pos x="T8" y="T9"/>
                  </a:cxn>
                </a:cxnLst>
                <a:rect l="T15" t="T16" r="T17" b="T18"/>
                <a:pathLst>
                  <a:path w="42" h="47">
                    <a:moveTo>
                      <a:pt x="0" y="46"/>
                    </a:moveTo>
                    <a:lnTo>
                      <a:pt x="13" y="36"/>
                    </a:lnTo>
                    <a:lnTo>
                      <a:pt x="23" y="25"/>
                    </a:lnTo>
                    <a:lnTo>
                      <a:pt x="34" y="13"/>
                    </a:lnTo>
                    <a:lnTo>
                      <a:pt x="41"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3" name="Freeform 94">
                <a:extLst>
                  <a:ext uri="{FF2B5EF4-FFF2-40B4-BE49-F238E27FC236}">
                    <a16:creationId xmlns:a16="http://schemas.microsoft.com/office/drawing/2014/main" id="{A1EA0950-98E2-4242-B0D8-26E867F4C294}"/>
                  </a:ext>
                </a:extLst>
              </p:cNvPr>
              <p:cNvSpPr>
                <a:spLocks/>
              </p:cNvSpPr>
              <p:nvPr/>
            </p:nvSpPr>
            <p:spPr bwMode="auto">
              <a:xfrm>
                <a:off x="1904" y="2184"/>
                <a:ext cx="31" cy="17"/>
              </a:xfrm>
              <a:custGeom>
                <a:avLst/>
                <a:gdLst>
                  <a:gd name="T0" fmla="*/ 0 w 31"/>
                  <a:gd name="T1" fmla="*/ 16 h 17"/>
                  <a:gd name="T2" fmla="*/ 8 w 31"/>
                  <a:gd name="T3" fmla="*/ 10 h 17"/>
                  <a:gd name="T4" fmla="*/ 15 w 31"/>
                  <a:gd name="T5" fmla="*/ 4 h 17"/>
                  <a:gd name="T6" fmla="*/ 30 w 31"/>
                  <a:gd name="T7" fmla="*/ 0 h 17"/>
                  <a:gd name="T8" fmla="*/ 0 60000 65536"/>
                  <a:gd name="T9" fmla="*/ 0 60000 65536"/>
                  <a:gd name="T10" fmla="*/ 0 60000 65536"/>
                  <a:gd name="T11" fmla="*/ 0 60000 65536"/>
                  <a:gd name="T12" fmla="*/ 0 w 31"/>
                  <a:gd name="T13" fmla="*/ 0 h 17"/>
                  <a:gd name="T14" fmla="*/ 31 w 31"/>
                  <a:gd name="T15" fmla="*/ 17 h 17"/>
                </a:gdLst>
                <a:ahLst/>
                <a:cxnLst>
                  <a:cxn ang="T8">
                    <a:pos x="T0" y="T1"/>
                  </a:cxn>
                  <a:cxn ang="T9">
                    <a:pos x="T2" y="T3"/>
                  </a:cxn>
                  <a:cxn ang="T10">
                    <a:pos x="T4" y="T5"/>
                  </a:cxn>
                  <a:cxn ang="T11">
                    <a:pos x="T6" y="T7"/>
                  </a:cxn>
                </a:cxnLst>
                <a:rect l="T12" t="T13" r="T14" b="T15"/>
                <a:pathLst>
                  <a:path w="31" h="17">
                    <a:moveTo>
                      <a:pt x="0" y="16"/>
                    </a:moveTo>
                    <a:lnTo>
                      <a:pt x="8" y="10"/>
                    </a:lnTo>
                    <a:lnTo>
                      <a:pt x="15" y="4"/>
                    </a:lnTo>
                    <a:lnTo>
                      <a:pt x="3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4" name="Freeform 95">
                <a:extLst>
                  <a:ext uri="{FF2B5EF4-FFF2-40B4-BE49-F238E27FC236}">
                    <a16:creationId xmlns:a16="http://schemas.microsoft.com/office/drawing/2014/main" id="{8DDB2733-FF6C-954D-B412-5F4626C44C24}"/>
                  </a:ext>
                </a:extLst>
              </p:cNvPr>
              <p:cNvSpPr>
                <a:spLocks/>
              </p:cNvSpPr>
              <p:nvPr/>
            </p:nvSpPr>
            <p:spPr bwMode="auto">
              <a:xfrm>
                <a:off x="1784" y="2091"/>
                <a:ext cx="68" cy="109"/>
              </a:xfrm>
              <a:custGeom>
                <a:avLst/>
                <a:gdLst>
                  <a:gd name="T0" fmla="*/ 29 w 68"/>
                  <a:gd name="T1" fmla="*/ 42 h 109"/>
                  <a:gd name="T2" fmla="*/ 29 w 68"/>
                  <a:gd name="T3" fmla="*/ 33 h 109"/>
                  <a:gd name="T4" fmla="*/ 24 w 68"/>
                  <a:gd name="T5" fmla="*/ 23 h 109"/>
                  <a:gd name="T6" fmla="*/ 23 w 68"/>
                  <a:gd name="T7" fmla="*/ 14 h 109"/>
                  <a:gd name="T8" fmla="*/ 24 w 68"/>
                  <a:gd name="T9" fmla="*/ 5 h 109"/>
                  <a:gd name="T10" fmla="*/ 15 w 68"/>
                  <a:gd name="T11" fmla="*/ 18 h 109"/>
                  <a:gd name="T12" fmla="*/ 5 w 68"/>
                  <a:gd name="T13" fmla="*/ 33 h 109"/>
                  <a:gd name="T14" fmla="*/ 3 w 68"/>
                  <a:gd name="T15" fmla="*/ 42 h 109"/>
                  <a:gd name="T16" fmla="*/ 0 w 68"/>
                  <a:gd name="T17" fmla="*/ 52 h 109"/>
                  <a:gd name="T18" fmla="*/ 0 w 68"/>
                  <a:gd name="T19" fmla="*/ 64 h 109"/>
                  <a:gd name="T20" fmla="*/ 3 w 68"/>
                  <a:gd name="T21" fmla="*/ 78 h 109"/>
                  <a:gd name="T22" fmla="*/ 9 w 68"/>
                  <a:gd name="T23" fmla="*/ 86 h 109"/>
                  <a:gd name="T24" fmla="*/ 18 w 68"/>
                  <a:gd name="T25" fmla="*/ 92 h 109"/>
                  <a:gd name="T26" fmla="*/ 26 w 68"/>
                  <a:gd name="T27" fmla="*/ 100 h 109"/>
                  <a:gd name="T28" fmla="*/ 29 w 68"/>
                  <a:gd name="T29" fmla="*/ 104 h 109"/>
                  <a:gd name="T30" fmla="*/ 30 w 68"/>
                  <a:gd name="T31" fmla="*/ 108 h 109"/>
                  <a:gd name="T32" fmla="*/ 41 w 68"/>
                  <a:gd name="T33" fmla="*/ 99 h 109"/>
                  <a:gd name="T34" fmla="*/ 53 w 68"/>
                  <a:gd name="T35" fmla="*/ 87 h 109"/>
                  <a:gd name="T36" fmla="*/ 61 w 68"/>
                  <a:gd name="T37" fmla="*/ 79 h 109"/>
                  <a:gd name="T38" fmla="*/ 65 w 68"/>
                  <a:gd name="T39" fmla="*/ 70 h 109"/>
                  <a:gd name="T40" fmla="*/ 67 w 68"/>
                  <a:gd name="T41" fmla="*/ 60 h 109"/>
                  <a:gd name="T42" fmla="*/ 67 w 68"/>
                  <a:gd name="T43" fmla="*/ 50 h 109"/>
                  <a:gd name="T44" fmla="*/ 58 w 68"/>
                  <a:gd name="T45" fmla="*/ 19 h 109"/>
                  <a:gd name="T46" fmla="*/ 58 w 68"/>
                  <a:gd name="T47" fmla="*/ 8 h 109"/>
                  <a:gd name="T48" fmla="*/ 58 w 68"/>
                  <a:gd name="T49" fmla="*/ 4 h 109"/>
                  <a:gd name="T50" fmla="*/ 61 w 68"/>
                  <a:gd name="T51" fmla="*/ 0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8"/>
                  <a:gd name="T79" fmla="*/ 0 h 109"/>
                  <a:gd name="T80" fmla="*/ 68 w 6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8" h="109">
                    <a:moveTo>
                      <a:pt x="29" y="42"/>
                    </a:moveTo>
                    <a:lnTo>
                      <a:pt x="29" y="33"/>
                    </a:lnTo>
                    <a:lnTo>
                      <a:pt x="24" y="23"/>
                    </a:lnTo>
                    <a:lnTo>
                      <a:pt x="23" y="14"/>
                    </a:lnTo>
                    <a:lnTo>
                      <a:pt x="24" y="5"/>
                    </a:lnTo>
                    <a:lnTo>
                      <a:pt x="15" y="18"/>
                    </a:lnTo>
                    <a:lnTo>
                      <a:pt x="5" y="33"/>
                    </a:lnTo>
                    <a:lnTo>
                      <a:pt x="3" y="42"/>
                    </a:lnTo>
                    <a:lnTo>
                      <a:pt x="0" y="52"/>
                    </a:lnTo>
                    <a:lnTo>
                      <a:pt x="0" y="64"/>
                    </a:lnTo>
                    <a:lnTo>
                      <a:pt x="3" y="78"/>
                    </a:lnTo>
                    <a:lnTo>
                      <a:pt x="9" y="86"/>
                    </a:lnTo>
                    <a:lnTo>
                      <a:pt x="18" y="92"/>
                    </a:lnTo>
                    <a:lnTo>
                      <a:pt x="26" y="100"/>
                    </a:lnTo>
                    <a:lnTo>
                      <a:pt x="29" y="104"/>
                    </a:lnTo>
                    <a:lnTo>
                      <a:pt x="30" y="108"/>
                    </a:lnTo>
                    <a:lnTo>
                      <a:pt x="41" y="99"/>
                    </a:lnTo>
                    <a:lnTo>
                      <a:pt x="53" y="87"/>
                    </a:lnTo>
                    <a:lnTo>
                      <a:pt x="61" y="79"/>
                    </a:lnTo>
                    <a:lnTo>
                      <a:pt x="65" y="70"/>
                    </a:lnTo>
                    <a:lnTo>
                      <a:pt x="67" y="60"/>
                    </a:lnTo>
                    <a:lnTo>
                      <a:pt x="67" y="50"/>
                    </a:lnTo>
                    <a:lnTo>
                      <a:pt x="58" y="19"/>
                    </a:lnTo>
                    <a:lnTo>
                      <a:pt x="58" y="8"/>
                    </a:lnTo>
                    <a:lnTo>
                      <a:pt x="58" y="4"/>
                    </a:lnTo>
                    <a:lnTo>
                      <a:pt x="61"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5" name="Freeform 96">
                <a:extLst>
                  <a:ext uri="{FF2B5EF4-FFF2-40B4-BE49-F238E27FC236}">
                    <a16:creationId xmlns:a16="http://schemas.microsoft.com/office/drawing/2014/main" id="{832D3ACD-AF4B-5946-8C2B-F502F070EE3A}"/>
                  </a:ext>
                </a:extLst>
              </p:cNvPr>
              <p:cNvSpPr>
                <a:spLocks/>
              </p:cNvSpPr>
              <p:nvPr/>
            </p:nvSpPr>
            <p:spPr bwMode="auto">
              <a:xfrm>
                <a:off x="1836" y="2068"/>
                <a:ext cx="17" cy="17"/>
              </a:xfrm>
              <a:custGeom>
                <a:avLst/>
                <a:gdLst>
                  <a:gd name="T0" fmla="*/ 0 w 17"/>
                  <a:gd name="T1" fmla="*/ 16 h 17"/>
                  <a:gd name="T2" fmla="*/ 8 w 17"/>
                  <a:gd name="T3" fmla="*/ 12 h 17"/>
                  <a:gd name="T4" fmla="*/ 14 w 17"/>
                  <a:gd name="T5" fmla="*/ 7 h 17"/>
                  <a:gd name="T6" fmla="*/ 16 w 17"/>
                  <a:gd name="T7" fmla="*/ 3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4" y="7"/>
                    </a:lnTo>
                    <a:lnTo>
                      <a:pt x="16" y="3"/>
                    </a:lnTo>
                    <a:lnTo>
                      <a:pt x="16"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6" name="Freeform 97">
                <a:extLst>
                  <a:ext uri="{FF2B5EF4-FFF2-40B4-BE49-F238E27FC236}">
                    <a16:creationId xmlns:a16="http://schemas.microsoft.com/office/drawing/2014/main" id="{3ACF7136-6054-8E42-8998-56A16546A717}"/>
                  </a:ext>
                </a:extLst>
              </p:cNvPr>
              <p:cNvSpPr>
                <a:spLocks/>
              </p:cNvSpPr>
              <p:nvPr/>
            </p:nvSpPr>
            <p:spPr bwMode="auto">
              <a:xfrm>
                <a:off x="1836" y="2071"/>
                <a:ext cx="41" cy="17"/>
              </a:xfrm>
              <a:custGeom>
                <a:avLst/>
                <a:gdLst>
                  <a:gd name="T0" fmla="*/ 0 w 41"/>
                  <a:gd name="T1" fmla="*/ 12 h 17"/>
                  <a:gd name="T2" fmla="*/ 9 w 41"/>
                  <a:gd name="T3" fmla="*/ 16 h 17"/>
                  <a:gd name="T4" fmla="*/ 22 w 41"/>
                  <a:gd name="T5" fmla="*/ 16 h 17"/>
                  <a:gd name="T6" fmla="*/ 35 w 41"/>
                  <a:gd name="T7" fmla="*/ 11 h 17"/>
                  <a:gd name="T8" fmla="*/ 37 w 41"/>
                  <a:gd name="T9" fmla="*/ 6 h 17"/>
                  <a:gd name="T10" fmla="*/ 40 w 41"/>
                  <a:gd name="T11" fmla="*/ 0 h 17"/>
                  <a:gd name="T12" fmla="*/ 0 60000 65536"/>
                  <a:gd name="T13" fmla="*/ 0 60000 65536"/>
                  <a:gd name="T14" fmla="*/ 0 60000 65536"/>
                  <a:gd name="T15" fmla="*/ 0 60000 65536"/>
                  <a:gd name="T16" fmla="*/ 0 60000 65536"/>
                  <a:gd name="T17" fmla="*/ 0 60000 65536"/>
                  <a:gd name="T18" fmla="*/ 0 w 41"/>
                  <a:gd name="T19" fmla="*/ 0 h 17"/>
                  <a:gd name="T20" fmla="*/ 41 w 4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1" h="17">
                    <a:moveTo>
                      <a:pt x="0" y="12"/>
                    </a:moveTo>
                    <a:lnTo>
                      <a:pt x="9" y="16"/>
                    </a:lnTo>
                    <a:lnTo>
                      <a:pt x="22" y="16"/>
                    </a:lnTo>
                    <a:lnTo>
                      <a:pt x="35" y="11"/>
                    </a:lnTo>
                    <a:lnTo>
                      <a:pt x="37" y="6"/>
                    </a:lnTo>
                    <a:lnTo>
                      <a:pt x="40"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7" name="Freeform 98">
                <a:extLst>
                  <a:ext uri="{FF2B5EF4-FFF2-40B4-BE49-F238E27FC236}">
                    <a16:creationId xmlns:a16="http://schemas.microsoft.com/office/drawing/2014/main" id="{1BE9EE55-6188-734E-AC58-C1A3625D8A22}"/>
                  </a:ext>
                </a:extLst>
              </p:cNvPr>
              <p:cNvSpPr>
                <a:spLocks/>
              </p:cNvSpPr>
              <p:nvPr/>
            </p:nvSpPr>
            <p:spPr bwMode="auto">
              <a:xfrm>
                <a:off x="1947" y="2095"/>
                <a:ext cx="33" cy="17"/>
              </a:xfrm>
              <a:custGeom>
                <a:avLst/>
                <a:gdLst>
                  <a:gd name="T0" fmla="*/ 0 w 33"/>
                  <a:gd name="T1" fmla="*/ 11 h 17"/>
                  <a:gd name="T2" fmla="*/ 11 w 33"/>
                  <a:gd name="T3" fmla="*/ 6 h 17"/>
                  <a:gd name="T4" fmla="*/ 20 w 33"/>
                  <a:gd name="T5" fmla="*/ 1 h 17"/>
                  <a:gd name="T6" fmla="*/ 26 w 33"/>
                  <a:gd name="T7" fmla="*/ 0 h 17"/>
                  <a:gd name="T8" fmla="*/ 29 w 33"/>
                  <a:gd name="T9" fmla="*/ 1 h 17"/>
                  <a:gd name="T10" fmla="*/ 32 w 33"/>
                  <a:gd name="T11" fmla="*/ 6 h 17"/>
                  <a:gd name="T12" fmla="*/ 32 w 33"/>
                  <a:gd name="T13" fmla="*/ 11 h 17"/>
                  <a:gd name="T14" fmla="*/ 29 w 33"/>
                  <a:gd name="T15" fmla="*/ 12 h 17"/>
                  <a:gd name="T16" fmla="*/ 23 w 33"/>
                  <a:gd name="T17" fmla="*/ 16 h 17"/>
                  <a:gd name="T18" fmla="*/ 14 w 33"/>
                  <a:gd name="T19" fmla="*/ 12 h 17"/>
                  <a:gd name="T20" fmla="*/ 8 w 33"/>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7"/>
                  <a:gd name="T35" fmla="*/ 33 w 33"/>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7">
                    <a:moveTo>
                      <a:pt x="0" y="11"/>
                    </a:moveTo>
                    <a:lnTo>
                      <a:pt x="11" y="6"/>
                    </a:lnTo>
                    <a:lnTo>
                      <a:pt x="20" y="1"/>
                    </a:lnTo>
                    <a:lnTo>
                      <a:pt x="26" y="0"/>
                    </a:lnTo>
                    <a:lnTo>
                      <a:pt x="29" y="1"/>
                    </a:lnTo>
                    <a:lnTo>
                      <a:pt x="32" y="6"/>
                    </a:lnTo>
                    <a:lnTo>
                      <a:pt x="32" y="11"/>
                    </a:lnTo>
                    <a:lnTo>
                      <a:pt x="29" y="12"/>
                    </a:lnTo>
                    <a:lnTo>
                      <a:pt x="23" y="16"/>
                    </a:lnTo>
                    <a:lnTo>
                      <a:pt x="14" y="12"/>
                    </a:lnTo>
                    <a:lnTo>
                      <a:pt x="8" y="9"/>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8" name="Freeform 99">
                <a:extLst>
                  <a:ext uri="{FF2B5EF4-FFF2-40B4-BE49-F238E27FC236}">
                    <a16:creationId xmlns:a16="http://schemas.microsoft.com/office/drawing/2014/main" id="{D0DEE833-1042-3C44-8DCA-252A9D4B9675}"/>
                  </a:ext>
                </a:extLst>
              </p:cNvPr>
              <p:cNvSpPr>
                <a:spLocks/>
              </p:cNvSpPr>
              <p:nvPr/>
            </p:nvSpPr>
            <p:spPr bwMode="auto">
              <a:xfrm>
                <a:off x="1966" y="2095"/>
                <a:ext cx="17" cy="17"/>
              </a:xfrm>
              <a:custGeom>
                <a:avLst/>
                <a:gdLst>
                  <a:gd name="T0" fmla="*/ 11 w 17"/>
                  <a:gd name="T1" fmla="*/ 16 h 17"/>
                  <a:gd name="T2" fmla="*/ 1 w 17"/>
                  <a:gd name="T3" fmla="*/ 12 h 17"/>
                  <a:gd name="T4" fmla="*/ 0 w 17"/>
                  <a:gd name="T5" fmla="*/ 9 h 17"/>
                  <a:gd name="T6" fmla="*/ 1 w 17"/>
                  <a:gd name="T7" fmla="*/ 3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1" y="16"/>
                    </a:moveTo>
                    <a:lnTo>
                      <a:pt x="1" y="12"/>
                    </a:lnTo>
                    <a:lnTo>
                      <a:pt x="0" y="9"/>
                    </a:lnTo>
                    <a:lnTo>
                      <a:pt x="1" y="3"/>
                    </a:lnTo>
                    <a:lnTo>
                      <a:pt x="16"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79" name="Freeform 100">
                <a:extLst>
                  <a:ext uri="{FF2B5EF4-FFF2-40B4-BE49-F238E27FC236}">
                    <a16:creationId xmlns:a16="http://schemas.microsoft.com/office/drawing/2014/main" id="{3C31B475-553F-C540-B79E-51612A73F52B}"/>
                  </a:ext>
                </a:extLst>
              </p:cNvPr>
              <p:cNvSpPr>
                <a:spLocks/>
              </p:cNvSpPr>
              <p:nvPr/>
            </p:nvSpPr>
            <p:spPr bwMode="auto">
              <a:xfrm>
                <a:off x="1945" y="2083"/>
                <a:ext cx="28" cy="17"/>
              </a:xfrm>
              <a:custGeom>
                <a:avLst/>
                <a:gdLst>
                  <a:gd name="T0" fmla="*/ 0 w 28"/>
                  <a:gd name="T1" fmla="*/ 16 h 17"/>
                  <a:gd name="T2" fmla="*/ 8 w 28"/>
                  <a:gd name="T3" fmla="*/ 12 h 17"/>
                  <a:gd name="T4" fmla="*/ 14 w 28"/>
                  <a:gd name="T5" fmla="*/ 6 h 17"/>
                  <a:gd name="T6" fmla="*/ 20 w 28"/>
                  <a:gd name="T7" fmla="*/ 1 h 17"/>
                  <a:gd name="T8" fmla="*/ 27 w 28"/>
                  <a:gd name="T9" fmla="*/ 0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0" y="16"/>
                    </a:moveTo>
                    <a:lnTo>
                      <a:pt x="8" y="12"/>
                    </a:lnTo>
                    <a:lnTo>
                      <a:pt x="14" y="6"/>
                    </a:lnTo>
                    <a:lnTo>
                      <a:pt x="20" y="1"/>
                    </a:lnTo>
                    <a:lnTo>
                      <a:pt x="27" y="0"/>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80" name="Freeform 101">
                <a:extLst>
                  <a:ext uri="{FF2B5EF4-FFF2-40B4-BE49-F238E27FC236}">
                    <a16:creationId xmlns:a16="http://schemas.microsoft.com/office/drawing/2014/main" id="{2602C92F-687A-4343-9640-47A667B6F0C5}"/>
                  </a:ext>
                </a:extLst>
              </p:cNvPr>
              <p:cNvSpPr>
                <a:spLocks/>
              </p:cNvSpPr>
              <p:nvPr/>
            </p:nvSpPr>
            <p:spPr bwMode="auto">
              <a:xfrm>
                <a:off x="2090" y="2128"/>
                <a:ext cx="25" cy="25"/>
              </a:xfrm>
              <a:custGeom>
                <a:avLst/>
                <a:gdLst>
                  <a:gd name="T0" fmla="*/ 16 w 25"/>
                  <a:gd name="T1" fmla="*/ 0 h 25"/>
                  <a:gd name="T2" fmla="*/ 13 w 25"/>
                  <a:gd name="T3" fmla="*/ 0 h 25"/>
                  <a:gd name="T4" fmla="*/ 6 w 25"/>
                  <a:gd name="T5" fmla="*/ 3 h 25"/>
                  <a:gd name="T6" fmla="*/ 2 w 25"/>
                  <a:gd name="T7" fmla="*/ 6 h 25"/>
                  <a:gd name="T8" fmla="*/ 0 w 25"/>
                  <a:gd name="T9" fmla="*/ 14 h 25"/>
                  <a:gd name="T10" fmla="*/ 5 w 25"/>
                  <a:gd name="T11" fmla="*/ 18 h 25"/>
                  <a:gd name="T12" fmla="*/ 10 w 25"/>
                  <a:gd name="T13" fmla="*/ 21 h 25"/>
                  <a:gd name="T14" fmla="*/ 16 w 25"/>
                  <a:gd name="T15" fmla="*/ 24 h 25"/>
                  <a:gd name="T16" fmla="*/ 21 w 25"/>
                  <a:gd name="T17" fmla="*/ 23 h 25"/>
                  <a:gd name="T18" fmla="*/ 24 w 25"/>
                  <a:gd name="T19" fmla="*/ 17 h 25"/>
                  <a:gd name="T20" fmla="*/ 24 w 25"/>
                  <a:gd name="T21" fmla="*/ 15 h 25"/>
                  <a:gd name="T22" fmla="*/ 22 w 25"/>
                  <a:gd name="T23" fmla="*/ 16 h 25"/>
                  <a:gd name="T24" fmla="*/ 18 w 25"/>
                  <a:gd name="T25" fmla="*/ 19 h 25"/>
                  <a:gd name="T26" fmla="*/ 18 w 25"/>
                  <a:gd name="T27" fmla="*/ 21 h 25"/>
                  <a:gd name="T28" fmla="*/ 21 w 25"/>
                  <a:gd name="T29" fmla="*/ 23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25"/>
                  <a:gd name="T47" fmla="*/ 25 w 25"/>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25">
                    <a:moveTo>
                      <a:pt x="16" y="0"/>
                    </a:moveTo>
                    <a:lnTo>
                      <a:pt x="13" y="0"/>
                    </a:lnTo>
                    <a:lnTo>
                      <a:pt x="6" y="3"/>
                    </a:lnTo>
                    <a:lnTo>
                      <a:pt x="2" y="6"/>
                    </a:lnTo>
                    <a:lnTo>
                      <a:pt x="0" y="14"/>
                    </a:lnTo>
                    <a:lnTo>
                      <a:pt x="5" y="18"/>
                    </a:lnTo>
                    <a:lnTo>
                      <a:pt x="10" y="21"/>
                    </a:lnTo>
                    <a:lnTo>
                      <a:pt x="16" y="24"/>
                    </a:lnTo>
                    <a:lnTo>
                      <a:pt x="21" y="23"/>
                    </a:lnTo>
                    <a:lnTo>
                      <a:pt x="24" y="17"/>
                    </a:lnTo>
                    <a:lnTo>
                      <a:pt x="24" y="15"/>
                    </a:lnTo>
                    <a:lnTo>
                      <a:pt x="22" y="16"/>
                    </a:lnTo>
                    <a:lnTo>
                      <a:pt x="18" y="19"/>
                    </a:lnTo>
                    <a:lnTo>
                      <a:pt x="18" y="21"/>
                    </a:lnTo>
                    <a:lnTo>
                      <a:pt x="21" y="23"/>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81" name="Freeform 102">
                <a:extLst>
                  <a:ext uri="{FF2B5EF4-FFF2-40B4-BE49-F238E27FC236}">
                    <a16:creationId xmlns:a16="http://schemas.microsoft.com/office/drawing/2014/main" id="{C360874C-912E-E546-B7D6-DF0625E85151}"/>
                  </a:ext>
                </a:extLst>
              </p:cNvPr>
              <p:cNvSpPr>
                <a:spLocks/>
              </p:cNvSpPr>
              <p:nvPr/>
            </p:nvSpPr>
            <p:spPr bwMode="auto">
              <a:xfrm>
                <a:off x="2087" y="2152"/>
                <a:ext cx="18" cy="26"/>
              </a:xfrm>
              <a:custGeom>
                <a:avLst/>
                <a:gdLst>
                  <a:gd name="T0" fmla="*/ 17 w 18"/>
                  <a:gd name="T1" fmla="*/ 0 h 26"/>
                  <a:gd name="T2" fmla="*/ 8 w 18"/>
                  <a:gd name="T3" fmla="*/ 12 h 26"/>
                  <a:gd name="T4" fmla="*/ 3 w 18"/>
                  <a:gd name="T5" fmla="*/ 18 h 26"/>
                  <a:gd name="T6" fmla="*/ 0 w 18"/>
                  <a:gd name="T7" fmla="*/ 25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17" y="0"/>
                    </a:moveTo>
                    <a:lnTo>
                      <a:pt x="8" y="12"/>
                    </a:lnTo>
                    <a:lnTo>
                      <a:pt x="3" y="18"/>
                    </a:lnTo>
                    <a:lnTo>
                      <a:pt x="0" y="25"/>
                    </a:lnTo>
                  </a:path>
                </a:pathLst>
              </a:custGeom>
              <a:solidFill>
                <a:srgbClr val="F57B49"/>
              </a:solidFill>
              <a:ln w="12700" cap="rnd" cmpd="sng">
                <a:solidFill>
                  <a:srgbClr val="000000"/>
                </a:solidFill>
                <a:prstDash val="solid"/>
                <a:round/>
                <a:headEnd type="none" w="sm" len="sm"/>
                <a:tailEnd type="none" w="sm" len="sm"/>
              </a:ln>
            </p:spPr>
            <p:txBody>
              <a:bodyPr/>
              <a:lstStyle/>
              <a:p>
                <a:endParaRPr lang="zh-CN" altLang="en-US"/>
              </a:p>
            </p:txBody>
          </p:sp>
          <p:sp>
            <p:nvSpPr>
              <p:cNvPr id="47182" name="Line 103">
                <a:extLst>
                  <a:ext uri="{FF2B5EF4-FFF2-40B4-BE49-F238E27FC236}">
                    <a16:creationId xmlns:a16="http://schemas.microsoft.com/office/drawing/2014/main" id="{1722D411-93DD-CC42-A0B7-E2ED0DC7FB81}"/>
                  </a:ext>
                </a:extLst>
              </p:cNvPr>
              <p:cNvSpPr>
                <a:spLocks noChangeShapeType="1"/>
              </p:cNvSpPr>
              <p:nvPr/>
            </p:nvSpPr>
            <p:spPr bwMode="auto">
              <a:xfrm flipH="1" flipV="1">
                <a:off x="1986" y="2171"/>
                <a:ext cx="5"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13" name="Line 104">
              <a:extLst>
                <a:ext uri="{FF2B5EF4-FFF2-40B4-BE49-F238E27FC236}">
                  <a16:creationId xmlns:a16="http://schemas.microsoft.com/office/drawing/2014/main" id="{2A867601-3F35-9942-9251-177723DF21F3}"/>
                </a:ext>
              </a:extLst>
            </p:cNvPr>
            <p:cNvSpPr>
              <a:spLocks noChangeShapeType="1"/>
            </p:cNvSpPr>
            <p:nvPr/>
          </p:nvSpPr>
          <p:spPr bwMode="auto">
            <a:xfrm>
              <a:off x="2673" y="936"/>
              <a:ext cx="0" cy="2333"/>
            </a:xfrm>
            <a:prstGeom prst="line">
              <a:avLst/>
            </a:prstGeom>
            <a:noFill/>
            <a:ln w="38100" cmpd="dbl">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14" name="Group 105">
              <a:extLst>
                <a:ext uri="{FF2B5EF4-FFF2-40B4-BE49-F238E27FC236}">
                  <a16:creationId xmlns:a16="http://schemas.microsoft.com/office/drawing/2014/main" id="{1038A72E-71FA-B94D-87DF-8DCA9D571237}"/>
                </a:ext>
              </a:extLst>
            </p:cNvPr>
            <p:cNvGrpSpPr>
              <a:grpSpLocks/>
            </p:cNvGrpSpPr>
            <p:nvPr/>
          </p:nvGrpSpPr>
          <p:grpSpPr bwMode="auto">
            <a:xfrm>
              <a:off x="1235" y="2625"/>
              <a:ext cx="1225" cy="457"/>
              <a:chOff x="1235" y="2625"/>
              <a:chExt cx="1225" cy="457"/>
            </a:xfrm>
          </p:grpSpPr>
          <p:sp>
            <p:nvSpPr>
              <p:cNvPr id="47119" name="Freeform 106">
                <a:extLst>
                  <a:ext uri="{FF2B5EF4-FFF2-40B4-BE49-F238E27FC236}">
                    <a16:creationId xmlns:a16="http://schemas.microsoft.com/office/drawing/2014/main" id="{7A49E7FB-8F7A-AB41-8E78-0CD99FE55EDE}"/>
                  </a:ext>
                </a:extLst>
              </p:cNvPr>
              <p:cNvSpPr>
                <a:spLocks/>
              </p:cNvSpPr>
              <p:nvPr/>
            </p:nvSpPr>
            <p:spPr bwMode="auto">
              <a:xfrm>
                <a:off x="1243" y="2625"/>
                <a:ext cx="1217" cy="452"/>
              </a:xfrm>
              <a:custGeom>
                <a:avLst/>
                <a:gdLst>
                  <a:gd name="T0" fmla="*/ 1053 w 1217"/>
                  <a:gd name="T1" fmla="*/ 443 h 452"/>
                  <a:gd name="T2" fmla="*/ 1033 w 1217"/>
                  <a:gd name="T3" fmla="*/ 384 h 452"/>
                  <a:gd name="T4" fmla="*/ 1017 w 1217"/>
                  <a:gd name="T5" fmla="*/ 346 h 452"/>
                  <a:gd name="T6" fmla="*/ 970 w 1217"/>
                  <a:gd name="T7" fmla="*/ 318 h 452"/>
                  <a:gd name="T8" fmla="*/ 927 w 1217"/>
                  <a:gd name="T9" fmla="*/ 264 h 452"/>
                  <a:gd name="T10" fmla="*/ 916 w 1217"/>
                  <a:gd name="T11" fmla="*/ 205 h 452"/>
                  <a:gd name="T12" fmla="*/ 877 w 1217"/>
                  <a:gd name="T13" fmla="*/ 158 h 452"/>
                  <a:gd name="T14" fmla="*/ 987 w 1217"/>
                  <a:gd name="T15" fmla="*/ 149 h 452"/>
                  <a:gd name="T16" fmla="*/ 1140 w 1217"/>
                  <a:gd name="T17" fmla="*/ 169 h 452"/>
                  <a:gd name="T18" fmla="*/ 1216 w 1217"/>
                  <a:gd name="T19" fmla="*/ 157 h 452"/>
                  <a:gd name="T20" fmla="*/ 1113 w 1217"/>
                  <a:gd name="T21" fmla="*/ 152 h 452"/>
                  <a:gd name="T22" fmla="*/ 995 w 1217"/>
                  <a:gd name="T23" fmla="*/ 132 h 452"/>
                  <a:gd name="T24" fmla="*/ 846 w 1217"/>
                  <a:gd name="T25" fmla="*/ 129 h 452"/>
                  <a:gd name="T26" fmla="*/ 743 w 1217"/>
                  <a:gd name="T27" fmla="*/ 109 h 452"/>
                  <a:gd name="T28" fmla="*/ 540 w 1217"/>
                  <a:gd name="T29" fmla="*/ 110 h 452"/>
                  <a:gd name="T30" fmla="*/ 414 w 1217"/>
                  <a:gd name="T31" fmla="*/ 84 h 452"/>
                  <a:gd name="T32" fmla="*/ 348 w 1217"/>
                  <a:gd name="T33" fmla="*/ 78 h 452"/>
                  <a:gd name="T34" fmla="*/ 269 w 1217"/>
                  <a:gd name="T35" fmla="*/ 44 h 452"/>
                  <a:gd name="T36" fmla="*/ 243 w 1217"/>
                  <a:gd name="T37" fmla="*/ 23 h 452"/>
                  <a:gd name="T38" fmla="*/ 216 w 1217"/>
                  <a:gd name="T39" fmla="*/ 8 h 452"/>
                  <a:gd name="T40" fmla="*/ 130 w 1217"/>
                  <a:gd name="T41" fmla="*/ 5 h 452"/>
                  <a:gd name="T42" fmla="*/ 78 w 1217"/>
                  <a:gd name="T43" fmla="*/ 33 h 452"/>
                  <a:gd name="T44" fmla="*/ 28 w 1217"/>
                  <a:gd name="T45" fmla="*/ 53 h 452"/>
                  <a:gd name="T46" fmla="*/ 3 w 1217"/>
                  <a:gd name="T47" fmla="*/ 69 h 452"/>
                  <a:gd name="T48" fmla="*/ 19 w 1217"/>
                  <a:gd name="T49" fmla="*/ 95 h 452"/>
                  <a:gd name="T50" fmla="*/ 58 w 1217"/>
                  <a:gd name="T51" fmla="*/ 96 h 452"/>
                  <a:gd name="T52" fmla="*/ 105 w 1217"/>
                  <a:gd name="T53" fmla="*/ 93 h 452"/>
                  <a:gd name="T54" fmla="*/ 161 w 1217"/>
                  <a:gd name="T55" fmla="*/ 112 h 452"/>
                  <a:gd name="T56" fmla="*/ 186 w 1217"/>
                  <a:gd name="T57" fmla="*/ 115 h 452"/>
                  <a:gd name="T58" fmla="*/ 246 w 1217"/>
                  <a:gd name="T59" fmla="*/ 169 h 452"/>
                  <a:gd name="T60" fmla="*/ 274 w 1217"/>
                  <a:gd name="T61" fmla="*/ 226 h 452"/>
                  <a:gd name="T62" fmla="*/ 322 w 1217"/>
                  <a:gd name="T63" fmla="*/ 289 h 452"/>
                  <a:gd name="T64" fmla="*/ 289 w 1217"/>
                  <a:gd name="T65" fmla="*/ 415 h 452"/>
                  <a:gd name="T66" fmla="*/ 259 w 1217"/>
                  <a:gd name="T67" fmla="*/ 432 h 452"/>
                  <a:gd name="T68" fmla="*/ 243 w 1217"/>
                  <a:gd name="T69" fmla="*/ 447 h 452"/>
                  <a:gd name="T70" fmla="*/ 289 w 1217"/>
                  <a:gd name="T71" fmla="*/ 450 h 452"/>
                  <a:gd name="T72" fmla="*/ 312 w 1217"/>
                  <a:gd name="T73" fmla="*/ 428 h 452"/>
                  <a:gd name="T74" fmla="*/ 328 w 1217"/>
                  <a:gd name="T75" fmla="*/ 411 h 452"/>
                  <a:gd name="T76" fmla="*/ 372 w 1217"/>
                  <a:gd name="T77" fmla="*/ 309 h 452"/>
                  <a:gd name="T78" fmla="*/ 424 w 1217"/>
                  <a:gd name="T79" fmla="*/ 351 h 452"/>
                  <a:gd name="T80" fmla="*/ 439 w 1217"/>
                  <a:gd name="T81" fmla="*/ 409 h 452"/>
                  <a:gd name="T82" fmla="*/ 427 w 1217"/>
                  <a:gd name="T83" fmla="*/ 433 h 452"/>
                  <a:gd name="T84" fmla="*/ 402 w 1217"/>
                  <a:gd name="T85" fmla="*/ 449 h 452"/>
                  <a:gd name="T86" fmla="*/ 453 w 1217"/>
                  <a:gd name="T87" fmla="*/ 446 h 452"/>
                  <a:gd name="T88" fmla="*/ 480 w 1217"/>
                  <a:gd name="T89" fmla="*/ 403 h 452"/>
                  <a:gd name="T90" fmla="*/ 460 w 1217"/>
                  <a:gd name="T91" fmla="*/ 336 h 452"/>
                  <a:gd name="T92" fmla="*/ 492 w 1217"/>
                  <a:gd name="T93" fmla="*/ 282 h 452"/>
                  <a:gd name="T94" fmla="*/ 611 w 1217"/>
                  <a:gd name="T95" fmla="*/ 235 h 452"/>
                  <a:gd name="T96" fmla="*/ 719 w 1217"/>
                  <a:gd name="T97" fmla="*/ 236 h 452"/>
                  <a:gd name="T98" fmla="*/ 761 w 1217"/>
                  <a:gd name="T99" fmla="*/ 277 h 452"/>
                  <a:gd name="T100" fmla="*/ 804 w 1217"/>
                  <a:gd name="T101" fmla="*/ 311 h 452"/>
                  <a:gd name="T102" fmla="*/ 893 w 1217"/>
                  <a:gd name="T103" fmla="*/ 340 h 452"/>
                  <a:gd name="T104" fmla="*/ 937 w 1217"/>
                  <a:gd name="T105" fmla="*/ 372 h 452"/>
                  <a:gd name="T106" fmla="*/ 957 w 1217"/>
                  <a:gd name="T107" fmla="*/ 420 h 452"/>
                  <a:gd name="T108" fmla="*/ 936 w 1217"/>
                  <a:gd name="T109" fmla="*/ 436 h 452"/>
                  <a:gd name="T110" fmla="*/ 940 w 1217"/>
                  <a:gd name="T111" fmla="*/ 451 h 452"/>
                  <a:gd name="T112" fmla="*/ 987 w 1217"/>
                  <a:gd name="T113" fmla="*/ 443 h 452"/>
                  <a:gd name="T114" fmla="*/ 988 w 1217"/>
                  <a:gd name="T115" fmla="*/ 401 h 452"/>
                  <a:gd name="T116" fmla="*/ 1011 w 1217"/>
                  <a:gd name="T117" fmla="*/ 408 h 452"/>
                  <a:gd name="T118" fmla="*/ 1007 w 1217"/>
                  <a:gd name="T119" fmla="*/ 437 h 452"/>
                  <a:gd name="T120" fmla="*/ 1011 w 1217"/>
                  <a:gd name="T121" fmla="*/ 451 h 4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17"/>
                  <a:gd name="T184" fmla="*/ 0 h 452"/>
                  <a:gd name="T185" fmla="*/ 1217 w 1217"/>
                  <a:gd name="T186" fmla="*/ 452 h 4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17" h="452">
                    <a:moveTo>
                      <a:pt x="1011" y="451"/>
                    </a:moveTo>
                    <a:lnTo>
                      <a:pt x="1036" y="450"/>
                    </a:lnTo>
                    <a:lnTo>
                      <a:pt x="1043" y="449"/>
                    </a:lnTo>
                    <a:lnTo>
                      <a:pt x="1048" y="446"/>
                    </a:lnTo>
                    <a:lnTo>
                      <a:pt x="1053" y="443"/>
                    </a:lnTo>
                    <a:lnTo>
                      <a:pt x="1056" y="438"/>
                    </a:lnTo>
                    <a:lnTo>
                      <a:pt x="1057" y="424"/>
                    </a:lnTo>
                    <a:lnTo>
                      <a:pt x="1055" y="413"/>
                    </a:lnTo>
                    <a:lnTo>
                      <a:pt x="1048" y="403"/>
                    </a:lnTo>
                    <a:lnTo>
                      <a:pt x="1033" y="384"/>
                    </a:lnTo>
                    <a:lnTo>
                      <a:pt x="1027" y="375"/>
                    </a:lnTo>
                    <a:lnTo>
                      <a:pt x="1021" y="366"/>
                    </a:lnTo>
                    <a:lnTo>
                      <a:pt x="1018" y="358"/>
                    </a:lnTo>
                    <a:lnTo>
                      <a:pt x="1018" y="351"/>
                    </a:lnTo>
                    <a:lnTo>
                      <a:pt x="1017" y="346"/>
                    </a:lnTo>
                    <a:lnTo>
                      <a:pt x="1015" y="341"/>
                    </a:lnTo>
                    <a:lnTo>
                      <a:pt x="1011" y="338"/>
                    </a:lnTo>
                    <a:lnTo>
                      <a:pt x="1003" y="335"/>
                    </a:lnTo>
                    <a:lnTo>
                      <a:pt x="978" y="325"/>
                    </a:lnTo>
                    <a:lnTo>
                      <a:pt x="970" y="318"/>
                    </a:lnTo>
                    <a:lnTo>
                      <a:pt x="961" y="311"/>
                    </a:lnTo>
                    <a:lnTo>
                      <a:pt x="951" y="295"/>
                    </a:lnTo>
                    <a:lnTo>
                      <a:pt x="942" y="278"/>
                    </a:lnTo>
                    <a:lnTo>
                      <a:pt x="935" y="271"/>
                    </a:lnTo>
                    <a:lnTo>
                      <a:pt x="927" y="264"/>
                    </a:lnTo>
                    <a:lnTo>
                      <a:pt x="923" y="260"/>
                    </a:lnTo>
                    <a:lnTo>
                      <a:pt x="921" y="253"/>
                    </a:lnTo>
                    <a:lnTo>
                      <a:pt x="917" y="239"/>
                    </a:lnTo>
                    <a:lnTo>
                      <a:pt x="917" y="210"/>
                    </a:lnTo>
                    <a:lnTo>
                      <a:pt x="916" y="205"/>
                    </a:lnTo>
                    <a:lnTo>
                      <a:pt x="913" y="201"/>
                    </a:lnTo>
                    <a:lnTo>
                      <a:pt x="909" y="191"/>
                    </a:lnTo>
                    <a:lnTo>
                      <a:pt x="903" y="181"/>
                    </a:lnTo>
                    <a:lnTo>
                      <a:pt x="893" y="173"/>
                    </a:lnTo>
                    <a:lnTo>
                      <a:pt x="877" y="158"/>
                    </a:lnTo>
                    <a:lnTo>
                      <a:pt x="867" y="148"/>
                    </a:lnTo>
                    <a:lnTo>
                      <a:pt x="894" y="151"/>
                    </a:lnTo>
                    <a:lnTo>
                      <a:pt x="922" y="151"/>
                    </a:lnTo>
                    <a:lnTo>
                      <a:pt x="972" y="149"/>
                    </a:lnTo>
                    <a:lnTo>
                      <a:pt x="987" y="149"/>
                    </a:lnTo>
                    <a:lnTo>
                      <a:pt x="1002" y="150"/>
                    </a:lnTo>
                    <a:lnTo>
                      <a:pt x="1033" y="155"/>
                    </a:lnTo>
                    <a:lnTo>
                      <a:pt x="1096" y="165"/>
                    </a:lnTo>
                    <a:lnTo>
                      <a:pt x="1126" y="169"/>
                    </a:lnTo>
                    <a:lnTo>
                      <a:pt x="1140" y="169"/>
                    </a:lnTo>
                    <a:lnTo>
                      <a:pt x="1156" y="170"/>
                    </a:lnTo>
                    <a:lnTo>
                      <a:pt x="1171" y="169"/>
                    </a:lnTo>
                    <a:lnTo>
                      <a:pt x="1186" y="167"/>
                    </a:lnTo>
                    <a:lnTo>
                      <a:pt x="1201" y="163"/>
                    </a:lnTo>
                    <a:lnTo>
                      <a:pt x="1216" y="157"/>
                    </a:lnTo>
                    <a:lnTo>
                      <a:pt x="1201" y="160"/>
                    </a:lnTo>
                    <a:lnTo>
                      <a:pt x="1182" y="160"/>
                    </a:lnTo>
                    <a:lnTo>
                      <a:pt x="1162" y="158"/>
                    </a:lnTo>
                    <a:lnTo>
                      <a:pt x="1137" y="156"/>
                    </a:lnTo>
                    <a:lnTo>
                      <a:pt x="1113" y="152"/>
                    </a:lnTo>
                    <a:lnTo>
                      <a:pt x="1090" y="148"/>
                    </a:lnTo>
                    <a:lnTo>
                      <a:pt x="1053" y="140"/>
                    </a:lnTo>
                    <a:lnTo>
                      <a:pt x="1038" y="136"/>
                    </a:lnTo>
                    <a:lnTo>
                      <a:pt x="1025" y="133"/>
                    </a:lnTo>
                    <a:lnTo>
                      <a:pt x="995" y="132"/>
                    </a:lnTo>
                    <a:lnTo>
                      <a:pt x="963" y="131"/>
                    </a:lnTo>
                    <a:lnTo>
                      <a:pt x="931" y="133"/>
                    </a:lnTo>
                    <a:lnTo>
                      <a:pt x="901" y="133"/>
                    </a:lnTo>
                    <a:lnTo>
                      <a:pt x="873" y="132"/>
                    </a:lnTo>
                    <a:lnTo>
                      <a:pt x="846" y="129"/>
                    </a:lnTo>
                    <a:lnTo>
                      <a:pt x="822" y="122"/>
                    </a:lnTo>
                    <a:lnTo>
                      <a:pt x="804" y="116"/>
                    </a:lnTo>
                    <a:lnTo>
                      <a:pt x="786" y="112"/>
                    </a:lnTo>
                    <a:lnTo>
                      <a:pt x="766" y="110"/>
                    </a:lnTo>
                    <a:lnTo>
                      <a:pt x="743" y="109"/>
                    </a:lnTo>
                    <a:lnTo>
                      <a:pt x="697" y="109"/>
                    </a:lnTo>
                    <a:lnTo>
                      <a:pt x="647" y="110"/>
                    </a:lnTo>
                    <a:lnTo>
                      <a:pt x="594" y="111"/>
                    </a:lnTo>
                    <a:lnTo>
                      <a:pt x="568" y="111"/>
                    </a:lnTo>
                    <a:lnTo>
                      <a:pt x="540" y="110"/>
                    </a:lnTo>
                    <a:lnTo>
                      <a:pt x="513" y="107"/>
                    </a:lnTo>
                    <a:lnTo>
                      <a:pt x="485" y="102"/>
                    </a:lnTo>
                    <a:lnTo>
                      <a:pt x="457" y="96"/>
                    </a:lnTo>
                    <a:lnTo>
                      <a:pt x="429" y="87"/>
                    </a:lnTo>
                    <a:lnTo>
                      <a:pt x="414" y="84"/>
                    </a:lnTo>
                    <a:lnTo>
                      <a:pt x="402" y="82"/>
                    </a:lnTo>
                    <a:lnTo>
                      <a:pt x="378" y="82"/>
                    </a:lnTo>
                    <a:lnTo>
                      <a:pt x="367" y="82"/>
                    </a:lnTo>
                    <a:lnTo>
                      <a:pt x="358" y="82"/>
                    </a:lnTo>
                    <a:lnTo>
                      <a:pt x="348" y="78"/>
                    </a:lnTo>
                    <a:lnTo>
                      <a:pt x="339" y="74"/>
                    </a:lnTo>
                    <a:lnTo>
                      <a:pt x="329" y="67"/>
                    </a:lnTo>
                    <a:lnTo>
                      <a:pt x="317" y="63"/>
                    </a:lnTo>
                    <a:lnTo>
                      <a:pt x="291" y="53"/>
                    </a:lnTo>
                    <a:lnTo>
                      <a:pt x="269" y="44"/>
                    </a:lnTo>
                    <a:lnTo>
                      <a:pt x="261" y="40"/>
                    </a:lnTo>
                    <a:lnTo>
                      <a:pt x="256" y="35"/>
                    </a:lnTo>
                    <a:lnTo>
                      <a:pt x="255" y="30"/>
                    </a:lnTo>
                    <a:lnTo>
                      <a:pt x="249" y="26"/>
                    </a:lnTo>
                    <a:lnTo>
                      <a:pt x="243" y="23"/>
                    </a:lnTo>
                    <a:lnTo>
                      <a:pt x="239" y="22"/>
                    </a:lnTo>
                    <a:lnTo>
                      <a:pt x="234" y="22"/>
                    </a:lnTo>
                    <a:lnTo>
                      <a:pt x="231" y="17"/>
                    </a:lnTo>
                    <a:lnTo>
                      <a:pt x="226" y="14"/>
                    </a:lnTo>
                    <a:lnTo>
                      <a:pt x="216" y="8"/>
                    </a:lnTo>
                    <a:lnTo>
                      <a:pt x="204" y="3"/>
                    </a:lnTo>
                    <a:lnTo>
                      <a:pt x="190" y="1"/>
                    </a:lnTo>
                    <a:lnTo>
                      <a:pt x="169" y="0"/>
                    </a:lnTo>
                    <a:lnTo>
                      <a:pt x="149" y="2"/>
                    </a:lnTo>
                    <a:lnTo>
                      <a:pt x="130" y="5"/>
                    </a:lnTo>
                    <a:lnTo>
                      <a:pt x="113" y="13"/>
                    </a:lnTo>
                    <a:lnTo>
                      <a:pt x="93" y="20"/>
                    </a:lnTo>
                    <a:lnTo>
                      <a:pt x="84" y="25"/>
                    </a:lnTo>
                    <a:lnTo>
                      <a:pt x="81" y="27"/>
                    </a:lnTo>
                    <a:lnTo>
                      <a:pt x="78" y="33"/>
                    </a:lnTo>
                    <a:lnTo>
                      <a:pt x="75" y="39"/>
                    </a:lnTo>
                    <a:lnTo>
                      <a:pt x="69" y="44"/>
                    </a:lnTo>
                    <a:lnTo>
                      <a:pt x="60" y="47"/>
                    </a:lnTo>
                    <a:lnTo>
                      <a:pt x="49" y="49"/>
                    </a:lnTo>
                    <a:lnTo>
                      <a:pt x="28" y="53"/>
                    </a:lnTo>
                    <a:lnTo>
                      <a:pt x="18" y="56"/>
                    </a:lnTo>
                    <a:lnTo>
                      <a:pt x="10" y="59"/>
                    </a:lnTo>
                    <a:lnTo>
                      <a:pt x="4" y="63"/>
                    </a:lnTo>
                    <a:lnTo>
                      <a:pt x="0" y="65"/>
                    </a:lnTo>
                    <a:lnTo>
                      <a:pt x="3" y="69"/>
                    </a:lnTo>
                    <a:lnTo>
                      <a:pt x="6" y="76"/>
                    </a:lnTo>
                    <a:lnTo>
                      <a:pt x="11" y="89"/>
                    </a:lnTo>
                    <a:lnTo>
                      <a:pt x="15" y="91"/>
                    </a:lnTo>
                    <a:lnTo>
                      <a:pt x="16" y="93"/>
                    </a:lnTo>
                    <a:lnTo>
                      <a:pt x="19" y="95"/>
                    </a:lnTo>
                    <a:lnTo>
                      <a:pt x="25" y="96"/>
                    </a:lnTo>
                    <a:lnTo>
                      <a:pt x="30" y="98"/>
                    </a:lnTo>
                    <a:lnTo>
                      <a:pt x="39" y="98"/>
                    </a:lnTo>
                    <a:lnTo>
                      <a:pt x="54" y="97"/>
                    </a:lnTo>
                    <a:lnTo>
                      <a:pt x="58" y="96"/>
                    </a:lnTo>
                    <a:lnTo>
                      <a:pt x="63" y="96"/>
                    </a:lnTo>
                    <a:lnTo>
                      <a:pt x="73" y="98"/>
                    </a:lnTo>
                    <a:lnTo>
                      <a:pt x="88" y="98"/>
                    </a:lnTo>
                    <a:lnTo>
                      <a:pt x="95" y="96"/>
                    </a:lnTo>
                    <a:lnTo>
                      <a:pt x="105" y="93"/>
                    </a:lnTo>
                    <a:lnTo>
                      <a:pt x="115" y="97"/>
                    </a:lnTo>
                    <a:lnTo>
                      <a:pt x="126" y="98"/>
                    </a:lnTo>
                    <a:lnTo>
                      <a:pt x="153" y="100"/>
                    </a:lnTo>
                    <a:lnTo>
                      <a:pt x="156" y="107"/>
                    </a:lnTo>
                    <a:lnTo>
                      <a:pt x="161" y="112"/>
                    </a:lnTo>
                    <a:lnTo>
                      <a:pt x="165" y="113"/>
                    </a:lnTo>
                    <a:lnTo>
                      <a:pt x="168" y="113"/>
                    </a:lnTo>
                    <a:lnTo>
                      <a:pt x="173" y="111"/>
                    </a:lnTo>
                    <a:lnTo>
                      <a:pt x="178" y="107"/>
                    </a:lnTo>
                    <a:lnTo>
                      <a:pt x="186" y="115"/>
                    </a:lnTo>
                    <a:lnTo>
                      <a:pt x="198" y="125"/>
                    </a:lnTo>
                    <a:lnTo>
                      <a:pt x="215" y="144"/>
                    </a:lnTo>
                    <a:lnTo>
                      <a:pt x="225" y="154"/>
                    </a:lnTo>
                    <a:lnTo>
                      <a:pt x="235" y="162"/>
                    </a:lnTo>
                    <a:lnTo>
                      <a:pt x="246" y="169"/>
                    </a:lnTo>
                    <a:lnTo>
                      <a:pt x="263" y="175"/>
                    </a:lnTo>
                    <a:lnTo>
                      <a:pt x="265" y="188"/>
                    </a:lnTo>
                    <a:lnTo>
                      <a:pt x="268" y="202"/>
                    </a:lnTo>
                    <a:lnTo>
                      <a:pt x="270" y="214"/>
                    </a:lnTo>
                    <a:lnTo>
                      <a:pt x="274" y="226"/>
                    </a:lnTo>
                    <a:lnTo>
                      <a:pt x="280" y="238"/>
                    </a:lnTo>
                    <a:lnTo>
                      <a:pt x="289" y="249"/>
                    </a:lnTo>
                    <a:lnTo>
                      <a:pt x="304" y="256"/>
                    </a:lnTo>
                    <a:lnTo>
                      <a:pt x="323" y="263"/>
                    </a:lnTo>
                    <a:lnTo>
                      <a:pt x="322" y="289"/>
                    </a:lnTo>
                    <a:lnTo>
                      <a:pt x="317" y="316"/>
                    </a:lnTo>
                    <a:lnTo>
                      <a:pt x="310" y="341"/>
                    </a:lnTo>
                    <a:lnTo>
                      <a:pt x="300" y="367"/>
                    </a:lnTo>
                    <a:lnTo>
                      <a:pt x="294" y="390"/>
                    </a:lnTo>
                    <a:lnTo>
                      <a:pt x="289" y="415"/>
                    </a:lnTo>
                    <a:lnTo>
                      <a:pt x="286" y="422"/>
                    </a:lnTo>
                    <a:lnTo>
                      <a:pt x="281" y="426"/>
                    </a:lnTo>
                    <a:lnTo>
                      <a:pt x="276" y="428"/>
                    </a:lnTo>
                    <a:lnTo>
                      <a:pt x="273" y="431"/>
                    </a:lnTo>
                    <a:lnTo>
                      <a:pt x="259" y="432"/>
                    </a:lnTo>
                    <a:lnTo>
                      <a:pt x="255" y="435"/>
                    </a:lnTo>
                    <a:lnTo>
                      <a:pt x="250" y="438"/>
                    </a:lnTo>
                    <a:lnTo>
                      <a:pt x="246" y="442"/>
                    </a:lnTo>
                    <a:lnTo>
                      <a:pt x="243" y="446"/>
                    </a:lnTo>
                    <a:lnTo>
                      <a:pt x="243" y="447"/>
                    </a:lnTo>
                    <a:lnTo>
                      <a:pt x="243" y="449"/>
                    </a:lnTo>
                    <a:lnTo>
                      <a:pt x="245" y="450"/>
                    </a:lnTo>
                    <a:lnTo>
                      <a:pt x="250" y="451"/>
                    </a:lnTo>
                    <a:lnTo>
                      <a:pt x="285" y="451"/>
                    </a:lnTo>
                    <a:lnTo>
                      <a:pt x="289" y="450"/>
                    </a:lnTo>
                    <a:lnTo>
                      <a:pt x="293" y="449"/>
                    </a:lnTo>
                    <a:lnTo>
                      <a:pt x="299" y="443"/>
                    </a:lnTo>
                    <a:lnTo>
                      <a:pt x="304" y="437"/>
                    </a:lnTo>
                    <a:lnTo>
                      <a:pt x="307" y="433"/>
                    </a:lnTo>
                    <a:lnTo>
                      <a:pt x="312" y="428"/>
                    </a:lnTo>
                    <a:lnTo>
                      <a:pt x="317" y="423"/>
                    </a:lnTo>
                    <a:lnTo>
                      <a:pt x="322" y="417"/>
                    </a:lnTo>
                    <a:lnTo>
                      <a:pt x="324" y="416"/>
                    </a:lnTo>
                    <a:lnTo>
                      <a:pt x="329" y="416"/>
                    </a:lnTo>
                    <a:lnTo>
                      <a:pt x="328" y="411"/>
                    </a:lnTo>
                    <a:lnTo>
                      <a:pt x="329" y="406"/>
                    </a:lnTo>
                    <a:lnTo>
                      <a:pt x="334" y="394"/>
                    </a:lnTo>
                    <a:lnTo>
                      <a:pt x="345" y="365"/>
                    </a:lnTo>
                    <a:lnTo>
                      <a:pt x="359" y="338"/>
                    </a:lnTo>
                    <a:lnTo>
                      <a:pt x="372" y="309"/>
                    </a:lnTo>
                    <a:lnTo>
                      <a:pt x="383" y="281"/>
                    </a:lnTo>
                    <a:lnTo>
                      <a:pt x="390" y="283"/>
                    </a:lnTo>
                    <a:lnTo>
                      <a:pt x="400" y="305"/>
                    </a:lnTo>
                    <a:lnTo>
                      <a:pt x="413" y="329"/>
                    </a:lnTo>
                    <a:lnTo>
                      <a:pt x="424" y="351"/>
                    </a:lnTo>
                    <a:lnTo>
                      <a:pt x="427" y="360"/>
                    </a:lnTo>
                    <a:lnTo>
                      <a:pt x="429" y="368"/>
                    </a:lnTo>
                    <a:lnTo>
                      <a:pt x="432" y="383"/>
                    </a:lnTo>
                    <a:lnTo>
                      <a:pt x="437" y="396"/>
                    </a:lnTo>
                    <a:lnTo>
                      <a:pt x="439" y="409"/>
                    </a:lnTo>
                    <a:lnTo>
                      <a:pt x="439" y="416"/>
                    </a:lnTo>
                    <a:lnTo>
                      <a:pt x="438" y="424"/>
                    </a:lnTo>
                    <a:lnTo>
                      <a:pt x="437" y="427"/>
                    </a:lnTo>
                    <a:lnTo>
                      <a:pt x="435" y="430"/>
                    </a:lnTo>
                    <a:lnTo>
                      <a:pt x="427" y="433"/>
                    </a:lnTo>
                    <a:lnTo>
                      <a:pt x="420" y="435"/>
                    </a:lnTo>
                    <a:lnTo>
                      <a:pt x="413" y="436"/>
                    </a:lnTo>
                    <a:lnTo>
                      <a:pt x="407" y="442"/>
                    </a:lnTo>
                    <a:lnTo>
                      <a:pt x="402" y="446"/>
                    </a:lnTo>
                    <a:lnTo>
                      <a:pt x="402" y="449"/>
                    </a:lnTo>
                    <a:lnTo>
                      <a:pt x="403" y="449"/>
                    </a:lnTo>
                    <a:lnTo>
                      <a:pt x="409" y="451"/>
                    </a:lnTo>
                    <a:lnTo>
                      <a:pt x="429" y="450"/>
                    </a:lnTo>
                    <a:lnTo>
                      <a:pt x="443" y="449"/>
                    </a:lnTo>
                    <a:lnTo>
                      <a:pt x="453" y="446"/>
                    </a:lnTo>
                    <a:lnTo>
                      <a:pt x="455" y="445"/>
                    </a:lnTo>
                    <a:lnTo>
                      <a:pt x="459" y="441"/>
                    </a:lnTo>
                    <a:lnTo>
                      <a:pt x="468" y="420"/>
                    </a:lnTo>
                    <a:lnTo>
                      <a:pt x="474" y="409"/>
                    </a:lnTo>
                    <a:lnTo>
                      <a:pt x="480" y="403"/>
                    </a:lnTo>
                    <a:lnTo>
                      <a:pt x="485" y="401"/>
                    </a:lnTo>
                    <a:lnTo>
                      <a:pt x="480" y="399"/>
                    </a:lnTo>
                    <a:lnTo>
                      <a:pt x="478" y="394"/>
                    </a:lnTo>
                    <a:lnTo>
                      <a:pt x="474" y="383"/>
                    </a:lnTo>
                    <a:lnTo>
                      <a:pt x="460" y="336"/>
                    </a:lnTo>
                    <a:lnTo>
                      <a:pt x="455" y="311"/>
                    </a:lnTo>
                    <a:lnTo>
                      <a:pt x="454" y="303"/>
                    </a:lnTo>
                    <a:lnTo>
                      <a:pt x="455" y="287"/>
                    </a:lnTo>
                    <a:lnTo>
                      <a:pt x="474" y="285"/>
                    </a:lnTo>
                    <a:lnTo>
                      <a:pt x="492" y="282"/>
                    </a:lnTo>
                    <a:lnTo>
                      <a:pt x="528" y="271"/>
                    </a:lnTo>
                    <a:lnTo>
                      <a:pt x="562" y="257"/>
                    </a:lnTo>
                    <a:lnTo>
                      <a:pt x="592" y="241"/>
                    </a:lnTo>
                    <a:lnTo>
                      <a:pt x="598" y="238"/>
                    </a:lnTo>
                    <a:lnTo>
                      <a:pt x="611" y="235"/>
                    </a:lnTo>
                    <a:lnTo>
                      <a:pt x="639" y="232"/>
                    </a:lnTo>
                    <a:lnTo>
                      <a:pt x="672" y="231"/>
                    </a:lnTo>
                    <a:lnTo>
                      <a:pt x="699" y="231"/>
                    </a:lnTo>
                    <a:lnTo>
                      <a:pt x="708" y="233"/>
                    </a:lnTo>
                    <a:lnTo>
                      <a:pt x="719" y="236"/>
                    </a:lnTo>
                    <a:lnTo>
                      <a:pt x="729" y="242"/>
                    </a:lnTo>
                    <a:lnTo>
                      <a:pt x="738" y="249"/>
                    </a:lnTo>
                    <a:lnTo>
                      <a:pt x="747" y="256"/>
                    </a:lnTo>
                    <a:lnTo>
                      <a:pt x="753" y="264"/>
                    </a:lnTo>
                    <a:lnTo>
                      <a:pt x="761" y="277"/>
                    </a:lnTo>
                    <a:lnTo>
                      <a:pt x="763" y="286"/>
                    </a:lnTo>
                    <a:lnTo>
                      <a:pt x="769" y="293"/>
                    </a:lnTo>
                    <a:lnTo>
                      <a:pt x="777" y="298"/>
                    </a:lnTo>
                    <a:lnTo>
                      <a:pt x="786" y="304"/>
                    </a:lnTo>
                    <a:lnTo>
                      <a:pt x="804" y="311"/>
                    </a:lnTo>
                    <a:lnTo>
                      <a:pt x="826" y="316"/>
                    </a:lnTo>
                    <a:lnTo>
                      <a:pt x="847" y="321"/>
                    </a:lnTo>
                    <a:lnTo>
                      <a:pt x="868" y="327"/>
                    </a:lnTo>
                    <a:lnTo>
                      <a:pt x="886" y="335"/>
                    </a:lnTo>
                    <a:lnTo>
                      <a:pt x="893" y="340"/>
                    </a:lnTo>
                    <a:lnTo>
                      <a:pt x="898" y="346"/>
                    </a:lnTo>
                    <a:lnTo>
                      <a:pt x="904" y="351"/>
                    </a:lnTo>
                    <a:lnTo>
                      <a:pt x="911" y="355"/>
                    </a:lnTo>
                    <a:lnTo>
                      <a:pt x="923" y="364"/>
                    </a:lnTo>
                    <a:lnTo>
                      <a:pt x="937" y="372"/>
                    </a:lnTo>
                    <a:lnTo>
                      <a:pt x="942" y="376"/>
                    </a:lnTo>
                    <a:lnTo>
                      <a:pt x="946" y="382"/>
                    </a:lnTo>
                    <a:lnTo>
                      <a:pt x="953" y="403"/>
                    </a:lnTo>
                    <a:lnTo>
                      <a:pt x="957" y="413"/>
                    </a:lnTo>
                    <a:lnTo>
                      <a:pt x="957" y="420"/>
                    </a:lnTo>
                    <a:lnTo>
                      <a:pt x="955" y="425"/>
                    </a:lnTo>
                    <a:lnTo>
                      <a:pt x="951" y="428"/>
                    </a:lnTo>
                    <a:lnTo>
                      <a:pt x="942" y="432"/>
                    </a:lnTo>
                    <a:lnTo>
                      <a:pt x="940" y="435"/>
                    </a:lnTo>
                    <a:lnTo>
                      <a:pt x="936" y="436"/>
                    </a:lnTo>
                    <a:lnTo>
                      <a:pt x="933" y="446"/>
                    </a:lnTo>
                    <a:lnTo>
                      <a:pt x="933" y="449"/>
                    </a:lnTo>
                    <a:lnTo>
                      <a:pt x="935" y="450"/>
                    </a:lnTo>
                    <a:lnTo>
                      <a:pt x="935" y="451"/>
                    </a:lnTo>
                    <a:lnTo>
                      <a:pt x="940" y="451"/>
                    </a:lnTo>
                    <a:lnTo>
                      <a:pt x="955" y="450"/>
                    </a:lnTo>
                    <a:lnTo>
                      <a:pt x="970" y="449"/>
                    </a:lnTo>
                    <a:lnTo>
                      <a:pt x="977" y="448"/>
                    </a:lnTo>
                    <a:lnTo>
                      <a:pt x="982" y="446"/>
                    </a:lnTo>
                    <a:lnTo>
                      <a:pt x="987" y="443"/>
                    </a:lnTo>
                    <a:lnTo>
                      <a:pt x="991" y="439"/>
                    </a:lnTo>
                    <a:lnTo>
                      <a:pt x="996" y="430"/>
                    </a:lnTo>
                    <a:lnTo>
                      <a:pt x="996" y="425"/>
                    </a:lnTo>
                    <a:lnTo>
                      <a:pt x="995" y="420"/>
                    </a:lnTo>
                    <a:lnTo>
                      <a:pt x="988" y="401"/>
                    </a:lnTo>
                    <a:lnTo>
                      <a:pt x="973" y="369"/>
                    </a:lnTo>
                    <a:lnTo>
                      <a:pt x="988" y="378"/>
                    </a:lnTo>
                    <a:lnTo>
                      <a:pt x="997" y="388"/>
                    </a:lnTo>
                    <a:lnTo>
                      <a:pt x="1006" y="398"/>
                    </a:lnTo>
                    <a:lnTo>
                      <a:pt x="1011" y="408"/>
                    </a:lnTo>
                    <a:lnTo>
                      <a:pt x="1015" y="416"/>
                    </a:lnTo>
                    <a:lnTo>
                      <a:pt x="1017" y="424"/>
                    </a:lnTo>
                    <a:lnTo>
                      <a:pt x="1015" y="429"/>
                    </a:lnTo>
                    <a:lnTo>
                      <a:pt x="1013" y="431"/>
                    </a:lnTo>
                    <a:lnTo>
                      <a:pt x="1007" y="437"/>
                    </a:lnTo>
                    <a:lnTo>
                      <a:pt x="1002" y="444"/>
                    </a:lnTo>
                    <a:lnTo>
                      <a:pt x="1002" y="446"/>
                    </a:lnTo>
                    <a:lnTo>
                      <a:pt x="1003" y="449"/>
                    </a:lnTo>
                    <a:lnTo>
                      <a:pt x="1007" y="450"/>
                    </a:lnTo>
                    <a:lnTo>
                      <a:pt x="1011" y="45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120" name="Freeform 107">
                <a:extLst>
                  <a:ext uri="{FF2B5EF4-FFF2-40B4-BE49-F238E27FC236}">
                    <a16:creationId xmlns:a16="http://schemas.microsoft.com/office/drawing/2014/main" id="{6C67B734-5C71-2C47-AD0F-A7880659959E}"/>
                  </a:ext>
                </a:extLst>
              </p:cNvPr>
              <p:cNvSpPr>
                <a:spLocks/>
              </p:cNvSpPr>
              <p:nvPr/>
            </p:nvSpPr>
            <p:spPr bwMode="auto">
              <a:xfrm>
                <a:off x="1235" y="2625"/>
                <a:ext cx="1225" cy="457"/>
              </a:xfrm>
              <a:custGeom>
                <a:avLst/>
                <a:gdLst>
                  <a:gd name="T0" fmla="*/ 1060 w 1225"/>
                  <a:gd name="T1" fmla="*/ 448 h 457"/>
                  <a:gd name="T2" fmla="*/ 1040 w 1225"/>
                  <a:gd name="T3" fmla="*/ 389 h 457"/>
                  <a:gd name="T4" fmla="*/ 1024 w 1225"/>
                  <a:gd name="T5" fmla="*/ 350 h 457"/>
                  <a:gd name="T6" fmla="*/ 976 w 1225"/>
                  <a:gd name="T7" fmla="*/ 322 h 457"/>
                  <a:gd name="T8" fmla="*/ 933 w 1225"/>
                  <a:gd name="T9" fmla="*/ 266 h 457"/>
                  <a:gd name="T10" fmla="*/ 922 w 1225"/>
                  <a:gd name="T11" fmla="*/ 207 h 457"/>
                  <a:gd name="T12" fmla="*/ 883 w 1225"/>
                  <a:gd name="T13" fmla="*/ 160 h 457"/>
                  <a:gd name="T14" fmla="*/ 994 w 1225"/>
                  <a:gd name="T15" fmla="*/ 151 h 457"/>
                  <a:gd name="T16" fmla="*/ 1147 w 1225"/>
                  <a:gd name="T17" fmla="*/ 171 h 457"/>
                  <a:gd name="T18" fmla="*/ 1224 w 1225"/>
                  <a:gd name="T19" fmla="*/ 159 h 457"/>
                  <a:gd name="T20" fmla="*/ 1121 w 1225"/>
                  <a:gd name="T21" fmla="*/ 154 h 457"/>
                  <a:gd name="T22" fmla="*/ 1001 w 1225"/>
                  <a:gd name="T23" fmla="*/ 133 h 457"/>
                  <a:gd name="T24" fmla="*/ 851 w 1225"/>
                  <a:gd name="T25" fmla="*/ 130 h 457"/>
                  <a:gd name="T26" fmla="*/ 748 w 1225"/>
                  <a:gd name="T27" fmla="*/ 110 h 457"/>
                  <a:gd name="T28" fmla="*/ 544 w 1225"/>
                  <a:gd name="T29" fmla="*/ 111 h 457"/>
                  <a:gd name="T30" fmla="*/ 417 w 1225"/>
                  <a:gd name="T31" fmla="*/ 85 h 457"/>
                  <a:gd name="T32" fmla="*/ 350 w 1225"/>
                  <a:gd name="T33" fmla="*/ 79 h 457"/>
                  <a:gd name="T34" fmla="*/ 271 w 1225"/>
                  <a:gd name="T35" fmla="*/ 44 h 457"/>
                  <a:gd name="T36" fmla="*/ 244 w 1225"/>
                  <a:gd name="T37" fmla="*/ 23 h 457"/>
                  <a:gd name="T38" fmla="*/ 218 w 1225"/>
                  <a:gd name="T39" fmla="*/ 8 h 457"/>
                  <a:gd name="T40" fmla="*/ 131 w 1225"/>
                  <a:gd name="T41" fmla="*/ 6 h 457"/>
                  <a:gd name="T42" fmla="*/ 78 w 1225"/>
                  <a:gd name="T43" fmla="*/ 33 h 457"/>
                  <a:gd name="T44" fmla="*/ 28 w 1225"/>
                  <a:gd name="T45" fmla="*/ 54 h 457"/>
                  <a:gd name="T46" fmla="*/ 3 w 1225"/>
                  <a:gd name="T47" fmla="*/ 70 h 457"/>
                  <a:gd name="T48" fmla="*/ 19 w 1225"/>
                  <a:gd name="T49" fmla="*/ 96 h 457"/>
                  <a:gd name="T50" fmla="*/ 58 w 1225"/>
                  <a:gd name="T51" fmla="*/ 97 h 457"/>
                  <a:gd name="T52" fmla="*/ 106 w 1225"/>
                  <a:gd name="T53" fmla="*/ 94 h 457"/>
                  <a:gd name="T54" fmla="*/ 162 w 1225"/>
                  <a:gd name="T55" fmla="*/ 113 h 457"/>
                  <a:gd name="T56" fmla="*/ 188 w 1225"/>
                  <a:gd name="T57" fmla="*/ 117 h 457"/>
                  <a:gd name="T58" fmla="*/ 248 w 1225"/>
                  <a:gd name="T59" fmla="*/ 171 h 457"/>
                  <a:gd name="T60" fmla="*/ 276 w 1225"/>
                  <a:gd name="T61" fmla="*/ 228 h 457"/>
                  <a:gd name="T62" fmla="*/ 324 w 1225"/>
                  <a:gd name="T63" fmla="*/ 293 h 457"/>
                  <a:gd name="T64" fmla="*/ 291 w 1225"/>
                  <a:gd name="T65" fmla="*/ 420 h 457"/>
                  <a:gd name="T66" fmla="*/ 261 w 1225"/>
                  <a:gd name="T67" fmla="*/ 437 h 457"/>
                  <a:gd name="T68" fmla="*/ 244 w 1225"/>
                  <a:gd name="T69" fmla="*/ 452 h 457"/>
                  <a:gd name="T70" fmla="*/ 291 w 1225"/>
                  <a:gd name="T71" fmla="*/ 455 h 457"/>
                  <a:gd name="T72" fmla="*/ 314 w 1225"/>
                  <a:gd name="T73" fmla="*/ 433 h 457"/>
                  <a:gd name="T74" fmla="*/ 330 w 1225"/>
                  <a:gd name="T75" fmla="*/ 416 h 457"/>
                  <a:gd name="T76" fmla="*/ 374 w 1225"/>
                  <a:gd name="T77" fmla="*/ 312 h 457"/>
                  <a:gd name="T78" fmla="*/ 427 w 1225"/>
                  <a:gd name="T79" fmla="*/ 354 h 457"/>
                  <a:gd name="T80" fmla="*/ 442 w 1225"/>
                  <a:gd name="T81" fmla="*/ 413 h 457"/>
                  <a:gd name="T82" fmla="*/ 429 w 1225"/>
                  <a:gd name="T83" fmla="*/ 438 h 457"/>
                  <a:gd name="T84" fmla="*/ 404 w 1225"/>
                  <a:gd name="T85" fmla="*/ 454 h 457"/>
                  <a:gd name="T86" fmla="*/ 456 w 1225"/>
                  <a:gd name="T87" fmla="*/ 451 h 457"/>
                  <a:gd name="T88" fmla="*/ 484 w 1225"/>
                  <a:gd name="T89" fmla="*/ 408 h 457"/>
                  <a:gd name="T90" fmla="*/ 463 w 1225"/>
                  <a:gd name="T91" fmla="*/ 339 h 457"/>
                  <a:gd name="T92" fmla="*/ 495 w 1225"/>
                  <a:gd name="T93" fmla="*/ 285 h 457"/>
                  <a:gd name="T94" fmla="*/ 615 w 1225"/>
                  <a:gd name="T95" fmla="*/ 238 h 457"/>
                  <a:gd name="T96" fmla="*/ 724 w 1225"/>
                  <a:gd name="T97" fmla="*/ 239 h 457"/>
                  <a:gd name="T98" fmla="*/ 766 w 1225"/>
                  <a:gd name="T99" fmla="*/ 280 h 457"/>
                  <a:gd name="T100" fmla="*/ 810 w 1225"/>
                  <a:gd name="T101" fmla="*/ 314 h 457"/>
                  <a:gd name="T102" fmla="*/ 899 w 1225"/>
                  <a:gd name="T103" fmla="*/ 343 h 457"/>
                  <a:gd name="T104" fmla="*/ 943 w 1225"/>
                  <a:gd name="T105" fmla="*/ 376 h 457"/>
                  <a:gd name="T106" fmla="*/ 963 w 1225"/>
                  <a:gd name="T107" fmla="*/ 425 h 457"/>
                  <a:gd name="T108" fmla="*/ 942 w 1225"/>
                  <a:gd name="T109" fmla="*/ 441 h 457"/>
                  <a:gd name="T110" fmla="*/ 946 w 1225"/>
                  <a:gd name="T111" fmla="*/ 456 h 457"/>
                  <a:gd name="T112" fmla="*/ 994 w 1225"/>
                  <a:gd name="T113" fmla="*/ 448 h 457"/>
                  <a:gd name="T114" fmla="*/ 995 w 1225"/>
                  <a:gd name="T115" fmla="*/ 405 h 457"/>
                  <a:gd name="T116" fmla="*/ 1017 w 1225"/>
                  <a:gd name="T117" fmla="*/ 412 h 457"/>
                  <a:gd name="T118" fmla="*/ 1014 w 1225"/>
                  <a:gd name="T119" fmla="*/ 442 h 457"/>
                  <a:gd name="T120" fmla="*/ 1017 w 1225"/>
                  <a:gd name="T121" fmla="*/ 456 h 4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25"/>
                  <a:gd name="T184" fmla="*/ 0 h 457"/>
                  <a:gd name="T185" fmla="*/ 1225 w 1225"/>
                  <a:gd name="T186" fmla="*/ 457 h 4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25" h="457">
                    <a:moveTo>
                      <a:pt x="1017" y="456"/>
                    </a:moveTo>
                    <a:lnTo>
                      <a:pt x="1043" y="455"/>
                    </a:lnTo>
                    <a:lnTo>
                      <a:pt x="1050" y="454"/>
                    </a:lnTo>
                    <a:lnTo>
                      <a:pt x="1055" y="451"/>
                    </a:lnTo>
                    <a:lnTo>
                      <a:pt x="1060" y="448"/>
                    </a:lnTo>
                    <a:lnTo>
                      <a:pt x="1063" y="443"/>
                    </a:lnTo>
                    <a:lnTo>
                      <a:pt x="1064" y="429"/>
                    </a:lnTo>
                    <a:lnTo>
                      <a:pt x="1062" y="418"/>
                    </a:lnTo>
                    <a:lnTo>
                      <a:pt x="1055" y="408"/>
                    </a:lnTo>
                    <a:lnTo>
                      <a:pt x="1040" y="389"/>
                    </a:lnTo>
                    <a:lnTo>
                      <a:pt x="1034" y="379"/>
                    </a:lnTo>
                    <a:lnTo>
                      <a:pt x="1028" y="370"/>
                    </a:lnTo>
                    <a:lnTo>
                      <a:pt x="1025" y="362"/>
                    </a:lnTo>
                    <a:lnTo>
                      <a:pt x="1025" y="354"/>
                    </a:lnTo>
                    <a:lnTo>
                      <a:pt x="1024" y="350"/>
                    </a:lnTo>
                    <a:lnTo>
                      <a:pt x="1021" y="345"/>
                    </a:lnTo>
                    <a:lnTo>
                      <a:pt x="1017" y="342"/>
                    </a:lnTo>
                    <a:lnTo>
                      <a:pt x="1010" y="339"/>
                    </a:lnTo>
                    <a:lnTo>
                      <a:pt x="985" y="328"/>
                    </a:lnTo>
                    <a:lnTo>
                      <a:pt x="976" y="322"/>
                    </a:lnTo>
                    <a:lnTo>
                      <a:pt x="967" y="314"/>
                    </a:lnTo>
                    <a:lnTo>
                      <a:pt x="957" y="298"/>
                    </a:lnTo>
                    <a:lnTo>
                      <a:pt x="948" y="282"/>
                    </a:lnTo>
                    <a:lnTo>
                      <a:pt x="941" y="274"/>
                    </a:lnTo>
                    <a:lnTo>
                      <a:pt x="933" y="266"/>
                    </a:lnTo>
                    <a:lnTo>
                      <a:pt x="929" y="262"/>
                    </a:lnTo>
                    <a:lnTo>
                      <a:pt x="927" y="256"/>
                    </a:lnTo>
                    <a:lnTo>
                      <a:pt x="923" y="242"/>
                    </a:lnTo>
                    <a:lnTo>
                      <a:pt x="923" y="213"/>
                    </a:lnTo>
                    <a:lnTo>
                      <a:pt x="922" y="207"/>
                    </a:lnTo>
                    <a:lnTo>
                      <a:pt x="919" y="203"/>
                    </a:lnTo>
                    <a:lnTo>
                      <a:pt x="915" y="193"/>
                    </a:lnTo>
                    <a:lnTo>
                      <a:pt x="909" y="183"/>
                    </a:lnTo>
                    <a:lnTo>
                      <a:pt x="899" y="175"/>
                    </a:lnTo>
                    <a:lnTo>
                      <a:pt x="883" y="160"/>
                    </a:lnTo>
                    <a:lnTo>
                      <a:pt x="873" y="150"/>
                    </a:lnTo>
                    <a:lnTo>
                      <a:pt x="900" y="152"/>
                    </a:lnTo>
                    <a:lnTo>
                      <a:pt x="928" y="152"/>
                    </a:lnTo>
                    <a:lnTo>
                      <a:pt x="978" y="151"/>
                    </a:lnTo>
                    <a:lnTo>
                      <a:pt x="994" y="151"/>
                    </a:lnTo>
                    <a:lnTo>
                      <a:pt x="1009" y="151"/>
                    </a:lnTo>
                    <a:lnTo>
                      <a:pt x="1040" y="156"/>
                    </a:lnTo>
                    <a:lnTo>
                      <a:pt x="1103" y="167"/>
                    </a:lnTo>
                    <a:lnTo>
                      <a:pt x="1133" y="171"/>
                    </a:lnTo>
                    <a:lnTo>
                      <a:pt x="1147" y="171"/>
                    </a:lnTo>
                    <a:lnTo>
                      <a:pt x="1164" y="172"/>
                    </a:lnTo>
                    <a:lnTo>
                      <a:pt x="1179" y="171"/>
                    </a:lnTo>
                    <a:lnTo>
                      <a:pt x="1194" y="169"/>
                    </a:lnTo>
                    <a:lnTo>
                      <a:pt x="1209" y="165"/>
                    </a:lnTo>
                    <a:lnTo>
                      <a:pt x="1224" y="159"/>
                    </a:lnTo>
                    <a:lnTo>
                      <a:pt x="1209" y="162"/>
                    </a:lnTo>
                    <a:lnTo>
                      <a:pt x="1190" y="162"/>
                    </a:lnTo>
                    <a:lnTo>
                      <a:pt x="1170" y="160"/>
                    </a:lnTo>
                    <a:lnTo>
                      <a:pt x="1145" y="158"/>
                    </a:lnTo>
                    <a:lnTo>
                      <a:pt x="1121" y="154"/>
                    </a:lnTo>
                    <a:lnTo>
                      <a:pt x="1097" y="150"/>
                    </a:lnTo>
                    <a:lnTo>
                      <a:pt x="1060" y="142"/>
                    </a:lnTo>
                    <a:lnTo>
                      <a:pt x="1045" y="138"/>
                    </a:lnTo>
                    <a:lnTo>
                      <a:pt x="1031" y="135"/>
                    </a:lnTo>
                    <a:lnTo>
                      <a:pt x="1001" y="133"/>
                    </a:lnTo>
                    <a:lnTo>
                      <a:pt x="970" y="132"/>
                    </a:lnTo>
                    <a:lnTo>
                      <a:pt x="937" y="134"/>
                    </a:lnTo>
                    <a:lnTo>
                      <a:pt x="907" y="134"/>
                    </a:lnTo>
                    <a:lnTo>
                      <a:pt x="879" y="133"/>
                    </a:lnTo>
                    <a:lnTo>
                      <a:pt x="851" y="130"/>
                    </a:lnTo>
                    <a:lnTo>
                      <a:pt x="827" y="123"/>
                    </a:lnTo>
                    <a:lnTo>
                      <a:pt x="810" y="117"/>
                    </a:lnTo>
                    <a:lnTo>
                      <a:pt x="791" y="113"/>
                    </a:lnTo>
                    <a:lnTo>
                      <a:pt x="771" y="111"/>
                    </a:lnTo>
                    <a:lnTo>
                      <a:pt x="748" y="110"/>
                    </a:lnTo>
                    <a:lnTo>
                      <a:pt x="701" y="110"/>
                    </a:lnTo>
                    <a:lnTo>
                      <a:pt x="651" y="111"/>
                    </a:lnTo>
                    <a:lnTo>
                      <a:pt x="598" y="113"/>
                    </a:lnTo>
                    <a:lnTo>
                      <a:pt x="572" y="112"/>
                    </a:lnTo>
                    <a:lnTo>
                      <a:pt x="544" y="111"/>
                    </a:lnTo>
                    <a:lnTo>
                      <a:pt x="516" y="108"/>
                    </a:lnTo>
                    <a:lnTo>
                      <a:pt x="489" y="103"/>
                    </a:lnTo>
                    <a:lnTo>
                      <a:pt x="460" y="97"/>
                    </a:lnTo>
                    <a:lnTo>
                      <a:pt x="432" y="88"/>
                    </a:lnTo>
                    <a:lnTo>
                      <a:pt x="417" y="85"/>
                    </a:lnTo>
                    <a:lnTo>
                      <a:pt x="404" y="82"/>
                    </a:lnTo>
                    <a:lnTo>
                      <a:pt x="380" y="83"/>
                    </a:lnTo>
                    <a:lnTo>
                      <a:pt x="369" y="83"/>
                    </a:lnTo>
                    <a:lnTo>
                      <a:pt x="360" y="82"/>
                    </a:lnTo>
                    <a:lnTo>
                      <a:pt x="350" y="79"/>
                    </a:lnTo>
                    <a:lnTo>
                      <a:pt x="341" y="75"/>
                    </a:lnTo>
                    <a:lnTo>
                      <a:pt x="331" y="68"/>
                    </a:lnTo>
                    <a:lnTo>
                      <a:pt x="319" y="63"/>
                    </a:lnTo>
                    <a:lnTo>
                      <a:pt x="293" y="53"/>
                    </a:lnTo>
                    <a:lnTo>
                      <a:pt x="271" y="44"/>
                    </a:lnTo>
                    <a:lnTo>
                      <a:pt x="263" y="40"/>
                    </a:lnTo>
                    <a:lnTo>
                      <a:pt x="258" y="36"/>
                    </a:lnTo>
                    <a:lnTo>
                      <a:pt x="257" y="30"/>
                    </a:lnTo>
                    <a:lnTo>
                      <a:pt x="251" y="26"/>
                    </a:lnTo>
                    <a:lnTo>
                      <a:pt x="244" y="23"/>
                    </a:lnTo>
                    <a:lnTo>
                      <a:pt x="241" y="22"/>
                    </a:lnTo>
                    <a:lnTo>
                      <a:pt x="235" y="22"/>
                    </a:lnTo>
                    <a:lnTo>
                      <a:pt x="233" y="17"/>
                    </a:lnTo>
                    <a:lnTo>
                      <a:pt x="228" y="14"/>
                    </a:lnTo>
                    <a:lnTo>
                      <a:pt x="218" y="8"/>
                    </a:lnTo>
                    <a:lnTo>
                      <a:pt x="205" y="3"/>
                    </a:lnTo>
                    <a:lnTo>
                      <a:pt x="191" y="1"/>
                    </a:lnTo>
                    <a:lnTo>
                      <a:pt x="170" y="0"/>
                    </a:lnTo>
                    <a:lnTo>
                      <a:pt x="150" y="2"/>
                    </a:lnTo>
                    <a:lnTo>
                      <a:pt x="131" y="6"/>
                    </a:lnTo>
                    <a:lnTo>
                      <a:pt x="113" y="13"/>
                    </a:lnTo>
                    <a:lnTo>
                      <a:pt x="93" y="20"/>
                    </a:lnTo>
                    <a:lnTo>
                      <a:pt x="84" y="25"/>
                    </a:lnTo>
                    <a:lnTo>
                      <a:pt x="82" y="28"/>
                    </a:lnTo>
                    <a:lnTo>
                      <a:pt x="78" y="33"/>
                    </a:lnTo>
                    <a:lnTo>
                      <a:pt x="76" y="40"/>
                    </a:lnTo>
                    <a:lnTo>
                      <a:pt x="69" y="44"/>
                    </a:lnTo>
                    <a:lnTo>
                      <a:pt x="60" y="48"/>
                    </a:lnTo>
                    <a:lnTo>
                      <a:pt x="49" y="50"/>
                    </a:lnTo>
                    <a:lnTo>
                      <a:pt x="28" y="54"/>
                    </a:lnTo>
                    <a:lnTo>
                      <a:pt x="18" y="56"/>
                    </a:lnTo>
                    <a:lnTo>
                      <a:pt x="10" y="59"/>
                    </a:lnTo>
                    <a:lnTo>
                      <a:pt x="4" y="63"/>
                    </a:lnTo>
                    <a:lnTo>
                      <a:pt x="0" y="66"/>
                    </a:lnTo>
                    <a:lnTo>
                      <a:pt x="3" y="70"/>
                    </a:lnTo>
                    <a:lnTo>
                      <a:pt x="6" y="77"/>
                    </a:lnTo>
                    <a:lnTo>
                      <a:pt x="11" y="90"/>
                    </a:lnTo>
                    <a:lnTo>
                      <a:pt x="15" y="92"/>
                    </a:lnTo>
                    <a:lnTo>
                      <a:pt x="16" y="94"/>
                    </a:lnTo>
                    <a:lnTo>
                      <a:pt x="19" y="96"/>
                    </a:lnTo>
                    <a:lnTo>
                      <a:pt x="25" y="97"/>
                    </a:lnTo>
                    <a:lnTo>
                      <a:pt x="30" y="99"/>
                    </a:lnTo>
                    <a:lnTo>
                      <a:pt x="39" y="99"/>
                    </a:lnTo>
                    <a:lnTo>
                      <a:pt x="54" y="98"/>
                    </a:lnTo>
                    <a:lnTo>
                      <a:pt x="58" y="97"/>
                    </a:lnTo>
                    <a:lnTo>
                      <a:pt x="63" y="98"/>
                    </a:lnTo>
                    <a:lnTo>
                      <a:pt x="73" y="99"/>
                    </a:lnTo>
                    <a:lnTo>
                      <a:pt x="88" y="99"/>
                    </a:lnTo>
                    <a:lnTo>
                      <a:pt x="96" y="98"/>
                    </a:lnTo>
                    <a:lnTo>
                      <a:pt x="106" y="94"/>
                    </a:lnTo>
                    <a:lnTo>
                      <a:pt x="116" y="98"/>
                    </a:lnTo>
                    <a:lnTo>
                      <a:pt x="127" y="99"/>
                    </a:lnTo>
                    <a:lnTo>
                      <a:pt x="154" y="101"/>
                    </a:lnTo>
                    <a:lnTo>
                      <a:pt x="157" y="108"/>
                    </a:lnTo>
                    <a:lnTo>
                      <a:pt x="162" y="113"/>
                    </a:lnTo>
                    <a:lnTo>
                      <a:pt x="166" y="114"/>
                    </a:lnTo>
                    <a:lnTo>
                      <a:pt x="169" y="114"/>
                    </a:lnTo>
                    <a:lnTo>
                      <a:pt x="174" y="112"/>
                    </a:lnTo>
                    <a:lnTo>
                      <a:pt x="179" y="108"/>
                    </a:lnTo>
                    <a:lnTo>
                      <a:pt x="188" y="117"/>
                    </a:lnTo>
                    <a:lnTo>
                      <a:pt x="199" y="126"/>
                    </a:lnTo>
                    <a:lnTo>
                      <a:pt x="217" y="146"/>
                    </a:lnTo>
                    <a:lnTo>
                      <a:pt x="227" y="155"/>
                    </a:lnTo>
                    <a:lnTo>
                      <a:pt x="237" y="163"/>
                    </a:lnTo>
                    <a:lnTo>
                      <a:pt x="248" y="171"/>
                    </a:lnTo>
                    <a:lnTo>
                      <a:pt x="264" y="177"/>
                    </a:lnTo>
                    <a:lnTo>
                      <a:pt x="267" y="190"/>
                    </a:lnTo>
                    <a:lnTo>
                      <a:pt x="269" y="204"/>
                    </a:lnTo>
                    <a:lnTo>
                      <a:pt x="272" y="217"/>
                    </a:lnTo>
                    <a:lnTo>
                      <a:pt x="276" y="228"/>
                    </a:lnTo>
                    <a:lnTo>
                      <a:pt x="282" y="240"/>
                    </a:lnTo>
                    <a:lnTo>
                      <a:pt x="291" y="251"/>
                    </a:lnTo>
                    <a:lnTo>
                      <a:pt x="306" y="259"/>
                    </a:lnTo>
                    <a:lnTo>
                      <a:pt x="325" y="266"/>
                    </a:lnTo>
                    <a:lnTo>
                      <a:pt x="324" y="293"/>
                    </a:lnTo>
                    <a:lnTo>
                      <a:pt x="319" y="320"/>
                    </a:lnTo>
                    <a:lnTo>
                      <a:pt x="312" y="345"/>
                    </a:lnTo>
                    <a:lnTo>
                      <a:pt x="302" y="371"/>
                    </a:lnTo>
                    <a:lnTo>
                      <a:pt x="296" y="394"/>
                    </a:lnTo>
                    <a:lnTo>
                      <a:pt x="291" y="420"/>
                    </a:lnTo>
                    <a:lnTo>
                      <a:pt x="288" y="427"/>
                    </a:lnTo>
                    <a:lnTo>
                      <a:pt x="283" y="431"/>
                    </a:lnTo>
                    <a:lnTo>
                      <a:pt x="278" y="433"/>
                    </a:lnTo>
                    <a:lnTo>
                      <a:pt x="275" y="435"/>
                    </a:lnTo>
                    <a:lnTo>
                      <a:pt x="261" y="437"/>
                    </a:lnTo>
                    <a:lnTo>
                      <a:pt x="257" y="439"/>
                    </a:lnTo>
                    <a:lnTo>
                      <a:pt x="252" y="443"/>
                    </a:lnTo>
                    <a:lnTo>
                      <a:pt x="248" y="446"/>
                    </a:lnTo>
                    <a:lnTo>
                      <a:pt x="244" y="450"/>
                    </a:lnTo>
                    <a:lnTo>
                      <a:pt x="244" y="452"/>
                    </a:lnTo>
                    <a:lnTo>
                      <a:pt x="244" y="454"/>
                    </a:lnTo>
                    <a:lnTo>
                      <a:pt x="247" y="455"/>
                    </a:lnTo>
                    <a:lnTo>
                      <a:pt x="252" y="456"/>
                    </a:lnTo>
                    <a:lnTo>
                      <a:pt x="287" y="456"/>
                    </a:lnTo>
                    <a:lnTo>
                      <a:pt x="291" y="455"/>
                    </a:lnTo>
                    <a:lnTo>
                      <a:pt x="295" y="454"/>
                    </a:lnTo>
                    <a:lnTo>
                      <a:pt x="301" y="448"/>
                    </a:lnTo>
                    <a:lnTo>
                      <a:pt x="306" y="442"/>
                    </a:lnTo>
                    <a:lnTo>
                      <a:pt x="309" y="438"/>
                    </a:lnTo>
                    <a:lnTo>
                      <a:pt x="314" y="433"/>
                    </a:lnTo>
                    <a:lnTo>
                      <a:pt x="319" y="427"/>
                    </a:lnTo>
                    <a:lnTo>
                      <a:pt x="324" y="422"/>
                    </a:lnTo>
                    <a:lnTo>
                      <a:pt x="326" y="421"/>
                    </a:lnTo>
                    <a:lnTo>
                      <a:pt x="331" y="421"/>
                    </a:lnTo>
                    <a:lnTo>
                      <a:pt x="330" y="416"/>
                    </a:lnTo>
                    <a:lnTo>
                      <a:pt x="331" y="410"/>
                    </a:lnTo>
                    <a:lnTo>
                      <a:pt x="336" y="398"/>
                    </a:lnTo>
                    <a:lnTo>
                      <a:pt x="348" y="369"/>
                    </a:lnTo>
                    <a:lnTo>
                      <a:pt x="361" y="342"/>
                    </a:lnTo>
                    <a:lnTo>
                      <a:pt x="374" y="312"/>
                    </a:lnTo>
                    <a:lnTo>
                      <a:pt x="385" y="284"/>
                    </a:lnTo>
                    <a:lnTo>
                      <a:pt x="393" y="286"/>
                    </a:lnTo>
                    <a:lnTo>
                      <a:pt x="403" y="308"/>
                    </a:lnTo>
                    <a:lnTo>
                      <a:pt x="416" y="332"/>
                    </a:lnTo>
                    <a:lnTo>
                      <a:pt x="427" y="354"/>
                    </a:lnTo>
                    <a:lnTo>
                      <a:pt x="429" y="364"/>
                    </a:lnTo>
                    <a:lnTo>
                      <a:pt x="432" y="372"/>
                    </a:lnTo>
                    <a:lnTo>
                      <a:pt x="434" y="387"/>
                    </a:lnTo>
                    <a:lnTo>
                      <a:pt x="439" y="400"/>
                    </a:lnTo>
                    <a:lnTo>
                      <a:pt x="442" y="413"/>
                    </a:lnTo>
                    <a:lnTo>
                      <a:pt x="442" y="421"/>
                    </a:lnTo>
                    <a:lnTo>
                      <a:pt x="441" y="428"/>
                    </a:lnTo>
                    <a:lnTo>
                      <a:pt x="439" y="432"/>
                    </a:lnTo>
                    <a:lnTo>
                      <a:pt x="438" y="435"/>
                    </a:lnTo>
                    <a:lnTo>
                      <a:pt x="429" y="438"/>
                    </a:lnTo>
                    <a:lnTo>
                      <a:pt x="423" y="439"/>
                    </a:lnTo>
                    <a:lnTo>
                      <a:pt x="416" y="441"/>
                    </a:lnTo>
                    <a:lnTo>
                      <a:pt x="409" y="447"/>
                    </a:lnTo>
                    <a:lnTo>
                      <a:pt x="404" y="451"/>
                    </a:lnTo>
                    <a:lnTo>
                      <a:pt x="404" y="454"/>
                    </a:lnTo>
                    <a:lnTo>
                      <a:pt x="405" y="454"/>
                    </a:lnTo>
                    <a:lnTo>
                      <a:pt x="412" y="456"/>
                    </a:lnTo>
                    <a:lnTo>
                      <a:pt x="432" y="455"/>
                    </a:lnTo>
                    <a:lnTo>
                      <a:pt x="446" y="454"/>
                    </a:lnTo>
                    <a:lnTo>
                      <a:pt x="456" y="451"/>
                    </a:lnTo>
                    <a:lnTo>
                      <a:pt x="458" y="450"/>
                    </a:lnTo>
                    <a:lnTo>
                      <a:pt x="462" y="446"/>
                    </a:lnTo>
                    <a:lnTo>
                      <a:pt x="471" y="425"/>
                    </a:lnTo>
                    <a:lnTo>
                      <a:pt x="477" y="413"/>
                    </a:lnTo>
                    <a:lnTo>
                      <a:pt x="484" y="408"/>
                    </a:lnTo>
                    <a:lnTo>
                      <a:pt x="489" y="405"/>
                    </a:lnTo>
                    <a:lnTo>
                      <a:pt x="484" y="404"/>
                    </a:lnTo>
                    <a:lnTo>
                      <a:pt x="481" y="398"/>
                    </a:lnTo>
                    <a:lnTo>
                      <a:pt x="477" y="387"/>
                    </a:lnTo>
                    <a:lnTo>
                      <a:pt x="463" y="339"/>
                    </a:lnTo>
                    <a:lnTo>
                      <a:pt x="458" y="315"/>
                    </a:lnTo>
                    <a:lnTo>
                      <a:pt x="457" y="306"/>
                    </a:lnTo>
                    <a:lnTo>
                      <a:pt x="458" y="290"/>
                    </a:lnTo>
                    <a:lnTo>
                      <a:pt x="477" y="288"/>
                    </a:lnTo>
                    <a:lnTo>
                      <a:pt x="495" y="285"/>
                    </a:lnTo>
                    <a:lnTo>
                      <a:pt x="531" y="274"/>
                    </a:lnTo>
                    <a:lnTo>
                      <a:pt x="565" y="260"/>
                    </a:lnTo>
                    <a:lnTo>
                      <a:pt x="596" y="243"/>
                    </a:lnTo>
                    <a:lnTo>
                      <a:pt x="602" y="240"/>
                    </a:lnTo>
                    <a:lnTo>
                      <a:pt x="615" y="238"/>
                    </a:lnTo>
                    <a:lnTo>
                      <a:pt x="643" y="235"/>
                    </a:lnTo>
                    <a:lnTo>
                      <a:pt x="676" y="233"/>
                    </a:lnTo>
                    <a:lnTo>
                      <a:pt x="704" y="234"/>
                    </a:lnTo>
                    <a:lnTo>
                      <a:pt x="713" y="236"/>
                    </a:lnTo>
                    <a:lnTo>
                      <a:pt x="724" y="239"/>
                    </a:lnTo>
                    <a:lnTo>
                      <a:pt x="734" y="244"/>
                    </a:lnTo>
                    <a:lnTo>
                      <a:pt x="743" y="251"/>
                    </a:lnTo>
                    <a:lnTo>
                      <a:pt x="752" y="259"/>
                    </a:lnTo>
                    <a:lnTo>
                      <a:pt x="758" y="266"/>
                    </a:lnTo>
                    <a:lnTo>
                      <a:pt x="766" y="280"/>
                    </a:lnTo>
                    <a:lnTo>
                      <a:pt x="768" y="289"/>
                    </a:lnTo>
                    <a:lnTo>
                      <a:pt x="774" y="296"/>
                    </a:lnTo>
                    <a:lnTo>
                      <a:pt x="782" y="301"/>
                    </a:lnTo>
                    <a:lnTo>
                      <a:pt x="791" y="307"/>
                    </a:lnTo>
                    <a:lnTo>
                      <a:pt x="810" y="314"/>
                    </a:lnTo>
                    <a:lnTo>
                      <a:pt x="831" y="320"/>
                    </a:lnTo>
                    <a:lnTo>
                      <a:pt x="853" y="324"/>
                    </a:lnTo>
                    <a:lnTo>
                      <a:pt x="874" y="331"/>
                    </a:lnTo>
                    <a:lnTo>
                      <a:pt x="892" y="339"/>
                    </a:lnTo>
                    <a:lnTo>
                      <a:pt x="899" y="343"/>
                    </a:lnTo>
                    <a:lnTo>
                      <a:pt x="904" y="350"/>
                    </a:lnTo>
                    <a:lnTo>
                      <a:pt x="910" y="355"/>
                    </a:lnTo>
                    <a:lnTo>
                      <a:pt x="917" y="359"/>
                    </a:lnTo>
                    <a:lnTo>
                      <a:pt x="929" y="368"/>
                    </a:lnTo>
                    <a:lnTo>
                      <a:pt x="943" y="376"/>
                    </a:lnTo>
                    <a:lnTo>
                      <a:pt x="948" y="381"/>
                    </a:lnTo>
                    <a:lnTo>
                      <a:pt x="952" y="386"/>
                    </a:lnTo>
                    <a:lnTo>
                      <a:pt x="960" y="408"/>
                    </a:lnTo>
                    <a:lnTo>
                      <a:pt x="963" y="418"/>
                    </a:lnTo>
                    <a:lnTo>
                      <a:pt x="963" y="425"/>
                    </a:lnTo>
                    <a:lnTo>
                      <a:pt x="961" y="430"/>
                    </a:lnTo>
                    <a:lnTo>
                      <a:pt x="957" y="433"/>
                    </a:lnTo>
                    <a:lnTo>
                      <a:pt x="948" y="437"/>
                    </a:lnTo>
                    <a:lnTo>
                      <a:pt x="946" y="439"/>
                    </a:lnTo>
                    <a:lnTo>
                      <a:pt x="942" y="441"/>
                    </a:lnTo>
                    <a:lnTo>
                      <a:pt x="939" y="450"/>
                    </a:lnTo>
                    <a:lnTo>
                      <a:pt x="939" y="454"/>
                    </a:lnTo>
                    <a:lnTo>
                      <a:pt x="941" y="455"/>
                    </a:lnTo>
                    <a:lnTo>
                      <a:pt x="941" y="456"/>
                    </a:lnTo>
                    <a:lnTo>
                      <a:pt x="946" y="456"/>
                    </a:lnTo>
                    <a:lnTo>
                      <a:pt x="961" y="455"/>
                    </a:lnTo>
                    <a:lnTo>
                      <a:pt x="976" y="454"/>
                    </a:lnTo>
                    <a:lnTo>
                      <a:pt x="983" y="453"/>
                    </a:lnTo>
                    <a:lnTo>
                      <a:pt x="989" y="451"/>
                    </a:lnTo>
                    <a:lnTo>
                      <a:pt x="994" y="448"/>
                    </a:lnTo>
                    <a:lnTo>
                      <a:pt x="997" y="444"/>
                    </a:lnTo>
                    <a:lnTo>
                      <a:pt x="1002" y="435"/>
                    </a:lnTo>
                    <a:lnTo>
                      <a:pt x="1002" y="430"/>
                    </a:lnTo>
                    <a:lnTo>
                      <a:pt x="1001" y="424"/>
                    </a:lnTo>
                    <a:lnTo>
                      <a:pt x="995" y="405"/>
                    </a:lnTo>
                    <a:lnTo>
                      <a:pt x="980" y="374"/>
                    </a:lnTo>
                    <a:lnTo>
                      <a:pt x="995" y="382"/>
                    </a:lnTo>
                    <a:lnTo>
                      <a:pt x="1004" y="393"/>
                    </a:lnTo>
                    <a:lnTo>
                      <a:pt x="1012" y="403"/>
                    </a:lnTo>
                    <a:lnTo>
                      <a:pt x="1017" y="412"/>
                    </a:lnTo>
                    <a:lnTo>
                      <a:pt x="1021" y="421"/>
                    </a:lnTo>
                    <a:lnTo>
                      <a:pt x="1024" y="428"/>
                    </a:lnTo>
                    <a:lnTo>
                      <a:pt x="1021" y="434"/>
                    </a:lnTo>
                    <a:lnTo>
                      <a:pt x="1020" y="436"/>
                    </a:lnTo>
                    <a:lnTo>
                      <a:pt x="1014" y="442"/>
                    </a:lnTo>
                    <a:lnTo>
                      <a:pt x="1009" y="449"/>
                    </a:lnTo>
                    <a:lnTo>
                      <a:pt x="1009" y="451"/>
                    </a:lnTo>
                    <a:lnTo>
                      <a:pt x="1010" y="454"/>
                    </a:lnTo>
                    <a:lnTo>
                      <a:pt x="1014" y="455"/>
                    </a:lnTo>
                    <a:lnTo>
                      <a:pt x="1017" y="456"/>
                    </a:lnTo>
                  </a:path>
                </a:pathLst>
              </a:custGeom>
              <a:solidFill>
                <a:srgbClr val="DADADA"/>
              </a:solidFill>
              <a:ln w="12700" cap="rnd" cmpd="sng">
                <a:solidFill>
                  <a:srgbClr val="000000"/>
                </a:solidFill>
                <a:prstDash val="solid"/>
                <a:round/>
                <a:headEnd/>
                <a:tailEnd/>
              </a:ln>
            </p:spPr>
            <p:txBody>
              <a:bodyPr/>
              <a:lstStyle/>
              <a:p>
                <a:endParaRPr lang="zh-CN" altLang="en-US"/>
              </a:p>
            </p:txBody>
          </p:sp>
          <p:sp>
            <p:nvSpPr>
              <p:cNvPr id="47121" name="Freeform 108">
                <a:extLst>
                  <a:ext uri="{FF2B5EF4-FFF2-40B4-BE49-F238E27FC236}">
                    <a16:creationId xmlns:a16="http://schemas.microsoft.com/office/drawing/2014/main" id="{2447EA2D-6CEF-474E-8BB2-F41A941A45CE}"/>
                  </a:ext>
                </a:extLst>
              </p:cNvPr>
              <p:cNvSpPr>
                <a:spLocks/>
              </p:cNvSpPr>
              <p:nvPr/>
            </p:nvSpPr>
            <p:spPr bwMode="auto">
              <a:xfrm>
                <a:off x="2254" y="3064"/>
                <a:ext cx="17" cy="18"/>
              </a:xfrm>
              <a:custGeom>
                <a:avLst/>
                <a:gdLst>
                  <a:gd name="T0" fmla="*/ 6 w 17"/>
                  <a:gd name="T1" fmla="*/ 17 h 18"/>
                  <a:gd name="T2" fmla="*/ 4 w 17"/>
                  <a:gd name="T3" fmla="*/ 16 h 18"/>
                  <a:gd name="T4" fmla="*/ 0 w 17"/>
                  <a:gd name="T5" fmla="*/ 15 h 18"/>
                  <a:gd name="T6" fmla="*/ 0 w 17"/>
                  <a:gd name="T7" fmla="*/ 10 h 18"/>
                  <a:gd name="T8" fmla="*/ 4 w 17"/>
                  <a:gd name="T9" fmla="*/ 4 h 18"/>
                  <a:gd name="T10" fmla="*/ 9 w 17"/>
                  <a:gd name="T11" fmla="*/ 2 h 18"/>
                  <a:gd name="T12" fmla="*/ 16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6" y="17"/>
                    </a:moveTo>
                    <a:lnTo>
                      <a:pt x="4" y="16"/>
                    </a:lnTo>
                    <a:lnTo>
                      <a:pt x="0" y="15"/>
                    </a:lnTo>
                    <a:lnTo>
                      <a:pt x="0" y="10"/>
                    </a:lnTo>
                    <a:lnTo>
                      <a:pt x="4" y="4"/>
                    </a:lnTo>
                    <a:lnTo>
                      <a:pt x="9" y="2"/>
                    </a:lnTo>
                    <a:lnTo>
                      <a:pt x="16"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2" name="Freeform 109">
                <a:extLst>
                  <a:ext uri="{FF2B5EF4-FFF2-40B4-BE49-F238E27FC236}">
                    <a16:creationId xmlns:a16="http://schemas.microsoft.com/office/drawing/2014/main" id="{6411413A-9BEE-C944-B343-C2C65600957B}"/>
                  </a:ext>
                </a:extLst>
              </p:cNvPr>
              <p:cNvSpPr>
                <a:spLocks/>
              </p:cNvSpPr>
              <p:nvPr/>
            </p:nvSpPr>
            <p:spPr bwMode="auto">
              <a:xfrm>
                <a:off x="2275" y="3064"/>
                <a:ext cx="17" cy="17"/>
              </a:xfrm>
              <a:custGeom>
                <a:avLst/>
                <a:gdLst>
                  <a:gd name="T0" fmla="*/ 16 w 17"/>
                  <a:gd name="T1" fmla="*/ 0 h 17"/>
                  <a:gd name="T2" fmla="*/ 4 w 17"/>
                  <a:gd name="T3" fmla="*/ 4 h 17"/>
                  <a:gd name="T4" fmla="*/ 0 w 17"/>
                  <a:gd name="T5" fmla="*/ 11 h 17"/>
                  <a:gd name="T6" fmla="*/ 0 w 17"/>
                  <a:gd name="T7" fmla="*/ 14 h 17"/>
                  <a:gd name="T8" fmla="*/ 3 w 17"/>
                  <a:gd name="T9" fmla="*/ 16 h 17"/>
                  <a:gd name="T10" fmla="*/ 5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4" y="4"/>
                    </a:lnTo>
                    <a:lnTo>
                      <a:pt x="0" y="11"/>
                    </a:lnTo>
                    <a:lnTo>
                      <a:pt x="0" y="14"/>
                    </a:lnTo>
                    <a:lnTo>
                      <a:pt x="3" y="16"/>
                    </a:lnTo>
                    <a:lnTo>
                      <a:pt x="5" y="16"/>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3" name="Freeform 110">
                <a:extLst>
                  <a:ext uri="{FF2B5EF4-FFF2-40B4-BE49-F238E27FC236}">
                    <a16:creationId xmlns:a16="http://schemas.microsoft.com/office/drawing/2014/main" id="{D3C643A3-F96E-9546-8F53-A9D9D9CB48E0}"/>
                  </a:ext>
                </a:extLst>
              </p:cNvPr>
              <p:cNvSpPr>
                <a:spLocks/>
              </p:cNvSpPr>
              <p:nvPr/>
            </p:nvSpPr>
            <p:spPr bwMode="auto">
              <a:xfrm>
                <a:off x="2187" y="3064"/>
                <a:ext cx="19" cy="17"/>
              </a:xfrm>
              <a:custGeom>
                <a:avLst/>
                <a:gdLst>
                  <a:gd name="T0" fmla="*/ 8 w 19"/>
                  <a:gd name="T1" fmla="*/ 16 h 17"/>
                  <a:gd name="T2" fmla="*/ 4 w 19"/>
                  <a:gd name="T3" fmla="*/ 16 h 17"/>
                  <a:gd name="T4" fmla="*/ 1 w 19"/>
                  <a:gd name="T5" fmla="*/ 14 h 17"/>
                  <a:gd name="T6" fmla="*/ 0 w 19"/>
                  <a:gd name="T7" fmla="*/ 12 h 17"/>
                  <a:gd name="T8" fmla="*/ 1 w 19"/>
                  <a:gd name="T9" fmla="*/ 9 h 17"/>
                  <a:gd name="T10" fmla="*/ 7 w 19"/>
                  <a:gd name="T11" fmla="*/ 3 h 17"/>
                  <a:gd name="T12" fmla="*/ 12 w 19"/>
                  <a:gd name="T13" fmla="*/ 1 h 17"/>
                  <a:gd name="T14" fmla="*/ 18 w 19"/>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7"/>
                  <a:gd name="T26" fmla="*/ 19 w 19"/>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7">
                    <a:moveTo>
                      <a:pt x="8" y="16"/>
                    </a:moveTo>
                    <a:lnTo>
                      <a:pt x="4" y="16"/>
                    </a:lnTo>
                    <a:lnTo>
                      <a:pt x="1" y="14"/>
                    </a:lnTo>
                    <a:lnTo>
                      <a:pt x="0" y="12"/>
                    </a:lnTo>
                    <a:lnTo>
                      <a:pt x="1" y="9"/>
                    </a:lnTo>
                    <a:lnTo>
                      <a:pt x="7" y="3"/>
                    </a:lnTo>
                    <a:lnTo>
                      <a:pt x="12" y="1"/>
                    </a:lnTo>
                    <a:lnTo>
                      <a:pt x="18"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4" name="Freeform 111">
                <a:extLst>
                  <a:ext uri="{FF2B5EF4-FFF2-40B4-BE49-F238E27FC236}">
                    <a16:creationId xmlns:a16="http://schemas.microsoft.com/office/drawing/2014/main" id="{10814913-1D7B-AB4F-8FC7-56BD429DEF4C}"/>
                  </a:ext>
                </a:extLst>
              </p:cNvPr>
              <p:cNvSpPr>
                <a:spLocks/>
              </p:cNvSpPr>
              <p:nvPr/>
            </p:nvSpPr>
            <p:spPr bwMode="auto">
              <a:xfrm>
                <a:off x="2217" y="2967"/>
                <a:ext cx="33" cy="21"/>
              </a:xfrm>
              <a:custGeom>
                <a:avLst/>
                <a:gdLst>
                  <a:gd name="T0" fmla="*/ 32 w 33"/>
                  <a:gd name="T1" fmla="*/ 20 h 21"/>
                  <a:gd name="T2" fmla="*/ 26 w 33"/>
                  <a:gd name="T3" fmla="*/ 12 h 21"/>
                  <a:gd name="T4" fmla="*/ 21 w 33"/>
                  <a:gd name="T5" fmla="*/ 5 h 21"/>
                  <a:gd name="T6" fmla="*/ 12 w 33"/>
                  <a:gd name="T7" fmla="*/ 2 h 21"/>
                  <a:gd name="T8" fmla="*/ 0 w 33"/>
                  <a:gd name="T9" fmla="*/ 0 h 21"/>
                  <a:gd name="T10" fmla="*/ 0 60000 65536"/>
                  <a:gd name="T11" fmla="*/ 0 60000 65536"/>
                  <a:gd name="T12" fmla="*/ 0 60000 65536"/>
                  <a:gd name="T13" fmla="*/ 0 60000 65536"/>
                  <a:gd name="T14" fmla="*/ 0 60000 65536"/>
                  <a:gd name="T15" fmla="*/ 0 w 33"/>
                  <a:gd name="T16" fmla="*/ 0 h 21"/>
                  <a:gd name="T17" fmla="*/ 33 w 33"/>
                  <a:gd name="T18" fmla="*/ 21 h 21"/>
                </a:gdLst>
                <a:ahLst/>
                <a:cxnLst>
                  <a:cxn ang="T10">
                    <a:pos x="T0" y="T1"/>
                  </a:cxn>
                  <a:cxn ang="T11">
                    <a:pos x="T2" y="T3"/>
                  </a:cxn>
                  <a:cxn ang="T12">
                    <a:pos x="T4" y="T5"/>
                  </a:cxn>
                  <a:cxn ang="T13">
                    <a:pos x="T6" y="T7"/>
                  </a:cxn>
                  <a:cxn ang="T14">
                    <a:pos x="T8" y="T9"/>
                  </a:cxn>
                </a:cxnLst>
                <a:rect l="T15" t="T16" r="T17" b="T18"/>
                <a:pathLst>
                  <a:path w="33" h="21">
                    <a:moveTo>
                      <a:pt x="32" y="20"/>
                    </a:moveTo>
                    <a:lnTo>
                      <a:pt x="26" y="12"/>
                    </a:lnTo>
                    <a:lnTo>
                      <a:pt x="21" y="5"/>
                    </a:lnTo>
                    <a:lnTo>
                      <a:pt x="12" y="2"/>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5" name="Freeform 112">
                <a:extLst>
                  <a:ext uri="{FF2B5EF4-FFF2-40B4-BE49-F238E27FC236}">
                    <a16:creationId xmlns:a16="http://schemas.microsoft.com/office/drawing/2014/main" id="{241D1BCB-BE7E-924E-94FD-D9C44FBE1A5D}"/>
                  </a:ext>
                </a:extLst>
              </p:cNvPr>
              <p:cNvSpPr>
                <a:spLocks/>
              </p:cNvSpPr>
              <p:nvPr/>
            </p:nvSpPr>
            <p:spPr bwMode="auto">
              <a:xfrm>
                <a:off x="1930" y="2849"/>
                <a:ext cx="286" cy="149"/>
              </a:xfrm>
              <a:custGeom>
                <a:avLst/>
                <a:gdLst>
                  <a:gd name="T0" fmla="*/ 285 w 286"/>
                  <a:gd name="T1" fmla="*/ 148 h 149"/>
                  <a:gd name="T2" fmla="*/ 262 w 286"/>
                  <a:gd name="T3" fmla="*/ 135 h 149"/>
                  <a:gd name="T4" fmla="*/ 238 w 286"/>
                  <a:gd name="T5" fmla="*/ 124 h 149"/>
                  <a:gd name="T6" fmla="*/ 192 w 286"/>
                  <a:gd name="T7" fmla="*/ 106 h 149"/>
                  <a:gd name="T8" fmla="*/ 151 w 286"/>
                  <a:gd name="T9" fmla="*/ 89 h 149"/>
                  <a:gd name="T10" fmla="*/ 134 w 286"/>
                  <a:gd name="T11" fmla="*/ 81 h 149"/>
                  <a:gd name="T12" fmla="*/ 121 w 286"/>
                  <a:gd name="T13" fmla="*/ 74 h 149"/>
                  <a:gd name="T14" fmla="*/ 108 w 286"/>
                  <a:gd name="T15" fmla="*/ 62 h 149"/>
                  <a:gd name="T16" fmla="*/ 96 w 286"/>
                  <a:gd name="T17" fmla="*/ 50 h 149"/>
                  <a:gd name="T18" fmla="*/ 84 w 286"/>
                  <a:gd name="T19" fmla="*/ 38 h 149"/>
                  <a:gd name="T20" fmla="*/ 72 w 286"/>
                  <a:gd name="T21" fmla="*/ 25 h 149"/>
                  <a:gd name="T22" fmla="*/ 58 w 286"/>
                  <a:gd name="T23" fmla="*/ 14 h 149"/>
                  <a:gd name="T24" fmla="*/ 40 w 286"/>
                  <a:gd name="T25" fmla="*/ 5 h 149"/>
                  <a:gd name="T26" fmla="*/ 33 w 286"/>
                  <a:gd name="T27" fmla="*/ 3 h 149"/>
                  <a:gd name="T28" fmla="*/ 23 w 286"/>
                  <a:gd name="T29" fmla="*/ 1 h 149"/>
                  <a:gd name="T30" fmla="*/ 11 w 286"/>
                  <a:gd name="T31" fmla="*/ 0 h 149"/>
                  <a:gd name="T32" fmla="*/ 0 w 286"/>
                  <a:gd name="T33" fmla="*/ 0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6"/>
                  <a:gd name="T52" fmla="*/ 0 h 149"/>
                  <a:gd name="T53" fmla="*/ 286 w 286"/>
                  <a:gd name="T54" fmla="*/ 149 h 1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6" h="149">
                    <a:moveTo>
                      <a:pt x="285" y="148"/>
                    </a:moveTo>
                    <a:lnTo>
                      <a:pt x="262" y="135"/>
                    </a:lnTo>
                    <a:lnTo>
                      <a:pt x="238" y="124"/>
                    </a:lnTo>
                    <a:lnTo>
                      <a:pt x="192" y="106"/>
                    </a:lnTo>
                    <a:lnTo>
                      <a:pt x="151" y="89"/>
                    </a:lnTo>
                    <a:lnTo>
                      <a:pt x="134" y="81"/>
                    </a:lnTo>
                    <a:lnTo>
                      <a:pt x="121" y="74"/>
                    </a:lnTo>
                    <a:lnTo>
                      <a:pt x="108" y="62"/>
                    </a:lnTo>
                    <a:lnTo>
                      <a:pt x="96" y="50"/>
                    </a:lnTo>
                    <a:lnTo>
                      <a:pt x="84" y="38"/>
                    </a:lnTo>
                    <a:lnTo>
                      <a:pt x="72" y="25"/>
                    </a:lnTo>
                    <a:lnTo>
                      <a:pt x="58" y="14"/>
                    </a:lnTo>
                    <a:lnTo>
                      <a:pt x="40" y="5"/>
                    </a:lnTo>
                    <a:lnTo>
                      <a:pt x="33" y="3"/>
                    </a:lnTo>
                    <a:lnTo>
                      <a:pt x="23" y="1"/>
                    </a:lnTo>
                    <a:lnTo>
                      <a:pt x="11" y="0"/>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6" name="Freeform 113">
                <a:extLst>
                  <a:ext uri="{FF2B5EF4-FFF2-40B4-BE49-F238E27FC236}">
                    <a16:creationId xmlns:a16="http://schemas.microsoft.com/office/drawing/2014/main" id="{B7B950C6-9673-2648-A15D-6DE382515519}"/>
                  </a:ext>
                </a:extLst>
              </p:cNvPr>
              <p:cNvSpPr>
                <a:spLocks/>
              </p:cNvSpPr>
              <p:nvPr/>
            </p:nvSpPr>
            <p:spPr bwMode="auto">
              <a:xfrm>
                <a:off x="1939" y="2860"/>
                <a:ext cx="58" cy="17"/>
              </a:xfrm>
              <a:custGeom>
                <a:avLst/>
                <a:gdLst>
                  <a:gd name="T0" fmla="*/ 0 w 58"/>
                  <a:gd name="T1" fmla="*/ 0 h 17"/>
                  <a:gd name="T2" fmla="*/ 15 w 58"/>
                  <a:gd name="T3" fmla="*/ 1 h 17"/>
                  <a:gd name="T4" fmla="*/ 31 w 58"/>
                  <a:gd name="T5" fmla="*/ 6 h 17"/>
                  <a:gd name="T6" fmla="*/ 45 w 58"/>
                  <a:gd name="T7" fmla="*/ 9 h 17"/>
                  <a:gd name="T8" fmla="*/ 57 w 58"/>
                  <a:gd name="T9" fmla="*/ 16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0" y="0"/>
                    </a:moveTo>
                    <a:lnTo>
                      <a:pt x="15" y="1"/>
                    </a:lnTo>
                    <a:lnTo>
                      <a:pt x="31" y="6"/>
                    </a:lnTo>
                    <a:lnTo>
                      <a:pt x="45" y="9"/>
                    </a:lnTo>
                    <a:lnTo>
                      <a:pt x="57" y="16"/>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7" name="Freeform 114">
                <a:extLst>
                  <a:ext uri="{FF2B5EF4-FFF2-40B4-BE49-F238E27FC236}">
                    <a16:creationId xmlns:a16="http://schemas.microsoft.com/office/drawing/2014/main" id="{0F28A330-00CF-A34E-B27E-C8615EC0C98C}"/>
                  </a:ext>
                </a:extLst>
              </p:cNvPr>
              <p:cNvSpPr>
                <a:spLocks/>
              </p:cNvSpPr>
              <p:nvPr/>
            </p:nvSpPr>
            <p:spPr bwMode="auto">
              <a:xfrm>
                <a:off x="2063" y="2749"/>
                <a:ext cx="46" cy="27"/>
              </a:xfrm>
              <a:custGeom>
                <a:avLst/>
                <a:gdLst>
                  <a:gd name="T0" fmla="*/ 45 w 46"/>
                  <a:gd name="T1" fmla="*/ 26 h 27"/>
                  <a:gd name="T2" fmla="*/ 36 w 46"/>
                  <a:gd name="T3" fmla="*/ 19 h 27"/>
                  <a:gd name="T4" fmla="*/ 28 w 46"/>
                  <a:gd name="T5" fmla="*/ 12 h 27"/>
                  <a:gd name="T6" fmla="*/ 15 w 46"/>
                  <a:gd name="T7" fmla="*/ 6 h 27"/>
                  <a:gd name="T8" fmla="*/ 0 w 46"/>
                  <a:gd name="T9" fmla="*/ 0 h 27"/>
                  <a:gd name="T10" fmla="*/ 0 60000 65536"/>
                  <a:gd name="T11" fmla="*/ 0 60000 65536"/>
                  <a:gd name="T12" fmla="*/ 0 60000 65536"/>
                  <a:gd name="T13" fmla="*/ 0 60000 65536"/>
                  <a:gd name="T14" fmla="*/ 0 60000 65536"/>
                  <a:gd name="T15" fmla="*/ 0 w 46"/>
                  <a:gd name="T16" fmla="*/ 0 h 27"/>
                  <a:gd name="T17" fmla="*/ 46 w 46"/>
                  <a:gd name="T18" fmla="*/ 27 h 27"/>
                </a:gdLst>
                <a:ahLst/>
                <a:cxnLst>
                  <a:cxn ang="T10">
                    <a:pos x="T0" y="T1"/>
                  </a:cxn>
                  <a:cxn ang="T11">
                    <a:pos x="T2" y="T3"/>
                  </a:cxn>
                  <a:cxn ang="T12">
                    <a:pos x="T4" y="T5"/>
                  </a:cxn>
                  <a:cxn ang="T13">
                    <a:pos x="T6" y="T7"/>
                  </a:cxn>
                  <a:cxn ang="T14">
                    <a:pos x="T8" y="T9"/>
                  </a:cxn>
                </a:cxnLst>
                <a:rect l="T15" t="T16" r="T17" b="T18"/>
                <a:pathLst>
                  <a:path w="46" h="27">
                    <a:moveTo>
                      <a:pt x="45" y="26"/>
                    </a:moveTo>
                    <a:lnTo>
                      <a:pt x="36" y="19"/>
                    </a:lnTo>
                    <a:lnTo>
                      <a:pt x="28" y="12"/>
                    </a:lnTo>
                    <a:lnTo>
                      <a:pt x="15" y="6"/>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8" name="Freeform 115">
                <a:extLst>
                  <a:ext uri="{FF2B5EF4-FFF2-40B4-BE49-F238E27FC236}">
                    <a16:creationId xmlns:a16="http://schemas.microsoft.com/office/drawing/2014/main" id="{C199D85F-0250-3746-96F8-13E771BADADC}"/>
                  </a:ext>
                </a:extLst>
              </p:cNvPr>
              <p:cNvSpPr>
                <a:spLocks/>
              </p:cNvSpPr>
              <p:nvPr/>
            </p:nvSpPr>
            <p:spPr bwMode="auto">
              <a:xfrm>
                <a:off x="1853" y="2825"/>
                <a:ext cx="124" cy="20"/>
              </a:xfrm>
              <a:custGeom>
                <a:avLst/>
                <a:gdLst>
                  <a:gd name="T0" fmla="*/ 123 w 124"/>
                  <a:gd name="T1" fmla="*/ 10 h 20"/>
                  <a:gd name="T2" fmla="*/ 108 w 124"/>
                  <a:gd name="T3" fmla="*/ 3 h 20"/>
                  <a:gd name="T4" fmla="*/ 94 w 124"/>
                  <a:gd name="T5" fmla="*/ 0 h 20"/>
                  <a:gd name="T6" fmla="*/ 77 w 124"/>
                  <a:gd name="T7" fmla="*/ 0 h 20"/>
                  <a:gd name="T8" fmla="*/ 63 w 124"/>
                  <a:gd name="T9" fmla="*/ 2 h 20"/>
                  <a:gd name="T10" fmla="*/ 30 w 124"/>
                  <a:gd name="T11" fmla="*/ 10 h 20"/>
                  <a:gd name="T12" fmla="*/ 0 w 124"/>
                  <a:gd name="T13" fmla="*/ 19 h 20"/>
                  <a:gd name="T14" fmla="*/ 0 60000 65536"/>
                  <a:gd name="T15" fmla="*/ 0 60000 65536"/>
                  <a:gd name="T16" fmla="*/ 0 60000 65536"/>
                  <a:gd name="T17" fmla="*/ 0 60000 65536"/>
                  <a:gd name="T18" fmla="*/ 0 60000 65536"/>
                  <a:gd name="T19" fmla="*/ 0 60000 65536"/>
                  <a:gd name="T20" fmla="*/ 0 60000 65536"/>
                  <a:gd name="T21" fmla="*/ 0 w 124"/>
                  <a:gd name="T22" fmla="*/ 0 h 20"/>
                  <a:gd name="T23" fmla="*/ 124 w 124"/>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0">
                    <a:moveTo>
                      <a:pt x="123" y="10"/>
                    </a:moveTo>
                    <a:lnTo>
                      <a:pt x="108" y="3"/>
                    </a:lnTo>
                    <a:lnTo>
                      <a:pt x="94" y="0"/>
                    </a:lnTo>
                    <a:lnTo>
                      <a:pt x="77" y="0"/>
                    </a:lnTo>
                    <a:lnTo>
                      <a:pt x="63" y="2"/>
                    </a:lnTo>
                    <a:lnTo>
                      <a:pt x="30" y="10"/>
                    </a:lnTo>
                    <a:lnTo>
                      <a:pt x="0" y="19"/>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29" name="Freeform 116">
                <a:extLst>
                  <a:ext uri="{FF2B5EF4-FFF2-40B4-BE49-F238E27FC236}">
                    <a16:creationId xmlns:a16="http://schemas.microsoft.com/office/drawing/2014/main" id="{ACA3B79D-30D7-AF40-AFED-E84DE863DE22}"/>
                  </a:ext>
                </a:extLst>
              </p:cNvPr>
              <p:cNvSpPr>
                <a:spLocks/>
              </p:cNvSpPr>
              <p:nvPr/>
            </p:nvSpPr>
            <p:spPr bwMode="auto">
              <a:xfrm>
                <a:off x="1830" y="2854"/>
                <a:ext cx="45" cy="17"/>
              </a:xfrm>
              <a:custGeom>
                <a:avLst/>
                <a:gdLst>
                  <a:gd name="T0" fmla="*/ 44 w 45"/>
                  <a:gd name="T1" fmla="*/ 0 h 17"/>
                  <a:gd name="T2" fmla="*/ 32 w 45"/>
                  <a:gd name="T3" fmla="*/ 2 h 17"/>
                  <a:gd name="T4" fmla="*/ 21 w 45"/>
                  <a:gd name="T5" fmla="*/ 5 h 17"/>
                  <a:gd name="T6" fmla="*/ 12 w 45"/>
                  <a:gd name="T7" fmla="*/ 10 h 17"/>
                  <a:gd name="T8" fmla="*/ 0 w 45"/>
                  <a:gd name="T9" fmla="*/ 16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32" y="2"/>
                    </a:lnTo>
                    <a:lnTo>
                      <a:pt x="21" y="5"/>
                    </a:lnTo>
                    <a:lnTo>
                      <a:pt x="12" y="10"/>
                    </a:lnTo>
                    <a:lnTo>
                      <a:pt x="0" y="16"/>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0" name="Freeform 117">
                <a:extLst>
                  <a:ext uri="{FF2B5EF4-FFF2-40B4-BE49-F238E27FC236}">
                    <a16:creationId xmlns:a16="http://schemas.microsoft.com/office/drawing/2014/main" id="{11018FC5-FE2F-3C41-8EB3-8E648A068C43}"/>
                  </a:ext>
                </a:extLst>
              </p:cNvPr>
              <p:cNvSpPr>
                <a:spLocks/>
              </p:cNvSpPr>
              <p:nvPr/>
            </p:nvSpPr>
            <p:spPr bwMode="auto">
              <a:xfrm>
                <a:off x="1628" y="2913"/>
                <a:ext cx="65" cy="17"/>
              </a:xfrm>
              <a:custGeom>
                <a:avLst/>
                <a:gdLst>
                  <a:gd name="T0" fmla="*/ 64 w 65"/>
                  <a:gd name="T1" fmla="*/ 12 h 17"/>
                  <a:gd name="T2" fmla="*/ 48 w 65"/>
                  <a:gd name="T3" fmla="*/ 16 h 17"/>
                  <a:gd name="T4" fmla="*/ 33 w 65"/>
                  <a:gd name="T5" fmla="*/ 14 h 17"/>
                  <a:gd name="T6" fmla="*/ 16 w 65"/>
                  <a:gd name="T7" fmla="*/ 10 h 17"/>
                  <a:gd name="T8" fmla="*/ 0 w 65"/>
                  <a:gd name="T9" fmla="*/ 0 h 17"/>
                  <a:gd name="T10" fmla="*/ 0 60000 65536"/>
                  <a:gd name="T11" fmla="*/ 0 60000 65536"/>
                  <a:gd name="T12" fmla="*/ 0 60000 65536"/>
                  <a:gd name="T13" fmla="*/ 0 60000 65536"/>
                  <a:gd name="T14" fmla="*/ 0 60000 65536"/>
                  <a:gd name="T15" fmla="*/ 0 w 65"/>
                  <a:gd name="T16" fmla="*/ 0 h 17"/>
                  <a:gd name="T17" fmla="*/ 65 w 65"/>
                  <a:gd name="T18" fmla="*/ 17 h 17"/>
                </a:gdLst>
                <a:ahLst/>
                <a:cxnLst>
                  <a:cxn ang="T10">
                    <a:pos x="T0" y="T1"/>
                  </a:cxn>
                  <a:cxn ang="T11">
                    <a:pos x="T2" y="T3"/>
                  </a:cxn>
                  <a:cxn ang="T12">
                    <a:pos x="T4" y="T5"/>
                  </a:cxn>
                  <a:cxn ang="T13">
                    <a:pos x="T6" y="T7"/>
                  </a:cxn>
                  <a:cxn ang="T14">
                    <a:pos x="T8" y="T9"/>
                  </a:cxn>
                </a:cxnLst>
                <a:rect l="T15" t="T16" r="T17" b="T18"/>
                <a:pathLst>
                  <a:path w="65" h="17">
                    <a:moveTo>
                      <a:pt x="64" y="12"/>
                    </a:moveTo>
                    <a:lnTo>
                      <a:pt x="48" y="16"/>
                    </a:lnTo>
                    <a:lnTo>
                      <a:pt x="33" y="14"/>
                    </a:lnTo>
                    <a:lnTo>
                      <a:pt x="16" y="10"/>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1" name="Freeform 118">
                <a:extLst>
                  <a:ext uri="{FF2B5EF4-FFF2-40B4-BE49-F238E27FC236}">
                    <a16:creationId xmlns:a16="http://schemas.microsoft.com/office/drawing/2014/main" id="{37DD46C7-04E2-3648-A99B-232F84A5D029}"/>
                  </a:ext>
                </a:extLst>
              </p:cNvPr>
              <p:cNvSpPr>
                <a:spLocks/>
              </p:cNvSpPr>
              <p:nvPr/>
            </p:nvSpPr>
            <p:spPr bwMode="auto">
              <a:xfrm>
                <a:off x="1621" y="2871"/>
                <a:ext cx="23" cy="38"/>
              </a:xfrm>
              <a:custGeom>
                <a:avLst/>
                <a:gdLst>
                  <a:gd name="T0" fmla="*/ 0 w 23"/>
                  <a:gd name="T1" fmla="*/ 37 h 38"/>
                  <a:gd name="T2" fmla="*/ 1 w 23"/>
                  <a:gd name="T3" fmla="*/ 31 h 38"/>
                  <a:gd name="T4" fmla="*/ 1 w 23"/>
                  <a:gd name="T5" fmla="*/ 28 h 38"/>
                  <a:gd name="T6" fmla="*/ 1 w 23"/>
                  <a:gd name="T7" fmla="*/ 21 h 38"/>
                  <a:gd name="T8" fmla="*/ 3 w 23"/>
                  <a:gd name="T9" fmla="*/ 18 h 38"/>
                  <a:gd name="T10" fmla="*/ 6 w 23"/>
                  <a:gd name="T11" fmla="*/ 13 h 38"/>
                  <a:gd name="T12" fmla="*/ 12 w 23"/>
                  <a:gd name="T13" fmla="*/ 7 h 38"/>
                  <a:gd name="T14" fmla="*/ 22 w 23"/>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38"/>
                  <a:gd name="T26" fmla="*/ 23 w 23"/>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38">
                    <a:moveTo>
                      <a:pt x="0" y="37"/>
                    </a:moveTo>
                    <a:lnTo>
                      <a:pt x="1" y="31"/>
                    </a:lnTo>
                    <a:lnTo>
                      <a:pt x="1" y="28"/>
                    </a:lnTo>
                    <a:lnTo>
                      <a:pt x="1" y="21"/>
                    </a:lnTo>
                    <a:lnTo>
                      <a:pt x="3" y="18"/>
                    </a:lnTo>
                    <a:lnTo>
                      <a:pt x="6" y="13"/>
                    </a:lnTo>
                    <a:lnTo>
                      <a:pt x="12" y="7"/>
                    </a:lnTo>
                    <a:lnTo>
                      <a:pt x="22"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2" name="Freeform 119">
                <a:extLst>
                  <a:ext uri="{FF2B5EF4-FFF2-40B4-BE49-F238E27FC236}">
                    <a16:creationId xmlns:a16="http://schemas.microsoft.com/office/drawing/2014/main" id="{DC8896E6-4964-F646-B0FF-2AB6F78B46F1}"/>
                  </a:ext>
                </a:extLst>
              </p:cNvPr>
              <p:cNvSpPr>
                <a:spLocks/>
              </p:cNvSpPr>
              <p:nvPr/>
            </p:nvSpPr>
            <p:spPr bwMode="auto">
              <a:xfrm>
                <a:off x="1597" y="2860"/>
                <a:ext cx="42" cy="42"/>
              </a:xfrm>
              <a:custGeom>
                <a:avLst/>
                <a:gdLst>
                  <a:gd name="T0" fmla="*/ 41 w 42"/>
                  <a:gd name="T1" fmla="*/ 0 h 42"/>
                  <a:gd name="T2" fmla="*/ 31 w 42"/>
                  <a:gd name="T3" fmla="*/ 9 h 42"/>
                  <a:gd name="T4" fmla="*/ 22 w 42"/>
                  <a:gd name="T5" fmla="*/ 17 h 42"/>
                  <a:gd name="T6" fmla="*/ 0 w 42"/>
                  <a:gd name="T7" fmla="*/ 32 h 42"/>
                  <a:gd name="T8" fmla="*/ 6 w 42"/>
                  <a:gd name="T9" fmla="*/ 32 h 42"/>
                  <a:gd name="T10" fmla="*/ 11 w 42"/>
                  <a:gd name="T11" fmla="*/ 35 h 42"/>
                  <a:gd name="T12" fmla="*/ 14 w 42"/>
                  <a:gd name="T13" fmla="*/ 38 h 42"/>
                  <a:gd name="T14" fmla="*/ 14 w 42"/>
                  <a:gd name="T15" fmla="*/ 41 h 4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42"/>
                  <a:gd name="T26" fmla="*/ 42 w 4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42">
                    <a:moveTo>
                      <a:pt x="41" y="0"/>
                    </a:moveTo>
                    <a:lnTo>
                      <a:pt x="31" y="9"/>
                    </a:lnTo>
                    <a:lnTo>
                      <a:pt x="22" y="17"/>
                    </a:lnTo>
                    <a:lnTo>
                      <a:pt x="0" y="32"/>
                    </a:lnTo>
                    <a:lnTo>
                      <a:pt x="6" y="32"/>
                    </a:lnTo>
                    <a:lnTo>
                      <a:pt x="11" y="35"/>
                    </a:lnTo>
                    <a:lnTo>
                      <a:pt x="14" y="38"/>
                    </a:lnTo>
                    <a:lnTo>
                      <a:pt x="14" y="41"/>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3" name="Freeform 120">
                <a:extLst>
                  <a:ext uri="{FF2B5EF4-FFF2-40B4-BE49-F238E27FC236}">
                    <a16:creationId xmlns:a16="http://schemas.microsoft.com/office/drawing/2014/main" id="{7D767B4D-1338-5849-B63F-2F701EC5E434}"/>
                  </a:ext>
                </a:extLst>
              </p:cNvPr>
              <p:cNvSpPr>
                <a:spLocks/>
              </p:cNvSpPr>
              <p:nvPr/>
            </p:nvSpPr>
            <p:spPr bwMode="auto">
              <a:xfrm>
                <a:off x="1645" y="3065"/>
                <a:ext cx="25" cy="17"/>
              </a:xfrm>
              <a:custGeom>
                <a:avLst/>
                <a:gdLst>
                  <a:gd name="T0" fmla="*/ 24 w 25"/>
                  <a:gd name="T1" fmla="*/ 0 h 17"/>
                  <a:gd name="T2" fmla="*/ 16 w 25"/>
                  <a:gd name="T3" fmla="*/ 2 h 17"/>
                  <a:gd name="T4" fmla="*/ 9 w 25"/>
                  <a:gd name="T5" fmla="*/ 4 h 17"/>
                  <a:gd name="T6" fmla="*/ 4 w 25"/>
                  <a:gd name="T7" fmla="*/ 6 h 17"/>
                  <a:gd name="T8" fmla="*/ 3 w 25"/>
                  <a:gd name="T9" fmla="*/ 10 h 17"/>
                  <a:gd name="T10" fmla="*/ 0 w 25"/>
                  <a:gd name="T11" fmla="*/ 14 h 17"/>
                  <a:gd name="T12" fmla="*/ 3 w 25"/>
                  <a:gd name="T13" fmla="*/ 15 h 17"/>
                  <a:gd name="T14" fmla="*/ 4 w 25"/>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7"/>
                  <a:gd name="T26" fmla="*/ 25 w 25"/>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7">
                    <a:moveTo>
                      <a:pt x="24" y="0"/>
                    </a:moveTo>
                    <a:lnTo>
                      <a:pt x="16" y="2"/>
                    </a:lnTo>
                    <a:lnTo>
                      <a:pt x="9" y="4"/>
                    </a:lnTo>
                    <a:lnTo>
                      <a:pt x="4" y="6"/>
                    </a:lnTo>
                    <a:lnTo>
                      <a:pt x="3" y="10"/>
                    </a:lnTo>
                    <a:lnTo>
                      <a:pt x="0" y="14"/>
                    </a:lnTo>
                    <a:lnTo>
                      <a:pt x="3" y="15"/>
                    </a:lnTo>
                    <a:lnTo>
                      <a:pt x="4" y="16"/>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4" name="Freeform 121">
                <a:extLst>
                  <a:ext uri="{FF2B5EF4-FFF2-40B4-BE49-F238E27FC236}">
                    <a16:creationId xmlns:a16="http://schemas.microsoft.com/office/drawing/2014/main" id="{5F370B26-E53B-CE47-BDDD-6A9A74B4968D}"/>
                  </a:ext>
                </a:extLst>
              </p:cNvPr>
              <p:cNvSpPr>
                <a:spLocks/>
              </p:cNvSpPr>
              <p:nvPr/>
            </p:nvSpPr>
            <p:spPr bwMode="auto">
              <a:xfrm>
                <a:off x="1497" y="3064"/>
                <a:ext cx="23" cy="18"/>
              </a:xfrm>
              <a:custGeom>
                <a:avLst/>
                <a:gdLst>
                  <a:gd name="T0" fmla="*/ 4 w 23"/>
                  <a:gd name="T1" fmla="*/ 17 h 18"/>
                  <a:gd name="T2" fmla="*/ 0 w 23"/>
                  <a:gd name="T3" fmla="*/ 16 h 18"/>
                  <a:gd name="T4" fmla="*/ 0 w 23"/>
                  <a:gd name="T5" fmla="*/ 15 h 18"/>
                  <a:gd name="T6" fmla="*/ 2 w 23"/>
                  <a:gd name="T7" fmla="*/ 10 h 18"/>
                  <a:gd name="T8" fmla="*/ 5 w 23"/>
                  <a:gd name="T9" fmla="*/ 6 h 18"/>
                  <a:gd name="T10" fmla="*/ 9 w 23"/>
                  <a:gd name="T11" fmla="*/ 3 h 18"/>
                  <a:gd name="T12" fmla="*/ 15 w 23"/>
                  <a:gd name="T13" fmla="*/ 2 h 18"/>
                  <a:gd name="T14" fmla="*/ 22 w 23"/>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18"/>
                  <a:gd name="T26" fmla="*/ 23 w 23"/>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18">
                    <a:moveTo>
                      <a:pt x="4" y="17"/>
                    </a:moveTo>
                    <a:lnTo>
                      <a:pt x="0" y="16"/>
                    </a:lnTo>
                    <a:lnTo>
                      <a:pt x="0" y="15"/>
                    </a:lnTo>
                    <a:lnTo>
                      <a:pt x="2" y="10"/>
                    </a:lnTo>
                    <a:lnTo>
                      <a:pt x="5" y="6"/>
                    </a:lnTo>
                    <a:lnTo>
                      <a:pt x="9" y="3"/>
                    </a:lnTo>
                    <a:lnTo>
                      <a:pt x="15" y="2"/>
                    </a:lnTo>
                    <a:lnTo>
                      <a:pt x="22"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5" name="Freeform 122">
                <a:extLst>
                  <a:ext uri="{FF2B5EF4-FFF2-40B4-BE49-F238E27FC236}">
                    <a16:creationId xmlns:a16="http://schemas.microsoft.com/office/drawing/2014/main" id="{688F4C09-F615-5548-BB72-35A2773282D6}"/>
                  </a:ext>
                </a:extLst>
              </p:cNvPr>
              <p:cNvSpPr>
                <a:spLocks/>
              </p:cNvSpPr>
              <p:nvPr/>
            </p:nvSpPr>
            <p:spPr bwMode="auto">
              <a:xfrm>
                <a:off x="1484" y="3064"/>
                <a:ext cx="18" cy="18"/>
              </a:xfrm>
              <a:custGeom>
                <a:avLst/>
                <a:gdLst>
                  <a:gd name="T0" fmla="*/ 17 w 18"/>
                  <a:gd name="T1" fmla="*/ 0 h 18"/>
                  <a:gd name="T2" fmla="*/ 9 w 18"/>
                  <a:gd name="T3" fmla="*/ 4 h 18"/>
                  <a:gd name="T4" fmla="*/ 2 w 18"/>
                  <a:gd name="T5" fmla="*/ 10 h 18"/>
                  <a:gd name="T6" fmla="*/ 0 w 18"/>
                  <a:gd name="T7" fmla="*/ 15 h 18"/>
                  <a:gd name="T8" fmla="*/ 0 w 18"/>
                  <a:gd name="T9" fmla="*/ 16 h 18"/>
                  <a:gd name="T10" fmla="*/ 4 w 18"/>
                  <a:gd name="T11" fmla="*/ 17 h 18"/>
                  <a:gd name="T12" fmla="*/ 0 60000 65536"/>
                  <a:gd name="T13" fmla="*/ 0 60000 65536"/>
                  <a:gd name="T14" fmla="*/ 0 60000 65536"/>
                  <a:gd name="T15" fmla="*/ 0 60000 65536"/>
                  <a:gd name="T16" fmla="*/ 0 60000 65536"/>
                  <a:gd name="T17" fmla="*/ 0 60000 65536"/>
                  <a:gd name="T18" fmla="*/ 0 w 18"/>
                  <a:gd name="T19" fmla="*/ 0 h 18"/>
                  <a:gd name="T20" fmla="*/ 18 w 1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 h="18">
                    <a:moveTo>
                      <a:pt x="17" y="0"/>
                    </a:moveTo>
                    <a:lnTo>
                      <a:pt x="9" y="4"/>
                    </a:lnTo>
                    <a:lnTo>
                      <a:pt x="2" y="10"/>
                    </a:lnTo>
                    <a:lnTo>
                      <a:pt x="0" y="15"/>
                    </a:lnTo>
                    <a:lnTo>
                      <a:pt x="0" y="16"/>
                    </a:lnTo>
                    <a:lnTo>
                      <a:pt x="4" y="17"/>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6" name="Freeform 123">
                <a:extLst>
                  <a:ext uri="{FF2B5EF4-FFF2-40B4-BE49-F238E27FC236}">
                    <a16:creationId xmlns:a16="http://schemas.microsoft.com/office/drawing/2014/main" id="{0920CF33-471C-1545-8B26-F9249F31FF97}"/>
                  </a:ext>
                </a:extLst>
              </p:cNvPr>
              <p:cNvSpPr>
                <a:spLocks/>
              </p:cNvSpPr>
              <p:nvPr/>
            </p:nvSpPr>
            <p:spPr bwMode="auto">
              <a:xfrm>
                <a:off x="1538" y="2844"/>
                <a:ext cx="22" cy="48"/>
              </a:xfrm>
              <a:custGeom>
                <a:avLst/>
                <a:gdLst>
                  <a:gd name="T0" fmla="*/ 21 w 22"/>
                  <a:gd name="T1" fmla="*/ 47 h 48"/>
                  <a:gd name="T2" fmla="*/ 21 w 22"/>
                  <a:gd name="T3" fmla="*/ 43 h 48"/>
                  <a:gd name="T4" fmla="*/ 18 w 22"/>
                  <a:gd name="T5" fmla="*/ 37 h 48"/>
                  <a:gd name="T6" fmla="*/ 11 w 22"/>
                  <a:gd name="T7" fmla="*/ 22 h 48"/>
                  <a:gd name="T8" fmla="*/ 5 w 22"/>
                  <a:gd name="T9" fmla="*/ 10 h 48"/>
                  <a:gd name="T10" fmla="*/ 0 w 22"/>
                  <a:gd name="T11" fmla="*/ 0 h 48"/>
                  <a:gd name="T12" fmla="*/ 0 60000 65536"/>
                  <a:gd name="T13" fmla="*/ 0 60000 65536"/>
                  <a:gd name="T14" fmla="*/ 0 60000 65536"/>
                  <a:gd name="T15" fmla="*/ 0 60000 65536"/>
                  <a:gd name="T16" fmla="*/ 0 60000 65536"/>
                  <a:gd name="T17" fmla="*/ 0 60000 65536"/>
                  <a:gd name="T18" fmla="*/ 0 w 22"/>
                  <a:gd name="T19" fmla="*/ 0 h 48"/>
                  <a:gd name="T20" fmla="*/ 22 w 22"/>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22" h="48">
                    <a:moveTo>
                      <a:pt x="21" y="47"/>
                    </a:moveTo>
                    <a:lnTo>
                      <a:pt x="21" y="43"/>
                    </a:lnTo>
                    <a:lnTo>
                      <a:pt x="18" y="37"/>
                    </a:lnTo>
                    <a:lnTo>
                      <a:pt x="11" y="22"/>
                    </a:lnTo>
                    <a:lnTo>
                      <a:pt x="5" y="10"/>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7" name="Freeform 124">
                <a:extLst>
                  <a:ext uri="{FF2B5EF4-FFF2-40B4-BE49-F238E27FC236}">
                    <a16:creationId xmlns:a16="http://schemas.microsoft.com/office/drawing/2014/main" id="{1906A277-FE38-5343-99A8-EA3FF528BBA2}"/>
                  </a:ext>
                </a:extLst>
              </p:cNvPr>
              <p:cNvSpPr>
                <a:spLocks/>
              </p:cNvSpPr>
              <p:nvPr/>
            </p:nvSpPr>
            <p:spPr bwMode="auto">
              <a:xfrm>
                <a:off x="1553" y="2738"/>
                <a:ext cx="20" cy="85"/>
              </a:xfrm>
              <a:custGeom>
                <a:avLst/>
                <a:gdLst>
                  <a:gd name="T0" fmla="*/ 3 w 20"/>
                  <a:gd name="T1" fmla="*/ 84 h 85"/>
                  <a:gd name="T2" fmla="*/ 0 w 20"/>
                  <a:gd name="T3" fmla="*/ 74 h 85"/>
                  <a:gd name="T4" fmla="*/ 0 w 20"/>
                  <a:gd name="T5" fmla="*/ 62 h 85"/>
                  <a:gd name="T6" fmla="*/ 1 w 20"/>
                  <a:gd name="T7" fmla="*/ 52 h 85"/>
                  <a:gd name="T8" fmla="*/ 4 w 20"/>
                  <a:gd name="T9" fmla="*/ 42 h 85"/>
                  <a:gd name="T10" fmla="*/ 14 w 20"/>
                  <a:gd name="T11" fmla="*/ 22 h 85"/>
                  <a:gd name="T12" fmla="*/ 18 w 20"/>
                  <a:gd name="T13" fmla="*/ 11 h 85"/>
                  <a:gd name="T14" fmla="*/ 19 w 2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85"/>
                  <a:gd name="T26" fmla="*/ 20 w 2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85">
                    <a:moveTo>
                      <a:pt x="3" y="84"/>
                    </a:moveTo>
                    <a:lnTo>
                      <a:pt x="0" y="74"/>
                    </a:lnTo>
                    <a:lnTo>
                      <a:pt x="0" y="62"/>
                    </a:lnTo>
                    <a:lnTo>
                      <a:pt x="1" y="52"/>
                    </a:lnTo>
                    <a:lnTo>
                      <a:pt x="4" y="42"/>
                    </a:lnTo>
                    <a:lnTo>
                      <a:pt x="14" y="22"/>
                    </a:lnTo>
                    <a:lnTo>
                      <a:pt x="18" y="11"/>
                    </a:lnTo>
                    <a:lnTo>
                      <a:pt x="19"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8" name="Freeform 125">
                <a:extLst>
                  <a:ext uri="{FF2B5EF4-FFF2-40B4-BE49-F238E27FC236}">
                    <a16:creationId xmlns:a16="http://schemas.microsoft.com/office/drawing/2014/main" id="{994D6285-44C2-F54B-8603-F9881717B674}"/>
                  </a:ext>
                </a:extLst>
              </p:cNvPr>
              <p:cNvSpPr>
                <a:spLocks/>
              </p:cNvSpPr>
              <p:nvPr/>
            </p:nvSpPr>
            <p:spPr bwMode="auto">
              <a:xfrm>
                <a:off x="1541" y="2707"/>
                <a:ext cx="26" cy="64"/>
              </a:xfrm>
              <a:custGeom>
                <a:avLst/>
                <a:gdLst>
                  <a:gd name="T0" fmla="*/ 20 w 26"/>
                  <a:gd name="T1" fmla="*/ 0 h 64"/>
                  <a:gd name="T2" fmla="*/ 25 w 26"/>
                  <a:gd name="T3" fmla="*/ 8 h 64"/>
                  <a:gd name="T4" fmla="*/ 24 w 26"/>
                  <a:gd name="T5" fmla="*/ 17 h 64"/>
                  <a:gd name="T6" fmla="*/ 20 w 26"/>
                  <a:gd name="T7" fmla="*/ 25 h 64"/>
                  <a:gd name="T8" fmla="*/ 14 w 26"/>
                  <a:gd name="T9" fmla="*/ 32 h 64"/>
                  <a:gd name="T10" fmla="*/ 4 w 26"/>
                  <a:gd name="T11" fmla="*/ 47 h 64"/>
                  <a:gd name="T12" fmla="*/ 0 w 26"/>
                  <a:gd name="T13" fmla="*/ 55 h 64"/>
                  <a:gd name="T14" fmla="*/ 0 w 26"/>
                  <a:gd name="T15" fmla="*/ 58 h 64"/>
                  <a:gd name="T16" fmla="*/ 0 w 26"/>
                  <a:gd name="T17" fmla="*/ 63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64"/>
                  <a:gd name="T29" fmla="*/ 26 w 26"/>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64">
                    <a:moveTo>
                      <a:pt x="20" y="0"/>
                    </a:moveTo>
                    <a:lnTo>
                      <a:pt x="25" y="8"/>
                    </a:lnTo>
                    <a:lnTo>
                      <a:pt x="24" y="17"/>
                    </a:lnTo>
                    <a:lnTo>
                      <a:pt x="20" y="25"/>
                    </a:lnTo>
                    <a:lnTo>
                      <a:pt x="14" y="32"/>
                    </a:lnTo>
                    <a:lnTo>
                      <a:pt x="4" y="47"/>
                    </a:lnTo>
                    <a:lnTo>
                      <a:pt x="0" y="55"/>
                    </a:lnTo>
                    <a:lnTo>
                      <a:pt x="0" y="58"/>
                    </a:lnTo>
                    <a:lnTo>
                      <a:pt x="0" y="63"/>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39" name="Freeform 126">
                <a:extLst>
                  <a:ext uri="{FF2B5EF4-FFF2-40B4-BE49-F238E27FC236}">
                    <a16:creationId xmlns:a16="http://schemas.microsoft.com/office/drawing/2014/main" id="{0AB83E6E-B567-7D45-9D56-80BC208B2753}"/>
                  </a:ext>
                </a:extLst>
              </p:cNvPr>
              <p:cNvSpPr>
                <a:spLocks/>
              </p:cNvSpPr>
              <p:nvPr/>
            </p:nvSpPr>
            <p:spPr bwMode="auto">
              <a:xfrm>
                <a:off x="1489" y="2789"/>
                <a:ext cx="17" cy="17"/>
              </a:xfrm>
              <a:custGeom>
                <a:avLst/>
                <a:gdLst>
                  <a:gd name="T0" fmla="*/ 16 w 17"/>
                  <a:gd name="T1" fmla="*/ 16 h 17"/>
                  <a:gd name="T2" fmla="*/ 12 w 17"/>
                  <a:gd name="T3" fmla="*/ 7 h 17"/>
                  <a:gd name="T4" fmla="*/ 6 w 17"/>
                  <a:gd name="T5" fmla="*/ 3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16"/>
                    </a:moveTo>
                    <a:lnTo>
                      <a:pt x="12" y="7"/>
                    </a:lnTo>
                    <a:lnTo>
                      <a:pt x="6" y="3"/>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0" name="Freeform 127">
                <a:extLst>
                  <a:ext uri="{FF2B5EF4-FFF2-40B4-BE49-F238E27FC236}">
                    <a16:creationId xmlns:a16="http://schemas.microsoft.com/office/drawing/2014/main" id="{3BD76966-051C-4649-A810-597D2ED649F8}"/>
                  </a:ext>
                </a:extLst>
              </p:cNvPr>
              <p:cNvSpPr>
                <a:spLocks/>
              </p:cNvSpPr>
              <p:nvPr/>
            </p:nvSpPr>
            <p:spPr bwMode="auto">
              <a:xfrm>
                <a:off x="1446" y="2746"/>
                <a:ext cx="36" cy="34"/>
              </a:xfrm>
              <a:custGeom>
                <a:avLst/>
                <a:gdLst>
                  <a:gd name="T0" fmla="*/ 35 w 36"/>
                  <a:gd name="T1" fmla="*/ 33 h 34"/>
                  <a:gd name="T2" fmla="*/ 24 w 36"/>
                  <a:gd name="T3" fmla="*/ 26 h 34"/>
                  <a:gd name="T4" fmla="*/ 15 w 36"/>
                  <a:gd name="T5" fmla="*/ 18 h 34"/>
                  <a:gd name="T6" fmla="*/ 6 w 36"/>
                  <a:gd name="T7" fmla="*/ 9 h 34"/>
                  <a:gd name="T8" fmla="*/ 0 w 36"/>
                  <a:gd name="T9" fmla="*/ 0 h 34"/>
                  <a:gd name="T10" fmla="*/ 0 60000 65536"/>
                  <a:gd name="T11" fmla="*/ 0 60000 65536"/>
                  <a:gd name="T12" fmla="*/ 0 60000 65536"/>
                  <a:gd name="T13" fmla="*/ 0 60000 65536"/>
                  <a:gd name="T14" fmla="*/ 0 60000 65536"/>
                  <a:gd name="T15" fmla="*/ 0 w 36"/>
                  <a:gd name="T16" fmla="*/ 0 h 34"/>
                  <a:gd name="T17" fmla="*/ 36 w 36"/>
                  <a:gd name="T18" fmla="*/ 34 h 34"/>
                </a:gdLst>
                <a:ahLst/>
                <a:cxnLst>
                  <a:cxn ang="T10">
                    <a:pos x="T0" y="T1"/>
                  </a:cxn>
                  <a:cxn ang="T11">
                    <a:pos x="T2" y="T3"/>
                  </a:cxn>
                  <a:cxn ang="T12">
                    <a:pos x="T4" y="T5"/>
                  </a:cxn>
                  <a:cxn ang="T13">
                    <a:pos x="T6" y="T7"/>
                  </a:cxn>
                  <a:cxn ang="T14">
                    <a:pos x="T8" y="T9"/>
                  </a:cxn>
                </a:cxnLst>
                <a:rect l="T15" t="T16" r="T17" b="T18"/>
                <a:pathLst>
                  <a:path w="36" h="34">
                    <a:moveTo>
                      <a:pt x="35" y="33"/>
                    </a:moveTo>
                    <a:lnTo>
                      <a:pt x="24" y="26"/>
                    </a:lnTo>
                    <a:lnTo>
                      <a:pt x="15" y="18"/>
                    </a:lnTo>
                    <a:lnTo>
                      <a:pt x="6" y="9"/>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1" name="Freeform 128">
                <a:extLst>
                  <a:ext uri="{FF2B5EF4-FFF2-40B4-BE49-F238E27FC236}">
                    <a16:creationId xmlns:a16="http://schemas.microsoft.com/office/drawing/2014/main" id="{A41B4161-24E9-314E-9C63-681D1EBA64B3}"/>
                  </a:ext>
                </a:extLst>
              </p:cNvPr>
              <p:cNvSpPr>
                <a:spLocks/>
              </p:cNvSpPr>
              <p:nvPr/>
            </p:nvSpPr>
            <p:spPr bwMode="auto">
              <a:xfrm>
                <a:off x="1388" y="2726"/>
                <a:ext cx="27" cy="17"/>
              </a:xfrm>
              <a:custGeom>
                <a:avLst/>
                <a:gdLst>
                  <a:gd name="T0" fmla="*/ 26 w 27"/>
                  <a:gd name="T1" fmla="*/ 16 h 17"/>
                  <a:gd name="T2" fmla="*/ 20 w 27"/>
                  <a:gd name="T3" fmla="*/ 10 h 17"/>
                  <a:gd name="T4" fmla="*/ 13 w 27"/>
                  <a:gd name="T5" fmla="*/ 4 h 17"/>
                  <a:gd name="T6" fmla="*/ 0 w 27"/>
                  <a:gd name="T7" fmla="*/ 0 h 17"/>
                  <a:gd name="T8" fmla="*/ 0 60000 65536"/>
                  <a:gd name="T9" fmla="*/ 0 60000 65536"/>
                  <a:gd name="T10" fmla="*/ 0 60000 65536"/>
                  <a:gd name="T11" fmla="*/ 0 60000 65536"/>
                  <a:gd name="T12" fmla="*/ 0 w 27"/>
                  <a:gd name="T13" fmla="*/ 0 h 17"/>
                  <a:gd name="T14" fmla="*/ 27 w 27"/>
                  <a:gd name="T15" fmla="*/ 17 h 17"/>
                </a:gdLst>
                <a:ahLst/>
                <a:cxnLst>
                  <a:cxn ang="T8">
                    <a:pos x="T0" y="T1"/>
                  </a:cxn>
                  <a:cxn ang="T9">
                    <a:pos x="T2" y="T3"/>
                  </a:cxn>
                  <a:cxn ang="T10">
                    <a:pos x="T4" y="T5"/>
                  </a:cxn>
                  <a:cxn ang="T11">
                    <a:pos x="T6" y="T7"/>
                  </a:cxn>
                </a:cxnLst>
                <a:rect l="T12" t="T13" r="T14" b="T15"/>
                <a:pathLst>
                  <a:path w="27" h="17">
                    <a:moveTo>
                      <a:pt x="26" y="16"/>
                    </a:moveTo>
                    <a:lnTo>
                      <a:pt x="20" y="10"/>
                    </a:lnTo>
                    <a:lnTo>
                      <a:pt x="13" y="4"/>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2" name="Freeform 129">
                <a:extLst>
                  <a:ext uri="{FF2B5EF4-FFF2-40B4-BE49-F238E27FC236}">
                    <a16:creationId xmlns:a16="http://schemas.microsoft.com/office/drawing/2014/main" id="{2BF6D682-766F-F344-9F1D-528E230F670C}"/>
                  </a:ext>
                </a:extLst>
              </p:cNvPr>
              <p:cNvSpPr>
                <a:spLocks/>
              </p:cNvSpPr>
              <p:nvPr/>
            </p:nvSpPr>
            <p:spPr bwMode="auto">
              <a:xfrm>
                <a:off x="1457" y="2656"/>
                <a:ext cx="58" cy="83"/>
              </a:xfrm>
              <a:custGeom>
                <a:avLst/>
                <a:gdLst>
                  <a:gd name="T0" fmla="*/ 32 w 58"/>
                  <a:gd name="T1" fmla="*/ 32 h 83"/>
                  <a:gd name="T2" fmla="*/ 32 w 58"/>
                  <a:gd name="T3" fmla="*/ 25 h 83"/>
                  <a:gd name="T4" fmla="*/ 36 w 58"/>
                  <a:gd name="T5" fmla="*/ 18 h 83"/>
                  <a:gd name="T6" fmla="*/ 38 w 58"/>
                  <a:gd name="T7" fmla="*/ 10 h 83"/>
                  <a:gd name="T8" fmla="*/ 36 w 58"/>
                  <a:gd name="T9" fmla="*/ 4 h 83"/>
                  <a:gd name="T10" fmla="*/ 44 w 58"/>
                  <a:gd name="T11" fmla="*/ 14 h 83"/>
                  <a:gd name="T12" fmla="*/ 53 w 58"/>
                  <a:gd name="T13" fmla="*/ 25 h 83"/>
                  <a:gd name="T14" fmla="*/ 54 w 58"/>
                  <a:gd name="T15" fmla="*/ 32 h 83"/>
                  <a:gd name="T16" fmla="*/ 57 w 58"/>
                  <a:gd name="T17" fmla="*/ 40 h 83"/>
                  <a:gd name="T18" fmla="*/ 57 w 58"/>
                  <a:gd name="T19" fmla="*/ 49 h 83"/>
                  <a:gd name="T20" fmla="*/ 54 w 58"/>
                  <a:gd name="T21" fmla="*/ 59 h 83"/>
                  <a:gd name="T22" fmla="*/ 49 w 58"/>
                  <a:gd name="T23" fmla="*/ 65 h 83"/>
                  <a:gd name="T24" fmla="*/ 41 w 58"/>
                  <a:gd name="T25" fmla="*/ 70 h 83"/>
                  <a:gd name="T26" fmla="*/ 35 w 58"/>
                  <a:gd name="T27" fmla="*/ 76 h 83"/>
                  <a:gd name="T28" fmla="*/ 32 w 58"/>
                  <a:gd name="T29" fmla="*/ 79 h 83"/>
                  <a:gd name="T30" fmla="*/ 31 w 58"/>
                  <a:gd name="T31" fmla="*/ 82 h 83"/>
                  <a:gd name="T32" fmla="*/ 22 w 58"/>
                  <a:gd name="T33" fmla="*/ 75 h 83"/>
                  <a:gd name="T34" fmla="*/ 12 w 58"/>
                  <a:gd name="T35" fmla="*/ 66 h 83"/>
                  <a:gd name="T36" fmla="*/ 5 w 58"/>
                  <a:gd name="T37" fmla="*/ 60 h 83"/>
                  <a:gd name="T38" fmla="*/ 1 w 58"/>
                  <a:gd name="T39" fmla="*/ 53 h 83"/>
                  <a:gd name="T40" fmla="*/ 0 w 58"/>
                  <a:gd name="T41" fmla="*/ 45 h 83"/>
                  <a:gd name="T42" fmla="*/ 0 w 58"/>
                  <a:gd name="T43" fmla="*/ 38 h 83"/>
                  <a:gd name="T44" fmla="*/ 8 w 58"/>
                  <a:gd name="T45" fmla="*/ 14 h 83"/>
                  <a:gd name="T46" fmla="*/ 8 w 58"/>
                  <a:gd name="T47" fmla="*/ 6 h 83"/>
                  <a:gd name="T48" fmla="*/ 8 w 58"/>
                  <a:gd name="T49" fmla="*/ 3 h 83"/>
                  <a:gd name="T50" fmla="*/ 5 w 58"/>
                  <a:gd name="T51" fmla="*/ 0 h 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
                  <a:gd name="T79" fmla="*/ 0 h 83"/>
                  <a:gd name="T80" fmla="*/ 58 w 58"/>
                  <a:gd name="T81" fmla="*/ 83 h 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 h="83">
                    <a:moveTo>
                      <a:pt x="32" y="32"/>
                    </a:moveTo>
                    <a:lnTo>
                      <a:pt x="32" y="25"/>
                    </a:lnTo>
                    <a:lnTo>
                      <a:pt x="36" y="18"/>
                    </a:lnTo>
                    <a:lnTo>
                      <a:pt x="38" y="10"/>
                    </a:lnTo>
                    <a:lnTo>
                      <a:pt x="36" y="4"/>
                    </a:lnTo>
                    <a:lnTo>
                      <a:pt x="44" y="14"/>
                    </a:lnTo>
                    <a:lnTo>
                      <a:pt x="53" y="25"/>
                    </a:lnTo>
                    <a:lnTo>
                      <a:pt x="54" y="32"/>
                    </a:lnTo>
                    <a:lnTo>
                      <a:pt x="57" y="40"/>
                    </a:lnTo>
                    <a:lnTo>
                      <a:pt x="57" y="49"/>
                    </a:lnTo>
                    <a:lnTo>
                      <a:pt x="54" y="59"/>
                    </a:lnTo>
                    <a:lnTo>
                      <a:pt x="49" y="65"/>
                    </a:lnTo>
                    <a:lnTo>
                      <a:pt x="41" y="70"/>
                    </a:lnTo>
                    <a:lnTo>
                      <a:pt x="35" y="76"/>
                    </a:lnTo>
                    <a:lnTo>
                      <a:pt x="32" y="79"/>
                    </a:lnTo>
                    <a:lnTo>
                      <a:pt x="31" y="82"/>
                    </a:lnTo>
                    <a:lnTo>
                      <a:pt x="22" y="75"/>
                    </a:lnTo>
                    <a:lnTo>
                      <a:pt x="12" y="66"/>
                    </a:lnTo>
                    <a:lnTo>
                      <a:pt x="5" y="60"/>
                    </a:lnTo>
                    <a:lnTo>
                      <a:pt x="1" y="53"/>
                    </a:lnTo>
                    <a:lnTo>
                      <a:pt x="0" y="45"/>
                    </a:lnTo>
                    <a:lnTo>
                      <a:pt x="0" y="38"/>
                    </a:lnTo>
                    <a:lnTo>
                      <a:pt x="8" y="14"/>
                    </a:lnTo>
                    <a:lnTo>
                      <a:pt x="8" y="6"/>
                    </a:lnTo>
                    <a:lnTo>
                      <a:pt x="8" y="3"/>
                    </a:lnTo>
                    <a:lnTo>
                      <a:pt x="5"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3" name="Freeform 130">
                <a:extLst>
                  <a:ext uri="{FF2B5EF4-FFF2-40B4-BE49-F238E27FC236}">
                    <a16:creationId xmlns:a16="http://schemas.microsoft.com/office/drawing/2014/main" id="{A02E8876-B6D0-7E48-B827-344935615B11}"/>
                  </a:ext>
                </a:extLst>
              </p:cNvPr>
              <p:cNvSpPr>
                <a:spLocks/>
              </p:cNvSpPr>
              <p:nvPr/>
            </p:nvSpPr>
            <p:spPr bwMode="auto">
              <a:xfrm>
                <a:off x="1457" y="2641"/>
                <a:ext cx="17" cy="17"/>
              </a:xfrm>
              <a:custGeom>
                <a:avLst/>
                <a:gdLst>
                  <a:gd name="T0" fmla="*/ 16 w 17"/>
                  <a:gd name="T1" fmla="*/ 16 h 17"/>
                  <a:gd name="T2" fmla="*/ 7 w 17"/>
                  <a:gd name="T3" fmla="*/ 13 h 17"/>
                  <a:gd name="T4" fmla="*/ 1 w 17"/>
                  <a:gd name="T5" fmla="*/ 8 h 17"/>
                  <a:gd name="T6" fmla="*/ 0 w 17"/>
                  <a:gd name="T7" fmla="*/ 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16"/>
                    </a:moveTo>
                    <a:lnTo>
                      <a:pt x="7" y="13"/>
                    </a:lnTo>
                    <a:lnTo>
                      <a:pt x="1" y="8"/>
                    </a:lnTo>
                    <a:lnTo>
                      <a:pt x="0" y="2"/>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4" name="Freeform 131">
                <a:extLst>
                  <a:ext uri="{FF2B5EF4-FFF2-40B4-BE49-F238E27FC236}">
                    <a16:creationId xmlns:a16="http://schemas.microsoft.com/office/drawing/2014/main" id="{BE447C22-DBCA-9E44-A133-D3620F23C259}"/>
                  </a:ext>
                </a:extLst>
              </p:cNvPr>
              <p:cNvSpPr>
                <a:spLocks/>
              </p:cNvSpPr>
              <p:nvPr/>
            </p:nvSpPr>
            <p:spPr bwMode="auto">
              <a:xfrm>
                <a:off x="1439" y="2642"/>
                <a:ext cx="32" cy="17"/>
              </a:xfrm>
              <a:custGeom>
                <a:avLst/>
                <a:gdLst>
                  <a:gd name="T0" fmla="*/ 31 w 32"/>
                  <a:gd name="T1" fmla="*/ 12 h 17"/>
                  <a:gd name="T2" fmla="*/ 24 w 32"/>
                  <a:gd name="T3" fmla="*/ 16 h 17"/>
                  <a:gd name="T4" fmla="*/ 14 w 32"/>
                  <a:gd name="T5" fmla="*/ 16 h 17"/>
                  <a:gd name="T6" fmla="*/ 4 w 32"/>
                  <a:gd name="T7" fmla="*/ 10 h 17"/>
                  <a:gd name="T8" fmla="*/ 2 w 32"/>
                  <a:gd name="T9" fmla="*/ 7 h 17"/>
                  <a:gd name="T10" fmla="*/ 0 w 32"/>
                  <a:gd name="T11" fmla="*/ 0 h 17"/>
                  <a:gd name="T12" fmla="*/ 0 60000 65536"/>
                  <a:gd name="T13" fmla="*/ 0 60000 65536"/>
                  <a:gd name="T14" fmla="*/ 0 60000 65536"/>
                  <a:gd name="T15" fmla="*/ 0 60000 65536"/>
                  <a:gd name="T16" fmla="*/ 0 60000 65536"/>
                  <a:gd name="T17" fmla="*/ 0 60000 65536"/>
                  <a:gd name="T18" fmla="*/ 0 w 32"/>
                  <a:gd name="T19" fmla="*/ 0 h 17"/>
                  <a:gd name="T20" fmla="*/ 32 w 3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2" h="17">
                    <a:moveTo>
                      <a:pt x="31" y="12"/>
                    </a:moveTo>
                    <a:lnTo>
                      <a:pt x="24" y="16"/>
                    </a:lnTo>
                    <a:lnTo>
                      <a:pt x="14" y="16"/>
                    </a:lnTo>
                    <a:lnTo>
                      <a:pt x="4" y="10"/>
                    </a:lnTo>
                    <a:lnTo>
                      <a:pt x="2" y="7"/>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5" name="Freeform 132">
                <a:extLst>
                  <a:ext uri="{FF2B5EF4-FFF2-40B4-BE49-F238E27FC236}">
                    <a16:creationId xmlns:a16="http://schemas.microsoft.com/office/drawing/2014/main" id="{5FEA7185-BB79-174C-8651-6216E68C88E5}"/>
                  </a:ext>
                </a:extLst>
              </p:cNvPr>
              <p:cNvSpPr>
                <a:spLocks/>
              </p:cNvSpPr>
              <p:nvPr/>
            </p:nvSpPr>
            <p:spPr bwMode="auto">
              <a:xfrm>
                <a:off x="1352" y="2663"/>
                <a:ext cx="27" cy="17"/>
              </a:xfrm>
              <a:custGeom>
                <a:avLst/>
                <a:gdLst>
                  <a:gd name="T0" fmla="*/ 26 w 27"/>
                  <a:gd name="T1" fmla="*/ 10 h 17"/>
                  <a:gd name="T2" fmla="*/ 17 w 27"/>
                  <a:gd name="T3" fmla="*/ 8 h 17"/>
                  <a:gd name="T4" fmla="*/ 10 w 27"/>
                  <a:gd name="T5" fmla="*/ 2 h 17"/>
                  <a:gd name="T6" fmla="*/ 5 w 27"/>
                  <a:gd name="T7" fmla="*/ 0 h 17"/>
                  <a:gd name="T8" fmla="*/ 2 w 27"/>
                  <a:gd name="T9" fmla="*/ 2 h 17"/>
                  <a:gd name="T10" fmla="*/ 0 w 27"/>
                  <a:gd name="T11" fmla="*/ 8 h 17"/>
                  <a:gd name="T12" fmla="*/ 0 w 27"/>
                  <a:gd name="T13" fmla="*/ 10 h 17"/>
                  <a:gd name="T14" fmla="*/ 2 w 27"/>
                  <a:gd name="T15" fmla="*/ 13 h 17"/>
                  <a:gd name="T16" fmla="*/ 7 w 27"/>
                  <a:gd name="T17" fmla="*/ 16 h 17"/>
                  <a:gd name="T18" fmla="*/ 15 w 27"/>
                  <a:gd name="T19" fmla="*/ 13 h 17"/>
                  <a:gd name="T20" fmla="*/ 20 w 27"/>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7"/>
                  <a:gd name="T35" fmla="*/ 27 w 2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7">
                    <a:moveTo>
                      <a:pt x="26" y="10"/>
                    </a:moveTo>
                    <a:lnTo>
                      <a:pt x="17" y="8"/>
                    </a:lnTo>
                    <a:lnTo>
                      <a:pt x="10" y="2"/>
                    </a:lnTo>
                    <a:lnTo>
                      <a:pt x="5" y="0"/>
                    </a:lnTo>
                    <a:lnTo>
                      <a:pt x="2" y="2"/>
                    </a:lnTo>
                    <a:lnTo>
                      <a:pt x="0" y="8"/>
                    </a:lnTo>
                    <a:lnTo>
                      <a:pt x="0" y="10"/>
                    </a:lnTo>
                    <a:lnTo>
                      <a:pt x="2" y="13"/>
                    </a:lnTo>
                    <a:lnTo>
                      <a:pt x="7" y="16"/>
                    </a:lnTo>
                    <a:lnTo>
                      <a:pt x="15" y="13"/>
                    </a:lnTo>
                    <a:lnTo>
                      <a:pt x="20" y="8"/>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6" name="Freeform 133">
                <a:extLst>
                  <a:ext uri="{FF2B5EF4-FFF2-40B4-BE49-F238E27FC236}">
                    <a16:creationId xmlns:a16="http://schemas.microsoft.com/office/drawing/2014/main" id="{A14C0842-8E17-0C44-A977-FA386248B8DE}"/>
                  </a:ext>
                </a:extLst>
              </p:cNvPr>
              <p:cNvSpPr>
                <a:spLocks/>
              </p:cNvSpPr>
              <p:nvPr/>
            </p:nvSpPr>
            <p:spPr bwMode="auto">
              <a:xfrm>
                <a:off x="1352" y="2663"/>
                <a:ext cx="17" cy="17"/>
              </a:xfrm>
              <a:custGeom>
                <a:avLst/>
                <a:gdLst>
                  <a:gd name="T0" fmla="*/ 5 w 17"/>
                  <a:gd name="T1" fmla="*/ 16 h 17"/>
                  <a:gd name="T2" fmla="*/ 14 w 17"/>
                  <a:gd name="T3" fmla="*/ 13 h 17"/>
                  <a:gd name="T4" fmla="*/ 16 w 17"/>
                  <a:gd name="T5" fmla="*/ 8 h 17"/>
                  <a:gd name="T6" fmla="*/ 14 w 17"/>
                  <a:gd name="T7" fmla="*/ 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5" y="16"/>
                    </a:moveTo>
                    <a:lnTo>
                      <a:pt x="14" y="13"/>
                    </a:lnTo>
                    <a:lnTo>
                      <a:pt x="16" y="8"/>
                    </a:lnTo>
                    <a:lnTo>
                      <a:pt x="14" y="2"/>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7" name="Freeform 134">
                <a:extLst>
                  <a:ext uri="{FF2B5EF4-FFF2-40B4-BE49-F238E27FC236}">
                    <a16:creationId xmlns:a16="http://schemas.microsoft.com/office/drawing/2014/main" id="{B7470341-B927-8040-A578-6DCA7D23090F}"/>
                  </a:ext>
                </a:extLst>
              </p:cNvPr>
              <p:cNvSpPr>
                <a:spLocks/>
              </p:cNvSpPr>
              <p:nvPr/>
            </p:nvSpPr>
            <p:spPr bwMode="auto">
              <a:xfrm>
                <a:off x="1356" y="2653"/>
                <a:ext cx="24" cy="17"/>
              </a:xfrm>
              <a:custGeom>
                <a:avLst/>
                <a:gdLst>
                  <a:gd name="T0" fmla="*/ 23 w 24"/>
                  <a:gd name="T1" fmla="*/ 16 h 17"/>
                  <a:gd name="T2" fmla="*/ 17 w 24"/>
                  <a:gd name="T3" fmla="*/ 12 h 17"/>
                  <a:gd name="T4" fmla="*/ 12 w 24"/>
                  <a:gd name="T5" fmla="*/ 6 h 17"/>
                  <a:gd name="T6" fmla="*/ 6 w 24"/>
                  <a:gd name="T7" fmla="*/ 3 h 17"/>
                  <a:gd name="T8" fmla="*/ 0 w 24"/>
                  <a:gd name="T9" fmla="*/ 0 h 17"/>
                  <a:gd name="T10" fmla="*/ 0 60000 65536"/>
                  <a:gd name="T11" fmla="*/ 0 60000 65536"/>
                  <a:gd name="T12" fmla="*/ 0 60000 65536"/>
                  <a:gd name="T13" fmla="*/ 0 60000 65536"/>
                  <a:gd name="T14" fmla="*/ 0 60000 65536"/>
                  <a:gd name="T15" fmla="*/ 0 w 24"/>
                  <a:gd name="T16" fmla="*/ 0 h 17"/>
                  <a:gd name="T17" fmla="*/ 24 w 24"/>
                  <a:gd name="T18" fmla="*/ 17 h 17"/>
                </a:gdLst>
                <a:ahLst/>
                <a:cxnLst>
                  <a:cxn ang="T10">
                    <a:pos x="T0" y="T1"/>
                  </a:cxn>
                  <a:cxn ang="T11">
                    <a:pos x="T2" y="T3"/>
                  </a:cxn>
                  <a:cxn ang="T12">
                    <a:pos x="T4" y="T5"/>
                  </a:cxn>
                  <a:cxn ang="T13">
                    <a:pos x="T6" y="T7"/>
                  </a:cxn>
                  <a:cxn ang="T14">
                    <a:pos x="T8" y="T9"/>
                  </a:cxn>
                </a:cxnLst>
                <a:rect l="T15" t="T16" r="T17" b="T18"/>
                <a:pathLst>
                  <a:path w="24" h="17">
                    <a:moveTo>
                      <a:pt x="23" y="16"/>
                    </a:moveTo>
                    <a:lnTo>
                      <a:pt x="17" y="12"/>
                    </a:lnTo>
                    <a:lnTo>
                      <a:pt x="12" y="6"/>
                    </a:lnTo>
                    <a:lnTo>
                      <a:pt x="6" y="3"/>
                    </a:lnTo>
                    <a:lnTo>
                      <a:pt x="0" y="0"/>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8" name="Freeform 135">
                <a:extLst>
                  <a:ext uri="{FF2B5EF4-FFF2-40B4-BE49-F238E27FC236}">
                    <a16:creationId xmlns:a16="http://schemas.microsoft.com/office/drawing/2014/main" id="{6158453C-936D-0543-BBDB-21746CB2F496}"/>
                  </a:ext>
                </a:extLst>
              </p:cNvPr>
              <p:cNvSpPr>
                <a:spLocks/>
              </p:cNvSpPr>
              <p:nvPr/>
            </p:nvSpPr>
            <p:spPr bwMode="auto">
              <a:xfrm>
                <a:off x="1239" y="2687"/>
                <a:ext cx="20" cy="17"/>
              </a:xfrm>
              <a:custGeom>
                <a:avLst/>
                <a:gdLst>
                  <a:gd name="T0" fmla="*/ 6 w 20"/>
                  <a:gd name="T1" fmla="*/ 0 h 17"/>
                  <a:gd name="T2" fmla="*/ 9 w 20"/>
                  <a:gd name="T3" fmla="*/ 0 h 17"/>
                  <a:gd name="T4" fmla="*/ 14 w 20"/>
                  <a:gd name="T5" fmla="*/ 2 h 17"/>
                  <a:gd name="T6" fmla="*/ 18 w 20"/>
                  <a:gd name="T7" fmla="*/ 4 h 17"/>
                  <a:gd name="T8" fmla="*/ 19 w 20"/>
                  <a:gd name="T9" fmla="*/ 9 h 17"/>
                  <a:gd name="T10" fmla="*/ 15 w 20"/>
                  <a:gd name="T11" fmla="*/ 12 h 17"/>
                  <a:gd name="T12" fmla="*/ 11 w 20"/>
                  <a:gd name="T13" fmla="*/ 14 h 17"/>
                  <a:gd name="T14" fmla="*/ 6 w 20"/>
                  <a:gd name="T15" fmla="*/ 16 h 17"/>
                  <a:gd name="T16" fmla="*/ 3 w 20"/>
                  <a:gd name="T17" fmla="*/ 15 h 17"/>
                  <a:gd name="T18" fmla="*/ 0 w 20"/>
                  <a:gd name="T19" fmla="*/ 11 h 17"/>
                  <a:gd name="T20" fmla="*/ 0 w 20"/>
                  <a:gd name="T21" fmla="*/ 10 h 17"/>
                  <a:gd name="T22" fmla="*/ 1 w 20"/>
                  <a:gd name="T23" fmla="*/ 10 h 17"/>
                  <a:gd name="T24" fmla="*/ 5 w 20"/>
                  <a:gd name="T25" fmla="*/ 13 h 17"/>
                  <a:gd name="T26" fmla="*/ 5 w 20"/>
                  <a:gd name="T27" fmla="*/ 14 h 17"/>
                  <a:gd name="T28" fmla="*/ 3 w 20"/>
                  <a:gd name="T29" fmla="*/ 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
                  <a:gd name="T47" fmla="*/ 20 w 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
                    <a:moveTo>
                      <a:pt x="6" y="0"/>
                    </a:moveTo>
                    <a:lnTo>
                      <a:pt x="9" y="0"/>
                    </a:lnTo>
                    <a:lnTo>
                      <a:pt x="14" y="2"/>
                    </a:lnTo>
                    <a:lnTo>
                      <a:pt x="18" y="4"/>
                    </a:lnTo>
                    <a:lnTo>
                      <a:pt x="19" y="9"/>
                    </a:lnTo>
                    <a:lnTo>
                      <a:pt x="15" y="12"/>
                    </a:lnTo>
                    <a:lnTo>
                      <a:pt x="11" y="14"/>
                    </a:lnTo>
                    <a:lnTo>
                      <a:pt x="6" y="16"/>
                    </a:lnTo>
                    <a:lnTo>
                      <a:pt x="3" y="15"/>
                    </a:lnTo>
                    <a:lnTo>
                      <a:pt x="0" y="11"/>
                    </a:lnTo>
                    <a:lnTo>
                      <a:pt x="0" y="10"/>
                    </a:lnTo>
                    <a:lnTo>
                      <a:pt x="1" y="10"/>
                    </a:lnTo>
                    <a:lnTo>
                      <a:pt x="5" y="13"/>
                    </a:lnTo>
                    <a:lnTo>
                      <a:pt x="5" y="14"/>
                    </a:lnTo>
                    <a:lnTo>
                      <a:pt x="3" y="15"/>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49" name="Freeform 136">
                <a:extLst>
                  <a:ext uri="{FF2B5EF4-FFF2-40B4-BE49-F238E27FC236}">
                    <a16:creationId xmlns:a16="http://schemas.microsoft.com/office/drawing/2014/main" id="{93F43E19-0757-274F-B3BA-A00BFB30188C}"/>
                  </a:ext>
                </a:extLst>
              </p:cNvPr>
              <p:cNvSpPr>
                <a:spLocks/>
              </p:cNvSpPr>
              <p:nvPr/>
            </p:nvSpPr>
            <p:spPr bwMode="auto">
              <a:xfrm>
                <a:off x="1248" y="2703"/>
                <a:ext cx="17" cy="19"/>
              </a:xfrm>
              <a:custGeom>
                <a:avLst/>
                <a:gdLst>
                  <a:gd name="T0" fmla="*/ 0 w 17"/>
                  <a:gd name="T1" fmla="*/ 0 h 19"/>
                  <a:gd name="T2" fmla="*/ 8 w 17"/>
                  <a:gd name="T3" fmla="*/ 9 h 19"/>
                  <a:gd name="T4" fmla="*/ 13 w 17"/>
                  <a:gd name="T5" fmla="*/ 13 h 19"/>
                  <a:gd name="T6" fmla="*/ 16 w 17"/>
                  <a:gd name="T7" fmla="*/ 18 h 19"/>
                  <a:gd name="T8" fmla="*/ 0 60000 65536"/>
                  <a:gd name="T9" fmla="*/ 0 60000 65536"/>
                  <a:gd name="T10" fmla="*/ 0 60000 65536"/>
                  <a:gd name="T11" fmla="*/ 0 60000 65536"/>
                  <a:gd name="T12" fmla="*/ 0 w 17"/>
                  <a:gd name="T13" fmla="*/ 0 h 19"/>
                  <a:gd name="T14" fmla="*/ 17 w 17"/>
                  <a:gd name="T15" fmla="*/ 19 h 19"/>
                </a:gdLst>
                <a:ahLst/>
                <a:cxnLst>
                  <a:cxn ang="T8">
                    <a:pos x="T0" y="T1"/>
                  </a:cxn>
                  <a:cxn ang="T9">
                    <a:pos x="T2" y="T3"/>
                  </a:cxn>
                  <a:cxn ang="T10">
                    <a:pos x="T4" y="T5"/>
                  </a:cxn>
                  <a:cxn ang="T11">
                    <a:pos x="T6" y="T7"/>
                  </a:cxn>
                </a:cxnLst>
                <a:rect l="T12" t="T13" r="T14" b="T15"/>
                <a:pathLst>
                  <a:path w="17" h="19">
                    <a:moveTo>
                      <a:pt x="0" y="0"/>
                    </a:moveTo>
                    <a:lnTo>
                      <a:pt x="8" y="9"/>
                    </a:lnTo>
                    <a:lnTo>
                      <a:pt x="13" y="13"/>
                    </a:lnTo>
                    <a:lnTo>
                      <a:pt x="16" y="18"/>
                    </a:lnTo>
                  </a:path>
                </a:pathLst>
              </a:custGeom>
              <a:solidFill>
                <a:srgbClr val="DADADA"/>
              </a:solidFill>
              <a:ln w="12700" cap="rnd" cmpd="sng">
                <a:solidFill>
                  <a:srgbClr val="000000"/>
                </a:solidFill>
                <a:prstDash val="solid"/>
                <a:round/>
                <a:headEnd type="none" w="sm" len="sm"/>
                <a:tailEnd type="none" w="sm" len="sm"/>
              </a:ln>
            </p:spPr>
            <p:txBody>
              <a:bodyPr/>
              <a:lstStyle/>
              <a:p>
                <a:endParaRPr lang="zh-CN" altLang="en-US"/>
              </a:p>
            </p:txBody>
          </p:sp>
          <p:sp>
            <p:nvSpPr>
              <p:cNvPr id="47150" name="Line 137">
                <a:extLst>
                  <a:ext uri="{FF2B5EF4-FFF2-40B4-BE49-F238E27FC236}">
                    <a16:creationId xmlns:a16="http://schemas.microsoft.com/office/drawing/2014/main" id="{BD16E382-F75E-A443-87FE-20262404D4D1}"/>
                  </a:ext>
                </a:extLst>
              </p:cNvPr>
              <p:cNvSpPr>
                <a:spLocks noChangeShapeType="1"/>
              </p:cNvSpPr>
              <p:nvPr/>
            </p:nvSpPr>
            <p:spPr bwMode="auto">
              <a:xfrm flipV="1">
                <a:off x="1341" y="2718"/>
                <a:ext cx="4" cy="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7115" name="Picture 138">
              <a:extLst>
                <a:ext uri="{FF2B5EF4-FFF2-40B4-BE49-F238E27FC236}">
                  <a16:creationId xmlns:a16="http://schemas.microsoft.com/office/drawing/2014/main" id="{25519969-90D7-E04B-B111-7EF3CDD4433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1017"/>
              <a:ext cx="2321"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Picture 139">
              <a:extLst>
                <a:ext uri="{FF2B5EF4-FFF2-40B4-BE49-F238E27FC236}">
                  <a16:creationId xmlns:a16="http://schemas.microsoft.com/office/drawing/2014/main" id="{4C5AF67B-5057-E340-9AC0-D6C86224C85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 y="2721"/>
              <a:ext cx="1958"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140">
              <a:extLst>
                <a:ext uri="{FF2B5EF4-FFF2-40B4-BE49-F238E27FC236}">
                  <a16:creationId xmlns:a16="http://schemas.microsoft.com/office/drawing/2014/main" id="{2520E6CF-58D4-244B-A42A-8626A633ABB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5" y="1771"/>
              <a:ext cx="1409"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141">
              <a:extLst>
                <a:ext uri="{FF2B5EF4-FFF2-40B4-BE49-F238E27FC236}">
                  <a16:creationId xmlns:a16="http://schemas.microsoft.com/office/drawing/2014/main" id="{8E0F3CA2-8870-F047-8AE6-6FCEA595ADF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8" y="1584"/>
              <a:ext cx="614"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 name="标题 1">
            <a:extLst>
              <a:ext uri="{FF2B5EF4-FFF2-40B4-BE49-F238E27FC236}">
                <a16:creationId xmlns:a16="http://schemas.microsoft.com/office/drawing/2014/main" id="{EBCC4350-CDD5-2C4F-AF4C-ECA8584FC42B}"/>
              </a:ext>
            </a:extLst>
          </p:cNvPr>
          <p:cNvSpPr txBox="1">
            <a:spLocks/>
          </p:cNvSpPr>
          <p:nvPr/>
        </p:nvSpPr>
        <p:spPr>
          <a:xfrm>
            <a:off x="635961" y="0"/>
            <a:ext cx="10674590" cy="84460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3600" kern="1200" spc="-50" baseline="0">
                <a:solidFill>
                  <a:schemeClr val="tx1">
                    <a:lumMod val="65000"/>
                    <a:lumOff val="35000"/>
                  </a:schemeClr>
                </a:solidFill>
                <a:latin typeface="腾讯体 W7" panose="020C08030202040F0204" pitchFamily="34" charset="-122"/>
                <a:ea typeface="腾讯体 W7" panose="020C08030202040F0204" pitchFamily="34" charset="-122"/>
                <a:cs typeface="+mj-cs"/>
              </a:defRPr>
            </a:lvl1pPr>
          </a:lstStyle>
          <a:p>
            <a:r>
              <a:rPr kumimoji="1" lang="zh-CN" altLang="en-US" dirty="0"/>
              <a:t>什么是类</a:t>
            </a:r>
          </a:p>
        </p:txBody>
      </p:sp>
      <p:sp>
        <p:nvSpPr>
          <p:cNvPr id="2" name="矩形 1">
            <a:extLst>
              <a:ext uri="{FF2B5EF4-FFF2-40B4-BE49-F238E27FC236}">
                <a16:creationId xmlns:a16="http://schemas.microsoft.com/office/drawing/2014/main" id="{E77DC4C6-D5BC-E141-B37B-AE9DAB971C96}"/>
              </a:ext>
            </a:extLst>
          </p:cNvPr>
          <p:cNvSpPr/>
          <p:nvPr/>
        </p:nvSpPr>
        <p:spPr>
          <a:xfrm>
            <a:off x="635961" y="947977"/>
            <a:ext cx="6647974" cy="523220"/>
          </a:xfrm>
          <a:prstGeom prst="rect">
            <a:avLst/>
          </a:prstGeom>
        </p:spPr>
        <p:txBody>
          <a:bodyPr wrap="none">
            <a:spAutoFit/>
          </a:bodyPr>
          <a:lstStyle/>
          <a:p>
            <a:r>
              <a:rPr lang="zh-CN" altLang="en-US" sz="2800" dirty="0">
                <a:latin typeface="隶书" pitchFamily="49" charset="-122"/>
              </a:rPr>
              <a:t>具有相同特征和操作的对象可以放到类中</a:t>
            </a:r>
            <a:endParaRPr lang="zh-CN" altLang="en-US" sz="2800" dirty="0"/>
          </a:p>
        </p:txBody>
      </p:sp>
    </p:spTree>
    <p:extLst>
      <p:ext uri="{BB962C8B-B14F-4D97-AF65-F5344CB8AC3E}">
        <p14:creationId xmlns:p14="http://schemas.microsoft.com/office/powerpoint/2010/main" val="35539943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115725CA-018C-1C41-B0D6-B1505ABC6356}"/>
              </a:ext>
            </a:extLst>
          </p:cNvPr>
          <p:cNvSpPr>
            <a:spLocks noGrp="1" noChangeArrowheads="1"/>
          </p:cNvSpPr>
          <p:nvPr>
            <p:ph type="title"/>
          </p:nvPr>
        </p:nvSpPr>
        <p:spPr/>
        <p:txBody>
          <a:bodyPr>
            <a:normAutofit/>
          </a:bodyPr>
          <a:lstStyle/>
          <a:p>
            <a:pPr eaLnBrk="1" hangingPunct="1"/>
            <a:r>
              <a:rPr lang="zh-CN" altLang="en-US" dirty="0"/>
              <a:t>怎样划分模块</a:t>
            </a:r>
          </a:p>
        </p:txBody>
      </p:sp>
      <p:sp>
        <p:nvSpPr>
          <p:cNvPr id="364547" name="Rectangle 3">
            <a:extLst>
              <a:ext uri="{FF2B5EF4-FFF2-40B4-BE49-F238E27FC236}">
                <a16:creationId xmlns:a16="http://schemas.microsoft.com/office/drawing/2014/main" id="{C8C8AE6A-6B19-DD43-8905-3D65E751D16F}"/>
              </a:ext>
            </a:extLst>
          </p:cNvPr>
          <p:cNvSpPr>
            <a:spLocks noGrp="1" noChangeArrowheads="1"/>
          </p:cNvSpPr>
          <p:nvPr>
            <p:ph idx="1"/>
          </p:nvPr>
        </p:nvSpPr>
        <p:spPr>
          <a:xfrm>
            <a:off x="635961" y="976854"/>
            <a:ext cx="10674590" cy="5287759"/>
          </a:xfrm>
        </p:spPr>
        <p:txBody>
          <a:bodyPr/>
          <a:lstStyle/>
          <a:p>
            <a:pPr eaLnBrk="1" hangingPunct="1"/>
            <a:r>
              <a:rPr lang="en-US" altLang="zh-CN" dirty="0"/>
              <a:t>(</a:t>
            </a:r>
            <a:r>
              <a:rPr lang="zh-CN" altLang="en-US" dirty="0"/>
              <a:t>按</a:t>
            </a:r>
            <a:r>
              <a:rPr lang="en-US" altLang="zh-CN" dirty="0"/>
              <a:t>)</a:t>
            </a:r>
            <a:r>
              <a:rPr lang="zh-CN" altLang="en-US" dirty="0">
                <a:solidFill>
                  <a:schemeClr val="hlink"/>
                </a:solidFill>
              </a:rPr>
              <a:t>功能</a:t>
            </a:r>
            <a:r>
              <a:rPr lang="zh-CN" altLang="en-US" dirty="0"/>
              <a:t>：每个模块做且仅做一件事；</a:t>
            </a:r>
          </a:p>
          <a:p>
            <a:pPr eaLnBrk="1" hangingPunct="1"/>
            <a:r>
              <a:rPr lang="zh-CN" altLang="en-US" dirty="0">
                <a:solidFill>
                  <a:schemeClr val="hlink"/>
                </a:solidFill>
              </a:rPr>
              <a:t>数据</a:t>
            </a:r>
            <a:r>
              <a:rPr lang="zh-CN" altLang="en-US" dirty="0"/>
              <a:t>结构：每个模块仅容纳一个数据结构</a:t>
            </a:r>
          </a:p>
          <a:p>
            <a:pPr eaLnBrk="1" hangingPunct="1"/>
            <a:r>
              <a:rPr lang="zh-CN" altLang="en-US" dirty="0">
                <a:solidFill>
                  <a:schemeClr val="hlink"/>
                </a:solidFill>
              </a:rPr>
              <a:t>事件</a:t>
            </a:r>
            <a:r>
              <a:rPr lang="zh-CN" altLang="en-US" dirty="0"/>
              <a:t>驱动：每个模块识别一个事件且对这个事件做出反应；</a:t>
            </a:r>
          </a:p>
          <a:p>
            <a:pPr eaLnBrk="1" hangingPunct="1"/>
            <a:r>
              <a:rPr lang="zh-CN" altLang="en-US" dirty="0"/>
              <a:t>客观世界的</a:t>
            </a:r>
            <a:r>
              <a:rPr lang="zh-CN" altLang="en-US" dirty="0">
                <a:solidFill>
                  <a:schemeClr val="hlink"/>
                </a:solidFill>
              </a:rPr>
              <a:t>事物</a:t>
            </a:r>
            <a:r>
              <a:rPr lang="zh-CN" altLang="en-US" dirty="0"/>
              <a:t>：每个模块对应现实世界中的唯一一件事物（称之为</a:t>
            </a:r>
            <a:r>
              <a:rPr lang="zh-CN" altLang="en-US" dirty="0">
                <a:solidFill>
                  <a:schemeClr val="hlink"/>
                </a:solidFill>
              </a:rPr>
              <a:t>对象</a:t>
            </a:r>
            <a:r>
              <a:rPr lang="zh-CN" altLang="en-US" dirty="0"/>
              <a:t>）。</a:t>
            </a:r>
          </a:p>
        </p:txBody>
      </p:sp>
      <p:sp>
        <p:nvSpPr>
          <p:cNvPr id="9218" name="Slide Number Placeholder 5">
            <a:extLst>
              <a:ext uri="{FF2B5EF4-FFF2-40B4-BE49-F238E27FC236}">
                <a16:creationId xmlns:a16="http://schemas.microsoft.com/office/drawing/2014/main" id="{6BADB944-9D52-7648-9C8D-D956235483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D1F6462-33F6-6A44-AB2E-E6C04C4768C8}" type="slidenum">
              <a:rPr kumimoji="0" lang="en-US" altLang="zh-CN" sz="1400"/>
              <a:pPr eaLnBrk="1" hangingPunct="1"/>
              <a:t>4</a:t>
            </a:fld>
            <a:r>
              <a:rPr kumimoji="0" lang="en-US" altLang="zh-CN" sz="1400"/>
              <a:t>/95</a:t>
            </a:r>
          </a:p>
        </p:txBody>
      </p:sp>
    </p:spTree>
    <p:extLst>
      <p:ext uri="{BB962C8B-B14F-4D97-AF65-F5344CB8AC3E}">
        <p14:creationId xmlns:p14="http://schemas.microsoft.com/office/powerpoint/2010/main" val="575493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AC361-50D2-1642-9E30-2D3E8371452A}"/>
              </a:ext>
            </a:extLst>
          </p:cNvPr>
          <p:cNvSpPr>
            <a:spLocks noGrp="1"/>
          </p:cNvSpPr>
          <p:nvPr>
            <p:ph type="title"/>
          </p:nvPr>
        </p:nvSpPr>
        <p:spPr/>
        <p:txBody>
          <a:bodyPr/>
          <a:lstStyle/>
          <a:p>
            <a:r>
              <a:rPr kumimoji="1" lang="zh-CN" altLang="en-US" dirty="0"/>
              <a:t>什么是类</a:t>
            </a:r>
          </a:p>
        </p:txBody>
      </p:sp>
      <p:sp>
        <p:nvSpPr>
          <p:cNvPr id="3" name="内容占位符 2">
            <a:extLst>
              <a:ext uri="{FF2B5EF4-FFF2-40B4-BE49-F238E27FC236}">
                <a16:creationId xmlns:a16="http://schemas.microsoft.com/office/drawing/2014/main" id="{C3684B25-9409-6A4A-967D-CAD772738945}"/>
              </a:ext>
            </a:extLst>
          </p:cNvPr>
          <p:cNvSpPr>
            <a:spLocks noGrp="1"/>
          </p:cNvSpPr>
          <p:nvPr>
            <p:ph idx="1"/>
          </p:nvPr>
        </p:nvSpPr>
        <p:spPr/>
        <p:txBody>
          <a:bodyPr>
            <a:normAutofit/>
          </a:bodyPr>
          <a:lstStyle/>
          <a:p>
            <a:r>
              <a:rPr lang="zh-CN" altLang="en-US" sz="3600" dirty="0">
                <a:latin typeface="楷体_GB2312" pitchFamily="49" charset="-122"/>
              </a:rPr>
              <a:t>您看到了几个类</a:t>
            </a:r>
            <a:r>
              <a:rPr lang="en-US" altLang="zh-CN" sz="3600" dirty="0">
                <a:latin typeface="楷体_GB2312" pitchFamily="49" charset="-122"/>
              </a:rPr>
              <a:t>?</a:t>
            </a:r>
            <a:endParaRPr kumimoji="1" lang="zh-CN" altLang="en-US" sz="3600" dirty="0"/>
          </a:p>
        </p:txBody>
      </p:sp>
      <p:sp>
        <p:nvSpPr>
          <p:cNvPr id="4" name="日期占位符 3">
            <a:extLst>
              <a:ext uri="{FF2B5EF4-FFF2-40B4-BE49-F238E27FC236}">
                <a16:creationId xmlns:a16="http://schemas.microsoft.com/office/drawing/2014/main" id="{132EFDBE-A0FC-0944-8706-30860548B446}"/>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C6AEDF12-229B-EB4D-AD24-313C97D6F42E}"/>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3E61429E-AF8F-C14B-BBB8-1274D27D0E52}"/>
              </a:ext>
            </a:extLst>
          </p:cNvPr>
          <p:cNvSpPr>
            <a:spLocks noGrp="1"/>
          </p:cNvSpPr>
          <p:nvPr>
            <p:ph type="sldNum" sz="quarter" idx="12"/>
          </p:nvPr>
        </p:nvSpPr>
        <p:spPr/>
        <p:txBody>
          <a:bodyPr/>
          <a:lstStyle/>
          <a:p>
            <a:fld id="{5B3F3CCD-5AE8-4BDA-99FD-25BB3DCCC447}" type="slidenum">
              <a:rPr lang="zh-CN" altLang="en-US" smtClean="0"/>
              <a:pPr/>
              <a:t>40</a:t>
            </a:fld>
            <a:endParaRPr lang="zh-CN" altLang="en-US"/>
          </a:p>
        </p:txBody>
      </p:sp>
      <p:pic>
        <p:nvPicPr>
          <p:cNvPr id="7" name="Picture 3">
            <a:extLst>
              <a:ext uri="{FF2B5EF4-FFF2-40B4-BE49-F238E27FC236}">
                <a16:creationId xmlns:a16="http://schemas.microsoft.com/office/drawing/2014/main" id="{F9EDEEB0-8406-BF4D-8885-CCD7720F12C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60" y="2305305"/>
            <a:ext cx="2047875"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2FF0E1D0-6F9D-974A-BED9-65AC7CB599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060" y="4054730"/>
            <a:ext cx="28543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7C4081CF-390A-2E4D-BB9A-3F123B6DAFC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547" y="1771905"/>
            <a:ext cx="1484312"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a:extLst>
              <a:ext uri="{FF2B5EF4-FFF2-40B4-BE49-F238E27FC236}">
                <a16:creationId xmlns:a16="http://schemas.microsoft.com/office/drawing/2014/main" id="{8FC78351-1301-AD43-B5C4-024B18EEA62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5035" y="1995742"/>
            <a:ext cx="1795463"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extLst>
              <a:ext uri="{FF2B5EF4-FFF2-40B4-BE49-F238E27FC236}">
                <a16:creationId xmlns:a16="http://schemas.microsoft.com/office/drawing/2014/main" id="{205A54D5-DC52-224F-B362-B5AB60F0B82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0059" y="2610104"/>
            <a:ext cx="14620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a:extLst>
              <a:ext uri="{FF2B5EF4-FFF2-40B4-BE49-F238E27FC236}">
                <a16:creationId xmlns:a16="http://schemas.microsoft.com/office/drawing/2014/main" id="{4D90E1F3-B0B2-F349-B29C-F442D5112DB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7459" y="4819904"/>
            <a:ext cx="1168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9">
            <a:extLst>
              <a:ext uri="{FF2B5EF4-FFF2-40B4-BE49-F238E27FC236}">
                <a16:creationId xmlns:a16="http://schemas.microsoft.com/office/drawing/2014/main" id="{46FFD9F8-3A27-0C41-9E44-B69FFEDF5F36}"/>
              </a:ext>
            </a:extLst>
          </p:cNvPr>
          <p:cNvGrpSpPr>
            <a:grpSpLocks/>
          </p:cNvGrpSpPr>
          <p:nvPr/>
        </p:nvGrpSpPr>
        <p:grpSpPr bwMode="auto">
          <a:xfrm>
            <a:off x="7003035" y="4292854"/>
            <a:ext cx="2333625" cy="1289050"/>
            <a:chOff x="3474" y="2788"/>
            <a:chExt cx="1050" cy="608"/>
          </a:xfrm>
        </p:grpSpPr>
        <p:sp>
          <p:nvSpPr>
            <p:cNvPr id="14" name="Freeform 10">
              <a:extLst>
                <a:ext uri="{FF2B5EF4-FFF2-40B4-BE49-F238E27FC236}">
                  <a16:creationId xmlns:a16="http://schemas.microsoft.com/office/drawing/2014/main" id="{4EB3909D-B643-1447-A699-AEA4EDC20FF5}"/>
                </a:ext>
              </a:extLst>
            </p:cNvPr>
            <p:cNvSpPr>
              <a:spLocks/>
            </p:cNvSpPr>
            <p:nvPr/>
          </p:nvSpPr>
          <p:spPr bwMode="auto">
            <a:xfrm>
              <a:off x="3474" y="2788"/>
              <a:ext cx="1043" cy="601"/>
            </a:xfrm>
            <a:custGeom>
              <a:avLst/>
              <a:gdLst>
                <a:gd name="T0" fmla="*/ 139 w 1043"/>
                <a:gd name="T1" fmla="*/ 590 h 601"/>
                <a:gd name="T2" fmla="*/ 157 w 1043"/>
                <a:gd name="T3" fmla="*/ 511 h 601"/>
                <a:gd name="T4" fmla="*/ 170 w 1043"/>
                <a:gd name="T5" fmla="*/ 460 h 601"/>
                <a:gd name="T6" fmla="*/ 211 w 1043"/>
                <a:gd name="T7" fmla="*/ 424 h 601"/>
                <a:gd name="T8" fmla="*/ 248 w 1043"/>
                <a:gd name="T9" fmla="*/ 351 h 601"/>
                <a:gd name="T10" fmla="*/ 257 w 1043"/>
                <a:gd name="T11" fmla="*/ 272 h 601"/>
                <a:gd name="T12" fmla="*/ 291 w 1043"/>
                <a:gd name="T13" fmla="*/ 211 h 601"/>
                <a:gd name="T14" fmla="*/ 196 w 1043"/>
                <a:gd name="T15" fmla="*/ 198 h 601"/>
                <a:gd name="T16" fmla="*/ 65 w 1043"/>
                <a:gd name="T17" fmla="*/ 225 h 601"/>
                <a:gd name="T18" fmla="*/ 0 w 1043"/>
                <a:gd name="T19" fmla="*/ 209 h 601"/>
                <a:gd name="T20" fmla="*/ 88 w 1043"/>
                <a:gd name="T21" fmla="*/ 202 h 601"/>
                <a:gd name="T22" fmla="*/ 190 w 1043"/>
                <a:gd name="T23" fmla="*/ 175 h 601"/>
                <a:gd name="T24" fmla="*/ 317 w 1043"/>
                <a:gd name="T25" fmla="*/ 171 h 601"/>
                <a:gd name="T26" fmla="*/ 405 w 1043"/>
                <a:gd name="T27" fmla="*/ 145 h 601"/>
                <a:gd name="T28" fmla="*/ 579 w 1043"/>
                <a:gd name="T29" fmla="*/ 146 h 601"/>
                <a:gd name="T30" fmla="*/ 687 w 1043"/>
                <a:gd name="T31" fmla="*/ 112 h 601"/>
                <a:gd name="T32" fmla="*/ 744 w 1043"/>
                <a:gd name="T33" fmla="*/ 104 h 601"/>
                <a:gd name="T34" fmla="*/ 812 w 1043"/>
                <a:gd name="T35" fmla="*/ 58 h 601"/>
                <a:gd name="T36" fmla="*/ 834 w 1043"/>
                <a:gd name="T37" fmla="*/ 30 h 601"/>
                <a:gd name="T38" fmla="*/ 857 w 1043"/>
                <a:gd name="T39" fmla="*/ 10 h 601"/>
                <a:gd name="T40" fmla="*/ 931 w 1043"/>
                <a:gd name="T41" fmla="*/ 7 h 601"/>
                <a:gd name="T42" fmla="*/ 976 w 1043"/>
                <a:gd name="T43" fmla="*/ 44 h 601"/>
                <a:gd name="T44" fmla="*/ 1018 w 1043"/>
                <a:gd name="T45" fmla="*/ 71 h 601"/>
                <a:gd name="T46" fmla="*/ 1040 w 1043"/>
                <a:gd name="T47" fmla="*/ 92 h 601"/>
                <a:gd name="T48" fmla="*/ 1026 w 1043"/>
                <a:gd name="T49" fmla="*/ 126 h 601"/>
                <a:gd name="T50" fmla="*/ 993 w 1043"/>
                <a:gd name="T51" fmla="*/ 127 h 601"/>
                <a:gd name="T52" fmla="*/ 952 w 1043"/>
                <a:gd name="T53" fmla="*/ 124 h 601"/>
                <a:gd name="T54" fmla="*/ 904 w 1043"/>
                <a:gd name="T55" fmla="*/ 149 h 601"/>
                <a:gd name="T56" fmla="*/ 882 w 1043"/>
                <a:gd name="T57" fmla="*/ 153 h 601"/>
                <a:gd name="T58" fmla="*/ 831 w 1043"/>
                <a:gd name="T59" fmla="*/ 224 h 601"/>
                <a:gd name="T60" fmla="*/ 807 w 1043"/>
                <a:gd name="T61" fmla="*/ 301 h 601"/>
                <a:gd name="T62" fmla="*/ 766 w 1043"/>
                <a:gd name="T63" fmla="*/ 385 h 601"/>
                <a:gd name="T64" fmla="*/ 794 w 1043"/>
                <a:gd name="T65" fmla="*/ 552 h 601"/>
                <a:gd name="T66" fmla="*/ 820 w 1043"/>
                <a:gd name="T67" fmla="*/ 575 h 601"/>
                <a:gd name="T68" fmla="*/ 834 w 1043"/>
                <a:gd name="T69" fmla="*/ 595 h 601"/>
                <a:gd name="T70" fmla="*/ 794 w 1043"/>
                <a:gd name="T71" fmla="*/ 599 h 601"/>
                <a:gd name="T72" fmla="*/ 775 w 1043"/>
                <a:gd name="T73" fmla="*/ 570 h 601"/>
                <a:gd name="T74" fmla="*/ 761 w 1043"/>
                <a:gd name="T75" fmla="*/ 547 h 601"/>
                <a:gd name="T76" fmla="*/ 724 w 1043"/>
                <a:gd name="T77" fmla="*/ 411 h 601"/>
                <a:gd name="T78" fmla="*/ 679 w 1043"/>
                <a:gd name="T79" fmla="*/ 466 h 601"/>
                <a:gd name="T80" fmla="*/ 666 w 1043"/>
                <a:gd name="T81" fmla="*/ 544 h 601"/>
                <a:gd name="T82" fmla="*/ 676 w 1043"/>
                <a:gd name="T83" fmla="*/ 576 h 601"/>
                <a:gd name="T84" fmla="*/ 698 w 1043"/>
                <a:gd name="T85" fmla="*/ 597 h 601"/>
                <a:gd name="T86" fmla="*/ 654 w 1043"/>
                <a:gd name="T87" fmla="*/ 594 h 601"/>
                <a:gd name="T88" fmla="*/ 630 w 1043"/>
                <a:gd name="T89" fmla="*/ 536 h 601"/>
                <a:gd name="T90" fmla="*/ 647 w 1043"/>
                <a:gd name="T91" fmla="*/ 447 h 601"/>
                <a:gd name="T92" fmla="*/ 621 w 1043"/>
                <a:gd name="T93" fmla="*/ 375 h 601"/>
                <a:gd name="T94" fmla="*/ 519 w 1043"/>
                <a:gd name="T95" fmla="*/ 313 h 601"/>
                <a:gd name="T96" fmla="*/ 426 w 1043"/>
                <a:gd name="T97" fmla="*/ 314 h 601"/>
                <a:gd name="T98" fmla="*/ 390 w 1043"/>
                <a:gd name="T99" fmla="*/ 368 h 601"/>
                <a:gd name="T100" fmla="*/ 353 w 1043"/>
                <a:gd name="T101" fmla="*/ 413 h 601"/>
                <a:gd name="T102" fmla="*/ 277 w 1043"/>
                <a:gd name="T103" fmla="*/ 452 h 601"/>
                <a:gd name="T104" fmla="*/ 239 w 1043"/>
                <a:gd name="T105" fmla="*/ 495 h 601"/>
                <a:gd name="T106" fmla="*/ 222 w 1043"/>
                <a:gd name="T107" fmla="*/ 559 h 601"/>
                <a:gd name="T108" fmla="*/ 240 w 1043"/>
                <a:gd name="T109" fmla="*/ 580 h 601"/>
                <a:gd name="T110" fmla="*/ 237 w 1043"/>
                <a:gd name="T111" fmla="*/ 600 h 601"/>
                <a:gd name="T112" fmla="*/ 196 w 1043"/>
                <a:gd name="T113" fmla="*/ 590 h 601"/>
                <a:gd name="T114" fmla="*/ 195 w 1043"/>
                <a:gd name="T115" fmla="*/ 533 h 601"/>
                <a:gd name="T116" fmla="*/ 176 w 1043"/>
                <a:gd name="T117" fmla="*/ 543 h 601"/>
                <a:gd name="T118" fmla="*/ 179 w 1043"/>
                <a:gd name="T119" fmla="*/ 581 h 601"/>
                <a:gd name="T120" fmla="*/ 176 w 1043"/>
                <a:gd name="T121" fmla="*/ 600 h 6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43"/>
                <a:gd name="T184" fmla="*/ 0 h 601"/>
                <a:gd name="T185" fmla="*/ 1043 w 1043"/>
                <a:gd name="T186" fmla="*/ 601 h 60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43" h="601">
                  <a:moveTo>
                    <a:pt x="176" y="600"/>
                  </a:moveTo>
                  <a:lnTo>
                    <a:pt x="154" y="599"/>
                  </a:lnTo>
                  <a:lnTo>
                    <a:pt x="148" y="597"/>
                  </a:lnTo>
                  <a:lnTo>
                    <a:pt x="144" y="594"/>
                  </a:lnTo>
                  <a:lnTo>
                    <a:pt x="139" y="590"/>
                  </a:lnTo>
                  <a:lnTo>
                    <a:pt x="137" y="583"/>
                  </a:lnTo>
                  <a:lnTo>
                    <a:pt x="136" y="565"/>
                  </a:lnTo>
                  <a:lnTo>
                    <a:pt x="138" y="550"/>
                  </a:lnTo>
                  <a:lnTo>
                    <a:pt x="144" y="536"/>
                  </a:lnTo>
                  <a:lnTo>
                    <a:pt x="157" y="511"/>
                  </a:lnTo>
                  <a:lnTo>
                    <a:pt x="162" y="499"/>
                  </a:lnTo>
                  <a:lnTo>
                    <a:pt x="167" y="487"/>
                  </a:lnTo>
                  <a:lnTo>
                    <a:pt x="169" y="477"/>
                  </a:lnTo>
                  <a:lnTo>
                    <a:pt x="169" y="466"/>
                  </a:lnTo>
                  <a:lnTo>
                    <a:pt x="170" y="460"/>
                  </a:lnTo>
                  <a:lnTo>
                    <a:pt x="173" y="454"/>
                  </a:lnTo>
                  <a:lnTo>
                    <a:pt x="176" y="450"/>
                  </a:lnTo>
                  <a:lnTo>
                    <a:pt x="182" y="446"/>
                  </a:lnTo>
                  <a:lnTo>
                    <a:pt x="204" y="432"/>
                  </a:lnTo>
                  <a:lnTo>
                    <a:pt x="211" y="424"/>
                  </a:lnTo>
                  <a:lnTo>
                    <a:pt x="219" y="413"/>
                  </a:lnTo>
                  <a:lnTo>
                    <a:pt x="227" y="392"/>
                  </a:lnTo>
                  <a:lnTo>
                    <a:pt x="235" y="370"/>
                  </a:lnTo>
                  <a:lnTo>
                    <a:pt x="241" y="360"/>
                  </a:lnTo>
                  <a:lnTo>
                    <a:pt x="248" y="351"/>
                  </a:lnTo>
                  <a:lnTo>
                    <a:pt x="251" y="345"/>
                  </a:lnTo>
                  <a:lnTo>
                    <a:pt x="253" y="337"/>
                  </a:lnTo>
                  <a:lnTo>
                    <a:pt x="256" y="318"/>
                  </a:lnTo>
                  <a:lnTo>
                    <a:pt x="256" y="280"/>
                  </a:lnTo>
                  <a:lnTo>
                    <a:pt x="257" y="272"/>
                  </a:lnTo>
                  <a:lnTo>
                    <a:pt x="259" y="267"/>
                  </a:lnTo>
                  <a:lnTo>
                    <a:pt x="263" y="254"/>
                  </a:lnTo>
                  <a:lnTo>
                    <a:pt x="268" y="241"/>
                  </a:lnTo>
                  <a:lnTo>
                    <a:pt x="277" y="231"/>
                  </a:lnTo>
                  <a:lnTo>
                    <a:pt x="291" y="211"/>
                  </a:lnTo>
                  <a:lnTo>
                    <a:pt x="299" y="197"/>
                  </a:lnTo>
                  <a:lnTo>
                    <a:pt x="276" y="200"/>
                  </a:lnTo>
                  <a:lnTo>
                    <a:pt x="252" y="200"/>
                  </a:lnTo>
                  <a:lnTo>
                    <a:pt x="209" y="198"/>
                  </a:lnTo>
                  <a:lnTo>
                    <a:pt x="196" y="198"/>
                  </a:lnTo>
                  <a:lnTo>
                    <a:pt x="183" y="199"/>
                  </a:lnTo>
                  <a:lnTo>
                    <a:pt x="157" y="206"/>
                  </a:lnTo>
                  <a:lnTo>
                    <a:pt x="103" y="220"/>
                  </a:lnTo>
                  <a:lnTo>
                    <a:pt x="77" y="224"/>
                  </a:lnTo>
                  <a:lnTo>
                    <a:pt x="65" y="225"/>
                  </a:lnTo>
                  <a:lnTo>
                    <a:pt x="51" y="226"/>
                  </a:lnTo>
                  <a:lnTo>
                    <a:pt x="39" y="224"/>
                  </a:lnTo>
                  <a:lnTo>
                    <a:pt x="26" y="222"/>
                  </a:lnTo>
                  <a:lnTo>
                    <a:pt x="13" y="217"/>
                  </a:lnTo>
                  <a:lnTo>
                    <a:pt x="0" y="209"/>
                  </a:lnTo>
                  <a:lnTo>
                    <a:pt x="13" y="213"/>
                  </a:lnTo>
                  <a:lnTo>
                    <a:pt x="29" y="213"/>
                  </a:lnTo>
                  <a:lnTo>
                    <a:pt x="46" y="211"/>
                  </a:lnTo>
                  <a:lnTo>
                    <a:pt x="68" y="208"/>
                  </a:lnTo>
                  <a:lnTo>
                    <a:pt x="88" y="202"/>
                  </a:lnTo>
                  <a:lnTo>
                    <a:pt x="108" y="197"/>
                  </a:lnTo>
                  <a:lnTo>
                    <a:pt x="139" y="187"/>
                  </a:lnTo>
                  <a:lnTo>
                    <a:pt x="152" y="182"/>
                  </a:lnTo>
                  <a:lnTo>
                    <a:pt x="164" y="177"/>
                  </a:lnTo>
                  <a:lnTo>
                    <a:pt x="190" y="175"/>
                  </a:lnTo>
                  <a:lnTo>
                    <a:pt x="217" y="174"/>
                  </a:lnTo>
                  <a:lnTo>
                    <a:pt x="244" y="176"/>
                  </a:lnTo>
                  <a:lnTo>
                    <a:pt x="270" y="176"/>
                  </a:lnTo>
                  <a:lnTo>
                    <a:pt x="294" y="175"/>
                  </a:lnTo>
                  <a:lnTo>
                    <a:pt x="317" y="171"/>
                  </a:lnTo>
                  <a:lnTo>
                    <a:pt x="338" y="162"/>
                  </a:lnTo>
                  <a:lnTo>
                    <a:pt x="353" y="154"/>
                  </a:lnTo>
                  <a:lnTo>
                    <a:pt x="369" y="149"/>
                  </a:lnTo>
                  <a:lnTo>
                    <a:pt x="386" y="146"/>
                  </a:lnTo>
                  <a:lnTo>
                    <a:pt x="405" y="145"/>
                  </a:lnTo>
                  <a:lnTo>
                    <a:pt x="445" y="145"/>
                  </a:lnTo>
                  <a:lnTo>
                    <a:pt x="488" y="146"/>
                  </a:lnTo>
                  <a:lnTo>
                    <a:pt x="533" y="148"/>
                  </a:lnTo>
                  <a:lnTo>
                    <a:pt x="555" y="147"/>
                  </a:lnTo>
                  <a:lnTo>
                    <a:pt x="579" y="146"/>
                  </a:lnTo>
                  <a:lnTo>
                    <a:pt x="602" y="142"/>
                  </a:lnTo>
                  <a:lnTo>
                    <a:pt x="626" y="136"/>
                  </a:lnTo>
                  <a:lnTo>
                    <a:pt x="651" y="127"/>
                  </a:lnTo>
                  <a:lnTo>
                    <a:pt x="674" y="116"/>
                  </a:lnTo>
                  <a:lnTo>
                    <a:pt x="687" y="112"/>
                  </a:lnTo>
                  <a:lnTo>
                    <a:pt x="698" y="109"/>
                  </a:lnTo>
                  <a:lnTo>
                    <a:pt x="718" y="110"/>
                  </a:lnTo>
                  <a:lnTo>
                    <a:pt x="728" y="110"/>
                  </a:lnTo>
                  <a:lnTo>
                    <a:pt x="735" y="109"/>
                  </a:lnTo>
                  <a:lnTo>
                    <a:pt x="744" y="104"/>
                  </a:lnTo>
                  <a:lnTo>
                    <a:pt x="751" y="98"/>
                  </a:lnTo>
                  <a:lnTo>
                    <a:pt x="760" y="90"/>
                  </a:lnTo>
                  <a:lnTo>
                    <a:pt x="771" y="83"/>
                  </a:lnTo>
                  <a:lnTo>
                    <a:pt x="792" y="70"/>
                  </a:lnTo>
                  <a:lnTo>
                    <a:pt x="812" y="58"/>
                  </a:lnTo>
                  <a:lnTo>
                    <a:pt x="818" y="53"/>
                  </a:lnTo>
                  <a:lnTo>
                    <a:pt x="822" y="47"/>
                  </a:lnTo>
                  <a:lnTo>
                    <a:pt x="823" y="40"/>
                  </a:lnTo>
                  <a:lnTo>
                    <a:pt x="829" y="34"/>
                  </a:lnTo>
                  <a:lnTo>
                    <a:pt x="834" y="30"/>
                  </a:lnTo>
                  <a:lnTo>
                    <a:pt x="837" y="29"/>
                  </a:lnTo>
                  <a:lnTo>
                    <a:pt x="842" y="29"/>
                  </a:lnTo>
                  <a:lnTo>
                    <a:pt x="844" y="23"/>
                  </a:lnTo>
                  <a:lnTo>
                    <a:pt x="848" y="19"/>
                  </a:lnTo>
                  <a:lnTo>
                    <a:pt x="857" y="10"/>
                  </a:lnTo>
                  <a:lnTo>
                    <a:pt x="867" y="4"/>
                  </a:lnTo>
                  <a:lnTo>
                    <a:pt x="879" y="1"/>
                  </a:lnTo>
                  <a:lnTo>
                    <a:pt x="897" y="0"/>
                  </a:lnTo>
                  <a:lnTo>
                    <a:pt x="914" y="2"/>
                  </a:lnTo>
                  <a:lnTo>
                    <a:pt x="931" y="7"/>
                  </a:lnTo>
                  <a:lnTo>
                    <a:pt x="946" y="18"/>
                  </a:lnTo>
                  <a:lnTo>
                    <a:pt x="963" y="26"/>
                  </a:lnTo>
                  <a:lnTo>
                    <a:pt x="970" y="33"/>
                  </a:lnTo>
                  <a:lnTo>
                    <a:pt x="972" y="37"/>
                  </a:lnTo>
                  <a:lnTo>
                    <a:pt x="976" y="44"/>
                  </a:lnTo>
                  <a:lnTo>
                    <a:pt x="978" y="52"/>
                  </a:lnTo>
                  <a:lnTo>
                    <a:pt x="983" y="58"/>
                  </a:lnTo>
                  <a:lnTo>
                    <a:pt x="991" y="63"/>
                  </a:lnTo>
                  <a:lnTo>
                    <a:pt x="1000" y="66"/>
                  </a:lnTo>
                  <a:lnTo>
                    <a:pt x="1018" y="71"/>
                  </a:lnTo>
                  <a:lnTo>
                    <a:pt x="1027" y="74"/>
                  </a:lnTo>
                  <a:lnTo>
                    <a:pt x="1033" y="78"/>
                  </a:lnTo>
                  <a:lnTo>
                    <a:pt x="1039" y="83"/>
                  </a:lnTo>
                  <a:lnTo>
                    <a:pt x="1042" y="87"/>
                  </a:lnTo>
                  <a:lnTo>
                    <a:pt x="1040" y="92"/>
                  </a:lnTo>
                  <a:lnTo>
                    <a:pt x="1037" y="101"/>
                  </a:lnTo>
                  <a:lnTo>
                    <a:pt x="1032" y="118"/>
                  </a:lnTo>
                  <a:lnTo>
                    <a:pt x="1029" y="121"/>
                  </a:lnTo>
                  <a:lnTo>
                    <a:pt x="1028" y="124"/>
                  </a:lnTo>
                  <a:lnTo>
                    <a:pt x="1026" y="126"/>
                  </a:lnTo>
                  <a:lnTo>
                    <a:pt x="1021" y="127"/>
                  </a:lnTo>
                  <a:lnTo>
                    <a:pt x="1016" y="130"/>
                  </a:lnTo>
                  <a:lnTo>
                    <a:pt x="1009" y="130"/>
                  </a:lnTo>
                  <a:lnTo>
                    <a:pt x="996" y="129"/>
                  </a:lnTo>
                  <a:lnTo>
                    <a:pt x="993" y="127"/>
                  </a:lnTo>
                  <a:lnTo>
                    <a:pt x="988" y="128"/>
                  </a:lnTo>
                  <a:lnTo>
                    <a:pt x="980" y="130"/>
                  </a:lnTo>
                  <a:lnTo>
                    <a:pt x="967" y="130"/>
                  </a:lnTo>
                  <a:lnTo>
                    <a:pt x="961" y="128"/>
                  </a:lnTo>
                  <a:lnTo>
                    <a:pt x="952" y="124"/>
                  </a:lnTo>
                  <a:lnTo>
                    <a:pt x="943" y="129"/>
                  </a:lnTo>
                  <a:lnTo>
                    <a:pt x="934" y="130"/>
                  </a:lnTo>
                  <a:lnTo>
                    <a:pt x="911" y="133"/>
                  </a:lnTo>
                  <a:lnTo>
                    <a:pt x="908" y="142"/>
                  </a:lnTo>
                  <a:lnTo>
                    <a:pt x="904" y="149"/>
                  </a:lnTo>
                  <a:lnTo>
                    <a:pt x="900" y="150"/>
                  </a:lnTo>
                  <a:lnTo>
                    <a:pt x="898" y="150"/>
                  </a:lnTo>
                  <a:lnTo>
                    <a:pt x="894" y="147"/>
                  </a:lnTo>
                  <a:lnTo>
                    <a:pt x="890" y="142"/>
                  </a:lnTo>
                  <a:lnTo>
                    <a:pt x="882" y="153"/>
                  </a:lnTo>
                  <a:lnTo>
                    <a:pt x="873" y="166"/>
                  </a:lnTo>
                  <a:lnTo>
                    <a:pt x="858" y="192"/>
                  </a:lnTo>
                  <a:lnTo>
                    <a:pt x="849" y="205"/>
                  </a:lnTo>
                  <a:lnTo>
                    <a:pt x="840" y="215"/>
                  </a:lnTo>
                  <a:lnTo>
                    <a:pt x="831" y="224"/>
                  </a:lnTo>
                  <a:lnTo>
                    <a:pt x="817" y="233"/>
                  </a:lnTo>
                  <a:lnTo>
                    <a:pt x="815" y="250"/>
                  </a:lnTo>
                  <a:lnTo>
                    <a:pt x="813" y="268"/>
                  </a:lnTo>
                  <a:lnTo>
                    <a:pt x="810" y="285"/>
                  </a:lnTo>
                  <a:lnTo>
                    <a:pt x="807" y="301"/>
                  </a:lnTo>
                  <a:lnTo>
                    <a:pt x="802" y="316"/>
                  </a:lnTo>
                  <a:lnTo>
                    <a:pt x="794" y="331"/>
                  </a:lnTo>
                  <a:lnTo>
                    <a:pt x="782" y="341"/>
                  </a:lnTo>
                  <a:lnTo>
                    <a:pt x="765" y="350"/>
                  </a:lnTo>
                  <a:lnTo>
                    <a:pt x="766" y="385"/>
                  </a:lnTo>
                  <a:lnTo>
                    <a:pt x="771" y="421"/>
                  </a:lnTo>
                  <a:lnTo>
                    <a:pt x="776" y="454"/>
                  </a:lnTo>
                  <a:lnTo>
                    <a:pt x="785" y="488"/>
                  </a:lnTo>
                  <a:lnTo>
                    <a:pt x="790" y="519"/>
                  </a:lnTo>
                  <a:lnTo>
                    <a:pt x="794" y="552"/>
                  </a:lnTo>
                  <a:lnTo>
                    <a:pt x="797" y="561"/>
                  </a:lnTo>
                  <a:lnTo>
                    <a:pt x="801" y="567"/>
                  </a:lnTo>
                  <a:lnTo>
                    <a:pt x="805" y="570"/>
                  </a:lnTo>
                  <a:lnTo>
                    <a:pt x="808" y="573"/>
                  </a:lnTo>
                  <a:lnTo>
                    <a:pt x="820" y="575"/>
                  </a:lnTo>
                  <a:lnTo>
                    <a:pt x="823" y="578"/>
                  </a:lnTo>
                  <a:lnTo>
                    <a:pt x="828" y="582"/>
                  </a:lnTo>
                  <a:lnTo>
                    <a:pt x="831" y="587"/>
                  </a:lnTo>
                  <a:lnTo>
                    <a:pt x="834" y="593"/>
                  </a:lnTo>
                  <a:lnTo>
                    <a:pt x="834" y="595"/>
                  </a:lnTo>
                  <a:lnTo>
                    <a:pt x="834" y="597"/>
                  </a:lnTo>
                  <a:lnTo>
                    <a:pt x="832" y="599"/>
                  </a:lnTo>
                  <a:lnTo>
                    <a:pt x="828" y="600"/>
                  </a:lnTo>
                  <a:lnTo>
                    <a:pt x="798" y="600"/>
                  </a:lnTo>
                  <a:lnTo>
                    <a:pt x="794" y="599"/>
                  </a:lnTo>
                  <a:lnTo>
                    <a:pt x="791" y="597"/>
                  </a:lnTo>
                  <a:lnTo>
                    <a:pt x="786" y="590"/>
                  </a:lnTo>
                  <a:lnTo>
                    <a:pt x="782" y="581"/>
                  </a:lnTo>
                  <a:lnTo>
                    <a:pt x="779" y="576"/>
                  </a:lnTo>
                  <a:lnTo>
                    <a:pt x="775" y="570"/>
                  </a:lnTo>
                  <a:lnTo>
                    <a:pt x="771" y="562"/>
                  </a:lnTo>
                  <a:lnTo>
                    <a:pt x="766" y="555"/>
                  </a:lnTo>
                  <a:lnTo>
                    <a:pt x="764" y="554"/>
                  </a:lnTo>
                  <a:lnTo>
                    <a:pt x="760" y="554"/>
                  </a:lnTo>
                  <a:lnTo>
                    <a:pt x="761" y="547"/>
                  </a:lnTo>
                  <a:lnTo>
                    <a:pt x="760" y="539"/>
                  </a:lnTo>
                  <a:lnTo>
                    <a:pt x="756" y="524"/>
                  </a:lnTo>
                  <a:lnTo>
                    <a:pt x="746" y="485"/>
                  </a:lnTo>
                  <a:lnTo>
                    <a:pt x="734" y="450"/>
                  </a:lnTo>
                  <a:lnTo>
                    <a:pt x="724" y="411"/>
                  </a:lnTo>
                  <a:lnTo>
                    <a:pt x="714" y="374"/>
                  </a:lnTo>
                  <a:lnTo>
                    <a:pt x="708" y="377"/>
                  </a:lnTo>
                  <a:lnTo>
                    <a:pt x="699" y="406"/>
                  </a:lnTo>
                  <a:lnTo>
                    <a:pt x="688" y="437"/>
                  </a:lnTo>
                  <a:lnTo>
                    <a:pt x="679" y="466"/>
                  </a:lnTo>
                  <a:lnTo>
                    <a:pt x="676" y="479"/>
                  </a:lnTo>
                  <a:lnTo>
                    <a:pt x="674" y="489"/>
                  </a:lnTo>
                  <a:lnTo>
                    <a:pt x="672" y="509"/>
                  </a:lnTo>
                  <a:lnTo>
                    <a:pt x="668" y="527"/>
                  </a:lnTo>
                  <a:lnTo>
                    <a:pt x="666" y="544"/>
                  </a:lnTo>
                  <a:lnTo>
                    <a:pt x="666" y="554"/>
                  </a:lnTo>
                  <a:lnTo>
                    <a:pt x="667" y="563"/>
                  </a:lnTo>
                  <a:lnTo>
                    <a:pt x="668" y="569"/>
                  </a:lnTo>
                  <a:lnTo>
                    <a:pt x="669" y="572"/>
                  </a:lnTo>
                  <a:lnTo>
                    <a:pt x="676" y="576"/>
                  </a:lnTo>
                  <a:lnTo>
                    <a:pt x="682" y="578"/>
                  </a:lnTo>
                  <a:lnTo>
                    <a:pt x="688" y="580"/>
                  </a:lnTo>
                  <a:lnTo>
                    <a:pt x="694" y="589"/>
                  </a:lnTo>
                  <a:lnTo>
                    <a:pt x="698" y="594"/>
                  </a:lnTo>
                  <a:lnTo>
                    <a:pt x="698" y="597"/>
                  </a:lnTo>
                  <a:lnTo>
                    <a:pt x="697" y="598"/>
                  </a:lnTo>
                  <a:lnTo>
                    <a:pt x="691" y="600"/>
                  </a:lnTo>
                  <a:lnTo>
                    <a:pt x="674" y="599"/>
                  </a:lnTo>
                  <a:lnTo>
                    <a:pt x="663" y="598"/>
                  </a:lnTo>
                  <a:lnTo>
                    <a:pt x="654" y="594"/>
                  </a:lnTo>
                  <a:lnTo>
                    <a:pt x="652" y="592"/>
                  </a:lnTo>
                  <a:lnTo>
                    <a:pt x="649" y="586"/>
                  </a:lnTo>
                  <a:lnTo>
                    <a:pt x="641" y="559"/>
                  </a:lnTo>
                  <a:lnTo>
                    <a:pt x="636" y="544"/>
                  </a:lnTo>
                  <a:lnTo>
                    <a:pt x="630" y="536"/>
                  </a:lnTo>
                  <a:lnTo>
                    <a:pt x="626" y="533"/>
                  </a:lnTo>
                  <a:lnTo>
                    <a:pt x="630" y="531"/>
                  </a:lnTo>
                  <a:lnTo>
                    <a:pt x="632" y="524"/>
                  </a:lnTo>
                  <a:lnTo>
                    <a:pt x="636" y="509"/>
                  </a:lnTo>
                  <a:lnTo>
                    <a:pt x="647" y="447"/>
                  </a:lnTo>
                  <a:lnTo>
                    <a:pt x="652" y="414"/>
                  </a:lnTo>
                  <a:lnTo>
                    <a:pt x="653" y="403"/>
                  </a:lnTo>
                  <a:lnTo>
                    <a:pt x="652" y="382"/>
                  </a:lnTo>
                  <a:lnTo>
                    <a:pt x="636" y="379"/>
                  </a:lnTo>
                  <a:lnTo>
                    <a:pt x="621" y="375"/>
                  </a:lnTo>
                  <a:lnTo>
                    <a:pt x="590" y="361"/>
                  </a:lnTo>
                  <a:lnTo>
                    <a:pt x="561" y="342"/>
                  </a:lnTo>
                  <a:lnTo>
                    <a:pt x="535" y="320"/>
                  </a:lnTo>
                  <a:lnTo>
                    <a:pt x="530" y="316"/>
                  </a:lnTo>
                  <a:lnTo>
                    <a:pt x="519" y="313"/>
                  </a:lnTo>
                  <a:lnTo>
                    <a:pt x="494" y="309"/>
                  </a:lnTo>
                  <a:lnTo>
                    <a:pt x="466" y="307"/>
                  </a:lnTo>
                  <a:lnTo>
                    <a:pt x="443" y="308"/>
                  </a:lnTo>
                  <a:lnTo>
                    <a:pt x="435" y="310"/>
                  </a:lnTo>
                  <a:lnTo>
                    <a:pt x="426" y="314"/>
                  </a:lnTo>
                  <a:lnTo>
                    <a:pt x="417" y="321"/>
                  </a:lnTo>
                  <a:lnTo>
                    <a:pt x="410" y="331"/>
                  </a:lnTo>
                  <a:lnTo>
                    <a:pt x="402" y="341"/>
                  </a:lnTo>
                  <a:lnTo>
                    <a:pt x="397" y="351"/>
                  </a:lnTo>
                  <a:lnTo>
                    <a:pt x="390" y="368"/>
                  </a:lnTo>
                  <a:lnTo>
                    <a:pt x="388" y="380"/>
                  </a:lnTo>
                  <a:lnTo>
                    <a:pt x="383" y="389"/>
                  </a:lnTo>
                  <a:lnTo>
                    <a:pt x="376" y="397"/>
                  </a:lnTo>
                  <a:lnTo>
                    <a:pt x="369" y="404"/>
                  </a:lnTo>
                  <a:lnTo>
                    <a:pt x="353" y="413"/>
                  </a:lnTo>
                  <a:lnTo>
                    <a:pt x="334" y="421"/>
                  </a:lnTo>
                  <a:lnTo>
                    <a:pt x="316" y="427"/>
                  </a:lnTo>
                  <a:lnTo>
                    <a:pt x="298" y="435"/>
                  </a:lnTo>
                  <a:lnTo>
                    <a:pt x="283" y="446"/>
                  </a:lnTo>
                  <a:lnTo>
                    <a:pt x="277" y="452"/>
                  </a:lnTo>
                  <a:lnTo>
                    <a:pt x="272" y="460"/>
                  </a:lnTo>
                  <a:lnTo>
                    <a:pt x="267" y="467"/>
                  </a:lnTo>
                  <a:lnTo>
                    <a:pt x="262" y="473"/>
                  </a:lnTo>
                  <a:lnTo>
                    <a:pt x="251" y="484"/>
                  </a:lnTo>
                  <a:lnTo>
                    <a:pt x="239" y="495"/>
                  </a:lnTo>
                  <a:lnTo>
                    <a:pt x="235" y="501"/>
                  </a:lnTo>
                  <a:lnTo>
                    <a:pt x="232" y="508"/>
                  </a:lnTo>
                  <a:lnTo>
                    <a:pt x="225" y="536"/>
                  </a:lnTo>
                  <a:lnTo>
                    <a:pt x="222" y="550"/>
                  </a:lnTo>
                  <a:lnTo>
                    <a:pt x="222" y="559"/>
                  </a:lnTo>
                  <a:lnTo>
                    <a:pt x="224" y="566"/>
                  </a:lnTo>
                  <a:lnTo>
                    <a:pt x="227" y="570"/>
                  </a:lnTo>
                  <a:lnTo>
                    <a:pt x="235" y="575"/>
                  </a:lnTo>
                  <a:lnTo>
                    <a:pt x="237" y="578"/>
                  </a:lnTo>
                  <a:lnTo>
                    <a:pt x="240" y="580"/>
                  </a:lnTo>
                  <a:lnTo>
                    <a:pt x="242" y="593"/>
                  </a:lnTo>
                  <a:lnTo>
                    <a:pt x="242" y="598"/>
                  </a:lnTo>
                  <a:lnTo>
                    <a:pt x="241" y="599"/>
                  </a:lnTo>
                  <a:lnTo>
                    <a:pt x="241" y="600"/>
                  </a:lnTo>
                  <a:lnTo>
                    <a:pt x="237" y="600"/>
                  </a:lnTo>
                  <a:lnTo>
                    <a:pt x="224" y="599"/>
                  </a:lnTo>
                  <a:lnTo>
                    <a:pt x="211" y="598"/>
                  </a:lnTo>
                  <a:lnTo>
                    <a:pt x="205" y="596"/>
                  </a:lnTo>
                  <a:lnTo>
                    <a:pt x="200" y="594"/>
                  </a:lnTo>
                  <a:lnTo>
                    <a:pt x="196" y="590"/>
                  </a:lnTo>
                  <a:lnTo>
                    <a:pt x="193" y="584"/>
                  </a:lnTo>
                  <a:lnTo>
                    <a:pt x="189" y="572"/>
                  </a:lnTo>
                  <a:lnTo>
                    <a:pt x="189" y="566"/>
                  </a:lnTo>
                  <a:lnTo>
                    <a:pt x="190" y="558"/>
                  </a:lnTo>
                  <a:lnTo>
                    <a:pt x="195" y="533"/>
                  </a:lnTo>
                  <a:lnTo>
                    <a:pt x="208" y="491"/>
                  </a:lnTo>
                  <a:lnTo>
                    <a:pt x="195" y="503"/>
                  </a:lnTo>
                  <a:lnTo>
                    <a:pt x="188" y="517"/>
                  </a:lnTo>
                  <a:lnTo>
                    <a:pt x="180" y="530"/>
                  </a:lnTo>
                  <a:lnTo>
                    <a:pt x="176" y="543"/>
                  </a:lnTo>
                  <a:lnTo>
                    <a:pt x="173" y="554"/>
                  </a:lnTo>
                  <a:lnTo>
                    <a:pt x="170" y="563"/>
                  </a:lnTo>
                  <a:lnTo>
                    <a:pt x="173" y="571"/>
                  </a:lnTo>
                  <a:lnTo>
                    <a:pt x="174" y="574"/>
                  </a:lnTo>
                  <a:lnTo>
                    <a:pt x="179" y="581"/>
                  </a:lnTo>
                  <a:lnTo>
                    <a:pt x="183" y="591"/>
                  </a:lnTo>
                  <a:lnTo>
                    <a:pt x="183" y="594"/>
                  </a:lnTo>
                  <a:lnTo>
                    <a:pt x="182" y="597"/>
                  </a:lnTo>
                  <a:lnTo>
                    <a:pt x="179" y="599"/>
                  </a:lnTo>
                  <a:lnTo>
                    <a:pt x="176" y="600"/>
                  </a:lnTo>
                </a:path>
              </a:pathLst>
            </a:custGeom>
            <a:solidFill>
              <a:srgbClr val="804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 name="Freeform 11">
              <a:extLst>
                <a:ext uri="{FF2B5EF4-FFF2-40B4-BE49-F238E27FC236}">
                  <a16:creationId xmlns:a16="http://schemas.microsoft.com/office/drawing/2014/main" id="{8274F3FD-884D-E245-8885-BD26FFEBA19C}"/>
                </a:ext>
              </a:extLst>
            </p:cNvPr>
            <p:cNvSpPr>
              <a:spLocks/>
            </p:cNvSpPr>
            <p:nvPr/>
          </p:nvSpPr>
          <p:spPr bwMode="auto">
            <a:xfrm>
              <a:off x="3474" y="2788"/>
              <a:ext cx="1050" cy="608"/>
            </a:xfrm>
            <a:custGeom>
              <a:avLst/>
              <a:gdLst>
                <a:gd name="T0" fmla="*/ 140 w 1050"/>
                <a:gd name="T1" fmla="*/ 596 h 608"/>
                <a:gd name="T2" fmla="*/ 158 w 1050"/>
                <a:gd name="T3" fmla="*/ 517 h 608"/>
                <a:gd name="T4" fmla="*/ 172 w 1050"/>
                <a:gd name="T5" fmla="*/ 466 h 608"/>
                <a:gd name="T6" fmla="*/ 213 w 1050"/>
                <a:gd name="T7" fmla="*/ 429 h 608"/>
                <a:gd name="T8" fmla="*/ 249 w 1050"/>
                <a:gd name="T9" fmla="*/ 355 h 608"/>
                <a:gd name="T10" fmla="*/ 259 w 1050"/>
                <a:gd name="T11" fmla="*/ 276 h 608"/>
                <a:gd name="T12" fmla="*/ 292 w 1050"/>
                <a:gd name="T13" fmla="*/ 213 h 608"/>
                <a:gd name="T14" fmla="*/ 197 w 1050"/>
                <a:gd name="T15" fmla="*/ 201 h 608"/>
                <a:gd name="T16" fmla="*/ 66 w 1050"/>
                <a:gd name="T17" fmla="*/ 228 h 608"/>
                <a:gd name="T18" fmla="*/ 0 w 1050"/>
                <a:gd name="T19" fmla="*/ 211 h 608"/>
                <a:gd name="T20" fmla="*/ 88 w 1050"/>
                <a:gd name="T21" fmla="*/ 205 h 608"/>
                <a:gd name="T22" fmla="*/ 191 w 1050"/>
                <a:gd name="T23" fmla="*/ 177 h 608"/>
                <a:gd name="T24" fmla="*/ 319 w 1050"/>
                <a:gd name="T25" fmla="*/ 173 h 608"/>
                <a:gd name="T26" fmla="*/ 408 w 1050"/>
                <a:gd name="T27" fmla="*/ 147 h 608"/>
                <a:gd name="T28" fmla="*/ 583 w 1050"/>
                <a:gd name="T29" fmla="*/ 148 h 608"/>
                <a:gd name="T30" fmla="*/ 692 w 1050"/>
                <a:gd name="T31" fmla="*/ 113 h 608"/>
                <a:gd name="T32" fmla="*/ 749 w 1050"/>
                <a:gd name="T33" fmla="*/ 106 h 608"/>
                <a:gd name="T34" fmla="*/ 817 w 1050"/>
                <a:gd name="T35" fmla="*/ 59 h 608"/>
                <a:gd name="T36" fmla="*/ 840 w 1050"/>
                <a:gd name="T37" fmla="*/ 31 h 608"/>
                <a:gd name="T38" fmla="*/ 862 w 1050"/>
                <a:gd name="T39" fmla="*/ 11 h 608"/>
                <a:gd name="T40" fmla="*/ 937 w 1050"/>
                <a:gd name="T41" fmla="*/ 7 h 608"/>
                <a:gd name="T42" fmla="*/ 982 w 1050"/>
                <a:gd name="T43" fmla="*/ 44 h 608"/>
                <a:gd name="T44" fmla="*/ 1025 w 1050"/>
                <a:gd name="T45" fmla="*/ 72 h 608"/>
                <a:gd name="T46" fmla="*/ 1047 w 1050"/>
                <a:gd name="T47" fmla="*/ 93 h 608"/>
                <a:gd name="T48" fmla="*/ 1033 w 1050"/>
                <a:gd name="T49" fmla="*/ 128 h 608"/>
                <a:gd name="T50" fmla="*/ 999 w 1050"/>
                <a:gd name="T51" fmla="*/ 129 h 608"/>
                <a:gd name="T52" fmla="*/ 958 w 1050"/>
                <a:gd name="T53" fmla="*/ 126 h 608"/>
                <a:gd name="T54" fmla="*/ 910 w 1050"/>
                <a:gd name="T55" fmla="*/ 151 h 608"/>
                <a:gd name="T56" fmla="*/ 888 w 1050"/>
                <a:gd name="T57" fmla="*/ 155 h 608"/>
                <a:gd name="T58" fmla="*/ 836 w 1050"/>
                <a:gd name="T59" fmla="*/ 227 h 608"/>
                <a:gd name="T60" fmla="*/ 813 w 1050"/>
                <a:gd name="T61" fmla="*/ 304 h 608"/>
                <a:gd name="T62" fmla="*/ 772 w 1050"/>
                <a:gd name="T63" fmla="*/ 390 h 608"/>
                <a:gd name="T64" fmla="*/ 800 w 1050"/>
                <a:gd name="T65" fmla="*/ 558 h 608"/>
                <a:gd name="T66" fmla="*/ 826 w 1050"/>
                <a:gd name="T67" fmla="*/ 582 h 608"/>
                <a:gd name="T68" fmla="*/ 840 w 1050"/>
                <a:gd name="T69" fmla="*/ 602 h 608"/>
                <a:gd name="T70" fmla="*/ 800 w 1050"/>
                <a:gd name="T71" fmla="*/ 606 h 608"/>
                <a:gd name="T72" fmla="*/ 780 w 1050"/>
                <a:gd name="T73" fmla="*/ 576 h 608"/>
                <a:gd name="T74" fmla="*/ 766 w 1050"/>
                <a:gd name="T75" fmla="*/ 553 h 608"/>
                <a:gd name="T76" fmla="*/ 728 w 1050"/>
                <a:gd name="T77" fmla="*/ 416 h 608"/>
                <a:gd name="T78" fmla="*/ 683 w 1050"/>
                <a:gd name="T79" fmla="*/ 472 h 608"/>
                <a:gd name="T80" fmla="*/ 670 w 1050"/>
                <a:gd name="T81" fmla="*/ 550 h 608"/>
                <a:gd name="T82" fmla="*/ 681 w 1050"/>
                <a:gd name="T83" fmla="*/ 583 h 608"/>
                <a:gd name="T84" fmla="*/ 703 w 1050"/>
                <a:gd name="T85" fmla="*/ 604 h 608"/>
                <a:gd name="T86" fmla="*/ 658 w 1050"/>
                <a:gd name="T87" fmla="*/ 601 h 608"/>
                <a:gd name="T88" fmla="*/ 635 w 1050"/>
                <a:gd name="T89" fmla="*/ 543 h 608"/>
                <a:gd name="T90" fmla="*/ 652 w 1050"/>
                <a:gd name="T91" fmla="*/ 452 h 608"/>
                <a:gd name="T92" fmla="*/ 625 w 1050"/>
                <a:gd name="T93" fmla="*/ 379 h 608"/>
                <a:gd name="T94" fmla="*/ 522 w 1050"/>
                <a:gd name="T95" fmla="*/ 317 h 608"/>
                <a:gd name="T96" fmla="*/ 428 w 1050"/>
                <a:gd name="T97" fmla="*/ 318 h 608"/>
                <a:gd name="T98" fmla="*/ 393 w 1050"/>
                <a:gd name="T99" fmla="*/ 373 h 608"/>
                <a:gd name="T100" fmla="*/ 355 w 1050"/>
                <a:gd name="T101" fmla="*/ 418 h 608"/>
                <a:gd name="T102" fmla="*/ 278 w 1050"/>
                <a:gd name="T103" fmla="*/ 457 h 608"/>
                <a:gd name="T104" fmla="*/ 241 w 1050"/>
                <a:gd name="T105" fmla="*/ 500 h 608"/>
                <a:gd name="T106" fmla="*/ 223 w 1050"/>
                <a:gd name="T107" fmla="*/ 566 h 608"/>
                <a:gd name="T108" fmla="*/ 242 w 1050"/>
                <a:gd name="T109" fmla="*/ 587 h 608"/>
                <a:gd name="T110" fmla="*/ 239 w 1050"/>
                <a:gd name="T111" fmla="*/ 607 h 608"/>
                <a:gd name="T112" fmla="*/ 197 w 1050"/>
                <a:gd name="T113" fmla="*/ 596 h 608"/>
                <a:gd name="T114" fmla="*/ 196 w 1050"/>
                <a:gd name="T115" fmla="*/ 539 h 608"/>
                <a:gd name="T116" fmla="*/ 177 w 1050"/>
                <a:gd name="T117" fmla="*/ 549 h 608"/>
                <a:gd name="T118" fmla="*/ 180 w 1050"/>
                <a:gd name="T119" fmla="*/ 588 h 608"/>
                <a:gd name="T120" fmla="*/ 177 w 1050"/>
                <a:gd name="T121" fmla="*/ 607 h 6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50"/>
                <a:gd name="T184" fmla="*/ 0 h 608"/>
                <a:gd name="T185" fmla="*/ 1050 w 1050"/>
                <a:gd name="T186" fmla="*/ 608 h 60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50" h="608">
                  <a:moveTo>
                    <a:pt x="177" y="607"/>
                  </a:moveTo>
                  <a:lnTo>
                    <a:pt x="155" y="606"/>
                  </a:lnTo>
                  <a:lnTo>
                    <a:pt x="149" y="604"/>
                  </a:lnTo>
                  <a:lnTo>
                    <a:pt x="145" y="601"/>
                  </a:lnTo>
                  <a:lnTo>
                    <a:pt x="140" y="596"/>
                  </a:lnTo>
                  <a:lnTo>
                    <a:pt x="138" y="590"/>
                  </a:lnTo>
                  <a:lnTo>
                    <a:pt x="137" y="571"/>
                  </a:lnTo>
                  <a:lnTo>
                    <a:pt x="139" y="556"/>
                  </a:lnTo>
                  <a:lnTo>
                    <a:pt x="145" y="543"/>
                  </a:lnTo>
                  <a:lnTo>
                    <a:pt x="158" y="517"/>
                  </a:lnTo>
                  <a:lnTo>
                    <a:pt x="163" y="505"/>
                  </a:lnTo>
                  <a:lnTo>
                    <a:pt x="168" y="493"/>
                  </a:lnTo>
                  <a:lnTo>
                    <a:pt x="171" y="482"/>
                  </a:lnTo>
                  <a:lnTo>
                    <a:pt x="171" y="472"/>
                  </a:lnTo>
                  <a:lnTo>
                    <a:pt x="172" y="466"/>
                  </a:lnTo>
                  <a:lnTo>
                    <a:pt x="174" y="459"/>
                  </a:lnTo>
                  <a:lnTo>
                    <a:pt x="177" y="455"/>
                  </a:lnTo>
                  <a:lnTo>
                    <a:pt x="183" y="451"/>
                  </a:lnTo>
                  <a:lnTo>
                    <a:pt x="205" y="437"/>
                  </a:lnTo>
                  <a:lnTo>
                    <a:pt x="213" y="429"/>
                  </a:lnTo>
                  <a:lnTo>
                    <a:pt x="220" y="418"/>
                  </a:lnTo>
                  <a:lnTo>
                    <a:pt x="229" y="397"/>
                  </a:lnTo>
                  <a:lnTo>
                    <a:pt x="236" y="375"/>
                  </a:lnTo>
                  <a:lnTo>
                    <a:pt x="243" y="364"/>
                  </a:lnTo>
                  <a:lnTo>
                    <a:pt x="249" y="355"/>
                  </a:lnTo>
                  <a:lnTo>
                    <a:pt x="253" y="349"/>
                  </a:lnTo>
                  <a:lnTo>
                    <a:pt x="255" y="341"/>
                  </a:lnTo>
                  <a:lnTo>
                    <a:pt x="258" y="322"/>
                  </a:lnTo>
                  <a:lnTo>
                    <a:pt x="258" y="283"/>
                  </a:lnTo>
                  <a:lnTo>
                    <a:pt x="259" y="276"/>
                  </a:lnTo>
                  <a:lnTo>
                    <a:pt x="261" y="270"/>
                  </a:lnTo>
                  <a:lnTo>
                    <a:pt x="264" y="257"/>
                  </a:lnTo>
                  <a:lnTo>
                    <a:pt x="270" y="244"/>
                  </a:lnTo>
                  <a:lnTo>
                    <a:pt x="278" y="233"/>
                  </a:lnTo>
                  <a:lnTo>
                    <a:pt x="292" y="213"/>
                  </a:lnTo>
                  <a:lnTo>
                    <a:pt x="301" y="200"/>
                  </a:lnTo>
                  <a:lnTo>
                    <a:pt x="277" y="203"/>
                  </a:lnTo>
                  <a:lnTo>
                    <a:pt x="254" y="203"/>
                  </a:lnTo>
                  <a:lnTo>
                    <a:pt x="210" y="201"/>
                  </a:lnTo>
                  <a:lnTo>
                    <a:pt x="197" y="201"/>
                  </a:lnTo>
                  <a:lnTo>
                    <a:pt x="185" y="202"/>
                  </a:lnTo>
                  <a:lnTo>
                    <a:pt x="158" y="208"/>
                  </a:lnTo>
                  <a:lnTo>
                    <a:pt x="104" y="223"/>
                  </a:lnTo>
                  <a:lnTo>
                    <a:pt x="78" y="227"/>
                  </a:lnTo>
                  <a:lnTo>
                    <a:pt x="66" y="228"/>
                  </a:lnTo>
                  <a:lnTo>
                    <a:pt x="52" y="229"/>
                  </a:lnTo>
                  <a:lnTo>
                    <a:pt x="39" y="227"/>
                  </a:lnTo>
                  <a:lnTo>
                    <a:pt x="26" y="225"/>
                  </a:lnTo>
                  <a:lnTo>
                    <a:pt x="13" y="220"/>
                  </a:lnTo>
                  <a:lnTo>
                    <a:pt x="0" y="211"/>
                  </a:lnTo>
                  <a:lnTo>
                    <a:pt x="13" y="215"/>
                  </a:lnTo>
                  <a:lnTo>
                    <a:pt x="29" y="215"/>
                  </a:lnTo>
                  <a:lnTo>
                    <a:pt x="46" y="213"/>
                  </a:lnTo>
                  <a:lnTo>
                    <a:pt x="68" y="210"/>
                  </a:lnTo>
                  <a:lnTo>
                    <a:pt x="88" y="205"/>
                  </a:lnTo>
                  <a:lnTo>
                    <a:pt x="109" y="200"/>
                  </a:lnTo>
                  <a:lnTo>
                    <a:pt x="140" y="189"/>
                  </a:lnTo>
                  <a:lnTo>
                    <a:pt x="153" y="184"/>
                  </a:lnTo>
                  <a:lnTo>
                    <a:pt x="165" y="179"/>
                  </a:lnTo>
                  <a:lnTo>
                    <a:pt x="191" y="177"/>
                  </a:lnTo>
                  <a:lnTo>
                    <a:pt x="218" y="176"/>
                  </a:lnTo>
                  <a:lnTo>
                    <a:pt x="246" y="178"/>
                  </a:lnTo>
                  <a:lnTo>
                    <a:pt x="272" y="178"/>
                  </a:lnTo>
                  <a:lnTo>
                    <a:pt x="296" y="177"/>
                  </a:lnTo>
                  <a:lnTo>
                    <a:pt x="319" y="173"/>
                  </a:lnTo>
                  <a:lnTo>
                    <a:pt x="340" y="164"/>
                  </a:lnTo>
                  <a:lnTo>
                    <a:pt x="355" y="156"/>
                  </a:lnTo>
                  <a:lnTo>
                    <a:pt x="371" y="151"/>
                  </a:lnTo>
                  <a:lnTo>
                    <a:pt x="389" y="148"/>
                  </a:lnTo>
                  <a:lnTo>
                    <a:pt x="408" y="147"/>
                  </a:lnTo>
                  <a:lnTo>
                    <a:pt x="448" y="147"/>
                  </a:lnTo>
                  <a:lnTo>
                    <a:pt x="491" y="148"/>
                  </a:lnTo>
                  <a:lnTo>
                    <a:pt x="536" y="150"/>
                  </a:lnTo>
                  <a:lnTo>
                    <a:pt x="559" y="149"/>
                  </a:lnTo>
                  <a:lnTo>
                    <a:pt x="583" y="148"/>
                  </a:lnTo>
                  <a:lnTo>
                    <a:pt x="607" y="144"/>
                  </a:lnTo>
                  <a:lnTo>
                    <a:pt x="630" y="137"/>
                  </a:lnTo>
                  <a:lnTo>
                    <a:pt x="655" y="129"/>
                  </a:lnTo>
                  <a:lnTo>
                    <a:pt x="679" y="117"/>
                  </a:lnTo>
                  <a:lnTo>
                    <a:pt x="692" y="113"/>
                  </a:lnTo>
                  <a:lnTo>
                    <a:pt x="703" y="110"/>
                  </a:lnTo>
                  <a:lnTo>
                    <a:pt x="723" y="111"/>
                  </a:lnTo>
                  <a:lnTo>
                    <a:pt x="733" y="111"/>
                  </a:lnTo>
                  <a:lnTo>
                    <a:pt x="740" y="110"/>
                  </a:lnTo>
                  <a:lnTo>
                    <a:pt x="749" y="106"/>
                  </a:lnTo>
                  <a:lnTo>
                    <a:pt x="757" y="99"/>
                  </a:lnTo>
                  <a:lnTo>
                    <a:pt x="765" y="91"/>
                  </a:lnTo>
                  <a:lnTo>
                    <a:pt x="776" y="84"/>
                  </a:lnTo>
                  <a:lnTo>
                    <a:pt x="798" y="71"/>
                  </a:lnTo>
                  <a:lnTo>
                    <a:pt x="817" y="59"/>
                  </a:lnTo>
                  <a:lnTo>
                    <a:pt x="823" y="54"/>
                  </a:lnTo>
                  <a:lnTo>
                    <a:pt x="828" y="48"/>
                  </a:lnTo>
                  <a:lnTo>
                    <a:pt x="829" y="40"/>
                  </a:lnTo>
                  <a:lnTo>
                    <a:pt x="834" y="35"/>
                  </a:lnTo>
                  <a:lnTo>
                    <a:pt x="840" y="31"/>
                  </a:lnTo>
                  <a:lnTo>
                    <a:pt x="843" y="30"/>
                  </a:lnTo>
                  <a:lnTo>
                    <a:pt x="847" y="30"/>
                  </a:lnTo>
                  <a:lnTo>
                    <a:pt x="849" y="23"/>
                  </a:lnTo>
                  <a:lnTo>
                    <a:pt x="854" y="19"/>
                  </a:lnTo>
                  <a:lnTo>
                    <a:pt x="862" y="11"/>
                  </a:lnTo>
                  <a:lnTo>
                    <a:pt x="873" y="4"/>
                  </a:lnTo>
                  <a:lnTo>
                    <a:pt x="885" y="1"/>
                  </a:lnTo>
                  <a:lnTo>
                    <a:pt x="903" y="0"/>
                  </a:lnTo>
                  <a:lnTo>
                    <a:pt x="921" y="2"/>
                  </a:lnTo>
                  <a:lnTo>
                    <a:pt x="937" y="7"/>
                  </a:lnTo>
                  <a:lnTo>
                    <a:pt x="952" y="18"/>
                  </a:lnTo>
                  <a:lnTo>
                    <a:pt x="969" y="26"/>
                  </a:lnTo>
                  <a:lnTo>
                    <a:pt x="977" y="34"/>
                  </a:lnTo>
                  <a:lnTo>
                    <a:pt x="979" y="37"/>
                  </a:lnTo>
                  <a:lnTo>
                    <a:pt x="982" y="44"/>
                  </a:lnTo>
                  <a:lnTo>
                    <a:pt x="984" y="53"/>
                  </a:lnTo>
                  <a:lnTo>
                    <a:pt x="990" y="59"/>
                  </a:lnTo>
                  <a:lnTo>
                    <a:pt x="997" y="63"/>
                  </a:lnTo>
                  <a:lnTo>
                    <a:pt x="1007" y="67"/>
                  </a:lnTo>
                  <a:lnTo>
                    <a:pt x="1025" y="72"/>
                  </a:lnTo>
                  <a:lnTo>
                    <a:pt x="1034" y="75"/>
                  </a:lnTo>
                  <a:lnTo>
                    <a:pt x="1040" y="79"/>
                  </a:lnTo>
                  <a:lnTo>
                    <a:pt x="1046" y="84"/>
                  </a:lnTo>
                  <a:lnTo>
                    <a:pt x="1049" y="88"/>
                  </a:lnTo>
                  <a:lnTo>
                    <a:pt x="1047" y="93"/>
                  </a:lnTo>
                  <a:lnTo>
                    <a:pt x="1044" y="102"/>
                  </a:lnTo>
                  <a:lnTo>
                    <a:pt x="1039" y="119"/>
                  </a:lnTo>
                  <a:lnTo>
                    <a:pt x="1036" y="122"/>
                  </a:lnTo>
                  <a:lnTo>
                    <a:pt x="1035" y="126"/>
                  </a:lnTo>
                  <a:lnTo>
                    <a:pt x="1033" y="128"/>
                  </a:lnTo>
                  <a:lnTo>
                    <a:pt x="1027" y="129"/>
                  </a:lnTo>
                  <a:lnTo>
                    <a:pt x="1023" y="132"/>
                  </a:lnTo>
                  <a:lnTo>
                    <a:pt x="1016" y="132"/>
                  </a:lnTo>
                  <a:lnTo>
                    <a:pt x="1003" y="131"/>
                  </a:lnTo>
                  <a:lnTo>
                    <a:pt x="999" y="129"/>
                  </a:lnTo>
                  <a:lnTo>
                    <a:pt x="995" y="130"/>
                  </a:lnTo>
                  <a:lnTo>
                    <a:pt x="986" y="132"/>
                  </a:lnTo>
                  <a:lnTo>
                    <a:pt x="973" y="132"/>
                  </a:lnTo>
                  <a:lnTo>
                    <a:pt x="967" y="130"/>
                  </a:lnTo>
                  <a:lnTo>
                    <a:pt x="958" y="126"/>
                  </a:lnTo>
                  <a:lnTo>
                    <a:pt x="950" y="131"/>
                  </a:lnTo>
                  <a:lnTo>
                    <a:pt x="940" y="132"/>
                  </a:lnTo>
                  <a:lnTo>
                    <a:pt x="917" y="134"/>
                  </a:lnTo>
                  <a:lnTo>
                    <a:pt x="914" y="144"/>
                  </a:lnTo>
                  <a:lnTo>
                    <a:pt x="910" y="151"/>
                  </a:lnTo>
                  <a:lnTo>
                    <a:pt x="907" y="152"/>
                  </a:lnTo>
                  <a:lnTo>
                    <a:pt x="904" y="152"/>
                  </a:lnTo>
                  <a:lnTo>
                    <a:pt x="900" y="149"/>
                  </a:lnTo>
                  <a:lnTo>
                    <a:pt x="896" y="144"/>
                  </a:lnTo>
                  <a:lnTo>
                    <a:pt x="888" y="155"/>
                  </a:lnTo>
                  <a:lnTo>
                    <a:pt x="878" y="168"/>
                  </a:lnTo>
                  <a:lnTo>
                    <a:pt x="863" y="194"/>
                  </a:lnTo>
                  <a:lnTo>
                    <a:pt x="855" y="207"/>
                  </a:lnTo>
                  <a:lnTo>
                    <a:pt x="846" y="217"/>
                  </a:lnTo>
                  <a:lnTo>
                    <a:pt x="836" y="227"/>
                  </a:lnTo>
                  <a:lnTo>
                    <a:pt x="822" y="235"/>
                  </a:lnTo>
                  <a:lnTo>
                    <a:pt x="820" y="253"/>
                  </a:lnTo>
                  <a:lnTo>
                    <a:pt x="818" y="271"/>
                  </a:lnTo>
                  <a:lnTo>
                    <a:pt x="816" y="288"/>
                  </a:lnTo>
                  <a:lnTo>
                    <a:pt x="813" y="304"/>
                  </a:lnTo>
                  <a:lnTo>
                    <a:pt x="807" y="320"/>
                  </a:lnTo>
                  <a:lnTo>
                    <a:pt x="800" y="335"/>
                  </a:lnTo>
                  <a:lnTo>
                    <a:pt x="787" y="345"/>
                  </a:lnTo>
                  <a:lnTo>
                    <a:pt x="771" y="354"/>
                  </a:lnTo>
                  <a:lnTo>
                    <a:pt x="772" y="390"/>
                  </a:lnTo>
                  <a:lnTo>
                    <a:pt x="776" y="425"/>
                  </a:lnTo>
                  <a:lnTo>
                    <a:pt x="781" y="459"/>
                  </a:lnTo>
                  <a:lnTo>
                    <a:pt x="790" y="494"/>
                  </a:lnTo>
                  <a:lnTo>
                    <a:pt x="795" y="525"/>
                  </a:lnTo>
                  <a:lnTo>
                    <a:pt x="800" y="558"/>
                  </a:lnTo>
                  <a:lnTo>
                    <a:pt x="802" y="568"/>
                  </a:lnTo>
                  <a:lnTo>
                    <a:pt x="806" y="573"/>
                  </a:lnTo>
                  <a:lnTo>
                    <a:pt x="810" y="576"/>
                  </a:lnTo>
                  <a:lnTo>
                    <a:pt x="814" y="580"/>
                  </a:lnTo>
                  <a:lnTo>
                    <a:pt x="826" y="582"/>
                  </a:lnTo>
                  <a:lnTo>
                    <a:pt x="829" y="585"/>
                  </a:lnTo>
                  <a:lnTo>
                    <a:pt x="833" y="589"/>
                  </a:lnTo>
                  <a:lnTo>
                    <a:pt x="836" y="594"/>
                  </a:lnTo>
                  <a:lnTo>
                    <a:pt x="840" y="600"/>
                  </a:lnTo>
                  <a:lnTo>
                    <a:pt x="840" y="602"/>
                  </a:lnTo>
                  <a:lnTo>
                    <a:pt x="840" y="604"/>
                  </a:lnTo>
                  <a:lnTo>
                    <a:pt x="837" y="606"/>
                  </a:lnTo>
                  <a:lnTo>
                    <a:pt x="833" y="607"/>
                  </a:lnTo>
                  <a:lnTo>
                    <a:pt x="803" y="607"/>
                  </a:lnTo>
                  <a:lnTo>
                    <a:pt x="800" y="606"/>
                  </a:lnTo>
                  <a:lnTo>
                    <a:pt x="796" y="604"/>
                  </a:lnTo>
                  <a:lnTo>
                    <a:pt x="791" y="596"/>
                  </a:lnTo>
                  <a:lnTo>
                    <a:pt x="787" y="588"/>
                  </a:lnTo>
                  <a:lnTo>
                    <a:pt x="785" y="583"/>
                  </a:lnTo>
                  <a:lnTo>
                    <a:pt x="780" y="576"/>
                  </a:lnTo>
                  <a:lnTo>
                    <a:pt x="776" y="569"/>
                  </a:lnTo>
                  <a:lnTo>
                    <a:pt x="772" y="562"/>
                  </a:lnTo>
                  <a:lnTo>
                    <a:pt x="769" y="561"/>
                  </a:lnTo>
                  <a:lnTo>
                    <a:pt x="765" y="561"/>
                  </a:lnTo>
                  <a:lnTo>
                    <a:pt x="766" y="553"/>
                  </a:lnTo>
                  <a:lnTo>
                    <a:pt x="765" y="546"/>
                  </a:lnTo>
                  <a:lnTo>
                    <a:pt x="761" y="530"/>
                  </a:lnTo>
                  <a:lnTo>
                    <a:pt x="751" y="491"/>
                  </a:lnTo>
                  <a:lnTo>
                    <a:pt x="739" y="455"/>
                  </a:lnTo>
                  <a:lnTo>
                    <a:pt x="728" y="416"/>
                  </a:lnTo>
                  <a:lnTo>
                    <a:pt x="719" y="378"/>
                  </a:lnTo>
                  <a:lnTo>
                    <a:pt x="712" y="381"/>
                  </a:lnTo>
                  <a:lnTo>
                    <a:pt x="704" y="411"/>
                  </a:lnTo>
                  <a:lnTo>
                    <a:pt x="693" y="442"/>
                  </a:lnTo>
                  <a:lnTo>
                    <a:pt x="683" y="472"/>
                  </a:lnTo>
                  <a:lnTo>
                    <a:pt x="681" y="485"/>
                  </a:lnTo>
                  <a:lnTo>
                    <a:pt x="679" y="495"/>
                  </a:lnTo>
                  <a:lnTo>
                    <a:pt x="677" y="515"/>
                  </a:lnTo>
                  <a:lnTo>
                    <a:pt x="672" y="533"/>
                  </a:lnTo>
                  <a:lnTo>
                    <a:pt x="670" y="550"/>
                  </a:lnTo>
                  <a:lnTo>
                    <a:pt x="670" y="561"/>
                  </a:lnTo>
                  <a:lnTo>
                    <a:pt x="671" y="570"/>
                  </a:lnTo>
                  <a:lnTo>
                    <a:pt x="672" y="575"/>
                  </a:lnTo>
                  <a:lnTo>
                    <a:pt x="673" y="578"/>
                  </a:lnTo>
                  <a:lnTo>
                    <a:pt x="681" y="583"/>
                  </a:lnTo>
                  <a:lnTo>
                    <a:pt x="686" y="585"/>
                  </a:lnTo>
                  <a:lnTo>
                    <a:pt x="693" y="587"/>
                  </a:lnTo>
                  <a:lnTo>
                    <a:pt x="698" y="595"/>
                  </a:lnTo>
                  <a:lnTo>
                    <a:pt x="703" y="601"/>
                  </a:lnTo>
                  <a:lnTo>
                    <a:pt x="703" y="604"/>
                  </a:lnTo>
                  <a:lnTo>
                    <a:pt x="701" y="605"/>
                  </a:lnTo>
                  <a:lnTo>
                    <a:pt x="696" y="607"/>
                  </a:lnTo>
                  <a:lnTo>
                    <a:pt x="679" y="606"/>
                  </a:lnTo>
                  <a:lnTo>
                    <a:pt x="667" y="605"/>
                  </a:lnTo>
                  <a:lnTo>
                    <a:pt x="658" y="601"/>
                  </a:lnTo>
                  <a:lnTo>
                    <a:pt x="656" y="599"/>
                  </a:lnTo>
                  <a:lnTo>
                    <a:pt x="653" y="593"/>
                  </a:lnTo>
                  <a:lnTo>
                    <a:pt x="645" y="566"/>
                  </a:lnTo>
                  <a:lnTo>
                    <a:pt x="640" y="550"/>
                  </a:lnTo>
                  <a:lnTo>
                    <a:pt x="635" y="543"/>
                  </a:lnTo>
                  <a:lnTo>
                    <a:pt x="630" y="539"/>
                  </a:lnTo>
                  <a:lnTo>
                    <a:pt x="635" y="537"/>
                  </a:lnTo>
                  <a:lnTo>
                    <a:pt x="637" y="530"/>
                  </a:lnTo>
                  <a:lnTo>
                    <a:pt x="640" y="515"/>
                  </a:lnTo>
                  <a:lnTo>
                    <a:pt x="652" y="452"/>
                  </a:lnTo>
                  <a:lnTo>
                    <a:pt x="656" y="419"/>
                  </a:lnTo>
                  <a:lnTo>
                    <a:pt x="657" y="407"/>
                  </a:lnTo>
                  <a:lnTo>
                    <a:pt x="656" y="386"/>
                  </a:lnTo>
                  <a:lnTo>
                    <a:pt x="640" y="383"/>
                  </a:lnTo>
                  <a:lnTo>
                    <a:pt x="625" y="379"/>
                  </a:lnTo>
                  <a:lnTo>
                    <a:pt x="594" y="365"/>
                  </a:lnTo>
                  <a:lnTo>
                    <a:pt x="564" y="346"/>
                  </a:lnTo>
                  <a:lnTo>
                    <a:pt x="539" y="324"/>
                  </a:lnTo>
                  <a:lnTo>
                    <a:pt x="533" y="320"/>
                  </a:lnTo>
                  <a:lnTo>
                    <a:pt x="522" y="317"/>
                  </a:lnTo>
                  <a:lnTo>
                    <a:pt x="498" y="312"/>
                  </a:lnTo>
                  <a:lnTo>
                    <a:pt x="469" y="310"/>
                  </a:lnTo>
                  <a:lnTo>
                    <a:pt x="446" y="311"/>
                  </a:lnTo>
                  <a:lnTo>
                    <a:pt x="438" y="314"/>
                  </a:lnTo>
                  <a:lnTo>
                    <a:pt x="428" y="318"/>
                  </a:lnTo>
                  <a:lnTo>
                    <a:pt x="420" y="325"/>
                  </a:lnTo>
                  <a:lnTo>
                    <a:pt x="412" y="335"/>
                  </a:lnTo>
                  <a:lnTo>
                    <a:pt x="405" y="345"/>
                  </a:lnTo>
                  <a:lnTo>
                    <a:pt x="399" y="355"/>
                  </a:lnTo>
                  <a:lnTo>
                    <a:pt x="393" y="373"/>
                  </a:lnTo>
                  <a:lnTo>
                    <a:pt x="391" y="384"/>
                  </a:lnTo>
                  <a:lnTo>
                    <a:pt x="385" y="394"/>
                  </a:lnTo>
                  <a:lnTo>
                    <a:pt x="379" y="401"/>
                  </a:lnTo>
                  <a:lnTo>
                    <a:pt x="371" y="409"/>
                  </a:lnTo>
                  <a:lnTo>
                    <a:pt x="355" y="418"/>
                  </a:lnTo>
                  <a:lnTo>
                    <a:pt x="337" y="425"/>
                  </a:lnTo>
                  <a:lnTo>
                    <a:pt x="318" y="432"/>
                  </a:lnTo>
                  <a:lnTo>
                    <a:pt x="300" y="440"/>
                  </a:lnTo>
                  <a:lnTo>
                    <a:pt x="285" y="451"/>
                  </a:lnTo>
                  <a:lnTo>
                    <a:pt x="278" y="457"/>
                  </a:lnTo>
                  <a:lnTo>
                    <a:pt x="274" y="466"/>
                  </a:lnTo>
                  <a:lnTo>
                    <a:pt x="269" y="473"/>
                  </a:lnTo>
                  <a:lnTo>
                    <a:pt x="263" y="478"/>
                  </a:lnTo>
                  <a:lnTo>
                    <a:pt x="253" y="490"/>
                  </a:lnTo>
                  <a:lnTo>
                    <a:pt x="241" y="500"/>
                  </a:lnTo>
                  <a:lnTo>
                    <a:pt x="236" y="507"/>
                  </a:lnTo>
                  <a:lnTo>
                    <a:pt x="233" y="514"/>
                  </a:lnTo>
                  <a:lnTo>
                    <a:pt x="227" y="543"/>
                  </a:lnTo>
                  <a:lnTo>
                    <a:pt x="223" y="556"/>
                  </a:lnTo>
                  <a:lnTo>
                    <a:pt x="223" y="566"/>
                  </a:lnTo>
                  <a:lnTo>
                    <a:pt x="226" y="572"/>
                  </a:lnTo>
                  <a:lnTo>
                    <a:pt x="229" y="576"/>
                  </a:lnTo>
                  <a:lnTo>
                    <a:pt x="236" y="582"/>
                  </a:lnTo>
                  <a:lnTo>
                    <a:pt x="239" y="585"/>
                  </a:lnTo>
                  <a:lnTo>
                    <a:pt x="242" y="587"/>
                  </a:lnTo>
                  <a:lnTo>
                    <a:pt x="244" y="600"/>
                  </a:lnTo>
                  <a:lnTo>
                    <a:pt x="244" y="605"/>
                  </a:lnTo>
                  <a:lnTo>
                    <a:pt x="243" y="606"/>
                  </a:lnTo>
                  <a:lnTo>
                    <a:pt x="243" y="607"/>
                  </a:lnTo>
                  <a:lnTo>
                    <a:pt x="239" y="607"/>
                  </a:lnTo>
                  <a:lnTo>
                    <a:pt x="226" y="606"/>
                  </a:lnTo>
                  <a:lnTo>
                    <a:pt x="213" y="605"/>
                  </a:lnTo>
                  <a:lnTo>
                    <a:pt x="206" y="603"/>
                  </a:lnTo>
                  <a:lnTo>
                    <a:pt x="202" y="601"/>
                  </a:lnTo>
                  <a:lnTo>
                    <a:pt x="197" y="596"/>
                  </a:lnTo>
                  <a:lnTo>
                    <a:pt x="194" y="591"/>
                  </a:lnTo>
                  <a:lnTo>
                    <a:pt x="190" y="578"/>
                  </a:lnTo>
                  <a:lnTo>
                    <a:pt x="190" y="572"/>
                  </a:lnTo>
                  <a:lnTo>
                    <a:pt x="191" y="565"/>
                  </a:lnTo>
                  <a:lnTo>
                    <a:pt x="196" y="539"/>
                  </a:lnTo>
                  <a:lnTo>
                    <a:pt x="209" y="497"/>
                  </a:lnTo>
                  <a:lnTo>
                    <a:pt x="196" y="509"/>
                  </a:lnTo>
                  <a:lnTo>
                    <a:pt x="189" y="523"/>
                  </a:lnTo>
                  <a:lnTo>
                    <a:pt x="181" y="536"/>
                  </a:lnTo>
                  <a:lnTo>
                    <a:pt x="177" y="549"/>
                  </a:lnTo>
                  <a:lnTo>
                    <a:pt x="174" y="561"/>
                  </a:lnTo>
                  <a:lnTo>
                    <a:pt x="172" y="570"/>
                  </a:lnTo>
                  <a:lnTo>
                    <a:pt x="174" y="577"/>
                  </a:lnTo>
                  <a:lnTo>
                    <a:pt x="175" y="581"/>
                  </a:lnTo>
                  <a:lnTo>
                    <a:pt x="180" y="588"/>
                  </a:lnTo>
                  <a:lnTo>
                    <a:pt x="185" y="597"/>
                  </a:lnTo>
                  <a:lnTo>
                    <a:pt x="185" y="601"/>
                  </a:lnTo>
                  <a:lnTo>
                    <a:pt x="183" y="604"/>
                  </a:lnTo>
                  <a:lnTo>
                    <a:pt x="180" y="606"/>
                  </a:lnTo>
                  <a:lnTo>
                    <a:pt x="177" y="607"/>
                  </a:lnTo>
                </a:path>
              </a:pathLst>
            </a:custGeom>
            <a:noFill/>
            <a:ln w="12700" cap="rnd"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2">
              <a:extLst>
                <a:ext uri="{FF2B5EF4-FFF2-40B4-BE49-F238E27FC236}">
                  <a16:creationId xmlns:a16="http://schemas.microsoft.com/office/drawing/2014/main" id="{93531F07-E08E-2D4D-BF2A-D4A279C2E591}"/>
                </a:ext>
              </a:extLst>
            </p:cNvPr>
            <p:cNvSpPr>
              <a:spLocks/>
            </p:cNvSpPr>
            <p:nvPr/>
          </p:nvSpPr>
          <p:spPr bwMode="auto">
            <a:xfrm>
              <a:off x="3637" y="3372"/>
              <a:ext cx="17" cy="24"/>
            </a:xfrm>
            <a:custGeom>
              <a:avLst/>
              <a:gdLst>
                <a:gd name="T0" fmla="*/ 10 w 17"/>
                <a:gd name="T1" fmla="*/ 23 h 24"/>
                <a:gd name="T2" fmla="*/ 12 w 17"/>
                <a:gd name="T3" fmla="*/ 22 h 24"/>
                <a:gd name="T4" fmla="*/ 16 w 17"/>
                <a:gd name="T5" fmla="*/ 20 h 24"/>
                <a:gd name="T6" fmla="*/ 16 w 17"/>
                <a:gd name="T7" fmla="*/ 14 h 24"/>
                <a:gd name="T8" fmla="*/ 12 w 17"/>
                <a:gd name="T9" fmla="*/ 5 h 24"/>
                <a:gd name="T10" fmla="*/ 6 w 17"/>
                <a:gd name="T11" fmla="*/ 2 h 24"/>
                <a:gd name="T12" fmla="*/ 0 w 17"/>
                <a:gd name="T13" fmla="*/ 0 h 24"/>
                <a:gd name="T14" fmla="*/ 0 60000 65536"/>
                <a:gd name="T15" fmla="*/ 0 60000 65536"/>
                <a:gd name="T16" fmla="*/ 0 60000 65536"/>
                <a:gd name="T17" fmla="*/ 0 60000 65536"/>
                <a:gd name="T18" fmla="*/ 0 60000 65536"/>
                <a:gd name="T19" fmla="*/ 0 60000 65536"/>
                <a:gd name="T20" fmla="*/ 0 60000 65536"/>
                <a:gd name="T21" fmla="*/ 0 w 17"/>
                <a:gd name="T22" fmla="*/ 0 h 24"/>
                <a:gd name="T23" fmla="*/ 17 w 17"/>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4">
                  <a:moveTo>
                    <a:pt x="10" y="23"/>
                  </a:moveTo>
                  <a:lnTo>
                    <a:pt x="12" y="22"/>
                  </a:lnTo>
                  <a:lnTo>
                    <a:pt x="16" y="20"/>
                  </a:lnTo>
                  <a:lnTo>
                    <a:pt x="16" y="14"/>
                  </a:lnTo>
                  <a:lnTo>
                    <a:pt x="12" y="5"/>
                  </a:lnTo>
                  <a:lnTo>
                    <a:pt x="6" y="2"/>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3">
              <a:extLst>
                <a:ext uri="{FF2B5EF4-FFF2-40B4-BE49-F238E27FC236}">
                  <a16:creationId xmlns:a16="http://schemas.microsoft.com/office/drawing/2014/main" id="{49CFE676-9CD8-B646-BDFD-E57B45C075F8}"/>
                </a:ext>
              </a:extLst>
            </p:cNvPr>
            <p:cNvSpPr>
              <a:spLocks/>
            </p:cNvSpPr>
            <p:nvPr/>
          </p:nvSpPr>
          <p:spPr bwMode="auto">
            <a:xfrm>
              <a:off x="3620" y="3373"/>
              <a:ext cx="17" cy="21"/>
            </a:xfrm>
            <a:custGeom>
              <a:avLst/>
              <a:gdLst>
                <a:gd name="T0" fmla="*/ 0 w 17"/>
                <a:gd name="T1" fmla="*/ 0 h 21"/>
                <a:gd name="T2" fmla="*/ 12 w 17"/>
                <a:gd name="T3" fmla="*/ 5 h 21"/>
                <a:gd name="T4" fmla="*/ 16 w 17"/>
                <a:gd name="T5" fmla="*/ 14 h 21"/>
                <a:gd name="T6" fmla="*/ 16 w 17"/>
                <a:gd name="T7" fmla="*/ 18 h 21"/>
                <a:gd name="T8" fmla="*/ 13 w 17"/>
                <a:gd name="T9" fmla="*/ 20 h 21"/>
                <a:gd name="T10" fmla="*/ 10 w 17"/>
                <a:gd name="T11" fmla="*/ 20 h 21"/>
                <a:gd name="T12" fmla="*/ 0 60000 65536"/>
                <a:gd name="T13" fmla="*/ 0 60000 65536"/>
                <a:gd name="T14" fmla="*/ 0 60000 65536"/>
                <a:gd name="T15" fmla="*/ 0 60000 65536"/>
                <a:gd name="T16" fmla="*/ 0 60000 65536"/>
                <a:gd name="T17" fmla="*/ 0 60000 65536"/>
                <a:gd name="T18" fmla="*/ 0 w 17"/>
                <a:gd name="T19" fmla="*/ 0 h 21"/>
                <a:gd name="T20" fmla="*/ 17 w 17"/>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7" h="21">
                  <a:moveTo>
                    <a:pt x="0" y="0"/>
                  </a:moveTo>
                  <a:lnTo>
                    <a:pt x="12" y="5"/>
                  </a:lnTo>
                  <a:lnTo>
                    <a:pt x="16" y="14"/>
                  </a:lnTo>
                  <a:lnTo>
                    <a:pt x="16" y="18"/>
                  </a:lnTo>
                  <a:lnTo>
                    <a:pt x="13" y="20"/>
                  </a:lnTo>
                  <a:lnTo>
                    <a:pt x="10" y="2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4">
              <a:extLst>
                <a:ext uri="{FF2B5EF4-FFF2-40B4-BE49-F238E27FC236}">
                  <a16:creationId xmlns:a16="http://schemas.microsoft.com/office/drawing/2014/main" id="{EEF981F5-EFF4-0F43-84DC-82E3A806AE0D}"/>
                </a:ext>
              </a:extLst>
            </p:cNvPr>
            <p:cNvSpPr>
              <a:spLocks/>
            </p:cNvSpPr>
            <p:nvPr/>
          </p:nvSpPr>
          <p:spPr bwMode="auto">
            <a:xfrm>
              <a:off x="3692" y="3372"/>
              <a:ext cx="17" cy="23"/>
            </a:xfrm>
            <a:custGeom>
              <a:avLst/>
              <a:gdLst>
                <a:gd name="T0" fmla="*/ 9 w 17"/>
                <a:gd name="T1" fmla="*/ 22 h 23"/>
                <a:gd name="T2" fmla="*/ 12 w 17"/>
                <a:gd name="T3" fmla="*/ 22 h 23"/>
                <a:gd name="T4" fmla="*/ 14 w 17"/>
                <a:gd name="T5" fmla="*/ 19 h 23"/>
                <a:gd name="T6" fmla="*/ 16 w 17"/>
                <a:gd name="T7" fmla="*/ 17 h 23"/>
                <a:gd name="T8" fmla="*/ 14 w 17"/>
                <a:gd name="T9" fmla="*/ 13 h 23"/>
                <a:gd name="T10" fmla="*/ 10 w 17"/>
                <a:gd name="T11" fmla="*/ 4 h 23"/>
                <a:gd name="T12" fmla="*/ 4 w 17"/>
                <a:gd name="T13" fmla="*/ 1 h 23"/>
                <a:gd name="T14" fmla="*/ 0 w 17"/>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3"/>
                <a:gd name="T26" fmla="*/ 17 w 17"/>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3">
                  <a:moveTo>
                    <a:pt x="9" y="22"/>
                  </a:moveTo>
                  <a:lnTo>
                    <a:pt x="12" y="22"/>
                  </a:lnTo>
                  <a:lnTo>
                    <a:pt x="14" y="19"/>
                  </a:lnTo>
                  <a:lnTo>
                    <a:pt x="16" y="17"/>
                  </a:lnTo>
                  <a:lnTo>
                    <a:pt x="14" y="13"/>
                  </a:lnTo>
                  <a:lnTo>
                    <a:pt x="10" y="4"/>
                  </a:lnTo>
                  <a:lnTo>
                    <a:pt x="4" y="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5">
              <a:extLst>
                <a:ext uri="{FF2B5EF4-FFF2-40B4-BE49-F238E27FC236}">
                  <a16:creationId xmlns:a16="http://schemas.microsoft.com/office/drawing/2014/main" id="{DB7C011B-6A20-754F-85DB-98E500B61DCF}"/>
                </a:ext>
              </a:extLst>
            </p:cNvPr>
            <p:cNvSpPr>
              <a:spLocks/>
            </p:cNvSpPr>
            <p:nvPr/>
          </p:nvSpPr>
          <p:spPr bwMode="auto">
            <a:xfrm>
              <a:off x="3654" y="3244"/>
              <a:ext cx="29" cy="28"/>
            </a:xfrm>
            <a:custGeom>
              <a:avLst/>
              <a:gdLst>
                <a:gd name="T0" fmla="*/ 0 w 29"/>
                <a:gd name="T1" fmla="*/ 27 h 28"/>
                <a:gd name="T2" fmla="*/ 5 w 29"/>
                <a:gd name="T3" fmla="*/ 16 h 28"/>
                <a:gd name="T4" fmla="*/ 10 w 29"/>
                <a:gd name="T5" fmla="*/ 7 h 28"/>
                <a:gd name="T6" fmla="*/ 17 w 29"/>
                <a:gd name="T7" fmla="*/ 2 h 28"/>
                <a:gd name="T8" fmla="*/ 28 w 29"/>
                <a:gd name="T9" fmla="*/ 0 h 28"/>
                <a:gd name="T10" fmla="*/ 0 60000 65536"/>
                <a:gd name="T11" fmla="*/ 0 60000 65536"/>
                <a:gd name="T12" fmla="*/ 0 60000 65536"/>
                <a:gd name="T13" fmla="*/ 0 60000 65536"/>
                <a:gd name="T14" fmla="*/ 0 60000 65536"/>
                <a:gd name="T15" fmla="*/ 0 w 29"/>
                <a:gd name="T16" fmla="*/ 0 h 28"/>
                <a:gd name="T17" fmla="*/ 29 w 29"/>
                <a:gd name="T18" fmla="*/ 28 h 28"/>
              </a:gdLst>
              <a:ahLst/>
              <a:cxnLst>
                <a:cxn ang="T10">
                  <a:pos x="T0" y="T1"/>
                </a:cxn>
                <a:cxn ang="T11">
                  <a:pos x="T2" y="T3"/>
                </a:cxn>
                <a:cxn ang="T12">
                  <a:pos x="T4" y="T5"/>
                </a:cxn>
                <a:cxn ang="T13">
                  <a:pos x="T6" y="T7"/>
                </a:cxn>
                <a:cxn ang="T14">
                  <a:pos x="T8" y="T9"/>
                </a:cxn>
              </a:cxnLst>
              <a:rect l="T15" t="T16" r="T17" b="T18"/>
              <a:pathLst>
                <a:path w="29" h="28">
                  <a:moveTo>
                    <a:pt x="0" y="27"/>
                  </a:moveTo>
                  <a:lnTo>
                    <a:pt x="5" y="16"/>
                  </a:lnTo>
                  <a:lnTo>
                    <a:pt x="10" y="7"/>
                  </a:lnTo>
                  <a:lnTo>
                    <a:pt x="17" y="2"/>
                  </a:lnTo>
                  <a:lnTo>
                    <a:pt x="2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6">
              <a:extLst>
                <a:ext uri="{FF2B5EF4-FFF2-40B4-BE49-F238E27FC236}">
                  <a16:creationId xmlns:a16="http://schemas.microsoft.com/office/drawing/2014/main" id="{3288F16F-3CE5-EC40-88ED-470C7C1428BA}"/>
                </a:ext>
              </a:extLst>
            </p:cNvPr>
            <p:cNvSpPr>
              <a:spLocks/>
            </p:cNvSpPr>
            <p:nvPr/>
          </p:nvSpPr>
          <p:spPr bwMode="auto">
            <a:xfrm>
              <a:off x="3683" y="3086"/>
              <a:ext cx="246" cy="200"/>
            </a:xfrm>
            <a:custGeom>
              <a:avLst/>
              <a:gdLst>
                <a:gd name="T0" fmla="*/ 0 w 246"/>
                <a:gd name="T1" fmla="*/ 199 h 200"/>
                <a:gd name="T2" fmla="*/ 20 w 246"/>
                <a:gd name="T3" fmla="*/ 182 h 200"/>
                <a:gd name="T4" fmla="*/ 40 w 246"/>
                <a:gd name="T5" fmla="*/ 166 h 200"/>
                <a:gd name="T6" fmla="*/ 80 w 246"/>
                <a:gd name="T7" fmla="*/ 142 h 200"/>
                <a:gd name="T8" fmla="*/ 115 w 246"/>
                <a:gd name="T9" fmla="*/ 120 h 200"/>
                <a:gd name="T10" fmla="*/ 130 w 246"/>
                <a:gd name="T11" fmla="*/ 110 h 200"/>
                <a:gd name="T12" fmla="*/ 141 w 246"/>
                <a:gd name="T13" fmla="*/ 99 h 200"/>
                <a:gd name="T14" fmla="*/ 152 w 246"/>
                <a:gd name="T15" fmla="*/ 83 h 200"/>
                <a:gd name="T16" fmla="*/ 163 w 246"/>
                <a:gd name="T17" fmla="*/ 67 h 200"/>
                <a:gd name="T18" fmla="*/ 172 w 246"/>
                <a:gd name="T19" fmla="*/ 51 h 200"/>
                <a:gd name="T20" fmla="*/ 183 w 246"/>
                <a:gd name="T21" fmla="*/ 34 h 200"/>
                <a:gd name="T22" fmla="*/ 195 w 246"/>
                <a:gd name="T23" fmla="*/ 19 h 200"/>
                <a:gd name="T24" fmla="*/ 210 w 246"/>
                <a:gd name="T25" fmla="*/ 7 h 200"/>
                <a:gd name="T26" fmla="*/ 217 w 246"/>
                <a:gd name="T27" fmla="*/ 4 h 200"/>
                <a:gd name="T28" fmla="*/ 225 w 246"/>
                <a:gd name="T29" fmla="*/ 1 h 200"/>
                <a:gd name="T30" fmla="*/ 235 w 246"/>
                <a:gd name="T31" fmla="*/ 0 h 200"/>
                <a:gd name="T32" fmla="*/ 245 w 246"/>
                <a:gd name="T33" fmla="*/ 0 h 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6"/>
                <a:gd name="T52" fmla="*/ 0 h 200"/>
                <a:gd name="T53" fmla="*/ 246 w 246"/>
                <a:gd name="T54" fmla="*/ 200 h 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6" h="200">
                  <a:moveTo>
                    <a:pt x="0" y="199"/>
                  </a:moveTo>
                  <a:lnTo>
                    <a:pt x="20" y="182"/>
                  </a:lnTo>
                  <a:lnTo>
                    <a:pt x="40" y="166"/>
                  </a:lnTo>
                  <a:lnTo>
                    <a:pt x="80" y="142"/>
                  </a:lnTo>
                  <a:lnTo>
                    <a:pt x="115" y="120"/>
                  </a:lnTo>
                  <a:lnTo>
                    <a:pt x="130" y="110"/>
                  </a:lnTo>
                  <a:lnTo>
                    <a:pt x="141" y="99"/>
                  </a:lnTo>
                  <a:lnTo>
                    <a:pt x="152" y="83"/>
                  </a:lnTo>
                  <a:lnTo>
                    <a:pt x="163" y="67"/>
                  </a:lnTo>
                  <a:lnTo>
                    <a:pt x="172" y="51"/>
                  </a:lnTo>
                  <a:lnTo>
                    <a:pt x="183" y="34"/>
                  </a:lnTo>
                  <a:lnTo>
                    <a:pt x="195" y="19"/>
                  </a:lnTo>
                  <a:lnTo>
                    <a:pt x="210" y="7"/>
                  </a:lnTo>
                  <a:lnTo>
                    <a:pt x="217" y="4"/>
                  </a:lnTo>
                  <a:lnTo>
                    <a:pt x="225" y="1"/>
                  </a:lnTo>
                  <a:lnTo>
                    <a:pt x="235" y="0"/>
                  </a:lnTo>
                  <a:lnTo>
                    <a:pt x="2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7">
              <a:extLst>
                <a:ext uri="{FF2B5EF4-FFF2-40B4-BE49-F238E27FC236}">
                  <a16:creationId xmlns:a16="http://schemas.microsoft.com/office/drawing/2014/main" id="{BE44FC32-2878-FA41-87FA-3C90C3898B0E}"/>
                </a:ext>
              </a:extLst>
            </p:cNvPr>
            <p:cNvSpPr>
              <a:spLocks/>
            </p:cNvSpPr>
            <p:nvPr/>
          </p:nvSpPr>
          <p:spPr bwMode="auto">
            <a:xfrm>
              <a:off x="3870" y="3100"/>
              <a:ext cx="51" cy="17"/>
            </a:xfrm>
            <a:custGeom>
              <a:avLst/>
              <a:gdLst>
                <a:gd name="T0" fmla="*/ 50 w 51"/>
                <a:gd name="T1" fmla="*/ 0 h 17"/>
                <a:gd name="T2" fmla="*/ 37 w 51"/>
                <a:gd name="T3" fmla="*/ 2 h 17"/>
                <a:gd name="T4" fmla="*/ 23 w 51"/>
                <a:gd name="T5" fmla="*/ 5 h 17"/>
                <a:gd name="T6" fmla="*/ 11 w 51"/>
                <a:gd name="T7" fmla="*/ 9 h 17"/>
                <a:gd name="T8" fmla="*/ 0 w 51"/>
                <a:gd name="T9" fmla="*/ 16 h 17"/>
                <a:gd name="T10" fmla="*/ 0 60000 65536"/>
                <a:gd name="T11" fmla="*/ 0 60000 65536"/>
                <a:gd name="T12" fmla="*/ 0 60000 65536"/>
                <a:gd name="T13" fmla="*/ 0 60000 65536"/>
                <a:gd name="T14" fmla="*/ 0 60000 65536"/>
                <a:gd name="T15" fmla="*/ 0 w 51"/>
                <a:gd name="T16" fmla="*/ 0 h 17"/>
                <a:gd name="T17" fmla="*/ 51 w 51"/>
                <a:gd name="T18" fmla="*/ 17 h 17"/>
              </a:gdLst>
              <a:ahLst/>
              <a:cxnLst>
                <a:cxn ang="T10">
                  <a:pos x="T0" y="T1"/>
                </a:cxn>
                <a:cxn ang="T11">
                  <a:pos x="T2" y="T3"/>
                </a:cxn>
                <a:cxn ang="T12">
                  <a:pos x="T4" y="T5"/>
                </a:cxn>
                <a:cxn ang="T13">
                  <a:pos x="T6" y="T7"/>
                </a:cxn>
                <a:cxn ang="T14">
                  <a:pos x="T8" y="T9"/>
                </a:cxn>
              </a:cxnLst>
              <a:rect l="T15" t="T16" r="T17" b="T18"/>
              <a:pathLst>
                <a:path w="51" h="17">
                  <a:moveTo>
                    <a:pt x="50" y="0"/>
                  </a:moveTo>
                  <a:lnTo>
                    <a:pt x="37" y="2"/>
                  </a:lnTo>
                  <a:lnTo>
                    <a:pt x="23" y="5"/>
                  </a:lnTo>
                  <a:lnTo>
                    <a:pt x="11" y="9"/>
                  </a:lnTo>
                  <a:lnTo>
                    <a:pt x="0" y="16"/>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18">
              <a:extLst>
                <a:ext uri="{FF2B5EF4-FFF2-40B4-BE49-F238E27FC236}">
                  <a16:creationId xmlns:a16="http://schemas.microsoft.com/office/drawing/2014/main" id="{96607C2D-0CFF-4B48-9D65-A260A9FCCC6C}"/>
                </a:ext>
              </a:extLst>
            </p:cNvPr>
            <p:cNvSpPr>
              <a:spLocks/>
            </p:cNvSpPr>
            <p:nvPr/>
          </p:nvSpPr>
          <p:spPr bwMode="auto">
            <a:xfrm>
              <a:off x="3775" y="2953"/>
              <a:ext cx="41" cy="34"/>
            </a:xfrm>
            <a:custGeom>
              <a:avLst/>
              <a:gdLst>
                <a:gd name="T0" fmla="*/ 0 w 41"/>
                <a:gd name="T1" fmla="*/ 33 h 34"/>
                <a:gd name="T2" fmla="*/ 8 w 41"/>
                <a:gd name="T3" fmla="*/ 24 h 34"/>
                <a:gd name="T4" fmla="*/ 16 w 41"/>
                <a:gd name="T5" fmla="*/ 15 h 34"/>
                <a:gd name="T6" fmla="*/ 27 w 41"/>
                <a:gd name="T7" fmla="*/ 8 h 34"/>
                <a:gd name="T8" fmla="*/ 40 w 41"/>
                <a:gd name="T9" fmla="*/ 0 h 34"/>
                <a:gd name="T10" fmla="*/ 0 60000 65536"/>
                <a:gd name="T11" fmla="*/ 0 60000 65536"/>
                <a:gd name="T12" fmla="*/ 0 60000 65536"/>
                <a:gd name="T13" fmla="*/ 0 60000 65536"/>
                <a:gd name="T14" fmla="*/ 0 60000 65536"/>
                <a:gd name="T15" fmla="*/ 0 w 41"/>
                <a:gd name="T16" fmla="*/ 0 h 34"/>
                <a:gd name="T17" fmla="*/ 41 w 41"/>
                <a:gd name="T18" fmla="*/ 34 h 34"/>
              </a:gdLst>
              <a:ahLst/>
              <a:cxnLst>
                <a:cxn ang="T10">
                  <a:pos x="T0" y="T1"/>
                </a:cxn>
                <a:cxn ang="T11">
                  <a:pos x="T2" y="T3"/>
                </a:cxn>
                <a:cxn ang="T12">
                  <a:pos x="T4" y="T5"/>
                </a:cxn>
                <a:cxn ang="T13">
                  <a:pos x="T6" y="T7"/>
                </a:cxn>
                <a:cxn ang="T14">
                  <a:pos x="T8" y="T9"/>
                </a:cxn>
              </a:cxnLst>
              <a:rect l="T15" t="T16" r="T17" b="T18"/>
              <a:pathLst>
                <a:path w="41" h="34">
                  <a:moveTo>
                    <a:pt x="0" y="33"/>
                  </a:moveTo>
                  <a:lnTo>
                    <a:pt x="8" y="24"/>
                  </a:lnTo>
                  <a:lnTo>
                    <a:pt x="16" y="15"/>
                  </a:lnTo>
                  <a:lnTo>
                    <a:pt x="27" y="8"/>
                  </a:lnTo>
                  <a:lnTo>
                    <a:pt x="4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9">
              <a:extLst>
                <a:ext uri="{FF2B5EF4-FFF2-40B4-BE49-F238E27FC236}">
                  <a16:creationId xmlns:a16="http://schemas.microsoft.com/office/drawing/2014/main" id="{133203FB-8C18-7E4D-936C-45A477193D5E}"/>
                </a:ext>
              </a:extLst>
            </p:cNvPr>
            <p:cNvSpPr>
              <a:spLocks/>
            </p:cNvSpPr>
            <p:nvPr/>
          </p:nvSpPr>
          <p:spPr bwMode="auto">
            <a:xfrm>
              <a:off x="3889" y="3054"/>
              <a:ext cx="106" cy="26"/>
            </a:xfrm>
            <a:custGeom>
              <a:avLst/>
              <a:gdLst>
                <a:gd name="T0" fmla="*/ 0 w 106"/>
                <a:gd name="T1" fmla="*/ 14 h 26"/>
                <a:gd name="T2" fmla="*/ 13 w 106"/>
                <a:gd name="T3" fmla="*/ 4 h 26"/>
                <a:gd name="T4" fmla="*/ 25 w 106"/>
                <a:gd name="T5" fmla="*/ 0 h 26"/>
                <a:gd name="T6" fmla="*/ 40 w 106"/>
                <a:gd name="T7" fmla="*/ 0 h 26"/>
                <a:gd name="T8" fmla="*/ 51 w 106"/>
                <a:gd name="T9" fmla="*/ 3 h 26"/>
                <a:gd name="T10" fmla="*/ 79 w 106"/>
                <a:gd name="T11" fmla="*/ 14 h 26"/>
                <a:gd name="T12" fmla="*/ 105 w 106"/>
                <a:gd name="T13" fmla="*/ 25 h 26"/>
                <a:gd name="T14" fmla="*/ 0 60000 65536"/>
                <a:gd name="T15" fmla="*/ 0 60000 65536"/>
                <a:gd name="T16" fmla="*/ 0 60000 65536"/>
                <a:gd name="T17" fmla="*/ 0 60000 65536"/>
                <a:gd name="T18" fmla="*/ 0 60000 65536"/>
                <a:gd name="T19" fmla="*/ 0 60000 65536"/>
                <a:gd name="T20" fmla="*/ 0 60000 65536"/>
                <a:gd name="T21" fmla="*/ 0 w 106"/>
                <a:gd name="T22" fmla="*/ 0 h 26"/>
                <a:gd name="T23" fmla="*/ 106 w 10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26">
                  <a:moveTo>
                    <a:pt x="0" y="14"/>
                  </a:moveTo>
                  <a:lnTo>
                    <a:pt x="13" y="4"/>
                  </a:lnTo>
                  <a:lnTo>
                    <a:pt x="25" y="0"/>
                  </a:lnTo>
                  <a:lnTo>
                    <a:pt x="40" y="0"/>
                  </a:lnTo>
                  <a:lnTo>
                    <a:pt x="51" y="3"/>
                  </a:lnTo>
                  <a:lnTo>
                    <a:pt x="79" y="14"/>
                  </a:lnTo>
                  <a:lnTo>
                    <a:pt x="105" y="25"/>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0">
              <a:extLst>
                <a:ext uri="{FF2B5EF4-FFF2-40B4-BE49-F238E27FC236}">
                  <a16:creationId xmlns:a16="http://schemas.microsoft.com/office/drawing/2014/main" id="{7AA98C9A-7005-9B4A-936A-9EF560000310}"/>
                </a:ext>
              </a:extLst>
            </p:cNvPr>
            <p:cNvSpPr>
              <a:spLocks/>
            </p:cNvSpPr>
            <p:nvPr/>
          </p:nvSpPr>
          <p:spPr bwMode="auto">
            <a:xfrm>
              <a:off x="3977" y="3093"/>
              <a:ext cx="37" cy="21"/>
            </a:xfrm>
            <a:custGeom>
              <a:avLst/>
              <a:gdLst>
                <a:gd name="T0" fmla="*/ 0 w 37"/>
                <a:gd name="T1" fmla="*/ 0 h 21"/>
                <a:gd name="T2" fmla="*/ 10 w 37"/>
                <a:gd name="T3" fmla="*/ 2 h 21"/>
                <a:gd name="T4" fmla="*/ 19 w 37"/>
                <a:gd name="T5" fmla="*/ 7 h 21"/>
                <a:gd name="T6" fmla="*/ 26 w 37"/>
                <a:gd name="T7" fmla="*/ 12 h 21"/>
                <a:gd name="T8" fmla="*/ 36 w 37"/>
                <a:gd name="T9" fmla="*/ 20 h 21"/>
                <a:gd name="T10" fmla="*/ 0 60000 65536"/>
                <a:gd name="T11" fmla="*/ 0 60000 65536"/>
                <a:gd name="T12" fmla="*/ 0 60000 65536"/>
                <a:gd name="T13" fmla="*/ 0 60000 65536"/>
                <a:gd name="T14" fmla="*/ 0 60000 65536"/>
                <a:gd name="T15" fmla="*/ 0 w 37"/>
                <a:gd name="T16" fmla="*/ 0 h 21"/>
                <a:gd name="T17" fmla="*/ 37 w 37"/>
                <a:gd name="T18" fmla="*/ 21 h 21"/>
              </a:gdLst>
              <a:ahLst/>
              <a:cxnLst>
                <a:cxn ang="T10">
                  <a:pos x="T0" y="T1"/>
                </a:cxn>
                <a:cxn ang="T11">
                  <a:pos x="T2" y="T3"/>
                </a:cxn>
                <a:cxn ang="T12">
                  <a:pos x="T4" y="T5"/>
                </a:cxn>
                <a:cxn ang="T13">
                  <a:pos x="T6" y="T7"/>
                </a:cxn>
                <a:cxn ang="T14">
                  <a:pos x="T8" y="T9"/>
                </a:cxn>
              </a:cxnLst>
              <a:rect l="T15" t="T16" r="T17" b="T18"/>
              <a:pathLst>
                <a:path w="37" h="21">
                  <a:moveTo>
                    <a:pt x="0" y="0"/>
                  </a:moveTo>
                  <a:lnTo>
                    <a:pt x="10" y="2"/>
                  </a:lnTo>
                  <a:lnTo>
                    <a:pt x="19" y="7"/>
                  </a:lnTo>
                  <a:lnTo>
                    <a:pt x="26" y="12"/>
                  </a:lnTo>
                  <a:lnTo>
                    <a:pt x="36" y="2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21">
              <a:extLst>
                <a:ext uri="{FF2B5EF4-FFF2-40B4-BE49-F238E27FC236}">
                  <a16:creationId xmlns:a16="http://schemas.microsoft.com/office/drawing/2014/main" id="{59424210-78D4-704F-95A7-12D317E7E009}"/>
                </a:ext>
              </a:extLst>
            </p:cNvPr>
            <p:cNvSpPr>
              <a:spLocks/>
            </p:cNvSpPr>
            <p:nvPr/>
          </p:nvSpPr>
          <p:spPr bwMode="auto">
            <a:xfrm>
              <a:off x="4132" y="3169"/>
              <a:ext cx="56" cy="17"/>
            </a:xfrm>
            <a:custGeom>
              <a:avLst/>
              <a:gdLst>
                <a:gd name="T0" fmla="*/ 0 w 56"/>
                <a:gd name="T1" fmla="*/ 13 h 17"/>
                <a:gd name="T2" fmla="*/ 14 w 56"/>
                <a:gd name="T3" fmla="*/ 16 h 17"/>
                <a:gd name="T4" fmla="*/ 27 w 56"/>
                <a:gd name="T5" fmla="*/ 14 h 17"/>
                <a:gd name="T6" fmla="*/ 41 w 56"/>
                <a:gd name="T7" fmla="*/ 10 h 17"/>
                <a:gd name="T8" fmla="*/ 55 w 56"/>
                <a:gd name="T9" fmla="*/ 0 h 17"/>
                <a:gd name="T10" fmla="*/ 0 60000 65536"/>
                <a:gd name="T11" fmla="*/ 0 60000 65536"/>
                <a:gd name="T12" fmla="*/ 0 60000 65536"/>
                <a:gd name="T13" fmla="*/ 0 60000 65536"/>
                <a:gd name="T14" fmla="*/ 0 60000 65536"/>
                <a:gd name="T15" fmla="*/ 0 w 56"/>
                <a:gd name="T16" fmla="*/ 0 h 17"/>
                <a:gd name="T17" fmla="*/ 56 w 56"/>
                <a:gd name="T18" fmla="*/ 17 h 17"/>
              </a:gdLst>
              <a:ahLst/>
              <a:cxnLst>
                <a:cxn ang="T10">
                  <a:pos x="T0" y="T1"/>
                </a:cxn>
                <a:cxn ang="T11">
                  <a:pos x="T2" y="T3"/>
                </a:cxn>
                <a:cxn ang="T12">
                  <a:pos x="T4" y="T5"/>
                </a:cxn>
                <a:cxn ang="T13">
                  <a:pos x="T6" y="T7"/>
                </a:cxn>
                <a:cxn ang="T14">
                  <a:pos x="T8" y="T9"/>
                </a:cxn>
              </a:cxnLst>
              <a:rect l="T15" t="T16" r="T17" b="T18"/>
              <a:pathLst>
                <a:path w="56" h="17">
                  <a:moveTo>
                    <a:pt x="0" y="13"/>
                  </a:moveTo>
                  <a:lnTo>
                    <a:pt x="14" y="16"/>
                  </a:lnTo>
                  <a:lnTo>
                    <a:pt x="27" y="14"/>
                  </a:lnTo>
                  <a:lnTo>
                    <a:pt x="41" y="10"/>
                  </a:lnTo>
                  <a:lnTo>
                    <a:pt x="5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22">
              <a:extLst>
                <a:ext uri="{FF2B5EF4-FFF2-40B4-BE49-F238E27FC236}">
                  <a16:creationId xmlns:a16="http://schemas.microsoft.com/office/drawing/2014/main" id="{274BBD76-E3D2-EE42-9B3C-1DB32D367BFF}"/>
                </a:ext>
              </a:extLst>
            </p:cNvPr>
            <p:cNvSpPr>
              <a:spLocks/>
            </p:cNvSpPr>
            <p:nvPr/>
          </p:nvSpPr>
          <p:spPr bwMode="auto">
            <a:xfrm>
              <a:off x="4173" y="3118"/>
              <a:ext cx="21" cy="49"/>
            </a:xfrm>
            <a:custGeom>
              <a:avLst/>
              <a:gdLst>
                <a:gd name="T0" fmla="*/ 20 w 21"/>
                <a:gd name="T1" fmla="*/ 48 h 49"/>
                <a:gd name="T2" fmla="*/ 19 w 21"/>
                <a:gd name="T3" fmla="*/ 41 h 49"/>
                <a:gd name="T4" fmla="*/ 19 w 21"/>
                <a:gd name="T5" fmla="*/ 37 h 49"/>
                <a:gd name="T6" fmla="*/ 19 w 21"/>
                <a:gd name="T7" fmla="*/ 27 h 49"/>
                <a:gd name="T8" fmla="*/ 17 w 21"/>
                <a:gd name="T9" fmla="*/ 23 h 49"/>
                <a:gd name="T10" fmla="*/ 15 w 21"/>
                <a:gd name="T11" fmla="*/ 17 h 49"/>
                <a:gd name="T12" fmla="*/ 9 w 21"/>
                <a:gd name="T13" fmla="*/ 9 h 49"/>
                <a:gd name="T14" fmla="*/ 0 w 21"/>
                <a:gd name="T15" fmla="*/ 0 h 49"/>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49"/>
                <a:gd name="T26" fmla="*/ 21 w 21"/>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49">
                  <a:moveTo>
                    <a:pt x="20" y="48"/>
                  </a:moveTo>
                  <a:lnTo>
                    <a:pt x="19" y="41"/>
                  </a:lnTo>
                  <a:lnTo>
                    <a:pt x="19" y="37"/>
                  </a:lnTo>
                  <a:lnTo>
                    <a:pt x="19" y="27"/>
                  </a:lnTo>
                  <a:lnTo>
                    <a:pt x="17" y="23"/>
                  </a:lnTo>
                  <a:lnTo>
                    <a:pt x="15" y="17"/>
                  </a:lnTo>
                  <a:lnTo>
                    <a:pt x="9" y="9"/>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3">
              <a:extLst>
                <a:ext uri="{FF2B5EF4-FFF2-40B4-BE49-F238E27FC236}">
                  <a16:creationId xmlns:a16="http://schemas.microsoft.com/office/drawing/2014/main" id="{E2D9BC94-FCCE-A247-B36D-73FFBDAF38DF}"/>
                </a:ext>
              </a:extLst>
            </p:cNvPr>
            <p:cNvSpPr>
              <a:spLocks/>
            </p:cNvSpPr>
            <p:nvPr/>
          </p:nvSpPr>
          <p:spPr bwMode="auto">
            <a:xfrm>
              <a:off x="4178" y="3101"/>
              <a:ext cx="37" cy="55"/>
            </a:xfrm>
            <a:custGeom>
              <a:avLst/>
              <a:gdLst>
                <a:gd name="T0" fmla="*/ 0 w 37"/>
                <a:gd name="T1" fmla="*/ 0 h 55"/>
                <a:gd name="T2" fmla="*/ 9 w 37"/>
                <a:gd name="T3" fmla="*/ 11 h 55"/>
                <a:gd name="T4" fmla="*/ 16 w 37"/>
                <a:gd name="T5" fmla="*/ 22 h 55"/>
                <a:gd name="T6" fmla="*/ 36 w 37"/>
                <a:gd name="T7" fmla="*/ 42 h 55"/>
                <a:gd name="T8" fmla="*/ 31 w 37"/>
                <a:gd name="T9" fmla="*/ 43 h 55"/>
                <a:gd name="T10" fmla="*/ 26 w 37"/>
                <a:gd name="T11" fmla="*/ 47 h 55"/>
                <a:gd name="T12" fmla="*/ 24 w 37"/>
                <a:gd name="T13" fmla="*/ 50 h 55"/>
                <a:gd name="T14" fmla="*/ 24 w 37"/>
                <a:gd name="T15" fmla="*/ 54 h 55"/>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55"/>
                <a:gd name="T26" fmla="*/ 37 w 37"/>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55">
                  <a:moveTo>
                    <a:pt x="0" y="0"/>
                  </a:moveTo>
                  <a:lnTo>
                    <a:pt x="9" y="11"/>
                  </a:lnTo>
                  <a:lnTo>
                    <a:pt x="16" y="22"/>
                  </a:lnTo>
                  <a:lnTo>
                    <a:pt x="36" y="42"/>
                  </a:lnTo>
                  <a:lnTo>
                    <a:pt x="31" y="43"/>
                  </a:lnTo>
                  <a:lnTo>
                    <a:pt x="26" y="47"/>
                  </a:lnTo>
                  <a:lnTo>
                    <a:pt x="24" y="50"/>
                  </a:lnTo>
                  <a:lnTo>
                    <a:pt x="24" y="5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24">
              <a:extLst>
                <a:ext uri="{FF2B5EF4-FFF2-40B4-BE49-F238E27FC236}">
                  <a16:creationId xmlns:a16="http://schemas.microsoft.com/office/drawing/2014/main" id="{64CD2DA8-0E0D-444C-9D4C-545E83B5248F}"/>
                </a:ext>
              </a:extLst>
            </p:cNvPr>
            <p:cNvSpPr>
              <a:spLocks/>
            </p:cNvSpPr>
            <p:nvPr/>
          </p:nvSpPr>
          <p:spPr bwMode="auto">
            <a:xfrm>
              <a:off x="4151" y="3374"/>
              <a:ext cx="20" cy="22"/>
            </a:xfrm>
            <a:custGeom>
              <a:avLst/>
              <a:gdLst>
                <a:gd name="T0" fmla="*/ 0 w 20"/>
                <a:gd name="T1" fmla="*/ 0 h 22"/>
                <a:gd name="T2" fmla="*/ 6 w 20"/>
                <a:gd name="T3" fmla="*/ 2 h 22"/>
                <a:gd name="T4" fmla="*/ 12 w 20"/>
                <a:gd name="T5" fmla="*/ 5 h 22"/>
                <a:gd name="T6" fmla="*/ 16 w 20"/>
                <a:gd name="T7" fmla="*/ 8 h 22"/>
                <a:gd name="T8" fmla="*/ 17 w 20"/>
                <a:gd name="T9" fmla="*/ 13 h 22"/>
                <a:gd name="T10" fmla="*/ 19 w 20"/>
                <a:gd name="T11" fmla="*/ 18 h 22"/>
                <a:gd name="T12" fmla="*/ 17 w 20"/>
                <a:gd name="T13" fmla="*/ 20 h 22"/>
                <a:gd name="T14" fmla="*/ 16 w 20"/>
                <a:gd name="T15" fmla="*/ 21 h 22"/>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2"/>
                <a:gd name="T26" fmla="*/ 20 w 20"/>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2">
                  <a:moveTo>
                    <a:pt x="0" y="0"/>
                  </a:moveTo>
                  <a:lnTo>
                    <a:pt x="6" y="2"/>
                  </a:lnTo>
                  <a:lnTo>
                    <a:pt x="12" y="5"/>
                  </a:lnTo>
                  <a:lnTo>
                    <a:pt x="16" y="8"/>
                  </a:lnTo>
                  <a:lnTo>
                    <a:pt x="17" y="13"/>
                  </a:lnTo>
                  <a:lnTo>
                    <a:pt x="19" y="18"/>
                  </a:lnTo>
                  <a:lnTo>
                    <a:pt x="17" y="20"/>
                  </a:lnTo>
                  <a:lnTo>
                    <a:pt x="16" y="2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25">
              <a:extLst>
                <a:ext uri="{FF2B5EF4-FFF2-40B4-BE49-F238E27FC236}">
                  <a16:creationId xmlns:a16="http://schemas.microsoft.com/office/drawing/2014/main" id="{918FAD31-83AB-6048-AE71-1ED422CDA675}"/>
                </a:ext>
              </a:extLst>
            </p:cNvPr>
            <p:cNvSpPr>
              <a:spLocks/>
            </p:cNvSpPr>
            <p:nvPr/>
          </p:nvSpPr>
          <p:spPr bwMode="auto">
            <a:xfrm>
              <a:off x="4281" y="3373"/>
              <a:ext cx="20" cy="23"/>
            </a:xfrm>
            <a:custGeom>
              <a:avLst/>
              <a:gdLst>
                <a:gd name="T0" fmla="*/ 16 w 20"/>
                <a:gd name="T1" fmla="*/ 22 h 23"/>
                <a:gd name="T2" fmla="*/ 19 w 20"/>
                <a:gd name="T3" fmla="*/ 21 h 23"/>
                <a:gd name="T4" fmla="*/ 19 w 20"/>
                <a:gd name="T5" fmla="*/ 19 h 23"/>
                <a:gd name="T6" fmla="*/ 17 w 20"/>
                <a:gd name="T7" fmla="*/ 13 h 23"/>
                <a:gd name="T8" fmla="*/ 15 w 20"/>
                <a:gd name="T9" fmla="*/ 8 h 23"/>
                <a:gd name="T10" fmla="*/ 12 w 20"/>
                <a:gd name="T11" fmla="*/ 4 h 23"/>
                <a:gd name="T12" fmla="*/ 6 w 20"/>
                <a:gd name="T13" fmla="*/ 2 h 23"/>
                <a:gd name="T14" fmla="*/ 0 w 20"/>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3"/>
                <a:gd name="T26" fmla="*/ 20 w 20"/>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3">
                  <a:moveTo>
                    <a:pt x="16" y="22"/>
                  </a:moveTo>
                  <a:lnTo>
                    <a:pt x="19" y="21"/>
                  </a:lnTo>
                  <a:lnTo>
                    <a:pt x="19" y="19"/>
                  </a:lnTo>
                  <a:lnTo>
                    <a:pt x="17" y="13"/>
                  </a:lnTo>
                  <a:lnTo>
                    <a:pt x="15" y="8"/>
                  </a:lnTo>
                  <a:lnTo>
                    <a:pt x="12" y="4"/>
                  </a:lnTo>
                  <a:lnTo>
                    <a:pt x="6" y="2"/>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26">
              <a:extLst>
                <a:ext uri="{FF2B5EF4-FFF2-40B4-BE49-F238E27FC236}">
                  <a16:creationId xmlns:a16="http://schemas.microsoft.com/office/drawing/2014/main" id="{B92D745F-49C1-7045-8584-2B6B2F172BA9}"/>
                </a:ext>
              </a:extLst>
            </p:cNvPr>
            <p:cNvSpPr>
              <a:spLocks/>
            </p:cNvSpPr>
            <p:nvPr/>
          </p:nvSpPr>
          <p:spPr bwMode="auto">
            <a:xfrm>
              <a:off x="4296" y="3372"/>
              <a:ext cx="17" cy="24"/>
            </a:xfrm>
            <a:custGeom>
              <a:avLst/>
              <a:gdLst>
                <a:gd name="T0" fmla="*/ 0 w 17"/>
                <a:gd name="T1" fmla="*/ 0 h 24"/>
                <a:gd name="T2" fmla="*/ 8 w 17"/>
                <a:gd name="T3" fmla="*/ 5 h 24"/>
                <a:gd name="T4" fmla="*/ 13 w 17"/>
                <a:gd name="T5" fmla="*/ 14 h 24"/>
                <a:gd name="T6" fmla="*/ 16 w 17"/>
                <a:gd name="T7" fmla="*/ 20 h 24"/>
                <a:gd name="T8" fmla="*/ 16 w 17"/>
                <a:gd name="T9" fmla="*/ 22 h 24"/>
                <a:gd name="T10" fmla="*/ 12 w 17"/>
                <a:gd name="T11" fmla="*/ 23 h 24"/>
                <a:gd name="T12" fmla="*/ 0 60000 65536"/>
                <a:gd name="T13" fmla="*/ 0 60000 65536"/>
                <a:gd name="T14" fmla="*/ 0 60000 65536"/>
                <a:gd name="T15" fmla="*/ 0 60000 65536"/>
                <a:gd name="T16" fmla="*/ 0 60000 65536"/>
                <a:gd name="T17" fmla="*/ 0 60000 65536"/>
                <a:gd name="T18" fmla="*/ 0 w 17"/>
                <a:gd name="T19" fmla="*/ 0 h 24"/>
                <a:gd name="T20" fmla="*/ 17 w 17"/>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7" h="24">
                  <a:moveTo>
                    <a:pt x="0" y="0"/>
                  </a:moveTo>
                  <a:lnTo>
                    <a:pt x="8" y="5"/>
                  </a:lnTo>
                  <a:lnTo>
                    <a:pt x="13" y="14"/>
                  </a:lnTo>
                  <a:lnTo>
                    <a:pt x="16" y="20"/>
                  </a:lnTo>
                  <a:lnTo>
                    <a:pt x="16" y="22"/>
                  </a:lnTo>
                  <a:lnTo>
                    <a:pt x="12" y="23"/>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27">
              <a:extLst>
                <a:ext uri="{FF2B5EF4-FFF2-40B4-BE49-F238E27FC236}">
                  <a16:creationId xmlns:a16="http://schemas.microsoft.com/office/drawing/2014/main" id="{8411EE48-5796-CC4F-9AAE-BCD7497F6671}"/>
                </a:ext>
              </a:extLst>
            </p:cNvPr>
            <p:cNvSpPr>
              <a:spLocks/>
            </p:cNvSpPr>
            <p:nvPr/>
          </p:nvSpPr>
          <p:spPr bwMode="auto">
            <a:xfrm>
              <a:off x="4246" y="3079"/>
              <a:ext cx="20" cy="64"/>
            </a:xfrm>
            <a:custGeom>
              <a:avLst/>
              <a:gdLst>
                <a:gd name="T0" fmla="*/ 0 w 20"/>
                <a:gd name="T1" fmla="*/ 63 h 64"/>
                <a:gd name="T2" fmla="*/ 0 w 20"/>
                <a:gd name="T3" fmla="*/ 58 h 64"/>
                <a:gd name="T4" fmla="*/ 3 w 20"/>
                <a:gd name="T5" fmla="*/ 49 h 64"/>
                <a:gd name="T6" fmla="*/ 10 w 20"/>
                <a:gd name="T7" fmla="*/ 30 h 64"/>
                <a:gd name="T8" fmla="*/ 15 w 20"/>
                <a:gd name="T9" fmla="*/ 13 h 64"/>
                <a:gd name="T10" fmla="*/ 19 w 20"/>
                <a:gd name="T11" fmla="*/ 0 h 64"/>
                <a:gd name="T12" fmla="*/ 0 60000 65536"/>
                <a:gd name="T13" fmla="*/ 0 60000 65536"/>
                <a:gd name="T14" fmla="*/ 0 60000 65536"/>
                <a:gd name="T15" fmla="*/ 0 60000 65536"/>
                <a:gd name="T16" fmla="*/ 0 60000 65536"/>
                <a:gd name="T17" fmla="*/ 0 60000 65536"/>
                <a:gd name="T18" fmla="*/ 0 w 20"/>
                <a:gd name="T19" fmla="*/ 0 h 64"/>
                <a:gd name="T20" fmla="*/ 20 w 20"/>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0" h="64">
                  <a:moveTo>
                    <a:pt x="0" y="63"/>
                  </a:moveTo>
                  <a:lnTo>
                    <a:pt x="0" y="58"/>
                  </a:lnTo>
                  <a:lnTo>
                    <a:pt x="3" y="49"/>
                  </a:lnTo>
                  <a:lnTo>
                    <a:pt x="10" y="30"/>
                  </a:lnTo>
                  <a:lnTo>
                    <a:pt x="15" y="13"/>
                  </a:lnTo>
                  <a:lnTo>
                    <a:pt x="1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28">
              <a:extLst>
                <a:ext uri="{FF2B5EF4-FFF2-40B4-BE49-F238E27FC236}">
                  <a16:creationId xmlns:a16="http://schemas.microsoft.com/office/drawing/2014/main" id="{CFC2B2FC-3842-9A4D-9AA9-5E793861E8D7}"/>
                </a:ext>
              </a:extLst>
            </p:cNvPr>
            <p:cNvSpPr>
              <a:spLocks/>
            </p:cNvSpPr>
            <p:nvPr/>
          </p:nvSpPr>
          <p:spPr bwMode="auto">
            <a:xfrm>
              <a:off x="4236" y="2938"/>
              <a:ext cx="17" cy="110"/>
            </a:xfrm>
            <a:custGeom>
              <a:avLst/>
              <a:gdLst>
                <a:gd name="T0" fmla="*/ 13 w 17"/>
                <a:gd name="T1" fmla="*/ 109 h 110"/>
                <a:gd name="T2" fmla="*/ 16 w 17"/>
                <a:gd name="T3" fmla="*/ 95 h 110"/>
                <a:gd name="T4" fmla="*/ 16 w 17"/>
                <a:gd name="T5" fmla="*/ 81 h 110"/>
                <a:gd name="T6" fmla="*/ 14 w 17"/>
                <a:gd name="T7" fmla="*/ 67 h 110"/>
                <a:gd name="T8" fmla="*/ 12 w 17"/>
                <a:gd name="T9" fmla="*/ 55 h 110"/>
                <a:gd name="T10" fmla="*/ 4 w 17"/>
                <a:gd name="T11" fmla="*/ 28 h 110"/>
                <a:gd name="T12" fmla="*/ 1 w 17"/>
                <a:gd name="T13" fmla="*/ 14 h 110"/>
                <a:gd name="T14" fmla="*/ 0 w 17"/>
                <a:gd name="T15" fmla="*/ 0 h 110"/>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10"/>
                <a:gd name="T26" fmla="*/ 17 w 17"/>
                <a:gd name="T27" fmla="*/ 110 h 1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10">
                  <a:moveTo>
                    <a:pt x="13" y="109"/>
                  </a:moveTo>
                  <a:lnTo>
                    <a:pt x="16" y="95"/>
                  </a:lnTo>
                  <a:lnTo>
                    <a:pt x="16" y="81"/>
                  </a:lnTo>
                  <a:lnTo>
                    <a:pt x="14" y="67"/>
                  </a:lnTo>
                  <a:lnTo>
                    <a:pt x="12" y="55"/>
                  </a:lnTo>
                  <a:lnTo>
                    <a:pt x="4" y="28"/>
                  </a:lnTo>
                  <a:lnTo>
                    <a:pt x="1" y="14"/>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29">
              <a:extLst>
                <a:ext uri="{FF2B5EF4-FFF2-40B4-BE49-F238E27FC236}">
                  <a16:creationId xmlns:a16="http://schemas.microsoft.com/office/drawing/2014/main" id="{FB28A6EC-C346-684E-BD6A-92DC139B780B}"/>
                </a:ext>
              </a:extLst>
            </p:cNvPr>
            <p:cNvSpPr>
              <a:spLocks/>
            </p:cNvSpPr>
            <p:nvPr/>
          </p:nvSpPr>
          <p:spPr bwMode="auto">
            <a:xfrm>
              <a:off x="4240" y="2896"/>
              <a:ext cx="23" cy="88"/>
            </a:xfrm>
            <a:custGeom>
              <a:avLst/>
              <a:gdLst>
                <a:gd name="T0" fmla="*/ 4 w 23"/>
                <a:gd name="T1" fmla="*/ 0 h 88"/>
                <a:gd name="T2" fmla="*/ 0 w 23"/>
                <a:gd name="T3" fmla="*/ 12 h 88"/>
                <a:gd name="T4" fmla="*/ 1 w 23"/>
                <a:gd name="T5" fmla="*/ 23 h 88"/>
                <a:gd name="T6" fmla="*/ 4 w 23"/>
                <a:gd name="T7" fmla="*/ 34 h 88"/>
                <a:gd name="T8" fmla="*/ 10 w 23"/>
                <a:gd name="T9" fmla="*/ 44 h 88"/>
                <a:gd name="T10" fmla="*/ 19 w 23"/>
                <a:gd name="T11" fmla="*/ 65 h 88"/>
                <a:gd name="T12" fmla="*/ 22 w 23"/>
                <a:gd name="T13" fmla="*/ 75 h 88"/>
                <a:gd name="T14" fmla="*/ 22 w 23"/>
                <a:gd name="T15" fmla="*/ 80 h 88"/>
                <a:gd name="T16" fmla="*/ 22 w 23"/>
                <a:gd name="T17" fmla="*/ 87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88"/>
                <a:gd name="T29" fmla="*/ 23 w 23"/>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88">
                  <a:moveTo>
                    <a:pt x="4" y="0"/>
                  </a:moveTo>
                  <a:lnTo>
                    <a:pt x="0" y="12"/>
                  </a:lnTo>
                  <a:lnTo>
                    <a:pt x="1" y="23"/>
                  </a:lnTo>
                  <a:lnTo>
                    <a:pt x="4" y="34"/>
                  </a:lnTo>
                  <a:lnTo>
                    <a:pt x="10" y="44"/>
                  </a:lnTo>
                  <a:lnTo>
                    <a:pt x="19" y="65"/>
                  </a:lnTo>
                  <a:lnTo>
                    <a:pt x="22" y="75"/>
                  </a:lnTo>
                  <a:lnTo>
                    <a:pt x="22" y="80"/>
                  </a:lnTo>
                  <a:lnTo>
                    <a:pt x="22" y="8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30">
              <a:extLst>
                <a:ext uri="{FF2B5EF4-FFF2-40B4-BE49-F238E27FC236}">
                  <a16:creationId xmlns:a16="http://schemas.microsoft.com/office/drawing/2014/main" id="{7841F958-80A5-D948-960A-FE8F1310537C}"/>
                </a:ext>
              </a:extLst>
            </p:cNvPr>
            <p:cNvSpPr>
              <a:spLocks/>
            </p:cNvSpPr>
            <p:nvPr/>
          </p:nvSpPr>
          <p:spPr bwMode="auto">
            <a:xfrm>
              <a:off x="4296" y="3006"/>
              <a:ext cx="17" cy="19"/>
            </a:xfrm>
            <a:custGeom>
              <a:avLst/>
              <a:gdLst>
                <a:gd name="T0" fmla="*/ 0 w 17"/>
                <a:gd name="T1" fmla="*/ 18 h 19"/>
                <a:gd name="T2" fmla="*/ 3 w 17"/>
                <a:gd name="T3" fmla="*/ 8 h 19"/>
                <a:gd name="T4" fmla="*/ 9 w 17"/>
                <a:gd name="T5" fmla="*/ 4 h 19"/>
                <a:gd name="T6" fmla="*/ 16 w 17"/>
                <a:gd name="T7" fmla="*/ 0 h 19"/>
                <a:gd name="T8" fmla="*/ 0 60000 65536"/>
                <a:gd name="T9" fmla="*/ 0 60000 65536"/>
                <a:gd name="T10" fmla="*/ 0 60000 65536"/>
                <a:gd name="T11" fmla="*/ 0 60000 65536"/>
                <a:gd name="T12" fmla="*/ 0 w 17"/>
                <a:gd name="T13" fmla="*/ 0 h 19"/>
                <a:gd name="T14" fmla="*/ 17 w 17"/>
                <a:gd name="T15" fmla="*/ 19 h 19"/>
              </a:gdLst>
              <a:ahLst/>
              <a:cxnLst>
                <a:cxn ang="T8">
                  <a:pos x="T0" y="T1"/>
                </a:cxn>
                <a:cxn ang="T9">
                  <a:pos x="T2" y="T3"/>
                </a:cxn>
                <a:cxn ang="T10">
                  <a:pos x="T4" y="T5"/>
                </a:cxn>
                <a:cxn ang="T11">
                  <a:pos x="T6" y="T7"/>
                </a:cxn>
              </a:cxnLst>
              <a:rect l="T12" t="T13" r="T14" b="T15"/>
              <a:pathLst>
                <a:path w="17" h="19">
                  <a:moveTo>
                    <a:pt x="0" y="18"/>
                  </a:moveTo>
                  <a:lnTo>
                    <a:pt x="3" y="8"/>
                  </a:lnTo>
                  <a:lnTo>
                    <a:pt x="9" y="4"/>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31">
              <a:extLst>
                <a:ext uri="{FF2B5EF4-FFF2-40B4-BE49-F238E27FC236}">
                  <a16:creationId xmlns:a16="http://schemas.microsoft.com/office/drawing/2014/main" id="{6F581C57-33D3-784F-8F27-B22547640199}"/>
                </a:ext>
              </a:extLst>
            </p:cNvPr>
            <p:cNvSpPr>
              <a:spLocks/>
            </p:cNvSpPr>
            <p:nvPr/>
          </p:nvSpPr>
          <p:spPr bwMode="auto">
            <a:xfrm>
              <a:off x="4311" y="2948"/>
              <a:ext cx="32" cy="48"/>
            </a:xfrm>
            <a:custGeom>
              <a:avLst/>
              <a:gdLst>
                <a:gd name="T0" fmla="*/ 0 w 32"/>
                <a:gd name="T1" fmla="*/ 47 h 48"/>
                <a:gd name="T2" fmla="*/ 10 w 32"/>
                <a:gd name="T3" fmla="*/ 36 h 48"/>
                <a:gd name="T4" fmla="*/ 18 w 32"/>
                <a:gd name="T5" fmla="*/ 26 h 48"/>
                <a:gd name="T6" fmla="*/ 25 w 32"/>
                <a:gd name="T7" fmla="*/ 13 h 48"/>
                <a:gd name="T8" fmla="*/ 31 w 32"/>
                <a:gd name="T9" fmla="*/ 0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0" y="47"/>
                  </a:moveTo>
                  <a:lnTo>
                    <a:pt x="10" y="36"/>
                  </a:lnTo>
                  <a:lnTo>
                    <a:pt x="18" y="26"/>
                  </a:lnTo>
                  <a:lnTo>
                    <a:pt x="25" y="13"/>
                  </a:lnTo>
                  <a:lnTo>
                    <a:pt x="3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32">
              <a:extLst>
                <a:ext uri="{FF2B5EF4-FFF2-40B4-BE49-F238E27FC236}">
                  <a16:creationId xmlns:a16="http://schemas.microsoft.com/office/drawing/2014/main" id="{7068B96F-A0C8-FE4E-8285-E99E3802EB24}"/>
                </a:ext>
              </a:extLst>
            </p:cNvPr>
            <p:cNvSpPr>
              <a:spLocks/>
            </p:cNvSpPr>
            <p:nvPr/>
          </p:nvSpPr>
          <p:spPr bwMode="auto">
            <a:xfrm>
              <a:off x="4370" y="2923"/>
              <a:ext cx="23" cy="17"/>
            </a:xfrm>
            <a:custGeom>
              <a:avLst/>
              <a:gdLst>
                <a:gd name="T0" fmla="*/ 0 w 23"/>
                <a:gd name="T1" fmla="*/ 16 h 17"/>
                <a:gd name="T2" fmla="*/ 6 w 23"/>
                <a:gd name="T3" fmla="*/ 10 h 17"/>
                <a:gd name="T4" fmla="*/ 11 w 23"/>
                <a:gd name="T5" fmla="*/ 4 h 17"/>
                <a:gd name="T6" fmla="*/ 22 w 23"/>
                <a:gd name="T7" fmla="*/ 0 h 17"/>
                <a:gd name="T8" fmla="*/ 0 60000 65536"/>
                <a:gd name="T9" fmla="*/ 0 60000 65536"/>
                <a:gd name="T10" fmla="*/ 0 60000 65536"/>
                <a:gd name="T11" fmla="*/ 0 60000 65536"/>
                <a:gd name="T12" fmla="*/ 0 w 23"/>
                <a:gd name="T13" fmla="*/ 0 h 17"/>
                <a:gd name="T14" fmla="*/ 23 w 23"/>
                <a:gd name="T15" fmla="*/ 17 h 17"/>
              </a:gdLst>
              <a:ahLst/>
              <a:cxnLst>
                <a:cxn ang="T8">
                  <a:pos x="T0" y="T1"/>
                </a:cxn>
                <a:cxn ang="T9">
                  <a:pos x="T2" y="T3"/>
                </a:cxn>
                <a:cxn ang="T10">
                  <a:pos x="T4" y="T5"/>
                </a:cxn>
                <a:cxn ang="T11">
                  <a:pos x="T6" y="T7"/>
                </a:cxn>
              </a:cxnLst>
              <a:rect l="T12" t="T13" r="T14" b="T15"/>
              <a:pathLst>
                <a:path w="23" h="17">
                  <a:moveTo>
                    <a:pt x="0" y="16"/>
                  </a:moveTo>
                  <a:lnTo>
                    <a:pt x="6" y="10"/>
                  </a:lnTo>
                  <a:lnTo>
                    <a:pt x="11" y="4"/>
                  </a:lnTo>
                  <a:lnTo>
                    <a:pt x="2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33">
              <a:extLst>
                <a:ext uri="{FF2B5EF4-FFF2-40B4-BE49-F238E27FC236}">
                  <a16:creationId xmlns:a16="http://schemas.microsoft.com/office/drawing/2014/main" id="{EA29CE1A-1B57-5240-A985-63522227575A}"/>
                </a:ext>
              </a:extLst>
            </p:cNvPr>
            <p:cNvSpPr>
              <a:spLocks/>
            </p:cNvSpPr>
            <p:nvPr/>
          </p:nvSpPr>
          <p:spPr bwMode="auto">
            <a:xfrm>
              <a:off x="4285" y="2831"/>
              <a:ext cx="48" cy="109"/>
            </a:xfrm>
            <a:custGeom>
              <a:avLst/>
              <a:gdLst>
                <a:gd name="T0" fmla="*/ 20 w 48"/>
                <a:gd name="T1" fmla="*/ 42 h 109"/>
                <a:gd name="T2" fmla="*/ 20 w 48"/>
                <a:gd name="T3" fmla="*/ 33 h 109"/>
                <a:gd name="T4" fmla="*/ 17 w 48"/>
                <a:gd name="T5" fmla="*/ 23 h 109"/>
                <a:gd name="T6" fmla="*/ 16 w 48"/>
                <a:gd name="T7" fmla="*/ 14 h 109"/>
                <a:gd name="T8" fmla="*/ 17 w 48"/>
                <a:gd name="T9" fmla="*/ 5 h 109"/>
                <a:gd name="T10" fmla="*/ 11 w 48"/>
                <a:gd name="T11" fmla="*/ 18 h 109"/>
                <a:gd name="T12" fmla="*/ 3 w 48"/>
                <a:gd name="T13" fmla="*/ 33 h 109"/>
                <a:gd name="T14" fmla="*/ 2 w 48"/>
                <a:gd name="T15" fmla="*/ 42 h 109"/>
                <a:gd name="T16" fmla="*/ 0 w 48"/>
                <a:gd name="T17" fmla="*/ 52 h 109"/>
                <a:gd name="T18" fmla="*/ 0 w 48"/>
                <a:gd name="T19" fmla="*/ 64 h 109"/>
                <a:gd name="T20" fmla="*/ 2 w 48"/>
                <a:gd name="T21" fmla="*/ 78 h 109"/>
                <a:gd name="T22" fmla="*/ 6 w 48"/>
                <a:gd name="T23" fmla="*/ 86 h 109"/>
                <a:gd name="T24" fmla="*/ 13 w 48"/>
                <a:gd name="T25" fmla="*/ 92 h 109"/>
                <a:gd name="T26" fmla="*/ 18 w 48"/>
                <a:gd name="T27" fmla="*/ 100 h 109"/>
                <a:gd name="T28" fmla="*/ 20 w 48"/>
                <a:gd name="T29" fmla="*/ 104 h 109"/>
                <a:gd name="T30" fmla="*/ 21 w 48"/>
                <a:gd name="T31" fmla="*/ 108 h 109"/>
                <a:gd name="T32" fmla="*/ 29 w 48"/>
                <a:gd name="T33" fmla="*/ 99 h 109"/>
                <a:gd name="T34" fmla="*/ 37 w 48"/>
                <a:gd name="T35" fmla="*/ 87 h 109"/>
                <a:gd name="T36" fmla="*/ 43 w 48"/>
                <a:gd name="T37" fmla="*/ 79 h 109"/>
                <a:gd name="T38" fmla="*/ 46 w 48"/>
                <a:gd name="T39" fmla="*/ 70 h 109"/>
                <a:gd name="T40" fmla="*/ 47 w 48"/>
                <a:gd name="T41" fmla="*/ 60 h 109"/>
                <a:gd name="T42" fmla="*/ 47 w 48"/>
                <a:gd name="T43" fmla="*/ 50 h 109"/>
                <a:gd name="T44" fmla="*/ 41 w 48"/>
                <a:gd name="T45" fmla="*/ 19 h 109"/>
                <a:gd name="T46" fmla="*/ 41 w 48"/>
                <a:gd name="T47" fmla="*/ 8 h 109"/>
                <a:gd name="T48" fmla="*/ 41 w 48"/>
                <a:gd name="T49" fmla="*/ 4 h 109"/>
                <a:gd name="T50" fmla="*/ 43 w 48"/>
                <a:gd name="T51" fmla="*/ 0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109"/>
                <a:gd name="T80" fmla="*/ 48 w 4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109">
                  <a:moveTo>
                    <a:pt x="20" y="42"/>
                  </a:moveTo>
                  <a:lnTo>
                    <a:pt x="20" y="33"/>
                  </a:lnTo>
                  <a:lnTo>
                    <a:pt x="17" y="23"/>
                  </a:lnTo>
                  <a:lnTo>
                    <a:pt x="16" y="14"/>
                  </a:lnTo>
                  <a:lnTo>
                    <a:pt x="17" y="5"/>
                  </a:lnTo>
                  <a:lnTo>
                    <a:pt x="11" y="18"/>
                  </a:lnTo>
                  <a:lnTo>
                    <a:pt x="3" y="33"/>
                  </a:lnTo>
                  <a:lnTo>
                    <a:pt x="2" y="42"/>
                  </a:lnTo>
                  <a:lnTo>
                    <a:pt x="0" y="52"/>
                  </a:lnTo>
                  <a:lnTo>
                    <a:pt x="0" y="64"/>
                  </a:lnTo>
                  <a:lnTo>
                    <a:pt x="2" y="78"/>
                  </a:lnTo>
                  <a:lnTo>
                    <a:pt x="6" y="86"/>
                  </a:lnTo>
                  <a:lnTo>
                    <a:pt x="13" y="92"/>
                  </a:lnTo>
                  <a:lnTo>
                    <a:pt x="18" y="100"/>
                  </a:lnTo>
                  <a:lnTo>
                    <a:pt x="20" y="104"/>
                  </a:lnTo>
                  <a:lnTo>
                    <a:pt x="21" y="108"/>
                  </a:lnTo>
                  <a:lnTo>
                    <a:pt x="29" y="99"/>
                  </a:lnTo>
                  <a:lnTo>
                    <a:pt x="37" y="87"/>
                  </a:lnTo>
                  <a:lnTo>
                    <a:pt x="43" y="79"/>
                  </a:lnTo>
                  <a:lnTo>
                    <a:pt x="46" y="70"/>
                  </a:lnTo>
                  <a:lnTo>
                    <a:pt x="47" y="60"/>
                  </a:lnTo>
                  <a:lnTo>
                    <a:pt x="47" y="50"/>
                  </a:lnTo>
                  <a:lnTo>
                    <a:pt x="41" y="19"/>
                  </a:lnTo>
                  <a:lnTo>
                    <a:pt x="41" y="8"/>
                  </a:lnTo>
                  <a:lnTo>
                    <a:pt x="41" y="4"/>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34">
              <a:extLst>
                <a:ext uri="{FF2B5EF4-FFF2-40B4-BE49-F238E27FC236}">
                  <a16:creationId xmlns:a16="http://schemas.microsoft.com/office/drawing/2014/main" id="{3BBE6AB0-ADCC-114B-A503-1B9472F5553B}"/>
                </a:ext>
              </a:extLst>
            </p:cNvPr>
            <p:cNvSpPr>
              <a:spLocks/>
            </p:cNvSpPr>
            <p:nvPr/>
          </p:nvSpPr>
          <p:spPr bwMode="auto">
            <a:xfrm>
              <a:off x="4322" y="2809"/>
              <a:ext cx="17" cy="17"/>
            </a:xfrm>
            <a:custGeom>
              <a:avLst/>
              <a:gdLst>
                <a:gd name="T0" fmla="*/ 0 w 17"/>
                <a:gd name="T1" fmla="*/ 16 h 17"/>
                <a:gd name="T2" fmla="*/ 8 w 17"/>
                <a:gd name="T3" fmla="*/ 12 h 17"/>
                <a:gd name="T4" fmla="*/ 14 w 17"/>
                <a:gd name="T5" fmla="*/ 7 h 17"/>
                <a:gd name="T6" fmla="*/ 16 w 17"/>
                <a:gd name="T7" fmla="*/ 3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4" y="7"/>
                  </a:lnTo>
                  <a:lnTo>
                    <a:pt x="16" y="3"/>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5">
              <a:extLst>
                <a:ext uri="{FF2B5EF4-FFF2-40B4-BE49-F238E27FC236}">
                  <a16:creationId xmlns:a16="http://schemas.microsoft.com/office/drawing/2014/main" id="{01EC7243-8CCF-754F-9383-B9A21FA071BA}"/>
                </a:ext>
              </a:extLst>
            </p:cNvPr>
            <p:cNvSpPr>
              <a:spLocks/>
            </p:cNvSpPr>
            <p:nvPr/>
          </p:nvSpPr>
          <p:spPr bwMode="auto">
            <a:xfrm>
              <a:off x="4322" y="2812"/>
              <a:ext cx="29" cy="17"/>
            </a:xfrm>
            <a:custGeom>
              <a:avLst/>
              <a:gdLst>
                <a:gd name="T0" fmla="*/ 0 w 29"/>
                <a:gd name="T1" fmla="*/ 12 h 17"/>
                <a:gd name="T2" fmla="*/ 6 w 29"/>
                <a:gd name="T3" fmla="*/ 16 h 17"/>
                <a:gd name="T4" fmla="*/ 15 w 29"/>
                <a:gd name="T5" fmla="*/ 16 h 17"/>
                <a:gd name="T6" fmla="*/ 25 w 29"/>
                <a:gd name="T7" fmla="*/ 11 h 17"/>
                <a:gd name="T8" fmla="*/ 26 w 29"/>
                <a:gd name="T9" fmla="*/ 6 h 17"/>
                <a:gd name="T10" fmla="*/ 28 w 29"/>
                <a:gd name="T11" fmla="*/ 0 h 17"/>
                <a:gd name="T12" fmla="*/ 0 60000 65536"/>
                <a:gd name="T13" fmla="*/ 0 60000 65536"/>
                <a:gd name="T14" fmla="*/ 0 60000 65536"/>
                <a:gd name="T15" fmla="*/ 0 60000 65536"/>
                <a:gd name="T16" fmla="*/ 0 60000 65536"/>
                <a:gd name="T17" fmla="*/ 0 60000 65536"/>
                <a:gd name="T18" fmla="*/ 0 w 29"/>
                <a:gd name="T19" fmla="*/ 0 h 17"/>
                <a:gd name="T20" fmla="*/ 29 w 2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 h="17">
                  <a:moveTo>
                    <a:pt x="0" y="12"/>
                  </a:moveTo>
                  <a:lnTo>
                    <a:pt x="6" y="16"/>
                  </a:lnTo>
                  <a:lnTo>
                    <a:pt x="15" y="16"/>
                  </a:lnTo>
                  <a:lnTo>
                    <a:pt x="25" y="11"/>
                  </a:lnTo>
                  <a:lnTo>
                    <a:pt x="26" y="6"/>
                  </a:lnTo>
                  <a:lnTo>
                    <a:pt x="2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36">
              <a:extLst>
                <a:ext uri="{FF2B5EF4-FFF2-40B4-BE49-F238E27FC236}">
                  <a16:creationId xmlns:a16="http://schemas.microsoft.com/office/drawing/2014/main" id="{55EC96B5-0A53-EF4C-A43C-4CF059852C6A}"/>
                </a:ext>
              </a:extLst>
            </p:cNvPr>
            <p:cNvSpPr>
              <a:spLocks/>
            </p:cNvSpPr>
            <p:nvPr/>
          </p:nvSpPr>
          <p:spPr bwMode="auto">
            <a:xfrm>
              <a:off x="4401" y="2836"/>
              <a:ext cx="23" cy="17"/>
            </a:xfrm>
            <a:custGeom>
              <a:avLst/>
              <a:gdLst>
                <a:gd name="T0" fmla="*/ 0 w 23"/>
                <a:gd name="T1" fmla="*/ 11 h 17"/>
                <a:gd name="T2" fmla="*/ 7 w 23"/>
                <a:gd name="T3" fmla="*/ 6 h 17"/>
                <a:gd name="T4" fmla="*/ 14 w 23"/>
                <a:gd name="T5" fmla="*/ 1 h 17"/>
                <a:gd name="T6" fmla="*/ 18 w 23"/>
                <a:gd name="T7" fmla="*/ 0 h 17"/>
                <a:gd name="T8" fmla="*/ 20 w 23"/>
                <a:gd name="T9" fmla="*/ 1 h 17"/>
                <a:gd name="T10" fmla="*/ 22 w 23"/>
                <a:gd name="T11" fmla="*/ 6 h 17"/>
                <a:gd name="T12" fmla="*/ 22 w 23"/>
                <a:gd name="T13" fmla="*/ 11 h 17"/>
                <a:gd name="T14" fmla="*/ 20 w 23"/>
                <a:gd name="T15" fmla="*/ 12 h 17"/>
                <a:gd name="T16" fmla="*/ 16 w 23"/>
                <a:gd name="T17" fmla="*/ 16 h 17"/>
                <a:gd name="T18" fmla="*/ 9 w 23"/>
                <a:gd name="T19" fmla="*/ 12 h 17"/>
                <a:gd name="T20" fmla="*/ 5 w 23"/>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7"/>
                <a:gd name="T35" fmla="*/ 23 w 23"/>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7">
                  <a:moveTo>
                    <a:pt x="0" y="11"/>
                  </a:moveTo>
                  <a:lnTo>
                    <a:pt x="7" y="6"/>
                  </a:lnTo>
                  <a:lnTo>
                    <a:pt x="14" y="1"/>
                  </a:lnTo>
                  <a:lnTo>
                    <a:pt x="18" y="0"/>
                  </a:lnTo>
                  <a:lnTo>
                    <a:pt x="20" y="1"/>
                  </a:lnTo>
                  <a:lnTo>
                    <a:pt x="22" y="6"/>
                  </a:lnTo>
                  <a:lnTo>
                    <a:pt x="22" y="11"/>
                  </a:lnTo>
                  <a:lnTo>
                    <a:pt x="20" y="12"/>
                  </a:lnTo>
                  <a:lnTo>
                    <a:pt x="16" y="16"/>
                  </a:lnTo>
                  <a:lnTo>
                    <a:pt x="9" y="12"/>
                  </a:lnTo>
                  <a:lnTo>
                    <a:pt x="5" y="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37">
              <a:extLst>
                <a:ext uri="{FF2B5EF4-FFF2-40B4-BE49-F238E27FC236}">
                  <a16:creationId xmlns:a16="http://schemas.microsoft.com/office/drawing/2014/main" id="{12A3005D-3604-0749-96D0-875F01D9BC25}"/>
                </a:ext>
              </a:extLst>
            </p:cNvPr>
            <p:cNvSpPr>
              <a:spLocks/>
            </p:cNvSpPr>
            <p:nvPr/>
          </p:nvSpPr>
          <p:spPr bwMode="auto">
            <a:xfrm>
              <a:off x="4415" y="2836"/>
              <a:ext cx="17" cy="17"/>
            </a:xfrm>
            <a:custGeom>
              <a:avLst/>
              <a:gdLst>
                <a:gd name="T0" fmla="*/ 10 w 17"/>
                <a:gd name="T1" fmla="*/ 16 h 17"/>
                <a:gd name="T2" fmla="*/ 2 w 17"/>
                <a:gd name="T3" fmla="*/ 12 h 17"/>
                <a:gd name="T4" fmla="*/ 0 w 17"/>
                <a:gd name="T5" fmla="*/ 9 h 17"/>
                <a:gd name="T6" fmla="*/ 2 w 17"/>
                <a:gd name="T7" fmla="*/ 3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16"/>
                  </a:moveTo>
                  <a:lnTo>
                    <a:pt x="2" y="12"/>
                  </a:lnTo>
                  <a:lnTo>
                    <a:pt x="0" y="9"/>
                  </a:lnTo>
                  <a:lnTo>
                    <a:pt x="2" y="3"/>
                  </a:lnTo>
                  <a:lnTo>
                    <a:pt x="1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38">
              <a:extLst>
                <a:ext uri="{FF2B5EF4-FFF2-40B4-BE49-F238E27FC236}">
                  <a16:creationId xmlns:a16="http://schemas.microsoft.com/office/drawing/2014/main" id="{55369B33-46E2-A443-B271-9F97DE0CE63A}"/>
                </a:ext>
              </a:extLst>
            </p:cNvPr>
            <p:cNvSpPr>
              <a:spLocks/>
            </p:cNvSpPr>
            <p:nvPr/>
          </p:nvSpPr>
          <p:spPr bwMode="auto">
            <a:xfrm>
              <a:off x="4400" y="2823"/>
              <a:ext cx="21" cy="17"/>
            </a:xfrm>
            <a:custGeom>
              <a:avLst/>
              <a:gdLst>
                <a:gd name="T0" fmla="*/ 0 w 21"/>
                <a:gd name="T1" fmla="*/ 16 h 17"/>
                <a:gd name="T2" fmla="*/ 6 w 21"/>
                <a:gd name="T3" fmla="*/ 13 h 17"/>
                <a:gd name="T4" fmla="*/ 10 w 21"/>
                <a:gd name="T5" fmla="*/ 5 h 17"/>
                <a:gd name="T6" fmla="*/ 14 w 21"/>
                <a:gd name="T7" fmla="*/ 1 h 17"/>
                <a:gd name="T8" fmla="*/ 20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16"/>
                  </a:moveTo>
                  <a:lnTo>
                    <a:pt x="6" y="13"/>
                  </a:lnTo>
                  <a:lnTo>
                    <a:pt x="10" y="5"/>
                  </a:lnTo>
                  <a:lnTo>
                    <a:pt x="14" y="1"/>
                  </a:lnTo>
                  <a:lnTo>
                    <a:pt x="2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39">
              <a:extLst>
                <a:ext uri="{FF2B5EF4-FFF2-40B4-BE49-F238E27FC236}">
                  <a16:creationId xmlns:a16="http://schemas.microsoft.com/office/drawing/2014/main" id="{3255FF0A-75C8-B54E-94CC-FF18AA4CB6D2}"/>
                </a:ext>
              </a:extLst>
            </p:cNvPr>
            <p:cNvSpPr>
              <a:spLocks/>
            </p:cNvSpPr>
            <p:nvPr/>
          </p:nvSpPr>
          <p:spPr bwMode="auto">
            <a:xfrm>
              <a:off x="4504" y="2868"/>
              <a:ext cx="17" cy="25"/>
            </a:xfrm>
            <a:custGeom>
              <a:avLst/>
              <a:gdLst>
                <a:gd name="T0" fmla="*/ 11 w 17"/>
                <a:gd name="T1" fmla="*/ 0 h 25"/>
                <a:gd name="T2" fmla="*/ 9 w 17"/>
                <a:gd name="T3" fmla="*/ 0 h 25"/>
                <a:gd name="T4" fmla="*/ 4 w 17"/>
                <a:gd name="T5" fmla="*/ 3 h 25"/>
                <a:gd name="T6" fmla="*/ 1 w 17"/>
                <a:gd name="T7" fmla="*/ 6 h 25"/>
                <a:gd name="T8" fmla="*/ 0 w 17"/>
                <a:gd name="T9" fmla="*/ 14 h 25"/>
                <a:gd name="T10" fmla="*/ 3 w 17"/>
                <a:gd name="T11" fmla="*/ 18 h 25"/>
                <a:gd name="T12" fmla="*/ 6 w 17"/>
                <a:gd name="T13" fmla="*/ 21 h 25"/>
                <a:gd name="T14" fmla="*/ 11 w 17"/>
                <a:gd name="T15" fmla="*/ 24 h 25"/>
                <a:gd name="T16" fmla="*/ 14 w 17"/>
                <a:gd name="T17" fmla="*/ 23 h 25"/>
                <a:gd name="T18" fmla="*/ 16 w 17"/>
                <a:gd name="T19" fmla="*/ 17 h 25"/>
                <a:gd name="T20" fmla="*/ 16 w 17"/>
                <a:gd name="T21" fmla="*/ 15 h 25"/>
                <a:gd name="T22" fmla="*/ 15 w 17"/>
                <a:gd name="T23" fmla="*/ 16 h 25"/>
                <a:gd name="T24" fmla="*/ 12 w 17"/>
                <a:gd name="T25" fmla="*/ 19 h 25"/>
                <a:gd name="T26" fmla="*/ 12 w 17"/>
                <a:gd name="T27" fmla="*/ 21 h 25"/>
                <a:gd name="T28" fmla="*/ 14 w 17"/>
                <a:gd name="T29" fmla="*/ 23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5"/>
                <a:gd name="T47" fmla="*/ 17 w 17"/>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5">
                  <a:moveTo>
                    <a:pt x="11" y="0"/>
                  </a:moveTo>
                  <a:lnTo>
                    <a:pt x="9" y="0"/>
                  </a:lnTo>
                  <a:lnTo>
                    <a:pt x="4" y="3"/>
                  </a:lnTo>
                  <a:lnTo>
                    <a:pt x="1" y="6"/>
                  </a:lnTo>
                  <a:lnTo>
                    <a:pt x="0" y="14"/>
                  </a:lnTo>
                  <a:lnTo>
                    <a:pt x="3" y="18"/>
                  </a:lnTo>
                  <a:lnTo>
                    <a:pt x="6" y="21"/>
                  </a:lnTo>
                  <a:lnTo>
                    <a:pt x="11" y="24"/>
                  </a:lnTo>
                  <a:lnTo>
                    <a:pt x="14" y="23"/>
                  </a:lnTo>
                  <a:lnTo>
                    <a:pt x="16" y="17"/>
                  </a:lnTo>
                  <a:lnTo>
                    <a:pt x="16" y="15"/>
                  </a:lnTo>
                  <a:lnTo>
                    <a:pt x="15" y="16"/>
                  </a:lnTo>
                  <a:lnTo>
                    <a:pt x="12" y="19"/>
                  </a:lnTo>
                  <a:lnTo>
                    <a:pt x="12" y="21"/>
                  </a:lnTo>
                  <a:lnTo>
                    <a:pt x="14" y="23"/>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40">
              <a:extLst>
                <a:ext uri="{FF2B5EF4-FFF2-40B4-BE49-F238E27FC236}">
                  <a16:creationId xmlns:a16="http://schemas.microsoft.com/office/drawing/2014/main" id="{0A3AE354-3ECD-754F-9D3B-D2F60F6CBAD9}"/>
                </a:ext>
              </a:extLst>
            </p:cNvPr>
            <p:cNvSpPr>
              <a:spLocks/>
            </p:cNvSpPr>
            <p:nvPr/>
          </p:nvSpPr>
          <p:spPr bwMode="auto">
            <a:xfrm>
              <a:off x="4501" y="2891"/>
              <a:ext cx="17" cy="27"/>
            </a:xfrm>
            <a:custGeom>
              <a:avLst/>
              <a:gdLst>
                <a:gd name="T0" fmla="*/ 16 w 17"/>
                <a:gd name="T1" fmla="*/ 0 h 27"/>
                <a:gd name="T2" fmla="*/ 7 w 17"/>
                <a:gd name="T3" fmla="*/ 12 h 27"/>
                <a:gd name="T4" fmla="*/ 2 w 17"/>
                <a:gd name="T5" fmla="*/ 19 h 27"/>
                <a:gd name="T6" fmla="*/ 0 w 17"/>
                <a:gd name="T7" fmla="*/ 26 h 27"/>
                <a:gd name="T8" fmla="*/ 0 60000 65536"/>
                <a:gd name="T9" fmla="*/ 0 60000 65536"/>
                <a:gd name="T10" fmla="*/ 0 60000 65536"/>
                <a:gd name="T11" fmla="*/ 0 60000 65536"/>
                <a:gd name="T12" fmla="*/ 0 w 17"/>
                <a:gd name="T13" fmla="*/ 0 h 27"/>
                <a:gd name="T14" fmla="*/ 17 w 17"/>
                <a:gd name="T15" fmla="*/ 27 h 27"/>
              </a:gdLst>
              <a:ahLst/>
              <a:cxnLst>
                <a:cxn ang="T8">
                  <a:pos x="T0" y="T1"/>
                </a:cxn>
                <a:cxn ang="T9">
                  <a:pos x="T2" y="T3"/>
                </a:cxn>
                <a:cxn ang="T10">
                  <a:pos x="T4" y="T5"/>
                </a:cxn>
                <a:cxn ang="T11">
                  <a:pos x="T6" y="T7"/>
                </a:cxn>
              </a:cxnLst>
              <a:rect l="T12" t="T13" r="T14" b="T15"/>
              <a:pathLst>
                <a:path w="17" h="27">
                  <a:moveTo>
                    <a:pt x="16" y="0"/>
                  </a:moveTo>
                  <a:lnTo>
                    <a:pt x="7" y="12"/>
                  </a:lnTo>
                  <a:lnTo>
                    <a:pt x="2" y="19"/>
                  </a:lnTo>
                  <a:lnTo>
                    <a:pt x="0" y="26"/>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Line 41">
              <a:extLst>
                <a:ext uri="{FF2B5EF4-FFF2-40B4-BE49-F238E27FC236}">
                  <a16:creationId xmlns:a16="http://schemas.microsoft.com/office/drawing/2014/main" id="{70B8721A-C660-2649-985C-2E2E46045591}"/>
                </a:ext>
              </a:extLst>
            </p:cNvPr>
            <p:cNvSpPr>
              <a:spLocks noChangeShapeType="1"/>
            </p:cNvSpPr>
            <p:nvPr/>
          </p:nvSpPr>
          <p:spPr bwMode="auto">
            <a:xfrm flipH="1" flipV="1">
              <a:off x="4429" y="2912"/>
              <a:ext cx="3" cy="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293446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5172FD71-FEDC-2E44-A839-BB03C2EFF95B}"/>
              </a:ext>
            </a:extLst>
          </p:cNvPr>
          <p:cNvSpPr>
            <a:spLocks noGrp="1" noChangeArrowheads="1"/>
          </p:cNvSpPr>
          <p:nvPr>
            <p:ph type="title"/>
          </p:nvPr>
        </p:nvSpPr>
        <p:spPr>
          <a:xfrm>
            <a:off x="554912" y="153894"/>
            <a:ext cx="7654925" cy="676275"/>
          </a:xfrm>
          <a:noFill/>
        </p:spPr>
        <p:txBody>
          <a:bodyPr vert="horz" lIns="0" tIns="0" rIns="0" bIns="0" rtlCol="0" anchor="b">
            <a:normAutofit/>
          </a:bodyPr>
          <a:lstStyle/>
          <a:p>
            <a:pPr defTabSz="911225"/>
            <a:r>
              <a:rPr lang="zh-CN" altLang="en-US" dirty="0"/>
              <a:t>类是生成对象的模板</a:t>
            </a:r>
          </a:p>
        </p:txBody>
      </p:sp>
      <p:sp>
        <p:nvSpPr>
          <p:cNvPr id="49154" name="Slide Number Placeholder 5">
            <a:extLst>
              <a:ext uri="{FF2B5EF4-FFF2-40B4-BE49-F238E27FC236}">
                <a16:creationId xmlns:a16="http://schemas.microsoft.com/office/drawing/2014/main" id="{716198DC-DF95-3D49-BFAA-92260CC4A6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F576705-1868-7740-9220-DEDB51BCC176}" type="slidenum">
              <a:rPr kumimoji="0" lang="en-US" altLang="zh-CN" sz="1400"/>
              <a:pPr eaLnBrk="1" hangingPunct="1"/>
              <a:t>41</a:t>
            </a:fld>
            <a:r>
              <a:rPr kumimoji="0" lang="en-US" altLang="zh-CN" sz="1400"/>
              <a:t>/95</a:t>
            </a:r>
          </a:p>
        </p:txBody>
      </p:sp>
      <p:sp>
        <p:nvSpPr>
          <p:cNvPr id="485378" name="Rectangle 2">
            <a:extLst>
              <a:ext uri="{FF2B5EF4-FFF2-40B4-BE49-F238E27FC236}">
                <a16:creationId xmlns:a16="http://schemas.microsoft.com/office/drawing/2014/main" id="{0D725914-4110-5E4C-A9FD-8C37A722E072}"/>
              </a:ext>
            </a:extLst>
          </p:cNvPr>
          <p:cNvSpPr>
            <a:spLocks noChangeArrowheads="1"/>
          </p:cNvSpPr>
          <p:nvPr/>
        </p:nvSpPr>
        <p:spPr bwMode="auto">
          <a:xfrm>
            <a:off x="685560" y="979350"/>
            <a:ext cx="8382000" cy="23500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itchFamily="2" charset="2"/>
              <a:buChar char="n"/>
            </a:pPr>
            <a:r>
              <a:rPr lang="zh-CN" altLang="en-US" sz="2800" dirty="0">
                <a:ea typeface="楷体_GB2312" pitchFamily="49" charset="-122"/>
              </a:rPr>
              <a:t>一个类定义了使用哪种数据表示法来描述属性</a:t>
            </a:r>
          </a:p>
          <a:p>
            <a:pPr lvl="1" eaLnBrk="1" hangingPunct="1">
              <a:lnSpc>
                <a:spcPct val="130000"/>
              </a:lnSpc>
              <a:spcBef>
                <a:spcPct val="20000"/>
              </a:spcBef>
              <a:buClr>
                <a:schemeClr val="hlink"/>
              </a:buClr>
              <a:buSzPct val="55000"/>
              <a:buFont typeface="Wingdings" pitchFamily="2" charset="2"/>
              <a:buChar char="n"/>
            </a:pPr>
            <a:r>
              <a:rPr lang="zh-CN" altLang="en-US" dirty="0">
                <a:ea typeface="楷体_GB2312" pitchFamily="49" charset="-122"/>
              </a:rPr>
              <a:t>每一个实例都采用有属性值的数据表示法</a:t>
            </a:r>
          </a:p>
          <a:p>
            <a:pPr eaLnBrk="1" hangingPunct="1">
              <a:lnSpc>
                <a:spcPct val="130000"/>
              </a:lnSpc>
              <a:spcBef>
                <a:spcPct val="20000"/>
              </a:spcBef>
              <a:buClr>
                <a:schemeClr val="folHlink"/>
              </a:buClr>
              <a:buSzPct val="60000"/>
              <a:buFont typeface="Wingdings" pitchFamily="2" charset="2"/>
              <a:buChar char="n"/>
            </a:pPr>
            <a:r>
              <a:rPr lang="zh-CN" altLang="en-US" sz="2800" dirty="0">
                <a:ea typeface="楷体_GB2312" pitchFamily="49" charset="-122"/>
              </a:rPr>
              <a:t>一个类通过一系列操作来定义行为</a:t>
            </a:r>
          </a:p>
          <a:p>
            <a:pPr lvl="1" eaLnBrk="1" hangingPunct="1">
              <a:lnSpc>
                <a:spcPct val="130000"/>
              </a:lnSpc>
              <a:spcBef>
                <a:spcPct val="20000"/>
              </a:spcBef>
              <a:buClr>
                <a:schemeClr val="hlink"/>
              </a:buClr>
              <a:buSzPct val="55000"/>
              <a:buFont typeface="Wingdings" pitchFamily="2" charset="2"/>
              <a:buChar char="n"/>
            </a:pPr>
            <a:r>
              <a:rPr lang="zh-CN" altLang="en-US" dirty="0">
                <a:ea typeface="楷体_GB2312" pitchFamily="49" charset="-122"/>
              </a:rPr>
              <a:t>这种操作能在每个实例中激活</a:t>
            </a:r>
            <a:endParaRPr lang="zh-CN" altLang="zh-CN" dirty="0">
              <a:ea typeface="楷体_GB2312" pitchFamily="49" charset="-122"/>
            </a:endParaRPr>
          </a:p>
        </p:txBody>
      </p:sp>
      <p:sp>
        <p:nvSpPr>
          <p:cNvPr id="49158" name="Line 5">
            <a:extLst>
              <a:ext uri="{FF2B5EF4-FFF2-40B4-BE49-F238E27FC236}">
                <a16:creationId xmlns:a16="http://schemas.microsoft.com/office/drawing/2014/main" id="{757B68BF-284C-2942-A121-489D7620AA9D}"/>
              </a:ext>
            </a:extLst>
          </p:cNvPr>
          <p:cNvSpPr>
            <a:spLocks noChangeShapeType="1"/>
          </p:cNvSpPr>
          <p:nvPr/>
        </p:nvSpPr>
        <p:spPr bwMode="auto">
          <a:xfrm flipV="1">
            <a:off x="4654424" y="3784665"/>
            <a:ext cx="1489075" cy="60483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6">
            <a:extLst>
              <a:ext uri="{FF2B5EF4-FFF2-40B4-BE49-F238E27FC236}">
                <a16:creationId xmlns:a16="http://schemas.microsoft.com/office/drawing/2014/main" id="{C72DB9EB-98AA-434B-BAAF-7CEB71AB7CEE}"/>
              </a:ext>
            </a:extLst>
          </p:cNvPr>
          <p:cNvSpPr>
            <a:spLocks noChangeShapeType="1"/>
          </p:cNvSpPr>
          <p:nvPr/>
        </p:nvSpPr>
        <p:spPr bwMode="auto">
          <a:xfrm>
            <a:off x="4663949" y="4543489"/>
            <a:ext cx="18700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7">
            <a:extLst>
              <a:ext uri="{FF2B5EF4-FFF2-40B4-BE49-F238E27FC236}">
                <a16:creationId xmlns:a16="http://schemas.microsoft.com/office/drawing/2014/main" id="{C9D14402-3571-B541-98F0-B1A7DE2C7D19}"/>
              </a:ext>
            </a:extLst>
          </p:cNvPr>
          <p:cNvSpPr>
            <a:spLocks noChangeShapeType="1"/>
          </p:cNvSpPr>
          <p:nvPr/>
        </p:nvSpPr>
        <p:spPr bwMode="auto">
          <a:xfrm>
            <a:off x="4670299" y="4665726"/>
            <a:ext cx="804863" cy="6365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5384" name="Rectangle 8">
            <a:extLst>
              <a:ext uri="{FF2B5EF4-FFF2-40B4-BE49-F238E27FC236}">
                <a16:creationId xmlns:a16="http://schemas.microsoft.com/office/drawing/2014/main" id="{08373B19-02AC-C749-8868-834DFB3D57C6}"/>
              </a:ext>
            </a:extLst>
          </p:cNvPr>
          <p:cNvSpPr>
            <a:spLocks noChangeArrowheads="1"/>
          </p:cNvSpPr>
          <p:nvPr/>
        </p:nvSpPr>
        <p:spPr bwMode="auto">
          <a:xfrm>
            <a:off x="3736849" y="4379977"/>
            <a:ext cx="885825" cy="449263"/>
          </a:xfrm>
          <a:prstGeom prst="rect">
            <a:avLst/>
          </a:prstGeom>
          <a:gradFill rotWithShape="0">
            <a:gsLst>
              <a:gs pos="0">
                <a:schemeClr val="bg1"/>
              </a:gs>
              <a:gs pos="50000">
                <a:srgbClr val="FFCC00"/>
              </a:gs>
              <a:gs pos="100000">
                <a:schemeClr val="bg1"/>
              </a:gs>
            </a:gsLst>
            <a:lin ang="5400000" scaled="1"/>
          </a:gradFill>
          <a:ln w="12700">
            <a:solidFill>
              <a:srgbClr val="000000"/>
            </a:solidFill>
            <a:miter lim="800000"/>
            <a:headEnd/>
            <a:tailEnd/>
          </a:ln>
          <a:effectLst/>
        </p:spPr>
        <p:txBody>
          <a:bodyPr wrap="none" anchor="ctr"/>
          <a:lstStyle/>
          <a:p>
            <a:pPr>
              <a:defRPr/>
            </a:pPr>
            <a:endParaRPr lang="zh-CN" altLang="en-US"/>
          </a:p>
        </p:txBody>
      </p:sp>
      <p:sp>
        <p:nvSpPr>
          <p:cNvPr id="49162" name="Rectangle 9">
            <a:extLst>
              <a:ext uri="{FF2B5EF4-FFF2-40B4-BE49-F238E27FC236}">
                <a16:creationId xmlns:a16="http://schemas.microsoft.com/office/drawing/2014/main" id="{0A350137-D295-C04B-936D-CE4E724F6252}"/>
              </a:ext>
            </a:extLst>
          </p:cNvPr>
          <p:cNvSpPr>
            <a:spLocks noChangeArrowheads="1"/>
          </p:cNvSpPr>
          <p:nvPr/>
        </p:nvSpPr>
        <p:spPr bwMode="auto">
          <a:xfrm>
            <a:off x="3813049" y="4379976"/>
            <a:ext cx="84772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2000" b="1">
                <a:solidFill>
                  <a:srgbClr val="CC0000"/>
                </a:solidFill>
                <a:latin typeface="Garamond" panose="02020404030301010803" pitchFamily="18" charset="0"/>
                <a:ea typeface="楷体_GB2312" pitchFamily="49" charset="-122"/>
              </a:rPr>
              <a:t>班机</a:t>
            </a:r>
          </a:p>
        </p:txBody>
      </p:sp>
      <p:grpSp>
        <p:nvGrpSpPr>
          <p:cNvPr id="49163" name="Group 10">
            <a:extLst>
              <a:ext uri="{FF2B5EF4-FFF2-40B4-BE49-F238E27FC236}">
                <a16:creationId xmlns:a16="http://schemas.microsoft.com/office/drawing/2014/main" id="{410A50A2-441B-3644-B698-0FAC4533E20B}"/>
              </a:ext>
            </a:extLst>
          </p:cNvPr>
          <p:cNvGrpSpPr>
            <a:grpSpLocks/>
          </p:cNvGrpSpPr>
          <p:nvPr/>
        </p:nvGrpSpPr>
        <p:grpSpPr bwMode="auto">
          <a:xfrm>
            <a:off x="6251450" y="3564001"/>
            <a:ext cx="1253839" cy="533400"/>
            <a:chOff x="2900" y="2827"/>
            <a:chExt cx="511" cy="274"/>
          </a:xfrm>
        </p:grpSpPr>
        <p:sp>
          <p:nvSpPr>
            <p:cNvPr id="485387" name="Rectangle 11">
              <a:extLst>
                <a:ext uri="{FF2B5EF4-FFF2-40B4-BE49-F238E27FC236}">
                  <a16:creationId xmlns:a16="http://schemas.microsoft.com/office/drawing/2014/main" id="{64DEF32B-E9A0-624D-9EB3-C54C9E3D4701}"/>
                </a:ext>
              </a:extLst>
            </p:cNvPr>
            <p:cNvSpPr>
              <a:spLocks noChangeArrowheads="1"/>
            </p:cNvSpPr>
            <p:nvPr/>
          </p:nvSpPr>
          <p:spPr bwMode="auto">
            <a:xfrm>
              <a:off x="2923" y="2860"/>
              <a:ext cx="466" cy="241"/>
            </a:xfrm>
            <a:prstGeom prst="rect">
              <a:avLst/>
            </a:prstGeom>
            <a:gradFill rotWithShape="0">
              <a:gsLst>
                <a:gs pos="0">
                  <a:schemeClr val="bg1"/>
                </a:gs>
                <a:gs pos="50000">
                  <a:srgbClr val="FFCC00"/>
                </a:gs>
                <a:gs pos="100000">
                  <a:schemeClr val="bg1"/>
                </a:gs>
              </a:gsLst>
              <a:lin ang="5400000" scaled="1"/>
            </a:gradFill>
            <a:ln w="12700">
              <a:noFill/>
              <a:miter lim="800000"/>
              <a:headEnd/>
              <a:tailEnd/>
            </a:ln>
            <a:effectLst/>
          </p:spPr>
          <p:txBody>
            <a:bodyPr wrap="none" anchor="ctr"/>
            <a:lstStyle/>
            <a:p>
              <a:pPr>
                <a:defRPr/>
              </a:pPr>
              <a:endParaRPr lang="zh-CN" altLang="en-US"/>
            </a:p>
          </p:txBody>
        </p:sp>
        <p:sp>
          <p:nvSpPr>
            <p:cNvPr id="485388" name="Rectangle 12">
              <a:extLst>
                <a:ext uri="{FF2B5EF4-FFF2-40B4-BE49-F238E27FC236}">
                  <a16:creationId xmlns:a16="http://schemas.microsoft.com/office/drawing/2014/main" id="{31B410C7-5C14-C141-AB76-96615B6848E2}"/>
                </a:ext>
              </a:extLst>
            </p:cNvPr>
            <p:cNvSpPr>
              <a:spLocks noChangeArrowheads="1"/>
            </p:cNvSpPr>
            <p:nvPr/>
          </p:nvSpPr>
          <p:spPr bwMode="auto">
            <a:xfrm>
              <a:off x="2900" y="2827"/>
              <a:ext cx="511" cy="206"/>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92075" tIns="46038" rIns="92075" bIns="46038">
              <a:spAutoFit/>
            </a:bodyPr>
            <a:lstStyle/>
            <a:p>
              <a:pPr eaLnBrk="0" hangingPunct="0">
                <a:defRPr/>
              </a:pPr>
              <a:r>
                <a:rPr lang="en-US" altLang="zh-CN" sz="2000" b="1">
                  <a:solidFill>
                    <a:srgbClr val="CC0000"/>
                  </a:solidFill>
                  <a:latin typeface="Garamond" pitchFamily="18" charset="0"/>
                  <a:ea typeface="楷体_GB2312" pitchFamily="49" charset="-122"/>
                </a:rPr>
                <a:t>Flight 187</a:t>
              </a:r>
            </a:p>
          </p:txBody>
        </p:sp>
      </p:grpSp>
      <p:grpSp>
        <p:nvGrpSpPr>
          <p:cNvPr id="49164" name="Group 13">
            <a:extLst>
              <a:ext uri="{FF2B5EF4-FFF2-40B4-BE49-F238E27FC236}">
                <a16:creationId xmlns:a16="http://schemas.microsoft.com/office/drawing/2014/main" id="{65D985AB-5B75-9848-9CD9-4300D6488885}"/>
              </a:ext>
            </a:extLst>
          </p:cNvPr>
          <p:cNvGrpSpPr>
            <a:grpSpLocks/>
          </p:cNvGrpSpPr>
          <p:nvPr/>
        </p:nvGrpSpPr>
        <p:grpSpPr bwMode="auto">
          <a:xfrm>
            <a:off x="5489449" y="5088001"/>
            <a:ext cx="1234099" cy="615950"/>
            <a:chOff x="2582" y="3640"/>
            <a:chExt cx="524" cy="274"/>
          </a:xfrm>
        </p:grpSpPr>
        <p:sp>
          <p:nvSpPr>
            <p:cNvPr id="485390" name="Rectangle 14">
              <a:extLst>
                <a:ext uri="{FF2B5EF4-FFF2-40B4-BE49-F238E27FC236}">
                  <a16:creationId xmlns:a16="http://schemas.microsoft.com/office/drawing/2014/main" id="{16DD716B-BBC2-3F4B-A468-5A6162C1B460}"/>
                </a:ext>
              </a:extLst>
            </p:cNvPr>
            <p:cNvSpPr>
              <a:spLocks noChangeArrowheads="1"/>
            </p:cNvSpPr>
            <p:nvPr/>
          </p:nvSpPr>
          <p:spPr bwMode="auto">
            <a:xfrm>
              <a:off x="2604" y="3673"/>
              <a:ext cx="466" cy="241"/>
            </a:xfrm>
            <a:prstGeom prst="rect">
              <a:avLst/>
            </a:prstGeom>
            <a:gradFill rotWithShape="0">
              <a:gsLst>
                <a:gs pos="0">
                  <a:schemeClr val="bg1"/>
                </a:gs>
                <a:gs pos="50000">
                  <a:srgbClr val="FFCC00"/>
                </a:gs>
                <a:gs pos="100000">
                  <a:schemeClr val="bg1"/>
                </a:gs>
              </a:gsLst>
              <a:lin ang="5400000" scaled="1"/>
            </a:gradFill>
            <a:ln w="12700">
              <a:noFill/>
              <a:miter lim="800000"/>
              <a:headEnd/>
              <a:tailEnd/>
            </a:ln>
            <a:effectLst/>
          </p:spPr>
          <p:txBody>
            <a:bodyPr wrap="none" anchor="ctr"/>
            <a:lstStyle/>
            <a:p>
              <a:pPr>
                <a:defRPr/>
              </a:pPr>
              <a:endParaRPr lang="zh-CN" altLang="en-US"/>
            </a:p>
          </p:txBody>
        </p:sp>
        <p:sp>
          <p:nvSpPr>
            <p:cNvPr id="485391" name="Rectangle 15">
              <a:extLst>
                <a:ext uri="{FF2B5EF4-FFF2-40B4-BE49-F238E27FC236}">
                  <a16:creationId xmlns:a16="http://schemas.microsoft.com/office/drawing/2014/main" id="{C1512340-9B39-C841-A443-00694124661F}"/>
                </a:ext>
              </a:extLst>
            </p:cNvPr>
            <p:cNvSpPr>
              <a:spLocks noChangeArrowheads="1"/>
            </p:cNvSpPr>
            <p:nvPr/>
          </p:nvSpPr>
          <p:spPr bwMode="auto">
            <a:xfrm>
              <a:off x="2582" y="3640"/>
              <a:ext cx="524" cy="178"/>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92075" tIns="46038" rIns="92075" bIns="46038">
              <a:spAutoFit/>
            </a:bodyPr>
            <a:lstStyle/>
            <a:p>
              <a:pPr eaLnBrk="0" hangingPunct="0">
                <a:defRPr/>
              </a:pPr>
              <a:r>
                <a:rPr lang="en-US" altLang="zh-CN" sz="2000" b="1">
                  <a:solidFill>
                    <a:srgbClr val="CC0000"/>
                  </a:solidFill>
                  <a:latin typeface="Garamond" pitchFamily="18" charset="0"/>
                  <a:ea typeface="楷体_GB2312" pitchFamily="49" charset="-122"/>
                </a:rPr>
                <a:t>Flight 121</a:t>
              </a:r>
              <a:endParaRPr lang="en-US" altLang="zh-CN" sz="2000" b="1" u="sng">
                <a:solidFill>
                  <a:srgbClr val="CC0000"/>
                </a:solidFill>
                <a:latin typeface="Garamond" pitchFamily="18" charset="0"/>
                <a:ea typeface="楷体_GB2312" pitchFamily="49" charset="-122"/>
              </a:endParaRPr>
            </a:p>
          </p:txBody>
        </p:sp>
      </p:grpSp>
      <p:grpSp>
        <p:nvGrpSpPr>
          <p:cNvPr id="49165" name="Group 17">
            <a:extLst>
              <a:ext uri="{FF2B5EF4-FFF2-40B4-BE49-F238E27FC236}">
                <a16:creationId xmlns:a16="http://schemas.microsoft.com/office/drawing/2014/main" id="{0F03B130-E6D4-B546-984F-5AE3CC6CFC74}"/>
              </a:ext>
            </a:extLst>
          </p:cNvPr>
          <p:cNvGrpSpPr>
            <a:grpSpLocks/>
          </p:cNvGrpSpPr>
          <p:nvPr/>
        </p:nvGrpSpPr>
        <p:grpSpPr bwMode="auto">
          <a:xfrm>
            <a:off x="6480046" y="4249802"/>
            <a:ext cx="1271743" cy="638175"/>
            <a:chOff x="3147" y="3239"/>
            <a:chExt cx="476" cy="275"/>
          </a:xfrm>
        </p:grpSpPr>
        <p:sp>
          <p:nvSpPr>
            <p:cNvPr id="485394" name="Rectangle 18">
              <a:extLst>
                <a:ext uri="{FF2B5EF4-FFF2-40B4-BE49-F238E27FC236}">
                  <a16:creationId xmlns:a16="http://schemas.microsoft.com/office/drawing/2014/main" id="{175EC789-7202-5249-88A1-E9D7AD05C22D}"/>
                </a:ext>
              </a:extLst>
            </p:cNvPr>
            <p:cNvSpPr>
              <a:spLocks noChangeArrowheads="1"/>
            </p:cNvSpPr>
            <p:nvPr/>
          </p:nvSpPr>
          <p:spPr bwMode="auto">
            <a:xfrm>
              <a:off x="3166" y="3272"/>
              <a:ext cx="425" cy="242"/>
            </a:xfrm>
            <a:prstGeom prst="rect">
              <a:avLst/>
            </a:prstGeom>
            <a:gradFill rotWithShape="0">
              <a:gsLst>
                <a:gs pos="0">
                  <a:schemeClr val="bg1"/>
                </a:gs>
                <a:gs pos="50000">
                  <a:srgbClr val="FFCC00"/>
                </a:gs>
                <a:gs pos="100000">
                  <a:schemeClr val="bg1"/>
                </a:gs>
              </a:gsLst>
              <a:lin ang="5400000" scaled="1"/>
            </a:gradFill>
            <a:ln w="12700">
              <a:noFill/>
              <a:miter lim="800000"/>
              <a:headEnd/>
              <a:tailEnd/>
            </a:ln>
            <a:effectLst/>
          </p:spPr>
          <p:txBody>
            <a:bodyPr wrap="none" anchor="ctr"/>
            <a:lstStyle/>
            <a:p>
              <a:pPr>
                <a:defRPr/>
              </a:pPr>
              <a:endParaRPr lang="zh-CN" altLang="en-US"/>
            </a:p>
          </p:txBody>
        </p:sp>
        <p:sp>
          <p:nvSpPr>
            <p:cNvPr id="485395" name="Rectangle 19">
              <a:extLst>
                <a:ext uri="{FF2B5EF4-FFF2-40B4-BE49-F238E27FC236}">
                  <a16:creationId xmlns:a16="http://schemas.microsoft.com/office/drawing/2014/main" id="{C79B471F-63A6-0B42-80C2-A8C155DACF0B}"/>
                </a:ext>
              </a:extLst>
            </p:cNvPr>
            <p:cNvSpPr>
              <a:spLocks noChangeArrowheads="1"/>
            </p:cNvSpPr>
            <p:nvPr/>
          </p:nvSpPr>
          <p:spPr bwMode="auto">
            <a:xfrm>
              <a:off x="3147" y="3239"/>
              <a:ext cx="476" cy="173"/>
            </a:xfrm>
            <a:prstGeom prst="rect">
              <a:avLst/>
            </a:prstGeom>
            <a:gradFill rotWithShape="0">
              <a:gsLst>
                <a:gs pos="0">
                  <a:schemeClr val="bg1"/>
                </a:gs>
                <a:gs pos="50000">
                  <a:srgbClr val="FFCC00"/>
                </a:gs>
                <a:gs pos="100000">
                  <a:schemeClr val="bg1"/>
                </a:gs>
              </a:gsLst>
              <a:lin ang="5400000" scaled="1"/>
            </a:gradFill>
            <a:ln w="9525">
              <a:noFill/>
              <a:miter lim="800000"/>
              <a:headEnd/>
              <a:tailEnd/>
            </a:ln>
            <a:effectLst/>
          </p:spPr>
          <p:txBody>
            <a:bodyPr wrap="none" lIns="92075" tIns="46038" rIns="92075" bIns="46038">
              <a:spAutoFit/>
            </a:bodyPr>
            <a:lstStyle/>
            <a:p>
              <a:pPr eaLnBrk="0" hangingPunct="0">
                <a:defRPr/>
              </a:pPr>
              <a:r>
                <a:rPr lang="en-US" altLang="zh-CN" sz="2000" b="1">
                  <a:solidFill>
                    <a:srgbClr val="CC0000"/>
                  </a:solidFill>
                  <a:latin typeface="Garamond" pitchFamily="18" charset="0"/>
                  <a:ea typeface="楷体_GB2312" pitchFamily="49" charset="-122"/>
                </a:rPr>
                <a:t>Flight 747</a:t>
              </a:r>
            </a:p>
          </p:txBody>
        </p:sp>
      </p:grpSp>
    </p:spTree>
    <p:extLst>
      <p:ext uri="{BB962C8B-B14F-4D97-AF65-F5344CB8AC3E}">
        <p14:creationId xmlns:p14="http://schemas.microsoft.com/office/powerpoint/2010/main" val="326892688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274E220A-2F12-3C48-A6AD-26A8057EE983}"/>
              </a:ext>
            </a:extLst>
          </p:cNvPr>
          <p:cNvSpPr>
            <a:spLocks noGrp="1" noChangeArrowheads="1"/>
          </p:cNvSpPr>
          <p:nvPr>
            <p:ph type="title"/>
          </p:nvPr>
        </p:nvSpPr>
        <p:spPr>
          <a:xfrm>
            <a:off x="677102" y="91186"/>
            <a:ext cx="7793037" cy="762000"/>
          </a:xfrm>
        </p:spPr>
        <p:txBody>
          <a:bodyPr>
            <a:normAutofit/>
          </a:bodyPr>
          <a:lstStyle/>
          <a:p>
            <a:pPr eaLnBrk="1" hangingPunct="1"/>
            <a:r>
              <a:rPr lang="zh-CN" altLang="en-US" dirty="0">
                <a:solidFill>
                  <a:schemeClr val="tx1"/>
                </a:solidFill>
              </a:rPr>
              <a:t>类和对象的关系</a:t>
            </a:r>
          </a:p>
        </p:txBody>
      </p:sp>
      <p:sp>
        <p:nvSpPr>
          <p:cNvPr id="547843" name="Rectangle 3">
            <a:extLst>
              <a:ext uri="{FF2B5EF4-FFF2-40B4-BE49-F238E27FC236}">
                <a16:creationId xmlns:a16="http://schemas.microsoft.com/office/drawing/2014/main" id="{5A18BD37-AF37-4F49-9066-AC0A58C5EF97}"/>
              </a:ext>
            </a:extLst>
          </p:cNvPr>
          <p:cNvSpPr>
            <a:spLocks noGrp="1" noChangeArrowheads="1"/>
          </p:cNvSpPr>
          <p:nvPr>
            <p:ph idx="1"/>
          </p:nvPr>
        </p:nvSpPr>
        <p:spPr>
          <a:xfrm>
            <a:off x="677101" y="853186"/>
            <a:ext cx="10535381" cy="4635500"/>
          </a:xfrm>
          <a:noFill/>
        </p:spPr>
        <p:txBody>
          <a:bodyPr>
            <a:normAutofit/>
          </a:bodyPr>
          <a:lstStyle/>
          <a:p>
            <a:pPr eaLnBrk="1" hangingPunct="1">
              <a:lnSpc>
                <a:spcPct val="140000"/>
              </a:lnSpc>
            </a:pPr>
            <a:r>
              <a:rPr lang="zh-CN" altLang="en-US" sz="2400" dirty="0">
                <a:latin typeface="楷体_GB2312" pitchFamily="49" charset="-122"/>
              </a:rPr>
              <a:t>每个</a:t>
            </a:r>
            <a:r>
              <a:rPr lang="zh-CN" altLang="en-US" sz="2400" dirty="0">
                <a:solidFill>
                  <a:srgbClr val="CC0000"/>
                </a:solidFill>
                <a:latin typeface="楷体_GB2312" pitchFamily="49" charset="-122"/>
              </a:rPr>
              <a:t>对象</a:t>
            </a:r>
            <a:r>
              <a:rPr lang="zh-CN" altLang="en-US" sz="2400" dirty="0">
                <a:latin typeface="楷体_GB2312" pitchFamily="49" charset="-122"/>
              </a:rPr>
              <a:t>都是某个类的实例</a:t>
            </a:r>
          </a:p>
          <a:p>
            <a:pPr eaLnBrk="1" hangingPunct="1">
              <a:lnSpc>
                <a:spcPct val="140000"/>
              </a:lnSpc>
            </a:pPr>
            <a:r>
              <a:rPr lang="zh-CN" altLang="en-US" sz="2400" dirty="0">
                <a:latin typeface="楷体_GB2312" pitchFamily="49" charset="-122"/>
              </a:rPr>
              <a:t>每个</a:t>
            </a:r>
            <a:r>
              <a:rPr lang="zh-CN" altLang="en-US" sz="2400" dirty="0">
                <a:solidFill>
                  <a:srgbClr val="CC0000"/>
                </a:solidFill>
                <a:latin typeface="楷体_GB2312" pitchFamily="49" charset="-122"/>
              </a:rPr>
              <a:t>类</a:t>
            </a:r>
            <a:r>
              <a:rPr lang="zh-CN" altLang="en-US" sz="2400" dirty="0">
                <a:latin typeface="楷体_GB2312" pitchFamily="49" charset="-122"/>
              </a:rPr>
              <a:t>在某一时刻都有零个或更多的实例</a:t>
            </a:r>
          </a:p>
          <a:p>
            <a:pPr eaLnBrk="1" hangingPunct="1">
              <a:lnSpc>
                <a:spcPct val="140000"/>
              </a:lnSpc>
            </a:pPr>
            <a:r>
              <a:rPr lang="zh-CN" altLang="en-US" sz="2400" dirty="0">
                <a:latin typeface="楷体_GB2312" pitchFamily="49" charset="-122"/>
              </a:rPr>
              <a:t>类是</a:t>
            </a:r>
            <a:r>
              <a:rPr lang="zh-CN" altLang="en-US" sz="2400" dirty="0">
                <a:solidFill>
                  <a:srgbClr val="CC0000"/>
                </a:solidFill>
                <a:latin typeface="楷体_GB2312" pitchFamily="49" charset="-122"/>
              </a:rPr>
              <a:t>静态</a:t>
            </a:r>
            <a:r>
              <a:rPr lang="zh-CN" altLang="en-US" sz="2400" dirty="0">
                <a:latin typeface="楷体_GB2312" pitchFamily="49" charset="-122"/>
              </a:rPr>
              <a:t>的</a:t>
            </a:r>
            <a:r>
              <a:rPr lang="en-US" altLang="zh-CN" sz="2400" dirty="0">
                <a:latin typeface="楷体_GB2312" pitchFamily="49" charset="-122"/>
              </a:rPr>
              <a:t>; </a:t>
            </a:r>
            <a:r>
              <a:rPr lang="zh-CN" altLang="en-US" sz="2400" dirty="0">
                <a:latin typeface="楷体_GB2312" pitchFamily="49" charset="-122"/>
              </a:rPr>
              <a:t>它们的存在、语义和关系在程序执行前就已经定义好了</a:t>
            </a:r>
            <a:endParaRPr lang="zh-CN" altLang="zh-CN" sz="2400" dirty="0">
              <a:latin typeface="楷体_GB2312" pitchFamily="49" charset="-122"/>
            </a:endParaRPr>
          </a:p>
          <a:p>
            <a:pPr eaLnBrk="1" hangingPunct="1">
              <a:lnSpc>
                <a:spcPct val="140000"/>
              </a:lnSpc>
            </a:pPr>
            <a:r>
              <a:rPr lang="zh-CN" altLang="en-US" sz="2400" dirty="0">
                <a:latin typeface="楷体_GB2312" pitchFamily="49" charset="-122"/>
              </a:rPr>
              <a:t>对象是</a:t>
            </a:r>
            <a:r>
              <a:rPr lang="zh-CN" altLang="en-US" sz="2400" dirty="0">
                <a:solidFill>
                  <a:srgbClr val="CC0000"/>
                </a:solidFill>
                <a:latin typeface="楷体_GB2312" pitchFamily="49" charset="-122"/>
              </a:rPr>
              <a:t>动态</a:t>
            </a:r>
            <a:r>
              <a:rPr lang="zh-CN" altLang="en-US" sz="2400" dirty="0">
                <a:latin typeface="楷体_GB2312" pitchFamily="49" charset="-122"/>
              </a:rPr>
              <a:t>的；在程序执行时可以被创建和删除</a:t>
            </a:r>
          </a:p>
          <a:p>
            <a:pPr eaLnBrk="1" hangingPunct="1">
              <a:lnSpc>
                <a:spcPct val="90000"/>
              </a:lnSpc>
            </a:pPr>
            <a:r>
              <a:rPr lang="zh-CN" altLang="en-US" sz="2400" dirty="0"/>
              <a:t>类实质上是抽象数据类型，它将数据说明和操作说明与数据表达和操作实现分离开，使用者只需知道它的说明（值域及可对数据施加的操作）便可使用它。</a:t>
            </a:r>
          </a:p>
        </p:txBody>
      </p:sp>
      <p:sp>
        <p:nvSpPr>
          <p:cNvPr id="50178" name="Slide Number Placeholder 5">
            <a:extLst>
              <a:ext uri="{FF2B5EF4-FFF2-40B4-BE49-F238E27FC236}">
                <a16:creationId xmlns:a16="http://schemas.microsoft.com/office/drawing/2014/main" id="{9C45DAE8-5017-084D-85D0-7A6AD22958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49188E2-3DE4-A94C-A63E-1D027AAE5470}" type="slidenum">
              <a:rPr kumimoji="0" lang="en-US" altLang="zh-CN" sz="1400"/>
              <a:pPr eaLnBrk="1" hangingPunct="1"/>
              <a:t>42</a:t>
            </a:fld>
            <a:r>
              <a:rPr kumimoji="0" lang="en-US" altLang="zh-CN" sz="1400"/>
              <a:t>/95</a:t>
            </a:r>
          </a:p>
        </p:txBody>
      </p:sp>
    </p:spTree>
    <p:extLst>
      <p:ext uri="{BB962C8B-B14F-4D97-AF65-F5344CB8AC3E}">
        <p14:creationId xmlns:p14="http://schemas.microsoft.com/office/powerpoint/2010/main" val="3353952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86747-AD88-ED46-9863-105107A9BB09}"/>
              </a:ext>
            </a:extLst>
          </p:cNvPr>
          <p:cNvSpPr>
            <a:spLocks noGrp="1"/>
          </p:cNvSpPr>
          <p:nvPr>
            <p:ph type="title"/>
          </p:nvPr>
        </p:nvSpPr>
        <p:spPr/>
        <p:txBody>
          <a:bodyPr/>
          <a:lstStyle/>
          <a:p>
            <a:r>
              <a:rPr lang="zh-CN" altLang="en-US" dirty="0">
                <a:solidFill>
                  <a:schemeClr val="tx1"/>
                </a:solidFill>
              </a:rPr>
              <a:t>抽象</a:t>
            </a:r>
            <a:endParaRPr kumimoji="1" lang="zh-CN" altLang="en-US" dirty="0"/>
          </a:p>
        </p:txBody>
      </p:sp>
      <p:sp>
        <p:nvSpPr>
          <p:cNvPr id="4" name="日期占位符 3">
            <a:extLst>
              <a:ext uri="{FF2B5EF4-FFF2-40B4-BE49-F238E27FC236}">
                <a16:creationId xmlns:a16="http://schemas.microsoft.com/office/drawing/2014/main" id="{0DF4769D-8E82-FD43-98A4-1ED772C07638}"/>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1B6478B8-2889-1B42-ABF7-76F1D0385B1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1340044-CEBE-F943-AD13-D7523867F4A9}"/>
              </a:ext>
            </a:extLst>
          </p:cNvPr>
          <p:cNvSpPr>
            <a:spLocks noGrp="1"/>
          </p:cNvSpPr>
          <p:nvPr>
            <p:ph type="sldNum" sz="quarter" idx="12"/>
          </p:nvPr>
        </p:nvSpPr>
        <p:spPr/>
        <p:txBody>
          <a:bodyPr/>
          <a:lstStyle/>
          <a:p>
            <a:fld id="{5B3F3CCD-5AE8-4BDA-99FD-25BB3DCCC447}" type="slidenum">
              <a:rPr lang="zh-CN" altLang="en-US" smtClean="0"/>
              <a:pPr/>
              <a:t>43</a:t>
            </a:fld>
            <a:endParaRPr lang="zh-CN" altLang="en-US"/>
          </a:p>
        </p:txBody>
      </p:sp>
      <p:sp>
        <p:nvSpPr>
          <p:cNvPr id="7" name="Rectangle 2">
            <a:extLst>
              <a:ext uri="{FF2B5EF4-FFF2-40B4-BE49-F238E27FC236}">
                <a16:creationId xmlns:a16="http://schemas.microsoft.com/office/drawing/2014/main" id="{90B0EB7C-22BA-4143-A169-228CD122859D}"/>
              </a:ext>
            </a:extLst>
          </p:cNvPr>
          <p:cNvSpPr>
            <a:spLocks noChangeArrowheads="1"/>
          </p:cNvSpPr>
          <p:nvPr/>
        </p:nvSpPr>
        <p:spPr bwMode="auto">
          <a:xfrm>
            <a:off x="635961" y="1057275"/>
            <a:ext cx="10674590" cy="32587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chemeClr val="folHlink"/>
              </a:buClr>
              <a:buSzPct val="60000"/>
              <a:buFont typeface="Wingdings" pitchFamily="2" charset="2"/>
              <a:buChar char="n"/>
            </a:pPr>
            <a:r>
              <a:rPr lang="zh-CN" altLang="en-US" dirty="0">
                <a:latin typeface="楷体_GB2312" pitchFamily="49" charset="-122"/>
                <a:ea typeface="楷体_GB2312" pitchFamily="49" charset="-122"/>
              </a:rPr>
              <a:t>一个对象是现实世界中一个实体的抽象</a:t>
            </a:r>
          </a:p>
          <a:p>
            <a:pPr eaLnBrk="1" hangingPunct="1">
              <a:lnSpc>
                <a:spcPct val="110000"/>
              </a:lnSpc>
              <a:spcBef>
                <a:spcPct val="20000"/>
              </a:spcBef>
              <a:buClr>
                <a:schemeClr val="folHlink"/>
              </a:buClr>
              <a:buSzPct val="60000"/>
              <a:buFont typeface="Wingdings" pitchFamily="2" charset="2"/>
              <a:buChar char="n"/>
            </a:pPr>
            <a:r>
              <a:rPr lang="zh-CN" altLang="en-US" dirty="0">
                <a:latin typeface="楷体_GB2312" pitchFamily="49" charset="-122"/>
                <a:ea typeface="楷体_GB2312" pitchFamily="49" charset="-122"/>
              </a:rPr>
              <a:t>抽象是一种单一化的描述</a:t>
            </a:r>
            <a:r>
              <a:rPr lang="en-US" altLang="zh-CN" dirty="0">
                <a:latin typeface="楷体_GB2312" pitchFamily="49" charset="-122"/>
                <a:ea typeface="楷体_GB2312" pitchFamily="49" charset="-122"/>
              </a:rPr>
              <a:t>:</a:t>
            </a:r>
          </a:p>
          <a:p>
            <a:pPr lvl="1" eaLnBrk="1" hangingPunct="1">
              <a:lnSpc>
                <a:spcPct val="110000"/>
              </a:lnSpc>
              <a:spcBef>
                <a:spcPct val="20000"/>
              </a:spcBef>
              <a:buClr>
                <a:schemeClr val="hlink"/>
              </a:buClr>
              <a:buSzPct val="55000"/>
              <a:buFont typeface="Wingdings" pitchFamily="2" charset="2"/>
              <a:buChar char="n"/>
            </a:pPr>
            <a:r>
              <a:rPr lang="zh-CN" altLang="en-US" dirty="0">
                <a:latin typeface="楷体_GB2312" pitchFamily="49" charset="-122"/>
                <a:ea typeface="楷体_GB2312" pitchFamily="49" charset="-122"/>
              </a:rPr>
              <a:t>强调与给出应用有关的特性</a:t>
            </a:r>
          </a:p>
          <a:p>
            <a:pPr lvl="1" eaLnBrk="1" hangingPunct="1">
              <a:lnSpc>
                <a:spcPct val="110000"/>
              </a:lnSpc>
              <a:spcBef>
                <a:spcPct val="20000"/>
              </a:spcBef>
              <a:buClr>
                <a:schemeClr val="hlink"/>
              </a:buClr>
              <a:buSzPct val="55000"/>
              <a:buFont typeface="Wingdings" pitchFamily="2" charset="2"/>
              <a:buChar char="n"/>
            </a:pPr>
            <a:r>
              <a:rPr lang="zh-CN" altLang="en-US" dirty="0">
                <a:latin typeface="楷体_GB2312" pitchFamily="49" charset="-122"/>
                <a:ea typeface="楷体_GB2312" pitchFamily="49" charset="-122"/>
              </a:rPr>
              <a:t>抑制不相关的特性</a:t>
            </a:r>
          </a:p>
          <a:p>
            <a:pPr eaLnBrk="1" hangingPunct="1">
              <a:lnSpc>
                <a:spcPct val="110000"/>
              </a:lnSpc>
              <a:spcBef>
                <a:spcPct val="20000"/>
              </a:spcBef>
              <a:buClr>
                <a:schemeClr val="folHlink"/>
              </a:buClr>
              <a:buSzPct val="60000"/>
              <a:buFont typeface="Wingdings" pitchFamily="2" charset="2"/>
              <a:buChar char="n"/>
            </a:pPr>
            <a:r>
              <a:rPr lang="zh-CN" altLang="en-US" dirty="0">
                <a:latin typeface="楷体_GB2312" pitchFamily="49" charset="-122"/>
                <a:ea typeface="楷体_GB2312" pitchFamily="49" charset="-122"/>
              </a:rPr>
              <a:t>一个类是一组对象的抽象</a:t>
            </a:r>
          </a:p>
          <a:p>
            <a:pPr eaLnBrk="1" hangingPunct="1">
              <a:lnSpc>
                <a:spcPct val="110000"/>
              </a:lnSpc>
              <a:spcBef>
                <a:spcPct val="20000"/>
              </a:spcBef>
              <a:buClr>
                <a:schemeClr val="folHlink"/>
              </a:buClr>
              <a:buSzPct val="60000"/>
              <a:buFont typeface="Wingdings" pitchFamily="2" charset="2"/>
              <a:buChar char="n"/>
            </a:pPr>
            <a:r>
              <a:rPr lang="zh-CN" altLang="en-US" dirty="0">
                <a:latin typeface="楷体_GB2312" pitchFamily="49" charset="-122"/>
                <a:ea typeface="楷体_GB2312" pitchFamily="49" charset="-122"/>
              </a:rPr>
              <a:t>抽象通过注重主要的、与问题有关的特性，帮助我们处理复杂系统</a:t>
            </a:r>
          </a:p>
          <a:p>
            <a:pPr eaLnBrk="1" hangingPunct="1">
              <a:lnSpc>
                <a:spcPct val="110000"/>
              </a:lnSpc>
              <a:spcBef>
                <a:spcPct val="20000"/>
              </a:spcBef>
              <a:buClr>
                <a:schemeClr val="folHlink"/>
              </a:buClr>
              <a:buSzPct val="60000"/>
              <a:buFont typeface="Wingdings" pitchFamily="2" charset="2"/>
              <a:buChar char="n"/>
            </a:pPr>
            <a:r>
              <a:rPr lang="zh-CN" altLang="en-US" dirty="0">
                <a:latin typeface="楷体_GB2312" pitchFamily="49" charset="-122"/>
                <a:ea typeface="楷体_GB2312" pitchFamily="49" charset="-122"/>
              </a:rPr>
              <a:t>关键在于找出重要的、有关的类，以及每个类中重要、有关的操作和属性</a:t>
            </a:r>
            <a:endParaRPr lang="zh-CN"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1479671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F70D9-BE00-0348-909E-E68957E283F1}"/>
              </a:ext>
            </a:extLst>
          </p:cNvPr>
          <p:cNvSpPr>
            <a:spLocks noGrp="1"/>
          </p:cNvSpPr>
          <p:nvPr>
            <p:ph type="title"/>
          </p:nvPr>
        </p:nvSpPr>
        <p:spPr/>
        <p:txBody>
          <a:bodyPr/>
          <a:lstStyle/>
          <a:p>
            <a:r>
              <a:rPr kumimoji="1" lang="en-US" altLang="zh-CN" dirty="0"/>
              <a:t>6.3.3</a:t>
            </a:r>
            <a:r>
              <a:rPr kumimoji="1" lang="zh-CN" altLang="en-US" dirty="0"/>
              <a:t> 实例 </a:t>
            </a:r>
            <a:r>
              <a:rPr kumimoji="1" lang="en-US" altLang="zh-CN" dirty="0"/>
              <a:t>(Instance)</a:t>
            </a:r>
            <a:endParaRPr kumimoji="1" lang="zh-CN" altLang="en-US" dirty="0"/>
          </a:p>
        </p:txBody>
      </p:sp>
      <p:sp>
        <p:nvSpPr>
          <p:cNvPr id="3" name="内容占位符 2">
            <a:extLst>
              <a:ext uri="{FF2B5EF4-FFF2-40B4-BE49-F238E27FC236}">
                <a16:creationId xmlns:a16="http://schemas.microsoft.com/office/drawing/2014/main" id="{4EE01002-7B6F-534F-9F42-0D2A792E02DE}"/>
              </a:ext>
            </a:extLst>
          </p:cNvPr>
          <p:cNvSpPr>
            <a:spLocks noGrp="1"/>
          </p:cNvSpPr>
          <p:nvPr>
            <p:ph idx="1"/>
          </p:nvPr>
        </p:nvSpPr>
        <p:spPr/>
        <p:txBody>
          <a:bodyPr/>
          <a:lstStyle/>
          <a:p>
            <a:pPr>
              <a:buFont typeface="Wingdings" pitchFamily="2" charset="2"/>
              <a:buChar char="l"/>
            </a:pPr>
            <a:r>
              <a:rPr kumimoji="1" lang="zh-CN" altLang="en-US" sz="2400" dirty="0"/>
              <a:t>由某个特定的类所描述的一个具体的对象</a:t>
            </a:r>
          </a:p>
          <a:p>
            <a:pPr>
              <a:buFont typeface="Wingdings" pitchFamily="2" charset="2"/>
              <a:buChar char="l"/>
            </a:pPr>
            <a:r>
              <a:rPr kumimoji="1" lang="zh-CN" altLang="en-US" sz="2400" dirty="0"/>
              <a:t>类是对一组相似对象的抽象，它在现实世界中并不能真正存在（没有抽象的“中国人”）</a:t>
            </a:r>
          </a:p>
          <a:p>
            <a:pPr>
              <a:buFont typeface="Wingdings" pitchFamily="2" charset="2"/>
              <a:buChar char="l"/>
            </a:pPr>
            <a:r>
              <a:rPr kumimoji="1" lang="zh-CN" altLang="en-US" sz="2400" dirty="0"/>
              <a:t>类是建立对象时使用的“样板”，按其所建立的具体对象就是类的实际例子，称为实例</a:t>
            </a:r>
          </a:p>
          <a:p>
            <a:pPr>
              <a:buFont typeface="Wingdings" pitchFamily="2" charset="2"/>
              <a:buChar char="l"/>
            </a:pPr>
            <a:r>
              <a:rPr kumimoji="1" lang="zh-CN" altLang="en-US" sz="2400" dirty="0"/>
              <a:t>“对象”一词可泛指也可特指，但“实例”一词必然是指一个具体的对象</a:t>
            </a:r>
          </a:p>
          <a:p>
            <a:pPr marL="0" indent="0">
              <a:buNone/>
            </a:pPr>
            <a:endParaRPr kumimoji="1" lang="zh-CN" altLang="en-US" dirty="0"/>
          </a:p>
        </p:txBody>
      </p:sp>
      <p:sp>
        <p:nvSpPr>
          <p:cNvPr id="4" name="日期占位符 3">
            <a:extLst>
              <a:ext uri="{FF2B5EF4-FFF2-40B4-BE49-F238E27FC236}">
                <a16:creationId xmlns:a16="http://schemas.microsoft.com/office/drawing/2014/main" id="{92144627-6991-9A41-B417-87BE19669DFD}"/>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F990FA74-0E70-0C4C-A8E9-56D4CB3436F9}"/>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3FAF5C6-D58C-014C-B381-EC035155E1CC}"/>
              </a:ext>
            </a:extLst>
          </p:cNvPr>
          <p:cNvSpPr>
            <a:spLocks noGrp="1"/>
          </p:cNvSpPr>
          <p:nvPr>
            <p:ph type="sldNum" sz="quarter" idx="12"/>
          </p:nvPr>
        </p:nvSpPr>
        <p:spPr/>
        <p:txBody>
          <a:bodyPr/>
          <a:lstStyle/>
          <a:p>
            <a:fld id="{5B3F3CCD-5AE8-4BDA-99FD-25BB3DCCC447}" type="slidenum">
              <a:rPr lang="zh-CN" altLang="en-US" smtClean="0"/>
              <a:pPr/>
              <a:t>44</a:t>
            </a:fld>
            <a:endParaRPr lang="zh-CN" altLang="en-US"/>
          </a:p>
        </p:txBody>
      </p:sp>
    </p:spTree>
    <p:extLst>
      <p:ext uri="{BB962C8B-B14F-4D97-AF65-F5344CB8AC3E}">
        <p14:creationId xmlns:p14="http://schemas.microsoft.com/office/powerpoint/2010/main" val="260070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9FFC2-F1CD-A34F-997E-78C99645B190}"/>
              </a:ext>
            </a:extLst>
          </p:cNvPr>
          <p:cNvSpPr>
            <a:spLocks noGrp="1"/>
          </p:cNvSpPr>
          <p:nvPr>
            <p:ph type="title"/>
          </p:nvPr>
        </p:nvSpPr>
        <p:spPr/>
        <p:txBody>
          <a:bodyPr/>
          <a:lstStyle/>
          <a:p>
            <a:r>
              <a:rPr kumimoji="1" lang="en-US" altLang="zh-CN" dirty="0"/>
              <a:t>6.3.4</a:t>
            </a:r>
            <a:r>
              <a:rPr kumimoji="1" lang="zh-CN" altLang="en-US" dirty="0"/>
              <a:t> 消息（</a:t>
            </a:r>
            <a:r>
              <a:rPr kumimoji="1" lang="en-US" altLang="zh-CN" dirty="0"/>
              <a:t>Message</a:t>
            </a:r>
            <a:r>
              <a:rPr kumimoji="1" lang="zh-CN" altLang="en-US" dirty="0"/>
              <a:t>）</a:t>
            </a:r>
          </a:p>
        </p:txBody>
      </p:sp>
      <p:sp>
        <p:nvSpPr>
          <p:cNvPr id="3" name="内容占位符 2">
            <a:extLst>
              <a:ext uri="{FF2B5EF4-FFF2-40B4-BE49-F238E27FC236}">
                <a16:creationId xmlns:a16="http://schemas.microsoft.com/office/drawing/2014/main" id="{3A097FAE-F549-D34E-948F-8401CFEB1107}"/>
              </a:ext>
            </a:extLst>
          </p:cNvPr>
          <p:cNvSpPr>
            <a:spLocks noGrp="1"/>
          </p:cNvSpPr>
          <p:nvPr>
            <p:ph idx="1"/>
          </p:nvPr>
        </p:nvSpPr>
        <p:spPr/>
        <p:txBody>
          <a:bodyPr/>
          <a:lstStyle/>
          <a:p>
            <a:r>
              <a:rPr kumimoji="1" lang="zh-CN" altLang="en-US" sz="2400" dirty="0"/>
              <a:t>对象间的交互手段：要求某个对象执行在定义它的那个类中所定义的某个操作的规格说明。</a:t>
            </a:r>
          </a:p>
          <a:p>
            <a:r>
              <a:rPr kumimoji="1" lang="zh-CN" altLang="en-US" sz="2400" dirty="0"/>
              <a:t>形式：</a:t>
            </a:r>
          </a:p>
          <a:p>
            <a:pPr lvl="1"/>
            <a:r>
              <a:rPr kumimoji="1" lang="en-US" altLang="zh-CN" sz="2000" dirty="0"/>
              <a:t>Message:[</a:t>
            </a:r>
            <a:r>
              <a:rPr kumimoji="1" lang="en-US" altLang="zh-CN" sz="2000" dirty="0" err="1"/>
              <a:t>dest,op,para</a:t>
            </a:r>
            <a:r>
              <a:rPr kumimoji="1" lang="en-US" altLang="zh-CN" sz="2000" dirty="0"/>
              <a:t>]</a:t>
            </a:r>
          </a:p>
          <a:p>
            <a:pPr lvl="1"/>
            <a:r>
              <a:rPr kumimoji="1" lang="en-US" altLang="zh-CN" sz="2000" dirty="0"/>
              <a:t>Destination Object </a:t>
            </a:r>
            <a:r>
              <a:rPr kumimoji="1" lang="zh-CN" altLang="en-US" sz="2000" dirty="0"/>
              <a:t>接收消息的对象</a:t>
            </a:r>
          </a:p>
          <a:p>
            <a:pPr lvl="1"/>
            <a:r>
              <a:rPr kumimoji="1" lang="en-US" altLang="zh-CN" sz="2000" dirty="0"/>
              <a:t>Operation</a:t>
            </a:r>
            <a:r>
              <a:rPr kumimoji="1" lang="zh-CN" altLang="en-US" sz="2000" dirty="0"/>
              <a:t>消息选择符</a:t>
            </a:r>
            <a:r>
              <a:rPr kumimoji="1" lang="en-US" altLang="zh-CN" sz="2000" dirty="0"/>
              <a:t>/</a:t>
            </a:r>
            <a:r>
              <a:rPr kumimoji="1" lang="zh-CN" altLang="en-US" sz="2000" dirty="0"/>
              <a:t>消息名</a:t>
            </a:r>
          </a:p>
          <a:p>
            <a:pPr lvl="1"/>
            <a:r>
              <a:rPr kumimoji="1" lang="en-US" altLang="zh-CN" sz="2000" dirty="0"/>
              <a:t>Parameters</a:t>
            </a:r>
            <a:r>
              <a:rPr kumimoji="1" lang="zh-CN" altLang="en-US" sz="2000" dirty="0"/>
              <a:t>零个或多个变元</a:t>
            </a:r>
          </a:p>
          <a:p>
            <a:r>
              <a:rPr kumimoji="1" lang="zh-CN" altLang="en-US" sz="2400" dirty="0"/>
              <a:t>例：</a:t>
            </a:r>
            <a:r>
              <a:rPr kumimoji="1" lang="en-US" altLang="zh-CN" sz="2400" dirty="0" err="1"/>
              <a:t>MyCircle.Show</a:t>
            </a:r>
            <a:r>
              <a:rPr kumimoji="1" lang="en-US" altLang="zh-CN" sz="2400" dirty="0"/>
              <a:t>(GREEN)</a:t>
            </a:r>
          </a:p>
          <a:p>
            <a:endParaRPr kumimoji="1" lang="zh-CN" altLang="en-US" dirty="0"/>
          </a:p>
        </p:txBody>
      </p:sp>
      <p:sp>
        <p:nvSpPr>
          <p:cNvPr id="4" name="日期占位符 3">
            <a:extLst>
              <a:ext uri="{FF2B5EF4-FFF2-40B4-BE49-F238E27FC236}">
                <a16:creationId xmlns:a16="http://schemas.microsoft.com/office/drawing/2014/main" id="{61555EEE-546F-0247-A64B-69A79524A933}"/>
              </a:ext>
            </a:extLst>
          </p:cNvPr>
          <p:cNvSpPr>
            <a:spLocks noGrp="1"/>
          </p:cNvSpPr>
          <p:nvPr>
            <p:ph type="dt" sz="half" idx="10"/>
          </p:nvPr>
        </p:nvSpPr>
        <p:spPr/>
        <p:txBody>
          <a:bodyPr/>
          <a:lstStyle/>
          <a:p>
            <a:fld id="{D515C40F-68D7-4904-966C-9F3D550CC0AF}" type="datetime1">
              <a:rPr lang="zh-CN" altLang="en-US" smtClean="0"/>
              <a:t>2020/11/2</a:t>
            </a:fld>
            <a:endParaRPr lang="zh-CN" altLang="en-US"/>
          </a:p>
        </p:txBody>
      </p:sp>
      <p:sp>
        <p:nvSpPr>
          <p:cNvPr id="5" name="页脚占位符 4">
            <a:extLst>
              <a:ext uri="{FF2B5EF4-FFF2-40B4-BE49-F238E27FC236}">
                <a16:creationId xmlns:a16="http://schemas.microsoft.com/office/drawing/2014/main" id="{782F5D8D-A23D-4945-AF04-763CA485EF1B}"/>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D7E1071E-C724-624C-AE99-ED79BBDE29FE}"/>
              </a:ext>
            </a:extLst>
          </p:cNvPr>
          <p:cNvSpPr>
            <a:spLocks noGrp="1"/>
          </p:cNvSpPr>
          <p:nvPr>
            <p:ph type="sldNum" sz="quarter" idx="12"/>
          </p:nvPr>
        </p:nvSpPr>
        <p:spPr/>
        <p:txBody>
          <a:bodyPr/>
          <a:lstStyle/>
          <a:p>
            <a:fld id="{5B3F3CCD-5AE8-4BDA-99FD-25BB3DCCC447}" type="slidenum">
              <a:rPr lang="zh-CN" altLang="en-US" smtClean="0"/>
              <a:pPr/>
              <a:t>45</a:t>
            </a:fld>
            <a:endParaRPr lang="zh-CN" altLang="en-US"/>
          </a:p>
        </p:txBody>
      </p:sp>
    </p:spTree>
    <p:extLst>
      <p:ext uri="{BB962C8B-B14F-4D97-AF65-F5344CB8AC3E}">
        <p14:creationId xmlns:p14="http://schemas.microsoft.com/office/powerpoint/2010/main" val="4198480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82107817-C0B6-9B44-A3EF-64606B58A296}"/>
              </a:ext>
            </a:extLst>
          </p:cNvPr>
          <p:cNvSpPr>
            <a:spLocks noGrp="1" noChangeArrowheads="1"/>
          </p:cNvSpPr>
          <p:nvPr>
            <p:ph type="title"/>
          </p:nvPr>
        </p:nvSpPr>
        <p:spPr/>
        <p:txBody>
          <a:bodyPr/>
          <a:lstStyle/>
          <a:p>
            <a:pPr eaLnBrk="1" hangingPunct="1"/>
            <a:r>
              <a:rPr lang="en-US" altLang="zh-CN" dirty="0"/>
              <a:t>6.3.5 </a:t>
            </a:r>
            <a:r>
              <a:rPr lang="zh-CN" altLang="en-US" dirty="0"/>
              <a:t>方法 </a:t>
            </a:r>
            <a:r>
              <a:rPr lang="en-US" altLang="zh-CN" dirty="0"/>
              <a:t>(Method)</a:t>
            </a:r>
          </a:p>
        </p:txBody>
      </p:sp>
      <p:sp>
        <p:nvSpPr>
          <p:cNvPr id="430083" name="Rectangle 3">
            <a:extLst>
              <a:ext uri="{FF2B5EF4-FFF2-40B4-BE49-F238E27FC236}">
                <a16:creationId xmlns:a16="http://schemas.microsoft.com/office/drawing/2014/main" id="{E4E9C124-5354-F945-AD20-33AE4EA70250}"/>
              </a:ext>
            </a:extLst>
          </p:cNvPr>
          <p:cNvSpPr>
            <a:spLocks noGrp="1" noChangeArrowheads="1"/>
          </p:cNvSpPr>
          <p:nvPr>
            <p:ph idx="1"/>
          </p:nvPr>
        </p:nvSpPr>
        <p:spPr>
          <a:xfrm>
            <a:off x="635961" y="977202"/>
            <a:ext cx="10576522" cy="4114800"/>
          </a:xfrm>
        </p:spPr>
        <p:txBody>
          <a:bodyPr>
            <a:normAutofit/>
          </a:bodyPr>
          <a:lstStyle/>
          <a:p>
            <a:pPr eaLnBrk="1" hangingPunct="1"/>
            <a:r>
              <a:rPr lang="zh-CN" altLang="en-US" sz="2400" dirty="0"/>
              <a:t>方法：对象所能执行的</a:t>
            </a:r>
            <a:r>
              <a:rPr lang="zh-CN" altLang="en-US" sz="2400" dirty="0">
                <a:solidFill>
                  <a:schemeClr val="hlink"/>
                </a:solidFill>
              </a:rPr>
              <a:t>操作</a:t>
            </a:r>
            <a:r>
              <a:rPr lang="zh-CN" altLang="en-US" sz="2400" dirty="0"/>
              <a:t>，即类中所定义的服务。</a:t>
            </a:r>
          </a:p>
          <a:p>
            <a:pPr eaLnBrk="1" hangingPunct="1"/>
            <a:r>
              <a:rPr lang="zh-CN" altLang="en-US" sz="2400" dirty="0"/>
              <a:t>方法描述了对象执行操作的</a:t>
            </a:r>
            <a:r>
              <a:rPr lang="zh-CN" altLang="en-US" sz="2400" dirty="0">
                <a:solidFill>
                  <a:schemeClr val="hlink"/>
                </a:solidFill>
              </a:rPr>
              <a:t>算法</a:t>
            </a:r>
            <a:r>
              <a:rPr lang="zh-CN" altLang="en-US" sz="2400" dirty="0"/>
              <a:t>、</a:t>
            </a:r>
            <a:r>
              <a:rPr lang="zh-CN" altLang="en-US" sz="2400" dirty="0">
                <a:solidFill>
                  <a:schemeClr val="hlink"/>
                </a:solidFill>
              </a:rPr>
              <a:t>响应消息</a:t>
            </a:r>
            <a:r>
              <a:rPr lang="zh-CN" altLang="en-US" sz="2400" dirty="0"/>
              <a:t>的方法。</a:t>
            </a:r>
          </a:p>
          <a:p>
            <a:pPr eaLnBrk="1" hangingPunct="1"/>
            <a:r>
              <a:rPr lang="zh-CN" altLang="en-US" sz="2400" dirty="0"/>
              <a:t>在</a:t>
            </a:r>
            <a:r>
              <a:rPr lang="en-US" altLang="zh-CN" sz="2400" dirty="0"/>
              <a:t>C++ </a:t>
            </a:r>
            <a:r>
              <a:rPr lang="zh-CN" altLang="en-US" sz="2400" dirty="0"/>
              <a:t>中称方法为成员</a:t>
            </a:r>
            <a:r>
              <a:rPr lang="zh-CN" altLang="en-US" sz="2400" dirty="0">
                <a:solidFill>
                  <a:schemeClr val="hlink"/>
                </a:solidFill>
              </a:rPr>
              <a:t>函数</a:t>
            </a:r>
            <a:r>
              <a:rPr lang="zh-CN" altLang="en-US" sz="2400" dirty="0"/>
              <a:t>。</a:t>
            </a:r>
          </a:p>
          <a:p>
            <a:pPr eaLnBrk="1" hangingPunct="1"/>
            <a:r>
              <a:rPr lang="zh-CN" altLang="en-US" sz="2400" dirty="0"/>
              <a:t>例：在类</a:t>
            </a:r>
            <a:r>
              <a:rPr lang="en-US" altLang="zh-CN" sz="2400" dirty="0"/>
              <a:t>Circle</a:t>
            </a:r>
            <a:r>
              <a:rPr lang="zh-CN" altLang="en-US" sz="2400" dirty="0"/>
              <a:t>中必须给出成员函数</a:t>
            </a:r>
            <a:r>
              <a:rPr lang="en-US" altLang="zh-CN" sz="2400" dirty="0"/>
              <a:t>Show(</a:t>
            </a:r>
            <a:r>
              <a:rPr lang="en-US" altLang="zh-CN" sz="2400" dirty="0" err="1"/>
              <a:t>int</a:t>
            </a:r>
            <a:r>
              <a:rPr lang="en-US" altLang="zh-CN" sz="2400" dirty="0"/>
              <a:t> color)</a:t>
            </a:r>
          </a:p>
        </p:txBody>
      </p:sp>
      <p:sp>
        <p:nvSpPr>
          <p:cNvPr id="54274" name="Slide Number Placeholder 5">
            <a:extLst>
              <a:ext uri="{FF2B5EF4-FFF2-40B4-BE49-F238E27FC236}">
                <a16:creationId xmlns:a16="http://schemas.microsoft.com/office/drawing/2014/main" id="{3E0D0DA4-7EDC-2C48-8715-E302C5E757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1B8BF51-8957-D240-9AA4-BBB1858AB022}" type="slidenum">
              <a:rPr kumimoji="0" lang="en-US" altLang="zh-CN" sz="1400"/>
              <a:pPr eaLnBrk="1" hangingPunct="1"/>
              <a:t>46</a:t>
            </a:fld>
            <a:r>
              <a:rPr kumimoji="0" lang="en-US" altLang="zh-CN" sz="1400"/>
              <a:t>/95</a:t>
            </a:r>
          </a:p>
        </p:txBody>
      </p:sp>
    </p:spTree>
    <p:extLst>
      <p:ext uri="{BB962C8B-B14F-4D97-AF65-F5344CB8AC3E}">
        <p14:creationId xmlns:p14="http://schemas.microsoft.com/office/powerpoint/2010/main" val="1822860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819F4E0B-2DB8-E74F-9B9D-C8F6F51613F3}"/>
              </a:ext>
            </a:extLst>
          </p:cNvPr>
          <p:cNvSpPr>
            <a:spLocks noGrp="1" noChangeArrowheads="1"/>
          </p:cNvSpPr>
          <p:nvPr>
            <p:ph type="title"/>
          </p:nvPr>
        </p:nvSpPr>
        <p:spPr/>
        <p:txBody>
          <a:bodyPr/>
          <a:lstStyle/>
          <a:p>
            <a:pPr eaLnBrk="1" hangingPunct="1"/>
            <a:r>
              <a:rPr lang="en-US" altLang="zh-CN" dirty="0"/>
              <a:t>6.3.6 </a:t>
            </a:r>
            <a:r>
              <a:rPr lang="zh-CN" altLang="en-US" dirty="0"/>
              <a:t>属性 </a:t>
            </a:r>
            <a:r>
              <a:rPr lang="en-US" altLang="zh-CN" dirty="0"/>
              <a:t>(Attribute)</a:t>
            </a:r>
          </a:p>
        </p:txBody>
      </p:sp>
      <p:sp>
        <p:nvSpPr>
          <p:cNvPr id="447491" name="Rectangle 3">
            <a:extLst>
              <a:ext uri="{FF2B5EF4-FFF2-40B4-BE49-F238E27FC236}">
                <a16:creationId xmlns:a16="http://schemas.microsoft.com/office/drawing/2014/main" id="{70515380-6644-2544-AC10-A0A0948D1185}"/>
              </a:ext>
            </a:extLst>
          </p:cNvPr>
          <p:cNvSpPr>
            <a:spLocks noGrp="1" noChangeArrowheads="1"/>
          </p:cNvSpPr>
          <p:nvPr>
            <p:ph idx="1"/>
          </p:nvPr>
        </p:nvSpPr>
        <p:spPr>
          <a:xfrm>
            <a:off x="599384" y="1005778"/>
            <a:ext cx="10958631" cy="3571875"/>
          </a:xfrm>
        </p:spPr>
        <p:txBody>
          <a:bodyPr>
            <a:normAutofit/>
          </a:bodyPr>
          <a:lstStyle/>
          <a:p>
            <a:pPr eaLnBrk="1" hangingPunct="1"/>
            <a:r>
              <a:rPr lang="zh-CN" altLang="en-US" sz="2400" dirty="0"/>
              <a:t>属性：类中所定义的数据，是对客观世界实体所具有的性质的抽象。</a:t>
            </a:r>
          </a:p>
          <a:p>
            <a:pPr eaLnBrk="1" hangingPunct="1"/>
            <a:r>
              <a:rPr lang="zh-CN" altLang="en-US" sz="2400" dirty="0"/>
              <a:t>类的每个实例都有自己特有的属性值。</a:t>
            </a:r>
          </a:p>
          <a:p>
            <a:pPr eaLnBrk="1" hangingPunct="1"/>
            <a:r>
              <a:rPr lang="zh-CN" altLang="en-US" sz="2400" dirty="0"/>
              <a:t>在</a:t>
            </a:r>
            <a:r>
              <a:rPr lang="en-US" altLang="zh-CN" sz="2400" dirty="0"/>
              <a:t>C++ </a:t>
            </a:r>
            <a:r>
              <a:rPr lang="zh-CN" altLang="en-US" sz="2400" dirty="0"/>
              <a:t>中称属性为</a:t>
            </a:r>
            <a:r>
              <a:rPr lang="zh-CN" altLang="en-US" sz="2400" dirty="0">
                <a:solidFill>
                  <a:schemeClr val="hlink"/>
                </a:solidFill>
              </a:rPr>
              <a:t>数据成员</a:t>
            </a:r>
            <a:r>
              <a:rPr lang="zh-CN" altLang="en-US" sz="2400" dirty="0"/>
              <a:t>。</a:t>
            </a:r>
          </a:p>
          <a:p>
            <a:pPr eaLnBrk="1" hangingPunct="1"/>
            <a:r>
              <a:rPr lang="zh-CN" altLang="en-US" sz="2400" dirty="0"/>
              <a:t>例：在</a:t>
            </a:r>
            <a:r>
              <a:rPr lang="en-US" altLang="zh-CN" sz="2400" dirty="0"/>
              <a:t>Circle</a:t>
            </a:r>
            <a:r>
              <a:rPr lang="zh-CN" altLang="en-US" sz="2400" dirty="0"/>
              <a:t>类中定义的代表圆心坐标、半径、颜色等的数据成员，就是圆的属性。</a:t>
            </a:r>
          </a:p>
        </p:txBody>
      </p:sp>
      <p:sp>
        <p:nvSpPr>
          <p:cNvPr id="55298" name="Slide Number Placeholder 5">
            <a:extLst>
              <a:ext uri="{FF2B5EF4-FFF2-40B4-BE49-F238E27FC236}">
                <a16:creationId xmlns:a16="http://schemas.microsoft.com/office/drawing/2014/main" id="{CB152231-518B-C44A-B5CD-14FE4E26CE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1BDD757-212E-9746-A121-32D6394EC2AC}" type="slidenum">
              <a:rPr kumimoji="0" lang="en-US" altLang="zh-CN" sz="1400"/>
              <a:pPr eaLnBrk="1" hangingPunct="1"/>
              <a:t>47</a:t>
            </a:fld>
            <a:r>
              <a:rPr kumimoji="0" lang="en-US" altLang="zh-CN" sz="1400"/>
              <a:t>/95</a:t>
            </a:r>
          </a:p>
        </p:txBody>
      </p:sp>
    </p:spTree>
    <p:extLst>
      <p:ext uri="{BB962C8B-B14F-4D97-AF65-F5344CB8AC3E}">
        <p14:creationId xmlns:p14="http://schemas.microsoft.com/office/powerpoint/2010/main" val="3827585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FDC44118-B33A-A640-AE12-F5743A779EDA}"/>
              </a:ext>
            </a:extLst>
          </p:cNvPr>
          <p:cNvSpPr>
            <a:spLocks noGrp="1" noChangeArrowheads="1"/>
          </p:cNvSpPr>
          <p:nvPr>
            <p:ph type="title"/>
          </p:nvPr>
        </p:nvSpPr>
        <p:spPr>
          <a:xfrm>
            <a:off x="640526" y="0"/>
            <a:ext cx="7793037" cy="869950"/>
          </a:xfrm>
        </p:spPr>
        <p:txBody>
          <a:bodyPr>
            <a:normAutofit/>
          </a:bodyPr>
          <a:lstStyle/>
          <a:p>
            <a:pPr eaLnBrk="1" hangingPunct="1"/>
            <a:r>
              <a:rPr lang="en-US" altLang="zh-CN" dirty="0"/>
              <a:t>6.3.7 </a:t>
            </a:r>
            <a:r>
              <a:rPr lang="zh-CN" altLang="en-US" dirty="0"/>
              <a:t>封装 </a:t>
            </a:r>
            <a:r>
              <a:rPr lang="en-US" altLang="zh-CN" dirty="0"/>
              <a:t>(Encapsulation)</a:t>
            </a:r>
          </a:p>
        </p:txBody>
      </p:sp>
      <p:sp>
        <p:nvSpPr>
          <p:cNvPr id="448515" name="Rectangle 3">
            <a:extLst>
              <a:ext uri="{FF2B5EF4-FFF2-40B4-BE49-F238E27FC236}">
                <a16:creationId xmlns:a16="http://schemas.microsoft.com/office/drawing/2014/main" id="{120D9948-8B32-FA48-84D0-EF54CA6F13C7}"/>
              </a:ext>
            </a:extLst>
          </p:cNvPr>
          <p:cNvSpPr>
            <a:spLocks noGrp="1" noChangeArrowheads="1"/>
          </p:cNvSpPr>
          <p:nvPr>
            <p:ph idx="1"/>
          </p:nvPr>
        </p:nvSpPr>
        <p:spPr>
          <a:xfrm>
            <a:off x="640526" y="869950"/>
            <a:ext cx="10571957" cy="4968875"/>
          </a:xfrm>
          <a:noFill/>
        </p:spPr>
        <p:txBody>
          <a:bodyPr/>
          <a:lstStyle/>
          <a:p>
            <a:pPr eaLnBrk="1" hangingPunct="1">
              <a:lnSpc>
                <a:spcPct val="140000"/>
              </a:lnSpc>
              <a:buSzTx/>
              <a:buFont typeface="Wingdings" pitchFamily="2" charset="2"/>
              <a:buChar char="n"/>
            </a:pPr>
            <a:r>
              <a:rPr lang="zh-CN" altLang="en-US" sz="2400" dirty="0"/>
              <a:t>封装有两个涵义：</a:t>
            </a:r>
          </a:p>
          <a:p>
            <a:pPr lvl="1" eaLnBrk="1" hangingPunct="1">
              <a:lnSpc>
                <a:spcPct val="90000"/>
              </a:lnSpc>
              <a:spcBef>
                <a:spcPct val="0"/>
              </a:spcBef>
              <a:buSzTx/>
              <a:buFont typeface="Wingdings" pitchFamily="2" charset="2"/>
              <a:buChar char="l"/>
            </a:pPr>
            <a:r>
              <a:rPr lang="zh-CN" altLang="en-US" sz="2000" dirty="0"/>
              <a:t>把对象的全部属性和全部服务结合在一起，形成一个不可分割的独立单位（对象）。</a:t>
            </a:r>
          </a:p>
          <a:p>
            <a:pPr lvl="1" eaLnBrk="1" hangingPunct="1">
              <a:lnSpc>
                <a:spcPct val="90000"/>
              </a:lnSpc>
              <a:spcBef>
                <a:spcPct val="0"/>
              </a:spcBef>
              <a:buSzTx/>
              <a:buFont typeface="Wingdings" pitchFamily="2" charset="2"/>
              <a:buChar char="l"/>
            </a:pPr>
            <a:r>
              <a:rPr lang="zh-CN" altLang="en-US" sz="2000" dirty="0"/>
              <a:t>尽可能隐蔽对象的内部细节（信息隐蔽）</a:t>
            </a:r>
          </a:p>
          <a:p>
            <a:pPr eaLnBrk="1" hangingPunct="1">
              <a:lnSpc>
                <a:spcPct val="90000"/>
              </a:lnSpc>
              <a:buFont typeface="Wingdings" pitchFamily="2" charset="2"/>
              <a:buChar char="n"/>
            </a:pPr>
            <a:r>
              <a:rPr lang="zh-CN" altLang="en-US" sz="2400" dirty="0"/>
              <a:t>具有封装性的条件：</a:t>
            </a:r>
          </a:p>
          <a:p>
            <a:pPr lvl="1" eaLnBrk="1" hangingPunct="1">
              <a:lnSpc>
                <a:spcPct val="90000"/>
              </a:lnSpc>
              <a:buFont typeface="Wingdings" pitchFamily="2" charset="2"/>
              <a:buChar char="l"/>
            </a:pPr>
            <a:r>
              <a:rPr lang="zh-CN" altLang="en-US" sz="2000" dirty="0"/>
              <a:t>有一个清晰的边界。所有私有数据和实现操作的代码都被封装在这个边界内。</a:t>
            </a:r>
          </a:p>
          <a:p>
            <a:pPr lvl="1" eaLnBrk="1" hangingPunct="1">
              <a:lnSpc>
                <a:spcPct val="90000"/>
              </a:lnSpc>
              <a:buFont typeface="Wingdings" pitchFamily="2" charset="2"/>
              <a:buChar char="l"/>
            </a:pPr>
            <a:r>
              <a:rPr lang="zh-CN" altLang="en-US" sz="2000" dirty="0"/>
              <a:t>有确定的接口（协议）。这些接口即是对象可以接受的消息。</a:t>
            </a:r>
          </a:p>
          <a:p>
            <a:pPr lvl="1" eaLnBrk="1" hangingPunct="1">
              <a:lnSpc>
                <a:spcPct val="90000"/>
              </a:lnSpc>
              <a:buFont typeface="Wingdings" pitchFamily="2" charset="2"/>
              <a:buChar char="l"/>
            </a:pPr>
            <a:r>
              <a:rPr lang="zh-CN" altLang="en-US" sz="2000" dirty="0"/>
              <a:t>受保护的内部实现。</a:t>
            </a:r>
          </a:p>
        </p:txBody>
      </p:sp>
      <p:sp>
        <p:nvSpPr>
          <p:cNvPr id="56322" name="Slide Number Placeholder 5">
            <a:extLst>
              <a:ext uri="{FF2B5EF4-FFF2-40B4-BE49-F238E27FC236}">
                <a16:creationId xmlns:a16="http://schemas.microsoft.com/office/drawing/2014/main" id="{D57D260D-C2DF-774A-A6B0-17DB37552A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DA35C18-5C93-A645-B59F-16F28E696C29}" type="slidenum">
              <a:rPr kumimoji="0" lang="en-US" altLang="zh-CN" sz="1400"/>
              <a:pPr eaLnBrk="1" hangingPunct="1"/>
              <a:t>48</a:t>
            </a:fld>
            <a:r>
              <a:rPr kumimoji="0" lang="en-US" altLang="zh-CN" sz="1400"/>
              <a:t>/95</a:t>
            </a:r>
          </a:p>
        </p:txBody>
      </p:sp>
    </p:spTree>
    <p:extLst>
      <p:ext uri="{BB962C8B-B14F-4D97-AF65-F5344CB8AC3E}">
        <p14:creationId xmlns:p14="http://schemas.microsoft.com/office/powerpoint/2010/main" val="2661834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FDC44118-B33A-A640-AE12-F5743A779EDA}"/>
              </a:ext>
            </a:extLst>
          </p:cNvPr>
          <p:cNvSpPr>
            <a:spLocks noGrp="1" noChangeArrowheads="1"/>
          </p:cNvSpPr>
          <p:nvPr>
            <p:ph type="title"/>
          </p:nvPr>
        </p:nvSpPr>
        <p:spPr>
          <a:xfrm>
            <a:off x="640526" y="0"/>
            <a:ext cx="7793037" cy="869950"/>
          </a:xfrm>
        </p:spPr>
        <p:txBody>
          <a:bodyPr>
            <a:normAutofit/>
          </a:bodyPr>
          <a:lstStyle/>
          <a:p>
            <a:pPr eaLnBrk="1" hangingPunct="1"/>
            <a:r>
              <a:rPr lang="en-US" altLang="zh-CN" dirty="0"/>
              <a:t>6.3.7 </a:t>
            </a:r>
            <a:r>
              <a:rPr lang="zh-CN" altLang="en-US" dirty="0"/>
              <a:t>封装 </a:t>
            </a:r>
            <a:r>
              <a:rPr lang="en-US" altLang="zh-CN" dirty="0"/>
              <a:t>(Encapsulation)</a:t>
            </a:r>
          </a:p>
        </p:txBody>
      </p:sp>
      <p:sp>
        <p:nvSpPr>
          <p:cNvPr id="56322" name="Slide Number Placeholder 5">
            <a:extLst>
              <a:ext uri="{FF2B5EF4-FFF2-40B4-BE49-F238E27FC236}">
                <a16:creationId xmlns:a16="http://schemas.microsoft.com/office/drawing/2014/main" id="{D57D260D-C2DF-774A-A6B0-17DB37552A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DA35C18-5C93-A645-B59F-16F28E696C29}" type="slidenum">
              <a:rPr kumimoji="0" lang="en-US" altLang="zh-CN" sz="1400"/>
              <a:pPr eaLnBrk="1" hangingPunct="1"/>
              <a:t>49</a:t>
            </a:fld>
            <a:r>
              <a:rPr kumimoji="0" lang="en-US" altLang="zh-CN" sz="1400"/>
              <a:t>/95</a:t>
            </a:r>
          </a:p>
        </p:txBody>
      </p:sp>
      <p:grpSp>
        <p:nvGrpSpPr>
          <p:cNvPr id="7" name="组合 6">
            <a:extLst>
              <a:ext uri="{FF2B5EF4-FFF2-40B4-BE49-F238E27FC236}">
                <a16:creationId xmlns:a16="http://schemas.microsoft.com/office/drawing/2014/main" id="{34D5688C-DA23-A74C-9932-CEEF903E593A}"/>
              </a:ext>
            </a:extLst>
          </p:cNvPr>
          <p:cNvGrpSpPr/>
          <p:nvPr/>
        </p:nvGrpSpPr>
        <p:grpSpPr>
          <a:xfrm>
            <a:off x="2462784" y="950976"/>
            <a:ext cx="7290816" cy="5433561"/>
            <a:chOff x="1752600" y="76200"/>
            <a:chExt cx="8001000" cy="6649713"/>
          </a:xfrm>
        </p:grpSpPr>
        <p:sp>
          <p:nvSpPr>
            <p:cNvPr id="8" name="Rectangle 2">
              <a:extLst>
                <a:ext uri="{FF2B5EF4-FFF2-40B4-BE49-F238E27FC236}">
                  <a16:creationId xmlns:a16="http://schemas.microsoft.com/office/drawing/2014/main" id="{DBD24B65-C16B-CF44-9027-49105890C351}"/>
                </a:ext>
              </a:extLst>
            </p:cNvPr>
            <p:cNvSpPr>
              <a:spLocks noChangeArrowheads="1"/>
            </p:cNvSpPr>
            <p:nvPr/>
          </p:nvSpPr>
          <p:spPr bwMode="auto">
            <a:xfrm>
              <a:off x="3810000" y="76200"/>
              <a:ext cx="1905000" cy="2819400"/>
            </a:xfrm>
            <a:prstGeom prst="rect">
              <a:avLst/>
            </a:prstGeom>
            <a:solidFill>
              <a:srgbClr val="99CCFF">
                <a:alpha val="50195"/>
              </a:srgbClr>
            </a:solidFill>
            <a:ln w="76200">
              <a:solidFill>
                <a:schemeClr val="hlink"/>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
          <p:nvSpPr>
            <p:cNvPr id="9" name="Text Box 3">
              <a:extLst>
                <a:ext uri="{FF2B5EF4-FFF2-40B4-BE49-F238E27FC236}">
                  <a16:creationId xmlns:a16="http://schemas.microsoft.com/office/drawing/2014/main" id="{8E81686E-B8D6-2F4E-B840-BD54FC2F6D83}"/>
                </a:ext>
              </a:extLst>
            </p:cNvPr>
            <p:cNvSpPr txBox="1">
              <a:spLocks noChangeArrowheads="1"/>
            </p:cNvSpPr>
            <p:nvPr/>
          </p:nvSpPr>
          <p:spPr bwMode="auto">
            <a:xfrm>
              <a:off x="3216276" y="2743200"/>
              <a:ext cx="5749925" cy="633571"/>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2800" b="1" dirty="0">
                  <a:solidFill>
                    <a:schemeClr val="folHlink"/>
                  </a:solidFill>
                  <a:effectLst>
                    <a:outerShdw blurRad="38100" dist="38100" dir="2700000" algn="tl">
                      <a:srgbClr val="C0C0C0"/>
                    </a:outerShdw>
                  </a:effectLst>
                  <a:latin typeface="Book Antiqua" panose="02040602050305030304" pitchFamily="18" charset="0"/>
                </a:rPr>
                <a:t>传统方法数据与过程是分离的</a:t>
              </a:r>
            </a:p>
          </p:txBody>
        </p:sp>
        <p:sp>
          <p:nvSpPr>
            <p:cNvPr id="10" name="Rectangle 4">
              <a:extLst>
                <a:ext uri="{FF2B5EF4-FFF2-40B4-BE49-F238E27FC236}">
                  <a16:creationId xmlns:a16="http://schemas.microsoft.com/office/drawing/2014/main" id="{CF1B3FED-DD3E-9C48-91EB-39EA9AB056FD}"/>
                </a:ext>
              </a:extLst>
            </p:cNvPr>
            <p:cNvSpPr>
              <a:spLocks noChangeArrowheads="1"/>
            </p:cNvSpPr>
            <p:nvPr/>
          </p:nvSpPr>
          <p:spPr bwMode="auto">
            <a:xfrm>
              <a:off x="3071814" y="457200"/>
              <a:ext cx="2033587" cy="457200"/>
            </a:xfrm>
            <a:prstGeom prst="rect">
              <a:avLst/>
            </a:prstGeom>
            <a:solidFill>
              <a:srgbClr val="FFFFFF">
                <a:alpha val="50195"/>
              </a:srgbClr>
            </a:solidFill>
            <a:ln w="12700">
              <a:solidFill>
                <a:schemeClr val="tx1"/>
              </a:solidFill>
              <a:miter lim="800000"/>
              <a:headEnd/>
              <a:tailEnd/>
            </a:ln>
            <a:effectLst>
              <a:outerShdw dist="45791" dir="2021404"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b="1" dirty="0">
                  <a:latin typeface="宋体" panose="02010600030101010101" pitchFamily="2" charset="-122"/>
                </a:rPr>
                <a:t>过程</a:t>
              </a:r>
              <a:r>
                <a:rPr lang="en-US" altLang="zh-CN" b="1" dirty="0">
                  <a:latin typeface="宋体" panose="02010600030101010101" pitchFamily="2" charset="-122"/>
                </a:rPr>
                <a:t>1</a:t>
              </a:r>
            </a:p>
          </p:txBody>
        </p:sp>
        <p:sp>
          <p:nvSpPr>
            <p:cNvPr id="11" name="Line 5">
              <a:extLst>
                <a:ext uri="{FF2B5EF4-FFF2-40B4-BE49-F238E27FC236}">
                  <a16:creationId xmlns:a16="http://schemas.microsoft.com/office/drawing/2014/main" id="{947A7D02-5885-5640-9F38-2CA6BB6583F1}"/>
                </a:ext>
              </a:extLst>
            </p:cNvPr>
            <p:cNvSpPr>
              <a:spLocks noChangeShapeType="1"/>
            </p:cNvSpPr>
            <p:nvPr/>
          </p:nvSpPr>
          <p:spPr bwMode="auto">
            <a:xfrm>
              <a:off x="1752600" y="10668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12" name="Line 6">
              <a:extLst>
                <a:ext uri="{FF2B5EF4-FFF2-40B4-BE49-F238E27FC236}">
                  <a16:creationId xmlns:a16="http://schemas.microsoft.com/office/drawing/2014/main" id="{58B20453-032E-0249-9E30-6FF2ABEAB19E}"/>
                </a:ext>
              </a:extLst>
            </p:cNvPr>
            <p:cNvSpPr>
              <a:spLocks noChangeShapeType="1"/>
            </p:cNvSpPr>
            <p:nvPr/>
          </p:nvSpPr>
          <p:spPr bwMode="auto">
            <a:xfrm flipH="1">
              <a:off x="1752600" y="22098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13" name="Rectangle 7">
              <a:extLst>
                <a:ext uri="{FF2B5EF4-FFF2-40B4-BE49-F238E27FC236}">
                  <a16:creationId xmlns:a16="http://schemas.microsoft.com/office/drawing/2014/main" id="{EC38376E-34BF-514F-BC7A-550AAFF83EA9}"/>
                </a:ext>
              </a:extLst>
            </p:cNvPr>
            <p:cNvSpPr>
              <a:spLocks noChangeArrowheads="1"/>
            </p:cNvSpPr>
            <p:nvPr/>
          </p:nvSpPr>
          <p:spPr bwMode="auto">
            <a:xfrm>
              <a:off x="1788543" y="228601"/>
              <a:ext cx="906017" cy="605359"/>
            </a:xfrm>
            <a:prstGeom prst="rect">
              <a:avLst/>
            </a:prstGeom>
            <a:noFill/>
            <a:ln w="12700">
              <a:noFill/>
              <a:miter lim="800000"/>
              <a:headEnd/>
              <a:tailEnd/>
            </a:ln>
            <a:effectLst>
              <a:outerShdw dist="45791" dir="2021404" algn="ctr" rotWithShape="0">
                <a:schemeClr val="bg2"/>
              </a:outerShdw>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b="1" dirty="0">
                  <a:effectLst>
                    <a:outerShdw blurRad="38100" dist="38100" dir="2700000" algn="tl">
                      <a:srgbClr val="C0C0C0"/>
                    </a:outerShdw>
                  </a:effectLst>
                  <a:latin typeface="宋体" panose="02010600030101010101" pitchFamily="2" charset="-122"/>
                </a:rPr>
                <a:t>输入</a:t>
              </a:r>
            </a:p>
          </p:txBody>
        </p:sp>
        <p:sp>
          <p:nvSpPr>
            <p:cNvPr id="14" name="Rectangle 8">
              <a:extLst>
                <a:ext uri="{FF2B5EF4-FFF2-40B4-BE49-F238E27FC236}">
                  <a16:creationId xmlns:a16="http://schemas.microsoft.com/office/drawing/2014/main" id="{81890DA8-4151-3B49-B062-73976AF19617}"/>
                </a:ext>
              </a:extLst>
            </p:cNvPr>
            <p:cNvSpPr>
              <a:spLocks noChangeArrowheads="1"/>
            </p:cNvSpPr>
            <p:nvPr/>
          </p:nvSpPr>
          <p:spPr bwMode="auto">
            <a:xfrm>
              <a:off x="1864743" y="1371601"/>
              <a:ext cx="906017" cy="605359"/>
            </a:xfrm>
            <a:prstGeom prst="rect">
              <a:avLst/>
            </a:prstGeom>
            <a:noFill/>
            <a:ln w="12700">
              <a:noFill/>
              <a:miter lim="800000"/>
              <a:headEnd/>
              <a:tailEnd/>
            </a:ln>
            <a:effectLst>
              <a:outerShdw dist="45791" dir="2021404" algn="ctr" rotWithShape="0">
                <a:schemeClr val="bg2"/>
              </a:outerShdw>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b="1" dirty="0">
                  <a:effectLst>
                    <a:outerShdw blurRad="38100" dist="38100" dir="2700000" algn="tl">
                      <a:srgbClr val="C0C0C0"/>
                    </a:outerShdw>
                  </a:effectLst>
                  <a:latin typeface="宋体" panose="02010600030101010101" pitchFamily="2" charset="-122"/>
                </a:rPr>
                <a:t>输出</a:t>
              </a:r>
            </a:p>
          </p:txBody>
        </p:sp>
        <p:sp>
          <p:nvSpPr>
            <p:cNvPr id="15" name="Rectangle 9">
              <a:extLst>
                <a:ext uri="{FF2B5EF4-FFF2-40B4-BE49-F238E27FC236}">
                  <a16:creationId xmlns:a16="http://schemas.microsoft.com/office/drawing/2014/main" id="{F682B78B-90F7-424F-9B9F-270157C7E7B5}"/>
                </a:ext>
              </a:extLst>
            </p:cNvPr>
            <p:cNvSpPr>
              <a:spLocks noChangeArrowheads="1"/>
            </p:cNvSpPr>
            <p:nvPr/>
          </p:nvSpPr>
          <p:spPr bwMode="auto">
            <a:xfrm>
              <a:off x="3124200" y="1219200"/>
              <a:ext cx="2033588" cy="457200"/>
            </a:xfrm>
            <a:prstGeom prst="rect">
              <a:avLst/>
            </a:prstGeom>
            <a:solidFill>
              <a:srgbClr val="FFFFFF">
                <a:alpha val="50195"/>
              </a:srgbClr>
            </a:solidFill>
            <a:ln w="12700">
              <a:solidFill>
                <a:schemeClr val="tx1"/>
              </a:solidFill>
              <a:miter lim="800000"/>
              <a:headEnd/>
              <a:tailEnd/>
            </a:ln>
            <a:effectLst>
              <a:outerShdw dist="45791" dir="2021404"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b="1">
                  <a:latin typeface="宋体" panose="02010600030101010101" pitchFamily="2" charset="-122"/>
                </a:rPr>
                <a:t>过程</a:t>
              </a:r>
              <a:r>
                <a:rPr lang="en-US" altLang="zh-CN" b="1">
                  <a:latin typeface="宋体" panose="02010600030101010101" pitchFamily="2" charset="-122"/>
                </a:rPr>
                <a:t>2</a:t>
              </a:r>
            </a:p>
          </p:txBody>
        </p:sp>
        <p:sp>
          <p:nvSpPr>
            <p:cNvPr id="16" name="Rectangle 10">
              <a:extLst>
                <a:ext uri="{FF2B5EF4-FFF2-40B4-BE49-F238E27FC236}">
                  <a16:creationId xmlns:a16="http://schemas.microsoft.com/office/drawing/2014/main" id="{7B34191D-5C69-904B-A7E3-42783A85487C}"/>
                </a:ext>
              </a:extLst>
            </p:cNvPr>
            <p:cNvSpPr>
              <a:spLocks noChangeArrowheads="1"/>
            </p:cNvSpPr>
            <p:nvPr/>
          </p:nvSpPr>
          <p:spPr bwMode="auto">
            <a:xfrm>
              <a:off x="3124200" y="2057400"/>
              <a:ext cx="2033588" cy="457200"/>
            </a:xfrm>
            <a:prstGeom prst="rect">
              <a:avLst/>
            </a:prstGeom>
            <a:solidFill>
              <a:srgbClr val="FFFFFF">
                <a:alpha val="50195"/>
              </a:srgbClr>
            </a:solidFill>
            <a:ln w="12700">
              <a:solidFill>
                <a:schemeClr val="tx1"/>
              </a:solidFill>
              <a:miter lim="800000"/>
              <a:headEnd/>
              <a:tailEnd/>
            </a:ln>
            <a:effectLst>
              <a:outerShdw dist="45791" dir="2021404"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b="1">
                  <a:latin typeface="宋体" panose="02010600030101010101" pitchFamily="2" charset="-122"/>
                </a:rPr>
                <a:t>过程</a:t>
              </a:r>
              <a:r>
                <a:rPr lang="en-US" altLang="zh-CN" b="1">
                  <a:latin typeface="宋体" panose="02010600030101010101" pitchFamily="2" charset="-122"/>
                </a:rPr>
                <a:t>3</a:t>
              </a:r>
            </a:p>
          </p:txBody>
        </p:sp>
        <p:sp>
          <p:nvSpPr>
            <p:cNvPr id="17" name="AutoShape 11">
              <a:extLst>
                <a:ext uri="{FF2B5EF4-FFF2-40B4-BE49-F238E27FC236}">
                  <a16:creationId xmlns:a16="http://schemas.microsoft.com/office/drawing/2014/main" id="{318A59E2-D4D0-AD4D-AB18-11FA739FBA57}"/>
                </a:ext>
              </a:extLst>
            </p:cNvPr>
            <p:cNvSpPr>
              <a:spLocks noChangeArrowheads="1"/>
            </p:cNvSpPr>
            <p:nvPr/>
          </p:nvSpPr>
          <p:spPr bwMode="auto">
            <a:xfrm>
              <a:off x="7772400" y="838200"/>
              <a:ext cx="1981200" cy="1231900"/>
            </a:xfrm>
            <a:prstGeom prst="can">
              <a:avLst>
                <a:gd name="adj" fmla="val 25000"/>
              </a:avLst>
            </a:prstGeom>
            <a:solidFill>
              <a:schemeClr val="tx1">
                <a:alpha val="50195"/>
              </a:schemeClr>
            </a:solidFill>
            <a:ln w="28575">
              <a:solidFill>
                <a:schemeClr val="folHlink"/>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18" name="Rectangle 12">
              <a:extLst>
                <a:ext uri="{FF2B5EF4-FFF2-40B4-BE49-F238E27FC236}">
                  <a16:creationId xmlns:a16="http://schemas.microsoft.com/office/drawing/2014/main" id="{8694A018-A33A-E045-A787-C72FE1B88D9F}"/>
                </a:ext>
              </a:extLst>
            </p:cNvPr>
            <p:cNvSpPr>
              <a:spLocks noChangeArrowheads="1"/>
            </p:cNvSpPr>
            <p:nvPr/>
          </p:nvSpPr>
          <p:spPr bwMode="auto">
            <a:xfrm>
              <a:off x="8049270" y="1231215"/>
              <a:ext cx="1422184"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b="1" dirty="0">
                  <a:latin typeface="宋体" panose="02010600030101010101" pitchFamily="2" charset="-122"/>
                </a:rPr>
                <a:t>数据实体</a:t>
              </a:r>
            </a:p>
          </p:txBody>
        </p:sp>
        <p:sp>
          <p:nvSpPr>
            <p:cNvPr id="19" name="Line 13">
              <a:extLst>
                <a:ext uri="{FF2B5EF4-FFF2-40B4-BE49-F238E27FC236}">
                  <a16:creationId xmlns:a16="http://schemas.microsoft.com/office/drawing/2014/main" id="{3FD2C1CF-09F6-1042-805A-9A033EE1C68F}"/>
                </a:ext>
              </a:extLst>
            </p:cNvPr>
            <p:cNvSpPr>
              <a:spLocks noChangeShapeType="1"/>
            </p:cNvSpPr>
            <p:nvPr/>
          </p:nvSpPr>
          <p:spPr bwMode="auto">
            <a:xfrm>
              <a:off x="6248400" y="1524000"/>
              <a:ext cx="1143000" cy="0"/>
            </a:xfrm>
            <a:prstGeom prst="line">
              <a:avLst/>
            </a:prstGeom>
            <a:noFill/>
            <a:ln w="38100">
              <a:solidFill>
                <a:schemeClr val="tx1"/>
              </a:solidFill>
              <a:round/>
              <a:headEnd type="arrow" w="med" len="med"/>
              <a:tailEnd type="arrow" w="med" len="med"/>
            </a:ln>
            <a:effectLst>
              <a:outerShdw dist="45791" dir="2021404" algn="ctr" rotWithShape="0">
                <a:schemeClr val="bg2"/>
              </a:outerShdw>
            </a:effectLst>
          </p:spPr>
          <p:txBody>
            <a:bodyPr wrap="none" anchor="ctr"/>
            <a:lstStyle/>
            <a:p>
              <a:pPr>
                <a:defRPr/>
              </a:pPr>
              <a:endParaRPr lang="zh-CN" altLang="en-US" sz="1600"/>
            </a:p>
          </p:txBody>
        </p:sp>
        <p:sp>
          <p:nvSpPr>
            <p:cNvPr id="20" name="Rectangle 14">
              <a:extLst>
                <a:ext uri="{FF2B5EF4-FFF2-40B4-BE49-F238E27FC236}">
                  <a16:creationId xmlns:a16="http://schemas.microsoft.com/office/drawing/2014/main" id="{AB8B99BB-8231-9245-9BFA-B3EFE1C35715}"/>
                </a:ext>
              </a:extLst>
            </p:cNvPr>
            <p:cNvSpPr>
              <a:spLocks noChangeArrowheads="1"/>
            </p:cNvSpPr>
            <p:nvPr/>
          </p:nvSpPr>
          <p:spPr bwMode="auto">
            <a:xfrm>
              <a:off x="4657725" y="3649663"/>
              <a:ext cx="2667000" cy="2286000"/>
            </a:xfrm>
            <a:prstGeom prst="rect">
              <a:avLst/>
            </a:prstGeom>
            <a:solidFill>
              <a:srgbClr val="99CCFF">
                <a:alpha val="50195"/>
              </a:srgbClr>
            </a:solidFill>
            <a:ln w="76200">
              <a:solidFill>
                <a:schemeClr val="hlink"/>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
          <p:nvSpPr>
            <p:cNvPr id="21" name="Rectangle 15">
              <a:extLst>
                <a:ext uri="{FF2B5EF4-FFF2-40B4-BE49-F238E27FC236}">
                  <a16:creationId xmlns:a16="http://schemas.microsoft.com/office/drawing/2014/main" id="{FC1C5F3C-4C3B-A343-9C1E-FC52E606AA62}"/>
                </a:ext>
              </a:extLst>
            </p:cNvPr>
            <p:cNvSpPr>
              <a:spLocks noChangeArrowheads="1"/>
            </p:cNvSpPr>
            <p:nvPr/>
          </p:nvSpPr>
          <p:spPr bwMode="auto">
            <a:xfrm>
              <a:off x="4886325" y="4183063"/>
              <a:ext cx="2209800" cy="1052513"/>
            </a:xfrm>
            <a:prstGeom prst="rect">
              <a:avLst/>
            </a:prstGeom>
            <a:solidFill>
              <a:srgbClr val="F8F8F8">
                <a:alpha val="50195"/>
              </a:srgbClr>
            </a:soli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sz="1600"/>
            </a:p>
          </p:txBody>
        </p:sp>
        <p:sp>
          <p:nvSpPr>
            <p:cNvPr id="22" name="Rectangle 16">
              <a:extLst>
                <a:ext uri="{FF2B5EF4-FFF2-40B4-BE49-F238E27FC236}">
                  <a16:creationId xmlns:a16="http://schemas.microsoft.com/office/drawing/2014/main" id="{0D1A7DA4-4A0C-764D-BC6D-E9A5CE74E8B8}"/>
                </a:ext>
              </a:extLst>
            </p:cNvPr>
            <p:cNvSpPr>
              <a:spLocks noChangeArrowheads="1"/>
            </p:cNvSpPr>
            <p:nvPr/>
          </p:nvSpPr>
          <p:spPr bwMode="auto">
            <a:xfrm>
              <a:off x="5173861" y="4206875"/>
              <a:ext cx="17315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b="1" dirty="0">
                  <a:latin typeface="宋体" panose="02010600030101010101" pitchFamily="2" charset="-122"/>
                </a:rPr>
                <a:t>属于该对象</a:t>
              </a:r>
            </a:p>
            <a:p>
              <a:pPr algn="ctr">
                <a:buClr>
                  <a:schemeClr val="accent2"/>
                </a:buClr>
                <a:buSzPct val="75000"/>
                <a:buFont typeface="Monotype Sorts" pitchFamily="2" charset="2"/>
                <a:buNone/>
              </a:pPr>
              <a:r>
                <a:rPr lang="zh-CN" altLang="en-US" b="1" dirty="0">
                  <a:latin typeface="宋体" panose="02010600030101010101" pitchFamily="2" charset="-122"/>
                </a:rPr>
                <a:t>的数据</a:t>
              </a:r>
            </a:p>
          </p:txBody>
        </p:sp>
        <p:sp>
          <p:nvSpPr>
            <p:cNvPr id="23" name="Rectangle 17">
              <a:extLst>
                <a:ext uri="{FF2B5EF4-FFF2-40B4-BE49-F238E27FC236}">
                  <a16:creationId xmlns:a16="http://schemas.microsoft.com/office/drawing/2014/main" id="{6D5C5350-E809-844E-85F6-A962EDBFC37C}"/>
                </a:ext>
              </a:extLst>
            </p:cNvPr>
            <p:cNvSpPr>
              <a:spLocks noChangeArrowheads="1"/>
            </p:cNvSpPr>
            <p:nvPr/>
          </p:nvSpPr>
          <p:spPr bwMode="auto">
            <a:xfrm>
              <a:off x="5513909" y="3573463"/>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buClr>
                  <a:schemeClr val="accent2"/>
                </a:buClr>
                <a:buSzPct val="75000"/>
                <a:buFont typeface="Monotype Sorts" pitchFamily="2" charset="2"/>
                <a:buNone/>
              </a:pPr>
              <a:r>
                <a:rPr lang="zh-CN" altLang="en-US" sz="3200" b="1" dirty="0">
                  <a:solidFill>
                    <a:schemeClr val="bg2"/>
                  </a:solidFill>
                  <a:latin typeface="宋体" panose="02010600030101010101" pitchFamily="2" charset="-122"/>
                </a:rPr>
                <a:t>对象</a:t>
              </a:r>
            </a:p>
          </p:txBody>
        </p:sp>
        <p:sp>
          <p:nvSpPr>
            <p:cNvPr id="24" name="Rectangle 18">
              <a:extLst>
                <a:ext uri="{FF2B5EF4-FFF2-40B4-BE49-F238E27FC236}">
                  <a16:creationId xmlns:a16="http://schemas.microsoft.com/office/drawing/2014/main" id="{BB89E608-F3C2-FD41-964B-AB74C8BA9987}"/>
                </a:ext>
              </a:extLst>
            </p:cNvPr>
            <p:cNvSpPr>
              <a:spLocks noChangeArrowheads="1"/>
            </p:cNvSpPr>
            <p:nvPr/>
          </p:nvSpPr>
          <p:spPr bwMode="auto">
            <a:xfrm>
              <a:off x="4997981" y="5235576"/>
              <a:ext cx="1991250" cy="45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2000" b="1" dirty="0">
                  <a:latin typeface="宋体" panose="02010600030101010101" pitchFamily="2" charset="-122"/>
                </a:rPr>
                <a:t>处理数据的方法</a:t>
              </a:r>
            </a:p>
          </p:txBody>
        </p:sp>
        <p:sp>
          <p:nvSpPr>
            <p:cNvPr id="25" name="Line 19">
              <a:extLst>
                <a:ext uri="{FF2B5EF4-FFF2-40B4-BE49-F238E27FC236}">
                  <a16:creationId xmlns:a16="http://schemas.microsoft.com/office/drawing/2014/main" id="{C54E460F-5475-CE42-B1E5-B2E878010CCE}"/>
                </a:ext>
              </a:extLst>
            </p:cNvPr>
            <p:cNvSpPr>
              <a:spLocks noChangeShapeType="1"/>
            </p:cNvSpPr>
            <p:nvPr/>
          </p:nvSpPr>
          <p:spPr bwMode="auto">
            <a:xfrm>
              <a:off x="3057525" y="4487863"/>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26" name="Line 20">
              <a:extLst>
                <a:ext uri="{FF2B5EF4-FFF2-40B4-BE49-F238E27FC236}">
                  <a16:creationId xmlns:a16="http://schemas.microsoft.com/office/drawing/2014/main" id="{01C81C97-A7E7-4646-A76C-058F515DE693}"/>
                </a:ext>
              </a:extLst>
            </p:cNvPr>
            <p:cNvSpPr>
              <a:spLocks noChangeShapeType="1"/>
            </p:cNvSpPr>
            <p:nvPr/>
          </p:nvSpPr>
          <p:spPr bwMode="auto">
            <a:xfrm flipH="1">
              <a:off x="3057525" y="5630863"/>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p:spPr>
          <p:txBody>
            <a:bodyPr wrap="none" anchor="ctr"/>
            <a:lstStyle/>
            <a:p>
              <a:pPr>
                <a:defRPr/>
              </a:pPr>
              <a:endParaRPr lang="zh-CN" altLang="en-US" sz="1600"/>
            </a:p>
          </p:txBody>
        </p:sp>
        <p:sp>
          <p:nvSpPr>
            <p:cNvPr id="27" name="Rectangle 21">
              <a:extLst>
                <a:ext uri="{FF2B5EF4-FFF2-40B4-BE49-F238E27FC236}">
                  <a16:creationId xmlns:a16="http://schemas.microsoft.com/office/drawing/2014/main" id="{F88CDDE0-858C-1C45-AC90-2E076AE60AB9}"/>
                </a:ext>
              </a:extLst>
            </p:cNvPr>
            <p:cNvSpPr>
              <a:spLocks noChangeArrowheads="1"/>
            </p:cNvSpPr>
            <p:nvPr/>
          </p:nvSpPr>
          <p:spPr bwMode="auto">
            <a:xfrm>
              <a:off x="3144764" y="3649664"/>
              <a:ext cx="803425" cy="532069"/>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r>
                <a:rPr lang="zh-CN" altLang="en-US" sz="2400" b="1" dirty="0">
                  <a:latin typeface="宋体" pitchFamily="2" charset="-122"/>
                </a:rPr>
                <a:t>消息</a:t>
              </a:r>
            </a:p>
          </p:txBody>
        </p:sp>
        <p:sp>
          <p:nvSpPr>
            <p:cNvPr id="28" name="Rectangle 22">
              <a:extLst>
                <a:ext uri="{FF2B5EF4-FFF2-40B4-BE49-F238E27FC236}">
                  <a16:creationId xmlns:a16="http://schemas.microsoft.com/office/drawing/2014/main" id="{82B1D9E7-98D4-4848-B625-15D112D08CE6}"/>
                </a:ext>
              </a:extLst>
            </p:cNvPr>
            <p:cNvSpPr>
              <a:spLocks noChangeArrowheads="1"/>
            </p:cNvSpPr>
            <p:nvPr/>
          </p:nvSpPr>
          <p:spPr bwMode="auto">
            <a:xfrm>
              <a:off x="3220964" y="4792664"/>
              <a:ext cx="803425" cy="532069"/>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r>
                <a:rPr lang="zh-CN" altLang="en-US" sz="2400" b="1" dirty="0">
                  <a:latin typeface="宋体" pitchFamily="2" charset="-122"/>
                </a:rPr>
                <a:t>消息</a:t>
              </a:r>
            </a:p>
          </p:txBody>
        </p:sp>
        <p:sp>
          <p:nvSpPr>
            <p:cNvPr id="29" name="Text Box 24">
              <a:extLst>
                <a:ext uri="{FF2B5EF4-FFF2-40B4-BE49-F238E27FC236}">
                  <a16:creationId xmlns:a16="http://schemas.microsoft.com/office/drawing/2014/main" id="{B241B3AE-5214-5046-A24E-0A2D60F58CD2}"/>
                </a:ext>
              </a:extLst>
            </p:cNvPr>
            <p:cNvSpPr txBox="1">
              <a:spLocks noChangeArrowheads="1"/>
            </p:cNvSpPr>
            <p:nvPr/>
          </p:nvSpPr>
          <p:spPr bwMode="auto">
            <a:xfrm>
              <a:off x="2619375" y="609282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a:p>
          </p:txBody>
        </p:sp>
        <p:sp>
          <p:nvSpPr>
            <p:cNvPr id="30" name="Rectangle 25">
              <a:extLst>
                <a:ext uri="{FF2B5EF4-FFF2-40B4-BE49-F238E27FC236}">
                  <a16:creationId xmlns:a16="http://schemas.microsoft.com/office/drawing/2014/main" id="{A4180161-63AA-B24E-AB50-57D56F134D99}"/>
                </a:ext>
              </a:extLst>
            </p:cNvPr>
            <p:cNvSpPr>
              <a:spLocks noChangeArrowheads="1"/>
            </p:cNvSpPr>
            <p:nvPr/>
          </p:nvSpPr>
          <p:spPr bwMode="auto">
            <a:xfrm>
              <a:off x="5911561" y="6083301"/>
              <a:ext cx="184731" cy="642612"/>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endParaRPr lang="zh-CN" altLang="zh-CN" sz="2800">
                <a:solidFill>
                  <a:schemeClr val="folHlink"/>
                </a:solidFill>
                <a:latin typeface="Book Antiqua" pitchFamily="18" charset="0"/>
              </a:endParaRPr>
            </a:p>
          </p:txBody>
        </p:sp>
        <p:sp>
          <p:nvSpPr>
            <p:cNvPr id="31" name="Text Box 26">
              <a:extLst>
                <a:ext uri="{FF2B5EF4-FFF2-40B4-BE49-F238E27FC236}">
                  <a16:creationId xmlns:a16="http://schemas.microsoft.com/office/drawing/2014/main" id="{F8A15AF1-EBD1-E949-86F3-CF313F20B5C0}"/>
                </a:ext>
              </a:extLst>
            </p:cNvPr>
            <p:cNvSpPr txBox="1">
              <a:spLocks noChangeArrowheads="1"/>
            </p:cNvSpPr>
            <p:nvPr/>
          </p:nvSpPr>
          <p:spPr bwMode="auto">
            <a:xfrm>
              <a:off x="2073275" y="6042025"/>
              <a:ext cx="7398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chemeClr val="folHlink"/>
                  </a:solidFill>
                </a:rPr>
                <a:t>对象把数据和处理数据的方法封状成一个单元</a:t>
              </a:r>
            </a:p>
          </p:txBody>
        </p:sp>
      </p:grpSp>
    </p:spTree>
    <p:extLst>
      <p:ext uri="{BB962C8B-B14F-4D97-AF65-F5344CB8AC3E}">
        <p14:creationId xmlns:p14="http://schemas.microsoft.com/office/powerpoint/2010/main" val="124709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67A01D4-62E3-AD47-8656-F3DED1B4E996}"/>
              </a:ext>
            </a:extLst>
          </p:cNvPr>
          <p:cNvSpPr>
            <a:spLocks noGrp="1" noChangeArrowheads="1"/>
          </p:cNvSpPr>
          <p:nvPr>
            <p:ph type="title"/>
          </p:nvPr>
        </p:nvSpPr>
        <p:spPr>
          <a:xfrm>
            <a:off x="669588" y="155643"/>
            <a:ext cx="6945313" cy="650875"/>
          </a:xfrm>
        </p:spPr>
        <p:txBody>
          <a:bodyPr>
            <a:normAutofit/>
          </a:bodyPr>
          <a:lstStyle/>
          <a:p>
            <a:pPr eaLnBrk="1" hangingPunct="1"/>
            <a:r>
              <a:rPr lang="zh-CN" altLang="en-US" dirty="0"/>
              <a:t>面向对象方法学的基本原则</a:t>
            </a:r>
          </a:p>
        </p:txBody>
      </p:sp>
      <p:sp>
        <p:nvSpPr>
          <p:cNvPr id="365571" name="Rectangle 3">
            <a:extLst>
              <a:ext uri="{FF2B5EF4-FFF2-40B4-BE49-F238E27FC236}">
                <a16:creationId xmlns:a16="http://schemas.microsoft.com/office/drawing/2014/main" id="{70C1C1B4-425F-D245-A842-45141B09D757}"/>
              </a:ext>
            </a:extLst>
          </p:cNvPr>
          <p:cNvSpPr>
            <a:spLocks noGrp="1" noChangeArrowheads="1"/>
          </p:cNvSpPr>
          <p:nvPr>
            <p:ph idx="1"/>
          </p:nvPr>
        </p:nvSpPr>
        <p:spPr>
          <a:xfrm>
            <a:off x="669588" y="922507"/>
            <a:ext cx="10750684" cy="4403725"/>
          </a:xfrm>
          <a:noFill/>
        </p:spPr>
        <p:txBody>
          <a:bodyPr>
            <a:normAutofit/>
          </a:bodyPr>
          <a:lstStyle/>
          <a:p>
            <a:pPr eaLnBrk="1" hangingPunct="1"/>
            <a:r>
              <a:rPr lang="zh-CN" altLang="en-US" sz="2400" dirty="0"/>
              <a:t>基本原则：使开发软件的方法与过程尽可能接近人类认识世界解决问题的方法与过程。</a:t>
            </a:r>
          </a:p>
          <a:p>
            <a:pPr eaLnBrk="1" hangingPunct="1"/>
            <a:r>
              <a:rPr lang="zh-CN" altLang="en-US" sz="2400" dirty="0"/>
              <a:t>即，使描述问题的</a:t>
            </a:r>
            <a:r>
              <a:rPr lang="zh-CN" altLang="en-US" sz="2400" dirty="0">
                <a:solidFill>
                  <a:schemeClr val="hlink"/>
                </a:solidFill>
              </a:rPr>
              <a:t>问题空间</a:t>
            </a:r>
            <a:r>
              <a:rPr lang="zh-CN" altLang="en-US" sz="2400" dirty="0"/>
              <a:t>（问题域）与实现解法的</a:t>
            </a:r>
            <a:r>
              <a:rPr lang="zh-CN" altLang="en-US" sz="2400" dirty="0">
                <a:solidFill>
                  <a:schemeClr val="hlink"/>
                </a:solidFill>
              </a:rPr>
              <a:t>解空间</a:t>
            </a:r>
            <a:r>
              <a:rPr lang="zh-CN" altLang="en-US" sz="2400" dirty="0"/>
              <a:t>（求解域）在</a:t>
            </a:r>
            <a:r>
              <a:rPr lang="zh-CN" altLang="en-US" sz="2400" dirty="0">
                <a:solidFill>
                  <a:schemeClr val="hlink"/>
                </a:solidFill>
              </a:rPr>
              <a:t>结构</a:t>
            </a:r>
            <a:r>
              <a:rPr lang="zh-CN" altLang="en-US" sz="2400" dirty="0"/>
              <a:t>上尽可能</a:t>
            </a:r>
            <a:r>
              <a:rPr lang="zh-CN" altLang="en-US" sz="2400" dirty="0">
                <a:solidFill>
                  <a:schemeClr val="hlink"/>
                </a:solidFill>
              </a:rPr>
              <a:t>一致</a:t>
            </a:r>
            <a:r>
              <a:rPr lang="zh-CN" altLang="en-US" sz="2400" dirty="0"/>
              <a:t>。</a:t>
            </a:r>
          </a:p>
        </p:txBody>
      </p:sp>
      <p:sp>
        <p:nvSpPr>
          <p:cNvPr id="10242" name="Slide Number Placeholder 5">
            <a:extLst>
              <a:ext uri="{FF2B5EF4-FFF2-40B4-BE49-F238E27FC236}">
                <a16:creationId xmlns:a16="http://schemas.microsoft.com/office/drawing/2014/main" id="{B9EEF079-7DAA-D041-817F-29509B8F13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2A1B65C-7473-0A43-9974-C4148326C8F6}" type="slidenum">
              <a:rPr kumimoji="0" lang="en-US" altLang="zh-CN" sz="1400"/>
              <a:pPr eaLnBrk="1" hangingPunct="1"/>
              <a:t>5</a:t>
            </a:fld>
            <a:r>
              <a:rPr kumimoji="0" lang="en-US" altLang="zh-CN" sz="1400"/>
              <a:t>/95</a:t>
            </a:r>
          </a:p>
        </p:txBody>
      </p:sp>
      <p:sp>
        <p:nvSpPr>
          <p:cNvPr id="5" name="Text Box 1026">
            <a:extLst>
              <a:ext uri="{FF2B5EF4-FFF2-40B4-BE49-F238E27FC236}">
                <a16:creationId xmlns:a16="http://schemas.microsoft.com/office/drawing/2014/main" id="{407822AC-AD8B-A946-98E7-26191D465722}"/>
              </a:ext>
            </a:extLst>
          </p:cNvPr>
          <p:cNvSpPr txBox="1">
            <a:spLocks noChangeArrowheads="1"/>
          </p:cNvSpPr>
          <p:nvPr/>
        </p:nvSpPr>
        <p:spPr bwMode="auto">
          <a:xfrm>
            <a:off x="7744845" y="3858641"/>
            <a:ext cx="2501006" cy="788229"/>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3600" b="1">
                <a:solidFill>
                  <a:srgbClr val="FF33CC"/>
                </a:solidFill>
                <a:effectLst>
                  <a:outerShdw blurRad="38100" dist="38100" dir="2700000" algn="tl">
                    <a:srgbClr val="C0C0C0"/>
                  </a:outerShdw>
                </a:effectLst>
                <a:latin typeface="Book Antiqua" panose="02040602050305030304" pitchFamily="18" charset="0"/>
              </a:rPr>
              <a:t>计算机世界</a:t>
            </a:r>
            <a:endParaRPr lang="zh-CN" altLang="en-US" b="1">
              <a:solidFill>
                <a:srgbClr val="FF33CC"/>
              </a:solidFill>
              <a:effectLst>
                <a:outerShdw blurRad="38100" dist="38100" dir="2700000" algn="tl">
                  <a:srgbClr val="C0C0C0"/>
                </a:outerShdw>
              </a:effectLst>
              <a:latin typeface="Book Antiqua" panose="02040602050305030304" pitchFamily="18" charset="0"/>
            </a:endParaRPr>
          </a:p>
        </p:txBody>
      </p:sp>
      <p:sp>
        <p:nvSpPr>
          <p:cNvPr id="6" name="Text Box 1027">
            <a:extLst>
              <a:ext uri="{FF2B5EF4-FFF2-40B4-BE49-F238E27FC236}">
                <a16:creationId xmlns:a16="http://schemas.microsoft.com/office/drawing/2014/main" id="{CACD8D64-BC44-2742-8CF9-BE553A17E054}"/>
              </a:ext>
            </a:extLst>
          </p:cNvPr>
          <p:cNvSpPr txBox="1">
            <a:spLocks noChangeArrowheads="1"/>
          </p:cNvSpPr>
          <p:nvPr/>
        </p:nvSpPr>
        <p:spPr bwMode="auto">
          <a:xfrm>
            <a:off x="2155118" y="3782441"/>
            <a:ext cx="2037737" cy="788229"/>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3600" b="1">
                <a:solidFill>
                  <a:schemeClr val="folHlink"/>
                </a:solidFill>
                <a:effectLst>
                  <a:outerShdw blurRad="38100" dist="38100" dir="2700000" algn="tl">
                    <a:srgbClr val="C0C0C0"/>
                  </a:outerShdw>
                </a:effectLst>
                <a:latin typeface="Book Antiqua" panose="02040602050305030304" pitchFamily="18" charset="0"/>
              </a:rPr>
              <a:t>现实世界</a:t>
            </a:r>
            <a:endParaRPr lang="zh-CN" altLang="en-US" b="1">
              <a:solidFill>
                <a:schemeClr val="folHlink"/>
              </a:solidFill>
              <a:effectLst>
                <a:outerShdw blurRad="38100" dist="38100" dir="2700000" algn="tl">
                  <a:srgbClr val="C0C0C0"/>
                </a:outerShdw>
              </a:effectLst>
              <a:latin typeface="Book Antiqua" panose="02040602050305030304" pitchFamily="18" charset="0"/>
            </a:endParaRPr>
          </a:p>
        </p:txBody>
      </p:sp>
      <p:sp>
        <p:nvSpPr>
          <p:cNvPr id="7" name="Oval 1028">
            <a:extLst>
              <a:ext uri="{FF2B5EF4-FFF2-40B4-BE49-F238E27FC236}">
                <a16:creationId xmlns:a16="http://schemas.microsoft.com/office/drawing/2014/main" id="{B4BD6CA9-B2CA-EA4A-A23E-12BAB36CA60B}"/>
              </a:ext>
            </a:extLst>
          </p:cNvPr>
          <p:cNvSpPr>
            <a:spLocks noChangeArrowheads="1"/>
          </p:cNvSpPr>
          <p:nvPr/>
        </p:nvSpPr>
        <p:spPr bwMode="auto">
          <a:xfrm>
            <a:off x="2161160" y="3325241"/>
            <a:ext cx="2133600" cy="2017713"/>
          </a:xfrm>
          <a:prstGeom prst="ellipse">
            <a:avLst/>
          </a:prstGeom>
          <a:noFill/>
          <a:ln w="38100">
            <a:solidFill>
              <a:schemeClr val="folHlink"/>
            </a:solidFill>
            <a:round/>
            <a:headEnd/>
            <a:tailEnd/>
          </a:ln>
          <a:effectLst>
            <a:outerShdw dist="45791" dir="2021404" algn="ctr" rotWithShape="0">
              <a:schemeClr val="bg2"/>
            </a:outerShdw>
          </a:effectLst>
        </p:spPr>
        <p:txBody>
          <a:bodyPr wrap="none" anchor="ctr"/>
          <a:lstStyle/>
          <a:p>
            <a:pPr>
              <a:defRPr/>
            </a:pPr>
            <a:endParaRPr lang="zh-CN" altLang="en-US"/>
          </a:p>
        </p:txBody>
      </p:sp>
      <p:sp>
        <p:nvSpPr>
          <p:cNvPr id="8" name="Oval 1029">
            <a:extLst>
              <a:ext uri="{FF2B5EF4-FFF2-40B4-BE49-F238E27FC236}">
                <a16:creationId xmlns:a16="http://schemas.microsoft.com/office/drawing/2014/main" id="{9D99F761-429F-D743-8708-9AFC8FC4E44E}"/>
              </a:ext>
            </a:extLst>
          </p:cNvPr>
          <p:cNvSpPr>
            <a:spLocks noChangeArrowheads="1"/>
          </p:cNvSpPr>
          <p:nvPr/>
        </p:nvSpPr>
        <p:spPr bwMode="auto">
          <a:xfrm>
            <a:off x="7799960" y="3249040"/>
            <a:ext cx="2389188" cy="2286000"/>
          </a:xfrm>
          <a:prstGeom prst="ellipse">
            <a:avLst/>
          </a:prstGeom>
          <a:noFill/>
          <a:ln w="38100">
            <a:solidFill>
              <a:srgbClr val="FF99CC"/>
            </a:solidFill>
            <a:round/>
            <a:headEnd/>
            <a:tailEnd/>
          </a:ln>
          <a:effectLst>
            <a:outerShdw dist="45791" dir="2021404" algn="ctr" rotWithShape="0">
              <a:schemeClr val="bg2"/>
            </a:outerShdw>
          </a:effectLst>
        </p:spPr>
        <p:txBody>
          <a:bodyPr wrap="none" anchor="ctr"/>
          <a:lstStyle/>
          <a:p>
            <a:pPr>
              <a:defRPr/>
            </a:pPr>
            <a:endParaRPr lang="zh-CN" altLang="en-US"/>
          </a:p>
        </p:txBody>
      </p:sp>
      <p:sp>
        <p:nvSpPr>
          <p:cNvPr id="9" name="Text Box 1030">
            <a:extLst>
              <a:ext uri="{FF2B5EF4-FFF2-40B4-BE49-F238E27FC236}">
                <a16:creationId xmlns:a16="http://schemas.microsoft.com/office/drawing/2014/main" id="{91DEE1D7-A6CE-1543-A122-509ABE9D406A}"/>
              </a:ext>
            </a:extLst>
          </p:cNvPr>
          <p:cNvSpPr txBox="1">
            <a:spLocks noChangeArrowheads="1"/>
          </p:cNvSpPr>
          <p:nvPr/>
        </p:nvSpPr>
        <p:spPr bwMode="auto">
          <a:xfrm>
            <a:off x="5195493" y="2944240"/>
            <a:ext cx="1316386" cy="944810"/>
          </a:xfrm>
          <a:prstGeom prst="rect">
            <a:avLst/>
          </a:prstGeom>
          <a:noFill/>
          <a:ln w="12700">
            <a:noFill/>
            <a:miter lim="800000"/>
            <a:headEnd/>
            <a:tailEnd/>
          </a:ln>
          <a:effectLst/>
        </p:spPr>
        <p:txBody>
          <a:bodyPr wrap="none">
            <a:spAutoFit/>
          </a:bodyPr>
          <a:lstStyle/>
          <a:p>
            <a:pPr algn="ctr" eaLnBrk="0" hangingPunct="0">
              <a:lnSpc>
                <a:spcPct val="140000"/>
              </a:lnSpc>
              <a:spcBef>
                <a:spcPct val="20000"/>
              </a:spcBef>
              <a:buClr>
                <a:schemeClr val="accent2"/>
              </a:buClr>
              <a:buSzPct val="75000"/>
              <a:buFont typeface="Monotype Sorts" pitchFamily="2" charset="2"/>
              <a:buNone/>
              <a:defRPr/>
            </a:pPr>
            <a:r>
              <a:rPr lang="zh-CN" altLang="en-US" sz="4400" b="1">
                <a:solidFill>
                  <a:schemeClr val="accent2"/>
                </a:solidFill>
                <a:effectLst>
                  <a:outerShdw blurRad="38100" dist="38100" dir="2700000" algn="tl">
                    <a:srgbClr val="C0C0C0"/>
                  </a:outerShdw>
                </a:effectLst>
                <a:latin typeface="Book Antiqua" pitchFamily="18" charset="0"/>
              </a:rPr>
              <a:t>映射</a:t>
            </a:r>
            <a:endParaRPr lang="zh-CN" altLang="en-US" sz="3200">
              <a:solidFill>
                <a:schemeClr val="accent2"/>
              </a:solidFill>
              <a:effectLst>
                <a:outerShdw blurRad="38100" dist="38100" dir="2700000" algn="tl">
                  <a:srgbClr val="C0C0C0"/>
                </a:outerShdw>
              </a:effectLst>
              <a:latin typeface="Book Antiqua" pitchFamily="18" charset="0"/>
            </a:endParaRPr>
          </a:p>
        </p:txBody>
      </p:sp>
      <p:sp>
        <p:nvSpPr>
          <p:cNvPr id="10" name="AutoShape 1031">
            <a:extLst>
              <a:ext uri="{FF2B5EF4-FFF2-40B4-BE49-F238E27FC236}">
                <a16:creationId xmlns:a16="http://schemas.microsoft.com/office/drawing/2014/main" id="{9EFBC8F5-300F-584E-9995-80E33710CADF}"/>
              </a:ext>
            </a:extLst>
          </p:cNvPr>
          <p:cNvSpPr>
            <a:spLocks noChangeArrowheads="1"/>
          </p:cNvSpPr>
          <p:nvPr/>
        </p:nvSpPr>
        <p:spPr bwMode="auto">
          <a:xfrm>
            <a:off x="4751960" y="3965003"/>
            <a:ext cx="2514600" cy="704850"/>
          </a:xfrm>
          <a:prstGeom prst="rightArrow">
            <a:avLst>
              <a:gd name="adj1" fmla="val 50000"/>
              <a:gd name="adj2" fmla="val 89189"/>
            </a:avLst>
          </a:prstGeom>
          <a:solidFill>
            <a:srgbClr val="CCECFF">
              <a:alpha val="50000"/>
            </a:srgbClr>
          </a:solidFill>
          <a:ln w="12700">
            <a:solidFill>
              <a:schemeClr val="tx1"/>
            </a:solidFill>
            <a:miter lim="800000"/>
            <a:headEnd/>
            <a:tailEnd/>
          </a:ln>
          <a:effectLst>
            <a:outerShdw dist="45791" dir="2021404" algn="ctr" rotWithShape="0">
              <a:schemeClr val="bg2"/>
            </a:outerShdw>
          </a:effectLst>
        </p:spPr>
        <p:txBody>
          <a:bodyPr wrap="none" anchor="ctr"/>
          <a:lstStyle/>
          <a:p>
            <a:pPr algn="ctr" eaLnBrk="0" hangingPunct="0">
              <a:lnSpc>
                <a:spcPct val="140000"/>
              </a:lnSpc>
              <a:spcBef>
                <a:spcPct val="20000"/>
              </a:spcBef>
              <a:buClr>
                <a:schemeClr val="accent2"/>
              </a:buClr>
              <a:buSzPct val="75000"/>
              <a:buFont typeface="Monotype Sorts" pitchFamily="2" charset="2"/>
              <a:buNone/>
              <a:defRPr/>
            </a:pPr>
            <a:endParaRPr lang="zh-CN" altLang="zh-CN" sz="3200" b="1">
              <a:solidFill>
                <a:schemeClr val="bg2"/>
              </a:solidFill>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3539718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17">
            <a:extLst>
              <a:ext uri="{FF2B5EF4-FFF2-40B4-BE49-F238E27FC236}">
                <a16:creationId xmlns:a16="http://schemas.microsoft.com/office/drawing/2014/main" id="{8107B393-E0ED-C84F-85CC-4BADA7537B89}"/>
              </a:ext>
            </a:extLst>
          </p:cNvPr>
          <p:cNvSpPr>
            <a:spLocks noGrp="1" noChangeArrowheads="1"/>
          </p:cNvSpPr>
          <p:nvPr>
            <p:ph type="title"/>
          </p:nvPr>
        </p:nvSpPr>
        <p:spPr>
          <a:xfrm>
            <a:off x="695280" y="198561"/>
            <a:ext cx="8229600" cy="609600"/>
          </a:xfrm>
          <a:noFill/>
        </p:spPr>
        <p:txBody>
          <a:bodyPr vert="horz" lIns="0" tIns="0" rIns="0" bIns="0" rtlCol="0" anchor="b">
            <a:normAutofit/>
          </a:bodyPr>
          <a:lstStyle/>
          <a:p>
            <a:pPr defTabSz="911225"/>
            <a:r>
              <a:rPr lang="zh-CN" altLang="en-US" dirty="0">
                <a:solidFill>
                  <a:schemeClr val="tx1"/>
                </a:solidFill>
              </a:rPr>
              <a:t>利用封装隐藏信息</a:t>
            </a:r>
          </a:p>
        </p:txBody>
      </p:sp>
      <p:sp>
        <p:nvSpPr>
          <p:cNvPr id="491538" name="Rectangle 18">
            <a:extLst>
              <a:ext uri="{FF2B5EF4-FFF2-40B4-BE49-F238E27FC236}">
                <a16:creationId xmlns:a16="http://schemas.microsoft.com/office/drawing/2014/main" id="{4B106F10-C402-9149-89DE-E0FA99C23B04}"/>
              </a:ext>
            </a:extLst>
          </p:cNvPr>
          <p:cNvSpPr>
            <a:spLocks noGrp="1" noChangeArrowheads="1"/>
          </p:cNvSpPr>
          <p:nvPr>
            <p:ph idx="1"/>
          </p:nvPr>
        </p:nvSpPr>
        <p:spPr>
          <a:xfrm>
            <a:off x="695279" y="960398"/>
            <a:ext cx="10517189" cy="1868204"/>
          </a:xfrm>
          <a:noFill/>
        </p:spPr>
        <p:txBody>
          <a:bodyPr vert="horz" wrap="square" lIns="0" tIns="0" rIns="0" bIns="0" rtlCol="0">
            <a:spAutoFit/>
          </a:bodyPr>
          <a:lstStyle/>
          <a:p>
            <a:pPr marL="0" indent="0" defTabSz="911225">
              <a:tabLst>
                <a:tab pos="285750" algn="l"/>
                <a:tab pos="569913" algn="l"/>
                <a:tab pos="854075" algn="l"/>
                <a:tab pos="1138238" algn="l"/>
                <a:tab pos="1423988" algn="l"/>
                <a:tab pos="1708150" algn="l"/>
                <a:tab pos="1993900" algn="l"/>
                <a:tab pos="2276475" algn="l"/>
              </a:tabLst>
            </a:pPr>
            <a:r>
              <a:rPr lang="en-US" altLang="zh-CN" sz="2400" dirty="0">
                <a:latin typeface="楷体_GB2312" pitchFamily="49" charset="-122"/>
              </a:rPr>
              <a:t> </a:t>
            </a:r>
            <a:r>
              <a:rPr lang="zh-CN" altLang="en-US" sz="2400" dirty="0">
                <a:latin typeface="楷体_GB2312" pitchFamily="49" charset="-122"/>
              </a:rPr>
              <a:t>一个类分为两个部分</a:t>
            </a:r>
            <a:r>
              <a:rPr lang="en-US" altLang="zh-CN" sz="2400" dirty="0">
                <a:latin typeface="楷体_GB2312" pitchFamily="49" charset="-122"/>
              </a:rPr>
              <a:t>: </a:t>
            </a:r>
            <a:r>
              <a:rPr lang="zh-CN" altLang="en-US" sz="2400" dirty="0">
                <a:latin typeface="楷体_GB2312" pitchFamily="49" charset="-122"/>
              </a:rPr>
              <a:t>接口和实现</a:t>
            </a:r>
            <a:endParaRPr lang="zh-CN" altLang="zh-CN" sz="2400" dirty="0">
              <a:latin typeface="楷体_GB2312" pitchFamily="49" charset="-122"/>
            </a:endParaRPr>
          </a:p>
          <a:p>
            <a:pPr marL="0" indent="0" defTabSz="911225">
              <a:tabLst>
                <a:tab pos="285750" algn="l"/>
                <a:tab pos="569913" algn="l"/>
                <a:tab pos="854075" algn="l"/>
                <a:tab pos="1138238" algn="l"/>
                <a:tab pos="1423988" algn="l"/>
                <a:tab pos="1708150" algn="l"/>
                <a:tab pos="1993900" algn="l"/>
                <a:tab pos="2276475" algn="l"/>
              </a:tabLst>
            </a:pPr>
            <a:r>
              <a:rPr lang="zh-CN" altLang="en-US" sz="2400" dirty="0">
                <a:latin typeface="楷体_GB2312" pitchFamily="49" charset="-122"/>
              </a:rPr>
              <a:t> 对于用户来说，接口是可见的，实现是不可见的</a:t>
            </a:r>
            <a:endParaRPr lang="zh-CN" altLang="zh-CN" sz="2400" dirty="0">
              <a:latin typeface="楷体_GB2312" pitchFamily="49" charset="-122"/>
            </a:endParaRPr>
          </a:p>
          <a:p>
            <a:pPr marL="0" indent="0" defTabSz="911225">
              <a:tabLst>
                <a:tab pos="285750" algn="l"/>
                <a:tab pos="569913" algn="l"/>
                <a:tab pos="854075" algn="l"/>
                <a:tab pos="1138238" algn="l"/>
                <a:tab pos="1423988" algn="l"/>
                <a:tab pos="1708150" algn="l"/>
                <a:tab pos="1993900" algn="l"/>
                <a:tab pos="2276475" algn="l"/>
              </a:tabLst>
            </a:pPr>
            <a:r>
              <a:rPr lang="zh-CN" altLang="en-US" sz="2400" dirty="0">
                <a:latin typeface="楷体_GB2312" pitchFamily="49" charset="-122"/>
              </a:rPr>
              <a:t> 只有类提供的操作才能修改属性值</a:t>
            </a:r>
          </a:p>
          <a:p>
            <a:pPr marL="0" indent="0" defTabSz="911225">
              <a:tabLst>
                <a:tab pos="285750" algn="l"/>
                <a:tab pos="569913" algn="l"/>
                <a:tab pos="854075" algn="l"/>
                <a:tab pos="1138238" algn="l"/>
                <a:tab pos="1423988" algn="l"/>
                <a:tab pos="1708150" algn="l"/>
                <a:tab pos="1993900" algn="l"/>
                <a:tab pos="2276475" algn="l"/>
              </a:tabLst>
            </a:pPr>
            <a:r>
              <a:rPr lang="zh-CN" altLang="en-US" sz="2400" dirty="0">
                <a:latin typeface="楷体_GB2312" pitchFamily="49" charset="-122"/>
              </a:rPr>
              <a:t> 将一个类实现的细节隐藏起来叫做封装</a:t>
            </a:r>
            <a:endParaRPr lang="zh-CN" altLang="zh-CN" sz="2400" dirty="0">
              <a:latin typeface="楷体_GB2312" pitchFamily="49" charset="-122"/>
            </a:endParaRPr>
          </a:p>
        </p:txBody>
      </p:sp>
      <p:sp>
        <p:nvSpPr>
          <p:cNvPr id="58370" name="Slide Number Placeholder 5">
            <a:extLst>
              <a:ext uri="{FF2B5EF4-FFF2-40B4-BE49-F238E27FC236}">
                <a16:creationId xmlns:a16="http://schemas.microsoft.com/office/drawing/2014/main" id="{9299A2FC-655D-9743-9165-89C9AC07AE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BF31DF2-9976-AA40-8464-4206565AE703}" type="slidenum">
              <a:rPr kumimoji="0" lang="en-US" altLang="zh-CN" sz="1400"/>
              <a:pPr eaLnBrk="1" hangingPunct="1"/>
              <a:t>50</a:t>
            </a:fld>
            <a:r>
              <a:rPr kumimoji="0" lang="en-US" altLang="zh-CN" sz="1400"/>
              <a:t>/95</a:t>
            </a:r>
          </a:p>
        </p:txBody>
      </p:sp>
      <p:grpSp>
        <p:nvGrpSpPr>
          <p:cNvPr id="2" name="Group 39">
            <a:extLst>
              <a:ext uri="{FF2B5EF4-FFF2-40B4-BE49-F238E27FC236}">
                <a16:creationId xmlns:a16="http://schemas.microsoft.com/office/drawing/2014/main" id="{1777C734-5601-6B4A-85BC-2374FBC8B1DF}"/>
              </a:ext>
            </a:extLst>
          </p:cNvPr>
          <p:cNvGrpSpPr>
            <a:grpSpLocks/>
          </p:cNvGrpSpPr>
          <p:nvPr/>
        </p:nvGrpSpPr>
        <p:grpSpPr bwMode="auto">
          <a:xfrm>
            <a:off x="3084576" y="3005328"/>
            <a:ext cx="3430588" cy="3200400"/>
            <a:chOff x="1824" y="2256"/>
            <a:chExt cx="1533" cy="1385"/>
          </a:xfrm>
        </p:grpSpPr>
        <p:sp>
          <p:nvSpPr>
            <p:cNvPr id="58394" name="Oval 2">
              <a:extLst>
                <a:ext uri="{FF2B5EF4-FFF2-40B4-BE49-F238E27FC236}">
                  <a16:creationId xmlns:a16="http://schemas.microsoft.com/office/drawing/2014/main" id="{8232A327-ACF2-1A48-9DEB-CE2313FC6F49}"/>
                </a:ext>
              </a:extLst>
            </p:cNvPr>
            <p:cNvSpPr>
              <a:spLocks noChangeArrowheads="1"/>
            </p:cNvSpPr>
            <p:nvPr/>
          </p:nvSpPr>
          <p:spPr bwMode="auto">
            <a:xfrm>
              <a:off x="2208" y="2592"/>
              <a:ext cx="721" cy="647"/>
            </a:xfrm>
            <a:prstGeom prst="ellipse">
              <a:avLst/>
            </a:prstGeom>
            <a:solidFill>
              <a:srgbClr val="FFC5CF"/>
            </a:solidFill>
            <a:ln w="50800">
              <a:solidFill>
                <a:schemeClr val="tx2"/>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95" name="Rectangle 3">
              <a:extLst>
                <a:ext uri="{FF2B5EF4-FFF2-40B4-BE49-F238E27FC236}">
                  <a16:creationId xmlns:a16="http://schemas.microsoft.com/office/drawing/2014/main" id="{1A6878C9-0C53-4F44-9571-A618273E1B24}"/>
                </a:ext>
              </a:extLst>
            </p:cNvPr>
            <p:cNvSpPr>
              <a:spLocks noChangeArrowheads="1"/>
            </p:cNvSpPr>
            <p:nvPr/>
          </p:nvSpPr>
          <p:spPr bwMode="auto">
            <a:xfrm>
              <a:off x="2252" y="2736"/>
              <a:ext cx="68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a:latin typeface="Garamond" panose="02020404030301010803" pitchFamily="18" charset="0"/>
                </a:rPr>
                <a:t>accountNumber</a:t>
              </a:r>
            </a:p>
            <a:p>
              <a:pPr algn="ctr">
                <a:lnSpc>
                  <a:spcPct val="90000"/>
                </a:lnSpc>
              </a:pPr>
              <a:r>
                <a:rPr kumimoji="0" lang="en-US" altLang="zh-CN" sz="1600" b="1">
                  <a:latin typeface="Garamond" panose="02020404030301010803" pitchFamily="18" charset="0"/>
                </a:rPr>
                <a:t>nameOfBank</a:t>
              </a:r>
            </a:p>
            <a:p>
              <a:pPr algn="ctr">
                <a:lnSpc>
                  <a:spcPct val="90000"/>
                </a:lnSpc>
              </a:pPr>
              <a:r>
                <a:rPr kumimoji="0" lang="en-US" altLang="zh-CN" sz="1600" b="1">
                  <a:latin typeface="Garamond" panose="02020404030301010803" pitchFamily="18" charset="0"/>
                </a:rPr>
                <a:t>nameOfOwner</a:t>
              </a:r>
            </a:p>
            <a:p>
              <a:pPr algn="ctr">
                <a:lnSpc>
                  <a:spcPct val="90000"/>
                </a:lnSpc>
              </a:pPr>
              <a:r>
                <a:rPr kumimoji="0" lang="en-US" altLang="zh-CN" sz="1600" b="1">
                  <a:latin typeface="Garamond" panose="02020404030301010803" pitchFamily="18" charset="0"/>
                </a:rPr>
                <a:t>balance</a:t>
              </a:r>
            </a:p>
          </p:txBody>
        </p:sp>
        <p:sp>
          <p:nvSpPr>
            <p:cNvPr id="58396" name="Rectangle 4">
              <a:extLst>
                <a:ext uri="{FF2B5EF4-FFF2-40B4-BE49-F238E27FC236}">
                  <a16:creationId xmlns:a16="http://schemas.microsoft.com/office/drawing/2014/main" id="{F34CF676-3C97-E144-8221-6A88578D710D}"/>
                </a:ext>
              </a:extLst>
            </p:cNvPr>
            <p:cNvSpPr>
              <a:spLocks noChangeArrowheads="1"/>
            </p:cNvSpPr>
            <p:nvPr/>
          </p:nvSpPr>
          <p:spPr bwMode="auto">
            <a:xfrm>
              <a:off x="2871" y="2655"/>
              <a:ext cx="41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dirty="0">
                  <a:latin typeface="Garamond" panose="02020404030301010803" pitchFamily="18" charset="0"/>
                </a:rPr>
                <a:t>withdraw</a:t>
              </a:r>
            </a:p>
          </p:txBody>
        </p:sp>
        <p:sp>
          <p:nvSpPr>
            <p:cNvPr id="58397" name="Rectangle 5">
              <a:extLst>
                <a:ext uri="{FF2B5EF4-FFF2-40B4-BE49-F238E27FC236}">
                  <a16:creationId xmlns:a16="http://schemas.microsoft.com/office/drawing/2014/main" id="{722FAEE8-B39F-7848-A08C-922DFB96238E}"/>
                </a:ext>
              </a:extLst>
            </p:cNvPr>
            <p:cNvSpPr>
              <a:spLocks noChangeArrowheads="1"/>
            </p:cNvSpPr>
            <p:nvPr/>
          </p:nvSpPr>
          <p:spPr bwMode="auto">
            <a:xfrm>
              <a:off x="1828" y="2842"/>
              <a:ext cx="33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dirty="0">
                  <a:latin typeface="Garamond" panose="02020404030301010803" pitchFamily="18" charset="0"/>
                </a:rPr>
                <a:t>deposit</a:t>
              </a:r>
            </a:p>
          </p:txBody>
        </p:sp>
        <p:sp>
          <p:nvSpPr>
            <p:cNvPr id="58398" name="Rectangle 6">
              <a:extLst>
                <a:ext uri="{FF2B5EF4-FFF2-40B4-BE49-F238E27FC236}">
                  <a16:creationId xmlns:a16="http://schemas.microsoft.com/office/drawing/2014/main" id="{AF81E034-6321-7B45-A70F-808D808D67FD}"/>
                </a:ext>
              </a:extLst>
            </p:cNvPr>
            <p:cNvSpPr>
              <a:spLocks noChangeArrowheads="1"/>
            </p:cNvSpPr>
            <p:nvPr/>
          </p:nvSpPr>
          <p:spPr bwMode="auto">
            <a:xfrm>
              <a:off x="2076" y="3322"/>
              <a:ext cx="77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dirty="0" err="1">
                  <a:latin typeface="Garamond" panose="02020404030301010803" pitchFamily="18" charset="0"/>
                </a:rPr>
                <a:t>generateStatement</a:t>
              </a:r>
              <a:endParaRPr kumimoji="0" lang="en-US" altLang="zh-CN" sz="1600" b="1" dirty="0">
                <a:latin typeface="Garamond" panose="02020404030301010803" pitchFamily="18" charset="0"/>
              </a:endParaRPr>
            </a:p>
          </p:txBody>
        </p:sp>
        <p:sp>
          <p:nvSpPr>
            <p:cNvPr id="58399" name="Rectangle 7">
              <a:extLst>
                <a:ext uri="{FF2B5EF4-FFF2-40B4-BE49-F238E27FC236}">
                  <a16:creationId xmlns:a16="http://schemas.microsoft.com/office/drawing/2014/main" id="{DBDB294E-E1E1-4740-AF59-5423ED1A9714}"/>
                </a:ext>
              </a:extLst>
            </p:cNvPr>
            <p:cNvSpPr>
              <a:spLocks noChangeArrowheads="1"/>
            </p:cNvSpPr>
            <p:nvPr/>
          </p:nvSpPr>
          <p:spPr bwMode="auto">
            <a:xfrm>
              <a:off x="2796" y="3120"/>
              <a:ext cx="48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dirty="0" err="1">
                  <a:latin typeface="Garamond" panose="02020404030301010803" pitchFamily="18" charset="0"/>
                </a:rPr>
                <a:t>getBalance</a:t>
              </a:r>
              <a:endParaRPr kumimoji="0" lang="en-US" altLang="zh-CN" sz="1600" b="1" dirty="0">
                <a:latin typeface="Garamond" panose="02020404030301010803" pitchFamily="18" charset="0"/>
              </a:endParaRPr>
            </a:p>
          </p:txBody>
        </p:sp>
        <p:sp>
          <p:nvSpPr>
            <p:cNvPr id="58400" name="Rectangle 8">
              <a:extLst>
                <a:ext uri="{FF2B5EF4-FFF2-40B4-BE49-F238E27FC236}">
                  <a16:creationId xmlns:a16="http://schemas.microsoft.com/office/drawing/2014/main" id="{0227311B-3141-5B43-8CCB-3444F98F9AA4}"/>
                </a:ext>
              </a:extLst>
            </p:cNvPr>
            <p:cNvSpPr>
              <a:spLocks noChangeArrowheads="1"/>
            </p:cNvSpPr>
            <p:nvPr/>
          </p:nvSpPr>
          <p:spPr bwMode="auto">
            <a:xfrm>
              <a:off x="2103" y="2357"/>
              <a:ext cx="83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90000"/>
                </a:lnSpc>
              </a:pPr>
              <a:r>
                <a:rPr kumimoji="0" lang="en-US" altLang="zh-CN" sz="1600" b="1" dirty="0" err="1">
                  <a:latin typeface="Garamond" panose="02020404030301010803" pitchFamily="18" charset="0"/>
                </a:rPr>
                <a:t>changeOwnerName</a:t>
              </a:r>
              <a:endParaRPr kumimoji="0" lang="en-US" altLang="zh-CN" sz="1600" b="1" dirty="0">
                <a:latin typeface="Garamond" panose="02020404030301010803" pitchFamily="18" charset="0"/>
              </a:endParaRPr>
            </a:p>
          </p:txBody>
        </p:sp>
        <p:sp>
          <p:nvSpPr>
            <p:cNvPr id="58401" name="Line 9">
              <a:extLst>
                <a:ext uri="{FF2B5EF4-FFF2-40B4-BE49-F238E27FC236}">
                  <a16:creationId xmlns:a16="http://schemas.microsoft.com/office/drawing/2014/main" id="{CE04C4EE-E71E-3449-BF3B-C14B7E614FCC}"/>
                </a:ext>
              </a:extLst>
            </p:cNvPr>
            <p:cNvSpPr>
              <a:spLocks noChangeShapeType="1"/>
            </p:cNvSpPr>
            <p:nvPr/>
          </p:nvSpPr>
          <p:spPr bwMode="auto">
            <a:xfrm>
              <a:off x="2928" y="2976"/>
              <a:ext cx="406"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Line 10">
              <a:extLst>
                <a:ext uri="{FF2B5EF4-FFF2-40B4-BE49-F238E27FC236}">
                  <a16:creationId xmlns:a16="http://schemas.microsoft.com/office/drawing/2014/main" id="{0E977441-485B-DF44-9386-6A1E5CC4C745}"/>
                </a:ext>
              </a:extLst>
            </p:cNvPr>
            <p:cNvSpPr>
              <a:spLocks noChangeShapeType="1"/>
            </p:cNvSpPr>
            <p:nvPr/>
          </p:nvSpPr>
          <p:spPr bwMode="auto">
            <a:xfrm flipV="1">
              <a:off x="2742" y="2325"/>
              <a:ext cx="197" cy="31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3" name="Oval 11">
              <a:extLst>
                <a:ext uri="{FF2B5EF4-FFF2-40B4-BE49-F238E27FC236}">
                  <a16:creationId xmlns:a16="http://schemas.microsoft.com/office/drawing/2014/main" id="{0F9144B0-BB70-024D-A6E8-9B4A19DC6A8E}"/>
                </a:ext>
              </a:extLst>
            </p:cNvPr>
            <p:cNvSpPr>
              <a:spLocks noChangeArrowheads="1"/>
            </p:cNvSpPr>
            <p:nvPr/>
          </p:nvSpPr>
          <p:spPr bwMode="auto">
            <a:xfrm>
              <a:off x="1824" y="2256"/>
              <a:ext cx="1533" cy="1385"/>
            </a:xfrm>
            <a:prstGeom prst="ellipse">
              <a:avLst/>
            </a:prstGeom>
            <a:noFill/>
            <a:ln w="508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04" name="Line 12">
              <a:extLst>
                <a:ext uri="{FF2B5EF4-FFF2-40B4-BE49-F238E27FC236}">
                  <a16:creationId xmlns:a16="http://schemas.microsoft.com/office/drawing/2014/main" id="{E39288DD-3DA0-354B-82C3-F8934B11218C}"/>
                </a:ext>
              </a:extLst>
            </p:cNvPr>
            <p:cNvSpPr>
              <a:spLocks noChangeShapeType="1"/>
            </p:cNvSpPr>
            <p:nvPr/>
          </p:nvSpPr>
          <p:spPr bwMode="auto">
            <a:xfrm flipH="1" flipV="1">
              <a:off x="2069" y="2408"/>
              <a:ext cx="270" cy="302"/>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5" name="Line 13">
              <a:extLst>
                <a:ext uri="{FF2B5EF4-FFF2-40B4-BE49-F238E27FC236}">
                  <a16:creationId xmlns:a16="http://schemas.microsoft.com/office/drawing/2014/main" id="{B88A5900-7278-6144-8934-0CFE849ABE45}"/>
                </a:ext>
              </a:extLst>
            </p:cNvPr>
            <p:cNvSpPr>
              <a:spLocks noChangeShapeType="1"/>
            </p:cNvSpPr>
            <p:nvPr/>
          </p:nvSpPr>
          <p:spPr bwMode="auto">
            <a:xfrm flipH="1">
              <a:off x="1923" y="3147"/>
              <a:ext cx="347" cy="17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Line 14">
              <a:extLst>
                <a:ext uri="{FF2B5EF4-FFF2-40B4-BE49-F238E27FC236}">
                  <a16:creationId xmlns:a16="http://schemas.microsoft.com/office/drawing/2014/main" id="{B595B118-DDF6-A14D-9027-E42F7A0D890F}"/>
                </a:ext>
              </a:extLst>
            </p:cNvPr>
            <p:cNvSpPr>
              <a:spLocks noChangeShapeType="1"/>
            </p:cNvSpPr>
            <p:nvPr/>
          </p:nvSpPr>
          <p:spPr bwMode="auto">
            <a:xfrm>
              <a:off x="2794" y="3232"/>
              <a:ext cx="203" cy="312"/>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1535" name="Rectangle 15">
            <a:extLst>
              <a:ext uri="{FF2B5EF4-FFF2-40B4-BE49-F238E27FC236}">
                <a16:creationId xmlns:a16="http://schemas.microsoft.com/office/drawing/2014/main" id="{EB154DD7-21DF-7E42-9112-002780D116BF}"/>
              </a:ext>
            </a:extLst>
          </p:cNvPr>
          <p:cNvSpPr>
            <a:spLocks noChangeArrowheads="1"/>
          </p:cNvSpPr>
          <p:nvPr/>
        </p:nvSpPr>
        <p:spPr bwMode="auto">
          <a:xfrm>
            <a:off x="6926924" y="3162491"/>
            <a:ext cx="3812091"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975" tIns="26988" rIns="53975" bIns="26988">
            <a:spAutoFit/>
          </a:bodyPr>
          <a:lstStyle>
            <a:lvl1pPr defTabSz="3794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3794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3794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3794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3794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3794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dirty="0">
                <a:latin typeface="Garamond" panose="02020404030301010803" pitchFamily="18" charset="0"/>
              </a:rPr>
              <a:t>Attribute values can be changed </a:t>
            </a:r>
          </a:p>
          <a:p>
            <a:r>
              <a:rPr kumimoji="0" lang="en-US" altLang="zh-CN" sz="1800" b="1" dirty="0">
                <a:latin typeface="Garamond" panose="02020404030301010803" pitchFamily="18" charset="0"/>
              </a:rPr>
              <a:t>only by the operations provided </a:t>
            </a:r>
          </a:p>
          <a:p>
            <a:r>
              <a:rPr kumimoji="0" lang="en-US" altLang="zh-CN" sz="1800" b="1" dirty="0">
                <a:latin typeface="Garamond" panose="02020404030301010803" pitchFamily="18" charset="0"/>
              </a:rPr>
              <a:t>by the object</a:t>
            </a:r>
          </a:p>
          <a:p>
            <a:endParaRPr kumimoji="0" lang="en-US" altLang="zh-CN" sz="1800" b="1" dirty="0">
              <a:latin typeface="Garamond" panose="02020404030301010803" pitchFamily="18" charset="0"/>
            </a:endParaRPr>
          </a:p>
          <a:p>
            <a:r>
              <a:rPr kumimoji="0" lang="en-US" altLang="zh-CN" sz="1800" b="1" dirty="0">
                <a:latin typeface="Garamond" panose="02020404030301010803" pitchFamily="18" charset="0"/>
              </a:rPr>
              <a:t>Operations are provided to </a:t>
            </a:r>
          </a:p>
          <a:p>
            <a:r>
              <a:rPr kumimoji="0" lang="en-US" altLang="zh-CN" sz="1800" b="1" dirty="0">
                <a:latin typeface="Garamond" panose="02020404030301010803" pitchFamily="18" charset="0"/>
              </a:rPr>
              <a:t>display attribute values needed</a:t>
            </a:r>
          </a:p>
          <a:p>
            <a:r>
              <a:rPr kumimoji="0" lang="en-US" altLang="zh-CN" sz="1800" b="1" dirty="0">
                <a:latin typeface="Garamond" panose="02020404030301010803" pitchFamily="18" charset="0"/>
              </a:rPr>
              <a:t>by clients</a:t>
            </a:r>
          </a:p>
          <a:p>
            <a:endParaRPr kumimoji="0" lang="en-US" altLang="zh-CN" sz="1800" b="1" dirty="0">
              <a:latin typeface="Garamond" panose="02020404030301010803" pitchFamily="18" charset="0"/>
            </a:endParaRPr>
          </a:p>
          <a:p>
            <a:r>
              <a:rPr kumimoji="0" lang="en-US" altLang="zh-CN" sz="1800" b="1" dirty="0">
                <a:latin typeface="Garamond" panose="02020404030301010803" pitchFamily="18" charset="0"/>
              </a:rPr>
              <a:t>The state of the object cannot</a:t>
            </a:r>
          </a:p>
          <a:p>
            <a:r>
              <a:rPr kumimoji="0" lang="en-US" altLang="zh-CN" sz="1800" b="1" dirty="0">
                <a:latin typeface="Garamond" panose="02020404030301010803" pitchFamily="18" charset="0"/>
              </a:rPr>
              <a:t>be modified by clients directly</a:t>
            </a:r>
          </a:p>
        </p:txBody>
      </p:sp>
      <p:sp>
        <p:nvSpPr>
          <p:cNvPr id="491536" name="Line 16">
            <a:extLst>
              <a:ext uri="{FF2B5EF4-FFF2-40B4-BE49-F238E27FC236}">
                <a16:creationId xmlns:a16="http://schemas.microsoft.com/office/drawing/2014/main" id="{CD47525C-72F4-CC46-BC80-273C3316575F}"/>
              </a:ext>
            </a:extLst>
          </p:cNvPr>
          <p:cNvSpPr>
            <a:spLocks noChangeShapeType="1"/>
          </p:cNvSpPr>
          <p:nvPr/>
        </p:nvSpPr>
        <p:spPr bwMode="auto">
          <a:xfrm flipH="1">
            <a:off x="6513576" y="3919728"/>
            <a:ext cx="304800" cy="30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19">
            <a:extLst>
              <a:ext uri="{FF2B5EF4-FFF2-40B4-BE49-F238E27FC236}">
                <a16:creationId xmlns:a16="http://schemas.microsoft.com/office/drawing/2014/main" id="{558A1D5A-CB57-9B49-AFA0-F0F5A1E98EEE}"/>
              </a:ext>
            </a:extLst>
          </p:cNvPr>
          <p:cNvGrpSpPr>
            <a:grpSpLocks/>
          </p:cNvGrpSpPr>
          <p:nvPr/>
        </p:nvGrpSpPr>
        <p:grpSpPr bwMode="auto">
          <a:xfrm>
            <a:off x="1179577" y="4834128"/>
            <a:ext cx="1274763" cy="1143000"/>
            <a:chOff x="1049" y="3060"/>
            <a:chExt cx="803" cy="720"/>
          </a:xfrm>
        </p:grpSpPr>
        <p:sp>
          <p:nvSpPr>
            <p:cNvPr id="58388" name="Line 20">
              <a:extLst>
                <a:ext uri="{FF2B5EF4-FFF2-40B4-BE49-F238E27FC236}">
                  <a16:creationId xmlns:a16="http://schemas.microsoft.com/office/drawing/2014/main" id="{ABB38A76-23B5-6D41-AC7E-6A347FE6AEB2}"/>
                </a:ext>
              </a:extLst>
            </p:cNvPr>
            <p:cNvSpPr>
              <a:spLocks noChangeShapeType="1"/>
            </p:cNvSpPr>
            <p:nvPr/>
          </p:nvSpPr>
          <p:spPr bwMode="auto">
            <a:xfrm>
              <a:off x="1452" y="3631"/>
              <a:ext cx="0" cy="14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Oval 21">
              <a:extLst>
                <a:ext uri="{FF2B5EF4-FFF2-40B4-BE49-F238E27FC236}">
                  <a16:creationId xmlns:a16="http://schemas.microsoft.com/office/drawing/2014/main" id="{1C731210-E184-CF4B-9C77-B2F9FE5983AE}"/>
                </a:ext>
              </a:extLst>
            </p:cNvPr>
            <p:cNvSpPr>
              <a:spLocks noChangeArrowheads="1"/>
            </p:cNvSpPr>
            <p:nvPr/>
          </p:nvSpPr>
          <p:spPr bwMode="auto">
            <a:xfrm>
              <a:off x="1056" y="3068"/>
              <a:ext cx="787" cy="703"/>
            </a:xfrm>
            <a:prstGeom prst="ellipse">
              <a:avLst/>
            </a:prstGeom>
            <a:solidFill>
              <a:srgbClr val="00FF00"/>
            </a:solidFill>
            <a:ln w="254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90" name="Line 22">
              <a:extLst>
                <a:ext uri="{FF2B5EF4-FFF2-40B4-BE49-F238E27FC236}">
                  <a16:creationId xmlns:a16="http://schemas.microsoft.com/office/drawing/2014/main" id="{1F6FA05C-E600-CB41-B914-5732E54F8218}"/>
                </a:ext>
              </a:extLst>
            </p:cNvPr>
            <p:cNvSpPr>
              <a:spLocks noChangeShapeType="1"/>
            </p:cNvSpPr>
            <p:nvPr/>
          </p:nvSpPr>
          <p:spPr bwMode="auto">
            <a:xfrm>
              <a:off x="1049" y="3420"/>
              <a:ext cx="16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23">
              <a:extLst>
                <a:ext uri="{FF2B5EF4-FFF2-40B4-BE49-F238E27FC236}">
                  <a16:creationId xmlns:a16="http://schemas.microsoft.com/office/drawing/2014/main" id="{824CC53A-A26F-3241-B9EF-A2B10D2A2FEB}"/>
                </a:ext>
              </a:extLst>
            </p:cNvPr>
            <p:cNvSpPr>
              <a:spLocks noChangeShapeType="1"/>
            </p:cNvSpPr>
            <p:nvPr/>
          </p:nvSpPr>
          <p:spPr bwMode="auto">
            <a:xfrm>
              <a:off x="1686" y="3420"/>
              <a:ext cx="16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24">
              <a:extLst>
                <a:ext uri="{FF2B5EF4-FFF2-40B4-BE49-F238E27FC236}">
                  <a16:creationId xmlns:a16="http://schemas.microsoft.com/office/drawing/2014/main" id="{2098B43B-6536-7845-8378-3D1796DF7257}"/>
                </a:ext>
              </a:extLst>
            </p:cNvPr>
            <p:cNvSpPr>
              <a:spLocks noChangeShapeType="1"/>
            </p:cNvSpPr>
            <p:nvPr/>
          </p:nvSpPr>
          <p:spPr bwMode="auto">
            <a:xfrm>
              <a:off x="1452" y="3060"/>
              <a:ext cx="0" cy="14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Oval 25">
              <a:extLst>
                <a:ext uri="{FF2B5EF4-FFF2-40B4-BE49-F238E27FC236}">
                  <a16:creationId xmlns:a16="http://schemas.microsoft.com/office/drawing/2014/main" id="{0F03FD82-8EEA-334C-863F-5D467CE0106F}"/>
                </a:ext>
              </a:extLst>
            </p:cNvPr>
            <p:cNvSpPr>
              <a:spLocks noChangeArrowheads="1"/>
            </p:cNvSpPr>
            <p:nvPr/>
          </p:nvSpPr>
          <p:spPr bwMode="auto">
            <a:xfrm>
              <a:off x="1219" y="3211"/>
              <a:ext cx="462" cy="415"/>
            </a:xfrm>
            <a:prstGeom prst="ellipse">
              <a:avLst/>
            </a:prstGeom>
            <a:solidFill>
              <a:srgbClr val="714400"/>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4" name="Group 26">
            <a:extLst>
              <a:ext uri="{FF2B5EF4-FFF2-40B4-BE49-F238E27FC236}">
                <a16:creationId xmlns:a16="http://schemas.microsoft.com/office/drawing/2014/main" id="{32A3A0E4-E993-5446-A75F-8DA31B1E84CB}"/>
              </a:ext>
            </a:extLst>
          </p:cNvPr>
          <p:cNvGrpSpPr>
            <a:grpSpLocks/>
          </p:cNvGrpSpPr>
          <p:nvPr/>
        </p:nvGrpSpPr>
        <p:grpSpPr bwMode="auto">
          <a:xfrm>
            <a:off x="1251015" y="3341878"/>
            <a:ext cx="1273175" cy="1144588"/>
            <a:chOff x="278" y="2120"/>
            <a:chExt cx="802" cy="721"/>
          </a:xfrm>
        </p:grpSpPr>
        <p:sp>
          <p:nvSpPr>
            <p:cNvPr id="58382" name="Line 27">
              <a:extLst>
                <a:ext uri="{FF2B5EF4-FFF2-40B4-BE49-F238E27FC236}">
                  <a16:creationId xmlns:a16="http://schemas.microsoft.com/office/drawing/2014/main" id="{1D0051C6-CBE5-3F43-8884-15995A505AB1}"/>
                </a:ext>
              </a:extLst>
            </p:cNvPr>
            <p:cNvSpPr>
              <a:spLocks noChangeShapeType="1"/>
            </p:cNvSpPr>
            <p:nvPr/>
          </p:nvSpPr>
          <p:spPr bwMode="auto">
            <a:xfrm>
              <a:off x="679" y="2691"/>
              <a:ext cx="0" cy="1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Oval 28">
              <a:extLst>
                <a:ext uri="{FF2B5EF4-FFF2-40B4-BE49-F238E27FC236}">
                  <a16:creationId xmlns:a16="http://schemas.microsoft.com/office/drawing/2014/main" id="{FD9F7138-5CC4-9444-AF2F-B4F6BDA9CCB4}"/>
                </a:ext>
              </a:extLst>
            </p:cNvPr>
            <p:cNvSpPr>
              <a:spLocks noChangeArrowheads="1"/>
            </p:cNvSpPr>
            <p:nvPr/>
          </p:nvSpPr>
          <p:spPr bwMode="auto">
            <a:xfrm>
              <a:off x="286" y="2127"/>
              <a:ext cx="784" cy="704"/>
            </a:xfrm>
            <a:prstGeom prst="ellipse">
              <a:avLst/>
            </a:prstGeom>
            <a:solidFill>
              <a:schemeClr val="accent2"/>
            </a:solidFill>
            <a:ln w="254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84" name="Line 29">
              <a:extLst>
                <a:ext uri="{FF2B5EF4-FFF2-40B4-BE49-F238E27FC236}">
                  <a16:creationId xmlns:a16="http://schemas.microsoft.com/office/drawing/2014/main" id="{52CD5BCB-80F3-EF4E-AA72-975F42196D25}"/>
                </a:ext>
              </a:extLst>
            </p:cNvPr>
            <p:cNvSpPr>
              <a:spLocks noChangeShapeType="1"/>
            </p:cNvSpPr>
            <p:nvPr/>
          </p:nvSpPr>
          <p:spPr bwMode="auto">
            <a:xfrm>
              <a:off x="278" y="2480"/>
              <a:ext cx="16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Line 30">
              <a:extLst>
                <a:ext uri="{FF2B5EF4-FFF2-40B4-BE49-F238E27FC236}">
                  <a16:creationId xmlns:a16="http://schemas.microsoft.com/office/drawing/2014/main" id="{6FEFB0BB-087E-184E-8C65-097A4EF23205}"/>
                </a:ext>
              </a:extLst>
            </p:cNvPr>
            <p:cNvSpPr>
              <a:spLocks noChangeShapeType="1"/>
            </p:cNvSpPr>
            <p:nvPr/>
          </p:nvSpPr>
          <p:spPr bwMode="auto">
            <a:xfrm>
              <a:off x="915" y="2480"/>
              <a:ext cx="16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6" name="Line 31">
              <a:extLst>
                <a:ext uri="{FF2B5EF4-FFF2-40B4-BE49-F238E27FC236}">
                  <a16:creationId xmlns:a16="http://schemas.microsoft.com/office/drawing/2014/main" id="{C63DF684-49FD-6E45-A22B-143FA4BC6B9A}"/>
                </a:ext>
              </a:extLst>
            </p:cNvPr>
            <p:cNvSpPr>
              <a:spLocks noChangeShapeType="1"/>
            </p:cNvSpPr>
            <p:nvPr/>
          </p:nvSpPr>
          <p:spPr bwMode="auto">
            <a:xfrm>
              <a:off x="679" y="2120"/>
              <a:ext cx="0" cy="14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Oval 32">
              <a:extLst>
                <a:ext uri="{FF2B5EF4-FFF2-40B4-BE49-F238E27FC236}">
                  <a16:creationId xmlns:a16="http://schemas.microsoft.com/office/drawing/2014/main" id="{4F8B2F23-69BE-144C-A305-11EA88C12593}"/>
                </a:ext>
              </a:extLst>
            </p:cNvPr>
            <p:cNvSpPr>
              <a:spLocks noChangeArrowheads="1"/>
            </p:cNvSpPr>
            <p:nvPr/>
          </p:nvSpPr>
          <p:spPr bwMode="auto">
            <a:xfrm>
              <a:off x="447" y="2272"/>
              <a:ext cx="462" cy="415"/>
            </a:xfrm>
            <a:prstGeom prst="ellipse">
              <a:avLst/>
            </a:prstGeom>
            <a:solidFill>
              <a:schemeClr val="bg2"/>
            </a:solidFill>
            <a:ln w="12700">
              <a:solidFill>
                <a:srgbClr val="000000"/>
              </a:solidFill>
              <a:round/>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491553" name="Line 33">
            <a:extLst>
              <a:ext uri="{FF2B5EF4-FFF2-40B4-BE49-F238E27FC236}">
                <a16:creationId xmlns:a16="http://schemas.microsoft.com/office/drawing/2014/main" id="{C39665AE-FCEF-A64D-AEA9-7B7B7D615925}"/>
              </a:ext>
            </a:extLst>
          </p:cNvPr>
          <p:cNvSpPr>
            <a:spLocks noChangeShapeType="1"/>
          </p:cNvSpPr>
          <p:nvPr/>
        </p:nvSpPr>
        <p:spPr bwMode="auto">
          <a:xfrm flipH="1">
            <a:off x="2474976" y="5215128"/>
            <a:ext cx="609600" cy="3111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54" name="Line 34">
            <a:extLst>
              <a:ext uri="{FF2B5EF4-FFF2-40B4-BE49-F238E27FC236}">
                <a16:creationId xmlns:a16="http://schemas.microsoft.com/office/drawing/2014/main" id="{837BF99B-06AD-AD4F-AD20-14FB7EC0D8FC}"/>
              </a:ext>
            </a:extLst>
          </p:cNvPr>
          <p:cNvSpPr>
            <a:spLocks noChangeShapeType="1"/>
          </p:cNvSpPr>
          <p:nvPr/>
        </p:nvSpPr>
        <p:spPr bwMode="auto">
          <a:xfrm>
            <a:off x="2498790" y="4037204"/>
            <a:ext cx="585787" cy="34925"/>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55" name="Line 35">
            <a:extLst>
              <a:ext uri="{FF2B5EF4-FFF2-40B4-BE49-F238E27FC236}">
                <a16:creationId xmlns:a16="http://schemas.microsoft.com/office/drawing/2014/main" id="{0D2EB800-5150-8E49-8489-28D71F76DB30}"/>
              </a:ext>
            </a:extLst>
          </p:cNvPr>
          <p:cNvSpPr>
            <a:spLocks noChangeShapeType="1"/>
          </p:cNvSpPr>
          <p:nvPr/>
        </p:nvSpPr>
        <p:spPr bwMode="auto">
          <a:xfrm flipH="1">
            <a:off x="1705039" y="4034028"/>
            <a:ext cx="112712" cy="2238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56" name="Line 36">
            <a:extLst>
              <a:ext uri="{FF2B5EF4-FFF2-40B4-BE49-F238E27FC236}">
                <a16:creationId xmlns:a16="http://schemas.microsoft.com/office/drawing/2014/main" id="{001DEBA0-DBF4-A941-A7D7-5AC5E1B3B9FF}"/>
              </a:ext>
            </a:extLst>
          </p:cNvPr>
          <p:cNvSpPr>
            <a:spLocks noChangeShapeType="1"/>
          </p:cNvSpPr>
          <p:nvPr/>
        </p:nvSpPr>
        <p:spPr bwMode="auto">
          <a:xfrm>
            <a:off x="2268601" y="4003866"/>
            <a:ext cx="147638" cy="196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0308070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575F1236-671F-2043-9998-489A18956B8F}"/>
              </a:ext>
            </a:extLst>
          </p:cNvPr>
          <p:cNvSpPr>
            <a:spLocks noGrp="1" noChangeArrowheads="1"/>
          </p:cNvSpPr>
          <p:nvPr>
            <p:ph type="title"/>
          </p:nvPr>
        </p:nvSpPr>
        <p:spPr>
          <a:xfrm>
            <a:off x="661480" y="127636"/>
            <a:ext cx="7613650" cy="677863"/>
          </a:xfrm>
          <a:noFill/>
        </p:spPr>
        <p:txBody>
          <a:bodyPr vert="horz" lIns="0" tIns="0" rIns="0" bIns="0" rtlCol="0" anchor="b">
            <a:normAutofit/>
          </a:bodyPr>
          <a:lstStyle/>
          <a:p>
            <a:pPr eaLnBrk="1" hangingPunct="1"/>
            <a:r>
              <a:rPr lang="zh-CN" altLang="en-US" dirty="0">
                <a:solidFill>
                  <a:schemeClr val="tx1"/>
                </a:solidFill>
              </a:rPr>
              <a:t>封装的益处</a:t>
            </a:r>
          </a:p>
        </p:txBody>
      </p:sp>
      <p:sp>
        <p:nvSpPr>
          <p:cNvPr id="493571" name="Rectangle 3">
            <a:extLst>
              <a:ext uri="{FF2B5EF4-FFF2-40B4-BE49-F238E27FC236}">
                <a16:creationId xmlns:a16="http://schemas.microsoft.com/office/drawing/2014/main" id="{9AA0A876-AF09-2D4E-BDDC-71663A787858}"/>
              </a:ext>
            </a:extLst>
          </p:cNvPr>
          <p:cNvSpPr>
            <a:spLocks noGrp="1" noChangeArrowheads="1"/>
          </p:cNvSpPr>
          <p:nvPr>
            <p:ph idx="1"/>
          </p:nvPr>
        </p:nvSpPr>
        <p:spPr>
          <a:xfrm>
            <a:off x="661480" y="1017081"/>
            <a:ext cx="10677080" cy="2776529"/>
          </a:xfrm>
          <a:noFill/>
        </p:spPr>
        <p:txBody>
          <a:bodyPr vert="horz" wrap="square" lIns="0" tIns="0" rIns="0" bIns="0" rtlCol="0">
            <a:spAutoFit/>
          </a:bodyPr>
          <a:lstStyle/>
          <a:p>
            <a:pPr eaLnBrk="1" hangingPunct="1">
              <a:lnSpc>
                <a:spcPct val="140000"/>
              </a:lnSpc>
            </a:pPr>
            <a:r>
              <a:rPr lang="zh-CN" altLang="en-US" sz="2800" dirty="0">
                <a:latin typeface="楷体_GB2312" pitchFamily="49" charset="-122"/>
              </a:rPr>
              <a:t>封装提供</a:t>
            </a:r>
            <a:r>
              <a:rPr lang="zh-CN" altLang="en-US" sz="2800" dirty="0">
                <a:solidFill>
                  <a:srgbClr val="CC0000"/>
                </a:solidFill>
                <a:latin typeface="楷体_GB2312" pitchFamily="49" charset="-122"/>
              </a:rPr>
              <a:t>两种保护</a:t>
            </a:r>
            <a:r>
              <a:rPr lang="en-US" altLang="zh-CN" sz="2800" dirty="0">
                <a:latin typeface="楷体_GB2312" pitchFamily="49" charset="-122"/>
              </a:rPr>
              <a:t>:</a:t>
            </a:r>
          </a:p>
          <a:p>
            <a:pPr lvl="1" eaLnBrk="1" hangingPunct="1">
              <a:lnSpc>
                <a:spcPct val="140000"/>
              </a:lnSpc>
              <a:buFont typeface="Wingdings" pitchFamily="2" charset="2"/>
              <a:buChar char="l"/>
            </a:pPr>
            <a:r>
              <a:rPr lang="zh-CN" altLang="en-US" sz="2400" dirty="0">
                <a:solidFill>
                  <a:srgbClr val="CC0000"/>
                </a:solidFill>
                <a:latin typeface="楷体_GB2312" pitchFamily="49" charset="-122"/>
              </a:rPr>
              <a:t>保护对象</a:t>
            </a:r>
            <a:r>
              <a:rPr lang="zh-CN" altLang="en-US" sz="2400" dirty="0">
                <a:latin typeface="楷体_GB2312" pitchFamily="49" charset="-122"/>
              </a:rPr>
              <a:t>，防止被用户误用</a:t>
            </a:r>
          </a:p>
          <a:p>
            <a:pPr lvl="2" eaLnBrk="1" hangingPunct="1">
              <a:lnSpc>
                <a:spcPct val="140000"/>
              </a:lnSpc>
              <a:spcBef>
                <a:spcPct val="0"/>
              </a:spcBef>
              <a:spcAft>
                <a:spcPct val="50000"/>
              </a:spcAft>
              <a:buFont typeface="Wingdings" pitchFamily="2" charset="2"/>
              <a:buChar char="n"/>
            </a:pPr>
            <a:r>
              <a:rPr lang="zh-CN" altLang="en-US" sz="2000" dirty="0">
                <a:latin typeface="楷体_GB2312" pitchFamily="49" charset="-122"/>
              </a:rPr>
              <a:t>用户无权访问实现的细节</a:t>
            </a:r>
            <a:r>
              <a:rPr lang="en-US" altLang="zh-CN" sz="2000" dirty="0">
                <a:latin typeface="楷体_GB2312" pitchFamily="49" charset="-122"/>
              </a:rPr>
              <a:t>, </a:t>
            </a:r>
            <a:r>
              <a:rPr lang="zh-CN" altLang="en-US" sz="2000" dirty="0">
                <a:latin typeface="楷体_GB2312" pitchFamily="49" charset="-122"/>
              </a:rPr>
              <a:t>例如属性值和操作过程</a:t>
            </a:r>
            <a:endParaRPr lang="zh-CN" altLang="zh-CN" sz="2000" dirty="0">
              <a:latin typeface="楷体_GB2312" pitchFamily="49" charset="-122"/>
            </a:endParaRPr>
          </a:p>
          <a:p>
            <a:pPr lvl="1" eaLnBrk="1" hangingPunct="1">
              <a:lnSpc>
                <a:spcPct val="140000"/>
              </a:lnSpc>
              <a:buFont typeface="Wingdings" pitchFamily="2" charset="2"/>
              <a:buChar char="l"/>
            </a:pPr>
            <a:r>
              <a:rPr lang="zh-CN" altLang="en-US" sz="2400" dirty="0">
                <a:latin typeface="楷体_GB2312" pitchFamily="49" charset="-122"/>
              </a:rPr>
              <a:t>当对象实现过程改变时，</a:t>
            </a:r>
            <a:r>
              <a:rPr lang="zh-CN" altLang="en-US" sz="2400" dirty="0">
                <a:solidFill>
                  <a:srgbClr val="CC0000"/>
                </a:solidFill>
                <a:latin typeface="楷体_GB2312" pitchFamily="49" charset="-122"/>
              </a:rPr>
              <a:t>保护用户端代码</a:t>
            </a:r>
            <a:endParaRPr lang="zh-CN" altLang="en-US" sz="2400" dirty="0">
              <a:latin typeface="楷体_GB2312" pitchFamily="49" charset="-122"/>
            </a:endParaRPr>
          </a:p>
          <a:p>
            <a:pPr lvl="2" eaLnBrk="1" hangingPunct="1">
              <a:lnSpc>
                <a:spcPct val="140000"/>
              </a:lnSpc>
              <a:spcBef>
                <a:spcPct val="0"/>
              </a:spcBef>
              <a:spcAft>
                <a:spcPct val="50000"/>
              </a:spcAft>
              <a:buFont typeface="Wingdings" pitchFamily="2" charset="2"/>
              <a:buChar char="n"/>
            </a:pPr>
            <a:r>
              <a:rPr lang="zh-CN" altLang="en-US" sz="2000" dirty="0">
                <a:latin typeface="楷体_GB2312" pitchFamily="49" charset="-122"/>
              </a:rPr>
              <a:t>对象的实现过程改变不影响用户端代码</a:t>
            </a:r>
            <a:endParaRPr lang="zh-CN" altLang="zh-CN" sz="2000" dirty="0">
              <a:latin typeface="楷体_GB2312" pitchFamily="49" charset="-122"/>
            </a:endParaRPr>
          </a:p>
        </p:txBody>
      </p:sp>
      <p:sp>
        <p:nvSpPr>
          <p:cNvPr id="59394" name="Slide Number Placeholder 5">
            <a:extLst>
              <a:ext uri="{FF2B5EF4-FFF2-40B4-BE49-F238E27FC236}">
                <a16:creationId xmlns:a16="http://schemas.microsoft.com/office/drawing/2014/main" id="{0D183A16-8389-3447-B21F-67F9CB1001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A88855F-813A-0144-8894-777A499694EF}" type="slidenum">
              <a:rPr kumimoji="0" lang="en-US" altLang="zh-CN" sz="1400"/>
              <a:pPr eaLnBrk="1" hangingPunct="1"/>
              <a:t>51</a:t>
            </a:fld>
            <a:r>
              <a:rPr kumimoji="0" lang="en-US" altLang="zh-CN" sz="1400"/>
              <a:t>/95</a:t>
            </a:r>
          </a:p>
        </p:txBody>
      </p:sp>
    </p:spTree>
    <p:extLst>
      <p:ext uri="{BB962C8B-B14F-4D97-AF65-F5344CB8AC3E}">
        <p14:creationId xmlns:p14="http://schemas.microsoft.com/office/powerpoint/2010/main" val="355076724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7A1F2672-1FB3-074F-AF33-E84C99F6D8D8}"/>
              </a:ext>
            </a:extLst>
          </p:cNvPr>
          <p:cNvSpPr>
            <a:spLocks noGrp="1" noChangeArrowheads="1"/>
          </p:cNvSpPr>
          <p:nvPr>
            <p:ph type="title"/>
          </p:nvPr>
        </p:nvSpPr>
        <p:spPr>
          <a:xfrm>
            <a:off x="711963" y="162498"/>
            <a:ext cx="7542213" cy="693737"/>
          </a:xfrm>
          <a:noFill/>
        </p:spPr>
        <p:txBody>
          <a:bodyPr vert="horz" lIns="0" tIns="0" rIns="0" bIns="0" rtlCol="0" anchor="b">
            <a:normAutofit/>
          </a:bodyPr>
          <a:lstStyle/>
          <a:p>
            <a:pPr eaLnBrk="1" hangingPunct="1"/>
            <a:r>
              <a:rPr lang="zh-CN" altLang="en-US" dirty="0"/>
              <a:t>封装的益处</a:t>
            </a:r>
          </a:p>
        </p:txBody>
      </p:sp>
      <p:sp>
        <p:nvSpPr>
          <p:cNvPr id="495619" name="Rectangle 3">
            <a:extLst>
              <a:ext uri="{FF2B5EF4-FFF2-40B4-BE49-F238E27FC236}">
                <a16:creationId xmlns:a16="http://schemas.microsoft.com/office/drawing/2014/main" id="{BF99D7B8-74E0-4549-A138-F81046E1A6D1}"/>
              </a:ext>
            </a:extLst>
          </p:cNvPr>
          <p:cNvSpPr>
            <a:spLocks noGrp="1" noChangeArrowheads="1"/>
          </p:cNvSpPr>
          <p:nvPr>
            <p:ph idx="1"/>
          </p:nvPr>
        </p:nvSpPr>
        <p:spPr>
          <a:xfrm>
            <a:off x="769335" y="1015619"/>
            <a:ext cx="10443147" cy="3004284"/>
          </a:xfrm>
          <a:solidFill>
            <a:schemeClr val="bg1"/>
          </a:solidFill>
        </p:spPr>
        <p:txBody>
          <a:bodyPr vert="horz" wrap="square" lIns="0" tIns="0" rIns="0" bIns="0" rtlCol="0">
            <a:spAutoFit/>
          </a:bodyPr>
          <a:lstStyle/>
          <a:p>
            <a:pPr marL="0" indent="0">
              <a:lnSpc>
                <a:spcPct val="130000"/>
              </a:lnSpc>
            </a:pPr>
            <a:r>
              <a:rPr lang="zh-CN" altLang="en-US" sz="2400" dirty="0">
                <a:solidFill>
                  <a:srgbClr val="CC0000"/>
                </a:solidFill>
                <a:latin typeface="楷体_GB2312" pitchFamily="49" charset="-122"/>
              </a:rPr>
              <a:t>实现过程可能改变</a:t>
            </a:r>
            <a:r>
              <a:rPr lang="en-US" altLang="zh-CN" sz="2400" dirty="0">
                <a:latin typeface="楷体_GB2312" pitchFamily="49" charset="-122"/>
              </a:rPr>
              <a:t>, </a:t>
            </a:r>
            <a:r>
              <a:rPr lang="zh-CN" altLang="en-US" sz="2400" dirty="0">
                <a:latin typeface="楷体_GB2312" pitchFamily="49" charset="-122"/>
              </a:rPr>
              <a:t>例如</a:t>
            </a:r>
            <a:r>
              <a:rPr lang="zh-CN" altLang="zh-CN" sz="2400" dirty="0">
                <a:latin typeface="楷体_GB2312" pitchFamily="49" charset="-122"/>
              </a:rPr>
              <a:t>:</a:t>
            </a:r>
          </a:p>
          <a:p>
            <a:pPr marL="533400" lvl="1" indent="-76200">
              <a:lnSpc>
                <a:spcPct val="130000"/>
              </a:lnSpc>
            </a:pPr>
            <a:r>
              <a:rPr lang="zh-CN" altLang="en-US" sz="2000" dirty="0">
                <a:latin typeface="楷体_GB2312" pitchFamily="49" charset="-122"/>
              </a:rPr>
              <a:t>修正缺陷</a:t>
            </a:r>
          </a:p>
          <a:p>
            <a:pPr marL="533400" lvl="1" indent="-76200">
              <a:lnSpc>
                <a:spcPct val="130000"/>
              </a:lnSpc>
            </a:pPr>
            <a:r>
              <a:rPr lang="zh-CN" altLang="en-US" sz="2000" dirty="0">
                <a:latin typeface="楷体_GB2312" pitchFamily="49" charset="-122"/>
              </a:rPr>
              <a:t>增进性能</a:t>
            </a:r>
          </a:p>
          <a:p>
            <a:pPr marL="533400" lvl="1" indent="-76200">
              <a:lnSpc>
                <a:spcPct val="130000"/>
              </a:lnSpc>
            </a:pPr>
            <a:r>
              <a:rPr lang="zh-CN" altLang="en-US" sz="2000" dirty="0">
                <a:latin typeface="楷体_GB2312" pitchFamily="49" charset="-122"/>
              </a:rPr>
              <a:t>改变方法</a:t>
            </a:r>
          </a:p>
          <a:p>
            <a:pPr marL="0" indent="0">
              <a:lnSpc>
                <a:spcPct val="130000"/>
              </a:lnSpc>
              <a:buNone/>
            </a:pPr>
            <a:r>
              <a:rPr lang="zh-CN" altLang="en-US" sz="2400" dirty="0">
                <a:latin typeface="楷体_GB2312" pitchFamily="49" charset="-122"/>
              </a:rPr>
              <a:t>封装能</a:t>
            </a:r>
            <a:r>
              <a:rPr lang="zh-CN" altLang="en-US" sz="2400" dirty="0">
                <a:solidFill>
                  <a:srgbClr val="CC0000"/>
                </a:solidFill>
                <a:latin typeface="楷体_GB2312" pitchFamily="49" charset="-122"/>
              </a:rPr>
              <a:t>减小“波纹效应”</a:t>
            </a:r>
            <a:r>
              <a:rPr lang="zh-CN" altLang="en-US" sz="2400" dirty="0">
                <a:latin typeface="楷体_GB2312" pitchFamily="49" charset="-122"/>
              </a:rPr>
              <a:t>，也就是一个操作的修正会影响到相应客户端的操作，从而导致此客户端的客户端的改变。</a:t>
            </a:r>
            <a:endParaRPr lang="zh-CN" altLang="zh-CN" sz="2400" dirty="0">
              <a:latin typeface="楷体_GB2312" pitchFamily="49" charset="-122"/>
            </a:endParaRPr>
          </a:p>
        </p:txBody>
      </p:sp>
      <p:sp>
        <p:nvSpPr>
          <p:cNvPr id="60418" name="Slide Number Placeholder 5">
            <a:extLst>
              <a:ext uri="{FF2B5EF4-FFF2-40B4-BE49-F238E27FC236}">
                <a16:creationId xmlns:a16="http://schemas.microsoft.com/office/drawing/2014/main" id="{BABB34D7-7C04-994B-9325-2BC7FE278F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E840865-0557-4E41-908B-E92006F7130B}" type="slidenum">
              <a:rPr kumimoji="0" lang="en-US" altLang="zh-CN" sz="1400"/>
              <a:pPr eaLnBrk="1" hangingPunct="1"/>
              <a:t>52</a:t>
            </a:fld>
            <a:r>
              <a:rPr kumimoji="0" lang="en-US" altLang="zh-CN" sz="1400"/>
              <a:t>/95</a:t>
            </a:r>
          </a:p>
        </p:txBody>
      </p:sp>
    </p:spTree>
    <p:extLst>
      <p:ext uri="{BB962C8B-B14F-4D97-AF65-F5344CB8AC3E}">
        <p14:creationId xmlns:p14="http://schemas.microsoft.com/office/powerpoint/2010/main" val="37287203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B0A0FE2B-C106-2444-BA89-6E12569C2518}"/>
              </a:ext>
            </a:extLst>
          </p:cNvPr>
          <p:cNvSpPr>
            <a:spLocks noGrp="1" noChangeArrowheads="1"/>
          </p:cNvSpPr>
          <p:nvPr>
            <p:ph type="title"/>
          </p:nvPr>
        </p:nvSpPr>
        <p:spPr/>
        <p:txBody>
          <a:bodyPr/>
          <a:lstStyle/>
          <a:p>
            <a:pPr eaLnBrk="1" hangingPunct="1"/>
            <a:r>
              <a:rPr lang="en-US" altLang="zh-CN" dirty="0"/>
              <a:t>6.3.8 </a:t>
            </a:r>
            <a:r>
              <a:rPr lang="zh-CN" altLang="en-US" dirty="0"/>
              <a:t>继承（</a:t>
            </a:r>
            <a:r>
              <a:rPr lang="en-US" altLang="zh-CN" dirty="0"/>
              <a:t>Inheritance</a:t>
            </a:r>
            <a:r>
              <a:rPr lang="zh-CN" altLang="en-US" dirty="0"/>
              <a:t>）</a:t>
            </a:r>
          </a:p>
        </p:txBody>
      </p:sp>
      <p:sp>
        <p:nvSpPr>
          <p:cNvPr id="63491" name="Rectangle 3">
            <a:extLst>
              <a:ext uri="{FF2B5EF4-FFF2-40B4-BE49-F238E27FC236}">
                <a16:creationId xmlns:a16="http://schemas.microsoft.com/office/drawing/2014/main" id="{783D035F-DD8B-0F49-9BD8-8BBC6433865C}"/>
              </a:ext>
            </a:extLst>
          </p:cNvPr>
          <p:cNvSpPr>
            <a:spLocks noGrp="1" noChangeArrowheads="1"/>
          </p:cNvSpPr>
          <p:nvPr>
            <p:ph idx="1"/>
          </p:nvPr>
        </p:nvSpPr>
        <p:spPr>
          <a:xfrm>
            <a:off x="722312" y="1066800"/>
            <a:ext cx="8421688" cy="4114800"/>
          </a:xfrm>
        </p:spPr>
        <p:txBody>
          <a:bodyPr>
            <a:normAutofit/>
          </a:bodyPr>
          <a:lstStyle/>
          <a:p>
            <a:pPr eaLnBrk="1" hangingPunct="1"/>
            <a:r>
              <a:rPr lang="zh-CN" altLang="en-US" sz="2400" dirty="0"/>
              <a:t>子类自动地共享父类中定义的数据和方法</a:t>
            </a:r>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en-US" altLang="zh-CN" sz="2400" dirty="0"/>
          </a:p>
        </p:txBody>
      </p:sp>
      <p:sp>
        <p:nvSpPr>
          <p:cNvPr id="61442" name="Slide Number Placeholder 5">
            <a:extLst>
              <a:ext uri="{FF2B5EF4-FFF2-40B4-BE49-F238E27FC236}">
                <a16:creationId xmlns:a16="http://schemas.microsoft.com/office/drawing/2014/main" id="{0FDC7A58-760A-F14C-8553-951B077D3E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C4B4223-5F84-8C49-AF35-A49D57144AD0}" type="slidenum">
              <a:rPr kumimoji="0" lang="en-US" altLang="zh-CN" sz="1400"/>
              <a:pPr eaLnBrk="1" hangingPunct="1"/>
              <a:t>53</a:t>
            </a:fld>
            <a:r>
              <a:rPr kumimoji="0" lang="en-US" altLang="zh-CN" sz="1400"/>
              <a:t>/95</a:t>
            </a:r>
          </a:p>
        </p:txBody>
      </p:sp>
      <p:grpSp>
        <p:nvGrpSpPr>
          <p:cNvPr id="2" name="Group 19">
            <a:extLst>
              <a:ext uri="{FF2B5EF4-FFF2-40B4-BE49-F238E27FC236}">
                <a16:creationId xmlns:a16="http://schemas.microsoft.com/office/drawing/2014/main" id="{0F40918A-2F1F-DF4E-8EE8-DFCAF1EC2158}"/>
              </a:ext>
            </a:extLst>
          </p:cNvPr>
          <p:cNvGrpSpPr>
            <a:grpSpLocks/>
          </p:cNvGrpSpPr>
          <p:nvPr/>
        </p:nvGrpSpPr>
        <p:grpSpPr bwMode="auto">
          <a:xfrm>
            <a:off x="2743200" y="2280593"/>
            <a:ext cx="6400800" cy="2743200"/>
            <a:chOff x="768" y="1728"/>
            <a:chExt cx="4032" cy="1728"/>
          </a:xfrm>
        </p:grpSpPr>
        <p:sp>
          <p:nvSpPr>
            <p:cNvPr id="61446" name="Rectangle 5">
              <a:extLst>
                <a:ext uri="{FF2B5EF4-FFF2-40B4-BE49-F238E27FC236}">
                  <a16:creationId xmlns:a16="http://schemas.microsoft.com/office/drawing/2014/main" id="{16C541F4-3937-544D-98E4-C2E51D65BFB5}"/>
                </a:ext>
              </a:extLst>
            </p:cNvPr>
            <p:cNvSpPr>
              <a:spLocks noChangeArrowheads="1"/>
            </p:cNvSpPr>
            <p:nvPr/>
          </p:nvSpPr>
          <p:spPr bwMode="auto">
            <a:xfrm>
              <a:off x="2208" y="1728"/>
              <a:ext cx="100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家具</a:t>
              </a:r>
            </a:p>
          </p:txBody>
        </p:sp>
        <p:sp>
          <p:nvSpPr>
            <p:cNvPr id="61447" name="Rectangle 6">
              <a:extLst>
                <a:ext uri="{FF2B5EF4-FFF2-40B4-BE49-F238E27FC236}">
                  <a16:creationId xmlns:a16="http://schemas.microsoft.com/office/drawing/2014/main" id="{F4727A78-E6B5-1B4C-AD78-5738D861AB6B}"/>
                </a:ext>
              </a:extLst>
            </p:cNvPr>
            <p:cNvSpPr>
              <a:spLocks noChangeArrowheads="1"/>
            </p:cNvSpPr>
            <p:nvPr/>
          </p:nvSpPr>
          <p:spPr bwMode="auto">
            <a:xfrm>
              <a:off x="768" y="2496"/>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桌子</a:t>
              </a:r>
            </a:p>
          </p:txBody>
        </p:sp>
        <p:sp>
          <p:nvSpPr>
            <p:cNvPr id="61448" name="Rectangle 7">
              <a:extLst>
                <a:ext uri="{FF2B5EF4-FFF2-40B4-BE49-F238E27FC236}">
                  <a16:creationId xmlns:a16="http://schemas.microsoft.com/office/drawing/2014/main" id="{418DDCDC-FF0C-7941-83B0-0D1B25120300}"/>
                </a:ext>
              </a:extLst>
            </p:cNvPr>
            <p:cNvSpPr>
              <a:spLocks noChangeArrowheads="1"/>
            </p:cNvSpPr>
            <p:nvPr/>
          </p:nvSpPr>
          <p:spPr bwMode="auto">
            <a:xfrm>
              <a:off x="1824" y="2496"/>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椅子</a:t>
              </a:r>
            </a:p>
          </p:txBody>
        </p:sp>
        <p:sp>
          <p:nvSpPr>
            <p:cNvPr id="61449" name="Rectangle 8">
              <a:extLst>
                <a:ext uri="{FF2B5EF4-FFF2-40B4-BE49-F238E27FC236}">
                  <a16:creationId xmlns:a16="http://schemas.microsoft.com/office/drawing/2014/main" id="{5C371609-9575-2148-82FE-71B0D0F43734}"/>
                </a:ext>
              </a:extLst>
            </p:cNvPr>
            <p:cNvSpPr>
              <a:spLocks noChangeArrowheads="1"/>
            </p:cNvSpPr>
            <p:nvPr/>
          </p:nvSpPr>
          <p:spPr bwMode="auto">
            <a:xfrm>
              <a:off x="2928" y="2496"/>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dirty="0"/>
                <a:t>衣柜</a:t>
              </a:r>
            </a:p>
          </p:txBody>
        </p:sp>
        <p:sp>
          <p:nvSpPr>
            <p:cNvPr id="61450" name="Rectangle 9">
              <a:extLst>
                <a:ext uri="{FF2B5EF4-FFF2-40B4-BE49-F238E27FC236}">
                  <a16:creationId xmlns:a16="http://schemas.microsoft.com/office/drawing/2014/main" id="{FDB9CECB-9034-EF49-A38D-AFCD4D58DC1A}"/>
                </a:ext>
              </a:extLst>
            </p:cNvPr>
            <p:cNvSpPr>
              <a:spLocks noChangeArrowheads="1"/>
            </p:cNvSpPr>
            <p:nvPr/>
          </p:nvSpPr>
          <p:spPr bwMode="auto">
            <a:xfrm>
              <a:off x="4032" y="2496"/>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床</a:t>
              </a:r>
            </a:p>
          </p:txBody>
        </p:sp>
        <p:sp>
          <p:nvSpPr>
            <p:cNvPr id="61451" name="Line 11">
              <a:extLst>
                <a:ext uri="{FF2B5EF4-FFF2-40B4-BE49-F238E27FC236}">
                  <a16:creationId xmlns:a16="http://schemas.microsoft.com/office/drawing/2014/main" id="{357A5962-C1D9-3540-9A9A-82169FB75A2A}"/>
                </a:ext>
              </a:extLst>
            </p:cNvPr>
            <p:cNvSpPr>
              <a:spLocks noChangeShapeType="1"/>
            </p:cNvSpPr>
            <p:nvPr/>
          </p:nvSpPr>
          <p:spPr bwMode="auto">
            <a:xfrm flipH="1">
              <a:off x="1104" y="2112"/>
              <a:ext cx="1392"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Line 12">
              <a:extLst>
                <a:ext uri="{FF2B5EF4-FFF2-40B4-BE49-F238E27FC236}">
                  <a16:creationId xmlns:a16="http://schemas.microsoft.com/office/drawing/2014/main" id="{95B1F92C-B95B-334F-86AA-E02FD8FFB49B}"/>
                </a:ext>
              </a:extLst>
            </p:cNvPr>
            <p:cNvSpPr>
              <a:spLocks noChangeShapeType="1"/>
            </p:cNvSpPr>
            <p:nvPr/>
          </p:nvSpPr>
          <p:spPr bwMode="auto">
            <a:xfrm flipH="1">
              <a:off x="2064" y="2112"/>
              <a:ext cx="576"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3" name="Line 13">
              <a:extLst>
                <a:ext uri="{FF2B5EF4-FFF2-40B4-BE49-F238E27FC236}">
                  <a16:creationId xmlns:a16="http://schemas.microsoft.com/office/drawing/2014/main" id="{2EA762F7-B604-C947-8EFD-B317BF7A4579}"/>
                </a:ext>
              </a:extLst>
            </p:cNvPr>
            <p:cNvSpPr>
              <a:spLocks noChangeShapeType="1"/>
            </p:cNvSpPr>
            <p:nvPr/>
          </p:nvSpPr>
          <p:spPr bwMode="auto">
            <a:xfrm>
              <a:off x="2832" y="2112"/>
              <a:ext cx="528"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Line 14">
              <a:extLst>
                <a:ext uri="{FF2B5EF4-FFF2-40B4-BE49-F238E27FC236}">
                  <a16:creationId xmlns:a16="http://schemas.microsoft.com/office/drawing/2014/main" id="{25CE9D1E-5FEE-E840-931C-6A3C77E8BFFF}"/>
                </a:ext>
              </a:extLst>
            </p:cNvPr>
            <p:cNvSpPr>
              <a:spLocks noChangeShapeType="1"/>
            </p:cNvSpPr>
            <p:nvPr/>
          </p:nvSpPr>
          <p:spPr bwMode="auto">
            <a:xfrm>
              <a:off x="3024" y="2112"/>
              <a:ext cx="144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5" name="Line 15">
              <a:extLst>
                <a:ext uri="{FF2B5EF4-FFF2-40B4-BE49-F238E27FC236}">
                  <a16:creationId xmlns:a16="http://schemas.microsoft.com/office/drawing/2014/main" id="{2E55BE7A-9F38-D849-98D8-988E5F3C2D20}"/>
                </a:ext>
              </a:extLst>
            </p:cNvPr>
            <p:cNvSpPr>
              <a:spLocks noChangeShapeType="1"/>
            </p:cNvSpPr>
            <p:nvPr/>
          </p:nvSpPr>
          <p:spPr bwMode="auto">
            <a:xfrm flipH="1">
              <a:off x="1728" y="2880"/>
              <a:ext cx="28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16">
              <a:extLst>
                <a:ext uri="{FF2B5EF4-FFF2-40B4-BE49-F238E27FC236}">
                  <a16:creationId xmlns:a16="http://schemas.microsoft.com/office/drawing/2014/main" id="{656E573B-96FC-E541-849B-3A71F9888BF0}"/>
                </a:ext>
              </a:extLst>
            </p:cNvPr>
            <p:cNvSpPr>
              <a:spLocks noChangeShapeType="1"/>
            </p:cNvSpPr>
            <p:nvPr/>
          </p:nvSpPr>
          <p:spPr bwMode="auto">
            <a:xfrm>
              <a:off x="2208" y="2880"/>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Line 17">
              <a:extLst>
                <a:ext uri="{FF2B5EF4-FFF2-40B4-BE49-F238E27FC236}">
                  <a16:creationId xmlns:a16="http://schemas.microsoft.com/office/drawing/2014/main" id="{82B88AA3-4757-3646-A2D4-E8209D2C2EFC}"/>
                </a:ext>
              </a:extLst>
            </p:cNvPr>
            <p:cNvSpPr>
              <a:spLocks noChangeShapeType="1"/>
            </p:cNvSpPr>
            <p:nvPr/>
          </p:nvSpPr>
          <p:spPr bwMode="auto">
            <a:xfrm>
              <a:off x="2400" y="2880"/>
              <a:ext cx="24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8" name="Rectangle 18">
              <a:extLst>
                <a:ext uri="{FF2B5EF4-FFF2-40B4-BE49-F238E27FC236}">
                  <a16:creationId xmlns:a16="http://schemas.microsoft.com/office/drawing/2014/main" id="{24DBCA44-9532-C04E-8760-C0E0B9B5C2BD}"/>
                </a:ext>
              </a:extLst>
            </p:cNvPr>
            <p:cNvSpPr>
              <a:spLocks noChangeArrowheads="1"/>
            </p:cNvSpPr>
            <p:nvPr/>
          </p:nvSpPr>
          <p:spPr bwMode="auto">
            <a:xfrm>
              <a:off x="1344" y="3072"/>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椅子的实例</a:t>
              </a:r>
            </a:p>
          </p:txBody>
        </p:sp>
      </p:grpSp>
    </p:spTree>
    <p:extLst>
      <p:ext uri="{BB962C8B-B14F-4D97-AF65-F5344CB8AC3E}">
        <p14:creationId xmlns:p14="http://schemas.microsoft.com/office/powerpoint/2010/main" val="164019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0">
            <a:extLst>
              <a:ext uri="{FF2B5EF4-FFF2-40B4-BE49-F238E27FC236}">
                <a16:creationId xmlns:a16="http://schemas.microsoft.com/office/drawing/2014/main" id="{548DCE9A-8DD0-2B42-AE8D-8AD63C0408FC}"/>
              </a:ext>
            </a:extLst>
          </p:cNvPr>
          <p:cNvGraphicFramePr>
            <a:graphicFrameLocks noGrp="1" noChangeAspect="1"/>
          </p:cNvGraphicFramePr>
          <p:nvPr>
            <p:ph sz="half" idx="1"/>
            <p:extLst>
              <p:ext uri="{D42A27DB-BD31-4B8C-83A1-F6EECF244321}">
                <p14:modId xmlns:p14="http://schemas.microsoft.com/office/powerpoint/2010/main" val="346650692"/>
              </p:ext>
            </p:extLst>
          </p:nvPr>
        </p:nvGraphicFramePr>
        <p:xfrm>
          <a:off x="2611343" y="1144142"/>
          <a:ext cx="6723825" cy="5062909"/>
        </p:xfrm>
        <a:graphic>
          <a:graphicData uri="http://schemas.openxmlformats.org/presentationml/2006/ole">
            <mc:AlternateContent xmlns:mc="http://schemas.openxmlformats.org/markup-compatibility/2006">
              <mc:Choice xmlns:v="urn:schemas-microsoft-com:vml" Requires="v">
                <p:oleObj spid="_x0000_s77844" name="Image" r:id="rId3" imgW="5194300" imgH="3911600" progId="Photoshop.Image.6">
                  <p:embed/>
                </p:oleObj>
              </mc:Choice>
              <mc:Fallback>
                <p:oleObj name="Image" r:id="rId3" imgW="5194300" imgH="3911600" progId="Photoshop.Image.6">
                  <p:embed/>
                  <p:pic>
                    <p:nvPicPr>
                      <p:cNvPr id="2050" name="Object 0">
                        <a:extLst>
                          <a:ext uri="{FF2B5EF4-FFF2-40B4-BE49-F238E27FC236}">
                            <a16:creationId xmlns:a16="http://schemas.microsoft.com/office/drawing/2014/main" id="{548DCE9A-8DD0-2B42-AE8D-8AD63C040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343" y="1144142"/>
                        <a:ext cx="6723825" cy="5062909"/>
                      </a:xfrm>
                      <a:prstGeom prst="rect">
                        <a:avLst/>
                      </a:prstGeom>
                      <a:noFill/>
                      <a:ln>
                        <a:noFill/>
                      </a:ln>
                      <a:effectLst/>
                      <a:extLst/>
                    </p:spPr>
                  </p:pic>
                </p:oleObj>
              </mc:Fallback>
            </mc:AlternateContent>
          </a:graphicData>
        </a:graphic>
      </p:graphicFrame>
      <p:sp>
        <p:nvSpPr>
          <p:cNvPr id="2051" name="Slide Number Placeholder 6">
            <a:extLst>
              <a:ext uri="{FF2B5EF4-FFF2-40B4-BE49-F238E27FC236}">
                <a16:creationId xmlns:a16="http://schemas.microsoft.com/office/drawing/2014/main" id="{B1764040-C6FB-9D4B-87AC-9E20D44475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E8E463E-D2EE-3A47-86CD-D20892ED678E}" type="slidenum">
              <a:rPr kumimoji="0" lang="en-US" altLang="zh-CN" sz="1400"/>
              <a:pPr eaLnBrk="1" hangingPunct="1"/>
              <a:t>54</a:t>
            </a:fld>
            <a:r>
              <a:rPr kumimoji="0" lang="en-US" altLang="zh-CN" sz="1400"/>
              <a:t>/95</a:t>
            </a:r>
          </a:p>
        </p:txBody>
      </p:sp>
      <p:sp>
        <p:nvSpPr>
          <p:cNvPr id="2052" name="Rectangle 2">
            <a:extLst>
              <a:ext uri="{FF2B5EF4-FFF2-40B4-BE49-F238E27FC236}">
                <a16:creationId xmlns:a16="http://schemas.microsoft.com/office/drawing/2014/main" id="{D7603824-A73A-6B44-B87A-7DB1879D875C}"/>
              </a:ext>
            </a:extLst>
          </p:cNvPr>
          <p:cNvSpPr>
            <a:spLocks noGrp="1" noChangeArrowheads="1"/>
          </p:cNvSpPr>
          <p:nvPr>
            <p:ph type="title"/>
          </p:nvPr>
        </p:nvSpPr>
        <p:spPr/>
        <p:txBody>
          <a:bodyPr/>
          <a:lstStyle/>
          <a:p>
            <a:r>
              <a:rPr lang="zh-CN" altLang="en-US" dirty="0"/>
              <a:t>继承机制</a:t>
            </a:r>
            <a:endParaRPr lang="zh-CN" altLang="zh-CN" dirty="0"/>
          </a:p>
        </p:txBody>
      </p:sp>
    </p:spTree>
    <p:extLst>
      <p:ext uri="{BB962C8B-B14F-4D97-AF65-F5344CB8AC3E}">
        <p14:creationId xmlns:p14="http://schemas.microsoft.com/office/powerpoint/2010/main" val="1408351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85E1428F-5DA7-3E46-AA89-D7AD41B2E52A}"/>
              </a:ext>
            </a:extLst>
          </p:cNvPr>
          <p:cNvSpPr>
            <a:spLocks noGrp="1" noChangeArrowheads="1"/>
          </p:cNvSpPr>
          <p:nvPr>
            <p:ph type="title"/>
          </p:nvPr>
        </p:nvSpPr>
        <p:spPr>
          <a:xfrm>
            <a:off x="638811" y="188596"/>
            <a:ext cx="7777163" cy="631825"/>
          </a:xfrm>
          <a:solidFill>
            <a:schemeClr val="bg1"/>
          </a:solidFill>
        </p:spPr>
        <p:txBody>
          <a:bodyPr vert="horz" lIns="0" tIns="0" rIns="0" bIns="0" rtlCol="0" anchor="b">
            <a:normAutofit/>
          </a:bodyPr>
          <a:lstStyle/>
          <a:p>
            <a:pPr eaLnBrk="1" hangingPunct="1"/>
            <a:r>
              <a:rPr lang="zh-CN" altLang="en-US" dirty="0"/>
              <a:t>继承的传递性，单继承、多重继承</a:t>
            </a:r>
          </a:p>
        </p:txBody>
      </p:sp>
      <p:sp>
        <p:nvSpPr>
          <p:cNvPr id="499715" name="Rectangle 3">
            <a:extLst>
              <a:ext uri="{FF2B5EF4-FFF2-40B4-BE49-F238E27FC236}">
                <a16:creationId xmlns:a16="http://schemas.microsoft.com/office/drawing/2014/main" id="{02990116-DDC8-EA44-9571-BC7B334EF77D}"/>
              </a:ext>
            </a:extLst>
          </p:cNvPr>
          <p:cNvSpPr>
            <a:spLocks noGrp="1" noChangeArrowheads="1"/>
          </p:cNvSpPr>
          <p:nvPr>
            <p:ph idx="1"/>
          </p:nvPr>
        </p:nvSpPr>
        <p:spPr>
          <a:xfrm>
            <a:off x="638811" y="935864"/>
            <a:ext cx="10573672" cy="3904852"/>
          </a:xfrm>
          <a:noFill/>
        </p:spPr>
        <p:txBody>
          <a:bodyPr vert="horz" wrap="square" lIns="0" tIns="0" rIns="0" bIns="0" rtlCol="0">
            <a:spAutoFit/>
          </a:bodyPr>
          <a:lstStyle/>
          <a:p>
            <a:pPr marL="0" indent="0">
              <a:lnSpc>
                <a:spcPct val="150000"/>
              </a:lnSpc>
              <a:tabLst>
                <a:tab pos="285750" algn="l"/>
                <a:tab pos="571500" algn="l"/>
                <a:tab pos="857250" algn="l"/>
                <a:tab pos="1143000" algn="l"/>
                <a:tab pos="1428750" algn="l"/>
                <a:tab pos="1714500" algn="l"/>
                <a:tab pos="2000250" algn="l"/>
                <a:tab pos="2286000" algn="l"/>
              </a:tabLst>
            </a:pPr>
            <a:r>
              <a:rPr lang="zh-CN" altLang="en-US" sz="2800" dirty="0">
                <a:latin typeface="楷体_GB2312" pitchFamily="49" charset="-122"/>
              </a:rPr>
              <a:t>继承表示子类从父类继承时抽象的层次</a:t>
            </a:r>
          </a:p>
          <a:p>
            <a:pPr marL="571500" lvl="1">
              <a:lnSpc>
                <a:spcPct val="150000"/>
              </a:lnSpc>
              <a:tabLst>
                <a:tab pos="285750" algn="l"/>
                <a:tab pos="571500" algn="l"/>
                <a:tab pos="857250" algn="l"/>
                <a:tab pos="1143000" algn="l"/>
                <a:tab pos="1428750" algn="l"/>
                <a:tab pos="1714500" algn="l"/>
                <a:tab pos="2000250" algn="l"/>
                <a:tab pos="2286000" algn="l"/>
              </a:tabLst>
            </a:pPr>
            <a:r>
              <a:rPr lang="zh-CN" altLang="en-US" sz="2400" dirty="0">
                <a:latin typeface="楷体_GB2312" pitchFamily="49" charset="-122"/>
              </a:rPr>
              <a:t>单继承：子类只从一个父类继承</a:t>
            </a:r>
            <a:endParaRPr lang="zh-CN" altLang="zh-CN" sz="2400" dirty="0">
              <a:latin typeface="楷体_GB2312" pitchFamily="49" charset="-122"/>
            </a:endParaRPr>
          </a:p>
          <a:p>
            <a:pPr marL="571500" lvl="1">
              <a:lnSpc>
                <a:spcPct val="150000"/>
              </a:lnSpc>
              <a:tabLst>
                <a:tab pos="285750" algn="l"/>
                <a:tab pos="571500" algn="l"/>
                <a:tab pos="857250" algn="l"/>
                <a:tab pos="1143000" algn="l"/>
                <a:tab pos="1428750" algn="l"/>
                <a:tab pos="1714500" algn="l"/>
                <a:tab pos="2000250" algn="l"/>
                <a:tab pos="2286000" algn="l"/>
              </a:tabLst>
            </a:pPr>
            <a:r>
              <a:rPr lang="zh-CN" altLang="en-US" sz="2400" dirty="0">
                <a:latin typeface="楷体_GB2312" pitchFamily="49" charset="-122"/>
              </a:rPr>
              <a:t>多继承：子类从多于一个的父类继承</a:t>
            </a:r>
            <a:endParaRPr lang="zh-CN" altLang="zh-CN" sz="2400" dirty="0">
              <a:latin typeface="楷体_GB2312" pitchFamily="49" charset="-122"/>
            </a:endParaRPr>
          </a:p>
          <a:p>
            <a:pPr marL="0" indent="0">
              <a:lnSpc>
                <a:spcPct val="150000"/>
              </a:lnSpc>
              <a:tabLst>
                <a:tab pos="285750" algn="l"/>
                <a:tab pos="571500" algn="l"/>
                <a:tab pos="857250" algn="l"/>
                <a:tab pos="1143000" algn="l"/>
                <a:tab pos="1428750" algn="l"/>
                <a:tab pos="1714500" algn="l"/>
                <a:tab pos="2000250" algn="l"/>
                <a:tab pos="2286000" algn="l"/>
              </a:tabLst>
            </a:pPr>
            <a:r>
              <a:rPr lang="zh-CN" altLang="en-US" sz="2800" dirty="0">
                <a:latin typeface="楷体_GB2312" pitchFamily="49" charset="-122"/>
              </a:rPr>
              <a:t>继承通常被称为 </a:t>
            </a:r>
            <a:r>
              <a:rPr lang="zh-CN" altLang="en-US" sz="2800" dirty="0">
                <a:latin typeface="Times New Roman" panose="02020603050405020304" pitchFamily="18" charset="0"/>
              </a:rPr>
              <a:t>“</a:t>
            </a:r>
            <a:r>
              <a:rPr lang="en-US" altLang="zh-CN" sz="2800" dirty="0">
                <a:latin typeface="楷体_GB2312" pitchFamily="49" charset="-122"/>
              </a:rPr>
              <a:t>is-a</a:t>
            </a:r>
            <a:r>
              <a:rPr lang="en-US" altLang="zh-CN" sz="2800" dirty="0">
                <a:latin typeface="Times New Roman" panose="02020603050405020304" pitchFamily="18" charset="0"/>
              </a:rPr>
              <a:t>”</a:t>
            </a:r>
            <a:r>
              <a:rPr lang="en-US" altLang="zh-CN" sz="2800" dirty="0">
                <a:latin typeface="楷体_GB2312" pitchFamily="49" charset="-122"/>
              </a:rPr>
              <a:t> </a:t>
            </a:r>
            <a:r>
              <a:rPr lang="zh-CN" altLang="en-US" sz="2800" dirty="0">
                <a:latin typeface="楷体_GB2312" pitchFamily="49" charset="-122"/>
              </a:rPr>
              <a:t>或</a:t>
            </a:r>
            <a:r>
              <a:rPr lang="zh-CN" altLang="en-US" sz="2800" dirty="0">
                <a:latin typeface="Times New Roman" panose="02020603050405020304" pitchFamily="18" charset="0"/>
              </a:rPr>
              <a:t>“</a:t>
            </a:r>
            <a:r>
              <a:rPr lang="en-US" altLang="zh-CN" sz="2800" dirty="0">
                <a:latin typeface="楷体_GB2312" pitchFamily="49" charset="-122"/>
              </a:rPr>
              <a:t>kind-of</a:t>
            </a:r>
            <a:r>
              <a:rPr lang="en-US" altLang="zh-CN" sz="2800" dirty="0">
                <a:latin typeface="Times New Roman" panose="02020603050405020304" pitchFamily="18" charset="0"/>
              </a:rPr>
              <a:t>”</a:t>
            </a:r>
            <a:r>
              <a:rPr lang="en-US" altLang="zh-CN" sz="2800" dirty="0">
                <a:latin typeface="楷体_GB2312" pitchFamily="49" charset="-122"/>
              </a:rPr>
              <a:t> </a:t>
            </a:r>
          </a:p>
          <a:p>
            <a:pPr marL="571500" lvl="1">
              <a:lnSpc>
                <a:spcPct val="150000"/>
              </a:lnSpc>
              <a:tabLst>
                <a:tab pos="285750" algn="l"/>
                <a:tab pos="571500" algn="l"/>
                <a:tab pos="857250" algn="l"/>
                <a:tab pos="1143000" algn="l"/>
                <a:tab pos="1428750" algn="l"/>
                <a:tab pos="1714500" algn="l"/>
                <a:tab pos="2000250" algn="l"/>
                <a:tab pos="2286000" algn="l"/>
              </a:tabLst>
            </a:pPr>
            <a:r>
              <a:rPr lang="zh-CN" altLang="en-US" sz="2400" dirty="0">
                <a:latin typeface="楷体_GB2312" pitchFamily="49" charset="-122"/>
              </a:rPr>
              <a:t>一个子类的实例也 </a:t>
            </a:r>
            <a:r>
              <a:rPr lang="zh-CN" altLang="en-US" sz="2400" dirty="0">
                <a:latin typeface="Times New Roman" panose="02020603050405020304" pitchFamily="18" charset="0"/>
              </a:rPr>
              <a:t>“</a:t>
            </a:r>
            <a:r>
              <a:rPr lang="en-US" altLang="zh-CN" sz="2400" dirty="0">
                <a:latin typeface="楷体_GB2312" pitchFamily="49" charset="-122"/>
              </a:rPr>
              <a:t>is a</a:t>
            </a:r>
            <a:r>
              <a:rPr lang="en-US" altLang="zh-CN" sz="2400" dirty="0">
                <a:latin typeface="Times New Roman" panose="02020603050405020304" pitchFamily="18" charset="0"/>
              </a:rPr>
              <a:t>”</a:t>
            </a:r>
            <a:r>
              <a:rPr lang="en-US" altLang="zh-CN" sz="2400" dirty="0">
                <a:latin typeface="楷体_GB2312" pitchFamily="49" charset="-122"/>
              </a:rPr>
              <a:t> </a:t>
            </a:r>
            <a:r>
              <a:rPr lang="zh-CN" altLang="en-US" sz="2400" dirty="0">
                <a:latin typeface="楷体_GB2312" pitchFamily="49" charset="-122"/>
              </a:rPr>
              <a:t>父类的实例</a:t>
            </a:r>
          </a:p>
          <a:p>
            <a:pPr marL="571500" lvl="1">
              <a:lnSpc>
                <a:spcPct val="150000"/>
              </a:lnSpc>
              <a:tabLst>
                <a:tab pos="285750" algn="l"/>
                <a:tab pos="571500" algn="l"/>
                <a:tab pos="857250" algn="l"/>
                <a:tab pos="1143000" algn="l"/>
                <a:tab pos="1428750" algn="l"/>
                <a:tab pos="1714500" algn="l"/>
                <a:tab pos="2000250" algn="l"/>
                <a:tab pos="2286000" algn="l"/>
              </a:tabLst>
            </a:pPr>
            <a:r>
              <a:rPr lang="zh-CN" altLang="en-US" sz="2400" dirty="0">
                <a:latin typeface="楷体_GB2312" pitchFamily="49" charset="-122"/>
              </a:rPr>
              <a:t>一个子类的实例是 </a:t>
            </a:r>
            <a:r>
              <a:rPr lang="zh-CN" altLang="en-US" sz="2400" dirty="0">
                <a:latin typeface="Times New Roman" panose="02020603050405020304" pitchFamily="18" charset="0"/>
              </a:rPr>
              <a:t>“</a:t>
            </a:r>
            <a:r>
              <a:rPr lang="en-US" altLang="zh-CN" sz="2400" dirty="0">
                <a:latin typeface="楷体_GB2312" pitchFamily="49" charset="-122"/>
              </a:rPr>
              <a:t>kind-of</a:t>
            </a:r>
            <a:r>
              <a:rPr lang="en-US" altLang="zh-CN" sz="2400" dirty="0">
                <a:latin typeface="Times New Roman" panose="02020603050405020304" pitchFamily="18" charset="0"/>
              </a:rPr>
              <a:t>”</a:t>
            </a:r>
            <a:r>
              <a:rPr lang="en-US" altLang="zh-CN" sz="2400" dirty="0">
                <a:latin typeface="楷体_GB2312" pitchFamily="49" charset="-122"/>
              </a:rPr>
              <a:t> </a:t>
            </a:r>
            <a:r>
              <a:rPr lang="zh-CN" altLang="en-US" sz="2400" dirty="0">
                <a:latin typeface="楷体_GB2312" pitchFamily="49" charset="-122"/>
              </a:rPr>
              <a:t>父类</a:t>
            </a:r>
          </a:p>
        </p:txBody>
      </p:sp>
      <p:sp>
        <p:nvSpPr>
          <p:cNvPr id="62466" name="Slide Number Placeholder 5">
            <a:extLst>
              <a:ext uri="{FF2B5EF4-FFF2-40B4-BE49-F238E27FC236}">
                <a16:creationId xmlns:a16="http://schemas.microsoft.com/office/drawing/2014/main" id="{2E038835-3E46-754D-AEB8-4F24524AC1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519D5B7-D8C1-5249-9952-71ECFCDEA82F}" type="slidenum">
              <a:rPr kumimoji="0" lang="en-US" altLang="zh-CN" sz="1400"/>
              <a:pPr eaLnBrk="1" hangingPunct="1"/>
              <a:t>55</a:t>
            </a:fld>
            <a:r>
              <a:rPr kumimoji="0" lang="en-US" altLang="zh-CN" sz="1400"/>
              <a:t>/95</a:t>
            </a:r>
          </a:p>
        </p:txBody>
      </p:sp>
    </p:spTree>
    <p:extLst>
      <p:ext uri="{BB962C8B-B14F-4D97-AF65-F5344CB8AC3E}">
        <p14:creationId xmlns:p14="http://schemas.microsoft.com/office/powerpoint/2010/main" val="379218245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B6390837-E0A2-BB42-97F7-6C95730A025E}"/>
              </a:ext>
            </a:extLst>
          </p:cNvPr>
          <p:cNvSpPr>
            <a:spLocks noGrp="1" noChangeArrowheads="1"/>
          </p:cNvSpPr>
          <p:nvPr>
            <p:ph type="title"/>
          </p:nvPr>
        </p:nvSpPr>
        <p:spPr>
          <a:xfrm>
            <a:off x="689294" y="152020"/>
            <a:ext cx="7469187" cy="665163"/>
          </a:xfrm>
        </p:spPr>
        <p:txBody>
          <a:bodyPr>
            <a:normAutofit/>
          </a:bodyPr>
          <a:lstStyle/>
          <a:p>
            <a:pPr eaLnBrk="1" hangingPunct="1"/>
            <a:r>
              <a:rPr lang="zh-CN" altLang="en-US"/>
              <a:t>继承的益处</a:t>
            </a:r>
          </a:p>
        </p:txBody>
      </p:sp>
      <p:sp>
        <p:nvSpPr>
          <p:cNvPr id="518147" name="Rectangle 3">
            <a:extLst>
              <a:ext uri="{FF2B5EF4-FFF2-40B4-BE49-F238E27FC236}">
                <a16:creationId xmlns:a16="http://schemas.microsoft.com/office/drawing/2014/main" id="{5AE3AC27-55F7-324F-AF36-AD84EF7F833B}"/>
              </a:ext>
            </a:extLst>
          </p:cNvPr>
          <p:cNvSpPr>
            <a:spLocks noGrp="1" noChangeArrowheads="1"/>
          </p:cNvSpPr>
          <p:nvPr>
            <p:ph idx="1"/>
          </p:nvPr>
        </p:nvSpPr>
        <p:spPr>
          <a:xfrm>
            <a:off x="689294" y="944562"/>
            <a:ext cx="8345487" cy="4968875"/>
          </a:xfrm>
          <a:noFill/>
        </p:spPr>
        <p:txBody>
          <a:bodyPr>
            <a:noAutofit/>
          </a:bodyPr>
          <a:lstStyle/>
          <a:p>
            <a:pPr>
              <a:lnSpc>
                <a:spcPts val="2800"/>
              </a:lnSpc>
            </a:pPr>
            <a:r>
              <a:rPr lang="zh-CN" altLang="en-US" sz="2400" dirty="0">
                <a:latin typeface="楷体_GB2312" pitchFamily="49" charset="-122"/>
              </a:rPr>
              <a:t>增加软件重用的机会</a:t>
            </a:r>
          </a:p>
          <a:p>
            <a:pPr lvl="1">
              <a:lnSpc>
                <a:spcPts val="2800"/>
              </a:lnSpc>
            </a:pPr>
            <a:r>
              <a:rPr lang="zh-CN" altLang="en-US" sz="2000" dirty="0">
                <a:latin typeface="楷体_GB2312" pitchFamily="49" charset="-122"/>
              </a:rPr>
              <a:t>降低开发和维护费用</a:t>
            </a:r>
          </a:p>
          <a:p>
            <a:pPr>
              <a:lnSpc>
                <a:spcPts val="2800"/>
              </a:lnSpc>
            </a:pPr>
            <a:r>
              <a:rPr lang="zh-CN" altLang="en-US" sz="2400" dirty="0">
                <a:latin typeface="楷体_GB2312" pitchFamily="49" charset="-122"/>
              </a:rPr>
              <a:t>开发一个更贴近现实的模型</a:t>
            </a:r>
          </a:p>
          <a:p>
            <a:pPr>
              <a:lnSpc>
                <a:spcPts val="2800"/>
              </a:lnSpc>
            </a:pPr>
            <a:r>
              <a:rPr lang="zh-CN" altLang="en-US" sz="2400" dirty="0">
                <a:latin typeface="楷体_GB2312" pitchFamily="49" charset="-122"/>
              </a:rPr>
              <a:t>系统更加灵活</a:t>
            </a:r>
          </a:p>
          <a:p>
            <a:pPr lvl="1">
              <a:lnSpc>
                <a:spcPts val="2800"/>
              </a:lnSpc>
            </a:pPr>
            <a:r>
              <a:rPr lang="zh-CN" altLang="en-US" sz="2000" dirty="0">
                <a:latin typeface="楷体_GB2312" pitchFamily="49" charset="-122"/>
              </a:rPr>
              <a:t>所有的子类自动继承父类的改变</a:t>
            </a:r>
          </a:p>
          <a:p>
            <a:pPr lvl="1">
              <a:lnSpc>
                <a:spcPts val="2800"/>
              </a:lnSpc>
            </a:pPr>
            <a:r>
              <a:rPr lang="zh-CN" altLang="en-US" sz="2000" dirty="0">
                <a:latin typeface="楷体_GB2312" pitchFamily="49" charset="-122"/>
              </a:rPr>
              <a:t>可以通过增加一个子类来处理需求的改变</a:t>
            </a:r>
          </a:p>
          <a:p>
            <a:pPr>
              <a:lnSpc>
                <a:spcPts val="2800"/>
              </a:lnSpc>
            </a:pPr>
            <a:r>
              <a:rPr lang="zh-CN" altLang="en-US" sz="2400" dirty="0">
                <a:latin typeface="楷体_GB2312" pitchFamily="49" charset="-122"/>
              </a:rPr>
              <a:t>保证类之间的一致性</a:t>
            </a:r>
          </a:p>
          <a:p>
            <a:pPr lvl="1">
              <a:lnSpc>
                <a:spcPts val="2800"/>
              </a:lnSpc>
            </a:pPr>
            <a:r>
              <a:rPr lang="zh-CN" altLang="en-US" sz="2000" dirty="0">
                <a:latin typeface="楷体_GB2312" pitchFamily="49" charset="-122"/>
              </a:rPr>
              <a:t>父类可以为所有子类定制规则</a:t>
            </a:r>
            <a:r>
              <a:rPr lang="zh-CN" altLang="zh-CN" sz="2000" dirty="0">
                <a:latin typeface="楷体_GB2312" pitchFamily="49" charset="-122"/>
              </a:rPr>
              <a:t>（</a:t>
            </a:r>
            <a:r>
              <a:rPr lang="zh-CN" altLang="en-US" sz="2000" dirty="0">
                <a:latin typeface="楷体_GB2312" pitchFamily="49" charset="-122"/>
              </a:rPr>
              <a:t>许多</a:t>
            </a:r>
            <a:r>
              <a:rPr lang="en-US" altLang="zh-CN" sz="2000" dirty="0">
                <a:latin typeface="楷体_GB2312" pitchFamily="49" charset="-122"/>
              </a:rPr>
              <a:t>OOP</a:t>
            </a:r>
            <a:r>
              <a:rPr lang="zh-CN" altLang="en-US" sz="2000" dirty="0">
                <a:latin typeface="楷体_GB2312" pitchFamily="49" charset="-122"/>
              </a:rPr>
              <a:t>语言必须指定这类规则）</a:t>
            </a:r>
          </a:p>
          <a:p>
            <a:pPr lvl="1">
              <a:lnSpc>
                <a:spcPts val="2800"/>
              </a:lnSpc>
            </a:pPr>
            <a:r>
              <a:rPr lang="zh-CN" altLang="en-US" sz="2000" dirty="0">
                <a:latin typeface="楷体_GB2312" pitchFamily="49" charset="-122"/>
              </a:rPr>
              <a:t>继承界面和实现过程</a:t>
            </a:r>
          </a:p>
          <a:p>
            <a:pPr lvl="1">
              <a:lnSpc>
                <a:spcPts val="2800"/>
              </a:lnSpc>
            </a:pPr>
            <a:r>
              <a:rPr lang="zh-CN" altLang="en-US" sz="2000" dirty="0">
                <a:latin typeface="楷体_GB2312" pitchFamily="49" charset="-122"/>
              </a:rPr>
              <a:t>支持多态</a:t>
            </a:r>
          </a:p>
        </p:txBody>
      </p:sp>
      <p:sp>
        <p:nvSpPr>
          <p:cNvPr id="63490" name="Slide Number Placeholder 5">
            <a:extLst>
              <a:ext uri="{FF2B5EF4-FFF2-40B4-BE49-F238E27FC236}">
                <a16:creationId xmlns:a16="http://schemas.microsoft.com/office/drawing/2014/main" id="{DFC35C62-B2E8-E246-A13B-D19F6F464C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0168253-4564-2D43-BC2D-3BE4867D14EB}" type="slidenum">
              <a:rPr kumimoji="0" lang="en-US" altLang="zh-CN" sz="1400"/>
              <a:pPr eaLnBrk="1" hangingPunct="1"/>
              <a:t>56</a:t>
            </a:fld>
            <a:r>
              <a:rPr kumimoji="0" lang="en-US" altLang="zh-CN" sz="1400"/>
              <a:t>/95</a:t>
            </a:r>
          </a:p>
        </p:txBody>
      </p:sp>
    </p:spTree>
    <p:extLst>
      <p:ext uri="{BB962C8B-B14F-4D97-AF65-F5344CB8AC3E}">
        <p14:creationId xmlns:p14="http://schemas.microsoft.com/office/powerpoint/2010/main" val="2489920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EA33EB41-E8DE-314A-A169-476F39DDD603}"/>
              </a:ext>
            </a:extLst>
          </p:cNvPr>
          <p:cNvSpPr>
            <a:spLocks noGrp="1" noChangeArrowheads="1"/>
          </p:cNvSpPr>
          <p:nvPr>
            <p:ph type="title"/>
          </p:nvPr>
        </p:nvSpPr>
        <p:spPr>
          <a:xfrm>
            <a:off x="685864" y="103378"/>
            <a:ext cx="7416800" cy="769938"/>
          </a:xfrm>
        </p:spPr>
        <p:txBody>
          <a:bodyPr>
            <a:normAutofit/>
          </a:bodyPr>
          <a:lstStyle/>
          <a:p>
            <a:pPr eaLnBrk="1" hangingPunct="1"/>
            <a:r>
              <a:rPr lang="en-US" altLang="zh-CN" dirty="0"/>
              <a:t>6.3.9 </a:t>
            </a:r>
            <a:r>
              <a:rPr lang="zh-CN" altLang="en-US" dirty="0"/>
              <a:t>多态性（</a:t>
            </a:r>
            <a:r>
              <a:rPr lang="en-US" altLang="zh-CN" dirty="0"/>
              <a:t>Polymorphism</a:t>
            </a:r>
            <a:r>
              <a:rPr lang="zh-CN" altLang="en-US" dirty="0"/>
              <a:t>）</a:t>
            </a:r>
          </a:p>
        </p:txBody>
      </p:sp>
      <p:sp>
        <p:nvSpPr>
          <p:cNvPr id="449539" name="Rectangle 3">
            <a:extLst>
              <a:ext uri="{FF2B5EF4-FFF2-40B4-BE49-F238E27FC236}">
                <a16:creationId xmlns:a16="http://schemas.microsoft.com/office/drawing/2014/main" id="{C07245C2-6DB7-2546-9AF7-3D4FB9C5DE11}"/>
              </a:ext>
            </a:extLst>
          </p:cNvPr>
          <p:cNvSpPr>
            <a:spLocks noGrp="1" noChangeArrowheads="1"/>
          </p:cNvSpPr>
          <p:nvPr>
            <p:ph idx="1"/>
          </p:nvPr>
        </p:nvSpPr>
        <p:spPr>
          <a:xfrm>
            <a:off x="685863" y="987680"/>
            <a:ext cx="10689273" cy="4492625"/>
          </a:xfrm>
          <a:noFill/>
        </p:spPr>
        <p:txBody>
          <a:bodyPr>
            <a:normAutofit/>
          </a:bodyPr>
          <a:lstStyle/>
          <a:p>
            <a:pPr eaLnBrk="1" hangingPunct="1">
              <a:lnSpc>
                <a:spcPct val="90000"/>
              </a:lnSpc>
              <a:spcBef>
                <a:spcPct val="0"/>
              </a:spcBef>
              <a:buSzPct val="150000"/>
              <a:buFont typeface="Wingdings" pitchFamily="2" charset="2"/>
              <a:buChar char="§"/>
            </a:pPr>
            <a:r>
              <a:rPr lang="zh-CN" altLang="en-US" sz="2400" dirty="0"/>
              <a:t>不同的对象收到同一消息可产生完全不同的结果，这一现象叫做</a:t>
            </a:r>
            <a:r>
              <a:rPr lang="zh-CN" altLang="en-US" sz="2400" dirty="0">
                <a:solidFill>
                  <a:schemeClr val="hlink"/>
                </a:solidFill>
              </a:rPr>
              <a:t>多态</a:t>
            </a:r>
          </a:p>
          <a:p>
            <a:pPr eaLnBrk="1" hangingPunct="1">
              <a:lnSpc>
                <a:spcPct val="90000"/>
              </a:lnSpc>
              <a:spcBef>
                <a:spcPct val="0"/>
              </a:spcBef>
              <a:buSzPct val="150000"/>
              <a:buFont typeface="Wingdings" pitchFamily="2" charset="2"/>
              <a:buChar char="§"/>
            </a:pPr>
            <a:r>
              <a:rPr lang="zh-CN" altLang="en-US" sz="2400" dirty="0"/>
              <a:t>多态的效果</a:t>
            </a:r>
            <a:r>
              <a:rPr lang="zh-CN" altLang="en-US" sz="2400" dirty="0">
                <a:sym typeface="Symbol" pitchFamily="2" charset="2"/>
              </a:rPr>
              <a:t>：</a:t>
            </a:r>
            <a:r>
              <a:rPr lang="zh-CN" altLang="en-US" sz="2400" dirty="0"/>
              <a:t>用户发送一个通用的消息，而实现的细节则由接收对象自行决定</a:t>
            </a:r>
          </a:p>
          <a:p>
            <a:pPr eaLnBrk="1" hangingPunct="1">
              <a:lnSpc>
                <a:spcPct val="90000"/>
              </a:lnSpc>
            </a:pPr>
            <a:endParaRPr lang="en-US" altLang="zh-CN" sz="2400" dirty="0"/>
          </a:p>
          <a:p>
            <a:pPr eaLnBrk="1" hangingPunct="1">
              <a:lnSpc>
                <a:spcPct val="90000"/>
              </a:lnSpc>
            </a:pPr>
            <a:r>
              <a:rPr lang="zh-CN" altLang="en-US" sz="2400" dirty="0"/>
              <a:t>概念</a:t>
            </a:r>
          </a:p>
          <a:p>
            <a:pPr lvl="1" eaLnBrk="1" hangingPunct="1">
              <a:lnSpc>
                <a:spcPct val="90000"/>
              </a:lnSpc>
            </a:pPr>
            <a:r>
              <a:rPr lang="zh-CN" altLang="en-US" sz="2400" dirty="0"/>
              <a:t>不同类层次共享一个方法名</a:t>
            </a:r>
          </a:p>
          <a:p>
            <a:pPr lvl="1" eaLnBrk="1" hangingPunct="1">
              <a:lnSpc>
                <a:spcPct val="90000"/>
              </a:lnSpc>
            </a:pPr>
            <a:r>
              <a:rPr lang="en-US" altLang="zh-CN" sz="2400" dirty="0"/>
              <a:t>C++</a:t>
            </a:r>
            <a:r>
              <a:rPr lang="zh-CN" altLang="en-US" sz="2400" dirty="0"/>
              <a:t>中通过虚函数实现（虚拟成员函数）</a:t>
            </a:r>
          </a:p>
          <a:p>
            <a:pPr lvl="1" eaLnBrk="1" hangingPunct="1">
              <a:lnSpc>
                <a:spcPct val="90000"/>
              </a:lnSpc>
            </a:pPr>
            <a:r>
              <a:rPr lang="zh-CN" altLang="en-US" sz="2400" dirty="0"/>
              <a:t>相同的参数特征和返回值类型</a:t>
            </a:r>
          </a:p>
          <a:p>
            <a:pPr lvl="1" eaLnBrk="1" hangingPunct="1">
              <a:lnSpc>
                <a:spcPct val="90000"/>
              </a:lnSpc>
            </a:pPr>
            <a:r>
              <a:rPr lang="zh-CN" altLang="en-US" sz="2400" dirty="0"/>
              <a:t>多种不同实现算法</a:t>
            </a:r>
          </a:p>
          <a:p>
            <a:pPr lvl="1" eaLnBrk="1" hangingPunct="1">
              <a:lnSpc>
                <a:spcPct val="90000"/>
              </a:lnSpc>
            </a:pPr>
            <a:r>
              <a:rPr lang="zh-CN" altLang="en-US" sz="2400" dirty="0"/>
              <a:t>动态联编</a:t>
            </a:r>
          </a:p>
        </p:txBody>
      </p:sp>
      <p:sp>
        <p:nvSpPr>
          <p:cNvPr id="64514" name="Slide Number Placeholder 5">
            <a:extLst>
              <a:ext uri="{FF2B5EF4-FFF2-40B4-BE49-F238E27FC236}">
                <a16:creationId xmlns:a16="http://schemas.microsoft.com/office/drawing/2014/main" id="{BE72B6A5-5F1D-6941-BA10-C033FEDCEF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AA35379-7CD6-004F-BB34-ACC5950D5B52}" type="slidenum">
              <a:rPr kumimoji="0" lang="en-US" altLang="zh-CN" sz="1400"/>
              <a:pPr eaLnBrk="1" hangingPunct="1"/>
              <a:t>57</a:t>
            </a:fld>
            <a:r>
              <a:rPr kumimoji="0" lang="en-US" altLang="zh-CN" sz="1400"/>
              <a:t>/95</a:t>
            </a:r>
          </a:p>
        </p:txBody>
      </p:sp>
    </p:spTree>
    <p:extLst>
      <p:ext uri="{BB962C8B-B14F-4D97-AF65-F5344CB8AC3E}">
        <p14:creationId xmlns:p14="http://schemas.microsoft.com/office/powerpoint/2010/main" val="112530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D4DB5886-75B5-3C45-A058-E3B7034E04FA}"/>
              </a:ext>
            </a:extLst>
          </p:cNvPr>
          <p:cNvSpPr>
            <a:spLocks noGrp="1" noChangeArrowheads="1"/>
          </p:cNvSpPr>
          <p:nvPr>
            <p:ph type="title"/>
          </p:nvPr>
        </p:nvSpPr>
        <p:spPr>
          <a:xfrm>
            <a:off x="663194" y="144461"/>
            <a:ext cx="7397750" cy="741363"/>
          </a:xfrm>
        </p:spPr>
        <p:txBody>
          <a:bodyPr>
            <a:normAutofit/>
          </a:bodyPr>
          <a:lstStyle/>
          <a:p>
            <a:pPr eaLnBrk="1" hangingPunct="1"/>
            <a:r>
              <a:rPr lang="zh-CN" altLang="en-US" dirty="0"/>
              <a:t>不同类层次共享一个方法名</a:t>
            </a:r>
          </a:p>
        </p:txBody>
      </p:sp>
      <p:sp>
        <p:nvSpPr>
          <p:cNvPr id="459779" name="Rectangle 3">
            <a:extLst>
              <a:ext uri="{FF2B5EF4-FFF2-40B4-BE49-F238E27FC236}">
                <a16:creationId xmlns:a16="http://schemas.microsoft.com/office/drawing/2014/main" id="{351A22B3-DD33-6948-A8B4-5A2560AB69F0}"/>
              </a:ext>
            </a:extLst>
          </p:cNvPr>
          <p:cNvSpPr>
            <a:spLocks noGrp="1" noChangeArrowheads="1"/>
          </p:cNvSpPr>
          <p:nvPr>
            <p:ph idx="1"/>
          </p:nvPr>
        </p:nvSpPr>
        <p:spPr>
          <a:xfrm>
            <a:off x="663194" y="1030287"/>
            <a:ext cx="10724134" cy="4797425"/>
          </a:xfrm>
          <a:noFill/>
        </p:spPr>
        <p:txBody>
          <a:bodyPr>
            <a:normAutofit/>
          </a:bodyPr>
          <a:lstStyle/>
          <a:p>
            <a:pPr eaLnBrk="1" hangingPunct="1">
              <a:lnSpc>
                <a:spcPct val="90000"/>
              </a:lnSpc>
            </a:pPr>
            <a:r>
              <a:rPr lang="zh-CN" altLang="en-US" sz="2400" dirty="0"/>
              <a:t>子类对象可以像父类对象那样使用，同样的消息既可以发送给父类对象也可以发送给子类对象。</a:t>
            </a:r>
          </a:p>
          <a:p>
            <a:pPr eaLnBrk="1" hangingPunct="1">
              <a:lnSpc>
                <a:spcPct val="90000"/>
              </a:lnSpc>
            </a:pPr>
            <a:r>
              <a:rPr lang="zh-CN" altLang="en-US" sz="2400" dirty="0"/>
              <a:t>也即，在类的不同层次中可以共享（公用）一个行为（方法）的名字，但不同层次中的每个类各自按自己的需要来实现这个行为。</a:t>
            </a:r>
          </a:p>
          <a:p>
            <a:pPr eaLnBrk="1" hangingPunct="1">
              <a:lnSpc>
                <a:spcPct val="90000"/>
              </a:lnSpc>
            </a:pPr>
            <a:r>
              <a:rPr lang="zh-CN" altLang="en-US" sz="2400" dirty="0"/>
              <a:t>当对象接收到发送给它的消息时，根据该对象所属于的类动态选用在该类中定义的实现算法。</a:t>
            </a:r>
          </a:p>
        </p:txBody>
      </p:sp>
      <p:sp>
        <p:nvSpPr>
          <p:cNvPr id="65538" name="Slide Number Placeholder 5">
            <a:extLst>
              <a:ext uri="{FF2B5EF4-FFF2-40B4-BE49-F238E27FC236}">
                <a16:creationId xmlns:a16="http://schemas.microsoft.com/office/drawing/2014/main" id="{FEDEC04E-B435-5241-AB99-9D1B5D2456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1C92FA1-423E-0A4D-B37C-33D3E5FBF6AB}" type="slidenum">
              <a:rPr kumimoji="0" lang="en-US" altLang="zh-CN" sz="1400"/>
              <a:pPr eaLnBrk="1" hangingPunct="1"/>
              <a:t>58</a:t>
            </a:fld>
            <a:r>
              <a:rPr kumimoji="0" lang="en-US" altLang="zh-CN" sz="1400"/>
              <a:t>/95</a:t>
            </a:r>
          </a:p>
        </p:txBody>
      </p:sp>
    </p:spTree>
    <p:extLst>
      <p:ext uri="{BB962C8B-B14F-4D97-AF65-F5344CB8AC3E}">
        <p14:creationId xmlns:p14="http://schemas.microsoft.com/office/powerpoint/2010/main" val="1745330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36E823ED-AE1B-E14F-9DDC-1FBCFBA28F31}"/>
              </a:ext>
            </a:extLst>
          </p:cNvPr>
          <p:cNvSpPr>
            <a:spLocks noGrp="1" noChangeArrowheads="1"/>
          </p:cNvSpPr>
          <p:nvPr>
            <p:ph type="title"/>
          </p:nvPr>
        </p:nvSpPr>
        <p:spPr/>
        <p:txBody>
          <a:bodyPr/>
          <a:lstStyle/>
          <a:p>
            <a:pPr eaLnBrk="1" hangingPunct="1"/>
            <a:r>
              <a:rPr lang="zh-CN" altLang="en-US"/>
              <a:t>动态联编</a:t>
            </a:r>
          </a:p>
        </p:txBody>
      </p:sp>
      <p:sp>
        <p:nvSpPr>
          <p:cNvPr id="460803" name="Rectangle 3">
            <a:extLst>
              <a:ext uri="{FF2B5EF4-FFF2-40B4-BE49-F238E27FC236}">
                <a16:creationId xmlns:a16="http://schemas.microsoft.com/office/drawing/2014/main" id="{295B1A4D-A6BF-BE4A-8C23-54B735B41B50}"/>
              </a:ext>
            </a:extLst>
          </p:cNvPr>
          <p:cNvSpPr>
            <a:spLocks noGrp="1" noChangeArrowheads="1"/>
          </p:cNvSpPr>
          <p:nvPr>
            <p:ph idx="1"/>
          </p:nvPr>
        </p:nvSpPr>
        <p:spPr>
          <a:xfrm>
            <a:off x="635961" y="1005778"/>
            <a:ext cx="10576522" cy="2924175"/>
          </a:xfrm>
        </p:spPr>
        <p:txBody>
          <a:bodyPr>
            <a:normAutofit/>
          </a:bodyPr>
          <a:lstStyle/>
          <a:p>
            <a:pPr eaLnBrk="1" hangingPunct="1"/>
            <a:r>
              <a:rPr lang="zh-CN" altLang="en-US" sz="2400" dirty="0"/>
              <a:t>虚函数机制使程序员能在一个类等级中使用相同函数的多个</a:t>
            </a:r>
            <a:r>
              <a:rPr lang="zh-CN" altLang="en-US" sz="2400" dirty="0">
                <a:solidFill>
                  <a:schemeClr val="hlink"/>
                </a:solidFill>
              </a:rPr>
              <a:t>不同版本</a:t>
            </a:r>
            <a:r>
              <a:rPr lang="zh-CN" altLang="en-US" sz="2400" dirty="0"/>
              <a:t>，在运行时刻才根据接收消息的对象所属的类，决定执行哪个特定的版本，这称为动态联编，或</a:t>
            </a:r>
            <a:r>
              <a:rPr lang="zh-CN" altLang="en-US" sz="2400" dirty="0">
                <a:solidFill>
                  <a:schemeClr val="hlink"/>
                </a:solidFill>
              </a:rPr>
              <a:t>滞后联编</a:t>
            </a:r>
            <a:r>
              <a:rPr lang="zh-CN" altLang="en-US" sz="2400" dirty="0"/>
              <a:t>。</a:t>
            </a:r>
          </a:p>
        </p:txBody>
      </p:sp>
      <p:sp>
        <p:nvSpPr>
          <p:cNvPr id="66562" name="Slide Number Placeholder 5">
            <a:extLst>
              <a:ext uri="{FF2B5EF4-FFF2-40B4-BE49-F238E27FC236}">
                <a16:creationId xmlns:a16="http://schemas.microsoft.com/office/drawing/2014/main" id="{E5AE6976-0A64-5B4D-83A6-F3F8AB656E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6E14F16-1F0D-4345-8657-37D22A2F39ED}" type="slidenum">
              <a:rPr kumimoji="0" lang="en-US" altLang="zh-CN" sz="1400"/>
              <a:pPr eaLnBrk="1" hangingPunct="1"/>
              <a:t>59</a:t>
            </a:fld>
            <a:r>
              <a:rPr kumimoji="0" lang="en-US" altLang="zh-CN" sz="1400"/>
              <a:t>/95</a:t>
            </a:r>
          </a:p>
        </p:txBody>
      </p:sp>
    </p:spTree>
    <p:extLst>
      <p:ext uri="{BB962C8B-B14F-4D97-AF65-F5344CB8AC3E}">
        <p14:creationId xmlns:p14="http://schemas.microsoft.com/office/powerpoint/2010/main" val="52847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1759D5B6-6176-EC4D-B48F-2BB34612A1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7168A4-7D87-D447-A3ED-30D4C45D2AF1}" type="slidenum">
              <a:rPr kumimoji="0" lang="en-US" altLang="zh-CN" sz="1400"/>
              <a:pPr eaLnBrk="1" hangingPunct="1"/>
              <a:t>6</a:t>
            </a:fld>
            <a:r>
              <a:rPr kumimoji="0" lang="en-US" altLang="zh-CN" sz="1400"/>
              <a:t>/95</a:t>
            </a:r>
          </a:p>
        </p:txBody>
      </p:sp>
      <p:grpSp>
        <p:nvGrpSpPr>
          <p:cNvPr id="12291" name="Group 28">
            <a:extLst>
              <a:ext uri="{FF2B5EF4-FFF2-40B4-BE49-F238E27FC236}">
                <a16:creationId xmlns:a16="http://schemas.microsoft.com/office/drawing/2014/main" id="{BC8FE5FB-C892-724D-8FF5-BC4519099B8E}"/>
              </a:ext>
            </a:extLst>
          </p:cNvPr>
          <p:cNvGrpSpPr>
            <a:grpSpLocks/>
          </p:cNvGrpSpPr>
          <p:nvPr/>
        </p:nvGrpSpPr>
        <p:grpSpPr bwMode="auto">
          <a:xfrm>
            <a:off x="2235128" y="1079771"/>
            <a:ext cx="6954556" cy="5123234"/>
            <a:chOff x="96" y="0"/>
            <a:chExt cx="5568" cy="4320"/>
          </a:xfrm>
        </p:grpSpPr>
        <p:sp>
          <p:nvSpPr>
            <p:cNvPr id="9220" name="Oval 4">
              <a:extLst>
                <a:ext uri="{FF2B5EF4-FFF2-40B4-BE49-F238E27FC236}">
                  <a16:creationId xmlns:a16="http://schemas.microsoft.com/office/drawing/2014/main" id="{5E84F8FF-7C3D-2F43-8C84-8522E9D182A4}"/>
                </a:ext>
              </a:extLst>
            </p:cNvPr>
            <p:cNvSpPr>
              <a:spLocks noChangeArrowheads="1"/>
            </p:cNvSpPr>
            <p:nvPr/>
          </p:nvSpPr>
          <p:spPr bwMode="auto">
            <a:xfrm>
              <a:off x="96" y="25"/>
              <a:ext cx="1344" cy="1271"/>
            </a:xfrm>
            <a:prstGeom prst="ellipse">
              <a:avLst/>
            </a:prstGeom>
            <a:noFill/>
            <a:ln w="38100">
              <a:solidFill>
                <a:schemeClr val="folHlink"/>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541698" name="Text Box 2">
              <a:extLst>
                <a:ext uri="{FF2B5EF4-FFF2-40B4-BE49-F238E27FC236}">
                  <a16:creationId xmlns:a16="http://schemas.microsoft.com/office/drawing/2014/main" id="{F01CF3BB-8242-F544-B1D1-FF31208FCBE6}"/>
                </a:ext>
              </a:extLst>
            </p:cNvPr>
            <p:cNvSpPr txBox="1">
              <a:spLocks noChangeArrowheads="1"/>
            </p:cNvSpPr>
            <p:nvPr/>
          </p:nvSpPr>
          <p:spPr bwMode="auto">
            <a:xfrm>
              <a:off x="4268" y="3310"/>
              <a:ext cx="1386" cy="469"/>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b="1" dirty="0">
                  <a:solidFill>
                    <a:srgbClr val="FF33CC"/>
                  </a:solidFill>
                  <a:effectLst>
                    <a:outerShdw blurRad="38100" dist="38100" dir="2700000" algn="tl">
                      <a:srgbClr val="C0C0C0"/>
                    </a:outerShdw>
                  </a:effectLst>
                  <a:latin typeface="Book Antiqua" panose="02040602050305030304" pitchFamily="18" charset="0"/>
                </a:rPr>
                <a:t>计算机世界</a:t>
              </a:r>
              <a:endParaRPr lang="zh-CN" altLang="en-US" sz="1600" b="1" dirty="0">
                <a:solidFill>
                  <a:srgbClr val="FF33CC"/>
                </a:solidFill>
                <a:effectLst>
                  <a:outerShdw blurRad="38100" dist="38100" dir="2700000" algn="tl">
                    <a:srgbClr val="C0C0C0"/>
                  </a:outerShdw>
                </a:effectLst>
                <a:latin typeface="Book Antiqua" panose="02040602050305030304" pitchFamily="18" charset="0"/>
              </a:endParaRPr>
            </a:p>
          </p:txBody>
        </p:sp>
        <p:sp>
          <p:nvSpPr>
            <p:cNvPr id="541699" name="Text Box 3">
              <a:extLst>
                <a:ext uri="{FF2B5EF4-FFF2-40B4-BE49-F238E27FC236}">
                  <a16:creationId xmlns:a16="http://schemas.microsoft.com/office/drawing/2014/main" id="{C9D14814-7D4A-7543-B217-D687F599EEAB}"/>
                </a:ext>
              </a:extLst>
            </p:cNvPr>
            <p:cNvSpPr txBox="1">
              <a:spLocks noChangeArrowheads="1"/>
            </p:cNvSpPr>
            <p:nvPr/>
          </p:nvSpPr>
          <p:spPr bwMode="auto">
            <a:xfrm>
              <a:off x="131" y="336"/>
              <a:ext cx="1303" cy="534"/>
            </a:xfrm>
            <a:prstGeom prst="rect">
              <a:avLst/>
            </a:prstGeom>
            <a:solidFill>
              <a:schemeClr val="bg1">
                <a:alpha val="50000"/>
              </a:schemeClr>
            </a:solidFill>
            <a:ln w="12700">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lang="zh-CN" altLang="en-US" sz="2800" b="1" dirty="0">
                  <a:solidFill>
                    <a:schemeClr val="folHlink"/>
                  </a:solidFill>
                  <a:effectLst>
                    <a:outerShdw blurRad="38100" dist="38100" dir="2700000" algn="tl">
                      <a:srgbClr val="C0C0C0"/>
                    </a:outerShdw>
                  </a:effectLst>
                  <a:latin typeface="Book Antiqua" panose="02040602050305030304" pitchFamily="18" charset="0"/>
                </a:rPr>
                <a:t>现实世界</a:t>
              </a:r>
              <a:endParaRPr lang="zh-CN" altLang="en-US" sz="1800" b="1" dirty="0">
                <a:solidFill>
                  <a:schemeClr val="folHlink"/>
                </a:solidFill>
                <a:effectLst>
                  <a:outerShdw blurRad="38100" dist="38100" dir="2700000" algn="tl">
                    <a:srgbClr val="C0C0C0"/>
                  </a:outerShdw>
                </a:effectLst>
                <a:latin typeface="Book Antiqua" panose="02040602050305030304" pitchFamily="18" charset="0"/>
              </a:endParaRPr>
            </a:p>
          </p:txBody>
        </p:sp>
        <p:sp>
          <p:nvSpPr>
            <p:cNvPr id="9223" name="Oval 5">
              <a:extLst>
                <a:ext uri="{FF2B5EF4-FFF2-40B4-BE49-F238E27FC236}">
                  <a16:creationId xmlns:a16="http://schemas.microsoft.com/office/drawing/2014/main" id="{4417204D-1B5A-834A-8993-73F7F5E2C8E9}"/>
                </a:ext>
              </a:extLst>
            </p:cNvPr>
            <p:cNvSpPr>
              <a:spLocks noChangeArrowheads="1"/>
            </p:cNvSpPr>
            <p:nvPr/>
          </p:nvSpPr>
          <p:spPr bwMode="auto">
            <a:xfrm>
              <a:off x="4208" y="3072"/>
              <a:ext cx="1456" cy="1248"/>
            </a:xfrm>
            <a:prstGeom prst="ellipse">
              <a:avLst/>
            </a:prstGeom>
            <a:noFill/>
            <a:ln w="38100">
              <a:solidFill>
                <a:srgbClr val="FF99CC"/>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541702" name="Text Box 6">
              <a:extLst>
                <a:ext uri="{FF2B5EF4-FFF2-40B4-BE49-F238E27FC236}">
                  <a16:creationId xmlns:a16="http://schemas.microsoft.com/office/drawing/2014/main" id="{2DC72AFE-723E-A34A-8697-EF241CDBC50F}"/>
                </a:ext>
              </a:extLst>
            </p:cNvPr>
            <p:cNvSpPr txBox="1">
              <a:spLocks noChangeArrowheads="1"/>
            </p:cNvSpPr>
            <p:nvPr/>
          </p:nvSpPr>
          <p:spPr bwMode="auto">
            <a:xfrm>
              <a:off x="3959" y="540"/>
              <a:ext cx="478" cy="2549"/>
            </a:xfrm>
            <a:prstGeom prst="rect">
              <a:avLst/>
            </a:prstGeom>
            <a:noFill/>
            <a:ln w="12700">
              <a:noFill/>
              <a:miter lim="800000"/>
              <a:headEnd/>
              <a:tailEnd/>
            </a:ln>
            <a:effectLst/>
          </p:spPr>
          <p:txBody>
            <a:bodyPr wrap="none">
              <a:spAutoFit/>
            </a:bodyPr>
            <a:lstStyle/>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结</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构</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化</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开</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发</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方</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1"/>
                  </a:solidFill>
                  <a:effectLst>
                    <a:outerShdw blurRad="38100" dist="38100" dir="2700000" algn="tl">
                      <a:srgbClr val="C0C0C0"/>
                    </a:outerShdw>
                  </a:effectLst>
                  <a:latin typeface="Book Antiqua" pitchFamily="18" charset="0"/>
                </a:rPr>
                <a:t>法</a:t>
              </a:r>
              <a:endParaRPr lang="zh-CN" altLang="en-US" sz="2000" dirty="0">
                <a:solidFill>
                  <a:schemeClr val="accent1"/>
                </a:solidFill>
                <a:effectLst>
                  <a:outerShdw blurRad="38100" dist="38100" dir="2700000" algn="tl">
                    <a:srgbClr val="C0C0C0"/>
                  </a:outerShdw>
                </a:effectLst>
                <a:latin typeface="Book Antiqua" pitchFamily="18" charset="0"/>
              </a:endParaRPr>
            </a:p>
          </p:txBody>
        </p:sp>
        <p:sp>
          <p:nvSpPr>
            <p:cNvPr id="9225" name="Oval 7">
              <a:extLst>
                <a:ext uri="{FF2B5EF4-FFF2-40B4-BE49-F238E27FC236}">
                  <a16:creationId xmlns:a16="http://schemas.microsoft.com/office/drawing/2014/main" id="{26D8BFB7-736D-7442-BB4F-A24B62A9CFC9}"/>
                </a:ext>
              </a:extLst>
            </p:cNvPr>
            <p:cNvSpPr>
              <a:spLocks noChangeArrowheads="1"/>
            </p:cNvSpPr>
            <p:nvPr/>
          </p:nvSpPr>
          <p:spPr bwMode="auto">
            <a:xfrm>
              <a:off x="4438" y="0"/>
              <a:ext cx="935" cy="864"/>
            </a:xfrm>
            <a:prstGeom prst="ellipse">
              <a:avLst/>
            </a:prstGeom>
            <a:noFill/>
            <a:ln w="28575">
              <a:solidFill>
                <a:srgbClr val="CCECFF"/>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541704" name="Text Box 8">
              <a:extLst>
                <a:ext uri="{FF2B5EF4-FFF2-40B4-BE49-F238E27FC236}">
                  <a16:creationId xmlns:a16="http://schemas.microsoft.com/office/drawing/2014/main" id="{27C78E58-0AD4-2E42-B6C1-0E92445A8E69}"/>
                </a:ext>
              </a:extLst>
            </p:cNvPr>
            <p:cNvSpPr txBox="1">
              <a:spLocks noChangeArrowheads="1"/>
            </p:cNvSpPr>
            <p:nvPr/>
          </p:nvSpPr>
          <p:spPr bwMode="auto">
            <a:xfrm>
              <a:off x="4647" y="123"/>
              <a:ext cx="633" cy="493"/>
            </a:xfrm>
            <a:prstGeom prst="rect">
              <a:avLst/>
            </a:prstGeom>
            <a:noFill/>
            <a:ln w="12700">
              <a:noFill/>
              <a:miter lim="800000"/>
              <a:headEnd/>
              <a:tailEnd/>
            </a:ln>
            <a:effectLst>
              <a:outerShdw dist="45791" dir="2021404" algn="ctr" rotWithShape="0">
                <a:schemeClr val="bg2"/>
              </a:outerShdw>
            </a:effectLst>
          </p:spPr>
          <p:txBody>
            <a:bodyPr>
              <a:spAutoFit/>
            </a:bodyPr>
            <a:lstStyle/>
            <a:p>
              <a:pPr algn="ctr" eaLnBrk="0" hangingPunct="0">
                <a:buClr>
                  <a:schemeClr val="accent2"/>
                </a:buClr>
                <a:buSzPct val="75000"/>
                <a:buFont typeface="Monotype Sorts" pitchFamily="2" charset="2"/>
                <a:buNone/>
                <a:defRPr/>
              </a:pPr>
              <a:r>
                <a:rPr lang="en-US" altLang="zh-CN" sz="3200" b="1">
                  <a:solidFill>
                    <a:schemeClr val="accent1"/>
                  </a:solidFill>
                  <a:effectLst>
                    <a:outerShdw blurRad="38100" dist="38100" dir="2700000" algn="tl">
                      <a:srgbClr val="C0C0C0"/>
                    </a:outerShdw>
                  </a:effectLst>
                  <a:latin typeface="Book Antiqua" pitchFamily="18" charset="0"/>
                </a:rPr>
                <a:t>SA</a:t>
              </a:r>
            </a:p>
          </p:txBody>
        </p:sp>
        <p:sp>
          <p:nvSpPr>
            <p:cNvPr id="9227" name="Oval 9">
              <a:extLst>
                <a:ext uri="{FF2B5EF4-FFF2-40B4-BE49-F238E27FC236}">
                  <a16:creationId xmlns:a16="http://schemas.microsoft.com/office/drawing/2014/main" id="{3A90703F-5E8F-FE4F-8C19-1F8B0983AA5E}"/>
                </a:ext>
              </a:extLst>
            </p:cNvPr>
            <p:cNvSpPr>
              <a:spLocks noChangeArrowheads="1"/>
            </p:cNvSpPr>
            <p:nvPr/>
          </p:nvSpPr>
          <p:spPr bwMode="auto">
            <a:xfrm>
              <a:off x="4416" y="1056"/>
              <a:ext cx="941" cy="864"/>
            </a:xfrm>
            <a:prstGeom prst="ellipse">
              <a:avLst/>
            </a:prstGeom>
            <a:noFill/>
            <a:ln w="28575">
              <a:solidFill>
                <a:srgbClr val="CCECFF"/>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541706" name="Text Box 10">
              <a:extLst>
                <a:ext uri="{FF2B5EF4-FFF2-40B4-BE49-F238E27FC236}">
                  <a16:creationId xmlns:a16="http://schemas.microsoft.com/office/drawing/2014/main" id="{AC38EC0D-104C-D64E-B857-86ACA8D6F9FC}"/>
                </a:ext>
              </a:extLst>
            </p:cNvPr>
            <p:cNvSpPr txBox="1">
              <a:spLocks noChangeArrowheads="1"/>
            </p:cNvSpPr>
            <p:nvPr/>
          </p:nvSpPr>
          <p:spPr bwMode="auto">
            <a:xfrm>
              <a:off x="4553" y="1118"/>
              <a:ext cx="621" cy="493"/>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buClr>
                  <a:schemeClr val="accent2"/>
                </a:buClr>
                <a:buSzPct val="75000"/>
                <a:buFont typeface="Monotype Sorts" pitchFamily="2" charset="2"/>
                <a:buNone/>
                <a:defRPr/>
              </a:pPr>
              <a:r>
                <a:rPr lang="en-US" altLang="zh-CN" sz="3200" b="1">
                  <a:solidFill>
                    <a:schemeClr val="accent1"/>
                  </a:solidFill>
                  <a:effectLst>
                    <a:outerShdw blurRad="38100" dist="38100" dir="2700000" algn="tl">
                      <a:srgbClr val="C0C0C0"/>
                    </a:outerShdw>
                  </a:effectLst>
                  <a:latin typeface="Book Antiqua" pitchFamily="18" charset="0"/>
                </a:rPr>
                <a:t>SD</a:t>
              </a:r>
            </a:p>
          </p:txBody>
        </p:sp>
        <p:sp>
          <p:nvSpPr>
            <p:cNvPr id="9229" name="Oval 11">
              <a:extLst>
                <a:ext uri="{FF2B5EF4-FFF2-40B4-BE49-F238E27FC236}">
                  <a16:creationId xmlns:a16="http://schemas.microsoft.com/office/drawing/2014/main" id="{EEF9CF87-7A3A-7247-8F62-386863C6D7B8}"/>
                </a:ext>
              </a:extLst>
            </p:cNvPr>
            <p:cNvSpPr>
              <a:spLocks noChangeArrowheads="1"/>
            </p:cNvSpPr>
            <p:nvPr/>
          </p:nvSpPr>
          <p:spPr bwMode="auto">
            <a:xfrm>
              <a:off x="4438" y="2016"/>
              <a:ext cx="935" cy="864"/>
            </a:xfrm>
            <a:prstGeom prst="ellipse">
              <a:avLst/>
            </a:prstGeom>
            <a:noFill/>
            <a:ln w="28575">
              <a:solidFill>
                <a:srgbClr val="CCECFF"/>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541708" name="Text Box 12">
              <a:extLst>
                <a:ext uri="{FF2B5EF4-FFF2-40B4-BE49-F238E27FC236}">
                  <a16:creationId xmlns:a16="http://schemas.microsoft.com/office/drawing/2014/main" id="{CF2E9522-FED9-7E4F-8935-E5114420E7E7}"/>
                </a:ext>
              </a:extLst>
            </p:cNvPr>
            <p:cNvSpPr txBox="1">
              <a:spLocks noChangeArrowheads="1"/>
            </p:cNvSpPr>
            <p:nvPr/>
          </p:nvSpPr>
          <p:spPr bwMode="auto">
            <a:xfrm>
              <a:off x="4704" y="2208"/>
              <a:ext cx="506" cy="441"/>
            </a:xfrm>
            <a:prstGeom prst="rect">
              <a:avLst/>
            </a:prstGeom>
            <a:noFill/>
            <a:ln w="12700">
              <a:noFill/>
              <a:miter lim="800000"/>
              <a:headEnd/>
              <a:tailEnd/>
            </a:ln>
            <a:effectLst>
              <a:outerShdw dist="45791" dir="2021404" algn="ctr" rotWithShape="0">
                <a:schemeClr val="bg2"/>
              </a:outerShdw>
            </a:effectLst>
          </p:spPr>
          <p:txBody>
            <a:bodyPr>
              <a:spAutoFit/>
            </a:bodyPr>
            <a:lstStyle/>
            <a:p>
              <a:pPr algn="ctr" eaLnBrk="0" hangingPunct="0">
                <a:buClr>
                  <a:schemeClr val="accent2"/>
                </a:buClr>
                <a:buSzPct val="75000"/>
                <a:buFont typeface="Monotype Sorts" pitchFamily="2" charset="2"/>
                <a:buNone/>
                <a:defRPr/>
              </a:pPr>
              <a:r>
                <a:rPr lang="en-US" altLang="zh-CN" sz="2800" b="1">
                  <a:solidFill>
                    <a:schemeClr val="accent1"/>
                  </a:solidFill>
                  <a:effectLst>
                    <a:outerShdw blurRad="38100" dist="38100" dir="2700000" algn="tl">
                      <a:srgbClr val="C0C0C0"/>
                    </a:outerShdw>
                  </a:effectLst>
                  <a:latin typeface="Book Antiqua" pitchFamily="18" charset="0"/>
                </a:rPr>
                <a:t>SP</a:t>
              </a:r>
            </a:p>
          </p:txBody>
        </p:sp>
        <p:sp>
          <p:nvSpPr>
            <p:cNvPr id="9231" name="Oval 13">
              <a:extLst>
                <a:ext uri="{FF2B5EF4-FFF2-40B4-BE49-F238E27FC236}">
                  <a16:creationId xmlns:a16="http://schemas.microsoft.com/office/drawing/2014/main" id="{029639C0-DF78-4A45-857C-AF3A0CADFB81}"/>
                </a:ext>
              </a:extLst>
            </p:cNvPr>
            <p:cNvSpPr>
              <a:spLocks noChangeArrowheads="1"/>
            </p:cNvSpPr>
            <p:nvPr/>
          </p:nvSpPr>
          <p:spPr bwMode="auto">
            <a:xfrm>
              <a:off x="288" y="1440"/>
              <a:ext cx="899" cy="864"/>
            </a:xfrm>
            <a:prstGeom prst="ellipse">
              <a:avLst/>
            </a:prstGeom>
            <a:noFill/>
            <a:ln w="28575">
              <a:solidFill>
                <a:srgbClr val="FFFF99"/>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9232" name="Text Box 14">
              <a:extLst>
                <a:ext uri="{FF2B5EF4-FFF2-40B4-BE49-F238E27FC236}">
                  <a16:creationId xmlns:a16="http://schemas.microsoft.com/office/drawing/2014/main" id="{A717EE4B-E9D7-964C-AB99-5F11928F15B6}"/>
                </a:ext>
              </a:extLst>
            </p:cNvPr>
            <p:cNvSpPr txBox="1">
              <a:spLocks noChangeArrowheads="1"/>
            </p:cNvSpPr>
            <p:nvPr/>
          </p:nvSpPr>
          <p:spPr bwMode="auto">
            <a:xfrm>
              <a:off x="310" y="1622"/>
              <a:ext cx="860" cy="493"/>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buClr>
                  <a:schemeClr val="accent2"/>
                </a:buClr>
                <a:buSzPct val="75000"/>
                <a:buFont typeface="Monotype Sorts" pitchFamily="2" charset="2"/>
                <a:buNone/>
                <a:defRPr/>
              </a:pPr>
              <a:r>
                <a:rPr lang="en-US" altLang="zh-CN" sz="3200">
                  <a:solidFill>
                    <a:schemeClr val="accent2"/>
                  </a:solidFill>
                  <a:latin typeface="Times New Roman" pitchFamily="18" charset="0"/>
                </a:rPr>
                <a:t>OOA</a:t>
              </a:r>
            </a:p>
          </p:txBody>
        </p:sp>
        <p:sp>
          <p:nvSpPr>
            <p:cNvPr id="9233" name="Oval 15">
              <a:extLst>
                <a:ext uri="{FF2B5EF4-FFF2-40B4-BE49-F238E27FC236}">
                  <a16:creationId xmlns:a16="http://schemas.microsoft.com/office/drawing/2014/main" id="{4CE0A70E-54DD-8548-8932-643EBFB56C52}"/>
                </a:ext>
              </a:extLst>
            </p:cNvPr>
            <p:cNvSpPr>
              <a:spLocks noChangeArrowheads="1"/>
            </p:cNvSpPr>
            <p:nvPr/>
          </p:nvSpPr>
          <p:spPr bwMode="auto">
            <a:xfrm>
              <a:off x="288" y="2496"/>
              <a:ext cx="899" cy="864"/>
            </a:xfrm>
            <a:prstGeom prst="ellipse">
              <a:avLst/>
            </a:prstGeom>
            <a:noFill/>
            <a:ln w="28575">
              <a:solidFill>
                <a:srgbClr val="FFFF99"/>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9234" name="Text Box 16">
              <a:extLst>
                <a:ext uri="{FF2B5EF4-FFF2-40B4-BE49-F238E27FC236}">
                  <a16:creationId xmlns:a16="http://schemas.microsoft.com/office/drawing/2014/main" id="{10ECD3A5-95E9-4346-81F6-3860865D64E1}"/>
                </a:ext>
              </a:extLst>
            </p:cNvPr>
            <p:cNvSpPr txBox="1">
              <a:spLocks noChangeArrowheads="1"/>
            </p:cNvSpPr>
            <p:nvPr/>
          </p:nvSpPr>
          <p:spPr bwMode="auto">
            <a:xfrm>
              <a:off x="310" y="2678"/>
              <a:ext cx="860" cy="493"/>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buClr>
                  <a:schemeClr val="accent2"/>
                </a:buClr>
                <a:buSzPct val="75000"/>
                <a:buFont typeface="Monotype Sorts" pitchFamily="2" charset="2"/>
                <a:buNone/>
                <a:defRPr/>
              </a:pPr>
              <a:r>
                <a:rPr lang="en-US" altLang="zh-CN" sz="3200">
                  <a:solidFill>
                    <a:schemeClr val="accent2"/>
                  </a:solidFill>
                  <a:latin typeface="Times New Roman" pitchFamily="18" charset="0"/>
                </a:rPr>
                <a:t>OOD</a:t>
              </a:r>
            </a:p>
          </p:txBody>
        </p:sp>
        <p:sp>
          <p:nvSpPr>
            <p:cNvPr id="9235" name="Oval 17">
              <a:extLst>
                <a:ext uri="{FF2B5EF4-FFF2-40B4-BE49-F238E27FC236}">
                  <a16:creationId xmlns:a16="http://schemas.microsoft.com/office/drawing/2014/main" id="{A9454D87-E887-C149-B97C-AC2C23763ABA}"/>
                </a:ext>
              </a:extLst>
            </p:cNvPr>
            <p:cNvSpPr>
              <a:spLocks noChangeArrowheads="1"/>
            </p:cNvSpPr>
            <p:nvPr/>
          </p:nvSpPr>
          <p:spPr bwMode="auto">
            <a:xfrm>
              <a:off x="301" y="3456"/>
              <a:ext cx="899" cy="864"/>
            </a:xfrm>
            <a:prstGeom prst="ellipse">
              <a:avLst/>
            </a:prstGeom>
            <a:noFill/>
            <a:ln w="28575">
              <a:solidFill>
                <a:srgbClr val="FFFF99"/>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9236" name="Text Box 18">
              <a:extLst>
                <a:ext uri="{FF2B5EF4-FFF2-40B4-BE49-F238E27FC236}">
                  <a16:creationId xmlns:a16="http://schemas.microsoft.com/office/drawing/2014/main" id="{723E3D96-97D8-0141-BF51-DB34BE04E160}"/>
                </a:ext>
              </a:extLst>
            </p:cNvPr>
            <p:cNvSpPr txBox="1">
              <a:spLocks noChangeArrowheads="1"/>
            </p:cNvSpPr>
            <p:nvPr/>
          </p:nvSpPr>
          <p:spPr bwMode="auto">
            <a:xfrm>
              <a:off x="359" y="3638"/>
              <a:ext cx="805" cy="493"/>
            </a:xfrm>
            <a:prstGeom prst="rect">
              <a:avLst/>
            </a:prstGeom>
            <a:noFill/>
            <a:ln w="12700">
              <a:noFill/>
              <a:miter lim="800000"/>
              <a:headEnd/>
              <a:tailEnd/>
            </a:ln>
            <a:effectLst>
              <a:outerShdw dist="45791" dir="2021404" algn="ctr" rotWithShape="0">
                <a:schemeClr val="bg2"/>
              </a:outerShdw>
            </a:effectLst>
          </p:spPr>
          <p:txBody>
            <a:bodyPr wrap="none">
              <a:spAutoFit/>
            </a:bodyPr>
            <a:lstStyle/>
            <a:p>
              <a:pPr algn="ctr" eaLnBrk="0" hangingPunct="0">
                <a:buClr>
                  <a:schemeClr val="accent2"/>
                </a:buClr>
                <a:buSzPct val="75000"/>
                <a:buFont typeface="Monotype Sorts" pitchFamily="2" charset="2"/>
                <a:buNone/>
                <a:defRPr/>
              </a:pPr>
              <a:r>
                <a:rPr lang="en-US" altLang="zh-CN" sz="3200">
                  <a:solidFill>
                    <a:schemeClr val="accent2"/>
                  </a:solidFill>
                  <a:latin typeface="Times New Roman" pitchFamily="18" charset="0"/>
                </a:rPr>
                <a:t>OOP</a:t>
              </a:r>
            </a:p>
          </p:txBody>
        </p:sp>
        <p:sp>
          <p:nvSpPr>
            <p:cNvPr id="9237" name="Line 19">
              <a:extLst>
                <a:ext uri="{FF2B5EF4-FFF2-40B4-BE49-F238E27FC236}">
                  <a16:creationId xmlns:a16="http://schemas.microsoft.com/office/drawing/2014/main" id="{C95B9D39-A716-C142-8336-813B51C63645}"/>
                </a:ext>
              </a:extLst>
            </p:cNvPr>
            <p:cNvSpPr>
              <a:spLocks noChangeShapeType="1"/>
            </p:cNvSpPr>
            <p:nvPr/>
          </p:nvSpPr>
          <p:spPr bwMode="auto">
            <a:xfrm>
              <a:off x="1420" y="480"/>
              <a:ext cx="3020" cy="0"/>
            </a:xfrm>
            <a:prstGeom prst="line">
              <a:avLst/>
            </a:prstGeom>
            <a:noFill/>
            <a:ln w="28575">
              <a:solidFill>
                <a:srgbClr val="CCECFF"/>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38" name="Line 20">
              <a:extLst>
                <a:ext uri="{FF2B5EF4-FFF2-40B4-BE49-F238E27FC236}">
                  <a16:creationId xmlns:a16="http://schemas.microsoft.com/office/drawing/2014/main" id="{5EB77C6E-248B-824B-8F74-F502502ED720}"/>
                </a:ext>
              </a:extLst>
            </p:cNvPr>
            <p:cNvSpPr>
              <a:spLocks noChangeShapeType="1"/>
            </p:cNvSpPr>
            <p:nvPr/>
          </p:nvSpPr>
          <p:spPr bwMode="auto">
            <a:xfrm>
              <a:off x="1200" y="3888"/>
              <a:ext cx="3021" cy="0"/>
            </a:xfrm>
            <a:prstGeom prst="line">
              <a:avLst/>
            </a:prstGeom>
            <a:noFill/>
            <a:ln w="28575">
              <a:solidFill>
                <a:srgbClr val="FFFF99"/>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39" name="Line 21">
              <a:extLst>
                <a:ext uri="{FF2B5EF4-FFF2-40B4-BE49-F238E27FC236}">
                  <a16:creationId xmlns:a16="http://schemas.microsoft.com/office/drawing/2014/main" id="{A9A0DF5F-5103-0940-8206-CD35A6799B22}"/>
                </a:ext>
              </a:extLst>
            </p:cNvPr>
            <p:cNvSpPr>
              <a:spLocks noChangeShapeType="1"/>
            </p:cNvSpPr>
            <p:nvPr/>
          </p:nvSpPr>
          <p:spPr bwMode="auto">
            <a:xfrm>
              <a:off x="4896" y="864"/>
              <a:ext cx="0" cy="192"/>
            </a:xfrm>
            <a:prstGeom prst="line">
              <a:avLst/>
            </a:prstGeom>
            <a:noFill/>
            <a:ln w="28575">
              <a:solidFill>
                <a:srgbClr val="CCECFF"/>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40" name="Line 22">
              <a:extLst>
                <a:ext uri="{FF2B5EF4-FFF2-40B4-BE49-F238E27FC236}">
                  <a16:creationId xmlns:a16="http://schemas.microsoft.com/office/drawing/2014/main" id="{CC88E513-3026-4F49-BAE7-D702745A8D1C}"/>
                </a:ext>
              </a:extLst>
            </p:cNvPr>
            <p:cNvSpPr>
              <a:spLocks noChangeShapeType="1"/>
            </p:cNvSpPr>
            <p:nvPr/>
          </p:nvSpPr>
          <p:spPr bwMode="auto">
            <a:xfrm>
              <a:off x="4896" y="1872"/>
              <a:ext cx="0" cy="192"/>
            </a:xfrm>
            <a:prstGeom prst="line">
              <a:avLst/>
            </a:prstGeom>
            <a:noFill/>
            <a:ln w="28575">
              <a:solidFill>
                <a:srgbClr val="CCECFF"/>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41" name="Line 23">
              <a:extLst>
                <a:ext uri="{FF2B5EF4-FFF2-40B4-BE49-F238E27FC236}">
                  <a16:creationId xmlns:a16="http://schemas.microsoft.com/office/drawing/2014/main" id="{0523C85A-32D5-FB43-A253-E95E7D4F254F}"/>
                </a:ext>
              </a:extLst>
            </p:cNvPr>
            <p:cNvSpPr>
              <a:spLocks noChangeShapeType="1"/>
            </p:cNvSpPr>
            <p:nvPr/>
          </p:nvSpPr>
          <p:spPr bwMode="auto">
            <a:xfrm>
              <a:off x="4896" y="2880"/>
              <a:ext cx="0" cy="192"/>
            </a:xfrm>
            <a:prstGeom prst="line">
              <a:avLst/>
            </a:prstGeom>
            <a:noFill/>
            <a:ln w="28575">
              <a:solidFill>
                <a:srgbClr val="CCECFF"/>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42" name="Line 24">
              <a:extLst>
                <a:ext uri="{FF2B5EF4-FFF2-40B4-BE49-F238E27FC236}">
                  <a16:creationId xmlns:a16="http://schemas.microsoft.com/office/drawing/2014/main" id="{37F468C7-25B0-6445-85ED-091F324ADBB5}"/>
                </a:ext>
              </a:extLst>
            </p:cNvPr>
            <p:cNvSpPr>
              <a:spLocks noChangeShapeType="1"/>
            </p:cNvSpPr>
            <p:nvPr/>
          </p:nvSpPr>
          <p:spPr bwMode="auto">
            <a:xfrm>
              <a:off x="768" y="1296"/>
              <a:ext cx="0" cy="192"/>
            </a:xfrm>
            <a:prstGeom prst="line">
              <a:avLst/>
            </a:prstGeom>
            <a:noFill/>
            <a:ln w="28575">
              <a:solidFill>
                <a:srgbClr val="FFFF99"/>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43" name="Line 25">
              <a:extLst>
                <a:ext uri="{FF2B5EF4-FFF2-40B4-BE49-F238E27FC236}">
                  <a16:creationId xmlns:a16="http://schemas.microsoft.com/office/drawing/2014/main" id="{D77DF182-2B03-F346-97AE-860BB4208C22}"/>
                </a:ext>
              </a:extLst>
            </p:cNvPr>
            <p:cNvSpPr>
              <a:spLocks noChangeShapeType="1"/>
            </p:cNvSpPr>
            <p:nvPr/>
          </p:nvSpPr>
          <p:spPr bwMode="auto">
            <a:xfrm>
              <a:off x="768" y="2304"/>
              <a:ext cx="0" cy="192"/>
            </a:xfrm>
            <a:prstGeom prst="line">
              <a:avLst/>
            </a:prstGeom>
            <a:noFill/>
            <a:ln w="28575">
              <a:solidFill>
                <a:srgbClr val="FFFF99"/>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9244" name="Line 26">
              <a:extLst>
                <a:ext uri="{FF2B5EF4-FFF2-40B4-BE49-F238E27FC236}">
                  <a16:creationId xmlns:a16="http://schemas.microsoft.com/office/drawing/2014/main" id="{D4C357B2-2C2E-304C-8033-C1F88001FC4B}"/>
                </a:ext>
              </a:extLst>
            </p:cNvPr>
            <p:cNvSpPr>
              <a:spLocks noChangeShapeType="1"/>
            </p:cNvSpPr>
            <p:nvPr/>
          </p:nvSpPr>
          <p:spPr bwMode="auto">
            <a:xfrm>
              <a:off x="768" y="3312"/>
              <a:ext cx="0" cy="192"/>
            </a:xfrm>
            <a:prstGeom prst="line">
              <a:avLst/>
            </a:prstGeom>
            <a:noFill/>
            <a:ln w="28575">
              <a:solidFill>
                <a:srgbClr val="FFFF99"/>
              </a:solidFill>
              <a:round/>
              <a:headEnd/>
              <a:tailEnd type="triangle" w="med" len="med"/>
            </a:ln>
            <a:effectLst>
              <a:outerShdw dist="45791" dir="2021404" algn="ctr" rotWithShape="0">
                <a:schemeClr val="bg2"/>
              </a:outerShdw>
            </a:effectLst>
          </p:spPr>
          <p:txBody>
            <a:bodyPr wrap="none" anchor="ctr"/>
            <a:lstStyle/>
            <a:p>
              <a:pPr>
                <a:defRPr/>
              </a:pPr>
              <a:endParaRPr lang="zh-CN" altLang="en-US" sz="1400"/>
            </a:p>
          </p:txBody>
        </p:sp>
        <p:sp>
          <p:nvSpPr>
            <p:cNvPr id="541723" name="Text Box 27">
              <a:extLst>
                <a:ext uri="{FF2B5EF4-FFF2-40B4-BE49-F238E27FC236}">
                  <a16:creationId xmlns:a16="http://schemas.microsoft.com/office/drawing/2014/main" id="{3D2E0194-B198-FA46-91C1-34CA42A2B18E}"/>
                </a:ext>
              </a:extLst>
            </p:cNvPr>
            <p:cNvSpPr txBox="1">
              <a:spLocks noChangeArrowheads="1"/>
            </p:cNvSpPr>
            <p:nvPr/>
          </p:nvSpPr>
          <p:spPr bwMode="auto">
            <a:xfrm>
              <a:off x="1200" y="1200"/>
              <a:ext cx="434" cy="2901"/>
            </a:xfrm>
            <a:prstGeom prst="rect">
              <a:avLst/>
            </a:prstGeom>
            <a:noFill/>
            <a:ln w="12700">
              <a:noFill/>
              <a:miter lim="800000"/>
              <a:headEnd/>
              <a:tailEnd/>
            </a:ln>
            <a:effectLst/>
          </p:spPr>
          <p:txBody>
            <a:bodyPr>
              <a:spAutoFit/>
            </a:bodyPr>
            <a:lstStyle/>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面</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向</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对</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象</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开</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发</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方</a:t>
              </a:r>
            </a:p>
            <a:p>
              <a:pPr algn="ctr" eaLnBrk="0" hangingPunct="0">
                <a:lnSpc>
                  <a:spcPct val="85000"/>
                </a:lnSpc>
                <a:buClr>
                  <a:schemeClr val="accent2"/>
                </a:buClr>
                <a:buSzPct val="75000"/>
                <a:buFont typeface="Monotype Sorts" pitchFamily="2" charset="2"/>
                <a:buNone/>
                <a:defRPr/>
              </a:pPr>
              <a:r>
                <a:rPr lang="zh-CN" altLang="en-US" sz="3200" b="1" dirty="0">
                  <a:solidFill>
                    <a:schemeClr val="accent2"/>
                  </a:solidFill>
                  <a:effectLst>
                    <a:outerShdw blurRad="38100" dist="38100" dir="2700000" algn="tl">
                      <a:srgbClr val="C0C0C0"/>
                    </a:outerShdw>
                  </a:effectLst>
                  <a:latin typeface="Book Antiqua" pitchFamily="18" charset="0"/>
                </a:rPr>
                <a:t>法</a:t>
              </a:r>
              <a:endParaRPr lang="zh-CN" altLang="en-US" sz="2000" dirty="0">
                <a:solidFill>
                  <a:schemeClr val="accent2"/>
                </a:solidFill>
                <a:effectLst>
                  <a:outerShdw blurRad="38100" dist="38100" dir="2700000" algn="tl">
                    <a:srgbClr val="C0C0C0"/>
                  </a:outerShdw>
                </a:effectLst>
                <a:latin typeface="Book Antiqua" pitchFamily="18" charset="0"/>
              </a:endParaRPr>
            </a:p>
          </p:txBody>
        </p:sp>
      </p:grpSp>
      <p:sp>
        <p:nvSpPr>
          <p:cNvPr id="31" name="Rectangle 2">
            <a:extLst>
              <a:ext uri="{FF2B5EF4-FFF2-40B4-BE49-F238E27FC236}">
                <a16:creationId xmlns:a16="http://schemas.microsoft.com/office/drawing/2014/main" id="{01FB2905-6B44-E84B-8C06-17BFCC8FCD49}"/>
              </a:ext>
            </a:extLst>
          </p:cNvPr>
          <p:cNvSpPr>
            <a:spLocks noGrp="1" noChangeArrowheads="1"/>
          </p:cNvSpPr>
          <p:nvPr>
            <p:ph type="title"/>
          </p:nvPr>
        </p:nvSpPr>
        <p:spPr>
          <a:xfrm>
            <a:off x="669588" y="155643"/>
            <a:ext cx="6945313" cy="650875"/>
          </a:xfrm>
        </p:spPr>
        <p:txBody>
          <a:bodyPr>
            <a:normAutofit/>
          </a:bodyPr>
          <a:lstStyle/>
          <a:p>
            <a:pPr eaLnBrk="1" hangingPunct="1"/>
            <a:r>
              <a:rPr lang="zh-CN" altLang="en-US" dirty="0"/>
              <a:t>面向对象方法学的基本原则</a:t>
            </a:r>
          </a:p>
        </p:txBody>
      </p:sp>
    </p:spTree>
    <p:extLst>
      <p:ext uri="{BB962C8B-B14F-4D97-AF65-F5344CB8AC3E}">
        <p14:creationId xmlns:p14="http://schemas.microsoft.com/office/powerpoint/2010/main" val="4135285810"/>
      </p:ext>
    </p:extLst>
  </p:cSld>
  <p:clrMapOvr>
    <a:masterClrMapping/>
  </p:clrMapOvr>
  <p:transition>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FAA5BA2D-803B-B745-B1A6-51359832B0A2}"/>
              </a:ext>
            </a:extLst>
          </p:cNvPr>
          <p:cNvSpPr>
            <a:spLocks noGrp="1" noChangeArrowheads="1"/>
          </p:cNvSpPr>
          <p:nvPr>
            <p:ph type="title"/>
          </p:nvPr>
        </p:nvSpPr>
        <p:spPr>
          <a:xfrm>
            <a:off x="616142" y="80169"/>
            <a:ext cx="7793037" cy="754062"/>
          </a:xfrm>
        </p:spPr>
        <p:txBody>
          <a:bodyPr>
            <a:normAutofit/>
          </a:bodyPr>
          <a:lstStyle/>
          <a:p>
            <a:pPr eaLnBrk="1" hangingPunct="1"/>
            <a:r>
              <a:rPr lang="zh-CN" altLang="en-US" dirty="0"/>
              <a:t>多态性的益处</a:t>
            </a:r>
          </a:p>
        </p:txBody>
      </p:sp>
      <p:sp>
        <p:nvSpPr>
          <p:cNvPr id="461827" name="Rectangle 3">
            <a:extLst>
              <a:ext uri="{FF2B5EF4-FFF2-40B4-BE49-F238E27FC236}">
                <a16:creationId xmlns:a16="http://schemas.microsoft.com/office/drawing/2014/main" id="{B120EC2A-39FE-2F45-8808-69ACA35340B5}"/>
              </a:ext>
            </a:extLst>
          </p:cNvPr>
          <p:cNvSpPr>
            <a:spLocks noGrp="1" noChangeArrowheads="1"/>
          </p:cNvSpPr>
          <p:nvPr>
            <p:ph idx="1"/>
          </p:nvPr>
        </p:nvSpPr>
        <p:spPr>
          <a:xfrm>
            <a:off x="722376" y="1099122"/>
            <a:ext cx="10603992" cy="4411662"/>
          </a:xfrm>
          <a:noFill/>
        </p:spPr>
        <p:txBody>
          <a:bodyPr>
            <a:normAutofit/>
          </a:bodyPr>
          <a:lstStyle/>
          <a:p>
            <a:pPr eaLnBrk="1" hangingPunct="1">
              <a:lnSpc>
                <a:spcPct val="90000"/>
              </a:lnSpc>
            </a:pPr>
            <a:r>
              <a:rPr lang="zh-CN" altLang="en-US" sz="2400" dirty="0"/>
              <a:t>大大减少了需要用于扩展某现存</a:t>
            </a:r>
            <a:r>
              <a:rPr lang="en-US" altLang="zh-CN" sz="2400" dirty="0"/>
              <a:t>OO</a:t>
            </a:r>
            <a:r>
              <a:rPr lang="zh-CN" altLang="en-US" sz="2400" dirty="0"/>
              <a:t>系统的工作量，增加了系统的灵活性</a:t>
            </a:r>
          </a:p>
          <a:p>
            <a:pPr eaLnBrk="1" hangingPunct="1">
              <a:lnSpc>
                <a:spcPct val="90000"/>
              </a:lnSpc>
            </a:pPr>
            <a:r>
              <a:rPr lang="zh-CN" altLang="en-US" sz="2400" dirty="0"/>
              <a:t>减少了冗余信息</a:t>
            </a:r>
          </a:p>
          <a:p>
            <a:pPr eaLnBrk="1" hangingPunct="1">
              <a:lnSpc>
                <a:spcPct val="90000"/>
              </a:lnSpc>
            </a:pPr>
            <a:r>
              <a:rPr lang="zh-CN" altLang="en-US" sz="2400" dirty="0"/>
              <a:t>显著提高了软件的可重用性和可扩充性</a:t>
            </a:r>
          </a:p>
          <a:p>
            <a:pPr lvl="1" eaLnBrk="1" hangingPunct="1">
              <a:lnSpc>
                <a:spcPct val="90000"/>
              </a:lnSpc>
            </a:pPr>
            <a:r>
              <a:rPr lang="zh-CN" altLang="en-US" sz="2400" dirty="0">
                <a:solidFill>
                  <a:schemeClr val="tx1"/>
                </a:solidFill>
              </a:rPr>
              <a:t>发送者只知道另一个实例可以执行某个行为，但可以不必知道与它通信的对象的确切的类。</a:t>
            </a:r>
          </a:p>
          <a:p>
            <a:pPr lvl="1" eaLnBrk="1" hangingPunct="1">
              <a:lnSpc>
                <a:spcPct val="90000"/>
              </a:lnSpc>
            </a:pPr>
            <a:r>
              <a:rPr lang="zh-CN" altLang="en-US" sz="2400" dirty="0">
                <a:solidFill>
                  <a:schemeClr val="tx1"/>
                </a:solidFill>
              </a:rPr>
              <a:t>如打印功能</a:t>
            </a:r>
            <a:r>
              <a:rPr lang="en-US" altLang="zh-CN" sz="2400" dirty="0">
                <a:solidFill>
                  <a:schemeClr val="tx1"/>
                </a:solidFill>
              </a:rPr>
              <a:t>: </a:t>
            </a:r>
            <a:r>
              <a:rPr lang="zh-CN" altLang="en-US" sz="2400" dirty="0">
                <a:solidFill>
                  <a:schemeClr val="tx1"/>
                </a:solidFill>
              </a:rPr>
              <a:t>打印</a:t>
            </a:r>
            <a:r>
              <a:rPr lang="en-US" altLang="zh-CN" sz="2400" dirty="0">
                <a:solidFill>
                  <a:schemeClr val="tx1"/>
                </a:solidFill>
              </a:rPr>
              <a:t>m</a:t>
            </a:r>
            <a:r>
              <a:rPr lang="zh-CN" altLang="en-US" sz="2400" dirty="0">
                <a:solidFill>
                  <a:schemeClr val="tx1"/>
                </a:solidFill>
              </a:rPr>
              <a:t>页到</a:t>
            </a:r>
            <a:r>
              <a:rPr lang="en-US" altLang="zh-CN" sz="2400" dirty="0">
                <a:solidFill>
                  <a:schemeClr val="tx1"/>
                </a:solidFill>
              </a:rPr>
              <a:t>n</a:t>
            </a:r>
            <a:r>
              <a:rPr lang="zh-CN" altLang="en-US" sz="2400" dirty="0">
                <a:solidFill>
                  <a:schemeClr val="tx1"/>
                </a:solidFill>
              </a:rPr>
              <a:t>页，发送</a:t>
            </a:r>
            <a:r>
              <a:rPr lang="en-US" altLang="zh-CN" sz="2400" dirty="0">
                <a:solidFill>
                  <a:schemeClr val="tx1"/>
                </a:solidFill>
              </a:rPr>
              <a:t>print</a:t>
            </a:r>
            <a:r>
              <a:rPr lang="zh-CN" altLang="en-US" sz="2400" dirty="0">
                <a:solidFill>
                  <a:schemeClr val="tx1"/>
                </a:solidFill>
              </a:rPr>
              <a:t>命令，打印设备可以是任意类型。增加一种新的打印设备，不必修改发送打印命令的类，也不必修改其它设备的类。</a:t>
            </a:r>
            <a:endParaRPr lang="zh-CN" altLang="en-US" sz="2400" dirty="0"/>
          </a:p>
        </p:txBody>
      </p:sp>
      <p:sp>
        <p:nvSpPr>
          <p:cNvPr id="67586" name="Slide Number Placeholder 5">
            <a:extLst>
              <a:ext uri="{FF2B5EF4-FFF2-40B4-BE49-F238E27FC236}">
                <a16:creationId xmlns:a16="http://schemas.microsoft.com/office/drawing/2014/main" id="{680D1C7C-0918-D34C-99E7-B0E8D5CD6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01D76F3-D831-4A42-ABCF-A3FAEAB8AC69}" type="slidenum">
              <a:rPr kumimoji="0" lang="en-US" altLang="zh-CN" sz="1400"/>
              <a:pPr eaLnBrk="1" hangingPunct="1"/>
              <a:t>60</a:t>
            </a:fld>
            <a:r>
              <a:rPr kumimoji="0" lang="en-US" altLang="zh-CN" sz="1400"/>
              <a:t>/95</a:t>
            </a:r>
          </a:p>
        </p:txBody>
      </p:sp>
    </p:spTree>
    <p:extLst>
      <p:ext uri="{BB962C8B-B14F-4D97-AF65-F5344CB8AC3E}">
        <p14:creationId xmlns:p14="http://schemas.microsoft.com/office/powerpoint/2010/main" val="450509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342300D4-E624-0945-8C64-329183EF5E5B}"/>
              </a:ext>
            </a:extLst>
          </p:cNvPr>
          <p:cNvSpPr>
            <a:spLocks noGrp="1" noChangeArrowheads="1"/>
          </p:cNvSpPr>
          <p:nvPr>
            <p:ph type="title"/>
          </p:nvPr>
        </p:nvSpPr>
        <p:spPr>
          <a:xfrm>
            <a:off x="627888" y="228600"/>
            <a:ext cx="8402638" cy="609600"/>
          </a:xfrm>
        </p:spPr>
        <p:txBody>
          <a:bodyPr>
            <a:noAutofit/>
          </a:bodyPr>
          <a:lstStyle/>
          <a:p>
            <a:pPr eaLnBrk="1" hangingPunct="1"/>
            <a:r>
              <a:rPr lang="zh-CN" altLang="en-US" dirty="0"/>
              <a:t>例子</a:t>
            </a:r>
          </a:p>
        </p:txBody>
      </p:sp>
      <p:sp>
        <p:nvSpPr>
          <p:cNvPr id="556035" name="Rectangle 3">
            <a:extLst>
              <a:ext uri="{FF2B5EF4-FFF2-40B4-BE49-F238E27FC236}">
                <a16:creationId xmlns:a16="http://schemas.microsoft.com/office/drawing/2014/main" id="{AECC9813-E4C8-D94D-ABF9-206A0B2436CC}"/>
              </a:ext>
            </a:extLst>
          </p:cNvPr>
          <p:cNvSpPr>
            <a:spLocks noGrp="1" noChangeArrowheads="1"/>
          </p:cNvSpPr>
          <p:nvPr>
            <p:ph idx="1"/>
          </p:nvPr>
        </p:nvSpPr>
        <p:spPr>
          <a:xfrm>
            <a:off x="627887" y="860291"/>
            <a:ext cx="10584595" cy="5186941"/>
          </a:xfrm>
          <a:noFill/>
        </p:spPr>
        <p:txBody>
          <a:bodyPr>
            <a:normAutofit/>
          </a:bodyPr>
          <a:lstStyle/>
          <a:p>
            <a:pPr eaLnBrk="1" hangingPunct="1"/>
            <a:r>
              <a:rPr lang="zh-CN" altLang="en-US" sz="2800" dirty="0"/>
              <a:t>某应用系统需画</a:t>
            </a:r>
            <a:r>
              <a:rPr lang="en-US" altLang="zh-CN" sz="2800" dirty="0"/>
              <a:t>3</a:t>
            </a:r>
            <a:r>
              <a:rPr lang="zh-CN" altLang="en-US" sz="2800" dirty="0"/>
              <a:t>种图：线图、饼图、柱图</a:t>
            </a:r>
          </a:p>
          <a:p>
            <a:pPr eaLnBrk="1" hangingPunct="1"/>
            <a:r>
              <a:rPr lang="zh-CN" altLang="en-US" sz="2800" dirty="0"/>
              <a:t>传统应用中完成此功能：</a:t>
            </a:r>
          </a:p>
          <a:p>
            <a:pPr lvl="1" eaLnBrk="1" hangingPunct="1"/>
            <a:r>
              <a:rPr lang="zh-CN" altLang="en-US" sz="2400" dirty="0"/>
              <a:t>为每种图形类型开发一个画图模块</a:t>
            </a:r>
          </a:p>
          <a:p>
            <a:pPr lvl="1" eaLnBrk="1" hangingPunct="1"/>
            <a:r>
              <a:rPr lang="zh-CN" altLang="en-US" sz="2400" dirty="0"/>
              <a:t>每种图形类型的设计中，嵌入控制逻辑：</a:t>
            </a:r>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marL="201168" lvl="1" indent="0" eaLnBrk="1" hangingPunct="1">
              <a:buNone/>
            </a:pPr>
            <a:endParaRPr lang="en-US" altLang="zh-CN" sz="2400" dirty="0"/>
          </a:p>
          <a:p>
            <a:pPr marL="201168" lvl="1" indent="0" eaLnBrk="1" hangingPunct="1">
              <a:buNone/>
            </a:pPr>
            <a:r>
              <a:rPr lang="zh-CN" altLang="en-US" sz="2800" dirty="0"/>
              <a:t>若加入新的图形类型，必须创建新的画图模块，更新控制逻辑</a:t>
            </a:r>
            <a:endParaRPr lang="zh-CN" altLang="en-US" sz="2800" dirty="0">
              <a:latin typeface="Times New Roman" panose="02020603050405020304" pitchFamily="18" charset="0"/>
            </a:endParaRPr>
          </a:p>
        </p:txBody>
      </p:sp>
      <p:sp>
        <p:nvSpPr>
          <p:cNvPr id="68610" name="Slide Number Placeholder 5">
            <a:extLst>
              <a:ext uri="{FF2B5EF4-FFF2-40B4-BE49-F238E27FC236}">
                <a16:creationId xmlns:a16="http://schemas.microsoft.com/office/drawing/2014/main" id="{B9BD58E1-9870-B540-919E-1DC288B58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26D85D4-FF3D-4F42-9CAD-02584F806229}" type="slidenum">
              <a:rPr kumimoji="0" lang="en-US" altLang="zh-CN" sz="1400"/>
              <a:pPr eaLnBrk="1" hangingPunct="1"/>
              <a:t>61</a:t>
            </a:fld>
            <a:r>
              <a:rPr kumimoji="0" lang="en-US" altLang="zh-CN" sz="1400"/>
              <a:t>/95</a:t>
            </a:r>
          </a:p>
        </p:txBody>
      </p:sp>
      <p:sp>
        <p:nvSpPr>
          <p:cNvPr id="2" name="矩形 1">
            <a:extLst>
              <a:ext uri="{FF2B5EF4-FFF2-40B4-BE49-F238E27FC236}">
                <a16:creationId xmlns:a16="http://schemas.microsoft.com/office/drawing/2014/main" id="{F3E8B2C1-3687-AA44-B825-AF0A367BCD96}"/>
              </a:ext>
            </a:extLst>
          </p:cNvPr>
          <p:cNvSpPr/>
          <p:nvPr/>
        </p:nvSpPr>
        <p:spPr>
          <a:xfrm>
            <a:off x="2365248" y="2710928"/>
            <a:ext cx="7461504" cy="1938992"/>
          </a:xfrm>
          <a:prstGeom prst="rect">
            <a:avLst/>
          </a:prstGeom>
        </p:spPr>
        <p:txBody>
          <a:bodyPr wrap="square">
            <a:spAutoFit/>
          </a:bodyPr>
          <a:lstStyle/>
          <a:p>
            <a:r>
              <a:rPr lang="en-US" altLang="zh-CN" sz="2400" dirty="0">
                <a:latin typeface="Times New Roman" panose="02020603050405020304" pitchFamily="18" charset="0"/>
              </a:rPr>
              <a:t>Case  of </a:t>
            </a:r>
            <a:r>
              <a:rPr lang="en-US" altLang="zh-CN" sz="2400" dirty="0" err="1">
                <a:latin typeface="Times New Roman" panose="02020603050405020304" pitchFamily="18" charset="0"/>
              </a:rPr>
              <a:t>graphtype</a:t>
            </a:r>
            <a:r>
              <a:rPr lang="en-US" altLang="zh-CN" sz="2400" dirty="0">
                <a:latin typeface="Times New Roman" panose="02020603050405020304" pitchFamily="18" charset="0"/>
              </a:rPr>
              <a:t>:</a:t>
            </a:r>
          </a:p>
          <a:p>
            <a:r>
              <a:rPr lang="en-US" altLang="zh-CN" sz="2400" dirty="0">
                <a:latin typeface="Times New Roman" panose="02020603050405020304" pitchFamily="18" charset="0"/>
              </a:rPr>
              <a:t>  if  </a:t>
            </a:r>
            <a:r>
              <a:rPr lang="en-US" altLang="zh-CN" sz="2400" dirty="0" err="1">
                <a:latin typeface="Times New Roman" panose="02020603050405020304" pitchFamily="18" charset="0"/>
              </a:rPr>
              <a:t>graphtype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linegraph</a:t>
            </a:r>
            <a:r>
              <a:rPr lang="en-US" altLang="zh-CN" sz="2400" dirty="0">
                <a:latin typeface="Times New Roman" panose="02020603050405020304" pitchFamily="18" charset="0"/>
              </a:rPr>
              <a:t> then </a:t>
            </a:r>
            <a:r>
              <a:rPr lang="en-US" altLang="zh-CN" sz="2400" dirty="0" err="1">
                <a:latin typeface="Times New Roman" panose="02020603050405020304" pitchFamily="18" charset="0"/>
              </a:rPr>
              <a:t>DrawLineGraph</a:t>
            </a:r>
            <a:r>
              <a:rPr lang="en-US" altLang="zh-CN" sz="2400" dirty="0">
                <a:latin typeface="Times New Roman" panose="02020603050405020304" pitchFamily="18" charset="0"/>
              </a:rPr>
              <a:t>(data);</a:t>
            </a:r>
          </a:p>
          <a:p>
            <a:r>
              <a:rPr lang="en-US" altLang="zh-CN" sz="2400" dirty="0">
                <a:latin typeface="Times New Roman" panose="02020603050405020304" pitchFamily="18" charset="0"/>
              </a:rPr>
              <a:t>  if  </a:t>
            </a:r>
            <a:r>
              <a:rPr lang="en-US" altLang="zh-CN" sz="2400" dirty="0" err="1">
                <a:latin typeface="Times New Roman" panose="02020603050405020304" pitchFamily="18" charset="0"/>
              </a:rPr>
              <a:t>graphtype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piechart</a:t>
            </a:r>
            <a:r>
              <a:rPr lang="en-US" altLang="zh-CN" sz="2400" dirty="0">
                <a:latin typeface="Times New Roman" panose="02020603050405020304" pitchFamily="18" charset="0"/>
              </a:rPr>
              <a:t> then </a:t>
            </a:r>
            <a:r>
              <a:rPr lang="en-US" altLang="zh-CN" sz="2400" dirty="0" err="1">
                <a:latin typeface="Times New Roman" panose="02020603050405020304" pitchFamily="18" charset="0"/>
              </a:rPr>
              <a:t>DrawPieChart</a:t>
            </a:r>
            <a:r>
              <a:rPr lang="en-US" altLang="zh-CN" sz="2400" dirty="0">
                <a:latin typeface="Times New Roman" panose="02020603050405020304" pitchFamily="18" charset="0"/>
              </a:rPr>
              <a:t>(data);</a:t>
            </a:r>
          </a:p>
          <a:p>
            <a:r>
              <a:rPr lang="en-US" altLang="zh-CN" sz="2400" dirty="0">
                <a:latin typeface="Times New Roman" panose="02020603050405020304" pitchFamily="18" charset="0"/>
              </a:rPr>
              <a:t>  if  </a:t>
            </a:r>
            <a:r>
              <a:rPr lang="en-US" altLang="zh-CN" sz="2400" dirty="0" err="1">
                <a:latin typeface="Times New Roman" panose="02020603050405020304" pitchFamily="18" charset="0"/>
              </a:rPr>
              <a:t>graphtype</a:t>
            </a:r>
            <a:r>
              <a:rPr lang="en-US" altLang="zh-CN" sz="2400" dirty="0">
                <a:latin typeface="Times New Roman" panose="02020603050405020304" pitchFamily="18" charset="0"/>
              </a:rPr>
              <a:t>=histogram then </a:t>
            </a:r>
            <a:r>
              <a:rPr lang="en-US" altLang="zh-CN" sz="2400" dirty="0" err="1">
                <a:latin typeface="Times New Roman" panose="02020603050405020304" pitchFamily="18" charset="0"/>
              </a:rPr>
              <a:t>DrawHisto</a:t>
            </a:r>
            <a:r>
              <a:rPr lang="en-US" altLang="zh-CN" sz="2400" dirty="0">
                <a:latin typeface="Times New Roman" panose="02020603050405020304" pitchFamily="18" charset="0"/>
              </a:rPr>
              <a:t> (data);</a:t>
            </a:r>
          </a:p>
          <a:p>
            <a:r>
              <a:rPr lang="en-US" altLang="zh-CN" sz="2400" dirty="0">
                <a:latin typeface="Times New Roman" panose="02020603050405020304" pitchFamily="18" charset="0"/>
              </a:rPr>
              <a:t>End case;</a:t>
            </a:r>
          </a:p>
        </p:txBody>
      </p:sp>
    </p:spTree>
    <p:extLst>
      <p:ext uri="{BB962C8B-B14F-4D97-AF65-F5344CB8AC3E}">
        <p14:creationId xmlns:p14="http://schemas.microsoft.com/office/powerpoint/2010/main" val="2447543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385B57AA-405F-824E-A83C-07BC57B4670F}"/>
              </a:ext>
            </a:extLst>
          </p:cNvPr>
          <p:cNvSpPr>
            <a:spLocks noGrp="1" noChangeArrowheads="1"/>
          </p:cNvSpPr>
          <p:nvPr>
            <p:ph type="title"/>
          </p:nvPr>
        </p:nvSpPr>
        <p:spPr>
          <a:xfrm>
            <a:off x="673861" y="261936"/>
            <a:ext cx="10538621" cy="600075"/>
          </a:xfrm>
        </p:spPr>
        <p:txBody>
          <a:bodyPr>
            <a:normAutofit/>
          </a:bodyPr>
          <a:lstStyle/>
          <a:p>
            <a:pPr eaLnBrk="1" hangingPunct="1"/>
            <a:r>
              <a:rPr lang="zh-CN" altLang="en-US" dirty="0"/>
              <a:t>例子</a:t>
            </a:r>
          </a:p>
        </p:txBody>
      </p:sp>
      <p:sp>
        <p:nvSpPr>
          <p:cNvPr id="557059" name="Rectangle 3">
            <a:extLst>
              <a:ext uri="{FF2B5EF4-FFF2-40B4-BE49-F238E27FC236}">
                <a16:creationId xmlns:a16="http://schemas.microsoft.com/office/drawing/2014/main" id="{DE59A610-45AA-4443-B82A-83A71BAA61CE}"/>
              </a:ext>
            </a:extLst>
          </p:cNvPr>
          <p:cNvSpPr>
            <a:spLocks noGrp="1" noChangeArrowheads="1"/>
          </p:cNvSpPr>
          <p:nvPr>
            <p:ph idx="1"/>
          </p:nvPr>
        </p:nvSpPr>
        <p:spPr>
          <a:xfrm>
            <a:off x="673860" y="862011"/>
            <a:ext cx="10664699" cy="5470525"/>
          </a:xfrm>
          <a:noFill/>
        </p:spPr>
        <p:txBody>
          <a:bodyPr>
            <a:normAutofit/>
          </a:bodyPr>
          <a:lstStyle/>
          <a:p>
            <a:pPr eaLnBrk="1" hangingPunct="1">
              <a:lnSpc>
                <a:spcPct val="90000"/>
              </a:lnSpc>
            </a:pPr>
            <a:r>
              <a:rPr lang="zh-CN" altLang="en-US" sz="2800" dirty="0"/>
              <a:t>在</a:t>
            </a:r>
            <a:r>
              <a:rPr lang="en-US" altLang="zh-CN" sz="2800" dirty="0"/>
              <a:t>OO</a:t>
            </a:r>
            <a:r>
              <a:rPr lang="zh-CN" altLang="en-US" sz="2800" dirty="0"/>
              <a:t>系统中完成此功能：</a:t>
            </a:r>
          </a:p>
          <a:p>
            <a:pPr lvl="1" eaLnBrk="1" hangingPunct="1">
              <a:lnSpc>
                <a:spcPct val="90000"/>
              </a:lnSpc>
            </a:pPr>
            <a:r>
              <a:rPr lang="zh-CN" altLang="en-US" sz="2400" dirty="0"/>
              <a:t>每种图形变成一般类</a:t>
            </a:r>
            <a:r>
              <a:rPr lang="en-US" altLang="zh-CN" sz="2400" dirty="0">
                <a:latin typeface="Times New Roman" panose="02020603050405020304" pitchFamily="18" charset="0"/>
              </a:rPr>
              <a:t>graph </a:t>
            </a:r>
            <a:r>
              <a:rPr lang="zh-CN" altLang="en-US" sz="2400" dirty="0">
                <a:latin typeface="Times New Roman" panose="02020603050405020304" pitchFamily="18" charset="0"/>
              </a:rPr>
              <a:t>的一个子类</a:t>
            </a:r>
          </a:p>
          <a:p>
            <a:pPr lvl="1" eaLnBrk="1" hangingPunct="1">
              <a:lnSpc>
                <a:spcPct val="90000"/>
              </a:lnSpc>
            </a:pPr>
            <a:r>
              <a:rPr lang="zh-CN" altLang="en-US" sz="2400" dirty="0"/>
              <a:t>每个子类定义一个操作</a:t>
            </a:r>
            <a:r>
              <a:rPr lang="en-US" altLang="zh-CN" sz="2400" dirty="0">
                <a:latin typeface="Times New Roman" panose="02020603050405020304" pitchFamily="18" charset="0"/>
              </a:rPr>
              <a:t>draw</a:t>
            </a:r>
          </a:p>
          <a:p>
            <a:pPr lvl="1" eaLnBrk="1" hangingPunct="1">
              <a:lnSpc>
                <a:spcPct val="90000"/>
              </a:lnSpc>
            </a:pPr>
            <a:r>
              <a:rPr lang="zh-CN" altLang="en-US" sz="2400" dirty="0"/>
              <a:t>一个对象可以传递</a:t>
            </a:r>
            <a:r>
              <a:rPr lang="en-US" altLang="zh-CN" sz="2400" dirty="0">
                <a:latin typeface="Times New Roman" panose="02020603050405020304" pitchFamily="18" charset="0"/>
              </a:rPr>
              <a:t>draw</a:t>
            </a:r>
            <a:r>
              <a:rPr lang="zh-CN" altLang="en-US" sz="2400" dirty="0">
                <a:latin typeface="Times New Roman" panose="02020603050405020304" pitchFamily="18" charset="0"/>
              </a:rPr>
              <a:t>消息给任意子类的任意实例对象，接收消息的对象激活自己的</a:t>
            </a:r>
            <a:r>
              <a:rPr lang="en-US" altLang="zh-CN" sz="2400" dirty="0">
                <a:latin typeface="Times New Roman" panose="02020603050405020304" pitchFamily="18" charset="0"/>
              </a:rPr>
              <a:t>draw</a:t>
            </a:r>
            <a:r>
              <a:rPr lang="zh-CN" altLang="en-US" sz="2400" dirty="0">
                <a:latin typeface="Times New Roman" panose="02020603050405020304" pitchFamily="18" charset="0"/>
              </a:rPr>
              <a:t>操作来创建合适的图形</a:t>
            </a:r>
          </a:p>
          <a:p>
            <a:pPr lvl="1" eaLnBrk="1" hangingPunct="1">
              <a:lnSpc>
                <a:spcPct val="90000"/>
              </a:lnSpc>
            </a:pPr>
            <a:r>
              <a:rPr lang="zh-CN" altLang="en-US" sz="2400" dirty="0">
                <a:latin typeface="Times New Roman" panose="02020603050405020304" pitchFamily="18" charset="0"/>
              </a:rPr>
              <a:t>设计简化为</a:t>
            </a:r>
            <a:r>
              <a:rPr lang="zh-CN" altLang="en-US" sz="2000" dirty="0">
                <a:latin typeface="Times New Roman" panose="02020603050405020304" pitchFamily="18" charset="0"/>
              </a:rPr>
              <a:t> </a:t>
            </a:r>
            <a:r>
              <a:rPr lang="en-US" altLang="zh-CN" sz="2000" dirty="0" err="1">
                <a:latin typeface="Times New Roman" panose="02020603050405020304" pitchFamily="18" charset="0"/>
              </a:rPr>
              <a:t>graphtype</a:t>
            </a:r>
            <a:r>
              <a:rPr lang="en-US" altLang="zh-CN" sz="2000" dirty="0">
                <a:latin typeface="Times New Roman" panose="02020603050405020304" pitchFamily="18" charset="0"/>
              </a:rPr>
              <a:t> draw</a:t>
            </a:r>
          </a:p>
          <a:p>
            <a:pPr lvl="1" eaLnBrk="1" hangingPunct="1">
              <a:lnSpc>
                <a:spcPct val="90000"/>
              </a:lnSpc>
            </a:pPr>
            <a:r>
              <a:rPr lang="zh-CN" altLang="en-US" sz="2400" dirty="0"/>
              <a:t>若加入新的图形类型，只须创建一个具有自己的</a:t>
            </a:r>
            <a:r>
              <a:rPr lang="en-US" altLang="zh-CN" sz="2400" dirty="0">
                <a:latin typeface="Times New Roman" panose="02020603050405020304" pitchFamily="18" charset="0"/>
              </a:rPr>
              <a:t>draw</a:t>
            </a:r>
            <a:r>
              <a:rPr lang="zh-CN" altLang="en-US" sz="2400" dirty="0"/>
              <a:t>操作的子类</a:t>
            </a:r>
          </a:p>
          <a:p>
            <a:pPr lvl="1" eaLnBrk="1" hangingPunct="1">
              <a:lnSpc>
                <a:spcPct val="90000"/>
              </a:lnSpc>
            </a:pPr>
            <a:r>
              <a:rPr lang="zh-CN" altLang="en-US" sz="2400" dirty="0"/>
              <a:t>希望画图的对象不需进行任何修改，因为消息</a:t>
            </a:r>
            <a:r>
              <a:rPr lang="en-US" altLang="zh-CN" sz="2400" dirty="0" err="1">
                <a:latin typeface="Times New Roman" panose="02020603050405020304" pitchFamily="18" charset="0"/>
              </a:rPr>
              <a:t>graphtype</a:t>
            </a:r>
            <a:r>
              <a:rPr lang="en-US" altLang="zh-CN" sz="2400" dirty="0">
                <a:latin typeface="Times New Roman" panose="02020603050405020304" pitchFamily="18" charset="0"/>
              </a:rPr>
              <a:t> draw</a:t>
            </a:r>
            <a:r>
              <a:rPr lang="zh-CN" altLang="en-US" sz="2400" dirty="0">
                <a:latin typeface="Times New Roman" panose="02020603050405020304" pitchFamily="18" charset="0"/>
              </a:rPr>
              <a:t>是不变的</a:t>
            </a:r>
          </a:p>
        </p:txBody>
      </p:sp>
      <p:sp>
        <p:nvSpPr>
          <p:cNvPr id="69634" name="Slide Number Placeholder 5">
            <a:extLst>
              <a:ext uri="{FF2B5EF4-FFF2-40B4-BE49-F238E27FC236}">
                <a16:creationId xmlns:a16="http://schemas.microsoft.com/office/drawing/2014/main" id="{D7B84F95-C6B4-244F-BA72-C200869C49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C296E53-06E1-CF43-A865-5FB3D652BD87}" type="slidenum">
              <a:rPr kumimoji="0" lang="en-US" altLang="zh-CN" sz="1400"/>
              <a:pPr eaLnBrk="1" hangingPunct="1"/>
              <a:t>62</a:t>
            </a:fld>
            <a:r>
              <a:rPr kumimoji="0" lang="en-US" altLang="zh-CN" sz="1400"/>
              <a:t>/95</a:t>
            </a:r>
          </a:p>
        </p:txBody>
      </p:sp>
    </p:spTree>
    <p:extLst>
      <p:ext uri="{BB962C8B-B14F-4D97-AF65-F5344CB8AC3E}">
        <p14:creationId xmlns:p14="http://schemas.microsoft.com/office/powerpoint/2010/main" val="423020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06F5468B-4DA5-D84E-BD81-16D9771056E9}"/>
              </a:ext>
            </a:extLst>
          </p:cNvPr>
          <p:cNvSpPr>
            <a:spLocks noGrp="1" noChangeArrowheads="1"/>
          </p:cNvSpPr>
          <p:nvPr>
            <p:ph type="title"/>
          </p:nvPr>
        </p:nvSpPr>
        <p:spPr/>
        <p:txBody>
          <a:bodyPr/>
          <a:lstStyle/>
          <a:p>
            <a:pPr eaLnBrk="1" hangingPunct="1"/>
            <a:r>
              <a:rPr lang="en-US" altLang="zh-CN" dirty="0"/>
              <a:t>6.3.10 </a:t>
            </a:r>
            <a:r>
              <a:rPr lang="zh-CN" altLang="en-US" dirty="0"/>
              <a:t>重载（</a:t>
            </a:r>
            <a:r>
              <a:rPr lang="en-US" altLang="zh-CN" dirty="0"/>
              <a:t>Overloading</a:t>
            </a:r>
            <a:r>
              <a:rPr lang="zh-CN" altLang="en-US" dirty="0"/>
              <a:t>）</a:t>
            </a:r>
          </a:p>
        </p:txBody>
      </p:sp>
      <p:sp>
        <p:nvSpPr>
          <p:cNvPr id="65539" name="Rectangle 3">
            <a:extLst>
              <a:ext uri="{FF2B5EF4-FFF2-40B4-BE49-F238E27FC236}">
                <a16:creationId xmlns:a16="http://schemas.microsoft.com/office/drawing/2014/main" id="{07211BCB-9A13-E84F-9B4F-7117304029DD}"/>
              </a:ext>
            </a:extLst>
          </p:cNvPr>
          <p:cNvSpPr>
            <a:spLocks noGrp="1" noChangeArrowheads="1"/>
          </p:cNvSpPr>
          <p:nvPr>
            <p:ph idx="1"/>
          </p:nvPr>
        </p:nvSpPr>
        <p:spPr>
          <a:xfrm>
            <a:off x="635961" y="993586"/>
            <a:ext cx="10674590" cy="3571875"/>
          </a:xfrm>
        </p:spPr>
        <p:txBody>
          <a:bodyPr>
            <a:normAutofit/>
          </a:bodyPr>
          <a:lstStyle/>
          <a:p>
            <a:pPr eaLnBrk="1" hangingPunct="1"/>
            <a:r>
              <a:rPr lang="zh-CN" altLang="en-US" sz="2400" dirty="0"/>
              <a:t>函数重载：在同一</a:t>
            </a:r>
            <a:r>
              <a:rPr lang="zh-CN" altLang="en-US" sz="2400" dirty="0">
                <a:solidFill>
                  <a:schemeClr val="hlink"/>
                </a:solidFill>
              </a:rPr>
              <a:t>作用域</a:t>
            </a:r>
            <a:r>
              <a:rPr lang="zh-CN" altLang="en-US" sz="2400" dirty="0"/>
              <a:t>内的若干个</a:t>
            </a:r>
            <a:r>
              <a:rPr lang="zh-CN" altLang="en-US" sz="2400" dirty="0">
                <a:solidFill>
                  <a:schemeClr val="hlink"/>
                </a:solidFill>
              </a:rPr>
              <a:t>参数特征不同</a:t>
            </a:r>
            <a:r>
              <a:rPr lang="zh-CN" altLang="en-US" sz="2400" dirty="0"/>
              <a:t>的函数可以使用</a:t>
            </a:r>
            <a:r>
              <a:rPr lang="zh-CN" altLang="en-US" sz="2400" dirty="0">
                <a:solidFill>
                  <a:schemeClr val="hlink"/>
                </a:solidFill>
              </a:rPr>
              <a:t>相同</a:t>
            </a:r>
            <a:r>
              <a:rPr lang="zh-CN" altLang="en-US" sz="2400" dirty="0"/>
              <a:t>的函数</a:t>
            </a:r>
            <a:r>
              <a:rPr lang="zh-CN" altLang="en-US" sz="2400" dirty="0">
                <a:solidFill>
                  <a:schemeClr val="hlink"/>
                </a:solidFill>
              </a:rPr>
              <a:t>名字</a:t>
            </a:r>
          </a:p>
          <a:p>
            <a:pPr eaLnBrk="1" hangingPunct="1"/>
            <a:r>
              <a:rPr lang="zh-CN" altLang="en-US" sz="2400" dirty="0"/>
              <a:t>运算符重载：同一个运算符可以施加于不同类型的操作数上面</a:t>
            </a:r>
          </a:p>
          <a:p>
            <a:pPr eaLnBrk="1" hangingPunct="1"/>
            <a:r>
              <a:rPr lang="zh-CN" altLang="en-US" sz="2400" dirty="0"/>
              <a:t>当参数特征不同或操作数的类型不同时，实现函数的算法或运算符的语义不同</a:t>
            </a:r>
            <a:endParaRPr lang="zh-CN" altLang="en-US" sz="2400" dirty="0">
              <a:solidFill>
                <a:schemeClr val="hlink"/>
              </a:solidFill>
            </a:endParaRPr>
          </a:p>
        </p:txBody>
      </p:sp>
      <p:sp>
        <p:nvSpPr>
          <p:cNvPr id="70658" name="Slide Number Placeholder 5">
            <a:extLst>
              <a:ext uri="{FF2B5EF4-FFF2-40B4-BE49-F238E27FC236}">
                <a16:creationId xmlns:a16="http://schemas.microsoft.com/office/drawing/2014/main" id="{546B81F4-A333-004A-8084-578F564D60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2AA82B3-26D5-D843-A631-56FB3E6133F3}" type="slidenum">
              <a:rPr kumimoji="0" lang="en-US" altLang="zh-CN" sz="1400"/>
              <a:pPr eaLnBrk="1" hangingPunct="1"/>
              <a:t>63</a:t>
            </a:fld>
            <a:r>
              <a:rPr kumimoji="0" lang="en-US" altLang="zh-CN" sz="1400"/>
              <a:t>/95</a:t>
            </a:r>
          </a:p>
        </p:txBody>
      </p:sp>
    </p:spTree>
    <p:extLst>
      <p:ext uri="{BB962C8B-B14F-4D97-AF65-F5344CB8AC3E}">
        <p14:creationId xmlns:p14="http://schemas.microsoft.com/office/powerpoint/2010/main" val="3463673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4A875EC3-44BD-7245-9E11-73F2BD508949}"/>
              </a:ext>
            </a:extLst>
          </p:cNvPr>
          <p:cNvSpPr>
            <a:spLocks noGrp="1" noChangeArrowheads="1"/>
          </p:cNvSpPr>
          <p:nvPr>
            <p:ph type="title"/>
          </p:nvPr>
        </p:nvSpPr>
        <p:spPr/>
        <p:txBody>
          <a:bodyPr/>
          <a:lstStyle/>
          <a:p>
            <a:pPr eaLnBrk="1" hangingPunct="1"/>
            <a:r>
              <a:rPr lang="zh-CN" altLang="en-US"/>
              <a:t>重载的实现</a:t>
            </a:r>
          </a:p>
        </p:txBody>
      </p:sp>
      <p:sp>
        <p:nvSpPr>
          <p:cNvPr id="519171" name="Rectangle 3">
            <a:extLst>
              <a:ext uri="{FF2B5EF4-FFF2-40B4-BE49-F238E27FC236}">
                <a16:creationId xmlns:a16="http://schemas.microsoft.com/office/drawing/2014/main" id="{BC280A5A-4505-EB45-AE2D-CDED8B5D71BB}"/>
              </a:ext>
            </a:extLst>
          </p:cNvPr>
          <p:cNvSpPr>
            <a:spLocks noGrp="1" noChangeArrowheads="1"/>
          </p:cNvSpPr>
          <p:nvPr>
            <p:ph idx="1"/>
          </p:nvPr>
        </p:nvSpPr>
        <p:spPr>
          <a:xfrm>
            <a:off x="635961" y="1042354"/>
            <a:ext cx="10576522" cy="3716337"/>
          </a:xfrm>
        </p:spPr>
        <p:txBody>
          <a:bodyPr>
            <a:normAutofit/>
          </a:bodyPr>
          <a:lstStyle/>
          <a:p>
            <a:pPr eaLnBrk="1" hangingPunct="1"/>
            <a:r>
              <a:rPr lang="zh-CN" altLang="en-US" sz="2800" dirty="0"/>
              <a:t>在</a:t>
            </a:r>
            <a:r>
              <a:rPr lang="en-US" altLang="zh-CN" sz="2800" dirty="0"/>
              <a:t>C++</a:t>
            </a:r>
            <a:r>
              <a:rPr lang="zh-CN" altLang="en-US" sz="2800" dirty="0"/>
              <a:t>中，重载通过静态联编实现</a:t>
            </a:r>
          </a:p>
          <a:p>
            <a:pPr eaLnBrk="1" hangingPunct="1"/>
            <a:r>
              <a:rPr lang="zh-CN" altLang="en-US" sz="2800" dirty="0"/>
              <a:t>静态联编（先前联编）：在编译时</a:t>
            </a:r>
          </a:p>
          <a:p>
            <a:pPr lvl="1" eaLnBrk="1" hangingPunct="1"/>
            <a:r>
              <a:rPr lang="zh-CN" altLang="en-US" sz="2400" dirty="0"/>
              <a:t>根据函数</a:t>
            </a:r>
            <a:r>
              <a:rPr lang="zh-CN" altLang="en-US" sz="2400" dirty="0">
                <a:solidFill>
                  <a:schemeClr val="hlink"/>
                </a:solidFill>
              </a:rPr>
              <a:t>变元</a:t>
            </a:r>
            <a:r>
              <a:rPr lang="zh-CN" altLang="en-US" sz="2400" dirty="0"/>
              <a:t>的个数和类型，决定使用函数的哪个实现代码</a:t>
            </a:r>
          </a:p>
          <a:p>
            <a:pPr lvl="1" eaLnBrk="1" hangingPunct="1"/>
            <a:r>
              <a:rPr lang="zh-CN" altLang="en-US" sz="2400" dirty="0"/>
              <a:t>根据</a:t>
            </a:r>
            <a:r>
              <a:rPr lang="zh-CN" altLang="en-US" sz="2400" dirty="0">
                <a:solidFill>
                  <a:schemeClr val="hlink"/>
                </a:solidFill>
              </a:rPr>
              <a:t>被操作数</a:t>
            </a:r>
            <a:r>
              <a:rPr lang="zh-CN" altLang="en-US" sz="2400" dirty="0"/>
              <a:t>的</a:t>
            </a:r>
            <a:r>
              <a:rPr lang="zh-CN" altLang="en-US" sz="2400" dirty="0">
                <a:solidFill>
                  <a:schemeClr val="tx1"/>
                </a:solidFill>
              </a:rPr>
              <a:t>类型</a:t>
            </a:r>
            <a:r>
              <a:rPr lang="zh-CN" altLang="en-US" sz="2400" dirty="0"/>
              <a:t>，决定使用该运算符的哪种语义</a:t>
            </a:r>
          </a:p>
          <a:p>
            <a:pPr eaLnBrk="1" hangingPunct="1"/>
            <a:endParaRPr lang="en-US" altLang="zh-CN" sz="2800" dirty="0"/>
          </a:p>
        </p:txBody>
      </p:sp>
      <p:sp>
        <p:nvSpPr>
          <p:cNvPr id="71682" name="Slide Number Placeholder 5">
            <a:extLst>
              <a:ext uri="{FF2B5EF4-FFF2-40B4-BE49-F238E27FC236}">
                <a16:creationId xmlns:a16="http://schemas.microsoft.com/office/drawing/2014/main" id="{4DBB7027-FC6B-8E4C-82C7-61B930E4F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D0847E1-3C56-594C-99CA-961BDAB63F2E}" type="slidenum">
              <a:rPr kumimoji="0" lang="en-US" altLang="zh-CN" sz="1400"/>
              <a:pPr eaLnBrk="1" hangingPunct="1"/>
              <a:t>64</a:t>
            </a:fld>
            <a:r>
              <a:rPr kumimoji="0" lang="en-US" altLang="zh-CN" sz="1400"/>
              <a:t>/95</a:t>
            </a:r>
          </a:p>
        </p:txBody>
      </p:sp>
    </p:spTree>
    <p:extLst>
      <p:ext uri="{BB962C8B-B14F-4D97-AF65-F5344CB8AC3E}">
        <p14:creationId xmlns:p14="http://schemas.microsoft.com/office/powerpoint/2010/main" val="1917974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35021AAC-6240-4141-A788-F3A67EAA207A}"/>
              </a:ext>
            </a:extLst>
          </p:cNvPr>
          <p:cNvSpPr>
            <a:spLocks noGrp="1" noChangeArrowheads="1"/>
          </p:cNvSpPr>
          <p:nvPr>
            <p:ph type="title"/>
          </p:nvPr>
        </p:nvSpPr>
        <p:spPr>
          <a:xfrm>
            <a:off x="689421" y="210344"/>
            <a:ext cx="7793037" cy="677862"/>
          </a:xfrm>
        </p:spPr>
        <p:txBody>
          <a:bodyPr>
            <a:normAutofit/>
          </a:bodyPr>
          <a:lstStyle/>
          <a:p>
            <a:pPr eaLnBrk="1" hangingPunct="1"/>
            <a:r>
              <a:rPr lang="en-US" altLang="zh-CN" dirty="0"/>
              <a:t>6.4 </a:t>
            </a:r>
            <a:r>
              <a:rPr lang="zh-CN" altLang="en-US" dirty="0"/>
              <a:t>面向对象建模</a:t>
            </a:r>
          </a:p>
        </p:txBody>
      </p:sp>
      <p:sp>
        <p:nvSpPr>
          <p:cNvPr id="520195" name="Rectangle 3">
            <a:extLst>
              <a:ext uri="{FF2B5EF4-FFF2-40B4-BE49-F238E27FC236}">
                <a16:creationId xmlns:a16="http://schemas.microsoft.com/office/drawing/2014/main" id="{3BF339FE-5441-A049-92CB-C9B19E2C4A7D}"/>
              </a:ext>
            </a:extLst>
          </p:cNvPr>
          <p:cNvSpPr>
            <a:spLocks noGrp="1" noChangeArrowheads="1"/>
          </p:cNvSpPr>
          <p:nvPr>
            <p:ph idx="1"/>
          </p:nvPr>
        </p:nvSpPr>
        <p:spPr>
          <a:xfrm>
            <a:off x="689421" y="1050481"/>
            <a:ext cx="10523062" cy="4392612"/>
          </a:xfrm>
          <a:noFill/>
        </p:spPr>
        <p:txBody>
          <a:bodyPr>
            <a:normAutofit/>
          </a:bodyPr>
          <a:lstStyle/>
          <a:p>
            <a:pPr eaLnBrk="1" hangingPunct="1"/>
            <a:r>
              <a:rPr lang="zh-CN" altLang="en-US" sz="2800" dirty="0"/>
              <a:t>建立问题模型的目的：减少问题的复杂性，更好地理解问题。</a:t>
            </a:r>
          </a:p>
          <a:p>
            <a:pPr eaLnBrk="1" hangingPunct="1"/>
            <a:r>
              <a:rPr lang="zh-CN" altLang="en-US" sz="2800" dirty="0"/>
              <a:t>模型：为了理解事物而对事物作出的一种抽象，是对事物的一种</a:t>
            </a:r>
            <a:r>
              <a:rPr lang="zh-CN" altLang="en-US" sz="2800" dirty="0">
                <a:solidFill>
                  <a:schemeClr val="hlink"/>
                </a:solidFill>
              </a:rPr>
              <a:t>无歧异</a:t>
            </a:r>
            <a:r>
              <a:rPr lang="zh-CN" altLang="en-US" sz="2800" dirty="0"/>
              <a:t>的书面</a:t>
            </a:r>
            <a:r>
              <a:rPr lang="zh-CN" altLang="en-US" sz="2800" dirty="0">
                <a:solidFill>
                  <a:schemeClr val="hlink"/>
                </a:solidFill>
              </a:rPr>
              <a:t>描述</a:t>
            </a:r>
            <a:r>
              <a:rPr lang="zh-CN" altLang="en-US" sz="2800" dirty="0"/>
              <a:t>。</a:t>
            </a:r>
          </a:p>
          <a:p>
            <a:pPr eaLnBrk="1" hangingPunct="1"/>
            <a:r>
              <a:rPr lang="zh-CN" altLang="en-US" sz="2800" dirty="0"/>
              <a:t>模型的组成：一组图示</a:t>
            </a:r>
            <a:r>
              <a:rPr lang="zh-CN" altLang="en-US" sz="2800" dirty="0">
                <a:solidFill>
                  <a:schemeClr val="hlink"/>
                </a:solidFill>
              </a:rPr>
              <a:t>符号</a:t>
            </a:r>
            <a:r>
              <a:rPr lang="zh-CN" altLang="en-US" sz="2800" dirty="0"/>
              <a:t>和组织这些符号的</a:t>
            </a:r>
            <a:r>
              <a:rPr lang="zh-CN" altLang="en-US" sz="2800" dirty="0">
                <a:solidFill>
                  <a:schemeClr val="hlink"/>
                </a:solidFill>
              </a:rPr>
              <a:t>规则</a:t>
            </a:r>
            <a:r>
              <a:rPr lang="zh-CN" altLang="en-US" sz="2800" dirty="0"/>
              <a:t>。利用它们定义和描述问题域中的术语和概念。</a:t>
            </a:r>
          </a:p>
          <a:p>
            <a:pPr eaLnBrk="1" hangingPunct="1"/>
            <a:r>
              <a:rPr lang="zh-CN" altLang="en-US" sz="2800" dirty="0"/>
              <a:t>模型是一种思考工具，利用它可以把知识规范地表示出来。</a:t>
            </a:r>
          </a:p>
          <a:p>
            <a:pPr eaLnBrk="1" hangingPunct="1"/>
            <a:r>
              <a:rPr lang="zh-CN" altLang="en-US" sz="2800" dirty="0"/>
              <a:t>模型提供了组织大量信息的一种有效机制。</a:t>
            </a:r>
          </a:p>
        </p:txBody>
      </p:sp>
      <p:sp>
        <p:nvSpPr>
          <p:cNvPr id="72706" name="Slide Number Placeholder 5">
            <a:extLst>
              <a:ext uri="{FF2B5EF4-FFF2-40B4-BE49-F238E27FC236}">
                <a16:creationId xmlns:a16="http://schemas.microsoft.com/office/drawing/2014/main" id="{666103C4-3090-0141-ABC9-FDE899EEE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66D89BE-4A0E-D544-A5E2-0140417F95F0}" type="slidenum">
              <a:rPr kumimoji="0" lang="en-US" altLang="zh-CN" sz="1400"/>
              <a:pPr eaLnBrk="1" hangingPunct="1"/>
              <a:t>65</a:t>
            </a:fld>
            <a:r>
              <a:rPr kumimoji="0" lang="en-US" altLang="zh-CN" sz="1400"/>
              <a:t>/95</a:t>
            </a:r>
          </a:p>
        </p:txBody>
      </p:sp>
    </p:spTree>
    <p:extLst>
      <p:ext uri="{BB962C8B-B14F-4D97-AF65-F5344CB8AC3E}">
        <p14:creationId xmlns:p14="http://schemas.microsoft.com/office/powerpoint/2010/main" val="571600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026">
            <a:extLst>
              <a:ext uri="{FF2B5EF4-FFF2-40B4-BE49-F238E27FC236}">
                <a16:creationId xmlns:a16="http://schemas.microsoft.com/office/drawing/2014/main" id="{C929B11A-F5A8-5945-B817-2A0636DE15DC}"/>
              </a:ext>
            </a:extLst>
          </p:cNvPr>
          <p:cNvSpPr>
            <a:spLocks noGrp="1" noChangeArrowheads="1"/>
          </p:cNvSpPr>
          <p:nvPr>
            <p:ph type="title"/>
          </p:nvPr>
        </p:nvSpPr>
        <p:spPr>
          <a:xfrm>
            <a:off x="640080" y="296862"/>
            <a:ext cx="7793038" cy="533400"/>
          </a:xfrm>
        </p:spPr>
        <p:txBody>
          <a:bodyPr>
            <a:noAutofit/>
          </a:bodyPr>
          <a:lstStyle/>
          <a:p>
            <a:pPr eaLnBrk="1" hangingPunct="1"/>
            <a:r>
              <a:rPr lang="zh-CN" altLang="en-US" dirty="0"/>
              <a:t>面向对象建模</a:t>
            </a:r>
          </a:p>
        </p:txBody>
      </p:sp>
      <p:sp>
        <p:nvSpPr>
          <p:cNvPr id="532483" name="Rectangle 1027">
            <a:extLst>
              <a:ext uri="{FF2B5EF4-FFF2-40B4-BE49-F238E27FC236}">
                <a16:creationId xmlns:a16="http://schemas.microsoft.com/office/drawing/2014/main" id="{6E21EA75-FC48-BD49-93E4-9BCE4DBB516A}"/>
              </a:ext>
            </a:extLst>
          </p:cNvPr>
          <p:cNvSpPr>
            <a:spLocks noGrp="1" noChangeArrowheads="1"/>
          </p:cNvSpPr>
          <p:nvPr>
            <p:ph idx="1"/>
          </p:nvPr>
        </p:nvSpPr>
        <p:spPr>
          <a:xfrm>
            <a:off x="640079" y="940626"/>
            <a:ext cx="10572403" cy="4572000"/>
          </a:xfrm>
        </p:spPr>
        <p:txBody>
          <a:bodyPr>
            <a:normAutofit/>
          </a:bodyPr>
          <a:lstStyle/>
          <a:p>
            <a:pPr eaLnBrk="1" hangingPunct="1"/>
            <a:r>
              <a:rPr lang="en-US" altLang="zh-CN" sz="2800" dirty="0"/>
              <a:t>OO</a:t>
            </a:r>
            <a:r>
              <a:rPr lang="zh-CN" altLang="en-US" sz="2800" dirty="0"/>
              <a:t>方法的基本原则：按照人们习惯的思维方式，用</a:t>
            </a:r>
            <a:r>
              <a:rPr lang="en-US" altLang="zh-CN" sz="2800" dirty="0"/>
              <a:t>OO</a:t>
            </a:r>
            <a:r>
              <a:rPr lang="zh-CN" altLang="en-US" sz="2800" dirty="0"/>
              <a:t>观点建立问题域的模型，开发出尽可能自然地表现求解方法的软件。</a:t>
            </a:r>
          </a:p>
          <a:p>
            <a:pPr eaLnBrk="1" hangingPunct="1"/>
            <a:r>
              <a:rPr lang="zh-CN" altLang="en-US" sz="2800" dirty="0"/>
              <a:t>三种形式的模型</a:t>
            </a:r>
          </a:p>
          <a:p>
            <a:pPr lvl="1" eaLnBrk="1" hangingPunct="1"/>
            <a:r>
              <a:rPr lang="zh-CN" altLang="en-US" sz="2400" dirty="0">
                <a:solidFill>
                  <a:schemeClr val="hlink"/>
                </a:solidFill>
              </a:rPr>
              <a:t>对象</a:t>
            </a:r>
            <a:r>
              <a:rPr lang="zh-CN" altLang="en-US" sz="2400" dirty="0"/>
              <a:t>模型：描述系统</a:t>
            </a:r>
            <a:r>
              <a:rPr lang="zh-CN" altLang="en-US" sz="2400" dirty="0">
                <a:solidFill>
                  <a:schemeClr val="hlink"/>
                </a:solidFill>
              </a:rPr>
              <a:t>数据</a:t>
            </a:r>
            <a:r>
              <a:rPr lang="zh-CN" altLang="en-US" sz="2400" dirty="0"/>
              <a:t>结构</a:t>
            </a:r>
          </a:p>
          <a:p>
            <a:pPr lvl="1" eaLnBrk="1" hangingPunct="1"/>
            <a:r>
              <a:rPr lang="zh-CN" altLang="en-US" sz="2400" dirty="0">
                <a:solidFill>
                  <a:schemeClr val="hlink"/>
                </a:solidFill>
              </a:rPr>
              <a:t>动态</a:t>
            </a:r>
            <a:r>
              <a:rPr lang="zh-CN" altLang="en-US" sz="2400" dirty="0"/>
              <a:t>模型：描述系统</a:t>
            </a:r>
            <a:r>
              <a:rPr lang="zh-CN" altLang="en-US" sz="2400" dirty="0">
                <a:solidFill>
                  <a:schemeClr val="hlink"/>
                </a:solidFill>
              </a:rPr>
              <a:t>控制</a:t>
            </a:r>
            <a:r>
              <a:rPr lang="zh-CN" altLang="en-US" sz="2400" dirty="0"/>
              <a:t>结构</a:t>
            </a:r>
          </a:p>
          <a:p>
            <a:pPr lvl="1" eaLnBrk="1" hangingPunct="1"/>
            <a:r>
              <a:rPr lang="zh-CN" altLang="en-US" sz="2400" dirty="0">
                <a:solidFill>
                  <a:schemeClr val="hlink"/>
                </a:solidFill>
              </a:rPr>
              <a:t>功能</a:t>
            </a:r>
            <a:r>
              <a:rPr lang="zh-CN" altLang="en-US" sz="2400" dirty="0"/>
              <a:t>模型：描述系统</a:t>
            </a:r>
            <a:r>
              <a:rPr lang="zh-CN" altLang="en-US" sz="2400" dirty="0">
                <a:solidFill>
                  <a:schemeClr val="hlink"/>
                </a:solidFill>
              </a:rPr>
              <a:t>功能</a:t>
            </a:r>
          </a:p>
        </p:txBody>
      </p:sp>
      <p:sp>
        <p:nvSpPr>
          <p:cNvPr id="73730" name="Slide Number Placeholder 5">
            <a:extLst>
              <a:ext uri="{FF2B5EF4-FFF2-40B4-BE49-F238E27FC236}">
                <a16:creationId xmlns:a16="http://schemas.microsoft.com/office/drawing/2014/main" id="{C23853F8-E2C8-1748-A48C-D792169875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179FD7E-0E7F-1D42-9709-1DD6801B5335}" type="slidenum">
              <a:rPr kumimoji="0" lang="en-US" altLang="zh-CN" sz="1400"/>
              <a:pPr eaLnBrk="1" hangingPunct="1"/>
              <a:t>66</a:t>
            </a:fld>
            <a:r>
              <a:rPr kumimoji="0" lang="en-US" altLang="zh-CN" sz="1400"/>
              <a:t>/95</a:t>
            </a:r>
          </a:p>
        </p:txBody>
      </p:sp>
    </p:spTree>
    <p:extLst>
      <p:ext uri="{BB962C8B-B14F-4D97-AF65-F5344CB8AC3E}">
        <p14:creationId xmlns:p14="http://schemas.microsoft.com/office/powerpoint/2010/main" val="11976575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ACF97106-C470-E744-ADE2-C18A391A0495}"/>
              </a:ext>
            </a:extLst>
          </p:cNvPr>
          <p:cNvSpPr>
            <a:spLocks noGrp="1" noChangeArrowheads="1"/>
          </p:cNvSpPr>
          <p:nvPr>
            <p:ph type="title"/>
          </p:nvPr>
        </p:nvSpPr>
        <p:spPr>
          <a:xfrm>
            <a:off x="665037" y="73025"/>
            <a:ext cx="7793037" cy="749300"/>
          </a:xfrm>
        </p:spPr>
        <p:txBody>
          <a:bodyPr>
            <a:normAutofit/>
          </a:bodyPr>
          <a:lstStyle/>
          <a:p>
            <a:pPr eaLnBrk="1" hangingPunct="1"/>
            <a:r>
              <a:rPr lang="en-US" altLang="zh-CN" dirty="0"/>
              <a:t>6.4.1 </a:t>
            </a:r>
            <a:r>
              <a:rPr lang="zh-CN" altLang="en-US" dirty="0"/>
              <a:t>对象模型</a:t>
            </a:r>
          </a:p>
        </p:txBody>
      </p:sp>
      <p:sp>
        <p:nvSpPr>
          <p:cNvPr id="521219" name="Rectangle 3">
            <a:extLst>
              <a:ext uri="{FF2B5EF4-FFF2-40B4-BE49-F238E27FC236}">
                <a16:creationId xmlns:a16="http://schemas.microsoft.com/office/drawing/2014/main" id="{E33CD768-2CD3-5E4F-99E1-F8FCA84BF9DC}"/>
              </a:ext>
            </a:extLst>
          </p:cNvPr>
          <p:cNvSpPr>
            <a:spLocks noGrp="1" noChangeArrowheads="1"/>
          </p:cNvSpPr>
          <p:nvPr>
            <p:ph idx="1"/>
          </p:nvPr>
        </p:nvSpPr>
        <p:spPr>
          <a:xfrm>
            <a:off x="665037" y="994569"/>
            <a:ext cx="10547446" cy="4868862"/>
          </a:xfrm>
          <a:solidFill>
            <a:schemeClr val="bg1"/>
          </a:solidFill>
        </p:spPr>
        <p:txBody>
          <a:bodyPr>
            <a:normAutofit/>
          </a:bodyPr>
          <a:lstStyle/>
          <a:p>
            <a:pPr eaLnBrk="1" hangingPunct="1">
              <a:lnSpc>
                <a:spcPct val="80000"/>
              </a:lnSpc>
            </a:pPr>
            <a:r>
              <a:rPr lang="zh-CN" altLang="en-US" sz="2800" dirty="0"/>
              <a:t>对象模型：对模拟客观世界实体的对象以及对象间的关系的映射，描述了系统的静态结构（</a:t>
            </a:r>
            <a:r>
              <a:rPr lang="zh-CN" altLang="en-US" sz="2800" dirty="0">
                <a:latin typeface="Times New Roman" panose="02020603050405020304" pitchFamily="18" charset="0"/>
              </a:rPr>
              <a:t>“</a:t>
            </a:r>
            <a:r>
              <a:rPr lang="zh-CN" altLang="en-US" sz="2800" dirty="0"/>
              <a:t>数据</a:t>
            </a:r>
            <a:r>
              <a:rPr lang="zh-CN" altLang="en-US" sz="2800" dirty="0">
                <a:latin typeface="Times New Roman" panose="02020603050405020304" pitchFamily="18" charset="0"/>
              </a:rPr>
              <a:t>”</a:t>
            </a:r>
            <a:r>
              <a:rPr lang="zh-CN" altLang="en-US" sz="2800" dirty="0"/>
              <a:t>性质）。</a:t>
            </a:r>
          </a:p>
          <a:p>
            <a:pPr eaLnBrk="1" hangingPunct="1">
              <a:lnSpc>
                <a:spcPct val="80000"/>
              </a:lnSpc>
            </a:pPr>
            <a:r>
              <a:rPr lang="zh-CN" altLang="en-US" sz="2800" dirty="0"/>
              <a:t>目标：从</a:t>
            </a:r>
            <a:r>
              <a:rPr lang="zh-CN" altLang="en-US" sz="2800" dirty="0">
                <a:solidFill>
                  <a:schemeClr val="hlink"/>
                </a:solidFill>
              </a:rPr>
              <a:t>客观</a:t>
            </a:r>
            <a:r>
              <a:rPr lang="zh-CN" altLang="en-US" sz="2800" dirty="0"/>
              <a:t>世界中提炼出对具体</a:t>
            </a:r>
            <a:r>
              <a:rPr lang="zh-CN" altLang="en-US" sz="2800" dirty="0">
                <a:solidFill>
                  <a:schemeClr val="hlink"/>
                </a:solidFill>
              </a:rPr>
              <a:t>应用</a:t>
            </a:r>
            <a:r>
              <a:rPr lang="zh-CN" altLang="en-US" sz="2800" dirty="0"/>
              <a:t>有价值的</a:t>
            </a:r>
            <a:r>
              <a:rPr lang="zh-CN" altLang="en-US" sz="2800" dirty="0">
                <a:solidFill>
                  <a:schemeClr val="hlink"/>
                </a:solidFill>
              </a:rPr>
              <a:t>概念</a:t>
            </a:r>
            <a:r>
              <a:rPr lang="zh-CN" altLang="en-US" sz="2800" dirty="0"/>
              <a:t>。</a:t>
            </a:r>
          </a:p>
          <a:p>
            <a:pPr eaLnBrk="1" hangingPunct="1">
              <a:lnSpc>
                <a:spcPct val="80000"/>
              </a:lnSpc>
            </a:pPr>
            <a:r>
              <a:rPr lang="zh-CN" altLang="en-US" sz="2800" dirty="0"/>
              <a:t>面向对象方法强调围绕对象而不是围绕功能来构造系统。</a:t>
            </a:r>
          </a:p>
          <a:p>
            <a:pPr eaLnBrk="1" hangingPunct="1">
              <a:lnSpc>
                <a:spcPct val="80000"/>
              </a:lnSpc>
            </a:pPr>
            <a:r>
              <a:rPr lang="zh-CN" altLang="en-US" sz="2800" dirty="0"/>
              <a:t>对象模型为建立动态模型和功能模型，提供了实质性的框架。</a:t>
            </a:r>
          </a:p>
          <a:p>
            <a:pPr eaLnBrk="1" hangingPunct="1">
              <a:lnSpc>
                <a:spcPct val="80000"/>
              </a:lnSpc>
            </a:pPr>
            <a:r>
              <a:rPr lang="zh-CN" altLang="en-US" sz="2800" dirty="0"/>
              <a:t>表示方法包含的符号：</a:t>
            </a:r>
          </a:p>
          <a:p>
            <a:pPr lvl="1" eaLnBrk="1" hangingPunct="1">
              <a:lnSpc>
                <a:spcPct val="80000"/>
              </a:lnSpc>
            </a:pPr>
            <a:r>
              <a:rPr lang="zh-CN" altLang="en-US" sz="2800" dirty="0"/>
              <a:t>表示</a:t>
            </a:r>
            <a:r>
              <a:rPr lang="zh-CN" altLang="en-US" sz="2800" dirty="0">
                <a:solidFill>
                  <a:schemeClr val="hlink"/>
                </a:solidFill>
              </a:rPr>
              <a:t>类</a:t>
            </a:r>
            <a:r>
              <a:rPr lang="zh-CN" altLang="en-US" sz="2800" dirty="0"/>
              <a:t>的符号（表示属性和服务）</a:t>
            </a:r>
          </a:p>
          <a:p>
            <a:pPr lvl="1" eaLnBrk="1" hangingPunct="1">
              <a:lnSpc>
                <a:spcPct val="80000"/>
              </a:lnSpc>
            </a:pPr>
            <a:r>
              <a:rPr lang="zh-CN" altLang="en-US" sz="2800" dirty="0"/>
              <a:t>表示</a:t>
            </a:r>
            <a:r>
              <a:rPr lang="zh-CN" altLang="en-US" sz="2800" dirty="0">
                <a:solidFill>
                  <a:schemeClr val="hlink"/>
                </a:solidFill>
              </a:rPr>
              <a:t>关系</a:t>
            </a:r>
            <a:r>
              <a:rPr lang="zh-CN" altLang="en-US" sz="2800" dirty="0"/>
              <a:t>的符号</a:t>
            </a:r>
          </a:p>
        </p:txBody>
      </p:sp>
      <p:sp>
        <p:nvSpPr>
          <p:cNvPr id="74754" name="Slide Number Placeholder 5">
            <a:extLst>
              <a:ext uri="{FF2B5EF4-FFF2-40B4-BE49-F238E27FC236}">
                <a16:creationId xmlns:a16="http://schemas.microsoft.com/office/drawing/2014/main" id="{707CE52E-5858-5943-8F24-98CDA1636E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5790A2D-E2E3-1342-9417-59DF181359C9}" type="slidenum">
              <a:rPr kumimoji="0" lang="en-US" altLang="zh-CN" sz="1400"/>
              <a:pPr eaLnBrk="1" hangingPunct="1"/>
              <a:t>67</a:t>
            </a:fld>
            <a:r>
              <a:rPr kumimoji="0" lang="en-US" altLang="zh-CN" sz="1400"/>
              <a:t>/95</a:t>
            </a:r>
          </a:p>
        </p:txBody>
      </p:sp>
    </p:spTree>
    <p:extLst>
      <p:ext uri="{BB962C8B-B14F-4D97-AF65-F5344CB8AC3E}">
        <p14:creationId xmlns:p14="http://schemas.microsoft.com/office/powerpoint/2010/main" val="2685317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99591DE6-0561-6D46-9F6A-B446BD367D00}"/>
              </a:ext>
            </a:extLst>
          </p:cNvPr>
          <p:cNvSpPr>
            <a:spLocks noGrp="1" noChangeArrowheads="1"/>
          </p:cNvSpPr>
          <p:nvPr>
            <p:ph type="title"/>
          </p:nvPr>
        </p:nvSpPr>
        <p:spPr>
          <a:xfrm>
            <a:off x="663259" y="97536"/>
            <a:ext cx="7793037" cy="737616"/>
          </a:xfrm>
        </p:spPr>
        <p:txBody>
          <a:bodyPr/>
          <a:lstStyle/>
          <a:p>
            <a:pPr eaLnBrk="1" hangingPunct="1"/>
            <a:r>
              <a:rPr lang="en-US" altLang="zh-CN" dirty="0"/>
              <a:t>1. </a:t>
            </a:r>
            <a:r>
              <a:rPr lang="zh-CN" altLang="en-US" dirty="0"/>
              <a:t>表示类的符号</a:t>
            </a:r>
          </a:p>
        </p:txBody>
      </p:sp>
      <p:sp>
        <p:nvSpPr>
          <p:cNvPr id="522272" name="Rectangle 32">
            <a:extLst>
              <a:ext uri="{FF2B5EF4-FFF2-40B4-BE49-F238E27FC236}">
                <a16:creationId xmlns:a16="http://schemas.microsoft.com/office/drawing/2014/main" id="{FD51CBB9-0C2F-DE40-AECB-21E4110153B8}"/>
              </a:ext>
            </a:extLst>
          </p:cNvPr>
          <p:cNvSpPr>
            <a:spLocks noGrp="1" noChangeArrowheads="1"/>
          </p:cNvSpPr>
          <p:nvPr>
            <p:ph idx="1"/>
          </p:nvPr>
        </p:nvSpPr>
        <p:spPr>
          <a:xfrm>
            <a:off x="683896" y="979486"/>
            <a:ext cx="10776584" cy="5092129"/>
          </a:xfrm>
        </p:spPr>
        <p:txBody>
          <a:bodyPr>
            <a:noAutofit/>
          </a:bodyPr>
          <a:lstStyle/>
          <a:p>
            <a:pPr eaLnBrk="1" hangingPunct="1"/>
            <a:r>
              <a:rPr lang="en-US" altLang="zh-CN" sz="2400" dirty="0"/>
              <a:t>UML</a:t>
            </a:r>
          </a:p>
          <a:p>
            <a:pPr eaLnBrk="1" hangingPunct="1"/>
            <a:r>
              <a:rPr lang="zh-CN" altLang="en-US" sz="2400" dirty="0"/>
              <a:t>类图：描述类与类之间的静态关系</a:t>
            </a:r>
          </a:p>
          <a:p>
            <a:pPr eaLnBrk="1" hangingPunct="1"/>
            <a:r>
              <a:rPr lang="zh-CN" altLang="en-US" sz="2400" dirty="0"/>
              <a:t>图形符号</a:t>
            </a:r>
            <a:endParaRPr lang="en-US" altLang="zh-CN" sz="2400" dirty="0"/>
          </a:p>
          <a:p>
            <a:pPr eaLnBrk="1" hangingPunct="1"/>
            <a:endParaRPr lang="en-US" altLang="zh-CN" sz="2400" dirty="0"/>
          </a:p>
          <a:p>
            <a:pPr marL="0" indent="0" eaLnBrk="1" hangingPunct="1">
              <a:buNone/>
            </a:pPr>
            <a:endParaRPr lang="en-US" altLang="zh-CN" sz="2400" dirty="0"/>
          </a:p>
          <a:p>
            <a:r>
              <a:rPr lang="zh-CN" altLang="en-US" sz="2400" dirty="0"/>
              <a:t>类名：一类对象的名字</a:t>
            </a:r>
          </a:p>
          <a:p>
            <a:r>
              <a:rPr lang="zh-CN" altLang="en-US" sz="2400" dirty="0"/>
              <a:t>命名原则：所用名词应富于描述性、简洁、无二义性</a:t>
            </a:r>
          </a:p>
          <a:p>
            <a:pPr lvl="1"/>
            <a:r>
              <a:rPr lang="zh-CN" altLang="en-US" sz="2200" dirty="0"/>
              <a:t>使用标准术语</a:t>
            </a:r>
          </a:p>
          <a:p>
            <a:pPr lvl="1"/>
            <a:r>
              <a:rPr lang="zh-CN" altLang="en-US" sz="2200" dirty="0"/>
              <a:t>使用具有确切含义的名词</a:t>
            </a:r>
          </a:p>
          <a:p>
            <a:pPr lvl="1"/>
            <a:r>
              <a:rPr lang="zh-CN" altLang="en-US" sz="2200" dirty="0"/>
              <a:t>必要时用名词短语作名字</a:t>
            </a:r>
          </a:p>
        </p:txBody>
      </p:sp>
      <p:sp>
        <p:nvSpPr>
          <p:cNvPr id="75778" name="Slide Number Placeholder 5">
            <a:extLst>
              <a:ext uri="{FF2B5EF4-FFF2-40B4-BE49-F238E27FC236}">
                <a16:creationId xmlns:a16="http://schemas.microsoft.com/office/drawing/2014/main" id="{CAC23491-F0F9-6D4A-9F59-4EB5E73EB7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AD2123-837B-D544-93DF-D1C3A4EC4CDD}" type="slidenum">
              <a:rPr kumimoji="0" lang="en-US" altLang="zh-CN" sz="1400"/>
              <a:pPr eaLnBrk="1" hangingPunct="1"/>
              <a:t>68</a:t>
            </a:fld>
            <a:r>
              <a:rPr kumimoji="0" lang="en-US" altLang="zh-CN" sz="1400"/>
              <a:t>/95</a:t>
            </a:r>
          </a:p>
        </p:txBody>
      </p:sp>
      <p:graphicFrame>
        <p:nvGraphicFramePr>
          <p:cNvPr id="522271" name="Group 31">
            <a:extLst>
              <a:ext uri="{FF2B5EF4-FFF2-40B4-BE49-F238E27FC236}">
                <a16:creationId xmlns:a16="http://schemas.microsoft.com/office/drawing/2014/main" id="{65449D89-CA29-214F-9807-7D42DDD3C7CA}"/>
              </a:ext>
            </a:extLst>
          </p:cNvPr>
          <p:cNvGraphicFramePr>
            <a:graphicFrameLocks noGrp="1"/>
          </p:cNvGraphicFramePr>
          <p:nvPr>
            <p:extLst>
              <p:ext uri="{D42A27DB-BD31-4B8C-83A1-F6EECF244321}">
                <p14:modId xmlns:p14="http://schemas.microsoft.com/office/powerpoint/2010/main" val="1125665820"/>
              </p:ext>
            </p:extLst>
          </p:nvPr>
        </p:nvGraphicFramePr>
        <p:xfrm>
          <a:off x="2316480" y="2003200"/>
          <a:ext cx="1387984" cy="1412622"/>
        </p:xfrm>
        <a:graphic>
          <a:graphicData uri="http://schemas.openxmlformats.org/drawingml/2006/table">
            <a:tbl>
              <a:tblPr/>
              <a:tblGrid>
                <a:gridCol w="1387984">
                  <a:extLst>
                    <a:ext uri="{9D8B030D-6E8A-4147-A177-3AD203B41FA5}">
                      <a16:colId xmlns:a16="http://schemas.microsoft.com/office/drawing/2014/main" val="3699265668"/>
                    </a:ext>
                  </a:extLst>
                </a:gridCol>
              </a:tblGrid>
              <a:tr h="474997">
                <a:tc>
                  <a:txBody>
                    <a:bodyPr/>
                    <a:lstStyle>
                      <a:lvl1pPr eaLnBrk="0" hangingPunct="0">
                        <a:spcBef>
                          <a:spcPct val="20000"/>
                        </a:spcBef>
                        <a:buClr>
                          <a:schemeClr val="folHlink"/>
                        </a:buClr>
                        <a:buSzPct val="60000"/>
                        <a:buFont typeface="Wingdings"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b="1">
                          <a:solidFill>
                            <a:schemeClr val="bg2"/>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itchFamily="2" charset="2"/>
                        <a:defRPr kumimoji="1" sz="2400" b="1">
                          <a:solidFill>
                            <a:schemeClr val="folHlink"/>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folHlink"/>
                          </a:solidFill>
                          <a:effectLst/>
                          <a:latin typeface="Tahoma" panose="020B0604030504040204" pitchFamily="34" charset="0"/>
                          <a:ea typeface="楷体_GB2312" pitchFamily="49" charset="-122"/>
                        </a:rPr>
                        <a:t>类名</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9800191"/>
                  </a:ext>
                </a:extLst>
              </a:tr>
              <a:tr h="451495">
                <a:tc>
                  <a:txBody>
                    <a:bodyPr/>
                    <a:lstStyle>
                      <a:lvl1pPr eaLnBrk="0" hangingPunct="0">
                        <a:spcBef>
                          <a:spcPct val="20000"/>
                        </a:spcBef>
                        <a:buClr>
                          <a:schemeClr val="folHlink"/>
                        </a:buClr>
                        <a:buSzPct val="60000"/>
                        <a:buFont typeface="Wingdings"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b="1">
                          <a:solidFill>
                            <a:schemeClr val="bg2"/>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itchFamily="2" charset="2"/>
                        <a:defRPr kumimoji="1" sz="2400" b="1">
                          <a:solidFill>
                            <a:schemeClr val="folHlink"/>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folHlink"/>
                          </a:solidFill>
                          <a:effectLst/>
                          <a:latin typeface="Tahoma" panose="020B0604030504040204" pitchFamily="34" charset="0"/>
                          <a:ea typeface="楷体_GB2312" pitchFamily="49" charset="-122"/>
                        </a:rPr>
                        <a:t>属性</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43417341"/>
                  </a:ext>
                </a:extLst>
              </a:tr>
              <a:tr h="486130">
                <a:tc>
                  <a:txBody>
                    <a:bodyPr/>
                    <a:lstStyle>
                      <a:lvl1pPr eaLnBrk="0" hangingPunct="0">
                        <a:spcBef>
                          <a:spcPct val="20000"/>
                        </a:spcBef>
                        <a:buClr>
                          <a:schemeClr val="folHlink"/>
                        </a:buClr>
                        <a:buSzPct val="60000"/>
                        <a:buFont typeface="Wingdings"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b="1">
                          <a:solidFill>
                            <a:schemeClr val="bg2"/>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itchFamily="2" charset="2"/>
                        <a:defRPr kumimoji="1" sz="2400" b="1">
                          <a:solidFill>
                            <a:schemeClr val="folHlink"/>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folHlink"/>
                          </a:solidFill>
                          <a:effectLst/>
                          <a:latin typeface="Tahoma" panose="020B0604030504040204" pitchFamily="34" charset="0"/>
                          <a:ea typeface="楷体_GB2312" pitchFamily="49" charset="-122"/>
                        </a:rPr>
                        <a:t>服务</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28316364"/>
                  </a:ext>
                </a:extLst>
              </a:tr>
            </a:tbl>
          </a:graphicData>
        </a:graphic>
      </p:graphicFrame>
    </p:spTree>
    <p:extLst>
      <p:ext uri="{BB962C8B-B14F-4D97-AF65-F5344CB8AC3E}">
        <p14:creationId xmlns:p14="http://schemas.microsoft.com/office/powerpoint/2010/main" val="1770295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99591DE6-0561-6D46-9F6A-B446BD367D00}"/>
              </a:ext>
            </a:extLst>
          </p:cNvPr>
          <p:cNvSpPr>
            <a:spLocks noGrp="1" noChangeArrowheads="1"/>
          </p:cNvSpPr>
          <p:nvPr>
            <p:ph type="title"/>
          </p:nvPr>
        </p:nvSpPr>
        <p:spPr>
          <a:xfrm>
            <a:off x="663259" y="97536"/>
            <a:ext cx="7793037" cy="737616"/>
          </a:xfrm>
        </p:spPr>
        <p:txBody>
          <a:bodyPr/>
          <a:lstStyle/>
          <a:p>
            <a:pPr eaLnBrk="1" hangingPunct="1"/>
            <a:r>
              <a:rPr lang="en-US" altLang="zh-CN" dirty="0"/>
              <a:t>1. </a:t>
            </a:r>
            <a:r>
              <a:rPr lang="zh-CN" altLang="en-US" dirty="0"/>
              <a:t>表示类的符号</a:t>
            </a:r>
          </a:p>
        </p:txBody>
      </p:sp>
      <p:sp>
        <p:nvSpPr>
          <p:cNvPr id="522272" name="Rectangle 32">
            <a:extLst>
              <a:ext uri="{FF2B5EF4-FFF2-40B4-BE49-F238E27FC236}">
                <a16:creationId xmlns:a16="http://schemas.microsoft.com/office/drawing/2014/main" id="{FD51CBB9-0C2F-DE40-AECB-21E4110153B8}"/>
              </a:ext>
            </a:extLst>
          </p:cNvPr>
          <p:cNvSpPr>
            <a:spLocks noGrp="1" noChangeArrowheads="1"/>
          </p:cNvSpPr>
          <p:nvPr>
            <p:ph idx="1"/>
          </p:nvPr>
        </p:nvSpPr>
        <p:spPr>
          <a:xfrm>
            <a:off x="683896" y="979486"/>
            <a:ext cx="10776584" cy="5092129"/>
          </a:xfrm>
        </p:spPr>
        <p:txBody>
          <a:bodyPr>
            <a:noAutofit/>
          </a:bodyPr>
          <a:lstStyle/>
          <a:p>
            <a:pPr marL="0" indent="0">
              <a:lnSpc>
                <a:spcPct val="80000"/>
              </a:lnSpc>
              <a:buNone/>
            </a:pPr>
            <a:r>
              <a:rPr lang="zh-CN" altLang="en-US" sz="2800" dirty="0"/>
              <a:t>描述属性的语法格式如下：</a:t>
            </a:r>
          </a:p>
          <a:p>
            <a:pPr>
              <a:lnSpc>
                <a:spcPct val="80000"/>
              </a:lnSpc>
              <a:buNone/>
            </a:pPr>
            <a:r>
              <a:rPr lang="zh-CN" altLang="en-US" sz="2800" dirty="0"/>
              <a:t>    可见性  属性名：类型名</a:t>
            </a:r>
            <a:r>
              <a:rPr lang="en-US" altLang="zh-CN" sz="2800" dirty="0"/>
              <a:t>=</a:t>
            </a:r>
            <a:r>
              <a:rPr lang="zh-CN" altLang="en-US" sz="2800" dirty="0"/>
              <a:t>初值</a:t>
            </a:r>
            <a:r>
              <a:rPr lang="en-US" altLang="zh-CN" sz="2800" dirty="0"/>
              <a:t>{</a:t>
            </a:r>
            <a:r>
              <a:rPr lang="zh-CN" altLang="en-US" sz="2800" dirty="0"/>
              <a:t>性质串</a:t>
            </a:r>
            <a:r>
              <a:rPr lang="en-US" altLang="zh-CN" sz="2800" dirty="0"/>
              <a:t>}</a:t>
            </a:r>
          </a:p>
          <a:p>
            <a:pPr marL="0" indent="0">
              <a:lnSpc>
                <a:spcPct val="80000"/>
              </a:lnSpc>
              <a:buNone/>
            </a:pPr>
            <a:r>
              <a:rPr lang="zh-CN" altLang="en-US" sz="2800" dirty="0"/>
              <a:t>属性的可见性</a:t>
            </a:r>
            <a:r>
              <a:rPr lang="en-US" altLang="zh-CN" sz="2800" dirty="0"/>
              <a:t>(</a:t>
            </a:r>
            <a:r>
              <a:rPr lang="zh-CN" altLang="en-US" sz="2800" dirty="0"/>
              <a:t>即可访问性</a:t>
            </a:r>
            <a:r>
              <a:rPr lang="en-US" altLang="zh-CN" sz="2800" dirty="0"/>
              <a:t>)</a:t>
            </a:r>
            <a:r>
              <a:rPr lang="zh-CN" altLang="en-US" sz="2800" dirty="0"/>
              <a:t>通常有下述</a:t>
            </a:r>
            <a:r>
              <a:rPr lang="en-US" altLang="zh-CN" sz="2800" dirty="0"/>
              <a:t>3</a:t>
            </a:r>
            <a:r>
              <a:rPr lang="zh-CN" altLang="en-US" sz="2800" dirty="0"/>
              <a:t>种：</a:t>
            </a:r>
          </a:p>
          <a:p>
            <a:pPr lvl="1">
              <a:lnSpc>
                <a:spcPct val="80000"/>
              </a:lnSpc>
              <a:buFont typeface="Wingdings" pitchFamily="2" charset="2"/>
              <a:buChar char="l"/>
            </a:pPr>
            <a:r>
              <a:rPr lang="zh-CN" altLang="en-US" sz="2800" dirty="0"/>
              <a:t>公有的</a:t>
            </a:r>
            <a:r>
              <a:rPr lang="en-US" altLang="zh-CN" sz="2800" dirty="0"/>
              <a:t>(public)       </a:t>
            </a:r>
            <a:r>
              <a:rPr lang="zh-CN" altLang="en-US" sz="2800" dirty="0"/>
              <a:t>加号</a:t>
            </a:r>
            <a:r>
              <a:rPr lang="en-US" altLang="zh-CN" sz="2800" dirty="0"/>
              <a:t>(+)</a:t>
            </a:r>
          </a:p>
          <a:p>
            <a:pPr lvl="1">
              <a:lnSpc>
                <a:spcPct val="80000"/>
              </a:lnSpc>
              <a:buFont typeface="Wingdings" pitchFamily="2" charset="2"/>
              <a:buChar char="l"/>
            </a:pPr>
            <a:r>
              <a:rPr lang="zh-CN" altLang="en-US" sz="2800" dirty="0"/>
              <a:t>私有的</a:t>
            </a:r>
            <a:r>
              <a:rPr lang="en-US" altLang="zh-CN" sz="2800" dirty="0"/>
              <a:t>(private)     </a:t>
            </a:r>
            <a:r>
              <a:rPr lang="zh-CN" altLang="en-US" sz="2800" dirty="0"/>
              <a:t>减号</a:t>
            </a:r>
            <a:r>
              <a:rPr lang="en-US" altLang="zh-CN" sz="2800" dirty="0"/>
              <a:t>(-)</a:t>
            </a:r>
          </a:p>
          <a:p>
            <a:pPr lvl="1">
              <a:lnSpc>
                <a:spcPct val="80000"/>
              </a:lnSpc>
              <a:buFont typeface="Wingdings" pitchFamily="2" charset="2"/>
              <a:buChar char="l"/>
            </a:pPr>
            <a:r>
              <a:rPr lang="zh-CN" altLang="en-US" sz="2800" dirty="0"/>
              <a:t>保护的</a:t>
            </a:r>
            <a:r>
              <a:rPr lang="en-US" altLang="zh-CN" sz="2800" dirty="0"/>
              <a:t>(protected) </a:t>
            </a:r>
            <a:r>
              <a:rPr lang="zh-CN" altLang="en-US" sz="2800" dirty="0"/>
              <a:t>井号</a:t>
            </a:r>
            <a:r>
              <a:rPr lang="en-US" altLang="zh-CN" sz="2800" dirty="0"/>
              <a:t>(#)</a:t>
            </a:r>
          </a:p>
          <a:p>
            <a:pPr marL="0" indent="0">
              <a:lnSpc>
                <a:spcPct val="80000"/>
              </a:lnSpc>
              <a:buNone/>
            </a:pPr>
            <a:r>
              <a:rPr lang="zh-CN" altLang="en-US" sz="2800" dirty="0"/>
              <a:t>用花括号括起来的性质串</a:t>
            </a:r>
          </a:p>
          <a:p>
            <a:pPr lvl="1">
              <a:lnSpc>
                <a:spcPct val="80000"/>
              </a:lnSpc>
              <a:buFont typeface="Wingdings" pitchFamily="2" charset="2"/>
              <a:buChar char="l"/>
            </a:pPr>
            <a:r>
              <a:rPr lang="zh-CN" altLang="en-US" sz="2800" dirty="0"/>
              <a:t>明确地列出该属性所有可能的取值。</a:t>
            </a:r>
          </a:p>
          <a:p>
            <a:pPr lvl="2">
              <a:lnSpc>
                <a:spcPct val="80000"/>
              </a:lnSpc>
              <a:buFont typeface="Wingdings" pitchFamily="2" charset="2"/>
              <a:buChar char="n"/>
            </a:pPr>
            <a:r>
              <a:rPr lang="zh-CN" altLang="en-US" sz="2400" dirty="0"/>
              <a:t>枚举类型的属性往往用性质串列出可以选用的枚举值，不同枚举值之间用逗号分隔。</a:t>
            </a:r>
          </a:p>
          <a:p>
            <a:pPr lvl="1">
              <a:lnSpc>
                <a:spcPct val="80000"/>
              </a:lnSpc>
              <a:buFont typeface="Wingdings" pitchFamily="2" charset="2"/>
              <a:buChar char="l"/>
            </a:pPr>
            <a:r>
              <a:rPr lang="zh-CN" altLang="en-US" sz="2800" dirty="0"/>
              <a:t>也可以用性质串说明属性的其他性质</a:t>
            </a:r>
          </a:p>
          <a:p>
            <a:pPr lvl="2">
              <a:lnSpc>
                <a:spcPct val="80000"/>
              </a:lnSpc>
              <a:buFont typeface="Wingdings" pitchFamily="2" charset="2"/>
              <a:buChar char="n"/>
            </a:pPr>
            <a:r>
              <a:rPr lang="zh-CN" altLang="en-US" sz="2400" dirty="0"/>
              <a:t>例如，约束说明</a:t>
            </a:r>
            <a:r>
              <a:rPr lang="en-US" altLang="zh-CN" sz="2400" dirty="0"/>
              <a:t>(</a:t>
            </a:r>
            <a:r>
              <a:rPr lang="zh-CN" altLang="en-US" sz="2400" dirty="0"/>
              <a:t>只读</a:t>
            </a:r>
            <a:r>
              <a:rPr lang="en-US" altLang="zh-CN" sz="2400" dirty="0"/>
              <a:t>)</a:t>
            </a:r>
            <a:r>
              <a:rPr lang="zh-CN" altLang="en-US" sz="2400" dirty="0"/>
              <a:t>表明该属性是只读属性。</a:t>
            </a:r>
          </a:p>
        </p:txBody>
      </p:sp>
      <p:sp>
        <p:nvSpPr>
          <p:cNvPr id="75778" name="Slide Number Placeholder 5">
            <a:extLst>
              <a:ext uri="{FF2B5EF4-FFF2-40B4-BE49-F238E27FC236}">
                <a16:creationId xmlns:a16="http://schemas.microsoft.com/office/drawing/2014/main" id="{CAC23491-F0F9-6D4A-9F59-4EB5E73EB7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AD2123-837B-D544-93DF-D1C3A4EC4CDD}" type="slidenum">
              <a:rPr kumimoji="0" lang="en-US" altLang="zh-CN" sz="1400"/>
              <a:pPr eaLnBrk="1" hangingPunct="1"/>
              <a:t>69</a:t>
            </a:fld>
            <a:r>
              <a:rPr kumimoji="0" lang="en-US" altLang="zh-CN" sz="1400"/>
              <a:t>/95</a:t>
            </a:r>
          </a:p>
        </p:txBody>
      </p:sp>
    </p:spTree>
    <p:extLst>
      <p:ext uri="{BB962C8B-B14F-4D97-AF65-F5344CB8AC3E}">
        <p14:creationId xmlns:p14="http://schemas.microsoft.com/office/powerpoint/2010/main" val="400828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CC6342E9-5300-B646-8539-DA3632B425D9}"/>
              </a:ext>
            </a:extLst>
          </p:cNvPr>
          <p:cNvSpPr>
            <a:spLocks noGrp="1" noChangeArrowheads="1"/>
          </p:cNvSpPr>
          <p:nvPr>
            <p:ph type="title"/>
          </p:nvPr>
        </p:nvSpPr>
        <p:spPr>
          <a:xfrm>
            <a:off x="635961" y="117521"/>
            <a:ext cx="10674590" cy="728785"/>
          </a:xfrm>
        </p:spPr>
        <p:txBody>
          <a:bodyPr>
            <a:normAutofit/>
          </a:bodyPr>
          <a:lstStyle/>
          <a:p>
            <a:pPr eaLnBrk="1" hangingPunct="1"/>
            <a:r>
              <a:rPr lang="zh-CN" altLang="en-US" dirty="0"/>
              <a:t>面向对象方法的四大元素</a:t>
            </a:r>
          </a:p>
        </p:txBody>
      </p:sp>
      <p:sp>
        <p:nvSpPr>
          <p:cNvPr id="368643" name="Rectangle 3">
            <a:extLst>
              <a:ext uri="{FF2B5EF4-FFF2-40B4-BE49-F238E27FC236}">
                <a16:creationId xmlns:a16="http://schemas.microsoft.com/office/drawing/2014/main" id="{3BCBC74E-C6F2-0241-8987-5B49E2B91570}"/>
              </a:ext>
            </a:extLst>
          </p:cNvPr>
          <p:cNvSpPr>
            <a:spLocks noGrp="1" noChangeArrowheads="1"/>
          </p:cNvSpPr>
          <p:nvPr>
            <p:ph idx="1"/>
          </p:nvPr>
        </p:nvSpPr>
        <p:spPr/>
        <p:txBody>
          <a:bodyPr>
            <a:normAutofit/>
          </a:bodyPr>
          <a:lstStyle/>
          <a:p>
            <a:pPr eaLnBrk="1" hangingPunct="1"/>
            <a:r>
              <a:rPr lang="zh-CN" altLang="en-US" sz="2400" dirty="0"/>
              <a:t>面向对象方法是一种运用对象、类、继承、封装、聚合、消息传递、多态性等概念来构造系统的软件开发方法。</a:t>
            </a:r>
          </a:p>
          <a:p>
            <a:pPr lvl="1" eaLnBrk="1" hangingPunct="1"/>
            <a:r>
              <a:rPr lang="zh-CN" altLang="en-US" sz="2000" dirty="0"/>
              <a:t>对象 </a:t>
            </a:r>
            <a:r>
              <a:rPr lang="en-US" altLang="zh-CN" sz="2000" dirty="0"/>
              <a:t>Object</a:t>
            </a:r>
          </a:p>
          <a:p>
            <a:pPr lvl="1" eaLnBrk="1" hangingPunct="1"/>
            <a:r>
              <a:rPr lang="zh-CN" altLang="en-US" sz="2000" dirty="0"/>
              <a:t>类    </a:t>
            </a:r>
            <a:r>
              <a:rPr lang="en-US" altLang="zh-CN" sz="2000" dirty="0"/>
              <a:t>Classes</a:t>
            </a:r>
          </a:p>
          <a:p>
            <a:pPr lvl="1" eaLnBrk="1" hangingPunct="1"/>
            <a:r>
              <a:rPr lang="zh-CN" altLang="en-US" sz="2000" dirty="0"/>
              <a:t>继承 </a:t>
            </a:r>
            <a:r>
              <a:rPr lang="en-US" altLang="zh-CN" sz="2000" dirty="0"/>
              <a:t>Inheritance</a:t>
            </a:r>
          </a:p>
          <a:p>
            <a:pPr lvl="1" eaLnBrk="1" hangingPunct="1"/>
            <a:r>
              <a:rPr lang="zh-CN" altLang="en-US" sz="2000" dirty="0"/>
              <a:t>消息 </a:t>
            </a:r>
            <a:r>
              <a:rPr lang="en-US" altLang="zh-CN" sz="2000" dirty="0"/>
              <a:t>Message</a:t>
            </a:r>
          </a:p>
        </p:txBody>
      </p:sp>
      <p:sp>
        <p:nvSpPr>
          <p:cNvPr id="13314" name="Slide Number Placeholder 5">
            <a:extLst>
              <a:ext uri="{FF2B5EF4-FFF2-40B4-BE49-F238E27FC236}">
                <a16:creationId xmlns:a16="http://schemas.microsoft.com/office/drawing/2014/main" id="{23D107F2-97F4-9948-A538-53164DAB85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F897706-37B7-AC4E-BBBF-92C3C90503F8}" type="slidenum">
              <a:rPr kumimoji="0" lang="en-US" altLang="zh-CN" sz="1400"/>
              <a:pPr eaLnBrk="1" hangingPunct="1"/>
              <a:t>7</a:t>
            </a:fld>
            <a:r>
              <a:rPr kumimoji="0" lang="en-US" altLang="zh-CN" sz="1400"/>
              <a:t>/95</a:t>
            </a:r>
          </a:p>
        </p:txBody>
      </p:sp>
    </p:spTree>
    <p:extLst>
      <p:ext uri="{BB962C8B-B14F-4D97-AF65-F5344CB8AC3E}">
        <p14:creationId xmlns:p14="http://schemas.microsoft.com/office/powerpoint/2010/main" val="31074274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99591DE6-0561-6D46-9F6A-B446BD367D00}"/>
              </a:ext>
            </a:extLst>
          </p:cNvPr>
          <p:cNvSpPr>
            <a:spLocks noGrp="1" noChangeArrowheads="1"/>
          </p:cNvSpPr>
          <p:nvPr>
            <p:ph type="title"/>
          </p:nvPr>
        </p:nvSpPr>
        <p:spPr>
          <a:xfrm>
            <a:off x="663259" y="97536"/>
            <a:ext cx="7793037" cy="737616"/>
          </a:xfrm>
        </p:spPr>
        <p:txBody>
          <a:bodyPr/>
          <a:lstStyle/>
          <a:p>
            <a:pPr eaLnBrk="1" hangingPunct="1"/>
            <a:r>
              <a:rPr lang="en-US" altLang="zh-CN" dirty="0"/>
              <a:t>1. </a:t>
            </a:r>
            <a:r>
              <a:rPr lang="zh-CN" altLang="en-US" dirty="0"/>
              <a:t>表示类的符号</a:t>
            </a:r>
          </a:p>
        </p:txBody>
      </p:sp>
      <p:sp>
        <p:nvSpPr>
          <p:cNvPr id="522272" name="Rectangle 32">
            <a:extLst>
              <a:ext uri="{FF2B5EF4-FFF2-40B4-BE49-F238E27FC236}">
                <a16:creationId xmlns:a16="http://schemas.microsoft.com/office/drawing/2014/main" id="{FD51CBB9-0C2F-DE40-AECB-21E4110153B8}"/>
              </a:ext>
            </a:extLst>
          </p:cNvPr>
          <p:cNvSpPr>
            <a:spLocks noGrp="1" noChangeArrowheads="1"/>
          </p:cNvSpPr>
          <p:nvPr>
            <p:ph idx="1"/>
          </p:nvPr>
        </p:nvSpPr>
        <p:spPr>
          <a:xfrm>
            <a:off x="683896" y="979486"/>
            <a:ext cx="10776584" cy="5092129"/>
          </a:xfrm>
        </p:spPr>
        <p:txBody>
          <a:bodyPr>
            <a:noAutofit/>
          </a:bodyPr>
          <a:lstStyle/>
          <a:p>
            <a:r>
              <a:rPr lang="zh-CN" altLang="en-US" sz="2800" dirty="0"/>
              <a:t>服务也就是操作</a:t>
            </a:r>
          </a:p>
          <a:p>
            <a:r>
              <a:rPr lang="zh-CN" altLang="en-US" sz="2800" dirty="0"/>
              <a:t>描述操作的语法格式如下：</a:t>
            </a:r>
            <a:endParaRPr lang="en-US" altLang="zh-CN" sz="2800" dirty="0"/>
          </a:p>
          <a:p>
            <a:pPr marL="0" indent="0">
              <a:buNone/>
            </a:pPr>
            <a:r>
              <a:rPr lang="en-US" altLang="zh-CN" sz="2800" dirty="0"/>
              <a:t>	</a:t>
            </a:r>
            <a:r>
              <a:rPr lang="zh-CN" altLang="en-US" sz="2800" dirty="0"/>
              <a:t>可见性  操作名（参数表）：返回值类型</a:t>
            </a:r>
            <a:r>
              <a:rPr lang="en-US" altLang="zh-CN" sz="2800" dirty="0"/>
              <a:t>{</a:t>
            </a:r>
            <a:r>
              <a:rPr lang="zh-CN" altLang="en-US" sz="2800" dirty="0"/>
              <a:t>性质串</a:t>
            </a:r>
            <a:r>
              <a:rPr lang="en-US" altLang="zh-CN" sz="2800" dirty="0"/>
              <a:t>}</a:t>
            </a:r>
          </a:p>
          <a:p>
            <a:r>
              <a:rPr lang="zh-CN" altLang="en-US" sz="2800" dirty="0"/>
              <a:t>参数表是用逗号分隔的形式参数的序列。</a:t>
            </a:r>
          </a:p>
          <a:p>
            <a:r>
              <a:rPr lang="zh-CN" altLang="en-US" sz="2800" dirty="0"/>
              <a:t>描述一个参数的语法如下：</a:t>
            </a:r>
          </a:p>
          <a:p>
            <a:pPr>
              <a:buNone/>
            </a:pPr>
            <a:r>
              <a:rPr lang="zh-CN" altLang="en-US" dirty="0"/>
              <a:t>   </a:t>
            </a:r>
            <a:r>
              <a:rPr lang="en-US" altLang="zh-CN" dirty="0"/>
              <a:t>	</a:t>
            </a:r>
            <a:r>
              <a:rPr lang="zh-CN" altLang="en-US" sz="2800" dirty="0"/>
              <a:t>参数名：类型名一默认值</a:t>
            </a:r>
          </a:p>
          <a:p>
            <a:pPr marL="0" indent="0">
              <a:lnSpc>
                <a:spcPct val="80000"/>
              </a:lnSpc>
              <a:buNone/>
            </a:pPr>
            <a:endParaRPr lang="zh-CN" altLang="en-US" sz="2400" dirty="0"/>
          </a:p>
        </p:txBody>
      </p:sp>
      <p:sp>
        <p:nvSpPr>
          <p:cNvPr id="75778" name="Slide Number Placeholder 5">
            <a:extLst>
              <a:ext uri="{FF2B5EF4-FFF2-40B4-BE49-F238E27FC236}">
                <a16:creationId xmlns:a16="http://schemas.microsoft.com/office/drawing/2014/main" id="{CAC23491-F0F9-6D4A-9F59-4EB5E73EB7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AD2123-837B-D544-93DF-D1C3A4EC4CDD}" type="slidenum">
              <a:rPr kumimoji="0" lang="en-US" altLang="zh-CN" sz="1400"/>
              <a:pPr eaLnBrk="1" hangingPunct="1"/>
              <a:t>70</a:t>
            </a:fld>
            <a:r>
              <a:rPr kumimoji="0" lang="en-US" altLang="zh-CN" sz="1400"/>
              <a:t>/95</a:t>
            </a:r>
          </a:p>
        </p:txBody>
      </p:sp>
    </p:spTree>
    <p:extLst>
      <p:ext uri="{BB962C8B-B14F-4D97-AF65-F5344CB8AC3E}">
        <p14:creationId xmlns:p14="http://schemas.microsoft.com/office/powerpoint/2010/main" val="1996815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5FB48A44-74B5-DA45-80F7-593FD9BF766B}"/>
              </a:ext>
            </a:extLst>
          </p:cNvPr>
          <p:cNvSpPr>
            <a:spLocks noGrp="1" noChangeArrowheads="1"/>
          </p:cNvSpPr>
          <p:nvPr>
            <p:ph type="title"/>
          </p:nvPr>
        </p:nvSpPr>
        <p:spPr>
          <a:xfrm>
            <a:off x="677102" y="103379"/>
            <a:ext cx="7793037" cy="754063"/>
          </a:xfrm>
        </p:spPr>
        <p:txBody>
          <a:bodyPr>
            <a:normAutofit/>
          </a:bodyPr>
          <a:lstStyle/>
          <a:p>
            <a:pPr eaLnBrk="1" hangingPunct="1"/>
            <a:r>
              <a:rPr lang="en-US" altLang="zh-CN" dirty="0"/>
              <a:t>2. </a:t>
            </a:r>
            <a:r>
              <a:rPr lang="zh-CN" altLang="en-US" dirty="0"/>
              <a:t>表示关系的符号</a:t>
            </a:r>
          </a:p>
        </p:txBody>
      </p:sp>
      <p:sp>
        <p:nvSpPr>
          <p:cNvPr id="523267" name="Rectangle 3">
            <a:extLst>
              <a:ext uri="{FF2B5EF4-FFF2-40B4-BE49-F238E27FC236}">
                <a16:creationId xmlns:a16="http://schemas.microsoft.com/office/drawing/2014/main" id="{F289159D-71D9-5D4C-AD63-5E0FAD26FF2B}"/>
              </a:ext>
            </a:extLst>
          </p:cNvPr>
          <p:cNvSpPr>
            <a:spLocks noGrp="1" noChangeArrowheads="1"/>
          </p:cNvSpPr>
          <p:nvPr>
            <p:ph idx="1"/>
          </p:nvPr>
        </p:nvSpPr>
        <p:spPr>
          <a:xfrm>
            <a:off x="677102" y="1052512"/>
            <a:ext cx="10624882" cy="4752975"/>
          </a:xfrm>
          <a:noFill/>
        </p:spPr>
        <p:txBody>
          <a:bodyPr/>
          <a:lstStyle/>
          <a:p>
            <a:pPr eaLnBrk="1" hangingPunct="1"/>
            <a:r>
              <a:rPr lang="zh-CN" altLang="en-US" sz="2800" dirty="0"/>
              <a:t>归纳关系（分类关系）</a:t>
            </a:r>
          </a:p>
          <a:p>
            <a:pPr lvl="1" eaLnBrk="1" hangingPunct="1"/>
            <a:r>
              <a:rPr lang="zh-CN" altLang="en-US" sz="2400" dirty="0">
                <a:latin typeface="Times New Roman" panose="02020603050405020304" pitchFamily="18" charset="0"/>
              </a:rPr>
              <a:t>“</a:t>
            </a:r>
            <a:r>
              <a:rPr lang="zh-CN" altLang="en-US" sz="2400" dirty="0"/>
              <a:t>一般</a:t>
            </a:r>
            <a:r>
              <a:rPr lang="en-US" altLang="zh-CN" sz="2400" dirty="0">
                <a:latin typeface="Times New Roman" panose="02020603050405020304" pitchFamily="18" charset="0"/>
              </a:rPr>
              <a:t>—</a:t>
            </a:r>
            <a:r>
              <a:rPr lang="zh-CN" altLang="en-US" sz="2400" dirty="0"/>
              <a:t>特殊</a:t>
            </a:r>
            <a:r>
              <a:rPr lang="zh-CN" altLang="en-US" sz="2400" dirty="0">
                <a:latin typeface="Times New Roman" panose="02020603050405020304" pitchFamily="18" charset="0"/>
              </a:rPr>
              <a:t>”</a:t>
            </a:r>
            <a:r>
              <a:rPr lang="zh-CN" altLang="en-US" sz="2400" dirty="0"/>
              <a:t>关系</a:t>
            </a:r>
          </a:p>
          <a:p>
            <a:pPr lvl="1" eaLnBrk="1" hangingPunct="1"/>
            <a:r>
              <a:rPr lang="zh-CN" altLang="en-US" sz="2400" dirty="0"/>
              <a:t>反映一个类与若干个</a:t>
            </a:r>
            <a:r>
              <a:rPr lang="zh-CN" altLang="en-US" sz="2400" dirty="0">
                <a:solidFill>
                  <a:schemeClr val="tx1"/>
                </a:solidFill>
              </a:rPr>
              <a:t>互</a:t>
            </a:r>
            <a:r>
              <a:rPr lang="zh-CN" altLang="en-US" sz="2400" dirty="0">
                <a:solidFill>
                  <a:schemeClr val="hlink"/>
                </a:solidFill>
              </a:rPr>
              <a:t>不相容</a:t>
            </a:r>
            <a:r>
              <a:rPr lang="zh-CN" altLang="en-US" sz="2400" dirty="0"/>
              <a:t>的子类之间的</a:t>
            </a:r>
            <a:r>
              <a:rPr lang="zh-CN" altLang="en-US" sz="2400" dirty="0">
                <a:solidFill>
                  <a:schemeClr val="hlink"/>
                </a:solidFill>
              </a:rPr>
              <a:t>分类</a:t>
            </a:r>
            <a:r>
              <a:rPr lang="zh-CN" altLang="en-US" sz="2400" dirty="0"/>
              <a:t>关系</a:t>
            </a:r>
          </a:p>
          <a:p>
            <a:pPr lvl="2" eaLnBrk="1" hangingPunct="1"/>
            <a:r>
              <a:rPr lang="zh-CN" altLang="en-US" sz="2000" dirty="0"/>
              <a:t>基类说明一般性属性</a:t>
            </a:r>
          </a:p>
          <a:p>
            <a:pPr lvl="2" eaLnBrk="1" hangingPunct="1"/>
            <a:r>
              <a:rPr lang="zh-CN" altLang="en-US" sz="2000" dirty="0"/>
              <a:t>派生类说明特殊属性</a:t>
            </a:r>
            <a:endParaRPr lang="en-US" altLang="zh-CN" sz="2000" dirty="0"/>
          </a:p>
          <a:p>
            <a:pPr lvl="2" eaLnBrk="1" hangingPunct="1"/>
            <a:endParaRPr lang="zh-CN" altLang="en-US" sz="2400" dirty="0"/>
          </a:p>
          <a:p>
            <a:pPr lvl="1" eaLnBrk="1" hangingPunct="1"/>
            <a:r>
              <a:rPr lang="zh-CN" altLang="en-US" sz="2400" dirty="0"/>
              <a:t>派生类对象</a:t>
            </a:r>
            <a:r>
              <a:rPr lang="zh-CN" altLang="en-US" sz="2400" dirty="0">
                <a:latin typeface="Times New Roman" panose="02020603050405020304" pitchFamily="18" charset="0"/>
              </a:rPr>
              <a:t>“</a:t>
            </a:r>
            <a:r>
              <a:rPr lang="zh-CN" altLang="en-US" sz="2400" dirty="0"/>
              <a:t>即是</a:t>
            </a:r>
            <a:r>
              <a:rPr lang="en-US" altLang="zh-CN" sz="2400" dirty="0"/>
              <a:t>(</a:t>
            </a:r>
            <a:r>
              <a:rPr lang="en-US" altLang="zh-CN" sz="2400" dirty="0">
                <a:solidFill>
                  <a:schemeClr val="hlink"/>
                </a:solidFill>
              </a:rPr>
              <a:t>ISA</a:t>
            </a:r>
            <a:r>
              <a:rPr lang="en-US" altLang="zh-CN" sz="2400" dirty="0"/>
              <a:t>)</a:t>
            </a:r>
            <a:r>
              <a:rPr lang="en-US" altLang="zh-CN" sz="2400" dirty="0">
                <a:latin typeface="Times New Roman" panose="02020603050405020304" pitchFamily="18" charset="0"/>
              </a:rPr>
              <a:t>”</a:t>
            </a:r>
            <a:r>
              <a:rPr lang="zh-CN" altLang="en-US" sz="2400" dirty="0"/>
              <a:t>某种</a:t>
            </a:r>
            <a:r>
              <a:rPr lang="zh-CN" altLang="en-US" sz="2400" dirty="0">
                <a:solidFill>
                  <a:schemeClr val="hlink"/>
                </a:solidFill>
              </a:rPr>
              <a:t>特殊</a:t>
            </a:r>
            <a:r>
              <a:rPr lang="zh-CN" altLang="en-US" sz="2400" dirty="0"/>
              <a:t>的基类对象</a:t>
            </a:r>
          </a:p>
        </p:txBody>
      </p:sp>
      <p:sp>
        <p:nvSpPr>
          <p:cNvPr id="79874" name="Slide Number Placeholder 5">
            <a:extLst>
              <a:ext uri="{FF2B5EF4-FFF2-40B4-BE49-F238E27FC236}">
                <a16:creationId xmlns:a16="http://schemas.microsoft.com/office/drawing/2014/main" id="{91BD340A-5A89-6843-8188-53909A43F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F967F53-2DDA-864F-A79C-505EBEBA2DA4}" type="slidenum">
              <a:rPr kumimoji="0" lang="en-US" altLang="zh-CN" sz="1400"/>
              <a:pPr eaLnBrk="1" hangingPunct="1"/>
              <a:t>71</a:t>
            </a:fld>
            <a:r>
              <a:rPr kumimoji="0" lang="en-US" altLang="zh-CN" sz="1400"/>
              <a:t>/95</a:t>
            </a:r>
          </a:p>
        </p:txBody>
      </p:sp>
    </p:spTree>
    <p:extLst>
      <p:ext uri="{BB962C8B-B14F-4D97-AF65-F5344CB8AC3E}">
        <p14:creationId xmlns:p14="http://schemas.microsoft.com/office/powerpoint/2010/main" val="2245531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36390B79-09D5-3945-94CB-215C3BDB9034}"/>
              </a:ext>
            </a:extLst>
          </p:cNvPr>
          <p:cNvSpPr>
            <a:spLocks noGrp="1" noChangeArrowheads="1"/>
          </p:cNvSpPr>
          <p:nvPr>
            <p:ph type="title"/>
          </p:nvPr>
        </p:nvSpPr>
        <p:spPr>
          <a:xfrm>
            <a:off x="689294" y="139955"/>
            <a:ext cx="7793037" cy="754063"/>
          </a:xfrm>
        </p:spPr>
        <p:txBody>
          <a:bodyPr>
            <a:normAutofit/>
          </a:bodyPr>
          <a:lstStyle/>
          <a:p>
            <a:pPr eaLnBrk="1" hangingPunct="1"/>
            <a:r>
              <a:rPr lang="en-US" altLang="zh-CN" dirty="0"/>
              <a:t>2 </a:t>
            </a:r>
            <a:r>
              <a:rPr lang="zh-CN" altLang="en-US" dirty="0"/>
              <a:t>表示关系的符号</a:t>
            </a:r>
          </a:p>
        </p:txBody>
      </p:sp>
      <p:sp>
        <p:nvSpPr>
          <p:cNvPr id="80900" name="Rectangle 3">
            <a:extLst>
              <a:ext uri="{FF2B5EF4-FFF2-40B4-BE49-F238E27FC236}">
                <a16:creationId xmlns:a16="http://schemas.microsoft.com/office/drawing/2014/main" id="{B6A64733-8B6B-C749-829F-7CB379F0691C}"/>
              </a:ext>
            </a:extLst>
          </p:cNvPr>
          <p:cNvSpPr>
            <a:spLocks noGrp="1" noChangeArrowheads="1"/>
          </p:cNvSpPr>
          <p:nvPr>
            <p:ph idx="1"/>
          </p:nvPr>
        </p:nvSpPr>
        <p:spPr>
          <a:xfrm>
            <a:off x="689294" y="1060959"/>
            <a:ext cx="10649266" cy="4105275"/>
          </a:xfrm>
          <a:solidFill>
            <a:schemeClr val="bg1"/>
          </a:solidFill>
        </p:spPr>
        <p:txBody>
          <a:bodyPr>
            <a:normAutofit/>
          </a:bodyPr>
          <a:lstStyle/>
          <a:p>
            <a:pPr eaLnBrk="1" hangingPunct="1"/>
            <a:r>
              <a:rPr lang="zh-CN" altLang="en-US" sz="2800" dirty="0"/>
              <a:t>类图描述类及类与类之间的关系</a:t>
            </a:r>
          </a:p>
          <a:p>
            <a:pPr eaLnBrk="1" hangingPunct="1"/>
            <a:r>
              <a:rPr lang="zh-CN" altLang="en-US" sz="2800" dirty="0"/>
              <a:t>定义了类之后就可以定义类与类之间的各种关系</a:t>
            </a:r>
          </a:p>
          <a:p>
            <a:pPr eaLnBrk="1" hangingPunct="1"/>
            <a:r>
              <a:rPr lang="zh-CN" altLang="en-US" sz="2800" dirty="0"/>
              <a:t>类与类之间最常见的关系</a:t>
            </a:r>
          </a:p>
          <a:p>
            <a:pPr lvl="1" eaLnBrk="1" hangingPunct="1"/>
            <a:r>
              <a:rPr lang="zh-CN" altLang="en-US" sz="2400" dirty="0"/>
              <a:t>关联关系</a:t>
            </a:r>
          </a:p>
          <a:p>
            <a:pPr lvl="1" eaLnBrk="1" hangingPunct="1"/>
            <a:r>
              <a:rPr lang="zh-CN" altLang="en-US" sz="2400" dirty="0"/>
              <a:t>泛化</a:t>
            </a:r>
            <a:r>
              <a:rPr lang="en-US" altLang="zh-CN" sz="2400" dirty="0"/>
              <a:t>(</a:t>
            </a:r>
            <a:r>
              <a:rPr lang="zh-CN" altLang="en-US" sz="2400" dirty="0"/>
              <a:t>即继承</a:t>
            </a:r>
            <a:r>
              <a:rPr lang="en-US" altLang="zh-CN" sz="2400" dirty="0"/>
              <a:t>)</a:t>
            </a:r>
            <a:r>
              <a:rPr lang="zh-CN" altLang="en-US" sz="2400" dirty="0"/>
              <a:t>关系</a:t>
            </a:r>
          </a:p>
        </p:txBody>
      </p:sp>
      <p:sp>
        <p:nvSpPr>
          <p:cNvPr id="80898" name="Slide Number Placeholder 5">
            <a:extLst>
              <a:ext uri="{FF2B5EF4-FFF2-40B4-BE49-F238E27FC236}">
                <a16:creationId xmlns:a16="http://schemas.microsoft.com/office/drawing/2014/main" id="{4CAF09E4-736B-C341-A75B-6581FB68B2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D6143AF-C663-CF44-9367-5E695D3733A4}" type="slidenum">
              <a:rPr kumimoji="0" lang="en-US" altLang="zh-CN" sz="1400"/>
              <a:pPr eaLnBrk="1" hangingPunct="1"/>
              <a:t>72</a:t>
            </a:fld>
            <a:r>
              <a:rPr kumimoji="0" lang="en-US" altLang="zh-CN" sz="1400"/>
              <a:t>/95</a:t>
            </a:r>
          </a:p>
        </p:txBody>
      </p:sp>
    </p:spTree>
    <p:extLst>
      <p:ext uri="{BB962C8B-B14F-4D97-AF65-F5344CB8AC3E}">
        <p14:creationId xmlns:p14="http://schemas.microsoft.com/office/powerpoint/2010/main" val="1467278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609C5727-1F2A-4D4B-B045-2905FC734CEF}"/>
              </a:ext>
            </a:extLst>
          </p:cNvPr>
          <p:cNvSpPr>
            <a:spLocks noGrp="1" noChangeArrowheads="1"/>
          </p:cNvSpPr>
          <p:nvPr>
            <p:ph type="title"/>
          </p:nvPr>
        </p:nvSpPr>
        <p:spPr/>
        <p:txBody>
          <a:bodyPr/>
          <a:lstStyle/>
          <a:p>
            <a:pPr eaLnBrk="1" hangingPunct="1"/>
            <a:r>
              <a:rPr lang="zh-CN" altLang="en-US"/>
              <a:t>关联</a:t>
            </a:r>
          </a:p>
        </p:txBody>
      </p:sp>
      <p:sp>
        <p:nvSpPr>
          <p:cNvPr id="563203" name="Rectangle 3">
            <a:extLst>
              <a:ext uri="{FF2B5EF4-FFF2-40B4-BE49-F238E27FC236}">
                <a16:creationId xmlns:a16="http://schemas.microsoft.com/office/drawing/2014/main" id="{5F544CA1-FC2F-E54B-A0AA-10FEE6D11E3F}"/>
              </a:ext>
            </a:extLst>
          </p:cNvPr>
          <p:cNvSpPr>
            <a:spLocks noGrp="1" noChangeArrowheads="1"/>
          </p:cNvSpPr>
          <p:nvPr>
            <p:ph idx="1"/>
          </p:nvPr>
        </p:nvSpPr>
        <p:spPr>
          <a:xfrm>
            <a:off x="635961" y="944818"/>
            <a:ext cx="10576522" cy="3140075"/>
          </a:xfrm>
        </p:spPr>
        <p:txBody>
          <a:bodyPr>
            <a:normAutofit/>
          </a:bodyPr>
          <a:lstStyle/>
          <a:p>
            <a:pPr eaLnBrk="1" hangingPunct="1"/>
            <a:r>
              <a:rPr lang="zh-CN" altLang="en-US" sz="2800" dirty="0"/>
              <a:t>关联表示两个类的对象之间存在某种语义上的联系</a:t>
            </a:r>
          </a:p>
          <a:p>
            <a:pPr eaLnBrk="1" hangingPunct="1"/>
            <a:r>
              <a:rPr lang="zh-CN" altLang="en-US" sz="2800" dirty="0"/>
              <a:t>普通关联</a:t>
            </a:r>
          </a:p>
          <a:p>
            <a:pPr lvl="1" eaLnBrk="1" hangingPunct="1"/>
            <a:r>
              <a:rPr lang="zh-CN" altLang="en-US" sz="2400" dirty="0"/>
              <a:t>只要在类与类之问存在连接关系就可以用普通关联表示</a:t>
            </a:r>
          </a:p>
          <a:p>
            <a:pPr lvl="1" eaLnBrk="1" hangingPunct="1"/>
            <a:r>
              <a:rPr lang="zh-CN" altLang="en-US" sz="2400" dirty="0"/>
              <a:t>关联名和方向</a:t>
            </a:r>
          </a:p>
          <a:p>
            <a:pPr lvl="1" eaLnBrk="1" hangingPunct="1"/>
            <a:r>
              <a:rPr lang="zh-CN" altLang="en-US" sz="2400" dirty="0"/>
              <a:t>重数</a:t>
            </a:r>
          </a:p>
        </p:txBody>
      </p:sp>
      <p:sp>
        <p:nvSpPr>
          <p:cNvPr id="81922" name="Slide Number Placeholder 5">
            <a:extLst>
              <a:ext uri="{FF2B5EF4-FFF2-40B4-BE49-F238E27FC236}">
                <a16:creationId xmlns:a16="http://schemas.microsoft.com/office/drawing/2014/main" id="{135095EE-1D91-2844-8DC9-4481CE4C39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30B6601-49B9-FB41-AD23-1A4BEF290181}" type="slidenum">
              <a:rPr kumimoji="0" lang="en-US" altLang="zh-CN" sz="1400"/>
              <a:pPr eaLnBrk="1" hangingPunct="1"/>
              <a:t>73</a:t>
            </a:fld>
            <a:r>
              <a:rPr kumimoji="0" lang="en-US" altLang="zh-CN" sz="1400"/>
              <a:t>/95</a:t>
            </a:r>
          </a:p>
        </p:txBody>
      </p:sp>
      <p:pic>
        <p:nvPicPr>
          <p:cNvPr id="563204" name="Picture 4">
            <a:extLst>
              <a:ext uri="{FF2B5EF4-FFF2-40B4-BE49-F238E27FC236}">
                <a16:creationId xmlns:a16="http://schemas.microsoft.com/office/drawing/2014/main" id="{196F5D3F-A7E7-5B47-9697-5F616E52D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382" y="3729289"/>
            <a:ext cx="829468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6431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F8E36B06-E905-4B48-B70E-35BCBF63E63C}"/>
              </a:ext>
            </a:extLst>
          </p:cNvPr>
          <p:cNvSpPr>
            <a:spLocks noGrp="1" noChangeArrowheads="1"/>
          </p:cNvSpPr>
          <p:nvPr>
            <p:ph type="title"/>
          </p:nvPr>
        </p:nvSpPr>
        <p:spPr/>
        <p:txBody>
          <a:bodyPr/>
          <a:lstStyle/>
          <a:p>
            <a:pPr eaLnBrk="1" hangingPunct="1"/>
            <a:r>
              <a:rPr lang="zh-CN" altLang="en-US"/>
              <a:t>限定关联</a:t>
            </a:r>
          </a:p>
        </p:txBody>
      </p:sp>
      <p:sp>
        <p:nvSpPr>
          <p:cNvPr id="82948" name="Rectangle 3">
            <a:extLst>
              <a:ext uri="{FF2B5EF4-FFF2-40B4-BE49-F238E27FC236}">
                <a16:creationId xmlns:a16="http://schemas.microsoft.com/office/drawing/2014/main" id="{755E917C-B7C9-3846-92C7-8A67BC5322B9}"/>
              </a:ext>
            </a:extLst>
          </p:cNvPr>
          <p:cNvSpPr>
            <a:spLocks noGrp="1" noChangeArrowheads="1"/>
          </p:cNvSpPr>
          <p:nvPr>
            <p:ph idx="1"/>
          </p:nvPr>
        </p:nvSpPr>
        <p:spPr>
          <a:xfrm>
            <a:off x="750569" y="981393"/>
            <a:ext cx="10559981" cy="2851150"/>
          </a:xfrm>
        </p:spPr>
        <p:txBody>
          <a:bodyPr>
            <a:normAutofit/>
          </a:bodyPr>
          <a:lstStyle/>
          <a:p>
            <a:pPr eaLnBrk="1" hangingPunct="1"/>
            <a:r>
              <a:rPr lang="zh-CN" altLang="en-US" sz="2800" dirty="0"/>
              <a:t>限定关联通常用在一对多或多对多的关联关系中，可以把模型中的重数从一对多变成一对一，或从多对多简化成多对一。</a:t>
            </a:r>
          </a:p>
          <a:p>
            <a:pPr eaLnBrk="1" hangingPunct="1"/>
            <a:r>
              <a:rPr lang="zh-CN" altLang="en-US" sz="2800" dirty="0"/>
              <a:t>在类图中把限定词放在关联关系末端的一个小方框内。</a:t>
            </a:r>
          </a:p>
        </p:txBody>
      </p:sp>
      <p:sp>
        <p:nvSpPr>
          <p:cNvPr id="82946" name="Slide Number Placeholder 5">
            <a:extLst>
              <a:ext uri="{FF2B5EF4-FFF2-40B4-BE49-F238E27FC236}">
                <a16:creationId xmlns:a16="http://schemas.microsoft.com/office/drawing/2014/main" id="{C85293CF-6837-1F43-8050-5036AA6D35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F9A71A8-3D09-3047-96D2-9CF7FF726987}" type="slidenum">
              <a:rPr kumimoji="0" lang="en-US" altLang="zh-CN" sz="1400"/>
              <a:pPr eaLnBrk="1" hangingPunct="1"/>
              <a:t>74</a:t>
            </a:fld>
            <a:r>
              <a:rPr kumimoji="0" lang="en-US" altLang="zh-CN" sz="1400"/>
              <a:t>/95</a:t>
            </a:r>
          </a:p>
        </p:txBody>
      </p:sp>
      <p:pic>
        <p:nvPicPr>
          <p:cNvPr id="82949" name="Picture 4">
            <a:extLst>
              <a:ext uri="{FF2B5EF4-FFF2-40B4-BE49-F238E27FC236}">
                <a16:creationId xmlns:a16="http://schemas.microsoft.com/office/drawing/2014/main" id="{5D2DD13E-A502-1B41-B94C-36AF6F668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744" y="3617401"/>
            <a:ext cx="68373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707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0523606B-B9B6-A54C-8229-E67CCD81EF99}"/>
              </a:ext>
            </a:extLst>
          </p:cNvPr>
          <p:cNvSpPr>
            <a:spLocks noGrp="1" noChangeArrowheads="1"/>
          </p:cNvSpPr>
          <p:nvPr>
            <p:ph type="title"/>
          </p:nvPr>
        </p:nvSpPr>
        <p:spPr/>
        <p:txBody>
          <a:bodyPr/>
          <a:lstStyle/>
          <a:p>
            <a:pPr eaLnBrk="1" hangingPunct="1"/>
            <a:r>
              <a:rPr lang="zh-CN" altLang="en-US"/>
              <a:t>关联类</a:t>
            </a:r>
          </a:p>
        </p:txBody>
      </p:sp>
      <p:sp>
        <p:nvSpPr>
          <p:cNvPr id="83972" name="Rectangle 3">
            <a:extLst>
              <a:ext uri="{FF2B5EF4-FFF2-40B4-BE49-F238E27FC236}">
                <a16:creationId xmlns:a16="http://schemas.microsoft.com/office/drawing/2014/main" id="{6A3A6C9F-BEB6-2E44-9828-E77016AA8E52}"/>
              </a:ext>
            </a:extLst>
          </p:cNvPr>
          <p:cNvSpPr>
            <a:spLocks noGrp="1" noChangeArrowheads="1"/>
          </p:cNvSpPr>
          <p:nvPr>
            <p:ph idx="1"/>
          </p:nvPr>
        </p:nvSpPr>
        <p:spPr>
          <a:xfrm>
            <a:off x="635961" y="1030162"/>
            <a:ext cx="10576522" cy="1843087"/>
          </a:xfrm>
        </p:spPr>
        <p:txBody>
          <a:bodyPr>
            <a:normAutofit/>
          </a:bodyPr>
          <a:lstStyle/>
          <a:p>
            <a:pPr eaLnBrk="1" hangingPunct="1"/>
            <a:r>
              <a:rPr lang="zh-CN" altLang="en-US" sz="2800" dirty="0"/>
              <a:t>为了说明关联的性质可能需要一些附加信息。可以引入一个关联类来记录这些信息。</a:t>
            </a:r>
          </a:p>
          <a:p>
            <a:pPr eaLnBrk="1" hangingPunct="1"/>
            <a:r>
              <a:rPr lang="zh-CN" altLang="en-US" sz="2800" dirty="0"/>
              <a:t>关联中的每个连接与关联类的一个对象相联系。</a:t>
            </a:r>
          </a:p>
        </p:txBody>
      </p:sp>
      <p:sp>
        <p:nvSpPr>
          <p:cNvPr id="83970" name="Slide Number Placeholder 5">
            <a:extLst>
              <a:ext uri="{FF2B5EF4-FFF2-40B4-BE49-F238E27FC236}">
                <a16:creationId xmlns:a16="http://schemas.microsoft.com/office/drawing/2014/main" id="{AF658845-39F8-4643-8CF5-4DD6EE0101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0E5C1C3-AE52-8141-A6AA-1AE7BBA74E20}" type="slidenum">
              <a:rPr kumimoji="0" lang="en-US" altLang="zh-CN" sz="1400"/>
              <a:pPr eaLnBrk="1" hangingPunct="1"/>
              <a:t>75</a:t>
            </a:fld>
            <a:r>
              <a:rPr kumimoji="0" lang="en-US" altLang="zh-CN" sz="1400"/>
              <a:t>/95</a:t>
            </a:r>
          </a:p>
        </p:txBody>
      </p:sp>
      <p:pic>
        <p:nvPicPr>
          <p:cNvPr id="83973" name="Picture 4">
            <a:extLst>
              <a:ext uri="{FF2B5EF4-FFF2-40B4-BE49-F238E27FC236}">
                <a16:creationId xmlns:a16="http://schemas.microsoft.com/office/drawing/2014/main" id="{4869D76F-5968-1A45-A209-5B47E13D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631" y="2678238"/>
            <a:ext cx="4032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6111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147131E6-530D-E74D-804D-1DD99A7860B0}"/>
              </a:ext>
            </a:extLst>
          </p:cNvPr>
          <p:cNvSpPr>
            <a:spLocks noGrp="1" noChangeArrowheads="1"/>
          </p:cNvSpPr>
          <p:nvPr>
            <p:ph type="title"/>
          </p:nvPr>
        </p:nvSpPr>
        <p:spPr/>
        <p:txBody>
          <a:bodyPr/>
          <a:lstStyle/>
          <a:p>
            <a:pPr eaLnBrk="1" hangingPunct="1"/>
            <a:r>
              <a:rPr lang="zh-CN" altLang="en-US"/>
              <a:t>聚集</a:t>
            </a:r>
          </a:p>
        </p:txBody>
      </p:sp>
      <p:sp>
        <p:nvSpPr>
          <p:cNvPr id="566275" name="Rectangle 3">
            <a:extLst>
              <a:ext uri="{FF2B5EF4-FFF2-40B4-BE49-F238E27FC236}">
                <a16:creationId xmlns:a16="http://schemas.microsoft.com/office/drawing/2014/main" id="{93C689F5-0B7B-FB41-A30C-6352605479D2}"/>
              </a:ext>
            </a:extLst>
          </p:cNvPr>
          <p:cNvSpPr>
            <a:spLocks noGrp="1" noChangeArrowheads="1"/>
          </p:cNvSpPr>
          <p:nvPr>
            <p:ph idx="1"/>
          </p:nvPr>
        </p:nvSpPr>
        <p:spPr>
          <a:xfrm>
            <a:off x="745174" y="1091122"/>
            <a:ext cx="10565377" cy="3716337"/>
          </a:xfrm>
        </p:spPr>
        <p:txBody>
          <a:bodyPr>
            <a:normAutofit/>
          </a:bodyPr>
          <a:lstStyle/>
          <a:p>
            <a:pPr eaLnBrk="1" hangingPunct="1"/>
            <a:r>
              <a:rPr lang="zh-CN" altLang="en-US" sz="2800" dirty="0"/>
              <a:t>聚集也称为聚合，是关联的特例。聚集表示类与类之间的关系是整体与部分的关系。</a:t>
            </a:r>
          </a:p>
          <a:p>
            <a:pPr eaLnBrk="1" hangingPunct="1"/>
            <a:r>
              <a:rPr lang="zh-CN" altLang="en-US" sz="2800" dirty="0"/>
              <a:t>在陈述需求时使用的</a:t>
            </a:r>
            <a:r>
              <a:rPr lang="zh-CN" altLang="en-US" sz="2800" dirty="0">
                <a:latin typeface="Times New Roman" panose="02020603050405020304" pitchFamily="18" charset="0"/>
              </a:rPr>
              <a:t>“</a:t>
            </a:r>
            <a:r>
              <a:rPr lang="zh-CN" altLang="en-US" sz="2800" dirty="0"/>
              <a:t>包含</a:t>
            </a:r>
            <a:r>
              <a:rPr lang="zh-CN" altLang="en-US" sz="2800" dirty="0">
                <a:latin typeface="Times New Roman" panose="02020603050405020304" pitchFamily="18" charset="0"/>
              </a:rPr>
              <a:t>”</a:t>
            </a:r>
            <a:r>
              <a:rPr lang="zh-CN" altLang="en-US" sz="2800" dirty="0"/>
              <a:t>、</a:t>
            </a:r>
            <a:r>
              <a:rPr lang="zh-CN" altLang="en-US" sz="2800" dirty="0">
                <a:latin typeface="Times New Roman" panose="02020603050405020304" pitchFamily="18" charset="0"/>
              </a:rPr>
              <a:t>“</a:t>
            </a:r>
            <a:r>
              <a:rPr lang="zh-CN" altLang="en-US" sz="2800" dirty="0"/>
              <a:t>组成</a:t>
            </a:r>
            <a:r>
              <a:rPr lang="zh-CN" altLang="en-US" sz="2800" dirty="0">
                <a:latin typeface="Times New Roman" panose="02020603050405020304" pitchFamily="18" charset="0"/>
              </a:rPr>
              <a:t>”</a:t>
            </a:r>
            <a:r>
              <a:rPr lang="zh-CN" altLang="en-US" sz="2800" dirty="0"/>
              <a:t>、</a:t>
            </a:r>
            <a:r>
              <a:rPr lang="zh-CN" altLang="en-US" sz="2800" dirty="0">
                <a:latin typeface="Times New Roman" panose="02020603050405020304" pitchFamily="18" charset="0"/>
              </a:rPr>
              <a:t>“</a:t>
            </a:r>
            <a:r>
              <a:rPr lang="zh-CN" altLang="en-US" sz="2800" dirty="0"/>
              <a:t>分为</a:t>
            </a:r>
            <a:r>
              <a:rPr lang="en-US" altLang="zh-CN" sz="2800" dirty="0">
                <a:latin typeface="Times New Roman" panose="02020603050405020304" pitchFamily="18" charset="0"/>
              </a:rPr>
              <a:t>……</a:t>
            </a:r>
            <a:r>
              <a:rPr lang="zh-CN" altLang="en-US" sz="2800" dirty="0"/>
              <a:t>部分</a:t>
            </a:r>
            <a:r>
              <a:rPr lang="zh-CN" altLang="en-US" sz="2800" dirty="0">
                <a:latin typeface="Times New Roman" panose="02020603050405020304" pitchFamily="18" charset="0"/>
              </a:rPr>
              <a:t>”</a:t>
            </a:r>
            <a:r>
              <a:rPr lang="zh-CN" altLang="en-US" sz="2800" dirty="0"/>
              <a:t>等字句，往往意味着存在聚集关系。</a:t>
            </a:r>
          </a:p>
          <a:p>
            <a:pPr eaLnBrk="1" hangingPunct="1"/>
            <a:r>
              <a:rPr lang="zh-CN" altLang="en-US" sz="2800" dirty="0"/>
              <a:t>除了一般聚集之外，还有两种特殊的聚集关系，</a:t>
            </a:r>
          </a:p>
          <a:p>
            <a:pPr lvl="1" eaLnBrk="1" hangingPunct="1"/>
            <a:r>
              <a:rPr lang="zh-CN" altLang="en-US" sz="2400" dirty="0"/>
              <a:t>共享聚集</a:t>
            </a:r>
          </a:p>
          <a:p>
            <a:pPr lvl="1" eaLnBrk="1" hangingPunct="1"/>
            <a:r>
              <a:rPr lang="zh-CN" altLang="en-US" sz="2400" dirty="0"/>
              <a:t>组合聚集</a:t>
            </a:r>
            <a:endParaRPr lang="zh-CN" altLang="en-US" sz="2800" dirty="0"/>
          </a:p>
        </p:txBody>
      </p:sp>
      <p:sp>
        <p:nvSpPr>
          <p:cNvPr id="84994" name="Slide Number Placeholder 5">
            <a:extLst>
              <a:ext uri="{FF2B5EF4-FFF2-40B4-BE49-F238E27FC236}">
                <a16:creationId xmlns:a16="http://schemas.microsoft.com/office/drawing/2014/main" id="{AD598F30-52A1-9B4A-9998-594B863911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4915FCE-7FE1-FB4C-9DB1-EBF9CEEAE9A4}" type="slidenum">
              <a:rPr kumimoji="0" lang="en-US" altLang="zh-CN" sz="1400"/>
              <a:pPr eaLnBrk="1" hangingPunct="1"/>
              <a:t>76</a:t>
            </a:fld>
            <a:r>
              <a:rPr kumimoji="0" lang="en-US" altLang="zh-CN" sz="1400"/>
              <a:t>/95</a:t>
            </a:r>
          </a:p>
        </p:txBody>
      </p:sp>
    </p:spTree>
    <p:extLst>
      <p:ext uri="{BB962C8B-B14F-4D97-AF65-F5344CB8AC3E}">
        <p14:creationId xmlns:p14="http://schemas.microsoft.com/office/powerpoint/2010/main" val="14298659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77463BBE-E5BA-4748-A9D1-E803129DE401}"/>
              </a:ext>
            </a:extLst>
          </p:cNvPr>
          <p:cNvSpPr>
            <a:spLocks noGrp="1" noChangeArrowheads="1"/>
          </p:cNvSpPr>
          <p:nvPr>
            <p:ph type="title"/>
          </p:nvPr>
        </p:nvSpPr>
        <p:spPr/>
        <p:txBody>
          <a:bodyPr/>
          <a:lstStyle/>
          <a:p>
            <a:pPr eaLnBrk="1" hangingPunct="1"/>
            <a:r>
              <a:rPr lang="zh-CN" altLang="en-US"/>
              <a:t>共享聚集</a:t>
            </a:r>
          </a:p>
        </p:txBody>
      </p:sp>
      <p:sp>
        <p:nvSpPr>
          <p:cNvPr id="86020" name="Rectangle 3">
            <a:extLst>
              <a:ext uri="{FF2B5EF4-FFF2-40B4-BE49-F238E27FC236}">
                <a16:creationId xmlns:a16="http://schemas.microsoft.com/office/drawing/2014/main" id="{3ABBD928-6E0B-274A-A431-6C2BCE0485D7}"/>
              </a:ext>
            </a:extLst>
          </p:cNvPr>
          <p:cNvSpPr>
            <a:spLocks noGrp="1" noChangeArrowheads="1"/>
          </p:cNvSpPr>
          <p:nvPr>
            <p:ph idx="1"/>
          </p:nvPr>
        </p:nvSpPr>
        <p:spPr>
          <a:xfrm>
            <a:off x="635961" y="951855"/>
            <a:ext cx="10674590" cy="1800225"/>
          </a:xfrm>
        </p:spPr>
        <p:txBody>
          <a:bodyPr>
            <a:normAutofit/>
          </a:bodyPr>
          <a:lstStyle/>
          <a:p>
            <a:pPr eaLnBrk="1" hangingPunct="1"/>
            <a:r>
              <a:rPr lang="zh-CN" altLang="en-US" sz="2800" dirty="0"/>
              <a:t>如果在聚集关系中处于部分方的对象可同时参与多个处于整体方对象的构成，则该聚集称为共享聚集。</a:t>
            </a:r>
          </a:p>
        </p:txBody>
      </p:sp>
      <p:sp>
        <p:nvSpPr>
          <p:cNvPr id="86018" name="Slide Number Placeholder 5">
            <a:extLst>
              <a:ext uri="{FF2B5EF4-FFF2-40B4-BE49-F238E27FC236}">
                <a16:creationId xmlns:a16="http://schemas.microsoft.com/office/drawing/2014/main" id="{25CE86F4-18FE-9140-8618-3113CFB349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F3D2235-DBB7-2449-9A00-979EAF2BFF95}" type="slidenum">
              <a:rPr kumimoji="0" lang="en-US" altLang="zh-CN" sz="1400"/>
              <a:pPr eaLnBrk="1" hangingPunct="1"/>
              <a:t>77</a:t>
            </a:fld>
            <a:r>
              <a:rPr kumimoji="0" lang="en-US" altLang="zh-CN" sz="1400"/>
              <a:t>/95</a:t>
            </a:r>
          </a:p>
        </p:txBody>
      </p:sp>
      <p:pic>
        <p:nvPicPr>
          <p:cNvPr id="567300" name="Picture 4">
            <a:extLst>
              <a:ext uri="{FF2B5EF4-FFF2-40B4-BE49-F238E27FC236}">
                <a16:creationId xmlns:a16="http://schemas.microsoft.com/office/drawing/2014/main" id="{B84CFECF-5FD5-7B40-98E4-4A10C2C6B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62" y="3009900"/>
            <a:ext cx="79136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7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E3B8E7EE-A6CC-D649-9CCD-7CDCD40C5073}"/>
              </a:ext>
            </a:extLst>
          </p:cNvPr>
          <p:cNvSpPr>
            <a:spLocks noGrp="1" noChangeArrowheads="1"/>
          </p:cNvSpPr>
          <p:nvPr>
            <p:ph type="title"/>
          </p:nvPr>
        </p:nvSpPr>
        <p:spPr/>
        <p:txBody>
          <a:bodyPr/>
          <a:lstStyle/>
          <a:p>
            <a:pPr eaLnBrk="1" hangingPunct="1"/>
            <a:r>
              <a:rPr lang="zh-CN" altLang="en-US"/>
              <a:t>组合聚集</a:t>
            </a:r>
          </a:p>
        </p:txBody>
      </p:sp>
      <p:sp>
        <p:nvSpPr>
          <p:cNvPr id="87044" name="Rectangle 3">
            <a:extLst>
              <a:ext uri="{FF2B5EF4-FFF2-40B4-BE49-F238E27FC236}">
                <a16:creationId xmlns:a16="http://schemas.microsoft.com/office/drawing/2014/main" id="{CF40EC88-8EDD-C24B-80A6-9731AF76296F}"/>
              </a:ext>
            </a:extLst>
          </p:cNvPr>
          <p:cNvSpPr>
            <a:spLocks noGrp="1" noChangeArrowheads="1"/>
          </p:cNvSpPr>
          <p:nvPr>
            <p:ph idx="1"/>
          </p:nvPr>
        </p:nvSpPr>
        <p:spPr>
          <a:xfrm>
            <a:off x="635961" y="1042353"/>
            <a:ext cx="10674590" cy="2203450"/>
          </a:xfrm>
        </p:spPr>
        <p:txBody>
          <a:bodyPr>
            <a:normAutofit/>
          </a:bodyPr>
          <a:lstStyle/>
          <a:p>
            <a:pPr eaLnBrk="1" hangingPunct="1"/>
            <a:r>
              <a:rPr lang="zh-CN" altLang="en-US" sz="2800" dirty="0"/>
              <a:t>如果部分类完全隶属于整体类，部分与整体共存．整体不存在了部分也会随之消失</a:t>
            </a:r>
            <a:r>
              <a:rPr lang="en-US" altLang="zh-CN" sz="2800" dirty="0"/>
              <a:t>(</a:t>
            </a:r>
            <a:r>
              <a:rPr lang="zh-CN" altLang="en-US" sz="2800" dirty="0"/>
              <a:t>或失去存在价值了</a:t>
            </a:r>
            <a:r>
              <a:rPr lang="en-US" altLang="zh-CN" sz="2800" dirty="0"/>
              <a:t>)</a:t>
            </a:r>
            <a:r>
              <a:rPr lang="zh-CN" altLang="en-US" sz="2800" dirty="0"/>
              <a:t>，则该聚集称为组合聚集</a:t>
            </a:r>
            <a:r>
              <a:rPr lang="en-US" altLang="zh-CN" sz="2800" dirty="0"/>
              <a:t>(</a:t>
            </a:r>
            <a:r>
              <a:rPr lang="zh-CN" altLang="en-US" sz="2800" dirty="0"/>
              <a:t>简称为组成</a:t>
            </a:r>
            <a:r>
              <a:rPr lang="en-US" altLang="zh-CN" sz="2800" dirty="0"/>
              <a:t>)</a:t>
            </a:r>
            <a:r>
              <a:rPr lang="zh-CN" altLang="en-US" sz="2800" dirty="0"/>
              <a:t>。</a:t>
            </a:r>
          </a:p>
        </p:txBody>
      </p:sp>
      <p:sp>
        <p:nvSpPr>
          <p:cNvPr id="87042" name="Slide Number Placeholder 5">
            <a:extLst>
              <a:ext uri="{FF2B5EF4-FFF2-40B4-BE49-F238E27FC236}">
                <a16:creationId xmlns:a16="http://schemas.microsoft.com/office/drawing/2014/main" id="{18E3F9E3-15F3-274A-A949-2FE7D7C8E3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4B8B23C-6EEA-BE4C-A90C-6D79F1218D0E}" type="slidenum">
              <a:rPr kumimoji="0" lang="en-US" altLang="zh-CN" sz="1400"/>
              <a:pPr eaLnBrk="1" hangingPunct="1"/>
              <a:t>78</a:t>
            </a:fld>
            <a:r>
              <a:rPr kumimoji="0" lang="en-US" altLang="zh-CN" sz="1400"/>
              <a:t>/95</a:t>
            </a:r>
          </a:p>
        </p:txBody>
      </p:sp>
      <p:pic>
        <p:nvPicPr>
          <p:cNvPr id="568324" name="Picture 4">
            <a:extLst>
              <a:ext uri="{FF2B5EF4-FFF2-40B4-BE49-F238E27FC236}">
                <a16:creationId xmlns:a16="http://schemas.microsoft.com/office/drawing/2014/main" id="{493FD15C-C17E-0E40-A2A4-E2425B33E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018" y="2865566"/>
            <a:ext cx="4681538"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5764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7BE20DBB-B56A-B445-90BE-1DD33D32375D}"/>
              </a:ext>
            </a:extLst>
          </p:cNvPr>
          <p:cNvSpPr>
            <a:spLocks noGrp="1" noChangeArrowheads="1"/>
          </p:cNvSpPr>
          <p:nvPr>
            <p:ph type="title"/>
          </p:nvPr>
        </p:nvSpPr>
        <p:spPr>
          <a:xfrm>
            <a:off x="725870" y="139955"/>
            <a:ext cx="7793037" cy="754063"/>
          </a:xfrm>
        </p:spPr>
        <p:txBody>
          <a:bodyPr>
            <a:normAutofit/>
          </a:bodyPr>
          <a:lstStyle/>
          <a:p>
            <a:pPr eaLnBrk="1" hangingPunct="1"/>
            <a:r>
              <a:rPr lang="zh-CN" altLang="en-US" dirty="0"/>
              <a:t>泛化</a:t>
            </a:r>
          </a:p>
        </p:txBody>
      </p:sp>
      <p:sp>
        <p:nvSpPr>
          <p:cNvPr id="88068" name="Rectangle 3">
            <a:extLst>
              <a:ext uri="{FF2B5EF4-FFF2-40B4-BE49-F238E27FC236}">
                <a16:creationId xmlns:a16="http://schemas.microsoft.com/office/drawing/2014/main" id="{0784FE17-9908-2743-9D46-4BA7CE4E0556}"/>
              </a:ext>
            </a:extLst>
          </p:cNvPr>
          <p:cNvSpPr>
            <a:spLocks noGrp="1" noChangeArrowheads="1"/>
          </p:cNvSpPr>
          <p:nvPr>
            <p:ph idx="1"/>
          </p:nvPr>
        </p:nvSpPr>
        <p:spPr>
          <a:xfrm>
            <a:off x="635573" y="991235"/>
            <a:ext cx="10715179" cy="3384550"/>
          </a:xfrm>
          <a:noFill/>
        </p:spPr>
        <p:txBody>
          <a:bodyPr>
            <a:normAutofit/>
          </a:bodyPr>
          <a:lstStyle/>
          <a:p>
            <a:pPr eaLnBrk="1" hangingPunct="1"/>
            <a:r>
              <a:rPr lang="en-US" altLang="zh-CN" sz="2800" dirty="0"/>
              <a:t>UML</a:t>
            </a:r>
            <a:r>
              <a:rPr lang="zh-CN" altLang="en-US" sz="2800" dirty="0"/>
              <a:t>中的泛化关系就是通常所说的继承关系，它是通用元素和具体元素之间的一种分类关系</a:t>
            </a:r>
          </a:p>
          <a:p>
            <a:pPr eaLnBrk="1" hangingPunct="1"/>
            <a:r>
              <a:rPr lang="zh-CN" altLang="en-US" sz="2800" dirty="0"/>
              <a:t>具体元素完全拥有通用元素的信息，并且还可以附加一些其他信息</a:t>
            </a:r>
          </a:p>
        </p:txBody>
      </p:sp>
      <p:sp>
        <p:nvSpPr>
          <p:cNvPr id="88066" name="Slide Number Placeholder 5">
            <a:extLst>
              <a:ext uri="{FF2B5EF4-FFF2-40B4-BE49-F238E27FC236}">
                <a16:creationId xmlns:a16="http://schemas.microsoft.com/office/drawing/2014/main" id="{528B8B7F-706E-B843-9F05-417BD32B0F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9B505AF-E502-D548-91DB-A32F9E167A02}" type="slidenum">
              <a:rPr kumimoji="0" lang="en-US" altLang="zh-CN" sz="1400"/>
              <a:pPr eaLnBrk="1" hangingPunct="1"/>
              <a:t>79</a:t>
            </a:fld>
            <a:r>
              <a:rPr kumimoji="0" lang="en-US" altLang="zh-CN" sz="1400"/>
              <a:t>/95</a:t>
            </a:r>
          </a:p>
        </p:txBody>
      </p:sp>
      <p:pic>
        <p:nvPicPr>
          <p:cNvPr id="5" name="Picture 5">
            <a:extLst>
              <a:ext uri="{FF2B5EF4-FFF2-40B4-BE49-F238E27FC236}">
                <a16:creationId xmlns:a16="http://schemas.microsoft.com/office/drawing/2014/main" id="{5D531377-1CFE-8343-B03D-9CB3B938B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492" y="2718728"/>
            <a:ext cx="4138993" cy="331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a:extLst>
              <a:ext uri="{FF2B5EF4-FFF2-40B4-BE49-F238E27FC236}">
                <a16:creationId xmlns:a16="http://schemas.microsoft.com/office/drawing/2014/main" id="{F7C12B87-68C9-F649-89E2-762DD3358DFC}"/>
              </a:ext>
            </a:extLst>
          </p:cNvPr>
          <p:cNvSpPr txBox="1">
            <a:spLocks noChangeArrowheads="1"/>
          </p:cNvSpPr>
          <p:nvPr/>
        </p:nvSpPr>
        <p:spPr>
          <a:xfrm>
            <a:off x="5585046" y="3500658"/>
            <a:ext cx="5864893" cy="1944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腾讯体 W3" panose="020C04030202040F0204" pitchFamily="34" charset="-122"/>
                <a:ea typeface="腾讯体 W3" panose="020C04030202040F0204" pitchFamily="34"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腾讯体 W3" panose="020C04030202040F0204" pitchFamily="34" charset="-122"/>
                <a:ea typeface="腾讯体 W3" panose="020C04030202040F0204" pitchFamily="34"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腾讯体 W3" panose="020C04030202040F0204" pitchFamily="34" charset="-122"/>
                <a:ea typeface="腾讯体 W3" panose="020C04030202040F0204" pitchFamily="34"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腾讯体 W3" panose="020C04030202040F0204" pitchFamily="34" charset="-122"/>
                <a:ea typeface="腾讯体 W3" panose="020C04030202040F0204" pitchFamily="34"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腾讯体 W3" panose="020C04030202040F0204" pitchFamily="34" charset="-122"/>
                <a:ea typeface="腾讯体 W3" panose="020C04030202040F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dirty="0"/>
              <a:t>泛化针对类型</a:t>
            </a:r>
          </a:p>
          <a:p>
            <a:r>
              <a:rPr lang="zh-CN" altLang="en-US" sz="2400" dirty="0"/>
              <a:t>指出类与类之间存在</a:t>
            </a:r>
            <a:r>
              <a:rPr lang="zh-CN" altLang="en-US" sz="2400" dirty="0">
                <a:latin typeface="Times New Roman" panose="02020603050405020304" pitchFamily="18" charset="0"/>
              </a:rPr>
              <a:t>“</a:t>
            </a:r>
            <a:r>
              <a:rPr lang="zh-CN" altLang="en-US" sz="2400" dirty="0"/>
              <a:t>一般</a:t>
            </a:r>
            <a:r>
              <a:rPr lang="en-US" altLang="zh-CN" sz="2400" dirty="0">
                <a:latin typeface="Times New Roman" panose="02020603050405020304" pitchFamily="18" charset="0"/>
              </a:rPr>
              <a:t>—</a:t>
            </a:r>
            <a:r>
              <a:rPr lang="zh-CN" altLang="en-US" sz="2400" dirty="0"/>
              <a:t>特殊</a:t>
            </a:r>
            <a:r>
              <a:rPr lang="zh-CN" altLang="en-US" sz="2400" dirty="0">
                <a:latin typeface="Times New Roman" panose="02020603050405020304" pitchFamily="18" charset="0"/>
              </a:rPr>
              <a:t>”</a:t>
            </a:r>
            <a:r>
              <a:rPr lang="zh-CN" altLang="en-US" sz="2400" dirty="0"/>
              <a:t>关系</a:t>
            </a:r>
          </a:p>
          <a:p>
            <a:r>
              <a:rPr lang="zh-CN" altLang="en-US" sz="2400" dirty="0"/>
              <a:t>抽象</a:t>
            </a:r>
          </a:p>
        </p:txBody>
      </p:sp>
    </p:spTree>
    <p:extLst>
      <p:ext uri="{BB962C8B-B14F-4D97-AF65-F5344CB8AC3E}">
        <p14:creationId xmlns:p14="http://schemas.microsoft.com/office/powerpoint/2010/main" val="25961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9C27A6F-E976-5A4C-A6E5-D4D064EC8093}"/>
              </a:ext>
            </a:extLst>
          </p:cNvPr>
          <p:cNvSpPr>
            <a:spLocks noGrp="1" noChangeArrowheads="1"/>
          </p:cNvSpPr>
          <p:nvPr>
            <p:ph type="title"/>
          </p:nvPr>
        </p:nvSpPr>
        <p:spPr/>
        <p:txBody>
          <a:bodyPr/>
          <a:lstStyle/>
          <a:p>
            <a:pPr eaLnBrk="1" hangingPunct="1"/>
            <a:r>
              <a:rPr lang="zh-CN" altLang="en-US" dirty="0"/>
              <a:t>对象 </a:t>
            </a:r>
            <a:r>
              <a:rPr lang="en-US" altLang="zh-CN" dirty="0"/>
              <a:t>Object</a:t>
            </a:r>
          </a:p>
        </p:txBody>
      </p:sp>
      <p:sp>
        <p:nvSpPr>
          <p:cNvPr id="367619" name="Rectangle 3">
            <a:extLst>
              <a:ext uri="{FF2B5EF4-FFF2-40B4-BE49-F238E27FC236}">
                <a16:creationId xmlns:a16="http://schemas.microsoft.com/office/drawing/2014/main" id="{4ADE84E4-EDFC-A749-9A65-B4B5DEECBD74}"/>
              </a:ext>
            </a:extLst>
          </p:cNvPr>
          <p:cNvSpPr>
            <a:spLocks noGrp="1" noChangeArrowheads="1"/>
          </p:cNvSpPr>
          <p:nvPr>
            <p:ph idx="1"/>
          </p:nvPr>
        </p:nvSpPr>
        <p:spPr>
          <a:xfrm>
            <a:off x="635961" y="928216"/>
            <a:ext cx="10674590" cy="4003675"/>
          </a:xfrm>
        </p:spPr>
        <p:txBody>
          <a:bodyPr>
            <a:normAutofit/>
          </a:bodyPr>
          <a:lstStyle/>
          <a:p>
            <a:pPr eaLnBrk="1" hangingPunct="1"/>
            <a:r>
              <a:rPr lang="zh-CN" altLang="en-US" sz="2400" dirty="0"/>
              <a:t>认为客观世界是由各种对象组成的，任何</a:t>
            </a:r>
            <a:r>
              <a:rPr lang="zh-CN" altLang="en-US" sz="2400" dirty="0">
                <a:solidFill>
                  <a:schemeClr val="hlink"/>
                </a:solidFill>
              </a:rPr>
              <a:t>事物</a:t>
            </a:r>
            <a:r>
              <a:rPr lang="zh-CN" altLang="en-US" sz="2400" dirty="0"/>
              <a:t>都是</a:t>
            </a:r>
            <a:r>
              <a:rPr lang="zh-CN" altLang="en-US" sz="2400" dirty="0">
                <a:solidFill>
                  <a:schemeClr val="hlink"/>
                </a:solidFill>
              </a:rPr>
              <a:t>对象</a:t>
            </a:r>
            <a:r>
              <a:rPr lang="zh-CN" altLang="en-US" sz="2400" dirty="0"/>
              <a:t>，复杂的对象可以由比较简单的对象以某种方式组合而成；</a:t>
            </a:r>
          </a:p>
          <a:p>
            <a:pPr eaLnBrk="1" hangingPunct="1"/>
            <a:r>
              <a:rPr lang="zh-CN" altLang="en-US" sz="2400" dirty="0"/>
              <a:t>面向对象的软件系统是由对象组成的，软件中的任何</a:t>
            </a:r>
            <a:r>
              <a:rPr lang="zh-CN" altLang="en-US" sz="2400" dirty="0">
                <a:solidFill>
                  <a:schemeClr val="hlink"/>
                </a:solidFill>
              </a:rPr>
              <a:t>元素</a:t>
            </a:r>
            <a:r>
              <a:rPr lang="zh-CN" altLang="en-US" sz="2400" dirty="0"/>
              <a:t>都是</a:t>
            </a:r>
            <a:r>
              <a:rPr lang="zh-CN" altLang="en-US" sz="2400" dirty="0">
                <a:solidFill>
                  <a:schemeClr val="hlink"/>
                </a:solidFill>
              </a:rPr>
              <a:t>对象</a:t>
            </a:r>
            <a:r>
              <a:rPr lang="zh-CN" altLang="en-US" sz="2400" dirty="0"/>
              <a:t>，复杂的软件对象由比较简单的对象组合而成；</a:t>
            </a:r>
          </a:p>
          <a:p>
            <a:pPr eaLnBrk="1" hangingPunct="1"/>
            <a:r>
              <a:rPr lang="zh-CN" altLang="en-US" sz="2400" dirty="0">
                <a:solidFill>
                  <a:schemeClr val="hlink"/>
                </a:solidFill>
              </a:rPr>
              <a:t>对象分解</a:t>
            </a:r>
            <a:r>
              <a:rPr lang="zh-CN" altLang="en-US" sz="2400" dirty="0"/>
              <a:t>取代</a:t>
            </a:r>
            <a:r>
              <a:rPr lang="zh-CN" altLang="en-US" sz="2400" dirty="0">
                <a:solidFill>
                  <a:schemeClr val="hlink"/>
                </a:solidFill>
              </a:rPr>
              <a:t>功能分解</a:t>
            </a:r>
            <a:endParaRPr lang="zh-CN" altLang="en-US" sz="2400" dirty="0"/>
          </a:p>
        </p:txBody>
      </p:sp>
      <p:sp>
        <p:nvSpPr>
          <p:cNvPr id="14338" name="Slide Number Placeholder 5">
            <a:extLst>
              <a:ext uri="{FF2B5EF4-FFF2-40B4-BE49-F238E27FC236}">
                <a16:creationId xmlns:a16="http://schemas.microsoft.com/office/drawing/2014/main" id="{529154D4-82BE-FE4A-BA25-67F2157804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FEEA9D4-DD48-A74A-A0D0-29ACB8ED4CF1}" type="slidenum">
              <a:rPr kumimoji="0" lang="en-US" altLang="zh-CN" sz="1400"/>
              <a:pPr eaLnBrk="1" hangingPunct="1"/>
              <a:t>8</a:t>
            </a:fld>
            <a:r>
              <a:rPr kumimoji="0" lang="en-US" altLang="zh-CN" sz="1400"/>
              <a:t>/95</a:t>
            </a:r>
          </a:p>
        </p:txBody>
      </p:sp>
    </p:spTree>
    <p:extLst>
      <p:ext uri="{BB962C8B-B14F-4D97-AF65-F5344CB8AC3E}">
        <p14:creationId xmlns:p14="http://schemas.microsoft.com/office/powerpoint/2010/main" val="14364314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215CD027-970F-124B-9AB1-7560ED358930}"/>
              </a:ext>
            </a:extLst>
          </p:cNvPr>
          <p:cNvSpPr>
            <a:spLocks noGrp="1" noChangeArrowheads="1"/>
          </p:cNvSpPr>
          <p:nvPr>
            <p:ph type="title"/>
          </p:nvPr>
        </p:nvSpPr>
        <p:spPr/>
        <p:txBody>
          <a:bodyPr/>
          <a:lstStyle/>
          <a:p>
            <a:pPr eaLnBrk="1" hangingPunct="1"/>
            <a:r>
              <a:rPr lang="en-US" altLang="zh-CN" dirty="0"/>
              <a:t>6.4.2 </a:t>
            </a:r>
            <a:r>
              <a:rPr lang="zh-CN" altLang="en-US" dirty="0"/>
              <a:t>动态模型</a:t>
            </a:r>
          </a:p>
        </p:txBody>
      </p:sp>
      <p:sp>
        <p:nvSpPr>
          <p:cNvPr id="90116" name="Rectangle 3">
            <a:extLst>
              <a:ext uri="{FF2B5EF4-FFF2-40B4-BE49-F238E27FC236}">
                <a16:creationId xmlns:a16="http://schemas.microsoft.com/office/drawing/2014/main" id="{5E67B792-0879-5544-BFD6-D9CABE802509}"/>
              </a:ext>
            </a:extLst>
          </p:cNvPr>
          <p:cNvSpPr>
            <a:spLocks noGrp="1" noChangeArrowheads="1"/>
          </p:cNvSpPr>
          <p:nvPr>
            <p:ph idx="1"/>
          </p:nvPr>
        </p:nvSpPr>
        <p:spPr>
          <a:xfrm>
            <a:off x="635961" y="1104900"/>
            <a:ext cx="10576522" cy="4648200"/>
          </a:xfrm>
        </p:spPr>
        <p:txBody>
          <a:bodyPr>
            <a:normAutofit/>
          </a:bodyPr>
          <a:lstStyle/>
          <a:p>
            <a:pPr eaLnBrk="1" hangingPunct="1">
              <a:lnSpc>
                <a:spcPct val="90000"/>
              </a:lnSpc>
            </a:pPr>
            <a:r>
              <a:rPr lang="zh-CN" altLang="en-US" sz="2800" dirty="0"/>
              <a:t>动态模型：基于</a:t>
            </a:r>
            <a:r>
              <a:rPr lang="zh-CN" altLang="en-US" sz="2800" dirty="0">
                <a:solidFill>
                  <a:schemeClr val="hlink"/>
                </a:solidFill>
              </a:rPr>
              <a:t>事件</a:t>
            </a:r>
            <a:r>
              <a:rPr lang="zh-CN" altLang="en-US" sz="2800" dirty="0"/>
              <a:t>共享而互相关联的一组</a:t>
            </a:r>
            <a:r>
              <a:rPr lang="zh-CN" altLang="en-US" sz="2800" dirty="0">
                <a:solidFill>
                  <a:schemeClr val="hlink"/>
                </a:solidFill>
              </a:rPr>
              <a:t>状态图</a:t>
            </a:r>
            <a:r>
              <a:rPr lang="zh-CN" altLang="en-US" sz="2800" dirty="0"/>
              <a:t>的集合，它规定了对象模型中的对象的合法变化序列</a:t>
            </a:r>
          </a:p>
          <a:p>
            <a:pPr eaLnBrk="1" hangingPunct="1">
              <a:lnSpc>
                <a:spcPct val="90000"/>
              </a:lnSpc>
            </a:pPr>
            <a:r>
              <a:rPr lang="zh-CN" altLang="en-US" sz="2800" dirty="0"/>
              <a:t>每个</a:t>
            </a:r>
            <a:r>
              <a:rPr lang="zh-CN" altLang="en-US" sz="2800" dirty="0">
                <a:solidFill>
                  <a:schemeClr val="hlink"/>
                </a:solidFill>
              </a:rPr>
              <a:t>类</a:t>
            </a:r>
            <a:r>
              <a:rPr lang="zh-CN" altLang="en-US" sz="2800" dirty="0"/>
              <a:t>的动态行为用</a:t>
            </a:r>
            <a:r>
              <a:rPr lang="zh-CN" altLang="en-US" sz="2800" dirty="0">
                <a:solidFill>
                  <a:schemeClr val="hlink"/>
                </a:solidFill>
              </a:rPr>
              <a:t>一</a:t>
            </a:r>
            <a:r>
              <a:rPr lang="zh-CN" altLang="en-US" sz="2800" dirty="0"/>
              <a:t>张状态图描绘</a:t>
            </a:r>
          </a:p>
          <a:p>
            <a:pPr eaLnBrk="1" hangingPunct="1">
              <a:lnSpc>
                <a:spcPct val="90000"/>
              </a:lnSpc>
            </a:pPr>
            <a:r>
              <a:rPr lang="zh-CN" altLang="en-US" sz="2800" dirty="0"/>
              <a:t>各个类的状态图通过</a:t>
            </a:r>
            <a:r>
              <a:rPr lang="zh-CN" altLang="en-US" sz="2800" dirty="0">
                <a:solidFill>
                  <a:srgbClr val="FF0000"/>
                </a:solidFill>
              </a:rPr>
              <a:t>共享事件</a:t>
            </a:r>
            <a:r>
              <a:rPr lang="zh-CN" altLang="en-US" sz="2800" dirty="0"/>
              <a:t>合并起来，构成系统的动态模型</a:t>
            </a:r>
          </a:p>
          <a:p>
            <a:pPr eaLnBrk="1" hangingPunct="1">
              <a:lnSpc>
                <a:spcPct val="90000"/>
              </a:lnSpc>
            </a:pPr>
            <a:r>
              <a:rPr lang="zh-CN" altLang="en-US" sz="2800" dirty="0"/>
              <a:t>状态图：描绘对象的</a:t>
            </a:r>
            <a:r>
              <a:rPr lang="zh-CN" altLang="en-US" sz="2800" dirty="0">
                <a:solidFill>
                  <a:schemeClr val="hlink"/>
                </a:solidFill>
              </a:rPr>
              <a:t>状态</a:t>
            </a:r>
            <a:r>
              <a:rPr lang="zh-CN" altLang="en-US" sz="2800" dirty="0"/>
              <a:t>、触发状态转换的</a:t>
            </a:r>
            <a:r>
              <a:rPr lang="zh-CN" altLang="en-US" sz="2800" dirty="0">
                <a:solidFill>
                  <a:schemeClr val="hlink"/>
                </a:solidFill>
              </a:rPr>
              <a:t>事件</a:t>
            </a:r>
            <a:r>
              <a:rPr lang="zh-CN" altLang="en-US" sz="2800" dirty="0"/>
              <a:t>、以及对象的</a:t>
            </a:r>
            <a:r>
              <a:rPr lang="zh-CN" altLang="en-US" sz="2800" dirty="0">
                <a:solidFill>
                  <a:schemeClr val="hlink"/>
                </a:solidFill>
              </a:rPr>
              <a:t>行为</a:t>
            </a:r>
            <a:r>
              <a:rPr lang="zh-CN" altLang="en-US" sz="2800" dirty="0"/>
              <a:t>（对事件的响应）的图</a:t>
            </a:r>
          </a:p>
        </p:txBody>
      </p:sp>
      <p:sp>
        <p:nvSpPr>
          <p:cNvPr id="90114" name="Slide Number Placeholder 5">
            <a:extLst>
              <a:ext uri="{FF2B5EF4-FFF2-40B4-BE49-F238E27FC236}">
                <a16:creationId xmlns:a16="http://schemas.microsoft.com/office/drawing/2014/main" id="{D309D02E-A432-3F4F-8F29-DA32ABA6CC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165EDA5-25DC-3144-A145-98E439057B80}" type="slidenum">
              <a:rPr kumimoji="0" lang="en-US" altLang="zh-CN" sz="1400"/>
              <a:pPr eaLnBrk="1" hangingPunct="1"/>
              <a:t>80</a:t>
            </a:fld>
            <a:r>
              <a:rPr kumimoji="0" lang="en-US" altLang="zh-CN" sz="1400"/>
              <a:t>/95</a:t>
            </a:r>
          </a:p>
        </p:txBody>
      </p:sp>
    </p:spTree>
    <p:extLst>
      <p:ext uri="{BB962C8B-B14F-4D97-AF65-F5344CB8AC3E}">
        <p14:creationId xmlns:p14="http://schemas.microsoft.com/office/powerpoint/2010/main" val="1431536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140FB8CE-959C-7640-B72F-D9626ECD42DF}"/>
              </a:ext>
            </a:extLst>
          </p:cNvPr>
          <p:cNvSpPr>
            <a:spLocks noGrp="1" noChangeArrowheads="1"/>
          </p:cNvSpPr>
          <p:nvPr>
            <p:ph type="title"/>
          </p:nvPr>
        </p:nvSpPr>
        <p:spPr/>
        <p:txBody>
          <a:bodyPr/>
          <a:lstStyle/>
          <a:p>
            <a:pPr eaLnBrk="1" hangingPunct="1"/>
            <a:r>
              <a:rPr lang="zh-CN" altLang="en-US" dirty="0"/>
              <a:t>概念</a:t>
            </a:r>
          </a:p>
        </p:txBody>
      </p:sp>
      <p:sp>
        <p:nvSpPr>
          <p:cNvPr id="91140" name="Rectangle 3">
            <a:extLst>
              <a:ext uri="{FF2B5EF4-FFF2-40B4-BE49-F238E27FC236}">
                <a16:creationId xmlns:a16="http://schemas.microsoft.com/office/drawing/2014/main" id="{0F036A12-2CB9-894E-8398-18D516209BE2}"/>
              </a:ext>
            </a:extLst>
          </p:cNvPr>
          <p:cNvSpPr>
            <a:spLocks noGrp="1" noChangeArrowheads="1"/>
          </p:cNvSpPr>
          <p:nvPr>
            <p:ph idx="1"/>
          </p:nvPr>
        </p:nvSpPr>
        <p:spPr>
          <a:xfrm>
            <a:off x="635961" y="942468"/>
            <a:ext cx="10674590" cy="4303713"/>
          </a:xfrm>
        </p:spPr>
        <p:txBody>
          <a:bodyPr>
            <a:normAutofit/>
          </a:bodyPr>
          <a:lstStyle/>
          <a:p>
            <a:pPr eaLnBrk="1" hangingPunct="1"/>
            <a:r>
              <a:rPr lang="zh-CN" altLang="en-US" sz="2800" dirty="0"/>
              <a:t>状态：对象在其生命周期中的某个特定阶段所具有的行为模式，是对影响对象</a:t>
            </a:r>
            <a:r>
              <a:rPr lang="zh-CN" altLang="en-US" sz="2800" dirty="0">
                <a:solidFill>
                  <a:schemeClr val="hlink"/>
                </a:solidFill>
              </a:rPr>
              <a:t>行为</a:t>
            </a:r>
            <a:r>
              <a:rPr lang="zh-CN" altLang="en-US" sz="2800" dirty="0"/>
              <a:t>的</a:t>
            </a:r>
            <a:r>
              <a:rPr lang="zh-CN" altLang="en-US" sz="2800" dirty="0">
                <a:solidFill>
                  <a:schemeClr val="hlink"/>
                </a:solidFill>
              </a:rPr>
              <a:t>属性值</a:t>
            </a:r>
            <a:r>
              <a:rPr lang="zh-CN" altLang="en-US" sz="2800" dirty="0"/>
              <a:t>的一种抽象（持续性）</a:t>
            </a:r>
            <a:endParaRPr lang="en-US" altLang="zh-CN" sz="2800" dirty="0"/>
          </a:p>
          <a:p>
            <a:pPr eaLnBrk="1" hangingPunct="1"/>
            <a:endParaRPr lang="zh-CN" altLang="en-US" sz="2800" dirty="0"/>
          </a:p>
          <a:p>
            <a:pPr eaLnBrk="1" hangingPunct="1"/>
            <a:r>
              <a:rPr lang="zh-CN" altLang="en-US" sz="2800" dirty="0"/>
              <a:t>事件：引起对象状态转换的控制信息（瞬时性）</a:t>
            </a:r>
            <a:endParaRPr lang="en-US" altLang="zh-CN" sz="2800" dirty="0"/>
          </a:p>
          <a:p>
            <a:pPr eaLnBrk="1" hangingPunct="1"/>
            <a:endParaRPr lang="zh-CN" altLang="en-US" sz="2800" dirty="0"/>
          </a:p>
          <a:p>
            <a:pPr eaLnBrk="1" hangingPunct="1"/>
            <a:r>
              <a:rPr lang="zh-CN" altLang="en-US" sz="2800" dirty="0"/>
              <a:t>行为：对象达到某种状态时所做的一系列处理操作</a:t>
            </a:r>
          </a:p>
        </p:txBody>
      </p:sp>
      <p:sp>
        <p:nvSpPr>
          <p:cNvPr id="91138" name="Slide Number Placeholder 5">
            <a:extLst>
              <a:ext uri="{FF2B5EF4-FFF2-40B4-BE49-F238E27FC236}">
                <a16:creationId xmlns:a16="http://schemas.microsoft.com/office/drawing/2014/main" id="{7F8FE06D-C17A-5B47-88AE-E61DEF2293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44B22EC-87F8-DC4F-833A-0E48B32E216F}" type="slidenum">
              <a:rPr kumimoji="0" lang="en-US" altLang="zh-CN" sz="1400"/>
              <a:pPr eaLnBrk="1" hangingPunct="1"/>
              <a:t>81</a:t>
            </a:fld>
            <a:r>
              <a:rPr kumimoji="0" lang="en-US" altLang="zh-CN" sz="1400"/>
              <a:t>/95</a:t>
            </a:r>
          </a:p>
        </p:txBody>
      </p:sp>
    </p:spTree>
    <p:extLst>
      <p:ext uri="{BB962C8B-B14F-4D97-AF65-F5344CB8AC3E}">
        <p14:creationId xmlns:p14="http://schemas.microsoft.com/office/powerpoint/2010/main" val="21253818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a:extLst>
              <a:ext uri="{FF2B5EF4-FFF2-40B4-BE49-F238E27FC236}">
                <a16:creationId xmlns:a16="http://schemas.microsoft.com/office/drawing/2014/main" id="{132B620D-B9EF-F340-950E-ADE8FFE2F6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B580542-3F01-F645-B6B6-581D33BE28BB}" type="slidenum">
              <a:rPr kumimoji="0" lang="en-US" altLang="zh-CN" sz="1400"/>
              <a:pPr eaLnBrk="1" hangingPunct="1"/>
              <a:t>82</a:t>
            </a:fld>
            <a:r>
              <a:rPr kumimoji="0" lang="en-US" altLang="zh-CN" sz="1400"/>
              <a:t>/95</a:t>
            </a:r>
          </a:p>
        </p:txBody>
      </p:sp>
      <p:graphicFrame>
        <p:nvGraphicFramePr>
          <p:cNvPr id="3074" name="Object 4">
            <a:extLst>
              <a:ext uri="{FF2B5EF4-FFF2-40B4-BE49-F238E27FC236}">
                <a16:creationId xmlns:a16="http://schemas.microsoft.com/office/drawing/2014/main" id="{C12A5DF5-2621-9D43-9395-1B6430DA43CD}"/>
              </a:ext>
            </a:extLst>
          </p:cNvPr>
          <p:cNvGraphicFramePr>
            <a:graphicFrameLocks noChangeAspect="1"/>
          </p:cNvGraphicFramePr>
          <p:nvPr>
            <p:extLst>
              <p:ext uri="{D42A27DB-BD31-4B8C-83A1-F6EECF244321}">
                <p14:modId xmlns:p14="http://schemas.microsoft.com/office/powerpoint/2010/main" val="4282929449"/>
              </p:ext>
            </p:extLst>
          </p:nvPr>
        </p:nvGraphicFramePr>
        <p:xfrm>
          <a:off x="2560112" y="874775"/>
          <a:ext cx="7340346" cy="5344287"/>
        </p:xfrm>
        <a:graphic>
          <a:graphicData uri="http://schemas.openxmlformats.org/presentationml/2006/ole">
            <mc:AlternateContent xmlns:mc="http://schemas.openxmlformats.org/markup-compatibility/2006">
              <mc:Choice xmlns:v="urn:schemas-microsoft-com:vml" Requires="v">
                <p:oleObj spid="_x0000_s109588" name="Image" r:id="rId3" imgW="10020300" imgH="9753600" progId="Photoshop.Image.6">
                  <p:embed/>
                </p:oleObj>
              </mc:Choice>
              <mc:Fallback>
                <p:oleObj name="Image" r:id="rId3" imgW="10020300" imgH="9753600" progId="Photoshop.Image.6">
                  <p:embed/>
                  <p:pic>
                    <p:nvPicPr>
                      <p:cNvPr id="3074" name="Object 4">
                        <a:extLst>
                          <a:ext uri="{FF2B5EF4-FFF2-40B4-BE49-F238E27FC236}">
                            <a16:creationId xmlns:a16="http://schemas.microsoft.com/office/drawing/2014/main" id="{C12A5DF5-2621-9D43-9395-1B6430DA4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112" y="874775"/>
                        <a:ext cx="7340346" cy="5344287"/>
                      </a:xfrm>
                      <a:prstGeom prst="rect">
                        <a:avLst/>
                      </a:prstGeom>
                      <a:noFill/>
                      <a:ln>
                        <a:noFill/>
                      </a:ln>
                      <a:effectLst/>
                      <a:extLst/>
                    </p:spPr>
                  </p:pic>
                </p:oleObj>
              </mc:Fallback>
            </mc:AlternateContent>
          </a:graphicData>
        </a:graphic>
      </p:graphicFrame>
      <p:sp>
        <p:nvSpPr>
          <p:cNvPr id="4" name="Rectangle 2">
            <a:extLst>
              <a:ext uri="{FF2B5EF4-FFF2-40B4-BE49-F238E27FC236}">
                <a16:creationId xmlns:a16="http://schemas.microsoft.com/office/drawing/2014/main" id="{40F682C3-BE2E-9046-880E-E986AC325B0A}"/>
              </a:ext>
            </a:extLst>
          </p:cNvPr>
          <p:cNvSpPr>
            <a:spLocks noGrp="1" noChangeArrowheads="1"/>
          </p:cNvSpPr>
          <p:nvPr>
            <p:ph type="title"/>
          </p:nvPr>
        </p:nvSpPr>
        <p:spPr>
          <a:xfrm>
            <a:off x="635961" y="0"/>
            <a:ext cx="10674590" cy="844601"/>
          </a:xfrm>
        </p:spPr>
        <p:txBody>
          <a:bodyPr/>
          <a:lstStyle/>
          <a:p>
            <a:pPr eaLnBrk="1" hangingPunct="1"/>
            <a:r>
              <a:rPr lang="zh-CN" altLang="en-US" dirty="0"/>
              <a:t>例子：电话系统状态图</a:t>
            </a:r>
          </a:p>
        </p:txBody>
      </p:sp>
    </p:spTree>
    <p:extLst>
      <p:ext uri="{BB962C8B-B14F-4D97-AF65-F5344CB8AC3E}">
        <p14:creationId xmlns:p14="http://schemas.microsoft.com/office/powerpoint/2010/main" val="28188235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17492E49-BE17-5440-8847-628D653E82CA}"/>
              </a:ext>
            </a:extLst>
          </p:cNvPr>
          <p:cNvSpPr>
            <a:spLocks noGrp="1" noChangeArrowheads="1"/>
          </p:cNvSpPr>
          <p:nvPr>
            <p:ph type="title"/>
          </p:nvPr>
        </p:nvSpPr>
        <p:spPr/>
        <p:txBody>
          <a:bodyPr/>
          <a:lstStyle/>
          <a:p>
            <a:pPr eaLnBrk="1" hangingPunct="1"/>
            <a:r>
              <a:rPr lang="en-US" altLang="zh-CN" dirty="0"/>
              <a:t>6.4.3 </a:t>
            </a:r>
            <a:r>
              <a:rPr lang="zh-CN" altLang="en-US" dirty="0"/>
              <a:t>功能模型</a:t>
            </a:r>
          </a:p>
        </p:txBody>
      </p:sp>
      <p:sp>
        <p:nvSpPr>
          <p:cNvPr id="92164" name="Rectangle 3">
            <a:extLst>
              <a:ext uri="{FF2B5EF4-FFF2-40B4-BE49-F238E27FC236}">
                <a16:creationId xmlns:a16="http://schemas.microsoft.com/office/drawing/2014/main" id="{3E8E567B-F82A-4B40-A9A0-2800E6F29B15}"/>
              </a:ext>
            </a:extLst>
          </p:cNvPr>
          <p:cNvSpPr>
            <a:spLocks noGrp="1" noChangeArrowheads="1"/>
          </p:cNvSpPr>
          <p:nvPr>
            <p:ph idx="1"/>
          </p:nvPr>
        </p:nvSpPr>
        <p:spPr>
          <a:xfrm>
            <a:off x="635961" y="1012063"/>
            <a:ext cx="10576522" cy="3887788"/>
          </a:xfrm>
        </p:spPr>
        <p:txBody>
          <a:bodyPr>
            <a:normAutofit/>
          </a:bodyPr>
          <a:lstStyle/>
          <a:p>
            <a:pPr eaLnBrk="1" hangingPunct="1"/>
            <a:r>
              <a:rPr lang="zh-CN" altLang="en-US" sz="2800" dirty="0"/>
              <a:t>功能模型：由一组</a:t>
            </a:r>
            <a:r>
              <a:rPr lang="zh-CN" altLang="en-US" sz="2800" dirty="0">
                <a:solidFill>
                  <a:schemeClr val="hlink"/>
                </a:solidFill>
              </a:rPr>
              <a:t>数据流图</a:t>
            </a:r>
            <a:r>
              <a:rPr lang="zh-CN" altLang="en-US" sz="2800" dirty="0"/>
              <a:t>组成</a:t>
            </a:r>
          </a:p>
          <a:p>
            <a:pPr eaLnBrk="1" hangingPunct="1"/>
            <a:r>
              <a:rPr lang="zh-CN" altLang="en-US" sz="2800" dirty="0"/>
              <a:t>用例图（用况图）</a:t>
            </a:r>
          </a:p>
        </p:txBody>
      </p:sp>
      <p:sp>
        <p:nvSpPr>
          <p:cNvPr id="92162" name="Slide Number Placeholder 5">
            <a:extLst>
              <a:ext uri="{FF2B5EF4-FFF2-40B4-BE49-F238E27FC236}">
                <a16:creationId xmlns:a16="http://schemas.microsoft.com/office/drawing/2014/main" id="{1E2440C7-7EEF-584D-9C0B-CBD2AE69D2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BFFD6E0-1A83-5345-B0DD-A990C88E98CB}" type="slidenum">
              <a:rPr kumimoji="0" lang="en-US" altLang="zh-CN" sz="1400"/>
              <a:pPr eaLnBrk="1" hangingPunct="1"/>
              <a:t>83</a:t>
            </a:fld>
            <a:r>
              <a:rPr kumimoji="0" lang="en-US" altLang="zh-CN" sz="1400"/>
              <a:t>/95</a:t>
            </a:r>
          </a:p>
        </p:txBody>
      </p:sp>
    </p:spTree>
    <p:extLst>
      <p:ext uri="{BB962C8B-B14F-4D97-AF65-F5344CB8AC3E}">
        <p14:creationId xmlns:p14="http://schemas.microsoft.com/office/powerpoint/2010/main" val="254505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880A750F-EE72-4F40-952D-EDCC326CC64B}"/>
              </a:ext>
            </a:extLst>
          </p:cNvPr>
          <p:cNvSpPr>
            <a:spLocks noGrp="1" noChangeArrowheads="1"/>
          </p:cNvSpPr>
          <p:nvPr>
            <p:ph type="title"/>
          </p:nvPr>
        </p:nvSpPr>
        <p:spPr/>
        <p:txBody>
          <a:bodyPr/>
          <a:lstStyle/>
          <a:p>
            <a:pPr eaLnBrk="1" hangingPunct="1"/>
            <a:r>
              <a:rPr lang="en-US" altLang="zh-CN" dirty="0"/>
              <a:t>6.4.4 </a:t>
            </a:r>
            <a:r>
              <a:rPr lang="zh-CN" altLang="en-US" dirty="0"/>
              <a:t>三种模型之间的关系</a:t>
            </a:r>
          </a:p>
        </p:txBody>
      </p:sp>
      <p:sp>
        <p:nvSpPr>
          <p:cNvPr id="93188" name="Rectangle 3">
            <a:extLst>
              <a:ext uri="{FF2B5EF4-FFF2-40B4-BE49-F238E27FC236}">
                <a16:creationId xmlns:a16="http://schemas.microsoft.com/office/drawing/2014/main" id="{774972AA-3E36-724E-82C3-C64B43A96B6E}"/>
              </a:ext>
            </a:extLst>
          </p:cNvPr>
          <p:cNvSpPr>
            <a:spLocks noGrp="1" noChangeArrowheads="1"/>
          </p:cNvSpPr>
          <p:nvPr>
            <p:ph idx="1"/>
          </p:nvPr>
        </p:nvSpPr>
        <p:spPr>
          <a:xfrm>
            <a:off x="635961" y="1030161"/>
            <a:ext cx="10674590" cy="3427412"/>
          </a:xfrm>
        </p:spPr>
        <p:txBody>
          <a:bodyPr>
            <a:normAutofit/>
          </a:bodyPr>
          <a:lstStyle/>
          <a:p>
            <a:pPr eaLnBrk="1" hangingPunct="1"/>
            <a:r>
              <a:rPr lang="zh-CN" altLang="en-US" sz="2800" dirty="0"/>
              <a:t>功能模型：指明系统应该</a:t>
            </a:r>
            <a:r>
              <a:rPr lang="zh-CN" altLang="en-US" sz="2800" dirty="0">
                <a:latin typeface="Times New Roman" panose="02020603050405020304" pitchFamily="18" charset="0"/>
              </a:rPr>
              <a:t>“</a:t>
            </a:r>
            <a:r>
              <a:rPr lang="zh-CN" altLang="en-US" sz="2800" dirty="0"/>
              <a:t>做什么</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endParaRPr lang="zh-CN" altLang="en-US" sz="2800" dirty="0"/>
          </a:p>
          <a:p>
            <a:pPr eaLnBrk="1" hangingPunct="1"/>
            <a:r>
              <a:rPr lang="zh-CN" altLang="en-US" sz="2800" dirty="0"/>
              <a:t>动态模型：规定了什么时候做（即在何种状态下接受了什么事件的触发）</a:t>
            </a:r>
            <a:endParaRPr lang="en-US" altLang="zh-CN" sz="2800" dirty="0"/>
          </a:p>
          <a:p>
            <a:pPr eaLnBrk="1" hangingPunct="1"/>
            <a:endParaRPr lang="zh-CN" altLang="en-US" sz="2800" dirty="0"/>
          </a:p>
          <a:p>
            <a:pPr eaLnBrk="1" hangingPunct="1"/>
            <a:r>
              <a:rPr lang="zh-CN" altLang="en-US" sz="2800" dirty="0"/>
              <a:t>对象模型：定义了做事情的实体</a:t>
            </a:r>
          </a:p>
          <a:p>
            <a:pPr eaLnBrk="1" hangingPunct="1"/>
            <a:endParaRPr lang="en-US" altLang="zh-CN" sz="2800" dirty="0"/>
          </a:p>
        </p:txBody>
      </p:sp>
      <p:sp>
        <p:nvSpPr>
          <p:cNvPr id="93186" name="Slide Number Placeholder 5">
            <a:extLst>
              <a:ext uri="{FF2B5EF4-FFF2-40B4-BE49-F238E27FC236}">
                <a16:creationId xmlns:a16="http://schemas.microsoft.com/office/drawing/2014/main" id="{D5D3140F-AE04-8A43-9B99-3369654D74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0EAE69E-275C-CD41-A4C2-D60B0C67F0B2}" type="slidenum">
              <a:rPr kumimoji="0" lang="en-US" altLang="zh-CN" sz="1400"/>
              <a:pPr eaLnBrk="1" hangingPunct="1"/>
              <a:t>84</a:t>
            </a:fld>
            <a:r>
              <a:rPr kumimoji="0" lang="en-US" altLang="zh-CN" sz="1400"/>
              <a:t>/95</a:t>
            </a:r>
          </a:p>
        </p:txBody>
      </p:sp>
    </p:spTree>
    <p:extLst>
      <p:ext uri="{BB962C8B-B14F-4D97-AF65-F5344CB8AC3E}">
        <p14:creationId xmlns:p14="http://schemas.microsoft.com/office/powerpoint/2010/main" val="3735032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FAA738C1-6D93-634E-A15C-E69D7376B150}"/>
              </a:ext>
            </a:extLst>
          </p:cNvPr>
          <p:cNvSpPr>
            <a:spLocks noGrp="1" noChangeArrowheads="1"/>
          </p:cNvSpPr>
          <p:nvPr>
            <p:ph type="title"/>
          </p:nvPr>
        </p:nvSpPr>
        <p:spPr>
          <a:xfrm>
            <a:off x="701613" y="117285"/>
            <a:ext cx="7793037" cy="754062"/>
          </a:xfrm>
        </p:spPr>
        <p:txBody>
          <a:bodyPr>
            <a:normAutofit/>
          </a:bodyPr>
          <a:lstStyle/>
          <a:p>
            <a:pPr eaLnBrk="1" hangingPunct="1"/>
            <a:r>
              <a:rPr lang="zh-CN" altLang="en-US" dirty="0"/>
              <a:t>三种模型之间的关系（续）</a:t>
            </a:r>
          </a:p>
        </p:txBody>
      </p:sp>
      <p:sp>
        <p:nvSpPr>
          <p:cNvPr id="530435" name="Rectangle 3">
            <a:extLst>
              <a:ext uri="{FF2B5EF4-FFF2-40B4-BE49-F238E27FC236}">
                <a16:creationId xmlns:a16="http://schemas.microsoft.com/office/drawing/2014/main" id="{3A53AC42-05FD-CF4F-B1B1-CC1C60F00033}"/>
              </a:ext>
            </a:extLst>
          </p:cNvPr>
          <p:cNvSpPr>
            <a:spLocks noGrp="1" noChangeArrowheads="1"/>
          </p:cNvSpPr>
          <p:nvPr>
            <p:ph idx="1"/>
          </p:nvPr>
        </p:nvSpPr>
        <p:spPr>
          <a:xfrm>
            <a:off x="701613" y="1012064"/>
            <a:ext cx="10510870" cy="4105275"/>
          </a:xfrm>
          <a:noFill/>
        </p:spPr>
        <p:txBody>
          <a:bodyPr/>
          <a:lstStyle/>
          <a:p>
            <a:pPr eaLnBrk="1" hangingPunct="1">
              <a:lnSpc>
                <a:spcPct val="80000"/>
              </a:lnSpc>
            </a:pPr>
            <a:r>
              <a:rPr lang="zh-CN" altLang="en-US" sz="2800" dirty="0"/>
              <a:t>针对每个类建立的动态模型，描述了类实例的生命周期或运行周期。</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状态转换驱使行为发生，这些行为在数据流图中被映射成处理，在用例图中被映射成用例，它们同时与类图中的服务相对应。</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功能模型中的处理</a:t>
            </a:r>
            <a:r>
              <a:rPr lang="en-US" altLang="zh-CN" sz="2800" dirty="0"/>
              <a:t>(</a:t>
            </a:r>
            <a:r>
              <a:rPr lang="zh-CN" altLang="en-US" sz="2800" dirty="0"/>
              <a:t>或用例</a:t>
            </a:r>
            <a:r>
              <a:rPr lang="en-US" altLang="zh-CN" sz="2800" dirty="0"/>
              <a:t>)</a:t>
            </a:r>
            <a:r>
              <a:rPr lang="zh-CN" altLang="en-US" sz="2800" dirty="0"/>
              <a:t>对应于对象模型中的类所提供的服务。</a:t>
            </a:r>
          </a:p>
        </p:txBody>
      </p:sp>
      <p:sp>
        <p:nvSpPr>
          <p:cNvPr id="94210" name="Slide Number Placeholder 5">
            <a:extLst>
              <a:ext uri="{FF2B5EF4-FFF2-40B4-BE49-F238E27FC236}">
                <a16:creationId xmlns:a16="http://schemas.microsoft.com/office/drawing/2014/main" id="{C13DF243-5E70-FE48-996A-519DFE693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5110858-2D70-5C4A-8958-034C03C35BE6}" type="slidenum">
              <a:rPr kumimoji="0" lang="en-US" altLang="zh-CN" sz="1400"/>
              <a:pPr eaLnBrk="1" hangingPunct="1"/>
              <a:t>85</a:t>
            </a:fld>
            <a:r>
              <a:rPr kumimoji="0" lang="en-US" altLang="zh-CN" sz="1400"/>
              <a:t>/95</a:t>
            </a:r>
          </a:p>
        </p:txBody>
      </p:sp>
    </p:spTree>
    <p:extLst>
      <p:ext uri="{BB962C8B-B14F-4D97-AF65-F5344CB8AC3E}">
        <p14:creationId xmlns:p14="http://schemas.microsoft.com/office/powerpoint/2010/main" val="26204355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271F4BF6-B52E-F243-8AF9-8B34DB3A177A}"/>
              </a:ext>
            </a:extLst>
          </p:cNvPr>
          <p:cNvSpPr>
            <a:spLocks noGrp="1"/>
          </p:cNvSpPr>
          <p:nvPr>
            <p:ph type="title"/>
          </p:nvPr>
        </p:nvSpPr>
        <p:spPr/>
        <p:txBody>
          <a:bodyPr/>
          <a:lstStyle/>
          <a:p>
            <a:r>
              <a:rPr lang="zh-CN" altLang="en-US"/>
              <a:t>三种模型之间的关系（续）</a:t>
            </a:r>
          </a:p>
        </p:txBody>
      </p:sp>
      <p:sp>
        <p:nvSpPr>
          <p:cNvPr id="95235" name="Content Placeholder 2">
            <a:extLst>
              <a:ext uri="{FF2B5EF4-FFF2-40B4-BE49-F238E27FC236}">
                <a16:creationId xmlns:a16="http://schemas.microsoft.com/office/drawing/2014/main" id="{5C1C6790-733B-B342-ABCA-362CC295E0CC}"/>
              </a:ext>
            </a:extLst>
          </p:cNvPr>
          <p:cNvSpPr>
            <a:spLocks noGrp="1"/>
          </p:cNvSpPr>
          <p:nvPr>
            <p:ph idx="1"/>
          </p:nvPr>
        </p:nvSpPr>
        <p:spPr>
          <a:xfrm>
            <a:off x="635960" y="993584"/>
            <a:ext cx="10897672" cy="5053647"/>
          </a:xfrm>
        </p:spPr>
        <p:txBody>
          <a:bodyPr>
            <a:normAutofit/>
          </a:bodyPr>
          <a:lstStyle/>
          <a:p>
            <a:pPr eaLnBrk="1" hangingPunct="1">
              <a:lnSpc>
                <a:spcPct val="80000"/>
              </a:lnSpc>
            </a:pPr>
            <a:r>
              <a:rPr lang="zh-CN" altLang="en-US" sz="2800" dirty="0"/>
              <a:t>数据流图中的数据存储，以及数据的源点／终点，通常是对象模型中的对象。</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数据流图中的数据流，往往是对象模型中对象的属性值，也可能是整个对象。</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功能模型中的处理</a:t>
            </a:r>
            <a:r>
              <a:rPr lang="en-US" altLang="zh-CN" sz="2800" dirty="0"/>
              <a:t>(</a:t>
            </a:r>
            <a:r>
              <a:rPr lang="zh-CN" altLang="en-US" sz="2800" dirty="0"/>
              <a:t>或用例</a:t>
            </a:r>
            <a:r>
              <a:rPr lang="en-US" altLang="zh-CN" sz="2800" dirty="0"/>
              <a:t>)</a:t>
            </a:r>
            <a:r>
              <a:rPr lang="zh-CN" altLang="en-US" sz="2800" dirty="0"/>
              <a:t>可能产生动态模型中的事件。</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对象模型描述了数据流图中的数据流、数据存储以及数据源点／终点的结构。</a:t>
            </a:r>
          </a:p>
          <a:p>
            <a:endParaRPr lang="zh-CN" altLang="en-US" dirty="0"/>
          </a:p>
        </p:txBody>
      </p:sp>
      <p:sp>
        <p:nvSpPr>
          <p:cNvPr id="95236" name="Slide Number Placeholder 3">
            <a:extLst>
              <a:ext uri="{FF2B5EF4-FFF2-40B4-BE49-F238E27FC236}">
                <a16:creationId xmlns:a16="http://schemas.microsoft.com/office/drawing/2014/main" id="{FB6CAC64-64E5-5949-B1A2-FF276C9B3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A258C85-D0FF-9648-BCAE-843F7EDA8AD4}" type="slidenum">
              <a:rPr kumimoji="0" lang="en-US" altLang="zh-CN" sz="1400"/>
              <a:pPr eaLnBrk="1" hangingPunct="1"/>
              <a:t>86</a:t>
            </a:fld>
            <a:r>
              <a:rPr kumimoji="0" lang="en-US" altLang="zh-CN" sz="1400"/>
              <a:t>/95</a:t>
            </a:r>
          </a:p>
        </p:txBody>
      </p:sp>
    </p:spTree>
    <p:extLst>
      <p:ext uri="{BB962C8B-B14F-4D97-AF65-F5344CB8AC3E}">
        <p14:creationId xmlns:p14="http://schemas.microsoft.com/office/powerpoint/2010/main" val="29569980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888AA02F-0989-7044-803C-2EDCE982749C}"/>
              </a:ext>
            </a:extLst>
          </p:cNvPr>
          <p:cNvSpPr>
            <a:spLocks noGrp="1" noChangeArrowheads="1"/>
          </p:cNvSpPr>
          <p:nvPr>
            <p:ph type="title"/>
          </p:nvPr>
        </p:nvSpPr>
        <p:spPr/>
        <p:txBody>
          <a:bodyPr/>
          <a:lstStyle/>
          <a:p>
            <a:pPr eaLnBrk="1" hangingPunct="1"/>
            <a:r>
              <a:rPr lang="en-US" altLang="zh-CN" dirty="0"/>
              <a:t>6.5 </a:t>
            </a:r>
            <a:r>
              <a:rPr lang="zh-CN" altLang="en-US" dirty="0"/>
              <a:t>小结</a:t>
            </a:r>
          </a:p>
        </p:txBody>
      </p:sp>
      <p:sp>
        <p:nvSpPr>
          <p:cNvPr id="96260" name="Rectangle 3">
            <a:extLst>
              <a:ext uri="{FF2B5EF4-FFF2-40B4-BE49-F238E27FC236}">
                <a16:creationId xmlns:a16="http://schemas.microsoft.com/office/drawing/2014/main" id="{2D483094-0FFB-A740-8AB1-9954AE25AC91}"/>
              </a:ext>
            </a:extLst>
          </p:cNvPr>
          <p:cNvSpPr>
            <a:spLocks noGrp="1" noChangeArrowheads="1"/>
          </p:cNvSpPr>
          <p:nvPr>
            <p:ph idx="1"/>
          </p:nvPr>
        </p:nvSpPr>
        <p:spPr>
          <a:xfrm>
            <a:off x="635961" y="1072897"/>
            <a:ext cx="10576522" cy="3743325"/>
          </a:xfrm>
        </p:spPr>
        <p:txBody>
          <a:bodyPr>
            <a:normAutofit/>
          </a:bodyPr>
          <a:lstStyle/>
          <a:p>
            <a:pPr eaLnBrk="1" hangingPunct="1"/>
            <a:r>
              <a:rPr lang="zh-CN" altLang="en-US" sz="2800" dirty="0"/>
              <a:t>面向对象方法学的优点</a:t>
            </a:r>
          </a:p>
          <a:p>
            <a:pPr lvl="1" eaLnBrk="1" hangingPunct="1"/>
            <a:r>
              <a:rPr lang="zh-CN" altLang="en-US" sz="2400" dirty="0"/>
              <a:t>易于开发和管理：大型软件产品→一系列相互独立的小产品</a:t>
            </a:r>
          </a:p>
          <a:p>
            <a:pPr lvl="1" eaLnBrk="1" hangingPunct="1"/>
            <a:r>
              <a:rPr lang="zh-CN" altLang="en-US" sz="2400" dirty="0"/>
              <a:t>软件稳定性好、可重用性好、可维护性好</a:t>
            </a:r>
          </a:p>
          <a:p>
            <a:pPr lvl="1" eaLnBrk="1" hangingPunct="1"/>
            <a:r>
              <a:rPr lang="zh-CN" altLang="en-US" sz="2400" dirty="0"/>
              <a:t>问题描述空间与计算机求解空间结构上尽可能一致</a:t>
            </a:r>
          </a:p>
        </p:txBody>
      </p:sp>
      <p:sp>
        <p:nvSpPr>
          <p:cNvPr id="96258" name="Slide Number Placeholder 5">
            <a:extLst>
              <a:ext uri="{FF2B5EF4-FFF2-40B4-BE49-F238E27FC236}">
                <a16:creationId xmlns:a16="http://schemas.microsoft.com/office/drawing/2014/main" id="{8D73AEDF-7A83-F044-912C-C0FFC16895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60A6004-20CB-9145-AF6A-20B50F1B6311}" type="slidenum">
              <a:rPr kumimoji="0" lang="en-US" altLang="zh-CN" sz="1400"/>
              <a:pPr eaLnBrk="1" hangingPunct="1"/>
              <a:t>87</a:t>
            </a:fld>
            <a:r>
              <a:rPr kumimoji="0" lang="en-US" altLang="zh-CN" sz="1400"/>
              <a:t>/95</a:t>
            </a:r>
          </a:p>
        </p:txBody>
      </p:sp>
    </p:spTree>
    <p:extLst>
      <p:ext uri="{BB962C8B-B14F-4D97-AF65-F5344CB8AC3E}">
        <p14:creationId xmlns:p14="http://schemas.microsoft.com/office/powerpoint/2010/main" val="1089834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843DE281-5BD3-DC47-B3A7-D39E276546AA}"/>
              </a:ext>
            </a:extLst>
          </p:cNvPr>
          <p:cNvSpPr>
            <a:spLocks noGrp="1" noChangeArrowheads="1"/>
          </p:cNvSpPr>
          <p:nvPr>
            <p:ph type="title"/>
          </p:nvPr>
        </p:nvSpPr>
        <p:spPr>
          <a:xfrm>
            <a:off x="701486" y="137986"/>
            <a:ext cx="7793037" cy="665162"/>
          </a:xfrm>
        </p:spPr>
        <p:txBody>
          <a:bodyPr>
            <a:normAutofit/>
          </a:bodyPr>
          <a:lstStyle/>
          <a:p>
            <a:pPr eaLnBrk="1" hangingPunct="1"/>
            <a:r>
              <a:rPr lang="zh-CN" altLang="en-US" dirty="0"/>
              <a:t>面向对象方法学的基本思想</a:t>
            </a:r>
          </a:p>
        </p:txBody>
      </p:sp>
      <p:sp>
        <p:nvSpPr>
          <p:cNvPr id="97284" name="Rectangle 3">
            <a:extLst>
              <a:ext uri="{FF2B5EF4-FFF2-40B4-BE49-F238E27FC236}">
                <a16:creationId xmlns:a16="http://schemas.microsoft.com/office/drawing/2014/main" id="{6AB32DEB-84A2-A94F-AFF7-124430608755}"/>
              </a:ext>
            </a:extLst>
          </p:cNvPr>
          <p:cNvSpPr>
            <a:spLocks noGrp="1" noChangeArrowheads="1"/>
          </p:cNvSpPr>
          <p:nvPr>
            <p:ph idx="1"/>
          </p:nvPr>
        </p:nvSpPr>
        <p:spPr>
          <a:xfrm>
            <a:off x="787147" y="989268"/>
            <a:ext cx="10425336" cy="3887787"/>
          </a:xfrm>
          <a:noFill/>
        </p:spPr>
        <p:txBody>
          <a:bodyPr>
            <a:normAutofit/>
          </a:bodyPr>
          <a:lstStyle/>
          <a:p>
            <a:pPr eaLnBrk="1" hangingPunct="1"/>
            <a:r>
              <a:rPr lang="zh-CN" altLang="en-US" sz="2800" dirty="0"/>
              <a:t>客观世界由事物组成，任何事物都是对象。</a:t>
            </a:r>
          </a:p>
          <a:p>
            <a:pPr eaLnBrk="1" hangingPunct="1"/>
            <a:r>
              <a:rPr lang="zh-CN" altLang="en-US" sz="2800" dirty="0"/>
              <a:t>每个对象有自己的内部状态和运动规律，对象间通过消息相互作用和联系，从而构成系统。</a:t>
            </a:r>
          </a:p>
          <a:p>
            <a:pPr eaLnBrk="1" hangingPunct="1"/>
            <a:r>
              <a:rPr lang="zh-CN" altLang="en-US" sz="2800" dirty="0"/>
              <a:t>系统中每个对象属于一个特定的对象类，类是具有相同属性和行为的一组相似对象的定义。</a:t>
            </a:r>
          </a:p>
          <a:p>
            <a:pPr eaLnBrk="1" hangingPunct="1"/>
            <a:r>
              <a:rPr lang="zh-CN" altLang="en-US" sz="2800" dirty="0"/>
              <a:t>类可以组织成一个层次系统，下层对象可以自动继承上层对象的属性和行为。</a:t>
            </a:r>
          </a:p>
        </p:txBody>
      </p:sp>
      <p:sp>
        <p:nvSpPr>
          <p:cNvPr id="97282" name="Slide Number Placeholder 5">
            <a:extLst>
              <a:ext uri="{FF2B5EF4-FFF2-40B4-BE49-F238E27FC236}">
                <a16:creationId xmlns:a16="http://schemas.microsoft.com/office/drawing/2014/main" id="{ED70D68B-439A-1C41-93D2-BEE0385DEC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F0F7DEE-C5B9-8546-B404-36EFAA552434}" type="slidenum">
              <a:rPr kumimoji="0" lang="en-US" altLang="zh-CN" sz="1400"/>
              <a:pPr eaLnBrk="1" hangingPunct="1"/>
              <a:t>88</a:t>
            </a:fld>
            <a:r>
              <a:rPr kumimoji="0" lang="en-US" altLang="zh-CN" sz="1400"/>
              <a:t>/95</a:t>
            </a:r>
          </a:p>
        </p:txBody>
      </p:sp>
    </p:spTree>
    <p:extLst>
      <p:ext uri="{BB962C8B-B14F-4D97-AF65-F5344CB8AC3E}">
        <p14:creationId xmlns:p14="http://schemas.microsoft.com/office/powerpoint/2010/main" val="30855333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2856DC6E-EC22-7347-8355-71C6097906A1}"/>
              </a:ext>
            </a:extLst>
          </p:cNvPr>
          <p:cNvSpPr>
            <a:spLocks noGrp="1" noChangeArrowheads="1"/>
          </p:cNvSpPr>
          <p:nvPr>
            <p:ph type="title"/>
          </p:nvPr>
        </p:nvSpPr>
        <p:spPr>
          <a:xfrm>
            <a:off x="651002" y="103378"/>
            <a:ext cx="7793038" cy="750888"/>
          </a:xfrm>
        </p:spPr>
        <p:txBody>
          <a:bodyPr>
            <a:normAutofit/>
          </a:bodyPr>
          <a:lstStyle/>
          <a:p>
            <a:pPr eaLnBrk="1" hangingPunct="1"/>
            <a:r>
              <a:rPr lang="zh-CN" altLang="en-US" dirty="0"/>
              <a:t>面向对象方法学的特点</a:t>
            </a:r>
          </a:p>
        </p:txBody>
      </p:sp>
      <p:sp>
        <p:nvSpPr>
          <p:cNvPr id="98308" name="Rectangle 3">
            <a:extLst>
              <a:ext uri="{FF2B5EF4-FFF2-40B4-BE49-F238E27FC236}">
                <a16:creationId xmlns:a16="http://schemas.microsoft.com/office/drawing/2014/main" id="{C2537174-38E5-854B-AA9B-F650BE2B31AD}"/>
              </a:ext>
            </a:extLst>
          </p:cNvPr>
          <p:cNvSpPr>
            <a:spLocks noGrp="1" noChangeArrowheads="1"/>
          </p:cNvSpPr>
          <p:nvPr>
            <p:ph idx="1"/>
          </p:nvPr>
        </p:nvSpPr>
        <p:spPr>
          <a:xfrm>
            <a:off x="839153" y="965137"/>
            <a:ext cx="10373330" cy="4621212"/>
          </a:xfrm>
          <a:noFill/>
        </p:spPr>
        <p:txBody>
          <a:bodyPr>
            <a:normAutofit/>
          </a:bodyPr>
          <a:lstStyle/>
          <a:p>
            <a:pPr eaLnBrk="1" hangingPunct="1"/>
            <a:r>
              <a:rPr lang="zh-CN" altLang="en-US" sz="2800" dirty="0"/>
              <a:t>建立系统的三种模型：</a:t>
            </a:r>
          </a:p>
          <a:p>
            <a:pPr lvl="1" eaLnBrk="1" hangingPunct="1"/>
            <a:r>
              <a:rPr lang="zh-CN" altLang="en-US" sz="2400" dirty="0">
                <a:solidFill>
                  <a:schemeClr val="hlink"/>
                </a:solidFill>
              </a:rPr>
              <a:t>对象模型</a:t>
            </a:r>
            <a:r>
              <a:rPr lang="zh-CN" altLang="en-US" sz="2400" dirty="0"/>
              <a:t>：描述系统静态结构</a:t>
            </a:r>
          </a:p>
          <a:p>
            <a:pPr lvl="1" eaLnBrk="1" hangingPunct="1"/>
            <a:r>
              <a:rPr lang="zh-CN" altLang="en-US" sz="2400" dirty="0"/>
              <a:t>动态模型：描述系统控制结构</a:t>
            </a:r>
          </a:p>
          <a:p>
            <a:pPr lvl="1" eaLnBrk="1" hangingPunct="1"/>
            <a:r>
              <a:rPr lang="zh-CN" altLang="en-US" sz="2400" dirty="0"/>
              <a:t>功能模型：描述系统计算结构</a:t>
            </a:r>
          </a:p>
          <a:p>
            <a:pPr eaLnBrk="1" hangingPunct="1"/>
            <a:r>
              <a:rPr lang="zh-CN" altLang="en-US" sz="2800" dirty="0"/>
              <a:t>模型、概念、符号适用用于整个软件开发过程。</a:t>
            </a:r>
          </a:p>
          <a:p>
            <a:pPr eaLnBrk="1" hangingPunct="1"/>
            <a:r>
              <a:rPr lang="zh-CN" altLang="en-US" sz="2800" dirty="0"/>
              <a:t>开发软件的阶段划分模糊，分析、设计和实现各阶段间多次迭代</a:t>
            </a:r>
          </a:p>
        </p:txBody>
      </p:sp>
      <p:sp>
        <p:nvSpPr>
          <p:cNvPr id="98306" name="Slide Number Placeholder 5">
            <a:extLst>
              <a:ext uri="{FF2B5EF4-FFF2-40B4-BE49-F238E27FC236}">
                <a16:creationId xmlns:a16="http://schemas.microsoft.com/office/drawing/2014/main" id="{725E8523-0C4A-1E4F-BA14-50138DBF0F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2FAC089-D252-1C4A-A1AB-E7C34F72804B}" type="slidenum">
              <a:rPr kumimoji="0" lang="en-US" altLang="zh-CN" sz="1400"/>
              <a:pPr eaLnBrk="1" hangingPunct="1"/>
              <a:t>89</a:t>
            </a:fld>
            <a:r>
              <a:rPr kumimoji="0" lang="en-US" altLang="zh-CN" sz="1400"/>
              <a:t>/95</a:t>
            </a:r>
          </a:p>
        </p:txBody>
      </p:sp>
    </p:spTree>
    <p:extLst>
      <p:ext uri="{BB962C8B-B14F-4D97-AF65-F5344CB8AC3E}">
        <p14:creationId xmlns:p14="http://schemas.microsoft.com/office/powerpoint/2010/main" val="261631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6">
            <a:extLst>
              <a:ext uri="{FF2B5EF4-FFF2-40B4-BE49-F238E27FC236}">
                <a16:creationId xmlns:a16="http://schemas.microsoft.com/office/drawing/2014/main" id="{60CDCF5D-1953-8348-9225-0A947E835EFA}"/>
              </a:ext>
            </a:extLst>
          </p:cNvPr>
          <p:cNvSpPr>
            <a:spLocks noGrp="1" noChangeArrowheads="1"/>
          </p:cNvSpPr>
          <p:nvPr>
            <p:ph type="title"/>
          </p:nvPr>
        </p:nvSpPr>
        <p:spPr>
          <a:xfrm>
            <a:off x="675026" y="120110"/>
            <a:ext cx="7793037" cy="725488"/>
          </a:xfrm>
        </p:spPr>
        <p:txBody>
          <a:bodyPr>
            <a:normAutofit/>
          </a:bodyPr>
          <a:lstStyle/>
          <a:p>
            <a:pPr eaLnBrk="1" hangingPunct="1"/>
            <a:r>
              <a:rPr lang="zh-CN" altLang="en-US" dirty="0"/>
              <a:t>类 </a:t>
            </a:r>
            <a:r>
              <a:rPr lang="en-US" altLang="zh-CN" dirty="0"/>
              <a:t>Classes</a:t>
            </a:r>
          </a:p>
        </p:txBody>
      </p:sp>
      <p:sp>
        <p:nvSpPr>
          <p:cNvPr id="369667" name="Rectangle 1027">
            <a:extLst>
              <a:ext uri="{FF2B5EF4-FFF2-40B4-BE49-F238E27FC236}">
                <a16:creationId xmlns:a16="http://schemas.microsoft.com/office/drawing/2014/main" id="{28EA4A33-D78A-D64E-A988-B65771B4B411}"/>
              </a:ext>
            </a:extLst>
          </p:cNvPr>
          <p:cNvSpPr>
            <a:spLocks noGrp="1" noChangeArrowheads="1"/>
          </p:cNvSpPr>
          <p:nvPr>
            <p:ph idx="1"/>
          </p:nvPr>
        </p:nvSpPr>
        <p:spPr>
          <a:xfrm>
            <a:off x="675025" y="922337"/>
            <a:ext cx="10537457" cy="5013325"/>
          </a:xfrm>
          <a:noFill/>
        </p:spPr>
        <p:txBody>
          <a:bodyPr>
            <a:normAutofit/>
          </a:bodyPr>
          <a:lstStyle/>
          <a:p>
            <a:pPr eaLnBrk="1" hangingPunct="1">
              <a:lnSpc>
                <a:spcPct val="90000"/>
              </a:lnSpc>
            </a:pPr>
            <a:r>
              <a:rPr lang="zh-CN" altLang="en-US" sz="2400" dirty="0"/>
              <a:t>所有对象都划分成各种</a:t>
            </a:r>
            <a:r>
              <a:rPr lang="zh-CN" altLang="en-US" sz="2400" dirty="0">
                <a:solidFill>
                  <a:schemeClr val="hlink"/>
                </a:solidFill>
              </a:rPr>
              <a:t>对象类</a:t>
            </a:r>
            <a:r>
              <a:rPr lang="zh-CN" altLang="en-US" sz="2400" dirty="0"/>
              <a:t>（简称类），每个类都定义了一组</a:t>
            </a:r>
            <a:r>
              <a:rPr lang="zh-CN" altLang="en-US" sz="2400" dirty="0">
                <a:solidFill>
                  <a:schemeClr val="hlink"/>
                </a:solidFill>
              </a:rPr>
              <a:t>数据</a:t>
            </a:r>
            <a:r>
              <a:rPr lang="zh-CN" altLang="en-US" sz="2400" dirty="0"/>
              <a:t>和一组</a:t>
            </a:r>
            <a:r>
              <a:rPr lang="zh-CN" altLang="en-US" sz="2400" dirty="0">
                <a:solidFill>
                  <a:schemeClr val="hlink"/>
                </a:solidFill>
              </a:rPr>
              <a:t>方法</a:t>
            </a:r>
            <a:r>
              <a:rPr lang="zh-CN" altLang="en-US" sz="2400" dirty="0"/>
              <a:t>。</a:t>
            </a:r>
          </a:p>
          <a:p>
            <a:pPr eaLnBrk="1" hangingPunct="1">
              <a:lnSpc>
                <a:spcPct val="90000"/>
              </a:lnSpc>
            </a:pPr>
            <a:r>
              <a:rPr lang="zh-CN" altLang="en-US" sz="2400" dirty="0">
                <a:solidFill>
                  <a:schemeClr val="hlink"/>
                </a:solidFill>
              </a:rPr>
              <a:t>数据</a:t>
            </a:r>
            <a:r>
              <a:rPr lang="zh-CN" altLang="en-US" sz="2400" dirty="0"/>
              <a:t>用于表示对象的</a:t>
            </a:r>
            <a:r>
              <a:rPr lang="zh-CN" altLang="en-US" sz="2400" dirty="0">
                <a:solidFill>
                  <a:schemeClr val="hlink"/>
                </a:solidFill>
              </a:rPr>
              <a:t>静态</a:t>
            </a:r>
            <a:r>
              <a:rPr lang="zh-CN" altLang="en-US" sz="2400" dirty="0"/>
              <a:t>属性，是对象的状态信息。</a:t>
            </a:r>
          </a:p>
          <a:p>
            <a:pPr eaLnBrk="1" hangingPunct="1">
              <a:lnSpc>
                <a:spcPct val="90000"/>
              </a:lnSpc>
            </a:pPr>
            <a:r>
              <a:rPr lang="zh-CN" altLang="en-US" sz="2400" dirty="0"/>
              <a:t>建立类的新</a:t>
            </a:r>
            <a:r>
              <a:rPr lang="zh-CN" altLang="en-US" sz="2400" dirty="0">
                <a:solidFill>
                  <a:schemeClr val="hlink"/>
                </a:solidFill>
              </a:rPr>
              <a:t>实例</a:t>
            </a:r>
            <a:r>
              <a:rPr lang="zh-CN" altLang="en-US" sz="2400" dirty="0"/>
              <a:t>时，按照类中对数据的定义为这个新</a:t>
            </a:r>
            <a:r>
              <a:rPr lang="zh-CN" altLang="en-US" sz="2400" dirty="0">
                <a:solidFill>
                  <a:schemeClr val="hlink"/>
                </a:solidFill>
              </a:rPr>
              <a:t>对象</a:t>
            </a:r>
            <a:r>
              <a:rPr lang="zh-CN" altLang="en-US" sz="2400" dirty="0"/>
              <a:t>生成一组专用的数据，以描述该对象独特的属性值。</a:t>
            </a:r>
          </a:p>
          <a:p>
            <a:pPr eaLnBrk="1" hangingPunct="1">
              <a:lnSpc>
                <a:spcPct val="90000"/>
              </a:lnSpc>
            </a:pPr>
            <a:r>
              <a:rPr lang="zh-CN" altLang="en-US" sz="2400" dirty="0"/>
              <a:t>类中定义的</a:t>
            </a:r>
            <a:r>
              <a:rPr lang="zh-CN" altLang="en-US" sz="2400" dirty="0">
                <a:solidFill>
                  <a:schemeClr val="hlink"/>
                </a:solidFill>
              </a:rPr>
              <a:t>方法</a:t>
            </a:r>
            <a:r>
              <a:rPr lang="zh-CN" altLang="en-US" sz="2400" dirty="0"/>
              <a:t>，是允许施加于该类对象上的</a:t>
            </a:r>
            <a:r>
              <a:rPr lang="zh-CN" altLang="en-US" sz="2400" dirty="0">
                <a:solidFill>
                  <a:schemeClr val="hlink"/>
                </a:solidFill>
              </a:rPr>
              <a:t>操作</a:t>
            </a:r>
            <a:r>
              <a:rPr lang="zh-CN" altLang="en-US" sz="2400" dirty="0"/>
              <a:t>，是该类所有对象共有的，不需要为每个对象都复制操作的代码。</a:t>
            </a:r>
          </a:p>
        </p:txBody>
      </p:sp>
      <p:sp>
        <p:nvSpPr>
          <p:cNvPr id="15362" name="Slide Number Placeholder 5">
            <a:extLst>
              <a:ext uri="{FF2B5EF4-FFF2-40B4-BE49-F238E27FC236}">
                <a16:creationId xmlns:a16="http://schemas.microsoft.com/office/drawing/2014/main" id="{8E3589F9-C906-6D4B-AAA5-911E3E11B8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4442592-B9F1-194E-8526-5C62E4854ED0}" type="slidenum">
              <a:rPr kumimoji="0" lang="en-US" altLang="zh-CN" sz="1400"/>
              <a:pPr eaLnBrk="1" hangingPunct="1"/>
              <a:t>9</a:t>
            </a:fld>
            <a:r>
              <a:rPr kumimoji="0" lang="en-US" altLang="zh-CN" sz="1400"/>
              <a:t>/95</a:t>
            </a:r>
          </a:p>
        </p:txBody>
      </p:sp>
    </p:spTree>
    <p:extLst>
      <p:ext uri="{BB962C8B-B14F-4D97-AF65-F5344CB8AC3E}">
        <p14:creationId xmlns:p14="http://schemas.microsoft.com/office/powerpoint/2010/main" val="3705600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a:extLst>
              <a:ext uri="{FF2B5EF4-FFF2-40B4-BE49-F238E27FC236}">
                <a16:creationId xmlns:a16="http://schemas.microsoft.com/office/drawing/2014/main" id="{753446E5-8D4F-5E48-ADA4-52EB5DFE3CF3}"/>
              </a:ext>
            </a:extLst>
          </p:cNvPr>
          <p:cNvSpPr>
            <a:spLocks noGrp="1" noChangeArrowheads="1"/>
          </p:cNvSpPr>
          <p:nvPr>
            <p:ph type="title"/>
          </p:nvPr>
        </p:nvSpPr>
        <p:spPr/>
        <p:txBody>
          <a:bodyPr/>
          <a:lstStyle/>
          <a:p>
            <a:pPr eaLnBrk="1" hangingPunct="1"/>
            <a:r>
              <a:rPr lang="en-US" altLang="zh-CN">
                <a:ea typeface="黑体" panose="02010609060101010101" pitchFamily="49" charset="-122"/>
              </a:rPr>
              <a:t>OO</a:t>
            </a:r>
            <a:r>
              <a:rPr lang="zh-CN" altLang="en-US">
                <a:latin typeface="宋体" panose="02010600030101010101" pitchFamily="2" charset="-122"/>
              </a:rPr>
              <a:t>方法的开发过程</a:t>
            </a:r>
          </a:p>
        </p:txBody>
      </p:sp>
      <p:sp>
        <p:nvSpPr>
          <p:cNvPr id="99332" name="Rectangle 3">
            <a:extLst>
              <a:ext uri="{FF2B5EF4-FFF2-40B4-BE49-F238E27FC236}">
                <a16:creationId xmlns:a16="http://schemas.microsoft.com/office/drawing/2014/main" id="{48A97BAA-3321-724E-A0BC-C39EF6C58A5D}"/>
              </a:ext>
            </a:extLst>
          </p:cNvPr>
          <p:cNvSpPr>
            <a:spLocks noGrp="1" noChangeArrowheads="1"/>
          </p:cNvSpPr>
          <p:nvPr>
            <p:ph idx="1"/>
          </p:nvPr>
        </p:nvSpPr>
        <p:spPr/>
        <p:txBody>
          <a:bodyPr>
            <a:normAutofit/>
          </a:bodyPr>
          <a:lstStyle/>
          <a:p>
            <a:pPr eaLnBrk="1" hangingPunct="1"/>
            <a:r>
              <a:rPr lang="en-US" altLang="zh-CN" sz="2800" dirty="0">
                <a:latin typeface="楷体_GB2312" pitchFamily="49" charset="-122"/>
              </a:rPr>
              <a:t>OO</a:t>
            </a:r>
            <a:r>
              <a:rPr lang="zh-CN" altLang="en-US" sz="2800" dirty="0">
                <a:latin typeface="楷体_GB2312" pitchFamily="49" charset="-122"/>
              </a:rPr>
              <a:t>方法改进了在生存期各个阶段间的界面，因为生存期各个阶段开发出来的</a:t>
            </a:r>
            <a:r>
              <a:rPr lang="zh-CN" altLang="en-US" sz="2800" dirty="0">
                <a:latin typeface="Times New Roman" panose="02020603050405020304" pitchFamily="18" charset="0"/>
              </a:rPr>
              <a:t>“</a:t>
            </a:r>
            <a:r>
              <a:rPr lang="zh-CN" altLang="en-US" sz="2800" dirty="0">
                <a:latin typeface="楷体_GB2312" pitchFamily="49" charset="-122"/>
              </a:rPr>
              <a:t>部件</a:t>
            </a:r>
            <a:r>
              <a:rPr lang="zh-CN" altLang="en-US" sz="2800" dirty="0">
                <a:latin typeface="Times New Roman" panose="02020603050405020304" pitchFamily="18" charset="0"/>
              </a:rPr>
              <a:t>”</a:t>
            </a:r>
            <a:r>
              <a:rPr lang="zh-CN" altLang="en-US" sz="2800" dirty="0">
                <a:latin typeface="楷体_GB2312" pitchFamily="49" charset="-122"/>
              </a:rPr>
              <a:t>都是</a:t>
            </a:r>
            <a:r>
              <a:rPr lang="zh-CN" altLang="en-US" sz="2800" dirty="0">
                <a:solidFill>
                  <a:srgbClr val="FC0128"/>
                </a:solidFill>
                <a:latin typeface="楷体_GB2312" pitchFamily="49" charset="-122"/>
              </a:rPr>
              <a:t>类。</a:t>
            </a:r>
          </a:p>
          <a:p>
            <a:pPr eaLnBrk="1" hangingPunct="1"/>
            <a:r>
              <a:rPr lang="zh-CN" altLang="en-US" sz="2800" dirty="0">
                <a:latin typeface="楷体_GB2312" pitchFamily="49" charset="-122"/>
              </a:rPr>
              <a:t>在面向对象生存期的各个阶段对各个</a:t>
            </a:r>
            <a:r>
              <a:rPr lang="zh-CN" altLang="en-US" sz="2800" dirty="0">
                <a:solidFill>
                  <a:srgbClr val="FC0128"/>
                </a:solidFill>
                <a:latin typeface="楷体_GB2312" pitchFamily="49" charset="-122"/>
              </a:rPr>
              <a:t>类</a:t>
            </a:r>
            <a:r>
              <a:rPr lang="zh-CN" altLang="en-US" sz="2800" dirty="0">
                <a:latin typeface="楷体_GB2312" pitchFamily="49" charset="-122"/>
              </a:rPr>
              <a:t>的信息进行细化。</a:t>
            </a:r>
          </a:p>
          <a:p>
            <a:pPr eaLnBrk="1" hangingPunct="1"/>
            <a:r>
              <a:rPr lang="zh-CN" altLang="en-US" sz="2800" dirty="0">
                <a:solidFill>
                  <a:srgbClr val="FC0128"/>
                </a:solidFill>
                <a:latin typeface="楷体_GB2312" pitchFamily="49" charset="-122"/>
              </a:rPr>
              <a:t>类</a:t>
            </a:r>
            <a:r>
              <a:rPr lang="zh-CN" altLang="en-US" sz="2800" dirty="0">
                <a:latin typeface="楷体_GB2312" pitchFamily="49" charset="-122"/>
              </a:rPr>
              <a:t>成为分析、设计和实现的</a:t>
            </a:r>
            <a:r>
              <a:rPr lang="zh-CN" altLang="en-US" sz="2800" dirty="0">
                <a:solidFill>
                  <a:srgbClr val="FC0128"/>
                </a:solidFill>
                <a:latin typeface="楷体_GB2312" pitchFamily="49" charset="-122"/>
              </a:rPr>
              <a:t>基本单元</a:t>
            </a:r>
            <a:r>
              <a:rPr lang="zh-CN" altLang="en-US" sz="2800" dirty="0">
                <a:latin typeface="楷体_GB2312" pitchFamily="49" charset="-122"/>
              </a:rPr>
              <a:t>。</a:t>
            </a:r>
          </a:p>
        </p:txBody>
      </p:sp>
      <p:sp>
        <p:nvSpPr>
          <p:cNvPr id="99330" name="Slide Number Placeholder 5">
            <a:extLst>
              <a:ext uri="{FF2B5EF4-FFF2-40B4-BE49-F238E27FC236}">
                <a16:creationId xmlns:a16="http://schemas.microsoft.com/office/drawing/2014/main" id="{B7FF6B2C-A1F6-DD41-9377-17AE113F11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FAA7A62-B29A-7842-8E58-B5111A7167B7}" type="slidenum">
              <a:rPr kumimoji="0" lang="en-US" altLang="zh-CN" sz="1400"/>
              <a:pPr eaLnBrk="1" hangingPunct="1"/>
              <a:t>90</a:t>
            </a:fld>
            <a:r>
              <a:rPr kumimoji="0" lang="en-US" altLang="zh-CN" sz="1400"/>
              <a:t>/95</a:t>
            </a:r>
          </a:p>
        </p:txBody>
      </p:sp>
    </p:spTree>
    <p:extLst>
      <p:ext uri="{BB962C8B-B14F-4D97-AF65-F5344CB8AC3E}">
        <p14:creationId xmlns:p14="http://schemas.microsoft.com/office/powerpoint/2010/main" val="3184671756"/>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TotalTime>
  <Words>5850</Words>
  <Application>Microsoft Macintosh PowerPoint</Application>
  <PresentationFormat>宽屏</PresentationFormat>
  <Paragraphs>804</Paragraphs>
  <Slides>90</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8" baseType="lpstr">
      <vt:lpstr>黑体</vt:lpstr>
      <vt:lpstr>楷体_GB2312</vt:lpstr>
      <vt:lpstr>隶书</vt:lpstr>
      <vt:lpstr>宋体</vt:lpstr>
      <vt:lpstr>腾讯体 W3</vt:lpstr>
      <vt:lpstr>腾讯体 W7</vt:lpstr>
      <vt:lpstr>姚体</vt:lpstr>
      <vt:lpstr>Arial</vt:lpstr>
      <vt:lpstr>Book Antiqua</vt:lpstr>
      <vt:lpstr>Calibri</vt:lpstr>
      <vt:lpstr>Calibri Light</vt:lpstr>
      <vt:lpstr>Garamond</vt:lpstr>
      <vt:lpstr>Monotype Sorts</vt:lpstr>
      <vt:lpstr>Tahoma</vt:lpstr>
      <vt:lpstr>Times New Roman</vt:lpstr>
      <vt:lpstr>Wingdings</vt:lpstr>
      <vt:lpstr>回顾</vt:lpstr>
      <vt:lpstr>Image</vt:lpstr>
      <vt:lpstr>第六章 面向对象的概念和模型</vt:lpstr>
      <vt:lpstr>主要内容</vt:lpstr>
      <vt:lpstr>6.1 面向对象方法学概述</vt:lpstr>
      <vt:lpstr>怎样划分模块</vt:lpstr>
      <vt:lpstr>面向对象方法学的基本原则</vt:lpstr>
      <vt:lpstr>面向对象方法学的基本原则</vt:lpstr>
      <vt:lpstr>面向对象方法的四大元素</vt:lpstr>
      <vt:lpstr>对象 Object</vt:lpstr>
      <vt:lpstr>类 Classes</vt:lpstr>
      <vt:lpstr>继承 Inheritance</vt:lpstr>
      <vt:lpstr>消息 Message</vt:lpstr>
      <vt:lpstr>面向对象的方法学</vt:lpstr>
      <vt:lpstr>传统方法和面向对象方法的比较</vt:lpstr>
      <vt:lpstr>6.2 面向对象方法学的主要优点</vt:lpstr>
      <vt:lpstr>OO优点：与人类习惯的思维方式一致</vt:lpstr>
      <vt:lpstr>OO优点：与人类习惯的思维方式一致</vt:lpstr>
      <vt:lpstr>OO优点：稳定性好</vt:lpstr>
      <vt:lpstr>OO优点：可重用性好</vt:lpstr>
      <vt:lpstr>OO优点：可重用性好</vt:lpstr>
      <vt:lpstr>OO优点：较易开发大型软件产品</vt:lpstr>
      <vt:lpstr>OO优点：可维护性好</vt:lpstr>
      <vt:lpstr>6.3 面向对象的概念</vt:lpstr>
      <vt:lpstr>面向对象方法围绕对象的概念来建立</vt:lpstr>
      <vt:lpstr>面向对象概念</vt:lpstr>
      <vt:lpstr>6.3.1 对象Object</vt:lpstr>
      <vt:lpstr>什么是对象</vt:lpstr>
      <vt:lpstr>什么是对象</vt:lpstr>
      <vt:lpstr>对象具有的含义</vt:lpstr>
      <vt:lpstr>1 对象的形象表示</vt:lpstr>
      <vt:lpstr>2 对象的定义</vt:lpstr>
      <vt:lpstr>2 对象的定义</vt:lpstr>
      <vt:lpstr>2 对象的定义</vt:lpstr>
      <vt:lpstr>2 对象的定义</vt:lpstr>
      <vt:lpstr>3 对象的特点</vt:lpstr>
      <vt:lpstr>6.3.2 类Class</vt:lpstr>
      <vt:lpstr>对象、实体与类</vt:lpstr>
      <vt:lpstr>什么是类（Class）</vt:lpstr>
      <vt:lpstr>类的示例</vt:lpstr>
      <vt:lpstr>PowerPoint 演示文稿</vt:lpstr>
      <vt:lpstr>什么是类</vt:lpstr>
      <vt:lpstr>类是生成对象的模板</vt:lpstr>
      <vt:lpstr>类和对象的关系</vt:lpstr>
      <vt:lpstr>抽象</vt:lpstr>
      <vt:lpstr>6.3.3 实例 (Instance)</vt:lpstr>
      <vt:lpstr>6.3.4 消息（Message）</vt:lpstr>
      <vt:lpstr>6.3.5 方法 (Method)</vt:lpstr>
      <vt:lpstr>6.3.6 属性 (Attribute)</vt:lpstr>
      <vt:lpstr>6.3.7 封装 (Encapsulation)</vt:lpstr>
      <vt:lpstr>6.3.7 封装 (Encapsulation)</vt:lpstr>
      <vt:lpstr>利用封装隐藏信息</vt:lpstr>
      <vt:lpstr>封装的益处</vt:lpstr>
      <vt:lpstr>封装的益处</vt:lpstr>
      <vt:lpstr>6.3.8 继承（Inheritance）</vt:lpstr>
      <vt:lpstr>继承机制</vt:lpstr>
      <vt:lpstr>继承的传递性，单继承、多重继承</vt:lpstr>
      <vt:lpstr>继承的益处</vt:lpstr>
      <vt:lpstr>6.3.9 多态性（Polymorphism）</vt:lpstr>
      <vt:lpstr>不同类层次共享一个方法名</vt:lpstr>
      <vt:lpstr>动态联编</vt:lpstr>
      <vt:lpstr>多态性的益处</vt:lpstr>
      <vt:lpstr>例子</vt:lpstr>
      <vt:lpstr>例子</vt:lpstr>
      <vt:lpstr>6.3.10 重载（Overloading）</vt:lpstr>
      <vt:lpstr>重载的实现</vt:lpstr>
      <vt:lpstr>6.4 面向对象建模</vt:lpstr>
      <vt:lpstr>面向对象建模</vt:lpstr>
      <vt:lpstr>6.4.1 对象模型</vt:lpstr>
      <vt:lpstr>1. 表示类的符号</vt:lpstr>
      <vt:lpstr>1. 表示类的符号</vt:lpstr>
      <vt:lpstr>1. 表示类的符号</vt:lpstr>
      <vt:lpstr>2. 表示关系的符号</vt:lpstr>
      <vt:lpstr>2 表示关系的符号</vt:lpstr>
      <vt:lpstr>关联</vt:lpstr>
      <vt:lpstr>限定关联</vt:lpstr>
      <vt:lpstr>关联类</vt:lpstr>
      <vt:lpstr>聚集</vt:lpstr>
      <vt:lpstr>共享聚集</vt:lpstr>
      <vt:lpstr>组合聚集</vt:lpstr>
      <vt:lpstr>泛化</vt:lpstr>
      <vt:lpstr>6.4.2 动态模型</vt:lpstr>
      <vt:lpstr>概念</vt:lpstr>
      <vt:lpstr>例子：电话系统状态图</vt:lpstr>
      <vt:lpstr>6.4.3 功能模型</vt:lpstr>
      <vt:lpstr>6.4.4 三种模型之间的关系</vt:lpstr>
      <vt:lpstr>三种模型之间的关系（续）</vt:lpstr>
      <vt:lpstr>三种模型之间的关系（续）</vt:lpstr>
      <vt:lpstr>6.5 小结</vt:lpstr>
      <vt:lpstr>面向对象方法学的基本思想</vt:lpstr>
      <vt:lpstr>面向对象方法学的特点</vt:lpstr>
      <vt:lpstr>OO方法的开发过程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数字视频技术（线下）</dc:title>
  <dc:creator>Wenfeng</dc:creator>
  <cp:lastModifiedBy>xzw</cp:lastModifiedBy>
  <cp:revision>76</cp:revision>
  <dcterms:created xsi:type="dcterms:W3CDTF">2019-06-11T09:59:59Z</dcterms:created>
  <dcterms:modified xsi:type="dcterms:W3CDTF">2020-11-02T15:03:47Z</dcterms:modified>
</cp:coreProperties>
</file>