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75"/>
  </p:notesMasterIdLst>
  <p:sldIdLst>
    <p:sldId id="256" r:id="rId2"/>
    <p:sldId id="626" r:id="rId3"/>
    <p:sldId id="627" r:id="rId4"/>
    <p:sldId id="543" r:id="rId5"/>
    <p:sldId id="640" r:id="rId6"/>
    <p:sldId id="560" r:id="rId7"/>
    <p:sldId id="561" r:id="rId8"/>
    <p:sldId id="562" r:id="rId9"/>
    <p:sldId id="628" r:id="rId10"/>
    <p:sldId id="629" r:id="rId11"/>
    <p:sldId id="630" r:id="rId12"/>
    <p:sldId id="563" r:id="rId13"/>
    <p:sldId id="631" r:id="rId14"/>
    <p:sldId id="565" r:id="rId15"/>
    <p:sldId id="633" r:id="rId16"/>
    <p:sldId id="634" r:id="rId17"/>
    <p:sldId id="635" r:id="rId18"/>
    <p:sldId id="636" r:id="rId19"/>
    <p:sldId id="637" r:id="rId20"/>
    <p:sldId id="638" r:id="rId21"/>
    <p:sldId id="594" r:id="rId22"/>
    <p:sldId id="602" r:id="rId23"/>
    <p:sldId id="595" r:id="rId24"/>
    <p:sldId id="641" r:id="rId25"/>
    <p:sldId id="566" r:id="rId26"/>
    <p:sldId id="567" r:id="rId27"/>
    <p:sldId id="642" r:id="rId28"/>
    <p:sldId id="568" r:id="rId29"/>
    <p:sldId id="643" r:id="rId30"/>
    <p:sldId id="569" r:id="rId31"/>
    <p:sldId id="644" r:id="rId32"/>
    <p:sldId id="646" r:id="rId33"/>
    <p:sldId id="645" r:id="rId34"/>
    <p:sldId id="571" r:id="rId35"/>
    <p:sldId id="647" r:id="rId36"/>
    <p:sldId id="648" r:id="rId37"/>
    <p:sldId id="650" r:id="rId38"/>
    <p:sldId id="649" r:id="rId39"/>
    <p:sldId id="573" r:id="rId40"/>
    <p:sldId id="651" r:id="rId41"/>
    <p:sldId id="574" r:id="rId42"/>
    <p:sldId id="576" r:id="rId43"/>
    <p:sldId id="659" r:id="rId44"/>
    <p:sldId id="652" r:id="rId45"/>
    <p:sldId id="661" r:id="rId46"/>
    <p:sldId id="575" r:id="rId47"/>
    <p:sldId id="662" r:id="rId48"/>
    <p:sldId id="577" r:id="rId49"/>
    <p:sldId id="654" r:id="rId50"/>
    <p:sldId id="663" r:id="rId51"/>
    <p:sldId id="656" r:id="rId52"/>
    <p:sldId id="578" r:id="rId53"/>
    <p:sldId id="610" r:id="rId54"/>
    <p:sldId id="611" r:id="rId55"/>
    <p:sldId id="580" r:id="rId56"/>
    <p:sldId id="613" r:id="rId57"/>
    <p:sldId id="614" r:id="rId58"/>
    <p:sldId id="615" r:id="rId59"/>
    <p:sldId id="616" r:id="rId60"/>
    <p:sldId id="617" r:id="rId61"/>
    <p:sldId id="582" r:id="rId62"/>
    <p:sldId id="618" r:id="rId63"/>
    <p:sldId id="619" r:id="rId64"/>
    <p:sldId id="621" r:id="rId65"/>
    <p:sldId id="622" r:id="rId66"/>
    <p:sldId id="620" r:id="rId67"/>
    <p:sldId id="586" r:id="rId68"/>
    <p:sldId id="657" r:id="rId69"/>
    <p:sldId id="587" r:id="rId70"/>
    <p:sldId id="583" r:id="rId71"/>
    <p:sldId id="658" r:id="rId72"/>
    <p:sldId id="623" r:id="rId73"/>
    <p:sldId id="590" r:id="rId7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AF3F5"/>
    <a:srgbClr val="A1CEE2"/>
    <a:srgbClr val="6AC2E9"/>
    <a:srgbClr val="027BB9"/>
    <a:srgbClr val="1165AD"/>
    <a:srgbClr val="1165AE"/>
    <a:srgbClr val="0F5696"/>
    <a:srgbClr val="0B4A7F"/>
    <a:srgbClr val="CAE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621" autoAdjust="0"/>
  </p:normalViewPr>
  <p:slideViewPr>
    <p:cSldViewPr snapToGrid="0">
      <p:cViewPr varScale="1">
        <p:scale>
          <a:sx n="137" d="100"/>
          <a:sy n="137" d="100"/>
        </p:scale>
        <p:origin x="1080" y="1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3.xml"/><Relationship Id="rId18" Type="http://schemas.openxmlformats.org/officeDocument/2006/relationships/slide" Target="slides/slide29.xml"/><Relationship Id="rId26" Type="http://schemas.openxmlformats.org/officeDocument/2006/relationships/slide" Target="slides/slide37.xml"/><Relationship Id="rId39" Type="http://schemas.openxmlformats.org/officeDocument/2006/relationships/slide" Target="slides/slide51.xml"/><Relationship Id="rId21" Type="http://schemas.openxmlformats.org/officeDocument/2006/relationships/slide" Target="slides/slide32.xml"/><Relationship Id="rId34" Type="http://schemas.openxmlformats.org/officeDocument/2006/relationships/slide" Target="slides/slide46.xml"/><Relationship Id="rId42" Type="http://schemas.openxmlformats.org/officeDocument/2006/relationships/slide" Target="slides/slide55.xml"/><Relationship Id="rId47" Type="http://schemas.openxmlformats.org/officeDocument/2006/relationships/slide" Target="slides/slide69.xml"/><Relationship Id="rId7" Type="http://schemas.openxmlformats.org/officeDocument/2006/relationships/slide" Target="slides/slide13.xml"/><Relationship Id="rId2" Type="http://schemas.openxmlformats.org/officeDocument/2006/relationships/slide" Target="slides/slide5.xml"/><Relationship Id="rId16" Type="http://schemas.openxmlformats.org/officeDocument/2006/relationships/slide" Target="slides/slide27.xml"/><Relationship Id="rId29" Type="http://schemas.openxmlformats.org/officeDocument/2006/relationships/slide" Target="slides/slide40.xml"/><Relationship Id="rId1" Type="http://schemas.openxmlformats.org/officeDocument/2006/relationships/slide" Target="slides/slide4.xml"/><Relationship Id="rId6" Type="http://schemas.openxmlformats.org/officeDocument/2006/relationships/slide" Target="slides/slide12.xml"/><Relationship Id="rId11" Type="http://schemas.openxmlformats.org/officeDocument/2006/relationships/slide" Target="slides/slide20.xml"/><Relationship Id="rId24" Type="http://schemas.openxmlformats.org/officeDocument/2006/relationships/slide" Target="slides/slide35.xml"/><Relationship Id="rId32" Type="http://schemas.openxmlformats.org/officeDocument/2006/relationships/slide" Target="slides/slide43.xml"/><Relationship Id="rId37" Type="http://schemas.openxmlformats.org/officeDocument/2006/relationships/slide" Target="slides/slide49.xml"/><Relationship Id="rId40" Type="http://schemas.openxmlformats.org/officeDocument/2006/relationships/slide" Target="slides/slide52.xml"/><Relationship Id="rId45" Type="http://schemas.openxmlformats.org/officeDocument/2006/relationships/slide" Target="slides/slide67.xml"/><Relationship Id="rId5" Type="http://schemas.openxmlformats.org/officeDocument/2006/relationships/slide" Target="slides/slide8.xml"/><Relationship Id="rId15" Type="http://schemas.openxmlformats.org/officeDocument/2006/relationships/slide" Target="slides/slide26.xml"/><Relationship Id="rId23" Type="http://schemas.openxmlformats.org/officeDocument/2006/relationships/slide" Target="slides/slide34.xml"/><Relationship Id="rId28" Type="http://schemas.openxmlformats.org/officeDocument/2006/relationships/slide" Target="slides/slide39.xml"/><Relationship Id="rId36" Type="http://schemas.openxmlformats.org/officeDocument/2006/relationships/slide" Target="slides/slide48.xml"/><Relationship Id="rId10" Type="http://schemas.openxmlformats.org/officeDocument/2006/relationships/slide" Target="slides/slide19.xml"/><Relationship Id="rId19" Type="http://schemas.openxmlformats.org/officeDocument/2006/relationships/slide" Target="slides/slide30.xml"/><Relationship Id="rId31" Type="http://schemas.openxmlformats.org/officeDocument/2006/relationships/slide" Target="slides/slide42.xml"/><Relationship Id="rId44" Type="http://schemas.openxmlformats.org/officeDocument/2006/relationships/slide" Target="slides/slide61.xml"/><Relationship Id="rId4" Type="http://schemas.openxmlformats.org/officeDocument/2006/relationships/slide" Target="slides/slide7.xml"/><Relationship Id="rId9" Type="http://schemas.openxmlformats.org/officeDocument/2006/relationships/slide" Target="slides/slide18.xml"/><Relationship Id="rId14" Type="http://schemas.openxmlformats.org/officeDocument/2006/relationships/slide" Target="slides/slide25.xml"/><Relationship Id="rId22" Type="http://schemas.openxmlformats.org/officeDocument/2006/relationships/slide" Target="slides/slide33.xml"/><Relationship Id="rId27" Type="http://schemas.openxmlformats.org/officeDocument/2006/relationships/slide" Target="slides/slide38.xml"/><Relationship Id="rId30" Type="http://schemas.openxmlformats.org/officeDocument/2006/relationships/slide" Target="slides/slide41.xml"/><Relationship Id="rId35" Type="http://schemas.openxmlformats.org/officeDocument/2006/relationships/slide" Target="slides/slide47.xml"/><Relationship Id="rId43" Type="http://schemas.openxmlformats.org/officeDocument/2006/relationships/slide" Target="slides/slide56.xml"/><Relationship Id="rId8" Type="http://schemas.openxmlformats.org/officeDocument/2006/relationships/slide" Target="slides/slide14.xml"/><Relationship Id="rId3" Type="http://schemas.openxmlformats.org/officeDocument/2006/relationships/slide" Target="slides/slide6.xml"/><Relationship Id="rId12" Type="http://schemas.openxmlformats.org/officeDocument/2006/relationships/slide" Target="slides/slide21.xml"/><Relationship Id="rId17" Type="http://schemas.openxmlformats.org/officeDocument/2006/relationships/slide" Target="slides/slide28.xml"/><Relationship Id="rId25" Type="http://schemas.openxmlformats.org/officeDocument/2006/relationships/slide" Target="slides/slide36.xml"/><Relationship Id="rId33" Type="http://schemas.openxmlformats.org/officeDocument/2006/relationships/slide" Target="slides/slide44.xml"/><Relationship Id="rId38" Type="http://schemas.openxmlformats.org/officeDocument/2006/relationships/slide" Target="slides/slide50.xml"/><Relationship Id="rId46" Type="http://schemas.openxmlformats.org/officeDocument/2006/relationships/slide" Target="slides/slide68.xml"/><Relationship Id="rId20" Type="http://schemas.openxmlformats.org/officeDocument/2006/relationships/slide" Target="slides/slide31.xml"/><Relationship Id="rId41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99C62-8509-47FC-8E25-E6B06F70B829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6492B-CC8A-4042-A7C4-7CA378A14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7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C3B4-FAFD-428C-BFDE-6B258C931D5A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B04-29DE-4029-ADF6-457035F23D0E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9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61" y="0"/>
            <a:ext cx="10674590" cy="844601"/>
          </a:xfrm>
        </p:spPr>
        <p:txBody>
          <a:bodyPr>
            <a:normAutofit/>
          </a:bodyPr>
          <a:lstStyle>
            <a:lvl1pPr marL="0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61" y="963827"/>
            <a:ext cx="10806396" cy="5177116"/>
          </a:xfrm>
        </p:spPr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  <a:lvl2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2pPr>
            <a:lvl3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3pPr>
            <a:lvl4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4pPr>
            <a:lvl5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fld id="{D515C40F-68D7-4904-966C-9F3D550CC0AF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r>
              <a:rPr lang="zh-CN" altLang="en-US" dirty="0"/>
              <a:t>深圳大学 计算机与软件学院</a:t>
            </a:r>
            <a:r>
              <a:rPr lang="en-US" altLang="zh-CN" dirty="0"/>
              <a:t>《</a:t>
            </a:r>
            <a:r>
              <a:rPr lang="zh-CN" altLang="en-US" dirty="0"/>
              <a:t>软件工程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fld id="{5B3F3CCD-5AE8-4BDA-99FD-25BB3DCCC4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21">
            <a:extLst>
              <a:ext uri="{FF2B5EF4-FFF2-40B4-BE49-F238E27FC236}">
                <a16:creationId xmlns:a16="http://schemas.microsoft.com/office/drawing/2014/main" id="{04D73534-B01D-470E-9999-EDD74B568796}"/>
              </a:ext>
            </a:extLst>
          </p:cNvPr>
          <p:cNvGrpSpPr/>
          <p:nvPr userDrawn="1"/>
        </p:nvGrpSpPr>
        <p:grpSpPr bwMode="auto">
          <a:xfrm>
            <a:off x="6726560" y="-210839"/>
            <a:ext cx="7768666" cy="7764182"/>
            <a:chOff x="1502936" y="-740618"/>
            <a:chExt cx="6188355" cy="618547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F5B0DAE-6945-40E0-B72E-62DA1EDEB9CD}"/>
                </a:ext>
              </a:extLst>
            </p:cNvPr>
            <p:cNvSpPr/>
            <p:nvPr/>
          </p:nvSpPr>
          <p:spPr bwMode="auto">
            <a:xfrm>
              <a:off x="4764056" y="-426883"/>
              <a:ext cx="538243" cy="584295"/>
            </a:xfrm>
            <a:custGeom>
              <a:avLst/>
              <a:gdLst>
                <a:gd name="T0" fmla="*/ 2147483647 w 79"/>
                <a:gd name="T1" fmla="*/ 2147483647 h 86"/>
                <a:gd name="T2" fmla="*/ 1299754571 w 79"/>
                <a:gd name="T3" fmla="*/ 2147483647 h 86"/>
                <a:gd name="T4" fmla="*/ 92836688 w 79"/>
                <a:gd name="T5" fmla="*/ 2147483647 h 86"/>
                <a:gd name="T6" fmla="*/ 464197148 w 79"/>
                <a:gd name="T7" fmla="*/ 507759181 h 86"/>
                <a:gd name="T8" fmla="*/ 46418344 w 79"/>
                <a:gd name="T9" fmla="*/ 92318604 h 86"/>
                <a:gd name="T10" fmla="*/ 185680190 w 79"/>
                <a:gd name="T11" fmla="*/ 0 h 86"/>
                <a:gd name="T12" fmla="*/ 881975753 w 79"/>
                <a:gd name="T13" fmla="*/ 138477919 h 86"/>
                <a:gd name="T14" fmla="*/ 1624689700 w 79"/>
                <a:gd name="T15" fmla="*/ 230803343 h 86"/>
                <a:gd name="T16" fmla="*/ 1717533175 w 79"/>
                <a:gd name="T17" fmla="*/ 323121921 h 86"/>
                <a:gd name="T18" fmla="*/ 1206911096 w 79"/>
                <a:gd name="T19" fmla="*/ 600084553 h 86"/>
                <a:gd name="T20" fmla="*/ 881975753 w 79"/>
                <a:gd name="T21" fmla="*/ 2147483647 h 86"/>
                <a:gd name="T22" fmla="*/ 1531853038 w 79"/>
                <a:gd name="T23" fmla="*/ 2147483647 h 86"/>
                <a:gd name="T24" fmla="*/ 2147483647 w 79"/>
                <a:gd name="T25" fmla="*/ 2147483647 h 86"/>
                <a:gd name="T26" fmla="*/ 2147483647 w 79"/>
                <a:gd name="T27" fmla="*/ 1384806260 h 86"/>
                <a:gd name="T28" fmla="*/ 2147483647 w 79"/>
                <a:gd name="T29" fmla="*/ 507759181 h 86"/>
                <a:gd name="T30" fmla="*/ 2147483647 w 79"/>
                <a:gd name="T31" fmla="*/ 415440498 h 86"/>
                <a:gd name="T32" fmla="*/ 2147483647 w 79"/>
                <a:gd name="T33" fmla="*/ 369281209 h 86"/>
                <a:gd name="T34" fmla="*/ 2147483647 w 79"/>
                <a:gd name="T35" fmla="*/ 461599893 h 86"/>
                <a:gd name="T36" fmla="*/ 2147483647 w 79"/>
                <a:gd name="T37" fmla="*/ 553925264 h 86"/>
                <a:gd name="T38" fmla="*/ 2147483647 w 79"/>
                <a:gd name="T39" fmla="*/ 600084553 h 86"/>
                <a:gd name="T40" fmla="*/ 2147483647 w 79"/>
                <a:gd name="T41" fmla="*/ 692403130 h 86"/>
                <a:gd name="T42" fmla="*/ 2147483647 w 79"/>
                <a:gd name="T43" fmla="*/ 1384806260 h 86"/>
                <a:gd name="T44" fmla="*/ 2147483647 w 79"/>
                <a:gd name="T45" fmla="*/ 2147483647 h 8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9"/>
                <a:gd name="T70" fmla="*/ 0 h 86"/>
                <a:gd name="T71" fmla="*/ 79 w 79"/>
                <a:gd name="T72" fmla="*/ 86 h 8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9" h="86">
                  <a:moveTo>
                    <a:pt x="59" y="63"/>
                  </a:moveTo>
                  <a:cubicBezTo>
                    <a:pt x="56" y="80"/>
                    <a:pt x="43" y="86"/>
                    <a:pt x="28" y="84"/>
                  </a:cubicBezTo>
                  <a:cubicBezTo>
                    <a:pt x="10" y="81"/>
                    <a:pt x="0" y="71"/>
                    <a:pt x="2" y="6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2"/>
                    <a:pt x="1" y="5"/>
                    <a:pt x="1" y="2"/>
                  </a:cubicBezTo>
                  <a:cubicBezTo>
                    <a:pt x="2" y="1"/>
                    <a:pt x="2" y="0"/>
                    <a:pt x="4" y="0"/>
                  </a:cubicBezTo>
                  <a:cubicBezTo>
                    <a:pt x="10" y="1"/>
                    <a:pt x="15" y="2"/>
                    <a:pt x="19" y="3"/>
                  </a:cubicBezTo>
                  <a:cubicBezTo>
                    <a:pt x="24" y="4"/>
                    <a:pt x="29" y="4"/>
                    <a:pt x="35" y="5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7" y="10"/>
                    <a:pt x="28" y="4"/>
                    <a:pt x="26" y="1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71"/>
                    <a:pt x="24" y="80"/>
                    <a:pt x="33" y="81"/>
                  </a:cubicBezTo>
                  <a:cubicBezTo>
                    <a:pt x="45" y="83"/>
                    <a:pt x="54" y="77"/>
                    <a:pt x="56" y="63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3" y="20"/>
                    <a:pt x="60" y="14"/>
                    <a:pt x="55" y="11"/>
                  </a:cubicBezTo>
                  <a:cubicBezTo>
                    <a:pt x="54" y="11"/>
                    <a:pt x="52" y="10"/>
                    <a:pt x="52" y="9"/>
                  </a:cubicBezTo>
                  <a:cubicBezTo>
                    <a:pt x="52" y="9"/>
                    <a:pt x="52" y="8"/>
                    <a:pt x="54" y="8"/>
                  </a:cubicBezTo>
                  <a:cubicBezTo>
                    <a:pt x="57" y="9"/>
                    <a:pt x="61" y="10"/>
                    <a:pt x="66" y="10"/>
                  </a:cubicBezTo>
                  <a:cubicBezTo>
                    <a:pt x="70" y="11"/>
                    <a:pt x="75" y="11"/>
                    <a:pt x="77" y="12"/>
                  </a:cubicBezTo>
                  <a:cubicBezTo>
                    <a:pt x="79" y="12"/>
                    <a:pt x="79" y="13"/>
                    <a:pt x="79" y="13"/>
                  </a:cubicBezTo>
                  <a:cubicBezTo>
                    <a:pt x="79" y="14"/>
                    <a:pt x="77" y="14"/>
                    <a:pt x="75" y="15"/>
                  </a:cubicBezTo>
                  <a:cubicBezTo>
                    <a:pt x="70" y="15"/>
                    <a:pt x="65" y="20"/>
                    <a:pt x="64" y="30"/>
                  </a:cubicBezTo>
                  <a:lnTo>
                    <a:pt x="59" y="6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28565BF-4013-4F24-B0CC-E0FEDB4CCE47}"/>
                </a:ext>
              </a:extLst>
            </p:cNvPr>
            <p:cNvSpPr/>
            <p:nvPr/>
          </p:nvSpPr>
          <p:spPr bwMode="auto">
            <a:xfrm>
              <a:off x="5247611" y="-297359"/>
              <a:ext cx="731090" cy="687914"/>
            </a:xfrm>
            <a:custGeom>
              <a:avLst/>
              <a:gdLst>
                <a:gd name="T0" fmla="*/ 980378172 w 107"/>
                <a:gd name="T1" fmla="*/ 2147483647 h 101"/>
                <a:gd name="T2" fmla="*/ 1027065430 w 107"/>
                <a:gd name="T3" fmla="*/ 2147483647 h 101"/>
                <a:gd name="T4" fmla="*/ 1260488052 w 107"/>
                <a:gd name="T5" fmla="*/ 2147483647 h 101"/>
                <a:gd name="T6" fmla="*/ 1167113537 w 107"/>
                <a:gd name="T7" fmla="*/ 2147483647 h 101"/>
                <a:gd name="T8" fmla="*/ 606900397 w 107"/>
                <a:gd name="T9" fmla="*/ 2147483647 h 101"/>
                <a:gd name="T10" fmla="*/ 46687271 w 107"/>
                <a:gd name="T11" fmla="*/ 2147483647 h 101"/>
                <a:gd name="T12" fmla="*/ 0 w 107"/>
                <a:gd name="T13" fmla="*/ 2147483647 h 101"/>
                <a:gd name="T14" fmla="*/ 326790411 w 107"/>
                <a:gd name="T15" fmla="*/ 2147483647 h 101"/>
                <a:gd name="T16" fmla="*/ 887010276 w 107"/>
                <a:gd name="T17" fmla="*/ 2147483647 h 101"/>
                <a:gd name="T18" fmla="*/ 1820701405 w 107"/>
                <a:gd name="T19" fmla="*/ 649458943 h 101"/>
                <a:gd name="T20" fmla="*/ 1493910673 w 107"/>
                <a:gd name="T21" fmla="*/ 139169781 h 101"/>
                <a:gd name="T22" fmla="*/ 1400536159 w 107"/>
                <a:gd name="T23" fmla="*/ 46389923 h 101"/>
                <a:gd name="T24" fmla="*/ 1493910673 w 107"/>
                <a:gd name="T25" fmla="*/ 0 h 101"/>
                <a:gd name="T26" fmla="*/ 2007443602 w 107"/>
                <a:gd name="T27" fmla="*/ 231949653 h 101"/>
                <a:gd name="T28" fmla="*/ 2147483647 w 107"/>
                <a:gd name="T29" fmla="*/ 510289215 h 101"/>
                <a:gd name="T30" fmla="*/ 2147483647 w 107"/>
                <a:gd name="T31" fmla="*/ 2147483647 h 101"/>
                <a:gd name="T32" fmla="*/ 2147483647 w 107"/>
                <a:gd name="T33" fmla="*/ 2147483647 h 101"/>
                <a:gd name="T34" fmla="*/ 2147483647 w 107"/>
                <a:gd name="T35" fmla="*/ 1994773762 h 101"/>
                <a:gd name="T36" fmla="*/ 2147483647 w 107"/>
                <a:gd name="T37" fmla="*/ 1252534788 h 101"/>
                <a:gd name="T38" fmla="*/ 2147483647 w 107"/>
                <a:gd name="T39" fmla="*/ 1066975150 h 101"/>
                <a:gd name="T40" fmla="*/ 2147483647 w 107"/>
                <a:gd name="T41" fmla="*/ 1020585241 h 101"/>
                <a:gd name="T42" fmla="*/ 2147483647 w 107"/>
                <a:gd name="T43" fmla="*/ 1298924697 h 101"/>
                <a:gd name="T44" fmla="*/ 2147483647 w 107"/>
                <a:gd name="T45" fmla="*/ 1530874243 h 101"/>
                <a:gd name="T46" fmla="*/ 2147483647 w 107"/>
                <a:gd name="T47" fmla="*/ 1577264153 h 101"/>
                <a:gd name="T48" fmla="*/ 2147483647 w 107"/>
                <a:gd name="T49" fmla="*/ 1577264153 h 101"/>
                <a:gd name="T50" fmla="*/ 2147483647 w 107"/>
                <a:gd name="T51" fmla="*/ 2041163671 h 101"/>
                <a:gd name="T52" fmla="*/ 2147483647 w 107"/>
                <a:gd name="T53" fmla="*/ 2147483647 h 101"/>
                <a:gd name="T54" fmla="*/ 2147483647 w 107"/>
                <a:gd name="T55" fmla="*/ 2147483647 h 101"/>
                <a:gd name="T56" fmla="*/ 2147483647 w 107"/>
                <a:gd name="T57" fmla="*/ 2147483647 h 101"/>
                <a:gd name="T58" fmla="*/ 1867388662 w 107"/>
                <a:gd name="T59" fmla="*/ 881415300 h 101"/>
                <a:gd name="T60" fmla="*/ 1867388662 w 107"/>
                <a:gd name="T61" fmla="*/ 881415300 h 101"/>
                <a:gd name="T62" fmla="*/ 980378172 w 107"/>
                <a:gd name="T63" fmla="*/ 2147483647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7"/>
                <a:gd name="T97" fmla="*/ 0 h 101"/>
                <a:gd name="T98" fmla="*/ 107 w 107"/>
                <a:gd name="T99" fmla="*/ 101 h 1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7" h="101">
                  <a:moveTo>
                    <a:pt x="21" y="61"/>
                  </a:moveTo>
                  <a:cubicBezTo>
                    <a:pt x="18" y="69"/>
                    <a:pt x="20" y="74"/>
                    <a:pt x="22" y="76"/>
                  </a:cubicBezTo>
                  <a:cubicBezTo>
                    <a:pt x="24" y="79"/>
                    <a:pt x="28" y="79"/>
                    <a:pt x="27" y="81"/>
                  </a:cubicBezTo>
                  <a:cubicBezTo>
                    <a:pt x="26" y="82"/>
                    <a:pt x="26" y="82"/>
                    <a:pt x="25" y="81"/>
                  </a:cubicBezTo>
                  <a:cubicBezTo>
                    <a:pt x="21" y="80"/>
                    <a:pt x="17" y="78"/>
                    <a:pt x="13" y="76"/>
                  </a:cubicBezTo>
                  <a:cubicBezTo>
                    <a:pt x="9" y="74"/>
                    <a:pt x="5" y="73"/>
                    <a:pt x="1" y="71"/>
                  </a:cubicBezTo>
                  <a:cubicBezTo>
                    <a:pt x="0" y="70"/>
                    <a:pt x="0" y="70"/>
                    <a:pt x="0" y="69"/>
                  </a:cubicBezTo>
                  <a:cubicBezTo>
                    <a:pt x="1" y="67"/>
                    <a:pt x="3" y="70"/>
                    <a:pt x="7" y="70"/>
                  </a:cubicBezTo>
                  <a:cubicBezTo>
                    <a:pt x="10" y="70"/>
                    <a:pt x="15" y="68"/>
                    <a:pt x="19" y="59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8" y="8"/>
                    <a:pt x="35" y="5"/>
                    <a:pt x="32" y="3"/>
                  </a:cubicBezTo>
                  <a:cubicBezTo>
                    <a:pt x="31" y="2"/>
                    <a:pt x="30" y="2"/>
                    <a:pt x="30" y="1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36" y="2"/>
                    <a:pt x="39" y="4"/>
                    <a:pt x="43" y="5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9" y="35"/>
                    <a:pt x="87" y="30"/>
                    <a:pt x="84" y="27"/>
                  </a:cubicBezTo>
                  <a:cubicBezTo>
                    <a:pt x="82" y="25"/>
                    <a:pt x="79" y="24"/>
                    <a:pt x="80" y="23"/>
                  </a:cubicBezTo>
                  <a:cubicBezTo>
                    <a:pt x="80" y="22"/>
                    <a:pt x="80" y="22"/>
                    <a:pt x="82" y="22"/>
                  </a:cubicBezTo>
                  <a:cubicBezTo>
                    <a:pt x="85" y="24"/>
                    <a:pt x="89" y="26"/>
                    <a:pt x="93" y="28"/>
                  </a:cubicBezTo>
                  <a:cubicBezTo>
                    <a:pt x="98" y="29"/>
                    <a:pt x="102" y="31"/>
                    <a:pt x="105" y="33"/>
                  </a:cubicBezTo>
                  <a:cubicBezTo>
                    <a:pt x="107" y="33"/>
                    <a:pt x="106" y="34"/>
                    <a:pt x="106" y="34"/>
                  </a:cubicBezTo>
                  <a:cubicBezTo>
                    <a:pt x="105" y="36"/>
                    <a:pt x="103" y="34"/>
                    <a:pt x="100" y="34"/>
                  </a:cubicBezTo>
                  <a:cubicBezTo>
                    <a:pt x="96" y="34"/>
                    <a:pt x="91" y="36"/>
                    <a:pt x="88" y="44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9"/>
                    <a:pt x="62" y="101"/>
                    <a:pt x="62" y="100"/>
                  </a:cubicBezTo>
                  <a:cubicBezTo>
                    <a:pt x="61" y="100"/>
                    <a:pt x="60" y="98"/>
                    <a:pt x="60" y="97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lnTo>
                    <a:pt x="21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27F6825-D14D-482C-9E19-0923D7D321BF}"/>
                </a:ext>
              </a:extLst>
            </p:cNvPr>
            <p:cNvSpPr/>
            <p:nvPr/>
          </p:nvSpPr>
          <p:spPr bwMode="auto">
            <a:xfrm>
              <a:off x="5808880" y="22132"/>
              <a:ext cx="497948" cy="572782"/>
            </a:xfrm>
            <a:custGeom>
              <a:avLst/>
              <a:gdLst>
                <a:gd name="T0" fmla="*/ 2147483647 w 73"/>
                <a:gd name="T1" fmla="*/ 604455474 h 84"/>
                <a:gd name="T2" fmla="*/ 2000741438 w 73"/>
                <a:gd name="T3" fmla="*/ 46497621 h 84"/>
                <a:gd name="T4" fmla="*/ 2140323707 w 73"/>
                <a:gd name="T5" fmla="*/ 46497621 h 84"/>
                <a:gd name="T6" fmla="*/ 2147483647 w 73"/>
                <a:gd name="T7" fmla="*/ 511460259 h 84"/>
                <a:gd name="T8" fmla="*/ 2147483647 w 73"/>
                <a:gd name="T9" fmla="*/ 929932122 h 84"/>
                <a:gd name="T10" fmla="*/ 2147483647 w 73"/>
                <a:gd name="T11" fmla="*/ 1022920518 h 84"/>
                <a:gd name="T12" fmla="*/ 2147483647 w 73"/>
                <a:gd name="T13" fmla="*/ 1069418126 h 84"/>
                <a:gd name="T14" fmla="*/ 1209747534 w 73"/>
                <a:gd name="T15" fmla="*/ 2147483647 h 84"/>
                <a:gd name="T16" fmla="*/ 1349336624 w 73"/>
                <a:gd name="T17" fmla="*/ 2147483647 h 84"/>
                <a:gd name="T18" fmla="*/ 1256281778 w 73"/>
                <a:gd name="T19" fmla="*/ 2147483647 h 84"/>
                <a:gd name="T20" fmla="*/ 651404601 w 73"/>
                <a:gd name="T21" fmla="*/ 2147483647 h 84"/>
                <a:gd name="T22" fmla="*/ 46527436 w 73"/>
                <a:gd name="T23" fmla="*/ 2147483647 h 84"/>
                <a:gd name="T24" fmla="*/ 0 w 73"/>
                <a:gd name="T25" fmla="*/ 2147483647 h 84"/>
                <a:gd name="T26" fmla="*/ 604877177 w 73"/>
                <a:gd name="T27" fmla="*/ 2147483647 h 84"/>
                <a:gd name="T28" fmla="*/ 2147483647 w 73"/>
                <a:gd name="T29" fmla="*/ 604455474 h 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3"/>
                <a:gd name="T46" fmla="*/ 0 h 84"/>
                <a:gd name="T47" fmla="*/ 73 w 73"/>
                <a:gd name="T48" fmla="*/ 84 h 8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3" h="84">
                  <a:moveTo>
                    <a:pt x="47" y="13"/>
                  </a:moveTo>
                  <a:cubicBezTo>
                    <a:pt x="52" y="6"/>
                    <a:pt x="42" y="4"/>
                    <a:pt x="43" y="1"/>
                  </a:cubicBezTo>
                  <a:cubicBezTo>
                    <a:pt x="44" y="1"/>
                    <a:pt x="45" y="0"/>
                    <a:pt x="46" y="1"/>
                  </a:cubicBezTo>
                  <a:cubicBezTo>
                    <a:pt x="51" y="5"/>
                    <a:pt x="55" y="8"/>
                    <a:pt x="59" y="11"/>
                  </a:cubicBezTo>
                  <a:cubicBezTo>
                    <a:pt x="62" y="13"/>
                    <a:pt x="67" y="16"/>
                    <a:pt x="72" y="20"/>
                  </a:cubicBezTo>
                  <a:cubicBezTo>
                    <a:pt x="73" y="21"/>
                    <a:pt x="73" y="22"/>
                    <a:pt x="73" y="22"/>
                  </a:cubicBezTo>
                  <a:cubicBezTo>
                    <a:pt x="71" y="25"/>
                    <a:pt x="65" y="16"/>
                    <a:pt x="60" y="23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1" y="78"/>
                    <a:pt x="31" y="80"/>
                    <a:pt x="29" y="83"/>
                  </a:cubicBezTo>
                  <a:cubicBezTo>
                    <a:pt x="29" y="83"/>
                    <a:pt x="28" y="84"/>
                    <a:pt x="27" y="83"/>
                  </a:cubicBezTo>
                  <a:cubicBezTo>
                    <a:pt x="22" y="79"/>
                    <a:pt x="18" y="76"/>
                    <a:pt x="14" y="73"/>
                  </a:cubicBezTo>
                  <a:cubicBezTo>
                    <a:pt x="10" y="71"/>
                    <a:pt x="6" y="68"/>
                    <a:pt x="1" y="64"/>
                  </a:cubicBezTo>
                  <a:cubicBezTo>
                    <a:pt x="0" y="63"/>
                    <a:pt x="0" y="62"/>
                    <a:pt x="0" y="62"/>
                  </a:cubicBezTo>
                  <a:cubicBezTo>
                    <a:pt x="2" y="59"/>
                    <a:pt x="7" y="68"/>
                    <a:pt x="13" y="61"/>
                  </a:cubicBezTo>
                  <a:lnTo>
                    <a:pt x="47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51365E9-6861-4AF4-ADA1-C2D960925532}"/>
                </a:ext>
              </a:extLst>
            </p:cNvPr>
            <p:cNvSpPr/>
            <p:nvPr/>
          </p:nvSpPr>
          <p:spPr bwMode="auto">
            <a:xfrm>
              <a:off x="6217599" y="255275"/>
              <a:ext cx="587174" cy="558391"/>
            </a:xfrm>
            <a:custGeom>
              <a:avLst/>
              <a:gdLst>
                <a:gd name="T0" fmla="*/ 2147483647 w 86"/>
                <a:gd name="T1" fmla="*/ 2147483647 h 82"/>
                <a:gd name="T2" fmla="*/ 2147483647 w 86"/>
                <a:gd name="T3" fmla="*/ 2147483647 h 82"/>
                <a:gd name="T4" fmla="*/ 2147483647 w 86"/>
                <a:gd name="T5" fmla="*/ 1762111525 h 82"/>
                <a:gd name="T6" fmla="*/ 2147483647 w 86"/>
                <a:gd name="T7" fmla="*/ 1808478815 h 82"/>
                <a:gd name="T8" fmla="*/ 2147483647 w 86"/>
                <a:gd name="T9" fmla="*/ 2147483647 h 82"/>
                <a:gd name="T10" fmla="*/ 2147483647 w 86"/>
                <a:gd name="T11" fmla="*/ 2147483647 h 82"/>
                <a:gd name="T12" fmla="*/ 2147483647 w 86"/>
                <a:gd name="T13" fmla="*/ 2147483647 h 82"/>
                <a:gd name="T14" fmla="*/ 2147483647 w 86"/>
                <a:gd name="T15" fmla="*/ 2147483647 h 82"/>
                <a:gd name="T16" fmla="*/ 186461870 w 86"/>
                <a:gd name="T17" fmla="*/ 2147483647 h 82"/>
                <a:gd name="T18" fmla="*/ 0 w 86"/>
                <a:gd name="T19" fmla="*/ 2147483647 h 82"/>
                <a:gd name="T20" fmla="*/ 46618881 w 86"/>
                <a:gd name="T21" fmla="*/ 2147483647 h 82"/>
                <a:gd name="T22" fmla="*/ 1398484536 w 86"/>
                <a:gd name="T23" fmla="*/ 649197605 h 82"/>
                <a:gd name="T24" fmla="*/ 1398484536 w 86"/>
                <a:gd name="T25" fmla="*/ 0 h 82"/>
                <a:gd name="T26" fmla="*/ 1491715444 w 86"/>
                <a:gd name="T27" fmla="*/ 0 h 82"/>
                <a:gd name="T28" fmla="*/ 1957877241 w 86"/>
                <a:gd name="T29" fmla="*/ 556457066 h 82"/>
                <a:gd name="T30" fmla="*/ 2147483647 w 86"/>
                <a:gd name="T31" fmla="*/ 1066540458 h 82"/>
                <a:gd name="T32" fmla="*/ 2147483647 w 86"/>
                <a:gd name="T33" fmla="*/ 1205654671 h 82"/>
                <a:gd name="T34" fmla="*/ 2097727017 w 86"/>
                <a:gd name="T35" fmla="*/ 1112914132 h 82"/>
                <a:gd name="T36" fmla="*/ 1957877241 w 86"/>
                <a:gd name="T37" fmla="*/ 1252021536 h 82"/>
                <a:gd name="T38" fmla="*/ 1025554075 w 86"/>
                <a:gd name="T39" fmla="*/ 2147483647 h 82"/>
                <a:gd name="T40" fmla="*/ 2147483647 w 86"/>
                <a:gd name="T41" fmla="*/ 2147483647 h 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6"/>
                <a:gd name="T64" fmla="*/ 0 h 82"/>
                <a:gd name="T65" fmla="*/ 86 w 86"/>
                <a:gd name="T66" fmla="*/ 82 h 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6" h="82">
                  <a:moveTo>
                    <a:pt x="58" y="57"/>
                  </a:moveTo>
                  <a:cubicBezTo>
                    <a:pt x="60" y="56"/>
                    <a:pt x="63" y="55"/>
                    <a:pt x="65" y="53"/>
                  </a:cubicBezTo>
                  <a:cubicBezTo>
                    <a:pt x="73" y="46"/>
                    <a:pt x="64" y="40"/>
                    <a:pt x="66" y="38"/>
                  </a:cubicBezTo>
                  <a:cubicBezTo>
                    <a:pt x="66" y="38"/>
                    <a:pt x="67" y="38"/>
                    <a:pt x="68" y="39"/>
                  </a:cubicBezTo>
                  <a:cubicBezTo>
                    <a:pt x="71" y="42"/>
                    <a:pt x="73" y="45"/>
                    <a:pt x="76" y="47"/>
                  </a:cubicBezTo>
                  <a:cubicBezTo>
                    <a:pt x="78" y="50"/>
                    <a:pt x="81" y="53"/>
                    <a:pt x="84" y="55"/>
                  </a:cubicBezTo>
                  <a:cubicBezTo>
                    <a:pt x="85" y="57"/>
                    <a:pt x="86" y="58"/>
                    <a:pt x="85" y="59"/>
                  </a:cubicBezTo>
                  <a:cubicBezTo>
                    <a:pt x="83" y="61"/>
                    <a:pt x="80" y="52"/>
                    <a:pt x="64" y="58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2"/>
                    <a:pt x="1" y="82"/>
                    <a:pt x="0" y="82"/>
                  </a:cubicBezTo>
                  <a:cubicBezTo>
                    <a:pt x="0" y="81"/>
                    <a:pt x="0" y="80"/>
                    <a:pt x="1" y="79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4" y="4"/>
                    <a:pt x="28" y="1"/>
                    <a:pt x="30" y="0"/>
                  </a:cubicBezTo>
                  <a:cubicBezTo>
                    <a:pt x="30" y="0"/>
                    <a:pt x="31" y="0"/>
                    <a:pt x="32" y="0"/>
                  </a:cubicBezTo>
                  <a:cubicBezTo>
                    <a:pt x="36" y="4"/>
                    <a:pt x="39" y="8"/>
                    <a:pt x="42" y="12"/>
                  </a:cubicBezTo>
                  <a:cubicBezTo>
                    <a:pt x="46" y="16"/>
                    <a:pt x="50" y="19"/>
                    <a:pt x="53" y="23"/>
                  </a:cubicBezTo>
                  <a:cubicBezTo>
                    <a:pt x="55" y="25"/>
                    <a:pt x="55" y="25"/>
                    <a:pt x="54" y="26"/>
                  </a:cubicBezTo>
                  <a:cubicBezTo>
                    <a:pt x="52" y="28"/>
                    <a:pt x="49" y="20"/>
                    <a:pt x="45" y="24"/>
                  </a:cubicBezTo>
                  <a:cubicBezTo>
                    <a:pt x="44" y="25"/>
                    <a:pt x="43" y="26"/>
                    <a:pt x="42" y="27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8" y="5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F35B358-C82A-4926-A849-1BAE3B0F2188}"/>
                </a:ext>
              </a:extLst>
            </p:cNvPr>
            <p:cNvSpPr/>
            <p:nvPr/>
          </p:nvSpPr>
          <p:spPr bwMode="auto">
            <a:xfrm>
              <a:off x="6407567" y="724438"/>
              <a:ext cx="656253" cy="641861"/>
            </a:xfrm>
            <a:custGeom>
              <a:avLst/>
              <a:gdLst>
                <a:gd name="T0" fmla="*/ 2147483647 w 96"/>
                <a:gd name="T1" fmla="*/ 606135306 h 94"/>
                <a:gd name="T2" fmla="*/ 2147483647 w 96"/>
                <a:gd name="T3" fmla="*/ 46623689 h 94"/>
                <a:gd name="T4" fmla="*/ 2147483647 w 96"/>
                <a:gd name="T5" fmla="*/ 93254206 h 94"/>
                <a:gd name="T6" fmla="*/ 2147483647 w 96"/>
                <a:gd name="T7" fmla="*/ 746013161 h 94"/>
                <a:gd name="T8" fmla="*/ 2147483647 w 96"/>
                <a:gd name="T9" fmla="*/ 2147483647 h 94"/>
                <a:gd name="T10" fmla="*/ 2147483647 w 96"/>
                <a:gd name="T11" fmla="*/ 2147483647 h 94"/>
                <a:gd name="T12" fmla="*/ 2147483647 w 96"/>
                <a:gd name="T13" fmla="*/ 2147483647 h 94"/>
                <a:gd name="T14" fmla="*/ 2147483647 w 96"/>
                <a:gd name="T15" fmla="*/ 2147483647 h 94"/>
                <a:gd name="T16" fmla="*/ 2147483647 w 96"/>
                <a:gd name="T17" fmla="*/ 2147483647 h 94"/>
                <a:gd name="T18" fmla="*/ 2147483647 w 96"/>
                <a:gd name="T19" fmla="*/ 1352148467 h 94"/>
                <a:gd name="T20" fmla="*/ 2147483647 w 96"/>
                <a:gd name="T21" fmla="*/ 1119016434 h 94"/>
                <a:gd name="T22" fmla="*/ 2147483647 w 96"/>
                <a:gd name="T23" fmla="*/ 1911660312 h 94"/>
                <a:gd name="T24" fmla="*/ 2147483647 w 96"/>
                <a:gd name="T25" fmla="*/ 2004907663 h 94"/>
                <a:gd name="T26" fmla="*/ 2147483647 w 96"/>
                <a:gd name="T27" fmla="*/ 2147483647 h 94"/>
                <a:gd name="T28" fmla="*/ 2147483647 w 96"/>
                <a:gd name="T29" fmla="*/ 2147483647 h 94"/>
                <a:gd name="T30" fmla="*/ 2147483647 w 96"/>
                <a:gd name="T31" fmla="*/ 2147483647 h 94"/>
                <a:gd name="T32" fmla="*/ 1962682054 w 96"/>
                <a:gd name="T33" fmla="*/ 2147483647 h 94"/>
                <a:gd name="T34" fmla="*/ 1869220719 w 96"/>
                <a:gd name="T35" fmla="*/ 2147483647 h 94"/>
                <a:gd name="T36" fmla="*/ 1962682054 w 96"/>
                <a:gd name="T37" fmla="*/ 2147483647 h 94"/>
                <a:gd name="T38" fmla="*/ 2147483647 w 96"/>
                <a:gd name="T39" fmla="*/ 2098161842 h 94"/>
                <a:gd name="T40" fmla="*/ 2147483647 w 96"/>
                <a:gd name="T41" fmla="*/ 1958283987 h 94"/>
                <a:gd name="T42" fmla="*/ 1028068277 w 96"/>
                <a:gd name="T43" fmla="*/ 2147483647 h 94"/>
                <a:gd name="T44" fmla="*/ 934606942 w 96"/>
                <a:gd name="T45" fmla="*/ 2147483647 h 94"/>
                <a:gd name="T46" fmla="*/ 2147483647 w 96"/>
                <a:gd name="T47" fmla="*/ 2147483647 h 94"/>
                <a:gd name="T48" fmla="*/ 2147483647 w 96"/>
                <a:gd name="T49" fmla="*/ 2147483647 h 94"/>
                <a:gd name="T50" fmla="*/ 2147483647 w 96"/>
                <a:gd name="T51" fmla="*/ 2147483647 h 94"/>
                <a:gd name="T52" fmla="*/ 2147483647 w 96"/>
                <a:gd name="T53" fmla="*/ 2147483647 h 94"/>
                <a:gd name="T54" fmla="*/ 1495374952 w 96"/>
                <a:gd name="T55" fmla="*/ 2147483647 h 94"/>
                <a:gd name="T56" fmla="*/ 420576114 w 96"/>
                <a:gd name="T57" fmla="*/ 2147483647 h 94"/>
                <a:gd name="T58" fmla="*/ 46730681 w 96"/>
                <a:gd name="T59" fmla="*/ 1958283987 h 94"/>
                <a:gd name="T60" fmla="*/ 46730681 w 96"/>
                <a:gd name="T61" fmla="*/ 1818406133 h 94"/>
                <a:gd name="T62" fmla="*/ 560768224 w 96"/>
                <a:gd name="T63" fmla="*/ 2004907663 h 94"/>
                <a:gd name="T64" fmla="*/ 2147483647 w 96"/>
                <a:gd name="T65" fmla="*/ 606135306 h 9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"/>
                <a:gd name="T100" fmla="*/ 0 h 94"/>
                <a:gd name="T101" fmla="*/ 96 w 96"/>
                <a:gd name="T102" fmla="*/ 94 h 9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" h="94">
                  <a:moveTo>
                    <a:pt x="63" y="13"/>
                  </a:moveTo>
                  <a:cubicBezTo>
                    <a:pt x="71" y="9"/>
                    <a:pt x="62" y="3"/>
                    <a:pt x="65" y="1"/>
                  </a:cubicBezTo>
                  <a:cubicBezTo>
                    <a:pt x="65" y="0"/>
                    <a:pt x="66" y="1"/>
                    <a:pt x="67" y="2"/>
                  </a:cubicBezTo>
                  <a:cubicBezTo>
                    <a:pt x="70" y="7"/>
                    <a:pt x="72" y="12"/>
                    <a:pt x="75" y="16"/>
                  </a:cubicBezTo>
                  <a:cubicBezTo>
                    <a:pt x="82" y="28"/>
                    <a:pt x="89" y="39"/>
                    <a:pt x="96" y="51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8"/>
                    <a:pt x="78" y="68"/>
                    <a:pt x="78" y="69"/>
                  </a:cubicBezTo>
                  <a:cubicBezTo>
                    <a:pt x="78" y="69"/>
                    <a:pt x="77" y="69"/>
                    <a:pt x="77" y="68"/>
                  </a:cubicBezTo>
                  <a:cubicBezTo>
                    <a:pt x="76" y="67"/>
                    <a:pt x="78" y="66"/>
                    <a:pt x="82" y="59"/>
                  </a:cubicBezTo>
                  <a:cubicBezTo>
                    <a:pt x="87" y="50"/>
                    <a:pt x="87" y="41"/>
                    <a:pt x="80" y="29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4" y="50"/>
                    <a:pt x="62" y="52"/>
                    <a:pt x="70" y="48"/>
                  </a:cubicBezTo>
                  <a:cubicBezTo>
                    <a:pt x="72" y="47"/>
                    <a:pt x="72" y="47"/>
                    <a:pt x="73" y="48"/>
                  </a:cubicBezTo>
                  <a:cubicBezTo>
                    <a:pt x="73" y="49"/>
                    <a:pt x="73" y="49"/>
                    <a:pt x="72" y="50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1" y="68"/>
                    <a:pt x="40" y="67"/>
                  </a:cubicBezTo>
                  <a:cubicBezTo>
                    <a:pt x="40" y="67"/>
                    <a:pt x="40" y="66"/>
                    <a:pt x="42" y="65"/>
                  </a:cubicBezTo>
                  <a:cubicBezTo>
                    <a:pt x="50" y="59"/>
                    <a:pt x="52" y="51"/>
                    <a:pt x="48" y="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8" y="59"/>
                    <a:pt x="16" y="63"/>
                    <a:pt x="20" y="69"/>
                  </a:cubicBezTo>
                  <a:cubicBezTo>
                    <a:pt x="29" y="84"/>
                    <a:pt x="45" y="86"/>
                    <a:pt x="56" y="83"/>
                  </a:cubicBezTo>
                  <a:cubicBezTo>
                    <a:pt x="58" y="82"/>
                    <a:pt x="59" y="82"/>
                    <a:pt x="60" y="83"/>
                  </a:cubicBezTo>
                  <a:cubicBezTo>
                    <a:pt x="60" y="84"/>
                    <a:pt x="60" y="84"/>
                    <a:pt x="59" y="85"/>
                  </a:cubicBezTo>
                  <a:cubicBezTo>
                    <a:pt x="59" y="85"/>
                    <a:pt x="57" y="85"/>
                    <a:pt x="56" y="86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5" y="82"/>
                    <a:pt x="17" y="69"/>
                    <a:pt x="9" y="55"/>
                  </a:cubicBezTo>
                  <a:cubicBezTo>
                    <a:pt x="7" y="51"/>
                    <a:pt x="4" y="47"/>
                    <a:pt x="1" y="42"/>
                  </a:cubicBezTo>
                  <a:cubicBezTo>
                    <a:pt x="0" y="40"/>
                    <a:pt x="0" y="39"/>
                    <a:pt x="1" y="39"/>
                  </a:cubicBezTo>
                  <a:cubicBezTo>
                    <a:pt x="3" y="37"/>
                    <a:pt x="5" y="48"/>
                    <a:pt x="12" y="43"/>
                  </a:cubicBezTo>
                  <a:lnTo>
                    <a:pt x="63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12664A36-7E62-4B7D-8AAF-36779B22B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1007" y="1331762"/>
              <a:ext cx="613080" cy="667766"/>
            </a:xfrm>
            <a:custGeom>
              <a:avLst/>
              <a:gdLst>
                <a:gd name="T0" fmla="*/ 1809730654 w 90"/>
                <a:gd name="T1" fmla="*/ 2147483647 h 98"/>
                <a:gd name="T2" fmla="*/ 1948940639 w 90"/>
                <a:gd name="T3" fmla="*/ 1671472715 h 98"/>
                <a:gd name="T4" fmla="*/ 742453465 w 90"/>
                <a:gd name="T5" fmla="*/ 2042907642 h 98"/>
                <a:gd name="T6" fmla="*/ 556840152 w 90"/>
                <a:gd name="T7" fmla="*/ 2147483647 h 98"/>
                <a:gd name="T8" fmla="*/ 464033496 w 90"/>
                <a:gd name="T9" fmla="*/ 2147483647 h 98"/>
                <a:gd name="T10" fmla="*/ 232016748 w 90"/>
                <a:gd name="T11" fmla="*/ 1764333044 h 98"/>
                <a:gd name="T12" fmla="*/ 46403342 w 90"/>
                <a:gd name="T13" fmla="*/ 1067887392 h 98"/>
                <a:gd name="T14" fmla="*/ 46403342 w 90"/>
                <a:gd name="T15" fmla="*/ 975027063 h 98"/>
                <a:gd name="T16" fmla="*/ 556840152 w 90"/>
                <a:gd name="T17" fmla="*/ 1300031400 h 98"/>
                <a:gd name="T18" fmla="*/ 2147483647 w 90"/>
                <a:gd name="T19" fmla="*/ 510725207 h 98"/>
                <a:gd name="T20" fmla="*/ 2147483647 w 90"/>
                <a:gd name="T21" fmla="*/ 0 h 98"/>
                <a:gd name="T22" fmla="*/ 2147483647 w 90"/>
                <a:gd name="T23" fmla="*/ 92860355 h 98"/>
                <a:gd name="T24" fmla="*/ 2147483647 w 90"/>
                <a:gd name="T25" fmla="*/ 789306193 h 98"/>
                <a:gd name="T26" fmla="*/ 2147483647 w 90"/>
                <a:gd name="T27" fmla="*/ 1578612386 h 98"/>
                <a:gd name="T28" fmla="*/ 2147483647 w 90"/>
                <a:gd name="T29" fmla="*/ 2147483647 h 98"/>
                <a:gd name="T30" fmla="*/ 2134553952 w 90"/>
                <a:gd name="T31" fmla="*/ 2135767970 h 98"/>
                <a:gd name="T32" fmla="*/ 2134553952 w 90"/>
                <a:gd name="T33" fmla="*/ 2135767970 h 98"/>
                <a:gd name="T34" fmla="*/ 1902537310 w 90"/>
                <a:gd name="T35" fmla="*/ 2147483647 h 98"/>
                <a:gd name="T36" fmla="*/ 1299293617 w 90"/>
                <a:gd name="T37" fmla="*/ 2147483647 h 98"/>
                <a:gd name="T38" fmla="*/ 1113680304 w 90"/>
                <a:gd name="T39" fmla="*/ 2147483647 h 98"/>
                <a:gd name="T40" fmla="*/ 1020873648 w 90"/>
                <a:gd name="T41" fmla="*/ 2147483647 h 98"/>
                <a:gd name="T42" fmla="*/ 881663450 w 90"/>
                <a:gd name="T43" fmla="*/ 2147483647 h 98"/>
                <a:gd name="T44" fmla="*/ 742453465 w 90"/>
                <a:gd name="T45" fmla="*/ 2147483647 h 98"/>
                <a:gd name="T46" fmla="*/ 1809730654 w 90"/>
                <a:gd name="T47" fmla="*/ 2147483647 h 98"/>
                <a:gd name="T48" fmla="*/ 2041747295 w 90"/>
                <a:gd name="T49" fmla="*/ 1625042551 h 98"/>
                <a:gd name="T50" fmla="*/ 2134553952 w 90"/>
                <a:gd name="T51" fmla="*/ 1857193798 h 98"/>
                <a:gd name="T52" fmla="*/ 2147483647 w 90"/>
                <a:gd name="T53" fmla="*/ 2147483647 h 98"/>
                <a:gd name="T54" fmla="*/ 2147483647 w 90"/>
                <a:gd name="T55" fmla="*/ 1485752057 h 98"/>
                <a:gd name="T56" fmla="*/ 2147483647 w 90"/>
                <a:gd name="T57" fmla="*/ 1160740907 h 98"/>
                <a:gd name="T58" fmla="*/ 2041747295 w 90"/>
                <a:gd name="T59" fmla="*/ 1625042551 h 9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0"/>
                <a:gd name="T91" fmla="*/ 0 h 98"/>
                <a:gd name="T92" fmla="*/ 90 w 90"/>
                <a:gd name="T93" fmla="*/ 98 h 9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0" h="98">
                  <a:moveTo>
                    <a:pt x="39" y="52"/>
                  </a:moveTo>
                  <a:cubicBezTo>
                    <a:pt x="44" y="48"/>
                    <a:pt x="44" y="42"/>
                    <a:pt x="42" y="3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8" y="46"/>
                    <a:pt x="15" y="54"/>
                    <a:pt x="12" y="55"/>
                  </a:cubicBezTo>
                  <a:cubicBezTo>
                    <a:pt x="11" y="56"/>
                    <a:pt x="10" y="55"/>
                    <a:pt x="10" y="54"/>
                  </a:cubicBezTo>
                  <a:cubicBezTo>
                    <a:pt x="8" y="48"/>
                    <a:pt x="7" y="43"/>
                    <a:pt x="5" y="38"/>
                  </a:cubicBezTo>
                  <a:cubicBezTo>
                    <a:pt x="4" y="34"/>
                    <a:pt x="2" y="29"/>
                    <a:pt x="1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4" y="20"/>
                    <a:pt x="3" y="30"/>
                    <a:pt x="12" y="28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7" y="9"/>
                    <a:pt x="70" y="1"/>
                    <a:pt x="73" y="0"/>
                  </a:cubicBezTo>
                  <a:cubicBezTo>
                    <a:pt x="74" y="0"/>
                    <a:pt x="74" y="0"/>
                    <a:pt x="75" y="2"/>
                  </a:cubicBezTo>
                  <a:cubicBezTo>
                    <a:pt x="76" y="7"/>
                    <a:pt x="78" y="12"/>
                    <a:pt x="79" y="17"/>
                  </a:cubicBezTo>
                  <a:cubicBezTo>
                    <a:pt x="81" y="22"/>
                    <a:pt x="82" y="27"/>
                    <a:pt x="84" y="34"/>
                  </a:cubicBezTo>
                  <a:cubicBezTo>
                    <a:pt x="90" y="52"/>
                    <a:pt x="84" y="65"/>
                    <a:pt x="73" y="68"/>
                  </a:cubicBezTo>
                  <a:cubicBezTo>
                    <a:pt x="64" y="71"/>
                    <a:pt x="55" y="67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9" y="57"/>
                    <a:pt x="48" y="64"/>
                    <a:pt x="41" y="71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1" y="91"/>
                    <a:pt x="27" y="97"/>
                    <a:pt x="24" y="98"/>
                  </a:cubicBezTo>
                  <a:cubicBezTo>
                    <a:pt x="23" y="98"/>
                    <a:pt x="23" y="98"/>
                    <a:pt x="22" y="97"/>
                  </a:cubicBezTo>
                  <a:cubicBezTo>
                    <a:pt x="21" y="93"/>
                    <a:pt x="20" y="89"/>
                    <a:pt x="19" y="85"/>
                  </a:cubicBezTo>
                  <a:cubicBezTo>
                    <a:pt x="16" y="73"/>
                    <a:pt x="16" y="73"/>
                    <a:pt x="16" y="73"/>
                  </a:cubicBezTo>
                  <a:lnTo>
                    <a:pt x="39" y="52"/>
                  </a:lnTo>
                  <a:close/>
                  <a:moveTo>
                    <a:pt x="44" y="35"/>
                  </a:moveTo>
                  <a:cubicBezTo>
                    <a:pt x="46" y="40"/>
                    <a:pt x="46" y="40"/>
                    <a:pt x="46" y="40"/>
                  </a:cubicBezTo>
                  <a:cubicBezTo>
                    <a:pt x="49" y="52"/>
                    <a:pt x="57" y="56"/>
                    <a:pt x="68" y="52"/>
                  </a:cubicBezTo>
                  <a:cubicBezTo>
                    <a:pt x="80" y="49"/>
                    <a:pt x="84" y="41"/>
                    <a:pt x="81" y="32"/>
                  </a:cubicBezTo>
                  <a:cubicBezTo>
                    <a:pt x="79" y="25"/>
                    <a:pt x="79" y="25"/>
                    <a:pt x="79" y="25"/>
                  </a:cubicBezTo>
                  <a:lnTo>
                    <a:pt x="44" y="35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94249F8C-48C2-45EC-8928-0C8D457BCEC8}"/>
                </a:ext>
              </a:extLst>
            </p:cNvPr>
            <p:cNvSpPr/>
            <p:nvPr/>
          </p:nvSpPr>
          <p:spPr bwMode="auto">
            <a:xfrm>
              <a:off x="6824922" y="2028311"/>
              <a:ext cx="552634" cy="408719"/>
            </a:xfrm>
            <a:custGeom>
              <a:avLst/>
              <a:gdLst>
                <a:gd name="T0" fmla="*/ 1536097220 w 81"/>
                <a:gd name="T1" fmla="*/ 46403232 h 60"/>
                <a:gd name="T2" fmla="*/ 1629192135 w 81"/>
                <a:gd name="T3" fmla="*/ 139209709 h 60"/>
                <a:gd name="T4" fmla="*/ 1443002306 w 81"/>
                <a:gd name="T5" fmla="*/ 185612928 h 60"/>
                <a:gd name="T6" fmla="*/ 139645837 w 81"/>
                <a:gd name="T7" fmla="*/ 1438493392 h 60"/>
                <a:gd name="T8" fmla="*/ 884418959 w 81"/>
                <a:gd name="T9" fmla="*/ 2147483647 h 60"/>
                <a:gd name="T10" fmla="*/ 2147483647 w 81"/>
                <a:gd name="T11" fmla="*/ 46403232 h 60"/>
                <a:gd name="T12" fmla="*/ 2147483647 w 81"/>
                <a:gd name="T13" fmla="*/ 1160080892 h 60"/>
                <a:gd name="T14" fmla="*/ 2147483647 w 81"/>
                <a:gd name="T15" fmla="*/ 2088138879 h 60"/>
                <a:gd name="T16" fmla="*/ 2147483647 w 81"/>
                <a:gd name="T17" fmla="*/ 2147483647 h 60"/>
                <a:gd name="T18" fmla="*/ 2147483647 w 81"/>
                <a:gd name="T19" fmla="*/ 2147483647 h 60"/>
                <a:gd name="T20" fmla="*/ 2147483647 w 81"/>
                <a:gd name="T21" fmla="*/ 2147483647 h 60"/>
                <a:gd name="T22" fmla="*/ 2147483647 w 81"/>
                <a:gd name="T23" fmla="*/ 2147483647 h 60"/>
                <a:gd name="T24" fmla="*/ 2147483647 w 81"/>
                <a:gd name="T25" fmla="*/ 2147483647 h 60"/>
                <a:gd name="T26" fmla="*/ 2147483647 w 81"/>
                <a:gd name="T27" fmla="*/ 2147483647 h 60"/>
                <a:gd name="T28" fmla="*/ 2147483647 w 81"/>
                <a:gd name="T29" fmla="*/ 1160080892 h 60"/>
                <a:gd name="T30" fmla="*/ 2147483647 w 81"/>
                <a:gd name="T31" fmla="*/ 510435618 h 60"/>
                <a:gd name="T32" fmla="*/ 1349907391 w 81"/>
                <a:gd name="T33" fmla="*/ 2147483647 h 60"/>
                <a:gd name="T34" fmla="*/ 46550882 w 81"/>
                <a:gd name="T35" fmla="*/ 1438493392 h 60"/>
                <a:gd name="T36" fmla="*/ 232740805 w 81"/>
                <a:gd name="T37" fmla="*/ 417629074 h 60"/>
                <a:gd name="T38" fmla="*/ 46550882 w 81"/>
                <a:gd name="T39" fmla="*/ 185612928 h 60"/>
                <a:gd name="T40" fmla="*/ 93094941 w 81"/>
                <a:gd name="T41" fmla="*/ 139209709 h 60"/>
                <a:gd name="T42" fmla="*/ 1536097220 w 81"/>
                <a:gd name="T43" fmla="*/ 46403232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1"/>
                <a:gd name="T67" fmla="*/ 0 h 60"/>
                <a:gd name="T68" fmla="*/ 81 w 81"/>
                <a:gd name="T69" fmla="*/ 60 h 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1" h="60">
                  <a:moveTo>
                    <a:pt x="33" y="1"/>
                  </a:moveTo>
                  <a:cubicBezTo>
                    <a:pt x="34" y="1"/>
                    <a:pt x="35" y="2"/>
                    <a:pt x="35" y="3"/>
                  </a:cubicBezTo>
                  <a:cubicBezTo>
                    <a:pt x="35" y="4"/>
                    <a:pt x="33" y="4"/>
                    <a:pt x="31" y="4"/>
                  </a:cubicBezTo>
                  <a:cubicBezTo>
                    <a:pt x="17" y="8"/>
                    <a:pt x="3" y="14"/>
                    <a:pt x="3" y="31"/>
                  </a:cubicBezTo>
                  <a:cubicBezTo>
                    <a:pt x="4" y="42"/>
                    <a:pt x="10" y="48"/>
                    <a:pt x="19" y="48"/>
                  </a:cubicBezTo>
                  <a:cubicBezTo>
                    <a:pt x="42" y="47"/>
                    <a:pt x="28" y="2"/>
                    <a:pt x="56" y="1"/>
                  </a:cubicBezTo>
                  <a:cubicBezTo>
                    <a:pt x="70" y="0"/>
                    <a:pt x="80" y="11"/>
                    <a:pt x="81" y="25"/>
                  </a:cubicBezTo>
                  <a:cubicBezTo>
                    <a:pt x="81" y="36"/>
                    <a:pt x="77" y="42"/>
                    <a:pt x="77" y="45"/>
                  </a:cubicBezTo>
                  <a:cubicBezTo>
                    <a:pt x="77" y="49"/>
                    <a:pt x="80" y="47"/>
                    <a:pt x="81" y="49"/>
                  </a:cubicBezTo>
                  <a:cubicBezTo>
                    <a:pt x="81" y="50"/>
                    <a:pt x="80" y="50"/>
                    <a:pt x="79" y="50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5" y="54"/>
                    <a:pt x="54" y="54"/>
                    <a:pt x="54" y="54"/>
                  </a:cubicBezTo>
                  <a:cubicBezTo>
                    <a:pt x="53" y="54"/>
                    <a:pt x="52" y="54"/>
                    <a:pt x="52" y="53"/>
                  </a:cubicBezTo>
                  <a:cubicBezTo>
                    <a:pt x="52" y="52"/>
                    <a:pt x="55" y="52"/>
                    <a:pt x="59" y="50"/>
                  </a:cubicBezTo>
                  <a:cubicBezTo>
                    <a:pt x="72" y="44"/>
                    <a:pt x="79" y="38"/>
                    <a:pt x="78" y="25"/>
                  </a:cubicBezTo>
                  <a:cubicBezTo>
                    <a:pt x="78" y="17"/>
                    <a:pt x="74" y="11"/>
                    <a:pt x="65" y="11"/>
                  </a:cubicBezTo>
                  <a:cubicBezTo>
                    <a:pt x="47" y="12"/>
                    <a:pt x="59" y="58"/>
                    <a:pt x="29" y="59"/>
                  </a:cubicBezTo>
                  <a:cubicBezTo>
                    <a:pt x="14" y="60"/>
                    <a:pt x="1" y="48"/>
                    <a:pt x="1" y="31"/>
                  </a:cubicBezTo>
                  <a:cubicBezTo>
                    <a:pt x="0" y="19"/>
                    <a:pt x="5" y="14"/>
                    <a:pt x="5" y="9"/>
                  </a:cubicBezTo>
                  <a:cubicBezTo>
                    <a:pt x="5" y="5"/>
                    <a:pt x="1" y="6"/>
                    <a:pt x="1" y="4"/>
                  </a:cubicBezTo>
                  <a:cubicBezTo>
                    <a:pt x="1" y="3"/>
                    <a:pt x="1" y="3"/>
                    <a:pt x="2" y="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04507D9-BF8B-47FA-B716-74A717E687C7}"/>
                </a:ext>
              </a:extLst>
            </p:cNvPr>
            <p:cNvSpPr/>
            <p:nvPr/>
          </p:nvSpPr>
          <p:spPr bwMode="auto">
            <a:xfrm>
              <a:off x="6804773" y="2526257"/>
              <a:ext cx="552634" cy="313735"/>
            </a:xfrm>
            <a:custGeom>
              <a:avLst/>
              <a:gdLst>
                <a:gd name="T0" fmla="*/ 2147483647 w 81"/>
                <a:gd name="T1" fmla="*/ 883818696 h 46"/>
                <a:gd name="T2" fmla="*/ 2147483647 w 81"/>
                <a:gd name="T3" fmla="*/ 465166759 h 46"/>
                <a:gd name="T4" fmla="*/ 2147483647 w 81"/>
                <a:gd name="T5" fmla="*/ 604717405 h 46"/>
                <a:gd name="T6" fmla="*/ 2147483647 w 81"/>
                <a:gd name="T7" fmla="*/ 1302470847 h 46"/>
                <a:gd name="T8" fmla="*/ 2147483647 w 81"/>
                <a:gd name="T9" fmla="*/ 2046739110 h 46"/>
                <a:gd name="T10" fmla="*/ 2147483647 w 81"/>
                <a:gd name="T11" fmla="*/ 2139775148 h 46"/>
                <a:gd name="T12" fmla="*/ 2147483647 w 81"/>
                <a:gd name="T13" fmla="*/ 1628086747 h 46"/>
                <a:gd name="T14" fmla="*/ 512032478 w 81"/>
                <a:gd name="T15" fmla="*/ 1255956238 h 46"/>
                <a:gd name="T16" fmla="*/ 93094941 w 81"/>
                <a:gd name="T17" fmla="*/ 1674608176 h 46"/>
                <a:gd name="T18" fmla="*/ 46550882 w 81"/>
                <a:gd name="T19" fmla="*/ 1581572138 h 46"/>
                <a:gd name="T20" fmla="*/ 139645837 w 81"/>
                <a:gd name="T21" fmla="*/ 837304088 h 46"/>
                <a:gd name="T22" fmla="*/ 232740805 w 81"/>
                <a:gd name="T23" fmla="*/ 93036064 h 46"/>
                <a:gd name="T24" fmla="*/ 325835719 w 81"/>
                <a:gd name="T25" fmla="*/ 0 h 46"/>
                <a:gd name="T26" fmla="*/ 605127393 w 81"/>
                <a:gd name="T27" fmla="*/ 511688188 h 46"/>
                <a:gd name="T28" fmla="*/ 2147483647 w 81"/>
                <a:gd name="T29" fmla="*/ 883818696 h 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1"/>
                <a:gd name="T46" fmla="*/ 0 h 46"/>
                <a:gd name="T47" fmla="*/ 81 w 81"/>
                <a:gd name="T48" fmla="*/ 46 h 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1" h="46">
                  <a:moveTo>
                    <a:pt x="71" y="19"/>
                  </a:moveTo>
                  <a:cubicBezTo>
                    <a:pt x="80" y="20"/>
                    <a:pt x="77" y="10"/>
                    <a:pt x="80" y="10"/>
                  </a:cubicBezTo>
                  <a:cubicBezTo>
                    <a:pt x="81" y="10"/>
                    <a:pt x="81" y="11"/>
                    <a:pt x="81" y="13"/>
                  </a:cubicBezTo>
                  <a:cubicBezTo>
                    <a:pt x="80" y="18"/>
                    <a:pt x="80" y="24"/>
                    <a:pt x="79" y="28"/>
                  </a:cubicBezTo>
                  <a:cubicBezTo>
                    <a:pt x="78" y="33"/>
                    <a:pt x="78" y="38"/>
                    <a:pt x="77" y="44"/>
                  </a:cubicBezTo>
                  <a:cubicBezTo>
                    <a:pt x="77" y="46"/>
                    <a:pt x="76" y="46"/>
                    <a:pt x="75" y="46"/>
                  </a:cubicBezTo>
                  <a:cubicBezTo>
                    <a:pt x="72" y="45"/>
                    <a:pt x="78" y="36"/>
                    <a:pt x="69" y="3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" y="26"/>
                    <a:pt x="5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cubicBezTo>
                    <a:pt x="1" y="28"/>
                    <a:pt x="2" y="22"/>
                    <a:pt x="3" y="18"/>
                  </a:cubicBezTo>
                  <a:cubicBezTo>
                    <a:pt x="3" y="14"/>
                    <a:pt x="4" y="8"/>
                    <a:pt x="5" y="2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10" y="1"/>
                    <a:pt x="4" y="10"/>
                    <a:pt x="13" y="11"/>
                  </a:cubicBezTo>
                  <a:lnTo>
                    <a:pt x="71" y="1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4578D9F-6750-4C2C-9858-78DABEA4AC08}"/>
                </a:ext>
              </a:extLst>
            </p:cNvPr>
            <p:cNvSpPr/>
            <p:nvPr/>
          </p:nvSpPr>
          <p:spPr bwMode="auto">
            <a:xfrm>
              <a:off x="6686763" y="2934976"/>
              <a:ext cx="615957" cy="497945"/>
            </a:xfrm>
            <a:custGeom>
              <a:avLst/>
              <a:gdLst>
                <a:gd name="T0" fmla="*/ 2147483647 w 90"/>
                <a:gd name="T1" fmla="*/ 1581964209 h 73"/>
                <a:gd name="T2" fmla="*/ 2147483647 w 90"/>
                <a:gd name="T3" fmla="*/ 93054312 h 73"/>
                <a:gd name="T4" fmla="*/ 2147483647 w 90"/>
                <a:gd name="T5" fmla="*/ 93054312 h 73"/>
                <a:gd name="T6" fmla="*/ 2147483647 w 90"/>
                <a:gd name="T7" fmla="*/ 139581482 h 73"/>
                <a:gd name="T8" fmla="*/ 2147483647 w 90"/>
                <a:gd name="T9" fmla="*/ 651393855 h 73"/>
                <a:gd name="T10" fmla="*/ 2147483647 w 90"/>
                <a:gd name="T11" fmla="*/ 697920998 h 73"/>
                <a:gd name="T12" fmla="*/ 2147483647 w 90"/>
                <a:gd name="T13" fmla="*/ 790982104 h 73"/>
                <a:gd name="T14" fmla="*/ 2147483647 w 90"/>
                <a:gd name="T15" fmla="*/ 884036390 h 73"/>
                <a:gd name="T16" fmla="*/ 2147483647 w 90"/>
                <a:gd name="T17" fmla="*/ 2147483647 h 73"/>
                <a:gd name="T18" fmla="*/ 2147483647 w 90"/>
                <a:gd name="T19" fmla="*/ 2147483647 h 73"/>
                <a:gd name="T20" fmla="*/ 2147483647 w 90"/>
                <a:gd name="T21" fmla="*/ 2147483647 h 73"/>
                <a:gd name="T22" fmla="*/ 2147483647 w 90"/>
                <a:gd name="T23" fmla="*/ 2147483647 h 73"/>
                <a:gd name="T24" fmla="*/ 2147483647 w 90"/>
                <a:gd name="T25" fmla="*/ 2147483647 h 73"/>
                <a:gd name="T26" fmla="*/ 2014117967 w 90"/>
                <a:gd name="T27" fmla="*/ 2147483647 h 73"/>
                <a:gd name="T28" fmla="*/ 2014117967 w 90"/>
                <a:gd name="T29" fmla="*/ 2147483647 h 73"/>
                <a:gd name="T30" fmla="*/ 2147483647 w 90"/>
                <a:gd name="T31" fmla="*/ 2147483647 h 73"/>
                <a:gd name="T32" fmla="*/ 655761502 w 90"/>
                <a:gd name="T33" fmla="*/ 1395848816 h 73"/>
                <a:gd name="T34" fmla="*/ 140520329 w 90"/>
                <a:gd name="T35" fmla="*/ 1675018494 h 73"/>
                <a:gd name="T36" fmla="*/ 46840105 w 90"/>
                <a:gd name="T37" fmla="*/ 1721545637 h 73"/>
                <a:gd name="T38" fmla="*/ 0 w 90"/>
                <a:gd name="T39" fmla="*/ 1628491352 h 73"/>
                <a:gd name="T40" fmla="*/ 281040659 w 90"/>
                <a:gd name="T41" fmla="*/ 884036390 h 73"/>
                <a:gd name="T42" fmla="*/ 515241226 w 90"/>
                <a:gd name="T43" fmla="*/ 93054312 h 73"/>
                <a:gd name="T44" fmla="*/ 608921410 w 90"/>
                <a:gd name="T45" fmla="*/ 46527156 h 73"/>
                <a:gd name="T46" fmla="*/ 655761502 w 90"/>
                <a:gd name="T47" fmla="*/ 139581482 h 73"/>
                <a:gd name="T48" fmla="*/ 889955118 w 90"/>
                <a:gd name="T49" fmla="*/ 651393855 h 73"/>
                <a:gd name="T50" fmla="*/ 2147483647 w 90"/>
                <a:gd name="T51" fmla="*/ 1581964209 h 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73"/>
                <a:gd name="T80" fmla="*/ 90 w 90"/>
                <a:gd name="T81" fmla="*/ 73 h 7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73">
                  <a:moveTo>
                    <a:pt x="79" y="34"/>
                  </a:moveTo>
                  <a:cubicBezTo>
                    <a:pt x="80" y="11"/>
                    <a:pt x="64" y="5"/>
                    <a:pt x="65" y="2"/>
                  </a:cubicBezTo>
                  <a:cubicBezTo>
                    <a:pt x="65" y="2"/>
                    <a:pt x="65" y="1"/>
                    <a:pt x="66" y="2"/>
                  </a:cubicBezTo>
                  <a:cubicBezTo>
                    <a:pt x="66" y="2"/>
                    <a:pt x="68" y="2"/>
                    <a:pt x="70" y="3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90" y="14"/>
                    <a:pt x="90" y="15"/>
                    <a:pt x="90" y="15"/>
                  </a:cubicBezTo>
                  <a:cubicBezTo>
                    <a:pt x="90" y="16"/>
                    <a:pt x="89" y="16"/>
                    <a:pt x="88" y="17"/>
                  </a:cubicBezTo>
                  <a:cubicBezTo>
                    <a:pt x="88" y="17"/>
                    <a:pt x="87" y="18"/>
                    <a:pt x="87" y="19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9"/>
                    <a:pt x="70" y="70"/>
                    <a:pt x="70" y="70"/>
                  </a:cubicBezTo>
                  <a:cubicBezTo>
                    <a:pt x="71" y="71"/>
                    <a:pt x="71" y="71"/>
                    <a:pt x="71" y="72"/>
                  </a:cubicBezTo>
                  <a:cubicBezTo>
                    <a:pt x="70" y="73"/>
                    <a:pt x="70" y="73"/>
                    <a:pt x="68" y="7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6" y="69"/>
                    <a:pt x="44" y="69"/>
                    <a:pt x="43" y="69"/>
                  </a:cubicBezTo>
                  <a:cubicBezTo>
                    <a:pt x="43" y="68"/>
                    <a:pt x="42" y="68"/>
                    <a:pt x="43" y="67"/>
                  </a:cubicBezTo>
                  <a:cubicBezTo>
                    <a:pt x="43" y="65"/>
                    <a:pt x="60" y="69"/>
                    <a:pt x="73" y="5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7" y="28"/>
                    <a:pt x="4" y="31"/>
                    <a:pt x="3" y="36"/>
                  </a:cubicBezTo>
                  <a:cubicBezTo>
                    <a:pt x="2" y="37"/>
                    <a:pt x="2" y="38"/>
                    <a:pt x="1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2" y="29"/>
                    <a:pt x="4" y="24"/>
                    <a:pt x="6" y="19"/>
                  </a:cubicBezTo>
                  <a:cubicBezTo>
                    <a:pt x="7" y="14"/>
                    <a:pt x="9" y="8"/>
                    <a:pt x="11" y="2"/>
                  </a:cubicBezTo>
                  <a:cubicBezTo>
                    <a:pt x="12" y="1"/>
                    <a:pt x="12" y="0"/>
                    <a:pt x="13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2" y="8"/>
                    <a:pt x="12" y="12"/>
                    <a:pt x="19" y="14"/>
                  </a:cubicBezTo>
                  <a:lnTo>
                    <a:pt x="79" y="34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0262067E-1295-408C-9A84-7F2A7ED21F9B}"/>
                </a:ext>
              </a:extLst>
            </p:cNvPr>
            <p:cNvSpPr/>
            <p:nvPr/>
          </p:nvSpPr>
          <p:spPr bwMode="auto">
            <a:xfrm>
              <a:off x="6442107" y="3427167"/>
              <a:ext cx="641863" cy="598687"/>
            </a:xfrm>
            <a:custGeom>
              <a:avLst/>
              <a:gdLst>
                <a:gd name="T0" fmla="*/ 1771794380 w 94"/>
                <a:gd name="T1" fmla="*/ 1943943669 h 88"/>
                <a:gd name="T2" fmla="*/ 2147483647 w 94"/>
                <a:gd name="T3" fmla="*/ 2147483647 h 88"/>
                <a:gd name="T4" fmla="*/ 2147483647 w 94"/>
                <a:gd name="T5" fmla="*/ 2147483647 h 88"/>
                <a:gd name="T6" fmla="*/ 2147483647 w 94"/>
                <a:gd name="T7" fmla="*/ 2147483647 h 88"/>
                <a:gd name="T8" fmla="*/ 2147483647 w 94"/>
                <a:gd name="T9" fmla="*/ 2147483647 h 88"/>
                <a:gd name="T10" fmla="*/ 2147483647 w 94"/>
                <a:gd name="T11" fmla="*/ 2147483647 h 88"/>
                <a:gd name="T12" fmla="*/ 2147483647 w 94"/>
                <a:gd name="T13" fmla="*/ 2147483647 h 88"/>
                <a:gd name="T14" fmla="*/ 2147483647 w 94"/>
                <a:gd name="T15" fmla="*/ 2147483647 h 88"/>
                <a:gd name="T16" fmla="*/ 2147483647 w 94"/>
                <a:gd name="T17" fmla="*/ 2147483647 h 88"/>
                <a:gd name="T18" fmla="*/ 1678539910 w 94"/>
                <a:gd name="T19" fmla="*/ 1943943669 h 88"/>
                <a:gd name="T20" fmla="*/ 606137195 w 94"/>
                <a:gd name="T21" fmla="*/ 1249677465 h 88"/>
                <a:gd name="T22" fmla="*/ 46623834 w 94"/>
                <a:gd name="T23" fmla="*/ 1434814552 h 88"/>
                <a:gd name="T24" fmla="*/ 46623834 w 94"/>
                <a:gd name="T25" fmla="*/ 1342249410 h 88"/>
                <a:gd name="T26" fmla="*/ 419634978 w 94"/>
                <a:gd name="T27" fmla="*/ 740548562 h 88"/>
                <a:gd name="T28" fmla="*/ 792646134 w 94"/>
                <a:gd name="T29" fmla="*/ 92571972 h 88"/>
                <a:gd name="T30" fmla="*/ 932524638 w 94"/>
                <a:gd name="T31" fmla="*/ 46282584 h 88"/>
                <a:gd name="T32" fmla="*/ 979148459 w 94"/>
                <a:gd name="T33" fmla="*/ 601694045 h 88"/>
                <a:gd name="T34" fmla="*/ 2004920738 w 94"/>
                <a:gd name="T35" fmla="*/ 1249677465 h 88"/>
                <a:gd name="T36" fmla="*/ 2147483647 w 94"/>
                <a:gd name="T37" fmla="*/ 1342249410 h 88"/>
                <a:gd name="T38" fmla="*/ 2147483647 w 94"/>
                <a:gd name="T39" fmla="*/ 1110822949 h 88"/>
                <a:gd name="T40" fmla="*/ 2147483647 w 94"/>
                <a:gd name="T41" fmla="*/ 1203394894 h 88"/>
                <a:gd name="T42" fmla="*/ 2147483647 w 94"/>
                <a:gd name="T43" fmla="*/ 1805089152 h 88"/>
                <a:gd name="T44" fmla="*/ 2147483647 w 94"/>
                <a:gd name="T45" fmla="*/ 2147483647 h 88"/>
                <a:gd name="T46" fmla="*/ 2147483647 w 94"/>
                <a:gd name="T47" fmla="*/ 2147483647 h 88"/>
                <a:gd name="T48" fmla="*/ 2147483647 w 94"/>
                <a:gd name="T49" fmla="*/ 2082798185 h 88"/>
                <a:gd name="T50" fmla="*/ 2147483647 w 94"/>
                <a:gd name="T51" fmla="*/ 2036515614 h 88"/>
                <a:gd name="T52" fmla="*/ 1771794380 w 94"/>
                <a:gd name="T53" fmla="*/ 1943943669 h 8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4"/>
                <a:gd name="T82" fmla="*/ 0 h 88"/>
                <a:gd name="T83" fmla="*/ 94 w 94"/>
                <a:gd name="T84" fmla="*/ 88 h 8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4" h="88">
                  <a:moveTo>
                    <a:pt x="38" y="42"/>
                  </a:moveTo>
                  <a:cubicBezTo>
                    <a:pt x="47" y="57"/>
                    <a:pt x="47" y="57"/>
                    <a:pt x="47" y="57"/>
                  </a:cubicBezTo>
                  <a:cubicBezTo>
                    <a:pt x="50" y="63"/>
                    <a:pt x="53" y="66"/>
                    <a:pt x="56" y="68"/>
                  </a:cubicBezTo>
                  <a:cubicBezTo>
                    <a:pt x="62" y="72"/>
                    <a:pt x="65" y="65"/>
                    <a:pt x="67" y="66"/>
                  </a:cubicBezTo>
                  <a:cubicBezTo>
                    <a:pt x="67" y="67"/>
                    <a:pt x="67" y="68"/>
                    <a:pt x="67" y="69"/>
                  </a:cubicBezTo>
                  <a:cubicBezTo>
                    <a:pt x="65" y="72"/>
                    <a:pt x="63" y="74"/>
                    <a:pt x="61" y="78"/>
                  </a:cubicBezTo>
                  <a:cubicBezTo>
                    <a:pt x="59" y="81"/>
                    <a:pt x="57" y="84"/>
                    <a:pt x="55" y="87"/>
                  </a:cubicBezTo>
                  <a:cubicBezTo>
                    <a:pt x="55" y="88"/>
                    <a:pt x="54" y="88"/>
                    <a:pt x="54" y="88"/>
                  </a:cubicBezTo>
                  <a:cubicBezTo>
                    <a:pt x="52" y="86"/>
                    <a:pt x="57" y="84"/>
                    <a:pt x="48" y="65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5" y="23"/>
                    <a:pt x="3" y="33"/>
                    <a:pt x="1" y="31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4" y="24"/>
                    <a:pt x="7" y="19"/>
                    <a:pt x="9" y="16"/>
                  </a:cubicBezTo>
                  <a:cubicBezTo>
                    <a:pt x="12" y="12"/>
                    <a:pt x="14" y="7"/>
                    <a:pt x="17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3" y="3"/>
                    <a:pt x="14" y="9"/>
                    <a:pt x="21" y="1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91" y="29"/>
                    <a:pt x="91" y="22"/>
                    <a:pt x="93" y="24"/>
                  </a:cubicBezTo>
                  <a:cubicBezTo>
                    <a:pt x="94" y="24"/>
                    <a:pt x="94" y="25"/>
                    <a:pt x="93" y="26"/>
                  </a:cubicBezTo>
                  <a:cubicBezTo>
                    <a:pt x="91" y="31"/>
                    <a:pt x="88" y="35"/>
                    <a:pt x="85" y="39"/>
                  </a:cubicBezTo>
                  <a:cubicBezTo>
                    <a:pt x="82" y="44"/>
                    <a:pt x="79" y="48"/>
                    <a:pt x="77" y="53"/>
                  </a:cubicBezTo>
                  <a:cubicBezTo>
                    <a:pt x="76" y="54"/>
                    <a:pt x="75" y="55"/>
                    <a:pt x="74" y="54"/>
                  </a:cubicBezTo>
                  <a:cubicBezTo>
                    <a:pt x="72" y="53"/>
                    <a:pt x="78" y="49"/>
                    <a:pt x="73" y="45"/>
                  </a:cubicBezTo>
                  <a:cubicBezTo>
                    <a:pt x="71" y="44"/>
                    <a:pt x="69" y="44"/>
                    <a:pt x="67" y="44"/>
                  </a:cubicBezTo>
                  <a:lnTo>
                    <a:pt x="38" y="4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18D08AA-7470-41C2-915B-ECD9F83CC05A}"/>
                </a:ext>
              </a:extLst>
            </p:cNvPr>
            <p:cNvSpPr/>
            <p:nvPr/>
          </p:nvSpPr>
          <p:spPr bwMode="auto">
            <a:xfrm>
              <a:off x="2205242" y="3458828"/>
              <a:ext cx="627471" cy="546878"/>
            </a:xfrm>
            <a:custGeom>
              <a:avLst/>
              <a:gdLst>
                <a:gd name="T0" fmla="*/ 2147483647 w 92"/>
                <a:gd name="T1" fmla="*/ 2147483647 h 80"/>
                <a:gd name="T2" fmla="*/ 2147483647 w 92"/>
                <a:gd name="T3" fmla="*/ 2147483647 h 80"/>
                <a:gd name="T4" fmla="*/ 2147483647 w 92"/>
                <a:gd name="T5" fmla="*/ 2147483647 h 80"/>
                <a:gd name="T6" fmla="*/ 2147483647 w 92"/>
                <a:gd name="T7" fmla="*/ 934614573 h 80"/>
                <a:gd name="T8" fmla="*/ 2147483647 w 92"/>
                <a:gd name="T9" fmla="*/ 607499408 h 80"/>
                <a:gd name="T10" fmla="*/ 2139785378 w 92"/>
                <a:gd name="T11" fmla="*/ 2147483647 h 80"/>
                <a:gd name="T12" fmla="*/ 604718368 w 92"/>
                <a:gd name="T13" fmla="*/ 2147483647 h 80"/>
                <a:gd name="T14" fmla="*/ 279101843 w 92"/>
                <a:gd name="T15" fmla="*/ 2147483647 h 80"/>
                <a:gd name="T16" fmla="*/ 0 w 92"/>
                <a:gd name="T17" fmla="*/ 2056145139 h 80"/>
                <a:gd name="T18" fmla="*/ 46514696 w 92"/>
                <a:gd name="T19" fmla="*/ 1962683724 h 80"/>
                <a:gd name="T20" fmla="*/ 837305422 w 92"/>
                <a:gd name="T21" fmla="*/ 1308453395 h 80"/>
                <a:gd name="T22" fmla="*/ 976856504 w 92"/>
                <a:gd name="T23" fmla="*/ 1214991980 h 80"/>
                <a:gd name="T24" fmla="*/ 1023371186 w 92"/>
                <a:gd name="T25" fmla="*/ 1214991980 h 80"/>
                <a:gd name="T26" fmla="*/ 837305422 w 92"/>
                <a:gd name="T27" fmla="*/ 1542106931 h 80"/>
                <a:gd name="T28" fmla="*/ 697754554 w 92"/>
                <a:gd name="T29" fmla="*/ 2147483647 h 80"/>
                <a:gd name="T30" fmla="*/ 1535059976 w 92"/>
                <a:gd name="T31" fmla="*/ 2147483647 h 80"/>
                <a:gd name="T32" fmla="*/ 1860676821 w 92"/>
                <a:gd name="T33" fmla="*/ 420576472 h 80"/>
                <a:gd name="T34" fmla="*/ 2147483647 w 92"/>
                <a:gd name="T35" fmla="*/ 887883652 h 80"/>
                <a:gd name="T36" fmla="*/ 2147483647 w 92"/>
                <a:gd name="T37" fmla="*/ 1822491602 h 80"/>
                <a:gd name="T38" fmla="*/ 2147483647 w 92"/>
                <a:gd name="T39" fmla="*/ 1962683724 h 80"/>
                <a:gd name="T40" fmla="*/ 2147483647 w 92"/>
                <a:gd name="T41" fmla="*/ 2009414431 h 80"/>
                <a:gd name="T42" fmla="*/ 2147483647 w 92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2"/>
                <a:gd name="T67" fmla="*/ 0 h 80"/>
                <a:gd name="T68" fmla="*/ 92 w 92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2" h="80">
                  <a:moveTo>
                    <a:pt x="66" y="60"/>
                  </a:moveTo>
                  <a:cubicBezTo>
                    <a:pt x="64" y="61"/>
                    <a:pt x="64" y="61"/>
                    <a:pt x="64" y="60"/>
                  </a:cubicBezTo>
                  <a:cubicBezTo>
                    <a:pt x="63" y="59"/>
                    <a:pt x="64" y="59"/>
                    <a:pt x="66" y="57"/>
                  </a:cubicBezTo>
                  <a:cubicBezTo>
                    <a:pt x="76" y="47"/>
                    <a:pt x="85" y="34"/>
                    <a:pt x="76" y="20"/>
                  </a:cubicBezTo>
                  <a:cubicBezTo>
                    <a:pt x="70" y="11"/>
                    <a:pt x="61" y="8"/>
                    <a:pt x="54" y="13"/>
                  </a:cubicBezTo>
                  <a:cubicBezTo>
                    <a:pt x="35" y="26"/>
                    <a:pt x="69" y="57"/>
                    <a:pt x="46" y="73"/>
                  </a:cubicBezTo>
                  <a:cubicBezTo>
                    <a:pt x="35" y="80"/>
                    <a:pt x="20" y="76"/>
                    <a:pt x="13" y="65"/>
                  </a:cubicBezTo>
                  <a:cubicBezTo>
                    <a:pt x="7" y="56"/>
                    <a:pt x="7" y="49"/>
                    <a:pt x="6" y="46"/>
                  </a:cubicBezTo>
                  <a:cubicBezTo>
                    <a:pt x="3" y="43"/>
                    <a:pt x="2" y="46"/>
                    <a:pt x="0" y="44"/>
                  </a:cubicBezTo>
                  <a:cubicBezTo>
                    <a:pt x="0" y="44"/>
                    <a:pt x="0" y="43"/>
                    <a:pt x="1" y="4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0" y="27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7"/>
                    <a:pt x="21" y="29"/>
                    <a:pt x="18" y="33"/>
                  </a:cubicBezTo>
                  <a:cubicBezTo>
                    <a:pt x="11" y="44"/>
                    <a:pt x="8" y="53"/>
                    <a:pt x="15" y="63"/>
                  </a:cubicBezTo>
                  <a:cubicBezTo>
                    <a:pt x="19" y="70"/>
                    <a:pt x="26" y="73"/>
                    <a:pt x="33" y="69"/>
                  </a:cubicBezTo>
                  <a:cubicBezTo>
                    <a:pt x="48" y="58"/>
                    <a:pt x="14" y="26"/>
                    <a:pt x="40" y="9"/>
                  </a:cubicBezTo>
                  <a:cubicBezTo>
                    <a:pt x="52" y="0"/>
                    <a:pt x="69" y="5"/>
                    <a:pt x="78" y="19"/>
                  </a:cubicBezTo>
                  <a:cubicBezTo>
                    <a:pt x="85" y="28"/>
                    <a:pt x="83" y="35"/>
                    <a:pt x="86" y="39"/>
                  </a:cubicBezTo>
                  <a:cubicBezTo>
                    <a:pt x="88" y="43"/>
                    <a:pt x="91" y="40"/>
                    <a:pt x="92" y="42"/>
                  </a:cubicBezTo>
                  <a:cubicBezTo>
                    <a:pt x="92" y="42"/>
                    <a:pt x="92" y="43"/>
                    <a:pt x="92" y="43"/>
                  </a:cubicBezTo>
                  <a:lnTo>
                    <a:pt x="66" y="6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3A3E1484-FAD7-44C7-A614-660256752E74}"/>
                </a:ext>
              </a:extLst>
            </p:cNvPr>
            <p:cNvSpPr/>
            <p:nvPr/>
          </p:nvSpPr>
          <p:spPr bwMode="auto">
            <a:xfrm>
              <a:off x="1882872" y="2799697"/>
              <a:ext cx="676402" cy="693670"/>
            </a:xfrm>
            <a:custGeom>
              <a:avLst/>
              <a:gdLst>
                <a:gd name="T0" fmla="*/ 1493789373 w 99"/>
                <a:gd name="T1" fmla="*/ 2147483647 h 102"/>
                <a:gd name="T2" fmla="*/ 1260382929 w 99"/>
                <a:gd name="T3" fmla="*/ 2147483647 h 102"/>
                <a:gd name="T4" fmla="*/ 1167025817 w 99"/>
                <a:gd name="T5" fmla="*/ 2147483647 h 102"/>
                <a:gd name="T6" fmla="*/ 933619372 w 99"/>
                <a:gd name="T7" fmla="*/ 2147483647 h 102"/>
                <a:gd name="T8" fmla="*/ 700212715 w 99"/>
                <a:gd name="T9" fmla="*/ 2147483647 h 102"/>
                <a:gd name="T10" fmla="*/ 746898103 w 99"/>
                <a:gd name="T11" fmla="*/ 2147483647 h 102"/>
                <a:gd name="T12" fmla="*/ 1213704373 w 99"/>
                <a:gd name="T13" fmla="*/ 2147483647 h 102"/>
                <a:gd name="T14" fmla="*/ 2147483647 w 99"/>
                <a:gd name="T15" fmla="*/ 2147483647 h 102"/>
                <a:gd name="T16" fmla="*/ 1960595857 w 99"/>
                <a:gd name="T17" fmla="*/ 1757474050 h 102"/>
                <a:gd name="T18" fmla="*/ 793576659 w 99"/>
                <a:gd name="T19" fmla="*/ 2147483647 h 102"/>
                <a:gd name="T20" fmla="*/ 606848770 w 99"/>
                <a:gd name="T21" fmla="*/ 2147483647 h 102"/>
                <a:gd name="T22" fmla="*/ 466806270 w 99"/>
                <a:gd name="T23" fmla="*/ 2147483647 h 102"/>
                <a:gd name="T24" fmla="*/ 280085107 w 99"/>
                <a:gd name="T25" fmla="*/ 1942473489 h 102"/>
                <a:gd name="T26" fmla="*/ 0 w 99"/>
                <a:gd name="T27" fmla="*/ 1248735264 h 102"/>
                <a:gd name="T28" fmla="*/ 46678569 w 99"/>
                <a:gd name="T29" fmla="*/ 1109980904 h 102"/>
                <a:gd name="T30" fmla="*/ 560170214 w 99"/>
                <a:gd name="T31" fmla="*/ 1433727477 h 102"/>
                <a:gd name="T32" fmla="*/ 2147483647 w 99"/>
                <a:gd name="T33" fmla="*/ 554990452 h 102"/>
                <a:gd name="T34" fmla="*/ 2147483647 w 99"/>
                <a:gd name="T35" fmla="*/ 46251467 h 102"/>
                <a:gd name="T36" fmla="*/ 2147483647 w 99"/>
                <a:gd name="T37" fmla="*/ 92496133 h 102"/>
                <a:gd name="T38" fmla="*/ 2147483647 w 99"/>
                <a:gd name="T39" fmla="*/ 786240919 h 102"/>
                <a:gd name="T40" fmla="*/ 2147483647 w 99"/>
                <a:gd name="T41" fmla="*/ 1479978931 h 102"/>
                <a:gd name="T42" fmla="*/ 2147483647 w 99"/>
                <a:gd name="T43" fmla="*/ 1618726491 h 102"/>
                <a:gd name="T44" fmla="*/ 2147483647 w 99"/>
                <a:gd name="T45" fmla="*/ 1294979917 h 102"/>
                <a:gd name="T46" fmla="*/ 2053959801 w 99"/>
                <a:gd name="T47" fmla="*/ 1757474050 h 102"/>
                <a:gd name="T48" fmla="*/ 2147483647 w 99"/>
                <a:gd name="T49" fmla="*/ 2147483647 h 102"/>
                <a:gd name="T50" fmla="*/ 2147483647 w 99"/>
                <a:gd name="T51" fmla="*/ 2147483647 h 102"/>
                <a:gd name="T52" fmla="*/ 2147483647 w 99"/>
                <a:gd name="T53" fmla="*/ 2034969595 h 102"/>
                <a:gd name="T54" fmla="*/ 2147483647 w 99"/>
                <a:gd name="T55" fmla="*/ 2127472502 h 102"/>
                <a:gd name="T56" fmla="*/ 2147483647 w 99"/>
                <a:gd name="T57" fmla="*/ 2147483647 h 102"/>
                <a:gd name="T58" fmla="*/ 2147483647 w 99"/>
                <a:gd name="T59" fmla="*/ 2147483647 h 102"/>
                <a:gd name="T60" fmla="*/ 2147483647 w 99"/>
                <a:gd name="T61" fmla="*/ 2147483647 h 102"/>
                <a:gd name="T62" fmla="*/ 2147483647 w 99"/>
                <a:gd name="T63" fmla="*/ 2147483647 h 102"/>
                <a:gd name="T64" fmla="*/ 1493789373 w 99"/>
                <a:gd name="T65" fmla="*/ 2147483647 h 1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9"/>
                <a:gd name="T100" fmla="*/ 0 h 102"/>
                <a:gd name="T101" fmla="*/ 99 w 99"/>
                <a:gd name="T102" fmla="*/ 102 h 10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9" h="102">
                  <a:moveTo>
                    <a:pt x="32" y="90"/>
                  </a:moveTo>
                  <a:cubicBezTo>
                    <a:pt x="23" y="93"/>
                    <a:pt x="30" y="101"/>
                    <a:pt x="27" y="102"/>
                  </a:cubicBezTo>
                  <a:cubicBezTo>
                    <a:pt x="26" y="102"/>
                    <a:pt x="26" y="102"/>
                    <a:pt x="25" y="101"/>
                  </a:cubicBezTo>
                  <a:cubicBezTo>
                    <a:pt x="23" y="95"/>
                    <a:pt x="22" y="90"/>
                    <a:pt x="20" y="86"/>
                  </a:cubicBezTo>
                  <a:cubicBezTo>
                    <a:pt x="19" y="81"/>
                    <a:pt x="17" y="76"/>
                    <a:pt x="15" y="71"/>
                  </a:cubicBezTo>
                  <a:cubicBezTo>
                    <a:pt x="15" y="69"/>
                    <a:pt x="15" y="68"/>
                    <a:pt x="16" y="68"/>
                  </a:cubicBezTo>
                  <a:cubicBezTo>
                    <a:pt x="19" y="67"/>
                    <a:pt x="18" y="78"/>
                    <a:pt x="26" y="75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8" y="50"/>
                    <a:pt x="16" y="57"/>
                    <a:pt x="13" y="58"/>
                  </a:cubicBezTo>
                  <a:cubicBezTo>
                    <a:pt x="12" y="59"/>
                    <a:pt x="11" y="58"/>
                    <a:pt x="10" y="57"/>
                  </a:cubicBezTo>
                  <a:cubicBezTo>
                    <a:pt x="9" y="51"/>
                    <a:pt x="7" y="46"/>
                    <a:pt x="6" y="42"/>
                  </a:cubicBezTo>
                  <a:cubicBezTo>
                    <a:pt x="4" y="37"/>
                    <a:pt x="2" y="32"/>
                    <a:pt x="0" y="27"/>
                  </a:cubicBezTo>
                  <a:cubicBezTo>
                    <a:pt x="0" y="25"/>
                    <a:pt x="0" y="25"/>
                    <a:pt x="1" y="24"/>
                  </a:cubicBezTo>
                  <a:cubicBezTo>
                    <a:pt x="4" y="23"/>
                    <a:pt x="3" y="34"/>
                    <a:pt x="12" y="31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76" y="9"/>
                    <a:pt x="68" y="2"/>
                    <a:pt x="71" y="1"/>
                  </a:cubicBezTo>
                  <a:cubicBezTo>
                    <a:pt x="72" y="0"/>
                    <a:pt x="73" y="1"/>
                    <a:pt x="74" y="2"/>
                  </a:cubicBezTo>
                  <a:cubicBezTo>
                    <a:pt x="75" y="8"/>
                    <a:pt x="77" y="13"/>
                    <a:pt x="78" y="17"/>
                  </a:cubicBezTo>
                  <a:cubicBezTo>
                    <a:pt x="80" y="22"/>
                    <a:pt x="82" y="27"/>
                    <a:pt x="84" y="32"/>
                  </a:cubicBezTo>
                  <a:cubicBezTo>
                    <a:pt x="84" y="34"/>
                    <a:pt x="84" y="34"/>
                    <a:pt x="83" y="35"/>
                  </a:cubicBezTo>
                  <a:cubicBezTo>
                    <a:pt x="80" y="36"/>
                    <a:pt x="81" y="25"/>
                    <a:pt x="72" y="2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0" y="53"/>
                    <a:pt x="83" y="45"/>
                    <a:pt x="86" y="44"/>
                  </a:cubicBezTo>
                  <a:cubicBezTo>
                    <a:pt x="87" y="44"/>
                    <a:pt x="88" y="44"/>
                    <a:pt x="88" y="46"/>
                  </a:cubicBezTo>
                  <a:cubicBezTo>
                    <a:pt x="90" y="52"/>
                    <a:pt x="92" y="57"/>
                    <a:pt x="93" y="61"/>
                  </a:cubicBezTo>
                  <a:cubicBezTo>
                    <a:pt x="95" y="65"/>
                    <a:pt x="97" y="70"/>
                    <a:pt x="98" y="76"/>
                  </a:cubicBezTo>
                  <a:cubicBezTo>
                    <a:pt x="99" y="78"/>
                    <a:pt x="99" y="78"/>
                    <a:pt x="98" y="79"/>
                  </a:cubicBezTo>
                  <a:cubicBezTo>
                    <a:pt x="95" y="80"/>
                    <a:pt x="96" y="69"/>
                    <a:pt x="87" y="72"/>
                  </a:cubicBezTo>
                  <a:lnTo>
                    <a:pt x="32" y="9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37EAB5D-F377-482E-8E90-E9DF3FDBC148}"/>
                </a:ext>
              </a:extLst>
            </p:cNvPr>
            <p:cNvSpPr/>
            <p:nvPr/>
          </p:nvSpPr>
          <p:spPr bwMode="auto">
            <a:xfrm>
              <a:off x="1822429" y="2238426"/>
              <a:ext cx="546878" cy="483555"/>
            </a:xfrm>
            <a:custGeom>
              <a:avLst/>
              <a:gdLst>
                <a:gd name="T0" fmla="*/ 560768701 w 80"/>
                <a:gd name="T1" fmla="*/ 2147483647 h 71"/>
                <a:gd name="T2" fmla="*/ 186922883 w 80"/>
                <a:gd name="T3" fmla="*/ 2147483647 h 71"/>
                <a:gd name="T4" fmla="*/ 140192175 w 80"/>
                <a:gd name="T5" fmla="*/ 2147483647 h 71"/>
                <a:gd name="T6" fmla="*/ 93461441 w 80"/>
                <a:gd name="T7" fmla="*/ 2147483647 h 71"/>
                <a:gd name="T8" fmla="*/ 0 w 80"/>
                <a:gd name="T9" fmla="*/ 556619453 h 71"/>
                <a:gd name="T10" fmla="*/ 981338444 w 80"/>
                <a:gd name="T11" fmla="*/ 278309727 h 71"/>
                <a:gd name="T12" fmla="*/ 1121530566 w 80"/>
                <a:gd name="T13" fmla="*/ 231922520 h 71"/>
                <a:gd name="T14" fmla="*/ 1168261273 w 80"/>
                <a:gd name="T15" fmla="*/ 278309727 h 71"/>
                <a:gd name="T16" fmla="*/ 747691530 w 80"/>
                <a:gd name="T17" fmla="*/ 556619453 h 71"/>
                <a:gd name="T18" fmla="*/ 186922883 w 80"/>
                <a:gd name="T19" fmla="*/ 1809006571 h 71"/>
                <a:gd name="T20" fmla="*/ 186922883 w 80"/>
                <a:gd name="T21" fmla="*/ 2087309381 h 71"/>
                <a:gd name="T22" fmla="*/ 1729029760 w 80"/>
                <a:gd name="T23" fmla="*/ 1994541778 h 71"/>
                <a:gd name="T24" fmla="*/ 1729029760 w 80"/>
                <a:gd name="T25" fmla="*/ 1855386968 h 71"/>
                <a:gd name="T26" fmla="*/ 1028069151 w 80"/>
                <a:gd name="T27" fmla="*/ 1252386905 h 71"/>
                <a:gd name="T28" fmla="*/ 887883652 w 80"/>
                <a:gd name="T29" fmla="*/ 1159619302 h 71"/>
                <a:gd name="T30" fmla="*/ 981338444 w 80"/>
                <a:gd name="T31" fmla="*/ 1113232095 h 71"/>
                <a:gd name="T32" fmla="*/ 2147483647 w 80"/>
                <a:gd name="T33" fmla="*/ 1020464492 h 71"/>
                <a:gd name="T34" fmla="*/ 2147483647 w 80"/>
                <a:gd name="T35" fmla="*/ 1113232095 h 71"/>
                <a:gd name="T36" fmla="*/ 2147483647 w 80"/>
                <a:gd name="T37" fmla="*/ 1159619302 h 71"/>
                <a:gd name="T38" fmla="*/ 1822491602 w 80"/>
                <a:gd name="T39" fmla="*/ 1855386968 h 71"/>
                <a:gd name="T40" fmla="*/ 1869222309 w 80"/>
                <a:gd name="T41" fmla="*/ 1994541778 h 71"/>
                <a:gd name="T42" fmla="*/ 2147483647 w 80"/>
                <a:gd name="T43" fmla="*/ 1948161381 h 71"/>
                <a:gd name="T44" fmla="*/ 2147483647 w 80"/>
                <a:gd name="T45" fmla="*/ 1484309319 h 71"/>
                <a:gd name="T46" fmla="*/ 2147483647 w 80"/>
                <a:gd name="T47" fmla="*/ 92767630 h 71"/>
                <a:gd name="T48" fmla="*/ 2147483647 w 80"/>
                <a:gd name="T49" fmla="*/ 46387220 h 71"/>
                <a:gd name="T50" fmla="*/ 2147483647 w 80"/>
                <a:gd name="T51" fmla="*/ 0 h 71"/>
                <a:gd name="T52" fmla="*/ 2147483647 w 80"/>
                <a:gd name="T53" fmla="*/ 0 h 71"/>
                <a:gd name="T54" fmla="*/ 2147483647 w 80"/>
                <a:gd name="T55" fmla="*/ 185542070 h 71"/>
                <a:gd name="T56" fmla="*/ 2147483647 w 80"/>
                <a:gd name="T57" fmla="*/ 2147483647 h 71"/>
                <a:gd name="T58" fmla="*/ 2147483647 w 80"/>
                <a:gd name="T59" fmla="*/ 2147483647 h 71"/>
                <a:gd name="T60" fmla="*/ 2147483647 w 80"/>
                <a:gd name="T61" fmla="*/ 2147483647 h 71"/>
                <a:gd name="T62" fmla="*/ 2147483647 w 80"/>
                <a:gd name="T63" fmla="*/ 2147483647 h 71"/>
                <a:gd name="T64" fmla="*/ 560768701 w 80"/>
                <a:gd name="T65" fmla="*/ 2147483647 h 7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"/>
                <a:gd name="T100" fmla="*/ 0 h 71"/>
                <a:gd name="T101" fmla="*/ 80 w 80"/>
                <a:gd name="T102" fmla="*/ 71 h 7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" h="71">
                  <a:moveTo>
                    <a:pt x="12" y="61"/>
                  </a:moveTo>
                  <a:cubicBezTo>
                    <a:pt x="3" y="61"/>
                    <a:pt x="8" y="71"/>
                    <a:pt x="4" y="71"/>
                  </a:cubicBezTo>
                  <a:cubicBezTo>
                    <a:pt x="3" y="71"/>
                    <a:pt x="3" y="71"/>
                    <a:pt x="3" y="69"/>
                  </a:cubicBezTo>
                  <a:cubicBezTo>
                    <a:pt x="2" y="63"/>
                    <a:pt x="2" y="58"/>
                    <a:pt x="2" y="53"/>
                  </a:cubicBezTo>
                  <a:cubicBezTo>
                    <a:pt x="2" y="39"/>
                    <a:pt x="1" y="26"/>
                    <a:pt x="0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3" y="5"/>
                    <a:pt x="24" y="5"/>
                    <a:pt x="24" y="5"/>
                  </a:cubicBezTo>
                  <a:cubicBezTo>
                    <a:pt x="25" y="5"/>
                    <a:pt x="25" y="5"/>
                    <a:pt x="25" y="6"/>
                  </a:cubicBezTo>
                  <a:cubicBezTo>
                    <a:pt x="25" y="7"/>
                    <a:pt x="23" y="7"/>
                    <a:pt x="16" y="12"/>
                  </a:cubicBezTo>
                  <a:cubicBezTo>
                    <a:pt x="8" y="17"/>
                    <a:pt x="3" y="25"/>
                    <a:pt x="4" y="39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6" y="32"/>
                    <a:pt x="30" y="27"/>
                    <a:pt x="22" y="27"/>
                  </a:cubicBezTo>
                  <a:cubicBezTo>
                    <a:pt x="20" y="27"/>
                    <a:pt x="19" y="27"/>
                    <a:pt x="19" y="25"/>
                  </a:cubicBezTo>
                  <a:cubicBezTo>
                    <a:pt x="19" y="25"/>
                    <a:pt x="20" y="24"/>
                    <a:pt x="21" y="24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7" y="23"/>
                    <a:pt x="57" y="24"/>
                  </a:cubicBezTo>
                  <a:cubicBezTo>
                    <a:pt x="57" y="25"/>
                    <a:pt x="56" y="25"/>
                    <a:pt x="54" y="25"/>
                  </a:cubicBezTo>
                  <a:cubicBezTo>
                    <a:pt x="44" y="26"/>
                    <a:pt x="39" y="32"/>
                    <a:pt x="39" y="4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3" y="41"/>
                    <a:pt x="76" y="39"/>
                    <a:pt x="76" y="32"/>
                  </a:cubicBezTo>
                  <a:cubicBezTo>
                    <a:pt x="75" y="14"/>
                    <a:pt x="62" y="5"/>
                    <a:pt x="50" y="2"/>
                  </a:cubicBezTo>
                  <a:cubicBezTo>
                    <a:pt x="48" y="2"/>
                    <a:pt x="47" y="2"/>
                    <a:pt x="47" y="1"/>
                  </a:cubicBezTo>
                  <a:cubicBezTo>
                    <a:pt x="47" y="0"/>
                    <a:pt x="48" y="0"/>
                    <a:pt x="48" y="0"/>
                  </a:cubicBezTo>
                  <a:cubicBezTo>
                    <a:pt x="49" y="0"/>
                    <a:pt x="50" y="0"/>
                    <a:pt x="52" y="0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19"/>
                    <a:pt x="78" y="34"/>
                    <a:pt x="79" y="49"/>
                  </a:cubicBezTo>
                  <a:cubicBezTo>
                    <a:pt x="79" y="54"/>
                    <a:pt x="80" y="59"/>
                    <a:pt x="80" y="65"/>
                  </a:cubicBezTo>
                  <a:cubicBezTo>
                    <a:pt x="80" y="67"/>
                    <a:pt x="79" y="67"/>
                    <a:pt x="78" y="67"/>
                  </a:cubicBezTo>
                  <a:cubicBezTo>
                    <a:pt x="75" y="68"/>
                    <a:pt x="79" y="58"/>
                    <a:pt x="70" y="58"/>
                  </a:cubicBezTo>
                  <a:lnTo>
                    <a:pt x="12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090D6D75-ECED-438E-AD4C-08CB2D3F0B35}"/>
                </a:ext>
              </a:extLst>
            </p:cNvPr>
            <p:cNvSpPr/>
            <p:nvPr/>
          </p:nvSpPr>
          <p:spPr bwMode="auto">
            <a:xfrm>
              <a:off x="1831063" y="1481433"/>
              <a:ext cx="633227" cy="662010"/>
            </a:xfrm>
            <a:custGeom>
              <a:avLst/>
              <a:gdLst>
                <a:gd name="T0" fmla="*/ 2147483647 w 93"/>
                <a:gd name="T1" fmla="*/ 2147483647 h 97"/>
                <a:gd name="T2" fmla="*/ 2147483647 w 93"/>
                <a:gd name="T3" fmla="*/ 2147483647 h 97"/>
                <a:gd name="T4" fmla="*/ 2147483647 w 93"/>
                <a:gd name="T5" fmla="*/ 2147483647 h 97"/>
                <a:gd name="T6" fmla="*/ 2147483647 w 93"/>
                <a:gd name="T7" fmla="*/ 2147483647 h 97"/>
                <a:gd name="T8" fmla="*/ 2147483647 w 93"/>
                <a:gd name="T9" fmla="*/ 2147483647 h 97"/>
                <a:gd name="T10" fmla="*/ 2147483647 w 93"/>
                <a:gd name="T11" fmla="*/ 2147483647 h 97"/>
                <a:gd name="T12" fmla="*/ 2147483647 w 93"/>
                <a:gd name="T13" fmla="*/ 2147483647 h 97"/>
                <a:gd name="T14" fmla="*/ 2147483647 w 93"/>
                <a:gd name="T15" fmla="*/ 2147483647 h 97"/>
                <a:gd name="T16" fmla="*/ 2147483647 w 93"/>
                <a:gd name="T17" fmla="*/ 2147483647 h 97"/>
                <a:gd name="T18" fmla="*/ 602695941 w 93"/>
                <a:gd name="T19" fmla="*/ 2147483647 h 97"/>
                <a:gd name="T20" fmla="*/ 139085254 w 93"/>
                <a:gd name="T21" fmla="*/ 2147483647 h 97"/>
                <a:gd name="T22" fmla="*/ 46361747 w 93"/>
                <a:gd name="T23" fmla="*/ 2147483647 h 97"/>
                <a:gd name="T24" fmla="*/ 46361747 w 93"/>
                <a:gd name="T25" fmla="*/ 2147483647 h 97"/>
                <a:gd name="T26" fmla="*/ 139085254 w 93"/>
                <a:gd name="T27" fmla="*/ 2147483647 h 97"/>
                <a:gd name="T28" fmla="*/ 278163699 w 93"/>
                <a:gd name="T29" fmla="*/ 2147483647 h 97"/>
                <a:gd name="T30" fmla="*/ 2147483647 w 93"/>
                <a:gd name="T31" fmla="*/ 1211041555 h 97"/>
                <a:gd name="T32" fmla="*/ 2147483647 w 93"/>
                <a:gd name="T33" fmla="*/ 1211041555 h 97"/>
                <a:gd name="T34" fmla="*/ 1483555475 w 93"/>
                <a:gd name="T35" fmla="*/ 884991282 h 97"/>
                <a:gd name="T36" fmla="*/ 741774333 w 93"/>
                <a:gd name="T37" fmla="*/ 1071302891 h 97"/>
                <a:gd name="T38" fmla="*/ 602695941 w 93"/>
                <a:gd name="T39" fmla="*/ 1304200665 h 97"/>
                <a:gd name="T40" fmla="*/ 556334208 w 93"/>
                <a:gd name="T41" fmla="*/ 1211041555 h 97"/>
                <a:gd name="T42" fmla="*/ 695412600 w 93"/>
                <a:gd name="T43" fmla="*/ 652100333 h 97"/>
                <a:gd name="T44" fmla="*/ 834497800 w 93"/>
                <a:gd name="T45" fmla="*/ 46579568 h 97"/>
                <a:gd name="T46" fmla="*/ 880859534 w 93"/>
                <a:gd name="T47" fmla="*/ 0 h 97"/>
                <a:gd name="T48" fmla="*/ 927221480 w 93"/>
                <a:gd name="T49" fmla="*/ 279470611 h 97"/>
                <a:gd name="T50" fmla="*/ 1483555475 w 93"/>
                <a:gd name="T51" fmla="*/ 745259443 h 97"/>
                <a:gd name="T52" fmla="*/ 2147483647 w 93"/>
                <a:gd name="T53" fmla="*/ 1350780220 h 97"/>
                <a:gd name="T54" fmla="*/ 2147483647 w 93"/>
                <a:gd name="T55" fmla="*/ 1443932505 h 97"/>
                <a:gd name="T56" fmla="*/ 2147483647 w 93"/>
                <a:gd name="T57" fmla="*/ 1537091615 h 97"/>
                <a:gd name="T58" fmla="*/ 788136067 w 93"/>
                <a:gd name="T59" fmla="*/ 2147483647 h 97"/>
                <a:gd name="T60" fmla="*/ 788136067 w 93"/>
                <a:gd name="T61" fmla="*/ 2147483647 h 97"/>
                <a:gd name="T62" fmla="*/ 2147483647 w 93"/>
                <a:gd name="T63" fmla="*/ 2147483647 h 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97"/>
                <a:gd name="T98" fmla="*/ 93 w 93"/>
                <a:gd name="T99" fmla="*/ 97 h 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97">
                  <a:moveTo>
                    <a:pt x="62" y="78"/>
                  </a:moveTo>
                  <a:cubicBezTo>
                    <a:pt x="71" y="80"/>
                    <a:pt x="75" y="77"/>
                    <a:pt x="77" y="74"/>
                  </a:cubicBezTo>
                  <a:cubicBezTo>
                    <a:pt x="79" y="71"/>
                    <a:pt x="79" y="68"/>
                    <a:pt x="81" y="69"/>
                  </a:cubicBezTo>
                  <a:cubicBezTo>
                    <a:pt x="81" y="69"/>
                    <a:pt x="82" y="69"/>
                    <a:pt x="81" y="70"/>
                  </a:cubicBezTo>
                  <a:cubicBezTo>
                    <a:pt x="81" y="74"/>
                    <a:pt x="79" y="78"/>
                    <a:pt x="79" y="83"/>
                  </a:cubicBezTo>
                  <a:cubicBezTo>
                    <a:pt x="78" y="87"/>
                    <a:pt x="77" y="92"/>
                    <a:pt x="76" y="96"/>
                  </a:cubicBezTo>
                  <a:cubicBezTo>
                    <a:pt x="76" y="97"/>
                    <a:pt x="75" y="97"/>
                    <a:pt x="74" y="97"/>
                  </a:cubicBezTo>
                  <a:cubicBezTo>
                    <a:pt x="73" y="96"/>
                    <a:pt x="74" y="94"/>
                    <a:pt x="74" y="90"/>
                  </a:cubicBezTo>
                  <a:cubicBezTo>
                    <a:pt x="73" y="87"/>
                    <a:pt x="70" y="82"/>
                    <a:pt x="61" y="8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7" y="72"/>
                    <a:pt x="5" y="75"/>
                    <a:pt x="3" y="79"/>
                  </a:cubicBezTo>
                  <a:cubicBezTo>
                    <a:pt x="3" y="80"/>
                    <a:pt x="3" y="81"/>
                    <a:pt x="1" y="81"/>
                  </a:cubicBezTo>
                  <a:cubicBezTo>
                    <a:pt x="1" y="81"/>
                    <a:pt x="0" y="80"/>
                    <a:pt x="1" y="79"/>
                  </a:cubicBezTo>
                  <a:cubicBezTo>
                    <a:pt x="1" y="75"/>
                    <a:pt x="2" y="71"/>
                    <a:pt x="3" y="67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3" y="17"/>
                    <a:pt x="19" y="20"/>
                    <a:pt x="16" y="23"/>
                  </a:cubicBezTo>
                  <a:cubicBezTo>
                    <a:pt x="14" y="25"/>
                    <a:pt x="15" y="29"/>
                    <a:pt x="13" y="28"/>
                  </a:cubicBezTo>
                  <a:cubicBezTo>
                    <a:pt x="12" y="28"/>
                    <a:pt x="12" y="28"/>
                    <a:pt x="12" y="26"/>
                  </a:cubicBezTo>
                  <a:cubicBezTo>
                    <a:pt x="13" y="23"/>
                    <a:pt x="14" y="18"/>
                    <a:pt x="15" y="14"/>
                  </a:cubicBezTo>
                  <a:cubicBezTo>
                    <a:pt x="16" y="9"/>
                    <a:pt x="17" y="5"/>
                    <a:pt x="18" y="1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1" y="0"/>
                    <a:pt x="19" y="3"/>
                    <a:pt x="20" y="6"/>
                  </a:cubicBezTo>
                  <a:cubicBezTo>
                    <a:pt x="21" y="10"/>
                    <a:pt x="24" y="14"/>
                    <a:pt x="32" y="16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1" y="29"/>
                    <a:pt x="93" y="30"/>
                    <a:pt x="93" y="31"/>
                  </a:cubicBezTo>
                  <a:cubicBezTo>
                    <a:pt x="93" y="31"/>
                    <a:pt x="91" y="32"/>
                    <a:pt x="90" y="33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8"/>
                    <a:pt x="17" y="68"/>
                    <a:pt x="17" y="68"/>
                  </a:cubicBezTo>
                  <a:lnTo>
                    <a:pt x="62" y="78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1B855DE-AB86-4675-AF61-A11588C2CF42}"/>
                </a:ext>
              </a:extLst>
            </p:cNvPr>
            <p:cNvSpPr/>
            <p:nvPr/>
          </p:nvSpPr>
          <p:spPr bwMode="auto">
            <a:xfrm>
              <a:off x="2026788" y="992122"/>
              <a:ext cx="607323" cy="604444"/>
            </a:xfrm>
            <a:custGeom>
              <a:avLst/>
              <a:gdLst>
                <a:gd name="T0" fmla="*/ 2147483647 w 89"/>
                <a:gd name="T1" fmla="*/ 2147483647 h 89"/>
                <a:gd name="T2" fmla="*/ 2147483647 w 89"/>
                <a:gd name="T3" fmla="*/ 1522112142 h 89"/>
                <a:gd name="T4" fmla="*/ 2147483647 w 89"/>
                <a:gd name="T5" fmla="*/ 968618207 h 89"/>
                <a:gd name="T6" fmla="*/ 2147483647 w 89"/>
                <a:gd name="T7" fmla="*/ 968618207 h 89"/>
                <a:gd name="T8" fmla="*/ 2147483647 w 89"/>
                <a:gd name="T9" fmla="*/ 1060867196 h 89"/>
                <a:gd name="T10" fmla="*/ 2147483647 w 89"/>
                <a:gd name="T11" fmla="*/ 1752731219 h 89"/>
                <a:gd name="T12" fmla="*/ 2147483647 w 89"/>
                <a:gd name="T13" fmla="*/ 2147483647 h 89"/>
                <a:gd name="T14" fmla="*/ 2147483647 w 89"/>
                <a:gd name="T15" fmla="*/ 2147483647 h 89"/>
                <a:gd name="T16" fmla="*/ 2147483647 w 89"/>
                <a:gd name="T17" fmla="*/ 2147483647 h 89"/>
                <a:gd name="T18" fmla="*/ 2147483647 w 89"/>
                <a:gd name="T19" fmla="*/ 2147483647 h 89"/>
                <a:gd name="T20" fmla="*/ 745041978 w 89"/>
                <a:gd name="T21" fmla="*/ 830241115 h 89"/>
                <a:gd name="T22" fmla="*/ 605344088 w 89"/>
                <a:gd name="T23" fmla="*/ 1106988295 h 89"/>
                <a:gd name="T24" fmla="*/ 651910051 w 89"/>
                <a:gd name="T25" fmla="*/ 2147483647 h 89"/>
                <a:gd name="T26" fmla="*/ 977865184 w 89"/>
                <a:gd name="T27" fmla="*/ 2147483647 h 89"/>
                <a:gd name="T28" fmla="*/ 884733044 w 89"/>
                <a:gd name="T29" fmla="*/ 2147483647 h 89"/>
                <a:gd name="T30" fmla="*/ 791607941 w 89"/>
                <a:gd name="T31" fmla="*/ 2147483647 h 89"/>
                <a:gd name="T32" fmla="*/ 0 w 89"/>
                <a:gd name="T33" fmla="*/ 2147483647 h 89"/>
                <a:gd name="T34" fmla="*/ 512212161 w 89"/>
                <a:gd name="T35" fmla="*/ 1106988295 h 89"/>
                <a:gd name="T36" fmla="*/ 977865184 w 89"/>
                <a:gd name="T37" fmla="*/ 46127904 h 89"/>
                <a:gd name="T38" fmla="*/ 1070997110 w 89"/>
                <a:gd name="T39" fmla="*/ 0 h 89"/>
                <a:gd name="T40" fmla="*/ 1164122213 w 89"/>
                <a:gd name="T41" fmla="*/ 138376933 h 89"/>
                <a:gd name="T42" fmla="*/ 2147483647 w 89"/>
                <a:gd name="T43" fmla="*/ 2147483647 h 89"/>
                <a:gd name="T44" fmla="*/ 2147483647 w 89"/>
                <a:gd name="T45" fmla="*/ 2147483647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9"/>
                <a:gd name="T70" fmla="*/ 0 h 89"/>
                <a:gd name="T71" fmla="*/ 89 w 89"/>
                <a:gd name="T72" fmla="*/ 89 h 8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9" h="89">
                  <a:moveTo>
                    <a:pt x="75" y="62"/>
                  </a:moveTo>
                  <a:cubicBezTo>
                    <a:pt x="80" y="50"/>
                    <a:pt x="78" y="40"/>
                    <a:pt x="74" y="33"/>
                  </a:cubicBezTo>
                  <a:cubicBezTo>
                    <a:pt x="70" y="25"/>
                    <a:pt x="64" y="23"/>
                    <a:pt x="64" y="21"/>
                  </a:cubicBezTo>
                  <a:cubicBezTo>
                    <a:pt x="65" y="21"/>
                    <a:pt x="65" y="20"/>
                    <a:pt x="66" y="21"/>
                  </a:cubicBezTo>
                  <a:cubicBezTo>
                    <a:pt x="67" y="21"/>
                    <a:pt x="68" y="22"/>
                    <a:pt x="70" y="23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5" y="46"/>
                    <a:pt x="81" y="54"/>
                    <a:pt x="77" y="62"/>
                  </a:cubicBezTo>
                  <a:cubicBezTo>
                    <a:pt x="73" y="71"/>
                    <a:pt x="70" y="79"/>
                    <a:pt x="66" y="88"/>
                  </a:cubicBezTo>
                  <a:cubicBezTo>
                    <a:pt x="65" y="89"/>
                    <a:pt x="65" y="89"/>
                    <a:pt x="64" y="89"/>
                  </a:cubicBezTo>
                  <a:cubicBezTo>
                    <a:pt x="64" y="88"/>
                    <a:pt x="63" y="88"/>
                    <a:pt x="62" y="8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8" y="36"/>
                    <a:pt x="9" y="45"/>
                    <a:pt x="14" y="53"/>
                  </a:cubicBezTo>
                  <a:cubicBezTo>
                    <a:pt x="20" y="61"/>
                    <a:pt x="21" y="61"/>
                    <a:pt x="21" y="62"/>
                  </a:cubicBezTo>
                  <a:cubicBezTo>
                    <a:pt x="20" y="63"/>
                    <a:pt x="20" y="63"/>
                    <a:pt x="19" y="63"/>
                  </a:cubicBezTo>
                  <a:cubicBezTo>
                    <a:pt x="19" y="63"/>
                    <a:pt x="18" y="62"/>
                    <a:pt x="17" y="6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" y="39"/>
                    <a:pt x="7" y="32"/>
                    <a:pt x="11" y="24"/>
                  </a:cubicBezTo>
                  <a:cubicBezTo>
                    <a:pt x="14" y="17"/>
                    <a:pt x="17" y="9"/>
                    <a:pt x="21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4" y="2"/>
                    <a:pt x="25" y="3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75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BDBA5D6-931A-4ACB-8C2B-270CFA47B552}"/>
                </a:ext>
              </a:extLst>
            </p:cNvPr>
            <p:cNvSpPr/>
            <p:nvPr/>
          </p:nvSpPr>
          <p:spPr bwMode="auto">
            <a:xfrm>
              <a:off x="2259931" y="404947"/>
              <a:ext cx="756995" cy="762750"/>
            </a:xfrm>
            <a:custGeom>
              <a:avLst/>
              <a:gdLst>
                <a:gd name="T0" fmla="*/ 604620819 w 111"/>
                <a:gd name="T1" fmla="*/ 2147483647 h 112"/>
                <a:gd name="T2" fmla="*/ 46510864 w 111"/>
                <a:gd name="T3" fmla="*/ 2147483647 h 112"/>
                <a:gd name="T4" fmla="*/ 93021729 w 111"/>
                <a:gd name="T5" fmla="*/ 2147483647 h 112"/>
                <a:gd name="T6" fmla="*/ 558109968 w 111"/>
                <a:gd name="T7" fmla="*/ 2147483647 h 112"/>
                <a:gd name="T8" fmla="*/ 976694202 w 111"/>
                <a:gd name="T9" fmla="*/ 1716051253 h 112"/>
                <a:gd name="T10" fmla="*/ 1116226756 w 111"/>
                <a:gd name="T11" fmla="*/ 1669673341 h 112"/>
                <a:gd name="T12" fmla="*/ 1116226756 w 111"/>
                <a:gd name="T13" fmla="*/ 2147483647 h 112"/>
                <a:gd name="T14" fmla="*/ 2046410107 w 111"/>
                <a:gd name="T15" fmla="*/ 2147483647 h 112"/>
                <a:gd name="T16" fmla="*/ 2147483647 w 111"/>
                <a:gd name="T17" fmla="*/ 1947948046 h 112"/>
                <a:gd name="T18" fmla="*/ 1953395224 w 111"/>
                <a:gd name="T19" fmla="*/ 1205873796 h 112"/>
                <a:gd name="T20" fmla="*/ 1395278223 w 111"/>
                <a:gd name="T21" fmla="*/ 1345014340 h 112"/>
                <a:gd name="T22" fmla="*/ 1395278223 w 111"/>
                <a:gd name="T23" fmla="*/ 1205873796 h 112"/>
                <a:gd name="T24" fmla="*/ 1860373522 w 111"/>
                <a:gd name="T25" fmla="*/ 649318214 h 112"/>
                <a:gd name="T26" fmla="*/ 2147483647 w 111"/>
                <a:gd name="T27" fmla="*/ 46377925 h 112"/>
                <a:gd name="T28" fmla="*/ 2147483647 w 111"/>
                <a:gd name="T29" fmla="*/ 0 h 112"/>
                <a:gd name="T30" fmla="*/ 2147483647 w 111"/>
                <a:gd name="T31" fmla="*/ 602933493 h 112"/>
                <a:gd name="T32" fmla="*/ 2147483647 w 111"/>
                <a:gd name="T33" fmla="*/ 2147483647 h 112"/>
                <a:gd name="T34" fmla="*/ 2147483647 w 111"/>
                <a:gd name="T35" fmla="*/ 2147483647 h 112"/>
                <a:gd name="T36" fmla="*/ 2147483647 w 111"/>
                <a:gd name="T37" fmla="*/ 2147483647 h 112"/>
                <a:gd name="T38" fmla="*/ 2147483647 w 111"/>
                <a:gd name="T39" fmla="*/ 2147483647 h 112"/>
                <a:gd name="T40" fmla="*/ 2147483647 w 111"/>
                <a:gd name="T41" fmla="*/ 2147483647 h 112"/>
                <a:gd name="T42" fmla="*/ 2147483647 w 111"/>
                <a:gd name="T43" fmla="*/ 2147483647 h 112"/>
                <a:gd name="T44" fmla="*/ 2147483647 w 111"/>
                <a:gd name="T45" fmla="*/ 2147483647 h 112"/>
                <a:gd name="T46" fmla="*/ 2147483647 w 111"/>
                <a:gd name="T47" fmla="*/ 2040710679 h 112"/>
                <a:gd name="T48" fmla="*/ 2139431809 w 111"/>
                <a:gd name="T49" fmla="*/ 2147483647 h 112"/>
                <a:gd name="T50" fmla="*/ 2147483647 w 111"/>
                <a:gd name="T51" fmla="*/ 2147483647 h 112"/>
                <a:gd name="T52" fmla="*/ 2147483647 w 111"/>
                <a:gd name="T53" fmla="*/ 2147483647 h 112"/>
                <a:gd name="T54" fmla="*/ 2147483647 w 111"/>
                <a:gd name="T55" fmla="*/ 2147483647 h 112"/>
                <a:gd name="T56" fmla="*/ 2147483647 w 111"/>
                <a:gd name="T57" fmla="*/ 2147483647 h 112"/>
                <a:gd name="T58" fmla="*/ 2147483647 w 111"/>
                <a:gd name="T59" fmla="*/ 2147483647 h 112"/>
                <a:gd name="T60" fmla="*/ 2147483647 w 111"/>
                <a:gd name="T61" fmla="*/ 2147483647 h 112"/>
                <a:gd name="T62" fmla="*/ 2147483647 w 111"/>
                <a:gd name="T63" fmla="*/ 2147483647 h 112"/>
                <a:gd name="T64" fmla="*/ 604620819 w 111"/>
                <a:gd name="T65" fmla="*/ 2147483647 h 11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1"/>
                <a:gd name="T100" fmla="*/ 0 h 112"/>
                <a:gd name="T101" fmla="*/ 111 w 111"/>
                <a:gd name="T102" fmla="*/ 112 h 11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1" h="112">
                  <a:moveTo>
                    <a:pt x="13" y="62"/>
                  </a:moveTo>
                  <a:cubicBezTo>
                    <a:pt x="6" y="56"/>
                    <a:pt x="4" y="67"/>
                    <a:pt x="1" y="65"/>
                  </a:cubicBezTo>
                  <a:cubicBezTo>
                    <a:pt x="1" y="64"/>
                    <a:pt x="0" y="63"/>
                    <a:pt x="2" y="62"/>
                  </a:cubicBezTo>
                  <a:cubicBezTo>
                    <a:pt x="5" y="57"/>
                    <a:pt x="9" y="53"/>
                    <a:pt x="12" y="50"/>
                  </a:cubicBezTo>
                  <a:cubicBezTo>
                    <a:pt x="14" y="46"/>
                    <a:pt x="18" y="42"/>
                    <a:pt x="21" y="37"/>
                  </a:cubicBezTo>
                  <a:cubicBezTo>
                    <a:pt x="22" y="36"/>
                    <a:pt x="23" y="36"/>
                    <a:pt x="24" y="36"/>
                  </a:cubicBezTo>
                  <a:cubicBezTo>
                    <a:pt x="26" y="38"/>
                    <a:pt x="17" y="43"/>
                    <a:pt x="24" y="49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35" y="20"/>
                    <a:pt x="33" y="31"/>
                    <a:pt x="30" y="29"/>
                  </a:cubicBezTo>
                  <a:cubicBezTo>
                    <a:pt x="29" y="28"/>
                    <a:pt x="29" y="27"/>
                    <a:pt x="30" y="26"/>
                  </a:cubicBezTo>
                  <a:cubicBezTo>
                    <a:pt x="34" y="21"/>
                    <a:pt x="38" y="17"/>
                    <a:pt x="40" y="14"/>
                  </a:cubicBezTo>
                  <a:cubicBezTo>
                    <a:pt x="43" y="10"/>
                    <a:pt x="46" y="6"/>
                    <a:pt x="50" y="1"/>
                  </a:cubicBezTo>
                  <a:cubicBezTo>
                    <a:pt x="51" y="0"/>
                    <a:pt x="52" y="0"/>
                    <a:pt x="53" y="0"/>
                  </a:cubicBezTo>
                  <a:cubicBezTo>
                    <a:pt x="55" y="2"/>
                    <a:pt x="46" y="7"/>
                    <a:pt x="53" y="13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105" y="55"/>
                    <a:pt x="108" y="45"/>
                    <a:pt x="111" y="47"/>
                  </a:cubicBezTo>
                  <a:cubicBezTo>
                    <a:pt x="111" y="47"/>
                    <a:pt x="111" y="48"/>
                    <a:pt x="110" y="50"/>
                  </a:cubicBezTo>
                  <a:cubicBezTo>
                    <a:pt x="107" y="54"/>
                    <a:pt x="103" y="58"/>
                    <a:pt x="100" y="62"/>
                  </a:cubicBezTo>
                  <a:cubicBezTo>
                    <a:pt x="97" y="65"/>
                    <a:pt x="94" y="70"/>
                    <a:pt x="91" y="74"/>
                  </a:cubicBezTo>
                  <a:cubicBezTo>
                    <a:pt x="89" y="76"/>
                    <a:pt x="89" y="76"/>
                    <a:pt x="88" y="75"/>
                  </a:cubicBezTo>
                  <a:cubicBezTo>
                    <a:pt x="86" y="73"/>
                    <a:pt x="95" y="68"/>
                    <a:pt x="88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77" y="91"/>
                    <a:pt x="79" y="81"/>
                    <a:pt x="82" y="83"/>
                  </a:cubicBezTo>
                  <a:cubicBezTo>
                    <a:pt x="82" y="83"/>
                    <a:pt x="83" y="84"/>
                    <a:pt x="81" y="86"/>
                  </a:cubicBezTo>
                  <a:cubicBezTo>
                    <a:pt x="78" y="90"/>
                    <a:pt x="74" y="94"/>
                    <a:pt x="71" y="98"/>
                  </a:cubicBezTo>
                  <a:cubicBezTo>
                    <a:pt x="69" y="101"/>
                    <a:pt x="65" y="106"/>
                    <a:pt x="62" y="110"/>
                  </a:cubicBezTo>
                  <a:cubicBezTo>
                    <a:pt x="61" y="112"/>
                    <a:pt x="60" y="112"/>
                    <a:pt x="59" y="111"/>
                  </a:cubicBezTo>
                  <a:cubicBezTo>
                    <a:pt x="57" y="109"/>
                    <a:pt x="66" y="104"/>
                    <a:pt x="59" y="98"/>
                  </a:cubicBezTo>
                  <a:lnTo>
                    <a:pt x="13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B96FAC0-4194-4918-B747-D3DCDF102111}"/>
                </a:ext>
              </a:extLst>
            </p:cNvPr>
            <p:cNvSpPr/>
            <p:nvPr/>
          </p:nvSpPr>
          <p:spPr bwMode="auto">
            <a:xfrm>
              <a:off x="2798173" y="1985"/>
              <a:ext cx="656253" cy="662010"/>
            </a:xfrm>
            <a:custGeom>
              <a:avLst/>
              <a:gdLst>
                <a:gd name="T0" fmla="*/ 607498891 w 96"/>
                <a:gd name="T1" fmla="*/ 1676823455 h 97"/>
                <a:gd name="T2" fmla="*/ 0 w 96"/>
                <a:gd name="T3" fmla="*/ 1676823455 h 97"/>
                <a:gd name="T4" fmla="*/ 46730681 w 96"/>
                <a:gd name="T5" fmla="*/ 1537091615 h 97"/>
                <a:gd name="T6" fmla="*/ 654229559 w 96"/>
                <a:gd name="T7" fmla="*/ 1117882446 h 97"/>
                <a:gd name="T8" fmla="*/ 2147483647 w 96"/>
                <a:gd name="T9" fmla="*/ 0 h 97"/>
                <a:gd name="T10" fmla="*/ 2147483647 w 96"/>
                <a:gd name="T11" fmla="*/ 652100333 h 97"/>
                <a:gd name="T12" fmla="*/ 2147483647 w 96"/>
                <a:gd name="T13" fmla="*/ 745259443 h 97"/>
                <a:gd name="T14" fmla="*/ 2147483647 w 96"/>
                <a:gd name="T15" fmla="*/ 838411728 h 97"/>
                <a:gd name="T16" fmla="*/ 2147483647 w 96"/>
                <a:gd name="T17" fmla="*/ 605520778 h 97"/>
                <a:gd name="T18" fmla="*/ 1261721614 w 96"/>
                <a:gd name="T19" fmla="*/ 838411728 h 97"/>
                <a:gd name="T20" fmla="*/ 1028068277 w 96"/>
                <a:gd name="T21" fmla="*/ 978150606 h 97"/>
                <a:gd name="T22" fmla="*/ 1915951387 w 96"/>
                <a:gd name="T23" fmla="*/ 2147483647 h 97"/>
                <a:gd name="T24" fmla="*/ 2009412722 w 96"/>
                <a:gd name="T25" fmla="*/ 2142612606 h 97"/>
                <a:gd name="T26" fmla="*/ 2147483647 w 96"/>
                <a:gd name="T27" fmla="*/ 1211041555 h 97"/>
                <a:gd name="T28" fmla="*/ 2147483647 w 96"/>
                <a:gd name="T29" fmla="*/ 1071302891 h 97"/>
                <a:gd name="T30" fmla="*/ 2147483647 w 96"/>
                <a:gd name="T31" fmla="*/ 1117882446 h 97"/>
                <a:gd name="T32" fmla="*/ 2147483647 w 96"/>
                <a:gd name="T33" fmla="*/ 2147483647 h 97"/>
                <a:gd name="T34" fmla="*/ 2147483647 w 96"/>
                <a:gd name="T35" fmla="*/ 2147483647 h 97"/>
                <a:gd name="T36" fmla="*/ 2147483647 w 96"/>
                <a:gd name="T37" fmla="*/ 2147483647 h 97"/>
                <a:gd name="T38" fmla="*/ 2102874057 w 96"/>
                <a:gd name="T39" fmla="*/ 2147483647 h 97"/>
                <a:gd name="T40" fmla="*/ 2009412722 w 96"/>
                <a:gd name="T41" fmla="*/ 2147483647 h 97"/>
                <a:gd name="T42" fmla="*/ 2147483647 w 96"/>
                <a:gd name="T43" fmla="*/ 2147483647 h 97"/>
                <a:gd name="T44" fmla="*/ 2147483647 w 96"/>
                <a:gd name="T45" fmla="*/ 2147483647 h 97"/>
                <a:gd name="T46" fmla="*/ 2147483647 w 96"/>
                <a:gd name="T47" fmla="*/ 1723403010 h 97"/>
                <a:gd name="T48" fmla="*/ 2147483647 w 96"/>
                <a:gd name="T49" fmla="*/ 1537091615 h 97"/>
                <a:gd name="T50" fmla="*/ 2147483647 w 96"/>
                <a:gd name="T51" fmla="*/ 1583671170 h 97"/>
                <a:gd name="T52" fmla="*/ 2147483647 w 96"/>
                <a:gd name="T53" fmla="*/ 1723403010 h 97"/>
                <a:gd name="T54" fmla="*/ 2147483647 w 96"/>
                <a:gd name="T55" fmla="*/ 2147483647 h 97"/>
                <a:gd name="T56" fmla="*/ 2147483647 w 96"/>
                <a:gd name="T57" fmla="*/ 2147483647 h 97"/>
                <a:gd name="T58" fmla="*/ 2147483647 w 96"/>
                <a:gd name="T59" fmla="*/ 2147483647 h 97"/>
                <a:gd name="T60" fmla="*/ 2009412722 w 96"/>
                <a:gd name="T61" fmla="*/ 2147483647 h 97"/>
                <a:gd name="T62" fmla="*/ 2147483647 w 96"/>
                <a:gd name="T63" fmla="*/ 2147483647 h 97"/>
                <a:gd name="T64" fmla="*/ 607498891 w 96"/>
                <a:gd name="T65" fmla="*/ 1676823455 h 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"/>
                <a:gd name="T100" fmla="*/ 0 h 97"/>
                <a:gd name="T101" fmla="*/ 96 w 96"/>
                <a:gd name="T102" fmla="*/ 97 h 9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" h="97">
                  <a:moveTo>
                    <a:pt x="13" y="36"/>
                  </a:moveTo>
                  <a:cubicBezTo>
                    <a:pt x="7" y="29"/>
                    <a:pt x="2" y="38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6" y="30"/>
                    <a:pt x="10" y="27"/>
                    <a:pt x="14" y="24"/>
                  </a:cubicBezTo>
                  <a:cubicBezTo>
                    <a:pt x="25" y="16"/>
                    <a:pt x="36" y="8"/>
                    <a:pt x="47" y="0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7"/>
                    <a:pt x="67" y="17"/>
                    <a:pt x="66" y="18"/>
                  </a:cubicBezTo>
                  <a:cubicBezTo>
                    <a:pt x="65" y="18"/>
                    <a:pt x="64" y="17"/>
                    <a:pt x="56" y="13"/>
                  </a:cubicBezTo>
                  <a:cubicBezTo>
                    <a:pt x="47" y="9"/>
                    <a:pt x="38" y="10"/>
                    <a:pt x="27" y="1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50" y="42"/>
                    <a:pt x="51" y="33"/>
                    <a:pt x="47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7" y="23"/>
                    <a:pt x="48" y="23"/>
                    <a:pt x="48" y="24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9" y="53"/>
                    <a:pt x="69" y="54"/>
                    <a:pt x="68" y="54"/>
                  </a:cubicBezTo>
                  <a:cubicBezTo>
                    <a:pt x="68" y="55"/>
                    <a:pt x="67" y="54"/>
                    <a:pt x="66" y="53"/>
                  </a:cubicBezTo>
                  <a:cubicBezTo>
                    <a:pt x="59" y="45"/>
                    <a:pt x="52" y="44"/>
                    <a:pt x="45" y="4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2" y="77"/>
                    <a:pt x="66" y="78"/>
                    <a:pt x="72" y="74"/>
                  </a:cubicBezTo>
                  <a:cubicBezTo>
                    <a:pt x="86" y="64"/>
                    <a:pt x="86" y="48"/>
                    <a:pt x="83" y="37"/>
                  </a:cubicBezTo>
                  <a:cubicBezTo>
                    <a:pt x="82" y="35"/>
                    <a:pt x="81" y="34"/>
                    <a:pt x="82" y="33"/>
                  </a:cubicBezTo>
                  <a:cubicBezTo>
                    <a:pt x="83" y="33"/>
                    <a:pt x="83" y="33"/>
                    <a:pt x="84" y="34"/>
                  </a:cubicBezTo>
                  <a:cubicBezTo>
                    <a:pt x="84" y="34"/>
                    <a:pt x="85" y="36"/>
                    <a:pt x="85" y="37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84" y="69"/>
                    <a:pt x="71" y="77"/>
                    <a:pt x="59" y="86"/>
                  </a:cubicBezTo>
                  <a:cubicBezTo>
                    <a:pt x="55" y="89"/>
                    <a:pt x="51" y="92"/>
                    <a:pt x="46" y="96"/>
                  </a:cubicBezTo>
                  <a:cubicBezTo>
                    <a:pt x="45" y="97"/>
                    <a:pt x="44" y="97"/>
                    <a:pt x="43" y="96"/>
                  </a:cubicBezTo>
                  <a:cubicBezTo>
                    <a:pt x="41" y="93"/>
                    <a:pt x="52" y="91"/>
                    <a:pt x="47" y="84"/>
                  </a:cubicBezTo>
                  <a:lnTo>
                    <a:pt x="13" y="36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1BE51941-F86E-4912-81C1-1AADA52F3239}"/>
                </a:ext>
              </a:extLst>
            </p:cNvPr>
            <p:cNvSpPr/>
            <p:nvPr/>
          </p:nvSpPr>
          <p:spPr bwMode="auto">
            <a:xfrm>
              <a:off x="3359443" y="-340535"/>
              <a:ext cx="633227" cy="690793"/>
            </a:xfrm>
            <a:custGeom>
              <a:avLst/>
              <a:gdLst>
                <a:gd name="T0" fmla="*/ 1622633867 w 93"/>
                <a:gd name="T1" fmla="*/ 2147483647 h 101"/>
                <a:gd name="T2" fmla="*/ 2147483647 w 93"/>
                <a:gd name="T3" fmla="*/ 2147483647 h 101"/>
                <a:gd name="T4" fmla="*/ 2147483647 w 93"/>
                <a:gd name="T5" fmla="*/ 2147483647 h 101"/>
                <a:gd name="T6" fmla="*/ 2147483647 w 93"/>
                <a:gd name="T7" fmla="*/ 2147483647 h 101"/>
                <a:gd name="T8" fmla="*/ 1854442961 w 93"/>
                <a:gd name="T9" fmla="*/ 2147483647 h 101"/>
                <a:gd name="T10" fmla="*/ 1298108541 w 93"/>
                <a:gd name="T11" fmla="*/ 2147483647 h 101"/>
                <a:gd name="T12" fmla="*/ 1205385073 w 93"/>
                <a:gd name="T13" fmla="*/ 2147483647 h 101"/>
                <a:gd name="T14" fmla="*/ 1437193742 w 93"/>
                <a:gd name="T15" fmla="*/ 2147483647 h 101"/>
                <a:gd name="T16" fmla="*/ 1529910400 w 93"/>
                <a:gd name="T17" fmla="*/ 2147483647 h 101"/>
                <a:gd name="T18" fmla="*/ 695412600 w 93"/>
                <a:gd name="T19" fmla="*/ 1590492693 h 101"/>
                <a:gd name="T20" fmla="*/ 139085254 w 93"/>
                <a:gd name="T21" fmla="*/ 1450159164 h 101"/>
                <a:gd name="T22" fmla="*/ 0 w 93"/>
                <a:gd name="T23" fmla="*/ 1403376761 h 101"/>
                <a:gd name="T24" fmla="*/ 46361747 w 93"/>
                <a:gd name="T25" fmla="*/ 1356594358 h 101"/>
                <a:gd name="T26" fmla="*/ 556334208 w 93"/>
                <a:gd name="T27" fmla="*/ 1169478425 h 101"/>
                <a:gd name="T28" fmla="*/ 1112661606 w 93"/>
                <a:gd name="T29" fmla="*/ 935586930 h 101"/>
                <a:gd name="T30" fmla="*/ 2147483647 w 93"/>
                <a:gd name="T31" fmla="*/ 2147483647 h 101"/>
                <a:gd name="T32" fmla="*/ 2147483647 w 93"/>
                <a:gd name="T33" fmla="*/ 2147483647 h 101"/>
                <a:gd name="T34" fmla="*/ 2147483647 w 93"/>
                <a:gd name="T35" fmla="*/ 1029144896 h 101"/>
                <a:gd name="T36" fmla="*/ 2147483647 w 93"/>
                <a:gd name="T37" fmla="*/ 514572448 h 101"/>
                <a:gd name="T38" fmla="*/ 2147483647 w 93"/>
                <a:gd name="T39" fmla="*/ 514572448 h 101"/>
                <a:gd name="T40" fmla="*/ 2147483647 w 93"/>
                <a:gd name="T41" fmla="*/ 467790045 h 101"/>
                <a:gd name="T42" fmla="*/ 2147483647 w 93"/>
                <a:gd name="T43" fmla="*/ 233898442 h 101"/>
                <a:gd name="T44" fmla="*/ 2147483647 w 93"/>
                <a:gd name="T45" fmla="*/ 0 h 101"/>
                <a:gd name="T46" fmla="*/ 2147483647 w 93"/>
                <a:gd name="T47" fmla="*/ 46782416 h 101"/>
                <a:gd name="T48" fmla="*/ 2147483647 w 93"/>
                <a:gd name="T49" fmla="*/ 233898442 h 101"/>
                <a:gd name="T50" fmla="*/ 2147483647 w 93"/>
                <a:gd name="T51" fmla="*/ 982362493 h 101"/>
                <a:gd name="T52" fmla="*/ 2147483647 w 93"/>
                <a:gd name="T53" fmla="*/ 2147483647 h 101"/>
                <a:gd name="T54" fmla="*/ 2147483647 w 93"/>
                <a:gd name="T55" fmla="*/ 2147483647 h 101"/>
                <a:gd name="T56" fmla="*/ 2147483647 w 93"/>
                <a:gd name="T57" fmla="*/ 2147483647 h 101"/>
                <a:gd name="T58" fmla="*/ 880859534 w 93"/>
                <a:gd name="T59" fmla="*/ 1684050660 h 101"/>
                <a:gd name="T60" fmla="*/ 880859534 w 93"/>
                <a:gd name="T61" fmla="*/ 1684050660 h 101"/>
                <a:gd name="T62" fmla="*/ 1622633867 w 93"/>
                <a:gd name="T63" fmla="*/ 2147483647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101"/>
                <a:gd name="T98" fmla="*/ 93 w 93"/>
                <a:gd name="T99" fmla="*/ 101 h 1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101">
                  <a:moveTo>
                    <a:pt x="35" y="79"/>
                  </a:moveTo>
                  <a:cubicBezTo>
                    <a:pt x="39" y="88"/>
                    <a:pt x="43" y="90"/>
                    <a:pt x="47" y="90"/>
                  </a:cubicBezTo>
                  <a:cubicBezTo>
                    <a:pt x="50" y="90"/>
                    <a:pt x="53" y="88"/>
                    <a:pt x="53" y="90"/>
                  </a:cubicBezTo>
                  <a:cubicBezTo>
                    <a:pt x="54" y="91"/>
                    <a:pt x="54" y="91"/>
                    <a:pt x="52" y="92"/>
                  </a:cubicBezTo>
                  <a:cubicBezTo>
                    <a:pt x="49" y="93"/>
                    <a:pt x="45" y="94"/>
                    <a:pt x="40" y="96"/>
                  </a:cubicBezTo>
                  <a:cubicBezTo>
                    <a:pt x="36" y="98"/>
                    <a:pt x="32" y="99"/>
                    <a:pt x="28" y="101"/>
                  </a:cubicBezTo>
                  <a:cubicBezTo>
                    <a:pt x="27" y="101"/>
                    <a:pt x="27" y="101"/>
                    <a:pt x="26" y="100"/>
                  </a:cubicBezTo>
                  <a:cubicBezTo>
                    <a:pt x="26" y="98"/>
                    <a:pt x="29" y="98"/>
                    <a:pt x="31" y="96"/>
                  </a:cubicBezTo>
                  <a:cubicBezTo>
                    <a:pt x="34" y="93"/>
                    <a:pt x="36" y="89"/>
                    <a:pt x="33" y="80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0" y="30"/>
                    <a:pt x="6" y="30"/>
                    <a:pt x="3" y="31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5" y="14"/>
                    <a:pt x="61" y="11"/>
                    <a:pt x="57" y="11"/>
                  </a:cubicBezTo>
                  <a:cubicBezTo>
                    <a:pt x="53" y="11"/>
                    <a:pt x="51" y="13"/>
                    <a:pt x="50" y="11"/>
                  </a:cubicBezTo>
                  <a:cubicBezTo>
                    <a:pt x="50" y="11"/>
                    <a:pt x="50" y="10"/>
                    <a:pt x="51" y="10"/>
                  </a:cubicBezTo>
                  <a:cubicBezTo>
                    <a:pt x="55" y="8"/>
                    <a:pt x="59" y="7"/>
                    <a:pt x="64" y="5"/>
                  </a:cubicBezTo>
                  <a:cubicBezTo>
                    <a:pt x="68" y="4"/>
                    <a:pt x="72" y="2"/>
                    <a:pt x="76" y="0"/>
                  </a:cubicBezTo>
                  <a:cubicBezTo>
                    <a:pt x="77" y="0"/>
                    <a:pt x="77" y="0"/>
                    <a:pt x="77" y="1"/>
                  </a:cubicBezTo>
                  <a:cubicBezTo>
                    <a:pt x="78" y="3"/>
                    <a:pt x="75" y="3"/>
                    <a:pt x="72" y="5"/>
                  </a:cubicBezTo>
                  <a:cubicBezTo>
                    <a:pt x="70" y="8"/>
                    <a:pt x="68" y="13"/>
                    <a:pt x="71" y="21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2" y="78"/>
                    <a:pt x="93" y="79"/>
                    <a:pt x="92" y="79"/>
                  </a:cubicBezTo>
                  <a:cubicBezTo>
                    <a:pt x="91" y="80"/>
                    <a:pt x="90" y="79"/>
                    <a:pt x="88" y="7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35" y="7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83C7B7A1-2AD1-4340-95B6-CCAFC28E8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449" y="4414425"/>
              <a:ext cx="143915" cy="143915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151DD08C-053B-4B11-843B-91E885058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5229" y="4414425"/>
              <a:ext cx="143915" cy="143915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176AA9BB-08C3-4A42-A7D0-3806C7F77D0D}"/>
                </a:ext>
              </a:extLst>
            </p:cNvPr>
            <p:cNvSpPr/>
            <p:nvPr/>
          </p:nvSpPr>
          <p:spPr bwMode="auto">
            <a:xfrm>
              <a:off x="3549412" y="4454721"/>
              <a:ext cx="374180" cy="567025"/>
            </a:xfrm>
            <a:custGeom>
              <a:avLst/>
              <a:gdLst>
                <a:gd name="T0" fmla="*/ 1573671806 w 55"/>
                <a:gd name="T1" fmla="*/ 2147483647 h 83"/>
                <a:gd name="T2" fmla="*/ 1897664399 w 55"/>
                <a:gd name="T3" fmla="*/ 2147483647 h 83"/>
                <a:gd name="T4" fmla="*/ 2147483647 w 55"/>
                <a:gd name="T5" fmla="*/ 2147483647 h 83"/>
                <a:gd name="T6" fmla="*/ 2082801808 w 55"/>
                <a:gd name="T7" fmla="*/ 2147483647 h 83"/>
                <a:gd name="T8" fmla="*/ 1064542230 w 55"/>
                <a:gd name="T9" fmla="*/ 2147483647 h 83"/>
                <a:gd name="T10" fmla="*/ 46282665 w 55"/>
                <a:gd name="T11" fmla="*/ 2147483647 h 83"/>
                <a:gd name="T12" fmla="*/ 0 w 55"/>
                <a:gd name="T13" fmla="*/ 2147483647 h 83"/>
                <a:gd name="T14" fmla="*/ 370274925 w 55"/>
                <a:gd name="T15" fmla="*/ 2147483647 h 83"/>
                <a:gd name="T16" fmla="*/ 879404608 w 55"/>
                <a:gd name="T17" fmla="*/ 2147483647 h 83"/>
                <a:gd name="T18" fmla="*/ 1666243913 w 55"/>
                <a:gd name="T19" fmla="*/ 560056749 h 83"/>
                <a:gd name="T20" fmla="*/ 1573671806 w 55"/>
                <a:gd name="T21" fmla="*/ 373368853 h 83"/>
                <a:gd name="T22" fmla="*/ 925687472 w 55"/>
                <a:gd name="T23" fmla="*/ 186687842 h 83"/>
                <a:gd name="T24" fmla="*/ 833121956 w 55"/>
                <a:gd name="T25" fmla="*/ 93340505 h 83"/>
                <a:gd name="T26" fmla="*/ 1388534397 w 55"/>
                <a:gd name="T27" fmla="*/ 186687842 h 83"/>
                <a:gd name="T28" fmla="*/ 2147483647 w 55"/>
                <a:gd name="T29" fmla="*/ 140014187 h 83"/>
                <a:gd name="T30" fmla="*/ 2147483647 w 55"/>
                <a:gd name="T31" fmla="*/ 280028374 h 83"/>
                <a:gd name="T32" fmla="*/ 1573671806 w 55"/>
                <a:gd name="T33" fmla="*/ 2147483647 h 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83"/>
                <a:gd name="T53" fmla="*/ 55 w 55"/>
                <a:gd name="T54" fmla="*/ 83 h 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83">
                  <a:moveTo>
                    <a:pt x="34" y="67"/>
                  </a:moveTo>
                  <a:cubicBezTo>
                    <a:pt x="33" y="72"/>
                    <a:pt x="35" y="75"/>
                    <a:pt x="41" y="77"/>
                  </a:cubicBezTo>
                  <a:cubicBezTo>
                    <a:pt x="46" y="80"/>
                    <a:pt x="48" y="80"/>
                    <a:pt x="47" y="82"/>
                  </a:cubicBezTo>
                  <a:cubicBezTo>
                    <a:pt x="47" y="82"/>
                    <a:pt x="46" y="83"/>
                    <a:pt x="45" y="82"/>
                  </a:cubicBezTo>
                  <a:cubicBezTo>
                    <a:pt x="38" y="80"/>
                    <a:pt x="30" y="77"/>
                    <a:pt x="23" y="75"/>
                  </a:cubicBezTo>
                  <a:cubicBezTo>
                    <a:pt x="16" y="73"/>
                    <a:pt x="9" y="70"/>
                    <a:pt x="1" y="68"/>
                  </a:cubicBezTo>
                  <a:cubicBezTo>
                    <a:pt x="0" y="68"/>
                    <a:pt x="0" y="67"/>
                    <a:pt x="0" y="66"/>
                  </a:cubicBezTo>
                  <a:cubicBezTo>
                    <a:pt x="1" y="65"/>
                    <a:pt x="2" y="65"/>
                    <a:pt x="8" y="67"/>
                  </a:cubicBezTo>
                  <a:cubicBezTo>
                    <a:pt x="14" y="68"/>
                    <a:pt x="17" y="67"/>
                    <a:pt x="19" y="6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0"/>
                    <a:pt x="36" y="9"/>
                    <a:pt x="34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9" y="0"/>
                    <a:pt x="21" y="2"/>
                    <a:pt x="30" y="4"/>
                  </a:cubicBezTo>
                  <a:cubicBezTo>
                    <a:pt x="45" y="7"/>
                    <a:pt x="52" y="3"/>
                    <a:pt x="54" y="3"/>
                  </a:cubicBezTo>
                  <a:cubicBezTo>
                    <a:pt x="55" y="4"/>
                    <a:pt x="55" y="4"/>
                    <a:pt x="55" y="6"/>
                  </a:cubicBezTo>
                  <a:lnTo>
                    <a:pt x="34" y="6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8352696B-73A2-42E9-B1C2-C24069A0D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2046" y="4543949"/>
              <a:ext cx="408719" cy="538242"/>
            </a:xfrm>
            <a:custGeom>
              <a:avLst/>
              <a:gdLst>
                <a:gd name="T0" fmla="*/ 1484903423 w 60"/>
                <a:gd name="T1" fmla="*/ 92836516 h 79"/>
                <a:gd name="T2" fmla="*/ 2147483647 w 60"/>
                <a:gd name="T3" fmla="*/ 1810360086 h 79"/>
                <a:gd name="T4" fmla="*/ 371225856 w 60"/>
                <a:gd name="T5" fmla="*/ 2147483647 h 79"/>
                <a:gd name="T6" fmla="*/ 324822637 w 60"/>
                <a:gd name="T7" fmla="*/ 2147483647 h 79"/>
                <a:gd name="T8" fmla="*/ 1856122786 w 60"/>
                <a:gd name="T9" fmla="*/ 2135301425 h 79"/>
                <a:gd name="T10" fmla="*/ 1160080892 w 60"/>
                <a:gd name="T11" fmla="*/ 2147483647 h 79"/>
                <a:gd name="T12" fmla="*/ 46403232 w 60"/>
                <a:gd name="T13" fmla="*/ 1067647306 h 79"/>
                <a:gd name="T14" fmla="*/ 1484903423 w 60"/>
                <a:gd name="T15" fmla="*/ 92836516 h 79"/>
                <a:gd name="T16" fmla="*/ 1299290548 w 60"/>
                <a:gd name="T17" fmla="*/ 2147483647 h 79"/>
                <a:gd name="T18" fmla="*/ 1902526005 w 60"/>
                <a:gd name="T19" fmla="*/ 1949621634 h 79"/>
                <a:gd name="T20" fmla="*/ 2041735661 w 60"/>
                <a:gd name="T21" fmla="*/ 1485425135 h 79"/>
                <a:gd name="T22" fmla="*/ 1484903423 w 60"/>
                <a:gd name="T23" fmla="*/ 185679845 h 79"/>
                <a:gd name="T24" fmla="*/ 742451712 w 60"/>
                <a:gd name="T25" fmla="*/ 1114072364 h 79"/>
                <a:gd name="T26" fmla="*/ 1299290548 w 60"/>
                <a:gd name="T27" fmla="*/ 2147483647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0"/>
                <a:gd name="T43" fmla="*/ 0 h 79"/>
                <a:gd name="T44" fmla="*/ 60 w 60"/>
                <a:gd name="T45" fmla="*/ 79 h 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0" h="79">
                  <a:moveTo>
                    <a:pt x="32" y="2"/>
                  </a:moveTo>
                  <a:cubicBezTo>
                    <a:pt x="51" y="4"/>
                    <a:pt x="60" y="20"/>
                    <a:pt x="58" y="39"/>
                  </a:cubicBezTo>
                  <a:cubicBezTo>
                    <a:pt x="55" y="71"/>
                    <a:pt x="13" y="79"/>
                    <a:pt x="8" y="79"/>
                  </a:cubicBezTo>
                  <a:cubicBezTo>
                    <a:pt x="7" y="79"/>
                    <a:pt x="7" y="78"/>
                    <a:pt x="7" y="78"/>
                  </a:cubicBezTo>
                  <a:cubicBezTo>
                    <a:pt x="7" y="76"/>
                    <a:pt x="31" y="73"/>
                    <a:pt x="40" y="46"/>
                  </a:cubicBezTo>
                  <a:cubicBezTo>
                    <a:pt x="36" y="48"/>
                    <a:pt x="31" y="50"/>
                    <a:pt x="25" y="49"/>
                  </a:cubicBezTo>
                  <a:cubicBezTo>
                    <a:pt x="6" y="47"/>
                    <a:pt x="0" y="34"/>
                    <a:pt x="1" y="23"/>
                  </a:cubicBezTo>
                  <a:cubicBezTo>
                    <a:pt x="2" y="10"/>
                    <a:pt x="13" y="0"/>
                    <a:pt x="32" y="2"/>
                  </a:cubicBezTo>
                  <a:close/>
                  <a:moveTo>
                    <a:pt x="28" y="47"/>
                  </a:moveTo>
                  <a:cubicBezTo>
                    <a:pt x="33" y="47"/>
                    <a:pt x="40" y="44"/>
                    <a:pt x="41" y="42"/>
                  </a:cubicBezTo>
                  <a:cubicBezTo>
                    <a:pt x="42" y="41"/>
                    <a:pt x="43" y="36"/>
                    <a:pt x="44" y="32"/>
                  </a:cubicBezTo>
                  <a:cubicBezTo>
                    <a:pt x="46" y="12"/>
                    <a:pt x="40" y="5"/>
                    <a:pt x="32" y="4"/>
                  </a:cubicBezTo>
                  <a:cubicBezTo>
                    <a:pt x="25" y="4"/>
                    <a:pt x="18" y="7"/>
                    <a:pt x="16" y="24"/>
                  </a:cubicBezTo>
                  <a:cubicBezTo>
                    <a:pt x="15" y="39"/>
                    <a:pt x="21" y="46"/>
                    <a:pt x="28" y="4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11DAB285-98FC-4B38-B6F4-BE6C2116A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8924" y="4558340"/>
              <a:ext cx="408719" cy="552634"/>
            </a:xfrm>
            <a:custGeom>
              <a:avLst/>
              <a:gdLst>
                <a:gd name="T0" fmla="*/ 556838837 w 60"/>
                <a:gd name="T1" fmla="*/ 1908484128 h 81"/>
                <a:gd name="T2" fmla="*/ 46403232 w 60"/>
                <a:gd name="T3" fmla="*/ 1163710739 h 81"/>
                <a:gd name="T4" fmla="*/ 1252887330 w 60"/>
                <a:gd name="T5" fmla="*/ 46550882 h 81"/>
                <a:gd name="T6" fmla="*/ 2147483647 w 60"/>
                <a:gd name="T7" fmla="*/ 791324045 h 81"/>
                <a:gd name="T8" fmla="*/ 1995332442 w 60"/>
                <a:gd name="T9" fmla="*/ 1582648089 h 81"/>
                <a:gd name="T10" fmla="*/ 2147483647 w 60"/>
                <a:gd name="T11" fmla="*/ 2147483647 h 81"/>
                <a:gd name="T12" fmla="*/ 1345693767 w 60"/>
                <a:gd name="T13" fmla="*/ 2147483647 h 81"/>
                <a:gd name="T14" fmla="*/ 46403232 w 60"/>
                <a:gd name="T15" fmla="*/ 2147483647 h 81"/>
                <a:gd name="T16" fmla="*/ 556838837 w 60"/>
                <a:gd name="T17" fmla="*/ 1908484128 h 81"/>
                <a:gd name="T18" fmla="*/ 1345693767 w 60"/>
                <a:gd name="T19" fmla="*/ 2147483647 h 81"/>
                <a:gd name="T20" fmla="*/ 2088138879 w 60"/>
                <a:gd name="T21" fmla="*/ 2147483647 h 81"/>
                <a:gd name="T22" fmla="*/ 1345693767 w 60"/>
                <a:gd name="T23" fmla="*/ 2141231649 h 81"/>
                <a:gd name="T24" fmla="*/ 696048493 w 60"/>
                <a:gd name="T25" fmla="*/ 1955034997 h 81"/>
                <a:gd name="T26" fmla="*/ 371225856 w 60"/>
                <a:gd name="T27" fmla="*/ 2147483647 h 81"/>
                <a:gd name="T28" fmla="*/ 1345693767 w 60"/>
                <a:gd name="T29" fmla="*/ 2147483647 h 81"/>
                <a:gd name="T30" fmla="*/ 1252887330 w 60"/>
                <a:gd name="T31" fmla="*/ 139645837 h 81"/>
                <a:gd name="T32" fmla="*/ 696048493 w 60"/>
                <a:gd name="T33" fmla="*/ 791324045 h 81"/>
                <a:gd name="T34" fmla="*/ 1902526005 w 60"/>
                <a:gd name="T35" fmla="*/ 1536097220 h 81"/>
                <a:gd name="T36" fmla="*/ 2088138879 w 60"/>
                <a:gd name="T37" fmla="*/ 884418959 h 81"/>
                <a:gd name="T38" fmla="*/ 1252887330 w 60"/>
                <a:gd name="T39" fmla="*/ 139645837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"/>
                <a:gd name="T61" fmla="*/ 0 h 81"/>
                <a:gd name="T62" fmla="*/ 60 w 60"/>
                <a:gd name="T63" fmla="*/ 81 h 8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" h="81">
                  <a:moveTo>
                    <a:pt x="12" y="41"/>
                  </a:moveTo>
                  <a:cubicBezTo>
                    <a:pt x="5" y="37"/>
                    <a:pt x="2" y="31"/>
                    <a:pt x="1" y="25"/>
                  </a:cubicBezTo>
                  <a:cubicBezTo>
                    <a:pt x="0" y="13"/>
                    <a:pt x="11" y="2"/>
                    <a:pt x="27" y="1"/>
                  </a:cubicBezTo>
                  <a:cubicBezTo>
                    <a:pt x="40" y="0"/>
                    <a:pt x="50" y="7"/>
                    <a:pt x="51" y="17"/>
                  </a:cubicBezTo>
                  <a:cubicBezTo>
                    <a:pt x="51" y="23"/>
                    <a:pt x="48" y="30"/>
                    <a:pt x="43" y="34"/>
                  </a:cubicBezTo>
                  <a:cubicBezTo>
                    <a:pt x="52" y="36"/>
                    <a:pt x="58" y="44"/>
                    <a:pt x="58" y="54"/>
                  </a:cubicBezTo>
                  <a:cubicBezTo>
                    <a:pt x="60" y="67"/>
                    <a:pt x="48" y="78"/>
                    <a:pt x="29" y="80"/>
                  </a:cubicBezTo>
                  <a:cubicBezTo>
                    <a:pt x="13" y="81"/>
                    <a:pt x="2" y="72"/>
                    <a:pt x="1" y="61"/>
                  </a:cubicBezTo>
                  <a:cubicBezTo>
                    <a:pt x="0" y="54"/>
                    <a:pt x="4" y="46"/>
                    <a:pt x="12" y="41"/>
                  </a:cubicBezTo>
                  <a:close/>
                  <a:moveTo>
                    <a:pt x="29" y="78"/>
                  </a:moveTo>
                  <a:cubicBezTo>
                    <a:pt x="40" y="77"/>
                    <a:pt x="46" y="69"/>
                    <a:pt x="45" y="60"/>
                  </a:cubicBezTo>
                  <a:cubicBezTo>
                    <a:pt x="44" y="54"/>
                    <a:pt x="41" y="50"/>
                    <a:pt x="29" y="46"/>
                  </a:cubicBezTo>
                  <a:cubicBezTo>
                    <a:pt x="17" y="43"/>
                    <a:pt x="16" y="42"/>
                    <a:pt x="15" y="42"/>
                  </a:cubicBezTo>
                  <a:cubicBezTo>
                    <a:pt x="13" y="42"/>
                    <a:pt x="7" y="49"/>
                    <a:pt x="8" y="58"/>
                  </a:cubicBezTo>
                  <a:cubicBezTo>
                    <a:pt x="9" y="71"/>
                    <a:pt x="17" y="79"/>
                    <a:pt x="29" y="78"/>
                  </a:cubicBezTo>
                  <a:close/>
                  <a:moveTo>
                    <a:pt x="27" y="3"/>
                  </a:moveTo>
                  <a:cubicBezTo>
                    <a:pt x="19" y="4"/>
                    <a:pt x="14" y="9"/>
                    <a:pt x="15" y="17"/>
                  </a:cubicBezTo>
                  <a:cubicBezTo>
                    <a:pt x="16" y="29"/>
                    <a:pt x="33" y="31"/>
                    <a:pt x="41" y="33"/>
                  </a:cubicBezTo>
                  <a:cubicBezTo>
                    <a:pt x="44" y="30"/>
                    <a:pt x="45" y="27"/>
                    <a:pt x="45" y="19"/>
                  </a:cubicBezTo>
                  <a:cubicBezTo>
                    <a:pt x="44" y="8"/>
                    <a:pt x="37" y="2"/>
                    <a:pt x="27" y="3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41480F19-AC3F-4B54-8F9D-BCB49D219ACB}"/>
                </a:ext>
              </a:extLst>
            </p:cNvPr>
            <p:cNvSpPr/>
            <p:nvPr/>
          </p:nvSpPr>
          <p:spPr bwMode="auto">
            <a:xfrm>
              <a:off x="5152627" y="4454721"/>
              <a:ext cx="443259" cy="575661"/>
            </a:xfrm>
            <a:custGeom>
              <a:avLst/>
              <a:gdLst>
                <a:gd name="T0" fmla="*/ 1999664011 w 65"/>
                <a:gd name="T1" fmla="*/ 1315022121 h 84"/>
                <a:gd name="T2" fmla="*/ 2147483647 w 65"/>
                <a:gd name="T3" fmla="*/ 2066465474 h 84"/>
                <a:gd name="T4" fmla="*/ 1813645345 w 65"/>
                <a:gd name="T5" fmla="*/ 2147483647 h 84"/>
                <a:gd name="T6" fmla="*/ 418531877 w 65"/>
                <a:gd name="T7" fmla="*/ 2147483647 h 84"/>
                <a:gd name="T8" fmla="*/ 651051907 w 65"/>
                <a:gd name="T9" fmla="*/ 2147483647 h 84"/>
                <a:gd name="T10" fmla="*/ 1162593224 w 65"/>
                <a:gd name="T11" fmla="*/ 2147483647 h 84"/>
                <a:gd name="T12" fmla="*/ 1767143662 w 65"/>
                <a:gd name="T13" fmla="*/ 2147483647 h 84"/>
                <a:gd name="T14" fmla="*/ 2147483647 w 65"/>
                <a:gd name="T15" fmla="*/ 2147483647 h 84"/>
                <a:gd name="T16" fmla="*/ 1441614405 w 65"/>
                <a:gd name="T17" fmla="*/ 1925565643 h 84"/>
                <a:gd name="T18" fmla="*/ 976581377 w 65"/>
                <a:gd name="T19" fmla="*/ 1972536822 h 84"/>
                <a:gd name="T20" fmla="*/ 1395113148 w 65"/>
                <a:gd name="T21" fmla="*/ 1690743583 h 84"/>
                <a:gd name="T22" fmla="*/ 1488122481 w 65"/>
                <a:gd name="T23" fmla="*/ 986264984 h 84"/>
                <a:gd name="T24" fmla="*/ 651051907 w 65"/>
                <a:gd name="T25" fmla="*/ 610543308 h 84"/>
                <a:gd name="T26" fmla="*/ 93009360 w 65"/>
                <a:gd name="T27" fmla="*/ 1221093469 h 84"/>
                <a:gd name="T28" fmla="*/ 46501270 w 65"/>
                <a:gd name="T29" fmla="*/ 1221093469 h 84"/>
                <a:gd name="T30" fmla="*/ 837070574 w 65"/>
                <a:gd name="T31" fmla="*/ 140893032 h 84"/>
                <a:gd name="T32" fmla="*/ 2092673344 w 65"/>
                <a:gd name="T33" fmla="*/ 657507634 h 84"/>
                <a:gd name="T34" fmla="*/ 1999664011 w 65"/>
                <a:gd name="T35" fmla="*/ 131502212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5"/>
                <a:gd name="T55" fmla="*/ 0 h 84"/>
                <a:gd name="T56" fmla="*/ 65 w 65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5" h="84">
                  <a:moveTo>
                    <a:pt x="43" y="28"/>
                  </a:moveTo>
                  <a:cubicBezTo>
                    <a:pt x="51" y="31"/>
                    <a:pt x="58" y="35"/>
                    <a:pt x="61" y="44"/>
                  </a:cubicBezTo>
                  <a:cubicBezTo>
                    <a:pt x="65" y="58"/>
                    <a:pt x="55" y="74"/>
                    <a:pt x="39" y="79"/>
                  </a:cubicBezTo>
                  <a:cubicBezTo>
                    <a:pt x="24" y="84"/>
                    <a:pt x="11" y="80"/>
                    <a:pt x="9" y="72"/>
                  </a:cubicBezTo>
                  <a:cubicBezTo>
                    <a:pt x="8" y="68"/>
                    <a:pt x="10" y="63"/>
                    <a:pt x="14" y="62"/>
                  </a:cubicBezTo>
                  <a:cubicBezTo>
                    <a:pt x="20" y="60"/>
                    <a:pt x="23" y="62"/>
                    <a:pt x="25" y="70"/>
                  </a:cubicBezTo>
                  <a:cubicBezTo>
                    <a:pt x="28" y="77"/>
                    <a:pt x="33" y="79"/>
                    <a:pt x="38" y="77"/>
                  </a:cubicBezTo>
                  <a:cubicBezTo>
                    <a:pt x="47" y="74"/>
                    <a:pt x="51" y="66"/>
                    <a:pt x="48" y="55"/>
                  </a:cubicBezTo>
                  <a:cubicBezTo>
                    <a:pt x="45" y="46"/>
                    <a:pt x="38" y="41"/>
                    <a:pt x="31" y="41"/>
                  </a:cubicBezTo>
                  <a:cubicBezTo>
                    <a:pt x="26" y="41"/>
                    <a:pt x="22" y="43"/>
                    <a:pt x="21" y="42"/>
                  </a:cubicBezTo>
                  <a:cubicBezTo>
                    <a:pt x="21" y="39"/>
                    <a:pt x="26" y="40"/>
                    <a:pt x="30" y="36"/>
                  </a:cubicBezTo>
                  <a:cubicBezTo>
                    <a:pt x="33" y="33"/>
                    <a:pt x="34" y="27"/>
                    <a:pt x="32" y="21"/>
                  </a:cubicBezTo>
                  <a:cubicBezTo>
                    <a:pt x="29" y="13"/>
                    <a:pt x="23" y="10"/>
                    <a:pt x="14" y="13"/>
                  </a:cubicBezTo>
                  <a:cubicBezTo>
                    <a:pt x="2" y="17"/>
                    <a:pt x="4" y="26"/>
                    <a:pt x="2" y="26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3" y="8"/>
                    <a:pt x="18" y="3"/>
                  </a:cubicBezTo>
                  <a:cubicBezTo>
                    <a:pt x="29" y="0"/>
                    <a:pt x="41" y="3"/>
                    <a:pt x="45" y="14"/>
                  </a:cubicBezTo>
                  <a:cubicBezTo>
                    <a:pt x="46" y="19"/>
                    <a:pt x="45" y="23"/>
                    <a:pt x="43" y="2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1A18FA9A-A012-4ECE-922C-B8B6CC355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2936" y="-740618"/>
              <a:ext cx="6188355" cy="6185476"/>
            </a:xfrm>
            <a:custGeom>
              <a:avLst/>
              <a:gdLst>
                <a:gd name="T0" fmla="*/ 2147483647 w 907"/>
                <a:gd name="T1" fmla="*/ 2147483647 h 907"/>
                <a:gd name="T2" fmla="*/ 2147483647 w 907"/>
                <a:gd name="T3" fmla="*/ 2147483647 h 907"/>
                <a:gd name="T4" fmla="*/ 2147483647 w 907"/>
                <a:gd name="T5" fmla="*/ 2147483647 h 907"/>
                <a:gd name="T6" fmla="*/ 1675863822 w 907"/>
                <a:gd name="T7" fmla="*/ 2147483647 h 907"/>
                <a:gd name="T8" fmla="*/ 0 w 907"/>
                <a:gd name="T9" fmla="*/ 2147483647 h 907"/>
                <a:gd name="T10" fmla="*/ 1675863822 w 907"/>
                <a:gd name="T11" fmla="*/ 2147483647 h 907"/>
                <a:gd name="T12" fmla="*/ 2147483647 w 907"/>
                <a:gd name="T13" fmla="*/ 2147483647 h 907"/>
                <a:gd name="T14" fmla="*/ 2147483647 w 907"/>
                <a:gd name="T15" fmla="*/ 1627796313 h 907"/>
                <a:gd name="T16" fmla="*/ 2147483647 w 907"/>
                <a:gd name="T17" fmla="*/ 0 h 907"/>
                <a:gd name="T18" fmla="*/ 2147483647 w 907"/>
                <a:gd name="T19" fmla="*/ 1627796313 h 907"/>
                <a:gd name="T20" fmla="*/ 2147483647 w 907"/>
                <a:gd name="T21" fmla="*/ 2147483647 h 907"/>
                <a:gd name="T22" fmla="*/ 2147483647 w 907"/>
                <a:gd name="T23" fmla="*/ 2147483647 h 907"/>
                <a:gd name="T24" fmla="*/ 2147483647 w 907"/>
                <a:gd name="T25" fmla="*/ 2147483647 h 907"/>
                <a:gd name="T26" fmla="*/ 2147483647 w 907"/>
                <a:gd name="T27" fmla="*/ 2147483647 h 907"/>
                <a:gd name="T28" fmla="*/ 2147483647 w 907"/>
                <a:gd name="T29" fmla="*/ 2147483647 h 907"/>
                <a:gd name="T30" fmla="*/ 2147483647 w 907"/>
                <a:gd name="T31" fmla="*/ 2147483647 h 907"/>
                <a:gd name="T32" fmla="*/ 2147483647 w 907"/>
                <a:gd name="T33" fmla="*/ 2147483647 h 907"/>
                <a:gd name="T34" fmla="*/ 2147483647 w 907"/>
                <a:gd name="T35" fmla="*/ 744132553 h 907"/>
                <a:gd name="T36" fmla="*/ 744826873 w 907"/>
                <a:gd name="T37" fmla="*/ 2147483647 h 907"/>
                <a:gd name="T38" fmla="*/ 2147483647 w 907"/>
                <a:gd name="T39" fmla="*/ 2147483647 h 907"/>
                <a:gd name="T40" fmla="*/ 2147483647 w 907"/>
                <a:gd name="T41" fmla="*/ 2147483647 h 907"/>
                <a:gd name="T42" fmla="*/ 2147483647 w 907"/>
                <a:gd name="T43" fmla="*/ 744132553 h 9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7"/>
                <a:gd name="T67" fmla="*/ 0 h 907"/>
                <a:gd name="T68" fmla="*/ 907 w 907"/>
                <a:gd name="T69" fmla="*/ 907 h 9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7" h="907">
                  <a:moveTo>
                    <a:pt x="454" y="907"/>
                  </a:moveTo>
                  <a:cubicBezTo>
                    <a:pt x="392" y="907"/>
                    <a:pt x="333" y="895"/>
                    <a:pt x="277" y="871"/>
                  </a:cubicBezTo>
                  <a:cubicBezTo>
                    <a:pt x="223" y="848"/>
                    <a:pt x="174" y="816"/>
                    <a:pt x="133" y="774"/>
                  </a:cubicBezTo>
                  <a:cubicBezTo>
                    <a:pt x="91" y="732"/>
                    <a:pt x="58" y="684"/>
                    <a:pt x="36" y="630"/>
                  </a:cubicBezTo>
                  <a:cubicBezTo>
                    <a:pt x="12" y="574"/>
                    <a:pt x="0" y="515"/>
                    <a:pt x="0" y="453"/>
                  </a:cubicBezTo>
                  <a:cubicBezTo>
                    <a:pt x="0" y="392"/>
                    <a:pt x="12" y="333"/>
                    <a:pt x="36" y="277"/>
                  </a:cubicBezTo>
                  <a:cubicBezTo>
                    <a:pt x="58" y="223"/>
                    <a:pt x="91" y="174"/>
                    <a:pt x="133" y="133"/>
                  </a:cubicBezTo>
                  <a:cubicBezTo>
                    <a:pt x="174" y="91"/>
                    <a:pt x="223" y="58"/>
                    <a:pt x="277" y="35"/>
                  </a:cubicBezTo>
                  <a:cubicBezTo>
                    <a:pt x="333" y="12"/>
                    <a:pt x="392" y="0"/>
                    <a:pt x="454" y="0"/>
                  </a:cubicBezTo>
                  <a:cubicBezTo>
                    <a:pt x="515" y="0"/>
                    <a:pt x="574" y="12"/>
                    <a:pt x="630" y="35"/>
                  </a:cubicBezTo>
                  <a:cubicBezTo>
                    <a:pt x="684" y="58"/>
                    <a:pt x="733" y="91"/>
                    <a:pt x="774" y="133"/>
                  </a:cubicBezTo>
                  <a:cubicBezTo>
                    <a:pt x="816" y="174"/>
                    <a:pt x="849" y="223"/>
                    <a:pt x="871" y="277"/>
                  </a:cubicBezTo>
                  <a:cubicBezTo>
                    <a:pt x="895" y="333"/>
                    <a:pt x="907" y="392"/>
                    <a:pt x="907" y="453"/>
                  </a:cubicBezTo>
                  <a:cubicBezTo>
                    <a:pt x="907" y="515"/>
                    <a:pt x="895" y="574"/>
                    <a:pt x="871" y="630"/>
                  </a:cubicBezTo>
                  <a:cubicBezTo>
                    <a:pt x="849" y="684"/>
                    <a:pt x="816" y="732"/>
                    <a:pt x="774" y="774"/>
                  </a:cubicBezTo>
                  <a:cubicBezTo>
                    <a:pt x="733" y="816"/>
                    <a:pt x="684" y="848"/>
                    <a:pt x="630" y="871"/>
                  </a:cubicBezTo>
                  <a:cubicBezTo>
                    <a:pt x="574" y="895"/>
                    <a:pt x="515" y="907"/>
                    <a:pt x="454" y="907"/>
                  </a:cubicBezTo>
                  <a:close/>
                  <a:moveTo>
                    <a:pt x="454" y="16"/>
                  </a:moveTo>
                  <a:cubicBezTo>
                    <a:pt x="212" y="16"/>
                    <a:pt x="16" y="212"/>
                    <a:pt x="16" y="453"/>
                  </a:cubicBezTo>
                  <a:cubicBezTo>
                    <a:pt x="16" y="695"/>
                    <a:pt x="212" y="891"/>
                    <a:pt x="454" y="891"/>
                  </a:cubicBezTo>
                  <a:cubicBezTo>
                    <a:pt x="695" y="891"/>
                    <a:pt x="891" y="695"/>
                    <a:pt x="891" y="453"/>
                  </a:cubicBezTo>
                  <a:cubicBezTo>
                    <a:pt x="891" y="212"/>
                    <a:pt x="695" y="16"/>
                    <a:pt x="454" y="1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0CDBA840-5CD4-45AF-A5D2-D7F5F1892427}"/>
                </a:ext>
              </a:extLst>
            </p:cNvPr>
            <p:cNvSpPr/>
            <p:nvPr/>
          </p:nvSpPr>
          <p:spPr bwMode="auto">
            <a:xfrm>
              <a:off x="4041600" y="2572310"/>
              <a:ext cx="94985" cy="48930"/>
            </a:xfrm>
            <a:custGeom>
              <a:avLst/>
              <a:gdLst>
                <a:gd name="T0" fmla="*/ 138094636 w 14"/>
                <a:gd name="T1" fmla="*/ 293160629 h 7"/>
                <a:gd name="T2" fmla="*/ 322223061 w 14"/>
                <a:gd name="T3" fmla="*/ 342020716 h 7"/>
                <a:gd name="T4" fmla="*/ 598405549 w 14"/>
                <a:gd name="T5" fmla="*/ 195440401 h 7"/>
                <a:gd name="T6" fmla="*/ 644439338 w 14"/>
                <a:gd name="T7" fmla="*/ 195440401 h 7"/>
                <a:gd name="T8" fmla="*/ 322223061 w 14"/>
                <a:gd name="T9" fmla="*/ 0 h 7"/>
                <a:gd name="T10" fmla="*/ 0 w 14"/>
                <a:gd name="T11" fmla="*/ 146580315 h 7"/>
                <a:gd name="T12" fmla="*/ 138094636 w 14"/>
                <a:gd name="T13" fmla="*/ 293160629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7"/>
                <a:gd name="T23" fmla="*/ 14 w 14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7">
                  <a:moveTo>
                    <a:pt x="3" y="6"/>
                  </a:moveTo>
                  <a:cubicBezTo>
                    <a:pt x="4" y="7"/>
                    <a:pt x="5" y="7"/>
                    <a:pt x="7" y="7"/>
                  </a:cubicBezTo>
                  <a:cubicBezTo>
                    <a:pt x="10" y="7"/>
                    <a:pt x="12" y="5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2"/>
                    <a:pt x="9" y="0"/>
                    <a:pt x="7" y="0"/>
                  </a:cubicBezTo>
                  <a:cubicBezTo>
                    <a:pt x="4" y="0"/>
                    <a:pt x="0" y="3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AD7C6C5D-4022-4194-8C14-70FED6233EB7}"/>
                </a:ext>
              </a:extLst>
            </p:cNvPr>
            <p:cNvSpPr/>
            <p:nvPr/>
          </p:nvSpPr>
          <p:spPr bwMode="auto">
            <a:xfrm>
              <a:off x="3877539" y="2949368"/>
              <a:ext cx="379936" cy="74836"/>
            </a:xfrm>
            <a:custGeom>
              <a:avLst/>
              <a:gdLst>
                <a:gd name="T0" fmla="*/ 2147483647 w 56"/>
                <a:gd name="T1" fmla="*/ 323992251 h 11"/>
                <a:gd name="T2" fmla="*/ 1841217694 w 56"/>
                <a:gd name="T3" fmla="*/ 92572126 h 11"/>
                <a:gd name="T4" fmla="*/ 230153060 w 56"/>
                <a:gd name="T5" fmla="*/ 92572126 h 11"/>
                <a:gd name="T6" fmla="*/ 46033318 w 56"/>
                <a:gd name="T7" fmla="*/ 277709603 h 11"/>
                <a:gd name="T8" fmla="*/ 1104731889 w 56"/>
                <a:gd name="T9" fmla="*/ 509129754 h 11"/>
                <a:gd name="T10" fmla="*/ 1519004492 w 56"/>
                <a:gd name="T11" fmla="*/ 462847106 h 11"/>
                <a:gd name="T12" fmla="*/ 2147483647 w 56"/>
                <a:gd name="T13" fmla="*/ 32399225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11"/>
                <a:gd name="T23" fmla="*/ 56 w 56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11">
                  <a:moveTo>
                    <a:pt x="55" y="7"/>
                  </a:moveTo>
                  <a:cubicBezTo>
                    <a:pt x="56" y="0"/>
                    <a:pt x="54" y="2"/>
                    <a:pt x="40" y="2"/>
                  </a:cubicBezTo>
                  <a:cubicBezTo>
                    <a:pt x="33" y="2"/>
                    <a:pt x="11" y="1"/>
                    <a:pt x="5" y="2"/>
                  </a:cubicBezTo>
                  <a:cubicBezTo>
                    <a:pt x="2" y="3"/>
                    <a:pt x="1" y="5"/>
                    <a:pt x="1" y="6"/>
                  </a:cubicBezTo>
                  <a:cubicBezTo>
                    <a:pt x="1" y="11"/>
                    <a:pt x="0" y="11"/>
                    <a:pt x="24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48" y="9"/>
                    <a:pt x="52" y="11"/>
                    <a:pt x="55" y="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3BE0CFDF-2CB8-4C6B-8E09-E1A161C536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7581" y="465391"/>
              <a:ext cx="3759066" cy="3764823"/>
            </a:xfrm>
            <a:custGeom>
              <a:avLst/>
              <a:gdLst>
                <a:gd name="T0" fmla="*/ 2147483647 w 551"/>
                <a:gd name="T1" fmla="*/ 2147483647 h 552"/>
                <a:gd name="T2" fmla="*/ 2147483647 w 551"/>
                <a:gd name="T3" fmla="*/ 232586949 h 552"/>
                <a:gd name="T4" fmla="*/ 2147483647 w 551"/>
                <a:gd name="T5" fmla="*/ 744268561 h 552"/>
                <a:gd name="T6" fmla="*/ 2147483647 w 551"/>
                <a:gd name="T7" fmla="*/ 0 h 552"/>
                <a:gd name="T8" fmla="*/ 2147483647 w 551"/>
                <a:gd name="T9" fmla="*/ 2147483647 h 552"/>
                <a:gd name="T10" fmla="*/ 279262429 w 551"/>
                <a:gd name="T11" fmla="*/ 2147483647 h 552"/>
                <a:gd name="T12" fmla="*/ 2147483647 w 551"/>
                <a:gd name="T13" fmla="*/ 2147483647 h 552"/>
                <a:gd name="T14" fmla="*/ 279262429 w 551"/>
                <a:gd name="T15" fmla="*/ 2147483647 h 552"/>
                <a:gd name="T16" fmla="*/ 2147483647 w 551"/>
                <a:gd name="T17" fmla="*/ 2147483647 h 552"/>
                <a:gd name="T18" fmla="*/ 2147483647 w 551"/>
                <a:gd name="T19" fmla="*/ 2147483647 h 552"/>
                <a:gd name="T20" fmla="*/ 2147483647 w 551"/>
                <a:gd name="T21" fmla="*/ 2147483647 h 552"/>
                <a:gd name="T22" fmla="*/ 2147483647 w 551"/>
                <a:gd name="T23" fmla="*/ 2147483647 h 552"/>
                <a:gd name="T24" fmla="*/ 2147483647 w 551"/>
                <a:gd name="T25" fmla="*/ 2147483647 h 552"/>
                <a:gd name="T26" fmla="*/ 2147483647 w 551"/>
                <a:gd name="T27" fmla="*/ 2147483647 h 552"/>
                <a:gd name="T28" fmla="*/ 2147483647 w 551"/>
                <a:gd name="T29" fmla="*/ 2147483647 h 552"/>
                <a:gd name="T30" fmla="*/ 2147483647 w 551"/>
                <a:gd name="T31" fmla="*/ 2147483647 h 552"/>
                <a:gd name="T32" fmla="*/ 2147483647 w 551"/>
                <a:gd name="T33" fmla="*/ 2147483647 h 552"/>
                <a:gd name="T34" fmla="*/ 2147483647 w 551"/>
                <a:gd name="T35" fmla="*/ 2147483647 h 552"/>
                <a:gd name="T36" fmla="*/ 2147483647 w 551"/>
                <a:gd name="T37" fmla="*/ 2147483647 h 552"/>
                <a:gd name="T38" fmla="*/ 2147483647 w 551"/>
                <a:gd name="T39" fmla="*/ 2147483647 h 552"/>
                <a:gd name="T40" fmla="*/ 2147483647 w 551"/>
                <a:gd name="T41" fmla="*/ 2147483647 h 552"/>
                <a:gd name="T42" fmla="*/ 2147483647 w 551"/>
                <a:gd name="T43" fmla="*/ 2147483647 h 552"/>
                <a:gd name="T44" fmla="*/ 2147483647 w 551"/>
                <a:gd name="T45" fmla="*/ 2147483647 h 552"/>
                <a:gd name="T46" fmla="*/ 2147483647 w 551"/>
                <a:gd name="T47" fmla="*/ 2147483647 h 552"/>
                <a:gd name="T48" fmla="*/ 2147483647 w 551"/>
                <a:gd name="T49" fmla="*/ 2147483647 h 552"/>
                <a:gd name="T50" fmla="*/ 2147483647 w 551"/>
                <a:gd name="T51" fmla="*/ 2147483647 h 552"/>
                <a:gd name="T52" fmla="*/ 2147483647 w 551"/>
                <a:gd name="T53" fmla="*/ 2147483647 h 552"/>
                <a:gd name="T54" fmla="*/ 2147483647 w 551"/>
                <a:gd name="T55" fmla="*/ 2147483647 h 552"/>
                <a:gd name="T56" fmla="*/ 2147483647 w 551"/>
                <a:gd name="T57" fmla="*/ 2147483647 h 552"/>
                <a:gd name="T58" fmla="*/ 2147483647 w 551"/>
                <a:gd name="T59" fmla="*/ 2147483647 h 552"/>
                <a:gd name="T60" fmla="*/ 2147483647 w 551"/>
                <a:gd name="T61" fmla="*/ 2147483647 h 552"/>
                <a:gd name="T62" fmla="*/ 2147483647 w 551"/>
                <a:gd name="T63" fmla="*/ 2147483647 h 552"/>
                <a:gd name="T64" fmla="*/ 2147483647 w 551"/>
                <a:gd name="T65" fmla="*/ 2147483647 h 552"/>
                <a:gd name="T66" fmla="*/ 2147483647 w 551"/>
                <a:gd name="T67" fmla="*/ 2147483647 h 552"/>
                <a:gd name="T68" fmla="*/ 2147483647 w 551"/>
                <a:gd name="T69" fmla="*/ 2147483647 h 552"/>
                <a:gd name="T70" fmla="*/ 2147483647 w 551"/>
                <a:gd name="T71" fmla="*/ 2147483647 h 552"/>
                <a:gd name="T72" fmla="*/ 2147483647 w 551"/>
                <a:gd name="T73" fmla="*/ 2147483647 h 552"/>
                <a:gd name="T74" fmla="*/ 2147483647 w 551"/>
                <a:gd name="T75" fmla="*/ 2147483647 h 552"/>
                <a:gd name="T76" fmla="*/ 2147483647 w 551"/>
                <a:gd name="T77" fmla="*/ 2147483647 h 552"/>
                <a:gd name="T78" fmla="*/ 2147483647 w 551"/>
                <a:gd name="T79" fmla="*/ 2147483647 h 552"/>
                <a:gd name="T80" fmla="*/ 2147483647 w 551"/>
                <a:gd name="T81" fmla="*/ 2147483647 h 552"/>
                <a:gd name="T82" fmla="*/ 2147483647 w 551"/>
                <a:gd name="T83" fmla="*/ 2147483647 h 552"/>
                <a:gd name="T84" fmla="*/ 2147483647 w 551"/>
                <a:gd name="T85" fmla="*/ 2147483647 h 552"/>
                <a:gd name="T86" fmla="*/ 2147483647 w 551"/>
                <a:gd name="T87" fmla="*/ 2147483647 h 552"/>
                <a:gd name="T88" fmla="*/ 2147483647 w 551"/>
                <a:gd name="T89" fmla="*/ 2147483647 h 552"/>
                <a:gd name="T90" fmla="*/ 2147483647 w 551"/>
                <a:gd name="T91" fmla="*/ 2147483647 h 552"/>
                <a:gd name="T92" fmla="*/ 2147483647 w 551"/>
                <a:gd name="T93" fmla="*/ 2147483647 h 552"/>
                <a:gd name="T94" fmla="*/ 2147483647 w 551"/>
                <a:gd name="T95" fmla="*/ 2147483647 h 552"/>
                <a:gd name="T96" fmla="*/ 2147483647 w 551"/>
                <a:gd name="T97" fmla="*/ 2147483647 h 552"/>
                <a:gd name="T98" fmla="*/ 2147483647 w 551"/>
                <a:gd name="T99" fmla="*/ 2147483647 h 552"/>
                <a:gd name="T100" fmla="*/ 2147483647 w 551"/>
                <a:gd name="T101" fmla="*/ 2147483647 h 552"/>
                <a:gd name="T102" fmla="*/ 2147483647 w 551"/>
                <a:gd name="T103" fmla="*/ 2147483647 h 552"/>
                <a:gd name="T104" fmla="*/ 2147483647 w 551"/>
                <a:gd name="T105" fmla="*/ 2147483647 h 552"/>
                <a:gd name="T106" fmla="*/ 2147483647 w 551"/>
                <a:gd name="T107" fmla="*/ 2147483647 h 552"/>
                <a:gd name="T108" fmla="*/ 2147483647 w 551"/>
                <a:gd name="T109" fmla="*/ 2147483647 h 552"/>
                <a:gd name="T110" fmla="*/ 2147483647 w 551"/>
                <a:gd name="T111" fmla="*/ 2147483647 h 552"/>
                <a:gd name="T112" fmla="*/ 2147483647 w 551"/>
                <a:gd name="T113" fmla="*/ 2147483647 h 552"/>
                <a:gd name="T114" fmla="*/ 2147483647 w 551"/>
                <a:gd name="T115" fmla="*/ 2147483647 h 552"/>
                <a:gd name="T116" fmla="*/ 2147483647 w 551"/>
                <a:gd name="T117" fmla="*/ 2147483647 h 5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51"/>
                <a:gd name="T178" fmla="*/ 0 h 552"/>
                <a:gd name="T179" fmla="*/ 551 w 551"/>
                <a:gd name="T180" fmla="*/ 552 h 5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51" h="552">
                  <a:moveTo>
                    <a:pt x="466" y="157"/>
                  </a:moveTo>
                  <a:cubicBezTo>
                    <a:pt x="466" y="163"/>
                    <a:pt x="469" y="168"/>
                    <a:pt x="473" y="172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9" y="248"/>
                    <a:pt x="551" y="253"/>
                    <a:pt x="551" y="259"/>
                  </a:cubicBezTo>
                  <a:cubicBezTo>
                    <a:pt x="551" y="169"/>
                    <a:pt x="551" y="169"/>
                    <a:pt x="551" y="169"/>
                  </a:cubicBezTo>
                  <a:cubicBezTo>
                    <a:pt x="551" y="165"/>
                    <a:pt x="549" y="159"/>
                    <a:pt x="546" y="156"/>
                  </a:cubicBezTo>
                  <a:cubicBezTo>
                    <a:pt x="395" y="5"/>
                    <a:pt x="395" y="5"/>
                    <a:pt x="395" y="5"/>
                  </a:cubicBezTo>
                  <a:cubicBezTo>
                    <a:pt x="392" y="2"/>
                    <a:pt x="386" y="0"/>
                    <a:pt x="382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68" y="0"/>
                    <a:pt x="366" y="2"/>
                    <a:pt x="366" y="5"/>
                  </a:cubicBezTo>
                  <a:cubicBezTo>
                    <a:pt x="366" y="77"/>
                    <a:pt x="366" y="77"/>
                    <a:pt x="366" y="77"/>
                  </a:cubicBezTo>
                  <a:cubicBezTo>
                    <a:pt x="366" y="81"/>
                    <a:pt x="362" y="85"/>
                    <a:pt x="358" y="85"/>
                  </a:cubicBezTo>
                  <a:cubicBezTo>
                    <a:pt x="350" y="85"/>
                    <a:pt x="350" y="85"/>
                    <a:pt x="350" y="85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350" y="7"/>
                    <a:pt x="343" y="0"/>
                    <a:pt x="334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08" y="0"/>
                    <a:pt x="201" y="7"/>
                    <a:pt x="201" y="16"/>
                  </a:cubicBezTo>
                  <a:cubicBezTo>
                    <a:pt x="201" y="85"/>
                    <a:pt x="201" y="85"/>
                    <a:pt x="201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189" y="85"/>
                    <a:pt x="185" y="81"/>
                    <a:pt x="185" y="77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185" y="2"/>
                    <a:pt x="183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5" y="0"/>
                    <a:pt x="159" y="2"/>
                    <a:pt x="156" y="5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2" y="159"/>
                    <a:pt x="0" y="165"/>
                    <a:pt x="0" y="16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3"/>
                    <a:pt x="2" y="248"/>
                    <a:pt x="6" y="244"/>
                  </a:cubicBezTo>
                  <a:cubicBezTo>
                    <a:pt x="6" y="244"/>
                    <a:pt x="6" y="244"/>
                    <a:pt x="6" y="244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82" y="168"/>
                    <a:pt x="85" y="163"/>
                    <a:pt x="85" y="157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8"/>
                    <a:pt x="82" y="183"/>
                    <a:pt x="78" y="187"/>
                  </a:cubicBezTo>
                  <a:cubicBezTo>
                    <a:pt x="78" y="187"/>
                    <a:pt x="78" y="187"/>
                    <a:pt x="78" y="187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2" y="263"/>
                    <a:pt x="0" y="268"/>
                    <a:pt x="0" y="274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50"/>
                    <a:pt x="2" y="344"/>
                    <a:pt x="6" y="340"/>
                  </a:cubicBezTo>
                  <a:cubicBezTo>
                    <a:pt x="6" y="340"/>
                    <a:pt x="6" y="340"/>
                    <a:pt x="6" y="340"/>
                  </a:cubicBezTo>
                  <a:cubicBezTo>
                    <a:pt x="78" y="269"/>
                    <a:pt x="78" y="269"/>
                    <a:pt x="78" y="269"/>
                  </a:cubicBezTo>
                  <a:cubicBezTo>
                    <a:pt x="78" y="268"/>
                    <a:pt x="78" y="268"/>
                    <a:pt x="78" y="268"/>
                  </a:cubicBezTo>
                  <a:cubicBezTo>
                    <a:pt x="82" y="265"/>
                    <a:pt x="85" y="259"/>
                    <a:pt x="85" y="253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5" y="268"/>
                    <a:pt x="85" y="268"/>
                    <a:pt x="85" y="268"/>
                  </a:cubicBezTo>
                  <a:cubicBezTo>
                    <a:pt x="85" y="274"/>
                    <a:pt x="82" y="279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2" y="359"/>
                    <a:pt x="0" y="364"/>
                    <a:pt x="0" y="370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7"/>
                    <a:pt x="2" y="392"/>
                    <a:pt x="5" y="395"/>
                  </a:cubicBezTo>
                  <a:cubicBezTo>
                    <a:pt x="26" y="417"/>
                    <a:pt x="26" y="417"/>
                    <a:pt x="26" y="417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82" y="361"/>
                    <a:pt x="85" y="355"/>
                    <a:pt x="85" y="349"/>
                  </a:cubicBezTo>
                  <a:cubicBezTo>
                    <a:pt x="85" y="358"/>
                    <a:pt x="85" y="358"/>
                    <a:pt x="85" y="358"/>
                  </a:cubicBezTo>
                  <a:cubicBezTo>
                    <a:pt x="85" y="364"/>
                    <a:pt x="85" y="364"/>
                    <a:pt x="85" y="364"/>
                  </a:cubicBezTo>
                  <a:cubicBezTo>
                    <a:pt x="85" y="370"/>
                    <a:pt x="82" y="375"/>
                    <a:pt x="78" y="379"/>
                  </a:cubicBezTo>
                  <a:cubicBezTo>
                    <a:pt x="78" y="379"/>
                    <a:pt x="78" y="379"/>
                    <a:pt x="78" y="379"/>
                  </a:cubicBezTo>
                  <a:cubicBezTo>
                    <a:pt x="34" y="424"/>
                    <a:pt x="34" y="424"/>
                    <a:pt x="34" y="424"/>
                  </a:cubicBezTo>
                  <a:cubicBezTo>
                    <a:pt x="155" y="545"/>
                    <a:pt x="155" y="545"/>
                    <a:pt x="155" y="545"/>
                  </a:cubicBezTo>
                  <a:cubicBezTo>
                    <a:pt x="187" y="486"/>
                    <a:pt x="187" y="486"/>
                    <a:pt x="187" y="486"/>
                  </a:cubicBezTo>
                  <a:cubicBezTo>
                    <a:pt x="190" y="481"/>
                    <a:pt x="196" y="477"/>
                    <a:pt x="202" y="477"/>
                  </a:cubicBezTo>
                  <a:cubicBezTo>
                    <a:pt x="207" y="477"/>
                    <a:pt x="207" y="477"/>
                    <a:pt x="207" y="477"/>
                  </a:cubicBezTo>
                  <a:cubicBezTo>
                    <a:pt x="215" y="477"/>
                    <a:pt x="215" y="477"/>
                    <a:pt x="215" y="477"/>
                  </a:cubicBezTo>
                  <a:cubicBezTo>
                    <a:pt x="208" y="477"/>
                    <a:pt x="203" y="481"/>
                    <a:pt x="200" y="486"/>
                  </a:cubicBezTo>
                  <a:cubicBezTo>
                    <a:pt x="200" y="486"/>
                    <a:pt x="200" y="486"/>
                    <a:pt x="200" y="486"/>
                  </a:cubicBezTo>
                  <a:cubicBezTo>
                    <a:pt x="164" y="551"/>
                    <a:pt x="164" y="551"/>
                    <a:pt x="164" y="551"/>
                  </a:cubicBezTo>
                  <a:cubicBezTo>
                    <a:pt x="166" y="551"/>
                    <a:pt x="167" y="552"/>
                    <a:pt x="169" y="552"/>
                  </a:cubicBezTo>
                  <a:cubicBezTo>
                    <a:pt x="231" y="552"/>
                    <a:pt x="231" y="552"/>
                    <a:pt x="231" y="552"/>
                  </a:cubicBezTo>
                  <a:cubicBezTo>
                    <a:pt x="243" y="486"/>
                    <a:pt x="243" y="486"/>
                    <a:pt x="243" y="486"/>
                  </a:cubicBezTo>
                  <a:cubicBezTo>
                    <a:pt x="244" y="481"/>
                    <a:pt x="248" y="477"/>
                    <a:pt x="253" y="477"/>
                  </a:cubicBezTo>
                  <a:cubicBezTo>
                    <a:pt x="254" y="477"/>
                    <a:pt x="254" y="477"/>
                    <a:pt x="254" y="477"/>
                  </a:cubicBezTo>
                  <a:cubicBezTo>
                    <a:pt x="255" y="477"/>
                    <a:pt x="255" y="477"/>
                    <a:pt x="255" y="477"/>
                  </a:cubicBezTo>
                  <a:cubicBezTo>
                    <a:pt x="264" y="477"/>
                    <a:pt x="264" y="477"/>
                    <a:pt x="264" y="477"/>
                  </a:cubicBezTo>
                  <a:cubicBezTo>
                    <a:pt x="259" y="477"/>
                    <a:pt x="255" y="481"/>
                    <a:pt x="254" y="486"/>
                  </a:cubicBezTo>
                  <a:cubicBezTo>
                    <a:pt x="242" y="552"/>
                    <a:pt x="242" y="552"/>
                    <a:pt x="242" y="552"/>
                  </a:cubicBezTo>
                  <a:cubicBezTo>
                    <a:pt x="309" y="552"/>
                    <a:pt x="309" y="552"/>
                    <a:pt x="309" y="552"/>
                  </a:cubicBezTo>
                  <a:cubicBezTo>
                    <a:pt x="297" y="486"/>
                    <a:pt x="297" y="486"/>
                    <a:pt x="297" y="486"/>
                  </a:cubicBezTo>
                  <a:cubicBezTo>
                    <a:pt x="296" y="481"/>
                    <a:pt x="292" y="477"/>
                    <a:pt x="287" y="477"/>
                  </a:cubicBezTo>
                  <a:cubicBezTo>
                    <a:pt x="296" y="477"/>
                    <a:pt x="296" y="477"/>
                    <a:pt x="296" y="477"/>
                  </a:cubicBezTo>
                  <a:cubicBezTo>
                    <a:pt x="297" y="477"/>
                    <a:pt x="297" y="477"/>
                    <a:pt x="297" y="477"/>
                  </a:cubicBezTo>
                  <a:cubicBezTo>
                    <a:pt x="298" y="477"/>
                    <a:pt x="298" y="477"/>
                    <a:pt x="298" y="477"/>
                  </a:cubicBezTo>
                  <a:cubicBezTo>
                    <a:pt x="303" y="477"/>
                    <a:pt x="307" y="481"/>
                    <a:pt x="308" y="486"/>
                  </a:cubicBezTo>
                  <a:cubicBezTo>
                    <a:pt x="320" y="552"/>
                    <a:pt x="320" y="552"/>
                    <a:pt x="320" y="552"/>
                  </a:cubicBezTo>
                  <a:cubicBezTo>
                    <a:pt x="382" y="552"/>
                    <a:pt x="382" y="552"/>
                    <a:pt x="382" y="552"/>
                  </a:cubicBezTo>
                  <a:cubicBezTo>
                    <a:pt x="384" y="552"/>
                    <a:pt x="385" y="551"/>
                    <a:pt x="387" y="551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48" y="481"/>
                    <a:pt x="343" y="477"/>
                    <a:pt x="336" y="477"/>
                  </a:cubicBezTo>
                  <a:cubicBezTo>
                    <a:pt x="344" y="477"/>
                    <a:pt x="344" y="477"/>
                    <a:pt x="344" y="477"/>
                  </a:cubicBezTo>
                  <a:cubicBezTo>
                    <a:pt x="349" y="477"/>
                    <a:pt x="349" y="477"/>
                    <a:pt x="349" y="477"/>
                  </a:cubicBezTo>
                  <a:cubicBezTo>
                    <a:pt x="355" y="477"/>
                    <a:pt x="361" y="481"/>
                    <a:pt x="364" y="486"/>
                  </a:cubicBezTo>
                  <a:cubicBezTo>
                    <a:pt x="396" y="545"/>
                    <a:pt x="396" y="545"/>
                    <a:pt x="396" y="545"/>
                  </a:cubicBezTo>
                  <a:cubicBezTo>
                    <a:pt x="517" y="424"/>
                    <a:pt x="517" y="424"/>
                    <a:pt x="517" y="424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69" y="375"/>
                    <a:pt x="466" y="370"/>
                    <a:pt x="466" y="364"/>
                  </a:cubicBezTo>
                  <a:cubicBezTo>
                    <a:pt x="466" y="358"/>
                    <a:pt x="466" y="358"/>
                    <a:pt x="466" y="358"/>
                  </a:cubicBezTo>
                  <a:cubicBezTo>
                    <a:pt x="466" y="349"/>
                    <a:pt x="466" y="349"/>
                    <a:pt x="466" y="349"/>
                  </a:cubicBezTo>
                  <a:cubicBezTo>
                    <a:pt x="466" y="355"/>
                    <a:pt x="469" y="361"/>
                    <a:pt x="473" y="365"/>
                  </a:cubicBezTo>
                  <a:cubicBezTo>
                    <a:pt x="473" y="365"/>
                    <a:pt x="473" y="365"/>
                    <a:pt x="473" y="365"/>
                  </a:cubicBezTo>
                  <a:cubicBezTo>
                    <a:pt x="525" y="417"/>
                    <a:pt x="525" y="417"/>
                    <a:pt x="525" y="417"/>
                  </a:cubicBezTo>
                  <a:cubicBezTo>
                    <a:pt x="546" y="395"/>
                    <a:pt x="546" y="395"/>
                    <a:pt x="546" y="395"/>
                  </a:cubicBezTo>
                  <a:cubicBezTo>
                    <a:pt x="549" y="392"/>
                    <a:pt x="551" y="387"/>
                    <a:pt x="551" y="382"/>
                  </a:cubicBezTo>
                  <a:cubicBezTo>
                    <a:pt x="551" y="370"/>
                    <a:pt x="551" y="370"/>
                    <a:pt x="551" y="370"/>
                  </a:cubicBezTo>
                  <a:cubicBezTo>
                    <a:pt x="551" y="364"/>
                    <a:pt x="549" y="359"/>
                    <a:pt x="545" y="355"/>
                  </a:cubicBezTo>
                  <a:cubicBezTo>
                    <a:pt x="545" y="355"/>
                    <a:pt x="545" y="355"/>
                    <a:pt x="545" y="355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69" y="279"/>
                    <a:pt x="466" y="274"/>
                    <a:pt x="466" y="268"/>
                  </a:cubicBezTo>
                  <a:cubicBezTo>
                    <a:pt x="466" y="262"/>
                    <a:pt x="466" y="262"/>
                    <a:pt x="466" y="262"/>
                  </a:cubicBezTo>
                  <a:cubicBezTo>
                    <a:pt x="466" y="253"/>
                    <a:pt x="466" y="253"/>
                    <a:pt x="466" y="253"/>
                  </a:cubicBezTo>
                  <a:cubicBezTo>
                    <a:pt x="466" y="259"/>
                    <a:pt x="469" y="265"/>
                    <a:pt x="473" y="268"/>
                  </a:cubicBezTo>
                  <a:cubicBezTo>
                    <a:pt x="473" y="269"/>
                    <a:pt x="473" y="269"/>
                    <a:pt x="473" y="269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9" y="344"/>
                    <a:pt x="551" y="350"/>
                    <a:pt x="551" y="355"/>
                  </a:cubicBezTo>
                  <a:cubicBezTo>
                    <a:pt x="551" y="274"/>
                    <a:pt x="551" y="274"/>
                    <a:pt x="551" y="274"/>
                  </a:cubicBezTo>
                  <a:cubicBezTo>
                    <a:pt x="551" y="268"/>
                    <a:pt x="549" y="263"/>
                    <a:pt x="545" y="259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69" y="183"/>
                    <a:pt x="466" y="178"/>
                    <a:pt x="466" y="172"/>
                  </a:cubicBezTo>
                  <a:cubicBezTo>
                    <a:pt x="466" y="165"/>
                    <a:pt x="466" y="165"/>
                    <a:pt x="466" y="165"/>
                  </a:cubicBezTo>
                  <a:lnTo>
                    <a:pt x="466" y="157"/>
                  </a:lnTo>
                  <a:close/>
                  <a:moveTo>
                    <a:pt x="334" y="162"/>
                  </a:moveTo>
                  <a:cubicBezTo>
                    <a:pt x="337" y="139"/>
                    <a:pt x="337" y="142"/>
                    <a:pt x="350" y="137"/>
                  </a:cubicBezTo>
                  <a:cubicBezTo>
                    <a:pt x="364" y="134"/>
                    <a:pt x="372" y="132"/>
                    <a:pt x="380" y="132"/>
                  </a:cubicBezTo>
                  <a:cubicBezTo>
                    <a:pt x="388" y="133"/>
                    <a:pt x="405" y="133"/>
                    <a:pt x="420" y="139"/>
                  </a:cubicBezTo>
                  <a:cubicBezTo>
                    <a:pt x="427" y="141"/>
                    <a:pt x="424" y="144"/>
                    <a:pt x="425" y="169"/>
                  </a:cubicBezTo>
                  <a:cubicBezTo>
                    <a:pt x="424" y="179"/>
                    <a:pt x="423" y="177"/>
                    <a:pt x="413" y="178"/>
                  </a:cubicBezTo>
                  <a:cubicBezTo>
                    <a:pt x="405" y="178"/>
                    <a:pt x="401" y="179"/>
                    <a:pt x="390" y="176"/>
                  </a:cubicBezTo>
                  <a:cubicBezTo>
                    <a:pt x="387" y="171"/>
                    <a:pt x="383" y="149"/>
                    <a:pt x="375" y="151"/>
                  </a:cubicBezTo>
                  <a:cubicBezTo>
                    <a:pt x="372" y="154"/>
                    <a:pt x="375" y="154"/>
                    <a:pt x="369" y="165"/>
                  </a:cubicBezTo>
                  <a:cubicBezTo>
                    <a:pt x="368" y="167"/>
                    <a:pt x="366" y="172"/>
                    <a:pt x="364" y="175"/>
                  </a:cubicBezTo>
                  <a:cubicBezTo>
                    <a:pt x="356" y="178"/>
                    <a:pt x="350" y="177"/>
                    <a:pt x="341" y="178"/>
                  </a:cubicBezTo>
                  <a:cubicBezTo>
                    <a:pt x="332" y="177"/>
                    <a:pt x="335" y="173"/>
                    <a:pt x="334" y="162"/>
                  </a:cubicBezTo>
                  <a:close/>
                  <a:moveTo>
                    <a:pt x="319" y="143"/>
                  </a:moveTo>
                  <a:cubicBezTo>
                    <a:pt x="319" y="138"/>
                    <a:pt x="319" y="137"/>
                    <a:pt x="323" y="137"/>
                  </a:cubicBezTo>
                  <a:cubicBezTo>
                    <a:pt x="329" y="137"/>
                    <a:pt x="329" y="139"/>
                    <a:pt x="329" y="142"/>
                  </a:cubicBezTo>
                  <a:cubicBezTo>
                    <a:pt x="329" y="147"/>
                    <a:pt x="329" y="157"/>
                    <a:pt x="329" y="166"/>
                  </a:cubicBezTo>
                  <a:cubicBezTo>
                    <a:pt x="329" y="172"/>
                    <a:pt x="329" y="183"/>
                    <a:pt x="324" y="185"/>
                  </a:cubicBezTo>
                  <a:cubicBezTo>
                    <a:pt x="320" y="185"/>
                    <a:pt x="317" y="186"/>
                    <a:pt x="317" y="180"/>
                  </a:cubicBezTo>
                  <a:cubicBezTo>
                    <a:pt x="317" y="177"/>
                    <a:pt x="318" y="172"/>
                    <a:pt x="319" y="168"/>
                  </a:cubicBezTo>
                  <a:cubicBezTo>
                    <a:pt x="320" y="163"/>
                    <a:pt x="319" y="149"/>
                    <a:pt x="319" y="143"/>
                  </a:cubicBezTo>
                  <a:close/>
                  <a:moveTo>
                    <a:pt x="322" y="199"/>
                  </a:moveTo>
                  <a:cubicBezTo>
                    <a:pt x="327" y="202"/>
                    <a:pt x="327" y="219"/>
                    <a:pt x="327" y="219"/>
                  </a:cubicBezTo>
                  <a:cubicBezTo>
                    <a:pt x="328" y="221"/>
                    <a:pt x="328" y="237"/>
                    <a:pt x="328" y="242"/>
                  </a:cubicBezTo>
                  <a:cubicBezTo>
                    <a:pt x="328" y="247"/>
                    <a:pt x="328" y="251"/>
                    <a:pt x="328" y="253"/>
                  </a:cubicBezTo>
                  <a:cubicBezTo>
                    <a:pt x="326" y="254"/>
                    <a:pt x="324" y="255"/>
                    <a:pt x="321" y="254"/>
                  </a:cubicBezTo>
                  <a:cubicBezTo>
                    <a:pt x="318" y="253"/>
                    <a:pt x="317" y="239"/>
                    <a:pt x="317" y="234"/>
                  </a:cubicBezTo>
                  <a:cubicBezTo>
                    <a:pt x="317" y="230"/>
                    <a:pt x="317" y="220"/>
                    <a:pt x="315" y="209"/>
                  </a:cubicBezTo>
                  <a:cubicBezTo>
                    <a:pt x="314" y="199"/>
                    <a:pt x="315" y="200"/>
                    <a:pt x="322" y="199"/>
                  </a:cubicBezTo>
                  <a:close/>
                  <a:moveTo>
                    <a:pt x="300" y="190"/>
                  </a:moveTo>
                  <a:cubicBezTo>
                    <a:pt x="301" y="182"/>
                    <a:pt x="303" y="157"/>
                    <a:pt x="302" y="150"/>
                  </a:cubicBezTo>
                  <a:cubicBezTo>
                    <a:pt x="303" y="146"/>
                    <a:pt x="302" y="140"/>
                    <a:pt x="303" y="135"/>
                  </a:cubicBezTo>
                  <a:cubicBezTo>
                    <a:pt x="304" y="133"/>
                    <a:pt x="306" y="133"/>
                    <a:pt x="310" y="133"/>
                  </a:cubicBezTo>
                  <a:cubicBezTo>
                    <a:pt x="316" y="131"/>
                    <a:pt x="314" y="152"/>
                    <a:pt x="314" y="152"/>
                  </a:cubicBezTo>
                  <a:cubicBezTo>
                    <a:pt x="314" y="170"/>
                    <a:pt x="309" y="206"/>
                    <a:pt x="309" y="215"/>
                  </a:cubicBezTo>
                  <a:cubicBezTo>
                    <a:pt x="307" y="230"/>
                    <a:pt x="314" y="271"/>
                    <a:pt x="310" y="275"/>
                  </a:cubicBezTo>
                  <a:cubicBezTo>
                    <a:pt x="309" y="276"/>
                    <a:pt x="304" y="276"/>
                    <a:pt x="303" y="274"/>
                  </a:cubicBezTo>
                  <a:cubicBezTo>
                    <a:pt x="299" y="263"/>
                    <a:pt x="299" y="246"/>
                    <a:pt x="298" y="232"/>
                  </a:cubicBezTo>
                  <a:cubicBezTo>
                    <a:pt x="297" y="215"/>
                    <a:pt x="300" y="197"/>
                    <a:pt x="300" y="190"/>
                  </a:cubicBezTo>
                  <a:close/>
                  <a:moveTo>
                    <a:pt x="285" y="166"/>
                  </a:moveTo>
                  <a:cubicBezTo>
                    <a:pt x="287" y="155"/>
                    <a:pt x="286" y="143"/>
                    <a:pt x="287" y="139"/>
                  </a:cubicBezTo>
                  <a:cubicBezTo>
                    <a:pt x="288" y="138"/>
                    <a:pt x="291" y="137"/>
                    <a:pt x="294" y="138"/>
                  </a:cubicBezTo>
                  <a:cubicBezTo>
                    <a:pt x="298" y="141"/>
                    <a:pt x="299" y="177"/>
                    <a:pt x="290" y="184"/>
                  </a:cubicBezTo>
                  <a:cubicBezTo>
                    <a:pt x="288" y="184"/>
                    <a:pt x="284" y="184"/>
                    <a:pt x="283" y="182"/>
                  </a:cubicBezTo>
                  <a:cubicBezTo>
                    <a:pt x="282" y="180"/>
                    <a:pt x="283" y="174"/>
                    <a:pt x="285" y="166"/>
                  </a:cubicBezTo>
                  <a:close/>
                  <a:moveTo>
                    <a:pt x="280" y="214"/>
                  </a:moveTo>
                  <a:cubicBezTo>
                    <a:pt x="280" y="200"/>
                    <a:pt x="281" y="197"/>
                    <a:pt x="284" y="193"/>
                  </a:cubicBezTo>
                  <a:cubicBezTo>
                    <a:pt x="287" y="191"/>
                    <a:pt x="291" y="193"/>
                    <a:pt x="293" y="195"/>
                  </a:cubicBezTo>
                  <a:cubicBezTo>
                    <a:pt x="295" y="200"/>
                    <a:pt x="291" y="225"/>
                    <a:pt x="291" y="237"/>
                  </a:cubicBezTo>
                  <a:cubicBezTo>
                    <a:pt x="290" y="248"/>
                    <a:pt x="294" y="259"/>
                    <a:pt x="289" y="261"/>
                  </a:cubicBezTo>
                  <a:cubicBezTo>
                    <a:pt x="285" y="262"/>
                    <a:pt x="281" y="261"/>
                    <a:pt x="281" y="258"/>
                  </a:cubicBezTo>
                  <a:cubicBezTo>
                    <a:pt x="279" y="244"/>
                    <a:pt x="280" y="214"/>
                    <a:pt x="280" y="214"/>
                  </a:cubicBezTo>
                  <a:close/>
                  <a:moveTo>
                    <a:pt x="267" y="388"/>
                  </a:moveTo>
                  <a:cubicBezTo>
                    <a:pt x="266" y="407"/>
                    <a:pt x="266" y="405"/>
                    <a:pt x="253" y="405"/>
                  </a:cubicBezTo>
                  <a:cubicBezTo>
                    <a:pt x="242" y="405"/>
                    <a:pt x="214" y="405"/>
                    <a:pt x="212" y="406"/>
                  </a:cubicBezTo>
                  <a:cubicBezTo>
                    <a:pt x="212" y="408"/>
                    <a:pt x="211" y="414"/>
                    <a:pt x="211" y="419"/>
                  </a:cubicBezTo>
                  <a:cubicBezTo>
                    <a:pt x="212" y="426"/>
                    <a:pt x="216" y="428"/>
                    <a:pt x="186" y="431"/>
                  </a:cubicBezTo>
                  <a:cubicBezTo>
                    <a:pt x="179" y="432"/>
                    <a:pt x="134" y="430"/>
                    <a:pt x="131" y="425"/>
                  </a:cubicBezTo>
                  <a:cubicBezTo>
                    <a:pt x="128" y="419"/>
                    <a:pt x="122" y="411"/>
                    <a:pt x="127" y="403"/>
                  </a:cubicBezTo>
                  <a:cubicBezTo>
                    <a:pt x="133" y="408"/>
                    <a:pt x="139" y="412"/>
                    <a:pt x="153" y="417"/>
                  </a:cubicBezTo>
                  <a:cubicBezTo>
                    <a:pt x="164" y="419"/>
                    <a:pt x="181" y="420"/>
                    <a:pt x="191" y="418"/>
                  </a:cubicBezTo>
                  <a:cubicBezTo>
                    <a:pt x="197" y="415"/>
                    <a:pt x="197" y="413"/>
                    <a:pt x="196" y="406"/>
                  </a:cubicBezTo>
                  <a:cubicBezTo>
                    <a:pt x="175" y="405"/>
                    <a:pt x="164" y="404"/>
                    <a:pt x="157" y="404"/>
                  </a:cubicBezTo>
                  <a:cubicBezTo>
                    <a:pt x="146" y="403"/>
                    <a:pt x="146" y="403"/>
                    <a:pt x="146" y="397"/>
                  </a:cubicBezTo>
                  <a:cubicBezTo>
                    <a:pt x="147" y="392"/>
                    <a:pt x="148" y="391"/>
                    <a:pt x="155" y="392"/>
                  </a:cubicBezTo>
                  <a:cubicBezTo>
                    <a:pt x="160" y="392"/>
                    <a:pt x="168" y="393"/>
                    <a:pt x="180" y="393"/>
                  </a:cubicBezTo>
                  <a:cubicBezTo>
                    <a:pt x="189" y="393"/>
                    <a:pt x="196" y="393"/>
                    <a:pt x="196" y="393"/>
                  </a:cubicBezTo>
                  <a:cubicBezTo>
                    <a:pt x="196" y="384"/>
                    <a:pt x="196" y="384"/>
                    <a:pt x="196" y="384"/>
                  </a:cubicBezTo>
                  <a:cubicBezTo>
                    <a:pt x="196" y="384"/>
                    <a:pt x="180" y="384"/>
                    <a:pt x="174" y="384"/>
                  </a:cubicBezTo>
                  <a:cubicBezTo>
                    <a:pt x="155" y="383"/>
                    <a:pt x="158" y="381"/>
                    <a:pt x="157" y="372"/>
                  </a:cubicBezTo>
                  <a:cubicBezTo>
                    <a:pt x="159" y="356"/>
                    <a:pt x="159" y="358"/>
                    <a:pt x="173" y="357"/>
                  </a:cubicBezTo>
                  <a:cubicBezTo>
                    <a:pt x="185" y="357"/>
                    <a:pt x="219" y="357"/>
                    <a:pt x="228" y="357"/>
                  </a:cubicBezTo>
                  <a:cubicBezTo>
                    <a:pt x="242" y="358"/>
                    <a:pt x="240" y="359"/>
                    <a:pt x="240" y="371"/>
                  </a:cubicBezTo>
                  <a:cubicBezTo>
                    <a:pt x="238" y="378"/>
                    <a:pt x="241" y="381"/>
                    <a:pt x="227" y="383"/>
                  </a:cubicBezTo>
                  <a:cubicBezTo>
                    <a:pt x="225" y="383"/>
                    <a:pt x="212" y="384"/>
                    <a:pt x="212" y="384"/>
                  </a:cubicBezTo>
                  <a:cubicBezTo>
                    <a:pt x="212" y="393"/>
                    <a:pt x="212" y="393"/>
                    <a:pt x="212" y="393"/>
                  </a:cubicBezTo>
                  <a:cubicBezTo>
                    <a:pt x="242" y="393"/>
                    <a:pt x="242" y="393"/>
                    <a:pt x="242" y="393"/>
                  </a:cubicBezTo>
                  <a:cubicBezTo>
                    <a:pt x="242" y="393"/>
                    <a:pt x="253" y="393"/>
                    <a:pt x="253" y="384"/>
                  </a:cubicBezTo>
                  <a:cubicBezTo>
                    <a:pt x="253" y="375"/>
                    <a:pt x="255" y="361"/>
                    <a:pt x="255" y="361"/>
                  </a:cubicBezTo>
                  <a:cubicBezTo>
                    <a:pt x="255" y="361"/>
                    <a:pt x="255" y="351"/>
                    <a:pt x="245" y="351"/>
                  </a:cubicBezTo>
                  <a:cubicBezTo>
                    <a:pt x="236" y="351"/>
                    <a:pt x="184" y="350"/>
                    <a:pt x="163" y="351"/>
                  </a:cubicBezTo>
                  <a:cubicBezTo>
                    <a:pt x="147" y="351"/>
                    <a:pt x="146" y="354"/>
                    <a:pt x="145" y="359"/>
                  </a:cubicBezTo>
                  <a:cubicBezTo>
                    <a:pt x="144" y="366"/>
                    <a:pt x="142" y="392"/>
                    <a:pt x="138" y="390"/>
                  </a:cubicBezTo>
                  <a:cubicBezTo>
                    <a:pt x="125" y="387"/>
                    <a:pt x="128" y="386"/>
                    <a:pt x="128" y="379"/>
                  </a:cubicBezTo>
                  <a:cubicBezTo>
                    <a:pt x="129" y="369"/>
                    <a:pt x="130" y="359"/>
                    <a:pt x="132" y="350"/>
                  </a:cubicBezTo>
                  <a:cubicBezTo>
                    <a:pt x="135" y="343"/>
                    <a:pt x="136" y="339"/>
                    <a:pt x="176" y="339"/>
                  </a:cubicBezTo>
                  <a:cubicBezTo>
                    <a:pt x="195" y="339"/>
                    <a:pt x="249" y="339"/>
                    <a:pt x="249" y="339"/>
                  </a:cubicBezTo>
                  <a:cubicBezTo>
                    <a:pt x="261" y="340"/>
                    <a:pt x="265" y="340"/>
                    <a:pt x="267" y="352"/>
                  </a:cubicBezTo>
                  <a:cubicBezTo>
                    <a:pt x="269" y="369"/>
                    <a:pt x="268" y="375"/>
                    <a:pt x="267" y="388"/>
                  </a:cubicBezTo>
                  <a:close/>
                  <a:moveTo>
                    <a:pt x="146" y="306"/>
                  </a:moveTo>
                  <a:cubicBezTo>
                    <a:pt x="146" y="309"/>
                    <a:pt x="151" y="309"/>
                    <a:pt x="161" y="308"/>
                  </a:cubicBezTo>
                  <a:cubicBezTo>
                    <a:pt x="169" y="308"/>
                    <a:pt x="168" y="307"/>
                    <a:pt x="169" y="313"/>
                  </a:cubicBezTo>
                  <a:cubicBezTo>
                    <a:pt x="169" y="316"/>
                    <a:pt x="169" y="317"/>
                    <a:pt x="163" y="317"/>
                  </a:cubicBezTo>
                  <a:cubicBezTo>
                    <a:pt x="144" y="318"/>
                    <a:pt x="146" y="317"/>
                    <a:pt x="146" y="322"/>
                  </a:cubicBezTo>
                  <a:cubicBezTo>
                    <a:pt x="146" y="326"/>
                    <a:pt x="149" y="325"/>
                    <a:pt x="161" y="324"/>
                  </a:cubicBezTo>
                  <a:cubicBezTo>
                    <a:pt x="168" y="324"/>
                    <a:pt x="169" y="323"/>
                    <a:pt x="169" y="328"/>
                  </a:cubicBezTo>
                  <a:cubicBezTo>
                    <a:pt x="170" y="331"/>
                    <a:pt x="169" y="333"/>
                    <a:pt x="169" y="333"/>
                  </a:cubicBezTo>
                  <a:cubicBezTo>
                    <a:pt x="164" y="333"/>
                    <a:pt x="143" y="335"/>
                    <a:pt x="137" y="335"/>
                  </a:cubicBezTo>
                  <a:cubicBezTo>
                    <a:pt x="132" y="334"/>
                    <a:pt x="132" y="334"/>
                    <a:pt x="132" y="323"/>
                  </a:cubicBezTo>
                  <a:cubicBezTo>
                    <a:pt x="133" y="313"/>
                    <a:pt x="133" y="304"/>
                    <a:pt x="136" y="295"/>
                  </a:cubicBezTo>
                  <a:cubicBezTo>
                    <a:pt x="138" y="290"/>
                    <a:pt x="138" y="291"/>
                    <a:pt x="160" y="290"/>
                  </a:cubicBezTo>
                  <a:cubicBezTo>
                    <a:pt x="171" y="290"/>
                    <a:pt x="170" y="289"/>
                    <a:pt x="171" y="297"/>
                  </a:cubicBezTo>
                  <a:cubicBezTo>
                    <a:pt x="171" y="300"/>
                    <a:pt x="171" y="300"/>
                    <a:pt x="153" y="301"/>
                  </a:cubicBezTo>
                  <a:cubicBezTo>
                    <a:pt x="145" y="301"/>
                    <a:pt x="146" y="300"/>
                    <a:pt x="146" y="306"/>
                  </a:cubicBezTo>
                  <a:close/>
                  <a:moveTo>
                    <a:pt x="178" y="296"/>
                  </a:moveTo>
                  <a:cubicBezTo>
                    <a:pt x="177" y="295"/>
                    <a:pt x="181" y="290"/>
                    <a:pt x="183" y="289"/>
                  </a:cubicBezTo>
                  <a:cubicBezTo>
                    <a:pt x="186" y="290"/>
                    <a:pt x="193" y="294"/>
                    <a:pt x="195" y="295"/>
                  </a:cubicBezTo>
                  <a:cubicBezTo>
                    <a:pt x="196" y="295"/>
                    <a:pt x="198" y="296"/>
                    <a:pt x="201" y="298"/>
                  </a:cubicBezTo>
                  <a:cubicBezTo>
                    <a:pt x="202" y="297"/>
                    <a:pt x="203" y="296"/>
                    <a:pt x="204" y="296"/>
                  </a:cubicBezTo>
                  <a:cubicBezTo>
                    <a:pt x="206" y="295"/>
                    <a:pt x="217" y="289"/>
                    <a:pt x="220" y="289"/>
                  </a:cubicBezTo>
                  <a:cubicBezTo>
                    <a:pt x="221" y="289"/>
                    <a:pt x="225" y="296"/>
                    <a:pt x="222" y="297"/>
                  </a:cubicBezTo>
                  <a:cubicBezTo>
                    <a:pt x="219" y="300"/>
                    <a:pt x="215" y="303"/>
                    <a:pt x="212" y="304"/>
                  </a:cubicBezTo>
                  <a:cubicBezTo>
                    <a:pt x="215" y="306"/>
                    <a:pt x="218" y="307"/>
                    <a:pt x="218" y="307"/>
                  </a:cubicBezTo>
                  <a:cubicBezTo>
                    <a:pt x="223" y="309"/>
                    <a:pt x="224" y="310"/>
                    <a:pt x="223" y="315"/>
                  </a:cubicBezTo>
                  <a:cubicBezTo>
                    <a:pt x="223" y="316"/>
                    <a:pt x="221" y="318"/>
                    <a:pt x="220" y="318"/>
                  </a:cubicBezTo>
                  <a:cubicBezTo>
                    <a:pt x="218" y="319"/>
                    <a:pt x="215" y="321"/>
                    <a:pt x="213" y="322"/>
                  </a:cubicBezTo>
                  <a:cubicBezTo>
                    <a:pt x="215" y="323"/>
                    <a:pt x="217" y="324"/>
                    <a:pt x="219" y="325"/>
                  </a:cubicBezTo>
                  <a:cubicBezTo>
                    <a:pt x="227" y="329"/>
                    <a:pt x="227" y="328"/>
                    <a:pt x="224" y="333"/>
                  </a:cubicBezTo>
                  <a:cubicBezTo>
                    <a:pt x="221" y="337"/>
                    <a:pt x="216" y="335"/>
                    <a:pt x="214" y="334"/>
                  </a:cubicBezTo>
                  <a:cubicBezTo>
                    <a:pt x="213" y="333"/>
                    <a:pt x="207" y="331"/>
                    <a:pt x="201" y="327"/>
                  </a:cubicBezTo>
                  <a:cubicBezTo>
                    <a:pt x="197" y="330"/>
                    <a:pt x="192" y="332"/>
                    <a:pt x="188" y="334"/>
                  </a:cubicBezTo>
                  <a:cubicBezTo>
                    <a:pt x="182" y="337"/>
                    <a:pt x="181" y="337"/>
                    <a:pt x="179" y="334"/>
                  </a:cubicBezTo>
                  <a:cubicBezTo>
                    <a:pt x="175" y="329"/>
                    <a:pt x="178" y="329"/>
                    <a:pt x="184" y="325"/>
                  </a:cubicBezTo>
                  <a:cubicBezTo>
                    <a:pt x="184" y="325"/>
                    <a:pt x="187" y="324"/>
                    <a:pt x="189" y="322"/>
                  </a:cubicBezTo>
                  <a:cubicBezTo>
                    <a:pt x="187" y="321"/>
                    <a:pt x="184" y="320"/>
                    <a:pt x="180" y="318"/>
                  </a:cubicBezTo>
                  <a:cubicBezTo>
                    <a:pt x="180" y="317"/>
                    <a:pt x="177" y="316"/>
                    <a:pt x="177" y="314"/>
                  </a:cubicBezTo>
                  <a:cubicBezTo>
                    <a:pt x="177" y="312"/>
                    <a:pt x="176" y="310"/>
                    <a:pt x="183" y="306"/>
                  </a:cubicBezTo>
                  <a:cubicBezTo>
                    <a:pt x="185" y="305"/>
                    <a:pt x="187" y="304"/>
                    <a:pt x="189" y="303"/>
                  </a:cubicBezTo>
                  <a:cubicBezTo>
                    <a:pt x="184" y="301"/>
                    <a:pt x="180" y="299"/>
                    <a:pt x="178" y="296"/>
                  </a:cubicBezTo>
                  <a:close/>
                  <a:moveTo>
                    <a:pt x="264" y="333"/>
                  </a:moveTo>
                  <a:cubicBezTo>
                    <a:pt x="260" y="334"/>
                    <a:pt x="234" y="335"/>
                    <a:pt x="234" y="335"/>
                  </a:cubicBezTo>
                  <a:cubicBezTo>
                    <a:pt x="231" y="334"/>
                    <a:pt x="231" y="335"/>
                    <a:pt x="231" y="331"/>
                  </a:cubicBezTo>
                  <a:cubicBezTo>
                    <a:pt x="231" y="326"/>
                    <a:pt x="231" y="326"/>
                    <a:pt x="240" y="326"/>
                  </a:cubicBezTo>
                  <a:cubicBezTo>
                    <a:pt x="248" y="326"/>
                    <a:pt x="255" y="327"/>
                    <a:pt x="255" y="322"/>
                  </a:cubicBezTo>
                  <a:cubicBezTo>
                    <a:pt x="255" y="318"/>
                    <a:pt x="254" y="317"/>
                    <a:pt x="240" y="318"/>
                  </a:cubicBezTo>
                  <a:cubicBezTo>
                    <a:pt x="232" y="318"/>
                    <a:pt x="233" y="318"/>
                    <a:pt x="232" y="316"/>
                  </a:cubicBezTo>
                  <a:cubicBezTo>
                    <a:pt x="231" y="311"/>
                    <a:pt x="230" y="309"/>
                    <a:pt x="237" y="308"/>
                  </a:cubicBezTo>
                  <a:cubicBezTo>
                    <a:pt x="247" y="307"/>
                    <a:pt x="255" y="308"/>
                    <a:pt x="255" y="306"/>
                  </a:cubicBezTo>
                  <a:cubicBezTo>
                    <a:pt x="256" y="302"/>
                    <a:pt x="255" y="300"/>
                    <a:pt x="248" y="301"/>
                  </a:cubicBezTo>
                  <a:cubicBezTo>
                    <a:pt x="232" y="302"/>
                    <a:pt x="231" y="303"/>
                    <a:pt x="231" y="298"/>
                  </a:cubicBezTo>
                  <a:cubicBezTo>
                    <a:pt x="231" y="293"/>
                    <a:pt x="229" y="292"/>
                    <a:pt x="241" y="291"/>
                  </a:cubicBezTo>
                  <a:cubicBezTo>
                    <a:pt x="254" y="291"/>
                    <a:pt x="264" y="289"/>
                    <a:pt x="265" y="295"/>
                  </a:cubicBezTo>
                  <a:cubicBezTo>
                    <a:pt x="267" y="302"/>
                    <a:pt x="268" y="311"/>
                    <a:pt x="268" y="324"/>
                  </a:cubicBezTo>
                  <a:cubicBezTo>
                    <a:pt x="268" y="333"/>
                    <a:pt x="268" y="333"/>
                    <a:pt x="264" y="333"/>
                  </a:cubicBezTo>
                  <a:close/>
                  <a:moveTo>
                    <a:pt x="262" y="279"/>
                  </a:moveTo>
                  <a:cubicBezTo>
                    <a:pt x="258" y="281"/>
                    <a:pt x="241" y="259"/>
                    <a:pt x="230" y="244"/>
                  </a:cubicBezTo>
                  <a:cubicBezTo>
                    <a:pt x="226" y="239"/>
                    <a:pt x="212" y="227"/>
                    <a:pt x="199" y="226"/>
                  </a:cubicBezTo>
                  <a:cubicBezTo>
                    <a:pt x="179" y="225"/>
                    <a:pt x="153" y="259"/>
                    <a:pt x="146" y="271"/>
                  </a:cubicBezTo>
                  <a:cubicBezTo>
                    <a:pt x="142" y="276"/>
                    <a:pt x="139" y="282"/>
                    <a:pt x="133" y="279"/>
                  </a:cubicBezTo>
                  <a:cubicBezTo>
                    <a:pt x="128" y="276"/>
                    <a:pt x="128" y="276"/>
                    <a:pt x="131" y="267"/>
                  </a:cubicBezTo>
                  <a:cubicBezTo>
                    <a:pt x="136" y="254"/>
                    <a:pt x="160" y="228"/>
                    <a:pt x="171" y="220"/>
                  </a:cubicBezTo>
                  <a:cubicBezTo>
                    <a:pt x="182" y="210"/>
                    <a:pt x="184" y="209"/>
                    <a:pt x="188" y="197"/>
                  </a:cubicBezTo>
                  <a:cubicBezTo>
                    <a:pt x="190" y="174"/>
                    <a:pt x="189" y="169"/>
                    <a:pt x="183" y="168"/>
                  </a:cubicBezTo>
                  <a:cubicBezTo>
                    <a:pt x="176" y="167"/>
                    <a:pt x="147" y="163"/>
                    <a:pt x="146" y="181"/>
                  </a:cubicBezTo>
                  <a:cubicBezTo>
                    <a:pt x="145" y="196"/>
                    <a:pt x="145" y="203"/>
                    <a:pt x="145" y="209"/>
                  </a:cubicBezTo>
                  <a:cubicBezTo>
                    <a:pt x="145" y="218"/>
                    <a:pt x="145" y="216"/>
                    <a:pt x="136" y="216"/>
                  </a:cubicBezTo>
                  <a:cubicBezTo>
                    <a:pt x="130" y="216"/>
                    <a:pt x="133" y="186"/>
                    <a:pt x="133" y="166"/>
                  </a:cubicBezTo>
                  <a:cubicBezTo>
                    <a:pt x="136" y="153"/>
                    <a:pt x="144" y="155"/>
                    <a:pt x="156" y="154"/>
                  </a:cubicBezTo>
                  <a:cubicBezTo>
                    <a:pt x="162" y="155"/>
                    <a:pt x="171" y="154"/>
                    <a:pt x="175" y="154"/>
                  </a:cubicBezTo>
                  <a:cubicBezTo>
                    <a:pt x="185" y="154"/>
                    <a:pt x="188" y="149"/>
                    <a:pt x="188" y="141"/>
                  </a:cubicBezTo>
                  <a:cubicBezTo>
                    <a:pt x="189" y="132"/>
                    <a:pt x="190" y="132"/>
                    <a:pt x="197" y="131"/>
                  </a:cubicBezTo>
                  <a:cubicBezTo>
                    <a:pt x="204" y="130"/>
                    <a:pt x="203" y="135"/>
                    <a:pt x="204" y="141"/>
                  </a:cubicBezTo>
                  <a:cubicBezTo>
                    <a:pt x="207" y="151"/>
                    <a:pt x="203" y="152"/>
                    <a:pt x="218" y="153"/>
                  </a:cubicBezTo>
                  <a:cubicBezTo>
                    <a:pt x="230" y="153"/>
                    <a:pt x="239" y="153"/>
                    <a:pt x="245" y="154"/>
                  </a:cubicBezTo>
                  <a:cubicBezTo>
                    <a:pt x="257" y="155"/>
                    <a:pt x="263" y="154"/>
                    <a:pt x="264" y="172"/>
                  </a:cubicBezTo>
                  <a:cubicBezTo>
                    <a:pt x="265" y="188"/>
                    <a:pt x="269" y="202"/>
                    <a:pt x="264" y="208"/>
                  </a:cubicBezTo>
                  <a:cubicBezTo>
                    <a:pt x="262" y="210"/>
                    <a:pt x="256" y="213"/>
                    <a:pt x="252" y="213"/>
                  </a:cubicBezTo>
                  <a:cubicBezTo>
                    <a:pt x="247" y="210"/>
                    <a:pt x="258" y="176"/>
                    <a:pt x="245" y="170"/>
                  </a:cubicBezTo>
                  <a:cubicBezTo>
                    <a:pt x="237" y="166"/>
                    <a:pt x="216" y="166"/>
                    <a:pt x="209" y="169"/>
                  </a:cubicBezTo>
                  <a:cubicBezTo>
                    <a:pt x="203" y="172"/>
                    <a:pt x="206" y="184"/>
                    <a:pt x="205" y="193"/>
                  </a:cubicBezTo>
                  <a:cubicBezTo>
                    <a:pt x="205" y="200"/>
                    <a:pt x="205" y="207"/>
                    <a:pt x="219" y="217"/>
                  </a:cubicBezTo>
                  <a:cubicBezTo>
                    <a:pt x="234" y="227"/>
                    <a:pt x="247" y="240"/>
                    <a:pt x="260" y="256"/>
                  </a:cubicBezTo>
                  <a:cubicBezTo>
                    <a:pt x="268" y="264"/>
                    <a:pt x="275" y="275"/>
                    <a:pt x="262" y="279"/>
                  </a:cubicBezTo>
                  <a:close/>
                  <a:moveTo>
                    <a:pt x="270" y="85"/>
                  </a:moveTo>
                  <a:cubicBezTo>
                    <a:pt x="207" y="85"/>
                    <a:pt x="207" y="85"/>
                    <a:pt x="207" y="85"/>
                  </a:cubicBezTo>
                  <a:cubicBezTo>
                    <a:pt x="207" y="76"/>
                    <a:pt x="214" y="69"/>
                    <a:pt x="222" y="69"/>
                  </a:cubicBezTo>
                  <a:cubicBezTo>
                    <a:pt x="262" y="69"/>
                    <a:pt x="262" y="69"/>
                    <a:pt x="262" y="69"/>
                  </a:cubicBezTo>
                  <a:cubicBezTo>
                    <a:pt x="267" y="69"/>
                    <a:pt x="270" y="73"/>
                    <a:pt x="270" y="77"/>
                  </a:cubicBezTo>
                  <a:lnTo>
                    <a:pt x="270" y="85"/>
                  </a:lnTo>
                  <a:close/>
                  <a:moveTo>
                    <a:pt x="331" y="360"/>
                  </a:moveTo>
                  <a:cubicBezTo>
                    <a:pt x="328" y="363"/>
                    <a:pt x="319" y="364"/>
                    <a:pt x="317" y="367"/>
                  </a:cubicBezTo>
                  <a:cubicBezTo>
                    <a:pt x="315" y="370"/>
                    <a:pt x="316" y="391"/>
                    <a:pt x="317" y="392"/>
                  </a:cubicBezTo>
                  <a:cubicBezTo>
                    <a:pt x="319" y="394"/>
                    <a:pt x="323" y="393"/>
                    <a:pt x="330" y="392"/>
                  </a:cubicBezTo>
                  <a:cubicBezTo>
                    <a:pt x="335" y="392"/>
                    <a:pt x="336" y="407"/>
                    <a:pt x="333" y="408"/>
                  </a:cubicBezTo>
                  <a:cubicBezTo>
                    <a:pt x="329" y="409"/>
                    <a:pt x="315" y="410"/>
                    <a:pt x="307" y="411"/>
                  </a:cubicBezTo>
                  <a:cubicBezTo>
                    <a:pt x="300" y="412"/>
                    <a:pt x="295" y="412"/>
                    <a:pt x="287" y="412"/>
                  </a:cubicBezTo>
                  <a:cubicBezTo>
                    <a:pt x="280" y="412"/>
                    <a:pt x="280" y="409"/>
                    <a:pt x="280" y="403"/>
                  </a:cubicBezTo>
                  <a:cubicBezTo>
                    <a:pt x="280" y="397"/>
                    <a:pt x="279" y="395"/>
                    <a:pt x="285" y="396"/>
                  </a:cubicBezTo>
                  <a:cubicBezTo>
                    <a:pt x="291" y="396"/>
                    <a:pt x="294" y="397"/>
                    <a:pt x="300" y="392"/>
                  </a:cubicBezTo>
                  <a:cubicBezTo>
                    <a:pt x="303" y="389"/>
                    <a:pt x="301" y="381"/>
                    <a:pt x="302" y="375"/>
                  </a:cubicBezTo>
                  <a:cubicBezTo>
                    <a:pt x="301" y="370"/>
                    <a:pt x="303" y="365"/>
                    <a:pt x="295" y="367"/>
                  </a:cubicBezTo>
                  <a:cubicBezTo>
                    <a:pt x="285" y="370"/>
                    <a:pt x="284" y="371"/>
                    <a:pt x="284" y="353"/>
                  </a:cubicBezTo>
                  <a:cubicBezTo>
                    <a:pt x="284" y="347"/>
                    <a:pt x="284" y="341"/>
                    <a:pt x="284" y="336"/>
                  </a:cubicBezTo>
                  <a:cubicBezTo>
                    <a:pt x="285" y="328"/>
                    <a:pt x="283" y="323"/>
                    <a:pt x="294" y="321"/>
                  </a:cubicBezTo>
                  <a:cubicBezTo>
                    <a:pt x="299" y="320"/>
                    <a:pt x="296" y="334"/>
                    <a:pt x="296" y="341"/>
                  </a:cubicBezTo>
                  <a:cubicBezTo>
                    <a:pt x="296" y="347"/>
                    <a:pt x="295" y="354"/>
                    <a:pt x="299" y="354"/>
                  </a:cubicBezTo>
                  <a:cubicBezTo>
                    <a:pt x="308" y="355"/>
                    <a:pt x="303" y="334"/>
                    <a:pt x="303" y="317"/>
                  </a:cubicBezTo>
                  <a:cubicBezTo>
                    <a:pt x="304" y="306"/>
                    <a:pt x="301" y="301"/>
                    <a:pt x="310" y="300"/>
                  </a:cubicBezTo>
                  <a:cubicBezTo>
                    <a:pt x="318" y="298"/>
                    <a:pt x="316" y="301"/>
                    <a:pt x="317" y="311"/>
                  </a:cubicBezTo>
                  <a:cubicBezTo>
                    <a:pt x="317" y="319"/>
                    <a:pt x="316" y="350"/>
                    <a:pt x="320" y="350"/>
                  </a:cubicBezTo>
                  <a:cubicBezTo>
                    <a:pt x="328" y="349"/>
                    <a:pt x="326" y="323"/>
                    <a:pt x="326" y="319"/>
                  </a:cubicBezTo>
                  <a:cubicBezTo>
                    <a:pt x="325" y="312"/>
                    <a:pt x="324" y="309"/>
                    <a:pt x="331" y="308"/>
                  </a:cubicBezTo>
                  <a:cubicBezTo>
                    <a:pt x="337" y="308"/>
                    <a:pt x="337" y="308"/>
                    <a:pt x="338" y="314"/>
                  </a:cubicBezTo>
                  <a:cubicBezTo>
                    <a:pt x="339" y="320"/>
                    <a:pt x="339" y="326"/>
                    <a:pt x="339" y="331"/>
                  </a:cubicBezTo>
                  <a:cubicBezTo>
                    <a:pt x="339" y="337"/>
                    <a:pt x="338" y="341"/>
                    <a:pt x="337" y="348"/>
                  </a:cubicBezTo>
                  <a:cubicBezTo>
                    <a:pt x="336" y="355"/>
                    <a:pt x="333" y="358"/>
                    <a:pt x="331" y="360"/>
                  </a:cubicBezTo>
                  <a:close/>
                  <a:moveTo>
                    <a:pt x="364" y="430"/>
                  </a:moveTo>
                  <a:cubicBezTo>
                    <a:pt x="360" y="431"/>
                    <a:pt x="359" y="431"/>
                    <a:pt x="354" y="430"/>
                  </a:cubicBezTo>
                  <a:cubicBezTo>
                    <a:pt x="350" y="429"/>
                    <a:pt x="348" y="425"/>
                    <a:pt x="345" y="416"/>
                  </a:cubicBezTo>
                  <a:cubicBezTo>
                    <a:pt x="344" y="411"/>
                    <a:pt x="343" y="406"/>
                    <a:pt x="340" y="395"/>
                  </a:cubicBezTo>
                  <a:cubicBezTo>
                    <a:pt x="339" y="382"/>
                    <a:pt x="337" y="371"/>
                    <a:pt x="340" y="364"/>
                  </a:cubicBezTo>
                  <a:cubicBezTo>
                    <a:pt x="341" y="359"/>
                    <a:pt x="344" y="352"/>
                    <a:pt x="347" y="346"/>
                  </a:cubicBezTo>
                  <a:cubicBezTo>
                    <a:pt x="349" y="341"/>
                    <a:pt x="351" y="337"/>
                    <a:pt x="354" y="327"/>
                  </a:cubicBezTo>
                  <a:cubicBezTo>
                    <a:pt x="356" y="318"/>
                    <a:pt x="356" y="317"/>
                    <a:pt x="354" y="309"/>
                  </a:cubicBezTo>
                  <a:cubicBezTo>
                    <a:pt x="353" y="305"/>
                    <a:pt x="351" y="301"/>
                    <a:pt x="350" y="297"/>
                  </a:cubicBezTo>
                  <a:cubicBezTo>
                    <a:pt x="347" y="291"/>
                    <a:pt x="345" y="288"/>
                    <a:pt x="352" y="288"/>
                  </a:cubicBezTo>
                  <a:cubicBezTo>
                    <a:pt x="361" y="287"/>
                    <a:pt x="361" y="288"/>
                    <a:pt x="365" y="294"/>
                  </a:cubicBezTo>
                  <a:cubicBezTo>
                    <a:pt x="369" y="305"/>
                    <a:pt x="369" y="309"/>
                    <a:pt x="370" y="312"/>
                  </a:cubicBezTo>
                  <a:cubicBezTo>
                    <a:pt x="371" y="320"/>
                    <a:pt x="370" y="329"/>
                    <a:pt x="363" y="345"/>
                  </a:cubicBezTo>
                  <a:cubicBezTo>
                    <a:pt x="356" y="359"/>
                    <a:pt x="353" y="365"/>
                    <a:pt x="354" y="379"/>
                  </a:cubicBezTo>
                  <a:cubicBezTo>
                    <a:pt x="355" y="394"/>
                    <a:pt x="358" y="410"/>
                    <a:pt x="360" y="416"/>
                  </a:cubicBezTo>
                  <a:cubicBezTo>
                    <a:pt x="362" y="420"/>
                    <a:pt x="367" y="429"/>
                    <a:pt x="364" y="430"/>
                  </a:cubicBezTo>
                  <a:close/>
                  <a:moveTo>
                    <a:pt x="387" y="409"/>
                  </a:moveTo>
                  <a:cubicBezTo>
                    <a:pt x="390" y="419"/>
                    <a:pt x="396" y="428"/>
                    <a:pt x="392" y="429"/>
                  </a:cubicBezTo>
                  <a:cubicBezTo>
                    <a:pt x="389" y="430"/>
                    <a:pt x="383" y="429"/>
                    <a:pt x="381" y="427"/>
                  </a:cubicBezTo>
                  <a:cubicBezTo>
                    <a:pt x="377" y="423"/>
                    <a:pt x="373" y="415"/>
                    <a:pt x="371" y="402"/>
                  </a:cubicBezTo>
                  <a:cubicBezTo>
                    <a:pt x="369" y="388"/>
                    <a:pt x="367" y="379"/>
                    <a:pt x="369" y="366"/>
                  </a:cubicBezTo>
                  <a:cubicBezTo>
                    <a:pt x="373" y="347"/>
                    <a:pt x="383" y="341"/>
                    <a:pt x="385" y="325"/>
                  </a:cubicBezTo>
                  <a:cubicBezTo>
                    <a:pt x="385" y="315"/>
                    <a:pt x="384" y="312"/>
                    <a:pt x="383" y="307"/>
                  </a:cubicBezTo>
                  <a:cubicBezTo>
                    <a:pt x="380" y="300"/>
                    <a:pt x="371" y="288"/>
                    <a:pt x="382" y="288"/>
                  </a:cubicBezTo>
                  <a:cubicBezTo>
                    <a:pt x="388" y="288"/>
                    <a:pt x="388" y="289"/>
                    <a:pt x="391" y="291"/>
                  </a:cubicBezTo>
                  <a:cubicBezTo>
                    <a:pt x="395" y="294"/>
                    <a:pt x="399" y="308"/>
                    <a:pt x="400" y="316"/>
                  </a:cubicBezTo>
                  <a:cubicBezTo>
                    <a:pt x="401" y="327"/>
                    <a:pt x="395" y="339"/>
                    <a:pt x="391" y="349"/>
                  </a:cubicBezTo>
                  <a:cubicBezTo>
                    <a:pt x="387" y="361"/>
                    <a:pt x="382" y="367"/>
                    <a:pt x="382" y="378"/>
                  </a:cubicBezTo>
                  <a:cubicBezTo>
                    <a:pt x="383" y="386"/>
                    <a:pt x="384" y="396"/>
                    <a:pt x="387" y="409"/>
                  </a:cubicBezTo>
                  <a:close/>
                  <a:moveTo>
                    <a:pt x="424" y="337"/>
                  </a:moveTo>
                  <a:cubicBezTo>
                    <a:pt x="419" y="357"/>
                    <a:pt x="414" y="354"/>
                    <a:pt x="410" y="376"/>
                  </a:cubicBezTo>
                  <a:cubicBezTo>
                    <a:pt x="410" y="384"/>
                    <a:pt x="415" y="402"/>
                    <a:pt x="417" y="409"/>
                  </a:cubicBezTo>
                  <a:cubicBezTo>
                    <a:pt x="418" y="415"/>
                    <a:pt x="424" y="428"/>
                    <a:pt x="421" y="429"/>
                  </a:cubicBezTo>
                  <a:cubicBezTo>
                    <a:pt x="418" y="429"/>
                    <a:pt x="411" y="428"/>
                    <a:pt x="409" y="426"/>
                  </a:cubicBezTo>
                  <a:cubicBezTo>
                    <a:pt x="405" y="423"/>
                    <a:pt x="402" y="411"/>
                    <a:pt x="401" y="406"/>
                  </a:cubicBezTo>
                  <a:cubicBezTo>
                    <a:pt x="398" y="394"/>
                    <a:pt x="393" y="373"/>
                    <a:pt x="402" y="355"/>
                  </a:cubicBezTo>
                  <a:cubicBezTo>
                    <a:pt x="405" y="350"/>
                    <a:pt x="409" y="342"/>
                    <a:pt x="411" y="328"/>
                  </a:cubicBezTo>
                  <a:cubicBezTo>
                    <a:pt x="411" y="309"/>
                    <a:pt x="410" y="307"/>
                    <a:pt x="407" y="298"/>
                  </a:cubicBezTo>
                  <a:cubicBezTo>
                    <a:pt x="405" y="293"/>
                    <a:pt x="402" y="289"/>
                    <a:pt x="407" y="289"/>
                  </a:cubicBezTo>
                  <a:cubicBezTo>
                    <a:pt x="421" y="289"/>
                    <a:pt x="420" y="293"/>
                    <a:pt x="424" y="302"/>
                  </a:cubicBezTo>
                  <a:cubicBezTo>
                    <a:pt x="426" y="313"/>
                    <a:pt x="427" y="318"/>
                    <a:pt x="424" y="337"/>
                  </a:cubicBezTo>
                  <a:close/>
                  <a:moveTo>
                    <a:pt x="420" y="272"/>
                  </a:moveTo>
                  <a:cubicBezTo>
                    <a:pt x="413" y="275"/>
                    <a:pt x="413" y="271"/>
                    <a:pt x="413" y="260"/>
                  </a:cubicBezTo>
                  <a:cubicBezTo>
                    <a:pt x="413" y="253"/>
                    <a:pt x="414" y="231"/>
                    <a:pt x="404" y="227"/>
                  </a:cubicBezTo>
                  <a:cubicBezTo>
                    <a:pt x="396" y="223"/>
                    <a:pt x="388" y="223"/>
                    <a:pt x="386" y="226"/>
                  </a:cubicBezTo>
                  <a:cubicBezTo>
                    <a:pt x="385" y="228"/>
                    <a:pt x="385" y="267"/>
                    <a:pt x="385" y="267"/>
                  </a:cubicBezTo>
                  <a:cubicBezTo>
                    <a:pt x="385" y="276"/>
                    <a:pt x="381" y="275"/>
                    <a:pt x="377" y="274"/>
                  </a:cubicBezTo>
                  <a:cubicBezTo>
                    <a:pt x="369" y="272"/>
                    <a:pt x="370" y="267"/>
                    <a:pt x="370" y="260"/>
                  </a:cubicBezTo>
                  <a:cubicBezTo>
                    <a:pt x="370" y="253"/>
                    <a:pt x="370" y="227"/>
                    <a:pt x="369" y="225"/>
                  </a:cubicBezTo>
                  <a:cubicBezTo>
                    <a:pt x="368" y="224"/>
                    <a:pt x="353" y="223"/>
                    <a:pt x="350" y="239"/>
                  </a:cubicBezTo>
                  <a:cubicBezTo>
                    <a:pt x="348" y="254"/>
                    <a:pt x="346" y="264"/>
                    <a:pt x="346" y="267"/>
                  </a:cubicBezTo>
                  <a:cubicBezTo>
                    <a:pt x="345" y="269"/>
                    <a:pt x="345" y="271"/>
                    <a:pt x="344" y="272"/>
                  </a:cubicBezTo>
                  <a:cubicBezTo>
                    <a:pt x="341" y="273"/>
                    <a:pt x="335" y="274"/>
                    <a:pt x="334" y="272"/>
                  </a:cubicBezTo>
                  <a:cubicBezTo>
                    <a:pt x="333" y="267"/>
                    <a:pt x="334" y="258"/>
                    <a:pt x="335" y="249"/>
                  </a:cubicBezTo>
                  <a:cubicBezTo>
                    <a:pt x="337" y="239"/>
                    <a:pt x="339" y="232"/>
                    <a:pt x="342" y="223"/>
                  </a:cubicBezTo>
                  <a:cubicBezTo>
                    <a:pt x="343" y="217"/>
                    <a:pt x="359" y="214"/>
                    <a:pt x="367" y="210"/>
                  </a:cubicBezTo>
                  <a:cubicBezTo>
                    <a:pt x="373" y="209"/>
                    <a:pt x="371" y="201"/>
                    <a:pt x="369" y="200"/>
                  </a:cubicBezTo>
                  <a:cubicBezTo>
                    <a:pt x="367" y="200"/>
                    <a:pt x="356" y="201"/>
                    <a:pt x="350" y="202"/>
                  </a:cubicBezTo>
                  <a:cubicBezTo>
                    <a:pt x="346" y="202"/>
                    <a:pt x="342" y="205"/>
                    <a:pt x="338" y="198"/>
                  </a:cubicBezTo>
                  <a:cubicBezTo>
                    <a:pt x="336" y="194"/>
                    <a:pt x="336" y="190"/>
                    <a:pt x="346" y="190"/>
                  </a:cubicBezTo>
                  <a:cubicBezTo>
                    <a:pt x="360" y="189"/>
                    <a:pt x="360" y="189"/>
                    <a:pt x="360" y="189"/>
                  </a:cubicBezTo>
                  <a:cubicBezTo>
                    <a:pt x="360" y="189"/>
                    <a:pt x="370" y="188"/>
                    <a:pt x="371" y="187"/>
                  </a:cubicBezTo>
                  <a:cubicBezTo>
                    <a:pt x="371" y="184"/>
                    <a:pt x="371" y="179"/>
                    <a:pt x="373" y="175"/>
                  </a:cubicBezTo>
                  <a:cubicBezTo>
                    <a:pt x="374" y="174"/>
                    <a:pt x="378" y="175"/>
                    <a:pt x="381" y="175"/>
                  </a:cubicBezTo>
                  <a:cubicBezTo>
                    <a:pt x="386" y="177"/>
                    <a:pt x="384" y="177"/>
                    <a:pt x="385" y="183"/>
                  </a:cubicBezTo>
                  <a:cubicBezTo>
                    <a:pt x="385" y="186"/>
                    <a:pt x="384" y="187"/>
                    <a:pt x="401" y="187"/>
                  </a:cubicBezTo>
                  <a:cubicBezTo>
                    <a:pt x="414" y="186"/>
                    <a:pt x="423" y="185"/>
                    <a:pt x="422" y="190"/>
                  </a:cubicBezTo>
                  <a:cubicBezTo>
                    <a:pt x="422" y="192"/>
                    <a:pt x="422" y="197"/>
                    <a:pt x="421" y="198"/>
                  </a:cubicBezTo>
                  <a:cubicBezTo>
                    <a:pt x="419" y="200"/>
                    <a:pt x="416" y="199"/>
                    <a:pt x="410" y="200"/>
                  </a:cubicBezTo>
                  <a:cubicBezTo>
                    <a:pt x="402" y="200"/>
                    <a:pt x="388" y="200"/>
                    <a:pt x="386" y="201"/>
                  </a:cubicBezTo>
                  <a:cubicBezTo>
                    <a:pt x="384" y="201"/>
                    <a:pt x="385" y="204"/>
                    <a:pt x="385" y="206"/>
                  </a:cubicBezTo>
                  <a:cubicBezTo>
                    <a:pt x="386" y="208"/>
                    <a:pt x="385" y="208"/>
                    <a:pt x="393" y="210"/>
                  </a:cubicBezTo>
                  <a:cubicBezTo>
                    <a:pt x="419" y="218"/>
                    <a:pt x="419" y="217"/>
                    <a:pt x="423" y="234"/>
                  </a:cubicBezTo>
                  <a:cubicBezTo>
                    <a:pt x="426" y="248"/>
                    <a:pt x="426" y="256"/>
                    <a:pt x="426" y="261"/>
                  </a:cubicBezTo>
                  <a:cubicBezTo>
                    <a:pt x="426" y="266"/>
                    <a:pt x="428" y="269"/>
                    <a:pt x="420" y="272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84E7A96E-8625-4158-839D-EE50ACABFDD2}"/>
                </a:ext>
              </a:extLst>
            </p:cNvPr>
            <p:cNvSpPr/>
            <p:nvPr/>
          </p:nvSpPr>
          <p:spPr bwMode="auto">
            <a:xfrm>
              <a:off x="5405917" y="1461284"/>
              <a:ext cx="135281" cy="129523"/>
            </a:xfrm>
            <a:custGeom>
              <a:avLst/>
              <a:gdLst>
                <a:gd name="T0" fmla="*/ 457527143 w 20"/>
                <a:gd name="T1" fmla="*/ 836486679 h 19"/>
                <a:gd name="T2" fmla="*/ 777791260 w 20"/>
                <a:gd name="T3" fmla="*/ 790015209 h 19"/>
                <a:gd name="T4" fmla="*/ 823543277 w 20"/>
                <a:gd name="T5" fmla="*/ 232357458 h 19"/>
                <a:gd name="T6" fmla="*/ 183008120 w 20"/>
                <a:gd name="T7" fmla="*/ 46471484 h 19"/>
                <a:gd name="T8" fmla="*/ 0 w 20"/>
                <a:gd name="T9" fmla="*/ 232357458 h 19"/>
                <a:gd name="T10" fmla="*/ 457527143 w 20"/>
                <a:gd name="T11" fmla="*/ 836486679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19"/>
                <a:gd name="T20" fmla="*/ 20 w 20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19">
                  <a:moveTo>
                    <a:pt x="10" y="18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20" y="17"/>
                    <a:pt x="20" y="12"/>
                    <a:pt x="18" y="5"/>
                  </a:cubicBezTo>
                  <a:cubicBezTo>
                    <a:pt x="16" y="0"/>
                    <a:pt x="10" y="0"/>
                    <a:pt x="4" y="1"/>
                  </a:cubicBezTo>
                  <a:cubicBezTo>
                    <a:pt x="1" y="1"/>
                    <a:pt x="0" y="1"/>
                    <a:pt x="0" y="5"/>
                  </a:cubicBezTo>
                  <a:cubicBezTo>
                    <a:pt x="3" y="19"/>
                    <a:pt x="3" y="17"/>
                    <a:pt x="10" y="1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91041F1A-1C78-48B5-A631-E3A7FF42AA34}"/>
                </a:ext>
              </a:extLst>
            </p:cNvPr>
            <p:cNvSpPr/>
            <p:nvPr/>
          </p:nvSpPr>
          <p:spPr bwMode="auto">
            <a:xfrm>
              <a:off x="5072034" y="1475677"/>
              <a:ext cx="120888" cy="115132"/>
            </a:xfrm>
            <a:custGeom>
              <a:avLst/>
              <a:gdLst>
                <a:gd name="T0" fmla="*/ 135313963 w 18"/>
                <a:gd name="T1" fmla="*/ 779727945 h 17"/>
                <a:gd name="T2" fmla="*/ 360837200 w 18"/>
                <a:gd name="T3" fmla="*/ 733864795 h 17"/>
                <a:gd name="T4" fmla="*/ 811883674 w 18"/>
                <a:gd name="T5" fmla="*/ 137596276 h 17"/>
                <a:gd name="T6" fmla="*/ 360837200 w 18"/>
                <a:gd name="T7" fmla="*/ 45863163 h 17"/>
                <a:gd name="T8" fmla="*/ 90209300 w 18"/>
                <a:gd name="T9" fmla="*/ 275199325 h 17"/>
                <a:gd name="T10" fmla="*/ 135313963 w 18"/>
                <a:gd name="T11" fmla="*/ 779727945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17"/>
                <a:gd name="T20" fmla="*/ 18 w 18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17">
                  <a:moveTo>
                    <a:pt x="3" y="17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17" y="16"/>
                    <a:pt x="17" y="11"/>
                    <a:pt x="18" y="3"/>
                  </a:cubicBezTo>
                  <a:cubicBezTo>
                    <a:pt x="18" y="0"/>
                    <a:pt x="13" y="0"/>
                    <a:pt x="8" y="1"/>
                  </a:cubicBezTo>
                  <a:cubicBezTo>
                    <a:pt x="3" y="2"/>
                    <a:pt x="3" y="2"/>
                    <a:pt x="2" y="6"/>
                  </a:cubicBezTo>
                  <a:cubicBezTo>
                    <a:pt x="1" y="9"/>
                    <a:pt x="0" y="16"/>
                    <a:pt x="3" y="1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14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61" y="0"/>
            <a:ext cx="10674590" cy="844601"/>
          </a:xfrm>
        </p:spPr>
        <p:txBody>
          <a:bodyPr>
            <a:normAutofit/>
          </a:bodyPr>
          <a:lstStyle>
            <a:lvl1pPr marL="0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fld id="{D515C40F-68D7-4904-966C-9F3D550CC0AF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r>
              <a:rPr lang="zh-CN" altLang="en-US" dirty="0"/>
              <a:t>深圳大学 计算机与软件学院</a:t>
            </a:r>
            <a:r>
              <a:rPr lang="en-US" altLang="zh-CN" dirty="0"/>
              <a:t>《</a:t>
            </a:r>
            <a:r>
              <a:rPr lang="zh-CN" altLang="en-US" dirty="0"/>
              <a:t>软件工程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fld id="{5B3F3CCD-5AE8-4BDA-99FD-25BB3DCCC4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21">
            <a:extLst>
              <a:ext uri="{FF2B5EF4-FFF2-40B4-BE49-F238E27FC236}">
                <a16:creationId xmlns:a16="http://schemas.microsoft.com/office/drawing/2014/main" id="{04D73534-B01D-470E-9999-EDD74B568796}"/>
              </a:ext>
            </a:extLst>
          </p:cNvPr>
          <p:cNvGrpSpPr/>
          <p:nvPr userDrawn="1"/>
        </p:nvGrpSpPr>
        <p:grpSpPr bwMode="auto">
          <a:xfrm>
            <a:off x="6726560" y="-210839"/>
            <a:ext cx="7768666" cy="7764182"/>
            <a:chOff x="1502936" y="-740618"/>
            <a:chExt cx="6188355" cy="618547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F5B0DAE-6945-40E0-B72E-62DA1EDEB9CD}"/>
                </a:ext>
              </a:extLst>
            </p:cNvPr>
            <p:cNvSpPr/>
            <p:nvPr/>
          </p:nvSpPr>
          <p:spPr bwMode="auto">
            <a:xfrm>
              <a:off x="4764056" y="-426883"/>
              <a:ext cx="538243" cy="584295"/>
            </a:xfrm>
            <a:custGeom>
              <a:avLst/>
              <a:gdLst>
                <a:gd name="T0" fmla="*/ 2147483647 w 79"/>
                <a:gd name="T1" fmla="*/ 2147483647 h 86"/>
                <a:gd name="T2" fmla="*/ 1299754571 w 79"/>
                <a:gd name="T3" fmla="*/ 2147483647 h 86"/>
                <a:gd name="T4" fmla="*/ 92836688 w 79"/>
                <a:gd name="T5" fmla="*/ 2147483647 h 86"/>
                <a:gd name="T6" fmla="*/ 464197148 w 79"/>
                <a:gd name="T7" fmla="*/ 507759181 h 86"/>
                <a:gd name="T8" fmla="*/ 46418344 w 79"/>
                <a:gd name="T9" fmla="*/ 92318604 h 86"/>
                <a:gd name="T10" fmla="*/ 185680190 w 79"/>
                <a:gd name="T11" fmla="*/ 0 h 86"/>
                <a:gd name="T12" fmla="*/ 881975753 w 79"/>
                <a:gd name="T13" fmla="*/ 138477919 h 86"/>
                <a:gd name="T14" fmla="*/ 1624689700 w 79"/>
                <a:gd name="T15" fmla="*/ 230803343 h 86"/>
                <a:gd name="T16" fmla="*/ 1717533175 w 79"/>
                <a:gd name="T17" fmla="*/ 323121921 h 86"/>
                <a:gd name="T18" fmla="*/ 1206911096 w 79"/>
                <a:gd name="T19" fmla="*/ 600084553 h 86"/>
                <a:gd name="T20" fmla="*/ 881975753 w 79"/>
                <a:gd name="T21" fmla="*/ 2147483647 h 86"/>
                <a:gd name="T22" fmla="*/ 1531853038 w 79"/>
                <a:gd name="T23" fmla="*/ 2147483647 h 86"/>
                <a:gd name="T24" fmla="*/ 2147483647 w 79"/>
                <a:gd name="T25" fmla="*/ 2147483647 h 86"/>
                <a:gd name="T26" fmla="*/ 2147483647 w 79"/>
                <a:gd name="T27" fmla="*/ 1384806260 h 86"/>
                <a:gd name="T28" fmla="*/ 2147483647 w 79"/>
                <a:gd name="T29" fmla="*/ 507759181 h 86"/>
                <a:gd name="T30" fmla="*/ 2147483647 w 79"/>
                <a:gd name="T31" fmla="*/ 415440498 h 86"/>
                <a:gd name="T32" fmla="*/ 2147483647 w 79"/>
                <a:gd name="T33" fmla="*/ 369281209 h 86"/>
                <a:gd name="T34" fmla="*/ 2147483647 w 79"/>
                <a:gd name="T35" fmla="*/ 461599893 h 86"/>
                <a:gd name="T36" fmla="*/ 2147483647 w 79"/>
                <a:gd name="T37" fmla="*/ 553925264 h 86"/>
                <a:gd name="T38" fmla="*/ 2147483647 w 79"/>
                <a:gd name="T39" fmla="*/ 600084553 h 86"/>
                <a:gd name="T40" fmla="*/ 2147483647 w 79"/>
                <a:gd name="T41" fmla="*/ 692403130 h 86"/>
                <a:gd name="T42" fmla="*/ 2147483647 w 79"/>
                <a:gd name="T43" fmla="*/ 1384806260 h 86"/>
                <a:gd name="T44" fmla="*/ 2147483647 w 79"/>
                <a:gd name="T45" fmla="*/ 2147483647 h 8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9"/>
                <a:gd name="T70" fmla="*/ 0 h 86"/>
                <a:gd name="T71" fmla="*/ 79 w 79"/>
                <a:gd name="T72" fmla="*/ 86 h 8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9" h="86">
                  <a:moveTo>
                    <a:pt x="59" y="63"/>
                  </a:moveTo>
                  <a:cubicBezTo>
                    <a:pt x="56" y="80"/>
                    <a:pt x="43" y="86"/>
                    <a:pt x="28" y="84"/>
                  </a:cubicBezTo>
                  <a:cubicBezTo>
                    <a:pt x="10" y="81"/>
                    <a:pt x="0" y="71"/>
                    <a:pt x="2" y="6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2"/>
                    <a:pt x="1" y="5"/>
                    <a:pt x="1" y="2"/>
                  </a:cubicBezTo>
                  <a:cubicBezTo>
                    <a:pt x="2" y="1"/>
                    <a:pt x="2" y="0"/>
                    <a:pt x="4" y="0"/>
                  </a:cubicBezTo>
                  <a:cubicBezTo>
                    <a:pt x="10" y="1"/>
                    <a:pt x="15" y="2"/>
                    <a:pt x="19" y="3"/>
                  </a:cubicBezTo>
                  <a:cubicBezTo>
                    <a:pt x="24" y="4"/>
                    <a:pt x="29" y="4"/>
                    <a:pt x="35" y="5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7" y="10"/>
                    <a:pt x="28" y="4"/>
                    <a:pt x="26" y="1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71"/>
                    <a:pt x="24" y="80"/>
                    <a:pt x="33" y="81"/>
                  </a:cubicBezTo>
                  <a:cubicBezTo>
                    <a:pt x="45" y="83"/>
                    <a:pt x="54" y="77"/>
                    <a:pt x="56" y="63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3" y="20"/>
                    <a:pt x="60" y="14"/>
                    <a:pt x="55" y="11"/>
                  </a:cubicBezTo>
                  <a:cubicBezTo>
                    <a:pt x="54" y="11"/>
                    <a:pt x="52" y="10"/>
                    <a:pt x="52" y="9"/>
                  </a:cubicBezTo>
                  <a:cubicBezTo>
                    <a:pt x="52" y="9"/>
                    <a:pt x="52" y="8"/>
                    <a:pt x="54" y="8"/>
                  </a:cubicBezTo>
                  <a:cubicBezTo>
                    <a:pt x="57" y="9"/>
                    <a:pt x="61" y="10"/>
                    <a:pt x="66" y="10"/>
                  </a:cubicBezTo>
                  <a:cubicBezTo>
                    <a:pt x="70" y="11"/>
                    <a:pt x="75" y="11"/>
                    <a:pt x="77" y="12"/>
                  </a:cubicBezTo>
                  <a:cubicBezTo>
                    <a:pt x="79" y="12"/>
                    <a:pt x="79" y="13"/>
                    <a:pt x="79" y="13"/>
                  </a:cubicBezTo>
                  <a:cubicBezTo>
                    <a:pt x="79" y="14"/>
                    <a:pt x="77" y="14"/>
                    <a:pt x="75" y="15"/>
                  </a:cubicBezTo>
                  <a:cubicBezTo>
                    <a:pt x="70" y="15"/>
                    <a:pt x="65" y="20"/>
                    <a:pt x="64" y="30"/>
                  </a:cubicBezTo>
                  <a:lnTo>
                    <a:pt x="59" y="6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28565BF-4013-4F24-B0CC-E0FEDB4CCE47}"/>
                </a:ext>
              </a:extLst>
            </p:cNvPr>
            <p:cNvSpPr/>
            <p:nvPr/>
          </p:nvSpPr>
          <p:spPr bwMode="auto">
            <a:xfrm>
              <a:off x="5247611" y="-297359"/>
              <a:ext cx="731090" cy="687914"/>
            </a:xfrm>
            <a:custGeom>
              <a:avLst/>
              <a:gdLst>
                <a:gd name="T0" fmla="*/ 980378172 w 107"/>
                <a:gd name="T1" fmla="*/ 2147483647 h 101"/>
                <a:gd name="T2" fmla="*/ 1027065430 w 107"/>
                <a:gd name="T3" fmla="*/ 2147483647 h 101"/>
                <a:gd name="T4" fmla="*/ 1260488052 w 107"/>
                <a:gd name="T5" fmla="*/ 2147483647 h 101"/>
                <a:gd name="T6" fmla="*/ 1167113537 w 107"/>
                <a:gd name="T7" fmla="*/ 2147483647 h 101"/>
                <a:gd name="T8" fmla="*/ 606900397 w 107"/>
                <a:gd name="T9" fmla="*/ 2147483647 h 101"/>
                <a:gd name="T10" fmla="*/ 46687271 w 107"/>
                <a:gd name="T11" fmla="*/ 2147483647 h 101"/>
                <a:gd name="T12" fmla="*/ 0 w 107"/>
                <a:gd name="T13" fmla="*/ 2147483647 h 101"/>
                <a:gd name="T14" fmla="*/ 326790411 w 107"/>
                <a:gd name="T15" fmla="*/ 2147483647 h 101"/>
                <a:gd name="T16" fmla="*/ 887010276 w 107"/>
                <a:gd name="T17" fmla="*/ 2147483647 h 101"/>
                <a:gd name="T18" fmla="*/ 1820701405 w 107"/>
                <a:gd name="T19" fmla="*/ 649458943 h 101"/>
                <a:gd name="T20" fmla="*/ 1493910673 w 107"/>
                <a:gd name="T21" fmla="*/ 139169781 h 101"/>
                <a:gd name="T22" fmla="*/ 1400536159 w 107"/>
                <a:gd name="T23" fmla="*/ 46389923 h 101"/>
                <a:gd name="T24" fmla="*/ 1493910673 w 107"/>
                <a:gd name="T25" fmla="*/ 0 h 101"/>
                <a:gd name="T26" fmla="*/ 2007443602 w 107"/>
                <a:gd name="T27" fmla="*/ 231949653 h 101"/>
                <a:gd name="T28" fmla="*/ 2147483647 w 107"/>
                <a:gd name="T29" fmla="*/ 510289215 h 101"/>
                <a:gd name="T30" fmla="*/ 2147483647 w 107"/>
                <a:gd name="T31" fmla="*/ 2147483647 h 101"/>
                <a:gd name="T32" fmla="*/ 2147483647 w 107"/>
                <a:gd name="T33" fmla="*/ 2147483647 h 101"/>
                <a:gd name="T34" fmla="*/ 2147483647 w 107"/>
                <a:gd name="T35" fmla="*/ 1994773762 h 101"/>
                <a:gd name="T36" fmla="*/ 2147483647 w 107"/>
                <a:gd name="T37" fmla="*/ 1252534788 h 101"/>
                <a:gd name="T38" fmla="*/ 2147483647 w 107"/>
                <a:gd name="T39" fmla="*/ 1066975150 h 101"/>
                <a:gd name="T40" fmla="*/ 2147483647 w 107"/>
                <a:gd name="T41" fmla="*/ 1020585241 h 101"/>
                <a:gd name="T42" fmla="*/ 2147483647 w 107"/>
                <a:gd name="T43" fmla="*/ 1298924697 h 101"/>
                <a:gd name="T44" fmla="*/ 2147483647 w 107"/>
                <a:gd name="T45" fmla="*/ 1530874243 h 101"/>
                <a:gd name="T46" fmla="*/ 2147483647 w 107"/>
                <a:gd name="T47" fmla="*/ 1577264153 h 101"/>
                <a:gd name="T48" fmla="*/ 2147483647 w 107"/>
                <a:gd name="T49" fmla="*/ 1577264153 h 101"/>
                <a:gd name="T50" fmla="*/ 2147483647 w 107"/>
                <a:gd name="T51" fmla="*/ 2041163671 h 101"/>
                <a:gd name="T52" fmla="*/ 2147483647 w 107"/>
                <a:gd name="T53" fmla="*/ 2147483647 h 101"/>
                <a:gd name="T54" fmla="*/ 2147483647 w 107"/>
                <a:gd name="T55" fmla="*/ 2147483647 h 101"/>
                <a:gd name="T56" fmla="*/ 2147483647 w 107"/>
                <a:gd name="T57" fmla="*/ 2147483647 h 101"/>
                <a:gd name="T58" fmla="*/ 1867388662 w 107"/>
                <a:gd name="T59" fmla="*/ 881415300 h 101"/>
                <a:gd name="T60" fmla="*/ 1867388662 w 107"/>
                <a:gd name="T61" fmla="*/ 881415300 h 101"/>
                <a:gd name="T62" fmla="*/ 980378172 w 107"/>
                <a:gd name="T63" fmla="*/ 2147483647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7"/>
                <a:gd name="T97" fmla="*/ 0 h 101"/>
                <a:gd name="T98" fmla="*/ 107 w 107"/>
                <a:gd name="T99" fmla="*/ 101 h 1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7" h="101">
                  <a:moveTo>
                    <a:pt x="21" y="61"/>
                  </a:moveTo>
                  <a:cubicBezTo>
                    <a:pt x="18" y="69"/>
                    <a:pt x="20" y="74"/>
                    <a:pt x="22" y="76"/>
                  </a:cubicBezTo>
                  <a:cubicBezTo>
                    <a:pt x="24" y="79"/>
                    <a:pt x="28" y="79"/>
                    <a:pt x="27" y="81"/>
                  </a:cubicBezTo>
                  <a:cubicBezTo>
                    <a:pt x="26" y="82"/>
                    <a:pt x="26" y="82"/>
                    <a:pt x="25" y="81"/>
                  </a:cubicBezTo>
                  <a:cubicBezTo>
                    <a:pt x="21" y="80"/>
                    <a:pt x="17" y="78"/>
                    <a:pt x="13" y="76"/>
                  </a:cubicBezTo>
                  <a:cubicBezTo>
                    <a:pt x="9" y="74"/>
                    <a:pt x="5" y="73"/>
                    <a:pt x="1" y="71"/>
                  </a:cubicBezTo>
                  <a:cubicBezTo>
                    <a:pt x="0" y="70"/>
                    <a:pt x="0" y="70"/>
                    <a:pt x="0" y="69"/>
                  </a:cubicBezTo>
                  <a:cubicBezTo>
                    <a:pt x="1" y="67"/>
                    <a:pt x="3" y="70"/>
                    <a:pt x="7" y="70"/>
                  </a:cubicBezTo>
                  <a:cubicBezTo>
                    <a:pt x="10" y="70"/>
                    <a:pt x="15" y="68"/>
                    <a:pt x="19" y="59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8" y="8"/>
                    <a:pt x="35" y="5"/>
                    <a:pt x="32" y="3"/>
                  </a:cubicBezTo>
                  <a:cubicBezTo>
                    <a:pt x="31" y="2"/>
                    <a:pt x="30" y="2"/>
                    <a:pt x="30" y="1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36" y="2"/>
                    <a:pt x="39" y="4"/>
                    <a:pt x="43" y="5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9" y="35"/>
                    <a:pt x="87" y="30"/>
                    <a:pt x="84" y="27"/>
                  </a:cubicBezTo>
                  <a:cubicBezTo>
                    <a:pt x="82" y="25"/>
                    <a:pt x="79" y="24"/>
                    <a:pt x="80" y="23"/>
                  </a:cubicBezTo>
                  <a:cubicBezTo>
                    <a:pt x="80" y="22"/>
                    <a:pt x="80" y="22"/>
                    <a:pt x="82" y="22"/>
                  </a:cubicBezTo>
                  <a:cubicBezTo>
                    <a:pt x="85" y="24"/>
                    <a:pt x="89" y="26"/>
                    <a:pt x="93" y="28"/>
                  </a:cubicBezTo>
                  <a:cubicBezTo>
                    <a:pt x="98" y="29"/>
                    <a:pt x="102" y="31"/>
                    <a:pt x="105" y="33"/>
                  </a:cubicBezTo>
                  <a:cubicBezTo>
                    <a:pt x="107" y="33"/>
                    <a:pt x="106" y="34"/>
                    <a:pt x="106" y="34"/>
                  </a:cubicBezTo>
                  <a:cubicBezTo>
                    <a:pt x="105" y="36"/>
                    <a:pt x="103" y="34"/>
                    <a:pt x="100" y="34"/>
                  </a:cubicBezTo>
                  <a:cubicBezTo>
                    <a:pt x="96" y="34"/>
                    <a:pt x="91" y="36"/>
                    <a:pt x="88" y="44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9"/>
                    <a:pt x="62" y="101"/>
                    <a:pt x="62" y="100"/>
                  </a:cubicBezTo>
                  <a:cubicBezTo>
                    <a:pt x="61" y="100"/>
                    <a:pt x="60" y="98"/>
                    <a:pt x="60" y="97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lnTo>
                    <a:pt x="21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27F6825-D14D-482C-9E19-0923D7D321BF}"/>
                </a:ext>
              </a:extLst>
            </p:cNvPr>
            <p:cNvSpPr/>
            <p:nvPr/>
          </p:nvSpPr>
          <p:spPr bwMode="auto">
            <a:xfrm>
              <a:off x="5808880" y="22132"/>
              <a:ext cx="497948" cy="572782"/>
            </a:xfrm>
            <a:custGeom>
              <a:avLst/>
              <a:gdLst>
                <a:gd name="T0" fmla="*/ 2147483647 w 73"/>
                <a:gd name="T1" fmla="*/ 604455474 h 84"/>
                <a:gd name="T2" fmla="*/ 2000741438 w 73"/>
                <a:gd name="T3" fmla="*/ 46497621 h 84"/>
                <a:gd name="T4" fmla="*/ 2140323707 w 73"/>
                <a:gd name="T5" fmla="*/ 46497621 h 84"/>
                <a:gd name="T6" fmla="*/ 2147483647 w 73"/>
                <a:gd name="T7" fmla="*/ 511460259 h 84"/>
                <a:gd name="T8" fmla="*/ 2147483647 w 73"/>
                <a:gd name="T9" fmla="*/ 929932122 h 84"/>
                <a:gd name="T10" fmla="*/ 2147483647 w 73"/>
                <a:gd name="T11" fmla="*/ 1022920518 h 84"/>
                <a:gd name="T12" fmla="*/ 2147483647 w 73"/>
                <a:gd name="T13" fmla="*/ 1069418126 h 84"/>
                <a:gd name="T14" fmla="*/ 1209747534 w 73"/>
                <a:gd name="T15" fmla="*/ 2147483647 h 84"/>
                <a:gd name="T16" fmla="*/ 1349336624 w 73"/>
                <a:gd name="T17" fmla="*/ 2147483647 h 84"/>
                <a:gd name="T18" fmla="*/ 1256281778 w 73"/>
                <a:gd name="T19" fmla="*/ 2147483647 h 84"/>
                <a:gd name="T20" fmla="*/ 651404601 w 73"/>
                <a:gd name="T21" fmla="*/ 2147483647 h 84"/>
                <a:gd name="T22" fmla="*/ 46527436 w 73"/>
                <a:gd name="T23" fmla="*/ 2147483647 h 84"/>
                <a:gd name="T24" fmla="*/ 0 w 73"/>
                <a:gd name="T25" fmla="*/ 2147483647 h 84"/>
                <a:gd name="T26" fmla="*/ 604877177 w 73"/>
                <a:gd name="T27" fmla="*/ 2147483647 h 84"/>
                <a:gd name="T28" fmla="*/ 2147483647 w 73"/>
                <a:gd name="T29" fmla="*/ 604455474 h 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3"/>
                <a:gd name="T46" fmla="*/ 0 h 84"/>
                <a:gd name="T47" fmla="*/ 73 w 73"/>
                <a:gd name="T48" fmla="*/ 84 h 8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3" h="84">
                  <a:moveTo>
                    <a:pt x="47" y="13"/>
                  </a:moveTo>
                  <a:cubicBezTo>
                    <a:pt x="52" y="6"/>
                    <a:pt x="42" y="4"/>
                    <a:pt x="43" y="1"/>
                  </a:cubicBezTo>
                  <a:cubicBezTo>
                    <a:pt x="44" y="1"/>
                    <a:pt x="45" y="0"/>
                    <a:pt x="46" y="1"/>
                  </a:cubicBezTo>
                  <a:cubicBezTo>
                    <a:pt x="51" y="5"/>
                    <a:pt x="55" y="8"/>
                    <a:pt x="59" y="11"/>
                  </a:cubicBezTo>
                  <a:cubicBezTo>
                    <a:pt x="62" y="13"/>
                    <a:pt x="67" y="16"/>
                    <a:pt x="72" y="20"/>
                  </a:cubicBezTo>
                  <a:cubicBezTo>
                    <a:pt x="73" y="21"/>
                    <a:pt x="73" y="22"/>
                    <a:pt x="73" y="22"/>
                  </a:cubicBezTo>
                  <a:cubicBezTo>
                    <a:pt x="71" y="25"/>
                    <a:pt x="65" y="16"/>
                    <a:pt x="60" y="23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1" y="78"/>
                    <a:pt x="31" y="80"/>
                    <a:pt x="29" y="83"/>
                  </a:cubicBezTo>
                  <a:cubicBezTo>
                    <a:pt x="29" y="83"/>
                    <a:pt x="28" y="84"/>
                    <a:pt x="27" y="83"/>
                  </a:cubicBezTo>
                  <a:cubicBezTo>
                    <a:pt x="22" y="79"/>
                    <a:pt x="18" y="76"/>
                    <a:pt x="14" y="73"/>
                  </a:cubicBezTo>
                  <a:cubicBezTo>
                    <a:pt x="10" y="71"/>
                    <a:pt x="6" y="68"/>
                    <a:pt x="1" y="64"/>
                  </a:cubicBezTo>
                  <a:cubicBezTo>
                    <a:pt x="0" y="63"/>
                    <a:pt x="0" y="62"/>
                    <a:pt x="0" y="62"/>
                  </a:cubicBezTo>
                  <a:cubicBezTo>
                    <a:pt x="2" y="59"/>
                    <a:pt x="7" y="68"/>
                    <a:pt x="13" y="61"/>
                  </a:cubicBezTo>
                  <a:lnTo>
                    <a:pt x="47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51365E9-6861-4AF4-ADA1-C2D960925532}"/>
                </a:ext>
              </a:extLst>
            </p:cNvPr>
            <p:cNvSpPr/>
            <p:nvPr/>
          </p:nvSpPr>
          <p:spPr bwMode="auto">
            <a:xfrm>
              <a:off x="6217599" y="255275"/>
              <a:ext cx="587174" cy="558391"/>
            </a:xfrm>
            <a:custGeom>
              <a:avLst/>
              <a:gdLst>
                <a:gd name="T0" fmla="*/ 2147483647 w 86"/>
                <a:gd name="T1" fmla="*/ 2147483647 h 82"/>
                <a:gd name="T2" fmla="*/ 2147483647 w 86"/>
                <a:gd name="T3" fmla="*/ 2147483647 h 82"/>
                <a:gd name="T4" fmla="*/ 2147483647 w 86"/>
                <a:gd name="T5" fmla="*/ 1762111525 h 82"/>
                <a:gd name="T6" fmla="*/ 2147483647 w 86"/>
                <a:gd name="T7" fmla="*/ 1808478815 h 82"/>
                <a:gd name="T8" fmla="*/ 2147483647 w 86"/>
                <a:gd name="T9" fmla="*/ 2147483647 h 82"/>
                <a:gd name="T10" fmla="*/ 2147483647 w 86"/>
                <a:gd name="T11" fmla="*/ 2147483647 h 82"/>
                <a:gd name="T12" fmla="*/ 2147483647 w 86"/>
                <a:gd name="T13" fmla="*/ 2147483647 h 82"/>
                <a:gd name="T14" fmla="*/ 2147483647 w 86"/>
                <a:gd name="T15" fmla="*/ 2147483647 h 82"/>
                <a:gd name="T16" fmla="*/ 186461870 w 86"/>
                <a:gd name="T17" fmla="*/ 2147483647 h 82"/>
                <a:gd name="T18" fmla="*/ 0 w 86"/>
                <a:gd name="T19" fmla="*/ 2147483647 h 82"/>
                <a:gd name="T20" fmla="*/ 46618881 w 86"/>
                <a:gd name="T21" fmla="*/ 2147483647 h 82"/>
                <a:gd name="T22" fmla="*/ 1398484536 w 86"/>
                <a:gd name="T23" fmla="*/ 649197605 h 82"/>
                <a:gd name="T24" fmla="*/ 1398484536 w 86"/>
                <a:gd name="T25" fmla="*/ 0 h 82"/>
                <a:gd name="T26" fmla="*/ 1491715444 w 86"/>
                <a:gd name="T27" fmla="*/ 0 h 82"/>
                <a:gd name="T28" fmla="*/ 1957877241 w 86"/>
                <a:gd name="T29" fmla="*/ 556457066 h 82"/>
                <a:gd name="T30" fmla="*/ 2147483647 w 86"/>
                <a:gd name="T31" fmla="*/ 1066540458 h 82"/>
                <a:gd name="T32" fmla="*/ 2147483647 w 86"/>
                <a:gd name="T33" fmla="*/ 1205654671 h 82"/>
                <a:gd name="T34" fmla="*/ 2097727017 w 86"/>
                <a:gd name="T35" fmla="*/ 1112914132 h 82"/>
                <a:gd name="T36" fmla="*/ 1957877241 w 86"/>
                <a:gd name="T37" fmla="*/ 1252021536 h 82"/>
                <a:gd name="T38" fmla="*/ 1025554075 w 86"/>
                <a:gd name="T39" fmla="*/ 2147483647 h 82"/>
                <a:gd name="T40" fmla="*/ 2147483647 w 86"/>
                <a:gd name="T41" fmla="*/ 2147483647 h 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6"/>
                <a:gd name="T64" fmla="*/ 0 h 82"/>
                <a:gd name="T65" fmla="*/ 86 w 86"/>
                <a:gd name="T66" fmla="*/ 82 h 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6" h="82">
                  <a:moveTo>
                    <a:pt x="58" y="57"/>
                  </a:moveTo>
                  <a:cubicBezTo>
                    <a:pt x="60" y="56"/>
                    <a:pt x="63" y="55"/>
                    <a:pt x="65" y="53"/>
                  </a:cubicBezTo>
                  <a:cubicBezTo>
                    <a:pt x="73" y="46"/>
                    <a:pt x="64" y="40"/>
                    <a:pt x="66" y="38"/>
                  </a:cubicBezTo>
                  <a:cubicBezTo>
                    <a:pt x="66" y="38"/>
                    <a:pt x="67" y="38"/>
                    <a:pt x="68" y="39"/>
                  </a:cubicBezTo>
                  <a:cubicBezTo>
                    <a:pt x="71" y="42"/>
                    <a:pt x="73" y="45"/>
                    <a:pt x="76" y="47"/>
                  </a:cubicBezTo>
                  <a:cubicBezTo>
                    <a:pt x="78" y="50"/>
                    <a:pt x="81" y="53"/>
                    <a:pt x="84" y="55"/>
                  </a:cubicBezTo>
                  <a:cubicBezTo>
                    <a:pt x="85" y="57"/>
                    <a:pt x="86" y="58"/>
                    <a:pt x="85" y="59"/>
                  </a:cubicBezTo>
                  <a:cubicBezTo>
                    <a:pt x="83" y="61"/>
                    <a:pt x="80" y="52"/>
                    <a:pt x="64" y="58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2"/>
                    <a:pt x="1" y="82"/>
                    <a:pt x="0" y="82"/>
                  </a:cubicBezTo>
                  <a:cubicBezTo>
                    <a:pt x="0" y="81"/>
                    <a:pt x="0" y="80"/>
                    <a:pt x="1" y="79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4" y="4"/>
                    <a:pt x="28" y="1"/>
                    <a:pt x="30" y="0"/>
                  </a:cubicBezTo>
                  <a:cubicBezTo>
                    <a:pt x="30" y="0"/>
                    <a:pt x="31" y="0"/>
                    <a:pt x="32" y="0"/>
                  </a:cubicBezTo>
                  <a:cubicBezTo>
                    <a:pt x="36" y="4"/>
                    <a:pt x="39" y="8"/>
                    <a:pt x="42" y="12"/>
                  </a:cubicBezTo>
                  <a:cubicBezTo>
                    <a:pt x="46" y="16"/>
                    <a:pt x="50" y="19"/>
                    <a:pt x="53" y="23"/>
                  </a:cubicBezTo>
                  <a:cubicBezTo>
                    <a:pt x="55" y="25"/>
                    <a:pt x="55" y="25"/>
                    <a:pt x="54" y="26"/>
                  </a:cubicBezTo>
                  <a:cubicBezTo>
                    <a:pt x="52" y="28"/>
                    <a:pt x="49" y="20"/>
                    <a:pt x="45" y="24"/>
                  </a:cubicBezTo>
                  <a:cubicBezTo>
                    <a:pt x="44" y="25"/>
                    <a:pt x="43" y="26"/>
                    <a:pt x="42" y="27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8" y="5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F35B358-C82A-4926-A849-1BAE3B0F2188}"/>
                </a:ext>
              </a:extLst>
            </p:cNvPr>
            <p:cNvSpPr/>
            <p:nvPr/>
          </p:nvSpPr>
          <p:spPr bwMode="auto">
            <a:xfrm>
              <a:off x="6407567" y="724438"/>
              <a:ext cx="656253" cy="641861"/>
            </a:xfrm>
            <a:custGeom>
              <a:avLst/>
              <a:gdLst>
                <a:gd name="T0" fmla="*/ 2147483647 w 96"/>
                <a:gd name="T1" fmla="*/ 606135306 h 94"/>
                <a:gd name="T2" fmla="*/ 2147483647 w 96"/>
                <a:gd name="T3" fmla="*/ 46623689 h 94"/>
                <a:gd name="T4" fmla="*/ 2147483647 w 96"/>
                <a:gd name="T5" fmla="*/ 93254206 h 94"/>
                <a:gd name="T6" fmla="*/ 2147483647 w 96"/>
                <a:gd name="T7" fmla="*/ 746013161 h 94"/>
                <a:gd name="T8" fmla="*/ 2147483647 w 96"/>
                <a:gd name="T9" fmla="*/ 2147483647 h 94"/>
                <a:gd name="T10" fmla="*/ 2147483647 w 96"/>
                <a:gd name="T11" fmla="*/ 2147483647 h 94"/>
                <a:gd name="T12" fmla="*/ 2147483647 w 96"/>
                <a:gd name="T13" fmla="*/ 2147483647 h 94"/>
                <a:gd name="T14" fmla="*/ 2147483647 w 96"/>
                <a:gd name="T15" fmla="*/ 2147483647 h 94"/>
                <a:gd name="T16" fmla="*/ 2147483647 w 96"/>
                <a:gd name="T17" fmla="*/ 2147483647 h 94"/>
                <a:gd name="T18" fmla="*/ 2147483647 w 96"/>
                <a:gd name="T19" fmla="*/ 1352148467 h 94"/>
                <a:gd name="T20" fmla="*/ 2147483647 w 96"/>
                <a:gd name="T21" fmla="*/ 1119016434 h 94"/>
                <a:gd name="T22" fmla="*/ 2147483647 w 96"/>
                <a:gd name="T23" fmla="*/ 1911660312 h 94"/>
                <a:gd name="T24" fmla="*/ 2147483647 w 96"/>
                <a:gd name="T25" fmla="*/ 2004907663 h 94"/>
                <a:gd name="T26" fmla="*/ 2147483647 w 96"/>
                <a:gd name="T27" fmla="*/ 2147483647 h 94"/>
                <a:gd name="T28" fmla="*/ 2147483647 w 96"/>
                <a:gd name="T29" fmla="*/ 2147483647 h 94"/>
                <a:gd name="T30" fmla="*/ 2147483647 w 96"/>
                <a:gd name="T31" fmla="*/ 2147483647 h 94"/>
                <a:gd name="T32" fmla="*/ 1962682054 w 96"/>
                <a:gd name="T33" fmla="*/ 2147483647 h 94"/>
                <a:gd name="T34" fmla="*/ 1869220719 w 96"/>
                <a:gd name="T35" fmla="*/ 2147483647 h 94"/>
                <a:gd name="T36" fmla="*/ 1962682054 w 96"/>
                <a:gd name="T37" fmla="*/ 2147483647 h 94"/>
                <a:gd name="T38" fmla="*/ 2147483647 w 96"/>
                <a:gd name="T39" fmla="*/ 2098161842 h 94"/>
                <a:gd name="T40" fmla="*/ 2147483647 w 96"/>
                <a:gd name="T41" fmla="*/ 1958283987 h 94"/>
                <a:gd name="T42" fmla="*/ 1028068277 w 96"/>
                <a:gd name="T43" fmla="*/ 2147483647 h 94"/>
                <a:gd name="T44" fmla="*/ 934606942 w 96"/>
                <a:gd name="T45" fmla="*/ 2147483647 h 94"/>
                <a:gd name="T46" fmla="*/ 2147483647 w 96"/>
                <a:gd name="T47" fmla="*/ 2147483647 h 94"/>
                <a:gd name="T48" fmla="*/ 2147483647 w 96"/>
                <a:gd name="T49" fmla="*/ 2147483647 h 94"/>
                <a:gd name="T50" fmla="*/ 2147483647 w 96"/>
                <a:gd name="T51" fmla="*/ 2147483647 h 94"/>
                <a:gd name="T52" fmla="*/ 2147483647 w 96"/>
                <a:gd name="T53" fmla="*/ 2147483647 h 94"/>
                <a:gd name="T54" fmla="*/ 1495374952 w 96"/>
                <a:gd name="T55" fmla="*/ 2147483647 h 94"/>
                <a:gd name="T56" fmla="*/ 420576114 w 96"/>
                <a:gd name="T57" fmla="*/ 2147483647 h 94"/>
                <a:gd name="T58" fmla="*/ 46730681 w 96"/>
                <a:gd name="T59" fmla="*/ 1958283987 h 94"/>
                <a:gd name="T60" fmla="*/ 46730681 w 96"/>
                <a:gd name="T61" fmla="*/ 1818406133 h 94"/>
                <a:gd name="T62" fmla="*/ 560768224 w 96"/>
                <a:gd name="T63" fmla="*/ 2004907663 h 94"/>
                <a:gd name="T64" fmla="*/ 2147483647 w 96"/>
                <a:gd name="T65" fmla="*/ 606135306 h 9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"/>
                <a:gd name="T100" fmla="*/ 0 h 94"/>
                <a:gd name="T101" fmla="*/ 96 w 96"/>
                <a:gd name="T102" fmla="*/ 94 h 9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" h="94">
                  <a:moveTo>
                    <a:pt x="63" y="13"/>
                  </a:moveTo>
                  <a:cubicBezTo>
                    <a:pt x="71" y="9"/>
                    <a:pt x="62" y="3"/>
                    <a:pt x="65" y="1"/>
                  </a:cubicBezTo>
                  <a:cubicBezTo>
                    <a:pt x="65" y="0"/>
                    <a:pt x="66" y="1"/>
                    <a:pt x="67" y="2"/>
                  </a:cubicBezTo>
                  <a:cubicBezTo>
                    <a:pt x="70" y="7"/>
                    <a:pt x="72" y="12"/>
                    <a:pt x="75" y="16"/>
                  </a:cubicBezTo>
                  <a:cubicBezTo>
                    <a:pt x="82" y="28"/>
                    <a:pt x="89" y="39"/>
                    <a:pt x="96" y="51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8"/>
                    <a:pt x="78" y="68"/>
                    <a:pt x="78" y="69"/>
                  </a:cubicBezTo>
                  <a:cubicBezTo>
                    <a:pt x="78" y="69"/>
                    <a:pt x="77" y="69"/>
                    <a:pt x="77" y="68"/>
                  </a:cubicBezTo>
                  <a:cubicBezTo>
                    <a:pt x="76" y="67"/>
                    <a:pt x="78" y="66"/>
                    <a:pt x="82" y="59"/>
                  </a:cubicBezTo>
                  <a:cubicBezTo>
                    <a:pt x="87" y="50"/>
                    <a:pt x="87" y="41"/>
                    <a:pt x="80" y="29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4" y="50"/>
                    <a:pt x="62" y="52"/>
                    <a:pt x="70" y="48"/>
                  </a:cubicBezTo>
                  <a:cubicBezTo>
                    <a:pt x="72" y="47"/>
                    <a:pt x="72" y="47"/>
                    <a:pt x="73" y="48"/>
                  </a:cubicBezTo>
                  <a:cubicBezTo>
                    <a:pt x="73" y="49"/>
                    <a:pt x="73" y="49"/>
                    <a:pt x="72" y="50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1" y="68"/>
                    <a:pt x="40" y="67"/>
                  </a:cubicBezTo>
                  <a:cubicBezTo>
                    <a:pt x="40" y="67"/>
                    <a:pt x="40" y="66"/>
                    <a:pt x="42" y="65"/>
                  </a:cubicBezTo>
                  <a:cubicBezTo>
                    <a:pt x="50" y="59"/>
                    <a:pt x="52" y="51"/>
                    <a:pt x="48" y="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8" y="59"/>
                    <a:pt x="16" y="63"/>
                    <a:pt x="20" y="69"/>
                  </a:cubicBezTo>
                  <a:cubicBezTo>
                    <a:pt x="29" y="84"/>
                    <a:pt x="45" y="86"/>
                    <a:pt x="56" y="83"/>
                  </a:cubicBezTo>
                  <a:cubicBezTo>
                    <a:pt x="58" y="82"/>
                    <a:pt x="59" y="82"/>
                    <a:pt x="60" y="83"/>
                  </a:cubicBezTo>
                  <a:cubicBezTo>
                    <a:pt x="60" y="84"/>
                    <a:pt x="60" y="84"/>
                    <a:pt x="59" y="85"/>
                  </a:cubicBezTo>
                  <a:cubicBezTo>
                    <a:pt x="59" y="85"/>
                    <a:pt x="57" y="85"/>
                    <a:pt x="56" y="86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5" y="82"/>
                    <a:pt x="17" y="69"/>
                    <a:pt x="9" y="55"/>
                  </a:cubicBezTo>
                  <a:cubicBezTo>
                    <a:pt x="7" y="51"/>
                    <a:pt x="4" y="47"/>
                    <a:pt x="1" y="42"/>
                  </a:cubicBezTo>
                  <a:cubicBezTo>
                    <a:pt x="0" y="40"/>
                    <a:pt x="0" y="39"/>
                    <a:pt x="1" y="39"/>
                  </a:cubicBezTo>
                  <a:cubicBezTo>
                    <a:pt x="3" y="37"/>
                    <a:pt x="5" y="48"/>
                    <a:pt x="12" y="43"/>
                  </a:cubicBezTo>
                  <a:lnTo>
                    <a:pt x="63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12664A36-7E62-4B7D-8AAF-36779B22B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1007" y="1331762"/>
              <a:ext cx="613080" cy="667766"/>
            </a:xfrm>
            <a:custGeom>
              <a:avLst/>
              <a:gdLst>
                <a:gd name="T0" fmla="*/ 1809730654 w 90"/>
                <a:gd name="T1" fmla="*/ 2147483647 h 98"/>
                <a:gd name="T2" fmla="*/ 1948940639 w 90"/>
                <a:gd name="T3" fmla="*/ 1671472715 h 98"/>
                <a:gd name="T4" fmla="*/ 742453465 w 90"/>
                <a:gd name="T5" fmla="*/ 2042907642 h 98"/>
                <a:gd name="T6" fmla="*/ 556840152 w 90"/>
                <a:gd name="T7" fmla="*/ 2147483647 h 98"/>
                <a:gd name="T8" fmla="*/ 464033496 w 90"/>
                <a:gd name="T9" fmla="*/ 2147483647 h 98"/>
                <a:gd name="T10" fmla="*/ 232016748 w 90"/>
                <a:gd name="T11" fmla="*/ 1764333044 h 98"/>
                <a:gd name="T12" fmla="*/ 46403342 w 90"/>
                <a:gd name="T13" fmla="*/ 1067887392 h 98"/>
                <a:gd name="T14" fmla="*/ 46403342 w 90"/>
                <a:gd name="T15" fmla="*/ 975027063 h 98"/>
                <a:gd name="T16" fmla="*/ 556840152 w 90"/>
                <a:gd name="T17" fmla="*/ 1300031400 h 98"/>
                <a:gd name="T18" fmla="*/ 2147483647 w 90"/>
                <a:gd name="T19" fmla="*/ 510725207 h 98"/>
                <a:gd name="T20" fmla="*/ 2147483647 w 90"/>
                <a:gd name="T21" fmla="*/ 0 h 98"/>
                <a:gd name="T22" fmla="*/ 2147483647 w 90"/>
                <a:gd name="T23" fmla="*/ 92860355 h 98"/>
                <a:gd name="T24" fmla="*/ 2147483647 w 90"/>
                <a:gd name="T25" fmla="*/ 789306193 h 98"/>
                <a:gd name="T26" fmla="*/ 2147483647 w 90"/>
                <a:gd name="T27" fmla="*/ 1578612386 h 98"/>
                <a:gd name="T28" fmla="*/ 2147483647 w 90"/>
                <a:gd name="T29" fmla="*/ 2147483647 h 98"/>
                <a:gd name="T30" fmla="*/ 2134553952 w 90"/>
                <a:gd name="T31" fmla="*/ 2135767970 h 98"/>
                <a:gd name="T32" fmla="*/ 2134553952 w 90"/>
                <a:gd name="T33" fmla="*/ 2135767970 h 98"/>
                <a:gd name="T34" fmla="*/ 1902537310 w 90"/>
                <a:gd name="T35" fmla="*/ 2147483647 h 98"/>
                <a:gd name="T36" fmla="*/ 1299293617 w 90"/>
                <a:gd name="T37" fmla="*/ 2147483647 h 98"/>
                <a:gd name="T38" fmla="*/ 1113680304 w 90"/>
                <a:gd name="T39" fmla="*/ 2147483647 h 98"/>
                <a:gd name="T40" fmla="*/ 1020873648 w 90"/>
                <a:gd name="T41" fmla="*/ 2147483647 h 98"/>
                <a:gd name="T42" fmla="*/ 881663450 w 90"/>
                <a:gd name="T43" fmla="*/ 2147483647 h 98"/>
                <a:gd name="T44" fmla="*/ 742453465 w 90"/>
                <a:gd name="T45" fmla="*/ 2147483647 h 98"/>
                <a:gd name="T46" fmla="*/ 1809730654 w 90"/>
                <a:gd name="T47" fmla="*/ 2147483647 h 98"/>
                <a:gd name="T48" fmla="*/ 2041747295 w 90"/>
                <a:gd name="T49" fmla="*/ 1625042551 h 98"/>
                <a:gd name="T50" fmla="*/ 2134553952 w 90"/>
                <a:gd name="T51" fmla="*/ 1857193798 h 98"/>
                <a:gd name="T52" fmla="*/ 2147483647 w 90"/>
                <a:gd name="T53" fmla="*/ 2147483647 h 98"/>
                <a:gd name="T54" fmla="*/ 2147483647 w 90"/>
                <a:gd name="T55" fmla="*/ 1485752057 h 98"/>
                <a:gd name="T56" fmla="*/ 2147483647 w 90"/>
                <a:gd name="T57" fmla="*/ 1160740907 h 98"/>
                <a:gd name="T58" fmla="*/ 2041747295 w 90"/>
                <a:gd name="T59" fmla="*/ 1625042551 h 9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0"/>
                <a:gd name="T91" fmla="*/ 0 h 98"/>
                <a:gd name="T92" fmla="*/ 90 w 90"/>
                <a:gd name="T93" fmla="*/ 98 h 9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0" h="98">
                  <a:moveTo>
                    <a:pt x="39" y="52"/>
                  </a:moveTo>
                  <a:cubicBezTo>
                    <a:pt x="44" y="48"/>
                    <a:pt x="44" y="42"/>
                    <a:pt x="42" y="3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8" y="46"/>
                    <a:pt x="15" y="54"/>
                    <a:pt x="12" y="55"/>
                  </a:cubicBezTo>
                  <a:cubicBezTo>
                    <a:pt x="11" y="56"/>
                    <a:pt x="10" y="55"/>
                    <a:pt x="10" y="54"/>
                  </a:cubicBezTo>
                  <a:cubicBezTo>
                    <a:pt x="8" y="48"/>
                    <a:pt x="7" y="43"/>
                    <a:pt x="5" y="38"/>
                  </a:cubicBezTo>
                  <a:cubicBezTo>
                    <a:pt x="4" y="34"/>
                    <a:pt x="2" y="29"/>
                    <a:pt x="1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4" y="20"/>
                    <a:pt x="3" y="30"/>
                    <a:pt x="12" y="28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7" y="9"/>
                    <a:pt x="70" y="1"/>
                    <a:pt x="73" y="0"/>
                  </a:cubicBezTo>
                  <a:cubicBezTo>
                    <a:pt x="74" y="0"/>
                    <a:pt x="74" y="0"/>
                    <a:pt x="75" y="2"/>
                  </a:cubicBezTo>
                  <a:cubicBezTo>
                    <a:pt x="76" y="7"/>
                    <a:pt x="78" y="12"/>
                    <a:pt x="79" y="17"/>
                  </a:cubicBezTo>
                  <a:cubicBezTo>
                    <a:pt x="81" y="22"/>
                    <a:pt x="82" y="27"/>
                    <a:pt x="84" y="34"/>
                  </a:cubicBezTo>
                  <a:cubicBezTo>
                    <a:pt x="90" y="52"/>
                    <a:pt x="84" y="65"/>
                    <a:pt x="73" y="68"/>
                  </a:cubicBezTo>
                  <a:cubicBezTo>
                    <a:pt x="64" y="71"/>
                    <a:pt x="55" y="67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9" y="57"/>
                    <a:pt x="48" y="64"/>
                    <a:pt x="41" y="71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1" y="91"/>
                    <a:pt x="27" y="97"/>
                    <a:pt x="24" y="98"/>
                  </a:cubicBezTo>
                  <a:cubicBezTo>
                    <a:pt x="23" y="98"/>
                    <a:pt x="23" y="98"/>
                    <a:pt x="22" y="97"/>
                  </a:cubicBezTo>
                  <a:cubicBezTo>
                    <a:pt x="21" y="93"/>
                    <a:pt x="20" y="89"/>
                    <a:pt x="19" y="85"/>
                  </a:cubicBezTo>
                  <a:cubicBezTo>
                    <a:pt x="16" y="73"/>
                    <a:pt x="16" y="73"/>
                    <a:pt x="16" y="73"/>
                  </a:cubicBezTo>
                  <a:lnTo>
                    <a:pt x="39" y="52"/>
                  </a:lnTo>
                  <a:close/>
                  <a:moveTo>
                    <a:pt x="44" y="35"/>
                  </a:moveTo>
                  <a:cubicBezTo>
                    <a:pt x="46" y="40"/>
                    <a:pt x="46" y="40"/>
                    <a:pt x="46" y="40"/>
                  </a:cubicBezTo>
                  <a:cubicBezTo>
                    <a:pt x="49" y="52"/>
                    <a:pt x="57" y="56"/>
                    <a:pt x="68" y="52"/>
                  </a:cubicBezTo>
                  <a:cubicBezTo>
                    <a:pt x="80" y="49"/>
                    <a:pt x="84" y="41"/>
                    <a:pt x="81" y="32"/>
                  </a:cubicBezTo>
                  <a:cubicBezTo>
                    <a:pt x="79" y="25"/>
                    <a:pt x="79" y="25"/>
                    <a:pt x="79" y="25"/>
                  </a:cubicBezTo>
                  <a:lnTo>
                    <a:pt x="44" y="35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94249F8C-48C2-45EC-8928-0C8D457BCEC8}"/>
                </a:ext>
              </a:extLst>
            </p:cNvPr>
            <p:cNvSpPr/>
            <p:nvPr/>
          </p:nvSpPr>
          <p:spPr bwMode="auto">
            <a:xfrm>
              <a:off x="6824922" y="2028311"/>
              <a:ext cx="552634" cy="408719"/>
            </a:xfrm>
            <a:custGeom>
              <a:avLst/>
              <a:gdLst>
                <a:gd name="T0" fmla="*/ 1536097220 w 81"/>
                <a:gd name="T1" fmla="*/ 46403232 h 60"/>
                <a:gd name="T2" fmla="*/ 1629192135 w 81"/>
                <a:gd name="T3" fmla="*/ 139209709 h 60"/>
                <a:gd name="T4" fmla="*/ 1443002306 w 81"/>
                <a:gd name="T5" fmla="*/ 185612928 h 60"/>
                <a:gd name="T6" fmla="*/ 139645837 w 81"/>
                <a:gd name="T7" fmla="*/ 1438493392 h 60"/>
                <a:gd name="T8" fmla="*/ 884418959 w 81"/>
                <a:gd name="T9" fmla="*/ 2147483647 h 60"/>
                <a:gd name="T10" fmla="*/ 2147483647 w 81"/>
                <a:gd name="T11" fmla="*/ 46403232 h 60"/>
                <a:gd name="T12" fmla="*/ 2147483647 w 81"/>
                <a:gd name="T13" fmla="*/ 1160080892 h 60"/>
                <a:gd name="T14" fmla="*/ 2147483647 w 81"/>
                <a:gd name="T15" fmla="*/ 2088138879 h 60"/>
                <a:gd name="T16" fmla="*/ 2147483647 w 81"/>
                <a:gd name="T17" fmla="*/ 2147483647 h 60"/>
                <a:gd name="T18" fmla="*/ 2147483647 w 81"/>
                <a:gd name="T19" fmla="*/ 2147483647 h 60"/>
                <a:gd name="T20" fmla="*/ 2147483647 w 81"/>
                <a:gd name="T21" fmla="*/ 2147483647 h 60"/>
                <a:gd name="T22" fmla="*/ 2147483647 w 81"/>
                <a:gd name="T23" fmla="*/ 2147483647 h 60"/>
                <a:gd name="T24" fmla="*/ 2147483647 w 81"/>
                <a:gd name="T25" fmla="*/ 2147483647 h 60"/>
                <a:gd name="T26" fmla="*/ 2147483647 w 81"/>
                <a:gd name="T27" fmla="*/ 2147483647 h 60"/>
                <a:gd name="T28" fmla="*/ 2147483647 w 81"/>
                <a:gd name="T29" fmla="*/ 1160080892 h 60"/>
                <a:gd name="T30" fmla="*/ 2147483647 w 81"/>
                <a:gd name="T31" fmla="*/ 510435618 h 60"/>
                <a:gd name="T32" fmla="*/ 1349907391 w 81"/>
                <a:gd name="T33" fmla="*/ 2147483647 h 60"/>
                <a:gd name="T34" fmla="*/ 46550882 w 81"/>
                <a:gd name="T35" fmla="*/ 1438493392 h 60"/>
                <a:gd name="T36" fmla="*/ 232740805 w 81"/>
                <a:gd name="T37" fmla="*/ 417629074 h 60"/>
                <a:gd name="T38" fmla="*/ 46550882 w 81"/>
                <a:gd name="T39" fmla="*/ 185612928 h 60"/>
                <a:gd name="T40" fmla="*/ 93094941 w 81"/>
                <a:gd name="T41" fmla="*/ 139209709 h 60"/>
                <a:gd name="T42" fmla="*/ 1536097220 w 81"/>
                <a:gd name="T43" fmla="*/ 46403232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1"/>
                <a:gd name="T67" fmla="*/ 0 h 60"/>
                <a:gd name="T68" fmla="*/ 81 w 81"/>
                <a:gd name="T69" fmla="*/ 60 h 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1" h="60">
                  <a:moveTo>
                    <a:pt x="33" y="1"/>
                  </a:moveTo>
                  <a:cubicBezTo>
                    <a:pt x="34" y="1"/>
                    <a:pt x="35" y="2"/>
                    <a:pt x="35" y="3"/>
                  </a:cubicBezTo>
                  <a:cubicBezTo>
                    <a:pt x="35" y="4"/>
                    <a:pt x="33" y="4"/>
                    <a:pt x="31" y="4"/>
                  </a:cubicBezTo>
                  <a:cubicBezTo>
                    <a:pt x="17" y="8"/>
                    <a:pt x="3" y="14"/>
                    <a:pt x="3" y="31"/>
                  </a:cubicBezTo>
                  <a:cubicBezTo>
                    <a:pt x="4" y="42"/>
                    <a:pt x="10" y="48"/>
                    <a:pt x="19" y="48"/>
                  </a:cubicBezTo>
                  <a:cubicBezTo>
                    <a:pt x="42" y="47"/>
                    <a:pt x="28" y="2"/>
                    <a:pt x="56" y="1"/>
                  </a:cubicBezTo>
                  <a:cubicBezTo>
                    <a:pt x="70" y="0"/>
                    <a:pt x="80" y="11"/>
                    <a:pt x="81" y="25"/>
                  </a:cubicBezTo>
                  <a:cubicBezTo>
                    <a:pt x="81" y="36"/>
                    <a:pt x="77" y="42"/>
                    <a:pt x="77" y="45"/>
                  </a:cubicBezTo>
                  <a:cubicBezTo>
                    <a:pt x="77" y="49"/>
                    <a:pt x="80" y="47"/>
                    <a:pt x="81" y="49"/>
                  </a:cubicBezTo>
                  <a:cubicBezTo>
                    <a:pt x="81" y="50"/>
                    <a:pt x="80" y="50"/>
                    <a:pt x="79" y="50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5" y="54"/>
                    <a:pt x="54" y="54"/>
                    <a:pt x="54" y="54"/>
                  </a:cubicBezTo>
                  <a:cubicBezTo>
                    <a:pt x="53" y="54"/>
                    <a:pt x="52" y="54"/>
                    <a:pt x="52" y="53"/>
                  </a:cubicBezTo>
                  <a:cubicBezTo>
                    <a:pt x="52" y="52"/>
                    <a:pt x="55" y="52"/>
                    <a:pt x="59" y="50"/>
                  </a:cubicBezTo>
                  <a:cubicBezTo>
                    <a:pt x="72" y="44"/>
                    <a:pt x="79" y="38"/>
                    <a:pt x="78" y="25"/>
                  </a:cubicBezTo>
                  <a:cubicBezTo>
                    <a:pt x="78" y="17"/>
                    <a:pt x="74" y="11"/>
                    <a:pt x="65" y="11"/>
                  </a:cubicBezTo>
                  <a:cubicBezTo>
                    <a:pt x="47" y="12"/>
                    <a:pt x="59" y="58"/>
                    <a:pt x="29" y="59"/>
                  </a:cubicBezTo>
                  <a:cubicBezTo>
                    <a:pt x="14" y="60"/>
                    <a:pt x="1" y="48"/>
                    <a:pt x="1" y="31"/>
                  </a:cubicBezTo>
                  <a:cubicBezTo>
                    <a:pt x="0" y="19"/>
                    <a:pt x="5" y="14"/>
                    <a:pt x="5" y="9"/>
                  </a:cubicBezTo>
                  <a:cubicBezTo>
                    <a:pt x="5" y="5"/>
                    <a:pt x="1" y="6"/>
                    <a:pt x="1" y="4"/>
                  </a:cubicBezTo>
                  <a:cubicBezTo>
                    <a:pt x="1" y="3"/>
                    <a:pt x="1" y="3"/>
                    <a:pt x="2" y="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04507D9-BF8B-47FA-B716-74A717E687C7}"/>
                </a:ext>
              </a:extLst>
            </p:cNvPr>
            <p:cNvSpPr/>
            <p:nvPr/>
          </p:nvSpPr>
          <p:spPr bwMode="auto">
            <a:xfrm>
              <a:off x="6804773" y="2526257"/>
              <a:ext cx="552634" cy="313735"/>
            </a:xfrm>
            <a:custGeom>
              <a:avLst/>
              <a:gdLst>
                <a:gd name="T0" fmla="*/ 2147483647 w 81"/>
                <a:gd name="T1" fmla="*/ 883818696 h 46"/>
                <a:gd name="T2" fmla="*/ 2147483647 w 81"/>
                <a:gd name="T3" fmla="*/ 465166759 h 46"/>
                <a:gd name="T4" fmla="*/ 2147483647 w 81"/>
                <a:gd name="T5" fmla="*/ 604717405 h 46"/>
                <a:gd name="T6" fmla="*/ 2147483647 w 81"/>
                <a:gd name="T7" fmla="*/ 1302470847 h 46"/>
                <a:gd name="T8" fmla="*/ 2147483647 w 81"/>
                <a:gd name="T9" fmla="*/ 2046739110 h 46"/>
                <a:gd name="T10" fmla="*/ 2147483647 w 81"/>
                <a:gd name="T11" fmla="*/ 2139775148 h 46"/>
                <a:gd name="T12" fmla="*/ 2147483647 w 81"/>
                <a:gd name="T13" fmla="*/ 1628086747 h 46"/>
                <a:gd name="T14" fmla="*/ 512032478 w 81"/>
                <a:gd name="T15" fmla="*/ 1255956238 h 46"/>
                <a:gd name="T16" fmla="*/ 93094941 w 81"/>
                <a:gd name="T17" fmla="*/ 1674608176 h 46"/>
                <a:gd name="T18" fmla="*/ 46550882 w 81"/>
                <a:gd name="T19" fmla="*/ 1581572138 h 46"/>
                <a:gd name="T20" fmla="*/ 139645837 w 81"/>
                <a:gd name="T21" fmla="*/ 837304088 h 46"/>
                <a:gd name="T22" fmla="*/ 232740805 w 81"/>
                <a:gd name="T23" fmla="*/ 93036064 h 46"/>
                <a:gd name="T24" fmla="*/ 325835719 w 81"/>
                <a:gd name="T25" fmla="*/ 0 h 46"/>
                <a:gd name="T26" fmla="*/ 605127393 w 81"/>
                <a:gd name="T27" fmla="*/ 511688188 h 46"/>
                <a:gd name="T28" fmla="*/ 2147483647 w 81"/>
                <a:gd name="T29" fmla="*/ 883818696 h 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1"/>
                <a:gd name="T46" fmla="*/ 0 h 46"/>
                <a:gd name="T47" fmla="*/ 81 w 81"/>
                <a:gd name="T48" fmla="*/ 46 h 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1" h="46">
                  <a:moveTo>
                    <a:pt x="71" y="19"/>
                  </a:moveTo>
                  <a:cubicBezTo>
                    <a:pt x="80" y="20"/>
                    <a:pt x="77" y="10"/>
                    <a:pt x="80" y="10"/>
                  </a:cubicBezTo>
                  <a:cubicBezTo>
                    <a:pt x="81" y="10"/>
                    <a:pt x="81" y="11"/>
                    <a:pt x="81" y="13"/>
                  </a:cubicBezTo>
                  <a:cubicBezTo>
                    <a:pt x="80" y="18"/>
                    <a:pt x="80" y="24"/>
                    <a:pt x="79" y="28"/>
                  </a:cubicBezTo>
                  <a:cubicBezTo>
                    <a:pt x="78" y="33"/>
                    <a:pt x="78" y="38"/>
                    <a:pt x="77" y="44"/>
                  </a:cubicBezTo>
                  <a:cubicBezTo>
                    <a:pt x="77" y="46"/>
                    <a:pt x="76" y="46"/>
                    <a:pt x="75" y="46"/>
                  </a:cubicBezTo>
                  <a:cubicBezTo>
                    <a:pt x="72" y="45"/>
                    <a:pt x="78" y="36"/>
                    <a:pt x="69" y="3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" y="26"/>
                    <a:pt x="5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cubicBezTo>
                    <a:pt x="1" y="28"/>
                    <a:pt x="2" y="22"/>
                    <a:pt x="3" y="18"/>
                  </a:cubicBezTo>
                  <a:cubicBezTo>
                    <a:pt x="3" y="14"/>
                    <a:pt x="4" y="8"/>
                    <a:pt x="5" y="2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10" y="1"/>
                    <a:pt x="4" y="10"/>
                    <a:pt x="13" y="11"/>
                  </a:cubicBezTo>
                  <a:lnTo>
                    <a:pt x="71" y="1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4578D9F-6750-4C2C-9858-78DABEA4AC08}"/>
                </a:ext>
              </a:extLst>
            </p:cNvPr>
            <p:cNvSpPr/>
            <p:nvPr/>
          </p:nvSpPr>
          <p:spPr bwMode="auto">
            <a:xfrm>
              <a:off x="6686763" y="2934976"/>
              <a:ext cx="615957" cy="497945"/>
            </a:xfrm>
            <a:custGeom>
              <a:avLst/>
              <a:gdLst>
                <a:gd name="T0" fmla="*/ 2147483647 w 90"/>
                <a:gd name="T1" fmla="*/ 1581964209 h 73"/>
                <a:gd name="T2" fmla="*/ 2147483647 w 90"/>
                <a:gd name="T3" fmla="*/ 93054312 h 73"/>
                <a:gd name="T4" fmla="*/ 2147483647 w 90"/>
                <a:gd name="T5" fmla="*/ 93054312 h 73"/>
                <a:gd name="T6" fmla="*/ 2147483647 w 90"/>
                <a:gd name="T7" fmla="*/ 139581482 h 73"/>
                <a:gd name="T8" fmla="*/ 2147483647 w 90"/>
                <a:gd name="T9" fmla="*/ 651393855 h 73"/>
                <a:gd name="T10" fmla="*/ 2147483647 w 90"/>
                <a:gd name="T11" fmla="*/ 697920998 h 73"/>
                <a:gd name="T12" fmla="*/ 2147483647 w 90"/>
                <a:gd name="T13" fmla="*/ 790982104 h 73"/>
                <a:gd name="T14" fmla="*/ 2147483647 w 90"/>
                <a:gd name="T15" fmla="*/ 884036390 h 73"/>
                <a:gd name="T16" fmla="*/ 2147483647 w 90"/>
                <a:gd name="T17" fmla="*/ 2147483647 h 73"/>
                <a:gd name="T18" fmla="*/ 2147483647 w 90"/>
                <a:gd name="T19" fmla="*/ 2147483647 h 73"/>
                <a:gd name="T20" fmla="*/ 2147483647 w 90"/>
                <a:gd name="T21" fmla="*/ 2147483647 h 73"/>
                <a:gd name="T22" fmla="*/ 2147483647 w 90"/>
                <a:gd name="T23" fmla="*/ 2147483647 h 73"/>
                <a:gd name="T24" fmla="*/ 2147483647 w 90"/>
                <a:gd name="T25" fmla="*/ 2147483647 h 73"/>
                <a:gd name="T26" fmla="*/ 2014117967 w 90"/>
                <a:gd name="T27" fmla="*/ 2147483647 h 73"/>
                <a:gd name="T28" fmla="*/ 2014117967 w 90"/>
                <a:gd name="T29" fmla="*/ 2147483647 h 73"/>
                <a:gd name="T30" fmla="*/ 2147483647 w 90"/>
                <a:gd name="T31" fmla="*/ 2147483647 h 73"/>
                <a:gd name="T32" fmla="*/ 655761502 w 90"/>
                <a:gd name="T33" fmla="*/ 1395848816 h 73"/>
                <a:gd name="T34" fmla="*/ 140520329 w 90"/>
                <a:gd name="T35" fmla="*/ 1675018494 h 73"/>
                <a:gd name="T36" fmla="*/ 46840105 w 90"/>
                <a:gd name="T37" fmla="*/ 1721545637 h 73"/>
                <a:gd name="T38" fmla="*/ 0 w 90"/>
                <a:gd name="T39" fmla="*/ 1628491352 h 73"/>
                <a:gd name="T40" fmla="*/ 281040659 w 90"/>
                <a:gd name="T41" fmla="*/ 884036390 h 73"/>
                <a:gd name="T42" fmla="*/ 515241226 w 90"/>
                <a:gd name="T43" fmla="*/ 93054312 h 73"/>
                <a:gd name="T44" fmla="*/ 608921410 w 90"/>
                <a:gd name="T45" fmla="*/ 46527156 h 73"/>
                <a:gd name="T46" fmla="*/ 655761502 w 90"/>
                <a:gd name="T47" fmla="*/ 139581482 h 73"/>
                <a:gd name="T48" fmla="*/ 889955118 w 90"/>
                <a:gd name="T49" fmla="*/ 651393855 h 73"/>
                <a:gd name="T50" fmla="*/ 2147483647 w 90"/>
                <a:gd name="T51" fmla="*/ 1581964209 h 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73"/>
                <a:gd name="T80" fmla="*/ 90 w 90"/>
                <a:gd name="T81" fmla="*/ 73 h 7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73">
                  <a:moveTo>
                    <a:pt x="79" y="34"/>
                  </a:moveTo>
                  <a:cubicBezTo>
                    <a:pt x="80" y="11"/>
                    <a:pt x="64" y="5"/>
                    <a:pt x="65" y="2"/>
                  </a:cubicBezTo>
                  <a:cubicBezTo>
                    <a:pt x="65" y="2"/>
                    <a:pt x="65" y="1"/>
                    <a:pt x="66" y="2"/>
                  </a:cubicBezTo>
                  <a:cubicBezTo>
                    <a:pt x="66" y="2"/>
                    <a:pt x="68" y="2"/>
                    <a:pt x="70" y="3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90" y="14"/>
                    <a:pt x="90" y="15"/>
                    <a:pt x="90" y="15"/>
                  </a:cubicBezTo>
                  <a:cubicBezTo>
                    <a:pt x="90" y="16"/>
                    <a:pt x="89" y="16"/>
                    <a:pt x="88" y="17"/>
                  </a:cubicBezTo>
                  <a:cubicBezTo>
                    <a:pt x="88" y="17"/>
                    <a:pt x="87" y="18"/>
                    <a:pt x="87" y="19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9"/>
                    <a:pt x="70" y="70"/>
                    <a:pt x="70" y="70"/>
                  </a:cubicBezTo>
                  <a:cubicBezTo>
                    <a:pt x="71" y="71"/>
                    <a:pt x="71" y="71"/>
                    <a:pt x="71" y="72"/>
                  </a:cubicBezTo>
                  <a:cubicBezTo>
                    <a:pt x="70" y="73"/>
                    <a:pt x="70" y="73"/>
                    <a:pt x="68" y="7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6" y="69"/>
                    <a:pt x="44" y="69"/>
                    <a:pt x="43" y="69"/>
                  </a:cubicBezTo>
                  <a:cubicBezTo>
                    <a:pt x="43" y="68"/>
                    <a:pt x="42" y="68"/>
                    <a:pt x="43" y="67"/>
                  </a:cubicBezTo>
                  <a:cubicBezTo>
                    <a:pt x="43" y="65"/>
                    <a:pt x="60" y="69"/>
                    <a:pt x="73" y="5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7" y="28"/>
                    <a:pt x="4" y="31"/>
                    <a:pt x="3" y="36"/>
                  </a:cubicBezTo>
                  <a:cubicBezTo>
                    <a:pt x="2" y="37"/>
                    <a:pt x="2" y="38"/>
                    <a:pt x="1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2" y="29"/>
                    <a:pt x="4" y="24"/>
                    <a:pt x="6" y="19"/>
                  </a:cubicBezTo>
                  <a:cubicBezTo>
                    <a:pt x="7" y="14"/>
                    <a:pt x="9" y="8"/>
                    <a:pt x="11" y="2"/>
                  </a:cubicBezTo>
                  <a:cubicBezTo>
                    <a:pt x="12" y="1"/>
                    <a:pt x="12" y="0"/>
                    <a:pt x="13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2" y="8"/>
                    <a:pt x="12" y="12"/>
                    <a:pt x="19" y="14"/>
                  </a:cubicBezTo>
                  <a:lnTo>
                    <a:pt x="79" y="34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0262067E-1295-408C-9A84-7F2A7ED21F9B}"/>
                </a:ext>
              </a:extLst>
            </p:cNvPr>
            <p:cNvSpPr/>
            <p:nvPr/>
          </p:nvSpPr>
          <p:spPr bwMode="auto">
            <a:xfrm>
              <a:off x="6442107" y="3427167"/>
              <a:ext cx="641863" cy="598687"/>
            </a:xfrm>
            <a:custGeom>
              <a:avLst/>
              <a:gdLst>
                <a:gd name="T0" fmla="*/ 1771794380 w 94"/>
                <a:gd name="T1" fmla="*/ 1943943669 h 88"/>
                <a:gd name="T2" fmla="*/ 2147483647 w 94"/>
                <a:gd name="T3" fmla="*/ 2147483647 h 88"/>
                <a:gd name="T4" fmla="*/ 2147483647 w 94"/>
                <a:gd name="T5" fmla="*/ 2147483647 h 88"/>
                <a:gd name="T6" fmla="*/ 2147483647 w 94"/>
                <a:gd name="T7" fmla="*/ 2147483647 h 88"/>
                <a:gd name="T8" fmla="*/ 2147483647 w 94"/>
                <a:gd name="T9" fmla="*/ 2147483647 h 88"/>
                <a:gd name="T10" fmla="*/ 2147483647 w 94"/>
                <a:gd name="T11" fmla="*/ 2147483647 h 88"/>
                <a:gd name="T12" fmla="*/ 2147483647 w 94"/>
                <a:gd name="T13" fmla="*/ 2147483647 h 88"/>
                <a:gd name="T14" fmla="*/ 2147483647 w 94"/>
                <a:gd name="T15" fmla="*/ 2147483647 h 88"/>
                <a:gd name="T16" fmla="*/ 2147483647 w 94"/>
                <a:gd name="T17" fmla="*/ 2147483647 h 88"/>
                <a:gd name="T18" fmla="*/ 1678539910 w 94"/>
                <a:gd name="T19" fmla="*/ 1943943669 h 88"/>
                <a:gd name="T20" fmla="*/ 606137195 w 94"/>
                <a:gd name="T21" fmla="*/ 1249677465 h 88"/>
                <a:gd name="T22" fmla="*/ 46623834 w 94"/>
                <a:gd name="T23" fmla="*/ 1434814552 h 88"/>
                <a:gd name="T24" fmla="*/ 46623834 w 94"/>
                <a:gd name="T25" fmla="*/ 1342249410 h 88"/>
                <a:gd name="T26" fmla="*/ 419634978 w 94"/>
                <a:gd name="T27" fmla="*/ 740548562 h 88"/>
                <a:gd name="T28" fmla="*/ 792646134 w 94"/>
                <a:gd name="T29" fmla="*/ 92571972 h 88"/>
                <a:gd name="T30" fmla="*/ 932524638 w 94"/>
                <a:gd name="T31" fmla="*/ 46282584 h 88"/>
                <a:gd name="T32" fmla="*/ 979148459 w 94"/>
                <a:gd name="T33" fmla="*/ 601694045 h 88"/>
                <a:gd name="T34" fmla="*/ 2004920738 w 94"/>
                <a:gd name="T35" fmla="*/ 1249677465 h 88"/>
                <a:gd name="T36" fmla="*/ 2147483647 w 94"/>
                <a:gd name="T37" fmla="*/ 1342249410 h 88"/>
                <a:gd name="T38" fmla="*/ 2147483647 w 94"/>
                <a:gd name="T39" fmla="*/ 1110822949 h 88"/>
                <a:gd name="T40" fmla="*/ 2147483647 w 94"/>
                <a:gd name="T41" fmla="*/ 1203394894 h 88"/>
                <a:gd name="T42" fmla="*/ 2147483647 w 94"/>
                <a:gd name="T43" fmla="*/ 1805089152 h 88"/>
                <a:gd name="T44" fmla="*/ 2147483647 w 94"/>
                <a:gd name="T45" fmla="*/ 2147483647 h 88"/>
                <a:gd name="T46" fmla="*/ 2147483647 w 94"/>
                <a:gd name="T47" fmla="*/ 2147483647 h 88"/>
                <a:gd name="T48" fmla="*/ 2147483647 w 94"/>
                <a:gd name="T49" fmla="*/ 2082798185 h 88"/>
                <a:gd name="T50" fmla="*/ 2147483647 w 94"/>
                <a:gd name="T51" fmla="*/ 2036515614 h 88"/>
                <a:gd name="T52" fmla="*/ 1771794380 w 94"/>
                <a:gd name="T53" fmla="*/ 1943943669 h 8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4"/>
                <a:gd name="T82" fmla="*/ 0 h 88"/>
                <a:gd name="T83" fmla="*/ 94 w 94"/>
                <a:gd name="T84" fmla="*/ 88 h 8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4" h="88">
                  <a:moveTo>
                    <a:pt x="38" y="42"/>
                  </a:moveTo>
                  <a:cubicBezTo>
                    <a:pt x="47" y="57"/>
                    <a:pt x="47" y="57"/>
                    <a:pt x="47" y="57"/>
                  </a:cubicBezTo>
                  <a:cubicBezTo>
                    <a:pt x="50" y="63"/>
                    <a:pt x="53" y="66"/>
                    <a:pt x="56" y="68"/>
                  </a:cubicBezTo>
                  <a:cubicBezTo>
                    <a:pt x="62" y="72"/>
                    <a:pt x="65" y="65"/>
                    <a:pt x="67" y="66"/>
                  </a:cubicBezTo>
                  <a:cubicBezTo>
                    <a:pt x="67" y="67"/>
                    <a:pt x="67" y="68"/>
                    <a:pt x="67" y="69"/>
                  </a:cubicBezTo>
                  <a:cubicBezTo>
                    <a:pt x="65" y="72"/>
                    <a:pt x="63" y="74"/>
                    <a:pt x="61" y="78"/>
                  </a:cubicBezTo>
                  <a:cubicBezTo>
                    <a:pt x="59" y="81"/>
                    <a:pt x="57" y="84"/>
                    <a:pt x="55" y="87"/>
                  </a:cubicBezTo>
                  <a:cubicBezTo>
                    <a:pt x="55" y="88"/>
                    <a:pt x="54" y="88"/>
                    <a:pt x="54" y="88"/>
                  </a:cubicBezTo>
                  <a:cubicBezTo>
                    <a:pt x="52" y="86"/>
                    <a:pt x="57" y="84"/>
                    <a:pt x="48" y="65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5" y="23"/>
                    <a:pt x="3" y="33"/>
                    <a:pt x="1" y="31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4" y="24"/>
                    <a:pt x="7" y="19"/>
                    <a:pt x="9" y="16"/>
                  </a:cubicBezTo>
                  <a:cubicBezTo>
                    <a:pt x="12" y="12"/>
                    <a:pt x="14" y="7"/>
                    <a:pt x="17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3" y="3"/>
                    <a:pt x="14" y="9"/>
                    <a:pt x="21" y="1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91" y="29"/>
                    <a:pt x="91" y="22"/>
                    <a:pt x="93" y="24"/>
                  </a:cubicBezTo>
                  <a:cubicBezTo>
                    <a:pt x="94" y="24"/>
                    <a:pt x="94" y="25"/>
                    <a:pt x="93" y="26"/>
                  </a:cubicBezTo>
                  <a:cubicBezTo>
                    <a:pt x="91" y="31"/>
                    <a:pt x="88" y="35"/>
                    <a:pt x="85" y="39"/>
                  </a:cubicBezTo>
                  <a:cubicBezTo>
                    <a:pt x="82" y="44"/>
                    <a:pt x="79" y="48"/>
                    <a:pt x="77" y="53"/>
                  </a:cubicBezTo>
                  <a:cubicBezTo>
                    <a:pt x="76" y="54"/>
                    <a:pt x="75" y="55"/>
                    <a:pt x="74" y="54"/>
                  </a:cubicBezTo>
                  <a:cubicBezTo>
                    <a:pt x="72" y="53"/>
                    <a:pt x="78" y="49"/>
                    <a:pt x="73" y="45"/>
                  </a:cubicBezTo>
                  <a:cubicBezTo>
                    <a:pt x="71" y="44"/>
                    <a:pt x="69" y="44"/>
                    <a:pt x="67" y="44"/>
                  </a:cubicBezTo>
                  <a:lnTo>
                    <a:pt x="38" y="4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18D08AA-7470-41C2-915B-ECD9F83CC05A}"/>
                </a:ext>
              </a:extLst>
            </p:cNvPr>
            <p:cNvSpPr/>
            <p:nvPr/>
          </p:nvSpPr>
          <p:spPr bwMode="auto">
            <a:xfrm>
              <a:off x="2205242" y="3458828"/>
              <a:ext cx="627471" cy="546878"/>
            </a:xfrm>
            <a:custGeom>
              <a:avLst/>
              <a:gdLst>
                <a:gd name="T0" fmla="*/ 2147483647 w 92"/>
                <a:gd name="T1" fmla="*/ 2147483647 h 80"/>
                <a:gd name="T2" fmla="*/ 2147483647 w 92"/>
                <a:gd name="T3" fmla="*/ 2147483647 h 80"/>
                <a:gd name="T4" fmla="*/ 2147483647 w 92"/>
                <a:gd name="T5" fmla="*/ 2147483647 h 80"/>
                <a:gd name="T6" fmla="*/ 2147483647 w 92"/>
                <a:gd name="T7" fmla="*/ 934614573 h 80"/>
                <a:gd name="T8" fmla="*/ 2147483647 w 92"/>
                <a:gd name="T9" fmla="*/ 607499408 h 80"/>
                <a:gd name="T10" fmla="*/ 2139785378 w 92"/>
                <a:gd name="T11" fmla="*/ 2147483647 h 80"/>
                <a:gd name="T12" fmla="*/ 604718368 w 92"/>
                <a:gd name="T13" fmla="*/ 2147483647 h 80"/>
                <a:gd name="T14" fmla="*/ 279101843 w 92"/>
                <a:gd name="T15" fmla="*/ 2147483647 h 80"/>
                <a:gd name="T16" fmla="*/ 0 w 92"/>
                <a:gd name="T17" fmla="*/ 2056145139 h 80"/>
                <a:gd name="T18" fmla="*/ 46514696 w 92"/>
                <a:gd name="T19" fmla="*/ 1962683724 h 80"/>
                <a:gd name="T20" fmla="*/ 837305422 w 92"/>
                <a:gd name="T21" fmla="*/ 1308453395 h 80"/>
                <a:gd name="T22" fmla="*/ 976856504 w 92"/>
                <a:gd name="T23" fmla="*/ 1214991980 h 80"/>
                <a:gd name="T24" fmla="*/ 1023371186 w 92"/>
                <a:gd name="T25" fmla="*/ 1214991980 h 80"/>
                <a:gd name="T26" fmla="*/ 837305422 w 92"/>
                <a:gd name="T27" fmla="*/ 1542106931 h 80"/>
                <a:gd name="T28" fmla="*/ 697754554 w 92"/>
                <a:gd name="T29" fmla="*/ 2147483647 h 80"/>
                <a:gd name="T30" fmla="*/ 1535059976 w 92"/>
                <a:gd name="T31" fmla="*/ 2147483647 h 80"/>
                <a:gd name="T32" fmla="*/ 1860676821 w 92"/>
                <a:gd name="T33" fmla="*/ 420576472 h 80"/>
                <a:gd name="T34" fmla="*/ 2147483647 w 92"/>
                <a:gd name="T35" fmla="*/ 887883652 h 80"/>
                <a:gd name="T36" fmla="*/ 2147483647 w 92"/>
                <a:gd name="T37" fmla="*/ 1822491602 h 80"/>
                <a:gd name="T38" fmla="*/ 2147483647 w 92"/>
                <a:gd name="T39" fmla="*/ 1962683724 h 80"/>
                <a:gd name="T40" fmla="*/ 2147483647 w 92"/>
                <a:gd name="T41" fmla="*/ 2009414431 h 80"/>
                <a:gd name="T42" fmla="*/ 2147483647 w 92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2"/>
                <a:gd name="T67" fmla="*/ 0 h 80"/>
                <a:gd name="T68" fmla="*/ 92 w 92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2" h="80">
                  <a:moveTo>
                    <a:pt x="66" y="60"/>
                  </a:moveTo>
                  <a:cubicBezTo>
                    <a:pt x="64" y="61"/>
                    <a:pt x="64" y="61"/>
                    <a:pt x="64" y="60"/>
                  </a:cubicBezTo>
                  <a:cubicBezTo>
                    <a:pt x="63" y="59"/>
                    <a:pt x="64" y="59"/>
                    <a:pt x="66" y="57"/>
                  </a:cubicBezTo>
                  <a:cubicBezTo>
                    <a:pt x="76" y="47"/>
                    <a:pt x="85" y="34"/>
                    <a:pt x="76" y="20"/>
                  </a:cubicBezTo>
                  <a:cubicBezTo>
                    <a:pt x="70" y="11"/>
                    <a:pt x="61" y="8"/>
                    <a:pt x="54" y="13"/>
                  </a:cubicBezTo>
                  <a:cubicBezTo>
                    <a:pt x="35" y="26"/>
                    <a:pt x="69" y="57"/>
                    <a:pt x="46" y="73"/>
                  </a:cubicBezTo>
                  <a:cubicBezTo>
                    <a:pt x="35" y="80"/>
                    <a:pt x="20" y="76"/>
                    <a:pt x="13" y="65"/>
                  </a:cubicBezTo>
                  <a:cubicBezTo>
                    <a:pt x="7" y="56"/>
                    <a:pt x="7" y="49"/>
                    <a:pt x="6" y="46"/>
                  </a:cubicBezTo>
                  <a:cubicBezTo>
                    <a:pt x="3" y="43"/>
                    <a:pt x="2" y="46"/>
                    <a:pt x="0" y="44"/>
                  </a:cubicBezTo>
                  <a:cubicBezTo>
                    <a:pt x="0" y="44"/>
                    <a:pt x="0" y="43"/>
                    <a:pt x="1" y="4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0" y="27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7"/>
                    <a:pt x="21" y="29"/>
                    <a:pt x="18" y="33"/>
                  </a:cubicBezTo>
                  <a:cubicBezTo>
                    <a:pt x="11" y="44"/>
                    <a:pt x="8" y="53"/>
                    <a:pt x="15" y="63"/>
                  </a:cubicBezTo>
                  <a:cubicBezTo>
                    <a:pt x="19" y="70"/>
                    <a:pt x="26" y="73"/>
                    <a:pt x="33" y="69"/>
                  </a:cubicBezTo>
                  <a:cubicBezTo>
                    <a:pt x="48" y="58"/>
                    <a:pt x="14" y="26"/>
                    <a:pt x="40" y="9"/>
                  </a:cubicBezTo>
                  <a:cubicBezTo>
                    <a:pt x="52" y="0"/>
                    <a:pt x="69" y="5"/>
                    <a:pt x="78" y="19"/>
                  </a:cubicBezTo>
                  <a:cubicBezTo>
                    <a:pt x="85" y="28"/>
                    <a:pt x="83" y="35"/>
                    <a:pt x="86" y="39"/>
                  </a:cubicBezTo>
                  <a:cubicBezTo>
                    <a:pt x="88" y="43"/>
                    <a:pt x="91" y="40"/>
                    <a:pt x="92" y="42"/>
                  </a:cubicBezTo>
                  <a:cubicBezTo>
                    <a:pt x="92" y="42"/>
                    <a:pt x="92" y="43"/>
                    <a:pt x="92" y="43"/>
                  </a:cubicBezTo>
                  <a:lnTo>
                    <a:pt x="66" y="6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3A3E1484-FAD7-44C7-A614-660256752E74}"/>
                </a:ext>
              </a:extLst>
            </p:cNvPr>
            <p:cNvSpPr/>
            <p:nvPr/>
          </p:nvSpPr>
          <p:spPr bwMode="auto">
            <a:xfrm>
              <a:off x="1882872" y="2799697"/>
              <a:ext cx="676402" cy="693670"/>
            </a:xfrm>
            <a:custGeom>
              <a:avLst/>
              <a:gdLst>
                <a:gd name="T0" fmla="*/ 1493789373 w 99"/>
                <a:gd name="T1" fmla="*/ 2147483647 h 102"/>
                <a:gd name="T2" fmla="*/ 1260382929 w 99"/>
                <a:gd name="T3" fmla="*/ 2147483647 h 102"/>
                <a:gd name="T4" fmla="*/ 1167025817 w 99"/>
                <a:gd name="T5" fmla="*/ 2147483647 h 102"/>
                <a:gd name="T6" fmla="*/ 933619372 w 99"/>
                <a:gd name="T7" fmla="*/ 2147483647 h 102"/>
                <a:gd name="T8" fmla="*/ 700212715 w 99"/>
                <a:gd name="T9" fmla="*/ 2147483647 h 102"/>
                <a:gd name="T10" fmla="*/ 746898103 w 99"/>
                <a:gd name="T11" fmla="*/ 2147483647 h 102"/>
                <a:gd name="T12" fmla="*/ 1213704373 w 99"/>
                <a:gd name="T13" fmla="*/ 2147483647 h 102"/>
                <a:gd name="T14" fmla="*/ 2147483647 w 99"/>
                <a:gd name="T15" fmla="*/ 2147483647 h 102"/>
                <a:gd name="T16" fmla="*/ 1960595857 w 99"/>
                <a:gd name="T17" fmla="*/ 1757474050 h 102"/>
                <a:gd name="T18" fmla="*/ 793576659 w 99"/>
                <a:gd name="T19" fmla="*/ 2147483647 h 102"/>
                <a:gd name="T20" fmla="*/ 606848770 w 99"/>
                <a:gd name="T21" fmla="*/ 2147483647 h 102"/>
                <a:gd name="T22" fmla="*/ 466806270 w 99"/>
                <a:gd name="T23" fmla="*/ 2147483647 h 102"/>
                <a:gd name="T24" fmla="*/ 280085107 w 99"/>
                <a:gd name="T25" fmla="*/ 1942473489 h 102"/>
                <a:gd name="T26" fmla="*/ 0 w 99"/>
                <a:gd name="T27" fmla="*/ 1248735264 h 102"/>
                <a:gd name="T28" fmla="*/ 46678569 w 99"/>
                <a:gd name="T29" fmla="*/ 1109980904 h 102"/>
                <a:gd name="T30" fmla="*/ 560170214 w 99"/>
                <a:gd name="T31" fmla="*/ 1433727477 h 102"/>
                <a:gd name="T32" fmla="*/ 2147483647 w 99"/>
                <a:gd name="T33" fmla="*/ 554990452 h 102"/>
                <a:gd name="T34" fmla="*/ 2147483647 w 99"/>
                <a:gd name="T35" fmla="*/ 46251467 h 102"/>
                <a:gd name="T36" fmla="*/ 2147483647 w 99"/>
                <a:gd name="T37" fmla="*/ 92496133 h 102"/>
                <a:gd name="T38" fmla="*/ 2147483647 w 99"/>
                <a:gd name="T39" fmla="*/ 786240919 h 102"/>
                <a:gd name="T40" fmla="*/ 2147483647 w 99"/>
                <a:gd name="T41" fmla="*/ 1479978931 h 102"/>
                <a:gd name="T42" fmla="*/ 2147483647 w 99"/>
                <a:gd name="T43" fmla="*/ 1618726491 h 102"/>
                <a:gd name="T44" fmla="*/ 2147483647 w 99"/>
                <a:gd name="T45" fmla="*/ 1294979917 h 102"/>
                <a:gd name="T46" fmla="*/ 2053959801 w 99"/>
                <a:gd name="T47" fmla="*/ 1757474050 h 102"/>
                <a:gd name="T48" fmla="*/ 2147483647 w 99"/>
                <a:gd name="T49" fmla="*/ 2147483647 h 102"/>
                <a:gd name="T50" fmla="*/ 2147483647 w 99"/>
                <a:gd name="T51" fmla="*/ 2147483647 h 102"/>
                <a:gd name="T52" fmla="*/ 2147483647 w 99"/>
                <a:gd name="T53" fmla="*/ 2034969595 h 102"/>
                <a:gd name="T54" fmla="*/ 2147483647 w 99"/>
                <a:gd name="T55" fmla="*/ 2127472502 h 102"/>
                <a:gd name="T56" fmla="*/ 2147483647 w 99"/>
                <a:gd name="T57" fmla="*/ 2147483647 h 102"/>
                <a:gd name="T58" fmla="*/ 2147483647 w 99"/>
                <a:gd name="T59" fmla="*/ 2147483647 h 102"/>
                <a:gd name="T60" fmla="*/ 2147483647 w 99"/>
                <a:gd name="T61" fmla="*/ 2147483647 h 102"/>
                <a:gd name="T62" fmla="*/ 2147483647 w 99"/>
                <a:gd name="T63" fmla="*/ 2147483647 h 102"/>
                <a:gd name="T64" fmla="*/ 1493789373 w 99"/>
                <a:gd name="T65" fmla="*/ 2147483647 h 1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9"/>
                <a:gd name="T100" fmla="*/ 0 h 102"/>
                <a:gd name="T101" fmla="*/ 99 w 99"/>
                <a:gd name="T102" fmla="*/ 102 h 10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9" h="102">
                  <a:moveTo>
                    <a:pt x="32" y="90"/>
                  </a:moveTo>
                  <a:cubicBezTo>
                    <a:pt x="23" y="93"/>
                    <a:pt x="30" y="101"/>
                    <a:pt x="27" y="102"/>
                  </a:cubicBezTo>
                  <a:cubicBezTo>
                    <a:pt x="26" y="102"/>
                    <a:pt x="26" y="102"/>
                    <a:pt x="25" y="101"/>
                  </a:cubicBezTo>
                  <a:cubicBezTo>
                    <a:pt x="23" y="95"/>
                    <a:pt x="22" y="90"/>
                    <a:pt x="20" y="86"/>
                  </a:cubicBezTo>
                  <a:cubicBezTo>
                    <a:pt x="19" y="81"/>
                    <a:pt x="17" y="76"/>
                    <a:pt x="15" y="71"/>
                  </a:cubicBezTo>
                  <a:cubicBezTo>
                    <a:pt x="15" y="69"/>
                    <a:pt x="15" y="68"/>
                    <a:pt x="16" y="68"/>
                  </a:cubicBezTo>
                  <a:cubicBezTo>
                    <a:pt x="19" y="67"/>
                    <a:pt x="18" y="78"/>
                    <a:pt x="26" y="75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8" y="50"/>
                    <a:pt x="16" y="57"/>
                    <a:pt x="13" y="58"/>
                  </a:cubicBezTo>
                  <a:cubicBezTo>
                    <a:pt x="12" y="59"/>
                    <a:pt x="11" y="58"/>
                    <a:pt x="10" y="57"/>
                  </a:cubicBezTo>
                  <a:cubicBezTo>
                    <a:pt x="9" y="51"/>
                    <a:pt x="7" y="46"/>
                    <a:pt x="6" y="42"/>
                  </a:cubicBezTo>
                  <a:cubicBezTo>
                    <a:pt x="4" y="37"/>
                    <a:pt x="2" y="32"/>
                    <a:pt x="0" y="27"/>
                  </a:cubicBezTo>
                  <a:cubicBezTo>
                    <a:pt x="0" y="25"/>
                    <a:pt x="0" y="25"/>
                    <a:pt x="1" y="24"/>
                  </a:cubicBezTo>
                  <a:cubicBezTo>
                    <a:pt x="4" y="23"/>
                    <a:pt x="3" y="34"/>
                    <a:pt x="12" y="31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76" y="9"/>
                    <a:pt x="68" y="2"/>
                    <a:pt x="71" y="1"/>
                  </a:cubicBezTo>
                  <a:cubicBezTo>
                    <a:pt x="72" y="0"/>
                    <a:pt x="73" y="1"/>
                    <a:pt x="74" y="2"/>
                  </a:cubicBezTo>
                  <a:cubicBezTo>
                    <a:pt x="75" y="8"/>
                    <a:pt x="77" y="13"/>
                    <a:pt x="78" y="17"/>
                  </a:cubicBezTo>
                  <a:cubicBezTo>
                    <a:pt x="80" y="22"/>
                    <a:pt x="82" y="27"/>
                    <a:pt x="84" y="32"/>
                  </a:cubicBezTo>
                  <a:cubicBezTo>
                    <a:pt x="84" y="34"/>
                    <a:pt x="84" y="34"/>
                    <a:pt x="83" y="35"/>
                  </a:cubicBezTo>
                  <a:cubicBezTo>
                    <a:pt x="80" y="36"/>
                    <a:pt x="81" y="25"/>
                    <a:pt x="72" y="2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0" y="53"/>
                    <a:pt x="83" y="45"/>
                    <a:pt x="86" y="44"/>
                  </a:cubicBezTo>
                  <a:cubicBezTo>
                    <a:pt x="87" y="44"/>
                    <a:pt x="88" y="44"/>
                    <a:pt x="88" y="46"/>
                  </a:cubicBezTo>
                  <a:cubicBezTo>
                    <a:pt x="90" y="52"/>
                    <a:pt x="92" y="57"/>
                    <a:pt x="93" y="61"/>
                  </a:cubicBezTo>
                  <a:cubicBezTo>
                    <a:pt x="95" y="65"/>
                    <a:pt x="97" y="70"/>
                    <a:pt x="98" y="76"/>
                  </a:cubicBezTo>
                  <a:cubicBezTo>
                    <a:pt x="99" y="78"/>
                    <a:pt x="99" y="78"/>
                    <a:pt x="98" y="79"/>
                  </a:cubicBezTo>
                  <a:cubicBezTo>
                    <a:pt x="95" y="80"/>
                    <a:pt x="96" y="69"/>
                    <a:pt x="87" y="72"/>
                  </a:cubicBezTo>
                  <a:lnTo>
                    <a:pt x="32" y="9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37EAB5D-F377-482E-8E90-E9DF3FDBC148}"/>
                </a:ext>
              </a:extLst>
            </p:cNvPr>
            <p:cNvSpPr/>
            <p:nvPr/>
          </p:nvSpPr>
          <p:spPr bwMode="auto">
            <a:xfrm>
              <a:off x="1822429" y="2238426"/>
              <a:ext cx="546878" cy="483555"/>
            </a:xfrm>
            <a:custGeom>
              <a:avLst/>
              <a:gdLst>
                <a:gd name="T0" fmla="*/ 560768701 w 80"/>
                <a:gd name="T1" fmla="*/ 2147483647 h 71"/>
                <a:gd name="T2" fmla="*/ 186922883 w 80"/>
                <a:gd name="T3" fmla="*/ 2147483647 h 71"/>
                <a:gd name="T4" fmla="*/ 140192175 w 80"/>
                <a:gd name="T5" fmla="*/ 2147483647 h 71"/>
                <a:gd name="T6" fmla="*/ 93461441 w 80"/>
                <a:gd name="T7" fmla="*/ 2147483647 h 71"/>
                <a:gd name="T8" fmla="*/ 0 w 80"/>
                <a:gd name="T9" fmla="*/ 556619453 h 71"/>
                <a:gd name="T10" fmla="*/ 981338444 w 80"/>
                <a:gd name="T11" fmla="*/ 278309727 h 71"/>
                <a:gd name="T12" fmla="*/ 1121530566 w 80"/>
                <a:gd name="T13" fmla="*/ 231922520 h 71"/>
                <a:gd name="T14" fmla="*/ 1168261273 w 80"/>
                <a:gd name="T15" fmla="*/ 278309727 h 71"/>
                <a:gd name="T16" fmla="*/ 747691530 w 80"/>
                <a:gd name="T17" fmla="*/ 556619453 h 71"/>
                <a:gd name="T18" fmla="*/ 186922883 w 80"/>
                <a:gd name="T19" fmla="*/ 1809006571 h 71"/>
                <a:gd name="T20" fmla="*/ 186922883 w 80"/>
                <a:gd name="T21" fmla="*/ 2087309381 h 71"/>
                <a:gd name="T22" fmla="*/ 1729029760 w 80"/>
                <a:gd name="T23" fmla="*/ 1994541778 h 71"/>
                <a:gd name="T24" fmla="*/ 1729029760 w 80"/>
                <a:gd name="T25" fmla="*/ 1855386968 h 71"/>
                <a:gd name="T26" fmla="*/ 1028069151 w 80"/>
                <a:gd name="T27" fmla="*/ 1252386905 h 71"/>
                <a:gd name="T28" fmla="*/ 887883652 w 80"/>
                <a:gd name="T29" fmla="*/ 1159619302 h 71"/>
                <a:gd name="T30" fmla="*/ 981338444 w 80"/>
                <a:gd name="T31" fmla="*/ 1113232095 h 71"/>
                <a:gd name="T32" fmla="*/ 2147483647 w 80"/>
                <a:gd name="T33" fmla="*/ 1020464492 h 71"/>
                <a:gd name="T34" fmla="*/ 2147483647 w 80"/>
                <a:gd name="T35" fmla="*/ 1113232095 h 71"/>
                <a:gd name="T36" fmla="*/ 2147483647 w 80"/>
                <a:gd name="T37" fmla="*/ 1159619302 h 71"/>
                <a:gd name="T38" fmla="*/ 1822491602 w 80"/>
                <a:gd name="T39" fmla="*/ 1855386968 h 71"/>
                <a:gd name="T40" fmla="*/ 1869222309 w 80"/>
                <a:gd name="T41" fmla="*/ 1994541778 h 71"/>
                <a:gd name="T42" fmla="*/ 2147483647 w 80"/>
                <a:gd name="T43" fmla="*/ 1948161381 h 71"/>
                <a:gd name="T44" fmla="*/ 2147483647 w 80"/>
                <a:gd name="T45" fmla="*/ 1484309319 h 71"/>
                <a:gd name="T46" fmla="*/ 2147483647 w 80"/>
                <a:gd name="T47" fmla="*/ 92767630 h 71"/>
                <a:gd name="T48" fmla="*/ 2147483647 w 80"/>
                <a:gd name="T49" fmla="*/ 46387220 h 71"/>
                <a:gd name="T50" fmla="*/ 2147483647 w 80"/>
                <a:gd name="T51" fmla="*/ 0 h 71"/>
                <a:gd name="T52" fmla="*/ 2147483647 w 80"/>
                <a:gd name="T53" fmla="*/ 0 h 71"/>
                <a:gd name="T54" fmla="*/ 2147483647 w 80"/>
                <a:gd name="T55" fmla="*/ 185542070 h 71"/>
                <a:gd name="T56" fmla="*/ 2147483647 w 80"/>
                <a:gd name="T57" fmla="*/ 2147483647 h 71"/>
                <a:gd name="T58" fmla="*/ 2147483647 w 80"/>
                <a:gd name="T59" fmla="*/ 2147483647 h 71"/>
                <a:gd name="T60" fmla="*/ 2147483647 w 80"/>
                <a:gd name="T61" fmla="*/ 2147483647 h 71"/>
                <a:gd name="T62" fmla="*/ 2147483647 w 80"/>
                <a:gd name="T63" fmla="*/ 2147483647 h 71"/>
                <a:gd name="T64" fmla="*/ 560768701 w 80"/>
                <a:gd name="T65" fmla="*/ 2147483647 h 7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"/>
                <a:gd name="T100" fmla="*/ 0 h 71"/>
                <a:gd name="T101" fmla="*/ 80 w 80"/>
                <a:gd name="T102" fmla="*/ 71 h 7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" h="71">
                  <a:moveTo>
                    <a:pt x="12" y="61"/>
                  </a:moveTo>
                  <a:cubicBezTo>
                    <a:pt x="3" y="61"/>
                    <a:pt x="8" y="71"/>
                    <a:pt x="4" y="71"/>
                  </a:cubicBezTo>
                  <a:cubicBezTo>
                    <a:pt x="3" y="71"/>
                    <a:pt x="3" y="71"/>
                    <a:pt x="3" y="69"/>
                  </a:cubicBezTo>
                  <a:cubicBezTo>
                    <a:pt x="2" y="63"/>
                    <a:pt x="2" y="58"/>
                    <a:pt x="2" y="53"/>
                  </a:cubicBezTo>
                  <a:cubicBezTo>
                    <a:pt x="2" y="39"/>
                    <a:pt x="1" y="26"/>
                    <a:pt x="0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3" y="5"/>
                    <a:pt x="24" y="5"/>
                    <a:pt x="24" y="5"/>
                  </a:cubicBezTo>
                  <a:cubicBezTo>
                    <a:pt x="25" y="5"/>
                    <a:pt x="25" y="5"/>
                    <a:pt x="25" y="6"/>
                  </a:cubicBezTo>
                  <a:cubicBezTo>
                    <a:pt x="25" y="7"/>
                    <a:pt x="23" y="7"/>
                    <a:pt x="16" y="12"/>
                  </a:cubicBezTo>
                  <a:cubicBezTo>
                    <a:pt x="8" y="17"/>
                    <a:pt x="3" y="25"/>
                    <a:pt x="4" y="39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6" y="32"/>
                    <a:pt x="30" y="27"/>
                    <a:pt x="22" y="27"/>
                  </a:cubicBezTo>
                  <a:cubicBezTo>
                    <a:pt x="20" y="27"/>
                    <a:pt x="19" y="27"/>
                    <a:pt x="19" y="25"/>
                  </a:cubicBezTo>
                  <a:cubicBezTo>
                    <a:pt x="19" y="25"/>
                    <a:pt x="20" y="24"/>
                    <a:pt x="21" y="24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7" y="23"/>
                    <a:pt x="57" y="24"/>
                  </a:cubicBezTo>
                  <a:cubicBezTo>
                    <a:pt x="57" y="25"/>
                    <a:pt x="56" y="25"/>
                    <a:pt x="54" y="25"/>
                  </a:cubicBezTo>
                  <a:cubicBezTo>
                    <a:pt x="44" y="26"/>
                    <a:pt x="39" y="32"/>
                    <a:pt x="39" y="4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3" y="41"/>
                    <a:pt x="76" y="39"/>
                    <a:pt x="76" y="32"/>
                  </a:cubicBezTo>
                  <a:cubicBezTo>
                    <a:pt x="75" y="14"/>
                    <a:pt x="62" y="5"/>
                    <a:pt x="50" y="2"/>
                  </a:cubicBezTo>
                  <a:cubicBezTo>
                    <a:pt x="48" y="2"/>
                    <a:pt x="47" y="2"/>
                    <a:pt x="47" y="1"/>
                  </a:cubicBezTo>
                  <a:cubicBezTo>
                    <a:pt x="47" y="0"/>
                    <a:pt x="48" y="0"/>
                    <a:pt x="48" y="0"/>
                  </a:cubicBezTo>
                  <a:cubicBezTo>
                    <a:pt x="49" y="0"/>
                    <a:pt x="50" y="0"/>
                    <a:pt x="52" y="0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19"/>
                    <a:pt x="78" y="34"/>
                    <a:pt x="79" y="49"/>
                  </a:cubicBezTo>
                  <a:cubicBezTo>
                    <a:pt x="79" y="54"/>
                    <a:pt x="80" y="59"/>
                    <a:pt x="80" y="65"/>
                  </a:cubicBezTo>
                  <a:cubicBezTo>
                    <a:pt x="80" y="67"/>
                    <a:pt x="79" y="67"/>
                    <a:pt x="78" y="67"/>
                  </a:cubicBezTo>
                  <a:cubicBezTo>
                    <a:pt x="75" y="68"/>
                    <a:pt x="79" y="58"/>
                    <a:pt x="70" y="58"/>
                  </a:cubicBezTo>
                  <a:lnTo>
                    <a:pt x="12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090D6D75-ECED-438E-AD4C-08CB2D3F0B35}"/>
                </a:ext>
              </a:extLst>
            </p:cNvPr>
            <p:cNvSpPr/>
            <p:nvPr/>
          </p:nvSpPr>
          <p:spPr bwMode="auto">
            <a:xfrm>
              <a:off x="1831063" y="1481433"/>
              <a:ext cx="633227" cy="662010"/>
            </a:xfrm>
            <a:custGeom>
              <a:avLst/>
              <a:gdLst>
                <a:gd name="T0" fmla="*/ 2147483647 w 93"/>
                <a:gd name="T1" fmla="*/ 2147483647 h 97"/>
                <a:gd name="T2" fmla="*/ 2147483647 w 93"/>
                <a:gd name="T3" fmla="*/ 2147483647 h 97"/>
                <a:gd name="T4" fmla="*/ 2147483647 w 93"/>
                <a:gd name="T5" fmla="*/ 2147483647 h 97"/>
                <a:gd name="T6" fmla="*/ 2147483647 w 93"/>
                <a:gd name="T7" fmla="*/ 2147483647 h 97"/>
                <a:gd name="T8" fmla="*/ 2147483647 w 93"/>
                <a:gd name="T9" fmla="*/ 2147483647 h 97"/>
                <a:gd name="T10" fmla="*/ 2147483647 w 93"/>
                <a:gd name="T11" fmla="*/ 2147483647 h 97"/>
                <a:gd name="T12" fmla="*/ 2147483647 w 93"/>
                <a:gd name="T13" fmla="*/ 2147483647 h 97"/>
                <a:gd name="T14" fmla="*/ 2147483647 w 93"/>
                <a:gd name="T15" fmla="*/ 2147483647 h 97"/>
                <a:gd name="T16" fmla="*/ 2147483647 w 93"/>
                <a:gd name="T17" fmla="*/ 2147483647 h 97"/>
                <a:gd name="T18" fmla="*/ 602695941 w 93"/>
                <a:gd name="T19" fmla="*/ 2147483647 h 97"/>
                <a:gd name="T20" fmla="*/ 139085254 w 93"/>
                <a:gd name="T21" fmla="*/ 2147483647 h 97"/>
                <a:gd name="T22" fmla="*/ 46361747 w 93"/>
                <a:gd name="T23" fmla="*/ 2147483647 h 97"/>
                <a:gd name="T24" fmla="*/ 46361747 w 93"/>
                <a:gd name="T25" fmla="*/ 2147483647 h 97"/>
                <a:gd name="T26" fmla="*/ 139085254 w 93"/>
                <a:gd name="T27" fmla="*/ 2147483647 h 97"/>
                <a:gd name="T28" fmla="*/ 278163699 w 93"/>
                <a:gd name="T29" fmla="*/ 2147483647 h 97"/>
                <a:gd name="T30" fmla="*/ 2147483647 w 93"/>
                <a:gd name="T31" fmla="*/ 1211041555 h 97"/>
                <a:gd name="T32" fmla="*/ 2147483647 w 93"/>
                <a:gd name="T33" fmla="*/ 1211041555 h 97"/>
                <a:gd name="T34" fmla="*/ 1483555475 w 93"/>
                <a:gd name="T35" fmla="*/ 884991282 h 97"/>
                <a:gd name="T36" fmla="*/ 741774333 w 93"/>
                <a:gd name="T37" fmla="*/ 1071302891 h 97"/>
                <a:gd name="T38" fmla="*/ 602695941 w 93"/>
                <a:gd name="T39" fmla="*/ 1304200665 h 97"/>
                <a:gd name="T40" fmla="*/ 556334208 w 93"/>
                <a:gd name="T41" fmla="*/ 1211041555 h 97"/>
                <a:gd name="T42" fmla="*/ 695412600 w 93"/>
                <a:gd name="T43" fmla="*/ 652100333 h 97"/>
                <a:gd name="T44" fmla="*/ 834497800 w 93"/>
                <a:gd name="T45" fmla="*/ 46579568 h 97"/>
                <a:gd name="T46" fmla="*/ 880859534 w 93"/>
                <a:gd name="T47" fmla="*/ 0 h 97"/>
                <a:gd name="T48" fmla="*/ 927221480 w 93"/>
                <a:gd name="T49" fmla="*/ 279470611 h 97"/>
                <a:gd name="T50" fmla="*/ 1483555475 w 93"/>
                <a:gd name="T51" fmla="*/ 745259443 h 97"/>
                <a:gd name="T52" fmla="*/ 2147483647 w 93"/>
                <a:gd name="T53" fmla="*/ 1350780220 h 97"/>
                <a:gd name="T54" fmla="*/ 2147483647 w 93"/>
                <a:gd name="T55" fmla="*/ 1443932505 h 97"/>
                <a:gd name="T56" fmla="*/ 2147483647 w 93"/>
                <a:gd name="T57" fmla="*/ 1537091615 h 97"/>
                <a:gd name="T58" fmla="*/ 788136067 w 93"/>
                <a:gd name="T59" fmla="*/ 2147483647 h 97"/>
                <a:gd name="T60" fmla="*/ 788136067 w 93"/>
                <a:gd name="T61" fmla="*/ 2147483647 h 97"/>
                <a:gd name="T62" fmla="*/ 2147483647 w 93"/>
                <a:gd name="T63" fmla="*/ 2147483647 h 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97"/>
                <a:gd name="T98" fmla="*/ 93 w 93"/>
                <a:gd name="T99" fmla="*/ 97 h 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97">
                  <a:moveTo>
                    <a:pt x="62" y="78"/>
                  </a:moveTo>
                  <a:cubicBezTo>
                    <a:pt x="71" y="80"/>
                    <a:pt x="75" y="77"/>
                    <a:pt x="77" y="74"/>
                  </a:cubicBezTo>
                  <a:cubicBezTo>
                    <a:pt x="79" y="71"/>
                    <a:pt x="79" y="68"/>
                    <a:pt x="81" y="69"/>
                  </a:cubicBezTo>
                  <a:cubicBezTo>
                    <a:pt x="81" y="69"/>
                    <a:pt x="82" y="69"/>
                    <a:pt x="81" y="70"/>
                  </a:cubicBezTo>
                  <a:cubicBezTo>
                    <a:pt x="81" y="74"/>
                    <a:pt x="79" y="78"/>
                    <a:pt x="79" y="83"/>
                  </a:cubicBezTo>
                  <a:cubicBezTo>
                    <a:pt x="78" y="87"/>
                    <a:pt x="77" y="92"/>
                    <a:pt x="76" y="96"/>
                  </a:cubicBezTo>
                  <a:cubicBezTo>
                    <a:pt x="76" y="97"/>
                    <a:pt x="75" y="97"/>
                    <a:pt x="74" y="97"/>
                  </a:cubicBezTo>
                  <a:cubicBezTo>
                    <a:pt x="73" y="96"/>
                    <a:pt x="74" y="94"/>
                    <a:pt x="74" y="90"/>
                  </a:cubicBezTo>
                  <a:cubicBezTo>
                    <a:pt x="73" y="87"/>
                    <a:pt x="70" y="82"/>
                    <a:pt x="61" y="8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7" y="72"/>
                    <a:pt x="5" y="75"/>
                    <a:pt x="3" y="79"/>
                  </a:cubicBezTo>
                  <a:cubicBezTo>
                    <a:pt x="3" y="80"/>
                    <a:pt x="3" y="81"/>
                    <a:pt x="1" y="81"/>
                  </a:cubicBezTo>
                  <a:cubicBezTo>
                    <a:pt x="1" y="81"/>
                    <a:pt x="0" y="80"/>
                    <a:pt x="1" y="79"/>
                  </a:cubicBezTo>
                  <a:cubicBezTo>
                    <a:pt x="1" y="75"/>
                    <a:pt x="2" y="71"/>
                    <a:pt x="3" y="67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3" y="17"/>
                    <a:pt x="19" y="20"/>
                    <a:pt x="16" y="23"/>
                  </a:cubicBezTo>
                  <a:cubicBezTo>
                    <a:pt x="14" y="25"/>
                    <a:pt x="15" y="29"/>
                    <a:pt x="13" y="28"/>
                  </a:cubicBezTo>
                  <a:cubicBezTo>
                    <a:pt x="12" y="28"/>
                    <a:pt x="12" y="28"/>
                    <a:pt x="12" y="26"/>
                  </a:cubicBezTo>
                  <a:cubicBezTo>
                    <a:pt x="13" y="23"/>
                    <a:pt x="14" y="18"/>
                    <a:pt x="15" y="14"/>
                  </a:cubicBezTo>
                  <a:cubicBezTo>
                    <a:pt x="16" y="9"/>
                    <a:pt x="17" y="5"/>
                    <a:pt x="18" y="1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1" y="0"/>
                    <a:pt x="19" y="3"/>
                    <a:pt x="20" y="6"/>
                  </a:cubicBezTo>
                  <a:cubicBezTo>
                    <a:pt x="21" y="10"/>
                    <a:pt x="24" y="14"/>
                    <a:pt x="32" y="16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1" y="29"/>
                    <a:pt x="93" y="30"/>
                    <a:pt x="93" y="31"/>
                  </a:cubicBezTo>
                  <a:cubicBezTo>
                    <a:pt x="93" y="31"/>
                    <a:pt x="91" y="32"/>
                    <a:pt x="90" y="33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8"/>
                    <a:pt x="17" y="68"/>
                    <a:pt x="17" y="68"/>
                  </a:cubicBezTo>
                  <a:lnTo>
                    <a:pt x="62" y="78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1B855DE-AB86-4675-AF61-A11588C2CF42}"/>
                </a:ext>
              </a:extLst>
            </p:cNvPr>
            <p:cNvSpPr/>
            <p:nvPr/>
          </p:nvSpPr>
          <p:spPr bwMode="auto">
            <a:xfrm>
              <a:off x="2026788" y="992122"/>
              <a:ext cx="607323" cy="604444"/>
            </a:xfrm>
            <a:custGeom>
              <a:avLst/>
              <a:gdLst>
                <a:gd name="T0" fmla="*/ 2147483647 w 89"/>
                <a:gd name="T1" fmla="*/ 2147483647 h 89"/>
                <a:gd name="T2" fmla="*/ 2147483647 w 89"/>
                <a:gd name="T3" fmla="*/ 1522112142 h 89"/>
                <a:gd name="T4" fmla="*/ 2147483647 w 89"/>
                <a:gd name="T5" fmla="*/ 968618207 h 89"/>
                <a:gd name="T6" fmla="*/ 2147483647 w 89"/>
                <a:gd name="T7" fmla="*/ 968618207 h 89"/>
                <a:gd name="T8" fmla="*/ 2147483647 w 89"/>
                <a:gd name="T9" fmla="*/ 1060867196 h 89"/>
                <a:gd name="T10" fmla="*/ 2147483647 w 89"/>
                <a:gd name="T11" fmla="*/ 1752731219 h 89"/>
                <a:gd name="T12" fmla="*/ 2147483647 w 89"/>
                <a:gd name="T13" fmla="*/ 2147483647 h 89"/>
                <a:gd name="T14" fmla="*/ 2147483647 w 89"/>
                <a:gd name="T15" fmla="*/ 2147483647 h 89"/>
                <a:gd name="T16" fmla="*/ 2147483647 w 89"/>
                <a:gd name="T17" fmla="*/ 2147483647 h 89"/>
                <a:gd name="T18" fmla="*/ 2147483647 w 89"/>
                <a:gd name="T19" fmla="*/ 2147483647 h 89"/>
                <a:gd name="T20" fmla="*/ 745041978 w 89"/>
                <a:gd name="T21" fmla="*/ 830241115 h 89"/>
                <a:gd name="T22" fmla="*/ 605344088 w 89"/>
                <a:gd name="T23" fmla="*/ 1106988295 h 89"/>
                <a:gd name="T24" fmla="*/ 651910051 w 89"/>
                <a:gd name="T25" fmla="*/ 2147483647 h 89"/>
                <a:gd name="T26" fmla="*/ 977865184 w 89"/>
                <a:gd name="T27" fmla="*/ 2147483647 h 89"/>
                <a:gd name="T28" fmla="*/ 884733044 w 89"/>
                <a:gd name="T29" fmla="*/ 2147483647 h 89"/>
                <a:gd name="T30" fmla="*/ 791607941 w 89"/>
                <a:gd name="T31" fmla="*/ 2147483647 h 89"/>
                <a:gd name="T32" fmla="*/ 0 w 89"/>
                <a:gd name="T33" fmla="*/ 2147483647 h 89"/>
                <a:gd name="T34" fmla="*/ 512212161 w 89"/>
                <a:gd name="T35" fmla="*/ 1106988295 h 89"/>
                <a:gd name="T36" fmla="*/ 977865184 w 89"/>
                <a:gd name="T37" fmla="*/ 46127904 h 89"/>
                <a:gd name="T38" fmla="*/ 1070997110 w 89"/>
                <a:gd name="T39" fmla="*/ 0 h 89"/>
                <a:gd name="T40" fmla="*/ 1164122213 w 89"/>
                <a:gd name="T41" fmla="*/ 138376933 h 89"/>
                <a:gd name="T42" fmla="*/ 2147483647 w 89"/>
                <a:gd name="T43" fmla="*/ 2147483647 h 89"/>
                <a:gd name="T44" fmla="*/ 2147483647 w 89"/>
                <a:gd name="T45" fmla="*/ 2147483647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9"/>
                <a:gd name="T70" fmla="*/ 0 h 89"/>
                <a:gd name="T71" fmla="*/ 89 w 89"/>
                <a:gd name="T72" fmla="*/ 89 h 8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9" h="89">
                  <a:moveTo>
                    <a:pt x="75" y="62"/>
                  </a:moveTo>
                  <a:cubicBezTo>
                    <a:pt x="80" y="50"/>
                    <a:pt x="78" y="40"/>
                    <a:pt x="74" y="33"/>
                  </a:cubicBezTo>
                  <a:cubicBezTo>
                    <a:pt x="70" y="25"/>
                    <a:pt x="64" y="23"/>
                    <a:pt x="64" y="21"/>
                  </a:cubicBezTo>
                  <a:cubicBezTo>
                    <a:pt x="65" y="21"/>
                    <a:pt x="65" y="20"/>
                    <a:pt x="66" y="21"/>
                  </a:cubicBezTo>
                  <a:cubicBezTo>
                    <a:pt x="67" y="21"/>
                    <a:pt x="68" y="22"/>
                    <a:pt x="70" y="23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5" y="46"/>
                    <a:pt x="81" y="54"/>
                    <a:pt x="77" y="62"/>
                  </a:cubicBezTo>
                  <a:cubicBezTo>
                    <a:pt x="73" y="71"/>
                    <a:pt x="70" y="79"/>
                    <a:pt x="66" y="88"/>
                  </a:cubicBezTo>
                  <a:cubicBezTo>
                    <a:pt x="65" y="89"/>
                    <a:pt x="65" y="89"/>
                    <a:pt x="64" y="89"/>
                  </a:cubicBezTo>
                  <a:cubicBezTo>
                    <a:pt x="64" y="88"/>
                    <a:pt x="63" y="88"/>
                    <a:pt x="62" y="8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8" y="36"/>
                    <a:pt x="9" y="45"/>
                    <a:pt x="14" y="53"/>
                  </a:cubicBezTo>
                  <a:cubicBezTo>
                    <a:pt x="20" y="61"/>
                    <a:pt x="21" y="61"/>
                    <a:pt x="21" y="62"/>
                  </a:cubicBezTo>
                  <a:cubicBezTo>
                    <a:pt x="20" y="63"/>
                    <a:pt x="20" y="63"/>
                    <a:pt x="19" y="63"/>
                  </a:cubicBezTo>
                  <a:cubicBezTo>
                    <a:pt x="19" y="63"/>
                    <a:pt x="18" y="62"/>
                    <a:pt x="17" y="6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" y="39"/>
                    <a:pt x="7" y="32"/>
                    <a:pt x="11" y="24"/>
                  </a:cubicBezTo>
                  <a:cubicBezTo>
                    <a:pt x="14" y="17"/>
                    <a:pt x="17" y="9"/>
                    <a:pt x="21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4" y="2"/>
                    <a:pt x="25" y="3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75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BDBA5D6-931A-4ACB-8C2B-270CFA47B552}"/>
                </a:ext>
              </a:extLst>
            </p:cNvPr>
            <p:cNvSpPr/>
            <p:nvPr/>
          </p:nvSpPr>
          <p:spPr bwMode="auto">
            <a:xfrm>
              <a:off x="2259931" y="404947"/>
              <a:ext cx="756995" cy="762750"/>
            </a:xfrm>
            <a:custGeom>
              <a:avLst/>
              <a:gdLst>
                <a:gd name="T0" fmla="*/ 604620819 w 111"/>
                <a:gd name="T1" fmla="*/ 2147483647 h 112"/>
                <a:gd name="T2" fmla="*/ 46510864 w 111"/>
                <a:gd name="T3" fmla="*/ 2147483647 h 112"/>
                <a:gd name="T4" fmla="*/ 93021729 w 111"/>
                <a:gd name="T5" fmla="*/ 2147483647 h 112"/>
                <a:gd name="T6" fmla="*/ 558109968 w 111"/>
                <a:gd name="T7" fmla="*/ 2147483647 h 112"/>
                <a:gd name="T8" fmla="*/ 976694202 w 111"/>
                <a:gd name="T9" fmla="*/ 1716051253 h 112"/>
                <a:gd name="T10" fmla="*/ 1116226756 w 111"/>
                <a:gd name="T11" fmla="*/ 1669673341 h 112"/>
                <a:gd name="T12" fmla="*/ 1116226756 w 111"/>
                <a:gd name="T13" fmla="*/ 2147483647 h 112"/>
                <a:gd name="T14" fmla="*/ 2046410107 w 111"/>
                <a:gd name="T15" fmla="*/ 2147483647 h 112"/>
                <a:gd name="T16" fmla="*/ 2147483647 w 111"/>
                <a:gd name="T17" fmla="*/ 1947948046 h 112"/>
                <a:gd name="T18" fmla="*/ 1953395224 w 111"/>
                <a:gd name="T19" fmla="*/ 1205873796 h 112"/>
                <a:gd name="T20" fmla="*/ 1395278223 w 111"/>
                <a:gd name="T21" fmla="*/ 1345014340 h 112"/>
                <a:gd name="T22" fmla="*/ 1395278223 w 111"/>
                <a:gd name="T23" fmla="*/ 1205873796 h 112"/>
                <a:gd name="T24" fmla="*/ 1860373522 w 111"/>
                <a:gd name="T25" fmla="*/ 649318214 h 112"/>
                <a:gd name="T26" fmla="*/ 2147483647 w 111"/>
                <a:gd name="T27" fmla="*/ 46377925 h 112"/>
                <a:gd name="T28" fmla="*/ 2147483647 w 111"/>
                <a:gd name="T29" fmla="*/ 0 h 112"/>
                <a:gd name="T30" fmla="*/ 2147483647 w 111"/>
                <a:gd name="T31" fmla="*/ 602933493 h 112"/>
                <a:gd name="T32" fmla="*/ 2147483647 w 111"/>
                <a:gd name="T33" fmla="*/ 2147483647 h 112"/>
                <a:gd name="T34" fmla="*/ 2147483647 w 111"/>
                <a:gd name="T35" fmla="*/ 2147483647 h 112"/>
                <a:gd name="T36" fmla="*/ 2147483647 w 111"/>
                <a:gd name="T37" fmla="*/ 2147483647 h 112"/>
                <a:gd name="T38" fmla="*/ 2147483647 w 111"/>
                <a:gd name="T39" fmla="*/ 2147483647 h 112"/>
                <a:gd name="T40" fmla="*/ 2147483647 w 111"/>
                <a:gd name="T41" fmla="*/ 2147483647 h 112"/>
                <a:gd name="T42" fmla="*/ 2147483647 w 111"/>
                <a:gd name="T43" fmla="*/ 2147483647 h 112"/>
                <a:gd name="T44" fmla="*/ 2147483647 w 111"/>
                <a:gd name="T45" fmla="*/ 2147483647 h 112"/>
                <a:gd name="T46" fmla="*/ 2147483647 w 111"/>
                <a:gd name="T47" fmla="*/ 2040710679 h 112"/>
                <a:gd name="T48" fmla="*/ 2139431809 w 111"/>
                <a:gd name="T49" fmla="*/ 2147483647 h 112"/>
                <a:gd name="T50" fmla="*/ 2147483647 w 111"/>
                <a:gd name="T51" fmla="*/ 2147483647 h 112"/>
                <a:gd name="T52" fmla="*/ 2147483647 w 111"/>
                <a:gd name="T53" fmla="*/ 2147483647 h 112"/>
                <a:gd name="T54" fmla="*/ 2147483647 w 111"/>
                <a:gd name="T55" fmla="*/ 2147483647 h 112"/>
                <a:gd name="T56" fmla="*/ 2147483647 w 111"/>
                <a:gd name="T57" fmla="*/ 2147483647 h 112"/>
                <a:gd name="T58" fmla="*/ 2147483647 w 111"/>
                <a:gd name="T59" fmla="*/ 2147483647 h 112"/>
                <a:gd name="T60" fmla="*/ 2147483647 w 111"/>
                <a:gd name="T61" fmla="*/ 2147483647 h 112"/>
                <a:gd name="T62" fmla="*/ 2147483647 w 111"/>
                <a:gd name="T63" fmla="*/ 2147483647 h 112"/>
                <a:gd name="T64" fmla="*/ 604620819 w 111"/>
                <a:gd name="T65" fmla="*/ 2147483647 h 11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1"/>
                <a:gd name="T100" fmla="*/ 0 h 112"/>
                <a:gd name="T101" fmla="*/ 111 w 111"/>
                <a:gd name="T102" fmla="*/ 112 h 11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1" h="112">
                  <a:moveTo>
                    <a:pt x="13" y="62"/>
                  </a:moveTo>
                  <a:cubicBezTo>
                    <a:pt x="6" y="56"/>
                    <a:pt x="4" y="67"/>
                    <a:pt x="1" y="65"/>
                  </a:cubicBezTo>
                  <a:cubicBezTo>
                    <a:pt x="1" y="64"/>
                    <a:pt x="0" y="63"/>
                    <a:pt x="2" y="62"/>
                  </a:cubicBezTo>
                  <a:cubicBezTo>
                    <a:pt x="5" y="57"/>
                    <a:pt x="9" y="53"/>
                    <a:pt x="12" y="50"/>
                  </a:cubicBezTo>
                  <a:cubicBezTo>
                    <a:pt x="14" y="46"/>
                    <a:pt x="18" y="42"/>
                    <a:pt x="21" y="37"/>
                  </a:cubicBezTo>
                  <a:cubicBezTo>
                    <a:pt x="22" y="36"/>
                    <a:pt x="23" y="36"/>
                    <a:pt x="24" y="36"/>
                  </a:cubicBezTo>
                  <a:cubicBezTo>
                    <a:pt x="26" y="38"/>
                    <a:pt x="17" y="43"/>
                    <a:pt x="24" y="49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35" y="20"/>
                    <a:pt x="33" y="31"/>
                    <a:pt x="30" y="29"/>
                  </a:cubicBezTo>
                  <a:cubicBezTo>
                    <a:pt x="29" y="28"/>
                    <a:pt x="29" y="27"/>
                    <a:pt x="30" y="26"/>
                  </a:cubicBezTo>
                  <a:cubicBezTo>
                    <a:pt x="34" y="21"/>
                    <a:pt x="38" y="17"/>
                    <a:pt x="40" y="14"/>
                  </a:cubicBezTo>
                  <a:cubicBezTo>
                    <a:pt x="43" y="10"/>
                    <a:pt x="46" y="6"/>
                    <a:pt x="50" y="1"/>
                  </a:cubicBezTo>
                  <a:cubicBezTo>
                    <a:pt x="51" y="0"/>
                    <a:pt x="52" y="0"/>
                    <a:pt x="53" y="0"/>
                  </a:cubicBezTo>
                  <a:cubicBezTo>
                    <a:pt x="55" y="2"/>
                    <a:pt x="46" y="7"/>
                    <a:pt x="53" y="13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105" y="55"/>
                    <a:pt x="108" y="45"/>
                    <a:pt x="111" y="47"/>
                  </a:cubicBezTo>
                  <a:cubicBezTo>
                    <a:pt x="111" y="47"/>
                    <a:pt x="111" y="48"/>
                    <a:pt x="110" y="50"/>
                  </a:cubicBezTo>
                  <a:cubicBezTo>
                    <a:pt x="107" y="54"/>
                    <a:pt x="103" y="58"/>
                    <a:pt x="100" y="62"/>
                  </a:cubicBezTo>
                  <a:cubicBezTo>
                    <a:pt x="97" y="65"/>
                    <a:pt x="94" y="70"/>
                    <a:pt x="91" y="74"/>
                  </a:cubicBezTo>
                  <a:cubicBezTo>
                    <a:pt x="89" y="76"/>
                    <a:pt x="89" y="76"/>
                    <a:pt x="88" y="75"/>
                  </a:cubicBezTo>
                  <a:cubicBezTo>
                    <a:pt x="86" y="73"/>
                    <a:pt x="95" y="68"/>
                    <a:pt x="88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77" y="91"/>
                    <a:pt x="79" y="81"/>
                    <a:pt x="82" y="83"/>
                  </a:cubicBezTo>
                  <a:cubicBezTo>
                    <a:pt x="82" y="83"/>
                    <a:pt x="83" y="84"/>
                    <a:pt x="81" y="86"/>
                  </a:cubicBezTo>
                  <a:cubicBezTo>
                    <a:pt x="78" y="90"/>
                    <a:pt x="74" y="94"/>
                    <a:pt x="71" y="98"/>
                  </a:cubicBezTo>
                  <a:cubicBezTo>
                    <a:pt x="69" y="101"/>
                    <a:pt x="65" y="106"/>
                    <a:pt x="62" y="110"/>
                  </a:cubicBezTo>
                  <a:cubicBezTo>
                    <a:pt x="61" y="112"/>
                    <a:pt x="60" y="112"/>
                    <a:pt x="59" y="111"/>
                  </a:cubicBezTo>
                  <a:cubicBezTo>
                    <a:pt x="57" y="109"/>
                    <a:pt x="66" y="104"/>
                    <a:pt x="59" y="98"/>
                  </a:cubicBezTo>
                  <a:lnTo>
                    <a:pt x="13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B96FAC0-4194-4918-B747-D3DCDF102111}"/>
                </a:ext>
              </a:extLst>
            </p:cNvPr>
            <p:cNvSpPr/>
            <p:nvPr/>
          </p:nvSpPr>
          <p:spPr bwMode="auto">
            <a:xfrm>
              <a:off x="2798173" y="1985"/>
              <a:ext cx="656253" cy="662010"/>
            </a:xfrm>
            <a:custGeom>
              <a:avLst/>
              <a:gdLst>
                <a:gd name="T0" fmla="*/ 607498891 w 96"/>
                <a:gd name="T1" fmla="*/ 1676823455 h 97"/>
                <a:gd name="T2" fmla="*/ 0 w 96"/>
                <a:gd name="T3" fmla="*/ 1676823455 h 97"/>
                <a:gd name="T4" fmla="*/ 46730681 w 96"/>
                <a:gd name="T5" fmla="*/ 1537091615 h 97"/>
                <a:gd name="T6" fmla="*/ 654229559 w 96"/>
                <a:gd name="T7" fmla="*/ 1117882446 h 97"/>
                <a:gd name="T8" fmla="*/ 2147483647 w 96"/>
                <a:gd name="T9" fmla="*/ 0 h 97"/>
                <a:gd name="T10" fmla="*/ 2147483647 w 96"/>
                <a:gd name="T11" fmla="*/ 652100333 h 97"/>
                <a:gd name="T12" fmla="*/ 2147483647 w 96"/>
                <a:gd name="T13" fmla="*/ 745259443 h 97"/>
                <a:gd name="T14" fmla="*/ 2147483647 w 96"/>
                <a:gd name="T15" fmla="*/ 838411728 h 97"/>
                <a:gd name="T16" fmla="*/ 2147483647 w 96"/>
                <a:gd name="T17" fmla="*/ 605520778 h 97"/>
                <a:gd name="T18" fmla="*/ 1261721614 w 96"/>
                <a:gd name="T19" fmla="*/ 838411728 h 97"/>
                <a:gd name="T20" fmla="*/ 1028068277 w 96"/>
                <a:gd name="T21" fmla="*/ 978150606 h 97"/>
                <a:gd name="T22" fmla="*/ 1915951387 w 96"/>
                <a:gd name="T23" fmla="*/ 2147483647 h 97"/>
                <a:gd name="T24" fmla="*/ 2009412722 w 96"/>
                <a:gd name="T25" fmla="*/ 2142612606 h 97"/>
                <a:gd name="T26" fmla="*/ 2147483647 w 96"/>
                <a:gd name="T27" fmla="*/ 1211041555 h 97"/>
                <a:gd name="T28" fmla="*/ 2147483647 w 96"/>
                <a:gd name="T29" fmla="*/ 1071302891 h 97"/>
                <a:gd name="T30" fmla="*/ 2147483647 w 96"/>
                <a:gd name="T31" fmla="*/ 1117882446 h 97"/>
                <a:gd name="T32" fmla="*/ 2147483647 w 96"/>
                <a:gd name="T33" fmla="*/ 2147483647 h 97"/>
                <a:gd name="T34" fmla="*/ 2147483647 w 96"/>
                <a:gd name="T35" fmla="*/ 2147483647 h 97"/>
                <a:gd name="T36" fmla="*/ 2147483647 w 96"/>
                <a:gd name="T37" fmla="*/ 2147483647 h 97"/>
                <a:gd name="T38" fmla="*/ 2102874057 w 96"/>
                <a:gd name="T39" fmla="*/ 2147483647 h 97"/>
                <a:gd name="T40" fmla="*/ 2009412722 w 96"/>
                <a:gd name="T41" fmla="*/ 2147483647 h 97"/>
                <a:gd name="T42" fmla="*/ 2147483647 w 96"/>
                <a:gd name="T43" fmla="*/ 2147483647 h 97"/>
                <a:gd name="T44" fmla="*/ 2147483647 w 96"/>
                <a:gd name="T45" fmla="*/ 2147483647 h 97"/>
                <a:gd name="T46" fmla="*/ 2147483647 w 96"/>
                <a:gd name="T47" fmla="*/ 1723403010 h 97"/>
                <a:gd name="T48" fmla="*/ 2147483647 w 96"/>
                <a:gd name="T49" fmla="*/ 1537091615 h 97"/>
                <a:gd name="T50" fmla="*/ 2147483647 w 96"/>
                <a:gd name="T51" fmla="*/ 1583671170 h 97"/>
                <a:gd name="T52" fmla="*/ 2147483647 w 96"/>
                <a:gd name="T53" fmla="*/ 1723403010 h 97"/>
                <a:gd name="T54" fmla="*/ 2147483647 w 96"/>
                <a:gd name="T55" fmla="*/ 2147483647 h 97"/>
                <a:gd name="T56" fmla="*/ 2147483647 w 96"/>
                <a:gd name="T57" fmla="*/ 2147483647 h 97"/>
                <a:gd name="T58" fmla="*/ 2147483647 w 96"/>
                <a:gd name="T59" fmla="*/ 2147483647 h 97"/>
                <a:gd name="T60" fmla="*/ 2009412722 w 96"/>
                <a:gd name="T61" fmla="*/ 2147483647 h 97"/>
                <a:gd name="T62" fmla="*/ 2147483647 w 96"/>
                <a:gd name="T63" fmla="*/ 2147483647 h 97"/>
                <a:gd name="T64" fmla="*/ 607498891 w 96"/>
                <a:gd name="T65" fmla="*/ 1676823455 h 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"/>
                <a:gd name="T100" fmla="*/ 0 h 97"/>
                <a:gd name="T101" fmla="*/ 96 w 96"/>
                <a:gd name="T102" fmla="*/ 97 h 9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" h="97">
                  <a:moveTo>
                    <a:pt x="13" y="36"/>
                  </a:moveTo>
                  <a:cubicBezTo>
                    <a:pt x="7" y="29"/>
                    <a:pt x="2" y="38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6" y="30"/>
                    <a:pt x="10" y="27"/>
                    <a:pt x="14" y="24"/>
                  </a:cubicBezTo>
                  <a:cubicBezTo>
                    <a:pt x="25" y="16"/>
                    <a:pt x="36" y="8"/>
                    <a:pt x="47" y="0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7"/>
                    <a:pt x="67" y="17"/>
                    <a:pt x="66" y="18"/>
                  </a:cubicBezTo>
                  <a:cubicBezTo>
                    <a:pt x="65" y="18"/>
                    <a:pt x="64" y="17"/>
                    <a:pt x="56" y="13"/>
                  </a:cubicBezTo>
                  <a:cubicBezTo>
                    <a:pt x="47" y="9"/>
                    <a:pt x="38" y="10"/>
                    <a:pt x="27" y="1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50" y="42"/>
                    <a:pt x="51" y="33"/>
                    <a:pt x="47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7" y="23"/>
                    <a:pt x="48" y="23"/>
                    <a:pt x="48" y="24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9" y="53"/>
                    <a:pt x="69" y="54"/>
                    <a:pt x="68" y="54"/>
                  </a:cubicBezTo>
                  <a:cubicBezTo>
                    <a:pt x="68" y="55"/>
                    <a:pt x="67" y="54"/>
                    <a:pt x="66" y="53"/>
                  </a:cubicBezTo>
                  <a:cubicBezTo>
                    <a:pt x="59" y="45"/>
                    <a:pt x="52" y="44"/>
                    <a:pt x="45" y="4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2" y="77"/>
                    <a:pt x="66" y="78"/>
                    <a:pt x="72" y="74"/>
                  </a:cubicBezTo>
                  <a:cubicBezTo>
                    <a:pt x="86" y="64"/>
                    <a:pt x="86" y="48"/>
                    <a:pt x="83" y="37"/>
                  </a:cubicBezTo>
                  <a:cubicBezTo>
                    <a:pt x="82" y="35"/>
                    <a:pt x="81" y="34"/>
                    <a:pt x="82" y="33"/>
                  </a:cubicBezTo>
                  <a:cubicBezTo>
                    <a:pt x="83" y="33"/>
                    <a:pt x="83" y="33"/>
                    <a:pt x="84" y="34"/>
                  </a:cubicBezTo>
                  <a:cubicBezTo>
                    <a:pt x="84" y="34"/>
                    <a:pt x="85" y="36"/>
                    <a:pt x="85" y="37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84" y="69"/>
                    <a:pt x="71" y="77"/>
                    <a:pt x="59" y="86"/>
                  </a:cubicBezTo>
                  <a:cubicBezTo>
                    <a:pt x="55" y="89"/>
                    <a:pt x="51" y="92"/>
                    <a:pt x="46" y="96"/>
                  </a:cubicBezTo>
                  <a:cubicBezTo>
                    <a:pt x="45" y="97"/>
                    <a:pt x="44" y="97"/>
                    <a:pt x="43" y="96"/>
                  </a:cubicBezTo>
                  <a:cubicBezTo>
                    <a:pt x="41" y="93"/>
                    <a:pt x="52" y="91"/>
                    <a:pt x="47" y="84"/>
                  </a:cubicBezTo>
                  <a:lnTo>
                    <a:pt x="13" y="36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1BE51941-F86E-4912-81C1-1AADA52F3239}"/>
                </a:ext>
              </a:extLst>
            </p:cNvPr>
            <p:cNvSpPr/>
            <p:nvPr/>
          </p:nvSpPr>
          <p:spPr bwMode="auto">
            <a:xfrm>
              <a:off x="3359443" y="-340535"/>
              <a:ext cx="633227" cy="690793"/>
            </a:xfrm>
            <a:custGeom>
              <a:avLst/>
              <a:gdLst>
                <a:gd name="T0" fmla="*/ 1622633867 w 93"/>
                <a:gd name="T1" fmla="*/ 2147483647 h 101"/>
                <a:gd name="T2" fmla="*/ 2147483647 w 93"/>
                <a:gd name="T3" fmla="*/ 2147483647 h 101"/>
                <a:gd name="T4" fmla="*/ 2147483647 w 93"/>
                <a:gd name="T5" fmla="*/ 2147483647 h 101"/>
                <a:gd name="T6" fmla="*/ 2147483647 w 93"/>
                <a:gd name="T7" fmla="*/ 2147483647 h 101"/>
                <a:gd name="T8" fmla="*/ 1854442961 w 93"/>
                <a:gd name="T9" fmla="*/ 2147483647 h 101"/>
                <a:gd name="T10" fmla="*/ 1298108541 w 93"/>
                <a:gd name="T11" fmla="*/ 2147483647 h 101"/>
                <a:gd name="T12" fmla="*/ 1205385073 w 93"/>
                <a:gd name="T13" fmla="*/ 2147483647 h 101"/>
                <a:gd name="T14" fmla="*/ 1437193742 w 93"/>
                <a:gd name="T15" fmla="*/ 2147483647 h 101"/>
                <a:gd name="T16" fmla="*/ 1529910400 w 93"/>
                <a:gd name="T17" fmla="*/ 2147483647 h 101"/>
                <a:gd name="T18" fmla="*/ 695412600 w 93"/>
                <a:gd name="T19" fmla="*/ 1590492693 h 101"/>
                <a:gd name="T20" fmla="*/ 139085254 w 93"/>
                <a:gd name="T21" fmla="*/ 1450159164 h 101"/>
                <a:gd name="T22" fmla="*/ 0 w 93"/>
                <a:gd name="T23" fmla="*/ 1403376761 h 101"/>
                <a:gd name="T24" fmla="*/ 46361747 w 93"/>
                <a:gd name="T25" fmla="*/ 1356594358 h 101"/>
                <a:gd name="T26" fmla="*/ 556334208 w 93"/>
                <a:gd name="T27" fmla="*/ 1169478425 h 101"/>
                <a:gd name="T28" fmla="*/ 1112661606 w 93"/>
                <a:gd name="T29" fmla="*/ 935586930 h 101"/>
                <a:gd name="T30" fmla="*/ 2147483647 w 93"/>
                <a:gd name="T31" fmla="*/ 2147483647 h 101"/>
                <a:gd name="T32" fmla="*/ 2147483647 w 93"/>
                <a:gd name="T33" fmla="*/ 2147483647 h 101"/>
                <a:gd name="T34" fmla="*/ 2147483647 w 93"/>
                <a:gd name="T35" fmla="*/ 1029144896 h 101"/>
                <a:gd name="T36" fmla="*/ 2147483647 w 93"/>
                <a:gd name="T37" fmla="*/ 514572448 h 101"/>
                <a:gd name="T38" fmla="*/ 2147483647 w 93"/>
                <a:gd name="T39" fmla="*/ 514572448 h 101"/>
                <a:gd name="T40" fmla="*/ 2147483647 w 93"/>
                <a:gd name="T41" fmla="*/ 467790045 h 101"/>
                <a:gd name="T42" fmla="*/ 2147483647 w 93"/>
                <a:gd name="T43" fmla="*/ 233898442 h 101"/>
                <a:gd name="T44" fmla="*/ 2147483647 w 93"/>
                <a:gd name="T45" fmla="*/ 0 h 101"/>
                <a:gd name="T46" fmla="*/ 2147483647 w 93"/>
                <a:gd name="T47" fmla="*/ 46782416 h 101"/>
                <a:gd name="T48" fmla="*/ 2147483647 w 93"/>
                <a:gd name="T49" fmla="*/ 233898442 h 101"/>
                <a:gd name="T50" fmla="*/ 2147483647 w 93"/>
                <a:gd name="T51" fmla="*/ 982362493 h 101"/>
                <a:gd name="T52" fmla="*/ 2147483647 w 93"/>
                <a:gd name="T53" fmla="*/ 2147483647 h 101"/>
                <a:gd name="T54" fmla="*/ 2147483647 w 93"/>
                <a:gd name="T55" fmla="*/ 2147483647 h 101"/>
                <a:gd name="T56" fmla="*/ 2147483647 w 93"/>
                <a:gd name="T57" fmla="*/ 2147483647 h 101"/>
                <a:gd name="T58" fmla="*/ 880859534 w 93"/>
                <a:gd name="T59" fmla="*/ 1684050660 h 101"/>
                <a:gd name="T60" fmla="*/ 880859534 w 93"/>
                <a:gd name="T61" fmla="*/ 1684050660 h 101"/>
                <a:gd name="T62" fmla="*/ 1622633867 w 93"/>
                <a:gd name="T63" fmla="*/ 2147483647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101"/>
                <a:gd name="T98" fmla="*/ 93 w 93"/>
                <a:gd name="T99" fmla="*/ 101 h 1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101">
                  <a:moveTo>
                    <a:pt x="35" y="79"/>
                  </a:moveTo>
                  <a:cubicBezTo>
                    <a:pt x="39" y="88"/>
                    <a:pt x="43" y="90"/>
                    <a:pt x="47" y="90"/>
                  </a:cubicBezTo>
                  <a:cubicBezTo>
                    <a:pt x="50" y="90"/>
                    <a:pt x="53" y="88"/>
                    <a:pt x="53" y="90"/>
                  </a:cubicBezTo>
                  <a:cubicBezTo>
                    <a:pt x="54" y="91"/>
                    <a:pt x="54" y="91"/>
                    <a:pt x="52" y="92"/>
                  </a:cubicBezTo>
                  <a:cubicBezTo>
                    <a:pt x="49" y="93"/>
                    <a:pt x="45" y="94"/>
                    <a:pt x="40" y="96"/>
                  </a:cubicBezTo>
                  <a:cubicBezTo>
                    <a:pt x="36" y="98"/>
                    <a:pt x="32" y="99"/>
                    <a:pt x="28" y="101"/>
                  </a:cubicBezTo>
                  <a:cubicBezTo>
                    <a:pt x="27" y="101"/>
                    <a:pt x="27" y="101"/>
                    <a:pt x="26" y="100"/>
                  </a:cubicBezTo>
                  <a:cubicBezTo>
                    <a:pt x="26" y="98"/>
                    <a:pt x="29" y="98"/>
                    <a:pt x="31" y="96"/>
                  </a:cubicBezTo>
                  <a:cubicBezTo>
                    <a:pt x="34" y="93"/>
                    <a:pt x="36" y="89"/>
                    <a:pt x="33" y="80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0" y="30"/>
                    <a:pt x="6" y="30"/>
                    <a:pt x="3" y="31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5" y="14"/>
                    <a:pt x="61" y="11"/>
                    <a:pt x="57" y="11"/>
                  </a:cubicBezTo>
                  <a:cubicBezTo>
                    <a:pt x="53" y="11"/>
                    <a:pt x="51" y="13"/>
                    <a:pt x="50" y="11"/>
                  </a:cubicBezTo>
                  <a:cubicBezTo>
                    <a:pt x="50" y="11"/>
                    <a:pt x="50" y="10"/>
                    <a:pt x="51" y="10"/>
                  </a:cubicBezTo>
                  <a:cubicBezTo>
                    <a:pt x="55" y="8"/>
                    <a:pt x="59" y="7"/>
                    <a:pt x="64" y="5"/>
                  </a:cubicBezTo>
                  <a:cubicBezTo>
                    <a:pt x="68" y="4"/>
                    <a:pt x="72" y="2"/>
                    <a:pt x="76" y="0"/>
                  </a:cubicBezTo>
                  <a:cubicBezTo>
                    <a:pt x="77" y="0"/>
                    <a:pt x="77" y="0"/>
                    <a:pt x="77" y="1"/>
                  </a:cubicBezTo>
                  <a:cubicBezTo>
                    <a:pt x="78" y="3"/>
                    <a:pt x="75" y="3"/>
                    <a:pt x="72" y="5"/>
                  </a:cubicBezTo>
                  <a:cubicBezTo>
                    <a:pt x="70" y="8"/>
                    <a:pt x="68" y="13"/>
                    <a:pt x="71" y="21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2" y="78"/>
                    <a:pt x="93" y="79"/>
                    <a:pt x="92" y="79"/>
                  </a:cubicBezTo>
                  <a:cubicBezTo>
                    <a:pt x="91" y="80"/>
                    <a:pt x="90" y="79"/>
                    <a:pt x="88" y="7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35" y="7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83C7B7A1-2AD1-4340-95B6-CCAFC28E8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449" y="4414425"/>
              <a:ext cx="143915" cy="143915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151DD08C-053B-4B11-843B-91E885058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5229" y="4414425"/>
              <a:ext cx="143915" cy="143915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176AA9BB-08C3-4A42-A7D0-3806C7F77D0D}"/>
                </a:ext>
              </a:extLst>
            </p:cNvPr>
            <p:cNvSpPr/>
            <p:nvPr/>
          </p:nvSpPr>
          <p:spPr bwMode="auto">
            <a:xfrm>
              <a:off x="3549412" y="4454721"/>
              <a:ext cx="374180" cy="567025"/>
            </a:xfrm>
            <a:custGeom>
              <a:avLst/>
              <a:gdLst>
                <a:gd name="T0" fmla="*/ 1573671806 w 55"/>
                <a:gd name="T1" fmla="*/ 2147483647 h 83"/>
                <a:gd name="T2" fmla="*/ 1897664399 w 55"/>
                <a:gd name="T3" fmla="*/ 2147483647 h 83"/>
                <a:gd name="T4" fmla="*/ 2147483647 w 55"/>
                <a:gd name="T5" fmla="*/ 2147483647 h 83"/>
                <a:gd name="T6" fmla="*/ 2082801808 w 55"/>
                <a:gd name="T7" fmla="*/ 2147483647 h 83"/>
                <a:gd name="T8" fmla="*/ 1064542230 w 55"/>
                <a:gd name="T9" fmla="*/ 2147483647 h 83"/>
                <a:gd name="T10" fmla="*/ 46282665 w 55"/>
                <a:gd name="T11" fmla="*/ 2147483647 h 83"/>
                <a:gd name="T12" fmla="*/ 0 w 55"/>
                <a:gd name="T13" fmla="*/ 2147483647 h 83"/>
                <a:gd name="T14" fmla="*/ 370274925 w 55"/>
                <a:gd name="T15" fmla="*/ 2147483647 h 83"/>
                <a:gd name="T16" fmla="*/ 879404608 w 55"/>
                <a:gd name="T17" fmla="*/ 2147483647 h 83"/>
                <a:gd name="T18" fmla="*/ 1666243913 w 55"/>
                <a:gd name="T19" fmla="*/ 560056749 h 83"/>
                <a:gd name="T20" fmla="*/ 1573671806 w 55"/>
                <a:gd name="T21" fmla="*/ 373368853 h 83"/>
                <a:gd name="T22" fmla="*/ 925687472 w 55"/>
                <a:gd name="T23" fmla="*/ 186687842 h 83"/>
                <a:gd name="T24" fmla="*/ 833121956 w 55"/>
                <a:gd name="T25" fmla="*/ 93340505 h 83"/>
                <a:gd name="T26" fmla="*/ 1388534397 w 55"/>
                <a:gd name="T27" fmla="*/ 186687842 h 83"/>
                <a:gd name="T28" fmla="*/ 2147483647 w 55"/>
                <a:gd name="T29" fmla="*/ 140014187 h 83"/>
                <a:gd name="T30" fmla="*/ 2147483647 w 55"/>
                <a:gd name="T31" fmla="*/ 280028374 h 83"/>
                <a:gd name="T32" fmla="*/ 1573671806 w 55"/>
                <a:gd name="T33" fmla="*/ 2147483647 h 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83"/>
                <a:gd name="T53" fmla="*/ 55 w 55"/>
                <a:gd name="T54" fmla="*/ 83 h 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83">
                  <a:moveTo>
                    <a:pt x="34" y="67"/>
                  </a:moveTo>
                  <a:cubicBezTo>
                    <a:pt x="33" y="72"/>
                    <a:pt x="35" y="75"/>
                    <a:pt x="41" y="77"/>
                  </a:cubicBezTo>
                  <a:cubicBezTo>
                    <a:pt x="46" y="80"/>
                    <a:pt x="48" y="80"/>
                    <a:pt x="47" y="82"/>
                  </a:cubicBezTo>
                  <a:cubicBezTo>
                    <a:pt x="47" y="82"/>
                    <a:pt x="46" y="83"/>
                    <a:pt x="45" y="82"/>
                  </a:cubicBezTo>
                  <a:cubicBezTo>
                    <a:pt x="38" y="80"/>
                    <a:pt x="30" y="77"/>
                    <a:pt x="23" y="75"/>
                  </a:cubicBezTo>
                  <a:cubicBezTo>
                    <a:pt x="16" y="73"/>
                    <a:pt x="9" y="70"/>
                    <a:pt x="1" y="68"/>
                  </a:cubicBezTo>
                  <a:cubicBezTo>
                    <a:pt x="0" y="68"/>
                    <a:pt x="0" y="67"/>
                    <a:pt x="0" y="66"/>
                  </a:cubicBezTo>
                  <a:cubicBezTo>
                    <a:pt x="1" y="65"/>
                    <a:pt x="2" y="65"/>
                    <a:pt x="8" y="67"/>
                  </a:cubicBezTo>
                  <a:cubicBezTo>
                    <a:pt x="14" y="68"/>
                    <a:pt x="17" y="67"/>
                    <a:pt x="19" y="6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0"/>
                    <a:pt x="36" y="9"/>
                    <a:pt x="34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9" y="0"/>
                    <a:pt x="21" y="2"/>
                    <a:pt x="30" y="4"/>
                  </a:cubicBezTo>
                  <a:cubicBezTo>
                    <a:pt x="45" y="7"/>
                    <a:pt x="52" y="3"/>
                    <a:pt x="54" y="3"/>
                  </a:cubicBezTo>
                  <a:cubicBezTo>
                    <a:pt x="55" y="4"/>
                    <a:pt x="55" y="4"/>
                    <a:pt x="55" y="6"/>
                  </a:cubicBezTo>
                  <a:lnTo>
                    <a:pt x="34" y="6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8352696B-73A2-42E9-B1C2-C24069A0D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2046" y="4543949"/>
              <a:ext cx="408719" cy="538242"/>
            </a:xfrm>
            <a:custGeom>
              <a:avLst/>
              <a:gdLst>
                <a:gd name="T0" fmla="*/ 1484903423 w 60"/>
                <a:gd name="T1" fmla="*/ 92836516 h 79"/>
                <a:gd name="T2" fmla="*/ 2147483647 w 60"/>
                <a:gd name="T3" fmla="*/ 1810360086 h 79"/>
                <a:gd name="T4" fmla="*/ 371225856 w 60"/>
                <a:gd name="T5" fmla="*/ 2147483647 h 79"/>
                <a:gd name="T6" fmla="*/ 324822637 w 60"/>
                <a:gd name="T7" fmla="*/ 2147483647 h 79"/>
                <a:gd name="T8" fmla="*/ 1856122786 w 60"/>
                <a:gd name="T9" fmla="*/ 2135301425 h 79"/>
                <a:gd name="T10" fmla="*/ 1160080892 w 60"/>
                <a:gd name="T11" fmla="*/ 2147483647 h 79"/>
                <a:gd name="T12" fmla="*/ 46403232 w 60"/>
                <a:gd name="T13" fmla="*/ 1067647306 h 79"/>
                <a:gd name="T14" fmla="*/ 1484903423 w 60"/>
                <a:gd name="T15" fmla="*/ 92836516 h 79"/>
                <a:gd name="T16" fmla="*/ 1299290548 w 60"/>
                <a:gd name="T17" fmla="*/ 2147483647 h 79"/>
                <a:gd name="T18" fmla="*/ 1902526005 w 60"/>
                <a:gd name="T19" fmla="*/ 1949621634 h 79"/>
                <a:gd name="T20" fmla="*/ 2041735661 w 60"/>
                <a:gd name="T21" fmla="*/ 1485425135 h 79"/>
                <a:gd name="T22" fmla="*/ 1484903423 w 60"/>
                <a:gd name="T23" fmla="*/ 185679845 h 79"/>
                <a:gd name="T24" fmla="*/ 742451712 w 60"/>
                <a:gd name="T25" fmla="*/ 1114072364 h 79"/>
                <a:gd name="T26" fmla="*/ 1299290548 w 60"/>
                <a:gd name="T27" fmla="*/ 2147483647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0"/>
                <a:gd name="T43" fmla="*/ 0 h 79"/>
                <a:gd name="T44" fmla="*/ 60 w 60"/>
                <a:gd name="T45" fmla="*/ 79 h 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0" h="79">
                  <a:moveTo>
                    <a:pt x="32" y="2"/>
                  </a:moveTo>
                  <a:cubicBezTo>
                    <a:pt x="51" y="4"/>
                    <a:pt x="60" y="20"/>
                    <a:pt x="58" y="39"/>
                  </a:cubicBezTo>
                  <a:cubicBezTo>
                    <a:pt x="55" y="71"/>
                    <a:pt x="13" y="79"/>
                    <a:pt x="8" y="79"/>
                  </a:cubicBezTo>
                  <a:cubicBezTo>
                    <a:pt x="7" y="79"/>
                    <a:pt x="7" y="78"/>
                    <a:pt x="7" y="78"/>
                  </a:cubicBezTo>
                  <a:cubicBezTo>
                    <a:pt x="7" y="76"/>
                    <a:pt x="31" y="73"/>
                    <a:pt x="40" y="46"/>
                  </a:cubicBezTo>
                  <a:cubicBezTo>
                    <a:pt x="36" y="48"/>
                    <a:pt x="31" y="50"/>
                    <a:pt x="25" y="49"/>
                  </a:cubicBezTo>
                  <a:cubicBezTo>
                    <a:pt x="6" y="47"/>
                    <a:pt x="0" y="34"/>
                    <a:pt x="1" y="23"/>
                  </a:cubicBezTo>
                  <a:cubicBezTo>
                    <a:pt x="2" y="10"/>
                    <a:pt x="13" y="0"/>
                    <a:pt x="32" y="2"/>
                  </a:cubicBezTo>
                  <a:close/>
                  <a:moveTo>
                    <a:pt x="28" y="47"/>
                  </a:moveTo>
                  <a:cubicBezTo>
                    <a:pt x="33" y="47"/>
                    <a:pt x="40" y="44"/>
                    <a:pt x="41" y="42"/>
                  </a:cubicBezTo>
                  <a:cubicBezTo>
                    <a:pt x="42" y="41"/>
                    <a:pt x="43" y="36"/>
                    <a:pt x="44" y="32"/>
                  </a:cubicBezTo>
                  <a:cubicBezTo>
                    <a:pt x="46" y="12"/>
                    <a:pt x="40" y="5"/>
                    <a:pt x="32" y="4"/>
                  </a:cubicBezTo>
                  <a:cubicBezTo>
                    <a:pt x="25" y="4"/>
                    <a:pt x="18" y="7"/>
                    <a:pt x="16" y="24"/>
                  </a:cubicBezTo>
                  <a:cubicBezTo>
                    <a:pt x="15" y="39"/>
                    <a:pt x="21" y="46"/>
                    <a:pt x="28" y="4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11DAB285-98FC-4B38-B6F4-BE6C2116A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8924" y="4558340"/>
              <a:ext cx="408719" cy="552634"/>
            </a:xfrm>
            <a:custGeom>
              <a:avLst/>
              <a:gdLst>
                <a:gd name="T0" fmla="*/ 556838837 w 60"/>
                <a:gd name="T1" fmla="*/ 1908484128 h 81"/>
                <a:gd name="T2" fmla="*/ 46403232 w 60"/>
                <a:gd name="T3" fmla="*/ 1163710739 h 81"/>
                <a:gd name="T4" fmla="*/ 1252887330 w 60"/>
                <a:gd name="T5" fmla="*/ 46550882 h 81"/>
                <a:gd name="T6" fmla="*/ 2147483647 w 60"/>
                <a:gd name="T7" fmla="*/ 791324045 h 81"/>
                <a:gd name="T8" fmla="*/ 1995332442 w 60"/>
                <a:gd name="T9" fmla="*/ 1582648089 h 81"/>
                <a:gd name="T10" fmla="*/ 2147483647 w 60"/>
                <a:gd name="T11" fmla="*/ 2147483647 h 81"/>
                <a:gd name="T12" fmla="*/ 1345693767 w 60"/>
                <a:gd name="T13" fmla="*/ 2147483647 h 81"/>
                <a:gd name="T14" fmla="*/ 46403232 w 60"/>
                <a:gd name="T15" fmla="*/ 2147483647 h 81"/>
                <a:gd name="T16" fmla="*/ 556838837 w 60"/>
                <a:gd name="T17" fmla="*/ 1908484128 h 81"/>
                <a:gd name="T18" fmla="*/ 1345693767 w 60"/>
                <a:gd name="T19" fmla="*/ 2147483647 h 81"/>
                <a:gd name="T20" fmla="*/ 2088138879 w 60"/>
                <a:gd name="T21" fmla="*/ 2147483647 h 81"/>
                <a:gd name="T22" fmla="*/ 1345693767 w 60"/>
                <a:gd name="T23" fmla="*/ 2141231649 h 81"/>
                <a:gd name="T24" fmla="*/ 696048493 w 60"/>
                <a:gd name="T25" fmla="*/ 1955034997 h 81"/>
                <a:gd name="T26" fmla="*/ 371225856 w 60"/>
                <a:gd name="T27" fmla="*/ 2147483647 h 81"/>
                <a:gd name="T28" fmla="*/ 1345693767 w 60"/>
                <a:gd name="T29" fmla="*/ 2147483647 h 81"/>
                <a:gd name="T30" fmla="*/ 1252887330 w 60"/>
                <a:gd name="T31" fmla="*/ 139645837 h 81"/>
                <a:gd name="T32" fmla="*/ 696048493 w 60"/>
                <a:gd name="T33" fmla="*/ 791324045 h 81"/>
                <a:gd name="T34" fmla="*/ 1902526005 w 60"/>
                <a:gd name="T35" fmla="*/ 1536097220 h 81"/>
                <a:gd name="T36" fmla="*/ 2088138879 w 60"/>
                <a:gd name="T37" fmla="*/ 884418959 h 81"/>
                <a:gd name="T38" fmla="*/ 1252887330 w 60"/>
                <a:gd name="T39" fmla="*/ 139645837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"/>
                <a:gd name="T61" fmla="*/ 0 h 81"/>
                <a:gd name="T62" fmla="*/ 60 w 60"/>
                <a:gd name="T63" fmla="*/ 81 h 8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" h="81">
                  <a:moveTo>
                    <a:pt x="12" y="41"/>
                  </a:moveTo>
                  <a:cubicBezTo>
                    <a:pt x="5" y="37"/>
                    <a:pt x="2" y="31"/>
                    <a:pt x="1" y="25"/>
                  </a:cubicBezTo>
                  <a:cubicBezTo>
                    <a:pt x="0" y="13"/>
                    <a:pt x="11" y="2"/>
                    <a:pt x="27" y="1"/>
                  </a:cubicBezTo>
                  <a:cubicBezTo>
                    <a:pt x="40" y="0"/>
                    <a:pt x="50" y="7"/>
                    <a:pt x="51" y="17"/>
                  </a:cubicBezTo>
                  <a:cubicBezTo>
                    <a:pt x="51" y="23"/>
                    <a:pt x="48" y="30"/>
                    <a:pt x="43" y="34"/>
                  </a:cubicBezTo>
                  <a:cubicBezTo>
                    <a:pt x="52" y="36"/>
                    <a:pt x="58" y="44"/>
                    <a:pt x="58" y="54"/>
                  </a:cubicBezTo>
                  <a:cubicBezTo>
                    <a:pt x="60" y="67"/>
                    <a:pt x="48" y="78"/>
                    <a:pt x="29" y="80"/>
                  </a:cubicBezTo>
                  <a:cubicBezTo>
                    <a:pt x="13" y="81"/>
                    <a:pt x="2" y="72"/>
                    <a:pt x="1" y="61"/>
                  </a:cubicBezTo>
                  <a:cubicBezTo>
                    <a:pt x="0" y="54"/>
                    <a:pt x="4" y="46"/>
                    <a:pt x="12" y="41"/>
                  </a:cubicBezTo>
                  <a:close/>
                  <a:moveTo>
                    <a:pt x="29" y="78"/>
                  </a:moveTo>
                  <a:cubicBezTo>
                    <a:pt x="40" y="77"/>
                    <a:pt x="46" y="69"/>
                    <a:pt x="45" y="60"/>
                  </a:cubicBezTo>
                  <a:cubicBezTo>
                    <a:pt x="44" y="54"/>
                    <a:pt x="41" y="50"/>
                    <a:pt x="29" y="46"/>
                  </a:cubicBezTo>
                  <a:cubicBezTo>
                    <a:pt x="17" y="43"/>
                    <a:pt x="16" y="42"/>
                    <a:pt x="15" y="42"/>
                  </a:cubicBezTo>
                  <a:cubicBezTo>
                    <a:pt x="13" y="42"/>
                    <a:pt x="7" y="49"/>
                    <a:pt x="8" y="58"/>
                  </a:cubicBezTo>
                  <a:cubicBezTo>
                    <a:pt x="9" y="71"/>
                    <a:pt x="17" y="79"/>
                    <a:pt x="29" y="78"/>
                  </a:cubicBezTo>
                  <a:close/>
                  <a:moveTo>
                    <a:pt x="27" y="3"/>
                  </a:moveTo>
                  <a:cubicBezTo>
                    <a:pt x="19" y="4"/>
                    <a:pt x="14" y="9"/>
                    <a:pt x="15" y="17"/>
                  </a:cubicBezTo>
                  <a:cubicBezTo>
                    <a:pt x="16" y="29"/>
                    <a:pt x="33" y="31"/>
                    <a:pt x="41" y="33"/>
                  </a:cubicBezTo>
                  <a:cubicBezTo>
                    <a:pt x="44" y="30"/>
                    <a:pt x="45" y="27"/>
                    <a:pt x="45" y="19"/>
                  </a:cubicBezTo>
                  <a:cubicBezTo>
                    <a:pt x="44" y="8"/>
                    <a:pt x="37" y="2"/>
                    <a:pt x="27" y="3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41480F19-AC3F-4B54-8F9D-BCB49D219ACB}"/>
                </a:ext>
              </a:extLst>
            </p:cNvPr>
            <p:cNvSpPr/>
            <p:nvPr/>
          </p:nvSpPr>
          <p:spPr bwMode="auto">
            <a:xfrm>
              <a:off x="5152627" y="4454721"/>
              <a:ext cx="443259" cy="575661"/>
            </a:xfrm>
            <a:custGeom>
              <a:avLst/>
              <a:gdLst>
                <a:gd name="T0" fmla="*/ 1999664011 w 65"/>
                <a:gd name="T1" fmla="*/ 1315022121 h 84"/>
                <a:gd name="T2" fmla="*/ 2147483647 w 65"/>
                <a:gd name="T3" fmla="*/ 2066465474 h 84"/>
                <a:gd name="T4" fmla="*/ 1813645345 w 65"/>
                <a:gd name="T5" fmla="*/ 2147483647 h 84"/>
                <a:gd name="T6" fmla="*/ 418531877 w 65"/>
                <a:gd name="T7" fmla="*/ 2147483647 h 84"/>
                <a:gd name="T8" fmla="*/ 651051907 w 65"/>
                <a:gd name="T9" fmla="*/ 2147483647 h 84"/>
                <a:gd name="T10" fmla="*/ 1162593224 w 65"/>
                <a:gd name="T11" fmla="*/ 2147483647 h 84"/>
                <a:gd name="T12" fmla="*/ 1767143662 w 65"/>
                <a:gd name="T13" fmla="*/ 2147483647 h 84"/>
                <a:gd name="T14" fmla="*/ 2147483647 w 65"/>
                <a:gd name="T15" fmla="*/ 2147483647 h 84"/>
                <a:gd name="T16" fmla="*/ 1441614405 w 65"/>
                <a:gd name="T17" fmla="*/ 1925565643 h 84"/>
                <a:gd name="T18" fmla="*/ 976581377 w 65"/>
                <a:gd name="T19" fmla="*/ 1972536822 h 84"/>
                <a:gd name="T20" fmla="*/ 1395113148 w 65"/>
                <a:gd name="T21" fmla="*/ 1690743583 h 84"/>
                <a:gd name="T22" fmla="*/ 1488122481 w 65"/>
                <a:gd name="T23" fmla="*/ 986264984 h 84"/>
                <a:gd name="T24" fmla="*/ 651051907 w 65"/>
                <a:gd name="T25" fmla="*/ 610543308 h 84"/>
                <a:gd name="T26" fmla="*/ 93009360 w 65"/>
                <a:gd name="T27" fmla="*/ 1221093469 h 84"/>
                <a:gd name="T28" fmla="*/ 46501270 w 65"/>
                <a:gd name="T29" fmla="*/ 1221093469 h 84"/>
                <a:gd name="T30" fmla="*/ 837070574 w 65"/>
                <a:gd name="T31" fmla="*/ 140893032 h 84"/>
                <a:gd name="T32" fmla="*/ 2092673344 w 65"/>
                <a:gd name="T33" fmla="*/ 657507634 h 84"/>
                <a:gd name="T34" fmla="*/ 1999664011 w 65"/>
                <a:gd name="T35" fmla="*/ 131502212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5"/>
                <a:gd name="T55" fmla="*/ 0 h 84"/>
                <a:gd name="T56" fmla="*/ 65 w 65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5" h="84">
                  <a:moveTo>
                    <a:pt x="43" y="28"/>
                  </a:moveTo>
                  <a:cubicBezTo>
                    <a:pt x="51" y="31"/>
                    <a:pt x="58" y="35"/>
                    <a:pt x="61" y="44"/>
                  </a:cubicBezTo>
                  <a:cubicBezTo>
                    <a:pt x="65" y="58"/>
                    <a:pt x="55" y="74"/>
                    <a:pt x="39" y="79"/>
                  </a:cubicBezTo>
                  <a:cubicBezTo>
                    <a:pt x="24" y="84"/>
                    <a:pt x="11" y="80"/>
                    <a:pt x="9" y="72"/>
                  </a:cubicBezTo>
                  <a:cubicBezTo>
                    <a:pt x="8" y="68"/>
                    <a:pt x="10" y="63"/>
                    <a:pt x="14" y="62"/>
                  </a:cubicBezTo>
                  <a:cubicBezTo>
                    <a:pt x="20" y="60"/>
                    <a:pt x="23" y="62"/>
                    <a:pt x="25" y="70"/>
                  </a:cubicBezTo>
                  <a:cubicBezTo>
                    <a:pt x="28" y="77"/>
                    <a:pt x="33" y="79"/>
                    <a:pt x="38" y="77"/>
                  </a:cubicBezTo>
                  <a:cubicBezTo>
                    <a:pt x="47" y="74"/>
                    <a:pt x="51" y="66"/>
                    <a:pt x="48" y="55"/>
                  </a:cubicBezTo>
                  <a:cubicBezTo>
                    <a:pt x="45" y="46"/>
                    <a:pt x="38" y="41"/>
                    <a:pt x="31" y="41"/>
                  </a:cubicBezTo>
                  <a:cubicBezTo>
                    <a:pt x="26" y="41"/>
                    <a:pt x="22" y="43"/>
                    <a:pt x="21" y="42"/>
                  </a:cubicBezTo>
                  <a:cubicBezTo>
                    <a:pt x="21" y="39"/>
                    <a:pt x="26" y="40"/>
                    <a:pt x="30" y="36"/>
                  </a:cubicBezTo>
                  <a:cubicBezTo>
                    <a:pt x="33" y="33"/>
                    <a:pt x="34" y="27"/>
                    <a:pt x="32" y="21"/>
                  </a:cubicBezTo>
                  <a:cubicBezTo>
                    <a:pt x="29" y="13"/>
                    <a:pt x="23" y="10"/>
                    <a:pt x="14" y="13"/>
                  </a:cubicBezTo>
                  <a:cubicBezTo>
                    <a:pt x="2" y="17"/>
                    <a:pt x="4" y="26"/>
                    <a:pt x="2" y="26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3" y="8"/>
                    <a:pt x="18" y="3"/>
                  </a:cubicBezTo>
                  <a:cubicBezTo>
                    <a:pt x="29" y="0"/>
                    <a:pt x="41" y="3"/>
                    <a:pt x="45" y="14"/>
                  </a:cubicBezTo>
                  <a:cubicBezTo>
                    <a:pt x="46" y="19"/>
                    <a:pt x="45" y="23"/>
                    <a:pt x="43" y="2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1A18FA9A-A012-4ECE-922C-B8B6CC355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2936" y="-740618"/>
              <a:ext cx="6188355" cy="6185476"/>
            </a:xfrm>
            <a:custGeom>
              <a:avLst/>
              <a:gdLst>
                <a:gd name="T0" fmla="*/ 2147483647 w 907"/>
                <a:gd name="T1" fmla="*/ 2147483647 h 907"/>
                <a:gd name="T2" fmla="*/ 2147483647 w 907"/>
                <a:gd name="T3" fmla="*/ 2147483647 h 907"/>
                <a:gd name="T4" fmla="*/ 2147483647 w 907"/>
                <a:gd name="T5" fmla="*/ 2147483647 h 907"/>
                <a:gd name="T6" fmla="*/ 1675863822 w 907"/>
                <a:gd name="T7" fmla="*/ 2147483647 h 907"/>
                <a:gd name="T8" fmla="*/ 0 w 907"/>
                <a:gd name="T9" fmla="*/ 2147483647 h 907"/>
                <a:gd name="T10" fmla="*/ 1675863822 w 907"/>
                <a:gd name="T11" fmla="*/ 2147483647 h 907"/>
                <a:gd name="T12" fmla="*/ 2147483647 w 907"/>
                <a:gd name="T13" fmla="*/ 2147483647 h 907"/>
                <a:gd name="T14" fmla="*/ 2147483647 w 907"/>
                <a:gd name="T15" fmla="*/ 1627796313 h 907"/>
                <a:gd name="T16" fmla="*/ 2147483647 w 907"/>
                <a:gd name="T17" fmla="*/ 0 h 907"/>
                <a:gd name="T18" fmla="*/ 2147483647 w 907"/>
                <a:gd name="T19" fmla="*/ 1627796313 h 907"/>
                <a:gd name="T20" fmla="*/ 2147483647 w 907"/>
                <a:gd name="T21" fmla="*/ 2147483647 h 907"/>
                <a:gd name="T22" fmla="*/ 2147483647 w 907"/>
                <a:gd name="T23" fmla="*/ 2147483647 h 907"/>
                <a:gd name="T24" fmla="*/ 2147483647 w 907"/>
                <a:gd name="T25" fmla="*/ 2147483647 h 907"/>
                <a:gd name="T26" fmla="*/ 2147483647 w 907"/>
                <a:gd name="T27" fmla="*/ 2147483647 h 907"/>
                <a:gd name="T28" fmla="*/ 2147483647 w 907"/>
                <a:gd name="T29" fmla="*/ 2147483647 h 907"/>
                <a:gd name="T30" fmla="*/ 2147483647 w 907"/>
                <a:gd name="T31" fmla="*/ 2147483647 h 907"/>
                <a:gd name="T32" fmla="*/ 2147483647 w 907"/>
                <a:gd name="T33" fmla="*/ 2147483647 h 907"/>
                <a:gd name="T34" fmla="*/ 2147483647 w 907"/>
                <a:gd name="T35" fmla="*/ 744132553 h 907"/>
                <a:gd name="T36" fmla="*/ 744826873 w 907"/>
                <a:gd name="T37" fmla="*/ 2147483647 h 907"/>
                <a:gd name="T38" fmla="*/ 2147483647 w 907"/>
                <a:gd name="T39" fmla="*/ 2147483647 h 907"/>
                <a:gd name="T40" fmla="*/ 2147483647 w 907"/>
                <a:gd name="T41" fmla="*/ 2147483647 h 907"/>
                <a:gd name="T42" fmla="*/ 2147483647 w 907"/>
                <a:gd name="T43" fmla="*/ 744132553 h 9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7"/>
                <a:gd name="T67" fmla="*/ 0 h 907"/>
                <a:gd name="T68" fmla="*/ 907 w 907"/>
                <a:gd name="T69" fmla="*/ 907 h 9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7" h="907">
                  <a:moveTo>
                    <a:pt x="454" y="907"/>
                  </a:moveTo>
                  <a:cubicBezTo>
                    <a:pt x="392" y="907"/>
                    <a:pt x="333" y="895"/>
                    <a:pt x="277" y="871"/>
                  </a:cubicBezTo>
                  <a:cubicBezTo>
                    <a:pt x="223" y="848"/>
                    <a:pt x="174" y="816"/>
                    <a:pt x="133" y="774"/>
                  </a:cubicBezTo>
                  <a:cubicBezTo>
                    <a:pt x="91" y="732"/>
                    <a:pt x="58" y="684"/>
                    <a:pt x="36" y="630"/>
                  </a:cubicBezTo>
                  <a:cubicBezTo>
                    <a:pt x="12" y="574"/>
                    <a:pt x="0" y="515"/>
                    <a:pt x="0" y="453"/>
                  </a:cubicBezTo>
                  <a:cubicBezTo>
                    <a:pt x="0" y="392"/>
                    <a:pt x="12" y="333"/>
                    <a:pt x="36" y="277"/>
                  </a:cubicBezTo>
                  <a:cubicBezTo>
                    <a:pt x="58" y="223"/>
                    <a:pt x="91" y="174"/>
                    <a:pt x="133" y="133"/>
                  </a:cubicBezTo>
                  <a:cubicBezTo>
                    <a:pt x="174" y="91"/>
                    <a:pt x="223" y="58"/>
                    <a:pt x="277" y="35"/>
                  </a:cubicBezTo>
                  <a:cubicBezTo>
                    <a:pt x="333" y="12"/>
                    <a:pt x="392" y="0"/>
                    <a:pt x="454" y="0"/>
                  </a:cubicBezTo>
                  <a:cubicBezTo>
                    <a:pt x="515" y="0"/>
                    <a:pt x="574" y="12"/>
                    <a:pt x="630" y="35"/>
                  </a:cubicBezTo>
                  <a:cubicBezTo>
                    <a:pt x="684" y="58"/>
                    <a:pt x="733" y="91"/>
                    <a:pt x="774" y="133"/>
                  </a:cubicBezTo>
                  <a:cubicBezTo>
                    <a:pt x="816" y="174"/>
                    <a:pt x="849" y="223"/>
                    <a:pt x="871" y="277"/>
                  </a:cubicBezTo>
                  <a:cubicBezTo>
                    <a:pt x="895" y="333"/>
                    <a:pt x="907" y="392"/>
                    <a:pt x="907" y="453"/>
                  </a:cubicBezTo>
                  <a:cubicBezTo>
                    <a:pt x="907" y="515"/>
                    <a:pt x="895" y="574"/>
                    <a:pt x="871" y="630"/>
                  </a:cubicBezTo>
                  <a:cubicBezTo>
                    <a:pt x="849" y="684"/>
                    <a:pt x="816" y="732"/>
                    <a:pt x="774" y="774"/>
                  </a:cubicBezTo>
                  <a:cubicBezTo>
                    <a:pt x="733" y="816"/>
                    <a:pt x="684" y="848"/>
                    <a:pt x="630" y="871"/>
                  </a:cubicBezTo>
                  <a:cubicBezTo>
                    <a:pt x="574" y="895"/>
                    <a:pt x="515" y="907"/>
                    <a:pt x="454" y="907"/>
                  </a:cubicBezTo>
                  <a:close/>
                  <a:moveTo>
                    <a:pt x="454" y="16"/>
                  </a:moveTo>
                  <a:cubicBezTo>
                    <a:pt x="212" y="16"/>
                    <a:pt x="16" y="212"/>
                    <a:pt x="16" y="453"/>
                  </a:cubicBezTo>
                  <a:cubicBezTo>
                    <a:pt x="16" y="695"/>
                    <a:pt x="212" y="891"/>
                    <a:pt x="454" y="891"/>
                  </a:cubicBezTo>
                  <a:cubicBezTo>
                    <a:pt x="695" y="891"/>
                    <a:pt x="891" y="695"/>
                    <a:pt x="891" y="453"/>
                  </a:cubicBezTo>
                  <a:cubicBezTo>
                    <a:pt x="891" y="212"/>
                    <a:pt x="695" y="16"/>
                    <a:pt x="454" y="1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0CDBA840-5CD4-45AF-A5D2-D7F5F1892427}"/>
                </a:ext>
              </a:extLst>
            </p:cNvPr>
            <p:cNvSpPr/>
            <p:nvPr/>
          </p:nvSpPr>
          <p:spPr bwMode="auto">
            <a:xfrm>
              <a:off x="4041600" y="2572310"/>
              <a:ext cx="94985" cy="48930"/>
            </a:xfrm>
            <a:custGeom>
              <a:avLst/>
              <a:gdLst>
                <a:gd name="T0" fmla="*/ 138094636 w 14"/>
                <a:gd name="T1" fmla="*/ 293160629 h 7"/>
                <a:gd name="T2" fmla="*/ 322223061 w 14"/>
                <a:gd name="T3" fmla="*/ 342020716 h 7"/>
                <a:gd name="T4" fmla="*/ 598405549 w 14"/>
                <a:gd name="T5" fmla="*/ 195440401 h 7"/>
                <a:gd name="T6" fmla="*/ 644439338 w 14"/>
                <a:gd name="T7" fmla="*/ 195440401 h 7"/>
                <a:gd name="T8" fmla="*/ 322223061 w 14"/>
                <a:gd name="T9" fmla="*/ 0 h 7"/>
                <a:gd name="T10" fmla="*/ 0 w 14"/>
                <a:gd name="T11" fmla="*/ 146580315 h 7"/>
                <a:gd name="T12" fmla="*/ 138094636 w 14"/>
                <a:gd name="T13" fmla="*/ 293160629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7"/>
                <a:gd name="T23" fmla="*/ 14 w 14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7">
                  <a:moveTo>
                    <a:pt x="3" y="6"/>
                  </a:moveTo>
                  <a:cubicBezTo>
                    <a:pt x="4" y="7"/>
                    <a:pt x="5" y="7"/>
                    <a:pt x="7" y="7"/>
                  </a:cubicBezTo>
                  <a:cubicBezTo>
                    <a:pt x="10" y="7"/>
                    <a:pt x="12" y="5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2"/>
                    <a:pt x="9" y="0"/>
                    <a:pt x="7" y="0"/>
                  </a:cubicBezTo>
                  <a:cubicBezTo>
                    <a:pt x="4" y="0"/>
                    <a:pt x="0" y="3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AD7C6C5D-4022-4194-8C14-70FED6233EB7}"/>
                </a:ext>
              </a:extLst>
            </p:cNvPr>
            <p:cNvSpPr/>
            <p:nvPr/>
          </p:nvSpPr>
          <p:spPr bwMode="auto">
            <a:xfrm>
              <a:off x="3877539" y="2949368"/>
              <a:ext cx="379936" cy="74836"/>
            </a:xfrm>
            <a:custGeom>
              <a:avLst/>
              <a:gdLst>
                <a:gd name="T0" fmla="*/ 2147483647 w 56"/>
                <a:gd name="T1" fmla="*/ 323992251 h 11"/>
                <a:gd name="T2" fmla="*/ 1841217694 w 56"/>
                <a:gd name="T3" fmla="*/ 92572126 h 11"/>
                <a:gd name="T4" fmla="*/ 230153060 w 56"/>
                <a:gd name="T5" fmla="*/ 92572126 h 11"/>
                <a:gd name="T6" fmla="*/ 46033318 w 56"/>
                <a:gd name="T7" fmla="*/ 277709603 h 11"/>
                <a:gd name="T8" fmla="*/ 1104731889 w 56"/>
                <a:gd name="T9" fmla="*/ 509129754 h 11"/>
                <a:gd name="T10" fmla="*/ 1519004492 w 56"/>
                <a:gd name="T11" fmla="*/ 462847106 h 11"/>
                <a:gd name="T12" fmla="*/ 2147483647 w 56"/>
                <a:gd name="T13" fmla="*/ 32399225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11"/>
                <a:gd name="T23" fmla="*/ 56 w 56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11">
                  <a:moveTo>
                    <a:pt x="55" y="7"/>
                  </a:moveTo>
                  <a:cubicBezTo>
                    <a:pt x="56" y="0"/>
                    <a:pt x="54" y="2"/>
                    <a:pt x="40" y="2"/>
                  </a:cubicBezTo>
                  <a:cubicBezTo>
                    <a:pt x="33" y="2"/>
                    <a:pt x="11" y="1"/>
                    <a:pt x="5" y="2"/>
                  </a:cubicBezTo>
                  <a:cubicBezTo>
                    <a:pt x="2" y="3"/>
                    <a:pt x="1" y="5"/>
                    <a:pt x="1" y="6"/>
                  </a:cubicBezTo>
                  <a:cubicBezTo>
                    <a:pt x="1" y="11"/>
                    <a:pt x="0" y="11"/>
                    <a:pt x="24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48" y="9"/>
                    <a:pt x="52" y="11"/>
                    <a:pt x="55" y="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3BE0CFDF-2CB8-4C6B-8E09-E1A161C536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7581" y="465391"/>
              <a:ext cx="3759066" cy="3764823"/>
            </a:xfrm>
            <a:custGeom>
              <a:avLst/>
              <a:gdLst>
                <a:gd name="T0" fmla="*/ 2147483647 w 551"/>
                <a:gd name="T1" fmla="*/ 2147483647 h 552"/>
                <a:gd name="T2" fmla="*/ 2147483647 w 551"/>
                <a:gd name="T3" fmla="*/ 232586949 h 552"/>
                <a:gd name="T4" fmla="*/ 2147483647 w 551"/>
                <a:gd name="T5" fmla="*/ 744268561 h 552"/>
                <a:gd name="T6" fmla="*/ 2147483647 w 551"/>
                <a:gd name="T7" fmla="*/ 0 h 552"/>
                <a:gd name="T8" fmla="*/ 2147483647 w 551"/>
                <a:gd name="T9" fmla="*/ 2147483647 h 552"/>
                <a:gd name="T10" fmla="*/ 279262429 w 551"/>
                <a:gd name="T11" fmla="*/ 2147483647 h 552"/>
                <a:gd name="T12" fmla="*/ 2147483647 w 551"/>
                <a:gd name="T13" fmla="*/ 2147483647 h 552"/>
                <a:gd name="T14" fmla="*/ 279262429 w 551"/>
                <a:gd name="T15" fmla="*/ 2147483647 h 552"/>
                <a:gd name="T16" fmla="*/ 2147483647 w 551"/>
                <a:gd name="T17" fmla="*/ 2147483647 h 552"/>
                <a:gd name="T18" fmla="*/ 2147483647 w 551"/>
                <a:gd name="T19" fmla="*/ 2147483647 h 552"/>
                <a:gd name="T20" fmla="*/ 2147483647 w 551"/>
                <a:gd name="T21" fmla="*/ 2147483647 h 552"/>
                <a:gd name="T22" fmla="*/ 2147483647 w 551"/>
                <a:gd name="T23" fmla="*/ 2147483647 h 552"/>
                <a:gd name="T24" fmla="*/ 2147483647 w 551"/>
                <a:gd name="T25" fmla="*/ 2147483647 h 552"/>
                <a:gd name="T26" fmla="*/ 2147483647 w 551"/>
                <a:gd name="T27" fmla="*/ 2147483647 h 552"/>
                <a:gd name="T28" fmla="*/ 2147483647 w 551"/>
                <a:gd name="T29" fmla="*/ 2147483647 h 552"/>
                <a:gd name="T30" fmla="*/ 2147483647 w 551"/>
                <a:gd name="T31" fmla="*/ 2147483647 h 552"/>
                <a:gd name="T32" fmla="*/ 2147483647 w 551"/>
                <a:gd name="T33" fmla="*/ 2147483647 h 552"/>
                <a:gd name="T34" fmla="*/ 2147483647 w 551"/>
                <a:gd name="T35" fmla="*/ 2147483647 h 552"/>
                <a:gd name="T36" fmla="*/ 2147483647 w 551"/>
                <a:gd name="T37" fmla="*/ 2147483647 h 552"/>
                <a:gd name="T38" fmla="*/ 2147483647 w 551"/>
                <a:gd name="T39" fmla="*/ 2147483647 h 552"/>
                <a:gd name="T40" fmla="*/ 2147483647 w 551"/>
                <a:gd name="T41" fmla="*/ 2147483647 h 552"/>
                <a:gd name="T42" fmla="*/ 2147483647 w 551"/>
                <a:gd name="T43" fmla="*/ 2147483647 h 552"/>
                <a:gd name="T44" fmla="*/ 2147483647 w 551"/>
                <a:gd name="T45" fmla="*/ 2147483647 h 552"/>
                <a:gd name="T46" fmla="*/ 2147483647 w 551"/>
                <a:gd name="T47" fmla="*/ 2147483647 h 552"/>
                <a:gd name="T48" fmla="*/ 2147483647 w 551"/>
                <a:gd name="T49" fmla="*/ 2147483647 h 552"/>
                <a:gd name="T50" fmla="*/ 2147483647 w 551"/>
                <a:gd name="T51" fmla="*/ 2147483647 h 552"/>
                <a:gd name="T52" fmla="*/ 2147483647 w 551"/>
                <a:gd name="T53" fmla="*/ 2147483647 h 552"/>
                <a:gd name="T54" fmla="*/ 2147483647 w 551"/>
                <a:gd name="T55" fmla="*/ 2147483647 h 552"/>
                <a:gd name="T56" fmla="*/ 2147483647 w 551"/>
                <a:gd name="T57" fmla="*/ 2147483647 h 552"/>
                <a:gd name="T58" fmla="*/ 2147483647 w 551"/>
                <a:gd name="T59" fmla="*/ 2147483647 h 552"/>
                <a:gd name="T60" fmla="*/ 2147483647 w 551"/>
                <a:gd name="T61" fmla="*/ 2147483647 h 552"/>
                <a:gd name="T62" fmla="*/ 2147483647 w 551"/>
                <a:gd name="T63" fmla="*/ 2147483647 h 552"/>
                <a:gd name="T64" fmla="*/ 2147483647 w 551"/>
                <a:gd name="T65" fmla="*/ 2147483647 h 552"/>
                <a:gd name="T66" fmla="*/ 2147483647 w 551"/>
                <a:gd name="T67" fmla="*/ 2147483647 h 552"/>
                <a:gd name="T68" fmla="*/ 2147483647 w 551"/>
                <a:gd name="T69" fmla="*/ 2147483647 h 552"/>
                <a:gd name="T70" fmla="*/ 2147483647 w 551"/>
                <a:gd name="T71" fmla="*/ 2147483647 h 552"/>
                <a:gd name="T72" fmla="*/ 2147483647 w 551"/>
                <a:gd name="T73" fmla="*/ 2147483647 h 552"/>
                <a:gd name="T74" fmla="*/ 2147483647 w 551"/>
                <a:gd name="T75" fmla="*/ 2147483647 h 552"/>
                <a:gd name="T76" fmla="*/ 2147483647 w 551"/>
                <a:gd name="T77" fmla="*/ 2147483647 h 552"/>
                <a:gd name="T78" fmla="*/ 2147483647 w 551"/>
                <a:gd name="T79" fmla="*/ 2147483647 h 552"/>
                <a:gd name="T80" fmla="*/ 2147483647 w 551"/>
                <a:gd name="T81" fmla="*/ 2147483647 h 552"/>
                <a:gd name="T82" fmla="*/ 2147483647 w 551"/>
                <a:gd name="T83" fmla="*/ 2147483647 h 552"/>
                <a:gd name="T84" fmla="*/ 2147483647 w 551"/>
                <a:gd name="T85" fmla="*/ 2147483647 h 552"/>
                <a:gd name="T86" fmla="*/ 2147483647 w 551"/>
                <a:gd name="T87" fmla="*/ 2147483647 h 552"/>
                <a:gd name="T88" fmla="*/ 2147483647 w 551"/>
                <a:gd name="T89" fmla="*/ 2147483647 h 552"/>
                <a:gd name="T90" fmla="*/ 2147483647 w 551"/>
                <a:gd name="T91" fmla="*/ 2147483647 h 552"/>
                <a:gd name="T92" fmla="*/ 2147483647 w 551"/>
                <a:gd name="T93" fmla="*/ 2147483647 h 552"/>
                <a:gd name="T94" fmla="*/ 2147483647 w 551"/>
                <a:gd name="T95" fmla="*/ 2147483647 h 552"/>
                <a:gd name="T96" fmla="*/ 2147483647 w 551"/>
                <a:gd name="T97" fmla="*/ 2147483647 h 552"/>
                <a:gd name="T98" fmla="*/ 2147483647 w 551"/>
                <a:gd name="T99" fmla="*/ 2147483647 h 552"/>
                <a:gd name="T100" fmla="*/ 2147483647 w 551"/>
                <a:gd name="T101" fmla="*/ 2147483647 h 552"/>
                <a:gd name="T102" fmla="*/ 2147483647 w 551"/>
                <a:gd name="T103" fmla="*/ 2147483647 h 552"/>
                <a:gd name="T104" fmla="*/ 2147483647 w 551"/>
                <a:gd name="T105" fmla="*/ 2147483647 h 552"/>
                <a:gd name="T106" fmla="*/ 2147483647 w 551"/>
                <a:gd name="T107" fmla="*/ 2147483647 h 552"/>
                <a:gd name="T108" fmla="*/ 2147483647 w 551"/>
                <a:gd name="T109" fmla="*/ 2147483647 h 552"/>
                <a:gd name="T110" fmla="*/ 2147483647 w 551"/>
                <a:gd name="T111" fmla="*/ 2147483647 h 552"/>
                <a:gd name="T112" fmla="*/ 2147483647 w 551"/>
                <a:gd name="T113" fmla="*/ 2147483647 h 552"/>
                <a:gd name="T114" fmla="*/ 2147483647 w 551"/>
                <a:gd name="T115" fmla="*/ 2147483647 h 552"/>
                <a:gd name="T116" fmla="*/ 2147483647 w 551"/>
                <a:gd name="T117" fmla="*/ 2147483647 h 5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51"/>
                <a:gd name="T178" fmla="*/ 0 h 552"/>
                <a:gd name="T179" fmla="*/ 551 w 551"/>
                <a:gd name="T180" fmla="*/ 552 h 5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51" h="552">
                  <a:moveTo>
                    <a:pt x="466" y="157"/>
                  </a:moveTo>
                  <a:cubicBezTo>
                    <a:pt x="466" y="163"/>
                    <a:pt x="469" y="168"/>
                    <a:pt x="473" y="172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9" y="248"/>
                    <a:pt x="551" y="253"/>
                    <a:pt x="551" y="259"/>
                  </a:cubicBezTo>
                  <a:cubicBezTo>
                    <a:pt x="551" y="169"/>
                    <a:pt x="551" y="169"/>
                    <a:pt x="551" y="169"/>
                  </a:cubicBezTo>
                  <a:cubicBezTo>
                    <a:pt x="551" y="165"/>
                    <a:pt x="549" y="159"/>
                    <a:pt x="546" y="156"/>
                  </a:cubicBezTo>
                  <a:cubicBezTo>
                    <a:pt x="395" y="5"/>
                    <a:pt x="395" y="5"/>
                    <a:pt x="395" y="5"/>
                  </a:cubicBezTo>
                  <a:cubicBezTo>
                    <a:pt x="392" y="2"/>
                    <a:pt x="386" y="0"/>
                    <a:pt x="382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68" y="0"/>
                    <a:pt x="366" y="2"/>
                    <a:pt x="366" y="5"/>
                  </a:cubicBezTo>
                  <a:cubicBezTo>
                    <a:pt x="366" y="77"/>
                    <a:pt x="366" y="77"/>
                    <a:pt x="366" y="77"/>
                  </a:cubicBezTo>
                  <a:cubicBezTo>
                    <a:pt x="366" y="81"/>
                    <a:pt x="362" y="85"/>
                    <a:pt x="358" y="85"/>
                  </a:cubicBezTo>
                  <a:cubicBezTo>
                    <a:pt x="350" y="85"/>
                    <a:pt x="350" y="85"/>
                    <a:pt x="350" y="85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350" y="7"/>
                    <a:pt x="343" y="0"/>
                    <a:pt x="334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08" y="0"/>
                    <a:pt x="201" y="7"/>
                    <a:pt x="201" y="16"/>
                  </a:cubicBezTo>
                  <a:cubicBezTo>
                    <a:pt x="201" y="85"/>
                    <a:pt x="201" y="85"/>
                    <a:pt x="201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189" y="85"/>
                    <a:pt x="185" y="81"/>
                    <a:pt x="185" y="77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185" y="2"/>
                    <a:pt x="183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5" y="0"/>
                    <a:pt x="159" y="2"/>
                    <a:pt x="156" y="5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2" y="159"/>
                    <a:pt x="0" y="165"/>
                    <a:pt x="0" y="16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3"/>
                    <a:pt x="2" y="248"/>
                    <a:pt x="6" y="244"/>
                  </a:cubicBezTo>
                  <a:cubicBezTo>
                    <a:pt x="6" y="244"/>
                    <a:pt x="6" y="244"/>
                    <a:pt x="6" y="244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82" y="168"/>
                    <a:pt x="85" y="163"/>
                    <a:pt x="85" y="157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8"/>
                    <a:pt x="82" y="183"/>
                    <a:pt x="78" y="187"/>
                  </a:cubicBezTo>
                  <a:cubicBezTo>
                    <a:pt x="78" y="187"/>
                    <a:pt x="78" y="187"/>
                    <a:pt x="78" y="187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2" y="263"/>
                    <a:pt x="0" y="268"/>
                    <a:pt x="0" y="274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50"/>
                    <a:pt x="2" y="344"/>
                    <a:pt x="6" y="340"/>
                  </a:cubicBezTo>
                  <a:cubicBezTo>
                    <a:pt x="6" y="340"/>
                    <a:pt x="6" y="340"/>
                    <a:pt x="6" y="340"/>
                  </a:cubicBezTo>
                  <a:cubicBezTo>
                    <a:pt x="78" y="269"/>
                    <a:pt x="78" y="269"/>
                    <a:pt x="78" y="269"/>
                  </a:cubicBezTo>
                  <a:cubicBezTo>
                    <a:pt x="78" y="268"/>
                    <a:pt x="78" y="268"/>
                    <a:pt x="78" y="268"/>
                  </a:cubicBezTo>
                  <a:cubicBezTo>
                    <a:pt x="82" y="265"/>
                    <a:pt x="85" y="259"/>
                    <a:pt x="85" y="253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5" y="268"/>
                    <a:pt x="85" y="268"/>
                    <a:pt x="85" y="268"/>
                  </a:cubicBezTo>
                  <a:cubicBezTo>
                    <a:pt x="85" y="274"/>
                    <a:pt x="82" y="279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2" y="359"/>
                    <a:pt x="0" y="364"/>
                    <a:pt x="0" y="370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7"/>
                    <a:pt x="2" y="392"/>
                    <a:pt x="5" y="395"/>
                  </a:cubicBezTo>
                  <a:cubicBezTo>
                    <a:pt x="26" y="417"/>
                    <a:pt x="26" y="417"/>
                    <a:pt x="26" y="417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82" y="361"/>
                    <a:pt x="85" y="355"/>
                    <a:pt x="85" y="349"/>
                  </a:cubicBezTo>
                  <a:cubicBezTo>
                    <a:pt x="85" y="358"/>
                    <a:pt x="85" y="358"/>
                    <a:pt x="85" y="358"/>
                  </a:cubicBezTo>
                  <a:cubicBezTo>
                    <a:pt x="85" y="364"/>
                    <a:pt x="85" y="364"/>
                    <a:pt x="85" y="364"/>
                  </a:cubicBezTo>
                  <a:cubicBezTo>
                    <a:pt x="85" y="370"/>
                    <a:pt x="82" y="375"/>
                    <a:pt x="78" y="379"/>
                  </a:cubicBezTo>
                  <a:cubicBezTo>
                    <a:pt x="78" y="379"/>
                    <a:pt x="78" y="379"/>
                    <a:pt x="78" y="379"/>
                  </a:cubicBezTo>
                  <a:cubicBezTo>
                    <a:pt x="34" y="424"/>
                    <a:pt x="34" y="424"/>
                    <a:pt x="34" y="424"/>
                  </a:cubicBezTo>
                  <a:cubicBezTo>
                    <a:pt x="155" y="545"/>
                    <a:pt x="155" y="545"/>
                    <a:pt x="155" y="545"/>
                  </a:cubicBezTo>
                  <a:cubicBezTo>
                    <a:pt x="187" y="486"/>
                    <a:pt x="187" y="486"/>
                    <a:pt x="187" y="486"/>
                  </a:cubicBezTo>
                  <a:cubicBezTo>
                    <a:pt x="190" y="481"/>
                    <a:pt x="196" y="477"/>
                    <a:pt x="202" y="477"/>
                  </a:cubicBezTo>
                  <a:cubicBezTo>
                    <a:pt x="207" y="477"/>
                    <a:pt x="207" y="477"/>
                    <a:pt x="207" y="477"/>
                  </a:cubicBezTo>
                  <a:cubicBezTo>
                    <a:pt x="215" y="477"/>
                    <a:pt x="215" y="477"/>
                    <a:pt x="215" y="477"/>
                  </a:cubicBezTo>
                  <a:cubicBezTo>
                    <a:pt x="208" y="477"/>
                    <a:pt x="203" y="481"/>
                    <a:pt x="200" y="486"/>
                  </a:cubicBezTo>
                  <a:cubicBezTo>
                    <a:pt x="200" y="486"/>
                    <a:pt x="200" y="486"/>
                    <a:pt x="200" y="486"/>
                  </a:cubicBezTo>
                  <a:cubicBezTo>
                    <a:pt x="164" y="551"/>
                    <a:pt x="164" y="551"/>
                    <a:pt x="164" y="551"/>
                  </a:cubicBezTo>
                  <a:cubicBezTo>
                    <a:pt x="166" y="551"/>
                    <a:pt x="167" y="552"/>
                    <a:pt x="169" y="552"/>
                  </a:cubicBezTo>
                  <a:cubicBezTo>
                    <a:pt x="231" y="552"/>
                    <a:pt x="231" y="552"/>
                    <a:pt x="231" y="552"/>
                  </a:cubicBezTo>
                  <a:cubicBezTo>
                    <a:pt x="243" y="486"/>
                    <a:pt x="243" y="486"/>
                    <a:pt x="243" y="486"/>
                  </a:cubicBezTo>
                  <a:cubicBezTo>
                    <a:pt x="244" y="481"/>
                    <a:pt x="248" y="477"/>
                    <a:pt x="253" y="477"/>
                  </a:cubicBezTo>
                  <a:cubicBezTo>
                    <a:pt x="254" y="477"/>
                    <a:pt x="254" y="477"/>
                    <a:pt x="254" y="477"/>
                  </a:cubicBezTo>
                  <a:cubicBezTo>
                    <a:pt x="255" y="477"/>
                    <a:pt x="255" y="477"/>
                    <a:pt x="255" y="477"/>
                  </a:cubicBezTo>
                  <a:cubicBezTo>
                    <a:pt x="264" y="477"/>
                    <a:pt x="264" y="477"/>
                    <a:pt x="264" y="477"/>
                  </a:cubicBezTo>
                  <a:cubicBezTo>
                    <a:pt x="259" y="477"/>
                    <a:pt x="255" y="481"/>
                    <a:pt x="254" y="486"/>
                  </a:cubicBezTo>
                  <a:cubicBezTo>
                    <a:pt x="242" y="552"/>
                    <a:pt x="242" y="552"/>
                    <a:pt x="242" y="552"/>
                  </a:cubicBezTo>
                  <a:cubicBezTo>
                    <a:pt x="309" y="552"/>
                    <a:pt x="309" y="552"/>
                    <a:pt x="309" y="552"/>
                  </a:cubicBezTo>
                  <a:cubicBezTo>
                    <a:pt x="297" y="486"/>
                    <a:pt x="297" y="486"/>
                    <a:pt x="297" y="486"/>
                  </a:cubicBezTo>
                  <a:cubicBezTo>
                    <a:pt x="296" y="481"/>
                    <a:pt x="292" y="477"/>
                    <a:pt x="287" y="477"/>
                  </a:cubicBezTo>
                  <a:cubicBezTo>
                    <a:pt x="296" y="477"/>
                    <a:pt x="296" y="477"/>
                    <a:pt x="296" y="477"/>
                  </a:cubicBezTo>
                  <a:cubicBezTo>
                    <a:pt x="297" y="477"/>
                    <a:pt x="297" y="477"/>
                    <a:pt x="297" y="477"/>
                  </a:cubicBezTo>
                  <a:cubicBezTo>
                    <a:pt x="298" y="477"/>
                    <a:pt x="298" y="477"/>
                    <a:pt x="298" y="477"/>
                  </a:cubicBezTo>
                  <a:cubicBezTo>
                    <a:pt x="303" y="477"/>
                    <a:pt x="307" y="481"/>
                    <a:pt x="308" y="486"/>
                  </a:cubicBezTo>
                  <a:cubicBezTo>
                    <a:pt x="320" y="552"/>
                    <a:pt x="320" y="552"/>
                    <a:pt x="320" y="552"/>
                  </a:cubicBezTo>
                  <a:cubicBezTo>
                    <a:pt x="382" y="552"/>
                    <a:pt x="382" y="552"/>
                    <a:pt x="382" y="552"/>
                  </a:cubicBezTo>
                  <a:cubicBezTo>
                    <a:pt x="384" y="552"/>
                    <a:pt x="385" y="551"/>
                    <a:pt x="387" y="551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48" y="481"/>
                    <a:pt x="343" y="477"/>
                    <a:pt x="336" y="477"/>
                  </a:cubicBezTo>
                  <a:cubicBezTo>
                    <a:pt x="344" y="477"/>
                    <a:pt x="344" y="477"/>
                    <a:pt x="344" y="477"/>
                  </a:cubicBezTo>
                  <a:cubicBezTo>
                    <a:pt x="349" y="477"/>
                    <a:pt x="349" y="477"/>
                    <a:pt x="349" y="477"/>
                  </a:cubicBezTo>
                  <a:cubicBezTo>
                    <a:pt x="355" y="477"/>
                    <a:pt x="361" y="481"/>
                    <a:pt x="364" y="486"/>
                  </a:cubicBezTo>
                  <a:cubicBezTo>
                    <a:pt x="396" y="545"/>
                    <a:pt x="396" y="545"/>
                    <a:pt x="396" y="545"/>
                  </a:cubicBezTo>
                  <a:cubicBezTo>
                    <a:pt x="517" y="424"/>
                    <a:pt x="517" y="424"/>
                    <a:pt x="517" y="424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69" y="375"/>
                    <a:pt x="466" y="370"/>
                    <a:pt x="466" y="364"/>
                  </a:cubicBezTo>
                  <a:cubicBezTo>
                    <a:pt x="466" y="358"/>
                    <a:pt x="466" y="358"/>
                    <a:pt x="466" y="358"/>
                  </a:cubicBezTo>
                  <a:cubicBezTo>
                    <a:pt x="466" y="349"/>
                    <a:pt x="466" y="349"/>
                    <a:pt x="466" y="349"/>
                  </a:cubicBezTo>
                  <a:cubicBezTo>
                    <a:pt x="466" y="355"/>
                    <a:pt x="469" y="361"/>
                    <a:pt x="473" y="365"/>
                  </a:cubicBezTo>
                  <a:cubicBezTo>
                    <a:pt x="473" y="365"/>
                    <a:pt x="473" y="365"/>
                    <a:pt x="473" y="365"/>
                  </a:cubicBezTo>
                  <a:cubicBezTo>
                    <a:pt x="525" y="417"/>
                    <a:pt x="525" y="417"/>
                    <a:pt x="525" y="417"/>
                  </a:cubicBezTo>
                  <a:cubicBezTo>
                    <a:pt x="546" y="395"/>
                    <a:pt x="546" y="395"/>
                    <a:pt x="546" y="395"/>
                  </a:cubicBezTo>
                  <a:cubicBezTo>
                    <a:pt x="549" y="392"/>
                    <a:pt x="551" y="387"/>
                    <a:pt x="551" y="382"/>
                  </a:cubicBezTo>
                  <a:cubicBezTo>
                    <a:pt x="551" y="370"/>
                    <a:pt x="551" y="370"/>
                    <a:pt x="551" y="370"/>
                  </a:cubicBezTo>
                  <a:cubicBezTo>
                    <a:pt x="551" y="364"/>
                    <a:pt x="549" y="359"/>
                    <a:pt x="545" y="355"/>
                  </a:cubicBezTo>
                  <a:cubicBezTo>
                    <a:pt x="545" y="355"/>
                    <a:pt x="545" y="355"/>
                    <a:pt x="545" y="355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69" y="279"/>
                    <a:pt x="466" y="274"/>
                    <a:pt x="466" y="268"/>
                  </a:cubicBezTo>
                  <a:cubicBezTo>
                    <a:pt x="466" y="262"/>
                    <a:pt x="466" y="262"/>
                    <a:pt x="466" y="262"/>
                  </a:cubicBezTo>
                  <a:cubicBezTo>
                    <a:pt x="466" y="253"/>
                    <a:pt x="466" y="253"/>
                    <a:pt x="466" y="253"/>
                  </a:cubicBezTo>
                  <a:cubicBezTo>
                    <a:pt x="466" y="259"/>
                    <a:pt x="469" y="265"/>
                    <a:pt x="473" y="268"/>
                  </a:cubicBezTo>
                  <a:cubicBezTo>
                    <a:pt x="473" y="269"/>
                    <a:pt x="473" y="269"/>
                    <a:pt x="473" y="269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9" y="344"/>
                    <a:pt x="551" y="350"/>
                    <a:pt x="551" y="355"/>
                  </a:cubicBezTo>
                  <a:cubicBezTo>
                    <a:pt x="551" y="274"/>
                    <a:pt x="551" y="274"/>
                    <a:pt x="551" y="274"/>
                  </a:cubicBezTo>
                  <a:cubicBezTo>
                    <a:pt x="551" y="268"/>
                    <a:pt x="549" y="263"/>
                    <a:pt x="545" y="259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69" y="183"/>
                    <a:pt x="466" y="178"/>
                    <a:pt x="466" y="172"/>
                  </a:cubicBezTo>
                  <a:cubicBezTo>
                    <a:pt x="466" y="165"/>
                    <a:pt x="466" y="165"/>
                    <a:pt x="466" y="165"/>
                  </a:cubicBezTo>
                  <a:lnTo>
                    <a:pt x="466" y="157"/>
                  </a:lnTo>
                  <a:close/>
                  <a:moveTo>
                    <a:pt x="334" y="162"/>
                  </a:moveTo>
                  <a:cubicBezTo>
                    <a:pt x="337" y="139"/>
                    <a:pt x="337" y="142"/>
                    <a:pt x="350" y="137"/>
                  </a:cubicBezTo>
                  <a:cubicBezTo>
                    <a:pt x="364" y="134"/>
                    <a:pt x="372" y="132"/>
                    <a:pt x="380" y="132"/>
                  </a:cubicBezTo>
                  <a:cubicBezTo>
                    <a:pt x="388" y="133"/>
                    <a:pt x="405" y="133"/>
                    <a:pt x="420" y="139"/>
                  </a:cubicBezTo>
                  <a:cubicBezTo>
                    <a:pt x="427" y="141"/>
                    <a:pt x="424" y="144"/>
                    <a:pt x="425" y="169"/>
                  </a:cubicBezTo>
                  <a:cubicBezTo>
                    <a:pt x="424" y="179"/>
                    <a:pt x="423" y="177"/>
                    <a:pt x="413" y="178"/>
                  </a:cubicBezTo>
                  <a:cubicBezTo>
                    <a:pt x="405" y="178"/>
                    <a:pt x="401" y="179"/>
                    <a:pt x="390" y="176"/>
                  </a:cubicBezTo>
                  <a:cubicBezTo>
                    <a:pt x="387" y="171"/>
                    <a:pt x="383" y="149"/>
                    <a:pt x="375" y="151"/>
                  </a:cubicBezTo>
                  <a:cubicBezTo>
                    <a:pt x="372" y="154"/>
                    <a:pt x="375" y="154"/>
                    <a:pt x="369" y="165"/>
                  </a:cubicBezTo>
                  <a:cubicBezTo>
                    <a:pt x="368" y="167"/>
                    <a:pt x="366" y="172"/>
                    <a:pt x="364" y="175"/>
                  </a:cubicBezTo>
                  <a:cubicBezTo>
                    <a:pt x="356" y="178"/>
                    <a:pt x="350" y="177"/>
                    <a:pt x="341" y="178"/>
                  </a:cubicBezTo>
                  <a:cubicBezTo>
                    <a:pt x="332" y="177"/>
                    <a:pt x="335" y="173"/>
                    <a:pt x="334" y="162"/>
                  </a:cubicBezTo>
                  <a:close/>
                  <a:moveTo>
                    <a:pt x="319" y="143"/>
                  </a:moveTo>
                  <a:cubicBezTo>
                    <a:pt x="319" y="138"/>
                    <a:pt x="319" y="137"/>
                    <a:pt x="323" y="137"/>
                  </a:cubicBezTo>
                  <a:cubicBezTo>
                    <a:pt x="329" y="137"/>
                    <a:pt x="329" y="139"/>
                    <a:pt x="329" y="142"/>
                  </a:cubicBezTo>
                  <a:cubicBezTo>
                    <a:pt x="329" y="147"/>
                    <a:pt x="329" y="157"/>
                    <a:pt x="329" y="166"/>
                  </a:cubicBezTo>
                  <a:cubicBezTo>
                    <a:pt x="329" y="172"/>
                    <a:pt x="329" y="183"/>
                    <a:pt x="324" y="185"/>
                  </a:cubicBezTo>
                  <a:cubicBezTo>
                    <a:pt x="320" y="185"/>
                    <a:pt x="317" y="186"/>
                    <a:pt x="317" y="180"/>
                  </a:cubicBezTo>
                  <a:cubicBezTo>
                    <a:pt x="317" y="177"/>
                    <a:pt x="318" y="172"/>
                    <a:pt x="319" y="168"/>
                  </a:cubicBezTo>
                  <a:cubicBezTo>
                    <a:pt x="320" y="163"/>
                    <a:pt x="319" y="149"/>
                    <a:pt x="319" y="143"/>
                  </a:cubicBezTo>
                  <a:close/>
                  <a:moveTo>
                    <a:pt x="322" y="199"/>
                  </a:moveTo>
                  <a:cubicBezTo>
                    <a:pt x="327" y="202"/>
                    <a:pt x="327" y="219"/>
                    <a:pt x="327" y="219"/>
                  </a:cubicBezTo>
                  <a:cubicBezTo>
                    <a:pt x="328" y="221"/>
                    <a:pt x="328" y="237"/>
                    <a:pt x="328" y="242"/>
                  </a:cubicBezTo>
                  <a:cubicBezTo>
                    <a:pt x="328" y="247"/>
                    <a:pt x="328" y="251"/>
                    <a:pt x="328" y="253"/>
                  </a:cubicBezTo>
                  <a:cubicBezTo>
                    <a:pt x="326" y="254"/>
                    <a:pt x="324" y="255"/>
                    <a:pt x="321" y="254"/>
                  </a:cubicBezTo>
                  <a:cubicBezTo>
                    <a:pt x="318" y="253"/>
                    <a:pt x="317" y="239"/>
                    <a:pt x="317" y="234"/>
                  </a:cubicBezTo>
                  <a:cubicBezTo>
                    <a:pt x="317" y="230"/>
                    <a:pt x="317" y="220"/>
                    <a:pt x="315" y="209"/>
                  </a:cubicBezTo>
                  <a:cubicBezTo>
                    <a:pt x="314" y="199"/>
                    <a:pt x="315" y="200"/>
                    <a:pt x="322" y="199"/>
                  </a:cubicBezTo>
                  <a:close/>
                  <a:moveTo>
                    <a:pt x="300" y="190"/>
                  </a:moveTo>
                  <a:cubicBezTo>
                    <a:pt x="301" y="182"/>
                    <a:pt x="303" y="157"/>
                    <a:pt x="302" y="150"/>
                  </a:cubicBezTo>
                  <a:cubicBezTo>
                    <a:pt x="303" y="146"/>
                    <a:pt x="302" y="140"/>
                    <a:pt x="303" y="135"/>
                  </a:cubicBezTo>
                  <a:cubicBezTo>
                    <a:pt x="304" y="133"/>
                    <a:pt x="306" y="133"/>
                    <a:pt x="310" y="133"/>
                  </a:cubicBezTo>
                  <a:cubicBezTo>
                    <a:pt x="316" y="131"/>
                    <a:pt x="314" y="152"/>
                    <a:pt x="314" y="152"/>
                  </a:cubicBezTo>
                  <a:cubicBezTo>
                    <a:pt x="314" y="170"/>
                    <a:pt x="309" y="206"/>
                    <a:pt x="309" y="215"/>
                  </a:cubicBezTo>
                  <a:cubicBezTo>
                    <a:pt x="307" y="230"/>
                    <a:pt x="314" y="271"/>
                    <a:pt x="310" y="275"/>
                  </a:cubicBezTo>
                  <a:cubicBezTo>
                    <a:pt x="309" y="276"/>
                    <a:pt x="304" y="276"/>
                    <a:pt x="303" y="274"/>
                  </a:cubicBezTo>
                  <a:cubicBezTo>
                    <a:pt x="299" y="263"/>
                    <a:pt x="299" y="246"/>
                    <a:pt x="298" y="232"/>
                  </a:cubicBezTo>
                  <a:cubicBezTo>
                    <a:pt x="297" y="215"/>
                    <a:pt x="300" y="197"/>
                    <a:pt x="300" y="190"/>
                  </a:cubicBezTo>
                  <a:close/>
                  <a:moveTo>
                    <a:pt x="285" y="166"/>
                  </a:moveTo>
                  <a:cubicBezTo>
                    <a:pt x="287" y="155"/>
                    <a:pt x="286" y="143"/>
                    <a:pt x="287" y="139"/>
                  </a:cubicBezTo>
                  <a:cubicBezTo>
                    <a:pt x="288" y="138"/>
                    <a:pt x="291" y="137"/>
                    <a:pt x="294" y="138"/>
                  </a:cubicBezTo>
                  <a:cubicBezTo>
                    <a:pt x="298" y="141"/>
                    <a:pt x="299" y="177"/>
                    <a:pt x="290" y="184"/>
                  </a:cubicBezTo>
                  <a:cubicBezTo>
                    <a:pt x="288" y="184"/>
                    <a:pt x="284" y="184"/>
                    <a:pt x="283" y="182"/>
                  </a:cubicBezTo>
                  <a:cubicBezTo>
                    <a:pt x="282" y="180"/>
                    <a:pt x="283" y="174"/>
                    <a:pt x="285" y="166"/>
                  </a:cubicBezTo>
                  <a:close/>
                  <a:moveTo>
                    <a:pt x="280" y="214"/>
                  </a:moveTo>
                  <a:cubicBezTo>
                    <a:pt x="280" y="200"/>
                    <a:pt x="281" y="197"/>
                    <a:pt x="284" y="193"/>
                  </a:cubicBezTo>
                  <a:cubicBezTo>
                    <a:pt x="287" y="191"/>
                    <a:pt x="291" y="193"/>
                    <a:pt x="293" y="195"/>
                  </a:cubicBezTo>
                  <a:cubicBezTo>
                    <a:pt x="295" y="200"/>
                    <a:pt x="291" y="225"/>
                    <a:pt x="291" y="237"/>
                  </a:cubicBezTo>
                  <a:cubicBezTo>
                    <a:pt x="290" y="248"/>
                    <a:pt x="294" y="259"/>
                    <a:pt x="289" y="261"/>
                  </a:cubicBezTo>
                  <a:cubicBezTo>
                    <a:pt x="285" y="262"/>
                    <a:pt x="281" y="261"/>
                    <a:pt x="281" y="258"/>
                  </a:cubicBezTo>
                  <a:cubicBezTo>
                    <a:pt x="279" y="244"/>
                    <a:pt x="280" y="214"/>
                    <a:pt x="280" y="214"/>
                  </a:cubicBezTo>
                  <a:close/>
                  <a:moveTo>
                    <a:pt x="267" y="388"/>
                  </a:moveTo>
                  <a:cubicBezTo>
                    <a:pt x="266" y="407"/>
                    <a:pt x="266" y="405"/>
                    <a:pt x="253" y="405"/>
                  </a:cubicBezTo>
                  <a:cubicBezTo>
                    <a:pt x="242" y="405"/>
                    <a:pt x="214" y="405"/>
                    <a:pt x="212" y="406"/>
                  </a:cubicBezTo>
                  <a:cubicBezTo>
                    <a:pt x="212" y="408"/>
                    <a:pt x="211" y="414"/>
                    <a:pt x="211" y="419"/>
                  </a:cubicBezTo>
                  <a:cubicBezTo>
                    <a:pt x="212" y="426"/>
                    <a:pt x="216" y="428"/>
                    <a:pt x="186" y="431"/>
                  </a:cubicBezTo>
                  <a:cubicBezTo>
                    <a:pt x="179" y="432"/>
                    <a:pt x="134" y="430"/>
                    <a:pt x="131" y="425"/>
                  </a:cubicBezTo>
                  <a:cubicBezTo>
                    <a:pt x="128" y="419"/>
                    <a:pt x="122" y="411"/>
                    <a:pt x="127" y="403"/>
                  </a:cubicBezTo>
                  <a:cubicBezTo>
                    <a:pt x="133" y="408"/>
                    <a:pt x="139" y="412"/>
                    <a:pt x="153" y="417"/>
                  </a:cubicBezTo>
                  <a:cubicBezTo>
                    <a:pt x="164" y="419"/>
                    <a:pt x="181" y="420"/>
                    <a:pt x="191" y="418"/>
                  </a:cubicBezTo>
                  <a:cubicBezTo>
                    <a:pt x="197" y="415"/>
                    <a:pt x="197" y="413"/>
                    <a:pt x="196" y="406"/>
                  </a:cubicBezTo>
                  <a:cubicBezTo>
                    <a:pt x="175" y="405"/>
                    <a:pt x="164" y="404"/>
                    <a:pt x="157" y="404"/>
                  </a:cubicBezTo>
                  <a:cubicBezTo>
                    <a:pt x="146" y="403"/>
                    <a:pt x="146" y="403"/>
                    <a:pt x="146" y="397"/>
                  </a:cubicBezTo>
                  <a:cubicBezTo>
                    <a:pt x="147" y="392"/>
                    <a:pt x="148" y="391"/>
                    <a:pt x="155" y="392"/>
                  </a:cubicBezTo>
                  <a:cubicBezTo>
                    <a:pt x="160" y="392"/>
                    <a:pt x="168" y="393"/>
                    <a:pt x="180" y="393"/>
                  </a:cubicBezTo>
                  <a:cubicBezTo>
                    <a:pt x="189" y="393"/>
                    <a:pt x="196" y="393"/>
                    <a:pt x="196" y="393"/>
                  </a:cubicBezTo>
                  <a:cubicBezTo>
                    <a:pt x="196" y="384"/>
                    <a:pt x="196" y="384"/>
                    <a:pt x="196" y="384"/>
                  </a:cubicBezTo>
                  <a:cubicBezTo>
                    <a:pt x="196" y="384"/>
                    <a:pt x="180" y="384"/>
                    <a:pt x="174" y="384"/>
                  </a:cubicBezTo>
                  <a:cubicBezTo>
                    <a:pt x="155" y="383"/>
                    <a:pt x="158" y="381"/>
                    <a:pt x="157" y="372"/>
                  </a:cubicBezTo>
                  <a:cubicBezTo>
                    <a:pt x="159" y="356"/>
                    <a:pt x="159" y="358"/>
                    <a:pt x="173" y="357"/>
                  </a:cubicBezTo>
                  <a:cubicBezTo>
                    <a:pt x="185" y="357"/>
                    <a:pt x="219" y="357"/>
                    <a:pt x="228" y="357"/>
                  </a:cubicBezTo>
                  <a:cubicBezTo>
                    <a:pt x="242" y="358"/>
                    <a:pt x="240" y="359"/>
                    <a:pt x="240" y="371"/>
                  </a:cubicBezTo>
                  <a:cubicBezTo>
                    <a:pt x="238" y="378"/>
                    <a:pt x="241" y="381"/>
                    <a:pt x="227" y="383"/>
                  </a:cubicBezTo>
                  <a:cubicBezTo>
                    <a:pt x="225" y="383"/>
                    <a:pt x="212" y="384"/>
                    <a:pt x="212" y="384"/>
                  </a:cubicBezTo>
                  <a:cubicBezTo>
                    <a:pt x="212" y="393"/>
                    <a:pt x="212" y="393"/>
                    <a:pt x="212" y="393"/>
                  </a:cubicBezTo>
                  <a:cubicBezTo>
                    <a:pt x="242" y="393"/>
                    <a:pt x="242" y="393"/>
                    <a:pt x="242" y="393"/>
                  </a:cubicBezTo>
                  <a:cubicBezTo>
                    <a:pt x="242" y="393"/>
                    <a:pt x="253" y="393"/>
                    <a:pt x="253" y="384"/>
                  </a:cubicBezTo>
                  <a:cubicBezTo>
                    <a:pt x="253" y="375"/>
                    <a:pt x="255" y="361"/>
                    <a:pt x="255" y="361"/>
                  </a:cubicBezTo>
                  <a:cubicBezTo>
                    <a:pt x="255" y="361"/>
                    <a:pt x="255" y="351"/>
                    <a:pt x="245" y="351"/>
                  </a:cubicBezTo>
                  <a:cubicBezTo>
                    <a:pt x="236" y="351"/>
                    <a:pt x="184" y="350"/>
                    <a:pt x="163" y="351"/>
                  </a:cubicBezTo>
                  <a:cubicBezTo>
                    <a:pt x="147" y="351"/>
                    <a:pt x="146" y="354"/>
                    <a:pt x="145" y="359"/>
                  </a:cubicBezTo>
                  <a:cubicBezTo>
                    <a:pt x="144" y="366"/>
                    <a:pt x="142" y="392"/>
                    <a:pt x="138" y="390"/>
                  </a:cubicBezTo>
                  <a:cubicBezTo>
                    <a:pt x="125" y="387"/>
                    <a:pt x="128" y="386"/>
                    <a:pt x="128" y="379"/>
                  </a:cubicBezTo>
                  <a:cubicBezTo>
                    <a:pt x="129" y="369"/>
                    <a:pt x="130" y="359"/>
                    <a:pt x="132" y="350"/>
                  </a:cubicBezTo>
                  <a:cubicBezTo>
                    <a:pt x="135" y="343"/>
                    <a:pt x="136" y="339"/>
                    <a:pt x="176" y="339"/>
                  </a:cubicBezTo>
                  <a:cubicBezTo>
                    <a:pt x="195" y="339"/>
                    <a:pt x="249" y="339"/>
                    <a:pt x="249" y="339"/>
                  </a:cubicBezTo>
                  <a:cubicBezTo>
                    <a:pt x="261" y="340"/>
                    <a:pt x="265" y="340"/>
                    <a:pt x="267" y="352"/>
                  </a:cubicBezTo>
                  <a:cubicBezTo>
                    <a:pt x="269" y="369"/>
                    <a:pt x="268" y="375"/>
                    <a:pt x="267" y="388"/>
                  </a:cubicBezTo>
                  <a:close/>
                  <a:moveTo>
                    <a:pt x="146" y="306"/>
                  </a:moveTo>
                  <a:cubicBezTo>
                    <a:pt x="146" y="309"/>
                    <a:pt x="151" y="309"/>
                    <a:pt x="161" y="308"/>
                  </a:cubicBezTo>
                  <a:cubicBezTo>
                    <a:pt x="169" y="308"/>
                    <a:pt x="168" y="307"/>
                    <a:pt x="169" y="313"/>
                  </a:cubicBezTo>
                  <a:cubicBezTo>
                    <a:pt x="169" y="316"/>
                    <a:pt x="169" y="317"/>
                    <a:pt x="163" y="317"/>
                  </a:cubicBezTo>
                  <a:cubicBezTo>
                    <a:pt x="144" y="318"/>
                    <a:pt x="146" y="317"/>
                    <a:pt x="146" y="322"/>
                  </a:cubicBezTo>
                  <a:cubicBezTo>
                    <a:pt x="146" y="326"/>
                    <a:pt x="149" y="325"/>
                    <a:pt x="161" y="324"/>
                  </a:cubicBezTo>
                  <a:cubicBezTo>
                    <a:pt x="168" y="324"/>
                    <a:pt x="169" y="323"/>
                    <a:pt x="169" y="328"/>
                  </a:cubicBezTo>
                  <a:cubicBezTo>
                    <a:pt x="170" y="331"/>
                    <a:pt x="169" y="333"/>
                    <a:pt x="169" y="333"/>
                  </a:cubicBezTo>
                  <a:cubicBezTo>
                    <a:pt x="164" y="333"/>
                    <a:pt x="143" y="335"/>
                    <a:pt x="137" y="335"/>
                  </a:cubicBezTo>
                  <a:cubicBezTo>
                    <a:pt x="132" y="334"/>
                    <a:pt x="132" y="334"/>
                    <a:pt x="132" y="323"/>
                  </a:cubicBezTo>
                  <a:cubicBezTo>
                    <a:pt x="133" y="313"/>
                    <a:pt x="133" y="304"/>
                    <a:pt x="136" y="295"/>
                  </a:cubicBezTo>
                  <a:cubicBezTo>
                    <a:pt x="138" y="290"/>
                    <a:pt x="138" y="291"/>
                    <a:pt x="160" y="290"/>
                  </a:cubicBezTo>
                  <a:cubicBezTo>
                    <a:pt x="171" y="290"/>
                    <a:pt x="170" y="289"/>
                    <a:pt x="171" y="297"/>
                  </a:cubicBezTo>
                  <a:cubicBezTo>
                    <a:pt x="171" y="300"/>
                    <a:pt x="171" y="300"/>
                    <a:pt x="153" y="301"/>
                  </a:cubicBezTo>
                  <a:cubicBezTo>
                    <a:pt x="145" y="301"/>
                    <a:pt x="146" y="300"/>
                    <a:pt x="146" y="306"/>
                  </a:cubicBezTo>
                  <a:close/>
                  <a:moveTo>
                    <a:pt x="178" y="296"/>
                  </a:moveTo>
                  <a:cubicBezTo>
                    <a:pt x="177" y="295"/>
                    <a:pt x="181" y="290"/>
                    <a:pt x="183" y="289"/>
                  </a:cubicBezTo>
                  <a:cubicBezTo>
                    <a:pt x="186" y="290"/>
                    <a:pt x="193" y="294"/>
                    <a:pt x="195" y="295"/>
                  </a:cubicBezTo>
                  <a:cubicBezTo>
                    <a:pt x="196" y="295"/>
                    <a:pt x="198" y="296"/>
                    <a:pt x="201" y="298"/>
                  </a:cubicBezTo>
                  <a:cubicBezTo>
                    <a:pt x="202" y="297"/>
                    <a:pt x="203" y="296"/>
                    <a:pt x="204" y="296"/>
                  </a:cubicBezTo>
                  <a:cubicBezTo>
                    <a:pt x="206" y="295"/>
                    <a:pt x="217" y="289"/>
                    <a:pt x="220" y="289"/>
                  </a:cubicBezTo>
                  <a:cubicBezTo>
                    <a:pt x="221" y="289"/>
                    <a:pt x="225" y="296"/>
                    <a:pt x="222" y="297"/>
                  </a:cubicBezTo>
                  <a:cubicBezTo>
                    <a:pt x="219" y="300"/>
                    <a:pt x="215" y="303"/>
                    <a:pt x="212" y="304"/>
                  </a:cubicBezTo>
                  <a:cubicBezTo>
                    <a:pt x="215" y="306"/>
                    <a:pt x="218" y="307"/>
                    <a:pt x="218" y="307"/>
                  </a:cubicBezTo>
                  <a:cubicBezTo>
                    <a:pt x="223" y="309"/>
                    <a:pt x="224" y="310"/>
                    <a:pt x="223" y="315"/>
                  </a:cubicBezTo>
                  <a:cubicBezTo>
                    <a:pt x="223" y="316"/>
                    <a:pt x="221" y="318"/>
                    <a:pt x="220" y="318"/>
                  </a:cubicBezTo>
                  <a:cubicBezTo>
                    <a:pt x="218" y="319"/>
                    <a:pt x="215" y="321"/>
                    <a:pt x="213" y="322"/>
                  </a:cubicBezTo>
                  <a:cubicBezTo>
                    <a:pt x="215" y="323"/>
                    <a:pt x="217" y="324"/>
                    <a:pt x="219" y="325"/>
                  </a:cubicBezTo>
                  <a:cubicBezTo>
                    <a:pt x="227" y="329"/>
                    <a:pt x="227" y="328"/>
                    <a:pt x="224" y="333"/>
                  </a:cubicBezTo>
                  <a:cubicBezTo>
                    <a:pt x="221" y="337"/>
                    <a:pt x="216" y="335"/>
                    <a:pt x="214" y="334"/>
                  </a:cubicBezTo>
                  <a:cubicBezTo>
                    <a:pt x="213" y="333"/>
                    <a:pt x="207" y="331"/>
                    <a:pt x="201" y="327"/>
                  </a:cubicBezTo>
                  <a:cubicBezTo>
                    <a:pt x="197" y="330"/>
                    <a:pt x="192" y="332"/>
                    <a:pt x="188" y="334"/>
                  </a:cubicBezTo>
                  <a:cubicBezTo>
                    <a:pt x="182" y="337"/>
                    <a:pt x="181" y="337"/>
                    <a:pt x="179" y="334"/>
                  </a:cubicBezTo>
                  <a:cubicBezTo>
                    <a:pt x="175" y="329"/>
                    <a:pt x="178" y="329"/>
                    <a:pt x="184" y="325"/>
                  </a:cubicBezTo>
                  <a:cubicBezTo>
                    <a:pt x="184" y="325"/>
                    <a:pt x="187" y="324"/>
                    <a:pt x="189" y="322"/>
                  </a:cubicBezTo>
                  <a:cubicBezTo>
                    <a:pt x="187" y="321"/>
                    <a:pt x="184" y="320"/>
                    <a:pt x="180" y="318"/>
                  </a:cubicBezTo>
                  <a:cubicBezTo>
                    <a:pt x="180" y="317"/>
                    <a:pt x="177" y="316"/>
                    <a:pt x="177" y="314"/>
                  </a:cubicBezTo>
                  <a:cubicBezTo>
                    <a:pt x="177" y="312"/>
                    <a:pt x="176" y="310"/>
                    <a:pt x="183" y="306"/>
                  </a:cubicBezTo>
                  <a:cubicBezTo>
                    <a:pt x="185" y="305"/>
                    <a:pt x="187" y="304"/>
                    <a:pt x="189" y="303"/>
                  </a:cubicBezTo>
                  <a:cubicBezTo>
                    <a:pt x="184" y="301"/>
                    <a:pt x="180" y="299"/>
                    <a:pt x="178" y="296"/>
                  </a:cubicBezTo>
                  <a:close/>
                  <a:moveTo>
                    <a:pt x="264" y="333"/>
                  </a:moveTo>
                  <a:cubicBezTo>
                    <a:pt x="260" y="334"/>
                    <a:pt x="234" y="335"/>
                    <a:pt x="234" y="335"/>
                  </a:cubicBezTo>
                  <a:cubicBezTo>
                    <a:pt x="231" y="334"/>
                    <a:pt x="231" y="335"/>
                    <a:pt x="231" y="331"/>
                  </a:cubicBezTo>
                  <a:cubicBezTo>
                    <a:pt x="231" y="326"/>
                    <a:pt x="231" y="326"/>
                    <a:pt x="240" y="326"/>
                  </a:cubicBezTo>
                  <a:cubicBezTo>
                    <a:pt x="248" y="326"/>
                    <a:pt x="255" y="327"/>
                    <a:pt x="255" y="322"/>
                  </a:cubicBezTo>
                  <a:cubicBezTo>
                    <a:pt x="255" y="318"/>
                    <a:pt x="254" y="317"/>
                    <a:pt x="240" y="318"/>
                  </a:cubicBezTo>
                  <a:cubicBezTo>
                    <a:pt x="232" y="318"/>
                    <a:pt x="233" y="318"/>
                    <a:pt x="232" y="316"/>
                  </a:cubicBezTo>
                  <a:cubicBezTo>
                    <a:pt x="231" y="311"/>
                    <a:pt x="230" y="309"/>
                    <a:pt x="237" y="308"/>
                  </a:cubicBezTo>
                  <a:cubicBezTo>
                    <a:pt x="247" y="307"/>
                    <a:pt x="255" y="308"/>
                    <a:pt x="255" y="306"/>
                  </a:cubicBezTo>
                  <a:cubicBezTo>
                    <a:pt x="256" y="302"/>
                    <a:pt x="255" y="300"/>
                    <a:pt x="248" y="301"/>
                  </a:cubicBezTo>
                  <a:cubicBezTo>
                    <a:pt x="232" y="302"/>
                    <a:pt x="231" y="303"/>
                    <a:pt x="231" y="298"/>
                  </a:cubicBezTo>
                  <a:cubicBezTo>
                    <a:pt x="231" y="293"/>
                    <a:pt x="229" y="292"/>
                    <a:pt x="241" y="291"/>
                  </a:cubicBezTo>
                  <a:cubicBezTo>
                    <a:pt x="254" y="291"/>
                    <a:pt x="264" y="289"/>
                    <a:pt x="265" y="295"/>
                  </a:cubicBezTo>
                  <a:cubicBezTo>
                    <a:pt x="267" y="302"/>
                    <a:pt x="268" y="311"/>
                    <a:pt x="268" y="324"/>
                  </a:cubicBezTo>
                  <a:cubicBezTo>
                    <a:pt x="268" y="333"/>
                    <a:pt x="268" y="333"/>
                    <a:pt x="264" y="333"/>
                  </a:cubicBezTo>
                  <a:close/>
                  <a:moveTo>
                    <a:pt x="262" y="279"/>
                  </a:moveTo>
                  <a:cubicBezTo>
                    <a:pt x="258" y="281"/>
                    <a:pt x="241" y="259"/>
                    <a:pt x="230" y="244"/>
                  </a:cubicBezTo>
                  <a:cubicBezTo>
                    <a:pt x="226" y="239"/>
                    <a:pt x="212" y="227"/>
                    <a:pt x="199" y="226"/>
                  </a:cubicBezTo>
                  <a:cubicBezTo>
                    <a:pt x="179" y="225"/>
                    <a:pt x="153" y="259"/>
                    <a:pt x="146" y="271"/>
                  </a:cubicBezTo>
                  <a:cubicBezTo>
                    <a:pt x="142" y="276"/>
                    <a:pt x="139" y="282"/>
                    <a:pt x="133" y="279"/>
                  </a:cubicBezTo>
                  <a:cubicBezTo>
                    <a:pt x="128" y="276"/>
                    <a:pt x="128" y="276"/>
                    <a:pt x="131" y="267"/>
                  </a:cubicBezTo>
                  <a:cubicBezTo>
                    <a:pt x="136" y="254"/>
                    <a:pt x="160" y="228"/>
                    <a:pt x="171" y="220"/>
                  </a:cubicBezTo>
                  <a:cubicBezTo>
                    <a:pt x="182" y="210"/>
                    <a:pt x="184" y="209"/>
                    <a:pt x="188" y="197"/>
                  </a:cubicBezTo>
                  <a:cubicBezTo>
                    <a:pt x="190" y="174"/>
                    <a:pt x="189" y="169"/>
                    <a:pt x="183" y="168"/>
                  </a:cubicBezTo>
                  <a:cubicBezTo>
                    <a:pt x="176" y="167"/>
                    <a:pt x="147" y="163"/>
                    <a:pt x="146" y="181"/>
                  </a:cubicBezTo>
                  <a:cubicBezTo>
                    <a:pt x="145" y="196"/>
                    <a:pt x="145" y="203"/>
                    <a:pt x="145" y="209"/>
                  </a:cubicBezTo>
                  <a:cubicBezTo>
                    <a:pt x="145" y="218"/>
                    <a:pt x="145" y="216"/>
                    <a:pt x="136" y="216"/>
                  </a:cubicBezTo>
                  <a:cubicBezTo>
                    <a:pt x="130" y="216"/>
                    <a:pt x="133" y="186"/>
                    <a:pt x="133" y="166"/>
                  </a:cubicBezTo>
                  <a:cubicBezTo>
                    <a:pt x="136" y="153"/>
                    <a:pt x="144" y="155"/>
                    <a:pt x="156" y="154"/>
                  </a:cubicBezTo>
                  <a:cubicBezTo>
                    <a:pt x="162" y="155"/>
                    <a:pt x="171" y="154"/>
                    <a:pt x="175" y="154"/>
                  </a:cubicBezTo>
                  <a:cubicBezTo>
                    <a:pt x="185" y="154"/>
                    <a:pt x="188" y="149"/>
                    <a:pt x="188" y="141"/>
                  </a:cubicBezTo>
                  <a:cubicBezTo>
                    <a:pt x="189" y="132"/>
                    <a:pt x="190" y="132"/>
                    <a:pt x="197" y="131"/>
                  </a:cubicBezTo>
                  <a:cubicBezTo>
                    <a:pt x="204" y="130"/>
                    <a:pt x="203" y="135"/>
                    <a:pt x="204" y="141"/>
                  </a:cubicBezTo>
                  <a:cubicBezTo>
                    <a:pt x="207" y="151"/>
                    <a:pt x="203" y="152"/>
                    <a:pt x="218" y="153"/>
                  </a:cubicBezTo>
                  <a:cubicBezTo>
                    <a:pt x="230" y="153"/>
                    <a:pt x="239" y="153"/>
                    <a:pt x="245" y="154"/>
                  </a:cubicBezTo>
                  <a:cubicBezTo>
                    <a:pt x="257" y="155"/>
                    <a:pt x="263" y="154"/>
                    <a:pt x="264" y="172"/>
                  </a:cubicBezTo>
                  <a:cubicBezTo>
                    <a:pt x="265" y="188"/>
                    <a:pt x="269" y="202"/>
                    <a:pt x="264" y="208"/>
                  </a:cubicBezTo>
                  <a:cubicBezTo>
                    <a:pt x="262" y="210"/>
                    <a:pt x="256" y="213"/>
                    <a:pt x="252" y="213"/>
                  </a:cubicBezTo>
                  <a:cubicBezTo>
                    <a:pt x="247" y="210"/>
                    <a:pt x="258" y="176"/>
                    <a:pt x="245" y="170"/>
                  </a:cubicBezTo>
                  <a:cubicBezTo>
                    <a:pt x="237" y="166"/>
                    <a:pt x="216" y="166"/>
                    <a:pt x="209" y="169"/>
                  </a:cubicBezTo>
                  <a:cubicBezTo>
                    <a:pt x="203" y="172"/>
                    <a:pt x="206" y="184"/>
                    <a:pt x="205" y="193"/>
                  </a:cubicBezTo>
                  <a:cubicBezTo>
                    <a:pt x="205" y="200"/>
                    <a:pt x="205" y="207"/>
                    <a:pt x="219" y="217"/>
                  </a:cubicBezTo>
                  <a:cubicBezTo>
                    <a:pt x="234" y="227"/>
                    <a:pt x="247" y="240"/>
                    <a:pt x="260" y="256"/>
                  </a:cubicBezTo>
                  <a:cubicBezTo>
                    <a:pt x="268" y="264"/>
                    <a:pt x="275" y="275"/>
                    <a:pt x="262" y="279"/>
                  </a:cubicBezTo>
                  <a:close/>
                  <a:moveTo>
                    <a:pt x="270" y="85"/>
                  </a:moveTo>
                  <a:cubicBezTo>
                    <a:pt x="207" y="85"/>
                    <a:pt x="207" y="85"/>
                    <a:pt x="207" y="85"/>
                  </a:cubicBezTo>
                  <a:cubicBezTo>
                    <a:pt x="207" y="76"/>
                    <a:pt x="214" y="69"/>
                    <a:pt x="222" y="69"/>
                  </a:cubicBezTo>
                  <a:cubicBezTo>
                    <a:pt x="262" y="69"/>
                    <a:pt x="262" y="69"/>
                    <a:pt x="262" y="69"/>
                  </a:cubicBezTo>
                  <a:cubicBezTo>
                    <a:pt x="267" y="69"/>
                    <a:pt x="270" y="73"/>
                    <a:pt x="270" y="77"/>
                  </a:cubicBezTo>
                  <a:lnTo>
                    <a:pt x="270" y="85"/>
                  </a:lnTo>
                  <a:close/>
                  <a:moveTo>
                    <a:pt x="331" y="360"/>
                  </a:moveTo>
                  <a:cubicBezTo>
                    <a:pt x="328" y="363"/>
                    <a:pt x="319" y="364"/>
                    <a:pt x="317" y="367"/>
                  </a:cubicBezTo>
                  <a:cubicBezTo>
                    <a:pt x="315" y="370"/>
                    <a:pt x="316" y="391"/>
                    <a:pt x="317" y="392"/>
                  </a:cubicBezTo>
                  <a:cubicBezTo>
                    <a:pt x="319" y="394"/>
                    <a:pt x="323" y="393"/>
                    <a:pt x="330" y="392"/>
                  </a:cubicBezTo>
                  <a:cubicBezTo>
                    <a:pt x="335" y="392"/>
                    <a:pt x="336" y="407"/>
                    <a:pt x="333" y="408"/>
                  </a:cubicBezTo>
                  <a:cubicBezTo>
                    <a:pt x="329" y="409"/>
                    <a:pt x="315" y="410"/>
                    <a:pt x="307" y="411"/>
                  </a:cubicBezTo>
                  <a:cubicBezTo>
                    <a:pt x="300" y="412"/>
                    <a:pt x="295" y="412"/>
                    <a:pt x="287" y="412"/>
                  </a:cubicBezTo>
                  <a:cubicBezTo>
                    <a:pt x="280" y="412"/>
                    <a:pt x="280" y="409"/>
                    <a:pt x="280" y="403"/>
                  </a:cubicBezTo>
                  <a:cubicBezTo>
                    <a:pt x="280" y="397"/>
                    <a:pt x="279" y="395"/>
                    <a:pt x="285" y="396"/>
                  </a:cubicBezTo>
                  <a:cubicBezTo>
                    <a:pt x="291" y="396"/>
                    <a:pt x="294" y="397"/>
                    <a:pt x="300" y="392"/>
                  </a:cubicBezTo>
                  <a:cubicBezTo>
                    <a:pt x="303" y="389"/>
                    <a:pt x="301" y="381"/>
                    <a:pt x="302" y="375"/>
                  </a:cubicBezTo>
                  <a:cubicBezTo>
                    <a:pt x="301" y="370"/>
                    <a:pt x="303" y="365"/>
                    <a:pt x="295" y="367"/>
                  </a:cubicBezTo>
                  <a:cubicBezTo>
                    <a:pt x="285" y="370"/>
                    <a:pt x="284" y="371"/>
                    <a:pt x="284" y="353"/>
                  </a:cubicBezTo>
                  <a:cubicBezTo>
                    <a:pt x="284" y="347"/>
                    <a:pt x="284" y="341"/>
                    <a:pt x="284" y="336"/>
                  </a:cubicBezTo>
                  <a:cubicBezTo>
                    <a:pt x="285" y="328"/>
                    <a:pt x="283" y="323"/>
                    <a:pt x="294" y="321"/>
                  </a:cubicBezTo>
                  <a:cubicBezTo>
                    <a:pt x="299" y="320"/>
                    <a:pt x="296" y="334"/>
                    <a:pt x="296" y="341"/>
                  </a:cubicBezTo>
                  <a:cubicBezTo>
                    <a:pt x="296" y="347"/>
                    <a:pt x="295" y="354"/>
                    <a:pt x="299" y="354"/>
                  </a:cubicBezTo>
                  <a:cubicBezTo>
                    <a:pt x="308" y="355"/>
                    <a:pt x="303" y="334"/>
                    <a:pt x="303" y="317"/>
                  </a:cubicBezTo>
                  <a:cubicBezTo>
                    <a:pt x="304" y="306"/>
                    <a:pt x="301" y="301"/>
                    <a:pt x="310" y="300"/>
                  </a:cubicBezTo>
                  <a:cubicBezTo>
                    <a:pt x="318" y="298"/>
                    <a:pt x="316" y="301"/>
                    <a:pt x="317" y="311"/>
                  </a:cubicBezTo>
                  <a:cubicBezTo>
                    <a:pt x="317" y="319"/>
                    <a:pt x="316" y="350"/>
                    <a:pt x="320" y="350"/>
                  </a:cubicBezTo>
                  <a:cubicBezTo>
                    <a:pt x="328" y="349"/>
                    <a:pt x="326" y="323"/>
                    <a:pt x="326" y="319"/>
                  </a:cubicBezTo>
                  <a:cubicBezTo>
                    <a:pt x="325" y="312"/>
                    <a:pt x="324" y="309"/>
                    <a:pt x="331" y="308"/>
                  </a:cubicBezTo>
                  <a:cubicBezTo>
                    <a:pt x="337" y="308"/>
                    <a:pt x="337" y="308"/>
                    <a:pt x="338" y="314"/>
                  </a:cubicBezTo>
                  <a:cubicBezTo>
                    <a:pt x="339" y="320"/>
                    <a:pt x="339" y="326"/>
                    <a:pt x="339" y="331"/>
                  </a:cubicBezTo>
                  <a:cubicBezTo>
                    <a:pt x="339" y="337"/>
                    <a:pt x="338" y="341"/>
                    <a:pt x="337" y="348"/>
                  </a:cubicBezTo>
                  <a:cubicBezTo>
                    <a:pt x="336" y="355"/>
                    <a:pt x="333" y="358"/>
                    <a:pt x="331" y="360"/>
                  </a:cubicBezTo>
                  <a:close/>
                  <a:moveTo>
                    <a:pt x="364" y="430"/>
                  </a:moveTo>
                  <a:cubicBezTo>
                    <a:pt x="360" y="431"/>
                    <a:pt x="359" y="431"/>
                    <a:pt x="354" y="430"/>
                  </a:cubicBezTo>
                  <a:cubicBezTo>
                    <a:pt x="350" y="429"/>
                    <a:pt x="348" y="425"/>
                    <a:pt x="345" y="416"/>
                  </a:cubicBezTo>
                  <a:cubicBezTo>
                    <a:pt x="344" y="411"/>
                    <a:pt x="343" y="406"/>
                    <a:pt x="340" y="395"/>
                  </a:cubicBezTo>
                  <a:cubicBezTo>
                    <a:pt x="339" y="382"/>
                    <a:pt x="337" y="371"/>
                    <a:pt x="340" y="364"/>
                  </a:cubicBezTo>
                  <a:cubicBezTo>
                    <a:pt x="341" y="359"/>
                    <a:pt x="344" y="352"/>
                    <a:pt x="347" y="346"/>
                  </a:cubicBezTo>
                  <a:cubicBezTo>
                    <a:pt x="349" y="341"/>
                    <a:pt x="351" y="337"/>
                    <a:pt x="354" y="327"/>
                  </a:cubicBezTo>
                  <a:cubicBezTo>
                    <a:pt x="356" y="318"/>
                    <a:pt x="356" y="317"/>
                    <a:pt x="354" y="309"/>
                  </a:cubicBezTo>
                  <a:cubicBezTo>
                    <a:pt x="353" y="305"/>
                    <a:pt x="351" y="301"/>
                    <a:pt x="350" y="297"/>
                  </a:cubicBezTo>
                  <a:cubicBezTo>
                    <a:pt x="347" y="291"/>
                    <a:pt x="345" y="288"/>
                    <a:pt x="352" y="288"/>
                  </a:cubicBezTo>
                  <a:cubicBezTo>
                    <a:pt x="361" y="287"/>
                    <a:pt x="361" y="288"/>
                    <a:pt x="365" y="294"/>
                  </a:cubicBezTo>
                  <a:cubicBezTo>
                    <a:pt x="369" y="305"/>
                    <a:pt x="369" y="309"/>
                    <a:pt x="370" y="312"/>
                  </a:cubicBezTo>
                  <a:cubicBezTo>
                    <a:pt x="371" y="320"/>
                    <a:pt x="370" y="329"/>
                    <a:pt x="363" y="345"/>
                  </a:cubicBezTo>
                  <a:cubicBezTo>
                    <a:pt x="356" y="359"/>
                    <a:pt x="353" y="365"/>
                    <a:pt x="354" y="379"/>
                  </a:cubicBezTo>
                  <a:cubicBezTo>
                    <a:pt x="355" y="394"/>
                    <a:pt x="358" y="410"/>
                    <a:pt x="360" y="416"/>
                  </a:cubicBezTo>
                  <a:cubicBezTo>
                    <a:pt x="362" y="420"/>
                    <a:pt x="367" y="429"/>
                    <a:pt x="364" y="430"/>
                  </a:cubicBezTo>
                  <a:close/>
                  <a:moveTo>
                    <a:pt x="387" y="409"/>
                  </a:moveTo>
                  <a:cubicBezTo>
                    <a:pt x="390" y="419"/>
                    <a:pt x="396" y="428"/>
                    <a:pt x="392" y="429"/>
                  </a:cubicBezTo>
                  <a:cubicBezTo>
                    <a:pt x="389" y="430"/>
                    <a:pt x="383" y="429"/>
                    <a:pt x="381" y="427"/>
                  </a:cubicBezTo>
                  <a:cubicBezTo>
                    <a:pt x="377" y="423"/>
                    <a:pt x="373" y="415"/>
                    <a:pt x="371" y="402"/>
                  </a:cubicBezTo>
                  <a:cubicBezTo>
                    <a:pt x="369" y="388"/>
                    <a:pt x="367" y="379"/>
                    <a:pt x="369" y="366"/>
                  </a:cubicBezTo>
                  <a:cubicBezTo>
                    <a:pt x="373" y="347"/>
                    <a:pt x="383" y="341"/>
                    <a:pt x="385" y="325"/>
                  </a:cubicBezTo>
                  <a:cubicBezTo>
                    <a:pt x="385" y="315"/>
                    <a:pt x="384" y="312"/>
                    <a:pt x="383" y="307"/>
                  </a:cubicBezTo>
                  <a:cubicBezTo>
                    <a:pt x="380" y="300"/>
                    <a:pt x="371" y="288"/>
                    <a:pt x="382" y="288"/>
                  </a:cubicBezTo>
                  <a:cubicBezTo>
                    <a:pt x="388" y="288"/>
                    <a:pt x="388" y="289"/>
                    <a:pt x="391" y="291"/>
                  </a:cubicBezTo>
                  <a:cubicBezTo>
                    <a:pt x="395" y="294"/>
                    <a:pt x="399" y="308"/>
                    <a:pt x="400" y="316"/>
                  </a:cubicBezTo>
                  <a:cubicBezTo>
                    <a:pt x="401" y="327"/>
                    <a:pt x="395" y="339"/>
                    <a:pt x="391" y="349"/>
                  </a:cubicBezTo>
                  <a:cubicBezTo>
                    <a:pt x="387" y="361"/>
                    <a:pt x="382" y="367"/>
                    <a:pt x="382" y="378"/>
                  </a:cubicBezTo>
                  <a:cubicBezTo>
                    <a:pt x="383" y="386"/>
                    <a:pt x="384" y="396"/>
                    <a:pt x="387" y="409"/>
                  </a:cubicBezTo>
                  <a:close/>
                  <a:moveTo>
                    <a:pt x="424" y="337"/>
                  </a:moveTo>
                  <a:cubicBezTo>
                    <a:pt x="419" y="357"/>
                    <a:pt x="414" y="354"/>
                    <a:pt x="410" y="376"/>
                  </a:cubicBezTo>
                  <a:cubicBezTo>
                    <a:pt x="410" y="384"/>
                    <a:pt x="415" y="402"/>
                    <a:pt x="417" y="409"/>
                  </a:cubicBezTo>
                  <a:cubicBezTo>
                    <a:pt x="418" y="415"/>
                    <a:pt x="424" y="428"/>
                    <a:pt x="421" y="429"/>
                  </a:cubicBezTo>
                  <a:cubicBezTo>
                    <a:pt x="418" y="429"/>
                    <a:pt x="411" y="428"/>
                    <a:pt x="409" y="426"/>
                  </a:cubicBezTo>
                  <a:cubicBezTo>
                    <a:pt x="405" y="423"/>
                    <a:pt x="402" y="411"/>
                    <a:pt x="401" y="406"/>
                  </a:cubicBezTo>
                  <a:cubicBezTo>
                    <a:pt x="398" y="394"/>
                    <a:pt x="393" y="373"/>
                    <a:pt x="402" y="355"/>
                  </a:cubicBezTo>
                  <a:cubicBezTo>
                    <a:pt x="405" y="350"/>
                    <a:pt x="409" y="342"/>
                    <a:pt x="411" y="328"/>
                  </a:cubicBezTo>
                  <a:cubicBezTo>
                    <a:pt x="411" y="309"/>
                    <a:pt x="410" y="307"/>
                    <a:pt x="407" y="298"/>
                  </a:cubicBezTo>
                  <a:cubicBezTo>
                    <a:pt x="405" y="293"/>
                    <a:pt x="402" y="289"/>
                    <a:pt x="407" y="289"/>
                  </a:cubicBezTo>
                  <a:cubicBezTo>
                    <a:pt x="421" y="289"/>
                    <a:pt x="420" y="293"/>
                    <a:pt x="424" y="302"/>
                  </a:cubicBezTo>
                  <a:cubicBezTo>
                    <a:pt x="426" y="313"/>
                    <a:pt x="427" y="318"/>
                    <a:pt x="424" y="337"/>
                  </a:cubicBezTo>
                  <a:close/>
                  <a:moveTo>
                    <a:pt x="420" y="272"/>
                  </a:moveTo>
                  <a:cubicBezTo>
                    <a:pt x="413" y="275"/>
                    <a:pt x="413" y="271"/>
                    <a:pt x="413" y="260"/>
                  </a:cubicBezTo>
                  <a:cubicBezTo>
                    <a:pt x="413" y="253"/>
                    <a:pt x="414" y="231"/>
                    <a:pt x="404" y="227"/>
                  </a:cubicBezTo>
                  <a:cubicBezTo>
                    <a:pt x="396" y="223"/>
                    <a:pt x="388" y="223"/>
                    <a:pt x="386" y="226"/>
                  </a:cubicBezTo>
                  <a:cubicBezTo>
                    <a:pt x="385" y="228"/>
                    <a:pt x="385" y="267"/>
                    <a:pt x="385" y="267"/>
                  </a:cubicBezTo>
                  <a:cubicBezTo>
                    <a:pt x="385" y="276"/>
                    <a:pt x="381" y="275"/>
                    <a:pt x="377" y="274"/>
                  </a:cubicBezTo>
                  <a:cubicBezTo>
                    <a:pt x="369" y="272"/>
                    <a:pt x="370" y="267"/>
                    <a:pt x="370" y="260"/>
                  </a:cubicBezTo>
                  <a:cubicBezTo>
                    <a:pt x="370" y="253"/>
                    <a:pt x="370" y="227"/>
                    <a:pt x="369" y="225"/>
                  </a:cubicBezTo>
                  <a:cubicBezTo>
                    <a:pt x="368" y="224"/>
                    <a:pt x="353" y="223"/>
                    <a:pt x="350" y="239"/>
                  </a:cubicBezTo>
                  <a:cubicBezTo>
                    <a:pt x="348" y="254"/>
                    <a:pt x="346" y="264"/>
                    <a:pt x="346" y="267"/>
                  </a:cubicBezTo>
                  <a:cubicBezTo>
                    <a:pt x="345" y="269"/>
                    <a:pt x="345" y="271"/>
                    <a:pt x="344" y="272"/>
                  </a:cubicBezTo>
                  <a:cubicBezTo>
                    <a:pt x="341" y="273"/>
                    <a:pt x="335" y="274"/>
                    <a:pt x="334" y="272"/>
                  </a:cubicBezTo>
                  <a:cubicBezTo>
                    <a:pt x="333" y="267"/>
                    <a:pt x="334" y="258"/>
                    <a:pt x="335" y="249"/>
                  </a:cubicBezTo>
                  <a:cubicBezTo>
                    <a:pt x="337" y="239"/>
                    <a:pt x="339" y="232"/>
                    <a:pt x="342" y="223"/>
                  </a:cubicBezTo>
                  <a:cubicBezTo>
                    <a:pt x="343" y="217"/>
                    <a:pt x="359" y="214"/>
                    <a:pt x="367" y="210"/>
                  </a:cubicBezTo>
                  <a:cubicBezTo>
                    <a:pt x="373" y="209"/>
                    <a:pt x="371" y="201"/>
                    <a:pt x="369" y="200"/>
                  </a:cubicBezTo>
                  <a:cubicBezTo>
                    <a:pt x="367" y="200"/>
                    <a:pt x="356" y="201"/>
                    <a:pt x="350" y="202"/>
                  </a:cubicBezTo>
                  <a:cubicBezTo>
                    <a:pt x="346" y="202"/>
                    <a:pt x="342" y="205"/>
                    <a:pt x="338" y="198"/>
                  </a:cubicBezTo>
                  <a:cubicBezTo>
                    <a:pt x="336" y="194"/>
                    <a:pt x="336" y="190"/>
                    <a:pt x="346" y="190"/>
                  </a:cubicBezTo>
                  <a:cubicBezTo>
                    <a:pt x="360" y="189"/>
                    <a:pt x="360" y="189"/>
                    <a:pt x="360" y="189"/>
                  </a:cubicBezTo>
                  <a:cubicBezTo>
                    <a:pt x="360" y="189"/>
                    <a:pt x="370" y="188"/>
                    <a:pt x="371" y="187"/>
                  </a:cubicBezTo>
                  <a:cubicBezTo>
                    <a:pt x="371" y="184"/>
                    <a:pt x="371" y="179"/>
                    <a:pt x="373" y="175"/>
                  </a:cubicBezTo>
                  <a:cubicBezTo>
                    <a:pt x="374" y="174"/>
                    <a:pt x="378" y="175"/>
                    <a:pt x="381" y="175"/>
                  </a:cubicBezTo>
                  <a:cubicBezTo>
                    <a:pt x="386" y="177"/>
                    <a:pt x="384" y="177"/>
                    <a:pt x="385" y="183"/>
                  </a:cubicBezTo>
                  <a:cubicBezTo>
                    <a:pt x="385" y="186"/>
                    <a:pt x="384" y="187"/>
                    <a:pt x="401" y="187"/>
                  </a:cubicBezTo>
                  <a:cubicBezTo>
                    <a:pt x="414" y="186"/>
                    <a:pt x="423" y="185"/>
                    <a:pt x="422" y="190"/>
                  </a:cubicBezTo>
                  <a:cubicBezTo>
                    <a:pt x="422" y="192"/>
                    <a:pt x="422" y="197"/>
                    <a:pt x="421" y="198"/>
                  </a:cubicBezTo>
                  <a:cubicBezTo>
                    <a:pt x="419" y="200"/>
                    <a:pt x="416" y="199"/>
                    <a:pt x="410" y="200"/>
                  </a:cubicBezTo>
                  <a:cubicBezTo>
                    <a:pt x="402" y="200"/>
                    <a:pt x="388" y="200"/>
                    <a:pt x="386" y="201"/>
                  </a:cubicBezTo>
                  <a:cubicBezTo>
                    <a:pt x="384" y="201"/>
                    <a:pt x="385" y="204"/>
                    <a:pt x="385" y="206"/>
                  </a:cubicBezTo>
                  <a:cubicBezTo>
                    <a:pt x="386" y="208"/>
                    <a:pt x="385" y="208"/>
                    <a:pt x="393" y="210"/>
                  </a:cubicBezTo>
                  <a:cubicBezTo>
                    <a:pt x="419" y="218"/>
                    <a:pt x="419" y="217"/>
                    <a:pt x="423" y="234"/>
                  </a:cubicBezTo>
                  <a:cubicBezTo>
                    <a:pt x="426" y="248"/>
                    <a:pt x="426" y="256"/>
                    <a:pt x="426" y="261"/>
                  </a:cubicBezTo>
                  <a:cubicBezTo>
                    <a:pt x="426" y="266"/>
                    <a:pt x="428" y="269"/>
                    <a:pt x="420" y="272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84E7A96E-8625-4158-839D-EE50ACABFDD2}"/>
                </a:ext>
              </a:extLst>
            </p:cNvPr>
            <p:cNvSpPr/>
            <p:nvPr/>
          </p:nvSpPr>
          <p:spPr bwMode="auto">
            <a:xfrm>
              <a:off x="5405917" y="1461284"/>
              <a:ext cx="135281" cy="129523"/>
            </a:xfrm>
            <a:custGeom>
              <a:avLst/>
              <a:gdLst>
                <a:gd name="T0" fmla="*/ 457527143 w 20"/>
                <a:gd name="T1" fmla="*/ 836486679 h 19"/>
                <a:gd name="T2" fmla="*/ 777791260 w 20"/>
                <a:gd name="T3" fmla="*/ 790015209 h 19"/>
                <a:gd name="T4" fmla="*/ 823543277 w 20"/>
                <a:gd name="T5" fmla="*/ 232357458 h 19"/>
                <a:gd name="T6" fmla="*/ 183008120 w 20"/>
                <a:gd name="T7" fmla="*/ 46471484 h 19"/>
                <a:gd name="T8" fmla="*/ 0 w 20"/>
                <a:gd name="T9" fmla="*/ 232357458 h 19"/>
                <a:gd name="T10" fmla="*/ 457527143 w 20"/>
                <a:gd name="T11" fmla="*/ 836486679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19"/>
                <a:gd name="T20" fmla="*/ 20 w 20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19">
                  <a:moveTo>
                    <a:pt x="10" y="18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20" y="17"/>
                    <a:pt x="20" y="12"/>
                    <a:pt x="18" y="5"/>
                  </a:cubicBezTo>
                  <a:cubicBezTo>
                    <a:pt x="16" y="0"/>
                    <a:pt x="10" y="0"/>
                    <a:pt x="4" y="1"/>
                  </a:cubicBezTo>
                  <a:cubicBezTo>
                    <a:pt x="1" y="1"/>
                    <a:pt x="0" y="1"/>
                    <a:pt x="0" y="5"/>
                  </a:cubicBezTo>
                  <a:cubicBezTo>
                    <a:pt x="3" y="19"/>
                    <a:pt x="3" y="17"/>
                    <a:pt x="10" y="1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91041F1A-1C78-48B5-A631-E3A7FF42AA34}"/>
                </a:ext>
              </a:extLst>
            </p:cNvPr>
            <p:cNvSpPr/>
            <p:nvPr/>
          </p:nvSpPr>
          <p:spPr bwMode="auto">
            <a:xfrm>
              <a:off x="5072034" y="1475677"/>
              <a:ext cx="120888" cy="115132"/>
            </a:xfrm>
            <a:custGeom>
              <a:avLst/>
              <a:gdLst>
                <a:gd name="T0" fmla="*/ 135313963 w 18"/>
                <a:gd name="T1" fmla="*/ 779727945 h 17"/>
                <a:gd name="T2" fmla="*/ 360837200 w 18"/>
                <a:gd name="T3" fmla="*/ 733864795 h 17"/>
                <a:gd name="T4" fmla="*/ 811883674 w 18"/>
                <a:gd name="T5" fmla="*/ 137596276 h 17"/>
                <a:gd name="T6" fmla="*/ 360837200 w 18"/>
                <a:gd name="T7" fmla="*/ 45863163 h 17"/>
                <a:gd name="T8" fmla="*/ 90209300 w 18"/>
                <a:gd name="T9" fmla="*/ 275199325 h 17"/>
                <a:gd name="T10" fmla="*/ 135313963 w 18"/>
                <a:gd name="T11" fmla="*/ 779727945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17"/>
                <a:gd name="T20" fmla="*/ 18 w 18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17">
                  <a:moveTo>
                    <a:pt x="3" y="17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17" y="16"/>
                    <a:pt x="17" y="11"/>
                    <a:pt x="18" y="3"/>
                  </a:cubicBezTo>
                  <a:cubicBezTo>
                    <a:pt x="18" y="0"/>
                    <a:pt x="13" y="0"/>
                    <a:pt x="8" y="1"/>
                  </a:cubicBezTo>
                  <a:cubicBezTo>
                    <a:pt x="3" y="2"/>
                    <a:pt x="3" y="2"/>
                    <a:pt x="2" y="6"/>
                  </a:cubicBezTo>
                  <a:cubicBezTo>
                    <a:pt x="1" y="9"/>
                    <a:pt x="0" y="16"/>
                    <a:pt x="3" y="1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88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A9BB-C66D-4564-8260-6614542D0697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0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961" y="980760"/>
            <a:ext cx="4937760" cy="533766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7632" y="923553"/>
            <a:ext cx="5642919" cy="539486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FF23-0FE3-4422-BF16-6D55A64A4C48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5961" y="0"/>
            <a:ext cx="10674590" cy="891408"/>
          </a:xfrm>
        </p:spPr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8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961" y="891407"/>
            <a:ext cx="5399079" cy="72694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961" y="1627690"/>
            <a:ext cx="5399079" cy="46660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040" y="891408"/>
            <a:ext cx="527551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5039" y="1618354"/>
            <a:ext cx="5275511" cy="467535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7A95-A3F0-4CD1-BEC5-F2781E14903F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35961" y="0"/>
            <a:ext cx="10674590" cy="891408"/>
          </a:xfrm>
        </p:spPr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0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CE89-69A8-4728-AAE6-D47F7F5461AA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3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497F-15FD-4FB7-B6D5-D28866BEADD1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57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8D8308-A317-4EFF-B8FC-DD6D203B691D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95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198" y="0"/>
            <a:ext cx="10633401" cy="74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197" y="963150"/>
            <a:ext cx="10633401" cy="54045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60E134-2332-44B1-8EB8-C706194255FA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44198" y="856396"/>
            <a:ext cx="1063340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11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9" r="23139"/>
          <a:stretch/>
        </p:blipFill>
        <p:spPr>
          <a:xfrm>
            <a:off x="-1" y="0"/>
            <a:ext cx="12192001" cy="63398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-1" y="1490996"/>
            <a:ext cx="12192001" cy="258570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chemeClr val="accent2">
                    <a:lumMod val="50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第七章面向对象分析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116677" y="4822198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595959"/>
                </a:solidFill>
                <a:latin typeface="腾讯体 W3" panose="020C04030202040F0204" pitchFamily="34" charset="-122"/>
                <a:ea typeface="腾讯体 W3" panose="020C04030202040F0204" pitchFamily="34" charset="-122"/>
              </a:rPr>
              <a:t>深圳大学   计算机与软件学院  许智武</a:t>
            </a:r>
            <a:endParaRPr lang="en-US" altLang="zh-CN" b="1" dirty="0">
              <a:solidFill>
                <a:srgbClr val="595959"/>
              </a:solidFill>
              <a:latin typeface="腾讯体 W3" panose="020C04030202040F0204" pitchFamily="34" charset="-122"/>
              <a:ea typeface="腾讯体 W3" panose="020C04030202040F0204" pitchFamily="34" charset="-122"/>
            </a:endParaRPr>
          </a:p>
          <a:p>
            <a:pPr algn="r"/>
            <a:endParaRPr lang="zh-CN" altLang="en-US" b="1" dirty="0">
              <a:solidFill>
                <a:srgbClr val="595959"/>
              </a:solidFill>
              <a:latin typeface="腾讯体 W3" panose="020C04030202040F0204" pitchFamily="34" charset="-122"/>
              <a:ea typeface="腾讯体 W3" panose="020C04030202040F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36842" y="37616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软件工程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》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课程组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69" y="349282"/>
            <a:ext cx="3537512" cy="4355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D5463B-6034-4011-9704-1905FFE81C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98" y="301751"/>
            <a:ext cx="2161036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9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29B4E-44EC-664F-BBE2-F9A15247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例子：</a:t>
            </a:r>
            <a:r>
              <a:rPr kumimoji="1" lang="en-US" altLang="zh-CN" dirty="0"/>
              <a:t>ATM</a:t>
            </a:r>
            <a:r>
              <a:rPr kumimoji="1" lang="zh-CN" altLang="en-US" dirty="0"/>
              <a:t>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07D7A-7EBA-224D-B880-E2B0985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拥有银行账户的储户有权申请领取现金兑换卡。</a:t>
            </a:r>
          </a:p>
          <a:p>
            <a:r>
              <a:rPr lang="zh-CN" altLang="en-US" dirty="0"/>
              <a:t>使用现金兑换卡可以通过</a:t>
            </a:r>
            <a:r>
              <a:rPr lang="en-US" altLang="zh-CN" dirty="0"/>
              <a:t>ATM</a:t>
            </a:r>
            <a:r>
              <a:rPr lang="zh-CN" altLang="en-US" dirty="0"/>
              <a:t>访问自己的账户。</a:t>
            </a:r>
          </a:p>
          <a:p>
            <a:r>
              <a:rPr lang="zh-CN" altLang="en-US" dirty="0"/>
              <a:t>目前仅限于用现金兑换卡在</a:t>
            </a:r>
            <a:r>
              <a:rPr lang="en-US" altLang="zh-CN" dirty="0"/>
              <a:t>ATM</a:t>
            </a:r>
            <a:r>
              <a:rPr lang="zh-CN" altLang="en-US" dirty="0"/>
              <a:t>上提取现金</a:t>
            </a:r>
            <a:r>
              <a:rPr lang="en-US" altLang="zh-CN" dirty="0"/>
              <a:t>(</a:t>
            </a:r>
            <a:r>
              <a:rPr lang="zh-CN" altLang="en-US" dirty="0"/>
              <a:t>即取款</a:t>
            </a:r>
            <a:r>
              <a:rPr lang="en-US" altLang="zh-CN" dirty="0"/>
              <a:t>)</a:t>
            </a:r>
            <a:r>
              <a:rPr lang="zh-CN" altLang="en-US" dirty="0"/>
              <a:t>，或查询有关自己账户的信息</a:t>
            </a:r>
            <a:r>
              <a:rPr lang="en-US" altLang="zh-CN" dirty="0"/>
              <a:t>(</a:t>
            </a:r>
            <a:r>
              <a:rPr lang="zh-CN" altLang="en-US" dirty="0"/>
              <a:t>例如，某个指定账户上的余额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将来可能还要求使用</a:t>
            </a:r>
            <a:r>
              <a:rPr lang="en-US" altLang="zh-CN" dirty="0"/>
              <a:t>ATM</a:t>
            </a:r>
            <a:r>
              <a:rPr lang="zh-CN" altLang="en-US" dirty="0"/>
              <a:t>办理转账、存款等事务。</a:t>
            </a:r>
          </a:p>
          <a:p>
            <a:r>
              <a:rPr lang="zh-CN" altLang="en-US" dirty="0"/>
              <a:t>所谓现金兑换卡就是一张特制的磁卡，上面有分行代码和卡号。</a:t>
            </a:r>
          </a:p>
          <a:p>
            <a:r>
              <a:rPr lang="zh-CN" altLang="en-US" dirty="0"/>
              <a:t>分行代码惟一标识总行下属的一个分行，卡号确定了这张卡可以访问哪些账户。</a:t>
            </a:r>
          </a:p>
          <a:p>
            <a:r>
              <a:rPr lang="zh-CN" altLang="en-US" dirty="0"/>
              <a:t>通常，一张卡可以访问储户的若干个账户，但是不一定能访问这个储户的全部账户。</a:t>
            </a:r>
          </a:p>
          <a:p>
            <a:r>
              <a:rPr lang="zh-CN" altLang="en-US" dirty="0"/>
              <a:t>每张现金兑换卡仅属于一个储户所有，但是，同一张卡可能有多个副本，因此，必须考虑同时在若干台</a:t>
            </a:r>
            <a:r>
              <a:rPr lang="en-US" altLang="zh-CN" dirty="0"/>
              <a:t>ATM</a:t>
            </a:r>
            <a:r>
              <a:rPr lang="zh-CN" altLang="en-US" dirty="0"/>
              <a:t>上使用同样的现金兑换卡的可能性。</a:t>
            </a:r>
          </a:p>
          <a:p>
            <a:r>
              <a:rPr lang="zh-CN" altLang="en-US" dirty="0"/>
              <a:t>也就是说，系统应该能够处理并发的访问。 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F9F1F-2B0A-2748-BF92-A7E33360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F38C1-D074-ED4A-8C1E-35E7FF79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A258F-BF14-904B-9944-7BD1363F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CE0E829F-5C33-A84D-8FD5-BBA8A0113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1362269"/>
            <a:ext cx="1218422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58B43251-FB73-574E-9577-010BF4B68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7528" y="2544147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B7F62E8C-0EE9-614F-B598-79E45C5AE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9194" y="2282889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F1DD702D-8169-244E-9451-1EE7883F1F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6469" y="3447661"/>
            <a:ext cx="1057081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EEFB5BC0-6E05-4C43-8A0B-AE1D621FE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534" y="3442998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983D285F-4414-0148-8E8B-FE3112E4A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1806" y="3447661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DB6FEAB9-0070-6748-A28E-06458E5BA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4" y="4808376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C1FC1655-296F-AF48-AE2D-BDB024C6DC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5055" y="5050971"/>
            <a:ext cx="671413" cy="1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4">
            <a:extLst>
              <a:ext uri="{FF2B5EF4-FFF2-40B4-BE49-F238E27FC236}">
                <a16:creationId xmlns:a16="http://schemas.microsoft.com/office/drawing/2014/main" id="{B340F1EA-BFC5-DC4F-A477-A331BBBE5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594" y="5529942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5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29B4E-44EC-664F-BBE2-F9A15247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例子：</a:t>
            </a:r>
            <a:r>
              <a:rPr kumimoji="1" lang="en-US" altLang="zh-CN" dirty="0"/>
              <a:t>ATM</a:t>
            </a:r>
            <a:r>
              <a:rPr kumimoji="1" lang="zh-CN" altLang="en-US" dirty="0"/>
              <a:t>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07D7A-7EBA-224D-B880-E2B09851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61" y="963827"/>
            <a:ext cx="10896676" cy="5177116"/>
          </a:xfrm>
        </p:spPr>
        <p:txBody>
          <a:bodyPr>
            <a:normAutofit/>
          </a:bodyPr>
          <a:lstStyle/>
          <a:p>
            <a:r>
              <a:rPr lang="zh-CN" altLang="en-US" dirty="0"/>
              <a:t>当用户把现金兑换卡插入</a:t>
            </a:r>
            <a:r>
              <a:rPr lang="en-US" altLang="zh-CN" dirty="0"/>
              <a:t>ATM</a:t>
            </a:r>
            <a:r>
              <a:rPr lang="zh-CN" altLang="en-US" dirty="0"/>
              <a:t>之后，</a:t>
            </a:r>
            <a:r>
              <a:rPr lang="en-US" altLang="zh-CN" dirty="0"/>
              <a:t>ATM</a:t>
            </a:r>
            <a:r>
              <a:rPr lang="zh-CN" altLang="en-US" dirty="0"/>
              <a:t>就与用户交互，以获取有关这次事务的信息，并与中央计算机交换关于事务的信息。</a:t>
            </a:r>
          </a:p>
          <a:p>
            <a:r>
              <a:rPr lang="zh-CN" altLang="en-US" dirty="0"/>
              <a:t>首先，</a:t>
            </a:r>
            <a:r>
              <a:rPr lang="en-US" altLang="zh-CN" dirty="0"/>
              <a:t>ATM</a:t>
            </a:r>
            <a:r>
              <a:rPr lang="zh-CN" altLang="en-US" dirty="0"/>
              <a:t>要求用户输入密码，接下来</a:t>
            </a:r>
            <a:r>
              <a:rPr lang="en-US" altLang="zh-CN" dirty="0"/>
              <a:t>ATM</a:t>
            </a:r>
            <a:r>
              <a:rPr lang="zh-CN" altLang="en-US" dirty="0"/>
              <a:t>把从这张卡上读到的信息以及用户输入的密码传给中央计算机，请求中央计算机核对这些信息并处理这次事务。</a:t>
            </a:r>
          </a:p>
          <a:p>
            <a:r>
              <a:rPr lang="zh-CN" altLang="en-US" dirty="0"/>
              <a:t>中央计算机根据卡上的分行代码确定这次事务与分行的对应关系，并且委托相应的分行计算机验证用户密码。</a:t>
            </a:r>
          </a:p>
          <a:p>
            <a:r>
              <a:rPr lang="zh-CN" altLang="en-US" dirty="0"/>
              <a:t>如果用户输入的密码是正确的，</a:t>
            </a:r>
            <a:r>
              <a:rPr lang="en-US" altLang="zh-CN" dirty="0"/>
              <a:t>ATM</a:t>
            </a:r>
            <a:r>
              <a:rPr lang="zh-CN" altLang="en-US" dirty="0"/>
              <a:t>就要求用户选择事务类型</a:t>
            </a:r>
            <a:r>
              <a:rPr lang="en-US" altLang="zh-CN" dirty="0"/>
              <a:t>(</a:t>
            </a:r>
            <a:r>
              <a:rPr lang="zh-CN" altLang="en-US" dirty="0"/>
              <a:t>取款、查询等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当用户选择取款时，</a:t>
            </a:r>
            <a:r>
              <a:rPr lang="en-US" altLang="zh-CN" dirty="0"/>
              <a:t>ATM</a:t>
            </a:r>
            <a:r>
              <a:rPr lang="zh-CN" altLang="en-US" dirty="0"/>
              <a:t>请求用户输入取款额。最后，</a:t>
            </a:r>
            <a:r>
              <a:rPr lang="en-US" altLang="zh-CN" dirty="0"/>
              <a:t>ATM</a:t>
            </a:r>
            <a:r>
              <a:rPr lang="zh-CN" altLang="en-US" dirty="0"/>
              <a:t>从现金口吐出现金，并且打印出账单交给用户。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F9F1F-2B0A-2748-BF92-A7E33360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F38C1-D074-ED4A-8C1E-35E7FF79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A258F-BF14-904B-9944-7BD1363F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AF889CC7-D488-B842-A2ED-F8A0CFDCC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200" y="1256523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C86F17A4-8482-EF44-87BA-C8276C9C1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9551" y="1996752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D65253BB-B64E-DD49-ABBA-B42098052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214" y="2836504"/>
            <a:ext cx="720790" cy="1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C115B0C4-A070-9342-B883-0705E5440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8889" y="3502089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F6E92604-11C4-0D42-974E-E3D36206D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5565" y="4005942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525D2894-257C-AB4F-A800-F9D5C1CB5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31021" y="4005942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0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1D40AA72-31F0-084C-BCDE-4B987CB6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E62B297-581E-834B-BFD2-638A86FBF632}" type="slidenum">
              <a:rPr kumimoji="0" lang="zh-CN" altLang="en-US" sz="1400"/>
              <a:pPr eaLnBrk="1" hangingPunct="1"/>
              <a:t>12</a:t>
            </a:fld>
            <a:r>
              <a:rPr kumimoji="0" lang="en-US" altLang="zh-CN" sz="1400"/>
              <a:t>/73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BD1614B-68E0-8543-98BA-697C7A012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320" y="140209"/>
            <a:ext cx="7793038" cy="677863"/>
          </a:xfrm>
        </p:spPr>
        <p:txBody>
          <a:bodyPr/>
          <a:lstStyle/>
          <a:p>
            <a:pPr eaLnBrk="1" hangingPunct="1"/>
            <a:r>
              <a:rPr lang="zh-CN" altLang="en-US" dirty="0"/>
              <a:t>例子：</a:t>
            </a:r>
            <a:r>
              <a:rPr lang="en-US" altLang="zh-CN" dirty="0"/>
              <a:t>ATM</a:t>
            </a:r>
            <a:r>
              <a:rPr lang="zh-CN" altLang="en-US" dirty="0"/>
              <a:t>系统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480A9798-A340-CB49-950B-424EEE2CB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320" y="990600"/>
            <a:ext cx="10719816" cy="48768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从需求陈述中找出名词，作为类-＆-对象的候选者</a:t>
            </a:r>
          </a:p>
          <a:p>
            <a:pPr lvl="1" eaLnBrk="1" hangingPunct="1"/>
            <a:r>
              <a:rPr lang="zh-CN" altLang="en-US" sz="2400" dirty="0"/>
              <a:t>银行、</a:t>
            </a:r>
            <a:r>
              <a:rPr lang="en-US" altLang="zh-CN" sz="2400" dirty="0"/>
              <a:t>ATM、</a:t>
            </a:r>
            <a:r>
              <a:rPr lang="zh-CN" altLang="en-US" sz="2400" dirty="0"/>
              <a:t>系统、中央计算机、分行计算机、柜员终端、网络、总行、分行、软件、成本、市、街道、营业厅、储蓄所、柜员、储户、现金、支票、账户、事务、现金兑换卡、余额、磁卡、分行代码、卡号、用户、副本、信息、密码、类型、取款额、账单、访问</a:t>
            </a:r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eaLnBrk="1" hangingPunct="1"/>
            <a:r>
              <a:rPr lang="zh-CN" altLang="en-US" sz="2800" dirty="0"/>
              <a:t>根据领域知识和常识补充</a:t>
            </a:r>
          </a:p>
          <a:p>
            <a:pPr lvl="1" eaLnBrk="1" hangingPunct="1"/>
            <a:r>
              <a:rPr lang="zh-CN" altLang="en-US" sz="2400" dirty="0"/>
              <a:t>通信链路、事务日志</a:t>
            </a:r>
          </a:p>
        </p:txBody>
      </p:sp>
    </p:spTree>
    <p:extLst>
      <p:ext uri="{BB962C8B-B14F-4D97-AF65-F5344CB8AC3E}">
        <p14:creationId xmlns:p14="http://schemas.microsoft.com/office/powerpoint/2010/main" val="88684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1D40AA72-31F0-084C-BCDE-4B987CB6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E62B297-581E-834B-BFD2-638A86FBF632}" type="slidenum">
              <a:rPr kumimoji="0" lang="zh-CN" altLang="en-US" sz="1400"/>
              <a:pPr eaLnBrk="1" hangingPunct="1"/>
              <a:t>13</a:t>
            </a:fld>
            <a:r>
              <a:rPr kumimoji="0" lang="en-US" altLang="zh-CN" sz="1400"/>
              <a:t>/73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BD1614B-68E0-8543-98BA-697C7A012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320" y="140209"/>
            <a:ext cx="7793038" cy="67786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确定类-＆-对象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480A9798-A340-CB49-950B-424EEE2CB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5320" y="990600"/>
            <a:ext cx="10719816" cy="48768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zh-CN" altLang="en-US" sz="2800" dirty="0"/>
              <a:t>筛选出正确的类</a:t>
            </a:r>
            <a:r>
              <a:rPr lang="en-US" altLang="zh-CN" sz="2800" dirty="0"/>
              <a:t>-</a:t>
            </a:r>
            <a:r>
              <a:rPr lang="zh-CN" altLang="en-US" sz="2800" dirty="0"/>
              <a:t>＆</a:t>
            </a:r>
            <a:r>
              <a:rPr lang="en-US" altLang="zh-CN" sz="2800" dirty="0"/>
              <a:t>-</a:t>
            </a:r>
            <a:r>
              <a:rPr lang="zh-CN" altLang="en-US" sz="2800" dirty="0"/>
              <a:t>对象</a:t>
            </a:r>
            <a:endParaRPr lang="en-US" altLang="zh-CN" sz="2800" dirty="0"/>
          </a:p>
          <a:p>
            <a:r>
              <a:rPr lang="zh-CN" altLang="en-US" sz="2400" dirty="0"/>
              <a:t>冗余：</a:t>
            </a:r>
            <a:r>
              <a:rPr lang="zh-CN" altLang="en-US" sz="2400" dirty="0">
                <a:solidFill>
                  <a:schemeClr val="hlink"/>
                </a:solidFill>
              </a:rPr>
              <a:t>储户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chemeClr val="tx1"/>
                </a:solidFill>
              </a:rPr>
              <a:t>用户、</a:t>
            </a:r>
            <a:r>
              <a:rPr lang="zh-CN" altLang="en-US" sz="2400" dirty="0">
                <a:solidFill>
                  <a:schemeClr val="hlink"/>
                </a:solidFill>
              </a:rPr>
              <a:t>现金兑换卡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chemeClr val="tx1"/>
                </a:solidFill>
              </a:rPr>
              <a:t>磁卡、副本</a:t>
            </a:r>
          </a:p>
          <a:p>
            <a:r>
              <a:rPr lang="zh-CN" altLang="en-US" sz="2400" dirty="0"/>
              <a:t>无关：</a:t>
            </a:r>
            <a:r>
              <a:rPr lang="zh-CN" altLang="en-US" sz="2400" dirty="0">
                <a:solidFill>
                  <a:schemeClr val="tx1"/>
                </a:solidFill>
              </a:rPr>
              <a:t>成本、市、街道、营业厅、储蓄所</a:t>
            </a:r>
          </a:p>
          <a:p>
            <a:r>
              <a:rPr lang="zh-CN" altLang="en-US" sz="2400" dirty="0"/>
              <a:t>笼统：</a:t>
            </a:r>
            <a:r>
              <a:rPr lang="zh-CN" altLang="en-US" sz="2400" dirty="0">
                <a:solidFill>
                  <a:schemeClr val="tx1"/>
                </a:solidFill>
              </a:rPr>
              <a:t>银行、网络、系统、软件、信息、访问</a:t>
            </a:r>
          </a:p>
          <a:p>
            <a:r>
              <a:rPr lang="zh-CN" altLang="en-US" sz="2400" dirty="0"/>
              <a:t>属性：</a:t>
            </a:r>
            <a:r>
              <a:rPr lang="zh-CN" altLang="en-US" sz="2400" dirty="0">
                <a:solidFill>
                  <a:schemeClr val="tx1"/>
                </a:solidFill>
              </a:rPr>
              <a:t>现金、支票、余额、分行代码、卡号、密码、类型、取款额、账单</a:t>
            </a:r>
          </a:p>
          <a:p>
            <a:r>
              <a:rPr lang="zh-CN" altLang="en-US" sz="2400" dirty="0"/>
              <a:t>操作：</a:t>
            </a:r>
          </a:p>
          <a:p>
            <a:r>
              <a:rPr lang="zh-CN" altLang="en-US" sz="2400" dirty="0"/>
              <a:t>实现：</a:t>
            </a:r>
            <a:r>
              <a:rPr lang="zh-CN" altLang="en-US" sz="2400" dirty="0">
                <a:solidFill>
                  <a:schemeClr val="tx1"/>
                </a:solidFill>
              </a:rPr>
              <a:t>通信链路、事务日志</a:t>
            </a:r>
          </a:p>
          <a:p>
            <a:r>
              <a:rPr lang="zh-CN" altLang="en-US" sz="2400" dirty="0"/>
              <a:t>正确的类-＆-对象：</a:t>
            </a:r>
            <a:r>
              <a:rPr lang="en-US" altLang="zh-CN" sz="2400" dirty="0">
                <a:solidFill>
                  <a:schemeClr val="hlink"/>
                </a:solidFill>
              </a:rPr>
              <a:t>ATM、</a:t>
            </a:r>
            <a:r>
              <a:rPr lang="zh-CN" altLang="en-US" sz="2400" dirty="0">
                <a:solidFill>
                  <a:schemeClr val="hlink"/>
                </a:solidFill>
              </a:rPr>
              <a:t>中央计算机、分行计算机、柜员终端、总行、分行、柜员、储户、账户、事务、现金兑换卡</a:t>
            </a:r>
          </a:p>
        </p:txBody>
      </p:sp>
    </p:spTree>
    <p:extLst>
      <p:ext uri="{BB962C8B-B14F-4D97-AF65-F5344CB8AC3E}">
        <p14:creationId xmlns:p14="http://schemas.microsoft.com/office/powerpoint/2010/main" val="84654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73DEE7C6-0974-8F41-9868-D8685279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A5675EA-67AE-724D-83C0-72FA3A47D66B}" type="slidenum">
              <a:rPr kumimoji="0" lang="zh-CN" altLang="en-US" sz="1400"/>
              <a:pPr eaLnBrk="1" hangingPunct="1"/>
              <a:t>14</a:t>
            </a:fld>
            <a:r>
              <a:rPr kumimoji="0" lang="en-US" altLang="zh-CN" sz="1400"/>
              <a:t>/73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01C8EF4-04D1-AF49-9165-4647CB5DE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176" y="161545"/>
            <a:ext cx="7793038" cy="677863"/>
          </a:xfrm>
        </p:spPr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确定关联</a:t>
            </a:r>
          </a:p>
        </p:txBody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id="{329DBC26-6275-1843-977D-42BDFBFE9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6176" y="954024"/>
            <a:ext cx="10566307" cy="4648200"/>
          </a:xfrm>
          <a:noFill/>
        </p:spPr>
        <p:txBody>
          <a:bodyPr/>
          <a:lstStyle/>
          <a:p>
            <a:pPr eaLnBrk="1" hangingPunct="1"/>
            <a:r>
              <a:rPr lang="zh-CN" altLang="en-US" sz="2800" dirty="0"/>
              <a:t>初步确定关联</a:t>
            </a:r>
          </a:p>
          <a:p>
            <a:pPr lvl="1" eaLnBrk="1" hangingPunct="1"/>
            <a:r>
              <a:rPr lang="zh-CN" altLang="en-US" sz="2400" dirty="0"/>
              <a:t>由需求陈述直接提取</a:t>
            </a:r>
            <a:r>
              <a:rPr lang="zh-CN" altLang="en-US" sz="2400" dirty="0">
                <a:solidFill>
                  <a:schemeClr val="hlink"/>
                </a:solidFill>
              </a:rPr>
              <a:t>动词短语</a:t>
            </a:r>
            <a:r>
              <a:rPr lang="zh-CN" altLang="en-US" sz="2400" dirty="0"/>
              <a:t>得出关联</a:t>
            </a:r>
          </a:p>
          <a:p>
            <a:pPr lvl="1" eaLnBrk="1" hangingPunct="1"/>
            <a:r>
              <a:rPr lang="zh-CN" altLang="en-US" sz="2400" dirty="0"/>
              <a:t>分析需求陈述提取</a:t>
            </a:r>
            <a:r>
              <a:rPr lang="zh-CN" altLang="en-US" sz="2400" dirty="0">
                <a:solidFill>
                  <a:schemeClr val="hlink"/>
                </a:solidFill>
              </a:rPr>
              <a:t>隐含</a:t>
            </a:r>
            <a:r>
              <a:rPr lang="zh-CN" altLang="en-US" sz="2400" dirty="0"/>
              <a:t>的关联</a:t>
            </a:r>
          </a:p>
          <a:p>
            <a:pPr lvl="1" eaLnBrk="1" hangingPunct="1"/>
            <a:r>
              <a:rPr lang="zh-CN" altLang="en-US" sz="2400" dirty="0"/>
              <a:t>根据问题域</a:t>
            </a:r>
            <a:r>
              <a:rPr lang="zh-CN" altLang="en-US" sz="2400" dirty="0">
                <a:solidFill>
                  <a:schemeClr val="hlink"/>
                </a:solidFill>
              </a:rPr>
              <a:t>知识</a:t>
            </a:r>
            <a:r>
              <a:rPr lang="zh-CN" altLang="en-US" sz="2400" dirty="0"/>
              <a:t>得出关联</a:t>
            </a:r>
          </a:p>
        </p:txBody>
      </p:sp>
    </p:spTree>
    <p:extLst>
      <p:ext uri="{BB962C8B-B14F-4D97-AF65-F5344CB8AC3E}">
        <p14:creationId xmlns:p14="http://schemas.microsoft.com/office/powerpoint/2010/main" val="90103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29B4E-44EC-664F-BBE2-F9A15247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例子：</a:t>
            </a:r>
            <a:r>
              <a:rPr kumimoji="1" lang="en-US" altLang="zh-CN" dirty="0"/>
              <a:t>ATM</a:t>
            </a:r>
            <a:r>
              <a:rPr kumimoji="1" lang="zh-CN" altLang="en-US" dirty="0"/>
              <a:t>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07D7A-7EBA-224D-B880-E2B0985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某银行拟开发一个自动取款机系统，它是一个由自动取款机、中央计算机、分行计算机及柜员终端组成的网络系统。</a:t>
            </a:r>
          </a:p>
          <a:p>
            <a:r>
              <a:rPr lang="en-US" altLang="zh-CN" dirty="0"/>
              <a:t>ATM</a:t>
            </a:r>
            <a:r>
              <a:rPr lang="zh-CN" altLang="en-US" dirty="0"/>
              <a:t>和中央计算机由总行投资购买。</a:t>
            </a:r>
          </a:p>
          <a:p>
            <a:r>
              <a:rPr lang="zh-CN" altLang="en-US" dirty="0"/>
              <a:t>总行拥有多台</a:t>
            </a:r>
            <a:r>
              <a:rPr lang="en-US" altLang="zh-CN" dirty="0"/>
              <a:t>ATM</a:t>
            </a:r>
            <a:r>
              <a:rPr lang="zh-CN" altLang="en-US" dirty="0"/>
              <a:t>，分别设在全市各主要街道上。</a:t>
            </a:r>
          </a:p>
          <a:p>
            <a:r>
              <a:rPr lang="zh-CN" altLang="en-US" dirty="0"/>
              <a:t>分行负责提供分行计算机和柜员终端。</a:t>
            </a:r>
          </a:p>
          <a:p>
            <a:r>
              <a:rPr lang="zh-CN" altLang="en-US" dirty="0"/>
              <a:t>柜员终端设在分行营业厅及分行下属的各个储蓄所内。</a:t>
            </a:r>
          </a:p>
          <a:p>
            <a:r>
              <a:rPr lang="zh-CN" altLang="en-US" dirty="0"/>
              <a:t>该系统的软件开发成本由各个分行分摊。</a:t>
            </a:r>
          </a:p>
          <a:p>
            <a:r>
              <a:rPr lang="zh-CN" altLang="en-US" dirty="0"/>
              <a:t>银行柜员使用柜员终端处理储户提交的储蓄事务。</a:t>
            </a:r>
          </a:p>
          <a:p>
            <a:r>
              <a:rPr lang="zh-CN" altLang="en-US" dirty="0"/>
              <a:t>储户可以用现金或支票向自己拥有的某个账户内存款或开新账户。</a:t>
            </a:r>
          </a:p>
          <a:p>
            <a:r>
              <a:rPr lang="zh-CN" altLang="en-US" dirty="0"/>
              <a:t>储户也可以从自己的账户中取款。</a:t>
            </a:r>
          </a:p>
          <a:p>
            <a:r>
              <a:rPr lang="zh-CN" altLang="en-US" dirty="0"/>
              <a:t>通常，一个储户可能拥有多个账户。</a:t>
            </a:r>
          </a:p>
          <a:p>
            <a:r>
              <a:rPr lang="zh-CN" altLang="en-US" dirty="0"/>
              <a:t>柜员负责把储户提交的存款或取款事务输进柜员终端，接收储户交来的现金或支票，或付给储户现金。</a:t>
            </a:r>
          </a:p>
          <a:p>
            <a:r>
              <a:rPr lang="zh-CN" altLang="en-US" dirty="0"/>
              <a:t>柜员终端与相应的分行计算机通信，分行计算机具体处理针对某个账户的事务并且维护账户。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F9F1F-2B0A-2748-BF92-A7E33360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F38C1-D074-ED4A-8C1E-35E7FF79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A258F-BF14-904B-9944-7BD1363F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DA73BD85-6C5C-094C-9682-B309352B96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2841" y="1268963"/>
            <a:ext cx="5437709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DB3C43F5-51B9-574C-A28F-A758AF0A37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724" y="1505339"/>
            <a:ext cx="1534962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2DF7BA2-5DB4-4748-A34F-487FDB2AD9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155" y="2326431"/>
            <a:ext cx="1993486" cy="1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90926AC0-F715-824D-BB31-31B732943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204" y="2326431"/>
            <a:ext cx="2313215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FC7C9565-776C-2141-B06A-6C5D66A948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750" y="2792962"/>
            <a:ext cx="3785352" cy="1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8CE90B22-E80F-A44E-AECA-2BC493CE64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750" y="3209729"/>
            <a:ext cx="5437708" cy="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B7FFB29D-8621-2A42-8022-862C07EA4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1625" y="3545633"/>
            <a:ext cx="3165411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61E03A99-C977-D54F-8912-A5CF379F8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5413" y="5212700"/>
            <a:ext cx="2848803" cy="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4">
            <a:extLst>
              <a:ext uri="{FF2B5EF4-FFF2-40B4-BE49-F238E27FC236}">
                <a16:creationId xmlns:a16="http://schemas.microsoft.com/office/drawing/2014/main" id="{0B07C379-2320-5042-A090-D949BF9A2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750" y="5623245"/>
            <a:ext cx="5437708" cy="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52173BB0-3414-244E-BF70-8CB067213E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750" y="6052453"/>
            <a:ext cx="3596466" cy="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E49EFFD9-76D8-8246-89F0-C4F07AAEE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5132" y="6016529"/>
            <a:ext cx="3454175" cy="12441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id="{B63F5DF8-9174-D340-AEA3-B6F7FEB604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06034" y="6028969"/>
            <a:ext cx="1050472" cy="1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7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29B4E-44EC-664F-BBE2-F9A15247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例子：</a:t>
            </a:r>
            <a:r>
              <a:rPr kumimoji="1" lang="en-US" altLang="zh-CN" dirty="0"/>
              <a:t>ATM</a:t>
            </a:r>
            <a:r>
              <a:rPr kumimoji="1" lang="zh-CN" altLang="en-US" dirty="0"/>
              <a:t>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07D7A-7EBA-224D-B880-E2B0985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拥有银行账户的储户有权申请领取现金兑换卡。</a:t>
            </a:r>
          </a:p>
          <a:p>
            <a:r>
              <a:rPr lang="zh-CN" altLang="en-US" dirty="0"/>
              <a:t>使用现金兑换卡可以通过</a:t>
            </a:r>
            <a:r>
              <a:rPr lang="en-US" altLang="zh-CN" dirty="0"/>
              <a:t>ATM</a:t>
            </a:r>
            <a:r>
              <a:rPr lang="zh-CN" altLang="en-US" dirty="0"/>
              <a:t>访问自己的账户。</a:t>
            </a:r>
          </a:p>
          <a:p>
            <a:r>
              <a:rPr lang="zh-CN" altLang="en-US" dirty="0"/>
              <a:t>目前仅限于用现金兑换卡在</a:t>
            </a:r>
            <a:r>
              <a:rPr lang="en-US" altLang="zh-CN" dirty="0"/>
              <a:t>ATM</a:t>
            </a:r>
            <a:r>
              <a:rPr lang="zh-CN" altLang="en-US" dirty="0"/>
              <a:t>上提取现金</a:t>
            </a:r>
            <a:r>
              <a:rPr lang="en-US" altLang="zh-CN" dirty="0"/>
              <a:t>(</a:t>
            </a:r>
            <a:r>
              <a:rPr lang="zh-CN" altLang="en-US" dirty="0"/>
              <a:t>即取款</a:t>
            </a:r>
            <a:r>
              <a:rPr lang="en-US" altLang="zh-CN" dirty="0"/>
              <a:t>)</a:t>
            </a:r>
            <a:r>
              <a:rPr lang="zh-CN" altLang="en-US" dirty="0"/>
              <a:t>，或查询有关自己账户的信息</a:t>
            </a:r>
            <a:r>
              <a:rPr lang="en-US" altLang="zh-CN" dirty="0"/>
              <a:t>(</a:t>
            </a:r>
            <a:r>
              <a:rPr lang="zh-CN" altLang="en-US" dirty="0"/>
              <a:t>例如，某个指定账户上的余额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将来可能还要求使用</a:t>
            </a:r>
            <a:r>
              <a:rPr lang="en-US" altLang="zh-CN" dirty="0"/>
              <a:t>ATM</a:t>
            </a:r>
            <a:r>
              <a:rPr lang="zh-CN" altLang="en-US" dirty="0"/>
              <a:t>办理转账、存款等事务。</a:t>
            </a:r>
          </a:p>
          <a:p>
            <a:r>
              <a:rPr lang="zh-CN" altLang="en-US" dirty="0"/>
              <a:t>所谓现金兑换卡就是一张特制的磁卡，上面有分行代码和卡号。</a:t>
            </a:r>
          </a:p>
          <a:p>
            <a:r>
              <a:rPr lang="zh-CN" altLang="en-US" dirty="0"/>
              <a:t>分行代码惟一标识总行下属的一个分行，卡号确定了这张卡可以访问哪些账户。</a:t>
            </a:r>
          </a:p>
          <a:p>
            <a:r>
              <a:rPr lang="zh-CN" altLang="en-US" dirty="0"/>
              <a:t>通常，一张卡可以访问储户的若干个账户，但是不一定能访问这个储户的全部账户。</a:t>
            </a:r>
          </a:p>
          <a:p>
            <a:r>
              <a:rPr lang="zh-CN" altLang="en-US" dirty="0"/>
              <a:t>每张现金兑换卡仅属于一个储户所有，但是，同一张卡可能有多个副本，因此，必须考虑同时在若干台</a:t>
            </a:r>
            <a:r>
              <a:rPr lang="en-US" altLang="zh-CN" dirty="0"/>
              <a:t>ATM</a:t>
            </a:r>
            <a:r>
              <a:rPr lang="zh-CN" altLang="en-US" dirty="0"/>
              <a:t>上使用同样的现金兑换卡的可能性。</a:t>
            </a:r>
          </a:p>
          <a:p>
            <a:r>
              <a:rPr lang="zh-CN" altLang="en-US" dirty="0"/>
              <a:t>也就是说，系统应该能够处理并发的访问。 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F9F1F-2B0A-2748-BF92-A7E33360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F38C1-D074-ED4A-8C1E-35E7FF79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A258F-BF14-904B-9944-7BD1363F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F3B46072-2A25-9F4F-BEE4-C8673F527E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8394" y="5486400"/>
            <a:ext cx="3308479" cy="12441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77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29B4E-44EC-664F-BBE2-F9A15247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例子：</a:t>
            </a:r>
            <a:r>
              <a:rPr kumimoji="1" lang="en-US" altLang="zh-CN" dirty="0"/>
              <a:t>ATM</a:t>
            </a:r>
            <a:r>
              <a:rPr kumimoji="1" lang="zh-CN" altLang="en-US" dirty="0"/>
              <a:t>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07D7A-7EBA-224D-B880-E2B0985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当用户把现金兑换卡插入</a:t>
            </a:r>
            <a:r>
              <a:rPr lang="en-US" altLang="zh-CN" dirty="0"/>
              <a:t>ATM</a:t>
            </a:r>
            <a:r>
              <a:rPr lang="zh-CN" altLang="en-US" dirty="0"/>
              <a:t>之后，</a:t>
            </a:r>
            <a:r>
              <a:rPr lang="en-US" altLang="zh-CN" dirty="0"/>
              <a:t>ATM</a:t>
            </a:r>
            <a:r>
              <a:rPr lang="zh-CN" altLang="en-US" dirty="0"/>
              <a:t>就与用户交互，以获取有关这次事务的信息，并与中央计算机交换关于事务的信息。</a:t>
            </a:r>
          </a:p>
          <a:p>
            <a:r>
              <a:rPr lang="zh-CN" altLang="en-US" dirty="0"/>
              <a:t>首先，</a:t>
            </a:r>
            <a:r>
              <a:rPr lang="en-US" altLang="zh-CN" dirty="0"/>
              <a:t>ATM</a:t>
            </a:r>
            <a:r>
              <a:rPr lang="zh-CN" altLang="en-US" dirty="0"/>
              <a:t>要求用户输入密码，接下来</a:t>
            </a:r>
            <a:r>
              <a:rPr lang="en-US" altLang="zh-CN" dirty="0"/>
              <a:t>ATM</a:t>
            </a:r>
            <a:r>
              <a:rPr lang="zh-CN" altLang="en-US" dirty="0"/>
              <a:t>把从这张卡上读到的信息以及用户输入的密码传给中央计算机，请求中央计算机核对这些信息并处理这次事务。</a:t>
            </a:r>
          </a:p>
          <a:p>
            <a:r>
              <a:rPr lang="zh-CN" altLang="en-US" dirty="0"/>
              <a:t>中央计算机根据卡上的分行代码确定这次事务与分行的对应关系，并且委托相应的分行计算机验证用户密码。</a:t>
            </a:r>
          </a:p>
          <a:p>
            <a:r>
              <a:rPr lang="zh-CN" altLang="en-US" dirty="0"/>
              <a:t>如果用户输入的密码是正确的，</a:t>
            </a:r>
            <a:r>
              <a:rPr lang="en-US" altLang="zh-CN" dirty="0"/>
              <a:t>ATM</a:t>
            </a:r>
            <a:r>
              <a:rPr lang="zh-CN" altLang="en-US" dirty="0"/>
              <a:t>就要求用户选择事务类型</a:t>
            </a:r>
            <a:r>
              <a:rPr lang="en-US" altLang="zh-CN" dirty="0"/>
              <a:t>(</a:t>
            </a:r>
            <a:r>
              <a:rPr lang="zh-CN" altLang="en-US" dirty="0"/>
              <a:t>取款、查询等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当用户选择取款时，</a:t>
            </a:r>
            <a:r>
              <a:rPr lang="en-US" altLang="zh-CN" dirty="0"/>
              <a:t>ATM</a:t>
            </a:r>
            <a:r>
              <a:rPr lang="zh-CN" altLang="en-US" dirty="0"/>
              <a:t>请求用户输入取款额。最后，</a:t>
            </a:r>
            <a:r>
              <a:rPr lang="en-US" altLang="zh-CN" dirty="0"/>
              <a:t>ATM</a:t>
            </a:r>
            <a:r>
              <a:rPr lang="zh-CN" altLang="en-US" dirty="0"/>
              <a:t>从现金口吐出现金，并且打印出账单交给用户。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F9F1F-2B0A-2748-BF92-A7E33360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F38C1-D074-ED4A-8C1E-35E7FF79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深圳大学 计算机与软件学院</a:t>
            </a:r>
            <a:r>
              <a:rPr lang="en-US" altLang="zh-CN" dirty="0"/>
              <a:t>《</a:t>
            </a:r>
            <a:r>
              <a:rPr lang="zh-CN" altLang="en-US" dirty="0"/>
              <a:t>软件工程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A258F-BF14-904B-9944-7BD1363F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8AA0570F-B3D1-084A-B2BF-5EB2B09C9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4034" y="1318727"/>
            <a:ext cx="2145263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6DFF7BAF-D827-974B-A38F-104626E6E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1491" y="1318727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B8A10797-6D1B-C44C-AE71-182F9951F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960" y="1598645"/>
            <a:ext cx="344462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D9962D07-9E27-554F-81C0-9015DD249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3368" y="2018523"/>
            <a:ext cx="3405285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76A941E1-A62E-AE4C-B974-20103F0A3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9350" y="3965511"/>
            <a:ext cx="2540789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918FFCF0-E83A-A940-BF0D-5CDEC0EB3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4383" y="3965511"/>
            <a:ext cx="1196168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2782EF85-85B2-F74F-861E-3ED8AC2294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960" y="4282750"/>
            <a:ext cx="1572285" cy="1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2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73DEE7C6-0974-8F41-9868-D8685279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A5675EA-67AE-724D-83C0-72FA3A47D66B}" type="slidenum">
              <a:rPr kumimoji="0" lang="zh-CN" altLang="en-US" sz="1400"/>
              <a:pPr eaLnBrk="1" hangingPunct="1"/>
              <a:t>18</a:t>
            </a:fld>
            <a:r>
              <a:rPr kumimoji="0" lang="en-US" altLang="zh-CN" sz="1400"/>
              <a:t>/73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01C8EF4-04D1-AF49-9165-4647CB5DE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176" y="161545"/>
            <a:ext cx="7793038" cy="677863"/>
          </a:xfrm>
        </p:spPr>
        <p:txBody>
          <a:bodyPr/>
          <a:lstStyle/>
          <a:p>
            <a:pPr eaLnBrk="1" hangingPunct="1"/>
            <a:r>
              <a:rPr lang="zh-CN" altLang="en-US" dirty="0"/>
              <a:t>例子：</a:t>
            </a:r>
            <a:r>
              <a:rPr lang="en-US" altLang="zh-CN" dirty="0"/>
              <a:t>ATM</a:t>
            </a:r>
            <a:r>
              <a:rPr lang="zh-CN" altLang="en-US" dirty="0"/>
              <a:t>系统</a:t>
            </a:r>
          </a:p>
        </p:txBody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id="{329DBC26-6275-1843-977D-42BDFBFE9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6176" y="954024"/>
            <a:ext cx="10566307" cy="46482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zh-CN" altLang="en-US" sz="3300" dirty="0"/>
              <a:t>直接提取动词短语得出的关联：</a:t>
            </a:r>
            <a:endParaRPr lang="en-US" altLang="zh-CN" sz="33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ATM</a:t>
            </a:r>
            <a:r>
              <a:rPr lang="zh-CN" altLang="en-US" sz="2800" dirty="0"/>
              <a:t>、中央计算机、分行计算机及柜员终端组成网络。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）总行拥有多台</a:t>
            </a:r>
            <a:r>
              <a:rPr lang="en-US" altLang="zh-CN" sz="2800" dirty="0"/>
              <a:t>ATM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ATM</a:t>
            </a:r>
            <a:r>
              <a:rPr lang="zh-CN" altLang="en-US" sz="2800" dirty="0"/>
              <a:t>设在主要街道上。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）分行提供分行计算机和柜员终端。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）柜员终端设在分行营业厅及储蓄所内。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）分行分摊软件开发成本。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7</a:t>
            </a:r>
            <a:r>
              <a:rPr lang="zh-CN" altLang="en-US" sz="2800" dirty="0"/>
              <a:t>）储户拥有账户。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8</a:t>
            </a:r>
            <a:r>
              <a:rPr lang="zh-CN" altLang="en-US" sz="2800" dirty="0"/>
              <a:t>）分行计算机处理针对账户的事务。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9</a:t>
            </a:r>
            <a:r>
              <a:rPr lang="zh-CN" altLang="en-US" sz="2800" dirty="0"/>
              <a:t>）分行计算机维护账户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2852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73DEE7C6-0974-8F41-9868-D8685279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A5675EA-67AE-724D-83C0-72FA3A47D66B}" type="slidenum">
              <a:rPr kumimoji="0" lang="zh-CN" altLang="en-US" sz="1400"/>
              <a:pPr eaLnBrk="1" hangingPunct="1"/>
              <a:t>19</a:t>
            </a:fld>
            <a:r>
              <a:rPr kumimoji="0" lang="en-US" altLang="zh-CN" sz="1400"/>
              <a:t>/73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01C8EF4-04D1-AF49-9165-4647CB5DE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176" y="161545"/>
            <a:ext cx="7793038" cy="677863"/>
          </a:xfrm>
        </p:spPr>
        <p:txBody>
          <a:bodyPr/>
          <a:lstStyle/>
          <a:p>
            <a:pPr eaLnBrk="1" hangingPunct="1"/>
            <a:r>
              <a:rPr lang="zh-CN" altLang="en-US" dirty="0"/>
              <a:t>例子：</a:t>
            </a:r>
            <a:r>
              <a:rPr lang="en-US" altLang="zh-CN" dirty="0"/>
              <a:t>ATM</a:t>
            </a:r>
            <a:r>
              <a:rPr lang="zh-CN" altLang="en-US" dirty="0"/>
              <a:t>系统</a:t>
            </a:r>
          </a:p>
        </p:txBody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id="{329DBC26-6275-1843-977D-42BDFBFE9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6176" y="954024"/>
            <a:ext cx="10566307" cy="46482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zh-CN" altLang="en-US" sz="3000" dirty="0"/>
              <a:t>直接提取动词短语得出的关联（续）：</a:t>
            </a:r>
            <a:endParaRPr lang="en-US" altLang="zh-CN" sz="3000" dirty="0"/>
          </a:p>
          <a:p>
            <a:pPr>
              <a:lnSpc>
                <a:spcPct val="80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10</a:t>
            </a:r>
            <a:r>
              <a:rPr lang="zh-CN" altLang="en-US" sz="2600" dirty="0"/>
              <a:t>）柜员终端与分行计算机通信。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11</a:t>
            </a:r>
            <a:r>
              <a:rPr lang="zh-CN" altLang="en-US" sz="2600" dirty="0"/>
              <a:t>）柜员输入针对账户的事务。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12</a:t>
            </a:r>
            <a:r>
              <a:rPr lang="zh-CN" altLang="en-US" sz="2600" dirty="0"/>
              <a:t>）</a:t>
            </a:r>
            <a:r>
              <a:rPr lang="en-US" altLang="zh-CN" sz="2600" dirty="0"/>
              <a:t>ATM</a:t>
            </a:r>
            <a:r>
              <a:rPr lang="zh-CN" altLang="en-US" sz="2600" dirty="0"/>
              <a:t>与中央计算机交换关于事务的信息。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13</a:t>
            </a:r>
            <a:r>
              <a:rPr lang="zh-CN" altLang="en-US" sz="2600" dirty="0"/>
              <a:t>）中央计算机确定事务与分行的对应关系。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14</a:t>
            </a:r>
            <a:r>
              <a:rPr lang="zh-CN" altLang="en-US" sz="2600" dirty="0"/>
              <a:t>）</a:t>
            </a:r>
            <a:r>
              <a:rPr lang="en-US" altLang="zh-CN" sz="2600" dirty="0"/>
              <a:t>ATM</a:t>
            </a:r>
            <a:r>
              <a:rPr lang="zh-CN" altLang="en-US" sz="2600" dirty="0"/>
              <a:t>读现金兑换卡。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15</a:t>
            </a:r>
            <a:r>
              <a:rPr lang="zh-CN" altLang="en-US" sz="2600" dirty="0"/>
              <a:t>）</a:t>
            </a:r>
            <a:r>
              <a:rPr lang="en-US" altLang="zh-CN" sz="2600" dirty="0"/>
              <a:t>ATM</a:t>
            </a:r>
            <a:r>
              <a:rPr lang="zh-CN" altLang="en-US" sz="2600" dirty="0"/>
              <a:t>与用户交互。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16</a:t>
            </a:r>
            <a:r>
              <a:rPr lang="zh-CN" altLang="en-US" sz="2600" dirty="0"/>
              <a:t>）</a:t>
            </a:r>
            <a:r>
              <a:rPr lang="en-US" altLang="zh-CN" sz="2600" dirty="0"/>
              <a:t>ATM</a:t>
            </a:r>
            <a:r>
              <a:rPr lang="zh-CN" altLang="en-US" sz="2600" dirty="0"/>
              <a:t>吐出现金。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17</a:t>
            </a:r>
            <a:r>
              <a:rPr lang="zh-CN" altLang="en-US" sz="2600" dirty="0"/>
              <a:t>）</a:t>
            </a:r>
            <a:r>
              <a:rPr lang="en-US" altLang="zh-CN" sz="2600" dirty="0"/>
              <a:t>ATM</a:t>
            </a:r>
            <a:r>
              <a:rPr lang="zh-CN" altLang="en-US" sz="2600" dirty="0"/>
              <a:t>打印账单。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18</a:t>
            </a:r>
            <a:r>
              <a:rPr lang="zh-CN" altLang="en-US" sz="2600" dirty="0"/>
              <a:t>）系统处理并发的访问。</a:t>
            </a:r>
          </a:p>
        </p:txBody>
      </p:sp>
    </p:spTree>
    <p:extLst>
      <p:ext uri="{BB962C8B-B14F-4D97-AF65-F5344CB8AC3E}">
        <p14:creationId xmlns:p14="http://schemas.microsoft.com/office/powerpoint/2010/main" val="181642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04A79-A1B0-8140-9347-33F4A51F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49134-A9EB-314F-A863-C9042535E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2800" dirty="0"/>
              <a:t> 面向对象分析</a:t>
            </a:r>
          </a:p>
          <a:p>
            <a:r>
              <a:rPr kumimoji="1" lang="zh-CN" altLang="en-US" sz="2800" dirty="0"/>
              <a:t>对象模型</a:t>
            </a:r>
          </a:p>
          <a:p>
            <a:r>
              <a:rPr kumimoji="1" lang="zh-CN" altLang="en-US" sz="2800" dirty="0"/>
              <a:t>动态模型</a:t>
            </a:r>
          </a:p>
          <a:p>
            <a:r>
              <a:rPr kumimoji="1" lang="zh-CN" altLang="en-US" sz="2800" dirty="0"/>
              <a:t>功能模型</a:t>
            </a:r>
          </a:p>
          <a:p>
            <a:r>
              <a:rPr kumimoji="1" lang="zh-CN" altLang="en-US" sz="2800" dirty="0"/>
              <a:t>定义服务</a:t>
            </a:r>
          </a:p>
          <a:p>
            <a:r>
              <a:rPr kumimoji="1" lang="zh-CN" altLang="en-US" sz="2800" dirty="0"/>
              <a:t>面向对象分析实例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FD4BB-90B2-C640-85FB-0340D34A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74D8D-F2A3-F54D-B896-33F6CF35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61C50-00FB-A042-BDD9-0F74A789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177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73DEE7C6-0974-8F41-9868-D8685279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A5675EA-67AE-724D-83C0-72FA3A47D66B}" type="slidenum">
              <a:rPr kumimoji="0" lang="zh-CN" altLang="en-US" sz="1400"/>
              <a:pPr eaLnBrk="1" hangingPunct="1"/>
              <a:t>20</a:t>
            </a:fld>
            <a:r>
              <a:rPr kumimoji="0" lang="en-US" altLang="zh-CN" sz="1400"/>
              <a:t>/73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01C8EF4-04D1-AF49-9165-4647CB5DE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176" y="161545"/>
            <a:ext cx="7793038" cy="677863"/>
          </a:xfrm>
        </p:spPr>
        <p:txBody>
          <a:bodyPr/>
          <a:lstStyle/>
          <a:p>
            <a:pPr eaLnBrk="1" hangingPunct="1"/>
            <a:r>
              <a:rPr lang="zh-CN" altLang="en-US" dirty="0"/>
              <a:t>例子：</a:t>
            </a:r>
            <a:r>
              <a:rPr lang="en-US" altLang="zh-CN" dirty="0"/>
              <a:t>ATM</a:t>
            </a:r>
            <a:r>
              <a:rPr lang="zh-CN" altLang="en-US" dirty="0"/>
              <a:t>系统</a:t>
            </a:r>
          </a:p>
        </p:txBody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id="{329DBC26-6275-1843-977D-42BDFBFE9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6176" y="954024"/>
            <a:ext cx="10566307" cy="46482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zh-CN" altLang="en-US" sz="3300" dirty="0"/>
              <a:t>需求陈述中隐含的关联：</a:t>
            </a:r>
            <a:endParaRPr lang="en-US" altLang="zh-CN" sz="33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19</a:t>
            </a:r>
            <a:r>
              <a:rPr lang="zh-CN" altLang="en-US" sz="2800" dirty="0"/>
              <a:t>）总行由各个分行组成。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20</a:t>
            </a:r>
            <a:r>
              <a:rPr lang="zh-CN" altLang="en-US" sz="2800" dirty="0"/>
              <a:t>）分行保管账户。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21</a:t>
            </a:r>
            <a:r>
              <a:rPr lang="zh-CN" altLang="en-US" sz="2800" dirty="0"/>
              <a:t>）总行拥有中央计算机。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22</a:t>
            </a:r>
            <a:r>
              <a:rPr lang="zh-CN" altLang="en-US" sz="2800" dirty="0"/>
              <a:t>）系统维护事务日志。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23</a:t>
            </a:r>
            <a:r>
              <a:rPr lang="zh-CN" altLang="en-US" sz="2800" dirty="0"/>
              <a:t>）系统提供必要的安全性。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24</a:t>
            </a:r>
            <a:r>
              <a:rPr lang="zh-CN" altLang="en-US" sz="2800" dirty="0"/>
              <a:t>）储户拥有现金兑换卡</a:t>
            </a:r>
            <a:endParaRPr lang="en-US" altLang="zh-CN" sz="2800" dirty="0"/>
          </a:p>
          <a:p>
            <a:r>
              <a:rPr lang="zh-CN" altLang="en-US" sz="3300" dirty="0"/>
              <a:t>根据问题域知识得出的关联</a:t>
            </a:r>
            <a:endParaRPr lang="en-US" altLang="zh-CN" sz="33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25</a:t>
            </a:r>
            <a:r>
              <a:rPr lang="zh-CN" altLang="en-US" sz="2800" dirty="0"/>
              <a:t>）现金兑换卡访问账户。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26</a:t>
            </a:r>
            <a:r>
              <a:rPr lang="zh-CN" altLang="en-US" sz="2800" dirty="0"/>
              <a:t>）分行雇用柜员。</a:t>
            </a:r>
          </a:p>
          <a:p>
            <a:endParaRPr lang="zh-CN" altLang="en-US" sz="3000" dirty="0"/>
          </a:p>
          <a:p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380367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0FC81A40-31AD-7640-8C60-705C50AA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2C35676C-98A1-9F46-AFE5-A95BBA6A2B76}" type="slidenum">
              <a:rPr kumimoji="0" lang="zh-CN" altLang="en-US" sz="1400"/>
              <a:pPr eaLnBrk="1" hangingPunct="1"/>
              <a:t>21</a:t>
            </a:fld>
            <a:r>
              <a:rPr kumimoji="0" lang="en-US" altLang="zh-CN" sz="1400"/>
              <a:t>/73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8A2B4BA-8D08-C143-9615-9FB7A0FFE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368" y="124969"/>
            <a:ext cx="7793038" cy="677863"/>
          </a:xfrm>
        </p:spPr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确定关联</a:t>
            </a:r>
          </a:p>
        </p:txBody>
      </p:sp>
      <p:sp>
        <p:nvSpPr>
          <p:cNvPr id="546819" name="Rectangle 3">
            <a:extLst>
              <a:ext uri="{FF2B5EF4-FFF2-40B4-BE49-F238E27FC236}">
                <a16:creationId xmlns:a16="http://schemas.microsoft.com/office/drawing/2014/main" id="{80C660E8-F312-2345-978D-6B8C0CE06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8368" y="941832"/>
            <a:ext cx="10554115" cy="4648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筛选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已删除类之间的关联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已删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zh-CN" altLang="en-US" sz="2000" dirty="0"/>
              <a:t>系统</a:t>
            </a:r>
            <a:r>
              <a:rPr lang="zh-CN" altLang="en-US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/>
              <a:t>、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zh-CN" altLang="en-US" sz="2000" dirty="0"/>
              <a:t>网络</a:t>
            </a:r>
            <a:r>
              <a:rPr lang="zh-CN" altLang="en-US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/>
              <a:t>、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zh-CN" altLang="en-US" sz="2000" dirty="0"/>
              <a:t>市</a:t>
            </a:r>
            <a:r>
              <a:rPr lang="zh-CN" altLang="en-US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/>
              <a:t>、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zh-CN" altLang="en-US" sz="2000" dirty="0"/>
              <a:t>街道</a:t>
            </a:r>
            <a:r>
              <a:rPr lang="zh-CN" altLang="en-US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/>
              <a:t>、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zh-CN" altLang="en-US" sz="2000" dirty="0"/>
              <a:t>成本</a:t>
            </a:r>
            <a:r>
              <a:rPr lang="zh-CN" altLang="en-US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/>
              <a:t>、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zh-CN" altLang="en-US" sz="2000" dirty="0"/>
              <a:t>软件</a:t>
            </a:r>
            <a:r>
              <a:rPr lang="zh-CN" altLang="en-US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/>
              <a:t>、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zh-CN" altLang="en-US" sz="2000" dirty="0"/>
              <a:t>事务日志</a:t>
            </a:r>
            <a:r>
              <a:rPr lang="zh-CN" altLang="en-US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/>
              <a:t>、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zh-CN" altLang="en-US" sz="2000" dirty="0"/>
              <a:t>现金</a:t>
            </a:r>
            <a:r>
              <a:rPr lang="zh-CN" altLang="en-US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/>
              <a:t>、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zh-CN" altLang="en-US" sz="2000" dirty="0"/>
              <a:t>营业厅</a:t>
            </a:r>
            <a:r>
              <a:rPr lang="zh-CN" altLang="en-US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/>
              <a:t>、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zh-CN" altLang="en-US" sz="2000" dirty="0"/>
              <a:t>储蓄所</a:t>
            </a:r>
            <a:r>
              <a:rPr lang="zh-CN" altLang="en-US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/>
              <a:t>和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zh-CN" altLang="en-US" sz="2000" dirty="0"/>
              <a:t>账单</a:t>
            </a:r>
            <a:r>
              <a:rPr lang="zh-CN" altLang="en-US" sz="2000" dirty="0">
                <a:latin typeface="Times New Roman" panose="02020603050405020304" pitchFamily="18" charset="0"/>
              </a:rPr>
              <a:t>”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因此删除</a:t>
            </a:r>
            <a:r>
              <a:rPr lang="en-US" altLang="zh-CN" sz="2000" dirty="0"/>
              <a:t>(1)</a:t>
            </a:r>
            <a:r>
              <a:rPr lang="zh-CN" altLang="en-US" sz="2000" dirty="0"/>
              <a:t>、</a:t>
            </a:r>
            <a:r>
              <a:rPr lang="en-US" altLang="zh-CN" sz="2000" dirty="0"/>
              <a:t>(3)</a:t>
            </a:r>
            <a:r>
              <a:rPr lang="zh-CN" altLang="en-US" sz="2000" dirty="0"/>
              <a:t>、</a:t>
            </a:r>
            <a:r>
              <a:rPr lang="en-US" altLang="zh-CN" sz="2000" dirty="0"/>
              <a:t>(6)</a:t>
            </a:r>
            <a:r>
              <a:rPr lang="zh-CN" altLang="en-US" sz="2000" dirty="0"/>
              <a:t>、</a:t>
            </a:r>
            <a:r>
              <a:rPr lang="en-US" altLang="zh-CN" sz="2000" dirty="0"/>
              <a:t>(23)</a:t>
            </a:r>
            <a:r>
              <a:rPr lang="zh-CN" altLang="en-US" sz="2000" dirty="0"/>
              <a:t>、</a:t>
            </a:r>
            <a:r>
              <a:rPr lang="en-US" altLang="zh-CN" sz="2000" dirty="0"/>
              <a:t>(22)</a:t>
            </a:r>
            <a:r>
              <a:rPr lang="zh-CN" altLang="en-US" sz="2000" dirty="0"/>
              <a:t>、</a:t>
            </a:r>
            <a:r>
              <a:rPr lang="en-US" altLang="zh-CN" sz="2000" dirty="0"/>
              <a:t>(16)</a:t>
            </a:r>
            <a:r>
              <a:rPr lang="zh-CN" altLang="en-US" sz="2000" dirty="0"/>
              <a:t>、</a:t>
            </a:r>
            <a:r>
              <a:rPr lang="en-US" altLang="zh-CN" sz="2000" dirty="0"/>
              <a:t>(17) </a:t>
            </a:r>
            <a:r>
              <a:rPr lang="zh-CN" altLang="en-US" sz="2000" dirty="0"/>
              <a:t>、</a:t>
            </a:r>
            <a:r>
              <a:rPr lang="en-US" altLang="zh-CN" sz="2000" dirty="0"/>
              <a:t>(5)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与问题无关或应在实现阶段考虑的关联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(18)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瞬时事件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(14) </a:t>
            </a:r>
            <a:r>
              <a:rPr lang="zh-CN" altLang="en-US" sz="2000" dirty="0"/>
              <a:t>、</a:t>
            </a:r>
            <a:r>
              <a:rPr lang="en-US" altLang="zh-CN" sz="2000" dirty="0"/>
              <a:t>(15)</a:t>
            </a:r>
          </a:p>
        </p:txBody>
      </p:sp>
    </p:spTree>
    <p:extLst>
      <p:ext uri="{BB962C8B-B14F-4D97-AF65-F5344CB8AC3E}">
        <p14:creationId xmlns:p14="http://schemas.microsoft.com/office/powerpoint/2010/main" val="1514790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92BE3D82-0153-8C48-BA68-E47F42AC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F625B014-D9D8-FD4B-8DA9-AC7B0C1B8CB4}" type="slidenum">
              <a:rPr kumimoji="0" lang="zh-CN" altLang="en-US" sz="1400"/>
              <a:pPr eaLnBrk="1" hangingPunct="1"/>
              <a:t>22</a:t>
            </a:fld>
            <a:r>
              <a:rPr kumimoji="0" lang="en-US" altLang="zh-CN" sz="1400"/>
              <a:t>/73</a:t>
            </a:r>
          </a:p>
        </p:txBody>
      </p:sp>
      <p:sp>
        <p:nvSpPr>
          <p:cNvPr id="556035" name="Rectangle 3">
            <a:extLst>
              <a:ext uri="{FF2B5EF4-FFF2-40B4-BE49-F238E27FC236}">
                <a16:creationId xmlns:a16="http://schemas.microsoft.com/office/drawing/2014/main" id="{8E3231CC-D76D-0F4A-8F62-0F9AA4476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960" y="844601"/>
            <a:ext cx="10674589" cy="4908499"/>
          </a:xfrm>
        </p:spPr>
        <p:txBody>
          <a:bodyPr>
            <a:normAutofit/>
          </a:bodyPr>
          <a:lstStyle/>
          <a:p>
            <a:pPr lvl="1" eaLnBrk="1" hangingPunct="1"/>
            <a:r>
              <a:rPr lang="zh-CN" altLang="en-US" sz="2800" dirty="0"/>
              <a:t>三元关联</a:t>
            </a:r>
          </a:p>
          <a:p>
            <a:pPr lvl="2" eaLnBrk="1" hangingPunct="1"/>
            <a:r>
              <a:rPr lang="en-US" altLang="zh-CN" sz="2400" dirty="0"/>
              <a:t>(11)</a:t>
            </a:r>
            <a:r>
              <a:rPr lang="en-US" altLang="zh-CN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柜员输入针对账户的事务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可以分解成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柜员输入事务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和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事务修改账户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两个二元关联</a:t>
            </a:r>
          </a:p>
          <a:p>
            <a:pPr lvl="2" eaLnBrk="1" hangingPunct="1"/>
            <a:r>
              <a:rPr lang="en-US" altLang="zh-CN" sz="2400" dirty="0"/>
              <a:t>(8)</a:t>
            </a:r>
            <a:r>
              <a:rPr lang="en-US" altLang="zh-CN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分行计算机处理针对账户的事务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也可以做类似的分解</a:t>
            </a:r>
          </a:p>
          <a:p>
            <a:pPr lvl="2" eaLnBrk="1" hangingPunct="1"/>
            <a:r>
              <a:rPr lang="en-US" altLang="zh-CN" sz="2400" dirty="0"/>
              <a:t>(12)</a:t>
            </a:r>
            <a:r>
              <a:rPr lang="en-US" altLang="zh-CN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/>
              <a:t>ATM</a:t>
            </a:r>
            <a:r>
              <a:rPr lang="zh-CN" altLang="en-US" sz="2400" dirty="0"/>
              <a:t>与中央计算机交换关于事务的信息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这个候选的关联，实际上隐含了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/>
              <a:t>ATM</a:t>
            </a:r>
            <a:r>
              <a:rPr lang="zh-CN" altLang="en-US" sz="2400" dirty="0"/>
              <a:t>与中央计算机通信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和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在</a:t>
            </a:r>
            <a:r>
              <a:rPr lang="en-US" altLang="zh-CN" sz="2400" dirty="0"/>
              <a:t>ATM</a:t>
            </a:r>
            <a:r>
              <a:rPr lang="zh-CN" altLang="en-US" sz="2400" dirty="0"/>
              <a:t>上输入事务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这两个二元关联</a:t>
            </a:r>
          </a:p>
          <a:p>
            <a:pPr lvl="1" eaLnBrk="1" hangingPunct="1"/>
            <a:r>
              <a:rPr lang="zh-CN" altLang="en-US" sz="2800" dirty="0"/>
              <a:t>派生关联</a:t>
            </a:r>
          </a:p>
          <a:p>
            <a:pPr lvl="2" eaLnBrk="1" hangingPunct="1"/>
            <a:r>
              <a:rPr lang="en-US" altLang="zh-CN" sz="2400" dirty="0"/>
              <a:t>(2)</a:t>
            </a:r>
            <a:r>
              <a:rPr lang="en-US" altLang="zh-CN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总行拥有多台</a:t>
            </a:r>
            <a:r>
              <a:rPr lang="en-US" altLang="zh-CN" sz="2400" dirty="0"/>
              <a:t>ATM</a:t>
            </a:r>
            <a:r>
              <a:rPr lang="en-US" altLang="zh-CN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实质上是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总行拥有中央计算机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和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/>
              <a:t>ATM</a:t>
            </a:r>
            <a:r>
              <a:rPr lang="zh-CN" altLang="en-US" sz="2400" dirty="0"/>
              <a:t>与中央计算机通信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这两个关联组合的结果</a:t>
            </a:r>
          </a:p>
          <a:p>
            <a:pPr lvl="2" eaLnBrk="1" hangingPunct="1"/>
            <a:r>
              <a:rPr lang="en-US" altLang="zh-CN" sz="2400" dirty="0"/>
              <a:t>(9)</a:t>
            </a:r>
            <a:r>
              <a:rPr lang="en-US" altLang="zh-CN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分行计算机维护账户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的实际含义是，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分行保管账户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和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事务修改账户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endParaRPr lang="zh-CN" alt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2D2F75-D492-5845-A95A-1776E1BC1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确定关联</a:t>
            </a:r>
          </a:p>
        </p:txBody>
      </p:sp>
    </p:spTree>
    <p:extLst>
      <p:ext uri="{BB962C8B-B14F-4D97-AF65-F5344CB8AC3E}">
        <p14:creationId xmlns:p14="http://schemas.microsoft.com/office/powerpoint/2010/main" val="1077111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A3A6598C-06D8-BC4F-B8AA-29D3DF7A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2BFEDCD2-38D5-E34D-9F5B-2D9911200AD9}" type="slidenum">
              <a:rPr kumimoji="0" lang="zh-CN" altLang="en-US" sz="1400"/>
              <a:pPr eaLnBrk="1" hangingPunct="1"/>
              <a:t>23</a:t>
            </a:fld>
            <a:r>
              <a:rPr kumimoji="0" lang="en-US" altLang="zh-CN" sz="1400"/>
              <a:t>/73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263E979-D8B2-374F-AF2F-0CEC0EE3A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368" y="161545"/>
            <a:ext cx="7793038" cy="677863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确定关联：进一步完善</a:t>
            </a:r>
          </a:p>
        </p:txBody>
      </p:sp>
      <p:sp>
        <p:nvSpPr>
          <p:cNvPr id="547843" name="Rectangle 3">
            <a:extLst>
              <a:ext uri="{FF2B5EF4-FFF2-40B4-BE49-F238E27FC236}">
                <a16:creationId xmlns:a16="http://schemas.microsoft.com/office/drawing/2014/main" id="{6AE09392-E510-E64B-84DA-016D2D1F9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8368" y="900368"/>
            <a:ext cx="10554115" cy="46482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2800" dirty="0"/>
              <a:t>正名</a:t>
            </a:r>
          </a:p>
          <a:p>
            <a:pPr lvl="1" eaLnBrk="1" hangingPunct="1"/>
            <a:r>
              <a:rPr lang="en-US" altLang="zh-CN" sz="2400" dirty="0"/>
              <a:t>(4)</a:t>
            </a:r>
            <a:r>
              <a:rPr lang="en-US" altLang="zh-CN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分行提供分行计算机和柜员终端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不如改为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分行拥有分行计算机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和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分行拥有柜员终端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800" dirty="0"/>
              <a:t>分解</a:t>
            </a:r>
          </a:p>
          <a:p>
            <a:pPr lvl="1" eaLnBrk="1" hangingPunct="1"/>
            <a:r>
              <a:rPr lang="zh-CN" altLang="en-US" sz="2400" dirty="0"/>
              <a:t>把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事务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分解成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远程事务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和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柜员事务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800" dirty="0"/>
              <a:t>补充</a:t>
            </a:r>
          </a:p>
          <a:p>
            <a:pPr lvl="1" eaLnBrk="1" hangingPunct="1"/>
            <a:r>
              <a:rPr lang="zh-CN" altLang="en-US" sz="2400" dirty="0"/>
              <a:t>把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事务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分解成上述两类之后，需要补充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柜员输入柜员事务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、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柜员事务输进柜员终端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、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在</a:t>
            </a:r>
            <a:r>
              <a:rPr lang="en-US" altLang="zh-CN" sz="2400" dirty="0"/>
              <a:t>ATM</a:t>
            </a:r>
            <a:r>
              <a:rPr lang="zh-CN" altLang="en-US" sz="2400" dirty="0"/>
              <a:t>上输入远程事务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和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远程事务由现金兑换卡授权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等关联。</a:t>
            </a:r>
          </a:p>
          <a:p>
            <a:pPr eaLnBrk="1" hangingPunct="1"/>
            <a:r>
              <a:rPr lang="zh-CN" altLang="en-US" sz="2800" dirty="0"/>
              <a:t>标明重数</a:t>
            </a:r>
          </a:p>
        </p:txBody>
      </p:sp>
    </p:spTree>
    <p:extLst>
      <p:ext uri="{BB962C8B-B14F-4D97-AF65-F5344CB8AC3E}">
        <p14:creationId xmlns:p14="http://schemas.microsoft.com/office/powerpoint/2010/main" val="1733726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B939C-00F2-2846-A0C1-8C46FF51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ATM</a:t>
            </a:r>
            <a:r>
              <a:rPr lang="zh-CN" altLang="en-US" dirty="0"/>
              <a:t>系统原始的类图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E68DF-468E-F243-8584-7398993B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4E81D-67A0-3742-9DA4-2951D2BE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A0FDC-A1F6-8848-8508-B2E8EB72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7" name="Picture 5" descr="7">
            <a:extLst>
              <a:ext uri="{FF2B5EF4-FFF2-40B4-BE49-F238E27FC236}">
                <a16:creationId xmlns:a16="http://schemas.microsoft.com/office/drawing/2014/main" id="{46722AC8-71DF-E64D-868F-57E995C0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415" y="1263799"/>
            <a:ext cx="6858000" cy="47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57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A02CE016-25BC-544C-B074-95FAECC2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956BA345-3674-9C4F-B707-41888FE91157}" type="slidenum">
              <a:rPr kumimoji="0" lang="zh-CN" altLang="en-US" sz="1400"/>
              <a:pPr eaLnBrk="1" hangingPunct="1"/>
              <a:t>25</a:t>
            </a:fld>
            <a:r>
              <a:rPr kumimoji="0" lang="en-US" altLang="zh-CN" sz="1400"/>
              <a:t>/73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4E0AE7D-9659-2F44-912B-275D40933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088" y="85345"/>
            <a:ext cx="7793038" cy="754063"/>
          </a:xfrm>
        </p:spPr>
        <p:txBody>
          <a:bodyPr/>
          <a:lstStyle/>
          <a:p>
            <a:pPr eaLnBrk="1" hangingPunct="1"/>
            <a:r>
              <a:rPr lang="zh-CN" altLang="en-US" dirty="0"/>
              <a:t>3</a:t>
            </a:r>
            <a:r>
              <a:rPr lang="en-US" altLang="zh-CN" dirty="0"/>
              <a:t>.</a:t>
            </a:r>
            <a:r>
              <a:rPr lang="zh-CN" altLang="en-US" dirty="0"/>
              <a:t> 划分主题</a:t>
            </a:r>
            <a:endParaRPr lang="en-US" altLang="zh-CN" dirty="0"/>
          </a:p>
        </p:txBody>
      </p:sp>
      <p:sp>
        <p:nvSpPr>
          <p:cNvPr id="506883" name="Rectangle 3">
            <a:extLst>
              <a:ext uri="{FF2B5EF4-FFF2-40B4-BE49-F238E27FC236}">
                <a16:creationId xmlns:a16="http://schemas.microsoft.com/office/drawing/2014/main" id="{CB21A923-A890-6846-B966-6C30E23A1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088" y="966216"/>
            <a:ext cx="10610088" cy="4724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目的：指导开发者和用户观察整个模型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先识别出类-＆-对象和关联，然后划分主题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FF0000"/>
                </a:solidFill>
              </a:rPr>
              <a:t>问题领域</a:t>
            </a:r>
            <a:r>
              <a:rPr lang="zh-CN" altLang="en-US" sz="2400" dirty="0"/>
              <a:t>而不是用功能分解方法来确定主题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原则：使不同主题内的对象相互间</a:t>
            </a:r>
            <a:r>
              <a:rPr lang="zh-CN" altLang="en-US" sz="2800" dirty="0">
                <a:solidFill>
                  <a:srgbClr val="FF0000"/>
                </a:solidFill>
              </a:rPr>
              <a:t>依赖和交互最少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以</a:t>
            </a:r>
            <a:r>
              <a:rPr lang="en-US" altLang="zh-CN" sz="2800" dirty="0"/>
              <a:t>ATM</a:t>
            </a:r>
            <a:r>
              <a:rPr lang="zh-CN" altLang="en-US" sz="2800" dirty="0"/>
              <a:t>系统为例，可以把它划分成三个主题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总行</a:t>
            </a:r>
            <a:r>
              <a:rPr lang="en-US" altLang="zh-CN" sz="2400" dirty="0"/>
              <a:t>(</a:t>
            </a:r>
            <a:r>
              <a:rPr lang="zh-CN" altLang="en-US" sz="2400" dirty="0"/>
              <a:t>包含总行和中央计算机这两个类</a:t>
            </a:r>
            <a:r>
              <a:rPr lang="en-US" altLang="zh-CN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分行</a:t>
            </a:r>
            <a:r>
              <a:rPr lang="en-US" altLang="zh-CN" sz="2400" dirty="0"/>
              <a:t>(</a:t>
            </a:r>
            <a:r>
              <a:rPr lang="zh-CN" altLang="en-US" sz="2400" dirty="0"/>
              <a:t>包含分行、分行计算机、柜员终端、柜员事务、柜员和账户等类</a:t>
            </a:r>
            <a:r>
              <a:rPr lang="en-US" altLang="zh-CN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ATM(</a:t>
            </a:r>
            <a:r>
              <a:rPr lang="zh-CN" altLang="en-US" sz="2400" dirty="0"/>
              <a:t>包含</a:t>
            </a:r>
            <a:r>
              <a:rPr lang="en-US" altLang="zh-CN" sz="2400" dirty="0"/>
              <a:t>ATM</a:t>
            </a:r>
            <a:r>
              <a:rPr lang="zh-CN" altLang="en-US" sz="2400" dirty="0"/>
              <a:t>、远程事务、现金兑换卡和储户等类</a:t>
            </a:r>
          </a:p>
        </p:txBody>
      </p:sp>
    </p:spTree>
    <p:extLst>
      <p:ext uri="{BB962C8B-B14F-4D97-AF65-F5344CB8AC3E}">
        <p14:creationId xmlns:p14="http://schemas.microsoft.com/office/powerpoint/2010/main" val="1033596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8E2CBD2B-E9BB-764C-A82B-A0A772CF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0A5A91E-8B6C-634A-9BFD-B182BDBFEACA}" type="slidenum">
              <a:rPr kumimoji="0" lang="zh-CN" altLang="en-US" sz="1400"/>
              <a:pPr eaLnBrk="1" hangingPunct="1"/>
              <a:t>26</a:t>
            </a:fld>
            <a:r>
              <a:rPr kumimoji="0" lang="en-US" altLang="zh-CN" sz="1400"/>
              <a:t>/73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2B06E0F-7344-074A-9BBD-DA2EAA15A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9704" y="0"/>
            <a:ext cx="7793038" cy="838200"/>
          </a:xfrm>
        </p:spPr>
        <p:txBody>
          <a:bodyPr/>
          <a:lstStyle/>
          <a:p>
            <a:pPr eaLnBrk="1" hangingPunct="1"/>
            <a:r>
              <a:rPr lang="zh-CN" altLang="en-US" dirty="0"/>
              <a:t>4 确定属性</a:t>
            </a:r>
          </a:p>
        </p:txBody>
      </p:sp>
      <p:sp>
        <p:nvSpPr>
          <p:cNvPr id="507907" name="Rectangle 3">
            <a:extLst>
              <a:ext uri="{FF2B5EF4-FFF2-40B4-BE49-F238E27FC236}">
                <a16:creationId xmlns:a16="http://schemas.microsoft.com/office/drawing/2014/main" id="{22E4B1BA-DC2F-3C42-819B-8ADBE7DA8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704" y="954024"/>
            <a:ext cx="10683240" cy="46482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需求陈述中的名词词组、形容词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仅考虑与具体应用直接相关的属性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先找出最重要的属性，逐步添加其余属性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选择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误把对象当作属性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误把链属性作为属性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误把限定当作属性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误把内部状态当作属性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过于细化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存在不一致的属性</a:t>
            </a:r>
          </a:p>
        </p:txBody>
      </p:sp>
    </p:spTree>
    <p:extLst>
      <p:ext uri="{BB962C8B-B14F-4D97-AF65-F5344CB8AC3E}">
        <p14:creationId xmlns:p14="http://schemas.microsoft.com/office/powerpoint/2010/main" val="3139868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8E2CBD2B-E9BB-764C-A82B-A0A772CF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0A5A91E-8B6C-634A-9BFD-B182BDBFEACA}" type="slidenum">
              <a:rPr kumimoji="0" lang="zh-CN" altLang="en-US" sz="1400"/>
              <a:pPr eaLnBrk="1" hangingPunct="1"/>
              <a:t>27</a:t>
            </a:fld>
            <a:r>
              <a:rPr kumimoji="0" lang="en-US" altLang="zh-CN" sz="1400"/>
              <a:t>/73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2B06E0F-7344-074A-9BBD-DA2EAA15A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9704" y="0"/>
            <a:ext cx="7793038" cy="838200"/>
          </a:xfrm>
        </p:spPr>
        <p:txBody>
          <a:bodyPr/>
          <a:lstStyle/>
          <a:p>
            <a:pPr eaLnBrk="1" hangingPunct="1"/>
            <a:r>
              <a:rPr lang="zh-CN" altLang="en-US" dirty="0"/>
              <a:t>例子：</a:t>
            </a:r>
            <a:r>
              <a:rPr lang="en-US" altLang="zh-CN" dirty="0"/>
              <a:t>ATM</a:t>
            </a:r>
            <a:r>
              <a:rPr lang="zh-CN" altLang="en-US" dirty="0"/>
              <a:t>系统</a:t>
            </a:r>
          </a:p>
        </p:txBody>
      </p:sp>
      <p:pic>
        <p:nvPicPr>
          <p:cNvPr id="7" name="Picture 6" descr="7">
            <a:extLst>
              <a:ext uri="{FF2B5EF4-FFF2-40B4-BE49-F238E27FC236}">
                <a16:creationId xmlns:a16="http://schemas.microsoft.com/office/drawing/2014/main" id="{7DC8D616-FF35-1D48-A2E4-C359AB97F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408" y="236861"/>
            <a:ext cx="5492495" cy="59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674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AECCD4C5-E50E-F448-898F-B3327C15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2A5C776A-763B-D24E-B4EF-986F91232638}" type="slidenum">
              <a:rPr kumimoji="0" lang="zh-CN" altLang="en-US" sz="1400"/>
              <a:pPr eaLnBrk="1" hangingPunct="1"/>
              <a:t>28</a:t>
            </a:fld>
            <a:r>
              <a:rPr kumimoji="0" lang="en-US" altLang="zh-CN" sz="1400"/>
              <a:t>/73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C8C7085-D055-4A42-8C8C-5154D64E4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088" y="97536"/>
            <a:ext cx="7793038" cy="762000"/>
          </a:xfrm>
        </p:spPr>
        <p:txBody>
          <a:bodyPr/>
          <a:lstStyle/>
          <a:p>
            <a:pPr eaLnBrk="1" hangingPunct="1"/>
            <a:r>
              <a:rPr lang="zh-CN" altLang="en-US" dirty="0"/>
              <a:t>5 识别继承关系</a:t>
            </a:r>
          </a:p>
        </p:txBody>
      </p:sp>
      <p:sp>
        <p:nvSpPr>
          <p:cNvPr id="508931" name="Rectangle 3">
            <a:extLst>
              <a:ext uri="{FF2B5EF4-FFF2-40B4-BE49-F238E27FC236}">
                <a16:creationId xmlns:a16="http://schemas.microsoft.com/office/drawing/2014/main" id="{2F681B09-F1E1-AA47-8B98-B04378CA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087" y="1030224"/>
            <a:ext cx="10508395" cy="4495800"/>
          </a:xfrm>
          <a:noFill/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hlink"/>
                </a:solidFill>
              </a:rPr>
              <a:t>继承</a:t>
            </a:r>
            <a:r>
              <a:rPr lang="zh-CN" altLang="en-US" sz="2800" dirty="0"/>
              <a:t>关系即</a:t>
            </a:r>
            <a:r>
              <a:rPr lang="zh-CN" altLang="en-US" sz="2800" dirty="0">
                <a:solidFill>
                  <a:schemeClr val="hlink"/>
                </a:solidFill>
              </a:rPr>
              <a:t>归纳</a:t>
            </a:r>
            <a:r>
              <a:rPr lang="zh-CN" altLang="en-US" sz="2800" dirty="0"/>
              <a:t>关系</a:t>
            </a:r>
          </a:p>
          <a:p>
            <a:pPr eaLnBrk="1" hangingPunct="1"/>
            <a:r>
              <a:rPr lang="zh-CN" altLang="en-US" sz="2800" dirty="0"/>
              <a:t>两种方式建立继承关系</a:t>
            </a:r>
          </a:p>
          <a:p>
            <a:pPr lvl="1" eaLnBrk="1" hangingPunct="1"/>
            <a:r>
              <a:rPr lang="zh-CN" altLang="en-US" sz="2400" dirty="0"/>
              <a:t>自底向上：抽象出现有类的共同性质泛化出父类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dirty="0"/>
              <a:t>   如：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远程事务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与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柜员事务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泛化出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事务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endParaRPr lang="zh-CN" altLang="en-US" sz="2400" dirty="0"/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dirty="0"/>
              <a:t>          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/>
              <a:t>ATM</a:t>
            </a:r>
            <a:r>
              <a:rPr lang="en-US" altLang="zh-CN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与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柜员终端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泛化出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输入站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自顶向下：把现有类细化成更具体的子类</a:t>
            </a:r>
          </a:p>
        </p:txBody>
      </p:sp>
    </p:spTree>
    <p:extLst>
      <p:ext uri="{BB962C8B-B14F-4D97-AF65-F5344CB8AC3E}">
        <p14:creationId xmlns:p14="http://schemas.microsoft.com/office/powerpoint/2010/main" val="895843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8E2CBD2B-E9BB-764C-A82B-A0A772CF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0A5A91E-8B6C-634A-9BFD-B182BDBFEACA}" type="slidenum">
              <a:rPr kumimoji="0" lang="zh-CN" altLang="en-US" sz="1400"/>
              <a:pPr eaLnBrk="1" hangingPunct="1"/>
              <a:t>29</a:t>
            </a:fld>
            <a:r>
              <a:rPr kumimoji="0" lang="en-US" altLang="zh-CN" sz="1400"/>
              <a:t>/73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2B06E0F-7344-074A-9BBD-DA2EAA15A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9704" y="0"/>
            <a:ext cx="7793038" cy="838200"/>
          </a:xfrm>
        </p:spPr>
        <p:txBody>
          <a:bodyPr/>
          <a:lstStyle/>
          <a:p>
            <a:pPr eaLnBrk="1" hangingPunct="1"/>
            <a:r>
              <a:rPr lang="zh-CN" altLang="en-US" dirty="0"/>
              <a:t>例子：</a:t>
            </a:r>
            <a:r>
              <a:rPr lang="en-US" altLang="zh-CN" dirty="0"/>
              <a:t>ATM</a:t>
            </a:r>
            <a:r>
              <a:rPr lang="zh-CN" altLang="en-US" dirty="0"/>
              <a:t>系统</a:t>
            </a:r>
          </a:p>
        </p:txBody>
      </p:sp>
      <p:pic>
        <p:nvPicPr>
          <p:cNvPr id="5" name="Picture 6" descr="7">
            <a:extLst>
              <a:ext uri="{FF2B5EF4-FFF2-40B4-BE49-F238E27FC236}">
                <a16:creationId xmlns:a16="http://schemas.microsoft.com/office/drawing/2014/main" id="{F1DFA008-B61A-7F44-BEA5-763097CAC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146" y="419100"/>
            <a:ext cx="4928240" cy="589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569E70-7527-7541-B151-6F8754982814}"/>
              </a:ext>
            </a:extLst>
          </p:cNvPr>
          <p:cNvSpPr/>
          <p:nvPr/>
        </p:nvSpPr>
        <p:spPr>
          <a:xfrm>
            <a:off x="4882056" y="299546"/>
            <a:ext cx="2427888" cy="202849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E4DB90-5FCC-E949-B009-6277F99E9D74}"/>
              </a:ext>
            </a:extLst>
          </p:cNvPr>
          <p:cNvSpPr/>
          <p:nvPr/>
        </p:nvSpPr>
        <p:spPr>
          <a:xfrm>
            <a:off x="7628946" y="299546"/>
            <a:ext cx="2427888" cy="202849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91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D8D32-25EE-B64E-9726-046D186B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7.1 </a:t>
            </a:r>
            <a:r>
              <a:rPr kumimoji="1" lang="zh-CN" altLang="en-US" dirty="0"/>
              <a:t>面向对象分析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39E44-6E45-FD43-B99B-157055158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OO</a:t>
            </a:r>
            <a:r>
              <a:rPr lang="zh-CN" altLang="en-US" sz="2400" dirty="0"/>
              <a:t>方法的基本原则：按照人们习惯的思维方式，用</a:t>
            </a:r>
            <a:r>
              <a:rPr lang="en-US" altLang="zh-CN" sz="2400" dirty="0"/>
              <a:t>OO</a:t>
            </a:r>
            <a:r>
              <a:rPr lang="zh-CN" altLang="en-US" sz="2400" dirty="0"/>
              <a:t>观点建立问题域的模型，开发出尽可能自然地表现求解方法的软件。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面向对象分析：抽取和整理用户需求、建立问题域精确模型的过程</a:t>
            </a:r>
            <a:endParaRPr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理解与表达：软件需求规格说明</a:t>
            </a:r>
          </a:p>
          <a:p>
            <a:pPr lvl="1"/>
            <a:r>
              <a:rPr kumimoji="1" lang="zh-CN" altLang="en-US" sz="2000" dirty="0"/>
              <a:t>对象模型 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谁做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：</a:t>
            </a:r>
            <a:r>
              <a:rPr lang="zh-CN" altLang="en-US" sz="2000" dirty="0"/>
              <a:t>描述系统</a:t>
            </a:r>
            <a:r>
              <a:rPr lang="zh-CN" altLang="en-US" sz="2000" dirty="0">
                <a:solidFill>
                  <a:schemeClr val="hlink"/>
                </a:solidFill>
              </a:rPr>
              <a:t>数据</a:t>
            </a:r>
            <a:r>
              <a:rPr lang="zh-CN" altLang="en-US" sz="2000" dirty="0"/>
              <a:t>结构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功能模型 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做什么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：</a:t>
            </a:r>
            <a:r>
              <a:rPr lang="zh-CN" altLang="en-US" sz="2000" dirty="0"/>
              <a:t>描述系统</a:t>
            </a:r>
            <a:r>
              <a:rPr lang="zh-CN" altLang="en-US" sz="2000" dirty="0">
                <a:solidFill>
                  <a:schemeClr val="hlink"/>
                </a:solidFill>
              </a:rPr>
              <a:t>功能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动态模型 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何时做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：</a:t>
            </a:r>
            <a:r>
              <a:rPr lang="zh-CN" altLang="en-US" sz="2000" dirty="0"/>
              <a:t>描述系统</a:t>
            </a:r>
            <a:r>
              <a:rPr lang="zh-CN" altLang="en-US" sz="2000" dirty="0">
                <a:solidFill>
                  <a:schemeClr val="hlink"/>
                </a:solidFill>
              </a:rPr>
              <a:t>控制</a:t>
            </a:r>
            <a:r>
              <a:rPr lang="zh-CN" altLang="en-US" sz="2000" dirty="0"/>
              <a:t>结构</a:t>
            </a:r>
            <a:endParaRPr kumimoji="1" lang="en-US" altLang="zh-CN" sz="2000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8F38F-2E31-F944-9100-CA7AC6AF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2021/10/26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1F0E9-6EAA-FE4D-8CA4-E4FA0F7A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5A16E-55F4-494B-846C-81C70EF4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06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4CC35285-CEE9-854D-BC4F-501F0D9E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4FFE52A9-AB07-A044-A6B7-E304D13BED40}" type="slidenum">
              <a:rPr kumimoji="0" lang="zh-CN" altLang="en-US" sz="1400"/>
              <a:pPr eaLnBrk="1" hangingPunct="1"/>
              <a:t>30</a:t>
            </a:fld>
            <a:r>
              <a:rPr kumimoji="0" lang="en-US" altLang="zh-CN" sz="1400"/>
              <a:t>/73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C799E1A-4A31-6D48-9830-EACF41BF0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9704" y="85344"/>
            <a:ext cx="10658856" cy="754063"/>
          </a:xfrm>
        </p:spPr>
        <p:txBody>
          <a:bodyPr/>
          <a:lstStyle/>
          <a:p>
            <a:pPr eaLnBrk="1" hangingPunct="1"/>
            <a:r>
              <a:rPr lang="zh-CN" altLang="en-US" dirty="0"/>
              <a:t>6 反复修改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5C4936C6-841D-DE40-9950-62A6C1459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703" y="969264"/>
            <a:ext cx="10532779" cy="472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分解具有两个以上相对独立的功能的类</a:t>
            </a:r>
          </a:p>
          <a:p>
            <a:pPr lvl="1" eaLnBrk="1" hangingPunct="1"/>
            <a:r>
              <a:rPr lang="zh-CN" altLang="en-US" sz="2400" dirty="0"/>
              <a:t>如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现金兑换卡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：用户权限识别+现金兑换卡</a:t>
            </a:r>
            <a:endParaRPr lang="en-US" altLang="zh-CN" sz="2400" dirty="0"/>
          </a:p>
          <a:p>
            <a:pPr eaLnBrk="1" hangingPunct="1"/>
            <a:r>
              <a:rPr lang="zh-CN" altLang="en-US" sz="2800" dirty="0"/>
              <a:t>将具有自己的属性的个体从整体中分离出来形成新的类</a:t>
            </a:r>
          </a:p>
          <a:p>
            <a:pPr lvl="1" eaLnBrk="1" hangingPunct="1"/>
            <a:r>
              <a:rPr lang="zh-CN" altLang="en-US" sz="2400" dirty="0"/>
              <a:t>如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事务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由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更新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组成</a:t>
            </a:r>
          </a:p>
          <a:p>
            <a:pPr eaLnBrk="1" hangingPunct="1"/>
            <a:r>
              <a:rPr lang="zh-CN" altLang="en-US" sz="2800" dirty="0"/>
              <a:t>合并对待解问题无独立意义的类</a:t>
            </a:r>
          </a:p>
          <a:p>
            <a:pPr lvl="1" eaLnBrk="1" hangingPunct="1"/>
            <a:r>
              <a:rPr lang="zh-CN" altLang="en-US" sz="2400" dirty="0"/>
              <a:t>如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分行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与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分行计算机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，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总行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与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中央计算机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9646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8E2CBD2B-E9BB-764C-A82B-A0A772CF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0A5A91E-8B6C-634A-9BFD-B182BDBFEACA}" type="slidenum">
              <a:rPr kumimoji="0" lang="zh-CN" altLang="en-US" sz="1400"/>
              <a:pPr eaLnBrk="1" hangingPunct="1"/>
              <a:t>31</a:t>
            </a:fld>
            <a:r>
              <a:rPr kumimoji="0" lang="en-US" altLang="zh-CN" sz="1400"/>
              <a:t>/73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2B06E0F-7344-074A-9BBD-DA2EAA15A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9704" y="0"/>
            <a:ext cx="7793038" cy="838200"/>
          </a:xfrm>
        </p:spPr>
        <p:txBody>
          <a:bodyPr/>
          <a:lstStyle/>
          <a:p>
            <a:pPr eaLnBrk="1" hangingPunct="1"/>
            <a:r>
              <a:rPr lang="zh-CN" altLang="en-US" dirty="0"/>
              <a:t>例子：</a:t>
            </a:r>
            <a:r>
              <a:rPr lang="en-US" altLang="zh-CN" dirty="0"/>
              <a:t>ATM</a:t>
            </a:r>
            <a:r>
              <a:rPr lang="zh-CN" altLang="en-US" dirty="0"/>
              <a:t>系统</a:t>
            </a:r>
          </a:p>
        </p:txBody>
      </p:sp>
      <p:pic>
        <p:nvPicPr>
          <p:cNvPr id="6" name="Picture 6" descr="7">
            <a:extLst>
              <a:ext uri="{FF2B5EF4-FFF2-40B4-BE49-F238E27FC236}">
                <a16:creationId xmlns:a16="http://schemas.microsoft.com/office/drawing/2014/main" id="{E2165821-B341-2345-A88E-2E0E7A781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223" y="658368"/>
            <a:ext cx="4087964" cy="554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3E0FA60-B359-834C-983F-5C65A90302C7}"/>
              </a:ext>
            </a:extLst>
          </p:cNvPr>
          <p:cNvSpPr/>
          <p:nvPr/>
        </p:nvSpPr>
        <p:spPr>
          <a:xfrm>
            <a:off x="7472570" y="3429001"/>
            <a:ext cx="1314078" cy="2209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44793B-C22A-5340-96D3-70B0EA724CFF}"/>
              </a:ext>
            </a:extLst>
          </p:cNvPr>
          <p:cNvSpPr/>
          <p:nvPr/>
        </p:nvSpPr>
        <p:spPr>
          <a:xfrm>
            <a:off x="7681498" y="838200"/>
            <a:ext cx="1105150" cy="18486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A0386F-391F-E643-9C52-2F4BBFC121A5}"/>
              </a:ext>
            </a:extLst>
          </p:cNvPr>
          <p:cNvSpPr/>
          <p:nvPr/>
        </p:nvSpPr>
        <p:spPr>
          <a:xfrm>
            <a:off x="4453761" y="3993931"/>
            <a:ext cx="1070549" cy="150297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39D171-566D-0A4F-AFFC-5B90C5BF8693}"/>
              </a:ext>
            </a:extLst>
          </p:cNvPr>
          <p:cNvSpPr/>
          <p:nvPr/>
        </p:nvSpPr>
        <p:spPr>
          <a:xfrm>
            <a:off x="5646772" y="3993931"/>
            <a:ext cx="1070549" cy="150297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923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>
            <a:extLst>
              <a:ext uri="{FF2B5EF4-FFF2-40B4-BE49-F238E27FC236}">
                <a16:creationId xmlns:a16="http://schemas.microsoft.com/office/drawing/2014/main" id="{215CD027-970F-124B-9AB1-7560ED358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7.3 </a:t>
            </a:r>
            <a:r>
              <a:rPr lang="zh-CN" altLang="en-US" dirty="0"/>
              <a:t>动态模型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5E67B792-0879-5544-BFD6-D9CABE8025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5961" y="1104900"/>
            <a:ext cx="10576522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动态模型：基于</a:t>
            </a:r>
            <a:r>
              <a:rPr lang="zh-CN" altLang="en-US" sz="2800" dirty="0">
                <a:solidFill>
                  <a:schemeClr val="hlink"/>
                </a:solidFill>
              </a:rPr>
              <a:t>事件</a:t>
            </a:r>
            <a:r>
              <a:rPr lang="zh-CN" altLang="en-US" sz="2800" dirty="0"/>
              <a:t>共享而互相关联的一组</a:t>
            </a:r>
            <a:r>
              <a:rPr lang="zh-CN" altLang="en-US" sz="2800" dirty="0">
                <a:solidFill>
                  <a:schemeClr val="hlink"/>
                </a:solidFill>
              </a:rPr>
              <a:t>状态图</a:t>
            </a:r>
            <a:r>
              <a:rPr lang="zh-CN" altLang="en-US" sz="2800" dirty="0"/>
              <a:t>的集合，它规定了对象模型中的对象的合法变化序列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每个</a:t>
            </a:r>
            <a:r>
              <a:rPr lang="zh-CN" altLang="en-US" sz="2800" dirty="0">
                <a:solidFill>
                  <a:schemeClr val="hlink"/>
                </a:solidFill>
              </a:rPr>
              <a:t>类</a:t>
            </a:r>
            <a:r>
              <a:rPr lang="zh-CN" altLang="en-US" sz="2800" dirty="0"/>
              <a:t>的动态行为用</a:t>
            </a:r>
            <a:r>
              <a:rPr lang="zh-CN" altLang="en-US" sz="2800" dirty="0">
                <a:solidFill>
                  <a:schemeClr val="hlink"/>
                </a:solidFill>
              </a:rPr>
              <a:t>一</a:t>
            </a:r>
            <a:r>
              <a:rPr lang="zh-CN" altLang="en-US" sz="2800" dirty="0"/>
              <a:t>张状态图描绘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各个类的状态图通过</a:t>
            </a:r>
            <a:r>
              <a:rPr lang="zh-CN" altLang="en-US" sz="2800" dirty="0">
                <a:solidFill>
                  <a:srgbClr val="FF0000"/>
                </a:solidFill>
              </a:rPr>
              <a:t>共享事件</a:t>
            </a:r>
            <a:r>
              <a:rPr lang="zh-CN" altLang="en-US" sz="2800" dirty="0"/>
              <a:t>合并起来，构成系统的动态模型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状态图：描绘对象的</a:t>
            </a:r>
            <a:r>
              <a:rPr lang="zh-CN" altLang="en-US" sz="2800" dirty="0">
                <a:solidFill>
                  <a:schemeClr val="hlink"/>
                </a:solidFill>
              </a:rPr>
              <a:t>状态</a:t>
            </a:r>
            <a:r>
              <a:rPr lang="zh-CN" altLang="en-US" sz="2800" dirty="0"/>
              <a:t>、触发状态转换的</a:t>
            </a:r>
            <a:r>
              <a:rPr lang="zh-CN" altLang="en-US" sz="2800" dirty="0">
                <a:solidFill>
                  <a:schemeClr val="hlink"/>
                </a:solidFill>
              </a:rPr>
              <a:t>事件</a:t>
            </a:r>
            <a:r>
              <a:rPr lang="zh-CN" altLang="en-US" sz="2800" dirty="0"/>
              <a:t>、以及对象的</a:t>
            </a:r>
            <a:r>
              <a:rPr lang="zh-CN" altLang="en-US" sz="2800" dirty="0">
                <a:solidFill>
                  <a:schemeClr val="hlink"/>
                </a:solidFill>
              </a:rPr>
              <a:t>行为</a:t>
            </a:r>
            <a:r>
              <a:rPr lang="zh-CN" altLang="en-US" sz="2800" dirty="0"/>
              <a:t>（对事件的响应）的图</a:t>
            </a:r>
          </a:p>
        </p:txBody>
      </p:sp>
      <p:sp>
        <p:nvSpPr>
          <p:cNvPr id="90114" name="Slide Number Placeholder 5">
            <a:extLst>
              <a:ext uri="{FF2B5EF4-FFF2-40B4-BE49-F238E27FC236}">
                <a16:creationId xmlns:a16="http://schemas.microsoft.com/office/drawing/2014/main" id="{D309D02E-A432-3F4F-8F29-DA32ABA6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65EDA5-25DC-3144-A145-98E439057B80}" type="slidenum">
              <a:rPr kumimoji="0" lang="en-US" altLang="zh-CN" sz="1400"/>
              <a:pPr eaLnBrk="1" hangingPunct="1"/>
              <a:t>32</a:t>
            </a:fld>
            <a:r>
              <a:rPr kumimoji="0" lang="en-US" altLang="zh-CN" sz="1400"/>
              <a:t>/95</a:t>
            </a:r>
          </a:p>
        </p:txBody>
      </p:sp>
    </p:spTree>
    <p:extLst>
      <p:ext uri="{BB962C8B-B14F-4D97-AF65-F5344CB8AC3E}">
        <p14:creationId xmlns:p14="http://schemas.microsoft.com/office/powerpoint/2010/main" val="1530803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F2FED5F3-6373-0443-A80C-30C41281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6B818843-C9A7-BC40-96BA-DC290D4E8EC5}" type="slidenum">
              <a:rPr kumimoji="0" lang="zh-CN" altLang="en-US" sz="1400"/>
              <a:pPr eaLnBrk="1" hangingPunct="1"/>
              <a:t>33</a:t>
            </a:fld>
            <a:r>
              <a:rPr kumimoji="0" lang="en-US" altLang="zh-CN" sz="1400"/>
              <a:t>/73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300DA12-9F46-584B-AE48-33EC4AEC7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建立动态模型</a:t>
            </a:r>
          </a:p>
        </p:txBody>
      </p:sp>
      <p:sp>
        <p:nvSpPr>
          <p:cNvPr id="513027" name="Rectangle 3">
            <a:extLst>
              <a:ext uri="{FF2B5EF4-FFF2-40B4-BE49-F238E27FC236}">
                <a16:creationId xmlns:a16="http://schemas.microsoft.com/office/drawing/2014/main" id="{2D445178-2C94-2349-AD0A-75B22CA63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编写脚本，确定动作对象和目标对象</a:t>
            </a:r>
          </a:p>
          <a:p>
            <a:pPr eaLnBrk="1" hangingPunct="1"/>
            <a:r>
              <a:rPr lang="zh-CN" altLang="en-US" sz="2800" dirty="0"/>
              <a:t>画事件跟踪图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画状态图</a:t>
            </a:r>
          </a:p>
          <a:p>
            <a:pPr eaLnBrk="1" hangingPunct="1"/>
            <a:r>
              <a:rPr lang="zh-CN" altLang="en-US" sz="2800" dirty="0"/>
              <a:t>审查动态模型</a:t>
            </a:r>
          </a:p>
        </p:txBody>
      </p:sp>
    </p:spTree>
    <p:extLst>
      <p:ext uri="{BB962C8B-B14F-4D97-AF65-F5344CB8AC3E}">
        <p14:creationId xmlns:p14="http://schemas.microsoft.com/office/powerpoint/2010/main" val="1373452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3427FE00-83BB-8541-BB0F-1CC9F9A6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76BDC74-09E0-4D46-8286-C0DFD567B26D}" type="slidenum">
              <a:rPr kumimoji="0" lang="zh-CN" altLang="en-US" sz="1400"/>
              <a:pPr eaLnBrk="1" hangingPunct="1"/>
              <a:t>34</a:t>
            </a:fld>
            <a:r>
              <a:rPr kumimoji="0" lang="en-US" altLang="zh-CN" sz="1400"/>
              <a:t>/73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0813900-AA97-5F43-AF7C-D526634A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1896" y="121920"/>
            <a:ext cx="77930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1</a:t>
            </a:r>
            <a:r>
              <a:rPr lang="en-US" altLang="zh-CN" dirty="0"/>
              <a:t>.</a:t>
            </a:r>
            <a:r>
              <a:rPr lang="zh-CN" altLang="en-US" dirty="0"/>
              <a:t> 编写脚本</a:t>
            </a:r>
          </a:p>
        </p:txBody>
      </p:sp>
      <p:sp>
        <p:nvSpPr>
          <p:cNvPr id="514051" name="Rectangle 3">
            <a:extLst>
              <a:ext uri="{FF2B5EF4-FFF2-40B4-BE49-F238E27FC236}">
                <a16:creationId xmlns:a16="http://schemas.microsoft.com/office/drawing/2014/main" id="{B396CA10-DFD6-574F-820E-9AF5069D3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9431" y="996696"/>
            <a:ext cx="10423051" cy="5277644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脚本：系统在某一执行期间内出现的</a:t>
            </a:r>
            <a:r>
              <a:rPr lang="zh-CN" altLang="en-US" sz="2400" dirty="0">
                <a:solidFill>
                  <a:schemeClr val="hlink"/>
                </a:solidFill>
              </a:rPr>
              <a:t>一系列事件</a:t>
            </a:r>
            <a:r>
              <a:rPr lang="zh-CN" altLang="en-US" sz="2400" dirty="0"/>
              <a:t>。它描述用户（或其他外设）与目标系统之间的一个或多个典型的</a:t>
            </a:r>
            <a:r>
              <a:rPr lang="zh-CN" altLang="en-US" sz="2400" dirty="0">
                <a:solidFill>
                  <a:schemeClr val="hlink"/>
                </a:solidFill>
              </a:rPr>
              <a:t>交互过程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目的：确保整个交互过程正确、清晰、不遗漏重要的交互步骤</a:t>
            </a:r>
            <a:endParaRPr lang="en-US" altLang="zh-CN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编写脚本时，需考虑</a:t>
            </a:r>
            <a:endParaRPr lang="en-US" altLang="zh-CN" sz="2400" dirty="0"/>
          </a:p>
          <a:p>
            <a:pPr lvl="1"/>
            <a:r>
              <a:rPr lang="zh-CN" altLang="en-US" sz="2200" dirty="0"/>
              <a:t>编写</a:t>
            </a:r>
            <a:r>
              <a:rPr lang="zh-CN" altLang="en-US" sz="2400" dirty="0">
                <a:solidFill>
                  <a:schemeClr val="hlink"/>
                </a:solidFill>
              </a:rPr>
              <a:t>正常</a:t>
            </a:r>
            <a:r>
              <a:rPr lang="zh-CN" altLang="en-US" sz="2200" dirty="0"/>
              <a:t>情况的脚本</a:t>
            </a:r>
            <a:endParaRPr lang="en-US" altLang="zh-CN" sz="2200" dirty="0"/>
          </a:p>
          <a:p>
            <a:pPr lvl="1"/>
            <a:r>
              <a:rPr lang="zh-CN" altLang="en-US" sz="2200" dirty="0"/>
              <a:t>编写</a:t>
            </a:r>
            <a:r>
              <a:rPr lang="zh-CN" altLang="en-US" sz="2400" dirty="0">
                <a:solidFill>
                  <a:schemeClr val="hlink"/>
                </a:solidFill>
              </a:rPr>
              <a:t>特殊</a:t>
            </a:r>
            <a:r>
              <a:rPr lang="zh-CN" altLang="en-US" sz="2200" dirty="0"/>
              <a:t>情况的脚本</a:t>
            </a:r>
            <a:endParaRPr lang="en-US" altLang="zh-CN" sz="2200" dirty="0"/>
          </a:p>
          <a:p>
            <a:pPr lvl="1"/>
            <a:r>
              <a:rPr lang="zh-CN" altLang="en-US" sz="2200" dirty="0"/>
              <a:t>编写</a:t>
            </a:r>
            <a:r>
              <a:rPr lang="zh-CN" altLang="en-US" sz="2400" dirty="0">
                <a:solidFill>
                  <a:schemeClr val="hlink"/>
                </a:solidFill>
              </a:rPr>
              <a:t>出错</a:t>
            </a:r>
            <a:r>
              <a:rPr lang="zh-CN" altLang="en-US" sz="2200" dirty="0"/>
              <a:t>情况的脚本</a:t>
            </a:r>
            <a:endParaRPr lang="en-US" altLang="zh-CN" sz="22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2556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3427FE00-83BB-8541-BB0F-1CC9F9A6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76BDC74-09E0-4D46-8286-C0DFD567B26D}" type="slidenum">
              <a:rPr kumimoji="0" lang="zh-CN" altLang="en-US" sz="1400"/>
              <a:pPr eaLnBrk="1" hangingPunct="1"/>
              <a:t>35</a:t>
            </a:fld>
            <a:r>
              <a:rPr kumimoji="0" lang="en-US" altLang="zh-CN" sz="1400"/>
              <a:t>/73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0813900-AA97-5F43-AF7C-D526634A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1896" y="121920"/>
            <a:ext cx="77930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例子：</a:t>
            </a:r>
            <a:r>
              <a:rPr lang="en-US" altLang="zh-CN" dirty="0"/>
              <a:t>ATM</a:t>
            </a:r>
            <a:r>
              <a:rPr lang="zh-CN" altLang="en-US" dirty="0"/>
              <a:t>系统</a:t>
            </a:r>
          </a:p>
        </p:txBody>
      </p:sp>
      <p:sp>
        <p:nvSpPr>
          <p:cNvPr id="514051" name="Rectangle 3">
            <a:extLst>
              <a:ext uri="{FF2B5EF4-FFF2-40B4-BE49-F238E27FC236}">
                <a16:creationId xmlns:a16="http://schemas.microsoft.com/office/drawing/2014/main" id="{B396CA10-DFD6-574F-820E-9AF5069D3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9431" y="996696"/>
            <a:ext cx="10423051" cy="5277644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sz="3400" dirty="0"/>
              <a:t>编写正常情况的脚</a:t>
            </a:r>
            <a:r>
              <a:rPr lang="zh-CN" altLang="en-US" sz="2800" dirty="0"/>
              <a:t>本</a:t>
            </a:r>
            <a:endParaRPr lang="en-US" altLang="zh-CN" sz="28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请储户插卡；储户插入一张现金兑换卡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接受该卡并读它上面的分行代码和卡号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要求储户输入密码；储户输入自己的密码“</a:t>
            </a:r>
            <a:r>
              <a:rPr lang="en-US" altLang="zh-CN" sz="2800" dirty="0"/>
              <a:t>1234”</a:t>
            </a:r>
            <a:r>
              <a:rPr lang="zh-CN" altLang="en-US" sz="2800" dirty="0"/>
              <a:t>等数字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请求总行验证卡号和密码；总行要求“</a:t>
            </a:r>
            <a:r>
              <a:rPr lang="en-US" altLang="zh-CN" sz="2800" dirty="0"/>
              <a:t>39”</a:t>
            </a:r>
            <a:r>
              <a:rPr lang="zh-CN" altLang="en-US" sz="2800" dirty="0"/>
              <a:t>号分行核对储户密码，然后通知</a:t>
            </a:r>
            <a:r>
              <a:rPr lang="en-US" altLang="zh-CN" sz="2800" dirty="0"/>
              <a:t>ATM</a:t>
            </a:r>
            <a:r>
              <a:rPr lang="zh-CN" altLang="en-US" sz="2800" dirty="0"/>
              <a:t>说这张卡有效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要求储户选择事务类型</a:t>
            </a:r>
            <a:r>
              <a:rPr lang="en-US" altLang="zh-CN" sz="2800" dirty="0"/>
              <a:t>(</a:t>
            </a:r>
            <a:r>
              <a:rPr lang="zh-CN" altLang="en-US" sz="2800" dirty="0"/>
              <a:t>取款、转账、查询等</a:t>
            </a:r>
            <a:r>
              <a:rPr lang="en-US" altLang="zh-CN" sz="2800" dirty="0"/>
              <a:t>)</a:t>
            </a:r>
            <a:r>
              <a:rPr lang="zh-CN" altLang="en-US" sz="2800" dirty="0"/>
              <a:t>；储户选择“取款”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要求储户输入取款额；储户输入“</a:t>
            </a:r>
            <a:r>
              <a:rPr lang="en-US" altLang="zh-CN" sz="2800" dirty="0"/>
              <a:t>880”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确认取款额在预先规定的限额内，然后要求总行处理这个事务；总行把请求转给分行，该分行成功地处理完这项事务并返回该账户的新余额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吐出现金并请储户拿走这些现金；储户拿走现金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问储户是否继续这项事务；储户回答“不”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打印账单，退出现金兑换卡，请储户拿走它们；储户取走账单和卡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请储户插卡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07813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3427FE00-83BB-8541-BB0F-1CC9F9A6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76BDC74-09E0-4D46-8286-C0DFD567B26D}" type="slidenum">
              <a:rPr kumimoji="0" lang="zh-CN" altLang="en-US" sz="1400"/>
              <a:pPr eaLnBrk="1" hangingPunct="1"/>
              <a:t>36</a:t>
            </a:fld>
            <a:r>
              <a:rPr kumimoji="0" lang="en-US" altLang="zh-CN" sz="1400"/>
              <a:t>/73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0813900-AA97-5F43-AF7C-D526634A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1896" y="121920"/>
            <a:ext cx="77930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例子：</a:t>
            </a:r>
            <a:r>
              <a:rPr lang="en-US" altLang="zh-CN" dirty="0"/>
              <a:t>ATM</a:t>
            </a:r>
            <a:r>
              <a:rPr lang="zh-CN" altLang="en-US" dirty="0"/>
              <a:t>系统</a:t>
            </a:r>
          </a:p>
        </p:txBody>
      </p:sp>
      <p:sp>
        <p:nvSpPr>
          <p:cNvPr id="514051" name="Rectangle 3">
            <a:extLst>
              <a:ext uri="{FF2B5EF4-FFF2-40B4-BE49-F238E27FC236}">
                <a16:creationId xmlns:a16="http://schemas.microsoft.com/office/drawing/2014/main" id="{B396CA10-DFD6-574F-820E-9AF5069D3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9431" y="996696"/>
            <a:ext cx="10423051" cy="5277644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3400" dirty="0"/>
              <a:t>编写异常情况的脚</a:t>
            </a:r>
            <a:r>
              <a:rPr lang="zh-CN" altLang="en-US" sz="2800" dirty="0"/>
              <a:t>本</a:t>
            </a:r>
            <a:endParaRPr lang="en-US" altLang="zh-CN" sz="28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请储户插卡；储户插入一张现金兑换卡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接受这张卡并顺序读它上面的数字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要求密码；储户误输入“</a:t>
            </a:r>
            <a:r>
              <a:rPr lang="en-US" altLang="zh-CN" sz="2800" dirty="0"/>
              <a:t>8888”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请求总行验证输入的数字和密码；总行在向有关分行咨询之后拒绝这张卡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显示“密码错”，并请储户重新输入密码；储户输入“</a:t>
            </a:r>
            <a:r>
              <a:rPr lang="en-US" altLang="zh-CN" sz="2800" dirty="0"/>
              <a:t>1234”</a:t>
            </a:r>
            <a:r>
              <a:rPr lang="zh-CN" altLang="en-US" sz="2800" dirty="0"/>
              <a:t>；</a:t>
            </a:r>
            <a:r>
              <a:rPr lang="en-US" altLang="zh-CN" sz="2800" dirty="0"/>
              <a:t>ATM</a:t>
            </a:r>
            <a:r>
              <a:rPr lang="zh-CN" altLang="en-US" sz="2800" dirty="0"/>
              <a:t>请总行验证后知道这次输入的密码正确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请储户选择事务类型；储户选择“取款”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询问取款额；储户改变主意不想取款了，他敲“取消”键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退出现金兑换卡，并请储户拿走它；储户拿走他的卡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/>
              <a:t>ATM</a:t>
            </a:r>
            <a:r>
              <a:rPr lang="zh-CN" altLang="en-US" sz="2800" dirty="0"/>
              <a:t>请储户插卡</a:t>
            </a:r>
          </a:p>
        </p:txBody>
      </p:sp>
    </p:spTree>
    <p:extLst>
      <p:ext uri="{BB962C8B-B14F-4D97-AF65-F5344CB8AC3E}">
        <p14:creationId xmlns:p14="http://schemas.microsoft.com/office/powerpoint/2010/main" val="400857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1D74BBC6-715E-E849-B4D9-447D9D81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8A519F5-610D-5144-ACDD-52F269293CEA}" type="slidenum">
              <a:rPr kumimoji="0" lang="zh-CN" altLang="en-US" sz="1400"/>
              <a:pPr eaLnBrk="1" hangingPunct="1"/>
              <a:t>37</a:t>
            </a:fld>
            <a:r>
              <a:rPr kumimoji="0" lang="en-US" altLang="zh-CN" sz="1400"/>
              <a:t>/73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32CC14A-7B99-5D43-A807-6ACDD8525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147" y="80865"/>
            <a:ext cx="7793038" cy="762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 画事件跟踪图</a:t>
            </a:r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BC055006-90A2-6544-8E80-21DDDFD6C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146" y="884080"/>
            <a:ext cx="10675775" cy="4953000"/>
          </a:xfrm>
          <a:noFill/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hlink"/>
                </a:solidFill>
              </a:rPr>
              <a:t>确定事件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事件包括系统与用户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或外部设备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hlink"/>
                </a:solidFill>
              </a:rPr>
              <a:t>交互</a:t>
            </a:r>
            <a:r>
              <a:rPr lang="zh-CN" altLang="en-US" sz="2400" dirty="0">
                <a:solidFill>
                  <a:schemeClr val="tx1"/>
                </a:solidFill>
              </a:rPr>
              <a:t>的所有信号、输入、输出、中断和动作等。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不要遗漏了</a:t>
            </a:r>
            <a:r>
              <a:rPr lang="zh-CN" altLang="en-US" sz="2400" dirty="0">
                <a:solidFill>
                  <a:schemeClr val="hlink"/>
                </a:solidFill>
              </a:rPr>
              <a:t>异常</a:t>
            </a:r>
            <a:r>
              <a:rPr lang="zh-CN" altLang="en-US" sz="2400" dirty="0">
                <a:solidFill>
                  <a:schemeClr val="tx1"/>
                </a:solidFill>
              </a:rPr>
              <a:t>事件和</a:t>
            </a:r>
            <a:r>
              <a:rPr lang="zh-CN" altLang="en-US" sz="2400" dirty="0">
                <a:solidFill>
                  <a:schemeClr val="hlink"/>
                </a:solidFill>
              </a:rPr>
              <a:t>出错</a:t>
            </a:r>
            <a:r>
              <a:rPr lang="zh-CN" altLang="en-US" sz="2400" dirty="0">
                <a:solidFill>
                  <a:schemeClr val="tx1"/>
                </a:solidFill>
              </a:rPr>
              <a:t>条件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传递信息的对象的</a:t>
            </a:r>
            <a:r>
              <a:rPr lang="zh-CN" altLang="en-US" sz="2400" dirty="0">
                <a:solidFill>
                  <a:schemeClr val="hlink"/>
                </a:solidFill>
              </a:rPr>
              <a:t>动作</a:t>
            </a:r>
            <a:r>
              <a:rPr lang="zh-CN" altLang="en-US" sz="2400" dirty="0">
                <a:solidFill>
                  <a:schemeClr val="tx1"/>
                </a:solidFill>
              </a:rPr>
              <a:t>也是事件。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大多数对象到对象的交互行为都对应着事件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应该把对控制流产生</a:t>
            </a:r>
            <a:r>
              <a:rPr lang="zh-CN" altLang="en-US" sz="2400" dirty="0">
                <a:solidFill>
                  <a:schemeClr val="hlink"/>
                </a:solidFill>
              </a:rPr>
              <a:t>相同效果</a:t>
            </a:r>
            <a:r>
              <a:rPr lang="zh-CN" altLang="en-US" sz="2400" dirty="0">
                <a:solidFill>
                  <a:schemeClr val="tx1"/>
                </a:solidFill>
              </a:rPr>
              <a:t>的那些事件组合在一起作为一类事件，并给它们取一个惟一的名字。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应该把对控制流有</a:t>
            </a:r>
            <a:r>
              <a:rPr lang="zh-CN" altLang="en-US" sz="2400" dirty="0">
                <a:solidFill>
                  <a:schemeClr val="hlink"/>
                </a:solidFill>
              </a:rPr>
              <a:t>不同影响</a:t>
            </a:r>
            <a:r>
              <a:rPr lang="zh-CN" altLang="en-US" sz="2400" dirty="0">
                <a:solidFill>
                  <a:schemeClr val="tx1"/>
                </a:solidFill>
              </a:rPr>
              <a:t>的那些事件区分开来，不要误把它们组合在一起。</a:t>
            </a:r>
          </a:p>
          <a:p>
            <a:pPr eaLnBrk="1" hangingPunct="1"/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87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3427FE00-83BB-8541-BB0F-1CC9F9A6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76BDC74-09E0-4D46-8286-C0DFD567B26D}" type="slidenum">
              <a:rPr kumimoji="0" lang="zh-CN" altLang="en-US" sz="1400"/>
              <a:pPr eaLnBrk="1" hangingPunct="1"/>
              <a:t>38</a:t>
            </a:fld>
            <a:r>
              <a:rPr kumimoji="0" lang="en-US" altLang="zh-CN" sz="1400"/>
              <a:t>/73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0813900-AA97-5F43-AF7C-D526634A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1896" y="121920"/>
            <a:ext cx="77930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1</a:t>
            </a:r>
            <a:r>
              <a:rPr lang="en-US" altLang="zh-CN" dirty="0"/>
              <a:t>.</a:t>
            </a:r>
            <a:r>
              <a:rPr lang="zh-CN" altLang="en-US" dirty="0"/>
              <a:t> 编写脚本</a:t>
            </a:r>
          </a:p>
        </p:txBody>
      </p:sp>
      <p:sp>
        <p:nvSpPr>
          <p:cNvPr id="514051" name="Rectangle 3">
            <a:extLst>
              <a:ext uri="{FF2B5EF4-FFF2-40B4-BE49-F238E27FC236}">
                <a16:creationId xmlns:a16="http://schemas.microsoft.com/office/drawing/2014/main" id="{B396CA10-DFD6-574F-820E-9AF5069D3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9431" y="996696"/>
            <a:ext cx="10423051" cy="5277644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800" dirty="0"/>
              <a:t>内容</a:t>
            </a:r>
            <a:endParaRPr lang="en-US" altLang="zh-CN" sz="2800" dirty="0"/>
          </a:p>
          <a:p>
            <a:pPr lvl="1"/>
            <a:r>
              <a:rPr lang="zh-CN" altLang="en-US" sz="2400" dirty="0"/>
              <a:t>事件序列</a:t>
            </a:r>
          </a:p>
          <a:p>
            <a:pPr lvl="1"/>
            <a:r>
              <a:rPr lang="zh-CN" altLang="en-US" sz="2400" dirty="0"/>
              <a:t>每个事件包括：动作对象、目标对象、事件参数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zh-CN" altLang="en-US" sz="2600" dirty="0"/>
              <a:t>设想用户界面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zh-CN" altLang="en-US" sz="2400" dirty="0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CCC8B46F-27FB-F543-B66C-E7EAF5E55E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710491"/>
              </p:ext>
            </p:extLst>
          </p:nvPr>
        </p:nvGraphicFramePr>
        <p:xfrm>
          <a:off x="4363434" y="3135086"/>
          <a:ext cx="2587872" cy="2932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Image" r:id="rId3" imgW="4483100" imgH="5156200" progId="Photoshop.Image.6">
                  <p:embed/>
                </p:oleObj>
              </mc:Choice>
              <mc:Fallback>
                <p:oleObj name="Image" r:id="rId3" imgW="4483100" imgH="5156200" progId="Photoshop.Image.6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id="{B010912B-FBC7-8B48-862E-C22944ED46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3434" y="3135086"/>
                        <a:ext cx="2587872" cy="2932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7564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1D74BBC6-715E-E849-B4D9-447D9D81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8A519F5-610D-5144-ACDD-52F269293CEA}" type="slidenum">
              <a:rPr kumimoji="0" lang="zh-CN" altLang="en-US" sz="1400"/>
              <a:pPr eaLnBrk="1" hangingPunct="1"/>
              <a:t>39</a:t>
            </a:fld>
            <a:r>
              <a:rPr kumimoji="0" lang="en-US" altLang="zh-CN" sz="1400"/>
              <a:t>/73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32CC14A-7B99-5D43-A807-6ACDD8525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147" y="80865"/>
            <a:ext cx="7793038" cy="762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 画事件跟踪图</a:t>
            </a:r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BC055006-90A2-6544-8E80-21DDDFD6C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146" y="884080"/>
            <a:ext cx="10675775" cy="4953000"/>
          </a:xfrm>
          <a:noFill/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hlink"/>
                </a:solidFill>
              </a:rPr>
              <a:t>需求陈述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</a:t>
            </a:r>
            <a:r>
              <a:rPr lang="zh-CN" altLang="en-US" sz="2400" dirty="0"/>
              <a:t>  →</a:t>
            </a:r>
            <a:r>
              <a:rPr lang="zh-CN" altLang="en-US" sz="2400" dirty="0">
                <a:solidFill>
                  <a:schemeClr val="hlink"/>
                </a:solidFill>
              </a:rPr>
              <a:t>脚本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/>
              <a:t>    </a:t>
            </a:r>
            <a:r>
              <a:rPr lang="zh-CN" altLang="en-US" sz="2400" dirty="0">
                <a:solidFill>
                  <a:schemeClr val="tx1"/>
                </a:solidFill>
              </a:rPr>
              <a:t>（常见的交互行为，自然语言描述，二义性）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/>
              <a:t>   →</a:t>
            </a:r>
            <a:r>
              <a:rPr lang="zh-CN" altLang="en-US" sz="2400" dirty="0">
                <a:solidFill>
                  <a:schemeClr val="hlink"/>
                </a:solidFill>
              </a:rPr>
              <a:t>事件跟踪图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chemeClr val="hlink"/>
                </a:solidFill>
              </a:rPr>
              <a:t>序列图</a:t>
            </a:r>
            <a:r>
              <a:rPr lang="zh-CN" altLang="en-US" sz="2400" dirty="0"/>
              <a:t>，脚本图形化）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/>
              <a:t>    </a:t>
            </a:r>
            <a:r>
              <a:rPr lang="zh-CN" altLang="en-US" sz="2400" dirty="0">
                <a:solidFill>
                  <a:schemeClr val="tx1"/>
                </a:solidFill>
              </a:rPr>
              <a:t>（提取</a:t>
            </a:r>
            <a:r>
              <a:rPr lang="zh-CN" altLang="en-US" sz="2400" dirty="0">
                <a:solidFill>
                  <a:schemeClr val="accent2"/>
                </a:solidFill>
              </a:rPr>
              <a:t>事件</a:t>
            </a:r>
            <a:r>
              <a:rPr lang="zh-CN" altLang="en-US" sz="2400" dirty="0">
                <a:solidFill>
                  <a:schemeClr val="tx1"/>
                </a:solidFill>
              </a:rPr>
              <a:t>，确定动作对象和目标对象，排列事件次序）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/>
              <a:t>    →</a:t>
            </a:r>
            <a:r>
              <a:rPr lang="zh-CN" altLang="en-US" sz="2400" dirty="0">
                <a:solidFill>
                  <a:schemeClr val="hlink"/>
                </a:solidFill>
              </a:rPr>
              <a:t>状态图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/>
              <a:t>     </a:t>
            </a:r>
            <a:r>
              <a:rPr lang="zh-CN" altLang="en-US" sz="2400" dirty="0">
                <a:solidFill>
                  <a:schemeClr val="tx1"/>
                </a:solidFill>
              </a:rPr>
              <a:t>（确定</a:t>
            </a:r>
            <a:r>
              <a:rPr lang="zh-CN" altLang="en-US" sz="2400" dirty="0">
                <a:solidFill>
                  <a:schemeClr val="accent2"/>
                </a:solidFill>
              </a:rPr>
              <a:t>对象</a:t>
            </a:r>
            <a:r>
              <a:rPr lang="zh-CN" altLang="en-US" sz="2400" dirty="0">
                <a:solidFill>
                  <a:schemeClr val="tx1"/>
                </a:solidFill>
              </a:rPr>
              <a:t>状态及转换关系）</a:t>
            </a:r>
          </a:p>
        </p:txBody>
      </p:sp>
    </p:spTree>
    <p:extLst>
      <p:ext uri="{BB962C8B-B14F-4D97-AF65-F5344CB8AC3E}">
        <p14:creationId xmlns:p14="http://schemas.microsoft.com/office/powerpoint/2010/main" val="355156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0C036850-FDF5-4A4F-B072-3C4B2C17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F2498FFE-862F-F942-AA7D-E481146AD411}" type="slidenum">
              <a:rPr kumimoji="0" lang="zh-CN" altLang="en-US" sz="1400"/>
              <a:pPr eaLnBrk="1" hangingPunct="1"/>
              <a:t>4</a:t>
            </a:fld>
            <a:r>
              <a:rPr kumimoji="0" lang="en-US" altLang="zh-CN" sz="1400"/>
              <a:t>/73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FC29C05-8FEE-1342-A93C-D6C6B9632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2298" y="87549"/>
            <a:ext cx="7793038" cy="762000"/>
          </a:xfrm>
        </p:spPr>
        <p:txBody>
          <a:bodyPr/>
          <a:lstStyle/>
          <a:p>
            <a:pPr eaLnBrk="1" hangingPunct="1"/>
            <a:r>
              <a:rPr lang="zh-CN" altLang="en-US"/>
              <a:t>系统三要素与三个子模型</a:t>
            </a:r>
          </a:p>
        </p:txBody>
      </p:sp>
      <p:sp>
        <p:nvSpPr>
          <p:cNvPr id="483331" name="Rectangle 3">
            <a:extLst>
              <a:ext uri="{FF2B5EF4-FFF2-40B4-BE49-F238E27FC236}">
                <a16:creationId xmlns:a16="http://schemas.microsoft.com/office/drawing/2014/main" id="{78A3B04A-8808-7446-8172-CF43A8F10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936" y="952500"/>
            <a:ext cx="10545547" cy="49530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静态结构</a:t>
            </a:r>
            <a:r>
              <a:rPr lang="zh-CN" altLang="en-US" sz="2400" dirty="0">
                <a:latin typeface="Times New Roman" panose="02020603050405020304" pitchFamily="18" charset="0"/>
              </a:rPr>
              <a:t>—</a:t>
            </a:r>
            <a:r>
              <a:rPr lang="zh-CN" altLang="en-US" sz="2400" dirty="0"/>
              <a:t>对象模型：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对解决任何问题都极有价值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交互次序</a:t>
            </a:r>
            <a:r>
              <a:rPr lang="zh-CN" altLang="en-US" sz="2400" dirty="0">
                <a:latin typeface="Times New Roman" panose="02020603050405020304" pitchFamily="18" charset="0"/>
              </a:rPr>
              <a:t>—</a:t>
            </a:r>
            <a:r>
              <a:rPr lang="zh-CN" altLang="en-US" sz="2400" dirty="0"/>
              <a:t>动态模型：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对涉及交互作用和时序问题较重要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如用户界面、控制过程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数据变换</a:t>
            </a:r>
            <a:r>
              <a:rPr lang="zh-CN" altLang="en-US" sz="2400" dirty="0">
                <a:latin typeface="Times New Roman" panose="02020603050405020304" pitchFamily="18" charset="0"/>
              </a:rPr>
              <a:t>—</a:t>
            </a:r>
            <a:r>
              <a:rPr lang="zh-CN" altLang="en-US" sz="2400" dirty="0"/>
              <a:t>功能模型：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对运算量很大的问题较重要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如高级语言编译、科学与工程计算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动态模型和功能模型包含了对象模型中的</a:t>
            </a:r>
            <a:r>
              <a:rPr lang="zh-CN" altLang="en-US" sz="2400" dirty="0">
                <a:solidFill>
                  <a:schemeClr val="hlink"/>
                </a:solidFill>
              </a:rPr>
              <a:t>操作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chemeClr val="hlink"/>
                </a:solidFill>
              </a:rPr>
              <a:t>服务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chemeClr val="hlink"/>
                </a:solidFill>
              </a:rPr>
              <a:t>方法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77837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3427FE00-83BB-8541-BB0F-1CC9F9A6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76BDC74-09E0-4D46-8286-C0DFD567B26D}" type="slidenum">
              <a:rPr kumimoji="0" lang="zh-CN" altLang="en-US" sz="1400"/>
              <a:pPr eaLnBrk="1" hangingPunct="1"/>
              <a:t>40</a:t>
            </a:fld>
            <a:r>
              <a:rPr kumimoji="0" lang="en-US" altLang="zh-CN" sz="1400"/>
              <a:t>/73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0813900-AA97-5F43-AF7C-D526634A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1896" y="121920"/>
            <a:ext cx="77930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例子：</a:t>
            </a:r>
            <a:r>
              <a:rPr lang="en-US" altLang="zh-CN" dirty="0"/>
              <a:t>ATM</a:t>
            </a:r>
            <a:r>
              <a:rPr lang="zh-CN" altLang="en-US" dirty="0"/>
              <a:t>系统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EBA4CF6-2042-A447-BD6B-94DAA1FF3238}"/>
              </a:ext>
            </a:extLst>
          </p:cNvPr>
          <p:cNvGrpSpPr/>
          <p:nvPr/>
        </p:nvGrpSpPr>
        <p:grpSpPr>
          <a:xfrm>
            <a:off x="964164" y="888582"/>
            <a:ext cx="10375640" cy="5396202"/>
            <a:chOff x="1662114" y="-76200"/>
            <a:chExt cx="8119758" cy="6934200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7E7C0055-1409-4546-8956-161DA9536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-76200"/>
              <a:ext cx="923622" cy="56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储户</a:t>
              </a:r>
              <a:endParaRPr lang="en-US" altLang="zh-CN"/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E5710BA9-A7D8-7240-AD44-9EB43B02C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1" y="-76200"/>
              <a:ext cx="886989" cy="56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ATM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6EAD7A1E-AF7C-A64A-B0C3-82BAD982A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-76200"/>
              <a:ext cx="923622" cy="56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总行</a:t>
              </a:r>
              <a:endParaRPr lang="en-US" altLang="zh-CN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03BC45BC-33DA-2E42-ACDE-375BECE2C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8250" y="-61913"/>
              <a:ext cx="923622" cy="56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分行</a:t>
              </a: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B56E96F4-1450-DF4C-8CB9-6588DC30A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81000"/>
              <a:ext cx="0" cy="6477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AD9695B4-5B40-D743-867E-3A4C69D0B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381000"/>
              <a:ext cx="0" cy="6477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DDDBB4A1-769E-A845-BC5C-BB20BC5E6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81000"/>
              <a:ext cx="0" cy="6477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0C59CB40-4D40-8A47-BC0D-6B3D6C876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6400" y="381000"/>
              <a:ext cx="0" cy="6477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D0AB8A58-9EB2-BE4F-87E9-31EDA8724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5334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77C7670D-A60C-B14F-BB11-7F6ACBAF4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152401"/>
              <a:ext cx="838200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插卡</a:t>
              </a:r>
              <a:endParaRPr lang="en-US" altLang="zh-CN" sz="1800" b="1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2EA575C2-D71D-C946-BC90-3E83B96CD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8382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CEAA54DD-5A26-5545-BE80-06674CF02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1" y="457201"/>
              <a:ext cx="1317625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要求密码</a:t>
              </a:r>
              <a:endParaRPr lang="en-US" altLang="zh-CN" sz="1800" b="1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07AF0C3C-AB5E-C54A-83C1-D782DD23F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11430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EFED6E90-3C2E-0243-98C9-B3AAD3A85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9450" y="762001"/>
              <a:ext cx="1276350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输入密码</a:t>
              </a:r>
              <a:endParaRPr lang="en-US" altLang="zh-CN" sz="1800" b="1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3478E181-BF51-6742-8A67-BF8C15DD0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12954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DD610F56-EEFE-644F-ADD9-C6380CB60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14478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94FC78B7-60CA-714F-BDAE-A4823F978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050" y="898526"/>
              <a:ext cx="1784350" cy="78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请求验证账户</a:t>
              </a:r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7D6E32E2-0782-6D4E-8B81-84C6C7CF5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1066801"/>
              <a:ext cx="2292350" cy="78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请求分行验证账户</a:t>
              </a: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86450255-AE37-7645-9DAC-7E352332F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62800" y="17526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3BA419E2-E4D0-6F45-9724-04F3B9135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1588" y="1371601"/>
              <a:ext cx="1217613" cy="78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账户有效</a:t>
              </a:r>
              <a:endParaRPr lang="en-US" altLang="zh-CN" sz="1800" b="1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45D0C539-8F05-8647-A18F-5A284117D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9200" y="1889125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C5E65F18-94F8-3441-9B9E-978725D3F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1" y="1508127"/>
              <a:ext cx="1293812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账户有效</a:t>
              </a:r>
              <a:endParaRPr lang="en-US" altLang="zh-CN" sz="1800" b="1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12CD66B2-5A26-6243-A49C-41F3118D9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20574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EABCE7B2-BDF3-084B-96D4-1F0F9DC38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1676401"/>
              <a:ext cx="1874838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要求事务类型</a:t>
              </a:r>
              <a:endParaRPr lang="en-US" altLang="zh-CN" sz="1800" b="1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7BF36BF5-307A-9F4C-BC89-912348811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23622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A320D481-6204-6B4B-87B0-F41A02E31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1" y="1981202"/>
              <a:ext cx="1350963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输入类型</a:t>
              </a: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EC0B1B6A-7B79-854B-B431-020491104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26670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C108975A-FBD2-384B-B3DD-C7F4FA3D7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286001"/>
              <a:ext cx="2057400" cy="78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要求输入取款额</a:t>
              </a:r>
              <a:endParaRPr lang="en-US" altLang="zh-CN" sz="1800" b="1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2966A46D-329B-0C4E-A1C3-290E65A72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29718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7A6FEF55-6ED7-4E40-BDC1-BC8F5D1C4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1" y="2590801"/>
              <a:ext cx="1554163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输入取款额</a:t>
              </a:r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907224F3-2B38-D645-8980-9CC5E68C4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31242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14F0A830-EF7E-5243-A03E-564BE2ABF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27326"/>
              <a:ext cx="1828800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请求处理事务</a:t>
              </a:r>
            </a:p>
          </p:txBody>
        </p: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E602D320-8184-6343-8D9B-CBED910C2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1" y="2895600"/>
              <a:ext cx="2308225" cy="78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请求处理分行事务</a:t>
              </a: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F05433B9-C793-E342-A882-455630E44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62800" y="35814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8F233FC9-47FF-8A4D-AECF-7086627C3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199" y="3200401"/>
              <a:ext cx="1773238" cy="78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分行事务成功</a:t>
              </a:r>
              <a:endParaRPr lang="en-US" altLang="zh-CN" sz="1800" b="1"/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DE366708-6FAF-554D-AA96-2F1A7D6F20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9200" y="3717925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44" name="Text Box 42">
              <a:extLst>
                <a:ext uri="{FF2B5EF4-FFF2-40B4-BE49-F238E27FC236}">
                  <a16:creationId xmlns:a16="http://schemas.microsoft.com/office/drawing/2014/main" id="{A7958072-151E-B643-8BDE-789FC553F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576" y="3336926"/>
              <a:ext cx="1292225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事务成功</a:t>
              </a:r>
              <a:endParaRPr lang="en-US" altLang="zh-CN" sz="1800" b="1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81BA7B75-DC89-4743-A07F-123E3ED92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2766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3244C43A-4D50-2F43-8AC4-28546A844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3946525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9949EA38-EDD4-D146-9F7C-66F5062A9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2164" y="3565526"/>
              <a:ext cx="1316037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1800" b="1"/>
                <a:t>吐出现</a:t>
              </a:r>
              <a:r>
                <a:rPr lang="zh-CN" altLang="en-US" sz="1800" b="1"/>
                <a:t>金</a:t>
              </a:r>
              <a:endParaRPr lang="en-US" altLang="zh-CN" sz="1800" b="1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450A6E06-6812-BB4F-AFB3-4E573A4A7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42672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DC30DB9E-8BF0-8B4C-9C8D-E316F0D47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3886201"/>
              <a:ext cx="1798638" cy="78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请求拿走现金</a:t>
              </a:r>
              <a:endParaRPr lang="en-US" altLang="zh-CN" sz="1800" b="1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DD43F5A8-0F2F-BC4D-967B-515A473CD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45720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51" name="Text Box 49">
              <a:extLst>
                <a:ext uri="{FF2B5EF4-FFF2-40B4-BE49-F238E27FC236}">
                  <a16:creationId xmlns:a16="http://schemas.microsoft.com/office/drawing/2014/main" id="{F621E04E-1181-2E42-8769-216EA53FD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5650" y="4191001"/>
              <a:ext cx="1352550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拿走现金</a:t>
              </a:r>
              <a:endParaRPr lang="en-US" altLang="zh-CN" sz="1800" b="1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1124EF5A-C9A8-AD4D-BAFF-8F4C1BC8CA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48768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53" name="Text Box 51">
              <a:extLst>
                <a:ext uri="{FF2B5EF4-FFF2-40B4-BE49-F238E27FC236}">
                  <a16:creationId xmlns:a16="http://schemas.microsoft.com/office/drawing/2014/main" id="{821649B4-4C67-484F-A2B1-0E1967F47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495801"/>
              <a:ext cx="2057400" cy="78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请求继续此事务</a:t>
              </a:r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5D155DBE-B6BF-CF4F-87B8-07F4BEBAD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51816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55" name="Text Box 53">
              <a:extLst>
                <a:ext uri="{FF2B5EF4-FFF2-40B4-BE49-F238E27FC236}">
                  <a16:creationId xmlns:a16="http://schemas.microsoft.com/office/drawing/2014/main" id="{C6AC998E-972D-974F-BB59-D28DDE1B7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1" y="4800602"/>
              <a:ext cx="792163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结束</a:t>
              </a:r>
            </a:p>
          </p:txBody>
        </p:sp>
        <p:sp>
          <p:nvSpPr>
            <p:cNvPr id="56" name="Line 54">
              <a:extLst>
                <a:ext uri="{FF2B5EF4-FFF2-40B4-BE49-F238E27FC236}">
                  <a16:creationId xmlns:a16="http://schemas.microsoft.com/office/drawing/2014/main" id="{84325F51-FA28-254C-B389-799EAE6A8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54864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57" name="Text Box 55">
              <a:extLst>
                <a:ext uri="{FF2B5EF4-FFF2-40B4-BE49-F238E27FC236}">
                  <a16:creationId xmlns:a16="http://schemas.microsoft.com/office/drawing/2014/main" id="{15AE03E2-96AB-CB48-ABB1-0DBA020C3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750" y="5105401"/>
              <a:ext cx="1035050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印账单</a:t>
              </a:r>
              <a:endParaRPr lang="en-US" altLang="zh-CN" sz="1800" b="1"/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91B7880A-7E55-4E4F-B208-C35D92788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57912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59" name="Text Box 57">
              <a:extLst>
                <a:ext uri="{FF2B5EF4-FFF2-40B4-BE49-F238E27FC236}">
                  <a16:creationId xmlns:a16="http://schemas.microsoft.com/office/drawing/2014/main" id="{943E028E-987B-134C-BF2D-37116D0D1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5410202"/>
              <a:ext cx="755650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退卡</a:t>
              </a:r>
              <a:endParaRPr lang="en-US" altLang="zh-CN" sz="1800" b="1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ECD51F3E-6F48-8740-95E6-A05399B5D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60960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61" name="Text Box 59">
              <a:extLst>
                <a:ext uri="{FF2B5EF4-FFF2-40B4-BE49-F238E27FC236}">
                  <a16:creationId xmlns:a16="http://schemas.microsoft.com/office/drawing/2014/main" id="{564BFFCA-B81D-7046-9266-D0FBB0CD2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750" y="5715001"/>
              <a:ext cx="1314450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请拿走卡</a:t>
              </a:r>
              <a:endParaRPr lang="en-US" altLang="zh-CN" sz="1800" b="1"/>
            </a:p>
          </p:txBody>
        </p:sp>
        <p:sp>
          <p:nvSpPr>
            <p:cNvPr id="62" name="Text Box 60">
              <a:extLst>
                <a:ext uri="{FF2B5EF4-FFF2-40B4-BE49-F238E27FC236}">
                  <a16:creationId xmlns:a16="http://schemas.microsoft.com/office/drawing/2014/main" id="{F211F779-DCD6-EB40-A768-07E3E4CBE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6019801"/>
              <a:ext cx="1066800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拿走卡</a:t>
              </a: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A6B3EC7B-1763-4041-87A7-2FE55E79D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050" y="6324601"/>
              <a:ext cx="1606550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显示主屏幕</a:t>
              </a:r>
              <a:endParaRPr lang="en-US" altLang="zh-CN" sz="1800" b="1"/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9B8305F1-CCFC-E649-B6CD-30CAA2888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64008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65" name="Line 63">
              <a:extLst>
                <a:ext uri="{FF2B5EF4-FFF2-40B4-BE49-F238E27FC236}">
                  <a16:creationId xmlns:a16="http://schemas.microsoft.com/office/drawing/2014/main" id="{C566B879-C3C9-8E48-9081-69F3DD1FF3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67056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88AA0FB1-2E9F-F340-8C75-6C2B11AAE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114" y="1939925"/>
              <a:ext cx="805209" cy="311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ATM</a:t>
              </a:r>
            </a:p>
            <a:p>
              <a:pPr eaLnBrk="1" hangingPunct="1"/>
              <a:r>
                <a:rPr lang="zh-CN" altLang="en-US" sz="2000"/>
                <a:t>系统</a:t>
              </a:r>
            </a:p>
            <a:p>
              <a:pPr eaLnBrk="1" hangingPunct="1"/>
              <a:r>
                <a:rPr lang="zh-CN" altLang="en-US" sz="2000"/>
                <a:t>正常</a:t>
              </a:r>
            </a:p>
            <a:p>
              <a:pPr eaLnBrk="1" hangingPunct="1"/>
              <a:r>
                <a:rPr lang="zh-CN" altLang="en-US" sz="2000"/>
                <a:t>情况</a:t>
              </a:r>
            </a:p>
            <a:p>
              <a:pPr eaLnBrk="1" hangingPunct="1"/>
              <a:r>
                <a:rPr lang="zh-CN" altLang="en-US" sz="2000"/>
                <a:t>脚本</a:t>
              </a:r>
            </a:p>
            <a:p>
              <a:pPr eaLnBrk="1" hangingPunct="1"/>
              <a:r>
                <a:rPr lang="zh-CN" altLang="en-US" sz="2000"/>
                <a:t>的事</a:t>
              </a:r>
            </a:p>
            <a:p>
              <a:pPr eaLnBrk="1" hangingPunct="1"/>
              <a:r>
                <a:rPr lang="zh-CN" altLang="en-US" sz="2000"/>
                <a:t>件跟</a:t>
              </a:r>
            </a:p>
            <a:p>
              <a:pPr eaLnBrk="1" hangingPunct="1"/>
              <a:r>
                <a:rPr lang="zh-CN" altLang="en-US" sz="2000"/>
                <a:t>踪图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521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93932800-BEED-3344-AB6F-60F9A354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FB74647-066E-2B44-B821-860A6950CDDF}" type="slidenum">
              <a:rPr kumimoji="0" lang="zh-CN" altLang="en-US" sz="1400"/>
              <a:pPr eaLnBrk="1" hangingPunct="1"/>
              <a:t>41</a:t>
            </a:fld>
            <a:r>
              <a:rPr kumimoji="0" lang="en-US" altLang="zh-CN" sz="1400"/>
              <a:t>/73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8ED1B26-5B0A-7A4F-B958-029315547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808" y="175726"/>
            <a:ext cx="7793038" cy="685800"/>
          </a:xfrm>
        </p:spPr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 画状态图</a:t>
            </a:r>
          </a:p>
        </p:txBody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AB6DA7C4-213B-A148-ACEB-EC1E16E37D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808" y="973492"/>
            <a:ext cx="10706878" cy="5309119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状态图：描绘事件与对象状态的关系。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一张状态图描绘</a:t>
            </a:r>
            <a:r>
              <a:rPr lang="zh-CN" altLang="en-US" sz="2800" dirty="0">
                <a:solidFill>
                  <a:schemeClr val="hlink"/>
                </a:solidFill>
              </a:rPr>
              <a:t>一类对象</a:t>
            </a:r>
            <a:r>
              <a:rPr lang="zh-CN" altLang="en-US" sz="2800" dirty="0"/>
              <a:t>的行为，它确定了由</a:t>
            </a:r>
            <a:r>
              <a:rPr lang="zh-CN" altLang="en-US" sz="2800" dirty="0">
                <a:solidFill>
                  <a:schemeClr val="accent2"/>
                </a:solidFill>
              </a:rPr>
              <a:t>事件序列</a:t>
            </a:r>
            <a:r>
              <a:rPr lang="zh-CN" altLang="en-US" sz="2800" dirty="0"/>
              <a:t>引出的</a:t>
            </a:r>
            <a:r>
              <a:rPr lang="zh-CN" altLang="en-US" sz="2800" dirty="0">
                <a:solidFill>
                  <a:schemeClr val="hlink"/>
                </a:solidFill>
              </a:rPr>
              <a:t>状态序列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仅考虑具有</a:t>
            </a:r>
            <a:r>
              <a:rPr lang="zh-CN" altLang="en-US" sz="2800" dirty="0">
                <a:solidFill>
                  <a:schemeClr val="hlink"/>
                </a:solidFill>
              </a:rPr>
              <a:t>重要交互</a:t>
            </a:r>
            <a:r>
              <a:rPr lang="zh-CN" altLang="en-US" sz="2800" dirty="0"/>
              <a:t>行为、</a:t>
            </a:r>
            <a:r>
              <a:rPr lang="zh-CN" altLang="en-US" sz="2800" dirty="0">
                <a:solidFill>
                  <a:schemeClr val="hlink"/>
                </a:solidFill>
              </a:rPr>
              <a:t>发送事件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chemeClr val="hlink"/>
                </a:solidFill>
              </a:rPr>
              <a:t>主动对象</a:t>
            </a:r>
            <a:r>
              <a:rPr lang="zh-CN" altLang="en-US" sz="2800" dirty="0"/>
              <a:t>类，忽略被动对象和系统外部因素。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主动对象：</a:t>
            </a:r>
            <a:r>
              <a:rPr lang="en-US" altLang="zh-CN" sz="2400" dirty="0"/>
              <a:t>ATM，</a:t>
            </a:r>
            <a:r>
              <a:rPr lang="zh-CN" altLang="en-US" sz="2400" dirty="0"/>
              <a:t>柜员终端、总行、分行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被动对象：现金兑换卡、事务、帐户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系统外部因素：储户、柜员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不引起当前状态发生转换的事件可忽略。</a:t>
            </a:r>
          </a:p>
        </p:txBody>
      </p:sp>
    </p:spTree>
    <p:extLst>
      <p:ext uri="{BB962C8B-B14F-4D97-AF65-F5344CB8AC3E}">
        <p14:creationId xmlns:p14="http://schemas.microsoft.com/office/powerpoint/2010/main" val="2204190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1A9488C3-FE3B-5F4B-8479-E6A36B3F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8180EBF-599D-A649-84BA-764B7DCF1C12}" type="slidenum">
              <a:rPr kumimoji="0" lang="zh-CN" altLang="en-US" sz="1400"/>
              <a:pPr eaLnBrk="1" hangingPunct="1"/>
              <a:t>42</a:t>
            </a:fld>
            <a:r>
              <a:rPr kumimoji="0" lang="en-US" altLang="zh-CN" sz="1400"/>
              <a:t>/73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827090B-2AF2-E843-B074-B188FFA66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470" y="93306"/>
            <a:ext cx="7800975" cy="762000"/>
          </a:xfrm>
        </p:spPr>
        <p:txBody>
          <a:bodyPr/>
          <a:lstStyle/>
          <a:p>
            <a:pPr eaLnBrk="1" hangingPunct="1"/>
            <a:r>
              <a:rPr lang="zh-CN" altLang="en-US" dirty="0"/>
              <a:t>画状态图方法与步骤</a:t>
            </a:r>
            <a:endParaRPr lang="en-US" altLang="zh-CN" dirty="0"/>
          </a:p>
        </p:txBody>
      </p:sp>
      <p:sp>
        <p:nvSpPr>
          <p:cNvPr id="519171" name="Rectangle 3">
            <a:extLst>
              <a:ext uri="{FF2B5EF4-FFF2-40B4-BE49-F238E27FC236}">
                <a16:creationId xmlns:a16="http://schemas.microsoft.com/office/drawing/2014/main" id="{C5F89896-5D4F-3E45-8785-B3F06BF84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470" y="962608"/>
            <a:ext cx="10638452" cy="4038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dirty="0"/>
              <a:t>从一张事件跟踪图出发，仅考虑影响</a:t>
            </a:r>
            <a:r>
              <a:rPr lang="zh-CN" altLang="en-US" dirty="0">
                <a:solidFill>
                  <a:schemeClr val="hlink"/>
                </a:solidFill>
              </a:rPr>
              <a:t>一类对象</a:t>
            </a:r>
            <a:r>
              <a:rPr lang="zh-CN" altLang="en-US" dirty="0"/>
              <a:t>的事件，即聚焦</a:t>
            </a:r>
            <a:r>
              <a:rPr lang="zh-CN" altLang="en-US" dirty="0">
                <a:solidFill>
                  <a:schemeClr val="hlink"/>
                </a:solidFill>
              </a:rPr>
              <a:t>某条竖线</a:t>
            </a:r>
            <a:r>
              <a:rPr lang="zh-CN" altLang="en-US" dirty="0"/>
              <a:t>，如</a:t>
            </a:r>
            <a:r>
              <a:rPr lang="en-US" altLang="zh-CN" dirty="0">
                <a:hlinkClick r:id="rId2" action="ppaction://hlinksldjump"/>
              </a:rPr>
              <a:t>ATM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每条</a:t>
            </a:r>
            <a:r>
              <a:rPr lang="zh-CN" altLang="en-US" dirty="0">
                <a:solidFill>
                  <a:schemeClr val="hlink"/>
                </a:solidFill>
              </a:rPr>
              <a:t>指向</a:t>
            </a:r>
            <a:r>
              <a:rPr lang="zh-CN" altLang="en-US" dirty="0"/>
              <a:t>竖线的箭头线为状态图的一条有向边，边上标以</a:t>
            </a:r>
            <a:r>
              <a:rPr lang="zh-CN" altLang="en-US" dirty="0">
                <a:solidFill>
                  <a:schemeClr val="hlink"/>
                </a:solidFill>
              </a:rPr>
              <a:t>事件</a:t>
            </a:r>
            <a:r>
              <a:rPr lang="zh-CN" altLang="en-US" dirty="0"/>
              <a:t>名</a:t>
            </a:r>
          </a:p>
          <a:p>
            <a:pPr lvl="1" eaLnBrk="1" hangingPunct="1"/>
            <a:r>
              <a:rPr lang="zh-CN" altLang="en-US" dirty="0"/>
              <a:t>两个</a:t>
            </a:r>
            <a:r>
              <a:rPr lang="zh-CN" altLang="en-US" dirty="0">
                <a:solidFill>
                  <a:schemeClr val="hlink"/>
                </a:solidFill>
              </a:rPr>
              <a:t>事件</a:t>
            </a:r>
            <a:r>
              <a:rPr lang="zh-CN" altLang="en-US" dirty="0"/>
              <a:t>之间的</a:t>
            </a:r>
            <a:r>
              <a:rPr lang="zh-CN" altLang="en-US" dirty="0">
                <a:solidFill>
                  <a:schemeClr val="hlink"/>
                </a:solidFill>
              </a:rPr>
              <a:t>间隔</a:t>
            </a:r>
            <a:r>
              <a:rPr lang="zh-CN" altLang="en-US" dirty="0"/>
              <a:t>就是一个</a:t>
            </a:r>
            <a:r>
              <a:rPr lang="zh-CN" altLang="en-US" dirty="0">
                <a:solidFill>
                  <a:schemeClr val="hlink"/>
                </a:solidFill>
              </a:rPr>
              <a:t>状态</a:t>
            </a:r>
            <a:r>
              <a:rPr lang="zh-CN" altLang="en-US" dirty="0"/>
              <a:t>，给每个状态一个有意义的名称</a:t>
            </a:r>
          </a:p>
          <a:p>
            <a:pPr lvl="1" eaLnBrk="1" hangingPunct="1"/>
            <a:r>
              <a:rPr lang="zh-CN" altLang="en-US" dirty="0"/>
              <a:t>每条由竖线</a:t>
            </a:r>
            <a:r>
              <a:rPr lang="zh-CN" altLang="en-US" dirty="0">
                <a:solidFill>
                  <a:schemeClr val="hlink"/>
                </a:solidFill>
              </a:rPr>
              <a:t>射出</a:t>
            </a:r>
            <a:r>
              <a:rPr lang="zh-CN" altLang="en-US" dirty="0"/>
              <a:t>的箭头线为对象达到某个状态时所做的</a:t>
            </a:r>
            <a:r>
              <a:rPr lang="zh-CN" altLang="en-US" dirty="0">
                <a:solidFill>
                  <a:schemeClr val="hlink"/>
                </a:solidFill>
              </a:rPr>
              <a:t>行为</a:t>
            </a:r>
            <a:endParaRPr lang="en-US" altLang="zh-CN" dirty="0">
              <a:solidFill>
                <a:schemeClr val="hlink"/>
              </a:solidFill>
            </a:endParaRPr>
          </a:p>
          <a:p>
            <a:pPr lvl="1" eaLnBrk="1" hangingPunct="1"/>
            <a:endParaRPr lang="en-US" altLang="zh-CN" dirty="0">
              <a:solidFill>
                <a:schemeClr val="hlink"/>
              </a:solidFill>
            </a:endParaRPr>
          </a:p>
          <a:p>
            <a:r>
              <a:rPr lang="zh-CN" altLang="en-US" dirty="0"/>
              <a:t>将其他脚本的事件跟踪图的有关状态合并到已画出的状态图中</a:t>
            </a:r>
          </a:p>
          <a:p>
            <a:pPr lvl="1"/>
            <a:r>
              <a:rPr lang="zh-CN" altLang="en-US" dirty="0"/>
              <a:t>找出以前考虑过的脚本的分支点（验证帐户）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考虑边界情况和特殊情况，直至覆盖所有脚本，包含影响某类对象状态的全部事件</a:t>
            </a:r>
          </a:p>
          <a:p>
            <a:pPr lvl="1" eaLnBrk="1" hangingPunct="1"/>
            <a:endParaRPr lang="zh-CN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78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3427FE00-83BB-8541-BB0F-1CC9F9A6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76BDC74-09E0-4D46-8286-C0DFD567B26D}" type="slidenum">
              <a:rPr kumimoji="0" lang="zh-CN" altLang="en-US" sz="1400"/>
              <a:pPr eaLnBrk="1" hangingPunct="1"/>
              <a:t>43</a:t>
            </a:fld>
            <a:r>
              <a:rPr kumimoji="0" lang="en-US" altLang="zh-CN" sz="1400"/>
              <a:t>/73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0813900-AA97-5F43-AF7C-D526634A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1896" y="121920"/>
            <a:ext cx="77930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例子：</a:t>
            </a:r>
            <a:r>
              <a:rPr lang="en-US" altLang="zh-CN" dirty="0"/>
              <a:t>ATM</a:t>
            </a:r>
            <a:r>
              <a:rPr lang="zh-CN" altLang="en-US" dirty="0"/>
              <a:t>系统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EBA4CF6-2042-A447-BD6B-94DAA1FF3238}"/>
              </a:ext>
            </a:extLst>
          </p:cNvPr>
          <p:cNvGrpSpPr/>
          <p:nvPr/>
        </p:nvGrpSpPr>
        <p:grpSpPr>
          <a:xfrm>
            <a:off x="964164" y="888582"/>
            <a:ext cx="10375640" cy="5396202"/>
            <a:chOff x="1662114" y="-76200"/>
            <a:chExt cx="8119758" cy="6934200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7E7C0055-1409-4546-8956-161DA9536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-76200"/>
              <a:ext cx="923622" cy="56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储户</a:t>
              </a:r>
              <a:endParaRPr lang="en-US" altLang="zh-CN"/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E5710BA9-A7D8-7240-AD44-9EB43B02C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1" y="-76200"/>
              <a:ext cx="886989" cy="56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ATM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6EAD7A1E-AF7C-A64A-B0C3-82BAD982A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-76200"/>
              <a:ext cx="923622" cy="56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总行</a:t>
              </a:r>
              <a:endParaRPr lang="en-US" altLang="zh-CN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03BC45BC-33DA-2E42-ACDE-375BECE2C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8250" y="-61913"/>
              <a:ext cx="923622" cy="56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分行</a:t>
              </a: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B56E96F4-1450-DF4C-8CB9-6588DC30A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81000"/>
              <a:ext cx="0" cy="6477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AD9695B4-5B40-D743-867E-3A4C69D0B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381000"/>
              <a:ext cx="0" cy="6477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DDDBB4A1-769E-A845-BC5C-BB20BC5E6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81000"/>
              <a:ext cx="0" cy="6477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0C59CB40-4D40-8A47-BC0D-6B3D6C876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6400" y="381000"/>
              <a:ext cx="0" cy="6477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D0AB8A58-9EB2-BE4F-87E9-31EDA8724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5334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77C7670D-A60C-B14F-BB11-7F6ACBAF4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152401"/>
              <a:ext cx="838200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插卡</a:t>
              </a:r>
              <a:endParaRPr lang="en-US" altLang="zh-CN" sz="1800" b="1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2EA575C2-D71D-C946-BC90-3E83B96CD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8382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CEAA54DD-5A26-5545-BE80-06674CF02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1" y="457201"/>
              <a:ext cx="1317625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要求密码</a:t>
              </a:r>
              <a:endParaRPr lang="en-US" altLang="zh-CN" sz="1800" b="1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07AF0C3C-AB5E-C54A-83C1-D782DD23F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11430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EFED6E90-3C2E-0243-98C9-B3AAD3A85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9450" y="762001"/>
              <a:ext cx="1276350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输入密码</a:t>
              </a:r>
              <a:endParaRPr lang="en-US" altLang="zh-CN" sz="1800" b="1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3478E181-BF51-6742-8A67-BF8C15DD0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12954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DD610F56-EEFE-644F-ADD9-C6380CB60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14478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94FC78B7-60CA-714F-BDAE-A4823F978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050" y="898526"/>
              <a:ext cx="1784350" cy="78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请求验证账户</a:t>
              </a:r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7D6E32E2-0782-6D4E-8B81-84C6C7CF5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1066801"/>
              <a:ext cx="2292350" cy="78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请求分行验证账户</a:t>
              </a: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86450255-AE37-7645-9DAC-7E352332F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62800" y="17526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3BA419E2-E4D0-6F45-9724-04F3B9135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1588" y="1371601"/>
              <a:ext cx="1217613" cy="78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账户有效</a:t>
              </a:r>
              <a:endParaRPr lang="en-US" altLang="zh-CN" sz="1800" b="1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45D0C539-8F05-8647-A18F-5A284117D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9200" y="1889125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C5E65F18-94F8-3441-9B9E-978725D3F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1" y="1508127"/>
              <a:ext cx="1293812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账户有效</a:t>
              </a:r>
              <a:endParaRPr lang="en-US" altLang="zh-CN" sz="1800" b="1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12CD66B2-5A26-6243-A49C-41F3118D9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20574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EABCE7B2-BDF3-084B-96D4-1F0F9DC38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1676401"/>
              <a:ext cx="1874838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要求事务类型</a:t>
              </a:r>
              <a:endParaRPr lang="en-US" altLang="zh-CN" sz="1800" b="1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7BF36BF5-307A-9F4C-BC89-912348811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23622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A320D481-6204-6B4B-87B0-F41A02E31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1" y="1981202"/>
              <a:ext cx="1350963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输入类型</a:t>
              </a: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EC0B1B6A-7B79-854B-B431-020491104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26670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C108975A-FBD2-384B-B3DD-C7F4FA3D7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286001"/>
              <a:ext cx="2057400" cy="78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要求输入取款额</a:t>
              </a:r>
              <a:endParaRPr lang="en-US" altLang="zh-CN" sz="1800" b="1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2966A46D-329B-0C4E-A1C3-290E65A72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29718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7A6FEF55-6ED7-4E40-BDC1-BC8F5D1C4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1" y="2590801"/>
              <a:ext cx="1554163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输入取款额</a:t>
              </a:r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907224F3-2B38-D645-8980-9CC5E68C4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31242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14F0A830-EF7E-5243-A03E-564BE2ABF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27326"/>
              <a:ext cx="1828800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请求处理事务</a:t>
              </a:r>
            </a:p>
          </p:txBody>
        </p: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E602D320-8184-6343-8D9B-CBED910C2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1" y="2895600"/>
              <a:ext cx="2308225" cy="78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请求处理分行事务</a:t>
              </a: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F05433B9-C793-E342-A882-455630E44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62800" y="35814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8F233FC9-47FF-8A4D-AECF-7086627C3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199" y="3200401"/>
              <a:ext cx="1773238" cy="78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分行事务成功</a:t>
              </a:r>
              <a:endParaRPr lang="en-US" altLang="zh-CN" sz="1800" b="1"/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DE366708-6FAF-554D-AA96-2F1A7D6F20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9200" y="3717925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44" name="Text Box 42">
              <a:extLst>
                <a:ext uri="{FF2B5EF4-FFF2-40B4-BE49-F238E27FC236}">
                  <a16:creationId xmlns:a16="http://schemas.microsoft.com/office/drawing/2014/main" id="{A7958072-151E-B643-8BDE-789FC553F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576" y="3336926"/>
              <a:ext cx="1292225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事务成功</a:t>
              </a:r>
              <a:endParaRPr lang="en-US" altLang="zh-CN" sz="1800" b="1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81BA7B75-DC89-4743-A07F-123E3ED92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2766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3244C43A-4D50-2F43-8AC4-28546A844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3946525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9949EA38-EDD4-D146-9F7C-66F5062A9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2164" y="3565526"/>
              <a:ext cx="1316037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1800" b="1"/>
                <a:t>吐出现</a:t>
              </a:r>
              <a:r>
                <a:rPr lang="zh-CN" altLang="en-US" sz="1800" b="1"/>
                <a:t>金</a:t>
              </a:r>
              <a:endParaRPr lang="en-US" altLang="zh-CN" sz="1800" b="1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450A6E06-6812-BB4F-AFB3-4E573A4A7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42672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DC30DB9E-8BF0-8B4C-9C8D-E316F0D47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3886201"/>
              <a:ext cx="1798638" cy="78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请求拿走现金</a:t>
              </a:r>
              <a:endParaRPr lang="en-US" altLang="zh-CN" sz="1800" b="1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DD43F5A8-0F2F-BC4D-967B-515A473CD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45720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51" name="Text Box 49">
              <a:extLst>
                <a:ext uri="{FF2B5EF4-FFF2-40B4-BE49-F238E27FC236}">
                  <a16:creationId xmlns:a16="http://schemas.microsoft.com/office/drawing/2014/main" id="{F621E04E-1181-2E42-8769-216EA53FD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5650" y="4191001"/>
              <a:ext cx="1352550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拿走现金</a:t>
              </a:r>
              <a:endParaRPr lang="en-US" altLang="zh-CN" sz="1800" b="1"/>
            </a:p>
          </p:txBody>
        </p:sp>
        <p:sp>
          <p:nvSpPr>
            <p:cNvPr id="52" name="Line 50">
              <a:extLst>
                <a:ext uri="{FF2B5EF4-FFF2-40B4-BE49-F238E27FC236}">
                  <a16:creationId xmlns:a16="http://schemas.microsoft.com/office/drawing/2014/main" id="{1124EF5A-C9A8-AD4D-BAFF-8F4C1BC8CA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48768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53" name="Text Box 51">
              <a:extLst>
                <a:ext uri="{FF2B5EF4-FFF2-40B4-BE49-F238E27FC236}">
                  <a16:creationId xmlns:a16="http://schemas.microsoft.com/office/drawing/2014/main" id="{821649B4-4C67-484F-A2B1-0E1967F47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495801"/>
              <a:ext cx="2057400" cy="788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请求继续此事务</a:t>
              </a:r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5D155DBE-B6BF-CF4F-87B8-07F4BEBAD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51816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55" name="Text Box 53">
              <a:extLst>
                <a:ext uri="{FF2B5EF4-FFF2-40B4-BE49-F238E27FC236}">
                  <a16:creationId xmlns:a16="http://schemas.microsoft.com/office/drawing/2014/main" id="{C6AC998E-972D-974F-BB59-D28DDE1B7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1" y="4800602"/>
              <a:ext cx="792163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结束</a:t>
              </a:r>
            </a:p>
          </p:txBody>
        </p:sp>
        <p:sp>
          <p:nvSpPr>
            <p:cNvPr id="56" name="Line 54">
              <a:extLst>
                <a:ext uri="{FF2B5EF4-FFF2-40B4-BE49-F238E27FC236}">
                  <a16:creationId xmlns:a16="http://schemas.microsoft.com/office/drawing/2014/main" id="{84325F51-FA28-254C-B389-799EAE6A8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54864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57" name="Text Box 55">
              <a:extLst>
                <a:ext uri="{FF2B5EF4-FFF2-40B4-BE49-F238E27FC236}">
                  <a16:creationId xmlns:a16="http://schemas.microsoft.com/office/drawing/2014/main" id="{15AE03E2-96AB-CB48-ABB1-0DBA020C3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750" y="5105401"/>
              <a:ext cx="1035050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印账单</a:t>
              </a:r>
              <a:endParaRPr lang="en-US" altLang="zh-CN" sz="1800" b="1"/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91B7880A-7E55-4E4F-B208-C35D92788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57912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59" name="Text Box 57">
              <a:extLst>
                <a:ext uri="{FF2B5EF4-FFF2-40B4-BE49-F238E27FC236}">
                  <a16:creationId xmlns:a16="http://schemas.microsoft.com/office/drawing/2014/main" id="{943E028E-987B-134C-BF2D-37116D0D1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5410202"/>
              <a:ext cx="755650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退卡</a:t>
              </a:r>
              <a:endParaRPr lang="en-US" altLang="zh-CN" sz="1800" b="1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ECD51F3E-6F48-8740-95E6-A05399B5D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60960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61" name="Text Box 59">
              <a:extLst>
                <a:ext uri="{FF2B5EF4-FFF2-40B4-BE49-F238E27FC236}">
                  <a16:creationId xmlns:a16="http://schemas.microsoft.com/office/drawing/2014/main" id="{564BFFCA-B81D-7046-9266-D0FBB0CD2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750" y="5715001"/>
              <a:ext cx="1314450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请拿走卡</a:t>
              </a:r>
              <a:endParaRPr lang="en-US" altLang="zh-CN" sz="1800" b="1"/>
            </a:p>
          </p:txBody>
        </p:sp>
        <p:sp>
          <p:nvSpPr>
            <p:cNvPr id="62" name="Text Box 60">
              <a:extLst>
                <a:ext uri="{FF2B5EF4-FFF2-40B4-BE49-F238E27FC236}">
                  <a16:creationId xmlns:a16="http://schemas.microsoft.com/office/drawing/2014/main" id="{F211F779-DCD6-EB40-A768-07E3E4CBE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6019801"/>
              <a:ext cx="1066800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拿走卡</a:t>
              </a: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A6B3EC7B-1763-4041-87A7-2FE55E79D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050" y="6324601"/>
              <a:ext cx="1606550" cy="45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/>
                <a:t>显示主屏幕</a:t>
              </a:r>
              <a:endParaRPr lang="en-US" altLang="zh-CN" sz="1800" b="1"/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9B8305F1-CCFC-E649-B6CD-30CAA2888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64008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65" name="Line 63">
              <a:extLst>
                <a:ext uri="{FF2B5EF4-FFF2-40B4-BE49-F238E27FC236}">
                  <a16:creationId xmlns:a16="http://schemas.microsoft.com/office/drawing/2014/main" id="{C566B879-C3C9-8E48-9081-69F3DD1FF3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67056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88AA0FB1-2E9F-F340-8C75-6C2B11AAE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114" y="1939925"/>
              <a:ext cx="805209" cy="311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ATM</a:t>
              </a:r>
            </a:p>
            <a:p>
              <a:pPr eaLnBrk="1" hangingPunct="1"/>
              <a:r>
                <a:rPr lang="zh-CN" altLang="en-US" sz="2000"/>
                <a:t>系统</a:t>
              </a:r>
            </a:p>
            <a:p>
              <a:pPr eaLnBrk="1" hangingPunct="1"/>
              <a:r>
                <a:rPr lang="zh-CN" altLang="en-US" sz="2000"/>
                <a:t>正常</a:t>
              </a:r>
            </a:p>
            <a:p>
              <a:pPr eaLnBrk="1" hangingPunct="1"/>
              <a:r>
                <a:rPr lang="zh-CN" altLang="en-US" sz="2000"/>
                <a:t>情况</a:t>
              </a:r>
            </a:p>
            <a:p>
              <a:pPr eaLnBrk="1" hangingPunct="1"/>
              <a:r>
                <a:rPr lang="zh-CN" altLang="en-US" sz="2000"/>
                <a:t>脚本</a:t>
              </a:r>
            </a:p>
            <a:p>
              <a:pPr eaLnBrk="1" hangingPunct="1"/>
              <a:r>
                <a:rPr lang="zh-CN" altLang="en-US" sz="2000"/>
                <a:t>的事</a:t>
              </a:r>
            </a:p>
            <a:p>
              <a:pPr eaLnBrk="1" hangingPunct="1"/>
              <a:r>
                <a:rPr lang="zh-CN" altLang="en-US" sz="2000"/>
                <a:t>件跟</a:t>
              </a:r>
            </a:p>
            <a:p>
              <a:pPr eaLnBrk="1" hangingPunct="1"/>
              <a:r>
                <a:rPr lang="zh-CN" altLang="en-US" sz="2000"/>
                <a:t>踪图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2251BAB1-8EEC-DA43-8BB1-7E62D4C16393}"/>
              </a:ext>
            </a:extLst>
          </p:cNvPr>
          <p:cNvSpPr/>
          <p:nvPr/>
        </p:nvSpPr>
        <p:spPr>
          <a:xfrm>
            <a:off x="4261730" y="947844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CB057FB-2C4B-5447-970D-568D02603716}"/>
              </a:ext>
            </a:extLst>
          </p:cNvPr>
          <p:cNvSpPr/>
          <p:nvPr/>
        </p:nvSpPr>
        <p:spPr>
          <a:xfrm>
            <a:off x="4751610" y="1414365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7F38B25B-190A-B34A-B5DE-98869C9E8BD0}"/>
              </a:ext>
            </a:extLst>
          </p:cNvPr>
          <p:cNvSpPr/>
          <p:nvPr/>
        </p:nvSpPr>
        <p:spPr>
          <a:xfrm>
            <a:off x="4750463" y="1899031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A75E6594-E3D0-F340-B4E3-6E6D7C074CAC}"/>
              </a:ext>
            </a:extLst>
          </p:cNvPr>
          <p:cNvSpPr/>
          <p:nvPr/>
        </p:nvSpPr>
        <p:spPr>
          <a:xfrm>
            <a:off x="5401565" y="2466509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C3A7928-04E2-B944-9C83-4F32AEF4B002}"/>
              </a:ext>
            </a:extLst>
          </p:cNvPr>
          <p:cNvSpPr/>
          <p:nvPr/>
        </p:nvSpPr>
        <p:spPr>
          <a:xfrm>
            <a:off x="4760970" y="2834447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996EE3C-E333-4941-9F52-8CBD98E696D4}"/>
              </a:ext>
            </a:extLst>
          </p:cNvPr>
          <p:cNvSpPr/>
          <p:nvPr/>
        </p:nvSpPr>
        <p:spPr>
          <a:xfrm>
            <a:off x="4760969" y="3307411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5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6528B316-B085-BD41-BCFD-723A28D25E65}"/>
              </a:ext>
            </a:extLst>
          </p:cNvPr>
          <p:cNvSpPr/>
          <p:nvPr/>
        </p:nvSpPr>
        <p:spPr>
          <a:xfrm>
            <a:off x="5378826" y="3916474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6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C7B697B-B02E-F74E-89FD-5FA523B6ECC8}"/>
              </a:ext>
            </a:extLst>
          </p:cNvPr>
          <p:cNvSpPr/>
          <p:nvPr/>
        </p:nvSpPr>
        <p:spPr>
          <a:xfrm>
            <a:off x="4804049" y="4567323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7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FBE6D3DB-34E2-CC45-B534-3718FFBC70F2}"/>
              </a:ext>
            </a:extLst>
          </p:cNvPr>
          <p:cNvSpPr/>
          <p:nvPr/>
        </p:nvSpPr>
        <p:spPr>
          <a:xfrm>
            <a:off x="4781989" y="5041595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7203915-DE63-074D-A049-3121A2540020}"/>
              </a:ext>
            </a:extLst>
          </p:cNvPr>
          <p:cNvSpPr/>
          <p:nvPr/>
        </p:nvSpPr>
        <p:spPr>
          <a:xfrm>
            <a:off x="4792503" y="5986185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6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3427FE00-83BB-8541-BB0F-1CC9F9A6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76BDC74-09E0-4D46-8286-C0DFD567B26D}" type="slidenum">
              <a:rPr kumimoji="0" lang="zh-CN" altLang="en-US" sz="1400"/>
              <a:pPr eaLnBrk="1" hangingPunct="1"/>
              <a:t>44</a:t>
            </a:fld>
            <a:r>
              <a:rPr kumimoji="0" lang="en-US" altLang="zh-CN" sz="1400"/>
              <a:t>/73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0813900-AA97-5F43-AF7C-D526634A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1896" y="121920"/>
            <a:ext cx="77930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例子：</a:t>
            </a:r>
            <a:r>
              <a:rPr lang="en-US" altLang="zh-CN" dirty="0"/>
              <a:t>ATM</a:t>
            </a:r>
            <a:r>
              <a:rPr lang="zh-CN" altLang="en-US" dirty="0"/>
              <a:t>系统</a:t>
            </a: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E490FBE3-D4FE-1E47-823B-450BC105A4A4}"/>
              </a:ext>
            </a:extLst>
          </p:cNvPr>
          <p:cNvGrpSpPr/>
          <p:nvPr/>
        </p:nvGrpSpPr>
        <p:grpSpPr>
          <a:xfrm>
            <a:off x="797636" y="919720"/>
            <a:ext cx="10157927" cy="5374697"/>
            <a:chOff x="1524000" y="0"/>
            <a:chExt cx="9144000" cy="6873097"/>
          </a:xfrm>
        </p:grpSpPr>
        <p:pic>
          <p:nvPicPr>
            <p:cNvPr id="165" name="Picture 4">
              <a:extLst>
                <a:ext uri="{FF2B5EF4-FFF2-40B4-BE49-F238E27FC236}">
                  <a16:creationId xmlns:a16="http://schemas.microsoft.com/office/drawing/2014/main" id="{A96F88C9-520A-4D4F-82EB-BBF8926627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0"/>
              <a:ext cx="9144000" cy="685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6">
              <a:extLst>
                <a:ext uri="{FF2B5EF4-FFF2-40B4-BE49-F238E27FC236}">
                  <a16:creationId xmlns:a16="http://schemas.microsoft.com/office/drawing/2014/main" id="{0DBADC6B-E6A8-D04B-989D-970A1B014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457200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7" name="Picture 8">
              <a:extLst>
                <a:ext uri="{FF2B5EF4-FFF2-40B4-BE49-F238E27FC236}">
                  <a16:creationId xmlns:a16="http://schemas.microsoft.com/office/drawing/2014/main" id="{985F509F-731B-1B4F-A654-AE180897A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022350"/>
              <a:ext cx="1676400" cy="80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8" name="Line 9">
              <a:extLst>
                <a:ext uri="{FF2B5EF4-FFF2-40B4-BE49-F238E27FC236}">
                  <a16:creationId xmlns:a16="http://schemas.microsoft.com/office/drawing/2014/main" id="{9DA537AD-8651-1542-9D92-EE03875E6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6096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69" name="Text Box 10">
              <a:extLst>
                <a:ext uri="{FF2B5EF4-FFF2-40B4-BE49-F238E27FC236}">
                  <a16:creationId xmlns:a16="http://schemas.microsoft.com/office/drawing/2014/main" id="{E2C14418-F04A-0C4D-A9B7-1818FB641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990600"/>
              <a:ext cx="166292" cy="472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70" name="Text Box 11">
              <a:extLst>
                <a:ext uri="{FF2B5EF4-FFF2-40B4-BE49-F238E27FC236}">
                  <a16:creationId xmlns:a16="http://schemas.microsoft.com/office/drawing/2014/main" id="{D58BE161-82D9-3340-B9FC-CE862498F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1650" y="987426"/>
              <a:ext cx="535641" cy="432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主屏</a:t>
              </a:r>
              <a:endParaRPr lang="en-US" altLang="zh-CN" sz="1600"/>
            </a:p>
          </p:txBody>
        </p:sp>
        <p:sp>
          <p:nvSpPr>
            <p:cNvPr id="171" name="Text Box 12">
              <a:extLst>
                <a:ext uri="{FF2B5EF4-FFF2-40B4-BE49-F238E27FC236}">
                  <a16:creationId xmlns:a16="http://schemas.microsoft.com/office/drawing/2014/main" id="{42428C30-D54F-B541-AC37-C7359392F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1" y="1416050"/>
              <a:ext cx="1059449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显示主屏幕</a:t>
              </a:r>
              <a:endParaRPr lang="en-US" altLang="zh-CN" sz="1200"/>
            </a:p>
          </p:txBody>
        </p:sp>
        <p:pic>
          <p:nvPicPr>
            <p:cNvPr id="172" name="Picture 13">
              <a:extLst>
                <a:ext uri="{FF2B5EF4-FFF2-40B4-BE49-F238E27FC236}">
                  <a16:creationId xmlns:a16="http://schemas.microsoft.com/office/drawing/2014/main" id="{4B7218D3-F741-2B46-828B-A5401CF4E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1219200"/>
              <a:ext cx="1600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3" name="Text Box 14">
              <a:extLst>
                <a:ext uri="{FF2B5EF4-FFF2-40B4-BE49-F238E27FC236}">
                  <a16:creationId xmlns:a16="http://schemas.microsoft.com/office/drawing/2014/main" id="{0087EE14-1F23-D34D-8730-84A56D992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576" y="1295401"/>
              <a:ext cx="920921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要求密码</a:t>
              </a:r>
              <a:endParaRPr lang="en-US" altLang="zh-CN" sz="1200"/>
            </a:p>
          </p:txBody>
        </p:sp>
        <p:pic>
          <p:nvPicPr>
            <p:cNvPr id="174" name="Picture 15">
              <a:extLst>
                <a:ext uri="{FF2B5EF4-FFF2-40B4-BE49-F238E27FC236}">
                  <a16:creationId xmlns:a16="http://schemas.microsoft.com/office/drawing/2014/main" id="{AF7E567D-DBED-A04B-82CB-98FFCE4C9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1219200"/>
              <a:ext cx="1600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" name="Text Box 16">
              <a:extLst>
                <a:ext uri="{FF2B5EF4-FFF2-40B4-BE49-F238E27FC236}">
                  <a16:creationId xmlns:a16="http://schemas.microsoft.com/office/drawing/2014/main" id="{4FEAB567-EDE8-4A45-BC89-26D1B9C78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6101" y="1295401"/>
              <a:ext cx="920921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验证账户</a:t>
              </a:r>
            </a:p>
          </p:txBody>
        </p:sp>
        <p:sp>
          <p:nvSpPr>
            <p:cNvPr id="176" name="Line 17">
              <a:extLst>
                <a:ext uri="{FF2B5EF4-FFF2-40B4-BE49-F238E27FC236}">
                  <a16:creationId xmlns:a16="http://schemas.microsoft.com/office/drawing/2014/main" id="{2F223839-087B-B045-92D6-FF6912040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15240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77" name="Text Box 18">
              <a:extLst>
                <a:ext uri="{FF2B5EF4-FFF2-40B4-BE49-F238E27FC236}">
                  <a16:creationId xmlns:a16="http://schemas.microsoft.com/office/drawing/2014/main" id="{51B53539-0DB5-364A-AE31-4B2135924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464" y="1143000"/>
              <a:ext cx="965654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插卡</a:t>
              </a:r>
              <a:r>
                <a:rPr lang="en-US" altLang="zh-CN" sz="1200"/>
                <a:t>[</a:t>
              </a:r>
              <a:r>
                <a:rPr lang="zh-CN" altLang="en-US" sz="1200"/>
                <a:t>可读的</a:t>
              </a:r>
              <a:r>
                <a:rPr lang="en-US" altLang="zh-CN" sz="1200"/>
                <a:t>]</a:t>
              </a:r>
            </a:p>
          </p:txBody>
        </p:sp>
        <p:sp>
          <p:nvSpPr>
            <p:cNvPr id="178" name="Line 19">
              <a:extLst>
                <a:ext uri="{FF2B5EF4-FFF2-40B4-BE49-F238E27FC236}">
                  <a16:creationId xmlns:a16="http://schemas.microsoft.com/office/drawing/2014/main" id="{8180EF98-DC7E-CD4D-9C38-B7CD0953E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1371600"/>
              <a:ext cx="1219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79" name="Text Box 20">
              <a:extLst>
                <a:ext uri="{FF2B5EF4-FFF2-40B4-BE49-F238E27FC236}">
                  <a16:creationId xmlns:a16="http://schemas.microsoft.com/office/drawing/2014/main" id="{0F515575-835B-7D41-8191-8753E4547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1066799"/>
              <a:ext cx="720344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输入密码</a:t>
              </a:r>
              <a:endParaRPr lang="en-US" altLang="zh-CN" sz="1200"/>
            </a:p>
          </p:txBody>
        </p:sp>
        <p:sp>
          <p:nvSpPr>
            <p:cNvPr id="180" name="Line 21">
              <a:extLst>
                <a:ext uri="{FF2B5EF4-FFF2-40B4-BE49-F238E27FC236}">
                  <a16:creationId xmlns:a16="http://schemas.microsoft.com/office/drawing/2014/main" id="{EFA18C05-E5DD-8346-BEF9-32930384F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8000" y="1600200"/>
              <a:ext cx="1219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81" name="Text Box 22">
              <a:extLst>
                <a:ext uri="{FF2B5EF4-FFF2-40B4-BE49-F238E27FC236}">
                  <a16:creationId xmlns:a16="http://schemas.microsoft.com/office/drawing/2014/main" id="{86405EB8-2562-2443-A332-76B9F6E73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4850" y="1568450"/>
              <a:ext cx="581817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密码错</a:t>
              </a:r>
              <a:endParaRPr lang="en-US" altLang="zh-CN" sz="1200"/>
            </a:p>
          </p:txBody>
        </p:sp>
        <p:pic>
          <p:nvPicPr>
            <p:cNvPr id="182" name="Picture 23">
              <a:extLst>
                <a:ext uri="{FF2B5EF4-FFF2-40B4-BE49-F238E27FC236}">
                  <a16:creationId xmlns:a16="http://schemas.microsoft.com/office/drawing/2014/main" id="{F5CDC568-E921-074D-9D49-5574C2C4E0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2514600"/>
              <a:ext cx="1600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" name="Text Box 24">
              <a:extLst>
                <a:ext uri="{FF2B5EF4-FFF2-40B4-BE49-F238E27FC236}">
                  <a16:creationId xmlns:a16="http://schemas.microsoft.com/office/drawing/2014/main" id="{E4E5D426-E3AF-2148-8837-72DAB4AA5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4039" y="2590800"/>
              <a:ext cx="920921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要求类型</a:t>
              </a:r>
            </a:p>
          </p:txBody>
        </p:sp>
        <p:sp>
          <p:nvSpPr>
            <p:cNvPr id="184" name="Line 25">
              <a:extLst>
                <a:ext uri="{FF2B5EF4-FFF2-40B4-BE49-F238E27FC236}">
                  <a16:creationId xmlns:a16="http://schemas.microsoft.com/office/drawing/2014/main" id="{2581DFB0-6537-9F43-8E3E-B4C7BE132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1600" y="16764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85" name="Text Box 27">
              <a:extLst>
                <a:ext uri="{FF2B5EF4-FFF2-40B4-BE49-F238E27FC236}">
                  <a16:creationId xmlns:a16="http://schemas.microsoft.com/office/drawing/2014/main" id="{73A2E6E0-4949-2C44-82E5-F7781F58A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5250" y="1717676"/>
              <a:ext cx="304761" cy="87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账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户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有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效</a:t>
              </a:r>
              <a:endParaRPr lang="en-US" altLang="zh-CN" sz="1200"/>
            </a:p>
          </p:txBody>
        </p:sp>
        <p:pic>
          <p:nvPicPr>
            <p:cNvPr id="186" name="Picture 28">
              <a:extLst>
                <a:ext uri="{FF2B5EF4-FFF2-40B4-BE49-F238E27FC236}">
                  <a16:creationId xmlns:a16="http://schemas.microsoft.com/office/drawing/2014/main" id="{AAA9E2E5-10F2-214E-92C7-730A7B096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3886200"/>
              <a:ext cx="1600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" name="Text Box 29">
              <a:extLst>
                <a:ext uri="{FF2B5EF4-FFF2-40B4-BE49-F238E27FC236}">
                  <a16:creationId xmlns:a16="http://schemas.microsoft.com/office/drawing/2014/main" id="{DCDD85E7-ECA8-5A43-8AE6-9FD76357B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7214" y="3962400"/>
              <a:ext cx="920921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要求金额</a:t>
              </a:r>
              <a:endParaRPr lang="en-US" altLang="zh-CN" sz="1200"/>
            </a:p>
          </p:txBody>
        </p:sp>
        <p:sp>
          <p:nvSpPr>
            <p:cNvPr id="188" name="Text Box 30">
              <a:extLst>
                <a:ext uri="{FF2B5EF4-FFF2-40B4-BE49-F238E27FC236}">
                  <a16:creationId xmlns:a16="http://schemas.microsoft.com/office/drawing/2014/main" id="{658CBD7A-DCC2-BB41-8A6F-F7F928156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5089" y="3048001"/>
              <a:ext cx="304761" cy="87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输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入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类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型</a:t>
              </a:r>
            </a:p>
          </p:txBody>
        </p:sp>
        <p:sp>
          <p:nvSpPr>
            <p:cNvPr id="189" name="Line 32">
              <a:extLst>
                <a:ext uri="{FF2B5EF4-FFF2-40B4-BE49-F238E27FC236}">
                  <a16:creationId xmlns:a16="http://schemas.microsoft.com/office/drawing/2014/main" id="{64BB1CB5-B8B1-CA46-93EE-6BBDB9DCF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1600" y="29718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pic>
          <p:nvPicPr>
            <p:cNvPr id="190" name="Picture 33">
              <a:extLst>
                <a:ext uri="{FF2B5EF4-FFF2-40B4-BE49-F238E27FC236}">
                  <a16:creationId xmlns:a16="http://schemas.microsoft.com/office/drawing/2014/main" id="{E141FEB5-A2A8-1C4A-945F-70281CBE06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5257800"/>
              <a:ext cx="1600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1" name="Text Box 34">
              <a:extLst>
                <a:ext uri="{FF2B5EF4-FFF2-40B4-BE49-F238E27FC236}">
                  <a16:creationId xmlns:a16="http://schemas.microsoft.com/office/drawing/2014/main" id="{F51A9BA8-4EA8-7D48-9F56-FF6D60362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1976" y="5333999"/>
              <a:ext cx="920921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处理事务</a:t>
              </a:r>
              <a:endParaRPr lang="en-US" altLang="zh-CN" sz="1200"/>
            </a:p>
          </p:txBody>
        </p:sp>
        <p:sp>
          <p:nvSpPr>
            <p:cNvPr id="192" name="Text Box 35">
              <a:extLst>
                <a:ext uri="{FF2B5EF4-FFF2-40B4-BE49-F238E27FC236}">
                  <a16:creationId xmlns:a16="http://schemas.microsoft.com/office/drawing/2014/main" id="{BE36D50F-0BB1-9A4D-A98E-C604EB2DC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5088" y="4419601"/>
              <a:ext cx="304761" cy="87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输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入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金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额</a:t>
              </a:r>
            </a:p>
          </p:txBody>
        </p:sp>
        <p:sp>
          <p:nvSpPr>
            <p:cNvPr id="193" name="Line 36">
              <a:extLst>
                <a:ext uri="{FF2B5EF4-FFF2-40B4-BE49-F238E27FC236}">
                  <a16:creationId xmlns:a16="http://schemas.microsoft.com/office/drawing/2014/main" id="{BF436A45-7928-BC4C-9A38-D19BF5EE0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1600" y="4343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pic>
          <p:nvPicPr>
            <p:cNvPr id="194" name="Picture 37">
              <a:extLst>
                <a:ext uri="{FF2B5EF4-FFF2-40B4-BE49-F238E27FC236}">
                  <a16:creationId xmlns:a16="http://schemas.microsoft.com/office/drawing/2014/main" id="{DC19C2BA-358A-B34C-805E-94565B14C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800" y="6019800"/>
              <a:ext cx="1295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" name="Text Box 38">
              <a:extLst>
                <a:ext uri="{FF2B5EF4-FFF2-40B4-BE49-F238E27FC236}">
                  <a16:creationId xmlns:a16="http://schemas.microsoft.com/office/drawing/2014/main" id="{33C71A08-BC42-8048-91FC-A2A66F46D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5800" y="6096000"/>
              <a:ext cx="1295400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失败信息</a:t>
              </a:r>
              <a:endParaRPr lang="en-US" altLang="zh-CN" sz="1200"/>
            </a:p>
          </p:txBody>
        </p:sp>
        <p:sp>
          <p:nvSpPr>
            <p:cNvPr id="196" name="Text Box 39">
              <a:extLst>
                <a:ext uri="{FF2B5EF4-FFF2-40B4-BE49-F238E27FC236}">
                  <a16:creationId xmlns:a16="http://schemas.microsoft.com/office/drawing/2014/main" id="{1EAFDFC9-9A44-F84A-8473-7336EAE16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8200" y="5791201"/>
              <a:ext cx="1066800" cy="30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kumimoji="0" lang="zh-CN" altLang="en-US" sz="1200"/>
                <a:t>事务 </a:t>
              </a:r>
              <a:r>
                <a:rPr lang="zh-CN" altLang="en-US" sz="1200"/>
                <a:t>失败</a:t>
              </a:r>
            </a:p>
          </p:txBody>
        </p:sp>
        <p:sp>
          <p:nvSpPr>
            <p:cNvPr id="197" name="Line 40">
              <a:extLst>
                <a:ext uri="{FF2B5EF4-FFF2-40B4-BE49-F238E27FC236}">
                  <a16:creationId xmlns:a16="http://schemas.microsoft.com/office/drawing/2014/main" id="{BAB44921-EF73-F742-A14C-77FEE5269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1600" y="57150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98" name="Line 42">
              <a:extLst>
                <a:ext uri="{FF2B5EF4-FFF2-40B4-BE49-F238E27FC236}">
                  <a16:creationId xmlns:a16="http://schemas.microsoft.com/office/drawing/2014/main" id="{AF2B20D5-00F8-EA44-BBED-99AC2646A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5000" y="6324600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99" name="Line 45">
              <a:extLst>
                <a:ext uri="{FF2B5EF4-FFF2-40B4-BE49-F238E27FC236}">
                  <a16:creationId xmlns:a16="http://schemas.microsoft.com/office/drawing/2014/main" id="{A214418A-4758-E34C-832D-9EAC61902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3600" y="2895600"/>
              <a:ext cx="0" cy="3429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00" name="Line 46">
              <a:extLst>
                <a:ext uri="{FF2B5EF4-FFF2-40B4-BE49-F238E27FC236}">
                  <a16:creationId xmlns:a16="http://schemas.microsoft.com/office/drawing/2014/main" id="{F67B9836-8B3A-EB47-B789-007E59F53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48800" y="28956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01" name="Text Box 48">
              <a:extLst>
                <a:ext uri="{FF2B5EF4-FFF2-40B4-BE49-F238E27FC236}">
                  <a16:creationId xmlns:a16="http://schemas.microsoft.com/office/drawing/2014/main" id="{35C47069-81F8-5348-BFF6-516154DF2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3600" y="4038600"/>
              <a:ext cx="304761" cy="1062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等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0" lang="zh-CN" altLang="en-US" sz="1200"/>
                <a:t>待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1200"/>
                <a:t>5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秒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钟</a:t>
              </a:r>
            </a:p>
          </p:txBody>
        </p:sp>
        <p:pic>
          <p:nvPicPr>
            <p:cNvPr id="202" name="Picture 49">
              <a:extLst>
                <a:ext uri="{FF2B5EF4-FFF2-40B4-BE49-F238E27FC236}">
                  <a16:creationId xmlns:a16="http://schemas.microsoft.com/office/drawing/2014/main" id="{7176BF15-C83A-6A48-A41D-C3EBD828F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3079750"/>
              <a:ext cx="1828800" cy="80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3" name="Text Box 50">
              <a:extLst>
                <a:ext uri="{FF2B5EF4-FFF2-40B4-BE49-F238E27FC236}">
                  <a16:creationId xmlns:a16="http://schemas.microsoft.com/office/drawing/2014/main" id="{7B64F78E-D210-944B-86A0-67B9BB346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4850" y="3044826"/>
              <a:ext cx="535641" cy="432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取消</a:t>
              </a:r>
              <a:endParaRPr lang="en-US" altLang="zh-CN" sz="1600"/>
            </a:p>
          </p:txBody>
        </p:sp>
        <p:sp>
          <p:nvSpPr>
            <p:cNvPr id="204" name="Text Box 51">
              <a:extLst>
                <a:ext uri="{FF2B5EF4-FFF2-40B4-BE49-F238E27FC236}">
                  <a16:creationId xmlns:a16="http://schemas.microsoft.com/office/drawing/2014/main" id="{3111EDEE-44F6-3F49-8A91-8C4900ACF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1" y="3473450"/>
              <a:ext cx="1197977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显示取消信息</a:t>
              </a:r>
              <a:endParaRPr lang="en-US" altLang="zh-CN" sz="1200"/>
            </a:p>
          </p:txBody>
        </p:sp>
        <p:sp>
          <p:nvSpPr>
            <p:cNvPr id="205" name="Line 52">
              <a:extLst>
                <a:ext uri="{FF2B5EF4-FFF2-40B4-BE49-F238E27FC236}">
                  <a16:creationId xmlns:a16="http://schemas.microsoft.com/office/drawing/2014/main" id="{E4DEB197-1BF2-C948-9F33-73631E6ED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1676400"/>
              <a:ext cx="0" cy="144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pic>
          <p:nvPicPr>
            <p:cNvPr id="206" name="Picture 53">
              <a:extLst>
                <a:ext uri="{FF2B5EF4-FFF2-40B4-BE49-F238E27FC236}">
                  <a16:creationId xmlns:a16="http://schemas.microsoft.com/office/drawing/2014/main" id="{E4C15F1C-0C82-EF40-B747-D29811405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648200"/>
              <a:ext cx="2438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Text Box 54">
              <a:extLst>
                <a:ext uri="{FF2B5EF4-FFF2-40B4-BE49-F238E27FC236}">
                  <a16:creationId xmlns:a16="http://schemas.microsoft.com/office/drawing/2014/main" id="{774D8EBD-C2C0-CF41-A7A7-5677D0FFF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4724400"/>
              <a:ext cx="2133600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显示无效账户信息</a:t>
              </a:r>
              <a:endParaRPr lang="en-US" altLang="zh-CN" sz="1200"/>
            </a:p>
          </p:txBody>
        </p:sp>
        <p:sp>
          <p:nvSpPr>
            <p:cNvPr id="208" name="Line 56">
              <a:extLst>
                <a:ext uri="{FF2B5EF4-FFF2-40B4-BE49-F238E27FC236}">
                  <a16:creationId xmlns:a16="http://schemas.microsoft.com/office/drawing/2014/main" id="{EA9C70EE-2949-2744-B0FF-630D29B38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6600" y="1676400"/>
              <a:ext cx="1143000" cy="3048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09" name="Text Box 57">
              <a:extLst>
                <a:ext uri="{FF2B5EF4-FFF2-40B4-BE49-F238E27FC236}">
                  <a16:creationId xmlns:a16="http://schemas.microsoft.com/office/drawing/2014/main" id="{E8EAA193-D868-594E-97BD-75B5C84F9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2209800"/>
              <a:ext cx="304761" cy="87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无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效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账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户</a:t>
              </a:r>
            </a:p>
          </p:txBody>
        </p:sp>
        <p:sp>
          <p:nvSpPr>
            <p:cNvPr id="210" name="Line 58">
              <a:extLst>
                <a:ext uri="{FF2B5EF4-FFF2-40B4-BE49-F238E27FC236}">
                  <a16:creationId xmlns:a16="http://schemas.microsoft.com/office/drawing/2014/main" id="{C4F6FDCF-21F0-CF46-B26E-BD21FC105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8000" y="2971800"/>
              <a:ext cx="12192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11" name="Text Box 59">
              <a:extLst>
                <a:ext uri="{FF2B5EF4-FFF2-40B4-BE49-F238E27FC236}">
                  <a16:creationId xmlns:a16="http://schemas.microsoft.com/office/drawing/2014/main" id="{C6AB22C9-D644-D747-B90E-D1BBB65F9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5588" y="2971799"/>
              <a:ext cx="443289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取消</a:t>
              </a:r>
            </a:p>
          </p:txBody>
        </p:sp>
        <p:sp>
          <p:nvSpPr>
            <p:cNvPr id="212" name="Line 60">
              <a:extLst>
                <a:ext uri="{FF2B5EF4-FFF2-40B4-BE49-F238E27FC236}">
                  <a16:creationId xmlns:a16="http://schemas.microsoft.com/office/drawing/2014/main" id="{4AF87291-A6C6-FD4F-AF44-E71BC7C130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58000" y="3733800"/>
              <a:ext cx="12192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13" name="Text Box 61">
              <a:extLst>
                <a:ext uri="{FF2B5EF4-FFF2-40B4-BE49-F238E27FC236}">
                  <a16:creationId xmlns:a16="http://schemas.microsoft.com/office/drawing/2014/main" id="{50DB4658-5A8F-6840-AFDA-C716E9B20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7650" y="3625850"/>
              <a:ext cx="443289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取消</a:t>
              </a:r>
            </a:p>
          </p:txBody>
        </p:sp>
        <p:sp>
          <p:nvSpPr>
            <p:cNvPr id="214" name="Text Box 62">
              <a:extLst>
                <a:ext uri="{FF2B5EF4-FFF2-40B4-BE49-F238E27FC236}">
                  <a16:creationId xmlns:a16="http://schemas.microsoft.com/office/drawing/2014/main" id="{E235CC89-0D8B-CD45-93A6-2E54BB32A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3788" y="2108199"/>
              <a:ext cx="304761" cy="495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kumimoji="0" lang="zh-CN" altLang="en-US" sz="1200"/>
                <a:t>取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0" lang="zh-CN" altLang="en-US" sz="1200"/>
                <a:t>消</a:t>
              </a:r>
              <a:endParaRPr lang="en-US" altLang="zh-CN" sz="1200"/>
            </a:p>
          </p:txBody>
        </p:sp>
        <p:pic>
          <p:nvPicPr>
            <p:cNvPr id="215" name="Picture 63">
              <a:extLst>
                <a:ext uri="{FF2B5EF4-FFF2-40B4-BE49-F238E27FC236}">
                  <a16:creationId xmlns:a16="http://schemas.microsoft.com/office/drawing/2014/main" id="{B0D1B4AC-3736-C94E-9FCF-B143FBAB5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3079750"/>
              <a:ext cx="1905000" cy="80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6" name="Text Box 64">
              <a:extLst>
                <a:ext uri="{FF2B5EF4-FFF2-40B4-BE49-F238E27FC236}">
                  <a16:creationId xmlns:a16="http://schemas.microsoft.com/office/drawing/2014/main" id="{292B040A-5E4C-7B4E-9367-A86A20929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238" y="3044826"/>
              <a:ext cx="535641" cy="432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退卡</a:t>
              </a:r>
              <a:endParaRPr lang="en-US" altLang="zh-CN" sz="1600"/>
            </a:p>
          </p:txBody>
        </p:sp>
        <p:sp>
          <p:nvSpPr>
            <p:cNvPr id="217" name="Text Box 65">
              <a:extLst>
                <a:ext uri="{FF2B5EF4-FFF2-40B4-BE49-F238E27FC236}">
                  <a16:creationId xmlns:a16="http://schemas.microsoft.com/office/drawing/2014/main" id="{82A2982C-9F47-9246-877F-54C5FE45D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613" y="3473450"/>
              <a:ext cx="1247039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dirty="0"/>
                <a:t>do:</a:t>
              </a:r>
              <a:r>
                <a:rPr lang="zh-CN" altLang="en-US" sz="1200" dirty="0"/>
                <a:t>退卡</a:t>
              </a:r>
              <a:r>
                <a:rPr lang="en-US" altLang="zh-CN" sz="1200" dirty="0"/>
                <a:t>:</a:t>
              </a:r>
              <a:r>
                <a:rPr lang="zh-CN" altLang="en-US" sz="1200" dirty="0"/>
                <a:t>请拿走卡</a:t>
              </a:r>
            </a:p>
          </p:txBody>
        </p:sp>
        <p:sp>
          <p:nvSpPr>
            <p:cNvPr id="218" name="Line 66">
              <a:extLst>
                <a:ext uri="{FF2B5EF4-FFF2-40B4-BE49-F238E27FC236}">
                  <a16:creationId xmlns:a16="http://schemas.microsoft.com/office/drawing/2014/main" id="{82B3AF19-FEFC-CC4F-A555-86A137B015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1752600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19" name="Text Box 67">
              <a:extLst>
                <a:ext uri="{FF2B5EF4-FFF2-40B4-BE49-F238E27FC236}">
                  <a16:creationId xmlns:a16="http://schemas.microsoft.com/office/drawing/2014/main" id="{8E46ADC4-64A0-B045-9148-625CFA840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4450" y="2133601"/>
              <a:ext cx="304761" cy="684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kumimoji="0" lang="zh-CN" altLang="en-US" sz="1200"/>
                <a:t>拿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0" lang="zh-CN" altLang="en-US" sz="1200"/>
                <a:t>走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0" lang="zh-CN" altLang="en-US" sz="1200"/>
                <a:t>卡</a:t>
              </a:r>
              <a:endParaRPr lang="zh-CN" altLang="en-US" sz="1200"/>
            </a:p>
          </p:txBody>
        </p:sp>
        <p:pic>
          <p:nvPicPr>
            <p:cNvPr id="220" name="Picture 68">
              <a:extLst>
                <a:ext uri="{FF2B5EF4-FFF2-40B4-BE49-F238E27FC236}">
                  <a16:creationId xmlns:a16="http://schemas.microsoft.com/office/drawing/2014/main" id="{F519EF42-811B-C049-8A9A-FFC728D3E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2089150"/>
              <a:ext cx="2362200" cy="80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" name="Text Box 69">
              <a:extLst>
                <a:ext uri="{FF2B5EF4-FFF2-40B4-BE49-F238E27FC236}">
                  <a16:creationId xmlns:a16="http://schemas.microsoft.com/office/drawing/2014/main" id="{9CDA0DA0-1C4A-3444-94B5-14F7A75D0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650" y="2054226"/>
              <a:ext cx="1089752" cy="432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不可读的卡</a:t>
              </a:r>
              <a:endParaRPr lang="en-US" altLang="zh-CN" sz="1600"/>
            </a:p>
          </p:txBody>
        </p:sp>
        <p:sp>
          <p:nvSpPr>
            <p:cNvPr id="222" name="Text Box 70">
              <a:extLst>
                <a:ext uri="{FF2B5EF4-FFF2-40B4-BE49-F238E27FC236}">
                  <a16:creationId xmlns:a16="http://schemas.microsoft.com/office/drawing/2014/main" id="{2DDD69C5-8F70-0841-8309-7B2AF74E3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9164" y="2482850"/>
              <a:ext cx="1475032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dirty="0"/>
                <a:t>do:</a:t>
              </a:r>
              <a:r>
                <a:rPr lang="zh-CN" altLang="en-US" sz="1200" dirty="0"/>
                <a:t>显示不可读卡信息</a:t>
              </a:r>
            </a:p>
          </p:txBody>
        </p:sp>
        <p:sp>
          <p:nvSpPr>
            <p:cNvPr id="223" name="Line 71">
              <a:extLst>
                <a:ext uri="{FF2B5EF4-FFF2-40B4-BE49-F238E27FC236}">
                  <a16:creationId xmlns:a16="http://schemas.microsoft.com/office/drawing/2014/main" id="{B64DC537-8544-F943-B9C6-F331D0128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17526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24" name="Text Box 72">
              <a:extLst>
                <a:ext uri="{FF2B5EF4-FFF2-40B4-BE49-F238E27FC236}">
                  <a16:creationId xmlns:a16="http://schemas.microsoft.com/office/drawing/2014/main" id="{3A10B3ED-D7CD-5644-B837-907BBF939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476" y="1752601"/>
              <a:ext cx="1104181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插卡</a:t>
              </a:r>
              <a:r>
                <a:rPr lang="en-US" altLang="zh-CN" sz="1200"/>
                <a:t>[</a:t>
              </a:r>
              <a:r>
                <a:rPr lang="zh-CN" altLang="en-US" sz="1200"/>
                <a:t>不可读的</a:t>
              </a:r>
              <a:r>
                <a:rPr lang="en-US" altLang="zh-CN" sz="1200"/>
                <a:t>]</a:t>
              </a:r>
            </a:p>
          </p:txBody>
        </p:sp>
        <p:sp>
          <p:nvSpPr>
            <p:cNvPr id="225" name="Line 73">
              <a:extLst>
                <a:ext uri="{FF2B5EF4-FFF2-40B4-BE49-F238E27FC236}">
                  <a16:creationId xmlns:a16="http://schemas.microsoft.com/office/drawing/2014/main" id="{C463C275-21CB-AE46-8414-BE9042851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28194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pic>
          <p:nvPicPr>
            <p:cNvPr id="226" name="Picture 74">
              <a:extLst>
                <a:ext uri="{FF2B5EF4-FFF2-40B4-BE49-F238E27FC236}">
                  <a16:creationId xmlns:a16="http://schemas.microsoft.com/office/drawing/2014/main" id="{7118B0A0-9AAB-8340-8E65-5221AC21D7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4451350"/>
              <a:ext cx="1828800" cy="80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Text Box 75">
              <a:extLst>
                <a:ext uri="{FF2B5EF4-FFF2-40B4-BE49-F238E27FC236}">
                  <a16:creationId xmlns:a16="http://schemas.microsoft.com/office/drawing/2014/main" id="{F3B16FEA-7F7D-9043-89A0-8ABA02BB8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1650" y="4419601"/>
              <a:ext cx="535641" cy="432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结束</a:t>
              </a:r>
            </a:p>
          </p:txBody>
        </p:sp>
        <p:sp>
          <p:nvSpPr>
            <p:cNvPr id="228" name="Text Box 76">
              <a:extLst>
                <a:ext uri="{FF2B5EF4-FFF2-40B4-BE49-F238E27FC236}">
                  <a16:creationId xmlns:a16="http://schemas.microsoft.com/office/drawing/2014/main" id="{4E6B2BBD-5AE5-F44E-8717-59DBBAA84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176" y="4845050"/>
              <a:ext cx="920921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打印账单</a:t>
              </a:r>
              <a:endParaRPr lang="en-US" altLang="zh-CN" sz="1200"/>
            </a:p>
          </p:txBody>
        </p:sp>
        <p:sp>
          <p:nvSpPr>
            <p:cNvPr id="229" name="Line 77">
              <a:extLst>
                <a:ext uri="{FF2B5EF4-FFF2-40B4-BE49-F238E27FC236}">
                  <a16:creationId xmlns:a16="http://schemas.microsoft.com/office/drawing/2014/main" id="{A360CC53-E060-CB4A-A1EA-9F1E79282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00" y="487680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pic>
          <p:nvPicPr>
            <p:cNvPr id="230" name="Picture 78">
              <a:extLst>
                <a:ext uri="{FF2B5EF4-FFF2-40B4-BE49-F238E27FC236}">
                  <a16:creationId xmlns:a16="http://schemas.microsoft.com/office/drawing/2014/main" id="{452AB30C-F9A9-0840-9DAD-CC272DED6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5410200"/>
              <a:ext cx="20574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1" name="Text Box 79">
              <a:extLst>
                <a:ext uri="{FF2B5EF4-FFF2-40B4-BE49-F238E27FC236}">
                  <a16:creationId xmlns:a16="http://schemas.microsoft.com/office/drawing/2014/main" id="{6F173240-3F34-B64C-9E63-D9FFD241C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486402"/>
              <a:ext cx="1524000" cy="59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吐出现金</a:t>
              </a:r>
              <a:r>
                <a:rPr lang="en-US" altLang="zh-CN" sz="1200"/>
                <a:t>:</a:t>
              </a:r>
            </a:p>
            <a:p>
              <a:pPr eaLnBrk="1" hangingPunct="1"/>
              <a:r>
                <a:rPr lang="zh-CN" altLang="en-US" sz="1200"/>
                <a:t>请求拿走现金</a:t>
              </a:r>
              <a:endParaRPr lang="en-US" altLang="zh-CN" sz="1200"/>
            </a:p>
          </p:txBody>
        </p:sp>
        <p:sp>
          <p:nvSpPr>
            <p:cNvPr id="232" name="Line 80">
              <a:extLst>
                <a:ext uri="{FF2B5EF4-FFF2-40B4-BE49-F238E27FC236}">
                  <a16:creationId xmlns:a16="http://schemas.microsoft.com/office/drawing/2014/main" id="{1895DA3B-A4B8-FD44-9A88-800A93C0C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10400" y="55626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33" name="Text Box 81">
              <a:extLst>
                <a:ext uri="{FF2B5EF4-FFF2-40B4-BE49-F238E27FC236}">
                  <a16:creationId xmlns:a16="http://schemas.microsoft.com/office/drawing/2014/main" id="{0E35ABDE-CB00-1449-9603-B54328157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38" y="5226051"/>
              <a:ext cx="720344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事务成功</a:t>
              </a:r>
              <a:endParaRPr lang="en-US" altLang="zh-CN" sz="1200"/>
            </a:p>
          </p:txBody>
        </p:sp>
        <p:pic>
          <p:nvPicPr>
            <p:cNvPr id="234" name="Picture 82">
              <a:extLst>
                <a:ext uri="{FF2B5EF4-FFF2-40B4-BE49-F238E27FC236}">
                  <a16:creationId xmlns:a16="http://schemas.microsoft.com/office/drawing/2014/main" id="{E860709A-46A0-A748-A441-EC613086C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5791200"/>
              <a:ext cx="1600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" name="Text Box 83">
              <a:extLst>
                <a:ext uri="{FF2B5EF4-FFF2-40B4-BE49-F238E27FC236}">
                  <a16:creationId xmlns:a16="http://schemas.microsoft.com/office/drawing/2014/main" id="{89B7EF02-A72F-7048-9949-6EE4CC47F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126" y="5867400"/>
              <a:ext cx="920921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请求继续</a:t>
              </a:r>
              <a:endParaRPr lang="en-US" altLang="zh-CN" sz="1200"/>
            </a:p>
          </p:txBody>
        </p:sp>
        <p:sp>
          <p:nvSpPr>
            <p:cNvPr id="236" name="Line 84">
              <a:extLst>
                <a:ext uri="{FF2B5EF4-FFF2-40B4-BE49-F238E27FC236}">
                  <a16:creationId xmlns:a16="http://schemas.microsoft.com/office/drawing/2014/main" id="{ED7055AB-C042-A44C-A0E9-07F09B4B09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00" y="60198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37" name="Text Box 85">
              <a:extLst>
                <a:ext uri="{FF2B5EF4-FFF2-40B4-BE49-F238E27FC236}">
                  <a16:creationId xmlns:a16="http://schemas.microsoft.com/office/drawing/2014/main" id="{26ADBADC-C2C8-5D4F-90B9-0BBABE150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4650" y="5715000"/>
              <a:ext cx="720344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拿走现金</a:t>
              </a:r>
              <a:endParaRPr lang="en-US" altLang="zh-CN" sz="1200"/>
            </a:p>
          </p:txBody>
        </p:sp>
        <p:sp>
          <p:nvSpPr>
            <p:cNvPr id="238" name="Line 86">
              <a:extLst>
                <a:ext uri="{FF2B5EF4-FFF2-40B4-BE49-F238E27FC236}">
                  <a16:creationId xmlns:a16="http://schemas.microsoft.com/office/drawing/2014/main" id="{96FAFE30-1E1C-6942-B039-BB4204926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5181600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39" name="Text Box 87">
              <a:extLst>
                <a:ext uri="{FF2B5EF4-FFF2-40B4-BE49-F238E27FC236}">
                  <a16:creationId xmlns:a16="http://schemas.microsoft.com/office/drawing/2014/main" id="{8462799B-92D8-6A4A-96AD-B26D03FCF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1" y="5181601"/>
              <a:ext cx="443289" cy="59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中止</a:t>
              </a:r>
            </a:p>
            <a:p>
              <a:pPr eaLnBrk="1" hangingPunct="1"/>
              <a:r>
                <a:rPr kumimoji="0" lang="zh-CN" altLang="en-US" sz="1200"/>
                <a:t>取消</a:t>
              </a:r>
            </a:p>
          </p:txBody>
        </p:sp>
        <p:sp>
          <p:nvSpPr>
            <p:cNvPr id="240" name="Line 88">
              <a:extLst>
                <a:ext uri="{FF2B5EF4-FFF2-40B4-BE49-F238E27FC236}">
                  <a16:creationId xmlns:a16="http://schemas.microsoft.com/office/drawing/2014/main" id="{736A5316-195C-A647-9A99-AD2585417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3810000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41" name="Line 89">
              <a:extLst>
                <a:ext uri="{FF2B5EF4-FFF2-40B4-BE49-F238E27FC236}">
                  <a16:creationId xmlns:a16="http://schemas.microsoft.com/office/drawing/2014/main" id="{9D2B6B62-ED8C-E946-955D-5F2FB7602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1000" y="3505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pic>
          <p:nvPicPr>
            <p:cNvPr id="242" name="Picture 90">
              <a:extLst>
                <a:ext uri="{FF2B5EF4-FFF2-40B4-BE49-F238E27FC236}">
                  <a16:creationId xmlns:a16="http://schemas.microsoft.com/office/drawing/2014/main" id="{565BFF59-18A4-1A42-A471-AFC9D08CB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187325"/>
              <a:ext cx="1905000" cy="80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Text Box 91">
              <a:extLst>
                <a:ext uri="{FF2B5EF4-FFF2-40B4-BE49-F238E27FC236}">
                  <a16:creationId xmlns:a16="http://schemas.microsoft.com/office/drawing/2014/main" id="{1048CC50-81AC-7F49-BE2C-78E12A064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6613" y="152401"/>
              <a:ext cx="535641" cy="432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中断</a:t>
              </a:r>
            </a:p>
          </p:txBody>
        </p:sp>
        <p:sp>
          <p:nvSpPr>
            <p:cNvPr id="244" name="Text Box 92">
              <a:extLst>
                <a:ext uri="{FF2B5EF4-FFF2-40B4-BE49-F238E27FC236}">
                  <a16:creationId xmlns:a16="http://schemas.microsoft.com/office/drawing/2014/main" id="{0F49E4B9-FCB8-2448-A262-F3A8C609D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5439" y="581025"/>
              <a:ext cx="1197977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显示取消信息</a:t>
              </a:r>
              <a:endParaRPr lang="en-US" altLang="zh-CN" sz="1200"/>
            </a:p>
          </p:txBody>
        </p:sp>
        <p:pic>
          <p:nvPicPr>
            <p:cNvPr id="245" name="Picture 93">
              <a:extLst>
                <a:ext uri="{FF2B5EF4-FFF2-40B4-BE49-F238E27FC236}">
                  <a16:creationId xmlns:a16="http://schemas.microsoft.com/office/drawing/2014/main" id="{911CB0A4-A54D-A94F-B88D-75801EC398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304800"/>
              <a:ext cx="1600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" name="Text Box 94">
              <a:extLst>
                <a:ext uri="{FF2B5EF4-FFF2-40B4-BE49-F238E27FC236}">
                  <a16:creationId xmlns:a16="http://schemas.microsoft.com/office/drawing/2014/main" id="{65DE769D-F1EB-724C-A908-F67ADA93A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381000"/>
              <a:ext cx="1447800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等待网络响应</a:t>
              </a:r>
              <a:endParaRPr lang="en-US" altLang="zh-CN" sz="1200"/>
            </a:p>
          </p:txBody>
        </p:sp>
        <p:sp>
          <p:nvSpPr>
            <p:cNvPr id="247" name="Line 95">
              <a:extLst>
                <a:ext uri="{FF2B5EF4-FFF2-40B4-BE49-F238E27FC236}">
                  <a16:creationId xmlns:a16="http://schemas.microsoft.com/office/drawing/2014/main" id="{09B2ED8D-E6A3-C34D-AEB2-4FF636876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8000" y="5334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48" name="Line 96">
              <a:extLst>
                <a:ext uri="{FF2B5EF4-FFF2-40B4-BE49-F238E27FC236}">
                  <a16:creationId xmlns:a16="http://schemas.microsoft.com/office/drawing/2014/main" id="{379FF56E-EA9D-AE4B-BFE3-760013C9B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81000"/>
              <a:ext cx="3200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49" name="Line 97">
              <a:extLst>
                <a:ext uri="{FF2B5EF4-FFF2-40B4-BE49-F238E27FC236}">
                  <a16:creationId xmlns:a16="http://schemas.microsoft.com/office/drawing/2014/main" id="{65B441C3-0AD1-F441-998D-7B1A866DD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81000"/>
              <a:ext cx="0" cy="3048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0" name="Line 98">
              <a:extLst>
                <a:ext uri="{FF2B5EF4-FFF2-40B4-BE49-F238E27FC236}">
                  <a16:creationId xmlns:a16="http://schemas.microsoft.com/office/drawing/2014/main" id="{F145B9C3-8AF2-8144-B3BA-5FB954D29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4290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1" name="Line 99">
              <a:extLst>
                <a:ext uri="{FF2B5EF4-FFF2-40B4-BE49-F238E27FC236}">
                  <a16:creationId xmlns:a16="http://schemas.microsoft.com/office/drawing/2014/main" id="{E03B9312-2664-8746-8189-834A0DA17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6019800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2" name="Line 101">
              <a:extLst>
                <a:ext uri="{FF2B5EF4-FFF2-40B4-BE49-F238E27FC236}">
                  <a16:creationId xmlns:a16="http://schemas.microsoft.com/office/drawing/2014/main" id="{85DD0BC6-8985-A148-A982-EBCD4B29F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5000" y="152400"/>
              <a:ext cx="0" cy="5867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3" name="Line 102">
              <a:extLst>
                <a:ext uri="{FF2B5EF4-FFF2-40B4-BE49-F238E27FC236}">
                  <a16:creationId xmlns:a16="http://schemas.microsoft.com/office/drawing/2014/main" id="{2AEB2BFF-6002-B240-B19A-6A9A897F41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5000" y="152400"/>
              <a:ext cx="784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4" name="Line 104">
              <a:extLst>
                <a:ext uri="{FF2B5EF4-FFF2-40B4-BE49-F238E27FC236}">
                  <a16:creationId xmlns:a16="http://schemas.microsoft.com/office/drawing/2014/main" id="{2E6D0C1C-62F7-AE40-9FF6-21FA166C9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3600" y="152400"/>
              <a:ext cx="0" cy="2438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5" name="Line 105">
              <a:extLst>
                <a:ext uri="{FF2B5EF4-FFF2-40B4-BE49-F238E27FC236}">
                  <a16:creationId xmlns:a16="http://schemas.microsoft.com/office/drawing/2014/main" id="{F9FEBA93-6624-F54A-805E-2A01C009A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48800" y="25908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6" name="Line 106">
              <a:extLst>
                <a:ext uri="{FF2B5EF4-FFF2-40B4-BE49-F238E27FC236}">
                  <a16:creationId xmlns:a16="http://schemas.microsoft.com/office/drawing/2014/main" id="{E42452FE-E78C-8A40-8F71-A8D44E027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3400" y="57150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7" name="Line 107">
              <a:extLst>
                <a:ext uri="{FF2B5EF4-FFF2-40B4-BE49-F238E27FC236}">
                  <a16:creationId xmlns:a16="http://schemas.microsoft.com/office/drawing/2014/main" id="{C3A898D9-DB8B-FF48-A5E5-75BB5833D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3400" y="6705600"/>
              <a:ext cx="198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8" name="Line 109">
              <a:extLst>
                <a:ext uri="{FF2B5EF4-FFF2-40B4-BE49-F238E27FC236}">
                  <a16:creationId xmlns:a16="http://schemas.microsoft.com/office/drawing/2014/main" id="{99864D74-57E9-9140-BE0E-4E8F7A1C0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34600" y="609600"/>
              <a:ext cx="0" cy="6096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9" name="Line 110">
              <a:extLst>
                <a:ext uri="{FF2B5EF4-FFF2-40B4-BE49-F238E27FC236}">
                  <a16:creationId xmlns:a16="http://schemas.microsoft.com/office/drawing/2014/main" id="{AF4356FA-C7B2-6640-9BE4-5BBDCB934B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1200" y="6096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1" name="Text Box 112">
              <a:extLst>
                <a:ext uri="{FF2B5EF4-FFF2-40B4-BE49-F238E27FC236}">
                  <a16:creationId xmlns:a16="http://schemas.microsoft.com/office/drawing/2014/main" id="{AC22BE2B-E9DC-5641-B92C-10155FD9B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5867400"/>
              <a:ext cx="443289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取消</a:t>
              </a:r>
            </a:p>
          </p:txBody>
        </p:sp>
        <p:sp>
          <p:nvSpPr>
            <p:cNvPr id="262" name="Text Box 113">
              <a:extLst>
                <a:ext uri="{FF2B5EF4-FFF2-40B4-BE49-F238E27FC236}">
                  <a16:creationId xmlns:a16="http://schemas.microsoft.com/office/drawing/2014/main" id="{FFDC8563-8E4E-CA4E-95E0-4FC80F2C6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1" y="6400800"/>
              <a:ext cx="1599014" cy="472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ATM</a:t>
              </a:r>
              <a:r>
                <a:rPr lang="zh-CN" altLang="en-US" sz="1800"/>
                <a:t>类的状态图</a:t>
              </a:r>
              <a:endParaRPr lang="en-US" altLang="zh-CN" sz="1800"/>
            </a:p>
          </p:txBody>
        </p:sp>
      </p:grpSp>
      <p:sp>
        <p:nvSpPr>
          <p:cNvPr id="102" name="椭圆 101">
            <a:extLst>
              <a:ext uri="{FF2B5EF4-FFF2-40B4-BE49-F238E27FC236}">
                <a16:creationId xmlns:a16="http://schemas.microsoft.com/office/drawing/2014/main" id="{FDC50F63-F208-6549-84A6-35064692DABB}"/>
              </a:ext>
            </a:extLst>
          </p:cNvPr>
          <p:cNvSpPr/>
          <p:nvPr/>
        </p:nvSpPr>
        <p:spPr>
          <a:xfrm>
            <a:off x="3274797" y="1745494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14C0E1EB-1E3D-ED4B-9FDD-4AF9DD586E6E}"/>
              </a:ext>
            </a:extLst>
          </p:cNvPr>
          <p:cNvSpPr/>
          <p:nvPr/>
        </p:nvSpPr>
        <p:spPr>
          <a:xfrm>
            <a:off x="6317260" y="1822145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44B53F24-6987-0B44-8518-74AC2A681F35}"/>
              </a:ext>
            </a:extLst>
          </p:cNvPr>
          <p:cNvSpPr/>
          <p:nvPr/>
        </p:nvSpPr>
        <p:spPr>
          <a:xfrm>
            <a:off x="9224151" y="1876318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56FD7BE-F050-A343-932C-CEA0191702B3}"/>
              </a:ext>
            </a:extLst>
          </p:cNvPr>
          <p:cNvSpPr/>
          <p:nvPr/>
        </p:nvSpPr>
        <p:spPr>
          <a:xfrm>
            <a:off x="9246535" y="2847946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B292668A-6B97-7644-81CB-04632CB1A943}"/>
              </a:ext>
            </a:extLst>
          </p:cNvPr>
          <p:cNvSpPr/>
          <p:nvPr/>
        </p:nvSpPr>
        <p:spPr>
          <a:xfrm>
            <a:off x="9261926" y="3958287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F97DC337-9DB9-6740-8928-0F6C49E09A92}"/>
              </a:ext>
            </a:extLst>
          </p:cNvPr>
          <p:cNvSpPr/>
          <p:nvPr/>
        </p:nvSpPr>
        <p:spPr>
          <a:xfrm>
            <a:off x="9269950" y="5022515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5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C9E95D75-0A63-AD49-8137-F7C7DA310151}"/>
              </a:ext>
            </a:extLst>
          </p:cNvPr>
          <p:cNvSpPr/>
          <p:nvPr/>
        </p:nvSpPr>
        <p:spPr>
          <a:xfrm>
            <a:off x="6438142" y="5240260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6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4F228222-9E79-8046-A503-F933ABA0651C}"/>
              </a:ext>
            </a:extLst>
          </p:cNvPr>
          <p:cNvSpPr/>
          <p:nvPr/>
        </p:nvSpPr>
        <p:spPr>
          <a:xfrm>
            <a:off x="3259560" y="5448498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7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3FE44FF0-F9C0-BA41-82CD-20A5AC140807}"/>
              </a:ext>
            </a:extLst>
          </p:cNvPr>
          <p:cNvSpPr/>
          <p:nvPr/>
        </p:nvSpPr>
        <p:spPr>
          <a:xfrm>
            <a:off x="3280769" y="4480093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853C2330-9CBB-9249-A685-D654B62F38BA}"/>
              </a:ext>
            </a:extLst>
          </p:cNvPr>
          <p:cNvSpPr/>
          <p:nvPr/>
        </p:nvSpPr>
        <p:spPr>
          <a:xfrm>
            <a:off x="2018252" y="1739061"/>
            <a:ext cx="360000" cy="36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9EC08-5F79-294B-8D52-62601A46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8B4E2-5592-2548-A7CD-0FFBC828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D2D8B-7E51-AF48-B37B-261DE360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45</a:t>
            </a:fld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8F3016-7A9B-C14D-88D7-6CFCB70A0CBB}"/>
              </a:ext>
            </a:extLst>
          </p:cNvPr>
          <p:cNvGrpSpPr/>
          <p:nvPr/>
        </p:nvGrpSpPr>
        <p:grpSpPr>
          <a:xfrm>
            <a:off x="3634807" y="1488489"/>
            <a:ext cx="1743060" cy="3310136"/>
            <a:chOff x="942743" y="1413879"/>
            <a:chExt cx="1743060" cy="3310136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3DE21FAA-7B56-FF4D-B593-458A4676141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383" y="1413879"/>
              <a:ext cx="338400" cy="3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5798B8-2B0F-104A-AC26-D18023948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743" y="2066025"/>
              <a:ext cx="1517941" cy="630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FD53424A-D3CB-6744-B6EF-D6A3EC417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680" y="1617135"/>
              <a:ext cx="0" cy="4767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2D1285-D7F8-4F4F-B18E-2E5CDA4BD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280" y="2133075"/>
              <a:ext cx="11641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dirty="0"/>
                <a:t>do:</a:t>
              </a:r>
              <a:r>
                <a:rPr lang="zh-CN" altLang="en-US" sz="1400" dirty="0"/>
                <a:t>请求处理</a:t>
              </a:r>
              <a:endParaRPr lang="en-US" altLang="zh-CN" sz="1400" dirty="0"/>
            </a:p>
            <a:p>
              <a:pPr eaLnBrk="1" hangingPunct="1"/>
              <a:r>
                <a:rPr lang="zh-CN" altLang="en-US" sz="1400" dirty="0"/>
                <a:t>分行事务</a:t>
              </a:r>
              <a:endParaRPr lang="en-US" altLang="zh-CN" sz="1400" dirty="0"/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E1A31016-2AB4-474E-9937-36155FF78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2992" y="1760142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dirty="0"/>
                <a:t>处理事务</a:t>
              </a:r>
              <a:endParaRPr lang="en-US" altLang="zh-CN" sz="1400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AA47C41-98A5-1746-8336-6D263916A454}"/>
                </a:ext>
              </a:extLst>
            </p:cNvPr>
            <p:cNvGrpSpPr/>
            <p:nvPr/>
          </p:nvGrpSpPr>
          <p:grpSpPr>
            <a:xfrm>
              <a:off x="1046745" y="4276247"/>
              <a:ext cx="432000" cy="432000"/>
              <a:chOff x="2045223" y="4097573"/>
              <a:chExt cx="432000" cy="432000"/>
            </a:xfrm>
          </p:grpSpPr>
          <p:pic>
            <p:nvPicPr>
              <p:cNvPr id="15" name="Picture 6">
                <a:extLst>
                  <a:ext uri="{FF2B5EF4-FFF2-40B4-BE49-F238E27FC236}">
                    <a16:creationId xmlns:a16="http://schemas.microsoft.com/office/drawing/2014/main" id="{C5485128-2BC2-C343-AC4B-B4CFA837010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622" y="4141309"/>
                <a:ext cx="338400" cy="338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7165BE5-919E-E54D-9E59-FDD079E7BC31}"/>
                  </a:ext>
                </a:extLst>
              </p:cNvPr>
              <p:cNvSpPr/>
              <p:nvPr/>
            </p:nvSpPr>
            <p:spPr>
              <a:xfrm>
                <a:off x="2045223" y="4097573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ED866E52-D9ED-B043-9764-2A829A020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911" y="2662917"/>
              <a:ext cx="0" cy="1607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5E4C51D0-B295-B740-B664-0D9173855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3851" y="2918734"/>
              <a:ext cx="400110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dirty="0"/>
                <a:t>分行事务失败</a:t>
              </a:r>
              <a:endParaRPr lang="en-US" altLang="zh-CN" sz="14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EE0CA5D-F78A-0A42-A0EE-62270BD14DCF}"/>
                </a:ext>
              </a:extLst>
            </p:cNvPr>
            <p:cNvGrpSpPr/>
            <p:nvPr/>
          </p:nvGrpSpPr>
          <p:grpSpPr>
            <a:xfrm>
              <a:off x="2008438" y="4292015"/>
              <a:ext cx="432000" cy="432000"/>
              <a:chOff x="2087263" y="4097573"/>
              <a:chExt cx="432000" cy="432000"/>
            </a:xfrm>
          </p:grpSpPr>
          <p:pic>
            <p:nvPicPr>
              <p:cNvPr id="22" name="Picture 6">
                <a:extLst>
                  <a:ext uri="{FF2B5EF4-FFF2-40B4-BE49-F238E27FC236}">
                    <a16:creationId xmlns:a16="http://schemas.microsoft.com/office/drawing/2014/main" id="{51076CEF-6270-E349-B2B3-4C5BC683B93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662" y="4141309"/>
                <a:ext cx="338400" cy="338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08E6801-1380-6E4C-8CD2-FE04D3E53281}"/>
                  </a:ext>
                </a:extLst>
              </p:cNvPr>
              <p:cNvSpPr/>
              <p:nvPr/>
            </p:nvSpPr>
            <p:spPr>
              <a:xfrm>
                <a:off x="2087263" y="4097573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0D85185C-5F99-6F48-BB69-9A0FD87EF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604" y="2678685"/>
              <a:ext cx="0" cy="1607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" name="Text Box 18">
              <a:extLst>
                <a:ext uri="{FF2B5EF4-FFF2-40B4-BE49-F238E27FC236}">
                  <a16:creationId xmlns:a16="http://schemas.microsoft.com/office/drawing/2014/main" id="{CF7D2F2F-697C-3347-837E-56D20A182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504" y="2934502"/>
              <a:ext cx="400110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dirty="0"/>
                <a:t>分行事务成功</a:t>
              </a:r>
              <a:endParaRPr lang="en-US" altLang="zh-CN" sz="14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1006610-92AA-B74B-B12E-A782757ABF81}"/>
              </a:ext>
            </a:extLst>
          </p:cNvPr>
          <p:cNvGrpSpPr/>
          <p:nvPr/>
        </p:nvGrpSpPr>
        <p:grpSpPr>
          <a:xfrm>
            <a:off x="10002631" y="1488489"/>
            <a:ext cx="1725736" cy="3404726"/>
            <a:chOff x="960067" y="1319289"/>
            <a:chExt cx="1725736" cy="3404726"/>
          </a:xfrm>
        </p:grpSpPr>
        <p:pic>
          <p:nvPicPr>
            <p:cNvPr id="28" name="Picture 6">
              <a:extLst>
                <a:ext uri="{FF2B5EF4-FFF2-40B4-BE49-F238E27FC236}">
                  <a16:creationId xmlns:a16="http://schemas.microsoft.com/office/drawing/2014/main" id="{924705EE-A961-694F-A1BE-5D8D5DDCE34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383" y="1319289"/>
              <a:ext cx="338400" cy="3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D192DA85-D894-5844-A481-BBA497E89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067" y="2066025"/>
              <a:ext cx="1573547" cy="630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027411FC-CF59-444B-A4B2-F03630DC2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680" y="1617135"/>
              <a:ext cx="0" cy="4767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31" name="Text Box 12">
              <a:extLst>
                <a:ext uri="{FF2B5EF4-FFF2-40B4-BE49-F238E27FC236}">
                  <a16:creationId xmlns:a16="http://schemas.microsoft.com/office/drawing/2014/main" id="{6A8D8CA5-1DD3-4149-8985-3D47FC7E6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830" y="2217155"/>
              <a:ext cx="11641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dirty="0"/>
                <a:t>do:</a:t>
              </a:r>
              <a:r>
                <a:rPr lang="zh-CN" altLang="en-US" sz="1400" dirty="0"/>
                <a:t>更新事务</a:t>
              </a:r>
              <a:endParaRPr lang="en-US" altLang="zh-CN" sz="1400" dirty="0"/>
            </a:p>
          </p:txBody>
        </p:sp>
        <p:sp>
          <p:nvSpPr>
            <p:cNvPr id="32" name="Text Box 18">
              <a:extLst>
                <a:ext uri="{FF2B5EF4-FFF2-40B4-BE49-F238E27FC236}">
                  <a16:creationId xmlns:a16="http://schemas.microsoft.com/office/drawing/2014/main" id="{C4BEB7B6-4D20-B74E-B5EB-B54255C5A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2992" y="1591978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dirty="0"/>
                <a:t>请求处理</a:t>
              </a:r>
              <a:endParaRPr lang="en-US" altLang="zh-CN" sz="1400" dirty="0"/>
            </a:p>
            <a:p>
              <a:pPr eaLnBrk="1" hangingPunct="1"/>
              <a:r>
                <a:rPr lang="zh-CN" altLang="en-US" sz="1400" dirty="0"/>
                <a:t>分行事务</a:t>
              </a:r>
              <a:endParaRPr lang="en-US" altLang="zh-CN" sz="1400" dirty="0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7E3524C-3504-DA4A-8748-3099769F9811}"/>
                </a:ext>
              </a:extLst>
            </p:cNvPr>
            <p:cNvGrpSpPr/>
            <p:nvPr/>
          </p:nvGrpSpPr>
          <p:grpSpPr>
            <a:xfrm>
              <a:off x="1088785" y="4276247"/>
              <a:ext cx="432000" cy="432000"/>
              <a:chOff x="2087263" y="4097573"/>
              <a:chExt cx="432000" cy="432000"/>
            </a:xfrm>
          </p:grpSpPr>
          <p:pic>
            <p:nvPicPr>
              <p:cNvPr id="41" name="Picture 6">
                <a:extLst>
                  <a:ext uri="{FF2B5EF4-FFF2-40B4-BE49-F238E27FC236}">
                    <a16:creationId xmlns:a16="http://schemas.microsoft.com/office/drawing/2014/main" id="{1DF29A08-72A4-324C-AA30-C9F433C4119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662" y="4141309"/>
                <a:ext cx="338400" cy="338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4C098858-BC54-8049-AEF9-4AFBE819637D}"/>
                  </a:ext>
                </a:extLst>
              </p:cNvPr>
              <p:cNvSpPr/>
              <p:nvPr/>
            </p:nvSpPr>
            <p:spPr>
              <a:xfrm>
                <a:off x="2087263" y="4097573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sp>
          <p:nvSpPr>
            <p:cNvPr id="34" name="Line 9">
              <a:extLst>
                <a:ext uri="{FF2B5EF4-FFF2-40B4-BE49-F238E27FC236}">
                  <a16:creationId xmlns:a16="http://schemas.microsoft.com/office/drawing/2014/main" id="{105014A4-BA3F-594E-9B5A-7C2D3FF51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951" y="2662917"/>
              <a:ext cx="0" cy="1607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35" name="Text Box 18">
              <a:extLst>
                <a:ext uri="{FF2B5EF4-FFF2-40B4-BE49-F238E27FC236}">
                  <a16:creationId xmlns:a16="http://schemas.microsoft.com/office/drawing/2014/main" id="{63FA6065-BA36-474D-A753-63201F78B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3851" y="2918734"/>
              <a:ext cx="400110" cy="810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dirty="0"/>
                <a:t>「失败」</a:t>
              </a:r>
              <a:endParaRPr lang="en-US" altLang="zh-CN" sz="1400" dirty="0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46DCF205-7CAB-D342-B882-E2DE1D3564E3}"/>
                </a:ext>
              </a:extLst>
            </p:cNvPr>
            <p:cNvGrpSpPr/>
            <p:nvPr/>
          </p:nvGrpSpPr>
          <p:grpSpPr>
            <a:xfrm>
              <a:off x="2008438" y="4292015"/>
              <a:ext cx="432000" cy="432000"/>
              <a:chOff x="2087263" y="4097573"/>
              <a:chExt cx="432000" cy="432000"/>
            </a:xfrm>
          </p:grpSpPr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5E518B3E-602F-E248-B244-0AC253AEC22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662" y="4141309"/>
                <a:ext cx="338400" cy="338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67BB8687-5473-DD4B-BC1A-166C12DAEE8B}"/>
                  </a:ext>
                </a:extLst>
              </p:cNvPr>
              <p:cNvSpPr/>
              <p:nvPr/>
            </p:nvSpPr>
            <p:spPr>
              <a:xfrm>
                <a:off x="2087263" y="4097573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sp>
          <p:nvSpPr>
            <p:cNvPr id="37" name="Line 9">
              <a:extLst>
                <a:ext uri="{FF2B5EF4-FFF2-40B4-BE49-F238E27FC236}">
                  <a16:creationId xmlns:a16="http://schemas.microsoft.com/office/drawing/2014/main" id="{9183E5DF-F542-9F41-A8CE-E3F959515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604" y="2678685"/>
              <a:ext cx="0" cy="1607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38" name="Text Box 18">
              <a:extLst>
                <a:ext uri="{FF2B5EF4-FFF2-40B4-BE49-F238E27FC236}">
                  <a16:creationId xmlns:a16="http://schemas.microsoft.com/office/drawing/2014/main" id="{DA4FB22B-E267-1B4F-8F76-6A1B45E20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504" y="2934502"/>
              <a:ext cx="400110" cy="810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dirty="0"/>
                <a:t>「成功」</a:t>
              </a:r>
              <a:endParaRPr lang="en-US" altLang="zh-CN" sz="1400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BDE529A-B65E-1749-82D6-C483501EAF5B}"/>
              </a:ext>
            </a:extLst>
          </p:cNvPr>
          <p:cNvGrpSpPr/>
          <p:nvPr/>
        </p:nvGrpSpPr>
        <p:grpSpPr>
          <a:xfrm>
            <a:off x="578912" y="1488489"/>
            <a:ext cx="2797695" cy="3578146"/>
            <a:chOff x="3700601" y="1345565"/>
            <a:chExt cx="2797695" cy="3578146"/>
          </a:xfrm>
        </p:grpSpPr>
        <p:pic>
          <p:nvPicPr>
            <p:cNvPr id="44" name="Picture 6">
              <a:extLst>
                <a:ext uri="{FF2B5EF4-FFF2-40B4-BE49-F238E27FC236}">
                  <a16:creationId xmlns:a16="http://schemas.microsoft.com/office/drawing/2014/main" id="{EE4A67F2-49E9-9C47-9318-1C8ABC6E0F1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240" y="1345565"/>
              <a:ext cx="338400" cy="3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1481655E-6B36-6F43-B465-1CF156A9C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1537" y="1548821"/>
              <a:ext cx="0" cy="4767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6B5ED063-FD7B-7142-B449-0901E96CE9D7}"/>
                </a:ext>
              </a:extLst>
            </p:cNvPr>
            <p:cNvGrpSpPr/>
            <p:nvPr/>
          </p:nvGrpSpPr>
          <p:grpSpPr>
            <a:xfrm>
              <a:off x="3700601" y="1997711"/>
              <a:ext cx="1446614" cy="630636"/>
              <a:chOff x="3490396" y="1997711"/>
              <a:chExt cx="1446614" cy="630636"/>
            </a:xfrm>
          </p:grpSpPr>
          <p:pic>
            <p:nvPicPr>
              <p:cNvPr id="45" name="Picture 8">
                <a:extLst>
                  <a:ext uri="{FF2B5EF4-FFF2-40B4-BE49-F238E27FC236}">
                    <a16:creationId xmlns:a16="http://schemas.microsoft.com/office/drawing/2014/main" id="{5C4BDF96-B945-0946-9853-74D5206C12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0396" y="1997711"/>
                <a:ext cx="1446614" cy="630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Text Box 12">
                <a:extLst>
                  <a:ext uri="{FF2B5EF4-FFF2-40B4-BE49-F238E27FC236}">
                    <a16:creationId xmlns:a16="http://schemas.microsoft.com/office/drawing/2014/main" id="{2DC35BF1-4232-794F-8001-6A2407EE66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5279" y="2064983"/>
                <a:ext cx="116410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dirty="0"/>
                  <a:t>do:</a:t>
                </a:r>
                <a:r>
                  <a:rPr lang="zh-CN" altLang="en-US" sz="1400" dirty="0"/>
                  <a:t>验证分行</a:t>
                </a:r>
                <a:endParaRPr lang="en-US" altLang="zh-CN" sz="1400" dirty="0"/>
              </a:p>
              <a:p>
                <a:pPr eaLnBrk="1" hangingPunct="1"/>
                <a:r>
                  <a:rPr lang="zh-CN" altLang="en-US" sz="1400" dirty="0"/>
                  <a:t>代码</a:t>
                </a:r>
                <a:endParaRPr lang="en-US" altLang="zh-CN" sz="1400" dirty="0"/>
              </a:p>
            </p:txBody>
          </p:sp>
        </p:grpSp>
        <p:sp>
          <p:nvSpPr>
            <p:cNvPr id="48" name="Text Box 18">
              <a:extLst>
                <a:ext uri="{FF2B5EF4-FFF2-40B4-BE49-F238E27FC236}">
                  <a16:creationId xmlns:a16="http://schemas.microsoft.com/office/drawing/2014/main" id="{CC2DDC57-3F6F-8E48-9BB1-350BF7370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6849" y="1691828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dirty="0"/>
                <a:t>验证账户</a:t>
              </a:r>
              <a:endParaRPr lang="en-US" altLang="zh-CN" sz="1400" dirty="0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46A8D34D-0CF1-9247-8052-D07C5B26262A}"/>
                </a:ext>
              </a:extLst>
            </p:cNvPr>
            <p:cNvGrpSpPr/>
            <p:nvPr/>
          </p:nvGrpSpPr>
          <p:grpSpPr>
            <a:xfrm>
              <a:off x="4226117" y="4491711"/>
              <a:ext cx="432000" cy="432000"/>
              <a:chOff x="2087263" y="4097573"/>
              <a:chExt cx="432000" cy="432000"/>
            </a:xfrm>
          </p:grpSpPr>
          <p:pic>
            <p:nvPicPr>
              <p:cNvPr id="57" name="Picture 6">
                <a:extLst>
                  <a:ext uri="{FF2B5EF4-FFF2-40B4-BE49-F238E27FC236}">
                    <a16:creationId xmlns:a16="http://schemas.microsoft.com/office/drawing/2014/main" id="{6ECBFCB4-D892-5C41-902C-B9A1274B109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662" y="4141309"/>
                <a:ext cx="338400" cy="338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9127CA3C-825C-934D-A463-D9144FCA7DA3}"/>
                  </a:ext>
                </a:extLst>
              </p:cNvPr>
              <p:cNvSpPr/>
              <p:nvPr/>
            </p:nvSpPr>
            <p:spPr>
              <a:xfrm>
                <a:off x="2087263" y="4097573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sp>
          <p:nvSpPr>
            <p:cNvPr id="50" name="Line 9">
              <a:extLst>
                <a:ext uri="{FF2B5EF4-FFF2-40B4-BE49-F238E27FC236}">
                  <a16:creationId xmlns:a16="http://schemas.microsoft.com/office/drawing/2014/main" id="{1F67A56A-2E3F-584E-923A-CBE830A97D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1536" y="2610371"/>
              <a:ext cx="0" cy="6689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4372EE5-648D-8C4F-87B9-C0DA1E8FE389}"/>
                </a:ext>
              </a:extLst>
            </p:cNvPr>
            <p:cNvGrpSpPr/>
            <p:nvPr/>
          </p:nvGrpSpPr>
          <p:grpSpPr>
            <a:xfrm>
              <a:off x="6061036" y="2093837"/>
              <a:ext cx="432000" cy="432000"/>
              <a:chOff x="2087263" y="4097573"/>
              <a:chExt cx="432000" cy="432000"/>
            </a:xfrm>
          </p:grpSpPr>
          <p:pic>
            <p:nvPicPr>
              <p:cNvPr id="55" name="Picture 6">
                <a:extLst>
                  <a:ext uri="{FF2B5EF4-FFF2-40B4-BE49-F238E27FC236}">
                    <a16:creationId xmlns:a16="http://schemas.microsoft.com/office/drawing/2014/main" id="{33EC0243-AA26-3149-97FC-EFF56515335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662" y="4141309"/>
                <a:ext cx="338400" cy="338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DDD71A29-6A2F-1D4F-AB4A-06EA93D87D22}"/>
                  </a:ext>
                </a:extLst>
              </p:cNvPr>
              <p:cNvSpPr/>
              <p:nvPr/>
            </p:nvSpPr>
            <p:spPr>
              <a:xfrm>
                <a:off x="2087263" y="4097573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43EEB2E6-86AF-3143-8050-892212ED7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1984" y="2329578"/>
              <a:ext cx="97309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F50A7B9-2AF3-C945-BD04-19BADD91FC78}"/>
                </a:ext>
              </a:extLst>
            </p:cNvPr>
            <p:cNvGrpSpPr/>
            <p:nvPr/>
          </p:nvGrpSpPr>
          <p:grpSpPr>
            <a:xfrm>
              <a:off x="3712142" y="3233300"/>
              <a:ext cx="1446614" cy="630636"/>
              <a:chOff x="3693464" y="2822772"/>
              <a:chExt cx="1446614" cy="630636"/>
            </a:xfrm>
          </p:grpSpPr>
          <p:pic>
            <p:nvPicPr>
              <p:cNvPr id="59" name="Picture 8">
                <a:extLst>
                  <a:ext uri="{FF2B5EF4-FFF2-40B4-BE49-F238E27FC236}">
                    <a16:creationId xmlns:a16="http://schemas.microsoft.com/office/drawing/2014/main" id="{902F0EAD-6DF6-3B4F-8A34-F7B5CB2683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3464" y="2822772"/>
                <a:ext cx="1446614" cy="630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Text Box 12">
                <a:extLst>
                  <a:ext uri="{FF2B5EF4-FFF2-40B4-BE49-F238E27FC236}">
                    <a16:creationId xmlns:a16="http://schemas.microsoft.com/office/drawing/2014/main" id="{41E4E17B-CFFE-4242-9120-042E84F431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3537" y="2879308"/>
                <a:ext cx="116410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dirty="0"/>
                  <a:t>do:</a:t>
                </a:r>
                <a:r>
                  <a:rPr lang="zh-CN" altLang="en-US" sz="1400" dirty="0"/>
                  <a:t>请求分行</a:t>
                </a:r>
                <a:endParaRPr lang="en-US" altLang="zh-CN" sz="1400" dirty="0"/>
              </a:p>
              <a:p>
                <a:pPr eaLnBrk="1" hangingPunct="1"/>
                <a:r>
                  <a:rPr lang="zh-CN" altLang="en-US" sz="1400" dirty="0"/>
                  <a:t>验卡</a:t>
                </a:r>
                <a:endParaRPr lang="en-US" altLang="zh-CN" sz="1400" dirty="0"/>
              </a:p>
            </p:txBody>
          </p:sp>
        </p:grpSp>
        <p:sp>
          <p:nvSpPr>
            <p:cNvPr id="62" name="Text Box 18">
              <a:extLst>
                <a:ext uri="{FF2B5EF4-FFF2-40B4-BE49-F238E27FC236}">
                  <a16:creationId xmlns:a16="http://schemas.microsoft.com/office/drawing/2014/main" id="{B177A704-7121-9243-982E-CB9BD9DC8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029" y="2632506"/>
              <a:ext cx="1040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dirty="0"/>
                <a:t>[</a:t>
              </a:r>
              <a:r>
                <a:rPr lang="zh-CN" altLang="en-US" sz="1400" dirty="0"/>
                <a:t>有效代码</a:t>
              </a:r>
              <a:r>
                <a:rPr lang="en-US" altLang="zh-CN" sz="1400" dirty="0"/>
                <a:t>]</a:t>
              </a:r>
            </a:p>
          </p:txBody>
        </p:sp>
        <p:sp>
          <p:nvSpPr>
            <p:cNvPr id="64" name="Text Box 18">
              <a:extLst>
                <a:ext uri="{FF2B5EF4-FFF2-40B4-BE49-F238E27FC236}">
                  <a16:creationId xmlns:a16="http://schemas.microsoft.com/office/drawing/2014/main" id="{F8F7FEEA-5CF3-9547-9657-2CC6BC901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922" y="2017645"/>
              <a:ext cx="1040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dirty="0"/>
                <a:t>[</a:t>
              </a:r>
              <a:r>
                <a:rPr lang="zh-CN" altLang="en-US" sz="1400" dirty="0"/>
                <a:t>无效代码</a:t>
              </a:r>
              <a:r>
                <a:rPr lang="en-US" altLang="zh-CN" sz="1400" dirty="0"/>
                <a:t>]</a:t>
              </a:r>
            </a:p>
          </p:txBody>
        </p:sp>
        <p:sp>
          <p:nvSpPr>
            <p:cNvPr id="65" name="Line 9">
              <a:extLst>
                <a:ext uri="{FF2B5EF4-FFF2-40B4-BE49-F238E27FC236}">
                  <a16:creationId xmlns:a16="http://schemas.microsoft.com/office/drawing/2014/main" id="{3EFA2F1E-5D50-1740-B4F3-6863005913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7301" y="3824314"/>
              <a:ext cx="0" cy="6689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66" name="Text Box 18">
              <a:extLst>
                <a:ext uri="{FF2B5EF4-FFF2-40B4-BE49-F238E27FC236}">
                  <a16:creationId xmlns:a16="http://schemas.microsoft.com/office/drawing/2014/main" id="{9377E76A-D28E-8542-9397-C268F2ED2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814" y="3951549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dirty="0"/>
                <a:t>账号有效</a:t>
              </a:r>
              <a:endParaRPr lang="en-US" altLang="zh-CN" sz="1400" dirty="0"/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B39EFBBD-FA2D-A44A-A08E-985C8756118D}"/>
                </a:ext>
              </a:extLst>
            </p:cNvPr>
            <p:cNvGrpSpPr/>
            <p:nvPr/>
          </p:nvGrpSpPr>
          <p:grpSpPr>
            <a:xfrm>
              <a:off x="6066296" y="3549519"/>
              <a:ext cx="432000" cy="432000"/>
              <a:chOff x="2087263" y="4097573"/>
              <a:chExt cx="432000" cy="432000"/>
            </a:xfrm>
          </p:grpSpPr>
          <p:pic>
            <p:nvPicPr>
              <p:cNvPr id="68" name="Picture 6">
                <a:extLst>
                  <a:ext uri="{FF2B5EF4-FFF2-40B4-BE49-F238E27FC236}">
                    <a16:creationId xmlns:a16="http://schemas.microsoft.com/office/drawing/2014/main" id="{0CE77EFC-21C2-E840-973B-2F746044429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662" y="4141309"/>
                <a:ext cx="338400" cy="338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C913E72F-5DC3-424D-A594-B170039BBF61}"/>
                  </a:ext>
                </a:extLst>
              </p:cNvPr>
              <p:cNvSpPr/>
              <p:nvPr/>
            </p:nvSpPr>
            <p:spPr>
              <a:xfrm>
                <a:off x="2087263" y="4097573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sp>
          <p:nvSpPr>
            <p:cNvPr id="70" name="Line 9">
              <a:extLst>
                <a:ext uri="{FF2B5EF4-FFF2-40B4-BE49-F238E27FC236}">
                  <a16:creationId xmlns:a16="http://schemas.microsoft.com/office/drawing/2014/main" id="{0A734486-59B5-ED40-AF88-8D45270CE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7244" y="3785260"/>
              <a:ext cx="97309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71" name="Text Box 18">
              <a:extLst>
                <a:ext uri="{FF2B5EF4-FFF2-40B4-BE49-F238E27FC236}">
                  <a16:creationId xmlns:a16="http://schemas.microsoft.com/office/drawing/2014/main" id="{23361F70-0141-204D-860A-B847F2814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712" y="3462817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dirty="0"/>
                <a:t>密码错误</a:t>
              </a:r>
              <a:endParaRPr lang="en-US" altLang="zh-CN" sz="1400" dirty="0"/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902E837F-8A73-CD48-BA95-967062E0B0D6}"/>
                </a:ext>
              </a:extLst>
            </p:cNvPr>
            <p:cNvGrpSpPr/>
            <p:nvPr/>
          </p:nvGrpSpPr>
          <p:grpSpPr>
            <a:xfrm>
              <a:off x="6066295" y="3076551"/>
              <a:ext cx="432000" cy="432000"/>
              <a:chOff x="2087263" y="4097573"/>
              <a:chExt cx="432000" cy="432000"/>
            </a:xfrm>
          </p:grpSpPr>
          <p:pic>
            <p:nvPicPr>
              <p:cNvPr id="73" name="Picture 6">
                <a:extLst>
                  <a:ext uri="{FF2B5EF4-FFF2-40B4-BE49-F238E27FC236}">
                    <a16:creationId xmlns:a16="http://schemas.microsoft.com/office/drawing/2014/main" id="{FE9B4F9F-5B51-CC41-A05A-997A1DC2722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662" y="4141309"/>
                <a:ext cx="338400" cy="338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12396018-3345-E24B-885F-B28BFCF7FC46}"/>
                  </a:ext>
                </a:extLst>
              </p:cNvPr>
              <p:cNvSpPr/>
              <p:nvPr/>
            </p:nvSpPr>
            <p:spPr>
              <a:xfrm>
                <a:off x="2087263" y="4097573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sp>
          <p:nvSpPr>
            <p:cNvPr id="75" name="Line 9">
              <a:extLst>
                <a:ext uri="{FF2B5EF4-FFF2-40B4-BE49-F238E27FC236}">
                  <a16:creationId xmlns:a16="http://schemas.microsoft.com/office/drawing/2014/main" id="{384EE18B-9870-6048-9101-828196F2F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7243" y="3312292"/>
              <a:ext cx="97309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76" name="Text Box 18">
              <a:extLst>
                <a:ext uri="{FF2B5EF4-FFF2-40B4-BE49-F238E27FC236}">
                  <a16:creationId xmlns:a16="http://schemas.microsoft.com/office/drawing/2014/main" id="{ADB67CEF-67C6-F047-9B37-9BA24DF95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2221" y="2979339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dirty="0"/>
                <a:t>无效账户</a:t>
              </a:r>
              <a:endParaRPr lang="en-US" altLang="zh-CN" sz="1400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73E53C0-CF53-E547-84C1-75DB6FDBB71F}"/>
              </a:ext>
            </a:extLst>
          </p:cNvPr>
          <p:cNvGrpSpPr/>
          <p:nvPr/>
        </p:nvGrpSpPr>
        <p:grpSpPr>
          <a:xfrm>
            <a:off x="6956749" y="1488489"/>
            <a:ext cx="2792435" cy="3578146"/>
            <a:chOff x="3700601" y="1345565"/>
            <a:chExt cx="2792435" cy="3578146"/>
          </a:xfrm>
        </p:grpSpPr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FB2B27FC-6B6A-A646-B218-203265899FE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240" y="1345565"/>
              <a:ext cx="338400" cy="3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Line 9">
              <a:extLst>
                <a:ext uri="{FF2B5EF4-FFF2-40B4-BE49-F238E27FC236}">
                  <a16:creationId xmlns:a16="http://schemas.microsoft.com/office/drawing/2014/main" id="{7796106A-3588-964B-AC1F-DC303CFF4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1537" y="1548821"/>
              <a:ext cx="0" cy="4767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119E09E9-A397-5F42-A4E8-D3066F9065B4}"/>
                </a:ext>
              </a:extLst>
            </p:cNvPr>
            <p:cNvGrpSpPr/>
            <p:nvPr/>
          </p:nvGrpSpPr>
          <p:grpSpPr>
            <a:xfrm>
              <a:off x="3700601" y="1997711"/>
              <a:ext cx="1446614" cy="630636"/>
              <a:chOff x="3490396" y="1997711"/>
              <a:chExt cx="1446614" cy="630636"/>
            </a:xfrm>
          </p:grpSpPr>
          <p:pic>
            <p:nvPicPr>
              <p:cNvPr id="108" name="Picture 8">
                <a:extLst>
                  <a:ext uri="{FF2B5EF4-FFF2-40B4-BE49-F238E27FC236}">
                    <a16:creationId xmlns:a16="http://schemas.microsoft.com/office/drawing/2014/main" id="{CE039432-293C-E74E-9782-392E61E781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0396" y="1997711"/>
                <a:ext cx="1446614" cy="630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Text Box 12">
                <a:extLst>
                  <a:ext uri="{FF2B5EF4-FFF2-40B4-BE49-F238E27FC236}">
                    <a16:creationId xmlns:a16="http://schemas.microsoft.com/office/drawing/2014/main" id="{F2F09798-2C29-EB45-8D8B-C1DC5A8B0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5279" y="2159574"/>
                <a:ext cx="11641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dirty="0"/>
                  <a:t>do:</a:t>
                </a:r>
                <a:r>
                  <a:rPr lang="zh-CN" altLang="en-US" sz="1400" dirty="0"/>
                  <a:t>验证卡号</a:t>
                </a:r>
                <a:endParaRPr lang="en-US" altLang="zh-CN" sz="1400" dirty="0"/>
              </a:p>
            </p:txBody>
          </p:sp>
        </p:grpSp>
        <p:sp>
          <p:nvSpPr>
            <p:cNvPr id="82" name="Text Box 18">
              <a:extLst>
                <a:ext uri="{FF2B5EF4-FFF2-40B4-BE49-F238E27FC236}">
                  <a16:creationId xmlns:a16="http://schemas.microsoft.com/office/drawing/2014/main" id="{32E6A47E-6183-BF46-B7BC-A17CFA5E2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6849" y="1691828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dirty="0"/>
                <a:t>请求分行验卡</a:t>
              </a:r>
              <a:endParaRPr lang="en-US" altLang="zh-CN" sz="1400" dirty="0"/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AB6D9485-D3C2-D349-8D5F-74552EFCE630}"/>
                </a:ext>
              </a:extLst>
            </p:cNvPr>
            <p:cNvGrpSpPr/>
            <p:nvPr/>
          </p:nvGrpSpPr>
          <p:grpSpPr>
            <a:xfrm>
              <a:off x="4226117" y="4491711"/>
              <a:ext cx="432000" cy="432000"/>
              <a:chOff x="2087263" y="4097573"/>
              <a:chExt cx="432000" cy="432000"/>
            </a:xfrm>
          </p:grpSpPr>
          <p:pic>
            <p:nvPicPr>
              <p:cNvPr id="106" name="Picture 6">
                <a:extLst>
                  <a:ext uri="{FF2B5EF4-FFF2-40B4-BE49-F238E27FC236}">
                    <a16:creationId xmlns:a16="http://schemas.microsoft.com/office/drawing/2014/main" id="{5C01190C-2225-2D4E-B536-61E0FC8E0C9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662" y="4141309"/>
                <a:ext cx="338400" cy="338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A6F2F9D3-7652-974F-8B0F-6D56F096432B}"/>
                  </a:ext>
                </a:extLst>
              </p:cNvPr>
              <p:cNvSpPr/>
              <p:nvPr/>
            </p:nvSpPr>
            <p:spPr>
              <a:xfrm>
                <a:off x="2087263" y="4097573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sp>
          <p:nvSpPr>
            <p:cNvPr id="84" name="Line 9">
              <a:extLst>
                <a:ext uri="{FF2B5EF4-FFF2-40B4-BE49-F238E27FC236}">
                  <a16:creationId xmlns:a16="http://schemas.microsoft.com/office/drawing/2014/main" id="{49518B06-FE18-F847-A30A-36D6CA10E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1536" y="2610371"/>
              <a:ext cx="0" cy="6689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D36E629A-8E5B-C84D-94EF-3744A299548D}"/>
                </a:ext>
              </a:extLst>
            </p:cNvPr>
            <p:cNvGrpSpPr/>
            <p:nvPr/>
          </p:nvGrpSpPr>
          <p:grpSpPr>
            <a:xfrm>
              <a:off x="6061036" y="2093837"/>
              <a:ext cx="432000" cy="432000"/>
              <a:chOff x="2087263" y="4097573"/>
              <a:chExt cx="432000" cy="432000"/>
            </a:xfrm>
          </p:grpSpPr>
          <p:pic>
            <p:nvPicPr>
              <p:cNvPr id="104" name="Picture 6">
                <a:extLst>
                  <a:ext uri="{FF2B5EF4-FFF2-40B4-BE49-F238E27FC236}">
                    <a16:creationId xmlns:a16="http://schemas.microsoft.com/office/drawing/2014/main" id="{9DAF98B0-A994-1B43-AFDB-9C8D332B4ED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662" y="4141309"/>
                <a:ext cx="338400" cy="338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7DBE971B-2992-D44A-92DD-83878646C057}"/>
                  </a:ext>
                </a:extLst>
              </p:cNvPr>
              <p:cNvSpPr/>
              <p:nvPr/>
            </p:nvSpPr>
            <p:spPr>
              <a:xfrm>
                <a:off x="2087263" y="4097573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sp>
          <p:nvSpPr>
            <p:cNvPr id="86" name="Line 9">
              <a:extLst>
                <a:ext uri="{FF2B5EF4-FFF2-40B4-BE49-F238E27FC236}">
                  <a16:creationId xmlns:a16="http://schemas.microsoft.com/office/drawing/2014/main" id="{EB0197EB-9F54-BB48-8DAD-144CA5FF8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1984" y="2329578"/>
              <a:ext cx="97309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0ED903B6-105D-C942-BDC5-3DEA1460E4E3}"/>
                </a:ext>
              </a:extLst>
            </p:cNvPr>
            <p:cNvGrpSpPr/>
            <p:nvPr/>
          </p:nvGrpSpPr>
          <p:grpSpPr>
            <a:xfrm>
              <a:off x="3712142" y="3233300"/>
              <a:ext cx="1446614" cy="630636"/>
              <a:chOff x="3693464" y="2822772"/>
              <a:chExt cx="1446614" cy="630636"/>
            </a:xfrm>
          </p:grpSpPr>
          <p:pic>
            <p:nvPicPr>
              <p:cNvPr id="102" name="Picture 8">
                <a:extLst>
                  <a:ext uri="{FF2B5EF4-FFF2-40B4-BE49-F238E27FC236}">
                    <a16:creationId xmlns:a16="http://schemas.microsoft.com/office/drawing/2014/main" id="{C5AFDC61-8EC3-4345-961E-B756637A17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3464" y="2822772"/>
                <a:ext cx="1446614" cy="630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Text Box 12">
                <a:extLst>
                  <a:ext uri="{FF2B5EF4-FFF2-40B4-BE49-F238E27FC236}">
                    <a16:creationId xmlns:a16="http://schemas.microsoft.com/office/drawing/2014/main" id="{D780D7D5-CA77-B94F-8A43-86AC6F27C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8947" y="2973901"/>
                <a:ext cx="11641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dirty="0"/>
                  <a:t>do:</a:t>
                </a:r>
                <a:r>
                  <a:rPr lang="zh-CN" altLang="en-US" sz="1400" dirty="0"/>
                  <a:t>验证密码</a:t>
                </a:r>
                <a:endParaRPr lang="en-US" altLang="zh-CN" sz="1400" dirty="0"/>
              </a:p>
            </p:txBody>
          </p:sp>
        </p:grpSp>
        <p:sp>
          <p:nvSpPr>
            <p:cNvPr id="88" name="Text Box 18">
              <a:extLst>
                <a:ext uri="{FF2B5EF4-FFF2-40B4-BE49-F238E27FC236}">
                  <a16:creationId xmlns:a16="http://schemas.microsoft.com/office/drawing/2014/main" id="{4EDF9B16-AD53-4A4A-95D6-44F1E4396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029" y="2632506"/>
              <a:ext cx="6815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dirty="0"/>
                <a:t>[</a:t>
              </a:r>
              <a:r>
                <a:rPr lang="zh-CN" altLang="en-US" sz="1400" dirty="0"/>
                <a:t>有效</a:t>
              </a:r>
              <a:r>
                <a:rPr lang="en-US" altLang="zh-CN" sz="1400" dirty="0"/>
                <a:t>]</a:t>
              </a:r>
            </a:p>
          </p:txBody>
        </p:sp>
        <p:sp>
          <p:nvSpPr>
            <p:cNvPr id="89" name="Text Box 18">
              <a:extLst>
                <a:ext uri="{FF2B5EF4-FFF2-40B4-BE49-F238E27FC236}">
                  <a16:creationId xmlns:a16="http://schemas.microsoft.com/office/drawing/2014/main" id="{AE63741B-F7A9-6448-B04D-211157CEE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922" y="2017645"/>
              <a:ext cx="6815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dirty="0"/>
                <a:t>[</a:t>
              </a:r>
              <a:r>
                <a:rPr lang="zh-CN" altLang="en-US" sz="1400" dirty="0"/>
                <a:t>无效</a:t>
              </a:r>
              <a:r>
                <a:rPr lang="en-US" altLang="zh-CN" sz="1400" dirty="0"/>
                <a:t>]</a:t>
              </a:r>
            </a:p>
          </p:txBody>
        </p:sp>
        <p:sp>
          <p:nvSpPr>
            <p:cNvPr id="90" name="Line 9">
              <a:extLst>
                <a:ext uri="{FF2B5EF4-FFF2-40B4-BE49-F238E27FC236}">
                  <a16:creationId xmlns:a16="http://schemas.microsoft.com/office/drawing/2014/main" id="{A4054EEB-D6C8-BA48-B5A0-28D4258FA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7301" y="3824314"/>
              <a:ext cx="0" cy="6689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91" name="Text Box 18">
              <a:extLst>
                <a:ext uri="{FF2B5EF4-FFF2-40B4-BE49-F238E27FC236}">
                  <a16:creationId xmlns:a16="http://schemas.microsoft.com/office/drawing/2014/main" id="{486CFE27-7FDB-BF40-9BCE-F43C1D223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814" y="3951549"/>
              <a:ext cx="6815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dirty="0"/>
                <a:t>[</a:t>
              </a:r>
              <a:r>
                <a:rPr lang="zh-CN" altLang="en-US" sz="1400" dirty="0"/>
                <a:t>正确</a:t>
              </a:r>
              <a:r>
                <a:rPr lang="en-US" altLang="zh-CN" sz="1400" dirty="0"/>
                <a:t>]</a:t>
              </a: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2333592E-198E-4941-B494-F798F8AAEAAC}"/>
                </a:ext>
              </a:extLst>
            </p:cNvPr>
            <p:cNvGrpSpPr/>
            <p:nvPr/>
          </p:nvGrpSpPr>
          <p:grpSpPr>
            <a:xfrm>
              <a:off x="6055786" y="3318293"/>
              <a:ext cx="432000" cy="432000"/>
              <a:chOff x="2076753" y="3866347"/>
              <a:chExt cx="432000" cy="432000"/>
            </a:xfrm>
          </p:grpSpPr>
          <p:pic>
            <p:nvPicPr>
              <p:cNvPr id="100" name="Picture 6">
                <a:extLst>
                  <a:ext uri="{FF2B5EF4-FFF2-40B4-BE49-F238E27FC236}">
                    <a16:creationId xmlns:a16="http://schemas.microsoft.com/office/drawing/2014/main" id="{A6E10FFC-0B32-DC4F-8618-51DEE5CE003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9152" y="3910083"/>
                <a:ext cx="338400" cy="338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A1540675-280B-FE43-A847-B70FCDEDFC64}"/>
                  </a:ext>
                </a:extLst>
              </p:cNvPr>
              <p:cNvSpPr/>
              <p:nvPr/>
            </p:nvSpPr>
            <p:spPr>
              <a:xfrm>
                <a:off x="2076753" y="3866347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sp>
          <p:nvSpPr>
            <p:cNvPr id="93" name="Line 9">
              <a:extLst>
                <a:ext uri="{FF2B5EF4-FFF2-40B4-BE49-F238E27FC236}">
                  <a16:creationId xmlns:a16="http://schemas.microsoft.com/office/drawing/2014/main" id="{3333E95E-A64B-F74E-BC7D-9F89CD2FA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6734" y="3554034"/>
              <a:ext cx="97309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94" name="Text Box 18">
              <a:extLst>
                <a:ext uri="{FF2B5EF4-FFF2-40B4-BE49-F238E27FC236}">
                  <a16:creationId xmlns:a16="http://schemas.microsoft.com/office/drawing/2014/main" id="{58DB37DD-15F8-8240-BABF-B4E7E091B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1202" y="3231591"/>
              <a:ext cx="6815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dirty="0"/>
                <a:t>[</a:t>
              </a:r>
              <a:r>
                <a:rPr lang="zh-CN" altLang="en-US" sz="1400" dirty="0"/>
                <a:t>错误</a:t>
              </a:r>
              <a:r>
                <a:rPr lang="en-US" altLang="zh-CN" sz="1400" dirty="0"/>
                <a:t>]</a:t>
              </a:r>
            </a:p>
          </p:txBody>
        </p:sp>
      </p:grpSp>
      <p:sp>
        <p:nvSpPr>
          <p:cNvPr id="111" name="Rectangle 2">
            <a:extLst>
              <a:ext uri="{FF2B5EF4-FFF2-40B4-BE49-F238E27FC236}">
                <a16:creationId xmlns:a16="http://schemas.microsoft.com/office/drawing/2014/main" id="{49A0C0AD-99EB-C146-AEBD-94FCD45F5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1896" y="121920"/>
            <a:ext cx="77930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例子：</a:t>
            </a:r>
            <a:r>
              <a:rPr lang="en-US" altLang="zh-CN" dirty="0"/>
              <a:t>ATM</a:t>
            </a:r>
            <a:r>
              <a:rPr lang="zh-CN" altLang="en-US" dirty="0"/>
              <a:t>系统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5B98897-41AC-2A4A-ABD1-AB05AA54EB60}"/>
              </a:ext>
            </a:extLst>
          </p:cNvPr>
          <p:cNvSpPr txBox="1"/>
          <p:nvPr/>
        </p:nvSpPr>
        <p:spPr>
          <a:xfrm>
            <a:off x="1893233" y="54594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总行类的状态图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1E5CBF0-436A-9D4F-88F3-96F8B78A5BA1}"/>
              </a:ext>
            </a:extLst>
          </p:cNvPr>
          <p:cNvSpPr txBox="1"/>
          <p:nvPr/>
        </p:nvSpPr>
        <p:spPr>
          <a:xfrm>
            <a:off x="8756880" y="5459787"/>
            <a:ext cx="18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分行类的状态图</a:t>
            </a:r>
          </a:p>
        </p:txBody>
      </p:sp>
    </p:spTree>
    <p:extLst>
      <p:ext uri="{BB962C8B-B14F-4D97-AF65-F5344CB8AC3E}">
        <p14:creationId xmlns:p14="http://schemas.microsoft.com/office/powerpoint/2010/main" val="118721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50836380-457A-5943-8CD6-56CD07B1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5E7ADD58-202E-9643-B9E0-04DF1B362D10}" type="slidenum">
              <a:rPr kumimoji="0" lang="zh-CN" altLang="en-US" sz="1400"/>
              <a:pPr eaLnBrk="1" hangingPunct="1"/>
              <a:t>46</a:t>
            </a:fld>
            <a:r>
              <a:rPr kumimoji="0" lang="en-US" altLang="zh-CN" sz="1400"/>
              <a:t>/73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DA54A1F-B315-F34C-858D-F969C62E0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808" y="158621"/>
            <a:ext cx="8001000" cy="677863"/>
          </a:xfrm>
        </p:spPr>
        <p:txBody>
          <a:bodyPr/>
          <a:lstStyle/>
          <a:p>
            <a:pPr eaLnBrk="1" hangingPunct="1"/>
            <a:r>
              <a:rPr lang="zh-CN" altLang="en-US" dirty="0"/>
              <a:t>4 审查动态模型</a:t>
            </a:r>
          </a:p>
        </p:txBody>
      </p:sp>
      <p:sp>
        <p:nvSpPr>
          <p:cNvPr id="518147" name="Rectangle 3">
            <a:extLst>
              <a:ext uri="{FF2B5EF4-FFF2-40B4-BE49-F238E27FC236}">
                <a16:creationId xmlns:a16="http://schemas.microsoft.com/office/drawing/2014/main" id="{376B894E-19A6-D547-88DB-8E362FF6E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807" y="898849"/>
            <a:ext cx="10554675" cy="4572000"/>
          </a:xfrm>
          <a:noFill/>
        </p:spPr>
        <p:txBody>
          <a:bodyPr/>
          <a:lstStyle/>
          <a:p>
            <a:pPr eaLnBrk="1" hangingPunct="1"/>
            <a:r>
              <a:rPr lang="zh-CN" altLang="en-US" sz="2800" dirty="0"/>
              <a:t>检查系统级的完整性和一致性</a:t>
            </a:r>
          </a:p>
          <a:p>
            <a:pPr lvl="1" eaLnBrk="1" hangingPunct="1"/>
            <a:r>
              <a:rPr lang="zh-CN" altLang="en-US" sz="2400" dirty="0"/>
              <a:t>每个事件都应该既有发送对象又有接受对象</a:t>
            </a:r>
          </a:p>
          <a:p>
            <a:pPr lvl="1" eaLnBrk="1" hangingPunct="1"/>
            <a:r>
              <a:rPr lang="zh-CN" altLang="en-US" sz="2400" dirty="0"/>
              <a:t>重点审查没有前驱或没有后继的状态</a:t>
            </a:r>
          </a:p>
          <a:p>
            <a:pPr lvl="1" eaLnBrk="1" hangingPunct="1"/>
            <a:r>
              <a:rPr lang="zh-CN" altLang="en-US" sz="2400" dirty="0"/>
              <a:t>例：</a:t>
            </a:r>
            <a:r>
              <a:rPr lang="en-US" altLang="zh-CN" sz="2400" dirty="0"/>
              <a:t>ATM</a:t>
            </a:r>
            <a:r>
              <a:rPr lang="zh-CN" altLang="en-US" sz="2400" dirty="0"/>
              <a:t>系统中，总行发出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分行代码错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，</a:t>
            </a:r>
            <a:r>
              <a:rPr lang="en-US" altLang="zh-CN" sz="2400" dirty="0"/>
              <a:t>ATM</a:t>
            </a:r>
            <a:r>
              <a:rPr lang="zh-CN" altLang="en-US" sz="2400" dirty="0"/>
              <a:t>类的状态图中没有一个状态接受这个事件。所以，在</a:t>
            </a:r>
            <a:r>
              <a:rPr lang="en-US" altLang="zh-CN" sz="2400" dirty="0"/>
              <a:t>ATM</a:t>
            </a:r>
            <a:r>
              <a:rPr lang="zh-CN" altLang="en-US" sz="2400" dirty="0"/>
              <a:t>类的状态图中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dirty="0"/>
              <a:t>   补充一个状态   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/>
              <a:t>do:</a:t>
            </a:r>
            <a:r>
              <a:rPr lang="zh-CN" altLang="en-US" sz="2400" dirty="0"/>
              <a:t>显示分行代码错信息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，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dirty="0"/>
              <a:t>   其前驱状态为   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/>
              <a:t>do:</a:t>
            </a:r>
            <a:r>
              <a:rPr lang="zh-CN" altLang="en-US" sz="2400" dirty="0"/>
              <a:t>验证帐户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，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dirty="0"/>
              <a:t>   其后续状态为   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退卡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905205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3427FE00-83BB-8541-BB0F-1CC9F9A6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76BDC74-09E0-4D46-8286-C0DFD567B26D}" type="slidenum">
              <a:rPr kumimoji="0" lang="zh-CN" altLang="en-US" sz="1400"/>
              <a:pPr eaLnBrk="1" hangingPunct="1"/>
              <a:t>47</a:t>
            </a:fld>
            <a:r>
              <a:rPr kumimoji="0" lang="en-US" altLang="zh-CN" sz="1400"/>
              <a:t>/73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0813900-AA97-5F43-AF7C-D526634A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1896" y="121920"/>
            <a:ext cx="7793038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例子：</a:t>
            </a:r>
            <a:r>
              <a:rPr lang="en-US" altLang="zh-CN" dirty="0"/>
              <a:t>ATM</a:t>
            </a:r>
            <a:r>
              <a:rPr lang="zh-CN" altLang="en-US" dirty="0"/>
              <a:t>系统</a:t>
            </a: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E490FBE3-D4FE-1E47-823B-450BC105A4A4}"/>
              </a:ext>
            </a:extLst>
          </p:cNvPr>
          <p:cNvGrpSpPr/>
          <p:nvPr/>
        </p:nvGrpSpPr>
        <p:grpSpPr>
          <a:xfrm>
            <a:off x="797636" y="919720"/>
            <a:ext cx="10157927" cy="5374697"/>
            <a:chOff x="1524000" y="0"/>
            <a:chExt cx="9144000" cy="6873097"/>
          </a:xfrm>
        </p:grpSpPr>
        <p:pic>
          <p:nvPicPr>
            <p:cNvPr id="165" name="Picture 4">
              <a:extLst>
                <a:ext uri="{FF2B5EF4-FFF2-40B4-BE49-F238E27FC236}">
                  <a16:creationId xmlns:a16="http://schemas.microsoft.com/office/drawing/2014/main" id="{A96F88C9-520A-4D4F-82EB-BBF8926627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0"/>
              <a:ext cx="9144000" cy="685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6">
              <a:extLst>
                <a:ext uri="{FF2B5EF4-FFF2-40B4-BE49-F238E27FC236}">
                  <a16:creationId xmlns:a16="http://schemas.microsoft.com/office/drawing/2014/main" id="{0DBADC6B-E6A8-D04B-989D-970A1B014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457200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7" name="Picture 8">
              <a:extLst>
                <a:ext uri="{FF2B5EF4-FFF2-40B4-BE49-F238E27FC236}">
                  <a16:creationId xmlns:a16="http://schemas.microsoft.com/office/drawing/2014/main" id="{985F509F-731B-1B4F-A654-AE180897A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022350"/>
              <a:ext cx="1676400" cy="80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8" name="Line 9">
              <a:extLst>
                <a:ext uri="{FF2B5EF4-FFF2-40B4-BE49-F238E27FC236}">
                  <a16:creationId xmlns:a16="http://schemas.microsoft.com/office/drawing/2014/main" id="{9DA537AD-8651-1542-9D92-EE03875E6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6096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69" name="Text Box 10">
              <a:extLst>
                <a:ext uri="{FF2B5EF4-FFF2-40B4-BE49-F238E27FC236}">
                  <a16:creationId xmlns:a16="http://schemas.microsoft.com/office/drawing/2014/main" id="{E2C14418-F04A-0C4D-A9B7-1818FB641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990600"/>
              <a:ext cx="166292" cy="472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70" name="Text Box 11">
              <a:extLst>
                <a:ext uri="{FF2B5EF4-FFF2-40B4-BE49-F238E27FC236}">
                  <a16:creationId xmlns:a16="http://schemas.microsoft.com/office/drawing/2014/main" id="{D58BE161-82D9-3340-B9FC-CE862498F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1650" y="987426"/>
              <a:ext cx="535641" cy="432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主屏</a:t>
              </a:r>
              <a:endParaRPr lang="en-US" altLang="zh-CN" sz="1600"/>
            </a:p>
          </p:txBody>
        </p:sp>
        <p:sp>
          <p:nvSpPr>
            <p:cNvPr id="171" name="Text Box 12">
              <a:extLst>
                <a:ext uri="{FF2B5EF4-FFF2-40B4-BE49-F238E27FC236}">
                  <a16:creationId xmlns:a16="http://schemas.microsoft.com/office/drawing/2014/main" id="{42428C30-D54F-B541-AC37-C7359392F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1" y="1416050"/>
              <a:ext cx="1059449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显示主屏幕</a:t>
              </a:r>
              <a:endParaRPr lang="en-US" altLang="zh-CN" sz="1200"/>
            </a:p>
          </p:txBody>
        </p:sp>
        <p:pic>
          <p:nvPicPr>
            <p:cNvPr id="172" name="Picture 13">
              <a:extLst>
                <a:ext uri="{FF2B5EF4-FFF2-40B4-BE49-F238E27FC236}">
                  <a16:creationId xmlns:a16="http://schemas.microsoft.com/office/drawing/2014/main" id="{4B7218D3-F741-2B46-828B-A5401CF4E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1219200"/>
              <a:ext cx="1600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3" name="Text Box 14">
              <a:extLst>
                <a:ext uri="{FF2B5EF4-FFF2-40B4-BE49-F238E27FC236}">
                  <a16:creationId xmlns:a16="http://schemas.microsoft.com/office/drawing/2014/main" id="{0087EE14-1F23-D34D-8730-84A56D992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576" y="1295401"/>
              <a:ext cx="920921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要求密码</a:t>
              </a:r>
              <a:endParaRPr lang="en-US" altLang="zh-CN" sz="1200"/>
            </a:p>
          </p:txBody>
        </p:sp>
        <p:pic>
          <p:nvPicPr>
            <p:cNvPr id="174" name="Picture 15">
              <a:extLst>
                <a:ext uri="{FF2B5EF4-FFF2-40B4-BE49-F238E27FC236}">
                  <a16:creationId xmlns:a16="http://schemas.microsoft.com/office/drawing/2014/main" id="{AF7E567D-DBED-A04B-82CB-98FFCE4C9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1219200"/>
              <a:ext cx="1600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" name="Text Box 16">
              <a:extLst>
                <a:ext uri="{FF2B5EF4-FFF2-40B4-BE49-F238E27FC236}">
                  <a16:creationId xmlns:a16="http://schemas.microsoft.com/office/drawing/2014/main" id="{4FEAB567-EDE8-4A45-BC89-26D1B9C78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6101" y="1295401"/>
              <a:ext cx="920921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dirty="0"/>
                <a:t>do:</a:t>
              </a:r>
              <a:r>
                <a:rPr lang="zh-CN" altLang="en-US" sz="1200" dirty="0"/>
                <a:t>验证账户</a:t>
              </a:r>
            </a:p>
          </p:txBody>
        </p:sp>
        <p:sp>
          <p:nvSpPr>
            <p:cNvPr id="176" name="Line 17">
              <a:extLst>
                <a:ext uri="{FF2B5EF4-FFF2-40B4-BE49-F238E27FC236}">
                  <a16:creationId xmlns:a16="http://schemas.microsoft.com/office/drawing/2014/main" id="{2F223839-087B-B045-92D6-FF6912040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15240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77" name="Text Box 18">
              <a:extLst>
                <a:ext uri="{FF2B5EF4-FFF2-40B4-BE49-F238E27FC236}">
                  <a16:creationId xmlns:a16="http://schemas.microsoft.com/office/drawing/2014/main" id="{51B53539-0DB5-364A-AE31-4B2135924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464" y="1143000"/>
              <a:ext cx="965654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插卡</a:t>
              </a:r>
              <a:r>
                <a:rPr lang="en-US" altLang="zh-CN" sz="1200"/>
                <a:t>[</a:t>
              </a:r>
              <a:r>
                <a:rPr lang="zh-CN" altLang="en-US" sz="1200"/>
                <a:t>可读的</a:t>
              </a:r>
              <a:r>
                <a:rPr lang="en-US" altLang="zh-CN" sz="1200"/>
                <a:t>]</a:t>
              </a:r>
            </a:p>
          </p:txBody>
        </p:sp>
        <p:sp>
          <p:nvSpPr>
            <p:cNvPr id="178" name="Line 19">
              <a:extLst>
                <a:ext uri="{FF2B5EF4-FFF2-40B4-BE49-F238E27FC236}">
                  <a16:creationId xmlns:a16="http://schemas.microsoft.com/office/drawing/2014/main" id="{8180EF98-DC7E-CD4D-9C38-B7CD0953E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1371600"/>
              <a:ext cx="1219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79" name="Text Box 20">
              <a:extLst>
                <a:ext uri="{FF2B5EF4-FFF2-40B4-BE49-F238E27FC236}">
                  <a16:creationId xmlns:a16="http://schemas.microsoft.com/office/drawing/2014/main" id="{0F515575-835B-7D41-8191-8753E4547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1066799"/>
              <a:ext cx="720344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输入密码</a:t>
              </a:r>
              <a:endParaRPr lang="en-US" altLang="zh-CN" sz="1200"/>
            </a:p>
          </p:txBody>
        </p:sp>
        <p:sp>
          <p:nvSpPr>
            <p:cNvPr id="180" name="Line 21">
              <a:extLst>
                <a:ext uri="{FF2B5EF4-FFF2-40B4-BE49-F238E27FC236}">
                  <a16:creationId xmlns:a16="http://schemas.microsoft.com/office/drawing/2014/main" id="{EFA18C05-E5DD-8346-BEF9-32930384F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8000" y="1600200"/>
              <a:ext cx="1219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81" name="Text Box 22">
              <a:extLst>
                <a:ext uri="{FF2B5EF4-FFF2-40B4-BE49-F238E27FC236}">
                  <a16:creationId xmlns:a16="http://schemas.microsoft.com/office/drawing/2014/main" id="{86405EB8-2562-2443-A332-76B9F6E73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4850" y="1568450"/>
              <a:ext cx="581817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密码错</a:t>
              </a:r>
              <a:endParaRPr lang="en-US" altLang="zh-CN" sz="1200"/>
            </a:p>
          </p:txBody>
        </p:sp>
        <p:pic>
          <p:nvPicPr>
            <p:cNvPr id="182" name="Picture 23">
              <a:extLst>
                <a:ext uri="{FF2B5EF4-FFF2-40B4-BE49-F238E27FC236}">
                  <a16:creationId xmlns:a16="http://schemas.microsoft.com/office/drawing/2014/main" id="{F5CDC568-E921-074D-9D49-5574C2C4E0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2514600"/>
              <a:ext cx="1600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" name="Text Box 24">
              <a:extLst>
                <a:ext uri="{FF2B5EF4-FFF2-40B4-BE49-F238E27FC236}">
                  <a16:creationId xmlns:a16="http://schemas.microsoft.com/office/drawing/2014/main" id="{E4E5D426-E3AF-2148-8837-72DAB4AA5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4039" y="2590800"/>
              <a:ext cx="920921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要求类型</a:t>
              </a:r>
            </a:p>
          </p:txBody>
        </p:sp>
        <p:sp>
          <p:nvSpPr>
            <p:cNvPr id="184" name="Line 25">
              <a:extLst>
                <a:ext uri="{FF2B5EF4-FFF2-40B4-BE49-F238E27FC236}">
                  <a16:creationId xmlns:a16="http://schemas.microsoft.com/office/drawing/2014/main" id="{2581DFB0-6537-9F43-8E3E-B4C7BE132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1600" y="16764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85" name="Text Box 27">
              <a:extLst>
                <a:ext uri="{FF2B5EF4-FFF2-40B4-BE49-F238E27FC236}">
                  <a16:creationId xmlns:a16="http://schemas.microsoft.com/office/drawing/2014/main" id="{73A2E6E0-4949-2C44-82E5-F7781F58A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5250" y="1717676"/>
              <a:ext cx="304761" cy="87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账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户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有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效</a:t>
              </a:r>
              <a:endParaRPr lang="en-US" altLang="zh-CN" sz="1200"/>
            </a:p>
          </p:txBody>
        </p:sp>
        <p:pic>
          <p:nvPicPr>
            <p:cNvPr id="186" name="Picture 28">
              <a:extLst>
                <a:ext uri="{FF2B5EF4-FFF2-40B4-BE49-F238E27FC236}">
                  <a16:creationId xmlns:a16="http://schemas.microsoft.com/office/drawing/2014/main" id="{AAA9E2E5-10F2-214E-92C7-730A7B096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3886200"/>
              <a:ext cx="1600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" name="Text Box 29">
              <a:extLst>
                <a:ext uri="{FF2B5EF4-FFF2-40B4-BE49-F238E27FC236}">
                  <a16:creationId xmlns:a16="http://schemas.microsoft.com/office/drawing/2014/main" id="{DCDD85E7-ECA8-5A43-8AE6-9FD76357B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7214" y="3962400"/>
              <a:ext cx="920921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要求金额</a:t>
              </a:r>
              <a:endParaRPr lang="en-US" altLang="zh-CN" sz="1200"/>
            </a:p>
          </p:txBody>
        </p:sp>
        <p:sp>
          <p:nvSpPr>
            <p:cNvPr id="188" name="Text Box 30">
              <a:extLst>
                <a:ext uri="{FF2B5EF4-FFF2-40B4-BE49-F238E27FC236}">
                  <a16:creationId xmlns:a16="http://schemas.microsoft.com/office/drawing/2014/main" id="{658CBD7A-DCC2-BB41-8A6F-F7F928156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5089" y="3048001"/>
              <a:ext cx="304761" cy="87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输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入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类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型</a:t>
              </a:r>
            </a:p>
          </p:txBody>
        </p:sp>
        <p:sp>
          <p:nvSpPr>
            <p:cNvPr id="189" name="Line 32">
              <a:extLst>
                <a:ext uri="{FF2B5EF4-FFF2-40B4-BE49-F238E27FC236}">
                  <a16:creationId xmlns:a16="http://schemas.microsoft.com/office/drawing/2014/main" id="{64BB1CB5-B8B1-CA46-93EE-6BBDB9DCF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1600" y="29718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pic>
          <p:nvPicPr>
            <p:cNvPr id="190" name="Picture 33">
              <a:extLst>
                <a:ext uri="{FF2B5EF4-FFF2-40B4-BE49-F238E27FC236}">
                  <a16:creationId xmlns:a16="http://schemas.microsoft.com/office/drawing/2014/main" id="{E141FEB5-A2A8-1C4A-945F-70281CBE06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5257800"/>
              <a:ext cx="1600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1" name="Text Box 34">
              <a:extLst>
                <a:ext uri="{FF2B5EF4-FFF2-40B4-BE49-F238E27FC236}">
                  <a16:creationId xmlns:a16="http://schemas.microsoft.com/office/drawing/2014/main" id="{F51A9BA8-4EA8-7D48-9F56-FF6D60362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1976" y="5333999"/>
              <a:ext cx="920921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处理事务</a:t>
              </a:r>
              <a:endParaRPr lang="en-US" altLang="zh-CN" sz="1200"/>
            </a:p>
          </p:txBody>
        </p:sp>
        <p:sp>
          <p:nvSpPr>
            <p:cNvPr id="192" name="Text Box 35">
              <a:extLst>
                <a:ext uri="{FF2B5EF4-FFF2-40B4-BE49-F238E27FC236}">
                  <a16:creationId xmlns:a16="http://schemas.microsoft.com/office/drawing/2014/main" id="{BE36D50F-0BB1-9A4D-A98E-C604EB2DC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5088" y="4419601"/>
              <a:ext cx="304761" cy="87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输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入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金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额</a:t>
              </a:r>
            </a:p>
          </p:txBody>
        </p:sp>
        <p:sp>
          <p:nvSpPr>
            <p:cNvPr id="193" name="Line 36">
              <a:extLst>
                <a:ext uri="{FF2B5EF4-FFF2-40B4-BE49-F238E27FC236}">
                  <a16:creationId xmlns:a16="http://schemas.microsoft.com/office/drawing/2014/main" id="{BF436A45-7928-BC4C-9A38-D19BF5EE0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1600" y="4343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pic>
          <p:nvPicPr>
            <p:cNvPr id="194" name="Picture 37">
              <a:extLst>
                <a:ext uri="{FF2B5EF4-FFF2-40B4-BE49-F238E27FC236}">
                  <a16:creationId xmlns:a16="http://schemas.microsoft.com/office/drawing/2014/main" id="{DC19C2BA-358A-B34C-805E-94565B14C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800" y="6019800"/>
              <a:ext cx="1295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" name="Text Box 38">
              <a:extLst>
                <a:ext uri="{FF2B5EF4-FFF2-40B4-BE49-F238E27FC236}">
                  <a16:creationId xmlns:a16="http://schemas.microsoft.com/office/drawing/2014/main" id="{33C71A08-BC42-8048-91FC-A2A66F46D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5800" y="6096000"/>
              <a:ext cx="1295400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失败信息</a:t>
              </a:r>
              <a:endParaRPr lang="en-US" altLang="zh-CN" sz="1200"/>
            </a:p>
          </p:txBody>
        </p:sp>
        <p:sp>
          <p:nvSpPr>
            <p:cNvPr id="196" name="Text Box 39">
              <a:extLst>
                <a:ext uri="{FF2B5EF4-FFF2-40B4-BE49-F238E27FC236}">
                  <a16:creationId xmlns:a16="http://schemas.microsoft.com/office/drawing/2014/main" id="{1EAFDFC9-9A44-F84A-8473-7336EAE16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8200" y="5791201"/>
              <a:ext cx="1066800" cy="30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kumimoji="0" lang="zh-CN" altLang="en-US" sz="1200"/>
                <a:t>事务 </a:t>
              </a:r>
              <a:r>
                <a:rPr lang="zh-CN" altLang="en-US" sz="1200"/>
                <a:t>失败</a:t>
              </a:r>
            </a:p>
          </p:txBody>
        </p:sp>
        <p:sp>
          <p:nvSpPr>
            <p:cNvPr id="197" name="Line 40">
              <a:extLst>
                <a:ext uri="{FF2B5EF4-FFF2-40B4-BE49-F238E27FC236}">
                  <a16:creationId xmlns:a16="http://schemas.microsoft.com/office/drawing/2014/main" id="{BAB44921-EF73-F742-A14C-77FEE5269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1600" y="57150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98" name="Line 42">
              <a:extLst>
                <a:ext uri="{FF2B5EF4-FFF2-40B4-BE49-F238E27FC236}">
                  <a16:creationId xmlns:a16="http://schemas.microsoft.com/office/drawing/2014/main" id="{AF2B20D5-00F8-EA44-BBED-99AC2646A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5000" y="6324600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99" name="Line 45">
              <a:extLst>
                <a:ext uri="{FF2B5EF4-FFF2-40B4-BE49-F238E27FC236}">
                  <a16:creationId xmlns:a16="http://schemas.microsoft.com/office/drawing/2014/main" id="{A214418A-4758-E34C-832D-9EAC61902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3600" y="2895600"/>
              <a:ext cx="0" cy="3429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00" name="Line 46">
              <a:extLst>
                <a:ext uri="{FF2B5EF4-FFF2-40B4-BE49-F238E27FC236}">
                  <a16:creationId xmlns:a16="http://schemas.microsoft.com/office/drawing/2014/main" id="{F67B9836-8B3A-EB47-B789-007E59F53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48800" y="28956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01" name="Text Box 48">
              <a:extLst>
                <a:ext uri="{FF2B5EF4-FFF2-40B4-BE49-F238E27FC236}">
                  <a16:creationId xmlns:a16="http://schemas.microsoft.com/office/drawing/2014/main" id="{35C47069-81F8-5348-BFF6-516154DF2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3600" y="4038600"/>
              <a:ext cx="304761" cy="1062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等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0" lang="zh-CN" altLang="en-US" sz="1200"/>
                <a:t>待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1200"/>
                <a:t>5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秒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/>
                <a:t>钟</a:t>
              </a:r>
            </a:p>
          </p:txBody>
        </p:sp>
        <p:pic>
          <p:nvPicPr>
            <p:cNvPr id="202" name="Picture 49">
              <a:extLst>
                <a:ext uri="{FF2B5EF4-FFF2-40B4-BE49-F238E27FC236}">
                  <a16:creationId xmlns:a16="http://schemas.microsoft.com/office/drawing/2014/main" id="{7176BF15-C83A-6A48-A41D-C3EBD828F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3079750"/>
              <a:ext cx="1828800" cy="80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3" name="Text Box 50">
              <a:extLst>
                <a:ext uri="{FF2B5EF4-FFF2-40B4-BE49-F238E27FC236}">
                  <a16:creationId xmlns:a16="http://schemas.microsoft.com/office/drawing/2014/main" id="{7B64F78E-D210-944B-86A0-67B9BB346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4850" y="3044826"/>
              <a:ext cx="535641" cy="432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取消</a:t>
              </a:r>
              <a:endParaRPr lang="en-US" altLang="zh-CN" sz="1600"/>
            </a:p>
          </p:txBody>
        </p:sp>
        <p:sp>
          <p:nvSpPr>
            <p:cNvPr id="204" name="Text Box 51">
              <a:extLst>
                <a:ext uri="{FF2B5EF4-FFF2-40B4-BE49-F238E27FC236}">
                  <a16:creationId xmlns:a16="http://schemas.microsoft.com/office/drawing/2014/main" id="{3111EDEE-44F6-3F49-8A91-8C4900ACF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1" y="3473450"/>
              <a:ext cx="1197977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显示取消信息</a:t>
              </a:r>
              <a:endParaRPr lang="en-US" altLang="zh-CN" sz="1200"/>
            </a:p>
          </p:txBody>
        </p:sp>
        <p:sp>
          <p:nvSpPr>
            <p:cNvPr id="205" name="Line 52">
              <a:extLst>
                <a:ext uri="{FF2B5EF4-FFF2-40B4-BE49-F238E27FC236}">
                  <a16:creationId xmlns:a16="http://schemas.microsoft.com/office/drawing/2014/main" id="{E4DEB197-1BF2-C948-9F33-73631E6ED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1676400"/>
              <a:ext cx="0" cy="144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pic>
          <p:nvPicPr>
            <p:cNvPr id="206" name="Picture 53">
              <a:extLst>
                <a:ext uri="{FF2B5EF4-FFF2-40B4-BE49-F238E27FC236}">
                  <a16:creationId xmlns:a16="http://schemas.microsoft.com/office/drawing/2014/main" id="{E4C15F1C-0C82-EF40-B747-D29811405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648200"/>
              <a:ext cx="2438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Text Box 54">
              <a:extLst>
                <a:ext uri="{FF2B5EF4-FFF2-40B4-BE49-F238E27FC236}">
                  <a16:creationId xmlns:a16="http://schemas.microsoft.com/office/drawing/2014/main" id="{774D8EBD-C2C0-CF41-A7A7-5677D0FFF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4724400"/>
              <a:ext cx="2133600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显示无效账户信息</a:t>
              </a:r>
              <a:endParaRPr lang="en-US" altLang="zh-CN" sz="1200"/>
            </a:p>
          </p:txBody>
        </p:sp>
        <p:sp>
          <p:nvSpPr>
            <p:cNvPr id="208" name="Line 56">
              <a:extLst>
                <a:ext uri="{FF2B5EF4-FFF2-40B4-BE49-F238E27FC236}">
                  <a16:creationId xmlns:a16="http://schemas.microsoft.com/office/drawing/2014/main" id="{EA9C70EE-2949-2744-B0FF-630D29B38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6600" y="1676400"/>
              <a:ext cx="1143000" cy="3048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09" name="Text Box 57">
              <a:extLst>
                <a:ext uri="{FF2B5EF4-FFF2-40B4-BE49-F238E27FC236}">
                  <a16:creationId xmlns:a16="http://schemas.microsoft.com/office/drawing/2014/main" id="{E8EAA193-D868-594E-97BD-75B5C84F9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41169">
              <a:off x="8062650" y="1751453"/>
              <a:ext cx="356005" cy="87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1200" dirty="0"/>
                <a:t>无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 dirty="0"/>
                <a:t>效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 dirty="0"/>
                <a:t>账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 sz="1200" dirty="0"/>
                <a:t>户</a:t>
              </a:r>
            </a:p>
          </p:txBody>
        </p:sp>
        <p:sp>
          <p:nvSpPr>
            <p:cNvPr id="210" name="Line 58">
              <a:extLst>
                <a:ext uri="{FF2B5EF4-FFF2-40B4-BE49-F238E27FC236}">
                  <a16:creationId xmlns:a16="http://schemas.microsoft.com/office/drawing/2014/main" id="{C4F6FDCF-21F0-CF46-B26E-BD21FC105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8000" y="2971800"/>
              <a:ext cx="12192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11" name="Text Box 59">
              <a:extLst>
                <a:ext uri="{FF2B5EF4-FFF2-40B4-BE49-F238E27FC236}">
                  <a16:creationId xmlns:a16="http://schemas.microsoft.com/office/drawing/2014/main" id="{C6AB22C9-D644-D747-B90E-D1BBB65F9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5588" y="2971799"/>
              <a:ext cx="443289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取消</a:t>
              </a:r>
            </a:p>
          </p:txBody>
        </p:sp>
        <p:sp>
          <p:nvSpPr>
            <p:cNvPr id="212" name="Line 60">
              <a:extLst>
                <a:ext uri="{FF2B5EF4-FFF2-40B4-BE49-F238E27FC236}">
                  <a16:creationId xmlns:a16="http://schemas.microsoft.com/office/drawing/2014/main" id="{4AF87291-A6C6-FD4F-AF44-E71BC7C130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58000" y="3733800"/>
              <a:ext cx="12192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13" name="Text Box 61">
              <a:extLst>
                <a:ext uri="{FF2B5EF4-FFF2-40B4-BE49-F238E27FC236}">
                  <a16:creationId xmlns:a16="http://schemas.microsoft.com/office/drawing/2014/main" id="{50DB4658-5A8F-6840-AFDA-C716E9B20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7650" y="3625850"/>
              <a:ext cx="443289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取消</a:t>
              </a:r>
            </a:p>
          </p:txBody>
        </p:sp>
        <p:sp>
          <p:nvSpPr>
            <p:cNvPr id="214" name="Text Box 62">
              <a:extLst>
                <a:ext uri="{FF2B5EF4-FFF2-40B4-BE49-F238E27FC236}">
                  <a16:creationId xmlns:a16="http://schemas.microsoft.com/office/drawing/2014/main" id="{E235CC89-0D8B-CD45-93A6-2E54BB32A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4866" y="1839398"/>
              <a:ext cx="304761" cy="495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kumimoji="0" lang="zh-CN" altLang="en-US" sz="1200" dirty="0"/>
                <a:t>取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0" lang="zh-CN" altLang="en-US" sz="1200" dirty="0"/>
                <a:t>消</a:t>
              </a:r>
              <a:endParaRPr lang="en-US" altLang="zh-CN" sz="1200" dirty="0"/>
            </a:p>
          </p:txBody>
        </p:sp>
        <p:pic>
          <p:nvPicPr>
            <p:cNvPr id="215" name="Picture 63">
              <a:extLst>
                <a:ext uri="{FF2B5EF4-FFF2-40B4-BE49-F238E27FC236}">
                  <a16:creationId xmlns:a16="http://schemas.microsoft.com/office/drawing/2014/main" id="{B0D1B4AC-3736-C94E-9FCF-B143FBAB5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3079750"/>
              <a:ext cx="1905000" cy="80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6" name="Text Box 64">
              <a:extLst>
                <a:ext uri="{FF2B5EF4-FFF2-40B4-BE49-F238E27FC236}">
                  <a16:creationId xmlns:a16="http://schemas.microsoft.com/office/drawing/2014/main" id="{292B040A-5E4C-7B4E-9367-A86A20929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238" y="3044826"/>
              <a:ext cx="535641" cy="432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退卡</a:t>
              </a:r>
              <a:endParaRPr lang="en-US" altLang="zh-CN" sz="1600"/>
            </a:p>
          </p:txBody>
        </p:sp>
        <p:sp>
          <p:nvSpPr>
            <p:cNvPr id="217" name="Text Box 65">
              <a:extLst>
                <a:ext uri="{FF2B5EF4-FFF2-40B4-BE49-F238E27FC236}">
                  <a16:creationId xmlns:a16="http://schemas.microsoft.com/office/drawing/2014/main" id="{82A2982C-9F47-9246-877F-54C5FE45D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613" y="3473450"/>
              <a:ext cx="1247039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dirty="0"/>
                <a:t>do:</a:t>
              </a:r>
              <a:r>
                <a:rPr lang="zh-CN" altLang="en-US" sz="1200" dirty="0"/>
                <a:t>退卡</a:t>
              </a:r>
              <a:r>
                <a:rPr lang="en-US" altLang="zh-CN" sz="1200" dirty="0"/>
                <a:t>:</a:t>
              </a:r>
              <a:r>
                <a:rPr lang="zh-CN" altLang="en-US" sz="1200" dirty="0"/>
                <a:t>请拿走卡</a:t>
              </a:r>
            </a:p>
          </p:txBody>
        </p:sp>
        <p:sp>
          <p:nvSpPr>
            <p:cNvPr id="218" name="Line 66">
              <a:extLst>
                <a:ext uri="{FF2B5EF4-FFF2-40B4-BE49-F238E27FC236}">
                  <a16:creationId xmlns:a16="http://schemas.microsoft.com/office/drawing/2014/main" id="{82B3AF19-FEFC-CC4F-A555-86A137B015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1752600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19" name="Text Box 67">
              <a:extLst>
                <a:ext uri="{FF2B5EF4-FFF2-40B4-BE49-F238E27FC236}">
                  <a16:creationId xmlns:a16="http://schemas.microsoft.com/office/drawing/2014/main" id="{8E46ADC4-64A0-B045-9148-625CFA840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4450" y="2133601"/>
              <a:ext cx="304761" cy="684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kumimoji="0" lang="zh-CN" altLang="en-US" sz="1200"/>
                <a:t>拿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0" lang="zh-CN" altLang="en-US" sz="1200"/>
                <a:t>走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0" lang="zh-CN" altLang="en-US" sz="1200"/>
                <a:t>卡</a:t>
              </a:r>
              <a:endParaRPr lang="zh-CN" altLang="en-US" sz="1200"/>
            </a:p>
          </p:txBody>
        </p:sp>
        <p:pic>
          <p:nvPicPr>
            <p:cNvPr id="220" name="Picture 68">
              <a:extLst>
                <a:ext uri="{FF2B5EF4-FFF2-40B4-BE49-F238E27FC236}">
                  <a16:creationId xmlns:a16="http://schemas.microsoft.com/office/drawing/2014/main" id="{F519EF42-811B-C049-8A9A-FFC728D3E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2089150"/>
              <a:ext cx="2362200" cy="80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" name="Text Box 69">
              <a:extLst>
                <a:ext uri="{FF2B5EF4-FFF2-40B4-BE49-F238E27FC236}">
                  <a16:creationId xmlns:a16="http://schemas.microsoft.com/office/drawing/2014/main" id="{9CDA0DA0-1C4A-3444-94B5-14F7A75D0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650" y="2054226"/>
              <a:ext cx="1089752" cy="432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不可读的卡</a:t>
              </a:r>
              <a:endParaRPr lang="en-US" altLang="zh-CN" sz="1600"/>
            </a:p>
          </p:txBody>
        </p:sp>
        <p:sp>
          <p:nvSpPr>
            <p:cNvPr id="222" name="Text Box 70">
              <a:extLst>
                <a:ext uri="{FF2B5EF4-FFF2-40B4-BE49-F238E27FC236}">
                  <a16:creationId xmlns:a16="http://schemas.microsoft.com/office/drawing/2014/main" id="{2DDD69C5-8F70-0841-8309-7B2AF74E3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9164" y="2482850"/>
              <a:ext cx="1475032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dirty="0"/>
                <a:t>do:</a:t>
              </a:r>
              <a:r>
                <a:rPr lang="zh-CN" altLang="en-US" sz="1200" dirty="0"/>
                <a:t>显示不可读卡信息</a:t>
              </a:r>
            </a:p>
          </p:txBody>
        </p:sp>
        <p:sp>
          <p:nvSpPr>
            <p:cNvPr id="223" name="Line 71">
              <a:extLst>
                <a:ext uri="{FF2B5EF4-FFF2-40B4-BE49-F238E27FC236}">
                  <a16:creationId xmlns:a16="http://schemas.microsoft.com/office/drawing/2014/main" id="{B64DC537-8544-F943-B9C6-F331D0128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17526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24" name="Text Box 72">
              <a:extLst>
                <a:ext uri="{FF2B5EF4-FFF2-40B4-BE49-F238E27FC236}">
                  <a16:creationId xmlns:a16="http://schemas.microsoft.com/office/drawing/2014/main" id="{3A10B3ED-D7CD-5644-B837-907BBF939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476" y="1752601"/>
              <a:ext cx="1104181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插卡</a:t>
              </a:r>
              <a:r>
                <a:rPr lang="en-US" altLang="zh-CN" sz="1200"/>
                <a:t>[</a:t>
              </a:r>
              <a:r>
                <a:rPr lang="zh-CN" altLang="en-US" sz="1200"/>
                <a:t>不可读的</a:t>
              </a:r>
              <a:r>
                <a:rPr lang="en-US" altLang="zh-CN" sz="1200"/>
                <a:t>]</a:t>
              </a:r>
            </a:p>
          </p:txBody>
        </p:sp>
        <p:sp>
          <p:nvSpPr>
            <p:cNvPr id="225" name="Line 73">
              <a:extLst>
                <a:ext uri="{FF2B5EF4-FFF2-40B4-BE49-F238E27FC236}">
                  <a16:creationId xmlns:a16="http://schemas.microsoft.com/office/drawing/2014/main" id="{C463C275-21CB-AE46-8414-BE9042851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28194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pic>
          <p:nvPicPr>
            <p:cNvPr id="226" name="Picture 74">
              <a:extLst>
                <a:ext uri="{FF2B5EF4-FFF2-40B4-BE49-F238E27FC236}">
                  <a16:creationId xmlns:a16="http://schemas.microsoft.com/office/drawing/2014/main" id="{7118B0A0-9AAB-8340-8E65-5221AC21D7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4451350"/>
              <a:ext cx="1828800" cy="80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Text Box 75">
              <a:extLst>
                <a:ext uri="{FF2B5EF4-FFF2-40B4-BE49-F238E27FC236}">
                  <a16:creationId xmlns:a16="http://schemas.microsoft.com/office/drawing/2014/main" id="{F3B16FEA-7F7D-9043-89A0-8ABA02BB8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1650" y="4419601"/>
              <a:ext cx="535641" cy="432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结束</a:t>
              </a:r>
            </a:p>
          </p:txBody>
        </p:sp>
        <p:sp>
          <p:nvSpPr>
            <p:cNvPr id="228" name="Text Box 76">
              <a:extLst>
                <a:ext uri="{FF2B5EF4-FFF2-40B4-BE49-F238E27FC236}">
                  <a16:creationId xmlns:a16="http://schemas.microsoft.com/office/drawing/2014/main" id="{4E6B2BBD-5AE5-F44E-8717-59DBBAA84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176" y="4845050"/>
              <a:ext cx="920921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打印账单</a:t>
              </a:r>
              <a:endParaRPr lang="en-US" altLang="zh-CN" sz="1200"/>
            </a:p>
          </p:txBody>
        </p:sp>
        <p:sp>
          <p:nvSpPr>
            <p:cNvPr id="229" name="Line 77">
              <a:extLst>
                <a:ext uri="{FF2B5EF4-FFF2-40B4-BE49-F238E27FC236}">
                  <a16:creationId xmlns:a16="http://schemas.microsoft.com/office/drawing/2014/main" id="{A360CC53-E060-CB4A-A1EA-9F1E79282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00" y="487680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pic>
          <p:nvPicPr>
            <p:cNvPr id="230" name="Picture 78">
              <a:extLst>
                <a:ext uri="{FF2B5EF4-FFF2-40B4-BE49-F238E27FC236}">
                  <a16:creationId xmlns:a16="http://schemas.microsoft.com/office/drawing/2014/main" id="{452AB30C-F9A9-0840-9DAD-CC272DED6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5410200"/>
              <a:ext cx="20574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1" name="Text Box 79">
              <a:extLst>
                <a:ext uri="{FF2B5EF4-FFF2-40B4-BE49-F238E27FC236}">
                  <a16:creationId xmlns:a16="http://schemas.microsoft.com/office/drawing/2014/main" id="{6F173240-3F34-B64C-9E63-D9FFD241C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486402"/>
              <a:ext cx="1524000" cy="59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吐出现金</a:t>
              </a:r>
              <a:r>
                <a:rPr lang="en-US" altLang="zh-CN" sz="1200"/>
                <a:t>:</a:t>
              </a:r>
            </a:p>
            <a:p>
              <a:pPr eaLnBrk="1" hangingPunct="1"/>
              <a:r>
                <a:rPr lang="zh-CN" altLang="en-US" sz="1200"/>
                <a:t>请求拿走现金</a:t>
              </a:r>
              <a:endParaRPr lang="en-US" altLang="zh-CN" sz="1200"/>
            </a:p>
          </p:txBody>
        </p:sp>
        <p:sp>
          <p:nvSpPr>
            <p:cNvPr id="232" name="Line 80">
              <a:extLst>
                <a:ext uri="{FF2B5EF4-FFF2-40B4-BE49-F238E27FC236}">
                  <a16:creationId xmlns:a16="http://schemas.microsoft.com/office/drawing/2014/main" id="{1895DA3B-A4B8-FD44-9A88-800A93C0C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10400" y="55626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33" name="Text Box 81">
              <a:extLst>
                <a:ext uri="{FF2B5EF4-FFF2-40B4-BE49-F238E27FC236}">
                  <a16:creationId xmlns:a16="http://schemas.microsoft.com/office/drawing/2014/main" id="{0E35ABDE-CB00-1449-9603-B54328157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38" y="5226051"/>
              <a:ext cx="720344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事务成功</a:t>
              </a:r>
              <a:endParaRPr lang="en-US" altLang="zh-CN" sz="1200"/>
            </a:p>
          </p:txBody>
        </p:sp>
        <p:pic>
          <p:nvPicPr>
            <p:cNvPr id="234" name="Picture 82">
              <a:extLst>
                <a:ext uri="{FF2B5EF4-FFF2-40B4-BE49-F238E27FC236}">
                  <a16:creationId xmlns:a16="http://schemas.microsoft.com/office/drawing/2014/main" id="{E860709A-46A0-A748-A441-EC613086C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5791200"/>
              <a:ext cx="1600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" name="Text Box 83">
              <a:extLst>
                <a:ext uri="{FF2B5EF4-FFF2-40B4-BE49-F238E27FC236}">
                  <a16:creationId xmlns:a16="http://schemas.microsoft.com/office/drawing/2014/main" id="{89B7EF02-A72F-7048-9949-6EE4CC47F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126" y="5867400"/>
              <a:ext cx="920921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请求继续</a:t>
              </a:r>
              <a:endParaRPr lang="en-US" altLang="zh-CN" sz="1200"/>
            </a:p>
          </p:txBody>
        </p:sp>
        <p:sp>
          <p:nvSpPr>
            <p:cNvPr id="236" name="Line 84">
              <a:extLst>
                <a:ext uri="{FF2B5EF4-FFF2-40B4-BE49-F238E27FC236}">
                  <a16:creationId xmlns:a16="http://schemas.microsoft.com/office/drawing/2014/main" id="{ED7055AB-C042-A44C-A0E9-07F09B4B09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00" y="60198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37" name="Text Box 85">
              <a:extLst>
                <a:ext uri="{FF2B5EF4-FFF2-40B4-BE49-F238E27FC236}">
                  <a16:creationId xmlns:a16="http://schemas.microsoft.com/office/drawing/2014/main" id="{26ADBADC-C2C8-5D4F-90B9-0BBABE150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4650" y="5715000"/>
              <a:ext cx="720344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拿走现金</a:t>
              </a:r>
              <a:endParaRPr lang="en-US" altLang="zh-CN" sz="1200"/>
            </a:p>
          </p:txBody>
        </p:sp>
        <p:sp>
          <p:nvSpPr>
            <p:cNvPr id="238" name="Line 86">
              <a:extLst>
                <a:ext uri="{FF2B5EF4-FFF2-40B4-BE49-F238E27FC236}">
                  <a16:creationId xmlns:a16="http://schemas.microsoft.com/office/drawing/2014/main" id="{96FAFE30-1E1C-6942-B039-BB4204926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5181600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39" name="Text Box 87">
              <a:extLst>
                <a:ext uri="{FF2B5EF4-FFF2-40B4-BE49-F238E27FC236}">
                  <a16:creationId xmlns:a16="http://schemas.microsoft.com/office/drawing/2014/main" id="{8462799B-92D8-6A4A-96AD-B26D03FCF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1" y="5181601"/>
              <a:ext cx="443289" cy="59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中止</a:t>
              </a:r>
            </a:p>
            <a:p>
              <a:pPr eaLnBrk="1" hangingPunct="1"/>
              <a:r>
                <a:rPr kumimoji="0" lang="zh-CN" altLang="en-US" sz="1200"/>
                <a:t>取消</a:t>
              </a:r>
            </a:p>
          </p:txBody>
        </p:sp>
        <p:sp>
          <p:nvSpPr>
            <p:cNvPr id="240" name="Line 88">
              <a:extLst>
                <a:ext uri="{FF2B5EF4-FFF2-40B4-BE49-F238E27FC236}">
                  <a16:creationId xmlns:a16="http://schemas.microsoft.com/office/drawing/2014/main" id="{736A5316-195C-A647-9A99-AD2585417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3810000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41" name="Line 89">
              <a:extLst>
                <a:ext uri="{FF2B5EF4-FFF2-40B4-BE49-F238E27FC236}">
                  <a16:creationId xmlns:a16="http://schemas.microsoft.com/office/drawing/2014/main" id="{9D2B6B62-ED8C-E946-955D-5F2FB7602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1000" y="3505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pic>
          <p:nvPicPr>
            <p:cNvPr id="242" name="Picture 90">
              <a:extLst>
                <a:ext uri="{FF2B5EF4-FFF2-40B4-BE49-F238E27FC236}">
                  <a16:creationId xmlns:a16="http://schemas.microsoft.com/office/drawing/2014/main" id="{565BFF59-18A4-1A42-A471-AFC9D08CB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187325"/>
              <a:ext cx="1905000" cy="80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Text Box 91">
              <a:extLst>
                <a:ext uri="{FF2B5EF4-FFF2-40B4-BE49-F238E27FC236}">
                  <a16:creationId xmlns:a16="http://schemas.microsoft.com/office/drawing/2014/main" id="{1048CC50-81AC-7F49-BE2C-78E12A064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6613" y="152401"/>
              <a:ext cx="535641" cy="432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中断</a:t>
              </a:r>
            </a:p>
          </p:txBody>
        </p:sp>
        <p:sp>
          <p:nvSpPr>
            <p:cNvPr id="244" name="Text Box 92">
              <a:extLst>
                <a:ext uri="{FF2B5EF4-FFF2-40B4-BE49-F238E27FC236}">
                  <a16:creationId xmlns:a16="http://schemas.microsoft.com/office/drawing/2014/main" id="{0F49E4B9-FCB8-2448-A262-F3A8C609D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5439" y="581025"/>
              <a:ext cx="1197977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显示取消信息</a:t>
              </a:r>
              <a:endParaRPr lang="en-US" altLang="zh-CN" sz="1200"/>
            </a:p>
          </p:txBody>
        </p:sp>
        <p:pic>
          <p:nvPicPr>
            <p:cNvPr id="245" name="Picture 93">
              <a:extLst>
                <a:ext uri="{FF2B5EF4-FFF2-40B4-BE49-F238E27FC236}">
                  <a16:creationId xmlns:a16="http://schemas.microsoft.com/office/drawing/2014/main" id="{911CB0A4-A54D-A94F-B88D-75801EC398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304800"/>
              <a:ext cx="1600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" name="Text Box 94">
              <a:extLst>
                <a:ext uri="{FF2B5EF4-FFF2-40B4-BE49-F238E27FC236}">
                  <a16:creationId xmlns:a16="http://schemas.microsoft.com/office/drawing/2014/main" id="{65DE769D-F1EB-724C-A908-F67ADA93A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381000"/>
              <a:ext cx="1447800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等待网络响应</a:t>
              </a:r>
              <a:endParaRPr lang="en-US" altLang="zh-CN" sz="1200"/>
            </a:p>
          </p:txBody>
        </p:sp>
        <p:sp>
          <p:nvSpPr>
            <p:cNvPr id="247" name="Line 95">
              <a:extLst>
                <a:ext uri="{FF2B5EF4-FFF2-40B4-BE49-F238E27FC236}">
                  <a16:creationId xmlns:a16="http://schemas.microsoft.com/office/drawing/2014/main" id="{09B2ED8D-E6A3-C34D-AEB2-4FF636876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8000" y="5334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48" name="Line 96">
              <a:extLst>
                <a:ext uri="{FF2B5EF4-FFF2-40B4-BE49-F238E27FC236}">
                  <a16:creationId xmlns:a16="http://schemas.microsoft.com/office/drawing/2014/main" id="{379FF56E-EA9D-AE4B-BFE3-760013C9B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81000"/>
              <a:ext cx="3200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49" name="Line 97">
              <a:extLst>
                <a:ext uri="{FF2B5EF4-FFF2-40B4-BE49-F238E27FC236}">
                  <a16:creationId xmlns:a16="http://schemas.microsoft.com/office/drawing/2014/main" id="{65B441C3-0AD1-F441-998D-7B1A866DD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81000"/>
              <a:ext cx="0" cy="3048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0" name="Line 98">
              <a:extLst>
                <a:ext uri="{FF2B5EF4-FFF2-40B4-BE49-F238E27FC236}">
                  <a16:creationId xmlns:a16="http://schemas.microsoft.com/office/drawing/2014/main" id="{F145B9C3-8AF2-8144-B3BA-5FB954D29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4290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1" name="Line 99">
              <a:extLst>
                <a:ext uri="{FF2B5EF4-FFF2-40B4-BE49-F238E27FC236}">
                  <a16:creationId xmlns:a16="http://schemas.microsoft.com/office/drawing/2014/main" id="{E03B9312-2664-8746-8189-834A0DA17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6019800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2" name="Line 101">
              <a:extLst>
                <a:ext uri="{FF2B5EF4-FFF2-40B4-BE49-F238E27FC236}">
                  <a16:creationId xmlns:a16="http://schemas.microsoft.com/office/drawing/2014/main" id="{85DD0BC6-8985-A148-A982-EBCD4B29F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5000" y="152400"/>
              <a:ext cx="0" cy="5867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3" name="Line 102">
              <a:extLst>
                <a:ext uri="{FF2B5EF4-FFF2-40B4-BE49-F238E27FC236}">
                  <a16:creationId xmlns:a16="http://schemas.microsoft.com/office/drawing/2014/main" id="{2AEB2BFF-6002-B240-B19A-6A9A897F41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5000" y="152400"/>
              <a:ext cx="784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4" name="Line 104">
              <a:extLst>
                <a:ext uri="{FF2B5EF4-FFF2-40B4-BE49-F238E27FC236}">
                  <a16:creationId xmlns:a16="http://schemas.microsoft.com/office/drawing/2014/main" id="{2E6D0C1C-62F7-AE40-9FF6-21FA166C9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3600" y="152400"/>
              <a:ext cx="0" cy="2438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5" name="Line 105">
              <a:extLst>
                <a:ext uri="{FF2B5EF4-FFF2-40B4-BE49-F238E27FC236}">
                  <a16:creationId xmlns:a16="http://schemas.microsoft.com/office/drawing/2014/main" id="{F9FEBA93-6624-F54A-805E-2A01C009A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48800" y="25908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6" name="Line 106">
              <a:extLst>
                <a:ext uri="{FF2B5EF4-FFF2-40B4-BE49-F238E27FC236}">
                  <a16:creationId xmlns:a16="http://schemas.microsoft.com/office/drawing/2014/main" id="{E42452FE-E78C-8A40-8F71-A8D44E027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3400" y="57150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7" name="Line 107">
              <a:extLst>
                <a:ext uri="{FF2B5EF4-FFF2-40B4-BE49-F238E27FC236}">
                  <a16:creationId xmlns:a16="http://schemas.microsoft.com/office/drawing/2014/main" id="{C3A898D9-DB8B-FF48-A5E5-75BB5833D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3400" y="6705600"/>
              <a:ext cx="198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8" name="Line 109">
              <a:extLst>
                <a:ext uri="{FF2B5EF4-FFF2-40B4-BE49-F238E27FC236}">
                  <a16:creationId xmlns:a16="http://schemas.microsoft.com/office/drawing/2014/main" id="{99864D74-57E9-9140-BE0E-4E8F7A1C0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34600" y="609600"/>
              <a:ext cx="0" cy="6096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59" name="Line 110">
              <a:extLst>
                <a:ext uri="{FF2B5EF4-FFF2-40B4-BE49-F238E27FC236}">
                  <a16:creationId xmlns:a16="http://schemas.microsoft.com/office/drawing/2014/main" id="{AF4356FA-C7B2-6640-9BE4-5BBDCB934B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1200" y="6096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261" name="Text Box 112">
              <a:extLst>
                <a:ext uri="{FF2B5EF4-FFF2-40B4-BE49-F238E27FC236}">
                  <a16:creationId xmlns:a16="http://schemas.microsoft.com/office/drawing/2014/main" id="{AC22BE2B-E9DC-5641-B92C-10155FD9B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5867400"/>
              <a:ext cx="443289" cy="35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取消</a:t>
              </a:r>
            </a:p>
          </p:txBody>
        </p:sp>
        <p:sp>
          <p:nvSpPr>
            <p:cNvPr id="262" name="Text Box 113">
              <a:extLst>
                <a:ext uri="{FF2B5EF4-FFF2-40B4-BE49-F238E27FC236}">
                  <a16:creationId xmlns:a16="http://schemas.microsoft.com/office/drawing/2014/main" id="{FFDC8563-8E4E-CA4E-95E0-4FC80F2C6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1" y="6400800"/>
              <a:ext cx="1599014" cy="472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ATM</a:t>
              </a:r>
              <a:r>
                <a:rPr lang="zh-CN" altLang="en-US" sz="1800"/>
                <a:t>类的状态图</a:t>
              </a:r>
              <a:endParaRPr lang="en-US" altLang="zh-CN" sz="1800"/>
            </a:p>
          </p:txBody>
        </p:sp>
      </p:grpSp>
      <p:pic>
        <p:nvPicPr>
          <p:cNvPr id="112" name="Picture 13">
            <a:extLst>
              <a:ext uri="{FF2B5EF4-FFF2-40B4-BE49-F238E27FC236}">
                <a16:creationId xmlns:a16="http://schemas.microsoft.com/office/drawing/2014/main" id="{DF70F613-6772-2047-850F-9DD84249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88" y="2771754"/>
            <a:ext cx="1569263" cy="5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 Box 14">
            <a:extLst>
              <a:ext uri="{FF2B5EF4-FFF2-40B4-BE49-F238E27FC236}">
                <a16:creationId xmlns:a16="http://schemas.microsoft.com/office/drawing/2014/main" id="{5675B9DB-22C6-B54D-8E9A-DDC05D5AB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141" y="2820834"/>
            <a:ext cx="1330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rgbClr val="FF0000"/>
                </a:solidFill>
              </a:rPr>
              <a:t>do:</a:t>
            </a:r>
            <a:r>
              <a:rPr lang="zh-CN" altLang="en-US" sz="1200" dirty="0">
                <a:solidFill>
                  <a:srgbClr val="FF0000"/>
                </a:solidFill>
              </a:rPr>
              <a:t>显示分行代码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1200" dirty="0">
                <a:solidFill>
                  <a:srgbClr val="FF0000"/>
                </a:solidFill>
              </a:rPr>
              <a:t>错误信息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14" name="Line 56">
            <a:extLst>
              <a:ext uri="{FF2B5EF4-FFF2-40B4-BE49-F238E27FC236}">
                <a16:creationId xmlns:a16="http://schemas.microsoft.com/office/drawing/2014/main" id="{5BA80023-3CBE-6048-9927-5E21BFD54E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9323" y="2269217"/>
            <a:ext cx="533726" cy="571048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400"/>
          </a:p>
        </p:txBody>
      </p:sp>
      <p:sp>
        <p:nvSpPr>
          <p:cNvPr id="115" name="Text Box 57">
            <a:extLst>
              <a:ext uri="{FF2B5EF4-FFF2-40B4-BE49-F238E27FC236}">
                <a16:creationId xmlns:a16="http://schemas.microsoft.com/office/drawing/2014/main" id="{A78E596E-16C5-6142-88A5-9D53CBA35B16}"/>
              </a:ext>
            </a:extLst>
          </p:cNvPr>
          <p:cNvSpPr txBox="1">
            <a:spLocks noChangeArrowheads="1"/>
          </p:cNvSpPr>
          <p:nvPr/>
        </p:nvSpPr>
        <p:spPr bwMode="auto">
          <a:xfrm rot="2753774">
            <a:off x="7509531" y="2105122"/>
            <a:ext cx="3954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1200" dirty="0">
                <a:solidFill>
                  <a:srgbClr val="FF0000"/>
                </a:solidFill>
              </a:rPr>
              <a:t>分行代码错</a:t>
            </a:r>
          </a:p>
        </p:txBody>
      </p:sp>
      <p:sp>
        <p:nvSpPr>
          <p:cNvPr id="116" name="Line 56">
            <a:extLst>
              <a:ext uri="{FF2B5EF4-FFF2-40B4-BE49-F238E27FC236}">
                <a16:creationId xmlns:a16="http://schemas.microsoft.com/office/drawing/2014/main" id="{128E88BD-9881-DF43-A4B1-0CECFC9EB8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6864" y="3103525"/>
            <a:ext cx="2346628" cy="31597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085826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71A1CDAC-01AD-5E40-BBC6-889C7643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EE53A070-A944-BD48-8845-5EFA52106C00}" type="slidenum">
              <a:rPr kumimoji="0" lang="zh-CN" altLang="en-US" sz="1400"/>
              <a:pPr eaLnBrk="1" hangingPunct="1"/>
              <a:t>48</a:t>
            </a:fld>
            <a:r>
              <a:rPr kumimoji="0" lang="en-US" altLang="zh-CN" sz="1400"/>
              <a:t>/73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A770DD9-CBE9-0646-B93A-08ADF6530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147" y="0"/>
            <a:ext cx="7793038" cy="847530"/>
          </a:xfrm>
        </p:spPr>
        <p:txBody>
          <a:bodyPr/>
          <a:lstStyle/>
          <a:p>
            <a:pPr eaLnBrk="1" hangingPunct="1"/>
            <a:r>
              <a:rPr lang="zh-CN" altLang="en-US" dirty="0"/>
              <a:t>7. </a:t>
            </a:r>
            <a:r>
              <a:rPr lang="en-US" altLang="zh-CN" dirty="0"/>
              <a:t>4</a:t>
            </a:r>
            <a:r>
              <a:rPr lang="zh-CN" altLang="en-US" dirty="0"/>
              <a:t> 功能模型 </a:t>
            </a:r>
            <a:endParaRPr lang="en-US" altLang="zh-CN" dirty="0"/>
          </a:p>
        </p:txBody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330DF21F-F2A9-2B49-B8B7-1FB80FB0F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6017" y="936171"/>
            <a:ext cx="10559142" cy="53837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400" dirty="0"/>
              <a:t>功能模型：描述系统中</a:t>
            </a:r>
            <a:r>
              <a:rPr lang="zh-CN" altLang="en-US" sz="2400" dirty="0">
                <a:solidFill>
                  <a:schemeClr val="hlink"/>
                </a:solidFill>
              </a:rPr>
              <a:t>数据</a:t>
            </a:r>
            <a:r>
              <a:rPr lang="zh-CN" altLang="en-US" sz="2400" dirty="0"/>
              <a:t>之间的</a:t>
            </a:r>
            <a:r>
              <a:rPr lang="zh-CN" altLang="en-US" sz="2400" dirty="0">
                <a:solidFill>
                  <a:schemeClr val="hlink"/>
                </a:solidFill>
              </a:rPr>
              <a:t>关系</a:t>
            </a:r>
            <a:r>
              <a:rPr lang="zh-CN" altLang="en-US" sz="2400" dirty="0"/>
              <a:t>以及有关的</a:t>
            </a:r>
            <a:r>
              <a:rPr lang="zh-CN" altLang="en-US" sz="2400" dirty="0">
                <a:solidFill>
                  <a:schemeClr val="hlink"/>
                </a:solidFill>
              </a:rPr>
              <a:t>数据处理功能</a:t>
            </a:r>
            <a:r>
              <a:rPr lang="zh-CN" altLang="en-US" sz="2400" dirty="0"/>
              <a:t>，它由一组</a:t>
            </a:r>
            <a:r>
              <a:rPr lang="en-US" altLang="zh-CN" sz="2400" dirty="0">
                <a:solidFill>
                  <a:schemeClr val="hlink"/>
                </a:solidFill>
              </a:rPr>
              <a:t>DFD</a:t>
            </a:r>
            <a:r>
              <a:rPr lang="zh-CN" altLang="en-US" sz="2400" dirty="0"/>
              <a:t>图组成。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/>
              <a:t>建立功能模型的基本步骤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400" dirty="0"/>
              <a:t>画出基本系统模型图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400" dirty="0"/>
              <a:t>画出功能级</a:t>
            </a:r>
            <a:r>
              <a:rPr lang="en-US" altLang="zh-CN" sz="2400" dirty="0"/>
              <a:t>DFD</a:t>
            </a:r>
            <a:r>
              <a:rPr lang="zh-CN" altLang="en-US" sz="2400" dirty="0"/>
              <a:t>图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400" dirty="0"/>
              <a:t>描述处理框功能</a:t>
            </a:r>
            <a:endParaRPr lang="en-US" altLang="zh-CN" sz="2400" dirty="0"/>
          </a:p>
          <a:p>
            <a:pPr marL="457200" indent="-457200" eaLnBrk="1" hangingPunct="1">
              <a:buFont typeface="+mj-lt"/>
              <a:buAutoNum type="arabicPeriod"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结构化范型与面向对象范型两者使用</a:t>
            </a:r>
            <a:r>
              <a:rPr lang="en-US" altLang="zh-CN" sz="2400" dirty="0"/>
              <a:t>DFD</a:t>
            </a:r>
            <a:r>
              <a:rPr lang="zh-CN" altLang="en-US" sz="2400" dirty="0"/>
              <a:t>图的差别</a:t>
            </a:r>
            <a:r>
              <a:rPr lang="en-US" altLang="zh-CN" sz="2400" dirty="0"/>
              <a:t>—</a:t>
            </a:r>
            <a:r>
              <a:rPr lang="zh-CN" altLang="en-US" sz="2400" dirty="0">
                <a:solidFill>
                  <a:schemeClr val="hlink"/>
                </a:solidFill>
              </a:rPr>
              <a:t>数据存储</a:t>
            </a:r>
            <a:r>
              <a:rPr lang="zh-CN" altLang="en-US" sz="2400" dirty="0"/>
              <a:t>的含义不同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结构化范型中的数据存储总是作为文件或数据库来保存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/>
              <a:t>OO</a:t>
            </a:r>
            <a:r>
              <a:rPr lang="zh-CN" altLang="en-US" sz="2400" dirty="0"/>
              <a:t>范型中类的状态变量（属性）也可以是数据存储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/>
              <a:t>OO</a:t>
            </a:r>
            <a:r>
              <a:rPr lang="zh-CN" altLang="en-US" sz="2400" dirty="0"/>
              <a:t>范型的功能模型中包含属于类和不属于类的两类数据存储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9085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71A1CDAC-01AD-5E40-BBC6-889C7643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EE53A070-A944-BD48-8845-5EFA52106C00}" type="slidenum">
              <a:rPr kumimoji="0" lang="zh-CN" altLang="en-US" sz="1400"/>
              <a:pPr eaLnBrk="1" hangingPunct="1"/>
              <a:t>49</a:t>
            </a:fld>
            <a:r>
              <a:rPr kumimoji="0" lang="en-US" altLang="zh-CN" sz="1400"/>
              <a:t>/73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A770DD9-CBE9-0646-B93A-08ADF6530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147" y="0"/>
            <a:ext cx="7793038" cy="847530"/>
          </a:xfrm>
        </p:spPr>
        <p:txBody>
          <a:bodyPr/>
          <a:lstStyle/>
          <a:p>
            <a:pPr eaLnBrk="1" hangingPunct="1"/>
            <a:r>
              <a:rPr lang="zh-CN" altLang="en-US" dirty="0"/>
              <a:t>例子：</a:t>
            </a:r>
            <a:r>
              <a:rPr lang="en-US" altLang="zh-CN" dirty="0"/>
              <a:t>ATM</a:t>
            </a:r>
            <a:r>
              <a:rPr lang="zh-CN" altLang="en-US" dirty="0"/>
              <a:t>系统基本系统模型图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EDE1F1-E1EF-0E4B-9189-6F5E70BEE180}"/>
              </a:ext>
            </a:extLst>
          </p:cNvPr>
          <p:cNvSpPr/>
          <p:nvPr/>
        </p:nvSpPr>
        <p:spPr>
          <a:xfrm>
            <a:off x="1856792" y="1522660"/>
            <a:ext cx="97660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/>
              <a:t>现金兑换卡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C8CB8D8-4683-DC48-AD4F-047B9AD41ACA}"/>
              </a:ext>
            </a:extLst>
          </p:cNvPr>
          <p:cNvSpPr/>
          <p:nvPr/>
        </p:nvSpPr>
        <p:spPr>
          <a:xfrm>
            <a:off x="5063412" y="2600130"/>
            <a:ext cx="1032588" cy="95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ATM</a:t>
            </a:r>
            <a:r>
              <a:rPr kumimoji="1" lang="zh-CN" altLang="en-US" sz="2000" b="1" dirty="0"/>
              <a:t>系统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03D16F1-A191-664A-BAFA-EBC4E56943CB}"/>
              </a:ext>
            </a:extLst>
          </p:cNvPr>
          <p:cNvGrpSpPr/>
          <p:nvPr/>
        </p:nvGrpSpPr>
        <p:grpSpPr>
          <a:xfrm>
            <a:off x="1856792" y="3716585"/>
            <a:ext cx="976604" cy="914400"/>
            <a:chOff x="1856792" y="3716585"/>
            <a:chExt cx="976604" cy="9144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A1CB67F-1019-214D-AF59-3635EBCCF6DF}"/>
                </a:ext>
              </a:extLst>
            </p:cNvPr>
            <p:cNvSpPr/>
            <p:nvPr/>
          </p:nvSpPr>
          <p:spPr>
            <a:xfrm>
              <a:off x="1856792" y="3716585"/>
              <a:ext cx="976604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/>
                <a:t>储户</a:t>
              </a:r>
            </a:p>
          </p:txBody>
        </p: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4BF200BB-3F3E-4441-9871-A170A7522053}"/>
                </a:ext>
              </a:extLst>
            </p:cNvPr>
            <p:cNvCxnSpPr>
              <a:stCxn id="10" idx="3"/>
              <a:endCxn id="10" idx="2"/>
            </p:cNvCxnSpPr>
            <p:nvPr/>
          </p:nvCxnSpPr>
          <p:spPr>
            <a:xfrm flipH="1">
              <a:off x="2345094" y="4173785"/>
              <a:ext cx="488302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A7B17C5-B120-E642-8C45-6B78CACB937C}"/>
              </a:ext>
            </a:extLst>
          </p:cNvPr>
          <p:cNvGrpSpPr/>
          <p:nvPr/>
        </p:nvGrpSpPr>
        <p:grpSpPr>
          <a:xfrm>
            <a:off x="8527982" y="2573910"/>
            <a:ext cx="976604" cy="914400"/>
            <a:chOff x="1856792" y="3716585"/>
            <a:chExt cx="976604" cy="9144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1FB02EE-C023-9849-A29C-0449F5F187A2}"/>
                </a:ext>
              </a:extLst>
            </p:cNvPr>
            <p:cNvSpPr/>
            <p:nvPr/>
          </p:nvSpPr>
          <p:spPr>
            <a:xfrm>
              <a:off x="1856792" y="3716585"/>
              <a:ext cx="976604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/>
                <a:t>储户</a:t>
              </a:r>
            </a:p>
          </p:txBody>
        </p: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7C867FB6-63E2-CF4D-86C1-852150502FDB}"/>
                </a:ext>
              </a:extLst>
            </p:cNvPr>
            <p:cNvCxnSpPr>
              <a:stCxn id="16" idx="3"/>
              <a:endCxn id="16" idx="2"/>
            </p:cNvCxnSpPr>
            <p:nvPr/>
          </p:nvCxnSpPr>
          <p:spPr>
            <a:xfrm flipH="1">
              <a:off x="2345094" y="4173785"/>
              <a:ext cx="488302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34BA82A-4758-1746-9882-34E9D9C28BE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33396" y="1979860"/>
            <a:ext cx="2381235" cy="760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54C6E782-CB61-E846-A10F-D97AE358F362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842352" y="3417785"/>
            <a:ext cx="2372279" cy="75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457FBE73-FDE3-9544-8C7B-6C923A886112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 flipV="1">
            <a:off x="6096000" y="3031110"/>
            <a:ext cx="2431982" cy="47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7EB5133-9999-334C-B1CE-A34DECD571F1}"/>
              </a:ext>
            </a:extLst>
          </p:cNvPr>
          <p:cNvSpPr txBox="1"/>
          <p:nvPr/>
        </p:nvSpPr>
        <p:spPr>
          <a:xfrm rot="1055219">
            <a:off x="3237317" y="19996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分行代码，卡号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AD41DF6-429F-A54B-81E5-F5F04C3237D9}"/>
              </a:ext>
            </a:extLst>
          </p:cNvPr>
          <p:cNvSpPr txBox="1"/>
          <p:nvPr/>
        </p:nvSpPr>
        <p:spPr>
          <a:xfrm rot="20525445">
            <a:off x="2730769" y="34203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密码，事务类型，金额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510F74C-946D-FC41-8EB9-153AD780096E}"/>
              </a:ext>
            </a:extLst>
          </p:cNvPr>
          <p:cNvSpPr txBox="1"/>
          <p:nvPr/>
        </p:nvSpPr>
        <p:spPr>
          <a:xfrm>
            <a:off x="6284915" y="27030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现金、账单、信息</a:t>
            </a:r>
          </a:p>
        </p:txBody>
      </p:sp>
    </p:spTree>
    <p:extLst>
      <p:ext uri="{BB962C8B-B14F-4D97-AF65-F5344CB8AC3E}">
        <p14:creationId xmlns:p14="http://schemas.microsoft.com/office/powerpoint/2010/main" val="427348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ACF97106-C470-E744-ADE2-C18A391A0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5037" y="73025"/>
            <a:ext cx="7793037" cy="7493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7.2 </a:t>
            </a:r>
            <a:r>
              <a:rPr lang="zh-CN" altLang="en-US" dirty="0"/>
              <a:t>对象模型</a:t>
            </a:r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E33CD768-2CD3-5E4F-99E1-F8FCA84BF9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5037" y="994569"/>
            <a:ext cx="10547446" cy="4868862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对象模型：对模拟客观世界实体的对象以及对象间的关系的映射，描述了系统的静态结构（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/>
              <a:t>数据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/>
              <a:t>性质）。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目标：从</a:t>
            </a:r>
            <a:r>
              <a:rPr lang="zh-CN" altLang="en-US" sz="2800" dirty="0">
                <a:solidFill>
                  <a:schemeClr val="hlink"/>
                </a:solidFill>
              </a:rPr>
              <a:t>客观</a:t>
            </a:r>
            <a:r>
              <a:rPr lang="zh-CN" altLang="en-US" sz="2800" dirty="0"/>
              <a:t>世界中提炼出对具体</a:t>
            </a:r>
            <a:r>
              <a:rPr lang="zh-CN" altLang="en-US" sz="2800" dirty="0">
                <a:solidFill>
                  <a:schemeClr val="hlink"/>
                </a:solidFill>
              </a:rPr>
              <a:t>应用</a:t>
            </a:r>
            <a:r>
              <a:rPr lang="zh-CN" altLang="en-US" sz="2800" dirty="0"/>
              <a:t>有价值的</a:t>
            </a:r>
            <a:r>
              <a:rPr lang="zh-CN" altLang="en-US" sz="2800" dirty="0">
                <a:solidFill>
                  <a:schemeClr val="hlink"/>
                </a:solidFill>
              </a:rPr>
              <a:t>概念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面向对象方法强调围绕对象而不是围绕功能来构造系统。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对象模型为建立动态模型和功能模型，提供了实质性的框架。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表示方法包含的符号：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/>
              <a:t>表示</a:t>
            </a:r>
            <a:r>
              <a:rPr lang="zh-CN" altLang="en-US" sz="2800" dirty="0">
                <a:solidFill>
                  <a:schemeClr val="hlink"/>
                </a:solidFill>
              </a:rPr>
              <a:t>类</a:t>
            </a:r>
            <a:r>
              <a:rPr lang="zh-CN" altLang="en-US" sz="2800" dirty="0"/>
              <a:t>的符号（表示属性和服务）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/>
              <a:t>表示</a:t>
            </a:r>
            <a:r>
              <a:rPr lang="zh-CN" altLang="en-US" sz="2800" dirty="0">
                <a:solidFill>
                  <a:schemeClr val="hlink"/>
                </a:solidFill>
              </a:rPr>
              <a:t>关系</a:t>
            </a:r>
            <a:r>
              <a:rPr lang="zh-CN" altLang="en-US" sz="2800" dirty="0"/>
              <a:t>的符号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en-US" altLang="zh-CN" sz="3000" dirty="0"/>
              <a:t>UML</a:t>
            </a:r>
            <a:r>
              <a:rPr lang="zh-CN" altLang="en-US" sz="3000" dirty="0"/>
              <a:t>的类图</a:t>
            </a:r>
            <a:endParaRPr lang="en-US" altLang="zh-CN" sz="3000" dirty="0"/>
          </a:p>
        </p:txBody>
      </p:sp>
      <p:sp>
        <p:nvSpPr>
          <p:cNvPr id="74754" name="Slide Number Placeholder 5">
            <a:extLst>
              <a:ext uri="{FF2B5EF4-FFF2-40B4-BE49-F238E27FC236}">
                <a16:creationId xmlns:a16="http://schemas.microsoft.com/office/drawing/2014/main" id="{707CE52E-5858-5943-8F24-98CDA163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790A2D-E2E3-1342-9417-59DF181359C9}" type="slidenum">
              <a:rPr kumimoji="0" lang="en-US" altLang="zh-CN" sz="1400"/>
              <a:pPr eaLnBrk="1" hangingPunct="1"/>
              <a:t>5</a:t>
            </a:fld>
            <a:r>
              <a:rPr kumimoji="0" lang="en-US" altLang="zh-CN" sz="1400"/>
              <a:t>/95</a:t>
            </a:r>
          </a:p>
        </p:txBody>
      </p:sp>
    </p:spTree>
    <p:extLst>
      <p:ext uri="{BB962C8B-B14F-4D97-AF65-F5344CB8AC3E}">
        <p14:creationId xmlns:p14="http://schemas.microsoft.com/office/powerpoint/2010/main" val="1028417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71A1CDAC-01AD-5E40-BBC6-889C7643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EE53A070-A944-BD48-8845-5EFA52106C00}" type="slidenum">
              <a:rPr kumimoji="0" lang="zh-CN" altLang="en-US" sz="1400"/>
              <a:pPr eaLnBrk="1" hangingPunct="1"/>
              <a:t>50</a:t>
            </a:fld>
            <a:r>
              <a:rPr kumimoji="0" lang="en-US" altLang="zh-CN" sz="1400"/>
              <a:t>/73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A770DD9-CBE9-0646-B93A-08ADF6530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147" y="0"/>
            <a:ext cx="7793038" cy="847530"/>
          </a:xfrm>
        </p:spPr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ATM</a:t>
            </a:r>
            <a:r>
              <a:rPr lang="zh-CN" altLang="en-US" dirty="0"/>
              <a:t>系统功能级数据流图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EDE1F1-E1EF-0E4B-9189-6F5E70BEE180}"/>
              </a:ext>
            </a:extLst>
          </p:cNvPr>
          <p:cNvSpPr/>
          <p:nvPr/>
        </p:nvSpPr>
        <p:spPr>
          <a:xfrm>
            <a:off x="727822" y="1110886"/>
            <a:ext cx="97660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/>
              <a:t>现金兑换卡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C8CB8D8-4683-DC48-AD4F-047B9AD41ACA}"/>
              </a:ext>
            </a:extLst>
          </p:cNvPr>
          <p:cNvSpPr/>
          <p:nvPr/>
        </p:nvSpPr>
        <p:spPr>
          <a:xfrm>
            <a:off x="3591497" y="1094460"/>
            <a:ext cx="1032588" cy="95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ATM</a:t>
            </a:r>
            <a:r>
              <a:rPr kumimoji="1" lang="zh-CN" altLang="en-US" sz="2000" b="1" dirty="0"/>
              <a:t>系统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03D16F1-A191-664A-BAFA-EBC4E56943CB}"/>
              </a:ext>
            </a:extLst>
          </p:cNvPr>
          <p:cNvGrpSpPr/>
          <p:nvPr/>
        </p:nvGrpSpPr>
        <p:grpSpPr>
          <a:xfrm>
            <a:off x="727822" y="4173785"/>
            <a:ext cx="976604" cy="914400"/>
            <a:chOff x="1856792" y="3716585"/>
            <a:chExt cx="976604" cy="9144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A1CB67F-1019-214D-AF59-3635EBCCF6DF}"/>
                </a:ext>
              </a:extLst>
            </p:cNvPr>
            <p:cNvSpPr/>
            <p:nvPr/>
          </p:nvSpPr>
          <p:spPr>
            <a:xfrm>
              <a:off x="1856792" y="3716585"/>
              <a:ext cx="976604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/>
                <a:t>储户</a:t>
              </a:r>
            </a:p>
          </p:txBody>
        </p: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4BF200BB-3F3E-4441-9871-A170A7522053}"/>
                </a:ext>
              </a:extLst>
            </p:cNvPr>
            <p:cNvCxnSpPr>
              <a:stCxn id="10" idx="3"/>
              <a:endCxn id="10" idx="2"/>
            </p:cNvCxnSpPr>
            <p:nvPr/>
          </p:nvCxnSpPr>
          <p:spPr>
            <a:xfrm flipH="1">
              <a:off x="2345094" y="4173785"/>
              <a:ext cx="488302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A7B17C5-B120-E642-8C45-6B78CACB937C}"/>
              </a:ext>
            </a:extLst>
          </p:cNvPr>
          <p:cNvGrpSpPr/>
          <p:nvPr/>
        </p:nvGrpSpPr>
        <p:grpSpPr>
          <a:xfrm>
            <a:off x="10215753" y="4173785"/>
            <a:ext cx="976604" cy="914400"/>
            <a:chOff x="1856792" y="3716585"/>
            <a:chExt cx="976604" cy="9144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1FB02EE-C023-9849-A29C-0449F5F187A2}"/>
                </a:ext>
              </a:extLst>
            </p:cNvPr>
            <p:cNvSpPr/>
            <p:nvPr/>
          </p:nvSpPr>
          <p:spPr>
            <a:xfrm>
              <a:off x="1856792" y="3716585"/>
              <a:ext cx="976604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 dirty="0"/>
                <a:t>储户</a:t>
              </a:r>
            </a:p>
          </p:txBody>
        </p: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7C867FB6-63E2-CF4D-86C1-852150502FDB}"/>
                </a:ext>
              </a:extLst>
            </p:cNvPr>
            <p:cNvCxnSpPr>
              <a:stCxn id="16" idx="3"/>
              <a:endCxn id="16" idx="2"/>
            </p:cNvCxnSpPr>
            <p:nvPr/>
          </p:nvCxnSpPr>
          <p:spPr>
            <a:xfrm flipH="1">
              <a:off x="2345094" y="4173785"/>
              <a:ext cx="488302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457FBE73-FDE3-9544-8C7B-6C923A886112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1704426" y="1568086"/>
            <a:ext cx="1887071" cy="5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7EB5133-9999-334C-B1CE-A34DECD571F1}"/>
              </a:ext>
            </a:extLst>
          </p:cNvPr>
          <p:cNvSpPr txBox="1"/>
          <p:nvPr/>
        </p:nvSpPr>
        <p:spPr>
          <a:xfrm>
            <a:off x="2035247" y="1167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分行代码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3E49F1-72B5-B248-9E8A-0080ADE8805B}"/>
              </a:ext>
            </a:extLst>
          </p:cNvPr>
          <p:cNvSpPr/>
          <p:nvPr/>
        </p:nvSpPr>
        <p:spPr>
          <a:xfrm>
            <a:off x="2232524" y="15812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卡号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B778C35-874D-EB40-9F17-357AFB3A3266}"/>
              </a:ext>
            </a:extLst>
          </p:cNvPr>
          <p:cNvSpPr/>
          <p:nvPr/>
        </p:nvSpPr>
        <p:spPr>
          <a:xfrm>
            <a:off x="7935736" y="1089114"/>
            <a:ext cx="1032588" cy="95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/>
              <a:t>选定分行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DD7017F-74F0-9E41-A3EF-07677808FF76}"/>
              </a:ext>
            </a:extLst>
          </p:cNvPr>
          <p:cNvSpPr/>
          <p:nvPr/>
        </p:nvSpPr>
        <p:spPr>
          <a:xfrm>
            <a:off x="5579706" y="2131027"/>
            <a:ext cx="1032588" cy="95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/>
              <a:t>验卡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1710DB2-4E56-8949-9229-57CE54128BCF}"/>
              </a:ext>
            </a:extLst>
          </p:cNvPr>
          <p:cNvGrpSpPr/>
          <p:nvPr/>
        </p:nvGrpSpPr>
        <p:grpSpPr>
          <a:xfrm>
            <a:off x="10204178" y="1253512"/>
            <a:ext cx="1260000" cy="584756"/>
            <a:chOff x="7303625" y="2915324"/>
            <a:chExt cx="1260000" cy="58475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A167D67-F89E-DB45-979B-7D583F5FA44C}"/>
                </a:ext>
              </a:extLst>
            </p:cNvPr>
            <p:cNvSpPr txBox="1"/>
            <p:nvPr/>
          </p:nvSpPr>
          <p:spPr>
            <a:xfrm>
              <a:off x="7315200" y="302762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/>
                <a:t>分行信息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E71A4767-1EFA-9E43-BF6F-7058068BD7A6}"/>
                </a:ext>
              </a:extLst>
            </p:cNvPr>
            <p:cNvCxnSpPr/>
            <p:nvPr/>
          </p:nvCxnSpPr>
          <p:spPr>
            <a:xfrm>
              <a:off x="7303625" y="2915325"/>
              <a:ext cx="126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4A56DDB2-8ABF-844A-872C-669D1E460BA8}"/>
                </a:ext>
              </a:extLst>
            </p:cNvPr>
            <p:cNvCxnSpPr/>
            <p:nvPr/>
          </p:nvCxnSpPr>
          <p:spPr>
            <a:xfrm>
              <a:off x="7303625" y="3500080"/>
              <a:ext cx="126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B06D7F31-E156-DC40-BD91-CBA0E5418DDF}"/>
                </a:ext>
              </a:extLst>
            </p:cNvPr>
            <p:cNvCxnSpPr>
              <a:cxnSpLocks/>
            </p:cNvCxnSpPr>
            <p:nvPr/>
          </p:nvCxnSpPr>
          <p:spPr>
            <a:xfrm>
              <a:off x="7303625" y="2915324"/>
              <a:ext cx="0" cy="5739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E14EB0B-09EA-F745-AAE4-3AA43A601A68}"/>
              </a:ext>
            </a:extLst>
          </p:cNvPr>
          <p:cNvGrpSpPr/>
          <p:nvPr/>
        </p:nvGrpSpPr>
        <p:grpSpPr>
          <a:xfrm>
            <a:off x="3565668" y="2337353"/>
            <a:ext cx="1260000" cy="584756"/>
            <a:chOff x="7303625" y="2915324"/>
            <a:chExt cx="1260000" cy="584756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290A18B-F08E-6944-85F7-C7C638B3442F}"/>
                </a:ext>
              </a:extLst>
            </p:cNvPr>
            <p:cNvSpPr txBox="1"/>
            <p:nvPr/>
          </p:nvSpPr>
          <p:spPr>
            <a:xfrm>
              <a:off x="7315200" y="302762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/>
                <a:t>卡信息</a:t>
              </a:r>
            </a:p>
          </p:txBody>
        </p: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B9819475-0627-CA42-A159-30D8A9705686}"/>
                </a:ext>
              </a:extLst>
            </p:cNvPr>
            <p:cNvCxnSpPr/>
            <p:nvPr/>
          </p:nvCxnSpPr>
          <p:spPr>
            <a:xfrm>
              <a:off x="7303625" y="2915325"/>
              <a:ext cx="126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BA0A4EF7-3700-1143-BAB3-E5626837FC67}"/>
                </a:ext>
              </a:extLst>
            </p:cNvPr>
            <p:cNvCxnSpPr/>
            <p:nvPr/>
          </p:nvCxnSpPr>
          <p:spPr>
            <a:xfrm>
              <a:off x="7303625" y="3500080"/>
              <a:ext cx="126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0853791C-2200-A542-BDEB-B8912F64FCD0}"/>
                </a:ext>
              </a:extLst>
            </p:cNvPr>
            <p:cNvCxnSpPr>
              <a:cxnSpLocks/>
            </p:cNvCxnSpPr>
            <p:nvPr/>
          </p:nvCxnSpPr>
          <p:spPr>
            <a:xfrm>
              <a:off x="7303625" y="2915324"/>
              <a:ext cx="0" cy="5739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椭圆 36">
            <a:extLst>
              <a:ext uri="{FF2B5EF4-FFF2-40B4-BE49-F238E27FC236}">
                <a16:creationId xmlns:a16="http://schemas.microsoft.com/office/drawing/2014/main" id="{7BD6C494-4234-8F42-BB84-38FF94263111}"/>
              </a:ext>
            </a:extLst>
          </p:cNvPr>
          <p:cNvSpPr/>
          <p:nvPr/>
        </p:nvSpPr>
        <p:spPr>
          <a:xfrm>
            <a:off x="7935736" y="3206380"/>
            <a:ext cx="1032588" cy="95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/>
              <a:t>显示出错信息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9F8D2EE-448F-634D-8A22-2973B1B2209B}"/>
              </a:ext>
            </a:extLst>
          </p:cNvPr>
          <p:cNvSpPr/>
          <p:nvPr/>
        </p:nvSpPr>
        <p:spPr>
          <a:xfrm>
            <a:off x="3591497" y="3206381"/>
            <a:ext cx="1032588" cy="95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/>
              <a:t>验证密码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6F50D20-82C1-7543-82A1-A2D0D8BF7272}"/>
              </a:ext>
            </a:extLst>
          </p:cNvPr>
          <p:cNvSpPr/>
          <p:nvPr/>
        </p:nvSpPr>
        <p:spPr>
          <a:xfrm>
            <a:off x="5693655" y="4026645"/>
            <a:ext cx="1032588" cy="95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/>
              <a:t>检查账户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CF9388F-EEFD-D14B-8DDF-C460D1677114}"/>
              </a:ext>
            </a:extLst>
          </p:cNvPr>
          <p:cNvSpPr/>
          <p:nvPr/>
        </p:nvSpPr>
        <p:spPr>
          <a:xfrm>
            <a:off x="3591497" y="5330412"/>
            <a:ext cx="1032588" cy="95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/>
              <a:t>更新账户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D08DF77-6E8D-3140-B9E0-D3E99EE5B1FB}"/>
              </a:ext>
            </a:extLst>
          </p:cNvPr>
          <p:cNvGrpSpPr/>
          <p:nvPr/>
        </p:nvGrpSpPr>
        <p:grpSpPr>
          <a:xfrm>
            <a:off x="3580432" y="4335267"/>
            <a:ext cx="1260000" cy="584756"/>
            <a:chOff x="7303625" y="2915324"/>
            <a:chExt cx="1260000" cy="584756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087F7C9-D445-0B4E-9A71-2F5A7CB51385}"/>
                </a:ext>
              </a:extLst>
            </p:cNvPr>
            <p:cNvSpPr txBox="1"/>
            <p:nvPr/>
          </p:nvSpPr>
          <p:spPr>
            <a:xfrm>
              <a:off x="7315200" y="302762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/>
                <a:t>账户</a:t>
              </a:r>
            </a:p>
          </p:txBody>
        </p: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A26FA8AD-F45F-784E-9CC8-087D0171E00C}"/>
                </a:ext>
              </a:extLst>
            </p:cNvPr>
            <p:cNvCxnSpPr/>
            <p:nvPr/>
          </p:nvCxnSpPr>
          <p:spPr>
            <a:xfrm>
              <a:off x="7303625" y="2915325"/>
              <a:ext cx="126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B60FD7E3-0B86-2746-80DE-F252C268A395}"/>
                </a:ext>
              </a:extLst>
            </p:cNvPr>
            <p:cNvCxnSpPr/>
            <p:nvPr/>
          </p:nvCxnSpPr>
          <p:spPr>
            <a:xfrm>
              <a:off x="7303625" y="3500080"/>
              <a:ext cx="126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4A19759B-2901-784B-9F50-227FC357D11A}"/>
                </a:ext>
              </a:extLst>
            </p:cNvPr>
            <p:cNvCxnSpPr>
              <a:cxnSpLocks/>
            </p:cNvCxnSpPr>
            <p:nvPr/>
          </p:nvCxnSpPr>
          <p:spPr>
            <a:xfrm>
              <a:off x="7303625" y="2915324"/>
              <a:ext cx="0" cy="5739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椭圆 50">
            <a:extLst>
              <a:ext uri="{FF2B5EF4-FFF2-40B4-BE49-F238E27FC236}">
                <a16:creationId xmlns:a16="http://schemas.microsoft.com/office/drawing/2014/main" id="{03FB45CF-6702-7E49-B444-102D6867B15A}"/>
              </a:ext>
            </a:extLst>
          </p:cNvPr>
          <p:cNvSpPr/>
          <p:nvPr/>
        </p:nvSpPr>
        <p:spPr>
          <a:xfrm>
            <a:off x="7935736" y="5330412"/>
            <a:ext cx="1032588" cy="95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/>
              <a:t>产生输出</a:t>
            </a: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AB14AC2-CF31-1E47-8BBE-7F8FAD77D389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 flipV="1">
            <a:off x="4624085" y="1568086"/>
            <a:ext cx="3311651" cy="5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E1C26CA7-6952-494F-B451-5EAE1BE5374C}"/>
              </a:ext>
            </a:extLst>
          </p:cNvPr>
          <p:cNvCxnSpPr>
            <a:cxnSpLocks/>
            <a:stCxn id="5" idx="6"/>
            <a:endCxn id="26" idx="1"/>
          </p:cNvCxnSpPr>
          <p:nvPr/>
        </p:nvCxnSpPr>
        <p:spPr>
          <a:xfrm>
            <a:off x="4624085" y="1573432"/>
            <a:ext cx="1106840" cy="697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0AAD68E1-2DD4-614A-96AF-CB49C7B074C3}"/>
              </a:ext>
            </a:extLst>
          </p:cNvPr>
          <p:cNvCxnSpPr>
            <a:cxnSpLocks/>
          </p:cNvCxnSpPr>
          <p:nvPr/>
        </p:nvCxnSpPr>
        <p:spPr>
          <a:xfrm>
            <a:off x="4605927" y="2608539"/>
            <a:ext cx="943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0D32E3AC-4D43-CC4B-853F-2A9C1006FC10}"/>
              </a:ext>
            </a:extLst>
          </p:cNvPr>
          <p:cNvCxnSpPr>
            <a:cxnSpLocks/>
            <a:stCxn id="26" idx="5"/>
            <a:endCxn id="37" idx="1"/>
          </p:cNvCxnSpPr>
          <p:nvPr/>
        </p:nvCxnSpPr>
        <p:spPr>
          <a:xfrm>
            <a:off x="6461075" y="2948682"/>
            <a:ext cx="1625880" cy="397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F74C5513-F2C2-E346-B003-CDA925A9ECB0}"/>
              </a:ext>
            </a:extLst>
          </p:cNvPr>
          <p:cNvCxnSpPr>
            <a:cxnSpLocks/>
            <a:stCxn id="25" idx="3"/>
            <a:endCxn id="26" idx="7"/>
          </p:cNvCxnSpPr>
          <p:nvPr/>
        </p:nvCxnSpPr>
        <p:spPr>
          <a:xfrm flipH="1">
            <a:off x="6461075" y="1906769"/>
            <a:ext cx="1625880" cy="364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64F0892-EE5D-F14F-9D59-338D842D873C}"/>
              </a:ext>
            </a:extLst>
          </p:cNvPr>
          <p:cNvCxnSpPr>
            <a:cxnSpLocks/>
            <a:stCxn id="26" idx="3"/>
            <a:endCxn id="38" idx="7"/>
          </p:cNvCxnSpPr>
          <p:nvPr/>
        </p:nvCxnSpPr>
        <p:spPr>
          <a:xfrm flipH="1">
            <a:off x="4472866" y="2948682"/>
            <a:ext cx="1258059" cy="397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947DB277-8971-4845-9ED4-AC75312C5384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4605927" y="3685352"/>
            <a:ext cx="3329809" cy="8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4D3A856A-BCAF-664A-BA10-D8105E84FEB6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1702807" y="3685353"/>
            <a:ext cx="1888690" cy="925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95817B9-94D7-EB47-8378-5F5FB5295420}"/>
              </a:ext>
            </a:extLst>
          </p:cNvPr>
          <p:cNvCxnSpPr>
            <a:cxnSpLocks/>
            <a:stCxn id="38" idx="5"/>
            <a:endCxn id="39" idx="1"/>
          </p:cNvCxnSpPr>
          <p:nvPr/>
        </p:nvCxnSpPr>
        <p:spPr>
          <a:xfrm>
            <a:off x="4472866" y="4024036"/>
            <a:ext cx="1372008" cy="142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71BEBD91-4371-5546-AF4B-E514A9D2CBB5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4472866" y="4844300"/>
            <a:ext cx="1372008" cy="62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3DD0D05D-1FF7-CC4D-A31A-818D3815384C}"/>
              </a:ext>
            </a:extLst>
          </p:cNvPr>
          <p:cNvCxnSpPr>
            <a:cxnSpLocks/>
            <a:stCxn id="39" idx="6"/>
            <a:endCxn id="37" idx="3"/>
          </p:cNvCxnSpPr>
          <p:nvPr/>
        </p:nvCxnSpPr>
        <p:spPr>
          <a:xfrm flipV="1">
            <a:off x="6726243" y="4024035"/>
            <a:ext cx="1360712" cy="48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5D4A2271-89CB-9041-99BA-242C3F85FC2E}"/>
              </a:ext>
            </a:extLst>
          </p:cNvPr>
          <p:cNvCxnSpPr>
            <a:cxnSpLocks/>
          </p:cNvCxnSpPr>
          <p:nvPr/>
        </p:nvCxnSpPr>
        <p:spPr>
          <a:xfrm flipV="1">
            <a:off x="4634041" y="4590017"/>
            <a:ext cx="1059614" cy="4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95CF4D3-7B23-D849-B566-BD5C289B164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107791" y="4920023"/>
            <a:ext cx="0" cy="4103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12B61A77-FEF2-994C-8F44-329E07142A10}"/>
              </a:ext>
            </a:extLst>
          </p:cNvPr>
          <p:cNvCxnSpPr>
            <a:cxnSpLocks/>
            <a:stCxn id="10" idx="3"/>
            <a:endCxn id="40" idx="2"/>
          </p:cNvCxnSpPr>
          <p:nvPr/>
        </p:nvCxnSpPr>
        <p:spPr>
          <a:xfrm>
            <a:off x="1704426" y="4630985"/>
            <a:ext cx="1887071" cy="1178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413070BE-5928-834C-8B7D-ACCE849497B7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4618971" y="4164323"/>
            <a:ext cx="3833059" cy="1620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7D384A46-A96C-AC4B-9D48-7F55F01AE377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4648429" y="5789161"/>
            <a:ext cx="3287307" cy="20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46C8C69-F15C-8D44-BF61-58FD47A1C26D}"/>
              </a:ext>
            </a:extLst>
          </p:cNvPr>
          <p:cNvCxnSpPr>
            <a:cxnSpLocks/>
            <a:stCxn id="25" idx="4"/>
            <a:endCxn id="37" idx="0"/>
          </p:cNvCxnSpPr>
          <p:nvPr/>
        </p:nvCxnSpPr>
        <p:spPr>
          <a:xfrm>
            <a:off x="8452030" y="2047057"/>
            <a:ext cx="0" cy="1159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22FDE62F-ED1A-7D43-95B2-E717518FB4C1}"/>
              </a:ext>
            </a:extLst>
          </p:cNvPr>
          <p:cNvCxnSpPr>
            <a:cxnSpLocks/>
            <a:stCxn id="28" idx="1"/>
            <a:endCxn id="25" idx="6"/>
          </p:cNvCxnSpPr>
          <p:nvPr/>
        </p:nvCxnSpPr>
        <p:spPr>
          <a:xfrm flipH="1">
            <a:off x="8968324" y="1565871"/>
            <a:ext cx="1247429" cy="2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D9EE7552-B502-344B-BBB2-92DD9A8DB7F5}"/>
              </a:ext>
            </a:extLst>
          </p:cNvPr>
          <p:cNvCxnSpPr>
            <a:cxnSpLocks/>
          </p:cNvCxnSpPr>
          <p:nvPr/>
        </p:nvCxnSpPr>
        <p:spPr>
          <a:xfrm>
            <a:off x="8968324" y="3683836"/>
            <a:ext cx="1235854" cy="930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28173025-FBB3-604D-8E8B-E818DC382851}"/>
              </a:ext>
            </a:extLst>
          </p:cNvPr>
          <p:cNvCxnSpPr>
            <a:cxnSpLocks/>
            <a:stCxn id="51" idx="6"/>
            <a:endCxn id="16" idx="1"/>
          </p:cNvCxnSpPr>
          <p:nvPr/>
        </p:nvCxnSpPr>
        <p:spPr>
          <a:xfrm flipV="1">
            <a:off x="8968324" y="4630985"/>
            <a:ext cx="1247429" cy="1178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DC42BCD-76EF-654C-B4C7-3DB2E7A948D2}"/>
              </a:ext>
            </a:extLst>
          </p:cNvPr>
          <p:cNvSpPr txBox="1"/>
          <p:nvPr/>
        </p:nvSpPr>
        <p:spPr>
          <a:xfrm>
            <a:off x="5612438" y="12141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分行代码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27DECB3-88B0-3D49-A9A4-96BEB251C02E}"/>
              </a:ext>
            </a:extLst>
          </p:cNvPr>
          <p:cNvSpPr/>
          <p:nvPr/>
        </p:nvSpPr>
        <p:spPr>
          <a:xfrm rot="1816467">
            <a:off x="4971620" y="163947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卡号</a:t>
            </a:r>
            <a:endParaRPr lang="zh-CN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698B6B9-9A9C-BF48-8669-5D134B8DAC7C}"/>
              </a:ext>
            </a:extLst>
          </p:cNvPr>
          <p:cNvSpPr/>
          <p:nvPr/>
        </p:nvSpPr>
        <p:spPr>
          <a:xfrm>
            <a:off x="8474049" y="2025286"/>
            <a:ext cx="461665" cy="1383321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kumimoji="1" lang="zh-CN" altLang="en-US" dirty="0"/>
              <a:t>分行代码错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03DCB58-2DE3-3745-A717-30694BFFBEDA}"/>
              </a:ext>
            </a:extLst>
          </p:cNvPr>
          <p:cNvSpPr/>
          <p:nvPr/>
        </p:nvSpPr>
        <p:spPr>
          <a:xfrm rot="20396164">
            <a:off x="2312407" y="381606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密码</a:t>
            </a:r>
            <a:endParaRPr lang="zh-CN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A878F66-6EEF-C248-AD0D-1B27858714F9}"/>
              </a:ext>
            </a:extLst>
          </p:cNvPr>
          <p:cNvSpPr/>
          <p:nvPr/>
        </p:nvSpPr>
        <p:spPr>
          <a:xfrm rot="1906731">
            <a:off x="1695295" y="525085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事务类型：金额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AFB7033-2FB3-4E47-93A8-24A7B1E63B64}"/>
              </a:ext>
            </a:extLst>
          </p:cNvPr>
          <p:cNvSpPr/>
          <p:nvPr/>
        </p:nvSpPr>
        <p:spPr>
          <a:xfrm>
            <a:off x="3521011" y="496013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金额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12DC7D8-C4DC-8144-8FA8-6A0E8C3A5255}"/>
              </a:ext>
            </a:extLst>
          </p:cNvPr>
          <p:cNvSpPr/>
          <p:nvPr/>
        </p:nvSpPr>
        <p:spPr>
          <a:xfrm rot="20066820">
            <a:off x="4789460" y="482474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账号</a:t>
            </a:r>
            <a:endParaRPr lang="zh-CN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9CA5874-648E-694E-8299-B32C756DB021}"/>
              </a:ext>
            </a:extLst>
          </p:cNvPr>
          <p:cNvSpPr/>
          <p:nvPr/>
        </p:nvSpPr>
        <p:spPr>
          <a:xfrm rot="385935">
            <a:off x="4825668" y="376258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账号</a:t>
            </a:r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F83FEE4-2923-A84E-A983-400EE7DCFF52}"/>
              </a:ext>
            </a:extLst>
          </p:cNvPr>
          <p:cNvSpPr/>
          <p:nvPr/>
        </p:nvSpPr>
        <p:spPr>
          <a:xfrm rot="20530671">
            <a:off x="4612449" y="281651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卡权限</a:t>
            </a:r>
            <a:endParaRPr kumimoji="1" lang="en-US" altLang="zh-CN" dirty="0"/>
          </a:p>
          <a:p>
            <a:r>
              <a:rPr kumimoji="1" lang="zh-CN" altLang="en-US" dirty="0"/>
              <a:t>正确密码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91097623-CBC7-8243-9D5D-9955AE9BA1D3}"/>
              </a:ext>
            </a:extLst>
          </p:cNvPr>
          <p:cNvSpPr/>
          <p:nvPr/>
        </p:nvSpPr>
        <p:spPr>
          <a:xfrm>
            <a:off x="5856697" y="334179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密码错</a:t>
            </a:r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256AFB7-E312-0346-8DCA-A9D9B0C9C9EB}"/>
              </a:ext>
            </a:extLst>
          </p:cNvPr>
          <p:cNvSpPr/>
          <p:nvPr/>
        </p:nvSpPr>
        <p:spPr>
          <a:xfrm rot="20953468">
            <a:off x="6755844" y="17820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分行名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82D24815-168A-5343-9EF6-3B1EDE8A835B}"/>
              </a:ext>
            </a:extLst>
          </p:cNvPr>
          <p:cNvSpPr/>
          <p:nvPr/>
        </p:nvSpPr>
        <p:spPr>
          <a:xfrm rot="20508864">
            <a:off x="6798692" y="394160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无效账户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7D857F0-CF00-8441-A6FD-FAC7144FE3D4}"/>
              </a:ext>
            </a:extLst>
          </p:cNvPr>
          <p:cNvSpPr/>
          <p:nvPr/>
        </p:nvSpPr>
        <p:spPr>
          <a:xfrm rot="20240804">
            <a:off x="6501341" y="479279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事务失败</a:t>
            </a:r>
            <a:endParaRPr lang="zh-CN" alt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46146F8-49AE-A444-BB1A-AE9AF9AC8846}"/>
              </a:ext>
            </a:extLst>
          </p:cNvPr>
          <p:cNvSpPr/>
          <p:nvPr/>
        </p:nvSpPr>
        <p:spPr>
          <a:xfrm>
            <a:off x="5298677" y="578509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现金额，账单数据</a:t>
            </a:r>
            <a:endParaRPr lang="zh-CN" alt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9DAB99F-ED17-0745-BCE1-F7C6EE12B864}"/>
              </a:ext>
            </a:extLst>
          </p:cNvPr>
          <p:cNvSpPr/>
          <p:nvPr/>
        </p:nvSpPr>
        <p:spPr>
          <a:xfrm rot="2299575">
            <a:off x="9173220" y="38221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出错信息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CD75699-0D1E-484E-9588-AFD6F6A0F0E7}"/>
              </a:ext>
            </a:extLst>
          </p:cNvPr>
          <p:cNvSpPr/>
          <p:nvPr/>
        </p:nvSpPr>
        <p:spPr>
          <a:xfrm rot="19110742">
            <a:off x="8996252" y="526374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现金，账单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1619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71A1CDAC-01AD-5E40-BBC6-889C7643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EE53A070-A944-BD48-8845-5EFA52106C00}" type="slidenum">
              <a:rPr kumimoji="0" lang="zh-CN" altLang="en-US" sz="1400"/>
              <a:pPr eaLnBrk="1" hangingPunct="1"/>
              <a:t>51</a:t>
            </a:fld>
            <a:r>
              <a:rPr kumimoji="0" lang="en-US" altLang="zh-CN" sz="1400"/>
              <a:t>/73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A770DD9-CBE9-0646-B93A-08ADF6530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147" y="0"/>
            <a:ext cx="7793038" cy="847530"/>
          </a:xfrm>
        </p:spPr>
        <p:txBody>
          <a:bodyPr/>
          <a:lstStyle/>
          <a:p>
            <a:pPr eaLnBrk="1" hangingPunct="1"/>
            <a:r>
              <a:rPr lang="zh-CN" altLang="en-US" dirty="0"/>
              <a:t>例子：</a:t>
            </a:r>
            <a:r>
              <a:rPr lang="en-US" altLang="zh-CN" dirty="0"/>
              <a:t>ATM</a:t>
            </a:r>
            <a:r>
              <a:rPr lang="zh-CN" altLang="en-US" dirty="0"/>
              <a:t>系统</a:t>
            </a:r>
            <a:endParaRPr lang="en-US" altLang="zh-CN" dirty="0"/>
          </a:p>
        </p:txBody>
      </p:sp>
      <p:pic>
        <p:nvPicPr>
          <p:cNvPr id="5" name="Picture 4" descr="表7">
            <a:extLst>
              <a:ext uri="{FF2B5EF4-FFF2-40B4-BE49-F238E27FC236}">
                <a16:creationId xmlns:a16="http://schemas.microsoft.com/office/drawing/2014/main" id="{8B1D828E-BB9B-3A42-9EBE-4107683F0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875453"/>
            <a:ext cx="91630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3112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811D85D2-A580-8745-8E39-C508BE75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22B6901F-3821-A441-AA9C-3E083D3D9354}" type="slidenum">
              <a:rPr kumimoji="0" lang="zh-CN" altLang="en-US" sz="1400"/>
              <a:pPr eaLnBrk="1" hangingPunct="1"/>
              <a:t>52</a:t>
            </a:fld>
            <a:r>
              <a:rPr kumimoji="0" lang="en-US" altLang="zh-CN" sz="1400"/>
              <a:t>/73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81BE13F-7263-CB40-983D-71B70CF4E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808" y="87085"/>
            <a:ext cx="7793038" cy="762000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7.</a:t>
            </a:r>
            <a:r>
              <a:rPr lang="en-US" altLang="zh-CN" dirty="0"/>
              <a:t>5</a:t>
            </a:r>
            <a:r>
              <a:rPr lang="zh-CN" altLang="en-US" dirty="0"/>
              <a:t> 定义服务</a:t>
            </a:r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D6E0BCC2-5946-5944-8001-76F98BF43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807" y="912845"/>
            <a:ext cx="10638453" cy="4876800"/>
          </a:xfrm>
          <a:noFill/>
        </p:spPr>
        <p:txBody>
          <a:bodyPr/>
          <a:lstStyle/>
          <a:p>
            <a:pPr eaLnBrk="1" hangingPunct="1"/>
            <a:r>
              <a:rPr lang="zh-CN" altLang="en-US" sz="2800" dirty="0"/>
              <a:t>常规操作</a:t>
            </a:r>
          </a:p>
          <a:p>
            <a:pPr lvl="1" eaLnBrk="1" hangingPunct="1"/>
            <a:r>
              <a:rPr lang="zh-CN" altLang="en-US" sz="2400" dirty="0"/>
              <a:t>读、写属性，对象图中无须显式表示</a:t>
            </a:r>
          </a:p>
          <a:p>
            <a:pPr eaLnBrk="1" hangingPunct="1"/>
            <a:r>
              <a:rPr lang="zh-CN" altLang="en-US" sz="2800" dirty="0"/>
              <a:t>从状态图的</a:t>
            </a:r>
            <a:r>
              <a:rPr lang="zh-CN" altLang="en-US" sz="2800" dirty="0">
                <a:solidFill>
                  <a:schemeClr val="hlink"/>
                </a:solidFill>
              </a:rPr>
              <a:t>事件</a:t>
            </a:r>
            <a:r>
              <a:rPr lang="zh-CN" altLang="en-US" sz="2800" dirty="0"/>
              <a:t>导出的</a:t>
            </a:r>
            <a:r>
              <a:rPr lang="zh-CN" altLang="en-US" sz="2800" dirty="0">
                <a:solidFill>
                  <a:schemeClr val="hlink"/>
                </a:solidFill>
              </a:rPr>
              <a:t>操作</a:t>
            </a:r>
            <a:endParaRPr lang="en-US" altLang="zh-CN" sz="2800" dirty="0">
              <a:solidFill>
                <a:srgbClr val="009900"/>
              </a:solidFill>
            </a:endParaRPr>
          </a:p>
          <a:p>
            <a:pPr lvl="1" eaLnBrk="1" hangingPunct="1"/>
            <a:r>
              <a:rPr lang="zh-CN" altLang="en-US" sz="2400" dirty="0"/>
              <a:t>接受</a:t>
            </a:r>
            <a:r>
              <a:rPr lang="zh-CN" altLang="en-US" sz="2400" dirty="0">
                <a:solidFill>
                  <a:srgbClr val="009900"/>
                </a:solidFill>
              </a:rPr>
              <a:t>消息</a:t>
            </a:r>
            <a:r>
              <a:rPr lang="en-US" altLang="zh-CN" sz="2400" dirty="0">
                <a:solidFill>
                  <a:srgbClr val="009900"/>
                </a:solidFill>
              </a:rPr>
              <a:t>(</a:t>
            </a:r>
            <a:r>
              <a:rPr lang="zh-CN" altLang="en-US" sz="2400" dirty="0">
                <a:solidFill>
                  <a:srgbClr val="009900"/>
                </a:solidFill>
              </a:rPr>
              <a:t>事件</a:t>
            </a:r>
            <a:r>
              <a:rPr lang="en-US" altLang="zh-CN" sz="2400" dirty="0">
                <a:solidFill>
                  <a:srgbClr val="009900"/>
                </a:solidFill>
              </a:rPr>
              <a:t>)</a:t>
            </a:r>
            <a:r>
              <a:rPr lang="zh-CN" altLang="en-US" sz="2400" dirty="0"/>
              <a:t>的对象必</a:t>
            </a:r>
            <a:r>
              <a:rPr lang="zh-CN" altLang="en-US" sz="2400" dirty="0">
                <a:solidFill>
                  <a:schemeClr val="hlink"/>
                </a:solidFill>
              </a:rPr>
              <a:t>有</a:t>
            </a:r>
            <a:r>
              <a:rPr lang="zh-CN" altLang="en-US" sz="2400" dirty="0"/>
              <a:t>由</a:t>
            </a:r>
            <a:r>
              <a:rPr lang="zh-CN" altLang="en-US" sz="2400" dirty="0">
                <a:solidFill>
                  <a:srgbClr val="009900"/>
                </a:solidFill>
              </a:rPr>
              <a:t>消息名</a:t>
            </a:r>
            <a:r>
              <a:rPr lang="zh-CN" altLang="en-US" sz="2400" dirty="0"/>
              <a:t>指定的</a:t>
            </a:r>
            <a:r>
              <a:rPr lang="zh-CN" altLang="en-US" sz="2400" dirty="0">
                <a:solidFill>
                  <a:schemeClr val="hlink"/>
                </a:solidFill>
              </a:rPr>
              <a:t>操作</a:t>
            </a:r>
          </a:p>
          <a:p>
            <a:pPr lvl="1" eaLnBrk="1" hangingPunct="1"/>
            <a:r>
              <a:rPr lang="zh-CN" altLang="en-US" sz="2400" dirty="0"/>
              <a:t>这个</a:t>
            </a:r>
            <a:r>
              <a:rPr lang="zh-CN" altLang="en-US" sz="2400" dirty="0">
                <a:solidFill>
                  <a:schemeClr val="hlink"/>
                </a:solidFill>
              </a:rPr>
              <a:t>操作</a:t>
            </a:r>
            <a:r>
              <a:rPr lang="zh-CN" altLang="en-US" sz="2400" dirty="0"/>
              <a:t>修改对象</a:t>
            </a:r>
            <a:r>
              <a:rPr lang="zh-CN" altLang="en-US" sz="2400" dirty="0">
                <a:solidFill>
                  <a:schemeClr val="hlink"/>
                </a:solidFill>
              </a:rPr>
              <a:t>状态</a:t>
            </a:r>
            <a:r>
              <a:rPr lang="en-US" altLang="zh-CN" sz="2400" dirty="0">
                <a:solidFill>
                  <a:srgbClr val="009900"/>
                </a:solidFill>
              </a:rPr>
              <a:t>(</a:t>
            </a:r>
            <a:r>
              <a:rPr lang="zh-CN" altLang="en-US" sz="2400" dirty="0">
                <a:solidFill>
                  <a:srgbClr val="009900"/>
                </a:solidFill>
              </a:rPr>
              <a:t>属性值</a:t>
            </a:r>
            <a:r>
              <a:rPr lang="en-US" altLang="zh-CN" sz="2400" dirty="0">
                <a:solidFill>
                  <a:srgbClr val="009900"/>
                </a:solidFill>
              </a:rPr>
              <a:t>)</a:t>
            </a:r>
            <a:r>
              <a:rPr lang="zh-CN" altLang="en-US" sz="2400" dirty="0"/>
              <a:t>并启动</a:t>
            </a:r>
            <a:r>
              <a:rPr lang="zh-CN" altLang="en-US" sz="2400" dirty="0">
                <a:solidFill>
                  <a:srgbClr val="009900"/>
                </a:solidFill>
              </a:rPr>
              <a:t>服务</a:t>
            </a:r>
          </a:p>
          <a:p>
            <a:pPr lvl="2" eaLnBrk="1" hangingPunct="1"/>
            <a:r>
              <a:rPr lang="zh-CN" altLang="en-US" sz="2000" dirty="0"/>
              <a:t>例</a:t>
            </a:r>
            <a:r>
              <a:rPr lang="en-US" altLang="zh-CN" sz="2000" dirty="0"/>
              <a:t>:ATM</a:t>
            </a:r>
            <a:r>
              <a:rPr lang="zh-CN" altLang="en-US" sz="2000" dirty="0"/>
              <a:t>类的状态图中，</a:t>
            </a:r>
            <a:r>
              <a:rPr lang="zh-CN" altLang="en-US" sz="2000" dirty="0">
                <a:solidFill>
                  <a:schemeClr val="hlink"/>
                </a:solidFill>
              </a:rPr>
              <a:t>事件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zh-CN" altLang="en-US" sz="2000" dirty="0"/>
              <a:t>中止</a:t>
            </a:r>
            <a:r>
              <a:rPr lang="zh-CN" altLang="en-US" sz="2000" dirty="0">
                <a:latin typeface="Times New Roman" panose="02020603050405020304" pitchFamily="18" charset="0"/>
              </a:rPr>
              <a:t>”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chemeClr val="hlink"/>
                </a:solidFill>
              </a:rPr>
              <a:t>启动服务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zh-CN" altLang="en-US" sz="2000" dirty="0"/>
              <a:t>打印帐单</a:t>
            </a:r>
            <a:r>
              <a:rPr lang="zh-CN" altLang="en-US" sz="2000" dirty="0">
                <a:latin typeface="Times New Roman" panose="02020603050405020304" pitchFamily="18" charset="0"/>
              </a:rPr>
              <a:t>”</a:t>
            </a:r>
            <a:endParaRPr lang="zh-CN" altLang="en-US" sz="2000" dirty="0"/>
          </a:p>
          <a:p>
            <a:pPr lvl="1" eaLnBrk="1" hangingPunct="1"/>
            <a:r>
              <a:rPr lang="zh-CN" altLang="en-US" sz="2400" dirty="0"/>
              <a:t>启动的这些</a:t>
            </a:r>
            <a:r>
              <a:rPr lang="zh-CN" altLang="en-US" sz="2400" dirty="0">
                <a:solidFill>
                  <a:schemeClr val="hlink"/>
                </a:solidFill>
              </a:rPr>
              <a:t>服务</a:t>
            </a:r>
            <a:r>
              <a:rPr lang="zh-CN" altLang="en-US" sz="2400" dirty="0"/>
              <a:t>通常是接受</a:t>
            </a:r>
            <a:r>
              <a:rPr lang="zh-CN" altLang="en-US" sz="2400" dirty="0">
                <a:solidFill>
                  <a:schemeClr val="hlink"/>
                </a:solidFill>
              </a:rPr>
              <a:t>事件</a:t>
            </a:r>
            <a:r>
              <a:rPr lang="en-US" altLang="zh-CN" sz="2400" dirty="0">
                <a:solidFill>
                  <a:srgbClr val="009900"/>
                </a:solidFill>
              </a:rPr>
              <a:t>(</a:t>
            </a:r>
            <a:r>
              <a:rPr lang="zh-CN" altLang="en-US" sz="2400" dirty="0">
                <a:solidFill>
                  <a:srgbClr val="009900"/>
                </a:solidFill>
              </a:rPr>
              <a:t>消息</a:t>
            </a:r>
            <a:r>
              <a:rPr lang="en-US" altLang="zh-CN" sz="2400" dirty="0">
                <a:solidFill>
                  <a:srgbClr val="009900"/>
                </a:solidFill>
              </a:rPr>
              <a:t>)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hlink"/>
                </a:solidFill>
              </a:rPr>
              <a:t>对象</a:t>
            </a:r>
            <a:r>
              <a:rPr lang="zh-CN" altLang="en-US" sz="2400" dirty="0"/>
              <a:t>在相应</a:t>
            </a:r>
            <a:r>
              <a:rPr lang="zh-CN" altLang="en-US" sz="2400" dirty="0">
                <a:solidFill>
                  <a:schemeClr val="hlink"/>
                </a:solidFill>
              </a:rPr>
              <a:t>状态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hlink"/>
                </a:solidFill>
              </a:rPr>
              <a:t>行为</a:t>
            </a:r>
            <a:r>
              <a:rPr lang="en-US" altLang="zh-CN" sz="2400" dirty="0">
                <a:solidFill>
                  <a:srgbClr val="009900"/>
                </a:solidFill>
              </a:rPr>
              <a:t>(</a:t>
            </a:r>
            <a:r>
              <a:rPr lang="zh-CN" altLang="en-US" sz="2400" dirty="0">
                <a:solidFill>
                  <a:srgbClr val="009900"/>
                </a:solidFill>
              </a:rPr>
              <a:t>服务</a:t>
            </a:r>
            <a:r>
              <a:rPr lang="en-US" altLang="zh-CN" sz="2400" dirty="0">
                <a:solidFill>
                  <a:srgbClr val="009900"/>
                </a:solidFill>
              </a:rPr>
              <a:t>)</a:t>
            </a:r>
          </a:p>
          <a:p>
            <a:pPr eaLnBrk="1" hangingPunct="1"/>
            <a:r>
              <a:rPr lang="zh-CN" altLang="en-US" sz="2800" dirty="0"/>
              <a:t>与</a:t>
            </a:r>
            <a:r>
              <a:rPr lang="en-US" altLang="zh-CN" sz="2800" dirty="0"/>
              <a:t>DFD</a:t>
            </a:r>
            <a:r>
              <a:rPr lang="zh-CN" altLang="en-US" sz="2800" dirty="0"/>
              <a:t>图中</a:t>
            </a:r>
            <a:r>
              <a:rPr lang="zh-CN" altLang="en-US" sz="2800" dirty="0">
                <a:solidFill>
                  <a:schemeClr val="hlink"/>
                </a:solidFill>
              </a:rPr>
              <a:t>处理框</a:t>
            </a:r>
            <a:r>
              <a:rPr lang="zh-CN" altLang="en-US" sz="2800" dirty="0"/>
              <a:t>对应的</a:t>
            </a:r>
            <a:r>
              <a:rPr lang="zh-CN" altLang="en-US" sz="2800" dirty="0">
                <a:solidFill>
                  <a:schemeClr val="hlink"/>
                </a:solidFill>
              </a:rPr>
              <a:t>操作</a:t>
            </a:r>
          </a:p>
          <a:p>
            <a:pPr lvl="1" eaLnBrk="1" hangingPunct="1"/>
            <a:r>
              <a:rPr lang="zh-CN" altLang="en-US" sz="2400" dirty="0"/>
              <a:t>对照状态图和</a:t>
            </a:r>
            <a:r>
              <a:rPr lang="en-US" altLang="zh-CN" sz="2400" dirty="0"/>
              <a:t>DFD</a:t>
            </a:r>
            <a:r>
              <a:rPr lang="zh-CN" altLang="en-US" sz="2400" dirty="0"/>
              <a:t>图，确定对象应提供的服务，保证一致性</a:t>
            </a:r>
          </a:p>
        </p:txBody>
      </p:sp>
    </p:spTree>
    <p:extLst>
      <p:ext uri="{BB962C8B-B14F-4D97-AF65-F5344CB8AC3E}">
        <p14:creationId xmlns:p14="http://schemas.microsoft.com/office/powerpoint/2010/main" val="3542038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0A1344E4-0A24-0642-BCED-490F2FC1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6090F687-9FA2-EC4B-A70A-13CEBC6B5B89}" type="slidenum">
              <a:rPr kumimoji="0" lang="zh-CN" altLang="en-US" sz="1400"/>
              <a:pPr eaLnBrk="1" hangingPunct="1"/>
              <a:t>53</a:t>
            </a:fld>
            <a:r>
              <a:rPr kumimoji="0" lang="en-US" altLang="zh-CN" sz="1400"/>
              <a:t>/73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ADCDB7B-5141-4049-A1B3-BF26C221F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8478" y="-1"/>
            <a:ext cx="7993063" cy="870857"/>
          </a:xfrm>
        </p:spPr>
        <p:txBody>
          <a:bodyPr/>
          <a:lstStyle/>
          <a:p>
            <a:pPr eaLnBrk="1" hangingPunct="1"/>
            <a:r>
              <a:rPr lang="zh-CN" altLang="en-US" dirty="0"/>
              <a:t>7.</a:t>
            </a:r>
            <a:r>
              <a:rPr lang="en-US" altLang="zh-CN" dirty="0"/>
              <a:t>6</a:t>
            </a:r>
            <a:r>
              <a:rPr lang="zh-CN" altLang="en-US" dirty="0"/>
              <a:t> 面向对象分析实例：电梯控制问题</a:t>
            </a:r>
          </a:p>
        </p:txBody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C4E6CFDF-F24D-CC40-8139-91949C5FA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352" y="934616"/>
            <a:ext cx="10557587" cy="3962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电梯系统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/>
              <a:t>需求陈述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/>
              <a:t>建立对象模型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/>
              <a:t>建立动态模型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/>
              <a:t>建立功能模型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/>
              <a:t>进一步完善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/>
              <a:t>需求变更</a:t>
            </a:r>
          </a:p>
        </p:txBody>
      </p:sp>
    </p:spTree>
    <p:extLst>
      <p:ext uri="{BB962C8B-B14F-4D97-AF65-F5344CB8AC3E}">
        <p14:creationId xmlns:p14="http://schemas.microsoft.com/office/powerpoint/2010/main" val="568505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3DA70843-5426-5F45-BB23-461A9B23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EDD19E27-2DD6-9043-8D2A-FD5D93D3494D}" type="slidenum">
              <a:rPr kumimoji="0" lang="zh-CN" altLang="en-US" sz="1400"/>
              <a:pPr eaLnBrk="1" hangingPunct="1"/>
              <a:t>54</a:t>
            </a:fld>
            <a:r>
              <a:rPr kumimoji="0" lang="en-US" altLang="zh-CN" sz="1400"/>
              <a:t>/73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6AAEE050-A9DA-244D-9097-8E0F7D1E7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694" y="66869"/>
            <a:ext cx="7924800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7.6.1 </a:t>
            </a:r>
            <a:r>
              <a:rPr lang="zh-CN" altLang="en-US" dirty="0"/>
              <a:t>需求陈述</a:t>
            </a:r>
          </a:p>
        </p:txBody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78D4F4EE-E17B-BF43-8548-E7D07A4C5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8694" y="919066"/>
            <a:ext cx="10646228" cy="4800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2800" dirty="0"/>
              <a:t>某大厦有</a:t>
            </a:r>
            <a:r>
              <a:rPr lang="en-US" altLang="zh-CN" sz="2800" dirty="0"/>
              <a:t>m</a:t>
            </a:r>
            <a:r>
              <a:rPr lang="zh-CN" altLang="en-US" sz="2800" dirty="0"/>
              <a:t>层，需要一套控制</a:t>
            </a:r>
            <a:r>
              <a:rPr lang="en-US" altLang="zh-CN" sz="2800" dirty="0"/>
              <a:t>n</a:t>
            </a:r>
            <a:r>
              <a:rPr lang="zh-CN" altLang="en-US" sz="2800" dirty="0"/>
              <a:t>部电梯的产品，要求</a:t>
            </a:r>
            <a:r>
              <a:rPr lang="en-US" altLang="zh-CN" sz="2800" dirty="0"/>
              <a:t>n</a:t>
            </a:r>
            <a:r>
              <a:rPr lang="zh-CN" altLang="en-US" sz="2800" dirty="0"/>
              <a:t>部电梯按以下约束在楼层间移动：</a:t>
            </a:r>
          </a:p>
          <a:p>
            <a:pPr lvl="1" eaLnBrk="1" hangingPunct="1"/>
            <a:r>
              <a:rPr lang="en-US" altLang="zh-CN" sz="2400" dirty="0"/>
              <a:t>C1:</a:t>
            </a:r>
            <a:r>
              <a:rPr lang="zh-CN" altLang="en-US" sz="2400" dirty="0"/>
              <a:t>每部电梯有</a:t>
            </a:r>
            <a:r>
              <a:rPr lang="en-US" altLang="zh-CN" sz="2400" dirty="0"/>
              <a:t>m</a:t>
            </a:r>
            <a:r>
              <a:rPr lang="zh-CN" altLang="en-US" sz="2400" dirty="0"/>
              <a:t>个按钮，每个按钮代表楼层。当按下按钮时该按钮指示灯亮，同时电梯驶向相应楼层，当到达由按钮指定的楼层时指示灯熄灭。</a:t>
            </a:r>
          </a:p>
          <a:p>
            <a:pPr lvl="1" eaLnBrk="1" hangingPunct="1"/>
            <a:r>
              <a:rPr lang="en-US" altLang="zh-CN" sz="2400" dirty="0"/>
              <a:t>C2:</a:t>
            </a:r>
            <a:r>
              <a:rPr lang="zh-CN" altLang="en-US" sz="2400" dirty="0"/>
              <a:t>除了大厦的最低层和最高层之外，每层楼都有两个按钮分别指示上行和下行。当这两个按钮之一被按下时相应的指示灯亮，当电梯到达此楼层时灯熄灭，电梯向要求的方向移动。</a:t>
            </a:r>
          </a:p>
          <a:p>
            <a:pPr lvl="1" eaLnBrk="1" hangingPunct="1"/>
            <a:r>
              <a:rPr lang="en-US" altLang="zh-CN" sz="2400" dirty="0"/>
              <a:t>C3:</a:t>
            </a:r>
            <a:r>
              <a:rPr lang="zh-CN" altLang="en-US" sz="2400" dirty="0"/>
              <a:t>当电梯无升降动作时，关门并停在当前楼层。</a:t>
            </a:r>
          </a:p>
        </p:txBody>
      </p:sp>
    </p:spTree>
    <p:extLst>
      <p:ext uri="{BB962C8B-B14F-4D97-AF65-F5344CB8AC3E}">
        <p14:creationId xmlns:p14="http://schemas.microsoft.com/office/powerpoint/2010/main" val="167441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BC748E7E-0301-0142-9281-8BB41E66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DCF47754-E307-AD49-8215-F568442A83EB}" type="slidenum">
              <a:rPr kumimoji="0" lang="zh-CN" altLang="en-US" sz="1400"/>
              <a:pPr eaLnBrk="1" hangingPunct="1"/>
              <a:t>55</a:t>
            </a:fld>
            <a:r>
              <a:rPr kumimoji="0" lang="en-US" altLang="zh-CN" sz="1400"/>
              <a:t>/73</a:t>
            </a: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7392159-119B-3D44-B8B4-F8ED0DED6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469" y="144625"/>
            <a:ext cx="7793038" cy="677863"/>
          </a:xfrm>
        </p:spPr>
        <p:txBody>
          <a:bodyPr/>
          <a:lstStyle/>
          <a:p>
            <a:pPr eaLnBrk="1" hangingPunct="1"/>
            <a:r>
              <a:rPr lang="zh-CN" altLang="en-US" dirty="0"/>
              <a:t>7.</a:t>
            </a:r>
            <a:r>
              <a:rPr lang="en-US" altLang="zh-CN" dirty="0"/>
              <a:t>6</a:t>
            </a:r>
            <a:r>
              <a:rPr lang="zh-CN" altLang="en-US" dirty="0"/>
              <a:t>.2 建立对象模型</a:t>
            </a:r>
          </a:p>
        </p:txBody>
      </p:sp>
      <p:sp>
        <p:nvSpPr>
          <p:cNvPr id="523267" name="Rectangle 3">
            <a:extLst>
              <a:ext uri="{FF2B5EF4-FFF2-40B4-BE49-F238E27FC236}">
                <a16:creationId xmlns:a16="http://schemas.microsoft.com/office/drawing/2014/main" id="{F4011842-E47A-7D4E-85EB-6AE8AED27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469" y="891074"/>
            <a:ext cx="10619792" cy="441960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建立对象模型的</a:t>
            </a:r>
            <a:r>
              <a:rPr lang="en-US" altLang="zh-CN" sz="2800" dirty="0"/>
              <a:t>5</a:t>
            </a:r>
            <a:r>
              <a:rPr lang="zh-CN" altLang="en-US" sz="2800" dirty="0"/>
              <a:t>项主要活动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400" dirty="0"/>
              <a:t>找出类-＆-对象</a:t>
            </a:r>
            <a:endParaRPr lang="zh-CN" altLang="en-US" sz="4000" dirty="0"/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400" dirty="0"/>
              <a:t>确定关联（识别结构）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400" dirty="0"/>
              <a:t>划分主题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400" dirty="0"/>
              <a:t>确定属性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400" dirty="0"/>
              <a:t>定义服务（可以推迟到建立动态模型和功能模型之后）</a:t>
            </a:r>
          </a:p>
        </p:txBody>
      </p:sp>
    </p:spTree>
    <p:extLst>
      <p:ext uri="{BB962C8B-B14F-4D97-AF65-F5344CB8AC3E}">
        <p14:creationId xmlns:p14="http://schemas.microsoft.com/office/powerpoint/2010/main" val="3176179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id="{C51EBB49-2A83-534D-B949-11F55991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BE3FB6D5-4083-8D4C-A623-267006834FF6}" type="slidenum">
              <a:rPr kumimoji="0" lang="zh-CN" altLang="en-US" sz="1400"/>
              <a:pPr eaLnBrk="1" hangingPunct="1"/>
              <a:t>56</a:t>
            </a:fld>
            <a:r>
              <a:rPr kumimoji="0" lang="en-US" altLang="zh-CN" sz="1400"/>
              <a:t>/73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BF11C9A-ED2F-7A4D-9648-F4DD3BA0B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6253" y="91751"/>
            <a:ext cx="7924800" cy="762000"/>
          </a:xfrm>
        </p:spPr>
        <p:txBody>
          <a:bodyPr/>
          <a:lstStyle/>
          <a:p>
            <a:pPr eaLnBrk="1" hangingPunct="1"/>
            <a:r>
              <a:rPr lang="zh-CN" altLang="en-US" dirty="0"/>
              <a:t>找类-＆-对象</a:t>
            </a:r>
            <a:endParaRPr lang="en-US" altLang="zh-CN" dirty="0"/>
          </a:p>
        </p:txBody>
      </p:sp>
      <p:sp>
        <p:nvSpPr>
          <p:cNvPr id="569358" name="Rectangle 14">
            <a:extLst>
              <a:ext uri="{FF2B5EF4-FFF2-40B4-BE49-F238E27FC236}">
                <a16:creationId xmlns:a16="http://schemas.microsoft.com/office/drawing/2014/main" id="{9484A9AA-1B5B-9C4F-B494-59D9341F5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6252" y="926841"/>
            <a:ext cx="10652449" cy="41148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精确地定义问题</a:t>
            </a:r>
          </a:p>
          <a:p>
            <a:pPr lvl="1" eaLnBrk="1" hangingPunct="1"/>
            <a:r>
              <a:rPr lang="zh-CN" altLang="en-US" sz="2400" dirty="0"/>
              <a:t>在一个</a:t>
            </a:r>
            <a:r>
              <a:rPr lang="en-US" altLang="zh-CN" sz="2400" dirty="0"/>
              <a:t>m</a:t>
            </a:r>
            <a:r>
              <a:rPr lang="zh-CN" altLang="en-US" sz="2400" dirty="0"/>
              <a:t>层楼的大厦里，用每层楼的按钮和电梯内的按钮来控制</a:t>
            </a:r>
            <a:r>
              <a:rPr lang="en-US" altLang="zh-CN" sz="2400" dirty="0"/>
              <a:t>n</a:t>
            </a:r>
            <a:r>
              <a:rPr lang="zh-CN" altLang="en-US" sz="2400" dirty="0"/>
              <a:t>部电梯的移动。</a:t>
            </a:r>
            <a:endParaRPr lang="en-US" altLang="zh-CN" sz="2400" dirty="0"/>
          </a:p>
          <a:p>
            <a:pPr eaLnBrk="1" hangingPunct="1"/>
            <a:r>
              <a:rPr lang="zh-CN" altLang="en-US" sz="2800" dirty="0"/>
              <a:t>提出非形式化策略</a:t>
            </a:r>
          </a:p>
          <a:p>
            <a:pPr lvl="1" eaLnBrk="1" hangingPunct="1"/>
            <a:r>
              <a:rPr lang="zh-CN" altLang="en-US" sz="2400" dirty="0"/>
              <a:t>在一幢有</a:t>
            </a:r>
            <a:r>
              <a:rPr lang="en-US" altLang="zh-CN" sz="2400" dirty="0"/>
              <a:t>m</a:t>
            </a:r>
            <a:r>
              <a:rPr lang="zh-CN" altLang="en-US" sz="2400" dirty="0"/>
              <a:t>层楼的大厦里，用电梯内的和每个楼层的按钮来控制</a:t>
            </a:r>
            <a:r>
              <a:rPr lang="en-US" altLang="zh-CN" sz="2400" dirty="0"/>
              <a:t>n</a:t>
            </a:r>
            <a:r>
              <a:rPr lang="zh-CN" altLang="en-US" sz="2400" dirty="0"/>
              <a:t>部电梯的运动。</a:t>
            </a:r>
          </a:p>
          <a:p>
            <a:pPr lvl="1" eaLnBrk="1" hangingPunct="1"/>
            <a:r>
              <a:rPr lang="zh-CN" altLang="en-US" sz="2400" dirty="0"/>
              <a:t>当按下电梯按钮以请求在某一指定楼层停下时，按钮指示灯亮；当请求获得满足时，指示灯熄灭。</a:t>
            </a:r>
          </a:p>
          <a:p>
            <a:pPr lvl="1" eaLnBrk="1" hangingPunct="1"/>
            <a:r>
              <a:rPr lang="zh-CN" altLang="en-US" sz="2400" dirty="0"/>
              <a:t>当电梯无升降操作时，关门并停在当前楼层。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882526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5B923EFA-5797-4440-991B-047D90D6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B40237A-C5BD-0141-B521-C26B1A02C0BA}" type="slidenum">
              <a:rPr kumimoji="0" lang="zh-CN" altLang="en-US" sz="1400"/>
              <a:pPr eaLnBrk="1" hangingPunct="1"/>
              <a:t>57</a:t>
            </a:fld>
            <a:r>
              <a:rPr kumimoji="0" lang="en-US" altLang="zh-CN" sz="1400"/>
              <a:t>/73</a:t>
            </a: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5C5E0B1-2E39-AD4E-9081-E2E8694FB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把策略形式化</a:t>
            </a:r>
            <a:endParaRPr lang="en-US" altLang="zh-CN"/>
          </a:p>
        </p:txBody>
      </p:sp>
      <p:sp>
        <p:nvSpPr>
          <p:cNvPr id="570371" name="Rectangle 3">
            <a:extLst>
              <a:ext uri="{FF2B5EF4-FFF2-40B4-BE49-F238E27FC236}">
                <a16:creationId xmlns:a16="http://schemas.microsoft.com/office/drawing/2014/main" id="{75365C06-E661-2E46-93CE-28FF53FA7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961" y="984380"/>
            <a:ext cx="10674590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在一幢有</a:t>
            </a:r>
            <a:r>
              <a:rPr lang="en-US" altLang="zh-CN" sz="2400" dirty="0"/>
              <a:t>m</a:t>
            </a:r>
            <a:r>
              <a:rPr lang="zh-CN" altLang="en-US" sz="2400" dirty="0"/>
              <a:t>层楼的大厦里，用电梯内的和每个楼层的按钮来控制</a:t>
            </a:r>
            <a:r>
              <a:rPr lang="en-US" altLang="zh-CN" sz="2400" dirty="0"/>
              <a:t>n</a:t>
            </a:r>
            <a:r>
              <a:rPr lang="zh-CN" altLang="en-US" sz="2400" dirty="0"/>
              <a:t>部电梯的运动</a:t>
            </a:r>
            <a:endParaRPr lang="en-US" altLang="zh-CN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当按下电梯按钮以请求在某一指定楼层停下时，按钮指示灯亮；当请求获得满足时，指示灯熄灭</a:t>
            </a:r>
            <a:endParaRPr lang="en-US" altLang="zh-CN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当电梯无请求时，关门并停在当前楼层</a:t>
            </a:r>
          </a:p>
        </p:txBody>
      </p:sp>
      <p:sp>
        <p:nvSpPr>
          <p:cNvPr id="570372" name="Line 4">
            <a:extLst>
              <a:ext uri="{FF2B5EF4-FFF2-40B4-BE49-F238E27FC236}">
                <a16:creationId xmlns:a16="http://schemas.microsoft.com/office/drawing/2014/main" id="{F0070258-20C6-7144-B70F-8E1D5D221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1418253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0375" name="Line 7">
            <a:extLst>
              <a:ext uri="{FF2B5EF4-FFF2-40B4-BE49-F238E27FC236}">
                <a16:creationId xmlns:a16="http://schemas.microsoft.com/office/drawing/2014/main" id="{BA748AB4-8010-A94A-8CF5-74AF3BE01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3258" y="2447731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0376" name="Line 8">
            <a:extLst>
              <a:ext uri="{FF2B5EF4-FFF2-40B4-BE49-F238E27FC236}">
                <a16:creationId xmlns:a16="http://schemas.microsoft.com/office/drawing/2014/main" id="{90B344C1-4D67-814A-BF8F-052C944C8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798" y="1418253"/>
            <a:ext cx="1699726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0378" name="Line 10">
            <a:extLst>
              <a:ext uri="{FF2B5EF4-FFF2-40B4-BE49-F238E27FC236}">
                <a16:creationId xmlns:a16="http://schemas.microsoft.com/office/drawing/2014/main" id="{B97B52C0-78CA-5545-8847-E5FE99A42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0229" y="1443135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0381" name="Line 13">
            <a:extLst>
              <a:ext uri="{FF2B5EF4-FFF2-40B4-BE49-F238E27FC236}">
                <a16:creationId xmlns:a16="http://schemas.microsoft.com/office/drawing/2014/main" id="{DE6F870F-A833-E649-BDDD-C430BE69A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8661" y="2447731"/>
            <a:ext cx="1093236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0382" name="Line 14">
            <a:extLst>
              <a:ext uri="{FF2B5EF4-FFF2-40B4-BE49-F238E27FC236}">
                <a16:creationId xmlns:a16="http://schemas.microsoft.com/office/drawing/2014/main" id="{7E3A3C3C-61E3-8448-855B-8B7463FF9D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1225" y="377889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0384" name="Line 16">
            <a:extLst>
              <a:ext uri="{FF2B5EF4-FFF2-40B4-BE49-F238E27FC236}">
                <a16:creationId xmlns:a16="http://schemas.microsoft.com/office/drawing/2014/main" id="{DC7FB168-76C7-0B4B-95BF-F8DCE0026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28041" y="1443135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F0AA6BAB-6CE3-4045-8AE7-145D46E86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5297" y="2357536"/>
            <a:ext cx="1234752" cy="1244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9EEF0780-7E07-9747-8D61-24A906EEA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8931" y="2447731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9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2" grpId="0" animBg="1"/>
      <p:bldP spid="570375" grpId="0" animBg="1"/>
      <p:bldP spid="570376" grpId="0" animBg="1"/>
      <p:bldP spid="570378" grpId="0" animBg="1"/>
      <p:bldP spid="570381" grpId="0" animBg="1"/>
      <p:bldP spid="570382" grpId="0" animBg="1"/>
      <p:bldP spid="570384" grpId="0" animBg="1"/>
      <p:bldP spid="13" grpId="0" animBg="1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81F66036-B256-604E-A1ED-CF08D483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7B946DB0-7F9B-2347-8466-3F9A6F9066D9}" type="slidenum">
              <a:rPr kumimoji="0" lang="zh-CN" altLang="en-US" sz="1400"/>
              <a:pPr eaLnBrk="1" hangingPunct="1"/>
              <a:t>58</a:t>
            </a:fld>
            <a:r>
              <a:rPr kumimoji="0" lang="en-US" altLang="zh-CN" sz="1400"/>
              <a:t>/73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F7FC541-4765-0C45-A712-FB606396D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筛选</a:t>
            </a:r>
          </a:p>
        </p:txBody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BD5B382B-B8EC-E34F-936B-9740BDEEC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961" y="954833"/>
            <a:ext cx="10629198" cy="524069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800" dirty="0"/>
              <a:t>问题边界之外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楼层、大厦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800" dirty="0"/>
              <a:t>属性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指示灯（的状态）可作为按钮类的属性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门（的状态）可作为电梯类的属性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800" dirty="0"/>
              <a:t>抽象名词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请求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800" dirty="0"/>
              <a:t>操作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运动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800" dirty="0"/>
              <a:t>剩下的候选类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电梯、按钮（楼层按钮、电梯按钮）</a:t>
            </a:r>
          </a:p>
        </p:txBody>
      </p:sp>
    </p:spTree>
    <p:extLst>
      <p:ext uri="{BB962C8B-B14F-4D97-AF65-F5344CB8AC3E}">
        <p14:creationId xmlns:p14="http://schemas.microsoft.com/office/powerpoint/2010/main" val="1632883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D25A0B9E-304A-CF4B-ADB6-648465AE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1C5E0ED8-C0E7-6E41-B4E5-18379C778D05}" type="slidenum">
              <a:rPr kumimoji="0" lang="zh-CN" altLang="en-US" sz="1400"/>
              <a:pPr eaLnBrk="1" hangingPunct="1"/>
              <a:t>59</a:t>
            </a:fld>
            <a:r>
              <a:rPr kumimoji="0" lang="en-US" altLang="zh-CN" sz="1400"/>
              <a:t>/73</a:t>
            </a: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C8C49AA-3719-A74A-901B-EA6228DC7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对象模型</a:t>
            </a:r>
            <a:r>
              <a:rPr lang="zh-CN" altLang="en-US" dirty="0"/>
              <a:t>第一次迭代</a:t>
            </a:r>
            <a:endParaRPr lang="zh-CN" altLang="en-US" b="0" dirty="0"/>
          </a:p>
        </p:txBody>
      </p:sp>
      <p:pic>
        <p:nvPicPr>
          <p:cNvPr id="62468" name="Picture 6" descr="7">
            <a:extLst>
              <a:ext uri="{FF2B5EF4-FFF2-40B4-BE49-F238E27FC236}">
                <a16:creationId xmlns:a16="http://schemas.microsoft.com/office/drawing/2014/main" id="{A5D5C7F4-28E7-7148-B03F-658E62040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372" y="1357605"/>
            <a:ext cx="6096000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Text Box 7">
            <a:extLst>
              <a:ext uri="{FF2B5EF4-FFF2-40B4-BE49-F238E27FC236}">
                <a16:creationId xmlns:a16="http://schemas.microsoft.com/office/drawing/2014/main" id="{9285FD9C-516A-F143-A4B8-B611D7948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193" y="5557935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电梯系统对象模型的第一次迭代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811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E68F6D40-3C0F-F94E-9660-A446B33C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CF798D38-0DB3-7148-8700-8D66034740A5}" type="slidenum">
              <a:rPr kumimoji="0" lang="zh-CN" altLang="en-US" sz="1400"/>
              <a:pPr eaLnBrk="1" hangingPunct="1"/>
              <a:t>6</a:t>
            </a:fld>
            <a:r>
              <a:rPr kumimoji="0" lang="en-US" altLang="zh-CN" sz="1400"/>
              <a:t>/73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13D019A-762E-D546-850F-73920377B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128" y="85344"/>
            <a:ext cx="7793038" cy="762000"/>
          </a:xfrm>
        </p:spPr>
        <p:txBody>
          <a:bodyPr/>
          <a:lstStyle/>
          <a:p>
            <a:pPr eaLnBrk="1" hangingPunct="1"/>
            <a:r>
              <a:rPr lang="zh-CN" altLang="en-US" dirty="0"/>
              <a:t>复杂问题的对象模型的五个层次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8716F261-E913-9E4D-AA17-001118A15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127" y="957072"/>
            <a:ext cx="10569355" cy="4572000"/>
          </a:xfrm>
          <a:noFill/>
        </p:spPr>
        <p:txBody>
          <a:bodyPr/>
          <a:lstStyle/>
          <a:p>
            <a:pPr eaLnBrk="1" hangingPunct="1"/>
            <a:r>
              <a:rPr lang="zh-CN" altLang="en-US" sz="2800" dirty="0"/>
              <a:t>类-＆-对象层</a:t>
            </a:r>
          </a:p>
          <a:p>
            <a:pPr eaLnBrk="1" hangingPunct="1"/>
            <a:r>
              <a:rPr lang="zh-CN" altLang="en-US" sz="2800" dirty="0"/>
              <a:t>结构层（关系）</a:t>
            </a:r>
          </a:p>
          <a:p>
            <a:pPr eaLnBrk="1" hangingPunct="1"/>
            <a:r>
              <a:rPr lang="zh-CN" altLang="en-US" sz="2800" dirty="0"/>
              <a:t>主题层（范畴）</a:t>
            </a:r>
          </a:p>
          <a:p>
            <a:pPr lvl="1" eaLnBrk="1" hangingPunct="1"/>
            <a:r>
              <a:rPr lang="zh-CN" altLang="en-US" sz="2400" dirty="0"/>
              <a:t>名称+编号</a:t>
            </a:r>
          </a:p>
          <a:p>
            <a:pPr lvl="1" eaLnBrk="1" hangingPunct="1"/>
            <a:r>
              <a:rPr lang="zh-CN" altLang="en-US" sz="2400" dirty="0"/>
              <a:t>通过划分主题，将一个大型、复杂的对象模型分解成几个不同的概念范畴，易于读者理解</a:t>
            </a:r>
          </a:p>
          <a:p>
            <a:pPr eaLnBrk="1" hangingPunct="1"/>
            <a:r>
              <a:rPr lang="zh-CN" altLang="en-US" sz="2800" dirty="0"/>
              <a:t>属性层（数据）</a:t>
            </a:r>
          </a:p>
          <a:p>
            <a:pPr eaLnBrk="1" hangingPunct="1"/>
            <a:r>
              <a:rPr lang="zh-CN" altLang="en-US" sz="2800" dirty="0"/>
              <a:t>服务层（方法）</a:t>
            </a:r>
          </a:p>
        </p:txBody>
      </p:sp>
    </p:spTree>
    <p:extLst>
      <p:ext uri="{BB962C8B-B14F-4D97-AF65-F5344CB8AC3E}">
        <p14:creationId xmlns:p14="http://schemas.microsoft.com/office/powerpoint/2010/main" val="2110953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>
            <a:extLst>
              <a:ext uri="{FF2B5EF4-FFF2-40B4-BE49-F238E27FC236}">
                <a16:creationId xmlns:a16="http://schemas.microsoft.com/office/drawing/2014/main" id="{D885F172-9E19-0443-9AF0-61603FCF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BCBB3556-31BE-5449-B796-F938AC3767DB}" type="slidenum">
              <a:rPr kumimoji="0" lang="zh-CN" altLang="en-US" sz="1400"/>
              <a:pPr eaLnBrk="1" hangingPunct="1"/>
              <a:t>60</a:t>
            </a:fld>
            <a:r>
              <a:rPr kumimoji="0" lang="en-US" altLang="zh-CN" sz="1400"/>
              <a:t>/73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BA1FE34-2706-5A4A-84E8-BF8F94B7B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对象模型第二次迭代</a:t>
            </a:r>
          </a:p>
        </p:txBody>
      </p:sp>
      <p:pic>
        <p:nvPicPr>
          <p:cNvPr id="63492" name="Picture 4" descr="7">
            <a:extLst>
              <a:ext uri="{FF2B5EF4-FFF2-40B4-BE49-F238E27FC236}">
                <a16:creationId xmlns:a16="http://schemas.microsoft.com/office/drawing/2014/main" id="{C0B5ECFC-45C1-D34E-B400-985E6FF8B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658" y="1623526"/>
            <a:ext cx="8305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Text Box 5">
            <a:extLst>
              <a:ext uri="{FF2B5EF4-FFF2-40B4-BE49-F238E27FC236}">
                <a16:creationId xmlns:a16="http://schemas.microsoft.com/office/drawing/2014/main" id="{E336DC83-025F-6647-A88B-9566203AA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789" y="5452188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电梯系统对象模型的第二次迭代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D1554A-41EB-0A4D-96C8-FC486FE96E91}"/>
              </a:ext>
            </a:extLst>
          </p:cNvPr>
          <p:cNvSpPr/>
          <p:nvPr/>
        </p:nvSpPr>
        <p:spPr>
          <a:xfrm>
            <a:off x="5791200" y="1250302"/>
            <a:ext cx="2973355" cy="192832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28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id="{69524190-1F84-8446-BCE1-3A663CC7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BB2364DD-861E-A043-BC17-C45FE3DC6A3D}" type="slidenum">
              <a:rPr kumimoji="0" lang="zh-CN" altLang="en-US" sz="1400"/>
              <a:pPr eaLnBrk="1" hangingPunct="1"/>
              <a:t>61</a:t>
            </a:fld>
            <a:r>
              <a:rPr kumimoji="0" lang="en-US" altLang="zh-CN" sz="1400"/>
              <a:t>/73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5546266-C119-6A42-AD4B-B0E21A4FA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7.</a:t>
            </a:r>
            <a:r>
              <a:rPr lang="en-US" altLang="zh-CN" dirty="0"/>
              <a:t>6</a:t>
            </a:r>
            <a:r>
              <a:rPr lang="zh-CN" altLang="en-US" dirty="0"/>
              <a:t>.3 建立动态模型</a:t>
            </a:r>
          </a:p>
        </p:txBody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id="{89962CC9-7279-3A44-9067-502A1B843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961" y="968828"/>
            <a:ext cx="10576522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目的：确定每个类应该做的操作</a:t>
            </a:r>
          </a:p>
          <a:p>
            <a:pPr eaLnBrk="1" hangingPunct="1"/>
            <a:r>
              <a:rPr lang="zh-CN" altLang="en-US" sz="2800" dirty="0"/>
              <a:t>方法：列出用户与系统交互的典型情况，即</a:t>
            </a:r>
            <a:endParaRPr lang="en-US" altLang="zh-CN" sz="2800" dirty="0"/>
          </a:p>
          <a:p>
            <a:pPr lvl="1">
              <a:buFont typeface="Wingdings" pitchFamily="2" charset="2"/>
              <a:buChar char="l"/>
            </a:pPr>
            <a:r>
              <a:rPr lang="zh-CN" altLang="en-US" sz="2400" dirty="0"/>
              <a:t>编写脚本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/>
              <a:t>正常情况脚本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/>
              <a:t>异常情况脚本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2400" dirty="0"/>
              <a:t>画状态转换图</a:t>
            </a:r>
          </a:p>
        </p:txBody>
      </p:sp>
    </p:spTree>
    <p:extLst>
      <p:ext uri="{BB962C8B-B14F-4D97-AF65-F5344CB8AC3E}">
        <p14:creationId xmlns:p14="http://schemas.microsoft.com/office/powerpoint/2010/main" val="2225814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>
            <a:extLst>
              <a:ext uri="{FF2B5EF4-FFF2-40B4-BE49-F238E27FC236}">
                <a16:creationId xmlns:a16="http://schemas.microsoft.com/office/drawing/2014/main" id="{86B4450B-E6AA-9543-B3D5-4F41E458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ECB0DF27-B0BD-5140-ACD8-2DF7D4E8AC0A}" type="slidenum">
              <a:rPr kumimoji="0" lang="zh-CN" altLang="en-US" sz="1400"/>
              <a:pPr eaLnBrk="1" hangingPunct="1"/>
              <a:t>62</a:t>
            </a:fld>
            <a:r>
              <a:rPr kumimoji="0" lang="en-US" altLang="zh-CN" sz="1400"/>
              <a:t>/73</a:t>
            </a: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63B1D892-1E6C-4943-83C1-C91C0371D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351" y="152400"/>
            <a:ext cx="6629400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电梯系统正常情况脚本</a:t>
            </a: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EF94B94E-523C-AE4B-818A-6E893A4A9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257" y="870860"/>
            <a:ext cx="10570226" cy="546151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用户</a:t>
            </a:r>
            <a:r>
              <a:rPr lang="en-US" altLang="zh-CN" dirty="0"/>
              <a:t>A</a:t>
            </a:r>
            <a:r>
              <a:rPr lang="zh-CN" altLang="en-US" dirty="0"/>
              <a:t>在</a:t>
            </a:r>
            <a:r>
              <a:rPr lang="en-US" altLang="zh-CN" dirty="0"/>
              <a:t>3</a:t>
            </a:r>
            <a:r>
              <a:rPr lang="zh-CN" altLang="en-US" dirty="0"/>
              <a:t>楼按上行按钮呼叫电梯，用户</a:t>
            </a:r>
            <a:r>
              <a:rPr lang="en-US" altLang="zh-CN" dirty="0"/>
              <a:t>A</a:t>
            </a:r>
            <a:r>
              <a:rPr lang="zh-CN" altLang="en-US" dirty="0"/>
              <a:t>希望到</a:t>
            </a:r>
            <a:r>
              <a:rPr lang="en-US" altLang="zh-CN" dirty="0"/>
              <a:t>7</a:t>
            </a:r>
            <a:r>
              <a:rPr lang="zh-CN" altLang="en-US" dirty="0"/>
              <a:t>楼去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上行按钮指示灯亮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一部电梯到达</a:t>
            </a:r>
            <a:r>
              <a:rPr lang="en-US" altLang="zh-CN" dirty="0"/>
              <a:t>3</a:t>
            </a:r>
            <a:r>
              <a:rPr lang="zh-CN" altLang="en-US" dirty="0"/>
              <a:t>楼，电梯内的用户</a:t>
            </a:r>
            <a:r>
              <a:rPr lang="en-US" altLang="zh-CN" dirty="0"/>
              <a:t>B</a:t>
            </a:r>
            <a:r>
              <a:rPr lang="zh-CN" altLang="en-US" dirty="0"/>
              <a:t>已按下了到</a:t>
            </a:r>
            <a:r>
              <a:rPr lang="en-US" altLang="zh-CN" dirty="0"/>
              <a:t>9</a:t>
            </a:r>
            <a:r>
              <a:rPr lang="zh-CN" altLang="en-US" dirty="0"/>
              <a:t>楼的按钮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上行按钮指示灯熄灭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电梯开门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用户</a:t>
            </a:r>
            <a:r>
              <a:rPr lang="en-US" altLang="zh-CN" dirty="0"/>
              <a:t>A</a:t>
            </a:r>
            <a:r>
              <a:rPr lang="zh-CN" altLang="en-US" dirty="0"/>
              <a:t>进入电梯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用户</a:t>
            </a:r>
            <a:r>
              <a:rPr lang="en-US" altLang="zh-CN" dirty="0"/>
              <a:t>A</a:t>
            </a:r>
            <a:r>
              <a:rPr lang="zh-CN" altLang="en-US" dirty="0"/>
              <a:t>按下电梯内到</a:t>
            </a:r>
            <a:r>
              <a:rPr lang="en-US" altLang="zh-CN" dirty="0"/>
              <a:t>7</a:t>
            </a:r>
            <a:r>
              <a:rPr lang="zh-CN" altLang="en-US" dirty="0"/>
              <a:t>楼的按钮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/>
              <a:t>7</a:t>
            </a:r>
            <a:r>
              <a:rPr lang="zh-CN" altLang="en-US" dirty="0"/>
              <a:t>楼按钮指示灯亮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电梯关门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电梯到达</a:t>
            </a:r>
            <a:r>
              <a:rPr lang="en-US" altLang="zh-CN" dirty="0"/>
              <a:t>7</a:t>
            </a:r>
            <a:r>
              <a:rPr lang="zh-CN" altLang="en-US" dirty="0"/>
              <a:t>楼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/>
              <a:t>7</a:t>
            </a:r>
            <a:r>
              <a:rPr lang="zh-CN" altLang="en-US" dirty="0"/>
              <a:t>楼按钮指示灯熄灭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电梯开门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用户</a:t>
            </a:r>
            <a:r>
              <a:rPr lang="en-US" altLang="zh-CN" dirty="0"/>
              <a:t>A</a:t>
            </a:r>
            <a:r>
              <a:rPr lang="zh-CN" altLang="en-US" dirty="0"/>
              <a:t>走出电梯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电梯在等待时间到后关门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电梯载着用户</a:t>
            </a:r>
            <a:r>
              <a:rPr lang="en-US" altLang="zh-CN" dirty="0"/>
              <a:t>B</a:t>
            </a:r>
            <a:r>
              <a:rPr lang="zh-CN" altLang="en-US" dirty="0"/>
              <a:t>继续上行到达</a:t>
            </a:r>
            <a:r>
              <a:rPr lang="en-US" altLang="zh-CN" dirty="0"/>
              <a:t>9</a:t>
            </a:r>
            <a:r>
              <a:rPr lang="zh-CN" altLang="en-US" dirty="0"/>
              <a:t>楼</a:t>
            </a:r>
          </a:p>
        </p:txBody>
      </p:sp>
    </p:spTree>
    <p:extLst>
      <p:ext uri="{BB962C8B-B14F-4D97-AF65-F5344CB8AC3E}">
        <p14:creationId xmlns:p14="http://schemas.microsoft.com/office/powerpoint/2010/main" val="32977842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>
            <a:extLst>
              <a:ext uri="{FF2B5EF4-FFF2-40B4-BE49-F238E27FC236}">
                <a16:creationId xmlns:a16="http://schemas.microsoft.com/office/drawing/2014/main" id="{7887B7D9-92D2-C94E-B2EA-017D8D9F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8D149A08-1589-3942-9D3E-3EEEE119BEBF}" type="slidenum">
              <a:rPr kumimoji="0" lang="zh-CN" altLang="en-US" sz="1400"/>
              <a:pPr eaLnBrk="1" hangingPunct="1"/>
              <a:t>63</a:t>
            </a:fld>
            <a:r>
              <a:rPr kumimoji="0" lang="en-US" altLang="zh-CN" sz="1400"/>
              <a:t>/73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05910AF-7BA7-1845-BE94-B937F21DB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0249" y="177282"/>
            <a:ext cx="6629400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电梯系统异常情况脚本</a:t>
            </a:r>
          </a:p>
        </p:txBody>
      </p:sp>
      <p:sp>
        <p:nvSpPr>
          <p:cNvPr id="576516" name="Rectangle 4">
            <a:extLst>
              <a:ext uri="{FF2B5EF4-FFF2-40B4-BE49-F238E27FC236}">
                <a16:creationId xmlns:a16="http://schemas.microsoft.com/office/drawing/2014/main" id="{4E543C0E-CC26-C34E-8782-23D019B37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0248" y="877080"/>
            <a:ext cx="10856167" cy="5455296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用户</a:t>
            </a:r>
            <a:r>
              <a:rPr lang="en-US" altLang="zh-CN" dirty="0"/>
              <a:t>A</a:t>
            </a:r>
            <a:r>
              <a:rPr lang="zh-CN" altLang="en-US" dirty="0"/>
              <a:t>在</a:t>
            </a:r>
            <a:r>
              <a:rPr lang="en-US" altLang="zh-CN" dirty="0"/>
              <a:t>3</a:t>
            </a:r>
            <a:r>
              <a:rPr lang="zh-CN" altLang="en-US" dirty="0"/>
              <a:t>楼按上行按钮呼叫电梯，但是用户</a:t>
            </a:r>
            <a:r>
              <a:rPr lang="en-US" altLang="zh-CN" dirty="0"/>
              <a:t>A</a:t>
            </a:r>
            <a:r>
              <a:rPr lang="zh-CN" altLang="en-US" dirty="0"/>
              <a:t>希望到</a:t>
            </a:r>
            <a:r>
              <a:rPr lang="en-US" altLang="zh-CN" dirty="0"/>
              <a:t>1</a:t>
            </a:r>
            <a:r>
              <a:rPr lang="zh-CN" altLang="en-US" dirty="0"/>
              <a:t>楼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上行按钮指示灯亮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一部电梯到达</a:t>
            </a:r>
            <a:r>
              <a:rPr lang="en-US" altLang="zh-CN" dirty="0"/>
              <a:t>3</a:t>
            </a:r>
            <a:r>
              <a:rPr lang="zh-CN" altLang="en-US" dirty="0"/>
              <a:t>楼，电梯内的用户</a:t>
            </a:r>
            <a:r>
              <a:rPr lang="en-US" altLang="zh-CN" dirty="0"/>
              <a:t>B</a:t>
            </a:r>
            <a:r>
              <a:rPr lang="zh-CN" altLang="en-US" dirty="0"/>
              <a:t>已按下了到</a:t>
            </a:r>
            <a:r>
              <a:rPr lang="en-US" altLang="zh-CN" dirty="0"/>
              <a:t>9</a:t>
            </a:r>
            <a:r>
              <a:rPr lang="zh-CN" altLang="en-US" dirty="0"/>
              <a:t>楼的按钮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上行按钮指示灯熄灭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电梯开门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用户</a:t>
            </a:r>
            <a:r>
              <a:rPr lang="en-US" altLang="zh-CN" dirty="0"/>
              <a:t>A</a:t>
            </a:r>
            <a:r>
              <a:rPr lang="zh-CN" altLang="en-US" dirty="0"/>
              <a:t>进入电梯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用户</a:t>
            </a:r>
            <a:r>
              <a:rPr lang="en-US" altLang="zh-CN" dirty="0"/>
              <a:t>A</a:t>
            </a:r>
            <a:r>
              <a:rPr lang="zh-CN" altLang="en-US" dirty="0"/>
              <a:t>按下电梯内到</a:t>
            </a:r>
            <a:r>
              <a:rPr lang="en-US" altLang="zh-CN" dirty="0"/>
              <a:t>1</a:t>
            </a:r>
            <a:r>
              <a:rPr lang="zh-CN" altLang="en-US" dirty="0"/>
              <a:t>楼的按钮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电梯内</a:t>
            </a:r>
            <a:r>
              <a:rPr lang="en-US" altLang="zh-CN" dirty="0"/>
              <a:t>1</a:t>
            </a:r>
            <a:r>
              <a:rPr lang="zh-CN" altLang="en-US" dirty="0"/>
              <a:t>楼按钮指示灯亮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电梯在等待超时后关门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电梯上行到达</a:t>
            </a:r>
            <a:r>
              <a:rPr lang="en-US" altLang="zh-CN" dirty="0"/>
              <a:t>9</a:t>
            </a:r>
            <a:r>
              <a:rPr lang="zh-CN" altLang="en-US" dirty="0"/>
              <a:t>楼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电梯内</a:t>
            </a:r>
            <a:r>
              <a:rPr lang="en-US" altLang="zh-CN" dirty="0"/>
              <a:t>9</a:t>
            </a:r>
            <a:r>
              <a:rPr lang="zh-CN" altLang="en-US" dirty="0"/>
              <a:t>楼按钮指示灯熄灭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电梯开门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用户</a:t>
            </a:r>
            <a:r>
              <a:rPr lang="en-US" altLang="zh-CN" dirty="0"/>
              <a:t>B</a:t>
            </a:r>
            <a:r>
              <a:rPr lang="zh-CN" altLang="en-US" dirty="0"/>
              <a:t>走出电梯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电梯在等待超时后关门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电梯载着用户</a:t>
            </a:r>
            <a:r>
              <a:rPr lang="en-US" altLang="zh-CN" dirty="0"/>
              <a:t>A</a:t>
            </a:r>
            <a:r>
              <a:rPr lang="zh-CN" altLang="en-US" dirty="0"/>
              <a:t>下行驶向</a:t>
            </a:r>
            <a:r>
              <a:rPr lang="en-US" altLang="zh-CN" dirty="0"/>
              <a:t>1</a:t>
            </a:r>
            <a:r>
              <a:rPr lang="zh-CN" altLang="en-US" dirty="0"/>
              <a:t>楼</a:t>
            </a:r>
          </a:p>
        </p:txBody>
      </p:sp>
    </p:spTree>
    <p:extLst>
      <p:ext uri="{BB962C8B-B14F-4D97-AF65-F5344CB8AC3E}">
        <p14:creationId xmlns:p14="http://schemas.microsoft.com/office/powerpoint/2010/main" val="561075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>
            <a:extLst>
              <a:ext uri="{FF2B5EF4-FFF2-40B4-BE49-F238E27FC236}">
                <a16:creationId xmlns:a16="http://schemas.microsoft.com/office/drawing/2014/main" id="{834FD248-77F2-0D41-8C44-81381C27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C7125080-C501-C845-8896-BA6CC59BE8A9}" type="slidenum">
              <a:rPr kumimoji="0" lang="zh-CN" altLang="en-US" sz="1400"/>
              <a:pPr eaLnBrk="1" hangingPunct="1"/>
              <a:t>64</a:t>
            </a:fld>
            <a:r>
              <a:rPr kumimoji="0" lang="en-US" altLang="zh-CN" sz="1400"/>
              <a:t>/73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E19B2BF-B3F1-A341-8237-C34C48D98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画状态图</a:t>
            </a:r>
          </a:p>
        </p:txBody>
      </p:sp>
      <p:sp>
        <p:nvSpPr>
          <p:cNvPr id="581635" name="Rectangle 3">
            <a:extLst>
              <a:ext uri="{FF2B5EF4-FFF2-40B4-BE49-F238E27FC236}">
                <a16:creationId xmlns:a16="http://schemas.microsoft.com/office/drawing/2014/main" id="{AC6738B6-ABAC-F54C-8F18-679058BD5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961" y="950167"/>
            <a:ext cx="10674590" cy="3352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电梯控制器是在电梯系统中起核心控制作用的类</a:t>
            </a:r>
          </a:p>
          <a:p>
            <a:pPr eaLnBrk="1" hangingPunct="1"/>
            <a:r>
              <a:rPr lang="zh-CN" altLang="en-US" sz="2800" dirty="0"/>
              <a:t>如何画这个类的状态转换图？</a:t>
            </a:r>
          </a:p>
          <a:p>
            <a:pPr lvl="1" eaLnBrk="1" hangingPunct="1"/>
            <a:r>
              <a:rPr lang="zh-CN" altLang="en-US" sz="2400" dirty="0"/>
              <a:t>将脚本延伸</a:t>
            </a:r>
          </a:p>
          <a:p>
            <a:pPr lvl="1" eaLnBrk="1" hangingPunct="1"/>
            <a:r>
              <a:rPr lang="zh-CN" altLang="en-US" sz="2400" dirty="0"/>
              <a:t>事件跟踪图</a:t>
            </a:r>
          </a:p>
        </p:txBody>
      </p:sp>
      <p:pic>
        <p:nvPicPr>
          <p:cNvPr id="581636" name="Picture 4" descr="图片1">
            <a:extLst>
              <a:ext uri="{FF2B5EF4-FFF2-40B4-BE49-F238E27FC236}">
                <a16:creationId xmlns:a16="http://schemas.microsoft.com/office/drawing/2014/main" id="{2BB92E0C-4497-244B-82FE-A76D9B222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061" y="2032517"/>
            <a:ext cx="17145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7618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>
            <a:extLst>
              <a:ext uri="{FF2B5EF4-FFF2-40B4-BE49-F238E27FC236}">
                <a16:creationId xmlns:a16="http://schemas.microsoft.com/office/drawing/2014/main" id="{74573C94-3980-A44C-96D3-490FFE5D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902E864F-16C0-BE43-990D-2F551C28A13A}" type="slidenum">
              <a:rPr kumimoji="0" lang="zh-CN" altLang="en-US" sz="1400"/>
              <a:pPr eaLnBrk="1" hangingPunct="1"/>
              <a:t>65</a:t>
            </a:fld>
            <a:r>
              <a:rPr kumimoji="0" lang="en-US" altLang="zh-CN" sz="1400"/>
              <a:t>/73</a:t>
            </a:r>
          </a:p>
        </p:txBody>
      </p:sp>
      <p:sp>
        <p:nvSpPr>
          <p:cNvPr id="582662" name="Rectangle 6">
            <a:extLst>
              <a:ext uri="{FF2B5EF4-FFF2-40B4-BE49-F238E27FC236}">
                <a16:creationId xmlns:a16="http://schemas.microsoft.com/office/drawing/2014/main" id="{BBA9D702-4359-464C-8220-F6EE90550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961" y="905069"/>
            <a:ext cx="10674590" cy="537132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dirty="0"/>
              <a:t>用户</a:t>
            </a:r>
            <a:r>
              <a:rPr lang="en-US" altLang="zh-CN" sz="1800" dirty="0"/>
              <a:t>A</a:t>
            </a:r>
            <a:r>
              <a:rPr lang="zh-CN" altLang="en-US" sz="1800" dirty="0"/>
              <a:t>在</a:t>
            </a:r>
            <a:r>
              <a:rPr lang="en-US" altLang="zh-CN" sz="1800" dirty="0"/>
              <a:t>3</a:t>
            </a:r>
            <a:r>
              <a:rPr lang="zh-CN" altLang="en-US" sz="1800" dirty="0"/>
              <a:t>楼按上行楼层按钮，请求一个电梯。用户</a:t>
            </a:r>
            <a:r>
              <a:rPr lang="en-US" altLang="zh-CN" sz="1800" dirty="0"/>
              <a:t>A</a:t>
            </a:r>
            <a:r>
              <a:rPr lang="zh-CN" altLang="en-US" sz="1800" dirty="0"/>
              <a:t>想到</a:t>
            </a:r>
            <a:r>
              <a:rPr lang="en-US" altLang="zh-CN" sz="1800" dirty="0"/>
              <a:t>7</a:t>
            </a:r>
            <a:r>
              <a:rPr lang="zh-CN" altLang="en-US" sz="1800" dirty="0"/>
              <a:t>楼。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</a:rPr>
              <a:t>楼层按钮告知电梯控制器</a:t>
            </a:r>
            <a:r>
              <a:rPr lang="zh-CN" altLang="en-US" sz="1800" dirty="0"/>
              <a:t>楼层按钮已被按下。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dirty="0"/>
              <a:t>电梯控制器给向上楼层按钮发送一个消息，让其指示灯亮。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dirty="0"/>
              <a:t>电梯控制器发送一串消息给电梯，使电梯自己到达</a:t>
            </a:r>
            <a:r>
              <a:rPr lang="en-US" altLang="zh-CN" sz="1800" dirty="0"/>
              <a:t>3</a:t>
            </a:r>
            <a:r>
              <a:rPr lang="zh-CN" altLang="en-US" sz="1800" dirty="0"/>
              <a:t>楼，电梯里有用户</a:t>
            </a:r>
            <a:r>
              <a:rPr lang="en-US" altLang="zh-CN" sz="1800" dirty="0"/>
              <a:t>B</a:t>
            </a:r>
            <a:r>
              <a:rPr lang="zh-CN" altLang="en-US" sz="1800" dirty="0"/>
              <a:t>，他在</a:t>
            </a:r>
            <a:r>
              <a:rPr lang="en-US" altLang="zh-CN" sz="1800" dirty="0"/>
              <a:t>1</a:t>
            </a:r>
            <a:r>
              <a:rPr lang="zh-CN" altLang="en-US" sz="1800" dirty="0"/>
              <a:t>楼 进入电梯并按下到</a:t>
            </a:r>
            <a:r>
              <a:rPr lang="en-US" altLang="zh-CN" sz="1800" dirty="0"/>
              <a:t>9</a:t>
            </a:r>
            <a:r>
              <a:rPr lang="zh-CN" altLang="en-US" sz="1800" dirty="0"/>
              <a:t>楼的电梯按钮。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dirty="0"/>
              <a:t>电梯控制器发送一个消息给向上楼层按钮，使其指示灯熄灭。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dirty="0"/>
              <a:t>电梯控制器发送一个消息给电梯门，使它打开自己。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dirty="0"/>
              <a:t>电梯控制器启动定时器。用户</a:t>
            </a:r>
            <a:r>
              <a:rPr lang="en-US" altLang="zh-CN" sz="1800" dirty="0"/>
              <a:t>A</a:t>
            </a:r>
            <a:r>
              <a:rPr lang="zh-CN" altLang="en-US" sz="1800" dirty="0"/>
              <a:t>进入电梯。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dirty="0"/>
              <a:t>用户</a:t>
            </a:r>
            <a:r>
              <a:rPr lang="en-US" altLang="zh-CN" sz="1800" dirty="0"/>
              <a:t>A</a:t>
            </a:r>
            <a:r>
              <a:rPr lang="zh-CN" altLang="en-US" sz="1800" dirty="0"/>
              <a:t>按下去</a:t>
            </a:r>
            <a:r>
              <a:rPr lang="en-US" altLang="zh-CN" sz="1800" dirty="0"/>
              <a:t>7</a:t>
            </a:r>
            <a:r>
              <a:rPr lang="zh-CN" altLang="en-US" sz="1800" dirty="0"/>
              <a:t>楼的电梯按钮。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dirty="0">
                <a:solidFill>
                  <a:srgbClr val="FF0000"/>
                </a:solidFill>
              </a:rPr>
              <a:t>电梯按钮告知电梯控制器</a:t>
            </a:r>
            <a:r>
              <a:rPr lang="zh-CN" altLang="en-US" sz="1800" dirty="0"/>
              <a:t>电梯按钮已被按下。</a:t>
            </a:r>
            <a:endParaRPr lang="en-US" altLang="zh-CN" sz="1800" dirty="0"/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dirty="0"/>
              <a:t>电梯控制器给到</a:t>
            </a:r>
            <a:r>
              <a:rPr lang="en-US" altLang="zh-CN" sz="1800" dirty="0"/>
              <a:t>7</a:t>
            </a:r>
            <a:r>
              <a:rPr lang="zh-CN" altLang="en-US" sz="1800" dirty="0"/>
              <a:t>层的电梯按钮发送一个消息，开启它自己。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dirty="0"/>
              <a:t>电梯控制器给电梯门发送一个消息，在定时时间到后关闭电梯门。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dirty="0"/>
              <a:t>电梯控制器给电梯发送一串消息，将它自己移向</a:t>
            </a:r>
            <a:r>
              <a:rPr lang="en-US" altLang="zh-CN" sz="1800" dirty="0"/>
              <a:t>7</a:t>
            </a:r>
            <a:r>
              <a:rPr lang="zh-CN" altLang="en-US" sz="1800" dirty="0"/>
              <a:t>楼。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dirty="0"/>
              <a:t>电梯控制器给到</a:t>
            </a:r>
            <a:r>
              <a:rPr lang="en-US" altLang="zh-CN" sz="1800" dirty="0"/>
              <a:t>7</a:t>
            </a:r>
            <a:r>
              <a:rPr lang="zh-CN" altLang="en-US" sz="1800" dirty="0"/>
              <a:t>层的电梯按钮发送一个消息，关闭它自己。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dirty="0"/>
              <a:t>电梯控制器给电梯门发送一个消息，使电梯门开启，让用户</a:t>
            </a:r>
            <a:r>
              <a:rPr lang="en-US" altLang="zh-CN" sz="1800" dirty="0"/>
              <a:t>A</a:t>
            </a:r>
            <a:r>
              <a:rPr lang="zh-CN" altLang="en-US" sz="1800" dirty="0"/>
              <a:t>从电梯中出来。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dirty="0"/>
              <a:t>电梯控制器启动定时器。用户</a:t>
            </a:r>
            <a:r>
              <a:rPr lang="en-US" altLang="zh-CN" sz="1800" dirty="0"/>
              <a:t>A</a:t>
            </a:r>
            <a:r>
              <a:rPr lang="zh-CN" altLang="en-US" sz="1800" dirty="0"/>
              <a:t>从电梯中出来。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dirty="0"/>
              <a:t>电梯控制器给电梯门发送一个消息，定时时间到后电梯门关。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800" dirty="0"/>
              <a:t>电梯控制器向电梯发送一串消息，使电梯载着用户</a:t>
            </a:r>
            <a:r>
              <a:rPr lang="en-US" altLang="zh-CN" sz="1800" dirty="0"/>
              <a:t>B</a:t>
            </a:r>
            <a:r>
              <a:rPr lang="zh-CN" altLang="en-US" sz="1800" dirty="0"/>
              <a:t>移向</a:t>
            </a:r>
            <a:r>
              <a:rPr lang="en-US" altLang="zh-CN" sz="1800" dirty="0"/>
              <a:t>9</a:t>
            </a:r>
            <a:r>
              <a:rPr lang="zh-CN" altLang="en-US" sz="1800" dirty="0"/>
              <a:t>楼。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32D1B3-BF2A-5941-8926-BA6D14826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961" y="0"/>
            <a:ext cx="10674590" cy="844601"/>
          </a:xfrm>
        </p:spPr>
        <p:txBody>
          <a:bodyPr/>
          <a:lstStyle/>
          <a:p>
            <a:pPr eaLnBrk="1" hangingPunct="1"/>
            <a:r>
              <a:rPr lang="zh-CN" altLang="en-US" dirty="0"/>
              <a:t>脚本延伸</a:t>
            </a:r>
          </a:p>
        </p:txBody>
      </p:sp>
    </p:spTree>
    <p:extLst>
      <p:ext uri="{BB962C8B-B14F-4D97-AF65-F5344CB8AC3E}">
        <p14:creationId xmlns:p14="http://schemas.microsoft.com/office/powerpoint/2010/main" val="33143887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>
            <a:extLst>
              <a:ext uri="{FF2B5EF4-FFF2-40B4-BE49-F238E27FC236}">
                <a16:creationId xmlns:a16="http://schemas.microsoft.com/office/drawing/2014/main" id="{823E16B3-F3FF-274D-BE84-2C608BBB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0ED8CF1B-4995-1147-AB5C-B42D9930B436}" type="slidenum">
              <a:rPr kumimoji="0" lang="zh-CN" altLang="en-US" sz="1400"/>
              <a:pPr eaLnBrk="1" hangingPunct="1"/>
              <a:t>66</a:t>
            </a:fld>
            <a:r>
              <a:rPr kumimoji="0" lang="en-US" altLang="zh-CN" sz="1400"/>
              <a:t>/73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E82782-DBA2-254E-93B4-98CC3F41FAD6}"/>
              </a:ext>
            </a:extLst>
          </p:cNvPr>
          <p:cNvGrpSpPr/>
          <p:nvPr/>
        </p:nvGrpSpPr>
        <p:grpSpPr>
          <a:xfrm>
            <a:off x="2096277" y="970383"/>
            <a:ext cx="7520471" cy="5169159"/>
            <a:chOff x="1524000" y="0"/>
            <a:chExt cx="9174352" cy="6858000"/>
          </a:xfrm>
        </p:grpSpPr>
        <p:pic>
          <p:nvPicPr>
            <p:cNvPr id="69635" name="Picture 2">
              <a:extLst>
                <a:ext uri="{FF2B5EF4-FFF2-40B4-BE49-F238E27FC236}">
                  <a16:creationId xmlns:a16="http://schemas.microsoft.com/office/drawing/2014/main" id="{E4E729E1-6D14-CB4D-A395-F50F9E8D8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352" y="0"/>
              <a:ext cx="9144000" cy="685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7539" name="Picture 3">
              <a:extLst>
                <a:ext uri="{FF2B5EF4-FFF2-40B4-BE49-F238E27FC236}">
                  <a16:creationId xmlns:a16="http://schemas.microsoft.com/office/drawing/2014/main" id="{59DC02C7-D364-F345-8E40-D49B78A43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381000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7540" name="Picture 4">
              <a:extLst>
                <a:ext uri="{FF2B5EF4-FFF2-40B4-BE49-F238E27FC236}">
                  <a16:creationId xmlns:a16="http://schemas.microsoft.com/office/drawing/2014/main" id="{13BF97C8-F3F2-874A-A2AE-5D05BB3D1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990600"/>
              <a:ext cx="9144000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7541" name="Line 5">
              <a:extLst>
                <a:ext uri="{FF2B5EF4-FFF2-40B4-BE49-F238E27FC236}">
                  <a16:creationId xmlns:a16="http://schemas.microsoft.com/office/drawing/2014/main" id="{A46820EB-A616-BA43-B7B9-ACF9BA84B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6096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69639" name="Text Box 6">
              <a:extLst>
                <a:ext uri="{FF2B5EF4-FFF2-40B4-BE49-F238E27FC236}">
                  <a16:creationId xmlns:a16="http://schemas.microsoft.com/office/drawing/2014/main" id="{AD8ED282-785C-034F-9179-506240649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990600"/>
              <a:ext cx="225357" cy="48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577543" name="Text Box 7">
              <a:extLst>
                <a:ext uri="{FF2B5EF4-FFF2-40B4-BE49-F238E27FC236}">
                  <a16:creationId xmlns:a16="http://schemas.microsoft.com/office/drawing/2014/main" id="{76BD94ED-0622-4048-B019-6DFE094D8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143001"/>
              <a:ext cx="1962150" cy="449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电梯控制器循环</a:t>
              </a:r>
              <a:endParaRPr lang="en-US" altLang="zh-CN" sz="1600"/>
            </a:p>
          </p:txBody>
        </p:sp>
        <p:pic>
          <p:nvPicPr>
            <p:cNvPr id="577555" name="Picture 19">
              <a:extLst>
                <a:ext uri="{FF2B5EF4-FFF2-40B4-BE49-F238E27FC236}">
                  <a16:creationId xmlns:a16="http://schemas.microsoft.com/office/drawing/2014/main" id="{C4483BEC-6FF4-0548-AD11-393CD302F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3098800"/>
              <a:ext cx="2667000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7556" name="Text Box 20">
              <a:extLst>
                <a:ext uri="{FF2B5EF4-FFF2-40B4-BE49-F238E27FC236}">
                  <a16:creationId xmlns:a16="http://schemas.microsoft.com/office/drawing/2014/main" id="{23447888-E9A1-6946-9F54-88458A893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441700"/>
              <a:ext cx="2438400" cy="857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200"/>
                <a:t>do:</a:t>
              </a:r>
              <a:r>
                <a:rPr lang="zh-CN" altLang="en-US" sz="1200"/>
                <a:t>若灯亮则关闭楼层按钮，关闭电梯门。电梯按下一个请求的方向移动</a:t>
              </a:r>
            </a:p>
          </p:txBody>
        </p:sp>
        <p:sp>
          <p:nvSpPr>
            <p:cNvPr id="577557" name="Line 21">
              <a:extLst>
                <a:ext uri="{FF2B5EF4-FFF2-40B4-BE49-F238E27FC236}">
                  <a16:creationId xmlns:a16="http://schemas.microsoft.com/office/drawing/2014/main" id="{2B5F0300-738A-4A41-A312-2D6C704FF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1676400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pic>
          <p:nvPicPr>
            <p:cNvPr id="577559" name="Picture 23">
              <a:extLst>
                <a:ext uri="{FF2B5EF4-FFF2-40B4-BE49-F238E27FC236}">
                  <a16:creationId xmlns:a16="http://schemas.microsoft.com/office/drawing/2014/main" id="{C7EED6F5-73E9-A040-9A42-8080D0147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6814" y="2438400"/>
              <a:ext cx="1881187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7560" name="Text Box 24">
              <a:extLst>
                <a:ext uri="{FF2B5EF4-FFF2-40B4-BE49-F238E27FC236}">
                  <a16:creationId xmlns:a16="http://schemas.microsoft.com/office/drawing/2014/main" id="{70D02B3D-1A30-C141-B5C2-15D152DAF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5413" y="2711450"/>
              <a:ext cx="1435751" cy="36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关闭电梯门</a:t>
              </a:r>
              <a:endParaRPr lang="en-US" altLang="zh-CN" sz="1200"/>
            </a:p>
          </p:txBody>
        </p:sp>
        <p:sp>
          <p:nvSpPr>
            <p:cNvPr id="577562" name="Line 26">
              <a:extLst>
                <a:ext uri="{FF2B5EF4-FFF2-40B4-BE49-F238E27FC236}">
                  <a16:creationId xmlns:a16="http://schemas.microsoft.com/office/drawing/2014/main" id="{B2AF6F2E-4623-DF4A-A26E-7A35C519C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77400" y="16764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77569" name="Text Box 33">
              <a:extLst>
                <a:ext uri="{FF2B5EF4-FFF2-40B4-BE49-F238E27FC236}">
                  <a16:creationId xmlns:a16="http://schemas.microsoft.com/office/drawing/2014/main" id="{894D1459-E1BC-5D47-AE5F-63330F094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3013" y="2482850"/>
              <a:ext cx="1752600" cy="383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 sz="1600"/>
                <a:t>进入等待状态</a:t>
              </a:r>
            </a:p>
          </p:txBody>
        </p:sp>
        <p:sp>
          <p:nvSpPr>
            <p:cNvPr id="577570" name="Line 34">
              <a:extLst>
                <a:ext uri="{FF2B5EF4-FFF2-40B4-BE49-F238E27FC236}">
                  <a16:creationId xmlns:a16="http://schemas.microsoft.com/office/drawing/2014/main" id="{504DB866-567A-7E42-900D-D6C6EEA6F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7912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77578" name="Line 42">
              <a:extLst>
                <a:ext uri="{FF2B5EF4-FFF2-40B4-BE49-F238E27FC236}">
                  <a16:creationId xmlns:a16="http://schemas.microsoft.com/office/drawing/2014/main" id="{8BA3D7BE-084C-554C-B005-1F8FF5C5C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1676400"/>
              <a:ext cx="0" cy="160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pic>
          <p:nvPicPr>
            <p:cNvPr id="577579" name="Picture 43">
              <a:extLst>
                <a:ext uri="{FF2B5EF4-FFF2-40B4-BE49-F238E27FC236}">
                  <a16:creationId xmlns:a16="http://schemas.microsoft.com/office/drawing/2014/main" id="{9470DEDE-F041-B543-87B6-38E09EAAE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4648200"/>
              <a:ext cx="21336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7580" name="Text Box 44">
              <a:extLst>
                <a:ext uri="{FF2B5EF4-FFF2-40B4-BE49-F238E27FC236}">
                  <a16:creationId xmlns:a16="http://schemas.microsoft.com/office/drawing/2014/main" id="{AD7D9463-BD61-9943-AF49-4F370DCAC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4797426"/>
              <a:ext cx="1828800" cy="110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200"/>
                <a:t>do:</a:t>
              </a:r>
              <a:r>
                <a:rPr lang="zh-CN" altLang="en-US" sz="1200"/>
                <a:t>停在楼层，停下电梯，开门。如灯亮，关闭电梯按钮，更新请求</a:t>
              </a:r>
              <a:endParaRPr lang="en-US" altLang="zh-CN" sz="1200"/>
            </a:p>
          </p:txBody>
        </p:sp>
        <p:pic>
          <p:nvPicPr>
            <p:cNvPr id="577588" name="Picture 52">
              <a:extLst>
                <a:ext uri="{FF2B5EF4-FFF2-40B4-BE49-F238E27FC236}">
                  <a16:creationId xmlns:a16="http://schemas.microsoft.com/office/drawing/2014/main" id="{A9CC82FC-2617-324A-8B68-589BD64B0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209800"/>
              <a:ext cx="1981200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7589" name="Text Box 53">
              <a:extLst>
                <a:ext uri="{FF2B5EF4-FFF2-40B4-BE49-F238E27FC236}">
                  <a16:creationId xmlns:a16="http://schemas.microsoft.com/office/drawing/2014/main" id="{0D40351A-D064-2042-9035-BF2E63CA7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2209801"/>
              <a:ext cx="1600199" cy="449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处理请求</a:t>
              </a:r>
              <a:endParaRPr lang="en-US" altLang="zh-CN" sz="1600"/>
            </a:p>
          </p:txBody>
        </p:sp>
        <p:sp>
          <p:nvSpPr>
            <p:cNvPr id="577590" name="Text Box 54">
              <a:extLst>
                <a:ext uri="{FF2B5EF4-FFF2-40B4-BE49-F238E27FC236}">
                  <a16:creationId xmlns:a16="http://schemas.microsoft.com/office/drawing/2014/main" id="{DD61F276-BB7A-B44B-8005-38FCA08AF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064" y="2514601"/>
              <a:ext cx="1811213" cy="612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若灯不亮，接通</a:t>
              </a:r>
            </a:p>
            <a:p>
              <a:pPr eaLnBrk="1" hangingPunct="1"/>
              <a:r>
                <a:rPr lang="zh-CN" altLang="en-US" sz="1200"/>
                <a:t>按钮，并更新请求</a:t>
              </a:r>
              <a:endParaRPr lang="en-US" altLang="zh-CN" sz="1200"/>
            </a:p>
          </p:txBody>
        </p:sp>
        <p:pic>
          <p:nvPicPr>
            <p:cNvPr id="577593" name="Picture 57">
              <a:extLst>
                <a:ext uri="{FF2B5EF4-FFF2-40B4-BE49-F238E27FC236}">
                  <a16:creationId xmlns:a16="http://schemas.microsoft.com/office/drawing/2014/main" id="{BCB87167-5689-9345-8D41-FD293CBAA8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3200400"/>
              <a:ext cx="2667000" cy="80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7595" name="Text Box 59">
              <a:extLst>
                <a:ext uri="{FF2B5EF4-FFF2-40B4-BE49-F238E27FC236}">
                  <a16:creationId xmlns:a16="http://schemas.microsoft.com/office/drawing/2014/main" id="{69068FBD-78DC-1246-A9FC-40C977148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1" y="3581400"/>
              <a:ext cx="1248020" cy="36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检测请求</a:t>
              </a:r>
              <a:endParaRPr lang="en-US" altLang="zh-CN" sz="1200"/>
            </a:p>
          </p:txBody>
        </p:sp>
        <p:sp>
          <p:nvSpPr>
            <p:cNvPr id="577596" name="Line 60">
              <a:extLst>
                <a:ext uri="{FF2B5EF4-FFF2-40B4-BE49-F238E27FC236}">
                  <a16:creationId xmlns:a16="http://schemas.microsoft.com/office/drawing/2014/main" id="{9497953C-0113-6F42-98AB-C46BFA0A8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1676400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77597" name="Text Box 61">
              <a:extLst>
                <a:ext uri="{FF2B5EF4-FFF2-40B4-BE49-F238E27FC236}">
                  <a16:creationId xmlns:a16="http://schemas.microsoft.com/office/drawing/2014/main" id="{F7DA1631-5D13-004C-A7C9-8EDEF92CF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2" y="1981201"/>
              <a:ext cx="1948100" cy="612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200"/>
                <a:t>电梯向 </a:t>
              </a:r>
              <a:r>
                <a:rPr lang="en-US" altLang="zh-CN" sz="1200"/>
                <a:t>d </a:t>
              </a:r>
              <a:r>
                <a:rPr lang="zh-CN" altLang="en-US" sz="1200"/>
                <a:t>方向移动，</a:t>
              </a:r>
            </a:p>
            <a:p>
              <a:pPr algn="l" eaLnBrk="1" hangingPunct="1"/>
              <a:r>
                <a:rPr lang="en-US" altLang="zh-CN" sz="1200"/>
                <a:t>f</a:t>
              </a:r>
              <a:r>
                <a:rPr lang="zh-CN" altLang="en-US" sz="1200"/>
                <a:t>是下一层</a:t>
              </a:r>
            </a:p>
          </p:txBody>
        </p:sp>
        <p:pic>
          <p:nvPicPr>
            <p:cNvPr id="577599" name="Picture 63">
              <a:extLst>
                <a:ext uri="{FF2B5EF4-FFF2-40B4-BE49-F238E27FC236}">
                  <a16:creationId xmlns:a16="http://schemas.microsoft.com/office/drawing/2014/main" id="{63778E23-5433-3244-8AA8-B27A18CBC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4876801"/>
              <a:ext cx="1752600" cy="101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7598" name="Line 62">
              <a:extLst>
                <a:ext uri="{FF2B5EF4-FFF2-40B4-BE49-F238E27FC236}">
                  <a16:creationId xmlns:a16="http://schemas.microsoft.com/office/drawing/2014/main" id="{F5B7B5CB-0EB6-4648-BA5E-DB8886CA7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4343400"/>
              <a:ext cx="0" cy="198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77600" name="Text Box 64">
              <a:extLst>
                <a:ext uri="{FF2B5EF4-FFF2-40B4-BE49-F238E27FC236}">
                  <a16:creationId xmlns:a16="http://schemas.microsoft.com/office/drawing/2014/main" id="{AD9321C0-1053-544A-BBBC-8B50E5FEF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200401"/>
              <a:ext cx="2478048" cy="449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决定是否有停止请求</a:t>
              </a:r>
              <a:endParaRPr lang="en-US" altLang="zh-CN" sz="1600"/>
            </a:p>
          </p:txBody>
        </p:sp>
        <p:sp>
          <p:nvSpPr>
            <p:cNvPr id="577601" name="Text Box 65">
              <a:extLst>
                <a:ext uri="{FF2B5EF4-FFF2-40B4-BE49-F238E27FC236}">
                  <a16:creationId xmlns:a16="http://schemas.microsoft.com/office/drawing/2014/main" id="{B5BC8CDB-0279-2143-8411-FEF2FA3CB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264" y="5029201"/>
              <a:ext cx="1539394" cy="612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do:</a:t>
              </a:r>
              <a:r>
                <a:rPr lang="zh-CN" altLang="en-US" sz="1200"/>
                <a:t>继续向</a:t>
              </a:r>
              <a:r>
                <a:rPr lang="en-US" altLang="zh-CN" sz="1200"/>
                <a:t>d</a:t>
              </a:r>
              <a:r>
                <a:rPr lang="zh-CN" altLang="en-US" sz="1200"/>
                <a:t>方向</a:t>
              </a:r>
            </a:p>
            <a:p>
              <a:pPr eaLnBrk="1" hangingPunct="1"/>
              <a:r>
                <a:rPr lang="zh-CN" altLang="en-US" sz="1200"/>
                <a:t>移动电梯</a:t>
              </a:r>
            </a:p>
          </p:txBody>
        </p:sp>
        <p:sp>
          <p:nvSpPr>
            <p:cNvPr id="577602" name="Line 66">
              <a:extLst>
                <a:ext uri="{FF2B5EF4-FFF2-40B4-BE49-F238E27FC236}">
                  <a16:creationId xmlns:a16="http://schemas.microsoft.com/office/drawing/2014/main" id="{33AABD14-D65F-9B4F-800C-C0191136C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77000" y="16764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77604" name="Text Box 68">
              <a:extLst>
                <a:ext uri="{FF2B5EF4-FFF2-40B4-BE49-F238E27FC236}">
                  <a16:creationId xmlns:a16="http://schemas.microsoft.com/office/drawing/2014/main" id="{6F6FA6E4-6270-F348-B146-7D3C560C7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9200" y="228601"/>
              <a:ext cx="1828800" cy="612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/>
                <a:t>没有待处理的请求，电梯门关闭</a:t>
              </a:r>
              <a:endParaRPr lang="en-US" altLang="zh-CN" sz="1200"/>
            </a:p>
          </p:txBody>
        </p:sp>
        <p:sp>
          <p:nvSpPr>
            <p:cNvPr id="577605" name="Line 69">
              <a:extLst>
                <a:ext uri="{FF2B5EF4-FFF2-40B4-BE49-F238E27FC236}">
                  <a16:creationId xmlns:a16="http://schemas.microsoft.com/office/drawing/2014/main" id="{95AA4E28-7B5E-0A48-B36D-EC98B107D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800" y="3124200"/>
              <a:ext cx="0" cy="3200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77606" name="Text Box 70">
              <a:extLst>
                <a:ext uri="{FF2B5EF4-FFF2-40B4-BE49-F238E27FC236}">
                  <a16:creationId xmlns:a16="http://schemas.microsoft.com/office/drawing/2014/main" id="{1467B652-CC0F-F24A-AF36-19AE20FE8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4850" y="1981201"/>
              <a:ext cx="1351663" cy="612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200"/>
                <a:t>电梯停，有待</a:t>
              </a:r>
            </a:p>
            <a:p>
              <a:pPr algn="l" eaLnBrk="1" hangingPunct="1"/>
              <a:r>
                <a:rPr lang="zh-CN" altLang="en-US" sz="1200"/>
                <a:t>处理的请求</a:t>
              </a:r>
              <a:endParaRPr lang="en-US" altLang="zh-CN" sz="1200"/>
            </a:p>
          </p:txBody>
        </p:sp>
        <p:sp>
          <p:nvSpPr>
            <p:cNvPr id="577609" name="Line 73">
              <a:extLst>
                <a:ext uri="{FF2B5EF4-FFF2-40B4-BE49-F238E27FC236}">
                  <a16:creationId xmlns:a16="http://schemas.microsoft.com/office/drawing/2014/main" id="{C8A9CA57-2136-1F4B-982E-CF0604A29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77400" y="3048000"/>
              <a:ext cx="0" cy="3276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77610" name="Text Box 74">
              <a:extLst>
                <a:ext uri="{FF2B5EF4-FFF2-40B4-BE49-F238E27FC236}">
                  <a16:creationId xmlns:a16="http://schemas.microsoft.com/office/drawing/2014/main" id="{91084EE7-0988-E34D-A0BD-E194DEBD1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0202" y="1752601"/>
              <a:ext cx="1351663" cy="612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1200" dirty="0"/>
                <a:t>电梯停，没有</a:t>
              </a:r>
            </a:p>
            <a:p>
              <a:pPr eaLnBrk="1" hangingPunct="1"/>
              <a:r>
                <a:rPr kumimoji="0" lang="zh-CN" altLang="en-US" sz="1200" dirty="0"/>
                <a:t>待处理的请求</a:t>
              </a:r>
              <a:endParaRPr lang="en-US" altLang="zh-CN" sz="1200" dirty="0"/>
            </a:p>
          </p:txBody>
        </p:sp>
        <p:sp>
          <p:nvSpPr>
            <p:cNvPr id="577611" name="Line 75">
              <a:extLst>
                <a:ext uri="{FF2B5EF4-FFF2-40B4-BE49-F238E27FC236}">
                  <a16:creationId xmlns:a16="http://schemas.microsoft.com/office/drawing/2014/main" id="{05AA0A47-929D-A849-8891-1F2E66E7C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800" y="6324600"/>
              <a:ext cx="388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77612" name="Text Box 76">
              <a:extLst>
                <a:ext uri="{FF2B5EF4-FFF2-40B4-BE49-F238E27FC236}">
                  <a16:creationId xmlns:a16="http://schemas.microsoft.com/office/drawing/2014/main" id="{18BD5878-FCE3-664E-B7DC-5C9E19146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0353" y="4121150"/>
              <a:ext cx="1095489" cy="612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dirty="0"/>
                <a:t>没有 停在</a:t>
              </a:r>
              <a:r>
                <a:rPr lang="en-US" altLang="zh-CN" sz="1200" dirty="0"/>
                <a:t>f</a:t>
              </a:r>
            </a:p>
            <a:p>
              <a:pPr eaLnBrk="1" hangingPunct="1"/>
              <a:r>
                <a:rPr lang="zh-CN" altLang="en-US" sz="1200" dirty="0"/>
                <a:t>层的 请求</a:t>
              </a:r>
              <a:endParaRPr kumimoji="0" lang="zh-CN" altLang="en-US" sz="1200" dirty="0"/>
            </a:p>
          </p:txBody>
        </p:sp>
        <p:sp>
          <p:nvSpPr>
            <p:cNvPr id="577614" name="Line 78">
              <a:extLst>
                <a:ext uri="{FF2B5EF4-FFF2-40B4-BE49-F238E27FC236}">
                  <a16:creationId xmlns:a16="http://schemas.microsoft.com/office/drawing/2014/main" id="{CCBE71B6-E7FD-7A49-9638-4C6CD775E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9624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77634" name="Text Box 98">
              <a:extLst>
                <a:ext uri="{FF2B5EF4-FFF2-40B4-BE49-F238E27FC236}">
                  <a16:creationId xmlns:a16="http://schemas.microsoft.com/office/drawing/2014/main" id="{55800294-5BEF-0146-B00C-4F46D440D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0850" y="3108326"/>
              <a:ext cx="1977433" cy="449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处理下一个请求</a:t>
              </a:r>
            </a:p>
          </p:txBody>
        </p:sp>
        <p:sp>
          <p:nvSpPr>
            <p:cNvPr id="577636" name="Text Box 100">
              <a:extLst>
                <a:ext uri="{FF2B5EF4-FFF2-40B4-BE49-F238E27FC236}">
                  <a16:creationId xmlns:a16="http://schemas.microsoft.com/office/drawing/2014/main" id="{6BB447F0-041F-614D-AB85-ECC8D9D26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1905001"/>
              <a:ext cx="1066800" cy="31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kumimoji="0" lang="zh-CN" altLang="en-US" sz="1200"/>
                <a:t>按下 </a:t>
              </a:r>
              <a:r>
                <a:rPr lang="zh-CN" altLang="en-US" sz="1200"/>
                <a:t>按钮</a:t>
              </a:r>
            </a:p>
          </p:txBody>
        </p:sp>
        <p:sp>
          <p:nvSpPr>
            <p:cNvPr id="577637" name="Line 101">
              <a:extLst>
                <a:ext uri="{FF2B5EF4-FFF2-40B4-BE49-F238E27FC236}">
                  <a16:creationId xmlns:a16="http://schemas.microsoft.com/office/drawing/2014/main" id="{58F39AA7-9493-2241-B9C5-1AD5F3AE5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3275" y="3962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77639" name="Text Box 103">
              <a:extLst>
                <a:ext uri="{FF2B5EF4-FFF2-40B4-BE49-F238E27FC236}">
                  <a16:creationId xmlns:a16="http://schemas.microsoft.com/office/drawing/2014/main" id="{3BEA7464-6780-D54A-95F8-D86CF2666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351" y="3962401"/>
              <a:ext cx="1034867" cy="612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200" dirty="0"/>
                <a:t>用户 要求</a:t>
              </a:r>
            </a:p>
            <a:p>
              <a:pPr algn="l" eaLnBrk="1" hangingPunct="1"/>
              <a:r>
                <a:rPr lang="zh-CN" altLang="en-US" sz="1200" dirty="0"/>
                <a:t>停在 </a:t>
              </a:r>
              <a:r>
                <a:rPr lang="en-US" altLang="zh-CN" sz="1200" dirty="0"/>
                <a:t>f</a:t>
              </a:r>
              <a:r>
                <a:rPr lang="zh-CN" altLang="en-US" sz="1200" dirty="0"/>
                <a:t>层</a:t>
              </a:r>
              <a:endParaRPr kumimoji="0" lang="zh-CN" altLang="en-US" sz="1200" dirty="0"/>
            </a:p>
          </p:txBody>
        </p:sp>
        <p:sp>
          <p:nvSpPr>
            <p:cNvPr id="577640" name="Line 104">
              <a:extLst>
                <a:ext uri="{FF2B5EF4-FFF2-40B4-BE49-F238E27FC236}">
                  <a16:creationId xmlns:a16="http://schemas.microsoft.com/office/drawing/2014/main" id="{2DC847E6-42F5-7B47-93BE-5CB11B6DD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59436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77641" name="Line 105">
              <a:extLst>
                <a:ext uri="{FF2B5EF4-FFF2-40B4-BE49-F238E27FC236}">
                  <a16:creationId xmlns:a16="http://schemas.microsoft.com/office/drawing/2014/main" id="{67CD08EB-B509-3C4C-A4F7-117FF294B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77000" y="63246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77642" name="Line 106">
              <a:extLst>
                <a:ext uri="{FF2B5EF4-FFF2-40B4-BE49-F238E27FC236}">
                  <a16:creationId xmlns:a16="http://schemas.microsoft.com/office/drawing/2014/main" id="{DC012F62-5987-B945-A492-BBE7D78E8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34600" y="13716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77643" name="Line 107">
              <a:extLst>
                <a:ext uri="{FF2B5EF4-FFF2-40B4-BE49-F238E27FC236}">
                  <a16:creationId xmlns:a16="http://schemas.microsoft.com/office/drawing/2014/main" id="{E8986A9F-5D02-B741-B876-3638AF367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39400" y="762000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77644" name="Line 108">
              <a:extLst>
                <a:ext uri="{FF2B5EF4-FFF2-40B4-BE49-F238E27FC236}">
                  <a16:creationId xmlns:a16="http://schemas.microsoft.com/office/drawing/2014/main" id="{1E4B0304-AADA-3644-8EB6-69E7686CB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6400" y="762000"/>
              <a:ext cx="1143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77645" name="Line 109">
              <a:extLst>
                <a:ext uri="{FF2B5EF4-FFF2-40B4-BE49-F238E27FC236}">
                  <a16:creationId xmlns:a16="http://schemas.microsoft.com/office/drawing/2014/main" id="{9A63A3CC-8790-6147-83E4-491C0D8B9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6400" y="7620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577646" name="Line 110">
              <a:extLst>
                <a:ext uri="{FF2B5EF4-FFF2-40B4-BE49-F238E27FC236}">
                  <a16:creationId xmlns:a16="http://schemas.microsoft.com/office/drawing/2014/main" id="{BE39B223-B461-144D-8A0E-007C267A23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72400" y="6324600"/>
              <a:ext cx="190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400"/>
            </a:p>
          </p:txBody>
        </p:sp>
      </p:grpSp>
      <p:sp>
        <p:nvSpPr>
          <p:cNvPr id="54" name="Rectangle 2">
            <a:extLst>
              <a:ext uri="{FF2B5EF4-FFF2-40B4-BE49-F238E27FC236}">
                <a16:creationId xmlns:a16="http://schemas.microsoft.com/office/drawing/2014/main" id="{538C643E-71CF-134B-AB3E-679346FC7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961" y="0"/>
            <a:ext cx="10674590" cy="844601"/>
          </a:xfrm>
        </p:spPr>
        <p:txBody>
          <a:bodyPr/>
          <a:lstStyle/>
          <a:p>
            <a:pPr eaLnBrk="1" hangingPunct="1"/>
            <a:r>
              <a:rPr lang="zh-CN" altLang="en-US" dirty="0"/>
              <a:t>控制器类的状态图</a:t>
            </a:r>
          </a:p>
        </p:txBody>
      </p:sp>
    </p:spTree>
    <p:extLst>
      <p:ext uri="{BB962C8B-B14F-4D97-AF65-F5344CB8AC3E}">
        <p14:creationId xmlns:p14="http://schemas.microsoft.com/office/powerpoint/2010/main" val="8494842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>
            <a:extLst>
              <a:ext uri="{FF2B5EF4-FFF2-40B4-BE49-F238E27FC236}">
                <a16:creationId xmlns:a16="http://schemas.microsoft.com/office/drawing/2014/main" id="{4F378386-0454-0247-83E0-B2AA352C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0FD9FC07-4B59-8D43-9E83-8DEBFC280BEC}" type="slidenum">
              <a:rPr kumimoji="0" lang="zh-CN" altLang="en-US" sz="1400"/>
              <a:pPr eaLnBrk="1" hangingPunct="1"/>
              <a:t>67</a:t>
            </a:fld>
            <a:r>
              <a:rPr kumimoji="0" lang="en-US" altLang="zh-CN" sz="1400"/>
              <a:t>/73</a:t>
            </a: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57CCE58-BF4A-744B-8C35-793B19F00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469" y="181947"/>
            <a:ext cx="7391400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7.</a:t>
            </a:r>
            <a:r>
              <a:rPr lang="en-US" altLang="zh-CN" dirty="0"/>
              <a:t>6</a:t>
            </a:r>
            <a:r>
              <a:rPr lang="zh-CN" altLang="en-US" dirty="0"/>
              <a:t>.4 建立功能模型</a:t>
            </a: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410AFBD3-FEA9-F14C-A285-DEE3C288C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469" y="961053"/>
            <a:ext cx="10588690" cy="44196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功能模型：在不考虑动作次序的情况下，决定系统怎样做各种不同的动作。用</a:t>
            </a:r>
            <a:r>
              <a:rPr lang="en-US" altLang="zh-CN" sz="2800" dirty="0"/>
              <a:t>DFD</a:t>
            </a:r>
            <a:r>
              <a:rPr lang="zh-CN" altLang="en-US" sz="2800" dirty="0"/>
              <a:t>描绘在系统范围内的功能相关性。</a:t>
            </a:r>
          </a:p>
        </p:txBody>
      </p:sp>
    </p:spTree>
    <p:extLst>
      <p:ext uri="{BB962C8B-B14F-4D97-AF65-F5344CB8AC3E}">
        <p14:creationId xmlns:p14="http://schemas.microsoft.com/office/powerpoint/2010/main" val="28581489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>
            <a:extLst>
              <a:ext uri="{FF2B5EF4-FFF2-40B4-BE49-F238E27FC236}">
                <a16:creationId xmlns:a16="http://schemas.microsoft.com/office/drawing/2014/main" id="{4F378386-0454-0247-83E0-B2AA352C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0FD9FC07-4B59-8D43-9E83-8DEBFC280BEC}" type="slidenum">
              <a:rPr kumimoji="0" lang="zh-CN" altLang="en-US" sz="1400"/>
              <a:pPr eaLnBrk="1" hangingPunct="1"/>
              <a:t>68</a:t>
            </a:fld>
            <a:r>
              <a:rPr kumimoji="0" lang="en-US" altLang="zh-CN" sz="1400"/>
              <a:t>/73</a:t>
            </a: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57CCE58-BF4A-744B-8C35-793B19F00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469" y="181947"/>
            <a:ext cx="7391400" cy="685800"/>
          </a:xfrm>
        </p:spPr>
        <p:txBody>
          <a:bodyPr/>
          <a:lstStyle/>
          <a:p>
            <a:r>
              <a:rPr lang="zh-CN" altLang="en-US" dirty="0"/>
              <a:t>功能模型的第一次迭代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2B45C3-BD5E-7F4A-9829-5E788FE60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437" y="942319"/>
            <a:ext cx="6307494" cy="527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3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CFC23876-6A47-694E-9001-9C439331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7A41622F-4335-5E49-BFF1-F9D909363C1B}" type="slidenum">
              <a:rPr kumimoji="0" lang="zh-CN" altLang="en-US" sz="1400"/>
              <a:pPr eaLnBrk="1" hangingPunct="1"/>
              <a:t>69</a:t>
            </a:fld>
            <a:r>
              <a:rPr kumimoji="0" lang="en-US" altLang="zh-CN" sz="1400"/>
              <a:t>/73</a:t>
            </a: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B1F0C63-4EB8-7B48-8034-A2ADF3207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812" y="74645"/>
            <a:ext cx="7793038" cy="762000"/>
          </a:xfrm>
        </p:spPr>
        <p:txBody>
          <a:bodyPr/>
          <a:lstStyle/>
          <a:p>
            <a:pPr eaLnBrk="1" hangingPunct="1"/>
            <a:r>
              <a:rPr lang="zh-CN" altLang="en-US" dirty="0"/>
              <a:t>7.</a:t>
            </a:r>
            <a:r>
              <a:rPr lang="en-US" altLang="zh-CN" dirty="0"/>
              <a:t>6</a:t>
            </a:r>
            <a:r>
              <a:rPr lang="zh-CN" altLang="en-US" dirty="0"/>
              <a:t>.5 进一步完善</a:t>
            </a:r>
          </a:p>
        </p:txBody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DFD2C678-C9C3-6345-A2E4-EE159C0DB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0464" y="923731"/>
            <a:ext cx="10618237" cy="4572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将具有多功能的类分解</a:t>
            </a:r>
          </a:p>
          <a:p>
            <a:pPr lvl="1" eaLnBrk="1" hangingPunct="1"/>
            <a:r>
              <a:rPr lang="zh-CN" altLang="en-US" sz="2400" dirty="0"/>
              <a:t>如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/>
              <a:t>电梯类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/>
              <a:t>：电梯操作+门操作</a:t>
            </a:r>
          </a:p>
          <a:p>
            <a:pPr eaLnBrk="1" hangingPunct="1"/>
            <a:r>
              <a:rPr lang="zh-CN" altLang="en-US" sz="2800" dirty="0"/>
              <a:t>将具有重要的、关键的功能的对象类独立成为一类</a:t>
            </a:r>
          </a:p>
          <a:p>
            <a:pPr lvl="1" eaLnBrk="1" hangingPunct="1"/>
            <a:r>
              <a:rPr lang="zh-CN" altLang="en-US" sz="2400" dirty="0"/>
              <a:t>电梯门</a:t>
            </a:r>
          </a:p>
          <a:p>
            <a:pPr lvl="1" eaLnBrk="1" hangingPunct="1"/>
            <a:r>
              <a:rPr lang="zh-CN" altLang="en-US" sz="2400" dirty="0"/>
              <a:t>请求</a:t>
            </a:r>
          </a:p>
          <a:p>
            <a:pPr eaLnBrk="1" hangingPunct="1"/>
            <a:r>
              <a:rPr lang="zh-CN" altLang="en-US" sz="2800" dirty="0"/>
              <a:t>审查对象模型、动态模型和功能模型的一致性</a:t>
            </a:r>
          </a:p>
        </p:txBody>
      </p:sp>
    </p:spTree>
    <p:extLst>
      <p:ext uri="{BB962C8B-B14F-4D97-AF65-F5344CB8AC3E}">
        <p14:creationId xmlns:p14="http://schemas.microsoft.com/office/powerpoint/2010/main" val="245616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8813DCD4-DB3C-AB4C-9CF1-43EE32CA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6961BBF6-3369-FC46-AD5B-35CE4B088518}" type="slidenum">
              <a:rPr kumimoji="0" lang="zh-CN" altLang="en-US" sz="1400"/>
              <a:pPr eaLnBrk="1" hangingPunct="1"/>
              <a:t>7</a:t>
            </a:fld>
            <a:r>
              <a:rPr kumimoji="0" lang="en-US" altLang="zh-CN" sz="1400"/>
              <a:t>/73</a:t>
            </a:r>
          </a:p>
        </p:txBody>
      </p:sp>
      <p:sp>
        <p:nvSpPr>
          <p:cNvPr id="11267" name="Rectangle 1026">
            <a:extLst>
              <a:ext uri="{FF2B5EF4-FFF2-40B4-BE49-F238E27FC236}">
                <a16:creationId xmlns:a16="http://schemas.microsoft.com/office/drawing/2014/main" id="{9A197879-79A9-AD4D-AAA5-CBEE675A7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9704" y="-88392"/>
            <a:ext cx="7793038" cy="914400"/>
          </a:xfrm>
        </p:spPr>
        <p:txBody>
          <a:bodyPr/>
          <a:lstStyle/>
          <a:p>
            <a:pPr eaLnBrk="1" hangingPunct="1"/>
            <a:r>
              <a:rPr lang="zh-CN" altLang="en-US" dirty="0"/>
              <a:t>建立对象模型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501763" name="Rectangle 1027">
            <a:extLst>
              <a:ext uri="{FF2B5EF4-FFF2-40B4-BE49-F238E27FC236}">
                <a16:creationId xmlns:a16="http://schemas.microsoft.com/office/drawing/2014/main" id="{117BE4B3-349E-BE4D-BE9B-D858C7006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704" y="941832"/>
            <a:ext cx="10532779" cy="4343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步骤</a:t>
            </a:r>
          </a:p>
          <a:p>
            <a:pPr lvl="1" eaLnBrk="1" hangingPunct="1"/>
            <a:r>
              <a:rPr lang="zh-CN" altLang="en-US" sz="2400" dirty="0"/>
              <a:t>寻找类-＆-对象</a:t>
            </a:r>
          </a:p>
          <a:p>
            <a:pPr lvl="1" eaLnBrk="1" hangingPunct="1"/>
            <a:r>
              <a:rPr lang="zh-CN" altLang="en-US" sz="2400" dirty="0"/>
              <a:t>确定关联（识别结构）</a:t>
            </a:r>
          </a:p>
          <a:p>
            <a:pPr lvl="1" eaLnBrk="1" hangingPunct="1"/>
            <a:r>
              <a:rPr lang="zh-CN" altLang="en-US" sz="2400" dirty="0"/>
              <a:t>划分主题</a:t>
            </a:r>
          </a:p>
          <a:p>
            <a:pPr lvl="1" eaLnBrk="1" hangingPunct="1"/>
            <a:r>
              <a:rPr lang="zh-CN" altLang="en-US" sz="2400" dirty="0"/>
              <a:t>确定属性</a:t>
            </a:r>
          </a:p>
          <a:p>
            <a:pPr lvl="1" eaLnBrk="1" hangingPunct="1"/>
            <a:r>
              <a:rPr lang="zh-CN" altLang="en-US" sz="2400" dirty="0"/>
              <a:t>确定继承关系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反复修改</a:t>
            </a:r>
          </a:p>
        </p:txBody>
      </p:sp>
    </p:spTree>
    <p:extLst>
      <p:ext uri="{BB962C8B-B14F-4D97-AF65-F5344CB8AC3E}">
        <p14:creationId xmlns:p14="http://schemas.microsoft.com/office/powerpoint/2010/main" val="36733710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>
            <a:extLst>
              <a:ext uri="{FF2B5EF4-FFF2-40B4-BE49-F238E27FC236}">
                <a16:creationId xmlns:a16="http://schemas.microsoft.com/office/drawing/2014/main" id="{0097BD3D-B979-E24F-A75F-3C2244BD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9349FC31-54AD-5948-A662-564D3C16F192}" type="slidenum">
              <a:rPr kumimoji="0" lang="zh-CN" altLang="en-US" sz="1400"/>
              <a:pPr eaLnBrk="1" hangingPunct="1"/>
              <a:t>70</a:t>
            </a:fld>
            <a:r>
              <a:rPr kumimoji="0" lang="en-US" altLang="zh-CN" sz="1400"/>
              <a:t>/73</a:t>
            </a:r>
          </a:p>
        </p:txBody>
      </p:sp>
      <p:sp>
        <p:nvSpPr>
          <p:cNvPr id="73731" name="Rectangle 12">
            <a:extLst>
              <a:ext uri="{FF2B5EF4-FFF2-40B4-BE49-F238E27FC236}">
                <a16:creationId xmlns:a16="http://schemas.microsoft.com/office/drawing/2014/main" id="{1CC16669-DBF6-4A48-93CE-020F1B109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4198" y="87080"/>
            <a:ext cx="10633401" cy="749643"/>
          </a:xfrm>
        </p:spPr>
        <p:txBody>
          <a:bodyPr/>
          <a:lstStyle/>
          <a:p>
            <a:pPr eaLnBrk="1" hangingPunct="1"/>
            <a:r>
              <a:rPr lang="zh-CN" altLang="en-US" dirty="0"/>
              <a:t>对象模型的第三次迭代</a:t>
            </a:r>
          </a:p>
        </p:txBody>
      </p:sp>
      <p:pic>
        <p:nvPicPr>
          <p:cNvPr id="73732" name="Picture 13" descr="7">
            <a:extLst>
              <a:ext uri="{FF2B5EF4-FFF2-40B4-BE49-F238E27FC236}">
                <a16:creationId xmlns:a16="http://schemas.microsoft.com/office/drawing/2014/main" id="{B171DE85-8702-8649-95A5-7946486BB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89" y="1518739"/>
            <a:ext cx="78486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0ED42C0-4EDB-C147-A362-CE4BEF06BF82}"/>
              </a:ext>
            </a:extLst>
          </p:cNvPr>
          <p:cNvSpPr/>
          <p:nvPr/>
        </p:nvSpPr>
        <p:spPr>
          <a:xfrm>
            <a:off x="5791200" y="1250302"/>
            <a:ext cx="2973355" cy="192832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173295-A4DF-8D4E-821E-1ED748540152}"/>
              </a:ext>
            </a:extLst>
          </p:cNvPr>
          <p:cNvSpPr/>
          <p:nvPr/>
        </p:nvSpPr>
        <p:spPr>
          <a:xfrm>
            <a:off x="5791200" y="4528457"/>
            <a:ext cx="2973355" cy="156754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24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BD56A7-80A8-C840-9259-7EA96427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93" y="882593"/>
            <a:ext cx="6201746" cy="5357150"/>
          </a:xfrm>
          <a:prstGeom prst="rect">
            <a:avLst/>
          </a:prstGeom>
        </p:spPr>
      </p:pic>
      <p:sp>
        <p:nvSpPr>
          <p:cNvPr id="73730" name="Slide Number Placeholder 4">
            <a:extLst>
              <a:ext uri="{FF2B5EF4-FFF2-40B4-BE49-F238E27FC236}">
                <a16:creationId xmlns:a16="http://schemas.microsoft.com/office/drawing/2014/main" id="{0097BD3D-B979-E24F-A75F-3C2244BD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9349FC31-54AD-5948-A662-564D3C16F192}" type="slidenum">
              <a:rPr kumimoji="0" lang="zh-CN" altLang="en-US" sz="1400"/>
              <a:pPr eaLnBrk="1" hangingPunct="1"/>
              <a:t>71</a:t>
            </a:fld>
            <a:r>
              <a:rPr kumimoji="0" lang="en-US" altLang="zh-CN" sz="1400"/>
              <a:t>/73</a:t>
            </a:r>
          </a:p>
        </p:txBody>
      </p:sp>
      <p:sp>
        <p:nvSpPr>
          <p:cNvPr id="73731" name="Rectangle 12">
            <a:extLst>
              <a:ext uri="{FF2B5EF4-FFF2-40B4-BE49-F238E27FC236}">
                <a16:creationId xmlns:a16="http://schemas.microsoft.com/office/drawing/2014/main" id="{1CC16669-DBF6-4A48-93CE-020F1B109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4198" y="87080"/>
            <a:ext cx="10633401" cy="749643"/>
          </a:xfrm>
        </p:spPr>
        <p:txBody>
          <a:bodyPr/>
          <a:lstStyle/>
          <a:p>
            <a:pPr eaLnBrk="1" hangingPunct="1"/>
            <a:r>
              <a:rPr lang="zh-CN" altLang="en-US" dirty="0"/>
              <a:t>功能模型的第二次迭代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ED42C0-4EDB-C147-A362-CE4BEF06BF82}"/>
              </a:ext>
            </a:extLst>
          </p:cNvPr>
          <p:cNvSpPr/>
          <p:nvPr/>
        </p:nvSpPr>
        <p:spPr>
          <a:xfrm>
            <a:off x="6512767" y="1094793"/>
            <a:ext cx="1306286" cy="6282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173295-A4DF-8D4E-821E-1ED748540152}"/>
              </a:ext>
            </a:extLst>
          </p:cNvPr>
          <p:cNvSpPr/>
          <p:nvPr/>
        </p:nvSpPr>
        <p:spPr>
          <a:xfrm>
            <a:off x="7203234" y="5806747"/>
            <a:ext cx="1306286" cy="47653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238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>
            <a:extLst>
              <a:ext uri="{FF2B5EF4-FFF2-40B4-BE49-F238E27FC236}">
                <a16:creationId xmlns:a16="http://schemas.microsoft.com/office/drawing/2014/main" id="{145643F7-DCA2-9947-9B0F-48938B45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2F63A679-C03C-4A49-82F7-BF717C0A6F7C}" type="slidenum">
              <a:rPr kumimoji="0" lang="zh-CN" altLang="en-US" sz="1400"/>
              <a:pPr eaLnBrk="1" hangingPunct="1"/>
              <a:t>72</a:t>
            </a:fld>
            <a:r>
              <a:rPr kumimoji="0" lang="en-US" altLang="zh-CN" sz="1400"/>
              <a:t>/73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6EA539F0-6782-804C-BCC2-159FBDC3F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需求变更</a:t>
            </a:r>
            <a:endParaRPr lang="en-US" altLang="zh-CN" dirty="0"/>
          </a:p>
        </p:txBody>
      </p:sp>
      <p:sp>
        <p:nvSpPr>
          <p:cNvPr id="583683" name="Rectangle 3">
            <a:extLst>
              <a:ext uri="{FF2B5EF4-FFF2-40B4-BE49-F238E27FC236}">
                <a16:creationId xmlns:a16="http://schemas.microsoft.com/office/drawing/2014/main" id="{D14E61FE-587D-8E43-9826-DB60DCAC0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961" y="944127"/>
            <a:ext cx="10674590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用户可以取消以前按下电梯按钮的操作</a:t>
            </a:r>
          </a:p>
          <a:p>
            <a:pPr eaLnBrk="1" hangingPunct="1"/>
            <a:r>
              <a:rPr lang="zh-CN" altLang="en-US" sz="2800" dirty="0"/>
              <a:t>如何应对？</a:t>
            </a:r>
          </a:p>
        </p:txBody>
      </p:sp>
      <p:pic>
        <p:nvPicPr>
          <p:cNvPr id="583685" name="Picture 5" descr="图片1">
            <a:extLst>
              <a:ext uri="{FF2B5EF4-FFF2-40B4-BE49-F238E27FC236}">
                <a16:creationId xmlns:a16="http://schemas.microsoft.com/office/drawing/2014/main" id="{323A148C-2239-8144-AEBB-04F178FA5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20" y="1613147"/>
            <a:ext cx="17145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8064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id="{C5B2FEEB-4A4D-D64C-AB45-1E54E0FF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6139CE1C-5ACE-8441-B605-AAE84412C647}" type="slidenum">
              <a:rPr kumimoji="0" lang="zh-CN" altLang="en-US" sz="1400"/>
              <a:pPr eaLnBrk="1" hangingPunct="1"/>
              <a:t>73</a:t>
            </a:fld>
            <a:r>
              <a:rPr kumimoji="0" lang="en-US" altLang="zh-CN" sz="1400"/>
              <a:t>/73</a:t>
            </a: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A8A0ACF-4D01-B844-9575-4681C29E6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7.8 </a:t>
            </a:r>
            <a:r>
              <a:rPr lang="zh-CN" altLang="en-US"/>
              <a:t>小结</a:t>
            </a:r>
          </a:p>
        </p:txBody>
      </p:sp>
      <p:sp>
        <p:nvSpPr>
          <p:cNvPr id="533507" name="Rectangle 3">
            <a:extLst>
              <a:ext uri="{FF2B5EF4-FFF2-40B4-BE49-F238E27FC236}">
                <a16:creationId xmlns:a16="http://schemas.microsoft.com/office/drawing/2014/main" id="{48FAA840-732E-C443-874B-7C9F634C5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961" y="928396"/>
            <a:ext cx="1067459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面向对象分析的关键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分析、确定问题域中的对象及对象间的关系，并建立起问题域的对象模型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大型、复杂系统的对象模型的</a:t>
            </a:r>
            <a:r>
              <a:rPr lang="en-US" altLang="zh-CN" sz="2800" dirty="0"/>
              <a:t>5</a:t>
            </a:r>
            <a:r>
              <a:rPr lang="zh-CN" altLang="en-US" sz="2800" dirty="0"/>
              <a:t>个层次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主题层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类与对象层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结构层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属性层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服务层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反复进行分析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分析模型是有效的通信手段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1985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8B4A4F4F-0345-F044-B1C2-01921EB0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89D88447-EB34-6449-8F46-48E1C9AF690B}" type="slidenum">
              <a:rPr kumimoji="0" lang="zh-CN" altLang="en-US" sz="1400"/>
              <a:pPr eaLnBrk="1" hangingPunct="1"/>
              <a:t>8</a:t>
            </a:fld>
            <a:r>
              <a:rPr kumimoji="0" lang="en-US" altLang="zh-CN" sz="1400"/>
              <a:t>/73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337B6B6-CF00-DA4E-AC97-CABE99BF7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7512" y="124969"/>
            <a:ext cx="7793038" cy="677863"/>
          </a:xfrm>
        </p:spPr>
        <p:txBody>
          <a:bodyPr/>
          <a:lstStyle/>
          <a:p>
            <a:pPr eaLnBrk="1" hangingPunct="1"/>
            <a:r>
              <a:rPr lang="en-US" altLang="zh-CN" dirty="0"/>
              <a:t>1. </a:t>
            </a:r>
            <a:r>
              <a:rPr lang="zh-CN" altLang="en-US" dirty="0"/>
              <a:t>确定类-＆-对象</a:t>
            </a: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EE672C2F-2E26-BB44-AE4D-E8FEDF67E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7512" y="981456"/>
            <a:ext cx="10544971" cy="46482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找出候选的类-＆-对象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方法一：参照五类常见事物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可感知的物理</a:t>
            </a:r>
            <a:r>
              <a:rPr lang="zh-CN" altLang="en-US" sz="2400" dirty="0">
                <a:solidFill>
                  <a:schemeClr val="hlink"/>
                </a:solidFill>
              </a:rPr>
              <a:t>实体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人或组织的</a:t>
            </a:r>
            <a:r>
              <a:rPr lang="zh-CN" altLang="en-US" sz="2400" dirty="0">
                <a:solidFill>
                  <a:schemeClr val="hlink"/>
                </a:solidFill>
              </a:rPr>
              <a:t>角色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应该记忆的</a:t>
            </a:r>
            <a:r>
              <a:rPr lang="zh-CN" altLang="en-US" sz="2400" dirty="0">
                <a:solidFill>
                  <a:schemeClr val="hlink"/>
                </a:solidFill>
              </a:rPr>
              <a:t>事件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两个或多个对象的相互</a:t>
            </a:r>
            <a:r>
              <a:rPr lang="zh-CN" altLang="en-US" sz="2400" dirty="0">
                <a:solidFill>
                  <a:schemeClr val="hlink"/>
                </a:solidFill>
              </a:rPr>
              <a:t>作用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需要说明的</a:t>
            </a:r>
            <a:r>
              <a:rPr lang="zh-CN" altLang="en-US" sz="2400" dirty="0">
                <a:solidFill>
                  <a:schemeClr val="hlink"/>
                </a:solidFill>
              </a:rPr>
              <a:t>概念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方法二：非正式分析。以需求陈述为依据  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chemeClr val="hlink"/>
                </a:solidFill>
              </a:rPr>
              <a:t>名词</a:t>
            </a:r>
            <a:r>
              <a:rPr lang="zh-CN" altLang="en-US" sz="2400" dirty="0"/>
              <a:t>作为</a:t>
            </a:r>
            <a:r>
              <a:rPr lang="zh-CN" altLang="en-US" sz="2400" dirty="0">
                <a:solidFill>
                  <a:schemeClr val="tx2"/>
                </a:solidFill>
              </a:rPr>
              <a:t>类-＆-对象</a:t>
            </a:r>
            <a:r>
              <a:rPr lang="zh-CN" altLang="en-US" sz="2400" dirty="0"/>
              <a:t>的候选者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chemeClr val="hlink"/>
                </a:solidFill>
              </a:rPr>
              <a:t>形容词</a:t>
            </a:r>
            <a:r>
              <a:rPr lang="zh-CN" altLang="en-US" sz="2400" dirty="0"/>
              <a:t>作为确定</a:t>
            </a:r>
            <a:r>
              <a:rPr lang="zh-CN" altLang="en-US" sz="2400" dirty="0">
                <a:solidFill>
                  <a:schemeClr val="tx2"/>
                </a:solidFill>
              </a:rPr>
              <a:t>属性</a:t>
            </a:r>
            <a:r>
              <a:rPr lang="zh-CN" altLang="en-US" sz="2400" dirty="0"/>
              <a:t>的线索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chemeClr val="hlink"/>
                </a:solidFill>
              </a:rPr>
              <a:t>动词</a:t>
            </a:r>
            <a:r>
              <a:rPr lang="zh-CN" altLang="en-US" sz="2400" dirty="0"/>
              <a:t>作为</a:t>
            </a:r>
            <a:r>
              <a:rPr lang="zh-CN" altLang="en-US" sz="2400" dirty="0">
                <a:solidFill>
                  <a:schemeClr val="tx2"/>
                </a:solidFill>
              </a:rPr>
              <a:t>服务</a:t>
            </a:r>
            <a:r>
              <a:rPr lang="zh-CN" altLang="en-US" sz="2400" dirty="0"/>
              <a:t>（操作）的候选者</a:t>
            </a:r>
          </a:p>
        </p:txBody>
      </p:sp>
    </p:spTree>
    <p:extLst>
      <p:ext uri="{BB962C8B-B14F-4D97-AF65-F5344CB8AC3E}">
        <p14:creationId xmlns:p14="http://schemas.microsoft.com/office/powerpoint/2010/main" val="83351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29B4E-44EC-664F-BBE2-F9A15247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例子：</a:t>
            </a:r>
            <a:r>
              <a:rPr kumimoji="1" lang="en-US" altLang="zh-CN" dirty="0"/>
              <a:t>ATM</a:t>
            </a:r>
            <a:r>
              <a:rPr kumimoji="1" lang="zh-CN" altLang="en-US" dirty="0"/>
              <a:t>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07D7A-7EBA-224D-B880-E2B0985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某银行拟开发一个自动取款机系统，它是一个由自动取款机、中央计算机、分行计算机及柜员终端组成的网络系统。</a:t>
            </a:r>
          </a:p>
          <a:p>
            <a:r>
              <a:rPr lang="en-US" altLang="zh-CN" dirty="0"/>
              <a:t>ATM</a:t>
            </a:r>
            <a:r>
              <a:rPr lang="zh-CN" altLang="en-US" dirty="0"/>
              <a:t>和中央计算机由总行投资购买。</a:t>
            </a:r>
          </a:p>
          <a:p>
            <a:r>
              <a:rPr lang="zh-CN" altLang="en-US" dirty="0"/>
              <a:t>总行拥有多台</a:t>
            </a:r>
            <a:r>
              <a:rPr lang="en-US" altLang="zh-CN" dirty="0"/>
              <a:t>ATM</a:t>
            </a:r>
            <a:r>
              <a:rPr lang="zh-CN" altLang="en-US" dirty="0"/>
              <a:t>，分别设在全市各主要街道上。</a:t>
            </a:r>
          </a:p>
          <a:p>
            <a:r>
              <a:rPr lang="zh-CN" altLang="en-US" dirty="0"/>
              <a:t>分行负责提供分行计算机和柜员终端。</a:t>
            </a:r>
          </a:p>
          <a:p>
            <a:r>
              <a:rPr lang="zh-CN" altLang="en-US" dirty="0"/>
              <a:t>柜员终端设在分行营业厅及分行下属的各个储蓄所内。</a:t>
            </a:r>
          </a:p>
          <a:p>
            <a:r>
              <a:rPr lang="zh-CN" altLang="en-US" dirty="0"/>
              <a:t>该系统的软件开发成本由各个分行分摊。</a:t>
            </a:r>
          </a:p>
          <a:p>
            <a:r>
              <a:rPr lang="zh-CN" altLang="en-US" dirty="0"/>
              <a:t>银行柜员使用柜员终端处理储户提交的储蓄事务。</a:t>
            </a:r>
          </a:p>
          <a:p>
            <a:r>
              <a:rPr lang="zh-CN" altLang="en-US" dirty="0"/>
              <a:t>储户可以用现金或支票向自己拥有的某个账户内存款或开新账户。</a:t>
            </a:r>
          </a:p>
          <a:p>
            <a:r>
              <a:rPr lang="zh-CN" altLang="en-US" dirty="0"/>
              <a:t>储户也可以从自己的账户中取款。</a:t>
            </a:r>
          </a:p>
          <a:p>
            <a:r>
              <a:rPr lang="zh-CN" altLang="en-US" dirty="0"/>
              <a:t>通常，一个储户可能拥有多个账户。</a:t>
            </a:r>
          </a:p>
          <a:p>
            <a:r>
              <a:rPr lang="zh-CN" altLang="en-US" dirty="0"/>
              <a:t>柜员负责把储户提交的存款或取款事务输进柜员终端，接收储户交来的现金或支票，或付给储户现金。</a:t>
            </a:r>
          </a:p>
          <a:p>
            <a:r>
              <a:rPr lang="zh-CN" altLang="en-US" dirty="0"/>
              <a:t>柜员终端与相应的分行计算机通信，分行计算机具体处理针对某个账户的事务并且维护账户。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F9F1F-2B0A-2748-BF92-A7E33360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C40F-68D7-4904-966C-9F3D550CC0AF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F38C1-D074-ED4A-8C1E-35E7FF79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A258F-BF14-904B-9944-7BD1363F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381F7722-41F4-B946-9A88-86BE97029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720" y="1219200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4DAA3F27-90C5-4348-8B9D-72F4D10E5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5359" y="1278294"/>
            <a:ext cx="1258856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135F8CAE-0C78-524C-9ED6-C1A8E404A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6418" y="1278294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844161F3-DF3D-7D44-B371-0713CEE79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6875" y="1272074"/>
            <a:ext cx="1332114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7719F9A9-5E5B-7A4C-B03A-BB7605E2F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0442" y="1284514"/>
            <a:ext cx="1332114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0DFB05EB-E484-124C-8D9D-996343EDDA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10243" y="1272074"/>
            <a:ext cx="1102240" cy="1244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C3F6743A-0AF7-C549-AC67-5F1876039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7103" y="1490124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4">
            <a:extLst>
              <a:ext uri="{FF2B5EF4-FFF2-40B4-BE49-F238E27FC236}">
                <a16:creationId xmlns:a16="http://schemas.microsoft.com/office/drawing/2014/main" id="{C9AE3B1C-3720-0A4D-B196-48585972B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5257" y="1922442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2CF7D209-FEB5-9E48-876E-6D4B61693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1061" y="2332989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DA132E9D-1507-5E45-86A0-24B6090C3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6418" y="2332989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id="{EB37B20E-AB3C-D948-915A-0C0DCAA32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354" y="2790189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4">
            <a:extLst>
              <a:ext uri="{FF2B5EF4-FFF2-40B4-BE49-F238E27FC236}">
                <a16:creationId xmlns:a16="http://schemas.microsoft.com/office/drawing/2014/main" id="{7EB2B37C-4093-E543-A8CE-7654F48B4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70890" y="3153763"/>
            <a:ext cx="681909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4">
            <a:extLst>
              <a:ext uri="{FF2B5EF4-FFF2-40B4-BE49-F238E27FC236}">
                <a16:creationId xmlns:a16="http://schemas.microsoft.com/office/drawing/2014/main" id="{F39C551F-75C2-5140-B3F6-81C0244460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49166" y="3153763"/>
            <a:ext cx="681909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4">
            <a:extLst>
              <a:ext uri="{FF2B5EF4-FFF2-40B4-BE49-F238E27FC236}">
                <a16:creationId xmlns:a16="http://schemas.microsoft.com/office/drawing/2014/main" id="{A61FF142-749E-E746-99A0-C7DC9A3DC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5727" y="3564630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4">
            <a:extLst>
              <a:ext uri="{FF2B5EF4-FFF2-40B4-BE49-F238E27FC236}">
                <a16:creationId xmlns:a16="http://schemas.microsoft.com/office/drawing/2014/main" id="{F8C09992-09DE-EE44-8DF0-90C355772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3414" y="4018720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4">
            <a:extLst>
              <a:ext uri="{FF2B5EF4-FFF2-40B4-BE49-F238E27FC236}">
                <a16:creationId xmlns:a16="http://schemas.microsoft.com/office/drawing/2014/main" id="{208880B4-327B-BD4A-984A-DFB54A0EA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9551" y="3968957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4">
            <a:extLst>
              <a:ext uri="{FF2B5EF4-FFF2-40B4-BE49-F238E27FC236}">
                <a16:creationId xmlns:a16="http://schemas.microsoft.com/office/drawing/2014/main" id="{33C6055B-F516-BF4E-96F5-08096ED60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573" y="3956852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4">
            <a:extLst>
              <a:ext uri="{FF2B5EF4-FFF2-40B4-BE49-F238E27FC236}">
                <a16:creationId xmlns:a16="http://schemas.microsoft.com/office/drawing/2014/main" id="{A7F98B5D-2E68-0E47-B439-80015B902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6664" y="4410605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4">
            <a:extLst>
              <a:ext uri="{FF2B5EF4-FFF2-40B4-BE49-F238E27FC236}">
                <a16:creationId xmlns:a16="http://schemas.microsoft.com/office/drawing/2014/main" id="{356C3192-3ABE-3444-9F2B-0B4A48014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0890" y="4410605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4">
            <a:extLst>
              <a:ext uri="{FF2B5EF4-FFF2-40B4-BE49-F238E27FC236}">
                <a16:creationId xmlns:a16="http://schemas.microsoft.com/office/drawing/2014/main" id="{10741D26-D61B-B946-8794-7029B3B31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7043" y="4410605"/>
            <a:ext cx="55906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2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回顾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751</TotalTime>
  <Words>6546</Words>
  <Application>Microsoft Macintosh PowerPoint</Application>
  <PresentationFormat>宽屏</PresentationFormat>
  <Paragraphs>969</Paragraphs>
  <Slides>73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3" baseType="lpstr">
      <vt:lpstr>腾讯体 W3</vt:lpstr>
      <vt:lpstr>腾讯体 W7</vt:lpstr>
      <vt:lpstr>Arial</vt:lpstr>
      <vt:lpstr>Calibri</vt:lpstr>
      <vt:lpstr>Calibri Light</vt:lpstr>
      <vt:lpstr>Tahoma</vt:lpstr>
      <vt:lpstr>Times New Roman</vt:lpstr>
      <vt:lpstr>Wingdings</vt:lpstr>
      <vt:lpstr>回顾</vt:lpstr>
      <vt:lpstr>Image</vt:lpstr>
      <vt:lpstr>第七章面向对象分析</vt:lpstr>
      <vt:lpstr>主要内容</vt:lpstr>
      <vt:lpstr>7.1 面向对象分析</vt:lpstr>
      <vt:lpstr>系统三要素与三个子模型</vt:lpstr>
      <vt:lpstr>7.2 对象模型</vt:lpstr>
      <vt:lpstr>复杂问题的对象模型的五个层次</vt:lpstr>
      <vt:lpstr>建立对象模型</vt:lpstr>
      <vt:lpstr>1. 确定类-＆-对象</vt:lpstr>
      <vt:lpstr>例子：ATM系统</vt:lpstr>
      <vt:lpstr>例子：ATM系统</vt:lpstr>
      <vt:lpstr>例子：ATM系统</vt:lpstr>
      <vt:lpstr>例子：ATM系统</vt:lpstr>
      <vt:lpstr>1. 确定类-＆-对象</vt:lpstr>
      <vt:lpstr>2. 确定关联</vt:lpstr>
      <vt:lpstr>例子：ATM系统</vt:lpstr>
      <vt:lpstr>例子：ATM系统</vt:lpstr>
      <vt:lpstr>例子：ATM系统</vt:lpstr>
      <vt:lpstr>例子：ATM系统</vt:lpstr>
      <vt:lpstr>例子：ATM系统</vt:lpstr>
      <vt:lpstr>例子：ATM系统</vt:lpstr>
      <vt:lpstr>2. 确定关联</vt:lpstr>
      <vt:lpstr>2. 确定关联</vt:lpstr>
      <vt:lpstr>2. 确定关联：进一步完善</vt:lpstr>
      <vt:lpstr>例子：ATM系统原始的类图</vt:lpstr>
      <vt:lpstr>3. 划分主题</vt:lpstr>
      <vt:lpstr>4 确定属性</vt:lpstr>
      <vt:lpstr>例子：ATM系统</vt:lpstr>
      <vt:lpstr>5 识别继承关系</vt:lpstr>
      <vt:lpstr>例子：ATM系统</vt:lpstr>
      <vt:lpstr>6 反复修改</vt:lpstr>
      <vt:lpstr>例子：ATM系统</vt:lpstr>
      <vt:lpstr>7.3 动态模型</vt:lpstr>
      <vt:lpstr>建立动态模型</vt:lpstr>
      <vt:lpstr>1. 编写脚本</vt:lpstr>
      <vt:lpstr>例子：ATM系统</vt:lpstr>
      <vt:lpstr>例子：ATM系统</vt:lpstr>
      <vt:lpstr>2 画事件跟踪图</vt:lpstr>
      <vt:lpstr>1. 编写脚本</vt:lpstr>
      <vt:lpstr>2 画事件跟踪图</vt:lpstr>
      <vt:lpstr>例子：ATM系统</vt:lpstr>
      <vt:lpstr>3 画状态图</vt:lpstr>
      <vt:lpstr>画状态图方法与步骤</vt:lpstr>
      <vt:lpstr>例子：ATM系统</vt:lpstr>
      <vt:lpstr>例子：ATM系统</vt:lpstr>
      <vt:lpstr>例子：ATM系统</vt:lpstr>
      <vt:lpstr>4 审查动态模型</vt:lpstr>
      <vt:lpstr>例子：ATM系统</vt:lpstr>
      <vt:lpstr>7. 4 功能模型 </vt:lpstr>
      <vt:lpstr>例子：ATM系统基本系统模型图</vt:lpstr>
      <vt:lpstr>例子：ATM系统功能级数据流图</vt:lpstr>
      <vt:lpstr>例子：ATM系统</vt:lpstr>
      <vt:lpstr>7.5 定义服务</vt:lpstr>
      <vt:lpstr>7.6 面向对象分析实例：电梯控制问题</vt:lpstr>
      <vt:lpstr>7.6.1 需求陈述</vt:lpstr>
      <vt:lpstr>7.6.2 建立对象模型</vt:lpstr>
      <vt:lpstr>找类-＆-对象</vt:lpstr>
      <vt:lpstr>把策略形式化</vt:lpstr>
      <vt:lpstr>筛选</vt:lpstr>
      <vt:lpstr>对象模型第一次迭代</vt:lpstr>
      <vt:lpstr>对象模型第二次迭代</vt:lpstr>
      <vt:lpstr>7.6.3 建立动态模型</vt:lpstr>
      <vt:lpstr>电梯系统正常情况脚本</vt:lpstr>
      <vt:lpstr>电梯系统异常情况脚本</vt:lpstr>
      <vt:lpstr>画状态图</vt:lpstr>
      <vt:lpstr>脚本延伸</vt:lpstr>
      <vt:lpstr>控制器类的状态图</vt:lpstr>
      <vt:lpstr>7.6.4 建立功能模型</vt:lpstr>
      <vt:lpstr>功能模型的第一次迭代</vt:lpstr>
      <vt:lpstr>7.6.5 进一步完善</vt:lpstr>
      <vt:lpstr>对象模型的第三次迭代</vt:lpstr>
      <vt:lpstr>功能模型的第二次迭代</vt:lpstr>
      <vt:lpstr>需求变更</vt:lpstr>
      <vt:lpstr>7.8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数字视频技术（线下）</dc:title>
  <dc:creator>Wenfeng</dc:creator>
  <cp:lastModifiedBy>xzw</cp:lastModifiedBy>
  <cp:revision>90</cp:revision>
  <cp:lastPrinted>2020-11-16T02:16:49Z</cp:lastPrinted>
  <dcterms:created xsi:type="dcterms:W3CDTF">2019-06-11T09:59:59Z</dcterms:created>
  <dcterms:modified xsi:type="dcterms:W3CDTF">2021-10-26T07:54:01Z</dcterms:modified>
</cp:coreProperties>
</file>