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8"/>
  </p:notesMasterIdLst>
  <p:sldIdLst>
    <p:sldId id="256" r:id="rId2"/>
    <p:sldId id="626" r:id="rId3"/>
    <p:sldId id="627" r:id="rId4"/>
    <p:sldId id="628" r:id="rId5"/>
    <p:sldId id="629" r:id="rId6"/>
    <p:sldId id="636" r:id="rId7"/>
    <p:sldId id="638" r:id="rId8"/>
    <p:sldId id="630" r:id="rId9"/>
    <p:sldId id="631" r:id="rId10"/>
    <p:sldId id="632" r:id="rId11"/>
    <p:sldId id="633" r:id="rId12"/>
    <p:sldId id="634" r:id="rId13"/>
    <p:sldId id="640" r:id="rId14"/>
    <p:sldId id="641" r:id="rId15"/>
    <p:sldId id="642" r:id="rId16"/>
    <p:sldId id="643" r:id="rId17"/>
    <p:sldId id="644" r:id="rId18"/>
    <p:sldId id="645" r:id="rId19"/>
    <p:sldId id="646" r:id="rId20"/>
    <p:sldId id="647" r:id="rId21"/>
    <p:sldId id="648" r:id="rId22"/>
    <p:sldId id="649" r:id="rId23"/>
    <p:sldId id="650" r:id="rId24"/>
    <p:sldId id="651" r:id="rId25"/>
    <p:sldId id="652" r:id="rId26"/>
    <p:sldId id="682" r:id="rId27"/>
    <p:sldId id="683" r:id="rId28"/>
    <p:sldId id="655" r:id="rId29"/>
    <p:sldId id="656" r:id="rId30"/>
    <p:sldId id="657" r:id="rId31"/>
    <p:sldId id="658" r:id="rId32"/>
    <p:sldId id="684" r:id="rId33"/>
    <p:sldId id="685" r:id="rId34"/>
    <p:sldId id="432" r:id="rId35"/>
    <p:sldId id="686" r:id="rId36"/>
    <p:sldId id="687" r:id="rId37"/>
    <p:sldId id="688" r:id="rId38"/>
    <p:sldId id="689" r:id="rId39"/>
    <p:sldId id="663" r:id="rId40"/>
    <p:sldId id="681" r:id="rId41"/>
    <p:sldId id="664" r:id="rId42"/>
    <p:sldId id="665" r:id="rId43"/>
    <p:sldId id="666" r:id="rId44"/>
    <p:sldId id="667" r:id="rId45"/>
    <p:sldId id="668" r:id="rId46"/>
    <p:sldId id="670" r:id="rId47"/>
    <p:sldId id="671" r:id="rId48"/>
    <p:sldId id="672" r:id="rId49"/>
    <p:sldId id="673" r:id="rId50"/>
    <p:sldId id="674" r:id="rId51"/>
    <p:sldId id="675" r:id="rId52"/>
    <p:sldId id="676" r:id="rId53"/>
    <p:sldId id="677" r:id="rId54"/>
    <p:sldId id="678" r:id="rId55"/>
    <p:sldId id="679" r:id="rId56"/>
    <p:sldId id="680"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AF3F5"/>
    <a:srgbClr val="A1CEE2"/>
    <a:srgbClr val="6AC2E9"/>
    <a:srgbClr val="027BB9"/>
    <a:srgbClr val="1165AD"/>
    <a:srgbClr val="1165AE"/>
    <a:srgbClr val="0F5696"/>
    <a:srgbClr val="0B4A7F"/>
    <a:srgbClr val="CAE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21" autoAdjust="0"/>
  </p:normalViewPr>
  <p:slideViewPr>
    <p:cSldViewPr snapToGrid="0">
      <p:cViewPr varScale="1">
        <p:scale>
          <a:sx n="130" d="100"/>
          <a:sy n="130" d="100"/>
        </p:scale>
        <p:origin x="200" y="3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9C62-8509-47FC-8E25-E6B06F70B829}"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6492B-CC8A-4042-A7C4-7CA378A14FF5}" type="slidenum">
              <a:rPr lang="zh-CN" altLang="en-US" smtClean="0"/>
              <a:t>‹#›</a:t>
            </a:fld>
            <a:endParaRPr lang="zh-CN" altLang="en-US"/>
          </a:p>
        </p:txBody>
      </p:sp>
    </p:spTree>
    <p:extLst>
      <p:ext uri="{BB962C8B-B14F-4D97-AF65-F5344CB8AC3E}">
        <p14:creationId xmlns:p14="http://schemas.microsoft.com/office/powerpoint/2010/main" val="238227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7E34C3B4-FAFD-428C-BFDE-6B258C931D5A}" type="datetime1">
              <a:rPr lang="zh-CN" altLang="en-US" smtClean="0"/>
              <a:t>2021/12/14</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22757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B89BB04-29DE-4029-ADF6-457035F23D0E}" type="datetime1">
              <a:rPr lang="zh-CN" altLang="en-US" smtClean="0"/>
              <a:t>2021/12/14</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36418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5961" y="963827"/>
            <a:ext cx="10806396" cy="5177116"/>
          </a:xfrm>
        </p:spPr>
        <p:txBody>
          <a:bodyPr/>
          <a:lstStyle>
            <a:lvl1pPr>
              <a:defRPr>
                <a:latin typeface="腾讯体 W3" panose="020C04030202040F0204" pitchFamily="34" charset="-122"/>
                <a:ea typeface="腾讯体 W3" panose="020C04030202040F0204" pitchFamily="34" charset="-122"/>
              </a:defRPr>
            </a:lvl1pPr>
            <a:lvl2pPr>
              <a:defRPr>
                <a:latin typeface="腾讯体 W3" panose="020C04030202040F0204" pitchFamily="34" charset="-122"/>
                <a:ea typeface="腾讯体 W3" panose="020C04030202040F0204" pitchFamily="34" charset="-122"/>
              </a:defRPr>
            </a:lvl2pPr>
            <a:lvl3pPr>
              <a:defRPr>
                <a:latin typeface="腾讯体 W3" panose="020C04030202040F0204" pitchFamily="34" charset="-122"/>
                <a:ea typeface="腾讯体 W3" panose="020C04030202040F0204" pitchFamily="34" charset="-122"/>
              </a:defRPr>
            </a:lvl3pPr>
            <a:lvl4pPr>
              <a:defRPr>
                <a:latin typeface="腾讯体 W3" panose="020C04030202040F0204" pitchFamily="34" charset="-122"/>
                <a:ea typeface="腾讯体 W3" panose="020C04030202040F0204" pitchFamily="34" charset="-122"/>
              </a:defRPr>
            </a:lvl4pPr>
            <a:lvl5pPr>
              <a:defRPr>
                <a:latin typeface="腾讯体 W3" panose="020C04030202040F0204" pitchFamily="34" charset="-122"/>
                <a:ea typeface="腾讯体 W3" panose="020C04030202040F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2021/12/14</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grpSp>
        <p:nvGrpSpPr>
          <p:cNvPr id="7" name="组合 21">
            <a:extLst>
              <a:ext uri="{FF2B5EF4-FFF2-40B4-BE49-F238E27FC236}">
                <a16:creationId xmlns:a16="http://schemas.microsoft.com/office/drawing/2014/main" id="{04D73534-B01D-470E-9999-EDD74B568796}"/>
              </a:ext>
            </a:extLst>
          </p:cNvPr>
          <p:cNvGrpSpPr/>
          <p:nvPr userDrawn="1"/>
        </p:nvGrpSpPr>
        <p:grpSpPr bwMode="auto">
          <a:xfrm>
            <a:off x="6726560" y="-210839"/>
            <a:ext cx="7768666" cy="7764182"/>
            <a:chOff x="1502936" y="-740618"/>
            <a:chExt cx="6188355" cy="6185476"/>
          </a:xfrm>
        </p:grpSpPr>
        <p:sp>
          <p:nvSpPr>
            <p:cNvPr id="8" name="Freeform 5">
              <a:extLst>
                <a:ext uri="{FF2B5EF4-FFF2-40B4-BE49-F238E27FC236}">
                  <a16:creationId xmlns:a16="http://schemas.microsoft.com/office/drawing/2014/main" id="{DF5B0DAE-6945-40E0-B72E-62DA1EDEB9CD}"/>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128565BF-4013-4F24-B0CC-E0FEDB4CCE47}"/>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927F6825-D14D-482C-9E19-0923D7D321BF}"/>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E51365E9-6861-4AF4-ADA1-C2D960925532}"/>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7F35B358-C82A-4926-A849-1BAE3B0F218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12664A36-7E62-4B7D-8AAF-36779B22B56C}"/>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94249F8C-48C2-45EC-8928-0C8D457BCEC8}"/>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104507D9-BF8B-47FA-B716-74A717E687C7}"/>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54578D9F-6750-4C2C-9858-78DABEA4AC08}"/>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0262067E-1295-408C-9A84-7F2A7ED21F9B}"/>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118D08AA-7470-41C2-915B-ECD9F83CC05A}"/>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3A3E1484-FAD7-44C7-A614-660256752E74}"/>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137EAB5D-F377-482E-8E90-E9DF3FDBC148}"/>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090D6D75-ECED-438E-AD4C-08CB2D3F0B35}"/>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F1B855DE-AB86-4675-AF61-A11588C2CF42}"/>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9BDBA5D6-931A-4ACB-8C2B-270CFA47B552}"/>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FB96FAC0-4194-4918-B747-D3DCDF102111}"/>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1BE51941-F86E-4912-81C1-1AADA52F3239}"/>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83C7B7A1-2AD1-4340-95B6-CCAFC28E883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151DD08C-053B-4B11-843B-91E885058A82}"/>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176AA9BB-08C3-4A42-A7D0-3806C7F77D0D}"/>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352696B-73A2-42E9-B1C2-C24069A0DA0F}"/>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11DAB285-98FC-4B38-B6F4-BE6C2116AF5F}"/>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41480F19-AC3F-4B54-8F9D-BCB49D219ACB}"/>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1A18FA9A-A012-4ECE-922C-B8B6CC355F97}"/>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0CDBA840-5CD4-45AF-A5D2-D7F5F1892427}"/>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AD7C6C5D-4022-4194-8C14-70FED6233EB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3BE0CFDF-2CB8-4C6B-8E09-E1A161C5365B}"/>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84E7A96E-8625-4158-839D-EE50ACABFDD2}"/>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91041F1A-1C78-48B5-A631-E3A7FF42AA34}"/>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142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2021/12/14</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grpSp>
        <p:nvGrpSpPr>
          <p:cNvPr id="7" name="组合 21">
            <a:extLst>
              <a:ext uri="{FF2B5EF4-FFF2-40B4-BE49-F238E27FC236}">
                <a16:creationId xmlns:a16="http://schemas.microsoft.com/office/drawing/2014/main" id="{04D73534-B01D-470E-9999-EDD74B568796}"/>
              </a:ext>
            </a:extLst>
          </p:cNvPr>
          <p:cNvGrpSpPr/>
          <p:nvPr userDrawn="1"/>
        </p:nvGrpSpPr>
        <p:grpSpPr bwMode="auto">
          <a:xfrm>
            <a:off x="6726560" y="-210839"/>
            <a:ext cx="7768666" cy="7764182"/>
            <a:chOff x="1502936" y="-740618"/>
            <a:chExt cx="6188355" cy="6185476"/>
          </a:xfrm>
        </p:grpSpPr>
        <p:sp>
          <p:nvSpPr>
            <p:cNvPr id="8" name="Freeform 5">
              <a:extLst>
                <a:ext uri="{FF2B5EF4-FFF2-40B4-BE49-F238E27FC236}">
                  <a16:creationId xmlns:a16="http://schemas.microsoft.com/office/drawing/2014/main" id="{DF5B0DAE-6945-40E0-B72E-62DA1EDEB9CD}"/>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128565BF-4013-4F24-B0CC-E0FEDB4CCE47}"/>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927F6825-D14D-482C-9E19-0923D7D321BF}"/>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E51365E9-6861-4AF4-ADA1-C2D960925532}"/>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7F35B358-C82A-4926-A849-1BAE3B0F218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12664A36-7E62-4B7D-8AAF-36779B22B56C}"/>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94249F8C-48C2-45EC-8928-0C8D457BCEC8}"/>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104507D9-BF8B-47FA-B716-74A717E687C7}"/>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54578D9F-6750-4C2C-9858-78DABEA4AC08}"/>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0262067E-1295-408C-9A84-7F2A7ED21F9B}"/>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118D08AA-7470-41C2-915B-ECD9F83CC05A}"/>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3A3E1484-FAD7-44C7-A614-660256752E74}"/>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137EAB5D-F377-482E-8E90-E9DF3FDBC148}"/>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090D6D75-ECED-438E-AD4C-08CB2D3F0B35}"/>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F1B855DE-AB86-4675-AF61-A11588C2CF42}"/>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9BDBA5D6-931A-4ACB-8C2B-270CFA47B552}"/>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FB96FAC0-4194-4918-B747-D3DCDF102111}"/>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1BE51941-F86E-4912-81C1-1AADA52F3239}"/>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83C7B7A1-2AD1-4340-95B6-CCAFC28E883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151DD08C-053B-4B11-843B-91E885058A82}"/>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176AA9BB-08C3-4A42-A7D0-3806C7F77D0D}"/>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352696B-73A2-42E9-B1C2-C24069A0DA0F}"/>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11DAB285-98FC-4B38-B6F4-BE6C2116AF5F}"/>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41480F19-AC3F-4B54-8F9D-BCB49D219ACB}"/>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1A18FA9A-A012-4ECE-922C-B8B6CC355F97}"/>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0CDBA840-5CD4-45AF-A5D2-D7F5F1892427}"/>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AD7C6C5D-4022-4194-8C14-70FED6233EB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3BE0CFDF-2CB8-4C6B-8E09-E1A161C5365B}"/>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84E7A96E-8625-4158-839D-EE50ACABFDD2}"/>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91041F1A-1C78-48B5-A631-E3A7FF42AA34}"/>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41368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AE4A9BB-C66D-4564-8260-6614542D0697}" type="datetime1">
              <a:rPr lang="zh-CN" altLang="en-US" smtClean="0"/>
              <a:t>2021/12/14</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90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961" y="980760"/>
            <a:ext cx="4937760" cy="53376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67632" y="923553"/>
            <a:ext cx="5642919" cy="539486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70FF23-0FE3-4422-BF16-6D55A64A4C48}" type="datetime1">
              <a:rPr lang="zh-CN" altLang="en-US" smtClean="0"/>
              <a:t>2021/12/14</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9"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80888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961" y="891407"/>
            <a:ext cx="5399079" cy="72694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35961" y="1627690"/>
            <a:ext cx="5399079" cy="466601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35040" y="891408"/>
            <a:ext cx="527551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6035039" y="1618354"/>
            <a:ext cx="5275511" cy="467535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91667A95-A3F0-4CD1-BEC5-F2781E14903F}" type="datetime1">
              <a:rPr lang="zh-CN" altLang="en-US" smtClean="0"/>
              <a:t>2021/12/14</a:t>
            </a:fld>
            <a:endParaRPr lang="zh-CN" altLang="en-US"/>
          </a:p>
        </p:txBody>
      </p:sp>
      <p:sp>
        <p:nvSpPr>
          <p:cNvPr id="8" name="Footer Placeholder 7"/>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11"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56570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56CE89-69A8-4728-AAE6-D47F7F5461AA}" type="datetime1">
              <a:rPr lang="zh-CN" altLang="en-US" smtClean="0"/>
              <a:t>2021/12/14</a:t>
            </a:fld>
            <a:endParaRPr lang="zh-CN" altLang="en-US"/>
          </a:p>
        </p:txBody>
      </p:sp>
      <p:sp>
        <p:nvSpPr>
          <p:cNvPr id="4" name="Footer Placeholder 3"/>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5" name="Slide Number Placeholder 4"/>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33153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13497F-15FD-4FB7-B6D5-D28866BEADD1}" type="datetime1">
              <a:rPr lang="zh-CN" altLang="en-US" smtClean="0"/>
              <a:t>2021/12/14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44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8D8308-A317-4EFF-B8FC-DD6D203B691D}" type="datetime1">
              <a:rPr lang="zh-CN" altLang="en-US" smtClean="0"/>
              <a:t>2021/12/14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901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4198" y="0"/>
            <a:ext cx="10633401" cy="74964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44197" y="963150"/>
            <a:ext cx="10633401" cy="54045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60E134-2332-44B1-8EB8-C706194255FA}" type="datetime1">
              <a:rPr lang="zh-CN" altLang="en-US" smtClean="0"/>
              <a:t>2021/12/14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3F3CCD-5AE8-4BDA-99FD-25BB3DCCC447}" type="slidenum">
              <a:rPr lang="zh-CN" altLang="en-US" smtClean="0"/>
              <a:t>‹#›</a:t>
            </a:fld>
            <a:endParaRPr lang="zh-CN" altLang="en-US"/>
          </a:p>
        </p:txBody>
      </p:sp>
      <p:cxnSp>
        <p:nvCxnSpPr>
          <p:cNvPr id="10" name="Straight Connector 9"/>
          <p:cNvCxnSpPr/>
          <p:nvPr/>
        </p:nvCxnSpPr>
        <p:spPr>
          <a:xfrm>
            <a:off x="644198" y="856396"/>
            <a:ext cx="1063340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8652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1" r:id="rId3"/>
    <p:sldLayoutId id="2147483704" r:id="rId4"/>
    <p:sldLayoutId id="2147483705" r:id="rId5"/>
    <p:sldLayoutId id="2147483706" r:id="rId6"/>
    <p:sldLayoutId id="2147483707" r:id="rId7"/>
    <p:sldLayoutId id="2147483708" r:id="rId8"/>
    <p:sldLayoutId id="2147483709" r:id="rId9"/>
    <p:sldLayoutId id="2147483710" r:id="rId10"/>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colorTemperature colorTemp="5900"/>
                    </a14:imgEffect>
                  </a14:imgLayer>
                </a14:imgProps>
              </a:ext>
              <a:ext uri="{28A0092B-C50C-407E-A947-70E740481C1C}">
                <a14:useLocalDpi xmlns:a14="http://schemas.microsoft.com/office/drawing/2010/main" val="0"/>
              </a:ext>
            </a:extLst>
          </a:blip>
          <a:srcRect l="6749" r="23139"/>
          <a:stretch/>
        </p:blipFill>
        <p:spPr>
          <a:xfrm>
            <a:off x="-1" y="0"/>
            <a:ext cx="12192001" cy="63398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
          </a:effectLst>
        </p:spPr>
      </p:pic>
      <p:sp>
        <p:nvSpPr>
          <p:cNvPr id="2" name="标题 1"/>
          <p:cNvSpPr>
            <a:spLocks noGrp="1"/>
          </p:cNvSpPr>
          <p:nvPr>
            <p:ph type="ctrTitle" idx="4294967295"/>
          </p:nvPr>
        </p:nvSpPr>
        <p:spPr>
          <a:xfrm>
            <a:off x="-1" y="1490996"/>
            <a:ext cx="12192001" cy="2585704"/>
          </a:xfrm>
        </p:spPr>
        <p:txBody>
          <a:bodyPr>
            <a:normAutofit/>
          </a:bodyPr>
          <a:lstStyle/>
          <a:p>
            <a:pPr algn="ctr">
              <a:lnSpc>
                <a:spcPct val="150000"/>
              </a:lnSpc>
            </a:pP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第八章 面向对象设计</a:t>
            </a:r>
          </a:p>
        </p:txBody>
      </p:sp>
      <p:sp>
        <p:nvSpPr>
          <p:cNvPr id="3" name="副标题 2"/>
          <p:cNvSpPr>
            <a:spLocks noGrp="1"/>
          </p:cNvSpPr>
          <p:nvPr>
            <p:ph type="subTitle" idx="4294967295"/>
          </p:nvPr>
        </p:nvSpPr>
        <p:spPr>
          <a:xfrm>
            <a:off x="1116677" y="4822198"/>
            <a:ext cx="10058400" cy="1143000"/>
          </a:xfrm>
        </p:spPr>
        <p:txBody>
          <a:bodyPr>
            <a:normAutofit/>
          </a:bodyPr>
          <a:lstStyle/>
          <a:p>
            <a:pPr algn="ctr"/>
            <a:r>
              <a:rPr lang="zh-CN" altLang="en-US" b="1" dirty="0">
                <a:solidFill>
                  <a:srgbClr val="595959"/>
                </a:solidFill>
                <a:latin typeface="腾讯体 W3" panose="020C04030202040F0204" pitchFamily="34" charset="-122"/>
                <a:ea typeface="腾讯体 W3" panose="020C04030202040F0204" pitchFamily="34" charset="-122"/>
              </a:rPr>
              <a:t>深圳大学   计算机与软件学院  许智武</a:t>
            </a:r>
            <a:endParaRPr lang="en-US" altLang="zh-CN" b="1" dirty="0">
              <a:solidFill>
                <a:srgbClr val="595959"/>
              </a:solidFill>
              <a:latin typeface="腾讯体 W3" panose="020C04030202040F0204" pitchFamily="34" charset="-122"/>
              <a:ea typeface="腾讯体 W3" panose="020C04030202040F0204" pitchFamily="34" charset="-122"/>
            </a:endParaRPr>
          </a:p>
          <a:p>
            <a:pPr algn="r"/>
            <a:endParaRPr lang="zh-CN" altLang="en-US" b="1" dirty="0">
              <a:solidFill>
                <a:srgbClr val="595959"/>
              </a:solidFill>
              <a:latin typeface="腾讯体 W3" panose="020C04030202040F0204" pitchFamily="34" charset="-122"/>
              <a:ea typeface="腾讯体 W3" panose="020C04030202040F0204" pitchFamily="34" charset="-122"/>
            </a:endParaRPr>
          </a:p>
        </p:txBody>
      </p:sp>
      <p:sp>
        <p:nvSpPr>
          <p:cNvPr id="6" name="矩形 5"/>
          <p:cNvSpPr/>
          <p:nvPr/>
        </p:nvSpPr>
        <p:spPr>
          <a:xfrm>
            <a:off x="9536842" y="376166"/>
            <a:ext cx="2276585" cy="369332"/>
          </a:xfrm>
          <a:prstGeom prst="rect">
            <a:avLst/>
          </a:prstGeom>
        </p:spPr>
        <p:txBody>
          <a:bodyPr wrap="none">
            <a:spAutoFit/>
          </a:bodyPr>
          <a:lstStyle/>
          <a:p>
            <a:pPr algn="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软件工程</a:t>
            </a: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课程组</a:t>
            </a:r>
            <a:endParaRPr lang="en-US" altLang="zh-CN" b="1" dirty="0">
              <a:solidFill>
                <a:schemeClr val="tx1">
                  <a:lumMod val="65000"/>
                  <a:lumOff val="35000"/>
                </a:schemeClr>
              </a:solidFill>
              <a:latin typeface="腾讯体 W7" panose="020C08030202040F0204" pitchFamily="34" charset="-122"/>
              <a:ea typeface="腾讯体 W7" panose="020C08030202040F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69" y="349282"/>
            <a:ext cx="3537512" cy="435578"/>
          </a:xfrm>
          <a:prstGeom prst="rect">
            <a:avLst/>
          </a:prstGeom>
        </p:spPr>
      </p:pic>
      <p:pic>
        <p:nvPicPr>
          <p:cNvPr id="9" name="图片 8">
            <a:extLst>
              <a:ext uri="{FF2B5EF4-FFF2-40B4-BE49-F238E27FC236}">
                <a16:creationId xmlns:a16="http://schemas.microsoft.com/office/drawing/2014/main" id="{4BD5463B-6034-4011-9704-1905FFE81C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998" y="301751"/>
            <a:ext cx="2161036" cy="432817"/>
          </a:xfrm>
          <a:prstGeom prst="rect">
            <a:avLst/>
          </a:prstGeom>
        </p:spPr>
      </p:pic>
    </p:spTree>
    <p:extLst>
      <p:ext uri="{BB962C8B-B14F-4D97-AF65-F5344CB8AC3E}">
        <p14:creationId xmlns:p14="http://schemas.microsoft.com/office/powerpoint/2010/main" val="361019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75611-ADBF-6C40-885D-C78486574A31}"/>
              </a:ext>
            </a:extLst>
          </p:cNvPr>
          <p:cNvSpPr>
            <a:spLocks noGrp="1"/>
          </p:cNvSpPr>
          <p:nvPr>
            <p:ph type="title"/>
          </p:nvPr>
        </p:nvSpPr>
        <p:spPr/>
        <p:txBody>
          <a:bodyPr/>
          <a:lstStyle/>
          <a:p>
            <a:r>
              <a:rPr kumimoji="1" lang="en-US" altLang="zh-CN" dirty="0"/>
              <a:t>2.1 </a:t>
            </a:r>
            <a:r>
              <a:rPr lang="zh-CN" altLang="en-US" dirty="0"/>
              <a:t>面向对象设计的准则</a:t>
            </a:r>
            <a:endParaRPr kumimoji="1" lang="zh-CN" altLang="en-US" dirty="0"/>
          </a:p>
        </p:txBody>
      </p:sp>
      <p:sp>
        <p:nvSpPr>
          <p:cNvPr id="3" name="内容占位符 2">
            <a:extLst>
              <a:ext uri="{FF2B5EF4-FFF2-40B4-BE49-F238E27FC236}">
                <a16:creationId xmlns:a16="http://schemas.microsoft.com/office/drawing/2014/main" id="{461A3AC9-F7A8-CB40-9778-AA2B4654A647}"/>
              </a:ext>
            </a:extLst>
          </p:cNvPr>
          <p:cNvSpPr>
            <a:spLocks noGrp="1"/>
          </p:cNvSpPr>
          <p:nvPr>
            <p:ph idx="1"/>
          </p:nvPr>
        </p:nvSpPr>
        <p:spPr/>
        <p:txBody>
          <a:bodyPr>
            <a:normAutofit fontScale="92500" lnSpcReduction="10000"/>
          </a:bodyPr>
          <a:lstStyle/>
          <a:p>
            <a:r>
              <a:rPr lang="zh-CN" altLang="en-US" sz="2800" dirty="0"/>
              <a:t>模块化：对象就是模块（数据结构+方法）</a:t>
            </a:r>
          </a:p>
          <a:p>
            <a:r>
              <a:rPr lang="zh-CN" altLang="en-US" sz="2800" dirty="0"/>
              <a:t>抽象：过程抽象、数据抽象、参数抽象</a:t>
            </a:r>
          </a:p>
          <a:p>
            <a:r>
              <a:rPr lang="zh-CN" altLang="en-US" sz="2800" dirty="0"/>
              <a:t>信息隐藏：对象的封装性</a:t>
            </a:r>
          </a:p>
          <a:p>
            <a:r>
              <a:rPr lang="zh-CN" altLang="en-US" sz="2800" dirty="0"/>
              <a:t>弱耦合：对象之间的相互依赖性</a:t>
            </a:r>
          </a:p>
          <a:p>
            <a:pPr lvl="1"/>
            <a:r>
              <a:rPr lang="zh-CN" altLang="en-US" sz="2400" dirty="0"/>
              <a:t>交互耦合：对象间通过消息连接实现耦合</a:t>
            </a:r>
          </a:p>
          <a:p>
            <a:pPr lvl="1"/>
            <a:r>
              <a:rPr lang="zh-CN" altLang="en-US" sz="2400" dirty="0"/>
              <a:t>继承耦合：一般化类与特殊类之间的耦合</a:t>
            </a:r>
          </a:p>
          <a:p>
            <a:r>
              <a:rPr lang="zh-CN" altLang="en-US" sz="2800" dirty="0"/>
              <a:t>强内聚</a:t>
            </a:r>
          </a:p>
          <a:p>
            <a:pPr lvl="1"/>
            <a:r>
              <a:rPr lang="zh-CN" altLang="en-US" sz="2400" dirty="0"/>
              <a:t>类内聚：一个类只有一个用途</a:t>
            </a:r>
          </a:p>
          <a:p>
            <a:pPr lvl="1"/>
            <a:r>
              <a:rPr lang="zh-CN" altLang="en-US" sz="2400" dirty="0"/>
              <a:t>服务内聚：一个服务完成一个功能</a:t>
            </a:r>
          </a:p>
          <a:p>
            <a:pPr lvl="1"/>
            <a:r>
              <a:rPr lang="zh-CN" altLang="en-US" sz="2400" dirty="0"/>
              <a:t>一般</a:t>
            </a:r>
            <a:r>
              <a:rPr lang="zh-CN" altLang="en-US" sz="2400" dirty="0">
                <a:latin typeface="Times New Roman" panose="02020603050405020304" pitchFamily="18" charset="0"/>
              </a:rPr>
              <a:t>—</a:t>
            </a:r>
            <a:r>
              <a:rPr lang="zh-CN" altLang="en-US" sz="2400" dirty="0"/>
              <a:t>特殊内聚：符合领域知识和常识</a:t>
            </a:r>
          </a:p>
          <a:p>
            <a:r>
              <a:rPr lang="zh-CN" altLang="en-US" sz="2800" dirty="0"/>
              <a:t>可重用：知识、方法和标准、软件成分</a:t>
            </a:r>
            <a:endParaRPr lang="en-US" altLang="zh-CN" sz="2800" dirty="0"/>
          </a:p>
          <a:p>
            <a:r>
              <a:rPr lang="zh-CN" altLang="en-US" sz="2800" dirty="0"/>
              <a:t>简洁化设计：类简单、协议简单、结果简洁</a:t>
            </a:r>
          </a:p>
          <a:p>
            <a:pPr marL="0" indent="0">
              <a:buNone/>
            </a:pPr>
            <a:endParaRPr kumimoji="1" lang="zh-CN" altLang="en-US" dirty="0"/>
          </a:p>
        </p:txBody>
      </p:sp>
      <p:sp>
        <p:nvSpPr>
          <p:cNvPr id="4" name="日期占位符 3">
            <a:extLst>
              <a:ext uri="{FF2B5EF4-FFF2-40B4-BE49-F238E27FC236}">
                <a16:creationId xmlns:a16="http://schemas.microsoft.com/office/drawing/2014/main" id="{61519C60-E994-1542-8A58-3098B0B05C0D}"/>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A25971FB-37C1-0B41-A3E1-E72121D92213}"/>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AFCD19F4-5822-0F44-8F22-5F32C05E62F2}"/>
              </a:ext>
            </a:extLst>
          </p:cNvPr>
          <p:cNvSpPr>
            <a:spLocks noGrp="1"/>
          </p:cNvSpPr>
          <p:nvPr>
            <p:ph type="sldNum" sz="quarter" idx="12"/>
          </p:nvPr>
        </p:nvSpPr>
        <p:spPr/>
        <p:txBody>
          <a:bodyPr/>
          <a:lstStyle/>
          <a:p>
            <a:fld id="{5B3F3CCD-5AE8-4BDA-99FD-25BB3DCCC447}" type="slidenum">
              <a:rPr lang="zh-CN" altLang="en-US" smtClean="0"/>
              <a:pPr/>
              <a:t>10</a:t>
            </a:fld>
            <a:endParaRPr lang="zh-CN" altLang="en-US"/>
          </a:p>
        </p:txBody>
      </p:sp>
    </p:spTree>
    <p:extLst>
      <p:ext uri="{BB962C8B-B14F-4D97-AF65-F5344CB8AC3E}">
        <p14:creationId xmlns:p14="http://schemas.microsoft.com/office/powerpoint/2010/main" val="48615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787E3-11FC-2C49-801F-B3D0283B5C46}"/>
              </a:ext>
            </a:extLst>
          </p:cNvPr>
          <p:cNvSpPr>
            <a:spLocks noGrp="1"/>
          </p:cNvSpPr>
          <p:nvPr>
            <p:ph type="title"/>
          </p:nvPr>
        </p:nvSpPr>
        <p:spPr/>
        <p:txBody>
          <a:bodyPr/>
          <a:lstStyle/>
          <a:p>
            <a:r>
              <a:rPr lang="en-US" altLang="zh-CN" dirty="0"/>
              <a:t>2.2</a:t>
            </a:r>
            <a:r>
              <a:rPr lang="zh-CN" altLang="en-US" dirty="0"/>
              <a:t> 启发规则</a:t>
            </a:r>
            <a:endParaRPr kumimoji="1" lang="zh-CN" altLang="en-US" dirty="0"/>
          </a:p>
        </p:txBody>
      </p:sp>
      <p:sp>
        <p:nvSpPr>
          <p:cNvPr id="3" name="内容占位符 2">
            <a:extLst>
              <a:ext uri="{FF2B5EF4-FFF2-40B4-BE49-F238E27FC236}">
                <a16:creationId xmlns:a16="http://schemas.microsoft.com/office/drawing/2014/main" id="{54087133-16AD-1443-9FA4-664B6A0412BB}"/>
              </a:ext>
            </a:extLst>
          </p:cNvPr>
          <p:cNvSpPr>
            <a:spLocks noGrp="1"/>
          </p:cNvSpPr>
          <p:nvPr>
            <p:ph idx="1"/>
          </p:nvPr>
        </p:nvSpPr>
        <p:spPr/>
        <p:txBody>
          <a:bodyPr/>
          <a:lstStyle/>
          <a:p>
            <a:r>
              <a:rPr lang="zh-CN" altLang="en-US" sz="2400" dirty="0"/>
              <a:t>设计结果应清晰易懂</a:t>
            </a:r>
          </a:p>
          <a:p>
            <a:r>
              <a:rPr lang="zh-CN" altLang="en-US" sz="2400" dirty="0"/>
              <a:t>一般</a:t>
            </a:r>
            <a:r>
              <a:rPr lang="zh-CN" altLang="en-US" sz="2400" dirty="0">
                <a:latin typeface="Times New Roman" panose="02020603050405020304" pitchFamily="18" charset="0"/>
              </a:rPr>
              <a:t>—</a:t>
            </a:r>
            <a:r>
              <a:rPr lang="zh-CN" altLang="en-US" sz="2400" dirty="0"/>
              <a:t>特殊结构的深度应适当 （包含大约</a:t>
            </a:r>
            <a:r>
              <a:rPr lang="en-US" altLang="zh-CN" sz="2400" dirty="0"/>
              <a:t>100</a:t>
            </a:r>
            <a:r>
              <a:rPr lang="zh-CN" altLang="en-US" sz="2400" dirty="0"/>
              <a:t>个类的系统，类等级层次</a:t>
            </a:r>
            <a:r>
              <a:rPr lang="en-US" altLang="zh-CN" sz="2400" dirty="0"/>
              <a:t>7±2</a:t>
            </a:r>
            <a:r>
              <a:rPr lang="zh-CN" altLang="en-US" sz="2400" dirty="0"/>
              <a:t>）</a:t>
            </a:r>
          </a:p>
          <a:p>
            <a:r>
              <a:rPr lang="zh-CN" altLang="en-US" sz="2400" dirty="0"/>
              <a:t>设计简单的类（一页或二屏）</a:t>
            </a:r>
          </a:p>
          <a:p>
            <a:r>
              <a:rPr lang="zh-CN" altLang="en-US" sz="2400" dirty="0"/>
              <a:t>使用简单的协议（参数数目</a:t>
            </a:r>
            <a:r>
              <a:rPr lang="en-US" altLang="zh-CN" sz="2400" dirty="0"/>
              <a:t>&lt;=3</a:t>
            </a:r>
            <a:r>
              <a:rPr lang="zh-CN" altLang="en-US" sz="2400" dirty="0"/>
              <a:t>）</a:t>
            </a:r>
          </a:p>
          <a:p>
            <a:r>
              <a:rPr lang="zh-CN" altLang="en-US" sz="2400" dirty="0"/>
              <a:t>使用简单的服务（</a:t>
            </a:r>
            <a:r>
              <a:rPr lang="en-US" altLang="zh-CN" sz="2400" dirty="0"/>
              <a:t>3-5</a:t>
            </a:r>
            <a:r>
              <a:rPr lang="zh-CN" altLang="en-US" sz="2400" dirty="0"/>
              <a:t>行源程序）</a:t>
            </a:r>
          </a:p>
          <a:p>
            <a:r>
              <a:rPr lang="zh-CN" altLang="en-US" sz="2400" dirty="0"/>
              <a:t>把设计变动减至最小</a:t>
            </a:r>
          </a:p>
          <a:p>
            <a:endParaRPr kumimoji="1" lang="zh-CN" altLang="en-US" dirty="0"/>
          </a:p>
        </p:txBody>
      </p:sp>
      <p:sp>
        <p:nvSpPr>
          <p:cNvPr id="4" name="日期占位符 3">
            <a:extLst>
              <a:ext uri="{FF2B5EF4-FFF2-40B4-BE49-F238E27FC236}">
                <a16:creationId xmlns:a16="http://schemas.microsoft.com/office/drawing/2014/main" id="{152366BC-1E38-0842-A56E-87866A583E5B}"/>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EFC81F28-C40E-524A-9237-0E4EAC2C4C67}"/>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4DF7F9A-70DA-0B49-95E1-2D666E81671A}"/>
              </a:ext>
            </a:extLst>
          </p:cNvPr>
          <p:cNvSpPr>
            <a:spLocks noGrp="1"/>
          </p:cNvSpPr>
          <p:nvPr>
            <p:ph type="sldNum" sz="quarter" idx="12"/>
          </p:nvPr>
        </p:nvSpPr>
        <p:spPr/>
        <p:txBody>
          <a:bodyPr/>
          <a:lstStyle/>
          <a:p>
            <a:fld id="{5B3F3CCD-5AE8-4BDA-99FD-25BB3DCCC447}" type="slidenum">
              <a:rPr lang="zh-CN" altLang="en-US" smtClean="0"/>
              <a:pPr/>
              <a:t>11</a:t>
            </a:fld>
            <a:endParaRPr lang="zh-CN" altLang="en-US"/>
          </a:p>
        </p:txBody>
      </p:sp>
    </p:spTree>
    <p:extLst>
      <p:ext uri="{BB962C8B-B14F-4D97-AF65-F5344CB8AC3E}">
        <p14:creationId xmlns:p14="http://schemas.microsoft.com/office/powerpoint/2010/main" val="6383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E679B-AB14-BE4B-AF9E-27D424F99218}"/>
              </a:ext>
            </a:extLst>
          </p:cNvPr>
          <p:cNvSpPr>
            <a:spLocks noGrp="1"/>
          </p:cNvSpPr>
          <p:nvPr>
            <p:ph type="title"/>
          </p:nvPr>
        </p:nvSpPr>
        <p:spPr/>
        <p:txBody>
          <a:bodyPr/>
          <a:lstStyle/>
          <a:p>
            <a:r>
              <a:rPr kumimoji="1" lang="en-US" altLang="zh-CN" dirty="0"/>
              <a:t>3.</a:t>
            </a:r>
            <a:r>
              <a:rPr kumimoji="1" lang="zh-CN" altLang="en-US" dirty="0"/>
              <a:t> </a:t>
            </a:r>
            <a:r>
              <a:rPr lang="zh-CN" altLang="en-US" dirty="0"/>
              <a:t>系统设计</a:t>
            </a:r>
            <a:endParaRPr kumimoji="1" lang="zh-CN" altLang="en-US" dirty="0"/>
          </a:p>
        </p:txBody>
      </p:sp>
      <p:sp>
        <p:nvSpPr>
          <p:cNvPr id="3" name="内容占位符 2">
            <a:extLst>
              <a:ext uri="{FF2B5EF4-FFF2-40B4-BE49-F238E27FC236}">
                <a16:creationId xmlns:a16="http://schemas.microsoft.com/office/drawing/2014/main" id="{925FC352-006E-8141-ADF2-BBA112DF49EA}"/>
              </a:ext>
            </a:extLst>
          </p:cNvPr>
          <p:cNvSpPr>
            <a:spLocks noGrp="1"/>
          </p:cNvSpPr>
          <p:nvPr>
            <p:ph idx="1"/>
          </p:nvPr>
        </p:nvSpPr>
        <p:spPr/>
        <p:txBody>
          <a:bodyPr>
            <a:normAutofit/>
          </a:bodyPr>
          <a:lstStyle/>
          <a:p>
            <a:pPr marL="0" indent="0">
              <a:buNone/>
            </a:pPr>
            <a:r>
              <a:rPr kumimoji="1" lang="en-US" altLang="zh-CN" sz="2800" dirty="0"/>
              <a:t>3.1</a:t>
            </a:r>
            <a:r>
              <a:rPr kumimoji="1" lang="zh-CN" altLang="en-US" sz="2800" dirty="0"/>
              <a:t> 系统分解</a:t>
            </a:r>
            <a:endParaRPr kumimoji="1" lang="en-US" altLang="zh-CN" sz="2800" dirty="0"/>
          </a:p>
          <a:p>
            <a:pPr>
              <a:buFont typeface="Wingdings" pitchFamily="2" charset="2"/>
              <a:buChar char="l"/>
            </a:pPr>
            <a:endParaRPr kumimoji="1" lang="en-US" altLang="zh-CN" sz="2800" dirty="0"/>
          </a:p>
          <a:p>
            <a:pPr marL="0" indent="0">
              <a:buNone/>
            </a:pPr>
            <a:endParaRPr kumimoji="1" lang="en-US" altLang="zh-CN" sz="2800" dirty="0"/>
          </a:p>
          <a:p>
            <a:pPr>
              <a:buFont typeface="Wingdings" pitchFamily="2" charset="2"/>
              <a:buChar char="l"/>
            </a:pPr>
            <a:r>
              <a:rPr kumimoji="1" lang="zh-CN" altLang="en-US" sz="2800" dirty="0"/>
              <a:t>子系统既不是一个对象也不是一个功能，而是类、关联、操作、事件和约束的内聚集合。</a:t>
            </a:r>
          </a:p>
          <a:p>
            <a:pPr>
              <a:buFont typeface="Wingdings" pitchFamily="2" charset="2"/>
              <a:buChar char="l"/>
            </a:pPr>
            <a:r>
              <a:rPr kumimoji="1" lang="zh-CN" altLang="en-US" sz="2800" dirty="0"/>
              <a:t>定义子系统遵循的标准：</a:t>
            </a:r>
          </a:p>
          <a:p>
            <a:pPr lvl="1">
              <a:buFont typeface="Wingdings" pitchFamily="2" charset="2"/>
              <a:buChar char="n"/>
            </a:pPr>
            <a:r>
              <a:rPr kumimoji="1" lang="zh-CN" altLang="en-US" sz="2400" dirty="0"/>
              <a:t>子系统应有良好的接口，通过接口和系统的其余部分通信</a:t>
            </a:r>
          </a:p>
          <a:p>
            <a:pPr lvl="1">
              <a:buFont typeface="Wingdings" pitchFamily="2" charset="2"/>
              <a:buChar char="n"/>
            </a:pPr>
            <a:r>
              <a:rPr kumimoji="1" lang="zh-CN" altLang="en-US" sz="2400" dirty="0"/>
              <a:t>除少数“通信类”，子系统中的类应只和该子系统中的其它类协作</a:t>
            </a:r>
          </a:p>
          <a:p>
            <a:pPr lvl="1">
              <a:buFont typeface="Wingdings" pitchFamily="2" charset="2"/>
              <a:buChar char="n"/>
            </a:pPr>
            <a:r>
              <a:rPr kumimoji="1" lang="zh-CN" altLang="en-US" sz="2400" dirty="0"/>
              <a:t>子系统数目不应太多</a:t>
            </a:r>
          </a:p>
          <a:p>
            <a:pPr lvl="1">
              <a:buFont typeface="Wingdings" pitchFamily="2" charset="2"/>
              <a:buChar char="n"/>
            </a:pPr>
            <a:r>
              <a:rPr kumimoji="1" lang="zh-CN" altLang="en-US" sz="2400" dirty="0"/>
              <a:t>可在子系统内划分以降低复杂性</a:t>
            </a:r>
          </a:p>
          <a:p>
            <a:endParaRPr kumimoji="1" lang="zh-CN" altLang="en-US" sz="2400" dirty="0"/>
          </a:p>
        </p:txBody>
      </p:sp>
      <p:sp>
        <p:nvSpPr>
          <p:cNvPr id="4" name="日期占位符 3">
            <a:extLst>
              <a:ext uri="{FF2B5EF4-FFF2-40B4-BE49-F238E27FC236}">
                <a16:creationId xmlns:a16="http://schemas.microsoft.com/office/drawing/2014/main" id="{6A4595C4-5D86-2240-98B3-919345FB12D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C1B0AB36-7EA0-1B4A-954D-7717B6FFC9F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0894380C-F316-D143-A628-6CA8460D38B8}"/>
              </a:ext>
            </a:extLst>
          </p:cNvPr>
          <p:cNvSpPr>
            <a:spLocks noGrp="1"/>
          </p:cNvSpPr>
          <p:nvPr>
            <p:ph type="sldNum" sz="quarter" idx="12"/>
          </p:nvPr>
        </p:nvSpPr>
        <p:spPr/>
        <p:txBody>
          <a:bodyPr/>
          <a:lstStyle/>
          <a:p>
            <a:fld id="{5B3F3CCD-5AE8-4BDA-99FD-25BB3DCCC447}" type="slidenum">
              <a:rPr lang="zh-CN" altLang="en-US" smtClean="0"/>
              <a:pPr/>
              <a:t>12</a:t>
            </a:fld>
            <a:endParaRPr lang="zh-CN" altLang="en-US"/>
          </a:p>
        </p:txBody>
      </p:sp>
      <p:sp>
        <p:nvSpPr>
          <p:cNvPr id="7" name="AutoShape 5">
            <a:extLst>
              <a:ext uri="{FF2B5EF4-FFF2-40B4-BE49-F238E27FC236}">
                <a16:creationId xmlns:a16="http://schemas.microsoft.com/office/drawing/2014/main" id="{BD2CC08E-E84F-DF42-B3A1-9DBAAFC043EF}"/>
              </a:ext>
            </a:extLst>
          </p:cNvPr>
          <p:cNvSpPr>
            <a:spLocks noChangeArrowheads="1"/>
          </p:cNvSpPr>
          <p:nvPr/>
        </p:nvSpPr>
        <p:spPr bwMode="auto">
          <a:xfrm>
            <a:off x="5252057" y="1666821"/>
            <a:ext cx="1263650" cy="381000"/>
          </a:xfrm>
          <a:prstGeom prst="rightArrow">
            <a:avLst>
              <a:gd name="adj1" fmla="val 50000"/>
              <a:gd name="adj2" fmla="val 82917"/>
            </a:avLst>
          </a:prstGeom>
          <a:solidFill>
            <a:srgbClr val="66FF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6">
            <a:extLst>
              <a:ext uri="{FF2B5EF4-FFF2-40B4-BE49-F238E27FC236}">
                <a16:creationId xmlns:a16="http://schemas.microsoft.com/office/drawing/2014/main" id="{4788B591-07C3-A045-AC48-352658B7D381}"/>
              </a:ext>
            </a:extLst>
          </p:cNvPr>
          <p:cNvSpPr>
            <a:spLocks noChangeArrowheads="1"/>
          </p:cNvSpPr>
          <p:nvPr/>
        </p:nvSpPr>
        <p:spPr bwMode="auto">
          <a:xfrm>
            <a:off x="7116120" y="1617562"/>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dirty="0">
                <a:solidFill>
                  <a:srgbClr val="F5417D"/>
                </a:solidFill>
                <a:latin typeface="隶书" pitchFamily="49" charset="-122"/>
                <a:ea typeface="隶书" pitchFamily="49" charset="-122"/>
              </a:rPr>
              <a:t>子系统</a:t>
            </a:r>
          </a:p>
        </p:txBody>
      </p:sp>
      <p:sp>
        <p:nvSpPr>
          <p:cNvPr id="9" name="Text Box 7">
            <a:extLst>
              <a:ext uri="{FF2B5EF4-FFF2-40B4-BE49-F238E27FC236}">
                <a16:creationId xmlns:a16="http://schemas.microsoft.com/office/drawing/2014/main" id="{4F7EAE15-1A92-2C45-A5A0-C87C43B52B12}"/>
              </a:ext>
            </a:extLst>
          </p:cNvPr>
          <p:cNvSpPr txBox="1">
            <a:spLocks noChangeArrowheads="1"/>
          </p:cNvSpPr>
          <p:nvPr/>
        </p:nvSpPr>
        <p:spPr bwMode="auto">
          <a:xfrm>
            <a:off x="2620320" y="1617562"/>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dirty="0">
                <a:latin typeface="隶书" pitchFamily="49" charset="-122"/>
                <a:ea typeface="隶书" pitchFamily="49" charset="-122"/>
              </a:rPr>
              <a:t>划分</a:t>
            </a:r>
            <a:r>
              <a:rPr lang="zh-CN" altLang="en-US" sz="2800" dirty="0">
                <a:solidFill>
                  <a:srgbClr val="F5417D"/>
                </a:solidFill>
                <a:latin typeface="隶书" pitchFamily="49" charset="-122"/>
                <a:ea typeface="隶书" pitchFamily="49" charset="-122"/>
              </a:rPr>
              <a:t>分析模型</a:t>
            </a:r>
          </a:p>
        </p:txBody>
      </p:sp>
    </p:spTree>
    <p:extLst>
      <p:ext uri="{BB962C8B-B14F-4D97-AF65-F5344CB8AC3E}">
        <p14:creationId xmlns:p14="http://schemas.microsoft.com/office/powerpoint/2010/main" val="155868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F8882-B0DF-F344-8317-123583ABD4DE}"/>
              </a:ext>
            </a:extLst>
          </p:cNvPr>
          <p:cNvSpPr>
            <a:spLocks noGrp="1"/>
          </p:cNvSpPr>
          <p:nvPr>
            <p:ph type="title"/>
          </p:nvPr>
        </p:nvSpPr>
        <p:spPr/>
        <p:txBody>
          <a:bodyPr/>
          <a:lstStyle/>
          <a:p>
            <a:r>
              <a:rPr lang="en-US" altLang="zh-CN" dirty="0"/>
              <a:t>3.1</a:t>
            </a:r>
            <a:r>
              <a:rPr lang="zh-CN" altLang="en-US" dirty="0"/>
              <a:t> 系统分解</a:t>
            </a:r>
            <a:r>
              <a:rPr lang="en-US" altLang="zh-CN" dirty="0"/>
              <a:t>--</a:t>
            </a:r>
            <a:r>
              <a:rPr lang="zh-CN" altLang="en-US" dirty="0"/>
              <a:t>子系统的交互</a:t>
            </a:r>
            <a:endParaRPr kumimoji="1" lang="zh-CN" altLang="en-US" dirty="0"/>
          </a:p>
        </p:txBody>
      </p:sp>
      <p:sp>
        <p:nvSpPr>
          <p:cNvPr id="3" name="内容占位符 2">
            <a:extLst>
              <a:ext uri="{FF2B5EF4-FFF2-40B4-BE49-F238E27FC236}">
                <a16:creationId xmlns:a16="http://schemas.microsoft.com/office/drawing/2014/main" id="{B8F787E5-E654-3C41-B39C-E051FCC62F02}"/>
              </a:ext>
            </a:extLst>
          </p:cNvPr>
          <p:cNvSpPr>
            <a:spLocks noGrp="1"/>
          </p:cNvSpPr>
          <p:nvPr>
            <p:ph idx="1"/>
          </p:nvPr>
        </p:nvSpPr>
        <p:spPr/>
        <p:txBody>
          <a:bodyPr/>
          <a:lstStyle/>
          <a:p>
            <a:r>
              <a:rPr lang="zh-CN" altLang="en-US" sz="2800" dirty="0"/>
              <a:t>客户</a:t>
            </a:r>
            <a:r>
              <a:rPr lang="zh-CN" altLang="en-US" sz="2800" dirty="0">
                <a:latin typeface="Times New Roman" panose="02020603050405020304" pitchFamily="18" charset="0"/>
              </a:rPr>
              <a:t>—</a:t>
            </a:r>
            <a:r>
              <a:rPr lang="zh-CN" altLang="en-US" sz="2800" dirty="0"/>
              <a:t>供应商（</a:t>
            </a:r>
            <a:r>
              <a:rPr lang="en-US" altLang="zh-CN" sz="2800" dirty="0"/>
              <a:t>client-supplier）</a:t>
            </a:r>
            <a:r>
              <a:rPr lang="zh-CN" altLang="en-US" sz="2800" dirty="0"/>
              <a:t>关系</a:t>
            </a:r>
          </a:p>
          <a:p>
            <a:pPr lvl="1"/>
            <a:r>
              <a:rPr lang="zh-CN" altLang="en-US" sz="2400" dirty="0"/>
              <a:t>客户子系统调用供应商子系统</a:t>
            </a:r>
          </a:p>
          <a:p>
            <a:pPr lvl="1"/>
            <a:r>
              <a:rPr lang="zh-CN" altLang="en-US" sz="2400" dirty="0"/>
              <a:t>前者了解后者的接口</a:t>
            </a:r>
          </a:p>
          <a:p>
            <a:pPr lvl="1"/>
            <a:r>
              <a:rPr lang="zh-CN" altLang="en-US" sz="2400" dirty="0"/>
              <a:t>后者完成某些服务工作并返回结果</a:t>
            </a:r>
            <a:endParaRPr lang="en-US" altLang="zh-CN" sz="2400" dirty="0"/>
          </a:p>
          <a:p>
            <a:pPr lvl="1"/>
            <a:endParaRPr lang="zh-CN" altLang="en-US" sz="2400" dirty="0"/>
          </a:p>
          <a:p>
            <a:r>
              <a:rPr lang="zh-CN" altLang="en-US" sz="2800" dirty="0"/>
              <a:t>平等伙伴(</a:t>
            </a:r>
            <a:r>
              <a:rPr lang="en-US" altLang="zh-CN" sz="2800" dirty="0"/>
              <a:t>peer-to-peer)</a:t>
            </a:r>
            <a:r>
              <a:rPr lang="zh-CN" altLang="en-US" sz="2800" dirty="0"/>
              <a:t>关系</a:t>
            </a:r>
          </a:p>
          <a:p>
            <a:pPr lvl="1"/>
            <a:r>
              <a:rPr lang="zh-CN" altLang="en-US" sz="2400" dirty="0"/>
              <a:t>各子系统间可相互调用</a:t>
            </a:r>
          </a:p>
          <a:p>
            <a:pPr lvl="1"/>
            <a:r>
              <a:rPr lang="zh-CN" altLang="en-US" sz="2400" dirty="0"/>
              <a:t>每个子系统都必须了解其他子系统的接口</a:t>
            </a:r>
          </a:p>
          <a:p>
            <a:pPr lvl="1"/>
            <a:r>
              <a:rPr lang="zh-CN" altLang="en-US" sz="2400" dirty="0"/>
              <a:t>比前一方式复杂，尽量少用</a:t>
            </a:r>
          </a:p>
          <a:p>
            <a:endParaRPr kumimoji="1" lang="zh-CN" altLang="en-US" dirty="0"/>
          </a:p>
        </p:txBody>
      </p:sp>
      <p:sp>
        <p:nvSpPr>
          <p:cNvPr id="4" name="日期占位符 3">
            <a:extLst>
              <a:ext uri="{FF2B5EF4-FFF2-40B4-BE49-F238E27FC236}">
                <a16:creationId xmlns:a16="http://schemas.microsoft.com/office/drawing/2014/main" id="{6656DFEC-76D4-304D-A4DF-D8306327266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06E1B9F7-86F0-6546-BD45-9FCC076C6555}"/>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F11022A4-A2DA-124C-9446-1FEEBA73C8D1}"/>
              </a:ext>
            </a:extLst>
          </p:cNvPr>
          <p:cNvSpPr>
            <a:spLocks noGrp="1"/>
          </p:cNvSpPr>
          <p:nvPr>
            <p:ph type="sldNum" sz="quarter" idx="12"/>
          </p:nvPr>
        </p:nvSpPr>
        <p:spPr/>
        <p:txBody>
          <a:bodyPr/>
          <a:lstStyle/>
          <a:p>
            <a:fld id="{5B3F3CCD-5AE8-4BDA-99FD-25BB3DCCC447}" type="slidenum">
              <a:rPr lang="zh-CN" altLang="en-US" smtClean="0"/>
              <a:pPr/>
              <a:t>13</a:t>
            </a:fld>
            <a:endParaRPr lang="zh-CN" altLang="en-US"/>
          </a:p>
        </p:txBody>
      </p:sp>
      <p:grpSp>
        <p:nvGrpSpPr>
          <p:cNvPr id="13" name="组合 12">
            <a:extLst>
              <a:ext uri="{FF2B5EF4-FFF2-40B4-BE49-F238E27FC236}">
                <a16:creationId xmlns:a16="http://schemas.microsoft.com/office/drawing/2014/main" id="{C64E96A1-117E-7F40-B923-6DC9659A216A}"/>
              </a:ext>
            </a:extLst>
          </p:cNvPr>
          <p:cNvGrpSpPr/>
          <p:nvPr/>
        </p:nvGrpSpPr>
        <p:grpSpPr>
          <a:xfrm>
            <a:off x="5795586" y="4552274"/>
            <a:ext cx="6007755" cy="1407250"/>
            <a:chOff x="2057400" y="3505200"/>
            <a:chExt cx="7423146" cy="2427332"/>
          </a:xfrm>
        </p:grpSpPr>
        <p:sp>
          <p:nvSpPr>
            <p:cNvPr id="14" name="AutoShape 3">
              <a:extLst>
                <a:ext uri="{FF2B5EF4-FFF2-40B4-BE49-F238E27FC236}">
                  <a16:creationId xmlns:a16="http://schemas.microsoft.com/office/drawing/2014/main" id="{3559F23A-E1E8-0C40-9A9C-9E667BAEACB9}"/>
                </a:ext>
              </a:extLst>
            </p:cNvPr>
            <p:cNvSpPr>
              <a:spLocks noChangeArrowheads="1"/>
            </p:cNvSpPr>
            <p:nvPr/>
          </p:nvSpPr>
          <p:spPr bwMode="auto">
            <a:xfrm>
              <a:off x="2057400" y="3505200"/>
              <a:ext cx="2895600" cy="2209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defRPr/>
              </a:pPr>
              <a:endParaRPr lang="zh-CN" altLang="en-US" sz="2400" b="1">
                <a:solidFill>
                  <a:schemeClr val="tx1"/>
                </a:solidFill>
                <a:latin typeface="Arial" pitchFamily="34" charset="0"/>
              </a:endParaRPr>
            </a:p>
          </p:txBody>
        </p:sp>
        <p:sp>
          <p:nvSpPr>
            <p:cNvPr id="15" name="AutoShape 4">
              <a:extLst>
                <a:ext uri="{FF2B5EF4-FFF2-40B4-BE49-F238E27FC236}">
                  <a16:creationId xmlns:a16="http://schemas.microsoft.com/office/drawing/2014/main" id="{8674B594-06DB-E44D-A17F-B650EB1F5011}"/>
                </a:ext>
              </a:extLst>
            </p:cNvPr>
            <p:cNvSpPr>
              <a:spLocks noChangeArrowheads="1"/>
            </p:cNvSpPr>
            <p:nvPr/>
          </p:nvSpPr>
          <p:spPr bwMode="auto">
            <a:xfrm>
              <a:off x="2286000" y="3657600"/>
              <a:ext cx="22098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latin typeface="Arial" panose="020B0604020202020204" pitchFamily="34" charset="0"/>
                </a:rPr>
                <a:t>端子系统</a:t>
              </a:r>
            </a:p>
          </p:txBody>
        </p:sp>
        <p:sp>
          <p:nvSpPr>
            <p:cNvPr id="16" name="AutoShape 7">
              <a:extLst>
                <a:ext uri="{FF2B5EF4-FFF2-40B4-BE49-F238E27FC236}">
                  <a16:creationId xmlns:a16="http://schemas.microsoft.com/office/drawing/2014/main" id="{10F83E7F-63C9-4348-83DE-5135940C5772}"/>
                </a:ext>
              </a:extLst>
            </p:cNvPr>
            <p:cNvSpPr>
              <a:spLocks noChangeArrowheads="1"/>
            </p:cNvSpPr>
            <p:nvPr/>
          </p:nvSpPr>
          <p:spPr bwMode="auto">
            <a:xfrm>
              <a:off x="6584947" y="3505200"/>
              <a:ext cx="2895599" cy="2209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defRPr/>
              </a:pPr>
              <a:endParaRPr lang="zh-CN" altLang="en-US" sz="2400" b="1">
                <a:latin typeface="Arial" pitchFamily="34" charset="0"/>
              </a:endParaRPr>
            </a:p>
          </p:txBody>
        </p:sp>
        <p:sp>
          <p:nvSpPr>
            <p:cNvPr id="17" name="AutoShape 8">
              <a:extLst>
                <a:ext uri="{FF2B5EF4-FFF2-40B4-BE49-F238E27FC236}">
                  <a16:creationId xmlns:a16="http://schemas.microsoft.com/office/drawing/2014/main" id="{509E166E-3E58-F44C-BE69-43817566FB7A}"/>
                </a:ext>
              </a:extLst>
            </p:cNvPr>
            <p:cNvSpPr>
              <a:spLocks noChangeArrowheads="1"/>
            </p:cNvSpPr>
            <p:nvPr/>
          </p:nvSpPr>
          <p:spPr bwMode="auto">
            <a:xfrm>
              <a:off x="6813545" y="3657600"/>
              <a:ext cx="22098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latin typeface="Arial" panose="020B0604020202020204" pitchFamily="34" charset="0"/>
                </a:rPr>
                <a:t>端子系统</a:t>
              </a:r>
            </a:p>
          </p:txBody>
        </p:sp>
        <p:sp>
          <p:nvSpPr>
            <p:cNvPr id="18" name="Line 11">
              <a:extLst>
                <a:ext uri="{FF2B5EF4-FFF2-40B4-BE49-F238E27FC236}">
                  <a16:creationId xmlns:a16="http://schemas.microsoft.com/office/drawing/2014/main" id="{FD239074-B47F-CE4B-8018-42D43A9FADD6}"/>
                </a:ext>
              </a:extLst>
            </p:cNvPr>
            <p:cNvSpPr>
              <a:spLocks noChangeShapeType="1"/>
            </p:cNvSpPr>
            <p:nvPr/>
          </p:nvSpPr>
          <p:spPr bwMode="auto">
            <a:xfrm>
              <a:off x="4572000" y="4160837"/>
              <a:ext cx="2241546" cy="210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9" name="Text Box 12">
              <a:extLst>
                <a:ext uri="{FF2B5EF4-FFF2-40B4-BE49-F238E27FC236}">
                  <a16:creationId xmlns:a16="http://schemas.microsoft.com/office/drawing/2014/main" id="{C0CCA4FE-CD4D-9445-A292-128B001EDE89}"/>
                </a:ext>
              </a:extLst>
            </p:cNvPr>
            <p:cNvSpPr txBox="1">
              <a:spLocks noChangeArrowheads="1"/>
            </p:cNvSpPr>
            <p:nvPr/>
          </p:nvSpPr>
          <p:spPr bwMode="auto">
            <a:xfrm>
              <a:off x="5105401" y="3549650"/>
              <a:ext cx="1444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solidFill>
                    <a:srgbClr val="F5417D"/>
                  </a:solidFill>
                  <a:latin typeface="Arial" panose="020B0604020202020204" pitchFamily="34" charset="0"/>
                </a:rPr>
                <a:t>请求</a:t>
              </a:r>
            </a:p>
          </p:txBody>
        </p:sp>
        <p:sp>
          <p:nvSpPr>
            <p:cNvPr id="20" name="Line 13">
              <a:extLst>
                <a:ext uri="{FF2B5EF4-FFF2-40B4-BE49-F238E27FC236}">
                  <a16:creationId xmlns:a16="http://schemas.microsoft.com/office/drawing/2014/main" id="{0A082F92-5F51-7C4B-91FB-AF978F6EFB23}"/>
                </a:ext>
              </a:extLst>
            </p:cNvPr>
            <p:cNvSpPr>
              <a:spLocks noChangeShapeType="1"/>
            </p:cNvSpPr>
            <p:nvPr/>
          </p:nvSpPr>
          <p:spPr bwMode="auto">
            <a:xfrm>
              <a:off x="4572000" y="4770436"/>
              <a:ext cx="2241546" cy="2104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a:p>
          </p:txBody>
        </p:sp>
        <p:sp>
          <p:nvSpPr>
            <p:cNvPr id="21" name="Text Box 14">
              <a:extLst>
                <a:ext uri="{FF2B5EF4-FFF2-40B4-BE49-F238E27FC236}">
                  <a16:creationId xmlns:a16="http://schemas.microsoft.com/office/drawing/2014/main" id="{EBA9DAFC-71A5-3D42-818A-77106B1E9ADA}"/>
                </a:ext>
              </a:extLst>
            </p:cNvPr>
            <p:cNvSpPr txBox="1">
              <a:spLocks noChangeArrowheads="1"/>
            </p:cNvSpPr>
            <p:nvPr/>
          </p:nvSpPr>
          <p:spPr bwMode="auto">
            <a:xfrm>
              <a:off x="5108576" y="4692650"/>
              <a:ext cx="1444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a:solidFill>
                    <a:srgbClr val="F5417D"/>
                  </a:solidFill>
                  <a:latin typeface="Arial" panose="020B0604020202020204" pitchFamily="34" charset="0"/>
                </a:rPr>
                <a:t>请求</a:t>
              </a:r>
            </a:p>
          </p:txBody>
        </p:sp>
        <p:sp>
          <p:nvSpPr>
            <p:cNvPr id="22" name="Text Box 15">
              <a:extLst>
                <a:ext uri="{FF2B5EF4-FFF2-40B4-BE49-F238E27FC236}">
                  <a16:creationId xmlns:a16="http://schemas.microsoft.com/office/drawing/2014/main" id="{8BC6264B-0393-054D-BE44-AE36E2D520EA}"/>
                </a:ext>
              </a:extLst>
            </p:cNvPr>
            <p:cNvSpPr txBox="1">
              <a:spLocks noChangeArrowheads="1"/>
            </p:cNvSpPr>
            <p:nvPr/>
          </p:nvSpPr>
          <p:spPr bwMode="auto">
            <a:xfrm>
              <a:off x="3035301" y="5124870"/>
              <a:ext cx="992707" cy="79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b="1" dirty="0">
                  <a:latin typeface="Arial" panose="020B0604020202020204" pitchFamily="34" charset="0"/>
                </a:rPr>
                <a:t>合约</a:t>
              </a:r>
            </a:p>
          </p:txBody>
        </p:sp>
        <p:sp>
          <p:nvSpPr>
            <p:cNvPr id="23" name="Rectangle 16">
              <a:extLst>
                <a:ext uri="{FF2B5EF4-FFF2-40B4-BE49-F238E27FC236}">
                  <a16:creationId xmlns:a16="http://schemas.microsoft.com/office/drawing/2014/main" id="{85BE1E7F-BF07-BC42-B478-597433E849F3}"/>
                </a:ext>
              </a:extLst>
            </p:cNvPr>
            <p:cNvSpPr>
              <a:spLocks noChangeArrowheads="1"/>
            </p:cNvSpPr>
            <p:nvPr/>
          </p:nvSpPr>
          <p:spPr bwMode="auto">
            <a:xfrm>
              <a:off x="7499346" y="5136217"/>
              <a:ext cx="992707" cy="79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b="1" dirty="0">
                  <a:latin typeface="Arial" panose="020B0604020202020204" pitchFamily="34" charset="0"/>
                </a:rPr>
                <a:t>合约</a:t>
              </a:r>
            </a:p>
          </p:txBody>
        </p:sp>
      </p:grpSp>
      <p:grpSp>
        <p:nvGrpSpPr>
          <p:cNvPr id="25" name="组合 24">
            <a:extLst>
              <a:ext uri="{FF2B5EF4-FFF2-40B4-BE49-F238E27FC236}">
                <a16:creationId xmlns:a16="http://schemas.microsoft.com/office/drawing/2014/main" id="{BEEEFA8D-67D1-1347-813E-2AD1B113200D}"/>
              </a:ext>
            </a:extLst>
          </p:cNvPr>
          <p:cNvGrpSpPr/>
          <p:nvPr/>
        </p:nvGrpSpPr>
        <p:grpSpPr>
          <a:xfrm>
            <a:off x="6208578" y="1701832"/>
            <a:ext cx="5507796" cy="1370883"/>
            <a:chOff x="6208578" y="1701832"/>
            <a:chExt cx="5507796" cy="1370883"/>
          </a:xfrm>
        </p:grpSpPr>
        <p:grpSp>
          <p:nvGrpSpPr>
            <p:cNvPr id="7" name="组合 6">
              <a:extLst>
                <a:ext uri="{FF2B5EF4-FFF2-40B4-BE49-F238E27FC236}">
                  <a16:creationId xmlns:a16="http://schemas.microsoft.com/office/drawing/2014/main" id="{19F1CE20-7F87-8445-939B-71524EF01C48}"/>
                </a:ext>
              </a:extLst>
            </p:cNvPr>
            <p:cNvGrpSpPr/>
            <p:nvPr/>
          </p:nvGrpSpPr>
          <p:grpSpPr>
            <a:xfrm>
              <a:off x="6208578" y="1701832"/>
              <a:ext cx="5507796" cy="1370883"/>
              <a:chOff x="2438400" y="762000"/>
              <a:chExt cx="6547957" cy="2209800"/>
            </a:xfrm>
          </p:grpSpPr>
          <p:sp>
            <p:nvSpPr>
              <p:cNvPr id="8" name="AutoShape 2">
                <a:extLst>
                  <a:ext uri="{FF2B5EF4-FFF2-40B4-BE49-F238E27FC236}">
                    <a16:creationId xmlns:a16="http://schemas.microsoft.com/office/drawing/2014/main" id="{711C18A3-91D2-F14A-8747-7B1A877D66DE}"/>
                  </a:ext>
                </a:extLst>
              </p:cNvPr>
              <p:cNvSpPr>
                <a:spLocks noChangeArrowheads="1"/>
              </p:cNvSpPr>
              <p:nvPr/>
            </p:nvSpPr>
            <p:spPr bwMode="auto">
              <a:xfrm>
                <a:off x="2438400" y="1066800"/>
                <a:ext cx="22098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latin typeface="Arial" panose="020B0604020202020204" pitchFamily="34" charset="0"/>
                  </a:rPr>
                  <a:t>客户端</a:t>
                </a:r>
              </a:p>
              <a:p>
                <a:r>
                  <a:rPr lang="zh-CN" altLang="en-US" b="1" dirty="0">
                    <a:latin typeface="Arial" panose="020B0604020202020204" pitchFamily="34" charset="0"/>
                  </a:rPr>
                  <a:t>子系统</a:t>
                </a:r>
              </a:p>
            </p:txBody>
          </p:sp>
          <p:sp>
            <p:nvSpPr>
              <p:cNvPr id="9" name="AutoShape 5">
                <a:extLst>
                  <a:ext uri="{FF2B5EF4-FFF2-40B4-BE49-F238E27FC236}">
                    <a16:creationId xmlns:a16="http://schemas.microsoft.com/office/drawing/2014/main" id="{9035E746-C210-764B-8331-4F65B3952907}"/>
                  </a:ext>
                </a:extLst>
              </p:cNvPr>
              <p:cNvSpPr>
                <a:spLocks noChangeArrowheads="1"/>
              </p:cNvSpPr>
              <p:nvPr/>
            </p:nvSpPr>
            <p:spPr bwMode="auto">
              <a:xfrm>
                <a:off x="6090757" y="762000"/>
                <a:ext cx="2895600" cy="2209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defRPr/>
                </a:pPr>
                <a:endParaRPr lang="zh-CN" altLang="en-US" sz="2400" b="1">
                  <a:latin typeface="Arial" pitchFamily="34" charset="0"/>
                </a:endParaRPr>
              </a:p>
            </p:txBody>
          </p:sp>
          <p:sp>
            <p:nvSpPr>
              <p:cNvPr id="10" name="AutoShape 6">
                <a:extLst>
                  <a:ext uri="{FF2B5EF4-FFF2-40B4-BE49-F238E27FC236}">
                    <a16:creationId xmlns:a16="http://schemas.microsoft.com/office/drawing/2014/main" id="{AD5C2793-0A68-9148-A1BD-48E5709B83F3}"/>
                  </a:ext>
                </a:extLst>
              </p:cNvPr>
              <p:cNvSpPr>
                <a:spLocks noChangeArrowheads="1"/>
              </p:cNvSpPr>
              <p:nvPr/>
            </p:nvSpPr>
            <p:spPr bwMode="auto">
              <a:xfrm>
                <a:off x="6304425" y="914400"/>
                <a:ext cx="2209797"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latin typeface="Arial" panose="020B0604020202020204" pitchFamily="34" charset="0"/>
                  </a:rPr>
                  <a:t>服务器端</a:t>
                </a:r>
              </a:p>
              <a:p>
                <a:r>
                  <a:rPr lang="zh-CN" altLang="en-US" b="1" dirty="0">
                    <a:latin typeface="Arial" panose="020B0604020202020204" pitchFamily="34" charset="0"/>
                  </a:rPr>
                  <a:t>子系统</a:t>
                </a:r>
              </a:p>
            </p:txBody>
          </p:sp>
          <p:sp>
            <p:nvSpPr>
              <p:cNvPr id="11" name="Line 9">
                <a:extLst>
                  <a:ext uri="{FF2B5EF4-FFF2-40B4-BE49-F238E27FC236}">
                    <a16:creationId xmlns:a16="http://schemas.microsoft.com/office/drawing/2014/main" id="{E671C131-4D14-7D47-9E54-927AF1384635}"/>
                  </a:ext>
                </a:extLst>
              </p:cNvPr>
              <p:cNvSpPr>
                <a:spLocks noChangeShapeType="1"/>
              </p:cNvSpPr>
              <p:nvPr/>
            </p:nvSpPr>
            <p:spPr bwMode="auto">
              <a:xfrm>
                <a:off x="4648199" y="1828800"/>
                <a:ext cx="1656226"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a:lstStyle/>
              <a:p>
                <a:endParaRPr lang="zh-CN" altLang="en-US" sz="2400"/>
              </a:p>
            </p:txBody>
          </p:sp>
        </p:grpSp>
        <p:sp>
          <p:nvSpPr>
            <p:cNvPr id="24" name="Text Box 12">
              <a:extLst>
                <a:ext uri="{FF2B5EF4-FFF2-40B4-BE49-F238E27FC236}">
                  <a16:creationId xmlns:a16="http://schemas.microsoft.com/office/drawing/2014/main" id="{5D458025-531F-F244-B9A0-FEA62F6386B7}"/>
                </a:ext>
              </a:extLst>
            </p:cNvPr>
            <p:cNvSpPr txBox="1">
              <a:spLocks noChangeArrowheads="1"/>
            </p:cNvSpPr>
            <p:nvPr/>
          </p:nvSpPr>
          <p:spPr bwMode="auto">
            <a:xfrm>
              <a:off x="8290679" y="1898724"/>
              <a:ext cx="1169175" cy="26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dirty="0">
                  <a:solidFill>
                    <a:srgbClr val="F5417D"/>
                  </a:solidFill>
                  <a:latin typeface="Arial" panose="020B0604020202020204" pitchFamily="34" charset="0"/>
                </a:rPr>
                <a:t>请求</a:t>
              </a:r>
            </a:p>
          </p:txBody>
        </p:sp>
      </p:grpSp>
    </p:spTree>
    <p:extLst>
      <p:ext uri="{BB962C8B-B14F-4D97-AF65-F5344CB8AC3E}">
        <p14:creationId xmlns:p14="http://schemas.microsoft.com/office/powerpoint/2010/main" val="263222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F8882-B0DF-F344-8317-123583ABD4DE}"/>
              </a:ext>
            </a:extLst>
          </p:cNvPr>
          <p:cNvSpPr>
            <a:spLocks noGrp="1"/>
          </p:cNvSpPr>
          <p:nvPr>
            <p:ph type="title"/>
          </p:nvPr>
        </p:nvSpPr>
        <p:spPr/>
        <p:txBody>
          <a:bodyPr/>
          <a:lstStyle/>
          <a:p>
            <a:r>
              <a:rPr lang="en-US" altLang="zh-CN" dirty="0"/>
              <a:t>3.1</a:t>
            </a:r>
            <a:r>
              <a:rPr lang="zh-CN" altLang="en-US" dirty="0"/>
              <a:t> 系统分解</a:t>
            </a:r>
            <a:r>
              <a:rPr lang="en-US" altLang="zh-CN" dirty="0"/>
              <a:t>—</a:t>
            </a:r>
            <a:r>
              <a:rPr lang="zh-CN" altLang="en-US" dirty="0"/>
              <a:t>子系统的组织</a:t>
            </a:r>
            <a:endParaRPr kumimoji="1" lang="zh-CN" altLang="en-US" dirty="0"/>
          </a:p>
        </p:txBody>
      </p:sp>
      <p:sp>
        <p:nvSpPr>
          <p:cNvPr id="3" name="内容占位符 2">
            <a:extLst>
              <a:ext uri="{FF2B5EF4-FFF2-40B4-BE49-F238E27FC236}">
                <a16:creationId xmlns:a16="http://schemas.microsoft.com/office/drawing/2014/main" id="{B8F787E5-E654-3C41-B39C-E051FCC62F02}"/>
              </a:ext>
            </a:extLst>
          </p:cNvPr>
          <p:cNvSpPr>
            <a:spLocks noGrp="1"/>
          </p:cNvSpPr>
          <p:nvPr>
            <p:ph idx="1"/>
          </p:nvPr>
        </p:nvSpPr>
        <p:spPr/>
        <p:txBody>
          <a:bodyPr/>
          <a:lstStyle/>
          <a:p>
            <a:r>
              <a:rPr lang="zh-CN" altLang="en-US" sz="2800" dirty="0"/>
              <a:t>水平层次组织：</a:t>
            </a:r>
          </a:p>
          <a:p>
            <a:pPr lvl="1"/>
            <a:r>
              <a:rPr lang="zh-CN" altLang="en-US" sz="2400" dirty="0"/>
              <a:t>把软件组织成一个层次系统，每层是一个子系统</a:t>
            </a:r>
          </a:p>
          <a:p>
            <a:pPr lvl="1"/>
            <a:r>
              <a:rPr lang="zh-CN" altLang="en-US" sz="2400" dirty="0"/>
              <a:t>下层（供应商）为实现上层（客户）功能提供服务</a:t>
            </a:r>
          </a:p>
          <a:p>
            <a:pPr lvl="1"/>
            <a:r>
              <a:rPr lang="zh-CN" altLang="en-US" sz="2400" dirty="0"/>
              <a:t>每层内对象间相互独立，不同层对象间有关联</a:t>
            </a:r>
          </a:p>
          <a:p>
            <a:pPr lvl="1"/>
            <a:r>
              <a:rPr lang="zh-CN" altLang="en-US" sz="2400" dirty="0"/>
              <a:t>封闭式：每层的接口只影响相邻的上层</a:t>
            </a:r>
          </a:p>
          <a:p>
            <a:pPr lvl="1"/>
            <a:r>
              <a:rPr lang="zh-CN" altLang="en-US" sz="2400" dirty="0"/>
              <a:t>开放式：某层子系统可使用处于其下面任何一层子系统所提供的服务</a:t>
            </a:r>
          </a:p>
          <a:p>
            <a:r>
              <a:rPr lang="zh-CN" altLang="en-US" sz="2800" dirty="0"/>
              <a:t>垂直块状组织：</a:t>
            </a:r>
            <a:endParaRPr lang="en-US" altLang="zh-CN" sz="2800" dirty="0"/>
          </a:p>
          <a:p>
            <a:pPr lvl="1"/>
            <a:r>
              <a:rPr lang="zh-CN" altLang="en-US" sz="2400" dirty="0"/>
              <a:t>把软件系统垂直地分解成若干个相对独立的、弱耦合的子系统</a:t>
            </a:r>
            <a:endParaRPr lang="en-US" altLang="zh-CN" sz="2400" dirty="0"/>
          </a:p>
          <a:p>
            <a:pPr lvl="1"/>
            <a:r>
              <a:rPr lang="zh-CN" altLang="en-US" sz="2400" dirty="0"/>
              <a:t>一个系统相当于一块，每块提供一种服务</a:t>
            </a:r>
          </a:p>
          <a:p>
            <a:endParaRPr kumimoji="1" lang="zh-CN" altLang="en-US" dirty="0"/>
          </a:p>
        </p:txBody>
      </p:sp>
      <p:sp>
        <p:nvSpPr>
          <p:cNvPr id="4" name="日期占位符 3">
            <a:extLst>
              <a:ext uri="{FF2B5EF4-FFF2-40B4-BE49-F238E27FC236}">
                <a16:creationId xmlns:a16="http://schemas.microsoft.com/office/drawing/2014/main" id="{6656DFEC-76D4-304D-A4DF-D8306327266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06E1B9F7-86F0-6546-BD45-9FCC076C6555}"/>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F11022A4-A2DA-124C-9446-1FEEBA73C8D1}"/>
              </a:ext>
            </a:extLst>
          </p:cNvPr>
          <p:cNvSpPr>
            <a:spLocks noGrp="1"/>
          </p:cNvSpPr>
          <p:nvPr>
            <p:ph type="sldNum" sz="quarter" idx="12"/>
          </p:nvPr>
        </p:nvSpPr>
        <p:spPr/>
        <p:txBody>
          <a:bodyPr/>
          <a:lstStyle/>
          <a:p>
            <a:fld id="{5B3F3CCD-5AE8-4BDA-99FD-25BB3DCCC447}" type="slidenum">
              <a:rPr lang="zh-CN" altLang="en-US" smtClean="0"/>
              <a:pPr/>
              <a:t>14</a:t>
            </a:fld>
            <a:endParaRPr lang="zh-CN" altLang="en-US"/>
          </a:p>
        </p:txBody>
      </p:sp>
    </p:spTree>
    <p:extLst>
      <p:ext uri="{BB962C8B-B14F-4D97-AF65-F5344CB8AC3E}">
        <p14:creationId xmlns:p14="http://schemas.microsoft.com/office/powerpoint/2010/main" val="154720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502F6-6195-DB40-86E5-A9AE6FE6DA23}"/>
              </a:ext>
            </a:extLst>
          </p:cNvPr>
          <p:cNvSpPr>
            <a:spLocks noGrp="1"/>
          </p:cNvSpPr>
          <p:nvPr>
            <p:ph type="title"/>
          </p:nvPr>
        </p:nvSpPr>
        <p:spPr/>
        <p:txBody>
          <a:bodyPr/>
          <a:lstStyle/>
          <a:p>
            <a:r>
              <a:rPr lang="en-US" altLang="zh-CN" dirty="0"/>
              <a:t>3.1</a:t>
            </a:r>
            <a:r>
              <a:rPr lang="zh-CN" altLang="en-US" dirty="0"/>
              <a:t> 系统分解</a:t>
            </a:r>
            <a:r>
              <a:rPr lang="en-US" altLang="zh-CN" dirty="0"/>
              <a:t>—</a:t>
            </a:r>
            <a:r>
              <a:rPr lang="zh-CN" altLang="en-US" dirty="0"/>
              <a:t>设计系统的拓扑结构</a:t>
            </a:r>
            <a:endParaRPr kumimoji="1" lang="zh-CN" altLang="en-US" dirty="0"/>
          </a:p>
        </p:txBody>
      </p:sp>
      <p:sp>
        <p:nvSpPr>
          <p:cNvPr id="3" name="内容占位符 2">
            <a:extLst>
              <a:ext uri="{FF2B5EF4-FFF2-40B4-BE49-F238E27FC236}">
                <a16:creationId xmlns:a16="http://schemas.microsoft.com/office/drawing/2014/main" id="{87164A3E-63D1-754D-9009-160C877F19BC}"/>
              </a:ext>
            </a:extLst>
          </p:cNvPr>
          <p:cNvSpPr>
            <a:spLocks noGrp="1"/>
          </p:cNvSpPr>
          <p:nvPr>
            <p:ph idx="1"/>
          </p:nvPr>
        </p:nvSpPr>
        <p:spPr/>
        <p:txBody>
          <a:bodyPr/>
          <a:lstStyle/>
          <a:p>
            <a:r>
              <a:rPr lang="zh-CN" altLang="en-US" sz="2400" dirty="0"/>
              <a:t>管道型</a:t>
            </a:r>
          </a:p>
          <a:p>
            <a:pPr lvl="1"/>
            <a:r>
              <a:rPr lang="zh-CN" altLang="en-US" sz="2000" dirty="0"/>
              <a:t>每一个模块都有一组输入和一组输出。每一个模块从其输入端接收输入流，经过内部处理后，按照标准的顺序将结果数据流送到输出端。 </a:t>
            </a:r>
          </a:p>
          <a:p>
            <a:pPr lvl="1"/>
            <a:r>
              <a:rPr lang="zh-CN" altLang="en-US" sz="2000" dirty="0"/>
              <a:t>一个典型的管道和过滤器体系结构的例子就是传统的编译器，其中词法分析、语法分析、语义分析和代码生成是不同的过滤器。</a:t>
            </a:r>
            <a:endParaRPr lang="en-US" altLang="zh-CN" sz="2000" dirty="0"/>
          </a:p>
          <a:p>
            <a:pPr lvl="1"/>
            <a:endParaRPr lang="zh-CN" altLang="en-US" sz="2000" dirty="0"/>
          </a:p>
          <a:p>
            <a:r>
              <a:rPr lang="zh-CN" altLang="en-US" sz="2400" dirty="0"/>
              <a:t>树型</a:t>
            </a:r>
            <a:endParaRPr lang="en-US" altLang="zh-CN" sz="2400" dirty="0"/>
          </a:p>
          <a:p>
            <a:endParaRPr lang="zh-CN" altLang="en-US" sz="2400" dirty="0"/>
          </a:p>
          <a:p>
            <a:r>
              <a:rPr lang="zh-CN" altLang="en-US" sz="2400" dirty="0"/>
              <a:t>星型</a:t>
            </a:r>
            <a:endParaRPr kumimoji="1" lang="zh-CN" altLang="en-US" dirty="0"/>
          </a:p>
        </p:txBody>
      </p:sp>
      <p:sp>
        <p:nvSpPr>
          <p:cNvPr id="4" name="日期占位符 3">
            <a:extLst>
              <a:ext uri="{FF2B5EF4-FFF2-40B4-BE49-F238E27FC236}">
                <a16:creationId xmlns:a16="http://schemas.microsoft.com/office/drawing/2014/main" id="{66B353F0-53C7-8543-9E60-40F5D540B3C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291110A-71C2-0E47-983F-539328A9850B}"/>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65AD900-79D2-AA44-BB37-8628E6E607F0}"/>
              </a:ext>
            </a:extLst>
          </p:cNvPr>
          <p:cNvSpPr>
            <a:spLocks noGrp="1"/>
          </p:cNvSpPr>
          <p:nvPr>
            <p:ph type="sldNum" sz="quarter" idx="12"/>
          </p:nvPr>
        </p:nvSpPr>
        <p:spPr/>
        <p:txBody>
          <a:bodyPr/>
          <a:lstStyle/>
          <a:p>
            <a:fld id="{5B3F3CCD-5AE8-4BDA-99FD-25BB3DCCC447}" type="slidenum">
              <a:rPr lang="zh-CN" altLang="en-US" smtClean="0"/>
              <a:pPr/>
              <a:t>15</a:t>
            </a:fld>
            <a:endParaRPr lang="zh-CN" altLang="en-US"/>
          </a:p>
        </p:txBody>
      </p:sp>
      <p:pic>
        <p:nvPicPr>
          <p:cNvPr id="7" name="Picture 4" descr="管道">
            <a:extLst>
              <a:ext uri="{FF2B5EF4-FFF2-40B4-BE49-F238E27FC236}">
                <a16:creationId xmlns:a16="http://schemas.microsoft.com/office/drawing/2014/main" id="{6AD8A378-869F-C447-A27E-AC4F03F0A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551" y="2724561"/>
            <a:ext cx="457200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17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AFCB-209C-6947-818F-E2C1CF058C50}"/>
              </a:ext>
            </a:extLst>
          </p:cNvPr>
          <p:cNvSpPr>
            <a:spLocks noGrp="1"/>
          </p:cNvSpPr>
          <p:nvPr>
            <p:ph type="title"/>
          </p:nvPr>
        </p:nvSpPr>
        <p:spPr/>
        <p:txBody>
          <a:bodyPr/>
          <a:lstStyle/>
          <a:p>
            <a:r>
              <a:rPr kumimoji="1" lang="en-US" altLang="zh-CN" dirty="0"/>
              <a:t>3.2</a:t>
            </a:r>
            <a:r>
              <a:rPr kumimoji="1" lang="zh-CN" altLang="en-US" dirty="0"/>
              <a:t> </a:t>
            </a:r>
            <a:r>
              <a:rPr lang="zh-CN" altLang="en-US" dirty="0"/>
              <a:t>设计问题域子系统</a:t>
            </a:r>
            <a:endParaRPr kumimoji="1" lang="zh-CN" altLang="en-US" dirty="0"/>
          </a:p>
        </p:txBody>
      </p:sp>
      <p:sp>
        <p:nvSpPr>
          <p:cNvPr id="3" name="内容占位符 2">
            <a:extLst>
              <a:ext uri="{FF2B5EF4-FFF2-40B4-BE49-F238E27FC236}">
                <a16:creationId xmlns:a16="http://schemas.microsoft.com/office/drawing/2014/main" id="{FE40F354-172E-B247-8B93-15BC0B925F49}"/>
              </a:ext>
            </a:extLst>
          </p:cNvPr>
          <p:cNvSpPr>
            <a:spLocks noGrp="1"/>
          </p:cNvSpPr>
          <p:nvPr>
            <p:ph idx="1"/>
          </p:nvPr>
        </p:nvSpPr>
        <p:spPr/>
        <p:txBody>
          <a:bodyPr>
            <a:normAutofit/>
          </a:bodyPr>
          <a:lstStyle/>
          <a:p>
            <a:pPr>
              <a:lnSpc>
                <a:spcPct val="110000"/>
              </a:lnSpc>
              <a:spcBef>
                <a:spcPct val="0"/>
              </a:spcBef>
              <a:buSzTx/>
              <a:buFont typeface="Wingdings" pitchFamily="2" charset="2"/>
              <a:buChar char="§"/>
            </a:pPr>
            <a:r>
              <a:rPr lang="zh-CN" altLang="en-US" sz="2400" dirty="0">
                <a:latin typeface="楷体_GB2312" pitchFamily="49" charset="-122"/>
              </a:rPr>
              <a:t>方法：将</a:t>
            </a:r>
            <a:r>
              <a:rPr lang="en-US" altLang="zh-CN" sz="2400" dirty="0">
                <a:latin typeface="楷体_GB2312" pitchFamily="49" charset="-122"/>
              </a:rPr>
              <a:t>OOA</a:t>
            </a:r>
            <a:r>
              <a:rPr lang="zh-CN" altLang="en-US" sz="2400" dirty="0">
                <a:latin typeface="楷体_GB2312" pitchFamily="49" charset="-122"/>
              </a:rPr>
              <a:t>的模型直接放到</a:t>
            </a:r>
            <a:r>
              <a:rPr lang="en-US" altLang="zh-CN" sz="2400" dirty="0">
                <a:latin typeface="楷体_GB2312" pitchFamily="49" charset="-122"/>
              </a:rPr>
              <a:t>OOD</a:t>
            </a:r>
            <a:r>
              <a:rPr lang="zh-CN" altLang="en-US" sz="2400" dirty="0">
                <a:latin typeface="楷体_GB2312" pitchFamily="49" charset="-122"/>
              </a:rPr>
              <a:t>的问题域部分,根据需求变化对</a:t>
            </a:r>
            <a:r>
              <a:rPr lang="en-US" altLang="zh-CN" sz="2400" dirty="0">
                <a:latin typeface="楷体_GB2312" pitchFamily="49" charset="-122"/>
              </a:rPr>
              <a:t>OOA</a:t>
            </a:r>
            <a:r>
              <a:rPr lang="zh-CN" altLang="en-US" sz="2400" dirty="0">
                <a:latin typeface="楷体_GB2312" pitchFamily="49" charset="-122"/>
              </a:rPr>
              <a:t>结果进行改动和增补。</a:t>
            </a:r>
          </a:p>
          <a:p>
            <a:pPr>
              <a:lnSpc>
                <a:spcPct val="110000"/>
              </a:lnSpc>
              <a:spcBef>
                <a:spcPct val="0"/>
              </a:spcBef>
              <a:buSzTx/>
              <a:buFont typeface="Wingdings" pitchFamily="2" charset="2"/>
              <a:buChar char="§"/>
            </a:pPr>
            <a:r>
              <a:rPr lang="zh-CN" altLang="en-US" sz="2400" dirty="0">
                <a:latin typeface="楷体_GB2312" pitchFamily="49" charset="-122"/>
              </a:rPr>
              <a:t>任务：从</a:t>
            </a:r>
            <a:r>
              <a:rPr lang="zh-CN" altLang="en-US" sz="2400" dirty="0">
                <a:solidFill>
                  <a:schemeClr val="hlink"/>
                </a:solidFill>
                <a:latin typeface="楷体_GB2312" pitchFamily="49" charset="-122"/>
              </a:rPr>
              <a:t>实现角度</a:t>
            </a:r>
            <a:r>
              <a:rPr lang="zh-CN" altLang="en-US" sz="2400" dirty="0">
                <a:latin typeface="楷体_GB2312" pitchFamily="49" charset="-122"/>
              </a:rPr>
              <a:t>，对</a:t>
            </a:r>
            <a:r>
              <a:rPr lang="en-US" altLang="zh-CN" sz="2400" dirty="0">
                <a:solidFill>
                  <a:schemeClr val="hlink"/>
                </a:solidFill>
                <a:latin typeface="楷体_GB2312" pitchFamily="49" charset="-122"/>
              </a:rPr>
              <a:t>OOA</a:t>
            </a:r>
            <a:r>
              <a:rPr lang="zh-CN" altLang="en-US" sz="2400" dirty="0">
                <a:latin typeface="楷体_GB2312" pitchFamily="49" charset="-122"/>
              </a:rPr>
              <a:t>产生的问题域模型作一些</a:t>
            </a:r>
            <a:r>
              <a:rPr lang="zh-CN" altLang="en-US" sz="2400" dirty="0">
                <a:solidFill>
                  <a:schemeClr val="hlink"/>
                </a:solidFill>
                <a:latin typeface="楷体_GB2312" pitchFamily="49" charset="-122"/>
              </a:rPr>
              <a:t>补充或修改</a:t>
            </a:r>
            <a:r>
              <a:rPr lang="zh-CN" altLang="en-US" sz="2400" dirty="0">
                <a:latin typeface="楷体_GB2312" pitchFamily="49" charset="-122"/>
              </a:rPr>
              <a:t>，主要包括：增添、合并或分解类-＆-对象、属性及服务，调整继承关系。</a:t>
            </a:r>
            <a:endParaRPr lang="en-US" altLang="zh-CN" sz="2400" dirty="0">
              <a:latin typeface="楷体_GB2312" pitchFamily="49" charset="-122"/>
            </a:endParaRPr>
          </a:p>
          <a:p>
            <a:pPr>
              <a:lnSpc>
                <a:spcPct val="110000"/>
              </a:lnSpc>
              <a:spcBef>
                <a:spcPct val="0"/>
              </a:spcBef>
              <a:buSzTx/>
              <a:buFont typeface="Wingdings" pitchFamily="2" charset="2"/>
              <a:buChar char="§"/>
            </a:pPr>
            <a:r>
              <a:rPr lang="zh-CN" altLang="en-US" sz="2400" dirty="0">
                <a:latin typeface="宋体" panose="02010600030101010101" pitchFamily="2" charset="-122"/>
              </a:rPr>
              <a:t>对</a:t>
            </a:r>
            <a:r>
              <a:rPr lang="en-US" altLang="zh-CN" sz="2400" dirty="0"/>
              <a:t>OOA</a:t>
            </a:r>
            <a:r>
              <a:rPr lang="zh-CN" altLang="en-US" sz="2400" dirty="0">
                <a:latin typeface="宋体" panose="02010600030101010101" pitchFamily="2" charset="-122"/>
              </a:rPr>
              <a:t>结果加以增补要考虑的因素：</a:t>
            </a:r>
            <a:endParaRPr lang="en-US" altLang="zh-CN" sz="2400" dirty="0">
              <a:latin typeface="宋体" panose="02010600030101010101" pitchFamily="2" charset="-122"/>
            </a:endParaRPr>
          </a:p>
          <a:p>
            <a:pPr lvl="1"/>
            <a:r>
              <a:rPr lang="zh-CN" altLang="en-US" sz="2000" dirty="0"/>
              <a:t>调整需求</a:t>
            </a:r>
          </a:p>
          <a:p>
            <a:pPr lvl="1"/>
            <a:r>
              <a:rPr lang="zh-CN" altLang="en-US" sz="2000" dirty="0"/>
              <a:t>复用已有的类</a:t>
            </a:r>
          </a:p>
          <a:p>
            <a:pPr lvl="1"/>
            <a:r>
              <a:rPr lang="zh-CN" altLang="en-US" sz="2000" dirty="0"/>
              <a:t>把问题域类组合在一起</a:t>
            </a:r>
          </a:p>
          <a:p>
            <a:pPr lvl="1"/>
            <a:r>
              <a:rPr lang="zh-CN" altLang="en-US" sz="2000" dirty="0"/>
              <a:t>通过增添一般类以建立协议</a:t>
            </a:r>
          </a:p>
          <a:p>
            <a:pPr lvl="1"/>
            <a:r>
              <a:rPr lang="zh-CN" altLang="en-US" sz="2000" dirty="0"/>
              <a:t>调整继承层次</a:t>
            </a:r>
          </a:p>
          <a:p>
            <a:pPr>
              <a:lnSpc>
                <a:spcPct val="110000"/>
              </a:lnSpc>
              <a:spcBef>
                <a:spcPct val="0"/>
              </a:spcBef>
              <a:buSzTx/>
              <a:buFont typeface="Wingdings" pitchFamily="2" charset="2"/>
              <a:buChar char="§"/>
            </a:pPr>
            <a:endParaRPr lang="zh-CN" altLang="en-US" sz="2400" dirty="0">
              <a:latin typeface="楷体_GB2312" pitchFamily="49" charset="-122"/>
            </a:endParaRPr>
          </a:p>
          <a:p>
            <a:endParaRPr kumimoji="1" lang="zh-CN" altLang="en-US" dirty="0"/>
          </a:p>
        </p:txBody>
      </p:sp>
      <p:sp>
        <p:nvSpPr>
          <p:cNvPr id="4" name="日期占位符 3">
            <a:extLst>
              <a:ext uri="{FF2B5EF4-FFF2-40B4-BE49-F238E27FC236}">
                <a16:creationId xmlns:a16="http://schemas.microsoft.com/office/drawing/2014/main" id="{CECBE651-88C1-F54B-B865-F9153F0978B7}"/>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0363BC-A433-D04D-B6D5-5D54BDD5F02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3517C43-0097-624C-99B7-89764674218F}"/>
              </a:ext>
            </a:extLst>
          </p:cNvPr>
          <p:cNvSpPr>
            <a:spLocks noGrp="1"/>
          </p:cNvSpPr>
          <p:nvPr>
            <p:ph type="sldNum" sz="quarter" idx="12"/>
          </p:nvPr>
        </p:nvSpPr>
        <p:spPr/>
        <p:txBody>
          <a:bodyPr/>
          <a:lstStyle/>
          <a:p>
            <a:fld id="{5B3F3CCD-5AE8-4BDA-99FD-25BB3DCCC447}" type="slidenum">
              <a:rPr lang="zh-CN" altLang="en-US" smtClean="0"/>
              <a:pPr/>
              <a:t>16</a:t>
            </a:fld>
            <a:endParaRPr lang="zh-CN" altLang="en-US"/>
          </a:p>
        </p:txBody>
      </p:sp>
    </p:spTree>
    <p:extLst>
      <p:ext uri="{BB962C8B-B14F-4D97-AF65-F5344CB8AC3E}">
        <p14:creationId xmlns:p14="http://schemas.microsoft.com/office/powerpoint/2010/main" val="230134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3.3</a:t>
            </a:r>
            <a:r>
              <a:rPr kumimoji="1" lang="zh-CN" altLang="en-US" dirty="0"/>
              <a:t> </a:t>
            </a:r>
            <a:r>
              <a:rPr lang="zh-CN" altLang="en-US" dirty="0"/>
              <a:t>设计人-机交互子系统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p:txBody>
          <a:bodyPr/>
          <a:lstStyle/>
          <a:p>
            <a:r>
              <a:rPr lang="zh-CN" altLang="en-US" sz="2400" dirty="0">
                <a:solidFill>
                  <a:schemeClr val="tx2"/>
                </a:solidFill>
                <a:latin typeface="楷体_GB2312" pitchFamily="49" charset="-122"/>
              </a:rPr>
              <a:t>虽然好的人机交互部分不可能挽救一个功能很差的软件, </a:t>
            </a:r>
            <a:r>
              <a:rPr lang="zh-CN" altLang="en-US" sz="2400" dirty="0">
                <a:solidFill>
                  <a:srgbClr val="FC0128"/>
                </a:solidFill>
                <a:latin typeface="楷体_GB2312" pitchFamily="49" charset="-122"/>
              </a:rPr>
              <a:t>但性能很差的人机交互部分将使一个功能很强的产品变得不可接受!</a:t>
            </a:r>
            <a:endParaRPr lang="en-US" altLang="zh-CN" sz="2400" dirty="0">
              <a:solidFill>
                <a:srgbClr val="FC0128"/>
              </a:solidFill>
              <a:latin typeface="楷体_GB2312" pitchFamily="49" charset="-122"/>
            </a:endParaRPr>
          </a:p>
          <a:p>
            <a:endParaRPr lang="en-US" altLang="zh-CN" sz="2400" dirty="0"/>
          </a:p>
          <a:p>
            <a:r>
              <a:rPr lang="zh-CN" altLang="en-US" sz="2400" dirty="0"/>
              <a:t>设计人-机交互界面的准则</a:t>
            </a:r>
            <a:endParaRPr lang="en-US" altLang="zh-CN" sz="2400" dirty="0"/>
          </a:p>
          <a:p>
            <a:pPr lvl="1"/>
            <a:r>
              <a:rPr lang="zh-CN" altLang="en-US" sz="2000" dirty="0"/>
              <a:t>一致性</a:t>
            </a:r>
          </a:p>
          <a:p>
            <a:pPr lvl="1"/>
            <a:r>
              <a:rPr lang="zh-CN" altLang="en-US" sz="2000" dirty="0"/>
              <a:t>减少步骤</a:t>
            </a:r>
          </a:p>
          <a:p>
            <a:pPr lvl="1"/>
            <a:r>
              <a:rPr lang="zh-CN" altLang="en-US" sz="2000" dirty="0"/>
              <a:t>及时提供反馈信息</a:t>
            </a:r>
          </a:p>
          <a:p>
            <a:pPr lvl="1"/>
            <a:r>
              <a:rPr lang="zh-CN" altLang="en-US" sz="2000" dirty="0"/>
              <a:t>提供撤消命令</a:t>
            </a:r>
          </a:p>
          <a:p>
            <a:pPr lvl="1"/>
            <a:r>
              <a:rPr lang="zh-CN" altLang="en-US" sz="2000" dirty="0"/>
              <a:t>无须记忆</a:t>
            </a:r>
          </a:p>
          <a:p>
            <a:pPr lvl="1"/>
            <a:r>
              <a:rPr lang="zh-CN" altLang="en-US" sz="2000" dirty="0"/>
              <a:t>易学</a:t>
            </a:r>
          </a:p>
          <a:p>
            <a:pPr lvl="1"/>
            <a:r>
              <a:rPr lang="zh-CN" altLang="en-US" sz="2000" dirty="0"/>
              <a:t>富有吸引力</a:t>
            </a:r>
          </a:p>
          <a:p>
            <a:endParaRPr kumimoji="1" lang="zh-CN" altLang="en-US" dirty="0"/>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17</a:t>
            </a:fld>
            <a:endParaRPr lang="zh-CN" altLang="en-US"/>
          </a:p>
        </p:txBody>
      </p:sp>
    </p:spTree>
    <p:extLst>
      <p:ext uri="{BB962C8B-B14F-4D97-AF65-F5344CB8AC3E}">
        <p14:creationId xmlns:p14="http://schemas.microsoft.com/office/powerpoint/2010/main" val="1161976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3.3</a:t>
            </a:r>
            <a:r>
              <a:rPr kumimoji="1" lang="zh-CN" altLang="en-US" dirty="0"/>
              <a:t> </a:t>
            </a:r>
            <a:r>
              <a:rPr lang="zh-CN" altLang="en-US" dirty="0"/>
              <a:t>设计人-机交互子系统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p:txBody>
          <a:bodyPr>
            <a:normAutofit/>
          </a:bodyPr>
          <a:lstStyle/>
          <a:p>
            <a:r>
              <a:rPr lang="zh-CN" altLang="en-US" sz="2800" dirty="0"/>
              <a:t>设计人-机交互子系统的策略</a:t>
            </a:r>
            <a:endParaRPr lang="en-US" altLang="zh-CN" sz="2800" dirty="0"/>
          </a:p>
          <a:p>
            <a:pPr>
              <a:buFont typeface="Wingdings" pitchFamily="2" charset="2"/>
              <a:buChar char="l"/>
            </a:pPr>
            <a:r>
              <a:rPr lang="zh-CN" altLang="en-US" sz="2400" dirty="0"/>
              <a:t>分类用户</a:t>
            </a:r>
            <a:endParaRPr lang="en-US" altLang="zh-CN" sz="2400" dirty="0"/>
          </a:p>
          <a:p>
            <a:pPr lvl="1">
              <a:buFont typeface="Wingdings" pitchFamily="2" charset="2"/>
              <a:buChar char="l"/>
            </a:pPr>
            <a:r>
              <a:rPr lang="zh-CN" altLang="en-US" sz="2200" dirty="0"/>
              <a:t>技能：初级、中级、高级等</a:t>
            </a:r>
            <a:endParaRPr lang="en-US" altLang="zh-CN" sz="2200" dirty="0"/>
          </a:p>
          <a:p>
            <a:pPr lvl="1">
              <a:buFont typeface="Wingdings" pitchFamily="2" charset="2"/>
              <a:buChar char="l"/>
            </a:pPr>
            <a:r>
              <a:rPr lang="zh-CN" altLang="en-US" sz="2200" dirty="0"/>
              <a:t>职务：总经理、部门经理、职员等</a:t>
            </a:r>
            <a:endParaRPr lang="en-US" altLang="zh-CN" sz="2200" dirty="0"/>
          </a:p>
          <a:p>
            <a:pPr lvl="1">
              <a:buFont typeface="Wingdings" pitchFamily="2" charset="2"/>
              <a:buChar char="l"/>
            </a:pPr>
            <a:r>
              <a:rPr lang="zh-CN" altLang="en-US" sz="2200" dirty="0"/>
              <a:t>工作性质：行政人员、技术人员等</a:t>
            </a:r>
            <a:endParaRPr lang="en-US" altLang="zh-CN" sz="2200" dirty="0"/>
          </a:p>
          <a:p>
            <a:pPr lvl="1">
              <a:buFont typeface="Wingdings" pitchFamily="2" charset="2"/>
              <a:buChar char="l"/>
            </a:pPr>
            <a:r>
              <a:rPr lang="zh-CN" altLang="en-US" sz="2200" dirty="0"/>
              <a:t>专业知识：外专业、专业、系统员、程序员等</a:t>
            </a:r>
          </a:p>
          <a:p>
            <a:pPr>
              <a:buFont typeface="Wingdings" pitchFamily="2" charset="2"/>
              <a:buChar char="l"/>
            </a:pPr>
            <a:r>
              <a:rPr lang="zh-CN" altLang="en-US" sz="2400" dirty="0"/>
              <a:t>描述用户</a:t>
            </a:r>
          </a:p>
          <a:p>
            <a:pPr>
              <a:buFont typeface="Wingdings" pitchFamily="2" charset="2"/>
              <a:buChar char="l"/>
            </a:pPr>
            <a:r>
              <a:rPr lang="zh-CN" altLang="en-US" sz="2400" dirty="0"/>
              <a:t>设计命令层次</a:t>
            </a:r>
          </a:p>
          <a:p>
            <a:pPr lvl="1"/>
            <a:r>
              <a:rPr lang="zh-CN" altLang="en-US" sz="2000" dirty="0"/>
              <a:t>研究现有的人-机交互含义和准则（如与</a:t>
            </a:r>
            <a:r>
              <a:rPr lang="en-US" altLang="zh-CN" sz="2000" dirty="0"/>
              <a:t>Windows</a:t>
            </a:r>
            <a:r>
              <a:rPr lang="zh-CN" altLang="en-US" sz="2000" dirty="0"/>
              <a:t>应用程序保持一致）</a:t>
            </a:r>
            <a:endParaRPr lang="en-US" altLang="zh-CN" sz="2000" dirty="0"/>
          </a:p>
          <a:p>
            <a:pPr lvl="1"/>
            <a:r>
              <a:rPr lang="zh-CN" altLang="en-US" sz="2000" dirty="0"/>
              <a:t>确定初始的命令层次</a:t>
            </a:r>
          </a:p>
          <a:p>
            <a:pPr lvl="1"/>
            <a:r>
              <a:rPr lang="zh-CN" altLang="en-US" sz="2000" dirty="0"/>
              <a:t>优化命令层次：次序、整体-部分关系、宽度与深度、减少操作步骤</a:t>
            </a:r>
          </a:p>
          <a:p>
            <a:pPr>
              <a:buFont typeface="Wingdings" pitchFamily="2" charset="2"/>
              <a:buChar char="l"/>
            </a:pPr>
            <a:r>
              <a:rPr lang="zh-CN" altLang="en-US" sz="2400" dirty="0"/>
              <a:t>设计人-机交互类</a:t>
            </a:r>
            <a:r>
              <a:rPr lang="zh-CN" altLang="en-US" sz="2400" dirty="0">
                <a:solidFill>
                  <a:schemeClr val="tx1"/>
                </a:solidFill>
              </a:rPr>
              <a:t>（如 </a:t>
            </a:r>
            <a:r>
              <a:rPr lang="en-US" altLang="zh-CN" sz="2400" dirty="0">
                <a:solidFill>
                  <a:schemeClr val="tx1"/>
                </a:solidFill>
              </a:rPr>
              <a:t>VC++ </a:t>
            </a:r>
            <a:r>
              <a:rPr lang="zh-CN" altLang="en-US" sz="2400" dirty="0">
                <a:solidFill>
                  <a:schemeClr val="tx1"/>
                </a:solidFill>
              </a:rPr>
              <a:t>的</a:t>
            </a:r>
            <a:r>
              <a:rPr lang="en-US" altLang="zh-CN" sz="2400" dirty="0">
                <a:solidFill>
                  <a:schemeClr val="tx1"/>
                </a:solidFill>
              </a:rPr>
              <a:t>MFC</a:t>
            </a:r>
            <a:r>
              <a:rPr lang="zh-CN" altLang="en-US" sz="2400" dirty="0">
                <a:solidFill>
                  <a:schemeClr val="tx1"/>
                </a:solidFill>
              </a:rPr>
              <a:t>类库）</a:t>
            </a:r>
          </a:p>
          <a:p>
            <a:pPr marL="0" indent="0">
              <a:buNone/>
            </a:pPr>
            <a:endParaRPr kumimoji="1" lang="zh-CN" altLang="en-US" dirty="0"/>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18</a:t>
            </a:fld>
            <a:endParaRPr lang="zh-CN" altLang="en-US"/>
          </a:p>
        </p:txBody>
      </p:sp>
    </p:spTree>
    <p:extLst>
      <p:ext uri="{BB962C8B-B14F-4D97-AF65-F5344CB8AC3E}">
        <p14:creationId xmlns:p14="http://schemas.microsoft.com/office/powerpoint/2010/main" val="249809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3.4</a:t>
            </a:r>
            <a:r>
              <a:rPr kumimoji="1" lang="zh-CN" altLang="en-US" dirty="0"/>
              <a:t> </a:t>
            </a:r>
            <a:r>
              <a:rPr lang="zh-CN" altLang="en-US" dirty="0"/>
              <a:t>设计任务管理子系统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p:txBody>
          <a:bodyPr>
            <a:normAutofit/>
          </a:bodyPr>
          <a:lstStyle/>
          <a:p>
            <a:pPr marL="0" indent="0">
              <a:lnSpc>
                <a:spcPct val="110000"/>
              </a:lnSpc>
              <a:spcBef>
                <a:spcPct val="0"/>
              </a:spcBef>
              <a:buSzTx/>
              <a:buNone/>
            </a:pPr>
            <a:r>
              <a:rPr lang="zh-CN" altLang="en-US" sz="2800" dirty="0">
                <a:latin typeface="楷体_GB2312" pitchFamily="49" charset="-122"/>
              </a:rPr>
              <a:t>为什么要有任务管理部分</a:t>
            </a:r>
          </a:p>
          <a:p>
            <a:pPr lvl="1">
              <a:lnSpc>
                <a:spcPct val="110000"/>
              </a:lnSpc>
              <a:spcBef>
                <a:spcPct val="0"/>
              </a:spcBef>
              <a:buFont typeface="Wingdings" pitchFamily="2" charset="2"/>
              <a:buChar char="§"/>
            </a:pPr>
            <a:r>
              <a:rPr lang="zh-CN" altLang="en-US" sz="2800" dirty="0">
                <a:latin typeface="楷体_GB2312" pitchFamily="49" charset="-122"/>
              </a:rPr>
              <a:t>系统中有许多并发行为时，需要按照各个行为的协调和通信关系，划分各种</a:t>
            </a:r>
            <a:r>
              <a:rPr lang="zh-CN" altLang="en-US" sz="2800" dirty="0">
                <a:solidFill>
                  <a:schemeClr val="hlink"/>
                </a:solidFill>
                <a:latin typeface="楷体_GB2312" pitchFamily="49" charset="-122"/>
              </a:rPr>
              <a:t>任务</a:t>
            </a:r>
            <a:r>
              <a:rPr lang="zh-CN" altLang="en-US" sz="2800" dirty="0">
                <a:latin typeface="楷体_GB2312" pitchFamily="49" charset="-122"/>
              </a:rPr>
              <a:t>(</a:t>
            </a:r>
            <a:r>
              <a:rPr lang="en-US" altLang="zh-CN" sz="2800" dirty="0">
                <a:latin typeface="楷体_GB2312" pitchFamily="49" charset="-122"/>
              </a:rPr>
              <a:t>task, </a:t>
            </a:r>
            <a:r>
              <a:rPr lang="zh-CN" altLang="en-US" sz="2800" dirty="0">
                <a:solidFill>
                  <a:schemeClr val="hlink"/>
                </a:solidFill>
                <a:latin typeface="楷体_GB2312" pitchFamily="49" charset="-122"/>
              </a:rPr>
              <a:t>进程，</a:t>
            </a:r>
            <a:r>
              <a:rPr lang="en-US" altLang="zh-CN" sz="2800" dirty="0">
                <a:solidFill>
                  <a:schemeClr val="hlink"/>
                </a:solidFill>
                <a:latin typeface="楷体_GB2312" pitchFamily="49" charset="-122"/>
              </a:rPr>
              <a:t>process</a:t>
            </a:r>
            <a:r>
              <a:rPr lang="en-US" altLang="zh-CN" sz="2800" dirty="0">
                <a:latin typeface="楷体_GB2312" pitchFamily="49" charset="-122"/>
              </a:rPr>
              <a:t>)</a:t>
            </a:r>
          </a:p>
          <a:p>
            <a:pPr lvl="1">
              <a:lnSpc>
                <a:spcPct val="110000"/>
              </a:lnSpc>
              <a:spcBef>
                <a:spcPct val="0"/>
              </a:spcBef>
              <a:buFont typeface="Wingdings" pitchFamily="2" charset="2"/>
              <a:buChar char="§"/>
            </a:pPr>
            <a:r>
              <a:rPr lang="zh-CN" altLang="en-US" sz="2800" dirty="0">
                <a:latin typeface="楷体_GB2312" pitchFamily="49" charset="-122"/>
              </a:rPr>
              <a:t>通过划分任务，可以简化系统并发行为的设计和编码</a:t>
            </a:r>
            <a:endParaRPr lang="en-US" altLang="zh-CN" sz="2800" dirty="0">
              <a:latin typeface="楷体_GB2312" pitchFamily="49" charset="-122"/>
            </a:endParaRPr>
          </a:p>
          <a:p>
            <a:pPr lvl="1">
              <a:lnSpc>
                <a:spcPct val="110000"/>
              </a:lnSpc>
              <a:spcBef>
                <a:spcPct val="0"/>
              </a:spcBef>
              <a:buFont typeface="Wingdings" pitchFamily="2" charset="2"/>
              <a:buChar char="§"/>
            </a:pPr>
            <a:endParaRPr kumimoji="1" lang="en-US" altLang="zh-CN" sz="2800" dirty="0"/>
          </a:p>
          <a:p>
            <a:pPr marL="201168" lvl="1" indent="0">
              <a:lnSpc>
                <a:spcPct val="110000"/>
              </a:lnSpc>
              <a:spcBef>
                <a:spcPct val="0"/>
              </a:spcBef>
              <a:buNone/>
            </a:pPr>
            <a:r>
              <a:rPr kumimoji="1" lang="zh-CN" altLang="en-US" sz="2800" dirty="0"/>
              <a:t>任务管理的设计包括：</a:t>
            </a:r>
            <a:endParaRPr kumimoji="1" lang="en-US" altLang="zh-CN" sz="2800" dirty="0"/>
          </a:p>
          <a:p>
            <a:pPr lvl="2">
              <a:lnSpc>
                <a:spcPct val="110000"/>
              </a:lnSpc>
              <a:spcBef>
                <a:spcPct val="0"/>
              </a:spcBef>
            </a:pPr>
            <a:r>
              <a:rPr kumimoji="1" lang="zh-CN" altLang="en-US" sz="2400" dirty="0"/>
              <a:t>确定要执行的任务并识别它的特征</a:t>
            </a:r>
            <a:endParaRPr kumimoji="1" lang="en-US" altLang="zh-CN" sz="2400" dirty="0"/>
          </a:p>
          <a:p>
            <a:pPr lvl="2">
              <a:lnSpc>
                <a:spcPct val="110000"/>
              </a:lnSpc>
              <a:spcBef>
                <a:spcPct val="0"/>
              </a:spcBef>
            </a:pPr>
            <a:r>
              <a:rPr kumimoji="1" lang="zh-CN" altLang="en-US" sz="2400" dirty="0"/>
              <a:t>确定任务的优先级</a:t>
            </a:r>
            <a:endParaRPr kumimoji="1" lang="en-US" altLang="zh-CN" sz="2400" dirty="0"/>
          </a:p>
          <a:p>
            <a:pPr lvl="2">
              <a:lnSpc>
                <a:spcPct val="110000"/>
              </a:lnSpc>
              <a:spcBef>
                <a:spcPct val="0"/>
              </a:spcBef>
            </a:pPr>
            <a:r>
              <a:rPr kumimoji="1" lang="zh-CN" altLang="en-US" sz="2400" dirty="0"/>
              <a:t>创建协调任务来协调所有其他任务</a:t>
            </a:r>
            <a:endParaRPr kumimoji="1" lang="en-US" altLang="zh-CN" sz="2400" dirty="0"/>
          </a:p>
          <a:p>
            <a:pPr lvl="2">
              <a:lnSpc>
                <a:spcPct val="110000"/>
              </a:lnSpc>
              <a:spcBef>
                <a:spcPct val="0"/>
              </a:spcBef>
            </a:pPr>
            <a:r>
              <a:rPr kumimoji="1" lang="zh-CN" altLang="en-US" sz="2400" dirty="0"/>
              <a:t>为每个任务设计对象，并定义它们之间的关系</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19</a:t>
            </a:fld>
            <a:endParaRPr lang="zh-CN" altLang="en-US"/>
          </a:p>
        </p:txBody>
      </p:sp>
    </p:spTree>
    <p:extLst>
      <p:ext uri="{BB962C8B-B14F-4D97-AF65-F5344CB8AC3E}">
        <p14:creationId xmlns:p14="http://schemas.microsoft.com/office/powerpoint/2010/main" val="200655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4A79-A1B0-8140-9347-33F4A51F42FF}"/>
              </a:ext>
            </a:extLst>
          </p:cNvPr>
          <p:cNvSpPr>
            <a:spLocks noGrp="1"/>
          </p:cNvSpPr>
          <p:nvPr>
            <p:ph type="title"/>
          </p:nvPr>
        </p:nvSpPr>
        <p:spPr/>
        <p:txBody>
          <a:bodyPr/>
          <a:lstStyle/>
          <a:p>
            <a:r>
              <a:rPr kumimoji="1" lang="zh-CN" altLang="en-US" dirty="0"/>
              <a:t>主要内容</a:t>
            </a:r>
          </a:p>
        </p:txBody>
      </p:sp>
      <p:sp>
        <p:nvSpPr>
          <p:cNvPr id="3" name="内容占位符 2">
            <a:extLst>
              <a:ext uri="{FF2B5EF4-FFF2-40B4-BE49-F238E27FC236}">
                <a16:creationId xmlns:a16="http://schemas.microsoft.com/office/drawing/2014/main" id="{E5B49134-A9EB-314F-A863-C9042535EE1A}"/>
              </a:ext>
            </a:extLst>
          </p:cNvPr>
          <p:cNvSpPr>
            <a:spLocks noGrp="1"/>
          </p:cNvSpPr>
          <p:nvPr>
            <p:ph idx="1"/>
          </p:nvPr>
        </p:nvSpPr>
        <p:spPr/>
        <p:txBody>
          <a:bodyPr>
            <a:normAutofit/>
          </a:bodyPr>
          <a:lstStyle/>
          <a:p>
            <a:pPr marL="0" indent="0">
              <a:buNone/>
            </a:pPr>
            <a:r>
              <a:rPr kumimoji="1" lang="zh-CN" altLang="en-US" sz="2800" dirty="0"/>
              <a:t> 从面向对象分析到面向对象设计、</a:t>
            </a:r>
            <a:r>
              <a:rPr lang="en-US" altLang="zh-CN" sz="2800" dirty="0"/>
              <a:t>OOD</a:t>
            </a:r>
            <a:r>
              <a:rPr lang="zh-CN" altLang="en-US" sz="2800" dirty="0">
                <a:latin typeface="宋体" panose="02010600030101010101" pitchFamily="2" charset="-122"/>
              </a:rPr>
              <a:t>方法概述</a:t>
            </a:r>
            <a:endParaRPr lang="en-US" altLang="zh-CN" sz="2800" dirty="0">
              <a:latin typeface="宋体" panose="02010600030101010101" pitchFamily="2" charset="-122"/>
            </a:endParaRPr>
          </a:p>
          <a:p>
            <a:r>
              <a:rPr kumimoji="1" lang="zh-CN" altLang="en-US" sz="2800" dirty="0"/>
              <a:t>面向对象设计的准则、启发式规则</a:t>
            </a:r>
            <a:endParaRPr kumimoji="1" lang="en-US" altLang="zh-CN" sz="2800" dirty="0"/>
          </a:p>
          <a:p>
            <a:r>
              <a:rPr lang="zh-CN" altLang="en-US" sz="2800" dirty="0"/>
              <a:t>系统设计</a:t>
            </a:r>
          </a:p>
          <a:p>
            <a:r>
              <a:rPr lang="zh-CN" altLang="en-US" sz="2800" dirty="0"/>
              <a:t>对象设计</a:t>
            </a:r>
            <a:endParaRPr lang="en-US" altLang="zh-CN" sz="2800" dirty="0"/>
          </a:p>
          <a:p>
            <a:pPr marL="91440" lvl="2" indent="-91440">
              <a:spcBef>
                <a:spcPts val="1200"/>
              </a:spcBef>
              <a:spcAft>
                <a:spcPts val="200"/>
              </a:spcAft>
              <a:buSzPct val="100000"/>
              <a:buFont typeface="Calibri" panose="020F0502020204030204" pitchFamily="34" charset="0"/>
              <a:buChar char=" "/>
            </a:pPr>
            <a:r>
              <a:rPr lang="zh-CN" altLang="en-US" sz="2800" dirty="0"/>
              <a:t>设计优化</a:t>
            </a:r>
          </a:p>
          <a:p>
            <a:r>
              <a:rPr lang="zh-CN" altLang="en-US" sz="2800" dirty="0"/>
              <a:t>面向对象分析与设计实例</a:t>
            </a:r>
          </a:p>
          <a:p>
            <a:endParaRPr kumimoji="1" lang="zh-CN" altLang="en-US" dirty="0"/>
          </a:p>
        </p:txBody>
      </p:sp>
      <p:sp>
        <p:nvSpPr>
          <p:cNvPr id="4" name="日期占位符 3">
            <a:extLst>
              <a:ext uri="{FF2B5EF4-FFF2-40B4-BE49-F238E27FC236}">
                <a16:creationId xmlns:a16="http://schemas.microsoft.com/office/drawing/2014/main" id="{63AFD4BB-90B2-C640-85FB-0340D34A9CDE}"/>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62774D8D-F2A3-F54D-B896-33F6CF35A913}"/>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F1B61C50-00FB-A042-BDD9-0F74A7892EC8}"/>
              </a:ext>
            </a:extLst>
          </p:cNvPr>
          <p:cNvSpPr>
            <a:spLocks noGrp="1"/>
          </p:cNvSpPr>
          <p:nvPr>
            <p:ph type="sldNum" sz="quarter" idx="12"/>
          </p:nvPr>
        </p:nvSpPr>
        <p:spPr/>
        <p:txBody>
          <a:bodyPr/>
          <a:lstStyle/>
          <a:p>
            <a:fld id="{5B3F3CCD-5AE8-4BDA-99FD-25BB3DCCC447}" type="slidenum">
              <a:rPr lang="zh-CN" altLang="en-US" smtClean="0"/>
              <a:pPr/>
              <a:t>2</a:t>
            </a:fld>
            <a:endParaRPr lang="zh-CN" altLang="en-US"/>
          </a:p>
        </p:txBody>
      </p:sp>
    </p:spTree>
    <p:extLst>
      <p:ext uri="{BB962C8B-B14F-4D97-AF65-F5344CB8AC3E}">
        <p14:creationId xmlns:p14="http://schemas.microsoft.com/office/powerpoint/2010/main" val="4285177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3.4</a:t>
            </a:r>
            <a:r>
              <a:rPr kumimoji="1" lang="zh-CN" altLang="en-US" dirty="0"/>
              <a:t> </a:t>
            </a:r>
            <a:r>
              <a:rPr lang="zh-CN" altLang="en-US" dirty="0"/>
              <a:t>设计任务管理子系统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p:txBody>
          <a:bodyPr>
            <a:normAutofit lnSpcReduction="10000"/>
          </a:bodyPr>
          <a:lstStyle/>
          <a:p>
            <a:pPr marL="0" indent="0">
              <a:lnSpc>
                <a:spcPct val="110000"/>
              </a:lnSpc>
              <a:spcBef>
                <a:spcPct val="0"/>
              </a:spcBef>
              <a:buSzTx/>
              <a:buNone/>
            </a:pPr>
            <a:r>
              <a:rPr lang="zh-CN" altLang="en-US" sz="2800" dirty="0">
                <a:latin typeface="楷体_GB2312" pitchFamily="49" charset="-122"/>
              </a:rPr>
              <a:t>分析并发性</a:t>
            </a:r>
          </a:p>
          <a:p>
            <a:pPr>
              <a:lnSpc>
                <a:spcPct val="110000"/>
              </a:lnSpc>
              <a:spcBef>
                <a:spcPct val="0"/>
              </a:spcBef>
              <a:buSzTx/>
              <a:buFont typeface="Wingdings" pitchFamily="2" charset="2"/>
              <a:buChar char="§"/>
            </a:pPr>
            <a:r>
              <a:rPr lang="zh-CN" altLang="en-US" sz="2800" dirty="0">
                <a:latin typeface="楷体_GB2312" pitchFamily="49" charset="-122"/>
              </a:rPr>
              <a:t>根据动态模型分析、定义并发性</a:t>
            </a:r>
          </a:p>
          <a:p>
            <a:pPr lvl="1">
              <a:lnSpc>
                <a:spcPct val="110000"/>
              </a:lnSpc>
              <a:spcBef>
                <a:spcPct val="0"/>
              </a:spcBef>
              <a:buFont typeface="Wingdings" pitchFamily="2" charset="2"/>
              <a:buChar char="§"/>
            </a:pPr>
            <a:r>
              <a:rPr lang="zh-CN" altLang="en-US" sz="2600" dirty="0">
                <a:latin typeface="楷体_GB2312" pitchFamily="49" charset="-122"/>
              </a:rPr>
              <a:t>若两个对象彼此间不存在交互，或它们同时接受事件，则这两个对象在本质上是并发的。</a:t>
            </a:r>
          </a:p>
          <a:p>
            <a:pPr lvl="1">
              <a:lnSpc>
                <a:spcPct val="110000"/>
              </a:lnSpc>
              <a:spcBef>
                <a:spcPct val="0"/>
              </a:spcBef>
              <a:buFont typeface="Wingdings" pitchFamily="2" charset="2"/>
              <a:buChar char="§"/>
            </a:pPr>
            <a:r>
              <a:rPr lang="zh-CN" altLang="en-US" sz="2600" dirty="0">
                <a:latin typeface="楷体_GB2312" pitchFamily="49" charset="-122"/>
              </a:rPr>
              <a:t>检查各个对象的状态图及它们之间交换的事件，能够把若干个非并发的对象归并到一条控制线中。</a:t>
            </a:r>
          </a:p>
          <a:p>
            <a:pPr lvl="1">
              <a:lnSpc>
                <a:spcPct val="110000"/>
              </a:lnSpc>
              <a:spcBef>
                <a:spcPct val="0"/>
              </a:spcBef>
              <a:buFont typeface="Wingdings" pitchFamily="2" charset="2"/>
              <a:buChar char="§"/>
            </a:pPr>
            <a:r>
              <a:rPr lang="zh-CN" altLang="en-US" sz="2600" dirty="0">
                <a:latin typeface="楷体_GB2312" pitchFamily="49" charset="-122"/>
              </a:rPr>
              <a:t>控制线：一条遍及状态图集合的路径，在此路径上每次只有一个对象是活动的。</a:t>
            </a:r>
          </a:p>
          <a:p>
            <a:pPr>
              <a:lnSpc>
                <a:spcPct val="110000"/>
              </a:lnSpc>
              <a:spcBef>
                <a:spcPct val="0"/>
              </a:spcBef>
              <a:buSzTx/>
              <a:buFont typeface="Wingdings" pitchFamily="2" charset="2"/>
              <a:buChar char="§"/>
            </a:pPr>
            <a:r>
              <a:rPr lang="zh-CN" altLang="en-US" sz="2800" dirty="0">
                <a:latin typeface="楷体_GB2312" pitchFamily="49" charset="-122"/>
              </a:rPr>
              <a:t>选择软件实现的控制方法</a:t>
            </a:r>
          </a:p>
          <a:p>
            <a:pPr lvl="1">
              <a:lnSpc>
                <a:spcPct val="110000"/>
              </a:lnSpc>
              <a:spcBef>
                <a:spcPct val="0"/>
              </a:spcBef>
              <a:buFont typeface="Wingdings" pitchFamily="2" charset="2"/>
              <a:buChar char="§"/>
            </a:pPr>
            <a:r>
              <a:rPr lang="zh-CN" altLang="en-US" sz="2600" dirty="0">
                <a:latin typeface="楷体_GB2312" pitchFamily="49" charset="-122"/>
              </a:rPr>
              <a:t>在不同的处理器上实现并发行为</a:t>
            </a:r>
          </a:p>
          <a:p>
            <a:pPr lvl="1">
              <a:lnSpc>
                <a:spcPct val="110000"/>
              </a:lnSpc>
              <a:spcBef>
                <a:spcPct val="0"/>
              </a:spcBef>
              <a:buFont typeface="Wingdings" pitchFamily="2" charset="2"/>
              <a:buChar char="§"/>
            </a:pPr>
            <a:r>
              <a:rPr lang="zh-CN" altLang="en-US" sz="2600" dirty="0">
                <a:latin typeface="楷体_GB2312" pitchFamily="49" charset="-122"/>
              </a:rPr>
              <a:t>在单个处理器上利用多任务操作系统仿真实现</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20</a:t>
            </a:fld>
            <a:endParaRPr lang="zh-CN" altLang="en-US"/>
          </a:p>
        </p:txBody>
      </p:sp>
    </p:spTree>
    <p:extLst>
      <p:ext uri="{BB962C8B-B14F-4D97-AF65-F5344CB8AC3E}">
        <p14:creationId xmlns:p14="http://schemas.microsoft.com/office/powerpoint/2010/main" val="3062783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3.4</a:t>
            </a:r>
            <a:r>
              <a:rPr kumimoji="1" lang="zh-CN" altLang="en-US" dirty="0"/>
              <a:t> </a:t>
            </a:r>
            <a:r>
              <a:rPr lang="zh-CN" altLang="en-US" dirty="0"/>
              <a:t>设计任务管理子系统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1074258" cy="5177116"/>
          </a:xfrm>
        </p:spPr>
        <p:txBody>
          <a:bodyPr>
            <a:normAutofit lnSpcReduction="10000"/>
          </a:bodyPr>
          <a:lstStyle/>
          <a:p>
            <a:pPr>
              <a:lnSpc>
                <a:spcPct val="110000"/>
              </a:lnSpc>
              <a:spcBef>
                <a:spcPct val="0"/>
              </a:spcBef>
              <a:buNone/>
            </a:pPr>
            <a:r>
              <a:rPr lang="zh-CN" altLang="en-US" sz="2800" dirty="0">
                <a:latin typeface="宋体" panose="02010600030101010101" pitchFamily="2" charset="-122"/>
              </a:rPr>
              <a:t>常见任务：事件驱动型任务、时钟驱动型任务、优先任务、协调任务等</a:t>
            </a:r>
            <a:endParaRPr lang="en-US" altLang="zh-CN" sz="2800" dirty="0">
              <a:latin typeface="宋体" panose="02010600030101010101" pitchFamily="2" charset="-122"/>
            </a:endParaRPr>
          </a:p>
          <a:p>
            <a:pPr>
              <a:lnSpc>
                <a:spcPct val="110000"/>
              </a:lnSpc>
              <a:spcBef>
                <a:spcPct val="0"/>
              </a:spcBef>
              <a:buNone/>
            </a:pPr>
            <a:endParaRPr lang="en-US" altLang="zh-CN" sz="2800" dirty="0">
              <a:latin typeface="宋体" panose="02010600030101010101" pitchFamily="2" charset="-122"/>
            </a:endParaRPr>
          </a:p>
          <a:p>
            <a:pPr>
              <a:lnSpc>
                <a:spcPct val="110000"/>
              </a:lnSpc>
              <a:spcBef>
                <a:spcPct val="0"/>
              </a:spcBef>
              <a:buNone/>
            </a:pPr>
            <a:r>
              <a:rPr lang="zh-CN" altLang="en-US" sz="2800" dirty="0">
                <a:latin typeface="宋体" panose="02010600030101010101" pitchFamily="2" charset="-122"/>
              </a:rPr>
              <a:t>任务管理主要包括</a:t>
            </a:r>
            <a:r>
              <a:rPr lang="zh-CN" altLang="en-US" sz="2800" dirty="0">
                <a:latin typeface="黑体" panose="02010609060101010101" pitchFamily="49" charset="-122"/>
              </a:rPr>
              <a:t>任务的选择和调整</a:t>
            </a:r>
          </a:p>
          <a:p>
            <a:pPr lvl="1">
              <a:lnSpc>
                <a:spcPct val="125000"/>
              </a:lnSpc>
              <a:spcBef>
                <a:spcPct val="0"/>
              </a:spcBef>
              <a:buFont typeface="Wingdings" pitchFamily="2" charset="2"/>
              <a:buChar char="§"/>
            </a:pPr>
            <a:r>
              <a:rPr lang="zh-CN" altLang="en-US" sz="2400" dirty="0">
                <a:latin typeface="宋体" panose="02010600030101010101" pitchFamily="2" charset="-122"/>
              </a:rPr>
              <a:t>确定事件驱动型任务：如，通信</a:t>
            </a:r>
          </a:p>
          <a:p>
            <a:pPr lvl="1">
              <a:lnSpc>
                <a:spcPct val="125000"/>
              </a:lnSpc>
              <a:spcBef>
                <a:spcPct val="0"/>
              </a:spcBef>
              <a:buFont typeface="Wingdings" pitchFamily="2" charset="2"/>
              <a:buChar char="§"/>
            </a:pPr>
            <a:r>
              <a:rPr lang="zh-CN" altLang="en-US" sz="2400" dirty="0">
                <a:latin typeface="宋体" panose="02010600030101010101" pitchFamily="2" charset="-122"/>
              </a:rPr>
              <a:t>确定时钟驱动型任务：如，周期性通信</a:t>
            </a:r>
          </a:p>
          <a:p>
            <a:pPr lvl="1">
              <a:lnSpc>
                <a:spcPct val="125000"/>
              </a:lnSpc>
              <a:spcBef>
                <a:spcPct val="0"/>
              </a:spcBef>
              <a:buFont typeface="Wingdings" pitchFamily="2" charset="2"/>
              <a:buChar char="§"/>
            </a:pPr>
            <a:r>
              <a:rPr lang="zh-CN" altLang="en-US" sz="2400" dirty="0">
                <a:latin typeface="宋体" panose="02010600030101010101" pitchFamily="2" charset="-122"/>
              </a:rPr>
              <a:t>确定优先任务：高优先级优先处理</a:t>
            </a:r>
            <a:endParaRPr lang="en-US" altLang="zh-CN" sz="2400" dirty="0">
              <a:latin typeface="宋体" panose="02010600030101010101" pitchFamily="2" charset="-122"/>
            </a:endParaRPr>
          </a:p>
          <a:p>
            <a:pPr lvl="1">
              <a:lnSpc>
                <a:spcPct val="125000"/>
              </a:lnSpc>
              <a:spcBef>
                <a:spcPct val="0"/>
              </a:spcBef>
              <a:buFont typeface="Wingdings" pitchFamily="2" charset="2"/>
              <a:buChar char="§"/>
            </a:pPr>
            <a:r>
              <a:rPr lang="zh-CN" altLang="en-US" sz="2400" dirty="0">
                <a:latin typeface="宋体" panose="02010600030101010101" pitchFamily="2" charset="-122"/>
              </a:rPr>
              <a:t>确定关键任务：满足高可靠性和安全性</a:t>
            </a:r>
          </a:p>
          <a:p>
            <a:pPr lvl="1">
              <a:lnSpc>
                <a:spcPct val="125000"/>
              </a:lnSpc>
              <a:spcBef>
                <a:spcPct val="0"/>
              </a:spcBef>
              <a:buFont typeface="Wingdings" pitchFamily="2" charset="2"/>
              <a:buChar char="§"/>
            </a:pPr>
            <a:r>
              <a:rPr lang="zh-CN" altLang="en-US" sz="2400" dirty="0">
                <a:latin typeface="宋体" panose="02010600030101010101" pitchFamily="2" charset="-122"/>
              </a:rPr>
              <a:t>确定协调任务：三个以上任务</a:t>
            </a:r>
          </a:p>
          <a:p>
            <a:pPr lvl="1">
              <a:lnSpc>
                <a:spcPct val="125000"/>
              </a:lnSpc>
              <a:spcBef>
                <a:spcPct val="0"/>
              </a:spcBef>
              <a:buFont typeface="Wingdings" pitchFamily="2" charset="2"/>
              <a:buChar char="§"/>
            </a:pPr>
            <a:r>
              <a:rPr lang="zh-CN" altLang="en-US" sz="2400" dirty="0">
                <a:latin typeface="宋体" panose="02010600030101010101" pitchFamily="2" charset="-122"/>
              </a:rPr>
              <a:t>审查每个任务：尽量减少任务数</a:t>
            </a:r>
          </a:p>
          <a:p>
            <a:pPr lvl="1">
              <a:lnSpc>
                <a:spcPct val="125000"/>
              </a:lnSpc>
              <a:spcBef>
                <a:spcPct val="0"/>
              </a:spcBef>
              <a:buFont typeface="Wingdings" pitchFamily="2" charset="2"/>
              <a:buChar char="§"/>
            </a:pPr>
            <a:r>
              <a:rPr lang="zh-CN" altLang="en-US" sz="2400" dirty="0">
                <a:latin typeface="宋体" panose="02010600030101010101" pitchFamily="2" charset="-122"/>
              </a:rPr>
              <a:t>确定资源需求：软件、硬件等</a:t>
            </a:r>
          </a:p>
          <a:p>
            <a:pPr lvl="1">
              <a:lnSpc>
                <a:spcPct val="125000"/>
              </a:lnSpc>
              <a:spcBef>
                <a:spcPct val="0"/>
              </a:spcBef>
              <a:buFont typeface="Wingdings" pitchFamily="2" charset="2"/>
              <a:buChar char="§"/>
            </a:pPr>
            <a:r>
              <a:rPr lang="zh-CN" altLang="en-US" sz="2400" dirty="0">
                <a:latin typeface="宋体" panose="02010600030101010101" pitchFamily="2" charset="-122"/>
              </a:rPr>
              <a:t>定义每个任务：内容、协调、通信</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21</a:t>
            </a:fld>
            <a:endParaRPr lang="zh-CN" altLang="en-US"/>
          </a:p>
        </p:txBody>
      </p:sp>
    </p:spTree>
    <p:extLst>
      <p:ext uri="{BB962C8B-B14F-4D97-AF65-F5344CB8AC3E}">
        <p14:creationId xmlns:p14="http://schemas.microsoft.com/office/powerpoint/2010/main" val="265764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3.5</a:t>
            </a:r>
            <a:r>
              <a:rPr kumimoji="1" lang="zh-CN" altLang="en-US" dirty="0"/>
              <a:t> </a:t>
            </a:r>
            <a:r>
              <a:rPr lang="zh-CN" altLang="en-US" dirty="0"/>
              <a:t>设计数据管理子系统</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p:txBody>
          <a:bodyPr>
            <a:normAutofit/>
          </a:bodyPr>
          <a:lstStyle/>
          <a:p>
            <a:pPr>
              <a:lnSpc>
                <a:spcPct val="110000"/>
              </a:lnSpc>
              <a:spcBef>
                <a:spcPct val="30000"/>
              </a:spcBef>
              <a:buSzTx/>
              <a:buFont typeface="Wingdings" pitchFamily="2" charset="2"/>
              <a:buChar char="§"/>
            </a:pPr>
            <a:r>
              <a:rPr lang="zh-CN" altLang="en-US" sz="2800" dirty="0">
                <a:latin typeface="楷体_GB2312" pitchFamily="49" charset="-122"/>
              </a:rPr>
              <a:t>数据管理子系统是系统</a:t>
            </a:r>
            <a:r>
              <a:rPr lang="zh-CN" altLang="en-US" sz="2800" dirty="0">
                <a:solidFill>
                  <a:schemeClr val="hlink"/>
                </a:solidFill>
                <a:latin typeface="楷体_GB2312" pitchFamily="49" charset="-122"/>
              </a:rPr>
              <a:t>存储</a:t>
            </a:r>
            <a:r>
              <a:rPr lang="zh-CN" altLang="en-US" sz="2800" dirty="0">
                <a:latin typeface="楷体_GB2312" pitchFamily="49" charset="-122"/>
              </a:rPr>
              <a:t>和</a:t>
            </a:r>
            <a:r>
              <a:rPr lang="zh-CN" altLang="en-US" sz="2800" dirty="0">
                <a:solidFill>
                  <a:schemeClr val="hlink"/>
                </a:solidFill>
                <a:latin typeface="楷体_GB2312" pitchFamily="49" charset="-122"/>
              </a:rPr>
              <a:t>检索对象</a:t>
            </a:r>
            <a:r>
              <a:rPr lang="zh-CN" altLang="en-US" sz="2800" dirty="0">
                <a:latin typeface="楷体_GB2312" pitchFamily="49" charset="-122"/>
              </a:rPr>
              <a:t>的基本设施</a:t>
            </a:r>
          </a:p>
          <a:p>
            <a:pPr>
              <a:lnSpc>
                <a:spcPct val="110000"/>
              </a:lnSpc>
              <a:spcBef>
                <a:spcPct val="30000"/>
              </a:spcBef>
              <a:buSzTx/>
              <a:buFont typeface="Wingdings" pitchFamily="2" charset="2"/>
              <a:buChar char="§"/>
            </a:pPr>
            <a:r>
              <a:rPr lang="zh-CN" altLang="en-US" sz="2800" dirty="0">
                <a:latin typeface="楷体_GB2312" pitchFamily="49" charset="-122"/>
              </a:rPr>
              <a:t>它建立在某种数据存储管理系统之上</a:t>
            </a:r>
          </a:p>
          <a:p>
            <a:pPr>
              <a:lnSpc>
                <a:spcPct val="110000"/>
              </a:lnSpc>
              <a:spcBef>
                <a:spcPct val="30000"/>
              </a:spcBef>
              <a:buSzTx/>
              <a:buFont typeface="Wingdings" pitchFamily="2" charset="2"/>
              <a:buChar char="§"/>
            </a:pPr>
            <a:r>
              <a:rPr lang="zh-CN" altLang="en-US" sz="2800" dirty="0">
                <a:latin typeface="楷体_GB2312" pitchFamily="49" charset="-122"/>
              </a:rPr>
              <a:t>它隔离了数据存储模式 (普通文件、关系型数据库、面向对象数据库或其它方式) 的影响 </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22</a:t>
            </a:fld>
            <a:endParaRPr lang="zh-CN" altLang="en-US"/>
          </a:p>
        </p:txBody>
      </p:sp>
    </p:spTree>
    <p:extLst>
      <p:ext uri="{BB962C8B-B14F-4D97-AF65-F5344CB8AC3E}">
        <p14:creationId xmlns:p14="http://schemas.microsoft.com/office/powerpoint/2010/main" val="172119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3.5.1 </a:t>
            </a:r>
            <a:r>
              <a:rPr lang="zh-CN" altLang="en-US" dirty="0"/>
              <a:t>选择数据存储管理模式</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0955210" cy="5177116"/>
          </a:xfrm>
        </p:spPr>
        <p:txBody>
          <a:bodyPr>
            <a:normAutofit/>
          </a:bodyPr>
          <a:lstStyle/>
          <a:p>
            <a:r>
              <a:rPr lang="zh-CN" altLang="en-US" sz="2800" dirty="0"/>
              <a:t>（</a:t>
            </a:r>
            <a:r>
              <a:rPr lang="en-US" altLang="zh-CN" sz="2800" dirty="0"/>
              <a:t>1</a:t>
            </a:r>
            <a:r>
              <a:rPr lang="zh-CN" altLang="en-US" sz="2800" dirty="0"/>
              <a:t>）文件管理系统</a:t>
            </a:r>
          </a:p>
          <a:p>
            <a:pPr lvl="1"/>
            <a:r>
              <a:rPr lang="zh-CN" altLang="en-US" sz="2400" dirty="0"/>
              <a:t>成本低、简单</a:t>
            </a:r>
          </a:p>
          <a:p>
            <a:pPr lvl="1"/>
            <a:r>
              <a:rPr lang="zh-CN" altLang="en-US" sz="2400" dirty="0"/>
              <a:t>级别低：提供适当的抽象级别须编写额外的代码</a:t>
            </a:r>
          </a:p>
          <a:p>
            <a:r>
              <a:rPr lang="zh-CN" altLang="en-US" sz="2800" dirty="0"/>
              <a:t>（</a:t>
            </a:r>
            <a:r>
              <a:rPr lang="en-US" altLang="zh-CN" sz="2800" dirty="0"/>
              <a:t>2</a:t>
            </a:r>
            <a:r>
              <a:rPr lang="zh-CN" altLang="en-US" sz="2800" dirty="0"/>
              <a:t>）关系数据库管理系统</a:t>
            </a:r>
          </a:p>
          <a:p>
            <a:pPr lvl="1"/>
            <a:r>
              <a:rPr lang="zh-CN" altLang="en-US" sz="2400" dirty="0"/>
              <a:t>提供了各种最基本的数据管理功能</a:t>
            </a:r>
            <a:r>
              <a:rPr lang="en-US" altLang="zh-CN" sz="2400" dirty="0"/>
              <a:t>(</a:t>
            </a:r>
            <a:r>
              <a:rPr lang="zh-CN" altLang="en-US" sz="2400" dirty="0"/>
              <a:t>中断恢复、多用户共享、完整性、事务支持</a:t>
            </a:r>
            <a:r>
              <a:rPr lang="en-US" altLang="zh-CN" sz="2400" dirty="0"/>
              <a:t>)</a:t>
            </a:r>
          </a:p>
          <a:p>
            <a:pPr lvl="1"/>
            <a:r>
              <a:rPr lang="zh-CN" altLang="en-US" sz="2400" dirty="0"/>
              <a:t>为多种应用提供了一致的接口</a:t>
            </a:r>
          </a:p>
          <a:p>
            <a:pPr lvl="1"/>
            <a:r>
              <a:rPr lang="zh-CN" altLang="en-US" sz="2400" dirty="0"/>
              <a:t>标准化的语言（</a:t>
            </a:r>
            <a:r>
              <a:rPr lang="en-US" altLang="zh-CN" sz="2400" dirty="0"/>
              <a:t>SQL </a:t>
            </a:r>
            <a:r>
              <a:rPr lang="zh-CN" altLang="en-US" sz="2400" dirty="0"/>
              <a:t>）</a:t>
            </a:r>
            <a:endParaRPr lang="en-US" altLang="zh-CN" sz="2400" dirty="0"/>
          </a:p>
          <a:p>
            <a:pPr lvl="1"/>
            <a:r>
              <a:rPr lang="zh-CN" altLang="en-US" sz="2400" dirty="0"/>
              <a:t>运行开销大</a:t>
            </a:r>
          </a:p>
          <a:p>
            <a:pPr lvl="1"/>
            <a:r>
              <a:rPr lang="zh-CN" altLang="en-US" sz="2400" dirty="0"/>
              <a:t>不能满足高级应用的需求(数据类型丰富、操作不标准的应用)</a:t>
            </a:r>
          </a:p>
          <a:p>
            <a:pPr lvl="1"/>
            <a:r>
              <a:rPr lang="zh-CN" altLang="en-US" sz="2400" dirty="0"/>
              <a:t>与程序设计语言的连接不自然（非过程性语言）</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23</a:t>
            </a:fld>
            <a:endParaRPr lang="zh-CN" altLang="en-US"/>
          </a:p>
        </p:txBody>
      </p:sp>
    </p:spTree>
    <p:extLst>
      <p:ext uri="{BB962C8B-B14F-4D97-AF65-F5344CB8AC3E}">
        <p14:creationId xmlns:p14="http://schemas.microsoft.com/office/powerpoint/2010/main" val="231552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3.5.1 </a:t>
            </a:r>
            <a:r>
              <a:rPr lang="zh-CN" altLang="en-US" dirty="0"/>
              <a:t>选择数据存储管理模式</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0955210" cy="5177116"/>
          </a:xfrm>
        </p:spPr>
        <p:txBody>
          <a:bodyPr>
            <a:normAutofit/>
          </a:bodyPr>
          <a:lstStyle/>
          <a:p>
            <a:r>
              <a:rPr lang="zh-CN" altLang="en-US" sz="2800" dirty="0"/>
              <a:t>（</a:t>
            </a:r>
            <a:r>
              <a:rPr lang="en-US" altLang="zh-CN" sz="2800" dirty="0"/>
              <a:t>3</a:t>
            </a:r>
            <a:r>
              <a:rPr lang="zh-CN" altLang="en-US" sz="2800" dirty="0"/>
              <a:t>）面向对象数据库管理系统</a:t>
            </a:r>
          </a:p>
          <a:p>
            <a:pPr lvl="1"/>
            <a:r>
              <a:rPr lang="zh-CN" altLang="en-US" sz="2400" dirty="0"/>
              <a:t>扩展的</a:t>
            </a:r>
            <a:r>
              <a:rPr lang="en-US" altLang="zh-CN" sz="2400" dirty="0"/>
              <a:t>RDBMS：</a:t>
            </a:r>
            <a:r>
              <a:rPr lang="zh-CN" altLang="en-US" sz="2400" dirty="0"/>
              <a:t>在</a:t>
            </a:r>
            <a:r>
              <a:rPr lang="en-US" altLang="zh-CN" sz="2400" dirty="0"/>
              <a:t>RDB</a:t>
            </a:r>
            <a:r>
              <a:rPr lang="zh-CN" altLang="en-US" sz="2400" dirty="0"/>
              <a:t>基础上，增加了抽象数据类型、继承机制、创建及管理类和对象的通用服务</a:t>
            </a:r>
          </a:p>
          <a:p>
            <a:pPr lvl="1"/>
            <a:r>
              <a:rPr lang="zh-CN" altLang="en-US" sz="2400" dirty="0"/>
              <a:t>扩展的</a:t>
            </a:r>
            <a:r>
              <a:rPr lang="en-US" altLang="zh-CN" sz="2400" dirty="0"/>
              <a:t>OO</a:t>
            </a:r>
            <a:r>
              <a:rPr lang="zh-CN" altLang="en-US" sz="2400" dirty="0"/>
              <a:t>程序设计语言：扩充了</a:t>
            </a:r>
            <a:r>
              <a:rPr lang="en-US" altLang="zh-CN" sz="2400" dirty="0"/>
              <a:t>OO</a:t>
            </a:r>
            <a:r>
              <a:rPr lang="zh-CN" altLang="en-US" sz="2400" dirty="0"/>
              <a:t>程序设计语言的语法和功能，增加了在数据库中存储和管理对象的机制</a:t>
            </a:r>
            <a:endParaRPr lang="en-US" altLang="zh-CN" sz="2400" dirty="0"/>
          </a:p>
          <a:p>
            <a:pPr lvl="1"/>
            <a:r>
              <a:rPr lang="zh-CN" altLang="en-US" sz="2400" dirty="0"/>
              <a:t>从面向对象方法本身出发来设计数据库</a:t>
            </a:r>
            <a:endParaRPr lang="en-US" altLang="zh-CN" sz="2400" dirty="0"/>
          </a:p>
          <a:p>
            <a:pPr lvl="1"/>
            <a:r>
              <a:rPr lang="zh-CN" altLang="en-US" sz="2400" dirty="0"/>
              <a:t>查询比关系数据库慢。</a:t>
            </a:r>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24</a:t>
            </a:fld>
            <a:endParaRPr lang="zh-CN" altLang="en-US"/>
          </a:p>
        </p:txBody>
      </p:sp>
    </p:spTree>
    <p:extLst>
      <p:ext uri="{BB962C8B-B14F-4D97-AF65-F5344CB8AC3E}">
        <p14:creationId xmlns:p14="http://schemas.microsoft.com/office/powerpoint/2010/main" val="102922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3.5.2</a:t>
            </a:r>
            <a:r>
              <a:rPr kumimoji="1" lang="zh-CN" altLang="en-US" dirty="0"/>
              <a:t> </a:t>
            </a:r>
            <a:r>
              <a:rPr lang="zh-CN" altLang="en-US" dirty="0"/>
              <a:t>设计数据格式</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0955210" cy="5177116"/>
          </a:xfrm>
        </p:spPr>
        <p:txBody>
          <a:bodyPr>
            <a:noAutofit/>
          </a:bodyPr>
          <a:lstStyle/>
          <a:p>
            <a:r>
              <a:rPr lang="zh-CN" altLang="en-US" sz="2800" dirty="0"/>
              <a:t>设计数据格式：</a:t>
            </a:r>
            <a:r>
              <a:rPr lang="zh-CN" altLang="en-US" sz="2800" dirty="0">
                <a:latin typeface="宋体" panose="02010600030101010101" pitchFamily="2" charset="-122"/>
              </a:rPr>
              <a:t>数据存放方法，与管理模式密切相关</a:t>
            </a:r>
            <a:endParaRPr lang="en-US" altLang="zh-CN" sz="2800" dirty="0"/>
          </a:p>
          <a:p>
            <a:r>
              <a:rPr lang="zh-CN" altLang="en-US" sz="2800" dirty="0"/>
              <a:t>（</a:t>
            </a:r>
            <a:r>
              <a:rPr lang="en-US" altLang="zh-CN" sz="2800" dirty="0"/>
              <a:t>1</a:t>
            </a:r>
            <a:r>
              <a:rPr lang="zh-CN" altLang="en-US" sz="2800" dirty="0"/>
              <a:t>）文件管理系统</a:t>
            </a:r>
            <a:endParaRPr lang="en-US" altLang="zh-CN" sz="2800" dirty="0"/>
          </a:p>
          <a:p>
            <a:endParaRPr lang="en-US" altLang="zh-CN" sz="2800" dirty="0"/>
          </a:p>
          <a:p>
            <a:r>
              <a:rPr lang="zh-CN" altLang="en-US" sz="2800" dirty="0"/>
              <a:t>（</a:t>
            </a:r>
            <a:r>
              <a:rPr lang="en-US" altLang="zh-CN" sz="2800" dirty="0"/>
              <a:t>2</a:t>
            </a:r>
            <a:r>
              <a:rPr lang="zh-CN" altLang="en-US" sz="2800" dirty="0"/>
              <a:t>）关系数据库管理系统</a:t>
            </a:r>
            <a:endParaRPr lang="en-US" altLang="zh-CN" sz="2800" dirty="0"/>
          </a:p>
          <a:p>
            <a:endParaRPr lang="en-US" altLang="zh-CN" sz="2800" dirty="0"/>
          </a:p>
          <a:p>
            <a:r>
              <a:rPr lang="zh-CN" altLang="en-US" sz="2800" dirty="0"/>
              <a:t>（</a:t>
            </a:r>
            <a:r>
              <a:rPr lang="en-US" altLang="zh-CN" sz="2800" dirty="0"/>
              <a:t>3</a:t>
            </a:r>
            <a:r>
              <a:rPr lang="zh-CN" altLang="en-US" sz="2800" dirty="0"/>
              <a:t>）面向对象数据库管理系统</a:t>
            </a:r>
          </a:p>
          <a:p>
            <a:endParaRPr lang="zh-CN" altLang="en-US" sz="2800" dirty="0"/>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25</a:t>
            </a:fld>
            <a:endParaRPr lang="zh-CN" altLang="en-US"/>
          </a:p>
        </p:txBody>
      </p:sp>
    </p:spTree>
    <p:extLst>
      <p:ext uri="{BB962C8B-B14F-4D97-AF65-F5344CB8AC3E}">
        <p14:creationId xmlns:p14="http://schemas.microsoft.com/office/powerpoint/2010/main" val="3710464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3.5.3</a:t>
            </a:r>
            <a:r>
              <a:rPr kumimoji="1" lang="zh-CN" altLang="en-US" dirty="0"/>
              <a:t> </a:t>
            </a:r>
            <a:r>
              <a:rPr lang="zh-CN" altLang="en-US" dirty="0"/>
              <a:t>设计相应的服务</a:t>
            </a:r>
            <a:endParaRPr kumimoji="1" lang="zh-CN" altLang="en-US" dirty="0"/>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0955210" cy="5177116"/>
          </a:xfrm>
        </p:spPr>
        <p:txBody>
          <a:bodyPr>
            <a:noAutofit/>
          </a:bodyPr>
          <a:lstStyle/>
          <a:p>
            <a:pPr>
              <a:lnSpc>
                <a:spcPct val="110000"/>
              </a:lnSpc>
              <a:spcBef>
                <a:spcPct val="30000"/>
              </a:spcBef>
              <a:buSzTx/>
              <a:buFont typeface="Wingdings" pitchFamily="2" charset="2"/>
              <a:buChar char="§"/>
            </a:pPr>
            <a:r>
              <a:rPr lang="zh-CN" altLang="en-US" sz="2800" dirty="0"/>
              <a:t>如果某个类的对象需要存储起来，则在该类增加一个属性和服务</a:t>
            </a:r>
            <a:endParaRPr lang="en-US" altLang="zh-CN" sz="2800" dirty="0"/>
          </a:p>
          <a:p>
            <a:pPr>
              <a:lnSpc>
                <a:spcPct val="110000"/>
              </a:lnSpc>
              <a:spcBef>
                <a:spcPct val="30000"/>
              </a:spcBef>
              <a:buSzTx/>
              <a:buFont typeface="Wingdings" pitchFamily="2" charset="2"/>
              <a:buChar char="§"/>
            </a:pPr>
            <a:r>
              <a:rPr lang="zh-CN" altLang="en-US" sz="2800" dirty="0"/>
              <a:t>与对象中其他属性和服务分离，作为“隐含”的属性和服务</a:t>
            </a:r>
            <a:endParaRPr lang="en-US" altLang="zh-CN" sz="2800" dirty="0"/>
          </a:p>
          <a:p>
            <a:pPr>
              <a:lnSpc>
                <a:spcPct val="110000"/>
              </a:lnSpc>
              <a:spcBef>
                <a:spcPct val="30000"/>
              </a:spcBef>
              <a:buSzTx/>
              <a:buFont typeface="Wingdings" pitchFamily="2" charset="2"/>
              <a:buChar char="§"/>
            </a:pPr>
            <a:r>
              <a:rPr lang="zh-CN" altLang="en-US" sz="2800" dirty="0"/>
              <a:t>问题域子系统与数据管理子系统的必要桥梁</a:t>
            </a:r>
            <a:endParaRPr lang="en-US" altLang="zh-CN" sz="2800" dirty="0"/>
          </a:p>
          <a:p>
            <a:pPr lvl="1"/>
            <a:r>
              <a:rPr lang="zh-CN" altLang="en-US" sz="2400" dirty="0"/>
              <a:t>如有必要，定义一个数据管理的基类</a:t>
            </a:r>
            <a:r>
              <a:rPr lang="en-US" altLang="zh-CN" sz="2400" dirty="0" err="1"/>
              <a:t>ObjectServer</a:t>
            </a:r>
            <a:endParaRPr lang="en-US" altLang="zh-CN" sz="2400" dirty="0"/>
          </a:p>
          <a:p>
            <a:pPr>
              <a:lnSpc>
                <a:spcPct val="110000"/>
              </a:lnSpc>
              <a:spcBef>
                <a:spcPct val="30000"/>
              </a:spcBef>
              <a:buSzTx/>
              <a:buFont typeface="Wingdings" pitchFamily="2" charset="2"/>
              <a:buChar char="§"/>
            </a:pPr>
            <a:r>
              <a:rPr lang="zh-CN" altLang="en-US" sz="2800" dirty="0"/>
              <a:t>设计服务的方法：与存储管理模型相关：</a:t>
            </a:r>
          </a:p>
          <a:p>
            <a:pPr lvl="1"/>
            <a:r>
              <a:rPr lang="zh-CN" altLang="en-US" sz="2400" dirty="0"/>
              <a:t>文件系统</a:t>
            </a:r>
          </a:p>
          <a:p>
            <a:pPr lvl="1"/>
            <a:r>
              <a:rPr lang="zh-CN" altLang="en-US" sz="2400" dirty="0"/>
              <a:t>关系数据库管理系统</a:t>
            </a:r>
          </a:p>
          <a:p>
            <a:pPr lvl="1"/>
            <a:r>
              <a:rPr lang="zh-CN" altLang="en-US" sz="2400" dirty="0"/>
              <a:t>面向对象数据库管理系统</a:t>
            </a:r>
            <a:endParaRPr lang="en-US" altLang="zh-CN" sz="2400" dirty="0"/>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26</a:t>
            </a:fld>
            <a:endParaRPr lang="zh-CN" altLang="en-US"/>
          </a:p>
        </p:txBody>
      </p:sp>
    </p:spTree>
    <p:extLst>
      <p:ext uri="{BB962C8B-B14F-4D97-AF65-F5344CB8AC3E}">
        <p14:creationId xmlns:p14="http://schemas.microsoft.com/office/powerpoint/2010/main" val="751262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DF32C-8413-9446-BC5E-3ECD83E3A4F2}"/>
              </a:ext>
            </a:extLst>
          </p:cNvPr>
          <p:cNvSpPr>
            <a:spLocks noGrp="1"/>
          </p:cNvSpPr>
          <p:nvPr>
            <p:ph type="title"/>
          </p:nvPr>
        </p:nvSpPr>
        <p:spPr/>
        <p:txBody>
          <a:bodyPr/>
          <a:lstStyle/>
          <a:p>
            <a:r>
              <a:rPr kumimoji="1" lang="en-US" altLang="zh-CN" dirty="0"/>
              <a:t>3.6</a:t>
            </a:r>
            <a:r>
              <a:rPr kumimoji="1" lang="zh-CN" altLang="en-US" dirty="0"/>
              <a:t> 系统设计的其他方面</a:t>
            </a:r>
          </a:p>
        </p:txBody>
      </p:sp>
      <p:sp>
        <p:nvSpPr>
          <p:cNvPr id="3" name="内容占位符 2">
            <a:extLst>
              <a:ext uri="{FF2B5EF4-FFF2-40B4-BE49-F238E27FC236}">
                <a16:creationId xmlns:a16="http://schemas.microsoft.com/office/drawing/2014/main" id="{79DFB78A-365F-6749-8749-FC0CD00F45B2}"/>
              </a:ext>
            </a:extLst>
          </p:cNvPr>
          <p:cNvSpPr>
            <a:spLocks noGrp="1"/>
          </p:cNvSpPr>
          <p:nvPr>
            <p:ph idx="1"/>
          </p:nvPr>
        </p:nvSpPr>
        <p:spPr>
          <a:xfrm>
            <a:off x="635961" y="963827"/>
            <a:ext cx="10955210" cy="5177116"/>
          </a:xfrm>
        </p:spPr>
        <p:txBody>
          <a:bodyPr>
            <a:noAutofit/>
          </a:bodyPr>
          <a:lstStyle/>
          <a:p>
            <a:pPr>
              <a:lnSpc>
                <a:spcPct val="110000"/>
              </a:lnSpc>
              <a:spcBef>
                <a:spcPct val="30000"/>
              </a:spcBef>
              <a:buSzTx/>
              <a:buFont typeface="Wingdings" pitchFamily="2" charset="2"/>
              <a:buChar char="§"/>
            </a:pPr>
            <a:r>
              <a:rPr lang="zh-CN" altLang="en-US" sz="2800" dirty="0"/>
              <a:t>全局资源管理：物理资源（存储、处理器、通信线路等）和逻辑资源（数据库、对象等）</a:t>
            </a:r>
            <a:endParaRPr lang="en-US" altLang="zh-CN" sz="2800" dirty="0"/>
          </a:p>
          <a:p>
            <a:pPr>
              <a:lnSpc>
                <a:spcPct val="110000"/>
              </a:lnSpc>
              <a:spcBef>
                <a:spcPct val="30000"/>
              </a:spcBef>
              <a:buSzTx/>
              <a:buFont typeface="Wingdings" pitchFamily="2" charset="2"/>
              <a:buChar char="§"/>
            </a:pPr>
            <a:r>
              <a:rPr lang="zh-CN" altLang="en-US" sz="2800" dirty="0"/>
              <a:t>控制流机制：处理机上顺序执行的动作序列</a:t>
            </a:r>
            <a:endParaRPr lang="en-US" altLang="zh-CN" sz="2800" dirty="0"/>
          </a:p>
          <a:p>
            <a:pPr lvl="1">
              <a:lnSpc>
                <a:spcPct val="110000"/>
              </a:lnSpc>
              <a:spcBef>
                <a:spcPct val="30000"/>
              </a:spcBef>
              <a:buFont typeface="Wingdings" pitchFamily="2" charset="2"/>
              <a:buChar char="§"/>
            </a:pPr>
            <a:r>
              <a:rPr lang="zh-CN" altLang="en-US" sz="2600" dirty="0"/>
              <a:t>过程驱动控制</a:t>
            </a:r>
            <a:endParaRPr lang="en-US" altLang="zh-CN" sz="2600" dirty="0"/>
          </a:p>
          <a:p>
            <a:pPr lvl="1">
              <a:lnSpc>
                <a:spcPct val="110000"/>
              </a:lnSpc>
              <a:spcBef>
                <a:spcPct val="30000"/>
              </a:spcBef>
              <a:buFont typeface="Wingdings" pitchFamily="2" charset="2"/>
              <a:buChar char="§"/>
            </a:pPr>
            <a:r>
              <a:rPr lang="zh-CN" altLang="en-US" sz="2600" dirty="0"/>
              <a:t>事件驱动控制</a:t>
            </a:r>
            <a:endParaRPr lang="en-US" altLang="zh-CN" sz="2600" dirty="0"/>
          </a:p>
          <a:p>
            <a:pPr lvl="1">
              <a:lnSpc>
                <a:spcPct val="110000"/>
              </a:lnSpc>
              <a:spcBef>
                <a:spcPct val="30000"/>
              </a:spcBef>
              <a:buFont typeface="Wingdings" pitchFamily="2" charset="2"/>
              <a:buChar char="§"/>
            </a:pPr>
            <a:r>
              <a:rPr lang="zh-CN" altLang="en-US" sz="2600" dirty="0"/>
              <a:t>线程</a:t>
            </a:r>
            <a:endParaRPr lang="en-US" altLang="zh-CN" sz="2600" dirty="0"/>
          </a:p>
          <a:p>
            <a:pPr>
              <a:lnSpc>
                <a:spcPct val="110000"/>
              </a:lnSpc>
              <a:spcBef>
                <a:spcPct val="30000"/>
              </a:spcBef>
              <a:buSzTx/>
              <a:buFont typeface="Wingdings" pitchFamily="2" charset="2"/>
              <a:buChar char="§"/>
            </a:pPr>
            <a:r>
              <a:rPr lang="zh-CN" altLang="en-US" sz="2800" dirty="0"/>
              <a:t>边界条件：系统如何启动、初始化、关闭以及故障处理</a:t>
            </a:r>
            <a:endParaRPr lang="en-US" altLang="zh-CN" sz="2400" dirty="0"/>
          </a:p>
        </p:txBody>
      </p:sp>
      <p:sp>
        <p:nvSpPr>
          <p:cNvPr id="4" name="日期占位符 3">
            <a:extLst>
              <a:ext uri="{FF2B5EF4-FFF2-40B4-BE49-F238E27FC236}">
                <a16:creationId xmlns:a16="http://schemas.microsoft.com/office/drawing/2014/main" id="{A0248858-7E6C-7147-A004-5F9F1AAAA5F0}"/>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D36C9D33-3A8D-1741-B568-7AF822063D34}"/>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4E08790F-5EAE-0D46-99CE-576D4E6CF90C}"/>
              </a:ext>
            </a:extLst>
          </p:cNvPr>
          <p:cNvSpPr>
            <a:spLocks noGrp="1"/>
          </p:cNvSpPr>
          <p:nvPr>
            <p:ph type="sldNum" sz="quarter" idx="12"/>
          </p:nvPr>
        </p:nvSpPr>
        <p:spPr/>
        <p:txBody>
          <a:bodyPr/>
          <a:lstStyle/>
          <a:p>
            <a:fld id="{5B3F3CCD-5AE8-4BDA-99FD-25BB3DCCC447}" type="slidenum">
              <a:rPr lang="zh-CN" altLang="en-US" smtClean="0"/>
              <a:pPr/>
              <a:t>27</a:t>
            </a:fld>
            <a:endParaRPr lang="zh-CN" altLang="en-US"/>
          </a:p>
        </p:txBody>
      </p:sp>
    </p:spTree>
    <p:extLst>
      <p:ext uri="{BB962C8B-B14F-4D97-AF65-F5344CB8AC3E}">
        <p14:creationId xmlns:p14="http://schemas.microsoft.com/office/powerpoint/2010/main" val="27633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DDBE7-6521-3245-A0B2-C072A5BE8762}"/>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设计内部结构</a:t>
            </a:r>
            <a:endParaRPr kumimoji="1" lang="zh-CN" altLang="en-US" dirty="0"/>
          </a:p>
        </p:txBody>
      </p:sp>
      <p:sp>
        <p:nvSpPr>
          <p:cNvPr id="3" name="内容占位符 2">
            <a:extLst>
              <a:ext uri="{FF2B5EF4-FFF2-40B4-BE49-F238E27FC236}">
                <a16:creationId xmlns:a16="http://schemas.microsoft.com/office/drawing/2014/main" id="{FD0ACC5C-DD59-D741-871F-2222C3A7A245}"/>
              </a:ext>
            </a:extLst>
          </p:cNvPr>
          <p:cNvSpPr>
            <a:spLocks noGrp="1"/>
          </p:cNvSpPr>
          <p:nvPr>
            <p:ph idx="1"/>
          </p:nvPr>
        </p:nvSpPr>
        <p:spPr/>
        <p:txBody>
          <a:bodyPr>
            <a:normAutofit/>
          </a:bodyPr>
          <a:lstStyle/>
          <a:p>
            <a:pPr>
              <a:lnSpc>
                <a:spcPct val="110000"/>
              </a:lnSpc>
              <a:spcBef>
                <a:spcPct val="30000"/>
              </a:spcBef>
              <a:buSzTx/>
              <a:buFont typeface="Wingdings" pitchFamily="2" charset="2"/>
              <a:buChar char="§"/>
            </a:pPr>
            <a:r>
              <a:rPr lang="zh-CN" altLang="en-US" sz="2800" dirty="0"/>
              <a:t>确定遗漏的属性与操作（如，与实现相关的细节）</a:t>
            </a:r>
          </a:p>
          <a:p>
            <a:pPr marL="91440" lvl="1" indent="-91440">
              <a:lnSpc>
                <a:spcPct val="110000"/>
              </a:lnSpc>
              <a:spcBef>
                <a:spcPct val="30000"/>
              </a:spcBef>
              <a:spcAft>
                <a:spcPts val="200"/>
              </a:spcAft>
              <a:buFont typeface="Wingdings" pitchFamily="2" charset="2"/>
              <a:buChar char="§"/>
            </a:pPr>
            <a:r>
              <a:rPr lang="zh-CN" altLang="en-US" sz="2800" dirty="0"/>
              <a:t>指定类型</a:t>
            </a:r>
            <a:endParaRPr lang="en-US" altLang="zh-CN" sz="2800" dirty="0"/>
          </a:p>
          <a:p>
            <a:pPr marL="274320" lvl="2" indent="-91440">
              <a:lnSpc>
                <a:spcPct val="110000"/>
              </a:lnSpc>
              <a:spcBef>
                <a:spcPct val="30000"/>
              </a:spcBef>
              <a:spcAft>
                <a:spcPts val="200"/>
              </a:spcAft>
              <a:buFont typeface="Wingdings" pitchFamily="2" charset="2"/>
              <a:buChar char="§"/>
            </a:pPr>
            <a:r>
              <a:rPr lang="zh-CN" altLang="en-US" sz="2400" dirty="0"/>
              <a:t>属性：类型及其数据结构</a:t>
            </a:r>
            <a:endParaRPr lang="en-US" altLang="zh-CN" sz="2400" dirty="0"/>
          </a:p>
          <a:p>
            <a:pPr marL="274320" lvl="2" indent="-91440">
              <a:lnSpc>
                <a:spcPct val="110000"/>
              </a:lnSpc>
              <a:spcBef>
                <a:spcPct val="30000"/>
              </a:spcBef>
              <a:spcAft>
                <a:spcPts val="200"/>
              </a:spcAft>
              <a:buFont typeface="Wingdings" pitchFamily="2" charset="2"/>
              <a:buChar char="§"/>
            </a:pPr>
            <a:r>
              <a:rPr lang="zh-CN" altLang="en-US" sz="2400" dirty="0"/>
              <a:t>操作：参数、返回值及类型</a:t>
            </a:r>
            <a:endParaRPr lang="en-US" altLang="zh-CN" sz="2400" dirty="0"/>
          </a:p>
          <a:p>
            <a:pPr marL="91440" lvl="1" indent="-91440">
              <a:lnSpc>
                <a:spcPct val="110000"/>
              </a:lnSpc>
              <a:spcBef>
                <a:spcPct val="30000"/>
              </a:spcBef>
              <a:spcAft>
                <a:spcPts val="200"/>
              </a:spcAft>
              <a:buFont typeface="Wingdings" pitchFamily="2" charset="2"/>
              <a:buChar char="§"/>
            </a:pPr>
            <a:r>
              <a:rPr lang="zh-CN" altLang="en-US" sz="2800" dirty="0"/>
              <a:t>声明可见性</a:t>
            </a:r>
            <a:endParaRPr lang="en-US" altLang="zh-CN" sz="2800" dirty="0"/>
          </a:p>
          <a:p>
            <a:pPr marL="475488" lvl="2" indent="-292608">
              <a:lnSpc>
                <a:spcPct val="110000"/>
              </a:lnSpc>
              <a:spcBef>
                <a:spcPct val="30000"/>
              </a:spcBef>
              <a:buFont typeface="Wingdings" pitchFamily="2" charset="2"/>
              <a:buChar char="§"/>
            </a:pPr>
            <a:r>
              <a:rPr kumimoji="1" lang="zh-CN" altLang="en-US" sz="2400" dirty="0"/>
              <a:t>私有</a:t>
            </a:r>
            <a:endParaRPr kumimoji="1" lang="en-US" altLang="zh-CN" sz="2400" dirty="0"/>
          </a:p>
          <a:p>
            <a:pPr marL="475488" lvl="2" indent="-292608">
              <a:lnSpc>
                <a:spcPct val="110000"/>
              </a:lnSpc>
              <a:spcBef>
                <a:spcPct val="30000"/>
              </a:spcBef>
              <a:buFont typeface="Wingdings" pitchFamily="2" charset="2"/>
              <a:buChar char="§"/>
            </a:pPr>
            <a:r>
              <a:rPr kumimoji="1" lang="zh-CN" altLang="en-US" sz="2400" dirty="0"/>
              <a:t>公有</a:t>
            </a:r>
            <a:endParaRPr kumimoji="1" lang="en-US" altLang="zh-CN" sz="2400" dirty="0"/>
          </a:p>
          <a:p>
            <a:pPr marL="475488" lvl="2" indent="-292608">
              <a:lnSpc>
                <a:spcPct val="110000"/>
              </a:lnSpc>
              <a:spcBef>
                <a:spcPct val="30000"/>
              </a:spcBef>
              <a:buFont typeface="Wingdings" pitchFamily="2" charset="2"/>
              <a:buChar char="§"/>
            </a:pPr>
            <a:r>
              <a:rPr kumimoji="1" lang="zh-CN" altLang="en-US" sz="2400" dirty="0"/>
              <a:t>保护</a:t>
            </a:r>
            <a:endParaRPr kumimoji="1" lang="zh-CN" altLang="en-US" dirty="0"/>
          </a:p>
        </p:txBody>
      </p:sp>
      <p:sp>
        <p:nvSpPr>
          <p:cNvPr id="4" name="日期占位符 3">
            <a:extLst>
              <a:ext uri="{FF2B5EF4-FFF2-40B4-BE49-F238E27FC236}">
                <a16:creationId xmlns:a16="http://schemas.microsoft.com/office/drawing/2014/main" id="{D97460BA-126F-1F4F-A7B2-1337C3DF2D7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001CD599-0DA8-EA42-BFD0-B4876C200351}"/>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CE4100A4-C81E-AC4A-B1D8-5D1C0DEBCB8D}"/>
              </a:ext>
            </a:extLst>
          </p:cNvPr>
          <p:cNvSpPr>
            <a:spLocks noGrp="1"/>
          </p:cNvSpPr>
          <p:nvPr>
            <p:ph type="sldNum" sz="quarter" idx="12"/>
          </p:nvPr>
        </p:nvSpPr>
        <p:spPr/>
        <p:txBody>
          <a:bodyPr/>
          <a:lstStyle/>
          <a:p>
            <a:fld id="{5B3F3CCD-5AE8-4BDA-99FD-25BB3DCCC447}" type="slidenum">
              <a:rPr lang="zh-CN" altLang="en-US" smtClean="0"/>
              <a:pPr/>
              <a:t>28</a:t>
            </a:fld>
            <a:endParaRPr lang="zh-CN" altLang="en-US"/>
          </a:p>
        </p:txBody>
      </p:sp>
    </p:spTree>
    <p:extLst>
      <p:ext uri="{BB962C8B-B14F-4D97-AF65-F5344CB8AC3E}">
        <p14:creationId xmlns:p14="http://schemas.microsoft.com/office/powerpoint/2010/main" val="4001761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D5CEF-CD3E-7542-A06C-9BA29434F0E4}"/>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设计关联</a:t>
            </a:r>
            <a:endParaRPr kumimoji="1" lang="zh-CN" altLang="en-US" dirty="0"/>
          </a:p>
        </p:txBody>
      </p:sp>
      <p:sp>
        <p:nvSpPr>
          <p:cNvPr id="3" name="内容占位符 2">
            <a:extLst>
              <a:ext uri="{FF2B5EF4-FFF2-40B4-BE49-F238E27FC236}">
                <a16:creationId xmlns:a16="http://schemas.microsoft.com/office/drawing/2014/main" id="{CAC03DC5-C78C-D34E-A387-D178C941158D}"/>
              </a:ext>
            </a:extLst>
          </p:cNvPr>
          <p:cNvSpPr>
            <a:spLocks noGrp="1"/>
          </p:cNvSpPr>
          <p:nvPr>
            <p:ph idx="1"/>
          </p:nvPr>
        </p:nvSpPr>
        <p:spPr/>
        <p:txBody>
          <a:bodyPr>
            <a:normAutofit/>
          </a:bodyPr>
          <a:lstStyle/>
          <a:p>
            <a:r>
              <a:rPr kumimoji="1" lang="en-US" altLang="zh-CN" sz="2800" dirty="0"/>
              <a:t>OOA</a:t>
            </a:r>
            <a:r>
              <a:rPr kumimoji="1" lang="zh-CN" altLang="en-US" sz="2800" dirty="0"/>
              <a:t>初步确定对象之间的关联和阶数，</a:t>
            </a:r>
            <a:r>
              <a:rPr kumimoji="1" lang="en-US" altLang="zh-CN" sz="2800" dirty="0"/>
              <a:t>OOD</a:t>
            </a:r>
            <a:r>
              <a:rPr kumimoji="1" lang="zh-CN" altLang="en-US" sz="2800" dirty="0"/>
              <a:t>需确定实现关联的具体策略。</a:t>
            </a:r>
            <a:endParaRPr kumimoji="1" lang="en-US" altLang="zh-CN" sz="2800" dirty="0"/>
          </a:p>
          <a:p>
            <a:r>
              <a:rPr kumimoji="1" lang="zh-CN" altLang="en-US" sz="2800" dirty="0"/>
              <a:t>（</a:t>
            </a:r>
            <a:r>
              <a:rPr kumimoji="1" lang="en-US" altLang="zh-CN" sz="2800" dirty="0"/>
              <a:t>1</a:t>
            </a:r>
            <a:r>
              <a:rPr kumimoji="1" lang="zh-CN" altLang="en-US" sz="2800" dirty="0"/>
              <a:t>）单向关联：只需要单向遍历</a:t>
            </a:r>
          </a:p>
        </p:txBody>
      </p:sp>
      <p:sp>
        <p:nvSpPr>
          <p:cNvPr id="4" name="日期占位符 3">
            <a:extLst>
              <a:ext uri="{FF2B5EF4-FFF2-40B4-BE49-F238E27FC236}">
                <a16:creationId xmlns:a16="http://schemas.microsoft.com/office/drawing/2014/main" id="{82FD66F6-8782-A848-A881-DD818A95E66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F5721295-F55E-0443-8DFF-EE1005D6ED0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85590DB-6F6C-9A43-B989-2599061C06B8}"/>
              </a:ext>
            </a:extLst>
          </p:cNvPr>
          <p:cNvSpPr>
            <a:spLocks noGrp="1"/>
          </p:cNvSpPr>
          <p:nvPr>
            <p:ph type="sldNum" sz="quarter" idx="12"/>
          </p:nvPr>
        </p:nvSpPr>
        <p:spPr/>
        <p:txBody>
          <a:bodyPr/>
          <a:lstStyle/>
          <a:p>
            <a:fld id="{5B3F3CCD-5AE8-4BDA-99FD-25BB3DCCC447}" type="slidenum">
              <a:rPr lang="zh-CN" altLang="en-US" smtClean="0"/>
              <a:pPr/>
              <a:t>29</a:t>
            </a:fld>
            <a:endParaRPr lang="zh-CN" altLang="en-US"/>
          </a:p>
        </p:txBody>
      </p:sp>
      <p:pic>
        <p:nvPicPr>
          <p:cNvPr id="7" name="Picture 5">
            <a:extLst>
              <a:ext uri="{FF2B5EF4-FFF2-40B4-BE49-F238E27FC236}">
                <a16:creationId xmlns:a16="http://schemas.microsoft.com/office/drawing/2014/main" id="{1BC2E911-13FE-1A4E-9C45-474F7B39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59628"/>
            <a:ext cx="83248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56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458EB-0435-3242-80AA-0107009936C0}"/>
              </a:ext>
            </a:extLst>
          </p:cNvPr>
          <p:cNvSpPr>
            <a:spLocks noGrp="1"/>
          </p:cNvSpPr>
          <p:nvPr>
            <p:ph type="title"/>
          </p:nvPr>
        </p:nvSpPr>
        <p:spPr/>
        <p:txBody>
          <a:bodyPr/>
          <a:lstStyle/>
          <a:p>
            <a:r>
              <a:rPr kumimoji="1" lang="en-US" altLang="zh-CN" dirty="0"/>
              <a:t>1.1</a:t>
            </a:r>
            <a:r>
              <a:rPr kumimoji="1" lang="zh-CN" altLang="en-US" dirty="0"/>
              <a:t> 从</a:t>
            </a:r>
            <a:r>
              <a:rPr lang="zh-CN" altLang="en-US" dirty="0"/>
              <a:t>面向对象分析到面向对象设计</a:t>
            </a:r>
            <a:endParaRPr kumimoji="1" lang="zh-CN" altLang="en-US" dirty="0"/>
          </a:p>
        </p:txBody>
      </p:sp>
      <p:sp>
        <p:nvSpPr>
          <p:cNvPr id="3" name="内容占位符 2">
            <a:extLst>
              <a:ext uri="{FF2B5EF4-FFF2-40B4-BE49-F238E27FC236}">
                <a16:creationId xmlns:a16="http://schemas.microsoft.com/office/drawing/2014/main" id="{9B222348-4C89-DE48-9AE3-54C288B49739}"/>
              </a:ext>
            </a:extLst>
          </p:cNvPr>
          <p:cNvSpPr>
            <a:spLocks noGrp="1"/>
          </p:cNvSpPr>
          <p:nvPr>
            <p:ph idx="1"/>
          </p:nvPr>
        </p:nvSpPr>
        <p:spPr/>
        <p:txBody>
          <a:bodyPr/>
          <a:lstStyle/>
          <a:p>
            <a:r>
              <a:rPr kumimoji="1" lang="zh-CN" altLang="en-US" sz="2400" dirty="0"/>
              <a:t>分析：提取和整理用户需求，建立</a:t>
            </a:r>
            <a:r>
              <a:rPr lang="zh-CN" altLang="en-US" sz="2400" dirty="0">
                <a:solidFill>
                  <a:schemeClr val="hlink"/>
                </a:solidFill>
              </a:rPr>
              <a:t>问题域精确模型</a:t>
            </a:r>
            <a:r>
              <a:rPr kumimoji="1" lang="zh-CN" altLang="en-US" sz="2400" dirty="0"/>
              <a:t>。</a:t>
            </a:r>
          </a:p>
          <a:p>
            <a:r>
              <a:rPr kumimoji="1" lang="zh-CN" altLang="en-US" sz="2400" dirty="0"/>
              <a:t>设计：将分析得到的需求转变成符合成本和质量要求、抽象的系统</a:t>
            </a:r>
            <a:r>
              <a:rPr lang="zh-CN" altLang="en-US" sz="2400" dirty="0">
                <a:solidFill>
                  <a:schemeClr val="hlink"/>
                </a:solidFill>
              </a:rPr>
              <a:t>实现方案</a:t>
            </a:r>
            <a:r>
              <a:rPr kumimoji="1" lang="en-US" altLang="zh-CN" sz="2400" dirty="0"/>
              <a:t>—</a:t>
            </a:r>
            <a:r>
              <a:rPr kumimoji="1" lang="zh-CN" altLang="en-US" sz="2400" dirty="0"/>
              <a:t>建立</a:t>
            </a:r>
            <a:r>
              <a:rPr lang="zh-CN" altLang="en-US" sz="2400" dirty="0">
                <a:solidFill>
                  <a:schemeClr val="hlink"/>
                </a:solidFill>
              </a:rPr>
              <a:t>求解域模型</a:t>
            </a:r>
            <a:r>
              <a:rPr kumimoji="1" lang="zh-CN" altLang="en-US" sz="2400" dirty="0"/>
              <a:t>。</a:t>
            </a:r>
            <a:endParaRPr kumimoji="1" lang="en-US" altLang="zh-CN" sz="2400" dirty="0"/>
          </a:p>
          <a:p>
            <a:endParaRPr kumimoji="1" lang="zh-CN" altLang="en-US" sz="2400" dirty="0"/>
          </a:p>
          <a:p>
            <a:r>
              <a:rPr kumimoji="1" lang="zh-CN" altLang="en-US" sz="2400" dirty="0"/>
              <a:t>结构化设计</a:t>
            </a:r>
            <a:r>
              <a:rPr kumimoji="1" lang="en-US" altLang="zh-CN" sz="2400" dirty="0"/>
              <a:t>: </a:t>
            </a:r>
            <a:r>
              <a:rPr kumimoji="1" lang="zh-CN" altLang="en-US" sz="2400" dirty="0"/>
              <a:t>总体设计</a:t>
            </a:r>
            <a:r>
              <a:rPr kumimoji="1" lang="en-US" altLang="zh-CN" sz="2400" dirty="0"/>
              <a:t>+</a:t>
            </a:r>
            <a:r>
              <a:rPr kumimoji="1" lang="zh-CN" altLang="en-US" sz="2400" dirty="0"/>
              <a:t>详细设计</a:t>
            </a:r>
          </a:p>
          <a:p>
            <a:r>
              <a:rPr kumimoji="1" lang="zh-CN" altLang="en-US" sz="2400" dirty="0"/>
              <a:t>面向对象设计</a:t>
            </a:r>
            <a:r>
              <a:rPr kumimoji="1" lang="en-US" altLang="zh-CN" sz="2400" dirty="0"/>
              <a:t>: </a:t>
            </a:r>
            <a:r>
              <a:rPr kumimoji="1" lang="zh-CN" altLang="en-US" sz="2400" dirty="0"/>
              <a:t>系统设计</a:t>
            </a:r>
            <a:r>
              <a:rPr kumimoji="1" lang="en-US" altLang="zh-CN" sz="2400" dirty="0"/>
              <a:t>+</a:t>
            </a:r>
            <a:r>
              <a:rPr kumimoji="1" lang="zh-CN" altLang="en-US" sz="2400" dirty="0"/>
              <a:t>对象设计</a:t>
            </a:r>
          </a:p>
          <a:p>
            <a:pPr>
              <a:buFont typeface="Wingdings" pitchFamily="2" charset="2"/>
              <a:buChar char="l"/>
            </a:pPr>
            <a:r>
              <a:rPr kumimoji="1" lang="zh-CN" altLang="en-US" sz="2400" dirty="0"/>
              <a:t>系统设计：确定实现系统的策略和目标系统的</a:t>
            </a:r>
            <a:r>
              <a:rPr lang="zh-CN" altLang="en-US" sz="2400" dirty="0">
                <a:solidFill>
                  <a:schemeClr val="hlink"/>
                </a:solidFill>
              </a:rPr>
              <a:t>高层结构</a:t>
            </a:r>
          </a:p>
          <a:p>
            <a:pPr>
              <a:buFont typeface="Wingdings" pitchFamily="2" charset="2"/>
              <a:buChar char="l"/>
            </a:pPr>
            <a:r>
              <a:rPr kumimoji="1" lang="zh-CN" altLang="en-US" sz="2400" dirty="0"/>
              <a:t>对象设计：确定解空间中的</a:t>
            </a:r>
            <a:r>
              <a:rPr lang="zh-CN" altLang="en-US" sz="2400" dirty="0">
                <a:solidFill>
                  <a:schemeClr val="hlink"/>
                </a:solidFill>
              </a:rPr>
              <a:t>类、关联、接口</a:t>
            </a:r>
            <a:r>
              <a:rPr kumimoji="1" lang="zh-CN" altLang="en-US" sz="2400" dirty="0"/>
              <a:t>形式及实现</a:t>
            </a:r>
            <a:r>
              <a:rPr lang="zh-CN" altLang="en-US" sz="2400" dirty="0">
                <a:solidFill>
                  <a:schemeClr val="hlink"/>
                </a:solidFill>
              </a:rPr>
              <a:t>服务的算法</a:t>
            </a:r>
          </a:p>
          <a:p>
            <a:endParaRPr kumimoji="1" lang="zh-CN" altLang="en-US" dirty="0"/>
          </a:p>
        </p:txBody>
      </p:sp>
      <p:sp>
        <p:nvSpPr>
          <p:cNvPr id="4" name="日期占位符 3">
            <a:extLst>
              <a:ext uri="{FF2B5EF4-FFF2-40B4-BE49-F238E27FC236}">
                <a16:creationId xmlns:a16="http://schemas.microsoft.com/office/drawing/2014/main" id="{FE0CA2DB-1A49-6D43-AF89-231B23E460A1}"/>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52196200-47C7-EB4A-B268-F3674C18A257}"/>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C7BA95A3-A63D-3340-A479-A790B8B7D1F0}"/>
              </a:ext>
            </a:extLst>
          </p:cNvPr>
          <p:cNvSpPr>
            <a:spLocks noGrp="1"/>
          </p:cNvSpPr>
          <p:nvPr>
            <p:ph type="sldNum" sz="quarter" idx="12"/>
          </p:nvPr>
        </p:nvSpPr>
        <p:spPr/>
        <p:txBody>
          <a:bodyPr/>
          <a:lstStyle/>
          <a:p>
            <a:fld id="{5B3F3CCD-5AE8-4BDA-99FD-25BB3DCCC447}" type="slidenum">
              <a:rPr lang="zh-CN" altLang="en-US" smtClean="0"/>
              <a:pPr/>
              <a:t>3</a:t>
            </a:fld>
            <a:endParaRPr lang="zh-CN" altLang="en-US"/>
          </a:p>
        </p:txBody>
      </p:sp>
    </p:spTree>
    <p:extLst>
      <p:ext uri="{BB962C8B-B14F-4D97-AF65-F5344CB8AC3E}">
        <p14:creationId xmlns:p14="http://schemas.microsoft.com/office/powerpoint/2010/main" val="2596234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D5CEF-CD3E-7542-A06C-9BA29434F0E4}"/>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设计关联</a:t>
            </a:r>
            <a:endParaRPr kumimoji="1" lang="zh-CN" altLang="en-US" dirty="0"/>
          </a:p>
        </p:txBody>
      </p:sp>
      <p:sp>
        <p:nvSpPr>
          <p:cNvPr id="3" name="内容占位符 2">
            <a:extLst>
              <a:ext uri="{FF2B5EF4-FFF2-40B4-BE49-F238E27FC236}">
                <a16:creationId xmlns:a16="http://schemas.microsoft.com/office/drawing/2014/main" id="{CAC03DC5-C78C-D34E-A387-D178C941158D}"/>
              </a:ext>
            </a:extLst>
          </p:cNvPr>
          <p:cNvSpPr>
            <a:spLocks noGrp="1"/>
          </p:cNvSpPr>
          <p:nvPr>
            <p:ph idx="1"/>
          </p:nvPr>
        </p:nvSpPr>
        <p:spPr/>
        <p:txBody>
          <a:bodyPr>
            <a:normAutofit/>
          </a:bodyPr>
          <a:lstStyle/>
          <a:p>
            <a:r>
              <a:rPr kumimoji="1" lang="zh-CN" altLang="en-US" sz="2800" dirty="0"/>
              <a:t>（</a:t>
            </a:r>
            <a:r>
              <a:rPr kumimoji="1" lang="en-US" altLang="zh-CN" sz="2800" dirty="0"/>
              <a:t>2</a:t>
            </a:r>
            <a:r>
              <a:rPr kumimoji="1" lang="zh-CN" altLang="en-US" sz="2800" dirty="0"/>
              <a:t>）双向关联：需要双向遍历</a:t>
            </a:r>
            <a:endParaRPr kumimoji="1" lang="en-US" altLang="zh-CN" sz="2800" dirty="0"/>
          </a:p>
          <a:p>
            <a:r>
              <a:rPr kumimoji="1" lang="zh-CN" altLang="en-US" sz="2800" dirty="0"/>
              <a:t>（</a:t>
            </a:r>
            <a:r>
              <a:rPr kumimoji="1" lang="en-US" altLang="zh-CN" sz="2800" dirty="0"/>
              <a:t>2.1</a:t>
            </a:r>
            <a:r>
              <a:rPr kumimoji="1" lang="zh-CN" altLang="en-US" sz="2800" dirty="0"/>
              <a:t>）只用属性实现一个方向关联：类似单向关联，需查找</a:t>
            </a:r>
            <a:endParaRPr kumimoji="1" lang="en-US" altLang="zh-CN" sz="2800" dirty="0"/>
          </a:p>
          <a:p>
            <a:r>
              <a:rPr kumimoji="1" lang="zh-CN" altLang="en-US" sz="2800" dirty="0"/>
              <a:t>（</a:t>
            </a:r>
            <a:r>
              <a:rPr kumimoji="1" lang="en-US" altLang="zh-CN" sz="2800" dirty="0"/>
              <a:t>2.2</a:t>
            </a:r>
            <a:r>
              <a:rPr kumimoji="1" lang="zh-CN" altLang="en-US" sz="2800" dirty="0"/>
              <a:t>）用属性实现两个方向关联</a:t>
            </a:r>
            <a:endParaRPr kumimoji="1" lang="en-US" altLang="zh-CN" sz="2800" dirty="0"/>
          </a:p>
          <a:p>
            <a:endParaRPr kumimoji="1" lang="zh-CN" altLang="en-US" sz="2800" dirty="0"/>
          </a:p>
        </p:txBody>
      </p:sp>
      <p:sp>
        <p:nvSpPr>
          <p:cNvPr id="4" name="日期占位符 3">
            <a:extLst>
              <a:ext uri="{FF2B5EF4-FFF2-40B4-BE49-F238E27FC236}">
                <a16:creationId xmlns:a16="http://schemas.microsoft.com/office/drawing/2014/main" id="{82FD66F6-8782-A848-A881-DD818A95E66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F5721295-F55E-0443-8DFF-EE1005D6ED0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85590DB-6F6C-9A43-B989-2599061C06B8}"/>
              </a:ext>
            </a:extLst>
          </p:cNvPr>
          <p:cNvSpPr>
            <a:spLocks noGrp="1"/>
          </p:cNvSpPr>
          <p:nvPr>
            <p:ph type="sldNum" sz="quarter" idx="12"/>
          </p:nvPr>
        </p:nvSpPr>
        <p:spPr/>
        <p:txBody>
          <a:bodyPr/>
          <a:lstStyle/>
          <a:p>
            <a:fld id="{5B3F3CCD-5AE8-4BDA-99FD-25BB3DCCC447}" type="slidenum">
              <a:rPr lang="zh-CN" altLang="en-US" smtClean="0"/>
              <a:pPr/>
              <a:t>30</a:t>
            </a:fld>
            <a:endParaRPr lang="zh-CN" altLang="en-US"/>
          </a:p>
        </p:txBody>
      </p:sp>
      <p:pic>
        <p:nvPicPr>
          <p:cNvPr id="8" name="Picture 4">
            <a:extLst>
              <a:ext uri="{FF2B5EF4-FFF2-40B4-BE49-F238E27FC236}">
                <a16:creationId xmlns:a16="http://schemas.microsoft.com/office/drawing/2014/main" id="{9B237E2A-4CA9-154A-96AD-50A0BF142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914" y="2690020"/>
            <a:ext cx="5938683" cy="312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37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D5CEF-CD3E-7542-A06C-9BA29434F0E4}"/>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设计关联</a:t>
            </a:r>
            <a:endParaRPr kumimoji="1" lang="zh-CN" altLang="en-US" dirty="0"/>
          </a:p>
        </p:txBody>
      </p:sp>
      <p:sp>
        <p:nvSpPr>
          <p:cNvPr id="3" name="内容占位符 2">
            <a:extLst>
              <a:ext uri="{FF2B5EF4-FFF2-40B4-BE49-F238E27FC236}">
                <a16:creationId xmlns:a16="http://schemas.microsoft.com/office/drawing/2014/main" id="{CAC03DC5-C78C-D34E-A387-D178C941158D}"/>
              </a:ext>
            </a:extLst>
          </p:cNvPr>
          <p:cNvSpPr>
            <a:spLocks noGrp="1"/>
          </p:cNvSpPr>
          <p:nvPr>
            <p:ph idx="1"/>
          </p:nvPr>
        </p:nvSpPr>
        <p:spPr/>
        <p:txBody>
          <a:bodyPr>
            <a:normAutofit/>
          </a:bodyPr>
          <a:lstStyle/>
          <a:p>
            <a:r>
              <a:rPr kumimoji="1" lang="zh-CN" altLang="en-US" sz="2800" dirty="0"/>
              <a:t>（</a:t>
            </a:r>
            <a:r>
              <a:rPr kumimoji="1" lang="en-US" altLang="zh-CN" sz="2800" dirty="0"/>
              <a:t>2</a:t>
            </a:r>
            <a:r>
              <a:rPr kumimoji="1" lang="zh-CN" altLang="en-US" sz="2800" dirty="0"/>
              <a:t>）双向关联：需要双向遍历</a:t>
            </a:r>
            <a:endParaRPr kumimoji="1" lang="en-US" altLang="zh-CN" sz="2800" dirty="0"/>
          </a:p>
          <a:p>
            <a:r>
              <a:rPr kumimoji="1" lang="zh-CN" altLang="en-US" sz="2800" dirty="0"/>
              <a:t>（</a:t>
            </a:r>
            <a:r>
              <a:rPr kumimoji="1" lang="en-US" altLang="zh-CN" sz="2800" dirty="0"/>
              <a:t>2.3</a:t>
            </a:r>
            <a:r>
              <a:rPr kumimoji="1" lang="zh-CN" altLang="en-US" sz="2800" dirty="0"/>
              <a:t>）用独立的关联对象实现</a:t>
            </a:r>
            <a:endParaRPr kumimoji="1" lang="en-US" altLang="zh-CN" sz="2800" dirty="0"/>
          </a:p>
          <a:p>
            <a:pPr lvl="1"/>
            <a:r>
              <a:rPr kumimoji="1" lang="zh-CN" altLang="en-US" sz="2600" dirty="0"/>
              <a:t>一对一</a:t>
            </a:r>
            <a:endParaRPr kumimoji="1" lang="en-US" altLang="zh-CN" sz="2600" dirty="0"/>
          </a:p>
          <a:p>
            <a:pPr lvl="1"/>
            <a:r>
              <a:rPr kumimoji="1" lang="zh-CN" altLang="en-US" sz="2600" dirty="0"/>
              <a:t>一对多</a:t>
            </a:r>
            <a:endParaRPr kumimoji="1" lang="en-US" altLang="zh-CN" sz="2600" dirty="0"/>
          </a:p>
          <a:p>
            <a:pPr lvl="1"/>
            <a:r>
              <a:rPr kumimoji="1" lang="zh-CN" altLang="en-US" sz="2600" dirty="0"/>
              <a:t>多对多</a:t>
            </a:r>
          </a:p>
        </p:txBody>
      </p:sp>
      <p:sp>
        <p:nvSpPr>
          <p:cNvPr id="4" name="日期占位符 3">
            <a:extLst>
              <a:ext uri="{FF2B5EF4-FFF2-40B4-BE49-F238E27FC236}">
                <a16:creationId xmlns:a16="http://schemas.microsoft.com/office/drawing/2014/main" id="{82FD66F6-8782-A848-A881-DD818A95E66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F5721295-F55E-0443-8DFF-EE1005D6ED0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85590DB-6F6C-9A43-B989-2599061C06B8}"/>
              </a:ext>
            </a:extLst>
          </p:cNvPr>
          <p:cNvSpPr>
            <a:spLocks noGrp="1"/>
          </p:cNvSpPr>
          <p:nvPr>
            <p:ph type="sldNum" sz="quarter" idx="12"/>
          </p:nvPr>
        </p:nvSpPr>
        <p:spPr/>
        <p:txBody>
          <a:bodyPr/>
          <a:lstStyle/>
          <a:p>
            <a:fld id="{5B3F3CCD-5AE8-4BDA-99FD-25BB3DCCC447}" type="slidenum">
              <a:rPr lang="zh-CN" altLang="en-US" smtClean="0"/>
              <a:pPr/>
              <a:t>31</a:t>
            </a:fld>
            <a:endParaRPr lang="zh-CN" altLang="en-US"/>
          </a:p>
        </p:txBody>
      </p:sp>
      <p:pic>
        <p:nvPicPr>
          <p:cNvPr id="9" name="Picture 6" descr="8">
            <a:extLst>
              <a:ext uri="{FF2B5EF4-FFF2-40B4-BE49-F238E27FC236}">
                <a16:creationId xmlns:a16="http://schemas.microsoft.com/office/drawing/2014/main" id="{B55EAC49-F8E1-A147-B725-9A928FE5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535" y="2101123"/>
            <a:ext cx="5230760" cy="392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193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DDBE7-6521-3245-A0B2-C072A5BE8762}"/>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设计类中的服务</a:t>
            </a:r>
            <a:endParaRPr kumimoji="1" lang="zh-CN" altLang="en-US" dirty="0"/>
          </a:p>
        </p:txBody>
      </p:sp>
      <p:sp>
        <p:nvSpPr>
          <p:cNvPr id="3" name="内容占位符 2">
            <a:extLst>
              <a:ext uri="{FF2B5EF4-FFF2-40B4-BE49-F238E27FC236}">
                <a16:creationId xmlns:a16="http://schemas.microsoft.com/office/drawing/2014/main" id="{FD0ACC5C-DD59-D741-871F-2222C3A7A245}"/>
              </a:ext>
            </a:extLst>
          </p:cNvPr>
          <p:cNvSpPr>
            <a:spLocks noGrp="1"/>
          </p:cNvSpPr>
          <p:nvPr>
            <p:ph idx="1"/>
          </p:nvPr>
        </p:nvSpPr>
        <p:spPr/>
        <p:txBody>
          <a:bodyPr/>
          <a:lstStyle/>
          <a:p>
            <a:r>
              <a:rPr lang="en-US" altLang="zh-CN" sz="2800" dirty="0"/>
              <a:t>OOA</a:t>
            </a:r>
            <a:r>
              <a:rPr lang="zh-CN" altLang="en-US" sz="2800" dirty="0"/>
              <a:t>通常只在对象模型的每个类列出很少几个最核心的服务，</a:t>
            </a:r>
            <a:r>
              <a:rPr lang="en-US" altLang="zh-CN" sz="2800" dirty="0"/>
              <a:t>OOD</a:t>
            </a:r>
            <a:r>
              <a:rPr lang="zh-CN" altLang="en-US" sz="2800" dirty="0"/>
              <a:t>需扩充、完善和细化对象模型</a:t>
            </a:r>
            <a:endParaRPr lang="en-US" altLang="zh-CN" sz="2800" dirty="0"/>
          </a:p>
          <a:p>
            <a:endParaRPr lang="en-US" altLang="zh-CN" sz="2800" dirty="0"/>
          </a:p>
          <a:p>
            <a:r>
              <a:rPr lang="zh-CN" altLang="en-US" sz="2800" dirty="0"/>
              <a:t>确定类中应有的服务</a:t>
            </a:r>
          </a:p>
          <a:p>
            <a:pPr lvl="1"/>
            <a:r>
              <a:rPr lang="zh-CN" altLang="en-US" sz="2400" dirty="0"/>
              <a:t>从对象模型中引入服务：直接引入</a:t>
            </a:r>
          </a:p>
          <a:p>
            <a:pPr lvl="1"/>
            <a:r>
              <a:rPr lang="zh-CN" altLang="en-US" sz="2400" dirty="0"/>
              <a:t>从动态模型中确定服务：动态模型中对象的</a:t>
            </a:r>
            <a:r>
              <a:rPr lang="zh-CN" altLang="en-US" sz="2400" dirty="0">
                <a:solidFill>
                  <a:schemeClr val="hlink"/>
                </a:solidFill>
              </a:rPr>
              <a:t>行为</a:t>
            </a:r>
            <a:r>
              <a:rPr lang="zh-CN" altLang="en-US" sz="2400" dirty="0"/>
              <a:t>转换成适当的类所提供的服务</a:t>
            </a:r>
            <a:endParaRPr lang="en-US" altLang="zh-CN" sz="2400" dirty="0"/>
          </a:p>
          <a:p>
            <a:pPr lvl="2"/>
            <a:r>
              <a:rPr lang="zh-CN" altLang="en-US" sz="2000" dirty="0"/>
              <a:t>状态转换是执行对象服务的结果</a:t>
            </a:r>
          </a:p>
          <a:p>
            <a:pPr lvl="2"/>
            <a:r>
              <a:rPr lang="zh-CN" altLang="en-US" sz="2000" dirty="0"/>
              <a:t>事件（消息）→接收消息的对象（必有由消息选择符指定的服务）→服务改变对象状态（修改相应的属性值），完成对象应做的动作</a:t>
            </a:r>
            <a:endParaRPr lang="zh-CN" altLang="en-US" sz="2400" dirty="0"/>
          </a:p>
          <a:p>
            <a:pPr lvl="1"/>
            <a:r>
              <a:rPr lang="zh-CN" altLang="en-US" sz="2400" dirty="0"/>
              <a:t>从功能模型中确定服务：功能模型中的</a:t>
            </a:r>
            <a:r>
              <a:rPr lang="zh-CN" altLang="en-US" sz="2400" dirty="0">
                <a:solidFill>
                  <a:schemeClr val="hlink"/>
                </a:solidFill>
              </a:rPr>
              <a:t>数据处理</a:t>
            </a:r>
            <a:r>
              <a:rPr lang="zh-CN" altLang="en-US" sz="2400" dirty="0"/>
              <a:t>转换成适当的类所提供的服务</a:t>
            </a:r>
          </a:p>
          <a:p>
            <a:endParaRPr kumimoji="1" lang="zh-CN" altLang="en-US" dirty="0"/>
          </a:p>
        </p:txBody>
      </p:sp>
      <p:sp>
        <p:nvSpPr>
          <p:cNvPr id="4" name="日期占位符 3">
            <a:extLst>
              <a:ext uri="{FF2B5EF4-FFF2-40B4-BE49-F238E27FC236}">
                <a16:creationId xmlns:a16="http://schemas.microsoft.com/office/drawing/2014/main" id="{D97460BA-126F-1F4F-A7B2-1337C3DF2D7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001CD599-0DA8-EA42-BFD0-B4876C200351}"/>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CE4100A4-C81E-AC4A-B1D8-5D1C0DEBCB8D}"/>
              </a:ext>
            </a:extLst>
          </p:cNvPr>
          <p:cNvSpPr>
            <a:spLocks noGrp="1"/>
          </p:cNvSpPr>
          <p:nvPr>
            <p:ph type="sldNum" sz="quarter" idx="12"/>
          </p:nvPr>
        </p:nvSpPr>
        <p:spPr/>
        <p:txBody>
          <a:bodyPr/>
          <a:lstStyle/>
          <a:p>
            <a:fld id="{5B3F3CCD-5AE8-4BDA-99FD-25BB3DCCC447}" type="slidenum">
              <a:rPr lang="zh-CN" altLang="en-US" smtClean="0"/>
              <a:pPr/>
              <a:t>32</a:t>
            </a:fld>
            <a:endParaRPr lang="zh-CN" altLang="en-US"/>
          </a:p>
        </p:txBody>
      </p:sp>
    </p:spTree>
    <p:extLst>
      <p:ext uri="{BB962C8B-B14F-4D97-AF65-F5344CB8AC3E}">
        <p14:creationId xmlns:p14="http://schemas.microsoft.com/office/powerpoint/2010/main" val="2147545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DDBE7-6521-3245-A0B2-C072A5BE8762}"/>
              </a:ext>
            </a:extLst>
          </p:cNvPr>
          <p:cNvSpPr>
            <a:spLocks noGrp="1"/>
          </p:cNvSpPr>
          <p:nvPr>
            <p:ph type="title"/>
          </p:nvPr>
        </p:nvSpPr>
        <p:spPr/>
        <p:txBody>
          <a:bodyPr/>
          <a:lstStyle/>
          <a:p>
            <a:r>
              <a:rPr kumimoji="1" lang="en-US" altLang="zh-CN" dirty="0"/>
              <a:t>4 </a:t>
            </a:r>
            <a:r>
              <a:rPr kumimoji="1" lang="zh-CN" altLang="en-US" dirty="0"/>
              <a:t>对象设计</a:t>
            </a:r>
            <a:r>
              <a:rPr kumimoji="1" lang="en-US" altLang="zh-CN" dirty="0"/>
              <a:t>—</a:t>
            </a:r>
            <a:r>
              <a:rPr lang="zh-CN" altLang="en-US" dirty="0"/>
              <a:t>设计类中的服务</a:t>
            </a:r>
            <a:endParaRPr kumimoji="1" lang="zh-CN" altLang="en-US" dirty="0"/>
          </a:p>
        </p:txBody>
      </p:sp>
      <p:sp>
        <p:nvSpPr>
          <p:cNvPr id="3" name="内容占位符 2">
            <a:extLst>
              <a:ext uri="{FF2B5EF4-FFF2-40B4-BE49-F238E27FC236}">
                <a16:creationId xmlns:a16="http://schemas.microsoft.com/office/drawing/2014/main" id="{FD0ACC5C-DD59-D741-871F-2222C3A7A245}"/>
              </a:ext>
            </a:extLst>
          </p:cNvPr>
          <p:cNvSpPr>
            <a:spLocks noGrp="1"/>
          </p:cNvSpPr>
          <p:nvPr>
            <p:ph idx="1"/>
          </p:nvPr>
        </p:nvSpPr>
        <p:spPr/>
        <p:txBody>
          <a:bodyPr/>
          <a:lstStyle/>
          <a:p>
            <a:r>
              <a:rPr lang="zh-CN" altLang="en-US" sz="2800" dirty="0"/>
              <a:t>设计实现服务的方法</a:t>
            </a:r>
          </a:p>
          <a:p>
            <a:pPr lvl="1"/>
            <a:r>
              <a:rPr lang="zh-CN" altLang="en-US" sz="2400" dirty="0"/>
              <a:t>设计实现服务的算法（可采用结构化设计类似的描述方法）</a:t>
            </a:r>
            <a:endParaRPr lang="en-US" altLang="zh-CN" sz="2400" dirty="0"/>
          </a:p>
          <a:p>
            <a:pPr lvl="2"/>
            <a:r>
              <a:rPr lang="zh-CN" altLang="en-US" sz="2000" dirty="0"/>
              <a:t>算法复杂度</a:t>
            </a:r>
            <a:endParaRPr lang="en-US" altLang="zh-CN" sz="2000" dirty="0"/>
          </a:p>
          <a:p>
            <a:pPr lvl="2"/>
            <a:r>
              <a:rPr lang="zh-CN" altLang="en-US" sz="2000" dirty="0"/>
              <a:t>容易理解与容易实现</a:t>
            </a:r>
            <a:endParaRPr lang="en-US" altLang="zh-CN" sz="2000" dirty="0"/>
          </a:p>
          <a:p>
            <a:pPr lvl="2"/>
            <a:r>
              <a:rPr lang="zh-CN" altLang="en-US" sz="2000" dirty="0"/>
              <a:t>易修改</a:t>
            </a:r>
            <a:endParaRPr lang="en-US" altLang="zh-CN" sz="2000" dirty="0"/>
          </a:p>
          <a:p>
            <a:pPr lvl="1"/>
            <a:r>
              <a:rPr lang="zh-CN" altLang="en-US" sz="2400" dirty="0"/>
              <a:t>选择数据结构</a:t>
            </a:r>
            <a:endParaRPr lang="en-US" altLang="zh-CN" sz="2400" dirty="0"/>
          </a:p>
          <a:p>
            <a:pPr lvl="1"/>
            <a:r>
              <a:rPr lang="zh-CN" altLang="en-US" sz="2400" dirty="0"/>
              <a:t>定义内部类和内部操作</a:t>
            </a:r>
            <a:endParaRPr lang="en-US" altLang="zh-CN" sz="2400" dirty="0"/>
          </a:p>
        </p:txBody>
      </p:sp>
      <p:sp>
        <p:nvSpPr>
          <p:cNvPr id="4" name="日期占位符 3">
            <a:extLst>
              <a:ext uri="{FF2B5EF4-FFF2-40B4-BE49-F238E27FC236}">
                <a16:creationId xmlns:a16="http://schemas.microsoft.com/office/drawing/2014/main" id="{D97460BA-126F-1F4F-A7B2-1337C3DF2D72}"/>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001CD599-0DA8-EA42-BFD0-B4876C200351}"/>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CE4100A4-C81E-AC4A-B1D8-5D1C0DEBCB8D}"/>
              </a:ext>
            </a:extLst>
          </p:cNvPr>
          <p:cNvSpPr>
            <a:spLocks noGrp="1"/>
          </p:cNvSpPr>
          <p:nvPr>
            <p:ph type="sldNum" sz="quarter" idx="12"/>
          </p:nvPr>
        </p:nvSpPr>
        <p:spPr/>
        <p:txBody>
          <a:bodyPr/>
          <a:lstStyle/>
          <a:p>
            <a:fld id="{5B3F3CCD-5AE8-4BDA-99FD-25BB3DCCC447}" type="slidenum">
              <a:rPr lang="zh-CN" altLang="en-US" smtClean="0"/>
              <a:pPr/>
              <a:t>33</a:t>
            </a:fld>
            <a:endParaRPr lang="zh-CN" altLang="en-US"/>
          </a:p>
        </p:txBody>
      </p:sp>
    </p:spTree>
    <p:extLst>
      <p:ext uri="{BB962C8B-B14F-4D97-AF65-F5344CB8AC3E}">
        <p14:creationId xmlns:p14="http://schemas.microsoft.com/office/powerpoint/2010/main" val="180302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35824C5-0EE0-4349-9A11-5AB9C731E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400"/>
          </a:p>
          <a:p>
            <a:pPr eaLnBrk="1" hangingPunct="1"/>
            <a:fld id="{80B7F243-A824-6343-87B9-0C798F4BAD73}" type="slidenum">
              <a:rPr kumimoji="0" lang="zh-CN" altLang="en-US" sz="1400"/>
              <a:pPr eaLnBrk="1" hangingPunct="1"/>
              <a:t>34</a:t>
            </a:fld>
            <a:r>
              <a:rPr kumimoji="0" lang="en-US" altLang="zh-CN" sz="1400"/>
              <a:t>/66</a:t>
            </a:r>
          </a:p>
        </p:txBody>
      </p:sp>
      <p:sp>
        <p:nvSpPr>
          <p:cNvPr id="44035" name="Rectangle 2">
            <a:extLst>
              <a:ext uri="{FF2B5EF4-FFF2-40B4-BE49-F238E27FC236}">
                <a16:creationId xmlns:a16="http://schemas.microsoft.com/office/drawing/2014/main" id="{99C14D08-4F68-2C45-A8EA-C9907EF37BAD}"/>
              </a:ext>
            </a:extLst>
          </p:cNvPr>
          <p:cNvSpPr>
            <a:spLocks noGrp="1" noChangeArrowheads="1"/>
          </p:cNvSpPr>
          <p:nvPr>
            <p:ph type="title"/>
          </p:nvPr>
        </p:nvSpPr>
        <p:spPr/>
        <p:txBody>
          <a:bodyPr/>
          <a:lstStyle/>
          <a:p>
            <a:pPr eaLnBrk="1" hangingPunct="1"/>
            <a:r>
              <a:rPr lang="en-US" altLang="zh-CN" dirty="0"/>
              <a:t>5</a:t>
            </a:r>
            <a:r>
              <a:rPr lang="zh-CN" altLang="en-US" dirty="0"/>
              <a:t> 设计优化</a:t>
            </a:r>
            <a:endParaRPr lang="en-US" altLang="zh-CN" dirty="0"/>
          </a:p>
        </p:txBody>
      </p:sp>
      <p:sp>
        <p:nvSpPr>
          <p:cNvPr id="5" name="内容占位符 2">
            <a:extLst>
              <a:ext uri="{FF2B5EF4-FFF2-40B4-BE49-F238E27FC236}">
                <a16:creationId xmlns:a16="http://schemas.microsoft.com/office/drawing/2014/main" id="{9A7A4D06-F645-734A-8E5F-C9F82276FD7B}"/>
              </a:ext>
            </a:extLst>
          </p:cNvPr>
          <p:cNvSpPr>
            <a:spLocks noGrp="1"/>
          </p:cNvSpPr>
          <p:nvPr>
            <p:ph idx="1"/>
          </p:nvPr>
        </p:nvSpPr>
        <p:spPr>
          <a:xfrm>
            <a:off x="635961" y="963827"/>
            <a:ext cx="10806396" cy="5177116"/>
          </a:xfrm>
        </p:spPr>
        <p:txBody>
          <a:bodyPr>
            <a:normAutofit/>
          </a:bodyPr>
          <a:lstStyle/>
          <a:p>
            <a:pPr marL="0" indent="0">
              <a:lnSpc>
                <a:spcPct val="110000"/>
              </a:lnSpc>
              <a:spcBef>
                <a:spcPct val="30000"/>
              </a:spcBef>
              <a:buSzTx/>
              <a:buNone/>
            </a:pPr>
            <a:r>
              <a:rPr lang="en-US" altLang="zh-CN" sz="2800" dirty="0"/>
              <a:t>5.1</a:t>
            </a:r>
            <a:r>
              <a:rPr lang="zh-CN" altLang="en-US" sz="2800" dirty="0"/>
              <a:t> 确定优先级：</a:t>
            </a:r>
            <a:endParaRPr lang="en-US" altLang="zh-CN" sz="2800" dirty="0"/>
          </a:p>
          <a:p>
            <a:pPr lvl="1">
              <a:lnSpc>
                <a:spcPct val="110000"/>
              </a:lnSpc>
              <a:spcBef>
                <a:spcPct val="30000"/>
              </a:spcBef>
              <a:buFont typeface="Wingdings" pitchFamily="2" charset="2"/>
              <a:buChar char="§"/>
            </a:pPr>
            <a:r>
              <a:rPr lang="zh-CN" altLang="en-US" sz="2600" dirty="0"/>
              <a:t>全局考虑，确定各项质量指标的优先级</a:t>
            </a:r>
            <a:endParaRPr lang="en-US" altLang="zh-CN" sz="2600" dirty="0"/>
          </a:p>
          <a:p>
            <a:pPr lvl="1">
              <a:lnSpc>
                <a:spcPct val="110000"/>
              </a:lnSpc>
              <a:spcBef>
                <a:spcPct val="30000"/>
              </a:spcBef>
              <a:buFont typeface="Wingdings" pitchFamily="2" charset="2"/>
              <a:buChar char="§"/>
            </a:pPr>
            <a:r>
              <a:rPr lang="zh-CN" altLang="en-US" sz="2600" dirty="0"/>
              <a:t>不要使各个子系统按照各自独立或对立的目标优化</a:t>
            </a:r>
            <a:endParaRPr lang="en-US" altLang="zh-CN" sz="2600" dirty="0"/>
          </a:p>
          <a:p>
            <a:pPr lvl="1">
              <a:lnSpc>
                <a:spcPct val="110000"/>
              </a:lnSpc>
              <a:spcBef>
                <a:spcPct val="30000"/>
              </a:spcBef>
              <a:buFont typeface="Wingdings" pitchFamily="2" charset="2"/>
              <a:buChar char="§"/>
            </a:pPr>
            <a:r>
              <a:rPr lang="zh-CN" altLang="en-US" sz="2600" dirty="0"/>
              <a:t>通常在效率和清晰度之间寻找合适的折中方案</a:t>
            </a:r>
            <a:endParaRPr lang="en-US" altLang="zh-CN" sz="2600" dirty="0"/>
          </a:p>
        </p:txBody>
      </p:sp>
    </p:spTree>
    <p:extLst>
      <p:ext uri="{BB962C8B-B14F-4D97-AF65-F5344CB8AC3E}">
        <p14:creationId xmlns:p14="http://schemas.microsoft.com/office/powerpoint/2010/main" val="3808393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35824C5-0EE0-4349-9A11-5AB9C731E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400"/>
          </a:p>
          <a:p>
            <a:pPr eaLnBrk="1" hangingPunct="1"/>
            <a:fld id="{80B7F243-A824-6343-87B9-0C798F4BAD73}" type="slidenum">
              <a:rPr kumimoji="0" lang="zh-CN" altLang="en-US" sz="1400"/>
              <a:pPr eaLnBrk="1" hangingPunct="1"/>
              <a:t>35</a:t>
            </a:fld>
            <a:r>
              <a:rPr kumimoji="0" lang="en-US" altLang="zh-CN" sz="1400"/>
              <a:t>/66</a:t>
            </a:r>
          </a:p>
        </p:txBody>
      </p:sp>
      <p:sp>
        <p:nvSpPr>
          <p:cNvPr id="44035" name="Rectangle 2">
            <a:extLst>
              <a:ext uri="{FF2B5EF4-FFF2-40B4-BE49-F238E27FC236}">
                <a16:creationId xmlns:a16="http://schemas.microsoft.com/office/drawing/2014/main" id="{99C14D08-4F68-2C45-A8EA-C9907EF37BAD}"/>
              </a:ext>
            </a:extLst>
          </p:cNvPr>
          <p:cNvSpPr>
            <a:spLocks noGrp="1" noChangeArrowheads="1"/>
          </p:cNvSpPr>
          <p:nvPr>
            <p:ph type="title"/>
          </p:nvPr>
        </p:nvSpPr>
        <p:spPr/>
        <p:txBody>
          <a:bodyPr/>
          <a:lstStyle/>
          <a:p>
            <a:pPr eaLnBrk="1" hangingPunct="1"/>
            <a:r>
              <a:rPr lang="en-US" altLang="zh-CN" dirty="0"/>
              <a:t>5</a:t>
            </a:r>
            <a:r>
              <a:rPr lang="zh-CN" altLang="en-US" dirty="0"/>
              <a:t> 设计优化</a:t>
            </a:r>
            <a:endParaRPr lang="en-US" altLang="zh-CN" dirty="0"/>
          </a:p>
        </p:txBody>
      </p:sp>
      <p:sp>
        <p:nvSpPr>
          <p:cNvPr id="5" name="内容占位符 2">
            <a:extLst>
              <a:ext uri="{FF2B5EF4-FFF2-40B4-BE49-F238E27FC236}">
                <a16:creationId xmlns:a16="http://schemas.microsoft.com/office/drawing/2014/main" id="{9A7A4D06-F645-734A-8E5F-C9F82276FD7B}"/>
              </a:ext>
            </a:extLst>
          </p:cNvPr>
          <p:cNvSpPr>
            <a:spLocks noGrp="1"/>
          </p:cNvSpPr>
          <p:nvPr>
            <p:ph idx="1"/>
          </p:nvPr>
        </p:nvSpPr>
        <p:spPr>
          <a:xfrm>
            <a:off x="635961" y="963827"/>
            <a:ext cx="10806396" cy="5177116"/>
          </a:xfrm>
        </p:spPr>
        <p:txBody>
          <a:bodyPr>
            <a:normAutofit/>
          </a:bodyPr>
          <a:lstStyle/>
          <a:p>
            <a:pPr marL="0" indent="0">
              <a:lnSpc>
                <a:spcPct val="110000"/>
              </a:lnSpc>
              <a:spcBef>
                <a:spcPct val="30000"/>
              </a:spcBef>
              <a:buSzTx/>
              <a:buNone/>
            </a:pPr>
            <a:r>
              <a:rPr lang="en-US" altLang="zh-CN" sz="2800" dirty="0"/>
              <a:t>5.2</a:t>
            </a:r>
            <a:r>
              <a:rPr lang="zh-CN" altLang="en-US" sz="2800" dirty="0"/>
              <a:t> 提高效率的几项技术</a:t>
            </a:r>
            <a:endParaRPr lang="en-US" altLang="zh-CN" sz="2800" dirty="0"/>
          </a:p>
          <a:p>
            <a:pPr marL="201168" lvl="1" indent="0">
              <a:lnSpc>
                <a:spcPct val="110000"/>
              </a:lnSpc>
              <a:spcBef>
                <a:spcPct val="30000"/>
              </a:spcBef>
              <a:buNone/>
            </a:pPr>
            <a:r>
              <a:rPr lang="zh-CN" altLang="en-US" sz="2600" dirty="0"/>
              <a:t>（</a:t>
            </a:r>
            <a:r>
              <a:rPr lang="en-US" altLang="zh-CN" sz="2600" dirty="0"/>
              <a:t>1</a:t>
            </a:r>
            <a:r>
              <a:rPr lang="zh-CN" altLang="en-US" sz="2600" dirty="0"/>
              <a:t>）增加冗余关联以提高访问效率：经常需要查询的对象建立索引</a:t>
            </a:r>
            <a:endParaRPr lang="en-US" altLang="zh-CN" sz="2600" dirty="0"/>
          </a:p>
        </p:txBody>
      </p:sp>
      <p:pic>
        <p:nvPicPr>
          <p:cNvPr id="6" name="Picture 4" descr="8">
            <a:extLst>
              <a:ext uri="{FF2B5EF4-FFF2-40B4-BE49-F238E27FC236}">
                <a16:creationId xmlns:a16="http://schemas.microsoft.com/office/drawing/2014/main" id="{D7EB7126-91E5-AC49-B8FE-4A0B4CD14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489" y="2246139"/>
            <a:ext cx="5727997" cy="159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8">
            <a:extLst>
              <a:ext uri="{FF2B5EF4-FFF2-40B4-BE49-F238E27FC236}">
                <a16:creationId xmlns:a16="http://schemas.microsoft.com/office/drawing/2014/main" id="{18A29033-3831-EB47-98CB-BA13B2D9D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632" y="4220443"/>
            <a:ext cx="4685777" cy="167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639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35824C5-0EE0-4349-9A11-5AB9C731E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400"/>
          </a:p>
          <a:p>
            <a:pPr eaLnBrk="1" hangingPunct="1"/>
            <a:fld id="{80B7F243-A824-6343-87B9-0C798F4BAD73}" type="slidenum">
              <a:rPr kumimoji="0" lang="zh-CN" altLang="en-US" sz="1400"/>
              <a:pPr eaLnBrk="1" hangingPunct="1"/>
              <a:t>36</a:t>
            </a:fld>
            <a:r>
              <a:rPr kumimoji="0" lang="en-US" altLang="zh-CN" sz="1400"/>
              <a:t>/66</a:t>
            </a:r>
          </a:p>
        </p:txBody>
      </p:sp>
      <p:sp>
        <p:nvSpPr>
          <p:cNvPr id="44035" name="Rectangle 2">
            <a:extLst>
              <a:ext uri="{FF2B5EF4-FFF2-40B4-BE49-F238E27FC236}">
                <a16:creationId xmlns:a16="http://schemas.microsoft.com/office/drawing/2014/main" id="{99C14D08-4F68-2C45-A8EA-C9907EF37BAD}"/>
              </a:ext>
            </a:extLst>
          </p:cNvPr>
          <p:cNvSpPr>
            <a:spLocks noGrp="1" noChangeArrowheads="1"/>
          </p:cNvSpPr>
          <p:nvPr>
            <p:ph type="title"/>
          </p:nvPr>
        </p:nvSpPr>
        <p:spPr/>
        <p:txBody>
          <a:bodyPr/>
          <a:lstStyle/>
          <a:p>
            <a:pPr eaLnBrk="1" hangingPunct="1"/>
            <a:r>
              <a:rPr lang="en-US" altLang="zh-CN" dirty="0"/>
              <a:t>5</a:t>
            </a:r>
            <a:r>
              <a:rPr lang="zh-CN" altLang="en-US" dirty="0"/>
              <a:t> 设计优化</a:t>
            </a:r>
            <a:endParaRPr lang="en-US" altLang="zh-CN" dirty="0"/>
          </a:p>
        </p:txBody>
      </p:sp>
      <p:sp>
        <p:nvSpPr>
          <p:cNvPr id="5" name="内容占位符 2">
            <a:extLst>
              <a:ext uri="{FF2B5EF4-FFF2-40B4-BE49-F238E27FC236}">
                <a16:creationId xmlns:a16="http://schemas.microsoft.com/office/drawing/2014/main" id="{9A7A4D06-F645-734A-8E5F-C9F82276FD7B}"/>
              </a:ext>
            </a:extLst>
          </p:cNvPr>
          <p:cNvSpPr>
            <a:spLocks noGrp="1"/>
          </p:cNvSpPr>
          <p:nvPr>
            <p:ph idx="1"/>
          </p:nvPr>
        </p:nvSpPr>
        <p:spPr>
          <a:xfrm>
            <a:off x="635961" y="963827"/>
            <a:ext cx="10806396" cy="5177116"/>
          </a:xfrm>
        </p:spPr>
        <p:txBody>
          <a:bodyPr>
            <a:normAutofit/>
          </a:bodyPr>
          <a:lstStyle/>
          <a:p>
            <a:pPr marL="0" indent="0">
              <a:lnSpc>
                <a:spcPct val="110000"/>
              </a:lnSpc>
              <a:spcBef>
                <a:spcPct val="30000"/>
              </a:spcBef>
              <a:buSzTx/>
              <a:buNone/>
            </a:pPr>
            <a:r>
              <a:rPr lang="en-US" altLang="zh-CN" sz="2800" dirty="0"/>
              <a:t>5.2</a:t>
            </a:r>
            <a:r>
              <a:rPr lang="zh-CN" altLang="en-US" sz="2800" dirty="0"/>
              <a:t> 提高效率的几项技术</a:t>
            </a:r>
            <a:endParaRPr lang="en-US" altLang="zh-CN" sz="2800" dirty="0"/>
          </a:p>
          <a:p>
            <a:pPr marL="201168" lvl="1" indent="0">
              <a:lnSpc>
                <a:spcPct val="110000"/>
              </a:lnSpc>
              <a:spcBef>
                <a:spcPct val="30000"/>
              </a:spcBef>
              <a:buNone/>
            </a:pPr>
            <a:r>
              <a:rPr lang="zh-CN" altLang="en-US" sz="2600" dirty="0"/>
              <a:t>（</a:t>
            </a:r>
            <a:r>
              <a:rPr lang="en-US" altLang="zh-CN" sz="2600" dirty="0"/>
              <a:t>2</a:t>
            </a:r>
            <a:r>
              <a:rPr lang="zh-CN" altLang="en-US" sz="2600" dirty="0"/>
              <a:t>）调整查询次序：先找出满足同时具备多个条件中的最小值条件来缩小查询范围，然后在此基础上寻找满足其他条件的职员。</a:t>
            </a:r>
            <a:endParaRPr lang="en-US" altLang="zh-CN" sz="2600" dirty="0"/>
          </a:p>
          <a:p>
            <a:pPr marL="201168" lvl="1" indent="0">
              <a:lnSpc>
                <a:spcPct val="110000"/>
              </a:lnSpc>
              <a:spcBef>
                <a:spcPct val="30000"/>
              </a:spcBef>
              <a:buNone/>
            </a:pPr>
            <a:endParaRPr lang="en-US" altLang="zh-CN" sz="2600" dirty="0"/>
          </a:p>
          <a:p>
            <a:pPr marL="201168" lvl="1" indent="0">
              <a:lnSpc>
                <a:spcPct val="110000"/>
              </a:lnSpc>
              <a:spcBef>
                <a:spcPct val="30000"/>
              </a:spcBef>
              <a:buNone/>
            </a:pPr>
            <a:r>
              <a:rPr lang="zh-CN" altLang="en-US" sz="2600" dirty="0"/>
              <a:t>（</a:t>
            </a:r>
            <a:r>
              <a:rPr lang="en-US" altLang="zh-CN" sz="2600" dirty="0"/>
              <a:t>3</a:t>
            </a:r>
            <a:r>
              <a:rPr lang="zh-CN" altLang="en-US" sz="2600" dirty="0"/>
              <a:t>）保留派生属性</a:t>
            </a:r>
            <a:endParaRPr lang="en-US" altLang="zh-CN" sz="2600" dirty="0"/>
          </a:p>
          <a:p>
            <a:pPr lvl="1">
              <a:lnSpc>
                <a:spcPct val="110000"/>
              </a:lnSpc>
              <a:spcBef>
                <a:spcPct val="30000"/>
              </a:spcBef>
            </a:pPr>
            <a:r>
              <a:rPr lang="zh-CN" altLang="en-US" sz="2600" dirty="0"/>
              <a:t>将</a:t>
            </a:r>
            <a:r>
              <a:rPr lang="zh-CN" altLang="en-US" sz="2600" dirty="0">
                <a:solidFill>
                  <a:srgbClr val="FF0000"/>
                </a:solidFill>
              </a:rPr>
              <a:t>复用的</a:t>
            </a:r>
            <a:r>
              <a:rPr lang="zh-CN" altLang="en-US" sz="2600" dirty="0"/>
              <a:t>通过某种</a:t>
            </a:r>
            <a:r>
              <a:rPr lang="zh-CN" altLang="en-US" sz="2600" dirty="0">
                <a:solidFill>
                  <a:srgbClr val="FF0000"/>
                </a:solidFill>
              </a:rPr>
              <a:t>运算</a:t>
            </a:r>
            <a:r>
              <a:rPr lang="zh-CN" altLang="en-US" sz="2600" dirty="0"/>
              <a:t>从其他数据派生出新的数据作为派生属性保存</a:t>
            </a:r>
            <a:endParaRPr lang="en-US" altLang="zh-CN" sz="2600" dirty="0"/>
          </a:p>
          <a:p>
            <a:pPr lvl="1">
              <a:lnSpc>
                <a:spcPct val="110000"/>
              </a:lnSpc>
              <a:spcBef>
                <a:spcPct val="30000"/>
              </a:spcBef>
            </a:pPr>
            <a:r>
              <a:rPr lang="zh-CN" altLang="en-US" sz="2600" dirty="0"/>
              <a:t>派生属性既可以在原有类定义，也可以定义新类</a:t>
            </a:r>
            <a:endParaRPr lang="en-US" altLang="zh-CN" sz="2600" dirty="0"/>
          </a:p>
        </p:txBody>
      </p:sp>
    </p:spTree>
    <p:extLst>
      <p:ext uri="{BB962C8B-B14F-4D97-AF65-F5344CB8AC3E}">
        <p14:creationId xmlns:p14="http://schemas.microsoft.com/office/powerpoint/2010/main" val="3512364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35824C5-0EE0-4349-9A11-5AB9C731E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400"/>
          </a:p>
          <a:p>
            <a:pPr eaLnBrk="1" hangingPunct="1"/>
            <a:fld id="{80B7F243-A824-6343-87B9-0C798F4BAD73}" type="slidenum">
              <a:rPr kumimoji="0" lang="zh-CN" altLang="en-US" sz="1400"/>
              <a:pPr eaLnBrk="1" hangingPunct="1"/>
              <a:t>37</a:t>
            </a:fld>
            <a:r>
              <a:rPr kumimoji="0" lang="en-US" altLang="zh-CN" sz="1400"/>
              <a:t>/66</a:t>
            </a:r>
          </a:p>
        </p:txBody>
      </p:sp>
      <p:sp>
        <p:nvSpPr>
          <p:cNvPr id="44035" name="Rectangle 2">
            <a:extLst>
              <a:ext uri="{FF2B5EF4-FFF2-40B4-BE49-F238E27FC236}">
                <a16:creationId xmlns:a16="http://schemas.microsoft.com/office/drawing/2014/main" id="{99C14D08-4F68-2C45-A8EA-C9907EF37BAD}"/>
              </a:ext>
            </a:extLst>
          </p:cNvPr>
          <p:cNvSpPr>
            <a:spLocks noGrp="1" noChangeArrowheads="1"/>
          </p:cNvSpPr>
          <p:nvPr>
            <p:ph type="title"/>
          </p:nvPr>
        </p:nvSpPr>
        <p:spPr/>
        <p:txBody>
          <a:bodyPr/>
          <a:lstStyle/>
          <a:p>
            <a:pPr eaLnBrk="1" hangingPunct="1"/>
            <a:r>
              <a:rPr lang="en-US" altLang="zh-CN" dirty="0"/>
              <a:t>5</a:t>
            </a:r>
            <a:r>
              <a:rPr lang="zh-CN" altLang="en-US" dirty="0"/>
              <a:t> 设计优化</a:t>
            </a:r>
            <a:endParaRPr lang="en-US" altLang="zh-CN" dirty="0"/>
          </a:p>
        </p:txBody>
      </p:sp>
      <p:sp>
        <p:nvSpPr>
          <p:cNvPr id="5" name="内容占位符 2">
            <a:extLst>
              <a:ext uri="{FF2B5EF4-FFF2-40B4-BE49-F238E27FC236}">
                <a16:creationId xmlns:a16="http://schemas.microsoft.com/office/drawing/2014/main" id="{9A7A4D06-F645-734A-8E5F-C9F82276FD7B}"/>
              </a:ext>
            </a:extLst>
          </p:cNvPr>
          <p:cNvSpPr>
            <a:spLocks noGrp="1"/>
          </p:cNvSpPr>
          <p:nvPr>
            <p:ph idx="1"/>
          </p:nvPr>
        </p:nvSpPr>
        <p:spPr>
          <a:xfrm>
            <a:off x="635961" y="963827"/>
            <a:ext cx="10806396" cy="5177116"/>
          </a:xfrm>
        </p:spPr>
        <p:txBody>
          <a:bodyPr>
            <a:normAutofit/>
          </a:bodyPr>
          <a:lstStyle/>
          <a:p>
            <a:pPr marL="0" indent="0">
              <a:lnSpc>
                <a:spcPct val="110000"/>
              </a:lnSpc>
              <a:spcBef>
                <a:spcPct val="30000"/>
              </a:spcBef>
              <a:buSzTx/>
              <a:buNone/>
            </a:pPr>
            <a:r>
              <a:rPr lang="en-US" altLang="zh-CN" sz="2800" dirty="0"/>
              <a:t>5.3</a:t>
            </a:r>
            <a:r>
              <a:rPr lang="zh-CN" altLang="en-US" sz="2800" dirty="0"/>
              <a:t> 调整继承关系：继承关系能够为一个类族定义一个协议，并能在类之间实现代码共享以减少冗余。</a:t>
            </a:r>
            <a:endParaRPr lang="en-US" altLang="zh-CN" sz="2800" dirty="0"/>
          </a:p>
          <a:p>
            <a:pPr lvl="1">
              <a:lnSpc>
                <a:spcPct val="110000"/>
              </a:lnSpc>
              <a:spcBef>
                <a:spcPct val="30000"/>
              </a:spcBef>
              <a:buFont typeface="Wingdings" pitchFamily="2" charset="2"/>
              <a:buChar char="§"/>
            </a:pPr>
            <a:r>
              <a:rPr lang="zh-CN" altLang="en-US" sz="2600" dirty="0"/>
              <a:t>抽象与具体</a:t>
            </a:r>
            <a:endParaRPr lang="en-US" altLang="zh-CN" sz="2600" dirty="0"/>
          </a:p>
          <a:p>
            <a:pPr lvl="1">
              <a:lnSpc>
                <a:spcPct val="110000"/>
              </a:lnSpc>
              <a:spcBef>
                <a:spcPct val="30000"/>
              </a:spcBef>
              <a:buFont typeface="Wingdings" pitchFamily="2" charset="2"/>
              <a:buChar char="§"/>
            </a:pPr>
            <a:r>
              <a:rPr lang="zh-CN" altLang="en-US" sz="2600" dirty="0"/>
              <a:t>为提高继承程度而修改类的定义</a:t>
            </a:r>
            <a:endParaRPr lang="en-US" altLang="zh-CN" sz="2600" dirty="0"/>
          </a:p>
        </p:txBody>
      </p:sp>
      <p:pic>
        <p:nvPicPr>
          <p:cNvPr id="6" name="Picture 6" descr="8">
            <a:extLst>
              <a:ext uri="{FF2B5EF4-FFF2-40B4-BE49-F238E27FC236}">
                <a16:creationId xmlns:a16="http://schemas.microsoft.com/office/drawing/2014/main" id="{82A522F6-C385-EB4A-A460-D9FE8B4A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882" y="1650659"/>
            <a:ext cx="5857601" cy="439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72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35824C5-0EE0-4349-9A11-5AB9C731E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400"/>
          </a:p>
          <a:p>
            <a:pPr eaLnBrk="1" hangingPunct="1"/>
            <a:fld id="{80B7F243-A824-6343-87B9-0C798F4BAD73}" type="slidenum">
              <a:rPr kumimoji="0" lang="zh-CN" altLang="en-US" sz="1400"/>
              <a:pPr eaLnBrk="1" hangingPunct="1"/>
              <a:t>38</a:t>
            </a:fld>
            <a:r>
              <a:rPr kumimoji="0" lang="en-US" altLang="zh-CN" sz="1400"/>
              <a:t>/66</a:t>
            </a:r>
          </a:p>
        </p:txBody>
      </p:sp>
      <p:sp>
        <p:nvSpPr>
          <p:cNvPr id="44035" name="Rectangle 2">
            <a:extLst>
              <a:ext uri="{FF2B5EF4-FFF2-40B4-BE49-F238E27FC236}">
                <a16:creationId xmlns:a16="http://schemas.microsoft.com/office/drawing/2014/main" id="{99C14D08-4F68-2C45-A8EA-C9907EF37BAD}"/>
              </a:ext>
            </a:extLst>
          </p:cNvPr>
          <p:cNvSpPr>
            <a:spLocks noGrp="1" noChangeArrowheads="1"/>
          </p:cNvSpPr>
          <p:nvPr>
            <p:ph type="title"/>
          </p:nvPr>
        </p:nvSpPr>
        <p:spPr/>
        <p:txBody>
          <a:bodyPr/>
          <a:lstStyle/>
          <a:p>
            <a:pPr eaLnBrk="1" hangingPunct="1"/>
            <a:r>
              <a:rPr lang="en-US" altLang="zh-CN" dirty="0"/>
              <a:t>5</a:t>
            </a:r>
            <a:r>
              <a:rPr lang="zh-CN" altLang="en-US" dirty="0"/>
              <a:t> 设计优化</a:t>
            </a:r>
            <a:endParaRPr lang="en-US" altLang="zh-CN" dirty="0"/>
          </a:p>
        </p:txBody>
      </p:sp>
      <p:sp>
        <p:nvSpPr>
          <p:cNvPr id="5" name="内容占位符 2">
            <a:extLst>
              <a:ext uri="{FF2B5EF4-FFF2-40B4-BE49-F238E27FC236}">
                <a16:creationId xmlns:a16="http://schemas.microsoft.com/office/drawing/2014/main" id="{9A7A4D06-F645-734A-8E5F-C9F82276FD7B}"/>
              </a:ext>
            </a:extLst>
          </p:cNvPr>
          <p:cNvSpPr>
            <a:spLocks noGrp="1"/>
          </p:cNvSpPr>
          <p:nvPr>
            <p:ph idx="1"/>
          </p:nvPr>
        </p:nvSpPr>
        <p:spPr>
          <a:xfrm>
            <a:off x="635961" y="963827"/>
            <a:ext cx="10806396" cy="5177116"/>
          </a:xfrm>
        </p:spPr>
        <p:txBody>
          <a:bodyPr>
            <a:normAutofit/>
          </a:bodyPr>
          <a:lstStyle/>
          <a:p>
            <a:pPr marL="0" indent="0">
              <a:lnSpc>
                <a:spcPct val="110000"/>
              </a:lnSpc>
              <a:spcBef>
                <a:spcPct val="30000"/>
              </a:spcBef>
              <a:buSzTx/>
              <a:buNone/>
            </a:pPr>
            <a:r>
              <a:rPr lang="en-US" altLang="zh-CN" sz="2800" dirty="0"/>
              <a:t>5.3</a:t>
            </a:r>
            <a:r>
              <a:rPr lang="zh-CN" altLang="en-US" sz="2800" dirty="0"/>
              <a:t> 调整继承关系：继承关系能够为一个类族定义一个协议，并能在类之间实现代码共享以减少冗余。</a:t>
            </a:r>
            <a:endParaRPr lang="en-US" altLang="zh-CN" sz="2800" dirty="0"/>
          </a:p>
          <a:p>
            <a:pPr lvl="1">
              <a:lnSpc>
                <a:spcPct val="110000"/>
              </a:lnSpc>
              <a:spcBef>
                <a:spcPct val="30000"/>
              </a:spcBef>
              <a:buFont typeface="Wingdings" pitchFamily="2" charset="2"/>
              <a:buChar char="§"/>
            </a:pPr>
            <a:r>
              <a:rPr lang="zh-CN" altLang="en-US" sz="2600" dirty="0"/>
              <a:t>利用委托实现行为共享</a:t>
            </a:r>
            <a:endParaRPr lang="en-US" altLang="zh-CN" sz="2600" dirty="0"/>
          </a:p>
        </p:txBody>
      </p:sp>
      <p:pic>
        <p:nvPicPr>
          <p:cNvPr id="6" name="Picture 6" descr="8">
            <a:extLst>
              <a:ext uri="{FF2B5EF4-FFF2-40B4-BE49-F238E27FC236}">
                <a16:creationId xmlns:a16="http://schemas.microsoft.com/office/drawing/2014/main" id="{55F5974B-AD97-3845-B491-7DCA3A24F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290" y="2246065"/>
            <a:ext cx="3833643" cy="375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244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面向对象分析与设计实例</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lstStyle/>
          <a:p>
            <a:r>
              <a:rPr lang="zh-CN" altLang="en-US" sz="2400" dirty="0">
                <a:latin typeface="隶书" pitchFamily="49" charset="-122"/>
              </a:rPr>
              <a:t>简化的</a:t>
            </a:r>
            <a:r>
              <a:rPr lang="en-US" altLang="zh-CN" sz="2400" dirty="0">
                <a:latin typeface="隶书" pitchFamily="49" charset="-122"/>
              </a:rPr>
              <a:t>C++</a:t>
            </a:r>
            <a:r>
              <a:rPr lang="zh-CN" altLang="en-US" sz="2400" dirty="0">
                <a:latin typeface="隶书" pitchFamily="49" charset="-122"/>
              </a:rPr>
              <a:t>类库管理系统</a:t>
            </a:r>
            <a:r>
              <a:rPr lang="zh-CN" altLang="en-US" sz="2400" dirty="0">
                <a:latin typeface="宋体" panose="02010600030101010101" pitchFamily="2" charset="-122"/>
              </a:rPr>
              <a:t>需求描述</a:t>
            </a:r>
            <a:endParaRPr lang="en-US" altLang="zh-CN" sz="2400" dirty="0">
              <a:latin typeface="宋体" panose="02010600030101010101" pitchFamily="2" charset="-122"/>
            </a:endParaRPr>
          </a:p>
          <a:p>
            <a:pPr>
              <a:spcBef>
                <a:spcPct val="0"/>
              </a:spcBef>
              <a:buSzTx/>
              <a:buFont typeface="Wingdings" pitchFamily="2" charset="2"/>
              <a:buChar char="§"/>
            </a:pPr>
            <a:r>
              <a:rPr lang="zh-CN" altLang="en-US" sz="2400" dirty="0">
                <a:latin typeface="楷体_GB2312" pitchFamily="49" charset="-122"/>
              </a:rPr>
              <a:t>管理用</a:t>
            </a:r>
            <a:r>
              <a:rPr lang="en-US" altLang="zh-CN" sz="2400" dirty="0">
                <a:latin typeface="楷体_GB2312" pitchFamily="49" charset="-122"/>
              </a:rPr>
              <a:t>C++</a:t>
            </a:r>
            <a:r>
              <a:rPr lang="zh-CN" altLang="en-US" sz="2400" dirty="0">
                <a:latin typeface="楷体_GB2312" pitchFamily="49" charset="-122"/>
              </a:rPr>
              <a:t>语言定义的类</a:t>
            </a:r>
          </a:p>
          <a:p>
            <a:pPr>
              <a:spcBef>
                <a:spcPct val="0"/>
              </a:spcBef>
              <a:buSzTx/>
              <a:buFont typeface="Wingdings" pitchFamily="2" charset="2"/>
              <a:buChar char="§"/>
            </a:pPr>
            <a:r>
              <a:rPr lang="zh-CN" altLang="en-US" sz="2400" dirty="0">
                <a:latin typeface="楷体_GB2312" pitchFamily="49" charset="-122"/>
              </a:rPr>
              <a:t>用户能够方便地向类库中添加新类，并建立新类与库中原有类的关系</a:t>
            </a:r>
          </a:p>
          <a:p>
            <a:pPr>
              <a:spcBef>
                <a:spcPct val="0"/>
              </a:spcBef>
              <a:buSzTx/>
              <a:buFont typeface="Wingdings" pitchFamily="2" charset="2"/>
              <a:buChar char="§"/>
            </a:pPr>
            <a:r>
              <a:rPr lang="zh-CN" altLang="en-US" sz="2400" dirty="0">
                <a:latin typeface="楷体_GB2312" pitchFamily="49" charset="-122"/>
              </a:rPr>
              <a:t>用户能够通过类名从库中查询出指定的类</a:t>
            </a:r>
          </a:p>
          <a:p>
            <a:pPr>
              <a:spcBef>
                <a:spcPct val="0"/>
              </a:spcBef>
              <a:buSzTx/>
              <a:buFont typeface="Wingdings" pitchFamily="2" charset="2"/>
              <a:buChar char="§"/>
            </a:pPr>
            <a:r>
              <a:rPr lang="zh-CN" altLang="en-US" sz="2400" dirty="0">
                <a:latin typeface="楷体_GB2312" pitchFamily="49" charset="-122"/>
              </a:rPr>
              <a:t>用户能够查看或修改与指定类有关的信息（包括数据成员的定义、成员函数的定义及这个类与其它类的关系）</a:t>
            </a:r>
          </a:p>
          <a:p>
            <a:pPr>
              <a:spcBef>
                <a:spcPct val="0"/>
              </a:spcBef>
              <a:buSzTx/>
              <a:buFont typeface="Wingdings" pitchFamily="2" charset="2"/>
              <a:buChar char="§"/>
            </a:pPr>
            <a:r>
              <a:rPr lang="zh-CN" altLang="en-US" sz="2400" dirty="0">
                <a:latin typeface="楷体_GB2312" pitchFamily="49" charset="-122"/>
              </a:rPr>
              <a:t>用户能够从类中删除指定的类</a:t>
            </a:r>
          </a:p>
          <a:p>
            <a:pPr>
              <a:spcBef>
                <a:spcPct val="0"/>
              </a:spcBef>
              <a:buSzTx/>
              <a:buFont typeface="Wingdings" pitchFamily="2" charset="2"/>
              <a:buChar char="§"/>
            </a:pPr>
            <a:r>
              <a:rPr lang="zh-CN" altLang="en-US" sz="2400" dirty="0">
                <a:latin typeface="楷体_GB2312" pitchFamily="49" charset="-122"/>
              </a:rPr>
              <a:t>用户能够在浏览窗中方便、快速地浏览当前类的父类和子类</a:t>
            </a:r>
          </a:p>
          <a:p>
            <a:pPr>
              <a:spcBef>
                <a:spcPct val="0"/>
              </a:spcBef>
              <a:buSzTx/>
              <a:buFont typeface="Wingdings" pitchFamily="2" charset="2"/>
              <a:buChar char="§"/>
            </a:pPr>
            <a:r>
              <a:rPr lang="zh-CN" altLang="en-US" sz="2400" dirty="0">
                <a:latin typeface="楷体_GB2312" pitchFamily="49" charset="-122"/>
              </a:rPr>
              <a:t>具有</a:t>
            </a:r>
            <a:r>
              <a:rPr lang="zh-CN" altLang="en-US" sz="2400" dirty="0">
                <a:latin typeface="Times New Roman" panose="02020603050405020304" pitchFamily="18" charset="0"/>
              </a:rPr>
              <a:t>“</a:t>
            </a:r>
            <a:r>
              <a:rPr lang="zh-CN" altLang="en-US" sz="2400" dirty="0">
                <a:latin typeface="楷体_GB2312" pitchFamily="49" charset="-122"/>
              </a:rPr>
              <a:t>联想</a:t>
            </a:r>
            <a:r>
              <a:rPr lang="zh-CN" altLang="en-US" sz="2400" dirty="0">
                <a:latin typeface="Times New Roman" panose="02020603050405020304" pitchFamily="18" charset="0"/>
              </a:rPr>
              <a:t>”</a:t>
            </a:r>
            <a:r>
              <a:rPr lang="zh-CN" altLang="en-US" sz="2400" dirty="0">
                <a:latin typeface="楷体_GB2312" pitchFamily="49" charset="-122"/>
              </a:rPr>
              <a:t>浏览功能</a:t>
            </a:r>
          </a:p>
          <a:p>
            <a:pPr>
              <a:spcBef>
                <a:spcPct val="0"/>
              </a:spcBef>
              <a:buSzTx/>
              <a:buFont typeface="Wingdings" pitchFamily="2" charset="2"/>
              <a:buChar char="§"/>
            </a:pPr>
            <a:r>
              <a:rPr lang="zh-CN" altLang="en-US" sz="2400" dirty="0">
                <a:latin typeface="楷体_GB2312" pitchFamily="49" charset="-122"/>
              </a:rPr>
              <a:t>用户能查看或修改某个类指定的成员函数的源代码</a:t>
            </a:r>
          </a:p>
          <a:p>
            <a:pPr>
              <a:spcBef>
                <a:spcPct val="0"/>
              </a:spcBef>
              <a:buSzTx/>
              <a:buFont typeface="Wingdings" pitchFamily="2" charset="2"/>
              <a:buChar char="§"/>
            </a:pPr>
            <a:r>
              <a:rPr lang="zh-CN" altLang="en-US" sz="2400" dirty="0">
                <a:latin typeface="楷体_GB2312" pitchFamily="49" charset="-122"/>
              </a:rPr>
              <a:t>本系统是一个简化的多用户系统，每个用户都可以建立自己的类库，不同类库之间互不干扰</a:t>
            </a:r>
          </a:p>
          <a:p>
            <a:pPr>
              <a:spcBef>
                <a:spcPct val="0"/>
              </a:spcBef>
              <a:buSzTx/>
              <a:buFont typeface="Wingdings" pitchFamily="2" charset="2"/>
              <a:buChar char="§"/>
            </a:pPr>
            <a:r>
              <a:rPr lang="zh-CN" altLang="en-US" sz="2400" dirty="0">
                <a:latin typeface="楷体_GB2312" pitchFamily="49" charset="-122"/>
              </a:rPr>
              <a:t>对于用户误操作或错误的输入,能提示并继续稳定运行</a:t>
            </a:r>
          </a:p>
          <a:p>
            <a:pPr>
              <a:spcBef>
                <a:spcPct val="0"/>
              </a:spcBef>
              <a:buSzTx/>
              <a:buFont typeface="Wingdings" pitchFamily="2" charset="2"/>
              <a:buChar char="§"/>
            </a:pPr>
            <a:r>
              <a:rPr lang="zh-CN" altLang="en-US" sz="2400" dirty="0">
                <a:latin typeface="宋体" panose="02010600030101010101" pitchFamily="2" charset="-122"/>
              </a:rPr>
              <a:t>系统易学，用户界面应为</a:t>
            </a:r>
            <a:r>
              <a:rPr lang="en-US" altLang="zh-CN" sz="2400" dirty="0">
                <a:latin typeface="宋体" panose="02010600030101010101" pitchFamily="2" charset="-122"/>
              </a:rPr>
              <a:t>GUI</a:t>
            </a:r>
            <a:endParaRPr lang="zh-CN" altLang="en-US" sz="2400" dirty="0"/>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39</a:t>
            </a:fld>
            <a:endParaRPr lang="zh-CN" altLang="en-US"/>
          </a:p>
        </p:txBody>
      </p:sp>
    </p:spTree>
    <p:extLst>
      <p:ext uri="{BB962C8B-B14F-4D97-AF65-F5344CB8AC3E}">
        <p14:creationId xmlns:p14="http://schemas.microsoft.com/office/powerpoint/2010/main" val="264281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458EB-0435-3242-80AA-0107009936C0}"/>
              </a:ext>
            </a:extLst>
          </p:cNvPr>
          <p:cNvSpPr>
            <a:spLocks noGrp="1"/>
          </p:cNvSpPr>
          <p:nvPr>
            <p:ph type="title"/>
          </p:nvPr>
        </p:nvSpPr>
        <p:spPr/>
        <p:txBody>
          <a:bodyPr/>
          <a:lstStyle/>
          <a:p>
            <a:r>
              <a:rPr kumimoji="1" lang="en-US" altLang="zh-CN" dirty="0"/>
              <a:t>1.1</a:t>
            </a:r>
            <a:r>
              <a:rPr kumimoji="1" lang="zh-CN" altLang="en-US" dirty="0"/>
              <a:t> 从</a:t>
            </a:r>
            <a:r>
              <a:rPr lang="zh-CN" altLang="en-US" dirty="0"/>
              <a:t>面向对象分析到面向对象设计</a:t>
            </a:r>
            <a:endParaRPr kumimoji="1" lang="zh-CN" altLang="en-US" dirty="0"/>
          </a:p>
        </p:txBody>
      </p:sp>
      <p:sp>
        <p:nvSpPr>
          <p:cNvPr id="3" name="内容占位符 2">
            <a:extLst>
              <a:ext uri="{FF2B5EF4-FFF2-40B4-BE49-F238E27FC236}">
                <a16:creationId xmlns:a16="http://schemas.microsoft.com/office/drawing/2014/main" id="{9B222348-4C89-DE48-9AE3-54C288B49739}"/>
              </a:ext>
            </a:extLst>
          </p:cNvPr>
          <p:cNvSpPr>
            <a:spLocks noGrp="1"/>
          </p:cNvSpPr>
          <p:nvPr>
            <p:ph idx="1"/>
          </p:nvPr>
        </p:nvSpPr>
        <p:spPr/>
        <p:txBody>
          <a:bodyPr/>
          <a:lstStyle/>
          <a:p>
            <a:r>
              <a:rPr lang="zh-CN" altLang="en-US" sz="2400" dirty="0">
                <a:latin typeface="隶书" pitchFamily="49" charset="-122"/>
              </a:rPr>
              <a:t>从</a:t>
            </a:r>
            <a:r>
              <a:rPr lang="zh-CN" altLang="en-US" sz="2400" dirty="0"/>
              <a:t>面向对象分析到面向对象设计</a:t>
            </a:r>
            <a:r>
              <a:rPr lang="en-US" altLang="zh-CN" sz="2400" dirty="0">
                <a:latin typeface="隶书" pitchFamily="49" charset="-122"/>
              </a:rPr>
              <a:t>：</a:t>
            </a:r>
            <a:r>
              <a:rPr lang="zh-CN" altLang="en-US" sz="2400" dirty="0">
                <a:latin typeface="隶书" pitchFamily="49" charset="-122"/>
              </a:rPr>
              <a:t>逐渐扩充模型的过程</a:t>
            </a:r>
            <a:endParaRPr lang="en-US" altLang="zh-CN" sz="2400" dirty="0">
              <a:latin typeface="隶书" pitchFamily="49" charset="-122"/>
            </a:endParaRPr>
          </a:p>
          <a:p>
            <a:pPr>
              <a:buFont typeface="Wingdings" pitchFamily="2" charset="2"/>
              <a:buChar char="l"/>
            </a:pPr>
            <a:r>
              <a:rPr kumimoji="1" lang="en-US" altLang="zh-CN" sz="2400" dirty="0"/>
              <a:t>OOA</a:t>
            </a:r>
            <a:r>
              <a:rPr kumimoji="1" lang="zh-CN" altLang="en-US" sz="2400" dirty="0"/>
              <a:t>是一个分类活动，即分析问题力图确定在开发解决方案时可应用的对象类同时确定对象关系和行为</a:t>
            </a:r>
            <a:r>
              <a:rPr kumimoji="1" lang="en-US" altLang="zh-CN" sz="2400" dirty="0"/>
              <a:t>(</a:t>
            </a:r>
            <a:r>
              <a:rPr kumimoji="1" lang="zh-CN" altLang="en-US" sz="2400" dirty="0"/>
              <a:t>有哪些</a:t>
            </a:r>
            <a:r>
              <a:rPr kumimoji="1" lang="en-US" altLang="zh-CN" sz="2400" dirty="0"/>
              <a:t>)</a:t>
            </a:r>
            <a:r>
              <a:rPr kumimoji="1" lang="zh-CN" altLang="en-US" sz="2400" dirty="0"/>
              <a:t>。</a:t>
            </a:r>
          </a:p>
          <a:p>
            <a:pPr>
              <a:buFont typeface="Wingdings" pitchFamily="2" charset="2"/>
              <a:buChar char="l"/>
            </a:pPr>
            <a:r>
              <a:rPr kumimoji="1" lang="en-US" altLang="zh-CN" sz="2400" dirty="0"/>
              <a:t>OOD</a:t>
            </a:r>
            <a:r>
              <a:rPr kumimoji="1" lang="zh-CN" altLang="en-US" sz="2400" dirty="0"/>
              <a:t>使得软件工程师能够确定从类中导出的对象，以及这些对象的相互关联。</a:t>
            </a:r>
            <a:r>
              <a:rPr kumimoji="1" lang="en-US" altLang="zh-CN" sz="2400" dirty="0"/>
              <a:t>OOD</a:t>
            </a:r>
            <a:r>
              <a:rPr kumimoji="1" lang="zh-CN" altLang="en-US" sz="2400" dirty="0"/>
              <a:t>描述了</a:t>
            </a:r>
            <a:r>
              <a:rPr kumimoji="1" lang="en-US" altLang="zh-CN" sz="2400" dirty="0"/>
              <a:t>:</a:t>
            </a:r>
          </a:p>
          <a:p>
            <a:pPr lvl="1">
              <a:buFont typeface="Wingdings" pitchFamily="2" charset="2"/>
              <a:buChar char="n"/>
            </a:pPr>
            <a:r>
              <a:rPr kumimoji="1" lang="zh-CN" altLang="en-US" sz="2200" dirty="0"/>
              <a:t>对象间的关系如何达到</a:t>
            </a:r>
            <a:r>
              <a:rPr kumimoji="1" lang="en-US" altLang="zh-CN" sz="2200" dirty="0"/>
              <a:t>;</a:t>
            </a:r>
          </a:p>
          <a:p>
            <a:pPr lvl="1">
              <a:buFont typeface="Wingdings" pitchFamily="2" charset="2"/>
              <a:buChar char="n"/>
            </a:pPr>
            <a:r>
              <a:rPr kumimoji="1" lang="zh-CN" altLang="en-US" sz="2200" dirty="0"/>
              <a:t>对象的行为如何实现；</a:t>
            </a:r>
          </a:p>
          <a:p>
            <a:pPr lvl="1">
              <a:buFont typeface="Wingdings" pitchFamily="2" charset="2"/>
              <a:buChar char="n"/>
            </a:pPr>
            <a:r>
              <a:rPr kumimoji="1" lang="zh-CN" altLang="en-US" sz="2200" dirty="0"/>
              <a:t>对象间通信如何实现。</a:t>
            </a:r>
          </a:p>
          <a:p>
            <a:endParaRPr kumimoji="1" lang="zh-CN" altLang="en-US" dirty="0"/>
          </a:p>
        </p:txBody>
      </p:sp>
      <p:sp>
        <p:nvSpPr>
          <p:cNvPr id="4" name="日期占位符 3">
            <a:extLst>
              <a:ext uri="{FF2B5EF4-FFF2-40B4-BE49-F238E27FC236}">
                <a16:creationId xmlns:a16="http://schemas.microsoft.com/office/drawing/2014/main" id="{FE0CA2DB-1A49-6D43-AF89-231B23E460A1}"/>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52196200-47C7-EB4A-B268-F3674C18A257}"/>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C7BA95A3-A63D-3340-A479-A790B8B7D1F0}"/>
              </a:ext>
            </a:extLst>
          </p:cNvPr>
          <p:cNvSpPr>
            <a:spLocks noGrp="1"/>
          </p:cNvSpPr>
          <p:nvPr>
            <p:ph type="sldNum" sz="quarter" idx="12"/>
          </p:nvPr>
        </p:nvSpPr>
        <p:spPr/>
        <p:txBody>
          <a:bodyPr/>
          <a:lstStyle/>
          <a:p>
            <a:fld id="{5B3F3CCD-5AE8-4BDA-99FD-25BB3DCCC447}" type="slidenum">
              <a:rPr lang="zh-CN" altLang="en-US" smtClean="0"/>
              <a:pPr/>
              <a:t>4</a:t>
            </a:fld>
            <a:endParaRPr lang="zh-CN" altLang="en-US"/>
          </a:p>
        </p:txBody>
      </p:sp>
      <p:grpSp>
        <p:nvGrpSpPr>
          <p:cNvPr id="7" name="组合 6">
            <a:extLst>
              <a:ext uri="{FF2B5EF4-FFF2-40B4-BE49-F238E27FC236}">
                <a16:creationId xmlns:a16="http://schemas.microsoft.com/office/drawing/2014/main" id="{529E0BF0-9491-ED4A-968C-5527E8C1FAED}"/>
              </a:ext>
            </a:extLst>
          </p:cNvPr>
          <p:cNvGrpSpPr/>
          <p:nvPr/>
        </p:nvGrpSpPr>
        <p:grpSpPr>
          <a:xfrm>
            <a:off x="5019290" y="2988874"/>
            <a:ext cx="5955449" cy="3101178"/>
            <a:chOff x="2438400" y="1752600"/>
            <a:chExt cx="7086600" cy="4572000"/>
          </a:xfrm>
        </p:grpSpPr>
        <p:sp>
          <p:nvSpPr>
            <p:cNvPr id="8" name="Rectangle 3">
              <a:extLst>
                <a:ext uri="{FF2B5EF4-FFF2-40B4-BE49-F238E27FC236}">
                  <a16:creationId xmlns:a16="http://schemas.microsoft.com/office/drawing/2014/main" id="{0B4B0FC8-6EFB-7043-83AA-567C497AF195}"/>
                </a:ext>
              </a:extLst>
            </p:cNvPr>
            <p:cNvSpPr>
              <a:spLocks noChangeArrowheads="1"/>
            </p:cNvSpPr>
            <p:nvPr/>
          </p:nvSpPr>
          <p:spPr bwMode="auto">
            <a:xfrm>
              <a:off x="3200400" y="5413374"/>
              <a:ext cx="204621" cy="51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endParaRPr lang="zh-CN" altLang="en-US" sz="2000" b="1">
                <a:latin typeface="黑体" panose="02010609060101010101" pitchFamily="49" charset="-122"/>
                <a:ea typeface="黑体" panose="02010609060101010101" pitchFamily="49" charset="-122"/>
              </a:endParaRPr>
            </a:p>
          </p:txBody>
        </p:sp>
        <p:sp>
          <p:nvSpPr>
            <p:cNvPr id="9" name="Rectangle 4">
              <a:extLst>
                <a:ext uri="{FF2B5EF4-FFF2-40B4-BE49-F238E27FC236}">
                  <a16:creationId xmlns:a16="http://schemas.microsoft.com/office/drawing/2014/main" id="{CF4058C8-F89F-2B48-9302-7F91E69F821C}"/>
                </a:ext>
              </a:extLst>
            </p:cNvPr>
            <p:cNvSpPr>
              <a:spLocks noChangeArrowheads="1"/>
            </p:cNvSpPr>
            <p:nvPr/>
          </p:nvSpPr>
          <p:spPr bwMode="auto">
            <a:xfrm>
              <a:off x="2438400" y="1752600"/>
              <a:ext cx="3048000" cy="4572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25000"/>
                </a:lnSpc>
              </a:pPr>
              <a:r>
                <a:rPr lang="zh-CN" altLang="en-US" sz="3200" b="1" dirty="0">
                  <a:latin typeface="Arial" panose="020B0604020202020204" pitchFamily="34" charset="0"/>
                </a:rPr>
                <a:t>  分析模型</a:t>
              </a:r>
            </a:p>
            <a:p>
              <a:pPr algn="l">
                <a:lnSpc>
                  <a:spcPct val="115000"/>
                </a:lnSpc>
                <a:spcBef>
                  <a:spcPct val="25000"/>
                </a:spcBef>
              </a:pPr>
              <a:r>
                <a:rPr lang="zh-CN" altLang="en-US" sz="2800" b="1" dirty="0">
                  <a:latin typeface="Arial" panose="020B0604020202020204" pitchFamily="34" charset="0"/>
                </a:rPr>
                <a:t>     类</a:t>
              </a:r>
            </a:p>
            <a:p>
              <a:pPr algn="l">
                <a:lnSpc>
                  <a:spcPct val="115000"/>
                </a:lnSpc>
              </a:pPr>
              <a:r>
                <a:rPr lang="zh-CN" altLang="en-US" sz="2800" b="1" dirty="0">
                  <a:latin typeface="Arial" panose="020B0604020202020204" pitchFamily="34" charset="0"/>
                </a:rPr>
                <a:t>     属性</a:t>
              </a:r>
            </a:p>
            <a:p>
              <a:pPr algn="l">
                <a:lnSpc>
                  <a:spcPct val="115000"/>
                </a:lnSpc>
              </a:pPr>
              <a:r>
                <a:rPr lang="zh-CN" altLang="en-US" sz="2800" b="1" dirty="0">
                  <a:latin typeface="Arial" panose="020B0604020202020204" pitchFamily="34" charset="0"/>
                </a:rPr>
                <a:t>     方法</a:t>
              </a:r>
            </a:p>
            <a:p>
              <a:pPr algn="l">
                <a:lnSpc>
                  <a:spcPct val="115000"/>
                </a:lnSpc>
              </a:pPr>
              <a:r>
                <a:rPr lang="zh-CN" altLang="en-US" sz="2800" b="1" dirty="0">
                  <a:latin typeface="Arial" panose="020B0604020202020204" pitchFamily="34" charset="0"/>
                </a:rPr>
                <a:t>     关系</a:t>
              </a:r>
            </a:p>
            <a:p>
              <a:pPr algn="l">
                <a:lnSpc>
                  <a:spcPct val="115000"/>
                </a:lnSpc>
              </a:pPr>
              <a:r>
                <a:rPr lang="zh-CN" altLang="en-US" sz="2800" b="1" dirty="0">
                  <a:latin typeface="Arial" panose="020B0604020202020204" pitchFamily="34" charset="0"/>
                </a:rPr>
                <a:t>     行为</a:t>
              </a:r>
            </a:p>
          </p:txBody>
        </p:sp>
        <p:sp>
          <p:nvSpPr>
            <p:cNvPr id="10" name="Line 5">
              <a:extLst>
                <a:ext uri="{FF2B5EF4-FFF2-40B4-BE49-F238E27FC236}">
                  <a16:creationId xmlns:a16="http://schemas.microsoft.com/office/drawing/2014/main" id="{9B45BFDB-8C6B-DF47-9079-56E5B2C0A04F}"/>
                </a:ext>
              </a:extLst>
            </p:cNvPr>
            <p:cNvSpPr>
              <a:spLocks noChangeShapeType="1"/>
            </p:cNvSpPr>
            <p:nvPr/>
          </p:nvSpPr>
          <p:spPr bwMode="auto">
            <a:xfrm>
              <a:off x="24384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1" name="Rectangle 6">
              <a:extLst>
                <a:ext uri="{FF2B5EF4-FFF2-40B4-BE49-F238E27FC236}">
                  <a16:creationId xmlns:a16="http://schemas.microsoft.com/office/drawing/2014/main" id="{865D8A5A-69DB-6C4F-A632-05B0DDC57C2A}"/>
                </a:ext>
              </a:extLst>
            </p:cNvPr>
            <p:cNvSpPr>
              <a:spLocks noChangeArrowheads="1"/>
            </p:cNvSpPr>
            <p:nvPr/>
          </p:nvSpPr>
          <p:spPr bwMode="auto">
            <a:xfrm>
              <a:off x="7239000" y="5413374"/>
              <a:ext cx="204621" cy="51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endParaRPr lang="zh-CN" altLang="en-US" sz="2000" b="1">
                <a:latin typeface="黑体" panose="02010609060101010101" pitchFamily="49" charset="-122"/>
                <a:ea typeface="黑体" panose="02010609060101010101" pitchFamily="49" charset="-122"/>
              </a:endParaRPr>
            </a:p>
          </p:txBody>
        </p:sp>
        <p:sp>
          <p:nvSpPr>
            <p:cNvPr id="12" name="Rectangle 7">
              <a:extLst>
                <a:ext uri="{FF2B5EF4-FFF2-40B4-BE49-F238E27FC236}">
                  <a16:creationId xmlns:a16="http://schemas.microsoft.com/office/drawing/2014/main" id="{028E34B4-C61F-8F48-AAEA-AC9F759D072C}"/>
                </a:ext>
              </a:extLst>
            </p:cNvPr>
            <p:cNvSpPr>
              <a:spLocks noChangeArrowheads="1"/>
            </p:cNvSpPr>
            <p:nvPr/>
          </p:nvSpPr>
          <p:spPr bwMode="auto">
            <a:xfrm>
              <a:off x="6477000" y="1752600"/>
              <a:ext cx="3048000" cy="4572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25000"/>
                </a:lnSpc>
              </a:pPr>
              <a:r>
                <a:rPr lang="zh-CN" altLang="en-US" sz="3200" b="1" dirty="0">
                  <a:latin typeface="Arial" panose="020B0604020202020204" pitchFamily="34" charset="0"/>
                </a:rPr>
                <a:t>  设计模型</a:t>
              </a:r>
            </a:p>
            <a:p>
              <a:pPr algn="l">
                <a:lnSpc>
                  <a:spcPct val="115000"/>
                </a:lnSpc>
                <a:spcBef>
                  <a:spcPct val="25000"/>
                </a:spcBef>
              </a:pPr>
              <a:r>
                <a:rPr lang="zh-CN" altLang="en-US" sz="2800" b="1" dirty="0">
                  <a:latin typeface="Arial" panose="020B0604020202020204" pitchFamily="34" charset="0"/>
                </a:rPr>
                <a:t>    对象</a:t>
              </a:r>
            </a:p>
            <a:p>
              <a:pPr algn="l">
                <a:lnSpc>
                  <a:spcPct val="115000"/>
                </a:lnSpc>
              </a:pPr>
              <a:r>
                <a:rPr lang="zh-CN" altLang="en-US" sz="2800" b="1" dirty="0">
                  <a:latin typeface="Arial" panose="020B0604020202020204" pitchFamily="34" charset="0"/>
                </a:rPr>
                <a:t>    数据结构</a:t>
              </a:r>
            </a:p>
            <a:p>
              <a:pPr algn="l">
                <a:lnSpc>
                  <a:spcPct val="115000"/>
                </a:lnSpc>
              </a:pPr>
              <a:r>
                <a:rPr lang="zh-CN" altLang="en-US" sz="2800" b="1" dirty="0">
                  <a:latin typeface="Arial" panose="020B0604020202020204" pitchFamily="34" charset="0"/>
                </a:rPr>
                <a:t>    算法</a:t>
              </a:r>
            </a:p>
            <a:p>
              <a:pPr algn="l">
                <a:lnSpc>
                  <a:spcPct val="115000"/>
                </a:lnSpc>
              </a:pPr>
              <a:r>
                <a:rPr lang="zh-CN" altLang="en-US" sz="2800" b="1" dirty="0">
                  <a:latin typeface="Arial" panose="020B0604020202020204" pitchFamily="34" charset="0"/>
                </a:rPr>
                <a:t>    消息传递</a:t>
              </a:r>
            </a:p>
            <a:p>
              <a:pPr algn="l">
                <a:lnSpc>
                  <a:spcPct val="115000"/>
                </a:lnSpc>
              </a:pPr>
              <a:r>
                <a:rPr lang="zh-CN" altLang="en-US" sz="2800" b="1" dirty="0">
                  <a:latin typeface="Arial" panose="020B0604020202020204" pitchFamily="34" charset="0"/>
                </a:rPr>
                <a:t>    控制</a:t>
              </a:r>
            </a:p>
          </p:txBody>
        </p:sp>
        <p:sp>
          <p:nvSpPr>
            <p:cNvPr id="13" name="Line 8">
              <a:extLst>
                <a:ext uri="{FF2B5EF4-FFF2-40B4-BE49-F238E27FC236}">
                  <a16:creationId xmlns:a16="http://schemas.microsoft.com/office/drawing/2014/main" id="{80754653-477E-0346-BCC8-D5E1EAC5F335}"/>
                </a:ext>
              </a:extLst>
            </p:cNvPr>
            <p:cNvSpPr>
              <a:spLocks noChangeShapeType="1"/>
            </p:cNvSpPr>
            <p:nvPr/>
          </p:nvSpPr>
          <p:spPr bwMode="auto">
            <a:xfrm>
              <a:off x="64770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4" name="Line 9">
              <a:extLst>
                <a:ext uri="{FF2B5EF4-FFF2-40B4-BE49-F238E27FC236}">
                  <a16:creationId xmlns:a16="http://schemas.microsoft.com/office/drawing/2014/main" id="{0AB1668B-0388-8A42-AADA-096558652066}"/>
                </a:ext>
              </a:extLst>
            </p:cNvPr>
            <p:cNvSpPr>
              <a:spLocks noChangeShapeType="1"/>
            </p:cNvSpPr>
            <p:nvPr/>
          </p:nvSpPr>
          <p:spPr bwMode="auto">
            <a:xfrm>
              <a:off x="4191000" y="3124200"/>
              <a:ext cx="281940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15" name="Line 10">
              <a:extLst>
                <a:ext uri="{FF2B5EF4-FFF2-40B4-BE49-F238E27FC236}">
                  <a16:creationId xmlns:a16="http://schemas.microsoft.com/office/drawing/2014/main" id="{E5CECA88-7CD8-C24D-9470-EE428FEB8F8A}"/>
                </a:ext>
              </a:extLst>
            </p:cNvPr>
            <p:cNvSpPr>
              <a:spLocks noChangeShapeType="1"/>
            </p:cNvSpPr>
            <p:nvPr/>
          </p:nvSpPr>
          <p:spPr bwMode="auto">
            <a:xfrm>
              <a:off x="4419600" y="3886200"/>
              <a:ext cx="259080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16" name="Line 11">
              <a:extLst>
                <a:ext uri="{FF2B5EF4-FFF2-40B4-BE49-F238E27FC236}">
                  <a16:creationId xmlns:a16="http://schemas.microsoft.com/office/drawing/2014/main" id="{6B9087DD-7EE4-9C41-A71C-C2C881F45F01}"/>
                </a:ext>
              </a:extLst>
            </p:cNvPr>
            <p:cNvSpPr>
              <a:spLocks noChangeShapeType="1"/>
            </p:cNvSpPr>
            <p:nvPr/>
          </p:nvSpPr>
          <p:spPr bwMode="auto">
            <a:xfrm>
              <a:off x="4419600" y="4572000"/>
              <a:ext cx="259080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17" name="Line 12">
              <a:extLst>
                <a:ext uri="{FF2B5EF4-FFF2-40B4-BE49-F238E27FC236}">
                  <a16:creationId xmlns:a16="http://schemas.microsoft.com/office/drawing/2014/main" id="{74E7FA18-5EB5-0C4A-B2BF-EACE9521B737}"/>
                </a:ext>
              </a:extLst>
            </p:cNvPr>
            <p:cNvSpPr>
              <a:spLocks noChangeShapeType="1"/>
            </p:cNvSpPr>
            <p:nvPr/>
          </p:nvSpPr>
          <p:spPr bwMode="auto">
            <a:xfrm>
              <a:off x="4419600" y="5334000"/>
              <a:ext cx="259080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200"/>
            </a:p>
          </p:txBody>
        </p:sp>
        <p:sp>
          <p:nvSpPr>
            <p:cNvPr id="18" name="Line 13">
              <a:extLst>
                <a:ext uri="{FF2B5EF4-FFF2-40B4-BE49-F238E27FC236}">
                  <a16:creationId xmlns:a16="http://schemas.microsoft.com/office/drawing/2014/main" id="{EC4F2B8C-95F2-FB41-B286-2AEAD800BC71}"/>
                </a:ext>
              </a:extLst>
            </p:cNvPr>
            <p:cNvSpPr>
              <a:spLocks noChangeShapeType="1"/>
            </p:cNvSpPr>
            <p:nvPr/>
          </p:nvSpPr>
          <p:spPr bwMode="auto">
            <a:xfrm>
              <a:off x="4419600" y="6019800"/>
              <a:ext cx="259080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200"/>
            </a:p>
          </p:txBody>
        </p:sp>
      </p:grpSp>
    </p:spTree>
    <p:extLst>
      <p:ext uri="{BB962C8B-B14F-4D97-AF65-F5344CB8AC3E}">
        <p14:creationId xmlns:p14="http://schemas.microsoft.com/office/powerpoint/2010/main" val="3899506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面向对象分析与设计实例</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lstStyle/>
          <a:p>
            <a:r>
              <a:rPr lang="zh-CN" altLang="en-US" sz="2400" dirty="0">
                <a:latin typeface="隶书" pitchFamily="49" charset="-122"/>
              </a:rPr>
              <a:t>简化的</a:t>
            </a:r>
            <a:r>
              <a:rPr lang="en-US" altLang="zh-CN" sz="2400" dirty="0">
                <a:latin typeface="隶书" pitchFamily="49" charset="-122"/>
              </a:rPr>
              <a:t>C++</a:t>
            </a:r>
            <a:r>
              <a:rPr lang="zh-CN" altLang="en-US" sz="2400" dirty="0">
                <a:latin typeface="隶书" pitchFamily="49" charset="-122"/>
              </a:rPr>
              <a:t>类库管理系统</a:t>
            </a:r>
            <a:r>
              <a:rPr lang="zh-CN" altLang="en-US" sz="2400" dirty="0">
                <a:latin typeface="宋体" panose="02010600030101010101" pitchFamily="2" charset="-122"/>
              </a:rPr>
              <a:t>需求描述</a:t>
            </a:r>
            <a:endParaRPr lang="en-US" altLang="zh-CN" sz="2400" dirty="0">
              <a:latin typeface="宋体" panose="02010600030101010101" pitchFamily="2" charset="-122"/>
            </a:endParaRPr>
          </a:p>
          <a:p>
            <a:pPr>
              <a:spcBef>
                <a:spcPct val="0"/>
              </a:spcBef>
              <a:buSzTx/>
              <a:buFont typeface="Wingdings" pitchFamily="2" charset="2"/>
              <a:buChar char="§"/>
            </a:pPr>
            <a:r>
              <a:rPr lang="zh-CN" altLang="en-US" sz="2400" dirty="0">
                <a:latin typeface="楷体_GB2312" pitchFamily="49" charset="-122"/>
              </a:rPr>
              <a:t>管理用</a:t>
            </a:r>
            <a:r>
              <a:rPr lang="en-US" altLang="zh-CN" sz="2400" dirty="0">
                <a:latin typeface="楷体_GB2312" pitchFamily="49" charset="-122"/>
              </a:rPr>
              <a:t>C++</a:t>
            </a:r>
            <a:r>
              <a:rPr lang="zh-CN" altLang="en-US" sz="2400" dirty="0">
                <a:latin typeface="楷体_GB2312" pitchFamily="49" charset="-122"/>
              </a:rPr>
              <a:t>语言定义的</a:t>
            </a:r>
            <a:r>
              <a:rPr lang="zh-CN" altLang="en-US" sz="2400" dirty="0">
                <a:solidFill>
                  <a:srgbClr val="FF0000"/>
                </a:solidFill>
                <a:latin typeface="楷体_GB2312" pitchFamily="49" charset="-122"/>
              </a:rPr>
              <a:t>类</a:t>
            </a:r>
          </a:p>
          <a:p>
            <a:pPr>
              <a:spcBef>
                <a:spcPct val="0"/>
              </a:spcBef>
              <a:buSzTx/>
              <a:buFont typeface="Wingdings" pitchFamily="2" charset="2"/>
              <a:buChar char="§"/>
            </a:pPr>
            <a:r>
              <a:rPr lang="zh-CN" altLang="en-US" sz="2400" dirty="0">
                <a:solidFill>
                  <a:srgbClr val="FF0000"/>
                </a:solidFill>
                <a:latin typeface="楷体_GB2312" pitchFamily="49" charset="-122"/>
              </a:rPr>
              <a:t>用户</a:t>
            </a:r>
            <a:r>
              <a:rPr lang="zh-CN" altLang="en-US" sz="2400" dirty="0">
                <a:latin typeface="楷体_GB2312" pitchFamily="49" charset="-122"/>
              </a:rPr>
              <a:t>能够方便地向</a:t>
            </a:r>
            <a:r>
              <a:rPr lang="zh-CN" altLang="en-US" sz="2400" dirty="0">
                <a:solidFill>
                  <a:srgbClr val="FF0000"/>
                </a:solidFill>
                <a:latin typeface="楷体_GB2312" pitchFamily="49" charset="-122"/>
              </a:rPr>
              <a:t>类库</a:t>
            </a:r>
            <a:r>
              <a:rPr lang="zh-CN" altLang="en-US" sz="2400" dirty="0">
                <a:latin typeface="楷体_GB2312" pitchFamily="49" charset="-122"/>
              </a:rPr>
              <a:t>中</a:t>
            </a:r>
            <a:r>
              <a:rPr lang="zh-CN" altLang="en-US" sz="2400" dirty="0">
                <a:solidFill>
                  <a:srgbClr val="00B0F0"/>
                </a:solidFill>
                <a:latin typeface="楷体_GB2312" pitchFamily="49" charset="-122"/>
              </a:rPr>
              <a:t>添加</a:t>
            </a:r>
            <a:r>
              <a:rPr lang="zh-CN" altLang="en-US" sz="2400" dirty="0">
                <a:latin typeface="楷体_GB2312" pitchFamily="49" charset="-122"/>
              </a:rPr>
              <a:t>新类，并</a:t>
            </a:r>
            <a:r>
              <a:rPr lang="zh-CN" altLang="en-US" sz="2400" dirty="0">
                <a:solidFill>
                  <a:srgbClr val="00B0F0"/>
                </a:solidFill>
                <a:latin typeface="楷体_GB2312" pitchFamily="49" charset="-122"/>
              </a:rPr>
              <a:t>建立</a:t>
            </a:r>
            <a:r>
              <a:rPr lang="zh-CN" altLang="en-US" sz="2400" dirty="0">
                <a:latin typeface="楷体_GB2312" pitchFamily="49" charset="-122"/>
              </a:rPr>
              <a:t>新类与库中原有类的</a:t>
            </a:r>
            <a:r>
              <a:rPr lang="zh-CN" altLang="en-US" sz="2400" dirty="0">
                <a:solidFill>
                  <a:srgbClr val="FF0000"/>
                </a:solidFill>
                <a:latin typeface="楷体_GB2312" pitchFamily="49" charset="-122"/>
              </a:rPr>
              <a:t>关系</a:t>
            </a:r>
          </a:p>
          <a:p>
            <a:pPr>
              <a:spcBef>
                <a:spcPct val="0"/>
              </a:spcBef>
              <a:buSzTx/>
              <a:buFont typeface="Wingdings" pitchFamily="2" charset="2"/>
              <a:buChar char="§"/>
            </a:pPr>
            <a:r>
              <a:rPr lang="zh-CN" altLang="en-US" sz="2400" dirty="0">
                <a:latin typeface="楷体_GB2312" pitchFamily="49" charset="-122"/>
              </a:rPr>
              <a:t>用户能够通过</a:t>
            </a:r>
            <a:r>
              <a:rPr lang="zh-CN" altLang="en-US" sz="2400" dirty="0">
                <a:solidFill>
                  <a:srgbClr val="FF0000"/>
                </a:solidFill>
                <a:latin typeface="楷体_GB2312" pitchFamily="49" charset="-122"/>
              </a:rPr>
              <a:t>类名</a:t>
            </a:r>
            <a:r>
              <a:rPr lang="zh-CN" altLang="en-US" sz="2400" dirty="0">
                <a:latin typeface="楷体_GB2312" pitchFamily="49" charset="-122"/>
              </a:rPr>
              <a:t>从库中</a:t>
            </a:r>
            <a:r>
              <a:rPr lang="zh-CN" altLang="en-US" sz="2400" dirty="0">
                <a:solidFill>
                  <a:srgbClr val="00B0F0"/>
                </a:solidFill>
                <a:latin typeface="楷体_GB2312" pitchFamily="49" charset="-122"/>
              </a:rPr>
              <a:t>查询</a:t>
            </a:r>
            <a:r>
              <a:rPr lang="zh-CN" altLang="en-US" sz="2400" dirty="0">
                <a:latin typeface="楷体_GB2312" pitchFamily="49" charset="-122"/>
              </a:rPr>
              <a:t>出指定的类</a:t>
            </a:r>
          </a:p>
          <a:p>
            <a:pPr>
              <a:spcBef>
                <a:spcPct val="0"/>
              </a:spcBef>
              <a:buSzTx/>
              <a:buFont typeface="Wingdings" pitchFamily="2" charset="2"/>
              <a:buChar char="§"/>
            </a:pPr>
            <a:r>
              <a:rPr lang="zh-CN" altLang="en-US" sz="2400" dirty="0">
                <a:latin typeface="楷体_GB2312" pitchFamily="49" charset="-122"/>
              </a:rPr>
              <a:t>用户能够</a:t>
            </a:r>
            <a:r>
              <a:rPr lang="zh-CN" altLang="en-US" sz="2400" dirty="0">
                <a:solidFill>
                  <a:srgbClr val="00B0F0"/>
                </a:solidFill>
                <a:latin typeface="楷体_GB2312" pitchFamily="49" charset="-122"/>
              </a:rPr>
              <a:t>查看或修改</a:t>
            </a:r>
            <a:r>
              <a:rPr lang="zh-CN" altLang="en-US" sz="2400" dirty="0">
                <a:latin typeface="楷体_GB2312" pitchFamily="49" charset="-122"/>
              </a:rPr>
              <a:t>与指定类有关的信息（包括</a:t>
            </a:r>
            <a:r>
              <a:rPr lang="zh-CN" altLang="en-US" sz="2400" dirty="0">
                <a:solidFill>
                  <a:srgbClr val="FF0000"/>
                </a:solidFill>
                <a:latin typeface="楷体_GB2312" pitchFamily="49" charset="-122"/>
              </a:rPr>
              <a:t>数据成员</a:t>
            </a:r>
            <a:r>
              <a:rPr lang="zh-CN" altLang="en-US" sz="2400" dirty="0">
                <a:latin typeface="楷体_GB2312" pitchFamily="49" charset="-122"/>
              </a:rPr>
              <a:t>的定义、</a:t>
            </a:r>
            <a:r>
              <a:rPr lang="zh-CN" altLang="en-US" sz="2400" dirty="0">
                <a:solidFill>
                  <a:srgbClr val="FF0000"/>
                </a:solidFill>
                <a:latin typeface="楷体_GB2312" pitchFamily="49" charset="-122"/>
              </a:rPr>
              <a:t>成员函数</a:t>
            </a:r>
            <a:r>
              <a:rPr lang="zh-CN" altLang="en-US" sz="2400" dirty="0">
                <a:latin typeface="楷体_GB2312" pitchFamily="49" charset="-122"/>
              </a:rPr>
              <a:t>的定义及这个类与其它类的关系）</a:t>
            </a:r>
          </a:p>
          <a:p>
            <a:pPr>
              <a:spcBef>
                <a:spcPct val="0"/>
              </a:spcBef>
              <a:buSzTx/>
              <a:buFont typeface="Wingdings" pitchFamily="2" charset="2"/>
              <a:buChar char="§"/>
            </a:pPr>
            <a:r>
              <a:rPr lang="zh-CN" altLang="en-US" sz="2400" dirty="0">
                <a:latin typeface="楷体_GB2312" pitchFamily="49" charset="-122"/>
              </a:rPr>
              <a:t>用户能够从类中</a:t>
            </a:r>
            <a:r>
              <a:rPr lang="zh-CN" altLang="en-US" sz="2400" dirty="0">
                <a:solidFill>
                  <a:srgbClr val="00B0F0"/>
                </a:solidFill>
                <a:latin typeface="楷体_GB2312" pitchFamily="49" charset="-122"/>
              </a:rPr>
              <a:t>删除</a:t>
            </a:r>
            <a:r>
              <a:rPr lang="zh-CN" altLang="en-US" sz="2400" dirty="0">
                <a:latin typeface="楷体_GB2312" pitchFamily="49" charset="-122"/>
              </a:rPr>
              <a:t>指定的类</a:t>
            </a:r>
          </a:p>
          <a:p>
            <a:pPr>
              <a:spcBef>
                <a:spcPct val="0"/>
              </a:spcBef>
              <a:buSzTx/>
              <a:buFont typeface="Wingdings" pitchFamily="2" charset="2"/>
              <a:buChar char="§"/>
            </a:pPr>
            <a:r>
              <a:rPr lang="zh-CN" altLang="en-US" sz="2400" dirty="0">
                <a:latin typeface="楷体_GB2312" pitchFamily="49" charset="-122"/>
              </a:rPr>
              <a:t>用户能够在浏览窗中方便、快速地</a:t>
            </a:r>
            <a:r>
              <a:rPr lang="zh-CN" altLang="en-US" sz="2400" dirty="0">
                <a:solidFill>
                  <a:srgbClr val="00B0F0"/>
                </a:solidFill>
                <a:latin typeface="楷体_GB2312" pitchFamily="49" charset="-122"/>
              </a:rPr>
              <a:t>浏览</a:t>
            </a:r>
            <a:r>
              <a:rPr lang="zh-CN" altLang="en-US" sz="2400" dirty="0">
                <a:latin typeface="楷体_GB2312" pitchFamily="49" charset="-122"/>
              </a:rPr>
              <a:t>当前类的</a:t>
            </a:r>
            <a:r>
              <a:rPr lang="zh-CN" altLang="en-US" sz="2400" dirty="0">
                <a:solidFill>
                  <a:srgbClr val="FF0000"/>
                </a:solidFill>
                <a:latin typeface="楷体_GB2312" pitchFamily="49" charset="-122"/>
              </a:rPr>
              <a:t>父类</a:t>
            </a:r>
            <a:r>
              <a:rPr lang="zh-CN" altLang="en-US" sz="2400" dirty="0">
                <a:latin typeface="楷体_GB2312" pitchFamily="49" charset="-122"/>
              </a:rPr>
              <a:t>和</a:t>
            </a:r>
            <a:r>
              <a:rPr lang="zh-CN" altLang="en-US" sz="2400" dirty="0">
                <a:solidFill>
                  <a:srgbClr val="FF0000"/>
                </a:solidFill>
                <a:latin typeface="楷体_GB2312" pitchFamily="49" charset="-122"/>
              </a:rPr>
              <a:t>子类</a:t>
            </a:r>
          </a:p>
          <a:p>
            <a:pPr>
              <a:spcBef>
                <a:spcPct val="0"/>
              </a:spcBef>
              <a:buSzTx/>
              <a:buFont typeface="Wingdings" pitchFamily="2" charset="2"/>
              <a:buChar char="§"/>
            </a:pPr>
            <a:r>
              <a:rPr lang="zh-CN" altLang="en-US" sz="2400" dirty="0">
                <a:latin typeface="楷体_GB2312" pitchFamily="49" charset="-122"/>
              </a:rPr>
              <a:t>具有</a:t>
            </a:r>
            <a:r>
              <a:rPr lang="zh-CN" altLang="en-US" sz="2400" dirty="0">
                <a:latin typeface="Times New Roman" panose="02020603050405020304" pitchFamily="18" charset="0"/>
              </a:rPr>
              <a:t>“</a:t>
            </a:r>
            <a:r>
              <a:rPr lang="zh-CN" altLang="en-US" sz="2400" dirty="0">
                <a:latin typeface="楷体_GB2312" pitchFamily="49" charset="-122"/>
              </a:rPr>
              <a:t>联想</a:t>
            </a:r>
            <a:r>
              <a:rPr lang="zh-CN" altLang="en-US" sz="2400" dirty="0">
                <a:latin typeface="Times New Roman" panose="02020603050405020304" pitchFamily="18" charset="0"/>
              </a:rPr>
              <a:t>”</a:t>
            </a:r>
            <a:r>
              <a:rPr lang="zh-CN" altLang="en-US" sz="2400" dirty="0">
                <a:latin typeface="楷体_GB2312" pitchFamily="49" charset="-122"/>
              </a:rPr>
              <a:t>浏览功能</a:t>
            </a:r>
          </a:p>
          <a:p>
            <a:pPr>
              <a:spcBef>
                <a:spcPct val="0"/>
              </a:spcBef>
              <a:buSzTx/>
              <a:buFont typeface="Wingdings" pitchFamily="2" charset="2"/>
              <a:buChar char="§"/>
            </a:pPr>
            <a:r>
              <a:rPr lang="zh-CN" altLang="en-US" sz="2400" dirty="0">
                <a:latin typeface="楷体_GB2312" pitchFamily="49" charset="-122"/>
              </a:rPr>
              <a:t>用户能</a:t>
            </a:r>
            <a:r>
              <a:rPr lang="zh-CN" altLang="en-US" sz="2400" dirty="0">
                <a:solidFill>
                  <a:srgbClr val="00B0F0"/>
                </a:solidFill>
                <a:latin typeface="楷体_GB2312" pitchFamily="49" charset="-122"/>
              </a:rPr>
              <a:t>查看或修改</a:t>
            </a:r>
            <a:r>
              <a:rPr lang="zh-CN" altLang="en-US" sz="2400" dirty="0">
                <a:latin typeface="楷体_GB2312" pitchFamily="49" charset="-122"/>
              </a:rPr>
              <a:t>某个类指定的成员函数的</a:t>
            </a:r>
            <a:r>
              <a:rPr lang="zh-CN" altLang="en-US" sz="2400" dirty="0">
                <a:solidFill>
                  <a:srgbClr val="FF0000"/>
                </a:solidFill>
                <a:latin typeface="楷体_GB2312" pitchFamily="49" charset="-122"/>
              </a:rPr>
              <a:t>源代码</a:t>
            </a:r>
          </a:p>
          <a:p>
            <a:pPr>
              <a:spcBef>
                <a:spcPct val="0"/>
              </a:spcBef>
              <a:buSzTx/>
              <a:buFont typeface="Wingdings" pitchFamily="2" charset="2"/>
              <a:buChar char="§"/>
            </a:pPr>
            <a:r>
              <a:rPr lang="zh-CN" altLang="en-US" sz="2400" dirty="0">
                <a:latin typeface="楷体_GB2312" pitchFamily="49" charset="-122"/>
              </a:rPr>
              <a:t>本系统是一个简化的多用户系统，每个用户都可以</a:t>
            </a:r>
            <a:r>
              <a:rPr lang="zh-CN" altLang="en-US" sz="2400" dirty="0">
                <a:solidFill>
                  <a:srgbClr val="00B0F0"/>
                </a:solidFill>
                <a:latin typeface="楷体_GB2312" pitchFamily="49" charset="-122"/>
              </a:rPr>
              <a:t>建立</a:t>
            </a:r>
            <a:r>
              <a:rPr lang="zh-CN" altLang="en-US" sz="2400" dirty="0">
                <a:latin typeface="楷体_GB2312" pitchFamily="49" charset="-122"/>
              </a:rPr>
              <a:t>自己的类库，不同类库之间互不干扰</a:t>
            </a:r>
          </a:p>
          <a:p>
            <a:pPr>
              <a:spcBef>
                <a:spcPct val="0"/>
              </a:spcBef>
              <a:buSzTx/>
              <a:buFont typeface="Wingdings" pitchFamily="2" charset="2"/>
              <a:buChar char="§"/>
            </a:pPr>
            <a:r>
              <a:rPr lang="zh-CN" altLang="en-US" sz="2400" dirty="0">
                <a:latin typeface="楷体_GB2312" pitchFamily="49" charset="-122"/>
              </a:rPr>
              <a:t>对于用户误操作或错误的输入,能提示并继续稳定运行</a:t>
            </a:r>
          </a:p>
          <a:p>
            <a:pPr>
              <a:spcBef>
                <a:spcPct val="0"/>
              </a:spcBef>
              <a:buSzTx/>
              <a:buFont typeface="Wingdings" pitchFamily="2" charset="2"/>
              <a:buChar char="§"/>
            </a:pPr>
            <a:r>
              <a:rPr lang="zh-CN" altLang="en-US" sz="2400" dirty="0">
                <a:latin typeface="宋体" panose="02010600030101010101" pitchFamily="2" charset="-122"/>
              </a:rPr>
              <a:t>系统易学，用户界面应为</a:t>
            </a:r>
            <a:r>
              <a:rPr lang="en-US" altLang="zh-CN" sz="2400" dirty="0">
                <a:latin typeface="宋体" panose="02010600030101010101" pitchFamily="2" charset="-122"/>
              </a:rPr>
              <a:t>GUI</a:t>
            </a:r>
            <a:endParaRPr lang="zh-CN" altLang="en-US" sz="2400" dirty="0"/>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40</a:t>
            </a:fld>
            <a:endParaRPr lang="zh-CN" altLang="en-US"/>
          </a:p>
        </p:txBody>
      </p:sp>
    </p:spTree>
    <p:extLst>
      <p:ext uri="{BB962C8B-B14F-4D97-AF65-F5344CB8AC3E}">
        <p14:creationId xmlns:p14="http://schemas.microsoft.com/office/powerpoint/2010/main" val="1737612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隶书" pitchFamily="49" charset="-122"/>
              </a:rPr>
              <a:t>建立对象模型</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normAutofit/>
          </a:bodyPr>
          <a:lstStyle/>
          <a:p>
            <a:r>
              <a:rPr lang="zh-CN" altLang="en-US" sz="2400" dirty="0"/>
              <a:t>建立对象模型</a:t>
            </a:r>
            <a:endParaRPr lang="en-US" altLang="zh-CN" sz="2400" dirty="0"/>
          </a:p>
          <a:p>
            <a:pPr>
              <a:buFont typeface="Wingdings" pitchFamily="2" charset="2"/>
              <a:buChar char="l"/>
            </a:pPr>
            <a:r>
              <a:rPr lang="zh-CN" altLang="en-US" sz="2400" dirty="0">
                <a:latin typeface="隶书" pitchFamily="49" charset="-122"/>
              </a:rPr>
              <a:t>确定类</a:t>
            </a:r>
            <a:r>
              <a:rPr lang="en-US" altLang="zh-CN" sz="2400" dirty="0">
                <a:latin typeface="隶书" pitchFamily="49" charset="-122"/>
              </a:rPr>
              <a:t>-&amp;-</a:t>
            </a:r>
            <a:r>
              <a:rPr lang="zh-CN" altLang="en-US" sz="2400" dirty="0">
                <a:latin typeface="隶书" pitchFamily="49" charset="-122"/>
              </a:rPr>
              <a:t>对象</a:t>
            </a:r>
          </a:p>
          <a:p>
            <a:pPr lvl="1"/>
            <a:r>
              <a:rPr lang="zh-CN" altLang="en-US" sz="2000" dirty="0">
                <a:latin typeface="隶书" pitchFamily="49" charset="-122"/>
              </a:rPr>
              <a:t>类</a:t>
            </a:r>
            <a:r>
              <a:rPr lang="en-US" altLang="zh-CN" sz="2000" dirty="0">
                <a:latin typeface="隶书" pitchFamily="49" charset="-122"/>
              </a:rPr>
              <a:t>-&amp;-</a:t>
            </a:r>
            <a:r>
              <a:rPr lang="zh-CN" altLang="en-US" sz="2000" dirty="0">
                <a:latin typeface="隶书" pitchFamily="49" charset="-122"/>
              </a:rPr>
              <a:t>对象：</a:t>
            </a:r>
            <a:r>
              <a:rPr lang="zh-CN" altLang="en-US" sz="2000" dirty="0">
                <a:latin typeface="楷体_GB2312" pitchFamily="49" charset="-122"/>
              </a:rPr>
              <a:t>用户、类库、类（类条目）、父类（关系）、子类（关系）、成员函数、数据成员</a:t>
            </a:r>
            <a:endParaRPr lang="en-US" altLang="zh-CN" sz="2000" dirty="0">
              <a:latin typeface="楷体_GB2312" pitchFamily="49" charset="-122"/>
            </a:endParaRPr>
          </a:p>
          <a:p>
            <a:pPr lvl="1"/>
            <a:r>
              <a:rPr lang="zh-CN" altLang="en-US" sz="2000" dirty="0">
                <a:latin typeface="楷体_GB2312" pitchFamily="49" charset="-122"/>
              </a:rPr>
              <a:t>属性：应包含的信息</a:t>
            </a:r>
          </a:p>
          <a:p>
            <a:pPr lvl="1"/>
            <a:r>
              <a:rPr lang="zh-CN" altLang="en-US" sz="2000" dirty="0">
                <a:latin typeface="楷体_GB2312" pitchFamily="49" charset="-122"/>
              </a:rPr>
              <a:t>服务：增删查改</a:t>
            </a:r>
          </a:p>
          <a:p>
            <a:pPr>
              <a:buFont typeface="Wingdings" pitchFamily="2" charset="2"/>
              <a:buChar char="l"/>
            </a:pPr>
            <a:r>
              <a:rPr lang="zh-CN" altLang="en-US" sz="2400" dirty="0">
                <a:latin typeface="隶书" pitchFamily="49" charset="-122"/>
              </a:rPr>
              <a:t>分析类</a:t>
            </a:r>
            <a:r>
              <a:rPr lang="en-US" altLang="zh-CN" sz="2400" dirty="0">
                <a:latin typeface="隶书" pitchFamily="49" charset="-122"/>
              </a:rPr>
              <a:t>-&amp;-</a:t>
            </a:r>
            <a:r>
              <a:rPr lang="zh-CN" altLang="en-US" sz="2400" dirty="0">
                <a:latin typeface="隶书" pitchFamily="49" charset="-122"/>
              </a:rPr>
              <a:t>对象之间的关系</a:t>
            </a:r>
            <a:endParaRPr lang="en-US" altLang="zh-CN" sz="2400" dirty="0">
              <a:latin typeface="隶书" pitchFamily="49" charset="-122"/>
            </a:endParaRPr>
          </a:p>
          <a:p>
            <a:pPr lvl="1"/>
            <a:r>
              <a:rPr lang="zh-CN" altLang="en-US" sz="2000" dirty="0">
                <a:latin typeface="楷体_GB2312" pitchFamily="49" charset="-122"/>
              </a:rPr>
              <a:t>“向类库中添加新类</a:t>
            </a:r>
            <a:r>
              <a:rPr lang="en-US" altLang="zh-CN" sz="2000" dirty="0"/>
              <a:t>”=&gt;</a:t>
            </a:r>
            <a:r>
              <a:rPr lang="zh-CN" altLang="en-US" sz="2000" dirty="0"/>
              <a:t> 类库包括多条类条目（一对多，可选）</a:t>
            </a:r>
            <a:endParaRPr lang="en-US" altLang="zh-CN" sz="2000" dirty="0"/>
          </a:p>
          <a:p>
            <a:pPr lvl="1"/>
            <a:r>
              <a:rPr lang="zh-CN" altLang="en-US" sz="2000" dirty="0">
                <a:latin typeface="楷体_GB2312" pitchFamily="49" charset="-122"/>
              </a:rPr>
              <a:t>“类的信息包括数据成员的定义、成员函数的定义及这个类与其它类的关系”</a:t>
            </a:r>
            <a:r>
              <a:rPr lang="en-US" altLang="zh-CN" sz="2000" dirty="0">
                <a:latin typeface="楷体_GB2312" pitchFamily="49" charset="-122"/>
              </a:rPr>
              <a:t>=&gt; </a:t>
            </a:r>
            <a:r>
              <a:rPr lang="zh-CN" altLang="en-US" sz="2000" dirty="0">
                <a:latin typeface="楷体_GB2312" pitchFamily="49" charset="-122"/>
              </a:rPr>
              <a:t>类条目包括</a:t>
            </a:r>
            <a:r>
              <a:rPr lang="zh-CN" altLang="en-US" sz="2000" dirty="0"/>
              <a:t>数据成员（一对多，可选）、成员函数（一对多，可选）、父</a:t>
            </a:r>
            <a:r>
              <a:rPr lang="zh-CN" altLang="en-US" sz="2000" dirty="0">
                <a:latin typeface="楷体_GB2312" pitchFamily="49" charset="-122"/>
              </a:rPr>
              <a:t>类（</a:t>
            </a:r>
            <a:r>
              <a:rPr lang="zh-CN" altLang="en-US" sz="2000" dirty="0"/>
              <a:t>一对多，可选</a:t>
            </a:r>
            <a:r>
              <a:rPr lang="zh-CN" altLang="en-US" sz="2000" dirty="0">
                <a:latin typeface="楷体_GB2312" pitchFamily="49" charset="-122"/>
              </a:rPr>
              <a:t>）</a:t>
            </a:r>
            <a:endParaRPr lang="en-US" altLang="zh-CN" sz="2000" dirty="0">
              <a:latin typeface="楷体_GB2312" pitchFamily="49" charset="-122"/>
            </a:endParaRPr>
          </a:p>
          <a:p>
            <a:pPr lvl="1"/>
            <a:r>
              <a:rPr lang="en-US" altLang="zh-CN" sz="2000" dirty="0"/>
              <a:t>“</a:t>
            </a:r>
            <a:r>
              <a:rPr lang="zh-CN" altLang="en-US" sz="2000" dirty="0"/>
              <a:t>用户建立自己的类库</a:t>
            </a:r>
            <a:r>
              <a:rPr lang="en-US" altLang="zh-CN" sz="2000" dirty="0"/>
              <a:t>”=&gt;</a:t>
            </a:r>
            <a:r>
              <a:rPr lang="zh-CN" altLang="en-US" sz="2000" dirty="0"/>
              <a:t>用户拥有多个类库（一对多，必须）</a:t>
            </a:r>
            <a:endParaRPr lang="zh-CN" altLang="en-US" sz="2400" dirty="0">
              <a:latin typeface="隶书" pitchFamily="49" charset="-122"/>
            </a:endParaRPr>
          </a:p>
          <a:p>
            <a:pPr>
              <a:buFont typeface="Wingdings" pitchFamily="2" charset="2"/>
              <a:buChar char="l"/>
            </a:pPr>
            <a:r>
              <a:rPr lang="zh-CN" altLang="en-US" sz="2400" dirty="0">
                <a:latin typeface="隶书" pitchFamily="49" charset="-122"/>
              </a:rPr>
              <a:t>无须建立动态模型和功能模型</a:t>
            </a:r>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41</a:t>
            </a:fld>
            <a:endParaRPr lang="zh-CN" altLang="en-US"/>
          </a:p>
        </p:txBody>
      </p:sp>
    </p:spTree>
    <p:extLst>
      <p:ext uri="{BB962C8B-B14F-4D97-AF65-F5344CB8AC3E}">
        <p14:creationId xmlns:p14="http://schemas.microsoft.com/office/powerpoint/2010/main" val="1674946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隶书" pitchFamily="49" charset="-122"/>
              </a:rPr>
              <a:t>建立对象模型</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normAutofit/>
          </a:bodyPr>
          <a:lstStyle/>
          <a:p>
            <a:r>
              <a:rPr lang="zh-CN" altLang="en-US" sz="2400" dirty="0"/>
              <a:t>建立对象模型</a:t>
            </a:r>
            <a:endParaRPr lang="en-US" altLang="zh-CN" sz="2400" dirty="0"/>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42</a:t>
            </a:fld>
            <a:endParaRPr lang="zh-CN" altLang="en-US"/>
          </a:p>
        </p:txBody>
      </p:sp>
      <p:pic>
        <p:nvPicPr>
          <p:cNvPr id="8" name="图片 7">
            <a:extLst>
              <a:ext uri="{FF2B5EF4-FFF2-40B4-BE49-F238E27FC236}">
                <a16:creationId xmlns:a16="http://schemas.microsoft.com/office/drawing/2014/main" id="{237A718F-1C3C-9A42-8FEF-5FDC13FDADD6}"/>
              </a:ext>
            </a:extLst>
          </p:cNvPr>
          <p:cNvPicPr>
            <a:picLocks noChangeAspect="1"/>
          </p:cNvPicPr>
          <p:nvPr/>
        </p:nvPicPr>
        <p:blipFill>
          <a:blip r:embed="rId2"/>
          <a:stretch>
            <a:fillRect/>
          </a:stretch>
        </p:blipFill>
        <p:spPr>
          <a:xfrm>
            <a:off x="3753368" y="963827"/>
            <a:ext cx="3607551" cy="5281999"/>
          </a:xfrm>
          <a:prstGeom prst="rect">
            <a:avLst/>
          </a:prstGeom>
        </p:spPr>
      </p:pic>
    </p:spTree>
    <p:extLst>
      <p:ext uri="{BB962C8B-B14F-4D97-AF65-F5344CB8AC3E}">
        <p14:creationId xmlns:p14="http://schemas.microsoft.com/office/powerpoint/2010/main" val="2110649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隶书" pitchFamily="49" charset="-122"/>
              </a:rPr>
              <a:t>系统设计</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normAutofit/>
          </a:bodyPr>
          <a:lstStyle/>
          <a:p>
            <a:pPr marL="0" indent="0">
              <a:buNone/>
            </a:pPr>
            <a:r>
              <a:rPr lang="zh-CN" altLang="en-US" sz="2400" dirty="0"/>
              <a:t>系统设计</a:t>
            </a:r>
            <a:r>
              <a:rPr lang="zh-CN" altLang="en-US" sz="2400" dirty="0">
                <a:latin typeface="黑体" panose="02010609060101010101" pitchFamily="49" charset="-122"/>
              </a:rPr>
              <a:t>过程中必须定义四种重要的设计结构</a:t>
            </a:r>
            <a:endParaRPr lang="zh-CN" altLang="en-US" sz="2400" dirty="0">
              <a:solidFill>
                <a:srgbClr val="DA1271"/>
              </a:solidFill>
              <a:latin typeface="宋体" panose="02010600030101010101" pitchFamily="2" charset="-122"/>
            </a:endParaRPr>
          </a:p>
          <a:p>
            <a:pPr>
              <a:lnSpc>
                <a:spcPct val="95000"/>
              </a:lnSpc>
              <a:spcBef>
                <a:spcPct val="30000"/>
              </a:spcBef>
              <a:buFont typeface="Arial" panose="020B0604020202020204" pitchFamily="34" charset="0"/>
              <a:buChar char="•"/>
            </a:pPr>
            <a:r>
              <a:rPr lang="zh-CN" altLang="en-US" sz="2400" dirty="0">
                <a:solidFill>
                  <a:schemeClr val="hlink"/>
                </a:solidFill>
                <a:latin typeface="宋体" panose="02010600030101010101" pitchFamily="2" charset="-122"/>
              </a:rPr>
              <a:t>问题域</a:t>
            </a:r>
            <a:r>
              <a:rPr lang="zh-CN" altLang="en-US" sz="2400" dirty="0">
                <a:solidFill>
                  <a:srgbClr val="DA1271"/>
                </a:solidFill>
                <a:latin typeface="宋体" panose="02010600030101010101" pitchFamily="2" charset="-122"/>
              </a:rPr>
              <a:t>  </a:t>
            </a:r>
            <a:r>
              <a:rPr lang="zh-CN" altLang="en-US" sz="2400" dirty="0">
                <a:solidFill>
                  <a:schemeClr val="tx2"/>
                </a:solidFill>
                <a:latin typeface="Times New Roman" panose="02020603050405020304" pitchFamily="18" charset="0"/>
              </a:rPr>
              <a:t>—</a:t>
            </a:r>
            <a:r>
              <a:rPr lang="zh-CN" altLang="en-US" sz="2400" dirty="0">
                <a:latin typeface="宋体" panose="02010600030101010101" pitchFamily="2" charset="-122"/>
              </a:rPr>
              <a:t>实现客户需求的子系统</a:t>
            </a:r>
            <a:endParaRPr lang="en-US" altLang="zh-CN" sz="2400" dirty="0">
              <a:latin typeface="宋体" panose="02010600030101010101" pitchFamily="2" charset="-122"/>
            </a:endParaRPr>
          </a:p>
          <a:p>
            <a:pPr>
              <a:lnSpc>
                <a:spcPct val="95000"/>
              </a:lnSpc>
              <a:spcBef>
                <a:spcPct val="30000"/>
              </a:spcBef>
              <a:buFont typeface="Arial" panose="020B0604020202020204" pitchFamily="34" charset="0"/>
              <a:buChar char="•"/>
            </a:pPr>
            <a:endParaRPr lang="zh-CN" altLang="en-US" sz="2400" dirty="0">
              <a:latin typeface="宋体" panose="02010600030101010101" pitchFamily="2" charset="-122"/>
            </a:endParaRPr>
          </a:p>
          <a:p>
            <a:pPr>
              <a:lnSpc>
                <a:spcPct val="95000"/>
              </a:lnSpc>
              <a:spcBef>
                <a:spcPct val="30000"/>
              </a:spcBef>
              <a:buFont typeface="Arial" panose="020B0604020202020204" pitchFamily="34" charset="0"/>
              <a:buChar char="•"/>
            </a:pPr>
            <a:r>
              <a:rPr lang="zh-CN" altLang="en-US" sz="2400" dirty="0">
                <a:solidFill>
                  <a:schemeClr val="hlink"/>
                </a:solidFill>
                <a:latin typeface="宋体" panose="02010600030101010101" pitchFamily="2" charset="-122"/>
              </a:rPr>
              <a:t>人机交互</a:t>
            </a:r>
            <a:r>
              <a:rPr lang="zh-CN" altLang="en-US" sz="2400" dirty="0">
                <a:solidFill>
                  <a:schemeClr val="tx2"/>
                </a:solidFill>
                <a:latin typeface="Times New Roman" panose="02020603050405020304" pitchFamily="18" charset="0"/>
              </a:rPr>
              <a:t>—</a:t>
            </a:r>
            <a:r>
              <a:rPr lang="zh-CN" altLang="en-US" sz="2400" dirty="0">
                <a:latin typeface="宋体" panose="02010600030101010101" pitchFamily="2" charset="-122"/>
              </a:rPr>
              <a:t>实现用户界面的子系统（包括可复用的</a:t>
            </a:r>
            <a:r>
              <a:rPr lang="en-US" altLang="zh-CN" sz="2400" dirty="0"/>
              <a:t>GUI</a:t>
            </a:r>
            <a:r>
              <a:rPr lang="zh-CN" altLang="en-US" sz="2400" dirty="0">
                <a:latin typeface="宋体" panose="02010600030101010101" pitchFamily="2" charset="-122"/>
              </a:rPr>
              <a:t>子系统）</a:t>
            </a:r>
            <a:endParaRPr lang="en-US" altLang="zh-CN" sz="2400" dirty="0">
              <a:latin typeface="宋体" panose="02010600030101010101" pitchFamily="2" charset="-122"/>
            </a:endParaRPr>
          </a:p>
          <a:p>
            <a:pPr>
              <a:lnSpc>
                <a:spcPct val="95000"/>
              </a:lnSpc>
              <a:spcBef>
                <a:spcPct val="30000"/>
              </a:spcBef>
              <a:buFont typeface="Arial" panose="020B0604020202020204" pitchFamily="34" charset="0"/>
              <a:buChar char="•"/>
            </a:pPr>
            <a:endParaRPr lang="zh-CN" altLang="en-US" sz="2400" dirty="0">
              <a:solidFill>
                <a:schemeClr val="tx2"/>
              </a:solidFill>
              <a:latin typeface="宋体" panose="02010600030101010101" pitchFamily="2" charset="-122"/>
            </a:endParaRPr>
          </a:p>
          <a:p>
            <a:pPr>
              <a:lnSpc>
                <a:spcPct val="95000"/>
              </a:lnSpc>
              <a:spcBef>
                <a:spcPct val="30000"/>
              </a:spcBef>
              <a:buFont typeface="Arial" panose="020B0604020202020204" pitchFamily="34" charset="0"/>
              <a:buChar char="•"/>
            </a:pPr>
            <a:r>
              <a:rPr lang="zh-CN" altLang="en-US" sz="2400" dirty="0">
                <a:solidFill>
                  <a:schemeClr val="hlink"/>
                </a:solidFill>
                <a:latin typeface="宋体" panose="02010600030101010101" pitchFamily="2" charset="-122"/>
              </a:rPr>
              <a:t>任务管理</a:t>
            </a:r>
            <a:r>
              <a:rPr lang="zh-CN" altLang="en-US" sz="2400" dirty="0">
                <a:solidFill>
                  <a:schemeClr val="tx2"/>
                </a:solidFill>
                <a:latin typeface="Times New Roman" panose="02020603050405020304" pitchFamily="18" charset="0"/>
              </a:rPr>
              <a:t>—</a:t>
            </a:r>
            <a:r>
              <a:rPr lang="zh-CN" altLang="en-US" sz="2400" dirty="0">
                <a:latin typeface="宋体" panose="02010600030101010101" pitchFamily="2" charset="-122"/>
              </a:rPr>
              <a:t>负责控制和协调并发任务的子系统，任务可能被包装在一个子系统中或不同的子系统间</a:t>
            </a:r>
            <a:endParaRPr lang="en-US" altLang="zh-CN" sz="2400" dirty="0">
              <a:latin typeface="宋体" panose="02010600030101010101" pitchFamily="2" charset="-122"/>
            </a:endParaRPr>
          </a:p>
          <a:p>
            <a:pPr>
              <a:lnSpc>
                <a:spcPct val="95000"/>
              </a:lnSpc>
              <a:spcBef>
                <a:spcPct val="30000"/>
              </a:spcBef>
              <a:buFont typeface="Arial" panose="020B0604020202020204" pitchFamily="34" charset="0"/>
              <a:buChar char="•"/>
            </a:pPr>
            <a:endParaRPr lang="zh-CN" altLang="en-US" sz="2400" dirty="0">
              <a:solidFill>
                <a:schemeClr val="tx2"/>
              </a:solidFill>
              <a:latin typeface="宋体" panose="02010600030101010101" pitchFamily="2" charset="-122"/>
            </a:endParaRPr>
          </a:p>
          <a:p>
            <a:pPr>
              <a:lnSpc>
                <a:spcPct val="95000"/>
              </a:lnSpc>
              <a:spcBef>
                <a:spcPct val="30000"/>
              </a:spcBef>
              <a:buFont typeface="Arial" panose="020B0604020202020204" pitchFamily="34" charset="0"/>
              <a:buChar char="•"/>
            </a:pPr>
            <a:r>
              <a:rPr lang="zh-CN" altLang="en-US" sz="2400" dirty="0">
                <a:solidFill>
                  <a:schemeClr val="hlink"/>
                </a:solidFill>
                <a:latin typeface="宋体" panose="02010600030101010101" pitchFamily="2" charset="-122"/>
              </a:rPr>
              <a:t>数据管理</a:t>
            </a:r>
            <a:r>
              <a:rPr lang="zh-CN" altLang="en-US" sz="2400" dirty="0">
                <a:solidFill>
                  <a:schemeClr val="tx2"/>
                </a:solidFill>
                <a:latin typeface="Times New Roman" panose="02020603050405020304" pitchFamily="18" charset="0"/>
              </a:rPr>
              <a:t>—</a:t>
            </a:r>
            <a:r>
              <a:rPr lang="zh-CN" altLang="en-US" sz="2400" dirty="0">
                <a:latin typeface="宋体" panose="02010600030101010101" pitchFamily="2" charset="-122"/>
              </a:rPr>
              <a:t>负责对象存储和检索的子系统</a:t>
            </a:r>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43</a:t>
            </a:fld>
            <a:endParaRPr lang="zh-CN" altLang="en-US"/>
          </a:p>
        </p:txBody>
      </p:sp>
    </p:spTree>
    <p:extLst>
      <p:ext uri="{BB962C8B-B14F-4D97-AF65-F5344CB8AC3E}">
        <p14:creationId xmlns:p14="http://schemas.microsoft.com/office/powerpoint/2010/main" val="703283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设计类库结构</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normAutofit/>
          </a:bodyPr>
          <a:lstStyle/>
          <a:p>
            <a:r>
              <a:rPr lang="zh-CN" altLang="en-US" sz="2800" dirty="0">
                <a:latin typeface="楷体_GB2312" pitchFamily="49" charset="-122"/>
              </a:rPr>
              <a:t>两种数据结构可把类条目组织成类库</a:t>
            </a:r>
          </a:p>
          <a:p>
            <a:pPr lvl="1"/>
            <a:r>
              <a:rPr lang="zh-CN" altLang="en-US" sz="2800" dirty="0">
                <a:latin typeface="楷体_GB2312" pitchFamily="49" charset="-122"/>
              </a:rPr>
              <a:t>二叉树</a:t>
            </a:r>
            <a:r>
              <a:rPr lang="en-US" altLang="zh-CN" sz="2800" dirty="0">
                <a:latin typeface="楷体_GB2312" pitchFamily="49" charset="-122"/>
              </a:rPr>
              <a:t>:</a:t>
            </a:r>
            <a:r>
              <a:rPr lang="zh-CN" altLang="en-US" sz="2800" dirty="0">
                <a:latin typeface="楷体_GB2312" pitchFamily="49" charset="-122"/>
              </a:rPr>
              <a:t> 左孩子为子类</a:t>
            </a:r>
            <a:r>
              <a:rPr lang="en-US" altLang="zh-CN" sz="2800" dirty="0">
                <a:latin typeface="楷体_GB2312" pitchFamily="49" charset="-122"/>
              </a:rPr>
              <a:t>,</a:t>
            </a:r>
            <a:r>
              <a:rPr lang="zh-CN" altLang="en-US" sz="2800" dirty="0">
                <a:latin typeface="楷体_GB2312" pitchFamily="49" charset="-122"/>
              </a:rPr>
              <a:t>右孩子为兄弟类</a:t>
            </a:r>
          </a:p>
          <a:p>
            <a:pPr lvl="2"/>
            <a:r>
              <a:rPr lang="zh-CN" altLang="en-US" sz="2400" dirty="0">
                <a:latin typeface="楷体_GB2312" pitchFamily="49" charset="-122"/>
              </a:rPr>
              <a:t>存储结构直接反映类的继承关系</a:t>
            </a:r>
          </a:p>
          <a:p>
            <a:pPr lvl="2"/>
            <a:r>
              <a:rPr lang="zh-CN" altLang="en-US" sz="2400" dirty="0">
                <a:latin typeface="楷体_GB2312" pitchFamily="49" charset="-122"/>
              </a:rPr>
              <a:t>容易查找当前类的子类和兄弟类</a:t>
            </a:r>
          </a:p>
          <a:p>
            <a:pPr lvl="2"/>
            <a:r>
              <a:rPr lang="zh-CN" altLang="en-US" sz="2400" dirty="0">
                <a:latin typeface="楷体_GB2312" pitchFamily="49" charset="-122"/>
              </a:rPr>
              <a:t>遍历开销大，插入、删除算法复杂</a:t>
            </a:r>
          </a:p>
          <a:p>
            <a:pPr lvl="2"/>
            <a:r>
              <a:rPr lang="zh-CN" altLang="en-US" sz="2400" dirty="0">
                <a:latin typeface="楷体_GB2312" pitchFamily="49" charset="-122"/>
              </a:rPr>
              <a:t>不易表示多重继承</a:t>
            </a:r>
          </a:p>
          <a:p>
            <a:pPr lvl="1"/>
            <a:r>
              <a:rPr lang="zh-CN" altLang="en-US" sz="2800" dirty="0">
                <a:latin typeface="楷体_GB2312" pitchFamily="49" charset="-122"/>
              </a:rPr>
              <a:t>链表: 表中每个节点都是一个类条目</a:t>
            </a:r>
          </a:p>
          <a:p>
            <a:pPr lvl="2"/>
            <a:r>
              <a:rPr lang="zh-CN" altLang="en-US" sz="2400" dirty="0">
                <a:latin typeface="楷体_GB2312" pitchFamily="49" charset="-122"/>
              </a:rPr>
              <a:t>结构简单，插入、删除算法，容易遍历</a:t>
            </a:r>
          </a:p>
          <a:p>
            <a:pPr lvl="2"/>
            <a:r>
              <a:rPr lang="zh-CN" altLang="en-US" sz="2400" dirty="0">
                <a:latin typeface="楷体_GB2312" pitchFamily="49" charset="-122"/>
              </a:rPr>
              <a:t>容易表示多重继承（多个父类）</a:t>
            </a:r>
          </a:p>
          <a:p>
            <a:pPr lvl="2"/>
            <a:r>
              <a:rPr lang="zh-CN" altLang="en-US" sz="2400" dirty="0">
                <a:latin typeface="楷体_GB2312" pitchFamily="49" charset="-122"/>
              </a:rPr>
              <a:t>不直接反映继承关系</a:t>
            </a:r>
          </a:p>
          <a:p>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44</a:t>
            </a:fld>
            <a:endParaRPr lang="zh-CN" altLang="en-US"/>
          </a:p>
        </p:txBody>
      </p:sp>
    </p:spTree>
    <p:extLst>
      <p:ext uri="{BB962C8B-B14F-4D97-AF65-F5344CB8AC3E}">
        <p14:creationId xmlns:p14="http://schemas.microsoft.com/office/powerpoint/2010/main" val="288632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3" name="内容占位符 2">
            <a:extLst>
              <a:ext uri="{FF2B5EF4-FFF2-40B4-BE49-F238E27FC236}">
                <a16:creationId xmlns:a16="http://schemas.microsoft.com/office/drawing/2014/main" id="{9DA577E5-C8E1-A244-A5F8-4DA4652A455B}"/>
              </a:ext>
            </a:extLst>
          </p:cNvPr>
          <p:cNvSpPr>
            <a:spLocks noGrp="1"/>
          </p:cNvSpPr>
          <p:nvPr>
            <p:ph idx="1"/>
          </p:nvPr>
        </p:nvSpPr>
        <p:spPr/>
        <p:txBody>
          <a:bodyPr>
            <a:normAutofit/>
          </a:bodyPr>
          <a:lstStyle/>
          <a:p>
            <a:r>
              <a:rPr lang="zh-CN" altLang="en-US" sz="2800" dirty="0">
                <a:latin typeface="楷体_GB2312" pitchFamily="49" charset="-122"/>
              </a:rPr>
              <a:t>从实现的角度，根据所设计的类库结构，对对象模型作补充和细化</a:t>
            </a:r>
          </a:p>
          <a:p>
            <a:pPr lvl="1"/>
            <a:r>
              <a:rPr lang="zh-CN" altLang="en-US" sz="2400" dirty="0">
                <a:latin typeface="楷体_GB2312" pitchFamily="49" charset="-122"/>
              </a:rPr>
              <a:t>类条目（</a:t>
            </a:r>
            <a:r>
              <a:rPr lang="en-US" altLang="zh-CN" sz="2400" dirty="0" err="1">
                <a:latin typeface="楷体_GB2312" pitchFamily="49" charset="-122"/>
              </a:rPr>
              <a:t>ClassEntry</a:t>
            </a:r>
            <a:r>
              <a:rPr lang="en-US" altLang="zh-CN" sz="2400" dirty="0">
                <a:latin typeface="楷体_GB2312" pitchFamily="49" charset="-122"/>
              </a:rPr>
              <a:t>）</a:t>
            </a:r>
          </a:p>
          <a:p>
            <a:pPr lvl="1"/>
            <a:r>
              <a:rPr lang="zh-CN" altLang="en-US" sz="2400" dirty="0">
                <a:latin typeface="楷体_GB2312" pitchFamily="49" charset="-122"/>
              </a:rPr>
              <a:t>类库（</a:t>
            </a:r>
            <a:r>
              <a:rPr lang="en-US" altLang="zh-CN" sz="2400" dirty="0" err="1">
                <a:latin typeface="楷体_GB2312" pitchFamily="49" charset="-122"/>
              </a:rPr>
              <a:t>ClassEntryLink</a:t>
            </a:r>
            <a:r>
              <a:rPr lang="en-US" altLang="zh-CN" sz="2400" dirty="0">
                <a:latin typeface="楷体_GB2312" pitchFamily="49" charset="-122"/>
              </a:rPr>
              <a:t>）</a:t>
            </a:r>
          </a:p>
          <a:p>
            <a:pPr lvl="1"/>
            <a:r>
              <a:rPr lang="zh-CN" altLang="en-US" sz="2400" dirty="0">
                <a:latin typeface="楷体_GB2312" pitchFamily="49" charset="-122"/>
              </a:rPr>
              <a:t>父类（</a:t>
            </a:r>
            <a:r>
              <a:rPr lang="en-US" altLang="zh-CN" sz="2400" dirty="0" err="1">
                <a:latin typeface="楷体_GB2312" pitchFamily="49" charset="-122"/>
              </a:rPr>
              <a:t>ClassBase</a:t>
            </a:r>
            <a:r>
              <a:rPr lang="en-US" altLang="zh-CN" sz="2400" dirty="0">
                <a:latin typeface="楷体_GB2312" pitchFamily="49" charset="-122"/>
              </a:rPr>
              <a:t>）、</a:t>
            </a:r>
            <a:r>
              <a:rPr lang="zh-CN" altLang="en-US" sz="2400" dirty="0">
                <a:latin typeface="楷体_GB2312" pitchFamily="49" charset="-122"/>
              </a:rPr>
              <a:t>成员函数（</a:t>
            </a:r>
            <a:r>
              <a:rPr lang="en-US" altLang="zh-CN" sz="2400" dirty="0" err="1">
                <a:latin typeface="楷体_GB2312" pitchFamily="49" charset="-122"/>
              </a:rPr>
              <a:t>ClassFun</a:t>
            </a:r>
            <a:r>
              <a:rPr lang="en-US" altLang="zh-CN" sz="2400" dirty="0">
                <a:latin typeface="楷体_GB2312" pitchFamily="49" charset="-122"/>
              </a:rPr>
              <a:t>）</a:t>
            </a:r>
            <a:r>
              <a:rPr lang="zh-CN" altLang="en-US" sz="2400" dirty="0">
                <a:latin typeface="楷体_GB2312" pitchFamily="49" charset="-122"/>
              </a:rPr>
              <a:t>、和数据成员（</a:t>
            </a:r>
            <a:r>
              <a:rPr lang="en-US" altLang="zh-CN" sz="2400" dirty="0" err="1">
                <a:latin typeface="楷体_GB2312" pitchFamily="49" charset="-122"/>
              </a:rPr>
              <a:t>ClassData</a:t>
            </a:r>
            <a:r>
              <a:rPr lang="en-US" altLang="zh-CN" sz="2400" dirty="0">
                <a:latin typeface="楷体_GB2312" pitchFamily="49" charset="-122"/>
              </a:rPr>
              <a:t>）</a:t>
            </a:r>
          </a:p>
          <a:p>
            <a:pPr lvl="1"/>
            <a:r>
              <a:rPr lang="zh-CN" altLang="en-US" sz="2400" dirty="0">
                <a:latin typeface="楷体_GB2312" pitchFamily="49" charset="-122"/>
              </a:rPr>
              <a:t>类条目缓冲区（</a:t>
            </a:r>
            <a:r>
              <a:rPr lang="en-US" altLang="zh-CN" sz="2400" dirty="0" err="1">
                <a:latin typeface="楷体_GB2312" pitchFamily="49" charset="-122"/>
              </a:rPr>
              <a:t>ClassEntryBuffer</a:t>
            </a:r>
            <a:r>
              <a:rPr lang="en-US" altLang="zh-CN" sz="2400" dirty="0">
                <a:latin typeface="楷体_GB2312" pitchFamily="49" charset="-122"/>
              </a:rPr>
              <a:t>）</a:t>
            </a:r>
          </a:p>
          <a:p>
            <a:endParaRPr kumimoji="1" lang="zh-CN" altLang="en-US" sz="2800"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45</a:t>
            </a:fld>
            <a:endParaRPr lang="zh-CN" altLang="en-US"/>
          </a:p>
        </p:txBody>
      </p:sp>
    </p:spTree>
    <p:extLst>
      <p:ext uri="{BB962C8B-B14F-4D97-AF65-F5344CB8AC3E}">
        <p14:creationId xmlns:p14="http://schemas.microsoft.com/office/powerpoint/2010/main" val="2651939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a:xfrm>
            <a:off x="635961" y="0"/>
            <a:ext cx="10674590" cy="844601"/>
          </a:xfrm>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a:xfrm>
            <a:off x="3686185" y="6459785"/>
            <a:ext cx="4822804" cy="365125"/>
          </a:xfrm>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46</a:t>
            </a:fld>
            <a:endParaRPr lang="zh-CN" altLang="en-US"/>
          </a:p>
        </p:txBody>
      </p:sp>
      <p:sp>
        <p:nvSpPr>
          <p:cNvPr id="8" name="Rectangle 15">
            <a:extLst>
              <a:ext uri="{FF2B5EF4-FFF2-40B4-BE49-F238E27FC236}">
                <a16:creationId xmlns:a16="http://schemas.microsoft.com/office/drawing/2014/main" id="{E36898AB-6845-6B49-9782-C354C07AA9A7}"/>
              </a:ext>
            </a:extLst>
          </p:cNvPr>
          <p:cNvSpPr>
            <a:spLocks noChangeArrowheads="1"/>
          </p:cNvSpPr>
          <p:nvPr/>
        </p:nvSpPr>
        <p:spPr bwMode="auto">
          <a:xfrm>
            <a:off x="5723739" y="2369356"/>
            <a:ext cx="1579278" cy="433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1800" b="1" dirty="0">
                <a:solidFill>
                  <a:srgbClr val="FF0066"/>
                </a:solidFill>
                <a:latin typeface="Britannic Bold" panose="020B0903060703020204" pitchFamily="34" charset="0"/>
              </a:rPr>
              <a:t>新增数据成员</a:t>
            </a:r>
          </a:p>
        </p:txBody>
      </p:sp>
      <p:sp>
        <p:nvSpPr>
          <p:cNvPr id="9" name="Rectangle 16">
            <a:extLst>
              <a:ext uri="{FF2B5EF4-FFF2-40B4-BE49-F238E27FC236}">
                <a16:creationId xmlns:a16="http://schemas.microsoft.com/office/drawing/2014/main" id="{9D0131FF-4A0A-554C-B342-9D12DA44A53D}"/>
              </a:ext>
            </a:extLst>
          </p:cNvPr>
          <p:cNvSpPr>
            <a:spLocks noChangeArrowheads="1"/>
          </p:cNvSpPr>
          <p:nvPr/>
        </p:nvSpPr>
        <p:spPr bwMode="auto">
          <a:xfrm>
            <a:off x="6031176" y="5448319"/>
            <a:ext cx="1217000" cy="47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2000" b="1" dirty="0">
                <a:solidFill>
                  <a:srgbClr val="FF0066"/>
                </a:solidFill>
                <a:latin typeface="Britannic Bold" panose="020B0903060703020204" pitchFamily="34" charset="0"/>
              </a:rPr>
              <a:t>新增操作</a:t>
            </a:r>
          </a:p>
        </p:txBody>
      </p:sp>
      <p:grpSp>
        <p:nvGrpSpPr>
          <p:cNvPr id="10" name="组合 9">
            <a:extLst>
              <a:ext uri="{FF2B5EF4-FFF2-40B4-BE49-F238E27FC236}">
                <a16:creationId xmlns:a16="http://schemas.microsoft.com/office/drawing/2014/main" id="{4D55EF62-25F6-0C49-A523-D5BD7BCD789C}"/>
              </a:ext>
            </a:extLst>
          </p:cNvPr>
          <p:cNvGrpSpPr/>
          <p:nvPr/>
        </p:nvGrpSpPr>
        <p:grpSpPr>
          <a:xfrm>
            <a:off x="7353177" y="960402"/>
            <a:ext cx="3661576" cy="5341675"/>
            <a:chOff x="6124320" y="0"/>
            <a:chExt cx="4848480" cy="6858000"/>
          </a:xfrm>
        </p:grpSpPr>
        <p:sp>
          <p:nvSpPr>
            <p:cNvPr id="11" name="Rectangle 9">
              <a:extLst>
                <a:ext uri="{FF2B5EF4-FFF2-40B4-BE49-F238E27FC236}">
                  <a16:creationId xmlns:a16="http://schemas.microsoft.com/office/drawing/2014/main" id="{1741EF48-33EB-ED41-A350-1EC1E24F6E46}"/>
                </a:ext>
              </a:extLst>
            </p:cNvPr>
            <p:cNvSpPr>
              <a:spLocks noChangeArrowheads="1"/>
            </p:cNvSpPr>
            <p:nvPr/>
          </p:nvSpPr>
          <p:spPr bwMode="auto">
            <a:xfrm>
              <a:off x="6400800" y="0"/>
              <a:ext cx="4572000" cy="68580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2" name="Rectangle 10">
              <a:extLst>
                <a:ext uri="{FF2B5EF4-FFF2-40B4-BE49-F238E27FC236}">
                  <a16:creationId xmlns:a16="http://schemas.microsoft.com/office/drawing/2014/main" id="{AB6AE0F1-6DD3-464A-9A12-5A6685E30432}"/>
                </a:ext>
              </a:extLst>
            </p:cNvPr>
            <p:cNvSpPr>
              <a:spLocks noChangeArrowheads="1"/>
            </p:cNvSpPr>
            <p:nvPr/>
          </p:nvSpPr>
          <p:spPr bwMode="auto">
            <a:xfrm>
              <a:off x="6553200" y="82550"/>
              <a:ext cx="4343400" cy="669925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3" name="Line 11">
              <a:extLst>
                <a:ext uri="{FF2B5EF4-FFF2-40B4-BE49-F238E27FC236}">
                  <a16:creationId xmlns:a16="http://schemas.microsoft.com/office/drawing/2014/main" id="{1974E60F-E452-F64A-9CDE-11D4D6ED8BD1}"/>
                </a:ext>
              </a:extLst>
            </p:cNvPr>
            <p:cNvSpPr>
              <a:spLocks noChangeShapeType="1"/>
            </p:cNvSpPr>
            <p:nvPr/>
          </p:nvSpPr>
          <p:spPr bwMode="auto">
            <a:xfrm flipV="1">
              <a:off x="6553200" y="457200"/>
              <a:ext cx="3962400"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Line 12">
              <a:extLst>
                <a:ext uri="{FF2B5EF4-FFF2-40B4-BE49-F238E27FC236}">
                  <a16:creationId xmlns:a16="http://schemas.microsoft.com/office/drawing/2014/main" id="{AE47A7E6-D405-6540-B8F5-2D3B0EB74867}"/>
                </a:ext>
              </a:extLst>
            </p:cNvPr>
            <p:cNvSpPr>
              <a:spLocks noChangeShapeType="1"/>
            </p:cNvSpPr>
            <p:nvPr/>
          </p:nvSpPr>
          <p:spPr bwMode="auto">
            <a:xfrm>
              <a:off x="6553200" y="2438400"/>
              <a:ext cx="4038600"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 name="Rectangle 13">
              <a:extLst>
                <a:ext uri="{FF2B5EF4-FFF2-40B4-BE49-F238E27FC236}">
                  <a16:creationId xmlns:a16="http://schemas.microsoft.com/office/drawing/2014/main" id="{7D6FBE70-07EF-4D40-BFD6-73CEF95739ED}"/>
                </a:ext>
              </a:extLst>
            </p:cNvPr>
            <p:cNvSpPr>
              <a:spLocks noChangeArrowheads="1"/>
            </p:cNvSpPr>
            <p:nvPr/>
          </p:nvSpPr>
          <p:spPr bwMode="auto">
            <a:xfrm>
              <a:off x="8283576" y="82551"/>
              <a:ext cx="16986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2000" b="1">
                  <a:solidFill>
                    <a:schemeClr val="bg1"/>
                  </a:solidFill>
                  <a:latin typeface="Britannic Bold" panose="020B0903060703020204" pitchFamily="34" charset="0"/>
                </a:rPr>
                <a:t>类条目</a:t>
              </a:r>
            </a:p>
          </p:txBody>
        </p:sp>
        <p:sp>
          <p:nvSpPr>
            <p:cNvPr id="16" name="Rectangle 14">
              <a:extLst>
                <a:ext uri="{FF2B5EF4-FFF2-40B4-BE49-F238E27FC236}">
                  <a16:creationId xmlns:a16="http://schemas.microsoft.com/office/drawing/2014/main" id="{50A4FC09-3486-6443-8092-05729DE198B0}"/>
                </a:ext>
              </a:extLst>
            </p:cNvPr>
            <p:cNvSpPr>
              <a:spLocks noChangeArrowheads="1"/>
            </p:cNvSpPr>
            <p:nvPr/>
          </p:nvSpPr>
          <p:spPr bwMode="auto">
            <a:xfrm>
              <a:off x="6705600" y="457200"/>
              <a:ext cx="2274663" cy="150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1800" b="1" dirty="0">
                  <a:solidFill>
                    <a:schemeClr val="bg1"/>
                  </a:solidFill>
                  <a:latin typeface="Britannic Bold" panose="020B0903060703020204" pitchFamily="34" charset="0"/>
                </a:rPr>
                <a:t>类名</a:t>
              </a:r>
            </a:p>
            <a:p>
              <a:pPr algn="l">
                <a:lnSpc>
                  <a:spcPct val="85000"/>
                </a:lnSpc>
              </a:pPr>
              <a:r>
                <a:rPr lang="zh-CN" altLang="en-US" sz="1800" b="1" dirty="0">
                  <a:solidFill>
                    <a:schemeClr val="bg1"/>
                  </a:solidFill>
                  <a:latin typeface="Britannic Bold" panose="020B0903060703020204" pitchFamily="34" charset="0"/>
                </a:rPr>
                <a:t>父类链表头指针</a:t>
              </a:r>
            </a:p>
            <a:p>
              <a:pPr algn="l">
                <a:lnSpc>
                  <a:spcPct val="85000"/>
                </a:lnSpc>
              </a:pPr>
              <a:r>
                <a:rPr lang="zh-CN" altLang="en-US" sz="1800" b="1" dirty="0">
                  <a:solidFill>
                    <a:schemeClr val="bg1"/>
                  </a:solidFill>
                  <a:latin typeface="Britannic Bold" panose="020B0903060703020204" pitchFamily="34" charset="0"/>
                </a:rPr>
                <a:t>成员函数链表头指针</a:t>
              </a:r>
            </a:p>
            <a:p>
              <a:pPr algn="l">
                <a:lnSpc>
                  <a:spcPct val="85000"/>
                </a:lnSpc>
              </a:pPr>
              <a:r>
                <a:rPr lang="zh-CN" altLang="en-US" sz="1800" b="1" dirty="0">
                  <a:solidFill>
                    <a:schemeClr val="bg1"/>
                  </a:solidFill>
                  <a:latin typeface="Britannic Bold" panose="020B0903060703020204" pitchFamily="34" charset="0"/>
                </a:rPr>
                <a:t>数据成员链表头指针</a:t>
              </a:r>
            </a:p>
            <a:p>
              <a:pPr algn="l">
                <a:lnSpc>
                  <a:spcPct val="85000"/>
                </a:lnSpc>
              </a:pPr>
              <a:r>
                <a:rPr lang="zh-CN" altLang="en-US" sz="1800" b="1" dirty="0">
                  <a:solidFill>
                    <a:srgbClr val="FF0066"/>
                  </a:solidFill>
                  <a:latin typeface="Britannic Bold" panose="020B0903060703020204" pitchFamily="34" charset="0"/>
                </a:rPr>
                <a:t>注释</a:t>
              </a:r>
            </a:p>
            <a:p>
              <a:pPr algn="l">
                <a:lnSpc>
                  <a:spcPct val="85000"/>
                </a:lnSpc>
              </a:pPr>
              <a:r>
                <a:rPr lang="zh-CN" altLang="en-US" sz="1800" b="1" dirty="0">
                  <a:solidFill>
                    <a:srgbClr val="FF0066"/>
                  </a:solidFill>
                  <a:latin typeface="Britannic Bold" panose="020B0903060703020204" pitchFamily="34" charset="0"/>
                </a:rPr>
                <a:t>指向下一类条目指针</a:t>
              </a:r>
            </a:p>
          </p:txBody>
        </p:sp>
        <p:sp>
          <p:nvSpPr>
            <p:cNvPr id="17" name="Rectangle 17">
              <a:extLst>
                <a:ext uri="{FF2B5EF4-FFF2-40B4-BE49-F238E27FC236}">
                  <a16:creationId xmlns:a16="http://schemas.microsoft.com/office/drawing/2014/main" id="{716BF1F8-A281-FB40-B7EF-CE7A5606C241}"/>
                </a:ext>
              </a:extLst>
            </p:cNvPr>
            <p:cNvSpPr>
              <a:spLocks noChangeArrowheads="1"/>
            </p:cNvSpPr>
            <p:nvPr/>
          </p:nvSpPr>
          <p:spPr bwMode="auto">
            <a:xfrm>
              <a:off x="6503988" y="2428875"/>
              <a:ext cx="4468812" cy="357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1800" b="1" dirty="0">
                  <a:solidFill>
                    <a:schemeClr val="bg1"/>
                  </a:solidFill>
                  <a:latin typeface="Britannic Bold" panose="020B0903060703020204" pitchFamily="34" charset="0"/>
                </a:rPr>
                <a:t>设置类名</a:t>
              </a:r>
            </a:p>
            <a:p>
              <a:pPr algn="l">
                <a:lnSpc>
                  <a:spcPct val="90000"/>
                </a:lnSpc>
              </a:pPr>
              <a:r>
                <a:rPr lang="zh-CN" altLang="en-US" sz="1800" b="1" dirty="0">
                  <a:solidFill>
                    <a:schemeClr val="bg1"/>
                  </a:solidFill>
                  <a:latin typeface="Britannic Bold" panose="020B0903060703020204" pitchFamily="34" charset="0"/>
                </a:rPr>
                <a:t>添加父类</a:t>
              </a:r>
            </a:p>
            <a:p>
              <a:pPr algn="l">
                <a:lnSpc>
                  <a:spcPct val="90000"/>
                </a:lnSpc>
              </a:pPr>
              <a:r>
                <a:rPr lang="zh-CN" altLang="en-US" sz="1800" b="1" dirty="0">
                  <a:solidFill>
                    <a:schemeClr val="bg1"/>
                  </a:solidFill>
                  <a:latin typeface="Britannic Bold" panose="020B0903060703020204" pitchFamily="34" charset="0"/>
                </a:rPr>
                <a:t>删除父类</a:t>
              </a:r>
            </a:p>
            <a:p>
              <a:pPr algn="l">
                <a:lnSpc>
                  <a:spcPct val="90000"/>
                </a:lnSpc>
              </a:pPr>
              <a:r>
                <a:rPr lang="zh-CN" altLang="en-US" sz="1800" b="1" dirty="0">
                  <a:solidFill>
                    <a:schemeClr val="bg1"/>
                  </a:solidFill>
                  <a:latin typeface="Britannic Bold" panose="020B0903060703020204" pitchFamily="34" charset="0"/>
                </a:rPr>
                <a:t>更改父类</a:t>
              </a:r>
            </a:p>
            <a:p>
              <a:pPr algn="l">
                <a:lnSpc>
                  <a:spcPct val="90000"/>
                </a:lnSpc>
              </a:pPr>
              <a:r>
                <a:rPr lang="zh-CN" altLang="en-US" sz="1800" b="1" dirty="0">
                  <a:solidFill>
                    <a:schemeClr val="bg1"/>
                  </a:solidFill>
                  <a:latin typeface="Britannic Bold" panose="020B0903060703020204" pitchFamily="34" charset="0"/>
                </a:rPr>
                <a:t>添加成员函数</a:t>
              </a:r>
            </a:p>
            <a:p>
              <a:pPr algn="l">
                <a:lnSpc>
                  <a:spcPct val="90000"/>
                </a:lnSpc>
              </a:pPr>
              <a:r>
                <a:rPr lang="zh-CN" altLang="en-US" sz="1800" b="1" dirty="0">
                  <a:solidFill>
                    <a:schemeClr val="bg1"/>
                  </a:solidFill>
                  <a:latin typeface="Britannic Bold" panose="020B0903060703020204" pitchFamily="34" charset="0"/>
                </a:rPr>
                <a:t>删除成员函数</a:t>
              </a:r>
            </a:p>
            <a:p>
              <a:pPr algn="l">
                <a:lnSpc>
                  <a:spcPct val="90000"/>
                </a:lnSpc>
              </a:pPr>
              <a:r>
                <a:rPr lang="zh-CN" altLang="en-US" sz="1800" b="1" dirty="0">
                  <a:solidFill>
                    <a:schemeClr val="bg1"/>
                  </a:solidFill>
                  <a:latin typeface="Britannic Bold" panose="020B0903060703020204" pitchFamily="34" charset="0"/>
                </a:rPr>
                <a:t>更改成员函数</a:t>
              </a:r>
            </a:p>
            <a:p>
              <a:pPr algn="l">
                <a:lnSpc>
                  <a:spcPct val="90000"/>
                </a:lnSpc>
              </a:pPr>
              <a:r>
                <a:rPr lang="zh-CN" altLang="en-US" sz="1800" b="1" dirty="0">
                  <a:solidFill>
                    <a:schemeClr val="bg1"/>
                  </a:solidFill>
                  <a:latin typeface="Britannic Bold" panose="020B0903060703020204" pitchFamily="34" charset="0"/>
                </a:rPr>
                <a:t>添加数据成员</a:t>
              </a:r>
            </a:p>
            <a:p>
              <a:pPr algn="l">
                <a:lnSpc>
                  <a:spcPct val="90000"/>
                </a:lnSpc>
              </a:pPr>
              <a:r>
                <a:rPr lang="zh-CN" altLang="en-US" sz="1800" b="1" dirty="0">
                  <a:solidFill>
                    <a:schemeClr val="bg1"/>
                  </a:solidFill>
                  <a:latin typeface="Britannic Bold" panose="020B0903060703020204" pitchFamily="34" charset="0"/>
                </a:rPr>
                <a:t>删除数据成员</a:t>
              </a:r>
            </a:p>
            <a:p>
              <a:pPr algn="l">
                <a:lnSpc>
                  <a:spcPct val="90000"/>
                </a:lnSpc>
              </a:pPr>
              <a:r>
                <a:rPr lang="zh-CN" altLang="en-US" sz="1800" b="1" dirty="0">
                  <a:solidFill>
                    <a:schemeClr val="bg1"/>
                  </a:solidFill>
                  <a:latin typeface="Britannic Bold" panose="020B0903060703020204" pitchFamily="34" charset="0"/>
                </a:rPr>
                <a:t>更改数据成员</a:t>
              </a:r>
            </a:p>
            <a:p>
              <a:pPr algn="l">
                <a:lnSpc>
                  <a:spcPct val="90000"/>
                </a:lnSpc>
              </a:pPr>
              <a:r>
                <a:rPr lang="zh-CN" altLang="en-US" sz="1800" b="1" dirty="0">
                  <a:solidFill>
                    <a:srgbClr val="FF0066"/>
                  </a:solidFill>
                  <a:latin typeface="Britannic Bold" panose="020B0903060703020204" pitchFamily="34" charset="0"/>
                </a:rPr>
                <a:t>查找并取出指定父类信息</a:t>
              </a:r>
            </a:p>
            <a:p>
              <a:pPr algn="l">
                <a:lnSpc>
                  <a:spcPct val="90000"/>
                </a:lnSpc>
              </a:pPr>
              <a:r>
                <a:rPr lang="zh-CN" altLang="en-US" sz="1800" b="1" dirty="0">
                  <a:solidFill>
                    <a:srgbClr val="FF0066"/>
                  </a:solidFill>
                  <a:latin typeface="Britannic Bold" panose="020B0903060703020204" pitchFamily="34" charset="0"/>
                </a:rPr>
                <a:t>查找并取出指定成员函数信息</a:t>
              </a:r>
            </a:p>
            <a:p>
              <a:pPr algn="l">
                <a:lnSpc>
                  <a:spcPct val="90000"/>
                </a:lnSpc>
              </a:pPr>
              <a:r>
                <a:rPr lang="zh-CN" altLang="en-US" sz="1800" b="1" dirty="0">
                  <a:solidFill>
                    <a:srgbClr val="FF0066"/>
                  </a:solidFill>
                  <a:latin typeface="Britannic Bold" panose="020B0903060703020204" pitchFamily="34" charset="0"/>
                </a:rPr>
                <a:t>查找并取出指定数据成员信息</a:t>
              </a:r>
            </a:p>
            <a:p>
              <a:pPr algn="l">
                <a:lnSpc>
                  <a:spcPct val="90000"/>
                </a:lnSpc>
              </a:pPr>
              <a:endParaRPr lang="zh-CN" altLang="en-US" sz="1800" b="1" dirty="0">
                <a:latin typeface="Britannic Bold" panose="020B0903060703020204" pitchFamily="34" charset="0"/>
              </a:endParaRPr>
            </a:p>
          </p:txBody>
        </p:sp>
        <p:sp>
          <p:nvSpPr>
            <p:cNvPr id="18" name="AutoShape 19">
              <a:extLst>
                <a:ext uri="{FF2B5EF4-FFF2-40B4-BE49-F238E27FC236}">
                  <a16:creationId xmlns:a16="http://schemas.microsoft.com/office/drawing/2014/main" id="{A73A8F1E-5EE2-374A-B1ED-179CA9E0E32A}"/>
                </a:ext>
              </a:extLst>
            </p:cNvPr>
            <p:cNvSpPr>
              <a:spLocks/>
            </p:cNvSpPr>
            <p:nvPr/>
          </p:nvSpPr>
          <p:spPr bwMode="auto">
            <a:xfrm>
              <a:off x="6124320" y="5715001"/>
              <a:ext cx="381001" cy="833004"/>
            </a:xfrm>
            <a:prstGeom prst="leftBrace">
              <a:avLst>
                <a:gd name="adj1" fmla="val 23333"/>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19" name="AutoShape 20">
              <a:extLst>
                <a:ext uri="{FF2B5EF4-FFF2-40B4-BE49-F238E27FC236}">
                  <a16:creationId xmlns:a16="http://schemas.microsoft.com/office/drawing/2014/main" id="{2F5F2401-DCDA-F647-9B74-9399D2BA8E37}"/>
                </a:ext>
              </a:extLst>
            </p:cNvPr>
            <p:cNvSpPr>
              <a:spLocks/>
            </p:cNvSpPr>
            <p:nvPr/>
          </p:nvSpPr>
          <p:spPr bwMode="auto">
            <a:xfrm>
              <a:off x="6172200" y="1749618"/>
              <a:ext cx="381000" cy="615951"/>
            </a:xfrm>
            <a:prstGeom prst="leftBrace">
              <a:avLst>
                <a:gd name="adj1" fmla="val 13472"/>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400"/>
            </a:p>
          </p:txBody>
        </p:sp>
        <p:sp>
          <p:nvSpPr>
            <p:cNvPr id="20" name="AutoShape 21">
              <a:extLst>
                <a:ext uri="{FF2B5EF4-FFF2-40B4-BE49-F238E27FC236}">
                  <a16:creationId xmlns:a16="http://schemas.microsoft.com/office/drawing/2014/main" id="{E31B3560-2415-B240-9791-C9A8F2F0A3BA}"/>
                </a:ext>
              </a:extLst>
            </p:cNvPr>
            <p:cNvSpPr>
              <a:spLocks/>
            </p:cNvSpPr>
            <p:nvPr/>
          </p:nvSpPr>
          <p:spPr bwMode="auto">
            <a:xfrm>
              <a:off x="6172200" y="553107"/>
              <a:ext cx="381000" cy="1140376"/>
            </a:xfrm>
            <a:prstGeom prst="leftBrace">
              <a:avLst>
                <a:gd name="adj1" fmla="val 18333"/>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400"/>
            </a:p>
          </p:txBody>
        </p:sp>
      </p:grpSp>
      <p:grpSp>
        <p:nvGrpSpPr>
          <p:cNvPr id="21" name="组合 20">
            <a:extLst>
              <a:ext uri="{FF2B5EF4-FFF2-40B4-BE49-F238E27FC236}">
                <a16:creationId xmlns:a16="http://schemas.microsoft.com/office/drawing/2014/main" id="{E274BDB6-2B01-2440-9118-C22AF512D847}"/>
              </a:ext>
            </a:extLst>
          </p:cNvPr>
          <p:cNvGrpSpPr/>
          <p:nvPr/>
        </p:nvGrpSpPr>
        <p:grpSpPr>
          <a:xfrm>
            <a:off x="2462849" y="901051"/>
            <a:ext cx="2656583" cy="5341674"/>
            <a:chOff x="1905000" y="76200"/>
            <a:chExt cx="2514599" cy="6705600"/>
          </a:xfrm>
        </p:grpSpPr>
        <p:sp>
          <p:nvSpPr>
            <p:cNvPr id="22" name="Rectangle 3">
              <a:extLst>
                <a:ext uri="{FF2B5EF4-FFF2-40B4-BE49-F238E27FC236}">
                  <a16:creationId xmlns:a16="http://schemas.microsoft.com/office/drawing/2014/main" id="{01E260F7-2A1D-1043-B66C-B5861CFD55EA}"/>
                </a:ext>
              </a:extLst>
            </p:cNvPr>
            <p:cNvSpPr>
              <a:spLocks noChangeArrowheads="1"/>
            </p:cNvSpPr>
            <p:nvPr/>
          </p:nvSpPr>
          <p:spPr bwMode="auto">
            <a:xfrm>
              <a:off x="1905000" y="76200"/>
              <a:ext cx="2209800" cy="67056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23" name="Rectangle 4">
              <a:extLst>
                <a:ext uri="{FF2B5EF4-FFF2-40B4-BE49-F238E27FC236}">
                  <a16:creationId xmlns:a16="http://schemas.microsoft.com/office/drawing/2014/main" id="{F3BA6DE4-066C-364E-B9AE-E8C49DE4D1B5}"/>
                </a:ext>
              </a:extLst>
            </p:cNvPr>
            <p:cNvSpPr>
              <a:spLocks noChangeArrowheads="1"/>
            </p:cNvSpPr>
            <p:nvPr/>
          </p:nvSpPr>
          <p:spPr bwMode="auto">
            <a:xfrm>
              <a:off x="1981201" y="158750"/>
              <a:ext cx="1997075" cy="639445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24" name="Line 5">
              <a:extLst>
                <a:ext uri="{FF2B5EF4-FFF2-40B4-BE49-F238E27FC236}">
                  <a16:creationId xmlns:a16="http://schemas.microsoft.com/office/drawing/2014/main" id="{68B99EE6-4BEF-AE42-8894-7B67124372F1}"/>
                </a:ext>
              </a:extLst>
            </p:cNvPr>
            <p:cNvSpPr>
              <a:spLocks noChangeShapeType="1"/>
            </p:cNvSpPr>
            <p:nvPr/>
          </p:nvSpPr>
          <p:spPr bwMode="auto">
            <a:xfrm>
              <a:off x="1981201" y="614922"/>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5" name="Line 6">
              <a:extLst>
                <a:ext uri="{FF2B5EF4-FFF2-40B4-BE49-F238E27FC236}">
                  <a16:creationId xmlns:a16="http://schemas.microsoft.com/office/drawing/2014/main" id="{C33231EC-5080-AC40-949F-8C2EFC60485E}"/>
                </a:ext>
              </a:extLst>
            </p:cNvPr>
            <p:cNvSpPr>
              <a:spLocks noChangeShapeType="1"/>
            </p:cNvSpPr>
            <p:nvPr/>
          </p:nvSpPr>
          <p:spPr bwMode="auto">
            <a:xfrm>
              <a:off x="1981201" y="25146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6" name="Rectangle 7">
              <a:extLst>
                <a:ext uri="{FF2B5EF4-FFF2-40B4-BE49-F238E27FC236}">
                  <a16:creationId xmlns:a16="http://schemas.microsoft.com/office/drawing/2014/main" id="{ACC203BF-AE7E-D041-B6E5-C22C8DF290B1}"/>
                </a:ext>
              </a:extLst>
            </p:cNvPr>
            <p:cNvSpPr>
              <a:spLocks noChangeArrowheads="1"/>
            </p:cNvSpPr>
            <p:nvPr/>
          </p:nvSpPr>
          <p:spPr bwMode="auto">
            <a:xfrm>
              <a:off x="2339976" y="158751"/>
              <a:ext cx="1698625" cy="47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2000" b="1" dirty="0">
                  <a:solidFill>
                    <a:schemeClr val="bg1"/>
                  </a:solidFill>
                  <a:latin typeface="Britannic Bold" panose="020B0903060703020204" pitchFamily="34" charset="0"/>
                </a:rPr>
                <a:t>类条目</a:t>
              </a:r>
            </a:p>
          </p:txBody>
        </p:sp>
        <p:sp>
          <p:nvSpPr>
            <p:cNvPr id="27" name="Rectangle 8">
              <a:extLst>
                <a:ext uri="{FF2B5EF4-FFF2-40B4-BE49-F238E27FC236}">
                  <a16:creationId xmlns:a16="http://schemas.microsoft.com/office/drawing/2014/main" id="{25264617-754E-234F-B5B4-316A58C21E8E}"/>
                </a:ext>
              </a:extLst>
            </p:cNvPr>
            <p:cNvSpPr>
              <a:spLocks noChangeArrowheads="1"/>
            </p:cNvSpPr>
            <p:nvPr/>
          </p:nvSpPr>
          <p:spPr bwMode="auto">
            <a:xfrm>
              <a:off x="2025347" y="648918"/>
              <a:ext cx="1792426" cy="133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1800" b="1" dirty="0">
                  <a:solidFill>
                    <a:schemeClr val="bg1"/>
                  </a:solidFill>
                  <a:latin typeface="Britannic Bold" panose="020B0903060703020204" pitchFamily="34" charset="0"/>
                </a:rPr>
                <a:t>类名</a:t>
              </a:r>
            </a:p>
            <a:p>
              <a:pPr algn="l">
                <a:lnSpc>
                  <a:spcPct val="85000"/>
                </a:lnSpc>
              </a:pPr>
              <a:r>
                <a:rPr lang="zh-CN" altLang="en-US" sz="1800" b="1" dirty="0">
                  <a:solidFill>
                    <a:schemeClr val="bg1"/>
                  </a:solidFill>
                  <a:latin typeface="Britannic Bold" panose="020B0903060703020204" pitchFamily="34" charset="0"/>
                </a:rPr>
                <a:t>父类列表</a:t>
              </a:r>
            </a:p>
            <a:p>
              <a:pPr algn="l">
                <a:lnSpc>
                  <a:spcPct val="85000"/>
                </a:lnSpc>
              </a:pPr>
              <a:r>
                <a:rPr lang="zh-CN" altLang="en-US" sz="1800" b="1" dirty="0">
                  <a:solidFill>
                    <a:schemeClr val="bg1"/>
                  </a:solidFill>
                  <a:latin typeface="Britannic Bold" panose="020B0903060703020204" pitchFamily="34" charset="0"/>
                </a:rPr>
                <a:t>成员函数列表</a:t>
              </a:r>
            </a:p>
            <a:p>
              <a:pPr algn="l">
                <a:lnSpc>
                  <a:spcPct val="85000"/>
                </a:lnSpc>
              </a:pPr>
              <a:r>
                <a:rPr lang="zh-CN" altLang="en-US" sz="1800" b="1" dirty="0">
                  <a:solidFill>
                    <a:schemeClr val="bg1"/>
                  </a:solidFill>
                  <a:latin typeface="Britannic Bold" panose="020B0903060703020204" pitchFamily="34" charset="0"/>
                </a:rPr>
                <a:t>数据成员列表</a:t>
              </a:r>
            </a:p>
          </p:txBody>
        </p:sp>
        <p:sp>
          <p:nvSpPr>
            <p:cNvPr id="28" name="Rectangle 18">
              <a:extLst>
                <a:ext uri="{FF2B5EF4-FFF2-40B4-BE49-F238E27FC236}">
                  <a16:creationId xmlns:a16="http://schemas.microsoft.com/office/drawing/2014/main" id="{78F8B7AC-4FEF-E149-A9A7-43F135C3874A}"/>
                </a:ext>
              </a:extLst>
            </p:cNvPr>
            <p:cNvSpPr>
              <a:spLocks noChangeArrowheads="1"/>
            </p:cNvSpPr>
            <p:nvPr/>
          </p:nvSpPr>
          <p:spPr bwMode="auto">
            <a:xfrm>
              <a:off x="2014539" y="2584450"/>
              <a:ext cx="1803233" cy="334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lang="zh-CN" altLang="en-US" sz="1800" b="1" dirty="0">
                  <a:solidFill>
                    <a:schemeClr val="bg1"/>
                  </a:solidFill>
                  <a:latin typeface="Britannic Bold" panose="020B0903060703020204" pitchFamily="34" charset="0"/>
                </a:rPr>
                <a:t>设置类名</a:t>
              </a:r>
            </a:p>
            <a:p>
              <a:pPr>
                <a:lnSpc>
                  <a:spcPct val="90000"/>
                </a:lnSpc>
              </a:pPr>
              <a:r>
                <a:rPr lang="zh-CN" altLang="en-US" sz="1800" b="1" dirty="0">
                  <a:solidFill>
                    <a:schemeClr val="bg1"/>
                  </a:solidFill>
                  <a:latin typeface="Britannic Bold" panose="020B0903060703020204" pitchFamily="34" charset="0"/>
                </a:rPr>
                <a:t>添加父类</a:t>
              </a:r>
            </a:p>
            <a:p>
              <a:pPr>
                <a:lnSpc>
                  <a:spcPct val="90000"/>
                </a:lnSpc>
              </a:pPr>
              <a:r>
                <a:rPr lang="zh-CN" altLang="en-US" sz="1800" b="1" dirty="0">
                  <a:solidFill>
                    <a:schemeClr val="bg1"/>
                  </a:solidFill>
                  <a:latin typeface="Britannic Bold" panose="020B0903060703020204" pitchFamily="34" charset="0"/>
                </a:rPr>
                <a:t>删除父类</a:t>
              </a:r>
            </a:p>
            <a:p>
              <a:pPr>
                <a:lnSpc>
                  <a:spcPct val="90000"/>
                </a:lnSpc>
              </a:pPr>
              <a:r>
                <a:rPr lang="zh-CN" altLang="en-US" sz="1800" b="1" dirty="0">
                  <a:solidFill>
                    <a:schemeClr val="bg1"/>
                  </a:solidFill>
                  <a:latin typeface="Britannic Bold" panose="020B0903060703020204" pitchFamily="34" charset="0"/>
                </a:rPr>
                <a:t>更改父类</a:t>
              </a:r>
            </a:p>
            <a:p>
              <a:pPr>
                <a:lnSpc>
                  <a:spcPct val="90000"/>
                </a:lnSpc>
              </a:pPr>
              <a:r>
                <a:rPr lang="zh-CN" altLang="en-US" sz="1800" b="1" dirty="0">
                  <a:solidFill>
                    <a:schemeClr val="bg1"/>
                  </a:solidFill>
                  <a:latin typeface="Britannic Bold" panose="020B0903060703020204" pitchFamily="34" charset="0"/>
                </a:rPr>
                <a:t>添加成员函数</a:t>
              </a:r>
            </a:p>
            <a:p>
              <a:pPr>
                <a:lnSpc>
                  <a:spcPct val="90000"/>
                </a:lnSpc>
              </a:pPr>
              <a:r>
                <a:rPr lang="zh-CN" altLang="en-US" sz="1800" b="1" dirty="0">
                  <a:solidFill>
                    <a:schemeClr val="bg1"/>
                  </a:solidFill>
                  <a:latin typeface="Britannic Bold" panose="020B0903060703020204" pitchFamily="34" charset="0"/>
                </a:rPr>
                <a:t>删除成员函数</a:t>
              </a:r>
            </a:p>
            <a:p>
              <a:pPr>
                <a:lnSpc>
                  <a:spcPct val="90000"/>
                </a:lnSpc>
              </a:pPr>
              <a:r>
                <a:rPr lang="zh-CN" altLang="en-US" sz="1800" b="1" dirty="0">
                  <a:solidFill>
                    <a:schemeClr val="bg1"/>
                  </a:solidFill>
                  <a:latin typeface="Britannic Bold" panose="020B0903060703020204" pitchFamily="34" charset="0"/>
                </a:rPr>
                <a:t>更改成员函数</a:t>
              </a:r>
            </a:p>
            <a:p>
              <a:pPr>
                <a:lnSpc>
                  <a:spcPct val="90000"/>
                </a:lnSpc>
              </a:pPr>
              <a:r>
                <a:rPr lang="zh-CN" altLang="en-US" sz="1800" b="1" dirty="0">
                  <a:solidFill>
                    <a:schemeClr val="bg1"/>
                  </a:solidFill>
                  <a:latin typeface="Britannic Bold" panose="020B0903060703020204" pitchFamily="34" charset="0"/>
                </a:rPr>
                <a:t>添加数据成员</a:t>
              </a:r>
            </a:p>
            <a:p>
              <a:pPr>
                <a:lnSpc>
                  <a:spcPct val="90000"/>
                </a:lnSpc>
              </a:pPr>
              <a:r>
                <a:rPr lang="zh-CN" altLang="en-US" sz="1800" b="1" dirty="0">
                  <a:solidFill>
                    <a:schemeClr val="bg1"/>
                  </a:solidFill>
                  <a:latin typeface="Britannic Bold" panose="020B0903060703020204" pitchFamily="34" charset="0"/>
                </a:rPr>
                <a:t>删除数据成员</a:t>
              </a:r>
            </a:p>
            <a:p>
              <a:pPr>
                <a:lnSpc>
                  <a:spcPct val="90000"/>
                </a:lnSpc>
              </a:pPr>
              <a:r>
                <a:rPr lang="zh-CN" altLang="en-US" sz="1800" b="1" dirty="0">
                  <a:solidFill>
                    <a:schemeClr val="bg1"/>
                  </a:solidFill>
                  <a:latin typeface="Britannic Bold" panose="020B0903060703020204" pitchFamily="34" charset="0"/>
                </a:rPr>
                <a:t>更改数据成员</a:t>
              </a:r>
            </a:p>
          </p:txBody>
        </p:sp>
        <p:sp>
          <p:nvSpPr>
            <p:cNvPr id="29" name="AutoShape 22">
              <a:extLst>
                <a:ext uri="{FF2B5EF4-FFF2-40B4-BE49-F238E27FC236}">
                  <a16:creationId xmlns:a16="http://schemas.microsoft.com/office/drawing/2014/main" id="{A24CF245-4E85-5949-857D-A6EDDED5F128}"/>
                </a:ext>
              </a:extLst>
            </p:cNvPr>
            <p:cNvSpPr>
              <a:spLocks/>
            </p:cNvSpPr>
            <p:nvPr/>
          </p:nvSpPr>
          <p:spPr bwMode="auto">
            <a:xfrm flipH="1">
              <a:off x="4038599" y="714703"/>
              <a:ext cx="381000" cy="1037897"/>
            </a:xfrm>
            <a:prstGeom prst="leftBrace">
              <a:avLst>
                <a:gd name="adj1" fmla="val 18333"/>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400"/>
            </a:p>
          </p:txBody>
        </p:sp>
      </p:grpSp>
      <p:sp>
        <p:nvSpPr>
          <p:cNvPr id="30" name="Rectangle 23">
            <a:extLst>
              <a:ext uri="{FF2B5EF4-FFF2-40B4-BE49-F238E27FC236}">
                <a16:creationId xmlns:a16="http://schemas.microsoft.com/office/drawing/2014/main" id="{733A506E-830B-D44F-918A-EE61A07014A7}"/>
              </a:ext>
            </a:extLst>
          </p:cNvPr>
          <p:cNvSpPr>
            <a:spLocks noChangeArrowheads="1"/>
          </p:cNvSpPr>
          <p:nvPr/>
        </p:nvSpPr>
        <p:spPr bwMode="auto">
          <a:xfrm>
            <a:off x="5567576" y="1409681"/>
            <a:ext cx="881973" cy="433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1800" b="1" dirty="0">
                <a:solidFill>
                  <a:schemeClr val="folHlink"/>
                </a:solidFill>
                <a:latin typeface="Britannic Bold" panose="020B0903060703020204" pitchFamily="34" charset="0"/>
              </a:rPr>
              <a:t>具体化</a:t>
            </a:r>
          </a:p>
        </p:txBody>
      </p:sp>
      <p:sp>
        <p:nvSpPr>
          <p:cNvPr id="31" name="AutoShape 24">
            <a:extLst>
              <a:ext uri="{FF2B5EF4-FFF2-40B4-BE49-F238E27FC236}">
                <a16:creationId xmlns:a16="http://schemas.microsoft.com/office/drawing/2014/main" id="{4E1777CE-825E-D744-9A7E-27B726B6AFBD}"/>
              </a:ext>
            </a:extLst>
          </p:cNvPr>
          <p:cNvSpPr>
            <a:spLocks noChangeArrowheads="1"/>
          </p:cNvSpPr>
          <p:nvPr/>
        </p:nvSpPr>
        <p:spPr bwMode="auto">
          <a:xfrm>
            <a:off x="5574102" y="1774631"/>
            <a:ext cx="1258887" cy="387350"/>
          </a:xfrm>
          <a:prstGeom prst="rightArrow">
            <a:avLst>
              <a:gd name="adj1" fmla="val 50000"/>
              <a:gd name="adj2" fmla="val 81250"/>
            </a:avLst>
          </a:prstGeom>
          <a:solidFill>
            <a:schemeClr val="accent1">
              <a:alpha val="50000"/>
            </a:schemeClr>
          </a:soli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sz="1400"/>
          </a:p>
        </p:txBody>
      </p:sp>
      <p:sp>
        <p:nvSpPr>
          <p:cNvPr id="32" name="内容占位符 2">
            <a:extLst>
              <a:ext uri="{FF2B5EF4-FFF2-40B4-BE49-F238E27FC236}">
                <a16:creationId xmlns:a16="http://schemas.microsoft.com/office/drawing/2014/main" id="{ED2C6F92-A150-CB42-B1A5-1A491A261D58}"/>
              </a:ext>
            </a:extLst>
          </p:cNvPr>
          <p:cNvSpPr>
            <a:spLocks noGrp="1"/>
          </p:cNvSpPr>
          <p:nvPr>
            <p:ph idx="1"/>
          </p:nvPr>
        </p:nvSpPr>
        <p:spPr>
          <a:xfrm>
            <a:off x="635961" y="901051"/>
            <a:ext cx="10806396" cy="5177116"/>
          </a:xfrm>
        </p:spPr>
        <p:txBody>
          <a:bodyPr>
            <a:normAutofit/>
          </a:bodyPr>
          <a:lstStyle/>
          <a:p>
            <a:r>
              <a:rPr lang="zh-CN" altLang="en-US" sz="2800" dirty="0">
                <a:latin typeface="楷体_GB2312" pitchFamily="49" charset="-122"/>
              </a:rPr>
              <a:t>类条目：</a:t>
            </a:r>
            <a:endParaRPr kumimoji="1" lang="zh-CN" altLang="en-US" sz="2800" dirty="0"/>
          </a:p>
        </p:txBody>
      </p:sp>
    </p:spTree>
    <p:extLst>
      <p:ext uri="{BB962C8B-B14F-4D97-AF65-F5344CB8AC3E}">
        <p14:creationId xmlns:p14="http://schemas.microsoft.com/office/powerpoint/2010/main" val="3357519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47</a:t>
            </a:fld>
            <a:endParaRPr lang="zh-CN" altLang="en-US"/>
          </a:p>
        </p:txBody>
      </p:sp>
      <p:grpSp>
        <p:nvGrpSpPr>
          <p:cNvPr id="7" name="组合 6">
            <a:extLst>
              <a:ext uri="{FF2B5EF4-FFF2-40B4-BE49-F238E27FC236}">
                <a16:creationId xmlns:a16="http://schemas.microsoft.com/office/drawing/2014/main" id="{94266ED0-EE7B-2346-B71D-2AC8BC9E2B78}"/>
              </a:ext>
            </a:extLst>
          </p:cNvPr>
          <p:cNvGrpSpPr/>
          <p:nvPr/>
        </p:nvGrpSpPr>
        <p:grpSpPr>
          <a:xfrm>
            <a:off x="1752600" y="1447800"/>
            <a:ext cx="8458200" cy="4800600"/>
            <a:chOff x="1752600" y="1447800"/>
            <a:chExt cx="8458200" cy="4800600"/>
          </a:xfrm>
        </p:grpSpPr>
        <p:sp>
          <p:nvSpPr>
            <p:cNvPr id="8" name="Rectangle 3">
              <a:extLst>
                <a:ext uri="{FF2B5EF4-FFF2-40B4-BE49-F238E27FC236}">
                  <a16:creationId xmlns:a16="http://schemas.microsoft.com/office/drawing/2014/main" id="{D6075323-54A6-5842-9E8D-E818C596727F}"/>
                </a:ext>
              </a:extLst>
            </p:cNvPr>
            <p:cNvSpPr>
              <a:spLocks noChangeArrowheads="1"/>
            </p:cNvSpPr>
            <p:nvPr/>
          </p:nvSpPr>
          <p:spPr bwMode="auto">
            <a:xfrm>
              <a:off x="1752600" y="1447800"/>
              <a:ext cx="2209800" cy="46482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4">
              <a:extLst>
                <a:ext uri="{FF2B5EF4-FFF2-40B4-BE49-F238E27FC236}">
                  <a16:creationId xmlns:a16="http://schemas.microsoft.com/office/drawing/2014/main" id="{4D7FD549-6C7D-EE4C-BCF2-637D64836BE3}"/>
                </a:ext>
              </a:extLst>
            </p:cNvPr>
            <p:cNvSpPr>
              <a:spLocks noChangeArrowheads="1"/>
            </p:cNvSpPr>
            <p:nvPr/>
          </p:nvSpPr>
          <p:spPr bwMode="auto">
            <a:xfrm>
              <a:off x="1828801" y="1524000"/>
              <a:ext cx="1997075" cy="44196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Line 5">
              <a:extLst>
                <a:ext uri="{FF2B5EF4-FFF2-40B4-BE49-F238E27FC236}">
                  <a16:creationId xmlns:a16="http://schemas.microsoft.com/office/drawing/2014/main" id="{F101CEA5-0613-DB4D-9FC9-FCCFD3CE6413}"/>
                </a:ext>
              </a:extLst>
            </p:cNvPr>
            <p:cNvSpPr>
              <a:spLocks noChangeShapeType="1"/>
            </p:cNvSpPr>
            <p:nvPr/>
          </p:nvSpPr>
          <p:spPr bwMode="auto">
            <a:xfrm>
              <a:off x="1828801" y="19050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6">
              <a:extLst>
                <a:ext uri="{FF2B5EF4-FFF2-40B4-BE49-F238E27FC236}">
                  <a16:creationId xmlns:a16="http://schemas.microsoft.com/office/drawing/2014/main" id="{FEF9E6D0-DC2E-FC40-8A84-6D97DD42210C}"/>
                </a:ext>
              </a:extLst>
            </p:cNvPr>
            <p:cNvSpPr>
              <a:spLocks noChangeShapeType="1"/>
            </p:cNvSpPr>
            <p:nvPr/>
          </p:nvSpPr>
          <p:spPr bwMode="auto">
            <a:xfrm>
              <a:off x="1828801" y="26670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7">
              <a:extLst>
                <a:ext uri="{FF2B5EF4-FFF2-40B4-BE49-F238E27FC236}">
                  <a16:creationId xmlns:a16="http://schemas.microsoft.com/office/drawing/2014/main" id="{E011104E-C99C-1E4C-9CCB-1E46402CCB63}"/>
                </a:ext>
              </a:extLst>
            </p:cNvPr>
            <p:cNvSpPr>
              <a:spLocks noChangeArrowheads="1"/>
            </p:cNvSpPr>
            <p:nvPr/>
          </p:nvSpPr>
          <p:spPr bwMode="auto">
            <a:xfrm>
              <a:off x="2286000" y="1524001"/>
              <a:ext cx="1219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2800" b="1">
                  <a:solidFill>
                    <a:schemeClr val="bg1"/>
                  </a:solidFill>
                  <a:latin typeface="Britannic Bold" panose="020B0903060703020204" pitchFamily="34" charset="0"/>
                </a:rPr>
                <a:t>类库</a:t>
              </a:r>
            </a:p>
          </p:txBody>
        </p:sp>
        <p:sp>
          <p:nvSpPr>
            <p:cNvPr id="13" name="Rectangle 8">
              <a:extLst>
                <a:ext uri="{FF2B5EF4-FFF2-40B4-BE49-F238E27FC236}">
                  <a16:creationId xmlns:a16="http://schemas.microsoft.com/office/drawing/2014/main" id="{B1D5B026-29C7-2248-A5D0-006686373317}"/>
                </a:ext>
              </a:extLst>
            </p:cNvPr>
            <p:cNvSpPr>
              <a:spLocks noChangeArrowheads="1"/>
            </p:cNvSpPr>
            <p:nvPr/>
          </p:nvSpPr>
          <p:spPr bwMode="auto">
            <a:xfrm>
              <a:off x="2057400" y="1941513"/>
              <a:ext cx="17208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b="1">
                  <a:solidFill>
                    <a:schemeClr val="bg1"/>
                  </a:solidFill>
                  <a:latin typeface="Britannic Bold" panose="020B0903060703020204" pitchFamily="34" charset="0"/>
                </a:rPr>
                <a:t>库名</a:t>
              </a:r>
            </a:p>
            <a:p>
              <a:pPr algn="l">
                <a:lnSpc>
                  <a:spcPct val="85000"/>
                </a:lnSpc>
              </a:pPr>
              <a:r>
                <a:rPr lang="zh-CN" altLang="en-US" b="1">
                  <a:solidFill>
                    <a:schemeClr val="accent2"/>
                  </a:solidFill>
                  <a:latin typeface="Britannic Bold" panose="020B0903060703020204" pitchFamily="34" charset="0"/>
                </a:rPr>
                <a:t>类条目列表</a:t>
              </a:r>
            </a:p>
          </p:txBody>
        </p:sp>
        <p:sp>
          <p:nvSpPr>
            <p:cNvPr id="14" name="Rectangle 9">
              <a:extLst>
                <a:ext uri="{FF2B5EF4-FFF2-40B4-BE49-F238E27FC236}">
                  <a16:creationId xmlns:a16="http://schemas.microsoft.com/office/drawing/2014/main" id="{BF1F3199-61F7-5A43-BA4A-CC8EB20FB0B1}"/>
                </a:ext>
              </a:extLst>
            </p:cNvPr>
            <p:cNvSpPr>
              <a:spLocks noChangeArrowheads="1"/>
            </p:cNvSpPr>
            <p:nvPr/>
          </p:nvSpPr>
          <p:spPr bwMode="auto">
            <a:xfrm>
              <a:off x="2068513" y="2819401"/>
              <a:ext cx="172085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05000"/>
                </a:lnSpc>
                <a:spcBef>
                  <a:spcPct val="20000"/>
                </a:spcBef>
              </a:pPr>
              <a:r>
                <a:rPr lang="zh-CN" altLang="en-US" b="1">
                  <a:solidFill>
                    <a:schemeClr val="bg1"/>
                  </a:solidFill>
                  <a:latin typeface="Britannic Bold" panose="020B0903060703020204" pitchFamily="34" charset="0"/>
                </a:rPr>
                <a:t>插入类条目</a:t>
              </a:r>
            </a:p>
            <a:p>
              <a:pPr>
                <a:lnSpc>
                  <a:spcPct val="105000"/>
                </a:lnSpc>
                <a:spcBef>
                  <a:spcPct val="20000"/>
                </a:spcBef>
              </a:pPr>
              <a:r>
                <a:rPr lang="zh-CN" altLang="en-US" b="1">
                  <a:solidFill>
                    <a:schemeClr val="bg1"/>
                  </a:solidFill>
                  <a:latin typeface="Britannic Bold" panose="020B0903060703020204" pitchFamily="34" charset="0"/>
                </a:rPr>
                <a:t>删除类条目</a:t>
              </a:r>
            </a:p>
            <a:p>
              <a:pPr>
                <a:lnSpc>
                  <a:spcPct val="105000"/>
                </a:lnSpc>
                <a:spcBef>
                  <a:spcPct val="20000"/>
                </a:spcBef>
              </a:pPr>
              <a:r>
                <a:rPr lang="zh-CN" altLang="en-US" b="1">
                  <a:solidFill>
                    <a:schemeClr val="accent2"/>
                  </a:solidFill>
                  <a:latin typeface="Britannic Bold" panose="020B0903060703020204" pitchFamily="34" charset="0"/>
                </a:rPr>
                <a:t>存储类库</a:t>
              </a:r>
            </a:p>
            <a:p>
              <a:pPr>
                <a:lnSpc>
                  <a:spcPct val="105000"/>
                </a:lnSpc>
                <a:spcBef>
                  <a:spcPct val="20000"/>
                </a:spcBef>
              </a:pPr>
              <a:r>
                <a:rPr lang="zh-CN" altLang="en-US" b="1">
                  <a:solidFill>
                    <a:schemeClr val="accent2"/>
                  </a:solidFill>
                  <a:latin typeface="Britannic Bold" panose="020B0903060703020204" pitchFamily="34" charset="0"/>
                </a:rPr>
                <a:t>读出类库</a:t>
              </a:r>
            </a:p>
          </p:txBody>
        </p:sp>
        <p:sp>
          <p:nvSpPr>
            <p:cNvPr id="15" name="Rectangle 10">
              <a:extLst>
                <a:ext uri="{FF2B5EF4-FFF2-40B4-BE49-F238E27FC236}">
                  <a16:creationId xmlns:a16="http://schemas.microsoft.com/office/drawing/2014/main" id="{84FD418A-191F-5548-BB1E-5B8F350D9AA4}"/>
                </a:ext>
              </a:extLst>
            </p:cNvPr>
            <p:cNvSpPr>
              <a:spLocks noChangeArrowheads="1"/>
            </p:cNvSpPr>
            <p:nvPr/>
          </p:nvSpPr>
          <p:spPr bwMode="auto">
            <a:xfrm>
              <a:off x="4151314" y="1981201"/>
              <a:ext cx="17922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2800" b="1">
                  <a:latin typeface="Britannic Bold" panose="020B0903060703020204" pitchFamily="34" charset="0"/>
                </a:rPr>
                <a:t>具体化为</a:t>
              </a:r>
              <a:endParaRPr lang="zh-CN" altLang="en-US" sz="2800" b="1">
                <a:solidFill>
                  <a:schemeClr val="folHlink"/>
                </a:solidFill>
                <a:latin typeface="Britannic Bold" panose="020B0903060703020204" pitchFamily="34" charset="0"/>
              </a:endParaRPr>
            </a:p>
          </p:txBody>
        </p:sp>
        <p:sp>
          <p:nvSpPr>
            <p:cNvPr id="16" name="Rectangle 11">
              <a:extLst>
                <a:ext uri="{FF2B5EF4-FFF2-40B4-BE49-F238E27FC236}">
                  <a16:creationId xmlns:a16="http://schemas.microsoft.com/office/drawing/2014/main" id="{FECF5ADA-E008-B24B-8126-226E6B5458CA}"/>
                </a:ext>
              </a:extLst>
            </p:cNvPr>
            <p:cNvSpPr>
              <a:spLocks noChangeArrowheads="1"/>
            </p:cNvSpPr>
            <p:nvPr/>
          </p:nvSpPr>
          <p:spPr bwMode="auto">
            <a:xfrm>
              <a:off x="6172200" y="1447800"/>
              <a:ext cx="4038600" cy="48006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Rectangle 12">
              <a:extLst>
                <a:ext uri="{FF2B5EF4-FFF2-40B4-BE49-F238E27FC236}">
                  <a16:creationId xmlns:a16="http://schemas.microsoft.com/office/drawing/2014/main" id="{D8A5407B-F0BF-2744-B3E8-8C5704F6DBFA}"/>
                </a:ext>
              </a:extLst>
            </p:cNvPr>
            <p:cNvSpPr>
              <a:spLocks noChangeArrowheads="1"/>
            </p:cNvSpPr>
            <p:nvPr/>
          </p:nvSpPr>
          <p:spPr bwMode="auto">
            <a:xfrm>
              <a:off x="6248400" y="1524000"/>
              <a:ext cx="3810000" cy="45720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Line 13">
              <a:extLst>
                <a:ext uri="{FF2B5EF4-FFF2-40B4-BE49-F238E27FC236}">
                  <a16:creationId xmlns:a16="http://schemas.microsoft.com/office/drawing/2014/main" id="{13E3D921-A7DD-C54E-9B09-A589ECF25CB0}"/>
                </a:ext>
              </a:extLst>
            </p:cNvPr>
            <p:cNvSpPr>
              <a:spLocks noChangeShapeType="1"/>
            </p:cNvSpPr>
            <p:nvPr/>
          </p:nvSpPr>
          <p:spPr bwMode="auto">
            <a:xfrm>
              <a:off x="6248400" y="19050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a:extLst>
                <a:ext uri="{FF2B5EF4-FFF2-40B4-BE49-F238E27FC236}">
                  <a16:creationId xmlns:a16="http://schemas.microsoft.com/office/drawing/2014/main" id="{7209C913-411B-1445-A006-2862ED40C698}"/>
                </a:ext>
              </a:extLst>
            </p:cNvPr>
            <p:cNvSpPr>
              <a:spLocks noChangeShapeType="1"/>
            </p:cNvSpPr>
            <p:nvPr/>
          </p:nvSpPr>
          <p:spPr bwMode="auto">
            <a:xfrm>
              <a:off x="6248400" y="26670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5">
              <a:extLst>
                <a:ext uri="{FF2B5EF4-FFF2-40B4-BE49-F238E27FC236}">
                  <a16:creationId xmlns:a16="http://schemas.microsoft.com/office/drawing/2014/main" id="{855FC3C6-9DE8-6745-AD38-2EE66D6BA6B0}"/>
                </a:ext>
              </a:extLst>
            </p:cNvPr>
            <p:cNvSpPr>
              <a:spLocks noChangeArrowheads="1"/>
            </p:cNvSpPr>
            <p:nvPr/>
          </p:nvSpPr>
          <p:spPr bwMode="auto">
            <a:xfrm>
              <a:off x="7696200" y="1524001"/>
              <a:ext cx="1219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sz="2800" b="1">
                  <a:solidFill>
                    <a:schemeClr val="bg1"/>
                  </a:solidFill>
                  <a:latin typeface="Britannic Bold" panose="020B0903060703020204" pitchFamily="34" charset="0"/>
                </a:rPr>
                <a:t>类库</a:t>
              </a:r>
            </a:p>
          </p:txBody>
        </p:sp>
        <p:sp>
          <p:nvSpPr>
            <p:cNvPr id="21" name="Rectangle 16">
              <a:extLst>
                <a:ext uri="{FF2B5EF4-FFF2-40B4-BE49-F238E27FC236}">
                  <a16:creationId xmlns:a16="http://schemas.microsoft.com/office/drawing/2014/main" id="{CEC3EC54-B4FD-584C-BE84-39C477EF7F00}"/>
                </a:ext>
              </a:extLst>
            </p:cNvPr>
            <p:cNvSpPr>
              <a:spLocks noChangeArrowheads="1"/>
            </p:cNvSpPr>
            <p:nvPr/>
          </p:nvSpPr>
          <p:spPr bwMode="auto">
            <a:xfrm>
              <a:off x="6477000" y="1889125"/>
              <a:ext cx="19748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b="1">
                  <a:solidFill>
                    <a:schemeClr val="bg1"/>
                  </a:solidFill>
                  <a:latin typeface="Britannic Bold" panose="020B0903060703020204" pitchFamily="34" charset="0"/>
                </a:rPr>
                <a:t>库名</a:t>
              </a:r>
            </a:p>
            <a:p>
              <a:pPr algn="l">
                <a:lnSpc>
                  <a:spcPct val="85000"/>
                </a:lnSpc>
              </a:pPr>
              <a:r>
                <a:rPr lang="zh-CN" altLang="en-US" sz="2800" b="1">
                  <a:solidFill>
                    <a:schemeClr val="accent2"/>
                  </a:solidFill>
                  <a:latin typeface="Britannic Bold" panose="020B0903060703020204" pitchFamily="34" charset="0"/>
                </a:rPr>
                <a:t>类链头指针</a:t>
              </a:r>
            </a:p>
          </p:txBody>
        </p:sp>
        <p:sp>
          <p:nvSpPr>
            <p:cNvPr id="22" name="Rectangle 17">
              <a:extLst>
                <a:ext uri="{FF2B5EF4-FFF2-40B4-BE49-F238E27FC236}">
                  <a16:creationId xmlns:a16="http://schemas.microsoft.com/office/drawing/2014/main" id="{B9AF458E-7AD2-F34A-9DBB-76E4658DD7B2}"/>
                </a:ext>
              </a:extLst>
            </p:cNvPr>
            <p:cNvSpPr>
              <a:spLocks noChangeArrowheads="1"/>
            </p:cNvSpPr>
            <p:nvPr/>
          </p:nvSpPr>
          <p:spPr bwMode="auto">
            <a:xfrm>
              <a:off x="6400801" y="2835275"/>
              <a:ext cx="3585919" cy="263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05000"/>
                </a:lnSpc>
                <a:spcBef>
                  <a:spcPct val="20000"/>
                </a:spcBef>
              </a:pPr>
              <a:r>
                <a:rPr lang="zh-CN" altLang="en-US" b="1">
                  <a:solidFill>
                    <a:schemeClr val="bg1"/>
                  </a:solidFill>
                  <a:latin typeface="Britannic Bold" panose="020B0903060703020204" pitchFamily="34" charset="0"/>
                </a:rPr>
                <a:t>插入类条目</a:t>
              </a:r>
            </a:p>
            <a:p>
              <a:pPr algn="l">
                <a:lnSpc>
                  <a:spcPct val="105000"/>
                </a:lnSpc>
                <a:spcBef>
                  <a:spcPct val="20000"/>
                </a:spcBef>
              </a:pPr>
              <a:r>
                <a:rPr lang="zh-CN" altLang="en-US" b="1">
                  <a:solidFill>
                    <a:schemeClr val="bg1"/>
                  </a:solidFill>
                  <a:latin typeface="Britannic Bold" panose="020B0903060703020204" pitchFamily="34" charset="0"/>
                </a:rPr>
                <a:t>删除类条目</a:t>
              </a:r>
            </a:p>
            <a:p>
              <a:pPr algn="l">
                <a:lnSpc>
                  <a:spcPct val="105000"/>
                </a:lnSpc>
                <a:spcBef>
                  <a:spcPct val="20000"/>
                </a:spcBef>
              </a:pPr>
              <a:r>
                <a:rPr lang="zh-CN" altLang="en-US" b="1">
                  <a:solidFill>
                    <a:schemeClr val="accent2"/>
                  </a:solidFill>
                  <a:latin typeface="Britannic Bold" panose="020B0903060703020204" pitchFamily="34" charset="0"/>
                </a:rPr>
                <a:t>把内存中类链表写到文件</a:t>
              </a:r>
            </a:p>
            <a:p>
              <a:pPr algn="l">
                <a:lnSpc>
                  <a:spcPct val="105000"/>
                </a:lnSpc>
                <a:spcBef>
                  <a:spcPct val="20000"/>
                </a:spcBef>
              </a:pPr>
              <a:r>
                <a:rPr lang="zh-CN" altLang="en-US" b="1">
                  <a:solidFill>
                    <a:schemeClr val="accent2"/>
                  </a:solidFill>
                  <a:latin typeface="Britannic Bold" panose="020B0903060703020204" pitchFamily="34" charset="0"/>
                </a:rPr>
                <a:t>读文件并在内存建立链表</a:t>
              </a:r>
            </a:p>
            <a:p>
              <a:pPr algn="l">
                <a:lnSpc>
                  <a:spcPct val="90000"/>
                </a:lnSpc>
                <a:spcBef>
                  <a:spcPct val="30000"/>
                </a:spcBef>
              </a:pPr>
              <a:r>
                <a:rPr lang="zh-CN" altLang="en-US" b="1">
                  <a:solidFill>
                    <a:srgbClr val="FF0066"/>
                  </a:solidFill>
                  <a:latin typeface="Britannic Bold" panose="020B0903060703020204" pitchFamily="34" charset="0"/>
                </a:rPr>
                <a:t>按类名查找类条目并把内</a:t>
              </a:r>
            </a:p>
            <a:p>
              <a:pPr algn="l">
                <a:lnSpc>
                  <a:spcPct val="90000"/>
                </a:lnSpc>
              </a:pPr>
              <a:r>
                <a:rPr lang="zh-CN" altLang="en-US" b="1">
                  <a:solidFill>
                    <a:srgbClr val="FF0066"/>
                  </a:solidFill>
                  <a:latin typeface="Britannic Bold" panose="020B0903060703020204" pitchFamily="34" charset="0"/>
                </a:rPr>
                <a:t>容复制到指定地点</a:t>
              </a:r>
            </a:p>
          </p:txBody>
        </p:sp>
        <p:sp>
          <p:nvSpPr>
            <p:cNvPr id="23" name="Line 18">
              <a:extLst>
                <a:ext uri="{FF2B5EF4-FFF2-40B4-BE49-F238E27FC236}">
                  <a16:creationId xmlns:a16="http://schemas.microsoft.com/office/drawing/2014/main" id="{237CB616-82E3-3946-86E0-3CC770A4859C}"/>
                </a:ext>
              </a:extLst>
            </p:cNvPr>
            <p:cNvSpPr>
              <a:spLocks noChangeShapeType="1"/>
            </p:cNvSpPr>
            <p:nvPr/>
          </p:nvSpPr>
          <p:spPr bwMode="auto">
            <a:xfrm flipH="1">
              <a:off x="3810000" y="2454275"/>
              <a:ext cx="2667000" cy="0"/>
            </a:xfrm>
            <a:prstGeom prst="line">
              <a:avLst/>
            </a:prstGeom>
            <a:noFill/>
            <a:ln w="28575">
              <a:solidFill>
                <a:schemeClr val="tx1"/>
              </a:solidFill>
              <a:round/>
              <a:headEnd type="triangle" w="med" len="med"/>
              <a:tailEnd/>
            </a:ln>
            <a:effectLst>
              <a:outerShdw dist="45791" dir="2021404" algn="ctr" rotWithShape="0">
                <a:schemeClr val="bg2"/>
              </a:outerShdw>
            </a:effectLst>
          </p:spPr>
          <p:txBody>
            <a:bodyPr wrap="none" anchor="ctr"/>
            <a:lstStyle/>
            <a:p>
              <a:pPr>
                <a:defRPr/>
              </a:pPr>
              <a:endParaRPr lang="zh-CN" altLang="en-US"/>
            </a:p>
          </p:txBody>
        </p:sp>
        <p:sp>
          <p:nvSpPr>
            <p:cNvPr id="24" name="Rectangle 19">
              <a:extLst>
                <a:ext uri="{FF2B5EF4-FFF2-40B4-BE49-F238E27FC236}">
                  <a16:creationId xmlns:a16="http://schemas.microsoft.com/office/drawing/2014/main" id="{28423960-AE45-F44A-AC4B-2668FC05B059}"/>
                </a:ext>
              </a:extLst>
            </p:cNvPr>
            <p:cNvSpPr>
              <a:spLocks noChangeArrowheads="1"/>
            </p:cNvSpPr>
            <p:nvPr/>
          </p:nvSpPr>
          <p:spPr bwMode="auto">
            <a:xfrm>
              <a:off x="4495801" y="4498975"/>
              <a:ext cx="1627369"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2800" b="1">
                  <a:solidFill>
                    <a:srgbClr val="FF0066"/>
                  </a:solidFill>
                  <a:latin typeface="Britannic Bold" panose="020B0903060703020204" pitchFamily="34" charset="0"/>
                </a:rPr>
                <a:t>新增操作</a:t>
              </a:r>
            </a:p>
          </p:txBody>
        </p:sp>
        <p:sp>
          <p:nvSpPr>
            <p:cNvPr id="25" name="Line 20">
              <a:extLst>
                <a:ext uri="{FF2B5EF4-FFF2-40B4-BE49-F238E27FC236}">
                  <a16:creationId xmlns:a16="http://schemas.microsoft.com/office/drawing/2014/main" id="{532510F0-DD02-034E-97C1-067E94283A46}"/>
                </a:ext>
              </a:extLst>
            </p:cNvPr>
            <p:cNvSpPr>
              <a:spLocks noChangeShapeType="1"/>
            </p:cNvSpPr>
            <p:nvPr/>
          </p:nvSpPr>
          <p:spPr bwMode="auto">
            <a:xfrm flipH="1">
              <a:off x="6019800" y="4876800"/>
              <a:ext cx="381000" cy="0"/>
            </a:xfrm>
            <a:prstGeom prst="line">
              <a:avLst/>
            </a:prstGeom>
            <a:noFill/>
            <a:ln w="28575">
              <a:solidFill>
                <a:schemeClr val="tx1"/>
              </a:solidFill>
              <a:round/>
              <a:headEnd type="triangle" w="med" len="med"/>
              <a:tailEnd/>
            </a:ln>
            <a:effectLst>
              <a:outerShdw dist="45791" dir="2021404" algn="ctr" rotWithShape="0">
                <a:schemeClr val="bg2"/>
              </a:outerShdw>
            </a:effectLst>
          </p:spPr>
          <p:txBody>
            <a:bodyPr wrap="none" anchor="ctr"/>
            <a:lstStyle/>
            <a:p>
              <a:pPr>
                <a:defRPr/>
              </a:pPr>
              <a:endParaRPr lang="zh-CN" altLang="en-US"/>
            </a:p>
          </p:txBody>
        </p:sp>
        <p:sp>
          <p:nvSpPr>
            <p:cNvPr id="26" name="AutoShape 21">
              <a:extLst>
                <a:ext uri="{FF2B5EF4-FFF2-40B4-BE49-F238E27FC236}">
                  <a16:creationId xmlns:a16="http://schemas.microsoft.com/office/drawing/2014/main" id="{5CD8841B-E3DC-534B-96C0-5FBB913BE93B}"/>
                </a:ext>
              </a:extLst>
            </p:cNvPr>
            <p:cNvSpPr>
              <a:spLocks/>
            </p:cNvSpPr>
            <p:nvPr/>
          </p:nvSpPr>
          <p:spPr bwMode="auto">
            <a:xfrm>
              <a:off x="6019800" y="3810000"/>
              <a:ext cx="381000" cy="838200"/>
            </a:xfrm>
            <a:prstGeom prst="leftBrace">
              <a:avLst>
                <a:gd name="adj1" fmla="val 18333"/>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a:p>
          </p:txBody>
        </p:sp>
        <p:sp>
          <p:nvSpPr>
            <p:cNvPr id="27" name="AutoShape 22">
              <a:extLst>
                <a:ext uri="{FF2B5EF4-FFF2-40B4-BE49-F238E27FC236}">
                  <a16:creationId xmlns:a16="http://schemas.microsoft.com/office/drawing/2014/main" id="{BC18A111-1DDE-854A-85E6-7F1D1B32F900}"/>
                </a:ext>
              </a:extLst>
            </p:cNvPr>
            <p:cNvSpPr>
              <a:spLocks/>
            </p:cNvSpPr>
            <p:nvPr/>
          </p:nvSpPr>
          <p:spPr bwMode="auto">
            <a:xfrm flipH="1">
              <a:off x="4038600" y="3810000"/>
              <a:ext cx="381000" cy="838200"/>
            </a:xfrm>
            <a:prstGeom prst="leftBrace">
              <a:avLst>
                <a:gd name="adj1" fmla="val 18333"/>
                <a:gd name="adj2" fmla="val 50000"/>
              </a:avLst>
            </a:prstGeom>
            <a:noFill/>
            <a:ln w="28575">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a:p>
          </p:txBody>
        </p:sp>
        <p:sp>
          <p:nvSpPr>
            <p:cNvPr id="28" name="Rectangle 23">
              <a:extLst>
                <a:ext uri="{FF2B5EF4-FFF2-40B4-BE49-F238E27FC236}">
                  <a16:creationId xmlns:a16="http://schemas.microsoft.com/office/drawing/2014/main" id="{E1D31E8C-6708-2C43-99CD-74B7A3C3ED6C}"/>
                </a:ext>
              </a:extLst>
            </p:cNvPr>
            <p:cNvSpPr>
              <a:spLocks noChangeArrowheads="1"/>
            </p:cNvSpPr>
            <p:nvPr/>
          </p:nvSpPr>
          <p:spPr bwMode="auto">
            <a:xfrm>
              <a:off x="4760914" y="3429000"/>
              <a:ext cx="1112805" cy="54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b="1">
                  <a:solidFill>
                    <a:schemeClr val="folHlink"/>
                  </a:solidFill>
                  <a:latin typeface="Britannic Bold" panose="020B0903060703020204" pitchFamily="34" charset="0"/>
                </a:rPr>
                <a:t>具体化</a:t>
              </a:r>
            </a:p>
          </p:txBody>
        </p:sp>
        <p:sp>
          <p:nvSpPr>
            <p:cNvPr id="29" name="AutoShape 24">
              <a:extLst>
                <a:ext uri="{FF2B5EF4-FFF2-40B4-BE49-F238E27FC236}">
                  <a16:creationId xmlns:a16="http://schemas.microsoft.com/office/drawing/2014/main" id="{59075484-11FF-6B46-8CA3-C5DB43329150}"/>
                </a:ext>
              </a:extLst>
            </p:cNvPr>
            <p:cNvSpPr>
              <a:spLocks noChangeArrowheads="1"/>
            </p:cNvSpPr>
            <p:nvPr/>
          </p:nvSpPr>
          <p:spPr bwMode="auto">
            <a:xfrm>
              <a:off x="4608514" y="4032250"/>
              <a:ext cx="1258887" cy="387350"/>
            </a:xfrm>
            <a:prstGeom prst="rightArrow">
              <a:avLst>
                <a:gd name="adj1" fmla="val 50000"/>
                <a:gd name="adj2" fmla="val 81250"/>
              </a:avLst>
            </a:prstGeom>
            <a:solidFill>
              <a:schemeClr val="accent1">
                <a:alpha val="50000"/>
              </a:schemeClr>
            </a:soli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a:p>
          </p:txBody>
        </p:sp>
      </p:grpSp>
      <p:sp>
        <p:nvSpPr>
          <p:cNvPr id="30" name="内容占位符 2">
            <a:extLst>
              <a:ext uri="{FF2B5EF4-FFF2-40B4-BE49-F238E27FC236}">
                <a16:creationId xmlns:a16="http://schemas.microsoft.com/office/drawing/2014/main" id="{7E508EC1-3B9E-3E43-89A1-51F2C862593A}"/>
              </a:ext>
            </a:extLst>
          </p:cNvPr>
          <p:cNvSpPr>
            <a:spLocks noGrp="1"/>
          </p:cNvSpPr>
          <p:nvPr>
            <p:ph idx="1"/>
          </p:nvPr>
        </p:nvSpPr>
        <p:spPr>
          <a:xfrm>
            <a:off x="635961" y="963827"/>
            <a:ext cx="10806396" cy="5177116"/>
          </a:xfrm>
        </p:spPr>
        <p:txBody>
          <a:bodyPr>
            <a:normAutofit/>
          </a:bodyPr>
          <a:lstStyle/>
          <a:p>
            <a:r>
              <a:rPr lang="zh-CN" altLang="en-US" sz="2800" dirty="0">
                <a:latin typeface="楷体_GB2312" pitchFamily="49" charset="-122"/>
              </a:rPr>
              <a:t>类库（</a:t>
            </a:r>
            <a:r>
              <a:rPr lang="en-US" altLang="zh-CN" sz="2800" dirty="0" err="1">
                <a:latin typeface="楷体_GB2312" pitchFamily="49" charset="-122"/>
              </a:rPr>
              <a:t>ClassEntryLink</a:t>
            </a:r>
            <a:r>
              <a:rPr lang="en-US" altLang="zh-CN" sz="2800" dirty="0">
                <a:latin typeface="楷体_GB2312" pitchFamily="49" charset="-122"/>
              </a:rPr>
              <a:t>）</a:t>
            </a:r>
            <a:r>
              <a:rPr lang="zh-CN" altLang="en-US" sz="2800" dirty="0">
                <a:latin typeface="楷体_GB2312" pitchFamily="49" charset="-122"/>
              </a:rPr>
              <a:t>：</a:t>
            </a:r>
            <a:endParaRPr kumimoji="1" lang="zh-CN" altLang="en-US" sz="2800" dirty="0"/>
          </a:p>
        </p:txBody>
      </p:sp>
    </p:spTree>
    <p:extLst>
      <p:ext uri="{BB962C8B-B14F-4D97-AF65-F5344CB8AC3E}">
        <p14:creationId xmlns:p14="http://schemas.microsoft.com/office/powerpoint/2010/main" val="1217738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48</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r>
              <a:rPr lang="zh-CN" altLang="en-US" sz="2800" dirty="0">
                <a:latin typeface="楷体_GB2312" pitchFamily="49" charset="-122"/>
              </a:rPr>
              <a:t>父类（</a:t>
            </a:r>
            <a:r>
              <a:rPr lang="en-US" altLang="zh-CN" sz="2800" dirty="0" err="1">
                <a:latin typeface="楷体_GB2312" pitchFamily="49" charset="-122"/>
              </a:rPr>
              <a:t>ClassBase</a:t>
            </a:r>
            <a:r>
              <a:rPr lang="en-US" altLang="zh-CN" sz="2800" dirty="0">
                <a:latin typeface="楷体_GB2312" pitchFamily="49" charset="-122"/>
              </a:rPr>
              <a:t>）</a:t>
            </a:r>
            <a:r>
              <a:rPr lang="zh-CN" altLang="en-US" sz="2800" dirty="0">
                <a:latin typeface="楷体_GB2312" pitchFamily="49" charset="-122"/>
              </a:rPr>
              <a:t>：</a:t>
            </a:r>
            <a:endParaRPr kumimoji="1" lang="zh-CN" altLang="en-US" sz="2800" dirty="0"/>
          </a:p>
        </p:txBody>
      </p:sp>
      <p:grpSp>
        <p:nvGrpSpPr>
          <p:cNvPr id="31" name="组合 30">
            <a:extLst>
              <a:ext uri="{FF2B5EF4-FFF2-40B4-BE49-F238E27FC236}">
                <a16:creationId xmlns:a16="http://schemas.microsoft.com/office/drawing/2014/main" id="{E5160D2D-984E-B54F-84C8-FADFDE69CF32}"/>
              </a:ext>
            </a:extLst>
          </p:cNvPr>
          <p:cNvGrpSpPr/>
          <p:nvPr/>
        </p:nvGrpSpPr>
        <p:grpSpPr>
          <a:xfrm>
            <a:off x="1600200" y="1773434"/>
            <a:ext cx="8686800" cy="1838325"/>
            <a:chOff x="1600200" y="76201"/>
            <a:chExt cx="8686800" cy="1838325"/>
          </a:xfrm>
        </p:grpSpPr>
        <p:sp>
          <p:nvSpPr>
            <p:cNvPr id="32" name="Rectangle 3">
              <a:extLst>
                <a:ext uri="{FF2B5EF4-FFF2-40B4-BE49-F238E27FC236}">
                  <a16:creationId xmlns:a16="http://schemas.microsoft.com/office/drawing/2014/main" id="{DA1987B3-7DDB-524D-8630-0E2EA0900562}"/>
                </a:ext>
              </a:extLst>
            </p:cNvPr>
            <p:cNvSpPr>
              <a:spLocks noChangeArrowheads="1"/>
            </p:cNvSpPr>
            <p:nvPr/>
          </p:nvSpPr>
          <p:spPr bwMode="auto">
            <a:xfrm>
              <a:off x="1600200" y="76201"/>
              <a:ext cx="2209800" cy="1838325"/>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Rectangle 4">
              <a:extLst>
                <a:ext uri="{FF2B5EF4-FFF2-40B4-BE49-F238E27FC236}">
                  <a16:creationId xmlns:a16="http://schemas.microsoft.com/office/drawing/2014/main" id="{832C1AD0-FD2E-8444-A41D-484327EA658E}"/>
                </a:ext>
              </a:extLst>
            </p:cNvPr>
            <p:cNvSpPr>
              <a:spLocks noChangeArrowheads="1"/>
            </p:cNvSpPr>
            <p:nvPr/>
          </p:nvSpPr>
          <p:spPr bwMode="auto">
            <a:xfrm>
              <a:off x="1676401" y="152400"/>
              <a:ext cx="1997075" cy="16002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 name="Line 5">
              <a:extLst>
                <a:ext uri="{FF2B5EF4-FFF2-40B4-BE49-F238E27FC236}">
                  <a16:creationId xmlns:a16="http://schemas.microsoft.com/office/drawing/2014/main" id="{4564393B-96C7-7A45-9F99-54B694AB5674}"/>
                </a:ext>
              </a:extLst>
            </p:cNvPr>
            <p:cNvSpPr>
              <a:spLocks noChangeShapeType="1"/>
            </p:cNvSpPr>
            <p:nvPr/>
          </p:nvSpPr>
          <p:spPr bwMode="auto">
            <a:xfrm>
              <a:off x="1676401" y="6096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6">
              <a:extLst>
                <a:ext uri="{FF2B5EF4-FFF2-40B4-BE49-F238E27FC236}">
                  <a16:creationId xmlns:a16="http://schemas.microsoft.com/office/drawing/2014/main" id="{40D3046F-14E2-8241-AB2C-8149DDF55E0D}"/>
                </a:ext>
              </a:extLst>
            </p:cNvPr>
            <p:cNvSpPr>
              <a:spLocks noChangeArrowheads="1"/>
            </p:cNvSpPr>
            <p:nvPr/>
          </p:nvSpPr>
          <p:spPr bwMode="auto">
            <a:xfrm>
              <a:off x="2133600" y="136526"/>
              <a:ext cx="121920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父类</a:t>
              </a:r>
            </a:p>
          </p:txBody>
        </p:sp>
        <p:sp>
          <p:nvSpPr>
            <p:cNvPr id="36" name="Rectangle 7">
              <a:extLst>
                <a:ext uri="{FF2B5EF4-FFF2-40B4-BE49-F238E27FC236}">
                  <a16:creationId xmlns:a16="http://schemas.microsoft.com/office/drawing/2014/main" id="{6DC4BCE0-83A9-E040-856D-ADD05E85A50D}"/>
                </a:ext>
              </a:extLst>
            </p:cNvPr>
            <p:cNvSpPr>
              <a:spLocks noChangeArrowheads="1"/>
            </p:cNvSpPr>
            <p:nvPr/>
          </p:nvSpPr>
          <p:spPr bwMode="auto">
            <a:xfrm>
              <a:off x="1792289" y="625475"/>
              <a:ext cx="1473161" cy="8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a:solidFill>
                    <a:schemeClr val="bg1"/>
                  </a:solidFill>
                  <a:latin typeface="Britannic Bold" panose="020B0903060703020204" pitchFamily="34" charset="0"/>
                </a:rPr>
                <a:t>名字</a:t>
              </a:r>
            </a:p>
            <a:p>
              <a:pPr algn="l">
                <a:lnSpc>
                  <a:spcPct val="85000"/>
                </a:lnSpc>
              </a:pPr>
              <a:r>
                <a:rPr lang="zh-CN" altLang="en-US" sz="2000" b="1">
                  <a:solidFill>
                    <a:schemeClr val="bg1"/>
                  </a:solidFill>
                  <a:latin typeface="Britannic Bold" panose="020B0903060703020204" pitchFamily="34" charset="0"/>
                </a:rPr>
                <a:t>访问权</a:t>
              </a:r>
            </a:p>
            <a:p>
              <a:pPr algn="l">
                <a:lnSpc>
                  <a:spcPct val="85000"/>
                </a:lnSpc>
              </a:pPr>
              <a:r>
                <a:rPr lang="zh-CN" altLang="en-US" sz="2000" b="1">
                  <a:solidFill>
                    <a:schemeClr val="bg1"/>
                  </a:solidFill>
                  <a:latin typeface="Britannic Bold" panose="020B0903060703020204" pitchFamily="34" charset="0"/>
                </a:rPr>
                <a:t>虚基类标志</a:t>
              </a:r>
            </a:p>
          </p:txBody>
        </p:sp>
        <p:sp>
          <p:nvSpPr>
            <p:cNvPr id="37" name="Rectangle 8">
              <a:extLst>
                <a:ext uri="{FF2B5EF4-FFF2-40B4-BE49-F238E27FC236}">
                  <a16:creationId xmlns:a16="http://schemas.microsoft.com/office/drawing/2014/main" id="{1F86EE67-3285-AE40-9D5F-273EFCBB239F}"/>
                </a:ext>
              </a:extLst>
            </p:cNvPr>
            <p:cNvSpPr>
              <a:spLocks noChangeArrowheads="1"/>
            </p:cNvSpPr>
            <p:nvPr/>
          </p:nvSpPr>
          <p:spPr bwMode="auto">
            <a:xfrm>
              <a:off x="3768725" y="1143000"/>
              <a:ext cx="234872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2800" b="1">
                  <a:solidFill>
                    <a:srgbClr val="FF0066"/>
                  </a:solidFill>
                  <a:latin typeface="Britannic Bold" panose="020B0903060703020204" pitchFamily="34" charset="0"/>
                </a:rPr>
                <a:t>新增数据成员</a:t>
              </a:r>
            </a:p>
          </p:txBody>
        </p:sp>
        <p:sp>
          <p:nvSpPr>
            <p:cNvPr id="38" name="Rectangle 9">
              <a:extLst>
                <a:ext uri="{FF2B5EF4-FFF2-40B4-BE49-F238E27FC236}">
                  <a16:creationId xmlns:a16="http://schemas.microsoft.com/office/drawing/2014/main" id="{406F4BE6-8A8F-1B4B-82E3-53DBF516D52D}"/>
                </a:ext>
              </a:extLst>
            </p:cNvPr>
            <p:cNvSpPr>
              <a:spLocks noChangeArrowheads="1"/>
            </p:cNvSpPr>
            <p:nvPr/>
          </p:nvSpPr>
          <p:spPr bwMode="auto">
            <a:xfrm>
              <a:off x="6629400" y="76201"/>
              <a:ext cx="3657600" cy="1838325"/>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9" name="Rectangle 10">
              <a:extLst>
                <a:ext uri="{FF2B5EF4-FFF2-40B4-BE49-F238E27FC236}">
                  <a16:creationId xmlns:a16="http://schemas.microsoft.com/office/drawing/2014/main" id="{0327E230-D354-5B4C-B694-A75A429F3859}"/>
                </a:ext>
              </a:extLst>
            </p:cNvPr>
            <p:cNvSpPr>
              <a:spLocks noChangeArrowheads="1"/>
            </p:cNvSpPr>
            <p:nvPr/>
          </p:nvSpPr>
          <p:spPr bwMode="auto">
            <a:xfrm>
              <a:off x="6773864" y="152400"/>
              <a:ext cx="3360737" cy="16002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11">
              <a:extLst>
                <a:ext uri="{FF2B5EF4-FFF2-40B4-BE49-F238E27FC236}">
                  <a16:creationId xmlns:a16="http://schemas.microsoft.com/office/drawing/2014/main" id="{F22F81D9-3570-4042-90A0-4BC0D6426A09}"/>
                </a:ext>
              </a:extLst>
            </p:cNvPr>
            <p:cNvSpPr>
              <a:spLocks noChangeShapeType="1"/>
            </p:cNvSpPr>
            <p:nvPr/>
          </p:nvSpPr>
          <p:spPr bwMode="auto">
            <a:xfrm>
              <a:off x="6765926" y="609600"/>
              <a:ext cx="3368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12">
              <a:extLst>
                <a:ext uri="{FF2B5EF4-FFF2-40B4-BE49-F238E27FC236}">
                  <a16:creationId xmlns:a16="http://schemas.microsoft.com/office/drawing/2014/main" id="{6B7C845D-E2CF-CF4E-AF44-06E31BD6735C}"/>
                </a:ext>
              </a:extLst>
            </p:cNvPr>
            <p:cNvSpPr>
              <a:spLocks noChangeArrowheads="1"/>
            </p:cNvSpPr>
            <p:nvPr/>
          </p:nvSpPr>
          <p:spPr bwMode="auto">
            <a:xfrm>
              <a:off x="7162800" y="136526"/>
              <a:ext cx="121920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父类</a:t>
              </a:r>
            </a:p>
          </p:txBody>
        </p:sp>
        <p:sp>
          <p:nvSpPr>
            <p:cNvPr id="42" name="Rectangle 13">
              <a:extLst>
                <a:ext uri="{FF2B5EF4-FFF2-40B4-BE49-F238E27FC236}">
                  <a16:creationId xmlns:a16="http://schemas.microsoft.com/office/drawing/2014/main" id="{CEE5F898-3D31-B04C-B2CF-277751EA6D40}"/>
                </a:ext>
              </a:extLst>
            </p:cNvPr>
            <p:cNvSpPr>
              <a:spLocks noChangeArrowheads="1"/>
            </p:cNvSpPr>
            <p:nvPr/>
          </p:nvSpPr>
          <p:spPr bwMode="auto">
            <a:xfrm>
              <a:off x="6821489" y="625475"/>
              <a:ext cx="3276539" cy="118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a:solidFill>
                    <a:schemeClr val="bg1"/>
                  </a:solidFill>
                  <a:latin typeface="Britannic Bold" panose="020B0903060703020204" pitchFamily="34" charset="0"/>
                </a:rPr>
                <a:t>名字</a:t>
              </a:r>
            </a:p>
            <a:p>
              <a:pPr algn="l">
                <a:lnSpc>
                  <a:spcPct val="85000"/>
                </a:lnSpc>
              </a:pPr>
              <a:r>
                <a:rPr lang="zh-CN" altLang="en-US" sz="2000" b="1">
                  <a:solidFill>
                    <a:schemeClr val="bg1"/>
                  </a:solidFill>
                  <a:latin typeface="Britannic Bold" panose="020B0903060703020204" pitchFamily="34" charset="0"/>
                </a:rPr>
                <a:t>访问权</a:t>
              </a:r>
            </a:p>
            <a:p>
              <a:pPr algn="l">
                <a:lnSpc>
                  <a:spcPct val="85000"/>
                </a:lnSpc>
              </a:pPr>
              <a:r>
                <a:rPr lang="zh-CN" altLang="en-US" sz="2000" b="1">
                  <a:solidFill>
                    <a:schemeClr val="bg1"/>
                  </a:solidFill>
                  <a:latin typeface="Britannic Bold" panose="020B0903060703020204" pitchFamily="34" charset="0"/>
                </a:rPr>
                <a:t>虚基类标志</a:t>
              </a:r>
            </a:p>
            <a:p>
              <a:pPr algn="l">
                <a:lnSpc>
                  <a:spcPct val="85000"/>
                </a:lnSpc>
              </a:pPr>
              <a:r>
                <a:rPr lang="zh-CN" altLang="en-US" b="1">
                  <a:solidFill>
                    <a:srgbClr val="FF0066"/>
                  </a:solidFill>
                  <a:latin typeface="Britannic Bold" panose="020B0903060703020204" pitchFamily="34" charset="0"/>
                </a:rPr>
                <a:t>指向下一个父类的指针</a:t>
              </a:r>
            </a:p>
          </p:txBody>
        </p:sp>
        <p:sp>
          <p:nvSpPr>
            <p:cNvPr id="43" name="Line 14">
              <a:extLst>
                <a:ext uri="{FF2B5EF4-FFF2-40B4-BE49-F238E27FC236}">
                  <a16:creationId xmlns:a16="http://schemas.microsoft.com/office/drawing/2014/main" id="{8207112C-6610-FD4D-9BBB-90ABA8AC32A1}"/>
                </a:ext>
              </a:extLst>
            </p:cNvPr>
            <p:cNvSpPr>
              <a:spLocks noChangeShapeType="1"/>
            </p:cNvSpPr>
            <p:nvPr/>
          </p:nvSpPr>
          <p:spPr bwMode="auto">
            <a:xfrm flipH="1">
              <a:off x="6096000" y="1600200"/>
              <a:ext cx="725488" cy="0"/>
            </a:xfrm>
            <a:prstGeom prst="line">
              <a:avLst/>
            </a:prstGeom>
            <a:noFill/>
            <a:ln w="28575">
              <a:solidFill>
                <a:schemeClr val="tx1"/>
              </a:solidFill>
              <a:round/>
              <a:headEnd type="triangle" w="med" len="med"/>
              <a:tailEnd/>
            </a:ln>
            <a:effectLst>
              <a:outerShdw dist="45791" dir="2021404" algn="ctr" rotWithShape="0">
                <a:schemeClr val="bg2"/>
              </a:outerShdw>
            </a:effectLst>
          </p:spPr>
          <p:txBody>
            <a:bodyPr wrap="none" anchor="ctr"/>
            <a:lstStyle/>
            <a:p>
              <a:pPr>
                <a:defRPr/>
              </a:pPr>
              <a:endParaRPr lang="zh-CN" altLang="en-US"/>
            </a:p>
          </p:txBody>
        </p:sp>
      </p:grpSp>
    </p:spTree>
    <p:extLst>
      <p:ext uri="{BB962C8B-B14F-4D97-AF65-F5344CB8AC3E}">
        <p14:creationId xmlns:p14="http://schemas.microsoft.com/office/powerpoint/2010/main" val="733758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49</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r>
              <a:rPr lang="zh-CN" altLang="en-US" sz="2800" dirty="0">
                <a:latin typeface="楷体_GB2312" pitchFamily="49" charset="-122"/>
              </a:rPr>
              <a:t>成员函数（</a:t>
            </a:r>
            <a:r>
              <a:rPr lang="en-US" altLang="zh-CN" sz="2800" dirty="0" err="1">
                <a:latin typeface="楷体_GB2312" pitchFamily="49" charset="-122"/>
              </a:rPr>
              <a:t>ClassFun</a:t>
            </a:r>
            <a:r>
              <a:rPr lang="en-US" altLang="zh-CN" sz="2800" dirty="0">
                <a:latin typeface="楷体_GB2312" pitchFamily="49" charset="-122"/>
              </a:rPr>
              <a:t>） </a:t>
            </a:r>
            <a:r>
              <a:rPr lang="zh-CN" altLang="en-US" sz="2800" dirty="0">
                <a:latin typeface="楷体_GB2312" pitchFamily="49" charset="-122"/>
              </a:rPr>
              <a:t>：</a:t>
            </a:r>
            <a:endParaRPr kumimoji="1" lang="zh-CN" altLang="en-US" sz="2800" dirty="0"/>
          </a:p>
        </p:txBody>
      </p:sp>
      <p:grpSp>
        <p:nvGrpSpPr>
          <p:cNvPr id="20" name="组合 19">
            <a:extLst>
              <a:ext uri="{FF2B5EF4-FFF2-40B4-BE49-F238E27FC236}">
                <a16:creationId xmlns:a16="http://schemas.microsoft.com/office/drawing/2014/main" id="{50ED0173-1DB6-5E49-B61B-8C78FBD20A08}"/>
              </a:ext>
            </a:extLst>
          </p:cNvPr>
          <p:cNvGrpSpPr/>
          <p:nvPr/>
        </p:nvGrpSpPr>
        <p:grpSpPr>
          <a:xfrm>
            <a:off x="1587044" y="1767950"/>
            <a:ext cx="9116586" cy="2667000"/>
            <a:chOff x="1600200" y="2057400"/>
            <a:chExt cx="9116586" cy="2667000"/>
          </a:xfrm>
        </p:grpSpPr>
        <p:sp>
          <p:nvSpPr>
            <p:cNvPr id="21" name="Rectangle 15">
              <a:extLst>
                <a:ext uri="{FF2B5EF4-FFF2-40B4-BE49-F238E27FC236}">
                  <a16:creationId xmlns:a16="http://schemas.microsoft.com/office/drawing/2014/main" id="{1A5FD815-B35A-8C46-8705-E1DDAF5EB877}"/>
                </a:ext>
              </a:extLst>
            </p:cNvPr>
            <p:cNvSpPr>
              <a:spLocks noChangeArrowheads="1"/>
            </p:cNvSpPr>
            <p:nvPr/>
          </p:nvSpPr>
          <p:spPr bwMode="auto">
            <a:xfrm>
              <a:off x="1600200" y="2057400"/>
              <a:ext cx="2209800" cy="26670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Rectangle 16">
              <a:extLst>
                <a:ext uri="{FF2B5EF4-FFF2-40B4-BE49-F238E27FC236}">
                  <a16:creationId xmlns:a16="http://schemas.microsoft.com/office/drawing/2014/main" id="{9E6195AA-A049-AE49-8D29-8811E55E55B8}"/>
                </a:ext>
              </a:extLst>
            </p:cNvPr>
            <p:cNvSpPr>
              <a:spLocks noChangeArrowheads="1"/>
            </p:cNvSpPr>
            <p:nvPr/>
          </p:nvSpPr>
          <p:spPr bwMode="auto">
            <a:xfrm>
              <a:off x="1676401" y="2133601"/>
              <a:ext cx="1997075" cy="2428875"/>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Line 17">
              <a:extLst>
                <a:ext uri="{FF2B5EF4-FFF2-40B4-BE49-F238E27FC236}">
                  <a16:creationId xmlns:a16="http://schemas.microsoft.com/office/drawing/2014/main" id="{6AE03132-2394-3949-B4A1-60174E845890}"/>
                </a:ext>
              </a:extLst>
            </p:cNvPr>
            <p:cNvSpPr>
              <a:spLocks noChangeShapeType="1"/>
            </p:cNvSpPr>
            <p:nvPr/>
          </p:nvSpPr>
          <p:spPr bwMode="auto">
            <a:xfrm>
              <a:off x="1676401" y="25908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18">
              <a:extLst>
                <a:ext uri="{FF2B5EF4-FFF2-40B4-BE49-F238E27FC236}">
                  <a16:creationId xmlns:a16="http://schemas.microsoft.com/office/drawing/2014/main" id="{7156A81A-F89D-3D42-9EC0-3DBB639D675A}"/>
                </a:ext>
              </a:extLst>
            </p:cNvPr>
            <p:cNvSpPr>
              <a:spLocks noChangeArrowheads="1"/>
            </p:cNvSpPr>
            <p:nvPr/>
          </p:nvSpPr>
          <p:spPr bwMode="auto">
            <a:xfrm>
              <a:off x="1852614" y="2117726"/>
              <a:ext cx="1881187"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成员函数</a:t>
              </a:r>
            </a:p>
          </p:txBody>
        </p:sp>
        <p:sp>
          <p:nvSpPr>
            <p:cNvPr id="25" name="Rectangle 19">
              <a:extLst>
                <a:ext uri="{FF2B5EF4-FFF2-40B4-BE49-F238E27FC236}">
                  <a16:creationId xmlns:a16="http://schemas.microsoft.com/office/drawing/2014/main" id="{CF3C8D34-C07E-0A41-8972-64194378BF9F}"/>
                </a:ext>
              </a:extLst>
            </p:cNvPr>
            <p:cNvSpPr>
              <a:spLocks noChangeArrowheads="1"/>
            </p:cNvSpPr>
            <p:nvPr/>
          </p:nvSpPr>
          <p:spPr bwMode="auto">
            <a:xfrm>
              <a:off x="1792289" y="2606676"/>
              <a:ext cx="1473161" cy="165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a:solidFill>
                    <a:schemeClr val="bg1"/>
                  </a:solidFill>
                  <a:latin typeface="Britannic Bold" panose="020B0903060703020204" pitchFamily="34" charset="0"/>
                </a:rPr>
                <a:t>函数名</a:t>
              </a:r>
            </a:p>
            <a:p>
              <a:pPr algn="l">
                <a:lnSpc>
                  <a:spcPct val="85000"/>
                </a:lnSpc>
              </a:pPr>
              <a:r>
                <a:rPr lang="zh-CN" altLang="en-US" sz="2000" b="1">
                  <a:solidFill>
                    <a:schemeClr val="bg1"/>
                  </a:solidFill>
                  <a:latin typeface="Britannic Bold" panose="020B0903060703020204" pitchFamily="34" charset="0"/>
                </a:rPr>
                <a:t>访问权</a:t>
              </a:r>
            </a:p>
            <a:p>
              <a:pPr algn="l">
                <a:lnSpc>
                  <a:spcPct val="85000"/>
                </a:lnSpc>
              </a:pPr>
              <a:r>
                <a:rPr lang="zh-CN" altLang="en-US" sz="2000" b="1">
                  <a:solidFill>
                    <a:schemeClr val="bg1"/>
                  </a:solidFill>
                  <a:latin typeface="Britannic Bold" panose="020B0903060703020204" pitchFamily="34" charset="0"/>
                </a:rPr>
                <a:t>虚基类标志</a:t>
              </a:r>
            </a:p>
            <a:p>
              <a:pPr algn="l">
                <a:lnSpc>
                  <a:spcPct val="85000"/>
                </a:lnSpc>
              </a:pPr>
              <a:r>
                <a:rPr lang="zh-CN" altLang="en-US" sz="2000" b="1">
                  <a:solidFill>
                    <a:schemeClr val="bg1"/>
                  </a:solidFill>
                  <a:latin typeface="Britannic Bold" panose="020B0903060703020204" pitchFamily="34" charset="0"/>
                </a:rPr>
                <a:t>返回值类型</a:t>
              </a:r>
            </a:p>
            <a:p>
              <a:pPr algn="l">
                <a:lnSpc>
                  <a:spcPct val="85000"/>
                </a:lnSpc>
              </a:pPr>
              <a:r>
                <a:rPr lang="zh-CN" altLang="en-US" sz="2000" b="1">
                  <a:solidFill>
                    <a:schemeClr val="bg1"/>
                  </a:solidFill>
                  <a:latin typeface="Britannic Bold" panose="020B0903060703020204" pitchFamily="34" charset="0"/>
                </a:rPr>
                <a:t>参数</a:t>
              </a:r>
            </a:p>
            <a:p>
              <a:pPr algn="l">
                <a:lnSpc>
                  <a:spcPct val="85000"/>
                </a:lnSpc>
              </a:pPr>
              <a:r>
                <a:rPr lang="zh-CN" altLang="en-US" sz="2000" b="1">
                  <a:solidFill>
                    <a:schemeClr val="bg1"/>
                  </a:solidFill>
                  <a:latin typeface="Britannic Bold" panose="020B0903060703020204" pitchFamily="34" charset="0"/>
                </a:rPr>
                <a:t>代码</a:t>
              </a:r>
            </a:p>
          </p:txBody>
        </p:sp>
        <p:sp>
          <p:nvSpPr>
            <p:cNvPr id="26" name="Rectangle 20">
              <a:extLst>
                <a:ext uri="{FF2B5EF4-FFF2-40B4-BE49-F238E27FC236}">
                  <a16:creationId xmlns:a16="http://schemas.microsoft.com/office/drawing/2014/main" id="{230A56EB-E479-594A-8558-EE75C5A40D79}"/>
                </a:ext>
              </a:extLst>
            </p:cNvPr>
            <p:cNvSpPr>
              <a:spLocks noChangeArrowheads="1"/>
            </p:cNvSpPr>
            <p:nvPr/>
          </p:nvSpPr>
          <p:spPr bwMode="auto">
            <a:xfrm>
              <a:off x="3768725" y="3886200"/>
              <a:ext cx="234872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2800" b="1">
                  <a:solidFill>
                    <a:srgbClr val="FF0066"/>
                  </a:solidFill>
                  <a:latin typeface="Britannic Bold" panose="020B0903060703020204" pitchFamily="34" charset="0"/>
                </a:rPr>
                <a:t>新增数据成员</a:t>
              </a:r>
            </a:p>
          </p:txBody>
        </p:sp>
        <p:sp>
          <p:nvSpPr>
            <p:cNvPr id="27" name="Rectangle 21">
              <a:extLst>
                <a:ext uri="{FF2B5EF4-FFF2-40B4-BE49-F238E27FC236}">
                  <a16:creationId xmlns:a16="http://schemas.microsoft.com/office/drawing/2014/main" id="{5CFD6C6F-918F-BA40-91C8-28B885BE0758}"/>
                </a:ext>
              </a:extLst>
            </p:cNvPr>
            <p:cNvSpPr>
              <a:spLocks noChangeArrowheads="1"/>
            </p:cNvSpPr>
            <p:nvPr/>
          </p:nvSpPr>
          <p:spPr bwMode="auto">
            <a:xfrm>
              <a:off x="6629400" y="2057400"/>
              <a:ext cx="4038600" cy="26670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Rectangle 22">
              <a:extLst>
                <a:ext uri="{FF2B5EF4-FFF2-40B4-BE49-F238E27FC236}">
                  <a16:creationId xmlns:a16="http://schemas.microsoft.com/office/drawing/2014/main" id="{1470AC34-4217-824F-8CA5-8A3B7618F631}"/>
                </a:ext>
              </a:extLst>
            </p:cNvPr>
            <p:cNvSpPr>
              <a:spLocks noChangeArrowheads="1"/>
            </p:cNvSpPr>
            <p:nvPr/>
          </p:nvSpPr>
          <p:spPr bwMode="auto">
            <a:xfrm>
              <a:off x="6705600" y="2133600"/>
              <a:ext cx="3894138" cy="24384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Line 23">
              <a:extLst>
                <a:ext uri="{FF2B5EF4-FFF2-40B4-BE49-F238E27FC236}">
                  <a16:creationId xmlns:a16="http://schemas.microsoft.com/office/drawing/2014/main" id="{4B8D3446-0241-2443-9D1B-DE30A9648BA1}"/>
                </a:ext>
              </a:extLst>
            </p:cNvPr>
            <p:cNvSpPr>
              <a:spLocks noChangeShapeType="1"/>
            </p:cNvSpPr>
            <p:nvPr/>
          </p:nvSpPr>
          <p:spPr bwMode="auto">
            <a:xfrm flipV="1">
              <a:off x="6705600" y="2590800"/>
              <a:ext cx="38941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24">
              <a:extLst>
                <a:ext uri="{FF2B5EF4-FFF2-40B4-BE49-F238E27FC236}">
                  <a16:creationId xmlns:a16="http://schemas.microsoft.com/office/drawing/2014/main" id="{91A76933-559B-3442-B8FF-B5C01D017B21}"/>
                </a:ext>
              </a:extLst>
            </p:cNvPr>
            <p:cNvSpPr>
              <a:spLocks noChangeArrowheads="1"/>
            </p:cNvSpPr>
            <p:nvPr/>
          </p:nvSpPr>
          <p:spPr bwMode="auto">
            <a:xfrm>
              <a:off x="7162800" y="2117726"/>
              <a:ext cx="190500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成员函数</a:t>
              </a:r>
            </a:p>
          </p:txBody>
        </p:sp>
        <p:sp>
          <p:nvSpPr>
            <p:cNvPr id="45" name="Rectangle 25">
              <a:extLst>
                <a:ext uri="{FF2B5EF4-FFF2-40B4-BE49-F238E27FC236}">
                  <a16:creationId xmlns:a16="http://schemas.microsoft.com/office/drawing/2014/main" id="{05DA7749-DF2A-4345-8781-82BFAFBE2AF8}"/>
                </a:ext>
              </a:extLst>
            </p:cNvPr>
            <p:cNvSpPr>
              <a:spLocks noChangeArrowheads="1"/>
            </p:cNvSpPr>
            <p:nvPr/>
          </p:nvSpPr>
          <p:spPr bwMode="auto">
            <a:xfrm>
              <a:off x="6821488" y="2606676"/>
              <a:ext cx="3895298" cy="197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dirty="0">
                  <a:solidFill>
                    <a:schemeClr val="bg1"/>
                  </a:solidFill>
                  <a:latin typeface="Britannic Bold" panose="020B0903060703020204" pitchFamily="34" charset="0"/>
                </a:rPr>
                <a:t>函数名</a:t>
              </a:r>
            </a:p>
            <a:p>
              <a:pPr algn="l">
                <a:lnSpc>
                  <a:spcPct val="85000"/>
                </a:lnSpc>
              </a:pPr>
              <a:r>
                <a:rPr lang="zh-CN" altLang="en-US" sz="2000" b="1" dirty="0">
                  <a:solidFill>
                    <a:schemeClr val="bg1"/>
                  </a:solidFill>
                  <a:latin typeface="Britannic Bold" panose="020B0903060703020204" pitchFamily="34" charset="0"/>
                </a:rPr>
                <a:t>访问权</a:t>
              </a:r>
            </a:p>
            <a:p>
              <a:pPr algn="l">
                <a:lnSpc>
                  <a:spcPct val="85000"/>
                </a:lnSpc>
              </a:pPr>
              <a:r>
                <a:rPr lang="zh-CN" altLang="en-US" sz="2000" b="1" dirty="0">
                  <a:solidFill>
                    <a:schemeClr val="bg1"/>
                  </a:solidFill>
                  <a:latin typeface="Britannic Bold" panose="020B0903060703020204" pitchFamily="34" charset="0"/>
                </a:rPr>
                <a:t>虚基类标志</a:t>
              </a:r>
            </a:p>
            <a:p>
              <a:pPr algn="l">
                <a:lnSpc>
                  <a:spcPct val="85000"/>
                </a:lnSpc>
              </a:pPr>
              <a:r>
                <a:rPr lang="zh-CN" altLang="en-US" sz="2000" b="1" dirty="0">
                  <a:solidFill>
                    <a:schemeClr val="bg1"/>
                  </a:solidFill>
                  <a:latin typeface="Britannic Bold" panose="020B0903060703020204" pitchFamily="34" charset="0"/>
                </a:rPr>
                <a:t>返回值类型</a:t>
              </a:r>
            </a:p>
            <a:p>
              <a:pPr algn="l">
                <a:lnSpc>
                  <a:spcPct val="85000"/>
                </a:lnSpc>
              </a:pPr>
              <a:r>
                <a:rPr lang="zh-CN" altLang="en-US" sz="2000" b="1" dirty="0">
                  <a:solidFill>
                    <a:schemeClr val="bg1"/>
                  </a:solidFill>
                  <a:latin typeface="Britannic Bold" panose="020B0903060703020204" pitchFamily="34" charset="0"/>
                </a:rPr>
                <a:t>参数</a:t>
              </a:r>
            </a:p>
            <a:p>
              <a:pPr algn="l">
                <a:lnSpc>
                  <a:spcPct val="85000"/>
                </a:lnSpc>
              </a:pPr>
              <a:r>
                <a:rPr lang="zh-CN" altLang="en-US" sz="2000" b="1" dirty="0">
                  <a:solidFill>
                    <a:schemeClr val="bg1"/>
                  </a:solidFill>
                  <a:latin typeface="Britannic Bold" panose="020B0903060703020204" pitchFamily="34" charset="0"/>
                </a:rPr>
                <a:t>代码</a:t>
              </a:r>
            </a:p>
            <a:p>
              <a:pPr algn="l">
                <a:lnSpc>
                  <a:spcPct val="85000"/>
                </a:lnSpc>
              </a:pPr>
              <a:r>
                <a:rPr lang="zh-CN" altLang="en-US" b="1" dirty="0">
                  <a:solidFill>
                    <a:srgbClr val="FF0066"/>
                  </a:solidFill>
                  <a:latin typeface="Britannic Bold" panose="020B0903060703020204" pitchFamily="34" charset="0"/>
                </a:rPr>
                <a:t>指向下一个成员函数的指针</a:t>
              </a:r>
            </a:p>
          </p:txBody>
        </p:sp>
        <p:sp>
          <p:nvSpPr>
            <p:cNvPr id="46" name="Line 26">
              <a:extLst>
                <a:ext uri="{FF2B5EF4-FFF2-40B4-BE49-F238E27FC236}">
                  <a16:creationId xmlns:a16="http://schemas.microsoft.com/office/drawing/2014/main" id="{F889F2B1-1980-A84A-8745-009A5C31E3D3}"/>
                </a:ext>
              </a:extLst>
            </p:cNvPr>
            <p:cNvSpPr>
              <a:spLocks noChangeShapeType="1"/>
            </p:cNvSpPr>
            <p:nvPr/>
          </p:nvSpPr>
          <p:spPr bwMode="auto">
            <a:xfrm flipH="1">
              <a:off x="6096000" y="4343400"/>
              <a:ext cx="725488" cy="0"/>
            </a:xfrm>
            <a:prstGeom prst="line">
              <a:avLst/>
            </a:prstGeom>
            <a:noFill/>
            <a:ln w="28575">
              <a:solidFill>
                <a:schemeClr val="tx1"/>
              </a:solidFill>
              <a:round/>
              <a:headEnd type="triangle" w="med" len="med"/>
              <a:tailEnd/>
            </a:ln>
            <a:effectLst>
              <a:outerShdw dist="45791" dir="2021404" algn="ctr" rotWithShape="0">
                <a:schemeClr val="bg2"/>
              </a:outerShdw>
            </a:effectLst>
          </p:spPr>
          <p:txBody>
            <a:bodyPr wrap="none" anchor="ctr"/>
            <a:lstStyle/>
            <a:p>
              <a:pPr>
                <a:defRPr/>
              </a:pPr>
              <a:endParaRPr lang="zh-CN" altLang="en-US"/>
            </a:p>
          </p:txBody>
        </p:sp>
      </p:grpSp>
    </p:spTree>
    <p:extLst>
      <p:ext uri="{BB962C8B-B14F-4D97-AF65-F5344CB8AC3E}">
        <p14:creationId xmlns:p14="http://schemas.microsoft.com/office/powerpoint/2010/main" val="165865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B4571-9ECD-4143-A8AF-FD6140C960B4}"/>
              </a:ext>
            </a:extLst>
          </p:cNvPr>
          <p:cNvSpPr>
            <a:spLocks noGrp="1"/>
          </p:cNvSpPr>
          <p:nvPr>
            <p:ph type="title"/>
          </p:nvPr>
        </p:nvSpPr>
        <p:spPr>
          <a:xfrm>
            <a:off x="635961" y="0"/>
            <a:ext cx="10674590" cy="844601"/>
          </a:xfrm>
        </p:spPr>
        <p:txBody>
          <a:bodyPr/>
          <a:lstStyle/>
          <a:p>
            <a:r>
              <a:rPr kumimoji="1" lang="en-US" altLang="zh-CN" dirty="0"/>
              <a:t>1.2</a:t>
            </a:r>
            <a:r>
              <a:rPr kumimoji="1" lang="zh-CN" altLang="en-US" dirty="0"/>
              <a:t> 目前流行的</a:t>
            </a:r>
            <a:r>
              <a:rPr kumimoji="1" lang="en-US" altLang="zh-CN" dirty="0"/>
              <a:t>OOD</a:t>
            </a:r>
            <a:r>
              <a:rPr kumimoji="1" lang="zh-CN" altLang="en-US" dirty="0"/>
              <a:t>方法概述</a:t>
            </a:r>
          </a:p>
        </p:txBody>
      </p:sp>
      <p:sp>
        <p:nvSpPr>
          <p:cNvPr id="3" name="内容占位符 2">
            <a:extLst>
              <a:ext uri="{FF2B5EF4-FFF2-40B4-BE49-F238E27FC236}">
                <a16:creationId xmlns:a16="http://schemas.microsoft.com/office/drawing/2014/main" id="{9E38C2C3-1982-144B-BDE4-29BD0B344B07}"/>
              </a:ext>
            </a:extLst>
          </p:cNvPr>
          <p:cNvSpPr>
            <a:spLocks noGrp="1"/>
          </p:cNvSpPr>
          <p:nvPr>
            <p:ph idx="1"/>
          </p:nvPr>
        </p:nvSpPr>
        <p:spPr/>
        <p:txBody>
          <a:bodyPr>
            <a:normAutofit/>
          </a:bodyPr>
          <a:lstStyle/>
          <a:p>
            <a:pPr>
              <a:spcBef>
                <a:spcPct val="40000"/>
              </a:spcBef>
              <a:buClr>
                <a:srgbClr val="F078E5"/>
              </a:buClr>
              <a:buSzPct val="140000"/>
              <a:buNone/>
            </a:pPr>
            <a:r>
              <a:rPr lang="zh-CN" altLang="en-US" sz="2400" dirty="0"/>
              <a:t>（</a:t>
            </a:r>
            <a:r>
              <a:rPr lang="en-US" altLang="zh-CN" sz="2400" dirty="0"/>
              <a:t>1</a:t>
            </a:r>
            <a:r>
              <a:rPr lang="zh-CN" altLang="en-US" sz="2400" dirty="0"/>
              <a:t>）</a:t>
            </a:r>
            <a:r>
              <a:rPr lang="en-US" altLang="zh-CN" sz="2400" dirty="0"/>
              <a:t>Coad-Yourdon</a:t>
            </a:r>
            <a:r>
              <a:rPr lang="zh-CN" altLang="en-US" sz="2400" dirty="0">
                <a:latin typeface="宋体" panose="02010600030101010101" pitchFamily="2" charset="-122"/>
              </a:rPr>
              <a:t>方法</a:t>
            </a:r>
          </a:p>
          <a:p>
            <a:pPr>
              <a:spcBef>
                <a:spcPct val="40000"/>
              </a:spcBef>
              <a:buClr>
                <a:srgbClr val="F078E5"/>
              </a:buClr>
              <a:buSzPct val="140000"/>
              <a:buNone/>
            </a:pPr>
            <a:r>
              <a:rPr lang="en-US" altLang="zh-CN" sz="2400" dirty="0"/>
              <a:t>Coad-Yourdon</a:t>
            </a:r>
            <a:r>
              <a:rPr lang="zh-CN" altLang="en-US" sz="2400" dirty="0">
                <a:latin typeface="宋体" panose="02010600030101010101" pitchFamily="2" charset="-122"/>
              </a:rPr>
              <a:t>的</a:t>
            </a:r>
            <a:r>
              <a:rPr lang="en-US" altLang="zh-CN" sz="2400" dirty="0"/>
              <a:t>OOD</a:t>
            </a:r>
            <a:r>
              <a:rPr lang="zh-CN" altLang="en-US" sz="2400" dirty="0">
                <a:latin typeface="宋体" panose="02010600030101010101" pitchFamily="2" charset="-122"/>
              </a:rPr>
              <a:t>过程概述：</a:t>
            </a:r>
          </a:p>
          <a:p>
            <a:pPr>
              <a:spcBef>
                <a:spcPct val="40000"/>
              </a:spcBef>
              <a:buSzTx/>
              <a:buFont typeface="Wingdings" pitchFamily="2" charset="2"/>
              <a:buChar char="§"/>
            </a:pPr>
            <a:r>
              <a:rPr lang="zh-CN" altLang="en-US" sz="2400" dirty="0">
                <a:latin typeface="宋体" panose="02010600030101010101" pitchFamily="2" charset="-122"/>
              </a:rPr>
              <a:t>问题域部分：实现客户需求的子系统</a:t>
            </a:r>
            <a:endParaRPr lang="en-US" altLang="zh-CN" sz="2400" dirty="0">
              <a:latin typeface="宋体" panose="02010600030101010101" pitchFamily="2" charset="-122"/>
            </a:endParaRPr>
          </a:p>
          <a:p>
            <a:pPr>
              <a:spcBef>
                <a:spcPct val="40000"/>
              </a:spcBef>
              <a:buSzTx/>
              <a:buFont typeface="Wingdings" pitchFamily="2" charset="2"/>
              <a:buChar char="§"/>
            </a:pPr>
            <a:endParaRPr lang="zh-CN" altLang="en-US" sz="2400" dirty="0">
              <a:latin typeface="宋体" panose="02010600030101010101" pitchFamily="2" charset="-122"/>
            </a:endParaRPr>
          </a:p>
          <a:p>
            <a:pPr>
              <a:spcBef>
                <a:spcPct val="40000"/>
              </a:spcBef>
              <a:buSzTx/>
              <a:buFont typeface="Wingdings" pitchFamily="2" charset="2"/>
              <a:buChar char="§"/>
            </a:pPr>
            <a:r>
              <a:rPr lang="zh-CN" altLang="en-US" sz="2400" dirty="0">
                <a:latin typeface="宋体" panose="02010600030101010101" pitchFamily="2" charset="-122"/>
              </a:rPr>
              <a:t>人机交互部分：实</a:t>
            </a:r>
            <a:r>
              <a:rPr kumimoji="1" lang="zh-CN" altLang="en-US" sz="2400" dirty="0"/>
              <a:t>现用户界面的子系统（包括可复用的</a:t>
            </a:r>
            <a:r>
              <a:rPr kumimoji="1" lang="en-US" altLang="zh-CN" sz="2400" dirty="0"/>
              <a:t>GUI</a:t>
            </a:r>
            <a:r>
              <a:rPr kumimoji="1" lang="zh-CN" altLang="en-US" sz="2400" dirty="0"/>
              <a:t>子系统）</a:t>
            </a:r>
            <a:endParaRPr kumimoji="1" lang="en-US" altLang="zh-CN" sz="2400" dirty="0"/>
          </a:p>
          <a:p>
            <a:pPr>
              <a:spcBef>
                <a:spcPct val="40000"/>
              </a:spcBef>
              <a:buSzTx/>
              <a:buFont typeface="Wingdings" pitchFamily="2" charset="2"/>
              <a:buChar char="§"/>
            </a:pPr>
            <a:endParaRPr lang="zh-CN" altLang="en-US" sz="2400" dirty="0">
              <a:latin typeface="宋体" panose="02010600030101010101" pitchFamily="2" charset="-122"/>
            </a:endParaRPr>
          </a:p>
          <a:p>
            <a:pPr>
              <a:spcBef>
                <a:spcPct val="40000"/>
              </a:spcBef>
              <a:buSzTx/>
              <a:buFont typeface="Wingdings" pitchFamily="2" charset="2"/>
              <a:buChar char="§"/>
            </a:pPr>
            <a:r>
              <a:rPr lang="zh-CN" altLang="en-US" sz="2400" dirty="0">
                <a:latin typeface="宋体" panose="02010600030101010101" pitchFamily="2" charset="-122"/>
              </a:rPr>
              <a:t>任务管理部分：</a:t>
            </a:r>
            <a:r>
              <a:rPr kumimoji="1" lang="zh-CN" altLang="en-US" sz="2400" dirty="0"/>
              <a:t>负责控制和协调并发任务的子系统，任务可能被包装在一个子系统中或不同的子系统间</a:t>
            </a:r>
            <a:endParaRPr kumimoji="1" lang="en-US" altLang="zh-CN" sz="2400" dirty="0"/>
          </a:p>
          <a:p>
            <a:pPr marL="0" indent="0">
              <a:spcBef>
                <a:spcPct val="40000"/>
              </a:spcBef>
              <a:buSzTx/>
              <a:buNone/>
            </a:pPr>
            <a:endParaRPr lang="zh-CN" altLang="en-US" sz="2400" dirty="0">
              <a:latin typeface="宋体" panose="02010600030101010101" pitchFamily="2" charset="-122"/>
            </a:endParaRPr>
          </a:p>
          <a:p>
            <a:pPr>
              <a:spcBef>
                <a:spcPct val="40000"/>
              </a:spcBef>
              <a:buSzTx/>
              <a:buFont typeface="Wingdings" pitchFamily="2" charset="2"/>
              <a:buChar char="§"/>
            </a:pPr>
            <a:r>
              <a:rPr lang="zh-CN" altLang="en-US" sz="2400" dirty="0">
                <a:latin typeface="宋体" panose="02010600030101010101" pitchFamily="2" charset="-122"/>
              </a:rPr>
              <a:t>数据管理部分：负责对象存储和检索的子系统</a:t>
            </a:r>
          </a:p>
          <a:p>
            <a:pPr>
              <a:spcBef>
                <a:spcPct val="40000"/>
              </a:spcBef>
              <a:buSzTx/>
              <a:buFont typeface="Wingdings" pitchFamily="2" charset="2"/>
              <a:buChar char="§"/>
            </a:pPr>
            <a:endParaRPr lang="zh-CN" altLang="en-US" sz="3200" dirty="0"/>
          </a:p>
          <a:p>
            <a:endParaRPr kumimoji="1" lang="zh-CN" altLang="en-US" sz="2400" dirty="0"/>
          </a:p>
        </p:txBody>
      </p:sp>
      <p:sp>
        <p:nvSpPr>
          <p:cNvPr id="4" name="日期占位符 3">
            <a:extLst>
              <a:ext uri="{FF2B5EF4-FFF2-40B4-BE49-F238E27FC236}">
                <a16:creationId xmlns:a16="http://schemas.microsoft.com/office/drawing/2014/main" id="{CD39F2A8-C3DF-2C44-BF6B-4E8C3ED785C9}"/>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5BDF14EC-4C10-3042-8E4C-1E54C013B8E8}"/>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A241B97-7EDA-3645-AD47-4A5756011A85}"/>
              </a:ext>
            </a:extLst>
          </p:cNvPr>
          <p:cNvSpPr>
            <a:spLocks noGrp="1"/>
          </p:cNvSpPr>
          <p:nvPr>
            <p:ph type="sldNum" sz="quarter" idx="12"/>
          </p:nvPr>
        </p:nvSpPr>
        <p:spPr/>
        <p:txBody>
          <a:bodyPr/>
          <a:lstStyle/>
          <a:p>
            <a:fld id="{5B3F3CCD-5AE8-4BDA-99FD-25BB3DCCC447}" type="slidenum">
              <a:rPr lang="zh-CN" altLang="en-US" smtClean="0"/>
              <a:pPr/>
              <a:t>5</a:t>
            </a:fld>
            <a:endParaRPr lang="zh-CN" altLang="en-US"/>
          </a:p>
        </p:txBody>
      </p:sp>
    </p:spTree>
    <p:extLst>
      <p:ext uri="{BB962C8B-B14F-4D97-AF65-F5344CB8AC3E}">
        <p14:creationId xmlns:p14="http://schemas.microsoft.com/office/powerpoint/2010/main" val="285387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50</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r>
              <a:rPr lang="zh-CN" altLang="en-US" sz="2800" dirty="0">
                <a:latin typeface="楷体_GB2312" pitchFamily="49" charset="-122"/>
              </a:rPr>
              <a:t>数据成员（</a:t>
            </a:r>
            <a:r>
              <a:rPr lang="en-US" altLang="zh-CN" sz="2800" dirty="0" err="1">
                <a:latin typeface="楷体_GB2312" pitchFamily="49" charset="-122"/>
              </a:rPr>
              <a:t>ClassData</a:t>
            </a:r>
            <a:r>
              <a:rPr lang="en-US" altLang="zh-CN" sz="2800" dirty="0">
                <a:latin typeface="楷体_GB2312" pitchFamily="49" charset="-122"/>
              </a:rPr>
              <a:t>）</a:t>
            </a:r>
            <a:r>
              <a:rPr lang="zh-CN" altLang="en-US" sz="2800" dirty="0">
                <a:latin typeface="楷体_GB2312" pitchFamily="49" charset="-122"/>
              </a:rPr>
              <a:t>：</a:t>
            </a:r>
            <a:endParaRPr kumimoji="1" lang="zh-CN" altLang="en-US" sz="2800" dirty="0"/>
          </a:p>
        </p:txBody>
      </p:sp>
      <p:grpSp>
        <p:nvGrpSpPr>
          <p:cNvPr id="31" name="组合 30">
            <a:extLst>
              <a:ext uri="{FF2B5EF4-FFF2-40B4-BE49-F238E27FC236}">
                <a16:creationId xmlns:a16="http://schemas.microsoft.com/office/drawing/2014/main" id="{DBA9203B-D6D9-2E45-B94D-D70FDBA6B7FC}"/>
              </a:ext>
            </a:extLst>
          </p:cNvPr>
          <p:cNvGrpSpPr/>
          <p:nvPr/>
        </p:nvGrpSpPr>
        <p:grpSpPr>
          <a:xfrm>
            <a:off x="1679141" y="1976610"/>
            <a:ext cx="9116586" cy="1838325"/>
            <a:chOff x="1600200" y="4943476"/>
            <a:chExt cx="9116586" cy="1838325"/>
          </a:xfrm>
        </p:grpSpPr>
        <p:sp>
          <p:nvSpPr>
            <p:cNvPr id="32" name="Rectangle 27">
              <a:extLst>
                <a:ext uri="{FF2B5EF4-FFF2-40B4-BE49-F238E27FC236}">
                  <a16:creationId xmlns:a16="http://schemas.microsoft.com/office/drawing/2014/main" id="{25DDC393-5D77-DA48-A25E-3DF5D8541680}"/>
                </a:ext>
              </a:extLst>
            </p:cNvPr>
            <p:cNvSpPr>
              <a:spLocks noChangeArrowheads="1"/>
            </p:cNvSpPr>
            <p:nvPr/>
          </p:nvSpPr>
          <p:spPr bwMode="auto">
            <a:xfrm>
              <a:off x="1600200" y="4943476"/>
              <a:ext cx="2209800" cy="1838325"/>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Rectangle 28">
              <a:extLst>
                <a:ext uri="{FF2B5EF4-FFF2-40B4-BE49-F238E27FC236}">
                  <a16:creationId xmlns:a16="http://schemas.microsoft.com/office/drawing/2014/main" id="{3C990367-0D9A-9E40-8F2E-27F9594C05D6}"/>
                </a:ext>
              </a:extLst>
            </p:cNvPr>
            <p:cNvSpPr>
              <a:spLocks noChangeArrowheads="1"/>
            </p:cNvSpPr>
            <p:nvPr/>
          </p:nvSpPr>
          <p:spPr bwMode="auto">
            <a:xfrm>
              <a:off x="1676401" y="5019675"/>
              <a:ext cx="1997075" cy="16002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 name="Line 29">
              <a:extLst>
                <a:ext uri="{FF2B5EF4-FFF2-40B4-BE49-F238E27FC236}">
                  <a16:creationId xmlns:a16="http://schemas.microsoft.com/office/drawing/2014/main" id="{2BDDC8C0-C704-784A-832A-32AAD59BE824}"/>
                </a:ext>
              </a:extLst>
            </p:cNvPr>
            <p:cNvSpPr>
              <a:spLocks noChangeShapeType="1"/>
            </p:cNvSpPr>
            <p:nvPr/>
          </p:nvSpPr>
          <p:spPr bwMode="auto">
            <a:xfrm>
              <a:off x="1676401" y="5476875"/>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30">
              <a:extLst>
                <a:ext uri="{FF2B5EF4-FFF2-40B4-BE49-F238E27FC236}">
                  <a16:creationId xmlns:a16="http://schemas.microsoft.com/office/drawing/2014/main" id="{B045BB45-EDAB-784B-AC2A-E3400372F94F}"/>
                </a:ext>
              </a:extLst>
            </p:cNvPr>
            <p:cNvSpPr>
              <a:spLocks noChangeArrowheads="1"/>
            </p:cNvSpPr>
            <p:nvPr/>
          </p:nvSpPr>
          <p:spPr bwMode="auto">
            <a:xfrm>
              <a:off x="1981201" y="5003801"/>
              <a:ext cx="1539875"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数据成员</a:t>
              </a:r>
            </a:p>
          </p:txBody>
        </p:sp>
        <p:sp>
          <p:nvSpPr>
            <p:cNvPr id="36" name="Rectangle 31">
              <a:extLst>
                <a:ext uri="{FF2B5EF4-FFF2-40B4-BE49-F238E27FC236}">
                  <a16:creationId xmlns:a16="http://schemas.microsoft.com/office/drawing/2014/main" id="{BA348E86-F7AB-144F-A893-0D28B1D54D4C}"/>
                </a:ext>
              </a:extLst>
            </p:cNvPr>
            <p:cNvSpPr>
              <a:spLocks noChangeArrowheads="1"/>
            </p:cNvSpPr>
            <p:nvPr/>
          </p:nvSpPr>
          <p:spPr bwMode="auto">
            <a:xfrm>
              <a:off x="1792289" y="5492750"/>
              <a:ext cx="1215077" cy="8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a:solidFill>
                    <a:schemeClr val="bg1"/>
                  </a:solidFill>
                  <a:latin typeface="Britannic Bold" panose="020B0903060703020204" pitchFamily="34" charset="0"/>
                </a:rPr>
                <a:t>数据名</a:t>
              </a:r>
            </a:p>
            <a:p>
              <a:pPr algn="l">
                <a:lnSpc>
                  <a:spcPct val="85000"/>
                </a:lnSpc>
              </a:pPr>
              <a:r>
                <a:rPr lang="zh-CN" altLang="en-US" sz="2000" b="1">
                  <a:solidFill>
                    <a:schemeClr val="bg1"/>
                  </a:solidFill>
                  <a:latin typeface="Britannic Bold" panose="020B0903060703020204" pitchFamily="34" charset="0"/>
                </a:rPr>
                <a:t>访问权</a:t>
              </a:r>
            </a:p>
            <a:p>
              <a:pPr algn="l">
                <a:lnSpc>
                  <a:spcPct val="85000"/>
                </a:lnSpc>
              </a:pPr>
              <a:r>
                <a:rPr lang="zh-CN" altLang="en-US" sz="2000" b="1">
                  <a:solidFill>
                    <a:schemeClr val="bg1"/>
                  </a:solidFill>
                  <a:latin typeface="Britannic Bold" panose="020B0903060703020204" pitchFamily="34" charset="0"/>
                </a:rPr>
                <a:t>数据类型</a:t>
              </a:r>
            </a:p>
          </p:txBody>
        </p:sp>
        <p:sp>
          <p:nvSpPr>
            <p:cNvPr id="37" name="Rectangle 32">
              <a:extLst>
                <a:ext uri="{FF2B5EF4-FFF2-40B4-BE49-F238E27FC236}">
                  <a16:creationId xmlns:a16="http://schemas.microsoft.com/office/drawing/2014/main" id="{BE1DDFC4-DB16-9A41-B77B-95E028F1C712}"/>
                </a:ext>
              </a:extLst>
            </p:cNvPr>
            <p:cNvSpPr>
              <a:spLocks noChangeArrowheads="1"/>
            </p:cNvSpPr>
            <p:nvPr/>
          </p:nvSpPr>
          <p:spPr bwMode="auto">
            <a:xfrm>
              <a:off x="3768725" y="6010275"/>
              <a:ext cx="234872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lang="zh-CN" altLang="en-US" sz="2800" b="1">
                  <a:solidFill>
                    <a:srgbClr val="FF0066"/>
                  </a:solidFill>
                  <a:latin typeface="Britannic Bold" panose="020B0903060703020204" pitchFamily="34" charset="0"/>
                </a:rPr>
                <a:t>新增数据成员</a:t>
              </a:r>
            </a:p>
          </p:txBody>
        </p:sp>
        <p:sp>
          <p:nvSpPr>
            <p:cNvPr id="38" name="Rectangle 33">
              <a:extLst>
                <a:ext uri="{FF2B5EF4-FFF2-40B4-BE49-F238E27FC236}">
                  <a16:creationId xmlns:a16="http://schemas.microsoft.com/office/drawing/2014/main" id="{AA19E717-7AA2-5547-94D1-96959D757941}"/>
                </a:ext>
              </a:extLst>
            </p:cNvPr>
            <p:cNvSpPr>
              <a:spLocks noChangeArrowheads="1"/>
            </p:cNvSpPr>
            <p:nvPr/>
          </p:nvSpPr>
          <p:spPr bwMode="auto">
            <a:xfrm>
              <a:off x="6629401" y="4943476"/>
              <a:ext cx="4049713" cy="1838325"/>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9" name="Rectangle 34">
              <a:extLst>
                <a:ext uri="{FF2B5EF4-FFF2-40B4-BE49-F238E27FC236}">
                  <a16:creationId xmlns:a16="http://schemas.microsoft.com/office/drawing/2014/main" id="{1F81ABAC-9DE0-C142-871D-B19A40631049}"/>
                </a:ext>
              </a:extLst>
            </p:cNvPr>
            <p:cNvSpPr>
              <a:spLocks noChangeArrowheads="1"/>
            </p:cNvSpPr>
            <p:nvPr/>
          </p:nvSpPr>
          <p:spPr bwMode="auto">
            <a:xfrm>
              <a:off x="6773864" y="5019675"/>
              <a:ext cx="3825875" cy="16002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35">
              <a:extLst>
                <a:ext uri="{FF2B5EF4-FFF2-40B4-BE49-F238E27FC236}">
                  <a16:creationId xmlns:a16="http://schemas.microsoft.com/office/drawing/2014/main" id="{D1E78038-F5FE-AF4D-B3A8-73A845766028}"/>
                </a:ext>
              </a:extLst>
            </p:cNvPr>
            <p:cNvSpPr>
              <a:spLocks noChangeShapeType="1"/>
            </p:cNvSpPr>
            <p:nvPr/>
          </p:nvSpPr>
          <p:spPr bwMode="auto">
            <a:xfrm>
              <a:off x="6765926" y="5476875"/>
              <a:ext cx="3833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36">
              <a:extLst>
                <a:ext uri="{FF2B5EF4-FFF2-40B4-BE49-F238E27FC236}">
                  <a16:creationId xmlns:a16="http://schemas.microsoft.com/office/drawing/2014/main" id="{0A7D0225-AA15-2442-8D2C-A9685FF609F4}"/>
                </a:ext>
              </a:extLst>
            </p:cNvPr>
            <p:cNvSpPr>
              <a:spLocks noChangeArrowheads="1"/>
            </p:cNvSpPr>
            <p:nvPr/>
          </p:nvSpPr>
          <p:spPr bwMode="auto">
            <a:xfrm>
              <a:off x="7162800" y="5003801"/>
              <a:ext cx="167640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a:solidFill>
                    <a:schemeClr val="bg1"/>
                  </a:solidFill>
                  <a:latin typeface="Britannic Bold" panose="020B0903060703020204" pitchFamily="34" charset="0"/>
                </a:rPr>
                <a:t>数据成员</a:t>
              </a:r>
            </a:p>
          </p:txBody>
        </p:sp>
        <p:sp>
          <p:nvSpPr>
            <p:cNvPr id="42" name="Rectangle 37">
              <a:extLst>
                <a:ext uri="{FF2B5EF4-FFF2-40B4-BE49-F238E27FC236}">
                  <a16:creationId xmlns:a16="http://schemas.microsoft.com/office/drawing/2014/main" id="{2F3C0950-511F-5C45-AE72-0D305E1355F9}"/>
                </a:ext>
              </a:extLst>
            </p:cNvPr>
            <p:cNvSpPr>
              <a:spLocks noChangeArrowheads="1"/>
            </p:cNvSpPr>
            <p:nvPr/>
          </p:nvSpPr>
          <p:spPr bwMode="auto">
            <a:xfrm>
              <a:off x="6821488" y="5492750"/>
              <a:ext cx="3895298" cy="118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85000"/>
                </a:lnSpc>
              </a:pPr>
              <a:r>
                <a:rPr lang="zh-CN" altLang="en-US" sz="2000" b="1">
                  <a:solidFill>
                    <a:schemeClr val="bg1"/>
                  </a:solidFill>
                  <a:latin typeface="Britannic Bold" panose="020B0903060703020204" pitchFamily="34" charset="0"/>
                </a:rPr>
                <a:t>数据名</a:t>
              </a:r>
            </a:p>
            <a:p>
              <a:pPr algn="l">
                <a:lnSpc>
                  <a:spcPct val="85000"/>
                </a:lnSpc>
              </a:pPr>
              <a:r>
                <a:rPr lang="zh-CN" altLang="en-US" sz="2000" b="1">
                  <a:solidFill>
                    <a:schemeClr val="bg1"/>
                  </a:solidFill>
                  <a:latin typeface="Britannic Bold" panose="020B0903060703020204" pitchFamily="34" charset="0"/>
                </a:rPr>
                <a:t>访问权</a:t>
              </a:r>
            </a:p>
            <a:p>
              <a:pPr algn="l">
                <a:lnSpc>
                  <a:spcPct val="85000"/>
                </a:lnSpc>
              </a:pPr>
              <a:r>
                <a:rPr lang="zh-CN" altLang="en-US" sz="2000" b="1">
                  <a:solidFill>
                    <a:schemeClr val="bg1"/>
                  </a:solidFill>
                  <a:latin typeface="Britannic Bold" panose="020B0903060703020204" pitchFamily="34" charset="0"/>
                </a:rPr>
                <a:t>数据类型</a:t>
              </a:r>
            </a:p>
            <a:p>
              <a:pPr algn="l">
                <a:lnSpc>
                  <a:spcPct val="85000"/>
                </a:lnSpc>
              </a:pPr>
              <a:r>
                <a:rPr lang="zh-CN" altLang="en-US" b="1">
                  <a:solidFill>
                    <a:srgbClr val="FF0066"/>
                  </a:solidFill>
                  <a:latin typeface="Britannic Bold" panose="020B0903060703020204" pitchFamily="34" charset="0"/>
                </a:rPr>
                <a:t>指向下一个数据成员的指针</a:t>
              </a:r>
            </a:p>
          </p:txBody>
        </p:sp>
        <p:sp>
          <p:nvSpPr>
            <p:cNvPr id="43" name="Line 38">
              <a:extLst>
                <a:ext uri="{FF2B5EF4-FFF2-40B4-BE49-F238E27FC236}">
                  <a16:creationId xmlns:a16="http://schemas.microsoft.com/office/drawing/2014/main" id="{C974CC5C-5AA6-CE44-B639-06B25541A2D6}"/>
                </a:ext>
              </a:extLst>
            </p:cNvPr>
            <p:cNvSpPr>
              <a:spLocks noChangeShapeType="1"/>
            </p:cNvSpPr>
            <p:nvPr/>
          </p:nvSpPr>
          <p:spPr bwMode="auto">
            <a:xfrm flipH="1">
              <a:off x="6096000" y="6467475"/>
              <a:ext cx="725488" cy="0"/>
            </a:xfrm>
            <a:prstGeom prst="line">
              <a:avLst/>
            </a:prstGeom>
            <a:noFill/>
            <a:ln w="28575">
              <a:solidFill>
                <a:schemeClr val="tx1"/>
              </a:solidFill>
              <a:round/>
              <a:headEnd type="triangle" w="med" len="med"/>
              <a:tailEnd/>
            </a:ln>
            <a:effectLst>
              <a:outerShdw dist="45791" dir="2021404" algn="ctr" rotWithShape="0">
                <a:schemeClr val="bg2"/>
              </a:outerShdw>
            </a:effectLst>
          </p:spPr>
          <p:txBody>
            <a:bodyPr wrap="none" anchor="ctr"/>
            <a:lstStyle/>
            <a:p>
              <a:pPr>
                <a:defRPr/>
              </a:pPr>
              <a:endParaRPr lang="zh-CN" altLang="en-US"/>
            </a:p>
          </p:txBody>
        </p:sp>
      </p:grpSp>
    </p:spTree>
    <p:extLst>
      <p:ext uri="{BB962C8B-B14F-4D97-AF65-F5344CB8AC3E}">
        <p14:creationId xmlns:p14="http://schemas.microsoft.com/office/powerpoint/2010/main" val="1489895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51</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r>
              <a:rPr lang="zh-CN" altLang="en-US" sz="2800" dirty="0">
                <a:latin typeface="楷体_GB2312" pitchFamily="49" charset="-122"/>
              </a:rPr>
              <a:t>类库示意图：</a:t>
            </a:r>
            <a:endParaRPr kumimoji="1" lang="zh-CN" altLang="en-US" sz="2800" dirty="0"/>
          </a:p>
        </p:txBody>
      </p:sp>
      <p:grpSp>
        <p:nvGrpSpPr>
          <p:cNvPr id="20" name="组合 19">
            <a:extLst>
              <a:ext uri="{FF2B5EF4-FFF2-40B4-BE49-F238E27FC236}">
                <a16:creationId xmlns:a16="http://schemas.microsoft.com/office/drawing/2014/main" id="{26026B2D-C41B-4645-90E6-8183A7FE9805}"/>
              </a:ext>
            </a:extLst>
          </p:cNvPr>
          <p:cNvGrpSpPr/>
          <p:nvPr/>
        </p:nvGrpSpPr>
        <p:grpSpPr>
          <a:xfrm>
            <a:off x="1453829" y="1322144"/>
            <a:ext cx="9102640" cy="4980571"/>
            <a:chOff x="1574800" y="762000"/>
            <a:chExt cx="10164946" cy="5943600"/>
          </a:xfrm>
        </p:grpSpPr>
        <p:sp>
          <p:nvSpPr>
            <p:cNvPr id="21" name="Rectangle 4">
              <a:extLst>
                <a:ext uri="{FF2B5EF4-FFF2-40B4-BE49-F238E27FC236}">
                  <a16:creationId xmlns:a16="http://schemas.microsoft.com/office/drawing/2014/main" id="{A6BAFDF3-8537-4245-8DEE-711842CC5122}"/>
                </a:ext>
              </a:extLst>
            </p:cNvPr>
            <p:cNvSpPr>
              <a:spLocks noChangeArrowheads="1"/>
            </p:cNvSpPr>
            <p:nvPr/>
          </p:nvSpPr>
          <p:spPr bwMode="auto">
            <a:xfrm>
              <a:off x="4114800" y="762000"/>
              <a:ext cx="2514600" cy="5943600"/>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22" name="Rectangle 5">
              <a:extLst>
                <a:ext uri="{FF2B5EF4-FFF2-40B4-BE49-F238E27FC236}">
                  <a16:creationId xmlns:a16="http://schemas.microsoft.com/office/drawing/2014/main" id="{92FBA879-203D-CD47-8819-C5C9404A3487}"/>
                </a:ext>
              </a:extLst>
            </p:cNvPr>
            <p:cNvSpPr>
              <a:spLocks noChangeArrowheads="1"/>
            </p:cNvSpPr>
            <p:nvPr/>
          </p:nvSpPr>
          <p:spPr bwMode="auto">
            <a:xfrm>
              <a:off x="4267201" y="914400"/>
              <a:ext cx="2225675" cy="5638800"/>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23" name="Line 6">
              <a:extLst>
                <a:ext uri="{FF2B5EF4-FFF2-40B4-BE49-F238E27FC236}">
                  <a16:creationId xmlns:a16="http://schemas.microsoft.com/office/drawing/2014/main" id="{3C8DA44B-2529-3444-A8FE-F12B6C59F1AD}"/>
                </a:ext>
              </a:extLst>
            </p:cNvPr>
            <p:cNvSpPr>
              <a:spLocks noChangeShapeType="1"/>
            </p:cNvSpPr>
            <p:nvPr/>
          </p:nvSpPr>
          <p:spPr bwMode="auto">
            <a:xfrm>
              <a:off x="4267201" y="1600200"/>
              <a:ext cx="2225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4" name="Text Box 7">
              <a:extLst>
                <a:ext uri="{FF2B5EF4-FFF2-40B4-BE49-F238E27FC236}">
                  <a16:creationId xmlns:a16="http://schemas.microsoft.com/office/drawing/2014/main" id="{0272CF6B-C6BA-4D43-AD24-FE9FB584EC2A}"/>
                </a:ext>
              </a:extLst>
            </p:cNvPr>
            <p:cNvSpPr txBox="1">
              <a:spLocks noChangeArrowheads="1"/>
            </p:cNvSpPr>
            <p:nvPr/>
          </p:nvSpPr>
          <p:spPr bwMode="auto">
            <a:xfrm>
              <a:off x="7781925" y="1385888"/>
              <a:ext cx="2708364" cy="5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b="1" dirty="0">
                  <a:latin typeface="Arial" panose="020B0604020202020204" pitchFamily="34" charset="0"/>
                </a:rPr>
                <a:t>下一个</a:t>
              </a:r>
              <a:r>
                <a:rPr kumimoji="0" lang="en-US" altLang="zh-CN" dirty="0" err="1">
                  <a:latin typeface="Times New Roman" panose="02020603050405020304" pitchFamily="18" charset="0"/>
                </a:rPr>
                <a:t>ClassEntry</a:t>
              </a:r>
              <a:endParaRPr kumimoji="0" lang="en-US" altLang="zh-CN" dirty="0">
                <a:latin typeface="Times New Roman" panose="02020603050405020304" pitchFamily="18" charset="0"/>
              </a:endParaRPr>
            </a:p>
          </p:txBody>
        </p:sp>
        <p:sp>
          <p:nvSpPr>
            <p:cNvPr id="25" name="Line 8">
              <a:extLst>
                <a:ext uri="{FF2B5EF4-FFF2-40B4-BE49-F238E27FC236}">
                  <a16:creationId xmlns:a16="http://schemas.microsoft.com/office/drawing/2014/main" id="{2ED8DF84-42BF-3646-8E38-D6E462625BE7}"/>
                </a:ext>
              </a:extLst>
            </p:cNvPr>
            <p:cNvSpPr>
              <a:spLocks noChangeShapeType="1"/>
            </p:cNvSpPr>
            <p:nvPr/>
          </p:nvSpPr>
          <p:spPr bwMode="auto">
            <a:xfrm>
              <a:off x="6324600" y="1981200"/>
              <a:ext cx="2819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26" name="Rectangle 9">
              <a:extLst>
                <a:ext uri="{FF2B5EF4-FFF2-40B4-BE49-F238E27FC236}">
                  <a16:creationId xmlns:a16="http://schemas.microsoft.com/office/drawing/2014/main" id="{94A2414F-0E98-E840-969F-CF5429A22C99}"/>
                </a:ext>
              </a:extLst>
            </p:cNvPr>
            <p:cNvSpPr>
              <a:spLocks noChangeArrowheads="1"/>
            </p:cNvSpPr>
            <p:nvPr/>
          </p:nvSpPr>
          <p:spPr bwMode="auto">
            <a:xfrm>
              <a:off x="1574800" y="884238"/>
              <a:ext cx="2209800" cy="1401762"/>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27" name="Rectangle 10">
              <a:extLst>
                <a:ext uri="{FF2B5EF4-FFF2-40B4-BE49-F238E27FC236}">
                  <a16:creationId xmlns:a16="http://schemas.microsoft.com/office/drawing/2014/main" id="{22455AC0-9CE8-4B46-A2BF-6D9995894E39}"/>
                </a:ext>
              </a:extLst>
            </p:cNvPr>
            <p:cNvSpPr>
              <a:spLocks noChangeArrowheads="1"/>
            </p:cNvSpPr>
            <p:nvPr/>
          </p:nvSpPr>
          <p:spPr bwMode="auto">
            <a:xfrm>
              <a:off x="1651001" y="954089"/>
              <a:ext cx="1997075" cy="1241425"/>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28" name="Line 11">
              <a:extLst>
                <a:ext uri="{FF2B5EF4-FFF2-40B4-BE49-F238E27FC236}">
                  <a16:creationId xmlns:a16="http://schemas.microsoft.com/office/drawing/2014/main" id="{CC657CAC-264A-4E4C-B3A0-B5ED5DA1F791}"/>
                </a:ext>
              </a:extLst>
            </p:cNvPr>
            <p:cNvSpPr>
              <a:spLocks noChangeShapeType="1"/>
            </p:cNvSpPr>
            <p:nvPr/>
          </p:nvSpPr>
          <p:spPr bwMode="auto">
            <a:xfrm>
              <a:off x="1651001" y="1524000"/>
              <a:ext cx="1997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9" name="Rectangle 12">
              <a:extLst>
                <a:ext uri="{FF2B5EF4-FFF2-40B4-BE49-F238E27FC236}">
                  <a16:creationId xmlns:a16="http://schemas.microsoft.com/office/drawing/2014/main" id="{47E34647-4D88-7D4D-B3BD-87678E79FC46}"/>
                </a:ext>
              </a:extLst>
            </p:cNvPr>
            <p:cNvSpPr>
              <a:spLocks noChangeArrowheads="1"/>
            </p:cNvSpPr>
            <p:nvPr/>
          </p:nvSpPr>
          <p:spPr bwMode="auto">
            <a:xfrm>
              <a:off x="1574800" y="923926"/>
              <a:ext cx="3302000" cy="4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kumimoji="0" lang="en-US" altLang="zh-CN" dirty="0" err="1">
                  <a:solidFill>
                    <a:schemeClr val="bg1"/>
                  </a:solidFill>
                  <a:latin typeface="Times New Roman" panose="02020603050405020304" pitchFamily="18" charset="0"/>
                </a:rPr>
                <a:t>ClassEntryLink</a:t>
              </a:r>
              <a:endParaRPr kumimoji="0" lang="en-US" altLang="zh-CN" sz="2000" dirty="0">
                <a:solidFill>
                  <a:schemeClr val="bg1"/>
                </a:solidFill>
                <a:latin typeface="Times New Roman" panose="02020603050405020304" pitchFamily="18" charset="0"/>
              </a:endParaRPr>
            </a:p>
          </p:txBody>
        </p:sp>
        <p:sp>
          <p:nvSpPr>
            <p:cNvPr id="44" name="Rectangle 13">
              <a:extLst>
                <a:ext uri="{FF2B5EF4-FFF2-40B4-BE49-F238E27FC236}">
                  <a16:creationId xmlns:a16="http://schemas.microsoft.com/office/drawing/2014/main" id="{A9EFBD5F-E6AD-1946-9658-33D7F4270CB3}"/>
                </a:ext>
              </a:extLst>
            </p:cNvPr>
            <p:cNvSpPr>
              <a:spLocks noChangeArrowheads="1"/>
            </p:cNvSpPr>
            <p:nvPr/>
          </p:nvSpPr>
          <p:spPr bwMode="auto">
            <a:xfrm>
              <a:off x="4267202" y="920750"/>
              <a:ext cx="2663825" cy="4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kumimoji="0" lang="en-US" altLang="zh-CN" dirty="0" err="1">
                  <a:solidFill>
                    <a:schemeClr val="bg1"/>
                  </a:solidFill>
                  <a:latin typeface="Times New Roman" panose="02020603050405020304" pitchFamily="18" charset="0"/>
                </a:rPr>
                <a:t>ClassEntry</a:t>
              </a:r>
              <a:endParaRPr kumimoji="0" lang="en-US" altLang="zh-CN" sz="2800" dirty="0">
                <a:solidFill>
                  <a:schemeClr val="bg1"/>
                </a:solidFill>
                <a:latin typeface="Times New Roman" panose="02020603050405020304" pitchFamily="18" charset="0"/>
              </a:endParaRPr>
            </a:p>
          </p:txBody>
        </p:sp>
        <p:sp>
          <p:nvSpPr>
            <p:cNvPr id="45" name="Oval 14">
              <a:extLst>
                <a:ext uri="{FF2B5EF4-FFF2-40B4-BE49-F238E27FC236}">
                  <a16:creationId xmlns:a16="http://schemas.microsoft.com/office/drawing/2014/main" id="{B157406B-65B7-B34E-B607-F55D8E04298B}"/>
                </a:ext>
              </a:extLst>
            </p:cNvPr>
            <p:cNvSpPr>
              <a:spLocks noChangeArrowheads="1"/>
            </p:cNvSpPr>
            <p:nvPr/>
          </p:nvSpPr>
          <p:spPr bwMode="auto">
            <a:xfrm>
              <a:off x="5791200" y="17526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46" name="Text Box 15">
              <a:extLst>
                <a:ext uri="{FF2B5EF4-FFF2-40B4-BE49-F238E27FC236}">
                  <a16:creationId xmlns:a16="http://schemas.microsoft.com/office/drawing/2014/main" id="{99016B95-0B5A-544C-B53C-C8F9CD44A9B6}"/>
                </a:ext>
              </a:extLst>
            </p:cNvPr>
            <p:cNvSpPr txBox="1">
              <a:spLocks noChangeArrowheads="1"/>
            </p:cNvSpPr>
            <p:nvPr/>
          </p:nvSpPr>
          <p:spPr bwMode="auto">
            <a:xfrm>
              <a:off x="9525000" y="1676401"/>
              <a:ext cx="880103" cy="5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a:latin typeface="Arial" panose="020B0604020202020204" pitchFamily="34" charset="0"/>
                </a:rPr>
                <a:t>……</a:t>
              </a:r>
              <a:endParaRPr kumimoji="0" lang="zh-CN" altLang="en-US">
                <a:latin typeface="Times New Roman" panose="02020603050405020304" pitchFamily="18" charset="0"/>
              </a:endParaRPr>
            </a:p>
          </p:txBody>
        </p:sp>
        <p:sp>
          <p:nvSpPr>
            <p:cNvPr id="47" name="Line 16">
              <a:extLst>
                <a:ext uri="{FF2B5EF4-FFF2-40B4-BE49-F238E27FC236}">
                  <a16:creationId xmlns:a16="http://schemas.microsoft.com/office/drawing/2014/main" id="{290B0619-CA3A-B045-95EA-B75820974619}"/>
                </a:ext>
              </a:extLst>
            </p:cNvPr>
            <p:cNvSpPr>
              <a:spLocks noChangeShapeType="1"/>
            </p:cNvSpPr>
            <p:nvPr/>
          </p:nvSpPr>
          <p:spPr bwMode="auto">
            <a:xfrm>
              <a:off x="6324601" y="29718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48" name="Oval 17">
              <a:extLst>
                <a:ext uri="{FF2B5EF4-FFF2-40B4-BE49-F238E27FC236}">
                  <a16:creationId xmlns:a16="http://schemas.microsoft.com/office/drawing/2014/main" id="{AEEFB934-E001-8540-95A4-9A3FB84E7F36}"/>
                </a:ext>
              </a:extLst>
            </p:cNvPr>
            <p:cNvSpPr>
              <a:spLocks noChangeArrowheads="1"/>
            </p:cNvSpPr>
            <p:nvPr/>
          </p:nvSpPr>
          <p:spPr bwMode="auto">
            <a:xfrm>
              <a:off x="5791200" y="27432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49" name="Rectangle 18">
              <a:extLst>
                <a:ext uri="{FF2B5EF4-FFF2-40B4-BE49-F238E27FC236}">
                  <a16:creationId xmlns:a16="http://schemas.microsoft.com/office/drawing/2014/main" id="{45248066-8D9E-3A41-89A0-6EB160D35ADF}"/>
                </a:ext>
              </a:extLst>
            </p:cNvPr>
            <p:cNvSpPr>
              <a:spLocks noChangeArrowheads="1"/>
            </p:cNvSpPr>
            <p:nvPr/>
          </p:nvSpPr>
          <p:spPr bwMode="auto">
            <a:xfrm>
              <a:off x="6931025" y="2560638"/>
              <a:ext cx="1924050" cy="1249362"/>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50" name="Rectangle 19">
              <a:extLst>
                <a:ext uri="{FF2B5EF4-FFF2-40B4-BE49-F238E27FC236}">
                  <a16:creationId xmlns:a16="http://schemas.microsoft.com/office/drawing/2014/main" id="{0EBC939B-2F03-5741-AAAF-4C097CC46BB9}"/>
                </a:ext>
              </a:extLst>
            </p:cNvPr>
            <p:cNvSpPr>
              <a:spLocks noChangeArrowheads="1"/>
            </p:cNvSpPr>
            <p:nvPr/>
          </p:nvSpPr>
          <p:spPr bwMode="auto">
            <a:xfrm>
              <a:off x="7010400" y="2630488"/>
              <a:ext cx="1752600" cy="1103312"/>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51" name="Rectangle 20">
              <a:extLst>
                <a:ext uri="{FF2B5EF4-FFF2-40B4-BE49-F238E27FC236}">
                  <a16:creationId xmlns:a16="http://schemas.microsoft.com/office/drawing/2014/main" id="{C3D17E68-22F6-1942-917F-616D1412BB82}"/>
                </a:ext>
              </a:extLst>
            </p:cNvPr>
            <p:cNvSpPr>
              <a:spLocks noChangeArrowheads="1"/>
            </p:cNvSpPr>
            <p:nvPr/>
          </p:nvSpPr>
          <p:spPr bwMode="auto">
            <a:xfrm>
              <a:off x="6934201" y="2438401"/>
              <a:ext cx="1997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kumimoji="0" lang="en-US" altLang="zh-CN" dirty="0" err="1">
                  <a:solidFill>
                    <a:schemeClr val="bg1"/>
                  </a:solidFill>
                  <a:latin typeface="Times New Roman" panose="02020603050405020304" pitchFamily="18" charset="0"/>
                </a:rPr>
                <a:t>ClassBase</a:t>
              </a:r>
              <a:endParaRPr kumimoji="0" lang="en-US" altLang="zh-CN" dirty="0">
                <a:solidFill>
                  <a:schemeClr val="bg1"/>
                </a:solidFill>
                <a:latin typeface="Times New Roman" panose="02020603050405020304" pitchFamily="18" charset="0"/>
              </a:endParaRPr>
            </a:p>
          </p:txBody>
        </p:sp>
        <p:sp>
          <p:nvSpPr>
            <p:cNvPr id="52" name="Line 21">
              <a:extLst>
                <a:ext uri="{FF2B5EF4-FFF2-40B4-BE49-F238E27FC236}">
                  <a16:creationId xmlns:a16="http://schemas.microsoft.com/office/drawing/2014/main" id="{65C8FE47-DFAE-9B4D-9CA3-8234947B8A4D}"/>
                </a:ext>
              </a:extLst>
            </p:cNvPr>
            <p:cNvSpPr>
              <a:spLocks noChangeShapeType="1"/>
            </p:cNvSpPr>
            <p:nvPr/>
          </p:nvSpPr>
          <p:spPr bwMode="auto">
            <a:xfrm>
              <a:off x="7070726" y="3048000"/>
              <a:ext cx="169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3" name="Line 22">
              <a:extLst>
                <a:ext uri="{FF2B5EF4-FFF2-40B4-BE49-F238E27FC236}">
                  <a16:creationId xmlns:a16="http://schemas.microsoft.com/office/drawing/2014/main" id="{F4D0A485-080E-594C-AB9A-31A5B29E85ED}"/>
                </a:ext>
              </a:extLst>
            </p:cNvPr>
            <p:cNvSpPr>
              <a:spLocks noChangeShapeType="1"/>
            </p:cNvSpPr>
            <p:nvPr/>
          </p:nvSpPr>
          <p:spPr bwMode="auto">
            <a:xfrm>
              <a:off x="3505201" y="18288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54" name="Oval 23">
              <a:extLst>
                <a:ext uri="{FF2B5EF4-FFF2-40B4-BE49-F238E27FC236}">
                  <a16:creationId xmlns:a16="http://schemas.microsoft.com/office/drawing/2014/main" id="{09B943CD-2EB0-4C4F-B3AF-E8D6E0187111}"/>
                </a:ext>
              </a:extLst>
            </p:cNvPr>
            <p:cNvSpPr>
              <a:spLocks noChangeArrowheads="1"/>
            </p:cNvSpPr>
            <p:nvPr/>
          </p:nvSpPr>
          <p:spPr bwMode="auto">
            <a:xfrm>
              <a:off x="2971800" y="16002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55" name="Line 24">
              <a:extLst>
                <a:ext uri="{FF2B5EF4-FFF2-40B4-BE49-F238E27FC236}">
                  <a16:creationId xmlns:a16="http://schemas.microsoft.com/office/drawing/2014/main" id="{EF1A6A30-B440-224C-B017-C4D28543B3F6}"/>
                </a:ext>
              </a:extLst>
            </p:cNvPr>
            <p:cNvSpPr>
              <a:spLocks noChangeShapeType="1"/>
            </p:cNvSpPr>
            <p:nvPr/>
          </p:nvSpPr>
          <p:spPr bwMode="auto">
            <a:xfrm>
              <a:off x="6324601" y="43434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56" name="Oval 25">
              <a:extLst>
                <a:ext uri="{FF2B5EF4-FFF2-40B4-BE49-F238E27FC236}">
                  <a16:creationId xmlns:a16="http://schemas.microsoft.com/office/drawing/2014/main" id="{C49D6153-3D90-F047-A6B9-4BE58049184F}"/>
                </a:ext>
              </a:extLst>
            </p:cNvPr>
            <p:cNvSpPr>
              <a:spLocks noChangeArrowheads="1"/>
            </p:cNvSpPr>
            <p:nvPr/>
          </p:nvSpPr>
          <p:spPr bwMode="auto">
            <a:xfrm>
              <a:off x="5791200" y="41148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57" name="Line 26">
              <a:extLst>
                <a:ext uri="{FF2B5EF4-FFF2-40B4-BE49-F238E27FC236}">
                  <a16:creationId xmlns:a16="http://schemas.microsoft.com/office/drawing/2014/main" id="{5D7844AE-C4C0-2144-9190-BE43F70F3E51}"/>
                </a:ext>
              </a:extLst>
            </p:cNvPr>
            <p:cNvSpPr>
              <a:spLocks noChangeShapeType="1"/>
            </p:cNvSpPr>
            <p:nvPr/>
          </p:nvSpPr>
          <p:spPr bwMode="auto">
            <a:xfrm>
              <a:off x="6324601" y="57912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58" name="Oval 27">
              <a:extLst>
                <a:ext uri="{FF2B5EF4-FFF2-40B4-BE49-F238E27FC236}">
                  <a16:creationId xmlns:a16="http://schemas.microsoft.com/office/drawing/2014/main" id="{B23E373B-3644-9D4E-9433-4C8D6A232E2F}"/>
                </a:ext>
              </a:extLst>
            </p:cNvPr>
            <p:cNvSpPr>
              <a:spLocks noChangeArrowheads="1"/>
            </p:cNvSpPr>
            <p:nvPr/>
          </p:nvSpPr>
          <p:spPr bwMode="auto">
            <a:xfrm>
              <a:off x="5791200" y="55626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59" name="Rectangle 28">
              <a:extLst>
                <a:ext uri="{FF2B5EF4-FFF2-40B4-BE49-F238E27FC236}">
                  <a16:creationId xmlns:a16="http://schemas.microsoft.com/office/drawing/2014/main" id="{44C33BAF-3903-9248-AE90-A1849E527B24}"/>
                </a:ext>
              </a:extLst>
            </p:cNvPr>
            <p:cNvSpPr>
              <a:spLocks noChangeArrowheads="1"/>
            </p:cNvSpPr>
            <p:nvPr/>
          </p:nvSpPr>
          <p:spPr bwMode="auto">
            <a:xfrm>
              <a:off x="6931025" y="5456238"/>
              <a:ext cx="1924050" cy="1249362"/>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60" name="Rectangle 29">
              <a:extLst>
                <a:ext uri="{FF2B5EF4-FFF2-40B4-BE49-F238E27FC236}">
                  <a16:creationId xmlns:a16="http://schemas.microsoft.com/office/drawing/2014/main" id="{B742A0C2-5B0D-994A-9A1F-4E506F188D14}"/>
                </a:ext>
              </a:extLst>
            </p:cNvPr>
            <p:cNvSpPr>
              <a:spLocks noChangeArrowheads="1"/>
            </p:cNvSpPr>
            <p:nvPr/>
          </p:nvSpPr>
          <p:spPr bwMode="auto">
            <a:xfrm>
              <a:off x="7010400" y="5526088"/>
              <a:ext cx="1752600" cy="1103312"/>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61" name="Rectangle 30">
              <a:extLst>
                <a:ext uri="{FF2B5EF4-FFF2-40B4-BE49-F238E27FC236}">
                  <a16:creationId xmlns:a16="http://schemas.microsoft.com/office/drawing/2014/main" id="{9CEF6591-7B3E-CE47-ADC3-E6706CBBA6C0}"/>
                </a:ext>
              </a:extLst>
            </p:cNvPr>
            <p:cNvSpPr>
              <a:spLocks noChangeArrowheads="1"/>
            </p:cNvSpPr>
            <p:nvPr/>
          </p:nvSpPr>
          <p:spPr bwMode="auto">
            <a:xfrm>
              <a:off x="6934201" y="5334001"/>
              <a:ext cx="1997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kumimoji="0" lang="en-US" altLang="zh-CN">
                  <a:solidFill>
                    <a:schemeClr val="bg1"/>
                  </a:solidFill>
                  <a:latin typeface="Times New Roman" panose="02020603050405020304" pitchFamily="18" charset="0"/>
                </a:rPr>
                <a:t>ClassData</a:t>
              </a:r>
            </a:p>
          </p:txBody>
        </p:sp>
        <p:sp>
          <p:nvSpPr>
            <p:cNvPr id="62" name="Line 31">
              <a:extLst>
                <a:ext uri="{FF2B5EF4-FFF2-40B4-BE49-F238E27FC236}">
                  <a16:creationId xmlns:a16="http://schemas.microsoft.com/office/drawing/2014/main" id="{E8C036B4-3B11-574A-8671-7540638E6201}"/>
                </a:ext>
              </a:extLst>
            </p:cNvPr>
            <p:cNvSpPr>
              <a:spLocks noChangeShapeType="1"/>
            </p:cNvSpPr>
            <p:nvPr/>
          </p:nvSpPr>
          <p:spPr bwMode="auto">
            <a:xfrm>
              <a:off x="7070726" y="6019800"/>
              <a:ext cx="169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3" name="Rectangle 32">
              <a:extLst>
                <a:ext uri="{FF2B5EF4-FFF2-40B4-BE49-F238E27FC236}">
                  <a16:creationId xmlns:a16="http://schemas.microsoft.com/office/drawing/2014/main" id="{2053BB7D-4168-A84A-B5BB-7DB5AB97BBF6}"/>
                </a:ext>
              </a:extLst>
            </p:cNvPr>
            <p:cNvSpPr>
              <a:spLocks noChangeArrowheads="1"/>
            </p:cNvSpPr>
            <p:nvPr/>
          </p:nvSpPr>
          <p:spPr bwMode="auto">
            <a:xfrm>
              <a:off x="6934200" y="4008438"/>
              <a:ext cx="1924050" cy="1249362"/>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64" name="Rectangle 33">
              <a:extLst>
                <a:ext uri="{FF2B5EF4-FFF2-40B4-BE49-F238E27FC236}">
                  <a16:creationId xmlns:a16="http://schemas.microsoft.com/office/drawing/2014/main" id="{D6906C0E-F445-AE43-8A61-9C468B7E1F6F}"/>
                </a:ext>
              </a:extLst>
            </p:cNvPr>
            <p:cNvSpPr>
              <a:spLocks noChangeArrowheads="1"/>
            </p:cNvSpPr>
            <p:nvPr/>
          </p:nvSpPr>
          <p:spPr bwMode="auto">
            <a:xfrm>
              <a:off x="7010400" y="4114801"/>
              <a:ext cx="1752600" cy="1103313"/>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65" name="Rectangle 34">
              <a:extLst>
                <a:ext uri="{FF2B5EF4-FFF2-40B4-BE49-F238E27FC236}">
                  <a16:creationId xmlns:a16="http://schemas.microsoft.com/office/drawing/2014/main" id="{592D6260-FD07-9C4F-8C36-3000CE025405}"/>
                </a:ext>
              </a:extLst>
            </p:cNvPr>
            <p:cNvSpPr>
              <a:spLocks noChangeArrowheads="1"/>
            </p:cNvSpPr>
            <p:nvPr/>
          </p:nvSpPr>
          <p:spPr bwMode="auto">
            <a:xfrm>
              <a:off x="6937376" y="3886201"/>
              <a:ext cx="1997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40000"/>
                </a:lnSpc>
                <a:spcBef>
                  <a:spcPct val="20000"/>
                </a:spcBef>
                <a:buClr>
                  <a:schemeClr val="accent2"/>
                </a:buClr>
                <a:buSzPct val="75000"/>
                <a:buFont typeface="Monotype Sorts" pitchFamily="2" charset="2"/>
                <a:buNone/>
              </a:pPr>
              <a:r>
                <a:rPr kumimoji="0" lang="en-US" altLang="zh-CN">
                  <a:solidFill>
                    <a:schemeClr val="bg1"/>
                  </a:solidFill>
                  <a:latin typeface="Times New Roman" panose="02020603050405020304" pitchFamily="18" charset="0"/>
                </a:rPr>
                <a:t>ClassFun</a:t>
              </a:r>
            </a:p>
          </p:txBody>
        </p:sp>
        <p:sp>
          <p:nvSpPr>
            <p:cNvPr id="66" name="Line 35">
              <a:extLst>
                <a:ext uri="{FF2B5EF4-FFF2-40B4-BE49-F238E27FC236}">
                  <a16:creationId xmlns:a16="http://schemas.microsoft.com/office/drawing/2014/main" id="{A747152D-83BC-8749-9A85-1096FC96472B}"/>
                </a:ext>
              </a:extLst>
            </p:cNvPr>
            <p:cNvSpPr>
              <a:spLocks noChangeShapeType="1"/>
            </p:cNvSpPr>
            <p:nvPr/>
          </p:nvSpPr>
          <p:spPr bwMode="auto">
            <a:xfrm>
              <a:off x="7013575" y="4572000"/>
              <a:ext cx="1752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7" name="Line 36">
              <a:extLst>
                <a:ext uri="{FF2B5EF4-FFF2-40B4-BE49-F238E27FC236}">
                  <a16:creationId xmlns:a16="http://schemas.microsoft.com/office/drawing/2014/main" id="{39D976BA-0D91-5946-AA3B-4A27EC53A4B9}"/>
                </a:ext>
              </a:extLst>
            </p:cNvPr>
            <p:cNvSpPr>
              <a:spLocks noChangeShapeType="1"/>
            </p:cNvSpPr>
            <p:nvPr/>
          </p:nvSpPr>
          <p:spPr bwMode="auto">
            <a:xfrm>
              <a:off x="8686801" y="33528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8" name="Oval 37">
              <a:extLst>
                <a:ext uri="{FF2B5EF4-FFF2-40B4-BE49-F238E27FC236}">
                  <a16:creationId xmlns:a16="http://schemas.microsoft.com/office/drawing/2014/main" id="{4836D508-238A-2149-BDA4-D559FDFE039C}"/>
                </a:ext>
              </a:extLst>
            </p:cNvPr>
            <p:cNvSpPr>
              <a:spLocks noChangeArrowheads="1"/>
            </p:cNvSpPr>
            <p:nvPr/>
          </p:nvSpPr>
          <p:spPr bwMode="auto">
            <a:xfrm>
              <a:off x="8153400" y="31242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69" name="Line 38">
              <a:extLst>
                <a:ext uri="{FF2B5EF4-FFF2-40B4-BE49-F238E27FC236}">
                  <a16:creationId xmlns:a16="http://schemas.microsoft.com/office/drawing/2014/main" id="{C2316ABE-74C6-224F-95D2-716D2DC99197}"/>
                </a:ext>
              </a:extLst>
            </p:cNvPr>
            <p:cNvSpPr>
              <a:spLocks noChangeShapeType="1"/>
            </p:cNvSpPr>
            <p:nvPr/>
          </p:nvSpPr>
          <p:spPr bwMode="auto">
            <a:xfrm>
              <a:off x="8689976" y="48768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0" name="Oval 39">
              <a:extLst>
                <a:ext uri="{FF2B5EF4-FFF2-40B4-BE49-F238E27FC236}">
                  <a16:creationId xmlns:a16="http://schemas.microsoft.com/office/drawing/2014/main" id="{68847AF2-F28F-CA41-82B2-32D96C7E2527}"/>
                </a:ext>
              </a:extLst>
            </p:cNvPr>
            <p:cNvSpPr>
              <a:spLocks noChangeArrowheads="1"/>
            </p:cNvSpPr>
            <p:nvPr/>
          </p:nvSpPr>
          <p:spPr bwMode="auto">
            <a:xfrm>
              <a:off x="8156576" y="4648200"/>
              <a:ext cx="530225"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71" name="Oval 40">
              <a:extLst>
                <a:ext uri="{FF2B5EF4-FFF2-40B4-BE49-F238E27FC236}">
                  <a16:creationId xmlns:a16="http://schemas.microsoft.com/office/drawing/2014/main" id="{2317B09A-EB02-9D49-8F5D-C1812F93F649}"/>
                </a:ext>
              </a:extLst>
            </p:cNvPr>
            <p:cNvSpPr>
              <a:spLocks noChangeArrowheads="1"/>
            </p:cNvSpPr>
            <p:nvPr/>
          </p:nvSpPr>
          <p:spPr bwMode="auto">
            <a:xfrm>
              <a:off x="8156575" y="6019800"/>
              <a:ext cx="533400" cy="533400"/>
            </a:xfrm>
            <a:prstGeom prst="ellipse">
              <a:avLst/>
            </a:prstGeom>
            <a:solidFill>
              <a:srgbClr val="3366FF">
                <a:alpha val="50000"/>
              </a:srgbClr>
            </a:solidFill>
            <a:ln w="12700">
              <a:solidFill>
                <a:schemeClr val="tx1"/>
              </a:solidFill>
              <a:round/>
              <a:headEnd/>
              <a:tailEnd/>
            </a:ln>
            <a:effectLst>
              <a:outerShdw dist="45791" dir="2021404" algn="ctr" rotWithShape="0">
                <a:schemeClr val="bg2"/>
              </a:outerShdw>
            </a:effectLst>
          </p:spPr>
          <p:txBody>
            <a:bodyPr wrap="none" anchor="ctr"/>
            <a:lstStyle/>
            <a:p>
              <a:pPr>
                <a:defRPr/>
              </a:pPr>
              <a:endParaRPr lang="zh-CN" altLang="en-US" sz="1600"/>
            </a:p>
          </p:txBody>
        </p:sp>
        <p:sp>
          <p:nvSpPr>
            <p:cNvPr id="72" name="Text Box 41">
              <a:extLst>
                <a:ext uri="{FF2B5EF4-FFF2-40B4-BE49-F238E27FC236}">
                  <a16:creationId xmlns:a16="http://schemas.microsoft.com/office/drawing/2014/main" id="{19B627C4-4F6A-8248-A1C8-45107C535419}"/>
                </a:ext>
              </a:extLst>
            </p:cNvPr>
            <p:cNvSpPr txBox="1">
              <a:spLocks noChangeArrowheads="1"/>
            </p:cNvSpPr>
            <p:nvPr/>
          </p:nvSpPr>
          <p:spPr bwMode="auto">
            <a:xfrm>
              <a:off x="8855075" y="2631213"/>
              <a:ext cx="2819400" cy="55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b="1" dirty="0">
                  <a:latin typeface="Arial" panose="020B0604020202020204" pitchFamily="34" charset="0"/>
                </a:rPr>
                <a:t>下一个</a:t>
              </a:r>
              <a:r>
                <a:rPr kumimoji="0" lang="en-US" altLang="zh-CN" dirty="0" err="1">
                  <a:latin typeface="Times New Roman" panose="02020603050405020304" pitchFamily="18" charset="0"/>
                </a:rPr>
                <a:t>ClassBase</a:t>
              </a:r>
              <a:endParaRPr kumimoji="0" lang="en-US" altLang="zh-CN" dirty="0">
                <a:latin typeface="Times New Roman" panose="02020603050405020304" pitchFamily="18" charset="0"/>
              </a:endParaRPr>
            </a:p>
          </p:txBody>
        </p:sp>
        <p:sp>
          <p:nvSpPr>
            <p:cNvPr id="73" name="Text Box 42">
              <a:extLst>
                <a:ext uri="{FF2B5EF4-FFF2-40B4-BE49-F238E27FC236}">
                  <a16:creationId xmlns:a16="http://schemas.microsoft.com/office/drawing/2014/main" id="{BBAE57C3-3CD0-4743-95AF-16EDF5302387}"/>
                </a:ext>
              </a:extLst>
            </p:cNvPr>
            <p:cNvSpPr txBox="1">
              <a:spLocks noChangeArrowheads="1"/>
            </p:cNvSpPr>
            <p:nvPr/>
          </p:nvSpPr>
          <p:spPr bwMode="auto">
            <a:xfrm>
              <a:off x="9372600" y="2986088"/>
              <a:ext cx="880103" cy="5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a:latin typeface="Arial" panose="020B0604020202020204" pitchFamily="34" charset="0"/>
                </a:rPr>
                <a:t>……</a:t>
              </a:r>
              <a:endParaRPr kumimoji="0" lang="zh-CN" altLang="en-US">
                <a:latin typeface="Times New Roman" panose="02020603050405020304" pitchFamily="18" charset="0"/>
              </a:endParaRPr>
            </a:p>
          </p:txBody>
        </p:sp>
        <p:sp>
          <p:nvSpPr>
            <p:cNvPr id="74" name="Text Box 43">
              <a:extLst>
                <a:ext uri="{FF2B5EF4-FFF2-40B4-BE49-F238E27FC236}">
                  <a16:creationId xmlns:a16="http://schemas.microsoft.com/office/drawing/2014/main" id="{3CB2E73F-CF97-7A46-967A-20CE943ABCF7}"/>
                </a:ext>
              </a:extLst>
            </p:cNvPr>
            <p:cNvSpPr txBox="1">
              <a:spLocks noChangeArrowheads="1"/>
            </p:cNvSpPr>
            <p:nvPr/>
          </p:nvSpPr>
          <p:spPr bwMode="auto">
            <a:xfrm>
              <a:off x="8920346" y="4204153"/>
              <a:ext cx="2819400" cy="50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dirty="0">
                  <a:latin typeface="Arial" panose="020B0604020202020204" pitchFamily="34" charset="0"/>
                </a:rPr>
                <a:t>下一个</a:t>
              </a:r>
              <a:r>
                <a:rPr kumimoji="0" lang="en-US" altLang="zh-CN" dirty="0" err="1">
                  <a:latin typeface="Times New Roman" panose="02020603050405020304" pitchFamily="18" charset="0"/>
                </a:rPr>
                <a:t>ClassFun</a:t>
              </a:r>
              <a:r>
                <a:rPr kumimoji="0" lang="en-US" altLang="zh-CN" dirty="0">
                  <a:latin typeface="Times New Roman" panose="02020603050405020304" pitchFamily="18" charset="0"/>
                </a:rPr>
                <a:t> </a:t>
              </a:r>
            </a:p>
          </p:txBody>
        </p:sp>
        <p:sp>
          <p:nvSpPr>
            <p:cNvPr id="75" name="Text Box 44">
              <a:extLst>
                <a:ext uri="{FF2B5EF4-FFF2-40B4-BE49-F238E27FC236}">
                  <a16:creationId xmlns:a16="http://schemas.microsoft.com/office/drawing/2014/main" id="{B7029887-E51B-2242-AE1A-5D5A5EB6D4DC}"/>
                </a:ext>
              </a:extLst>
            </p:cNvPr>
            <p:cNvSpPr txBox="1">
              <a:spLocks noChangeArrowheads="1"/>
            </p:cNvSpPr>
            <p:nvPr/>
          </p:nvSpPr>
          <p:spPr bwMode="auto">
            <a:xfrm>
              <a:off x="9525000" y="4586288"/>
              <a:ext cx="880103" cy="5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a:latin typeface="Arial" panose="020B0604020202020204" pitchFamily="34" charset="0"/>
                </a:rPr>
                <a:t>……</a:t>
              </a:r>
              <a:endParaRPr kumimoji="0" lang="zh-CN" altLang="en-US">
                <a:latin typeface="Times New Roman" panose="02020603050405020304" pitchFamily="18" charset="0"/>
              </a:endParaRPr>
            </a:p>
          </p:txBody>
        </p:sp>
        <p:sp>
          <p:nvSpPr>
            <p:cNvPr id="76" name="Line 45">
              <a:extLst>
                <a:ext uri="{FF2B5EF4-FFF2-40B4-BE49-F238E27FC236}">
                  <a16:creationId xmlns:a16="http://schemas.microsoft.com/office/drawing/2014/main" id="{8F84B8B5-975B-274D-8973-2F492782F749}"/>
                </a:ext>
              </a:extLst>
            </p:cNvPr>
            <p:cNvSpPr>
              <a:spLocks noChangeShapeType="1"/>
            </p:cNvSpPr>
            <p:nvPr/>
          </p:nvSpPr>
          <p:spPr bwMode="auto">
            <a:xfrm>
              <a:off x="8686801" y="6324600"/>
              <a:ext cx="606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7" name="Text Box 46">
              <a:extLst>
                <a:ext uri="{FF2B5EF4-FFF2-40B4-BE49-F238E27FC236}">
                  <a16:creationId xmlns:a16="http://schemas.microsoft.com/office/drawing/2014/main" id="{B7C7C8EE-2CDD-C74D-8095-D832E841AFF0}"/>
                </a:ext>
              </a:extLst>
            </p:cNvPr>
            <p:cNvSpPr txBox="1">
              <a:spLocks noChangeArrowheads="1"/>
            </p:cNvSpPr>
            <p:nvPr/>
          </p:nvSpPr>
          <p:spPr bwMode="auto">
            <a:xfrm>
              <a:off x="8990013" y="5597526"/>
              <a:ext cx="2635353" cy="50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90000"/>
                </a:lnSpc>
              </a:pPr>
              <a:r>
                <a:rPr lang="zh-CN" altLang="en-US" b="1" dirty="0">
                  <a:latin typeface="Arial" panose="020B0604020202020204" pitchFamily="34" charset="0"/>
                </a:rPr>
                <a:t>下一个</a:t>
              </a:r>
              <a:r>
                <a:rPr kumimoji="0" lang="en-US" altLang="zh-CN" dirty="0" err="1">
                  <a:latin typeface="Times New Roman" panose="02020603050405020304" pitchFamily="18" charset="0"/>
                </a:rPr>
                <a:t>ClassData</a:t>
              </a:r>
              <a:endParaRPr kumimoji="0" lang="en-US" altLang="zh-CN" dirty="0">
                <a:latin typeface="Times New Roman" panose="02020603050405020304" pitchFamily="18" charset="0"/>
              </a:endParaRPr>
            </a:p>
          </p:txBody>
        </p:sp>
        <p:sp>
          <p:nvSpPr>
            <p:cNvPr id="78" name="Text Box 47">
              <a:extLst>
                <a:ext uri="{FF2B5EF4-FFF2-40B4-BE49-F238E27FC236}">
                  <a16:creationId xmlns:a16="http://schemas.microsoft.com/office/drawing/2014/main" id="{136A56C1-6505-CF45-9EE0-A7CF8B9675BC}"/>
                </a:ext>
              </a:extLst>
            </p:cNvPr>
            <p:cNvSpPr txBox="1">
              <a:spLocks noChangeArrowheads="1"/>
            </p:cNvSpPr>
            <p:nvPr/>
          </p:nvSpPr>
          <p:spPr bwMode="auto">
            <a:xfrm>
              <a:off x="9372600" y="5957888"/>
              <a:ext cx="880103" cy="5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a:latin typeface="Arial" panose="020B0604020202020204" pitchFamily="34" charset="0"/>
                </a:rPr>
                <a:t>……</a:t>
              </a:r>
              <a:endParaRPr kumimoji="0" lang="zh-CN" altLang="en-US">
                <a:latin typeface="Times New Roman" panose="02020603050405020304" pitchFamily="18" charset="0"/>
              </a:endParaRPr>
            </a:p>
          </p:txBody>
        </p:sp>
      </p:grpSp>
    </p:spTree>
    <p:extLst>
      <p:ext uri="{BB962C8B-B14F-4D97-AF65-F5344CB8AC3E}">
        <p14:creationId xmlns:p14="http://schemas.microsoft.com/office/powerpoint/2010/main" val="1006688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设计问题域子系统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52</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r>
              <a:rPr lang="zh-CN" altLang="en-US" sz="2800" dirty="0">
                <a:latin typeface="宋体" panose="02010600030101010101" pitchFamily="2" charset="-122"/>
              </a:rPr>
              <a:t>类条目缓冲区（</a:t>
            </a:r>
            <a:r>
              <a:rPr lang="en-US" altLang="zh-CN" sz="2800" dirty="0" err="1">
                <a:latin typeface="宋体" panose="02010600030101010101" pitchFamily="2" charset="-122"/>
              </a:rPr>
              <a:t>ClassEntryBuffer</a:t>
            </a:r>
            <a:r>
              <a:rPr lang="en-US" altLang="zh-CN" sz="2800" dirty="0">
                <a:latin typeface="宋体" panose="02010600030101010101" pitchFamily="2" charset="-122"/>
              </a:rPr>
              <a:t>）</a:t>
            </a:r>
          </a:p>
          <a:p>
            <a:r>
              <a:rPr lang="zh-CN" altLang="en-US" sz="2400" dirty="0">
                <a:latin typeface="楷体_GB2312" pitchFamily="49" charset="-122"/>
              </a:rPr>
              <a:t>为便于处理当前类,额外设置类条目缓冲区,它是从</a:t>
            </a:r>
            <a:r>
              <a:rPr lang="en-US" altLang="zh-CN" sz="2400" dirty="0" err="1">
                <a:latin typeface="楷体_GB2312" pitchFamily="49" charset="-122"/>
              </a:rPr>
              <a:t>ClassEntry</a:t>
            </a:r>
            <a:r>
              <a:rPr lang="zh-CN" altLang="en-US" sz="2400" dirty="0">
                <a:latin typeface="楷体_GB2312" pitchFamily="49" charset="-122"/>
              </a:rPr>
              <a:t>类派生出来的类,除继承</a:t>
            </a:r>
            <a:r>
              <a:rPr lang="en-US" altLang="zh-CN" sz="2400" dirty="0" err="1">
                <a:latin typeface="楷体_GB2312" pitchFamily="49" charset="-122"/>
              </a:rPr>
              <a:t>ClassEntry</a:t>
            </a:r>
            <a:r>
              <a:rPr lang="zh-CN" altLang="en-US" sz="2400" dirty="0">
                <a:latin typeface="楷体_GB2312" pitchFamily="49" charset="-122"/>
              </a:rPr>
              <a:t>中的数据成员和成员函数外,主要增加</a:t>
            </a:r>
            <a:r>
              <a:rPr lang="zh-CN" altLang="en-US" sz="2400" dirty="0">
                <a:solidFill>
                  <a:schemeClr val="hlink"/>
                </a:solidFill>
                <a:latin typeface="宋体" panose="02010600030101010101" pitchFamily="2" charset="-122"/>
              </a:rPr>
              <a:t>用于域窗口或类链交换数据的成员函数</a:t>
            </a:r>
          </a:p>
        </p:txBody>
      </p:sp>
      <p:grpSp>
        <p:nvGrpSpPr>
          <p:cNvPr id="79" name="组合 78">
            <a:extLst>
              <a:ext uri="{FF2B5EF4-FFF2-40B4-BE49-F238E27FC236}">
                <a16:creationId xmlns:a16="http://schemas.microsoft.com/office/drawing/2014/main" id="{C38D5E3E-8D15-C844-943B-F317AB0AB44F}"/>
              </a:ext>
            </a:extLst>
          </p:cNvPr>
          <p:cNvGrpSpPr/>
          <p:nvPr/>
        </p:nvGrpSpPr>
        <p:grpSpPr>
          <a:xfrm>
            <a:off x="3920189" y="2982217"/>
            <a:ext cx="2474034" cy="2352675"/>
            <a:chOff x="4953000" y="3962401"/>
            <a:chExt cx="2590800" cy="2352675"/>
          </a:xfrm>
        </p:grpSpPr>
        <p:sp>
          <p:nvSpPr>
            <p:cNvPr id="80" name="Rectangle 3">
              <a:extLst>
                <a:ext uri="{FF2B5EF4-FFF2-40B4-BE49-F238E27FC236}">
                  <a16:creationId xmlns:a16="http://schemas.microsoft.com/office/drawing/2014/main" id="{49DB5A48-02F7-754C-B351-F548FDD3F118}"/>
                </a:ext>
              </a:extLst>
            </p:cNvPr>
            <p:cNvSpPr>
              <a:spLocks noChangeArrowheads="1"/>
            </p:cNvSpPr>
            <p:nvPr/>
          </p:nvSpPr>
          <p:spPr bwMode="auto">
            <a:xfrm>
              <a:off x="5318125" y="4059238"/>
              <a:ext cx="1924050" cy="665162"/>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81" name="Rectangle 4">
              <a:extLst>
                <a:ext uri="{FF2B5EF4-FFF2-40B4-BE49-F238E27FC236}">
                  <a16:creationId xmlns:a16="http://schemas.microsoft.com/office/drawing/2014/main" id="{2977A00C-6222-6E44-BD2F-C62DA6206B86}"/>
                </a:ext>
              </a:extLst>
            </p:cNvPr>
            <p:cNvSpPr>
              <a:spLocks noChangeArrowheads="1"/>
            </p:cNvSpPr>
            <p:nvPr/>
          </p:nvSpPr>
          <p:spPr bwMode="auto">
            <a:xfrm>
              <a:off x="5394325" y="4154489"/>
              <a:ext cx="1752600" cy="484187"/>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82" name="Rectangle 5">
              <a:extLst>
                <a:ext uri="{FF2B5EF4-FFF2-40B4-BE49-F238E27FC236}">
                  <a16:creationId xmlns:a16="http://schemas.microsoft.com/office/drawing/2014/main" id="{65BD9F11-69D1-F74D-B601-8A9BDA0506CD}"/>
                </a:ext>
              </a:extLst>
            </p:cNvPr>
            <p:cNvSpPr>
              <a:spLocks noChangeArrowheads="1"/>
            </p:cNvSpPr>
            <p:nvPr/>
          </p:nvSpPr>
          <p:spPr bwMode="auto">
            <a:xfrm>
              <a:off x="5318126" y="3962401"/>
              <a:ext cx="1997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kumimoji="0" lang="en-US" altLang="zh-CN" dirty="0" err="1">
                  <a:solidFill>
                    <a:schemeClr val="bg1"/>
                  </a:solidFill>
                  <a:latin typeface="Times New Roman" panose="02020603050405020304" pitchFamily="18" charset="0"/>
                </a:rPr>
                <a:t>ClassEntry</a:t>
              </a:r>
              <a:endParaRPr kumimoji="0" lang="en-US" altLang="zh-CN" dirty="0">
                <a:solidFill>
                  <a:schemeClr val="bg1"/>
                </a:solidFill>
                <a:latin typeface="Times New Roman" panose="02020603050405020304" pitchFamily="18" charset="0"/>
              </a:endParaRPr>
            </a:p>
          </p:txBody>
        </p:sp>
        <p:sp>
          <p:nvSpPr>
            <p:cNvPr id="83" name="Line 8">
              <a:extLst>
                <a:ext uri="{FF2B5EF4-FFF2-40B4-BE49-F238E27FC236}">
                  <a16:creationId xmlns:a16="http://schemas.microsoft.com/office/drawing/2014/main" id="{60F849A6-825E-1F41-A077-D5666F28E9F3}"/>
                </a:ext>
              </a:extLst>
            </p:cNvPr>
            <p:cNvSpPr>
              <a:spLocks noChangeShapeType="1"/>
            </p:cNvSpPr>
            <p:nvPr/>
          </p:nvSpPr>
          <p:spPr bwMode="auto">
            <a:xfrm>
              <a:off x="6324600" y="4953000"/>
              <a:ext cx="0" cy="6858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4" name="Rectangle 9">
              <a:extLst>
                <a:ext uri="{FF2B5EF4-FFF2-40B4-BE49-F238E27FC236}">
                  <a16:creationId xmlns:a16="http://schemas.microsoft.com/office/drawing/2014/main" id="{7B221702-E4D2-4C43-8FB2-C10FCE9A6B78}"/>
                </a:ext>
              </a:extLst>
            </p:cNvPr>
            <p:cNvSpPr>
              <a:spLocks noChangeArrowheads="1"/>
            </p:cNvSpPr>
            <p:nvPr/>
          </p:nvSpPr>
          <p:spPr bwMode="auto">
            <a:xfrm>
              <a:off x="4953000" y="5638801"/>
              <a:ext cx="2590800" cy="665163"/>
            </a:xfrm>
            <a:prstGeom prst="rect">
              <a:avLst/>
            </a:prstGeom>
            <a:solidFill>
              <a:srgbClr val="0000CC"/>
            </a:solidFill>
            <a:ln w="12700">
              <a:solidFill>
                <a:schemeClr val="tx1"/>
              </a:solidFill>
              <a:prstDash val="dash"/>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85" name="Rectangle 10">
              <a:extLst>
                <a:ext uri="{FF2B5EF4-FFF2-40B4-BE49-F238E27FC236}">
                  <a16:creationId xmlns:a16="http://schemas.microsoft.com/office/drawing/2014/main" id="{ECC28678-5B66-D04C-A4CF-CB96C4881DB3}"/>
                </a:ext>
              </a:extLst>
            </p:cNvPr>
            <p:cNvSpPr>
              <a:spLocks noChangeArrowheads="1"/>
            </p:cNvSpPr>
            <p:nvPr/>
          </p:nvSpPr>
          <p:spPr bwMode="auto">
            <a:xfrm>
              <a:off x="5105400" y="5754689"/>
              <a:ext cx="2438400" cy="484187"/>
            </a:xfrm>
            <a:prstGeom prst="rect">
              <a:avLst/>
            </a:prstGeom>
            <a:solidFill>
              <a:srgbClr val="0000CC"/>
            </a:solidFill>
            <a:ln w="12700">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sp>
          <p:nvSpPr>
            <p:cNvPr id="86" name="Rectangle 13">
              <a:extLst>
                <a:ext uri="{FF2B5EF4-FFF2-40B4-BE49-F238E27FC236}">
                  <a16:creationId xmlns:a16="http://schemas.microsoft.com/office/drawing/2014/main" id="{6B73AA49-50B4-4649-AB87-7DC3F6F90EF4}"/>
                </a:ext>
              </a:extLst>
            </p:cNvPr>
            <p:cNvSpPr>
              <a:spLocks noChangeArrowheads="1"/>
            </p:cNvSpPr>
            <p:nvPr/>
          </p:nvSpPr>
          <p:spPr bwMode="auto">
            <a:xfrm>
              <a:off x="5029200" y="5638801"/>
              <a:ext cx="251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lnSpc>
                  <a:spcPct val="140000"/>
                </a:lnSpc>
                <a:spcBef>
                  <a:spcPct val="20000"/>
                </a:spcBef>
                <a:buClr>
                  <a:schemeClr val="accent2"/>
                </a:buClr>
                <a:buSzPct val="75000"/>
                <a:buFont typeface="Monotype Sorts" pitchFamily="2" charset="2"/>
                <a:buNone/>
              </a:pPr>
              <a:r>
                <a:rPr kumimoji="0" lang="en-US" altLang="zh-CN" dirty="0" err="1">
                  <a:solidFill>
                    <a:schemeClr val="bg1"/>
                  </a:solidFill>
                  <a:latin typeface="Times New Roman" panose="02020603050405020304" pitchFamily="18" charset="0"/>
                </a:rPr>
                <a:t>ClassEntryBuffer</a:t>
              </a:r>
              <a:endParaRPr kumimoji="0" lang="en-US" altLang="zh-CN" dirty="0">
                <a:solidFill>
                  <a:schemeClr val="bg1"/>
                </a:solidFill>
                <a:latin typeface="Times New Roman" panose="02020603050405020304" pitchFamily="18" charset="0"/>
              </a:endParaRPr>
            </a:p>
          </p:txBody>
        </p:sp>
        <p:sp>
          <p:nvSpPr>
            <p:cNvPr id="87" name="AutoShape 15">
              <a:extLst>
                <a:ext uri="{FF2B5EF4-FFF2-40B4-BE49-F238E27FC236}">
                  <a16:creationId xmlns:a16="http://schemas.microsoft.com/office/drawing/2014/main" id="{1BC61749-E4F2-C842-8202-5AD8BE272EE8}"/>
                </a:ext>
              </a:extLst>
            </p:cNvPr>
            <p:cNvSpPr>
              <a:spLocks noChangeArrowheads="1"/>
            </p:cNvSpPr>
            <p:nvPr/>
          </p:nvSpPr>
          <p:spPr bwMode="auto">
            <a:xfrm>
              <a:off x="6172200" y="4724400"/>
              <a:ext cx="292100" cy="2159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spTree>
    <p:extLst>
      <p:ext uri="{BB962C8B-B14F-4D97-AF65-F5344CB8AC3E}">
        <p14:creationId xmlns:p14="http://schemas.microsoft.com/office/powerpoint/2010/main" val="2170862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隶书" pitchFamily="49" charset="-122"/>
              </a:rPr>
              <a:t>设计</a:t>
            </a:r>
            <a:r>
              <a:rPr lang="zh-CN" altLang="en-US" dirty="0">
                <a:latin typeface="楷体_GB2312" pitchFamily="49" charset="-122"/>
              </a:rPr>
              <a:t>人机交互子系统</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53</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pPr marL="609600" indent="-609600">
              <a:lnSpc>
                <a:spcPct val="95000"/>
              </a:lnSpc>
              <a:spcBef>
                <a:spcPct val="0"/>
              </a:spcBef>
              <a:buSzPct val="120000"/>
              <a:buFont typeface="Wingdings" pitchFamily="2" charset="2"/>
              <a:buChar char="§"/>
            </a:pPr>
            <a:r>
              <a:rPr lang="zh-CN" altLang="en-US" sz="2800" dirty="0">
                <a:latin typeface="楷体_GB2312" pitchFamily="49" charset="-122"/>
              </a:rPr>
              <a:t>窗口</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登录窗口(用户输入账号、确认/放弃)</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主窗口(创建/浏览/存储/退出)</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创建窗口(输入新类名/选择已有类名,三个分组框分别管理父类、成员函数和数据成员，每组框有：添加/编辑/删除)</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选择浏览方式窗口(按类名浏览/按类关系浏览)</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类名浏览窗口</a:t>
            </a:r>
          </a:p>
          <a:p>
            <a:pPr marL="1371600" lvl="2" indent="-457200">
              <a:lnSpc>
                <a:spcPct val="120000"/>
              </a:lnSpc>
              <a:spcBef>
                <a:spcPct val="0"/>
              </a:spcBef>
              <a:buClr>
                <a:schemeClr val="hlink"/>
              </a:buClr>
              <a:buFont typeface="Wingdings" pitchFamily="2" charset="2"/>
              <a:buChar char="§"/>
            </a:pPr>
            <a:r>
              <a:rPr lang="zh-CN" altLang="en-US" sz="2400" dirty="0">
                <a:solidFill>
                  <a:schemeClr val="tx1"/>
                </a:solidFill>
                <a:latin typeface="楷体_GB2312" pitchFamily="49" charset="-122"/>
              </a:rPr>
              <a:t>类关系浏览窗口</a:t>
            </a:r>
          </a:p>
          <a:p>
            <a:pPr marL="609600" indent="-609600">
              <a:lnSpc>
                <a:spcPct val="120000"/>
              </a:lnSpc>
              <a:spcBef>
                <a:spcPct val="0"/>
              </a:spcBef>
              <a:buSzPct val="120000"/>
              <a:buFont typeface="Wingdings" pitchFamily="2" charset="2"/>
              <a:buChar char="§"/>
            </a:pPr>
            <a:r>
              <a:rPr lang="zh-CN" altLang="en-US" sz="2800" dirty="0">
                <a:latin typeface="楷体_GB2312" pitchFamily="49" charset="-122"/>
              </a:rPr>
              <a:t>复用: 基于</a:t>
            </a:r>
            <a:r>
              <a:rPr lang="en-US" altLang="zh-CN" sz="2800" dirty="0">
                <a:latin typeface="楷体_GB2312" pitchFamily="49" charset="-122"/>
              </a:rPr>
              <a:t>VC</a:t>
            </a:r>
            <a:r>
              <a:rPr lang="zh-CN" altLang="en-US" sz="2800" dirty="0">
                <a:latin typeface="楷体_GB2312" pitchFamily="49" charset="-122"/>
              </a:rPr>
              <a:t>开发环境,尽可能重用</a:t>
            </a:r>
            <a:r>
              <a:rPr lang="en-US" altLang="zh-CN" sz="2800" dirty="0">
                <a:latin typeface="楷体_GB2312" pitchFamily="49" charset="-122"/>
              </a:rPr>
              <a:t>MFC</a:t>
            </a:r>
            <a:r>
              <a:rPr lang="zh-CN" altLang="en-US" sz="2800" dirty="0">
                <a:latin typeface="楷体_GB2312" pitchFamily="49" charset="-122"/>
              </a:rPr>
              <a:t>中类</a:t>
            </a:r>
          </a:p>
        </p:txBody>
      </p:sp>
    </p:spTree>
    <p:extLst>
      <p:ext uri="{BB962C8B-B14F-4D97-AF65-F5344CB8AC3E}">
        <p14:creationId xmlns:p14="http://schemas.microsoft.com/office/powerpoint/2010/main" val="1565688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a:t>
            </a:r>
            <a:r>
              <a:rPr lang="zh-CN" altLang="en-US" dirty="0">
                <a:latin typeface="楷体_GB2312" pitchFamily="49" charset="-122"/>
              </a:rPr>
              <a:t>设计其它类</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54</a:t>
            </a:fld>
            <a:endParaRPr lang="zh-CN" altLang="en-US"/>
          </a:p>
        </p:txBody>
      </p:sp>
      <p:sp>
        <p:nvSpPr>
          <p:cNvPr id="30" name="内容占位符 2">
            <a:extLst>
              <a:ext uri="{FF2B5EF4-FFF2-40B4-BE49-F238E27FC236}">
                <a16:creationId xmlns:a16="http://schemas.microsoft.com/office/drawing/2014/main" id="{0F8A7057-0772-3747-8B26-EF7D63767054}"/>
              </a:ext>
            </a:extLst>
          </p:cNvPr>
          <p:cNvSpPr>
            <a:spLocks noGrp="1"/>
          </p:cNvSpPr>
          <p:nvPr>
            <p:ph idx="1"/>
          </p:nvPr>
        </p:nvSpPr>
        <p:spPr>
          <a:xfrm>
            <a:off x="635961" y="963827"/>
            <a:ext cx="10806396" cy="5177116"/>
          </a:xfrm>
        </p:spPr>
        <p:txBody>
          <a:bodyPr>
            <a:normAutofit/>
          </a:bodyPr>
          <a:lstStyle/>
          <a:p>
            <a:pPr marL="609600" indent="-609600">
              <a:lnSpc>
                <a:spcPct val="95000"/>
              </a:lnSpc>
              <a:spcBef>
                <a:spcPct val="0"/>
              </a:spcBef>
              <a:buSzPct val="120000"/>
              <a:buFont typeface="Wingdings" pitchFamily="2" charset="2"/>
              <a:buChar char="§"/>
            </a:pPr>
            <a:r>
              <a:rPr lang="zh-CN" altLang="en-US" sz="2800" dirty="0"/>
              <a:t>无须任务管理子系统：系统可以有多个用户，但限定各用户以串行方式工作。</a:t>
            </a:r>
          </a:p>
          <a:p>
            <a:pPr marL="609600" indent="-609600">
              <a:lnSpc>
                <a:spcPct val="95000"/>
              </a:lnSpc>
              <a:spcBef>
                <a:spcPct val="0"/>
              </a:spcBef>
              <a:buSzPct val="120000"/>
              <a:buFont typeface="Wingdings" pitchFamily="2" charset="2"/>
              <a:buChar char="§"/>
            </a:pPr>
            <a:r>
              <a:rPr lang="zh-CN" altLang="en-US" sz="2800" dirty="0"/>
              <a:t>无须数据管理子系统：利用普通文件系统而非数据库管理系统存储类库。</a:t>
            </a:r>
          </a:p>
          <a:p>
            <a:pPr marL="609600" indent="-609600">
              <a:lnSpc>
                <a:spcPct val="95000"/>
              </a:lnSpc>
              <a:spcBef>
                <a:spcPct val="0"/>
              </a:spcBef>
              <a:buSzPct val="120000"/>
              <a:buFont typeface="Wingdings" pitchFamily="2" charset="2"/>
              <a:buChar char="§"/>
            </a:pPr>
            <a:r>
              <a:rPr lang="zh-CN" altLang="en-US" sz="2800" dirty="0"/>
              <a:t>利用</a:t>
            </a:r>
            <a:r>
              <a:rPr lang="en-US" altLang="zh-CN" sz="2800" dirty="0"/>
              <a:t>MFC</a:t>
            </a:r>
            <a:r>
              <a:rPr lang="zh-CN" altLang="en-US" sz="2800" dirty="0"/>
              <a:t>开发应用程序必须包含的类：</a:t>
            </a:r>
          </a:p>
          <a:p>
            <a:pPr lvl="2"/>
            <a:r>
              <a:rPr lang="zh-CN" altLang="en-US" sz="2400" dirty="0">
                <a:latin typeface="楷体_GB2312" pitchFamily="49" charset="-122"/>
              </a:rPr>
              <a:t>应用程序类：</a:t>
            </a:r>
            <a:r>
              <a:rPr lang="en-US" altLang="zh-CN" sz="2400" dirty="0" err="1"/>
              <a:t>CWinApp</a:t>
            </a:r>
            <a:r>
              <a:rPr lang="en-US" altLang="zh-CN" sz="2400" dirty="0"/>
              <a:t> </a:t>
            </a:r>
            <a:r>
              <a:rPr lang="zh-CN" altLang="en-US" sz="2400" dirty="0"/>
              <a:t>（相当于主函数）</a:t>
            </a:r>
          </a:p>
          <a:p>
            <a:pPr lvl="2"/>
            <a:r>
              <a:rPr lang="zh-CN" altLang="en-US" sz="2400" dirty="0">
                <a:latin typeface="楷体_GB2312" pitchFamily="49" charset="-122"/>
              </a:rPr>
              <a:t>读写功能：</a:t>
            </a:r>
            <a:r>
              <a:rPr lang="en-US" altLang="zh-CN" sz="2400" dirty="0" err="1"/>
              <a:t>CDocument</a:t>
            </a:r>
            <a:endParaRPr lang="en-US" altLang="zh-CN" sz="2400" dirty="0"/>
          </a:p>
          <a:p>
            <a:pPr lvl="2"/>
            <a:r>
              <a:rPr lang="zh-CN" altLang="en-US" sz="2400" dirty="0"/>
              <a:t>窗口：</a:t>
            </a:r>
            <a:r>
              <a:rPr lang="en-US" altLang="zh-CN" sz="2400" dirty="0" err="1"/>
              <a:t>CDialog</a:t>
            </a:r>
            <a:endParaRPr lang="zh-CN" altLang="en-US" sz="2400" dirty="0">
              <a:latin typeface="楷体_GB2312" pitchFamily="49" charset="-122"/>
            </a:endParaRPr>
          </a:p>
        </p:txBody>
      </p:sp>
    </p:spTree>
    <p:extLst>
      <p:ext uri="{BB962C8B-B14F-4D97-AF65-F5344CB8AC3E}">
        <p14:creationId xmlns:p14="http://schemas.microsoft.com/office/powerpoint/2010/main" val="515583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9FD57-FA9C-E046-B72D-A99EAEDEEDB8}"/>
              </a:ext>
            </a:extLst>
          </p:cNvPr>
          <p:cNvSpPr>
            <a:spLocks noGrp="1"/>
          </p:cNvSpPr>
          <p:nvPr>
            <p:ph type="title"/>
          </p:nvPr>
        </p:nvSpPr>
        <p:spPr/>
        <p:txBody>
          <a:bodyPr/>
          <a:lstStyle/>
          <a:p>
            <a:r>
              <a:rPr kumimoji="1" lang="en-US" altLang="zh-CN" dirty="0"/>
              <a:t>6</a:t>
            </a:r>
            <a:r>
              <a:rPr kumimoji="1" lang="zh-CN" altLang="en-US" dirty="0"/>
              <a:t> </a:t>
            </a:r>
            <a:r>
              <a:rPr lang="zh-CN" altLang="en-US" dirty="0">
                <a:latin typeface="隶书" pitchFamily="49" charset="-122"/>
              </a:rPr>
              <a:t>实例</a:t>
            </a:r>
            <a:r>
              <a:rPr lang="en-US" altLang="zh-CN" dirty="0">
                <a:latin typeface="隶书" pitchFamily="49" charset="-122"/>
              </a:rPr>
              <a:t>—OOD</a:t>
            </a:r>
            <a:r>
              <a:rPr lang="zh-CN" altLang="en-US" dirty="0">
                <a:latin typeface="隶书" pitchFamily="49" charset="-122"/>
              </a:rPr>
              <a:t>导出的</a:t>
            </a:r>
            <a:r>
              <a:rPr lang="zh-CN" altLang="en-US" dirty="0">
                <a:latin typeface="楷体_GB2312" pitchFamily="49" charset="-122"/>
              </a:rPr>
              <a:t>对象模型</a:t>
            </a:r>
            <a:endParaRPr kumimoji="1" lang="zh-CN" altLang="en-US" dirty="0"/>
          </a:p>
        </p:txBody>
      </p:sp>
      <p:sp>
        <p:nvSpPr>
          <p:cNvPr id="4" name="日期占位符 3">
            <a:extLst>
              <a:ext uri="{FF2B5EF4-FFF2-40B4-BE49-F238E27FC236}">
                <a16:creationId xmlns:a16="http://schemas.microsoft.com/office/drawing/2014/main" id="{A469E8DC-D060-4040-A088-022613840005}"/>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2DB39789-7704-D940-9DD7-ABDFB85416E6}"/>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65EDFB4D-E76A-5445-B186-8514797FB806}"/>
              </a:ext>
            </a:extLst>
          </p:cNvPr>
          <p:cNvSpPr>
            <a:spLocks noGrp="1"/>
          </p:cNvSpPr>
          <p:nvPr>
            <p:ph type="sldNum" sz="quarter" idx="12"/>
          </p:nvPr>
        </p:nvSpPr>
        <p:spPr/>
        <p:txBody>
          <a:bodyPr/>
          <a:lstStyle/>
          <a:p>
            <a:fld id="{5B3F3CCD-5AE8-4BDA-99FD-25BB3DCCC447}" type="slidenum">
              <a:rPr lang="zh-CN" altLang="en-US" smtClean="0"/>
              <a:pPr/>
              <a:t>55</a:t>
            </a:fld>
            <a:endParaRPr lang="zh-CN" altLang="en-US"/>
          </a:p>
        </p:txBody>
      </p:sp>
      <p:pic>
        <p:nvPicPr>
          <p:cNvPr id="3" name="内容占位符 2">
            <a:extLst>
              <a:ext uri="{FF2B5EF4-FFF2-40B4-BE49-F238E27FC236}">
                <a16:creationId xmlns:a16="http://schemas.microsoft.com/office/drawing/2014/main" id="{F9F35578-8890-8340-B905-6C16D8C2DB91}"/>
              </a:ext>
            </a:extLst>
          </p:cNvPr>
          <p:cNvPicPr>
            <a:picLocks noGrp="1" noChangeAspect="1"/>
          </p:cNvPicPr>
          <p:nvPr>
            <p:ph idx="1"/>
          </p:nvPr>
        </p:nvPicPr>
        <p:blipFill>
          <a:blip r:embed="rId2"/>
          <a:stretch>
            <a:fillRect/>
          </a:stretch>
        </p:blipFill>
        <p:spPr>
          <a:xfrm>
            <a:off x="3660814" y="963613"/>
            <a:ext cx="4757659" cy="5176837"/>
          </a:xfrm>
          <a:prstGeom prst="rect">
            <a:avLst/>
          </a:prstGeom>
        </p:spPr>
      </p:pic>
    </p:spTree>
    <p:extLst>
      <p:ext uri="{BB962C8B-B14F-4D97-AF65-F5344CB8AC3E}">
        <p14:creationId xmlns:p14="http://schemas.microsoft.com/office/powerpoint/2010/main" val="2831788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BD72C-D9F4-3043-8A2F-E4D2AD22B3E4}"/>
              </a:ext>
            </a:extLst>
          </p:cNvPr>
          <p:cNvSpPr>
            <a:spLocks noGrp="1"/>
          </p:cNvSpPr>
          <p:nvPr>
            <p:ph type="title"/>
          </p:nvPr>
        </p:nvSpPr>
        <p:spPr/>
        <p:txBody>
          <a:bodyPr/>
          <a:lstStyle/>
          <a:p>
            <a:r>
              <a:rPr kumimoji="1" lang="en-US" altLang="zh-CN" dirty="0"/>
              <a:t>7</a:t>
            </a:r>
            <a:r>
              <a:rPr kumimoji="1" lang="zh-CN" altLang="en-US" dirty="0"/>
              <a:t> 小结</a:t>
            </a:r>
          </a:p>
        </p:txBody>
      </p:sp>
      <p:sp>
        <p:nvSpPr>
          <p:cNvPr id="3" name="内容占位符 2">
            <a:extLst>
              <a:ext uri="{FF2B5EF4-FFF2-40B4-BE49-F238E27FC236}">
                <a16:creationId xmlns:a16="http://schemas.microsoft.com/office/drawing/2014/main" id="{43721F30-F8D5-3049-9EBD-1F5D64AB49E8}"/>
              </a:ext>
            </a:extLst>
          </p:cNvPr>
          <p:cNvSpPr>
            <a:spLocks noGrp="1"/>
          </p:cNvSpPr>
          <p:nvPr>
            <p:ph idx="1"/>
          </p:nvPr>
        </p:nvSpPr>
        <p:spPr/>
        <p:txBody>
          <a:bodyPr/>
          <a:lstStyle/>
          <a:p>
            <a:r>
              <a:rPr lang="zh-CN" altLang="en-US" sz="2800" dirty="0">
                <a:latin typeface="隶书" pitchFamily="49" charset="-122"/>
              </a:rPr>
              <a:t>从</a:t>
            </a:r>
            <a:r>
              <a:rPr lang="zh-CN" altLang="en-US" sz="2800" dirty="0"/>
              <a:t>面向对象分析到面向对象设计</a:t>
            </a:r>
            <a:r>
              <a:rPr lang="en-US" altLang="zh-CN" sz="2800" dirty="0">
                <a:latin typeface="隶书" pitchFamily="49" charset="-122"/>
              </a:rPr>
              <a:t>：</a:t>
            </a:r>
            <a:r>
              <a:rPr lang="zh-CN" altLang="en-US" sz="2800" dirty="0">
                <a:latin typeface="隶书" pitchFamily="49" charset="-122"/>
              </a:rPr>
              <a:t>逐渐扩充模型的过程</a:t>
            </a:r>
            <a:endParaRPr lang="en-US" altLang="zh-CN" sz="2800" dirty="0">
              <a:latin typeface="隶书" pitchFamily="49" charset="-122"/>
            </a:endParaRPr>
          </a:p>
          <a:p>
            <a:endParaRPr lang="en-US" altLang="zh-CN" sz="2800" dirty="0">
              <a:latin typeface="隶书" pitchFamily="49" charset="-122"/>
            </a:endParaRPr>
          </a:p>
          <a:p>
            <a:r>
              <a:rPr lang="zh-CN" altLang="en-US" sz="2800" dirty="0">
                <a:latin typeface="隶书" pitchFamily="49" charset="-122"/>
              </a:rPr>
              <a:t>从</a:t>
            </a:r>
            <a:r>
              <a:rPr lang="zh-CN" altLang="en-US" sz="2800" dirty="0">
                <a:solidFill>
                  <a:schemeClr val="hlink"/>
                </a:solidFill>
              </a:rPr>
              <a:t>问题域精确模型</a:t>
            </a:r>
            <a:r>
              <a:rPr lang="zh-CN" altLang="en-US" sz="2800" dirty="0">
                <a:solidFill>
                  <a:schemeClr val="tx1"/>
                </a:solidFill>
              </a:rPr>
              <a:t>到</a:t>
            </a:r>
            <a:r>
              <a:rPr lang="zh-CN" altLang="en-US" sz="2800" dirty="0">
                <a:solidFill>
                  <a:schemeClr val="hlink"/>
                </a:solidFill>
              </a:rPr>
              <a:t>求解域模型</a:t>
            </a:r>
            <a:endParaRPr lang="en-US" altLang="zh-CN" sz="2800" dirty="0">
              <a:latin typeface="隶书" pitchFamily="49" charset="-122"/>
            </a:endParaRPr>
          </a:p>
          <a:p>
            <a:endParaRPr kumimoji="1" lang="en-US" altLang="zh-CN" sz="2800" dirty="0"/>
          </a:p>
          <a:p>
            <a:r>
              <a:rPr kumimoji="1" lang="zh-CN" altLang="en-US" sz="2800" dirty="0"/>
              <a:t>面向对象设计</a:t>
            </a:r>
            <a:r>
              <a:rPr kumimoji="1" lang="en-US" altLang="zh-CN" sz="2800" dirty="0"/>
              <a:t>: </a:t>
            </a:r>
            <a:r>
              <a:rPr kumimoji="1" lang="zh-CN" altLang="en-US" sz="2800" dirty="0"/>
              <a:t>系统设计</a:t>
            </a:r>
            <a:r>
              <a:rPr kumimoji="1" lang="en-US" altLang="zh-CN" sz="2800" dirty="0"/>
              <a:t>+</a:t>
            </a:r>
            <a:r>
              <a:rPr kumimoji="1" lang="zh-CN" altLang="en-US" sz="2800" dirty="0"/>
              <a:t>对象设计</a:t>
            </a:r>
          </a:p>
          <a:p>
            <a:endParaRPr kumimoji="1" lang="zh-CN" altLang="en-US" dirty="0"/>
          </a:p>
        </p:txBody>
      </p:sp>
      <p:sp>
        <p:nvSpPr>
          <p:cNvPr id="4" name="日期占位符 3">
            <a:extLst>
              <a:ext uri="{FF2B5EF4-FFF2-40B4-BE49-F238E27FC236}">
                <a16:creationId xmlns:a16="http://schemas.microsoft.com/office/drawing/2014/main" id="{649AF642-45EA-5742-9E06-26515EEDDB0F}"/>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953671FC-BDF9-AA42-8EA5-FB92446739BB}"/>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01B21F1B-FAE8-AD4E-87D9-94FC8A353E7C}"/>
              </a:ext>
            </a:extLst>
          </p:cNvPr>
          <p:cNvSpPr>
            <a:spLocks noGrp="1"/>
          </p:cNvSpPr>
          <p:nvPr>
            <p:ph type="sldNum" sz="quarter" idx="12"/>
          </p:nvPr>
        </p:nvSpPr>
        <p:spPr/>
        <p:txBody>
          <a:bodyPr/>
          <a:lstStyle/>
          <a:p>
            <a:fld id="{5B3F3CCD-5AE8-4BDA-99FD-25BB3DCCC447}" type="slidenum">
              <a:rPr lang="zh-CN" altLang="en-US" smtClean="0"/>
              <a:pPr/>
              <a:t>56</a:t>
            </a:fld>
            <a:endParaRPr lang="zh-CN" altLang="en-US"/>
          </a:p>
        </p:txBody>
      </p:sp>
    </p:spTree>
    <p:extLst>
      <p:ext uri="{BB962C8B-B14F-4D97-AF65-F5344CB8AC3E}">
        <p14:creationId xmlns:p14="http://schemas.microsoft.com/office/powerpoint/2010/main" val="51833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D4DEA-3657-8444-8CCF-CFEC5725AD60}"/>
              </a:ext>
            </a:extLst>
          </p:cNvPr>
          <p:cNvSpPr>
            <a:spLocks noGrp="1"/>
          </p:cNvSpPr>
          <p:nvPr>
            <p:ph type="title"/>
          </p:nvPr>
        </p:nvSpPr>
        <p:spPr/>
        <p:txBody>
          <a:bodyPr>
            <a:normAutofit/>
          </a:bodyPr>
          <a:lstStyle/>
          <a:p>
            <a:r>
              <a:rPr lang="en-US" altLang="zh-CN" dirty="0"/>
              <a:t>Coad-Yourdon</a:t>
            </a:r>
            <a:r>
              <a:rPr lang="zh-CN" altLang="en-US" dirty="0">
                <a:latin typeface="宋体" panose="02010600030101010101" pitchFamily="2" charset="-122"/>
              </a:rPr>
              <a:t>的</a:t>
            </a:r>
            <a:r>
              <a:rPr lang="en-US" altLang="zh-CN" dirty="0"/>
              <a:t>OOD</a:t>
            </a:r>
            <a:r>
              <a:rPr lang="zh-CN" altLang="en-US" dirty="0">
                <a:latin typeface="隶书" pitchFamily="49" charset="-122"/>
              </a:rPr>
              <a:t>方法的</a:t>
            </a:r>
            <a:r>
              <a:rPr lang="en-US" altLang="zh-CN" dirty="0">
                <a:latin typeface="隶书" pitchFamily="49" charset="-122"/>
              </a:rPr>
              <a:t>OOD</a:t>
            </a:r>
            <a:r>
              <a:rPr lang="zh-CN" altLang="en-US" dirty="0">
                <a:latin typeface="隶书" pitchFamily="49" charset="-122"/>
              </a:rPr>
              <a:t>模型</a:t>
            </a:r>
            <a:endParaRPr kumimoji="1" lang="zh-CN" altLang="en-US" dirty="0"/>
          </a:p>
        </p:txBody>
      </p:sp>
      <p:sp>
        <p:nvSpPr>
          <p:cNvPr id="3" name="内容占位符 2">
            <a:extLst>
              <a:ext uri="{FF2B5EF4-FFF2-40B4-BE49-F238E27FC236}">
                <a16:creationId xmlns:a16="http://schemas.microsoft.com/office/drawing/2014/main" id="{8058E14B-ABF8-F046-A5AC-9414127EA01A}"/>
              </a:ext>
            </a:extLst>
          </p:cNvPr>
          <p:cNvSpPr>
            <a:spLocks noGrp="1"/>
          </p:cNvSpPr>
          <p:nvPr>
            <p:ph idx="1"/>
          </p:nvPr>
        </p:nvSpPr>
        <p:spPr/>
        <p:txBody>
          <a:bodyPr/>
          <a:lstStyle/>
          <a:p>
            <a:endParaRPr kumimoji="1" lang="zh-CN" altLang="en-US" dirty="0"/>
          </a:p>
        </p:txBody>
      </p:sp>
      <p:sp>
        <p:nvSpPr>
          <p:cNvPr id="4" name="日期占位符 3">
            <a:extLst>
              <a:ext uri="{FF2B5EF4-FFF2-40B4-BE49-F238E27FC236}">
                <a16:creationId xmlns:a16="http://schemas.microsoft.com/office/drawing/2014/main" id="{6A980D72-394E-9D42-8E12-95877747A7AC}"/>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F7274995-3673-824E-8B37-19CE1A82FC5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DF7F47DA-D65F-7441-AB9C-4007F60E3312}"/>
              </a:ext>
            </a:extLst>
          </p:cNvPr>
          <p:cNvSpPr>
            <a:spLocks noGrp="1"/>
          </p:cNvSpPr>
          <p:nvPr>
            <p:ph type="sldNum" sz="quarter" idx="12"/>
          </p:nvPr>
        </p:nvSpPr>
        <p:spPr/>
        <p:txBody>
          <a:bodyPr/>
          <a:lstStyle/>
          <a:p>
            <a:fld id="{5B3F3CCD-5AE8-4BDA-99FD-25BB3DCCC447}" type="slidenum">
              <a:rPr lang="zh-CN" altLang="en-US" smtClean="0"/>
              <a:pPr/>
              <a:t>6</a:t>
            </a:fld>
            <a:endParaRPr lang="zh-CN" altLang="en-US"/>
          </a:p>
        </p:txBody>
      </p:sp>
      <p:grpSp>
        <p:nvGrpSpPr>
          <p:cNvPr id="8" name="组合 7">
            <a:extLst>
              <a:ext uri="{FF2B5EF4-FFF2-40B4-BE49-F238E27FC236}">
                <a16:creationId xmlns:a16="http://schemas.microsoft.com/office/drawing/2014/main" id="{6C33647F-0A7C-DF42-AA85-152647A784C8}"/>
              </a:ext>
            </a:extLst>
          </p:cNvPr>
          <p:cNvGrpSpPr/>
          <p:nvPr/>
        </p:nvGrpSpPr>
        <p:grpSpPr>
          <a:xfrm>
            <a:off x="1585914" y="1001563"/>
            <a:ext cx="8688386" cy="4903910"/>
            <a:chOff x="1585914" y="1600200"/>
            <a:chExt cx="8688386" cy="4903910"/>
          </a:xfrm>
        </p:grpSpPr>
        <p:sp>
          <p:nvSpPr>
            <p:cNvPr id="9" name="Rectangle 3">
              <a:extLst>
                <a:ext uri="{FF2B5EF4-FFF2-40B4-BE49-F238E27FC236}">
                  <a16:creationId xmlns:a16="http://schemas.microsoft.com/office/drawing/2014/main" id="{D998E035-C30D-7045-8BA3-E9E586FF49FF}"/>
                </a:ext>
              </a:extLst>
            </p:cNvPr>
            <p:cNvSpPr>
              <a:spLocks noChangeArrowheads="1"/>
            </p:cNvSpPr>
            <p:nvPr/>
          </p:nvSpPr>
          <p:spPr bwMode="auto">
            <a:xfrm>
              <a:off x="2895600" y="54133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endParaRPr lang="zh-CN" altLang="en-US" sz="3200" b="1">
                <a:latin typeface="黑体" panose="02010609060101010101" pitchFamily="49" charset="-122"/>
                <a:ea typeface="黑体" panose="02010609060101010101" pitchFamily="49" charset="-122"/>
              </a:endParaRPr>
            </a:p>
          </p:txBody>
        </p:sp>
        <p:sp>
          <p:nvSpPr>
            <p:cNvPr id="10" name="Rectangle 4">
              <a:extLst>
                <a:ext uri="{FF2B5EF4-FFF2-40B4-BE49-F238E27FC236}">
                  <a16:creationId xmlns:a16="http://schemas.microsoft.com/office/drawing/2014/main" id="{A791BC53-5BE4-2446-AC9D-DE460E4E0C52}"/>
                </a:ext>
              </a:extLst>
            </p:cNvPr>
            <p:cNvSpPr>
              <a:spLocks noChangeArrowheads="1"/>
            </p:cNvSpPr>
            <p:nvPr/>
          </p:nvSpPr>
          <p:spPr bwMode="auto">
            <a:xfrm>
              <a:off x="4051300" y="2174875"/>
              <a:ext cx="5842000" cy="34036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Line 5">
              <a:extLst>
                <a:ext uri="{FF2B5EF4-FFF2-40B4-BE49-F238E27FC236}">
                  <a16:creationId xmlns:a16="http://schemas.microsoft.com/office/drawing/2014/main" id="{47B124C7-1C12-9948-BD34-8E04F2EC995F}"/>
                </a:ext>
              </a:extLst>
            </p:cNvPr>
            <p:cNvSpPr>
              <a:spLocks noChangeShapeType="1"/>
            </p:cNvSpPr>
            <p:nvPr/>
          </p:nvSpPr>
          <p:spPr bwMode="auto">
            <a:xfrm>
              <a:off x="5486400" y="2174875"/>
              <a:ext cx="0" cy="3403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
              <a:extLst>
                <a:ext uri="{FF2B5EF4-FFF2-40B4-BE49-F238E27FC236}">
                  <a16:creationId xmlns:a16="http://schemas.microsoft.com/office/drawing/2014/main" id="{DF120257-2FDE-2244-AD55-E23A5802747F}"/>
                </a:ext>
              </a:extLst>
            </p:cNvPr>
            <p:cNvSpPr>
              <a:spLocks noChangeShapeType="1"/>
            </p:cNvSpPr>
            <p:nvPr/>
          </p:nvSpPr>
          <p:spPr bwMode="auto">
            <a:xfrm>
              <a:off x="6934200" y="2174875"/>
              <a:ext cx="0" cy="3403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7">
              <a:extLst>
                <a:ext uri="{FF2B5EF4-FFF2-40B4-BE49-F238E27FC236}">
                  <a16:creationId xmlns:a16="http://schemas.microsoft.com/office/drawing/2014/main" id="{3F468181-4009-224B-BD8B-1C60136DE402}"/>
                </a:ext>
              </a:extLst>
            </p:cNvPr>
            <p:cNvSpPr>
              <a:spLocks noChangeShapeType="1"/>
            </p:cNvSpPr>
            <p:nvPr/>
          </p:nvSpPr>
          <p:spPr bwMode="auto">
            <a:xfrm>
              <a:off x="8458200" y="2174875"/>
              <a:ext cx="0" cy="3403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8">
              <a:extLst>
                <a:ext uri="{FF2B5EF4-FFF2-40B4-BE49-F238E27FC236}">
                  <a16:creationId xmlns:a16="http://schemas.microsoft.com/office/drawing/2014/main" id="{6898B322-9BE1-7542-BF4A-151DA7DC93CE}"/>
                </a:ext>
              </a:extLst>
            </p:cNvPr>
            <p:cNvSpPr>
              <a:spLocks noChangeShapeType="1"/>
            </p:cNvSpPr>
            <p:nvPr/>
          </p:nvSpPr>
          <p:spPr bwMode="auto">
            <a:xfrm>
              <a:off x="3670300" y="28479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9">
              <a:extLst>
                <a:ext uri="{FF2B5EF4-FFF2-40B4-BE49-F238E27FC236}">
                  <a16:creationId xmlns:a16="http://schemas.microsoft.com/office/drawing/2014/main" id="{39A170D0-68E7-5749-9DB3-BC66F3DD7F76}"/>
                </a:ext>
              </a:extLst>
            </p:cNvPr>
            <p:cNvSpPr>
              <a:spLocks noChangeShapeType="1"/>
            </p:cNvSpPr>
            <p:nvPr/>
          </p:nvSpPr>
          <p:spPr bwMode="auto">
            <a:xfrm>
              <a:off x="3670300" y="34575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a:extLst>
                <a:ext uri="{FF2B5EF4-FFF2-40B4-BE49-F238E27FC236}">
                  <a16:creationId xmlns:a16="http://schemas.microsoft.com/office/drawing/2014/main" id="{617E2F3A-1A42-1847-8DF7-E98A507E292F}"/>
                </a:ext>
              </a:extLst>
            </p:cNvPr>
            <p:cNvSpPr>
              <a:spLocks noChangeShapeType="1"/>
            </p:cNvSpPr>
            <p:nvPr/>
          </p:nvSpPr>
          <p:spPr bwMode="auto">
            <a:xfrm>
              <a:off x="3670300" y="40671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1">
              <a:extLst>
                <a:ext uri="{FF2B5EF4-FFF2-40B4-BE49-F238E27FC236}">
                  <a16:creationId xmlns:a16="http://schemas.microsoft.com/office/drawing/2014/main" id="{35335C4C-EEAD-0D41-9F73-8E827FAB074A}"/>
                </a:ext>
              </a:extLst>
            </p:cNvPr>
            <p:cNvSpPr>
              <a:spLocks noChangeShapeType="1"/>
            </p:cNvSpPr>
            <p:nvPr/>
          </p:nvSpPr>
          <p:spPr bwMode="auto">
            <a:xfrm>
              <a:off x="3670300" y="46005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2">
              <a:extLst>
                <a:ext uri="{FF2B5EF4-FFF2-40B4-BE49-F238E27FC236}">
                  <a16:creationId xmlns:a16="http://schemas.microsoft.com/office/drawing/2014/main" id="{DE2C6E60-CDC6-8444-ACE2-2281A42C98BF}"/>
                </a:ext>
              </a:extLst>
            </p:cNvPr>
            <p:cNvSpPr>
              <a:spLocks noChangeShapeType="1"/>
            </p:cNvSpPr>
            <p:nvPr/>
          </p:nvSpPr>
          <p:spPr bwMode="auto">
            <a:xfrm>
              <a:off x="3670300" y="51339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13">
              <a:extLst>
                <a:ext uri="{FF2B5EF4-FFF2-40B4-BE49-F238E27FC236}">
                  <a16:creationId xmlns:a16="http://schemas.microsoft.com/office/drawing/2014/main" id="{CDE7FBD4-4AA5-9B42-8029-544273812407}"/>
                </a:ext>
              </a:extLst>
            </p:cNvPr>
            <p:cNvSpPr>
              <a:spLocks noChangeArrowheads="1"/>
            </p:cNvSpPr>
            <p:nvPr/>
          </p:nvSpPr>
          <p:spPr bwMode="auto">
            <a:xfrm>
              <a:off x="2271714" y="2552701"/>
              <a:ext cx="1418659" cy="5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dirty="0">
                  <a:latin typeface="宋体" panose="02010600030101010101" pitchFamily="2" charset="-122"/>
                </a:rPr>
                <a:t>主体层</a:t>
              </a:r>
            </a:p>
          </p:txBody>
        </p:sp>
        <p:sp>
          <p:nvSpPr>
            <p:cNvPr id="20" name="Rectangle 14">
              <a:extLst>
                <a:ext uri="{FF2B5EF4-FFF2-40B4-BE49-F238E27FC236}">
                  <a16:creationId xmlns:a16="http://schemas.microsoft.com/office/drawing/2014/main" id="{3E908B35-B9F4-1F4F-946C-7CFF0625D9AA}"/>
                </a:ext>
              </a:extLst>
            </p:cNvPr>
            <p:cNvSpPr>
              <a:spLocks noChangeArrowheads="1"/>
            </p:cNvSpPr>
            <p:nvPr/>
          </p:nvSpPr>
          <p:spPr bwMode="auto">
            <a:xfrm>
              <a:off x="1585914" y="3086101"/>
              <a:ext cx="2242603" cy="5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a:latin typeface="宋体" panose="02010600030101010101" pitchFamily="2" charset="-122"/>
                </a:rPr>
                <a:t>类及对象层</a:t>
              </a:r>
            </a:p>
          </p:txBody>
        </p:sp>
        <p:sp>
          <p:nvSpPr>
            <p:cNvPr id="21" name="Rectangle 15">
              <a:extLst>
                <a:ext uri="{FF2B5EF4-FFF2-40B4-BE49-F238E27FC236}">
                  <a16:creationId xmlns:a16="http://schemas.microsoft.com/office/drawing/2014/main" id="{39F22814-01E1-8843-ADBA-BAF4F5F1587F}"/>
                </a:ext>
              </a:extLst>
            </p:cNvPr>
            <p:cNvSpPr>
              <a:spLocks noChangeArrowheads="1"/>
            </p:cNvSpPr>
            <p:nvPr/>
          </p:nvSpPr>
          <p:spPr bwMode="auto">
            <a:xfrm>
              <a:off x="2271714" y="3695701"/>
              <a:ext cx="1418659" cy="5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a:latin typeface="宋体" panose="02010600030101010101" pitchFamily="2" charset="-122"/>
                </a:rPr>
                <a:t>结构层</a:t>
              </a:r>
            </a:p>
          </p:txBody>
        </p:sp>
        <p:sp>
          <p:nvSpPr>
            <p:cNvPr id="22" name="Rectangle 16">
              <a:extLst>
                <a:ext uri="{FF2B5EF4-FFF2-40B4-BE49-F238E27FC236}">
                  <a16:creationId xmlns:a16="http://schemas.microsoft.com/office/drawing/2014/main" id="{52F68425-9E95-A542-A60B-E44D8104E49B}"/>
                </a:ext>
              </a:extLst>
            </p:cNvPr>
            <p:cNvSpPr>
              <a:spLocks noChangeArrowheads="1"/>
            </p:cNvSpPr>
            <p:nvPr/>
          </p:nvSpPr>
          <p:spPr bwMode="auto">
            <a:xfrm>
              <a:off x="2271714" y="4229101"/>
              <a:ext cx="1418659" cy="5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a:latin typeface="宋体" panose="02010600030101010101" pitchFamily="2" charset="-122"/>
                </a:rPr>
                <a:t>属性层</a:t>
              </a:r>
            </a:p>
          </p:txBody>
        </p:sp>
        <p:sp>
          <p:nvSpPr>
            <p:cNvPr id="23" name="Rectangle 17">
              <a:extLst>
                <a:ext uri="{FF2B5EF4-FFF2-40B4-BE49-F238E27FC236}">
                  <a16:creationId xmlns:a16="http://schemas.microsoft.com/office/drawing/2014/main" id="{FFF593C3-4C06-F248-B0B6-68ED2F575616}"/>
                </a:ext>
              </a:extLst>
            </p:cNvPr>
            <p:cNvSpPr>
              <a:spLocks noChangeArrowheads="1"/>
            </p:cNvSpPr>
            <p:nvPr/>
          </p:nvSpPr>
          <p:spPr bwMode="auto">
            <a:xfrm>
              <a:off x="2271714" y="4838701"/>
              <a:ext cx="1418659" cy="5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a:latin typeface="宋体" panose="02010600030101010101" pitchFamily="2" charset="-122"/>
                </a:rPr>
                <a:t>服务层</a:t>
              </a:r>
            </a:p>
          </p:txBody>
        </p:sp>
        <p:sp>
          <p:nvSpPr>
            <p:cNvPr id="24" name="Line 18">
              <a:extLst>
                <a:ext uri="{FF2B5EF4-FFF2-40B4-BE49-F238E27FC236}">
                  <a16:creationId xmlns:a16="http://schemas.microsoft.com/office/drawing/2014/main" id="{DDBF4578-2774-774B-97D3-71752FE373D8}"/>
                </a:ext>
              </a:extLst>
            </p:cNvPr>
            <p:cNvSpPr>
              <a:spLocks noChangeShapeType="1"/>
            </p:cNvSpPr>
            <p:nvPr/>
          </p:nvSpPr>
          <p:spPr bwMode="auto">
            <a:xfrm>
              <a:off x="9918700" y="28479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9">
              <a:extLst>
                <a:ext uri="{FF2B5EF4-FFF2-40B4-BE49-F238E27FC236}">
                  <a16:creationId xmlns:a16="http://schemas.microsoft.com/office/drawing/2014/main" id="{7AB3A0B5-1DE9-F04B-9437-20FBCD2E976B}"/>
                </a:ext>
              </a:extLst>
            </p:cNvPr>
            <p:cNvSpPr>
              <a:spLocks noChangeShapeType="1"/>
            </p:cNvSpPr>
            <p:nvPr/>
          </p:nvSpPr>
          <p:spPr bwMode="auto">
            <a:xfrm>
              <a:off x="9918700" y="34575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0">
              <a:extLst>
                <a:ext uri="{FF2B5EF4-FFF2-40B4-BE49-F238E27FC236}">
                  <a16:creationId xmlns:a16="http://schemas.microsoft.com/office/drawing/2014/main" id="{F49C32EE-CDE8-D344-9FD5-F052568AA7BA}"/>
                </a:ext>
              </a:extLst>
            </p:cNvPr>
            <p:cNvSpPr>
              <a:spLocks noChangeShapeType="1"/>
            </p:cNvSpPr>
            <p:nvPr/>
          </p:nvSpPr>
          <p:spPr bwMode="auto">
            <a:xfrm>
              <a:off x="9918700" y="40671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1">
              <a:extLst>
                <a:ext uri="{FF2B5EF4-FFF2-40B4-BE49-F238E27FC236}">
                  <a16:creationId xmlns:a16="http://schemas.microsoft.com/office/drawing/2014/main" id="{391DD4B7-162E-0A40-8E0F-D3950B33BAC1}"/>
                </a:ext>
              </a:extLst>
            </p:cNvPr>
            <p:cNvSpPr>
              <a:spLocks noChangeShapeType="1"/>
            </p:cNvSpPr>
            <p:nvPr/>
          </p:nvSpPr>
          <p:spPr bwMode="auto">
            <a:xfrm>
              <a:off x="9918700" y="46005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2">
              <a:extLst>
                <a:ext uri="{FF2B5EF4-FFF2-40B4-BE49-F238E27FC236}">
                  <a16:creationId xmlns:a16="http://schemas.microsoft.com/office/drawing/2014/main" id="{F5874016-1320-A344-8E5A-A9A07AF6C9D7}"/>
                </a:ext>
              </a:extLst>
            </p:cNvPr>
            <p:cNvSpPr>
              <a:spLocks noChangeShapeType="1"/>
            </p:cNvSpPr>
            <p:nvPr/>
          </p:nvSpPr>
          <p:spPr bwMode="auto">
            <a:xfrm>
              <a:off x="9918700" y="5210175"/>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23">
              <a:extLst>
                <a:ext uri="{FF2B5EF4-FFF2-40B4-BE49-F238E27FC236}">
                  <a16:creationId xmlns:a16="http://schemas.microsoft.com/office/drawing/2014/main" id="{95BFDEC9-8F8B-9042-8527-A09DBBF64DB3}"/>
                </a:ext>
              </a:extLst>
            </p:cNvPr>
            <p:cNvSpPr>
              <a:spLocks noChangeArrowheads="1"/>
            </p:cNvSpPr>
            <p:nvPr/>
          </p:nvSpPr>
          <p:spPr bwMode="auto">
            <a:xfrm>
              <a:off x="4024313" y="2552700"/>
              <a:ext cx="1439498" cy="167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dirty="0">
                  <a:latin typeface="宋体" panose="02010600030101010101" pitchFamily="2" charset="-122"/>
                </a:rPr>
                <a:t>问题域</a:t>
              </a:r>
            </a:p>
            <a:p>
              <a:pPr algn="l">
                <a:lnSpc>
                  <a:spcPct val="110000"/>
                </a:lnSpc>
              </a:pPr>
              <a:r>
                <a:rPr lang="zh-CN" altLang="en-US" sz="3200" b="1" dirty="0">
                  <a:latin typeface="宋体" panose="02010600030101010101" pitchFamily="2" charset="-122"/>
                </a:rPr>
                <a:t> 部分</a:t>
              </a:r>
            </a:p>
            <a:p>
              <a:pPr algn="l">
                <a:lnSpc>
                  <a:spcPct val="110000"/>
                </a:lnSpc>
              </a:pPr>
              <a:r>
                <a:rPr lang="zh-CN" altLang="en-US" sz="3200" b="1" dirty="0">
                  <a:latin typeface="宋体" panose="02010600030101010101" pitchFamily="2" charset="-122"/>
                </a:rPr>
                <a:t>(</a:t>
              </a:r>
              <a:r>
                <a:rPr lang="en-US" altLang="zh-CN" sz="3200" b="1" dirty="0">
                  <a:solidFill>
                    <a:srgbClr val="FC0128"/>
                  </a:solidFill>
                  <a:latin typeface="Times New Roman" panose="02020603050405020304" pitchFamily="18" charset="0"/>
                </a:rPr>
                <a:t>PDC</a:t>
              </a:r>
              <a:r>
                <a:rPr lang="en-US" altLang="zh-CN" sz="3200" b="1" dirty="0">
                  <a:latin typeface="宋体" panose="02010600030101010101" pitchFamily="2" charset="-122"/>
                </a:rPr>
                <a:t>)</a:t>
              </a:r>
            </a:p>
          </p:txBody>
        </p:sp>
        <p:sp>
          <p:nvSpPr>
            <p:cNvPr id="30" name="Rectangle 24">
              <a:extLst>
                <a:ext uri="{FF2B5EF4-FFF2-40B4-BE49-F238E27FC236}">
                  <a16:creationId xmlns:a16="http://schemas.microsoft.com/office/drawing/2014/main" id="{F3F590B9-BC55-E54F-A649-B9AB1612CDB9}"/>
                </a:ext>
              </a:extLst>
            </p:cNvPr>
            <p:cNvSpPr>
              <a:spLocks noChangeArrowheads="1"/>
            </p:cNvSpPr>
            <p:nvPr/>
          </p:nvSpPr>
          <p:spPr bwMode="auto">
            <a:xfrm>
              <a:off x="5472114" y="2552700"/>
              <a:ext cx="1418659" cy="167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dirty="0">
                  <a:latin typeface="宋体" panose="02010600030101010101" pitchFamily="2" charset="-122"/>
                </a:rPr>
                <a:t>人机交</a:t>
              </a:r>
            </a:p>
            <a:p>
              <a:pPr algn="l">
                <a:lnSpc>
                  <a:spcPct val="110000"/>
                </a:lnSpc>
              </a:pPr>
              <a:r>
                <a:rPr lang="zh-CN" altLang="en-US" sz="3200" b="1" dirty="0">
                  <a:latin typeface="宋体" panose="02010600030101010101" pitchFamily="2" charset="-122"/>
                </a:rPr>
                <a:t>互部分</a:t>
              </a:r>
            </a:p>
            <a:p>
              <a:pPr algn="l">
                <a:lnSpc>
                  <a:spcPct val="110000"/>
                </a:lnSpc>
              </a:pPr>
              <a:r>
                <a:rPr lang="zh-CN" altLang="en-US" sz="3200" b="1" dirty="0">
                  <a:latin typeface="宋体" panose="02010600030101010101" pitchFamily="2" charset="-122"/>
                </a:rPr>
                <a:t>(</a:t>
              </a:r>
              <a:r>
                <a:rPr lang="en-US" altLang="zh-CN" sz="3200" b="1" dirty="0">
                  <a:solidFill>
                    <a:srgbClr val="FC0128"/>
                  </a:solidFill>
                  <a:latin typeface="Times New Roman" panose="02020603050405020304" pitchFamily="18" charset="0"/>
                </a:rPr>
                <a:t>HIC</a:t>
              </a:r>
              <a:r>
                <a:rPr lang="en-US" altLang="zh-CN" sz="3200" b="1" dirty="0">
                  <a:latin typeface="宋体" panose="02010600030101010101" pitchFamily="2" charset="-122"/>
                </a:rPr>
                <a:t>)</a:t>
              </a:r>
            </a:p>
          </p:txBody>
        </p:sp>
        <p:sp>
          <p:nvSpPr>
            <p:cNvPr id="31" name="Rectangle 25">
              <a:extLst>
                <a:ext uri="{FF2B5EF4-FFF2-40B4-BE49-F238E27FC236}">
                  <a16:creationId xmlns:a16="http://schemas.microsoft.com/office/drawing/2014/main" id="{A9A88EAC-E322-AD44-94D3-370EB8D0AC51}"/>
                </a:ext>
              </a:extLst>
            </p:cNvPr>
            <p:cNvSpPr>
              <a:spLocks noChangeArrowheads="1"/>
            </p:cNvSpPr>
            <p:nvPr/>
          </p:nvSpPr>
          <p:spPr bwMode="auto">
            <a:xfrm>
              <a:off x="6996113" y="2552700"/>
              <a:ext cx="1554914" cy="167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dirty="0">
                  <a:latin typeface="宋体" panose="02010600030101010101" pitchFamily="2" charset="-122"/>
                </a:rPr>
                <a:t>任务管</a:t>
              </a:r>
            </a:p>
            <a:p>
              <a:pPr algn="l">
                <a:lnSpc>
                  <a:spcPct val="110000"/>
                </a:lnSpc>
              </a:pPr>
              <a:r>
                <a:rPr lang="zh-CN" altLang="en-US" sz="3200" b="1" dirty="0">
                  <a:latin typeface="宋体" panose="02010600030101010101" pitchFamily="2" charset="-122"/>
                </a:rPr>
                <a:t>理部分</a:t>
              </a:r>
            </a:p>
            <a:p>
              <a:pPr algn="l">
                <a:lnSpc>
                  <a:spcPct val="110000"/>
                </a:lnSpc>
              </a:pPr>
              <a:r>
                <a:rPr lang="zh-CN" altLang="en-US" sz="3200" b="1" dirty="0">
                  <a:latin typeface="宋体" panose="02010600030101010101" pitchFamily="2" charset="-122"/>
                </a:rPr>
                <a:t>(</a:t>
              </a:r>
              <a:r>
                <a:rPr lang="en-US" altLang="zh-CN" sz="3200" b="1" dirty="0">
                  <a:solidFill>
                    <a:srgbClr val="FC0128"/>
                  </a:solidFill>
                  <a:latin typeface="Times New Roman" panose="02020603050405020304" pitchFamily="18" charset="0"/>
                </a:rPr>
                <a:t>TMC</a:t>
              </a:r>
              <a:r>
                <a:rPr lang="en-US" altLang="zh-CN" sz="3200" b="1" dirty="0">
                  <a:latin typeface="宋体" panose="02010600030101010101" pitchFamily="2" charset="-122"/>
                </a:rPr>
                <a:t>)</a:t>
              </a:r>
            </a:p>
          </p:txBody>
        </p:sp>
        <p:sp>
          <p:nvSpPr>
            <p:cNvPr id="32" name="Rectangle 26">
              <a:extLst>
                <a:ext uri="{FF2B5EF4-FFF2-40B4-BE49-F238E27FC236}">
                  <a16:creationId xmlns:a16="http://schemas.microsoft.com/office/drawing/2014/main" id="{4472E4FB-B19E-2D4F-8608-6897F32774B0}"/>
                </a:ext>
              </a:extLst>
            </p:cNvPr>
            <p:cNvSpPr>
              <a:spLocks noChangeArrowheads="1"/>
            </p:cNvSpPr>
            <p:nvPr/>
          </p:nvSpPr>
          <p:spPr bwMode="auto">
            <a:xfrm>
              <a:off x="8443913" y="2552700"/>
              <a:ext cx="1577356" cy="167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zh-CN" altLang="en-US" sz="3200" b="1" dirty="0">
                  <a:latin typeface="宋体" panose="02010600030101010101" pitchFamily="2" charset="-122"/>
                </a:rPr>
                <a:t>数据管</a:t>
              </a:r>
            </a:p>
            <a:p>
              <a:pPr algn="l">
                <a:lnSpc>
                  <a:spcPct val="110000"/>
                </a:lnSpc>
              </a:pPr>
              <a:r>
                <a:rPr lang="zh-CN" altLang="en-US" sz="3200" b="1" dirty="0">
                  <a:latin typeface="宋体" panose="02010600030101010101" pitchFamily="2" charset="-122"/>
                </a:rPr>
                <a:t>理部分</a:t>
              </a:r>
            </a:p>
            <a:p>
              <a:pPr algn="l">
                <a:lnSpc>
                  <a:spcPct val="110000"/>
                </a:lnSpc>
              </a:pPr>
              <a:r>
                <a:rPr lang="zh-CN" altLang="en-US" sz="3200" b="1" dirty="0">
                  <a:latin typeface="宋体" panose="02010600030101010101" pitchFamily="2" charset="-122"/>
                </a:rPr>
                <a:t>(</a:t>
              </a:r>
              <a:r>
                <a:rPr lang="en-US" altLang="zh-CN" sz="3200" b="1" dirty="0">
                  <a:solidFill>
                    <a:srgbClr val="FC0128"/>
                  </a:solidFill>
                  <a:latin typeface="Times New Roman" panose="02020603050405020304" pitchFamily="18" charset="0"/>
                </a:rPr>
                <a:t>DMC</a:t>
              </a:r>
              <a:r>
                <a:rPr lang="en-US" altLang="zh-CN" sz="3200" b="1" dirty="0">
                  <a:latin typeface="宋体" panose="02010600030101010101" pitchFamily="2" charset="-122"/>
                </a:rPr>
                <a:t>)</a:t>
              </a:r>
            </a:p>
          </p:txBody>
        </p:sp>
        <p:sp>
          <p:nvSpPr>
            <p:cNvPr id="33" name="Rectangle 27">
              <a:extLst>
                <a:ext uri="{FF2B5EF4-FFF2-40B4-BE49-F238E27FC236}">
                  <a16:creationId xmlns:a16="http://schemas.microsoft.com/office/drawing/2014/main" id="{276F3912-23F7-D149-AE1A-6137AC58BA0F}"/>
                </a:ext>
              </a:extLst>
            </p:cNvPr>
            <p:cNvSpPr>
              <a:spLocks noChangeArrowheads="1"/>
            </p:cNvSpPr>
            <p:nvPr/>
          </p:nvSpPr>
          <p:spPr bwMode="auto">
            <a:xfrm>
              <a:off x="6462714" y="5854701"/>
              <a:ext cx="3087385" cy="64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110000"/>
                </a:lnSpc>
              </a:pPr>
              <a:r>
                <a:rPr lang="en-US" altLang="zh-CN" sz="3600" b="1">
                  <a:solidFill>
                    <a:schemeClr val="hlink"/>
                  </a:solidFill>
                  <a:latin typeface="Times New Roman" panose="02020603050405020304" pitchFamily="18" charset="0"/>
                </a:rPr>
                <a:t>OOD</a:t>
              </a:r>
              <a:r>
                <a:rPr lang="zh-CN" altLang="en-US" sz="3600" b="1">
                  <a:solidFill>
                    <a:schemeClr val="hlink"/>
                  </a:solidFill>
                  <a:latin typeface="宋体" panose="02010600030101010101" pitchFamily="2" charset="-122"/>
                </a:rPr>
                <a:t>阶段建立</a:t>
              </a:r>
            </a:p>
          </p:txBody>
        </p:sp>
        <p:sp>
          <p:nvSpPr>
            <p:cNvPr id="34" name="Rectangle 28">
              <a:extLst>
                <a:ext uri="{FF2B5EF4-FFF2-40B4-BE49-F238E27FC236}">
                  <a16:creationId xmlns:a16="http://schemas.microsoft.com/office/drawing/2014/main" id="{C42C25F8-F3AF-CF44-A4FC-7FBC8AE69240}"/>
                </a:ext>
              </a:extLst>
            </p:cNvPr>
            <p:cNvSpPr>
              <a:spLocks noChangeArrowheads="1"/>
            </p:cNvSpPr>
            <p:nvPr/>
          </p:nvSpPr>
          <p:spPr bwMode="auto">
            <a:xfrm>
              <a:off x="2895600" y="5943600"/>
              <a:ext cx="3581400" cy="53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90000"/>
                </a:lnSpc>
              </a:pPr>
              <a:r>
                <a:rPr lang="en-US" altLang="zh-CN" sz="3200" b="1">
                  <a:solidFill>
                    <a:srgbClr val="008000"/>
                  </a:solidFill>
                  <a:latin typeface="Times New Roman" panose="02020603050405020304" pitchFamily="18" charset="0"/>
                </a:rPr>
                <a:t>OOA</a:t>
              </a:r>
              <a:r>
                <a:rPr lang="en-US" altLang="zh-CN" sz="3200" b="1">
                  <a:solidFill>
                    <a:srgbClr val="008000"/>
                  </a:solidFill>
                  <a:latin typeface="宋体" panose="02010600030101010101" pitchFamily="2" charset="-122"/>
                </a:rPr>
                <a:t> </a:t>
              </a:r>
              <a:r>
                <a:rPr lang="zh-CN" altLang="en-US" sz="3200" b="1">
                  <a:solidFill>
                    <a:srgbClr val="008000"/>
                  </a:solidFill>
                  <a:latin typeface="宋体" panose="02010600030101010101" pitchFamily="2" charset="-122"/>
                </a:rPr>
                <a:t>阶段模型</a:t>
              </a:r>
            </a:p>
          </p:txBody>
        </p:sp>
        <p:sp>
          <p:nvSpPr>
            <p:cNvPr id="35" name="Line 29">
              <a:extLst>
                <a:ext uri="{FF2B5EF4-FFF2-40B4-BE49-F238E27FC236}">
                  <a16:creationId xmlns:a16="http://schemas.microsoft.com/office/drawing/2014/main" id="{6F72338B-806A-3943-9639-DEB77818021F}"/>
                </a:ext>
              </a:extLst>
            </p:cNvPr>
            <p:cNvSpPr>
              <a:spLocks noChangeShapeType="1"/>
            </p:cNvSpPr>
            <p:nvPr/>
          </p:nvSpPr>
          <p:spPr bwMode="auto">
            <a:xfrm>
              <a:off x="4724400" y="5603875"/>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AutoShape 32">
              <a:extLst>
                <a:ext uri="{FF2B5EF4-FFF2-40B4-BE49-F238E27FC236}">
                  <a16:creationId xmlns:a16="http://schemas.microsoft.com/office/drawing/2014/main" id="{3AE862D3-D577-C345-A73C-B4651D007786}"/>
                </a:ext>
              </a:extLst>
            </p:cNvPr>
            <p:cNvSpPr>
              <a:spLocks/>
            </p:cNvSpPr>
            <p:nvPr/>
          </p:nvSpPr>
          <p:spPr bwMode="auto">
            <a:xfrm rot="16200000">
              <a:off x="7504113" y="3694113"/>
              <a:ext cx="320675" cy="4178300"/>
            </a:xfrm>
            <a:prstGeom prst="leftBrace">
              <a:avLst>
                <a:gd name="adj1" fmla="val 108581"/>
                <a:gd name="adj2" fmla="val 5038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 name="Rectangle 30">
              <a:extLst>
                <a:ext uri="{FF2B5EF4-FFF2-40B4-BE49-F238E27FC236}">
                  <a16:creationId xmlns:a16="http://schemas.microsoft.com/office/drawing/2014/main" id="{87D9E211-1BD3-4C40-A511-C6331727187A}"/>
                </a:ext>
              </a:extLst>
            </p:cNvPr>
            <p:cNvSpPr>
              <a:spLocks noChangeArrowheads="1"/>
            </p:cNvSpPr>
            <p:nvPr/>
          </p:nvSpPr>
          <p:spPr bwMode="auto">
            <a:xfrm>
              <a:off x="4464050" y="1600200"/>
              <a:ext cx="490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en-US" altLang="zh-CN" sz="3600" b="1" dirty="0">
                  <a:solidFill>
                    <a:srgbClr val="FC0128"/>
                  </a:solidFill>
                  <a:latin typeface="Times New Roman" panose="02020603050405020304" pitchFamily="18" charset="0"/>
                </a:rPr>
                <a:t>OOD</a:t>
              </a:r>
              <a:r>
                <a:rPr lang="zh-CN" altLang="en-US" sz="3600" b="1" dirty="0">
                  <a:solidFill>
                    <a:srgbClr val="FC0128"/>
                  </a:solidFill>
                  <a:latin typeface="黑体" panose="02010609060101010101" pitchFamily="49" charset="-122"/>
                  <a:ea typeface="黑体" panose="02010609060101010101" pitchFamily="49" charset="-122"/>
                </a:rPr>
                <a:t>由四个活动组成：</a:t>
              </a:r>
              <a:endParaRPr lang="zh-CN" altLang="en-US" sz="3600" b="1"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5991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D4DEA-3657-8444-8CCF-CFEC5725AD60}"/>
              </a:ext>
            </a:extLst>
          </p:cNvPr>
          <p:cNvSpPr>
            <a:spLocks noGrp="1"/>
          </p:cNvSpPr>
          <p:nvPr>
            <p:ph type="title"/>
          </p:nvPr>
        </p:nvSpPr>
        <p:spPr/>
        <p:txBody>
          <a:bodyPr>
            <a:normAutofit/>
          </a:bodyPr>
          <a:lstStyle/>
          <a:p>
            <a:r>
              <a:rPr lang="en-US" altLang="zh-CN" dirty="0">
                <a:latin typeface="隶书" pitchFamily="49" charset="-122"/>
              </a:rPr>
              <a:t>Yourdon</a:t>
            </a:r>
            <a:r>
              <a:rPr lang="zh-CN" altLang="en-US" dirty="0">
                <a:latin typeface="隶书" pitchFamily="49" charset="-122"/>
              </a:rPr>
              <a:t>的</a:t>
            </a:r>
            <a:r>
              <a:rPr lang="en-US" altLang="zh-CN" dirty="0">
                <a:latin typeface="隶书" pitchFamily="49" charset="-122"/>
              </a:rPr>
              <a:t>OOD</a:t>
            </a:r>
            <a:r>
              <a:rPr lang="zh-CN" altLang="en-US" dirty="0">
                <a:latin typeface="隶书" pitchFamily="49" charset="-122"/>
              </a:rPr>
              <a:t>方法的</a:t>
            </a:r>
            <a:r>
              <a:rPr kumimoji="1" lang="zh-CN" altLang="en-US" dirty="0"/>
              <a:t>系统结构</a:t>
            </a:r>
          </a:p>
        </p:txBody>
      </p:sp>
      <p:sp>
        <p:nvSpPr>
          <p:cNvPr id="3" name="内容占位符 2">
            <a:extLst>
              <a:ext uri="{FF2B5EF4-FFF2-40B4-BE49-F238E27FC236}">
                <a16:creationId xmlns:a16="http://schemas.microsoft.com/office/drawing/2014/main" id="{8058E14B-ABF8-F046-A5AC-9414127EA01A}"/>
              </a:ext>
            </a:extLst>
          </p:cNvPr>
          <p:cNvSpPr>
            <a:spLocks noGrp="1"/>
          </p:cNvSpPr>
          <p:nvPr>
            <p:ph idx="1"/>
          </p:nvPr>
        </p:nvSpPr>
        <p:spPr/>
        <p:txBody>
          <a:bodyPr>
            <a:normAutofit/>
          </a:bodyPr>
          <a:lstStyle/>
          <a:p>
            <a:r>
              <a:rPr kumimoji="1" lang="en-US" altLang="zh-CN" sz="2800" dirty="0"/>
              <a:t>OOD</a:t>
            </a:r>
            <a:r>
              <a:rPr kumimoji="1" lang="zh-CN" altLang="en-US" sz="2800" dirty="0"/>
              <a:t>导出的系统结构：</a:t>
            </a:r>
          </a:p>
        </p:txBody>
      </p:sp>
      <p:sp>
        <p:nvSpPr>
          <p:cNvPr id="4" name="日期占位符 3">
            <a:extLst>
              <a:ext uri="{FF2B5EF4-FFF2-40B4-BE49-F238E27FC236}">
                <a16:creationId xmlns:a16="http://schemas.microsoft.com/office/drawing/2014/main" id="{6A980D72-394E-9D42-8E12-95877747A7AC}"/>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F7274995-3673-824E-8B37-19CE1A82FC5A}"/>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DF7F47DA-D65F-7441-AB9C-4007F60E3312}"/>
              </a:ext>
            </a:extLst>
          </p:cNvPr>
          <p:cNvSpPr>
            <a:spLocks noGrp="1"/>
          </p:cNvSpPr>
          <p:nvPr>
            <p:ph type="sldNum" sz="quarter" idx="12"/>
          </p:nvPr>
        </p:nvSpPr>
        <p:spPr/>
        <p:txBody>
          <a:bodyPr/>
          <a:lstStyle/>
          <a:p>
            <a:fld id="{5B3F3CCD-5AE8-4BDA-99FD-25BB3DCCC447}" type="slidenum">
              <a:rPr lang="zh-CN" altLang="en-US" smtClean="0"/>
              <a:pPr/>
              <a:t>7</a:t>
            </a:fld>
            <a:endParaRPr lang="zh-CN" altLang="en-US"/>
          </a:p>
        </p:txBody>
      </p:sp>
      <p:grpSp>
        <p:nvGrpSpPr>
          <p:cNvPr id="38" name="组合 37">
            <a:extLst>
              <a:ext uri="{FF2B5EF4-FFF2-40B4-BE49-F238E27FC236}">
                <a16:creationId xmlns:a16="http://schemas.microsoft.com/office/drawing/2014/main" id="{14202466-B4FC-0D46-9AEB-FBCB87B54C57}"/>
              </a:ext>
            </a:extLst>
          </p:cNvPr>
          <p:cNvGrpSpPr/>
          <p:nvPr/>
        </p:nvGrpSpPr>
        <p:grpSpPr>
          <a:xfrm>
            <a:off x="1851173" y="1496610"/>
            <a:ext cx="8915400" cy="4710113"/>
            <a:chOff x="1600200" y="1233488"/>
            <a:chExt cx="8915400" cy="4710113"/>
          </a:xfrm>
        </p:grpSpPr>
        <p:sp>
          <p:nvSpPr>
            <p:cNvPr id="39" name="Rectangle 3">
              <a:extLst>
                <a:ext uri="{FF2B5EF4-FFF2-40B4-BE49-F238E27FC236}">
                  <a16:creationId xmlns:a16="http://schemas.microsoft.com/office/drawing/2014/main" id="{6C1DDAC4-166C-EC47-BC40-B8F95A0075C6}"/>
                </a:ext>
              </a:extLst>
            </p:cNvPr>
            <p:cNvSpPr>
              <a:spLocks noChangeArrowheads="1"/>
            </p:cNvSpPr>
            <p:nvPr/>
          </p:nvSpPr>
          <p:spPr bwMode="auto">
            <a:xfrm>
              <a:off x="4953000" y="3505200"/>
              <a:ext cx="160020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2800" b="1">
                  <a:latin typeface="Arial" panose="020B0604020202020204" pitchFamily="34" charset="0"/>
                </a:rPr>
                <a:t>数据管理</a:t>
              </a:r>
              <a:endParaRPr lang="zh-CN" altLang="en-US">
                <a:latin typeface="Arial" panose="020B0604020202020204" pitchFamily="34" charset="0"/>
              </a:endParaRPr>
            </a:p>
          </p:txBody>
        </p:sp>
        <p:sp>
          <p:nvSpPr>
            <p:cNvPr id="40" name="Rectangle 4">
              <a:extLst>
                <a:ext uri="{FF2B5EF4-FFF2-40B4-BE49-F238E27FC236}">
                  <a16:creationId xmlns:a16="http://schemas.microsoft.com/office/drawing/2014/main" id="{F843908A-C0A5-CF46-B013-C0CBAB0C82D6}"/>
                </a:ext>
              </a:extLst>
            </p:cNvPr>
            <p:cNvSpPr>
              <a:spLocks noChangeArrowheads="1"/>
            </p:cNvSpPr>
            <p:nvPr/>
          </p:nvSpPr>
          <p:spPr bwMode="auto">
            <a:xfrm>
              <a:off x="8915400" y="1966913"/>
              <a:ext cx="1600200" cy="126206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latin typeface="Times New Roman" panose="02020603050405020304" pitchFamily="18" charset="0"/>
              </a:endParaRPr>
            </a:p>
          </p:txBody>
        </p:sp>
        <p:sp>
          <p:nvSpPr>
            <p:cNvPr id="41" name="Line 5">
              <a:extLst>
                <a:ext uri="{FF2B5EF4-FFF2-40B4-BE49-F238E27FC236}">
                  <a16:creationId xmlns:a16="http://schemas.microsoft.com/office/drawing/2014/main" id="{5FC341CF-42F4-E042-AD56-D7623B8A4BC8}"/>
                </a:ext>
              </a:extLst>
            </p:cNvPr>
            <p:cNvSpPr>
              <a:spLocks noChangeShapeType="1"/>
            </p:cNvSpPr>
            <p:nvPr/>
          </p:nvSpPr>
          <p:spPr bwMode="auto">
            <a:xfrm>
              <a:off x="7772400" y="4343400"/>
              <a:ext cx="11430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42" name="Line 6">
              <a:extLst>
                <a:ext uri="{FF2B5EF4-FFF2-40B4-BE49-F238E27FC236}">
                  <a16:creationId xmlns:a16="http://schemas.microsoft.com/office/drawing/2014/main" id="{6B906A48-7A1E-3240-87A9-8A81ACAED222}"/>
                </a:ext>
              </a:extLst>
            </p:cNvPr>
            <p:cNvSpPr>
              <a:spLocks noChangeShapeType="1"/>
            </p:cNvSpPr>
            <p:nvPr/>
          </p:nvSpPr>
          <p:spPr bwMode="auto">
            <a:xfrm flipV="1">
              <a:off x="7772400" y="2667000"/>
              <a:ext cx="0" cy="167640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43" name="Line 7">
              <a:extLst>
                <a:ext uri="{FF2B5EF4-FFF2-40B4-BE49-F238E27FC236}">
                  <a16:creationId xmlns:a16="http://schemas.microsoft.com/office/drawing/2014/main" id="{7098CD65-0487-C34E-8976-5BEE5A5B2732}"/>
                </a:ext>
              </a:extLst>
            </p:cNvPr>
            <p:cNvSpPr>
              <a:spLocks noChangeShapeType="1"/>
            </p:cNvSpPr>
            <p:nvPr/>
          </p:nvSpPr>
          <p:spPr bwMode="auto">
            <a:xfrm flipH="1">
              <a:off x="2743200" y="4495800"/>
              <a:ext cx="9144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44" name="Text Box 8">
              <a:extLst>
                <a:ext uri="{FF2B5EF4-FFF2-40B4-BE49-F238E27FC236}">
                  <a16:creationId xmlns:a16="http://schemas.microsoft.com/office/drawing/2014/main" id="{E7E9C507-83F4-4E46-98E1-9936E75B0234}"/>
                </a:ext>
              </a:extLst>
            </p:cNvPr>
            <p:cNvSpPr txBox="1">
              <a:spLocks noChangeArrowheads="1"/>
            </p:cNvSpPr>
            <p:nvPr/>
          </p:nvSpPr>
          <p:spPr bwMode="auto">
            <a:xfrm>
              <a:off x="8750300" y="1447801"/>
              <a:ext cx="1765300" cy="5191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b="1">
                  <a:latin typeface="Arial" panose="020B0604020202020204" pitchFamily="34" charset="0"/>
                </a:rPr>
                <a:t>其它系统</a:t>
              </a:r>
              <a:endParaRPr lang="zh-CN" altLang="en-US">
                <a:latin typeface="Arial" panose="020B0604020202020204" pitchFamily="34" charset="0"/>
              </a:endParaRPr>
            </a:p>
          </p:txBody>
        </p:sp>
        <p:sp>
          <p:nvSpPr>
            <p:cNvPr id="45" name="Rectangle 9">
              <a:extLst>
                <a:ext uri="{FF2B5EF4-FFF2-40B4-BE49-F238E27FC236}">
                  <a16:creationId xmlns:a16="http://schemas.microsoft.com/office/drawing/2014/main" id="{C10D4FAF-8AAE-5441-944A-FFD02E96523E}"/>
                </a:ext>
              </a:extLst>
            </p:cNvPr>
            <p:cNvSpPr>
              <a:spLocks noChangeArrowheads="1"/>
            </p:cNvSpPr>
            <p:nvPr/>
          </p:nvSpPr>
          <p:spPr bwMode="auto">
            <a:xfrm>
              <a:off x="6248401" y="4570414"/>
              <a:ext cx="1763713" cy="1373187"/>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b="1">
                  <a:latin typeface="Arial" panose="020B0604020202020204" pitchFamily="34" charset="0"/>
                </a:rPr>
                <a:t>文件</a:t>
              </a:r>
            </a:p>
            <a:p>
              <a:pPr algn="l"/>
              <a:r>
                <a:rPr lang="en-US" altLang="zh-CN" sz="2800" b="1">
                  <a:latin typeface="Times New Roman" panose="02020603050405020304" pitchFamily="18" charset="0"/>
                </a:rPr>
                <a:t>RDBMS</a:t>
              </a:r>
            </a:p>
            <a:p>
              <a:pPr algn="l"/>
              <a:r>
                <a:rPr lang="en-US" altLang="zh-CN" sz="2800" b="1">
                  <a:latin typeface="Times New Roman" panose="02020603050405020304" pitchFamily="18" charset="0"/>
                </a:rPr>
                <a:t>OODBMS</a:t>
              </a:r>
              <a:endParaRPr lang="en-US" altLang="zh-CN" sz="2800" b="1">
                <a:latin typeface="Arial" panose="020B0604020202020204" pitchFamily="34" charset="0"/>
              </a:endParaRPr>
            </a:p>
          </p:txBody>
        </p:sp>
        <p:sp>
          <p:nvSpPr>
            <p:cNvPr id="46" name="Rectangle 10">
              <a:extLst>
                <a:ext uri="{FF2B5EF4-FFF2-40B4-BE49-F238E27FC236}">
                  <a16:creationId xmlns:a16="http://schemas.microsoft.com/office/drawing/2014/main" id="{58582CBA-6FA4-6D45-902F-11D95E9B34FF}"/>
                </a:ext>
              </a:extLst>
            </p:cNvPr>
            <p:cNvSpPr>
              <a:spLocks noChangeArrowheads="1"/>
            </p:cNvSpPr>
            <p:nvPr/>
          </p:nvSpPr>
          <p:spPr bwMode="auto">
            <a:xfrm>
              <a:off x="9144000" y="4876800"/>
              <a:ext cx="1003300" cy="57943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3200" b="1">
                  <a:latin typeface="Arial" panose="020B0604020202020204" pitchFamily="34" charset="0"/>
                </a:rPr>
                <a:t>设备</a:t>
              </a:r>
              <a:endParaRPr lang="zh-CN" altLang="en-US" sz="2800" b="1">
                <a:latin typeface="Arial" panose="020B0604020202020204" pitchFamily="34" charset="0"/>
              </a:endParaRPr>
            </a:p>
          </p:txBody>
        </p:sp>
        <p:sp>
          <p:nvSpPr>
            <p:cNvPr id="47" name="Rectangle 11">
              <a:extLst>
                <a:ext uri="{FF2B5EF4-FFF2-40B4-BE49-F238E27FC236}">
                  <a16:creationId xmlns:a16="http://schemas.microsoft.com/office/drawing/2014/main" id="{17413FCC-CC0A-F64A-8BFD-6C76F2D402F3}"/>
                </a:ext>
              </a:extLst>
            </p:cNvPr>
            <p:cNvSpPr>
              <a:spLocks noChangeArrowheads="1"/>
            </p:cNvSpPr>
            <p:nvPr/>
          </p:nvSpPr>
          <p:spPr bwMode="auto">
            <a:xfrm>
              <a:off x="6934200" y="1981200"/>
              <a:ext cx="137160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a:latin typeface="Arial" panose="020B0604020202020204" pitchFamily="34" charset="0"/>
                </a:rPr>
                <a:t>系统交互</a:t>
              </a:r>
            </a:p>
            <a:p>
              <a:r>
                <a:rPr lang="zh-CN" altLang="en-US" b="1">
                  <a:latin typeface="Arial" panose="020B0604020202020204" pitchFamily="34" charset="0"/>
                </a:rPr>
                <a:t>界面</a:t>
              </a:r>
              <a:endParaRPr lang="zh-CN" altLang="en-US">
                <a:latin typeface="Arial" panose="020B0604020202020204" pitchFamily="34" charset="0"/>
              </a:endParaRPr>
            </a:p>
          </p:txBody>
        </p:sp>
        <p:sp>
          <p:nvSpPr>
            <p:cNvPr id="48" name="Rectangle 12">
              <a:extLst>
                <a:ext uri="{FF2B5EF4-FFF2-40B4-BE49-F238E27FC236}">
                  <a16:creationId xmlns:a16="http://schemas.microsoft.com/office/drawing/2014/main" id="{F07E7453-46FA-804A-B98D-085409560E9E}"/>
                </a:ext>
              </a:extLst>
            </p:cNvPr>
            <p:cNvSpPr>
              <a:spLocks noChangeArrowheads="1"/>
            </p:cNvSpPr>
            <p:nvPr/>
          </p:nvSpPr>
          <p:spPr bwMode="auto">
            <a:xfrm>
              <a:off x="4953000" y="1981200"/>
              <a:ext cx="137160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a:latin typeface="Arial" panose="020B0604020202020204" pitchFamily="34" charset="0"/>
                </a:rPr>
                <a:t>问题论域</a:t>
              </a:r>
              <a:endParaRPr lang="zh-CN" altLang="en-US">
                <a:latin typeface="Arial" panose="020B0604020202020204" pitchFamily="34" charset="0"/>
              </a:endParaRPr>
            </a:p>
          </p:txBody>
        </p:sp>
        <p:sp>
          <p:nvSpPr>
            <p:cNvPr id="49" name="Rectangle 13">
              <a:extLst>
                <a:ext uri="{FF2B5EF4-FFF2-40B4-BE49-F238E27FC236}">
                  <a16:creationId xmlns:a16="http://schemas.microsoft.com/office/drawing/2014/main" id="{F6BA3B96-12A6-7F41-B0C9-F9E956B3043C}"/>
                </a:ext>
              </a:extLst>
            </p:cNvPr>
            <p:cNvSpPr>
              <a:spLocks noChangeArrowheads="1"/>
            </p:cNvSpPr>
            <p:nvPr/>
          </p:nvSpPr>
          <p:spPr bwMode="auto">
            <a:xfrm>
              <a:off x="3124200" y="1981200"/>
              <a:ext cx="137160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b="1">
                  <a:latin typeface="Arial" panose="020B0604020202020204" pitchFamily="34" charset="0"/>
                </a:rPr>
                <a:t>人机交互</a:t>
              </a:r>
            </a:p>
            <a:p>
              <a:r>
                <a:rPr lang="zh-CN" altLang="en-US" b="1">
                  <a:latin typeface="Arial" panose="020B0604020202020204" pitchFamily="34" charset="0"/>
                </a:rPr>
                <a:t>界面</a:t>
              </a:r>
              <a:endParaRPr lang="zh-CN" altLang="en-US">
                <a:latin typeface="Arial" panose="020B0604020202020204" pitchFamily="34" charset="0"/>
              </a:endParaRPr>
            </a:p>
          </p:txBody>
        </p:sp>
        <p:sp>
          <p:nvSpPr>
            <p:cNvPr id="50" name="Rectangle 14">
              <a:extLst>
                <a:ext uri="{FF2B5EF4-FFF2-40B4-BE49-F238E27FC236}">
                  <a16:creationId xmlns:a16="http://schemas.microsoft.com/office/drawing/2014/main" id="{CE73A0F8-2328-644B-A7D6-DEFAF49F4C5A}"/>
                </a:ext>
              </a:extLst>
            </p:cNvPr>
            <p:cNvSpPr>
              <a:spLocks noChangeArrowheads="1"/>
            </p:cNvSpPr>
            <p:nvPr/>
          </p:nvSpPr>
          <p:spPr bwMode="auto">
            <a:xfrm>
              <a:off x="8915400" y="4114800"/>
              <a:ext cx="151765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 name="Rectangle 15">
              <a:extLst>
                <a:ext uri="{FF2B5EF4-FFF2-40B4-BE49-F238E27FC236}">
                  <a16:creationId xmlns:a16="http://schemas.microsoft.com/office/drawing/2014/main" id="{908266D3-36BA-9B48-B24E-2DF3647B0FA4}"/>
                </a:ext>
              </a:extLst>
            </p:cNvPr>
            <p:cNvSpPr>
              <a:spLocks noChangeArrowheads="1"/>
            </p:cNvSpPr>
            <p:nvPr/>
          </p:nvSpPr>
          <p:spPr bwMode="auto">
            <a:xfrm>
              <a:off x="1828800" y="1966914"/>
              <a:ext cx="914400" cy="70008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 name="Rectangle 16">
              <a:extLst>
                <a:ext uri="{FF2B5EF4-FFF2-40B4-BE49-F238E27FC236}">
                  <a16:creationId xmlns:a16="http://schemas.microsoft.com/office/drawing/2014/main" id="{F8A60F47-4439-284E-A023-AFAA994210DA}"/>
                </a:ext>
              </a:extLst>
            </p:cNvPr>
            <p:cNvSpPr>
              <a:spLocks noChangeArrowheads="1"/>
            </p:cNvSpPr>
            <p:nvPr/>
          </p:nvSpPr>
          <p:spPr bwMode="auto">
            <a:xfrm>
              <a:off x="1600200" y="1752600"/>
              <a:ext cx="914400" cy="762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3" name="Rectangle 17">
              <a:extLst>
                <a:ext uri="{FF2B5EF4-FFF2-40B4-BE49-F238E27FC236}">
                  <a16:creationId xmlns:a16="http://schemas.microsoft.com/office/drawing/2014/main" id="{61E01919-597C-E749-98D7-6711DA4DAD2E}"/>
                </a:ext>
              </a:extLst>
            </p:cNvPr>
            <p:cNvSpPr>
              <a:spLocks noChangeArrowheads="1"/>
            </p:cNvSpPr>
            <p:nvPr/>
          </p:nvSpPr>
          <p:spPr bwMode="auto">
            <a:xfrm>
              <a:off x="1828800" y="4100514"/>
              <a:ext cx="914400" cy="92868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4" name="Rectangle 18">
              <a:extLst>
                <a:ext uri="{FF2B5EF4-FFF2-40B4-BE49-F238E27FC236}">
                  <a16:creationId xmlns:a16="http://schemas.microsoft.com/office/drawing/2014/main" id="{A1E4CB9D-1AED-F243-9B2F-7F85FB30EC9C}"/>
                </a:ext>
              </a:extLst>
            </p:cNvPr>
            <p:cNvSpPr>
              <a:spLocks noChangeArrowheads="1"/>
            </p:cNvSpPr>
            <p:nvPr/>
          </p:nvSpPr>
          <p:spPr bwMode="auto">
            <a:xfrm>
              <a:off x="1600200" y="3886201"/>
              <a:ext cx="914400" cy="98901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 name="Line 19">
              <a:extLst>
                <a:ext uri="{FF2B5EF4-FFF2-40B4-BE49-F238E27FC236}">
                  <a16:creationId xmlns:a16="http://schemas.microsoft.com/office/drawing/2014/main" id="{49CF1A70-CE65-9849-848E-D91D43836418}"/>
                </a:ext>
              </a:extLst>
            </p:cNvPr>
            <p:cNvSpPr>
              <a:spLocks noChangeShapeType="1"/>
            </p:cNvSpPr>
            <p:nvPr/>
          </p:nvSpPr>
          <p:spPr bwMode="auto">
            <a:xfrm>
              <a:off x="3657600" y="2667000"/>
              <a:ext cx="0" cy="18288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56" name="Line 20">
              <a:extLst>
                <a:ext uri="{FF2B5EF4-FFF2-40B4-BE49-F238E27FC236}">
                  <a16:creationId xmlns:a16="http://schemas.microsoft.com/office/drawing/2014/main" id="{16E3A957-F327-1348-8AC3-B97AE1321C5F}"/>
                </a:ext>
              </a:extLst>
            </p:cNvPr>
            <p:cNvSpPr>
              <a:spLocks noChangeShapeType="1"/>
            </p:cNvSpPr>
            <p:nvPr/>
          </p:nvSpPr>
          <p:spPr bwMode="auto">
            <a:xfrm>
              <a:off x="2743200" y="2362200"/>
              <a:ext cx="381000" cy="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57" name="Line 21">
              <a:extLst>
                <a:ext uri="{FF2B5EF4-FFF2-40B4-BE49-F238E27FC236}">
                  <a16:creationId xmlns:a16="http://schemas.microsoft.com/office/drawing/2014/main" id="{5C04BCC7-0262-2A4E-9B2F-5FCA261AE765}"/>
                </a:ext>
              </a:extLst>
            </p:cNvPr>
            <p:cNvSpPr>
              <a:spLocks noChangeShapeType="1"/>
            </p:cNvSpPr>
            <p:nvPr/>
          </p:nvSpPr>
          <p:spPr bwMode="auto">
            <a:xfrm>
              <a:off x="4495800" y="2362200"/>
              <a:ext cx="457200" cy="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58" name="Line 22">
              <a:extLst>
                <a:ext uri="{FF2B5EF4-FFF2-40B4-BE49-F238E27FC236}">
                  <a16:creationId xmlns:a16="http://schemas.microsoft.com/office/drawing/2014/main" id="{24934C25-5C4B-3446-92AC-57AE07F2DED3}"/>
                </a:ext>
              </a:extLst>
            </p:cNvPr>
            <p:cNvSpPr>
              <a:spLocks noChangeShapeType="1"/>
            </p:cNvSpPr>
            <p:nvPr/>
          </p:nvSpPr>
          <p:spPr bwMode="auto">
            <a:xfrm>
              <a:off x="6324600" y="2362200"/>
              <a:ext cx="609600" cy="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59" name="Line 23">
              <a:extLst>
                <a:ext uri="{FF2B5EF4-FFF2-40B4-BE49-F238E27FC236}">
                  <a16:creationId xmlns:a16="http://schemas.microsoft.com/office/drawing/2014/main" id="{326BDC90-0043-314C-B021-410352BB6837}"/>
                </a:ext>
              </a:extLst>
            </p:cNvPr>
            <p:cNvSpPr>
              <a:spLocks noChangeShapeType="1"/>
            </p:cNvSpPr>
            <p:nvPr/>
          </p:nvSpPr>
          <p:spPr bwMode="auto">
            <a:xfrm>
              <a:off x="8305800" y="2362200"/>
              <a:ext cx="609600" cy="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60" name="Line 24">
              <a:extLst>
                <a:ext uri="{FF2B5EF4-FFF2-40B4-BE49-F238E27FC236}">
                  <a16:creationId xmlns:a16="http://schemas.microsoft.com/office/drawing/2014/main" id="{FCE49B49-6CD1-804E-B25D-CE1CDECCE2C4}"/>
                </a:ext>
              </a:extLst>
            </p:cNvPr>
            <p:cNvSpPr>
              <a:spLocks noChangeShapeType="1"/>
            </p:cNvSpPr>
            <p:nvPr/>
          </p:nvSpPr>
          <p:spPr bwMode="auto">
            <a:xfrm>
              <a:off x="5562600" y="2667000"/>
              <a:ext cx="0" cy="83820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61" name="AutoShape 25">
              <a:extLst>
                <a:ext uri="{FF2B5EF4-FFF2-40B4-BE49-F238E27FC236}">
                  <a16:creationId xmlns:a16="http://schemas.microsoft.com/office/drawing/2014/main" id="{2537BD66-3608-8C46-BC53-7BE87AAEC36A}"/>
                </a:ext>
              </a:extLst>
            </p:cNvPr>
            <p:cNvSpPr>
              <a:spLocks noChangeArrowheads="1"/>
            </p:cNvSpPr>
            <p:nvPr/>
          </p:nvSpPr>
          <p:spPr bwMode="auto">
            <a:xfrm>
              <a:off x="4876800" y="5029200"/>
              <a:ext cx="1371600" cy="914400"/>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 name="Line 26">
              <a:extLst>
                <a:ext uri="{FF2B5EF4-FFF2-40B4-BE49-F238E27FC236}">
                  <a16:creationId xmlns:a16="http://schemas.microsoft.com/office/drawing/2014/main" id="{9037858A-9E06-394D-91F6-E08A25D3C74C}"/>
                </a:ext>
              </a:extLst>
            </p:cNvPr>
            <p:cNvSpPr>
              <a:spLocks noChangeShapeType="1"/>
            </p:cNvSpPr>
            <p:nvPr/>
          </p:nvSpPr>
          <p:spPr bwMode="auto">
            <a:xfrm>
              <a:off x="5562600" y="4191000"/>
              <a:ext cx="0" cy="838200"/>
            </a:xfrm>
            <a:prstGeom prst="line">
              <a:avLst/>
            </a:prstGeom>
            <a:ln>
              <a:headEnd type="triangle" w="med" len="med"/>
              <a:tailEnd type="triangle" w="med" len="me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zh-CN" altLang="en-US">
                <a:solidFill>
                  <a:schemeClr val="tx1"/>
                </a:solidFill>
              </a:endParaRPr>
            </a:p>
          </p:txBody>
        </p:sp>
        <p:sp>
          <p:nvSpPr>
            <p:cNvPr id="63" name="Rectangle 27">
              <a:extLst>
                <a:ext uri="{FF2B5EF4-FFF2-40B4-BE49-F238E27FC236}">
                  <a16:creationId xmlns:a16="http://schemas.microsoft.com/office/drawing/2014/main" id="{40C7A03C-11D5-4B4D-9A5E-3F03FA906899}"/>
                </a:ext>
              </a:extLst>
            </p:cNvPr>
            <p:cNvSpPr>
              <a:spLocks noChangeArrowheads="1"/>
            </p:cNvSpPr>
            <p:nvPr/>
          </p:nvSpPr>
          <p:spPr bwMode="auto">
            <a:xfrm>
              <a:off x="9067800" y="2057400"/>
              <a:ext cx="128905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30000"/>
                </a:lnSpc>
              </a:pPr>
              <a:r>
                <a:rPr lang="zh-CN" altLang="en-US" sz="2800" b="1">
                  <a:latin typeface="Arial" panose="020B0604020202020204" pitchFamily="34" charset="0"/>
                </a:rPr>
                <a:t>… . .</a:t>
              </a:r>
            </a:p>
            <a:p>
              <a:pPr>
                <a:lnSpc>
                  <a:spcPct val="30000"/>
                </a:lnSpc>
              </a:pPr>
              <a:r>
                <a:rPr lang="zh-CN" altLang="en-US" sz="2800" b="1">
                  <a:latin typeface="Arial" panose="020B0604020202020204" pitchFamily="34" charset="0"/>
                </a:rPr>
                <a:t>… . .</a:t>
              </a:r>
            </a:p>
          </p:txBody>
        </p:sp>
        <p:sp>
          <p:nvSpPr>
            <p:cNvPr id="64" name="Rectangle 28">
              <a:extLst>
                <a:ext uri="{FF2B5EF4-FFF2-40B4-BE49-F238E27FC236}">
                  <a16:creationId xmlns:a16="http://schemas.microsoft.com/office/drawing/2014/main" id="{6AC14607-16BD-3040-B7C3-427E8BF6EC25}"/>
                </a:ext>
              </a:extLst>
            </p:cNvPr>
            <p:cNvSpPr>
              <a:spLocks noChangeArrowheads="1"/>
            </p:cNvSpPr>
            <p:nvPr/>
          </p:nvSpPr>
          <p:spPr bwMode="auto">
            <a:xfrm>
              <a:off x="9201151" y="4222750"/>
              <a:ext cx="941283" cy="40030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lnSpc>
                  <a:spcPct val="30000"/>
                </a:lnSpc>
              </a:pPr>
              <a:r>
                <a:rPr lang="zh-CN" altLang="en-US" sz="2800" b="1">
                  <a:latin typeface="Arial" panose="020B0604020202020204" pitchFamily="34" charset="0"/>
                </a:rPr>
                <a:t>… . .</a:t>
              </a:r>
            </a:p>
            <a:p>
              <a:pPr algn="l">
                <a:lnSpc>
                  <a:spcPct val="30000"/>
                </a:lnSpc>
              </a:pPr>
              <a:r>
                <a:rPr lang="zh-CN" altLang="en-US" sz="2800" b="1">
                  <a:latin typeface="Arial" panose="020B0604020202020204" pitchFamily="34" charset="0"/>
                </a:rPr>
                <a:t>… . .</a:t>
              </a:r>
            </a:p>
          </p:txBody>
        </p:sp>
        <p:sp>
          <p:nvSpPr>
            <p:cNvPr id="65" name="Rectangle 29">
              <a:extLst>
                <a:ext uri="{FF2B5EF4-FFF2-40B4-BE49-F238E27FC236}">
                  <a16:creationId xmlns:a16="http://schemas.microsoft.com/office/drawing/2014/main" id="{10D721F4-1327-D442-9748-42ED9DFED171}"/>
                </a:ext>
              </a:extLst>
            </p:cNvPr>
            <p:cNvSpPr>
              <a:spLocks noChangeArrowheads="1"/>
            </p:cNvSpPr>
            <p:nvPr/>
          </p:nvSpPr>
          <p:spPr bwMode="auto">
            <a:xfrm>
              <a:off x="1612900" y="1233488"/>
              <a:ext cx="901700" cy="51911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b="1">
                  <a:latin typeface="Arial" panose="020B0604020202020204" pitchFamily="34" charset="0"/>
                </a:rPr>
                <a:t>窗口</a:t>
              </a:r>
            </a:p>
          </p:txBody>
        </p:sp>
        <p:sp>
          <p:nvSpPr>
            <p:cNvPr id="66" name="Rectangle 30">
              <a:extLst>
                <a:ext uri="{FF2B5EF4-FFF2-40B4-BE49-F238E27FC236}">
                  <a16:creationId xmlns:a16="http://schemas.microsoft.com/office/drawing/2014/main" id="{DC122D13-D45F-2F44-BFD1-7E6C26B119FA}"/>
                </a:ext>
              </a:extLst>
            </p:cNvPr>
            <p:cNvSpPr>
              <a:spLocks noChangeArrowheads="1"/>
            </p:cNvSpPr>
            <p:nvPr/>
          </p:nvSpPr>
          <p:spPr bwMode="auto">
            <a:xfrm>
              <a:off x="1600200" y="3367088"/>
              <a:ext cx="901700" cy="51911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b="1">
                  <a:latin typeface="Arial" panose="020B0604020202020204" pitchFamily="34" charset="0"/>
                </a:rPr>
                <a:t>报告</a:t>
              </a:r>
            </a:p>
          </p:txBody>
        </p:sp>
      </p:grpSp>
    </p:spTree>
    <p:extLst>
      <p:ext uri="{BB962C8B-B14F-4D97-AF65-F5344CB8AC3E}">
        <p14:creationId xmlns:p14="http://schemas.microsoft.com/office/powerpoint/2010/main" val="361440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B4571-9ECD-4143-A8AF-FD6140C960B4}"/>
              </a:ext>
            </a:extLst>
          </p:cNvPr>
          <p:cNvSpPr>
            <a:spLocks noGrp="1"/>
          </p:cNvSpPr>
          <p:nvPr>
            <p:ph type="title"/>
          </p:nvPr>
        </p:nvSpPr>
        <p:spPr/>
        <p:txBody>
          <a:bodyPr/>
          <a:lstStyle/>
          <a:p>
            <a:r>
              <a:rPr kumimoji="1" lang="en-US" altLang="zh-CN" dirty="0"/>
              <a:t>1.2</a:t>
            </a:r>
            <a:r>
              <a:rPr kumimoji="1" lang="zh-CN" altLang="en-US" dirty="0"/>
              <a:t> 目前流行的</a:t>
            </a:r>
            <a:r>
              <a:rPr kumimoji="1" lang="en-US" altLang="zh-CN" dirty="0"/>
              <a:t>OOD</a:t>
            </a:r>
            <a:r>
              <a:rPr kumimoji="1" lang="zh-CN" altLang="en-US" dirty="0"/>
              <a:t>方法概述</a:t>
            </a:r>
          </a:p>
        </p:txBody>
      </p:sp>
      <p:sp>
        <p:nvSpPr>
          <p:cNvPr id="3" name="内容占位符 2">
            <a:extLst>
              <a:ext uri="{FF2B5EF4-FFF2-40B4-BE49-F238E27FC236}">
                <a16:creationId xmlns:a16="http://schemas.microsoft.com/office/drawing/2014/main" id="{9E38C2C3-1982-144B-BDE4-29BD0B344B07}"/>
              </a:ext>
            </a:extLst>
          </p:cNvPr>
          <p:cNvSpPr>
            <a:spLocks noGrp="1"/>
          </p:cNvSpPr>
          <p:nvPr>
            <p:ph idx="1"/>
          </p:nvPr>
        </p:nvSpPr>
        <p:spPr/>
        <p:txBody>
          <a:bodyPr>
            <a:normAutofit/>
          </a:bodyPr>
          <a:lstStyle/>
          <a:p>
            <a:pPr>
              <a:spcBef>
                <a:spcPct val="40000"/>
              </a:spcBef>
              <a:buClr>
                <a:srgbClr val="F078E5"/>
              </a:buClr>
              <a:buSzPct val="140000"/>
              <a:buNone/>
            </a:pPr>
            <a:r>
              <a:rPr lang="zh-CN" altLang="en-US" sz="2400" dirty="0"/>
              <a:t>（</a:t>
            </a:r>
            <a:r>
              <a:rPr lang="en-US" altLang="zh-CN" sz="2400" dirty="0"/>
              <a:t>2</a:t>
            </a:r>
            <a:r>
              <a:rPr lang="zh-CN" altLang="en-US" sz="2400" dirty="0"/>
              <a:t>）</a:t>
            </a:r>
            <a:r>
              <a:rPr lang="en-US" altLang="zh-CN" sz="2400" dirty="0"/>
              <a:t>Rumbaugh</a:t>
            </a:r>
            <a:r>
              <a:rPr lang="zh-CN" altLang="en-US" sz="2400" dirty="0">
                <a:latin typeface="宋体" panose="02010600030101010101" pitchFamily="2" charset="-122"/>
              </a:rPr>
              <a:t>方法</a:t>
            </a:r>
            <a:r>
              <a:rPr lang="zh-CN" altLang="en-US" sz="2400" dirty="0">
                <a:ea typeface="黑体" panose="02010609060101010101" pitchFamily="49" charset="-122"/>
              </a:rPr>
              <a:t>（</a:t>
            </a:r>
            <a:r>
              <a:rPr lang="zh-CN" altLang="en-US" sz="2400" dirty="0"/>
              <a:t>简称</a:t>
            </a:r>
            <a:r>
              <a:rPr lang="en-US" altLang="zh-CN" sz="2400" dirty="0"/>
              <a:t>OMT）</a:t>
            </a:r>
          </a:p>
          <a:p>
            <a:pPr>
              <a:spcBef>
                <a:spcPct val="40000"/>
              </a:spcBef>
              <a:buClr>
                <a:srgbClr val="F078E5"/>
              </a:buClr>
              <a:buSzPct val="140000"/>
              <a:buNone/>
            </a:pPr>
            <a:r>
              <a:rPr lang="en-US" altLang="zh-CN" sz="2400" dirty="0"/>
              <a:t>Rumbaugh</a:t>
            </a:r>
            <a:r>
              <a:rPr lang="zh-CN" altLang="en-US" sz="2400" dirty="0">
                <a:latin typeface="宋体" panose="02010600030101010101" pitchFamily="2" charset="-122"/>
              </a:rPr>
              <a:t>的</a:t>
            </a:r>
            <a:r>
              <a:rPr lang="en-US" altLang="zh-CN" sz="2400" dirty="0"/>
              <a:t>OOD</a:t>
            </a:r>
            <a:r>
              <a:rPr lang="zh-CN" altLang="en-US" sz="2400" dirty="0">
                <a:latin typeface="宋体" panose="02010600030101010101" pitchFamily="2" charset="-122"/>
              </a:rPr>
              <a:t>过程概述：</a:t>
            </a:r>
          </a:p>
          <a:p>
            <a:pPr>
              <a:spcBef>
                <a:spcPct val="40000"/>
              </a:spcBef>
              <a:buSzTx/>
              <a:buFont typeface="Wingdings" pitchFamily="2" charset="2"/>
              <a:buChar char="§"/>
            </a:pPr>
            <a:r>
              <a:rPr lang="zh-CN" altLang="en-US" sz="2400" dirty="0">
                <a:latin typeface="宋体" panose="02010600030101010101" pitchFamily="2" charset="-122"/>
              </a:rPr>
              <a:t>系统设计：结合问题域的知识和目标系统的体系结构（求解域），将目标系统分解为子系统</a:t>
            </a:r>
          </a:p>
          <a:p>
            <a:pPr>
              <a:spcBef>
                <a:spcPct val="40000"/>
              </a:spcBef>
              <a:buSzTx/>
              <a:buFont typeface="Wingdings" pitchFamily="2" charset="2"/>
              <a:buChar char="§"/>
            </a:pPr>
            <a:r>
              <a:rPr lang="zh-CN" altLang="en-US" sz="2400" dirty="0">
                <a:latin typeface="宋体" panose="02010600030101010101" pitchFamily="2" charset="-122"/>
              </a:rPr>
              <a:t>对象设计</a:t>
            </a:r>
          </a:p>
          <a:p>
            <a:pPr lvl="1"/>
            <a:r>
              <a:rPr kumimoji="1" lang="zh-CN" altLang="en-US" sz="2200" dirty="0"/>
              <a:t>细化对象模型</a:t>
            </a:r>
            <a:endParaRPr kumimoji="1" lang="en-US" altLang="zh-CN" sz="2200" dirty="0"/>
          </a:p>
          <a:p>
            <a:pPr lvl="1"/>
            <a:r>
              <a:rPr kumimoji="1" lang="zh-CN" altLang="en-US" sz="2200" dirty="0"/>
              <a:t>细化动态模型</a:t>
            </a:r>
            <a:endParaRPr kumimoji="1" lang="en-US" altLang="zh-CN" sz="2200" dirty="0"/>
          </a:p>
          <a:p>
            <a:pPr lvl="1"/>
            <a:r>
              <a:rPr kumimoji="1" lang="zh-CN" altLang="en-US" sz="2200" dirty="0"/>
              <a:t>细化功能模型</a:t>
            </a:r>
          </a:p>
        </p:txBody>
      </p:sp>
      <p:sp>
        <p:nvSpPr>
          <p:cNvPr id="4" name="日期占位符 3">
            <a:extLst>
              <a:ext uri="{FF2B5EF4-FFF2-40B4-BE49-F238E27FC236}">
                <a16:creationId xmlns:a16="http://schemas.microsoft.com/office/drawing/2014/main" id="{CD39F2A8-C3DF-2C44-BF6B-4E8C3ED785C9}"/>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5BDF14EC-4C10-3042-8E4C-1E54C013B8E8}"/>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A241B97-7EDA-3645-AD47-4A5756011A85}"/>
              </a:ext>
            </a:extLst>
          </p:cNvPr>
          <p:cNvSpPr>
            <a:spLocks noGrp="1"/>
          </p:cNvSpPr>
          <p:nvPr>
            <p:ph type="sldNum" sz="quarter" idx="12"/>
          </p:nvPr>
        </p:nvSpPr>
        <p:spPr/>
        <p:txBody>
          <a:bodyPr/>
          <a:lstStyle/>
          <a:p>
            <a:fld id="{5B3F3CCD-5AE8-4BDA-99FD-25BB3DCCC447}" type="slidenum">
              <a:rPr lang="zh-CN" altLang="en-US" smtClean="0"/>
              <a:pPr/>
              <a:t>8</a:t>
            </a:fld>
            <a:endParaRPr lang="zh-CN" altLang="en-US"/>
          </a:p>
        </p:txBody>
      </p:sp>
    </p:spTree>
    <p:extLst>
      <p:ext uri="{BB962C8B-B14F-4D97-AF65-F5344CB8AC3E}">
        <p14:creationId xmlns:p14="http://schemas.microsoft.com/office/powerpoint/2010/main" val="231513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B4571-9ECD-4143-A8AF-FD6140C960B4}"/>
              </a:ext>
            </a:extLst>
          </p:cNvPr>
          <p:cNvSpPr>
            <a:spLocks noGrp="1"/>
          </p:cNvSpPr>
          <p:nvPr>
            <p:ph type="title"/>
          </p:nvPr>
        </p:nvSpPr>
        <p:spPr/>
        <p:txBody>
          <a:bodyPr/>
          <a:lstStyle/>
          <a:p>
            <a:r>
              <a:rPr kumimoji="1" lang="en-US" altLang="zh-CN" dirty="0"/>
              <a:t>1.2</a:t>
            </a:r>
            <a:r>
              <a:rPr kumimoji="1" lang="zh-CN" altLang="en-US" dirty="0"/>
              <a:t> 目前流行的</a:t>
            </a:r>
            <a:r>
              <a:rPr kumimoji="1" lang="en-US" altLang="zh-CN" dirty="0"/>
              <a:t>OOD</a:t>
            </a:r>
            <a:r>
              <a:rPr kumimoji="1" lang="zh-CN" altLang="en-US" dirty="0"/>
              <a:t>方法概述</a:t>
            </a:r>
          </a:p>
        </p:txBody>
      </p:sp>
      <p:sp>
        <p:nvSpPr>
          <p:cNvPr id="3" name="内容占位符 2">
            <a:extLst>
              <a:ext uri="{FF2B5EF4-FFF2-40B4-BE49-F238E27FC236}">
                <a16:creationId xmlns:a16="http://schemas.microsoft.com/office/drawing/2014/main" id="{9E38C2C3-1982-144B-BDE4-29BD0B344B07}"/>
              </a:ext>
            </a:extLst>
          </p:cNvPr>
          <p:cNvSpPr>
            <a:spLocks noGrp="1"/>
          </p:cNvSpPr>
          <p:nvPr>
            <p:ph idx="1"/>
          </p:nvPr>
        </p:nvSpPr>
        <p:spPr/>
        <p:txBody>
          <a:bodyPr>
            <a:normAutofit lnSpcReduction="10000"/>
          </a:bodyPr>
          <a:lstStyle/>
          <a:p>
            <a:pPr>
              <a:spcBef>
                <a:spcPct val="40000"/>
              </a:spcBef>
              <a:buClr>
                <a:srgbClr val="F078E5"/>
              </a:buClr>
              <a:buSzPct val="140000"/>
              <a:buNone/>
            </a:pPr>
            <a:r>
              <a:rPr lang="zh-CN" altLang="en-US" sz="2400" dirty="0"/>
              <a:t>（</a:t>
            </a:r>
            <a:r>
              <a:rPr lang="en-US" altLang="zh-CN" sz="2400" dirty="0"/>
              <a:t>3</a:t>
            </a:r>
            <a:r>
              <a:rPr lang="zh-CN" altLang="en-US" sz="2400" dirty="0"/>
              <a:t>）</a:t>
            </a:r>
            <a:r>
              <a:rPr lang="zh-CN" altLang="en-US" sz="2400" dirty="0">
                <a:latin typeface="宋体" panose="02010600030101010101" pitchFamily="2" charset="-122"/>
              </a:rPr>
              <a:t>统一的</a:t>
            </a:r>
            <a:r>
              <a:rPr lang="en-US" altLang="zh-CN" sz="2400" dirty="0"/>
              <a:t>OOD</a:t>
            </a:r>
            <a:r>
              <a:rPr lang="zh-CN" altLang="en-US" sz="2400" dirty="0">
                <a:latin typeface="宋体" panose="02010600030101010101" pitchFamily="2" charset="-122"/>
              </a:rPr>
              <a:t>方法</a:t>
            </a:r>
            <a:endParaRPr lang="en-US" altLang="zh-CN" sz="2400" dirty="0">
              <a:latin typeface="宋体" panose="02010600030101010101" pitchFamily="2" charset="-122"/>
            </a:endParaRPr>
          </a:p>
          <a:p>
            <a:pPr>
              <a:spcBef>
                <a:spcPct val="40000"/>
              </a:spcBef>
              <a:buSzTx/>
              <a:buNone/>
            </a:pPr>
            <a:r>
              <a:rPr lang="en-US" altLang="zh-CN" sz="2400" dirty="0"/>
              <a:t>UML</a:t>
            </a:r>
            <a:r>
              <a:rPr lang="zh-CN" altLang="en-US" sz="2400" dirty="0">
                <a:latin typeface="宋体" panose="02010600030101010101" pitchFamily="2" charset="-122"/>
              </a:rPr>
              <a:t>被组织进两个主要的设计活动：</a:t>
            </a:r>
          </a:p>
          <a:p>
            <a:pPr>
              <a:spcBef>
                <a:spcPct val="40000"/>
              </a:spcBef>
              <a:buSzTx/>
              <a:buFont typeface="Wingdings" pitchFamily="2" charset="2"/>
              <a:buChar char="§"/>
            </a:pPr>
            <a:r>
              <a:rPr lang="zh-CN" altLang="en-US" sz="2400" dirty="0">
                <a:latin typeface="宋体" panose="02010600030101010101" pitchFamily="2" charset="-122"/>
              </a:rPr>
              <a:t>系统设计</a:t>
            </a:r>
          </a:p>
          <a:p>
            <a:pPr>
              <a:spcBef>
                <a:spcPct val="0"/>
              </a:spcBef>
              <a:buSzTx/>
              <a:buNone/>
            </a:pPr>
            <a:r>
              <a:rPr lang="zh-CN" altLang="en-US" sz="2400" dirty="0">
                <a:latin typeface="宋体" panose="02010600030101010101" pitchFamily="2" charset="-122"/>
              </a:rPr>
              <a:t>  系统设计的主要目标是表示</a:t>
            </a:r>
            <a:r>
              <a:rPr lang="zh-CN" altLang="en-US" sz="2400" dirty="0">
                <a:solidFill>
                  <a:schemeClr val="hlink"/>
                </a:solidFill>
                <a:latin typeface="宋体" panose="02010600030101010101" pitchFamily="2" charset="-122"/>
              </a:rPr>
              <a:t>软件体系结构</a:t>
            </a:r>
            <a:endParaRPr lang="en-US" altLang="zh-CN" sz="2400" dirty="0">
              <a:solidFill>
                <a:schemeClr val="hlink"/>
              </a:solidFill>
              <a:latin typeface="宋体" panose="02010600030101010101" pitchFamily="2" charset="-122"/>
            </a:endParaRPr>
          </a:p>
          <a:p>
            <a:pPr lvl="1">
              <a:spcBef>
                <a:spcPct val="0"/>
              </a:spcBef>
              <a:buFont typeface="Wingdings" pitchFamily="2" charset="2"/>
              <a:buChar char="l"/>
            </a:pPr>
            <a:r>
              <a:rPr lang="zh-CN" altLang="en-US" sz="2000" dirty="0">
                <a:solidFill>
                  <a:schemeClr val="tx1"/>
                </a:solidFill>
                <a:latin typeface="宋体" panose="02010600030101010101" pitchFamily="2" charset="-122"/>
              </a:rPr>
              <a:t>概念体系结构：涉及静态类模型的结构和该模型的构件间的连接。</a:t>
            </a:r>
          </a:p>
          <a:p>
            <a:pPr lvl="1">
              <a:spcBef>
                <a:spcPct val="0"/>
              </a:spcBef>
              <a:buFont typeface="Wingdings" pitchFamily="2" charset="2"/>
              <a:buChar char="l"/>
            </a:pPr>
            <a:r>
              <a:rPr lang="zh-CN" altLang="en-US" sz="2000" dirty="0">
                <a:solidFill>
                  <a:schemeClr val="tx1"/>
                </a:solidFill>
                <a:latin typeface="宋体" panose="02010600030101010101" pitchFamily="2" charset="-122"/>
              </a:rPr>
              <a:t>模块体系结构：描述系统被分成子系统或模块的方式以及它们如何通过移入和移出数据而通信。</a:t>
            </a:r>
          </a:p>
          <a:p>
            <a:pPr lvl="1">
              <a:spcBef>
                <a:spcPct val="0"/>
              </a:spcBef>
              <a:buFont typeface="Wingdings" pitchFamily="2" charset="2"/>
              <a:buChar char="l"/>
            </a:pPr>
            <a:r>
              <a:rPr lang="zh-CN" altLang="en-US" sz="2000" dirty="0">
                <a:solidFill>
                  <a:schemeClr val="tx1"/>
                </a:solidFill>
                <a:latin typeface="宋体" panose="02010600030101010101" pitchFamily="2" charset="-122"/>
              </a:rPr>
              <a:t>代码体系结构：定义程序代码如何被组织为文件和目录以及分组为库。</a:t>
            </a:r>
          </a:p>
          <a:p>
            <a:pPr lvl="1">
              <a:spcBef>
                <a:spcPct val="0"/>
              </a:spcBef>
              <a:buFont typeface="Wingdings" pitchFamily="2" charset="2"/>
              <a:buChar char="l"/>
            </a:pPr>
            <a:r>
              <a:rPr lang="zh-CN" altLang="en-US" sz="2000" dirty="0">
                <a:solidFill>
                  <a:schemeClr val="tx1"/>
                </a:solidFill>
                <a:latin typeface="宋体" panose="02010600030101010101" pitchFamily="2" charset="-122"/>
              </a:rPr>
              <a:t>执行体系结构：关注于系统的动态方面以及任务和操作执行时构件间的通信。</a:t>
            </a:r>
            <a:endParaRPr lang="zh-CN" altLang="en-US" sz="2400" dirty="0">
              <a:solidFill>
                <a:schemeClr val="hlink"/>
              </a:solidFill>
              <a:latin typeface="宋体" panose="02010600030101010101" pitchFamily="2" charset="-122"/>
            </a:endParaRPr>
          </a:p>
          <a:p>
            <a:pPr>
              <a:spcBef>
                <a:spcPct val="40000"/>
              </a:spcBef>
              <a:buSzTx/>
              <a:buFont typeface="Wingdings" pitchFamily="2" charset="2"/>
              <a:buChar char="§"/>
            </a:pPr>
            <a:r>
              <a:rPr lang="zh-CN" altLang="en-US" sz="2400" dirty="0">
                <a:latin typeface="宋体" panose="02010600030101010101" pitchFamily="2" charset="-122"/>
              </a:rPr>
              <a:t>对象设计</a:t>
            </a:r>
          </a:p>
          <a:p>
            <a:pPr>
              <a:spcBef>
                <a:spcPct val="40000"/>
              </a:spcBef>
              <a:buSzTx/>
              <a:buNone/>
            </a:pPr>
            <a:r>
              <a:rPr lang="zh-CN" altLang="en-US" sz="2400" dirty="0">
                <a:latin typeface="宋体" panose="02010600030101010101" pitchFamily="2" charset="-122"/>
              </a:rPr>
              <a:t>  对象设计着重于</a:t>
            </a:r>
            <a:r>
              <a:rPr lang="zh-CN" altLang="en-US" sz="2400" dirty="0">
                <a:solidFill>
                  <a:schemeClr val="hlink"/>
                </a:solidFill>
                <a:latin typeface="宋体" panose="02010600030101010101" pitchFamily="2" charset="-122"/>
              </a:rPr>
              <a:t>对象及其相互交互</a:t>
            </a:r>
            <a:r>
              <a:rPr lang="zh-CN" altLang="en-US" sz="2400" dirty="0">
                <a:latin typeface="宋体" panose="02010600030101010101" pitchFamily="2" charset="-122"/>
              </a:rPr>
              <a:t>的描述</a:t>
            </a:r>
            <a:endParaRPr lang="en-US" altLang="zh-CN" sz="2400" dirty="0">
              <a:latin typeface="宋体" panose="02010600030101010101" pitchFamily="2" charset="-122"/>
            </a:endParaRPr>
          </a:p>
          <a:p>
            <a:pPr marL="525780" lvl="2" indent="-342900">
              <a:spcBef>
                <a:spcPct val="40000"/>
              </a:spcBef>
              <a:spcAft>
                <a:spcPts val="200"/>
              </a:spcAft>
              <a:buFont typeface="Wingdings" pitchFamily="2" charset="2"/>
              <a:buChar char="l"/>
            </a:pPr>
            <a:r>
              <a:rPr lang="zh-CN" altLang="en-US" sz="2000" dirty="0"/>
              <a:t>创建属性数据结构和所有操作的过程的详细规约。</a:t>
            </a:r>
          </a:p>
          <a:p>
            <a:pPr marL="525780" lvl="2" indent="-342900">
              <a:spcBef>
                <a:spcPct val="40000"/>
              </a:spcBef>
              <a:spcAft>
                <a:spcPts val="200"/>
              </a:spcAft>
              <a:buFont typeface="Wingdings" pitchFamily="2" charset="2"/>
              <a:buChar char="l"/>
            </a:pPr>
            <a:r>
              <a:rPr lang="zh-CN" altLang="en-US" sz="2000" dirty="0"/>
              <a:t>定义所有属性的可见性（公共的、私有的或保护的）、精化对象间的接口、定义完整的消息模型的细节</a:t>
            </a:r>
          </a:p>
          <a:p>
            <a:endParaRPr kumimoji="1" lang="zh-CN" altLang="en-US" sz="2400" dirty="0"/>
          </a:p>
        </p:txBody>
      </p:sp>
      <p:sp>
        <p:nvSpPr>
          <p:cNvPr id="4" name="日期占位符 3">
            <a:extLst>
              <a:ext uri="{FF2B5EF4-FFF2-40B4-BE49-F238E27FC236}">
                <a16:creationId xmlns:a16="http://schemas.microsoft.com/office/drawing/2014/main" id="{CD39F2A8-C3DF-2C44-BF6B-4E8C3ED785C9}"/>
              </a:ext>
            </a:extLst>
          </p:cNvPr>
          <p:cNvSpPr>
            <a:spLocks noGrp="1"/>
          </p:cNvSpPr>
          <p:nvPr>
            <p:ph type="dt" sz="half" idx="10"/>
          </p:nvPr>
        </p:nvSpPr>
        <p:spPr/>
        <p:txBody>
          <a:bodyPr/>
          <a:lstStyle/>
          <a:p>
            <a:fld id="{D515C40F-68D7-4904-966C-9F3D550CC0AF}" type="datetime1">
              <a:rPr lang="zh-CN" altLang="en-US" smtClean="0"/>
              <a:t>2021/12/14</a:t>
            </a:fld>
            <a:endParaRPr lang="zh-CN" altLang="en-US"/>
          </a:p>
        </p:txBody>
      </p:sp>
      <p:sp>
        <p:nvSpPr>
          <p:cNvPr id="5" name="页脚占位符 4">
            <a:extLst>
              <a:ext uri="{FF2B5EF4-FFF2-40B4-BE49-F238E27FC236}">
                <a16:creationId xmlns:a16="http://schemas.microsoft.com/office/drawing/2014/main" id="{5BDF14EC-4C10-3042-8E4C-1E54C013B8E8}"/>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A241B97-7EDA-3645-AD47-4A5756011A85}"/>
              </a:ext>
            </a:extLst>
          </p:cNvPr>
          <p:cNvSpPr>
            <a:spLocks noGrp="1"/>
          </p:cNvSpPr>
          <p:nvPr>
            <p:ph type="sldNum" sz="quarter" idx="12"/>
          </p:nvPr>
        </p:nvSpPr>
        <p:spPr/>
        <p:txBody>
          <a:bodyPr/>
          <a:lstStyle/>
          <a:p>
            <a:fld id="{5B3F3CCD-5AE8-4BDA-99FD-25BB3DCCC447}" type="slidenum">
              <a:rPr lang="zh-CN" altLang="en-US" smtClean="0"/>
              <a:pPr/>
              <a:t>9</a:t>
            </a:fld>
            <a:endParaRPr lang="zh-CN" altLang="en-US"/>
          </a:p>
        </p:txBody>
      </p:sp>
    </p:spTree>
    <p:extLst>
      <p:ext uri="{BB962C8B-B14F-4D97-AF65-F5344CB8AC3E}">
        <p14:creationId xmlns:p14="http://schemas.microsoft.com/office/powerpoint/2010/main" val="17741310"/>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3518</TotalTime>
  <Words>5062</Words>
  <Application>Microsoft Macintosh PowerPoint</Application>
  <PresentationFormat>宽屏</PresentationFormat>
  <Paragraphs>719</Paragraphs>
  <Slides>56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黑体</vt:lpstr>
      <vt:lpstr>楷体_GB2312</vt:lpstr>
      <vt:lpstr>隶书</vt:lpstr>
      <vt:lpstr>宋体</vt:lpstr>
      <vt:lpstr>腾讯体 W3</vt:lpstr>
      <vt:lpstr>腾讯体 W7</vt:lpstr>
      <vt:lpstr>Arial</vt:lpstr>
      <vt:lpstr>Britannic Bold</vt:lpstr>
      <vt:lpstr>Calibri</vt:lpstr>
      <vt:lpstr>Calibri Light</vt:lpstr>
      <vt:lpstr>Monotype Sorts</vt:lpstr>
      <vt:lpstr>Tahoma</vt:lpstr>
      <vt:lpstr>Times New Roman</vt:lpstr>
      <vt:lpstr>Wingdings</vt:lpstr>
      <vt:lpstr>回顾</vt:lpstr>
      <vt:lpstr>第八章 面向对象设计</vt:lpstr>
      <vt:lpstr>主要内容</vt:lpstr>
      <vt:lpstr>1.1 从面向对象分析到面向对象设计</vt:lpstr>
      <vt:lpstr>1.1 从面向对象分析到面向对象设计</vt:lpstr>
      <vt:lpstr>1.2 目前流行的OOD方法概述</vt:lpstr>
      <vt:lpstr>Coad-Yourdon的OOD方法的OOD模型</vt:lpstr>
      <vt:lpstr>Yourdon的OOD方法的系统结构</vt:lpstr>
      <vt:lpstr>1.2 目前流行的OOD方法概述</vt:lpstr>
      <vt:lpstr>1.2 目前流行的OOD方法概述</vt:lpstr>
      <vt:lpstr>2.1 面向对象设计的准则</vt:lpstr>
      <vt:lpstr>2.2 启发规则</vt:lpstr>
      <vt:lpstr>3. 系统设计</vt:lpstr>
      <vt:lpstr>3.1 系统分解--子系统的交互</vt:lpstr>
      <vt:lpstr>3.1 系统分解—子系统的组织</vt:lpstr>
      <vt:lpstr>3.1 系统分解—设计系统的拓扑结构</vt:lpstr>
      <vt:lpstr>3.2 设计问题域子系统</vt:lpstr>
      <vt:lpstr>3.3 设计人-机交互子系统</vt:lpstr>
      <vt:lpstr>3.3 设计人-机交互子系统</vt:lpstr>
      <vt:lpstr>3.4 设计任务管理子系统</vt:lpstr>
      <vt:lpstr>3.4 设计任务管理子系统</vt:lpstr>
      <vt:lpstr>3.4 设计任务管理子系统</vt:lpstr>
      <vt:lpstr>3.5 设计数据管理子系统</vt:lpstr>
      <vt:lpstr>3.5.1 选择数据存储管理模式</vt:lpstr>
      <vt:lpstr>3.5.1 选择数据存储管理模式</vt:lpstr>
      <vt:lpstr>3.5.2 设计数据格式</vt:lpstr>
      <vt:lpstr>3.5.3 设计相应的服务</vt:lpstr>
      <vt:lpstr>3.6 系统设计的其他方面</vt:lpstr>
      <vt:lpstr>4 对象设计—设计内部结构</vt:lpstr>
      <vt:lpstr>4 对象设计—设计关联</vt:lpstr>
      <vt:lpstr>4 对象设计—设计关联</vt:lpstr>
      <vt:lpstr>4 对象设计—设计关联</vt:lpstr>
      <vt:lpstr>4 对象设计—设计类中的服务</vt:lpstr>
      <vt:lpstr>4 对象设计—设计类中的服务</vt:lpstr>
      <vt:lpstr>5 设计优化</vt:lpstr>
      <vt:lpstr>5 设计优化</vt:lpstr>
      <vt:lpstr>5 设计优化</vt:lpstr>
      <vt:lpstr>5 设计优化</vt:lpstr>
      <vt:lpstr>5 设计优化</vt:lpstr>
      <vt:lpstr>6 面向对象分析与设计实例</vt:lpstr>
      <vt:lpstr>6 面向对象分析与设计实例</vt:lpstr>
      <vt:lpstr>6 实例—建立对象模型</vt:lpstr>
      <vt:lpstr>6 实例—建立对象模型</vt:lpstr>
      <vt:lpstr>6 实例—系统设计</vt:lpstr>
      <vt:lpstr>6 实例—设计类库结构</vt:lpstr>
      <vt:lpstr>6 实例—设计问题域子系统</vt:lpstr>
      <vt:lpstr>6 实例—设计问题域子系统</vt:lpstr>
      <vt:lpstr>6 实例—设计问题域子系统</vt:lpstr>
      <vt:lpstr>6 实例—设计问题域子系统</vt:lpstr>
      <vt:lpstr>6 实例—设计问题域子系统</vt:lpstr>
      <vt:lpstr>6 实例—设计问题域子系统</vt:lpstr>
      <vt:lpstr>6 实例—设计问题域子系统</vt:lpstr>
      <vt:lpstr>6 实例—设计问题域子系统</vt:lpstr>
      <vt:lpstr>6 实例—设计人机交互子系统</vt:lpstr>
      <vt:lpstr>6 实例—设计其它类</vt:lpstr>
      <vt:lpstr>6 实例—OOD导出的对象模型</vt:lpstr>
      <vt:lpstr>7 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数字视频技术（线下）</dc:title>
  <dc:creator>Wenfeng</dc:creator>
  <cp:lastModifiedBy>xzw</cp:lastModifiedBy>
  <cp:revision>132</cp:revision>
  <cp:lastPrinted>2020-11-16T02:16:49Z</cp:lastPrinted>
  <dcterms:created xsi:type="dcterms:W3CDTF">2019-06-11T09:59:59Z</dcterms:created>
  <dcterms:modified xsi:type="dcterms:W3CDTF">2021-12-14T07:49:27Z</dcterms:modified>
</cp:coreProperties>
</file>