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4"/>
  </p:notesMasterIdLst>
  <p:sldIdLst>
    <p:sldId id="274"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33" r:id="rId56"/>
    <p:sldId id="334" r:id="rId57"/>
    <p:sldId id="335" r:id="rId58"/>
    <p:sldId id="329" r:id="rId59"/>
    <p:sldId id="330" r:id="rId60"/>
    <p:sldId id="345" r:id="rId61"/>
    <p:sldId id="331" r:id="rId62"/>
    <p:sldId id="346" r:id="rId63"/>
    <p:sldId id="347" r:id="rId64"/>
    <p:sldId id="337" r:id="rId65"/>
    <p:sldId id="338" r:id="rId66"/>
    <p:sldId id="339" r:id="rId67"/>
    <p:sldId id="340" r:id="rId68"/>
    <p:sldId id="341" r:id="rId69"/>
    <p:sldId id="336" r:id="rId70"/>
    <p:sldId id="342" r:id="rId71"/>
    <p:sldId id="343" r:id="rId72"/>
    <p:sldId id="344"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5" d="100"/>
          <a:sy n="65" d="100"/>
        </p:scale>
        <p:origin x="123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51B65F3-EC4D-4DD4-BC94-4C5D54AB2FA8}" type="datetimeFigureOut">
              <a:rPr lang="zh-CN" altLang="en-US"/>
              <a:pPr>
                <a:defRPr/>
              </a:pPr>
              <a:t>2019/11/5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7AA01F4-2F44-42C2-A417-5E4A6FEC1419}" type="slidenum">
              <a:rPr lang="zh-CN" altLang="en-US"/>
              <a:pPr>
                <a:defRPr/>
              </a:pPr>
              <a:t>‹#›</a:t>
            </a:fld>
            <a:endParaRPr lang="zh-CN" altLang="en-US"/>
          </a:p>
        </p:txBody>
      </p:sp>
    </p:spTree>
    <p:extLst>
      <p:ext uri="{BB962C8B-B14F-4D97-AF65-F5344CB8AC3E}">
        <p14:creationId xmlns:p14="http://schemas.microsoft.com/office/powerpoint/2010/main" val="2076530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zh.wikipedia.org/wiki/%E6%99%AE%E9%AD%AF%E5%A3%AB" TargetMode="External"/><Relationship Id="rId7" Type="http://schemas.openxmlformats.org/officeDocument/2006/relationships/hyperlink" Target="http://zh.wikipedia.org/wiki/%E6%99%AE%E5%88%97%E6%88%88%E5%88%A9%E4%BA%9A%E6%B2%B3"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zh.wikipedia.org/wiki/%E5%8A%A0%E9%87%8C%E5%AF%A7%E6%A0%BC%E5%8B%92" TargetMode="External"/><Relationship Id="rId5" Type="http://schemas.openxmlformats.org/officeDocument/2006/relationships/hyperlink" Target="http://zh.wikipedia.org/wiki/%E4%BF%84%E7%BE%85%E6%96%AF" TargetMode="External"/><Relationship Id="rId4" Type="http://schemas.openxmlformats.org/officeDocument/2006/relationships/hyperlink" Target="http://zh.wikipedia.org/wiki/%E6%9F%AF%E5%B0%BC%E6%96%AF%E5%A0%A1"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Shotgun"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p:txBody>
          <a:bodyPr/>
          <a:lstStyle/>
          <a:p>
            <a:pPr>
              <a:defRPr/>
            </a:pPr>
            <a:fld id="{E5BF9F9A-2D07-4141-ACE7-66F3870FA780}" type="slidenum">
              <a:rPr lang="en-US" altLang="zh-CN" smtClean="0"/>
              <a:pPr>
                <a:defRPr/>
              </a:pPr>
              <a:t>1</a:t>
            </a:fld>
            <a:endParaRPr lang="en-US" altLang="zh-CN"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00711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p:spPr>
      </p:sp>
      <p:sp>
        <p:nvSpPr>
          <p:cNvPr id="82947"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Houston rocket</a:t>
            </a:r>
            <a:endParaRPr lang="zh-CN" altLang="en-US" smtClean="0"/>
          </a:p>
        </p:txBody>
      </p:sp>
      <p:sp>
        <p:nvSpPr>
          <p:cNvPr id="72708" name="灯片编号占位符 3"/>
          <p:cNvSpPr>
            <a:spLocks noGrp="1"/>
          </p:cNvSpPr>
          <p:nvPr>
            <p:ph type="sldNum" sz="quarter" idx="5"/>
          </p:nvPr>
        </p:nvSpPr>
        <p:spPr/>
        <p:txBody>
          <a:bodyPr/>
          <a:lstStyle/>
          <a:p>
            <a:pPr>
              <a:defRPr/>
            </a:pPr>
            <a:fld id="{64854E09-E5A4-4A1F-B791-8EAA5FCC2DDD}" type="slidenum">
              <a:rPr lang="en-US" altLang="zh-CN" smtClean="0"/>
              <a:pPr>
                <a:defRPr/>
              </a:pPr>
              <a:t>43</a:t>
            </a:fld>
            <a:endParaRPr lang="en-US" altLang="zh-CN" smtClean="0"/>
          </a:p>
        </p:txBody>
      </p:sp>
    </p:spTree>
    <p:extLst>
      <p:ext uri="{BB962C8B-B14F-4D97-AF65-F5344CB8AC3E}">
        <p14:creationId xmlns:p14="http://schemas.microsoft.com/office/powerpoint/2010/main" val="190228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Kindergarten to grade 12, </a:t>
            </a:r>
          </a:p>
          <a:p>
            <a:r>
              <a:rPr lang="en-US" altLang="zh-CN" i="1" smtClean="0"/>
              <a:t>Computer Science Teachers Association</a:t>
            </a:r>
            <a:r>
              <a:rPr lang="en-US" altLang="zh-CN" smtClean="0"/>
              <a:t> </a:t>
            </a:r>
          </a:p>
          <a:p>
            <a:r>
              <a:rPr lang="en-US" altLang="zh-CN" i="1" smtClean="0"/>
              <a:t>Computing Research Association</a:t>
            </a:r>
            <a:r>
              <a:rPr lang="en-US" altLang="zh-CN" smtClean="0"/>
              <a:t> </a:t>
            </a:r>
            <a:endParaRPr lang="zh-CN" altLang="en-US" smtClean="0"/>
          </a:p>
        </p:txBody>
      </p:sp>
      <p:sp>
        <p:nvSpPr>
          <p:cNvPr id="73732" name="灯片编号占位符 3"/>
          <p:cNvSpPr>
            <a:spLocks noGrp="1"/>
          </p:cNvSpPr>
          <p:nvPr>
            <p:ph type="sldNum" sz="quarter" idx="5"/>
          </p:nvPr>
        </p:nvSpPr>
        <p:spPr/>
        <p:txBody>
          <a:bodyPr/>
          <a:lstStyle/>
          <a:p>
            <a:pPr>
              <a:defRPr/>
            </a:pPr>
            <a:fld id="{6657BF1F-A100-4913-BBF9-0F2BE9B31853}" type="slidenum">
              <a:rPr lang="en-US" altLang="zh-CN" smtClean="0"/>
              <a:pPr>
                <a:defRPr/>
              </a:pPr>
              <a:t>44</a:t>
            </a:fld>
            <a:endParaRPr lang="en-US" altLang="zh-CN" smtClean="0"/>
          </a:p>
        </p:txBody>
      </p:sp>
    </p:spTree>
    <p:extLst>
      <p:ext uri="{BB962C8B-B14F-4D97-AF65-F5344CB8AC3E}">
        <p14:creationId xmlns:p14="http://schemas.microsoft.com/office/powerpoint/2010/main" val="284904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4756" name="灯片编号占位符 3"/>
          <p:cNvSpPr>
            <a:spLocks noGrp="1"/>
          </p:cNvSpPr>
          <p:nvPr>
            <p:ph type="sldNum" sz="quarter" idx="5"/>
          </p:nvPr>
        </p:nvSpPr>
        <p:spPr/>
        <p:txBody>
          <a:bodyPr/>
          <a:lstStyle/>
          <a:p>
            <a:pPr>
              <a:defRPr/>
            </a:pPr>
            <a:fld id="{C4212EAE-E0C2-46BA-8497-EEC008E5D97D}" type="slidenum">
              <a:rPr lang="en-US" altLang="zh-CN" smtClean="0"/>
              <a:pPr>
                <a:defRPr/>
              </a:pPr>
              <a:t>48</a:t>
            </a:fld>
            <a:endParaRPr lang="en-US" altLang="zh-CN" smtClean="0"/>
          </a:p>
        </p:txBody>
      </p:sp>
    </p:spTree>
    <p:extLst>
      <p:ext uri="{BB962C8B-B14F-4D97-AF65-F5344CB8AC3E}">
        <p14:creationId xmlns:p14="http://schemas.microsoft.com/office/powerpoint/2010/main" val="1529482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p:txBody>
          <a:bodyPr/>
          <a:lstStyle/>
          <a:p>
            <a:pPr>
              <a:defRPr/>
            </a:pPr>
            <a:fld id="{A3030EBF-5598-459B-9777-42EAD871FB82}" type="slidenum">
              <a:rPr lang="en-US" altLang="zh-CN" smtClean="0"/>
              <a:pPr>
                <a:defRPr/>
              </a:pPr>
              <a:t>49</a:t>
            </a:fld>
            <a:endParaRPr lang="en-US" altLang="zh-CN" smtClean="0"/>
          </a:p>
        </p:txBody>
      </p:sp>
    </p:spTree>
    <p:extLst>
      <p:ext uri="{BB962C8B-B14F-4D97-AF65-F5344CB8AC3E}">
        <p14:creationId xmlns:p14="http://schemas.microsoft.com/office/powerpoint/2010/main" val="100194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当时东</a:t>
            </a:r>
            <a:r>
              <a:rPr lang="zh-CN" altLang="en-US" smtClean="0">
                <a:hlinkClick r:id="rId3" action="ppaction://hlinkfile"/>
              </a:rPr>
              <a:t>普鲁士</a:t>
            </a:r>
            <a:r>
              <a:rPr lang="zh-CN" altLang="en-US" smtClean="0">
                <a:hlinkClick r:id="rId4" action="ppaction://hlinkfile"/>
              </a:rPr>
              <a:t>柯尼斯堡</a:t>
            </a:r>
            <a:r>
              <a:rPr lang="zh-CN" altLang="en-US" smtClean="0"/>
              <a:t>（今日</a:t>
            </a:r>
            <a:r>
              <a:rPr lang="zh-CN" altLang="en-US" smtClean="0">
                <a:hlinkClick r:id="rId5" action="ppaction://hlinkfile" tooltip="俄罗斯"/>
              </a:rPr>
              <a:t>俄罗斯</a:t>
            </a:r>
            <a:r>
              <a:rPr lang="zh-CN" altLang="en-US" smtClean="0">
                <a:hlinkClick r:id="rId6" action="ppaction://hlinkfile"/>
              </a:rPr>
              <a:t>加里宁格勒</a:t>
            </a:r>
            <a:r>
              <a:rPr lang="zh-CN" altLang="en-US" smtClean="0"/>
              <a:t>）市区跨</a:t>
            </a:r>
            <a:r>
              <a:rPr lang="zh-CN" altLang="en-US" smtClean="0">
                <a:hlinkClick r:id="rId7" action="ppaction://hlinkfile"/>
              </a:rPr>
              <a:t>普列戈利亚河</a:t>
            </a:r>
            <a:r>
              <a:rPr lang="zh-CN" altLang="en-US" smtClean="0"/>
              <a:t>两岸，河中心有两个小岛。小岛与河的两岸有七条桥连接。在所有桥都只能走一遍的前提下，如何才能把这个地方所有的桥都走遍？</a:t>
            </a:r>
          </a:p>
          <a:p>
            <a:endParaRPr lang="zh-CN" altLang="en-US" smtClean="0"/>
          </a:p>
        </p:txBody>
      </p:sp>
      <p:sp>
        <p:nvSpPr>
          <p:cNvPr id="76804" name="灯片编号占位符 3"/>
          <p:cNvSpPr>
            <a:spLocks noGrp="1"/>
          </p:cNvSpPr>
          <p:nvPr>
            <p:ph type="sldNum" sz="quarter" idx="5"/>
          </p:nvPr>
        </p:nvSpPr>
        <p:spPr/>
        <p:txBody>
          <a:bodyPr/>
          <a:lstStyle/>
          <a:p>
            <a:pPr>
              <a:defRPr/>
            </a:pPr>
            <a:fld id="{032161F1-7B83-414B-9C61-BD0078AD0E12}" type="slidenum">
              <a:rPr lang="en-US" altLang="zh-CN" smtClean="0"/>
              <a:pPr>
                <a:defRPr/>
              </a:pPr>
              <a:t>50</a:t>
            </a:fld>
            <a:endParaRPr lang="en-US" altLang="zh-CN" smtClean="0"/>
          </a:p>
        </p:txBody>
      </p:sp>
    </p:spTree>
    <p:extLst>
      <p:ext uri="{BB962C8B-B14F-4D97-AF65-F5344CB8AC3E}">
        <p14:creationId xmlns:p14="http://schemas.microsoft.com/office/powerpoint/2010/main" val="759980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p:txBody>
          <a:bodyPr/>
          <a:lstStyle/>
          <a:p>
            <a:pPr>
              <a:defRPr/>
            </a:pPr>
            <a:fld id="{985B2865-3887-4B1F-8179-820F65B46BAD}" type="slidenum">
              <a:rPr lang="en-US" altLang="zh-CN" smtClean="0"/>
              <a:pPr>
                <a:defRPr/>
              </a:pPr>
              <a:t>61</a:t>
            </a:fld>
            <a:endParaRPr lang="en-US" altLang="zh-CN" smtClean="0"/>
          </a:p>
        </p:txBody>
      </p:sp>
    </p:spTree>
    <p:extLst>
      <p:ext uri="{BB962C8B-B14F-4D97-AF65-F5344CB8AC3E}">
        <p14:creationId xmlns:p14="http://schemas.microsoft.com/office/powerpoint/2010/main" val="199648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p:spPr>
      </p:sp>
      <p:sp>
        <p:nvSpPr>
          <p:cNvPr id="74755"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It is named by analogy with the rapidly-expanding, quasi-random firing pattern of a </a:t>
            </a:r>
            <a:r>
              <a:rPr lang="en-US" altLang="zh-CN" smtClean="0">
                <a:hlinkClick r:id="rId3" action="ppaction://hlinkfile"/>
              </a:rPr>
              <a:t>shotgun</a:t>
            </a:r>
            <a:r>
              <a:rPr lang="en-US" altLang="zh-CN" smtClean="0"/>
              <a:t>.</a:t>
            </a:r>
          </a:p>
          <a:p>
            <a:r>
              <a:rPr lang="en-US" altLang="zh-CN" smtClean="0"/>
              <a:t>Language with alphabet</a:t>
            </a:r>
          </a:p>
          <a:p>
            <a:r>
              <a:rPr lang="en-US" altLang="zh-CN" smtClean="0"/>
              <a:t>Protein secondary structure</a:t>
            </a:r>
            <a:endParaRPr lang="zh-CN" altLang="en-US" smtClean="0"/>
          </a:p>
        </p:txBody>
      </p:sp>
      <p:sp>
        <p:nvSpPr>
          <p:cNvPr id="64516" name="灯片编号占位符 3"/>
          <p:cNvSpPr>
            <a:spLocks noGrp="1"/>
          </p:cNvSpPr>
          <p:nvPr>
            <p:ph type="sldNum" sz="quarter" idx="5"/>
          </p:nvPr>
        </p:nvSpPr>
        <p:spPr/>
        <p:txBody>
          <a:bodyPr/>
          <a:lstStyle/>
          <a:p>
            <a:pPr>
              <a:defRPr/>
            </a:pPr>
            <a:fld id="{394D2436-8617-4914-8A02-0E5454F39FB3}" type="slidenum">
              <a:rPr lang="en-US" altLang="zh-CN" smtClean="0"/>
              <a:pPr>
                <a:defRPr/>
              </a:pPr>
              <a:t>31</a:t>
            </a:fld>
            <a:endParaRPr lang="en-US" altLang="zh-CN" smtClean="0"/>
          </a:p>
        </p:txBody>
      </p:sp>
    </p:spTree>
    <p:extLst>
      <p:ext uri="{BB962C8B-B14F-4D97-AF65-F5344CB8AC3E}">
        <p14:creationId xmlns:p14="http://schemas.microsoft.com/office/powerpoint/2010/main" val="190661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功能磁共振成像</a:t>
            </a:r>
            <a:r>
              <a:rPr lang="en-US" altLang="zh-CN" smtClean="0"/>
              <a:t>(fMRI)</a:t>
            </a:r>
            <a:r>
              <a:rPr lang="zh-CN" altLang="en-US" smtClean="0"/>
              <a:t>就是大脑成像技术。</a:t>
            </a:r>
            <a:r>
              <a:rPr lang="en-US" altLang="zh-CN" smtClean="0"/>
              <a:t>fMRI</a:t>
            </a:r>
            <a:r>
              <a:rPr lang="zh-CN" altLang="en-US" smtClean="0"/>
              <a:t>在“观察活动中的大脑”时，不仅时间分辨率更高，就连空间分辨率也可达到毫米水平。借助</a:t>
            </a:r>
            <a:r>
              <a:rPr lang="en-US" altLang="zh-CN" smtClean="0"/>
              <a:t>fMRI</a:t>
            </a:r>
            <a:r>
              <a:rPr lang="zh-CN" altLang="en-US" smtClean="0"/>
              <a:t>，对大脑的研究便可扩展至记忆、注意力、决定</a:t>
            </a:r>
            <a:r>
              <a:rPr lang="en-US" altLang="zh-CN" smtClean="0"/>
              <a:t>……</a:t>
            </a:r>
            <a:r>
              <a:rPr lang="zh-CN" altLang="en-US" smtClean="0"/>
              <a:t>在某些情况下，</a:t>
            </a:r>
            <a:r>
              <a:rPr lang="en-US" altLang="zh-CN" smtClean="0"/>
              <a:t>fMRI</a:t>
            </a:r>
            <a:r>
              <a:rPr lang="zh-CN" altLang="en-US" smtClean="0"/>
              <a:t>技术甚至能够识别研究对象所见到的图像或者阅读的词语。对个人内心世界的这些揭示不禁让人期待在大脑中鉴别谎言这种复杂状态的可能性。</a:t>
            </a:r>
          </a:p>
          <a:p>
            <a:endParaRPr lang="zh-CN" altLang="en-US" smtClean="0"/>
          </a:p>
        </p:txBody>
      </p:sp>
      <p:sp>
        <p:nvSpPr>
          <p:cNvPr id="65540" name="灯片编号占位符 3"/>
          <p:cNvSpPr>
            <a:spLocks noGrp="1"/>
          </p:cNvSpPr>
          <p:nvPr>
            <p:ph type="sldNum" sz="quarter" idx="5"/>
          </p:nvPr>
        </p:nvSpPr>
        <p:spPr/>
        <p:txBody>
          <a:bodyPr/>
          <a:lstStyle/>
          <a:p>
            <a:pPr>
              <a:defRPr/>
            </a:pPr>
            <a:fld id="{653DCA1A-BE7A-40DA-85A1-CF5F84553989}" type="slidenum">
              <a:rPr lang="en-US" altLang="zh-CN" smtClean="0"/>
              <a:pPr>
                <a:defRPr/>
              </a:pPr>
              <a:t>32</a:t>
            </a:fld>
            <a:endParaRPr lang="en-US" altLang="zh-CN" smtClean="0"/>
          </a:p>
        </p:txBody>
      </p:sp>
    </p:spTree>
    <p:extLst>
      <p:ext uri="{BB962C8B-B14F-4D97-AF65-F5344CB8AC3E}">
        <p14:creationId xmlns:p14="http://schemas.microsoft.com/office/powerpoint/2010/main" val="3942402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p:spPr>
      </p:sp>
      <p:sp>
        <p:nvSpPr>
          <p:cNvPr id="7680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大气核试验</a:t>
            </a:r>
            <a:endParaRPr lang="en-US" altLang="zh-CN" smtClean="0"/>
          </a:p>
          <a:p>
            <a:r>
              <a:rPr lang="zh-CN" altLang="en-US" smtClean="0"/>
              <a:t>淮河</a:t>
            </a:r>
            <a:endParaRPr lang="en-US" altLang="zh-CN" smtClean="0"/>
          </a:p>
          <a:p>
            <a:r>
              <a:rPr lang="zh-CN" altLang="en-US" smtClean="0"/>
              <a:t>天气预报</a:t>
            </a:r>
            <a:endParaRPr lang="en-US" altLang="zh-CN" smtClean="0"/>
          </a:p>
          <a:p>
            <a:r>
              <a:rPr lang="zh-CN" altLang="en-US" smtClean="0"/>
              <a:t>地震</a:t>
            </a:r>
          </a:p>
        </p:txBody>
      </p:sp>
      <p:sp>
        <p:nvSpPr>
          <p:cNvPr id="66564" name="灯片编号占位符 3"/>
          <p:cNvSpPr>
            <a:spLocks noGrp="1"/>
          </p:cNvSpPr>
          <p:nvPr>
            <p:ph type="sldNum" sz="quarter" idx="5"/>
          </p:nvPr>
        </p:nvSpPr>
        <p:spPr/>
        <p:txBody>
          <a:bodyPr/>
          <a:lstStyle/>
          <a:p>
            <a:pPr>
              <a:defRPr/>
            </a:pPr>
            <a:fld id="{7CC20E21-1CE1-48E1-BDE3-111C38E562C6}" type="slidenum">
              <a:rPr lang="en-US" altLang="zh-CN" smtClean="0"/>
              <a:pPr>
                <a:defRPr/>
              </a:pPr>
              <a:t>36</a:t>
            </a:fld>
            <a:endParaRPr lang="en-US" altLang="zh-CN" smtClean="0"/>
          </a:p>
        </p:txBody>
      </p:sp>
    </p:spTree>
    <p:extLst>
      <p:ext uri="{BB962C8B-B14F-4D97-AF65-F5344CB8AC3E}">
        <p14:creationId xmlns:p14="http://schemas.microsoft.com/office/powerpoint/2010/main" val="334940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7588" name="灯片编号占位符 3"/>
          <p:cNvSpPr>
            <a:spLocks noGrp="1"/>
          </p:cNvSpPr>
          <p:nvPr>
            <p:ph type="sldNum" sz="quarter" idx="5"/>
          </p:nvPr>
        </p:nvSpPr>
        <p:spPr/>
        <p:txBody>
          <a:bodyPr/>
          <a:lstStyle/>
          <a:p>
            <a:pPr>
              <a:defRPr/>
            </a:pPr>
            <a:fld id="{398794E4-1CDD-479F-B158-C66D6D61D39E}" type="slidenum">
              <a:rPr lang="en-US" altLang="zh-CN" smtClean="0"/>
              <a:pPr>
                <a:defRPr/>
              </a:pPr>
              <a:t>37</a:t>
            </a:fld>
            <a:endParaRPr lang="en-US" altLang="zh-CN" smtClean="0"/>
          </a:p>
        </p:txBody>
      </p:sp>
    </p:spTree>
    <p:extLst>
      <p:ext uri="{BB962C8B-B14F-4D97-AF65-F5344CB8AC3E}">
        <p14:creationId xmlns:p14="http://schemas.microsoft.com/office/powerpoint/2010/main" val="33108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p:spPr>
      </p:sp>
      <p:sp>
        <p:nvSpPr>
          <p:cNvPr id="78851"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Connect</a:t>
            </a:r>
            <a:r>
              <a:rPr lang="zh-CN" altLang="en-US" smtClean="0"/>
              <a:t> </a:t>
            </a:r>
            <a:r>
              <a:rPr lang="en-US" altLang="zh-CN" smtClean="0"/>
              <a:t>friend</a:t>
            </a:r>
            <a:endParaRPr lang="zh-CN" altLang="en-US" smtClean="0"/>
          </a:p>
        </p:txBody>
      </p:sp>
      <p:sp>
        <p:nvSpPr>
          <p:cNvPr id="68612" name="灯片编号占位符 3"/>
          <p:cNvSpPr>
            <a:spLocks noGrp="1"/>
          </p:cNvSpPr>
          <p:nvPr>
            <p:ph type="sldNum" sz="quarter" idx="5"/>
          </p:nvPr>
        </p:nvSpPr>
        <p:spPr/>
        <p:txBody>
          <a:bodyPr/>
          <a:lstStyle/>
          <a:p>
            <a:pPr>
              <a:defRPr/>
            </a:pPr>
            <a:fld id="{888C2026-D5F2-4373-83A6-69D7DDDC3974}" type="slidenum">
              <a:rPr lang="en-US" altLang="zh-CN" smtClean="0"/>
              <a:pPr>
                <a:defRPr/>
              </a:pPr>
              <a:t>38</a:t>
            </a:fld>
            <a:endParaRPr lang="en-US" altLang="zh-CN" smtClean="0"/>
          </a:p>
        </p:txBody>
      </p:sp>
    </p:spTree>
    <p:extLst>
      <p:ext uri="{BB962C8B-B14F-4D97-AF65-F5344CB8AC3E}">
        <p14:creationId xmlns:p14="http://schemas.microsoft.com/office/powerpoint/2010/main" val="534041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针灸</a:t>
            </a:r>
          </a:p>
        </p:txBody>
      </p:sp>
      <p:sp>
        <p:nvSpPr>
          <p:cNvPr id="69636" name="灯片编号占位符 3"/>
          <p:cNvSpPr>
            <a:spLocks noGrp="1"/>
          </p:cNvSpPr>
          <p:nvPr>
            <p:ph type="sldNum" sz="quarter" idx="5"/>
          </p:nvPr>
        </p:nvSpPr>
        <p:spPr/>
        <p:txBody>
          <a:bodyPr/>
          <a:lstStyle/>
          <a:p>
            <a:pPr>
              <a:defRPr/>
            </a:pPr>
            <a:fld id="{8782CC4B-434C-4EE1-8B8A-A9EC2330693C}" type="slidenum">
              <a:rPr lang="en-US" altLang="zh-CN" smtClean="0"/>
              <a:pPr>
                <a:defRPr/>
              </a:pPr>
              <a:t>39</a:t>
            </a:fld>
            <a:endParaRPr lang="en-US" altLang="zh-CN" smtClean="0"/>
          </a:p>
        </p:txBody>
      </p:sp>
    </p:spTree>
    <p:extLst>
      <p:ext uri="{BB962C8B-B14F-4D97-AF65-F5344CB8AC3E}">
        <p14:creationId xmlns:p14="http://schemas.microsoft.com/office/powerpoint/2010/main" val="1027516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p:spPr>
      </p:sp>
      <p:sp>
        <p:nvSpPr>
          <p:cNvPr id="80899" name="备注占位符 2"/>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Model Checking cpu</a:t>
            </a:r>
            <a:endParaRPr lang="zh-CN" altLang="en-US" smtClean="0"/>
          </a:p>
        </p:txBody>
      </p:sp>
      <p:sp>
        <p:nvSpPr>
          <p:cNvPr id="70660" name="灯片编号占位符 3"/>
          <p:cNvSpPr>
            <a:spLocks noGrp="1"/>
          </p:cNvSpPr>
          <p:nvPr>
            <p:ph type="sldNum" sz="quarter" idx="5"/>
          </p:nvPr>
        </p:nvSpPr>
        <p:spPr/>
        <p:txBody>
          <a:bodyPr/>
          <a:lstStyle/>
          <a:p>
            <a:pPr>
              <a:defRPr/>
            </a:pPr>
            <a:fld id="{7912FFEF-3CAD-4C22-9C9D-323F4B8FE575}" type="slidenum">
              <a:rPr lang="en-US" altLang="zh-CN" smtClean="0"/>
              <a:pPr>
                <a:defRPr/>
              </a:pPr>
              <a:t>40</a:t>
            </a:fld>
            <a:endParaRPr lang="en-US" altLang="zh-CN" smtClean="0"/>
          </a:p>
        </p:txBody>
      </p:sp>
    </p:spTree>
    <p:extLst>
      <p:ext uri="{BB962C8B-B14F-4D97-AF65-F5344CB8AC3E}">
        <p14:creationId xmlns:p14="http://schemas.microsoft.com/office/powerpoint/2010/main" val="301637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阿凡达</a:t>
            </a:r>
          </a:p>
        </p:txBody>
      </p:sp>
      <p:sp>
        <p:nvSpPr>
          <p:cNvPr id="71684" name="灯片编号占位符 3"/>
          <p:cNvSpPr>
            <a:spLocks noGrp="1"/>
          </p:cNvSpPr>
          <p:nvPr>
            <p:ph type="sldNum" sz="quarter" idx="5"/>
          </p:nvPr>
        </p:nvSpPr>
        <p:spPr/>
        <p:txBody>
          <a:bodyPr/>
          <a:lstStyle/>
          <a:p>
            <a:pPr>
              <a:defRPr/>
            </a:pPr>
            <a:fld id="{2020A95C-E18E-4188-A4BA-1D801C39F20D}" type="slidenum">
              <a:rPr lang="en-US" altLang="zh-CN" smtClean="0"/>
              <a:pPr>
                <a:defRPr/>
              </a:pPr>
              <a:t>41</a:t>
            </a:fld>
            <a:endParaRPr lang="en-US" altLang="zh-CN" smtClean="0"/>
          </a:p>
        </p:txBody>
      </p:sp>
    </p:spTree>
    <p:extLst>
      <p:ext uri="{BB962C8B-B14F-4D97-AF65-F5344CB8AC3E}">
        <p14:creationId xmlns:p14="http://schemas.microsoft.com/office/powerpoint/2010/main" val="20160257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F34206B-A5B0-4B87-B71C-804FAB829D4A}"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C801FA-BC57-410B-B23D-F77DAB7A8B37}" type="slidenum">
              <a:rPr lang="zh-CN" altLang="en-US"/>
              <a:pPr>
                <a:defRPr/>
              </a:pPr>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258BEA8-80E3-4EBD-8242-2E3A27E257D3}"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475CE54-C0AC-421C-8441-48B152B1301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EFA11BF-0045-42E6-8106-A9CD73626106}"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573412-248F-4195-B02B-71E42913B528}"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404813"/>
            <a:ext cx="8229600" cy="63341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268413"/>
            <a:ext cx="8229600" cy="4857750"/>
          </a:xfrm>
        </p:spPr>
        <p:txBody>
          <a:bodyPr/>
          <a:lstStyle/>
          <a:p>
            <a:pPr lvl="0"/>
            <a:r>
              <a:rPr lang="zh-CN" altLang="en-US" noProof="0" smtClean="0"/>
              <a:t>单击图标添加表格</a:t>
            </a:r>
            <a:endParaRPr lang="zh-CN" altLang="en-US" noProof="0"/>
          </a:p>
        </p:txBody>
      </p:sp>
      <p:sp>
        <p:nvSpPr>
          <p:cNvPr id="4" name="日期占位符 3"/>
          <p:cNvSpPr>
            <a:spLocks noGrp="1"/>
          </p:cNvSpPr>
          <p:nvPr>
            <p:ph type="dt" sz="half" idx="10"/>
          </p:nvPr>
        </p:nvSpPr>
        <p:spPr/>
        <p:txBody>
          <a:bodyPr/>
          <a:lstStyle>
            <a:lvl1pPr>
              <a:defRPr/>
            </a:lvl1pPr>
          </a:lstStyle>
          <a:p>
            <a:pPr>
              <a:defRPr/>
            </a:pPr>
            <a:fld id="{CA7922D8-F0A3-4AC4-BBCE-8A42E4FAA3A5}"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2B4FFA-1B13-47A5-8470-76D5D9425E5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8AE2E3D-0BBC-4F4E-A6AF-E999A5239A9B}"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959DE0-19EF-4511-8534-088BC80C6B06}" type="slidenum">
              <a:rPr lang="zh-CN" altLang="en-US"/>
              <a:pPr>
                <a:defRPr/>
              </a:pPr>
              <a:t>‹#›</a:t>
            </a:fld>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952ED32C-C81C-499B-A1C9-1752F1BA0CBD}" type="datetime1">
              <a:rPr lang="zh-CN" altLang="en-US"/>
              <a:pPr>
                <a:defRPr/>
              </a:pPr>
              <a:t>2019/11/5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3907D1-122D-4CB5-9132-7F04E272E547}" type="slidenum">
              <a:rPr lang="zh-CN" altLang="en-US"/>
              <a:pPr>
                <a:defRPr/>
              </a:pPr>
              <a:t>‹#›</a:t>
            </a:fld>
            <a:endParaRPr lang="zh-CN" altLang="en-US"/>
          </a:p>
        </p:txBody>
      </p:sp>
      <p:pic>
        <p:nvPicPr>
          <p:cNvPr id="11" name="图片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12" name="图片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05CE260-C642-42E0-AEC1-406179F697FE}" type="datetime1">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240C8B8-4E3D-4502-BBC8-229CDA3CB16D}" type="slidenum">
              <a:rPr lang="zh-CN" altLang="en-US"/>
              <a:pPr>
                <a:defRPr/>
              </a:pPr>
              <a:t>‹#›</a:t>
            </a:fld>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59632" y="11565"/>
            <a:ext cx="2041777" cy="332991"/>
          </a:xfrm>
          <a:prstGeom prst="rect">
            <a:avLst/>
          </a:prstGeom>
        </p:spPr>
      </p:pic>
      <p:pic>
        <p:nvPicPr>
          <p:cNvPr id="9" name="图片 8"/>
          <p:cNvPicPr>
            <a:picLocks noChangeAspect="1"/>
          </p:cNvPicPr>
          <p:nvPr userDrawn="1"/>
        </p:nvPicPr>
        <p:blipFill rotWithShape="1">
          <a:blip r:embed="rId3" cstate="print">
            <a:extLst>
              <a:ext uri="{28A0092B-C50C-407E-A947-70E740481C1C}">
                <a14:useLocalDpi xmlns:a14="http://schemas.microsoft.com/office/drawing/2010/main" val="0"/>
              </a:ext>
            </a:extLst>
          </a:blip>
          <a:srcRect l="6296" t="36550" r="6350" b="38215"/>
          <a:stretch/>
        </p:blipFill>
        <p:spPr>
          <a:xfrm>
            <a:off x="34961" y="11565"/>
            <a:ext cx="1152663" cy="33299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88C66BFC-DDE1-415A-AD5A-77CA9E606234}" type="datetime1">
              <a:rPr lang="zh-CN" altLang="en-US"/>
              <a:pPr>
                <a:defRPr/>
              </a:pPr>
              <a:t>2019/11/5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67D15EB-650F-4758-B515-13F7CC3CEF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E09FAF81-8EBF-45E5-BFC7-334881A2D4F6}" type="datetime1">
              <a:rPr lang="zh-CN" altLang="en-US"/>
              <a:pPr>
                <a:defRPr/>
              </a:pPr>
              <a:t>2019/11/5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6862D57-2997-4CF5-8312-9083B813683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843A590-87FA-4E4B-BDBF-A3C9DB2314D5}" type="datetime1">
              <a:rPr lang="zh-CN" altLang="en-US"/>
              <a:pPr>
                <a:defRPr/>
              </a:pPr>
              <a:t>2019/11/5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B240EDBC-A022-4AC3-9FEC-786424BC977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2DE1457-CBA3-4419-8F74-87B3B4634404}" type="datetime1">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948A7A2-6CDA-4745-88FB-0C8C52D687AA}"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0CA873B-6569-4F09-88F8-34E45DF6AB54}" type="datetime1">
              <a:rPr lang="zh-CN" altLang="en-US"/>
              <a:pPr>
                <a:defRPr/>
              </a:pPr>
              <a:t>2019/11/5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A701833-B298-4900-B51A-F48AB04F6264}"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1" name="标题占位符 1"/>
          <p:cNvSpPr>
            <a:spLocks noGrp="1"/>
          </p:cNvSpPr>
          <p:nvPr>
            <p:ph type="title"/>
          </p:nvPr>
        </p:nvSpPr>
        <p:spPr bwMode="auto">
          <a:xfrm>
            <a:off x="468313" y="404813"/>
            <a:ext cx="8229600" cy="6334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文本占位符 2"/>
          <p:cNvSpPr>
            <a:spLocks noGrp="1"/>
          </p:cNvSpPr>
          <p:nvPr>
            <p:ph type="body" idx="1"/>
          </p:nvPr>
        </p:nvSpPr>
        <p:spPr bwMode="auto">
          <a:xfrm>
            <a:off x="468313" y="1268413"/>
            <a:ext cx="8229600" cy="4857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A17CF294-D146-48C7-B26C-6EB590742754}" type="datetime1">
              <a:rPr lang="zh-CN" altLang="en-US"/>
              <a:pPr>
                <a:defRPr/>
              </a:pPr>
              <a:t>2019/11/5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BD6F4284-8CA0-47A3-9098-705CE9027A87}" type="slidenum">
              <a:rPr lang="zh-CN" altLang="en-US"/>
              <a:pPr>
                <a:defRPr/>
              </a:pPr>
              <a:t>‹#›</a:t>
            </a:fld>
            <a:endParaRPr lang="zh-CN" altLang="en-US"/>
          </a:p>
        </p:txBody>
      </p:sp>
      <p:pic>
        <p:nvPicPr>
          <p:cNvPr id="8" name="图片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67152" y="11565"/>
            <a:ext cx="1302676" cy="212452"/>
          </a:xfrm>
          <a:prstGeom prst="rect">
            <a:avLst/>
          </a:prstGeom>
        </p:spPr>
      </p:pic>
      <p:pic>
        <p:nvPicPr>
          <p:cNvPr id="9" name="图片 8"/>
          <p:cNvPicPr>
            <a:picLocks noChangeAspect="1"/>
          </p:cNvPicPr>
          <p:nvPr userDrawn="1"/>
        </p:nvPicPr>
        <p:blipFill rotWithShape="1">
          <a:blip r:embed="rId15" cstate="print">
            <a:extLst>
              <a:ext uri="{28A0092B-C50C-407E-A947-70E740481C1C}">
                <a14:useLocalDpi xmlns:a14="http://schemas.microsoft.com/office/drawing/2010/main" val="0"/>
              </a:ext>
            </a:extLst>
          </a:blip>
          <a:srcRect l="6296" t="36550" r="6350" b="38215"/>
          <a:stretch/>
        </p:blipFill>
        <p:spPr>
          <a:xfrm>
            <a:off x="34961" y="11565"/>
            <a:ext cx="720615" cy="20817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0" fontAlgn="base" hangingPunct="0">
        <a:spcBef>
          <a:spcPct val="0"/>
        </a:spcBef>
        <a:spcAft>
          <a:spcPct val="0"/>
        </a:spcAft>
        <a:defRPr sz="3600" b="1" kern="1200">
          <a:solidFill>
            <a:schemeClr val="tx1"/>
          </a:solidFill>
          <a:latin typeface="+mj-lt"/>
          <a:ea typeface="黑体" pitchFamily="2" charset="-122"/>
          <a:cs typeface="+mj-cs"/>
        </a:defRPr>
      </a:lvl1pPr>
      <a:lvl2pPr algn="l" rtl="0" eaLnBrk="0" fontAlgn="base" hangingPunct="0">
        <a:spcBef>
          <a:spcPct val="0"/>
        </a:spcBef>
        <a:spcAft>
          <a:spcPct val="0"/>
        </a:spcAft>
        <a:defRPr sz="3600" b="1">
          <a:solidFill>
            <a:schemeClr val="tx1"/>
          </a:solidFill>
          <a:latin typeface="Calibri" pitchFamily="34" charset="0"/>
          <a:ea typeface="黑体" pitchFamily="2" charset="-122"/>
        </a:defRPr>
      </a:lvl2pPr>
      <a:lvl3pPr algn="l" rtl="0" eaLnBrk="0" fontAlgn="base" hangingPunct="0">
        <a:spcBef>
          <a:spcPct val="0"/>
        </a:spcBef>
        <a:spcAft>
          <a:spcPct val="0"/>
        </a:spcAft>
        <a:defRPr sz="3600" b="1">
          <a:solidFill>
            <a:schemeClr val="tx1"/>
          </a:solidFill>
          <a:latin typeface="Calibri" pitchFamily="34" charset="0"/>
          <a:ea typeface="黑体" pitchFamily="2" charset="-122"/>
        </a:defRPr>
      </a:lvl3pPr>
      <a:lvl4pPr algn="l" rtl="0" eaLnBrk="0" fontAlgn="base" hangingPunct="0">
        <a:spcBef>
          <a:spcPct val="0"/>
        </a:spcBef>
        <a:spcAft>
          <a:spcPct val="0"/>
        </a:spcAft>
        <a:defRPr sz="3600" b="1">
          <a:solidFill>
            <a:schemeClr val="tx1"/>
          </a:solidFill>
          <a:latin typeface="Calibri" pitchFamily="34" charset="0"/>
          <a:ea typeface="黑体" pitchFamily="2" charset="-122"/>
        </a:defRPr>
      </a:lvl4pPr>
      <a:lvl5pPr algn="l" rtl="0" eaLnBrk="0" fontAlgn="base" hangingPunct="0">
        <a:spcBef>
          <a:spcPct val="0"/>
        </a:spcBef>
        <a:spcAft>
          <a:spcPct val="0"/>
        </a:spcAft>
        <a:defRPr sz="3600" b="1">
          <a:solidFill>
            <a:schemeClr val="tx1"/>
          </a:solidFill>
          <a:latin typeface="Calibri" pitchFamily="34" charset="0"/>
          <a:ea typeface="黑体" pitchFamily="2" charset="-122"/>
        </a:defRPr>
      </a:lvl5pPr>
      <a:lvl6pPr marL="457200" algn="ctr" rtl="0" eaLnBrk="1" fontAlgn="base" hangingPunct="1">
        <a:spcBef>
          <a:spcPct val="0"/>
        </a:spcBef>
        <a:spcAft>
          <a:spcPct val="0"/>
        </a:spcAft>
        <a:defRPr sz="4400">
          <a:solidFill>
            <a:schemeClr val="tx1"/>
          </a:solidFill>
          <a:latin typeface="Calibri" pitchFamily="34" charset="0"/>
          <a:ea typeface="宋体" pitchFamily="2" charset="-122"/>
        </a:defRPr>
      </a:lvl6pPr>
      <a:lvl7pPr marL="914400" algn="ctr" rtl="0" eaLnBrk="1" fontAlgn="base" hangingPunct="1">
        <a:spcBef>
          <a:spcPct val="0"/>
        </a:spcBef>
        <a:spcAft>
          <a:spcPct val="0"/>
        </a:spcAft>
        <a:defRPr sz="4400">
          <a:solidFill>
            <a:schemeClr val="tx1"/>
          </a:solidFill>
          <a:latin typeface="Calibri" pitchFamily="34" charset="0"/>
          <a:ea typeface="宋体" pitchFamily="2" charset="-122"/>
        </a:defRPr>
      </a:lvl7pPr>
      <a:lvl8pPr marL="1371600" algn="ctr" rtl="0" eaLnBrk="1" fontAlgn="base" hangingPunct="1">
        <a:spcBef>
          <a:spcPct val="0"/>
        </a:spcBef>
        <a:spcAft>
          <a:spcPct val="0"/>
        </a:spcAft>
        <a:defRPr sz="4400">
          <a:solidFill>
            <a:schemeClr val="tx1"/>
          </a:solidFill>
          <a:latin typeface="Calibri" pitchFamily="34" charset="0"/>
          <a:ea typeface="宋体" pitchFamily="2" charset="-122"/>
        </a:defRPr>
      </a:lvl8pPr>
      <a:lvl9pPr marL="1828800" algn="ctr" rtl="0" eaLnBrk="1" fontAlgn="base" hangingPunct="1">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3.emf"/><Relationship Id="rId4" Type="http://schemas.openxmlformats.org/officeDocument/2006/relationships/image" Target="../media/image22.emf"/></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 y="990600"/>
            <a:ext cx="8839200" cy="1676400"/>
          </a:xfrm>
        </p:spPr>
        <p:txBody>
          <a:bodyPr/>
          <a:lstStyle/>
          <a:p>
            <a:pPr algn="ctr" eaLnBrk="1" hangingPunct="1">
              <a:spcBef>
                <a:spcPct val="20000"/>
              </a:spcBef>
            </a:pPr>
            <a:r>
              <a:rPr lang="en-US" altLang="zh-CN" smtClean="0">
                <a:solidFill>
                  <a:srgbClr val="133984"/>
                </a:solidFill>
                <a:latin typeface="Times New Roman" pitchFamily="18" charset="0"/>
                <a:ea typeface="宋体" pitchFamily="2" charset="-122"/>
                <a:cs typeface="Times New Roman" pitchFamily="18" charset="0"/>
              </a:rPr>
              <a:t>Introduction to Computational Thinking</a:t>
            </a:r>
            <a:endParaRPr lang="zh-CN" altLang="zh-CN" smtClean="0">
              <a:solidFill>
                <a:srgbClr val="133984"/>
              </a:solidFill>
              <a:latin typeface="Times New Roman" pitchFamily="18" charset="0"/>
              <a:ea typeface="宋体" pitchFamily="2" charset="-122"/>
              <a:cs typeface="Times New Roman" pitchFamily="18" charset="0"/>
            </a:endParaRPr>
          </a:p>
        </p:txBody>
      </p:sp>
      <p:sp>
        <p:nvSpPr>
          <p:cNvPr id="3075" name="Rectangle 3"/>
          <p:cNvSpPr>
            <a:spLocks noGrp="1" noChangeArrowheads="1"/>
          </p:cNvSpPr>
          <p:nvPr>
            <p:ph type="subTitle" idx="1"/>
          </p:nvPr>
        </p:nvSpPr>
        <p:spPr>
          <a:xfrm>
            <a:off x="152400" y="4508500"/>
            <a:ext cx="8839200" cy="1892300"/>
          </a:xfrm>
        </p:spPr>
        <p:txBody>
          <a:bodyPr/>
          <a:lstStyle/>
          <a:p>
            <a:pPr eaLnBrk="1" hangingPunct="1"/>
            <a:endParaRPr lang="en-US" altLang="zh-CN" sz="3600" dirty="0" smtClean="0">
              <a:solidFill>
                <a:srgbClr val="133984"/>
              </a:solidFill>
              <a:latin typeface="宋体" pitchFamily="2" charset="-122"/>
            </a:endParaRPr>
          </a:p>
          <a:p>
            <a:pPr eaLnBrk="1" hangingPunct="1"/>
            <a:r>
              <a:rPr lang="en-US" altLang="zh-CN" b="1" dirty="0" err="1" smtClean="0">
                <a:solidFill>
                  <a:srgbClr val="133984"/>
                </a:solidFill>
              </a:rPr>
              <a:t>Rui</a:t>
            </a:r>
            <a:r>
              <a:rPr lang="en-US" altLang="zh-CN" b="1" dirty="0" smtClean="0">
                <a:solidFill>
                  <a:srgbClr val="133984"/>
                </a:solidFill>
              </a:rPr>
              <a:t> Mao</a:t>
            </a:r>
          </a:p>
          <a:p>
            <a:pPr eaLnBrk="1" hangingPunct="1"/>
            <a:r>
              <a:rPr lang="en-US" altLang="zh-CN" sz="2400" dirty="0" smtClean="0">
                <a:solidFill>
                  <a:srgbClr val="133984"/>
                </a:solidFill>
              </a:rPr>
              <a:t>Shenzhen University</a:t>
            </a:r>
          </a:p>
          <a:p>
            <a:pPr eaLnBrk="1" hangingPunct="1"/>
            <a:r>
              <a:rPr lang="en-US" altLang="zh-CN" sz="2400" dirty="0" smtClean="0">
                <a:solidFill>
                  <a:srgbClr val="133984"/>
                </a:solidFill>
              </a:rPr>
              <a:t>Shenzhen Institute of Computing Sciences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4294967295"/>
          </p:nvPr>
        </p:nvSpPr>
        <p:spPr>
          <a:xfrm>
            <a:off x="431800" y="685800"/>
            <a:ext cx="8407400" cy="5648325"/>
          </a:xfrm>
        </p:spPr>
        <p:txBody>
          <a:bodyPr/>
          <a:lstStyle/>
          <a:p>
            <a:pPr marL="447675" lvl="1" indent="-447675" eaLnBrk="1" hangingPunct="1">
              <a:spcBef>
                <a:spcPts val="200"/>
              </a:spcBef>
              <a:spcAft>
                <a:spcPts val="200"/>
              </a:spcAft>
              <a:buFontTx/>
              <a:buNone/>
              <a:defRPr/>
            </a:pPr>
            <a:r>
              <a:rPr lang="en-US" altLang="zh-CN" sz="3200" b="1" dirty="0" smtClean="0">
                <a:solidFill>
                  <a:srgbClr val="132584"/>
                </a:solidFill>
                <a:latin typeface="Book Antiqua" pitchFamily="18" charset="0"/>
                <a:ea typeface="汉仪超粗宋简" pitchFamily="49" charset="-122"/>
              </a:rPr>
              <a:t>5. Scientific Thinking</a:t>
            </a:r>
          </a:p>
          <a:p>
            <a:pPr marL="0" lvl="2" indent="447675"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a:t>
            </a:r>
            <a:r>
              <a:rPr lang="en-US" altLang="zh-CN" b="1" dirty="0" smtClean="0">
                <a:solidFill>
                  <a:srgbClr val="132584"/>
                </a:solidFill>
                <a:latin typeface="Book Antiqua" pitchFamily="18" charset="0"/>
                <a:ea typeface="汉仪超粗宋简" pitchFamily="49" charset="-122"/>
              </a:rPr>
              <a:t>Scientific thinking </a:t>
            </a:r>
            <a:r>
              <a:rPr lang="en-US" altLang="zh-CN" dirty="0" smtClean="0">
                <a:solidFill>
                  <a:srgbClr val="132584"/>
                </a:solidFill>
                <a:latin typeface="Book Antiqua" pitchFamily="18" charset="0"/>
                <a:ea typeface="汉仪超粗宋简" pitchFamily="49" charset="-122"/>
              </a:rPr>
              <a:t>is not only the origin of scientific research and technology development, but also running through their whole processes. It is the </a:t>
            </a:r>
            <a:r>
              <a:rPr lang="en-US" altLang="zh-CN" b="1" dirty="0" smtClean="0">
                <a:solidFill>
                  <a:srgbClr val="132584"/>
                </a:solidFill>
                <a:latin typeface="Book Antiqua" pitchFamily="18" charset="0"/>
                <a:ea typeface="汉仪超粗宋简" pitchFamily="49" charset="-122"/>
              </a:rPr>
              <a:t>spirit of innovation</a:t>
            </a:r>
            <a:r>
              <a:rPr lang="en-US" altLang="zh-CN" dirty="0" smtClean="0">
                <a:solidFill>
                  <a:srgbClr val="132584"/>
                </a:solidFill>
                <a:latin typeface="Book Antiqua" pitchFamily="18" charset="0"/>
                <a:ea typeface="汉仪超粗宋简" pitchFamily="49" charset="-122"/>
              </a:rPr>
              <a:t>.”</a:t>
            </a:r>
          </a:p>
          <a:p>
            <a:pPr marL="0" lvl="2" indent="447675" algn="r" eaLnBrk="1" hangingPunct="1">
              <a:spcBef>
                <a:spcPts val="200"/>
              </a:spcBef>
              <a:spcAft>
                <a:spcPts val="200"/>
              </a:spcAft>
              <a:buFontTx/>
              <a:buNone/>
              <a:defRPr/>
            </a:pPr>
            <a:r>
              <a:rPr lang="en-US" altLang="zh-CN" sz="2000" dirty="0" smtClean="0">
                <a:solidFill>
                  <a:srgbClr val="132584"/>
                </a:solidFill>
                <a:latin typeface="Book Antiqua" pitchFamily="18" charset="0"/>
                <a:ea typeface="汉仪超粗宋简" pitchFamily="49" charset="-122"/>
              </a:rPr>
              <a:t>             </a:t>
            </a:r>
            <a:r>
              <a:rPr lang="en-US" altLang="zh-CN" sz="1800" i="1" dirty="0" smtClean="0">
                <a:solidFill>
                  <a:srgbClr val="132584"/>
                </a:solidFill>
                <a:latin typeface="Book Antiqua" pitchFamily="18" charset="0"/>
                <a:ea typeface="汉仪超粗宋简" pitchFamily="49" charset="-122"/>
              </a:rPr>
              <a:t>------“Advices on the innovative methods”, Official document of P. R. China government, </a:t>
            </a:r>
            <a:r>
              <a:rPr lang="en-US" altLang="zh-CN" sz="1800" i="1" dirty="0" err="1" smtClean="0">
                <a:solidFill>
                  <a:srgbClr val="132584"/>
                </a:solidFill>
                <a:latin typeface="Book Antiqua" pitchFamily="18" charset="0"/>
                <a:ea typeface="汉仪超粗宋简" pitchFamily="49" charset="-122"/>
              </a:rPr>
              <a:t>GuoKeFaCai</a:t>
            </a:r>
            <a:r>
              <a:rPr lang="en-US" altLang="zh-CN" sz="1800" i="1" dirty="0" smtClean="0">
                <a:solidFill>
                  <a:srgbClr val="132584"/>
                </a:solidFill>
                <a:latin typeface="Book Antiqua" pitchFamily="18" charset="0"/>
                <a:ea typeface="汉仪超粗宋简" pitchFamily="49" charset="-122"/>
              </a:rPr>
              <a:t> (2008) No. 197.    </a:t>
            </a:r>
            <a:endParaRPr lang="en-US" altLang="zh-CN" sz="2000" i="1" dirty="0" smtClean="0">
              <a:solidFill>
                <a:srgbClr val="132584"/>
              </a:solidFill>
              <a:latin typeface="Book Antiqua" pitchFamily="18" charset="0"/>
              <a:ea typeface="汉仪超粗宋简" pitchFamily="49" charset="-122"/>
            </a:endParaRPr>
          </a:p>
          <a:p>
            <a:pPr marL="0" lvl="2" indent="447675" eaLnBrk="1" hangingPunct="1">
              <a:spcBef>
                <a:spcPts val="1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① </a:t>
            </a:r>
            <a:r>
              <a:rPr lang="en-US" altLang="zh-CN" b="1" dirty="0" smtClean="0">
                <a:solidFill>
                  <a:srgbClr val="132584"/>
                </a:solidFill>
                <a:latin typeface="Book Antiqua" pitchFamily="18" charset="0"/>
                <a:ea typeface="汉仪超粗宋简" pitchFamily="49" charset="-122"/>
              </a:rPr>
              <a:t>Theoretical thinking (TT): </a:t>
            </a:r>
          </a:p>
          <a:p>
            <a:pPr marL="809625" lvl="2" indent="0" eaLnBrk="1" hangingPunct="1">
              <a:spcBef>
                <a:spcPct val="0"/>
              </a:spcBef>
              <a:spcAft>
                <a:spcPts val="200"/>
              </a:spcAft>
              <a:buFontTx/>
              <a:buNone/>
              <a:defRPr/>
            </a:pPr>
            <a:r>
              <a:rPr lang="en-US" altLang="zh-CN" dirty="0" smtClean="0">
                <a:solidFill>
                  <a:srgbClr val="132584"/>
                </a:solidFill>
                <a:latin typeface="Book Antiqua" pitchFamily="18" charset="0"/>
                <a:ea typeface="汉仪超粗宋简" pitchFamily="49" charset="-122"/>
              </a:rPr>
              <a:t>Theory is rooted in Mathematics. Theoretical thinking is the base of all the disciplines. </a:t>
            </a:r>
            <a:r>
              <a:rPr lang="en-US" altLang="zh-CN" dirty="0" smtClean="0">
                <a:solidFill>
                  <a:srgbClr val="12357C"/>
                </a:solidFill>
                <a:latin typeface="Book Antiqua" pitchFamily="18" charset="0"/>
                <a:ea typeface="汉仪超粗宋简" pitchFamily="49" charset="-122"/>
              </a:rPr>
              <a:t>Karl Marx held that only a discipline that successfully uses mathematics can be called a mature discipline.</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Definition</a:t>
            </a:r>
            <a:r>
              <a:rPr lang="en-US" altLang="zh-CN" dirty="0" smtClean="0">
                <a:solidFill>
                  <a:srgbClr val="132584"/>
                </a:solidFill>
                <a:latin typeface="Book Antiqua" pitchFamily="18" charset="0"/>
                <a:ea typeface="汉仪超粗宋简" pitchFamily="49" charset="-122"/>
              </a:rPr>
              <a:t> is the soul of theoretical thinking, while </a:t>
            </a:r>
            <a:r>
              <a:rPr lang="en-US" altLang="zh-CN" b="1" dirty="0" smtClean="0">
                <a:solidFill>
                  <a:srgbClr val="132584"/>
                </a:solidFill>
                <a:latin typeface="Book Antiqua" pitchFamily="18" charset="0"/>
                <a:ea typeface="汉仪超粗宋简" pitchFamily="49" charset="-122"/>
              </a:rPr>
              <a:t>theorem</a:t>
            </a:r>
            <a:r>
              <a:rPr lang="en-US" altLang="zh-CN" dirty="0" smtClean="0">
                <a:solidFill>
                  <a:srgbClr val="132584"/>
                </a:solidFill>
                <a:latin typeface="Book Antiqua" pitchFamily="18" charset="0"/>
                <a:ea typeface="汉仪超粗宋简" pitchFamily="49" charset="-122"/>
              </a:rPr>
              <a:t> and </a:t>
            </a:r>
            <a:r>
              <a:rPr lang="en-US" altLang="zh-CN" b="1" dirty="0" smtClean="0">
                <a:solidFill>
                  <a:srgbClr val="132584"/>
                </a:solidFill>
                <a:latin typeface="Book Antiqua" pitchFamily="18" charset="0"/>
                <a:ea typeface="汉仪超粗宋简" pitchFamily="49" charset="-122"/>
              </a:rPr>
              <a:t>proof</a:t>
            </a:r>
            <a:r>
              <a:rPr lang="en-US" altLang="zh-CN" dirty="0" smtClean="0">
                <a:solidFill>
                  <a:srgbClr val="132584"/>
                </a:solidFill>
                <a:latin typeface="Book Antiqua" pitchFamily="18" charset="0"/>
                <a:ea typeface="汉仪超粗宋简" pitchFamily="49" charset="-122"/>
              </a:rPr>
              <a:t> are its essence. </a:t>
            </a:r>
            <a:r>
              <a:rPr lang="en-US" altLang="zh-CN" b="1" dirty="0" smtClean="0">
                <a:solidFill>
                  <a:srgbClr val="132584"/>
                </a:solidFill>
                <a:latin typeface="Book Antiqua" pitchFamily="18" charset="0"/>
                <a:ea typeface="汉仪超粗宋简" pitchFamily="49" charset="-122"/>
              </a:rPr>
              <a:t>Axiomatic method </a:t>
            </a:r>
            <a:r>
              <a:rPr lang="en-US" altLang="zh-CN" dirty="0" smtClean="0">
                <a:solidFill>
                  <a:srgbClr val="132584"/>
                </a:solidFill>
                <a:latin typeface="Book Antiqua" pitchFamily="18" charset="0"/>
                <a:ea typeface="汉仪超粗宋简" pitchFamily="49" charset="-122"/>
              </a:rPr>
              <a:t>is the most important approach of theoretical thinking.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4294967295"/>
          </p:nvPr>
        </p:nvSpPr>
        <p:spPr>
          <a:xfrm>
            <a:off x="431800" y="685800"/>
            <a:ext cx="8229600" cy="5648325"/>
          </a:xfrm>
        </p:spPr>
        <p:txBody>
          <a:bodyPr/>
          <a:lstStyle/>
          <a:p>
            <a:pPr marL="0" lvl="2" indent="447675" eaLnBrk="1" hangingPunct="1">
              <a:spcBef>
                <a:spcPts val="600"/>
              </a:spcBef>
              <a:spcAft>
                <a:spcPts val="200"/>
              </a:spcAft>
              <a:buFontTx/>
              <a:buNone/>
              <a:defRPr/>
            </a:pPr>
            <a:r>
              <a:rPr lang="zh-CN" altLang="en-US" b="1" dirty="0" smtClean="0">
                <a:solidFill>
                  <a:srgbClr val="132584"/>
                </a:solidFill>
                <a:latin typeface="Book Antiqua" pitchFamily="18" charset="0"/>
                <a:ea typeface="汉仪超粗宋简" pitchFamily="49" charset="-122"/>
              </a:rPr>
              <a:t>② </a:t>
            </a:r>
            <a:r>
              <a:rPr lang="en-US" altLang="zh-CN" b="1" dirty="0" smtClean="0">
                <a:solidFill>
                  <a:srgbClr val="132584"/>
                </a:solidFill>
                <a:latin typeface="Book Antiqua" pitchFamily="18" charset="0"/>
                <a:ea typeface="汉仪超粗宋简" pitchFamily="49" charset="-122"/>
              </a:rPr>
              <a:t>Experimental thinking (ET): </a:t>
            </a:r>
          </a:p>
          <a:p>
            <a:pPr marL="809625" lvl="2" indent="0" eaLnBrk="1" hangingPunct="1">
              <a:spcBef>
                <a:spcPts val="600"/>
              </a:spcBef>
              <a:spcAft>
                <a:spcPts val="200"/>
              </a:spcAft>
              <a:buFontTx/>
              <a:buNone/>
              <a:defRPr/>
            </a:pPr>
            <a:r>
              <a:rPr lang="en-US" altLang="zh-CN" dirty="0" smtClean="0">
                <a:solidFill>
                  <a:srgbClr val="132584"/>
                </a:solidFill>
                <a:latin typeface="Book Antiqua" pitchFamily="18" charset="0"/>
                <a:ea typeface="汉仪超粗宋简" pitchFamily="49" charset="-122"/>
              </a:rPr>
              <a:t>The pioneer of experimental thinking is the Italian scientist </a:t>
            </a:r>
            <a:r>
              <a:rPr lang="en-US" altLang="zh-CN" b="1" dirty="0" smtClean="0">
                <a:solidFill>
                  <a:srgbClr val="132584"/>
                </a:solidFill>
                <a:latin typeface="Book Antiqua" pitchFamily="18" charset="0"/>
                <a:ea typeface="汉仪超粗宋简" pitchFamily="49" charset="-122"/>
              </a:rPr>
              <a:t>Galileo</a:t>
            </a:r>
            <a:r>
              <a:rPr lang="en-US" altLang="zh-CN" dirty="0" smtClean="0">
                <a:solidFill>
                  <a:srgbClr val="132584"/>
                </a:solidFill>
                <a:latin typeface="Book Antiqua" pitchFamily="18" charset="0"/>
                <a:ea typeface="汉仪超粗宋简" pitchFamily="49" charset="-122"/>
              </a:rPr>
              <a:t>, the father of modern science. Different from theoretical thinking, experimental thinking usually makes use of some specific </a:t>
            </a:r>
            <a:r>
              <a:rPr lang="en-US" altLang="zh-CN" b="1" dirty="0" smtClean="0">
                <a:solidFill>
                  <a:srgbClr val="132584"/>
                </a:solidFill>
                <a:latin typeface="Book Antiqua" pitchFamily="18" charset="0"/>
                <a:ea typeface="汉仪超粗宋简" pitchFamily="49" charset="-122"/>
              </a:rPr>
              <a:t>equipments</a:t>
            </a:r>
            <a:r>
              <a:rPr lang="en-US" altLang="zh-CN" dirty="0" smtClean="0">
                <a:solidFill>
                  <a:srgbClr val="132584"/>
                </a:solidFill>
                <a:latin typeface="Book Antiqua" pitchFamily="18" charset="0"/>
                <a:ea typeface="汉仪超粗宋简" pitchFamily="49" charset="-122"/>
              </a:rPr>
              <a:t>, utilizing them to get the data for further analysis.</a:t>
            </a:r>
            <a:endParaRPr lang="en-US" altLang="zh-CN" sz="2800" dirty="0" smtClean="0">
              <a:solidFill>
                <a:srgbClr val="132584"/>
              </a:solidFill>
              <a:latin typeface="Book Antiqua" pitchFamily="18" charset="0"/>
              <a:ea typeface="汉仪超粗宋简" pitchFamily="49" charset="-122"/>
            </a:endParaRPr>
          </a:p>
          <a:p>
            <a:pPr marL="0" lvl="2" indent="447675" eaLnBrk="1" hangingPunct="1">
              <a:spcBef>
                <a:spcPts val="600"/>
              </a:spcBef>
              <a:spcAft>
                <a:spcPts val="200"/>
              </a:spcAft>
              <a:buFontTx/>
              <a:buNone/>
              <a:defRPr/>
            </a:pPr>
            <a:r>
              <a:rPr lang="zh-CN" altLang="en-US" b="1" dirty="0" smtClean="0">
                <a:solidFill>
                  <a:srgbClr val="132584"/>
                </a:solidFill>
                <a:latin typeface="Book Antiqua" pitchFamily="18" charset="0"/>
                <a:ea typeface="汉仪超粗宋简" pitchFamily="49" charset="-122"/>
              </a:rPr>
              <a:t>③ </a:t>
            </a:r>
            <a:r>
              <a:rPr lang="en-US" altLang="zh-CN" b="1" dirty="0" smtClean="0">
                <a:solidFill>
                  <a:srgbClr val="132584"/>
                </a:solidFill>
                <a:latin typeface="Book Antiqua" pitchFamily="18" charset="0"/>
                <a:ea typeface="汉仪超粗宋简" pitchFamily="49" charset="-122"/>
              </a:rPr>
              <a:t>Computational thinking (CT): </a:t>
            </a:r>
          </a:p>
          <a:p>
            <a:pPr marL="809625" lvl="2" indent="0" eaLnBrk="1" hangingPunct="1">
              <a:spcBef>
                <a:spcPts val="600"/>
              </a:spcBef>
              <a:spcAft>
                <a:spcPts val="200"/>
              </a:spcAft>
              <a:buFontTx/>
              <a:buNone/>
              <a:defRPr/>
            </a:pPr>
            <a:r>
              <a:rPr lang="en-US" altLang="zh-CN" dirty="0" smtClean="0">
                <a:solidFill>
                  <a:srgbClr val="132584"/>
                </a:solidFill>
                <a:latin typeface="Book Antiqua" pitchFamily="18" charset="0"/>
                <a:ea typeface="汉仪超粗宋简" pitchFamily="49" charset="-122"/>
              </a:rPr>
              <a:t>Computational thinking refers to a variety of conceptual work, which covers the wide range of computer science, utilizing </a:t>
            </a:r>
            <a:r>
              <a:rPr lang="en-US" altLang="zh-CN" b="1" dirty="0" smtClean="0">
                <a:solidFill>
                  <a:srgbClr val="132584"/>
                </a:solidFill>
                <a:latin typeface="Book Antiqua" pitchFamily="18" charset="0"/>
                <a:ea typeface="汉仪超粗宋简" pitchFamily="49" charset="-122"/>
              </a:rPr>
              <a:t>fundamental concepts </a:t>
            </a:r>
            <a:r>
              <a:rPr lang="en-US" altLang="zh-CN" dirty="0" smtClean="0">
                <a:solidFill>
                  <a:srgbClr val="132584"/>
                </a:solidFill>
                <a:latin typeface="Book Antiqua" pitchFamily="18" charset="0"/>
                <a:ea typeface="汉仪超粗宋简" pitchFamily="49" charset="-122"/>
              </a:rPr>
              <a:t>from computer science to </a:t>
            </a:r>
            <a:r>
              <a:rPr lang="en-US" altLang="zh-CN" b="1" dirty="0" smtClean="0">
                <a:solidFill>
                  <a:srgbClr val="132584"/>
                </a:solidFill>
                <a:latin typeface="Book Antiqua" pitchFamily="18" charset="0"/>
                <a:ea typeface="汉仪超粗宋简" pitchFamily="49" charset="-122"/>
              </a:rPr>
              <a:t>resolve problems</a:t>
            </a:r>
            <a:r>
              <a:rPr lang="en-US" altLang="zh-CN" dirty="0" smtClean="0">
                <a:solidFill>
                  <a:srgbClr val="132584"/>
                </a:solidFill>
                <a:latin typeface="Book Antiqua" pitchFamily="18" charset="0"/>
                <a:ea typeface="汉仪超粗宋简" pitchFamily="49" charset="-122"/>
              </a:rPr>
              <a:t>, to </a:t>
            </a:r>
            <a:r>
              <a:rPr lang="en-US" altLang="zh-CN" b="1" dirty="0" smtClean="0">
                <a:solidFill>
                  <a:srgbClr val="132584"/>
                </a:solidFill>
                <a:latin typeface="Book Antiqua" pitchFamily="18" charset="0"/>
                <a:ea typeface="汉仪超粗宋简" pitchFamily="49" charset="-122"/>
              </a:rPr>
              <a:t>design systems</a:t>
            </a:r>
            <a:r>
              <a:rPr lang="en-US" altLang="zh-CN" dirty="0" smtClean="0">
                <a:solidFill>
                  <a:srgbClr val="132584"/>
                </a:solidFill>
                <a:latin typeface="Book Antiqua" pitchFamily="18" charset="0"/>
                <a:ea typeface="汉仪超粗宋简" pitchFamily="49" charset="-122"/>
              </a:rPr>
              <a:t>, or to </a:t>
            </a:r>
            <a:r>
              <a:rPr lang="en-US" altLang="zh-CN" b="1" dirty="0" smtClean="0">
                <a:solidFill>
                  <a:srgbClr val="132584"/>
                </a:solidFill>
                <a:latin typeface="Book Antiqua" pitchFamily="18" charset="0"/>
                <a:ea typeface="汉仪超粗宋简" pitchFamily="49" charset="-122"/>
              </a:rPr>
              <a:t>understand human behavior</a:t>
            </a:r>
            <a:r>
              <a:rPr lang="en-US" altLang="zh-CN" dirty="0" smtClean="0">
                <a:solidFill>
                  <a:srgbClr val="132584"/>
                </a:solidFill>
                <a:latin typeface="Book Antiqua" pitchFamily="18" charset="0"/>
                <a:ea typeface="汉仪超粗宋简" pitchFamily="49" charset="-122"/>
              </a:rPr>
              <a:t>.</a:t>
            </a:r>
            <a:endParaRPr lang="en-US" altLang="zh-CN" sz="1600" dirty="0" smtClean="0">
              <a:solidFill>
                <a:srgbClr val="132584"/>
              </a:solidFill>
              <a:latin typeface="宋体" charset="-122"/>
              <a:ea typeface="黑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763000" cy="5953125"/>
          </a:xfrm>
        </p:spPr>
        <p:txBody>
          <a:bodyPr/>
          <a:lstStyle/>
          <a:p>
            <a:pPr eaLnBrk="1" hangingPunct="1">
              <a:spcBef>
                <a:spcPts val="200"/>
              </a:spcBef>
              <a:spcAft>
                <a:spcPts val="200"/>
              </a:spcAft>
              <a:buSzPct val="100000"/>
              <a:defRPr/>
            </a:pPr>
            <a:r>
              <a:rPr lang="en-US" altLang="zh-CN" b="1" dirty="0" smtClean="0">
                <a:solidFill>
                  <a:srgbClr val="132584"/>
                </a:solidFill>
                <a:latin typeface="Book Antiqua" pitchFamily="18" charset="0"/>
                <a:ea typeface="汉仪超粗宋简" pitchFamily="49" charset="-122"/>
              </a:rPr>
              <a:t>1.3 Computational Science, Computer Science and Computing Discipline</a:t>
            </a:r>
          </a:p>
          <a:p>
            <a:pPr marL="180975" lvl="1" indent="2667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1. Definition of Computational Science </a:t>
            </a:r>
          </a:p>
          <a:p>
            <a:pPr marL="180975" lvl="1"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Computational science fuses three distinct elements </a:t>
            </a:r>
            <a:r>
              <a:rPr lang="en-US" altLang="zh-CN" sz="1400" dirty="0" smtClean="0">
                <a:solidFill>
                  <a:srgbClr val="132584"/>
                </a:solidFill>
                <a:latin typeface="Book Antiqua" pitchFamily="18" charset="0"/>
                <a:ea typeface="汉仪超粗宋简" pitchFamily="49" charset="-122"/>
              </a:rPr>
              <a:t>(</a:t>
            </a:r>
            <a:r>
              <a:rPr lang="en-US" altLang="zh-CN" sz="1400" i="1" dirty="0" smtClean="0">
                <a:solidFill>
                  <a:srgbClr val="132584"/>
                </a:solidFill>
                <a:latin typeface="Book Antiqua" pitchFamily="18" charset="0"/>
                <a:ea typeface="汉仪超粗宋简" pitchFamily="49" charset="-122"/>
              </a:rPr>
              <a:t>PITAC 2005)</a:t>
            </a:r>
            <a:r>
              <a:rPr lang="en-US" altLang="zh-CN" sz="1600" dirty="0" smtClean="0">
                <a:solidFill>
                  <a:srgbClr val="132584"/>
                </a:solidFill>
                <a:latin typeface="Book Antiqua" pitchFamily="18" charset="0"/>
                <a:ea typeface="汉仪超粗宋简" pitchFamily="49" charset="-122"/>
              </a:rPr>
              <a:t>:</a:t>
            </a:r>
            <a:endParaRPr lang="en-US" altLang="zh-CN" dirty="0" smtClean="0">
              <a:solidFill>
                <a:srgbClr val="132584"/>
              </a:solidFill>
              <a:latin typeface="Book Antiqua" pitchFamily="18" charset="0"/>
              <a:ea typeface="汉仪超粗宋简" pitchFamily="49" charset="-122"/>
            </a:endParaRPr>
          </a:p>
          <a:p>
            <a:pPr marL="809625"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b="1" dirty="0" smtClean="0">
                <a:solidFill>
                  <a:srgbClr val="132584"/>
                </a:solidFill>
                <a:latin typeface="Book Antiqua" pitchFamily="18" charset="0"/>
                <a:ea typeface="汉仪超粗宋简" pitchFamily="49" charset="-122"/>
              </a:rPr>
              <a:t>Algorithms</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modeling</a:t>
            </a:r>
            <a:r>
              <a:rPr lang="en-US" altLang="zh-CN" dirty="0" smtClean="0">
                <a:solidFill>
                  <a:srgbClr val="132584"/>
                </a:solidFill>
                <a:latin typeface="Book Antiqua" pitchFamily="18" charset="0"/>
                <a:ea typeface="汉仪超粗宋简" pitchFamily="49" charset="-122"/>
              </a:rPr>
              <a:t> and </a:t>
            </a:r>
            <a:r>
              <a:rPr lang="en-US" altLang="zh-CN" b="1" dirty="0" smtClean="0">
                <a:solidFill>
                  <a:srgbClr val="132584"/>
                </a:solidFill>
                <a:latin typeface="Book Antiqua" pitchFamily="18" charset="0"/>
                <a:ea typeface="汉仪超粗宋简" pitchFamily="49" charset="-122"/>
              </a:rPr>
              <a:t>simulation</a:t>
            </a:r>
            <a:r>
              <a:rPr lang="en-US" altLang="zh-CN" dirty="0" smtClean="0">
                <a:solidFill>
                  <a:srgbClr val="132584"/>
                </a:solidFill>
                <a:latin typeface="Book Antiqua" pitchFamily="18" charset="0"/>
                <a:ea typeface="汉仪超粗宋简" pitchFamily="49" charset="-122"/>
              </a:rPr>
              <a:t> software developed to solve science, engineering, and humanities problems.</a:t>
            </a:r>
          </a:p>
          <a:p>
            <a:pPr marL="809625"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Computer and information science that develops and optimizes advanced system hardware, software, networking, and data management components needed to solve computationally demanding problems. </a:t>
            </a:r>
          </a:p>
          <a:p>
            <a:pPr marL="809625" lvl="2" indent="-36195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③ </a:t>
            </a:r>
            <a:r>
              <a:rPr lang="en-US" altLang="zh-CN" dirty="0" smtClean="0">
                <a:solidFill>
                  <a:srgbClr val="132584"/>
                </a:solidFill>
                <a:latin typeface="Book Antiqua" pitchFamily="18" charset="0"/>
                <a:ea typeface="汉仪超粗宋简" pitchFamily="49" charset="-122"/>
              </a:rPr>
              <a:t>The computing infrastructure that supports both the science and engineering problem solving and the developmental computer and information science.</a:t>
            </a:r>
          </a:p>
          <a:p>
            <a:pPr marL="1493838" lvl="2" indent="-457200" algn="r" eaLnBrk="1" hangingPunct="1">
              <a:spcBef>
                <a:spcPts val="200"/>
              </a:spcBef>
              <a:spcAft>
                <a:spcPts val="200"/>
              </a:spcAft>
              <a:buFontTx/>
              <a:buNone/>
              <a:defRPr/>
            </a:pPr>
            <a:r>
              <a:rPr lang="en-US" altLang="zh-CN" sz="2000" dirty="0" smtClean="0">
                <a:solidFill>
                  <a:srgbClr val="132584"/>
                </a:solidFill>
                <a:latin typeface="Book Antiqua" pitchFamily="18" charset="0"/>
                <a:ea typeface="汉仪超粗宋简" pitchFamily="49" charset="-122"/>
              </a:rPr>
              <a:t>                 </a:t>
            </a:r>
            <a:endParaRPr lang="en-US" altLang="zh-CN" sz="1800" i="1" dirty="0" smtClean="0">
              <a:solidFill>
                <a:srgbClr val="1325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4294967295"/>
          </p:nvPr>
        </p:nvSpPr>
        <p:spPr>
          <a:xfrm>
            <a:off x="431800" y="600075"/>
            <a:ext cx="8229600" cy="5648325"/>
          </a:xfrm>
        </p:spPr>
        <p:txBody>
          <a:bodyPr/>
          <a:lstStyle/>
          <a:p>
            <a:pPr marL="447675" lvl="1" indent="-447675" eaLnBrk="1" hangingPunct="1">
              <a:spcBef>
                <a:spcPts val="200"/>
              </a:spcBef>
              <a:spcAft>
                <a:spcPts val="200"/>
              </a:spcAft>
              <a:buFontTx/>
              <a:buNone/>
              <a:defRPr/>
            </a:pPr>
            <a:r>
              <a:rPr lang="en-US" altLang="zh-CN" sz="3200" b="1" dirty="0" smtClean="0">
                <a:solidFill>
                  <a:srgbClr val="132584"/>
                </a:solidFill>
                <a:latin typeface="Book Antiqua" pitchFamily="18" charset="0"/>
                <a:ea typeface="汉仪超粗宋简" pitchFamily="49" charset="-122"/>
              </a:rPr>
              <a:t>2.Definition of Computer science</a:t>
            </a:r>
          </a:p>
          <a:p>
            <a:pPr marL="0" lvl="2" indent="447675"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Computer science spans a </a:t>
            </a:r>
            <a:r>
              <a:rPr lang="en-US" altLang="zh-CN" b="1" dirty="0" smtClean="0">
                <a:solidFill>
                  <a:srgbClr val="132584"/>
                </a:solidFill>
                <a:latin typeface="Book Antiqua" pitchFamily="18" charset="0"/>
                <a:ea typeface="汉仪超粗宋简" pitchFamily="49" charset="-122"/>
              </a:rPr>
              <a:t>wide range</a:t>
            </a:r>
            <a:r>
              <a:rPr lang="en-US" altLang="zh-CN" dirty="0" smtClean="0">
                <a:solidFill>
                  <a:srgbClr val="132584"/>
                </a:solidFill>
                <a:latin typeface="Book Antiqua" pitchFamily="18" charset="0"/>
                <a:ea typeface="汉仪超粗宋简" pitchFamily="49" charset="-122"/>
              </a:rPr>
              <a:t>, from its </a:t>
            </a:r>
            <a:r>
              <a:rPr lang="en-US" altLang="zh-CN" b="1" dirty="0" smtClean="0">
                <a:solidFill>
                  <a:srgbClr val="132584"/>
                </a:solidFill>
                <a:latin typeface="Book Antiqua" pitchFamily="18" charset="0"/>
                <a:ea typeface="汉仪超粗宋简" pitchFamily="49" charset="-122"/>
              </a:rPr>
              <a:t>theoretical</a:t>
            </a:r>
            <a:r>
              <a:rPr lang="en-US" altLang="zh-CN" dirty="0" smtClean="0">
                <a:solidFill>
                  <a:srgbClr val="132584"/>
                </a:solidFill>
                <a:latin typeface="Book Antiqua" pitchFamily="18" charset="0"/>
                <a:ea typeface="汉仪超粗宋简" pitchFamily="49" charset="-122"/>
              </a:rPr>
              <a:t> and </a:t>
            </a:r>
            <a:r>
              <a:rPr lang="en-US" altLang="zh-CN" b="1" dirty="0" smtClean="0">
                <a:solidFill>
                  <a:srgbClr val="132584"/>
                </a:solidFill>
                <a:latin typeface="Book Antiqua" pitchFamily="18" charset="0"/>
                <a:ea typeface="汉仪超粗宋简" pitchFamily="49" charset="-122"/>
              </a:rPr>
              <a:t>algorithmic foundations </a:t>
            </a:r>
            <a:r>
              <a:rPr lang="en-US" altLang="zh-CN" dirty="0" smtClean="0">
                <a:solidFill>
                  <a:srgbClr val="132584"/>
                </a:solidFill>
                <a:latin typeface="Book Antiqua" pitchFamily="18" charset="0"/>
                <a:ea typeface="汉仪超粗宋简" pitchFamily="49" charset="-122"/>
              </a:rPr>
              <a:t>to </a:t>
            </a:r>
            <a:r>
              <a:rPr lang="en-US" altLang="zh-CN" b="1" dirty="0" smtClean="0">
                <a:solidFill>
                  <a:srgbClr val="132584"/>
                </a:solidFill>
                <a:latin typeface="Book Antiqua" pitchFamily="18" charset="0"/>
                <a:ea typeface="汉仪超粗宋简" pitchFamily="49" charset="-122"/>
              </a:rPr>
              <a:t>cutting-edge developments</a:t>
            </a:r>
            <a:r>
              <a:rPr lang="en-US" altLang="zh-CN" dirty="0" smtClean="0">
                <a:solidFill>
                  <a:srgbClr val="132584"/>
                </a:solidFill>
                <a:latin typeface="Book Antiqua" pitchFamily="18" charset="0"/>
                <a:ea typeface="汉仪超粗宋简" pitchFamily="49" charset="-122"/>
              </a:rPr>
              <a:t> in robotics, computer vision, intelligent systems, bioinformatics, and other exciting areas. </a:t>
            </a:r>
            <a:r>
              <a:rPr lang="en-US" altLang="zh-CN" sz="1800" dirty="0" smtClean="0">
                <a:solidFill>
                  <a:srgbClr val="132584"/>
                </a:solidFill>
                <a:latin typeface="Book Antiqua" pitchFamily="18" charset="0"/>
                <a:ea typeface="汉仪超粗宋简" pitchFamily="49" charset="-122"/>
              </a:rPr>
              <a:t>(</a:t>
            </a:r>
            <a:r>
              <a:rPr lang="en-US" altLang="zh-CN" sz="1800" i="1" dirty="0" smtClean="0">
                <a:solidFill>
                  <a:srgbClr val="132584"/>
                </a:solidFill>
                <a:latin typeface="Book Antiqua" pitchFamily="18" charset="0"/>
                <a:ea typeface="汉仪超粗宋简" pitchFamily="49" charset="-122"/>
              </a:rPr>
              <a:t>Computing Curricula 2005 )</a:t>
            </a:r>
            <a:r>
              <a:rPr lang="en-US" altLang="zh-CN" dirty="0" smtClean="0">
                <a:solidFill>
                  <a:srgbClr val="132584"/>
                </a:solidFill>
                <a:latin typeface="Book Antiqua" pitchFamily="18" charset="0"/>
                <a:ea typeface="汉仪超粗宋简" pitchFamily="49" charset="-122"/>
              </a:rPr>
              <a:t>   </a:t>
            </a:r>
            <a:r>
              <a:rPr lang="en-US" altLang="zh-CN" sz="2000" dirty="0" smtClean="0">
                <a:solidFill>
                  <a:srgbClr val="132584"/>
                </a:solidFill>
                <a:latin typeface="Book Antiqua" pitchFamily="18" charset="0"/>
                <a:ea typeface="汉仪超粗宋简" pitchFamily="49" charset="-122"/>
              </a:rPr>
              <a:t> </a:t>
            </a:r>
          </a:p>
          <a:p>
            <a:pPr marL="0" lvl="2" indent="447675" eaLnBrk="1" hangingPunct="1">
              <a:spcBef>
                <a:spcPts val="1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①</a:t>
            </a:r>
            <a:r>
              <a:rPr lang="en-US" altLang="zh-CN" b="1" dirty="0" smtClean="0">
                <a:solidFill>
                  <a:srgbClr val="132584"/>
                </a:solidFill>
                <a:latin typeface="Book Antiqua" pitchFamily="18" charset="0"/>
                <a:ea typeface="汉仪超粗宋简" pitchFamily="49" charset="-122"/>
              </a:rPr>
              <a:t> They design and implement software.</a:t>
            </a:r>
          </a:p>
          <a:p>
            <a:pPr marL="809625" lvl="2" indent="0" eaLnBrk="1" hangingPunct="1">
              <a:spcBef>
                <a:spcPts val="1200"/>
              </a:spcBef>
              <a:spcAft>
                <a:spcPts val="200"/>
              </a:spcAft>
              <a:buFontTx/>
              <a:buNone/>
              <a:defRPr/>
            </a:pPr>
            <a:r>
              <a:rPr lang="en-US" altLang="zh-CN" dirty="0" smtClean="0">
                <a:solidFill>
                  <a:srgbClr val="132584"/>
                </a:solidFill>
                <a:latin typeface="Book Antiqua" pitchFamily="18" charset="0"/>
                <a:ea typeface="汉仪超粗宋简" pitchFamily="49" charset="-122"/>
              </a:rPr>
              <a:t>Computer scientists take on challenging programming jobs. They also supervise other programmers, keeping them aware of new approaches.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4294967295"/>
          </p:nvPr>
        </p:nvSpPr>
        <p:spPr>
          <a:xfrm>
            <a:off x="152400" y="685800"/>
            <a:ext cx="8839200" cy="5648325"/>
          </a:xfrm>
        </p:spPr>
        <p:txBody>
          <a:bodyPr/>
          <a:lstStyle/>
          <a:p>
            <a:pPr marL="0" lvl="2" indent="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②</a:t>
            </a:r>
            <a:r>
              <a:rPr lang="en-US" altLang="zh-CN" b="1" dirty="0" smtClean="0">
                <a:solidFill>
                  <a:srgbClr val="132584"/>
                </a:solidFill>
                <a:latin typeface="Book Antiqua" pitchFamily="18" charset="0"/>
                <a:ea typeface="汉仪超粗宋简" pitchFamily="49" charset="-122"/>
              </a:rPr>
              <a:t> They devise new ways to use computers.</a:t>
            </a:r>
          </a:p>
          <a:p>
            <a:pPr marL="361950" lvl="2" indent="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Progress</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in the CS </a:t>
            </a:r>
            <a:r>
              <a:rPr lang="en-US" altLang="zh-CN" dirty="0" smtClean="0">
                <a:solidFill>
                  <a:srgbClr val="132584"/>
                </a:solidFill>
                <a:latin typeface="Book Antiqua" pitchFamily="18" charset="0"/>
                <a:ea typeface="汉仪超粗宋简" pitchFamily="49" charset="-122"/>
              </a:rPr>
              <a:t>areas of networking, database, and human-computer-interface </a:t>
            </a:r>
            <a:r>
              <a:rPr lang="en-US" altLang="zh-CN" b="1" dirty="0" smtClean="0">
                <a:solidFill>
                  <a:srgbClr val="132584"/>
                </a:solidFill>
                <a:latin typeface="Book Antiqua" pitchFamily="18" charset="0"/>
                <a:ea typeface="汉仪超粗宋简" pitchFamily="49" charset="-122"/>
              </a:rPr>
              <a:t>enabled</a:t>
            </a:r>
            <a:r>
              <a:rPr lang="en-US" altLang="zh-CN" dirty="0" smtClean="0">
                <a:solidFill>
                  <a:srgbClr val="132584"/>
                </a:solidFill>
                <a:latin typeface="Book Antiqua" pitchFamily="18" charset="0"/>
                <a:ea typeface="汉仪超粗宋简" pitchFamily="49" charset="-122"/>
              </a:rPr>
              <a:t> the </a:t>
            </a:r>
            <a:r>
              <a:rPr lang="en-US" altLang="zh-CN" b="1" dirty="0" smtClean="0">
                <a:solidFill>
                  <a:srgbClr val="132584"/>
                </a:solidFill>
                <a:latin typeface="Book Antiqua" pitchFamily="18" charset="0"/>
                <a:ea typeface="汉仪超粗宋简" pitchFamily="49" charset="-122"/>
              </a:rPr>
              <a:t>development of the WWW</a:t>
            </a:r>
            <a:r>
              <a:rPr lang="en-US" altLang="zh-CN" dirty="0" smtClean="0">
                <a:solidFill>
                  <a:srgbClr val="132584"/>
                </a:solidFill>
                <a:latin typeface="Book Antiqua" pitchFamily="18" charset="0"/>
                <a:ea typeface="汉仪超粗宋简" pitchFamily="49" charset="-122"/>
              </a:rPr>
              <a:t>. Now CS researchers are working with scientists from other fields to </a:t>
            </a:r>
            <a:r>
              <a:rPr lang="en-US" altLang="zh-CN" b="1" dirty="0" smtClean="0">
                <a:solidFill>
                  <a:srgbClr val="132584"/>
                </a:solidFill>
                <a:latin typeface="Book Antiqua" pitchFamily="18" charset="0"/>
                <a:ea typeface="汉仪超粗宋简" pitchFamily="49" charset="-122"/>
              </a:rPr>
              <a:t>make robots become practical and intelligent aides</a:t>
            </a:r>
            <a:r>
              <a:rPr lang="en-US" altLang="zh-CN" dirty="0" smtClean="0">
                <a:solidFill>
                  <a:srgbClr val="132584"/>
                </a:solidFill>
                <a:latin typeface="Book Antiqua" pitchFamily="18" charset="0"/>
                <a:ea typeface="汉仪超粗宋简" pitchFamily="49" charset="-122"/>
              </a:rPr>
              <a:t>, to use databases </a:t>
            </a:r>
            <a:r>
              <a:rPr lang="en-US" altLang="zh-CN" b="1" dirty="0" smtClean="0">
                <a:solidFill>
                  <a:srgbClr val="132584"/>
                </a:solidFill>
                <a:latin typeface="Book Antiqua" pitchFamily="18" charset="0"/>
                <a:ea typeface="汉仪超粗宋简" pitchFamily="49" charset="-122"/>
              </a:rPr>
              <a:t>to create new knowledge</a:t>
            </a:r>
            <a:r>
              <a:rPr lang="en-US" altLang="zh-CN" dirty="0" smtClean="0">
                <a:solidFill>
                  <a:srgbClr val="132584"/>
                </a:solidFill>
                <a:latin typeface="Book Antiqua" pitchFamily="18" charset="0"/>
                <a:ea typeface="汉仪超粗宋简" pitchFamily="49" charset="-122"/>
              </a:rPr>
              <a:t>, and </a:t>
            </a:r>
            <a:r>
              <a:rPr lang="en-US" altLang="zh-CN" b="1" dirty="0" smtClean="0">
                <a:solidFill>
                  <a:srgbClr val="132584"/>
                </a:solidFill>
                <a:latin typeface="Book Antiqua" pitchFamily="18" charset="0"/>
                <a:ea typeface="汉仪超粗宋简" pitchFamily="49" charset="-122"/>
              </a:rPr>
              <a:t>to use computers to help decipher the secrets of our DNA</a:t>
            </a:r>
            <a:r>
              <a:rPr lang="en-US" altLang="zh-CN" dirty="0" smtClean="0">
                <a:solidFill>
                  <a:srgbClr val="132584"/>
                </a:solidFill>
                <a:latin typeface="Book Antiqua" pitchFamily="18" charset="0"/>
                <a:ea typeface="汉仪超粗宋简" pitchFamily="49" charset="-122"/>
              </a:rPr>
              <a:t>.</a:t>
            </a:r>
          </a:p>
          <a:p>
            <a:pPr marL="0" lvl="2" indent="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③</a:t>
            </a:r>
            <a:r>
              <a:rPr lang="en-US" altLang="zh-CN" b="1" dirty="0" smtClean="0">
                <a:solidFill>
                  <a:srgbClr val="132584"/>
                </a:solidFill>
                <a:latin typeface="Book Antiqua" pitchFamily="18" charset="0"/>
                <a:ea typeface="汉仪超粗宋简" pitchFamily="49" charset="-122"/>
              </a:rPr>
              <a:t> They develop effective ways to solve computing problems.</a:t>
            </a:r>
          </a:p>
          <a:p>
            <a:pPr marL="36195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For example, computer scientists </a:t>
            </a:r>
            <a:r>
              <a:rPr lang="en-US" altLang="zh-CN" b="1" dirty="0" smtClean="0">
                <a:solidFill>
                  <a:srgbClr val="132584"/>
                </a:solidFill>
                <a:latin typeface="Book Antiqua" pitchFamily="18" charset="0"/>
                <a:ea typeface="汉仪超粗宋简" pitchFamily="49" charset="-122"/>
              </a:rPr>
              <a:t>develop the best possible ways</a:t>
            </a:r>
            <a:r>
              <a:rPr lang="en-US" altLang="zh-CN" dirty="0" smtClean="0">
                <a:solidFill>
                  <a:srgbClr val="132584"/>
                </a:solidFill>
                <a:latin typeface="Book Antiqua" pitchFamily="18" charset="0"/>
                <a:ea typeface="汉仪超粗宋简" pitchFamily="49" charset="-122"/>
              </a:rPr>
              <a:t> to store information in databases, send data over networks, and display complex images. Their </a:t>
            </a:r>
            <a:r>
              <a:rPr lang="en-US" altLang="zh-CN" b="1" dirty="0" smtClean="0">
                <a:solidFill>
                  <a:srgbClr val="132584"/>
                </a:solidFill>
                <a:latin typeface="Book Antiqua" pitchFamily="18" charset="0"/>
                <a:ea typeface="汉仪超粗宋简" pitchFamily="49" charset="-122"/>
              </a:rPr>
              <a:t>theoretical background</a:t>
            </a:r>
            <a:r>
              <a:rPr lang="en-US" altLang="zh-CN" dirty="0" smtClean="0">
                <a:solidFill>
                  <a:srgbClr val="132584"/>
                </a:solidFill>
                <a:latin typeface="Book Antiqua" pitchFamily="18" charset="0"/>
                <a:ea typeface="汉仪超粗宋简" pitchFamily="49" charset="-122"/>
              </a:rPr>
              <a:t> allows them to </a:t>
            </a:r>
            <a:r>
              <a:rPr lang="en-US" altLang="zh-CN" b="1" dirty="0" smtClean="0">
                <a:solidFill>
                  <a:srgbClr val="132584"/>
                </a:solidFill>
                <a:latin typeface="Book Antiqua" pitchFamily="18" charset="0"/>
                <a:ea typeface="汉仪超粗宋简" pitchFamily="49" charset="-122"/>
              </a:rPr>
              <a:t>determine the best performance </a:t>
            </a:r>
            <a:r>
              <a:rPr lang="en-US" altLang="zh-CN" dirty="0" smtClean="0">
                <a:solidFill>
                  <a:srgbClr val="132584"/>
                </a:solidFill>
                <a:latin typeface="Book Antiqua" pitchFamily="18" charset="0"/>
                <a:ea typeface="汉仪超粗宋简" pitchFamily="49" charset="-122"/>
              </a:rPr>
              <a:t>possible, and their study of algorithms helps them develop new approaches that </a:t>
            </a:r>
            <a:r>
              <a:rPr lang="en-US" altLang="zh-CN" b="1" dirty="0" smtClean="0">
                <a:solidFill>
                  <a:srgbClr val="132584"/>
                </a:solidFill>
                <a:latin typeface="Book Antiqua" pitchFamily="18" charset="0"/>
                <a:ea typeface="汉仪超粗宋简" pitchFamily="49" charset="-122"/>
              </a:rPr>
              <a:t>provide</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better performance</a:t>
            </a:r>
            <a:r>
              <a:rPr lang="en-US" altLang="zh-CN" dirty="0" smtClean="0">
                <a:solidFill>
                  <a:srgbClr val="132584"/>
                </a:solidFill>
                <a:latin typeface="Book Antiqua" pitchFamily="18" charset="0"/>
                <a:ea typeface="汉仪超粗宋简" pitchFamily="49" charset="-122"/>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31800" y="685800"/>
            <a:ext cx="8229600" cy="533400"/>
          </a:xfrm>
        </p:spPr>
        <p:txBody>
          <a:bodyPr/>
          <a:lstStyle/>
          <a:p>
            <a:pPr marL="447675" lvl="1" indent="-447675" eaLnBrk="1" hangingPunct="1">
              <a:spcBef>
                <a:spcPts val="200"/>
              </a:spcBef>
              <a:spcAft>
                <a:spcPts val="200"/>
              </a:spcAft>
              <a:buFontTx/>
              <a:buNone/>
            </a:pPr>
            <a:r>
              <a:rPr lang="zh-CN" altLang="en-US" b="1" smtClean="0">
                <a:latin typeface="Book Antiqua" pitchFamily="18" charset="0"/>
                <a:ea typeface="汉仪超粗宋简" pitchFamily="49" charset="-122"/>
              </a:rPr>
              <a:t>④</a:t>
            </a:r>
            <a:r>
              <a:rPr lang="en-US" altLang="zh-CN" b="1" smtClean="0">
                <a:latin typeface="Book Antiqua" pitchFamily="18" charset="0"/>
                <a:ea typeface="汉仪超粗宋简" pitchFamily="49" charset="-122"/>
              </a:rPr>
              <a:t> Famous sayings</a:t>
            </a:r>
          </a:p>
        </p:txBody>
      </p:sp>
      <p:sp>
        <p:nvSpPr>
          <p:cNvPr id="3" name="Rectangle 3"/>
          <p:cNvSpPr txBox="1">
            <a:spLocks noChangeArrowheads="1"/>
          </p:cNvSpPr>
          <p:nvPr/>
        </p:nvSpPr>
        <p:spPr bwMode="auto">
          <a:xfrm>
            <a:off x="609600" y="1371600"/>
            <a:ext cx="3733800" cy="1905000"/>
          </a:xfrm>
          <a:prstGeom prst="rect">
            <a:avLst/>
          </a:prstGeom>
          <a:noFill/>
          <a:ln w="9525">
            <a:noFill/>
            <a:miter lim="800000"/>
            <a:headEnd/>
            <a:tailEnd/>
          </a:ln>
        </p:spPr>
        <p:txBody>
          <a:bodyPr/>
          <a:lstStyle/>
          <a:p>
            <a:pPr marL="0" lvl="1" indent="447675">
              <a:lnSpc>
                <a:spcPct val="110000"/>
              </a:lnSpc>
              <a:spcBef>
                <a:spcPts val="200"/>
              </a:spcBef>
              <a:spcAft>
                <a:spcPts val="200"/>
              </a:spcAft>
              <a:buClr>
                <a:srgbClr val="000066"/>
              </a:buClr>
              <a:defRPr/>
            </a:pPr>
            <a:r>
              <a:rPr lang="en-US" altLang="zh-CN" sz="2000" b="1" kern="0" dirty="0">
                <a:solidFill>
                  <a:srgbClr val="133984"/>
                </a:solidFill>
                <a:latin typeface="Book Antiqua" pitchFamily="18" charset="0"/>
                <a:ea typeface="汉仪超粗宋简" pitchFamily="49" charset="-122"/>
              </a:rPr>
              <a:t>Computer science is not the study of computers. </a:t>
            </a:r>
          </a:p>
          <a:p>
            <a:pPr marL="0" lvl="1" indent="447675">
              <a:lnSpc>
                <a:spcPct val="110000"/>
              </a:lnSpc>
              <a:spcBef>
                <a:spcPts val="200"/>
              </a:spcBef>
              <a:spcAft>
                <a:spcPts val="200"/>
              </a:spcAft>
              <a:buClr>
                <a:srgbClr val="000066"/>
              </a:buClr>
              <a:defRPr/>
            </a:pPr>
            <a:r>
              <a:rPr lang="en-US" altLang="zh-CN" sz="2000" b="1" kern="0" dirty="0">
                <a:solidFill>
                  <a:srgbClr val="133984"/>
                </a:solidFill>
                <a:latin typeface="Book Antiqua" pitchFamily="18" charset="0"/>
                <a:ea typeface="汉仪超粗宋简" pitchFamily="49" charset="-122"/>
              </a:rPr>
              <a:t>Computers are to computer science what telescopes are to astronomy.</a:t>
            </a:r>
            <a:endParaRPr lang="en-US" altLang="zh-CN" b="1" kern="0" dirty="0">
              <a:solidFill>
                <a:srgbClr val="133984"/>
              </a:solidFill>
              <a:latin typeface="Book Antiqua" pitchFamily="18" charset="0"/>
              <a:ea typeface="汉仪超粗宋简" pitchFamily="49" charset="-122"/>
            </a:endParaRPr>
          </a:p>
        </p:txBody>
      </p:sp>
      <p:pic>
        <p:nvPicPr>
          <p:cNvPr id="17412" name="Picture 2" descr="C:\Users\tf-yao\Desktop\150px-Edsger_Wybe_Dijkstra.jpg"/>
          <p:cNvPicPr>
            <a:picLocks noChangeAspect="1" noChangeArrowheads="1"/>
          </p:cNvPicPr>
          <p:nvPr/>
        </p:nvPicPr>
        <p:blipFill>
          <a:blip r:embed="rId2"/>
          <a:srcRect/>
          <a:stretch>
            <a:fillRect/>
          </a:stretch>
        </p:blipFill>
        <p:spPr bwMode="auto">
          <a:xfrm>
            <a:off x="4191000" y="1219200"/>
            <a:ext cx="1676400" cy="2111375"/>
          </a:xfrm>
          <a:prstGeom prst="rect">
            <a:avLst/>
          </a:prstGeom>
          <a:noFill/>
          <a:ln w="9525">
            <a:noFill/>
            <a:miter lim="800000"/>
            <a:headEnd/>
            <a:tailEnd/>
          </a:ln>
        </p:spPr>
      </p:pic>
      <p:sp>
        <p:nvSpPr>
          <p:cNvPr id="5" name="Rectangle 3"/>
          <p:cNvSpPr txBox="1">
            <a:spLocks noChangeArrowheads="1"/>
          </p:cNvSpPr>
          <p:nvPr/>
        </p:nvSpPr>
        <p:spPr bwMode="auto">
          <a:xfrm>
            <a:off x="5943600" y="1143000"/>
            <a:ext cx="3048000" cy="1905000"/>
          </a:xfrm>
          <a:prstGeom prst="rect">
            <a:avLst/>
          </a:prstGeom>
          <a:noFill/>
          <a:ln w="9525">
            <a:noFill/>
            <a:miter lim="800000"/>
            <a:headEnd/>
            <a:tailEnd/>
          </a:ln>
        </p:spPr>
        <p:txBody>
          <a:bodyPr/>
          <a:lstStyle/>
          <a:p>
            <a:pPr marL="0" lvl="1">
              <a:lnSpc>
                <a:spcPct val="110000"/>
              </a:lnSpc>
              <a:spcBef>
                <a:spcPts val="200"/>
              </a:spcBef>
              <a:spcAft>
                <a:spcPts val="200"/>
              </a:spcAft>
              <a:buClr>
                <a:srgbClr val="000066"/>
              </a:buClr>
              <a:defRPr/>
            </a:pPr>
            <a:r>
              <a:rPr lang="en-US" altLang="zh-CN" kern="0" dirty="0">
                <a:solidFill>
                  <a:srgbClr val="133984"/>
                </a:solidFill>
                <a:latin typeface="Book Antiqua" pitchFamily="18" charset="0"/>
                <a:ea typeface="汉仪超粗宋简" pitchFamily="49" charset="-122"/>
              </a:rPr>
              <a:t> E. </a:t>
            </a:r>
            <a:r>
              <a:rPr lang="en-US" altLang="zh-CN" kern="0" dirty="0" err="1">
                <a:solidFill>
                  <a:srgbClr val="133984"/>
                </a:solidFill>
                <a:latin typeface="Book Antiqua" pitchFamily="18" charset="0"/>
                <a:ea typeface="汉仪超粗宋简" pitchFamily="49" charset="-122"/>
              </a:rPr>
              <a:t>Dijkstra</a:t>
            </a:r>
            <a:r>
              <a:rPr lang="en-US" altLang="zh-CN" kern="0" dirty="0">
                <a:solidFill>
                  <a:srgbClr val="133984"/>
                </a:solidFill>
                <a:latin typeface="Book Antiqua" pitchFamily="18" charset="0"/>
                <a:ea typeface="汉仪超粗宋简" pitchFamily="49" charset="-122"/>
              </a:rPr>
              <a:t> (May 11, 1930 – August 6, 2002) is a Dutch computer scientist and received the Turing Award for fundamental contributions to developing programming languages in 1972 .</a:t>
            </a:r>
            <a:endParaRPr lang="en-US" altLang="zh-CN" sz="2000" kern="0" dirty="0">
              <a:solidFill>
                <a:srgbClr val="133984"/>
              </a:solidFill>
              <a:latin typeface="Book Antiqua" pitchFamily="18" charset="0"/>
              <a:ea typeface="汉仪超粗宋简" pitchFamily="49" charset="-122"/>
            </a:endParaRPr>
          </a:p>
        </p:txBody>
      </p:sp>
      <p:sp>
        <p:nvSpPr>
          <p:cNvPr id="6" name="Rectangle 3"/>
          <p:cNvSpPr txBox="1">
            <a:spLocks noChangeArrowheads="1"/>
          </p:cNvSpPr>
          <p:nvPr/>
        </p:nvSpPr>
        <p:spPr bwMode="auto">
          <a:xfrm>
            <a:off x="5511800" y="4038600"/>
            <a:ext cx="3479800" cy="1905000"/>
          </a:xfrm>
          <a:prstGeom prst="rect">
            <a:avLst/>
          </a:prstGeom>
          <a:noFill/>
          <a:ln w="9525">
            <a:noFill/>
            <a:miter lim="800000"/>
            <a:headEnd/>
            <a:tailEnd/>
          </a:ln>
        </p:spPr>
        <p:txBody>
          <a:bodyPr/>
          <a:lstStyle/>
          <a:p>
            <a:pPr marL="0" lvl="1" indent="542925">
              <a:lnSpc>
                <a:spcPct val="110000"/>
              </a:lnSpc>
              <a:spcBef>
                <a:spcPts val="200"/>
              </a:spcBef>
              <a:spcAft>
                <a:spcPts val="200"/>
              </a:spcAft>
              <a:buClr>
                <a:srgbClr val="000066"/>
              </a:buClr>
              <a:defRPr/>
            </a:pPr>
            <a:r>
              <a:rPr lang="en-US" altLang="zh-CN" sz="2000" b="1" kern="0" dirty="0">
                <a:solidFill>
                  <a:srgbClr val="133984"/>
                </a:solidFill>
                <a:latin typeface="Book Antiqua" pitchFamily="18" charset="0"/>
                <a:ea typeface="汉仪超粗宋简" pitchFamily="49" charset="-122"/>
              </a:rPr>
              <a:t>Computer Science is the study of process, automated execution of process changes everything, Including how we think about things we already know.</a:t>
            </a:r>
            <a:endParaRPr lang="en-US" altLang="zh-CN" b="1" kern="0" dirty="0">
              <a:solidFill>
                <a:srgbClr val="133984"/>
              </a:solidFill>
              <a:latin typeface="Book Antiqua" pitchFamily="18" charset="0"/>
              <a:ea typeface="汉仪超粗宋简" pitchFamily="49" charset="-122"/>
            </a:endParaRPr>
          </a:p>
        </p:txBody>
      </p:sp>
      <p:sp>
        <p:nvSpPr>
          <p:cNvPr id="7" name="Rectangle 3"/>
          <p:cNvSpPr txBox="1">
            <a:spLocks noChangeArrowheads="1"/>
          </p:cNvSpPr>
          <p:nvPr/>
        </p:nvSpPr>
        <p:spPr bwMode="auto">
          <a:xfrm>
            <a:off x="228600" y="4038600"/>
            <a:ext cx="3124200" cy="2438400"/>
          </a:xfrm>
          <a:prstGeom prst="rect">
            <a:avLst/>
          </a:prstGeom>
          <a:noFill/>
          <a:ln w="9525">
            <a:noFill/>
            <a:miter lim="800000"/>
            <a:headEnd/>
            <a:tailEnd/>
          </a:ln>
        </p:spPr>
        <p:txBody>
          <a:bodyPr/>
          <a:lstStyle/>
          <a:p>
            <a:pPr marL="0" lvl="1">
              <a:lnSpc>
                <a:spcPct val="110000"/>
              </a:lnSpc>
              <a:spcBef>
                <a:spcPts val="200"/>
              </a:spcBef>
              <a:spcAft>
                <a:spcPts val="200"/>
              </a:spcAft>
              <a:buClr>
                <a:srgbClr val="000066"/>
              </a:buClr>
              <a:defRPr/>
            </a:pPr>
            <a:r>
              <a:rPr lang="en-US" altLang="zh-CN" kern="0" dirty="0">
                <a:solidFill>
                  <a:srgbClr val="133984"/>
                </a:solidFill>
                <a:latin typeface="Book Antiqua" pitchFamily="18" charset="0"/>
                <a:ea typeface="汉仪超粗宋简" pitchFamily="49" charset="-122"/>
              </a:rPr>
              <a:t>Alan Jay Perlis (April 1, 1922 – February 7, 1990) was an American computer scientist known for his pioneering work in programming languages and the first recipient of the Turing Award (1966).</a:t>
            </a:r>
            <a:endParaRPr lang="en-US" altLang="zh-CN" sz="2000" kern="0" dirty="0">
              <a:solidFill>
                <a:srgbClr val="133984"/>
              </a:solidFill>
              <a:latin typeface="Book Antiqua" pitchFamily="18" charset="0"/>
              <a:ea typeface="汉仪超粗宋简" pitchFamily="49" charset="-122"/>
            </a:endParaRPr>
          </a:p>
        </p:txBody>
      </p:sp>
      <p:sp>
        <p:nvSpPr>
          <p:cNvPr id="17416" name="imgb" descr="perlis"/>
          <p:cNvSpPr>
            <a:spLocks noChangeAspect="1" noChangeArrowheads="1"/>
          </p:cNvSpPr>
          <p:nvPr/>
        </p:nvSpPr>
        <p:spPr bwMode="auto">
          <a:xfrm>
            <a:off x="3505200" y="4114800"/>
            <a:ext cx="1676400" cy="2209800"/>
          </a:xfrm>
          <a:prstGeom prst="rect">
            <a:avLst/>
          </a:prstGeom>
          <a:noFill/>
          <a:ln w="9525">
            <a:noFill/>
            <a:miter lim="800000"/>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4294967295"/>
          </p:nvPr>
        </p:nvSpPr>
        <p:spPr>
          <a:xfrm>
            <a:off x="431800" y="838200"/>
            <a:ext cx="8102600" cy="5495925"/>
          </a:xfrm>
        </p:spPr>
        <p:txBody>
          <a:bodyPr/>
          <a:lstStyle/>
          <a:p>
            <a:pPr marL="808038" lvl="2" indent="-457200" eaLnBrk="1" hangingPunct="1">
              <a:spcBef>
                <a:spcPts val="200"/>
              </a:spcBef>
              <a:spcAft>
                <a:spcPts val="200"/>
              </a:spcAft>
              <a:buFontTx/>
              <a:buNone/>
            </a:pPr>
            <a:r>
              <a:rPr lang="en-US" altLang="zh-CN" sz="2800" b="1" smtClean="0">
                <a:solidFill>
                  <a:srgbClr val="132584"/>
                </a:solidFill>
                <a:latin typeface="Book Antiqua" pitchFamily="18" charset="0"/>
                <a:ea typeface="汉仪超粗宋简" pitchFamily="49" charset="-122"/>
              </a:rPr>
              <a:t>3.Definition of Computing discipline </a:t>
            </a:r>
            <a:r>
              <a:rPr lang="en-US" altLang="zh-CN" sz="1800" smtClean="0">
                <a:solidFill>
                  <a:srgbClr val="132584"/>
                </a:solidFill>
                <a:latin typeface="Book Antiqua" pitchFamily="18" charset="0"/>
                <a:ea typeface="汉仪超粗宋简" pitchFamily="49" charset="-122"/>
              </a:rPr>
              <a:t>(</a:t>
            </a:r>
            <a:r>
              <a:rPr lang="en-US" altLang="zh-CN" sz="1800" i="1" smtClean="0">
                <a:solidFill>
                  <a:srgbClr val="132584"/>
                </a:solidFill>
                <a:latin typeface="Book Antiqua" pitchFamily="18" charset="0"/>
                <a:ea typeface="汉仪超粗宋简" pitchFamily="49" charset="-122"/>
              </a:rPr>
              <a:t>Denning P J, et al. Computing as a discipline. Communications of the ACM,1989)</a:t>
            </a:r>
            <a:endParaRPr lang="en-US" altLang="zh-CN" sz="2800" b="1" smtClean="0">
              <a:solidFill>
                <a:srgbClr val="132584"/>
              </a:solidFill>
              <a:latin typeface="Book Antiqua" pitchFamily="18" charset="0"/>
              <a:ea typeface="汉仪超粗宋简" pitchFamily="49" charset="-122"/>
            </a:endParaRPr>
          </a:p>
          <a:p>
            <a:pPr marL="808038" lvl="2" indent="-457200" eaLnBrk="1" hangingPunct="1">
              <a:spcBef>
                <a:spcPts val="1200"/>
              </a:spcBef>
              <a:spcAft>
                <a:spcPts val="200"/>
              </a:spcAft>
              <a:buFontTx/>
              <a:buNone/>
            </a:pPr>
            <a:r>
              <a:rPr lang="zh-CN" altLang="en-US" smtClean="0">
                <a:solidFill>
                  <a:srgbClr val="132584"/>
                </a:solidFill>
                <a:latin typeface="Book Antiqua" pitchFamily="18" charset="0"/>
                <a:ea typeface="汉仪超粗宋简" pitchFamily="49" charset="-122"/>
              </a:rPr>
              <a:t>① </a:t>
            </a:r>
            <a:r>
              <a:rPr lang="en-US" altLang="zh-CN" smtClean="0">
                <a:solidFill>
                  <a:srgbClr val="132584"/>
                </a:solidFill>
                <a:latin typeface="Book Antiqua" pitchFamily="18" charset="0"/>
                <a:ea typeface="汉仪超粗宋简" pitchFamily="49" charset="-122"/>
              </a:rPr>
              <a:t>The discipline of computing is the systematic study of </a:t>
            </a:r>
            <a:r>
              <a:rPr lang="en-US" altLang="zh-CN" b="1" smtClean="0">
                <a:solidFill>
                  <a:srgbClr val="132584"/>
                </a:solidFill>
                <a:latin typeface="Book Antiqua" pitchFamily="18" charset="0"/>
                <a:ea typeface="汉仪超粗宋简" pitchFamily="49" charset="-122"/>
              </a:rPr>
              <a:t>algorithmic processes </a:t>
            </a:r>
            <a:r>
              <a:rPr lang="en-US" altLang="zh-CN" smtClean="0">
                <a:solidFill>
                  <a:srgbClr val="132584"/>
                </a:solidFill>
                <a:latin typeface="Book Antiqua" pitchFamily="18" charset="0"/>
                <a:ea typeface="汉仪超粗宋简" pitchFamily="49" charset="-122"/>
              </a:rPr>
              <a:t>that describe and transform information, their </a:t>
            </a:r>
            <a:r>
              <a:rPr lang="en-US" altLang="zh-CN" b="1" smtClean="0">
                <a:solidFill>
                  <a:srgbClr val="132584"/>
                </a:solidFill>
                <a:latin typeface="Book Antiqua" pitchFamily="18" charset="0"/>
                <a:ea typeface="汉仪超粗宋简" pitchFamily="49" charset="-122"/>
              </a:rPr>
              <a:t>theory</a:t>
            </a: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analysis</a:t>
            </a: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design</a:t>
            </a: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efficiency</a:t>
            </a: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implementation</a:t>
            </a:r>
            <a:r>
              <a:rPr lang="en-US" altLang="zh-CN" smtClean="0">
                <a:solidFill>
                  <a:srgbClr val="132584"/>
                </a:solidFill>
                <a:latin typeface="Book Antiqua" pitchFamily="18" charset="0"/>
                <a:ea typeface="汉仪超粗宋简" pitchFamily="49" charset="-122"/>
              </a:rPr>
              <a:t>, and </a:t>
            </a:r>
            <a:r>
              <a:rPr lang="en-US" altLang="zh-CN" b="1" smtClean="0">
                <a:solidFill>
                  <a:srgbClr val="132584"/>
                </a:solidFill>
                <a:latin typeface="Book Antiqua" pitchFamily="18" charset="0"/>
                <a:ea typeface="汉仪超粗宋简" pitchFamily="49" charset="-122"/>
              </a:rPr>
              <a:t>application</a:t>
            </a:r>
            <a:r>
              <a:rPr lang="en-US" altLang="zh-CN" smtClean="0">
                <a:solidFill>
                  <a:srgbClr val="132584"/>
                </a:solidFill>
                <a:latin typeface="Book Antiqua" pitchFamily="18" charset="0"/>
                <a:ea typeface="汉仪超粗宋简" pitchFamily="49" charset="-122"/>
              </a:rPr>
              <a:t>. </a:t>
            </a:r>
          </a:p>
          <a:p>
            <a:pPr marL="808038" lvl="2" indent="-457200" eaLnBrk="1" hangingPunct="1">
              <a:spcBef>
                <a:spcPts val="1200"/>
              </a:spcBef>
              <a:spcAft>
                <a:spcPts val="200"/>
              </a:spcAft>
              <a:buFontTx/>
              <a:buNone/>
            </a:pPr>
            <a:r>
              <a:rPr lang="zh-CN" altLang="en-US" smtClean="0">
                <a:solidFill>
                  <a:srgbClr val="132584"/>
                </a:solidFill>
                <a:latin typeface="Book Antiqua" pitchFamily="18" charset="0"/>
                <a:ea typeface="汉仪超粗宋简" pitchFamily="49" charset="-122"/>
              </a:rPr>
              <a:t>② </a:t>
            </a:r>
            <a:r>
              <a:rPr lang="en-US" altLang="zh-CN" smtClean="0">
                <a:solidFill>
                  <a:srgbClr val="132584"/>
                </a:solidFill>
                <a:latin typeface="Book Antiqua" pitchFamily="18" charset="0"/>
                <a:ea typeface="汉仪超粗宋简" pitchFamily="49" charset="-122"/>
              </a:rPr>
              <a:t>The fundamental question underlying all of computing is, “</a:t>
            </a:r>
            <a:r>
              <a:rPr lang="en-US" altLang="zh-CN" b="1" smtClean="0">
                <a:solidFill>
                  <a:srgbClr val="132584"/>
                </a:solidFill>
                <a:latin typeface="Book Antiqua" pitchFamily="18" charset="0"/>
                <a:ea typeface="汉仪超粗宋简" pitchFamily="49" charset="-122"/>
              </a:rPr>
              <a:t>What can be (efficiently) automated?</a:t>
            </a:r>
            <a:r>
              <a:rPr lang="en-US" altLang="zh-CN" smtClean="0">
                <a:solidFill>
                  <a:srgbClr val="132584"/>
                </a:solidFill>
                <a:latin typeface="Book Antiqua" pitchFamily="18" charset="0"/>
                <a:ea typeface="汉仪超粗宋简" pitchFamily="49" charset="-122"/>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431800" y="914400"/>
            <a:ext cx="8229600" cy="5065713"/>
          </a:xfrm>
        </p:spPr>
        <p:txBody>
          <a:bodyPr/>
          <a:lstStyle/>
          <a:p>
            <a:pPr marL="447675" lvl="1" indent="-447675" eaLnBrk="1" hangingPunct="1">
              <a:spcBef>
                <a:spcPts val="200"/>
              </a:spcBef>
              <a:spcAft>
                <a:spcPts val="200"/>
              </a:spcAft>
              <a:buFontTx/>
              <a:buNone/>
            </a:pPr>
            <a:r>
              <a:rPr lang="en-US" altLang="zh-CN" b="1" smtClean="0">
                <a:latin typeface="Book Antiqua" pitchFamily="18" charset="0"/>
                <a:ea typeface="汉仪超粗宋简" pitchFamily="49" charset="-122"/>
              </a:rPr>
              <a:t>4.Structure of the Computing Curricula Series</a:t>
            </a:r>
          </a:p>
          <a:p>
            <a:endParaRPr lang="zh-CN" altLang="en-US" sz="2400" b="1" smtClean="0">
              <a:ea typeface="黑体" pitchFamily="2" charset="-122"/>
            </a:endParaRPr>
          </a:p>
        </p:txBody>
      </p:sp>
      <p:grpSp>
        <p:nvGrpSpPr>
          <p:cNvPr id="19459" name="Group 4"/>
          <p:cNvGrpSpPr>
            <a:grpSpLocks/>
          </p:cNvGrpSpPr>
          <p:nvPr/>
        </p:nvGrpSpPr>
        <p:grpSpPr bwMode="auto">
          <a:xfrm>
            <a:off x="558800" y="1600200"/>
            <a:ext cx="8051800" cy="4505325"/>
            <a:chOff x="1620" y="4248"/>
            <a:chExt cx="9900" cy="5304"/>
          </a:xfrm>
        </p:grpSpPr>
        <p:sp>
          <p:nvSpPr>
            <p:cNvPr id="19460" name="Rectangle 5"/>
            <p:cNvSpPr>
              <a:spLocks noChangeArrowheads="1"/>
            </p:cNvSpPr>
            <p:nvPr/>
          </p:nvSpPr>
          <p:spPr bwMode="auto">
            <a:xfrm>
              <a:off x="1620" y="4248"/>
              <a:ext cx="9900" cy="5304"/>
            </a:xfrm>
            <a:prstGeom prst="rect">
              <a:avLst/>
            </a:prstGeom>
            <a:solidFill>
              <a:srgbClr val="C0C0C0">
                <a:alpha val="50195"/>
              </a:srgbClr>
            </a:solidFill>
            <a:ln w="9525">
              <a:solidFill>
                <a:srgbClr val="000000"/>
              </a:solidFill>
              <a:miter lim="800000"/>
              <a:headEnd/>
              <a:tailEnd/>
            </a:ln>
          </p:spPr>
          <p:txBody>
            <a:bodyPr/>
            <a:lstStyle/>
            <a:p>
              <a:endParaRPr lang="zh-CN" altLang="en-US"/>
            </a:p>
          </p:txBody>
        </p:sp>
        <p:grpSp>
          <p:nvGrpSpPr>
            <p:cNvPr id="19461" name="Group 6"/>
            <p:cNvGrpSpPr>
              <a:grpSpLocks/>
            </p:cNvGrpSpPr>
            <p:nvPr/>
          </p:nvGrpSpPr>
          <p:grpSpPr bwMode="auto">
            <a:xfrm>
              <a:off x="1800" y="4716"/>
              <a:ext cx="9543" cy="4527"/>
              <a:chOff x="1800" y="4716"/>
              <a:chExt cx="9543" cy="4527"/>
            </a:xfrm>
          </p:grpSpPr>
          <p:sp>
            <p:nvSpPr>
              <p:cNvPr id="19462" name="Rectangle 7"/>
              <p:cNvSpPr>
                <a:spLocks noChangeArrowheads="1"/>
              </p:cNvSpPr>
              <p:nvPr/>
            </p:nvSpPr>
            <p:spPr bwMode="auto">
              <a:xfrm>
                <a:off x="5835" y="4716"/>
                <a:ext cx="1443" cy="2181"/>
              </a:xfrm>
              <a:prstGeom prst="rect">
                <a:avLst/>
              </a:prstGeom>
              <a:solidFill>
                <a:srgbClr val="FFFFFF"/>
              </a:solidFill>
              <a:ln w="9525">
                <a:solidFill>
                  <a:srgbClr val="000000"/>
                </a:solidFill>
                <a:miter lim="800000"/>
                <a:headEnd/>
                <a:tailEnd/>
              </a:ln>
            </p:spPr>
            <p:txBody>
              <a:bodyPr/>
              <a:lstStyle/>
              <a:p>
                <a:pPr algn="just"/>
                <a:endParaRPr lang="zh-CN" altLang="en-US" sz="1000">
                  <a:latin typeface="Times New Roman" pitchFamily="18" charset="0"/>
                </a:endParaRPr>
              </a:p>
              <a:p>
                <a:pPr algn="just"/>
                <a:r>
                  <a:rPr lang="en-US" altLang="zh-CN" sz="1600">
                    <a:latin typeface="Times New Roman" pitchFamily="18" charset="0"/>
                  </a:rPr>
                  <a:t>CC2005</a:t>
                </a:r>
              </a:p>
              <a:p>
                <a:pPr algn="just"/>
                <a:r>
                  <a:rPr lang="en-US" altLang="zh-CN">
                    <a:latin typeface="Times New Roman" pitchFamily="18" charset="0"/>
                  </a:rPr>
                  <a:t>Overview</a:t>
                </a:r>
              </a:p>
              <a:p>
                <a:endParaRPr lang="en-US" altLang="zh-CN" sz="4400"/>
              </a:p>
            </p:txBody>
          </p:sp>
          <p:sp>
            <p:nvSpPr>
              <p:cNvPr id="19463" name="Rectangle 8"/>
              <p:cNvSpPr>
                <a:spLocks noChangeArrowheads="1"/>
              </p:cNvSpPr>
              <p:nvPr/>
            </p:nvSpPr>
            <p:spPr bwMode="auto">
              <a:xfrm>
                <a:off x="1800" y="7524"/>
                <a:ext cx="1443" cy="1716"/>
              </a:xfrm>
              <a:prstGeom prst="rect">
                <a:avLst/>
              </a:prstGeom>
              <a:solidFill>
                <a:srgbClr val="FFFFFF"/>
              </a:solidFill>
              <a:ln w="9525">
                <a:solidFill>
                  <a:srgbClr val="000000"/>
                </a:solidFill>
                <a:miter lim="800000"/>
                <a:headEnd/>
                <a:tailEnd/>
              </a:ln>
            </p:spPr>
            <p:txBody>
              <a:bodyPr/>
              <a:lstStyle/>
              <a:p>
                <a:pPr algn="just"/>
                <a:r>
                  <a:rPr lang="en-US" altLang="zh-CN" sz="1400">
                    <a:latin typeface="宋体" pitchFamily="2" charset="-122"/>
                  </a:rPr>
                  <a:t>CC2001</a:t>
                </a:r>
              </a:p>
              <a:p>
                <a:pPr algn="just"/>
                <a:r>
                  <a:rPr lang="en-US" altLang="zh-CN" sz="1400">
                    <a:latin typeface="宋体" pitchFamily="2" charset="-122"/>
                  </a:rPr>
                  <a:t>(CS2001)</a:t>
                </a:r>
              </a:p>
              <a:p>
                <a:pPr algn="just"/>
                <a:endParaRPr lang="en-US" altLang="zh-CN" sz="1400">
                  <a:latin typeface="宋体" pitchFamily="2" charset="-122"/>
                </a:endParaRPr>
              </a:p>
              <a:p>
                <a:pPr algn="just"/>
                <a:r>
                  <a:rPr lang="en-US" altLang="zh-CN" sz="1400" i="1">
                    <a:latin typeface="宋体" pitchFamily="2" charset="-122"/>
                  </a:rPr>
                  <a:t>Computer Science</a:t>
                </a:r>
                <a:endParaRPr lang="en-US" altLang="zh-CN" sz="3600" i="1"/>
              </a:p>
            </p:txBody>
          </p:sp>
          <p:sp>
            <p:nvSpPr>
              <p:cNvPr id="19464" name="Rectangle 9"/>
              <p:cNvSpPr>
                <a:spLocks noChangeArrowheads="1"/>
              </p:cNvSpPr>
              <p:nvPr/>
            </p:nvSpPr>
            <p:spPr bwMode="auto">
              <a:xfrm>
                <a:off x="3420" y="7524"/>
                <a:ext cx="1443" cy="1716"/>
              </a:xfrm>
              <a:prstGeom prst="rect">
                <a:avLst/>
              </a:prstGeom>
              <a:solidFill>
                <a:srgbClr val="FFFFFF"/>
              </a:solidFill>
              <a:ln w="9525">
                <a:solidFill>
                  <a:srgbClr val="000000"/>
                </a:solidFill>
                <a:miter lim="800000"/>
                <a:headEnd/>
                <a:tailEnd/>
              </a:ln>
            </p:spPr>
            <p:txBody>
              <a:bodyPr/>
              <a:lstStyle/>
              <a:p>
                <a:pPr algn="just"/>
                <a:r>
                  <a:rPr lang="en-US" altLang="zh-CN" sz="1400">
                    <a:latin typeface="宋体" pitchFamily="2" charset="-122"/>
                  </a:rPr>
                  <a:t>IS2002</a:t>
                </a:r>
              </a:p>
              <a:p>
                <a:pPr algn="just"/>
                <a:endParaRPr lang="en-US" altLang="zh-CN" sz="1400">
                  <a:latin typeface="宋体" pitchFamily="2" charset="-122"/>
                </a:endParaRPr>
              </a:p>
              <a:p>
                <a:pPr algn="just"/>
                <a:endParaRPr lang="en-US" altLang="zh-CN" sz="1400">
                  <a:latin typeface="宋体" pitchFamily="2" charset="-122"/>
                </a:endParaRPr>
              </a:p>
              <a:p>
                <a:pPr algn="just"/>
                <a:r>
                  <a:rPr lang="en-US" altLang="zh-CN" sz="1400" i="1">
                    <a:latin typeface="宋体" pitchFamily="2" charset="-122"/>
                  </a:rPr>
                  <a:t>Information System</a:t>
                </a:r>
              </a:p>
              <a:p>
                <a:endParaRPr lang="en-US" altLang="zh-CN" sz="3600"/>
              </a:p>
            </p:txBody>
          </p:sp>
          <p:sp>
            <p:nvSpPr>
              <p:cNvPr id="19465" name="Rectangle 10"/>
              <p:cNvSpPr>
                <a:spLocks noChangeArrowheads="1"/>
              </p:cNvSpPr>
              <p:nvPr/>
            </p:nvSpPr>
            <p:spPr bwMode="auto">
              <a:xfrm>
                <a:off x="5040" y="7524"/>
                <a:ext cx="1443" cy="1716"/>
              </a:xfrm>
              <a:prstGeom prst="rect">
                <a:avLst/>
              </a:prstGeom>
              <a:solidFill>
                <a:srgbClr val="FFFFFF"/>
              </a:solidFill>
              <a:ln w="9525">
                <a:solidFill>
                  <a:srgbClr val="000000"/>
                </a:solidFill>
                <a:miter lim="800000"/>
                <a:headEnd/>
                <a:tailEnd/>
              </a:ln>
            </p:spPr>
            <p:txBody>
              <a:bodyPr/>
              <a:lstStyle/>
              <a:p>
                <a:pPr algn="just"/>
                <a:r>
                  <a:rPr lang="en-US" altLang="zh-CN" sz="1400">
                    <a:latin typeface="宋体" pitchFamily="2" charset="-122"/>
                  </a:rPr>
                  <a:t>SE2004</a:t>
                </a:r>
              </a:p>
              <a:p>
                <a:pPr algn="just"/>
                <a:endParaRPr lang="en-US" altLang="zh-CN" sz="1400">
                  <a:latin typeface="宋体" pitchFamily="2" charset="-122"/>
                </a:endParaRPr>
              </a:p>
              <a:p>
                <a:pPr algn="just"/>
                <a:endParaRPr lang="en-US" altLang="zh-CN" sz="1400">
                  <a:latin typeface="宋体" pitchFamily="2" charset="-122"/>
                </a:endParaRPr>
              </a:p>
              <a:p>
                <a:pPr algn="just"/>
                <a:r>
                  <a:rPr lang="en-US" altLang="zh-CN" sz="1400" i="1">
                    <a:latin typeface="宋体" pitchFamily="2" charset="-122"/>
                  </a:rPr>
                  <a:t>Software Engineering</a:t>
                </a:r>
              </a:p>
              <a:p>
                <a:endParaRPr lang="en-US" altLang="zh-CN" sz="1400">
                  <a:latin typeface="宋体" pitchFamily="2" charset="-122"/>
                </a:endParaRPr>
              </a:p>
            </p:txBody>
          </p:sp>
          <p:sp>
            <p:nvSpPr>
              <p:cNvPr id="19466" name="Rectangle 11"/>
              <p:cNvSpPr>
                <a:spLocks noChangeArrowheads="1"/>
              </p:cNvSpPr>
              <p:nvPr/>
            </p:nvSpPr>
            <p:spPr bwMode="auto">
              <a:xfrm>
                <a:off x="6660" y="7524"/>
                <a:ext cx="1443" cy="1716"/>
              </a:xfrm>
              <a:prstGeom prst="rect">
                <a:avLst/>
              </a:prstGeom>
              <a:solidFill>
                <a:srgbClr val="FFFFFF"/>
              </a:solidFill>
              <a:ln w="9525">
                <a:solidFill>
                  <a:srgbClr val="000000"/>
                </a:solidFill>
                <a:miter lim="800000"/>
                <a:headEnd/>
                <a:tailEnd/>
              </a:ln>
            </p:spPr>
            <p:txBody>
              <a:bodyPr/>
              <a:lstStyle/>
              <a:p>
                <a:pPr algn="just"/>
                <a:r>
                  <a:rPr lang="en-US" altLang="zh-CN" sz="1400">
                    <a:latin typeface="宋体" pitchFamily="2" charset="-122"/>
                  </a:rPr>
                  <a:t>CE2005</a:t>
                </a:r>
              </a:p>
              <a:p>
                <a:pPr algn="just"/>
                <a:endParaRPr lang="en-US" altLang="zh-CN" sz="1400">
                  <a:latin typeface="宋体" pitchFamily="2" charset="-122"/>
                </a:endParaRPr>
              </a:p>
              <a:p>
                <a:pPr algn="just"/>
                <a:endParaRPr lang="en-US" altLang="zh-CN" sz="1400">
                  <a:latin typeface="宋体" pitchFamily="2" charset="-122"/>
                </a:endParaRPr>
              </a:p>
              <a:p>
                <a:pPr algn="just"/>
                <a:r>
                  <a:rPr lang="en-US" altLang="zh-CN" sz="1400" i="1">
                    <a:latin typeface="宋体" pitchFamily="2" charset="-122"/>
                  </a:rPr>
                  <a:t>Computer Engineering</a:t>
                </a:r>
              </a:p>
              <a:p>
                <a:endParaRPr lang="en-US" altLang="zh-CN" sz="2000">
                  <a:latin typeface="宋体" pitchFamily="2" charset="-122"/>
                </a:endParaRPr>
              </a:p>
            </p:txBody>
          </p:sp>
          <p:sp>
            <p:nvSpPr>
              <p:cNvPr id="19467" name="Rectangle 12"/>
              <p:cNvSpPr>
                <a:spLocks noChangeArrowheads="1"/>
              </p:cNvSpPr>
              <p:nvPr/>
            </p:nvSpPr>
            <p:spPr bwMode="auto">
              <a:xfrm>
                <a:off x="8280" y="7524"/>
                <a:ext cx="1443" cy="1716"/>
              </a:xfrm>
              <a:prstGeom prst="rect">
                <a:avLst/>
              </a:prstGeom>
              <a:solidFill>
                <a:srgbClr val="FFFFFF"/>
              </a:solidFill>
              <a:ln w="9525">
                <a:solidFill>
                  <a:srgbClr val="000000"/>
                </a:solidFill>
                <a:miter lim="800000"/>
                <a:headEnd/>
                <a:tailEnd/>
              </a:ln>
            </p:spPr>
            <p:txBody>
              <a:bodyPr/>
              <a:lstStyle/>
              <a:p>
                <a:pPr algn="just"/>
                <a:r>
                  <a:rPr lang="en-US" altLang="zh-CN" sz="1400">
                    <a:latin typeface="宋体" pitchFamily="2" charset="-122"/>
                  </a:rPr>
                  <a:t>IT2005</a:t>
                </a:r>
              </a:p>
              <a:p>
                <a:pPr algn="just"/>
                <a:endParaRPr lang="en-US" altLang="zh-CN" sz="1400">
                  <a:latin typeface="宋体" pitchFamily="2" charset="-122"/>
                </a:endParaRPr>
              </a:p>
              <a:p>
                <a:pPr algn="just"/>
                <a:endParaRPr lang="en-US" altLang="zh-CN" sz="1400">
                  <a:latin typeface="宋体" pitchFamily="2" charset="-122"/>
                </a:endParaRPr>
              </a:p>
              <a:p>
                <a:pPr algn="just"/>
                <a:r>
                  <a:rPr lang="en-US" altLang="zh-CN" sz="1400" i="1">
                    <a:latin typeface="宋体" pitchFamily="2" charset="-122"/>
                  </a:rPr>
                  <a:t>Information Technology</a:t>
                </a:r>
              </a:p>
              <a:p>
                <a:endParaRPr lang="en-US" altLang="zh-CN" sz="3600"/>
              </a:p>
            </p:txBody>
          </p:sp>
          <p:sp>
            <p:nvSpPr>
              <p:cNvPr id="19468" name="Rectangle 13"/>
              <p:cNvSpPr>
                <a:spLocks noChangeArrowheads="1"/>
              </p:cNvSpPr>
              <p:nvPr/>
            </p:nvSpPr>
            <p:spPr bwMode="auto">
              <a:xfrm>
                <a:off x="9900" y="7527"/>
                <a:ext cx="1443" cy="1716"/>
              </a:xfrm>
              <a:prstGeom prst="rect">
                <a:avLst/>
              </a:prstGeom>
              <a:solidFill>
                <a:srgbClr val="FFFFFF"/>
              </a:solidFill>
              <a:ln w="9525">
                <a:solidFill>
                  <a:srgbClr val="000000"/>
                </a:solidFill>
                <a:prstDash val="lgDash"/>
                <a:miter lim="800000"/>
                <a:headEnd/>
                <a:tailEnd/>
              </a:ln>
            </p:spPr>
            <p:txBody>
              <a:bodyPr/>
              <a:lstStyle/>
              <a:p>
                <a:r>
                  <a:rPr lang="en-US" altLang="zh-CN" sz="1400">
                    <a:latin typeface="Times New Roman" pitchFamily="18" charset="0"/>
                  </a:rPr>
                  <a:t>Other</a:t>
                </a:r>
              </a:p>
              <a:p>
                <a:r>
                  <a:rPr lang="en-US" altLang="zh-CN" sz="1400">
                    <a:latin typeface="Times New Roman" pitchFamily="18" charset="0"/>
                  </a:rPr>
                  <a:t>curriculum</a:t>
                </a:r>
              </a:p>
              <a:p>
                <a:r>
                  <a:rPr lang="en-US" altLang="zh-CN" sz="1400">
                    <a:latin typeface="Times New Roman" pitchFamily="18" charset="0"/>
                  </a:rPr>
                  <a:t>volumes as</a:t>
                </a:r>
              </a:p>
              <a:p>
                <a:r>
                  <a:rPr lang="en-US" altLang="zh-CN" sz="1400">
                    <a:latin typeface="Times New Roman" pitchFamily="18" charset="0"/>
                  </a:rPr>
                  <a:t>needed for</a:t>
                </a:r>
              </a:p>
              <a:p>
                <a:r>
                  <a:rPr lang="en-US" altLang="zh-CN" sz="1400">
                    <a:latin typeface="Times New Roman" pitchFamily="18" charset="0"/>
                  </a:rPr>
                  <a:t>emerging </a:t>
                </a:r>
              </a:p>
              <a:p>
                <a:r>
                  <a:rPr lang="en-US" altLang="zh-CN" sz="1400">
                    <a:latin typeface="Times New Roman" pitchFamily="18" charset="0"/>
                  </a:rPr>
                  <a:t>disciplines</a:t>
                </a:r>
                <a:endParaRPr lang="en-US" altLang="zh-CN" sz="4400"/>
              </a:p>
            </p:txBody>
          </p:sp>
          <p:sp>
            <p:nvSpPr>
              <p:cNvPr id="19469" name="Line 14"/>
              <p:cNvSpPr>
                <a:spLocks noChangeShapeType="1"/>
              </p:cNvSpPr>
              <p:nvPr/>
            </p:nvSpPr>
            <p:spPr bwMode="auto">
              <a:xfrm flipH="1">
                <a:off x="5760" y="6900"/>
                <a:ext cx="360" cy="624"/>
              </a:xfrm>
              <a:prstGeom prst="line">
                <a:avLst/>
              </a:prstGeom>
              <a:noFill/>
              <a:ln w="9525">
                <a:solidFill>
                  <a:srgbClr val="000000"/>
                </a:solidFill>
                <a:round/>
                <a:headEnd/>
                <a:tailEnd/>
              </a:ln>
            </p:spPr>
            <p:txBody>
              <a:bodyPr/>
              <a:lstStyle/>
              <a:p>
                <a:endParaRPr lang="zh-CN" altLang="en-US"/>
              </a:p>
            </p:txBody>
          </p:sp>
          <p:sp>
            <p:nvSpPr>
              <p:cNvPr id="19470" name="Line 15"/>
              <p:cNvSpPr>
                <a:spLocks noChangeShapeType="1"/>
              </p:cNvSpPr>
              <p:nvPr/>
            </p:nvSpPr>
            <p:spPr bwMode="auto">
              <a:xfrm>
                <a:off x="7020" y="6900"/>
                <a:ext cx="360" cy="624"/>
              </a:xfrm>
              <a:prstGeom prst="line">
                <a:avLst/>
              </a:prstGeom>
              <a:noFill/>
              <a:ln w="9525">
                <a:solidFill>
                  <a:srgbClr val="000000"/>
                </a:solidFill>
                <a:round/>
                <a:headEnd/>
                <a:tailEnd/>
              </a:ln>
            </p:spPr>
            <p:txBody>
              <a:bodyPr/>
              <a:lstStyle/>
              <a:p>
                <a:endParaRPr lang="zh-CN" altLang="en-US"/>
              </a:p>
            </p:txBody>
          </p:sp>
          <p:sp>
            <p:nvSpPr>
              <p:cNvPr id="19471" name="Line 16"/>
              <p:cNvSpPr>
                <a:spLocks noChangeShapeType="1"/>
              </p:cNvSpPr>
              <p:nvPr/>
            </p:nvSpPr>
            <p:spPr bwMode="auto">
              <a:xfrm flipH="1">
                <a:off x="4110" y="6180"/>
                <a:ext cx="1695" cy="1344"/>
              </a:xfrm>
              <a:prstGeom prst="line">
                <a:avLst/>
              </a:prstGeom>
              <a:noFill/>
              <a:ln w="9525">
                <a:solidFill>
                  <a:srgbClr val="000000"/>
                </a:solidFill>
                <a:round/>
                <a:headEnd/>
                <a:tailEnd/>
              </a:ln>
            </p:spPr>
            <p:txBody>
              <a:bodyPr/>
              <a:lstStyle/>
              <a:p>
                <a:endParaRPr lang="zh-CN" altLang="en-US"/>
              </a:p>
            </p:txBody>
          </p:sp>
          <p:sp>
            <p:nvSpPr>
              <p:cNvPr id="19472" name="Line 17"/>
              <p:cNvSpPr>
                <a:spLocks noChangeShapeType="1"/>
              </p:cNvSpPr>
              <p:nvPr/>
            </p:nvSpPr>
            <p:spPr bwMode="auto">
              <a:xfrm>
                <a:off x="7305" y="6150"/>
                <a:ext cx="1665" cy="1359"/>
              </a:xfrm>
              <a:prstGeom prst="line">
                <a:avLst/>
              </a:prstGeom>
              <a:noFill/>
              <a:ln w="9525">
                <a:solidFill>
                  <a:srgbClr val="000000"/>
                </a:solidFill>
                <a:round/>
                <a:headEnd/>
                <a:tailEnd/>
              </a:ln>
            </p:spPr>
            <p:txBody>
              <a:bodyPr/>
              <a:lstStyle/>
              <a:p>
                <a:endParaRPr lang="zh-CN" altLang="en-US"/>
              </a:p>
            </p:txBody>
          </p:sp>
          <p:sp>
            <p:nvSpPr>
              <p:cNvPr id="19473" name="Line 18"/>
              <p:cNvSpPr>
                <a:spLocks noChangeShapeType="1"/>
              </p:cNvSpPr>
              <p:nvPr/>
            </p:nvSpPr>
            <p:spPr bwMode="auto">
              <a:xfrm flipH="1">
                <a:off x="2550" y="5793"/>
                <a:ext cx="3240" cy="1716"/>
              </a:xfrm>
              <a:prstGeom prst="line">
                <a:avLst/>
              </a:prstGeom>
              <a:noFill/>
              <a:ln w="9525">
                <a:solidFill>
                  <a:srgbClr val="000000"/>
                </a:solidFill>
                <a:round/>
                <a:headEnd/>
                <a:tailEnd/>
              </a:ln>
            </p:spPr>
            <p:txBody>
              <a:bodyPr/>
              <a:lstStyle/>
              <a:p>
                <a:endParaRPr lang="zh-CN" altLang="en-US"/>
              </a:p>
            </p:txBody>
          </p:sp>
          <p:sp>
            <p:nvSpPr>
              <p:cNvPr id="19474" name="Line 19"/>
              <p:cNvSpPr>
                <a:spLocks noChangeShapeType="1"/>
              </p:cNvSpPr>
              <p:nvPr/>
            </p:nvSpPr>
            <p:spPr bwMode="auto">
              <a:xfrm>
                <a:off x="7290" y="5778"/>
                <a:ext cx="3420" cy="1716"/>
              </a:xfrm>
              <a:prstGeom prst="line">
                <a:avLst/>
              </a:prstGeom>
              <a:noFill/>
              <a:ln w="12700">
                <a:solidFill>
                  <a:srgbClr val="000000"/>
                </a:solidFill>
                <a:prstDash val="lgDash"/>
                <a:round/>
                <a:headEnd/>
                <a:tailE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4294967295"/>
          </p:nvPr>
        </p:nvSpPr>
        <p:spPr>
          <a:xfrm>
            <a:off x="431800" y="533400"/>
            <a:ext cx="8102600" cy="5267325"/>
          </a:xfrm>
        </p:spPr>
        <p:txBody>
          <a:bodyPr/>
          <a:lstStyle/>
          <a:p>
            <a:pPr marL="447675" lvl="1" indent="-447675" eaLnBrk="1" hangingPunct="1">
              <a:spcBef>
                <a:spcPts val="200"/>
              </a:spcBef>
              <a:spcAft>
                <a:spcPts val="200"/>
              </a:spcAft>
              <a:buFontTx/>
              <a:buNone/>
              <a:defRPr/>
            </a:pPr>
            <a:r>
              <a:rPr lang="en-US" altLang="zh-CN" b="1" dirty="0" smtClean="0">
                <a:latin typeface="Book Antiqua" pitchFamily="18" charset="0"/>
                <a:ea typeface="汉仪超粗宋简" pitchFamily="49" charset="-122"/>
              </a:rPr>
              <a:t>5. The landscape of computing disciplines </a:t>
            </a:r>
          </a:p>
          <a:p>
            <a:pPr marL="0" lvl="1" indent="447675" eaLnBrk="1" hangingPunct="1">
              <a:spcBef>
                <a:spcPts val="0"/>
              </a:spcBef>
              <a:spcAft>
                <a:spcPts val="0"/>
              </a:spcAft>
              <a:buFontTx/>
              <a:buNone/>
              <a:defRPr/>
            </a:pPr>
            <a:r>
              <a:rPr lang="en-US" altLang="zh-CN" sz="2000" b="1" dirty="0" smtClean="0">
                <a:latin typeface="Book Antiqua" pitchFamily="18" charset="0"/>
                <a:ea typeface="汉仪超粗宋简" pitchFamily="49" charset="-122"/>
              </a:rPr>
              <a:t>Computing is not just a single discipline, but is a family of disciplines. </a:t>
            </a:r>
            <a:r>
              <a:rPr lang="en-US" altLang="zh-CN" sz="2000" dirty="0" smtClean="0">
                <a:latin typeface="Book Antiqua" pitchFamily="18" charset="0"/>
                <a:ea typeface="汉仪超粗宋简" pitchFamily="49" charset="-122"/>
              </a:rPr>
              <a:t>During the 1990s, important changes in computing and communications technology, and in the impact of that technology on society, led to important changes in this family of disciplines.</a:t>
            </a:r>
            <a:endParaRPr lang="zh-CN" altLang="en-US" sz="2000" dirty="0" smtClean="0">
              <a:latin typeface="Book Antiqua" pitchFamily="18" charset="0"/>
              <a:ea typeface="汉仪超粗宋简" pitchFamily="49" charset="-122"/>
            </a:endParaRPr>
          </a:p>
        </p:txBody>
      </p:sp>
      <p:pic>
        <p:nvPicPr>
          <p:cNvPr id="20483" name="Picture 4" descr="Figure 2"/>
          <p:cNvPicPr>
            <a:picLocks noChangeAspect="1" noChangeArrowheads="1"/>
          </p:cNvPicPr>
          <p:nvPr/>
        </p:nvPicPr>
        <p:blipFill>
          <a:blip r:embed="rId2"/>
          <a:srcRect/>
          <a:stretch>
            <a:fillRect/>
          </a:stretch>
        </p:blipFill>
        <p:spPr bwMode="auto">
          <a:xfrm>
            <a:off x="914400" y="2590800"/>
            <a:ext cx="7391400" cy="3886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431800" y="685800"/>
            <a:ext cx="8229600" cy="5791200"/>
          </a:xfrm>
        </p:spPr>
        <p:txBody>
          <a:bodyPr/>
          <a:lstStyle/>
          <a:p>
            <a:pPr marL="0" lvl="2" indent="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①</a:t>
            </a:r>
            <a:r>
              <a:rPr lang="en-US" altLang="zh-CN" b="1" dirty="0" smtClean="0">
                <a:solidFill>
                  <a:srgbClr val="132584"/>
                </a:solidFill>
                <a:latin typeface="Book Antiqua" pitchFamily="18" charset="0"/>
                <a:ea typeface="汉仪超粗宋简" pitchFamily="49" charset="-122"/>
              </a:rPr>
              <a:t> </a:t>
            </a:r>
            <a:r>
              <a:rPr lang="en-US" altLang="zh-CN" b="1" dirty="0" smtClean="0">
                <a:solidFill>
                  <a:srgbClr val="132584"/>
                </a:solidFill>
                <a:ea typeface="黑体" pitchFamily="2" charset="-122"/>
              </a:rPr>
              <a:t>Before the 1990s</a:t>
            </a:r>
            <a:endParaRPr lang="en-US" altLang="zh-CN" b="1" dirty="0" smtClean="0">
              <a:solidFill>
                <a:srgbClr val="132584"/>
              </a:solidFill>
              <a:latin typeface="Book Antiqua" pitchFamily="18" charset="0"/>
              <a:ea typeface="汉仪超粗宋简" pitchFamily="49" charset="-122"/>
            </a:endParaRPr>
          </a:p>
          <a:p>
            <a:pPr marL="361950" lvl="2" indent="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Undergraduate degree programs</a:t>
            </a:r>
            <a:r>
              <a:rPr lang="en-US" altLang="zh-CN" dirty="0" smtClean="0">
                <a:solidFill>
                  <a:srgbClr val="132584"/>
                </a:solidFill>
                <a:latin typeface="Book Antiqua" pitchFamily="18" charset="0"/>
                <a:ea typeface="汉仪超粗宋简" pitchFamily="49" charset="-122"/>
              </a:rPr>
              <a:t> in the computing-related disciplines began to emerge in the 1960s.Originally, there were only three kinds of computing-related degree programs in </a:t>
            </a:r>
            <a:r>
              <a:rPr lang="en-US" altLang="zh-CN" b="1" dirty="0" smtClean="0">
                <a:solidFill>
                  <a:srgbClr val="132584"/>
                </a:solidFill>
                <a:latin typeface="Book Antiqua" pitchFamily="18" charset="0"/>
                <a:ea typeface="汉仪超粗宋简" pitchFamily="49" charset="-122"/>
              </a:rPr>
              <a:t>North America</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computer science (CS)</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electrical engineering (EE)</a:t>
            </a:r>
            <a:r>
              <a:rPr lang="en-US" altLang="zh-CN" dirty="0" smtClean="0">
                <a:solidFill>
                  <a:srgbClr val="132584"/>
                </a:solidFill>
                <a:latin typeface="Book Antiqua" pitchFamily="18" charset="0"/>
                <a:ea typeface="汉仪超粗宋简" pitchFamily="49" charset="-122"/>
              </a:rPr>
              <a:t>, and </a:t>
            </a:r>
            <a:r>
              <a:rPr lang="en-US" altLang="zh-CN" b="1" dirty="0" smtClean="0">
                <a:solidFill>
                  <a:srgbClr val="132584"/>
                </a:solidFill>
                <a:latin typeface="Book Antiqua" pitchFamily="18" charset="0"/>
                <a:ea typeface="汉仪超粗宋简" pitchFamily="49" charset="-122"/>
              </a:rPr>
              <a:t>information systems (IS)</a:t>
            </a:r>
            <a:r>
              <a:rPr lang="en-US" altLang="zh-CN" dirty="0" smtClean="0">
                <a:solidFill>
                  <a:srgbClr val="132584"/>
                </a:solidFill>
                <a:latin typeface="Book Antiqua" pitchFamily="18" charset="0"/>
                <a:ea typeface="汉仪超粗宋简" pitchFamily="49" charset="-122"/>
              </a:rPr>
              <a:t>.</a:t>
            </a:r>
          </a:p>
          <a:p>
            <a:pPr marL="361950"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Before the 1990s, the only major change in this landscape in the U.S. was </a:t>
            </a:r>
            <a:r>
              <a:rPr lang="en-US" altLang="zh-CN" b="1" dirty="0" smtClean="0">
                <a:solidFill>
                  <a:srgbClr val="132584"/>
                </a:solidFill>
                <a:latin typeface="Book Antiqua" pitchFamily="18" charset="0"/>
                <a:ea typeface="汉仪超粗宋简" pitchFamily="49" charset="-122"/>
              </a:rPr>
              <a:t>the development of computer engineering (CE)</a:t>
            </a:r>
            <a:r>
              <a:rPr lang="en-US" altLang="zh-CN" dirty="0" smtClean="0">
                <a:solidFill>
                  <a:srgbClr val="132584"/>
                </a:solidFill>
                <a:latin typeface="Book Antiqua" pitchFamily="18" charset="0"/>
                <a:ea typeface="汉仪超粗宋简" pitchFamily="49" charset="-122"/>
              </a:rPr>
              <a:t>. Prior to the invention of chip-based microprocessors, computer engineering was one of several areas of specialization within electrical engineering.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304800" y="600075"/>
            <a:ext cx="8610600" cy="6105525"/>
          </a:xfrm>
        </p:spPr>
        <p:txBody>
          <a:bodyPr/>
          <a:lstStyle/>
          <a:p>
            <a:pPr algn="ctr" eaLnBrk="1" hangingPunct="1">
              <a:spcBef>
                <a:spcPts val="200"/>
              </a:spcBef>
              <a:spcAft>
                <a:spcPts val="200"/>
              </a:spcAft>
              <a:buSzPct val="100000"/>
              <a:buFont typeface="Arial" charset="0"/>
              <a:buNone/>
              <a:defRPr/>
            </a:pPr>
            <a:r>
              <a:rPr lang="en-US" altLang="zh-CN" b="1" dirty="0" smtClean="0">
                <a:solidFill>
                  <a:srgbClr val="132584"/>
                </a:solidFill>
                <a:latin typeface="Book Antiqua" pitchFamily="18" charset="0"/>
                <a:ea typeface="汉仪超粗宋简" pitchFamily="49" charset="-122"/>
              </a:rPr>
              <a:t>Three questions for freshmen</a:t>
            </a:r>
            <a:endParaRPr lang="zh-CN" altLang="en-US" b="1" dirty="0" smtClean="0">
              <a:solidFill>
                <a:srgbClr val="132584"/>
              </a:solidFill>
              <a:latin typeface="Book Antiqua" pitchFamily="18" charset="0"/>
              <a:ea typeface="汉仪超粗宋简" pitchFamily="49" charset="-122"/>
            </a:endParaRPr>
          </a:p>
          <a:p>
            <a:pPr lvl="1" eaLnBrk="1" hangingPunct="1">
              <a:spcBef>
                <a:spcPts val="0"/>
              </a:spcBef>
              <a:spcAft>
                <a:spcPts val="0"/>
              </a:spcAft>
              <a:buFontTx/>
              <a:buNone/>
              <a:defRPr/>
            </a:pPr>
            <a:r>
              <a:rPr lang="en-US" altLang="zh-CN" sz="2000" b="1" dirty="0" smtClean="0">
                <a:solidFill>
                  <a:srgbClr val="132584"/>
                </a:solidFill>
                <a:latin typeface="Book Antiqua" pitchFamily="18" charset="0"/>
                <a:ea typeface="汉仪超粗宋简" pitchFamily="49" charset="-122"/>
              </a:rPr>
              <a:t>1. WWH</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① </a:t>
            </a:r>
            <a:r>
              <a:rPr lang="en-US" altLang="zh-CN" sz="2000" b="1" dirty="0" smtClean="0">
                <a:solidFill>
                  <a:srgbClr val="132584"/>
                </a:solidFill>
                <a:latin typeface="Book Antiqua" pitchFamily="18" charset="0"/>
                <a:ea typeface="汉仪超粗宋简" pitchFamily="49" charset="-122"/>
              </a:rPr>
              <a:t>What do you think is a computer?</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Why do you study computer?</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③ </a:t>
            </a:r>
            <a:r>
              <a:rPr lang="en-US" altLang="zh-CN" sz="2000" b="1" dirty="0" smtClean="0">
                <a:solidFill>
                  <a:srgbClr val="132584"/>
                </a:solidFill>
                <a:latin typeface="Book Antiqua" pitchFamily="18" charset="0"/>
                <a:ea typeface="汉仪超粗宋简" pitchFamily="49" charset="-122"/>
              </a:rPr>
              <a:t>How to study computer?</a:t>
            </a:r>
          </a:p>
          <a:p>
            <a:pPr lvl="1" eaLnBrk="1" hangingPunct="1">
              <a:spcBef>
                <a:spcPts val="0"/>
              </a:spcBef>
              <a:spcAft>
                <a:spcPts val="0"/>
              </a:spcAft>
              <a:buFontTx/>
              <a:buNone/>
              <a:defRPr/>
            </a:pPr>
            <a:r>
              <a:rPr lang="en-US" altLang="zh-CN" sz="2000" b="1" dirty="0" smtClean="0">
                <a:solidFill>
                  <a:srgbClr val="132584"/>
                </a:solidFill>
                <a:latin typeface="Book Antiqua" pitchFamily="18" charset="0"/>
                <a:ea typeface="汉仪超粗宋简" pitchFamily="49" charset="-122"/>
              </a:rPr>
              <a:t>2. Clean up ambiguous idea</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① </a:t>
            </a:r>
            <a:r>
              <a:rPr lang="en-US" altLang="zh-CN" sz="2000" b="1" dirty="0" smtClean="0">
                <a:solidFill>
                  <a:srgbClr val="132584"/>
                </a:solidFill>
                <a:latin typeface="Book Antiqua" pitchFamily="18" charset="0"/>
                <a:ea typeface="汉仪超粗宋简" pitchFamily="49" charset="-122"/>
              </a:rPr>
              <a:t>“Computer is just a tool discipline”</a:t>
            </a:r>
          </a:p>
          <a:p>
            <a:pPr marL="1524000" lvl="2" indent="-627063"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Change computer education from tool/operation-oriented  to ability/thinking-oriented</a:t>
            </a:r>
          </a:p>
          <a:p>
            <a:pPr lvl="1" eaLnBrk="1" hangingPunct="1">
              <a:spcBef>
                <a:spcPts val="0"/>
              </a:spcBef>
              <a:spcAft>
                <a:spcPts val="0"/>
              </a:spcAft>
              <a:buFontTx/>
              <a:buNone/>
              <a:defRPr/>
            </a:pPr>
            <a:r>
              <a:rPr lang="en-US" altLang="zh-CN" sz="2000" b="1" dirty="0" smtClean="0">
                <a:solidFill>
                  <a:srgbClr val="132584"/>
                </a:solidFill>
                <a:latin typeface="Book Antiqua" pitchFamily="18" charset="0"/>
                <a:ea typeface="汉仪超粗宋简" pitchFamily="49" charset="-122"/>
              </a:rPr>
              <a:t>3. Expectant goals</a:t>
            </a:r>
            <a:endParaRPr lang="zh-CN" altLang="en-US" sz="2000" b="1" dirty="0" smtClean="0">
              <a:solidFill>
                <a:srgbClr val="132584"/>
              </a:solidFill>
              <a:latin typeface="Book Antiqua" pitchFamily="18" charset="0"/>
              <a:ea typeface="汉仪超粗宋简" pitchFamily="49" charset="-122"/>
            </a:endParaRP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① </a:t>
            </a:r>
            <a:r>
              <a:rPr lang="en-US" altLang="zh-CN" sz="2000" b="1" dirty="0" smtClean="0">
                <a:solidFill>
                  <a:srgbClr val="132584"/>
                </a:solidFill>
                <a:latin typeface="Book Antiqua" pitchFamily="18" charset="0"/>
                <a:ea typeface="汉仪超粗宋简" pitchFamily="49" charset="-122"/>
              </a:rPr>
              <a:t>Advocate computer science</a:t>
            </a:r>
            <a:endParaRPr lang="zh-CN" altLang="en-US" sz="2000" b="1" dirty="0" smtClean="0">
              <a:solidFill>
                <a:srgbClr val="132584"/>
              </a:solidFill>
              <a:latin typeface="Book Antiqua" pitchFamily="18" charset="0"/>
              <a:ea typeface="汉仪超粗宋简" pitchFamily="49" charset="-122"/>
            </a:endParaRP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Love computer science</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③ </a:t>
            </a:r>
            <a:r>
              <a:rPr lang="en-US" altLang="zh-CN" sz="2000" b="1" dirty="0" smtClean="0">
                <a:solidFill>
                  <a:srgbClr val="132584"/>
                </a:solidFill>
                <a:latin typeface="Book Antiqua" pitchFamily="18" charset="0"/>
                <a:ea typeface="汉仪超粗宋简" pitchFamily="49" charset="-122"/>
              </a:rPr>
              <a:t>Study computer science</a:t>
            </a:r>
            <a:endParaRPr lang="en-US" altLang="zh-CN" sz="2000" dirty="0" smtClean="0">
              <a:solidFill>
                <a:srgbClr val="132584"/>
              </a:solidFill>
              <a:ea typeface="黑体" pitchFamily="2" charset="-122"/>
            </a:endParaRPr>
          </a:p>
          <a:p>
            <a:pPr lvl="1" eaLnBrk="1" hangingPunct="1">
              <a:spcBef>
                <a:spcPts val="0"/>
              </a:spcBef>
              <a:spcAft>
                <a:spcPts val="0"/>
              </a:spcAft>
              <a:buFontTx/>
              <a:buNone/>
              <a:defRPr/>
            </a:pPr>
            <a:r>
              <a:rPr lang="en-US" altLang="zh-CN" sz="2000" b="1" dirty="0" smtClean="0">
                <a:solidFill>
                  <a:srgbClr val="132584"/>
                </a:solidFill>
                <a:latin typeface="Book Antiqua" pitchFamily="18" charset="0"/>
                <a:ea typeface="汉仪超粗宋简" pitchFamily="49" charset="-122"/>
              </a:rPr>
              <a:t>4. Construction of Computational Thinking Curriculum</a:t>
            </a:r>
            <a:endParaRPr lang="zh-CN" altLang="en-US" sz="2000" b="1" dirty="0" smtClean="0">
              <a:solidFill>
                <a:srgbClr val="132584"/>
              </a:solidFill>
              <a:latin typeface="Book Antiqua" pitchFamily="18" charset="0"/>
              <a:ea typeface="汉仪超粗宋简" pitchFamily="49" charset="-122"/>
            </a:endParaRP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① </a:t>
            </a:r>
            <a:r>
              <a:rPr lang="en-US" altLang="zh-CN" sz="2000" b="1" dirty="0" smtClean="0">
                <a:solidFill>
                  <a:srgbClr val="132584"/>
                </a:solidFill>
                <a:latin typeface="Book Antiqua" pitchFamily="18" charset="0"/>
                <a:ea typeface="汉仪超粗宋简" pitchFamily="49" charset="-122"/>
              </a:rPr>
              <a:t>Computational Fundamentals</a:t>
            </a:r>
            <a:endParaRPr lang="zh-CN" altLang="en-US" sz="2000" b="1" dirty="0" smtClean="0">
              <a:solidFill>
                <a:srgbClr val="132584"/>
              </a:solidFill>
              <a:latin typeface="Book Antiqua" pitchFamily="18" charset="0"/>
              <a:ea typeface="汉仪超粗宋简" pitchFamily="49" charset="-122"/>
            </a:endParaRP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② </a:t>
            </a:r>
            <a:r>
              <a:rPr lang="en-US" altLang="zh-CN" sz="2000" b="1" dirty="0" smtClean="0">
                <a:solidFill>
                  <a:srgbClr val="132584"/>
                </a:solidFill>
                <a:latin typeface="Book Antiqua" pitchFamily="18" charset="0"/>
                <a:ea typeface="汉仪超粗宋简" pitchFamily="49" charset="-122"/>
              </a:rPr>
              <a:t>Computer Science Unplugged</a:t>
            </a:r>
          </a:p>
          <a:p>
            <a:pPr lvl="2" eaLnBrk="1" hangingPunct="1">
              <a:spcBef>
                <a:spcPts val="200"/>
              </a:spcBef>
              <a:spcAft>
                <a:spcPts val="200"/>
              </a:spcAft>
              <a:buFontTx/>
              <a:buNone/>
              <a:defRPr/>
            </a:pPr>
            <a:r>
              <a:rPr lang="zh-CN" altLang="en-US" sz="2000" b="1" dirty="0" smtClean="0">
                <a:solidFill>
                  <a:srgbClr val="132584"/>
                </a:solidFill>
                <a:latin typeface="Book Antiqua" pitchFamily="18" charset="0"/>
                <a:ea typeface="汉仪超粗宋简" pitchFamily="49" charset="-122"/>
              </a:rPr>
              <a:t>③ </a:t>
            </a:r>
            <a:r>
              <a:rPr lang="en-US" altLang="zh-CN" sz="2000" b="1" dirty="0" smtClean="0">
                <a:solidFill>
                  <a:srgbClr val="132584"/>
                </a:solidFill>
                <a:latin typeface="Book Antiqua" pitchFamily="18" charset="0"/>
                <a:ea typeface="汉仪超粗宋简" pitchFamily="49" charset="-122"/>
              </a:rPr>
              <a:t>Foundation of computer hardware/software</a:t>
            </a:r>
            <a:endParaRPr lang="zh-CN" altLang="en-US" sz="2000" dirty="0" smtClean="0">
              <a:solidFill>
                <a:srgbClr val="132584"/>
              </a:solidFill>
              <a:ea typeface="黑体"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431800" y="685800"/>
            <a:ext cx="8229600" cy="6019800"/>
          </a:xfrm>
        </p:spPr>
        <p:txBody>
          <a:bodyPr/>
          <a:lstStyle/>
          <a:p>
            <a:pPr marL="0" lvl="2" indent="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②</a:t>
            </a:r>
            <a:r>
              <a:rPr lang="en-US" altLang="zh-CN" b="1" dirty="0" smtClean="0">
                <a:solidFill>
                  <a:srgbClr val="132584"/>
                </a:solidFill>
                <a:latin typeface="Book Antiqua" pitchFamily="18" charset="0"/>
                <a:ea typeface="汉仪超粗宋简" pitchFamily="49" charset="-122"/>
              </a:rPr>
              <a:t> Significant developments of the 1990s</a:t>
            </a:r>
          </a:p>
          <a:p>
            <a:pPr marL="361950" lvl="2" indent="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Computer engineering </a:t>
            </a:r>
            <a:r>
              <a:rPr lang="en-US" altLang="zh-CN" dirty="0" smtClean="0">
                <a:solidFill>
                  <a:srgbClr val="132584"/>
                </a:solidFill>
                <a:latin typeface="Book Antiqua" pitchFamily="18" charset="0"/>
                <a:ea typeface="汉仪超粗宋简" pitchFamily="49" charset="-122"/>
              </a:rPr>
              <a:t>(CE) solidified its emergence from </a:t>
            </a:r>
            <a:r>
              <a:rPr lang="en-US" altLang="zh-CN" b="1" dirty="0" smtClean="0">
                <a:solidFill>
                  <a:srgbClr val="132584"/>
                </a:solidFill>
                <a:latin typeface="Book Antiqua" pitchFamily="18" charset="0"/>
                <a:ea typeface="汉仪超粗宋简" pitchFamily="49" charset="-122"/>
              </a:rPr>
              <a:t>electrical engineering </a:t>
            </a:r>
            <a:r>
              <a:rPr lang="en-US" altLang="zh-CN" dirty="0" smtClean="0">
                <a:solidFill>
                  <a:srgbClr val="132584"/>
                </a:solidFill>
                <a:latin typeface="Book Antiqua" pitchFamily="18" charset="0"/>
                <a:ea typeface="汉仪超粗宋简" pitchFamily="49" charset="-122"/>
              </a:rPr>
              <a:t>.</a:t>
            </a:r>
          </a:p>
          <a:p>
            <a:pPr marL="628650" lvl="2"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Computer science </a:t>
            </a:r>
            <a:r>
              <a:rPr lang="en-US" altLang="zh-CN" dirty="0" smtClean="0">
                <a:solidFill>
                  <a:srgbClr val="132584"/>
                </a:solidFill>
                <a:latin typeface="Book Antiqua" pitchFamily="18" charset="0"/>
                <a:ea typeface="汉仪超粗宋简" pitchFamily="49" charset="-122"/>
              </a:rPr>
              <a:t>grew rapidly and became accepted into the family of </a:t>
            </a:r>
            <a:r>
              <a:rPr lang="en-US" altLang="zh-CN" b="1" dirty="0" smtClean="0">
                <a:solidFill>
                  <a:srgbClr val="132584"/>
                </a:solidFill>
                <a:latin typeface="Book Antiqua" pitchFamily="18" charset="0"/>
                <a:ea typeface="汉仪超粗宋简" pitchFamily="49" charset="-122"/>
              </a:rPr>
              <a:t>academic disciplines</a:t>
            </a:r>
            <a:r>
              <a:rPr lang="en-US" altLang="zh-CN" dirty="0" smtClean="0">
                <a:solidFill>
                  <a:srgbClr val="132584"/>
                </a:solidFill>
                <a:latin typeface="Book Antiqua" pitchFamily="18" charset="0"/>
                <a:ea typeface="汉仪超粗宋简" pitchFamily="49" charset="-122"/>
              </a:rPr>
              <a:t>.</a:t>
            </a:r>
          </a:p>
          <a:p>
            <a:pPr marL="628650" lvl="2"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Software engineering </a:t>
            </a:r>
            <a:r>
              <a:rPr lang="en-US" altLang="zh-CN" dirty="0" smtClean="0">
                <a:solidFill>
                  <a:srgbClr val="132584"/>
                </a:solidFill>
                <a:latin typeface="Book Antiqua" pitchFamily="18" charset="0"/>
                <a:ea typeface="汉仪超粗宋简" pitchFamily="49" charset="-122"/>
              </a:rPr>
              <a:t>had emerged as an area within </a:t>
            </a:r>
            <a:r>
              <a:rPr lang="en-US" altLang="zh-CN" b="1" dirty="0" smtClean="0">
                <a:solidFill>
                  <a:srgbClr val="132584"/>
                </a:solidFill>
                <a:latin typeface="Book Antiqua" pitchFamily="18" charset="0"/>
                <a:ea typeface="汉仪超粗宋简" pitchFamily="49" charset="-122"/>
              </a:rPr>
              <a:t>computer science</a:t>
            </a:r>
            <a:r>
              <a:rPr lang="en-US" altLang="zh-CN" dirty="0" smtClean="0">
                <a:solidFill>
                  <a:srgbClr val="132584"/>
                </a:solidFill>
                <a:latin typeface="Book Antiqua" pitchFamily="18" charset="0"/>
                <a:ea typeface="汉仪超粗宋简" pitchFamily="49" charset="-122"/>
              </a:rPr>
              <a:t>, began to develop as a discipline unto itself. </a:t>
            </a:r>
          </a:p>
          <a:p>
            <a:pPr marL="628650" lvl="2"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Information systems </a:t>
            </a:r>
            <a:r>
              <a:rPr lang="en-US" altLang="zh-CN" dirty="0" smtClean="0">
                <a:solidFill>
                  <a:srgbClr val="132584"/>
                </a:solidFill>
                <a:latin typeface="Book Antiqua" pitchFamily="18" charset="0"/>
                <a:ea typeface="汉仪超粗宋简" pitchFamily="49" charset="-122"/>
              </a:rPr>
              <a:t>had to address a growing sphere of challenges. </a:t>
            </a:r>
          </a:p>
          <a:p>
            <a:pPr marL="628650" lvl="2"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Information technology </a:t>
            </a:r>
            <a:r>
              <a:rPr lang="en-US" altLang="zh-CN" dirty="0" smtClean="0">
                <a:solidFill>
                  <a:srgbClr val="132584"/>
                </a:solidFill>
                <a:latin typeface="Book Antiqua" pitchFamily="18" charset="0"/>
                <a:ea typeface="汉仪超粗宋简" pitchFamily="49" charset="-122"/>
              </a:rPr>
              <a:t>programs began to emerge in the late 1990s.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4294967295"/>
          </p:nvPr>
        </p:nvSpPr>
        <p:spPr>
          <a:xfrm>
            <a:off x="431800" y="838200"/>
            <a:ext cx="8229600" cy="4800600"/>
          </a:xfrm>
        </p:spPr>
        <p:txBody>
          <a:bodyPr/>
          <a:lstStyle/>
          <a:p>
            <a:pPr marL="0" lvl="2" indent="0" eaLnBrk="1" hangingPunct="1">
              <a:spcBef>
                <a:spcPts val="200"/>
              </a:spcBef>
              <a:spcAft>
                <a:spcPts val="200"/>
              </a:spcAft>
              <a:buFontTx/>
              <a:buNone/>
            </a:pPr>
            <a:r>
              <a:rPr lang="zh-CN" altLang="en-US" b="1" smtClean="0">
                <a:solidFill>
                  <a:srgbClr val="132584"/>
                </a:solidFill>
                <a:latin typeface="Book Antiqua" pitchFamily="18" charset="0"/>
                <a:ea typeface="汉仪超粗宋简" pitchFamily="49" charset="-122"/>
              </a:rPr>
              <a:t>③</a:t>
            </a:r>
            <a:r>
              <a:rPr lang="en-US" altLang="zh-CN" b="1" smtClean="0">
                <a:solidFill>
                  <a:srgbClr val="132584"/>
                </a:solidFill>
                <a:latin typeface="Book Antiqua" pitchFamily="18" charset="0"/>
                <a:ea typeface="汉仪超粗宋简" pitchFamily="49" charset="-122"/>
              </a:rPr>
              <a:t> After the 1990s.</a:t>
            </a:r>
          </a:p>
        </p:txBody>
      </p:sp>
      <p:pic>
        <p:nvPicPr>
          <p:cNvPr id="23555" name="Picture 4"/>
          <p:cNvPicPr>
            <a:picLocks noChangeAspect="1" noChangeArrowheads="1"/>
          </p:cNvPicPr>
          <p:nvPr/>
        </p:nvPicPr>
        <p:blipFill>
          <a:blip r:embed="rId2"/>
          <a:srcRect/>
          <a:stretch>
            <a:fillRect/>
          </a:stretch>
        </p:blipFill>
        <p:spPr bwMode="auto">
          <a:xfrm>
            <a:off x="762000" y="1981200"/>
            <a:ext cx="7239000" cy="1619250"/>
          </a:xfrm>
          <a:prstGeom prst="rect">
            <a:avLst/>
          </a:prstGeom>
          <a:noFill/>
          <a:ln w="28575" algn="ctr">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228600" y="533400"/>
            <a:ext cx="8763000" cy="5495925"/>
          </a:xfrm>
        </p:spPr>
        <p:txBody>
          <a:bodyPr/>
          <a:lstStyle/>
          <a:p>
            <a:pPr eaLnBrk="1" hangingPunct="1">
              <a:spcBef>
                <a:spcPts val="200"/>
              </a:spcBef>
              <a:spcAft>
                <a:spcPts val="200"/>
              </a:spcAft>
              <a:buSzPct val="100000"/>
              <a:defRPr/>
            </a:pPr>
            <a:r>
              <a:rPr lang="en-US" altLang="zh-CN" b="1" dirty="0" smtClean="0">
                <a:latin typeface="Book Antiqua" pitchFamily="18" charset="0"/>
                <a:ea typeface="汉仪超粗宋简" pitchFamily="49" charset="-122"/>
              </a:rPr>
              <a:t>1.4 Computational Thinking</a:t>
            </a:r>
          </a:p>
          <a:p>
            <a:pPr marL="361950" lvl="1" indent="0" eaLnBrk="1" hangingPunct="1">
              <a:spcBef>
                <a:spcPts val="200"/>
              </a:spcBef>
              <a:spcAft>
                <a:spcPts val="200"/>
              </a:spcAft>
              <a:buFontTx/>
              <a:buNone/>
              <a:defRPr/>
            </a:pPr>
            <a:r>
              <a:rPr lang="en-US" altLang="zh-CN" b="1" dirty="0" smtClean="0">
                <a:latin typeface="Book Antiqua" pitchFamily="18" charset="0"/>
                <a:ea typeface="汉仪超粗宋简" pitchFamily="49" charset="-122"/>
              </a:rPr>
              <a:t>1. definition of the computational thinking</a:t>
            </a:r>
          </a:p>
          <a:p>
            <a:pPr marL="0" lvl="1" indent="361950" eaLnBrk="1" hangingPunct="1">
              <a:spcBef>
                <a:spcPts val="200"/>
              </a:spcBef>
              <a:spcAft>
                <a:spcPts val="200"/>
              </a:spcAft>
              <a:buFontTx/>
              <a:buNone/>
              <a:defRPr/>
            </a:pPr>
            <a:r>
              <a:rPr lang="en-US" altLang="zh-CN" sz="2400" dirty="0" smtClean="0">
                <a:latin typeface="Book Antiqua" pitchFamily="18" charset="0"/>
                <a:ea typeface="汉仪超粗宋简" pitchFamily="49" charset="-122"/>
              </a:rPr>
              <a:t>Computational thinking involves </a:t>
            </a:r>
            <a:r>
              <a:rPr lang="en-US" altLang="zh-CN" sz="2400" b="1" dirty="0" smtClean="0">
                <a:latin typeface="Book Antiqua" pitchFamily="18" charset="0"/>
                <a:ea typeface="汉仪超粗宋简" pitchFamily="49" charset="-122"/>
              </a:rPr>
              <a:t>solving</a:t>
            </a:r>
            <a:r>
              <a:rPr lang="en-US" altLang="zh-CN" sz="2400" dirty="0" smtClean="0">
                <a:latin typeface="Book Antiqua" pitchFamily="18" charset="0"/>
                <a:ea typeface="汉仪超粗宋简" pitchFamily="49" charset="-122"/>
              </a:rPr>
              <a:t> problems, </a:t>
            </a:r>
            <a:r>
              <a:rPr lang="en-US" altLang="zh-CN" sz="2400" b="1" dirty="0" smtClean="0">
                <a:latin typeface="Book Antiqua" pitchFamily="18" charset="0"/>
                <a:ea typeface="汉仪超粗宋简" pitchFamily="49" charset="-122"/>
              </a:rPr>
              <a:t>designing</a:t>
            </a:r>
            <a:r>
              <a:rPr lang="en-US" altLang="zh-CN" sz="2400" dirty="0" smtClean="0">
                <a:latin typeface="Book Antiqua" pitchFamily="18" charset="0"/>
                <a:ea typeface="汉仪超粗宋简" pitchFamily="49" charset="-122"/>
              </a:rPr>
              <a:t> systems, and </a:t>
            </a:r>
            <a:r>
              <a:rPr lang="en-US" altLang="zh-CN" sz="2400" b="1" dirty="0" smtClean="0">
                <a:latin typeface="Book Antiqua" pitchFamily="18" charset="0"/>
                <a:ea typeface="汉仪超粗宋简" pitchFamily="49" charset="-122"/>
              </a:rPr>
              <a:t>understanding</a:t>
            </a:r>
            <a:r>
              <a:rPr lang="en-US" altLang="zh-CN" sz="2400" dirty="0" smtClean="0">
                <a:latin typeface="Book Antiqua" pitchFamily="18" charset="0"/>
                <a:ea typeface="汉仪超粗宋简" pitchFamily="49" charset="-122"/>
              </a:rPr>
              <a:t> human behavior, by drawing on the concepts fundamental to computer science. Computational thinking includes a range of mental tools that reflect the breadth of the field of computer science. </a:t>
            </a:r>
          </a:p>
          <a:p>
            <a:pPr marL="628650" lvl="1" indent="361950" algn="r" eaLnBrk="1" hangingPunct="1">
              <a:spcBef>
                <a:spcPts val="200"/>
              </a:spcBef>
              <a:spcAft>
                <a:spcPts val="200"/>
              </a:spcAft>
              <a:buFontTx/>
              <a:buNone/>
              <a:defRPr/>
            </a:pPr>
            <a:r>
              <a:rPr lang="en-US" altLang="zh-CN" sz="1600" i="1" dirty="0" smtClean="0">
                <a:latin typeface="Book Antiqua" pitchFamily="18" charset="0"/>
                <a:ea typeface="汉仪超粗宋简" pitchFamily="49" charset="-122"/>
              </a:rPr>
              <a:t>——Jeannette M. Wing</a:t>
            </a:r>
          </a:p>
        </p:txBody>
      </p:sp>
      <p:pic>
        <p:nvPicPr>
          <p:cNvPr id="2" name="Picture 4" descr="F200702020843052943625291"/>
          <p:cNvPicPr>
            <a:picLocks noChangeAspect="1" noChangeArrowheads="1"/>
          </p:cNvPicPr>
          <p:nvPr/>
        </p:nvPicPr>
        <p:blipFill>
          <a:blip r:embed="rId2"/>
          <a:srcRect/>
          <a:stretch>
            <a:fillRect/>
          </a:stretch>
        </p:blipFill>
        <p:spPr bwMode="auto">
          <a:xfrm>
            <a:off x="723900" y="3800475"/>
            <a:ext cx="2324100" cy="2828925"/>
          </a:xfrm>
          <a:prstGeom prst="rect">
            <a:avLst/>
          </a:prstGeom>
          <a:noFill/>
          <a:ln w="9525">
            <a:noFill/>
            <a:miter lim="800000"/>
            <a:headEnd/>
            <a:tailEnd/>
          </a:ln>
        </p:spPr>
      </p:pic>
      <p:sp>
        <p:nvSpPr>
          <p:cNvPr id="24580" name="Text Box 5"/>
          <p:cNvSpPr txBox="1">
            <a:spLocks noChangeArrowheads="1"/>
          </p:cNvSpPr>
          <p:nvPr/>
        </p:nvSpPr>
        <p:spPr bwMode="auto">
          <a:xfrm>
            <a:off x="3581400" y="4800600"/>
            <a:ext cx="3581400" cy="1633538"/>
          </a:xfrm>
          <a:prstGeom prst="rect">
            <a:avLst/>
          </a:prstGeom>
          <a:noFill/>
          <a:ln w="28575" algn="ctr">
            <a:noFill/>
            <a:miter lim="800000"/>
            <a:headEnd/>
            <a:tailEnd/>
          </a:ln>
        </p:spPr>
        <p:txBody>
          <a:bodyPr lIns="90000" tIns="46800" rIns="90000" bIns="46800">
            <a:spAutoFit/>
          </a:bodyPr>
          <a:lstStyle/>
          <a:p>
            <a:pPr>
              <a:spcBef>
                <a:spcPct val="50000"/>
              </a:spcBef>
            </a:pPr>
            <a:r>
              <a:rPr lang="en-US" altLang="zh-CN" sz="2000" b="1" i="1">
                <a:solidFill>
                  <a:srgbClr val="133984"/>
                </a:solidFill>
              </a:rPr>
              <a:t>Wing</a:t>
            </a:r>
            <a:r>
              <a:rPr lang="en-US" altLang="zh-CN" sz="2000"/>
              <a:t> is President's Professor of Computer Science and Department Head, Computer Science Department, Carnegie Mellon University</a:t>
            </a:r>
            <a:endParaRPr lang="zh-CN" altLang="en-US" sz="20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5"/>
          <p:cNvSpPr txBox="1">
            <a:spLocks noChangeArrowheads="1"/>
          </p:cNvSpPr>
          <p:nvPr/>
        </p:nvSpPr>
        <p:spPr bwMode="auto">
          <a:xfrm>
            <a:off x="609600" y="609600"/>
            <a:ext cx="8001000" cy="5865813"/>
          </a:xfrm>
          <a:prstGeom prst="rect">
            <a:avLst/>
          </a:prstGeom>
          <a:noFill/>
          <a:ln w="28575" algn="ctr">
            <a:noFill/>
            <a:miter lim="800000"/>
            <a:headEnd/>
            <a:tailEnd/>
          </a:ln>
        </p:spPr>
        <p:txBody>
          <a:bodyPr lIns="90000" tIns="46800" rIns="90000" bIns="46800">
            <a:spAutoFit/>
          </a:bodyPr>
          <a:lstStyle/>
          <a:p>
            <a:pPr>
              <a:spcBef>
                <a:spcPct val="50000"/>
              </a:spcBef>
              <a:spcAft>
                <a:spcPts val="600"/>
              </a:spcAft>
            </a:pPr>
            <a:r>
              <a:rPr lang="en-US" altLang="zh-CN" sz="2800" b="1">
                <a:solidFill>
                  <a:srgbClr val="133984"/>
                </a:solidFill>
              </a:rPr>
              <a:t>2. Examples of Computational Thinking</a:t>
            </a:r>
          </a:p>
          <a:p>
            <a:pPr marL="809625" lvl="1" indent="-361950">
              <a:spcAft>
                <a:spcPts val="600"/>
              </a:spcAft>
            </a:pPr>
            <a:r>
              <a:rPr lang="zh-CN" altLang="en-US">
                <a:solidFill>
                  <a:srgbClr val="133984"/>
                </a:solidFill>
              </a:rPr>
              <a:t>① </a:t>
            </a:r>
            <a:r>
              <a:rPr lang="en-US" altLang="zh-CN">
                <a:solidFill>
                  <a:srgbClr val="133984"/>
                </a:solidFill>
              </a:rPr>
              <a:t>CT is thinking recursively.         </a:t>
            </a:r>
          </a:p>
          <a:p>
            <a:pPr marL="809625" lvl="1" indent="-361950">
              <a:spcAft>
                <a:spcPts val="600"/>
              </a:spcAft>
            </a:pPr>
            <a:r>
              <a:rPr lang="zh-CN" altLang="en-US">
                <a:solidFill>
                  <a:srgbClr val="133984"/>
                </a:solidFill>
              </a:rPr>
              <a:t>② </a:t>
            </a:r>
            <a:r>
              <a:rPr lang="en-US" altLang="zh-CN">
                <a:solidFill>
                  <a:srgbClr val="133984"/>
                </a:solidFill>
              </a:rPr>
              <a:t>CT is parallel processing.         </a:t>
            </a:r>
          </a:p>
          <a:p>
            <a:pPr marL="809625" lvl="1" indent="-361950">
              <a:spcAft>
                <a:spcPts val="600"/>
              </a:spcAft>
            </a:pPr>
            <a:r>
              <a:rPr lang="zh-CN" altLang="en-US">
                <a:solidFill>
                  <a:srgbClr val="133984"/>
                </a:solidFill>
              </a:rPr>
              <a:t>③ </a:t>
            </a:r>
            <a:r>
              <a:rPr lang="en-US" altLang="zh-CN">
                <a:solidFill>
                  <a:srgbClr val="133984"/>
                </a:solidFill>
              </a:rPr>
              <a:t>CT is interpreting code as data and data as code. </a:t>
            </a:r>
          </a:p>
          <a:p>
            <a:pPr marL="809625" lvl="1" indent="-361950">
              <a:spcAft>
                <a:spcPts val="600"/>
              </a:spcAft>
            </a:pPr>
            <a:r>
              <a:rPr lang="zh-CN" altLang="en-US">
                <a:solidFill>
                  <a:srgbClr val="133984"/>
                </a:solidFill>
              </a:rPr>
              <a:t>④ </a:t>
            </a:r>
            <a:r>
              <a:rPr lang="en-US" altLang="zh-CN">
                <a:solidFill>
                  <a:srgbClr val="133984"/>
                </a:solidFill>
              </a:rPr>
              <a:t>CT is type checking as the generalization of dimensional analysis. </a:t>
            </a:r>
          </a:p>
          <a:p>
            <a:pPr marL="809625" lvl="1" indent="-361950">
              <a:spcAft>
                <a:spcPts val="600"/>
              </a:spcAft>
            </a:pPr>
            <a:r>
              <a:rPr lang="zh-CN" altLang="en-US">
                <a:solidFill>
                  <a:srgbClr val="133984"/>
                </a:solidFill>
              </a:rPr>
              <a:t>⑤ </a:t>
            </a:r>
            <a:r>
              <a:rPr lang="en-US" altLang="zh-CN">
                <a:solidFill>
                  <a:srgbClr val="133984"/>
                </a:solidFill>
              </a:rPr>
              <a:t>CT is recognizing both the virtues and the dangers of aliasing, or  giving someone or something more than one name. </a:t>
            </a:r>
          </a:p>
          <a:p>
            <a:pPr marL="809625" lvl="1" indent="-361950">
              <a:spcAft>
                <a:spcPts val="600"/>
              </a:spcAft>
            </a:pPr>
            <a:r>
              <a:rPr lang="zh-CN" altLang="en-US">
                <a:solidFill>
                  <a:srgbClr val="133984"/>
                </a:solidFill>
              </a:rPr>
              <a:t>⑥ </a:t>
            </a:r>
            <a:r>
              <a:rPr lang="en-US" altLang="zh-CN">
                <a:solidFill>
                  <a:srgbClr val="133984"/>
                </a:solidFill>
              </a:rPr>
              <a:t>CT is recognizing both the cost and power of indirect addressing and procedure call. </a:t>
            </a:r>
          </a:p>
          <a:p>
            <a:pPr marL="809625" lvl="1" indent="-361950">
              <a:spcAft>
                <a:spcPts val="600"/>
              </a:spcAft>
            </a:pPr>
            <a:r>
              <a:rPr lang="en-US" altLang="zh-CN">
                <a:solidFill>
                  <a:srgbClr val="133984"/>
                </a:solidFill>
              </a:rPr>
              <a:t>⑦ CT is judging a program not just for correctness and efficiency but for aesthetics, and a system’s design for simplicity and elegance.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609600" y="828675"/>
            <a:ext cx="7848600" cy="5573713"/>
          </a:xfrm>
          <a:prstGeom prst="rect">
            <a:avLst/>
          </a:prstGeom>
          <a:noFill/>
          <a:ln w="28575" algn="ctr">
            <a:noFill/>
            <a:miter lim="800000"/>
            <a:headEnd/>
            <a:tailEnd/>
          </a:ln>
        </p:spPr>
        <p:txBody>
          <a:bodyPr lIns="90000" tIns="46800" rIns="90000" bIns="46800">
            <a:spAutoFit/>
          </a:bodyPr>
          <a:lstStyle/>
          <a:p>
            <a:pPr marL="361950" indent="-361950">
              <a:spcAft>
                <a:spcPts val="600"/>
              </a:spcAft>
            </a:pPr>
            <a:r>
              <a:rPr lang="en-US" altLang="zh-CN">
                <a:solidFill>
                  <a:srgbClr val="133984"/>
                </a:solidFill>
              </a:rPr>
              <a:t>⑧ CT is using abstraction and decomposition when attacking a large complex task or designing a large complex system. </a:t>
            </a:r>
          </a:p>
          <a:p>
            <a:pPr marL="361950" indent="-361950">
              <a:spcAft>
                <a:spcPts val="600"/>
              </a:spcAft>
            </a:pPr>
            <a:r>
              <a:rPr lang="en-US" altLang="zh-CN">
                <a:solidFill>
                  <a:srgbClr val="133984"/>
                </a:solidFill>
              </a:rPr>
              <a:t>⑨ CT is separation of concerns. It is choosing an appropriate representation for a problem or modeling the relevant aspects of a problem to make it tractable. </a:t>
            </a:r>
          </a:p>
          <a:p>
            <a:pPr marL="361950" indent="-361950">
              <a:spcAft>
                <a:spcPts val="600"/>
              </a:spcAft>
            </a:pPr>
            <a:r>
              <a:rPr lang="en-US" altLang="zh-CN">
                <a:solidFill>
                  <a:srgbClr val="133984"/>
                </a:solidFill>
              </a:rPr>
              <a:t>⑩ CT is using invariants to describe a system’s behavior succinctly and declaratively. </a:t>
            </a:r>
          </a:p>
          <a:p>
            <a:pPr marL="361950" indent="-361950">
              <a:spcAft>
                <a:spcPts val="600"/>
              </a:spcAft>
            </a:pPr>
            <a:r>
              <a:rPr lang="en-US" altLang="zh-CN">
                <a:solidFill>
                  <a:srgbClr val="133984"/>
                </a:solidFill>
              </a:rPr>
              <a:t>⑪ CT is having the confidence we can safely use, modify, and influence a large complex system without understanding its every detail. </a:t>
            </a:r>
          </a:p>
          <a:p>
            <a:pPr marL="361950" indent="-361950">
              <a:spcAft>
                <a:spcPts val="600"/>
              </a:spcAft>
            </a:pPr>
            <a:r>
              <a:rPr lang="en-US" altLang="zh-CN">
                <a:solidFill>
                  <a:srgbClr val="133984"/>
                </a:solidFill>
              </a:rPr>
              <a:t>⑫ CT is modularizing something in anticipation of multiple users or prefetching and caching in anticipation of future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p:cNvSpPr txBox="1">
            <a:spLocks noChangeArrowheads="1"/>
          </p:cNvSpPr>
          <p:nvPr/>
        </p:nvSpPr>
        <p:spPr bwMode="auto">
          <a:xfrm>
            <a:off x="609600" y="828675"/>
            <a:ext cx="8153400" cy="5280025"/>
          </a:xfrm>
          <a:prstGeom prst="rect">
            <a:avLst/>
          </a:prstGeom>
          <a:noFill/>
          <a:ln w="28575" algn="ctr">
            <a:noFill/>
            <a:miter lim="800000"/>
            <a:headEnd/>
            <a:tailEnd/>
          </a:ln>
        </p:spPr>
        <p:txBody>
          <a:bodyPr lIns="90000" tIns="46800" rIns="90000" bIns="46800">
            <a:spAutoFit/>
          </a:bodyPr>
          <a:lstStyle/>
          <a:p>
            <a:pPr marL="447675" indent="-447675">
              <a:spcAft>
                <a:spcPts val="600"/>
              </a:spcAft>
            </a:pPr>
            <a:r>
              <a:rPr lang="en-US" altLang="zh-CN">
                <a:solidFill>
                  <a:srgbClr val="133984"/>
                </a:solidFill>
              </a:rPr>
              <a:t>⑬ CT is thinking in terms of prevention, protection, and recovery from worst-case scenarios through redundancy, damage containment, and error correction.          </a:t>
            </a:r>
          </a:p>
          <a:p>
            <a:pPr marL="447675" indent="-447675">
              <a:spcAft>
                <a:spcPts val="600"/>
              </a:spcAft>
            </a:pPr>
            <a:r>
              <a:rPr lang="en-US" altLang="zh-CN">
                <a:solidFill>
                  <a:srgbClr val="133984"/>
                </a:solidFill>
              </a:rPr>
              <a:t>⑭ CT is calling gridlock deadlock and contracts interfaces.      </a:t>
            </a:r>
          </a:p>
          <a:p>
            <a:pPr marL="447675" indent="-447675">
              <a:spcAft>
                <a:spcPts val="600"/>
              </a:spcAft>
            </a:pPr>
            <a:r>
              <a:rPr lang="en-US" altLang="zh-CN">
                <a:solidFill>
                  <a:srgbClr val="133984"/>
                </a:solidFill>
              </a:rPr>
              <a:t>⑮ CT is learning to avoid race conditions when synchronizing meetings with one another.</a:t>
            </a:r>
          </a:p>
          <a:p>
            <a:pPr marL="447675" indent="-447675">
              <a:spcAft>
                <a:spcPts val="600"/>
              </a:spcAft>
            </a:pPr>
            <a:r>
              <a:rPr lang="en-US" altLang="zh-CN">
                <a:solidFill>
                  <a:srgbClr val="133984"/>
                </a:solidFill>
              </a:rPr>
              <a:t>⑯ CT is using heuristic reasoning to discover a solution. </a:t>
            </a:r>
          </a:p>
          <a:p>
            <a:pPr marL="447675" indent="-447675">
              <a:spcAft>
                <a:spcPts val="600"/>
              </a:spcAft>
            </a:pPr>
            <a:r>
              <a:rPr lang="en-US" altLang="zh-CN">
                <a:solidFill>
                  <a:srgbClr val="133984"/>
                </a:solidFill>
              </a:rPr>
              <a:t>⑰ CT is planning, learning, and scheduling in the presence of uncertainty.        </a:t>
            </a:r>
          </a:p>
          <a:p>
            <a:pPr marL="447675" indent="-447675">
              <a:spcAft>
                <a:spcPts val="600"/>
              </a:spcAft>
            </a:pPr>
            <a:r>
              <a:rPr lang="en-US" altLang="zh-CN">
                <a:solidFill>
                  <a:srgbClr val="133984"/>
                </a:solidFill>
              </a:rPr>
              <a:t>⑱ CT is search, search, and more search, resulting in a list of  vocabulary; when non-determinism and garbage collection take on the meanings used by computer scientists; and when trees are drawn upside down.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381000" y="954088"/>
            <a:ext cx="8458200" cy="5065712"/>
          </a:xfrm>
        </p:spPr>
        <p:txBody>
          <a:bodyPr/>
          <a:lstStyle/>
          <a:p>
            <a:pPr>
              <a:defRPr/>
            </a:pPr>
            <a:r>
              <a:rPr lang="en-US" altLang="zh-CN" b="1" dirty="0" smtClean="0">
                <a:latin typeface="Book Antiqua" pitchFamily="18" charset="0"/>
                <a:ea typeface="汉仪超粗宋简" pitchFamily="49" charset="-122"/>
              </a:rPr>
              <a:t>3. What it is, and isn’t?</a:t>
            </a:r>
          </a:p>
          <a:p>
            <a:pPr>
              <a:defRPr/>
            </a:pPr>
            <a:r>
              <a:rPr lang="en-US" altLang="zh-CN" sz="2400" dirty="0" smtClean="0"/>
              <a:t>Computational thinking thus has the following characteristics: </a:t>
            </a:r>
            <a:endParaRPr lang="zh-CN" altLang="en-US" sz="2400" dirty="0" smtClean="0"/>
          </a:p>
          <a:p>
            <a:pPr marL="714375" indent="-352425">
              <a:defRPr/>
            </a:pPr>
            <a:r>
              <a:rPr lang="zh-CN" altLang="en-US" sz="2400" dirty="0" smtClean="0">
                <a:solidFill>
                  <a:srgbClr val="132584"/>
                </a:solidFill>
              </a:rPr>
              <a:t>①</a:t>
            </a:r>
            <a:r>
              <a:rPr lang="en-US" altLang="zh-CN" sz="2400" dirty="0" smtClean="0">
                <a:solidFill>
                  <a:srgbClr val="132584"/>
                </a:solidFill>
              </a:rPr>
              <a:t> Conceptualizing, not programming</a:t>
            </a:r>
            <a:endParaRPr lang="zh-CN" altLang="en-US" sz="2400" dirty="0" smtClean="0">
              <a:solidFill>
                <a:srgbClr val="132584"/>
              </a:solidFill>
            </a:endParaRPr>
          </a:p>
          <a:p>
            <a:pPr marL="714375" indent="-352425">
              <a:defRPr/>
            </a:pPr>
            <a:r>
              <a:rPr lang="zh-CN" altLang="en-US" sz="2400" dirty="0" smtClean="0">
                <a:solidFill>
                  <a:srgbClr val="132584"/>
                </a:solidFill>
              </a:rPr>
              <a:t>② </a:t>
            </a:r>
            <a:r>
              <a:rPr lang="en-US" altLang="zh-CN" sz="2400" dirty="0" smtClean="0">
                <a:solidFill>
                  <a:srgbClr val="132584"/>
                </a:solidFill>
              </a:rPr>
              <a:t>Fundamental, not rote skill </a:t>
            </a:r>
          </a:p>
          <a:p>
            <a:pPr marL="714375" indent="-352425">
              <a:defRPr/>
            </a:pPr>
            <a:r>
              <a:rPr lang="zh-CN" altLang="en-US" sz="2400" dirty="0" smtClean="0">
                <a:solidFill>
                  <a:srgbClr val="132584"/>
                </a:solidFill>
              </a:rPr>
              <a:t>③</a:t>
            </a:r>
            <a:r>
              <a:rPr lang="en-US" altLang="zh-CN" sz="2400" dirty="0" smtClean="0">
                <a:solidFill>
                  <a:srgbClr val="132584"/>
                </a:solidFill>
              </a:rPr>
              <a:t> A way that humans, not computers, think</a:t>
            </a:r>
            <a:endParaRPr lang="zh-CN" altLang="en-US" sz="2400" dirty="0" smtClean="0">
              <a:solidFill>
                <a:srgbClr val="132584"/>
              </a:solidFill>
            </a:endParaRPr>
          </a:p>
          <a:p>
            <a:pPr marL="714375" indent="-352425">
              <a:defRPr/>
            </a:pPr>
            <a:r>
              <a:rPr lang="zh-CN" altLang="en-US" sz="2400" dirty="0" smtClean="0">
                <a:solidFill>
                  <a:srgbClr val="132584"/>
                </a:solidFill>
              </a:rPr>
              <a:t>④</a:t>
            </a:r>
            <a:r>
              <a:rPr lang="en-US" altLang="zh-CN" sz="2400" dirty="0" smtClean="0">
                <a:solidFill>
                  <a:srgbClr val="132584"/>
                </a:solidFill>
              </a:rPr>
              <a:t> Complements and combines mathematical and engineering thinking </a:t>
            </a:r>
          </a:p>
          <a:p>
            <a:pPr marL="714375" indent="-352425">
              <a:defRPr/>
            </a:pPr>
            <a:r>
              <a:rPr lang="zh-CN" altLang="en-US" sz="2400" dirty="0" smtClean="0">
                <a:solidFill>
                  <a:srgbClr val="132584"/>
                </a:solidFill>
              </a:rPr>
              <a:t>⑤ </a:t>
            </a:r>
            <a:r>
              <a:rPr lang="en-US" altLang="zh-CN" sz="2400" dirty="0" smtClean="0">
                <a:solidFill>
                  <a:srgbClr val="132584"/>
                </a:solidFill>
              </a:rPr>
              <a:t>It’s for everyone, everywhere </a:t>
            </a:r>
          </a:p>
          <a:p>
            <a:pPr marL="714375" indent="-352425">
              <a:defRPr/>
            </a:pPr>
            <a:r>
              <a:rPr lang="zh-CN" altLang="en-US" sz="2400" dirty="0" smtClean="0">
                <a:solidFill>
                  <a:srgbClr val="132584"/>
                </a:solidFill>
              </a:rPr>
              <a:t>⑥ </a:t>
            </a:r>
            <a:r>
              <a:rPr lang="en-US" altLang="zh-CN" sz="2400" dirty="0" smtClean="0">
                <a:solidFill>
                  <a:srgbClr val="132584"/>
                </a:solidFill>
              </a:rPr>
              <a:t>Ideas, not artifacts</a:t>
            </a:r>
            <a:endParaRPr lang="zh-CN" altLang="en-US" sz="2400" dirty="0" smtClean="0">
              <a:solidFill>
                <a:srgbClr val="132584"/>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0" y="954088"/>
            <a:ext cx="9144000" cy="5065712"/>
          </a:xfrm>
        </p:spPr>
        <p:txBody>
          <a:bodyPr/>
          <a:lstStyle/>
          <a:p>
            <a:pPr>
              <a:defRPr/>
            </a:pPr>
            <a:r>
              <a:rPr lang="en-US" altLang="zh-CN" b="1" dirty="0" smtClean="0">
                <a:latin typeface="Book Antiqua" pitchFamily="18" charset="0"/>
                <a:ea typeface="汉仪超粗宋简" pitchFamily="49" charset="-122"/>
              </a:rPr>
              <a:t>3. What it is, and isn’t?</a:t>
            </a:r>
          </a:p>
          <a:p>
            <a:pPr marL="714375" indent="-352425">
              <a:defRPr/>
            </a:pPr>
            <a:r>
              <a:rPr lang="zh-CN" altLang="en-US" dirty="0" smtClean="0">
                <a:solidFill>
                  <a:srgbClr val="132584"/>
                </a:solidFill>
              </a:rPr>
              <a:t>①</a:t>
            </a:r>
            <a:r>
              <a:rPr lang="en-US" altLang="zh-CN" dirty="0" smtClean="0">
                <a:solidFill>
                  <a:srgbClr val="132584"/>
                </a:solidFill>
              </a:rPr>
              <a:t> Conceptualizing, not programming</a:t>
            </a:r>
          </a:p>
          <a:p>
            <a:pPr lvl="1">
              <a:buFontTx/>
              <a:buNone/>
              <a:defRPr/>
            </a:pPr>
            <a:r>
              <a:rPr lang="en-US" altLang="zh-CN" b="1" dirty="0" smtClean="0"/>
              <a:t>Computer science is not computer programming. </a:t>
            </a:r>
            <a:r>
              <a:rPr lang="en-US" altLang="zh-CN" dirty="0" smtClean="0"/>
              <a:t>Thinking like a computer scientist means more than being able to program a computer. It requires thinking at multiple levels of abstraction;</a:t>
            </a:r>
            <a:endParaRPr lang="zh-CN" altLang="en-US" dirty="0" smtClean="0">
              <a:solidFill>
                <a:srgbClr val="132584"/>
              </a:solidFill>
            </a:endParaRPr>
          </a:p>
          <a:p>
            <a:pPr marL="714375" indent="-352425">
              <a:defRPr/>
            </a:pPr>
            <a:r>
              <a:rPr lang="zh-CN" altLang="en-US" dirty="0" smtClean="0">
                <a:solidFill>
                  <a:srgbClr val="132584"/>
                </a:solidFill>
              </a:rPr>
              <a:t>② </a:t>
            </a:r>
            <a:r>
              <a:rPr lang="en-US" altLang="zh-CN" dirty="0" smtClean="0">
                <a:solidFill>
                  <a:srgbClr val="132584"/>
                </a:solidFill>
              </a:rPr>
              <a:t>Fundamental, not rote skill </a:t>
            </a:r>
          </a:p>
          <a:p>
            <a:pPr lvl="1">
              <a:buFontTx/>
              <a:buNone/>
              <a:defRPr/>
            </a:pPr>
            <a:r>
              <a:rPr lang="en-US" altLang="zh-CN" dirty="0" smtClean="0"/>
              <a:t>A fundamental skill is something </a:t>
            </a:r>
            <a:r>
              <a:rPr lang="en-US" altLang="zh-CN" b="1" dirty="0" smtClean="0"/>
              <a:t>every human being must know to function in modern society</a:t>
            </a:r>
            <a:r>
              <a:rPr lang="en-US" altLang="zh-CN" dirty="0" smtClean="0"/>
              <a:t>. Rote means a </a:t>
            </a:r>
            <a:r>
              <a:rPr lang="en-US" altLang="zh-CN" b="1" dirty="0" smtClean="0"/>
              <a:t>mechanical</a:t>
            </a:r>
            <a:r>
              <a:rPr lang="en-US" altLang="zh-CN" dirty="0" smtClean="0"/>
              <a:t> routine. Ironically, not until computer science </a:t>
            </a:r>
            <a:r>
              <a:rPr lang="en-US" altLang="zh-CN" b="1" dirty="0" smtClean="0"/>
              <a:t>solves the AI Grand Challenge of making computers think like humans</a:t>
            </a:r>
            <a:r>
              <a:rPr lang="en-US" altLang="zh-CN" dirty="0" smtClean="0"/>
              <a:t> will thinking be rote;</a:t>
            </a:r>
            <a:endParaRPr lang="en-US" altLang="zh-CN" dirty="0" smtClean="0">
              <a:solidFill>
                <a:srgbClr val="132584"/>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381000" y="954088"/>
            <a:ext cx="8458200" cy="5065712"/>
          </a:xfrm>
        </p:spPr>
        <p:txBody>
          <a:bodyPr/>
          <a:lstStyle/>
          <a:p>
            <a:pPr>
              <a:defRPr/>
            </a:pPr>
            <a:r>
              <a:rPr lang="en-US" altLang="zh-CN" b="1" dirty="0" smtClean="0">
                <a:latin typeface="Book Antiqua" pitchFamily="18" charset="0"/>
                <a:ea typeface="汉仪超粗宋简" pitchFamily="49" charset="-122"/>
              </a:rPr>
              <a:t>3. What it is, and isn’t?</a:t>
            </a:r>
          </a:p>
          <a:p>
            <a:pPr marL="714375" indent="-352425">
              <a:defRPr/>
            </a:pPr>
            <a:r>
              <a:rPr lang="zh-CN" altLang="en-US" dirty="0" smtClean="0">
                <a:solidFill>
                  <a:srgbClr val="132584"/>
                </a:solidFill>
              </a:rPr>
              <a:t>③</a:t>
            </a:r>
            <a:r>
              <a:rPr lang="en-US" altLang="zh-CN" dirty="0" smtClean="0">
                <a:solidFill>
                  <a:srgbClr val="132584"/>
                </a:solidFill>
              </a:rPr>
              <a:t> A way that humans, not computers, think</a:t>
            </a:r>
          </a:p>
          <a:p>
            <a:pPr lvl="1">
              <a:buFontTx/>
              <a:buNone/>
              <a:defRPr/>
            </a:pPr>
            <a:r>
              <a:rPr lang="en-US" altLang="zh-CN" dirty="0" smtClean="0"/>
              <a:t>Computational thinking is a way humans solve problems; it is not trying to get humans to think like computers. </a:t>
            </a:r>
            <a:r>
              <a:rPr lang="en-US" altLang="zh-CN" b="1" dirty="0" smtClean="0"/>
              <a:t>Computers are dull and boring</a:t>
            </a:r>
            <a:r>
              <a:rPr lang="en-US" altLang="zh-CN" dirty="0" smtClean="0"/>
              <a:t>; </a:t>
            </a:r>
            <a:r>
              <a:rPr lang="en-US" altLang="zh-CN" b="1" dirty="0" smtClean="0"/>
              <a:t>humans are clever and imaginative</a:t>
            </a:r>
            <a:r>
              <a:rPr lang="en-US" altLang="zh-CN" dirty="0" smtClean="0"/>
              <a:t>. We humans make computers exciting. Equipped with computing devices, we use our cleverness to tackle problems we would not dare take on before the age of computing and build systems with functionality limited only by our imaginations;</a:t>
            </a:r>
            <a:endParaRPr lang="zh-CN" altLang="en-US" dirty="0" smtClean="0">
              <a:solidFill>
                <a:srgbClr val="132584"/>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0" y="954088"/>
            <a:ext cx="9144000" cy="5065712"/>
          </a:xfrm>
        </p:spPr>
        <p:txBody>
          <a:bodyPr/>
          <a:lstStyle/>
          <a:p>
            <a:pPr>
              <a:defRPr/>
            </a:pPr>
            <a:r>
              <a:rPr lang="en-US" altLang="zh-CN" b="1" dirty="0" smtClean="0">
                <a:latin typeface="Book Antiqua" pitchFamily="18" charset="0"/>
                <a:ea typeface="汉仪超粗宋简" pitchFamily="49" charset="-122"/>
              </a:rPr>
              <a:t>3. What it is, and isn’t?</a:t>
            </a:r>
          </a:p>
          <a:p>
            <a:pPr marL="714375" indent="-352425">
              <a:defRPr/>
            </a:pPr>
            <a:r>
              <a:rPr lang="zh-CN" altLang="en-US" dirty="0" smtClean="0">
                <a:solidFill>
                  <a:srgbClr val="132584"/>
                </a:solidFill>
              </a:rPr>
              <a:t>④</a:t>
            </a:r>
            <a:r>
              <a:rPr lang="en-US" altLang="zh-CN" dirty="0" smtClean="0">
                <a:solidFill>
                  <a:srgbClr val="132584"/>
                </a:solidFill>
              </a:rPr>
              <a:t> Complements and combines mathematical and engineering thinking </a:t>
            </a:r>
          </a:p>
          <a:p>
            <a:pPr lvl="1">
              <a:buFontTx/>
              <a:buNone/>
              <a:defRPr/>
            </a:pPr>
            <a:r>
              <a:rPr lang="en-US" altLang="zh-CN" dirty="0" smtClean="0"/>
              <a:t>Computer science inherently draws on mathematical thinking, given that, like all sciences</a:t>
            </a:r>
            <a:r>
              <a:rPr lang="en-US" altLang="zh-CN" b="1" dirty="0" smtClean="0"/>
              <a:t>, its formal foundations rest on mathematics</a:t>
            </a:r>
            <a:r>
              <a:rPr lang="en-US" altLang="zh-CN" dirty="0" smtClean="0"/>
              <a:t>. Computer science inherently draws on engineering thinking, given that </a:t>
            </a:r>
            <a:r>
              <a:rPr lang="en-US" altLang="zh-CN" b="1" dirty="0" smtClean="0"/>
              <a:t>we build systems that interact with the real world</a:t>
            </a:r>
            <a:r>
              <a:rPr lang="en-US" altLang="zh-CN" dirty="0" smtClean="0"/>
              <a:t>. The </a:t>
            </a:r>
            <a:r>
              <a:rPr lang="en-US" altLang="zh-CN" b="1" dirty="0" smtClean="0"/>
              <a:t>constraints of the underlying computing device</a:t>
            </a:r>
            <a:r>
              <a:rPr lang="en-US" altLang="zh-CN" dirty="0" smtClean="0"/>
              <a:t> force computer scientists to think computationally, not just mathematically. </a:t>
            </a:r>
            <a:r>
              <a:rPr lang="en-US" altLang="zh-CN" b="1" dirty="0" smtClean="0"/>
              <a:t>Being free to build virtual worlds</a:t>
            </a:r>
            <a:r>
              <a:rPr lang="en-US" altLang="zh-CN" dirty="0" smtClean="0"/>
              <a:t> enables us to engineer systems beyond the physical world;</a:t>
            </a:r>
            <a:endParaRPr lang="en-US" altLang="zh-CN" dirty="0" smtClean="0">
              <a:solidFill>
                <a:srgbClr val="13258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33400" y="990600"/>
            <a:ext cx="8153400" cy="762000"/>
          </a:xfrm>
        </p:spPr>
        <p:txBody>
          <a:bodyPr/>
          <a:lstStyle/>
          <a:p>
            <a:pPr marL="457200" indent="-457200" eaLnBrk="1" hangingPunct="1">
              <a:spcBef>
                <a:spcPts val="200"/>
              </a:spcBef>
              <a:spcAft>
                <a:spcPts val="200"/>
              </a:spcAft>
              <a:buSzPct val="100000"/>
              <a:defRPr/>
            </a:pPr>
            <a:r>
              <a:rPr lang="en-US" altLang="zh-CN" sz="3200" dirty="0" smtClean="0">
                <a:solidFill>
                  <a:srgbClr val="132584"/>
                </a:solidFill>
                <a:latin typeface="Book Antiqua" pitchFamily="18" charset="0"/>
                <a:ea typeface="汉仪超粗宋简" pitchFamily="49" charset="-122"/>
                <a:cs typeface="+mn-cs"/>
              </a:rPr>
              <a:t>Chapter 1  Introduction</a:t>
            </a:r>
            <a:endParaRPr lang="zh-CN" altLang="en-US" sz="3200" dirty="0" smtClean="0">
              <a:solidFill>
                <a:srgbClr val="132584"/>
              </a:solidFill>
              <a:latin typeface="Book Antiqua" pitchFamily="18" charset="0"/>
              <a:ea typeface="汉仪超粗宋简" pitchFamily="49" charset="-122"/>
              <a:cs typeface="+mn-cs"/>
            </a:endParaRPr>
          </a:p>
        </p:txBody>
      </p:sp>
      <p:sp>
        <p:nvSpPr>
          <p:cNvPr id="5123" name="Rectangle 3"/>
          <p:cNvSpPr>
            <a:spLocks noGrp="1" noChangeArrowheads="1"/>
          </p:cNvSpPr>
          <p:nvPr>
            <p:ph type="body" idx="4294967295"/>
          </p:nvPr>
        </p:nvSpPr>
        <p:spPr>
          <a:xfrm>
            <a:off x="990600" y="1905000"/>
            <a:ext cx="7010400" cy="4419600"/>
          </a:xfrm>
        </p:spPr>
        <p:txBody>
          <a:bodyPr/>
          <a:lstStyle/>
          <a:p>
            <a:pPr marL="457200" indent="-457200" eaLnBrk="1" hangingPunct="1">
              <a:spcBef>
                <a:spcPts val="200"/>
              </a:spcBef>
              <a:spcAft>
                <a:spcPts val="200"/>
              </a:spcAft>
              <a:buFont typeface="Arial" charset="0"/>
              <a:buNone/>
            </a:pPr>
            <a:r>
              <a:rPr lang="en-US" altLang="zh-CN" sz="2400" smtClean="0">
                <a:solidFill>
                  <a:srgbClr val="132584"/>
                </a:solidFill>
                <a:latin typeface="Book Antiqua" pitchFamily="18" charset="0"/>
                <a:ea typeface="汉仪超粗宋简" pitchFamily="49" charset="-122"/>
              </a:rPr>
              <a:t>1.1 Basic Concepts</a:t>
            </a:r>
          </a:p>
          <a:p>
            <a:pPr marL="457200" indent="-457200" eaLnBrk="1" hangingPunct="1">
              <a:spcBef>
                <a:spcPts val="200"/>
              </a:spcBef>
              <a:spcAft>
                <a:spcPts val="200"/>
              </a:spcAft>
              <a:buFont typeface="Arial" charset="0"/>
              <a:buNone/>
            </a:pPr>
            <a:r>
              <a:rPr lang="en-US" altLang="zh-CN" sz="2400" smtClean="0">
                <a:solidFill>
                  <a:srgbClr val="132584"/>
                </a:solidFill>
                <a:latin typeface="Book Antiqua" pitchFamily="18" charset="0"/>
                <a:ea typeface="汉仪超粗宋简" pitchFamily="49" charset="-122"/>
              </a:rPr>
              <a:t>1.2 Three pillars of scientific discoveries &amp; technological innovations</a:t>
            </a:r>
          </a:p>
          <a:p>
            <a:pPr marL="457200" indent="-457200" eaLnBrk="1" hangingPunct="1">
              <a:spcBef>
                <a:spcPts val="200"/>
              </a:spcBef>
              <a:spcAft>
                <a:spcPts val="200"/>
              </a:spcAft>
              <a:buFont typeface="Arial" charset="0"/>
              <a:buNone/>
            </a:pPr>
            <a:r>
              <a:rPr lang="en-US" altLang="zh-CN" sz="2400" smtClean="0">
                <a:solidFill>
                  <a:srgbClr val="132584"/>
                </a:solidFill>
                <a:latin typeface="Book Antiqua" pitchFamily="18" charset="0"/>
                <a:ea typeface="汉仪超粗宋简" pitchFamily="49" charset="-122"/>
              </a:rPr>
              <a:t>1.3 Computational Science, Computer Science</a:t>
            </a:r>
            <a:r>
              <a:rPr lang="zh-CN" altLang="en-US" sz="2400" smtClean="0">
                <a:solidFill>
                  <a:srgbClr val="132584"/>
                </a:solidFill>
                <a:latin typeface="Book Antiqua" pitchFamily="18" charset="0"/>
                <a:ea typeface="汉仪超粗宋简" pitchFamily="49" charset="-122"/>
              </a:rPr>
              <a:t> </a:t>
            </a:r>
            <a:r>
              <a:rPr lang="en-US" altLang="zh-CN" sz="2400" smtClean="0">
                <a:solidFill>
                  <a:srgbClr val="132584"/>
                </a:solidFill>
                <a:latin typeface="Book Antiqua" pitchFamily="18" charset="0"/>
                <a:ea typeface="汉仪超粗宋简" pitchFamily="49" charset="-122"/>
              </a:rPr>
              <a:t>and Computing Discipline</a:t>
            </a:r>
          </a:p>
          <a:p>
            <a:pPr marL="457200" indent="-457200" eaLnBrk="1" hangingPunct="1">
              <a:spcBef>
                <a:spcPts val="200"/>
              </a:spcBef>
              <a:spcAft>
                <a:spcPts val="200"/>
              </a:spcAft>
              <a:buFont typeface="Arial" charset="0"/>
              <a:buNone/>
            </a:pPr>
            <a:r>
              <a:rPr lang="en-US" altLang="zh-CN" sz="2400" smtClean="0">
                <a:solidFill>
                  <a:srgbClr val="132584"/>
                </a:solidFill>
                <a:latin typeface="Book Antiqua" pitchFamily="18" charset="0"/>
                <a:ea typeface="汉仪超粗宋简" pitchFamily="49" charset="-122"/>
              </a:rPr>
              <a:t>1.4 Computational Thinking</a:t>
            </a:r>
          </a:p>
          <a:p>
            <a:pPr marL="457200" indent="-457200" eaLnBrk="1" hangingPunct="1">
              <a:spcBef>
                <a:spcPts val="200"/>
              </a:spcBef>
              <a:spcAft>
                <a:spcPts val="200"/>
              </a:spcAft>
              <a:buFont typeface="Arial" charset="0"/>
              <a:buNone/>
            </a:pPr>
            <a:r>
              <a:rPr lang="en-US" altLang="zh-CN" sz="2400" smtClean="0">
                <a:solidFill>
                  <a:srgbClr val="132584"/>
                </a:solidFill>
                <a:latin typeface="Book Antiqua" pitchFamily="18" charset="0"/>
                <a:ea typeface="汉仪超粗宋简" pitchFamily="49" charset="-122"/>
              </a:rPr>
              <a:t>1.5 “Warm-up” problems in the discipline</a:t>
            </a:r>
          </a:p>
          <a:p>
            <a:pPr marL="457200" indent="-457200" eaLnBrk="1" hangingPunct="1">
              <a:spcBef>
                <a:spcPts val="200"/>
              </a:spcBef>
              <a:spcAft>
                <a:spcPts val="200"/>
              </a:spcAft>
            </a:pPr>
            <a:endParaRPr lang="en-US" altLang="zh-CN" sz="2400" b="1" smtClean="0">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0" y="954088"/>
            <a:ext cx="9144000" cy="5065712"/>
          </a:xfrm>
        </p:spPr>
        <p:txBody>
          <a:bodyPr/>
          <a:lstStyle/>
          <a:p>
            <a:pPr>
              <a:defRPr/>
            </a:pPr>
            <a:r>
              <a:rPr lang="en-US" altLang="zh-CN" b="1" dirty="0" smtClean="0">
                <a:latin typeface="Book Antiqua" pitchFamily="18" charset="0"/>
                <a:ea typeface="汉仪超粗宋简" pitchFamily="49" charset="-122"/>
              </a:rPr>
              <a:t>3. What it is, and isn’t?</a:t>
            </a:r>
          </a:p>
          <a:p>
            <a:pPr marL="714375" indent="-352425">
              <a:defRPr/>
            </a:pPr>
            <a:r>
              <a:rPr lang="zh-CN" altLang="en-US" dirty="0" smtClean="0">
                <a:solidFill>
                  <a:srgbClr val="132584"/>
                </a:solidFill>
              </a:rPr>
              <a:t>⑤ </a:t>
            </a:r>
            <a:r>
              <a:rPr lang="en-US" altLang="zh-CN" dirty="0" smtClean="0">
                <a:solidFill>
                  <a:srgbClr val="132584"/>
                </a:solidFill>
              </a:rPr>
              <a:t>Ideas, not artifacts</a:t>
            </a:r>
          </a:p>
          <a:p>
            <a:pPr lvl="1">
              <a:buFontTx/>
              <a:buNone/>
              <a:defRPr/>
            </a:pPr>
            <a:r>
              <a:rPr lang="en-US" altLang="zh-CN" b="1" dirty="0" smtClean="0"/>
              <a:t>It’s not just the software and hardware </a:t>
            </a:r>
            <a:r>
              <a:rPr lang="en-US" altLang="zh-CN" dirty="0" smtClean="0"/>
              <a:t>artifacts we produce that will be physically present everywhere and </a:t>
            </a:r>
            <a:r>
              <a:rPr lang="en-US" altLang="zh-CN" b="1" dirty="0" smtClean="0"/>
              <a:t>touch our lives </a:t>
            </a:r>
            <a:r>
              <a:rPr lang="en-US" altLang="zh-CN" dirty="0" smtClean="0"/>
              <a:t>all the time</a:t>
            </a:r>
            <a:r>
              <a:rPr lang="en-US" altLang="zh-CN" b="1" dirty="0" smtClean="0"/>
              <a:t>, it will be the computational concepts we use to approach and solve problems</a:t>
            </a:r>
            <a:r>
              <a:rPr lang="en-US" altLang="zh-CN" dirty="0" smtClean="0"/>
              <a:t>, manage our daily lives, and communicate and interact with other people;</a:t>
            </a:r>
            <a:endParaRPr lang="en-US" altLang="zh-CN" dirty="0" smtClean="0">
              <a:solidFill>
                <a:srgbClr val="132584"/>
              </a:solidFill>
            </a:endParaRPr>
          </a:p>
          <a:p>
            <a:pPr marL="714375" indent="-352425">
              <a:defRPr/>
            </a:pPr>
            <a:r>
              <a:rPr lang="zh-CN" altLang="en-US" dirty="0" smtClean="0">
                <a:solidFill>
                  <a:srgbClr val="132584"/>
                </a:solidFill>
              </a:rPr>
              <a:t>⑥ </a:t>
            </a:r>
            <a:r>
              <a:rPr lang="en-US" altLang="zh-CN" dirty="0" smtClean="0">
                <a:solidFill>
                  <a:srgbClr val="132584"/>
                </a:solidFill>
              </a:rPr>
              <a:t>It’s for everyone, everywhere</a:t>
            </a:r>
          </a:p>
          <a:p>
            <a:pPr lvl="1">
              <a:buFontTx/>
              <a:buNone/>
              <a:defRPr/>
            </a:pPr>
            <a:r>
              <a:rPr lang="en-US" altLang="zh-CN" dirty="0" smtClean="0"/>
              <a:t>Computational thinking </a:t>
            </a:r>
            <a:r>
              <a:rPr lang="en-US" altLang="zh-CN" b="1" dirty="0" smtClean="0"/>
              <a:t>will be a reality when it is so integral to human endeavors it disappears as an explicit philosophy</a:t>
            </a:r>
            <a:r>
              <a:rPr lang="en-US" altLang="zh-CN" dirty="0" smtClean="0"/>
              <a:t>.</a:t>
            </a:r>
            <a:endParaRPr lang="zh-CN" altLang="en-US" dirty="0" smtClean="0">
              <a:solidFill>
                <a:srgbClr val="132584"/>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4294967295"/>
          </p:nvPr>
        </p:nvSpPr>
        <p:spPr>
          <a:xfrm>
            <a:off x="381000" y="1209675"/>
            <a:ext cx="8229600" cy="5419725"/>
          </a:xfrm>
        </p:spPr>
        <p:txBody>
          <a:bodyPr/>
          <a:lstStyle/>
          <a:p>
            <a:r>
              <a:rPr lang="zh-CN" altLang="en-US" sz="1800" b="1" smtClean="0">
                <a:ea typeface="黑体" pitchFamily="2" charset="-122"/>
              </a:rPr>
              <a:t>① </a:t>
            </a:r>
            <a:r>
              <a:rPr lang="en-US" altLang="zh-CN" sz="1800" b="1" smtClean="0">
                <a:ea typeface="黑体" pitchFamily="2" charset="-122"/>
              </a:rPr>
              <a:t>Biology</a:t>
            </a:r>
          </a:p>
          <a:p>
            <a:pPr lvl="1"/>
            <a:r>
              <a:rPr lang="en-US" altLang="zh-CN" sz="1600" smtClean="0">
                <a:ea typeface="黑体" pitchFamily="2" charset="-122"/>
              </a:rPr>
              <a:t>Shotgun algorithm expedites sequencing of human genome</a:t>
            </a:r>
          </a:p>
          <a:p>
            <a:pPr lvl="1"/>
            <a:r>
              <a:rPr lang="en-US" altLang="zh-CN" sz="1600" smtClean="0">
                <a:ea typeface="黑体" pitchFamily="2" charset="-122"/>
              </a:rPr>
              <a:t>DNA sequences are strings in a language</a:t>
            </a:r>
          </a:p>
          <a:p>
            <a:pPr lvl="1"/>
            <a:r>
              <a:rPr lang="en-US" altLang="zh-CN" sz="1600" smtClean="0">
                <a:ea typeface="黑体" pitchFamily="2" charset="-122"/>
              </a:rPr>
              <a:t>Protein structures can be modeled as knots</a:t>
            </a:r>
          </a:p>
          <a:p>
            <a:pPr lvl="1"/>
            <a:r>
              <a:rPr lang="en-US" altLang="zh-CN" sz="1600" smtClean="0">
                <a:ea typeface="黑体" pitchFamily="2" charset="-122"/>
              </a:rPr>
              <a:t>Protein kinetics can be modeled as computational processes</a:t>
            </a:r>
          </a:p>
          <a:p>
            <a:pPr lvl="1"/>
            <a:r>
              <a:rPr lang="en-US" altLang="zh-CN" sz="1600" smtClean="0">
                <a:ea typeface="黑体" pitchFamily="2" charset="-122"/>
              </a:rPr>
              <a:t>Cells as a self-regulatory system are like electronic circuits</a:t>
            </a:r>
            <a:endParaRPr lang="zh-CN" altLang="en-US" sz="1600" smtClean="0">
              <a:ea typeface="黑体" pitchFamily="2" charset="-122"/>
            </a:endParaRPr>
          </a:p>
        </p:txBody>
      </p:sp>
      <p:pic>
        <p:nvPicPr>
          <p:cNvPr id="33795" name="Picture 4"/>
          <p:cNvPicPr>
            <a:picLocks noChangeAspect="1" noChangeArrowheads="1"/>
          </p:cNvPicPr>
          <p:nvPr/>
        </p:nvPicPr>
        <p:blipFill>
          <a:blip r:embed="rId3"/>
          <a:srcRect/>
          <a:stretch>
            <a:fillRect/>
          </a:stretch>
        </p:blipFill>
        <p:spPr bwMode="auto">
          <a:xfrm>
            <a:off x="2971800" y="3581400"/>
            <a:ext cx="3657600" cy="2606675"/>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4294967295"/>
          </p:nvPr>
        </p:nvSpPr>
        <p:spPr>
          <a:xfrm>
            <a:off x="381000" y="1209675"/>
            <a:ext cx="8229600" cy="5419725"/>
          </a:xfrm>
        </p:spPr>
        <p:txBody>
          <a:bodyPr/>
          <a:lstStyle/>
          <a:p>
            <a:r>
              <a:rPr lang="zh-CN" altLang="en-US" sz="1800" b="1" smtClean="0">
                <a:ea typeface="黑体" pitchFamily="2" charset="-122"/>
              </a:rPr>
              <a:t>② </a:t>
            </a:r>
            <a:r>
              <a:rPr lang="en-US" altLang="zh-CN" sz="1800" b="1" smtClean="0">
                <a:ea typeface="黑体" pitchFamily="2" charset="-122"/>
              </a:rPr>
              <a:t>Brain Science</a:t>
            </a:r>
          </a:p>
          <a:p>
            <a:pPr lvl="1"/>
            <a:r>
              <a:rPr lang="en-US" altLang="zh-CN" sz="1600" smtClean="0">
                <a:ea typeface="黑体" pitchFamily="2" charset="-122"/>
              </a:rPr>
              <a:t>Modeling the brain as a computer</a:t>
            </a:r>
          </a:p>
          <a:p>
            <a:pPr lvl="1"/>
            <a:r>
              <a:rPr lang="en-US" altLang="zh-CN" sz="1600" smtClean="0">
                <a:ea typeface="黑体" pitchFamily="2" charset="-122"/>
              </a:rPr>
              <a:t>Vision as a feedback loop</a:t>
            </a:r>
          </a:p>
          <a:p>
            <a:pPr lvl="1"/>
            <a:r>
              <a:rPr lang="en-US" altLang="zh-CN" sz="1600" smtClean="0">
                <a:ea typeface="黑体" pitchFamily="2" charset="-122"/>
              </a:rPr>
              <a:t> Analyzing fMRI data with machine learning </a:t>
            </a:r>
            <a:endParaRPr lang="zh-CN" altLang="en-US" sz="1600" smtClean="0">
              <a:ea typeface="黑体" pitchFamily="2" charset="-122"/>
            </a:endParaRPr>
          </a:p>
        </p:txBody>
      </p:sp>
      <p:pic>
        <p:nvPicPr>
          <p:cNvPr id="34819" name="Picture 4"/>
          <p:cNvPicPr>
            <a:picLocks noChangeAspect="1" noChangeArrowheads="1"/>
          </p:cNvPicPr>
          <p:nvPr/>
        </p:nvPicPr>
        <p:blipFill>
          <a:blip r:embed="rId3"/>
          <a:srcRect/>
          <a:stretch>
            <a:fillRect/>
          </a:stretch>
        </p:blipFill>
        <p:spPr bwMode="auto">
          <a:xfrm>
            <a:off x="1524000" y="2590800"/>
            <a:ext cx="3352800" cy="2971800"/>
          </a:xfrm>
          <a:prstGeom prst="rect">
            <a:avLst/>
          </a:prstGeom>
          <a:noFill/>
          <a:ln w="9525">
            <a:noFill/>
            <a:miter lim="800000"/>
            <a:headEnd/>
            <a:tailEnd/>
          </a:ln>
        </p:spPr>
      </p:pic>
      <p:sp>
        <p:nvSpPr>
          <p:cNvPr id="6"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4294967295"/>
          </p:nvPr>
        </p:nvSpPr>
        <p:spPr>
          <a:xfrm>
            <a:off x="381000" y="1219200"/>
            <a:ext cx="8229600" cy="5191125"/>
          </a:xfrm>
        </p:spPr>
        <p:txBody>
          <a:bodyPr/>
          <a:lstStyle/>
          <a:p>
            <a:r>
              <a:rPr lang="zh-CN" altLang="en-US" sz="1800" b="1" smtClean="0">
                <a:ea typeface="黑体" pitchFamily="2" charset="-122"/>
              </a:rPr>
              <a:t>③ </a:t>
            </a:r>
            <a:r>
              <a:rPr lang="en-US" altLang="zh-CN" sz="1800" b="1" smtClean="0">
                <a:ea typeface="黑体" pitchFamily="2" charset="-122"/>
              </a:rPr>
              <a:t>Chemistry (</a:t>
            </a:r>
            <a:r>
              <a:rPr lang="en-US" altLang="zh-CN" sz="1400" i="1" smtClean="0">
                <a:ea typeface="黑体" pitchFamily="2" charset="-122"/>
              </a:rPr>
              <a:t>Madden, Fellow of Royal Society of Edinburgh</a:t>
            </a:r>
            <a:r>
              <a:rPr lang="en-US" altLang="zh-CN" sz="1800" b="1" smtClean="0">
                <a:ea typeface="黑体" pitchFamily="2" charset="-122"/>
              </a:rPr>
              <a:t>)</a:t>
            </a:r>
          </a:p>
          <a:p>
            <a:pPr lvl="1"/>
            <a:r>
              <a:rPr lang="en-US" altLang="zh-CN" sz="1600" smtClean="0">
                <a:ea typeface="黑体" pitchFamily="2" charset="-122"/>
              </a:rPr>
              <a:t>Atomistic calculations are used to explore chemical phenomena</a:t>
            </a:r>
          </a:p>
          <a:p>
            <a:pPr lvl="1"/>
            <a:r>
              <a:rPr lang="en-US" altLang="zh-CN" sz="1600" smtClean="0">
                <a:ea typeface="黑体" pitchFamily="2" charset="-122"/>
              </a:rPr>
              <a:t>Optimization and searching algorithms identify best chemicals for improving reaction conditions to improve yields</a:t>
            </a:r>
          </a:p>
          <a:p>
            <a:pPr algn="just"/>
            <a:r>
              <a:rPr lang="en-US" altLang="zh-CN" smtClean="0">
                <a:ea typeface="黑体" pitchFamily="2" charset="-122"/>
              </a:rPr>
              <a:t> </a:t>
            </a:r>
            <a:endParaRPr lang="zh-CN" altLang="en-US" smtClean="0">
              <a:ea typeface="黑体" pitchFamily="2" charset="-122"/>
            </a:endParaRPr>
          </a:p>
        </p:txBody>
      </p:sp>
      <p:pic>
        <p:nvPicPr>
          <p:cNvPr id="35843" name="Picture 4"/>
          <p:cNvPicPr>
            <a:picLocks noChangeAspect="1" noChangeArrowheads="1"/>
          </p:cNvPicPr>
          <p:nvPr/>
        </p:nvPicPr>
        <p:blipFill>
          <a:blip r:embed="rId2"/>
          <a:srcRect/>
          <a:stretch>
            <a:fillRect/>
          </a:stretch>
        </p:blipFill>
        <p:spPr bwMode="auto">
          <a:xfrm>
            <a:off x="2667000" y="2819400"/>
            <a:ext cx="3581400" cy="3524250"/>
          </a:xfrm>
          <a:prstGeom prst="rect">
            <a:avLst/>
          </a:prstGeom>
          <a:noFill/>
          <a:ln w="9525">
            <a:noFill/>
            <a:miter lim="800000"/>
            <a:headEnd/>
            <a:tailEnd/>
          </a:ln>
        </p:spPr>
      </p:pic>
      <p:sp>
        <p:nvSpPr>
          <p:cNvPr id="6"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4294967295"/>
          </p:nvPr>
        </p:nvSpPr>
        <p:spPr>
          <a:xfrm>
            <a:off x="381000" y="1209675"/>
            <a:ext cx="8229600" cy="5267325"/>
          </a:xfrm>
        </p:spPr>
        <p:txBody>
          <a:bodyPr/>
          <a:lstStyle/>
          <a:p>
            <a:r>
              <a:rPr lang="zh-CN" altLang="en-US" sz="1800" b="1" smtClean="0">
                <a:ea typeface="黑体" pitchFamily="2" charset="-122"/>
              </a:rPr>
              <a:t>④ </a:t>
            </a:r>
            <a:r>
              <a:rPr lang="en-US" altLang="zh-CN" sz="1800" b="1" smtClean="0">
                <a:ea typeface="黑体" pitchFamily="2" charset="-122"/>
              </a:rPr>
              <a:t>Geology</a:t>
            </a:r>
          </a:p>
          <a:p>
            <a:pPr lvl="1"/>
            <a:r>
              <a:rPr lang="en-US" altLang="zh-CN" sz="1600" smtClean="0">
                <a:ea typeface="黑体" pitchFamily="2" charset="-122"/>
              </a:rPr>
              <a:t> “The Earth is an analogue computer”</a:t>
            </a:r>
            <a:r>
              <a:rPr lang="en-US" altLang="zh-CN" sz="1400" i="1" smtClean="0">
                <a:ea typeface="黑体" pitchFamily="2" charset="-122"/>
              </a:rPr>
              <a:t> (Boulton, Edinburgh)</a:t>
            </a:r>
            <a:endParaRPr lang="en-US" altLang="zh-CN" sz="1600" i="1" smtClean="0">
              <a:ea typeface="黑体" pitchFamily="2" charset="-122"/>
            </a:endParaRPr>
          </a:p>
          <a:p>
            <a:pPr lvl="1"/>
            <a:r>
              <a:rPr lang="en-US" altLang="zh-CN" sz="1600" smtClean="0">
                <a:ea typeface="黑体" pitchFamily="2" charset="-122"/>
              </a:rPr>
              <a:t>Abstraction boundaries and hierarchies of complexity model the earth and our atmosphere.</a:t>
            </a:r>
            <a:endParaRPr lang="zh-CN" altLang="en-US" sz="1600" smtClean="0">
              <a:ea typeface="黑体" pitchFamily="2" charset="-122"/>
            </a:endParaRPr>
          </a:p>
        </p:txBody>
      </p:sp>
      <p:pic>
        <p:nvPicPr>
          <p:cNvPr id="36867" name="Picture 6"/>
          <p:cNvPicPr>
            <a:picLocks noChangeAspect="1" noChangeArrowheads="1"/>
          </p:cNvPicPr>
          <p:nvPr/>
        </p:nvPicPr>
        <p:blipFill>
          <a:blip r:embed="rId2"/>
          <a:srcRect/>
          <a:stretch>
            <a:fillRect/>
          </a:stretch>
        </p:blipFill>
        <p:spPr bwMode="auto">
          <a:xfrm>
            <a:off x="2590800" y="2895600"/>
            <a:ext cx="2390775" cy="2390775"/>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381000" y="1219200"/>
            <a:ext cx="8229600" cy="5065713"/>
          </a:xfrm>
        </p:spPr>
        <p:txBody>
          <a:bodyPr/>
          <a:lstStyle/>
          <a:p>
            <a:r>
              <a:rPr lang="zh-CN" altLang="en-US" sz="1800" b="1" smtClean="0">
                <a:ea typeface="黑体" pitchFamily="2" charset="-122"/>
              </a:rPr>
              <a:t>⑤ </a:t>
            </a:r>
            <a:r>
              <a:rPr lang="en-US" altLang="zh-CN" sz="1800" b="1" smtClean="0">
                <a:ea typeface="黑体" pitchFamily="2" charset="-122"/>
              </a:rPr>
              <a:t>Mathematics</a:t>
            </a:r>
          </a:p>
          <a:p>
            <a:pPr lvl="1"/>
            <a:r>
              <a:rPr lang="en-US" altLang="zh-CN" sz="1600" smtClean="0">
                <a:ea typeface="黑体" pitchFamily="2" charset="-122"/>
              </a:rPr>
              <a:t>Discovering E8 Lie Group: </a:t>
            </a:r>
            <a:br>
              <a:rPr lang="en-US" altLang="zh-CN" sz="1600" smtClean="0">
                <a:ea typeface="黑体" pitchFamily="2" charset="-122"/>
              </a:rPr>
            </a:br>
            <a:r>
              <a:rPr lang="en-US" altLang="zh-CN" sz="1600" smtClean="0">
                <a:ea typeface="黑体" pitchFamily="2" charset="-122"/>
              </a:rPr>
              <a:t>18 mathematicians, 4 years and 77 hours of supercomputer time </a:t>
            </a:r>
            <a:r>
              <a:rPr lang="en-US" altLang="zh-CN" sz="1400" i="1" smtClean="0">
                <a:ea typeface="黑体" pitchFamily="2" charset="-122"/>
              </a:rPr>
              <a:t>(200 billion numbers)</a:t>
            </a:r>
            <a:r>
              <a:rPr lang="en-US" altLang="zh-CN" sz="1600" smtClean="0">
                <a:ea typeface="黑体" pitchFamily="2" charset="-122"/>
              </a:rPr>
              <a:t>. Profound implications for physics </a:t>
            </a:r>
            <a:r>
              <a:rPr lang="en-US" altLang="zh-CN" sz="1400" i="1" smtClean="0">
                <a:ea typeface="黑体" pitchFamily="2" charset="-122"/>
              </a:rPr>
              <a:t>(string theory)</a:t>
            </a:r>
            <a:endParaRPr lang="en-US" altLang="zh-CN" sz="1600" i="1" smtClean="0">
              <a:ea typeface="黑体" pitchFamily="2" charset="-122"/>
            </a:endParaRPr>
          </a:p>
          <a:p>
            <a:pPr lvl="1"/>
            <a:r>
              <a:rPr lang="en-US" altLang="zh-CN" sz="1600" smtClean="0">
                <a:ea typeface="黑体" pitchFamily="2" charset="-122"/>
              </a:rPr>
              <a:t>Four-color theorem proof</a:t>
            </a:r>
            <a:endParaRPr lang="zh-CN" altLang="en-US" sz="1600" smtClean="0">
              <a:ea typeface="黑体" pitchFamily="2" charset="-122"/>
            </a:endParaRPr>
          </a:p>
        </p:txBody>
      </p:sp>
      <p:pic>
        <p:nvPicPr>
          <p:cNvPr id="37891" name="Picture 4"/>
          <p:cNvPicPr>
            <a:picLocks noChangeAspect="1" noChangeArrowheads="1"/>
          </p:cNvPicPr>
          <p:nvPr/>
        </p:nvPicPr>
        <p:blipFill>
          <a:blip r:embed="rId2"/>
          <a:srcRect/>
          <a:stretch>
            <a:fillRect/>
          </a:stretch>
        </p:blipFill>
        <p:spPr bwMode="auto">
          <a:xfrm>
            <a:off x="685800" y="3429000"/>
            <a:ext cx="1438275" cy="1628775"/>
          </a:xfrm>
          <a:prstGeom prst="rect">
            <a:avLst/>
          </a:prstGeom>
          <a:noFill/>
          <a:ln w="9525">
            <a:noFill/>
            <a:miter lim="800000"/>
            <a:headEnd/>
            <a:tailEnd/>
          </a:ln>
        </p:spPr>
      </p:pic>
      <p:pic>
        <p:nvPicPr>
          <p:cNvPr id="37892" name="Picture 5"/>
          <p:cNvPicPr>
            <a:picLocks noChangeAspect="1" noChangeArrowheads="1"/>
          </p:cNvPicPr>
          <p:nvPr/>
        </p:nvPicPr>
        <p:blipFill>
          <a:blip r:embed="rId3"/>
          <a:srcRect/>
          <a:stretch>
            <a:fillRect/>
          </a:stretch>
        </p:blipFill>
        <p:spPr bwMode="auto">
          <a:xfrm>
            <a:off x="3243263" y="3429000"/>
            <a:ext cx="1609725" cy="1619250"/>
          </a:xfrm>
          <a:prstGeom prst="rect">
            <a:avLst/>
          </a:prstGeom>
          <a:noFill/>
          <a:ln w="9525">
            <a:noFill/>
            <a:miter lim="800000"/>
            <a:headEnd/>
            <a:tailEnd/>
          </a:ln>
        </p:spPr>
      </p:pic>
      <p:pic>
        <p:nvPicPr>
          <p:cNvPr id="37893" name="Picture 6"/>
          <p:cNvPicPr>
            <a:picLocks noChangeAspect="1" noChangeArrowheads="1"/>
          </p:cNvPicPr>
          <p:nvPr/>
        </p:nvPicPr>
        <p:blipFill>
          <a:blip r:embed="rId4"/>
          <a:srcRect/>
          <a:stretch>
            <a:fillRect/>
          </a:stretch>
        </p:blipFill>
        <p:spPr bwMode="auto">
          <a:xfrm>
            <a:off x="5715000" y="3200400"/>
            <a:ext cx="2057400" cy="2076450"/>
          </a:xfrm>
          <a:prstGeom prst="rect">
            <a:avLst/>
          </a:prstGeom>
          <a:noFill/>
          <a:ln w="9525">
            <a:noFill/>
            <a:miter lim="800000"/>
            <a:headEnd/>
            <a:tailEnd/>
          </a:ln>
        </p:spPr>
      </p:pic>
      <p:sp>
        <p:nvSpPr>
          <p:cNvPr id="7"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4294967295"/>
          </p:nvPr>
        </p:nvSpPr>
        <p:spPr>
          <a:xfrm>
            <a:off x="381000" y="1219200"/>
            <a:ext cx="8229600" cy="5065713"/>
          </a:xfrm>
        </p:spPr>
        <p:txBody>
          <a:bodyPr/>
          <a:lstStyle/>
          <a:p>
            <a:r>
              <a:rPr lang="zh-CN" altLang="en-US" sz="1800" b="1" smtClean="0"/>
              <a:t>⑥ </a:t>
            </a:r>
            <a:r>
              <a:rPr lang="en-US" altLang="zh-CN" sz="1800" b="1" smtClean="0"/>
              <a:t>Engineering (electrical, civil, mechanical, aero &amp; astro, …)</a:t>
            </a:r>
          </a:p>
          <a:p>
            <a:pPr lvl="1"/>
            <a:r>
              <a:rPr lang="en-US" altLang="zh-CN" sz="1600" smtClean="0"/>
              <a:t>Calculating higher order terms implies more precision, which implies reducing weight, waste, costs in fabrication</a:t>
            </a:r>
          </a:p>
          <a:p>
            <a:pPr lvl="1"/>
            <a:r>
              <a:rPr lang="en-US" altLang="zh-CN" sz="1600" smtClean="0"/>
              <a:t>Boeing 777 tested via computer simulation alone, not in a wind tunnel</a:t>
            </a:r>
            <a:endParaRPr lang="zh-CN" altLang="en-US" sz="1600" smtClean="0"/>
          </a:p>
        </p:txBody>
      </p:sp>
      <p:pic>
        <p:nvPicPr>
          <p:cNvPr id="38915" name="Picture 4"/>
          <p:cNvPicPr>
            <a:picLocks noChangeAspect="1" noChangeArrowheads="1"/>
          </p:cNvPicPr>
          <p:nvPr/>
        </p:nvPicPr>
        <p:blipFill>
          <a:blip r:embed="rId3"/>
          <a:srcRect/>
          <a:stretch>
            <a:fillRect/>
          </a:stretch>
        </p:blipFill>
        <p:spPr bwMode="auto">
          <a:xfrm>
            <a:off x="1943100" y="3200400"/>
            <a:ext cx="4229100" cy="2514600"/>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4294967295"/>
          </p:nvPr>
        </p:nvSpPr>
        <p:spPr>
          <a:xfrm>
            <a:off x="381000" y="1219200"/>
            <a:ext cx="8229600" cy="5065713"/>
          </a:xfrm>
        </p:spPr>
        <p:txBody>
          <a:bodyPr/>
          <a:lstStyle/>
          <a:p>
            <a:r>
              <a:rPr lang="zh-CN" altLang="en-US" sz="1800" b="1" smtClean="0"/>
              <a:t>⑦ </a:t>
            </a:r>
            <a:r>
              <a:rPr lang="en-US" altLang="zh-CN" sz="1800" b="1" smtClean="0"/>
              <a:t>Economics</a:t>
            </a:r>
          </a:p>
          <a:p>
            <a:pPr lvl="1"/>
            <a:r>
              <a:rPr lang="en-US" altLang="zh-CN" sz="1600" smtClean="0"/>
              <a:t>Automated mechanism design underlies electronic commerce, e.g., ad placement, on-line auctions, kidney exchange</a:t>
            </a:r>
          </a:p>
          <a:p>
            <a:pPr lvl="1"/>
            <a:r>
              <a:rPr lang="en-US" altLang="zh-CN" sz="1600" smtClean="0"/>
              <a:t>MIT PhDs in CS are quants on Wall Street</a:t>
            </a:r>
            <a:endParaRPr lang="zh-CN" altLang="en-US" sz="1600" smtClean="0"/>
          </a:p>
        </p:txBody>
      </p:sp>
      <p:pic>
        <p:nvPicPr>
          <p:cNvPr id="39939" name="Picture 4"/>
          <p:cNvPicPr>
            <a:picLocks noChangeAspect="1" noChangeArrowheads="1"/>
          </p:cNvPicPr>
          <p:nvPr/>
        </p:nvPicPr>
        <p:blipFill>
          <a:blip r:embed="rId3"/>
          <a:srcRect/>
          <a:stretch>
            <a:fillRect/>
          </a:stretch>
        </p:blipFill>
        <p:spPr bwMode="auto">
          <a:xfrm>
            <a:off x="736600" y="3028950"/>
            <a:ext cx="3530600" cy="552450"/>
          </a:xfrm>
          <a:prstGeom prst="rect">
            <a:avLst/>
          </a:prstGeom>
          <a:noFill/>
          <a:ln w="9525">
            <a:noFill/>
            <a:miter lim="800000"/>
            <a:headEnd/>
            <a:tailEnd/>
          </a:ln>
        </p:spPr>
      </p:pic>
      <p:pic>
        <p:nvPicPr>
          <p:cNvPr id="39940" name="Picture 5"/>
          <p:cNvPicPr>
            <a:picLocks noChangeAspect="1" noChangeArrowheads="1"/>
          </p:cNvPicPr>
          <p:nvPr/>
        </p:nvPicPr>
        <p:blipFill>
          <a:blip r:embed="rId4"/>
          <a:srcRect/>
          <a:stretch>
            <a:fillRect/>
          </a:stretch>
        </p:blipFill>
        <p:spPr bwMode="auto">
          <a:xfrm>
            <a:off x="736600" y="3886200"/>
            <a:ext cx="1387475" cy="838200"/>
          </a:xfrm>
          <a:prstGeom prst="rect">
            <a:avLst/>
          </a:prstGeom>
          <a:noFill/>
          <a:ln w="9525">
            <a:noFill/>
            <a:miter lim="800000"/>
            <a:headEnd/>
            <a:tailEnd/>
          </a:ln>
        </p:spPr>
      </p:pic>
      <p:pic>
        <p:nvPicPr>
          <p:cNvPr id="39941" name="Picture 6"/>
          <p:cNvPicPr>
            <a:picLocks noChangeAspect="1" noChangeArrowheads="1"/>
          </p:cNvPicPr>
          <p:nvPr/>
        </p:nvPicPr>
        <p:blipFill>
          <a:blip r:embed="rId5"/>
          <a:srcRect/>
          <a:stretch>
            <a:fillRect/>
          </a:stretch>
        </p:blipFill>
        <p:spPr bwMode="auto">
          <a:xfrm>
            <a:off x="2514600" y="3886200"/>
            <a:ext cx="2147888" cy="838200"/>
          </a:xfrm>
          <a:prstGeom prst="rect">
            <a:avLst/>
          </a:prstGeom>
          <a:noFill/>
          <a:ln w="9525">
            <a:noFill/>
            <a:miter lim="800000"/>
            <a:headEnd/>
            <a:tailEnd/>
          </a:ln>
        </p:spPr>
      </p:pic>
      <p:pic>
        <p:nvPicPr>
          <p:cNvPr id="39942" name="Picture 7"/>
          <p:cNvPicPr>
            <a:picLocks noChangeAspect="1" noChangeArrowheads="1"/>
          </p:cNvPicPr>
          <p:nvPr/>
        </p:nvPicPr>
        <p:blipFill>
          <a:blip r:embed="rId6"/>
          <a:srcRect/>
          <a:stretch>
            <a:fillRect/>
          </a:stretch>
        </p:blipFill>
        <p:spPr bwMode="auto">
          <a:xfrm>
            <a:off x="5105400" y="3333750"/>
            <a:ext cx="2438400" cy="1162050"/>
          </a:xfrm>
          <a:prstGeom prst="rect">
            <a:avLst/>
          </a:prstGeom>
          <a:noFill/>
          <a:ln w="9525">
            <a:noFill/>
            <a:miter lim="800000"/>
            <a:headEnd/>
            <a:tailEnd/>
          </a:ln>
        </p:spPr>
      </p:pic>
      <p:sp>
        <p:nvSpPr>
          <p:cNvPr id="8"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4294967295"/>
          </p:nvPr>
        </p:nvSpPr>
        <p:spPr>
          <a:xfrm>
            <a:off x="381000" y="1219200"/>
            <a:ext cx="8229600" cy="5065713"/>
          </a:xfrm>
        </p:spPr>
        <p:txBody>
          <a:bodyPr/>
          <a:lstStyle/>
          <a:p>
            <a:r>
              <a:rPr lang="zh-CN" altLang="en-US" sz="1800" b="1" smtClean="0"/>
              <a:t>⑧ </a:t>
            </a:r>
            <a:r>
              <a:rPr lang="en-US" altLang="zh-CN" sz="1800" b="1" smtClean="0"/>
              <a:t>Social Sciences</a:t>
            </a:r>
          </a:p>
          <a:p>
            <a:pPr lvl="1"/>
            <a:r>
              <a:rPr lang="en-US" altLang="zh-CN" sz="1600" smtClean="0"/>
              <a:t>Social networks explain phenomena such as MySpace, YouTube</a:t>
            </a:r>
          </a:p>
          <a:p>
            <a:pPr lvl="1"/>
            <a:r>
              <a:rPr lang="en-US" altLang="zh-CN" sz="1600" smtClean="0"/>
              <a:t>Statistical machine learning is used for recommendation and reputation services, e.g. Netflix, affinity card</a:t>
            </a:r>
            <a:endParaRPr lang="zh-CN" altLang="en-US" sz="1600" smtClean="0"/>
          </a:p>
        </p:txBody>
      </p:sp>
      <p:pic>
        <p:nvPicPr>
          <p:cNvPr id="40963" name="Picture 4"/>
          <p:cNvPicPr>
            <a:picLocks noChangeAspect="1" noChangeArrowheads="1"/>
          </p:cNvPicPr>
          <p:nvPr/>
        </p:nvPicPr>
        <p:blipFill>
          <a:blip r:embed="rId3"/>
          <a:srcRect/>
          <a:stretch>
            <a:fillRect/>
          </a:stretch>
        </p:blipFill>
        <p:spPr bwMode="auto">
          <a:xfrm>
            <a:off x="685800" y="3581400"/>
            <a:ext cx="2743200" cy="1143000"/>
          </a:xfrm>
          <a:prstGeom prst="rect">
            <a:avLst/>
          </a:prstGeom>
          <a:noFill/>
          <a:ln w="9525">
            <a:noFill/>
            <a:miter lim="800000"/>
            <a:headEnd/>
            <a:tailEnd/>
          </a:ln>
        </p:spPr>
      </p:pic>
      <p:pic>
        <p:nvPicPr>
          <p:cNvPr id="40964" name="Picture 5"/>
          <p:cNvPicPr>
            <a:picLocks noChangeAspect="1" noChangeArrowheads="1"/>
          </p:cNvPicPr>
          <p:nvPr/>
        </p:nvPicPr>
        <p:blipFill>
          <a:blip r:embed="rId4"/>
          <a:srcRect/>
          <a:stretch>
            <a:fillRect/>
          </a:stretch>
        </p:blipFill>
        <p:spPr bwMode="auto">
          <a:xfrm>
            <a:off x="3657600" y="3595688"/>
            <a:ext cx="1905000" cy="960437"/>
          </a:xfrm>
          <a:prstGeom prst="rect">
            <a:avLst/>
          </a:prstGeom>
          <a:noFill/>
          <a:ln w="9525">
            <a:noFill/>
            <a:miter lim="800000"/>
            <a:headEnd/>
            <a:tailEnd/>
          </a:ln>
        </p:spPr>
      </p:pic>
      <p:pic>
        <p:nvPicPr>
          <p:cNvPr id="40965" name="Picture 6"/>
          <p:cNvPicPr>
            <a:picLocks noChangeAspect="1" noChangeArrowheads="1"/>
          </p:cNvPicPr>
          <p:nvPr/>
        </p:nvPicPr>
        <p:blipFill>
          <a:blip r:embed="rId5"/>
          <a:srcRect/>
          <a:stretch>
            <a:fillRect/>
          </a:stretch>
        </p:blipFill>
        <p:spPr bwMode="auto">
          <a:xfrm>
            <a:off x="5918200" y="3581400"/>
            <a:ext cx="2743200" cy="974725"/>
          </a:xfrm>
          <a:prstGeom prst="rect">
            <a:avLst/>
          </a:prstGeom>
          <a:noFill/>
          <a:ln w="9525">
            <a:noFill/>
            <a:miter lim="800000"/>
            <a:headEnd/>
            <a:tailEnd/>
          </a:ln>
        </p:spPr>
      </p:pic>
      <p:sp>
        <p:nvSpPr>
          <p:cNvPr id="7"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4294967295"/>
          </p:nvPr>
        </p:nvSpPr>
        <p:spPr>
          <a:xfrm>
            <a:off x="381000" y="1219200"/>
            <a:ext cx="8229600" cy="5065713"/>
          </a:xfrm>
        </p:spPr>
        <p:txBody>
          <a:bodyPr/>
          <a:lstStyle/>
          <a:p>
            <a:r>
              <a:rPr lang="zh-CN" altLang="en-US" sz="1800" b="1" smtClean="0"/>
              <a:t>⑨ </a:t>
            </a:r>
            <a:r>
              <a:rPr lang="en-US" altLang="zh-CN" sz="1800" b="1" smtClean="0"/>
              <a:t>Medicine</a:t>
            </a:r>
          </a:p>
          <a:p>
            <a:pPr lvl="1"/>
            <a:r>
              <a:rPr lang="en-US" altLang="zh-CN" sz="1600" smtClean="0"/>
              <a:t>Robotic surgery</a:t>
            </a:r>
          </a:p>
          <a:p>
            <a:pPr lvl="1"/>
            <a:r>
              <a:rPr lang="en-US" altLang="zh-CN" sz="1600" smtClean="0"/>
              <a:t>Electronic health records require privacy technologies</a:t>
            </a:r>
          </a:p>
          <a:p>
            <a:pPr lvl="1"/>
            <a:r>
              <a:rPr lang="en-US" altLang="zh-CN" sz="1600" smtClean="0"/>
              <a:t>Scientific visualization enables virtual colonoscopy</a:t>
            </a:r>
            <a:endParaRPr lang="zh-CN" altLang="en-US" sz="1600" smtClean="0"/>
          </a:p>
        </p:txBody>
      </p:sp>
      <p:pic>
        <p:nvPicPr>
          <p:cNvPr id="41987" name="Picture 4"/>
          <p:cNvPicPr>
            <a:picLocks noChangeAspect="1" noChangeArrowheads="1"/>
          </p:cNvPicPr>
          <p:nvPr/>
        </p:nvPicPr>
        <p:blipFill>
          <a:blip r:embed="rId3"/>
          <a:srcRect/>
          <a:stretch>
            <a:fillRect/>
          </a:stretch>
        </p:blipFill>
        <p:spPr bwMode="auto">
          <a:xfrm>
            <a:off x="2819400" y="2913063"/>
            <a:ext cx="3543300" cy="3067050"/>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610600" cy="5953125"/>
          </a:xfrm>
        </p:spPr>
        <p:txBody>
          <a:bodyPr/>
          <a:lstStyle/>
          <a:p>
            <a:pPr eaLnBrk="1" hangingPunct="1">
              <a:spcBef>
                <a:spcPts val="200"/>
              </a:spcBef>
              <a:spcAft>
                <a:spcPts val="200"/>
              </a:spcAft>
              <a:buSzPct val="100000"/>
              <a:buFont typeface="Calibri" pitchFamily="34" charset="0"/>
              <a:buNone/>
              <a:defRPr/>
            </a:pPr>
            <a:r>
              <a:rPr lang="en-US" altLang="zh-CN" b="1" dirty="0" smtClean="0">
                <a:solidFill>
                  <a:srgbClr val="132584"/>
                </a:solidFill>
                <a:latin typeface="Book Antiqua" pitchFamily="18" charset="0"/>
                <a:ea typeface="汉仪超粗宋简" pitchFamily="49" charset="-122"/>
              </a:rPr>
              <a:t>1.1 Basic Concepts</a:t>
            </a:r>
          </a:p>
          <a:p>
            <a:pPr marL="1085850" lvl="1" indent="-4572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1. What is science?</a:t>
            </a:r>
          </a:p>
          <a:p>
            <a:pPr marL="1493838" lvl="2" indent="-457200"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① </a:t>
            </a:r>
            <a:r>
              <a:rPr lang="en-US" altLang="zh-CN" b="1" dirty="0" smtClean="0">
                <a:solidFill>
                  <a:srgbClr val="132584"/>
                </a:solidFill>
                <a:latin typeface="Book Antiqua" pitchFamily="18" charset="0"/>
                <a:ea typeface="汉仪超粗宋简" pitchFamily="49" charset="-122"/>
              </a:rPr>
              <a:t>Darwin’s Definition</a:t>
            </a:r>
            <a:r>
              <a:rPr lang="zh-CN" altLang="en-US" dirty="0" smtClean="0">
                <a:solidFill>
                  <a:srgbClr val="132584"/>
                </a:solidFill>
                <a:latin typeface="Book Antiqua" pitchFamily="18" charset="0"/>
                <a:ea typeface="汉仪超粗宋简" pitchFamily="49" charset="-122"/>
              </a:rPr>
              <a:t>：</a:t>
            </a:r>
            <a:endParaRPr lang="en-US" altLang="zh-CN" dirty="0" smtClean="0">
              <a:solidFill>
                <a:srgbClr val="132584"/>
              </a:solidFill>
              <a:latin typeface="Book Antiqua" pitchFamily="18" charset="0"/>
              <a:ea typeface="汉仪超粗宋简" pitchFamily="49" charset="-122"/>
            </a:endParaRPr>
          </a:p>
          <a:p>
            <a:pPr marL="1343025" lvl="2" indent="-26670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	Science consists in grouping facts so that general laws or conclusions may be drawn from them.</a:t>
            </a:r>
          </a:p>
          <a:p>
            <a:pPr marL="1341438" lvl="2" indent="-265113" eaLnBrk="1" hangingPunct="1">
              <a:spcBef>
                <a:spcPts val="200"/>
              </a:spcBef>
              <a:spcAft>
                <a:spcPts val="200"/>
              </a:spcAft>
              <a:buFontTx/>
              <a:buNone/>
              <a:defRPr/>
            </a:pPr>
            <a:r>
              <a:rPr lang="zh-CN" altLang="en-US" dirty="0" smtClean="0">
                <a:solidFill>
                  <a:srgbClr val="132584"/>
                </a:solidFill>
                <a:latin typeface="Book Antiqua" pitchFamily="18" charset="0"/>
                <a:ea typeface="汉仪超粗宋简" pitchFamily="49" charset="-122"/>
              </a:rPr>
              <a:t>② </a:t>
            </a:r>
            <a:r>
              <a:rPr lang="en-US" altLang="zh-CN" dirty="0" smtClean="0">
                <a:solidFill>
                  <a:srgbClr val="132584"/>
                </a:solidFill>
                <a:latin typeface="Book Antiqua" pitchFamily="18" charset="0"/>
                <a:ea typeface="汉仪超粗宋简" pitchFamily="49" charset="-122"/>
              </a:rPr>
              <a:t>On general, science includes nature science, social science and thinking science.</a:t>
            </a:r>
          </a:p>
          <a:p>
            <a:pPr marL="1085850" lvl="1" indent="-4572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2. What is discipline?</a:t>
            </a:r>
          </a:p>
          <a:p>
            <a:pPr marL="990600" lvl="2" indent="352425"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A discipline refers to a </a:t>
            </a:r>
            <a:r>
              <a:rPr lang="en-US" altLang="zh-CN" b="1" dirty="0" smtClean="0">
                <a:solidFill>
                  <a:srgbClr val="132584"/>
                </a:solidFill>
                <a:latin typeface="Book Antiqua" pitchFamily="18" charset="0"/>
                <a:ea typeface="汉仪超粗宋简" pitchFamily="49" charset="-122"/>
              </a:rPr>
              <a:t>certain scientific area</a:t>
            </a:r>
            <a:r>
              <a:rPr lang="en-US" altLang="zh-CN" dirty="0" smtClean="0">
                <a:solidFill>
                  <a:srgbClr val="132584"/>
                </a:solidFill>
                <a:latin typeface="Book Antiqua" pitchFamily="18" charset="0"/>
                <a:ea typeface="汉仪超粗宋简" pitchFamily="49" charset="-122"/>
              </a:rPr>
              <a:t> or a </a:t>
            </a:r>
            <a:r>
              <a:rPr lang="en-US" altLang="zh-CN" b="1" dirty="0" smtClean="0">
                <a:solidFill>
                  <a:srgbClr val="132584"/>
                </a:solidFill>
                <a:latin typeface="Book Antiqua" pitchFamily="18" charset="0"/>
                <a:ea typeface="汉仪超粗宋简" pitchFamily="49" charset="-122"/>
              </a:rPr>
              <a:t>branch of science </a:t>
            </a:r>
            <a:r>
              <a:rPr lang="en-US" altLang="zh-CN" dirty="0" smtClean="0">
                <a:solidFill>
                  <a:srgbClr val="132584"/>
                </a:solidFill>
                <a:latin typeface="Book Antiqua" pitchFamily="18" charset="0"/>
                <a:ea typeface="汉仪超粗宋简" pitchFamily="49" charset="-122"/>
              </a:rPr>
              <a:t>(such as physics and biology).  That is, a discipline means a finely divided branch of science.</a:t>
            </a:r>
            <a:endParaRPr lang="en-US" altLang="zh-CN" sz="1800" dirty="0" smtClean="0">
              <a:solidFill>
                <a:srgbClr val="132584"/>
              </a:solidFill>
              <a:latin typeface="宋体" pitchFamily="2" charset="-122"/>
              <a:ea typeface="黑体"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body" idx="4294967295"/>
          </p:nvPr>
        </p:nvSpPr>
        <p:spPr>
          <a:xfrm>
            <a:off x="381000" y="1219200"/>
            <a:ext cx="8229600" cy="5065713"/>
          </a:xfrm>
        </p:spPr>
        <p:txBody>
          <a:bodyPr/>
          <a:lstStyle/>
          <a:p>
            <a:r>
              <a:rPr lang="en-US" altLang="zh-CN" sz="1800" b="1" dirty="0" smtClean="0">
                <a:ea typeface="黑体" pitchFamily="2" charset="-122"/>
              </a:rPr>
              <a:t>⑩ Law</a:t>
            </a:r>
          </a:p>
          <a:p>
            <a:pPr lvl="1"/>
            <a:r>
              <a:rPr lang="en-US" altLang="zh-CN" sz="1600" dirty="0" smtClean="0">
                <a:ea typeface="黑体" pitchFamily="2" charset="-122"/>
              </a:rPr>
              <a:t>Stanford Computational Law approaches include AI, temporal logic, state machines, process algebras, Petri nets </a:t>
            </a:r>
          </a:p>
          <a:p>
            <a:pPr lvl="1"/>
            <a:r>
              <a:rPr lang="en-US" altLang="zh-CN" sz="1600" dirty="0" smtClean="0">
                <a:ea typeface="黑体" pitchFamily="2" charset="-122"/>
              </a:rPr>
              <a:t>FF POIROT Project on fraud investigation is creating a detailed Ontology of European law</a:t>
            </a:r>
          </a:p>
          <a:p>
            <a:pPr lvl="1"/>
            <a:r>
              <a:rPr lang="en-US" altLang="zh-CN" sz="1600" dirty="0" smtClean="0">
                <a:ea typeface="黑体" pitchFamily="2" charset="-122"/>
              </a:rPr>
              <a:t>Sherlock Project on crime scene investigation</a:t>
            </a:r>
            <a:endParaRPr lang="zh-CN" altLang="en-US" sz="1600" dirty="0" smtClean="0">
              <a:ea typeface="黑体" pitchFamily="2" charset="-122"/>
            </a:endParaRPr>
          </a:p>
        </p:txBody>
      </p:sp>
      <p:pic>
        <p:nvPicPr>
          <p:cNvPr id="43011" name="Picture 4"/>
          <p:cNvPicPr>
            <a:picLocks noChangeAspect="1" noChangeArrowheads="1"/>
          </p:cNvPicPr>
          <p:nvPr/>
        </p:nvPicPr>
        <p:blipFill>
          <a:blip r:embed="rId3"/>
          <a:srcRect/>
          <a:stretch>
            <a:fillRect/>
          </a:stretch>
        </p:blipFill>
        <p:spPr bwMode="auto">
          <a:xfrm>
            <a:off x="2971800" y="3657600"/>
            <a:ext cx="2438400" cy="2314575"/>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a:xfrm>
            <a:off x="381000" y="1219200"/>
            <a:ext cx="8229600" cy="5065713"/>
          </a:xfrm>
        </p:spPr>
        <p:txBody>
          <a:bodyPr/>
          <a:lstStyle/>
          <a:p>
            <a:r>
              <a:rPr lang="en-US" altLang="zh-CN" sz="1800" b="1" smtClean="0"/>
              <a:t>⑪ Entertainment</a:t>
            </a:r>
          </a:p>
          <a:p>
            <a:pPr lvl="1"/>
            <a:r>
              <a:rPr lang="en-US" altLang="zh-CN" sz="1600" smtClean="0"/>
              <a:t>Games</a:t>
            </a:r>
          </a:p>
          <a:p>
            <a:pPr lvl="1"/>
            <a:r>
              <a:rPr lang="en-US" altLang="zh-CN" sz="1600" smtClean="0"/>
              <a:t>Movies</a:t>
            </a:r>
          </a:p>
          <a:p>
            <a:pPr lvl="1"/>
            <a:r>
              <a:rPr lang="en-US" altLang="zh-CN" sz="1600" smtClean="0"/>
              <a:t>Dreamworks uses HP data center to render Shrek and Madagascar</a:t>
            </a:r>
          </a:p>
          <a:p>
            <a:pPr lvl="1"/>
            <a:r>
              <a:rPr lang="en-US" altLang="zh-CN" sz="1600" smtClean="0"/>
              <a:t>Lucas Films uses 2000-node data center to produce Pirates of the Caribbean.</a:t>
            </a:r>
            <a:endParaRPr lang="zh-CN" altLang="en-US" sz="1600" smtClean="0"/>
          </a:p>
        </p:txBody>
      </p:sp>
      <p:pic>
        <p:nvPicPr>
          <p:cNvPr id="44035" name="Picture 4"/>
          <p:cNvPicPr>
            <a:picLocks noChangeAspect="1" noChangeArrowheads="1"/>
          </p:cNvPicPr>
          <p:nvPr/>
        </p:nvPicPr>
        <p:blipFill>
          <a:blip r:embed="rId3"/>
          <a:srcRect/>
          <a:stretch>
            <a:fillRect/>
          </a:stretch>
        </p:blipFill>
        <p:spPr bwMode="auto">
          <a:xfrm>
            <a:off x="685800" y="3657600"/>
            <a:ext cx="1857375" cy="1371600"/>
          </a:xfrm>
          <a:prstGeom prst="rect">
            <a:avLst/>
          </a:prstGeom>
          <a:noFill/>
          <a:ln w="9525">
            <a:noFill/>
            <a:miter lim="800000"/>
            <a:headEnd/>
            <a:tailEnd/>
          </a:ln>
        </p:spPr>
      </p:pic>
      <p:pic>
        <p:nvPicPr>
          <p:cNvPr id="44036" name="Picture 5"/>
          <p:cNvPicPr>
            <a:picLocks noChangeAspect="1" noChangeArrowheads="1"/>
          </p:cNvPicPr>
          <p:nvPr/>
        </p:nvPicPr>
        <p:blipFill>
          <a:blip r:embed="rId4"/>
          <a:srcRect/>
          <a:stretch>
            <a:fillRect/>
          </a:stretch>
        </p:blipFill>
        <p:spPr bwMode="auto">
          <a:xfrm>
            <a:off x="3733800" y="3657600"/>
            <a:ext cx="2733675" cy="1343025"/>
          </a:xfrm>
          <a:prstGeom prst="rect">
            <a:avLst/>
          </a:prstGeom>
          <a:noFill/>
          <a:ln w="9525">
            <a:noFill/>
            <a:miter lim="800000"/>
            <a:headEnd/>
            <a:tailEnd/>
          </a:ln>
        </p:spPr>
      </p:pic>
      <p:sp>
        <p:nvSpPr>
          <p:cNvPr id="6"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4294967295"/>
          </p:nvPr>
        </p:nvSpPr>
        <p:spPr>
          <a:xfrm>
            <a:off x="381000" y="1219200"/>
            <a:ext cx="8229600" cy="5065713"/>
          </a:xfrm>
        </p:spPr>
        <p:txBody>
          <a:bodyPr/>
          <a:lstStyle/>
          <a:p>
            <a:r>
              <a:rPr lang="en-US" altLang="zh-CN" sz="1800" b="1" smtClean="0">
                <a:ea typeface="黑体" pitchFamily="2" charset="-122"/>
              </a:rPr>
              <a:t>⑫ Arts</a:t>
            </a:r>
          </a:p>
          <a:p>
            <a:pPr lvl="1"/>
            <a:r>
              <a:rPr lang="en-US" altLang="zh-CN" sz="1600" smtClean="0">
                <a:ea typeface="黑体" pitchFamily="2" charset="-122"/>
              </a:rPr>
              <a:t>Art (e.g., Robotticelli)</a:t>
            </a:r>
          </a:p>
          <a:p>
            <a:pPr lvl="1"/>
            <a:r>
              <a:rPr lang="en-US" altLang="zh-CN" sz="1600" smtClean="0">
                <a:ea typeface="黑体" pitchFamily="2" charset="-122"/>
              </a:rPr>
              <a:t>Drama</a:t>
            </a:r>
          </a:p>
          <a:p>
            <a:pPr lvl="1"/>
            <a:r>
              <a:rPr lang="en-US" altLang="zh-CN" sz="1600" smtClean="0">
                <a:ea typeface="黑体" pitchFamily="2" charset="-122"/>
              </a:rPr>
              <a:t>Music</a:t>
            </a:r>
          </a:p>
          <a:p>
            <a:pPr lvl="1"/>
            <a:r>
              <a:rPr lang="en-US" altLang="zh-CN" sz="1600" smtClean="0">
                <a:ea typeface="黑体" pitchFamily="2" charset="-122"/>
              </a:rPr>
              <a:t>Photography</a:t>
            </a:r>
            <a:endParaRPr lang="zh-CN" altLang="en-US" sz="1600" smtClean="0">
              <a:ea typeface="黑体" pitchFamily="2" charset="-122"/>
            </a:endParaRPr>
          </a:p>
        </p:txBody>
      </p:sp>
      <p:pic>
        <p:nvPicPr>
          <p:cNvPr id="45059" name="Picture 4"/>
          <p:cNvPicPr>
            <a:picLocks noChangeAspect="1" noChangeArrowheads="1"/>
          </p:cNvPicPr>
          <p:nvPr/>
        </p:nvPicPr>
        <p:blipFill>
          <a:blip r:embed="rId2"/>
          <a:srcRect/>
          <a:stretch>
            <a:fillRect/>
          </a:stretch>
        </p:blipFill>
        <p:spPr bwMode="auto">
          <a:xfrm>
            <a:off x="2667000" y="3200400"/>
            <a:ext cx="2057400" cy="2419350"/>
          </a:xfrm>
          <a:prstGeom prst="rect">
            <a:avLst/>
          </a:prstGeom>
          <a:noFill/>
          <a:ln w="9525">
            <a:noFill/>
            <a:miter lim="800000"/>
            <a:headEnd/>
            <a:tailEnd/>
          </a:ln>
        </p:spPr>
      </p:pic>
      <p:pic>
        <p:nvPicPr>
          <p:cNvPr id="45060" name="Picture 5"/>
          <p:cNvPicPr>
            <a:picLocks noChangeAspect="1" noChangeArrowheads="1"/>
          </p:cNvPicPr>
          <p:nvPr/>
        </p:nvPicPr>
        <p:blipFill>
          <a:blip r:embed="rId3"/>
          <a:srcRect/>
          <a:stretch>
            <a:fillRect/>
          </a:stretch>
        </p:blipFill>
        <p:spPr bwMode="auto">
          <a:xfrm>
            <a:off x="4953000" y="3200400"/>
            <a:ext cx="3314700" cy="2419350"/>
          </a:xfrm>
          <a:prstGeom prst="rect">
            <a:avLst/>
          </a:prstGeom>
          <a:noFill/>
          <a:ln w="9525">
            <a:noFill/>
            <a:miter lim="800000"/>
            <a:headEnd/>
            <a:tailEnd/>
          </a:ln>
        </p:spPr>
      </p:pic>
      <p:sp>
        <p:nvSpPr>
          <p:cNvPr id="6"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4294967295"/>
          </p:nvPr>
        </p:nvSpPr>
        <p:spPr>
          <a:xfrm>
            <a:off x="381000" y="1219200"/>
            <a:ext cx="8229600" cy="5065713"/>
          </a:xfrm>
        </p:spPr>
        <p:txBody>
          <a:bodyPr/>
          <a:lstStyle/>
          <a:p>
            <a:r>
              <a:rPr lang="en-US" altLang="zh-CN" sz="1800" b="1" smtClean="0">
                <a:ea typeface="黑体" pitchFamily="2" charset="-122"/>
              </a:rPr>
              <a:t>⑬ Sports</a:t>
            </a:r>
          </a:p>
          <a:p>
            <a:pPr lvl="1"/>
            <a:r>
              <a:rPr lang="en-US" altLang="zh-CN" sz="1600" smtClean="0">
                <a:ea typeface="黑体" pitchFamily="2" charset="-122"/>
              </a:rPr>
              <a:t>Lance Armstrong’s cycling computer tracks man and machine statistics</a:t>
            </a:r>
          </a:p>
          <a:p>
            <a:pPr lvl="1"/>
            <a:r>
              <a:rPr lang="en-US" altLang="zh-CN" sz="1600" smtClean="0">
                <a:ea typeface="黑体" pitchFamily="2" charset="-122"/>
              </a:rPr>
              <a:t>Synergy Sports analyzes digital videos NBA games</a:t>
            </a:r>
            <a:endParaRPr lang="zh-CN" altLang="en-US" sz="1600" smtClean="0">
              <a:ea typeface="黑体" pitchFamily="2" charset="-122"/>
            </a:endParaRPr>
          </a:p>
        </p:txBody>
      </p:sp>
      <p:pic>
        <p:nvPicPr>
          <p:cNvPr id="46083" name="Picture 4"/>
          <p:cNvPicPr>
            <a:picLocks noChangeAspect="1" noChangeArrowheads="1"/>
          </p:cNvPicPr>
          <p:nvPr/>
        </p:nvPicPr>
        <p:blipFill>
          <a:blip r:embed="rId3"/>
          <a:srcRect/>
          <a:stretch>
            <a:fillRect/>
          </a:stretch>
        </p:blipFill>
        <p:spPr bwMode="auto">
          <a:xfrm>
            <a:off x="2895600" y="2924175"/>
            <a:ext cx="2847975" cy="2924175"/>
          </a:xfrm>
          <a:prstGeom prst="rect">
            <a:avLst/>
          </a:prstGeom>
          <a:noFill/>
          <a:ln w="9525">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4294967295"/>
          </p:nvPr>
        </p:nvSpPr>
        <p:spPr>
          <a:xfrm>
            <a:off x="381000" y="1219200"/>
            <a:ext cx="8229600" cy="5065713"/>
          </a:xfrm>
        </p:spPr>
        <p:txBody>
          <a:bodyPr/>
          <a:lstStyle/>
          <a:p>
            <a:r>
              <a:rPr lang="en-US" altLang="zh-CN" sz="1800" b="1" smtClean="0">
                <a:ea typeface="黑体" pitchFamily="2" charset="-122"/>
              </a:rPr>
              <a:t>⑭ Educational Implications</a:t>
            </a:r>
            <a:endParaRPr lang="en-US" altLang="zh-CN" sz="2000" smtClean="0">
              <a:ea typeface="黑体" pitchFamily="2" charset="-122"/>
            </a:endParaRPr>
          </a:p>
          <a:p>
            <a:pPr lvl="1"/>
            <a:r>
              <a:rPr lang="en-US" altLang="zh-CN" sz="1600" smtClean="0">
                <a:ea typeface="黑体" pitchFamily="2" charset="-122"/>
              </a:rPr>
              <a:t>Universities should start with their freshmen-level intro courses.</a:t>
            </a:r>
            <a:br>
              <a:rPr lang="en-US" altLang="zh-CN" sz="1600" smtClean="0">
                <a:ea typeface="黑体" pitchFamily="2" charset="-122"/>
              </a:rPr>
            </a:br>
            <a:r>
              <a:rPr lang="en-US" altLang="zh-CN" sz="1600" smtClean="0">
                <a:ea typeface="黑体" pitchFamily="2" charset="-122"/>
              </a:rPr>
              <a:t>--Teach “Ways to Think Like a Computer Scientist” not just “Intro to &lt;programming language&gt;”</a:t>
            </a:r>
          </a:p>
          <a:p>
            <a:pPr lvl="1"/>
            <a:r>
              <a:rPr lang="en-US" altLang="zh-CN" sz="1600" smtClean="0">
                <a:ea typeface="黑体" pitchFamily="2" charset="-122"/>
              </a:rPr>
              <a:t>Engage national and international organizations to reform curricula, in particular K-12.</a:t>
            </a:r>
            <a:br>
              <a:rPr lang="en-US" altLang="zh-CN" sz="1600" smtClean="0">
                <a:ea typeface="黑体" pitchFamily="2" charset="-122"/>
              </a:rPr>
            </a:br>
            <a:r>
              <a:rPr lang="en-US" altLang="zh-CN" sz="1600" smtClean="0">
                <a:ea typeface="黑体" pitchFamily="2" charset="-122"/>
              </a:rPr>
              <a:t>--ACM, CSTA, CRA, etc.</a:t>
            </a:r>
          </a:p>
          <a:p>
            <a:pPr lvl="1"/>
            <a:r>
              <a:rPr lang="en-US" altLang="zh-CN" sz="1600" smtClean="0">
                <a:ea typeface="黑体" pitchFamily="2" charset="-122"/>
              </a:rPr>
              <a:t>It needs to be a collective effort.</a:t>
            </a:r>
            <a:endParaRPr lang="zh-CN" altLang="en-US" sz="1600" smtClean="0">
              <a:ea typeface="黑体" pitchFamily="2" charset="-122"/>
            </a:endParaRPr>
          </a:p>
        </p:txBody>
      </p:sp>
      <p:sp>
        <p:nvSpPr>
          <p:cNvPr id="4"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4294967295"/>
          </p:nvPr>
        </p:nvSpPr>
        <p:spPr>
          <a:xfrm>
            <a:off x="381000" y="1219200"/>
            <a:ext cx="8229600" cy="5065713"/>
          </a:xfrm>
        </p:spPr>
        <p:txBody>
          <a:bodyPr/>
          <a:lstStyle/>
          <a:p>
            <a:r>
              <a:rPr lang="en-US" altLang="zh-CN" sz="1800" b="1" smtClean="0">
                <a:ea typeface="黑体" pitchFamily="2" charset="-122"/>
              </a:rPr>
              <a:t>⑮ Simulation</a:t>
            </a:r>
            <a:endParaRPr lang="zh-CN" altLang="en-US" sz="1800" b="1" smtClean="0">
              <a:ea typeface="黑体" pitchFamily="2" charset="-122"/>
            </a:endParaRPr>
          </a:p>
        </p:txBody>
      </p:sp>
      <p:pic>
        <p:nvPicPr>
          <p:cNvPr id="48131" name="Picture 4" descr="fig1_mission"/>
          <p:cNvPicPr>
            <a:picLocks noChangeAspect="1" noChangeArrowheads="1"/>
          </p:cNvPicPr>
          <p:nvPr/>
        </p:nvPicPr>
        <p:blipFill>
          <a:blip r:embed="rId2"/>
          <a:srcRect/>
          <a:stretch>
            <a:fillRect/>
          </a:stretch>
        </p:blipFill>
        <p:spPr bwMode="auto">
          <a:xfrm>
            <a:off x="279400" y="1828800"/>
            <a:ext cx="5130800" cy="3505200"/>
          </a:xfrm>
          <a:prstGeom prst="rect">
            <a:avLst/>
          </a:prstGeom>
          <a:noFill/>
          <a:ln w="9525">
            <a:noFill/>
            <a:miter lim="800000"/>
            <a:headEnd/>
            <a:tailEnd/>
          </a:ln>
        </p:spPr>
      </p:pic>
      <p:pic>
        <p:nvPicPr>
          <p:cNvPr id="48132" name="Picture 5"/>
          <p:cNvPicPr>
            <a:picLocks noChangeAspect="1" noChangeArrowheads="1"/>
          </p:cNvPicPr>
          <p:nvPr/>
        </p:nvPicPr>
        <p:blipFill>
          <a:blip r:embed="rId3"/>
          <a:srcRect/>
          <a:stretch>
            <a:fillRect/>
          </a:stretch>
        </p:blipFill>
        <p:spPr bwMode="auto">
          <a:xfrm>
            <a:off x="5486400" y="1143000"/>
            <a:ext cx="3581400" cy="5191125"/>
          </a:xfrm>
          <a:prstGeom prst="rect">
            <a:avLst/>
          </a:prstGeom>
          <a:noFill/>
          <a:ln w="9525">
            <a:noFill/>
            <a:miter lim="800000"/>
            <a:headEnd/>
            <a:tailEnd/>
          </a:ln>
        </p:spPr>
      </p:pic>
      <p:sp>
        <p:nvSpPr>
          <p:cNvPr id="6"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9"/>
          <p:cNvSpPr txBox="1">
            <a:spLocks noChangeArrowheads="1"/>
          </p:cNvSpPr>
          <p:nvPr/>
        </p:nvSpPr>
        <p:spPr bwMode="auto">
          <a:xfrm>
            <a:off x="381000" y="1219200"/>
            <a:ext cx="3124200" cy="4279900"/>
          </a:xfrm>
          <a:prstGeom prst="rect">
            <a:avLst/>
          </a:prstGeom>
          <a:noFill/>
          <a:ln w="28575" algn="ctr">
            <a:noFill/>
            <a:miter lim="800000"/>
            <a:headEnd/>
            <a:tailEnd/>
          </a:ln>
        </p:spPr>
        <p:txBody>
          <a:bodyPr lIns="90000" tIns="46800" rIns="90000" bIns="46800">
            <a:spAutoFit/>
          </a:bodyPr>
          <a:lstStyle/>
          <a:p>
            <a:r>
              <a:rPr lang="en-US" altLang="zh-CN" b="1">
                <a:solidFill>
                  <a:srgbClr val="133984"/>
                </a:solidFill>
              </a:rPr>
              <a:t>⑯ Cover Imagery</a:t>
            </a:r>
            <a:endParaRPr lang="en-US" altLang="zh-CN" sz="2000">
              <a:solidFill>
                <a:srgbClr val="133984"/>
              </a:solidFill>
            </a:endParaRPr>
          </a:p>
          <a:p>
            <a:pPr lvl="1">
              <a:buFont typeface="Arial" charset="0"/>
              <a:buChar char="•"/>
            </a:pPr>
            <a:r>
              <a:rPr lang="en-US" altLang="zh-CN" sz="1600">
                <a:solidFill>
                  <a:srgbClr val="133984"/>
                </a:solidFill>
              </a:rPr>
              <a:t> Computational science enabled by high-end computing power now makes it possible for researchers to look inside tornadic storms</a:t>
            </a:r>
          </a:p>
          <a:p>
            <a:pPr lvl="1">
              <a:buFont typeface="Arial" charset="0"/>
              <a:buChar char="•"/>
            </a:pPr>
            <a:r>
              <a:rPr lang="en-US" altLang="zh-CN" sz="1600">
                <a:solidFill>
                  <a:srgbClr val="133984"/>
                </a:solidFill>
              </a:rPr>
              <a:t>National Center for Supercomputing Applications (NCSA) . The simulation was based on data collected from a 2003 F4 tornado that ripped through Manchester, South Dakota.</a:t>
            </a:r>
            <a:endParaRPr lang="zh-CN" altLang="en-US" sz="1600">
              <a:solidFill>
                <a:srgbClr val="133984"/>
              </a:solidFill>
            </a:endParaRPr>
          </a:p>
          <a:p>
            <a:pPr>
              <a:spcBef>
                <a:spcPct val="50000"/>
              </a:spcBef>
            </a:pPr>
            <a:endParaRPr lang="zh-CN" altLang="en-US" sz="1600"/>
          </a:p>
        </p:txBody>
      </p:sp>
      <p:pic>
        <p:nvPicPr>
          <p:cNvPr id="49155" name="Picture 11"/>
          <p:cNvPicPr>
            <a:picLocks noChangeAspect="1" noChangeArrowheads="1"/>
          </p:cNvPicPr>
          <p:nvPr/>
        </p:nvPicPr>
        <p:blipFill>
          <a:blip r:embed="rId2"/>
          <a:srcRect/>
          <a:stretch>
            <a:fillRect/>
          </a:stretch>
        </p:blipFill>
        <p:spPr bwMode="auto">
          <a:xfrm>
            <a:off x="4060825" y="1295400"/>
            <a:ext cx="4600575" cy="5381625"/>
          </a:xfrm>
          <a:prstGeom prst="rect">
            <a:avLst/>
          </a:prstGeom>
          <a:noFill/>
          <a:ln w="28575" algn="ctr">
            <a:noFill/>
            <a:miter lim="800000"/>
            <a:headEnd/>
            <a:tailEnd/>
          </a:ln>
        </p:spPr>
      </p:pic>
      <p:sp>
        <p:nvSpPr>
          <p:cNvPr id="5"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4294967295"/>
          </p:nvPr>
        </p:nvSpPr>
        <p:spPr>
          <a:xfrm>
            <a:off x="381000" y="1106488"/>
            <a:ext cx="8229600" cy="5065712"/>
          </a:xfrm>
        </p:spPr>
        <p:txBody>
          <a:bodyPr/>
          <a:lstStyle/>
          <a:p>
            <a:r>
              <a:rPr lang="en-US" altLang="zh-CN" sz="1800" b="1" smtClean="0">
                <a:ea typeface="黑体" pitchFamily="2" charset="-122"/>
              </a:rPr>
              <a:t>⑰ Earthquake can be efficiently simulated?</a:t>
            </a:r>
            <a:r>
              <a:rPr lang="en-US" altLang="zh-CN" smtClean="0">
                <a:ea typeface="黑体" pitchFamily="2" charset="-122"/>
              </a:rPr>
              <a:t> </a:t>
            </a:r>
            <a:endParaRPr lang="zh-CN" altLang="en-US" smtClean="0">
              <a:ea typeface="黑体" pitchFamily="2" charset="-122"/>
            </a:endParaRPr>
          </a:p>
        </p:txBody>
      </p:sp>
      <p:pic>
        <p:nvPicPr>
          <p:cNvPr id="50179" name="imgb" descr="1705456883891619783"/>
          <p:cNvPicPr>
            <a:picLocks noChangeAspect="1" noChangeArrowheads="1"/>
          </p:cNvPicPr>
          <p:nvPr/>
        </p:nvPicPr>
        <p:blipFill>
          <a:blip r:embed="rId2"/>
          <a:srcRect/>
          <a:stretch>
            <a:fillRect/>
          </a:stretch>
        </p:blipFill>
        <p:spPr bwMode="auto">
          <a:xfrm>
            <a:off x="304800" y="1981200"/>
            <a:ext cx="2667000" cy="3381375"/>
          </a:xfrm>
          <a:prstGeom prst="rect">
            <a:avLst/>
          </a:prstGeom>
          <a:noFill/>
          <a:ln w="9525">
            <a:noFill/>
            <a:miter lim="800000"/>
            <a:headEnd/>
            <a:tailEnd/>
          </a:ln>
        </p:spPr>
      </p:pic>
      <p:pic>
        <p:nvPicPr>
          <p:cNvPr id="50180" name="imgb" descr="20110312124656397_S"/>
          <p:cNvPicPr>
            <a:picLocks noChangeAspect="1" noChangeArrowheads="1"/>
          </p:cNvPicPr>
          <p:nvPr/>
        </p:nvPicPr>
        <p:blipFill>
          <a:blip r:embed="rId3"/>
          <a:srcRect/>
          <a:stretch>
            <a:fillRect/>
          </a:stretch>
        </p:blipFill>
        <p:spPr bwMode="auto">
          <a:xfrm>
            <a:off x="3238500" y="1981200"/>
            <a:ext cx="2628900" cy="3381375"/>
          </a:xfrm>
          <a:prstGeom prst="rect">
            <a:avLst/>
          </a:prstGeom>
          <a:noFill/>
          <a:ln w="9525">
            <a:noFill/>
            <a:miter lim="800000"/>
            <a:headEnd/>
            <a:tailEnd/>
          </a:ln>
        </p:spPr>
      </p:pic>
      <p:sp>
        <p:nvSpPr>
          <p:cNvPr id="50181" name="Text Box 6"/>
          <p:cNvSpPr txBox="1">
            <a:spLocks noChangeArrowheads="1"/>
          </p:cNvSpPr>
          <p:nvPr/>
        </p:nvSpPr>
        <p:spPr bwMode="auto">
          <a:xfrm>
            <a:off x="838200" y="5715000"/>
            <a:ext cx="6400800" cy="457200"/>
          </a:xfrm>
          <a:prstGeom prst="rect">
            <a:avLst/>
          </a:prstGeom>
          <a:noFill/>
          <a:ln w="28575" algn="ctr">
            <a:noFill/>
            <a:miter lim="800000"/>
            <a:headEnd/>
            <a:tailEnd/>
          </a:ln>
        </p:spPr>
        <p:txBody>
          <a:bodyPr lIns="90000" tIns="46800" rIns="90000" bIns="46800">
            <a:spAutoFit/>
          </a:bodyPr>
          <a:lstStyle/>
          <a:p>
            <a:pPr>
              <a:spcBef>
                <a:spcPct val="50000"/>
              </a:spcBef>
            </a:pPr>
            <a:r>
              <a:rPr lang="en-US" altLang="zh-CN" b="1"/>
              <a:t>M8.8 to M9.0 Earthquake in Japan</a:t>
            </a:r>
            <a:endParaRPr lang="zh-CN" altLang="en-US" b="1"/>
          </a:p>
        </p:txBody>
      </p:sp>
      <p:pic>
        <p:nvPicPr>
          <p:cNvPr id="50182" name="Picture 7" descr="日本地震"/>
          <p:cNvPicPr>
            <a:picLocks noChangeAspect="1" noChangeArrowheads="1"/>
          </p:cNvPicPr>
          <p:nvPr/>
        </p:nvPicPr>
        <p:blipFill>
          <a:blip r:embed="rId4"/>
          <a:srcRect/>
          <a:stretch>
            <a:fillRect/>
          </a:stretch>
        </p:blipFill>
        <p:spPr bwMode="auto">
          <a:xfrm>
            <a:off x="6172200" y="1981200"/>
            <a:ext cx="2667000" cy="3381375"/>
          </a:xfrm>
          <a:prstGeom prst="rect">
            <a:avLst/>
          </a:prstGeom>
          <a:noFill/>
          <a:ln w="9525">
            <a:noFill/>
            <a:miter lim="800000"/>
            <a:headEnd/>
            <a:tailEnd/>
          </a:ln>
        </p:spPr>
      </p:pic>
      <p:sp>
        <p:nvSpPr>
          <p:cNvPr id="8" name="Rectangle 3"/>
          <p:cNvSpPr txBox="1">
            <a:spLocks noChangeArrowheads="1"/>
          </p:cNvSpPr>
          <p:nvPr/>
        </p:nvSpPr>
        <p:spPr bwMode="auto">
          <a:xfrm>
            <a:off x="152400" y="685800"/>
            <a:ext cx="8991600" cy="457200"/>
          </a:xfrm>
          <a:prstGeom prst="rect">
            <a:avLst/>
          </a:prstGeom>
          <a:noFill/>
          <a:ln w="9525">
            <a:noFill/>
            <a:miter lim="800000"/>
            <a:headEnd/>
            <a:tailEnd/>
          </a:ln>
        </p:spPr>
        <p:txBody>
          <a:bodyPr/>
          <a:lstStyle/>
          <a:p>
            <a:pPr marL="449263" indent="-449263">
              <a:lnSpc>
                <a:spcPct val="110000"/>
              </a:lnSpc>
              <a:spcBef>
                <a:spcPts val="200"/>
              </a:spcBef>
              <a:spcAft>
                <a:spcPts val="200"/>
              </a:spcAft>
              <a:buClr>
                <a:srgbClr val="1E4649"/>
              </a:buClr>
              <a:buSzPct val="100000"/>
              <a:defRPr/>
            </a:pPr>
            <a:r>
              <a:rPr lang="en-US" altLang="zh-CN" sz="2800" b="1" kern="0" dirty="0">
                <a:solidFill>
                  <a:srgbClr val="133984"/>
                </a:solidFill>
                <a:latin typeface="Book Antiqua" pitchFamily="18" charset="0"/>
                <a:ea typeface="汉仪超粗宋简" pitchFamily="49" charset="-122"/>
              </a:rPr>
              <a:t>4.Computational thinking in other disciplines </a:t>
            </a:r>
            <a:r>
              <a:rPr lang="en-US" altLang="zh-CN" kern="0" dirty="0">
                <a:solidFill>
                  <a:srgbClr val="133984"/>
                </a:solidFill>
                <a:latin typeface="Book Antiqua" pitchFamily="18" charset="0"/>
                <a:ea typeface="汉仪超粗宋简" pitchFamily="49" charset="-122"/>
              </a:rPr>
              <a:t>(</a:t>
            </a:r>
            <a:r>
              <a:rPr lang="en-US" altLang="zh-CN" i="1" kern="0" dirty="0">
                <a:solidFill>
                  <a:srgbClr val="133984"/>
                </a:solidFill>
                <a:latin typeface="Book Antiqua" pitchFamily="18" charset="0"/>
                <a:ea typeface="汉仪超粗宋简" pitchFamily="49" charset="-122"/>
              </a:rPr>
              <a:t>From Wing</a:t>
            </a:r>
            <a:r>
              <a:rPr lang="en-US" altLang="zh-CN" kern="0" dirty="0">
                <a:solidFill>
                  <a:srgbClr val="133984"/>
                </a:solidFill>
                <a:latin typeface="Book Antiqua" pitchFamily="18" charset="0"/>
                <a:ea typeface="汉仪超粗宋简" pitchFamily="49" charset="-122"/>
              </a:rPr>
              <a:t>)</a:t>
            </a:r>
            <a:endParaRPr lang="en-US" altLang="zh-CN" sz="2800" kern="0" dirty="0">
              <a:solidFill>
                <a:srgbClr val="133984"/>
              </a:solidFill>
              <a:latin typeface="Book Antiqua" pitchFamily="18" charset="0"/>
              <a:ea typeface="汉仪超粗宋简"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381000" y="676275"/>
            <a:ext cx="8610600" cy="5953125"/>
          </a:xfrm>
        </p:spPr>
        <p:txBody>
          <a:bodyPr/>
          <a:lstStyle/>
          <a:p>
            <a:pPr marL="457200" indent="-457200" eaLnBrk="1" hangingPunct="1">
              <a:spcBef>
                <a:spcPts val="200"/>
              </a:spcBef>
              <a:spcAft>
                <a:spcPts val="200"/>
              </a:spcAft>
            </a:pPr>
            <a:r>
              <a:rPr lang="en-US" altLang="zh-CN" b="1" smtClean="0">
                <a:latin typeface="Times New Roman" pitchFamily="18" charset="0"/>
                <a:ea typeface="汉仪超粗宋简" pitchFamily="49" charset="-122"/>
              </a:rPr>
              <a:t>1.5</a:t>
            </a:r>
            <a:r>
              <a:rPr lang="en-US" altLang="zh-CN" b="1" smtClean="0">
                <a:latin typeface="Times New Roman" pitchFamily="18" charset="0"/>
                <a:ea typeface="华文楷体" pitchFamily="2" charset="-122"/>
              </a:rPr>
              <a:t> “Warm-up” problems in the discipline</a:t>
            </a:r>
          </a:p>
          <a:p>
            <a:pPr marL="1143000" lvl="1" indent="-514350" eaLnBrk="1" hangingPunct="1">
              <a:spcBef>
                <a:spcPts val="200"/>
              </a:spcBef>
              <a:spcAft>
                <a:spcPts val="200"/>
              </a:spcAft>
              <a:buFontTx/>
              <a:buAutoNum type="arabicPeriod"/>
            </a:pPr>
            <a:r>
              <a:rPr lang="en-US" altLang="zh-CN" b="1" smtClean="0">
                <a:solidFill>
                  <a:srgbClr val="132584"/>
                </a:solidFill>
                <a:latin typeface="Book Antiqua" pitchFamily="18" charset="0"/>
                <a:ea typeface="汉仪超粗宋简" pitchFamily="49" charset="-122"/>
              </a:rPr>
              <a:t>Twenty guesses</a:t>
            </a:r>
          </a:p>
          <a:p>
            <a:pPr marL="1143000" lvl="1" indent="-514350" eaLnBrk="1" hangingPunct="1">
              <a:spcBef>
                <a:spcPts val="200"/>
              </a:spcBef>
              <a:spcAft>
                <a:spcPts val="200"/>
              </a:spcAft>
              <a:buFontTx/>
              <a:buAutoNum type="arabicPeriod"/>
            </a:pPr>
            <a:r>
              <a:rPr lang="en-US" altLang="zh-CN" b="1" smtClean="0">
                <a:solidFill>
                  <a:srgbClr val="132584"/>
                </a:solidFill>
                <a:latin typeface="Book Antiqua" pitchFamily="18" charset="0"/>
                <a:ea typeface="汉仪超粗宋简" pitchFamily="49" charset="-122"/>
              </a:rPr>
              <a:t>The Seven Bridges of Königsberg</a:t>
            </a:r>
          </a:p>
          <a:p>
            <a:pPr marL="1143000" lvl="1" indent="-514350" eaLnBrk="1" hangingPunct="1">
              <a:spcBef>
                <a:spcPts val="200"/>
              </a:spcBef>
              <a:spcAft>
                <a:spcPts val="200"/>
              </a:spcAft>
              <a:buFontTx/>
              <a:buAutoNum type="arabicPeriod"/>
            </a:pPr>
            <a:r>
              <a:rPr lang="en-US" altLang="zh-CN" b="1" smtClean="0">
                <a:solidFill>
                  <a:srgbClr val="132584"/>
                </a:solidFill>
                <a:latin typeface="Book Antiqua" pitchFamily="18" charset="0"/>
                <a:ea typeface="汉仪超粗宋简" pitchFamily="49" charset="-122"/>
              </a:rPr>
              <a:t>The King’s marriage</a:t>
            </a:r>
          </a:p>
          <a:p>
            <a:pPr marL="1143000" lvl="1" indent="-514350" eaLnBrk="1" hangingPunct="1">
              <a:spcBef>
                <a:spcPts val="200"/>
              </a:spcBef>
              <a:spcAft>
                <a:spcPts val="200"/>
              </a:spcAft>
              <a:buFontTx/>
              <a:buAutoNum type="arabicPeriod"/>
            </a:pPr>
            <a:r>
              <a:rPr lang="en-US" altLang="zh-CN" b="1" smtClean="0">
                <a:solidFill>
                  <a:srgbClr val="132584"/>
                </a:solidFill>
                <a:latin typeface="Book Antiqua" pitchFamily="18" charset="0"/>
                <a:ea typeface="汉仪超粗宋简" pitchFamily="49" charset="-122"/>
              </a:rPr>
              <a:t>The Towers of Hanoi</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610600" cy="5953125"/>
          </a:xfrm>
        </p:spPr>
        <p:txBody>
          <a:bodyPr/>
          <a:lstStyle/>
          <a:p>
            <a:pPr marL="457200" lvl="1" indent="-457200" eaLnBrk="1" hangingPunct="1">
              <a:spcBef>
                <a:spcPts val="200"/>
              </a:spcBef>
              <a:spcAft>
                <a:spcPts val="200"/>
              </a:spcAft>
              <a:buClr>
                <a:srgbClr val="1E4649"/>
              </a:buClr>
              <a:buSzPct val="100000"/>
              <a:buFontTx/>
              <a:buNone/>
              <a:defRPr/>
            </a:pPr>
            <a:r>
              <a:rPr lang="en-US" altLang="zh-CN" b="1" dirty="0" smtClean="0">
                <a:solidFill>
                  <a:srgbClr val="132584"/>
                </a:solidFill>
                <a:latin typeface="Book Antiqua" pitchFamily="18" charset="0"/>
                <a:ea typeface="汉仪超粗宋简" pitchFamily="49" charset="-122"/>
              </a:rPr>
              <a:t>1. Twenty guesses   </a:t>
            </a:r>
            <a:r>
              <a:rPr lang="en-US" altLang="zh-CN" sz="1800" b="1" dirty="0" smtClean="0">
                <a:solidFill>
                  <a:srgbClr val="FF0000"/>
                </a:solidFill>
                <a:latin typeface="Book Antiqua" pitchFamily="18" charset="0"/>
                <a:ea typeface="汉仪超粗宋简" pitchFamily="49" charset="-122"/>
              </a:rPr>
              <a:t>--from Computer Science Unplugged</a:t>
            </a:r>
          </a:p>
          <a:p>
            <a:pPr marL="457200" lvl="1" indent="-457200" eaLnBrk="1" hangingPunct="1">
              <a:spcBef>
                <a:spcPts val="200"/>
              </a:spcBef>
              <a:spcAft>
                <a:spcPts val="200"/>
              </a:spcAft>
              <a:buClr>
                <a:srgbClr val="1E4649"/>
              </a:buClr>
              <a:buSzPct val="100000"/>
              <a:buFontTx/>
              <a:buNone/>
              <a:defRPr/>
            </a:pPr>
            <a:endParaRPr lang="en-US" altLang="zh-CN" b="1" dirty="0" smtClean="0">
              <a:solidFill>
                <a:srgbClr val="132584"/>
              </a:solidFill>
              <a:latin typeface="Book Antiqua" pitchFamily="18" charset="0"/>
              <a:ea typeface="汉仪超粗宋简" pitchFamily="49" charset="-122"/>
            </a:endParaRPr>
          </a:p>
          <a:p>
            <a:pPr marL="922337" lvl="1" indent="-457200" eaLnBrk="1" hangingPunct="1">
              <a:spcBef>
                <a:spcPts val="200"/>
              </a:spcBef>
              <a:spcAft>
                <a:spcPts val="200"/>
              </a:spcAft>
              <a:buSzPct val="100000"/>
              <a:buFont typeface="+mj-ea"/>
              <a:buAutoNum type="circleNumDbPlain"/>
              <a:defRPr/>
            </a:pPr>
            <a:r>
              <a:rPr lang="en-US" altLang="zh-CN" b="1" dirty="0" smtClean="0">
                <a:solidFill>
                  <a:srgbClr val="132584"/>
                </a:solidFill>
                <a:latin typeface="Book Antiqua" pitchFamily="18" charset="0"/>
                <a:ea typeface="汉仪超粗宋简" pitchFamily="49" charset="-122"/>
              </a:rPr>
              <a:t>Secretly determine a number, x, in a range, say [1, 1,000,000]</a:t>
            </a:r>
          </a:p>
          <a:p>
            <a:pPr marL="922337" lvl="1" indent="-457200" eaLnBrk="1" hangingPunct="1">
              <a:spcBef>
                <a:spcPts val="200"/>
              </a:spcBef>
              <a:spcAft>
                <a:spcPts val="200"/>
              </a:spcAft>
              <a:buSzPct val="100000"/>
              <a:buFont typeface="+mj-ea"/>
              <a:buAutoNum type="circleNumDbPlain"/>
              <a:defRPr/>
            </a:pPr>
            <a:r>
              <a:rPr lang="en-US" altLang="zh-CN" b="1" dirty="0" smtClean="0">
                <a:solidFill>
                  <a:srgbClr val="132584"/>
                </a:solidFill>
                <a:latin typeface="Book Antiqua" pitchFamily="18" charset="0"/>
                <a:ea typeface="汉仪超粗宋简" pitchFamily="49" charset="-122"/>
              </a:rPr>
              <a:t>Each time, the audience can ask a question with possible answers “yes” or “no” only.  And the audience always get the true answer based on x.</a:t>
            </a:r>
          </a:p>
          <a:p>
            <a:pPr marL="922337" lvl="1" indent="-457200" eaLnBrk="1" hangingPunct="1">
              <a:spcBef>
                <a:spcPts val="200"/>
              </a:spcBef>
              <a:spcAft>
                <a:spcPts val="200"/>
              </a:spcAft>
              <a:buSzPct val="100000"/>
              <a:buFont typeface="+mj-ea"/>
              <a:buAutoNum type="circleNumDbPlain"/>
              <a:defRPr/>
            </a:pPr>
            <a:r>
              <a:rPr lang="en-US" altLang="zh-CN" b="1" dirty="0" smtClean="0">
                <a:solidFill>
                  <a:srgbClr val="132584"/>
                </a:solidFill>
                <a:latin typeface="Book Antiqua" pitchFamily="18" charset="0"/>
                <a:ea typeface="汉仪超粗宋简" pitchFamily="49" charset="-122"/>
              </a:rPr>
              <a:t>To find out x, how many times the audience need to ask questions?</a:t>
            </a:r>
          </a:p>
          <a:p>
            <a:pPr marL="922337" lvl="1" indent="-457200" algn="r" eaLnBrk="1" hangingPunct="1">
              <a:spcBef>
                <a:spcPts val="200"/>
              </a:spcBef>
              <a:spcAft>
                <a:spcPts val="200"/>
              </a:spcAft>
              <a:buSzPct val="100000"/>
              <a:buFontTx/>
              <a:buNone/>
              <a:defRPr/>
            </a:pPr>
            <a:endParaRPr lang="en-US" altLang="zh-CN" b="1" dirty="0" smtClean="0">
              <a:solidFill>
                <a:srgbClr val="FF0000"/>
              </a:solidFill>
              <a:latin typeface="Book Antiqua" pitchFamily="18" charset="0"/>
              <a:ea typeface="汉仪超粗宋简" pitchFamily="49" charset="-122"/>
            </a:endParaRPr>
          </a:p>
          <a:p>
            <a:pPr marL="922337" lvl="1" indent="-457200" algn="r" eaLnBrk="1" hangingPunct="1">
              <a:spcBef>
                <a:spcPts val="200"/>
              </a:spcBef>
              <a:spcAft>
                <a:spcPts val="200"/>
              </a:spcAft>
              <a:buSzPct val="100000"/>
              <a:buFontTx/>
              <a:buNone/>
              <a:defRPr/>
            </a:pPr>
            <a:r>
              <a:rPr lang="en-US" altLang="zh-CN" b="1" dirty="0" smtClean="0">
                <a:solidFill>
                  <a:srgbClr val="FF0000"/>
                </a:solidFill>
                <a:latin typeface="Book Antiqua" pitchFamily="18" charset="0"/>
                <a:ea typeface="汉仪超粗宋简" pitchFamily="49" charset="-122"/>
              </a:rPr>
              <a:t>Decision tree, binary search</a:t>
            </a:r>
          </a:p>
          <a:p>
            <a:pPr marL="922337" lvl="1" indent="-457200" eaLnBrk="1" hangingPunct="1">
              <a:spcBef>
                <a:spcPts val="200"/>
              </a:spcBef>
              <a:spcAft>
                <a:spcPts val="200"/>
              </a:spcAft>
              <a:buSzPct val="100000"/>
              <a:buFont typeface="+mj-ea"/>
              <a:buAutoNum type="circleNumDbPlain"/>
              <a:defRPr/>
            </a:pPr>
            <a:endParaRPr lang="en-US" altLang="zh-CN" b="1" dirty="0" smtClean="0">
              <a:solidFill>
                <a:srgbClr val="132584"/>
              </a:solidFill>
              <a:latin typeface="Book Antiqua" pitchFamily="18" charset="0"/>
              <a:ea typeface="汉仪超粗宋简"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6" end="6"/>
                                            </p:txEl>
                                          </p:spTgt>
                                        </p:tgtEl>
                                        <p:attrNameLst>
                                          <p:attrName>style.visibility</p:attrName>
                                        </p:attrNameLst>
                                      </p:cBhvr>
                                      <p:to>
                                        <p:strVal val="visible"/>
                                      </p:to>
                                    </p:set>
                                    <p:anim calcmode="lin" valueType="num">
                                      <p:cBhvr additive="base">
                                        <p:cTn id="7"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676275"/>
            <a:ext cx="8610600" cy="5953125"/>
          </a:xfrm>
        </p:spPr>
        <p:txBody>
          <a:bodyPr/>
          <a:lstStyle/>
          <a:p>
            <a:pPr marL="266700" lvl="1" indent="-2667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3. What is thinking?</a:t>
            </a:r>
          </a:p>
          <a:p>
            <a:pPr marL="266700" lvl="2" indent="276225"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Thinking is a form of advanced psychological activity. </a:t>
            </a:r>
            <a:r>
              <a:rPr lang="en-US" altLang="zh-CN" dirty="0" smtClean="0">
                <a:solidFill>
                  <a:srgbClr val="132584"/>
                </a:solidFill>
                <a:latin typeface="Book Antiqua" pitchFamily="18" charset="0"/>
                <a:ea typeface="汉仪超粗宋简" pitchFamily="49" charset="-122"/>
              </a:rPr>
              <a:t>Essentially, it is about the deployment of language. Human brain processes information in the forms of analysis, abstract, synthesis and summary.</a:t>
            </a:r>
          </a:p>
          <a:p>
            <a:pPr marL="628650" lvl="2" indent="-36195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①</a:t>
            </a:r>
            <a:r>
              <a:rPr lang="en-US" altLang="zh-CN" b="1" dirty="0" smtClean="0">
                <a:solidFill>
                  <a:srgbClr val="132584"/>
                </a:solidFill>
                <a:latin typeface="Book Antiqua" pitchFamily="18" charset="0"/>
                <a:ea typeface="汉仪超粗宋简" pitchFamily="49" charset="-122"/>
              </a:rPr>
              <a:t>Analysis</a:t>
            </a:r>
            <a:r>
              <a:rPr lang="zh-CN" altLang="en-US" dirty="0" smtClean="0">
                <a:solidFill>
                  <a:srgbClr val="132584"/>
                </a:solidFill>
                <a:latin typeface="Book Antiqua" pitchFamily="18" charset="0"/>
                <a:ea typeface="汉仪超粗宋简" pitchFamily="49" charset="-122"/>
              </a:rPr>
              <a:t>：</a:t>
            </a:r>
            <a:r>
              <a:rPr lang="en-US" altLang="zh-CN" dirty="0" smtClean="0">
                <a:solidFill>
                  <a:srgbClr val="132584"/>
                </a:solidFill>
                <a:latin typeface="Book Antiqua" pitchFamily="18" charset="0"/>
                <a:ea typeface="汉仪超粗宋简" pitchFamily="49" charset="-122"/>
              </a:rPr>
              <a:t>The separation of a complex whole into its constituent individuals .</a:t>
            </a:r>
          </a:p>
          <a:p>
            <a:pPr marL="628650" lvl="2" indent="-36195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②</a:t>
            </a:r>
            <a:r>
              <a:rPr lang="en-US" altLang="zh-CN" b="1" dirty="0" smtClean="0">
                <a:solidFill>
                  <a:srgbClr val="132584"/>
                </a:solidFill>
                <a:latin typeface="Book Antiqua" pitchFamily="18" charset="0"/>
                <a:ea typeface="汉仪超粗宋简" pitchFamily="49" charset="-122"/>
              </a:rPr>
              <a:t>Synthesis</a:t>
            </a:r>
            <a:r>
              <a:rPr lang="zh-CN" altLang="en-US" dirty="0" smtClean="0">
                <a:solidFill>
                  <a:srgbClr val="132584"/>
                </a:solidFill>
                <a:latin typeface="Book Antiqua" pitchFamily="18" charset="0"/>
                <a:ea typeface="汉仪超粗宋简" pitchFamily="49" charset="-122"/>
              </a:rPr>
              <a:t>：</a:t>
            </a:r>
            <a:r>
              <a:rPr lang="en-US" altLang="zh-CN" dirty="0" smtClean="0">
                <a:solidFill>
                  <a:srgbClr val="132584"/>
                </a:solidFill>
                <a:latin typeface="Book Antiqua" pitchFamily="18" charset="0"/>
                <a:ea typeface="汉仪超粗宋简" pitchFamily="49" charset="-122"/>
              </a:rPr>
              <a:t>The combination of individuals into a complex whole .</a:t>
            </a:r>
          </a:p>
          <a:p>
            <a:pPr marL="628650" lvl="2" indent="-36195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③</a:t>
            </a:r>
            <a:r>
              <a:rPr lang="en-US" altLang="zh-CN" b="1" dirty="0" smtClean="0">
                <a:solidFill>
                  <a:srgbClr val="132584"/>
                </a:solidFill>
                <a:latin typeface="Book Antiqua" pitchFamily="18" charset="0"/>
                <a:ea typeface="汉仪超粗宋简" pitchFamily="49" charset="-122"/>
              </a:rPr>
              <a:t>Abstract</a:t>
            </a:r>
            <a:r>
              <a:rPr lang="zh-CN" altLang="en-US" dirty="0" smtClean="0">
                <a:solidFill>
                  <a:srgbClr val="132584"/>
                </a:solidFill>
                <a:latin typeface="Book Antiqua" pitchFamily="18" charset="0"/>
                <a:ea typeface="汉仪超粗宋简" pitchFamily="49" charset="-122"/>
              </a:rPr>
              <a:t>：</a:t>
            </a:r>
            <a:r>
              <a:rPr lang="en-US" altLang="zh-CN" dirty="0" smtClean="0">
                <a:solidFill>
                  <a:srgbClr val="132584"/>
                </a:solidFill>
                <a:latin typeface="Book Antiqua" pitchFamily="18" charset="0"/>
                <a:ea typeface="汉仪超粗宋简" pitchFamily="49" charset="-122"/>
              </a:rPr>
              <a:t>To find the common things among individuals. </a:t>
            </a:r>
          </a:p>
          <a:p>
            <a:pPr marL="628650" lvl="2" indent="-361950" eaLnBrk="1" hangingPunct="1">
              <a:spcBef>
                <a:spcPts val="200"/>
              </a:spcBef>
              <a:spcAft>
                <a:spcPts val="200"/>
              </a:spcAft>
              <a:buFontTx/>
              <a:buNone/>
              <a:defRPr/>
            </a:pPr>
            <a:r>
              <a:rPr lang="zh-CN" altLang="en-US" b="1" dirty="0" smtClean="0">
                <a:solidFill>
                  <a:srgbClr val="132584"/>
                </a:solidFill>
                <a:latin typeface="Book Antiqua" pitchFamily="18" charset="0"/>
                <a:ea typeface="汉仪超粗宋简" pitchFamily="49" charset="-122"/>
              </a:rPr>
              <a:t>④</a:t>
            </a:r>
            <a:r>
              <a:rPr lang="en-US" altLang="zh-CN" b="1" dirty="0" smtClean="0">
                <a:solidFill>
                  <a:srgbClr val="132584"/>
                </a:solidFill>
                <a:latin typeface="Book Antiqua" pitchFamily="18" charset="0"/>
                <a:ea typeface="汉仪超粗宋简" pitchFamily="49" charset="-122"/>
              </a:rPr>
              <a:t>Summary</a:t>
            </a:r>
            <a:r>
              <a:rPr lang="zh-CN" altLang="en-US" dirty="0" smtClean="0">
                <a:solidFill>
                  <a:srgbClr val="132584"/>
                </a:solidFill>
                <a:latin typeface="Book Antiqua" pitchFamily="18" charset="0"/>
                <a:ea typeface="汉仪超粗宋简" pitchFamily="49" charset="-122"/>
              </a:rPr>
              <a:t>：</a:t>
            </a:r>
            <a:r>
              <a:rPr lang="en-US" altLang="zh-CN" dirty="0" smtClean="0">
                <a:solidFill>
                  <a:srgbClr val="132584"/>
                </a:solidFill>
                <a:latin typeface="Book Antiqua" pitchFamily="18" charset="0"/>
                <a:ea typeface="汉仪超粗宋简" pitchFamily="49" charset="-122"/>
              </a:rPr>
              <a:t>To compare the same and the difference among individuals and make conclusions about the whole.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381000" y="476672"/>
            <a:ext cx="8610600" cy="5953125"/>
          </a:xfrm>
        </p:spPr>
        <p:txBody>
          <a:bodyPr/>
          <a:lstStyle/>
          <a:p>
            <a:pPr marL="457200" lvl="1" indent="-457200" eaLnBrk="1" hangingPunct="1">
              <a:spcBef>
                <a:spcPts val="200"/>
              </a:spcBef>
              <a:spcAft>
                <a:spcPts val="200"/>
              </a:spcAft>
              <a:buClr>
                <a:srgbClr val="1E4649"/>
              </a:buClr>
              <a:buSzPct val="100000"/>
              <a:buFontTx/>
              <a:buNone/>
              <a:defRPr/>
            </a:pPr>
            <a:r>
              <a:rPr lang="en-US" altLang="zh-CN" b="1" dirty="0" smtClean="0">
                <a:latin typeface="Book Antiqua" pitchFamily="18" charset="0"/>
                <a:ea typeface="黑体" pitchFamily="2" charset="-122"/>
              </a:rPr>
              <a:t>2. The Seven Bridges of </a:t>
            </a:r>
            <a:r>
              <a:rPr lang="en-US" altLang="zh-CN" b="1" dirty="0" err="1" smtClean="0">
                <a:latin typeface="Book Antiqua" pitchFamily="18" charset="0"/>
                <a:ea typeface="黑体" pitchFamily="2" charset="-122"/>
              </a:rPr>
              <a:t>Königsberg</a:t>
            </a:r>
            <a:r>
              <a:rPr lang="en-US" altLang="zh-CN" b="1" dirty="0" smtClean="0">
                <a:latin typeface="Book Antiqua" pitchFamily="18" charset="0"/>
                <a:ea typeface="黑体" pitchFamily="2" charset="-122"/>
              </a:rPr>
              <a:t> </a:t>
            </a:r>
            <a:r>
              <a:rPr lang="en-US" altLang="zh-CN" b="1" dirty="0" smtClean="0">
                <a:solidFill>
                  <a:srgbClr val="FF0000"/>
                </a:solidFill>
                <a:latin typeface="Book Antiqua" pitchFamily="18" charset="0"/>
                <a:ea typeface="黑体" pitchFamily="2" charset="-122"/>
              </a:rPr>
              <a:t>--</a:t>
            </a:r>
            <a:r>
              <a:rPr lang="zh-CN" altLang="zh-CN" sz="2000" b="1" dirty="0" smtClean="0">
                <a:solidFill>
                  <a:srgbClr val="FF0000"/>
                </a:solidFill>
                <a:ea typeface="黑体" pitchFamily="2" charset="-122"/>
              </a:rPr>
              <a:t>from Wikipedia</a:t>
            </a:r>
            <a:endParaRPr lang="zh-CN" altLang="en-US" sz="1800" b="1" dirty="0" smtClean="0">
              <a:solidFill>
                <a:srgbClr val="FF0000"/>
              </a:solidFill>
              <a:ea typeface="黑体" pitchFamily="2" charset="-122"/>
            </a:endParaRPr>
          </a:p>
          <a:p>
            <a:pPr>
              <a:buClr>
                <a:srgbClr val="FF0000"/>
              </a:buClr>
              <a:buFont typeface="Wingdings" pitchFamily="2" charset="2"/>
              <a:buChar char="p"/>
              <a:defRPr/>
            </a:pPr>
            <a:r>
              <a:rPr lang="en-US" altLang="zh-CN" b="1" dirty="0" smtClean="0">
                <a:latin typeface="Book Antiqua" pitchFamily="18" charset="0"/>
                <a:ea typeface="黑体" pitchFamily="2" charset="-122"/>
              </a:rPr>
              <a:t>The Seven Bridges of </a:t>
            </a:r>
            <a:r>
              <a:rPr lang="en-US" altLang="zh-CN" b="1" dirty="0" err="1" smtClean="0">
                <a:latin typeface="Book Antiqua" pitchFamily="18" charset="0"/>
                <a:ea typeface="黑体" pitchFamily="2" charset="-122"/>
              </a:rPr>
              <a:t>Königsberg</a:t>
            </a:r>
            <a:r>
              <a:rPr lang="en-US" altLang="zh-CN" b="1" dirty="0" smtClean="0">
                <a:latin typeface="Book Antiqua" pitchFamily="18" charset="0"/>
                <a:ea typeface="黑体" pitchFamily="2" charset="-122"/>
              </a:rPr>
              <a:t> is a notable historical problem in mathematics. Its negative resolution by Leonhard Euler in 1735 laid the foundations of graph theory and prefigured the idea of topology.</a:t>
            </a:r>
          </a:p>
          <a:p>
            <a:pPr>
              <a:defRPr/>
            </a:pPr>
            <a:r>
              <a:rPr lang="en-US" altLang="zh-CN" b="1" dirty="0" smtClean="0">
                <a:latin typeface="Book Antiqua" pitchFamily="18" charset="0"/>
                <a:ea typeface="黑体" pitchFamily="2" charset="-122"/>
              </a:rPr>
              <a:t>      </a:t>
            </a:r>
          </a:p>
          <a:p>
            <a:pPr>
              <a:buClr>
                <a:srgbClr val="FF0000"/>
              </a:buClr>
              <a:buFont typeface="Wingdings" pitchFamily="2" charset="2"/>
              <a:buChar char="p"/>
              <a:defRPr/>
            </a:pPr>
            <a:r>
              <a:rPr lang="en-US" altLang="zh-CN" b="1" dirty="0" smtClean="0">
                <a:latin typeface="Book Antiqua" pitchFamily="18" charset="0"/>
                <a:ea typeface="黑体" pitchFamily="2" charset="-122"/>
              </a:rPr>
              <a:t>The city of </a:t>
            </a:r>
            <a:r>
              <a:rPr lang="en-US" altLang="zh-CN" b="1" dirty="0" err="1" smtClean="0">
                <a:latin typeface="Book Antiqua" pitchFamily="18" charset="0"/>
                <a:ea typeface="黑体" pitchFamily="2" charset="-122"/>
              </a:rPr>
              <a:t>Königsberg</a:t>
            </a:r>
            <a:r>
              <a:rPr lang="en-US" altLang="zh-CN" b="1" dirty="0" smtClean="0">
                <a:latin typeface="Book Antiqua" pitchFamily="18" charset="0"/>
                <a:ea typeface="黑体" pitchFamily="2" charset="-122"/>
              </a:rPr>
              <a:t> in Prussia (now Kaliningrad, Russia) was set on both sides of the </a:t>
            </a:r>
            <a:r>
              <a:rPr lang="en-US" altLang="zh-CN" b="1" dirty="0" err="1" smtClean="0">
                <a:latin typeface="Book Antiqua" pitchFamily="18" charset="0"/>
                <a:ea typeface="黑体" pitchFamily="2" charset="-122"/>
              </a:rPr>
              <a:t>Pregel</a:t>
            </a:r>
            <a:r>
              <a:rPr lang="en-US" altLang="zh-CN" b="1" dirty="0" smtClean="0">
                <a:latin typeface="Book Antiqua" pitchFamily="18" charset="0"/>
                <a:ea typeface="黑体" pitchFamily="2" charset="-122"/>
              </a:rPr>
              <a:t> River, and included two large islands which were connected to each other and the mainland by seven bridges.</a:t>
            </a:r>
          </a:p>
          <a:p>
            <a:pPr marL="457200" indent="-457200" eaLnBrk="1" hangingPunct="1">
              <a:spcBef>
                <a:spcPts val="200"/>
              </a:spcBef>
              <a:spcAft>
                <a:spcPts val="200"/>
              </a:spcAft>
              <a:buSzPct val="100000"/>
              <a:defRPr/>
            </a:pPr>
            <a:endParaRPr lang="en-US" altLang="zh-CN" b="1" dirty="0" smtClean="0">
              <a:solidFill>
                <a:srgbClr val="132584"/>
              </a:solidFill>
              <a:latin typeface="Book Antiqua" pitchFamily="18" charset="0"/>
              <a:ea typeface="汉仪超粗宋简"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anim calcmode="lin" valueType="num">
                                      <p:cBhvr additive="base">
                                        <p:cTn id="7"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431800" y="914400"/>
            <a:ext cx="8229600" cy="5419725"/>
          </a:xfrm>
        </p:spPr>
        <p:txBody>
          <a:bodyPr/>
          <a:lstStyle/>
          <a:p>
            <a:r>
              <a:rPr lang="en-US" altLang="zh-CN" sz="1600" b="1" smtClean="0">
                <a:ea typeface="黑体" pitchFamily="2" charset="-122"/>
              </a:rPr>
              <a:t>      </a:t>
            </a:r>
            <a:r>
              <a:rPr lang="en-US" altLang="zh-CN" sz="2400" b="1" smtClean="0">
                <a:ea typeface="黑体" pitchFamily="2" charset="-122"/>
              </a:rPr>
              <a:t>The problem was to find a walk through the city that would cross each bridge once and only once.</a:t>
            </a:r>
          </a:p>
        </p:txBody>
      </p:sp>
      <p:pic>
        <p:nvPicPr>
          <p:cNvPr id="54275" name="Picture 4" descr="Konigsberg_bridges"/>
          <p:cNvPicPr>
            <a:picLocks noChangeAspect="1" noChangeArrowheads="1"/>
          </p:cNvPicPr>
          <p:nvPr/>
        </p:nvPicPr>
        <p:blipFill>
          <a:blip r:embed="rId2"/>
          <a:srcRect/>
          <a:stretch>
            <a:fillRect/>
          </a:stretch>
        </p:blipFill>
        <p:spPr bwMode="auto">
          <a:xfrm>
            <a:off x="914400" y="2366963"/>
            <a:ext cx="7239000" cy="3967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sz="half" idx="4294967295"/>
          </p:nvPr>
        </p:nvSpPr>
        <p:spPr>
          <a:xfrm>
            <a:off x="431800" y="1268413"/>
            <a:ext cx="8331200" cy="5065712"/>
          </a:xfrm>
        </p:spPr>
        <p:txBody>
          <a:bodyPr/>
          <a:lstStyle/>
          <a:p>
            <a:pPr marL="0" indent="0">
              <a:buClr>
                <a:srgbClr val="FF0000"/>
              </a:buClr>
              <a:defRPr/>
            </a:pPr>
            <a:r>
              <a:rPr lang="en-US" altLang="zh-CN" sz="2400" b="1" dirty="0" smtClean="0">
                <a:solidFill>
                  <a:srgbClr val="FF0000"/>
                </a:solidFill>
                <a:effectLst>
                  <a:outerShdw blurRad="38100" dist="38100" dir="2700000" algn="tl">
                    <a:srgbClr val="C0C0C0"/>
                  </a:outerShdw>
                </a:effectLst>
                <a:ea typeface="黑体" pitchFamily="2" charset="-122"/>
              </a:rPr>
              <a:t>Abstraction:</a:t>
            </a:r>
          </a:p>
          <a:p>
            <a:pPr marL="0" indent="0">
              <a:buClr>
                <a:srgbClr val="FF0000"/>
              </a:buClr>
              <a:buFont typeface="Wingdings" pitchFamily="2" charset="2"/>
              <a:buChar char="p"/>
              <a:defRPr/>
            </a:pPr>
            <a:endParaRPr lang="en-US" altLang="zh-CN" sz="2400" b="1" dirty="0" smtClean="0">
              <a:solidFill>
                <a:srgbClr val="FF0000"/>
              </a:solidFill>
              <a:effectLst>
                <a:outerShdw blurRad="38100" dist="38100" dir="2700000" algn="tl">
                  <a:srgbClr val="C0C0C0"/>
                </a:outerShdw>
              </a:effectLst>
              <a:ea typeface="黑体" pitchFamily="2" charset="-122"/>
            </a:endParaRPr>
          </a:p>
          <a:p>
            <a:pPr marL="0" indent="0">
              <a:buClr>
                <a:srgbClr val="FF0000"/>
              </a:buClr>
              <a:buFont typeface="Wingdings" pitchFamily="2" charset="2"/>
              <a:buChar char="p"/>
              <a:defRPr/>
            </a:pPr>
            <a:r>
              <a:rPr lang="en-US" altLang="zh-CN" sz="2400" b="1" dirty="0" smtClean="0">
                <a:solidFill>
                  <a:srgbClr val="FF0000"/>
                </a:solidFill>
                <a:ea typeface="黑体" pitchFamily="2" charset="-122"/>
              </a:rPr>
              <a:t> </a:t>
            </a:r>
            <a:r>
              <a:rPr lang="en-US" altLang="zh-CN" sz="2400" b="1" dirty="0" smtClean="0">
                <a:solidFill>
                  <a:schemeClr val="accent2"/>
                </a:solidFill>
                <a:ea typeface="黑体" pitchFamily="2" charset="-122"/>
              </a:rPr>
              <a:t>Ignore: </a:t>
            </a:r>
            <a:r>
              <a:rPr lang="en-US" altLang="zh-CN" sz="2400" b="1" dirty="0" smtClean="0">
                <a:ea typeface="黑体" pitchFamily="2" charset="-122"/>
              </a:rPr>
              <a:t>The length and width of the bridge; the area of Land and Island.</a:t>
            </a:r>
            <a:endParaRPr lang="zh-CN" altLang="en-US" sz="2400" b="1" dirty="0" smtClean="0">
              <a:ea typeface="黑体" pitchFamily="2" charset="-122"/>
            </a:endParaRPr>
          </a:p>
        </p:txBody>
      </p:sp>
      <p:graphicFrame>
        <p:nvGraphicFramePr>
          <p:cNvPr id="30724" name="Object 2"/>
          <p:cNvGraphicFramePr>
            <a:graphicFrameLocks noGrp="1" noChangeAspect="1"/>
          </p:cNvGraphicFramePr>
          <p:nvPr>
            <p:ph sz="half" idx="4294967295"/>
          </p:nvPr>
        </p:nvGraphicFramePr>
        <p:xfrm>
          <a:off x="3200400" y="2971800"/>
          <a:ext cx="3505200" cy="3362325"/>
        </p:xfrm>
        <a:graphic>
          <a:graphicData uri="http://schemas.openxmlformats.org/presentationml/2006/ole">
            <mc:AlternateContent xmlns:mc="http://schemas.openxmlformats.org/markup-compatibility/2006">
              <mc:Choice xmlns:v="urn:schemas-microsoft-com:vml" Requires="v">
                <p:oleObj spid="_x0000_s1039" name="图片" r:id="rId3" imgW="2567160" imgH="2604240" progId="Word.Picture.8">
                  <p:embed/>
                </p:oleObj>
              </mc:Choice>
              <mc:Fallback>
                <p:oleObj name="图片" r:id="rId3" imgW="2567160" imgH="26042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971800"/>
                        <a:ext cx="3505200" cy="336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gtEl>
                                        <p:attrNameLst>
                                          <p:attrName>style.visibility</p:attrName>
                                        </p:attrNameLst>
                                      </p:cBhvr>
                                      <p:to>
                                        <p:strVal val="visible"/>
                                      </p:to>
                                    </p:set>
                                    <p:anim calcmode="lin" valueType="num">
                                      <p:cBhvr additive="base">
                                        <p:cTn id="13" dur="500" fill="hold"/>
                                        <p:tgtEl>
                                          <p:spTgt spid="30724"/>
                                        </p:tgtEl>
                                        <p:attrNameLst>
                                          <p:attrName>ppt_x</p:attrName>
                                        </p:attrNameLst>
                                      </p:cBhvr>
                                      <p:tavLst>
                                        <p:tav tm="0">
                                          <p:val>
                                            <p:strVal val="#ppt_x"/>
                                          </p:val>
                                        </p:tav>
                                        <p:tav tm="100000">
                                          <p:val>
                                            <p:strVal val="#ppt_x"/>
                                          </p:val>
                                        </p:tav>
                                      </p:tavLst>
                                    </p:anim>
                                    <p:anim calcmode="lin" valueType="num">
                                      <p:cBhvr additive="base">
                                        <p:cTn id="14" dur="500" fill="hold"/>
                                        <p:tgtEl>
                                          <p:spTgt spid="30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p:txBody>
          <a:bodyPr/>
          <a:lstStyle/>
          <a:p>
            <a:pPr>
              <a:buClr>
                <a:srgbClr val="FF0000"/>
              </a:buClr>
              <a:buFont typeface="Wingdings" pitchFamily="2" charset="2"/>
              <a:buChar char="p"/>
            </a:pPr>
            <a:r>
              <a:rPr lang="en-US" altLang="zh-CN" sz="2000" b="1" smtClean="0">
                <a:ea typeface="黑体" pitchFamily="2" charset="-122"/>
              </a:rPr>
              <a:t>Definition 1 </a:t>
            </a:r>
            <a:r>
              <a:rPr lang="en-US" altLang="zh-CN" sz="2000" smtClean="0">
                <a:ea typeface="黑体" pitchFamily="2" charset="-122"/>
              </a:rPr>
              <a:t>An Euler path in a graph G is a path which visits every edge of G exactly once</a:t>
            </a:r>
            <a:endParaRPr lang="en-US" altLang="zh-CN" sz="2000" b="1" smtClean="0">
              <a:ea typeface="黑体" pitchFamily="2" charset="-122"/>
            </a:endParaRPr>
          </a:p>
          <a:p>
            <a:r>
              <a:rPr lang="en-US" altLang="zh-CN" sz="2000" b="1" smtClean="0">
                <a:ea typeface="黑体" pitchFamily="2" charset="-122"/>
              </a:rPr>
              <a:t>      </a:t>
            </a:r>
          </a:p>
          <a:p>
            <a:pPr>
              <a:buClr>
                <a:srgbClr val="FF0000"/>
              </a:buClr>
              <a:buFont typeface="Wingdings" pitchFamily="2" charset="2"/>
              <a:buChar char="p"/>
            </a:pPr>
            <a:r>
              <a:rPr lang="en-US" altLang="zh-CN" sz="2000" b="1" smtClean="0">
                <a:ea typeface="黑体" pitchFamily="2" charset="-122"/>
              </a:rPr>
              <a:t>Definition 2 </a:t>
            </a:r>
            <a:r>
              <a:rPr lang="en-US" altLang="zh-CN" sz="2000" smtClean="0">
                <a:ea typeface="黑体" pitchFamily="2" charset="-122"/>
              </a:rPr>
              <a:t>An Euler circuit in a graph G is an Euler path which starts and ends on the same vertex</a:t>
            </a:r>
            <a:endParaRPr lang="en-US" altLang="zh-CN" sz="2000" b="1" smtClean="0">
              <a:ea typeface="黑体" pitchFamily="2" charset="-122"/>
            </a:endParaRPr>
          </a:p>
          <a:p>
            <a:r>
              <a:rPr lang="en-US" altLang="zh-CN" sz="2000" b="1" smtClean="0">
                <a:ea typeface="黑体" pitchFamily="2" charset="-122"/>
              </a:rPr>
              <a:t>      </a:t>
            </a:r>
          </a:p>
          <a:p>
            <a:pPr>
              <a:buClr>
                <a:srgbClr val="FF0000"/>
              </a:buClr>
              <a:buFont typeface="Wingdings" pitchFamily="2" charset="2"/>
              <a:buChar char="p"/>
            </a:pPr>
            <a:r>
              <a:rPr lang="en-US" altLang="zh-CN" sz="2000" b="1" smtClean="0">
                <a:ea typeface="黑体" pitchFamily="2" charset="-122"/>
              </a:rPr>
              <a:t>Definition 3 </a:t>
            </a:r>
            <a:r>
              <a:rPr lang="en-US" altLang="zh-CN" sz="2000" b="1" smtClean="0">
                <a:solidFill>
                  <a:srgbClr val="FF0000"/>
                </a:solidFill>
                <a:ea typeface="黑体" pitchFamily="2" charset="-122"/>
              </a:rPr>
              <a:t>An Euler graph</a:t>
            </a:r>
            <a:r>
              <a:rPr lang="en-US" altLang="zh-CN" sz="2000" smtClean="0">
                <a:ea typeface="黑体" pitchFamily="2" charset="-122"/>
              </a:rPr>
              <a:t> is a graph containing an Euler circuit</a:t>
            </a:r>
            <a:endParaRPr lang="en-US" altLang="zh-CN" sz="2000" b="1" smtClean="0">
              <a:ea typeface="黑体" pitchFamily="2" charset="-122"/>
            </a:endParaRPr>
          </a:p>
          <a:p>
            <a:r>
              <a:rPr lang="en-US" altLang="zh-CN" sz="2000" b="1" smtClean="0">
                <a:ea typeface="黑体" pitchFamily="2" charset="-122"/>
              </a:rPr>
              <a:t>     </a:t>
            </a:r>
          </a:p>
          <a:p>
            <a:pPr>
              <a:buClr>
                <a:srgbClr val="FF0000"/>
              </a:buClr>
              <a:buFont typeface="Wingdings" pitchFamily="2" charset="2"/>
              <a:buChar char="p"/>
            </a:pPr>
            <a:r>
              <a:rPr lang="en-US" altLang="zh-CN" sz="2000" b="1" smtClean="0">
                <a:ea typeface="黑体" pitchFamily="2" charset="-122"/>
              </a:rPr>
              <a:t>THEOREM 1</a:t>
            </a:r>
            <a:r>
              <a:rPr lang="en-US" altLang="zh-CN" sz="2000" smtClean="0">
                <a:ea typeface="黑体" pitchFamily="2" charset="-122"/>
              </a:rPr>
              <a:t> A connected multigraph with at least two vertices has an Euler circuit if and only if each of its vertices has </a:t>
            </a:r>
            <a:r>
              <a:rPr lang="en-US" altLang="zh-CN" sz="2000" b="1" smtClean="0">
                <a:solidFill>
                  <a:srgbClr val="FF0000"/>
                </a:solidFill>
                <a:ea typeface="黑体" pitchFamily="2" charset="-122"/>
              </a:rPr>
              <a:t>even degree</a:t>
            </a:r>
            <a:r>
              <a:rPr lang="en-US" altLang="zh-CN" sz="2000" smtClean="0">
                <a:ea typeface="黑体" pitchFamily="2" charset="-122"/>
              </a:rPr>
              <a:t>. </a:t>
            </a:r>
            <a:endParaRPr lang="en-US" altLang="zh-CN" sz="2000" b="1" smtClean="0">
              <a:ea typeface="黑体" pitchFamily="2" charset="-122"/>
            </a:endParaRPr>
          </a:p>
          <a:p>
            <a:r>
              <a:rPr lang="en-US" altLang="zh-CN" sz="2000" b="1" smtClean="0">
                <a:ea typeface="黑体" pitchFamily="2" charset="-122"/>
              </a:rPr>
              <a:t>     </a:t>
            </a:r>
          </a:p>
          <a:p>
            <a:pPr>
              <a:buClr>
                <a:srgbClr val="FF0000"/>
              </a:buClr>
              <a:buFont typeface="Wingdings" pitchFamily="2" charset="2"/>
              <a:buChar char="p"/>
            </a:pPr>
            <a:r>
              <a:rPr lang="en-US" altLang="zh-CN" sz="2000" b="1" smtClean="0">
                <a:ea typeface="黑体" pitchFamily="2" charset="-122"/>
              </a:rPr>
              <a:t>THEOREM 2 </a:t>
            </a:r>
            <a:r>
              <a:rPr lang="en-US" altLang="zh-CN" sz="2000" smtClean="0">
                <a:ea typeface="黑体" pitchFamily="2" charset="-122"/>
              </a:rPr>
              <a:t>A connected multigraph has an Euler path but not an Euler circuit if and only if it has exactly two vertices of </a:t>
            </a:r>
            <a:r>
              <a:rPr lang="en-US" altLang="zh-CN" sz="2000" b="1" smtClean="0">
                <a:solidFill>
                  <a:srgbClr val="FF0000"/>
                </a:solidFill>
                <a:ea typeface="黑体" pitchFamily="2" charset="-122"/>
              </a:rPr>
              <a:t>odd degree</a:t>
            </a:r>
            <a:r>
              <a:rPr lang="en-US" altLang="zh-CN" sz="2000" smtClean="0">
                <a:ea typeface="黑体" pitchFamily="2" charset="-122"/>
              </a:rPr>
              <a:t>. </a:t>
            </a:r>
            <a:endParaRPr lang="zh-CN" altLang="en-US" sz="2000" smtClean="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6" end="6"/>
                                            </p:txEl>
                                          </p:spTgt>
                                        </p:tgtEl>
                                        <p:attrNameLst>
                                          <p:attrName>style.visibility</p:attrName>
                                        </p:attrNameLst>
                                      </p:cBhvr>
                                      <p:to>
                                        <p:strVal val="visible"/>
                                      </p:to>
                                    </p:set>
                                    <p:anim calcmode="lin" valueType="num">
                                      <p:cBhvr additive="base">
                                        <p:cTn id="7"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1747">
                                            <p:txEl>
                                              <p:pRg st="7" end="7"/>
                                            </p:txEl>
                                          </p:spTgt>
                                        </p:tgtEl>
                                        <p:attrNameLst>
                                          <p:attrName>style.visibility</p:attrName>
                                        </p:attrNameLst>
                                      </p:cBhvr>
                                      <p:to>
                                        <p:strVal val="visible"/>
                                      </p:to>
                                    </p:set>
                                    <p:anim calcmode="lin" valueType="num">
                                      <p:cBhvr additive="base">
                                        <p:cTn id="11" dur="500" fill="hold"/>
                                        <p:tgtEl>
                                          <p:spTgt spid="3174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747">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747">
                                            <p:txEl>
                                              <p:pRg st="8" end="8"/>
                                            </p:txEl>
                                          </p:spTgt>
                                        </p:tgtEl>
                                        <p:attrNameLst>
                                          <p:attrName>style.visibility</p:attrName>
                                        </p:attrNameLst>
                                      </p:cBhvr>
                                      <p:to>
                                        <p:strVal val="visible"/>
                                      </p:to>
                                    </p:set>
                                    <p:anim calcmode="lin" valueType="num">
                                      <p:cBhvr additive="base">
                                        <p:cTn id="15" dur="500" fill="hold"/>
                                        <p:tgtEl>
                                          <p:spTgt spid="31747">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7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4294967295"/>
          </p:nvPr>
        </p:nvSpPr>
        <p:spPr>
          <a:xfrm>
            <a:off x="431800" y="685800"/>
            <a:ext cx="8229600" cy="5867400"/>
          </a:xfrm>
        </p:spPr>
        <p:txBody>
          <a:bodyPr/>
          <a:lstStyle/>
          <a:p>
            <a:pPr marL="449263" lvl="1" indent="-449263">
              <a:buClr>
                <a:srgbClr val="FF0000"/>
              </a:buClr>
              <a:buSzPct val="80000"/>
              <a:buFontTx/>
              <a:buNone/>
            </a:pPr>
            <a:r>
              <a:rPr lang="en-US" altLang="zh-CN" b="1" smtClean="0">
                <a:solidFill>
                  <a:srgbClr val="132584"/>
                </a:solidFill>
                <a:latin typeface="Book Antiqua" pitchFamily="18" charset="0"/>
                <a:ea typeface="汉仪超粗宋简" pitchFamily="49" charset="-122"/>
              </a:rPr>
              <a:t>3. The King’s marriage </a:t>
            </a:r>
            <a:r>
              <a:rPr lang="en-US" altLang="zh-CN" sz="2000" smtClean="0">
                <a:solidFill>
                  <a:srgbClr val="FF0000"/>
                </a:solidFill>
                <a:latin typeface="Book Antiqua" pitchFamily="18" charset="0"/>
                <a:ea typeface="黑体" pitchFamily="2" charset="-122"/>
              </a:rPr>
              <a:t>-- </a:t>
            </a:r>
            <a:r>
              <a:rPr lang="en-US" altLang="zh-CN" sz="2000" b="1" smtClean="0">
                <a:solidFill>
                  <a:srgbClr val="FF0000"/>
                </a:solidFill>
                <a:latin typeface="Book Antiqua" pitchFamily="18" charset="0"/>
                <a:ea typeface="黑体" pitchFamily="2" charset="-122"/>
              </a:rPr>
              <a:t>From Hongjiawei(</a:t>
            </a:r>
            <a:r>
              <a:rPr lang="zh-CN" altLang="en-US" sz="2000" b="1" smtClean="0">
                <a:solidFill>
                  <a:srgbClr val="FF0000"/>
                </a:solidFill>
                <a:latin typeface="Book Antiqua" pitchFamily="18" charset="0"/>
                <a:ea typeface="黑体" pitchFamily="2" charset="-122"/>
              </a:rPr>
              <a:t>洪加威</a:t>
            </a:r>
            <a:r>
              <a:rPr lang="en-US" altLang="zh-CN" sz="2000" b="1" smtClean="0">
                <a:solidFill>
                  <a:srgbClr val="FF0000"/>
                </a:solidFill>
                <a:latin typeface="Book Antiqua" pitchFamily="18" charset="0"/>
                <a:ea typeface="黑体" pitchFamily="2" charset="-122"/>
              </a:rPr>
              <a:t>)</a:t>
            </a:r>
            <a:endParaRPr lang="en-US" altLang="zh-CN" b="1" smtClean="0">
              <a:solidFill>
                <a:srgbClr val="132584"/>
              </a:solidFill>
              <a:latin typeface="Book Antiqua" pitchFamily="18" charset="0"/>
              <a:ea typeface="汉仪超粗宋简" pitchFamily="49" charset="-122"/>
            </a:endParaRPr>
          </a:p>
          <a:p>
            <a:pPr>
              <a:buClr>
                <a:srgbClr val="FF0000"/>
              </a:buClr>
              <a:buFont typeface="Wingdings" pitchFamily="2" charset="2"/>
              <a:buChar char="p"/>
            </a:pPr>
            <a:endParaRPr kumimoji="1" lang="en-US" altLang="zh-CN" sz="2000" b="1" smtClean="0">
              <a:latin typeface="Times New Roman" pitchFamily="18" charset="0"/>
              <a:ea typeface="黑体" pitchFamily="2" charset="-122"/>
            </a:endParaRPr>
          </a:p>
          <a:p>
            <a:pPr>
              <a:buClr>
                <a:srgbClr val="FF0000"/>
              </a:buClr>
              <a:buFont typeface="Wingdings" pitchFamily="2" charset="2"/>
              <a:buChar char="p"/>
            </a:pPr>
            <a:r>
              <a:rPr kumimoji="1" lang="en-US" altLang="zh-CN" sz="2000" b="1" smtClean="0">
                <a:solidFill>
                  <a:schemeClr val="accent2"/>
                </a:solidFill>
                <a:latin typeface="Book Antiqua" pitchFamily="18" charset="0"/>
                <a:ea typeface="黑体" pitchFamily="2" charset="-122"/>
              </a:rPr>
              <a:t>Once upon a time, a young king loving mathematics proposed to a beautiful smart princess. She gave him a problem: finding a proper factor for </a:t>
            </a:r>
            <a:r>
              <a:rPr kumimoji="1" lang="en-US" altLang="zh-CN" sz="2400" b="1" smtClean="0">
                <a:solidFill>
                  <a:schemeClr val="accent2"/>
                </a:solidFill>
                <a:latin typeface="Book Antiqua" pitchFamily="18" charset="0"/>
                <a:ea typeface="黑体" pitchFamily="2" charset="-122"/>
              </a:rPr>
              <a:t>48 770 428 433 377 171</a:t>
            </a:r>
            <a:r>
              <a:rPr kumimoji="1" lang="en-US" altLang="zh-CN" sz="2000" b="1" smtClean="0">
                <a:solidFill>
                  <a:schemeClr val="accent2"/>
                </a:solidFill>
                <a:latin typeface="Book Antiqua" pitchFamily="18" charset="0"/>
                <a:ea typeface="黑体" pitchFamily="2" charset="-122"/>
              </a:rPr>
              <a:t>. If the king can find the answer in a day, she will marry with him. </a:t>
            </a:r>
          </a:p>
          <a:p>
            <a:pPr>
              <a:spcBef>
                <a:spcPts val="1800"/>
              </a:spcBef>
              <a:buClr>
                <a:srgbClr val="FF0000"/>
              </a:buClr>
              <a:buFont typeface="Wingdings" pitchFamily="2" charset="2"/>
              <a:buChar char="p"/>
            </a:pPr>
            <a:r>
              <a:rPr kumimoji="1" lang="en-US" altLang="zh-CN" sz="2000" b="1" smtClean="0">
                <a:solidFill>
                  <a:schemeClr val="accent2"/>
                </a:solidFill>
                <a:latin typeface="Book Antiqua" pitchFamily="18" charset="0"/>
                <a:ea typeface="黑体" pitchFamily="2" charset="-122"/>
              </a:rPr>
              <a:t>The king went back home and checked the integers one by one to find the proper factor.  In a whole day, from morning to evening, he only checked about 30000 numbers, still can’t find the answer.</a:t>
            </a:r>
          </a:p>
          <a:p>
            <a:pPr>
              <a:spcBef>
                <a:spcPts val="1800"/>
              </a:spcBef>
              <a:buClr>
                <a:srgbClr val="FF0000"/>
              </a:buClr>
              <a:buFont typeface="Wingdings" pitchFamily="2" charset="2"/>
              <a:buChar char="p"/>
            </a:pPr>
            <a:r>
              <a:rPr kumimoji="1" lang="en-US" altLang="zh-CN" sz="2000" b="1" smtClean="0">
                <a:solidFill>
                  <a:schemeClr val="accent2"/>
                </a:solidFill>
                <a:latin typeface="Book Antiqua" pitchFamily="18" charset="0"/>
                <a:ea typeface="黑体" pitchFamily="2" charset="-122"/>
              </a:rPr>
              <a:t>He pled to the princess. She gave the answer </a:t>
            </a:r>
            <a:r>
              <a:rPr kumimoji="1" lang="en-US" altLang="zh-CN" sz="2400" b="1" smtClean="0">
                <a:solidFill>
                  <a:schemeClr val="accent2"/>
                </a:solidFill>
                <a:latin typeface="Book Antiqua" pitchFamily="18" charset="0"/>
                <a:ea typeface="黑体" pitchFamily="2" charset="-122"/>
              </a:rPr>
              <a:t>223 092 827</a:t>
            </a:r>
            <a:r>
              <a:rPr kumimoji="1" lang="en-US" altLang="zh-CN" sz="2000" b="1" smtClean="0">
                <a:solidFill>
                  <a:schemeClr val="accent2"/>
                </a:solidFill>
                <a:latin typeface="Book Antiqua" pitchFamily="18" charset="0"/>
                <a:ea typeface="黑体" pitchFamily="2" charset="-122"/>
              </a:rPr>
              <a:t>. The king easily verified it is a proper factor.</a:t>
            </a:r>
          </a:p>
          <a:p>
            <a:pPr>
              <a:spcBef>
                <a:spcPts val="1800"/>
              </a:spcBef>
              <a:buClr>
                <a:srgbClr val="FF0000"/>
              </a:buClr>
              <a:buFont typeface="Wingdings" pitchFamily="2" charset="2"/>
              <a:buChar char="p"/>
            </a:pPr>
            <a:r>
              <a:rPr kumimoji="1" lang="en-US" altLang="zh-CN" sz="2000" b="1" smtClean="0">
                <a:solidFill>
                  <a:schemeClr val="accent2"/>
                </a:solidFill>
                <a:latin typeface="Book Antiqua" pitchFamily="18" charset="0"/>
                <a:ea typeface="黑体" pitchFamily="2" charset="-122"/>
              </a:rPr>
              <a:t>Princess said: “I will give you another chance. If you still fail, you will only be a guest on my wedding.”</a:t>
            </a:r>
            <a:endParaRPr kumimoji="1" lang="zh-CN" altLang="en-US" sz="2000" b="1" smtClean="0">
              <a:solidFill>
                <a:schemeClr val="accent2"/>
              </a:solidFill>
              <a:latin typeface="Book Antiqua" pitchFamily="18" charset="0"/>
              <a:ea typeface="黑体" pitchFamily="2" charset="-122"/>
            </a:endParaRPr>
          </a:p>
          <a:p>
            <a:pPr algn="r">
              <a:spcBef>
                <a:spcPts val="1800"/>
              </a:spcBef>
            </a:pPr>
            <a:endParaRPr lang="en-US" altLang="zh-CN" sz="2000" b="1" smtClean="0">
              <a:solidFill>
                <a:srgbClr val="FF0000"/>
              </a:solidFill>
              <a:latin typeface="Book Antiqua"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 calcmode="lin" valueType="num">
                                      <p:cBhvr additive="base">
                                        <p:cTn id="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 calcmode="lin" valueType="num">
                                      <p:cBhvr additive="base">
                                        <p:cTn id="13"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5" end="5"/>
                                            </p:txEl>
                                          </p:spTgt>
                                        </p:tgtEl>
                                        <p:attrNameLst>
                                          <p:attrName>style.visibility</p:attrName>
                                        </p:attrNameLst>
                                      </p:cBhvr>
                                      <p:to>
                                        <p:strVal val="visible"/>
                                      </p:to>
                                    </p:set>
                                    <p:anim calcmode="lin" valueType="num">
                                      <p:cBhvr additive="base">
                                        <p:cTn id="19"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225425"/>
            <a:ext cx="9144000" cy="688975"/>
          </a:xfrm>
        </p:spPr>
        <p:txBody>
          <a:bodyPr/>
          <a:lstStyle/>
          <a:p>
            <a:endParaRPr lang="zh-CN" altLang="en-US" smtClean="0">
              <a:latin typeface="Arial" charset="0"/>
              <a:ea typeface="华文新魏" pitchFamily="2" charset="-122"/>
            </a:endParaRPr>
          </a:p>
        </p:txBody>
      </p:sp>
      <p:sp>
        <p:nvSpPr>
          <p:cNvPr id="57347" name="Rectangle 3"/>
          <p:cNvSpPr>
            <a:spLocks noGrp="1" noChangeArrowheads="1"/>
          </p:cNvSpPr>
          <p:nvPr>
            <p:ph type="body" idx="4294967295"/>
          </p:nvPr>
        </p:nvSpPr>
        <p:spPr/>
        <p:txBody>
          <a:bodyPr/>
          <a:lstStyle/>
          <a:p>
            <a:r>
              <a:rPr kumimoji="1" lang="en-US" altLang="zh-CN" sz="2000" b="1" smtClean="0">
                <a:latin typeface="Times New Roman" pitchFamily="18" charset="0"/>
                <a:ea typeface="黑体" pitchFamily="2" charset="-122"/>
              </a:rPr>
              <a:t>       The king then went back to his castle immediately, and asked help from his prime minister, a mathematician.</a:t>
            </a:r>
            <a:r>
              <a:rPr kumimoji="1" lang="zh-CN" altLang="en-US" sz="2000" b="1" smtClean="0">
                <a:latin typeface="Times New Roman" pitchFamily="18" charset="0"/>
                <a:ea typeface="黑体" pitchFamily="2" charset="-122"/>
              </a:rPr>
              <a:t> </a:t>
            </a:r>
            <a:r>
              <a:rPr kumimoji="1" lang="en-US" altLang="zh-CN" sz="2000" b="1" smtClean="0">
                <a:latin typeface="Times New Roman" pitchFamily="18" charset="0"/>
                <a:ea typeface="黑体" pitchFamily="2" charset="-122"/>
              </a:rPr>
              <a:t>The prime minister thought very carefully, and claimed that for a number with 17 digits, its smallest proper factor will not bigger than 9 digits.</a:t>
            </a:r>
          </a:p>
          <a:p>
            <a:pPr>
              <a:buClr>
                <a:srgbClr val="FF0000"/>
              </a:buClr>
              <a:buFont typeface="Wingdings" pitchFamily="2" charset="2"/>
              <a:buChar char="p"/>
            </a:pPr>
            <a:r>
              <a:rPr kumimoji="1" lang="en-US" altLang="zh-CN" sz="2000" b="1" smtClean="0">
                <a:latin typeface="Times New Roman" pitchFamily="18" charset="0"/>
                <a:ea typeface="黑体" pitchFamily="2" charset="-122"/>
              </a:rPr>
              <a:t>He came up with the idea: giving a NO. to every civilians in his kingdom according to the order of natural number. Once the princess gave the big prime, broadcast this prime and let the civilians divide this prime with their own NO. If some civilian’s NO can divide this prime exactly, he should report to the king and will be rewarded with a good fortune. </a:t>
            </a:r>
          </a:p>
          <a:p>
            <a:pPr>
              <a:buClr>
                <a:srgbClr val="FF0000"/>
              </a:buClr>
              <a:buFont typeface="Wingdings" pitchFamily="2" charset="2"/>
              <a:buChar char="p"/>
            </a:pPr>
            <a:r>
              <a:rPr kumimoji="1" lang="en-US" altLang="zh-CN" sz="2000" b="1" smtClean="0">
                <a:latin typeface="Times New Roman" pitchFamily="18" charset="0"/>
                <a:ea typeface="黑体" pitchFamily="2" charset="-122"/>
              </a:rPr>
              <a:t>Now, the princess gave the new 17-digits prime.</a:t>
            </a:r>
          </a:p>
          <a:p>
            <a:pPr>
              <a:buClr>
                <a:srgbClr val="FF0000"/>
              </a:buClr>
              <a:buFont typeface="Wingdings" pitchFamily="2" charset="2"/>
              <a:buChar char="p"/>
            </a:pPr>
            <a:r>
              <a:rPr kumimoji="1" lang="en-US" altLang="zh-CN" sz="2000" b="1" smtClean="0">
                <a:latin typeface="Times New Roman" pitchFamily="18" charset="0"/>
                <a:ea typeface="黑体" pitchFamily="2" charset="-122"/>
              </a:rPr>
              <a:t>The king adopted the new method and found the right proper factor.</a:t>
            </a:r>
            <a:endParaRPr kumimoji="1" lang="zh-CN" altLang="en-US" sz="2000" b="1" smtClean="0">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2667000" y="225425"/>
            <a:ext cx="6477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5</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
            </a:r>
            <a:b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 </a:t>
            </a:r>
            <a:r>
              <a:rPr lang="en-US" altLang="zh-CN" sz="2400" i="1" smtClean="0">
                <a:solidFill>
                  <a:srgbClr val="FF0000"/>
                </a:solidFill>
                <a:effectLst>
                  <a:outerShdw blurRad="38100" dist="38100" dir="2700000" algn="tl">
                    <a:srgbClr val="C0C0C0"/>
                  </a:outerShdw>
                </a:effectLst>
                <a:latin typeface="Book Antiqua" pitchFamily="18" charset="0"/>
                <a:ea typeface="汉仪超粗宋简" pitchFamily="49" charset="-122"/>
              </a:rPr>
              <a:t>The King’s marriage</a:t>
            </a:r>
            <a:endParaRPr lang="zh-CN" altLang="en-US" sz="2400" i="1" smtClean="0">
              <a:solidFill>
                <a:srgbClr val="FF0000"/>
              </a:solidFill>
              <a:effectLst>
                <a:outerShdw blurRad="38100" dist="38100" dir="2700000" algn="tl">
                  <a:srgbClr val="C0C0C0"/>
                </a:outerShdw>
              </a:effectLst>
              <a:latin typeface="Book Antiqua" pitchFamily="18" charset="0"/>
              <a:ea typeface="汉仪超粗宋简" pitchFamily="49" charset="-122"/>
            </a:endParaRPr>
          </a:p>
        </p:txBody>
      </p:sp>
      <p:sp>
        <p:nvSpPr>
          <p:cNvPr id="58371" name="Rectangle 3"/>
          <p:cNvSpPr>
            <a:spLocks noGrp="1" noChangeArrowheads="1"/>
          </p:cNvSpPr>
          <p:nvPr>
            <p:ph type="body" idx="4294967295"/>
          </p:nvPr>
        </p:nvSpPr>
        <p:spPr/>
        <p:txBody>
          <a:bodyPr/>
          <a:lstStyle/>
          <a:p>
            <a:pPr>
              <a:buClr>
                <a:srgbClr val="FF0000"/>
              </a:buClr>
              <a:buFont typeface="Wingdings" pitchFamily="2" charset="2"/>
              <a:buChar char="p"/>
            </a:pPr>
            <a:r>
              <a:rPr kumimoji="1" lang="en-US" altLang="zh-CN" sz="2200" b="1" smtClean="0">
                <a:solidFill>
                  <a:srgbClr val="FF0000"/>
                </a:solidFill>
                <a:latin typeface="Times New Roman" pitchFamily="18" charset="0"/>
                <a:ea typeface="黑体" pitchFamily="2" charset="-122"/>
              </a:rPr>
              <a:t>The king uses the serial algorithm first</a:t>
            </a:r>
            <a:r>
              <a:rPr kumimoji="1" lang="en-US" altLang="zh-CN" sz="2200" b="1" smtClean="0">
                <a:latin typeface="Times New Roman" pitchFamily="18" charset="0"/>
                <a:ea typeface="黑体" pitchFamily="2" charset="-122"/>
              </a:rPr>
              <a:t>.</a:t>
            </a:r>
          </a:p>
          <a:p>
            <a:pPr>
              <a:buClr>
                <a:srgbClr val="FF0000"/>
              </a:buClr>
              <a:buFont typeface="Wingdings" pitchFamily="2" charset="2"/>
              <a:buChar char="p"/>
            </a:pPr>
            <a:r>
              <a:rPr kumimoji="1" lang="en-US" altLang="zh-CN" sz="2200" b="1" smtClean="0">
                <a:solidFill>
                  <a:srgbClr val="FF0000"/>
                </a:solidFill>
                <a:latin typeface="Times New Roman" pitchFamily="18" charset="0"/>
                <a:ea typeface="黑体" pitchFamily="2" charset="-122"/>
              </a:rPr>
              <a:t>And then the prime minister proposed the parallel algorithm.</a:t>
            </a:r>
            <a:endParaRPr kumimoji="1" lang="en-US" altLang="zh-CN" sz="2000" b="1" smtClean="0">
              <a:solidFill>
                <a:srgbClr val="FF0000"/>
              </a:solidFill>
              <a:latin typeface="Times New Roman" pitchFamily="18" charset="0"/>
              <a:ea typeface="黑体" pitchFamily="2" charset="-122"/>
            </a:endParaRPr>
          </a:p>
          <a:p>
            <a:pPr>
              <a:buClr>
                <a:srgbClr val="FF0000"/>
              </a:buClr>
              <a:buFont typeface="Wingdings" pitchFamily="2" charset="2"/>
              <a:buChar char="p"/>
            </a:pPr>
            <a:r>
              <a:rPr kumimoji="1" lang="en-US" altLang="zh-CN" sz="2200" b="1" smtClean="0">
                <a:latin typeface="Times New Roman" pitchFamily="18" charset="0"/>
                <a:ea typeface="黑体" pitchFamily="2" charset="-122"/>
              </a:rPr>
              <a:t> Questions</a:t>
            </a:r>
            <a:r>
              <a:rPr kumimoji="1" lang="zh-CN" altLang="en-US" sz="2200" b="1" smtClean="0">
                <a:latin typeface="Times New Roman" pitchFamily="18" charset="0"/>
                <a:ea typeface="黑体" pitchFamily="2" charset="-122"/>
              </a:rPr>
              <a:t>：</a:t>
            </a:r>
            <a:endParaRPr kumimoji="1" lang="en-US" altLang="zh-CN" sz="2200" b="1" smtClean="0">
              <a:latin typeface="Times New Roman" pitchFamily="18" charset="0"/>
              <a:ea typeface="黑体" pitchFamily="2" charset="-122"/>
            </a:endParaRPr>
          </a:p>
          <a:p>
            <a:pPr lvl="1"/>
            <a:r>
              <a:rPr kumimoji="1" lang="en-US" altLang="zh-CN" sz="2100" b="1" smtClean="0">
                <a:latin typeface="Times New Roman" pitchFamily="18" charset="0"/>
                <a:ea typeface="黑体" pitchFamily="2" charset="-122"/>
              </a:rPr>
              <a:t>Can the questions be solved by some parallel algorithm if they can’t be solved by any serial method? </a:t>
            </a:r>
          </a:p>
          <a:p>
            <a:pPr lvl="1"/>
            <a:r>
              <a:rPr kumimoji="1" lang="en-US" altLang="zh-CN" sz="2100" b="1" smtClean="0">
                <a:latin typeface="Times New Roman" pitchFamily="18" charset="0"/>
                <a:ea typeface="黑体" pitchFamily="2" charset="-122"/>
              </a:rPr>
              <a:t>Suppose a question can be handled by some parallel method, and the speed of a parallel computer will increase with the number of CPU. Is it possible to handle the intractable problem?</a:t>
            </a:r>
            <a:r>
              <a:rPr kumimoji="1" lang="zh-CN" altLang="en-US" sz="2100" b="1" smtClean="0">
                <a:latin typeface="Times New Roman" pitchFamily="18" charset="0"/>
                <a:ea typeface="黑体" pitchFamily="2" charset="-122"/>
              </a:rPr>
              <a:t> </a:t>
            </a:r>
          </a:p>
          <a:p>
            <a:pPr lvl="1"/>
            <a:r>
              <a:rPr kumimoji="1" lang="en-US" altLang="zh-CN" sz="2100" b="1" smtClean="0">
                <a:latin typeface="Times New Roman" pitchFamily="18" charset="0"/>
                <a:ea typeface="黑体" pitchFamily="2" charset="-122"/>
              </a:rPr>
              <a:t>When we divide a task into multiple CPUs, because there exits some inevitable serial operations in the algorithm, the speedup capability of the computer is significantly limited.</a:t>
            </a:r>
            <a:endParaRPr lang="zh-CN" altLang="en-US" sz="2000" smtClean="0">
              <a:latin typeface="Arial" charset="0"/>
              <a:ea typeface="黑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200400" y="225425"/>
            <a:ext cx="59436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6</a:t>
            </a:r>
            <a:b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Amdahl’s law</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endParaRPr>
          </a:p>
        </p:txBody>
      </p:sp>
      <p:sp>
        <p:nvSpPr>
          <p:cNvPr id="46083" name="Rectangle 3"/>
          <p:cNvSpPr>
            <a:spLocks noGrp="1" noChangeArrowheads="1"/>
          </p:cNvSpPr>
          <p:nvPr>
            <p:ph type="body" idx="4294967295"/>
          </p:nvPr>
        </p:nvSpPr>
        <p:spPr/>
        <p:txBody>
          <a:bodyPr/>
          <a:lstStyle/>
          <a:p>
            <a:pPr>
              <a:lnSpc>
                <a:spcPct val="90000"/>
              </a:lnSpc>
              <a:buClr>
                <a:srgbClr val="FF0000"/>
              </a:buClr>
              <a:buFont typeface="Wingdings" pitchFamily="2" charset="2"/>
              <a:buChar char="p"/>
              <a:defRPr/>
            </a:pPr>
            <a:r>
              <a:rPr lang="en-US" altLang="zh-CN" sz="16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 </a:t>
            </a: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f</a:t>
            </a:r>
            <a:r>
              <a:rPr lang="zh-CN" altLang="en-US" sz="1800" smtClean="0">
                <a:effectLst>
                  <a:outerShdw blurRad="38100" dist="38100" dir="2700000" algn="tl">
                    <a:srgbClr val="C0C0C0"/>
                  </a:outerShdw>
                </a:effectLst>
                <a:latin typeface="Times New Roman" pitchFamily="18" charset="0"/>
                <a:ea typeface="黑体" pitchFamily="49" charset="-122"/>
              </a:rPr>
              <a:t>：</a:t>
            </a:r>
            <a:r>
              <a:rPr kumimoji="1" lang="en-US" altLang="zh-CN" sz="1800" b="1" smtClean="0">
                <a:latin typeface="Times New Roman" pitchFamily="18" charset="0"/>
                <a:ea typeface="黑体" pitchFamily="49" charset="-122"/>
              </a:rPr>
              <a:t>the ratio of inevitable serial operation in the algorithm, when solving a problem;</a:t>
            </a:r>
          </a:p>
          <a:p>
            <a:pPr>
              <a:lnSpc>
                <a:spcPct val="90000"/>
              </a:lnSpc>
              <a:buClr>
                <a:srgbClr val="FF0000"/>
              </a:buClr>
              <a:buFont typeface="Wingdings" pitchFamily="2" charset="2"/>
              <a:buChar char="p"/>
              <a:defRPr/>
            </a:pP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p</a:t>
            </a:r>
            <a:r>
              <a:rPr lang="zh-CN" altLang="en-US" sz="1800" smtClean="0">
                <a:effectLst>
                  <a:outerShdw blurRad="38100" dist="38100" dir="2700000" algn="tl">
                    <a:srgbClr val="C0C0C0"/>
                  </a:outerShdw>
                </a:effectLst>
                <a:latin typeface="Times New Roman" pitchFamily="18" charset="0"/>
                <a:ea typeface="黑体" pitchFamily="49" charset="-122"/>
              </a:rPr>
              <a:t>：</a:t>
            </a:r>
            <a:r>
              <a:rPr lang="en-US" altLang="zh-CN" sz="1800" smtClean="0">
                <a:solidFill>
                  <a:srgbClr val="0000FF"/>
                </a:solidFill>
                <a:effectLst>
                  <a:outerShdw blurRad="38100" dist="38100" dir="2700000" algn="tl">
                    <a:srgbClr val="C0C0C0"/>
                  </a:outerShdw>
                </a:effectLst>
                <a:latin typeface="Times New Roman" pitchFamily="18" charset="0"/>
                <a:ea typeface="黑体" pitchFamily="49" charset="-122"/>
              </a:rPr>
              <a:t>number of CPUs</a:t>
            </a:r>
            <a:r>
              <a:rPr kumimoji="1" lang="zh-CN" altLang="en-US" sz="1800" b="1" smtClean="0">
                <a:latin typeface="Times New Roman" pitchFamily="18" charset="0"/>
                <a:ea typeface="黑体" pitchFamily="49" charset="-122"/>
              </a:rPr>
              <a:t>；</a:t>
            </a:r>
            <a:endParaRPr kumimoji="1" lang="en-US" altLang="zh-CN" sz="1800" b="1" smtClean="0">
              <a:latin typeface="Times New Roman" pitchFamily="18" charset="0"/>
              <a:ea typeface="黑体" pitchFamily="49" charset="-122"/>
            </a:endParaRPr>
          </a:p>
          <a:p>
            <a:pPr>
              <a:lnSpc>
                <a:spcPct val="90000"/>
              </a:lnSpc>
              <a:buClr>
                <a:srgbClr val="FF0000"/>
              </a:buClr>
              <a:buFont typeface="Wingdings" pitchFamily="2" charset="2"/>
              <a:buChar char="p"/>
              <a:defRPr/>
            </a:pP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S</a:t>
            </a:r>
            <a:r>
              <a:rPr lang="en-US" altLang="zh-CN" sz="1800" i="1" baseline="-30000"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p</a:t>
            </a:r>
            <a:r>
              <a:rPr lang="zh-CN" altLang="en-US" sz="1800" smtClean="0">
                <a:effectLst>
                  <a:outerShdw blurRad="38100" dist="38100" dir="2700000" algn="tl">
                    <a:srgbClr val="C0C0C0"/>
                  </a:outerShdw>
                </a:effectLst>
                <a:latin typeface="Times New Roman" pitchFamily="18" charset="0"/>
                <a:ea typeface="黑体" pitchFamily="49" charset="-122"/>
              </a:rPr>
              <a:t>：</a:t>
            </a:r>
            <a:r>
              <a:rPr kumimoji="1" lang="en-US" altLang="zh-CN" sz="1800" b="1" smtClean="0">
                <a:latin typeface="Times New Roman" pitchFamily="18" charset="0"/>
                <a:ea typeface="黑体" pitchFamily="49" charset="-122"/>
              </a:rPr>
              <a:t>the speedup capability of a parallel computer</a:t>
            </a:r>
            <a:r>
              <a:rPr lang="zh-CN" altLang="en-US" sz="1800" smtClean="0">
                <a:effectLst>
                  <a:outerShdw blurRad="38100" dist="38100" dir="2700000" algn="tl">
                    <a:srgbClr val="C0C0C0"/>
                  </a:outerShdw>
                </a:effectLst>
                <a:latin typeface="Times New Roman" pitchFamily="18" charset="0"/>
                <a:ea typeface="黑体" pitchFamily="49" charset="-122"/>
              </a:rPr>
              <a:t>，</a:t>
            </a:r>
            <a:r>
              <a:rPr kumimoji="1" lang="en-US" altLang="zh-CN" sz="1800" b="1" smtClean="0">
                <a:latin typeface="Times New Roman" pitchFamily="18" charset="0"/>
                <a:ea typeface="黑体" pitchFamily="49" charset="-122"/>
              </a:rPr>
              <a:t>and</a:t>
            </a:r>
          </a:p>
          <a:p>
            <a:pPr>
              <a:lnSpc>
                <a:spcPct val="90000"/>
              </a:lnSpc>
              <a:buFont typeface="Arial" pitchFamily="34" charset="0"/>
              <a:buChar char="•"/>
              <a:defRPr/>
            </a:pPr>
            <a:endParaRPr kumimoji="1" lang="en-US" altLang="zh-CN" sz="1800" b="1" smtClean="0">
              <a:latin typeface="Times New Roman" pitchFamily="18" charset="0"/>
              <a:ea typeface="黑体" pitchFamily="49" charset="-122"/>
            </a:endParaRPr>
          </a:p>
          <a:p>
            <a:pPr>
              <a:lnSpc>
                <a:spcPct val="90000"/>
              </a:lnSpc>
              <a:buFont typeface="Arial" pitchFamily="34" charset="0"/>
              <a:buChar char="•"/>
              <a:defRPr/>
            </a:pPr>
            <a:endParaRPr kumimoji="1" lang="en-US" altLang="zh-CN" sz="1600" b="1" smtClean="0">
              <a:latin typeface="Times New Roman" pitchFamily="18" charset="0"/>
              <a:ea typeface="黑体" pitchFamily="49" charset="-122"/>
            </a:endParaRPr>
          </a:p>
          <a:p>
            <a:pPr>
              <a:lnSpc>
                <a:spcPct val="90000"/>
              </a:lnSpc>
              <a:buFont typeface="Arial" pitchFamily="34" charset="0"/>
              <a:buChar char="•"/>
              <a:defRPr/>
            </a:pPr>
            <a:endParaRPr kumimoji="1" lang="en-US" altLang="zh-CN" sz="1600" b="1" smtClean="0">
              <a:latin typeface="Times New Roman" pitchFamily="18" charset="0"/>
              <a:ea typeface="黑体" pitchFamily="49" charset="-122"/>
            </a:endParaRPr>
          </a:p>
          <a:p>
            <a:pPr>
              <a:lnSpc>
                <a:spcPct val="90000"/>
              </a:lnSpc>
              <a:buFont typeface="Arial" pitchFamily="34" charset="0"/>
              <a:buChar char="•"/>
              <a:defRPr/>
            </a:pPr>
            <a:endParaRPr kumimoji="1" lang="en-US" altLang="zh-CN" sz="1600" b="1" smtClean="0">
              <a:latin typeface="Times New Roman" pitchFamily="18" charset="0"/>
              <a:ea typeface="黑体" pitchFamily="49" charset="-122"/>
            </a:endParaRPr>
          </a:p>
          <a:p>
            <a:pPr>
              <a:lnSpc>
                <a:spcPct val="90000"/>
              </a:lnSpc>
              <a:buFont typeface="Arial" pitchFamily="34" charset="0"/>
              <a:buChar char="•"/>
              <a:defRPr/>
            </a:pPr>
            <a:endParaRPr kumimoji="1" lang="en-US" altLang="zh-CN" sz="1600" b="1" smtClean="0">
              <a:latin typeface="Times New Roman" pitchFamily="18" charset="0"/>
              <a:ea typeface="黑体" pitchFamily="49" charset="-122"/>
            </a:endParaRPr>
          </a:p>
          <a:p>
            <a:pPr>
              <a:lnSpc>
                <a:spcPct val="90000"/>
              </a:lnSpc>
              <a:buFont typeface="Arial" pitchFamily="34" charset="0"/>
              <a:buChar char="•"/>
              <a:defRPr/>
            </a:pPr>
            <a:endParaRPr kumimoji="1" lang="en-US" altLang="zh-CN" sz="1600" b="1" smtClean="0">
              <a:latin typeface="Times New Roman" pitchFamily="18" charset="0"/>
              <a:ea typeface="黑体" pitchFamily="49" charset="-122"/>
            </a:endParaRPr>
          </a:p>
          <a:p>
            <a:pPr>
              <a:lnSpc>
                <a:spcPct val="90000"/>
              </a:lnSpc>
              <a:buClr>
                <a:srgbClr val="FF0000"/>
              </a:buClr>
              <a:buFont typeface="Wingdings" pitchFamily="2" charset="2"/>
              <a:buChar char="p"/>
              <a:defRPr/>
            </a:pPr>
            <a:r>
              <a:rPr lang="en-US" altLang="zh-CN" sz="1800" b="1" smtClean="0">
                <a:effectLst>
                  <a:outerShdw blurRad="38100" dist="38100" dir="2700000" algn="tl">
                    <a:srgbClr val="C0C0C0"/>
                  </a:outerShdw>
                </a:effectLst>
                <a:latin typeface="Times New Roman" pitchFamily="18" charset="0"/>
                <a:ea typeface="黑体" pitchFamily="49" charset="-122"/>
                <a:cs typeface="Times New Roman" pitchFamily="18" charset="0"/>
              </a:rPr>
              <a:t>Suppose</a:t>
            </a: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  f  </a:t>
            </a:r>
            <a:r>
              <a:rPr kumimoji="1" lang="en-US" altLang="zh-CN" sz="1800" b="1" smtClean="0">
                <a:latin typeface="Times New Roman" pitchFamily="18" charset="0"/>
                <a:ea typeface="黑体" pitchFamily="49" charset="-122"/>
              </a:rPr>
              <a:t>=1%，</a:t>
            </a: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 p </a:t>
            </a:r>
            <a:r>
              <a:rPr kumimoji="1" lang="en-US" altLang="zh-CN" sz="1800" b="1" smtClean="0">
                <a:latin typeface="Times New Roman" pitchFamily="18" charset="0"/>
                <a:ea typeface="黑体" pitchFamily="49" charset="-122"/>
              </a:rPr>
              <a:t>→</a:t>
            </a:r>
            <a:r>
              <a:rPr kumimoji="1" lang="en-US" altLang="zh-CN" sz="1800" b="1" smtClean="0">
                <a:latin typeface="Times New Roman" pitchFamily="18" charset="0"/>
                <a:ea typeface="黑体" pitchFamily="49" charset="-122"/>
                <a:sym typeface="Symbol" pitchFamily="18" charset="2"/>
              </a:rPr>
              <a:t></a:t>
            </a:r>
            <a:r>
              <a:rPr kumimoji="1" lang="zh-CN" altLang="en-US" sz="1800" b="1" smtClean="0">
                <a:latin typeface="Times New Roman" pitchFamily="18" charset="0"/>
                <a:ea typeface="黑体" pitchFamily="49" charset="-122"/>
              </a:rPr>
              <a:t>；</a:t>
            </a:r>
            <a:r>
              <a:rPr kumimoji="1" lang="en-US" altLang="zh-CN" sz="1800" b="1" smtClean="0">
                <a:latin typeface="Times New Roman" pitchFamily="18" charset="0"/>
                <a:ea typeface="黑体" pitchFamily="49" charset="-122"/>
              </a:rPr>
              <a:t>we have </a:t>
            </a:r>
            <a:r>
              <a:rPr lang="en-US" altLang="zh-CN" sz="1800" i="1"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S</a:t>
            </a:r>
            <a:r>
              <a:rPr lang="en-US" altLang="zh-CN" sz="1800" i="1" baseline="-30000" smtClean="0">
                <a:solidFill>
                  <a:srgbClr val="0000FF"/>
                </a:solidFill>
                <a:effectLst>
                  <a:outerShdw blurRad="38100" dist="38100" dir="2700000" algn="tl">
                    <a:srgbClr val="C0C0C0"/>
                  </a:outerShdw>
                </a:effectLst>
                <a:latin typeface="Times New Roman" pitchFamily="18" charset="0"/>
                <a:ea typeface="黑体" pitchFamily="49" charset="-122"/>
                <a:cs typeface="Times New Roman" pitchFamily="18" charset="0"/>
              </a:rPr>
              <a:t>p </a:t>
            </a:r>
            <a:r>
              <a:rPr kumimoji="1" lang="en-US" altLang="zh-CN" sz="1800" b="1" smtClean="0">
                <a:latin typeface="Times New Roman" pitchFamily="18" charset="0"/>
                <a:ea typeface="黑体" pitchFamily="49" charset="-122"/>
              </a:rPr>
              <a:t>=100。</a:t>
            </a:r>
          </a:p>
          <a:p>
            <a:pPr>
              <a:lnSpc>
                <a:spcPct val="90000"/>
              </a:lnSpc>
              <a:buClr>
                <a:srgbClr val="FF0000"/>
              </a:buClr>
              <a:buFont typeface="Wingdings" pitchFamily="2" charset="2"/>
              <a:buChar char="p"/>
              <a:defRPr/>
            </a:pPr>
            <a:r>
              <a:rPr kumimoji="1" lang="en-US" altLang="zh-CN" sz="1800" b="1" smtClean="0">
                <a:latin typeface="Times New Roman" pitchFamily="18" charset="0"/>
                <a:ea typeface="黑体" pitchFamily="49" charset="-122"/>
              </a:rPr>
              <a:t>I.e., even the portion of serial operation is only 1%,</a:t>
            </a:r>
            <a:r>
              <a:rPr kumimoji="1" lang="zh-CN" altLang="en-US" sz="1800" b="1" smtClean="0">
                <a:latin typeface="Times New Roman" pitchFamily="18" charset="0"/>
                <a:ea typeface="黑体" pitchFamily="49" charset="-122"/>
              </a:rPr>
              <a:t> </a:t>
            </a:r>
            <a:r>
              <a:rPr kumimoji="1" lang="en-US" altLang="zh-CN" sz="1800" b="1" smtClean="0">
                <a:latin typeface="Times New Roman" pitchFamily="18" charset="0"/>
                <a:ea typeface="黑体" pitchFamily="49" charset="-122"/>
              </a:rPr>
              <a:t>no matter how many   </a:t>
            </a:r>
          </a:p>
          <a:p>
            <a:pPr>
              <a:lnSpc>
                <a:spcPct val="90000"/>
              </a:lnSpc>
              <a:buClr>
                <a:srgbClr val="FF0000"/>
              </a:buClr>
              <a:buFont typeface="Wingdings" pitchFamily="2" charset="2"/>
              <a:buChar char="p"/>
              <a:defRPr/>
            </a:pPr>
            <a:r>
              <a:rPr kumimoji="1" lang="en-US" altLang="zh-CN" sz="1800" b="1" smtClean="0">
                <a:latin typeface="Times New Roman" pitchFamily="18" charset="0"/>
                <a:ea typeface="黑体" pitchFamily="49" charset="-122"/>
              </a:rPr>
              <a:t>CPUs we have,</a:t>
            </a:r>
            <a:r>
              <a:rPr kumimoji="1" lang="zh-CN" altLang="en-US" sz="1800" b="1" smtClean="0">
                <a:latin typeface="Times New Roman" pitchFamily="18" charset="0"/>
                <a:ea typeface="黑体" pitchFamily="49" charset="-122"/>
              </a:rPr>
              <a:t> </a:t>
            </a:r>
            <a:r>
              <a:rPr kumimoji="1" lang="en-US" altLang="zh-CN" sz="1800" b="1" smtClean="0">
                <a:latin typeface="Times New Roman" pitchFamily="18" charset="0"/>
                <a:ea typeface="黑体" pitchFamily="49" charset="-122"/>
              </a:rPr>
              <a:t>the speed to solve the problem can only be accelerated on 100 times.</a:t>
            </a:r>
            <a:endParaRPr kumimoji="1" lang="en-US" altLang="zh-CN" sz="1800" smtClean="0">
              <a:solidFill>
                <a:srgbClr val="092CC3"/>
              </a:solidFill>
              <a:latin typeface="Times New Roman" pitchFamily="18" charset="0"/>
              <a:ea typeface="黑体" pitchFamily="49" charset="-122"/>
            </a:endParaRPr>
          </a:p>
          <a:p>
            <a:pPr>
              <a:lnSpc>
                <a:spcPct val="90000"/>
              </a:lnSpc>
              <a:buClr>
                <a:srgbClr val="FF0000"/>
              </a:buClr>
              <a:buFont typeface="Wingdings" pitchFamily="2" charset="2"/>
              <a:buChar char="p"/>
              <a:defRPr/>
            </a:pPr>
            <a:r>
              <a:rPr kumimoji="1" lang="en-US" altLang="zh-CN" sz="1800" smtClean="0">
                <a:solidFill>
                  <a:srgbClr val="092CC3"/>
                </a:solidFill>
                <a:latin typeface="Times New Roman" pitchFamily="18" charset="0"/>
                <a:ea typeface="黑体" pitchFamily="49" charset="-122"/>
              </a:rPr>
              <a:t> </a:t>
            </a:r>
            <a:r>
              <a:rPr kumimoji="1" lang="en-US" altLang="zh-CN" sz="2000" b="1" smtClean="0">
                <a:solidFill>
                  <a:srgbClr val="FF0000"/>
                </a:solidFill>
                <a:latin typeface="Times New Roman" pitchFamily="18" charset="0"/>
                <a:ea typeface="黑体" pitchFamily="49" charset="-122"/>
              </a:rPr>
              <a:t>So the conclusion is</a:t>
            </a:r>
            <a:r>
              <a:rPr kumimoji="1" lang="zh-CN" altLang="en-US" sz="2000" b="1" smtClean="0">
                <a:solidFill>
                  <a:srgbClr val="FF0000"/>
                </a:solidFill>
                <a:latin typeface="Times New Roman" pitchFamily="18" charset="0"/>
                <a:ea typeface="黑体" pitchFamily="49" charset="-122"/>
              </a:rPr>
              <a:t>：</a:t>
            </a:r>
            <a:r>
              <a:rPr kumimoji="1" lang="en-US" altLang="zh-CN" sz="1800" b="1" smtClean="0">
                <a:latin typeface="Times New Roman" pitchFamily="18" charset="0"/>
                <a:ea typeface="黑体" pitchFamily="49" charset="-122"/>
              </a:rPr>
              <a:t>for the intractable problem, it is not enough to only increase the speed of computer; the key is to reduce the order of magnitude for the algorithm complexity.</a:t>
            </a:r>
            <a:endParaRPr lang="zh-CN" altLang="en-US" sz="1800" b="1" smtClean="0">
              <a:latin typeface="Arial" pitchFamily="34" charset="0"/>
              <a:ea typeface="黑体" pitchFamily="49" charset="-122"/>
            </a:endParaRPr>
          </a:p>
        </p:txBody>
      </p:sp>
      <p:pic>
        <p:nvPicPr>
          <p:cNvPr id="59396" name="Picture 5"/>
          <p:cNvPicPr>
            <a:picLocks noChangeAspect="1" noChangeArrowheads="1"/>
          </p:cNvPicPr>
          <p:nvPr/>
        </p:nvPicPr>
        <p:blipFill>
          <a:blip r:embed="rId2"/>
          <a:srcRect/>
          <a:stretch>
            <a:fillRect/>
          </a:stretch>
        </p:blipFill>
        <p:spPr bwMode="auto">
          <a:xfrm>
            <a:off x="2195513" y="2590800"/>
            <a:ext cx="4011612" cy="151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431800" y="762000"/>
            <a:ext cx="8229600" cy="5572125"/>
          </a:xfrm>
        </p:spPr>
        <p:txBody>
          <a:bodyPr/>
          <a:lstStyle/>
          <a:p>
            <a:pPr marL="449263" lvl="1" indent="-449263">
              <a:buClr>
                <a:srgbClr val="1E4649"/>
              </a:buClr>
              <a:buSzPct val="80000"/>
              <a:buFontTx/>
              <a:buNone/>
            </a:pPr>
            <a:r>
              <a:rPr lang="en-US" altLang="zh-CN" b="1" smtClean="0">
                <a:solidFill>
                  <a:srgbClr val="132584"/>
                </a:solidFill>
                <a:latin typeface="Book Antiqua" pitchFamily="18" charset="0"/>
                <a:ea typeface="汉仪超粗宋简" pitchFamily="49" charset="-122"/>
              </a:rPr>
              <a:t>4. The Towers of Hanoi</a:t>
            </a:r>
          </a:p>
          <a:p>
            <a:r>
              <a:rPr lang="en-US" altLang="zh-CN" sz="2000" b="1" smtClean="0">
                <a:latin typeface="Book Antiqua" pitchFamily="18" charset="0"/>
                <a:ea typeface="黑体" pitchFamily="2" charset="-122"/>
              </a:rPr>
              <a:t>The Tower of Hanoi or Towers of Hanoi, also called the Tower of Brahma or Towers of Brahma, is a mathematical game or puzzle. </a:t>
            </a:r>
            <a:endParaRPr lang="zh-CN" altLang="en-US" sz="2000" b="1" smtClean="0">
              <a:latin typeface="Book Antiqua" pitchFamily="18" charset="0"/>
              <a:ea typeface="黑体" pitchFamily="2" charset="-122"/>
            </a:endParaRPr>
          </a:p>
        </p:txBody>
      </p:sp>
      <p:pic>
        <p:nvPicPr>
          <p:cNvPr id="60419" name="Picture 4"/>
          <p:cNvPicPr>
            <a:picLocks noChangeAspect="1" noChangeArrowheads="1"/>
          </p:cNvPicPr>
          <p:nvPr/>
        </p:nvPicPr>
        <p:blipFill>
          <a:blip r:embed="rId2"/>
          <a:srcRect/>
          <a:stretch>
            <a:fillRect/>
          </a:stretch>
        </p:blipFill>
        <p:spPr bwMode="auto">
          <a:xfrm>
            <a:off x="2362200" y="4038600"/>
            <a:ext cx="4267200" cy="2295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p:txBody>
          <a:bodyPr/>
          <a:lstStyle/>
          <a:p>
            <a:r>
              <a:rPr lang="en-US" altLang="zh-CN" sz="2400" b="1" smtClean="0">
                <a:ea typeface="黑体" pitchFamily="2" charset="-122"/>
              </a:rPr>
              <a:t>     </a:t>
            </a:r>
            <a:r>
              <a:rPr lang="en-US" altLang="zh-CN" sz="2400" b="1" smtClean="0">
                <a:latin typeface="Book Antiqua" pitchFamily="18" charset="0"/>
                <a:ea typeface="黑体" pitchFamily="2" charset="-122"/>
              </a:rPr>
              <a:t>The objective of the puzzle is to move the entire stack to another rod, obeying the following rules:</a:t>
            </a:r>
          </a:p>
          <a:p>
            <a:r>
              <a:rPr lang="en-US" altLang="zh-CN" sz="2400" b="1" smtClean="0">
                <a:latin typeface="Book Antiqua" pitchFamily="18" charset="0"/>
                <a:ea typeface="黑体" pitchFamily="2" charset="-122"/>
              </a:rPr>
              <a:t>           </a:t>
            </a:r>
          </a:p>
          <a:p>
            <a:pPr>
              <a:buClr>
                <a:srgbClr val="FF0000"/>
              </a:buClr>
              <a:buFont typeface="Wingdings" pitchFamily="2" charset="2"/>
              <a:buChar char="p"/>
            </a:pPr>
            <a:r>
              <a:rPr lang="en-US" altLang="zh-CN" sz="2400" b="1" smtClean="0">
                <a:latin typeface="Book Antiqua" pitchFamily="18" charset="0"/>
                <a:ea typeface="黑体" pitchFamily="2" charset="-122"/>
              </a:rPr>
              <a:t>1. Only one disk may be moved at a time. </a:t>
            </a:r>
          </a:p>
          <a:p>
            <a:r>
              <a:rPr lang="en-US" altLang="zh-CN" sz="2400" b="1" smtClean="0">
                <a:latin typeface="Book Antiqua" pitchFamily="18" charset="0"/>
                <a:ea typeface="黑体" pitchFamily="2" charset="-122"/>
              </a:rPr>
              <a:t>            </a:t>
            </a:r>
          </a:p>
          <a:p>
            <a:pPr>
              <a:buClr>
                <a:srgbClr val="FF0000"/>
              </a:buClr>
              <a:buFont typeface="Wingdings" pitchFamily="2" charset="2"/>
              <a:buChar char="p"/>
            </a:pPr>
            <a:r>
              <a:rPr lang="en-US" altLang="zh-CN" sz="2400" b="1" smtClean="0">
                <a:latin typeface="Book Antiqua" pitchFamily="18" charset="0"/>
                <a:ea typeface="黑体" pitchFamily="2" charset="-122"/>
              </a:rPr>
              <a:t>2. Each move consists of taking the upper disk from one of the rods and sliding it onto another rod, on top of the other disks that may already be present on that rod. </a:t>
            </a:r>
          </a:p>
          <a:p>
            <a:r>
              <a:rPr lang="en-US" altLang="zh-CN" sz="2400" b="1" smtClean="0">
                <a:latin typeface="Book Antiqua" pitchFamily="18" charset="0"/>
                <a:ea typeface="黑体" pitchFamily="2" charset="-122"/>
              </a:rPr>
              <a:t>            </a:t>
            </a:r>
          </a:p>
          <a:p>
            <a:pPr>
              <a:buClr>
                <a:srgbClr val="FF0000"/>
              </a:buClr>
              <a:buFont typeface="Wingdings" pitchFamily="2" charset="2"/>
              <a:buChar char="p"/>
            </a:pPr>
            <a:r>
              <a:rPr lang="en-US" altLang="zh-CN" sz="2400" b="1" smtClean="0">
                <a:latin typeface="Book Antiqua" pitchFamily="18" charset="0"/>
                <a:ea typeface="黑体" pitchFamily="2" charset="-122"/>
              </a:rPr>
              <a:t> 3. No disk may be placed on top of a smaller disk.</a:t>
            </a:r>
            <a:r>
              <a:rPr lang="en-US" altLang="zh-CN" sz="2400" smtClean="0">
                <a:latin typeface="Book Antiqua" pitchFamily="18" charset="0"/>
                <a:ea typeface="黑体" pitchFamily="2" charset="-122"/>
              </a:rPr>
              <a:t> </a:t>
            </a:r>
            <a:endParaRPr lang="zh-CN" altLang="en-US" sz="2400" smtClean="0">
              <a:latin typeface="Book Antiqua" pitchFamily="18" charset="0"/>
              <a:ea typeface="黑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431800" y="838200"/>
            <a:ext cx="8407400" cy="5495925"/>
          </a:xfrm>
        </p:spPr>
        <p:txBody>
          <a:bodyPr/>
          <a:lstStyle/>
          <a:p>
            <a:pPr eaLnBrk="1" hangingPunct="1">
              <a:spcBef>
                <a:spcPts val="200"/>
              </a:spcBef>
              <a:spcAft>
                <a:spcPts val="200"/>
              </a:spcAft>
              <a:buSzPct val="100000"/>
              <a:defRPr/>
            </a:pPr>
            <a:r>
              <a:rPr lang="en-US" altLang="zh-CN" b="1" dirty="0" smtClean="0">
                <a:solidFill>
                  <a:srgbClr val="132584"/>
                </a:solidFill>
                <a:latin typeface="Book Antiqua" pitchFamily="18" charset="0"/>
                <a:ea typeface="汉仪超粗宋简" pitchFamily="49" charset="-122"/>
              </a:rPr>
              <a:t>1.2 Three pillars of scientific discoveries (SD) &amp; technological innovations (TI)</a:t>
            </a:r>
          </a:p>
          <a:p>
            <a:pPr marL="1085850" lvl="1" indent="-4572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1. Three pillars (Three sciences, three means)</a:t>
            </a:r>
          </a:p>
          <a:p>
            <a:pPr marL="895350" lvl="2" indent="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Computational science </a:t>
            </a:r>
            <a:r>
              <a:rPr lang="en-US" altLang="zh-CN" dirty="0" smtClean="0">
                <a:solidFill>
                  <a:srgbClr val="132584"/>
                </a:solidFill>
                <a:latin typeface="Book Antiqua" pitchFamily="18" charset="0"/>
                <a:ea typeface="汉仪超粗宋简" pitchFamily="49" charset="-122"/>
              </a:rPr>
              <a:t>now constitutes what many call the third pillar of the scientific enterprise, a peer alongside </a:t>
            </a:r>
            <a:r>
              <a:rPr lang="en-US" altLang="zh-CN" b="1" dirty="0" smtClean="0">
                <a:solidFill>
                  <a:srgbClr val="132584"/>
                </a:solidFill>
                <a:latin typeface="Book Antiqua" pitchFamily="18" charset="0"/>
                <a:ea typeface="汉仪超粗宋简" pitchFamily="49" charset="-122"/>
              </a:rPr>
              <a:t>theoretical science </a:t>
            </a:r>
            <a:r>
              <a:rPr lang="en-US" altLang="zh-CN" dirty="0" smtClean="0">
                <a:solidFill>
                  <a:srgbClr val="132584"/>
                </a:solidFill>
                <a:latin typeface="Book Antiqua" pitchFamily="18" charset="0"/>
                <a:ea typeface="汉仪超粗宋简" pitchFamily="49" charset="-122"/>
              </a:rPr>
              <a:t>and </a:t>
            </a:r>
            <a:r>
              <a:rPr lang="en-US" altLang="zh-CN" b="1" dirty="0" smtClean="0">
                <a:solidFill>
                  <a:srgbClr val="132584"/>
                </a:solidFill>
                <a:latin typeface="Book Antiqua" pitchFamily="18" charset="0"/>
                <a:ea typeface="汉仪超粗宋简" pitchFamily="49" charset="-122"/>
              </a:rPr>
              <a:t>experimental science</a:t>
            </a:r>
            <a:r>
              <a:rPr lang="en-US" altLang="zh-CN" dirty="0" smtClean="0">
                <a:solidFill>
                  <a:srgbClr val="132584"/>
                </a:solidFill>
                <a:latin typeface="Book Antiqua" pitchFamily="18" charset="0"/>
                <a:ea typeface="汉仪超粗宋简" pitchFamily="49" charset="-122"/>
              </a:rPr>
              <a:t>.</a:t>
            </a:r>
          </a:p>
          <a:p>
            <a:pPr marL="1085850" lvl="1" indent="-457200"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2. Authority of statement</a:t>
            </a:r>
          </a:p>
          <a:p>
            <a:pPr marL="893763" lvl="2" indent="1588"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Computational science as the third pillar of SD &amp;TI has been widely cited in scientific literature and acknowledged in Congressional testimony and Federal and private-sector reports</a:t>
            </a:r>
          </a:p>
          <a:p>
            <a:pPr marL="533400" indent="-533400" eaLnBrk="1" hangingPunct="1">
              <a:buFont typeface="Calibri" pitchFamily="34" charset="0"/>
              <a:buNone/>
              <a:defRPr/>
            </a:pPr>
            <a:endParaRPr lang="en-US" altLang="zh-CN" sz="1600" dirty="0" smtClean="0">
              <a:solidFill>
                <a:srgbClr val="132584"/>
              </a:solidFill>
              <a:latin typeface="宋体" pitchFamily="2" charset="-122"/>
              <a:ea typeface="黑体"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0"/>
          </p:nvPr>
        </p:nvSpPr>
        <p:spPr/>
        <p:txBody>
          <a:bodyPr/>
          <a:lstStyle/>
          <a:p>
            <a:fld id="{28783BAB-F3BC-4B50-BA30-94A1045ED828}" type="slidenum">
              <a:rPr lang="en-US" altLang="zh-CN"/>
              <a:pPr/>
              <a:t>60</a:t>
            </a:fld>
            <a:r>
              <a:rPr lang="en-US" altLang="zh-CN"/>
              <a:t>/46</a:t>
            </a:r>
          </a:p>
        </p:txBody>
      </p:sp>
      <p:sp>
        <p:nvSpPr>
          <p:cNvPr id="638979" name="Rectangle 3"/>
          <p:cNvSpPr>
            <a:spLocks noGrp="1" noChangeArrowheads="1"/>
          </p:cNvSpPr>
          <p:nvPr>
            <p:ph type="body" idx="1"/>
          </p:nvPr>
        </p:nvSpPr>
        <p:spPr>
          <a:xfrm>
            <a:off x="517282" y="1135063"/>
            <a:ext cx="8109438" cy="565150"/>
          </a:xfrm>
        </p:spPr>
        <p:txBody>
          <a:bodyPr/>
          <a:lstStyle/>
          <a:p>
            <a:pPr>
              <a:lnSpc>
                <a:spcPct val="90000"/>
              </a:lnSpc>
            </a:pPr>
            <a:r>
              <a:rPr lang="zh-CN" altLang="en-US" dirty="0" smtClean="0">
                <a:solidFill>
                  <a:srgbClr val="008080"/>
                </a:solidFill>
                <a:latin typeface="楷体_GB2312" pitchFamily="49" charset="-122"/>
              </a:rPr>
              <a:t>汉</a:t>
            </a:r>
            <a:r>
              <a:rPr lang="zh-CN" altLang="en-US" dirty="0">
                <a:solidFill>
                  <a:srgbClr val="008080"/>
                </a:solidFill>
                <a:latin typeface="楷体_GB2312" pitchFamily="49" charset="-122"/>
              </a:rPr>
              <a:t>诺塔问题</a:t>
            </a:r>
            <a:endParaRPr lang="zh-CN" altLang="en-US" dirty="0"/>
          </a:p>
        </p:txBody>
      </p:sp>
      <p:sp>
        <p:nvSpPr>
          <p:cNvPr id="638981" name="Text Box 5"/>
          <p:cNvSpPr txBox="1">
            <a:spLocks noChangeArrowheads="1"/>
          </p:cNvSpPr>
          <p:nvPr/>
        </p:nvSpPr>
        <p:spPr bwMode="auto">
          <a:xfrm>
            <a:off x="650631" y="1773239"/>
            <a:ext cx="7842738" cy="923330"/>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latin typeface="宋体" pitchFamily="2" charset="-122"/>
              </a:rPr>
              <a:t>印度古老传说</a:t>
            </a:r>
            <a:r>
              <a:rPr lang="zh-CN" altLang="en-US" b="1">
                <a:latin typeface="宋体" pitchFamily="2" charset="-122"/>
              </a:rPr>
              <a:t>：在世界中心贝拿勒斯的圣庙里，一块黄铜板上插着三根宝石针</a:t>
            </a:r>
            <a:r>
              <a:rPr lang="en-US" altLang="zh-CN" b="1">
                <a:latin typeface="宋体" pitchFamily="2" charset="-122"/>
              </a:rPr>
              <a:t>A</a:t>
            </a:r>
            <a:r>
              <a:rPr lang="zh-CN" altLang="en-US" b="1">
                <a:latin typeface="宋体" pitchFamily="2" charset="-122"/>
              </a:rPr>
              <a:t>、</a:t>
            </a:r>
            <a:r>
              <a:rPr lang="en-US" altLang="zh-CN" b="1">
                <a:latin typeface="宋体" pitchFamily="2" charset="-122"/>
              </a:rPr>
              <a:t>B</a:t>
            </a:r>
            <a:r>
              <a:rPr lang="zh-CN" altLang="en-US" b="1">
                <a:latin typeface="宋体" pitchFamily="2" charset="-122"/>
              </a:rPr>
              <a:t>和</a:t>
            </a:r>
            <a:r>
              <a:rPr lang="en-US" altLang="zh-CN" b="1">
                <a:latin typeface="宋体" pitchFamily="2" charset="-122"/>
              </a:rPr>
              <a:t>C</a:t>
            </a:r>
            <a:r>
              <a:rPr lang="zh-CN" altLang="en-US" b="1">
                <a:latin typeface="宋体" pitchFamily="2" charset="-122"/>
              </a:rPr>
              <a:t>。印度教的主神梵天在创造世界时，在其中一根针上从下到上地穿好了由大到小的</a:t>
            </a:r>
            <a:r>
              <a:rPr lang="en-US" altLang="zh-CN" b="1">
                <a:latin typeface="宋体" pitchFamily="2" charset="-122"/>
              </a:rPr>
              <a:t>64</a:t>
            </a:r>
            <a:r>
              <a:rPr lang="zh-CN" altLang="en-US" b="1">
                <a:latin typeface="宋体" pitchFamily="2" charset="-122"/>
              </a:rPr>
              <a:t>片金片，这就是所谓的汉诺塔问题。</a:t>
            </a:r>
          </a:p>
        </p:txBody>
      </p:sp>
      <p:grpSp>
        <p:nvGrpSpPr>
          <p:cNvPr id="2" name="Group 10"/>
          <p:cNvGrpSpPr>
            <a:grpSpLocks/>
          </p:cNvGrpSpPr>
          <p:nvPr/>
        </p:nvGrpSpPr>
        <p:grpSpPr bwMode="auto">
          <a:xfrm>
            <a:off x="716574" y="3444875"/>
            <a:ext cx="7643446" cy="2279650"/>
            <a:chOff x="489" y="2170"/>
            <a:chExt cx="5216" cy="1436"/>
          </a:xfrm>
        </p:grpSpPr>
        <p:pic>
          <p:nvPicPr>
            <p:cNvPr id="638982"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9" y="2387"/>
              <a:ext cx="2178" cy="1219"/>
            </a:xfrm>
            <a:prstGeom prst="rect">
              <a:avLst/>
            </a:prstGeom>
            <a:noFill/>
          </p:spPr>
        </p:pic>
        <p:sp>
          <p:nvSpPr>
            <p:cNvPr id="638984" name="Text Box 8" descr="水滴"/>
            <p:cNvSpPr txBox="1">
              <a:spLocks noChangeArrowheads="1"/>
            </p:cNvSpPr>
            <p:nvPr/>
          </p:nvSpPr>
          <p:spPr bwMode="auto">
            <a:xfrm>
              <a:off x="2666" y="2170"/>
              <a:ext cx="3039" cy="1105"/>
            </a:xfrm>
            <a:prstGeom prst="rect">
              <a:avLst/>
            </a:prstGeom>
            <a:blipFill dpi="0" rotWithShape="1">
              <a:blip r:embed="rId3"/>
              <a:srcRect/>
              <a:tile tx="0" ty="0" sx="100000" sy="100000" flip="none" algn="tl"/>
            </a:blipFill>
            <a:ln w="9525">
              <a:noFill/>
              <a:miter lim="800000"/>
              <a:headEnd/>
              <a:tailEnd/>
            </a:ln>
            <a:effectLst/>
          </p:spPr>
          <p:txBody>
            <a:bodyPr>
              <a:spAutoFit/>
            </a:bodyPr>
            <a:lstStyle/>
            <a:p>
              <a:pPr>
                <a:spcBef>
                  <a:spcPct val="50000"/>
                </a:spcBef>
              </a:pPr>
              <a:r>
                <a:rPr lang="zh-CN" altLang="en-US" b="1"/>
                <a:t>不论白天黑夜，总有一个僧侣在按下面的法则移动这些金片：一次只移动一片，不管在哪根针上，小片必须在大片上面。僧侣们预言，当所有金片移到另外一根针上时，世界将在一声霹雳中消灭，而梵塔、庙宇和众生也都将同归于尽。</a:t>
              </a:r>
              <a:r>
                <a:rPr lang="zh-CN" altLang="en-US"/>
                <a:t> </a:t>
              </a:r>
            </a:p>
          </p:txBody>
        </p:sp>
      </p:grpSp>
      <p:sp>
        <p:nvSpPr>
          <p:cNvPr id="9" name="标题 8"/>
          <p:cNvSpPr>
            <a:spLocks noGrp="1"/>
          </p:cNvSpPr>
          <p:nvPr>
            <p:ph type="title"/>
          </p:nvPr>
        </p:nvSpPr>
        <p:spPr/>
        <p:txBody>
          <a:bodyPr/>
          <a:lstStyle/>
          <a:p>
            <a:endParaRPr lang="zh-CN" altLang="en-US"/>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95536" y="476672"/>
            <a:ext cx="8229600" cy="6120680"/>
          </a:xfrm>
        </p:spPr>
        <p:txBody>
          <a:bodyPr/>
          <a:lstStyle/>
          <a:p>
            <a:pPr>
              <a:defRPr/>
            </a:pPr>
            <a:r>
              <a:rPr lang="en-US" altLang="zh-CN" sz="2400" dirty="0" smtClean="0">
                <a:latin typeface="Book Antiqua" pitchFamily="18" charset="0"/>
                <a:ea typeface="黑体" pitchFamily="2" charset="-122"/>
              </a:rPr>
              <a:t>h(1)=? h(2)=? h(3)=?</a:t>
            </a:r>
          </a:p>
          <a:p>
            <a:pPr>
              <a:defRPr/>
            </a:pPr>
            <a:r>
              <a:rPr lang="zh-CN" altLang="zh-CN" sz="2400" b="1" dirty="0" smtClean="0">
                <a:solidFill>
                  <a:srgbClr val="FF0000"/>
                </a:solidFill>
                <a:latin typeface="Book Antiqua" pitchFamily="18" charset="0"/>
                <a:ea typeface="黑体" pitchFamily="2" charset="-122"/>
              </a:rPr>
              <a:t>Recursive solution</a:t>
            </a:r>
            <a:endParaRPr lang="en-US" altLang="zh-CN" sz="2400" dirty="0" smtClean="0">
              <a:solidFill>
                <a:srgbClr val="FF0000"/>
              </a:solidFill>
              <a:latin typeface="Book Antiqua" pitchFamily="18" charset="0"/>
              <a:ea typeface="黑体" pitchFamily="2" charset="-122"/>
            </a:endParaRPr>
          </a:p>
          <a:p>
            <a:pPr>
              <a:defRPr/>
            </a:pPr>
            <a:r>
              <a:rPr lang="en-US" altLang="zh-CN" sz="2000" dirty="0" smtClean="0">
                <a:latin typeface="Book Antiqua" pitchFamily="18" charset="0"/>
                <a:ea typeface="黑体" pitchFamily="2" charset="-122"/>
              </a:rPr>
              <a:t>      </a:t>
            </a:r>
            <a:r>
              <a:rPr lang="en-US" altLang="zh-CN" sz="2000" b="1" dirty="0" err="1" smtClean="0">
                <a:latin typeface="Book Antiqua" pitchFamily="18" charset="0"/>
                <a:ea typeface="黑体" pitchFamily="2" charset="-122"/>
              </a:rPr>
              <a:t>hanoi</a:t>
            </a:r>
            <a:r>
              <a:rPr lang="en-US" altLang="zh-CN" sz="2000" b="1" dirty="0" smtClean="0">
                <a:latin typeface="Book Antiqua" pitchFamily="18" charset="0"/>
                <a:ea typeface="黑体" pitchFamily="2" charset="-122"/>
              </a:rPr>
              <a:t>(#disk, source, buffer, target):</a:t>
            </a:r>
          </a:p>
          <a:p>
            <a:pPr>
              <a:defRPr/>
            </a:pPr>
            <a:endParaRPr lang="en-US" altLang="zh-CN" sz="2000" dirty="0" smtClean="0">
              <a:latin typeface="Book Antiqua" pitchFamily="18" charset="0"/>
              <a:ea typeface="黑体" pitchFamily="2" charset="-122"/>
            </a:endParaRPr>
          </a:p>
          <a:p>
            <a:pPr>
              <a:defRPr/>
            </a:pPr>
            <a:r>
              <a:rPr lang="en-US" altLang="zh-CN" sz="2000" dirty="0" err="1" smtClean="0">
                <a:latin typeface="Book Antiqua" pitchFamily="18" charset="0"/>
                <a:ea typeface="黑体" pitchFamily="2" charset="-122"/>
              </a:rPr>
              <a:t>hanoi</a:t>
            </a:r>
            <a:r>
              <a:rPr lang="en-US" altLang="zh-CN" sz="2000" dirty="0" smtClean="0">
                <a:latin typeface="Book Antiqua" pitchFamily="18" charset="0"/>
                <a:ea typeface="黑体" pitchFamily="2" charset="-122"/>
              </a:rPr>
              <a:t>(n, left,  middle, right);</a:t>
            </a:r>
          </a:p>
          <a:p>
            <a:pPr marL="457200" indent="-457200">
              <a:buFont typeface="+mj-ea"/>
              <a:buAutoNum type="circleNumDbPlain"/>
              <a:defRPr/>
            </a:pPr>
            <a:r>
              <a:rPr lang="en-US" altLang="zh-CN" sz="2000" dirty="0" err="1" smtClean="0">
                <a:latin typeface="Book Antiqua" pitchFamily="18" charset="0"/>
                <a:ea typeface="黑体" pitchFamily="2" charset="-122"/>
              </a:rPr>
              <a:t>hanoi</a:t>
            </a:r>
            <a:r>
              <a:rPr lang="en-US" altLang="zh-CN" sz="2000" dirty="0" smtClean="0">
                <a:latin typeface="Book Antiqua" pitchFamily="18" charset="0"/>
                <a:ea typeface="黑体" pitchFamily="2" charset="-122"/>
              </a:rPr>
              <a:t>(n-1, left, right, middle);</a:t>
            </a:r>
          </a:p>
          <a:p>
            <a:pPr marL="457200" indent="-457200">
              <a:buFont typeface="+mj-ea"/>
              <a:buAutoNum type="circleNumDbPlain"/>
              <a:defRPr/>
            </a:pPr>
            <a:r>
              <a:rPr lang="en-US" altLang="zh-CN" sz="2000" dirty="0" smtClean="0">
                <a:latin typeface="Book Antiqua" pitchFamily="18" charset="0"/>
                <a:ea typeface="黑体" pitchFamily="2" charset="-122"/>
              </a:rPr>
              <a:t>move(1, left, _, right);</a:t>
            </a:r>
          </a:p>
          <a:p>
            <a:pPr marL="457200" indent="-457200">
              <a:buFont typeface="+mj-ea"/>
              <a:buAutoNum type="circleNumDbPlain"/>
              <a:defRPr/>
            </a:pPr>
            <a:r>
              <a:rPr lang="en-US" altLang="zh-CN" sz="2000" dirty="0" err="1" smtClean="0">
                <a:latin typeface="Book Antiqua" pitchFamily="18" charset="0"/>
                <a:ea typeface="黑体" pitchFamily="2" charset="-122"/>
              </a:rPr>
              <a:t>hanoi</a:t>
            </a:r>
            <a:r>
              <a:rPr lang="en-US" altLang="zh-CN" sz="2000" dirty="0" smtClean="0">
                <a:latin typeface="Book Antiqua" pitchFamily="18" charset="0"/>
                <a:ea typeface="黑体" pitchFamily="2" charset="-122"/>
              </a:rPr>
              <a:t>(n-1, middle, left, right);</a:t>
            </a:r>
          </a:p>
          <a:p>
            <a:pPr marL="457200" indent="-457200">
              <a:buFont typeface="+mj-ea"/>
              <a:buAutoNum type="circleNumDbPlain"/>
              <a:defRPr/>
            </a:pPr>
            <a:endParaRPr lang="en-US" altLang="zh-CN" sz="2000" dirty="0" smtClean="0">
              <a:latin typeface="Book Antiqua" pitchFamily="18" charset="0"/>
              <a:ea typeface="黑体" pitchFamily="2" charset="-122"/>
            </a:endParaRPr>
          </a:p>
          <a:p>
            <a:pPr>
              <a:buClr>
                <a:srgbClr val="FF0000"/>
              </a:buClr>
              <a:defRPr/>
            </a:pPr>
            <a:r>
              <a:rPr lang="en-US" altLang="zh-CN" sz="2000" b="1" i="1" dirty="0" smtClean="0">
                <a:ea typeface="黑体" pitchFamily="2" charset="-122"/>
              </a:rPr>
              <a:t>    h</a:t>
            </a:r>
            <a:r>
              <a:rPr lang="en-US" altLang="zh-CN" sz="2000" b="1" dirty="0" smtClean="0">
                <a:ea typeface="黑体" pitchFamily="2" charset="-122"/>
              </a:rPr>
              <a:t>(</a:t>
            </a:r>
            <a:r>
              <a:rPr lang="en-US" altLang="zh-CN" sz="2000" b="1" i="1" dirty="0" smtClean="0">
                <a:ea typeface="黑体" pitchFamily="2" charset="-122"/>
              </a:rPr>
              <a:t>n</a:t>
            </a:r>
            <a:r>
              <a:rPr lang="en-US" altLang="zh-CN" sz="2000" b="1" dirty="0" smtClean="0">
                <a:ea typeface="黑体" pitchFamily="2" charset="-122"/>
              </a:rPr>
              <a:t>) = 2</a:t>
            </a:r>
            <a:r>
              <a:rPr lang="en-US" altLang="zh-CN" sz="2000" b="1" i="1" dirty="0" smtClean="0">
                <a:ea typeface="黑体" pitchFamily="2" charset="-122"/>
              </a:rPr>
              <a:t>h</a:t>
            </a:r>
            <a:r>
              <a:rPr lang="en-US" altLang="zh-CN" sz="2000" b="1" dirty="0" smtClean="0">
                <a:ea typeface="黑体" pitchFamily="2" charset="-122"/>
              </a:rPr>
              <a:t>(</a:t>
            </a:r>
            <a:r>
              <a:rPr lang="en-US" altLang="zh-CN" sz="2000" b="1" i="1" dirty="0" smtClean="0">
                <a:ea typeface="黑体" pitchFamily="2" charset="-122"/>
              </a:rPr>
              <a:t>n</a:t>
            </a:r>
            <a:r>
              <a:rPr lang="en-US" altLang="zh-CN" sz="2000" b="1" dirty="0" smtClean="0">
                <a:ea typeface="黑体" pitchFamily="2" charset="-122"/>
              </a:rPr>
              <a:t>-1)+1 = ?</a:t>
            </a:r>
          </a:p>
          <a:p>
            <a:pPr>
              <a:buClr>
                <a:srgbClr val="FF0000"/>
              </a:buClr>
              <a:defRPr/>
            </a:pPr>
            <a:r>
              <a:rPr lang="en-US" altLang="zh-CN" sz="2000" b="1" dirty="0" smtClean="0">
                <a:ea typeface="黑体" pitchFamily="2" charset="-122"/>
              </a:rPr>
              <a:t>            = 2</a:t>
            </a:r>
            <a:r>
              <a:rPr lang="en-US" altLang="zh-CN" sz="2000" b="1" i="1" baseline="30000" dirty="0" smtClean="0">
                <a:ea typeface="黑体" pitchFamily="2" charset="-122"/>
              </a:rPr>
              <a:t>n</a:t>
            </a:r>
            <a:r>
              <a:rPr lang="en-US" altLang="zh-CN" sz="2000" b="1" dirty="0" smtClean="0">
                <a:ea typeface="黑体" pitchFamily="2" charset="-122"/>
              </a:rPr>
              <a:t>-1   </a:t>
            </a:r>
          </a:p>
          <a:p>
            <a:pPr>
              <a:buClr>
                <a:srgbClr val="FF0000"/>
              </a:buClr>
              <a:defRPr/>
            </a:pPr>
            <a:endParaRPr lang="en-US" altLang="zh-CN" sz="2000" b="1" dirty="0" smtClean="0">
              <a:ea typeface="黑体" pitchFamily="2" charset="-122"/>
            </a:endParaRPr>
          </a:p>
          <a:p>
            <a:pPr marL="457200" indent="-457200">
              <a:defRPr/>
            </a:pPr>
            <a:r>
              <a:rPr lang="en-US" altLang="zh-CN" sz="2000" b="1" dirty="0" smtClean="0">
                <a:latin typeface="Book Antiqua" pitchFamily="18" charset="0"/>
              </a:rPr>
              <a:t>??</a:t>
            </a:r>
          </a:p>
          <a:p>
            <a:pPr marL="457200" indent="-457200">
              <a:buFont typeface="+mj-ea"/>
              <a:buAutoNum type="circleNumDbPlain"/>
              <a:defRPr/>
            </a:pPr>
            <a:r>
              <a:rPr lang="en-US" altLang="zh-CN" sz="2000" dirty="0" smtClean="0">
                <a:latin typeface="Book Antiqua" pitchFamily="18" charset="0"/>
              </a:rPr>
              <a:t>move(n, left, _, middle);</a:t>
            </a:r>
          </a:p>
          <a:p>
            <a:pPr marL="457200" indent="-457200">
              <a:buFont typeface="+mj-ea"/>
              <a:buAutoNum type="circleNumDbPlain"/>
              <a:defRPr/>
            </a:pPr>
            <a:r>
              <a:rPr lang="en-US" altLang="zh-CN" sz="2000" dirty="0" err="1" smtClean="0">
                <a:latin typeface="Book Antiqua" pitchFamily="18" charset="0"/>
              </a:rPr>
              <a:t>hanoi</a:t>
            </a:r>
            <a:r>
              <a:rPr lang="en-US" altLang="zh-CN" sz="2000" dirty="0" smtClean="0">
                <a:latin typeface="Book Antiqua" pitchFamily="18" charset="0"/>
              </a:rPr>
              <a:t>(n-1, left, middle, right);</a:t>
            </a:r>
          </a:p>
          <a:p>
            <a:pPr marL="457200" indent="-457200">
              <a:buFont typeface="+mj-ea"/>
              <a:buAutoNum type="circleNumDbPlain"/>
              <a:defRPr/>
            </a:pPr>
            <a:r>
              <a:rPr lang="en-US" altLang="zh-CN" sz="2000" dirty="0" smtClean="0">
                <a:latin typeface="Book Antiqua" pitchFamily="18" charset="0"/>
              </a:rPr>
              <a:t>move(n, middle, _, right);</a:t>
            </a:r>
          </a:p>
          <a:p>
            <a:pPr>
              <a:buClr>
                <a:srgbClr val="FF0000"/>
              </a:buClr>
              <a:defRPr/>
            </a:pPr>
            <a:endParaRPr lang="en-US" altLang="zh-CN" sz="2000" b="1" dirty="0" smtClean="0">
              <a:ea typeface="黑体" pitchFamily="2" charset="-122"/>
            </a:endParaRPr>
          </a:p>
          <a:p>
            <a:pPr marL="457200" indent="-457200">
              <a:buFont typeface="+mj-ea"/>
              <a:buAutoNum type="circleNumDbPlain"/>
              <a:defRPr/>
            </a:pPr>
            <a:endParaRPr lang="en-US" altLang="zh-CN" sz="2000" dirty="0" smtClean="0">
              <a:latin typeface="Book Antiqua" pitchFamily="18" charset="0"/>
              <a:ea typeface="黑体" pitchFamily="2" charset="-122"/>
            </a:endParaRPr>
          </a:p>
        </p:txBody>
      </p:sp>
      <p:pic>
        <p:nvPicPr>
          <p:cNvPr id="62467" name="Picture 4"/>
          <p:cNvPicPr>
            <a:picLocks noChangeAspect="1" noChangeArrowheads="1"/>
          </p:cNvPicPr>
          <p:nvPr/>
        </p:nvPicPr>
        <p:blipFill>
          <a:blip r:embed="rId3"/>
          <a:srcRect/>
          <a:stretch>
            <a:fillRect/>
          </a:stretch>
        </p:blipFill>
        <p:spPr bwMode="auto">
          <a:xfrm>
            <a:off x="5334000" y="4419600"/>
            <a:ext cx="28575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9" end="9"/>
                                            </p:txEl>
                                          </p:spTgt>
                                        </p:tgtEl>
                                        <p:attrNameLst>
                                          <p:attrName>style.visibility</p:attrName>
                                        </p:attrNameLst>
                                      </p:cBhvr>
                                      <p:to>
                                        <p:strVal val="visible"/>
                                      </p:to>
                                    </p:set>
                                    <p:anim calcmode="lin" valueType="num">
                                      <p:cBhvr additive="base">
                                        <p:cTn id="7" dur="500" fill="hold"/>
                                        <p:tgtEl>
                                          <p:spTgt spid="37891">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10" end="10"/>
                                            </p:txEl>
                                          </p:spTgt>
                                        </p:tgtEl>
                                        <p:attrNameLst>
                                          <p:attrName>style.visibility</p:attrName>
                                        </p:attrNameLst>
                                      </p:cBhvr>
                                      <p:to>
                                        <p:strVal val="visible"/>
                                      </p:to>
                                    </p:set>
                                    <p:anim calcmode="lin" valueType="num">
                                      <p:cBhvr additive="base">
                                        <p:cTn id="13" dur="500" fill="hold"/>
                                        <p:tgtEl>
                                          <p:spTgt spid="37891">
                                            <p:txEl>
                                              <p:pRg st="10" end="1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1">
                                            <p:txEl>
                                              <p:pRg st="12" end="12"/>
                                            </p:txEl>
                                          </p:spTgt>
                                        </p:tgtEl>
                                        <p:attrNameLst>
                                          <p:attrName>style.visibility</p:attrName>
                                        </p:attrNameLst>
                                      </p:cBhvr>
                                      <p:to>
                                        <p:strVal val="visible"/>
                                      </p:to>
                                    </p:set>
                                    <p:anim calcmode="lin" valueType="num">
                                      <p:cBhvr additive="base">
                                        <p:cTn id="19" dur="500" fill="hold"/>
                                        <p:tgtEl>
                                          <p:spTgt spid="37891">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1">
                                            <p:txEl>
                                              <p:pRg st="13" end="13"/>
                                            </p:txEl>
                                          </p:spTgt>
                                        </p:tgtEl>
                                        <p:attrNameLst>
                                          <p:attrName>style.visibility</p:attrName>
                                        </p:attrNameLst>
                                      </p:cBhvr>
                                      <p:to>
                                        <p:strVal val="visible"/>
                                      </p:to>
                                    </p:set>
                                    <p:anim calcmode="lin" valueType="num">
                                      <p:cBhvr additive="base">
                                        <p:cTn id="23" dur="500" fill="hold"/>
                                        <p:tgtEl>
                                          <p:spTgt spid="37891">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1">
                                            <p:txEl>
                                              <p:pRg st="13" end="1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891">
                                            <p:txEl>
                                              <p:pRg st="14" end="14"/>
                                            </p:txEl>
                                          </p:spTgt>
                                        </p:tgtEl>
                                        <p:attrNameLst>
                                          <p:attrName>style.visibility</p:attrName>
                                        </p:attrNameLst>
                                      </p:cBhvr>
                                      <p:to>
                                        <p:strVal val="visible"/>
                                      </p:to>
                                    </p:set>
                                    <p:anim calcmode="lin" valueType="num">
                                      <p:cBhvr additive="base">
                                        <p:cTn id="27" dur="500" fill="hold"/>
                                        <p:tgtEl>
                                          <p:spTgt spid="37891">
                                            <p:txEl>
                                              <p:pRg st="14" end="1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7891">
                                            <p:txEl>
                                              <p:pRg st="14" end="1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891">
                                            <p:txEl>
                                              <p:pRg st="15" end="15"/>
                                            </p:txEl>
                                          </p:spTgt>
                                        </p:tgtEl>
                                        <p:attrNameLst>
                                          <p:attrName>style.visibility</p:attrName>
                                        </p:attrNameLst>
                                      </p:cBhvr>
                                      <p:to>
                                        <p:strVal val="visible"/>
                                      </p:to>
                                    </p:set>
                                    <p:anim calcmode="lin" valueType="num">
                                      <p:cBhvr additive="base">
                                        <p:cTn id="31" dur="500" fill="hold"/>
                                        <p:tgtEl>
                                          <p:spTgt spid="37891">
                                            <p:txEl>
                                              <p:pRg st="15" end="1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FC04FCB6-3E37-47E6-98B1-D4A57982950C}" type="slidenum">
              <a:rPr lang="en-US" altLang="zh-CN"/>
              <a:pPr/>
              <a:t>62</a:t>
            </a:fld>
            <a:r>
              <a:rPr lang="en-US" altLang="zh-CN"/>
              <a:t>/46</a:t>
            </a:r>
          </a:p>
        </p:txBody>
      </p:sp>
      <p:sp>
        <p:nvSpPr>
          <p:cNvPr id="640003" name="Rectangle 3"/>
          <p:cNvSpPr>
            <a:spLocks noGrp="1" noChangeArrowheads="1"/>
          </p:cNvSpPr>
          <p:nvPr>
            <p:ph type="body" idx="1"/>
          </p:nvPr>
        </p:nvSpPr>
        <p:spPr>
          <a:xfrm>
            <a:off x="517282" y="1206500"/>
            <a:ext cx="8109438" cy="4959350"/>
          </a:xfrm>
        </p:spPr>
        <p:txBody>
          <a:bodyPr/>
          <a:lstStyle/>
          <a:p>
            <a:r>
              <a:rPr lang="zh-CN" altLang="en-US" sz="2400">
                <a:latin typeface="宋体" pitchFamily="2" charset="-122"/>
                <a:ea typeface="宋体" pitchFamily="2" charset="-122"/>
              </a:rPr>
              <a:t>    不管这个传说的可信度有多大，如果仅考虑把</a:t>
            </a:r>
            <a:r>
              <a:rPr lang="en-US" altLang="zh-CN" sz="2400">
                <a:latin typeface="宋体" pitchFamily="2" charset="-122"/>
                <a:ea typeface="宋体" pitchFamily="2" charset="-122"/>
              </a:rPr>
              <a:t>64</a:t>
            </a:r>
            <a:r>
              <a:rPr lang="zh-CN" altLang="en-US" sz="2400">
                <a:latin typeface="宋体" pitchFamily="2" charset="-122"/>
                <a:ea typeface="宋体" pitchFamily="2" charset="-122"/>
              </a:rPr>
              <a:t>片金片，由一根针上移到另一根针上，并且始终保持上小下大的顺序。这需要多少次移动呢？这里需要使用</a:t>
            </a:r>
            <a:r>
              <a:rPr lang="zh-CN" altLang="en-US" sz="2400">
                <a:solidFill>
                  <a:srgbClr val="FF0000"/>
                </a:solidFill>
                <a:latin typeface="宋体" pitchFamily="2" charset="-122"/>
                <a:ea typeface="宋体" pitchFamily="2" charset="-122"/>
              </a:rPr>
              <a:t>递归算法</a:t>
            </a:r>
            <a:r>
              <a:rPr lang="zh-CN" altLang="en-US" sz="2400">
                <a:latin typeface="宋体" pitchFamily="2" charset="-122"/>
                <a:ea typeface="宋体" pitchFamily="2" charset="-122"/>
              </a:rPr>
              <a:t>。</a:t>
            </a:r>
          </a:p>
          <a:p>
            <a:r>
              <a:rPr lang="zh-CN" altLang="en-US" sz="2400">
                <a:latin typeface="宋体" pitchFamily="2" charset="-122"/>
                <a:ea typeface="宋体" pitchFamily="2" charset="-122"/>
              </a:rPr>
              <a:t>    假设有</a:t>
            </a:r>
            <a:r>
              <a:rPr lang="en-US" altLang="zh-CN" sz="2400">
                <a:latin typeface="宋体" pitchFamily="2" charset="-122"/>
                <a:ea typeface="宋体" pitchFamily="2" charset="-122"/>
              </a:rPr>
              <a:t>n</a:t>
            </a:r>
            <a:r>
              <a:rPr lang="zh-CN" altLang="en-US" sz="2400">
                <a:latin typeface="宋体" pitchFamily="2" charset="-122"/>
                <a:ea typeface="宋体" pitchFamily="2" charset="-122"/>
              </a:rPr>
              <a:t>片，移动次数是</a:t>
            </a:r>
            <a:r>
              <a:rPr lang="en-US" altLang="zh-CN" sz="2400">
                <a:latin typeface="宋体" pitchFamily="2" charset="-122"/>
                <a:ea typeface="宋体" pitchFamily="2" charset="-122"/>
              </a:rPr>
              <a:t>f(n)</a:t>
            </a:r>
            <a:endParaRPr lang="zh-CN" altLang="en-US" sz="2400">
              <a:latin typeface="宋体" pitchFamily="2" charset="-122"/>
              <a:ea typeface="宋体" pitchFamily="2" charset="-122"/>
            </a:endParaRPr>
          </a:p>
          <a:p>
            <a:r>
              <a:rPr lang="zh-CN" altLang="en-US" sz="2400">
                <a:latin typeface="宋体" pitchFamily="2" charset="-122"/>
                <a:ea typeface="宋体" pitchFamily="2" charset="-122"/>
              </a:rPr>
              <a:t>    显然</a:t>
            </a:r>
            <a:r>
              <a:rPr lang="en-US" altLang="zh-CN" sz="2400">
                <a:latin typeface="宋体" pitchFamily="2" charset="-122"/>
                <a:ea typeface="宋体" pitchFamily="2" charset="-122"/>
              </a:rPr>
              <a:t>f(1)=1</a:t>
            </a:r>
            <a:r>
              <a:rPr lang="zh-CN" altLang="en-US" sz="2400">
                <a:latin typeface="宋体" pitchFamily="2" charset="-122"/>
                <a:ea typeface="宋体" pitchFamily="2" charset="-122"/>
              </a:rPr>
              <a:t>，</a:t>
            </a:r>
            <a:r>
              <a:rPr lang="en-US" altLang="zh-CN" sz="2400">
                <a:latin typeface="宋体" pitchFamily="2" charset="-122"/>
                <a:ea typeface="宋体" pitchFamily="2" charset="-122"/>
              </a:rPr>
              <a:t>f(2)=3</a:t>
            </a:r>
            <a:r>
              <a:rPr lang="zh-CN" altLang="en-US" sz="2400">
                <a:latin typeface="宋体" pitchFamily="2" charset="-122"/>
                <a:ea typeface="宋体" pitchFamily="2" charset="-122"/>
              </a:rPr>
              <a:t>，</a:t>
            </a:r>
            <a:r>
              <a:rPr lang="en-US" altLang="zh-CN" sz="2400">
                <a:latin typeface="宋体" pitchFamily="2" charset="-122"/>
                <a:ea typeface="宋体" pitchFamily="2" charset="-122"/>
              </a:rPr>
              <a:t>f(3)=7</a:t>
            </a:r>
            <a:r>
              <a:rPr lang="zh-CN" altLang="en-US" sz="2400">
                <a:latin typeface="宋体" pitchFamily="2" charset="-122"/>
                <a:ea typeface="宋体" pitchFamily="2" charset="-122"/>
              </a:rPr>
              <a:t>，且</a:t>
            </a:r>
            <a:r>
              <a:rPr lang="en-US" altLang="zh-CN" sz="2400">
                <a:latin typeface="宋体" pitchFamily="2" charset="-122"/>
                <a:ea typeface="宋体" pitchFamily="2" charset="-122"/>
              </a:rPr>
              <a:t>f(k+1)=2*f(k)+1</a:t>
            </a:r>
            <a:endParaRPr lang="zh-CN" altLang="en-US" sz="2400">
              <a:latin typeface="宋体" pitchFamily="2" charset="-122"/>
              <a:ea typeface="宋体" pitchFamily="2" charset="-122"/>
            </a:endParaRPr>
          </a:p>
          <a:p>
            <a:r>
              <a:rPr lang="zh-CN" altLang="en-US" sz="2400">
                <a:latin typeface="宋体" pitchFamily="2" charset="-122"/>
                <a:ea typeface="宋体" pitchFamily="2" charset="-122"/>
              </a:rPr>
              <a:t>    不难证明</a:t>
            </a:r>
            <a:r>
              <a:rPr lang="en-US" altLang="zh-CN" sz="2400">
                <a:latin typeface="宋体" pitchFamily="2" charset="-122"/>
                <a:ea typeface="宋体" pitchFamily="2" charset="-122"/>
              </a:rPr>
              <a:t>f(n)=2^n-1</a:t>
            </a:r>
            <a:endParaRPr lang="zh-CN" altLang="en-US" sz="2400">
              <a:latin typeface="宋体" pitchFamily="2" charset="-122"/>
              <a:ea typeface="宋体" pitchFamily="2" charset="-122"/>
            </a:endParaRPr>
          </a:p>
          <a:p>
            <a:r>
              <a:rPr lang="zh-CN" altLang="en-US" sz="2400">
                <a:latin typeface="宋体" pitchFamily="2" charset="-122"/>
                <a:ea typeface="宋体" pitchFamily="2" charset="-122"/>
              </a:rPr>
              <a:t>    当</a:t>
            </a:r>
            <a:r>
              <a:rPr lang="en-US" altLang="zh-CN" sz="2400">
                <a:latin typeface="宋体" pitchFamily="2" charset="-122"/>
                <a:ea typeface="宋体" pitchFamily="2" charset="-122"/>
              </a:rPr>
              <a:t>n=64</a:t>
            </a:r>
            <a:r>
              <a:rPr lang="zh-CN" altLang="en-US" sz="2400">
                <a:latin typeface="宋体" pitchFamily="2" charset="-122"/>
                <a:ea typeface="宋体" pitchFamily="2" charset="-122"/>
              </a:rPr>
              <a:t>时，</a:t>
            </a:r>
            <a:r>
              <a:rPr lang="en-US" altLang="zh-CN" sz="2400">
                <a:latin typeface="宋体" pitchFamily="2" charset="-122"/>
                <a:ea typeface="宋体" pitchFamily="2" charset="-122"/>
              </a:rPr>
              <a:t>f(64)=2^64-1=18446744073709551615</a:t>
            </a:r>
            <a:r>
              <a:rPr lang="zh-CN" altLang="en-US" sz="2400">
                <a:latin typeface="宋体" pitchFamily="2" charset="-122"/>
                <a:ea typeface="宋体" pitchFamily="2" charset="-122"/>
              </a:rPr>
              <a:t>次</a:t>
            </a:r>
          </a:p>
          <a:p>
            <a:r>
              <a:rPr lang="zh-CN" altLang="en-US" sz="2400">
                <a:latin typeface="宋体" pitchFamily="2" charset="-122"/>
                <a:ea typeface="宋体" pitchFamily="2" charset="-122"/>
              </a:rPr>
              <a:t>    如果每秒钟移动一次，共需多长时间呢？</a:t>
            </a:r>
          </a:p>
          <a:p>
            <a:r>
              <a:rPr lang="zh-CN" altLang="en-US" sz="2400">
                <a:latin typeface="宋体" pitchFamily="2" charset="-122"/>
                <a:ea typeface="宋体" pitchFamily="2" charset="-122"/>
              </a:rPr>
              <a:t>    一年有</a:t>
            </a:r>
            <a:r>
              <a:rPr lang="en-US" altLang="zh-CN" sz="2400">
                <a:latin typeface="宋体" pitchFamily="2" charset="-122"/>
                <a:ea typeface="宋体" pitchFamily="2" charset="-122"/>
              </a:rPr>
              <a:t>31536000</a:t>
            </a:r>
            <a:r>
              <a:rPr lang="zh-CN" altLang="en-US" sz="2400">
                <a:latin typeface="宋体" pitchFamily="2" charset="-122"/>
                <a:ea typeface="宋体" pitchFamily="2" charset="-122"/>
              </a:rPr>
              <a:t>秒，则</a:t>
            </a:r>
          </a:p>
          <a:p>
            <a:pPr algn="ctr"/>
            <a:r>
              <a:rPr lang="en-US" altLang="zh-CN" sz="2400">
                <a:latin typeface="宋体" pitchFamily="2" charset="-122"/>
                <a:ea typeface="宋体" pitchFamily="2" charset="-122"/>
              </a:rPr>
              <a:t>18446744073709551615/31536000=5849</a:t>
            </a:r>
            <a:r>
              <a:rPr lang="zh-CN" altLang="en-US" sz="2400">
                <a:latin typeface="宋体" pitchFamily="2" charset="-122"/>
                <a:ea typeface="宋体" pitchFamily="2" charset="-122"/>
              </a:rPr>
              <a:t>亿年</a:t>
            </a:r>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ransition spd="slow">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层塔位于最左边的柱子上，把初始状态的盘子从上往下依次标记为</a:t>
            </a:r>
            <a:r>
              <a:rPr lang="en-US" altLang="zh-CN" dirty="0"/>
              <a:t>0</a:t>
            </a:r>
            <a:r>
              <a:rPr lang="zh-CN" altLang="en-US" dirty="0"/>
              <a:t>、</a:t>
            </a:r>
            <a:r>
              <a:rPr lang="en-US" altLang="zh-CN" dirty="0"/>
              <a:t>1</a:t>
            </a:r>
            <a:r>
              <a:rPr lang="zh-CN" altLang="en-US" dirty="0"/>
              <a:t>、</a:t>
            </a:r>
            <a:r>
              <a:rPr lang="en-US" altLang="zh-CN" dirty="0"/>
              <a:t>2…n-1</a:t>
            </a:r>
            <a:r>
              <a:rPr lang="zh-CN" altLang="en-US" dirty="0"/>
              <a:t>，采用二进制从</a:t>
            </a:r>
            <a:r>
              <a:rPr lang="en-US" altLang="zh-CN" dirty="0"/>
              <a:t>sum=0</a:t>
            </a:r>
            <a:r>
              <a:rPr lang="zh-CN" altLang="en-US" dirty="0"/>
              <a:t>开始计数，当</a:t>
            </a:r>
            <a:r>
              <a:rPr lang="en-US" altLang="zh-CN" dirty="0"/>
              <a:t>2</a:t>
            </a:r>
            <a:r>
              <a:rPr lang="en-US" altLang="zh-CN" baseline="30000" dirty="0"/>
              <a:t>n</a:t>
            </a:r>
            <a:r>
              <a:rPr lang="zh-CN" altLang="en-US" dirty="0"/>
              <a:t>位由“</a:t>
            </a:r>
            <a:r>
              <a:rPr lang="en-US" altLang="zh-CN" dirty="0"/>
              <a:t>0</a:t>
            </a:r>
            <a:r>
              <a:rPr lang="zh-CN" altLang="en-US" dirty="0"/>
              <a:t>”变成“</a:t>
            </a:r>
            <a:r>
              <a:rPr lang="en-US" altLang="zh-CN" dirty="0"/>
              <a:t>1</a:t>
            </a:r>
            <a:r>
              <a:rPr lang="zh-CN" altLang="en-US" dirty="0"/>
              <a:t>”时，循环移动一次</a:t>
            </a:r>
            <a:r>
              <a:rPr lang="en-US" altLang="zh-CN" dirty="0"/>
              <a:t>n</a:t>
            </a:r>
            <a:r>
              <a:rPr lang="zh-CN" altLang="en-US" dirty="0"/>
              <a:t>号盘到它右边邻近的柱子上，若违反盘子的大小规则，就跳到下一根柱子，最终能得到最优解法，并且最优解的步数恰好是</a:t>
            </a:r>
            <a:r>
              <a:rPr lang="en-US" altLang="zh-CN" dirty="0"/>
              <a:t>sum</a:t>
            </a:r>
            <a:r>
              <a:rPr lang="zh-CN" altLang="en-US" dirty="0" smtClean="0"/>
              <a:t>。</a:t>
            </a:r>
            <a:endParaRPr lang="en-US" altLang="zh-CN" dirty="0" smtClean="0"/>
          </a:p>
          <a:p>
            <a:r>
              <a:rPr lang="en-US" altLang="zh-CN"/>
              <a:t>https://www.youtube.com/watch?v=2SUvWfNJSsM&amp;feature=youtu.be</a:t>
            </a:r>
            <a:endParaRPr lang="zh-CN" altLang="en-US"/>
          </a:p>
        </p:txBody>
      </p:sp>
      <p:sp>
        <p:nvSpPr>
          <p:cNvPr id="4" name="灯片编号占位符 3"/>
          <p:cNvSpPr>
            <a:spLocks noGrp="1"/>
          </p:cNvSpPr>
          <p:nvPr>
            <p:ph type="sldNum" sz="quarter" idx="12"/>
          </p:nvPr>
        </p:nvSpPr>
        <p:spPr/>
        <p:txBody>
          <a:bodyPr/>
          <a:lstStyle/>
          <a:p>
            <a:pPr>
              <a:defRPr/>
            </a:pPr>
            <a:fld id="{14959DE0-19EF-4511-8534-088BC80C6B06}" type="slidenum">
              <a:rPr lang="zh-CN" altLang="en-US" smtClean="0"/>
              <a:pPr>
                <a:defRPr/>
              </a:pPr>
              <a:t>63</a:t>
            </a:fld>
            <a:endParaRPr lang="zh-CN" altLang="en-US"/>
          </a:p>
        </p:txBody>
      </p:sp>
    </p:spTree>
    <p:extLst>
      <p:ext uri="{BB962C8B-B14F-4D97-AF65-F5344CB8AC3E}">
        <p14:creationId xmlns:p14="http://schemas.microsoft.com/office/powerpoint/2010/main" val="1686181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251520" y="225425"/>
            <a:ext cx="8892480" cy="688975"/>
          </a:xfrm>
        </p:spPr>
        <p:txBody>
          <a:bodyPr/>
          <a:lstStyle/>
          <a:p>
            <a:pPr>
              <a:defRPr/>
            </a:pPr>
            <a:r>
              <a:rPr lang="en-US" altLang="zh-CN" sz="2400" i="1" dirty="0"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dirty="0"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8: </a:t>
            </a:r>
            <a:r>
              <a:rPr lang="en-US" altLang="zh-CN" sz="2400" i="1" dirty="0" smtClean="0">
                <a:solidFill>
                  <a:srgbClr val="FF0000"/>
                </a:solidFill>
                <a:effectLst>
                  <a:outerShdw blurRad="38100" dist="38100" dir="2700000" algn="tl">
                    <a:srgbClr val="C0C0C0"/>
                  </a:outerShdw>
                </a:effectLst>
                <a:latin typeface="Times New Roman" pitchFamily="18" charset="0"/>
                <a:ea typeface="华文新魏" pitchFamily="2" charset="-122"/>
              </a:rPr>
              <a:t>Traveling Salesman Problem (TSP,</a:t>
            </a:r>
            <a:r>
              <a:rPr lang="zh-CN" altLang="en-US" sz="2400" i="1" dirty="0" smtClean="0">
                <a:solidFill>
                  <a:srgbClr val="FF0000"/>
                </a:solidFill>
                <a:effectLst>
                  <a:outerShdw blurRad="38100" dist="38100" dir="2700000" algn="tl">
                    <a:srgbClr val="C0C0C0"/>
                  </a:outerShdw>
                </a:effectLst>
                <a:latin typeface="Times New Roman" pitchFamily="18" charset="0"/>
                <a:ea typeface="华文新魏" pitchFamily="2" charset="-122"/>
              </a:rPr>
              <a:t>旅行商问题</a:t>
            </a:r>
            <a:r>
              <a:rPr lang="en-US" altLang="zh-CN" sz="2400" i="1" dirty="0" smtClean="0">
                <a:solidFill>
                  <a:srgbClr val="FF0000"/>
                </a:solidFill>
                <a:effectLst>
                  <a:outerShdw blurRad="38100" dist="38100" dir="2700000" algn="tl">
                    <a:srgbClr val="C0C0C0"/>
                  </a:outerShdw>
                </a:effectLst>
                <a:latin typeface="Times New Roman" pitchFamily="18" charset="0"/>
                <a:ea typeface="华文新魏" pitchFamily="2" charset="-122"/>
              </a:rPr>
              <a:t>)</a:t>
            </a:r>
            <a:endParaRPr lang="zh-CN" altLang="en-US" sz="2400" i="1" dirty="0"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3491" name="Rectangle 3"/>
          <p:cNvSpPr>
            <a:spLocks noGrp="1" noChangeArrowheads="1"/>
          </p:cNvSpPr>
          <p:nvPr>
            <p:ph type="body" idx="4294967295"/>
          </p:nvPr>
        </p:nvSpPr>
        <p:spPr/>
        <p:txBody>
          <a:bodyPr/>
          <a:lstStyle/>
          <a:p>
            <a:r>
              <a:rPr kumimoji="1" lang="en-US" altLang="zh-CN" sz="2000" smtClean="0">
                <a:latin typeface="Times New Roman" pitchFamily="18" charset="0"/>
                <a:ea typeface="黑体" pitchFamily="2" charset="-122"/>
              </a:rPr>
              <a:t>       Given a list of cities and their pairwise distances, a traveling salesman will start from one city, visit every city exactly once, and then go back to the starting city. The question is how to find a shortest possible tour for the salesman?</a:t>
            </a:r>
          </a:p>
          <a:p>
            <a:endParaRPr kumimoji="1" lang="en-US" altLang="zh-CN" sz="2000" b="1" smtClean="0">
              <a:latin typeface="Times New Roman" pitchFamily="18" charset="0"/>
              <a:ea typeface="黑体" pitchFamily="2" charset="-122"/>
            </a:endParaRPr>
          </a:p>
          <a:p>
            <a:endParaRPr lang="zh-CN" altLang="en-US" smtClean="0">
              <a:latin typeface="Arial" charset="0"/>
              <a:ea typeface="黑体" pitchFamily="2" charset="-122"/>
            </a:endParaRPr>
          </a:p>
        </p:txBody>
      </p:sp>
      <p:pic>
        <p:nvPicPr>
          <p:cNvPr id="63492" name="Picture 4"/>
          <p:cNvPicPr>
            <a:picLocks noChangeAspect="1" noChangeArrowheads="1"/>
          </p:cNvPicPr>
          <p:nvPr/>
        </p:nvPicPr>
        <p:blipFill>
          <a:blip r:embed="rId2"/>
          <a:srcRect/>
          <a:stretch>
            <a:fillRect/>
          </a:stretch>
        </p:blipFill>
        <p:spPr bwMode="auto">
          <a:xfrm>
            <a:off x="2339975" y="3357563"/>
            <a:ext cx="3643313"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a:xfrm>
            <a:off x="3810000" y="225425"/>
            <a:ext cx="5334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8</a:t>
            </a:r>
            <a:r>
              <a:rPr lang="en-US" altLang="zh-CN" sz="1900" i="1" smtClean="0">
                <a:effectLst>
                  <a:outerShdw blurRad="38100" dist="38100" dir="2700000" algn="tl">
                    <a:srgbClr val="C0C0C0"/>
                  </a:outerShdw>
                </a:effectLst>
                <a:latin typeface="Times New Roman" pitchFamily="18" charset="0"/>
                <a:ea typeface="华文新魏" pitchFamily="2" charset="-122"/>
              </a:rPr>
              <a:t> </a:t>
            </a:r>
            <a:br>
              <a:rPr lang="en-US" altLang="zh-CN" sz="1900" i="1" smtClean="0">
                <a:effectLst>
                  <a:outerShdw blurRad="38100" dist="38100" dir="2700000" algn="tl">
                    <a:srgbClr val="C0C0C0"/>
                  </a:outerShdw>
                </a:effectLst>
                <a:latin typeface="Times New Roman" pitchFamily="18" charset="0"/>
                <a:ea typeface="华文新魏" pitchFamily="2" charset="-122"/>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rPr>
              <a:t>Traveling Salesman Problem (TSP)</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4515" name="Rectangle 3"/>
          <p:cNvSpPr>
            <a:spLocks noGrp="1" noChangeArrowheads="1"/>
          </p:cNvSpPr>
          <p:nvPr>
            <p:ph type="body" idx="4294967295"/>
          </p:nvPr>
        </p:nvSpPr>
        <p:spPr>
          <a:xfrm>
            <a:off x="431800" y="914400"/>
            <a:ext cx="8229600" cy="5419725"/>
          </a:xfrm>
        </p:spPr>
        <p:txBody>
          <a:bodyPr/>
          <a:lstStyle/>
          <a:p>
            <a:r>
              <a:rPr kumimoji="1" lang="en-US" altLang="zh-CN" sz="2000" b="1" dirty="0" smtClean="0">
                <a:latin typeface="Times New Roman" pitchFamily="18" charset="0"/>
                <a:ea typeface="黑体" pitchFamily="2" charset="-122"/>
              </a:rPr>
              <a:t>List all possible path combinations and pick up the shortest.</a:t>
            </a: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endParaRPr kumimoji="1" lang="en-US" altLang="zh-CN" sz="1600" dirty="0" smtClean="0">
              <a:latin typeface="Times New Roman" pitchFamily="18" charset="0"/>
              <a:ea typeface="黑体" pitchFamily="2" charset="-122"/>
            </a:endParaRPr>
          </a:p>
          <a:p>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ABCDA</a:t>
            </a:r>
            <a:r>
              <a:rPr kumimoji="1" lang="zh-CN" altLang="en-US" sz="1600" b="1" dirty="0" smtClean="0">
                <a:latin typeface="Times New Roman" pitchFamily="18" charset="0"/>
                <a:ea typeface="黑体" pitchFamily="2" charset="-122"/>
              </a:rPr>
              <a:t>，</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13</a:t>
            </a:r>
            <a:r>
              <a:rPr kumimoji="1" lang="zh-CN" altLang="en-US" sz="1600" b="1" dirty="0" smtClean="0">
                <a:latin typeface="Times New Roman" pitchFamily="18" charset="0"/>
                <a:ea typeface="黑体" pitchFamily="2" charset="-122"/>
              </a:rPr>
              <a:t>； </a:t>
            </a:r>
            <a:r>
              <a:rPr kumimoji="1" lang="en-US" altLang="en-US" sz="1600" b="1" dirty="0" smtClean="0">
                <a:latin typeface="Times New Roman" pitchFamily="18" charset="0"/>
                <a:ea typeface="黑体" pitchFamily="2" charset="-122"/>
              </a:rPr>
              <a:t> </a:t>
            </a:r>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ABDCA</a:t>
            </a:r>
            <a:r>
              <a:rPr kumimoji="1" lang="zh-CN" altLang="en-US" sz="1600" b="1" dirty="0" smtClean="0">
                <a:latin typeface="Times New Roman" pitchFamily="18" charset="0"/>
                <a:ea typeface="黑体" pitchFamily="2" charset="-122"/>
              </a:rPr>
              <a:t>， </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14</a:t>
            </a:r>
            <a:r>
              <a:rPr kumimoji="1" lang="zh-CN" altLang="en-US" sz="1600" b="1" dirty="0" smtClean="0">
                <a:latin typeface="Times New Roman" pitchFamily="18" charset="0"/>
                <a:ea typeface="黑体" pitchFamily="2" charset="-122"/>
              </a:rPr>
              <a:t>；</a:t>
            </a:r>
          </a:p>
          <a:p>
            <a:r>
              <a:rPr kumimoji="1" lang="zh-CN" altLang="en-US" sz="1600" b="1" dirty="0" smtClean="0">
                <a:latin typeface="Times New Roman" pitchFamily="18" charset="0"/>
                <a:ea typeface="黑体" pitchFamily="2" charset="-122"/>
              </a:rPr>
              <a:t> </a:t>
            </a:r>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ACBDA</a:t>
            </a:r>
            <a:r>
              <a:rPr kumimoji="1" lang="zh-CN" altLang="en-US" sz="1600" b="1" dirty="0" smtClean="0">
                <a:latin typeface="Times New Roman" pitchFamily="18" charset="0"/>
                <a:ea typeface="黑体" pitchFamily="2" charset="-122"/>
              </a:rPr>
              <a:t>， </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19</a:t>
            </a:r>
            <a:r>
              <a:rPr kumimoji="1" lang="zh-CN" altLang="en-US" sz="1600" b="1" dirty="0" smtClean="0">
                <a:latin typeface="Times New Roman" pitchFamily="18" charset="0"/>
                <a:ea typeface="黑体" pitchFamily="2" charset="-122"/>
              </a:rPr>
              <a:t>； </a:t>
            </a:r>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ACDBA</a:t>
            </a:r>
            <a:r>
              <a:rPr kumimoji="1" lang="zh-CN" altLang="en-US" sz="1600" b="1" dirty="0" smtClean="0">
                <a:latin typeface="Times New Roman" pitchFamily="18" charset="0"/>
                <a:ea typeface="黑体" pitchFamily="2" charset="-122"/>
              </a:rPr>
              <a:t>， </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14</a:t>
            </a:r>
            <a:r>
              <a:rPr kumimoji="1" lang="zh-CN" altLang="en-US" sz="1600" b="1" dirty="0" smtClean="0">
                <a:latin typeface="Times New Roman" pitchFamily="18" charset="0"/>
                <a:ea typeface="黑体" pitchFamily="2" charset="-122"/>
              </a:rPr>
              <a:t>；</a:t>
            </a:r>
          </a:p>
          <a:p>
            <a:r>
              <a:rPr kumimoji="1" lang="zh-CN" altLang="en-US" sz="1600" b="1" dirty="0" smtClean="0">
                <a:latin typeface="Times New Roman" pitchFamily="18" charset="0"/>
                <a:ea typeface="黑体" pitchFamily="2" charset="-122"/>
              </a:rPr>
              <a:t> </a:t>
            </a:r>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ADCBA</a:t>
            </a:r>
            <a:r>
              <a:rPr kumimoji="1" lang="zh-CN" altLang="en-US" sz="1600" b="1" dirty="0" smtClean="0">
                <a:latin typeface="Times New Roman" pitchFamily="18" charset="0"/>
                <a:ea typeface="黑体" pitchFamily="2" charset="-122"/>
              </a:rPr>
              <a:t>， </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13</a:t>
            </a:r>
            <a:r>
              <a:rPr kumimoji="1" lang="zh-CN" altLang="en-US" sz="1600" b="1" dirty="0" smtClean="0">
                <a:latin typeface="Times New Roman" pitchFamily="18" charset="0"/>
                <a:ea typeface="黑体" pitchFamily="2" charset="-122"/>
              </a:rPr>
              <a:t>； </a:t>
            </a:r>
            <a:r>
              <a:rPr kumimoji="1" lang="en-US" altLang="zh-CN" sz="1600" dirty="0" smtClean="0">
                <a:latin typeface="Times New Roman" pitchFamily="18" charset="0"/>
                <a:ea typeface="黑体" pitchFamily="2" charset="-122"/>
              </a:rPr>
              <a:t>Path </a:t>
            </a:r>
            <a:r>
              <a:rPr kumimoji="1" lang="en-US" altLang="en-US" sz="1600" b="1" dirty="0" smtClean="0">
                <a:latin typeface="Times New Roman" pitchFamily="18" charset="0"/>
                <a:ea typeface="黑体" pitchFamily="2" charset="-122"/>
              </a:rPr>
              <a:t>ADBCA</a:t>
            </a:r>
            <a:r>
              <a:rPr kumimoji="1" lang="zh-CN" altLang="en-US" sz="1600" b="1" dirty="0" smtClean="0">
                <a:latin typeface="Times New Roman" pitchFamily="18" charset="0"/>
                <a:ea typeface="黑体" pitchFamily="2" charset="-122"/>
              </a:rPr>
              <a:t>， </a:t>
            </a:r>
            <a:r>
              <a:rPr kumimoji="1" lang="en-US" altLang="zh-CN" sz="1600" b="1" dirty="0" smtClean="0">
                <a:latin typeface="Times New Roman" pitchFamily="18" charset="0"/>
                <a:ea typeface="黑体" pitchFamily="2" charset="-122"/>
              </a:rPr>
              <a:t>overall distance </a:t>
            </a:r>
            <a:r>
              <a:rPr kumimoji="1" lang="en-US" altLang="en-US" sz="1600" b="1" dirty="0" smtClean="0">
                <a:latin typeface="Times New Roman" pitchFamily="18" charset="0"/>
                <a:ea typeface="黑体" pitchFamily="2" charset="-122"/>
              </a:rPr>
              <a:t>19</a:t>
            </a:r>
            <a:r>
              <a:rPr kumimoji="1" lang="zh-CN" altLang="en-US" sz="1600" b="1" dirty="0" smtClean="0">
                <a:latin typeface="Times New Roman" pitchFamily="18" charset="0"/>
                <a:ea typeface="黑体" pitchFamily="2" charset="-122"/>
              </a:rPr>
              <a:t>。</a:t>
            </a:r>
          </a:p>
        </p:txBody>
      </p:sp>
      <p:pic>
        <p:nvPicPr>
          <p:cNvPr id="64516" name="Picture 4"/>
          <p:cNvPicPr>
            <a:picLocks noChangeAspect="1" noChangeArrowheads="1"/>
          </p:cNvPicPr>
          <p:nvPr/>
        </p:nvPicPr>
        <p:blipFill>
          <a:blip r:embed="rId2"/>
          <a:srcRect/>
          <a:stretch>
            <a:fillRect/>
          </a:stretch>
        </p:blipFill>
        <p:spPr bwMode="auto">
          <a:xfrm>
            <a:off x="1371600" y="1752600"/>
            <a:ext cx="3124200" cy="2095500"/>
          </a:xfrm>
          <a:prstGeom prst="rect">
            <a:avLst/>
          </a:prstGeom>
          <a:noFill/>
          <a:ln w="9525">
            <a:noFill/>
            <a:miter lim="800000"/>
            <a:headEnd/>
            <a:tailEnd/>
          </a:ln>
        </p:spPr>
      </p:pic>
      <p:pic>
        <p:nvPicPr>
          <p:cNvPr id="64517" name="Picture 2"/>
          <p:cNvPicPr>
            <a:picLocks noChangeAspect="1" noChangeArrowheads="1"/>
          </p:cNvPicPr>
          <p:nvPr/>
        </p:nvPicPr>
        <p:blipFill>
          <a:blip r:embed="rId3"/>
          <a:srcRect/>
          <a:stretch>
            <a:fillRect/>
          </a:stretch>
        </p:blipFill>
        <p:spPr bwMode="auto">
          <a:xfrm>
            <a:off x="5029200" y="1219200"/>
            <a:ext cx="389572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2819400" y="225425"/>
            <a:ext cx="63246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8</a:t>
            </a:r>
            <a:r>
              <a:rPr lang="en-US" altLang="zh-CN" sz="1900" i="1" smtClean="0">
                <a:effectLst>
                  <a:outerShdw blurRad="38100" dist="38100" dir="2700000" algn="tl">
                    <a:srgbClr val="C0C0C0"/>
                  </a:outerShdw>
                </a:effectLst>
                <a:latin typeface="Times New Roman" pitchFamily="18" charset="0"/>
                <a:ea typeface="华文新魏" pitchFamily="2" charset="-122"/>
              </a:rPr>
              <a:t> </a:t>
            </a:r>
            <a:br>
              <a:rPr lang="en-US" altLang="zh-CN" sz="1900" i="1" smtClean="0">
                <a:effectLst>
                  <a:outerShdw blurRad="38100" dist="38100" dir="2700000" algn="tl">
                    <a:srgbClr val="C0C0C0"/>
                  </a:outerShdw>
                </a:effectLst>
                <a:latin typeface="Times New Roman" pitchFamily="18" charset="0"/>
                <a:ea typeface="华文新魏" pitchFamily="2" charset="-122"/>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rPr>
              <a:t>Traveling Salesman Problem (TSP)</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5539" name="Rectangle 3"/>
          <p:cNvSpPr>
            <a:spLocks noGrp="1" noChangeArrowheads="1"/>
          </p:cNvSpPr>
          <p:nvPr>
            <p:ph type="body" idx="4294967295"/>
          </p:nvPr>
        </p:nvSpPr>
        <p:spPr/>
        <p:txBody>
          <a:bodyPr/>
          <a:lstStyle/>
          <a:p>
            <a:pPr>
              <a:lnSpc>
                <a:spcPct val="90000"/>
              </a:lnSpc>
              <a:buClr>
                <a:srgbClr val="FF0000"/>
              </a:buClr>
              <a:buFont typeface="Wingdings" pitchFamily="2" charset="2"/>
              <a:buChar char="p"/>
            </a:pPr>
            <a:r>
              <a:rPr kumimoji="1" lang="en-US" altLang="zh-CN" sz="2500" b="1" smtClean="0">
                <a:latin typeface="Times New Roman" pitchFamily="18" charset="0"/>
                <a:ea typeface="黑体" pitchFamily="2" charset="-122"/>
              </a:rPr>
              <a:t>If we have 4 cities, we need to consider </a:t>
            </a:r>
            <a:r>
              <a:rPr kumimoji="1" lang="en-US" altLang="zh-CN" sz="2500" b="1" smtClean="0">
                <a:solidFill>
                  <a:srgbClr val="3333FF"/>
                </a:solidFill>
                <a:latin typeface="Times New Roman" pitchFamily="18" charset="0"/>
                <a:ea typeface="黑体" pitchFamily="2" charset="-122"/>
              </a:rPr>
              <a:t>6</a:t>
            </a:r>
            <a:r>
              <a:rPr kumimoji="1" lang="en-US" altLang="zh-CN" sz="2500" b="1" smtClean="0">
                <a:latin typeface="Times New Roman" pitchFamily="18" charset="0"/>
                <a:ea typeface="黑体" pitchFamily="2" charset="-122"/>
              </a:rPr>
              <a:t> path combinations in the worst case.</a:t>
            </a:r>
          </a:p>
          <a:p>
            <a:pPr>
              <a:lnSpc>
                <a:spcPct val="90000"/>
              </a:lnSpc>
              <a:buClr>
                <a:srgbClr val="FF0000"/>
              </a:buClr>
              <a:buFont typeface="Wingdings" pitchFamily="2" charset="2"/>
              <a:buChar char="p"/>
            </a:pPr>
            <a:r>
              <a:rPr kumimoji="1" lang="en-US" altLang="zh-CN" sz="2500" b="1" dirty="0" smtClean="0">
                <a:latin typeface="Times New Roman" pitchFamily="18" charset="0"/>
                <a:ea typeface="黑体" pitchFamily="2" charset="-122"/>
              </a:rPr>
              <a:t>If we have </a:t>
            </a:r>
            <a:r>
              <a:rPr kumimoji="1" lang="en-US" altLang="zh-CN" sz="2500" b="1" dirty="0" smtClean="0">
                <a:solidFill>
                  <a:srgbClr val="3333FF"/>
                </a:solidFill>
                <a:latin typeface="Times New Roman" pitchFamily="18" charset="0"/>
                <a:ea typeface="黑体" pitchFamily="2" charset="-122"/>
              </a:rPr>
              <a:t>n</a:t>
            </a:r>
            <a:r>
              <a:rPr kumimoji="1" lang="en-US" altLang="zh-CN" sz="2500" b="1" dirty="0" smtClean="0">
                <a:latin typeface="Times New Roman" pitchFamily="18" charset="0"/>
                <a:ea typeface="黑体" pitchFamily="2" charset="-122"/>
              </a:rPr>
              <a:t> cities, we need to consider </a:t>
            </a:r>
            <a:r>
              <a:rPr kumimoji="1" lang="en-US" altLang="zh-CN" sz="2500" b="1" dirty="0" smtClean="0">
                <a:solidFill>
                  <a:srgbClr val="3333FF"/>
                </a:solidFill>
                <a:latin typeface="Times New Roman" pitchFamily="18" charset="0"/>
                <a:ea typeface="黑体" pitchFamily="2" charset="-122"/>
              </a:rPr>
              <a:t>(</a:t>
            </a:r>
            <a:r>
              <a:rPr kumimoji="1" lang="en-US" altLang="en-US" sz="2500" b="1" i="1" dirty="0" smtClean="0">
                <a:solidFill>
                  <a:srgbClr val="3333FF"/>
                </a:solidFill>
                <a:latin typeface="Times New Roman" pitchFamily="18" charset="0"/>
                <a:ea typeface="黑体" pitchFamily="2" charset="-122"/>
              </a:rPr>
              <a:t>n</a:t>
            </a:r>
            <a:r>
              <a:rPr kumimoji="1" lang="en-US" altLang="en-US" sz="2500" b="1" dirty="0" smtClean="0">
                <a:solidFill>
                  <a:srgbClr val="3333FF"/>
                </a:solidFill>
                <a:latin typeface="Times New Roman" pitchFamily="18" charset="0"/>
                <a:ea typeface="黑体" pitchFamily="2" charset="-122"/>
              </a:rPr>
              <a:t>–1)!</a:t>
            </a:r>
            <a:r>
              <a:rPr kumimoji="1" lang="en-US" altLang="zh-CN" sz="2500" b="1" dirty="0" smtClean="0">
                <a:latin typeface="Times New Roman" pitchFamily="18" charset="0"/>
                <a:ea typeface="黑体" pitchFamily="2" charset="-122"/>
              </a:rPr>
              <a:t>  path combinations in the worst case.</a:t>
            </a:r>
          </a:p>
          <a:p>
            <a:pPr>
              <a:lnSpc>
                <a:spcPct val="90000"/>
              </a:lnSpc>
              <a:buClr>
                <a:srgbClr val="FF0000"/>
              </a:buClr>
              <a:buFont typeface="Wingdings" pitchFamily="2" charset="2"/>
              <a:buChar char="p"/>
            </a:pPr>
            <a:r>
              <a:rPr kumimoji="1" lang="en-US" altLang="zh-CN" sz="2500" b="1" dirty="0" smtClean="0">
                <a:latin typeface="Times New Roman" pitchFamily="18" charset="0"/>
                <a:ea typeface="黑体" pitchFamily="2" charset="-122"/>
              </a:rPr>
              <a:t>But with the growing of city list, the number of path combination will increase dramatically, so that the most powerful computer can’t compute it, resulting in “</a:t>
            </a:r>
            <a:r>
              <a:rPr kumimoji="1" lang="en-US" altLang="zh-CN" sz="2500" b="1" dirty="0" smtClean="0">
                <a:solidFill>
                  <a:srgbClr val="FF0000"/>
                </a:solidFill>
                <a:latin typeface="Times New Roman" pitchFamily="18" charset="0"/>
                <a:ea typeface="黑体" pitchFamily="2" charset="-122"/>
              </a:rPr>
              <a:t>combination explosion</a:t>
            </a:r>
            <a:r>
              <a:rPr kumimoji="1" lang="en-US" altLang="zh-CN" sz="2500" b="1" dirty="0" smtClean="0">
                <a:latin typeface="Times New Roman" pitchFamily="18" charset="0"/>
                <a:ea typeface="黑体" pitchFamily="2" charset="-122"/>
              </a:rPr>
              <a:t>”.</a:t>
            </a:r>
          </a:p>
          <a:p>
            <a:pPr>
              <a:lnSpc>
                <a:spcPct val="90000"/>
              </a:lnSpc>
              <a:buClr>
                <a:srgbClr val="FF0000"/>
              </a:buClr>
              <a:buFont typeface="Wingdings" pitchFamily="2" charset="2"/>
              <a:buChar char="p"/>
            </a:pPr>
            <a:r>
              <a:rPr kumimoji="1" lang="en-US" altLang="zh-CN" sz="2500" b="1" dirty="0" smtClean="0">
                <a:latin typeface="Times New Roman" pitchFamily="18" charset="0"/>
                <a:ea typeface="黑体" pitchFamily="2" charset="-122"/>
              </a:rPr>
              <a:t>For example, suppose the city number is </a:t>
            </a:r>
            <a:r>
              <a:rPr kumimoji="1" lang="en-US" altLang="en-US" sz="2500" b="1" dirty="0" smtClean="0">
                <a:latin typeface="Times New Roman" pitchFamily="18" charset="0"/>
                <a:ea typeface="黑体" pitchFamily="2" charset="-122"/>
              </a:rPr>
              <a:t>20</a:t>
            </a:r>
            <a:r>
              <a:rPr kumimoji="1" lang="en-US" altLang="zh-CN" sz="2500" b="1" dirty="0" smtClean="0">
                <a:latin typeface="Times New Roman" pitchFamily="18" charset="0"/>
                <a:ea typeface="黑体" pitchFamily="2" charset="-122"/>
              </a:rPr>
              <a:t>, the path combination will be   (</a:t>
            </a:r>
            <a:r>
              <a:rPr kumimoji="1" lang="en-US" altLang="en-US" sz="2500" b="1" dirty="0" smtClean="0">
                <a:latin typeface="Times New Roman" pitchFamily="18" charset="0"/>
                <a:ea typeface="黑体" pitchFamily="2" charset="-122"/>
              </a:rPr>
              <a:t>20–1)! </a:t>
            </a:r>
            <a:r>
              <a:rPr kumimoji="1" lang="en-US" altLang="en-US" sz="2500" b="1" dirty="0" smtClean="0">
                <a:latin typeface="Times New Roman" pitchFamily="18" charset="0"/>
                <a:ea typeface="黑体" pitchFamily="2" charset="-122"/>
                <a:sym typeface="Symbol" pitchFamily="18" charset="2"/>
              </a:rPr>
              <a:t> </a:t>
            </a:r>
            <a:r>
              <a:rPr kumimoji="1" lang="en-US" altLang="en-US" sz="2500" b="1" dirty="0" smtClean="0">
                <a:latin typeface="Times New Roman" pitchFamily="18" charset="0"/>
                <a:ea typeface="黑体" pitchFamily="2" charset="-122"/>
              </a:rPr>
              <a:t>1.216 </a:t>
            </a:r>
            <a:r>
              <a:rPr kumimoji="1" lang="en-US" altLang="en-US" sz="2500" b="1" dirty="0" smtClean="0">
                <a:latin typeface="Times New Roman" pitchFamily="18" charset="0"/>
                <a:ea typeface="黑体" pitchFamily="2" charset="-122"/>
                <a:sym typeface="Symbol" pitchFamily="18" charset="2"/>
              </a:rPr>
              <a:t> </a:t>
            </a:r>
            <a:r>
              <a:rPr kumimoji="1" lang="en-US" altLang="en-US" sz="2500" b="1" dirty="0" smtClean="0">
                <a:latin typeface="Times New Roman" pitchFamily="18" charset="0"/>
                <a:ea typeface="黑体" pitchFamily="2" charset="-122"/>
              </a:rPr>
              <a:t>10</a:t>
            </a:r>
            <a:r>
              <a:rPr kumimoji="1" lang="en-US" altLang="en-US" sz="2500" b="1" baseline="30000" dirty="0" smtClean="0">
                <a:latin typeface="Times New Roman" pitchFamily="18" charset="0"/>
                <a:ea typeface="黑体" pitchFamily="2" charset="-122"/>
              </a:rPr>
              <a:t>17</a:t>
            </a:r>
            <a:r>
              <a:rPr kumimoji="1" lang="en-US" altLang="en-US" sz="2500" b="1" dirty="0" smtClean="0">
                <a:latin typeface="Times New Roman" pitchFamily="18" charset="0"/>
                <a:ea typeface="黑体" pitchFamily="2" charset="-122"/>
              </a:rPr>
              <a:t> </a:t>
            </a:r>
            <a:r>
              <a:rPr kumimoji="1" lang="en-US" altLang="zh-CN" sz="2500" b="1" dirty="0" smtClean="0">
                <a:latin typeface="Times New Roman" pitchFamily="18" charset="0"/>
                <a:ea typeface="黑体" pitchFamily="2" charset="-122"/>
              </a:rPr>
              <a:t>. If a supercomputer can compare 10 million paths per second, it will take 386 years to find the shortest path.</a:t>
            </a:r>
          </a:p>
          <a:p>
            <a:pPr>
              <a:lnSpc>
                <a:spcPct val="90000"/>
              </a:lnSpc>
              <a:buClr>
                <a:srgbClr val="FF0000"/>
              </a:buClr>
              <a:buFont typeface="Wingdings" pitchFamily="2" charset="2"/>
              <a:buChar char="p"/>
            </a:pPr>
            <a:r>
              <a:rPr kumimoji="1" lang="en-US" altLang="zh-CN" sz="2500" b="1" dirty="0" smtClean="0">
                <a:latin typeface="Times New Roman" pitchFamily="18" charset="0"/>
                <a:ea typeface="黑体" pitchFamily="2" charset="-122"/>
              </a:rPr>
              <a:t>The intractability of NP problem</a:t>
            </a:r>
            <a:endParaRPr lang="zh-CN" altLang="en-US" sz="2400" dirty="0" smtClean="0">
              <a:latin typeface="Arial" charset="0"/>
              <a:ea typeface="黑体" pitchFamily="2"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429000" y="225425"/>
            <a:ext cx="5715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8</a:t>
            </a:r>
            <a:r>
              <a:rPr lang="en-US" altLang="zh-CN" sz="1900" i="1" smtClean="0">
                <a:effectLst>
                  <a:outerShdw blurRad="38100" dist="38100" dir="2700000" algn="tl">
                    <a:srgbClr val="C0C0C0"/>
                  </a:outerShdw>
                </a:effectLst>
                <a:latin typeface="Times New Roman" pitchFamily="18" charset="0"/>
                <a:ea typeface="华文新魏" pitchFamily="2" charset="-122"/>
              </a:rPr>
              <a:t> </a:t>
            </a:r>
            <a:br>
              <a:rPr lang="en-US" altLang="zh-CN" sz="1900" i="1" smtClean="0">
                <a:effectLst>
                  <a:outerShdw blurRad="38100" dist="38100" dir="2700000" algn="tl">
                    <a:srgbClr val="C0C0C0"/>
                  </a:outerShdw>
                </a:effectLst>
                <a:latin typeface="Times New Roman" pitchFamily="18" charset="0"/>
                <a:ea typeface="华文新魏" pitchFamily="2" charset="-122"/>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rPr>
              <a:t>Traveling Salesman Problem (TSP)</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6563" name="Rectangle 3"/>
          <p:cNvSpPr>
            <a:spLocks noGrp="1" noChangeArrowheads="1"/>
          </p:cNvSpPr>
          <p:nvPr>
            <p:ph type="body" idx="4294967295"/>
          </p:nvPr>
        </p:nvSpPr>
        <p:spPr/>
        <p:txBody>
          <a:bodyPr/>
          <a:lstStyle/>
          <a:p>
            <a:pPr>
              <a:lnSpc>
                <a:spcPct val="90000"/>
              </a:lnSpc>
              <a:buClr>
                <a:srgbClr val="FF0000"/>
              </a:buClr>
              <a:buFont typeface="Wingdings" pitchFamily="2" charset="2"/>
              <a:buChar char="p"/>
            </a:pPr>
            <a:r>
              <a:rPr kumimoji="1" lang="en-US" altLang="zh-CN" sz="1800" b="1" dirty="0" smtClean="0">
                <a:latin typeface="Times New Roman" pitchFamily="18" charset="0"/>
                <a:ea typeface="黑体" pitchFamily="2" charset="-122"/>
              </a:rPr>
              <a:t>Heuristic</a:t>
            </a:r>
            <a:r>
              <a:rPr kumimoji="1" lang="zh-CN" altLang="en-US" sz="1800" b="1" dirty="0" smtClean="0">
                <a:latin typeface="Times New Roman" pitchFamily="18" charset="0"/>
                <a:ea typeface="黑体" pitchFamily="2" charset="-122"/>
              </a:rPr>
              <a:t>（启发式）</a:t>
            </a:r>
            <a:r>
              <a:rPr kumimoji="1" lang="en-US" altLang="zh-CN" sz="1800" b="1" dirty="0" smtClean="0">
                <a:latin typeface="Times New Roman" pitchFamily="18" charset="0"/>
                <a:ea typeface="黑体" pitchFamily="2" charset="-122"/>
              </a:rPr>
              <a:t> algorithm </a:t>
            </a:r>
            <a:r>
              <a:rPr kumimoji="1" lang="zh-CN" altLang="en-US" sz="1800" b="1" dirty="0" smtClean="0">
                <a:latin typeface="Times New Roman" pitchFamily="18" charset="0"/>
                <a:ea typeface="黑体" pitchFamily="2" charset="-122"/>
              </a:rPr>
              <a:t>：</a:t>
            </a:r>
            <a:r>
              <a:rPr kumimoji="1" lang="en-US" altLang="zh-CN" sz="1800" b="1" dirty="0" smtClean="0">
                <a:latin typeface="Times New Roman" pitchFamily="18" charset="0"/>
                <a:ea typeface="黑体" pitchFamily="2" charset="-122"/>
              </a:rPr>
              <a:t>Following some heuristic rule,  we can find the best solution in acceptable (time/space) cost, but not guaranteeing this solution is the optimal one.</a:t>
            </a:r>
          </a:p>
          <a:p>
            <a:pPr>
              <a:lnSpc>
                <a:spcPct val="90000"/>
              </a:lnSpc>
            </a:pPr>
            <a:endParaRPr kumimoji="1" lang="en-US" altLang="zh-CN" sz="1800" b="1" dirty="0" smtClean="0">
              <a:latin typeface="Times New Roman" pitchFamily="18" charset="0"/>
              <a:ea typeface="黑体" pitchFamily="2" charset="-122"/>
            </a:endParaRPr>
          </a:p>
          <a:p>
            <a:pPr>
              <a:lnSpc>
                <a:spcPct val="90000"/>
              </a:lnSpc>
              <a:buClr>
                <a:srgbClr val="FF0000"/>
              </a:buClr>
              <a:buFont typeface="Wingdings" pitchFamily="2" charset="2"/>
              <a:buChar char="p"/>
            </a:pPr>
            <a:r>
              <a:rPr kumimoji="1" lang="en-US" altLang="zh-CN" sz="1800" b="1" dirty="0" smtClean="0">
                <a:latin typeface="Times New Roman" pitchFamily="18" charset="0"/>
                <a:ea typeface="黑体" pitchFamily="2" charset="-122"/>
              </a:rPr>
              <a:t>Some classical algorithms:</a:t>
            </a:r>
          </a:p>
          <a:p>
            <a:pPr lvl="1">
              <a:lnSpc>
                <a:spcPct val="90000"/>
              </a:lnSpc>
            </a:pPr>
            <a:r>
              <a:rPr kumimoji="1" lang="en-US" altLang="zh-CN" sz="1600" b="1" dirty="0" smtClean="0">
                <a:latin typeface="Times New Roman" pitchFamily="18" charset="0"/>
                <a:ea typeface="黑体" pitchFamily="2" charset="-122"/>
              </a:rPr>
              <a:t>Greedy algorithm</a:t>
            </a:r>
          </a:p>
          <a:p>
            <a:pPr lvl="1">
              <a:lnSpc>
                <a:spcPct val="90000"/>
              </a:lnSpc>
            </a:pPr>
            <a:r>
              <a:rPr kumimoji="1" lang="en-US" altLang="zh-CN" sz="1600" b="1" dirty="0" smtClean="0">
                <a:latin typeface="Times New Roman" pitchFamily="18" charset="0"/>
                <a:ea typeface="黑体" pitchFamily="2" charset="-122"/>
              </a:rPr>
              <a:t>branch and bound method, </a:t>
            </a:r>
            <a:r>
              <a:rPr kumimoji="1" lang="en-US" altLang="en-US" sz="1600" b="1" dirty="0" smtClean="0">
                <a:latin typeface="Times New Roman" pitchFamily="18" charset="0"/>
                <a:ea typeface="黑体" pitchFamily="2" charset="-122"/>
              </a:rPr>
              <a:t>A*</a:t>
            </a:r>
            <a:r>
              <a:rPr kumimoji="1" lang="en-US" altLang="zh-CN" sz="1600" b="1" dirty="0" smtClean="0">
                <a:latin typeface="Times New Roman" pitchFamily="18" charset="0"/>
                <a:ea typeface="黑体" pitchFamily="2" charset="-122"/>
              </a:rPr>
              <a:t> algorithm</a:t>
            </a:r>
          </a:p>
          <a:p>
            <a:pPr lvl="1">
              <a:lnSpc>
                <a:spcPct val="90000"/>
              </a:lnSpc>
            </a:pPr>
            <a:r>
              <a:rPr kumimoji="1" lang="en-US" altLang="zh-CN" sz="1600" b="1" dirty="0" smtClean="0">
                <a:latin typeface="Times New Roman" pitchFamily="18" charset="0"/>
                <a:ea typeface="黑体" pitchFamily="2" charset="-122"/>
              </a:rPr>
              <a:t>Genetic algorithm, ant algorithm, evolutionary algorithm</a:t>
            </a:r>
          </a:p>
          <a:p>
            <a:pPr lvl="1">
              <a:lnSpc>
                <a:spcPct val="90000"/>
              </a:lnSpc>
              <a:buFontTx/>
              <a:buNone/>
            </a:pPr>
            <a:endParaRPr kumimoji="1" lang="en-US" altLang="zh-CN" sz="1600" b="1" dirty="0" smtClean="0">
              <a:latin typeface="Times New Roman" pitchFamily="18" charset="0"/>
              <a:ea typeface="黑体" pitchFamily="2" charset="-122"/>
            </a:endParaRPr>
          </a:p>
          <a:p>
            <a:pPr>
              <a:lnSpc>
                <a:spcPct val="90000"/>
              </a:lnSpc>
              <a:buClr>
                <a:srgbClr val="FF0000"/>
              </a:buClr>
              <a:buFont typeface="Wingdings" pitchFamily="2" charset="2"/>
              <a:buChar char="p"/>
            </a:pPr>
            <a:r>
              <a:rPr kumimoji="1" lang="en-US" altLang="zh-CN" sz="1800" b="1" dirty="0" smtClean="0">
                <a:latin typeface="Times New Roman" pitchFamily="18" charset="0"/>
                <a:ea typeface="黑体" pitchFamily="2" charset="-122"/>
              </a:rPr>
              <a:t>In 1998, the scientists successfully resolved the TSP of 13509 USA cities, by combining the cutting-plane method with branch &amp; bound method in combinatorial optimization.</a:t>
            </a:r>
          </a:p>
          <a:p>
            <a:pPr>
              <a:lnSpc>
                <a:spcPct val="90000"/>
              </a:lnSpc>
            </a:pPr>
            <a:endParaRPr kumimoji="1" lang="en-US" altLang="zh-CN" sz="1800" b="1" dirty="0" smtClean="0">
              <a:latin typeface="Times New Roman" pitchFamily="18" charset="0"/>
              <a:ea typeface="黑体" pitchFamily="2" charset="-122"/>
            </a:endParaRPr>
          </a:p>
          <a:p>
            <a:pPr>
              <a:lnSpc>
                <a:spcPct val="90000"/>
              </a:lnSpc>
              <a:buClr>
                <a:srgbClr val="FF0000"/>
              </a:buClr>
              <a:buFont typeface="Wingdings" pitchFamily="2" charset="2"/>
              <a:buChar char="p"/>
            </a:pPr>
            <a:r>
              <a:rPr kumimoji="1" lang="en-US" altLang="zh-CN" sz="1800" b="1" dirty="0" smtClean="0">
                <a:latin typeface="Times New Roman" pitchFamily="18" charset="0"/>
                <a:ea typeface="黑体" pitchFamily="2" charset="-122"/>
              </a:rPr>
              <a:t>In 2001, with the help of the inter-connected 110 computers in Rice Univ. and Princeton Univ. , the TSP of 15112 German cities</a:t>
            </a:r>
            <a:r>
              <a:rPr kumimoji="1" lang="zh-CN" altLang="en-US" sz="1800" b="1" dirty="0" smtClean="0">
                <a:latin typeface="Times New Roman" pitchFamily="18" charset="0"/>
                <a:ea typeface="黑体" pitchFamily="2" charset="-122"/>
              </a:rPr>
              <a:t> </a:t>
            </a:r>
            <a:r>
              <a:rPr kumimoji="1" lang="en-US" altLang="zh-CN" sz="1800" b="1" dirty="0" smtClean="0">
                <a:latin typeface="Times New Roman" pitchFamily="18" charset="0"/>
                <a:ea typeface="黑体" pitchFamily="2" charset="-122"/>
              </a:rPr>
              <a:t>is resolved.</a:t>
            </a:r>
            <a:endParaRPr kumimoji="1" lang="zh-CN" altLang="en-US" sz="1800" b="1" dirty="0" smtClean="0">
              <a:latin typeface="Times New Roman" pitchFamily="18" charset="0"/>
              <a:ea typeface="黑体" pitchFamily="2" charset="-122"/>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048000" y="225425"/>
            <a:ext cx="6096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8</a:t>
            </a:r>
            <a:r>
              <a:rPr lang="en-US" altLang="zh-CN" sz="1900" i="1" smtClean="0">
                <a:effectLst>
                  <a:outerShdw blurRad="38100" dist="38100" dir="2700000" algn="tl">
                    <a:srgbClr val="C0C0C0"/>
                  </a:outerShdw>
                </a:effectLst>
                <a:latin typeface="Times New Roman" pitchFamily="18" charset="0"/>
                <a:ea typeface="华文新魏" pitchFamily="2" charset="-122"/>
              </a:rPr>
              <a:t/>
            </a:r>
            <a:br>
              <a:rPr lang="en-US" altLang="zh-CN" sz="1900" i="1" smtClean="0">
                <a:effectLst>
                  <a:outerShdw blurRad="38100" dist="38100" dir="2700000" algn="tl">
                    <a:srgbClr val="C0C0C0"/>
                  </a:outerShdw>
                </a:effectLst>
                <a:latin typeface="Times New Roman" pitchFamily="18" charset="0"/>
                <a:ea typeface="华文新魏" pitchFamily="2" charset="-122"/>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rPr>
              <a:t>Traveling Salesman Problem (TSP)</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7587" name="Rectangle 3"/>
          <p:cNvSpPr>
            <a:spLocks noGrp="1" noChangeArrowheads="1"/>
          </p:cNvSpPr>
          <p:nvPr>
            <p:ph type="body" idx="4294967295"/>
          </p:nvPr>
        </p:nvSpPr>
        <p:spPr/>
        <p:txBody>
          <a:bodyPr/>
          <a:lstStyle/>
          <a:p>
            <a:pPr>
              <a:buClr>
                <a:srgbClr val="FF0000"/>
              </a:buClr>
              <a:buFont typeface="Wingdings" pitchFamily="2" charset="2"/>
              <a:buChar char="p"/>
            </a:pPr>
            <a:r>
              <a:rPr kumimoji="1" lang="en-US" altLang="zh-CN" sz="2400" b="1" smtClean="0">
                <a:latin typeface="Times New Roman" pitchFamily="18" charset="0"/>
                <a:ea typeface="黑体" pitchFamily="2" charset="-122"/>
              </a:rPr>
              <a:t>The scheduling problem of drilling the circuit board.</a:t>
            </a:r>
          </a:p>
          <a:p>
            <a:pPr>
              <a:buClr>
                <a:srgbClr val="FF0000"/>
              </a:buClr>
              <a:buFont typeface="Wingdings" pitchFamily="2" charset="2"/>
              <a:buChar char="p"/>
            </a:pPr>
            <a:r>
              <a:rPr kumimoji="1" lang="en-US" altLang="zh-CN" sz="2400" b="1" smtClean="0">
                <a:latin typeface="Times New Roman" pitchFamily="18" charset="0"/>
                <a:ea typeface="黑体" pitchFamily="2" charset="-122"/>
              </a:rPr>
              <a:t>The time to drill a hole is fixed</a:t>
            </a:r>
            <a:r>
              <a:rPr kumimoji="1" lang="zh-CN" altLang="en-US" sz="2400" b="1" smtClean="0">
                <a:latin typeface="Times New Roman" pitchFamily="18" charset="0"/>
                <a:ea typeface="黑体" pitchFamily="2" charset="-122"/>
              </a:rPr>
              <a:t>，</a:t>
            </a:r>
            <a:r>
              <a:rPr kumimoji="1" lang="en-US" altLang="zh-CN" sz="2400" b="1" smtClean="0">
                <a:latin typeface="Times New Roman" pitchFamily="18" charset="0"/>
                <a:ea typeface="黑体" pitchFamily="2" charset="-122"/>
              </a:rPr>
              <a:t>the overall time of drill moving is variable.</a:t>
            </a:r>
          </a:p>
          <a:p>
            <a:pPr lvl="1"/>
            <a:r>
              <a:rPr kumimoji="1" lang="en-US" altLang="zh-CN" sz="2400" b="1" smtClean="0">
                <a:latin typeface="Times New Roman" pitchFamily="18" charset="0"/>
                <a:ea typeface="黑体" pitchFamily="2" charset="-122"/>
              </a:rPr>
              <a:t>The holes to be drilled can be considered as the “cities” in the TSP.</a:t>
            </a:r>
          </a:p>
          <a:p>
            <a:pPr lvl="1"/>
            <a:r>
              <a:rPr kumimoji="1" lang="en-US" altLang="zh-CN" sz="2400" b="1" smtClean="0">
                <a:latin typeface="Times New Roman" pitchFamily="18" charset="0"/>
                <a:ea typeface="黑体" pitchFamily="2" charset="-122"/>
              </a:rPr>
              <a:t>The cost of drill moving from one hole to another can be seen as the “distance” in the TSP.</a:t>
            </a:r>
            <a:r>
              <a:rPr kumimoji="1" lang="zh-CN" altLang="en-US" sz="2400" b="1" smtClean="0">
                <a:latin typeface="Times New Roman" pitchFamily="18" charset="0"/>
                <a:ea typeface="黑体" pitchFamily="2" charset="-122"/>
              </a:rPr>
              <a:t> </a:t>
            </a:r>
            <a:endParaRPr kumimoji="1" lang="en-US" altLang="zh-CN" sz="2400" b="1" smtClean="0">
              <a:latin typeface="Times New Roman" pitchFamily="18" charset="0"/>
              <a:ea typeface="黑体" pitchFamily="2" charset="-122"/>
            </a:endParaRPr>
          </a:p>
          <a:p>
            <a:pPr>
              <a:buClr>
                <a:srgbClr val="FF0000"/>
              </a:buClr>
              <a:buFont typeface="Wingdings" pitchFamily="2" charset="2"/>
              <a:buChar char="p"/>
            </a:pPr>
            <a:r>
              <a:rPr kumimoji="1" lang="en-US" altLang="zh-CN" sz="2400" b="1" smtClean="0">
                <a:latin typeface="Times New Roman" pitchFamily="18" charset="0"/>
                <a:ea typeface="黑体" pitchFamily="2" charset="-122"/>
              </a:rPr>
              <a:t>Some other fileds</a:t>
            </a:r>
            <a:r>
              <a:rPr kumimoji="1" lang="zh-CN" altLang="en-US" sz="2400" b="1" smtClean="0">
                <a:latin typeface="Times New Roman" pitchFamily="18" charset="0"/>
                <a:ea typeface="黑体" pitchFamily="2" charset="-122"/>
              </a:rPr>
              <a:t>：</a:t>
            </a:r>
            <a:endParaRPr kumimoji="1" lang="en-US" altLang="zh-CN" sz="2400" b="1" smtClean="0">
              <a:latin typeface="Times New Roman" pitchFamily="18" charset="0"/>
              <a:ea typeface="黑体" pitchFamily="2" charset="-122"/>
            </a:endParaRPr>
          </a:p>
          <a:p>
            <a:pPr lvl="1"/>
            <a:r>
              <a:rPr kumimoji="1" lang="en-US" altLang="zh-CN" sz="2400" b="1" smtClean="0">
                <a:latin typeface="Times New Roman" pitchFamily="18" charset="0"/>
                <a:ea typeface="黑体" pitchFamily="2" charset="-122"/>
              </a:rPr>
              <a:t>Transportation</a:t>
            </a:r>
          </a:p>
          <a:p>
            <a:pPr lvl="1"/>
            <a:r>
              <a:rPr kumimoji="1" lang="en-US" altLang="zh-CN" sz="2400" b="1" smtClean="0">
                <a:latin typeface="Times New Roman" pitchFamily="18" charset="0"/>
                <a:ea typeface="黑体" pitchFamily="2" charset="-122"/>
              </a:rPr>
              <a:t>Logistics and services</a:t>
            </a:r>
          </a:p>
          <a:p>
            <a:pPr lvl="4">
              <a:lnSpc>
                <a:spcPct val="90000"/>
              </a:lnSpc>
            </a:pPr>
            <a:endParaRPr kumimoji="1" lang="zh-CN" altLang="en-US" sz="1200" b="1" smtClean="0">
              <a:latin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124200" y="225425"/>
            <a:ext cx="60198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7</a:t>
            </a:r>
            <a:b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 Algorithm Complexity</a:t>
            </a:r>
            <a:endParaRPr lang="zh-CN" altLang="en-US"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endParaRPr>
          </a:p>
        </p:txBody>
      </p:sp>
      <p:sp>
        <p:nvSpPr>
          <p:cNvPr id="68611" name="Rectangle 3"/>
          <p:cNvSpPr>
            <a:spLocks noGrp="1" noChangeArrowheads="1"/>
          </p:cNvSpPr>
          <p:nvPr>
            <p:ph type="body" idx="4294967295"/>
          </p:nvPr>
        </p:nvSpPr>
        <p:spPr/>
        <p:txBody>
          <a:bodyPr/>
          <a:lstStyle/>
          <a:p>
            <a:pPr>
              <a:lnSpc>
                <a:spcPct val="90000"/>
              </a:lnSpc>
              <a:buClr>
                <a:srgbClr val="FF0000"/>
              </a:buClr>
              <a:buFont typeface="Wingdings" pitchFamily="2" charset="2"/>
              <a:buChar char="p"/>
            </a:pPr>
            <a:r>
              <a:rPr kumimoji="1" lang="en-US" altLang="zh-CN" sz="2000" b="1" smtClean="0">
                <a:latin typeface="Times New Roman" pitchFamily="18" charset="0"/>
                <a:ea typeface="黑体" pitchFamily="2" charset="-122"/>
              </a:rPr>
              <a:t> Algorithm complexity</a:t>
            </a:r>
          </a:p>
          <a:p>
            <a:pPr lvl="1">
              <a:lnSpc>
                <a:spcPct val="90000"/>
              </a:lnSpc>
            </a:pPr>
            <a:r>
              <a:rPr kumimoji="1" lang="en-US" altLang="zh-CN" sz="1800" b="1" smtClean="0">
                <a:latin typeface="Times New Roman" pitchFamily="18" charset="0"/>
                <a:ea typeface="黑体" pitchFamily="2" charset="-122"/>
              </a:rPr>
              <a:t>Space complexity   &amp;   Time complexity</a:t>
            </a:r>
          </a:p>
          <a:p>
            <a:pPr lvl="4">
              <a:lnSpc>
                <a:spcPct val="80000"/>
              </a:lnSpc>
            </a:pPr>
            <a:endParaRPr kumimoji="1" lang="zh-CN" altLang="en-US" sz="1000" b="1" smtClean="0">
              <a:latin typeface="Times New Roman" pitchFamily="18" charset="0"/>
            </a:endParaRPr>
          </a:p>
          <a:p>
            <a:pPr>
              <a:lnSpc>
                <a:spcPct val="90000"/>
              </a:lnSpc>
              <a:buClr>
                <a:srgbClr val="FF0000"/>
              </a:buClr>
              <a:buFont typeface="Wingdings" pitchFamily="2" charset="2"/>
              <a:buChar char="p"/>
            </a:pPr>
            <a:r>
              <a:rPr kumimoji="1" lang="en-US" altLang="zh-CN" sz="2000" b="1" smtClean="0">
                <a:latin typeface="Times New Roman" pitchFamily="18" charset="0"/>
                <a:ea typeface="黑体" pitchFamily="2" charset="-122"/>
              </a:rPr>
              <a:t> Hanoi Tower reveals the time complexity of algorithm </a:t>
            </a:r>
          </a:p>
          <a:p>
            <a:pPr>
              <a:lnSpc>
                <a:spcPct val="90000"/>
              </a:lnSpc>
            </a:pPr>
            <a:r>
              <a:rPr kumimoji="1" lang="en-US" altLang="zh-CN" sz="2000" b="1" smtClean="0">
                <a:latin typeface="Times New Roman" pitchFamily="18" charset="0"/>
                <a:ea typeface="黑体" pitchFamily="2" charset="-122"/>
              </a:rPr>
              <a:t>        When we have n dishes</a:t>
            </a:r>
            <a:r>
              <a:rPr kumimoji="1" lang="zh-CN" altLang="en-US" sz="2000" b="1" smtClean="0">
                <a:latin typeface="Times New Roman" pitchFamily="18" charset="0"/>
                <a:ea typeface="黑体" pitchFamily="2" charset="-122"/>
              </a:rPr>
              <a:t>，</a:t>
            </a:r>
            <a:r>
              <a:rPr kumimoji="1" lang="en-US" altLang="zh-CN" sz="2000" b="1" smtClean="0">
                <a:latin typeface="Times New Roman" pitchFamily="18" charset="0"/>
                <a:ea typeface="黑体" pitchFamily="2" charset="-122"/>
              </a:rPr>
              <a:t>the steps is </a:t>
            </a:r>
            <a:r>
              <a:rPr kumimoji="1" lang="en-US" altLang="zh-CN" sz="2000" b="1" i="1" smtClean="0">
                <a:latin typeface="Times New Roman" pitchFamily="18" charset="0"/>
                <a:ea typeface="黑体" pitchFamily="2" charset="-122"/>
              </a:rPr>
              <a:t>h</a:t>
            </a:r>
            <a:r>
              <a:rPr kumimoji="1" lang="en-US" altLang="zh-CN" sz="2000" b="1" smtClean="0">
                <a:latin typeface="Times New Roman" pitchFamily="18" charset="0"/>
                <a:ea typeface="黑体" pitchFamily="2" charset="-122"/>
              </a:rPr>
              <a:t>(</a:t>
            </a:r>
            <a:r>
              <a:rPr kumimoji="1" lang="en-US" altLang="zh-CN" sz="2000" b="1" i="1"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 = 2</a:t>
            </a:r>
            <a:r>
              <a:rPr kumimoji="1" lang="en-US" altLang="zh-CN" sz="2000" b="1" i="1" baseline="30000"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-1</a:t>
            </a:r>
          </a:p>
          <a:p>
            <a:pPr lvl="1">
              <a:lnSpc>
                <a:spcPct val="90000"/>
              </a:lnSpc>
            </a:pPr>
            <a:r>
              <a:rPr kumimoji="1" lang="en-US" altLang="zh-CN" sz="1800" b="1" smtClean="0">
                <a:latin typeface="Times New Roman" pitchFamily="18" charset="0"/>
                <a:ea typeface="黑体" pitchFamily="2" charset="-122"/>
              </a:rPr>
              <a:t>So the algorithm’s time complexity is O(2</a:t>
            </a:r>
            <a:r>
              <a:rPr kumimoji="1" lang="en-US" altLang="zh-CN" sz="1800" b="1" i="1" baseline="30000" smtClean="0">
                <a:latin typeface="Times New Roman" pitchFamily="18" charset="0"/>
                <a:ea typeface="黑体" pitchFamily="2" charset="-122"/>
              </a:rPr>
              <a:t>n</a:t>
            </a:r>
            <a:r>
              <a:rPr kumimoji="1" lang="en-US" altLang="zh-CN" sz="1800" b="1" smtClean="0">
                <a:latin typeface="Times New Roman" pitchFamily="18" charset="0"/>
                <a:ea typeface="黑体" pitchFamily="2" charset="-122"/>
              </a:rPr>
              <a:t>)</a:t>
            </a:r>
          </a:p>
          <a:p>
            <a:pPr lvl="1">
              <a:lnSpc>
                <a:spcPct val="90000"/>
              </a:lnSpc>
            </a:pPr>
            <a:r>
              <a:rPr kumimoji="1" lang="en-US" altLang="zh-CN" sz="1800" b="1" smtClean="0">
                <a:latin typeface="Times New Roman" pitchFamily="18" charset="0"/>
                <a:ea typeface="黑体" pitchFamily="2" charset="-122"/>
              </a:rPr>
              <a:t>It’s exponential complexity, and now the computer can’t handle it.</a:t>
            </a:r>
            <a:endParaRPr kumimoji="1" lang="en-US" altLang="zh-CN" sz="1200" b="1" smtClean="0">
              <a:latin typeface="Times New Roman" pitchFamily="18" charset="0"/>
              <a:ea typeface="黑体" pitchFamily="2" charset="-122"/>
            </a:endParaRPr>
          </a:p>
          <a:p>
            <a:pPr>
              <a:lnSpc>
                <a:spcPct val="90000"/>
              </a:lnSpc>
              <a:buClr>
                <a:srgbClr val="FF0000"/>
              </a:buClr>
              <a:buFont typeface="Wingdings" pitchFamily="2" charset="2"/>
              <a:buChar char="p"/>
            </a:pPr>
            <a:r>
              <a:rPr kumimoji="1" lang="en-US" altLang="zh-CN" sz="2000" smtClean="0">
                <a:solidFill>
                  <a:srgbClr val="FF0000"/>
                </a:solidFill>
                <a:latin typeface="Times New Roman" pitchFamily="18" charset="0"/>
                <a:ea typeface="黑体" pitchFamily="2" charset="-122"/>
              </a:rPr>
              <a:t> Suppose </a:t>
            </a:r>
            <a:r>
              <a:rPr kumimoji="1" lang="en-US" altLang="zh-CN" sz="2000" b="1" i="1" smtClean="0">
                <a:latin typeface="Times New Roman" pitchFamily="18" charset="0"/>
                <a:ea typeface="黑体" pitchFamily="2" charset="-122"/>
              </a:rPr>
              <a:t>h</a:t>
            </a:r>
            <a:r>
              <a:rPr kumimoji="1" lang="en-US" altLang="zh-CN" sz="2000" b="1" smtClean="0">
                <a:latin typeface="Times New Roman" pitchFamily="18" charset="0"/>
                <a:ea typeface="黑体" pitchFamily="2" charset="-122"/>
              </a:rPr>
              <a:t>(</a:t>
            </a:r>
            <a:r>
              <a:rPr kumimoji="1" lang="en-US" altLang="zh-CN" sz="2000" b="1" i="1"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 = </a:t>
            </a:r>
            <a:r>
              <a:rPr kumimoji="1" lang="en-US" altLang="zh-CN" sz="2000" b="1" i="1" smtClean="0">
                <a:latin typeface="Times New Roman" pitchFamily="18" charset="0"/>
                <a:ea typeface="黑体" pitchFamily="2" charset="-122"/>
              </a:rPr>
              <a:t>n</a:t>
            </a:r>
            <a:r>
              <a:rPr kumimoji="1" lang="en-US" altLang="zh-CN" sz="2000" b="1" i="1" baseline="30000" smtClean="0">
                <a:latin typeface="Times New Roman" pitchFamily="18" charset="0"/>
                <a:ea typeface="黑体" pitchFamily="2" charset="-122"/>
              </a:rPr>
              <a:t>2</a:t>
            </a:r>
            <a:r>
              <a:rPr kumimoji="1" lang="en-US" altLang="zh-CN" sz="2000" b="1" smtClean="0">
                <a:latin typeface="Times New Roman" pitchFamily="18" charset="0"/>
                <a:ea typeface="黑体" pitchFamily="2" charset="-122"/>
              </a:rPr>
              <a:t>+64n+128, the time complexity will be O(</a:t>
            </a:r>
            <a:r>
              <a:rPr kumimoji="1" lang="en-US" altLang="zh-CN" sz="2000" b="1" i="1" smtClean="0">
                <a:latin typeface="Times New Roman" pitchFamily="18" charset="0"/>
                <a:ea typeface="黑体" pitchFamily="2" charset="-122"/>
              </a:rPr>
              <a:t>n</a:t>
            </a:r>
            <a:r>
              <a:rPr kumimoji="1" lang="en-US" altLang="zh-CN" sz="2000" b="1" i="1" baseline="30000" smtClean="0">
                <a:latin typeface="Times New Roman" pitchFamily="18" charset="0"/>
                <a:ea typeface="黑体" pitchFamily="2" charset="-122"/>
              </a:rPr>
              <a:t>2</a:t>
            </a:r>
            <a:r>
              <a:rPr kumimoji="1" lang="en-US" altLang="zh-CN" sz="2000" b="1" smtClean="0">
                <a:latin typeface="Times New Roman" pitchFamily="18" charset="0"/>
                <a:ea typeface="黑体" pitchFamily="2" charset="-122"/>
              </a:rPr>
              <a:t>), we say it’s polynomial complexity.</a:t>
            </a:r>
          </a:p>
          <a:p>
            <a:pPr lvl="1">
              <a:lnSpc>
                <a:spcPct val="90000"/>
              </a:lnSpc>
            </a:pPr>
            <a:r>
              <a:rPr kumimoji="1" lang="en-US" altLang="zh-CN" sz="1800" b="1" smtClean="0">
                <a:latin typeface="Times New Roman" pitchFamily="18" charset="0"/>
                <a:ea typeface="黑体" pitchFamily="2" charset="-122"/>
              </a:rPr>
              <a:t>The computer can handle it.</a:t>
            </a:r>
          </a:p>
          <a:p>
            <a:pPr lvl="4">
              <a:lnSpc>
                <a:spcPct val="80000"/>
              </a:lnSpc>
            </a:pPr>
            <a:endParaRPr kumimoji="1" lang="en-US" altLang="zh-CN" sz="1000" b="1" smtClean="0">
              <a:latin typeface="Times New Roman" pitchFamily="18" charset="0"/>
            </a:endParaRPr>
          </a:p>
          <a:p>
            <a:pPr>
              <a:lnSpc>
                <a:spcPct val="90000"/>
              </a:lnSpc>
            </a:pPr>
            <a:r>
              <a:rPr kumimoji="1" lang="en-US" altLang="zh-CN" sz="2000" smtClean="0">
                <a:solidFill>
                  <a:srgbClr val="FF0000"/>
                </a:solidFill>
                <a:latin typeface="Times New Roman" pitchFamily="18" charset="0"/>
                <a:ea typeface="黑体" pitchFamily="2" charset="-122"/>
              </a:rPr>
              <a:t>        </a:t>
            </a:r>
          </a:p>
          <a:p>
            <a:pPr>
              <a:lnSpc>
                <a:spcPct val="90000"/>
              </a:lnSpc>
              <a:buClr>
                <a:srgbClr val="FF0000"/>
              </a:buClr>
              <a:buFont typeface="Wingdings" pitchFamily="2" charset="2"/>
              <a:buChar char="p"/>
            </a:pPr>
            <a:r>
              <a:rPr kumimoji="1" lang="en-US" altLang="zh-CN" sz="2000" smtClean="0">
                <a:solidFill>
                  <a:srgbClr val="FF0000"/>
                </a:solidFill>
                <a:latin typeface="Times New Roman" pitchFamily="18" charset="0"/>
                <a:ea typeface="黑体" pitchFamily="2" charset="-122"/>
              </a:rPr>
              <a:t> Suppose </a:t>
            </a:r>
            <a:r>
              <a:rPr kumimoji="1" lang="en-US" altLang="zh-CN" sz="2000" b="1" i="1" smtClean="0">
                <a:latin typeface="Times New Roman" pitchFamily="18" charset="0"/>
                <a:ea typeface="黑体" pitchFamily="2" charset="-122"/>
              </a:rPr>
              <a:t>h</a:t>
            </a:r>
            <a:r>
              <a:rPr kumimoji="1" lang="en-US" altLang="zh-CN" sz="2000" b="1" smtClean="0">
                <a:latin typeface="Times New Roman" pitchFamily="18" charset="0"/>
                <a:ea typeface="黑体" pitchFamily="2" charset="-122"/>
              </a:rPr>
              <a:t>(</a:t>
            </a:r>
            <a:r>
              <a:rPr kumimoji="1" lang="en-US" altLang="zh-CN" sz="2000" b="1" i="1"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 = 64n+128,</a:t>
            </a:r>
            <a:r>
              <a:rPr kumimoji="1" lang="zh-CN" altLang="en-US" sz="2000" b="1" smtClean="0">
                <a:latin typeface="Times New Roman" pitchFamily="18" charset="0"/>
                <a:ea typeface="黑体" pitchFamily="2" charset="-122"/>
              </a:rPr>
              <a:t> </a:t>
            </a:r>
            <a:r>
              <a:rPr kumimoji="1" lang="en-US" altLang="zh-CN" sz="2000" b="1" smtClean="0">
                <a:latin typeface="Times New Roman" pitchFamily="18" charset="0"/>
                <a:ea typeface="黑体" pitchFamily="2" charset="-122"/>
              </a:rPr>
              <a:t>the time complexity will be O(</a:t>
            </a:r>
            <a:r>
              <a:rPr kumimoji="1" lang="en-US" altLang="zh-CN" sz="2000" b="1" i="1"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a:t>
            </a:r>
          </a:p>
          <a:p>
            <a:pPr>
              <a:lnSpc>
                <a:spcPct val="90000"/>
              </a:lnSpc>
            </a:pPr>
            <a:r>
              <a:rPr kumimoji="1" lang="en-US" altLang="zh-CN" sz="2000" smtClean="0">
                <a:solidFill>
                  <a:srgbClr val="FF0000"/>
                </a:solidFill>
                <a:latin typeface="Times New Roman" pitchFamily="18" charset="0"/>
                <a:ea typeface="黑体" pitchFamily="2" charset="-122"/>
              </a:rPr>
              <a:t>        Suppose </a:t>
            </a:r>
            <a:r>
              <a:rPr kumimoji="1" lang="en-US" altLang="zh-CN" sz="2000" b="1" i="1" smtClean="0">
                <a:latin typeface="Times New Roman" pitchFamily="18" charset="0"/>
                <a:ea typeface="黑体" pitchFamily="2" charset="-122"/>
              </a:rPr>
              <a:t>h</a:t>
            </a:r>
            <a:r>
              <a:rPr kumimoji="1" lang="en-US" altLang="zh-CN" sz="2000" b="1" smtClean="0">
                <a:latin typeface="Times New Roman" pitchFamily="18" charset="0"/>
                <a:ea typeface="黑体" pitchFamily="2" charset="-122"/>
              </a:rPr>
              <a:t>(</a:t>
            </a:r>
            <a:r>
              <a:rPr kumimoji="1" lang="en-US" altLang="zh-CN" sz="2000" b="1" i="1" smtClean="0">
                <a:latin typeface="Times New Roman" pitchFamily="18" charset="0"/>
                <a:ea typeface="黑体" pitchFamily="2" charset="-122"/>
              </a:rPr>
              <a:t>n</a:t>
            </a:r>
            <a:r>
              <a:rPr kumimoji="1" lang="en-US" altLang="zh-CN" sz="2000" b="1" smtClean="0">
                <a:latin typeface="Times New Roman" pitchFamily="18" charset="0"/>
                <a:ea typeface="黑体" pitchFamily="2" charset="-122"/>
              </a:rPr>
              <a:t>) = 128,</a:t>
            </a:r>
            <a:r>
              <a:rPr kumimoji="1" lang="zh-CN" altLang="en-US" sz="2000" b="1" smtClean="0">
                <a:latin typeface="Times New Roman" pitchFamily="18" charset="0"/>
                <a:ea typeface="黑体" pitchFamily="2" charset="-122"/>
              </a:rPr>
              <a:t> </a:t>
            </a:r>
            <a:r>
              <a:rPr kumimoji="1" lang="en-US" altLang="zh-CN" sz="2000" b="1" smtClean="0">
                <a:latin typeface="Times New Roman" pitchFamily="18" charset="0"/>
                <a:ea typeface="黑体" pitchFamily="2" charset="-122"/>
              </a:rPr>
              <a:t>the time complexity is O(1)</a:t>
            </a:r>
          </a:p>
          <a:p>
            <a:pPr lvl="1">
              <a:lnSpc>
                <a:spcPct val="90000"/>
              </a:lnSpc>
            </a:pPr>
            <a:r>
              <a:rPr kumimoji="1" lang="en-US" altLang="zh-CN" sz="1800" b="1" smtClean="0">
                <a:latin typeface="Times New Roman" pitchFamily="18" charset="0"/>
                <a:ea typeface="黑体" pitchFamily="2" charset="-122"/>
              </a:rPr>
              <a:t>A piece of cake for the computer</a:t>
            </a:r>
          </a:p>
          <a:p>
            <a:pPr>
              <a:lnSpc>
                <a:spcPct val="90000"/>
              </a:lnSpc>
            </a:pPr>
            <a:endParaRPr lang="zh-CN" altLang="en-US" sz="1800" smtClean="0">
              <a:latin typeface="Arial" charset="0"/>
              <a:ea typeface="黑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431800" y="838200"/>
            <a:ext cx="8229600" cy="5495925"/>
          </a:xfrm>
        </p:spPr>
        <p:txBody>
          <a:bodyPr/>
          <a:lstStyle/>
          <a:p>
            <a:pPr marL="447675" lvl="1" indent="-447675" eaLnBrk="1" hangingPunct="1">
              <a:spcBef>
                <a:spcPts val="200"/>
              </a:spcBef>
              <a:spcAft>
                <a:spcPts val="200"/>
              </a:spcAft>
              <a:buFontTx/>
              <a:buNone/>
              <a:defRPr/>
            </a:pPr>
            <a:r>
              <a:rPr lang="en-US" altLang="zh-CN" b="1" dirty="0" smtClean="0">
                <a:solidFill>
                  <a:srgbClr val="132584"/>
                </a:solidFill>
                <a:latin typeface="Book Antiqua" pitchFamily="18" charset="0"/>
                <a:ea typeface="汉仪超粗宋简" pitchFamily="49" charset="-122"/>
              </a:rPr>
              <a:t>3. The role of computational science</a:t>
            </a:r>
          </a:p>
          <a:p>
            <a:pPr marL="808038" lvl="2" indent="-457200" eaLnBrk="1" hangingPunct="1">
              <a:spcBef>
                <a:spcPts val="200"/>
              </a:spcBef>
              <a:spcAft>
                <a:spcPts val="200"/>
              </a:spcAft>
              <a:buFontTx/>
              <a:buNone/>
              <a:defRPr/>
            </a:pPr>
            <a:r>
              <a:rPr lang="zh-CN" altLang="en-US" sz="2800" b="1" dirty="0" smtClean="0">
                <a:solidFill>
                  <a:srgbClr val="132584"/>
                </a:solidFill>
                <a:latin typeface="Book Antiqua" pitchFamily="18" charset="0"/>
                <a:ea typeface="汉仪超粗宋简" pitchFamily="49" charset="-122"/>
              </a:rPr>
              <a:t>① </a:t>
            </a:r>
            <a:r>
              <a:rPr lang="en-US" altLang="zh-CN" sz="2800" b="1" dirty="0" smtClean="0">
                <a:solidFill>
                  <a:srgbClr val="132584"/>
                </a:solidFill>
                <a:latin typeface="Book Antiqua" pitchFamily="18" charset="0"/>
                <a:ea typeface="汉仪超粗宋简" pitchFamily="49" charset="-122"/>
              </a:rPr>
              <a:t>Computational Science: Ensuring America‘s Competitiveness </a:t>
            </a:r>
            <a:r>
              <a:rPr lang="en-US" altLang="zh-CN" sz="1800" i="1" dirty="0" smtClean="0">
                <a:solidFill>
                  <a:srgbClr val="132584"/>
                </a:solidFill>
                <a:latin typeface="Book Antiqua" pitchFamily="18" charset="0"/>
                <a:ea typeface="汉仪超粗宋简" pitchFamily="49" charset="-122"/>
              </a:rPr>
              <a:t>(President’s Information Technology Advisory Committee </a:t>
            </a:r>
            <a:r>
              <a:rPr lang="zh-CN" altLang="en-US" sz="1800" i="1" dirty="0" smtClean="0">
                <a:solidFill>
                  <a:srgbClr val="132584"/>
                </a:solidFill>
                <a:latin typeface="Book Antiqua" pitchFamily="18" charset="0"/>
                <a:ea typeface="汉仪超粗宋简" pitchFamily="49" charset="-122"/>
              </a:rPr>
              <a:t>（</a:t>
            </a:r>
            <a:r>
              <a:rPr lang="en-US" altLang="zh-CN" sz="1800" i="1" dirty="0" smtClean="0">
                <a:solidFill>
                  <a:srgbClr val="132584"/>
                </a:solidFill>
                <a:latin typeface="Book Antiqua" pitchFamily="18" charset="0"/>
                <a:ea typeface="汉仪超粗宋简" pitchFamily="49" charset="-122"/>
              </a:rPr>
              <a:t> PITAC</a:t>
            </a:r>
            <a:r>
              <a:rPr lang="zh-CN" altLang="en-US" sz="1800" i="1" dirty="0" smtClean="0">
                <a:solidFill>
                  <a:srgbClr val="132584"/>
                </a:solidFill>
                <a:latin typeface="Book Antiqua" pitchFamily="18" charset="0"/>
                <a:ea typeface="汉仪超粗宋简" pitchFamily="49" charset="-122"/>
              </a:rPr>
              <a:t>）</a:t>
            </a:r>
            <a:r>
              <a:rPr lang="en-US" altLang="zh-CN" sz="1800" i="1" dirty="0" smtClean="0">
                <a:solidFill>
                  <a:srgbClr val="132584"/>
                </a:solidFill>
                <a:latin typeface="Book Antiqua" pitchFamily="18" charset="0"/>
                <a:ea typeface="汉仪超粗宋简" pitchFamily="49" charset="-122"/>
              </a:rPr>
              <a:t>. June 2005)</a:t>
            </a:r>
            <a:endParaRPr lang="en-US" altLang="zh-CN" sz="2800" i="1" dirty="0" smtClean="0">
              <a:solidFill>
                <a:srgbClr val="132584"/>
              </a:solidFill>
              <a:latin typeface="Book Antiqua" pitchFamily="18" charset="0"/>
              <a:ea typeface="汉仪超粗宋简" pitchFamily="49" charset="-122"/>
            </a:endParaRPr>
          </a:p>
          <a:p>
            <a:pPr marL="809625" lvl="2" indent="0" eaLnBrk="1" hangingPunct="1">
              <a:spcBef>
                <a:spcPts val="200"/>
              </a:spcBef>
              <a:spcAft>
                <a:spcPts val="200"/>
              </a:spcAft>
              <a:buFontTx/>
              <a:buNone/>
              <a:defRPr/>
            </a:pPr>
            <a:r>
              <a:rPr lang="en-US" altLang="zh-CN" dirty="0" smtClean="0">
                <a:solidFill>
                  <a:srgbClr val="132584"/>
                </a:solidFill>
                <a:latin typeface="Book Antiqua" pitchFamily="18" charset="0"/>
                <a:ea typeface="汉仪超粗宋简" pitchFamily="49" charset="-122"/>
              </a:rPr>
              <a:t>While it is itself a discipline, computational science serves to advance all of science. The most </a:t>
            </a:r>
            <a:r>
              <a:rPr lang="en-US" altLang="zh-CN" b="1" dirty="0" smtClean="0">
                <a:solidFill>
                  <a:srgbClr val="132584"/>
                </a:solidFill>
                <a:latin typeface="Book Antiqua" pitchFamily="18" charset="0"/>
                <a:ea typeface="汉仪超粗宋简" pitchFamily="49" charset="-122"/>
              </a:rPr>
              <a:t>scientifically</a:t>
            </a:r>
            <a:r>
              <a:rPr lang="en-US" altLang="zh-CN" dirty="0" smtClean="0">
                <a:solidFill>
                  <a:srgbClr val="132584"/>
                </a:solidFill>
                <a:latin typeface="Book Antiqua" pitchFamily="18" charset="0"/>
                <a:ea typeface="汉仪超粗宋简" pitchFamily="49" charset="-122"/>
              </a:rPr>
              <a:t> important and </a:t>
            </a:r>
            <a:r>
              <a:rPr lang="en-US" altLang="zh-CN" b="1" dirty="0" smtClean="0">
                <a:solidFill>
                  <a:srgbClr val="132584"/>
                </a:solidFill>
                <a:latin typeface="Book Antiqua" pitchFamily="18" charset="0"/>
                <a:ea typeface="汉仪超粗宋简" pitchFamily="49" charset="-122"/>
              </a:rPr>
              <a:t>economically</a:t>
            </a:r>
            <a:r>
              <a:rPr lang="en-US" altLang="zh-CN" dirty="0" smtClean="0">
                <a:solidFill>
                  <a:srgbClr val="132584"/>
                </a:solidFill>
                <a:latin typeface="Book Antiqua" pitchFamily="18" charset="0"/>
                <a:ea typeface="汉仪超粗宋简" pitchFamily="49" charset="-122"/>
              </a:rPr>
              <a:t> promising </a:t>
            </a:r>
            <a:r>
              <a:rPr lang="en-US" altLang="zh-CN" b="1" dirty="0" smtClean="0">
                <a:solidFill>
                  <a:srgbClr val="132584"/>
                </a:solidFill>
                <a:latin typeface="Book Antiqua" pitchFamily="18" charset="0"/>
                <a:ea typeface="汉仪超粗宋简" pitchFamily="49" charset="-122"/>
              </a:rPr>
              <a:t>research</a:t>
            </a:r>
            <a:r>
              <a:rPr lang="en-US" altLang="zh-CN" dirty="0" smtClean="0">
                <a:solidFill>
                  <a:srgbClr val="132584"/>
                </a:solidFill>
                <a:latin typeface="Book Antiqua" pitchFamily="18" charset="0"/>
                <a:ea typeface="汉仪超粗宋简" pitchFamily="49" charset="-122"/>
              </a:rPr>
              <a:t> </a:t>
            </a:r>
            <a:r>
              <a:rPr lang="en-US" altLang="zh-CN" b="1" dirty="0" smtClean="0">
                <a:solidFill>
                  <a:srgbClr val="132584"/>
                </a:solidFill>
                <a:latin typeface="Book Antiqua" pitchFamily="18" charset="0"/>
                <a:ea typeface="汉仪超粗宋简" pitchFamily="49" charset="-122"/>
              </a:rPr>
              <a:t>frontiers</a:t>
            </a:r>
            <a:r>
              <a:rPr lang="en-US" altLang="zh-CN" dirty="0" smtClean="0">
                <a:solidFill>
                  <a:srgbClr val="132584"/>
                </a:solidFill>
                <a:latin typeface="Book Antiqua" pitchFamily="18" charset="0"/>
                <a:ea typeface="汉仪超粗宋简" pitchFamily="49" charset="-122"/>
              </a:rPr>
              <a:t> in the </a:t>
            </a:r>
            <a:r>
              <a:rPr lang="en-US" altLang="zh-CN" b="1" dirty="0" smtClean="0">
                <a:solidFill>
                  <a:srgbClr val="132584"/>
                </a:solidFill>
                <a:latin typeface="Book Antiqua" pitchFamily="18" charset="0"/>
                <a:ea typeface="汉仪超粗宋简" pitchFamily="49" charset="-122"/>
              </a:rPr>
              <a:t>21st century </a:t>
            </a:r>
            <a:r>
              <a:rPr lang="en-US" altLang="zh-CN" dirty="0" smtClean="0">
                <a:solidFill>
                  <a:srgbClr val="132584"/>
                </a:solidFill>
                <a:latin typeface="Book Antiqua" pitchFamily="18" charset="0"/>
                <a:ea typeface="汉仪超粗宋简" pitchFamily="49" charset="-122"/>
              </a:rPr>
              <a:t>will be conquered by those most skilled with </a:t>
            </a:r>
            <a:r>
              <a:rPr lang="en-US" altLang="zh-CN" b="1" dirty="0" smtClean="0">
                <a:solidFill>
                  <a:srgbClr val="132584"/>
                </a:solidFill>
                <a:latin typeface="Book Antiqua" pitchFamily="18" charset="0"/>
                <a:ea typeface="汉仪超粗宋简" pitchFamily="49" charset="-122"/>
              </a:rPr>
              <a:t>advanced computing technologies </a:t>
            </a:r>
            <a:r>
              <a:rPr lang="en-US" altLang="zh-CN" dirty="0" smtClean="0">
                <a:solidFill>
                  <a:srgbClr val="132584"/>
                </a:solidFill>
                <a:latin typeface="Book Antiqua" pitchFamily="18" charset="0"/>
                <a:ea typeface="汉仪超粗宋简" pitchFamily="49" charset="-122"/>
              </a:rPr>
              <a:t>and </a:t>
            </a:r>
            <a:r>
              <a:rPr lang="en-US" altLang="zh-CN" b="1" dirty="0" smtClean="0">
                <a:solidFill>
                  <a:srgbClr val="132584"/>
                </a:solidFill>
                <a:latin typeface="Book Antiqua" pitchFamily="18" charset="0"/>
                <a:ea typeface="汉仪超粗宋简" pitchFamily="49" charset="-122"/>
              </a:rPr>
              <a:t>computational science applications</a:t>
            </a:r>
            <a:r>
              <a:rPr lang="en-US" altLang="zh-CN" dirty="0" smtClean="0">
                <a:solidFill>
                  <a:srgbClr val="132584"/>
                </a:solidFill>
                <a:latin typeface="Book Antiqua" pitchFamily="18" charset="0"/>
                <a:ea typeface="汉仪超粗宋简" pitchFamily="49" charset="-122"/>
              </a:rPr>
              <a:t>.</a:t>
            </a:r>
          </a:p>
          <a:p>
            <a:pPr marL="533400" indent="-533400" eaLnBrk="1" hangingPunct="1">
              <a:buFont typeface="Calibri" pitchFamily="34" charset="0"/>
              <a:buNone/>
              <a:defRPr/>
            </a:pPr>
            <a:endParaRPr lang="en-US" altLang="zh-CN" sz="1600" dirty="0" smtClean="0">
              <a:solidFill>
                <a:srgbClr val="132584"/>
              </a:solidFill>
              <a:latin typeface="宋体" pitchFamily="2" charset="-122"/>
              <a:ea typeface="黑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0" y="225425"/>
            <a:ext cx="9144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10</a:t>
            </a:r>
            <a:b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sz="1800" i="1" smtClean="0">
                <a:solidFill>
                  <a:srgbClr val="FF0000"/>
                </a:solidFill>
                <a:effectLst>
                  <a:outerShdw blurRad="38100" dist="38100" dir="2700000" algn="tl">
                    <a:srgbClr val="C0C0C0"/>
                  </a:outerShdw>
                </a:effectLst>
                <a:latin typeface="Times New Roman" pitchFamily="18" charset="0"/>
                <a:ea typeface="华文新魏" pitchFamily="2" charset="-122"/>
              </a:rPr>
              <a:t>the power and limitation of human and the related concepts on difficulty</a:t>
            </a:r>
            <a:r>
              <a:rPr lang="en-US" altLang="zh-CN" sz="1800" i="1" smtClean="0">
                <a:solidFill>
                  <a:srgbClr val="FF0000"/>
                </a:solidFill>
                <a:effectLst>
                  <a:outerShdw blurRad="38100" dist="38100" dir="2700000" algn="tl">
                    <a:srgbClr val="C0C0C0"/>
                  </a:outerShdw>
                </a:effectLst>
                <a:latin typeface="Times New Roman" pitchFamily="18" charset="0"/>
                <a:ea typeface="华文楷体" pitchFamily="2" charset="-122"/>
              </a:rPr>
              <a:t> and complexity</a:t>
            </a:r>
            <a:endParaRPr lang="zh-CN" altLang="en-US" sz="1800" i="1" smtClean="0">
              <a:solidFill>
                <a:srgbClr val="FF0000"/>
              </a:solidFill>
              <a:effectLst>
                <a:outerShdw blurRad="38100" dist="38100" dir="2700000" algn="tl">
                  <a:srgbClr val="C0C0C0"/>
                </a:outerShdw>
              </a:effectLst>
              <a:latin typeface="Times New Roman" pitchFamily="18" charset="0"/>
              <a:ea typeface="华文楷体" pitchFamily="2" charset="-122"/>
            </a:endParaRPr>
          </a:p>
        </p:txBody>
      </p:sp>
      <p:sp>
        <p:nvSpPr>
          <p:cNvPr id="57347" name="Rectangle 3"/>
          <p:cNvSpPr>
            <a:spLocks noGrp="1" noChangeArrowheads="1"/>
          </p:cNvSpPr>
          <p:nvPr>
            <p:ph type="body" idx="4294967295"/>
          </p:nvPr>
        </p:nvSpPr>
        <p:spPr>
          <a:xfrm>
            <a:off x="431800" y="1143000"/>
            <a:ext cx="8229600" cy="4648200"/>
          </a:xfrm>
        </p:spPr>
        <p:txBody>
          <a:bodyPr/>
          <a:lstStyle/>
          <a:p>
            <a:pPr>
              <a:lnSpc>
                <a:spcPct val="120000"/>
              </a:lnSpc>
              <a:buClr>
                <a:srgbClr val="FF0000"/>
              </a:buClr>
              <a:buFont typeface="Wingdings" pitchFamily="2" charset="2"/>
              <a:buChar char="p"/>
              <a:defRPr/>
            </a:pPr>
            <a:r>
              <a:rPr lang="en-US" altLang="zh-CN" sz="2000" b="1" smtClean="0">
                <a:effectLst>
                  <a:outerShdw blurRad="38100" dist="38100" dir="2700000" algn="tl">
                    <a:srgbClr val="C0C0C0"/>
                  </a:outerShdw>
                </a:effectLst>
                <a:latin typeface="Times New Roman" pitchFamily="18" charset="0"/>
                <a:ea typeface="黑体" pitchFamily="49" charset="-122"/>
              </a:rPr>
              <a:t>Manual work &amp; brainwork</a:t>
            </a:r>
            <a:r>
              <a:rPr lang="en-US" altLang="zh-CN" sz="2000" b="1" smtClean="0">
                <a:latin typeface="Times New Roman" pitchFamily="18" charset="0"/>
                <a:ea typeface="黑体" pitchFamily="49" charset="-122"/>
              </a:rPr>
              <a:t> </a:t>
            </a:r>
            <a:endParaRPr lang="en-US" altLang="zh-CN" sz="2000" b="1" smtClean="0">
              <a:effectLst>
                <a:outerShdw blurRad="38100" dist="38100" dir="2700000" algn="tl">
                  <a:srgbClr val="C0C0C0"/>
                </a:outerShdw>
              </a:effectLst>
              <a:latin typeface="Times New Roman" pitchFamily="18" charset="0"/>
              <a:ea typeface="黑体" pitchFamily="49" charset="-122"/>
            </a:endParaRPr>
          </a:p>
          <a:p>
            <a:pPr>
              <a:lnSpc>
                <a:spcPct val="120000"/>
              </a:lnSpc>
              <a:buClr>
                <a:srgbClr val="FF0000"/>
              </a:buClr>
              <a:buFont typeface="Wingdings" pitchFamily="2" charset="2"/>
              <a:buChar char="p"/>
              <a:defRPr/>
            </a:pPr>
            <a:r>
              <a:rPr lang="zh-CN" altLang="zh-CN" sz="2000" b="1" smtClean="0">
                <a:effectLst>
                  <a:outerShdw blurRad="38100" dist="38100" dir="2700000" algn="tl">
                    <a:srgbClr val="C0C0C0"/>
                  </a:outerShdw>
                </a:effectLst>
                <a:latin typeface="Times New Roman" pitchFamily="18" charset="0"/>
                <a:ea typeface="黑体" pitchFamily="49" charset="-122"/>
              </a:rPr>
              <a:t>physical strength</a:t>
            </a:r>
            <a:r>
              <a:rPr lang="zh-CN" altLang="en-US" sz="2000" b="1" smtClean="0">
                <a:effectLst>
                  <a:outerShdw blurRad="38100" dist="38100" dir="2700000" algn="tl">
                    <a:srgbClr val="C0C0C0"/>
                  </a:outerShdw>
                </a:effectLst>
                <a:latin typeface="Times New Roman" pitchFamily="18" charset="0"/>
                <a:ea typeface="黑体" pitchFamily="49" charset="-122"/>
              </a:rPr>
              <a:t> </a:t>
            </a:r>
            <a:r>
              <a:rPr lang="en-US" altLang="zh-CN" sz="2000" b="1" smtClean="0">
                <a:effectLst>
                  <a:outerShdw blurRad="38100" dist="38100" dir="2700000" algn="tl">
                    <a:srgbClr val="C0C0C0"/>
                  </a:outerShdw>
                </a:effectLst>
                <a:latin typeface="Times New Roman" pitchFamily="18" charset="0"/>
                <a:ea typeface="黑体" pitchFamily="49" charset="-122"/>
              </a:rPr>
              <a:t>&amp; </a:t>
            </a:r>
            <a:r>
              <a:rPr lang="zh-CN" altLang="zh-CN" sz="2000" b="1" smtClean="0">
                <a:effectLst>
                  <a:outerShdw blurRad="38100" dist="38100" dir="2700000" algn="tl">
                    <a:srgbClr val="C0C0C0"/>
                  </a:outerShdw>
                </a:effectLst>
                <a:latin typeface="Times New Roman" pitchFamily="18" charset="0"/>
                <a:ea typeface="黑体" pitchFamily="49" charset="-122"/>
              </a:rPr>
              <a:t>brains</a:t>
            </a:r>
            <a:r>
              <a:rPr lang="zh-CN" altLang="en-US" sz="2000" b="1" smtClean="0">
                <a:latin typeface="Times New Roman" pitchFamily="18" charset="0"/>
                <a:ea typeface="黑体" pitchFamily="49" charset="-122"/>
              </a:rPr>
              <a:t> </a:t>
            </a:r>
            <a:r>
              <a:rPr lang="en-US" altLang="zh-CN" sz="2000" b="1" smtClean="0">
                <a:effectLst>
                  <a:outerShdw blurRad="38100" dist="38100" dir="2700000" algn="tl">
                    <a:srgbClr val="C0C0C0"/>
                  </a:outerShdw>
                </a:effectLst>
                <a:latin typeface="Times New Roman" pitchFamily="18" charset="0"/>
                <a:ea typeface="黑体" pitchFamily="49" charset="-122"/>
              </a:rPr>
              <a:t>(memory, understanding, etc</a:t>
            </a:r>
            <a:r>
              <a:rPr lang="en-US" altLang="zh-CN" sz="2000" b="1" smtClean="0">
                <a:latin typeface="Times New Roman" pitchFamily="18" charset="0"/>
                <a:ea typeface="黑体" pitchFamily="49" charset="-122"/>
              </a:rPr>
              <a:t> </a:t>
            </a:r>
            <a:r>
              <a:rPr lang="en-US" altLang="zh-CN" sz="2000" b="1" smtClean="0">
                <a:effectLst>
                  <a:outerShdw blurRad="38100" dist="38100" dir="2700000" algn="tl">
                    <a:srgbClr val="C0C0C0"/>
                  </a:outerShdw>
                </a:effectLst>
                <a:latin typeface="Times New Roman" pitchFamily="18" charset="0"/>
                <a:ea typeface="黑体" pitchFamily="49" charset="-122"/>
              </a:rPr>
              <a:t>)</a:t>
            </a:r>
          </a:p>
          <a:p>
            <a:pPr>
              <a:lnSpc>
                <a:spcPct val="120000"/>
              </a:lnSpc>
              <a:buClr>
                <a:srgbClr val="FF0000"/>
              </a:buClr>
              <a:buFont typeface="Wingdings" pitchFamily="2" charset="2"/>
              <a:buChar char="p"/>
              <a:defRPr/>
            </a:pPr>
            <a:r>
              <a:rPr lang="en-US" altLang="zh-CN" sz="2000" b="1" smtClean="0">
                <a:effectLst>
                  <a:outerShdw blurRad="38100" dist="38100" dir="2700000" algn="tl">
                    <a:srgbClr val="C0C0C0"/>
                  </a:outerShdw>
                </a:effectLst>
                <a:latin typeface="Times New Roman" pitchFamily="18" charset="0"/>
                <a:ea typeface="黑体" pitchFamily="49" charset="-122"/>
              </a:rPr>
              <a:t>Limitations of </a:t>
            </a:r>
            <a:r>
              <a:rPr lang="zh-CN" altLang="zh-CN" sz="2000" b="1" smtClean="0">
                <a:effectLst>
                  <a:outerShdw blurRad="38100" dist="38100" dir="2700000" algn="tl">
                    <a:srgbClr val="C0C0C0"/>
                  </a:outerShdw>
                </a:effectLst>
                <a:latin typeface="Times New Roman" pitchFamily="18" charset="0"/>
                <a:ea typeface="黑体" pitchFamily="49" charset="-122"/>
              </a:rPr>
              <a:t>physical strength</a:t>
            </a:r>
            <a:r>
              <a:rPr lang="zh-CN" altLang="en-US" sz="2000" b="1" smtClean="0">
                <a:effectLst>
                  <a:outerShdw blurRad="38100" dist="38100" dir="2700000" algn="tl">
                    <a:srgbClr val="C0C0C0"/>
                  </a:outerShdw>
                </a:effectLst>
                <a:latin typeface="Times New Roman" pitchFamily="18" charset="0"/>
                <a:ea typeface="黑体" pitchFamily="49" charset="-122"/>
              </a:rPr>
              <a:t>:</a:t>
            </a:r>
            <a:endParaRPr lang="en-US" altLang="zh-CN" sz="2000" b="1" smtClean="0">
              <a:effectLst>
                <a:outerShdw blurRad="38100" dist="38100" dir="2700000" algn="tl">
                  <a:srgbClr val="C0C0C0"/>
                </a:outerShdw>
              </a:effectLst>
              <a:latin typeface="Times New Roman" pitchFamily="18" charset="0"/>
              <a:ea typeface="黑体" pitchFamily="49" charset="-122"/>
            </a:endParaRPr>
          </a:p>
          <a:p>
            <a:pPr>
              <a:lnSpc>
                <a:spcPct val="120000"/>
              </a:lnSpc>
              <a:buFont typeface="Arial" pitchFamily="34" charset="0"/>
              <a:buChar char="•"/>
              <a:defRPr/>
            </a:pPr>
            <a:r>
              <a:rPr lang="en-US" altLang="zh-CN" sz="1600" smtClean="0">
                <a:effectLst>
                  <a:outerShdw blurRad="38100" dist="38100" dir="2700000" algn="tl">
                    <a:srgbClr val="C0C0C0"/>
                  </a:outerShdw>
                </a:effectLst>
                <a:latin typeface="Times New Roman" pitchFamily="18" charset="0"/>
                <a:ea typeface="黑体" pitchFamily="49" charset="-122"/>
              </a:rPr>
              <a:t>      </a:t>
            </a:r>
          </a:p>
          <a:p>
            <a:pPr>
              <a:lnSpc>
                <a:spcPct val="120000"/>
              </a:lnSpc>
              <a:buClr>
                <a:srgbClr val="FF0000"/>
              </a:buClr>
              <a:buFont typeface="Wingdings" pitchFamily="2" charset="2"/>
              <a:buChar char="l"/>
              <a:defRPr/>
            </a:pPr>
            <a:r>
              <a:rPr lang="en-US" altLang="zh-CN" sz="1600" smtClean="0">
                <a:effectLst>
                  <a:outerShdw blurRad="38100" dist="38100" dir="2700000" algn="tl">
                    <a:srgbClr val="C0C0C0"/>
                  </a:outerShdw>
                </a:effectLst>
                <a:latin typeface="Times New Roman" pitchFamily="18" charset="0"/>
                <a:ea typeface="黑体" pitchFamily="49" charset="-122"/>
              </a:rPr>
              <a:t>The world record  of high jump  is 2.45 meters (1993, Cuban Sotomayor);</a:t>
            </a:r>
          </a:p>
          <a:p>
            <a:pPr>
              <a:lnSpc>
                <a:spcPct val="120000"/>
              </a:lnSpc>
              <a:buClr>
                <a:srgbClr val="FF0000"/>
              </a:buClr>
              <a:buFont typeface="Wingdings" pitchFamily="2" charset="2"/>
              <a:buChar char="l"/>
              <a:defRPr/>
            </a:pPr>
            <a:r>
              <a:rPr lang="en-US" altLang="zh-CN" sz="1600" smtClean="0">
                <a:effectLst>
                  <a:outerShdw blurRad="38100" dist="38100" dir="2700000" algn="tl">
                    <a:srgbClr val="C0C0C0"/>
                  </a:outerShdw>
                </a:effectLst>
                <a:latin typeface="Times New Roman" pitchFamily="18" charset="0"/>
                <a:ea typeface="黑体" pitchFamily="49" charset="-122"/>
              </a:rPr>
              <a:t> 100-metre race, 9 .58 seconds</a:t>
            </a:r>
            <a:r>
              <a:rPr lang="zh-CN" altLang="en-US" sz="1600" smtClean="0">
                <a:effectLst>
                  <a:outerShdw blurRad="38100" dist="38100" dir="2700000" algn="tl">
                    <a:srgbClr val="C0C0C0"/>
                  </a:outerShdw>
                </a:effectLst>
                <a:latin typeface="Times New Roman" pitchFamily="18" charset="0"/>
                <a:ea typeface="黑体" pitchFamily="49" charset="-122"/>
              </a:rPr>
              <a:t>（</a:t>
            </a:r>
            <a:r>
              <a:rPr lang="en-US" altLang="zh-CN" sz="1600" smtClean="0">
                <a:effectLst>
                  <a:outerShdw blurRad="38100" dist="38100" dir="2700000" algn="tl">
                    <a:srgbClr val="C0C0C0"/>
                  </a:outerShdw>
                </a:effectLst>
                <a:latin typeface="Times New Roman" pitchFamily="18" charset="0"/>
                <a:ea typeface="黑体" pitchFamily="49" charset="-122"/>
              </a:rPr>
              <a:t>August 16, 2009, Bolt</a:t>
            </a:r>
            <a:r>
              <a:rPr lang="en-US" altLang="zh-CN" sz="1600" smtClean="0">
                <a:latin typeface="Times New Roman" pitchFamily="18" charset="0"/>
                <a:ea typeface="黑体" pitchFamily="49" charset="-122"/>
              </a:rPr>
              <a:t>);</a:t>
            </a:r>
          </a:p>
          <a:p>
            <a:pPr>
              <a:lnSpc>
                <a:spcPct val="120000"/>
              </a:lnSpc>
              <a:buClr>
                <a:srgbClr val="FF0000"/>
              </a:buClr>
              <a:buFont typeface="Wingdings" pitchFamily="2" charset="2"/>
              <a:buChar char="l"/>
              <a:defRPr/>
            </a:pPr>
            <a:r>
              <a:rPr lang="en-US" altLang="zh-CN" sz="1600" smtClean="0">
                <a:effectLst>
                  <a:outerShdw blurRad="38100" dist="38100" dir="2700000" algn="tl">
                    <a:srgbClr val="C0C0C0"/>
                  </a:outerShdw>
                </a:effectLst>
                <a:latin typeface="Times New Roman" pitchFamily="18" charset="0"/>
                <a:ea typeface="黑体" pitchFamily="49" charset="-122"/>
              </a:rPr>
              <a:t> Marathon, 2 hours , 3 minutes and 59 seconds</a:t>
            </a:r>
            <a:r>
              <a:rPr lang="zh-CN" altLang="en-US" sz="1600" smtClean="0">
                <a:effectLst>
                  <a:outerShdw blurRad="38100" dist="38100" dir="2700000" algn="tl">
                    <a:srgbClr val="C0C0C0"/>
                  </a:outerShdw>
                </a:effectLst>
                <a:latin typeface="Times New Roman" pitchFamily="18" charset="0"/>
                <a:ea typeface="黑体" pitchFamily="49" charset="-122"/>
              </a:rPr>
              <a:t>（</a:t>
            </a:r>
            <a:r>
              <a:rPr lang="en-US" altLang="zh-CN" sz="1600" smtClean="0">
                <a:effectLst>
                  <a:outerShdw blurRad="38100" dist="38100" dir="2700000" algn="tl">
                    <a:srgbClr val="C0C0C0"/>
                  </a:outerShdw>
                </a:effectLst>
                <a:latin typeface="Times New Roman" pitchFamily="18" charset="0"/>
                <a:ea typeface="黑体" pitchFamily="49" charset="-122"/>
              </a:rPr>
              <a:t> 2008, Gebrselassie, the length is prescribed is 42.195 km).</a:t>
            </a:r>
            <a:endParaRPr lang="zh-CN" altLang="en-US" sz="1600" smtClean="0">
              <a:effectLst>
                <a:outerShdw blurRad="38100" dist="38100" dir="2700000" algn="tl">
                  <a:srgbClr val="C0C0C0"/>
                </a:outerShdw>
              </a:effectLst>
              <a:latin typeface="Times New Roman" pitchFamily="18" charset="0"/>
              <a:ea typeface="黑体" pitchFamily="49" charset="-122"/>
            </a:endParaRPr>
          </a:p>
          <a:p>
            <a:pPr>
              <a:lnSpc>
                <a:spcPct val="120000"/>
              </a:lnSpc>
              <a:buFont typeface="Arial" pitchFamily="34" charset="0"/>
              <a:buChar char="•"/>
              <a:defRPr/>
            </a:pPr>
            <a:endParaRPr lang="en-US" altLang="zh-CN" sz="1800" smtClean="0">
              <a:solidFill>
                <a:schemeClr val="hlink"/>
              </a:solidFill>
              <a:effectLst>
                <a:outerShdw blurRad="38100" dist="38100" dir="2700000" algn="tl">
                  <a:srgbClr val="C0C0C0"/>
                </a:outerShdw>
              </a:effectLst>
              <a:latin typeface="Arial" pitchFamily="34" charset="0"/>
              <a:ea typeface="黑体" pitchFamily="49" charset="-122"/>
            </a:endParaRPr>
          </a:p>
          <a:p>
            <a:pPr>
              <a:lnSpc>
                <a:spcPct val="120000"/>
              </a:lnSpc>
              <a:buClr>
                <a:srgbClr val="FF0000"/>
              </a:buClr>
              <a:buFont typeface="Wingdings" pitchFamily="2" charset="2"/>
              <a:buChar char="p"/>
              <a:defRPr/>
            </a:pPr>
            <a:r>
              <a:rPr lang="en-US" altLang="zh-CN" sz="2000" b="1" smtClean="0">
                <a:effectLst>
                  <a:outerShdw blurRad="38100" dist="38100" dir="2700000" algn="tl">
                    <a:srgbClr val="C0C0C0"/>
                  </a:outerShdw>
                </a:effectLst>
                <a:latin typeface="Times New Roman" pitchFamily="18" charset="0"/>
                <a:ea typeface="黑体" pitchFamily="49" charset="-122"/>
              </a:rPr>
              <a:t>The power when using tools</a:t>
            </a:r>
          </a:p>
          <a:p>
            <a:pPr>
              <a:lnSpc>
                <a:spcPct val="120000"/>
              </a:lnSpc>
              <a:buClr>
                <a:srgbClr val="FF0000"/>
              </a:buClr>
              <a:buFont typeface="Wingdings" pitchFamily="2" charset="2"/>
              <a:buChar char="p"/>
              <a:defRPr/>
            </a:pPr>
            <a:r>
              <a:rPr lang="en-US" altLang="zh-CN" sz="2000" b="1" smtClean="0">
                <a:effectLst>
                  <a:outerShdw blurRad="38100" dist="38100" dir="2700000" algn="tl">
                    <a:srgbClr val="C0C0C0"/>
                  </a:outerShdw>
                </a:effectLst>
                <a:latin typeface="Times New Roman" pitchFamily="18" charset="0"/>
                <a:ea typeface="黑体" pitchFamily="49" charset="-122"/>
              </a:rPr>
              <a:t>For example, by means of aircraft, people can fly  very high.</a:t>
            </a:r>
            <a:endParaRPr lang="zh-CN" altLang="en-US" sz="2000" b="1" smtClean="0">
              <a:effectLst>
                <a:outerShdw blurRad="38100" dist="38100" dir="2700000" algn="tl">
                  <a:srgbClr val="C0C0C0"/>
                </a:outerShdw>
              </a:effectLst>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225425"/>
            <a:ext cx="9144000" cy="688975"/>
          </a:xfrm>
        </p:spPr>
        <p:txBody>
          <a:bodyPr/>
          <a:lstStyle/>
          <a:p>
            <a:pPr>
              <a:defRPr/>
            </a:pPr>
            <a:r>
              <a:rPr lang="en-US" altLang="zh-CN" sz="2400"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a:t>
            </a:r>
            <a: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10</a:t>
            </a:r>
            <a:br>
              <a:rPr lang="en-US" altLang="zh-CN" sz="24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sz="1800" i="1" smtClean="0">
                <a:solidFill>
                  <a:srgbClr val="FF0000"/>
                </a:solidFill>
                <a:effectLst>
                  <a:outerShdw blurRad="38100" dist="38100" dir="2700000" algn="tl">
                    <a:srgbClr val="C0C0C0"/>
                  </a:outerShdw>
                </a:effectLst>
                <a:latin typeface="Times New Roman" pitchFamily="18" charset="0"/>
                <a:ea typeface="华文新魏" pitchFamily="2" charset="-122"/>
              </a:rPr>
              <a:t>the power and limitation of human and the related concepts on difficulty</a:t>
            </a:r>
            <a:r>
              <a:rPr lang="en-US" altLang="zh-CN" sz="1800" i="1" smtClean="0">
                <a:solidFill>
                  <a:srgbClr val="FF0000"/>
                </a:solidFill>
                <a:effectLst>
                  <a:outerShdw blurRad="38100" dist="38100" dir="2700000" algn="tl">
                    <a:srgbClr val="C0C0C0"/>
                  </a:outerShdw>
                </a:effectLst>
                <a:latin typeface="Times New Roman" pitchFamily="18" charset="0"/>
                <a:ea typeface="华文楷体" pitchFamily="2" charset="-122"/>
              </a:rPr>
              <a:t> and complexity</a:t>
            </a:r>
            <a:endParaRPr lang="zh-CN" altLang="en-US" sz="1800" i="1" smtClean="0">
              <a:solidFill>
                <a:srgbClr val="FF0000"/>
              </a:solidFill>
              <a:effectLst>
                <a:outerShdw blurRad="38100" dist="38100" dir="2700000" algn="tl">
                  <a:srgbClr val="C0C0C0"/>
                </a:outerShdw>
              </a:effectLst>
              <a:latin typeface="Times New Roman" pitchFamily="18" charset="0"/>
              <a:ea typeface="华文楷体" pitchFamily="2" charset="-122"/>
            </a:endParaRPr>
          </a:p>
        </p:txBody>
      </p:sp>
      <p:sp>
        <p:nvSpPr>
          <p:cNvPr id="62467" name="Rectangle 3"/>
          <p:cNvSpPr>
            <a:spLocks noGrp="1" noChangeArrowheads="1"/>
          </p:cNvSpPr>
          <p:nvPr>
            <p:ph type="body" idx="4294967295"/>
          </p:nvPr>
        </p:nvSpPr>
        <p:spPr>
          <a:xfrm>
            <a:off x="431800" y="1066800"/>
            <a:ext cx="8229600" cy="5267325"/>
          </a:xfrm>
        </p:spPr>
        <p:txBody>
          <a:bodyPr/>
          <a:lstStyle/>
          <a:p>
            <a:pPr>
              <a:lnSpc>
                <a:spcPct val="120000"/>
              </a:lnSpc>
              <a:buClr>
                <a:srgbClr val="FF0000"/>
              </a:buClr>
              <a:buFont typeface="Wingdings" pitchFamily="2" charset="2"/>
              <a:buChar char="p"/>
              <a:defRPr/>
            </a:pPr>
            <a:r>
              <a:rPr lang="en-US" altLang="zh-CN" sz="2400" b="1" dirty="0" smtClean="0">
                <a:solidFill>
                  <a:srgbClr val="FF0000"/>
                </a:solidFill>
                <a:effectLst>
                  <a:outerShdw blurRad="38100" dist="38100" dir="2700000" algn="tl">
                    <a:srgbClr val="C0C0C0"/>
                  </a:outerShdw>
                </a:effectLst>
                <a:latin typeface="Arial" pitchFamily="34" charset="0"/>
                <a:ea typeface="黑体" pitchFamily="49" charset="-122"/>
              </a:rPr>
              <a:t>Limitations of human </a:t>
            </a:r>
            <a:r>
              <a:rPr lang="zh-CN" altLang="zh-CN" sz="2400" b="1" dirty="0" smtClean="0">
                <a:solidFill>
                  <a:srgbClr val="FF0000"/>
                </a:solidFill>
                <a:effectLst>
                  <a:outerShdw blurRad="38100" dist="38100" dir="2700000" algn="tl">
                    <a:srgbClr val="C0C0C0"/>
                  </a:outerShdw>
                </a:effectLst>
                <a:latin typeface="Arial" pitchFamily="34" charset="0"/>
                <a:ea typeface="黑体" pitchFamily="49" charset="-122"/>
              </a:rPr>
              <a:t>brain</a:t>
            </a:r>
            <a:r>
              <a:rPr lang="en-US" altLang="zh-CN" dirty="0" smtClean="0">
                <a:solidFill>
                  <a:schemeClr val="hlink"/>
                </a:solidFill>
                <a:effectLst>
                  <a:outerShdw blurRad="38100" dist="38100" dir="2700000" algn="tl">
                    <a:srgbClr val="C0C0C0"/>
                  </a:outerShdw>
                </a:effectLst>
                <a:latin typeface="Arial" pitchFamily="34" charset="0"/>
                <a:ea typeface="黑体" pitchFamily="49" charset="-122"/>
              </a:rPr>
              <a:t>:</a:t>
            </a:r>
          </a:p>
          <a:p>
            <a:pPr lvl="1">
              <a:lnSpc>
                <a:spcPct val="120000"/>
              </a:lnSpc>
              <a:buFont typeface="Arial" pitchFamily="34" charset="0"/>
              <a:buChar char="–"/>
              <a:defRPr/>
            </a:pPr>
            <a:r>
              <a:rPr lang="zh-CN" altLang="zh-CN" sz="1800" dirty="0" smtClean="0">
                <a:effectLst>
                  <a:outerShdw blurRad="38100" dist="38100" dir="2700000" algn="tl">
                    <a:srgbClr val="C0C0C0"/>
                  </a:outerShdw>
                </a:effectLst>
                <a:latin typeface="Arial" pitchFamily="34" charset="0"/>
                <a:ea typeface="黑体" pitchFamily="49" charset="-122"/>
              </a:rPr>
              <a:t>1+2 +3 + ... ... +20</a:t>
            </a:r>
          </a:p>
          <a:p>
            <a:pPr lvl="1">
              <a:lnSpc>
                <a:spcPct val="120000"/>
              </a:lnSpc>
              <a:buFontTx/>
              <a:buNone/>
              <a:defRPr/>
            </a:pPr>
            <a:r>
              <a:rPr lang="zh-CN" altLang="zh-CN" sz="1800" dirty="0" smtClean="0">
                <a:effectLst>
                  <a:outerShdw blurRad="38100" dist="38100" dir="2700000" algn="tl">
                    <a:srgbClr val="C0C0C0"/>
                  </a:outerShdw>
                </a:effectLst>
                <a:latin typeface="Arial" pitchFamily="34" charset="0"/>
                <a:ea typeface="黑体" pitchFamily="49" charset="-122"/>
              </a:rPr>
              <a:t>   The rule is that we must add the numbers one by one, which means, we first calculate 1 +2 = 3, then 3 +3 = 6, etc., and</a:t>
            </a:r>
            <a:r>
              <a:rPr lang="zh-CN" altLang="zh-CN" sz="1800" dirty="0" smtClean="0">
                <a:latin typeface="Arial" pitchFamily="34" charset="0"/>
                <a:ea typeface="黑体" pitchFamily="49" charset="-122"/>
              </a:rPr>
              <a:t> counting the time when calculating.</a:t>
            </a:r>
            <a:endParaRPr lang="en-US" altLang="zh-CN" sz="2100" dirty="0" smtClean="0">
              <a:effectLst>
                <a:outerShdw blurRad="38100" dist="38100" dir="2700000" algn="tl">
                  <a:srgbClr val="C0C0C0"/>
                </a:outerShdw>
              </a:effectLst>
              <a:latin typeface="Arial" pitchFamily="34" charset="0"/>
              <a:ea typeface="黑体" pitchFamily="49" charset="-122"/>
            </a:endParaRPr>
          </a:p>
          <a:p>
            <a:pPr lvl="1">
              <a:lnSpc>
                <a:spcPct val="120000"/>
              </a:lnSpc>
              <a:buFont typeface="Arial" pitchFamily="34" charset="0"/>
              <a:buChar char="–"/>
              <a:defRPr/>
            </a:pPr>
            <a:r>
              <a:rPr lang="zh-CN" altLang="zh-CN" sz="1800" dirty="0" smtClean="0">
                <a:effectLst>
                  <a:outerShdw blurRad="38100" dist="38100" dir="2700000" algn="tl">
                    <a:srgbClr val="C0C0C0"/>
                  </a:outerShdw>
                </a:effectLst>
                <a:latin typeface="Arial" pitchFamily="34" charset="0"/>
                <a:ea typeface="黑体" pitchFamily="49" charset="-122"/>
              </a:rPr>
              <a:t>For the fastest student and the normal students, no much difference on the calculation time, </a:t>
            </a:r>
            <a:r>
              <a:rPr lang="zh-CN" sz="1800" dirty="0" smtClean="0">
                <a:effectLst>
                  <a:outerShdw blurRad="38100" dist="38100" dir="2700000" algn="tl">
                    <a:srgbClr val="C0C0C0"/>
                  </a:outerShdw>
                </a:effectLst>
                <a:latin typeface="Arial" pitchFamily="34" charset="0"/>
                <a:ea typeface="黑体" pitchFamily="49" charset="-122"/>
              </a:rPr>
              <a:t> </a:t>
            </a:r>
            <a:r>
              <a:rPr lang="zh-CN" altLang="zh-CN" sz="1800" dirty="0" smtClean="0">
                <a:effectLst>
                  <a:outerShdw blurRad="38100" dist="38100" dir="2700000" algn="tl">
                    <a:srgbClr val="C0C0C0"/>
                  </a:outerShdw>
                </a:effectLst>
                <a:latin typeface="Arial" pitchFamily="34" charset="0"/>
                <a:ea typeface="黑体" pitchFamily="49" charset="-122"/>
              </a:rPr>
              <a:t>roughly in an order of magnitude.</a:t>
            </a:r>
            <a:r>
              <a:rPr lang="zh-CN" altLang="zh-CN" sz="1800" dirty="0" smtClean="0">
                <a:latin typeface="Arial" pitchFamily="34" charset="0"/>
                <a:ea typeface="黑体" pitchFamily="49" charset="-122"/>
              </a:rPr>
              <a:t> </a:t>
            </a:r>
            <a:endParaRPr lang="en-US" altLang="zh-CN" sz="2100" dirty="0" smtClean="0">
              <a:effectLst>
                <a:outerShdw blurRad="38100" dist="38100" dir="2700000" algn="tl">
                  <a:srgbClr val="C0C0C0"/>
                </a:outerShdw>
              </a:effectLst>
              <a:latin typeface="Arial" pitchFamily="34" charset="0"/>
              <a:ea typeface="黑体" pitchFamily="49" charset="-122"/>
            </a:endParaRPr>
          </a:p>
          <a:p>
            <a:pPr lvl="1">
              <a:lnSpc>
                <a:spcPct val="120000"/>
              </a:lnSpc>
              <a:buFont typeface="Arial" pitchFamily="34" charset="0"/>
              <a:buChar char="–"/>
              <a:defRPr/>
            </a:pPr>
            <a:r>
              <a:rPr lang="zh-CN" altLang="zh-CN" sz="1800" dirty="0" smtClean="0">
                <a:effectLst>
                  <a:outerShdw blurRad="38100" dist="38100" dir="2700000" algn="tl">
                    <a:srgbClr val="C0C0C0"/>
                  </a:outerShdw>
                </a:effectLst>
                <a:latin typeface="Arial" pitchFamily="34" charset="0"/>
                <a:ea typeface="黑体" pitchFamily="49" charset="-122"/>
              </a:rPr>
              <a:t>From this angle, the power of human brains are in the same order of magnitude.</a:t>
            </a:r>
            <a:r>
              <a:rPr lang="zh-CN" altLang="zh-CN" sz="1800" dirty="0" smtClean="0">
                <a:latin typeface="Arial" pitchFamily="34" charset="0"/>
                <a:ea typeface="黑体" pitchFamily="49" charset="-122"/>
              </a:rPr>
              <a:t> </a:t>
            </a:r>
            <a:endParaRPr lang="en-US" altLang="zh-CN" sz="2100" dirty="0" smtClean="0">
              <a:effectLst>
                <a:outerShdw blurRad="38100" dist="38100" dir="2700000" algn="tl">
                  <a:srgbClr val="C0C0C0"/>
                </a:outerShdw>
              </a:effectLst>
              <a:latin typeface="Arial" pitchFamily="34" charset="0"/>
              <a:ea typeface="黑体" pitchFamily="49" charset="-122"/>
            </a:endParaRPr>
          </a:p>
          <a:p>
            <a:pPr lvl="1">
              <a:lnSpc>
                <a:spcPct val="120000"/>
              </a:lnSpc>
              <a:buFont typeface="Arial" pitchFamily="34" charset="0"/>
              <a:buChar char="–"/>
              <a:defRPr/>
            </a:pPr>
            <a:r>
              <a:rPr lang="zh-CN" altLang="zh-CN" sz="1800" dirty="0" smtClean="0">
                <a:effectLst>
                  <a:outerShdw blurRad="38100" dist="38100" dir="2700000" algn="tl">
                    <a:srgbClr val="C0C0C0"/>
                  </a:outerShdw>
                </a:effectLst>
                <a:latin typeface="Arial" pitchFamily="34" charset="0"/>
                <a:ea typeface="黑体" pitchFamily="49" charset="-122"/>
              </a:rPr>
              <a:t>How about </a:t>
            </a:r>
            <a:r>
              <a:rPr lang="en-US" altLang="zh-CN" sz="1800" dirty="0" smtClean="0">
                <a:latin typeface="Arial" pitchFamily="34" charset="0"/>
                <a:ea typeface="黑体" pitchFamily="49" charset="-122"/>
              </a:rPr>
              <a:t>Newton</a:t>
            </a:r>
            <a:r>
              <a:rPr lang="zh-CN" altLang="zh-CN" sz="1800" dirty="0" smtClean="0">
                <a:effectLst>
                  <a:outerShdw blurRad="38100" dist="38100" dir="2700000" algn="tl">
                    <a:srgbClr val="C0C0C0"/>
                  </a:outerShdw>
                </a:effectLst>
                <a:latin typeface="Arial" pitchFamily="34" charset="0"/>
                <a:ea typeface="黑体" pitchFamily="49" charset="-122"/>
              </a:rPr>
              <a:t>?</a:t>
            </a:r>
            <a:r>
              <a:rPr lang="zh-CN" altLang="zh-CN" sz="1800" dirty="0" smtClean="0">
                <a:latin typeface="Arial" pitchFamily="34" charset="0"/>
                <a:ea typeface="黑体" pitchFamily="49" charset="-122"/>
              </a:rPr>
              <a:t> </a:t>
            </a:r>
            <a:endParaRPr lang="en-US" altLang="zh-CN" sz="2100" dirty="0" smtClean="0">
              <a:effectLst>
                <a:outerShdw blurRad="38100" dist="38100" dir="2700000" algn="tl">
                  <a:srgbClr val="C0C0C0"/>
                </a:outerShdw>
              </a:effectLst>
              <a:latin typeface="Arial" pitchFamily="34" charset="0"/>
              <a:ea typeface="黑体" pitchFamily="49" charset="-122"/>
            </a:endParaRPr>
          </a:p>
          <a:p>
            <a:pPr>
              <a:lnSpc>
                <a:spcPct val="120000"/>
              </a:lnSpc>
              <a:buClr>
                <a:srgbClr val="FF0000"/>
              </a:buClr>
              <a:buFont typeface="Wingdings" pitchFamily="2" charset="2"/>
              <a:buChar char="p"/>
              <a:defRPr/>
            </a:pPr>
            <a:r>
              <a:rPr lang="en-US" altLang="zh-CN" sz="2400" b="1" dirty="0" smtClean="0">
                <a:solidFill>
                  <a:srgbClr val="FF0000"/>
                </a:solidFill>
                <a:effectLst>
                  <a:outerShdw blurRad="38100" dist="38100" dir="2700000" algn="tl">
                    <a:srgbClr val="C0C0C0"/>
                  </a:outerShdw>
                </a:effectLst>
                <a:latin typeface="Times New Roman" pitchFamily="18" charset="0"/>
                <a:ea typeface="黑体" pitchFamily="49" charset="-122"/>
              </a:rPr>
              <a:t>The power when using tools</a:t>
            </a:r>
          </a:p>
          <a:p>
            <a:pPr lvl="1">
              <a:lnSpc>
                <a:spcPct val="120000"/>
              </a:lnSpc>
              <a:buFont typeface="Arial" pitchFamily="34" charset="0"/>
              <a:buChar char="–"/>
              <a:defRPr/>
            </a:pPr>
            <a:r>
              <a:rPr lang="zh-CN" altLang="zh-CN" sz="1800" dirty="0" smtClean="0">
                <a:effectLst>
                  <a:outerShdw blurRad="38100" dist="38100" dir="2700000" algn="tl">
                    <a:srgbClr val="C0C0C0"/>
                  </a:outerShdw>
                </a:effectLst>
                <a:latin typeface="Arial" pitchFamily="34" charset="0"/>
                <a:ea typeface="黑体" pitchFamily="49" charset="-122"/>
              </a:rPr>
              <a:t>For example, with the help of mathematical tools</a:t>
            </a:r>
            <a:endParaRPr lang="zh-CN" altLang="en-US" sz="1800" dirty="0" smtClean="0">
              <a:effectLst>
                <a:outerShdw blurRad="38100" dist="38100" dir="2700000" algn="tl">
                  <a:srgbClr val="C0C0C0"/>
                </a:outerShdw>
              </a:effectLst>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971800" y="225425"/>
            <a:ext cx="6172200" cy="1042988"/>
          </a:xfrm>
        </p:spPr>
        <p:txBody>
          <a:bodyPr/>
          <a:lstStyle/>
          <a:p>
            <a:pPr>
              <a:defRPr/>
            </a:pPr>
            <a:r>
              <a:rPr lang="en-US" altLang="zh-CN" i="1" smtClean="0">
                <a:solidFill>
                  <a:srgbClr val="FF0000"/>
                </a:solidFill>
                <a:effectLst>
                  <a:outerShdw blurRad="38100" dist="38100" dir="2700000" algn="tl">
                    <a:srgbClr val="C0C0C0"/>
                  </a:outerShdw>
                </a:effectLst>
                <a:latin typeface="Times New Roman" pitchFamily="18" charset="0"/>
                <a:ea typeface="华文楷体" pitchFamily="2" charset="-122"/>
              </a:rPr>
              <a:t>warm-up problem 10</a:t>
            </a:r>
            <a:r>
              <a:rPr lang="en-US" altLang="zh-CN"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
            </a:r>
            <a:br>
              <a:rPr lang="en-US" altLang="zh-CN"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br>
            <a:r>
              <a:rPr lang="en-US" altLang="zh-CN"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 </a:t>
            </a:r>
            <a:r>
              <a:rPr lang="zh-CN" altLang="en-US" sz="20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a:t>
            </a:r>
            <a:r>
              <a:rPr lang="en-US" altLang="zh-CN" sz="20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1</a:t>
            </a:r>
            <a:r>
              <a:rPr lang="zh-CN" altLang="en-US" sz="2000" i="1" smtClean="0">
                <a:solidFill>
                  <a:srgbClr val="FF0000"/>
                </a:solidFill>
                <a:effectLst>
                  <a:outerShdw blurRad="38100" dist="38100" dir="2700000" algn="tl">
                    <a:srgbClr val="C0C0C0"/>
                  </a:outerShdw>
                </a:effectLst>
                <a:latin typeface="Times New Roman" pitchFamily="18" charset="0"/>
                <a:ea typeface="华文新魏" pitchFamily="2" charset="-122"/>
                <a:cs typeface="Times New Roman" pitchFamily="18" charset="0"/>
              </a:rPr>
              <a:t>）</a:t>
            </a:r>
            <a:r>
              <a:rPr lang="zh-CN" altLang="zh-CN" sz="2000" i="1" smtClean="0">
                <a:solidFill>
                  <a:srgbClr val="FF0000"/>
                </a:solidFill>
                <a:effectLst>
                  <a:outerShdw blurRad="38100" dist="38100" dir="2700000" algn="tl">
                    <a:srgbClr val="C0C0C0"/>
                  </a:outerShdw>
                </a:effectLst>
                <a:latin typeface="Times New Roman" pitchFamily="18" charset="0"/>
                <a:ea typeface="华文新魏" pitchFamily="2" charset="-122"/>
              </a:rPr>
              <a:t>The Power When Using Tools</a:t>
            </a:r>
            <a:endParaRPr lang="zh-CN" altLang="en-US" sz="2000" i="1" smtClean="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63491" name="Rectangle 3"/>
          <p:cNvSpPr>
            <a:spLocks noGrp="1" noChangeArrowheads="1"/>
          </p:cNvSpPr>
          <p:nvPr>
            <p:ph type="body" idx="4294967295"/>
          </p:nvPr>
        </p:nvSpPr>
        <p:spPr/>
        <p:txBody>
          <a:bodyPr/>
          <a:lstStyle/>
          <a:p>
            <a:pPr>
              <a:lnSpc>
                <a:spcPct val="120000"/>
              </a:lnSpc>
              <a:buClr>
                <a:srgbClr val="FF0000"/>
              </a:buClr>
              <a:buFont typeface="Wingdings" pitchFamily="2" charset="2"/>
              <a:buChar char="p"/>
              <a:defRPr/>
            </a:pPr>
            <a:r>
              <a:rPr lang="en-US" altLang="zh-CN" smtClean="0">
                <a:effectLst>
                  <a:outerShdw blurRad="38100" dist="38100" dir="2700000" algn="tl">
                    <a:srgbClr val="C0C0C0"/>
                  </a:outerShdw>
                </a:effectLst>
                <a:latin typeface="Arial" pitchFamily="34" charset="0"/>
                <a:ea typeface="黑体" pitchFamily="49" charset="-122"/>
              </a:rPr>
              <a:t>Newton was a genius!</a:t>
            </a:r>
            <a:r>
              <a:rPr lang="en-US" altLang="zh-CN" smtClean="0">
                <a:latin typeface="Arial" pitchFamily="34" charset="0"/>
                <a:ea typeface="黑体" pitchFamily="49" charset="-122"/>
              </a:rPr>
              <a:t> </a:t>
            </a:r>
            <a:endParaRPr lang="en-US" altLang="zh-CN" smtClean="0">
              <a:effectLst>
                <a:outerShdw blurRad="38100" dist="38100" dir="2700000" algn="tl">
                  <a:srgbClr val="C0C0C0"/>
                </a:outerShdw>
              </a:effectLst>
              <a:latin typeface="Arial" pitchFamily="34" charset="0"/>
              <a:ea typeface="黑体" pitchFamily="49" charset="-122"/>
            </a:endParaRPr>
          </a:p>
          <a:p>
            <a:pPr>
              <a:lnSpc>
                <a:spcPct val="120000"/>
              </a:lnSpc>
              <a:buFont typeface="Wingdings" pitchFamily="2" charset="2"/>
              <a:buNone/>
              <a:defRPr/>
            </a:pPr>
            <a:r>
              <a:rPr lang="en-US" altLang="zh-CN" smtClean="0">
                <a:effectLst>
                  <a:outerShdw blurRad="38100" dist="38100" dir="2700000" algn="tl">
                    <a:srgbClr val="C0C0C0"/>
                  </a:outerShdw>
                </a:effectLst>
                <a:latin typeface="Arial" pitchFamily="34" charset="0"/>
                <a:ea typeface="黑体" pitchFamily="49" charset="-122"/>
              </a:rPr>
              <a:t>     His talent does not stand on the prominent computing power of his brain, but on knowing how to properly simplify and idealize a complex problem, transforming it into a problem which our brain can handle.</a:t>
            </a:r>
          </a:p>
          <a:p>
            <a:pPr>
              <a:lnSpc>
                <a:spcPct val="120000"/>
              </a:lnSpc>
              <a:buClr>
                <a:srgbClr val="FF0000"/>
              </a:buClr>
              <a:buFont typeface="Wingdings" pitchFamily="2" charset="2"/>
              <a:buChar char="p"/>
              <a:defRPr/>
            </a:pPr>
            <a:r>
              <a:rPr lang="en-US" altLang="zh-CN" smtClean="0">
                <a:effectLst>
                  <a:outerShdw blurRad="38100" dist="38100" dir="2700000" algn="tl">
                    <a:srgbClr val="C0C0C0"/>
                  </a:outerShdw>
                </a:effectLst>
                <a:latin typeface="Arial" pitchFamily="34" charset="0"/>
                <a:ea typeface="黑体" pitchFamily="49" charset="-122"/>
              </a:rPr>
              <a:t>Einstein did the same thing! </a:t>
            </a:r>
            <a:r>
              <a:rPr lang="en-US" altLang="zh-CN" sz="4000" smtClean="0">
                <a:latin typeface="Arial" pitchFamily="34" charset="0"/>
                <a:ea typeface="黑体" pitchFamily="49" charset="-122"/>
              </a:rPr>
              <a:t> </a:t>
            </a:r>
          </a:p>
          <a:p>
            <a:pPr>
              <a:buFont typeface="Arial" pitchFamily="34" charset="0"/>
              <a:buChar char="•"/>
              <a:defRPr/>
            </a:pPr>
            <a:endParaRPr lang="zh-CN" altLang="en-US" smtClean="0">
              <a:latin typeface="Arial" pitchFamily="34" charset="0"/>
              <a:ea typeface="黑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4294967295"/>
          </p:nvPr>
        </p:nvSpPr>
        <p:spPr>
          <a:xfrm>
            <a:off x="431800" y="838200"/>
            <a:ext cx="8229600" cy="5495925"/>
          </a:xfrm>
        </p:spPr>
        <p:txBody>
          <a:bodyPr/>
          <a:lstStyle/>
          <a:p>
            <a:pPr marL="808038" lvl="2" indent="-457200" eaLnBrk="1" hangingPunct="1">
              <a:spcBef>
                <a:spcPts val="200"/>
              </a:spcBef>
              <a:spcAft>
                <a:spcPts val="200"/>
              </a:spcAft>
              <a:buFontTx/>
              <a:buNone/>
              <a:defRPr/>
            </a:pPr>
            <a:r>
              <a:rPr lang="zh-CN" altLang="en-US" sz="2800" b="1" dirty="0" smtClean="0">
                <a:solidFill>
                  <a:srgbClr val="132584"/>
                </a:solidFill>
                <a:latin typeface="Book Antiqua" pitchFamily="18" charset="0"/>
                <a:ea typeface="汉仪超粗宋简" pitchFamily="49" charset="-122"/>
              </a:rPr>
              <a:t>② </a:t>
            </a:r>
            <a:r>
              <a:rPr lang="en-US" altLang="zh-CN" sz="2800" b="1" dirty="0" smtClean="0">
                <a:solidFill>
                  <a:srgbClr val="132584"/>
                </a:solidFill>
                <a:latin typeface="Book Antiqua" pitchFamily="18" charset="0"/>
                <a:ea typeface="汉仪超粗宋简" pitchFamily="49" charset="-122"/>
              </a:rPr>
              <a:t>Famous Sayings </a:t>
            </a:r>
            <a:r>
              <a:rPr lang="en-US" altLang="zh-CN" sz="1800" i="1" dirty="0" smtClean="0">
                <a:solidFill>
                  <a:srgbClr val="132584"/>
                </a:solidFill>
                <a:latin typeface="Book Antiqua" pitchFamily="18" charset="0"/>
                <a:ea typeface="汉仪超粗宋简" pitchFamily="49" charset="-122"/>
              </a:rPr>
              <a:t>(Sir Humphrey Davy, a famous chemist )</a:t>
            </a:r>
          </a:p>
          <a:p>
            <a:pPr marL="809625" lvl="2" indent="0" eaLnBrk="1" hangingPunct="1">
              <a:lnSpc>
                <a:spcPct val="130000"/>
              </a:lnSpc>
              <a:spcBef>
                <a:spcPts val="600"/>
              </a:spcBef>
              <a:spcAft>
                <a:spcPts val="200"/>
              </a:spcAft>
              <a:buFontTx/>
              <a:buNone/>
              <a:defRPr/>
            </a:pPr>
            <a:r>
              <a:rPr lang="en-US" altLang="zh-CN" dirty="0" smtClean="0">
                <a:solidFill>
                  <a:srgbClr val="132584"/>
                </a:solidFill>
                <a:latin typeface="Book Antiqua" pitchFamily="18" charset="0"/>
                <a:ea typeface="汉仪超粗宋简" pitchFamily="49" charset="-122"/>
              </a:rPr>
              <a:t>Nothing tends so much to the advancement of knowledge as the application of a new instrument. The native intellectual powers of men in different times are not so much the causes of the different </a:t>
            </a:r>
            <a:r>
              <a:rPr lang="en-US" altLang="zh-CN" b="1" dirty="0" smtClean="0">
                <a:solidFill>
                  <a:srgbClr val="132584"/>
                </a:solidFill>
                <a:latin typeface="Book Antiqua" pitchFamily="18" charset="0"/>
                <a:ea typeface="汉仪超粗宋简" pitchFamily="49" charset="-122"/>
              </a:rPr>
              <a:t>success</a:t>
            </a:r>
            <a:r>
              <a:rPr lang="en-US" altLang="zh-CN" dirty="0" smtClean="0">
                <a:solidFill>
                  <a:srgbClr val="132584"/>
                </a:solidFill>
                <a:latin typeface="Book Antiqua" pitchFamily="18" charset="0"/>
                <a:ea typeface="汉仪超粗宋简" pitchFamily="49" charset="-122"/>
              </a:rPr>
              <a:t> of their </a:t>
            </a:r>
            <a:r>
              <a:rPr lang="en-US" altLang="zh-CN" b="1" dirty="0" smtClean="0">
                <a:solidFill>
                  <a:srgbClr val="132584"/>
                </a:solidFill>
                <a:latin typeface="Book Antiqua" pitchFamily="18" charset="0"/>
                <a:ea typeface="汉仪超粗宋简" pitchFamily="49" charset="-122"/>
              </a:rPr>
              <a:t>labors</a:t>
            </a:r>
            <a:r>
              <a:rPr lang="en-US" altLang="zh-CN" dirty="0" smtClean="0">
                <a:solidFill>
                  <a:srgbClr val="132584"/>
                </a:solidFill>
                <a:latin typeface="Book Antiqua" pitchFamily="18" charset="0"/>
                <a:ea typeface="汉仪超粗宋简" pitchFamily="49" charset="-122"/>
              </a:rPr>
              <a:t>, as the peculiar nature of the </a:t>
            </a:r>
            <a:r>
              <a:rPr lang="en-US" altLang="zh-CN" b="1" dirty="0" smtClean="0">
                <a:solidFill>
                  <a:srgbClr val="132584"/>
                </a:solidFill>
                <a:latin typeface="Book Antiqua" pitchFamily="18" charset="0"/>
                <a:ea typeface="汉仪超粗宋简" pitchFamily="49" charset="-122"/>
              </a:rPr>
              <a:t>means</a:t>
            </a:r>
            <a:r>
              <a:rPr lang="en-US" altLang="zh-CN" dirty="0" smtClean="0">
                <a:solidFill>
                  <a:srgbClr val="132584"/>
                </a:solidFill>
                <a:latin typeface="Book Antiqua" pitchFamily="18" charset="0"/>
                <a:ea typeface="汉仪超粗宋简" pitchFamily="49" charset="-122"/>
              </a:rPr>
              <a:t> and</a:t>
            </a:r>
            <a:r>
              <a:rPr lang="en-US" altLang="zh-CN" b="1" dirty="0" smtClean="0">
                <a:solidFill>
                  <a:srgbClr val="132584"/>
                </a:solidFill>
                <a:latin typeface="Book Antiqua" pitchFamily="18" charset="0"/>
                <a:ea typeface="汉仪超粗宋简" pitchFamily="49" charset="-122"/>
              </a:rPr>
              <a:t> artificial resources</a:t>
            </a:r>
            <a:r>
              <a:rPr lang="en-US" altLang="zh-CN" dirty="0" smtClean="0">
                <a:solidFill>
                  <a:srgbClr val="132584"/>
                </a:solidFill>
                <a:latin typeface="Book Antiqua" pitchFamily="18" charset="0"/>
                <a:ea typeface="汉仪超粗宋简" pitchFamily="49" charset="-122"/>
              </a:rPr>
              <a:t> in their possession.</a:t>
            </a:r>
          </a:p>
          <a:p>
            <a:pPr marL="533400" indent="-533400" eaLnBrk="1" hangingPunct="1">
              <a:buFont typeface="Calibri" pitchFamily="34" charset="0"/>
              <a:buNone/>
              <a:defRPr/>
            </a:pPr>
            <a:endParaRPr lang="en-US" altLang="zh-CN" sz="1600" dirty="0" smtClean="0">
              <a:solidFill>
                <a:srgbClr val="132584"/>
              </a:solidFill>
              <a:latin typeface="宋体" pitchFamily="2" charset="-122"/>
              <a:ea typeface="黑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4294967295"/>
          </p:nvPr>
        </p:nvSpPr>
        <p:spPr>
          <a:xfrm>
            <a:off x="152400" y="676275"/>
            <a:ext cx="8839200" cy="5800725"/>
          </a:xfrm>
        </p:spPr>
        <p:txBody>
          <a:bodyPr/>
          <a:lstStyle/>
          <a:p>
            <a:pPr marL="447675" lvl="1" indent="-447675" eaLnBrk="1" hangingPunct="1">
              <a:spcBef>
                <a:spcPts val="200"/>
              </a:spcBef>
              <a:spcAft>
                <a:spcPts val="200"/>
              </a:spcAft>
              <a:buFontTx/>
              <a:buNone/>
            </a:pPr>
            <a:r>
              <a:rPr lang="en-US" altLang="zh-CN" b="1" smtClean="0">
                <a:solidFill>
                  <a:srgbClr val="132584"/>
                </a:solidFill>
                <a:latin typeface="Book Antiqua" pitchFamily="18" charset="0"/>
                <a:ea typeface="汉仪超粗宋简" pitchFamily="49" charset="-122"/>
              </a:rPr>
              <a:t>4. Science &amp; Thinking</a:t>
            </a:r>
          </a:p>
          <a:p>
            <a:pPr marL="628650" lvl="2" indent="-352425" eaLnBrk="1" hangingPunct="1">
              <a:spcBef>
                <a:spcPts val="200"/>
              </a:spcBef>
              <a:spcAft>
                <a:spcPts val="200"/>
              </a:spcAft>
              <a:buFontTx/>
              <a:buNone/>
            </a:pPr>
            <a:r>
              <a:rPr lang="zh-CN" altLang="en-US" b="1" smtClean="0">
                <a:solidFill>
                  <a:srgbClr val="132584"/>
                </a:solidFill>
                <a:latin typeface="Book Antiqua" pitchFamily="18" charset="0"/>
                <a:ea typeface="汉仪超粗宋简" pitchFamily="49" charset="-122"/>
              </a:rPr>
              <a:t>① </a:t>
            </a:r>
            <a:r>
              <a:rPr lang="en-US" altLang="zh-CN" b="1" smtClean="0">
                <a:solidFill>
                  <a:srgbClr val="132584"/>
                </a:solidFill>
                <a:latin typeface="Book Antiqua" pitchFamily="18" charset="0"/>
                <a:ea typeface="汉仪超粗宋简" pitchFamily="49" charset="-122"/>
              </a:rPr>
              <a:t>In general speaking, the three sciences corresponds to three thinking</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Theoretical science         </a:t>
            </a:r>
            <a:r>
              <a:rPr lang="zh-CN" altLang="en-US" smtClean="0">
                <a:solidFill>
                  <a:srgbClr val="132584"/>
                </a:solidFill>
                <a:latin typeface="Book Antiqua" pitchFamily="18" charset="0"/>
                <a:ea typeface="汉仪超粗宋简" pitchFamily="49" charset="-122"/>
              </a:rPr>
              <a:t>←→  </a:t>
            </a:r>
            <a:r>
              <a:rPr lang="en-US" altLang="zh-CN" smtClean="0">
                <a:solidFill>
                  <a:srgbClr val="132584"/>
                </a:solidFill>
                <a:latin typeface="Book Antiqua" pitchFamily="18" charset="0"/>
                <a:ea typeface="汉仪超粗宋简" pitchFamily="49" charset="-122"/>
              </a:rPr>
              <a:t>Theoretical thinking</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Experimental science     </a:t>
            </a:r>
            <a:r>
              <a:rPr lang="zh-CN" altLang="en-US" smtClean="0">
                <a:solidFill>
                  <a:srgbClr val="132584"/>
                </a:solidFill>
                <a:latin typeface="Book Antiqua" pitchFamily="18" charset="0"/>
                <a:ea typeface="汉仪超粗宋简" pitchFamily="49" charset="-122"/>
              </a:rPr>
              <a:t>←→  </a:t>
            </a:r>
            <a:r>
              <a:rPr lang="en-US" altLang="zh-CN" smtClean="0">
                <a:solidFill>
                  <a:srgbClr val="132584"/>
                </a:solidFill>
                <a:latin typeface="Book Antiqua" pitchFamily="18" charset="0"/>
                <a:ea typeface="汉仪超粗宋简" pitchFamily="49" charset="-122"/>
              </a:rPr>
              <a:t>Experimental thinking</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Computational science  </a:t>
            </a:r>
            <a:r>
              <a:rPr lang="zh-CN" altLang="en-US" smtClean="0">
                <a:solidFill>
                  <a:srgbClr val="132584"/>
                </a:solidFill>
                <a:latin typeface="Book Antiqua" pitchFamily="18" charset="0"/>
                <a:ea typeface="汉仪超粗宋简" pitchFamily="49" charset="-122"/>
              </a:rPr>
              <a:t>←→  </a:t>
            </a:r>
            <a:r>
              <a:rPr lang="en-US" altLang="zh-CN" smtClean="0">
                <a:solidFill>
                  <a:srgbClr val="132584"/>
                </a:solidFill>
                <a:latin typeface="Book Antiqua" pitchFamily="18" charset="0"/>
                <a:ea typeface="汉仪超粗宋简" pitchFamily="49" charset="-122"/>
              </a:rPr>
              <a:t>Computational thinking</a:t>
            </a:r>
          </a:p>
          <a:p>
            <a:pPr marL="628650" lvl="2" indent="-352425" eaLnBrk="1" hangingPunct="1">
              <a:spcBef>
                <a:spcPts val="200"/>
              </a:spcBef>
              <a:spcAft>
                <a:spcPts val="200"/>
              </a:spcAft>
              <a:buFontTx/>
              <a:buNone/>
            </a:pPr>
            <a:r>
              <a:rPr lang="zh-CN" altLang="en-US" b="1" smtClean="0">
                <a:solidFill>
                  <a:srgbClr val="132584"/>
                </a:solidFill>
                <a:latin typeface="Book Antiqua" pitchFamily="18" charset="0"/>
                <a:ea typeface="汉仪超粗宋简" pitchFamily="49" charset="-122"/>
              </a:rPr>
              <a:t>② </a:t>
            </a:r>
            <a:r>
              <a:rPr lang="en-US" altLang="zh-CN" b="1" smtClean="0">
                <a:solidFill>
                  <a:srgbClr val="132584"/>
                </a:solidFill>
                <a:latin typeface="Book Antiqua" pitchFamily="18" charset="0"/>
                <a:ea typeface="汉仪超粗宋简" pitchFamily="49" charset="-122"/>
              </a:rPr>
              <a:t>Three types of thinking for human to know the world and reform the world</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Theoretical thinking</a:t>
            </a:r>
            <a:r>
              <a:rPr lang="en-US" altLang="zh-CN" smtClean="0">
                <a:solidFill>
                  <a:srgbClr val="132584"/>
                </a:solidFill>
                <a:latin typeface="Book Antiqua" pitchFamily="18" charset="0"/>
                <a:ea typeface="汉仪超粗宋简" pitchFamily="49" charset="-122"/>
              </a:rPr>
              <a:t>: characterized by reasoning and induction, represented by mathematics.</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Experimental thinking</a:t>
            </a:r>
            <a:r>
              <a:rPr lang="en-US" altLang="zh-CN" smtClean="0">
                <a:solidFill>
                  <a:srgbClr val="132584"/>
                </a:solidFill>
                <a:latin typeface="Book Antiqua" pitchFamily="18" charset="0"/>
                <a:ea typeface="汉仪超粗宋简" pitchFamily="49" charset="-122"/>
              </a:rPr>
              <a:t>: characterized by observing and summarizing the order of nature, represented  by Physics.</a:t>
            </a:r>
          </a:p>
          <a:p>
            <a:pPr marL="628650" lvl="2" indent="-352425" eaLnBrk="1" hangingPunct="1">
              <a:spcBef>
                <a:spcPts val="200"/>
              </a:spcBef>
              <a:spcAft>
                <a:spcPts val="200"/>
              </a:spcAft>
              <a:buFontTx/>
              <a:buNone/>
            </a:pPr>
            <a:r>
              <a:rPr lang="en-US" altLang="zh-CN" smtClean="0">
                <a:solidFill>
                  <a:srgbClr val="132584"/>
                </a:solidFill>
                <a:latin typeface="Book Antiqua" pitchFamily="18" charset="0"/>
                <a:ea typeface="汉仪超粗宋简" pitchFamily="49" charset="-122"/>
              </a:rPr>
              <a:t>• </a:t>
            </a:r>
            <a:r>
              <a:rPr lang="en-US" altLang="zh-CN" b="1" smtClean="0">
                <a:solidFill>
                  <a:srgbClr val="132584"/>
                </a:solidFill>
                <a:latin typeface="Book Antiqua" pitchFamily="18" charset="0"/>
                <a:ea typeface="汉仪超粗宋简" pitchFamily="49" charset="-122"/>
              </a:rPr>
              <a:t>Computational thinking</a:t>
            </a:r>
            <a:r>
              <a:rPr lang="en-US" altLang="zh-CN" smtClean="0">
                <a:solidFill>
                  <a:srgbClr val="132584"/>
                </a:solidFill>
                <a:latin typeface="Book Antiqua" pitchFamily="18" charset="0"/>
                <a:ea typeface="汉仪超粗宋简" pitchFamily="49" charset="-122"/>
              </a:rPr>
              <a:t>: characterized by design and construction, represented by computing  discipline.</a:t>
            </a:r>
          </a:p>
          <a:p>
            <a:pPr marL="628650" lvl="2" indent="-352425" eaLnBrk="1" hangingPunct="1">
              <a:spcBef>
                <a:spcPts val="200"/>
              </a:spcBef>
              <a:spcAft>
                <a:spcPts val="200"/>
              </a:spcAft>
              <a:buFontTx/>
              <a:buNone/>
            </a:pPr>
            <a:endParaRPr lang="en-US" altLang="zh-CN" sz="2000" smtClean="0">
              <a:solidFill>
                <a:srgbClr val="132584"/>
              </a:solidFill>
              <a:latin typeface="Book Antiqua" pitchFamily="18" charset="0"/>
              <a:ea typeface="汉仪超粗宋简" pitchFamily="49" charset="-122"/>
            </a:endParaRPr>
          </a:p>
          <a:p>
            <a:pPr marL="533400" indent="-533400" eaLnBrk="1" hangingPunct="1">
              <a:buFont typeface="Calibri" pitchFamily="34" charset="0"/>
              <a:buNone/>
            </a:pPr>
            <a:endParaRPr lang="en-US" altLang="zh-CN" sz="1600" smtClean="0">
              <a:solidFill>
                <a:srgbClr val="132584"/>
              </a:solidFill>
              <a:latin typeface="宋体" pitchFamily="2" charset="-122"/>
              <a:ea typeface="黑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nhpcc-宣传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 introduction</Template>
  <TotalTime>3130</TotalTime>
  <Words>5166</Words>
  <Application>Microsoft Office PowerPoint</Application>
  <PresentationFormat>全屏显示(4:3)</PresentationFormat>
  <Paragraphs>474</Paragraphs>
  <Slides>72</Slides>
  <Notes>15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6" baseType="lpstr">
      <vt:lpstr>汉仪超粗宋简</vt:lpstr>
      <vt:lpstr>黑体</vt:lpstr>
      <vt:lpstr>华文楷体</vt:lpstr>
      <vt:lpstr>华文新魏</vt:lpstr>
      <vt:lpstr>楷体_GB2312</vt:lpstr>
      <vt:lpstr>宋体</vt:lpstr>
      <vt:lpstr>Arial</vt:lpstr>
      <vt:lpstr>Book Antiqua</vt:lpstr>
      <vt:lpstr>Calibri</vt:lpstr>
      <vt:lpstr>Symbol</vt:lpstr>
      <vt:lpstr>Times New Roman</vt:lpstr>
      <vt:lpstr>Wingdings</vt:lpstr>
      <vt:lpstr>nhpcc-宣传册</vt:lpstr>
      <vt:lpstr>图片</vt:lpstr>
      <vt:lpstr>Introduction to Computational Thinking</vt:lpstr>
      <vt:lpstr>PowerPoint 演示文稿</vt:lpstr>
      <vt:lpstr>Chapter 1  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warm-up problem 5  The King’s marriage</vt:lpstr>
      <vt:lpstr>warm-up problem 6 Amdahl’s law</vt:lpstr>
      <vt:lpstr>PowerPoint 演示文稿</vt:lpstr>
      <vt:lpstr>PowerPoint 演示文稿</vt:lpstr>
      <vt:lpstr>PowerPoint 演示文稿</vt:lpstr>
      <vt:lpstr>PowerPoint 演示文稿</vt:lpstr>
      <vt:lpstr>PowerPoint 演示文稿</vt:lpstr>
      <vt:lpstr>PowerPoint 演示文稿</vt:lpstr>
      <vt:lpstr>warm-up problem 8: Traveling Salesman Problem (TSP,旅行商问题)</vt:lpstr>
      <vt:lpstr>warm-up problem 8  Traveling Salesman Problem (TSP)</vt:lpstr>
      <vt:lpstr>warm-up problem 8  Traveling Salesman Problem (TSP)</vt:lpstr>
      <vt:lpstr>warm-up problem 8  Traveling Salesman Problem (TSP)</vt:lpstr>
      <vt:lpstr>warm-up problem 8 Traveling Salesman Problem (TSP)</vt:lpstr>
      <vt:lpstr>warm-up problem 7  Algorithm Complexity</vt:lpstr>
      <vt:lpstr>warm-up problem 10 the power and limitation of human and the related concepts on difficulty and complexity</vt:lpstr>
      <vt:lpstr>warm-up problem 10 the power and limitation of human and the related concepts on difficulty and complexity</vt:lpstr>
      <vt:lpstr>warm-up problem 10  （1）The Power When Using Tools</vt:lpstr>
    </vt:vector>
  </TitlesOfParts>
  <Company>深圳大学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计算机前沿技术讲座 2011年秋季</dc:title>
  <dc:creator>毛睿</dc:creator>
  <cp:lastModifiedBy>mao rui</cp:lastModifiedBy>
  <cp:revision>56</cp:revision>
  <dcterms:created xsi:type="dcterms:W3CDTF">2011-09-12T12:30:47Z</dcterms:created>
  <dcterms:modified xsi:type="dcterms:W3CDTF">2019-11-05T01:03:54Z</dcterms:modified>
</cp:coreProperties>
</file>