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17"/>
  </p:notesMasterIdLst>
  <p:sldIdLst>
    <p:sldId id="293" r:id="rId2"/>
    <p:sldId id="324" r:id="rId3"/>
    <p:sldId id="328" r:id="rId4"/>
    <p:sldId id="329" r:id="rId5"/>
    <p:sldId id="330" r:id="rId6"/>
    <p:sldId id="331" r:id="rId7"/>
    <p:sldId id="332" r:id="rId8"/>
    <p:sldId id="325" r:id="rId9"/>
    <p:sldId id="326" r:id="rId10"/>
    <p:sldId id="334" r:id="rId11"/>
    <p:sldId id="335" r:id="rId12"/>
    <p:sldId id="336" r:id="rId13"/>
    <p:sldId id="337" r:id="rId14"/>
    <p:sldId id="327" r:id="rId15"/>
    <p:sldId id="33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毛睿" initials="毛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AD1C-05B3-438F-8E20-E3E058812D96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F53C7-AE8B-426E-BBB5-57A4986D06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10724B-AD48-4E5C-8D46-78D3B0E520A0}" type="slidenum">
              <a:rPr lang="en-US" altLang="zh-CN" smtClean="0"/>
              <a:pPr>
                <a:defRPr/>
              </a:pPr>
              <a:t>2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17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F1C57-A978-4D8C-AB4A-BBE94EC46C2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562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51274-0BD4-4EA0-A8CA-6DF6E03ABECA}" type="slidenum">
              <a:rPr lang="en-US" altLang="zh-CN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050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B3E062-AE79-4ED2-BA35-791E25F693FB}" type="slidenum">
              <a:rPr lang="en-US" altLang="zh-CN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0148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03B82-BE47-4E95-B3EA-F2064D15DAC7}" type="slidenum">
              <a:rPr lang="en-US" altLang="zh-CN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598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175A2-A576-4532-854E-79D58E0C61C2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C892D-CA03-4363-A177-A32C70190C70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727039-70D4-4699-9AB6-6775EE846652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80EF8-7D72-4FEC-950A-3C0B14764BB1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78D4C9-ABBD-458D-85D6-6A7DD7B00A25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7D329-8D80-4C60-8AE2-E6354EC647E9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4F70E-755E-4601-9FC8-4C7264CE074F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3961D-9C34-4D27-B342-9D173ABA0B92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262C9B-A1C5-45FE-BABB-65BF3C1676FC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6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A67379-0ADD-4CFB-A9F8-7FDDE807E25B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58214-40F3-4259-87E6-11CF0D97BA78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3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43F9C-1261-4937-B408-FD81BC024426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C86BD01-7DBD-4A1D-B668-826576BE2B3B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cyclopedia.thefreedictionary.com/reduction+(complexity)" TargetMode="External"/><Relationship Id="rId3" Type="http://schemas.openxmlformats.org/officeDocument/2006/relationships/hyperlink" Target="t_i(9)" TargetMode="External"/><Relationship Id="rId7" Type="http://schemas.openxmlformats.org/officeDocument/2006/relationships/hyperlink" Target="t_i(11)" TargetMode="External"/><Relationship Id="rId2" Type="http://schemas.openxmlformats.org/officeDocument/2006/relationships/hyperlink" Target="http://encyclopedia.thefreedictionary.com/decision+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cyclopedia.thefreedictionary.com/NP+(complexity)" TargetMode="External"/><Relationship Id="rId5" Type="http://schemas.openxmlformats.org/officeDocument/2006/relationships/hyperlink" Target="t_i(10)" TargetMode="External"/><Relationship Id="rId4" Type="http://schemas.openxmlformats.org/officeDocument/2006/relationships/hyperlink" Target="http://encyclopedia.thefreedictionary.com/complete+(complexity)" TargetMode="External"/><Relationship Id="rId9" Type="http://schemas.openxmlformats.org/officeDocument/2006/relationships/hyperlink" Target="t_i(13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t_i(29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t_i(8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_i(19)" TargetMode="External"/><Relationship Id="rId2" Type="http://schemas.openxmlformats.org/officeDocument/2006/relationships/hyperlink" Target="http://encyclopedia.thefreedictionary.com/Clay+Mathematics+Institu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//upload.wikimedia.org/wikipedia/commons/b/bc/Complexity_classes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/>
          <a:lstStyle/>
          <a:p>
            <a:pPr algn="ctr"/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Introduction to Computational Thinking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>Chapter 10: P, NP, NP-hard and NP-complete</a:t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>A brief and NOT SO accurate introduction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847564" y="4437112"/>
            <a:ext cx="7448872" cy="17526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Rui</a:t>
            </a:r>
            <a:r>
              <a:rPr lang="en-US" altLang="zh-CN" dirty="0" smtClean="0"/>
              <a:t> Mao</a:t>
            </a:r>
          </a:p>
          <a:p>
            <a:pPr>
              <a:defRPr/>
            </a:pPr>
            <a:r>
              <a:rPr lang="en-US" altLang="zh-CN" dirty="0" smtClean="0"/>
              <a:t>Shenzhen </a:t>
            </a:r>
            <a:r>
              <a:rPr lang="en-US" altLang="zh-CN" dirty="0" smtClean="0"/>
              <a:t>University</a:t>
            </a:r>
          </a:p>
          <a:p>
            <a:pPr>
              <a:defRPr/>
            </a:pPr>
            <a:r>
              <a:rPr lang="en-US" altLang="zh-CN" dirty="0" smtClean="0"/>
              <a:t>Shenzhen </a:t>
            </a:r>
            <a:r>
              <a:rPr lang="en-US" altLang="zh-CN" dirty="0"/>
              <a:t>Institute of Computing </a:t>
            </a:r>
            <a:r>
              <a:rPr lang="en-US" altLang="zh-CN" dirty="0"/>
              <a:t>Sciences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NP-complete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/>
            <a:r>
              <a:rPr lang="en-US" altLang="zh-CN" dirty="0" smtClean="0"/>
              <a:t>A </a:t>
            </a:r>
            <a:r>
              <a:rPr lang="en-US" altLang="zh-CN" dirty="0" smtClean="0">
                <a:hlinkClick r:id="rId2"/>
                <a:hlinkMouseOver r:id="rId3"/>
              </a:rPr>
              <a:t>decision problem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is NP-complete if it is </a:t>
            </a:r>
            <a:r>
              <a:rPr lang="en-US" altLang="zh-CN" dirty="0" smtClean="0">
                <a:hlinkClick r:id="rId4"/>
                <a:hlinkMouseOver r:id="rId5"/>
              </a:rPr>
              <a:t>complete</a:t>
            </a:r>
            <a:r>
              <a:rPr lang="en-US" altLang="zh-CN" dirty="0" smtClean="0"/>
              <a:t> for </a:t>
            </a:r>
            <a:r>
              <a:rPr lang="en-US" altLang="zh-CN" dirty="0" smtClean="0">
                <a:hlinkClick r:id="rId6"/>
                <a:hlinkMouseOver r:id="rId7"/>
              </a:rPr>
              <a:t>NP</a:t>
            </a:r>
            <a:r>
              <a:rPr lang="en-US" altLang="zh-CN" dirty="0" smtClean="0"/>
              <a:t>, meaning that: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it is in NP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every other problem in NP is </a:t>
            </a:r>
            <a:r>
              <a:rPr lang="en-US" altLang="zh-CN" dirty="0" smtClean="0">
                <a:hlinkClick r:id="rId8"/>
                <a:hlinkMouseOver r:id="rId9"/>
              </a:rPr>
              <a:t>reducible</a:t>
            </a:r>
            <a:r>
              <a:rPr lang="en-US" altLang="zh-CN" dirty="0" smtClean="0"/>
              <a:t> to it. </a:t>
            </a:r>
          </a:p>
          <a:p>
            <a:pPr marL="228600" indent="-228600"/>
            <a:r>
              <a:rPr lang="en-US" altLang="zh-CN" dirty="0" smtClean="0"/>
              <a:t>“Reducible</a:t>
            </a:r>
            <a:r>
              <a:rPr lang="en-US" altLang="zh-CN" smtClean="0"/>
              <a:t>” (</a:t>
            </a:r>
            <a:r>
              <a:rPr lang="zh-CN" altLang="en-US" smtClean="0"/>
              <a:t>归约</a:t>
            </a:r>
            <a:r>
              <a:rPr lang="en-US" altLang="zh-CN" smtClean="0"/>
              <a:t>)</a:t>
            </a:r>
            <a:r>
              <a:rPr lang="en-US" altLang="zh-CN" dirty="0" smtClean="0"/>
              <a:t>a polynomial-time many-one reduction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 of NP-complete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indent="-228600"/>
            <a:r>
              <a:rPr lang="en-US" altLang="zh-CN" dirty="0"/>
              <a:t> Stephen </a:t>
            </a:r>
            <a:r>
              <a:rPr lang="en-US" altLang="zh-CN" dirty="0" err="1"/>
              <a:t>Cook,'The</a:t>
            </a:r>
            <a:r>
              <a:rPr lang="en-US" altLang="zh-CN" dirty="0"/>
              <a:t> complexity of theorem-proving procedures‘, in the Proceedings of the 3rd Annual ACM Symposium on Theory of Computing(STOC), pages 151-158, 1971</a:t>
            </a:r>
          </a:p>
          <a:p>
            <a:pPr marL="228600" indent="-228600"/>
            <a:r>
              <a:rPr lang="en-US" altLang="zh-CN" dirty="0"/>
              <a:t>Cook-Levin theorem (independently by Leonid Levin) states that the Boolean satisfiability problem is NP-complete</a:t>
            </a:r>
          </a:p>
          <a:p>
            <a:pPr marL="228600" indent="-228600"/>
            <a:r>
              <a:rPr lang="en-US" altLang="zh-CN" dirty="0"/>
              <a:t>In 1972 Richard Karp proved that several other problems were also NP-complete (see Karp's 21 NP-complete problems)</a:t>
            </a:r>
          </a:p>
          <a:p>
            <a:pPr marL="228600" indent="-228600"/>
            <a:r>
              <a:rPr lang="en-US" altLang="zh-CN" dirty="0"/>
              <a:t>Thousands of other problems have been shown to be NP-complete by reductions from other problems previously shown to be NP-complete; </a:t>
            </a:r>
          </a:p>
          <a:p>
            <a:pPr marL="228600" indent="-228600"/>
            <a:r>
              <a:rPr lang="en-US" altLang="zh-CN" dirty="0" err="1"/>
              <a:t>Garey</a:t>
            </a:r>
            <a:r>
              <a:rPr lang="en-US" altLang="zh-CN" dirty="0"/>
              <a:t> and Johnson's 1979 : Computers and Intractability: A Guide to NP-Completeness.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en-US" altLang="zh-CN" dirty="0" smtClean="0"/>
              <a:t>A problem satisfying condition 2 but not necessarily condition 1 is said to be </a:t>
            </a:r>
            <a:r>
              <a:rPr lang="en-US" altLang="zh-CN" dirty="0" smtClean="0">
                <a:hlinkMouseOver r:id="rId2"/>
              </a:rPr>
              <a:t>NP-hard</a:t>
            </a:r>
            <a:r>
              <a:rPr lang="en-US" altLang="zh-CN" dirty="0" smtClean="0"/>
              <a:t>. </a:t>
            </a:r>
          </a:p>
          <a:p>
            <a:pPr marL="228600" indent="-228600"/>
            <a:r>
              <a:rPr lang="en-US" altLang="zh-CN" dirty="0" smtClean="0"/>
              <a:t>Informally, an NP-hard problem is "at least as hard as" any NP-complete problem, and perhaps harder.</a:t>
            </a:r>
          </a:p>
          <a:p>
            <a:pPr marL="228600" indent="-228600"/>
            <a:r>
              <a:rPr lang="en-US" altLang="zh-CN" dirty="0" smtClean="0"/>
              <a:t> For example, choosing the perfect move in certain board games on an arbitrarily large board is NP-hard or even strictly harder than the NP-complete problems.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813"/>
            <a:ext cx="8675687" cy="633412"/>
          </a:xfrm>
        </p:spPr>
        <p:txBody>
          <a:bodyPr/>
          <a:lstStyle/>
          <a:p>
            <a:r>
              <a:rPr lang="en-US" altLang="zh-CN" dirty="0" smtClean="0"/>
              <a:t>NP-complete Example:</a:t>
            </a:r>
            <a:r>
              <a:rPr lang="en-US" altLang="zh-CN" dirty="0" smtClean="0">
                <a:hlinkMouseOver r:id="rId2"/>
              </a:rPr>
              <a:t> subset sum problem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given a finite set of integers, determine whether exist a non-empty subset of them sums to zero. </a:t>
            </a:r>
          </a:p>
          <a:p>
            <a:r>
              <a:rPr lang="en-US" altLang="zh-CN" dirty="0" smtClean="0"/>
              <a:t>A supposed answer is very easy to verify for correctness</a:t>
            </a:r>
          </a:p>
          <a:p>
            <a:r>
              <a:rPr lang="en-US" altLang="zh-CN" dirty="0" smtClean="0"/>
              <a:t>but no one knows a significantly faster way to solve the problem than to try every single possible subset, which is very slow.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600" b="1" dirty="0">
                <a:latin typeface="黑体" pitchFamily="49" charset="-122"/>
                <a:ea typeface="黑体" pitchFamily="2" charset="-122"/>
                <a:cs typeface="+mj-cs"/>
              </a:rPr>
              <a:t>例子</a:t>
            </a:r>
            <a:endParaRPr lang="zh-CN" sz="3600" b="1" dirty="0">
              <a:latin typeface="黑体" pitchFamily="49" charset="-122"/>
              <a:ea typeface="黑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850" y="1412875"/>
            <a:ext cx="78486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     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我们不知道</a:t>
            </a:r>
            <a:r>
              <a:rPr lang="en-US" altLang="zh-CN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81785036517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是否为素数，但是要确定</a:t>
            </a:r>
            <a:r>
              <a:rPr lang="en-US" altLang="zh-CN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277877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是否为</a:t>
            </a:r>
            <a:r>
              <a:rPr lang="en-US" altLang="zh-CN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81785036517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因子，我们可以直接拿去除。针对</a:t>
            </a:r>
            <a:r>
              <a:rPr lang="en-US" altLang="zh-CN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277877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来验证</a:t>
            </a:r>
            <a:r>
              <a:rPr lang="en-US" altLang="zh-CN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8178503651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是否为质数的动作可在多项式时间内完成，故针对某可能解来验证某数是否为质数的问题是一个</a:t>
            </a:r>
            <a:r>
              <a:rPr lang="en-US" altLang="zh-CN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问题。</a:t>
            </a:r>
            <a:endParaRPr lang="en-US" altLang="zh-CN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      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84888" y="6497638"/>
            <a:ext cx="29511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*</a:t>
            </a:r>
            <a:r>
              <a:rPr lang="zh-CN" altLang="en-US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以上资料来源</a:t>
            </a:r>
            <a:r>
              <a:rPr lang="en-US" altLang="zh-CN" sz="1400" kern="0" dirty="0" err="1">
                <a:solidFill>
                  <a:srgbClr val="000000"/>
                </a:solidFill>
                <a:latin typeface="黑体" pitchFamily="49" charset="-122"/>
                <a:ea typeface="黑体"/>
              </a:rPr>
              <a:t>wikipedia</a:t>
            </a:r>
            <a:endParaRPr lang="zh-CN" altLang="zh-CN" sz="1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P and NP</a:t>
            </a:r>
            <a:endParaRPr lang="en-CA" altLang="zh-CN" dirty="0">
              <a:ea typeface="宋体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2376611"/>
          </a:xfrm>
        </p:spPr>
        <p:txBody>
          <a:bodyPr/>
          <a:lstStyle/>
          <a:p>
            <a:r>
              <a:rPr lang="en-US" dirty="0"/>
              <a:t>P is a subset of NP</a:t>
            </a:r>
          </a:p>
          <a:p>
            <a:r>
              <a:rPr lang="en-US" dirty="0"/>
              <a:t>“P = NP</a:t>
            </a:r>
            <a:r>
              <a:rPr lang="en-US" dirty="0" smtClean="0"/>
              <a:t>”? </a:t>
            </a:r>
            <a:r>
              <a:rPr lang="zh-CN" altLang="en-US" dirty="0" smtClean="0"/>
              <a:t>计算机科学中最大的问题之一</a:t>
            </a:r>
            <a:endParaRPr lang="en-US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hlinkClick r:id="rId2"/>
                <a:hlinkMouseOver r:id="rId3"/>
              </a:rPr>
              <a:t>Clay Mathematics Institute</a:t>
            </a:r>
            <a:r>
              <a:rPr lang="en-US" altLang="zh-CN" dirty="0" smtClean="0"/>
              <a:t> is offering a $1 million reward.</a:t>
            </a:r>
            <a:r>
              <a:rPr lang="zh-CN" altLang="en-US" b="1" dirty="0" smtClean="0"/>
              <a:t>千禧年大奖难题</a:t>
            </a:r>
            <a:endParaRPr lang="en-US" altLang="zh-CN" dirty="0" smtClean="0"/>
          </a:p>
          <a:p>
            <a:pPr>
              <a:buNone/>
            </a:pPr>
            <a:endParaRPr lang="en-US" dirty="0"/>
          </a:p>
          <a:p>
            <a:endParaRPr lang="en-CA" altLang="zh-CN" dirty="0">
              <a:ea typeface="宋体" pitchFamily="2" charset="-122"/>
            </a:endParaRPr>
          </a:p>
        </p:txBody>
      </p:sp>
      <p:pic>
        <p:nvPicPr>
          <p:cNvPr id="5122" name="Picture 2" descr="File:Complexity classes.sv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9992" y="3933056"/>
            <a:ext cx="3943350" cy="2428875"/>
          </a:xfrm>
          <a:prstGeom prst="rect">
            <a:avLst/>
          </a:prstGeom>
          <a:noFill/>
        </p:spPr>
      </p:pic>
      <p:pic>
        <p:nvPicPr>
          <p:cNvPr id="5123" name="Picture 3" descr="C:\Users\Mao\AppData\Roaming\Tencent\Users\15485105\QQ\WinTemp\RichOle\HACIAX4M`VW1(CD}1TJ)1R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505" y="3776010"/>
            <a:ext cx="4248472" cy="2790907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sz="3600" b="1" dirty="0">
              <a:latin typeface="黑体" pitchFamily="49" charset="-122"/>
              <a:ea typeface="黑体" pitchFamily="2" charset="-122"/>
              <a:cs typeface="+mj-cs"/>
            </a:endParaRPr>
          </a:p>
        </p:txBody>
      </p:sp>
      <p:sp>
        <p:nvSpPr>
          <p:cNvPr id="71683" name="Rectangle 3"/>
          <p:cNvSpPr txBox="1">
            <a:spLocks noChangeArrowheads="1"/>
          </p:cNvSpPr>
          <p:nvPr/>
        </p:nvSpPr>
        <p:spPr bwMode="auto">
          <a:xfrm>
            <a:off x="395288" y="3141663"/>
            <a:ext cx="5832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b="1"/>
              <a:t>可计算问题</a:t>
            </a:r>
            <a:endParaRPr lang="en-US" altLang="zh-CN" sz="2800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91250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*</a:t>
            </a:r>
            <a:r>
              <a:rPr lang="zh-CN" altLang="en-US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以上资料来源</a:t>
            </a:r>
            <a:r>
              <a:rPr lang="en-US" altLang="zh-CN" sz="1400" kern="0" dirty="0" err="1">
                <a:solidFill>
                  <a:srgbClr val="000000"/>
                </a:solidFill>
                <a:latin typeface="黑体" pitchFamily="49" charset="-122"/>
                <a:ea typeface="黑体"/>
              </a:rPr>
              <a:t>wikipedia</a:t>
            </a:r>
            <a:endParaRPr lang="zh-CN" altLang="zh-CN" sz="1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573016"/>
            <a:ext cx="9144000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可计算性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指的是理论上的可计算性，以及其实践上的可计算性。即，其算法是否可以在可接受的时间或空间内完成。</a:t>
            </a:r>
            <a:endParaRPr lang="en-US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一般来说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，如果算法的时间复杂度不超过一个多项式，则其是可以在计算机上处理</a:t>
            </a: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(</a:t>
            </a: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实践可计算）；</a:t>
            </a:r>
            <a:endParaRPr lang="en-US" altLang="zh-CN" sz="2400" kern="0" dirty="0" smtClean="0">
              <a:solidFill>
                <a:srgbClr val="000000"/>
              </a:solidFill>
              <a:latin typeface="黑体" pitchFamily="49" charset="-122"/>
              <a:ea typeface="黑体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如果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算法的时间复杂度大于</a:t>
            </a: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多项式</a:t>
            </a:r>
            <a:r>
              <a:rPr lang="en-US" altLang="zh-CN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,</a:t>
            </a: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例如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O(2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，则认为是无法在计算机上处理</a:t>
            </a: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的（实践不可计算，理论可计算）。</a:t>
            </a:r>
            <a:endParaRPr lang="en-US" altLang="zh-CN" sz="2400" kern="0" dirty="0" smtClean="0">
              <a:solidFill>
                <a:srgbClr val="000000"/>
              </a:solidFill>
              <a:latin typeface="黑体" pitchFamily="49" charset="-122"/>
              <a:ea typeface="黑体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大</a:t>
            </a:r>
            <a:r>
              <a:rPr lang="zh-CN" altLang="en-US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数据可计算：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黑体" pitchFamily="49" charset="-122"/>
                <a:ea typeface="黑体"/>
              </a:rPr>
              <a:t>O(n)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68313" y="1341438"/>
            <a:ext cx="5832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b="1"/>
              <a:t>计算复杂性</a:t>
            </a:r>
            <a:endParaRPr lang="en-US" altLang="zh-CN" sz="2800" b="1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925" y="1844675"/>
            <a:ext cx="878554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zh-CN" altLang="en-US" sz="2400" dirty="0"/>
              <a:t>    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通俗说来，就是用计算机求解问题的难易程度。其度量标准一般是算法的时间复杂度。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CA" altLang="zh-CN">
              <a:ea typeface="宋体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and Optimization </a:t>
            </a:r>
            <a:r>
              <a:rPr lang="en-US" dirty="0" smtClean="0"/>
              <a:t>Problems</a:t>
            </a:r>
          </a:p>
          <a:p>
            <a:r>
              <a:rPr lang="en-US" altLang="zh-CN" dirty="0" smtClean="0">
                <a:latin typeface="Times New Roman" pitchFamily="18" charset="0"/>
              </a:rPr>
              <a:t>Deterministic &amp; Non-deterministic algorithms</a:t>
            </a:r>
            <a:endParaRPr lang="en-US" dirty="0"/>
          </a:p>
          <a:p>
            <a:r>
              <a:rPr lang="en-US" dirty="0"/>
              <a:t>P and NP</a:t>
            </a:r>
          </a:p>
          <a:p>
            <a:r>
              <a:rPr lang="en-US" dirty="0" smtClean="0"/>
              <a:t>NP-Hardness </a:t>
            </a:r>
            <a:r>
              <a:rPr lang="en-US" dirty="0"/>
              <a:t>and NP-Completeness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Relation of P and NP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Decision and Optimization Problems</a:t>
            </a:r>
            <a:endParaRPr lang="en-CA" altLang="zh-CN" sz="4000"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Decision Problem: computational problem with intended output of “yes” or “no”, 1 or 0</a:t>
            </a:r>
          </a:p>
          <a:p>
            <a:pPr>
              <a:lnSpc>
                <a:spcPct val="90000"/>
              </a:lnSpc>
            </a:pPr>
            <a:r>
              <a:rPr lang="en-US" dirty="0"/>
              <a:t>Optimization Problem: computational problem where we try to maximize or minimize some value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Turn optimization into </a:t>
            </a:r>
            <a:r>
              <a:rPr lang="en-US" altLang="zh-CN" dirty="0" smtClean="0"/>
              <a:t>decision:</a:t>
            </a:r>
            <a:endParaRPr lang="en-CA" altLang="zh-CN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 smtClean="0"/>
              <a:t>Introduce </a:t>
            </a:r>
            <a:r>
              <a:rPr lang="en-US" dirty="0"/>
              <a:t>parameter k and ask if the optimal value for the problem is a most or at least k. </a:t>
            </a:r>
            <a:endParaRPr lang="en-CA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84368" y="16002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判断题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84368" y="27089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填空</a:t>
            </a:r>
            <a:r>
              <a:rPr lang="zh-CN" altLang="en-US" sz="2400" dirty="0" smtClean="0">
                <a:solidFill>
                  <a:srgbClr val="FF0000"/>
                </a:solidFill>
              </a:rPr>
              <a:t>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itchFamily="18" charset="0"/>
              </a:rPr>
              <a:t>Deterministic &amp; Non-deterministic algorithms</a:t>
            </a:r>
            <a:endParaRPr lang="zh-CN" alt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600" dirty="0" smtClean="0">
                <a:latin typeface="Times New Roman" pitchFamily="18" charset="0"/>
              </a:rPr>
              <a:t>Deterministic algorithm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Given a particular input, it will always produce the same correct output</a:t>
            </a:r>
          </a:p>
          <a:p>
            <a:pPr>
              <a:buNone/>
            </a:pPr>
            <a:endParaRPr lang="en-US" altLang="zh-CN" sz="26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latin typeface="Times New Roman" pitchFamily="18" charset="0"/>
              </a:rPr>
              <a:t>Non-deterministic algorithm: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with one or more choice points where multiple different continuations are possible, without any specification of which one will be taken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Class P</a:t>
            </a:r>
            <a:endParaRPr lang="en-CA" altLang="zh-CN">
              <a:ea typeface="宋体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Deterministic in nature</a:t>
            </a:r>
          </a:p>
          <a:p>
            <a:pPr>
              <a:lnSpc>
                <a:spcPct val="90000"/>
              </a:lnSpc>
            </a:pPr>
            <a:r>
              <a:rPr lang="en-US"/>
              <a:t>Solved by conventional computers in polynomial time</a:t>
            </a:r>
          </a:p>
          <a:p>
            <a:pPr lvl="1">
              <a:lnSpc>
                <a:spcPct val="90000"/>
              </a:lnSpc>
            </a:pPr>
            <a:r>
              <a:rPr lang="en-US"/>
              <a:t>O(1)			Constant</a:t>
            </a:r>
          </a:p>
          <a:p>
            <a:pPr lvl="1">
              <a:lnSpc>
                <a:spcPct val="90000"/>
              </a:lnSpc>
            </a:pPr>
            <a:r>
              <a:rPr lang="en-US"/>
              <a:t>O(log n)		Sub-linear</a:t>
            </a:r>
          </a:p>
          <a:p>
            <a:pPr lvl="1">
              <a:lnSpc>
                <a:spcPct val="90000"/>
              </a:lnSpc>
            </a:pPr>
            <a:r>
              <a:rPr lang="en-US"/>
              <a:t>O(n)			Linear</a:t>
            </a:r>
          </a:p>
          <a:p>
            <a:pPr lvl="1">
              <a:lnSpc>
                <a:spcPct val="90000"/>
              </a:lnSpc>
            </a:pPr>
            <a:r>
              <a:rPr lang="en-US"/>
              <a:t>O(n log n)		Nearly Linear</a:t>
            </a:r>
          </a:p>
          <a:p>
            <a:pPr lvl="1">
              <a:lnSpc>
                <a:spcPct val="90000"/>
              </a:lnSpc>
            </a:pP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			Quadratic</a:t>
            </a:r>
          </a:p>
          <a:p>
            <a:pPr>
              <a:lnSpc>
                <a:spcPct val="90000"/>
              </a:lnSpc>
            </a:pPr>
            <a:r>
              <a:rPr lang="en-US"/>
              <a:t>Polynomial upper and lower bounds</a:t>
            </a:r>
            <a:endParaRPr lang="en-CA" altLang="zh-CN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Class NP</a:t>
            </a:r>
            <a:endParaRPr lang="en-CA" altLang="zh-CN">
              <a:ea typeface="宋体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en-US" sz="2800" dirty="0"/>
              <a:t>Non-deterministic part as well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someone tells us the solution to a problem, we can verify it in polynomial time</a:t>
            </a:r>
          </a:p>
          <a:p>
            <a:r>
              <a:rPr lang="en-US" sz="2800" dirty="0"/>
              <a:t>Two </a:t>
            </a:r>
            <a:r>
              <a:rPr lang="en-US" sz="2800" dirty="0" smtClean="0"/>
              <a:t>steps: </a:t>
            </a:r>
            <a:r>
              <a:rPr lang="en-US" sz="2800" dirty="0"/>
              <a:t>non-deterministic method to generate possible solutions, deterministic method to verify in polynomial time that the solution is correct.</a:t>
            </a:r>
            <a:endParaRPr lang="en-CA" altLang="zh-CN" sz="28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916113"/>
            <a:ext cx="83169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/>
              <a:t>    </a:t>
            </a:r>
            <a:r>
              <a:rPr lang="zh-CN" altLang="zh-CN" sz="2400" dirty="0"/>
              <a:t>在计算复杂性理论种，时间复杂度不超过多项式的问题称为</a:t>
            </a:r>
            <a:r>
              <a:rPr lang="en-US" altLang="zh-CN" sz="2400" dirty="0"/>
              <a:t>P(polynomial)</a:t>
            </a:r>
            <a:r>
              <a:rPr lang="zh-CN" altLang="zh-CN" sz="2400" dirty="0"/>
              <a:t>问题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72707" name="Rectangle 3"/>
          <p:cNvSpPr txBox="1">
            <a:spLocks noChangeArrowheads="1"/>
          </p:cNvSpPr>
          <p:nvPr/>
        </p:nvSpPr>
        <p:spPr bwMode="auto">
          <a:xfrm>
            <a:off x="395288" y="3429000"/>
            <a:ext cx="58324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b="1"/>
              <a:t> NP </a:t>
            </a:r>
            <a:r>
              <a:rPr lang="zh-CN" altLang="en-US" sz="2800" b="1"/>
              <a:t>问题</a:t>
            </a:r>
            <a:endParaRPr lang="en-US" altLang="zh-CN" sz="2800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91250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*</a:t>
            </a:r>
            <a:r>
              <a:rPr lang="zh-CN" altLang="en-US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以上资料来源</a:t>
            </a:r>
            <a:r>
              <a:rPr lang="en-US" altLang="zh-CN" sz="1400" kern="0" dirty="0" err="1">
                <a:solidFill>
                  <a:srgbClr val="000000"/>
                </a:solidFill>
                <a:latin typeface="黑体" pitchFamily="49" charset="-122"/>
                <a:ea typeface="黑体"/>
              </a:rPr>
              <a:t>wikipedia</a:t>
            </a:r>
            <a:endParaRPr lang="zh-CN" altLang="zh-CN" sz="1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407670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  将可以在多项式时间内验证的问题称为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(non-deterministic polynomial)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问题。其也作为多项式时间可验证解的算法问题的集合。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72710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58324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b="1"/>
              <a:t> P </a:t>
            </a:r>
            <a:r>
              <a:rPr lang="zh-CN" altLang="en-US" sz="2800" b="1"/>
              <a:t>问题</a:t>
            </a:r>
            <a:endParaRPr lang="en-US" altLang="zh-CN" sz="2800" b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58324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b="1"/>
              <a:t> NP-complete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0825" y="1485900"/>
            <a:ext cx="8316913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  在计算复杂度理论的世界中，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NPC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问题，又称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完全问题或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完备问题，是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中最难的决定性问题。因此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完备问题应该是最不可能被化简为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的决定性问题的集合。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323850" y="3141663"/>
            <a:ext cx="5832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b="1"/>
              <a:t> NP-hard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3716338"/>
            <a:ext cx="831691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  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困难问题是指这样的一类问题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, 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它们本身的复杂度是多少无所谓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但由后面的论述可知至少是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NP), 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但是只要这个问题找到确定的多项式时间的解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, 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那么我们可以证明出所有的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问题都一定存在确定的多项式时间的解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. (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简单叙述一下就是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, 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只要有一个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困难问题找到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解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, 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那么所有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NP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问题都是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P</a:t>
            </a:r>
            <a:r>
              <a:rPr lang="zh-CN" altLang="en-US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问题</a:t>
            </a:r>
            <a:r>
              <a:rPr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.)</a:t>
            </a:r>
            <a:endParaRPr lang="zh-CN" altLang="zh-CN" sz="2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84888" y="6497638"/>
            <a:ext cx="29511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*</a:t>
            </a:r>
            <a:r>
              <a:rPr lang="zh-CN" altLang="en-US" sz="1400" kern="0" dirty="0">
                <a:solidFill>
                  <a:srgbClr val="000000"/>
                </a:solidFill>
                <a:latin typeface="黑体" pitchFamily="49" charset="-122"/>
                <a:ea typeface="黑体"/>
              </a:rPr>
              <a:t>以上资料来源</a:t>
            </a:r>
            <a:r>
              <a:rPr lang="en-US" altLang="zh-CN" sz="1400" kern="0" dirty="0" err="1">
                <a:solidFill>
                  <a:srgbClr val="000000"/>
                </a:solidFill>
                <a:latin typeface="黑体" pitchFamily="49" charset="-122"/>
                <a:ea typeface="黑体"/>
              </a:rPr>
              <a:t>wikipedia</a:t>
            </a:r>
            <a:endParaRPr lang="zh-CN" altLang="zh-CN" sz="1400" kern="0" dirty="0">
              <a:solidFill>
                <a:srgbClr val="000000"/>
              </a:solidFill>
              <a:latin typeface="黑体" pitchFamily="49" charset="-122"/>
              <a:ea typeface="黑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10528</TotalTime>
  <Words>933</Words>
  <Application>Microsoft Office PowerPoint</Application>
  <PresentationFormat>全屏显示(4:3)</PresentationFormat>
  <Paragraphs>103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Arial</vt:lpstr>
      <vt:lpstr>Calibri</vt:lpstr>
      <vt:lpstr>Times New Roman</vt:lpstr>
      <vt:lpstr>主题1</vt:lpstr>
      <vt:lpstr>Introduction to Computational Thinking  Chapter 10: P, NP, NP-hard and NP-complete A brief and NOT SO accurate introduction</vt:lpstr>
      <vt:lpstr>PowerPoint 演示文稿</vt:lpstr>
      <vt:lpstr>Outline</vt:lpstr>
      <vt:lpstr>Decision and Optimization Problems</vt:lpstr>
      <vt:lpstr>Deterministic &amp; Non-deterministic algorithms</vt:lpstr>
      <vt:lpstr>Complexity Class P</vt:lpstr>
      <vt:lpstr>Complexity Class NP</vt:lpstr>
      <vt:lpstr>PowerPoint 演示文稿</vt:lpstr>
      <vt:lpstr>PowerPoint 演示文稿</vt:lpstr>
      <vt:lpstr>NP-complete</vt:lpstr>
      <vt:lpstr>History of NP-complete</vt:lpstr>
      <vt:lpstr>NP-hard</vt:lpstr>
      <vt:lpstr>NP-complete Example: subset sum problem </vt:lpstr>
      <vt:lpstr>PowerPoint 演示文稿</vt:lpstr>
      <vt:lpstr>Relation of P and NP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程序设计语言</dc:title>
  <dc:creator>unio</dc:creator>
  <cp:lastModifiedBy>mao rui</cp:lastModifiedBy>
  <cp:revision>776</cp:revision>
  <dcterms:created xsi:type="dcterms:W3CDTF">2012-10-26T12:18:38Z</dcterms:created>
  <dcterms:modified xsi:type="dcterms:W3CDTF">2019-12-16T11:16:05Z</dcterms:modified>
</cp:coreProperties>
</file>