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74"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443" r:id="rId23"/>
    <p:sldId id="444" r:id="rId24"/>
    <p:sldId id="445" r:id="rId25"/>
    <p:sldId id="446" r:id="rId26"/>
    <p:sldId id="447" r:id="rId27"/>
    <p:sldId id="448" r:id="rId28"/>
    <p:sldId id="449" r:id="rId29"/>
    <p:sldId id="366" r:id="rId30"/>
    <p:sldId id="368" r:id="rId31"/>
    <p:sldId id="369" r:id="rId32"/>
    <p:sldId id="450" r:id="rId33"/>
    <p:sldId id="370" r:id="rId34"/>
    <p:sldId id="371" r:id="rId35"/>
    <p:sldId id="372" r:id="rId36"/>
    <p:sldId id="374"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04" autoAdjust="0"/>
  </p:normalViewPr>
  <p:slideViewPr>
    <p:cSldViewPr>
      <p:cViewPr varScale="1">
        <p:scale>
          <a:sx n="114" d="100"/>
          <a:sy n="114" d="100"/>
        </p:scale>
        <p:origin x="1446" y="2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5884428-58DD-4BB1-8558-938B89AD7118}" type="datetimeFigureOut">
              <a:rPr lang="zh-CN" altLang="en-US"/>
              <a:pPr>
                <a:defRPr/>
              </a:pPr>
              <a:t>2019/12/16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56D3787-5E3C-472F-AAA8-6F5030EF63FC}" type="slidenum">
              <a:rPr lang="zh-CN" altLang="en-US"/>
              <a:pPr>
                <a:defRPr/>
              </a:pPr>
              <a:t>‹#›</a:t>
            </a:fld>
            <a:endParaRPr lang="zh-CN" altLang="en-US"/>
          </a:p>
        </p:txBody>
      </p:sp>
    </p:spTree>
    <p:extLst>
      <p:ext uri="{BB962C8B-B14F-4D97-AF65-F5344CB8AC3E}">
        <p14:creationId xmlns:p14="http://schemas.microsoft.com/office/powerpoint/2010/main" val="9726987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Sir_Isaac_Newton" TargetMode="External"/><Relationship Id="rId3" Type="http://schemas.openxmlformats.org/officeDocument/2006/relationships/hyperlink" Target="http://en.wikipedia.org/wiki/Pascal_(programming_language)" TargetMode="External"/><Relationship Id="rId7" Type="http://schemas.openxmlformats.org/officeDocument/2006/relationships/hyperlink" Target="http://en.wikipedia.org/wiki/Infinitesimal_calculu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History_of_philosophy" TargetMode="External"/><Relationship Id="rId5" Type="http://schemas.openxmlformats.org/officeDocument/2006/relationships/hyperlink" Target="http://en.wikipedia.org/wiki/History_of_mathematics" TargetMode="External"/><Relationship Id="rId4" Type="http://schemas.openxmlformats.org/officeDocument/2006/relationships/hyperlink" Target="http://en.wikipedia.org/wiki/Pascal_(unit)" TargetMode="External"/><Relationship Id="rId9" Type="http://schemas.openxmlformats.org/officeDocument/2006/relationships/hyperlink" Target="http://en.wikipedia.org/wiki/Leibniz's_not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FB700C61-8204-4FA4-AF64-3B5F47C6680C}" type="slidenum">
              <a:rPr lang="en-US" altLang="zh-CN" smtClean="0"/>
              <a:pPr>
                <a:defRPr/>
              </a:pPr>
              <a:t>1</a:t>
            </a:fld>
            <a:endParaRPr lang="en-US" altLang="zh-CN"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70990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hlinkClick r:id="rId3" action="ppaction://hlinkfile" tooltip="Pascal (programming language)"/>
              </a:rPr>
              <a:t>Pascal (programming language)</a:t>
            </a:r>
            <a:r>
              <a:rPr lang="en-US" altLang="zh-CN" smtClean="0"/>
              <a:t> </a:t>
            </a:r>
            <a:r>
              <a:rPr lang="en-US" altLang="zh-CN" smtClean="0">
                <a:hlinkClick r:id="rId4" action="ppaction://hlinkfile" tooltip="Pascal (unit)"/>
              </a:rPr>
              <a:t>Pascal (unit)</a:t>
            </a:r>
            <a:r>
              <a:rPr lang="en-US" altLang="zh-CN" smtClean="0"/>
              <a:t> (Pa), the SI unit of pressure (equivalent to one newton per square meter)</a:t>
            </a:r>
          </a:p>
          <a:p>
            <a:r>
              <a:rPr lang="en-US" altLang="zh-CN" smtClean="0"/>
              <a:t>Leibniz occupies a prominent place in the </a:t>
            </a:r>
            <a:r>
              <a:rPr lang="en-US" altLang="zh-CN" smtClean="0">
                <a:hlinkClick r:id="rId5" action="ppaction://hlinkfile" tooltip="History of mathematics"/>
              </a:rPr>
              <a:t>history of mathematics</a:t>
            </a:r>
            <a:r>
              <a:rPr lang="en-US" altLang="zh-CN" smtClean="0"/>
              <a:t> and the </a:t>
            </a:r>
            <a:r>
              <a:rPr lang="en-US" altLang="zh-CN" smtClean="0">
                <a:hlinkClick r:id="rId6" action="ppaction://hlinkfile" tooltip="History of philosophy"/>
              </a:rPr>
              <a:t>history of philosophy</a:t>
            </a:r>
            <a:r>
              <a:rPr lang="en-US" altLang="zh-CN" smtClean="0"/>
              <a:t>. He developed the </a:t>
            </a:r>
            <a:r>
              <a:rPr lang="en-US" altLang="zh-CN" smtClean="0">
                <a:hlinkClick r:id="rId7" action="ppaction://hlinkfile" tooltip="Infinitesimal calculus"/>
              </a:rPr>
              <a:t>infinitesimal calculus</a:t>
            </a:r>
            <a:r>
              <a:rPr lang="en-US" altLang="zh-CN" smtClean="0"/>
              <a:t> independently of </a:t>
            </a:r>
            <a:r>
              <a:rPr lang="en-US" altLang="zh-CN" smtClean="0">
                <a:hlinkClick r:id="rId8" action="ppaction://hlinkfile" tooltip="Sir Isaac Newton"/>
              </a:rPr>
              <a:t>Isaac Newton</a:t>
            </a:r>
            <a:r>
              <a:rPr lang="en-US" altLang="zh-CN" smtClean="0"/>
              <a:t>, and </a:t>
            </a:r>
            <a:r>
              <a:rPr lang="en-US" altLang="zh-CN" smtClean="0">
                <a:hlinkClick r:id="rId9" action="ppaction://hlinkfile" tooltip="Leibniz's notation"/>
              </a:rPr>
              <a:t>Leibniz's mathematical notation</a:t>
            </a:r>
            <a:r>
              <a:rPr lang="en-US" altLang="zh-CN" smtClean="0"/>
              <a:t> has been widely used ever since it was published. </a:t>
            </a:r>
            <a:endParaRPr lang="zh-CN" altLang="en-US" smtClean="0"/>
          </a:p>
        </p:txBody>
      </p:sp>
      <p:sp>
        <p:nvSpPr>
          <p:cNvPr id="4" name="灯片编号占位符 3"/>
          <p:cNvSpPr>
            <a:spLocks noGrp="1"/>
          </p:cNvSpPr>
          <p:nvPr>
            <p:ph type="sldNum" sz="quarter" idx="5"/>
          </p:nvPr>
        </p:nvSpPr>
        <p:spPr/>
        <p:txBody>
          <a:bodyPr/>
          <a:lstStyle/>
          <a:p>
            <a:pPr>
              <a:defRPr/>
            </a:pPr>
            <a:fld id="{D5DC4D45-1567-4BD7-840D-2735672B7DD7}" type="slidenum">
              <a:rPr lang="zh-CN" altLang="en-US" smtClean="0"/>
              <a:pPr>
                <a:defRPr/>
              </a:pPr>
              <a:t>7</a:t>
            </a:fld>
            <a:endParaRPr lang="zh-CN" altLang="en-US"/>
          </a:p>
        </p:txBody>
      </p:sp>
    </p:spTree>
    <p:extLst>
      <p:ext uri="{BB962C8B-B14F-4D97-AF65-F5344CB8AC3E}">
        <p14:creationId xmlns:p14="http://schemas.microsoft.com/office/powerpoint/2010/main" val="23018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latin typeface="Arial" charset="0"/>
            </a:endParaRPr>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977472-1747-4446-B08D-3F524CAFF044}" type="slidenum">
              <a:rPr lang="en-US" altLang="zh-CN" smtClean="0">
                <a:latin typeface="Arial" charset="0"/>
              </a:rPr>
              <a:pPr fontAlgn="base">
                <a:spcBef>
                  <a:spcPct val="0"/>
                </a:spcBef>
                <a:spcAft>
                  <a:spcPct val="0"/>
                </a:spcAft>
              </a:pPr>
              <a:t>21</a:t>
            </a:fld>
            <a:endParaRPr lang="en-US" altLang="zh-CN" smtClean="0">
              <a:latin typeface="Arial" charset="0"/>
            </a:endParaRPr>
          </a:p>
        </p:txBody>
      </p:sp>
    </p:spTree>
    <p:extLst>
      <p:ext uri="{BB962C8B-B14F-4D97-AF65-F5344CB8AC3E}">
        <p14:creationId xmlns:p14="http://schemas.microsoft.com/office/powerpoint/2010/main" val="214765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两个大牛</a:t>
            </a:r>
            <a:endParaRPr lang="en-US" altLang="zh-CN" smtClean="0">
              <a:latin typeface="Arial" charset="0"/>
            </a:endParaRPr>
          </a:p>
          <a:p>
            <a:r>
              <a:rPr lang="en-US" altLang="zh-CN" smtClean="0">
                <a:latin typeface="Arial" charset="0"/>
              </a:rPr>
              <a:t>emerson</a:t>
            </a:r>
            <a:endParaRPr lang="zh-CN" altLang="en-US" smtClean="0">
              <a:latin typeface="Arial" charset="0"/>
            </a:endParaRPr>
          </a:p>
        </p:txBody>
      </p:sp>
      <p:sp>
        <p:nvSpPr>
          <p:cNvPr id="105476" name="页眉占位符 3"/>
          <p:cNvSpPr>
            <a:spLocks noGrp="1"/>
          </p:cNvSpPr>
          <p:nvPr>
            <p:ph type="hdr" sz="quarter"/>
          </p:nvPr>
        </p:nvSpPr>
        <p:spPr/>
        <p:txBody>
          <a:bodyPr/>
          <a:lstStyle/>
          <a:p>
            <a:pPr>
              <a:defRPr/>
            </a:pPr>
            <a:r>
              <a:rPr lang="zh-CN" altLang="en-US" smtClean="0"/>
              <a:t>《计算机基础》</a:t>
            </a:r>
          </a:p>
        </p:txBody>
      </p:sp>
      <p:sp>
        <p:nvSpPr>
          <p:cNvPr id="105477" name="日期占位符 4"/>
          <p:cNvSpPr>
            <a:spLocks noGrp="1"/>
          </p:cNvSpPr>
          <p:nvPr>
            <p:ph type="dt" sz="quarter" idx="1"/>
          </p:nvPr>
        </p:nvSpPr>
        <p:spPr/>
        <p:txBody>
          <a:bodyPr/>
          <a:lstStyle/>
          <a:p>
            <a:pPr>
              <a:defRPr/>
            </a:pPr>
            <a:r>
              <a:rPr lang="zh-CN" altLang="en-US" smtClean="0"/>
              <a:t>第1章 计算机基础知识</a:t>
            </a:r>
            <a:endParaRPr lang="en-US" altLang="zh-CN" smtClean="0"/>
          </a:p>
        </p:txBody>
      </p:sp>
      <p:sp>
        <p:nvSpPr>
          <p:cNvPr id="105478" name="灯片编号占位符 5"/>
          <p:cNvSpPr>
            <a:spLocks noGrp="1"/>
          </p:cNvSpPr>
          <p:nvPr>
            <p:ph type="sldNum" sz="quarter" idx="5"/>
          </p:nvPr>
        </p:nvSpPr>
        <p:spPr/>
        <p:txBody>
          <a:bodyPr/>
          <a:lstStyle/>
          <a:p>
            <a:pPr>
              <a:defRPr/>
            </a:pPr>
            <a:fld id="{9522CE38-B553-4394-AE18-896C10919643}" type="slidenum">
              <a:rPr lang="zh-CN" altLang="en-US" smtClean="0"/>
              <a:pPr>
                <a:defRPr/>
              </a:pPr>
              <a:t>22</a:t>
            </a:fld>
            <a:endParaRPr lang="en-US" altLang="zh-CN" smtClean="0"/>
          </a:p>
        </p:txBody>
      </p:sp>
    </p:spTree>
    <p:extLst>
      <p:ext uri="{BB962C8B-B14F-4D97-AF65-F5344CB8AC3E}">
        <p14:creationId xmlns:p14="http://schemas.microsoft.com/office/powerpoint/2010/main" val="19647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Arial" charset="0"/>
              </a:rPr>
              <a:t>有多个稳定可转化状态就可以用作计算机</a:t>
            </a:r>
          </a:p>
        </p:txBody>
      </p:sp>
      <p:sp>
        <p:nvSpPr>
          <p:cNvPr id="106500" name="页眉占位符 3"/>
          <p:cNvSpPr>
            <a:spLocks noGrp="1"/>
          </p:cNvSpPr>
          <p:nvPr>
            <p:ph type="hdr" sz="quarter"/>
          </p:nvPr>
        </p:nvSpPr>
        <p:spPr/>
        <p:txBody>
          <a:bodyPr/>
          <a:lstStyle/>
          <a:p>
            <a:pPr>
              <a:defRPr/>
            </a:pPr>
            <a:r>
              <a:rPr lang="zh-CN" altLang="en-US" smtClean="0"/>
              <a:t>《计算机基础》</a:t>
            </a:r>
          </a:p>
        </p:txBody>
      </p:sp>
      <p:sp>
        <p:nvSpPr>
          <p:cNvPr id="106501" name="日期占位符 4"/>
          <p:cNvSpPr>
            <a:spLocks noGrp="1"/>
          </p:cNvSpPr>
          <p:nvPr>
            <p:ph type="dt" sz="quarter" idx="1"/>
          </p:nvPr>
        </p:nvSpPr>
        <p:spPr/>
        <p:txBody>
          <a:bodyPr/>
          <a:lstStyle/>
          <a:p>
            <a:pPr>
              <a:defRPr/>
            </a:pPr>
            <a:r>
              <a:rPr lang="zh-CN" altLang="en-US" smtClean="0"/>
              <a:t>第1章 计算机基础知识</a:t>
            </a:r>
            <a:endParaRPr lang="en-US" altLang="zh-CN" smtClean="0"/>
          </a:p>
        </p:txBody>
      </p:sp>
      <p:sp>
        <p:nvSpPr>
          <p:cNvPr id="106502" name="灯片编号占位符 5"/>
          <p:cNvSpPr>
            <a:spLocks noGrp="1"/>
          </p:cNvSpPr>
          <p:nvPr>
            <p:ph type="sldNum" sz="quarter" idx="5"/>
          </p:nvPr>
        </p:nvSpPr>
        <p:spPr/>
        <p:txBody>
          <a:bodyPr/>
          <a:lstStyle/>
          <a:p>
            <a:pPr>
              <a:defRPr/>
            </a:pPr>
            <a:fld id="{70D28BCC-AD38-42CA-B7CB-AD1074DC7F6A}" type="slidenum">
              <a:rPr lang="zh-CN" altLang="en-US" smtClean="0"/>
              <a:pPr>
                <a:defRPr/>
              </a:pPr>
              <a:t>23</a:t>
            </a:fld>
            <a:endParaRPr lang="en-US" altLang="zh-CN" smtClean="0"/>
          </a:p>
        </p:txBody>
      </p:sp>
    </p:spTree>
    <p:extLst>
      <p:ext uri="{BB962C8B-B14F-4D97-AF65-F5344CB8AC3E}">
        <p14:creationId xmlns:p14="http://schemas.microsoft.com/office/powerpoint/2010/main" val="189124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门电路的完备性</a:t>
            </a:r>
          </a:p>
        </p:txBody>
      </p:sp>
      <p:sp>
        <p:nvSpPr>
          <p:cNvPr id="4" name="灯片编号占位符 3"/>
          <p:cNvSpPr>
            <a:spLocks noGrp="1"/>
          </p:cNvSpPr>
          <p:nvPr>
            <p:ph type="sldNum" sz="quarter" idx="5"/>
          </p:nvPr>
        </p:nvSpPr>
        <p:spPr/>
        <p:txBody>
          <a:bodyPr/>
          <a:lstStyle/>
          <a:p>
            <a:pPr>
              <a:defRPr/>
            </a:pPr>
            <a:fld id="{D3C98F5E-4255-4F3A-B317-60EDF9B6B9C6}" type="slidenum">
              <a:rPr lang="zh-CN" altLang="en-US" smtClean="0"/>
              <a:pPr>
                <a:defRPr/>
              </a:pPr>
              <a:t>29</a:t>
            </a:fld>
            <a:endParaRPr lang="zh-CN" altLang="en-US"/>
          </a:p>
        </p:txBody>
      </p:sp>
    </p:spTree>
    <p:extLst>
      <p:ext uri="{BB962C8B-B14F-4D97-AF65-F5344CB8AC3E}">
        <p14:creationId xmlns:p14="http://schemas.microsoft.com/office/powerpoint/2010/main" val="2073834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064DDC5-C6DA-4B7C-849A-B07B78D7100D}"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00F07F-119A-41CC-B9B3-415BE147744D}" type="slidenum">
              <a:rPr lang="zh-CN" altLang="en-US"/>
              <a:pPr>
                <a:defRPr/>
              </a:pPr>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F27108E-6435-4E90-BB21-D2450B2EDEAF}"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86A8B9-9798-4709-9006-31119240846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F264D7F-498A-4CDA-A496-5C0BDB54DECA}"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2954FB-887B-4703-BB5F-D80E25B1105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6334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68413"/>
            <a:ext cx="8229600" cy="4857750"/>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E05409D2-2126-434B-9B1E-F3F9284755D5}"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B72436-26C2-4DC0-A2CD-2DCB667C2C6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A9676D1-6B80-4E67-AF67-60B1E6D88A0C}"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B83EE4-398B-408B-99FA-9307F2B39834}" type="slidenum">
              <a:rPr lang="zh-CN" altLang="en-US"/>
              <a:pPr>
                <a:defRPr/>
              </a:pPr>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CCC79F3-8934-4863-8B47-D4C77F18A3E2}"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6840A1E-72B6-4B67-B1CD-9C9C43008FF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27B9ECB-5409-46F7-AF92-468EA861BF92}"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BF38FC5-0E0F-407E-848B-62BEF6D7915E}" type="slidenum">
              <a:rPr lang="zh-CN" altLang="en-US"/>
              <a:pPr>
                <a:defRPr/>
              </a:pPr>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59632" y="11565"/>
            <a:ext cx="2041777" cy="332991"/>
          </a:xfrm>
          <a:prstGeom prst="rect">
            <a:avLst/>
          </a:prstGeom>
        </p:spPr>
      </p:pic>
      <p:pic>
        <p:nvPicPr>
          <p:cNvPr id="9"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1152663" cy="33299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2859E5-06B2-4E3A-9B0E-A0AEB4170DB6}" type="datetime1">
              <a:rPr lang="zh-CN" altLang="en-US"/>
              <a:pPr>
                <a:defRPr/>
              </a:pPr>
              <a:t>2019/12/16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B145478-12C6-433B-849F-BC22E9594B2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3B766E3-42DE-4F6B-AB09-B11E29FAEF3A}" type="datetime1">
              <a:rPr lang="zh-CN" altLang="en-US"/>
              <a:pPr>
                <a:defRPr/>
              </a:pPr>
              <a:t>2019/12/16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5F8A8E1-E9F1-450E-BC7A-85FCCA1A2FB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9C0ED6F-84AF-4536-B0C5-B350A10046D1}" type="datetime1">
              <a:rPr lang="zh-CN" altLang="en-US"/>
              <a:pPr>
                <a:defRPr/>
              </a:pPr>
              <a:t>2019/12/16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2DF5118-51B2-4513-BAA0-4490FA3990C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FEB9CC4-EA9C-4556-8BC5-B3EE1F333DA0}"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2D280-64D2-4D6C-B76F-18FEF475558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E3B975-5A35-4352-A70B-22A911066174}"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11CBA43-84A8-4265-A659-17F47DEDC5D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9" name="标题占位符 1"/>
          <p:cNvSpPr>
            <a:spLocks noGrp="1"/>
          </p:cNvSpPr>
          <p:nvPr>
            <p:ph type="title"/>
          </p:nvPr>
        </p:nvSpPr>
        <p:spPr bwMode="auto">
          <a:xfrm>
            <a:off x="468313" y="404813"/>
            <a:ext cx="822960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20" name="文本占位符 2"/>
          <p:cNvSpPr>
            <a:spLocks noGrp="1"/>
          </p:cNvSpPr>
          <p:nvPr>
            <p:ph type="body" idx="1"/>
          </p:nvPr>
        </p:nvSpPr>
        <p:spPr bwMode="auto">
          <a:xfrm>
            <a:off x="468313" y="1268413"/>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767957-1E93-4BD4-B88E-7F7A3EA675B5}" type="datetime1">
              <a:rPr lang="zh-CN" altLang="en-US"/>
              <a:pPr>
                <a:defRPr/>
              </a:pPr>
              <a:t>2019/12/16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917F85D-AD7B-4504-A6B3-00344A63AF87}" type="slidenum">
              <a:rPr lang="zh-CN" altLang="en-US"/>
              <a:pPr>
                <a:defRPr/>
              </a:pPr>
              <a:t>‹#›</a:t>
            </a:fld>
            <a:endParaRPr lang="zh-CN" altLang="en-US"/>
          </a:p>
        </p:txBody>
      </p:sp>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9" name="图片 8"/>
          <p:cNvPicPr>
            <a:picLocks noChangeAspect="1"/>
          </p:cNvPicPr>
          <p:nvPr userDrawn="1"/>
        </p:nvPicPr>
        <p:blipFill rotWithShape="1">
          <a:blip r:embed="rId15"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3600" b="1" kern="1200">
          <a:solidFill>
            <a:schemeClr val="tx1"/>
          </a:solidFill>
          <a:latin typeface="+mj-lt"/>
          <a:ea typeface="黑体" pitchFamily="2" charset="-122"/>
          <a:cs typeface="+mj-cs"/>
        </a:defRPr>
      </a:lvl1pPr>
      <a:lvl2pPr algn="l" rtl="0" eaLnBrk="0" fontAlgn="base" hangingPunct="0">
        <a:spcBef>
          <a:spcPct val="0"/>
        </a:spcBef>
        <a:spcAft>
          <a:spcPct val="0"/>
        </a:spcAft>
        <a:defRPr sz="3600" b="1">
          <a:solidFill>
            <a:schemeClr val="tx1"/>
          </a:solidFill>
          <a:latin typeface="Calibri" pitchFamily="34" charset="0"/>
          <a:ea typeface="黑体" pitchFamily="2" charset="-122"/>
        </a:defRPr>
      </a:lvl2pPr>
      <a:lvl3pPr algn="l" rtl="0" eaLnBrk="0" fontAlgn="base" hangingPunct="0">
        <a:spcBef>
          <a:spcPct val="0"/>
        </a:spcBef>
        <a:spcAft>
          <a:spcPct val="0"/>
        </a:spcAft>
        <a:defRPr sz="3600" b="1">
          <a:solidFill>
            <a:schemeClr val="tx1"/>
          </a:solidFill>
          <a:latin typeface="Calibri" pitchFamily="34" charset="0"/>
          <a:ea typeface="黑体" pitchFamily="2" charset="-122"/>
        </a:defRPr>
      </a:lvl3pPr>
      <a:lvl4pPr algn="l" rtl="0" eaLnBrk="0" fontAlgn="base" hangingPunct="0">
        <a:spcBef>
          <a:spcPct val="0"/>
        </a:spcBef>
        <a:spcAft>
          <a:spcPct val="0"/>
        </a:spcAft>
        <a:defRPr sz="3600" b="1">
          <a:solidFill>
            <a:schemeClr val="tx1"/>
          </a:solidFill>
          <a:latin typeface="Calibri" pitchFamily="34" charset="0"/>
          <a:ea typeface="黑体" pitchFamily="2" charset="-122"/>
        </a:defRPr>
      </a:lvl4pPr>
      <a:lvl5pPr algn="l" rtl="0" eaLnBrk="0" fontAlgn="base" hangingPunct="0">
        <a:spcBef>
          <a:spcPct val="0"/>
        </a:spcBef>
        <a:spcAft>
          <a:spcPct val="0"/>
        </a:spcAft>
        <a:defRPr sz="3600" b="1">
          <a:solidFill>
            <a:schemeClr val="tx1"/>
          </a:solidFill>
          <a:latin typeface="Calibri" pitchFamily="34" charset="0"/>
          <a:ea typeface="黑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52400" y="990600"/>
            <a:ext cx="8839200" cy="1676400"/>
          </a:xfrm>
        </p:spPr>
        <p:txBody>
          <a:bodyPr/>
          <a:lstStyle/>
          <a:p>
            <a:pPr algn="ctr" eaLnBrk="1" hangingPunct="1">
              <a:spcBef>
                <a:spcPct val="20000"/>
              </a:spcBef>
            </a:pPr>
            <a:r>
              <a:rPr lang="en-US" altLang="zh-CN" smtClean="0">
                <a:solidFill>
                  <a:srgbClr val="133984"/>
                </a:solidFill>
                <a:latin typeface="Times New Roman" pitchFamily="18" charset="0"/>
                <a:ea typeface="宋体" pitchFamily="2" charset="-122"/>
                <a:cs typeface="Times New Roman" pitchFamily="18" charset="0"/>
              </a:rPr>
              <a:t>Introduction to Computational Thinking(2)</a:t>
            </a:r>
            <a:endParaRPr lang="zh-CN" altLang="zh-CN" smtClean="0">
              <a:solidFill>
                <a:srgbClr val="133984"/>
              </a:solidFill>
              <a:latin typeface="Times New Roman" pitchFamily="18" charset="0"/>
              <a:ea typeface="宋体" pitchFamily="2" charset="-122"/>
              <a:cs typeface="Times New Roman" pitchFamily="18" charset="0"/>
            </a:endParaRPr>
          </a:p>
        </p:txBody>
      </p:sp>
      <p:sp>
        <p:nvSpPr>
          <p:cNvPr id="10243" name="Rectangle 3"/>
          <p:cNvSpPr>
            <a:spLocks noGrp="1" noChangeArrowheads="1"/>
          </p:cNvSpPr>
          <p:nvPr>
            <p:ph type="subTitle" idx="1"/>
          </p:nvPr>
        </p:nvSpPr>
        <p:spPr>
          <a:xfrm>
            <a:off x="731168" y="3789040"/>
            <a:ext cx="7681664" cy="1892300"/>
          </a:xfrm>
        </p:spPr>
        <p:txBody>
          <a:bodyPr/>
          <a:lstStyle/>
          <a:p>
            <a:pPr eaLnBrk="1" hangingPunct="1"/>
            <a:endParaRPr lang="en-US" altLang="zh-CN" sz="3600" dirty="0" smtClean="0">
              <a:solidFill>
                <a:srgbClr val="133984"/>
              </a:solidFill>
              <a:latin typeface="宋体" pitchFamily="2" charset="-122"/>
            </a:endParaRPr>
          </a:p>
          <a:p>
            <a:pPr eaLnBrk="1" hangingPunct="1"/>
            <a:r>
              <a:rPr lang="en-US" altLang="zh-CN" dirty="0" err="1" smtClean="0">
                <a:solidFill>
                  <a:srgbClr val="133984"/>
                </a:solidFill>
              </a:rPr>
              <a:t>Guoliang</a:t>
            </a:r>
            <a:r>
              <a:rPr lang="en-US" altLang="zh-CN" dirty="0" smtClean="0">
                <a:solidFill>
                  <a:srgbClr val="133984"/>
                </a:solidFill>
              </a:rPr>
              <a:t> Chen, </a:t>
            </a:r>
            <a:r>
              <a:rPr lang="en-US" altLang="zh-CN" dirty="0" err="1" smtClean="0">
                <a:solidFill>
                  <a:srgbClr val="133984"/>
                </a:solidFill>
              </a:rPr>
              <a:t>Rongsheng</a:t>
            </a:r>
            <a:r>
              <a:rPr lang="en-US" altLang="zh-CN" dirty="0" smtClean="0">
                <a:solidFill>
                  <a:srgbClr val="133984"/>
                </a:solidFill>
              </a:rPr>
              <a:t> Dong </a:t>
            </a:r>
          </a:p>
          <a:p>
            <a:pPr eaLnBrk="1" hangingPunct="1"/>
            <a:r>
              <a:rPr lang="en-US" altLang="zh-CN" dirty="0" smtClean="0">
                <a:solidFill>
                  <a:srgbClr val="133984"/>
                </a:solidFill>
              </a:rPr>
              <a:t>Rui </a:t>
            </a:r>
            <a:r>
              <a:rPr lang="en-US" altLang="zh-CN" dirty="0" smtClean="0">
                <a:solidFill>
                  <a:srgbClr val="133984"/>
                </a:solidFill>
              </a:rPr>
              <a:t>Mao</a:t>
            </a:r>
          </a:p>
          <a:p>
            <a:pPr eaLnBrk="1" hangingPunct="1"/>
            <a:r>
              <a:rPr lang="en-US" altLang="zh-CN" dirty="0">
                <a:solidFill>
                  <a:srgbClr val="133984"/>
                </a:solidFill>
              </a:rPr>
              <a:t>Shenzhen University</a:t>
            </a:r>
          </a:p>
          <a:p>
            <a:pPr eaLnBrk="1" hangingPunct="1"/>
            <a:r>
              <a:rPr lang="en-US" altLang="zh-CN" dirty="0">
                <a:solidFill>
                  <a:srgbClr val="133984"/>
                </a:solidFill>
              </a:rPr>
              <a:t>Shenzhen Institute of Computing </a:t>
            </a:r>
            <a:r>
              <a:rPr lang="en-US" altLang="zh-CN" dirty="0" smtClean="0">
                <a:solidFill>
                  <a:srgbClr val="133984"/>
                </a:solidFill>
              </a:rPr>
              <a:t>Sciences</a:t>
            </a:r>
            <a:endParaRPr lang="en-US" altLang="zh-CN" dirty="0">
              <a:solidFill>
                <a:srgbClr val="13398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8153400" cy="5953125"/>
          </a:xfrm>
        </p:spPr>
        <p:txBody>
          <a:bodyPr/>
          <a:lstStyle/>
          <a:p>
            <a:pPr marL="361950" lvl="1" indent="-3619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2. Computational process should be expressed by formalization </a:t>
            </a:r>
          </a:p>
          <a:p>
            <a:pPr marL="714375" lvl="2" indent="-35242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 </a:t>
            </a:r>
            <a:r>
              <a:rPr lang="en-US" altLang="zh-CN" dirty="0" smtClean="0">
                <a:solidFill>
                  <a:srgbClr val="132584"/>
                </a:solidFill>
                <a:latin typeface="Book Antiqua" pitchFamily="18" charset="0"/>
                <a:ea typeface="汉仪超粗宋简" pitchFamily="49" charset="-122"/>
              </a:rPr>
              <a:t>In fact, the real </a:t>
            </a:r>
            <a:r>
              <a:rPr lang="en-US" altLang="zh-CN" b="1" dirty="0" smtClean="0">
                <a:solidFill>
                  <a:srgbClr val="132584"/>
                </a:solidFill>
                <a:latin typeface="Book Antiqua" pitchFamily="18" charset="0"/>
                <a:ea typeface="汉仪超粗宋简" pitchFamily="49" charset="-122"/>
              </a:rPr>
              <a:t>understanding of the essences </a:t>
            </a:r>
            <a:r>
              <a:rPr lang="en-US" altLang="zh-CN" dirty="0" smtClean="0">
                <a:solidFill>
                  <a:srgbClr val="132584"/>
                </a:solidFill>
                <a:latin typeface="Book Antiqua" pitchFamily="18" charset="0"/>
                <a:ea typeface="汉仪超粗宋简" pitchFamily="49" charset="-122"/>
              </a:rPr>
              <a:t>of computing depends on the progress of the research with </a:t>
            </a:r>
            <a:r>
              <a:rPr lang="en-US" altLang="zh-CN" b="1" dirty="0" smtClean="0">
                <a:solidFill>
                  <a:srgbClr val="132584"/>
                </a:solidFill>
                <a:latin typeface="Book Antiqua" pitchFamily="18" charset="0"/>
                <a:ea typeface="汉仪超粗宋简" pitchFamily="49" charset="-122"/>
              </a:rPr>
              <a:t>formalization</a:t>
            </a:r>
            <a:r>
              <a:rPr lang="en-US" altLang="zh-CN" dirty="0" smtClean="0">
                <a:solidFill>
                  <a:srgbClr val="132584"/>
                </a:solidFill>
                <a:latin typeface="Book Antiqua" pitchFamily="18" charset="0"/>
                <a:ea typeface="汉仪超粗宋简" pitchFamily="49" charset="-122"/>
              </a:rPr>
              <a:t>. The whirligigs (</a:t>
            </a:r>
            <a:r>
              <a:rPr lang="zh-CN" altLang="en-US" dirty="0" smtClean="0"/>
              <a:t> 旋转木马</a:t>
            </a:r>
            <a:r>
              <a:rPr lang="en-US" altLang="zh-CN" dirty="0" smtClean="0"/>
              <a:t>) </a:t>
            </a:r>
            <a:r>
              <a:rPr lang="en-US" altLang="zh-CN" dirty="0" smtClean="0">
                <a:solidFill>
                  <a:srgbClr val="132584"/>
                </a:solidFill>
                <a:latin typeface="Book Antiqua" pitchFamily="18" charset="0"/>
                <a:ea typeface="汉仪超粗宋简" pitchFamily="49" charset="-122"/>
              </a:rPr>
              <a:t>is just a product of formalization; it also marks the beginning of the revolution of formalization. </a:t>
            </a:r>
          </a:p>
          <a:p>
            <a:pPr marL="714375" lvl="2" indent="-35242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b="1" dirty="0" smtClean="0">
                <a:solidFill>
                  <a:srgbClr val="132584"/>
                </a:solidFill>
                <a:latin typeface="Book Antiqua" pitchFamily="18" charset="0"/>
                <a:ea typeface="汉仪超粗宋简" pitchFamily="49" charset="-122"/>
              </a:rPr>
              <a:t>The study of formal methods and theories originated from fundamental studies of mathematics</a:t>
            </a:r>
            <a:r>
              <a:rPr lang="en-US" altLang="zh-CN" dirty="0" smtClean="0">
                <a:solidFill>
                  <a:srgbClr val="132584"/>
                </a:solidFill>
                <a:latin typeface="Book Antiqua" pitchFamily="18" charset="0"/>
                <a:ea typeface="汉仪超粗宋简" pitchFamily="49" charset="-122"/>
              </a:rPr>
              <a:t>. The fundamental studies of mathematics focus on the general principles of the mathematical objects and properties, as well as on the occurrence and development of these objects and properties.</a:t>
            </a:r>
            <a:endParaRPr lang="en-US" altLang="zh-CN" sz="2000" dirty="0" smtClean="0">
              <a:solidFill>
                <a:srgbClr val="132584"/>
              </a:solidFill>
              <a:latin typeface="Book Antiqua" pitchFamily="18" charset="0"/>
              <a:ea typeface="汉仪超粗宋简" pitchFamily="49" charset="-122"/>
            </a:endParaRPr>
          </a:p>
          <a:p>
            <a:pPr marL="361950" lvl="2" indent="0"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81000" y="676275"/>
            <a:ext cx="8382000" cy="5953125"/>
          </a:xfrm>
        </p:spPr>
        <p:txBody>
          <a:bodyPr/>
          <a:lstStyle/>
          <a:p>
            <a:pPr marL="0" lvl="2" indent="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(1) Cantor’s set theory and Russell’s paradox:</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pic>
        <p:nvPicPr>
          <p:cNvPr id="20484" name="Picture 2" descr="Georg_Cantor"/>
          <p:cNvPicPr>
            <a:picLocks noChangeAspect="1" noChangeArrowheads="1"/>
          </p:cNvPicPr>
          <p:nvPr/>
        </p:nvPicPr>
        <p:blipFill>
          <a:blip r:embed="rId2"/>
          <a:srcRect/>
          <a:stretch>
            <a:fillRect/>
          </a:stretch>
        </p:blipFill>
        <p:spPr bwMode="auto">
          <a:xfrm>
            <a:off x="1295400" y="3276600"/>
            <a:ext cx="2139950" cy="3140075"/>
          </a:xfrm>
          <a:prstGeom prst="rect">
            <a:avLst/>
          </a:prstGeom>
          <a:noFill/>
          <a:ln w="9525">
            <a:noFill/>
            <a:miter lim="800000"/>
            <a:headEnd/>
            <a:tailEnd/>
          </a:ln>
        </p:spPr>
      </p:pic>
      <p:sp>
        <p:nvSpPr>
          <p:cNvPr id="20485" name="TextBox 4"/>
          <p:cNvSpPr txBox="1">
            <a:spLocks noChangeArrowheads="1"/>
          </p:cNvSpPr>
          <p:nvPr/>
        </p:nvSpPr>
        <p:spPr bwMode="auto">
          <a:xfrm>
            <a:off x="762000" y="1143000"/>
            <a:ext cx="4038600" cy="1938338"/>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① </a:t>
            </a:r>
            <a:r>
              <a:rPr lang="en-US" altLang="zh-CN" sz="2000">
                <a:solidFill>
                  <a:srgbClr val="132584"/>
                </a:solidFill>
                <a:latin typeface="Book Antiqua" pitchFamily="18" charset="0"/>
                <a:ea typeface="汉仪超粗宋简" pitchFamily="49" charset="-122"/>
              </a:rPr>
              <a:t>G. F. L. P. </a:t>
            </a:r>
            <a:r>
              <a:rPr lang="en-US" altLang="zh-CN" sz="2000" b="1">
                <a:solidFill>
                  <a:srgbClr val="132584"/>
                </a:solidFill>
                <a:latin typeface="Book Antiqua" pitchFamily="18" charset="0"/>
                <a:ea typeface="汉仪超粗宋简" pitchFamily="49" charset="-122"/>
              </a:rPr>
              <a:t>Cantor</a:t>
            </a:r>
            <a:r>
              <a:rPr lang="en-US" altLang="zh-CN" sz="2000">
                <a:solidFill>
                  <a:srgbClr val="132584"/>
                </a:solidFill>
                <a:latin typeface="Book Antiqua" pitchFamily="18" charset="0"/>
                <a:ea typeface="汉仪超粗宋简" pitchFamily="49" charset="-122"/>
              </a:rPr>
              <a:t> (1845 – 1918) was a German mathematician, best known as the inventor of </a:t>
            </a:r>
            <a:r>
              <a:rPr lang="en-US" altLang="zh-CN" sz="2000" b="1">
                <a:solidFill>
                  <a:srgbClr val="132584"/>
                </a:solidFill>
                <a:latin typeface="Book Antiqua" pitchFamily="18" charset="0"/>
                <a:ea typeface="汉仪超粗宋简" pitchFamily="49" charset="-122"/>
              </a:rPr>
              <a:t>set theory</a:t>
            </a:r>
            <a:r>
              <a:rPr lang="en-US" altLang="zh-CN" sz="2000">
                <a:solidFill>
                  <a:srgbClr val="132584"/>
                </a:solidFill>
                <a:latin typeface="Book Antiqua" pitchFamily="18" charset="0"/>
                <a:ea typeface="汉仪超粗宋简" pitchFamily="49" charset="-122"/>
              </a:rPr>
              <a:t>, which has become a fundamental theory in mathematics.</a:t>
            </a:r>
            <a:endParaRPr lang="zh-CN" altLang="en-US" sz="2000">
              <a:solidFill>
                <a:srgbClr val="133984"/>
              </a:solidFill>
            </a:endParaRPr>
          </a:p>
        </p:txBody>
      </p:sp>
      <p:sp>
        <p:nvSpPr>
          <p:cNvPr id="20486" name="TextBox 5"/>
          <p:cNvSpPr txBox="1">
            <a:spLocks noChangeArrowheads="1"/>
          </p:cNvSpPr>
          <p:nvPr/>
        </p:nvSpPr>
        <p:spPr bwMode="auto">
          <a:xfrm>
            <a:off x="4800600" y="1143000"/>
            <a:ext cx="4343400" cy="1323975"/>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② </a:t>
            </a:r>
            <a:r>
              <a:rPr lang="en-US" altLang="zh-CN" sz="2000">
                <a:solidFill>
                  <a:srgbClr val="132584"/>
                </a:solidFill>
                <a:latin typeface="Book Antiqua" pitchFamily="18" charset="0"/>
                <a:ea typeface="汉仪超粗宋简" pitchFamily="49" charset="-122"/>
              </a:rPr>
              <a:t>B. A. W. </a:t>
            </a:r>
            <a:r>
              <a:rPr lang="en-US" altLang="zh-CN" sz="2000" b="1">
                <a:solidFill>
                  <a:srgbClr val="132584"/>
                </a:solidFill>
                <a:latin typeface="Book Antiqua" pitchFamily="18" charset="0"/>
                <a:ea typeface="汉仪超粗宋简" pitchFamily="49" charset="-122"/>
              </a:rPr>
              <a:t>Russell(</a:t>
            </a:r>
            <a:r>
              <a:rPr lang="zh-CN" sz="2000"/>
              <a:t>罗素</a:t>
            </a:r>
            <a:r>
              <a:rPr lang="en-US" altLang="zh-CN" sz="2000"/>
              <a:t>)</a:t>
            </a:r>
            <a:r>
              <a:rPr lang="en-US" altLang="zh-CN" sz="2000">
                <a:solidFill>
                  <a:srgbClr val="132584"/>
                </a:solidFill>
                <a:latin typeface="Book Antiqua" pitchFamily="18" charset="0"/>
                <a:ea typeface="汉仪超粗宋简" pitchFamily="49" charset="-122"/>
              </a:rPr>
              <a:t>(1872 –1970), was a British philosopher, logician, mathematician, historian, and social critic.</a:t>
            </a:r>
            <a:endParaRPr lang="zh-CN" altLang="en-US" sz="2000">
              <a:solidFill>
                <a:srgbClr val="133984"/>
              </a:solidFill>
            </a:endParaRPr>
          </a:p>
        </p:txBody>
      </p:sp>
      <p:pic>
        <p:nvPicPr>
          <p:cNvPr id="20487" name="Picture 3" descr="File:Honourable Bertrand Russell.jpg"/>
          <p:cNvPicPr>
            <a:picLocks noChangeAspect="1" noChangeArrowheads="1"/>
          </p:cNvPicPr>
          <p:nvPr/>
        </p:nvPicPr>
        <p:blipFill>
          <a:blip r:embed="rId3"/>
          <a:srcRect/>
          <a:stretch>
            <a:fillRect/>
          </a:stretch>
        </p:blipFill>
        <p:spPr bwMode="auto">
          <a:xfrm>
            <a:off x="5700713" y="2466975"/>
            <a:ext cx="2071687" cy="3067050"/>
          </a:xfrm>
          <a:prstGeom prst="rect">
            <a:avLst/>
          </a:prstGeom>
          <a:noFill/>
          <a:ln w="9525">
            <a:noFill/>
            <a:miter lim="800000"/>
            <a:headEnd/>
            <a:tailEnd/>
          </a:ln>
        </p:spPr>
      </p:pic>
      <p:sp>
        <p:nvSpPr>
          <p:cNvPr id="20488" name="TextBox 7"/>
          <p:cNvSpPr txBox="1">
            <a:spLocks noChangeArrowheads="1"/>
          </p:cNvSpPr>
          <p:nvPr/>
        </p:nvSpPr>
        <p:spPr bwMode="auto">
          <a:xfrm>
            <a:off x="4724400" y="5534025"/>
            <a:ext cx="4038600" cy="369888"/>
          </a:xfrm>
          <a:prstGeom prst="rect">
            <a:avLst/>
          </a:prstGeom>
          <a:noFill/>
          <a:ln w="9525">
            <a:noFill/>
            <a:miter lim="800000"/>
            <a:headEnd/>
            <a:tailEnd/>
          </a:ln>
        </p:spPr>
        <p:txBody>
          <a:bodyPr>
            <a:spAutoFit/>
          </a:bodyPr>
          <a:lstStyle/>
          <a:p>
            <a:r>
              <a:rPr lang="en-US" altLang="zh-CN" b="1">
                <a:solidFill>
                  <a:srgbClr val="133984"/>
                </a:solidFill>
              </a:rPr>
              <a:t>Russell's paradox</a:t>
            </a:r>
            <a:r>
              <a:rPr lang="en-US" altLang="zh-CN">
                <a:solidFill>
                  <a:srgbClr val="133984"/>
                </a:solidFill>
              </a:rPr>
              <a:t>.  Symbolically:</a:t>
            </a:r>
            <a:endParaRPr lang="zh-CN" altLang="zh-CN">
              <a:solidFill>
                <a:srgbClr val="133984"/>
              </a:solidFill>
            </a:endParaRPr>
          </a:p>
        </p:txBody>
      </p:sp>
      <p:pic>
        <p:nvPicPr>
          <p:cNvPr id="20489" name="Picture 4" descr="QQ截图未命名"/>
          <p:cNvPicPr>
            <a:picLocks noChangeAspect="1" noChangeArrowheads="1"/>
          </p:cNvPicPr>
          <p:nvPr/>
        </p:nvPicPr>
        <p:blipFill>
          <a:blip r:embed="rId4"/>
          <a:srcRect/>
          <a:stretch>
            <a:fillRect/>
          </a:stretch>
        </p:blipFill>
        <p:spPr bwMode="auto">
          <a:xfrm>
            <a:off x="4800600" y="5903913"/>
            <a:ext cx="3873500" cy="190500"/>
          </a:xfrm>
          <a:prstGeom prst="rect">
            <a:avLst/>
          </a:prstGeom>
          <a:noFill/>
          <a:ln w="9525">
            <a:noFill/>
            <a:miter lim="800000"/>
            <a:headEnd/>
            <a:tailEnd/>
          </a:ln>
        </p:spPr>
      </p:pic>
      <p:sp>
        <p:nvSpPr>
          <p:cNvPr id="20490" name="TextBox 9"/>
          <p:cNvSpPr txBox="1">
            <a:spLocks noChangeArrowheads="1"/>
          </p:cNvSpPr>
          <p:nvPr/>
        </p:nvSpPr>
        <p:spPr bwMode="auto">
          <a:xfrm>
            <a:off x="4724400" y="6135688"/>
            <a:ext cx="4191000" cy="646112"/>
          </a:xfrm>
          <a:prstGeom prst="rect">
            <a:avLst/>
          </a:prstGeom>
          <a:noFill/>
          <a:ln w="9525">
            <a:noFill/>
            <a:miter lim="800000"/>
            <a:headEnd/>
            <a:tailEnd/>
          </a:ln>
        </p:spPr>
        <p:txBody>
          <a:bodyPr>
            <a:spAutoFit/>
          </a:bodyPr>
          <a:lstStyle/>
          <a:p>
            <a:r>
              <a:rPr lang="en-US" altLang="zh-CN">
                <a:solidFill>
                  <a:srgbClr val="133984"/>
                </a:solidFill>
              </a:rPr>
              <a:t>These logic contradiction led to the third crisis in the history of mathematics.</a:t>
            </a:r>
            <a:endParaRPr lang="zh-CN" altLang="zh-CN">
              <a:solidFill>
                <a:srgbClr val="133984"/>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381000" y="676275"/>
            <a:ext cx="8382000" cy="5953125"/>
          </a:xfrm>
        </p:spPr>
        <p:txBody>
          <a:bodyPr/>
          <a:lstStyle/>
          <a:p>
            <a:pPr marL="0" lvl="2" indent="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(2) Hilbert's program and Gödel’s incompleteness theorems:</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sp>
        <p:nvSpPr>
          <p:cNvPr id="21508" name="TextBox 4"/>
          <p:cNvSpPr txBox="1">
            <a:spLocks noChangeArrowheads="1"/>
          </p:cNvSpPr>
          <p:nvPr/>
        </p:nvSpPr>
        <p:spPr bwMode="auto">
          <a:xfrm>
            <a:off x="762000" y="1143000"/>
            <a:ext cx="4038600" cy="708025"/>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① </a:t>
            </a:r>
            <a:r>
              <a:rPr lang="en-US" altLang="zh-CN" sz="2000">
                <a:solidFill>
                  <a:srgbClr val="132584"/>
                </a:solidFill>
                <a:latin typeface="Book Antiqua" pitchFamily="18" charset="0"/>
                <a:ea typeface="汉仪超粗宋简" pitchFamily="49" charset="-122"/>
              </a:rPr>
              <a:t>D. Hilbert(1862–1943) was a German mathematician. </a:t>
            </a:r>
          </a:p>
        </p:txBody>
      </p:sp>
      <p:sp>
        <p:nvSpPr>
          <p:cNvPr id="21509" name="TextBox 5"/>
          <p:cNvSpPr txBox="1">
            <a:spLocks noChangeArrowheads="1"/>
          </p:cNvSpPr>
          <p:nvPr/>
        </p:nvSpPr>
        <p:spPr bwMode="auto">
          <a:xfrm>
            <a:off x="4724400" y="1143000"/>
            <a:ext cx="4343400" cy="1016000"/>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② </a:t>
            </a:r>
            <a:r>
              <a:rPr lang="en-US" altLang="zh-CN" sz="2000">
                <a:solidFill>
                  <a:srgbClr val="132584"/>
                </a:solidFill>
                <a:latin typeface="Book Antiqua" pitchFamily="18" charset="0"/>
                <a:ea typeface="汉仪超粗宋简" pitchFamily="49" charset="-122"/>
              </a:rPr>
              <a:t>K. F. Gödel (1906-1978) was an Austrian logician, mathematician and philosopher.</a:t>
            </a:r>
            <a:endParaRPr lang="zh-CN" altLang="en-US" sz="2000">
              <a:solidFill>
                <a:srgbClr val="133984"/>
              </a:solidFill>
            </a:endParaRPr>
          </a:p>
        </p:txBody>
      </p:sp>
      <p:sp>
        <p:nvSpPr>
          <p:cNvPr id="8" name="TextBox 7"/>
          <p:cNvSpPr txBox="1"/>
          <p:nvPr/>
        </p:nvSpPr>
        <p:spPr>
          <a:xfrm>
            <a:off x="5029200" y="4875213"/>
            <a:ext cx="4038600" cy="1754187"/>
          </a:xfrm>
          <a:prstGeom prst="rect">
            <a:avLst/>
          </a:prstGeom>
          <a:noFill/>
        </p:spPr>
        <p:txBody>
          <a:bodyPr>
            <a:spAutoFit/>
          </a:bodyPr>
          <a:lstStyle/>
          <a:p>
            <a:pPr>
              <a:defRPr/>
            </a:pPr>
            <a:r>
              <a:rPr lang="en-US" altLang="zh-CN" dirty="0">
                <a:solidFill>
                  <a:srgbClr val="133984"/>
                </a:solidFill>
                <a:ea typeface="黑体" pitchFamily="2" charset="-122"/>
              </a:rPr>
              <a:t>Gödel is best known for his two </a:t>
            </a:r>
            <a:r>
              <a:rPr lang="en-US" altLang="zh-CN" b="1" dirty="0">
                <a:solidFill>
                  <a:srgbClr val="133984"/>
                </a:solidFill>
                <a:ea typeface="黑体" pitchFamily="2" charset="-122"/>
              </a:rPr>
              <a:t>incompleteness theorems</a:t>
            </a:r>
            <a:r>
              <a:rPr lang="en-US" altLang="zh-CN" dirty="0">
                <a:solidFill>
                  <a:srgbClr val="133984"/>
                </a:solidFill>
                <a:ea typeface="黑体" pitchFamily="2" charset="-122"/>
              </a:rPr>
              <a:t>:</a:t>
            </a:r>
          </a:p>
          <a:p>
            <a:pPr marL="180975" indent="-180975">
              <a:buFont typeface="Arial" pitchFamily="34" charset="0"/>
              <a:buChar char="•"/>
              <a:defRPr/>
            </a:pPr>
            <a:r>
              <a:rPr lang="en-US" altLang="zh-CN" dirty="0">
                <a:solidFill>
                  <a:srgbClr val="133984"/>
                </a:solidFill>
                <a:ea typeface="黑体" pitchFamily="2" charset="-122"/>
              </a:rPr>
              <a:t>If the system is consistent(</a:t>
            </a:r>
            <a:r>
              <a:rPr lang="zh-CN" altLang="en-US" dirty="0">
                <a:solidFill>
                  <a:srgbClr val="133984"/>
                </a:solidFill>
                <a:ea typeface="黑体" pitchFamily="2" charset="-122"/>
              </a:rPr>
              <a:t>相容性）</a:t>
            </a:r>
            <a:r>
              <a:rPr lang="en-US" altLang="zh-CN" dirty="0">
                <a:solidFill>
                  <a:srgbClr val="133984"/>
                </a:solidFill>
                <a:ea typeface="黑体" pitchFamily="2" charset="-122"/>
              </a:rPr>
              <a:t>, it cannot be complete</a:t>
            </a:r>
            <a:r>
              <a:rPr lang="zh-CN" altLang="en-US" dirty="0">
                <a:solidFill>
                  <a:srgbClr val="133984"/>
                </a:solidFill>
                <a:ea typeface="黑体" pitchFamily="2" charset="-122"/>
              </a:rPr>
              <a:t>（完备性）</a:t>
            </a:r>
            <a:r>
              <a:rPr lang="en-US" altLang="zh-CN" dirty="0">
                <a:solidFill>
                  <a:srgbClr val="133984"/>
                </a:solidFill>
                <a:ea typeface="黑体" pitchFamily="2" charset="-122"/>
              </a:rPr>
              <a:t>. </a:t>
            </a:r>
          </a:p>
          <a:p>
            <a:pPr marL="180975" indent="-180975">
              <a:buFont typeface="Arial" pitchFamily="34" charset="0"/>
              <a:buChar char="•"/>
              <a:defRPr/>
            </a:pPr>
            <a:r>
              <a:rPr lang="en-US" altLang="zh-CN" dirty="0">
                <a:solidFill>
                  <a:srgbClr val="133984"/>
                </a:solidFill>
                <a:ea typeface="黑体" pitchFamily="2" charset="-122"/>
              </a:rPr>
              <a:t>The consistency of the axioms cannot be proven within the system. </a:t>
            </a:r>
          </a:p>
        </p:txBody>
      </p:sp>
      <p:sp>
        <p:nvSpPr>
          <p:cNvPr id="10" name="TextBox 9"/>
          <p:cNvSpPr txBox="1"/>
          <p:nvPr/>
        </p:nvSpPr>
        <p:spPr>
          <a:xfrm>
            <a:off x="838200" y="4672013"/>
            <a:ext cx="4191000" cy="2030412"/>
          </a:xfrm>
          <a:prstGeom prst="rect">
            <a:avLst/>
          </a:prstGeom>
          <a:noFill/>
        </p:spPr>
        <p:txBody>
          <a:bodyPr>
            <a:spAutoFit/>
          </a:bodyPr>
          <a:lstStyle/>
          <a:p>
            <a:pPr>
              <a:defRPr/>
            </a:pPr>
            <a:r>
              <a:rPr lang="en-US" altLang="zh-CN" b="1" dirty="0">
                <a:solidFill>
                  <a:srgbClr val="133984"/>
                </a:solidFill>
                <a:ea typeface="黑体" pitchFamily="2" charset="-122"/>
              </a:rPr>
              <a:t>Hilbert's program </a:t>
            </a:r>
            <a:r>
              <a:rPr lang="en-US" altLang="zh-CN" dirty="0">
                <a:solidFill>
                  <a:srgbClr val="133984"/>
                </a:solidFill>
                <a:ea typeface="黑体" pitchFamily="2" charset="-122"/>
              </a:rPr>
              <a:t>showing that: </a:t>
            </a:r>
          </a:p>
          <a:p>
            <a:pPr marL="180975" indent="-180975">
              <a:buFont typeface="Arial" pitchFamily="34" charset="0"/>
              <a:buChar char="•"/>
              <a:defRPr/>
            </a:pPr>
            <a:r>
              <a:rPr lang="en-US" altLang="zh-CN" dirty="0">
                <a:solidFill>
                  <a:srgbClr val="133984"/>
                </a:solidFill>
                <a:ea typeface="黑体" pitchFamily="2" charset="-122"/>
              </a:rPr>
              <a:t>All of mathematics follows from a correctly chosen </a:t>
            </a:r>
            <a:r>
              <a:rPr lang="en-US" altLang="zh-CN" b="1" dirty="0">
                <a:solidFill>
                  <a:srgbClr val="133984"/>
                </a:solidFill>
                <a:ea typeface="黑体" pitchFamily="2" charset="-122"/>
              </a:rPr>
              <a:t>finite system of axioms</a:t>
            </a:r>
            <a:r>
              <a:rPr lang="en-US" altLang="zh-CN" dirty="0">
                <a:solidFill>
                  <a:srgbClr val="133984"/>
                </a:solidFill>
                <a:ea typeface="黑体" pitchFamily="2" charset="-122"/>
              </a:rPr>
              <a:t>; and  </a:t>
            </a:r>
          </a:p>
          <a:p>
            <a:pPr marL="180975" indent="-180975">
              <a:buFont typeface="Arial" pitchFamily="34" charset="0"/>
              <a:buChar char="•"/>
              <a:defRPr/>
            </a:pPr>
            <a:r>
              <a:rPr lang="en-US" altLang="zh-CN" dirty="0">
                <a:solidFill>
                  <a:srgbClr val="133984"/>
                </a:solidFill>
                <a:ea typeface="黑体" pitchFamily="2" charset="-122"/>
              </a:rPr>
              <a:t>that some such axiom system is provably consistent through some means such as the epsilon calculus. </a:t>
            </a:r>
            <a:endParaRPr lang="zh-CN" altLang="zh-CN" dirty="0">
              <a:solidFill>
                <a:srgbClr val="133984"/>
              </a:solidFill>
              <a:ea typeface="黑体" pitchFamily="2" charset="-122"/>
            </a:endParaRPr>
          </a:p>
        </p:txBody>
      </p:sp>
      <p:pic>
        <p:nvPicPr>
          <p:cNvPr id="21512" name="Picture 2" descr="220px-Hilbert"/>
          <p:cNvPicPr>
            <a:picLocks noChangeAspect="1" noChangeArrowheads="1"/>
          </p:cNvPicPr>
          <p:nvPr/>
        </p:nvPicPr>
        <p:blipFill>
          <a:blip r:embed="rId2"/>
          <a:srcRect/>
          <a:stretch>
            <a:fillRect/>
          </a:stretch>
        </p:blipFill>
        <p:spPr bwMode="auto">
          <a:xfrm>
            <a:off x="1524000" y="1851025"/>
            <a:ext cx="2095500" cy="2820988"/>
          </a:xfrm>
          <a:prstGeom prst="rect">
            <a:avLst/>
          </a:prstGeom>
          <a:noFill/>
          <a:ln w="9525">
            <a:noFill/>
            <a:miter lim="800000"/>
            <a:headEnd/>
            <a:tailEnd/>
          </a:ln>
        </p:spPr>
      </p:pic>
      <p:pic>
        <p:nvPicPr>
          <p:cNvPr id="21513" name="Picture 3" descr="File:1925 kurt gödel.png"/>
          <p:cNvPicPr>
            <a:picLocks noChangeAspect="1" noChangeArrowheads="1"/>
          </p:cNvPicPr>
          <p:nvPr/>
        </p:nvPicPr>
        <p:blipFill>
          <a:blip r:embed="rId3"/>
          <a:srcRect/>
          <a:stretch>
            <a:fillRect/>
          </a:stretch>
        </p:blipFill>
        <p:spPr bwMode="auto">
          <a:xfrm>
            <a:off x="5791200" y="2159000"/>
            <a:ext cx="205740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76275"/>
            <a:ext cx="8382000" cy="5953125"/>
          </a:xfrm>
        </p:spPr>
        <p:txBody>
          <a:bodyPr/>
          <a:lstStyle/>
          <a:p>
            <a:pPr marL="0" lvl="2" indent="0" eaLnBrk="1" hangingPunct="1">
              <a:spcBef>
                <a:spcPts val="200"/>
              </a:spcBef>
              <a:spcAft>
                <a:spcPts val="200"/>
              </a:spcAft>
              <a:buFontTx/>
              <a:buNone/>
              <a:defRPr/>
            </a:pPr>
            <a:r>
              <a:rPr lang="en-US" altLang="zh-CN" sz="2200" dirty="0" smtClean="0">
                <a:solidFill>
                  <a:srgbClr val="132584"/>
                </a:solidFill>
                <a:latin typeface="Book Antiqua" pitchFamily="18" charset="0"/>
                <a:ea typeface="汉仪超粗宋简" pitchFamily="49" charset="-122"/>
              </a:rPr>
              <a:t>(2) Hilbert's program and Gödel’s incompleteness theorems:</a:t>
            </a:r>
          </a:p>
          <a:p>
            <a:pPr marL="542925" lvl="2" indent="-180975" eaLnBrk="1" hangingPunct="1">
              <a:spcBef>
                <a:spcPts val="200"/>
              </a:spcBef>
              <a:spcAft>
                <a:spcPts val="200"/>
              </a:spcAft>
              <a:buFontTx/>
              <a:buNone/>
              <a:defRPr/>
            </a:pPr>
            <a:r>
              <a:rPr lang="zh-CN" altLang="en-US" sz="2200" dirty="0" smtClean="0">
                <a:solidFill>
                  <a:srgbClr val="132584"/>
                </a:solidFill>
                <a:latin typeface="Book Antiqua" pitchFamily="18" charset="0"/>
                <a:ea typeface="汉仪超粗宋简" pitchFamily="49" charset="-122"/>
              </a:rPr>
              <a:t>③ </a:t>
            </a:r>
            <a:r>
              <a:rPr lang="en-US" altLang="zh-CN" sz="2200" dirty="0" smtClean="0">
                <a:solidFill>
                  <a:srgbClr val="132584"/>
                </a:solidFill>
                <a:latin typeface="Book Antiqua" pitchFamily="18" charset="0"/>
                <a:ea typeface="汉仪超粗宋简" pitchFamily="49" charset="-122"/>
              </a:rPr>
              <a:t>Conclusions:</a:t>
            </a:r>
          </a:p>
          <a:p>
            <a:pPr marL="990600" lvl="2" indent="-276225" eaLnBrk="1" hangingPunct="1">
              <a:spcBef>
                <a:spcPts val="200"/>
              </a:spcBef>
              <a:spcAft>
                <a:spcPts val="200"/>
              </a:spcAft>
              <a:buFont typeface="Arial" pitchFamily="34" charset="0"/>
              <a:buChar char="•"/>
              <a:defRPr/>
            </a:pPr>
            <a:r>
              <a:rPr lang="en-US" altLang="zh-CN" sz="2200" dirty="0" smtClean="0">
                <a:solidFill>
                  <a:srgbClr val="132584"/>
                </a:solidFill>
                <a:latin typeface="Book Antiqua" pitchFamily="18" charset="0"/>
                <a:ea typeface="汉仪超粗宋简" pitchFamily="49" charset="-122"/>
              </a:rPr>
              <a:t>Although Hilbert’s program was failure, it was still a great achievement of the </a:t>
            </a:r>
            <a:r>
              <a:rPr lang="en-US" altLang="zh-CN" sz="2200" b="1" dirty="0" smtClean="0">
                <a:solidFill>
                  <a:srgbClr val="132584"/>
                </a:solidFill>
                <a:latin typeface="Book Antiqua" pitchFamily="18" charset="0"/>
                <a:ea typeface="汉仪超粗宋简" pitchFamily="49" charset="-122"/>
              </a:rPr>
              <a:t>abstract thinking of human beings</a:t>
            </a:r>
            <a:r>
              <a:rPr lang="en-US" altLang="zh-CN" sz="2200" dirty="0" smtClean="0">
                <a:solidFill>
                  <a:srgbClr val="132584"/>
                </a:solidFill>
                <a:latin typeface="Book Antiqua" pitchFamily="18" charset="0"/>
                <a:ea typeface="汉仪超粗宋简" pitchFamily="49" charset="-122"/>
              </a:rPr>
              <a:t>.</a:t>
            </a:r>
          </a:p>
          <a:p>
            <a:pPr marL="990600" lvl="2" indent="-276225" eaLnBrk="1" hangingPunct="1">
              <a:spcBef>
                <a:spcPts val="200"/>
              </a:spcBef>
              <a:spcAft>
                <a:spcPts val="200"/>
              </a:spcAft>
              <a:buFont typeface="Arial" pitchFamily="34" charset="0"/>
              <a:buChar char="•"/>
              <a:defRPr/>
            </a:pPr>
            <a:r>
              <a:rPr lang="en-US" altLang="zh-CN" sz="2200" dirty="0" smtClean="0">
                <a:solidFill>
                  <a:srgbClr val="132584"/>
                </a:solidFill>
                <a:latin typeface="Book Antiqua" pitchFamily="18" charset="0"/>
                <a:ea typeface="汉仪超粗宋简" pitchFamily="49" charset="-122"/>
              </a:rPr>
              <a:t>Gödel published (1931)  a famous paper </a:t>
            </a:r>
            <a:r>
              <a:rPr lang="en-US" altLang="zh-CN" sz="2200" b="1" dirty="0" smtClean="0">
                <a:solidFill>
                  <a:srgbClr val="132584"/>
                </a:solidFill>
                <a:latin typeface="Book Antiqua" pitchFamily="18" charset="0"/>
                <a:ea typeface="汉仪超粗宋简" pitchFamily="49" charset="-122"/>
              </a:rPr>
              <a:t>exposing the limitations of a computational systems</a:t>
            </a:r>
            <a:r>
              <a:rPr lang="en-US" altLang="zh-CN" sz="2200" dirty="0" smtClean="0">
                <a:solidFill>
                  <a:srgbClr val="132584"/>
                </a:solidFill>
                <a:latin typeface="Book Antiqua" pitchFamily="18" charset="0"/>
                <a:ea typeface="汉仪超粗宋简" pitchFamily="49" charset="-122"/>
              </a:rPr>
              <a:t>, and a major research effort was being directed toward </a:t>
            </a:r>
            <a:r>
              <a:rPr lang="en-US" altLang="zh-CN" sz="2200" b="1" dirty="0" smtClean="0">
                <a:solidFill>
                  <a:srgbClr val="132584"/>
                </a:solidFill>
                <a:latin typeface="Book Antiqua" pitchFamily="18" charset="0"/>
                <a:ea typeface="汉仪超粗宋简" pitchFamily="49" charset="-122"/>
              </a:rPr>
              <a:t>understanding these limitations</a:t>
            </a:r>
            <a:r>
              <a:rPr lang="en-US" altLang="zh-CN" sz="2200" dirty="0" smtClean="0">
                <a:solidFill>
                  <a:srgbClr val="132584"/>
                </a:solidFill>
                <a:latin typeface="Book Antiqua" pitchFamily="18" charset="0"/>
                <a:ea typeface="汉仪超粗宋简" pitchFamily="49" charset="-122"/>
              </a:rPr>
              <a:t>.</a:t>
            </a:r>
          </a:p>
          <a:p>
            <a:pPr marL="990600" lvl="2" indent="-276225" eaLnBrk="1" hangingPunct="1">
              <a:spcBef>
                <a:spcPts val="200"/>
              </a:spcBef>
              <a:spcAft>
                <a:spcPts val="200"/>
              </a:spcAft>
              <a:buFont typeface="Arial" pitchFamily="34" charset="0"/>
              <a:buChar char="•"/>
              <a:defRPr/>
            </a:pPr>
            <a:r>
              <a:rPr lang="en-US" altLang="zh-CN" sz="2200" dirty="0" smtClean="0">
                <a:solidFill>
                  <a:srgbClr val="132584"/>
                </a:solidFill>
                <a:latin typeface="Book Antiqua" pitchFamily="18" charset="0"/>
                <a:ea typeface="汉仪超粗宋简" pitchFamily="49" charset="-122"/>
              </a:rPr>
              <a:t>For the discipline of computing, the most important significance is that </a:t>
            </a:r>
            <a:r>
              <a:rPr lang="en-US" altLang="zh-CN" sz="2200" b="1" dirty="0" smtClean="0">
                <a:solidFill>
                  <a:srgbClr val="132584"/>
                </a:solidFill>
                <a:latin typeface="Book Antiqua" pitchFamily="18" charset="0"/>
                <a:ea typeface="汉仪超粗宋简" pitchFamily="49" charset="-122"/>
              </a:rPr>
              <a:t>persons should avoid spending lots of time to prove problems which are </a:t>
            </a:r>
            <a:r>
              <a:rPr lang="en-US" altLang="zh-CN" sz="2200" b="1" dirty="0" err="1" smtClean="0">
                <a:solidFill>
                  <a:srgbClr val="132584"/>
                </a:solidFill>
                <a:latin typeface="Book Antiqua" pitchFamily="18" charset="0"/>
                <a:ea typeface="汉仪超粗宋简" pitchFamily="49" charset="-122"/>
              </a:rPr>
              <a:t>undecidable</a:t>
            </a:r>
            <a:r>
              <a:rPr lang="en-US" altLang="zh-CN" sz="2200" dirty="0" smtClean="0">
                <a:solidFill>
                  <a:srgbClr val="132584"/>
                </a:solidFill>
                <a:latin typeface="Book Antiqua" pitchFamily="18" charset="0"/>
                <a:ea typeface="汉仪超粗宋简" pitchFamily="49" charset="-122"/>
              </a:rPr>
              <a:t>, and </a:t>
            </a:r>
            <a:r>
              <a:rPr lang="en-US" altLang="zh-CN" sz="2200" b="1" dirty="0" smtClean="0">
                <a:solidFill>
                  <a:srgbClr val="132584"/>
                </a:solidFill>
                <a:latin typeface="Book Antiqua" pitchFamily="18" charset="0"/>
                <a:ea typeface="汉仪超粗宋简" pitchFamily="49" charset="-122"/>
              </a:rPr>
              <a:t>should concentrate on solving problems which are solvable</a:t>
            </a:r>
            <a:r>
              <a:rPr lang="en-US" altLang="zh-CN" sz="2200" dirty="0" smtClean="0">
                <a:solidFill>
                  <a:srgbClr val="132584"/>
                </a:solidFill>
                <a:latin typeface="Book Antiqua" pitchFamily="18" charset="0"/>
                <a:ea typeface="汉仪超粗宋简" pitchFamily="49" charset="-122"/>
              </a:rPr>
              <a:t>.</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81000" y="676275"/>
            <a:ext cx="8382000" cy="5953125"/>
          </a:xfrm>
        </p:spPr>
        <p:txBody>
          <a:bodyPr/>
          <a:lstStyle/>
          <a:p>
            <a:pPr marL="0" lvl="2" indent="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(3) Turing Machine and Church-Turing Thesis:</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sp>
        <p:nvSpPr>
          <p:cNvPr id="23556" name="TextBox 4"/>
          <p:cNvSpPr txBox="1">
            <a:spLocks noChangeArrowheads="1"/>
          </p:cNvSpPr>
          <p:nvPr/>
        </p:nvSpPr>
        <p:spPr bwMode="auto">
          <a:xfrm>
            <a:off x="762000" y="1143000"/>
            <a:ext cx="7772400" cy="708025"/>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① </a:t>
            </a:r>
            <a:r>
              <a:rPr lang="en-US" altLang="zh-CN" sz="2000">
                <a:solidFill>
                  <a:srgbClr val="132584"/>
                </a:solidFill>
                <a:latin typeface="Book Antiqua" pitchFamily="18" charset="0"/>
                <a:ea typeface="汉仪超粗宋简" pitchFamily="49" charset="-122"/>
              </a:rPr>
              <a:t>A. M. Turing(1912 -1954), was an English mathematician, logician, cryptanalyst and computer scientist.</a:t>
            </a:r>
          </a:p>
        </p:txBody>
      </p:sp>
      <p:sp>
        <p:nvSpPr>
          <p:cNvPr id="23557" name="TextBox 9"/>
          <p:cNvSpPr txBox="1">
            <a:spLocks noChangeArrowheads="1"/>
          </p:cNvSpPr>
          <p:nvPr/>
        </p:nvSpPr>
        <p:spPr bwMode="auto">
          <a:xfrm>
            <a:off x="990600" y="4495800"/>
            <a:ext cx="7543800" cy="1754188"/>
          </a:xfrm>
          <a:prstGeom prst="rect">
            <a:avLst/>
          </a:prstGeom>
          <a:noFill/>
          <a:ln w="9525">
            <a:noFill/>
            <a:miter lim="800000"/>
            <a:headEnd/>
            <a:tailEnd/>
          </a:ln>
        </p:spPr>
        <p:txBody>
          <a:bodyPr>
            <a:spAutoFit/>
          </a:bodyPr>
          <a:lstStyle/>
          <a:p>
            <a:pPr marL="266700" indent="-266700">
              <a:buFont typeface="Arial" charset="0"/>
              <a:buChar char="•"/>
            </a:pPr>
            <a:r>
              <a:rPr lang="en-US" altLang="zh-CN">
                <a:solidFill>
                  <a:srgbClr val="133984"/>
                </a:solidFill>
              </a:rPr>
              <a:t>He provided a </a:t>
            </a:r>
            <a:r>
              <a:rPr lang="en-US" altLang="zh-CN" b="1">
                <a:solidFill>
                  <a:srgbClr val="133984"/>
                </a:solidFill>
              </a:rPr>
              <a:t>formalization of the concepts of "algorithm" and "computation" with the Turing machine</a:t>
            </a:r>
            <a:r>
              <a:rPr lang="en-US" altLang="zh-CN">
                <a:solidFill>
                  <a:srgbClr val="133984"/>
                </a:solidFill>
              </a:rPr>
              <a:t>, which played a significant role in the creation of the modern computer.</a:t>
            </a:r>
          </a:p>
          <a:p>
            <a:pPr marL="266700" indent="-266700">
              <a:buFont typeface="Arial" charset="0"/>
              <a:buChar char="•"/>
            </a:pPr>
            <a:r>
              <a:rPr lang="en-US" altLang="zh-CN">
                <a:solidFill>
                  <a:srgbClr val="133984"/>
                </a:solidFill>
              </a:rPr>
              <a:t>In fact, Turing’s vision was that of a human performing computations with pencil and paper. Turing’s goal was to provide a model by which the limits of “computational process” could be studied.</a:t>
            </a:r>
            <a:endParaRPr lang="zh-CN" altLang="zh-CN">
              <a:solidFill>
                <a:srgbClr val="133984"/>
              </a:solidFill>
            </a:endParaRPr>
          </a:p>
        </p:txBody>
      </p:sp>
      <p:pic>
        <p:nvPicPr>
          <p:cNvPr id="23558" name="Picture 2" descr="225px-Alan_Turing_photo"/>
          <p:cNvPicPr>
            <a:picLocks noChangeAspect="1" noChangeArrowheads="1"/>
          </p:cNvPicPr>
          <p:nvPr/>
        </p:nvPicPr>
        <p:blipFill>
          <a:blip r:embed="rId2"/>
          <a:srcRect/>
          <a:stretch>
            <a:fillRect/>
          </a:stretch>
        </p:blipFill>
        <p:spPr bwMode="auto">
          <a:xfrm>
            <a:off x="3124200" y="2057400"/>
            <a:ext cx="1905000" cy="237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76275"/>
            <a:ext cx="8077200" cy="5953125"/>
          </a:xfrm>
        </p:spPr>
        <p:txBody>
          <a:bodyPr/>
          <a:lstStyle/>
          <a:p>
            <a:pPr marL="0" lvl="2" indent="0" eaLnBrk="1" hangingPunct="1">
              <a:spcBef>
                <a:spcPts val="200"/>
              </a:spcBef>
              <a:spcAft>
                <a:spcPts val="200"/>
              </a:spcAft>
              <a:buFontTx/>
              <a:buNone/>
              <a:defRPr/>
            </a:pPr>
            <a:r>
              <a:rPr lang="en-US" altLang="zh-CN" sz="2200" dirty="0" smtClean="0">
                <a:solidFill>
                  <a:srgbClr val="132584"/>
                </a:solidFill>
                <a:latin typeface="Book Antiqua" pitchFamily="18" charset="0"/>
                <a:ea typeface="汉仪超粗宋简" pitchFamily="49" charset="-122"/>
              </a:rPr>
              <a:t>(3) Turing Machine and Church-Turing Thesis:</a:t>
            </a:r>
          </a:p>
          <a:p>
            <a:pPr marL="809625" lvl="2" indent="-361950" eaLnBrk="1" hangingPunct="1">
              <a:spcBef>
                <a:spcPts val="200"/>
              </a:spcBef>
              <a:spcAft>
                <a:spcPts val="200"/>
              </a:spcAft>
              <a:buFontTx/>
              <a:buNone/>
              <a:defRPr/>
            </a:pPr>
            <a:r>
              <a:rPr lang="zh-CN" altLang="en-US" sz="2000" dirty="0" smtClean="0">
                <a:solidFill>
                  <a:srgbClr val="132584"/>
                </a:solidFill>
                <a:latin typeface="Book Antiqua" pitchFamily="18" charset="0"/>
                <a:ea typeface="汉仪超粗宋简" pitchFamily="49" charset="-122"/>
              </a:rPr>
              <a:t>② </a:t>
            </a:r>
            <a:r>
              <a:rPr lang="en-US" altLang="zh-CN" sz="2000" b="1" dirty="0" smtClean="0">
                <a:solidFill>
                  <a:srgbClr val="132584"/>
                </a:solidFill>
                <a:latin typeface="Book Antiqua" pitchFamily="18" charset="0"/>
                <a:ea typeface="汉仪超粗宋简" pitchFamily="49" charset="-122"/>
              </a:rPr>
              <a:t>Church-Turing Thesis</a:t>
            </a:r>
            <a:r>
              <a:rPr lang="en-US" altLang="zh-CN" sz="2000" dirty="0" smtClean="0">
                <a:solidFill>
                  <a:srgbClr val="132584"/>
                </a:solidFill>
                <a:latin typeface="Book Antiqua" pitchFamily="18" charset="0"/>
                <a:ea typeface="汉仪超粗宋简" pitchFamily="49" charset="-122"/>
              </a:rPr>
              <a:t>: From the point of computing power, </a:t>
            </a:r>
            <a:r>
              <a:rPr lang="en-US" altLang="zh-CN" sz="2000" b="1" dirty="0" smtClean="0">
                <a:solidFill>
                  <a:srgbClr val="132584"/>
                </a:solidFill>
                <a:latin typeface="Book Antiqua" pitchFamily="18" charset="0"/>
                <a:ea typeface="汉仪超粗宋简" pitchFamily="49" charset="-122"/>
              </a:rPr>
              <a:t>Turing machine is equal with </a:t>
            </a:r>
            <a:r>
              <a:rPr lang="en-US" altLang="zh-CN" sz="2000" dirty="0" smtClean="0">
                <a:solidFill>
                  <a:srgbClr val="132584"/>
                </a:solidFill>
                <a:latin typeface="Book Antiqua" pitchFamily="18" charset="0"/>
                <a:ea typeface="汉仪超粗宋简" pitchFamily="49" charset="-122"/>
              </a:rPr>
              <a:t>other computation models designed for solving computational problems, such as the </a:t>
            </a:r>
            <a:r>
              <a:rPr lang="en-US" altLang="zh-CN" sz="2000" b="1" dirty="0" smtClean="0">
                <a:solidFill>
                  <a:srgbClr val="132584"/>
                </a:solidFill>
                <a:latin typeface="Book Antiqua" pitchFamily="18" charset="0"/>
                <a:ea typeface="汉仪超粗宋简" pitchFamily="49" charset="-122"/>
              </a:rPr>
              <a:t>recursive function </a:t>
            </a:r>
            <a:r>
              <a:rPr lang="en-US" altLang="zh-CN" sz="2000" dirty="0" smtClean="0">
                <a:solidFill>
                  <a:srgbClr val="132584"/>
                </a:solidFill>
                <a:latin typeface="Book Antiqua" pitchFamily="18" charset="0"/>
                <a:ea typeface="汉仪超粗宋简" pitchFamily="49" charset="-122"/>
              </a:rPr>
              <a:t>proposed by Gödel, the </a:t>
            </a:r>
            <a:r>
              <a:rPr lang="en-US" altLang="zh-CN" sz="2000" b="1" dirty="0" smtClean="0">
                <a:solidFill>
                  <a:srgbClr val="132584"/>
                </a:solidFill>
                <a:latin typeface="Book Antiqua" pitchFamily="18" charset="0"/>
                <a:ea typeface="汉仪超粗宋简" pitchFamily="49" charset="-122"/>
              </a:rPr>
              <a:t>λ Calculus </a:t>
            </a:r>
            <a:r>
              <a:rPr lang="en-US" altLang="zh-CN" sz="2000" dirty="0" smtClean="0">
                <a:solidFill>
                  <a:srgbClr val="132584"/>
                </a:solidFill>
                <a:latin typeface="Book Antiqua" pitchFamily="18" charset="0"/>
                <a:ea typeface="汉仪超粗宋简" pitchFamily="49" charset="-122"/>
              </a:rPr>
              <a:t>proposed by A. Church, and the </a:t>
            </a:r>
            <a:r>
              <a:rPr lang="en-US" altLang="zh-CN" sz="2000" b="1" dirty="0" smtClean="0">
                <a:solidFill>
                  <a:srgbClr val="132584"/>
                </a:solidFill>
                <a:latin typeface="Book Antiqua" pitchFamily="18" charset="0"/>
                <a:ea typeface="汉仪超粗宋简" pitchFamily="49" charset="-122"/>
              </a:rPr>
              <a:t>POST specification system </a:t>
            </a:r>
            <a:r>
              <a:rPr lang="en-US" altLang="zh-CN" sz="2000" dirty="0" smtClean="0">
                <a:solidFill>
                  <a:srgbClr val="132584"/>
                </a:solidFill>
                <a:latin typeface="Book Antiqua" pitchFamily="18" charset="0"/>
                <a:ea typeface="汉仪超粗宋简" pitchFamily="49" charset="-122"/>
              </a:rPr>
              <a:t>proposed by E. L. Post. These facts formed the basis of the famous Church-Turing Thesis.</a:t>
            </a:r>
            <a:endParaRPr lang="zh-CN" altLang="en-US" sz="2000" dirty="0" smtClean="0">
              <a:solidFill>
                <a:srgbClr val="133984"/>
              </a:solidFill>
            </a:endParaRPr>
          </a:p>
          <a:p>
            <a:pPr marL="809625" lvl="2" indent="-361950" eaLnBrk="1" hangingPunct="1">
              <a:spcBef>
                <a:spcPts val="200"/>
              </a:spcBef>
              <a:spcAft>
                <a:spcPts val="200"/>
              </a:spcAft>
              <a:buFontTx/>
              <a:buNone/>
              <a:defRPr/>
            </a:pPr>
            <a:r>
              <a:rPr lang="zh-CN" altLang="en-US" sz="2200" dirty="0" smtClean="0">
                <a:solidFill>
                  <a:srgbClr val="132584"/>
                </a:solidFill>
                <a:latin typeface="Book Antiqua" pitchFamily="18" charset="0"/>
                <a:ea typeface="汉仪超粗宋简" pitchFamily="49" charset="-122"/>
              </a:rPr>
              <a:t>③ </a:t>
            </a:r>
            <a:r>
              <a:rPr lang="en-US" altLang="zh-CN" sz="2200" b="1" dirty="0" smtClean="0">
                <a:solidFill>
                  <a:srgbClr val="132584"/>
                </a:solidFill>
                <a:latin typeface="Book Antiqua" pitchFamily="18" charset="0"/>
                <a:ea typeface="汉仪超粗宋简" pitchFamily="49" charset="-122"/>
              </a:rPr>
              <a:t>Solvable problems</a:t>
            </a:r>
            <a:r>
              <a:rPr lang="en-US" altLang="zh-CN" sz="2200" dirty="0" smtClean="0">
                <a:solidFill>
                  <a:srgbClr val="132584"/>
                </a:solidFill>
                <a:latin typeface="Book Antiqua" pitchFamily="18" charset="0"/>
                <a:ea typeface="汉仪超粗宋简" pitchFamily="49" charset="-122"/>
              </a:rPr>
              <a:t>: </a:t>
            </a:r>
            <a:r>
              <a:rPr lang="en-US" altLang="zh-CN" sz="2200" b="1" dirty="0" smtClean="0">
                <a:solidFill>
                  <a:srgbClr val="132584"/>
                </a:solidFill>
                <a:latin typeface="Book Antiqua" pitchFamily="18" charset="0"/>
                <a:ea typeface="汉仪超粗宋简" pitchFamily="49" charset="-122"/>
              </a:rPr>
              <a:t>Turing machine as a computation models was designed for solvable problems</a:t>
            </a:r>
            <a:r>
              <a:rPr lang="en-US" altLang="zh-CN" sz="2200" dirty="0" smtClean="0">
                <a:solidFill>
                  <a:srgbClr val="132584"/>
                </a:solidFill>
                <a:latin typeface="Book Antiqua" pitchFamily="18" charset="0"/>
                <a:ea typeface="汉仪超粗宋简" pitchFamily="49" charset="-122"/>
              </a:rPr>
              <a:t>. From a theoretical point of view, the </a:t>
            </a:r>
            <a:r>
              <a:rPr lang="en-US" altLang="zh-CN" sz="2200" b="1" dirty="0" smtClean="0">
                <a:solidFill>
                  <a:srgbClr val="132584"/>
                </a:solidFill>
                <a:latin typeface="Book Antiqua" pitchFamily="18" charset="0"/>
                <a:ea typeface="汉仪超粗宋简" pitchFamily="49" charset="-122"/>
              </a:rPr>
              <a:t>solvability of a problem </a:t>
            </a:r>
            <a:r>
              <a:rPr lang="en-US" altLang="zh-CN" sz="2200" dirty="0" smtClean="0">
                <a:solidFill>
                  <a:srgbClr val="132584"/>
                </a:solidFill>
                <a:latin typeface="Book Antiqua" pitchFamily="18" charset="0"/>
                <a:ea typeface="汉仪超粗宋简" pitchFamily="49" charset="-122"/>
              </a:rPr>
              <a:t>just requires the correctness of a computation model. However, from a practical point of view, both the time complexity and the space complexity should be considered for determining whether a problem is really solvable. </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304800" y="600075"/>
            <a:ext cx="8610600" cy="6105525"/>
          </a:xfrm>
        </p:spPr>
        <p:txBody>
          <a:bodyPr/>
          <a:lstStyle/>
          <a:p>
            <a:pPr marL="361950" lvl="1" indent="-3619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3. Computational program should be executed by automation</a:t>
            </a:r>
          </a:p>
          <a:p>
            <a:pPr marL="809625" lvl="2" indent="-447675" eaLnBrk="1" hangingPunct="1">
              <a:spcBef>
                <a:spcPts val="200"/>
              </a:spcBef>
              <a:spcAft>
                <a:spcPts val="200"/>
              </a:spcAft>
              <a:buFontTx/>
              <a:buNone/>
              <a:defRPr/>
            </a:pPr>
            <a:r>
              <a:rPr lang="en-US" altLang="zh-CN" sz="2200" dirty="0" smtClean="0">
                <a:solidFill>
                  <a:srgbClr val="132584"/>
                </a:solidFill>
                <a:latin typeface="Book Antiqua" pitchFamily="18" charset="0"/>
                <a:ea typeface="汉仪超粗宋简" pitchFamily="49" charset="-122"/>
              </a:rPr>
              <a:t>(1) V. Neumann (1903 –1957) was a Hungarian American mathematician.</a:t>
            </a:r>
          </a:p>
          <a:p>
            <a:pPr marL="809625" lvl="2" indent="-447675"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809625" lvl="2" indent="-447675"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809625" lvl="2" indent="-447675"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809625" lvl="2" indent="-447675"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809625" lvl="2" indent="-447675"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809625" lvl="2" indent="-447675"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809625" lvl="2" indent="-447675"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809625" lvl="2" indent="447675" eaLnBrk="1" hangingPunct="1">
              <a:spcBef>
                <a:spcPts val="200"/>
              </a:spcBef>
              <a:spcAft>
                <a:spcPts val="200"/>
              </a:spcAft>
              <a:buFontTx/>
              <a:buNone/>
              <a:defRPr/>
            </a:pPr>
            <a:r>
              <a:rPr lang="en-US" altLang="zh-CN" sz="2000" b="1" dirty="0" smtClean="0">
                <a:solidFill>
                  <a:srgbClr val="132584"/>
                </a:solidFill>
                <a:latin typeface="Book Antiqua" pitchFamily="18" charset="0"/>
                <a:ea typeface="汉仪超粗宋简" pitchFamily="49" charset="-122"/>
              </a:rPr>
              <a:t>Notes: </a:t>
            </a:r>
            <a:r>
              <a:rPr lang="en-US" altLang="zh-CN" sz="2000" dirty="0" smtClean="0">
                <a:solidFill>
                  <a:srgbClr val="132584"/>
                </a:solidFill>
                <a:latin typeface="Book Antiqua" pitchFamily="18" charset="0"/>
                <a:ea typeface="汉仪超粗宋简" pitchFamily="49" charset="-122"/>
              </a:rPr>
              <a:t>One of the contributions for which popular history has chosen to credit him, the stored-program concept, was apparently developed by researchers led by J. P. Eckert at the Moore School of Electrical Engineering at the University of Pennsylvania. Von Neumann was merely the first to publish work reporting the idea and thus computing lore has selected him as the inventor.</a:t>
            </a: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3</a:t>
            </a:r>
            <a:endParaRPr lang="en-US" altLang="zh-CN" b="1" kern="0" dirty="0">
              <a:solidFill>
                <a:srgbClr val="132584"/>
              </a:solidFill>
              <a:latin typeface="+mn-ea"/>
              <a:ea typeface="+mn-ea"/>
            </a:endParaRPr>
          </a:p>
        </p:txBody>
      </p:sp>
      <p:pic>
        <p:nvPicPr>
          <p:cNvPr id="25604" name="Picture 2" descr="200px-JohnvonNeumann-LosAlamos"/>
          <p:cNvPicPr>
            <a:picLocks noChangeAspect="1" noChangeArrowheads="1"/>
          </p:cNvPicPr>
          <p:nvPr/>
        </p:nvPicPr>
        <p:blipFill>
          <a:blip r:embed="rId2"/>
          <a:srcRect/>
          <a:stretch>
            <a:fillRect/>
          </a:stretch>
        </p:blipFill>
        <p:spPr bwMode="auto">
          <a:xfrm>
            <a:off x="3505200" y="2324100"/>
            <a:ext cx="190500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381000" y="676275"/>
            <a:ext cx="8458200" cy="5953125"/>
          </a:xfrm>
        </p:spPr>
        <p:txBody>
          <a:bodyPr/>
          <a:lstStyle/>
          <a:p>
            <a:pPr marL="361950" lvl="2" indent="-36195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(2) </a:t>
            </a:r>
            <a:r>
              <a:rPr lang="en-US" altLang="zh-CN" sz="2200" b="1" smtClean="0">
                <a:solidFill>
                  <a:srgbClr val="132584"/>
                </a:solidFill>
                <a:latin typeface="Book Antiqua" pitchFamily="18" charset="0"/>
                <a:ea typeface="汉仪超粗宋简" pitchFamily="49" charset="-122"/>
              </a:rPr>
              <a:t>Concept of the stored program computer: </a:t>
            </a:r>
            <a:r>
              <a:rPr lang="en-US" altLang="zh-CN" sz="2200" smtClean="0">
                <a:solidFill>
                  <a:srgbClr val="132584"/>
                </a:solidFill>
                <a:latin typeface="Book Antiqua" pitchFamily="18" charset="0"/>
                <a:ea typeface="汉仪超粗宋简" pitchFamily="49" charset="-122"/>
              </a:rPr>
              <a:t>He wrote a paper, which described a computer architecture in which </a:t>
            </a:r>
            <a:r>
              <a:rPr lang="en-US" altLang="zh-CN" sz="2200" b="1" smtClean="0">
                <a:solidFill>
                  <a:srgbClr val="132584"/>
                </a:solidFill>
                <a:latin typeface="Book Antiqua" pitchFamily="18" charset="0"/>
                <a:ea typeface="汉仪超粗宋简" pitchFamily="49" charset="-122"/>
              </a:rPr>
              <a:t>both data and the program</a:t>
            </a:r>
            <a:r>
              <a:rPr lang="en-US" altLang="zh-CN" sz="2200" smtClean="0">
                <a:solidFill>
                  <a:srgbClr val="132584"/>
                </a:solidFill>
                <a:latin typeface="Book Antiqua" pitchFamily="18" charset="0"/>
                <a:ea typeface="汉仪超粗宋简" pitchFamily="49" charset="-122"/>
              </a:rPr>
              <a:t> </a:t>
            </a:r>
            <a:r>
              <a:rPr lang="en-US" altLang="zh-CN" sz="2200" b="1" smtClean="0">
                <a:solidFill>
                  <a:srgbClr val="132584"/>
                </a:solidFill>
                <a:latin typeface="Book Antiqua" pitchFamily="18" charset="0"/>
                <a:ea typeface="汉仪超粗宋简" pitchFamily="49" charset="-122"/>
              </a:rPr>
              <a:t>are stored in the computer's memory in the same address space.</a:t>
            </a:r>
            <a:r>
              <a:rPr lang="en-US" altLang="zh-CN" sz="2200" smtClean="0">
                <a:solidFill>
                  <a:srgbClr val="132584"/>
                </a:solidFill>
                <a:latin typeface="Book Antiqua" pitchFamily="18" charset="0"/>
                <a:ea typeface="汉仪超粗宋简" pitchFamily="49" charset="-122"/>
              </a:rPr>
              <a:t> This is a great revolution in the concept. What reflected by it is just the </a:t>
            </a:r>
            <a:r>
              <a:rPr lang="en-US" altLang="zh-CN" sz="2200" b="1" smtClean="0">
                <a:solidFill>
                  <a:srgbClr val="132584"/>
                </a:solidFill>
                <a:latin typeface="Book Antiqua" pitchFamily="18" charset="0"/>
                <a:ea typeface="汉仪超粗宋简" pitchFamily="49" charset="-122"/>
              </a:rPr>
              <a:t>essence of computing</a:t>
            </a:r>
            <a:r>
              <a:rPr lang="en-US" altLang="zh-CN" sz="2200" smtClean="0">
                <a:solidFill>
                  <a:srgbClr val="132584"/>
                </a:solidFill>
                <a:latin typeface="Book Antiqua" pitchFamily="18" charset="0"/>
                <a:ea typeface="汉仪超粗宋简" pitchFamily="49" charset="-122"/>
              </a:rPr>
              <a:t>, i.e., the </a:t>
            </a:r>
            <a:r>
              <a:rPr lang="en-US" altLang="zh-CN" sz="2200" b="1" smtClean="0">
                <a:solidFill>
                  <a:srgbClr val="132584"/>
                </a:solidFill>
                <a:latin typeface="Book Antiqua" pitchFamily="18" charset="0"/>
                <a:ea typeface="汉仪超粗宋简" pitchFamily="49" charset="-122"/>
              </a:rPr>
              <a:t>transformation of symbols</a:t>
            </a:r>
            <a:r>
              <a:rPr lang="en-US" altLang="zh-CN" sz="2200" smtClean="0">
                <a:solidFill>
                  <a:srgbClr val="132584"/>
                </a:solidFill>
                <a:latin typeface="Book Antiqua" pitchFamily="18" charset="0"/>
                <a:ea typeface="汉仪超粗宋简" pitchFamily="49" charset="-122"/>
              </a:rPr>
              <a:t>.</a:t>
            </a:r>
          </a:p>
          <a:p>
            <a:pPr marL="361950" lvl="2" indent="-36195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(3) </a:t>
            </a:r>
            <a:r>
              <a:rPr lang="en-US" altLang="zh-CN" sz="2200" b="1" smtClean="0">
                <a:solidFill>
                  <a:srgbClr val="132584"/>
                </a:solidFill>
                <a:latin typeface="Book Antiqua" pitchFamily="18" charset="0"/>
                <a:ea typeface="汉仪超粗宋简" pitchFamily="49" charset="-122"/>
              </a:rPr>
              <a:t>Notice: </a:t>
            </a:r>
            <a:r>
              <a:rPr lang="en-US" altLang="zh-CN" sz="2200" smtClean="0">
                <a:solidFill>
                  <a:srgbClr val="132584"/>
                </a:solidFill>
                <a:latin typeface="Book Antiqua" pitchFamily="18" charset="0"/>
                <a:ea typeface="汉仪超粗宋简" pitchFamily="49" charset="-122"/>
              </a:rPr>
              <a:t>In early time, computers were designed, people thought that programs and data were two kinds of entities and therefore were handled independently; </a:t>
            </a:r>
            <a:r>
              <a:rPr lang="en-US" altLang="zh-CN" sz="2200" b="1" smtClean="0">
                <a:solidFill>
                  <a:srgbClr val="132584"/>
                </a:solidFill>
                <a:latin typeface="Book Antiqua" pitchFamily="18" charset="0"/>
                <a:ea typeface="汉仪超粗宋简" pitchFamily="49" charset="-122"/>
              </a:rPr>
              <a:t>data were stored in the memory, while programs were treated as a part of the controller (program of outer setting type)</a:t>
            </a:r>
            <a:r>
              <a:rPr lang="en-US" altLang="zh-CN" sz="2200" smtClean="0">
                <a:solidFill>
                  <a:srgbClr val="132584"/>
                </a:solidFill>
                <a:latin typeface="Book Antiqua" pitchFamily="18" charset="0"/>
                <a:ea typeface="汉仪超粗宋简" pitchFamily="49" charset="-122"/>
              </a:rPr>
              <a:t>. For example, in the first computer ENIAC of the world, programs and data were divided. Even for a small program, since it was handled as parts of the controller, </a:t>
            </a:r>
            <a:r>
              <a:rPr lang="en-US" altLang="zh-CN" sz="2200" b="1" smtClean="0">
                <a:solidFill>
                  <a:srgbClr val="132584"/>
                </a:solidFill>
                <a:latin typeface="Book Antiqua" pitchFamily="18" charset="0"/>
                <a:ea typeface="汉仪超粗宋简" pitchFamily="49" charset="-122"/>
              </a:rPr>
              <a:t>thousands of plugs would be used to insert in dozens of boards with several feet of length</a:t>
            </a:r>
            <a:r>
              <a:rPr lang="en-US" altLang="zh-CN" sz="2200" smtClean="0">
                <a:solidFill>
                  <a:srgbClr val="132584"/>
                </a:solidFill>
                <a:latin typeface="Book Antiqua" pitchFamily="18" charset="0"/>
                <a:ea typeface="汉仪超粗宋简" pitchFamily="49" charset="-122"/>
              </a:rPr>
              <a:t>.</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3</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85800"/>
            <a:ext cx="7848600" cy="3590925"/>
          </a:xfrm>
        </p:spPr>
        <p:txBody>
          <a:bodyPr/>
          <a:lstStyle/>
          <a:p>
            <a:pPr marL="542925" indent="-542925" eaLnBrk="1" hangingPunct="1">
              <a:spcBef>
                <a:spcPts val="200"/>
              </a:spcBef>
              <a:spcAft>
                <a:spcPts val="200"/>
              </a:spcAft>
              <a:buSzPct val="100000"/>
              <a:buFont typeface="Arial" pitchFamily="34" charset="0"/>
              <a:buNone/>
              <a:defRPr/>
            </a:pPr>
            <a:r>
              <a:rPr lang="en-US" altLang="zh-CN" b="1" dirty="0" smtClean="0">
                <a:solidFill>
                  <a:srgbClr val="132584"/>
                </a:solidFill>
                <a:latin typeface="Book Antiqua" pitchFamily="18" charset="0"/>
                <a:ea typeface="汉仪超粗宋简" pitchFamily="49" charset="-122"/>
              </a:rPr>
              <a:t>2.2  Theory of Computation</a:t>
            </a:r>
          </a:p>
          <a:p>
            <a:pPr marL="714375" indent="-266700" eaLnBrk="1" hangingPunct="1">
              <a:lnSpc>
                <a:spcPct val="200000"/>
              </a:lnSpc>
              <a:spcBef>
                <a:spcPct val="0"/>
              </a:spcBef>
              <a:buSzPct val="100000"/>
              <a:buFont typeface="Arial" pitchFamily="34" charset="0"/>
              <a:buNone/>
              <a:defRPr/>
            </a:pPr>
            <a:r>
              <a:rPr lang="en-US" altLang="zh-CN" sz="2400" b="1" dirty="0" smtClean="0">
                <a:latin typeface="Times New Roman" charset="0"/>
                <a:ea typeface="汉仪超粗宋简" pitchFamily="49" charset="-122"/>
              </a:rPr>
              <a:t>1. Functions and Their Computation</a:t>
            </a:r>
          </a:p>
          <a:p>
            <a:pPr marL="714375" indent="-266700" eaLnBrk="1" hangingPunct="1">
              <a:lnSpc>
                <a:spcPct val="200000"/>
              </a:lnSpc>
              <a:spcBef>
                <a:spcPct val="0"/>
              </a:spcBef>
              <a:buSzPct val="100000"/>
              <a:buFont typeface="Arial" pitchFamily="34" charset="0"/>
              <a:buNone/>
              <a:defRPr/>
            </a:pPr>
            <a:r>
              <a:rPr lang="en-US" altLang="zh-CN" sz="2400" b="1" dirty="0" smtClean="0">
                <a:latin typeface="Times New Roman" charset="0"/>
                <a:ea typeface="汉仪超粗宋简" pitchFamily="49" charset="-122"/>
              </a:rPr>
              <a:t>2. Turing Machines</a:t>
            </a:r>
          </a:p>
          <a:p>
            <a:pPr marL="714375" indent="-266700" eaLnBrk="1" hangingPunct="1">
              <a:lnSpc>
                <a:spcPct val="200000"/>
              </a:lnSpc>
              <a:spcBef>
                <a:spcPct val="0"/>
              </a:spcBef>
              <a:buSzPct val="100000"/>
              <a:buFont typeface="Arial" pitchFamily="34" charset="0"/>
              <a:buNone/>
              <a:defRPr/>
            </a:pPr>
            <a:r>
              <a:rPr lang="en-US" altLang="zh-CN" sz="2400" b="1" dirty="0" smtClean="0">
                <a:latin typeface="Times New Roman" charset="0"/>
                <a:ea typeface="汉仪超粗宋简" pitchFamily="49" charset="-122"/>
              </a:rPr>
              <a:t>3. A Non-computable Function</a:t>
            </a:r>
          </a:p>
          <a:p>
            <a:pPr marL="714375" indent="-266700" eaLnBrk="1" hangingPunct="1">
              <a:lnSpc>
                <a:spcPct val="200000"/>
              </a:lnSpc>
              <a:spcBef>
                <a:spcPct val="0"/>
              </a:spcBef>
              <a:buSzPct val="100000"/>
              <a:buFont typeface="Arial" pitchFamily="34" charset="0"/>
              <a:buNone/>
              <a:defRPr/>
            </a:pPr>
            <a:r>
              <a:rPr lang="en-US" altLang="zh-CN" sz="2400" b="1" dirty="0" smtClean="0">
                <a:latin typeface="Times New Roman" charset="0"/>
                <a:ea typeface="汉仪超粗宋简" pitchFamily="49" charset="-122"/>
              </a:rPr>
              <a:t>5. Complexity of Problems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8305800" cy="5953125"/>
          </a:xfrm>
        </p:spPr>
        <p:txBody>
          <a:bodyPr/>
          <a:lstStyle/>
          <a:p>
            <a:pPr marL="361950" lvl="1" indent="-3619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1. Functions and Their Computation</a:t>
            </a:r>
          </a:p>
          <a:p>
            <a:pPr marL="895350" lvl="2" indent="-44767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 </a:t>
            </a:r>
            <a:r>
              <a:rPr lang="en-US" altLang="zh-CN" b="1" dirty="0" smtClean="0">
                <a:solidFill>
                  <a:srgbClr val="132584"/>
                </a:solidFill>
                <a:latin typeface="Book Antiqua" pitchFamily="18" charset="0"/>
                <a:ea typeface="汉仪超粗宋简" pitchFamily="49" charset="-122"/>
              </a:rPr>
              <a:t>Function</a:t>
            </a:r>
            <a:r>
              <a:rPr lang="en-US" altLang="zh-CN" dirty="0" smtClean="0">
                <a:solidFill>
                  <a:srgbClr val="132584"/>
                </a:solidFill>
                <a:latin typeface="Book Antiqua" pitchFamily="18" charset="0"/>
                <a:ea typeface="汉仪超粗宋简" pitchFamily="49" charset="-122"/>
              </a:rPr>
              <a:t>: A correspondence between a collection of possible input values and a collection of possible output values so that each possible input is assigned a single output</a:t>
            </a:r>
          </a:p>
          <a:p>
            <a:pPr marL="895350" lvl="2" indent="-44767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b="1" dirty="0" smtClean="0">
                <a:solidFill>
                  <a:srgbClr val="132584"/>
                </a:solidFill>
                <a:latin typeface="Book Antiqua" pitchFamily="18" charset="0"/>
                <a:ea typeface="汉仪超粗宋简" pitchFamily="49" charset="-122"/>
              </a:rPr>
              <a:t>Computing a function</a:t>
            </a:r>
            <a:r>
              <a:rPr lang="en-US" altLang="zh-CN" dirty="0" smtClean="0">
                <a:solidFill>
                  <a:srgbClr val="132584"/>
                </a:solidFill>
                <a:latin typeface="Book Antiqua" pitchFamily="18" charset="0"/>
                <a:ea typeface="汉仪超粗宋简" pitchFamily="49" charset="-122"/>
              </a:rPr>
              <a:t>: Determining the output value associated with a given set of input values</a:t>
            </a:r>
          </a:p>
          <a:p>
            <a:pPr marL="895350" lvl="2" indent="-44767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③ </a:t>
            </a:r>
            <a:r>
              <a:rPr lang="en-US" altLang="zh-CN" b="1" dirty="0" smtClean="0">
                <a:solidFill>
                  <a:srgbClr val="132584"/>
                </a:solidFill>
                <a:latin typeface="Book Antiqua" pitchFamily="18" charset="0"/>
                <a:ea typeface="汉仪超粗宋简" pitchFamily="49" charset="-122"/>
              </a:rPr>
              <a:t>Non-computable function</a:t>
            </a:r>
            <a:r>
              <a:rPr lang="en-US" altLang="zh-CN" dirty="0" smtClean="0">
                <a:solidFill>
                  <a:srgbClr val="132584"/>
                </a:solidFill>
                <a:latin typeface="Book Antiqua" pitchFamily="18" charset="0"/>
                <a:ea typeface="汉仪超粗宋简" pitchFamily="49" charset="-122"/>
              </a:rPr>
              <a:t>: A function that cannot be computed by any algorithm</a:t>
            </a:r>
          </a:p>
          <a:p>
            <a:pPr marL="895350" lvl="2" indent="-44767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④ </a:t>
            </a:r>
            <a:r>
              <a:rPr lang="en-US" altLang="zh-CN" dirty="0" smtClean="0">
                <a:solidFill>
                  <a:srgbClr val="132584"/>
                </a:solidFill>
                <a:latin typeface="Book Antiqua" pitchFamily="18" charset="0"/>
                <a:ea typeface="汉仪超粗宋简" pitchFamily="49" charset="-122"/>
              </a:rPr>
              <a:t>Study of computable functions is the study of the ultimate capabilities of machines.</a:t>
            </a: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1</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50825" y="609600"/>
            <a:ext cx="8893175" cy="1143000"/>
          </a:xfrm>
        </p:spPr>
        <p:txBody>
          <a:bodyPr/>
          <a:lstStyle/>
          <a:p>
            <a:pPr fontAlgn="b"/>
            <a:r>
              <a:rPr lang="en-US" altLang="zh-CN" i="1" smtClean="0">
                <a:latin typeface="Times New Roman" pitchFamily="18" charset="0"/>
                <a:ea typeface="汉仪超粗宋简" pitchFamily="49" charset="-122"/>
              </a:rPr>
              <a:t>Chapter 2  Computational Theory &amp; Computational Models</a:t>
            </a:r>
            <a:endParaRPr lang="zh-CN" altLang="en-US" i="1" smtClean="0">
              <a:latin typeface="Times New Roman" pitchFamily="18" charset="0"/>
              <a:ea typeface="汉仪超粗宋简" pitchFamily="49" charset="-122"/>
            </a:endParaRPr>
          </a:p>
        </p:txBody>
      </p:sp>
      <p:sp>
        <p:nvSpPr>
          <p:cNvPr id="11267" name="Rectangle 3"/>
          <p:cNvSpPr>
            <a:spLocks noGrp="1" noChangeArrowheads="1"/>
          </p:cNvSpPr>
          <p:nvPr>
            <p:ph type="body" idx="4294967295"/>
          </p:nvPr>
        </p:nvSpPr>
        <p:spPr>
          <a:xfrm>
            <a:off x="468313" y="1905000"/>
            <a:ext cx="8280400" cy="4419600"/>
          </a:xfrm>
        </p:spPr>
        <p:txBody>
          <a:bodyPr/>
          <a:lstStyle/>
          <a:p>
            <a:pPr marL="457200" indent="-457200" eaLnBrk="1" hangingPunct="1">
              <a:spcBef>
                <a:spcPts val="200"/>
              </a:spcBef>
              <a:spcAft>
                <a:spcPts val="200"/>
              </a:spcAft>
              <a:buFont typeface="Arial" charset="0"/>
              <a:buNone/>
            </a:pPr>
            <a:r>
              <a:rPr lang="en-US" altLang="zh-CN" sz="2400" b="1" dirty="0" smtClean="0">
                <a:latin typeface="Times New Roman" pitchFamily="18" charset="0"/>
                <a:ea typeface="汉仪超粗宋简" pitchFamily="49" charset="-122"/>
              </a:rPr>
              <a:t>2.1</a:t>
            </a:r>
            <a:r>
              <a:rPr lang="en-US" altLang="zh-CN" sz="2400" b="1" dirty="0" smtClean="0">
                <a:latin typeface="Times New Roman" pitchFamily="18" charset="0"/>
                <a:ea typeface="华文楷体" pitchFamily="2" charset="-122"/>
              </a:rPr>
              <a:t> Understanding of computational essence for human beings</a:t>
            </a:r>
          </a:p>
          <a:p>
            <a:pPr marL="457200" indent="-457200" eaLnBrk="1" hangingPunct="1">
              <a:lnSpc>
                <a:spcPct val="200000"/>
              </a:lnSpc>
              <a:spcBef>
                <a:spcPts val="200"/>
              </a:spcBef>
              <a:spcAft>
                <a:spcPts val="200"/>
              </a:spcAft>
              <a:buFont typeface="Arial" charset="0"/>
              <a:buNone/>
            </a:pPr>
            <a:r>
              <a:rPr lang="en-US" altLang="zh-CN" sz="2400" b="1" dirty="0" smtClean="0">
                <a:latin typeface="Times New Roman" pitchFamily="18" charset="0"/>
                <a:ea typeface="汉仪超粗宋简" pitchFamily="49" charset="-122"/>
              </a:rPr>
              <a:t>2.2</a:t>
            </a:r>
            <a:r>
              <a:rPr lang="en-US" altLang="zh-CN" sz="2400" b="1" dirty="0" smtClean="0">
                <a:latin typeface="Times New Roman" pitchFamily="18" charset="0"/>
                <a:ea typeface="华文楷体" pitchFamily="2" charset="-122"/>
              </a:rPr>
              <a:t> Theory of Computation</a:t>
            </a:r>
          </a:p>
          <a:p>
            <a:pPr marL="457200" indent="-457200" eaLnBrk="1" hangingPunct="1">
              <a:spcBef>
                <a:spcPts val="200"/>
              </a:spcBef>
              <a:spcAft>
                <a:spcPts val="200"/>
              </a:spcAft>
            </a:pPr>
            <a:endParaRPr lang="en-US" altLang="zh-CN" sz="2400" b="1" dirty="0" smtClean="0">
              <a:latin typeface="Times New Roman" pitchFamily="18" charset="0"/>
              <a:ea typeface="华文楷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8610600" cy="5953125"/>
          </a:xfrm>
        </p:spPr>
        <p:txBody>
          <a:bodyPr/>
          <a:lstStyle/>
          <a:p>
            <a:pPr marL="361950" lvl="1" indent="-3619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2. Turing Machines</a:t>
            </a:r>
          </a:p>
          <a:p>
            <a:pPr marL="361950" lvl="2" indent="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a:t>
            </a:r>
            <a:r>
              <a:rPr lang="en-US" altLang="zh-CN" dirty="0" smtClean="0">
                <a:solidFill>
                  <a:srgbClr val="132584"/>
                </a:solidFill>
                <a:latin typeface="Book Antiqua" pitchFamily="18" charset="0"/>
                <a:ea typeface="汉仪超粗宋简" pitchFamily="49" charset="-122"/>
              </a:rPr>
              <a:t> The components of a Turing machine:</a:t>
            </a:r>
          </a:p>
          <a:p>
            <a:pPr marL="36195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36195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36195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36195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36195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361950" lvl="2" indent="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dirty="0" smtClean="0">
                <a:solidFill>
                  <a:srgbClr val="132584"/>
                </a:solidFill>
                <a:latin typeface="Book Antiqua" pitchFamily="18" charset="0"/>
                <a:ea typeface="汉仪超粗宋简" pitchFamily="49" charset="-122"/>
              </a:rPr>
              <a:t>Turing Machine Operation</a:t>
            </a:r>
          </a:p>
          <a:p>
            <a:pPr marL="990600" lvl="2" indent="82550" eaLnBrk="1" hangingPunct="1">
              <a:spcBef>
                <a:spcPts val="200"/>
              </a:spcBef>
              <a:spcAft>
                <a:spcPts val="200"/>
              </a:spcAft>
              <a:buFont typeface="Arial" pitchFamily="34" charset="0"/>
              <a:buChar char="•"/>
              <a:defRPr/>
            </a:pPr>
            <a:r>
              <a:rPr lang="en-US" altLang="zh-CN" dirty="0" smtClean="0">
                <a:solidFill>
                  <a:srgbClr val="132584"/>
                </a:solidFill>
                <a:latin typeface="Book Antiqua" pitchFamily="18" charset="0"/>
                <a:ea typeface="汉仪超粗宋简" pitchFamily="49" charset="-122"/>
              </a:rPr>
              <a:t>Inputs at each step</a:t>
            </a:r>
          </a:p>
          <a:p>
            <a:pPr marL="1438275" lvl="3" indent="0" eaLnBrk="1" hangingPunct="1">
              <a:spcBef>
                <a:spcPts val="200"/>
              </a:spcBef>
              <a:spcAft>
                <a:spcPts val="200"/>
              </a:spcAft>
              <a:buFont typeface="Arial" pitchFamily="34" charset="0"/>
              <a:buChar char="–"/>
              <a:defRPr/>
            </a:pPr>
            <a:r>
              <a:rPr lang="en-US" altLang="zh-CN" sz="1800" dirty="0" smtClean="0">
                <a:solidFill>
                  <a:srgbClr val="132584"/>
                </a:solidFill>
                <a:latin typeface="Book Antiqua" pitchFamily="18" charset="0"/>
                <a:ea typeface="汉仪超粗宋简" pitchFamily="49" charset="-122"/>
              </a:rPr>
              <a:t>State</a:t>
            </a:r>
          </a:p>
          <a:p>
            <a:pPr marL="1438275" lvl="3" indent="0" eaLnBrk="1" hangingPunct="1">
              <a:spcBef>
                <a:spcPts val="200"/>
              </a:spcBef>
              <a:spcAft>
                <a:spcPts val="200"/>
              </a:spcAft>
              <a:buFont typeface="Arial" pitchFamily="34" charset="0"/>
              <a:buChar char="–"/>
              <a:defRPr/>
            </a:pPr>
            <a:r>
              <a:rPr lang="en-US" altLang="zh-CN" sz="1800" dirty="0" smtClean="0">
                <a:solidFill>
                  <a:srgbClr val="132584"/>
                </a:solidFill>
                <a:latin typeface="Book Antiqua" pitchFamily="18" charset="0"/>
                <a:ea typeface="汉仪超粗宋简" pitchFamily="49" charset="-122"/>
              </a:rPr>
              <a:t>Value at current tape position</a:t>
            </a:r>
          </a:p>
          <a:p>
            <a:pPr marL="990600" lvl="2" indent="82550" eaLnBrk="1" hangingPunct="1">
              <a:spcBef>
                <a:spcPts val="200"/>
              </a:spcBef>
              <a:spcAft>
                <a:spcPts val="200"/>
              </a:spcAft>
              <a:buFont typeface="Arial" pitchFamily="34" charset="0"/>
              <a:buChar char="•"/>
              <a:defRPr/>
            </a:pPr>
            <a:r>
              <a:rPr lang="en-US" altLang="zh-CN" dirty="0" smtClean="0">
                <a:solidFill>
                  <a:srgbClr val="132584"/>
                </a:solidFill>
                <a:latin typeface="Book Antiqua" pitchFamily="18" charset="0"/>
                <a:ea typeface="汉仪超粗宋简" pitchFamily="49" charset="-122"/>
              </a:rPr>
              <a:t>Actions at each step</a:t>
            </a:r>
          </a:p>
          <a:p>
            <a:pPr marL="1438275" lvl="3" indent="0" eaLnBrk="1" hangingPunct="1">
              <a:spcBef>
                <a:spcPts val="200"/>
              </a:spcBef>
              <a:spcAft>
                <a:spcPts val="200"/>
              </a:spcAft>
              <a:buFont typeface="Arial" pitchFamily="34" charset="0"/>
              <a:buChar char="–"/>
              <a:defRPr/>
            </a:pPr>
            <a:r>
              <a:rPr lang="en-US" altLang="zh-CN" sz="1800" dirty="0" smtClean="0">
                <a:solidFill>
                  <a:srgbClr val="132584"/>
                </a:solidFill>
                <a:latin typeface="Book Antiqua" pitchFamily="18" charset="0"/>
                <a:ea typeface="汉仪超粗宋简" pitchFamily="49" charset="-122"/>
              </a:rPr>
              <a:t>Write a value at current tape position</a:t>
            </a:r>
          </a:p>
          <a:p>
            <a:pPr marL="1438275" lvl="3" indent="0" eaLnBrk="1" hangingPunct="1">
              <a:spcBef>
                <a:spcPts val="200"/>
              </a:spcBef>
              <a:spcAft>
                <a:spcPts val="200"/>
              </a:spcAft>
              <a:buFont typeface="Arial" pitchFamily="34" charset="0"/>
              <a:buChar char="–"/>
              <a:defRPr/>
            </a:pPr>
            <a:r>
              <a:rPr lang="en-US" altLang="zh-CN" sz="1800" dirty="0" smtClean="0">
                <a:solidFill>
                  <a:srgbClr val="132584"/>
                </a:solidFill>
                <a:latin typeface="Book Antiqua" pitchFamily="18" charset="0"/>
                <a:ea typeface="汉仪超粗宋简" pitchFamily="49" charset="-122"/>
              </a:rPr>
              <a:t>Move read/write head</a:t>
            </a:r>
          </a:p>
          <a:p>
            <a:pPr marL="1438275" lvl="3" indent="0" eaLnBrk="1" hangingPunct="1">
              <a:spcBef>
                <a:spcPts val="200"/>
              </a:spcBef>
              <a:spcAft>
                <a:spcPts val="200"/>
              </a:spcAft>
              <a:buFont typeface="Arial" pitchFamily="34" charset="0"/>
              <a:buChar char="–"/>
              <a:defRPr/>
            </a:pPr>
            <a:r>
              <a:rPr lang="en-US" altLang="zh-CN" sz="1800" dirty="0" smtClean="0">
                <a:solidFill>
                  <a:srgbClr val="132584"/>
                </a:solidFill>
                <a:latin typeface="Book Antiqua" pitchFamily="18" charset="0"/>
                <a:ea typeface="汉仪超粗宋简" pitchFamily="49" charset="-122"/>
              </a:rPr>
              <a:t>Change state</a:t>
            </a: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pic>
        <p:nvPicPr>
          <p:cNvPr id="29700" name="Picture 4" descr="fig12_02"/>
          <p:cNvPicPr>
            <a:picLocks noChangeAspect="1" noChangeArrowheads="1"/>
          </p:cNvPicPr>
          <p:nvPr/>
        </p:nvPicPr>
        <p:blipFill>
          <a:blip r:embed="rId2">
            <a:grayscl/>
          </a:blip>
          <a:srcRect/>
          <a:stretch>
            <a:fillRect/>
          </a:stretch>
        </p:blipFill>
        <p:spPr bwMode="auto">
          <a:xfrm>
            <a:off x="2286000" y="1752600"/>
            <a:ext cx="4724400" cy="1862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18"/>
          <p:cNvSpPr txBox="1">
            <a:spLocks noChangeArrowheads="1"/>
          </p:cNvSpPr>
          <p:nvPr/>
        </p:nvSpPr>
        <p:spPr bwMode="auto">
          <a:xfrm>
            <a:off x="4652963" y="4606925"/>
            <a:ext cx="287337"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a:t>
            </a:r>
          </a:p>
        </p:txBody>
      </p:sp>
      <p:sp>
        <p:nvSpPr>
          <p:cNvPr id="55" name="Text Box 18"/>
          <p:cNvSpPr txBox="1">
            <a:spLocks noChangeArrowheads="1"/>
          </p:cNvSpPr>
          <p:nvPr/>
        </p:nvSpPr>
        <p:spPr bwMode="auto">
          <a:xfrm>
            <a:off x="4365625" y="4605338"/>
            <a:ext cx="287338"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0</a:t>
            </a:r>
          </a:p>
        </p:txBody>
      </p:sp>
      <p:sp>
        <p:nvSpPr>
          <p:cNvPr id="62" name="Text Box 18"/>
          <p:cNvSpPr txBox="1">
            <a:spLocks noChangeArrowheads="1"/>
          </p:cNvSpPr>
          <p:nvPr/>
        </p:nvSpPr>
        <p:spPr bwMode="auto">
          <a:xfrm>
            <a:off x="4079875" y="4605338"/>
            <a:ext cx="287338"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1</a:t>
            </a:r>
          </a:p>
        </p:txBody>
      </p:sp>
      <p:sp>
        <p:nvSpPr>
          <p:cNvPr id="24579" name="Rectangle 3"/>
          <p:cNvSpPr>
            <a:spLocks noGrp="1" noChangeArrowheads="1"/>
          </p:cNvSpPr>
          <p:nvPr>
            <p:ph type="body" idx="4294967295"/>
          </p:nvPr>
        </p:nvSpPr>
        <p:spPr>
          <a:xfrm>
            <a:off x="381000" y="600075"/>
            <a:ext cx="8610600" cy="3667125"/>
          </a:xfrm>
        </p:spPr>
        <p:txBody>
          <a:bodyPr/>
          <a:lstStyle/>
          <a:p>
            <a:pPr marL="266700" lvl="2" indent="-26670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dirty="0" smtClean="0">
                <a:solidFill>
                  <a:srgbClr val="132584"/>
                </a:solidFill>
                <a:latin typeface="Book Antiqua" pitchFamily="18" charset="0"/>
                <a:ea typeface="汉仪超粗宋简" pitchFamily="49" charset="-122"/>
              </a:rPr>
              <a:t>Turing Machine Operation</a:t>
            </a:r>
          </a:p>
          <a:p>
            <a:pPr marL="628650" lvl="2" indent="-266700" eaLnBrk="1" hangingPunct="1">
              <a:spcBef>
                <a:spcPts val="200"/>
              </a:spcBef>
              <a:spcAft>
                <a:spcPts val="200"/>
              </a:spcAft>
              <a:buFont typeface="Arial" pitchFamily="34" charset="0"/>
              <a:buChar char="•"/>
              <a:defRPr/>
            </a:pPr>
            <a:r>
              <a:rPr lang="en-US" altLang="zh-CN" dirty="0" smtClean="0">
                <a:solidFill>
                  <a:srgbClr val="132584"/>
                </a:solidFill>
                <a:latin typeface="Book Antiqua" pitchFamily="18" charset="0"/>
                <a:ea typeface="汉仪超粗宋简" pitchFamily="49" charset="-122"/>
              </a:rPr>
              <a:t>Example: A Turing machine for incrementing a value</a:t>
            </a: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pic>
        <p:nvPicPr>
          <p:cNvPr id="30727" name="Picture 2"/>
          <p:cNvPicPr>
            <a:picLocks noChangeAspect="1" noChangeArrowheads="1"/>
          </p:cNvPicPr>
          <p:nvPr/>
        </p:nvPicPr>
        <p:blipFill>
          <a:blip r:embed="rId3"/>
          <a:srcRect/>
          <a:stretch>
            <a:fillRect/>
          </a:stretch>
        </p:blipFill>
        <p:spPr bwMode="auto">
          <a:xfrm>
            <a:off x="1143000" y="1704975"/>
            <a:ext cx="6943725" cy="2847975"/>
          </a:xfrm>
          <a:prstGeom prst="rect">
            <a:avLst/>
          </a:prstGeom>
          <a:noFill/>
          <a:ln w="28575" algn="ctr">
            <a:noFill/>
            <a:miter lim="800000"/>
            <a:headEnd/>
            <a:tailEnd/>
          </a:ln>
        </p:spPr>
      </p:pic>
      <p:grpSp>
        <p:nvGrpSpPr>
          <p:cNvPr id="2" name="组合 50"/>
          <p:cNvGrpSpPr>
            <a:grpSpLocks/>
          </p:cNvGrpSpPr>
          <p:nvPr/>
        </p:nvGrpSpPr>
        <p:grpSpPr bwMode="auto">
          <a:xfrm>
            <a:off x="4489450" y="5410200"/>
            <a:ext cx="184150" cy="955675"/>
            <a:chOff x="4732336" y="4526842"/>
            <a:chExt cx="184666" cy="955452"/>
          </a:xfrm>
        </p:grpSpPr>
        <p:sp>
          <p:nvSpPr>
            <p:cNvPr id="30754" name="Line 6"/>
            <p:cNvSpPr>
              <a:spLocks noChangeShapeType="1"/>
            </p:cNvSpPr>
            <p:nvPr/>
          </p:nvSpPr>
          <p:spPr bwMode="auto">
            <a:xfrm>
              <a:off x="4764602" y="4526842"/>
              <a:ext cx="0" cy="469900"/>
            </a:xfrm>
            <a:prstGeom prst="line">
              <a:avLst/>
            </a:prstGeom>
            <a:noFill/>
            <a:ln w="12700">
              <a:solidFill>
                <a:schemeClr val="tx1"/>
              </a:solidFill>
              <a:round/>
              <a:headEnd type="stealth" w="med" len="med"/>
              <a:tailEnd/>
            </a:ln>
          </p:spPr>
          <p:txBody>
            <a:bodyPr/>
            <a:lstStyle/>
            <a:p>
              <a:endParaRPr lang="zh-CN" altLang="en-US"/>
            </a:p>
          </p:txBody>
        </p:sp>
        <p:sp>
          <p:nvSpPr>
            <p:cNvPr id="53" name="Text Box 21"/>
            <p:cNvSpPr txBox="1">
              <a:spLocks noChangeArrowheads="1"/>
            </p:cNvSpPr>
            <p:nvPr/>
          </p:nvSpPr>
          <p:spPr bwMode="auto">
            <a:xfrm>
              <a:off x="4732336" y="4949018"/>
              <a:ext cx="184666" cy="533276"/>
            </a:xfrm>
            <a:prstGeom prst="rect">
              <a:avLst/>
            </a:prstGeom>
            <a:noFill/>
            <a:ln w="9525">
              <a:noFill/>
              <a:miter lim="800000"/>
              <a:headEnd/>
              <a:tailEnd/>
            </a:ln>
            <a:effectLst/>
          </p:spPr>
          <p:txBody>
            <a:bodyPr vert="eaVert" lIns="0" tIns="0" rIns="0" bIns="0">
              <a:spAutoFit/>
            </a:bodyPr>
            <a:lstStyle/>
            <a:p>
              <a:pPr>
                <a:spcBef>
                  <a:spcPct val="50000"/>
                </a:spcBef>
                <a:defRPr/>
              </a:pPr>
              <a:r>
                <a:rPr lang="en-US" altLang="zh-CN" baseline="-25000" dirty="0">
                  <a:latin typeface="+mn-ea"/>
                  <a:ea typeface="+mn-ea"/>
                </a:rPr>
                <a:t>ADD</a:t>
              </a:r>
            </a:p>
          </p:txBody>
        </p:sp>
      </p:grpSp>
      <p:grpSp>
        <p:nvGrpSpPr>
          <p:cNvPr id="3" name="组合 55"/>
          <p:cNvGrpSpPr>
            <a:grpSpLocks/>
          </p:cNvGrpSpPr>
          <p:nvPr/>
        </p:nvGrpSpPr>
        <p:grpSpPr bwMode="auto">
          <a:xfrm>
            <a:off x="4198938" y="5408613"/>
            <a:ext cx="184150" cy="1052512"/>
            <a:chOff x="-508000" y="4525055"/>
            <a:chExt cx="184666" cy="1051827"/>
          </a:xfrm>
        </p:grpSpPr>
        <p:sp>
          <p:nvSpPr>
            <p:cNvPr id="30752" name="Line 6"/>
            <p:cNvSpPr>
              <a:spLocks noChangeShapeType="1"/>
            </p:cNvSpPr>
            <p:nvPr/>
          </p:nvSpPr>
          <p:spPr bwMode="auto">
            <a:xfrm>
              <a:off x="-475734" y="4525055"/>
              <a:ext cx="0" cy="469900"/>
            </a:xfrm>
            <a:prstGeom prst="line">
              <a:avLst/>
            </a:prstGeom>
            <a:noFill/>
            <a:ln w="12700">
              <a:solidFill>
                <a:schemeClr val="tx1"/>
              </a:solidFill>
              <a:round/>
              <a:headEnd type="stealth" w="med" len="med"/>
              <a:tailEnd/>
            </a:ln>
          </p:spPr>
          <p:txBody>
            <a:bodyPr/>
            <a:lstStyle/>
            <a:p>
              <a:endParaRPr lang="zh-CN" altLang="en-US"/>
            </a:p>
          </p:txBody>
        </p:sp>
        <p:sp>
          <p:nvSpPr>
            <p:cNvPr id="58" name="Text Box 21"/>
            <p:cNvSpPr txBox="1">
              <a:spLocks noChangeArrowheads="1"/>
            </p:cNvSpPr>
            <p:nvPr/>
          </p:nvSpPr>
          <p:spPr bwMode="auto">
            <a:xfrm>
              <a:off x="-508000" y="5043829"/>
              <a:ext cx="184666" cy="533053"/>
            </a:xfrm>
            <a:prstGeom prst="rect">
              <a:avLst/>
            </a:prstGeom>
            <a:noFill/>
            <a:ln w="9525">
              <a:noFill/>
              <a:miter lim="800000"/>
              <a:headEnd/>
              <a:tailEnd/>
            </a:ln>
            <a:effectLst/>
          </p:spPr>
          <p:txBody>
            <a:bodyPr vert="eaVert" lIns="0" tIns="0" rIns="0" bIns="0">
              <a:spAutoFit/>
            </a:bodyPr>
            <a:lstStyle/>
            <a:p>
              <a:pPr>
                <a:spcBef>
                  <a:spcPct val="50000"/>
                </a:spcBef>
                <a:defRPr/>
              </a:pPr>
              <a:r>
                <a:rPr lang="en-US" altLang="zh-CN" baseline="-25000" dirty="0">
                  <a:latin typeface="+mn-ea"/>
                  <a:ea typeface="+mn-ea"/>
                </a:rPr>
                <a:t>CARRY</a:t>
              </a:r>
            </a:p>
          </p:txBody>
        </p:sp>
      </p:grpSp>
      <p:grpSp>
        <p:nvGrpSpPr>
          <p:cNvPr id="4" name="组合 58"/>
          <p:cNvGrpSpPr>
            <a:grpSpLocks/>
          </p:cNvGrpSpPr>
          <p:nvPr/>
        </p:nvGrpSpPr>
        <p:grpSpPr bwMode="auto">
          <a:xfrm>
            <a:off x="4491038" y="5407025"/>
            <a:ext cx="184150" cy="1141413"/>
            <a:chOff x="-349767" y="4523667"/>
            <a:chExt cx="184666" cy="1140304"/>
          </a:xfrm>
        </p:grpSpPr>
        <p:sp>
          <p:nvSpPr>
            <p:cNvPr id="30750" name="Line 6"/>
            <p:cNvSpPr>
              <a:spLocks noChangeShapeType="1"/>
            </p:cNvSpPr>
            <p:nvPr/>
          </p:nvSpPr>
          <p:spPr bwMode="auto">
            <a:xfrm>
              <a:off x="-317501" y="4523667"/>
              <a:ext cx="0" cy="469900"/>
            </a:xfrm>
            <a:prstGeom prst="line">
              <a:avLst/>
            </a:prstGeom>
            <a:noFill/>
            <a:ln w="12700">
              <a:solidFill>
                <a:schemeClr val="tx1"/>
              </a:solidFill>
              <a:round/>
              <a:headEnd type="stealth" w="med" len="med"/>
              <a:tailEnd/>
            </a:ln>
          </p:spPr>
          <p:txBody>
            <a:bodyPr/>
            <a:lstStyle/>
            <a:p>
              <a:endParaRPr lang="zh-CN" altLang="en-US"/>
            </a:p>
          </p:txBody>
        </p:sp>
        <p:sp>
          <p:nvSpPr>
            <p:cNvPr id="61" name="Text Box 21"/>
            <p:cNvSpPr txBox="1">
              <a:spLocks noChangeArrowheads="1"/>
            </p:cNvSpPr>
            <p:nvPr/>
          </p:nvSpPr>
          <p:spPr bwMode="auto">
            <a:xfrm>
              <a:off x="-349767" y="4988353"/>
              <a:ext cx="184666" cy="675618"/>
            </a:xfrm>
            <a:prstGeom prst="rect">
              <a:avLst/>
            </a:prstGeom>
            <a:noFill/>
            <a:ln w="9525">
              <a:noFill/>
              <a:miter lim="800000"/>
              <a:headEnd/>
              <a:tailEnd/>
            </a:ln>
            <a:effectLst/>
          </p:spPr>
          <p:txBody>
            <a:bodyPr vert="eaVert" lIns="0" tIns="0" rIns="0" bIns="0">
              <a:spAutoFit/>
            </a:bodyPr>
            <a:lstStyle/>
            <a:p>
              <a:pPr>
                <a:spcBef>
                  <a:spcPct val="50000"/>
                </a:spcBef>
                <a:defRPr/>
              </a:pPr>
              <a:r>
                <a:rPr lang="en-US" altLang="zh-CN" baseline="-25000" dirty="0">
                  <a:latin typeface="+mn-ea"/>
                  <a:ea typeface="+mn-ea"/>
                </a:rPr>
                <a:t>RETURN</a:t>
              </a:r>
            </a:p>
          </p:txBody>
        </p:sp>
      </p:grpSp>
      <p:grpSp>
        <p:nvGrpSpPr>
          <p:cNvPr id="30731" name="组合 62"/>
          <p:cNvGrpSpPr>
            <a:grpSpLocks/>
          </p:cNvGrpSpPr>
          <p:nvPr/>
        </p:nvGrpSpPr>
        <p:grpSpPr bwMode="auto">
          <a:xfrm>
            <a:off x="2422525" y="5013325"/>
            <a:ext cx="3597275" cy="396875"/>
            <a:chOff x="839789" y="4133844"/>
            <a:chExt cx="3597275" cy="397577"/>
          </a:xfrm>
        </p:grpSpPr>
        <p:sp>
          <p:nvSpPr>
            <p:cNvPr id="30741" name="Text Box 7"/>
            <p:cNvSpPr txBox="1">
              <a:spLocks noChangeArrowheads="1"/>
            </p:cNvSpPr>
            <p:nvPr/>
          </p:nvSpPr>
          <p:spPr bwMode="auto">
            <a:xfrm>
              <a:off x="1631952" y="4133844"/>
              <a:ext cx="287338"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a:t>
              </a:r>
            </a:p>
          </p:txBody>
        </p:sp>
        <p:sp>
          <p:nvSpPr>
            <p:cNvPr id="30742" name="Text Box 8"/>
            <p:cNvSpPr txBox="1">
              <a:spLocks noChangeArrowheads="1"/>
            </p:cNvSpPr>
            <p:nvPr/>
          </p:nvSpPr>
          <p:spPr bwMode="auto">
            <a:xfrm>
              <a:off x="1920877" y="4133844"/>
              <a:ext cx="287338"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a:t>
              </a:r>
            </a:p>
          </p:txBody>
        </p:sp>
        <p:sp>
          <p:nvSpPr>
            <p:cNvPr id="30743" name="Text Box 9"/>
            <p:cNvSpPr txBox="1">
              <a:spLocks noChangeArrowheads="1"/>
            </p:cNvSpPr>
            <p:nvPr/>
          </p:nvSpPr>
          <p:spPr bwMode="auto">
            <a:xfrm>
              <a:off x="2208213" y="4133844"/>
              <a:ext cx="287338"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1</a:t>
              </a:r>
            </a:p>
          </p:txBody>
        </p:sp>
        <p:sp>
          <p:nvSpPr>
            <p:cNvPr id="30744" name="Text Box 10"/>
            <p:cNvSpPr txBox="1">
              <a:spLocks noChangeArrowheads="1"/>
            </p:cNvSpPr>
            <p:nvPr/>
          </p:nvSpPr>
          <p:spPr bwMode="auto">
            <a:xfrm>
              <a:off x="2495550" y="4133844"/>
              <a:ext cx="287338"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0</a:t>
              </a:r>
            </a:p>
          </p:txBody>
        </p:sp>
        <p:sp>
          <p:nvSpPr>
            <p:cNvPr id="30745" name="Text Box 11"/>
            <p:cNvSpPr txBox="1">
              <a:spLocks noChangeArrowheads="1"/>
            </p:cNvSpPr>
            <p:nvPr/>
          </p:nvSpPr>
          <p:spPr bwMode="auto">
            <a:xfrm>
              <a:off x="2782888" y="4133844"/>
              <a:ext cx="287338"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1</a:t>
              </a:r>
            </a:p>
          </p:txBody>
        </p:sp>
        <p:sp>
          <p:nvSpPr>
            <p:cNvPr id="30746" name="Text Box 17"/>
            <p:cNvSpPr txBox="1">
              <a:spLocks noChangeArrowheads="1"/>
            </p:cNvSpPr>
            <p:nvPr/>
          </p:nvSpPr>
          <p:spPr bwMode="auto">
            <a:xfrm>
              <a:off x="3070226" y="4133844"/>
              <a:ext cx="287338" cy="397577"/>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a:t>
              </a:r>
            </a:p>
          </p:txBody>
        </p:sp>
        <p:sp>
          <p:nvSpPr>
            <p:cNvPr id="30747" name="Text Box 18"/>
            <p:cNvSpPr txBox="1">
              <a:spLocks noChangeArrowheads="1"/>
            </p:cNvSpPr>
            <p:nvPr/>
          </p:nvSpPr>
          <p:spPr bwMode="auto">
            <a:xfrm>
              <a:off x="3357564" y="4133844"/>
              <a:ext cx="287338" cy="397577"/>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a:t>
              </a:r>
            </a:p>
          </p:txBody>
        </p:sp>
        <p:sp>
          <p:nvSpPr>
            <p:cNvPr id="30748" name="Text Box 19"/>
            <p:cNvSpPr txBox="1">
              <a:spLocks noChangeArrowheads="1"/>
            </p:cNvSpPr>
            <p:nvPr/>
          </p:nvSpPr>
          <p:spPr bwMode="auto">
            <a:xfrm>
              <a:off x="3646489" y="4133844"/>
              <a:ext cx="790575" cy="397577"/>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a:t>
              </a:r>
            </a:p>
          </p:txBody>
        </p:sp>
        <p:sp>
          <p:nvSpPr>
            <p:cNvPr id="30749" name="Text Box 20"/>
            <p:cNvSpPr txBox="1">
              <a:spLocks noChangeArrowheads="1"/>
            </p:cNvSpPr>
            <p:nvPr/>
          </p:nvSpPr>
          <p:spPr bwMode="auto">
            <a:xfrm>
              <a:off x="839789" y="4133844"/>
              <a:ext cx="790575" cy="396875"/>
            </a:xfrm>
            <a:prstGeom prst="rect">
              <a:avLst/>
            </a:prstGeom>
            <a:noFill/>
            <a:ln w="9525">
              <a:solidFill>
                <a:schemeClr val="tx1"/>
              </a:solidFill>
              <a:miter lim="800000"/>
              <a:headEnd/>
              <a:tailEnd/>
            </a:ln>
          </p:spPr>
          <p:txBody>
            <a:bodyPr lIns="54000" tIns="10800" rIns="54000" bIns="10800">
              <a:spAutoFit/>
            </a:bodyPr>
            <a:lstStyle/>
            <a:p>
              <a:pPr>
                <a:spcBef>
                  <a:spcPct val="50000"/>
                </a:spcBef>
              </a:pPr>
              <a:r>
                <a:rPr lang="en-US" altLang="zh-CN">
                  <a:latin typeface="宋体" pitchFamily="2" charset="-122"/>
                </a:rPr>
                <a:t>…</a:t>
              </a:r>
            </a:p>
          </p:txBody>
        </p:sp>
      </p:grpSp>
      <p:grpSp>
        <p:nvGrpSpPr>
          <p:cNvPr id="7" name="组合 72"/>
          <p:cNvGrpSpPr>
            <a:grpSpLocks/>
          </p:cNvGrpSpPr>
          <p:nvPr/>
        </p:nvGrpSpPr>
        <p:grpSpPr bwMode="auto">
          <a:xfrm>
            <a:off x="4751388" y="5413375"/>
            <a:ext cx="184150" cy="1139825"/>
            <a:chOff x="4082534" y="4529115"/>
            <a:chExt cx="184666" cy="1140304"/>
          </a:xfrm>
        </p:grpSpPr>
        <p:sp>
          <p:nvSpPr>
            <p:cNvPr id="30739" name="Line 6"/>
            <p:cNvSpPr>
              <a:spLocks noChangeShapeType="1"/>
            </p:cNvSpPr>
            <p:nvPr/>
          </p:nvSpPr>
          <p:spPr bwMode="auto">
            <a:xfrm>
              <a:off x="4114800" y="4529115"/>
              <a:ext cx="0" cy="469900"/>
            </a:xfrm>
            <a:prstGeom prst="line">
              <a:avLst/>
            </a:prstGeom>
            <a:noFill/>
            <a:ln w="12700">
              <a:solidFill>
                <a:schemeClr val="tx1"/>
              </a:solidFill>
              <a:round/>
              <a:headEnd type="stealth" w="med" len="med"/>
              <a:tailEnd/>
            </a:ln>
          </p:spPr>
          <p:txBody>
            <a:bodyPr/>
            <a:lstStyle/>
            <a:p>
              <a:endParaRPr lang="zh-CN" altLang="en-US"/>
            </a:p>
          </p:txBody>
        </p:sp>
        <p:sp>
          <p:nvSpPr>
            <p:cNvPr id="75" name="Text Box 21"/>
            <p:cNvSpPr txBox="1">
              <a:spLocks noChangeArrowheads="1"/>
            </p:cNvSpPr>
            <p:nvPr/>
          </p:nvSpPr>
          <p:spPr bwMode="auto">
            <a:xfrm>
              <a:off x="4082534" y="4994448"/>
              <a:ext cx="184666" cy="674971"/>
            </a:xfrm>
            <a:prstGeom prst="rect">
              <a:avLst/>
            </a:prstGeom>
            <a:noFill/>
            <a:ln w="9525">
              <a:noFill/>
              <a:miter lim="800000"/>
              <a:headEnd/>
              <a:tailEnd/>
            </a:ln>
            <a:effectLst/>
          </p:spPr>
          <p:txBody>
            <a:bodyPr vert="eaVert" lIns="0" tIns="0" rIns="0" bIns="0">
              <a:spAutoFit/>
            </a:bodyPr>
            <a:lstStyle/>
            <a:p>
              <a:pPr>
                <a:spcBef>
                  <a:spcPct val="50000"/>
                </a:spcBef>
                <a:defRPr/>
              </a:pPr>
              <a:r>
                <a:rPr lang="en-US" altLang="zh-CN" baseline="-25000" dirty="0">
                  <a:latin typeface="+mn-ea"/>
                  <a:ea typeface="+mn-ea"/>
                </a:rPr>
                <a:t>RETURN</a:t>
              </a:r>
            </a:p>
          </p:txBody>
        </p:sp>
      </p:grpSp>
      <p:grpSp>
        <p:nvGrpSpPr>
          <p:cNvPr id="8" name="组合 75"/>
          <p:cNvGrpSpPr>
            <a:grpSpLocks/>
          </p:cNvGrpSpPr>
          <p:nvPr/>
        </p:nvGrpSpPr>
        <p:grpSpPr bwMode="auto">
          <a:xfrm>
            <a:off x="4751388" y="5407025"/>
            <a:ext cx="184150" cy="1141413"/>
            <a:chOff x="6916738" y="5651500"/>
            <a:chExt cx="184666" cy="1140305"/>
          </a:xfrm>
        </p:grpSpPr>
        <p:sp>
          <p:nvSpPr>
            <p:cNvPr id="30737" name="Line 6"/>
            <p:cNvSpPr>
              <a:spLocks noChangeShapeType="1"/>
            </p:cNvSpPr>
            <p:nvPr/>
          </p:nvSpPr>
          <p:spPr bwMode="auto">
            <a:xfrm>
              <a:off x="6949004" y="5651500"/>
              <a:ext cx="0" cy="469900"/>
            </a:xfrm>
            <a:prstGeom prst="line">
              <a:avLst/>
            </a:prstGeom>
            <a:noFill/>
            <a:ln w="12700">
              <a:solidFill>
                <a:schemeClr val="tx1"/>
              </a:solidFill>
              <a:round/>
              <a:headEnd type="stealth" w="med" len="med"/>
              <a:tailEnd/>
            </a:ln>
          </p:spPr>
          <p:txBody>
            <a:bodyPr/>
            <a:lstStyle/>
            <a:p>
              <a:endParaRPr lang="zh-CN" altLang="en-US"/>
            </a:p>
          </p:txBody>
        </p:sp>
        <p:sp>
          <p:nvSpPr>
            <p:cNvPr id="78" name="Text Box 21"/>
            <p:cNvSpPr txBox="1">
              <a:spLocks noChangeArrowheads="1"/>
            </p:cNvSpPr>
            <p:nvPr/>
          </p:nvSpPr>
          <p:spPr bwMode="auto">
            <a:xfrm>
              <a:off x="6916738" y="6116186"/>
              <a:ext cx="184666" cy="675619"/>
            </a:xfrm>
            <a:prstGeom prst="rect">
              <a:avLst/>
            </a:prstGeom>
            <a:noFill/>
            <a:ln w="9525">
              <a:noFill/>
              <a:miter lim="800000"/>
              <a:headEnd/>
              <a:tailEnd/>
            </a:ln>
            <a:effectLst/>
          </p:spPr>
          <p:txBody>
            <a:bodyPr vert="eaVert" lIns="0" tIns="0" rIns="0" bIns="0">
              <a:spAutoFit/>
            </a:bodyPr>
            <a:lstStyle/>
            <a:p>
              <a:pPr>
                <a:spcBef>
                  <a:spcPct val="50000"/>
                </a:spcBef>
                <a:defRPr/>
              </a:pPr>
              <a:r>
                <a:rPr lang="en-US" altLang="zh-CN" baseline="-25000" dirty="0">
                  <a:latin typeface="+mn-ea"/>
                  <a:ea typeface="+mn-ea"/>
                </a:rPr>
                <a:t>HALT</a:t>
              </a:r>
            </a:p>
          </p:txBody>
        </p:sp>
      </p:grpSp>
      <p:grpSp>
        <p:nvGrpSpPr>
          <p:cNvPr id="9" name="组合 78"/>
          <p:cNvGrpSpPr>
            <a:grpSpLocks/>
          </p:cNvGrpSpPr>
          <p:nvPr/>
        </p:nvGrpSpPr>
        <p:grpSpPr bwMode="auto">
          <a:xfrm>
            <a:off x="4751388" y="5411788"/>
            <a:ext cx="184150" cy="1016000"/>
            <a:chOff x="3190360" y="5651500"/>
            <a:chExt cx="184666" cy="1016006"/>
          </a:xfrm>
        </p:grpSpPr>
        <p:sp>
          <p:nvSpPr>
            <p:cNvPr id="30735" name="Line 6"/>
            <p:cNvSpPr>
              <a:spLocks noChangeShapeType="1"/>
            </p:cNvSpPr>
            <p:nvPr/>
          </p:nvSpPr>
          <p:spPr bwMode="auto">
            <a:xfrm>
              <a:off x="3222626" y="5651500"/>
              <a:ext cx="0" cy="469900"/>
            </a:xfrm>
            <a:prstGeom prst="line">
              <a:avLst/>
            </a:prstGeom>
            <a:noFill/>
            <a:ln w="12700">
              <a:solidFill>
                <a:schemeClr val="tx1"/>
              </a:solidFill>
              <a:round/>
              <a:headEnd type="stealth" w="med" len="med"/>
              <a:tailEnd/>
            </a:ln>
          </p:spPr>
          <p:txBody>
            <a:bodyPr/>
            <a:lstStyle/>
            <a:p>
              <a:endParaRPr lang="zh-CN" altLang="en-US"/>
            </a:p>
          </p:txBody>
        </p:sp>
        <p:sp>
          <p:nvSpPr>
            <p:cNvPr id="81" name="Text Box 21"/>
            <p:cNvSpPr txBox="1">
              <a:spLocks noChangeArrowheads="1"/>
            </p:cNvSpPr>
            <p:nvPr/>
          </p:nvSpPr>
          <p:spPr bwMode="auto">
            <a:xfrm>
              <a:off x="3190360" y="6134103"/>
              <a:ext cx="184666" cy="533403"/>
            </a:xfrm>
            <a:prstGeom prst="rect">
              <a:avLst/>
            </a:prstGeom>
            <a:noFill/>
            <a:ln w="9525">
              <a:noFill/>
              <a:miter lim="800000"/>
              <a:headEnd/>
              <a:tailEnd/>
            </a:ln>
            <a:effectLst/>
          </p:spPr>
          <p:txBody>
            <a:bodyPr vert="eaVert" lIns="0" tIns="0" rIns="0" bIns="0">
              <a:spAutoFit/>
            </a:bodyPr>
            <a:lstStyle/>
            <a:p>
              <a:pPr>
                <a:spcBef>
                  <a:spcPct val="50000"/>
                </a:spcBef>
                <a:defRPr/>
              </a:pPr>
              <a:r>
                <a:rPr lang="en-US" altLang="zh-CN" baseline="-25000" dirty="0">
                  <a:latin typeface="+mn-ea"/>
                  <a:ea typeface="+mn-ea"/>
                </a:rPr>
                <a:t>START</a:t>
              </a:r>
            </a:p>
          </p:txBody>
        </p:sp>
      </p:grpSp>
      <p:sp>
        <p:nvSpPr>
          <p:cNvPr id="6" name="文本框 5"/>
          <p:cNvSpPr txBox="1"/>
          <p:nvPr/>
        </p:nvSpPr>
        <p:spPr>
          <a:xfrm>
            <a:off x="5227638" y="6161088"/>
            <a:ext cx="3608680" cy="369332"/>
          </a:xfrm>
          <a:prstGeom prst="rect">
            <a:avLst/>
          </a:prstGeom>
          <a:noFill/>
        </p:spPr>
        <p:txBody>
          <a:bodyPr wrap="none" rtlCol="0">
            <a:spAutoFit/>
          </a:bodyPr>
          <a:lstStyle/>
          <a:p>
            <a:r>
              <a:rPr lang="en-US" altLang="zh-CN" dirty="0" smtClean="0"/>
              <a:t>Both “add” and “carry”, seriously?</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6" fill="hold" nodeType="clickEffect">
                                  <p:stCondLst>
                                    <p:cond delay="0"/>
                                  </p:stCondLst>
                                  <p:childTnLst>
                                    <p:animEffect transition="out" filter="barn(inHorizont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additive="base">
                                        <p:cTn id="29" dur="500" fill="hold"/>
                                        <p:tgtEl>
                                          <p:spTgt spid="55"/>
                                        </p:tgtEl>
                                        <p:attrNameLst>
                                          <p:attrName>ppt_x</p:attrName>
                                        </p:attrNameLst>
                                      </p:cBhvr>
                                      <p:tavLst>
                                        <p:tav tm="0">
                                          <p:val>
                                            <p:strVal val="#ppt_x"/>
                                          </p:val>
                                        </p:tav>
                                        <p:tav tm="100000">
                                          <p:val>
                                            <p:strVal val="#ppt_x"/>
                                          </p:val>
                                        </p:tav>
                                      </p:tavLst>
                                    </p:anim>
                                    <p:anim calcmode="lin" valueType="num">
                                      <p:cBhvr additive="base">
                                        <p:cTn id="3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xit" presetSubtype="26" fill="hold" nodeType="clickEffect">
                                  <p:stCondLst>
                                    <p:cond delay="0"/>
                                  </p:stCondLst>
                                  <p:childTnLst>
                                    <p:animEffect transition="out" filter="barn(inHorizontal)">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2"/>
                                        </p:tgtEl>
                                        <p:attrNameLst>
                                          <p:attrName>style.visibility</p:attrName>
                                        </p:attrNameLst>
                                      </p:cBhvr>
                                      <p:to>
                                        <p:strVal val="visible"/>
                                      </p:to>
                                    </p:set>
                                    <p:anim calcmode="lin" valueType="num">
                                      <p:cBhvr additive="base">
                                        <p:cTn id="46" dur="500" fill="hold"/>
                                        <p:tgtEl>
                                          <p:spTgt spid="62"/>
                                        </p:tgtEl>
                                        <p:attrNameLst>
                                          <p:attrName>ppt_x</p:attrName>
                                        </p:attrNameLst>
                                      </p:cBhvr>
                                      <p:tavLst>
                                        <p:tav tm="0">
                                          <p:val>
                                            <p:strVal val="#ppt_x"/>
                                          </p:val>
                                        </p:tav>
                                        <p:tav tm="100000">
                                          <p:val>
                                            <p:strVal val="#ppt_x"/>
                                          </p:val>
                                        </p:tav>
                                      </p:tavLst>
                                    </p:anim>
                                    <p:anim calcmode="lin" valueType="num">
                                      <p:cBhvr additive="base">
                                        <p:cTn id="4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xit" presetSubtype="26" fill="hold" nodeType="clickEffect">
                                  <p:stCondLst>
                                    <p:cond delay="0"/>
                                  </p:stCondLst>
                                  <p:childTnLst>
                                    <p:animEffect transition="out" filter="barn(inHorizontal)">
                                      <p:cBhvr>
                                        <p:cTn id="57" dur="500"/>
                                        <p:tgtEl>
                                          <p:spTgt spid="4"/>
                                        </p:tgtEl>
                                      </p:cBhvr>
                                    </p:animEffect>
                                    <p:set>
                                      <p:cBhvr>
                                        <p:cTn id="58" dur="1" fill="hold">
                                          <p:stCondLst>
                                            <p:cond delay="499"/>
                                          </p:stCondLst>
                                        </p:cTn>
                                        <p:tgtEl>
                                          <p:spTgt spid="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1" nodeType="click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ppt_x"/>
                                          </p:val>
                                        </p:tav>
                                        <p:tav tm="100000">
                                          <p:val>
                                            <p:strVal val="#ppt_x"/>
                                          </p:val>
                                        </p:tav>
                                      </p:tavLst>
                                    </p:anim>
                                    <p:anim calcmode="lin" valueType="num">
                                      <p:cBhvr additive="base">
                                        <p:cTn id="6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500" fill="hold"/>
                                        <p:tgtEl>
                                          <p:spTgt spid="7"/>
                                        </p:tgtEl>
                                        <p:attrNameLst>
                                          <p:attrName>ppt_x</p:attrName>
                                        </p:attrNameLst>
                                      </p:cBhvr>
                                      <p:tavLst>
                                        <p:tav tm="0">
                                          <p:val>
                                            <p:strVal val="#ppt_x"/>
                                          </p:val>
                                        </p:tav>
                                        <p:tav tm="100000">
                                          <p:val>
                                            <p:strVal val="#ppt_x"/>
                                          </p:val>
                                        </p:tav>
                                      </p:tavLst>
                                    </p:anim>
                                    <p:anim calcmode="lin" valueType="num">
                                      <p:cBhvr additive="base">
                                        <p:cTn id="7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xit" presetSubtype="26" fill="hold" nodeType="clickEffect">
                                  <p:stCondLst>
                                    <p:cond delay="0"/>
                                  </p:stCondLst>
                                  <p:childTnLst>
                                    <p:animEffect transition="out" filter="barn(inHorizontal)">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1" nodeType="clickEffect">
                                  <p:stCondLst>
                                    <p:cond delay="0"/>
                                  </p:stCondLst>
                                  <p:childTnLst>
                                    <p:set>
                                      <p:cBhvr>
                                        <p:cTn id="79" dur="1" fill="hold">
                                          <p:stCondLst>
                                            <p:cond delay="0"/>
                                          </p:stCondLst>
                                        </p:cTn>
                                        <p:tgtEl>
                                          <p:spTgt spid="54"/>
                                        </p:tgtEl>
                                        <p:attrNameLst>
                                          <p:attrName>style.visibility</p:attrName>
                                        </p:attrNameLst>
                                      </p:cBhvr>
                                      <p:to>
                                        <p:strVal val="visible"/>
                                      </p:to>
                                    </p:set>
                                    <p:anim calcmode="lin" valueType="num">
                                      <p:cBhvr additive="base">
                                        <p:cTn id="80" dur="500" fill="hold"/>
                                        <p:tgtEl>
                                          <p:spTgt spid="54"/>
                                        </p:tgtEl>
                                        <p:attrNameLst>
                                          <p:attrName>ppt_x</p:attrName>
                                        </p:attrNameLst>
                                      </p:cBhvr>
                                      <p:tavLst>
                                        <p:tav tm="0">
                                          <p:val>
                                            <p:strVal val="#ppt_x"/>
                                          </p:val>
                                        </p:tav>
                                        <p:tav tm="100000">
                                          <p:val>
                                            <p:strVal val="#ppt_x"/>
                                          </p:val>
                                        </p:tav>
                                      </p:tavLst>
                                    </p:anim>
                                    <p:anim calcmode="lin" valueType="num">
                                      <p:cBhvr additive="base">
                                        <p:cTn id="8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500" fill="hold"/>
                                        <p:tgtEl>
                                          <p:spTgt spid="8"/>
                                        </p:tgtEl>
                                        <p:attrNameLst>
                                          <p:attrName>ppt_x</p:attrName>
                                        </p:attrNameLst>
                                      </p:cBhvr>
                                      <p:tavLst>
                                        <p:tav tm="0">
                                          <p:val>
                                            <p:strVal val="#ppt_x"/>
                                          </p:val>
                                        </p:tav>
                                        <p:tav tm="100000">
                                          <p:val>
                                            <p:strVal val="#ppt_x"/>
                                          </p:val>
                                        </p:tav>
                                      </p:tavLst>
                                    </p:anim>
                                    <p:anim calcmode="lin" valueType="num">
                                      <p:cBhvr additive="base">
                                        <p:cTn id="8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5" grpId="0" animBg="1"/>
      <p:bldP spid="55" grpId="1" animBg="1"/>
      <p:bldP spid="62"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xfrm>
            <a:off x="457200" y="6356350"/>
            <a:ext cx="2133600" cy="365125"/>
          </a:xfrm>
        </p:spPr>
        <p:txBody>
          <a:bodyPr/>
          <a:lstStyle/>
          <a:p>
            <a:pPr algn="l">
              <a:defRPr/>
            </a:pPr>
            <a:r>
              <a:rPr lang="en-US" altLang="zh-CN" smtClean="0"/>
              <a:t>1-</a:t>
            </a:r>
            <a:fld id="{2C277FFB-13CD-4F69-BCEE-9A08605AF4D9}" type="slidenum">
              <a:rPr lang="en-US" altLang="zh-CN" smtClean="0"/>
              <a:pPr algn="l">
                <a:defRPr/>
              </a:pPr>
              <a:t>22</a:t>
            </a:fld>
            <a:endParaRPr lang="en-US" altLang="zh-CN" smtClean="0"/>
          </a:p>
        </p:txBody>
      </p:sp>
      <p:sp>
        <p:nvSpPr>
          <p:cNvPr id="31747" name="Rectangle 2"/>
          <p:cNvSpPr>
            <a:spLocks noGrp="1" noChangeArrowheads="1"/>
          </p:cNvSpPr>
          <p:nvPr>
            <p:ph type="title"/>
          </p:nvPr>
        </p:nvSpPr>
        <p:spPr/>
        <p:txBody>
          <a:bodyPr/>
          <a:lstStyle/>
          <a:p>
            <a:pPr eaLnBrk="1" hangingPunct="1"/>
            <a:r>
              <a:rPr lang="zh-CN" altLang="en-US" smtClean="0">
                <a:latin typeface="隶书" pitchFamily="49" charset="-122"/>
              </a:rPr>
              <a:t>图灵机与冯</a:t>
            </a:r>
            <a:r>
              <a:rPr lang="en-US" altLang="zh-CN" smtClean="0">
                <a:latin typeface="Times New Roman" pitchFamily="18" charset="0"/>
              </a:rPr>
              <a:t>·</a:t>
            </a:r>
            <a:r>
              <a:rPr lang="zh-CN" altLang="en-US" smtClean="0">
                <a:latin typeface="隶书" pitchFamily="49" charset="-122"/>
              </a:rPr>
              <a:t>诺依曼机</a:t>
            </a:r>
            <a:endParaRPr lang="en-US" altLang="zh-CN" smtClean="0">
              <a:latin typeface="隶书" pitchFamily="49" charset="-122"/>
            </a:endParaRPr>
          </a:p>
        </p:txBody>
      </p:sp>
      <p:sp>
        <p:nvSpPr>
          <p:cNvPr id="31748" name="Rectangle 3"/>
          <p:cNvSpPr>
            <a:spLocks noGrp="1" noChangeArrowheads="1"/>
          </p:cNvSpPr>
          <p:nvPr>
            <p:ph type="body" idx="1"/>
          </p:nvPr>
        </p:nvSpPr>
        <p:spPr>
          <a:xfrm>
            <a:off x="517525" y="1149350"/>
            <a:ext cx="8108950" cy="2279650"/>
          </a:xfrm>
        </p:spPr>
        <p:txBody>
          <a:bodyPr/>
          <a:lstStyle/>
          <a:p>
            <a:pPr marL="0" indent="0" eaLnBrk="1" hangingPunct="1">
              <a:buFont typeface="Arial" charset="0"/>
              <a:buNone/>
            </a:pPr>
            <a:r>
              <a:rPr lang="zh-CN" altLang="en-US" smtClean="0">
                <a:solidFill>
                  <a:srgbClr val="008080"/>
                </a:solidFill>
                <a:latin typeface="楷体_GB2312" pitchFamily="49" charset="-122"/>
              </a:rPr>
              <a:t>一、图灵机</a:t>
            </a:r>
          </a:p>
          <a:p>
            <a:pPr marL="0" indent="0" eaLnBrk="1" hangingPunct="1">
              <a:buFont typeface="Arial" charset="0"/>
              <a:buNone/>
            </a:pPr>
            <a:r>
              <a:rPr lang="zh-CN" altLang="en-US" smtClean="0">
                <a:latin typeface="楷体_GB2312" pitchFamily="49" charset="-122"/>
              </a:rPr>
              <a:t>    </a:t>
            </a:r>
            <a:r>
              <a:rPr lang="en-US" altLang="zh-CN" smtClean="0">
                <a:solidFill>
                  <a:srgbClr val="9900FF"/>
                </a:solidFill>
                <a:latin typeface="楷体_GB2312" pitchFamily="49" charset="-122"/>
              </a:rPr>
              <a:t>1.</a:t>
            </a:r>
            <a:r>
              <a:rPr lang="zh-CN" altLang="en-US" smtClean="0">
                <a:solidFill>
                  <a:srgbClr val="9900FF"/>
                </a:solidFill>
                <a:latin typeface="楷体_GB2312" pitchFamily="49" charset="-122"/>
              </a:rPr>
              <a:t>直观描述</a:t>
            </a:r>
          </a:p>
          <a:p>
            <a:pPr marL="0" indent="0" eaLnBrk="1" hangingPunct="1">
              <a:buFont typeface="Arial" charset="0"/>
              <a:buNone/>
            </a:pPr>
            <a:r>
              <a:rPr lang="zh-CN" altLang="en-US" smtClean="0">
                <a:latin typeface="楷体_GB2312" pitchFamily="49" charset="-122"/>
              </a:rPr>
              <a:t>    ①图灵机的计算装置：一条两端可无限延长的带子，一个读写头，一组控制指令。</a:t>
            </a:r>
          </a:p>
        </p:txBody>
      </p:sp>
      <p:grpSp>
        <p:nvGrpSpPr>
          <p:cNvPr id="31749" name="Group 31"/>
          <p:cNvGrpSpPr>
            <a:grpSpLocks/>
          </p:cNvGrpSpPr>
          <p:nvPr/>
        </p:nvGrpSpPr>
        <p:grpSpPr bwMode="auto">
          <a:xfrm>
            <a:off x="1314450" y="3562350"/>
            <a:ext cx="6565900" cy="1931988"/>
            <a:chOff x="897" y="2251"/>
            <a:chExt cx="4481" cy="1217"/>
          </a:xfrm>
        </p:grpSpPr>
        <p:grpSp>
          <p:nvGrpSpPr>
            <p:cNvPr id="31751" name="Group 29"/>
            <p:cNvGrpSpPr>
              <a:grpSpLocks/>
            </p:cNvGrpSpPr>
            <p:nvPr/>
          </p:nvGrpSpPr>
          <p:grpSpPr bwMode="auto">
            <a:xfrm>
              <a:off x="897" y="2251"/>
              <a:ext cx="4481" cy="296"/>
              <a:chOff x="897" y="2251"/>
              <a:chExt cx="4481" cy="296"/>
            </a:xfrm>
          </p:grpSpPr>
          <p:sp>
            <p:nvSpPr>
              <p:cNvPr id="31758" name="Text Box 6"/>
              <p:cNvSpPr txBox="1">
                <a:spLocks noChangeArrowheads="1"/>
              </p:cNvSpPr>
              <p:nvPr/>
            </p:nvSpPr>
            <p:spPr bwMode="auto">
              <a:xfrm>
                <a:off x="1432" y="2251"/>
                <a:ext cx="3493" cy="233"/>
              </a:xfrm>
              <a:prstGeom prst="rect">
                <a:avLst/>
              </a:prstGeom>
              <a:noFill/>
              <a:ln w="12700">
                <a:noFill/>
                <a:miter lim="800000"/>
                <a:headEnd/>
                <a:tailEnd/>
              </a:ln>
            </p:spPr>
            <p:txBody>
              <a:bodyPr>
                <a:spAutoFit/>
              </a:bodyPr>
              <a:lstStyle/>
              <a:p>
                <a:pPr eaLnBrk="0" hangingPunct="0">
                  <a:spcBef>
                    <a:spcPct val="50000"/>
                  </a:spcBef>
                </a:pPr>
                <a:r>
                  <a:rPr lang="zh-CN" altLang="en-US">
                    <a:latin typeface="宋体" pitchFamily="2" charset="-122"/>
                  </a:rPr>
                  <a:t>┄  </a:t>
                </a:r>
                <a:r>
                  <a:rPr lang="en-US" altLang="zh-CN">
                    <a:latin typeface="宋体" pitchFamily="2" charset="-122"/>
                  </a:rPr>
                  <a:t>b b 1 0 1 0 0 0 1 0 b b  ┄</a:t>
                </a:r>
              </a:p>
            </p:txBody>
          </p:sp>
          <p:sp>
            <p:nvSpPr>
              <p:cNvPr id="31759" name="Line 7"/>
              <p:cNvSpPr>
                <a:spLocks noChangeShapeType="1"/>
              </p:cNvSpPr>
              <p:nvPr/>
            </p:nvSpPr>
            <p:spPr bwMode="auto">
              <a:xfrm>
                <a:off x="897" y="2259"/>
                <a:ext cx="4481" cy="0"/>
              </a:xfrm>
              <a:prstGeom prst="line">
                <a:avLst/>
              </a:prstGeom>
              <a:noFill/>
              <a:ln w="12700">
                <a:solidFill>
                  <a:schemeClr val="tx1"/>
                </a:solidFill>
                <a:round/>
                <a:headEnd/>
                <a:tailEnd/>
              </a:ln>
            </p:spPr>
            <p:txBody>
              <a:bodyPr/>
              <a:lstStyle/>
              <a:p>
                <a:endParaRPr lang="zh-CN" altLang="en-US"/>
              </a:p>
            </p:txBody>
          </p:sp>
          <p:sp>
            <p:nvSpPr>
              <p:cNvPr id="31760" name="Line 8"/>
              <p:cNvSpPr>
                <a:spLocks noChangeShapeType="1"/>
              </p:cNvSpPr>
              <p:nvPr/>
            </p:nvSpPr>
            <p:spPr bwMode="auto">
              <a:xfrm>
                <a:off x="897" y="2547"/>
                <a:ext cx="4481" cy="0"/>
              </a:xfrm>
              <a:prstGeom prst="line">
                <a:avLst/>
              </a:prstGeom>
              <a:noFill/>
              <a:ln w="12700">
                <a:solidFill>
                  <a:schemeClr val="tx1"/>
                </a:solidFill>
                <a:round/>
                <a:headEnd/>
                <a:tailEnd/>
              </a:ln>
            </p:spPr>
            <p:txBody>
              <a:bodyPr/>
              <a:lstStyle/>
              <a:p>
                <a:endParaRPr lang="zh-CN" altLang="en-US"/>
              </a:p>
            </p:txBody>
          </p:sp>
          <p:sp>
            <p:nvSpPr>
              <p:cNvPr id="31761" name="Line 9"/>
              <p:cNvSpPr>
                <a:spLocks noChangeShapeType="1"/>
              </p:cNvSpPr>
              <p:nvPr/>
            </p:nvSpPr>
            <p:spPr bwMode="auto">
              <a:xfrm>
                <a:off x="2031" y="2259"/>
                <a:ext cx="0" cy="288"/>
              </a:xfrm>
              <a:prstGeom prst="line">
                <a:avLst/>
              </a:prstGeom>
              <a:noFill/>
              <a:ln w="12700">
                <a:solidFill>
                  <a:schemeClr val="tx1"/>
                </a:solidFill>
                <a:round/>
                <a:headEnd/>
                <a:tailEnd/>
              </a:ln>
            </p:spPr>
            <p:txBody>
              <a:bodyPr/>
              <a:lstStyle/>
              <a:p>
                <a:endParaRPr lang="zh-CN" altLang="en-US"/>
              </a:p>
            </p:txBody>
          </p:sp>
          <p:sp>
            <p:nvSpPr>
              <p:cNvPr id="31762" name="Line 10"/>
              <p:cNvSpPr>
                <a:spLocks noChangeShapeType="1"/>
              </p:cNvSpPr>
              <p:nvPr/>
            </p:nvSpPr>
            <p:spPr bwMode="auto">
              <a:xfrm>
                <a:off x="2213" y="2259"/>
                <a:ext cx="0" cy="288"/>
              </a:xfrm>
              <a:prstGeom prst="line">
                <a:avLst/>
              </a:prstGeom>
              <a:noFill/>
              <a:ln w="12700">
                <a:solidFill>
                  <a:schemeClr val="tx1"/>
                </a:solidFill>
                <a:round/>
                <a:headEnd/>
                <a:tailEnd/>
              </a:ln>
            </p:spPr>
            <p:txBody>
              <a:bodyPr/>
              <a:lstStyle/>
              <a:p>
                <a:endParaRPr lang="zh-CN" altLang="en-US"/>
              </a:p>
            </p:txBody>
          </p:sp>
          <p:sp>
            <p:nvSpPr>
              <p:cNvPr id="31763" name="Line 11"/>
              <p:cNvSpPr>
                <a:spLocks noChangeShapeType="1"/>
              </p:cNvSpPr>
              <p:nvPr/>
            </p:nvSpPr>
            <p:spPr bwMode="auto">
              <a:xfrm>
                <a:off x="2394" y="2259"/>
                <a:ext cx="0" cy="288"/>
              </a:xfrm>
              <a:prstGeom prst="line">
                <a:avLst/>
              </a:prstGeom>
              <a:noFill/>
              <a:ln w="12700">
                <a:solidFill>
                  <a:schemeClr val="tx1"/>
                </a:solidFill>
                <a:round/>
                <a:headEnd/>
                <a:tailEnd/>
              </a:ln>
            </p:spPr>
            <p:txBody>
              <a:bodyPr/>
              <a:lstStyle/>
              <a:p>
                <a:endParaRPr lang="zh-CN" altLang="en-US"/>
              </a:p>
            </p:txBody>
          </p:sp>
          <p:sp>
            <p:nvSpPr>
              <p:cNvPr id="31764" name="Line 12"/>
              <p:cNvSpPr>
                <a:spLocks noChangeShapeType="1"/>
              </p:cNvSpPr>
              <p:nvPr/>
            </p:nvSpPr>
            <p:spPr bwMode="auto">
              <a:xfrm>
                <a:off x="2576" y="2259"/>
                <a:ext cx="0" cy="288"/>
              </a:xfrm>
              <a:prstGeom prst="line">
                <a:avLst/>
              </a:prstGeom>
              <a:noFill/>
              <a:ln w="12700">
                <a:solidFill>
                  <a:schemeClr val="tx1"/>
                </a:solidFill>
                <a:round/>
                <a:headEnd/>
                <a:tailEnd/>
              </a:ln>
            </p:spPr>
            <p:txBody>
              <a:bodyPr/>
              <a:lstStyle/>
              <a:p>
                <a:endParaRPr lang="zh-CN" altLang="en-US"/>
              </a:p>
            </p:txBody>
          </p:sp>
          <p:sp>
            <p:nvSpPr>
              <p:cNvPr id="31765" name="Line 13"/>
              <p:cNvSpPr>
                <a:spLocks noChangeShapeType="1"/>
              </p:cNvSpPr>
              <p:nvPr/>
            </p:nvSpPr>
            <p:spPr bwMode="auto">
              <a:xfrm>
                <a:off x="2757" y="2259"/>
                <a:ext cx="0" cy="288"/>
              </a:xfrm>
              <a:prstGeom prst="line">
                <a:avLst/>
              </a:prstGeom>
              <a:noFill/>
              <a:ln w="12700">
                <a:solidFill>
                  <a:schemeClr val="tx1"/>
                </a:solidFill>
                <a:round/>
                <a:headEnd/>
                <a:tailEnd/>
              </a:ln>
            </p:spPr>
            <p:txBody>
              <a:bodyPr/>
              <a:lstStyle/>
              <a:p>
                <a:endParaRPr lang="zh-CN" altLang="en-US"/>
              </a:p>
            </p:txBody>
          </p:sp>
          <p:sp>
            <p:nvSpPr>
              <p:cNvPr id="31766" name="Line 14"/>
              <p:cNvSpPr>
                <a:spLocks noChangeShapeType="1"/>
              </p:cNvSpPr>
              <p:nvPr/>
            </p:nvSpPr>
            <p:spPr bwMode="auto">
              <a:xfrm>
                <a:off x="2984" y="2259"/>
                <a:ext cx="0" cy="288"/>
              </a:xfrm>
              <a:prstGeom prst="line">
                <a:avLst/>
              </a:prstGeom>
              <a:noFill/>
              <a:ln w="12700">
                <a:solidFill>
                  <a:schemeClr val="tx1"/>
                </a:solidFill>
                <a:round/>
                <a:headEnd/>
                <a:tailEnd/>
              </a:ln>
            </p:spPr>
            <p:txBody>
              <a:bodyPr/>
              <a:lstStyle/>
              <a:p>
                <a:endParaRPr lang="zh-CN" altLang="en-US"/>
              </a:p>
            </p:txBody>
          </p:sp>
          <p:sp>
            <p:nvSpPr>
              <p:cNvPr id="31767" name="Line 15"/>
              <p:cNvSpPr>
                <a:spLocks noChangeShapeType="1"/>
              </p:cNvSpPr>
              <p:nvPr/>
            </p:nvSpPr>
            <p:spPr bwMode="auto">
              <a:xfrm>
                <a:off x="3165" y="2259"/>
                <a:ext cx="0" cy="288"/>
              </a:xfrm>
              <a:prstGeom prst="line">
                <a:avLst/>
              </a:prstGeom>
              <a:noFill/>
              <a:ln w="12700">
                <a:solidFill>
                  <a:schemeClr val="tx1"/>
                </a:solidFill>
                <a:round/>
                <a:headEnd/>
                <a:tailEnd/>
              </a:ln>
            </p:spPr>
            <p:txBody>
              <a:bodyPr/>
              <a:lstStyle/>
              <a:p>
                <a:endParaRPr lang="zh-CN" altLang="en-US"/>
              </a:p>
            </p:txBody>
          </p:sp>
          <p:sp>
            <p:nvSpPr>
              <p:cNvPr id="31768" name="Line 16"/>
              <p:cNvSpPr>
                <a:spLocks noChangeShapeType="1"/>
              </p:cNvSpPr>
              <p:nvPr/>
            </p:nvSpPr>
            <p:spPr bwMode="auto">
              <a:xfrm>
                <a:off x="3347" y="2259"/>
                <a:ext cx="0" cy="288"/>
              </a:xfrm>
              <a:prstGeom prst="line">
                <a:avLst/>
              </a:prstGeom>
              <a:noFill/>
              <a:ln w="12700">
                <a:solidFill>
                  <a:schemeClr val="tx1"/>
                </a:solidFill>
                <a:round/>
                <a:headEnd/>
                <a:tailEnd/>
              </a:ln>
            </p:spPr>
            <p:txBody>
              <a:bodyPr/>
              <a:lstStyle/>
              <a:p>
                <a:endParaRPr lang="zh-CN" altLang="en-US"/>
              </a:p>
            </p:txBody>
          </p:sp>
          <p:sp>
            <p:nvSpPr>
              <p:cNvPr id="31769" name="Line 17"/>
              <p:cNvSpPr>
                <a:spLocks noChangeShapeType="1"/>
              </p:cNvSpPr>
              <p:nvPr/>
            </p:nvSpPr>
            <p:spPr bwMode="auto">
              <a:xfrm>
                <a:off x="3528" y="2259"/>
                <a:ext cx="0" cy="288"/>
              </a:xfrm>
              <a:prstGeom prst="line">
                <a:avLst/>
              </a:prstGeom>
              <a:noFill/>
              <a:ln w="12700">
                <a:solidFill>
                  <a:schemeClr val="tx1"/>
                </a:solidFill>
                <a:round/>
                <a:headEnd/>
                <a:tailEnd/>
              </a:ln>
            </p:spPr>
            <p:txBody>
              <a:bodyPr/>
              <a:lstStyle/>
              <a:p>
                <a:endParaRPr lang="zh-CN" altLang="en-US"/>
              </a:p>
            </p:txBody>
          </p:sp>
          <p:sp>
            <p:nvSpPr>
              <p:cNvPr id="31770" name="Line 18"/>
              <p:cNvSpPr>
                <a:spLocks noChangeShapeType="1"/>
              </p:cNvSpPr>
              <p:nvPr/>
            </p:nvSpPr>
            <p:spPr bwMode="auto">
              <a:xfrm>
                <a:off x="3755" y="2259"/>
                <a:ext cx="0" cy="288"/>
              </a:xfrm>
              <a:prstGeom prst="line">
                <a:avLst/>
              </a:prstGeom>
              <a:noFill/>
              <a:ln w="12700">
                <a:solidFill>
                  <a:schemeClr val="tx1"/>
                </a:solidFill>
                <a:round/>
                <a:headEnd/>
                <a:tailEnd/>
              </a:ln>
            </p:spPr>
            <p:txBody>
              <a:bodyPr/>
              <a:lstStyle/>
              <a:p>
                <a:endParaRPr lang="zh-CN" altLang="en-US"/>
              </a:p>
            </p:txBody>
          </p:sp>
          <p:sp>
            <p:nvSpPr>
              <p:cNvPr id="31771" name="Line 19"/>
              <p:cNvSpPr>
                <a:spLocks noChangeShapeType="1"/>
              </p:cNvSpPr>
              <p:nvPr/>
            </p:nvSpPr>
            <p:spPr bwMode="auto">
              <a:xfrm>
                <a:off x="3936" y="2259"/>
                <a:ext cx="0" cy="288"/>
              </a:xfrm>
              <a:prstGeom prst="line">
                <a:avLst/>
              </a:prstGeom>
              <a:noFill/>
              <a:ln w="12700">
                <a:solidFill>
                  <a:schemeClr val="tx1"/>
                </a:solidFill>
                <a:round/>
                <a:headEnd/>
                <a:tailEnd/>
              </a:ln>
            </p:spPr>
            <p:txBody>
              <a:bodyPr/>
              <a:lstStyle/>
              <a:p>
                <a:endParaRPr lang="zh-CN" altLang="en-US"/>
              </a:p>
            </p:txBody>
          </p:sp>
          <p:sp>
            <p:nvSpPr>
              <p:cNvPr id="31772" name="Line 20"/>
              <p:cNvSpPr>
                <a:spLocks noChangeShapeType="1"/>
              </p:cNvSpPr>
              <p:nvPr/>
            </p:nvSpPr>
            <p:spPr bwMode="auto">
              <a:xfrm>
                <a:off x="4118" y="2259"/>
                <a:ext cx="0" cy="288"/>
              </a:xfrm>
              <a:prstGeom prst="line">
                <a:avLst/>
              </a:prstGeom>
              <a:noFill/>
              <a:ln w="12700">
                <a:solidFill>
                  <a:schemeClr val="tx1"/>
                </a:solidFill>
                <a:round/>
                <a:headEnd/>
                <a:tailEnd/>
              </a:ln>
            </p:spPr>
            <p:txBody>
              <a:bodyPr/>
              <a:lstStyle/>
              <a:p>
                <a:endParaRPr lang="zh-CN" altLang="en-US"/>
              </a:p>
            </p:txBody>
          </p:sp>
          <p:sp>
            <p:nvSpPr>
              <p:cNvPr id="31773" name="Line 21"/>
              <p:cNvSpPr>
                <a:spLocks noChangeShapeType="1"/>
              </p:cNvSpPr>
              <p:nvPr/>
            </p:nvSpPr>
            <p:spPr bwMode="auto">
              <a:xfrm>
                <a:off x="1824" y="2259"/>
                <a:ext cx="0" cy="288"/>
              </a:xfrm>
              <a:prstGeom prst="line">
                <a:avLst/>
              </a:prstGeom>
              <a:noFill/>
              <a:ln w="12700">
                <a:solidFill>
                  <a:schemeClr val="tx1"/>
                </a:solidFill>
                <a:round/>
                <a:headEnd/>
                <a:tailEnd/>
              </a:ln>
            </p:spPr>
            <p:txBody>
              <a:bodyPr/>
              <a:lstStyle/>
              <a:p>
                <a:endParaRPr lang="zh-CN" altLang="en-US"/>
              </a:p>
            </p:txBody>
          </p:sp>
        </p:grpSp>
        <p:grpSp>
          <p:nvGrpSpPr>
            <p:cNvPr id="31752" name="Group 30"/>
            <p:cNvGrpSpPr>
              <a:grpSpLocks/>
            </p:cNvGrpSpPr>
            <p:nvPr/>
          </p:nvGrpSpPr>
          <p:grpSpPr bwMode="auto">
            <a:xfrm>
              <a:off x="2394" y="2614"/>
              <a:ext cx="537" cy="778"/>
              <a:chOff x="2492" y="2675"/>
              <a:chExt cx="537" cy="778"/>
            </a:xfrm>
          </p:grpSpPr>
          <p:sp>
            <p:nvSpPr>
              <p:cNvPr id="31755" name="Text Box 23"/>
              <p:cNvSpPr txBox="1">
                <a:spLocks noChangeArrowheads="1"/>
              </p:cNvSpPr>
              <p:nvPr/>
            </p:nvSpPr>
            <p:spPr bwMode="auto">
              <a:xfrm>
                <a:off x="2492" y="3003"/>
                <a:ext cx="537" cy="450"/>
              </a:xfrm>
              <a:prstGeom prst="rect">
                <a:avLst/>
              </a:prstGeom>
              <a:noFill/>
              <a:ln w="12700">
                <a:solidFill>
                  <a:schemeClr val="tx1"/>
                </a:solidFill>
                <a:miter lim="800000"/>
                <a:headEnd/>
                <a:tailEnd/>
              </a:ln>
            </p:spPr>
            <p:txBody>
              <a:bodyPr>
                <a:spAutoFit/>
              </a:bodyPr>
              <a:lstStyle/>
              <a:p>
                <a:pPr algn="ctr" eaLnBrk="0" hangingPunct="0"/>
                <a:r>
                  <a:rPr lang="zh-CN" altLang="en-US" sz="2000" b="1"/>
                  <a:t>状态</a:t>
                </a:r>
              </a:p>
              <a:p>
                <a:pPr algn="ctr" eaLnBrk="0" hangingPunct="0"/>
                <a:r>
                  <a:rPr lang="en-US" altLang="zh-CN" sz="2000" b="1"/>
                  <a:t>q</a:t>
                </a:r>
                <a:r>
                  <a:rPr lang="en-US" altLang="zh-CN" sz="2000" b="1" baseline="-25000"/>
                  <a:t>1</a:t>
                </a:r>
              </a:p>
            </p:txBody>
          </p:sp>
          <p:sp>
            <p:nvSpPr>
              <p:cNvPr id="31756" name="AutoShape 24"/>
              <p:cNvSpPr>
                <a:spLocks noChangeArrowheads="1"/>
              </p:cNvSpPr>
              <p:nvPr/>
            </p:nvSpPr>
            <p:spPr bwMode="auto">
              <a:xfrm>
                <a:off x="2631" y="2859"/>
                <a:ext cx="268"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773 w 21600"/>
                  <a:gd name="T13" fmla="*/ 1800 h 21600"/>
                  <a:gd name="T14" fmla="*/ 19827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noFill/>
              <a:ln w="12700">
                <a:solidFill>
                  <a:schemeClr val="tx1"/>
                </a:solidFill>
                <a:miter lim="800000"/>
                <a:headEnd/>
                <a:tailEnd/>
              </a:ln>
            </p:spPr>
            <p:txBody>
              <a:bodyPr wrap="none" anchor="ctr"/>
              <a:lstStyle/>
              <a:p>
                <a:endParaRPr lang="zh-CN" altLang="en-US"/>
              </a:p>
            </p:txBody>
          </p:sp>
          <p:sp>
            <p:nvSpPr>
              <p:cNvPr id="31757" name="AutoShape 25"/>
              <p:cNvSpPr>
                <a:spLocks noChangeArrowheads="1"/>
              </p:cNvSpPr>
              <p:nvPr/>
            </p:nvSpPr>
            <p:spPr bwMode="auto">
              <a:xfrm flipH="1" flipV="1">
                <a:off x="2561" y="2675"/>
                <a:ext cx="407" cy="18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5 w 21600"/>
                  <a:gd name="T13" fmla="*/ 5048 h 21600"/>
                  <a:gd name="T14" fmla="*/ 16505 w 21600"/>
                  <a:gd name="T15" fmla="*/ 16552 h 21600"/>
                </a:gdLst>
                <a:ahLst/>
                <a:cxnLst>
                  <a:cxn ang="T8">
                    <a:pos x="T0" y="T1"/>
                  </a:cxn>
                  <a:cxn ang="T9">
                    <a:pos x="T2" y="T3"/>
                  </a:cxn>
                  <a:cxn ang="T10">
                    <a:pos x="T4" y="T5"/>
                  </a:cxn>
                  <a:cxn ang="T11">
                    <a:pos x="T6" y="T7"/>
                  </a:cxn>
                </a:cxnLst>
                <a:rect l="T12" t="T13" r="T14" b="T15"/>
                <a:pathLst>
                  <a:path w="21600" h="21600">
                    <a:moveTo>
                      <a:pt x="0" y="0"/>
                    </a:moveTo>
                    <a:lnTo>
                      <a:pt x="6580" y="21600"/>
                    </a:lnTo>
                    <a:lnTo>
                      <a:pt x="15020" y="21600"/>
                    </a:lnTo>
                    <a:lnTo>
                      <a:pt x="21600" y="0"/>
                    </a:lnTo>
                    <a:close/>
                  </a:path>
                </a:pathLst>
              </a:custGeom>
              <a:noFill/>
              <a:ln w="12700">
                <a:solidFill>
                  <a:schemeClr val="tx1"/>
                </a:solidFill>
                <a:miter lim="800000"/>
                <a:headEnd/>
                <a:tailEnd/>
              </a:ln>
            </p:spPr>
            <p:txBody>
              <a:bodyPr wrap="none" anchor="ctr"/>
              <a:lstStyle/>
              <a:p>
                <a:endParaRPr lang="zh-CN" altLang="en-US"/>
              </a:p>
            </p:txBody>
          </p:sp>
        </p:grpSp>
        <p:sp>
          <p:nvSpPr>
            <p:cNvPr id="31753" name="Text Box 26"/>
            <p:cNvSpPr txBox="1">
              <a:spLocks noChangeArrowheads="1"/>
            </p:cNvSpPr>
            <p:nvPr/>
          </p:nvSpPr>
          <p:spPr bwMode="auto">
            <a:xfrm>
              <a:off x="2848" y="2568"/>
              <a:ext cx="631" cy="446"/>
            </a:xfrm>
            <a:prstGeom prst="rect">
              <a:avLst/>
            </a:prstGeom>
            <a:noFill/>
            <a:ln w="12700">
              <a:noFill/>
              <a:miter lim="800000"/>
              <a:headEnd/>
              <a:tailEnd/>
            </a:ln>
          </p:spPr>
          <p:txBody>
            <a:bodyPr>
              <a:spAutoFit/>
            </a:bodyPr>
            <a:lstStyle/>
            <a:p>
              <a:pPr eaLnBrk="0" hangingPunct="0">
                <a:spcBef>
                  <a:spcPct val="50000"/>
                </a:spcBef>
              </a:pPr>
              <a:r>
                <a:rPr lang="zh-CN" altLang="en-US" sz="2000" b="1"/>
                <a:t>读写头</a:t>
              </a:r>
            </a:p>
          </p:txBody>
        </p:sp>
        <p:sp>
          <p:nvSpPr>
            <p:cNvPr id="31754" name="Text Box 27"/>
            <p:cNvSpPr txBox="1">
              <a:spLocks noChangeArrowheads="1"/>
            </p:cNvSpPr>
            <p:nvPr/>
          </p:nvSpPr>
          <p:spPr bwMode="auto">
            <a:xfrm>
              <a:off x="2943" y="3022"/>
              <a:ext cx="767" cy="446"/>
            </a:xfrm>
            <a:prstGeom prst="rect">
              <a:avLst/>
            </a:prstGeom>
            <a:noFill/>
            <a:ln w="12700">
              <a:noFill/>
              <a:miter lim="800000"/>
              <a:headEnd/>
              <a:tailEnd/>
            </a:ln>
          </p:spPr>
          <p:txBody>
            <a:bodyPr>
              <a:spAutoFit/>
            </a:bodyPr>
            <a:lstStyle/>
            <a:p>
              <a:pPr eaLnBrk="0" hangingPunct="0">
                <a:spcBef>
                  <a:spcPct val="50000"/>
                </a:spcBef>
              </a:pPr>
              <a:r>
                <a:rPr lang="zh-CN" altLang="en-US" sz="2000" b="1"/>
                <a:t>控制指令</a:t>
              </a:r>
            </a:p>
          </p:txBody>
        </p:sp>
      </p:grpSp>
      <p:sp>
        <p:nvSpPr>
          <p:cNvPr id="31750" name="Text Box 28" descr="水滴"/>
          <p:cNvSpPr txBox="1">
            <a:spLocks noChangeArrowheads="1"/>
          </p:cNvSpPr>
          <p:nvPr/>
        </p:nvSpPr>
        <p:spPr bwMode="auto">
          <a:xfrm>
            <a:off x="5899150" y="4468813"/>
            <a:ext cx="2460625" cy="1200150"/>
          </a:xfrm>
          <a:prstGeom prst="rect">
            <a:avLst/>
          </a:prstGeom>
          <a:blipFill dpi="0" rotWithShape="1">
            <a:blip r:embed="rId3"/>
            <a:srcRect/>
            <a:tile tx="0" ty="0" sx="100000" sy="100000" flip="none" algn="tl"/>
          </a:blipFill>
          <a:ln w="12700">
            <a:noFill/>
            <a:miter lim="800000"/>
            <a:headEnd/>
            <a:tailEnd/>
          </a:ln>
        </p:spPr>
        <p:txBody>
          <a:bodyPr>
            <a:spAutoFit/>
          </a:bodyPr>
          <a:lstStyle/>
          <a:p>
            <a:pPr eaLnBrk="0" hangingPunct="0">
              <a:spcBef>
                <a:spcPct val="20000"/>
              </a:spcBef>
            </a:pPr>
            <a:r>
              <a:rPr lang="zh-CN" altLang="en-US" b="1">
                <a:latin typeface="宋体" pitchFamily="2" charset="-122"/>
              </a:rPr>
              <a:t>读写头可以沿带子方向左右移动，并可以在每个方格上进行读写。</a:t>
            </a:r>
          </a:p>
        </p:txBody>
      </p:sp>
    </p:spTree>
  </p:cSld>
  <p:clrMapOvr>
    <a:masterClrMapping/>
  </p:clrMapOvr>
  <p:transition spd="slow">
    <p:wheel spokes="2"/>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xfrm>
            <a:off x="457200" y="6356350"/>
            <a:ext cx="2133600" cy="365125"/>
          </a:xfrm>
        </p:spPr>
        <p:txBody>
          <a:bodyPr/>
          <a:lstStyle/>
          <a:p>
            <a:pPr algn="l">
              <a:defRPr/>
            </a:pPr>
            <a:r>
              <a:rPr lang="en-US" altLang="zh-CN" smtClean="0"/>
              <a:t>1-</a:t>
            </a:r>
            <a:fld id="{10B06EB9-E544-4F6E-B0CB-35A404E89D40}" type="slidenum">
              <a:rPr lang="en-US" altLang="zh-CN" smtClean="0"/>
              <a:pPr algn="l">
                <a:defRPr/>
              </a:pPr>
              <a:t>23</a:t>
            </a:fld>
            <a:endParaRPr lang="en-US" altLang="zh-CN" smtClean="0"/>
          </a:p>
        </p:txBody>
      </p:sp>
      <p:sp>
        <p:nvSpPr>
          <p:cNvPr id="32771" name="Rectangle 2"/>
          <p:cNvSpPr>
            <a:spLocks noGrp="1" noChangeArrowheads="1"/>
          </p:cNvSpPr>
          <p:nvPr>
            <p:ph type="title"/>
          </p:nvPr>
        </p:nvSpPr>
        <p:spPr/>
        <p:txBody>
          <a:bodyPr/>
          <a:lstStyle/>
          <a:p>
            <a:pPr eaLnBrk="1" hangingPunct="1"/>
            <a:r>
              <a:rPr lang="zh-CN" altLang="en-US" smtClean="0">
                <a:latin typeface="隶书" pitchFamily="49" charset="-122"/>
              </a:rPr>
              <a:t>图灵机与冯</a:t>
            </a:r>
            <a:r>
              <a:rPr lang="en-US" altLang="zh-CN" smtClean="0">
                <a:latin typeface="Times New Roman" pitchFamily="18" charset="0"/>
              </a:rPr>
              <a:t>·</a:t>
            </a:r>
            <a:r>
              <a:rPr lang="zh-CN" altLang="en-US" smtClean="0">
                <a:latin typeface="隶书" pitchFamily="49" charset="-122"/>
              </a:rPr>
              <a:t>诺依曼机</a:t>
            </a:r>
            <a:endParaRPr lang="en-US" altLang="zh-CN" smtClean="0">
              <a:latin typeface="隶书" pitchFamily="49" charset="-122"/>
            </a:endParaRPr>
          </a:p>
        </p:txBody>
      </p:sp>
      <p:sp>
        <p:nvSpPr>
          <p:cNvPr id="32772" name="Rectangle 3"/>
          <p:cNvSpPr>
            <a:spLocks noGrp="1" noChangeArrowheads="1"/>
          </p:cNvSpPr>
          <p:nvPr>
            <p:ph type="body" idx="1"/>
          </p:nvPr>
        </p:nvSpPr>
        <p:spPr>
          <a:xfrm>
            <a:off x="517525" y="1125538"/>
            <a:ext cx="8108950" cy="4895850"/>
          </a:xfrm>
        </p:spPr>
        <p:txBody>
          <a:bodyPr/>
          <a:lstStyle/>
          <a:p>
            <a:pPr marL="0" indent="0" eaLnBrk="1" hangingPunct="1">
              <a:buFont typeface="Arial" charset="0"/>
              <a:buNone/>
            </a:pPr>
            <a:r>
              <a:rPr lang="zh-CN" altLang="en-US" smtClean="0">
                <a:latin typeface="楷体_GB2312" pitchFamily="49" charset="-122"/>
              </a:rPr>
              <a:t>    ②带子上的符号为一个有穷字母表：</a:t>
            </a:r>
          </a:p>
          <a:p>
            <a:pPr marL="0" indent="0" algn="ctr" eaLnBrk="1" hangingPunct="1">
              <a:buFont typeface="Arial" charset="0"/>
              <a:buNone/>
            </a:pPr>
            <a:r>
              <a:rPr lang="en-US" altLang="zh-CN" smtClean="0">
                <a:latin typeface="楷体_GB2312" pitchFamily="49" charset="-122"/>
              </a:rPr>
              <a:t>{S</a:t>
            </a:r>
            <a:r>
              <a:rPr lang="en-US" altLang="zh-CN" baseline="-10000" smtClean="0">
                <a:latin typeface="楷体_GB2312" pitchFamily="49" charset="-122"/>
              </a:rPr>
              <a:t>0</a:t>
            </a:r>
            <a:r>
              <a:rPr lang="en-US" altLang="zh-CN" smtClean="0">
                <a:latin typeface="楷体_GB2312" pitchFamily="49" charset="-122"/>
              </a:rPr>
              <a:t>,S</a:t>
            </a:r>
            <a:r>
              <a:rPr lang="en-US" altLang="zh-CN" baseline="-10000" smtClean="0">
                <a:latin typeface="楷体_GB2312" pitchFamily="49" charset="-122"/>
              </a:rPr>
              <a:t>1</a:t>
            </a:r>
            <a:r>
              <a:rPr lang="en-US" altLang="zh-CN" smtClean="0">
                <a:latin typeface="楷体_GB2312" pitchFamily="49" charset="-122"/>
              </a:rPr>
              <a:t>,S</a:t>
            </a:r>
            <a:r>
              <a:rPr lang="en-US" altLang="zh-CN" baseline="-10000" smtClean="0">
                <a:latin typeface="楷体_GB2312" pitchFamily="49" charset="-122"/>
              </a:rPr>
              <a:t>2</a:t>
            </a:r>
            <a:r>
              <a:rPr lang="en-US" altLang="zh-CN" smtClean="0">
                <a:latin typeface="楷体_GB2312" pitchFamily="49" charset="-122"/>
              </a:rPr>
              <a:t>,¨¨,S</a:t>
            </a:r>
            <a:r>
              <a:rPr lang="en-US" altLang="zh-CN" baseline="-10000" smtClean="0">
                <a:latin typeface="楷体_GB2312" pitchFamily="49" charset="-122"/>
              </a:rPr>
              <a:t>p</a:t>
            </a:r>
            <a:r>
              <a:rPr lang="en-US" altLang="zh-CN" smtClean="0">
                <a:latin typeface="楷体_GB2312" pitchFamily="49" charset="-122"/>
              </a:rPr>
              <a:t>}</a:t>
            </a:r>
          </a:p>
          <a:p>
            <a:pPr marL="0" indent="0" eaLnBrk="1" hangingPunct="1">
              <a:buFont typeface="Arial" charset="0"/>
              <a:buNone/>
            </a:pPr>
            <a:r>
              <a:rPr lang="en-US" altLang="zh-CN" smtClean="0">
                <a:latin typeface="楷体_GB2312" pitchFamily="49" charset="-122"/>
              </a:rPr>
              <a:t>    </a:t>
            </a:r>
            <a:r>
              <a:rPr lang="zh-CN" altLang="en-US" smtClean="0">
                <a:latin typeface="楷体_GB2312" pitchFamily="49" charset="-122"/>
              </a:rPr>
              <a:t>通常仅有</a:t>
            </a:r>
            <a:r>
              <a:rPr lang="en-US" altLang="zh-CN" smtClean="0">
                <a:latin typeface="楷体_GB2312" pitchFamily="49" charset="-122"/>
              </a:rPr>
              <a:t>S</a:t>
            </a:r>
            <a:r>
              <a:rPr lang="en-US" altLang="zh-CN" baseline="-10000" smtClean="0">
                <a:latin typeface="楷体_GB2312" pitchFamily="49" charset="-122"/>
              </a:rPr>
              <a:t>0</a:t>
            </a:r>
            <a:r>
              <a:rPr lang="zh-CN" altLang="en-US" smtClean="0">
                <a:latin typeface="楷体_GB2312" pitchFamily="49" charset="-122"/>
              </a:rPr>
              <a:t>、</a:t>
            </a:r>
            <a:r>
              <a:rPr lang="en-US" altLang="zh-CN" smtClean="0">
                <a:latin typeface="楷体_GB2312" pitchFamily="49" charset="-122"/>
              </a:rPr>
              <a:t>S</a:t>
            </a:r>
            <a:r>
              <a:rPr lang="en-US" altLang="zh-CN" baseline="-10000" smtClean="0">
                <a:latin typeface="楷体_GB2312" pitchFamily="49" charset="-122"/>
              </a:rPr>
              <a:t>1</a:t>
            </a:r>
            <a:r>
              <a:rPr lang="zh-CN" altLang="en-US" smtClean="0">
                <a:latin typeface="楷体_GB2312" pitchFamily="49" charset="-122"/>
              </a:rPr>
              <a:t>两个字符，其中：</a:t>
            </a:r>
          </a:p>
          <a:p>
            <a:pPr marL="0" indent="0" algn="ctr" eaLnBrk="1" hangingPunct="1">
              <a:buFont typeface="Arial" charset="0"/>
              <a:buNone/>
            </a:pPr>
            <a:r>
              <a:rPr lang="en-US" altLang="zh-CN" smtClean="0">
                <a:latin typeface="楷体_GB2312" pitchFamily="49" charset="-122"/>
              </a:rPr>
              <a:t>S</a:t>
            </a:r>
            <a:r>
              <a:rPr lang="en-US" altLang="zh-CN" baseline="-10000" smtClean="0">
                <a:latin typeface="楷体_GB2312" pitchFamily="49" charset="-122"/>
              </a:rPr>
              <a:t>0</a:t>
            </a:r>
            <a:r>
              <a:rPr lang="zh-CN" altLang="en-US" smtClean="0">
                <a:latin typeface="楷体_GB2312" pitchFamily="49" charset="-122"/>
              </a:rPr>
              <a:t>→</a:t>
            </a:r>
            <a:r>
              <a:rPr lang="en-US" altLang="zh-CN" smtClean="0">
                <a:latin typeface="楷体_GB2312" pitchFamily="49" charset="-122"/>
              </a:rPr>
              <a:t>0</a:t>
            </a:r>
            <a:r>
              <a:rPr lang="zh-CN" altLang="en-US" smtClean="0">
                <a:latin typeface="楷体_GB2312" pitchFamily="49" charset="-122"/>
              </a:rPr>
              <a:t>，</a:t>
            </a:r>
            <a:r>
              <a:rPr lang="en-US" altLang="zh-CN" smtClean="0">
                <a:latin typeface="楷体_GB2312" pitchFamily="49" charset="-122"/>
              </a:rPr>
              <a:t>S</a:t>
            </a:r>
            <a:r>
              <a:rPr lang="en-US" altLang="zh-CN" baseline="-10000" smtClean="0">
                <a:latin typeface="楷体_GB2312" pitchFamily="49" charset="-122"/>
              </a:rPr>
              <a:t>1</a:t>
            </a:r>
            <a:r>
              <a:rPr lang="zh-CN" altLang="en-US" smtClean="0">
                <a:latin typeface="楷体_GB2312" pitchFamily="49" charset="-122"/>
              </a:rPr>
              <a:t>→</a:t>
            </a:r>
            <a:r>
              <a:rPr lang="en-US" altLang="zh-CN" smtClean="0">
                <a:latin typeface="楷体_GB2312" pitchFamily="49" charset="-122"/>
              </a:rPr>
              <a:t>1</a:t>
            </a:r>
          </a:p>
          <a:p>
            <a:pPr marL="0" indent="0" eaLnBrk="1" hangingPunct="1">
              <a:buFont typeface="Arial" charset="0"/>
              <a:buNone/>
            </a:pPr>
            <a:r>
              <a:rPr lang="zh-CN" altLang="en-US" smtClean="0">
                <a:latin typeface="楷体_GB2312" pitchFamily="49" charset="-122"/>
              </a:rPr>
              <a:t>    这可加深对布尔值、二进制机器的理解。</a:t>
            </a:r>
          </a:p>
          <a:p>
            <a:pPr marL="0" indent="0" eaLnBrk="1" hangingPunct="1">
              <a:buFont typeface="Arial" charset="0"/>
              <a:buNone/>
            </a:pPr>
            <a:r>
              <a:rPr lang="zh-CN" altLang="en-US" smtClean="0">
                <a:latin typeface="楷体_GB2312" pitchFamily="49" charset="-122"/>
              </a:rPr>
              <a:t>    ③机器的控制状态：</a:t>
            </a:r>
          </a:p>
          <a:p>
            <a:pPr marL="0" indent="0" algn="ctr" eaLnBrk="1" hangingPunct="1">
              <a:buFont typeface="Arial" charset="0"/>
              <a:buNone/>
            </a:pPr>
            <a:r>
              <a:rPr lang="en-US" altLang="zh-CN" smtClean="0">
                <a:latin typeface="楷体_GB2312" pitchFamily="49" charset="-122"/>
              </a:rPr>
              <a:t>{q</a:t>
            </a:r>
            <a:r>
              <a:rPr lang="en-US" altLang="zh-CN" baseline="-20000" smtClean="0">
                <a:latin typeface="楷体_GB2312" pitchFamily="49" charset="-122"/>
              </a:rPr>
              <a:t>1</a:t>
            </a:r>
            <a:r>
              <a:rPr lang="en-US" altLang="zh-CN" smtClean="0">
                <a:latin typeface="楷体_GB2312" pitchFamily="49" charset="-122"/>
              </a:rPr>
              <a:t>,q</a:t>
            </a:r>
            <a:r>
              <a:rPr lang="en-US" altLang="zh-CN" baseline="-20000" smtClean="0">
                <a:latin typeface="楷体_GB2312" pitchFamily="49" charset="-122"/>
              </a:rPr>
              <a:t>2</a:t>
            </a:r>
            <a:r>
              <a:rPr lang="en-US" altLang="zh-CN" smtClean="0">
                <a:latin typeface="楷体_GB2312" pitchFamily="49" charset="-122"/>
              </a:rPr>
              <a:t>,¨,q</a:t>
            </a:r>
            <a:r>
              <a:rPr lang="en-US" altLang="zh-CN" baseline="-20000" smtClean="0">
                <a:latin typeface="楷体_GB2312" pitchFamily="49" charset="-122"/>
              </a:rPr>
              <a:t>n</a:t>
            </a:r>
            <a:r>
              <a:rPr lang="en-US" altLang="zh-CN" smtClean="0">
                <a:latin typeface="楷体_GB2312" pitchFamily="49" charset="-122"/>
              </a:rPr>
              <a:t>}</a:t>
            </a:r>
          </a:p>
          <a:p>
            <a:pPr marL="0" indent="0" eaLnBrk="1" hangingPunct="1">
              <a:buFont typeface="Arial" charset="0"/>
              <a:buNone/>
            </a:pPr>
            <a:r>
              <a:rPr lang="zh-CN" altLang="en-US" smtClean="0">
                <a:latin typeface="楷体_GB2312" pitchFamily="49" charset="-122"/>
              </a:rPr>
              <a:t>    图灵机的初始状态设为</a:t>
            </a:r>
            <a:r>
              <a:rPr lang="en-US" altLang="zh-CN" smtClean="0">
                <a:latin typeface="楷体_GB2312" pitchFamily="49" charset="-122"/>
              </a:rPr>
              <a:t>q</a:t>
            </a:r>
            <a:r>
              <a:rPr lang="en-US" altLang="zh-CN" baseline="-20000" smtClean="0">
                <a:latin typeface="楷体_GB2312" pitchFamily="49" charset="-122"/>
              </a:rPr>
              <a:t>1</a:t>
            </a:r>
            <a:r>
              <a:rPr lang="en-US" altLang="zh-CN" smtClean="0">
                <a:latin typeface="楷体_GB2312" pitchFamily="49" charset="-122"/>
              </a:rPr>
              <a:t>,</a:t>
            </a:r>
            <a:r>
              <a:rPr lang="zh-CN" altLang="en-US" smtClean="0">
                <a:latin typeface="楷体_GB2312" pitchFamily="49" charset="-122"/>
              </a:rPr>
              <a:t>结束状态设为</a:t>
            </a:r>
            <a:r>
              <a:rPr lang="en-US" altLang="zh-CN" smtClean="0">
                <a:latin typeface="楷体_GB2312" pitchFamily="49" charset="-122"/>
              </a:rPr>
              <a:t>q</a:t>
            </a:r>
            <a:r>
              <a:rPr lang="en-US" altLang="zh-CN" baseline="-20000" smtClean="0">
                <a:latin typeface="楷体_GB2312" pitchFamily="49" charset="-122"/>
              </a:rPr>
              <a:t>n</a:t>
            </a:r>
            <a:endParaRPr lang="zh-CN" altLang="en-US" smtClean="0">
              <a:latin typeface="楷体_GB2312" pitchFamily="49" charset="-122"/>
            </a:endParaRPr>
          </a:p>
        </p:txBody>
      </p:sp>
    </p:spTree>
  </p:cSld>
  <p:clrMapOvr>
    <a:masterClrMapping/>
  </p:clrMapOvr>
  <p:transition spd="slow">
    <p:wheel spokes="3"/>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xfrm>
            <a:off x="457200" y="6356350"/>
            <a:ext cx="2133600" cy="365125"/>
          </a:xfrm>
        </p:spPr>
        <p:txBody>
          <a:bodyPr/>
          <a:lstStyle/>
          <a:p>
            <a:pPr algn="l">
              <a:defRPr/>
            </a:pPr>
            <a:r>
              <a:rPr lang="en-US" altLang="zh-CN" smtClean="0"/>
              <a:t>1-</a:t>
            </a:r>
            <a:fld id="{626C4263-E4C7-48AF-BA2C-EBDDC1E9CE20}" type="slidenum">
              <a:rPr lang="en-US" altLang="zh-CN" smtClean="0"/>
              <a:pPr algn="l">
                <a:defRPr/>
              </a:pPr>
              <a:t>24</a:t>
            </a:fld>
            <a:endParaRPr lang="en-US" altLang="zh-CN" smtClean="0"/>
          </a:p>
        </p:txBody>
      </p:sp>
      <p:sp>
        <p:nvSpPr>
          <p:cNvPr id="33795" name="Rectangle 2"/>
          <p:cNvSpPr>
            <a:spLocks noGrp="1" noChangeArrowheads="1"/>
          </p:cNvSpPr>
          <p:nvPr>
            <p:ph type="title"/>
          </p:nvPr>
        </p:nvSpPr>
        <p:spPr/>
        <p:txBody>
          <a:bodyPr/>
          <a:lstStyle/>
          <a:p>
            <a:pPr eaLnBrk="1" hangingPunct="1"/>
            <a:r>
              <a:rPr lang="zh-CN" altLang="en-US" smtClean="0">
                <a:latin typeface="隶书" pitchFamily="49" charset="-122"/>
              </a:rPr>
              <a:t>图灵机与冯</a:t>
            </a:r>
            <a:r>
              <a:rPr lang="en-US" altLang="zh-CN" smtClean="0">
                <a:latin typeface="Times New Roman" pitchFamily="18" charset="0"/>
              </a:rPr>
              <a:t>·</a:t>
            </a:r>
            <a:r>
              <a:rPr lang="zh-CN" altLang="en-US" smtClean="0">
                <a:latin typeface="隶书" pitchFamily="49" charset="-122"/>
              </a:rPr>
              <a:t>诺依曼机</a:t>
            </a:r>
            <a:endParaRPr lang="en-US" altLang="zh-CN" smtClean="0">
              <a:latin typeface="隶书" pitchFamily="49" charset="-122"/>
            </a:endParaRPr>
          </a:p>
        </p:txBody>
      </p:sp>
      <p:sp>
        <p:nvSpPr>
          <p:cNvPr id="33796" name="Rectangle 3"/>
          <p:cNvSpPr>
            <a:spLocks noGrp="1" noChangeArrowheads="1"/>
          </p:cNvSpPr>
          <p:nvPr>
            <p:ph type="body" idx="1"/>
          </p:nvPr>
        </p:nvSpPr>
        <p:spPr>
          <a:xfrm>
            <a:off x="517525" y="1125538"/>
            <a:ext cx="8108950" cy="5256212"/>
          </a:xfrm>
        </p:spPr>
        <p:txBody>
          <a:bodyPr/>
          <a:lstStyle/>
          <a:p>
            <a:pPr marL="0" indent="0" eaLnBrk="1" hangingPunct="1">
              <a:buFont typeface="Arial" charset="0"/>
              <a:buNone/>
            </a:pPr>
            <a:r>
              <a:rPr lang="zh-CN" altLang="en-US" smtClean="0">
                <a:latin typeface="楷体_GB2312" pitchFamily="49" charset="-122"/>
              </a:rPr>
              <a:t>    ④五元组指令集合：</a:t>
            </a:r>
          </a:p>
          <a:p>
            <a:pPr marL="0" indent="0" algn="ctr" eaLnBrk="1" hangingPunct="1">
              <a:buFont typeface="Arial" charset="0"/>
              <a:buNone/>
            </a:pPr>
            <a:r>
              <a:rPr lang="en-US" altLang="zh-CN" smtClean="0">
                <a:latin typeface="楷体_GB2312" pitchFamily="49" charset="-122"/>
              </a:rPr>
              <a:t>(q</a:t>
            </a:r>
            <a:r>
              <a:rPr lang="en-US" altLang="zh-CN" baseline="-25000" smtClean="0">
                <a:latin typeface="楷体_GB2312" pitchFamily="49" charset="-122"/>
              </a:rPr>
              <a:t>i</a:t>
            </a:r>
            <a:r>
              <a:rPr lang="en-US" altLang="zh-CN" smtClean="0">
                <a:latin typeface="楷体_GB2312" pitchFamily="49" charset="-122"/>
              </a:rPr>
              <a:t>S</a:t>
            </a:r>
            <a:r>
              <a:rPr lang="en-US" altLang="zh-CN" baseline="-25000" smtClean="0">
                <a:latin typeface="楷体_GB2312" pitchFamily="49" charset="-122"/>
              </a:rPr>
              <a:t>j</a:t>
            </a:r>
            <a:r>
              <a:rPr lang="en-US" altLang="zh-CN" smtClean="0">
                <a:latin typeface="楷体_GB2312" pitchFamily="49" charset="-122"/>
              </a:rPr>
              <a:t>S</a:t>
            </a:r>
            <a:r>
              <a:rPr lang="en-US" altLang="zh-CN" baseline="-25000" smtClean="0">
                <a:latin typeface="楷体_GB2312" pitchFamily="49" charset="-122"/>
              </a:rPr>
              <a:t>k</a:t>
            </a:r>
            <a:r>
              <a:rPr lang="en-US" altLang="zh-CN" smtClean="0">
                <a:latin typeface="楷体_GB2312" pitchFamily="49" charset="-122"/>
              </a:rPr>
              <a:t>R(LN)q</a:t>
            </a:r>
            <a:r>
              <a:rPr lang="en-US" altLang="zh-CN" baseline="-25000" smtClean="0">
                <a:latin typeface="楷体_GB2312" pitchFamily="49" charset="-122"/>
              </a:rPr>
              <a:t>n</a:t>
            </a:r>
            <a:r>
              <a:rPr lang="en-US" altLang="zh-CN" smtClean="0">
                <a:latin typeface="楷体_GB2312" pitchFamily="49" charset="-122"/>
              </a:rPr>
              <a:t>)</a:t>
            </a:r>
          </a:p>
          <a:p>
            <a:pPr marL="0" indent="0" eaLnBrk="1" hangingPunct="1">
              <a:spcBef>
                <a:spcPct val="10000"/>
              </a:spcBef>
              <a:buFont typeface="Arial" charset="0"/>
              <a:buNone/>
            </a:pPr>
            <a:r>
              <a:rPr lang="en-US" altLang="zh-CN" smtClean="0">
                <a:latin typeface="楷体_GB2312" pitchFamily="49" charset="-122"/>
              </a:rPr>
              <a:t>    q</a:t>
            </a:r>
            <a:r>
              <a:rPr lang="en-US" altLang="zh-CN" baseline="-20000" smtClean="0">
                <a:latin typeface="楷体_GB2312" pitchFamily="49" charset="-122"/>
              </a:rPr>
              <a:t>i</a:t>
            </a:r>
            <a:r>
              <a:rPr lang="zh-CN" altLang="en-US" smtClean="0">
                <a:latin typeface="楷体_GB2312" pitchFamily="49" charset="-122"/>
              </a:rPr>
              <a:t>表示机器目前所处的状态；</a:t>
            </a:r>
            <a:br>
              <a:rPr lang="zh-CN" altLang="en-US" smtClean="0">
                <a:latin typeface="楷体_GB2312" pitchFamily="49" charset="-122"/>
              </a:rPr>
            </a:br>
            <a:r>
              <a:rPr lang="zh-CN" altLang="en-US" smtClean="0">
                <a:latin typeface="楷体_GB2312" pitchFamily="49" charset="-122"/>
              </a:rPr>
              <a:t>    </a:t>
            </a:r>
            <a:r>
              <a:rPr lang="en-US" altLang="zh-CN" smtClean="0">
                <a:latin typeface="楷体_GB2312" pitchFamily="49" charset="-122"/>
              </a:rPr>
              <a:t>S</a:t>
            </a:r>
            <a:r>
              <a:rPr lang="en-US" altLang="zh-CN" baseline="-20000" smtClean="0">
                <a:latin typeface="楷体_GB2312" pitchFamily="49" charset="-122"/>
              </a:rPr>
              <a:t>j</a:t>
            </a:r>
            <a:r>
              <a:rPr lang="zh-CN" altLang="en-US" smtClean="0">
                <a:latin typeface="楷体_GB2312" pitchFamily="49" charset="-122"/>
              </a:rPr>
              <a:t>表示机器从方格中读入的符号；</a:t>
            </a:r>
            <a:br>
              <a:rPr lang="zh-CN" altLang="en-US" smtClean="0">
                <a:latin typeface="楷体_GB2312" pitchFamily="49" charset="-122"/>
              </a:rPr>
            </a:br>
            <a:r>
              <a:rPr lang="zh-CN" altLang="en-US" smtClean="0">
                <a:latin typeface="楷体_GB2312" pitchFamily="49" charset="-122"/>
              </a:rPr>
              <a:t>    </a:t>
            </a:r>
            <a:r>
              <a:rPr lang="en-US" altLang="zh-CN" smtClean="0">
                <a:latin typeface="楷体_GB2312" pitchFamily="49" charset="-122"/>
              </a:rPr>
              <a:t>S</a:t>
            </a:r>
            <a:r>
              <a:rPr lang="en-US" altLang="zh-CN" baseline="-20000" smtClean="0">
                <a:latin typeface="楷体_GB2312" pitchFamily="49" charset="-122"/>
              </a:rPr>
              <a:t>k</a:t>
            </a:r>
            <a:r>
              <a:rPr lang="zh-CN" altLang="en-US" smtClean="0">
                <a:latin typeface="楷体_GB2312" pitchFamily="49" charset="-122"/>
              </a:rPr>
              <a:t>表示机器用来代替</a:t>
            </a:r>
            <a:r>
              <a:rPr lang="en-US" altLang="zh-CN" smtClean="0">
                <a:latin typeface="楷体_GB2312" pitchFamily="49" charset="-122"/>
              </a:rPr>
              <a:t>S</a:t>
            </a:r>
            <a:r>
              <a:rPr lang="en-US" altLang="zh-CN" baseline="-20000" smtClean="0">
                <a:latin typeface="楷体_GB2312" pitchFamily="49" charset="-122"/>
              </a:rPr>
              <a:t>j</a:t>
            </a:r>
            <a:r>
              <a:rPr lang="zh-CN" altLang="en-US" smtClean="0">
                <a:latin typeface="楷体_GB2312" pitchFamily="49" charset="-122"/>
              </a:rPr>
              <a:t>写入方格的符号；</a:t>
            </a:r>
            <a:br>
              <a:rPr lang="zh-CN" altLang="en-US" smtClean="0">
                <a:latin typeface="楷体_GB2312" pitchFamily="49" charset="-122"/>
              </a:rPr>
            </a:br>
            <a:r>
              <a:rPr lang="en-US" altLang="zh-CN" smtClean="0">
                <a:latin typeface="楷体_GB2312" pitchFamily="49" charset="-122"/>
              </a:rPr>
              <a:t>    R,L,N</a:t>
            </a:r>
            <a:r>
              <a:rPr lang="zh-CN" altLang="en-US" smtClean="0">
                <a:latin typeface="楷体_GB2312" pitchFamily="49" charset="-122"/>
              </a:rPr>
              <a:t>表示右移一格</a:t>
            </a:r>
            <a:r>
              <a:rPr lang="en-US" altLang="zh-CN" smtClean="0">
                <a:latin typeface="楷体_GB2312" pitchFamily="49" charset="-122"/>
              </a:rPr>
              <a:t>,</a:t>
            </a:r>
            <a:r>
              <a:rPr lang="zh-CN" altLang="en-US" smtClean="0">
                <a:latin typeface="楷体_GB2312" pitchFamily="49" charset="-122"/>
              </a:rPr>
              <a:t>左移一格</a:t>
            </a:r>
            <a:r>
              <a:rPr lang="en-US" altLang="zh-CN" smtClean="0">
                <a:latin typeface="楷体_GB2312" pitchFamily="49" charset="-122"/>
              </a:rPr>
              <a:t>,</a:t>
            </a:r>
            <a:r>
              <a:rPr lang="zh-CN" altLang="en-US" smtClean="0">
                <a:latin typeface="楷体_GB2312" pitchFamily="49" charset="-122"/>
              </a:rPr>
              <a:t>不移动；</a:t>
            </a:r>
            <a:br>
              <a:rPr lang="zh-CN" altLang="en-US" smtClean="0">
                <a:latin typeface="楷体_GB2312" pitchFamily="49" charset="-122"/>
              </a:rPr>
            </a:br>
            <a:r>
              <a:rPr lang="zh-CN" altLang="en-US" smtClean="0">
                <a:latin typeface="楷体_GB2312" pitchFamily="49" charset="-122"/>
              </a:rPr>
              <a:t>    </a:t>
            </a:r>
            <a:r>
              <a:rPr lang="en-US" altLang="zh-CN" smtClean="0">
                <a:latin typeface="楷体_GB2312" pitchFamily="49" charset="-122"/>
              </a:rPr>
              <a:t>q</a:t>
            </a:r>
            <a:r>
              <a:rPr lang="en-US" altLang="zh-CN" baseline="-25000" smtClean="0">
                <a:latin typeface="楷体_GB2312" pitchFamily="49" charset="-122"/>
              </a:rPr>
              <a:t>n</a:t>
            </a:r>
            <a:r>
              <a:rPr lang="zh-CN" altLang="en-US" smtClean="0">
                <a:latin typeface="楷体_GB2312" pitchFamily="49" charset="-122"/>
              </a:rPr>
              <a:t>表示下一步机器的状态。</a:t>
            </a:r>
          </a:p>
          <a:p>
            <a:pPr marL="0" indent="0" eaLnBrk="1" hangingPunct="1">
              <a:buFont typeface="Arial" charset="0"/>
              <a:buNone/>
            </a:pPr>
            <a:r>
              <a:rPr lang="zh-CN" altLang="en-US" smtClean="0">
                <a:latin typeface="楷体_GB2312" pitchFamily="49" charset="-122"/>
              </a:rPr>
              <a:t>    一个给定机器的程序是机器内的五元组形式的指令集，它定义了机器在特定状态下读入一个特定字符时所采取的动作。</a:t>
            </a:r>
            <a:endParaRPr lang="en-US" altLang="zh-CN" smtClean="0">
              <a:latin typeface="楷体_GB2312" pitchFamily="49" charset="-122"/>
            </a:endParaRPr>
          </a:p>
        </p:txBody>
      </p:sp>
    </p:spTree>
  </p:cSld>
  <p:clrMapOvr>
    <a:masterClrMapping/>
  </p:clrMapOvr>
  <p:transition spd="slow">
    <p:whee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xfrm>
            <a:off x="457200" y="6356350"/>
            <a:ext cx="2133600" cy="365125"/>
          </a:xfrm>
        </p:spPr>
        <p:txBody>
          <a:bodyPr/>
          <a:lstStyle/>
          <a:p>
            <a:pPr algn="l">
              <a:defRPr/>
            </a:pPr>
            <a:r>
              <a:rPr lang="en-US" altLang="zh-CN" smtClean="0"/>
              <a:t>1-</a:t>
            </a:r>
            <a:fld id="{34618395-95B6-4369-88B3-8A1DBFC6F1EC}" type="slidenum">
              <a:rPr lang="en-US" altLang="zh-CN" smtClean="0"/>
              <a:pPr algn="l">
                <a:defRPr/>
              </a:pPr>
              <a:t>25</a:t>
            </a:fld>
            <a:endParaRPr lang="en-US" altLang="zh-CN" smtClean="0"/>
          </a:p>
        </p:txBody>
      </p:sp>
      <p:sp>
        <p:nvSpPr>
          <p:cNvPr id="34819" name="Rectangle 2"/>
          <p:cNvSpPr>
            <a:spLocks noGrp="1" noChangeArrowheads="1"/>
          </p:cNvSpPr>
          <p:nvPr>
            <p:ph type="title"/>
          </p:nvPr>
        </p:nvSpPr>
        <p:spPr/>
        <p:txBody>
          <a:bodyPr/>
          <a:lstStyle/>
          <a:p>
            <a:pPr eaLnBrk="1" hangingPunct="1"/>
            <a:r>
              <a:rPr lang="zh-CN" altLang="en-US" smtClean="0">
                <a:latin typeface="隶书" pitchFamily="49" charset="-122"/>
              </a:rPr>
              <a:t>图灵机与冯</a:t>
            </a:r>
            <a:r>
              <a:rPr lang="en-US" altLang="zh-CN" smtClean="0">
                <a:latin typeface="Times New Roman" pitchFamily="18" charset="0"/>
              </a:rPr>
              <a:t>·</a:t>
            </a:r>
            <a:r>
              <a:rPr lang="zh-CN" altLang="en-US" smtClean="0">
                <a:latin typeface="隶书" pitchFamily="49" charset="-122"/>
              </a:rPr>
              <a:t>诺依曼机</a:t>
            </a:r>
            <a:endParaRPr lang="en-US" altLang="zh-CN" smtClean="0">
              <a:latin typeface="隶书" pitchFamily="49" charset="-122"/>
            </a:endParaRPr>
          </a:p>
        </p:txBody>
      </p:sp>
      <p:sp>
        <p:nvSpPr>
          <p:cNvPr id="34820" name="Rectangle 3"/>
          <p:cNvSpPr>
            <a:spLocks noGrp="1" noChangeArrowheads="1"/>
          </p:cNvSpPr>
          <p:nvPr>
            <p:ph type="body" idx="1"/>
          </p:nvPr>
        </p:nvSpPr>
        <p:spPr>
          <a:xfrm>
            <a:off x="517525" y="1125538"/>
            <a:ext cx="8108950" cy="5111750"/>
          </a:xfrm>
        </p:spPr>
        <p:txBody>
          <a:bodyPr/>
          <a:lstStyle/>
          <a:p>
            <a:pPr marL="0" indent="0" eaLnBrk="1" hangingPunct="1">
              <a:buFont typeface="Arial" charset="0"/>
              <a:buNone/>
            </a:pPr>
            <a:r>
              <a:rPr lang="zh-CN" altLang="en-US" smtClean="0">
                <a:solidFill>
                  <a:srgbClr val="008080"/>
                </a:solidFill>
                <a:latin typeface="楷体_GB2312" pitchFamily="49" charset="-122"/>
              </a:rPr>
              <a:t>    </a:t>
            </a:r>
            <a:r>
              <a:rPr lang="en-US" altLang="zh-CN" smtClean="0">
                <a:solidFill>
                  <a:srgbClr val="9900FF"/>
                </a:solidFill>
                <a:latin typeface="楷体_GB2312" pitchFamily="49" charset="-122"/>
              </a:rPr>
              <a:t>2.</a:t>
            </a:r>
            <a:r>
              <a:rPr lang="zh-CN" altLang="en-US" smtClean="0">
                <a:solidFill>
                  <a:srgbClr val="9900FF"/>
                </a:solidFill>
                <a:latin typeface="楷体_GB2312" pitchFamily="49" charset="-122"/>
              </a:rPr>
              <a:t>工作原理</a:t>
            </a:r>
          </a:p>
          <a:p>
            <a:pPr marL="0" indent="0" eaLnBrk="1" hangingPunct="1">
              <a:buFont typeface="Arial" charset="0"/>
              <a:buNone/>
            </a:pPr>
            <a:r>
              <a:rPr lang="zh-CN" altLang="en-US" smtClean="0">
                <a:latin typeface="楷体_GB2312" pitchFamily="49" charset="-122"/>
              </a:rPr>
              <a:t>    机器从给定带子上的某起点出发，其动作完全由其初始状态值及机内五元组指令集来决定。计算结果是从机器停止时带子上的信息得到。</a:t>
            </a:r>
          </a:p>
          <a:p>
            <a:pPr marL="0" indent="0" eaLnBrk="1" hangingPunct="1">
              <a:buFont typeface="Arial" charset="0"/>
              <a:buNone/>
            </a:pPr>
            <a:r>
              <a:rPr lang="zh-CN" altLang="en-US" smtClean="0">
                <a:latin typeface="楷体_GB2312" pitchFamily="49" charset="-122"/>
              </a:rPr>
              <a:t>    指令死循环：</a:t>
            </a:r>
            <a:r>
              <a:rPr lang="en-US" altLang="zh-CN" smtClean="0">
                <a:latin typeface="楷体_GB2312" pitchFamily="49" charset="-122"/>
              </a:rPr>
              <a:t>q</a:t>
            </a:r>
            <a:r>
              <a:rPr lang="en-US" altLang="zh-CN" baseline="-25000" smtClean="0">
                <a:latin typeface="楷体_GB2312" pitchFamily="49" charset="-122"/>
              </a:rPr>
              <a:t>1</a:t>
            </a:r>
            <a:r>
              <a:rPr lang="en-US" altLang="zh-CN" smtClean="0">
                <a:latin typeface="楷体_GB2312" pitchFamily="49" charset="-122"/>
              </a:rPr>
              <a:t>S</a:t>
            </a:r>
            <a:r>
              <a:rPr lang="en-US" altLang="zh-CN" baseline="-25000" smtClean="0">
                <a:latin typeface="楷体_GB2312" pitchFamily="49" charset="-122"/>
              </a:rPr>
              <a:t>2</a:t>
            </a:r>
            <a:r>
              <a:rPr lang="en-US" altLang="zh-CN" smtClean="0">
                <a:latin typeface="楷体_GB2312" pitchFamily="49" charset="-122"/>
              </a:rPr>
              <a:t>S</a:t>
            </a:r>
            <a:r>
              <a:rPr lang="en-US" altLang="zh-CN" baseline="-25000" smtClean="0">
                <a:latin typeface="楷体_GB2312" pitchFamily="49" charset="-122"/>
              </a:rPr>
              <a:t>2</a:t>
            </a:r>
            <a:r>
              <a:rPr lang="en-US" altLang="zh-CN" smtClean="0">
                <a:latin typeface="楷体_GB2312" pitchFamily="49" charset="-122"/>
              </a:rPr>
              <a:t>Rq</a:t>
            </a:r>
            <a:r>
              <a:rPr lang="en-US" altLang="zh-CN" baseline="-25000" smtClean="0">
                <a:latin typeface="楷体_GB2312" pitchFamily="49" charset="-122"/>
              </a:rPr>
              <a:t>3</a:t>
            </a:r>
          </a:p>
          <a:p>
            <a:pPr marL="0" indent="0" eaLnBrk="1" hangingPunct="1">
              <a:buFont typeface="Arial" charset="0"/>
              <a:buNone/>
            </a:pPr>
            <a:r>
              <a:rPr lang="en-US" altLang="zh-CN" smtClean="0">
                <a:latin typeface="楷体_GB2312" pitchFamily="49" charset="-122"/>
              </a:rPr>
              <a:t>                q</a:t>
            </a:r>
            <a:r>
              <a:rPr lang="en-US" altLang="zh-CN" baseline="-25000" smtClean="0">
                <a:latin typeface="楷体_GB2312" pitchFamily="49" charset="-122"/>
              </a:rPr>
              <a:t>3</a:t>
            </a:r>
            <a:r>
              <a:rPr lang="en-US" altLang="zh-CN" smtClean="0">
                <a:latin typeface="楷体_GB2312" pitchFamily="49" charset="-122"/>
              </a:rPr>
              <a:t>S</a:t>
            </a:r>
            <a:r>
              <a:rPr lang="en-US" altLang="zh-CN" baseline="-25000" smtClean="0">
                <a:latin typeface="楷体_GB2312" pitchFamily="49" charset="-122"/>
              </a:rPr>
              <a:t>3</a:t>
            </a:r>
            <a:r>
              <a:rPr lang="en-US" altLang="zh-CN" smtClean="0">
                <a:latin typeface="楷体_GB2312" pitchFamily="49" charset="-122"/>
              </a:rPr>
              <a:t>S</a:t>
            </a:r>
            <a:r>
              <a:rPr lang="en-US" altLang="zh-CN" baseline="-25000" smtClean="0">
                <a:latin typeface="楷体_GB2312" pitchFamily="49" charset="-122"/>
              </a:rPr>
              <a:t>3</a:t>
            </a:r>
            <a:r>
              <a:rPr lang="en-US" altLang="zh-CN" smtClean="0">
                <a:latin typeface="楷体_GB2312" pitchFamily="49" charset="-122"/>
              </a:rPr>
              <a:t>Lq</a:t>
            </a:r>
            <a:r>
              <a:rPr lang="en-US" altLang="zh-CN" baseline="-25000" smtClean="0">
                <a:latin typeface="楷体_GB2312" pitchFamily="49" charset="-122"/>
              </a:rPr>
              <a:t>1</a:t>
            </a:r>
          </a:p>
          <a:p>
            <a:pPr marL="0" indent="0" eaLnBrk="1" hangingPunct="1">
              <a:buFont typeface="Arial" charset="0"/>
              <a:buNone/>
            </a:pPr>
            <a:r>
              <a:rPr lang="zh-CN" altLang="en-US" smtClean="0">
                <a:latin typeface="楷体_GB2312" pitchFamily="49" charset="-122"/>
              </a:rPr>
              <a:t>    指令二义性：</a:t>
            </a:r>
            <a:r>
              <a:rPr lang="en-US" altLang="zh-CN" smtClean="0">
                <a:latin typeface="楷体_GB2312" pitchFamily="49" charset="-122"/>
              </a:rPr>
              <a:t>q</a:t>
            </a:r>
            <a:r>
              <a:rPr lang="en-US" altLang="zh-CN" baseline="-25000" smtClean="0">
                <a:latin typeface="楷体_GB2312" pitchFamily="49" charset="-122"/>
              </a:rPr>
              <a:t>3</a:t>
            </a:r>
            <a:r>
              <a:rPr lang="en-US" altLang="zh-CN" smtClean="0">
                <a:latin typeface="楷体_GB2312" pitchFamily="49" charset="-122"/>
              </a:rPr>
              <a:t>S</a:t>
            </a:r>
            <a:r>
              <a:rPr lang="en-US" altLang="zh-CN" baseline="-25000" smtClean="0">
                <a:latin typeface="楷体_GB2312" pitchFamily="49" charset="-122"/>
              </a:rPr>
              <a:t>2</a:t>
            </a:r>
            <a:r>
              <a:rPr lang="en-US" altLang="zh-CN" smtClean="0">
                <a:latin typeface="楷体_GB2312" pitchFamily="49" charset="-122"/>
              </a:rPr>
              <a:t>S</a:t>
            </a:r>
            <a:r>
              <a:rPr lang="en-US" altLang="zh-CN" baseline="-25000" smtClean="0">
                <a:latin typeface="楷体_GB2312" pitchFamily="49" charset="-122"/>
              </a:rPr>
              <a:t>2</a:t>
            </a:r>
            <a:r>
              <a:rPr lang="en-US" altLang="zh-CN" smtClean="0">
                <a:latin typeface="楷体_GB2312" pitchFamily="49" charset="-122"/>
              </a:rPr>
              <a:t>Rq</a:t>
            </a:r>
            <a:r>
              <a:rPr lang="en-US" altLang="zh-CN" baseline="-25000" smtClean="0">
                <a:latin typeface="楷体_GB2312" pitchFamily="49" charset="-122"/>
              </a:rPr>
              <a:t>4</a:t>
            </a:r>
          </a:p>
          <a:p>
            <a:pPr marL="0" indent="0" eaLnBrk="1" hangingPunct="1">
              <a:buFont typeface="Arial" charset="0"/>
              <a:buNone/>
            </a:pPr>
            <a:r>
              <a:rPr lang="en-US" altLang="zh-CN" smtClean="0">
                <a:latin typeface="楷体_GB2312" pitchFamily="49" charset="-122"/>
              </a:rPr>
              <a:t>                q</a:t>
            </a:r>
            <a:r>
              <a:rPr lang="en-US" altLang="zh-CN" baseline="-25000" smtClean="0">
                <a:latin typeface="楷体_GB2312" pitchFamily="49" charset="-122"/>
              </a:rPr>
              <a:t>3</a:t>
            </a:r>
            <a:r>
              <a:rPr lang="en-US" altLang="zh-CN" smtClean="0">
                <a:latin typeface="楷体_GB2312" pitchFamily="49" charset="-122"/>
              </a:rPr>
              <a:t>S</a:t>
            </a:r>
            <a:r>
              <a:rPr lang="en-US" altLang="zh-CN" baseline="-25000" smtClean="0">
                <a:latin typeface="楷体_GB2312" pitchFamily="49" charset="-122"/>
              </a:rPr>
              <a:t>2</a:t>
            </a:r>
            <a:r>
              <a:rPr lang="en-US" altLang="zh-CN" smtClean="0">
                <a:latin typeface="楷体_GB2312" pitchFamily="49" charset="-122"/>
              </a:rPr>
              <a:t>S</a:t>
            </a:r>
            <a:r>
              <a:rPr lang="en-US" altLang="zh-CN" baseline="-25000" smtClean="0">
                <a:latin typeface="楷体_GB2312" pitchFamily="49" charset="-122"/>
              </a:rPr>
              <a:t>4</a:t>
            </a:r>
            <a:r>
              <a:rPr lang="en-US" altLang="zh-CN" smtClean="0">
                <a:latin typeface="楷体_GB2312" pitchFamily="49" charset="-122"/>
              </a:rPr>
              <a:t>Lq</a:t>
            </a:r>
            <a:r>
              <a:rPr lang="en-US" altLang="zh-CN" baseline="-25000" smtClean="0">
                <a:latin typeface="楷体_GB2312" pitchFamily="49" charset="-122"/>
              </a:rPr>
              <a:t>6</a:t>
            </a:r>
            <a:r>
              <a:rPr lang="zh-CN" altLang="en-US" smtClean="0">
                <a:solidFill>
                  <a:srgbClr val="9900FF"/>
                </a:solidFill>
                <a:latin typeface="楷体_GB2312" pitchFamily="49" charset="-122"/>
              </a:rPr>
              <a:t>    </a:t>
            </a:r>
          </a:p>
        </p:txBody>
      </p:sp>
    </p:spTree>
  </p:cSld>
  <p:clrMapOvr>
    <a:masterClrMapping/>
  </p:clrMapOvr>
  <p:transition spd="slow">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xfrm>
            <a:off x="457200" y="6356350"/>
            <a:ext cx="2133600" cy="365125"/>
          </a:xfrm>
        </p:spPr>
        <p:txBody>
          <a:bodyPr/>
          <a:lstStyle/>
          <a:p>
            <a:pPr algn="l">
              <a:defRPr/>
            </a:pPr>
            <a:r>
              <a:rPr lang="en-US" altLang="zh-CN" smtClean="0"/>
              <a:t>1-</a:t>
            </a:r>
            <a:fld id="{8F4172AD-BD4F-46B8-9F91-76D45B3C8B73}" type="slidenum">
              <a:rPr lang="en-US" altLang="zh-CN" smtClean="0"/>
              <a:pPr algn="l">
                <a:defRPr/>
              </a:pPr>
              <a:t>26</a:t>
            </a:fld>
            <a:endParaRPr lang="en-US" altLang="zh-CN" smtClean="0"/>
          </a:p>
        </p:txBody>
      </p:sp>
      <p:sp>
        <p:nvSpPr>
          <p:cNvPr id="35843" name="Rectangle 2"/>
          <p:cNvSpPr>
            <a:spLocks noGrp="1" noChangeArrowheads="1"/>
          </p:cNvSpPr>
          <p:nvPr>
            <p:ph type="title"/>
          </p:nvPr>
        </p:nvSpPr>
        <p:spPr/>
        <p:txBody>
          <a:bodyPr/>
          <a:lstStyle/>
          <a:p>
            <a:pPr eaLnBrk="1" hangingPunct="1"/>
            <a:r>
              <a:rPr lang="zh-CN" altLang="en-US" smtClean="0">
                <a:latin typeface="隶书" pitchFamily="49" charset="-122"/>
              </a:rPr>
              <a:t>图灵机与冯</a:t>
            </a:r>
            <a:r>
              <a:rPr lang="en-US" altLang="zh-CN" smtClean="0">
                <a:latin typeface="Times New Roman" pitchFamily="18" charset="0"/>
              </a:rPr>
              <a:t>·</a:t>
            </a:r>
            <a:r>
              <a:rPr lang="zh-CN" altLang="en-US" smtClean="0">
                <a:latin typeface="隶书" pitchFamily="49" charset="-122"/>
              </a:rPr>
              <a:t>诺依曼机</a:t>
            </a:r>
          </a:p>
        </p:txBody>
      </p:sp>
      <p:sp>
        <p:nvSpPr>
          <p:cNvPr id="35844" name="Rectangle 3"/>
          <p:cNvSpPr>
            <a:spLocks noGrp="1" noChangeArrowheads="1"/>
          </p:cNvSpPr>
          <p:nvPr>
            <p:ph type="body" idx="1"/>
          </p:nvPr>
        </p:nvSpPr>
        <p:spPr>
          <a:xfrm>
            <a:off x="517525" y="1135063"/>
            <a:ext cx="8108950" cy="4741862"/>
          </a:xfrm>
        </p:spPr>
        <p:txBody>
          <a:bodyPr/>
          <a:lstStyle/>
          <a:p>
            <a:pPr marL="0" indent="0" eaLnBrk="1" hangingPunct="1">
              <a:buFont typeface="Arial" charset="0"/>
              <a:buNone/>
            </a:pPr>
            <a:r>
              <a:rPr lang="zh-CN" altLang="en-US" smtClean="0">
                <a:solidFill>
                  <a:srgbClr val="9900FF"/>
                </a:solidFill>
                <a:latin typeface="楷体_GB2312" pitchFamily="49" charset="-122"/>
              </a:rPr>
              <a:t>    </a:t>
            </a:r>
            <a:r>
              <a:rPr lang="en-US" altLang="zh-CN" smtClean="0">
                <a:solidFill>
                  <a:srgbClr val="9900FF"/>
                </a:solidFill>
                <a:latin typeface="楷体_GB2312" pitchFamily="49" charset="-122"/>
              </a:rPr>
              <a:t>3.</a:t>
            </a:r>
            <a:r>
              <a:rPr lang="zh-CN" altLang="en-US" smtClean="0">
                <a:solidFill>
                  <a:srgbClr val="9900FF"/>
                </a:solidFill>
                <a:latin typeface="楷体_GB2312" pitchFamily="49" charset="-122"/>
              </a:rPr>
              <a:t>应用实例</a:t>
            </a:r>
          </a:p>
          <a:p>
            <a:pPr marL="0" indent="0" eaLnBrk="1" hangingPunct="1">
              <a:buFont typeface="Arial" charset="0"/>
              <a:buNone/>
            </a:pPr>
            <a:r>
              <a:rPr lang="zh-CN" altLang="en-US" smtClean="0">
                <a:latin typeface="楷体_GB2312" pitchFamily="49" charset="-122"/>
              </a:rPr>
              <a:t>    </a:t>
            </a:r>
            <a:r>
              <a:rPr lang="en-US" altLang="zh-CN" smtClean="0">
                <a:solidFill>
                  <a:srgbClr val="FF0000"/>
                </a:solidFill>
                <a:latin typeface="楷体_GB2312" pitchFamily="49" charset="-122"/>
              </a:rPr>
              <a:t>[</a:t>
            </a:r>
            <a:r>
              <a:rPr lang="zh-CN" altLang="en-US" smtClean="0">
                <a:solidFill>
                  <a:srgbClr val="FF0000"/>
                </a:solidFill>
                <a:latin typeface="楷体_GB2312" pitchFamily="49" charset="-122"/>
              </a:rPr>
              <a:t>例</a:t>
            </a:r>
            <a:r>
              <a:rPr lang="en-US" altLang="zh-CN" smtClean="0">
                <a:solidFill>
                  <a:srgbClr val="FF0000"/>
                </a:solidFill>
                <a:latin typeface="楷体_GB2312" pitchFamily="49" charset="-122"/>
              </a:rPr>
              <a:t>]</a:t>
            </a:r>
            <a:r>
              <a:rPr lang="zh-CN" altLang="en-US" smtClean="0">
                <a:latin typeface="楷体_GB2312" pitchFamily="49" charset="-122"/>
              </a:rPr>
              <a:t>假设：</a:t>
            </a:r>
            <a:r>
              <a:rPr lang="en-US" altLang="zh-CN" smtClean="0">
                <a:latin typeface="楷体_GB2312" pitchFamily="49" charset="-122"/>
              </a:rPr>
              <a:t>b</a:t>
            </a:r>
            <a:r>
              <a:rPr lang="zh-CN" altLang="en-US" smtClean="0">
                <a:latin typeface="楷体_GB2312" pitchFamily="49" charset="-122"/>
              </a:rPr>
              <a:t>表示空格</a:t>
            </a:r>
          </a:p>
          <a:p>
            <a:pPr marL="0" indent="0" eaLnBrk="1" hangingPunct="1">
              <a:buFont typeface="Arial" charset="0"/>
              <a:buNone/>
            </a:pPr>
            <a:r>
              <a:rPr lang="en-US" altLang="zh-CN" smtClean="0">
                <a:latin typeface="楷体_GB2312" pitchFamily="49" charset="-122"/>
              </a:rPr>
              <a:t>              q</a:t>
            </a:r>
            <a:r>
              <a:rPr lang="en-US" altLang="zh-CN" baseline="-20000" smtClean="0">
                <a:latin typeface="楷体_GB2312" pitchFamily="49" charset="-122"/>
              </a:rPr>
              <a:t>1</a:t>
            </a:r>
            <a:r>
              <a:rPr lang="zh-CN" altLang="en-US" smtClean="0">
                <a:latin typeface="楷体_GB2312" pitchFamily="49" charset="-122"/>
              </a:rPr>
              <a:t>表示机器的初始状态</a:t>
            </a:r>
          </a:p>
          <a:p>
            <a:pPr marL="0" indent="0" eaLnBrk="1" hangingPunct="1">
              <a:buFont typeface="Arial" charset="0"/>
              <a:buNone/>
            </a:pPr>
            <a:r>
              <a:rPr lang="en-US" altLang="zh-CN" smtClean="0">
                <a:latin typeface="楷体_GB2312" pitchFamily="49" charset="-122"/>
              </a:rPr>
              <a:t>              q</a:t>
            </a:r>
            <a:r>
              <a:rPr lang="en-US" altLang="zh-CN" baseline="-20000" smtClean="0">
                <a:latin typeface="楷体_GB2312" pitchFamily="49" charset="-122"/>
              </a:rPr>
              <a:t>4</a:t>
            </a:r>
            <a:r>
              <a:rPr lang="zh-CN" altLang="en-US" smtClean="0">
                <a:latin typeface="楷体_GB2312" pitchFamily="49" charset="-122"/>
              </a:rPr>
              <a:t>表示机器的结束状态</a:t>
            </a:r>
          </a:p>
          <a:p>
            <a:pPr marL="0" indent="0" eaLnBrk="1" hangingPunct="1">
              <a:buFont typeface="Arial" charset="0"/>
              <a:buNone/>
            </a:pPr>
            <a:r>
              <a:rPr lang="zh-CN" altLang="en-US" smtClean="0">
                <a:latin typeface="楷体_GB2312" pitchFamily="49" charset="-122"/>
              </a:rPr>
              <a:t>    如果带子上的输入信息为</a:t>
            </a:r>
            <a:r>
              <a:rPr lang="en-US" altLang="zh-CN" smtClean="0">
                <a:latin typeface="楷体_GB2312" pitchFamily="49" charset="-122"/>
              </a:rPr>
              <a:t>10100010</a:t>
            </a:r>
            <a:r>
              <a:rPr lang="zh-CN" altLang="en-US" smtClean="0">
                <a:latin typeface="楷体_GB2312" pitchFamily="49" charset="-122"/>
              </a:rPr>
              <a:t>，读写头位对准最右边第一个为</a:t>
            </a:r>
            <a:r>
              <a:rPr lang="en-US" altLang="zh-CN" smtClean="0">
                <a:latin typeface="楷体_GB2312" pitchFamily="49" charset="-122"/>
              </a:rPr>
              <a:t>0</a:t>
            </a:r>
            <a:r>
              <a:rPr lang="zh-CN" altLang="en-US" smtClean="0">
                <a:latin typeface="楷体_GB2312" pitchFamily="49" charset="-122"/>
              </a:rPr>
              <a:t>的方格，且状态为</a:t>
            </a:r>
            <a:r>
              <a:rPr lang="en-US" altLang="zh-CN" smtClean="0">
                <a:latin typeface="楷体_GB2312" pitchFamily="49" charset="-122"/>
              </a:rPr>
              <a:t>q</a:t>
            </a:r>
            <a:r>
              <a:rPr lang="en-US" altLang="zh-CN" baseline="-20000" smtClean="0">
                <a:latin typeface="楷体_GB2312" pitchFamily="49" charset="-122"/>
              </a:rPr>
              <a:t>1</a:t>
            </a:r>
            <a:r>
              <a:rPr lang="zh-CN" altLang="en-US" smtClean="0">
                <a:latin typeface="楷体_GB2312" pitchFamily="49" charset="-122"/>
              </a:rPr>
              <a:t>。</a:t>
            </a:r>
          </a:p>
          <a:p>
            <a:pPr marL="0" indent="0" eaLnBrk="1" hangingPunct="1">
              <a:buFont typeface="Arial" charset="0"/>
              <a:buNone/>
            </a:pPr>
            <a:r>
              <a:rPr lang="zh-CN" altLang="en-US" smtClean="0">
                <a:latin typeface="楷体_GB2312" pitchFamily="49" charset="-122"/>
              </a:rPr>
              <a:t>    按照以下五元组指令集执行后，输出正确的计算结果是什么？</a:t>
            </a:r>
            <a:endParaRPr lang="zh-CN" altLang="en-US" smtClean="0"/>
          </a:p>
        </p:txBody>
      </p:sp>
    </p:spTree>
  </p:cSld>
  <p:clrMapOvr>
    <a:masterClrMapping/>
  </p:clrMapOvr>
  <p:transition spd="slow">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xfrm>
            <a:off x="457200" y="6356350"/>
            <a:ext cx="2133600" cy="365125"/>
          </a:xfrm>
        </p:spPr>
        <p:txBody>
          <a:bodyPr/>
          <a:lstStyle/>
          <a:p>
            <a:pPr algn="l">
              <a:defRPr/>
            </a:pPr>
            <a:r>
              <a:rPr lang="en-US" altLang="zh-CN" smtClean="0"/>
              <a:t>1-</a:t>
            </a:r>
            <a:fld id="{D3CF9BD2-4DA4-4C0B-82EB-87853DE3A34C}" type="slidenum">
              <a:rPr lang="en-US" altLang="zh-CN" smtClean="0"/>
              <a:pPr algn="l">
                <a:defRPr/>
              </a:pPr>
              <a:t>27</a:t>
            </a:fld>
            <a:endParaRPr lang="en-US" altLang="zh-CN" smtClean="0"/>
          </a:p>
        </p:txBody>
      </p:sp>
      <p:sp>
        <p:nvSpPr>
          <p:cNvPr id="36867" name="Rectangle 2"/>
          <p:cNvSpPr>
            <a:spLocks noGrp="1" noChangeArrowheads="1"/>
          </p:cNvSpPr>
          <p:nvPr>
            <p:ph type="title"/>
          </p:nvPr>
        </p:nvSpPr>
        <p:spPr/>
        <p:txBody>
          <a:bodyPr/>
          <a:lstStyle/>
          <a:p>
            <a:pPr eaLnBrk="1" hangingPunct="1"/>
            <a:r>
              <a:rPr lang="zh-CN" altLang="en-US" smtClean="0">
                <a:latin typeface="隶书" pitchFamily="49" charset="-122"/>
              </a:rPr>
              <a:t>图灵机与冯</a:t>
            </a:r>
            <a:r>
              <a:rPr lang="en-US" altLang="zh-CN" smtClean="0">
                <a:latin typeface="Times New Roman" pitchFamily="18" charset="0"/>
              </a:rPr>
              <a:t>·</a:t>
            </a:r>
            <a:r>
              <a:rPr lang="zh-CN" altLang="en-US" smtClean="0">
                <a:latin typeface="隶书" pitchFamily="49" charset="-122"/>
              </a:rPr>
              <a:t>诺依曼机</a:t>
            </a:r>
            <a:endParaRPr lang="en-US" altLang="zh-CN" smtClean="0">
              <a:latin typeface="隶书" pitchFamily="49" charset="-122"/>
            </a:endParaRPr>
          </a:p>
        </p:txBody>
      </p:sp>
      <p:sp>
        <p:nvSpPr>
          <p:cNvPr id="36868" name="Rectangle 3" descr="水滴"/>
          <p:cNvSpPr>
            <a:spLocks noGrp="1" noChangeArrowheads="1"/>
          </p:cNvSpPr>
          <p:nvPr>
            <p:ph type="body" idx="1"/>
          </p:nvPr>
        </p:nvSpPr>
        <p:spPr>
          <a:xfrm>
            <a:off x="517525" y="1125538"/>
            <a:ext cx="1606550" cy="5183187"/>
          </a:xfrm>
          <a:blipFill dpi="0" rotWithShape="1">
            <a:blip r:embed="rId2"/>
            <a:srcRect/>
            <a:tile tx="0" ty="0" sx="100000" sy="100000" flip="none" algn="tl"/>
          </a:blipFill>
        </p:spPr>
        <p:txBody>
          <a:bodyPr/>
          <a:lstStyle/>
          <a:p>
            <a:pPr marL="0" indent="0" algn="ctr" eaLnBrk="1" hangingPunct="1"/>
            <a:r>
              <a:rPr lang="zh-CN" altLang="en-US" sz="2800" smtClean="0">
                <a:solidFill>
                  <a:srgbClr val="FF0000"/>
                </a:solidFill>
                <a:latin typeface="楷体_GB2312" pitchFamily="49" charset="-122"/>
              </a:rPr>
              <a:t>指令集</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1</a:t>
            </a:r>
            <a:r>
              <a:rPr lang="en-US" altLang="zh-CN" sz="2800" smtClean="0">
                <a:latin typeface="楷体_GB2312" pitchFamily="49" charset="-122"/>
              </a:rPr>
              <a:t>01Lq</a:t>
            </a:r>
            <a:r>
              <a:rPr lang="en-US" altLang="zh-CN" sz="2800" baseline="-20000" smtClean="0">
                <a:latin typeface="楷体_GB2312" pitchFamily="49" charset="-122"/>
              </a:rPr>
              <a:t>2</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1</a:t>
            </a:r>
            <a:r>
              <a:rPr lang="en-US" altLang="zh-CN" sz="2800" smtClean="0">
                <a:latin typeface="楷体_GB2312" pitchFamily="49" charset="-122"/>
              </a:rPr>
              <a:t>10Lq</a:t>
            </a:r>
            <a:r>
              <a:rPr lang="en-US" altLang="zh-CN" sz="2800" baseline="-20000" smtClean="0">
                <a:latin typeface="楷体_GB2312" pitchFamily="49" charset="-122"/>
              </a:rPr>
              <a:t>3</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1</a:t>
            </a:r>
            <a:r>
              <a:rPr lang="en-US" altLang="zh-CN" sz="2800" smtClean="0">
                <a:latin typeface="楷体_GB2312" pitchFamily="49" charset="-122"/>
              </a:rPr>
              <a:t>bbNq</a:t>
            </a:r>
            <a:r>
              <a:rPr lang="en-US" altLang="zh-CN" sz="2800" baseline="-20000" smtClean="0">
                <a:latin typeface="楷体_GB2312" pitchFamily="49" charset="-122"/>
              </a:rPr>
              <a:t>4</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2</a:t>
            </a:r>
            <a:r>
              <a:rPr lang="en-US" altLang="zh-CN" sz="2800" smtClean="0">
                <a:latin typeface="楷体_GB2312" pitchFamily="49" charset="-122"/>
              </a:rPr>
              <a:t>00Lq</a:t>
            </a:r>
            <a:r>
              <a:rPr lang="en-US" altLang="zh-CN" sz="2800" baseline="-20000" smtClean="0">
                <a:latin typeface="楷体_GB2312" pitchFamily="49" charset="-122"/>
              </a:rPr>
              <a:t>2</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2</a:t>
            </a:r>
            <a:r>
              <a:rPr lang="en-US" altLang="zh-CN" sz="2800" smtClean="0">
                <a:latin typeface="楷体_GB2312" pitchFamily="49" charset="-122"/>
              </a:rPr>
              <a:t>11Lq</a:t>
            </a:r>
            <a:r>
              <a:rPr lang="en-US" altLang="zh-CN" sz="2800" baseline="-20000" smtClean="0">
                <a:latin typeface="楷体_GB2312" pitchFamily="49" charset="-122"/>
              </a:rPr>
              <a:t>2</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2</a:t>
            </a:r>
            <a:r>
              <a:rPr lang="en-US" altLang="zh-CN" sz="2800" smtClean="0">
                <a:latin typeface="楷体_GB2312" pitchFamily="49" charset="-122"/>
              </a:rPr>
              <a:t>bbNq</a:t>
            </a:r>
            <a:r>
              <a:rPr lang="en-US" altLang="zh-CN" sz="2800" baseline="-20000" smtClean="0">
                <a:latin typeface="楷体_GB2312" pitchFamily="49" charset="-122"/>
              </a:rPr>
              <a:t>4</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3</a:t>
            </a:r>
            <a:r>
              <a:rPr lang="en-US" altLang="zh-CN" sz="2800" smtClean="0">
                <a:latin typeface="楷体_GB2312" pitchFamily="49" charset="-122"/>
              </a:rPr>
              <a:t>01Lq</a:t>
            </a:r>
            <a:r>
              <a:rPr lang="en-US" altLang="zh-CN" sz="2800" baseline="-20000" smtClean="0">
                <a:latin typeface="楷体_GB2312" pitchFamily="49" charset="-122"/>
              </a:rPr>
              <a:t>2</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3</a:t>
            </a:r>
            <a:r>
              <a:rPr lang="en-US" altLang="zh-CN" sz="2800" smtClean="0">
                <a:latin typeface="楷体_GB2312" pitchFamily="49" charset="-122"/>
              </a:rPr>
              <a:t>10Lq</a:t>
            </a:r>
            <a:r>
              <a:rPr lang="en-US" altLang="zh-CN" sz="2800" baseline="-20000" smtClean="0">
                <a:latin typeface="楷体_GB2312" pitchFamily="49" charset="-122"/>
              </a:rPr>
              <a:t>3</a:t>
            </a:r>
          </a:p>
          <a:p>
            <a:pPr marL="0" indent="0" algn="ctr" eaLnBrk="1" hangingPunct="1"/>
            <a:r>
              <a:rPr lang="en-US" altLang="zh-CN" sz="2800" smtClean="0">
                <a:latin typeface="楷体_GB2312" pitchFamily="49" charset="-122"/>
              </a:rPr>
              <a:t>q</a:t>
            </a:r>
            <a:r>
              <a:rPr lang="en-US" altLang="zh-CN" sz="2800" baseline="-20000" smtClean="0">
                <a:latin typeface="楷体_GB2312" pitchFamily="49" charset="-122"/>
              </a:rPr>
              <a:t>3</a:t>
            </a:r>
            <a:r>
              <a:rPr lang="en-US" altLang="zh-CN" sz="2800" smtClean="0">
                <a:latin typeface="楷体_GB2312" pitchFamily="49" charset="-122"/>
              </a:rPr>
              <a:t>bbNq</a:t>
            </a:r>
            <a:r>
              <a:rPr lang="en-US" altLang="zh-CN" sz="2800" baseline="-20000" smtClean="0">
                <a:latin typeface="楷体_GB2312" pitchFamily="49" charset="-122"/>
              </a:rPr>
              <a:t>4</a:t>
            </a:r>
          </a:p>
        </p:txBody>
      </p:sp>
      <p:sp>
        <p:nvSpPr>
          <p:cNvPr id="483351" name="Text Box 23" descr="绿色大理石"/>
          <p:cNvSpPr txBox="1">
            <a:spLocks noChangeArrowheads="1"/>
          </p:cNvSpPr>
          <p:nvPr/>
        </p:nvSpPr>
        <p:spPr bwMode="auto">
          <a:xfrm>
            <a:off x="3333750" y="3500438"/>
            <a:ext cx="4162425" cy="1077912"/>
          </a:xfrm>
          <a:prstGeom prst="rect">
            <a:avLst/>
          </a:prstGeom>
          <a:blipFill dpi="0" rotWithShape="1">
            <a:blip r:embed="rId3"/>
            <a:srcRect/>
            <a:tile tx="0" ty="0" sx="100000" sy="100000" flip="none" algn="tl"/>
          </a:blipFill>
          <a:ln w="12700">
            <a:noFill/>
            <a:miter lim="800000"/>
            <a:headEnd/>
            <a:tailEnd/>
          </a:ln>
        </p:spPr>
        <p:txBody>
          <a:bodyPr>
            <a:spAutoFit/>
          </a:bodyPr>
          <a:lstStyle/>
          <a:p>
            <a:pPr algn="ctr" eaLnBrk="0" hangingPunct="0">
              <a:spcBef>
                <a:spcPct val="20000"/>
              </a:spcBef>
              <a:buClr>
                <a:schemeClr val="tx2"/>
              </a:buClr>
              <a:buSzPct val="75000"/>
              <a:buFont typeface="Monotype Sorts" pitchFamily="2" charset="2"/>
              <a:buNone/>
            </a:pPr>
            <a:r>
              <a:rPr lang="zh-CN" altLang="en-US" sz="3200" b="1">
                <a:solidFill>
                  <a:schemeClr val="bg1"/>
                </a:solidFill>
                <a:latin typeface="楷体_GB2312" pitchFamily="49" charset="-122"/>
                <a:ea typeface="楷体_GB2312" pitchFamily="49" charset="-122"/>
              </a:rPr>
              <a:t>计算函数是：</a:t>
            </a:r>
            <a:r>
              <a:rPr lang="en-US" altLang="zh-CN" sz="3200" b="1">
                <a:solidFill>
                  <a:schemeClr val="bg1"/>
                </a:solidFill>
                <a:latin typeface="楷体_GB2312" pitchFamily="49" charset="-122"/>
                <a:ea typeface="楷体_GB2312" pitchFamily="49" charset="-122"/>
              </a:rPr>
              <a:t>S(</a:t>
            </a:r>
            <a:r>
              <a:rPr lang="en-US" altLang="zh-CN" sz="3200" b="1" i="1">
                <a:solidFill>
                  <a:schemeClr val="bg1"/>
                </a:solidFill>
                <a:latin typeface="Times New Roman" pitchFamily="18" charset="0"/>
                <a:ea typeface="楷体_GB2312" pitchFamily="49" charset="-122"/>
              </a:rPr>
              <a:t>x</a:t>
            </a:r>
            <a:r>
              <a:rPr lang="en-US" altLang="zh-CN" sz="3200" b="1">
                <a:solidFill>
                  <a:schemeClr val="bg1"/>
                </a:solidFill>
                <a:latin typeface="楷体_GB2312" pitchFamily="49" charset="-122"/>
                <a:ea typeface="楷体_GB2312" pitchFamily="49" charset="-122"/>
              </a:rPr>
              <a:t>)=</a:t>
            </a:r>
            <a:r>
              <a:rPr lang="en-US" altLang="zh-CN" sz="3200" b="1" i="1">
                <a:solidFill>
                  <a:schemeClr val="bg1"/>
                </a:solidFill>
                <a:latin typeface="Times New Roman" pitchFamily="18" charset="0"/>
                <a:ea typeface="楷体_GB2312" pitchFamily="49" charset="-122"/>
              </a:rPr>
              <a:t>x</a:t>
            </a:r>
            <a:r>
              <a:rPr lang="en-US" altLang="zh-CN" sz="3200" b="1">
                <a:solidFill>
                  <a:schemeClr val="bg1"/>
                </a:solidFill>
                <a:latin typeface="楷体_GB2312" pitchFamily="49" charset="-122"/>
                <a:ea typeface="楷体_GB2312" pitchFamily="49" charset="-122"/>
              </a:rPr>
              <a:t>+1</a:t>
            </a:r>
          </a:p>
        </p:txBody>
      </p:sp>
      <p:grpSp>
        <p:nvGrpSpPr>
          <p:cNvPr id="2" name="Group 39"/>
          <p:cNvGrpSpPr>
            <a:grpSpLocks/>
          </p:cNvGrpSpPr>
          <p:nvPr/>
        </p:nvGrpSpPr>
        <p:grpSpPr bwMode="auto">
          <a:xfrm>
            <a:off x="3109913" y="2117725"/>
            <a:ext cx="4652962" cy="1023938"/>
            <a:chOff x="1895" y="1979"/>
            <a:chExt cx="3175" cy="645"/>
          </a:xfrm>
        </p:grpSpPr>
        <p:sp>
          <p:nvSpPr>
            <p:cNvPr id="36923" name="Line 21"/>
            <p:cNvSpPr>
              <a:spLocks noChangeShapeType="1"/>
            </p:cNvSpPr>
            <p:nvPr/>
          </p:nvSpPr>
          <p:spPr bwMode="auto">
            <a:xfrm>
              <a:off x="4118" y="2227"/>
              <a:ext cx="0" cy="296"/>
            </a:xfrm>
            <a:prstGeom prst="line">
              <a:avLst/>
            </a:prstGeom>
            <a:noFill/>
            <a:ln w="12700">
              <a:solidFill>
                <a:schemeClr val="tx1"/>
              </a:solidFill>
              <a:round/>
              <a:headEnd type="stealth" w="med" len="med"/>
              <a:tailEnd/>
            </a:ln>
          </p:spPr>
          <p:txBody>
            <a:bodyPr/>
            <a:lstStyle/>
            <a:p>
              <a:endParaRPr lang="zh-CN" altLang="en-US"/>
            </a:p>
          </p:txBody>
        </p:sp>
        <p:sp>
          <p:nvSpPr>
            <p:cNvPr id="36924" name="Text Box 24"/>
            <p:cNvSpPr txBox="1">
              <a:spLocks noChangeArrowheads="1"/>
            </p:cNvSpPr>
            <p:nvPr/>
          </p:nvSpPr>
          <p:spPr bwMode="auto">
            <a:xfrm>
              <a:off x="2394"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25" name="Text Box 25"/>
            <p:cNvSpPr txBox="1">
              <a:spLocks noChangeArrowheads="1"/>
            </p:cNvSpPr>
            <p:nvPr/>
          </p:nvSpPr>
          <p:spPr bwMode="auto">
            <a:xfrm>
              <a:off x="2576"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26" name="Text Box 26"/>
            <p:cNvSpPr txBox="1">
              <a:spLocks noChangeArrowheads="1"/>
            </p:cNvSpPr>
            <p:nvPr/>
          </p:nvSpPr>
          <p:spPr bwMode="auto">
            <a:xfrm>
              <a:off x="2758"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27" name="Text Box 27"/>
            <p:cNvSpPr txBox="1">
              <a:spLocks noChangeArrowheads="1"/>
            </p:cNvSpPr>
            <p:nvPr/>
          </p:nvSpPr>
          <p:spPr bwMode="auto">
            <a:xfrm>
              <a:off x="2939"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28" name="Text Box 28"/>
            <p:cNvSpPr txBox="1">
              <a:spLocks noChangeArrowheads="1"/>
            </p:cNvSpPr>
            <p:nvPr/>
          </p:nvSpPr>
          <p:spPr bwMode="auto">
            <a:xfrm>
              <a:off x="3120"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29" name="Text Box 29"/>
            <p:cNvSpPr txBox="1">
              <a:spLocks noChangeArrowheads="1"/>
            </p:cNvSpPr>
            <p:nvPr/>
          </p:nvSpPr>
          <p:spPr bwMode="auto">
            <a:xfrm>
              <a:off x="3302"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30" name="Text Box 30"/>
            <p:cNvSpPr txBox="1">
              <a:spLocks noChangeArrowheads="1"/>
            </p:cNvSpPr>
            <p:nvPr/>
          </p:nvSpPr>
          <p:spPr bwMode="auto">
            <a:xfrm>
              <a:off x="3483"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31" name="Text Box 31"/>
            <p:cNvSpPr txBox="1">
              <a:spLocks noChangeArrowheads="1"/>
            </p:cNvSpPr>
            <p:nvPr/>
          </p:nvSpPr>
          <p:spPr bwMode="auto">
            <a:xfrm>
              <a:off x="3665"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32" name="Text Box 32"/>
            <p:cNvSpPr txBox="1">
              <a:spLocks noChangeArrowheads="1"/>
            </p:cNvSpPr>
            <p:nvPr/>
          </p:nvSpPr>
          <p:spPr bwMode="auto">
            <a:xfrm>
              <a:off x="3846"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33" name="Text Box 33"/>
            <p:cNvSpPr txBox="1">
              <a:spLocks noChangeArrowheads="1"/>
            </p:cNvSpPr>
            <p:nvPr/>
          </p:nvSpPr>
          <p:spPr bwMode="auto">
            <a:xfrm>
              <a:off x="4028"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34" name="Text Box 34"/>
            <p:cNvSpPr txBox="1">
              <a:spLocks noChangeArrowheads="1"/>
            </p:cNvSpPr>
            <p:nvPr/>
          </p:nvSpPr>
          <p:spPr bwMode="auto">
            <a:xfrm>
              <a:off x="4209"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35" name="Text Box 35"/>
            <p:cNvSpPr txBox="1">
              <a:spLocks noChangeArrowheads="1"/>
            </p:cNvSpPr>
            <p:nvPr/>
          </p:nvSpPr>
          <p:spPr bwMode="auto">
            <a:xfrm>
              <a:off x="4390" y="1979"/>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36" name="Text Box 36"/>
            <p:cNvSpPr txBox="1">
              <a:spLocks noChangeArrowheads="1"/>
            </p:cNvSpPr>
            <p:nvPr/>
          </p:nvSpPr>
          <p:spPr bwMode="auto">
            <a:xfrm>
              <a:off x="4572" y="1979"/>
              <a:ext cx="498"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a:t>
              </a:r>
            </a:p>
          </p:txBody>
        </p:sp>
        <p:sp>
          <p:nvSpPr>
            <p:cNvPr id="36937" name="Text Box 37"/>
            <p:cNvSpPr txBox="1">
              <a:spLocks noChangeArrowheads="1"/>
            </p:cNvSpPr>
            <p:nvPr/>
          </p:nvSpPr>
          <p:spPr bwMode="auto">
            <a:xfrm>
              <a:off x="1895" y="1979"/>
              <a:ext cx="498"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a:t>
              </a:r>
            </a:p>
          </p:txBody>
        </p:sp>
        <p:sp>
          <p:nvSpPr>
            <p:cNvPr id="36938" name="Text Box 38"/>
            <p:cNvSpPr txBox="1">
              <a:spLocks noChangeArrowheads="1"/>
            </p:cNvSpPr>
            <p:nvPr/>
          </p:nvSpPr>
          <p:spPr bwMode="auto">
            <a:xfrm>
              <a:off x="4073" y="2432"/>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1</a:t>
              </a:r>
            </a:p>
          </p:txBody>
        </p:sp>
      </p:grpSp>
      <p:grpSp>
        <p:nvGrpSpPr>
          <p:cNvPr id="3" name="Group 97"/>
          <p:cNvGrpSpPr>
            <a:grpSpLocks/>
          </p:cNvGrpSpPr>
          <p:nvPr/>
        </p:nvGrpSpPr>
        <p:grpSpPr bwMode="auto">
          <a:xfrm>
            <a:off x="3176588" y="4724400"/>
            <a:ext cx="4652962" cy="1023938"/>
            <a:chOff x="2077" y="3103"/>
            <a:chExt cx="3175" cy="645"/>
          </a:xfrm>
        </p:grpSpPr>
        <p:sp>
          <p:nvSpPr>
            <p:cNvPr id="36907" name="Text Box 42"/>
            <p:cNvSpPr txBox="1">
              <a:spLocks noChangeArrowheads="1"/>
            </p:cNvSpPr>
            <p:nvPr/>
          </p:nvSpPr>
          <p:spPr bwMode="auto">
            <a:xfrm>
              <a:off x="2576"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08" name="Text Box 43"/>
            <p:cNvSpPr txBox="1">
              <a:spLocks noChangeArrowheads="1"/>
            </p:cNvSpPr>
            <p:nvPr/>
          </p:nvSpPr>
          <p:spPr bwMode="auto">
            <a:xfrm>
              <a:off x="2758"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09" name="Text Box 44"/>
            <p:cNvSpPr txBox="1">
              <a:spLocks noChangeArrowheads="1"/>
            </p:cNvSpPr>
            <p:nvPr/>
          </p:nvSpPr>
          <p:spPr bwMode="auto">
            <a:xfrm>
              <a:off x="2940"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10" name="Text Box 45"/>
            <p:cNvSpPr txBox="1">
              <a:spLocks noChangeArrowheads="1"/>
            </p:cNvSpPr>
            <p:nvPr/>
          </p:nvSpPr>
          <p:spPr bwMode="auto">
            <a:xfrm>
              <a:off x="3121"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11" name="Text Box 46"/>
            <p:cNvSpPr txBox="1">
              <a:spLocks noChangeArrowheads="1"/>
            </p:cNvSpPr>
            <p:nvPr/>
          </p:nvSpPr>
          <p:spPr bwMode="auto">
            <a:xfrm>
              <a:off x="3301"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12" name="Text Box 47"/>
            <p:cNvSpPr txBox="1">
              <a:spLocks noChangeArrowheads="1"/>
            </p:cNvSpPr>
            <p:nvPr/>
          </p:nvSpPr>
          <p:spPr bwMode="auto">
            <a:xfrm>
              <a:off x="3483"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13" name="Text Box 48"/>
            <p:cNvSpPr txBox="1">
              <a:spLocks noChangeArrowheads="1"/>
            </p:cNvSpPr>
            <p:nvPr/>
          </p:nvSpPr>
          <p:spPr bwMode="auto">
            <a:xfrm>
              <a:off x="3665"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14" name="Text Box 49"/>
            <p:cNvSpPr txBox="1">
              <a:spLocks noChangeArrowheads="1"/>
            </p:cNvSpPr>
            <p:nvPr/>
          </p:nvSpPr>
          <p:spPr bwMode="auto">
            <a:xfrm>
              <a:off x="3847"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15" name="Text Box 50"/>
            <p:cNvSpPr txBox="1">
              <a:spLocks noChangeArrowheads="1"/>
            </p:cNvSpPr>
            <p:nvPr/>
          </p:nvSpPr>
          <p:spPr bwMode="auto">
            <a:xfrm>
              <a:off x="4028"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916" name="Text Box 51"/>
            <p:cNvSpPr txBox="1">
              <a:spLocks noChangeArrowheads="1"/>
            </p:cNvSpPr>
            <p:nvPr/>
          </p:nvSpPr>
          <p:spPr bwMode="auto">
            <a:xfrm>
              <a:off x="4210"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17" name="Text Box 52"/>
            <p:cNvSpPr txBox="1">
              <a:spLocks noChangeArrowheads="1"/>
            </p:cNvSpPr>
            <p:nvPr/>
          </p:nvSpPr>
          <p:spPr bwMode="auto">
            <a:xfrm>
              <a:off x="4391"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18" name="Text Box 53"/>
            <p:cNvSpPr txBox="1">
              <a:spLocks noChangeArrowheads="1"/>
            </p:cNvSpPr>
            <p:nvPr/>
          </p:nvSpPr>
          <p:spPr bwMode="auto">
            <a:xfrm>
              <a:off x="4572" y="3103"/>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919" name="Text Box 54"/>
            <p:cNvSpPr txBox="1">
              <a:spLocks noChangeArrowheads="1"/>
            </p:cNvSpPr>
            <p:nvPr/>
          </p:nvSpPr>
          <p:spPr bwMode="auto">
            <a:xfrm>
              <a:off x="4754" y="3103"/>
              <a:ext cx="498"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a:t>
              </a:r>
            </a:p>
          </p:txBody>
        </p:sp>
        <p:sp>
          <p:nvSpPr>
            <p:cNvPr id="36920" name="Text Box 55"/>
            <p:cNvSpPr txBox="1">
              <a:spLocks noChangeArrowheads="1"/>
            </p:cNvSpPr>
            <p:nvPr/>
          </p:nvSpPr>
          <p:spPr bwMode="auto">
            <a:xfrm>
              <a:off x="2077" y="3103"/>
              <a:ext cx="498"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a:t>
              </a:r>
            </a:p>
          </p:txBody>
        </p:sp>
        <p:sp>
          <p:nvSpPr>
            <p:cNvPr id="36921" name="Line 41"/>
            <p:cNvSpPr>
              <a:spLocks noChangeShapeType="1"/>
            </p:cNvSpPr>
            <p:nvPr/>
          </p:nvSpPr>
          <p:spPr bwMode="auto">
            <a:xfrm>
              <a:off x="4300" y="3351"/>
              <a:ext cx="0" cy="296"/>
            </a:xfrm>
            <a:prstGeom prst="line">
              <a:avLst/>
            </a:prstGeom>
            <a:noFill/>
            <a:ln w="12700">
              <a:solidFill>
                <a:schemeClr val="tx1"/>
              </a:solidFill>
              <a:round/>
              <a:headEnd type="stealth" w="med" len="med"/>
              <a:tailEnd/>
            </a:ln>
          </p:spPr>
          <p:txBody>
            <a:bodyPr/>
            <a:lstStyle/>
            <a:p>
              <a:endParaRPr lang="zh-CN" altLang="en-US"/>
            </a:p>
          </p:txBody>
        </p:sp>
        <p:sp>
          <p:nvSpPr>
            <p:cNvPr id="36922" name="Text Box 56"/>
            <p:cNvSpPr txBox="1">
              <a:spLocks noChangeArrowheads="1"/>
            </p:cNvSpPr>
            <p:nvPr/>
          </p:nvSpPr>
          <p:spPr bwMode="auto">
            <a:xfrm>
              <a:off x="4255" y="3556"/>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1</a:t>
              </a:r>
            </a:p>
          </p:txBody>
        </p:sp>
      </p:grpSp>
      <p:grpSp>
        <p:nvGrpSpPr>
          <p:cNvPr id="4" name="Group 64"/>
          <p:cNvGrpSpPr>
            <a:grpSpLocks/>
          </p:cNvGrpSpPr>
          <p:nvPr/>
        </p:nvGrpSpPr>
        <p:grpSpPr bwMode="auto">
          <a:xfrm>
            <a:off x="6034088" y="1720850"/>
            <a:ext cx="465137" cy="1420813"/>
            <a:chOff x="4073" y="1094"/>
            <a:chExt cx="317" cy="895"/>
          </a:xfrm>
        </p:grpSpPr>
        <p:sp>
          <p:nvSpPr>
            <p:cNvPr id="36904" name="Text Box 57"/>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05" name="Line 62"/>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906" name="Text Box 63"/>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5" name="Group 65"/>
          <p:cNvGrpSpPr>
            <a:grpSpLocks/>
          </p:cNvGrpSpPr>
          <p:nvPr/>
        </p:nvGrpSpPr>
        <p:grpSpPr bwMode="auto">
          <a:xfrm>
            <a:off x="5768975" y="1720850"/>
            <a:ext cx="465138" cy="1420813"/>
            <a:chOff x="4073" y="1094"/>
            <a:chExt cx="317" cy="895"/>
          </a:xfrm>
        </p:grpSpPr>
        <p:sp>
          <p:nvSpPr>
            <p:cNvPr id="36901" name="Text Box 66"/>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902" name="Line 67"/>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903" name="Text Box 68"/>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6" name="Group 69"/>
          <p:cNvGrpSpPr>
            <a:grpSpLocks/>
          </p:cNvGrpSpPr>
          <p:nvPr/>
        </p:nvGrpSpPr>
        <p:grpSpPr bwMode="auto">
          <a:xfrm>
            <a:off x="5503863" y="1720850"/>
            <a:ext cx="465137" cy="1420813"/>
            <a:chOff x="4073" y="1094"/>
            <a:chExt cx="317" cy="895"/>
          </a:xfrm>
        </p:grpSpPr>
        <p:sp>
          <p:nvSpPr>
            <p:cNvPr id="36898" name="Text Box 70"/>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899" name="Line 71"/>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900" name="Text Box 72"/>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7" name="Group 73"/>
          <p:cNvGrpSpPr>
            <a:grpSpLocks/>
          </p:cNvGrpSpPr>
          <p:nvPr/>
        </p:nvGrpSpPr>
        <p:grpSpPr bwMode="auto">
          <a:xfrm>
            <a:off x="5237163" y="1720850"/>
            <a:ext cx="465137" cy="1420813"/>
            <a:chOff x="4073" y="1094"/>
            <a:chExt cx="317" cy="895"/>
          </a:xfrm>
        </p:grpSpPr>
        <p:sp>
          <p:nvSpPr>
            <p:cNvPr id="36895" name="Text Box 74"/>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896" name="Line 75"/>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897" name="Text Box 76"/>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8" name="Group 77"/>
          <p:cNvGrpSpPr>
            <a:grpSpLocks/>
          </p:cNvGrpSpPr>
          <p:nvPr/>
        </p:nvGrpSpPr>
        <p:grpSpPr bwMode="auto">
          <a:xfrm>
            <a:off x="4972050" y="1720850"/>
            <a:ext cx="465138" cy="1420813"/>
            <a:chOff x="4073" y="1094"/>
            <a:chExt cx="317" cy="895"/>
          </a:xfrm>
        </p:grpSpPr>
        <p:sp>
          <p:nvSpPr>
            <p:cNvPr id="36892" name="Text Box 78"/>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893" name="Line 79"/>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894" name="Text Box 80"/>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9" name="Group 81"/>
          <p:cNvGrpSpPr>
            <a:grpSpLocks/>
          </p:cNvGrpSpPr>
          <p:nvPr/>
        </p:nvGrpSpPr>
        <p:grpSpPr bwMode="auto">
          <a:xfrm>
            <a:off x="4705350" y="1720850"/>
            <a:ext cx="465138" cy="1420813"/>
            <a:chOff x="4073" y="1094"/>
            <a:chExt cx="317" cy="895"/>
          </a:xfrm>
        </p:grpSpPr>
        <p:sp>
          <p:nvSpPr>
            <p:cNvPr id="36889" name="Text Box 82"/>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890" name="Line 83"/>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891" name="Text Box 84"/>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10" name="Group 85"/>
          <p:cNvGrpSpPr>
            <a:grpSpLocks/>
          </p:cNvGrpSpPr>
          <p:nvPr/>
        </p:nvGrpSpPr>
        <p:grpSpPr bwMode="auto">
          <a:xfrm>
            <a:off x="4440238" y="1720850"/>
            <a:ext cx="465137" cy="1420813"/>
            <a:chOff x="4073" y="1094"/>
            <a:chExt cx="317" cy="895"/>
          </a:xfrm>
        </p:grpSpPr>
        <p:sp>
          <p:nvSpPr>
            <p:cNvPr id="36886" name="Text Box 86"/>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6887" name="Line 87"/>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888" name="Text Box 88"/>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11" name="Group 89"/>
          <p:cNvGrpSpPr>
            <a:grpSpLocks/>
          </p:cNvGrpSpPr>
          <p:nvPr/>
        </p:nvGrpSpPr>
        <p:grpSpPr bwMode="auto">
          <a:xfrm>
            <a:off x="4173538" y="1720850"/>
            <a:ext cx="465137" cy="1420813"/>
            <a:chOff x="4073" y="1094"/>
            <a:chExt cx="317" cy="895"/>
          </a:xfrm>
        </p:grpSpPr>
        <p:sp>
          <p:nvSpPr>
            <p:cNvPr id="36883" name="Text Box 90"/>
            <p:cNvSpPr txBox="1">
              <a:spLocks noChangeArrowheads="1"/>
            </p:cNvSpPr>
            <p:nvPr/>
          </p:nvSpPr>
          <p:spPr bwMode="auto">
            <a:xfrm>
              <a:off x="4209" y="109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6884" name="Line 91"/>
            <p:cNvSpPr>
              <a:spLocks noChangeShapeType="1"/>
            </p:cNvSpPr>
            <p:nvPr/>
          </p:nvSpPr>
          <p:spPr bwMode="auto">
            <a:xfrm>
              <a:off x="4118" y="1592"/>
              <a:ext cx="0" cy="296"/>
            </a:xfrm>
            <a:prstGeom prst="line">
              <a:avLst/>
            </a:prstGeom>
            <a:noFill/>
            <a:ln w="12700">
              <a:solidFill>
                <a:schemeClr val="tx1"/>
              </a:solidFill>
              <a:round/>
              <a:headEnd type="stealth" w="med" len="med"/>
              <a:tailEnd/>
            </a:ln>
          </p:spPr>
          <p:txBody>
            <a:bodyPr/>
            <a:lstStyle/>
            <a:p>
              <a:endParaRPr lang="zh-CN" altLang="en-US"/>
            </a:p>
          </p:txBody>
        </p:sp>
        <p:sp>
          <p:nvSpPr>
            <p:cNvPr id="36885" name="Text Box 92"/>
            <p:cNvSpPr txBox="1">
              <a:spLocks noChangeArrowheads="1"/>
            </p:cNvSpPr>
            <p:nvPr/>
          </p:nvSpPr>
          <p:spPr bwMode="auto">
            <a:xfrm>
              <a:off x="4073" y="1797"/>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2</a:t>
              </a:r>
            </a:p>
          </p:txBody>
        </p:sp>
      </p:grpSp>
      <p:grpSp>
        <p:nvGrpSpPr>
          <p:cNvPr id="12" name="Group 99"/>
          <p:cNvGrpSpPr>
            <a:grpSpLocks/>
          </p:cNvGrpSpPr>
          <p:nvPr/>
        </p:nvGrpSpPr>
        <p:grpSpPr bwMode="auto">
          <a:xfrm>
            <a:off x="4106863" y="1720850"/>
            <a:ext cx="265112" cy="1581150"/>
            <a:chOff x="2803" y="1084"/>
            <a:chExt cx="181" cy="996"/>
          </a:xfrm>
        </p:grpSpPr>
        <p:sp>
          <p:nvSpPr>
            <p:cNvPr id="36881" name="Text Box 94"/>
            <p:cNvSpPr txBox="1">
              <a:spLocks noChangeArrowheads="1"/>
            </p:cNvSpPr>
            <p:nvPr/>
          </p:nvSpPr>
          <p:spPr bwMode="auto">
            <a:xfrm>
              <a:off x="2803" y="1084"/>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6882" name="Text Box 96"/>
            <p:cNvSpPr txBox="1">
              <a:spLocks noChangeArrowheads="1"/>
            </p:cNvSpPr>
            <p:nvPr/>
          </p:nvSpPr>
          <p:spPr bwMode="auto">
            <a:xfrm>
              <a:off x="2848" y="1888"/>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4</a:t>
              </a:r>
            </a:p>
          </p:txBody>
        </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6"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arn(in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6"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arn(inHorizont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arn(inHorizontal)">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35" presetClass="entr" presetSubtype="0" fill="hold" grpId="0" nodeType="clickEffect">
                                  <p:stCondLst>
                                    <p:cond delay="0"/>
                                  </p:stCondLst>
                                  <p:childTnLst>
                                    <p:set>
                                      <p:cBhvr>
                                        <p:cTn id="59" dur="1" fill="hold">
                                          <p:stCondLst>
                                            <p:cond delay="0"/>
                                          </p:stCondLst>
                                        </p:cTn>
                                        <p:tgtEl>
                                          <p:spTgt spid="483351"/>
                                        </p:tgtEl>
                                        <p:attrNameLst>
                                          <p:attrName>style.visibility</p:attrName>
                                        </p:attrNameLst>
                                      </p:cBhvr>
                                      <p:to>
                                        <p:strVal val="visible"/>
                                      </p:to>
                                    </p:set>
                                    <p:animEffect transition="in" filter="fade">
                                      <p:cBhvr>
                                        <p:cTn id="60" dur="2000"/>
                                        <p:tgtEl>
                                          <p:spTgt spid="483351"/>
                                        </p:tgtEl>
                                      </p:cBhvr>
                                    </p:animEffect>
                                    <p:anim calcmode="lin" valueType="num">
                                      <p:cBhvr>
                                        <p:cTn id="61" dur="2000" fill="hold"/>
                                        <p:tgtEl>
                                          <p:spTgt spid="483351"/>
                                        </p:tgtEl>
                                        <p:attrNameLst>
                                          <p:attrName>style.rotation</p:attrName>
                                        </p:attrNameLst>
                                      </p:cBhvr>
                                      <p:tavLst>
                                        <p:tav tm="0">
                                          <p:val>
                                            <p:fltVal val="720"/>
                                          </p:val>
                                        </p:tav>
                                        <p:tav tm="100000">
                                          <p:val>
                                            <p:fltVal val="0"/>
                                          </p:val>
                                        </p:tav>
                                      </p:tavLst>
                                    </p:anim>
                                    <p:anim calcmode="lin" valueType="num">
                                      <p:cBhvr>
                                        <p:cTn id="62" dur="2000" fill="hold"/>
                                        <p:tgtEl>
                                          <p:spTgt spid="483351"/>
                                        </p:tgtEl>
                                        <p:attrNameLst>
                                          <p:attrName>ppt_h</p:attrName>
                                        </p:attrNameLst>
                                      </p:cBhvr>
                                      <p:tavLst>
                                        <p:tav tm="0">
                                          <p:val>
                                            <p:fltVal val="0"/>
                                          </p:val>
                                        </p:tav>
                                        <p:tav tm="100000">
                                          <p:val>
                                            <p:strVal val="#ppt_h"/>
                                          </p:val>
                                        </p:tav>
                                      </p:tavLst>
                                    </p:anim>
                                    <p:anim calcmode="lin" valueType="num">
                                      <p:cBhvr>
                                        <p:cTn id="63" dur="2000" fill="hold"/>
                                        <p:tgtEl>
                                          <p:spTgt spid="483351"/>
                                        </p:tgtEl>
                                        <p:attrNameLst>
                                          <p:attrName>ppt_w</p:attrName>
                                        </p:attrNameLst>
                                      </p:cBhvr>
                                      <p:tavLst>
                                        <p:tav tm="0">
                                          <p:val>
                                            <p:fltVal val="0"/>
                                          </p:val>
                                        </p:tav>
                                        <p:tav tm="100000">
                                          <p:val>
                                            <p:strVal val="#ppt_w"/>
                                          </p:val>
                                        </p:tav>
                                      </p:tavLst>
                                    </p:anim>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down)">
                                      <p:cBhvr>
                                        <p:cTn id="68" dur="580">
                                          <p:stCondLst>
                                            <p:cond delay="0"/>
                                          </p:stCondLst>
                                        </p:cTn>
                                        <p:tgtEl>
                                          <p:spTgt spid="3"/>
                                        </p:tgtEl>
                                      </p:cBhvr>
                                    </p:animEffect>
                                    <p:anim calcmode="lin" valueType="num">
                                      <p:cBhvr>
                                        <p:cTn id="6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74" dur="26">
                                          <p:stCondLst>
                                            <p:cond delay="650"/>
                                          </p:stCondLst>
                                        </p:cTn>
                                        <p:tgtEl>
                                          <p:spTgt spid="3"/>
                                        </p:tgtEl>
                                      </p:cBhvr>
                                      <p:to x="100000" y="60000"/>
                                    </p:animScale>
                                    <p:animScale>
                                      <p:cBhvr>
                                        <p:cTn id="75" dur="166" decel="50000">
                                          <p:stCondLst>
                                            <p:cond delay="676"/>
                                          </p:stCondLst>
                                        </p:cTn>
                                        <p:tgtEl>
                                          <p:spTgt spid="3"/>
                                        </p:tgtEl>
                                      </p:cBhvr>
                                      <p:to x="100000" y="100000"/>
                                    </p:animScale>
                                    <p:animScale>
                                      <p:cBhvr>
                                        <p:cTn id="76" dur="26">
                                          <p:stCondLst>
                                            <p:cond delay="1312"/>
                                          </p:stCondLst>
                                        </p:cTn>
                                        <p:tgtEl>
                                          <p:spTgt spid="3"/>
                                        </p:tgtEl>
                                      </p:cBhvr>
                                      <p:to x="100000" y="80000"/>
                                    </p:animScale>
                                    <p:animScale>
                                      <p:cBhvr>
                                        <p:cTn id="77" dur="166" decel="50000">
                                          <p:stCondLst>
                                            <p:cond delay="1338"/>
                                          </p:stCondLst>
                                        </p:cTn>
                                        <p:tgtEl>
                                          <p:spTgt spid="3"/>
                                        </p:tgtEl>
                                      </p:cBhvr>
                                      <p:to x="100000" y="100000"/>
                                    </p:animScale>
                                    <p:animScale>
                                      <p:cBhvr>
                                        <p:cTn id="78" dur="26">
                                          <p:stCondLst>
                                            <p:cond delay="1642"/>
                                          </p:stCondLst>
                                        </p:cTn>
                                        <p:tgtEl>
                                          <p:spTgt spid="3"/>
                                        </p:tgtEl>
                                      </p:cBhvr>
                                      <p:to x="100000" y="90000"/>
                                    </p:animScale>
                                    <p:animScale>
                                      <p:cBhvr>
                                        <p:cTn id="79" dur="166" decel="50000">
                                          <p:stCondLst>
                                            <p:cond delay="1668"/>
                                          </p:stCondLst>
                                        </p:cTn>
                                        <p:tgtEl>
                                          <p:spTgt spid="3"/>
                                        </p:tgtEl>
                                      </p:cBhvr>
                                      <p:to x="100000" y="100000"/>
                                    </p:animScale>
                                    <p:animScale>
                                      <p:cBhvr>
                                        <p:cTn id="80" dur="26">
                                          <p:stCondLst>
                                            <p:cond delay="1808"/>
                                          </p:stCondLst>
                                        </p:cTn>
                                        <p:tgtEl>
                                          <p:spTgt spid="3"/>
                                        </p:tgtEl>
                                      </p:cBhvr>
                                      <p:to x="100000" y="95000"/>
                                    </p:animScale>
                                    <p:animScale>
                                      <p:cBhvr>
                                        <p:cTn id="81"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xfrm>
            <a:off x="457200" y="6356350"/>
            <a:ext cx="2133600" cy="365125"/>
          </a:xfrm>
        </p:spPr>
        <p:txBody>
          <a:bodyPr/>
          <a:lstStyle/>
          <a:p>
            <a:pPr algn="l">
              <a:defRPr/>
            </a:pPr>
            <a:r>
              <a:rPr lang="en-US" altLang="zh-CN" smtClean="0"/>
              <a:t>1-</a:t>
            </a:r>
            <a:fld id="{3FC35AA8-B7B3-4A56-8581-F1299622FB1B}" type="slidenum">
              <a:rPr lang="en-US" altLang="zh-CN" smtClean="0"/>
              <a:pPr algn="l">
                <a:defRPr/>
              </a:pPr>
              <a:t>28</a:t>
            </a:fld>
            <a:endParaRPr lang="en-US" altLang="zh-CN" smtClean="0"/>
          </a:p>
        </p:txBody>
      </p:sp>
      <p:sp>
        <p:nvSpPr>
          <p:cNvPr id="37891" name="Rectangle 2"/>
          <p:cNvSpPr>
            <a:spLocks noGrp="1" noChangeArrowheads="1"/>
          </p:cNvSpPr>
          <p:nvPr>
            <p:ph type="title"/>
          </p:nvPr>
        </p:nvSpPr>
        <p:spPr/>
        <p:txBody>
          <a:bodyPr/>
          <a:lstStyle/>
          <a:p>
            <a:pPr eaLnBrk="1" hangingPunct="1"/>
            <a:r>
              <a:rPr lang="zh-CN" altLang="en-US" smtClean="0">
                <a:latin typeface="隶书" pitchFamily="49" charset="-122"/>
              </a:rPr>
              <a:t>图灵机与冯</a:t>
            </a:r>
            <a:r>
              <a:rPr lang="en-US" altLang="zh-CN" smtClean="0">
                <a:latin typeface="Times New Roman" pitchFamily="18" charset="0"/>
              </a:rPr>
              <a:t>·</a:t>
            </a:r>
            <a:r>
              <a:rPr lang="zh-CN" altLang="en-US" smtClean="0">
                <a:latin typeface="隶书" pitchFamily="49" charset="-122"/>
              </a:rPr>
              <a:t>诺依曼机</a:t>
            </a:r>
          </a:p>
        </p:txBody>
      </p:sp>
      <p:sp>
        <p:nvSpPr>
          <p:cNvPr id="37892" name="Rectangle 3"/>
          <p:cNvSpPr>
            <a:spLocks noGrp="1" noChangeArrowheads="1"/>
          </p:cNvSpPr>
          <p:nvPr>
            <p:ph type="body" idx="1"/>
          </p:nvPr>
        </p:nvSpPr>
        <p:spPr>
          <a:xfrm>
            <a:off x="517525" y="1135063"/>
            <a:ext cx="8108950" cy="3014662"/>
          </a:xfrm>
        </p:spPr>
        <p:txBody>
          <a:bodyPr/>
          <a:lstStyle/>
          <a:p>
            <a:pPr marL="0" indent="0" eaLnBrk="1" hangingPunct="1">
              <a:buFont typeface="Arial" charset="0"/>
              <a:buNone/>
            </a:pPr>
            <a:r>
              <a:rPr lang="en-US" altLang="zh-CN" dirty="0" smtClean="0">
                <a:solidFill>
                  <a:srgbClr val="FF0000"/>
                </a:solidFill>
                <a:latin typeface="楷体_GB2312" pitchFamily="49" charset="-122"/>
              </a:rPr>
              <a:t>    [</a:t>
            </a:r>
            <a:r>
              <a:rPr lang="zh-CN" altLang="en-US" dirty="0" smtClean="0">
                <a:solidFill>
                  <a:srgbClr val="FF0000"/>
                </a:solidFill>
                <a:latin typeface="楷体_GB2312" pitchFamily="49" charset="-122"/>
              </a:rPr>
              <a:t>例</a:t>
            </a:r>
            <a:r>
              <a:rPr lang="en-US" altLang="zh-CN" dirty="0" smtClean="0">
                <a:solidFill>
                  <a:srgbClr val="FF0000"/>
                </a:solidFill>
                <a:latin typeface="楷体_GB2312" pitchFamily="49" charset="-122"/>
              </a:rPr>
              <a:t>]</a:t>
            </a:r>
            <a:r>
              <a:rPr lang="zh-CN" altLang="en-US" dirty="0" smtClean="0">
                <a:latin typeface="楷体_GB2312" pitchFamily="49" charset="-122"/>
              </a:rPr>
              <a:t>图灵机</a:t>
            </a:r>
            <a:r>
              <a:rPr lang="en-US" altLang="zh-CN" dirty="0" err="1" smtClean="0">
                <a:latin typeface="楷体_GB2312" pitchFamily="49" charset="-122"/>
              </a:rPr>
              <a:t>Mz</a:t>
            </a:r>
            <a:r>
              <a:rPr lang="zh-CN" altLang="en-US" dirty="0" smtClean="0">
                <a:latin typeface="楷体_GB2312" pitchFamily="49" charset="-122"/>
              </a:rPr>
              <a:t>：其中</a:t>
            </a:r>
            <a:r>
              <a:rPr lang="en-US" altLang="zh-CN" dirty="0" smtClean="0">
                <a:latin typeface="楷体_GB2312" pitchFamily="49" charset="-122"/>
              </a:rPr>
              <a:t>Q={q</a:t>
            </a:r>
            <a:r>
              <a:rPr lang="en-US" altLang="zh-CN" baseline="-25000" dirty="0" smtClean="0">
                <a:latin typeface="楷体_GB2312" pitchFamily="49" charset="-122"/>
              </a:rPr>
              <a:t>1</a:t>
            </a:r>
            <a:r>
              <a:rPr lang="en-US" altLang="zh-CN" dirty="0" smtClean="0">
                <a:latin typeface="楷体_GB2312" pitchFamily="49" charset="-122"/>
              </a:rPr>
              <a:t>,q</a:t>
            </a:r>
            <a:r>
              <a:rPr lang="en-US" altLang="zh-CN" baseline="-25000" dirty="0" smtClean="0">
                <a:latin typeface="楷体_GB2312" pitchFamily="49" charset="-122"/>
              </a:rPr>
              <a:t>2</a:t>
            </a:r>
            <a:r>
              <a:rPr lang="en-US" altLang="zh-CN" dirty="0" smtClean="0">
                <a:latin typeface="楷体_GB2312" pitchFamily="49" charset="-122"/>
              </a:rPr>
              <a:t>,q</a:t>
            </a:r>
            <a:r>
              <a:rPr lang="en-US" altLang="zh-CN" baseline="-25000" dirty="0" smtClean="0">
                <a:latin typeface="楷体_GB2312" pitchFamily="49" charset="-122"/>
              </a:rPr>
              <a:t>f</a:t>
            </a:r>
            <a:r>
              <a:rPr lang="en-US" altLang="zh-CN" dirty="0" smtClean="0">
                <a:latin typeface="楷体_GB2312" pitchFamily="49" charset="-122"/>
              </a:rPr>
              <a:t>}</a:t>
            </a:r>
          </a:p>
          <a:p>
            <a:pPr marL="0" indent="0" eaLnBrk="1" hangingPunct="1">
              <a:buFont typeface="Arial" charset="0"/>
              <a:buNone/>
            </a:pPr>
            <a:r>
              <a:rPr lang="en-US" altLang="zh-CN" dirty="0" smtClean="0">
                <a:latin typeface="楷体_GB2312" pitchFamily="49" charset="-122"/>
              </a:rPr>
              <a:t>    </a:t>
            </a:r>
            <a:r>
              <a:rPr lang="zh-CN" altLang="en-US" dirty="0" smtClean="0">
                <a:latin typeface="楷体_GB2312" pitchFamily="49" charset="-122"/>
              </a:rPr>
              <a:t>五元组指令集为：</a:t>
            </a:r>
            <a:r>
              <a:rPr lang="en-US" altLang="zh-CN" dirty="0" smtClean="0">
                <a:latin typeface="楷体_GB2312" pitchFamily="49" charset="-122"/>
              </a:rPr>
              <a:t>q</a:t>
            </a:r>
            <a:r>
              <a:rPr lang="en-US" altLang="zh-CN" baseline="-25000" dirty="0" smtClean="0">
                <a:latin typeface="楷体_GB2312" pitchFamily="49" charset="-122"/>
              </a:rPr>
              <a:t>1</a:t>
            </a:r>
            <a:r>
              <a:rPr lang="en-US" altLang="zh-CN" dirty="0" smtClean="0">
                <a:latin typeface="楷体_GB2312" pitchFamily="49" charset="-122"/>
              </a:rPr>
              <a:t>10Rq</a:t>
            </a:r>
            <a:r>
              <a:rPr lang="en-US" altLang="zh-CN" baseline="-25000" dirty="0" smtClean="0">
                <a:latin typeface="楷体_GB2312" pitchFamily="49" charset="-122"/>
              </a:rPr>
              <a:t>1</a:t>
            </a:r>
          </a:p>
          <a:p>
            <a:pPr marL="0" indent="0" eaLnBrk="1" hangingPunct="1">
              <a:buFont typeface="Arial" charset="0"/>
              <a:buNone/>
            </a:pPr>
            <a:r>
              <a:rPr lang="en-US" altLang="zh-CN" dirty="0" smtClean="0">
                <a:latin typeface="楷体_GB2312" pitchFamily="49" charset="-122"/>
              </a:rPr>
              <a:t>                    q</a:t>
            </a:r>
            <a:r>
              <a:rPr lang="en-US" altLang="zh-CN" baseline="-25000" dirty="0" smtClean="0">
                <a:latin typeface="楷体_GB2312" pitchFamily="49" charset="-122"/>
              </a:rPr>
              <a:t>1</a:t>
            </a:r>
            <a:r>
              <a:rPr lang="en-US" altLang="zh-CN" dirty="0" smtClean="0">
                <a:latin typeface="楷体_GB2312" pitchFamily="49" charset="-122"/>
              </a:rPr>
              <a:t>00Lq</a:t>
            </a:r>
            <a:r>
              <a:rPr lang="en-US" altLang="zh-CN" baseline="-25000" dirty="0" smtClean="0">
                <a:latin typeface="楷体_GB2312" pitchFamily="49" charset="-122"/>
              </a:rPr>
              <a:t>2</a:t>
            </a:r>
          </a:p>
          <a:p>
            <a:pPr marL="0" indent="0" eaLnBrk="1" hangingPunct="1">
              <a:buFont typeface="Arial" charset="0"/>
              <a:buNone/>
            </a:pPr>
            <a:r>
              <a:rPr lang="en-US" altLang="zh-CN" dirty="0" smtClean="0">
                <a:latin typeface="楷体_GB2312" pitchFamily="49" charset="-122"/>
              </a:rPr>
              <a:t>                    q</a:t>
            </a:r>
            <a:r>
              <a:rPr lang="en-US" altLang="zh-CN" baseline="-25000" dirty="0" smtClean="0">
                <a:latin typeface="楷体_GB2312" pitchFamily="49" charset="-122"/>
              </a:rPr>
              <a:t>2</a:t>
            </a:r>
            <a:r>
              <a:rPr lang="en-US" altLang="zh-CN" dirty="0" smtClean="0">
                <a:latin typeface="楷体_GB2312" pitchFamily="49" charset="-122"/>
              </a:rPr>
              <a:t>01Nq</a:t>
            </a:r>
            <a:r>
              <a:rPr lang="en-US" altLang="zh-CN" baseline="-25000" dirty="0" smtClean="0">
                <a:latin typeface="楷体_GB2312" pitchFamily="49" charset="-122"/>
              </a:rPr>
              <a:t>f</a:t>
            </a:r>
          </a:p>
          <a:p>
            <a:pPr marL="0" indent="0" eaLnBrk="1" hangingPunct="1">
              <a:buFont typeface="Arial" charset="0"/>
              <a:buNone/>
            </a:pPr>
            <a:r>
              <a:rPr lang="en-US" altLang="zh-CN" dirty="0" smtClean="0">
                <a:latin typeface="楷体_GB2312" pitchFamily="49" charset="-122"/>
              </a:rPr>
              <a:t>    </a:t>
            </a:r>
            <a:r>
              <a:rPr lang="zh-CN" altLang="en-US" dirty="0" smtClean="0">
                <a:latin typeface="楷体_GB2312" pitchFamily="49" charset="-122"/>
              </a:rPr>
              <a:t>求</a:t>
            </a:r>
            <a:r>
              <a:rPr lang="en-US" altLang="zh-CN" smtClean="0">
                <a:latin typeface="楷体_GB2312" pitchFamily="49" charset="-122"/>
              </a:rPr>
              <a:t>Mz</a:t>
            </a:r>
            <a:r>
              <a:rPr lang="zh-CN" altLang="en-US" smtClean="0">
                <a:latin typeface="楷体_GB2312" pitchFamily="49" charset="-122"/>
              </a:rPr>
              <a:t>的</a:t>
            </a:r>
            <a:r>
              <a:rPr lang="zh-CN" altLang="en-US" dirty="0" smtClean="0">
                <a:latin typeface="楷体_GB2312" pitchFamily="49" charset="-122"/>
              </a:rPr>
              <a:t>作用是什么？</a:t>
            </a:r>
          </a:p>
        </p:txBody>
      </p:sp>
      <p:grpSp>
        <p:nvGrpSpPr>
          <p:cNvPr id="37893" name="Group 22"/>
          <p:cNvGrpSpPr>
            <a:grpSpLocks/>
          </p:cNvGrpSpPr>
          <p:nvPr/>
        </p:nvGrpSpPr>
        <p:grpSpPr bwMode="auto">
          <a:xfrm>
            <a:off x="1447800" y="4365625"/>
            <a:ext cx="4652963" cy="1023938"/>
            <a:chOff x="988" y="2750"/>
            <a:chExt cx="3175" cy="645"/>
          </a:xfrm>
        </p:grpSpPr>
        <p:sp>
          <p:nvSpPr>
            <p:cNvPr id="37895" name="Text Box 5"/>
            <p:cNvSpPr txBox="1">
              <a:spLocks noChangeArrowheads="1"/>
            </p:cNvSpPr>
            <p:nvPr/>
          </p:nvSpPr>
          <p:spPr bwMode="auto">
            <a:xfrm>
              <a:off x="1487"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7896" name="Text Box 6"/>
            <p:cNvSpPr txBox="1">
              <a:spLocks noChangeArrowheads="1"/>
            </p:cNvSpPr>
            <p:nvPr/>
          </p:nvSpPr>
          <p:spPr bwMode="auto">
            <a:xfrm>
              <a:off x="1669"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7897" name="Text Box 7"/>
            <p:cNvSpPr txBox="1">
              <a:spLocks noChangeArrowheads="1"/>
            </p:cNvSpPr>
            <p:nvPr/>
          </p:nvSpPr>
          <p:spPr bwMode="auto">
            <a:xfrm>
              <a:off x="1851"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7898" name="Text Box 8"/>
            <p:cNvSpPr txBox="1">
              <a:spLocks noChangeArrowheads="1"/>
            </p:cNvSpPr>
            <p:nvPr/>
          </p:nvSpPr>
          <p:spPr bwMode="auto">
            <a:xfrm>
              <a:off x="2032"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7899" name="Text Box 9"/>
            <p:cNvSpPr txBox="1">
              <a:spLocks noChangeArrowheads="1"/>
            </p:cNvSpPr>
            <p:nvPr/>
          </p:nvSpPr>
          <p:spPr bwMode="auto">
            <a:xfrm>
              <a:off x="2212"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7900" name="Text Box 10"/>
            <p:cNvSpPr txBox="1">
              <a:spLocks noChangeArrowheads="1"/>
            </p:cNvSpPr>
            <p:nvPr/>
          </p:nvSpPr>
          <p:spPr bwMode="auto">
            <a:xfrm>
              <a:off x="2394"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7901" name="Text Box 11"/>
            <p:cNvSpPr txBox="1">
              <a:spLocks noChangeArrowheads="1"/>
            </p:cNvSpPr>
            <p:nvPr/>
          </p:nvSpPr>
          <p:spPr bwMode="auto">
            <a:xfrm>
              <a:off x="2576"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7902" name="Text Box 12"/>
            <p:cNvSpPr txBox="1">
              <a:spLocks noChangeArrowheads="1"/>
            </p:cNvSpPr>
            <p:nvPr/>
          </p:nvSpPr>
          <p:spPr bwMode="auto">
            <a:xfrm>
              <a:off x="2758"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1</a:t>
              </a:r>
            </a:p>
          </p:txBody>
        </p:sp>
        <p:sp>
          <p:nvSpPr>
            <p:cNvPr id="37903" name="Text Box 13"/>
            <p:cNvSpPr txBox="1">
              <a:spLocks noChangeArrowheads="1"/>
            </p:cNvSpPr>
            <p:nvPr/>
          </p:nvSpPr>
          <p:spPr bwMode="auto">
            <a:xfrm>
              <a:off x="2939"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7904" name="Text Box 14"/>
            <p:cNvSpPr txBox="1">
              <a:spLocks noChangeArrowheads="1"/>
            </p:cNvSpPr>
            <p:nvPr/>
          </p:nvSpPr>
          <p:spPr bwMode="auto">
            <a:xfrm>
              <a:off x="3121"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0</a:t>
              </a:r>
            </a:p>
          </p:txBody>
        </p:sp>
        <p:sp>
          <p:nvSpPr>
            <p:cNvPr id="37905" name="Text Box 15"/>
            <p:cNvSpPr txBox="1">
              <a:spLocks noChangeArrowheads="1"/>
            </p:cNvSpPr>
            <p:nvPr/>
          </p:nvSpPr>
          <p:spPr bwMode="auto">
            <a:xfrm>
              <a:off x="3302"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7906" name="Text Box 16"/>
            <p:cNvSpPr txBox="1">
              <a:spLocks noChangeArrowheads="1"/>
            </p:cNvSpPr>
            <p:nvPr/>
          </p:nvSpPr>
          <p:spPr bwMode="auto">
            <a:xfrm>
              <a:off x="3483" y="2750"/>
              <a:ext cx="181"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b</a:t>
              </a:r>
            </a:p>
          </p:txBody>
        </p:sp>
        <p:sp>
          <p:nvSpPr>
            <p:cNvPr id="37907" name="Text Box 17"/>
            <p:cNvSpPr txBox="1">
              <a:spLocks noChangeArrowheads="1"/>
            </p:cNvSpPr>
            <p:nvPr/>
          </p:nvSpPr>
          <p:spPr bwMode="auto">
            <a:xfrm>
              <a:off x="3665" y="2750"/>
              <a:ext cx="498"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a:t>
              </a:r>
            </a:p>
          </p:txBody>
        </p:sp>
        <p:sp>
          <p:nvSpPr>
            <p:cNvPr id="37908" name="Text Box 18"/>
            <p:cNvSpPr txBox="1">
              <a:spLocks noChangeArrowheads="1"/>
            </p:cNvSpPr>
            <p:nvPr/>
          </p:nvSpPr>
          <p:spPr bwMode="auto">
            <a:xfrm>
              <a:off x="988" y="2750"/>
              <a:ext cx="498" cy="188"/>
            </a:xfrm>
            <a:prstGeom prst="rect">
              <a:avLst/>
            </a:prstGeom>
            <a:noFill/>
            <a:ln w="9525">
              <a:solidFill>
                <a:schemeClr val="tx1"/>
              </a:solidFill>
              <a:miter lim="800000"/>
              <a:headEnd/>
              <a:tailEnd/>
            </a:ln>
          </p:spPr>
          <p:txBody>
            <a:bodyPr lIns="54000" tIns="10800" rIns="54000" bIns="10800">
              <a:spAutoFit/>
            </a:bodyPr>
            <a:lstStyle/>
            <a:p>
              <a:pPr algn="ctr">
                <a:spcBef>
                  <a:spcPct val="50000"/>
                </a:spcBef>
              </a:pPr>
              <a:r>
                <a:rPr lang="en-US" altLang="zh-CN">
                  <a:latin typeface="宋体" pitchFamily="2" charset="-122"/>
                </a:rPr>
                <a:t>…</a:t>
              </a:r>
            </a:p>
          </p:txBody>
        </p:sp>
        <p:grpSp>
          <p:nvGrpSpPr>
            <p:cNvPr id="37909" name="Group 21"/>
            <p:cNvGrpSpPr>
              <a:grpSpLocks/>
            </p:cNvGrpSpPr>
            <p:nvPr/>
          </p:nvGrpSpPr>
          <p:grpSpPr bwMode="auto">
            <a:xfrm>
              <a:off x="1895" y="2998"/>
              <a:ext cx="136" cy="397"/>
              <a:chOff x="3166" y="2998"/>
              <a:chExt cx="136" cy="397"/>
            </a:xfrm>
          </p:grpSpPr>
          <p:sp>
            <p:nvSpPr>
              <p:cNvPr id="37910" name="Line 19"/>
              <p:cNvSpPr>
                <a:spLocks noChangeShapeType="1"/>
              </p:cNvSpPr>
              <p:nvPr/>
            </p:nvSpPr>
            <p:spPr bwMode="auto">
              <a:xfrm>
                <a:off x="3211" y="2998"/>
                <a:ext cx="0" cy="296"/>
              </a:xfrm>
              <a:prstGeom prst="line">
                <a:avLst/>
              </a:prstGeom>
              <a:noFill/>
              <a:ln w="12700">
                <a:solidFill>
                  <a:schemeClr val="tx1"/>
                </a:solidFill>
                <a:round/>
                <a:headEnd type="stealth" w="med" len="med"/>
                <a:tailEnd/>
              </a:ln>
            </p:spPr>
            <p:txBody>
              <a:bodyPr/>
              <a:lstStyle/>
              <a:p>
                <a:endParaRPr lang="zh-CN" altLang="en-US"/>
              </a:p>
            </p:txBody>
          </p:sp>
          <p:sp>
            <p:nvSpPr>
              <p:cNvPr id="37911" name="Text Box 20"/>
              <p:cNvSpPr txBox="1">
                <a:spLocks noChangeArrowheads="1"/>
              </p:cNvSpPr>
              <p:nvPr/>
            </p:nvSpPr>
            <p:spPr bwMode="auto">
              <a:xfrm>
                <a:off x="3166" y="3203"/>
                <a:ext cx="136" cy="192"/>
              </a:xfrm>
              <a:prstGeom prst="rect">
                <a:avLst/>
              </a:prstGeom>
              <a:noFill/>
              <a:ln w="9525">
                <a:noFill/>
                <a:miter lim="800000"/>
                <a:headEnd/>
                <a:tailEnd/>
              </a:ln>
            </p:spPr>
            <p:txBody>
              <a:bodyPr lIns="0" tIns="0" rIns="0" bIns="0">
                <a:spAutoFit/>
              </a:bodyPr>
              <a:lstStyle/>
              <a:p>
                <a:pPr algn="ctr">
                  <a:spcBef>
                    <a:spcPct val="50000"/>
                  </a:spcBef>
                </a:pPr>
                <a:r>
                  <a:rPr lang="en-US" altLang="zh-CN" sz="2000" b="1">
                    <a:latin typeface="宋体" pitchFamily="2" charset="-122"/>
                  </a:rPr>
                  <a:t>q</a:t>
                </a:r>
                <a:r>
                  <a:rPr lang="en-US" altLang="zh-CN" sz="1600" baseline="-25000">
                    <a:latin typeface="宋体" pitchFamily="2" charset="-122"/>
                  </a:rPr>
                  <a:t>1</a:t>
                </a:r>
              </a:p>
            </p:txBody>
          </p:sp>
        </p:grpSp>
      </p:grpSp>
      <p:sp>
        <p:nvSpPr>
          <p:cNvPr id="510999" name="Text Box 23" descr="绿色大理石"/>
          <p:cNvSpPr txBox="1">
            <a:spLocks noChangeArrowheads="1"/>
          </p:cNvSpPr>
          <p:nvPr/>
        </p:nvSpPr>
        <p:spPr bwMode="auto">
          <a:xfrm>
            <a:off x="4705350" y="5226050"/>
            <a:ext cx="3389313" cy="1077913"/>
          </a:xfrm>
          <a:prstGeom prst="rect">
            <a:avLst/>
          </a:prstGeom>
          <a:blipFill dpi="0" rotWithShape="1">
            <a:blip r:embed="rId2"/>
            <a:srcRect/>
            <a:tile tx="0" ty="0" sx="100000" sy="100000" flip="none" algn="tl"/>
          </a:blipFill>
          <a:ln w="9525">
            <a:noFill/>
            <a:miter lim="800000"/>
            <a:headEnd/>
            <a:tailEnd/>
          </a:ln>
        </p:spPr>
        <p:txBody>
          <a:bodyPr>
            <a:spAutoFit/>
          </a:bodyPr>
          <a:lstStyle/>
          <a:p>
            <a:pPr>
              <a:spcBef>
                <a:spcPct val="50000"/>
              </a:spcBef>
            </a:pPr>
            <a:r>
              <a:rPr lang="zh-CN" altLang="en-US" sz="3200" b="1">
                <a:solidFill>
                  <a:schemeClr val="bg1"/>
                </a:solidFill>
                <a:latin typeface="楷体_GB2312" pitchFamily="49" charset="-122"/>
                <a:ea typeface="楷体_GB2312" pitchFamily="49" charset="-122"/>
              </a:rPr>
              <a:t>仅留下最后一个</a:t>
            </a:r>
            <a:r>
              <a:rPr lang="zh-CN" altLang="en-US" sz="3200" b="1">
                <a:solidFill>
                  <a:schemeClr val="bg1"/>
                </a:solidFill>
                <a:latin typeface="Times New Roman" pitchFamily="18" charset="0"/>
                <a:ea typeface="楷体_GB2312" pitchFamily="49" charset="-122"/>
              </a:rPr>
              <a:t>“</a:t>
            </a:r>
            <a:r>
              <a:rPr lang="en-US" altLang="zh-CN" sz="3200" b="1">
                <a:solidFill>
                  <a:schemeClr val="bg1"/>
                </a:solidFill>
                <a:latin typeface="楷体_GB2312" pitchFamily="49" charset="-122"/>
                <a:ea typeface="楷体_GB2312" pitchFamily="49" charset="-122"/>
              </a:rPr>
              <a:t>1</a:t>
            </a:r>
            <a:r>
              <a:rPr lang="en-US" altLang="zh-CN" sz="3200" b="1">
                <a:solidFill>
                  <a:schemeClr val="bg1"/>
                </a:solidFill>
                <a:latin typeface="Times New Roman" pitchFamily="18" charset="0"/>
                <a:ea typeface="楷体_GB2312" pitchFamily="49" charset="-122"/>
              </a:rPr>
              <a:t>”</a:t>
            </a:r>
            <a:endParaRPr lang="en-US" altLang="zh-CN" sz="3200" b="1">
              <a:solidFill>
                <a:schemeClr val="bg1"/>
              </a:solidFill>
              <a:latin typeface="楷体_GB2312" pitchFamily="49" charset="-122"/>
              <a:ea typeface="楷体_GB2312" pitchFamily="49" charset="-122"/>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510999"/>
                                        </p:tgtEl>
                                        <p:attrNameLst>
                                          <p:attrName>style.visibility</p:attrName>
                                        </p:attrNameLst>
                                      </p:cBhvr>
                                      <p:to>
                                        <p:strVal val="visible"/>
                                      </p:to>
                                    </p:set>
                                    <p:animEffect transition="in" filter="fade">
                                      <p:cBhvr>
                                        <p:cTn id="7" dur="2000"/>
                                        <p:tgtEl>
                                          <p:spTgt spid="510999"/>
                                        </p:tgtEl>
                                      </p:cBhvr>
                                    </p:animEffect>
                                    <p:anim calcmode="lin" valueType="num">
                                      <p:cBhvr>
                                        <p:cTn id="8" dur="2000" fill="hold"/>
                                        <p:tgtEl>
                                          <p:spTgt spid="510999"/>
                                        </p:tgtEl>
                                        <p:attrNameLst>
                                          <p:attrName>ppt_w</p:attrName>
                                        </p:attrNameLst>
                                      </p:cBhvr>
                                      <p:tavLst>
                                        <p:tav tm="0" fmla="#ppt_w*sin(2.5*pi*$)">
                                          <p:val>
                                            <p:fltVal val="0"/>
                                          </p:val>
                                        </p:tav>
                                        <p:tav tm="100000">
                                          <p:val>
                                            <p:fltVal val="1"/>
                                          </p:val>
                                        </p:tav>
                                      </p:tavLst>
                                    </p:anim>
                                    <p:anim calcmode="lin" valueType="num">
                                      <p:cBhvr>
                                        <p:cTn id="9" dur="2000" fill="hold"/>
                                        <p:tgtEl>
                                          <p:spTgt spid="5109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9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8153400" cy="5953125"/>
          </a:xfrm>
        </p:spPr>
        <p:txBody>
          <a:bodyPr/>
          <a:lstStyle/>
          <a:p>
            <a:pPr marL="266700" lvl="2" indent="-26670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③ </a:t>
            </a:r>
            <a:r>
              <a:rPr lang="en-US" altLang="zh-CN" dirty="0" smtClean="0">
                <a:solidFill>
                  <a:srgbClr val="132584"/>
                </a:solidFill>
                <a:latin typeface="Book Antiqua" pitchFamily="18" charset="0"/>
                <a:ea typeface="汉仪超粗宋简" pitchFamily="49" charset="-122"/>
              </a:rPr>
              <a:t>Church-Turing Thesis</a:t>
            </a:r>
          </a:p>
          <a:p>
            <a:pPr marL="809625" lvl="2" indent="-266700" eaLnBrk="1" hangingPunct="1">
              <a:spcBef>
                <a:spcPts val="200"/>
              </a:spcBef>
              <a:spcAft>
                <a:spcPts val="200"/>
              </a:spcAft>
              <a:buFont typeface="Arial" pitchFamily="34" charset="0"/>
              <a:buChar char="•"/>
              <a:defRPr/>
            </a:pPr>
            <a:r>
              <a:rPr lang="en-US" altLang="zh-CN" dirty="0" smtClean="0">
                <a:solidFill>
                  <a:srgbClr val="132584"/>
                </a:solidFill>
                <a:latin typeface="Book Antiqua" pitchFamily="18" charset="0"/>
                <a:ea typeface="汉仪超粗宋简" pitchFamily="49" charset="-122"/>
              </a:rPr>
              <a:t>The functions that are computable by a Turing machine are exactly the functions that can be computed by any algorithmic means. </a:t>
            </a:r>
            <a:br>
              <a:rPr lang="en-US" altLang="zh-CN" dirty="0" smtClean="0">
                <a:solidFill>
                  <a:srgbClr val="132584"/>
                </a:solidFill>
                <a:latin typeface="Book Antiqua" pitchFamily="18" charset="0"/>
                <a:ea typeface="汉仪超粗宋简" pitchFamily="49" charset="-122"/>
              </a:rPr>
            </a:br>
            <a:r>
              <a:rPr lang="en-US" altLang="zh-CN" dirty="0" smtClean="0">
                <a:solidFill>
                  <a:srgbClr val="132584"/>
                </a:solidFill>
                <a:latin typeface="Book Antiqua" pitchFamily="18" charset="0"/>
                <a:ea typeface="汉仪超粗宋简" pitchFamily="49" charset="-122"/>
              </a:rPr>
              <a:t>(</a:t>
            </a:r>
            <a:r>
              <a:rPr lang="en-US" altLang="zh-CN" b="1" dirty="0" smtClean="0">
                <a:solidFill>
                  <a:srgbClr val="132584"/>
                </a:solidFill>
                <a:latin typeface="Book Antiqua" pitchFamily="18" charset="0"/>
                <a:ea typeface="汉仪超粗宋简" pitchFamily="49" charset="-122"/>
              </a:rPr>
              <a:t>Turing-computable functions = Computable functions</a:t>
            </a:r>
            <a:r>
              <a:rPr lang="en-US" altLang="zh-CN" dirty="0" smtClean="0">
                <a:solidFill>
                  <a:srgbClr val="132584"/>
                </a:solidFill>
                <a:latin typeface="Book Antiqua" pitchFamily="18" charset="0"/>
                <a:ea typeface="汉仪超粗宋简" pitchFamily="49" charset="-122"/>
              </a:rPr>
              <a:t>)</a:t>
            </a:r>
          </a:p>
          <a:p>
            <a:pPr marL="809625" lvl="2" indent="-266700" eaLnBrk="1" hangingPunct="1">
              <a:spcBef>
                <a:spcPts val="200"/>
              </a:spcBef>
              <a:spcAft>
                <a:spcPts val="200"/>
              </a:spcAft>
              <a:buFont typeface="Arial" pitchFamily="34" charset="0"/>
              <a:buChar char="•"/>
              <a:defRPr/>
            </a:pPr>
            <a:r>
              <a:rPr lang="en-US" altLang="zh-CN" dirty="0" smtClean="0">
                <a:solidFill>
                  <a:srgbClr val="132584"/>
                </a:solidFill>
                <a:latin typeface="Book Antiqua" pitchFamily="18" charset="0"/>
                <a:ea typeface="汉仪超粗宋简" pitchFamily="49" charset="-122"/>
              </a:rPr>
              <a:t>Church-Turing Thesis establishes the capabilities of Turing machines as a standard to which the powers of other computational systems can be compared. If a computational system is capable of computing all the Turing-computable functions, it is considered to be as powerful as any computational system can be.</a:t>
            </a: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2</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85800"/>
            <a:ext cx="7848600" cy="5105400"/>
          </a:xfrm>
        </p:spPr>
        <p:txBody>
          <a:bodyPr/>
          <a:lstStyle/>
          <a:p>
            <a:pPr marL="542925" indent="-542925" eaLnBrk="1" hangingPunct="1">
              <a:spcBef>
                <a:spcPts val="200"/>
              </a:spcBef>
              <a:spcAft>
                <a:spcPts val="200"/>
              </a:spcAft>
              <a:buSzPct val="100000"/>
              <a:buFont typeface="Arial" pitchFamily="34" charset="0"/>
              <a:buNone/>
              <a:defRPr/>
            </a:pPr>
            <a:r>
              <a:rPr lang="en-US" altLang="zh-CN" b="1" dirty="0" smtClean="0">
                <a:solidFill>
                  <a:srgbClr val="132584"/>
                </a:solidFill>
                <a:latin typeface="Book Antiqua" pitchFamily="18" charset="0"/>
                <a:ea typeface="汉仪超粗宋简" pitchFamily="49" charset="-122"/>
              </a:rPr>
              <a:t>2.1 Understanding of computational essence for human beings</a:t>
            </a:r>
          </a:p>
          <a:p>
            <a:pPr marL="542925" indent="-542925" eaLnBrk="1" hangingPunct="1">
              <a:spcBef>
                <a:spcPts val="200"/>
              </a:spcBef>
              <a:spcAft>
                <a:spcPts val="200"/>
              </a:spcAft>
              <a:buSzPct val="100000"/>
              <a:buFont typeface="Arial" pitchFamily="34" charset="0"/>
              <a:buNone/>
              <a:defRPr/>
            </a:pPr>
            <a:endParaRPr lang="en-US" altLang="zh-CN" b="1" dirty="0" smtClean="0">
              <a:solidFill>
                <a:srgbClr val="132584"/>
              </a:solidFill>
              <a:latin typeface="Book Antiqua" pitchFamily="18" charset="0"/>
              <a:ea typeface="汉仪超粗宋简" pitchFamily="49" charset="-122"/>
            </a:endParaRPr>
          </a:p>
          <a:p>
            <a:pPr marL="809625" indent="-361950" eaLnBrk="1" hangingPunct="1">
              <a:spcBef>
                <a:spcPts val="1200"/>
              </a:spcBef>
              <a:buSzPct val="100000"/>
              <a:buFont typeface="Arial" pitchFamily="34" charset="0"/>
              <a:buNone/>
              <a:defRPr/>
            </a:pPr>
            <a:r>
              <a:rPr lang="en-US" altLang="zh-CN" sz="2400" b="1" dirty="0" smtClean="0">
                <a:latin typeface="Times New Roman" charset="0"/>
                <a:ea typeface="汉仪超粗宋简" pitchFamily="49" charset="-122"/>
              </a:rPr>
              <a:t>0. Definition of computation and calculation</a:t>
            </a:r>
          </a:p>
          <a:p>
            <a:pPr marL="809625" indent="-361950" eaLnBrk="1" hangingPunct="1">
              <a:spcBef>
                <a:spcPts val="1200"/>
              </a:spcBef>
              <a:buSzPct val="100000"/>
              <a:buFont typeface="Arial" pitchFamily="34" charset="0"/>
              <a:buNone/>
              <a:defRPr/>
            </a:pPr>
            <a:r>
              <a:rPr lang="en-US" altLang="zh-CN" sz="2400" b="1" dirty="0" smtClean="0">
                <a:latin typeface="Times New Roman" charset="0"/>
                <a:ea typeface="汉仪超粗宋简" pitchFamily="49" charset="-122"/>
              </a:rPr>
              <a:t>1. Computational approach should be implemented by computational machinery</a:t>
            </a:r>
          </a:p>
          <a:p>
            <a:pPr marL="809625" indent="-361950" eaLnBrk="1" hangingPunct="1">
              <a:spcBef>
                <a:spcPts val="1200"/>
              </a:spcBef>
              <a:buSzPct val="100000"/>
              <a:buFont typeface="Arial" pitchFamily="34" charset="0"/>
              <a:buNone/>
              <a:defRPr/>
            </a:pPr>
            <a:r>
              <a:rPr lang="en-US" altLang="zh-CN" sz="2400" b="1" dirty="0" smtClean="0">
                <a:latin typeface="Times New Roman" charset="0"/>
                <a:ea typeface="汉仪超粗宋简" pitchFamily="49" charset="-122"/>
              </a:rPr>
              <a:t>2. Computational process should be expressed by formalization (</a:t>
            </a:r>
            <a:r>
              <a:rPr lang="zh-CN" altLang="en-US" sz="2400" dirty="0" smtClean="0"/>
              <a:t>形式化</a:t>
            </a:r>
            <a:r>
              <a:rPr lang="en-US" altLang="zh-CN" sz="2400" dirty="0" smtClean="0"/>
              <a:t>)</a:t>
            </a:r>
            <a:endParaRPr lang="en-US" altLang="zh-CN" sz="2400" b="1" dirty="0" smtClean="0">
              <a:latin typeface="Times New Roman" charset="0"/>
              <a:ea typeface="汉仪超粗宋简" pitchFamily="49" charset="-122"/>
            </a:endParaRPr>
          </a:p>
          <a:p>
            <a:pPr marL="809625" indent="-361950" eaLnBrk="1" hangingPunct="1">
              <a:spcBef>
                <a:spcPts val="1200"/>
              </a:spcBef>
              <a:buSzPct val="100000"/>
              <a:buFont typeface="Arial" pitchFamily="34" charset="0"/>
              <a:buNone/>
              <a:defRPr/>
            </a:pPr>
            <a:r>
              <a:rPr lang="en-US" altLang="zh-CN" sz="2400" b="1" dirty="0" smtClean="0">
                <a:latin typeface="Times New Roman" charset="0"/>
                <a:ea typeface="汉仪超粗宋简" pitchFamily="49" charset="-122"/>
              </a:rPr>
              <a:t>3. Computational program should be executed by automation</a:t>
            </a:r>
            <a:endParaRPr lang="en-US" altLang="zh-CN" b="1" dirty="0" smtClean="0">
              <a:latin typeface="Times New Roman" charset="0"/>
              <a:ea typeface="华文楷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404813"/>
            <a:ext cx="8610600" cy="6324600"/>
          </a:xfrm>
        </p:spPr>
        <p:txBody>
          <a:bodyPr/>
          <a:lstStyle/>
          <a:p>
            <a:pPr marL="361950" lvl="1" indent="-3619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3. A Non-computable Function</a:t>
            </a:r>
          </a:p>
          <a:p>
            <a:pPr marL="806450" lvl="2" indent="-36195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Goal</a:t>
            </a:r>
            <a:r>
              <a:rPr lang="en-US" altLang="zh-CN" dirty="0" smtClean="0">
                <a:solidFill>
                  <a:srgbClr val="132584"/>
                </a:solidFill>
                <a:latin typeface="Book Antiqua" pitchFamily="18" charset="0"/>
                <a:ea typeface="汉仪超粗宋简" pitchFamily="49" charset="-122"/>
              </a:rPr>
              <a:t>: </a:t>
            </a:r>
          </a:p>
          <a:p>
            <a:pPr marL="806450" lvl="2" indent="53975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We now </a:t>
            </a:r>
            <a:r>
              <a:rPr lang="en-US" altLang="zh-CN" b="1" dirty="0" smtClean="0">
                <a:solidFill>
                  <a:srgbClr val="132584"/>
                </a:solidFill>
                <a:latin typeface="Book Antiqua" pitchFamily="18" charset="0"/>
                <a:ea typeface="汉仪超粗宋简" pitchFamily="49" charset="-122"/>
              </a:rPr>
              <a:t>identify</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a function that is not Turing computable</a:t>
            </a:r>
            <a:r>
              <a:rPr lang="en-US" altLang="zh-CN" dirty="0" smtClean="0">
                <a:solidFill>
                  <a:srgbClr val="132584"/>
                </a:solidFill>
                <a:latin typeface="Book Antiqua" pitchFamily="18" charset="0"/>
                <a:ea typeface="汉仪超粗宋简" pitchFamily="49" charset="-122"/>
              </a:rPr>
              <a:t> and so, by the Church-Turing thesis, is</a:t>
            </a:r>
            <a:r>
              <a:rPr lang="en-US" altLang="zh-CN" b="1" dirty="0" smtClean="0">
                <a:solidFill>
                  <a:srgbClr val="132584"/>
                </a:solidFill>
                <a:latin typeface="Book Antiqua" pitchFamily="18" charset="0"/>
                <a:ea typeface="汉仪超粗宋简" pitchFamily="49" charset="-122"/>
              </a:rPr>
              <a:t> </a:t>
            </a:r>
            <a:r>
              <a:rPr lang="en-US" altLang="zh-CN" dirty="0" smtClean="0">
                <a:solidFill>
                  <a:srgbClr val="132584"/>
                </a:solidFill>
                <a:latin typeface="Book Antiqua" pitchFamily="18" charset="0"/>
                <a:ea typeface="汉仪超粗宋简" pitchFamily="49" charset="-122"/>
              </a:rPr>
              <a:t>widely believed to be </a:t>
            </a:r>
            <a:r>
              <a:rPr lang="en-US" altLang="zh-CN" dirty="0" err="1" smtClean="0">
                <a:solidFill>
                  <a:srgbClr val="132584"/>
                </a:solidFill>
                <a:latin typeface="Book Antiqua" pitchFamily="18" charset="0"/>
                <a:ea typeface="汉仪超粗宋简" pitchFamily="49" charset="-122"/>
              </a:rPr>
              <a:t>noncomputable</a:t>
            </a:r>
            <a:r>
              <a:rPr lang="en-US" altLang="zh-CN" dirty="0" smtClean="0">
                <a:solidFill>
                  <a:srgbClr val="132584"/>
                </a:solidFill>
                <a:latin typeface="Book Antiqua" pitchFamily="18" charset="0"/>
                <a:ea typeface="汉仪超粗宋简" pitchFamily="49" charset="-122"/>
              </a:rPr>
              <a:t> in the general sense. Thus it is </a:t>
            </a:r>
            <a:r>
              <a:rPr lang="en-US" altLang="zh-CN" b="1" dirty="0" smtClean="0">
                <a:solidFill>
                  <a:srgbClr val="132584"/>
                </a:solidFill>
                <a:latin typeface="Book Antiqua" pitchFamily="18" charset="0"/>
                <a:ea typeface="汉仪超粗宋简" pitchFamily="49" charset="-122"/>
              </a:rPr>
              <a:t>a function whose computation </a:t>
            </a:r>
            <a:r>
              <a:rPr lang="en-US" altLang="zh-CN" dirty="0" smtClean="0">
                <a:solidFill>
                  <a:srgbClr val="132584"/>
                </a:solidFill>
                <a:latin typeface="Book Antiqua" pitchFamily="18" charset="0"/>
                <a:ea typeface="汉仪超粗宋简" pitchFamily="49" charset="-122"/>
              </a:rPr>
              <a:t>lies beyond the </a:t>
            </a:r>
            <a:r>
              <a:rPr lang="en-US" altLang="zh-CN" b="1" dirty="0" smtClean="0">
                <a:solidFill>
                  <a:srgbClr val="132584"/>
                </a:solidFill>
                <a:latin typeface="Book Antiqua" pitchFamily="18" charset="0"/>
                <a:ea typeface="汉仪超粗宋简" pitchFamily="49" charset="-122"/>
              </a:rPr>
              <a:t>capabilities of computers</a:t>
            </a:r>
            <a:r>
              <a:rPr lang="en-US" altLang="zh-CN" dirty="0" smtClean="0">
                <a:solidFill>
                  <a:srgbClr val="132584"/>
                </a:solidFill>
                <a:latin typeface="Book Antiqua" pitchFamily="18" charset="0"/>
                <a:ea typeface="汉仪超粗宋简" pitchFamily="49" charset="-122"/>
              </a:rPr>
              <a:t>.</a:t>
            </a:r>
          </a:p>
          <a:p>
            <a:pPr marL="806450" lvl="2" indent="-36195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b="1" dirty="0" smtClean="0">
                <a:solidFill>
                  <a:srgbClr val="132584"/>
                </a:solidFill>
                <a:latin typeface="Book Antiqua" pitchFamily="18" charset="0"/>
                <a:ea typeface="汉仪超粗宋简" pitchFamily="49" charset="-122"/>
              </a:rPr>
              <a:t>The Halting Problem</a:t>
            </a:r>
            <a:r>
              <a:rPr lang="en-US" altLang="zh-CN" dirty="0" smtClean="0">
                <a:solidFill>
                  <a:srgbClr val="132584"/>
                </a:solidFill>
                <a:latin typeface="Book Antiqua" pitchFamily="18" charset="0"/>
                <a:ea typeface="汉仪超粗宋简" pitchFamily="49" charset="-122"/>
              </a:rPr>
              <a:t>:</a:t>
            </a:r>
          </a:p>
          <a:p>
            <a:pPr marL="806450" lvl="2" indent="5397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Halting problem </a:t>
            </a:r>
            <a:r>
              <a:rPr lang="en-US" altLang="zh-CN" dirty="0" smtClean="0">
                <a:solidFill>
                  <a:srgbClr val="132584"/>
                </a:solidFill>
                <a:latin typeface="Book Antiqua" pitchFamily="18" charset="0"/>
                <a:ea typeface="汉仪超粗宋简" pitchFamily="49" charset="-122"/>
              </a:rPr>
              <a:t>is the problem of trying to </a:t>
            </a:r>
            <a:r>
              <a:rPr lang="en-US" altLang="zh-CN" b="1" dirty="0" smtClean="0">
                <a:solidFill>
                  <a:srgbClr val="132584"/>
                </a:solidFill>
                <a:latin typeface="Book Antiqua" pitchFamily="18" charset="0"/>
                <a:ea typeface="汉仪超粗宋简" pitchFamily="49" charset="-122"/>
              </a:rPr>
              <a:t>predict</a:t>
            </a:r>
            <a:r>
              <a:rPr lang="en-US" altLang="zh-CN" dirty="0" smtClean="0">
                <a:solidFill>
                  <a:srgbClr val="132584"/>
                </a:solidFill>
                <a:latin typeface="Book Antiqua" pitchFamily="18" charset="0"/>
                <a:ea typeface="汉仪超粗宋简" pitchFamily="49" charset="-122"/>
              </a:rPr>
              <a:t> in advance whether a </a:t>
            </a:r>
            <a:r>
              <a:rPr lang="en-US" altLang="zh-CN" b="1" dirty="0" smtClean="0">
                <a:solidFill>
                  <a:srgbClr val="132584"/>
                </a:solidFill>
                <a:latin typeface="Book Antiqua" pitchFamily="18" charset="0"/>
                <a:ea typeface="汉仪超粗宋简" pitchFamily="49" charset="-122"/>
              </a:rPr>
              <a:t>program</a:t>
            </a:r>
            <a:r>
              <a:rPr lang="en-US" altLang="zh-CN" dirty="0" smtClean="0">
                <a:solidFill>
                  <a:srgbClr val="132584"/>
                </a:solidFill>
                <a:latin typeface="Book Antiqua" pitchFamily="18" charset="0"/>
                <a:ea typeface="汉仪超粗宋简" pitchFamily="49" charset="-122"/>
              </a:rPr>
              <a:t> will </a:t>
            </a:r>
            <a:r>
              <a:rPr lang="en-US" altLang="zh-CN" b="1" dirty="0" smtClean="0">
                <a:solidFill>
                  <a:srgbClr val="132584"/>
                </a:solidFill>
                <a:latin typeface="Book Antiqua" pitchFamily="18" charset="0"/>
                <a:ea typeface="汉仪超粗宋简" pitchFamily="49" charset="-122"/>
              </a:rPr>
              <a:t>terminate (or halt) </a:t>
            </a:r>
            <a:r>
              <a:rPr lang="en-US" altLang="zh-CN" dirty="0" smtClean="0">
                <a:solidFill>
                  <a:srgbClr val="132584"/>
                </a:solidFill>
                <a:latin typeface="Book Antiqua" pitchFamily="18" charset="0"/>
                <a:ea typeface="汉仪超粗宋简" pitchFamily="49" charset="-122"/>
              </a:rPr>
              <a:t>if started under certain conditions.</a:t>
            </a:r>
          </a:p>
          <a:p>
            <a:pPr marL="806450" lvl="2" indent="-36195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③ </a:t>
            </a:r>
            <a:r>
              <a:rPr lang="en-US" altLang="zh-CN" b="1" dirty="0" smtClean="0">
                <a:solidFill>
                  <a:srgbClr val="132584"/>
                </a:solidFill>
                <a:latin typeface="Book Antiqua" pitchFamily="18" charset="0"/>
                <a:ea typeface="汉仪超粗宋简" pitchFamily="49" charset="-122"/>
              </a:rPr>
              <a:t>Self-reference</a:t>
            </a:r>
            <a:r>
              <a:rPr lang="en-US" altLang="zh-CN" dirty="0" smtClean="0">
                <a:solidFill>
                  <a:srgbClr val="132584"/>
                </a:solidFill>
                <a:latin typeface="Book Antiqua" pitchFamily="18" charset="0"/>
                <a:ea typeface="汉仪超粗宋简" pitchFamily="49" charset="-122"/>
              </a:rPr>
              <a:t>:</a:t>
            </a:r>
          </a:p>
          <a:p>
            <a:pPr marL="806450" lvl="2" indent="53975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Whether a program ultimately halts can depend on the </a:t>
            </a:r>
            <a:r>
              <a:rPr lang="en-US" altLang="zh-CN" b="1" dirty="0" smtClean="0">
                <a:solidFill>
                  <a:srgbClr val="132584"/>
                </a:solidFill>
                <a:latin typeface="Book Antiqua" pitchFamily="18" charset="0"/>
                <a:ea typeface="汉仪超粗宋简" pitchFamily="49" charset="-122"/>
              </a:rPr>
              <a:t>initial values of its variables</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Self-reference </a:t>
            </a:r>
            <a:r>
              <a:rPr lang="en-US" altLang="zh-CN" dirty="0" smtClean="0">
                <a:solidFill>
                  <a:srgbClr val="132584"/>
                </a:solidFill>
                <a:latin typeface="Book Antiqua" pitchFamily="18" charset="0"/>
                <a:ea typeface="汉仪超粗宋简" pitchFamily="49" charset="-122"/>
              </a:rPr>
              <a:t>will be achieved by assigning the </a:t>
            </a:r>
            <a:r>
              <a:rPr lang="en-US" altLang="zh-CN" b="1" dirty="0" smtClean="0">
                <a:solidFill>
                  <a:srgbClr val="132584"/>
                </a:solidFill>
                <a:latin typeface="Book Antiqua" pitchFamily="18" charset="0"/>
                <a:ea typeface="汉仪超粗宋简" pitchFamily="49" charset="-122"/>
              </a:rPr>
              <a:t>variables</a:t>
            </a:r>
            <a:r>
              <a:rPr lang="en-US" altLang="zh-CN" dirty="0" smtClean="0">
                <a:solidFill>
                  <a:srgbClr val="132584"/>
                </a:solidFill>
                <a:latin typeface="Book Antiqua" pitchFamily="18" charset="0"/>
                <a:ea typeface="汉仪超粗宋简" pitchFamily="49" charset="-122"/>
              </a:rPr>
              <a:t> in a program an </a:t>
            </a:r>
            <a:r>
              <a:rPr lang="en-US" altLang="zh-CN" b="1" dirty="0" smtClean="0">
                <a:solidFill>
                  <a:srgbClr val="132584"/>
                </a:solidFill>
                <a:latin typeface="Book Antiqua" pitchFamily="18" charset="0"/>
                <a:ea typeface="汉仪超粗宋简" pitchFamily="49" charset="-122"/>
              </a:rPr>
              <a:t>initial value </a:t>
            </a:r>
            <a:r>
              <a:rPr lang="en-US" altLang="zh-CN" dirty="0" smtClean="0">
                <a:solidFill>
                  <a:srgbClr val="132584"/>
                </a:solidFill>
                <a:latin typeface="Book Antiqua" pitchFamily="18" charset="0"/>
                <a:ea typeface="汉仪超粗宋简" pitchFamily="49" charset="-122"/>
              </a:rPr>
              <a:t>that represents the </a:t>
            </a:r>
            <a:r>
              <a:rPr lang="en-US" altLang="zh-CN" b="1" dirty="0" smtClean="0">
                <a:solidFill>
                  <a:srgbClr val="132584"/>
                </a:solidFill>
                <a:latin typeface="Book Antiqua" pitchFamily="18" charset="0"/>
                <a:ea typeface="汉仪超粗宋简" pitchFamily="49" charset="-122"/>
              </a:rPr>
              <a:t>program itself</a:t>
            </a:r>
            <a:r>
              <a:rPr lang="en-US" altLang="zh-CN" dirty="0" smtClean="0">
                <a:solidFill>
                  <a:srgbClr val="132584"/>
                </a:solidFill>
                <a:latin typeface="Book Antiqua" pitchFamily="18" charset="0"/>
                <a:ea typeface="汉仪超粗宋简" pitchFamily="49" charset="-122"/>
              </a:rPr>
              <a:t>.</a:t>
            </a:r>
          </a:p>
          <a:p>
            <a:pPr marL="361950"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a:t>
            </a:r>
          </a:p>
          <a:p>
            <a:pPr marL="990600" lvl="2" indent="82550" eaLnBrk="1" hangingPunct="1">
              <a:spcBef>
                <a:spcPts val="200"/>
              </a:spcBef>
              <a:spcAft>
                <a:spcPts val="200"/>
              </a:spcAft>
              <a:buFontTx/>
              <a:buNone/>
              <a:defRPr/>
            </a:pPr>
            <a:endParaRPr lang="en-US" altLang="zh-CN" sz="18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4</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8610600" cy="5953125"/>
          </a:xfrm>
        </p:spPr>
        <p:txBody>
          <a:bodyPr/>
          <a:lstStyle/>
          <a:p>
            <a:pPr marL="0" lvl="2" indent="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④ </a:t>
            </a:r>
            <a:r>
              <a:rPr lang="en-US" altLang="zh-CN" b="1" dirty="0" smtClean="0">
                <a:solidFill>
                  <a:srgbClr val="132584"/>
                </a:solidFill>
                <a:latin typeface="Book Antiqua" pitchFamily="18" charset="0"/>
                <a:ea typeface="汉仪超粗宋简" pitchFamily="49" charset="-122"/>
              </a:rPr>
              <a:t>Testing a program for self-termination</a:t>
            </a: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⑤ </a:t>
            </a:r>
            <a:r>
              <a:rPr lang="en-US" altLang="zh-CN" dirty="0" smtClean="0">
                <a:solidFill>
                  <a:srgbClr val="132584"/>
                </a:solidFill>
                <a:latin typeface="Book Antiqua" pitchFamily="18" charset="0"/>
                <a:ea typeface="汉仪超粗宋简" pitchFamily="49" charset="-122"/>
              </a:rPr>
              <a:t>S</a:t>
            </a:r>
            <a:r>
              <a:rPr lang="en-US" altLang="zh-CN" b="1" dirty="0" smtClean="0">
                <a:solidFill>
                  <a:srgbClr val="132584"/>
                </a:solidFill>
                <a:latin typeface="Book Antiqua" pitchFamily="18" charset="0"/>
                <a:ea typeface="汉仪超粗宋简" pitchFamily="49" charset="-122"/>
              </a:rPr>
              <a:t>elf-terminating:</a:t>
            </a:r>
          </a:p>
          <a:p>
            <a:pPr marL="355600" lvl="2" indent="3683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A Bare Bones program is self-terminating if executing the program with all its variables initialized to the program’s own encoded representation leads to a terminating process. Informally, a program is </a:t>
            </a:r>
            <a:r>
              <a:rPr lang="en-US" altLang="zh-CN" b="1" dirty="0" smtClean="0">
                <a:solidFill>
                  <a:srgbClr val="132584"/>
                </a:solidFill>
                <a:latin typeface="Book Antiqua" pitchFamily="18" charset="0"/>
                <a:ea typeface="汉仪超粗宋简" pitchFamily="49" charset="-122"/>
              </a:rPr>
              <a:t>self-terminating</a:t>
            </a:r>
            <a:r>
              <a:rPr lang="en-US" altLang="zh-CN" dirty="0" smtClean="0">
                <a:solidFill>
                  <a:srgbClr val="132584"/>
                </a:solidFill>
                <a:latin typeface="Book Antiqua" pitchFamily="18" charset="0"/>
                <a:ea typeface="汉仪超粗宋简" pitchFamily="49" charset="-122"/>
              </a:rPr>
              <a:t> if its execution </a:t>
            </a:r>
            <a:r>
              <a:rPr lang="en-US" altLang="zh-CN" b="1" dirty="0" smtClean="0">
                <a:solidFill>
                  <a:srgbClr val="132584"/>
                </a:solidFill>
                <a:latin typeface="Book Antiqua" pitchFamily="18" charset="0"/>
                <a:ea typeface="汉仪超粗宋简" pitchFamily="49" charset="-122"/>
              </a:rPr>
              <a:t>terminates</a:t>
            </a:r>
            <a:r>
              <a:rPr lang="en-US" altLang="zh-CN" dirty="0" smtClean="0">
                <a:solidFill>
                  <a:srgbClr val="132584"/>
                </a:solidFill>
                <a:latin typeface="Book Antiqua" pitchFamily="18" charset="0"/>
                <a:ea typeface="汉仪超粗宋简" pitchFamily="49" charset="-122"/>
              </a:rPr>
              <a:t> when started with itself as its input. </a:t>
            </a:r>
          </a:p>
          <a:p>
            <a:pPr marL="990600" lvl="2" indent="82550" eaLnBrk="1" hangingPunct="1">
              <a:spcBef>
                <a:spcPts val="200"/>
              </a:spcBef>
              <a:spcAft>
                <a:spcPts val="200"/>
              </a:spcAft>
              <a:buFontTx/>
              <a:buNone/>
              <a:defRPr/>
            </a:pPr>
            <a:endParaRPr lang="en-US" altLang="zh-CN" sz="18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4</a:t>
            </a:r>
            <a:endParaRPr lang="en-US" altLang="zh-CN" b="1" kern="0" dirty="0">
              <a:solidFill>
                <a:srgbClr val="132584"/>
              </a:solidFill>
              <a:latin typeface="+mn-ea"/>
              <a:ea typeface="+mn-ea"/>
            </a:endParaRPr>
          </a:p>
        </p:txBody>
      </p:sp>
      <p:pic>
        <p:nvPicPr>
          <p:cNvPr id="41988" name="Picture 3" descr="fig12_06"/>
          <p:cNvPicPr>
            <a:picLocks noChangeAspect="1" noChangeArrowheads="1"/>
          </p:cNvPicPr>
          <p:nvPr/>
        </p:nvPicPr>
        <p:blipFill>
          <a:blip r:embed="rId2">
            <a:grayscl/>
          </a:blip>
          <a:srcRect/>
          <a:stretch>
            <a:fillRect/>
          </a:stretch>
        </p:blipFill>
        <p:spPr bwMode="auto">
          <a:xfrm>
            <a:off x="609600" y="1066800"/>
            <a:ext cx="8077200" cy="282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7504" y="404813"/>
            <a:ext cx="9024749" cy="5721350"/>
          </a:xfrm>
        </p:spPr>
        <p:txBody>
          <a:bodyPr/>
          <a:lstStyle/>
          <a:p>
            <a:pPr marL="0" indent="0">
              <a:buNone/>
            </a:pPr>
            <a:r>
              <a:rPr lang="en-US" altLang="zh-CN" dirty="0" smtClean="0"/>
              <a:t>1</a:t>
            </a:r>
            <a:r>
              <a:rPr lang="en-US" altLang="zh-CN" baseline="30000" dirty="0" smtClean="0"/>
              <a:t>st</a:t>
            </a:r>
            <a:r>
              <a:rPr lang="en-US" altLang="zh-CN" dirty="0" smtClean="0"/>
              <a:t> Goal: Non-computable problem exists</a:t>
            </a:r>
          </a:p>
          <a:p>
            <a:pPr marL="0" indent="0">
              <a:buNone/>
            </a:pPr>
            <a:r>
              <a:rPr lang="en-US" altLang="zh-CN" dirty="0" smtClean="0"/>
              <a:t>Proof: Find an example P, P is non-computable</a:t>
            </a:r>
          </a:p>
          <a:p>
            <a:pPr marL="0" indent="0">
              <a:buNone/>
            </a:pPr>
            <a:endParaRPr lang="en-US" altLang="zh-CN" dirty="0" smtClean="0"/>
          </a:p>
          <a:p>
            <a:pPr marL="0" indent="0">
              <a:buNone/>
            </a:pPr>
            <a:r>
              <a:rPr lang="en-US" altLang="zh-CN" dirty="0" smtClean="0"/>
              <a:t>2</a:t>
            </a:r>
            <a:r>
              <a:rPr lang="en-US" altLang="zh-CN" baseline="30000" dirty="0" smtClean="0"/>
              <a:t>nd</a:t>
            </a:r>
            <a:r>
              <a:rPr lang="en-US" altLang="zh-CN" dirty="0" smtClean="0"/>
              <a:t> Goal: P is non-computable</a:t>
            </a:r>
          </a:p>
          <a:p>
            <a:pPr marL="514350" indent="-514350">
              <a:buFont typeface="+mj-ea"/>
              <a:buAutoNum type="circleNumDbPlain"/>
            </a:pPr>
            <a:r>
              <a:rPr lang="en-US" altLang="zh-CN" dirty="0" smtClean="0"/>
              <a:t>Assume P is computable, then F() exists to solve P</a:t>
            </a:r>
          </a:p>
          <a:p>
            <a:pPr marL="514350" indent="-514350">
              <a:buFont typeface="+mj-ea"/>
              <a:buAutoNum type="circleNumDbPlain"/>
            </a:pPr>
            <a:r>
              <a:rPr lang="en-US" altLang="zh-CN" dirty="0" smtClean="0"/>
              <a:t>get contradiction, </a:t>
            </a:r>
          </a:p>
          <a:p>
            <a:pPr marL="514350" indent="-514350">
              <a:buFont typeface="+mj-ea"/>
              <a:buAutoNum type="circleNumDbPlain"/>
            </a:pPr>
            <a:r>
              <a:rPr lang="en-US" altLang="zh-CN" dirty="0" smtClean="0"/>
              <a:t>=&gt;F does not exist</a:t>
            </a:r>
          </a:p>
          <a:p>
            <a:pPr marL="0" indent="0">
              <a:buNone/>
            </a:pPr>
            <a:endParaRPr lang="en-US" altLang="zh-CN" dirty="0" smtClean="0"/>
          </a:p>
          <a:p>
            <a:pPr marL="0" indent="0">
              <a:buNone/>
            </a:pPr>
            <a:r>
              <a:rPr lang="en-US" altLang="zh-CN" dirty="0" smtClean="0"/>
              <a:t>P: determine whether a program terminates</a:t>
            </a:r>
          </a:p>
          <a:p>
            <a:pPr marL="0" indent="0">
              <a:buNone/>
            </a:pPr>
            <a:r>
              <a:rPr lang="en-US" altLang="zh-CN" dirty="0" smtClean="0"/>
              <a:t>Contradiction: find another program Q, terminate and non-terminate </a:t>
            </a:r>
            <a:endParaRPr lang="zh-CN" altLang="en-US" dirty="0"/>
          </a:p>
        </p:txBody>
      </p:sp>
      <p:sp>
        <p:nvSpPr>
          <p:cNvPr id="4" name="灯片编号占位符 3"/>
          <p:cNvSpPr>
            <a:spLocks noGrp="1"/>
          </p:cNvSpPr>
          <p:nvPr>
            <p:ph type="sldNum" sz="quarter" idx="12"/>
          </p:nvPr>
        </p:nvSpPr>
        <p:spPr/>
        <p:txBody>
          <a:bodyPr/>
          <a:lstStyle/>
          <a:p>
            <a:pPr>
              <a:defRPr/>
            </a:pPr>
            <a:fld id="{ACB83EE4-398B-408B-99FA-9307F2B39834}" type="slidenum">
              <a:rPr lang="zh-CN" altLang="en-US" smtClean="0"/>
              <a:pPr>
                <a:defRPr/>
              </a:pPr>
              <a:t>32</a:t>
            </a:fld>
            <a:endParaRPr lang="zh-CN" altLang="en-US"/>
          </a:p>
        </p:txBody>
      </p:sp>
    </p:spTree>
    <p:extLst>
      <p:ext uri="{BB962C8B-B14F-4D97-AF65-F5344CB8AC3E}">
        <p14:creationId xmlns:p14="http://schemas.microsoft.com/office/powerpoint/2010/main" val="923000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2213992" cy="1748805"/>
          </a:xfrm>
        </p:spPr>
        <p:txBody>
          <a:bodyPr/>
          <a:lstStyle/>
          <a:p>
            <a:pPr marL="0" lvl="2" indent="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⑥ </a:t>
            </a:r>
            <a:r>
              <a:rPr lang="en-US" altLang="zh-CN" b="1" dirty="0" smtClean="0">
                <a:solidFill>
                  <a:srgbClr val="132584"/>
                </a:solidFill>
                <a:latin typeface="Book Antiqua" pitchFamily="18" charset="0"/>
                <a:ea typeface="汉仪超粗宋简" pitchFamily="49" charset="-122"/>
              </a:rPr>
              <a:t>Proving the </a:t>
            </a:r>
            <a:r>
              <a:rPr lang="en-US" altLang="zh-CN" b="1" dirty="0" err="1" smtClean="0">
                <a:solidFill>
                  <a:srgbClr val="132584"/>
                </a:solidFill>
                <a:latin typeface="Book Antiqua" pitchFamily="18" charset="0"/>
                <a:ea typeface="汉仪超粗宋简" pitchFamily="49" charset="-122"/>
              </a:rPr>
              <a:t>unsolvability</a:t>
            </a:r>
            <a:r>
              <a:rPr lang="en-US" altLang="zh-CN" b="1" dirty="0" smtClean="0">
                <a:solidFill>
                  <a:srgbClr val="132584"/>
                </a:solidFill>
                <a:latin typeface="Book Antiqua" pitchFamily="18" charset="0"/>
                <a:ea typeface="汉仪超粗宋简" pitchFamily="49" charset="-122"/>
              </a:rPr>
              <a:t> of the halting program</a:t>
            </a:r>
          </a:p>
          <a:p>
            <a:pPr marL="361950"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a:t>
            </a:r>
          </a:p>
          <a:p>
            <a:pPr marL="990600" lvl="2" indent="82550" eaLnBrk="1" hangingPunct="1">
              <a:spcBef>
                <a:spcPts val="200"/>
              </a:spcBef>
              <a:spcAft>
                <a:spcPts val="200"/>
              </a:spcAft>
              <a:buFontTx/>
              <a:buNone/>
              <a:defRPr/>
            </a:pPr>
            <a:endParaRPr lang="en-US" altLang="zh-CN" sz="18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4</a:t>
            </a:r>
            <a:endParaRPr lang="en-US" altLang="zh-CN" b="1" kern="0" dirty="0">
              <a:solidFill>
                <a:srgbClr val="132584"/>
              </a:solidFill>
              <a:latin typeface="+mn-ea"/>
              <a:ea typeface="+mn-ea"/>
            </a:endParaRPr>
          </a:p>
        </p:txBody>
      </p:sp>
      <p:pic>
        <p:nvPicPr>
          <p:cNvPr id="43012" name="Picture 3" descr="fig12_07"/>
          <p:cNvPicPr>
            <a:picLocks noChangeAspect="1" noChangeArrowheads="1"/>
          </p:cNvPicPr>
          <p:nvPr/>
        </p:nvPicPr>
        <p:blipFill>
          <a:blip r:embed="rId2">
            <a:grayscl/>
          </a:blip>
          <a:srcRect/>
          <a:stretch>
            <a:fillRect/>
          </a:stretch>
        </p:blipFill>
        <p:spPr bwMode="auto">
          <a:xfrm>
            <a:off x="2699792" y="332656"/>
            <a:ext cx="6339408" cy="6339408"/>
          </a:xfrm>
          <a:prstGeom prst="rect">
            <a:avLst/>
          </a:prstGeom>
          <a:noFill/>
          <a:ln w="9525">
            <a:noFill/>
            <a:miter lim="800000"/>
            <a:headEnd/>
            <a:tailEnd/>
          </a:ln>
        </p:spPr>
      </p:pic>
      <p:sp>
        <p:nvSpPr>
          <p:cNvPr id="2" name="矩形 1"/>
          <p:cNvSpPr/>
          <p:nvPr/>
        </p:nvSpPr>
        <p:spPr>
          <a:xfrm>
            <a:off x="439139" y="2924944"/>
            <a:ext cx="398507" cy="369332"/>
          </a:xfrm>
          <a:prstGeom prst="rect">
            <a:avLst/>
          </a:prstGeom>
        </p:spPr>
        <p:txBody>
          <a:bodyPr wrap="none">
            <a:spAutoFit/>
          </a:bodyPr>
          <a:lstStyle/>
          <a:p>
            <a:r>
              <a:rPr lang="en-US" altLang="zh-CN" dirty="0"/>
              <a:t>P </a:t>
            </a:r>
            <a:endParaRPr lang="zh-CN" altLang="en-US" dirty="0"/>
          </a:p>
        </p:txBody>
      </p:sp>
      <p:cxnSp>
        <p:nvCxnSpPr>
          <p:cNvPr id="4" name="直接箭头连接符 3"/>
          <p:cNvCxnSpPr/>
          <p:nvPr/>
        </p:nvCxnSpPr>
        <p:spPr>
          <a:xfrm flipV="1">
            <a:off x="755576" y="1628800"/>
            <a:ext cx="2520280" cy="12961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301758" y="2924944"/>
            <a:ext cx="428322" cy="369332"/>
          </a:xfrm>
          <a:prstGeom prst="rect">
            <a:avLst/>
          </a:prstGeom>
        </p:spPr>
        <p:txBody>
          <a:bodyPr wrap="none">
            <a:spAutoFit/>
          </a:bodyPr>
          <a:lstStyle/>
          <a:p>
            <a:r>
              <a:rPr lang="en-US" altLang="zh-CN" dirty="0" smtClean="0"/>
              <a:t>Q </a:t>
            </a:r>
            <a:endParaRPr lang="zh-CN" altLang="en-US" dirty="0"/>
          </a:p>
        </p:txBody>
      </p:sp>
      <p:cxnSp>
        <p:nvCxnSpPr>
          <p:cNvPr id="9" name="直接箭头连接符 8"/>
          <p:cNvCxnSpPr/>
          <p:nvPr/>
        </p:nvCxnSpPr>
        <p:spPr>
          <a:xfrm flipV="1">
            <a:off x="1618195" y="1340768"/>
            <a:ext cx="3745893" cy="15841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3"/>
          <p:cNvSpPr txBox="1">
            <a:spLocks noChangeArrowheads="1"/>
          </p:cNvSpPr>
          <p:nvPr/>
        </p:nvSpPr>
        <p:spPr bwMode="auto">
          <a:xfrm>
            <a:off x="0" y="3501008"/>
            <a:ext cx="2987824" cy="17488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Contradiction: </a:t>
            </a:r>
          </a:p>
          <a:p>
            <a:pPr marL="457200" lvl="3" indent="0" eaLnBrk="1" hangingPunct="1">
              <a:spcBef>
                <a:spcPts val="200"/>
              </a:spcBef>
              <a:spcAft>
                <a:spcPts val="200"/>
              </a:spcAft>
              <a:buFontTx/>
              <a:buNone/>
              <a:defRPr/>
            </a:pPr>
            <a:r>
              <a:rPr lang="en-US" altLang="zh-CN" sz="2400" dirty="0" smtClean="0">
                <a:solidFill>
                  <a:srgbClr val="FF0000"/>
                </a:solidFill>
                <a:latin typeface="Book Antiqua" pitchFamily="18" charset="0"/>
                <a:ea typeface="汉仪超粗宋简" pitchFamily="49" charset="-122"/>
              </a:rPr>
              <a:t>is Q terminable?    </a:t>
            </a:r>
          </a:p>
          <a:p>
            <a:pPr marL="0" lvl="2" indent="0" eaLnBrk="1" hangingPunct="1">
              <a:spcBef>
                <a:spcPts val="200"/>
              </a:spcBef>
              <a:spcAft>
                <a:spcPts val="200"/>
              </a:spcAft>
              <a:buFontTx/>
              <a:buNone/>
              <a:defRPr/>
            </a:pPr>
            <a:endParaRPr lang="en-US" altLang="zh-CN" dirty="0">
              <a:solidFill>
                <a:srgbClr val="132584"/>
              </a:solidFill>
              <a:latin typeface="Book Antiqua" pitchFamily="18" charset="0"/>
              <a:ea typeface="汉仪超粗宋简" pitchFamily="49" charset="-122"/>
            </a:endParaRPr>
          </a:p>
          <a:p>
            <a:pPr marL="0"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Try Q(Q) </a:t>
            </a:r>
          </a:p>
          <a:p>
            <a:pPr marL="990600" lvl="2" indent="82550" eaLnBrk="1" hangingPunct="1">
              <a:spcBef>
                <a:spcPts val="200"/>
              </a:spcBef>
              <a:spcAft>
                <a:spcPts val="200"/>
              </a:spcAft>
              <a:buFontTx/>
              <a:buNone/>
              <a:defRPr/>
            </a:pPr>
            <a:endParaRPr lang="en-US" altLang="zh-CN" sz="18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828675"/>
            <a:ext cx="8153400" cy="5495925"/>
          </a:xfrm>
        </p:spPr>
        <p:txBody>
          <a:bodyPr/>
          <a:lstStyle/>
          <a:p>
            <a:pPr marL="0" lvl="2" indent="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⑦ </a:t>
            </a:r>
            <a:r>
              <a:rPr lang="en-US" altLang="zh-CN" b="1" dirty="0" smtClean="0">
                <a:solidFill>
                  <a:srgbClr val="132584"/>
                </a:solidFill>
                <a:latin typeface="Book Antiqua" pitchFamily="18" charset="0"/>
                <a:ea typeface="汉仪超粗宋简" pitchFamily="49" charset="-122"/>
              </a:rPr>
              <a:t>Conclusion</a:t>
            </a:r>
            <a:r>
              <a:rPr lang="en-US" altLang="zh-CN" dirty="0" smtClean="0">
                <a:solidFill>
                  <a:srgbClr val="132584"/>
                </a:solidFill>
                <a:latin typeface="Book Antiqua" pitchFamily="18" charset="0"/>
                <a:ea typeface="汉仪超粗宋简" pitchFamily="49" charset="-122"/>
              </a:rPr>
              <a:t>:</a:t>
            </a:r>
          </a:p>
          <a:p>
            <a:pPr marL="444500" lvl="2" indent="5461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We conclude that the </a:t>
            </a:r>
            <a:r>
              <a:rPr lang="en-US" altLang="zh-CN" b="1" dirty="0" smtClean="0">
                <a:solidFill>
                  <a:srgbClr val="132584"/>
                </a:solidFill>
                <a:latin typeface="Book Antiqua" pitchFamily="18" charset="0"/>
                <a:ea typeface="汉仪超粗宋简" pitchFamily="49" charset="-122"/>
              </a:rPr>
              <a:t>halting function is not computable</a:t>
            </a:r>
            <a:r>
              <a:rPr lang="en-US" altLang="zh-CN" dirty="0" smtClean="0">
                <a:solidFill>
                  <a:srgbClr val="132584"/>
                </a:solidFill>
                <a:latin typeface="Book Antiqua" pitchFamily="18" charset="0"/>
                <a:ea typeface="汉仪超粗宋简" pitchFamily="49" charset="-122"/>
              </a:rPr>
              <a:t>, and because the solution to the halting problem relies on the computation of that function we must conclude that </a:t>
            </a:r>
            <a:r>
              <a:rPr lang="en-US" altLang="zh-CN" b="1" dirty="0" smtClean="0">
                <a:solidFill>
                  <a:srgbClr val="132584"/>
                </a:solidFill>
                <a:latin typeface="Book Antiqua" pitchFamily="18" charset="0"/>
                <a:ea typeface="汉仪超粗宋简" pitchFamily="49" charset="-122"/>
              </a:rPr>
              <a:t>solving the halting problem lies beyond the capabilities of any algorithmic system</a:t>
            </a:r>
            <a:r>
              <a:rPr lang="en-US" altLang="zh-CN" dirty="0" smtClean="0">
                <a:solidFill>
                  <a:srgbClr val="132584"/>
                </a:solidFill>
                <a:latin typeface="Book Antiqua" pitchFamily="18" charset="0"/>
                <a:ea typeface="汉仪超粗宋简" pitchFamily="49" charset="-122"/>
              </a:rPr>
              <a:t>. Such problems are called </a:t>
            </a:r>
            <a:r>
              <a:rPr lang="en-US" altLang="zh-CN" b="1" dirty="0" smtClean="0">
                <a:solidFill>
                  <a:srgbClr val="132584"/>
                </a:solidFill>
                <a:latin typeface="Book Antiqua" pitchFamily="18" charset="0"/>
                <a:ea typeface="汉仪超粗宋简" pitchFamily="49" charset="-122"/>
              </a:rPr>
              <a:t>unsolvable problems</a:t>
            </a:r>
            <a:r>
              <a:rPr lang="en-US" altLang="zh-CN" dirty="0" smtClean="0">
                <a:solidFill>
                  <a:srgbClr val="132584"/>
                </a:solidFill>
                <a:latin typeface="Book Antiqua" pitchFamily="18" charset="0"/>
                <a:ea typeface="汉仪超粗宋简" pitchFamily="49" charset="-122"/>
              </a:rPr>
              <a:t>.</a:t>
            </a:r>
          </a:p>
          <a:p>
            <a:pPr marL="0" lvl="2" indent="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990600" lvl="2" indent="82550" eaLnBrk="1" hangingPunct="1">
              <a:spcBef>
                <a:spcPts val="200"/>
              </a:spcBef>
              <a:spcAft>
                <a:spcPts val="200"/>
              </a:spcAft>
              <a:buFontTx/>
              <a:buNone/>
              <a:defRPr/>
            </a:pPr>
            <a:endParaRPr lang="en-US" altLang="zh-CN" sz="18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4</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8610600" cy="5953125"/>
          </a:xfrm>
        </p:spPr>
        <p:txBody>
          <a:bodyPr/>
          <a:lstStyle/>
          <a:p>
            <a:pPr marL="361950" lvl="1" indent="-3619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4. Complexity of Problems</a:t>
            </a:r>
          </a:p>
          <a:p>
            <a:pPr marL="361950" lvl="2" indent="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 </a:t>
            </a:r>
            <a:r>
              <a:rPr lang="en-US" altLang="zh-CN" dirty="0" smtClean="0">
                <a:solidFill>
                  <a:srgbClr val="132584"/>
                </a:solidFill>
                <a:latin typeface="Book Antiqua" pitchFamily="18" charset="0"/>
                <a:ea typeface="汉仪超粗宋简" pitchFamily="49" charset="-122"/>
              </a:rPr>
              <a:t>Measuring a problem’s complexity</a:t>
            </a:r>
          </a:p>
          <a:p>
            <a:pPr marL="990600" lvl="2" indent="-276225" eaLnBrk="1" hangingPunct="1">
              <a:spcBef>
                <a:spcPts val="200"/>
              </a:spcBef>
              <a:spcAft>
                <a:spcPts val="200"/>
              </a:spcAft>
              <a:buFont typeface="Arial" pitchFamily="34" charset="0"/>
              <a:buChar char="•"/>
              <a:defRPr/>
            </a:pPr>
            <a:r>
              <a:rPr lang="en-US" altLang="zh-CN" b="1" dirty="0" smtClean="0">
                <a:solidFill>
                  <a:srgbClr val="132584"/>
                </a:solidFill>
                <a:latin typeface="Book Antiqua" pitchFamily="18" charset="0"/>
                <a:ea typeface="汉仪超粗宋简" pitchFamily="49" charset="-122"/>
              </a:rPr>
              <a:t>Time complexity</a:t>
            </a:r>
          </a:p>
          <a:p>
            <a:pPr marL="990600" lvl="2" indent="-276225" eaLnBrk="1" hangingPunct="1">
              <a:spcBef>
                <a:spcPts val="200"/>
              </a:spcBef>
              <a:spcAft>
                <a:spcPts val="200"/>
              </a:spcAft>
              <a:buFont typeface="Arial" pitchFamily="34" charset="0"/>
              <a:buChar char="•"/>
              <a:defRPr/>
            </a:pPr>
            <a:r>
              <a:rPr lang="en-US" altLang="zh-CN" b="1" dirty="0" smtClean="0">
                <a:solidFill>
                  <a:srgbClr val="132584"/>
                </a:solidFill>
                <a:latin typeface="Book Antiqua" pitchFamily="18" charset="0"/>
                <a:ea typeface="汉仪超粗宋简" pitchFamily="49" charset="-122"/>
              </a:rPr>
              <a:t>Space Complexity</a:t>
            </a:r>
          </a:p>
          <a:p>
            <a:pPr marL="990600" lvl="2" indent="82550" eaLnBrk="1" hangingPunct="1">
              <a:spcBef>
                <a:spcPts val="200"/>
              </a:spcBef>
              <a:spcAft>
                <a:spcPts val="200"/>
              </a:spcAft>
              <a:buFontTx/>
              <a:buNone/>
              <a:defRPr/>
            </a:pPr>
            <a:endParaRPr lang="en-US" altLang="zh-CN" sz="18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5</a:t>
            </a:r>
            <a:endParaRPr lang="en-US" altLang="zh-CN" b="1" kern="0" dirty="0">
              <a:solidFill>
                <a:srgbClr val="132584"/>
              </a:solidFill>
              <a:latin typeface="+mn-ea"/>
              <a:ea typeface="+mn-ea"/>
            </a:endParaRPr>
          </a:p>
        </p:txBody>
      </p:sp>
      <p:pic>
        <p:nvPicPr>
          <p:cNvPr id="45060" name="Picture 3" descr="fig12_12"/>
          <p:cNvPicPr>
            <a:picLocks noChangeAspect="1" noChangeArrowheads="1"/>
          </p:cNvPicPr>
          <p:nvPr/>
        </p:nvPicPr>
        <p:blipFill>
          <a:blip r:embed="rId2">
            <a:grayscl/>
          </a:blip>
          <a:srcRect/>
          <a:stretch>
            <a:fillRect/>
          </a:stretch>
        </p:blipFill>
        <p:spPr bwMode="auto">
          <a:xfrm>
            <a:off x="990600" y="2828925"/>
            <a:ext cx="7100888"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04800" y="600075"/>
            <a:ext cx="8610600" cy="5953125"/>
          </a:xfrm>
        </p:spPr>
        <p:txBody>
          <a:bodyPr/>
          <a:lstStyle/>
          <a:p>
            <a:pPr marL="88900" lvl="2" indent="-8890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dirty="0" smtClean="0">
                <a:solidFill>
                  <a:srgbClr val="132584"/>
                </a:solidFill>
                <a:latin typeface="Book Antiqua" pitchFamily="18" charset="0"/>
                <a:ea typeface="汉仪超粗宋简" pitchFamily="49" charset="-122"/>
              </a:rPr>
              <a:t>Polynomial Versus Non-polynomial Problems</a:t>
            </a:r>
          </a:p>
          <a:p>
            <a:pPr marL="812800" lvl="2" indent="-276225" eaLnBrk="1" hangingPunct="1">
              <a:spcBef>
                <a:spcPts val="200"/>
              </a:spcBef>
              <a:spcAft>
                <a:spcPts val="200"/>
              </a:spcAft>
              <a:buFont typeface="Arial" pitchFamily="34" charset="0"/>
              <a:buChar char="•"/>
              <a:defRPr/>
            </a:pPr>
            <a:r>
              <a:rPr lang="en-US" altLang="zh-CN" sz="2000" b="1" dirty="0" smtClean="0">
                <a:solidFill>
                  <a:srgbClr val="132584"/>
                </a:solidFill>
                <a:latin typeface="Book Antiqua" pitchFamily="18" charset="0"/>
                <a:ea typeface="汉仪超粗宋简" pitchFamily="49" charset="-122"/>
              </a:rPr>
              <a:t>Class P</a:t>
            </a:r>
            <a:r>
              <a:rPr lang="en-US" altLang="zh-CN" sz="2000" dirty="0" smtClean="0">
                <a:solidFill>
                  <a:srgbClr val="132584"/>
                </a:solidFill>
                <a:latin typeface="Book Antiqua" pitchFamily="18" charset="0"/>
                <a:ea typeface="汉仪超粗宋简" pitchFamily="49" charset="-122"/>
              </a:rPr>
              <a:t>: All problems in any class Q(f(n)), where f(n) is a polynomial</a:t>
            </a:r>
          </a:p>
          <a:p>
            <a:pPr marL="812800" lvl="2" indent="-276225" eaLnBrk="1" hangingPunct="1">
              <a:spcBef>
                <a:spcPts val="200"/>
              </a:spcBef>
              <a:spcAft>
                <a:spcPts val="200"/>
              </a:spcAft>
              <a:buFont typeface="Arial" pitchFamily="34" charset="0"/>
              <a:buChar char="•"/>
              <a:defRPr/>
            </a:pPr>
            <a:r>
              <a:rPr lang="en-US" altLang="zh-CN" sz="2000" b="1" dirty="0" smtClean="0">
                <a:solidFill>
                  <a:srgbClr val="132584"/>
                </a:solidFill>
                <a:latin typeface="Book Antiqua" pitchFamily="18" charset="0"/>
                <a:ea typeface="汉仪超粗宋简" pitchFamily="49" charset="-122"/>
              </a:rPr>
              <a:t>Class NP</a:t>
            </a:r>
            <a:r>
              <a:rPr lang="en-US" altLang="zh-CN" sz="2000" dirty="0" smtClean="0">
                <a:solidFill>
                  <a:srgbClr val="132584"/>
                </a:solidFill>
                <a:latin typeface="Book Antiqua" pitchFamily="18" charset="0"/>
                <a:ea typeface="汉仪超粗宋简" pitchFamily="49" charset="-122"/>
              </a:rPr>
              <a:t>: All problems that can be solved by a nondeterministic algorithm in polynomial time</a:t>
            </a:r>
          </a:p>
          <a:p>
            <a:pPr marL="809625" lvl="3" indent="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Nondeterministic algorithm </a:t>
            </a:r>
            <a:r>
              <a:rPr lang="en-US" altLang="zh-CN" dirty="0" smtClean="0">
                <a:solidFill>
                  <a:srgbClr val="132584"/>
                </a:solidFill>
                <a:latin typeface="Book Antiqua" pitchFamily="18" charset="0"/>
                <a:ea typeface="汉仪超粗宋简" pitchFamily="49" charset="-122"/>
              </a:rPr>
              <a:t>= an “algorithm” whose steps may not be uniquely and completely determined by the process state</a:t>
            </a:r>
          </a:p>
          <a:p>
            <a:pPr marL="812800" lvl="2" indent="-276225" eaLnBrk="1" hangingPunct="1">
              <a:spcBef>
                <a:spcPts val="200"/>
              </a:spcBef>
              <a:spcAft>
                <a:spcPts val="200"/>
              </a:spcAft>
              <a:buFont typeface="Arial" pitchFamily="34" charset="0"/>
              <a:buChar char="•"/>
              <a:defRPr/>
            </a:pPr>
            <a:r>
              <a:rPr lang="en-US" altLang="zh-CN" sz="2000" b="1" dirty="0" smtClean="0">
                <a:solidFill>
                  <a:srgbClr val="132584"/>
                </a:solidFill>
                <a:latin typeface="Book Antiqua" pitchFamily="18" charset="0"/>
                <a:ea typeface="汉仪超粗宋简" pitchFamily="49" charset="-122"/>
              </a:rPr>
              <a:t>Class NPC</a:t>
            </a:r>
            <a:r>
              <a:rPr lang="en-US" altLang="zh-CN" sz="2000" dirty="0" smtClean="0">
                <a:solidFill>
                  <a:srgbClr val="132584"/>
                </a:solidFill>
                <a:latin typeface="Book Antiqua" pitchFamily="18" charset="0"/>
                <a:ea typeface="汉仪超粗宋简" pitchFamily="49" charset="-122"/>
              </a:rPr>
              <a:t>: A decision problem  is NP-complete if:</a:t>
            </a:r>
          </a:p>
          <a:p>
            <a:pPr marL="1079500" lvl="3" indent="-225425" eaLnBrk="1" hangingPunct="1">
              <a:spcBef>
                <a:spcPts val="200"/>
              </a:spcBef>
              <a:spcAft>
                <a:spcPts val="200"/>
              </a:spcAft>
              <a:buFont typeface="Arial" pitchFamily="34" charset="0"/>
              <a:buChar char="–"/>
              <a:defRPr/>
            </a:pPr>
            <a:r>
              <a:rPr lang="en-US" altLang="zh-CN" i="1" dirty="0" smtClean="0">
                <a:solidFill>
                  <a:srgbClr val="132584"/>
                </a:solidFill>
                <a:latin typeface="Californian FB" pitchFamily="18" charset="0"/>
                <a:ea typeface="汉仪超粗宋简" pitchFamily="49" charset="-122"/>
              </a:rPr>
              <a:t>C</a:t>
            </a:r>
            <a:r>
              <a:rPr lang="en-US" altLang="zh-CN" dirty="0" smtClean="0">
                <a:solidFill>
                  <a:srgbClr val="132584"/>
                </a:solidFill>
                <a:latin typeface="Book Antiqua" pitchFamily="18" charset="0"/>
                <a:ea typeface="汉仪超粗宋简" pitchFamily="49" charset="-122"/>
              </a:rPr>
              <a:t> is in NP, and</a:t>
            </a:r>
          </a:p>
          <a:p>
            <a:pPr marL="1079500" lvl="3" indent="-225425" eaLnBrk="1" hangingPunct="1">
              <a:spcBef>
                <a:spcPts val="200"/>
              </a:spcBef>
              <a:spcAft>
                <a:spcPts val="200"/>
              </a:spcAft>
              <a:buFont typeface="Arial" pitchFamily="34" charset="0"/>
              <a:buChar char="–"/>
              <a:defRPr/>
            </a:pPr>
            <a:r>
              <a:rPr lang="en-US" altLang="zh-CN" dirty="0" smtClean="0">
                <a:solidFill>
                  <a:srgbClr val="132584"/>
                </a:solidFill>
                <a:latin typeface="Book Antiqua" pitchFamily="18" charset="0"/>
                <a:ea typeface="汉仪超粗宋简" pitchFamily="49" charset="-122"/>
              </a:rPr>
              <a:t>Every problem in NP is reducible to </a:t>
            </a:r>
            <a:r>
              <a:rPr lang="en-US" altLang="zh-CN" i="1" dirty="0" smtClean="0">
                <a:solidFill>
                  <a:srgbClr val="132584"/>
                </a:solidFill>
                <a:latin typeface="Californian FB" pitchFamily="18" charset="0"/>
                <a:ea typeface="汉仪超粗宋简" pitchFamily="49" charset="-122"/>
              </a:rPr>
              <a:t> C </a:t>
            </a:r>
            <a:r>
              <a:rPr lang="en-US" altLang="zh-CN" dirty="0" smtClean="0">
                <a:solidFill>
                  <a:srgbClr val="132584"/>
                </a:solidFill>
                <a:latin typeface="Book Antiqua" pitchFamily="18" charset="0"/>
                <a:ea typeface="汉仪超粗宋简" pitchFamily="49" charset="-122"/>
              </a:rPr>
              <a:t>in polynomial time.</a:t>
            </a:r>
          </a:p>
          <a:p>
            <a:pPr marL="990600" lvl="2" indent="82550" eaLnBrk="1" hangingPunct="1">
              <a:spcBef>
                <a:spcPts val="200"/>
              </a:spcBef>
              <a:spcAft>
                <a:spcPts val="200"/>
              </a:spcAft>
              <a:buFontTx/>
              <a:buNone/>
              <a:defRPr/>
            </a:pPr>
            <a:endParaRPr lang="en-US" altLang="zh-CN" sz="18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160463" lvl="2" indent="-3508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2.2   </a:t>
            </a:r>
            <a:r>
              <a:rPr lang="en-US" altLang="zh-CN" sz="2000" b="1" kern="0" dirty="0">
                <a:solidFill>
                  <a:srgbClr val="132584"/>
                </a:solidFill>
                <a:latin typeface="+mn-ea"/>
                <a:ea typeface="+mn-ea"/>
              </a:rPr>
              <a:t>5</a:t>
            </a:r>
            <a:endParaRPr lang="en-US" altLang="zh-CN" b="1" kern="0" dirty="0">
              <a:solidFill>
                <a:srgbClr val="132584"/>
              </a:solidFill>
              <a:latin typeface="+mn-ea"/>
              <a:ea typeface="+mn-ea"/>
            </a:endParaRPr>
          </a:p>
        </p:txBody>
      </p:sp>
      <p:pic>
        <p:nvPicPr>
          <p:cNvPr id="47108" name="Picture 3" descr="fig12_11"/>
          <p:cNvPicPr>
            <a:picLocks noChangeAspect="1" noChangeArrowheads="1"/>
          </p:cNvPicPr>
          <p:nvPr/>
        </p:nvPicPr>
        <p:blipFill>
          <a:blip r:embed="rId2">
            <a:grayscl/>
          </a:blip>
          <a:srcRect/>
          <a:stretch>
            <a:fillRect/>
          </a:stretch>
        </p:blipFill>
        <p:spPr bwMode="auto">
          <a:xfrm>
            <a:off x="2179638" y="4208463"/>
            <a:ext cx="4525962" cy="2420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381000" y="600075"/>
            <a:ext cx="8610600" cy="5953125"/>
          </a:xfrm>
        </p:spPr>
        <p:txBody>
          <a:bodyPr/>
          <a:lstStyle/>
          <a:p>
            <a:pPr marL="361950" lvl="1" indent="-361950" eaLnBrk="1" hangingPunct="1">
              <a:spcBef>
                <a:spcPts val="200"/>
              </a:spcBef>
              <a:spcAft>
                <a:spcPts val="200"/>
              </a:spcAft>
              <a:buFontTx/>
              <a:buNone/>
            </a:pPr>
            <a:r>
              <a:rPr lang="en-US" altLang="zh-CN" b="1" smtClean="0">
                <a:solidFill>
                  <a:srgbClr val="132584"/>
                </a:solidFill>
                <a:latin typeface="Book Antiqua" pitchFamily="18" charset="0"/>
                <a:ea typeface="汉仪超粗宋简" pitchFamily="49" charset="-122"/>
              </a:rPr>
              <a:t>0. Definition of computation and calculation</a:t>
            </a:r>
          </a:p>
          <a:p>
            <a:pPr marL="809625" lvl="2" indent="-361950" eaLnBrk="1" hangingPunct="1">
              <a:spcBef>
                <a:spcPts val="200"/>
              </a:spcBef>
              <a:spcAft>
                <a:spcPts val="200"/>
              </a:spcAft>
              <a:buFontTx/>
              <a:buNone/>
            </a:pPr>
            <a:r>
              <a:rPr lang="zh-CN" altLang="en-US" smtClean="0">
                <a:solidFill>
                  <a:srgbClr val="132584"/>
                </a:solidFill>
                <a:latin typeface="Book Antiqua" pitchFamily="18" charset="0"/>
                <a:ea typeface="汉仪超粗宋简" pitchFamily="49" charset="-122"/>
              </a:rPr>
              <a:t>① </a:t>
            </a:r>
            <a:r>
              <a:rPr lang="en-US" altLang="zh-CN" b="1" smtClean="0">
                <a:solidFill>
                  <a:srgbClr val="132584"/>
                </a:solidFill>
                <a:latin typeface="Book Antiqua" pitchFamily="18" charset="0"/>
                <a:ea typeface="汉仪超粗宋简" pitchFamily="49" charset="-122"/>
              </a:rPr>
              <a:t>Definition of computation </a:t>
            </a:r>
            <a:r>
              <a:rPr lang="en-US" altLang="zh-CN" smtClean="0">
                <a:solidFill>
                  <a:srgbClr val="132584"/>
                </a:solidFill>
                <a:latin typeface="Book Antiqua" pitchFamily="18" charset="0"/>
                <a:ea typeface="汉仪超粗宋简" pitchFamily="49" charset="-122"/>
              </a:rPr>
              <a:t>: </a:t>
            </a:r>
            <a:r>
              <a:rPr lang="en-US" altLang="zh-CN" sz="2000" smtClean="0">
                <a:solidFill>
                  <a:srgbClr val="132584"/>
                </a:solidFill>
                <a:latin typeface="Book Antiqua" pitchFamily="18" charset="0"/>
                <a:ea typeface="汉仪超粗宋简" pitchFamily="49" charset="-122"/>
              </a:rPr>
              <a:t/>
            </a:r>
            <a:br>
              <a:rPr lang="en-US" altLang="zh-CN" sz="2000" smtClean="0">
                <a:solidFill>
                  <a:srgbClr val="132584"/>
                </a:solidFill>
                <a:latin typeface="Book Antiqua" pitchFamily="18" charset="0"/>
                <a:ea typeface="汉仪超粗宋简" pitchFamily="49" charset="-122"/>
              </a:rPr>
            </a:br>
            <a:r>
              <a:rPr lang="en-US" altLang="zh-CN" sz="2000" smtClean="0">
                <a:solidFill>
                  <a:srgbClr val="132584"/>
                </a:solidFill>
                <a:latin typeface="Book Antiqua" pitchFamily="18" charset="0"/>
                <a:ea typeface="汉仪超粗宋简" pitchFamily="49" charset="-122"/>
              </a:rPr>
              <a:t>    Computation is a general term for any type of </a:t>
            </a:r>
            <a:r>
              <a:rPr lang="en-US" altLang="zh-CN" sz="2000" b="1" smtClean="0">
                <a:solidFill>
                  <a:srgbClr val="132584"/>
                </a:solidFill>
                <a:latin typeface="Book Antiqua" pitchFamily="18" charset="0"/>
                <a:ea typeface="汉仪超粗宋简" pitchFamily="49" charset="-122"/>
              </a:rPr>
              <a:t>process</a:t>
            </a:r>
            <a:r>
              <a:rPr lang="en-US" altLang="zh-CN" sz="2000" smtClean="0">
                <a:solidFill>
                  <a:srgbClr val="132584"/>
                </a:solidFill>
                <a:latin typeface="Book Antiqua" pitchFamily="18" charset="0"/>
                <a:ea typeface="汉仪超粗宋简" pitchFamily="49" charset="-122"/>
              </a:rPr>
              <a:t>, </a:t>
            </a:r>
            <a:r>
              <a:rPr lang="en-US" altLang="zh-CN" sz="2000" b="1" smtClean="0">
                <a:solidFill>
                  <a:srgbClr val="132584"/>
                </a:solidFill>
                <a:latin typeface="Book Antiqua" pitchFamily="18" charset="0"/>
                <a:ea typeface="汉仪超粗宋简" pitchFamily="49" charset="-122"/>
              </a:rPr>
              <a:t>algorithm</a:t>
            </a:r>
            <a:r>
              <a:rPr lang="en-US" altLang="zh-CN" sz="2000" smtClean="0">
                <a:solidFill>
                  <a:srgbClr val="132584"/>
                </a:solidFill>
                <a:latin typeface="Book Antiqua" pitchFamily="18" charset="0"/>
                <a:ea typeface="汉仪超粗宋简" pitchFamily="49" charset="-122"/>
              </a:rPr>
              <a:t> </a:t>
            </a:r>
            <a:r>
              <a:rPr lang="en-US" altLang="zh-CN" sz="2000" b="1" smtClean="0">
                <a:solidFill>
                  <a:srgbClr val="132584"/>
                </a:solidFill>
                <a:latin typeface="Book Antiqua" pitchFamily="18" charset="0"/>
                <a:ea typeface="汉仪超粗宋简" pitchFamily="49" charset="-122"/>
              </a:rPr>
              <a:t>or</a:t>
            </a:r>
            <a:r>
              <a:rPr lang="en-US" altLang="zh-CN" sz="2000" smtClean="0">
                <a:solidFill>
                  <a:srgbClr val="132584"/>
                </a:solidFill>
                <a:latin typeface="Book Antiqua" pitchFamily="18" charset="0"/>
                <a:ea typeface="汉仪超粗宋简" pitchFamily="49" charset="-122"/>
              </a:rPr>
              <a:t> </a:t>
            </a:r>
            <a:r>
              <a:rPr lang="en-US" altLang="zh-CN" sz="2000" b="1" smtClean="0">
                <a:solidFill>
                  <a:srgbClr val="132584"/>
                </a:solidFill>
                <a:latin typeface="Book Antiqua" pitchFamily="18" charset="0"/>
                <a:ea typeface="汉仪超粗宋简" pitchFamily="49" charset="-122"/>
              </a:rPr>
              <a:t>measurement</a:t>
            </a:r>
            <a:r>
              <a:rPr lang="en-US" altLang="zh-CN" sz="2000" smtClean="0">
                <a:solidFill>
                  <a:srgbClr val="132584"/>
                </a:solidFill>
                <a:latin typeface="Book Antiqua" pitchFamily="18" charset="0"/>
                <a:ea typeface="汉仪超粗宋简" pitchFamily="49" charset="-122"/>
              </a:rPr>
              <a:t>; this often includes but is not limited to digital data. This includes phenomena </a:t>
            </a:r>
            <a:r>
              <a:rPr lang="en-US" altLang="zh-CN" sz="2000" b="1" smtClean="0">
                <a:solidFill>
                  <a:srgbClr val="132584"/>
                </a:solidFill>
                <a:latin typeface="Book Antiqua" pitchFamily="18" charset="0"/>
                <a:ea typeface="汉仪超粗宋简" pitchFamily="49" charset="-122"/>
              </a:rPr>
              <a:t>ranging from human thinking to calculations with a more narrow meaning</a:t>
            </a:r>
            <a:r>
              <a:rPr lang="en-US" altLang="zh-CN" sz="2000" smtClean="0">
                <a:solidFill>
                  <a:srgbClr val="132584"/>
                </a:solidFill>
                <a:latin typeface="Book Antiqua" pitchFamily="18" charset="0"/>
                <a:ea typeface="汉仪超粗宋简" pitchFamily="49" charset="-122"/>
              </a:rPr>
              <a:t>. Computation is a process following a well-defined model that is understood and can be expressed in an algorithm, protocol, network topology, etc. Computation is also a major subject matter of computer science: it investigates what can or cannot be done in a computational manner.</a:t>
            </a:r>
          </a:p>
          <a:p>
            <a:pPr marL="809625" lvl="2" indent="-361950" eaLnBrk="1" hangingPunct="1">
              <a:spcBef>
                <a:spcPts val="200"/>
              </a:spcBef>
              <a:spcAft>
                <a:spcPts val="200"/>
              </a:spcAft>
              <a:buFontTx/>
              <a:buNone/>
            </a:pPr>
            <a:r>
              <a:rPr lang="zh-CN" altLang="en-US" smtClean="0">
                <a:solidFill>
                  <a:srgbClr val="132584"/>
                </a:solidFill>
                <a:latin typeface="Book Antiqua" pitchFamily="18" charset="0"/>
                <a:ea typeface="汉仪超粗宋简" pitchFamily="49" charset="-122"/>
              </a:rPr>
              <a:t>② </a:t>
            </a:r>
            <a:r>
              <a:rPr lang="en-US" altLang="zh-CN" b="1" smtClean="0">
                <a:solidFill>
                  <a:srgbClr val="132584"/>
                </a:solidFill>
                <a:latin typeface="Book Antiqua" pitchFamily="18" charset="0"/>
                <a:ea typeface="汉仪超粗宋简" pitchFamily="49" charset="-122"/>
              </a:rPr>
              <a:t>Definition of calculation</a:t>
            </a:r>
            <a:r>
              <a:rPr lang="en-US" altLang="zh-CN" sz="2000" b="1" smtClean="0">
                <a:solidFill>
                  <a:srgbClr val="132584"/>
                </a:solidFill>
                <a:latin typeface="Book Antiqua" pitchFamily="18" charset="0"/>
                <a:ea typeface="汉仪超粗宋简" pitchFamily="49" charset="-122"/>
              </a:rPr>
              <a:t/>
            </a:r>
            <a:br>
              <a:rPr lang="en-US" altLang="zh-CN" sz="2000" b="1" smtClean="0">
                <a:solidFill>
                  <a:srgbClr val="132584"/>
                </a:solidFill>
                <a:latin typeface="Book Antiqua" pitchFamily="18" charset="0"/>
                <a:ea typeface="汉仪超粗宋简" pitchFamily="49" charset="-122"/>
              </a:rPr>
            </a:br>
            <a:r>
              <a:rPr lang="en-US" altLang="zh-CN" sz="2000" smtClean="0">
                <a:solidFill>
                  <a:srgbClr val="132584"/>
                </a:solidFill>
                <a:latin typeface="Book Antiqua" pitchFamily="18" charset="0"/>
                <a:ea typeface="汉仪超粗宋简" pitchFamily="49" charset="-122"/>
              </a:rPr>
              <a:t>     A calculation is a deliberate process for </a:t>
            </a:r>
            <a:r>
              <a:rPr lang="en-US" altLang="zh-CN" sz="2000" b="1" smtClean="0">
                <a:solidFill>
                  <a:srgbClr val="132584"/>
                </a:solidFill>
                <a:latin typeface="Book Antiqua" pitchFamily="18" charset="0"/>
                <a:ea typeface="汉仪超粗宋简" pitchFamily="49" charset="-122"/>
              </a:rPr>
              <a:t>transforming one or more inputs into one or more results</a:t>
            </a:r>
            <a:r>
              <a:rPr lang="en-US" altLang="zh-CN" sz="2000" smtClean="0">
                <a:solidFill>
                  <a:srgbClr val="132584"/>
                </a:solidFill>
                <a:latin typeface="Book Antiqua" pitchFamily="18" charset="0"/>
                <a:ea typeface="汉仪超粗宋简" pitchFamily="49" charset="-122"/>
              </a:rPr>
              <a:t>, with variable change.</a:t>
            </a:r>
            <a:br>
              <a:rPr lang="en-US" altLang="zh-CN" sz="2000" smtClean="0">
                <a:solidFill>
                  <a:srgbClr val="132584"/>
                </a:solidFill>
                <a:latin typeface="Book Antiqua" pitchFamily="18" charset="0"/>
                <a:ea typeface="汉仪超粗宋简" pitchFamily="49" charset="-122"/>
              </a:rPr>
            </a:br>
            <a:r>
              <a:rPr lang="en-US" altLang="zh-CN" sz="2000" smtClean="0">
                <a:solidFill>
                  <a:srgbClr val="132584"/>
                </a:solidFill>
                <a:latin typeface="Book Antiqua" pitchFamily="18" charset="0"/>
                <a:ea typeface="汉仪超粗宋简" pitchFamily="49" charset="-122"/>
              </a:rPr>
              <a:t>     The term is used in a variety of senses, from the very definite arithmetical calculation of using an algorithm to the vague heuristics of calculating a strategy in a competition or calculating the chance of a successful relationship between two people.</a:t>
            </a:r>
          </a:p>
        </p:txBody>
      </p:sp>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0</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00075"/>
            <a:ext cx="8610600" cy="5953125"/>
          </a:xfrm>
        </p:spPr>
        <p:txBody>
          <a:bodyPr/>
          <a:lstStyle/>
          <a:p>
            <a:pPr marL="361950" lvl="1" indent="-36195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1. Computational approach should be implemented by the computational machinery</a:t>
            </a:r>
          </a:p>
          <a:p>
            <a:pPr marL="361950" lvl="2" indent="0" eaLnBrk="1" hangingPunct="1">
              <a:spcBef>
                <a:spcPts val="200"/>
              </a:spcBef>
              <a:spcAft>
                <a:spcPts val="200"/>
              </a:spcAft>
              <a:buFontTx/>
              <a:buNone/>
              <a:defRPr/>
            </a:pPr>
            <a:r>
              <a:rPr lang="en-US" altLang="zh-CN" sz="2200" dirty="0" smtClean="0">
                <a:solidFill>
                  <a:srgbClr val="132584"/>
                </a:solidFill>
                <a:latin typeface="Book Antiqua" pitchFamily="18" charset="0"/>
                <a:ea typeface="汉仪超粗宋简" pitchFamily="49" charset="-122"/>
              </a:rPr>
              <a:t>(1) Chinese counting board – </a:t>
            </a:r>
            <a:r>
              <a:rPr lang="en-US" altLang="zh-CN" sz="2200" b="1" dirty="0" smtClean="0">
                <a:solidFill>
                  <a:srgbClr val="132584"/>
                </a:solidFill>
                <a:latin typeface="Book Antiqua" pitchFamily="18" charset="0"/>
                <a:ea typeface="汉仪超粗宋简" pitchFamily="49" charset="-122"/>
              </a:rPr>
              <a:t>abacus </a:t>
            </a:r>
            <a:r>
              <a:rPr lang="en-US" altLang="zh-CN" sz="2200" dirty="0" smtClean="0">
                <a:solidFill>
                  <a:srgbClr val="132584"/>
                </a:solidFill>
                <a:latin typeface="Book Antiqua" pitchFamily="18" charset="0"/>
                <a:ea typeface="汉仪超粗宋简" pitchFamily="49" charset="-122"/>
              </a:rPr>
              <a:t>(</a:t>
            </a:r>
            <a:r>
              <a:rPr lang="en-US" altLang="zh-CN" sz="2200" b="1" dirty="0" smtClean="0">
                <a:solidFill>
                  <a:srgbClr val="132584"/>
                </a:solidFill>
                <a:latin typeface="Book Antiqua" pitchFamily="18" charset="0"/>
                <a:ea typeface="汉仪超粗宋简" pitchFamily="49" charset="-122"/>
              </a:rPr>
              <a:t>bead abacus</a:t>
            </a:r>
            <a:r>
              <a:rPr lang="en-US" altLang="zh-CN" sz="2200" dirty="0" smtClean="0">
                <a:solidFill>
                  <a:srgbClr val="132584"/>
                </a:solidFill>
                <a:latin typeface="Book Antiqua" pitchFamily="18" charset="0"/>
                <a:ea typeface="汉仪超粗宋简" pitchFamily="49" charset="-122"/>
              </a:rPr>
              <a:t>, </a:t>
            </a:r>
            <a:r>
              <a:rPr lang="en-US" altLang="zh-CN" sz="2200" b="1" dirty="0" err="1" smtClean="0">
                <a:solidFill>
                  <a:srgbClr val="132584"/>
                </a:solidFill>
                <a:latin typeface="Book Antiqua" pitchFamily="18" charset="0"/>
                <a:ea typeface="汉仪超粗宋简" pitchFamily="49" charset="-122"/>
              </a:rPr>
              <a:t>Suanpan</a:t>
            </a:r>
            <a:r>
              <a:rPr lang="en-US" altLang="zh-CN" sz="2200" dirty="0" smtClean="0">
                <a:solidFill>
                  <a:srgbClr val="132584"/>
                </a:solidFill>
                <a:latin typeface="Book Antiqua" pitchFamily="18" charset="0"/>
                <a:ea typeface="汉仪超粗宋简" pitchFamily="49" charset="-122"/>
              </a:rPr>
              <a:t>):</a:t>
            </a:r>
          </a:p>
          <a:p>
            <a:pPr marL="808038" lvl="2" indent="1588" eaLnBrk="1" hangingPunct="1">
              <a:spcBef>
                <a:spcPts val="200"/>
              </a:spcBef>
              <a:spcAft>
                <a:spcPts val="200"/>
              </a:spcAft>
              <a:buFontTx/>
              <a:buNone/>
              <a:defRPr/>
            </a:pPr>
            <a:r>
              <a:rPr lang="zh-CN" altLang="en-US" sz="2000" dirty="0" smtClean="0">
                <a:solidFill>
                  <a:srgbClr val="132584"/>
                </a:solidFill>
                <a:latin typeface="Book Antiqua" pitchFamily="18" charset="0"/>
                <a:ea typeface="汉仪超粗宋简" pitchFamily="49" charset="-122"/>
              </a:rPr>
              <a:t>① </a:t>
            </a:r>
            <a:r>
              <a:rPr lang="en-US" altLang="zh-CN" sz="2000" b="1" dirty="0" smtClean="0">
                <a:solidFill>
                  <a:srgbClr val="132584"/>
                </a:solidFill>
                <a:latin typeface="Book Antiqua" pitchFamily="18" charset="0"/>
                <a:ea typeface="汉仪超粗宋简" pitchFamily="49" charset="-122"/>
              </a:rPr>
              <a:t>Prototype of abacus</a:t>
            </a:r>
            <a:r>
              <a:rPr lang="en-US" altLang="zh-CN" sz="2000" dirty="0" smtClean="0">
                <a:solidFill>
                  <a:srgbClr val="132584"/>
                </a:solidFill>
                <a:latin typeface="Book Antiqua" pitchFamily="18" charset="0"/>
                <a:ea typeface="汉仪超粗宋简" pitchFamily="49" charset="-122"/>
              </a:rPr>
              <a:t>: </a:t>
            </a:r>
            <a:r>
              <a:rPr lang="en-US" altLang="zh-CN" dirty="0" smtClean="0">
                <a:solidFill>
                  <a:srgbClr val="132584"/>
                </a:solidFill>
                <a:latin typeface="Book Antiqua" pitchFamily="18" charset="0"/>
                <a:ea typeface="汉仪超粗宋简" pitchFamily="49" charset="-122"/>
              </a:rPr>
              <a:t>	</a:t>
            </a:r>
          </a:p>
          <a:p>
            <a:pPr marL="1343025" lvl="2" indent="-26670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1343025" lvl="2" indent="-26670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1343025" lvl="2" indent="-266700" eaLnBrk="1" hangingPunct="1">
              <a:spcBef>
                <a:spcPts val="200"/>
              </a:spcBef>
              <a:spcAft>
                <a:spcPts val="200"/>
              </a:spcAft>
              <a:buFontTx/>
              <a:buNone/>
              <a:defRPr/>
            </a:pPr>
            <a:endParaRPr lang="en-US" altLang="zh-CN" dirty="0" smtClean="0">
              <a:solidFill>
                <a:srgbClr val="132584"/>
              </a:solidFill>
              <a:latin typeface="Book Antiqua" pitchFamily="18" charset="0"/>
              <a:ea typeface="汉仪超粗宋简" pitchFamily="49" charset="-122"/>
            </a:endParaRPr>
          </a:p>
          <a:p>
            <a:pPr marL="0" lvl="2" indent="541338" eaLnBrk="1" hangingPunct="1">
              <a:spcBef>
                <a:spcPts val="200"/>
              </a:spcBef>
              <a:spcAft>
                <a:spcPts val="200"/>
              </a:spcAft>
              <a:buFontTx/>
              <a:buNone/>
              <a:defRPr/>
            </a:pPr>
            <a:endParaRPr lang="en-US" altLang="zh-CN" sz="2000" dirty="0" smtClean="0">
              <a:solidFill>
                <a:srgbClr val="132584"/>
              </a:solidFill>
              <a:latin typeface="Book Antiqua" pitchFamily="18" charset="0"/>
              <a:ea typeface="汉仪超粗宋简" pitchFamily="49" charset="-122"/>
            </a:endParaRPr>
          </a:p>
          <a:p>
            <a:pPr marL="1076325" lvl="2" indent="361950" eaLnBrk="1" hangingPunct="1">
              <a:spcBef>
                <a:spcPts val="200"/>
              </a:spcBef>
              <a:spcAft>
                <a:spcPts val="200"/>
              </a:spcAft>
              <a:buFontTx/>
              <a:buNone/>
              <a:defRPr/>
            </a:pPr>
            <a:r>
              <a:rPr lang="en-US" altLang="zh-CN" sz="2000" dirty="0" smtClean="0">
                <a:solidFill>
                  <a:srgbClr val="132584"/>
                </a:solidFill>
                <a:latin typeface="Book Antiqua" pitchFamily="18" charset="0"/>
                <a:ea typeface="汉仪超粗宋简" pitchFamily="49" charset="-122"/>
              </a:rPr>
              <a:t>A rectangular wooden frame with thin rods across it, that is divided into two unequal parts by a strip of wood . On each rod are placed 7 wooden beads: 5 below the strip and 2 above it.</a:t>
            </a:r>
          </a:p>
          <a:p>
            <a:pPr marL="808038" lvl="2" indent="1588" eaLnBrk="1" hangingPunct="1">
              <a:spcBef>
                <a:spcPts val="200"/>
              </a:spcBef>
              <a:spcAft>
                <a:spcPts val="200"/>
              </a:spcAft>
              <a:buFontTx/>
              <a:buNone/>
              <a:defRPr/>
            </a:pPr>
            <a:r>
              <a:rPr lang="zh-CN" altLang="en-US" sz="2000" dirty="0" smtClean="0">
                <a:solidFill>
                  <a:srgbClr val="132584"/>
                </a:solidFill>
                <a:latin typeface="Book Antiqua" pitchFamily="18" charset="0"/>
                <a:ea typeface="汉仪超粗宋简" pitchFamily="49" charset="-122"/>
              </a:rPr>
              <a:t>② </a:t>
            </a:r>
            <a:r>
              <a:rPr lang="en-US" altLang="zh-CN" sz="2000" b="1" dirty="0" smtClean="0">
                <a:solidFill>
                  <a:srgbClr val="132584"/>
                </a:solidFill>
                <a:latin typeface="Book Antiqua" pitchFamily="18" charset="0"/>
                <a:ea typeface="汉仪超粗宋简" pitchFamily="49" charset="-122"/>
              </a:rPr>
              <a:t>Chinese</a:t>
            </a:r>
            <a:r>
              <a:rPr lang="en-US" altLang="zh-CN" sz="2000" dirty="0" smtClean="0">
                <a:solidFill>
                  <a:srgbClr val="132584"/>
                </a:solidFill>
                <a:latin typeface="Book Antiqua" pitchFamily="18" charset="0"/>
                <a:ea typeface="汉仪超粗宋简" pitchFamily="49" charset="-122"/>
              </a:rPr>
              <a:t> “</a:t>
            </a:r>
            <a:r>
              <a:rPr lang="en-US" altLang="zh-CN" sz="2000" b="1" dirty="0" err="1" smtClean="0">
                <a:solidFill>
                  <a:srgbClr val="132584"/>
                </a:solidFill>
                <a:latin typeface="Book Antiqua" pitchFamily="18" charset="0"/>
                <a:ea typeface="汉仪超粗宋简" pitchFamily="49" charset="-122"/>
              </a:rPr>
              <a:t>Algorithmization</a:t>
            </a:r>
            <a:r>
              <a:rPr lang="en-US" altLang="zh-CN" sz="2000" b="1" dirty="0" smtClean="0">
                <a:solidFill>
                  <a:srgbClr val="132584"/>
                </a:solidFill>
                <a:latin typeface="Book Antiqua" pitchFamily="18" charset="0"/>
                <a:ea typeface="汉仪超粗宋简" pitchFamily="49" charset="-122"/>
              </a:rPr>
              <a:t> Thinking</a:t>
            </a:r>
            <a:r>
              <a:rPr lang="en-US" altLang="zh-CN" sz="2000" dirty="0" smtClean="0">
                <a:solidFill>
                  <a:srgbClr val="132584"/>
                </a:solidFill>
                <a:latin typeface="Book Antiqua" pitchFamily="18" charset="0"/>
                <a:ea typeface="汉仪超粗宋简" pitchFamily="49" charset="-122"/>
              </a:rPr>
              <a:t>”:</a:t>
            </a:r>
          </a:p>
          <a:p>
            <a:pPr marL="1076325" lvl="2" indent="361950" eaLnBrk="1" hangingPunct="1">
              <a:spcBef>
                <a:spcPts val="200"/>
              </a:spcBef>
              <a:spcAft>
                <a:spcPts val="200"/>
              </a:spcAft>
              <a:buFontTx/>
              <a:buNone/>
              <a:defRPr/>
            </a:pPr>
            <a:r>
              <a:rPr lang="en-US" altLang="zh-CN" sz="2000" dirty="0" smtClean="0">
                <a:solidFill>
                  <a:srgbClr val="132584"/>
                </a:solidFill>
                <a:latin typeface="Book Antiqua" pitchFamily="18" charset="0"/>
                <a:ea typeface="汉仪超粗宋简" pitchFamily="49" charset="-122"/>
              </a:rPr>
              <a:t>Chinese ancient scholars thought that a mathematical problem was solvable only if some rules exist for calculating it with abacus. This idea is called the </a:t>
            </a:r>
            <a:r>
              <a:rPr lang="en-US" altLang="zh-CN" sz="2000" b="1" dirty="0" smtClean="0">
                <a:solidFill>
                  <a:srgbClr val="132584"/>
                </a:solidFill>
                <a:latin typeface="Book Antiqua" pitchFamily="18" charset="0"/>
                <a:ea typeface="汉仪超粗宋简" pitchFamily="49" charset="-122"/>
              </a:rPr>
              <a:t>Chinese "</a:t>
            </a:r>
            <a:r>
              <a:rPr lang="en-US" altLang="zh-CN" sz="2000" b="1" dirty="0" err="1" smtClean="0">
                <a:solidFill>
                  <a:srgbClr val="132584"/>
                </a:solidFill>
                <a:latin typeface="Book Antiqua" pitchFamily="18" charset="0"/>
                <a:ea typeface="汉仪超粗宋简" pitchFamily="49" charset="-122"/>
              </a:rPr>
              <a:t>algorithmization</a:t>
            </a:r>
            <a:r>
              <a:rPr lang="en-US" altLang="zh-CN" sz="2000" b="1" dirty="0" smtClean="0">
                <a:solidFill>
                  <a:srgbClr val="132584"/>
                </a:solidFill>
                <a:latin typeface="Book Antiqua" pitchFamily="18" charset="0"/>
                <a:ea typeface="汉仪超粗宋简" pitchFamily="49" charset="-122"/>
              </a:rPr>
              <a:t>" thinking ("enablement")</a:t>
            </a:r>
            <a:r>
              <a:rPr lang="en-US" altLang="zh-CN" sz="2000" dirty="0" smtClean="0">
                <a:solidFill>
                  <a:srgbClr val="132584"/>
                </a:solidFill>
                <a:latin typeface="Book Antiqua" pitchFamily="18" charset="0"/>
                <a:ea typeface="汉仪超粗宋简" pitchFamily="49" charset="-122"/>
              </a:rPr>
              <a:t>.</a:t>
            </a:r>
          </a:p>
        </p:txBody>
      </p:sp>
      <p:pic>
        <p:nvPicPr>
          <p:cNvPr id="14339" name="Picture 3" descr="The chinese Suanpan"/>
          <p:cNvPicPr>
            <a:picLocks noChangeAspect="1" noChangeArrowheads="1"/>
          </p:cNvPicPr>
          <p:nvPr/>
        </p:nvPicPr>
        <p:blipFill>
          <a:blip r:embed="rId2"/>
          <a:srcRect/>
          <a:stretch>
            <a:fillRect/>
          </a:stretch>
        </p:blipFill>
        <p:spPr bwMode="auto">
          <a:xfrm>
            <a:off x="3505200" y="2349500"/>
            <a:ext cx="2438400" cy="1616075"/>
          </a:xfrm>
          <a:prstGeom prst="rect">
            <a:avLst/>
          </a:prstGeom>
          <a:noFill/>
          <a:ln w="9525">
            <a:noFill/>
            <a:miter lim="800000"/>
            <a:headEnd/>
            <a:tailEnd/>
          </a:ln>
        </p:spPr>
      </p:pic>
      <p:sp>
        <p:nvSpPr>
          <p:cNvPr id="5"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1</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381000" y="600075"/>
            <a:ext cx="8610600" cy="5953125"/>
          </a:xfrm>
        </p:spPr>
        <p:txBody>
          <a:bodyPr/>
          <a:lstStyle/>
          <a:p>
            <a:pPr marL="0" lvl="2" indent="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(2) Llull 's </a:t>
            </a:r>
            <a:r>
              <a:rPr lang="en-US" altLang="zh-CN" sz="2200" b="1" smtClean="0">
                <a:solidFill>
                  <a:srgbClr val="132584"/>
                </a:solidFill>
                <a:latin typeface="Book Antiqua" pitchFamily="18" charset="0"/>
                <a:ea typeface="汉仪超粗宋简" pitchFamily="49" charset="-122"/>
              </a:rPr>
              <a:t>Thinking Machine </a:t>
            </a:r>
            <a:r>
              <a:rPr lang="en-US" altLang="zh-CN" sz="2200" smtClean="0">
                <a:solidFill>
                  <a:srgbClr val="132584"/>
                </a:solidFill>
                <a:latin typeface="Book Antiqua" pitchFamily="18" charset="0"/>
                <a:ea typeface="汉仪超粗宋简" pitchFamily="49" charset="-122"/>
              </a:rPr>
              <a:t>(</a:t>
            </a:r>
            <a:r>
              <a:rPr lang="en-US" altLang="zh-CN" sz="2200" b="1" smtClean="0">
                <a:solidFill>
                  <a:srgbClr val="132584"/>
                </a:solidFill>
                <a:latin typeface="Book Antiqua" pitchFamily="18" charset="0"/>
                <a:ea typeface="汉仪超粗宋简" pitchFamily="49" charset="-122"/>
              </a:rPr>
              <a:t>Turning toys</a:t>
            </a:r>
            <a:r>
              <a:rPr lang="en-US" altLang="zh-CN" sz="2200" smtClean="0">
                <a:solidFill>
                  <a:srgbClr val="132584"/>
                </a:solidFill>
                <a:latin typeface="Book Antiqua" pitchFamily="18" charset="0"/>
                <a:ea typeface="汉仪超粗宋简" pitchFamily="49" charset="-122"/>
              </a:rPr>
              <a:t>, or </a:t>
            </a:r>
            <a:r>
              <a:rPr lang="en-US" altLang="zh-CN" sz="2200" b="1" smtClean="0">
                <a:solidFill>
                  <a:srgbClr val="132584"/>
                </a:solidFill>
                <a:latin typeface="Book Antiqua" pitchFamily="18" charset="0"/>
                <a:ea typeface="汉仪超粗宋简" pitchFamily="49" charset="-122"/>
              </a:rPr>
              <a:t>Learning toys</a:t>
            </a:r>
            <a:r>
              <a:rPr lang="en-US" altLang="zh-CN" sz="2200" smtClean="0">
                <a:solidFill>
                  <a:srgbClr val="132584"/>
                </a:solidFill>
                <a:latin typeface="Book Antiqua" pitchFamily="18" charset="0"/>
                <a:ea typeface="汉仪超粗宋简" pitchFamily="49" charset="-122"/>
              </a:rPr>
              <a:t>):</a:t>
            </a:r>
          </a:p>
          <a:p>
            <a:pPr marL="0" lvl="2" indent="0" algn="r" eaLnBrk="1" hangingPunct="1">
              <a:spcBef>
                <a:spcPts val="200"/>
              </a:spcBef>
              <a:spcAft>
                <a:spcPts val="200"/>
              </a:spcAft>
              <a:buFontTx/>
              <a:buChar char="-"/>
            </a:pPr>
            <a:r>
              <a:rPr lang="en-US" altLang="zh-CN" sz="1800" i="1" smtClean="0">
                <a:solidFill>
                  <a:srgbClr val="132584"/>
                </a:solidFill>
                <a:latin typeface="Book Antiqua" pitchFamily="18" charset="0"/>
                <a:ea typeface="汉仪超粗宋简" pitchFamily="49" charset="-122"/>
              </a:rPr>
              <a:t>From http://history-computer.com/</a:t>
            </a:r>
            <a:endParaRPr lang="en-US" altLang="zh-CN" sz="2000" i="1" smtClean="0">
              <a:solidFill>
                <a:srgbClr val="132584"/>
              </a:solidFill>
              <a:latin typeface="Book Antiqua" pitchFamily="18" charset="0"/>
              <a:ea typeface="汉仪超粗宋简" pitchFamily="49" charset="-122"/>
            </a:endParaRP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1</a:t>
            </a:r>
            <a:endParaRPr lang="en-US" altLang="zh-CN" b="1" kern="0" dirty="0">
              <a:solidFill>
                <a:srgbClr val="132584"/>
              </a:solidFill>
              <a:latin typeface="+mn-ea"/>
              <a:ea typeface="+mn-ea"/>
            </a:endParaRPr>
          </a:p>
        </p:txBody>
      </p:sp>
      <p:pic>
        <p:nvPicPr>
          <p:cNvPr id="15364" name="Picture 2" descr="Ramon Llull"/>
          <p:cNvPicPr>
            <a:picLocks noChangeAspect="1" noChangeArrowheads="1"/>
          </p:cNvPicPr>
          <p:nvPr/>
        </p:nvPicPr>
        <p:blipFill>
          <a:blip r:embed="rId2"/>
          <a:srcRect/>
          <a:stretch>
            <a:fillRect/>
          </a:stretch>
        </p:blipFill>
        <p:spPr bwMode="auto">
          <a:xfrm>
            <a:off x="1563688" y="3352800"/>
            <a:ext cx="2551112" cy="3276600"/>
          </a:xfrm>
          <a:prstGeom prst="rect">
            <a:avLst/>
          </a:prstGeom>
          <a:noFill/>
          <a:ln w="9525">
            <a:noFill/>
            <a:miter lim="800000"/>
            <a:headEnd/>
            <a:tailEnd/>
          </a:ln>
        </p:spPr>
      </p:pic>
      <p:pic>
        <p:nvPicPr>
          <p:cNvPr id="15365" name="Picture 3" descr="Llulls machine"/>
          <p:cNvPicPr>
            <a:picLocks noChangeAspect="1" noChangeArrowheads="1"/>
          </p:cNvPicPr>
          <p:nvPr/>
        </p:nvPicPr>
        <p:blipFill>
          <a:blip r:embed="rId3"/>
          <a:srcRect/>
          <a:stretch>
            <a:fillRect/>
          </a:stretch>
        </p:blipFill>
        <p:spPr bwMode="auto">
          <a:xfrm>
            <a:off x="5246688" y="1752600"/>
            <a:ext cx="3287712" cy="3706813"/>
          </a:xfrm>
          <a:prstGeom prst="rect">
            <a:avLst/>
          </a:prstGeom>
          <a:noFill/>
          <a:ln w="9525">
            <a:noFill/>
            <a:miter lim="800000"/>
            <a:headEnd/>
            <a:tailEnd/>
          </a:ln>
        </p:spPr>
      </p:pic>
      <p:sp>
        <p:nvSpPr>
          <p:cNvPr id="15366" name="TextBox 6"/>
          <p:cNvSpPr txBox="1">
            <a:spLocks noChangeArrowheads="1"/>
          </p:cNvSpPr>
          <p:nvPr/>
        </p:nvSpPr>
        <p:spPr bwMode="auto">
          <a:xfrm>
            <a:off x="5410200" y="5410200"/>
            <a:ext cx="3657600" cy="1016000"/>
          </a:xfrm>
          <a:prstGeom prst="rect">
            <a:avLst/>
          </a:prstGeom>
          <a:noFill/>
          <a:ln w="9525">
            <a:noFill/>
            <a:miter lim="800000"/>
            <a:headEnd/>
            <a:tailEnd/>
          </a:ln>
        </p:spPr>
        <p:txBody>
          <a:bodyPr>
            <a:spAutoFit/>
          </a:bodyPr>
          <a:lstStyle/>
          <a:p>
            <a:r>
              <a:rPr lang="en-US" altLang="zh-CN" sz="2000">
                <a:solidFill>
                  <a:srgbClr val="133984"/>
                </a:solidFill>
              </a:rPr>
              <a:t>Llull 's thinking machine marked the beginning of the formalization revolution.</a:t>
            </a:r>
            <a:endParaRPr lang="zh-CN" altLang="en-US" sz="2000">
              <a:solidFill>
                <a:srgbClr val="133984"/>
              </a:solidFill>
            </a:endParaRPr>
          </a:p>
        </p:txBody>
      </p:sp>
      <p:sp>
        <p:nvSpPr>
          <p:cNvPr id="15367" name="TextBox 7"/>
          <p:cNvSpPr txBox="1">
            <a:spLocks noChangeArrowheads="1"/>
          </p:cNvSpPr>
          <p:nvPr/>
        </p:nvSpPr>
        <p:spPr bwMode="auto">
          <a:xfrm>
            <a:off x="762000" y="1339850"/>
            <a:ext cx="4114800" cy="1939925"/>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① </a:t>
            </a:r>
            <a:r>
              <a:rPr lang="en-US" altLang="zh-CN" sz="2000" b="1">
                <a:solidFill>
                  <a:srgbClr val="132584"/>
                </a:solidFill>
                <a:latin typeface="Book Antiqua" pitchFamily="18" charset="0"/>
                <a:ea typeface="汉仪超粗宋简" pitchFamily="49" charset="-122"/>
              </a:rPr>
              <a:t>R. </a:t>
            </a:r>
            <a:r>
              <a:rPr lang="en-US" altLang="zh-CN" sz="2000" b="1">
                <a:solidFill>
                  <a:srgbClr val="133984"/>
                </a:solidFill>
              </a:rPr>
              <a:t>Llull </a:t>
            </a:r>
            <a:r>
              <a:rPr lang="en-US" altLang="zh-CN" sz="2000">
                <a:solidFill>
                  <a:srgbClr val="133984"/>
                </a:solidFill>
              </a:rPr>
              <a:t>(1232–1315) was born and died in the island of Mallorca, one of the most prominent European writers, philosophers and scientists of 13th and 14th centuries.</a:t>
            </a:r>
            <a:endParaRPr lang="zh-CN" altLang="en-US" sz="2000">
              <a:solidFill>
                <a:srgbClr val="133984"/>
              </a:solidFill>
            </a:endParaRPr>
          </a:p>
        </p:txBody>
      </p:sp>
      <p:sp>
        <p:nvSpPr>
          <p:cNvPr id="15368" name="TextBox 8"/>
          <p:cNvSpPr txBox="1">
            <a:spLocks noChangeArrowheads="1"/>
          </p:cNvSpPr>
          <p:nvPr/>
        </p:nvSpPr>
        <p:spPr bwMode="auto">
          <a:xfrm>
            <a:off x="4953000" y="1352550"/>
            <a:ext cx="4114800" cy="400050"/>
          </a:xfrm>
          <a:prstGeom prst="rect">
            <a:avLst/>
          </a:prstGeom>
          <a:noFill/>
          <a:ln w="9525">
            <a:noFill/>
            <a:miter lim="800000"/>
            <a:headEnd/>
            <a:tailEnd/>
          </a:ln>
        </p:spPr>
        <p:txBody>
          <a:bodyPr>
            <a:spAutoFit/>
          </a:bodyPr>
          <a:lstStyle/>
          <a:p>
            <a:pPr marL="0" lvl="2"/>
            <a:r>
              <a:rPr lang="zh-CN" altLang="en-US" sz="2000">
                <a:solidFill>
                  <a:srgbClr val="132584"/>
                </a:solidFill>
                <a:latin typeface="Book Antiqua" pitchFamily="18" charset="0"/>
                <a:ea typeface="汉仪超粗宋简" pitchFamily="49" charset="-122"/>
              </a:rPr>
              <a:t>② </a:t>
            </a:r>
            <a:r>
              <a:rPr lang="en-US" altLang="zh-CN" sz="2000">
                <a:solidFill>
                  <a:srgbClr val="132584"/>
                </a:solidFill>
                <a:latin typeface="Book Antiqua" pitchFamily="18" charset="0"/>
                <a:ea typeface="汉仪超粗宋简" pitchFamily="49" charset="-122"/>
              </a:rPr>
              <a:t>Hardware of </a:t>
            </a:r>
            <a:r>
              <a:rPr lang="en-US" altLang="zh-CN" sz="2000" b="1">
                <a:solidFill>
                  <a:srgbClr val="132584"/>
                </a:solidFill>
                <a:latin typeface="Book Antiqua" pitchFamily="18" charset="0"/>
                <a:ea typeface="汉仪超粗宋简" pitchFamily="49" charset="-122"/>
              </a:rPr>
              <a:t>Llull's machine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81000" y="600075"/>
            <a:ext cx="8610600" cy="5953125"/>
          </a:xfrm>
        </p:spPr>
        <p:txBody>
          <a:bodyPr/>
          <a:lstStyle/>
          <a:p>
            <a:pPr marL="0" lvl="2" indent="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(3) Other computational Machinery</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1</a:t>
            </a:r>
            <a:endParaRPr lang="en-US" altLang="zh-CN" b="1" kern="0" dirty="0">
              <a:solidFill>
                <a:srgbClr val="132584"/>
              </a:solidFill>
              <a:latin typeface="+mn-ea"/>
              <a:ea typeface="+mn-ea"/>
            </a:endParaRPr>
          </a:p>
        </p:txBody>
      </p:sp>
      <p:sp>
        <p:nvSpPr>
          <p:cNvPr id="16388" name="TextBox 6"/>
          <p:cNvSpPr txBox="1">
            <a:spLocks noChangeArrowheads="1"/>
          </p:cNvSpPr>
          <p:nvPr/>
        </p:nvSpPr>
        <p:spPr bwMode="auto">
          <a:xfrm>
            <a:off x="609600" y="1044575"/>
            <a:ext cx="8229600" cy="400050"/>
          </a:xfrm>
          <a:prstGeom prst="rect">
            <a:avLst/>
          </a:prstGeom>
          <a:noFill/>
          <a:ln w="9525">
            <a:noFill/>
            <a:miter lim="800000"/>
            <a:headEnd/>
            <a:tailEnd/>
          </a:ln>
        </p:spPr>
        <p:txBody>
          <a:bodyPr>
            <a:spAutoFit/>
          </a:bodyPr>
          <a:lstStyle/>
          <a:p>
            <a:pPr marL="266700" indent="-266700"/>
            <a:r>
              <a:rPr lang="zh-CN" altLang="en-US" sz="2000">
                <a:solidFill>
                  <a:srgbClr val="132584"/>
                </a:solidFill>
                <a:latin typeface="Book Antiqua" pitchFamily="18" charset="0"/>
                <a:ea typeface="汉仪超粗宋简" pitchFamily="49" charset="-122"/>
              </a:rPr>
              <a:t>① </a:t>
            </a:r>
            <a:r>
              <a:rPr lang="fr-FR" altLang="zh-CN" sz="2000">
                <a:solidFill>
                  <a:srgbClr val="132584"/>
                </a:solidFill>
                <a:latin typeface="Book Antiqua" pitchFamily="18" charset="0"/>
                <a:ea typeface="汉仪超粗宋简" pitchFamily="49" charset="-122"/>
              </a:rPr>
              <a:t>Blaise Pascal’s 1641 </a:t>
            </a:r>
            <a:r>
              <a:rPr lang="fr-FR" altLang="zh-CN" sz="2000" b="1">
                <a:solidFill>
                  <a:srgbClr val="132584"/>
                </a:solidFill>
                <a:latin typeface="Book Antiqua" pitchFamily="18" charset="0"/>
                <a:ea typeface="汉仪超粗宋简" pitchFamily="49" charset="-122"/>
              </a:rPr>
              <a:t>“Pascaline” machine  </a:t>
            </a:r>
            <a:r>
              <a:rPr lang="fr-FR" altLang="zh-CN" sz="2000">
                <a:solidFill>
                  <a:srgbClr val="132584"/>
                </a:solidFill>
                <a:latin typeface="Book Antiqua" pitchFamily="18" charset="0"/>
                <a:ea typeface="汉仪超粗宋简" pitchFamily="49" charset="-122"/>
              </a:rPr>
              <a:t>(Paris)</a:t>
            </a:r>
            <a:endParaRPr lang="zh-CN" altLang="en-US" sz="2000">
              <a:solidFill>
                <a:srgbClr val="133984"/>
              </a:solidFill>
            </a:endParaRPr>
          </a:p>
        </p:txBody>
      </p:sp>
      <p:sp>
        <p:nvSpPr>
          <p:cNvPr id="16389" name="TextBox 8"/>
          <p:cNvSpPr txBox="1">
            <a:spLocks noChangeArrowheads="1"/>
          </p:cNvSpPr>
          <p:nvPr/>
        </p:nvSpPr>
        <p:spPr bwMode="auto">
          <a:xfrm>
            <a:off x="609600" y="3886200"/>
            <a:ext cx="8382000" cy="400050"/>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② </a:t>
            </a:r>
            <a:r>
              <a:rPr lang="fr-FR" altLang="zh-CN" sz="2000">
                <a:solidFill>
                  <a:srgbClr val="132584"/>
                </a:solidFill>
                <a:latin typeface="Book Antiqua" pitchFamily="18" charset="0"/>
                <a:ea typeface="汉仪超粗宋简" pitchFamily="49" charset="-122"/>
              </a:rPr>
              <a:t>Gottfried Wilhelm von Leibniz’s</a:t>
            </a:r>
            <a:r>
              <a:rPr lang="fr-FR" altLang="zh-CN" sz="2000" b="1">
                <a:solidFill>
                  <a:srgbClr val="132584"/>
                </a:solidFill>
                <a:latin typeface="Book Antiqua" pitchFamily="18" charset="0"/>
                <a:ea typeface="汉仪超粗宋简" pitchFamily="49" charset="-122"/>
              </a:rPr>
              <a:t>  calculating wheel </a:t>
            </a:r>
            <a:r>
              <a:rPr lang="en-US" altLang="zh-CN" sz="2000">
                <a:solidFill>
                  <a:srgbClr val="132584"/>
                </a:solidFill>
                <a:latin typeface="Book Antiqua" pitchFamily="18" charset="0"/>
                <a:ea typeface="汉仪超粗宋简" pitchFamily="49" charset="-122"/>
              </a:rPr>
              <a:t>(</a:t>
            </a:r>
            <a:r>
              <a:rPr lang="fr-FR" altLang="zh-CN" sz="2000">
                <a:solidFill>
                  <a:srgbClr val="132584"/>
                </a:solidFill>
                <a:latin typeface="Book Antiqua" pitchFamily="18" charset="0"/>
                <a:ea typeface="汉仪超粗宋简" pitchFamily="49" charset="-122"/>
              </a:rPr>
              <a:t>1671)</a:t>
            </a:r>
            <a:endParaRPr lang="zh-CN" altLang="en-US" sz="2000">
              <a:solidFill>
                <a:srgbClr val="133984"/>
              </a:solidFill>
            </a:endParaRPr>
          </a:p>
        </p:txBody>
      </p:sp>
      <p:pic>
        <p:nvPicPr>
          <p:cNvPr id="16390" name="Picture 5"/>
          <p:cNvPicPr>
            <a:picLocks noChangeAspect="1" noChangeArrowheads="1"/>
          </p:cNvPicPr>
          <p:nvPr/>
        </p:nvPicPr>
        <p:blipFill>
          <a:blip r:embed="rId3"/>
          <a:srcRect/>
          <a:stretch>
            <a:fillRect/>
          </a:stretch>
        </p:blipFill>
        <p:spPr bwMode="auto">
          <a:xfrm>
            <a:off x="2698750" y="1482725"/>
            <a:ext cx="3473450" cy="2327275"/>
          </a:xfrm>
          <a:prstGeom prst="rect">
            <a:avLst/>
          </a:prstGeom>
          <a:noFill/>
          <a:ln w="28575" algn="ctr">
            <a:noFill/>
            <a:miter lim="800000"/>
            <a:headEnd/>
            <a:tailEnd/>
          </a:ln>
        </p:spPr>
      </p:pic>
      <p:pic>
        <p:nvPicPr>
          <p:cNvPr id="16391" name="Picture 6"/>
          <p:cNvPicPr>
            <a:picLocks noChangeAspect="1" noChangeArrowheads="1"/>
          </p:cNvPicPr>
          <p:nvPr/>
        </p:nvPicPr>
        <p:blipFill>
          <a:blip r:embed="rId4"/>
          <a:srcRect/>
          <a:stretch>
            <a:fillRect/>
          </a:stretch>
        </p:blipFill>
        <p:spPr bwMode="auto">
          <a:xfrm>
            <a:off x="2152650" y="4343400"/>
            <a:ext cx="4781550" cy="2133600"/>
          </a:xfrm>
          <a:prstGeom prst="rect">
            <a:avLst/>
          </a:prstGeom>
          <a:noFill/>
          <a:ln w="28575" algn="ctr">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381000" y="600075"/>
            <a:ext cx="8610600" cy="5953125"/>
          </a:xfrm>
        </p:spPr>
        <p:txBody>
          <a:bodyPr/>
          <a:lstStyle/>
          <a:p>
            <a:pPr marL="0" lvl="2" indent="0" eaLnBrk="1" hangingPunct="1">
              <a:spcBef>
                <a:spcPts val="200"/>
              </a:spcBef>
              <a:spcAft>
                <a:spcPts val="200"/>
              </a:spcAft>
              <a:buFontTx/>
              <a:buNone/>
            </a:pPr>
            <a:r>
              <a:rPr lang="en-US" altLang="zh-CN" sz="2200" smtClean="0">
                <a:solidFill>
                  <a:srgbClr val="132584"/>
                </a:solidFill>
                <a:latin typeface="Book Antiqua" pitchFamily="18" charset="0"/>
                <a:ea typeface="汉仪超粗宋简" pitchFamily="49" charset="-122"/>
              </a:rPr>
              <a:t>(3) Other computational Machinery</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1</a:t>
            </a:r>
            <a:endParaRPr lang="en-US" altLang="zh-CN" b="1" kern="0" dirty="0">
              <a:solidFill>
                <a:srgbClr val="132584"/>
              </a:solidFill>
              <a:latin typeface="+mn-ea"/>
              <a:ea typeface="+mn-ea"/>
            </a:endParaRPr>
          </a:p>
        </p:txBody>
      </p:sp>
      <p:sp>
        <p:nvSpPr>
          <p:cNvPr id="17412" name="TextBox 8"/>
          <p:cNvSpPr txBox="1">
            <a:spLocks noChangeArrowheads="1"/>
          </p:cNvSpPr>
          <p:nvPr/>
        </p:nvSpPr>
        <p:spPr bwMode="auto">
          <a:xfrm>
            <a:off x="762000" y="3962400"/>
            <a:ext cx="7391400" cy="400050"/>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④ </a:t>
            </a:r>
            <a:r>
              <a:rPr lang="fr-FR" altLang="zh-CN" sz="2000">
                <a:solidFill>
                  <a:srgbClr val="132584"/>
                </a:solidFill>
                <a:latin typeface="Book Antiqua" pitchFamily="18" charset="0"/>
                <a:ea typeface="汉仪超粗宋简" pitchFamily="49" charset="-122"/>
              </a:rPr>
              <a:t>Vannevar Bush’s </a:t>
            </a:r>
            <a:r>
              <a:rPr lang="fr-FR" altLang="zh-CN" sz="2000" b="1">
                <a:solidFill>
                  <a:srgbClr val="132584"/>
                </a:solidFill>
                <a:latin typeface="Book Antiqua" pitchFamily="18" charset="0"/>
                <a:ea typeface="汉仪超粗宋简" pitchFamily="49" charset="-122"/>
              </a:rPr>
              <a:t>analog computer</a:t>
            </a:r>
            <a:endParaRPr lang="zh-CN" altLang="en-US" sz="2000" b="1">
              <a:solidFill>
                <a:srgbClr val="133984"/>
              </a:solidFill>
            </a:endParaRPr>
          </a:p>
        </p:txBody>
      </p:sp>
      <p:sp>
        <p:nvSpPr>
          <p:cNvPr id="17413" name="TextBox 9"/>
          <p:cNvSpPr txBox="1">
            <a:spLocks noChangeArrowheads="1"/>
          </p:cNvSpPr>
          <p:nvPr/>
        </p:nvSpPr>
        <p:spPr bwMode="auto">
          <a:xfrm>
            <a:off x="762000" y="1052513"/>
            <a:ext cx="6934200" cy="400050"/>
          </a:xfrm>
          <a:prstGeom prst="rect">
            <a:avLst/>
          </a:prstGeom>
          <a:noFill/>
          <a:ln w="9525">
            <a:noFill/>
            <a:miter lim="800000"/>
            <a:headEnd/>
            <a:tailEnd/>
          </a:ln>
        </p:spPr>
        <p:txBody>
          <a:bodyPr>
            <a:spAutoFit/>
          </a:bodyPr>
          <a:lstStyle/>
          <a:p>
            <a:pPr marL="361950" indent="-361950"/>
            <a:r>
              <a:rPr lang="zh-CN" altLang="en-US" sz="2000">
                <a:solidFill>
                  <a:srgbClr val="132584"/>
                </a:solidFill>
                <a:latin typeface="Book Antiqua" pitchFamily="18" charset="0"/>
                <a:ea typeface="汉仪超粗宋简" pitchFamily="49" charset="-122"/>
              </a:rPr>
              <a:t>③ </a:t>
            </a:r>
            <a:r>
              <a:rPr lang="en-US" altLang="zh-CN" sz="2000">
                <a:solidFill>
                  <a:srgbClr val="132584"/>
                </a:solidFill>
                <a:latin typeface="Book Antiqua" pitchFamily="18" charset="0"/>
                <a:ea typeface="汉仪超粗宋简" pitchFamily="49" charset="-122"/>
              </a:rPr>
              <a:t>C. Bobbage’s </a:t>
            </a:r>
            <a:r>
              <a:rPr lang="fr-FR" altLang="zh-CN" sz="2000" b="1">
                <a:solidFill>
                  <a:srgbClr val="132584"/>
                </a:solidFill>
                <a:latin typeface="Book Antiqua" pitchFamily="18" charset="0"/>
                <a:ea typeface="汉仪超粗宋简" pitchFamily="49" charset="-122"/>
              </a:rPr>
              <a:t>Difference Engine #2</a:t>
            </a:r>
            <a:endParaRPr lang="zh-CN" altLang="en-US" sz="2000" b="1">
              <a:solidFill>
                <a:srgbClr val="133984"/>
              </a:solidFill>
            </a:endParaRPr>
          </a:p>
        </p:txBody>
      </p:sp>
      <p:pic>
        <p:nvPicPr>
          <p:cNvPr id="17414" name="Picture 3" descr="050114_2529_difference"/>
          <p:cNvPicPr>
            <a:picLocks noChangeAspect="1" noChangeArrowheads="1"/>
          </p:cNvPicPr>
          <p:nvPr/>
        </p:nvPicPr>
        <p:blipFill>
          <a:blip r:embed="rId2" cstate="print"/>
          <a:srcRect/>
          <a:stretch>
            <a:fillRect/>
          </a:stretch>
        </p:blipFill>
        <p:spPr bwMode="auto">
          <a:xfrm>
            <a:off x="2551113" y="1562100"/>
            <a:ext cx="3240087" cy="2347913"/>
          </a:xfrm>
          <a:prstGeom prst="rect">
            <a:avLst/>
          </a:prstGeom>
          <a:noFill/>
          <a:ln w="9525">
            <a:noFill/>
            <a:miter lim="800000"/>
            <a:headEnd/>
            <a:tailEnd/>
          </a:ln>
        </p:spPr>
      </p:pic>
      <p:pic>
        <p:nvPicPr>
          <p:cNvPr id="17415" name="Picture 4"/>
          <p:cNvPicPr>
            <a:picLocks noChangeAspect="1" noChangeArrowheads="1"/>
          </p:cNvPicPr>
          <p:nvPr/>
        </p:nvPicPr>
        <p:blipFill>
          <a:blip r:embed="rId3"/>
          <a:srcRect/>
          <a:stretch>
            <a:fillRect/>
          </a:stretch>
        </p:blipFill>
        <p:spPr bwMode="auto">
          <a:xfrm>
            <a:off x="2971800" y="4419600"/>
            <a:ext cx="2667000" cy="2144713"/>
          </a:xfrm>
          <a:prstGeom prst="rect">
            <a:avLst/>
          </a:prstGeom>
          <a:noFill/>
          <a:ln w="28575"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76275"/>
            <a:ext cx="8382000" cy="5953125"/>
          </a:xfrm>
        </p:spPr>
        <p:txBody>
          <a:bodyPr/>
          <a:lstStyle/>
          <a:p>
            <a:pPr marL="0"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(4) </a:t>
            </a:r>
            <a:r>
              <a:rPr lang="en-US" altLang="zh-CN" b="1" dirty="0" smtClean="0">
                <a:solidFill>
                  <a:srgbClr val="132584"/>
                </a:solidFill>
                <a:latin typeface="Book Antiqua" pitchFamily="18" charset="0"/>
                <a:ea typeface="汉仪超粗宋简" pitchFamily="49" charset="-122"/>
              </a:rPr>
              <a:t>Conclusions</a:t>
            </a:r>
            <a:r>
              <a:rPr lang="en-US" altLang="zh-CN" dirty="0" smtClean="0">
                <a:solidFill>
                  <a:srgbClr val="132584"/>
                </a:solidFill>
                <a:latin typeface="Book Antiqua" pitchFamily="18" charset="0"/>
                <a:ea typeface="汉仪超粗宋简" pitchFamily="49" charset="-122"/>
              </a:rPr>
              <a:t>:</a:t>
            </a:r>
          </a:p>
          <a:p>
            <a:pPr marL="714375" lvl="2" indent="-35242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 </a:t>
            </a:r>
            <a:r>
              <a:rPr lang="en-US" altLang="zh-CN" dirty="0" smtClean="0">
                <a:solidFill>
                  <a:srgbClr val="132584"/>
                </a:solidFill>
                <a:latin typeface="Book Antiqua" pitchFamily="18" charset="0"/>
                <a:ea typeface="汉仪超粗宋简" pitchFamily="49" charset="-122"/>
              </a:rPr>
              <a:t>In history, the computation method adopted by an analog computer was different from what we known as “four arithmetic operations”.  A </a:t>
            </a:r>
            <a:r>
              <a:rPr lang="en-US" altLang="zh-CN" b="1" dirty="0" smtClean="0">
                <a:solidFill>
                  <a:srgbClr val="132584"/>
                </a:solidFill>
                <a:latin typeface="Book Antiqua" pitchFamily="18" charset="0"/>
                <a:ea typeface="汉仪超粗宋简" pitchFamily="49" charset="-122"/>
              </a:rPr>
              <a:t>classical analog computer called differential analyzer </a:t>
            </a:r>
            <a:r>
              <a:rPr lang="en-US" altLang="zh-CN" dirty="0" smtClean="0">
                <a:solidFill>
                  <a:srgbClr val="132584"/>
                </a:solidFill>
                <a:latin typeface="Book Antiqua" pitchFamily="18" charset="0"/>
                <a:ea typeface="汉仪超粗宋简" pitchFamily="49" charset="-122"/>
              </a:rPr>
              <a:t>by a means of a differential wheel and “integration” which are usually </a:t>
            </a:r>
            <a:r>
              <a:rPr lang="en-US" altLang="zh-CN" b="1" dirty="0" smtClean="0">
                <a:solidFill>
                  <a:srgbClr val="132584"/>
                </a:solidFill>
                <a:latin typeface="Book Antiqua" pitchFamily="18" charset="0"/>
                <a:ea typeface="汉仪超粗宋简" pitchFamily="49" charset="-122"/>
              </a:rPr>
              <a:t>more effective than a computation method based on the four arithmetic operations</a:t>
            </a:r>
            <a:r>
              <a:rPr lang="en-US" altLang="zh-CN" dirty="0" smtClean="0">
                <a:solidFill>
                  <a:srgbClr val="132584"/>
                </a:solidFill>
                <a:latin typeface="Book Antiqua" pitchFamily="18" charset="0"/>
                <a:ea typeface="汉仪超粗宋简" pitchFamily="49" charset="-122"/>
              </a:rPr>
              <a:t>. </a:t>
            </a:r>
          </a:p>
          <a:p>
            <a:pPr marL="714375" lvl="2" indent="-352425"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dirty="0" smtClean="0">
                <a:solidFill>
                  <a:srgbClr val="132584"/>
                </a:solidFill>
                <a:latin typeface="Book Antiqua" pitchFamily="18" charset="0"/>
                <a:ea typeface="汉仪超粗宋简" pitchFamily="49" charset="-122"/>
              </a:rPr>
              <a:t>The history of computing presented above reflected the efforts of human beings for </a:t>
            </a:r>
            <a:r>
              <a:rPr lang="en-US" altLang="zh-CN" b="1" dirty="0" smtClean="0">
                <a:solidFill>
                  <a:srgbClr val="132584"/>
                </a:solidFill>
                <a:latin typeface="Book Antiqua" pitchFamily="18" charset="0"/>
                <a:ea typeface="汉仪超粗宋简" pitchFamily="49" charset="-122"/>
              </a:rPr>
              <a:t>exploring</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the essence and the fundamental problems of computing process</a:t>
            </a:r>
            <a:r>
              <a:rPr lang="en-US" altLang="zh-CN" dirty="0" smtClean="0">
                <a:solidFill>
                  <a:srgbClr val="132584"/>
                </a:solidFill>
                <a:latin typeface="Book Antiqua" pitchFamily="18" charset="0"/>
                <a:ea typeface="汉仪超粗宋简" pitchFamily="49" charset="-122"/>
              </a:rPr>
              <a:t>. During the long procedure, more and more experiences for the development of modern computers was also accumulated.</a:t>
            </a:r>
          </a:p>
        </p:txBody>
      </p:sp>
      <p:sp>
        <p:nvSpPr>
          <p:cNvPr id="4" name="Rectangle 3"/>
          <p:cNvSpPr txBox="1">
            <a:spLocks noChangeArrowheads="1"/>
          </p:cNvSpPr>
          <p:nvPr/>
        </p:nvSpPr>
        <p:spPr bwMode="auto">
          <a:xfrm>
            <a:off x="8077200" y="0"/>
            <a:ext cx="1066800" cy="457200"/>
          </a:xfrm>
          <a:prstGeom prst="rect">
            <a:avLst/>
          </a:prstGeom>
          <a:noFill/>
          <a:ln w="9525">
            <a:noFill/>
            <a:miter lim="800000"/>
            <a:headEnd/>
            <a:tailEnd/>
          </a:ln>
        </p:spPr>
        <p:txBody>
          <a:bodyPr/>
          <a:lstStyle/>
          <a:p>
            <a:pPr marL="361950" lvl="1" indent="-361950">
              <a:lnSpc>
                <a:spcPct val="110000"/>
              </a:lnSpc>
              <a:spcBef>
                <a:spcPts val="200"/>
              </a:spcBef>
              <a:spcAft>
                <a:spcPts val="200"/>
              </a:spcAft>
              <a:buClr>
                <a:srgbClr val="000066"/>
              </a:buClr>
              <a:defRPr/>
            </a:pPr>
            <a:r>
              <a:rPr lang="en-US" altLang="zh-CN" b="1" kern="0" dirty="0">
                <a:solidFill>
                  <a:srgbClr val="132584"/>
                </a:solidFill>
                <a:latin typeface="+mn-ea"/>
                <a:ea typeface="+mn-ea"/>
              </a:rPr>
              <a:t>2.1   </a:t>
            </a:r>
            <a:r>
              <a:rPr lang="en-US" altLang="zh-CN" sz="2000" b="1" kern="0" dirty="0">
                <a:solidFill>
                  <a:srgbClr val="132584"/>
                </a:solidFill>
                <a:latin typeface="+mn-ea"/>
                <a:ea typeface="+mn-ea"/>
              </a:rPr>
              <a:t>1</a:t>
            </a:r>
            <a:endParaRPr lang="en-US" altLang="zh-CN" b="1" kern="0" dirty="0">
              <a:solidFill>
                <a:srgbClr val="132584"/>
              </a:solidFill>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hpcc-宣传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ComputationalThinking-1</Template>
  <TotalTime>2750</TotalTime>
  <Words>2376</Words>
  <Application>Microsoft Office PowerPoint</Application>
  <PresentationFormat>全屏显示(4:3)</PresentationFormat>
  <Paragraphs>367</Paragraphs>
  <Slides>36</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Monotype Sorts</vt:lpstr>
      <vt:lpstr>汉仪超粗宋简</vt:lpstr>
      <vt:lpstr>黑体</vt:lpstr>
      <vt:lpstr>华文楷体</vt:lpstr>
      <vt:lpstr>楷体_GB2312</vt:lpstr>
      <vt:lpstr>隶书</vt:lpstr>
      <vt:lpstr>宋体</vt:lpstr>
      <vt:lpstr>Arial</vt:lpstr>
      <vt:lpstr>Book Antiqua</vt:lpstr>
      <vt:lpstr>Calibri</vt:lpstr>
      <vt:lpstr>Californian FB</vt:lpstr>
      <vt:lpstr>Times New Roman</vt:lpstr>
      <vt:lpstr>nhpcc-宣传册</vt:lpstr>
      <vt:lpstr>Introduction to Computational Thinking(2)</vt:lpstr>
      <vt:lpstr>Chapter 2  Computational Theory &amp; Computational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图灵机与冯·诺依曼机</vt:lpstr>
      <vt:lpstr>图灵机与冯·诺依曼机</vt:lpstr>
      <vt:lpstr>图灵机与冯·诺依曼机</vt:lpstr>
      <vt:lpstr>图灵机与冯·诺依曼机</vt:lpstr>
      <vt:lpstr>图灵机与冯·诺依曼机</vt:lpstr>
      <vt:lpstr>图灵机与冯·诺依曼机</vt:lpstr>
      <vt:lpstr>图灵机与冯·诺依曼机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深圳大学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计算机前沿技术讲座 2011年秋季</dc:title>
  <dc:creator>毛睿</dc:creator>
  <cp:lastModifiedBy>mao rui</cp:lastModifiedBy>
  <cp:revision>73</cp:revision>
  <dcterms:created xsi:type="dcterms:W3CDTF">2011-09-12T12:30:47Z</dcterms:created>
  <dcterms:modified xsi:type="dcterms:W3CDTF">2019-12-16T11:13:45Z</dcterms:modified>
</cp:coreProperties>
</file>