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345"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F094E87-AE46-434F-B68A-A9C2E772A219}" type="datetimeFigureOut">
              <a:rPr lang="zh-CN" altLang="en-US"/>
              <a:pPr>
                <a:defRPr/>
              </a:pPr>
              <a:t>2019/12/16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96FB2FA-8608-4B23-9D69-718D13DBF36F}" type="slidenum">
              <a:rPr lang="zh-CN" altLang="en-US"/>
              <a:pPr>
                <a:defRPr/>
              </a:pPr>
              <a:t>‹#›</a:t>
            </a:fld>
            <a:endParaRPr lang="zh-CN" altLang="en-US"/>
          </a:p>
        </p:txBody>
      </p:sp>
    </p:spTree>
    <p:extLst>
      <p:ext uri="{BB962C8B-B14F-4D97-AF65-F5344CB8AC3E}">
        <p14:creationId xmlns:p14="http://schemas.microsoft.com/office/powerpoint/2010/main" val="1958130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p:txBody>
          <a:bodyPr/>
          <a:lstStyle/>
          <a:p>
            <a:pPr>
              <a:defRPr/>
            </a:pPr>
            <a:r>
              <a:rPr lang="zh-CN" altLang="en-US" smtClean="0"/>
              <a:t>《计算机基础》</a:t>
            </a:r>
          </a:p>
        </p:txBody>
      </p:sp>
      <p:sp>
        <p:nvSpPr>
          <p:cNvPr id="87043" name="Rectangle 3"/>
          <p:cNvSpPr>
            <a:spLocks noGrp="1" noChangeArrowheads="1"/>
          </p:cNvSpPr>
          <p:nvPr>
            <p:ph type="dt" sz="quarter" idx="1"/>
          </p:nvPr>
        </p:nvSpPr>
        <p:spPr/>
        <p:txBody>
          <a:bodyPr/>
          <a:lstStyle/>
          <a:p>
            <a:pPr>
              <a:defRPr/>
            </a:pPr>
            <a:r>
              <a:rPr lang="zh-CN" altLang="en-US" smtClean="0"/>
              <a:t>第1章 计算机基础知识</a:t>
            </a:r>
            <a:endParaRPr lang="en-US" altLang="zh-CN" smtClean="0"/>
          </a:p>
        </p:txBody>
      </p:sp>
      <p:sp>
        <p:nvSpPr>
          <p:cNvPr id="59396"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59397" name="Rectangle 3"/>
          <p:cNvSpPr>
            <a:spLocks noGrp="1" noChangeArrowheads="1"/>
          </p:cNvSpPr>
          <p:nvPr>
            <p:ph type="body" idx="1"/>
          </p:nvPr>
        </p:nvSpPr>
        <p:spPr bwMode="auto">
          <a:xfrm>
            <a:off x="457200" y="4343400"/>
            <a:ext cx="5943600" cy="4419600"/>
          </a:xfrm>
          <a:noFill/>
        </p:spPr>
        <p:txBody>
          <a:bodyPr wrap="square" numCol="1" anchor="t" anchorCtr="0" compatLnSpc="1">
            <a:prstTxWarp prst="textNoShape">
              <a:avLst/>
            </a:prstTxWarp>
          </a:bodyPr>
          <a:lstStyle/>
          <a:p>
            <a:pPr eaLnBrk="1" hangingPunct="1"/>
            <a:endParaRPr lang="en-US" altLang="zh-CN" smtClean="0">
              <a:latin typeface="Arial" charset="0"/>
            </a:endParaRPr>
          </a:p>
          <a:p>
            <a:pPr eaLnBrk="1" hangingPunct="1"/>
            <a:r>
              <a:rPr lang="zh-CN" altLang="en-US" smtClean="0">
                <a:latin typeface="Arial" charset="0"/>
              </a:rPr>
              <a:t>其实就是基数</a:t>
            </a:r>
          </a:p>
        </p:txBody>
      </p:sp>
    </p:spTree>
    <p:extLst>
      <p:ext uri="{BB962C8B-B14F-4D97-AF65-F5344CB8AC3E}">
        <p14:creationId xmlns:p14="http://schemas.microsoft.com/office/powerpoint/2010/main" val="417789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p:txBody>
          <a:bodyPr/>
          <a:lstStyle/>
          <a:p>
            <a:pPr>
              <a:defRPr/>
            </a:pPr>
            <a:r>
              <a:rPr lang="zh-CN" altLang="en-US" smtClean="0"/>
              <a:t>《计算机基础》</a:t>
            </a:r>
          </a:p>
        </p:txBody>
      </p:sp>
      <p:sp>
        <p:nvSpPr>
          <p:cNvPr id="88067" name="Rectangle 3"/>
          <p:cNvSpPr>
            <a:spLocks noGrp="1" noChangeArrowheads="1"/>
          </p:cNvSpPr>
          <p:nvPr>
            <p:ph type="dt" sz="quarter" idx="1"/>
          </p:nvPr>
        </p:nvSpPr>
        <p:spPr/>
        <p:txBody>
          <a:bodyPr/>
          <a:lstStyle/>
          <a:p>
            <a:pPr>
              <a:defRPr/>
            </a:pPr>
            <a:r>
              <a:rPr lang="zh-CN" altLang="en-US" smtClean="0"/>
              <a:t>第1章 计算机基础知识</a:t>
            </a:r>
            <a:endParaRPr lang="en-US" altLang="zh-CN" smtClean="0"/>
          </a:p>
        </p:txBody>
      </p:sp>
      <p:sp>
        <p:nvSpPr>
          <p:cNvPr id="6042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60421" name="Rectangle 3"/>
          <p:cNvSpPr>
            <a:spLocks noGrp="1" noChangeArrowheads="1"/>
          </p:cNvSpPr>
          <p:nvPr>
            <p:ph type="body" idx="1"/>
          </p:nvPr>
        </p:nvSpPr>
        <p:spPr bwMode="auto">
          <a:xfrm>
            <a:off x="457200" y="4343400"/>
            <a:ext cx="5943600" cy="4419600"/>
          </a:xfrm>
          <a:noFill/>
        </p:spPr>
        <p:txBody>
          <a:bodyPr wrap="square" numCol="1" anchor="t" anchorCtr="0" compatLnSpc="1">
            <a:prstTxWarp prst="textNoShape">
              <a:avLst/>
            </a:prstTxWarp>
          </a:bodyPr>
          <a:lstStyle/>
          <a:p>
            <a:pPr eaLnBrk="1" hangingPunct="1"/>
            <a:r>
              <a:rPr lang="en-US" altLang="zh-CN" smtClean="0">
                <a:latin typeface="Arial" charset="0"/>
              </a:rPr>
              <a:t>Windows calculator</a:t>
            </a:r>
            <a:endParaRPr lang="zh-CN" altLang="en-US" smtClean="0">
              <a:latin typeface="Arial" charset="0"/>
            </a:endParaRPr>
          </a:p>
        </p:txBody>
      </p:sp>
    </p:spTree>
    <p:extLst>
      <p:ext uri="{BB962C8B-B14F-4D97-AF65-F5344CB8AC3E}">
        <p14:creationId xmlns:p14="http://schemas.microsoft.com/office/powerpoint/2010/main" val="255825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p:txBody>
          <a:bodyPr/>
          <a:lstStyle/>
          <a:p>
            <a:pPr>
              <a:defRPr/>
            </a:pPr>
            <a:r>
              <a:rPr lang="zh-CN" altLang="en-US" smtClean="0"/>
              <a:t>《计算机基础》</a:t>
            </a:r>
          </a:p>
        </p:txBody>
      </p:sp>
      <p:sp>
        <p:nvSpPr>
          <p:cNvPr id="89091" name="Rectangle 3"/>
          <p:cNvSpPr>
            <a:spLocks noGrp="1" noChangeArrowheads="1"/>
          </p:cNvSpPr>
          <p:nvPr>
            <p:ph type="dt" sz="quarter" idx="1"/>
          </p:nvPr>
        </p:nvSpPr>
        <p:spPr/>
        <p:txBody>
          <a:bodyPr/>
          <a:lstStyle/>
          <a:p>
            <a:pPr>
              <a:defRPr/>
            </a:pPr>
            <a:r>
              <a:rPr lang="zh-CN" altLang="en-US" smtClean="0"/>
              <a:t>第1章 计算机基础知识</a:t>
            </a:r>
            <a:endParaRPr lang="en-US" altLang="zh-CN" smtClean="0"/>
          </a:p>
        </p:txBody>
      </p:sp>
      <p:sp>
        <p:nvSpPr>
          <p:cNvPr id="61444"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61445" name="Rectangle 3"/>
          <p:cNvSpPr>
            <a:spLocks noGrp="1" noChangeArrowheads="1"/>
          </p:cNvSpPr>
          <p:nvPr>
            <p:ph type="body" idx="1"/>
          </p:nvPr>
        </p:nvSpPr>
        <p:spPr bwMode="auto">
          <a:xfrm>
            <a:off x="457200" y="4343400"/>
            <a:ext cx="5943600" cy="4419600"/>
          </a:xfrm>
          <a:noFill/>
        </p:spPr>
        <p:txBody>
          <a:bodyPr wrap="square" numCol="1" anchor="t" anchorCtr="0" compatLnSpc="1">
            <a:prstTxWarp prst="textNoShape">
              <a:avLst/>
            </a:prstTxWarp>
          </a:bodyPr>
          <a:lstStyle/>
          <a:p>
            <a:pPr eaLnBrk="1" hangingPunct="1"/>
            <a:r>
              <a:rPr lang="zh-CN" altLang="en-US" smtClean="0">
                <a:latin typeface="Arial" charset="0"/>
              </a:rPr>
              <a:t>注意</a:t>
            </a:r>
            <a:r>
              <a:rPr lang="en-US" altLang="zh-CN" smtClean="0">
                <a:latin typeface="Arial" charset="0"/>
              </a:rPr>
              <a:t>16</a:t>
            </a:r>
            <a:r>
              <a:rPr lang="zh-CN" altLang="en-US" smtClean="0">
                <a:latin typeface="Arial" charset="0"/>
              </a:rPr>
              <a:t>进制后几个数字</a:t>
            </a:r>
          </a:p>
        </p:txBody>
      </p:sp>
    </p:spTree>
    <p:extLst>
      <p:ext uri="{BB962C8B-B14F-4D97-AF65-F5344CB8AC3E}">
        <p14:creationId xmlns:p14="http://schemas.microsoft.com/office/powerpoint/2010/main" val="87324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p:txBody>
          <a:bodyPr/>
          <a:lstStyle/>
          <a:p>
            <a:pPr>
              <a:defRPr/>
            </a:pPr>
            <a:r>
              <a:rPr lang="zh-CN" altLang="en-US" smtClean="0"/>
              <a:t>《计算机基础》</a:t>
            </a:r>
          </a:p>
        </p:txBody>
      </p:sp>
      <p:sp>
        <p:nvSpPr>
          <p:cNvPr id="90115" name="Rectangle 3"/>
          <p:cNvSpPr>
            <a:spLocks noGrp="1" noChangeArrowheads="1"/>
          </p:cNvSpPr>
          <p:nvPr>
            <p:ph type="dt" sz="quarter" idx="1"/>
          </p:nvPr>
        </p:nvSpPr>
        <p:spPr/>
        <p:txBody>
          <a:bodyPr/>
          <a:lstStyle/>
          <a:p>
            <a:pPr>
              <a:defRPr/>
            </a:pPr>
            <a:r>
              <a:rPr lang="zh-CN" altLang="en-US" smtClean="0"/>
              <a:t>第1章 计算机基础知识</a:t>
            </a:r>
            <a:endParaRPr lang="en-US" altLang="zh-CN" smtClean="0"/>
          </a:p>
        </p:txBody>
      </p:sp>
      <p:sp>
        <p:nvSpPr>
          <p:cNvPr id="62468"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62469" name="Rectangle 3"/>
          <p:cNvSpPr>
            <a:spLocks noGrp="1" noChangeArrowheads="1"/>
          </p:cNvSpPr>
          <p:nvPr>
            <p:ph type="body" idx="1"/>
          </p:nvPr>
        </p:nvSpPr>
        <p:spPr bwMode="auto">
          <a:xfrm>
            <a:off x="457200" y="4343400"/>
            <a:ext cx="5943600" cy="4419600"/>
          </a:xfrm>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5941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p:txBody>
          <a:bodyPr/>
          <a:lstStyle/>
          <a:p>
            <a:pPr>
              <a:defRPr/>
            </a:pPr>
            <a:r>
              <a:rPr lang="zh-CN" altLang="en-US" smtClean="0"/>
              <a:t>《计算机基础》</a:t>
            </a:r>
          </a:p>
        </p:txBody>
      </p:sp>
      <p:sp>
        <p:nvSpPr>
          <p:cNvPr id="91139" name="Rectangle 3"/>
          <p:cNvSpPr>
            <a:spLocks noGrp="1" noChangeArrowheads="1"/>
          </p:cNvSpPr>
          <p:nvPr>
            <p:ph type="dt" sz="quarter" idx="1"/>
          </p:nvPr>
        </p:nvSpPr>
        <p:spPr/>
        <p:txBody>
          <a:bodyPr/>
          <a:lstStyle/>
          <a:p>
            <a:pPr>
              <a:defRPr/>
            </a:pPr>
            <a:r>
              <a:rPr lang="zh-CN" altLang="en-US" smtClean="0"/>
              <a:t>第1章 计算机基础知识</a:t>
            </a:r>
            <a:endParaRPr lang="en-US" altLang="zh-CN" smtClean="0"/>
          </a:p>
        </p:txBody>
      </p:sp>
      <p:sp>
        <p:nvSpPr>
          <p:cNvPr id="63492"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63493" name="Rectangle 3"/>
          <p:cNvSpPr>
            <a:spLocks noGrp="1" noChangeArrowheads="1"/>
          </p:cNvSpPr>
          <p:nvPr>
            <p:ph type="body" idx="1"/>
          </p:nvPr>
        </p:nvSpPr>
        <p:spPr bwMode="auto">
          <a:xfrm>
            <a:off x="457200" y="4343400"/>
            <a:ext cx="5943600" cy="4419600"/>
          </a:xfrm>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15266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a:defRPr/>
            </a:pPr>
            <a:r>
              <a:rPr lang="zh-CN" altLang="en-US" smtClean="0"/>
              <a:t>《计算机基础》</a:t>
            </a:r>
          </a:p>
        </p:txBody>
      </p:sp>
      <p:sp>
        <p:nvSpPr>
          <p:cNvPr id="92163" name="Rectangle 3"/>
          <p:cNvSpPr>
            <a:spLocks noGrp="1" noChangeArrowheads="1"/>
          </p:cNvSpPr>
          <p:nvPr>
            <p:ph type="dt" sz="quarter" idx="1"/>
          </p:nvPr>
        </p:nvSpPr>
        <p:spPr/>
        <p:txBody>
          <a:bodyPr/>
          <a:lstStyle/>
          <a:p>
            <a:pPr>
              <a:defRPr/>
            </a:pPr>
            <a:r>
              <a:rPr lang="zh-CN" altLang="en-US" smtClean="0"/>
              <a:t>第1章 计算机基础知识</a:t>
            </a:r>
            <a:endParaRPr lang="en-US" altLang="zh-CN" smtClean="0"/>
          </a:p>
        </p:txBody>
      </p:sp>
      <p:sp>
        <p:nvSpPr>
          <p:cNvPr id="64516"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64517" name="Rectangle 3"/>
          <p:cNvSpPr>
            <a:spLocks noGrp="1" noChangeArrowheads="1"/>
          </p:cNvSpPr>
          <p:nvPr>
            <p:ph type="body" idx="1"/>
          </p:nvPr>
        </p:nvSpPr>
        <p:spPr bwMode="auto">
          <a:xfrm>
            <a:off x="457200" y="4343400"/>
            <a:ext cx="5943600" cy="4419600"/>
          </a:xfrm>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888734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77FD387-01BA-458D-9C02-EF68686E6137}"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594CBD2-17BA-4016-B2B2-82722769DC9D}" type="slidenum">
              <a:rPr lang="zh-CN" altLang="en-US"/>
              <a:pPr>
                <a:defRPr/>
              </a:pPr>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9DAB35E-E30B-484E-B9C9-025D535F8F1D}"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937D2C-A0AC-486C-A00E-13A47CAAFE8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6FF47D4-043A-480A-80AA-183383CB0A0C}"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2FBD1E-700C-40D8-BE28-A56E44F9EDE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6334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68413"/>
            <a:ext cx="8229600" cy="4857750"/>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629B43B2-FF95-42B1-B9F2-860D020C2271}"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810A63-01D7-4A7D-B442-CAE569D5160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4E2F43F-E017-417D-BAF8-6601FA74A77D}"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A9EC9F-5BE3-4FD5-ADAD-787DB2C1B86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00A7291-C541-438C-86A0-905BD989AE5D}"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E3709D8-EB05-4EC9-8E7B-2A5E58A15C5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942F071-7D0B-446A-A643-0F068E2AC810}"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3D23016-12E0-4AF4-94EB-7723141816C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5366EEB-CC59-419A-9A17-5577CBD82A73}" type="datetime1">
              <a:rPr lang="zh-CN" altLang="en-US"/>
              <a:pPr>
                <a:defRPr/>
              </a:pPr>
              <a:t>2019/12/16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ADC1A16-71FB-415F-8D28-0564E850894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C7FF63-63B5-4F77-93CD-C2B166F10A30}" type="datetime1">
              <a:rPr lang="zh-CN" altLang="en-US"/>
              <a:pPr>
                <a:defRPr/>
              </a:pPr>
              <a:t>2019/12/16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9747251-8C90-4055-BF5C-30A9E59708F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43A0D6B-7990-435C-9634-F0160C4DD3DC}" type="datetime1">
              <a:rPr lang="zh-CN" altLang="en-US"/>
              <a:pPr>
                <a:defRPr/>
              </a:pPr>
              <a:t>2019/12/16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4369E90-2054-4554-8C66-87A8415B84E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BFDC3C-79B4-45C0-8457-E5C065B19833}"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3CC3050-16AA-467B-A405-7F9D46C1E29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FF430F0-B1B2-49FA-ADCE-D1724D23E867}"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FE772A-1FBB-436A-95D1-5F8E1C7B231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5" name="标题占位符 1"/>
          <p:cNvSpPr>
            <a:spLocks noGrp="1"/>
          </p:cNvSpPr>
          <p:nvPr>
            <p:ph type="title"/>
          </p:nvPr>
        </p:nvSpPr>
        <p:spPr bwMode="auto">
          <a:xfrm>
            <a:off x="468313" y="404813"/>
            <a:ext cx="822960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文本占位符 2"/>
          <p:cNvSpPr>
            <a:spLocks noGrp="1"/>
          </p:cNvSpPr>
          <p:nvPr>
            <p:ph type="body" idx="1"/>
          </p:nvPr>
        </p:nvSpPr>
        <p:spPr bwMode="auto">
          <a:xfrm>
            <a:off x="468313" y="1268413"/>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2689C86-5A01-4837-979A-46FECF4F6434}" type="datetime1">
              <a:rPr lang="zh-CN" altLang="en-US"/>
              <a:pPr>
                <a:defRPr/>
              </a:pPr>
              <a:t>2019/12/16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F1B3F5C-2F59-4C65-8E57-5632B5EEF08D}" type="slidenum">
              <a:rPr lang="zh-CN" altLang="en-US"/>
              <a:pPr>
                <a:defRPr/>
              </a:pPr>
              <a:t>‹#›</a:t>
            </a:fld>
            <a:endParaRPr lang="zh-CN" altLang="en-US"/>
          </a:p>
        </p:txBody>
      </p:sp>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9" name="图片 8"/>
          <p:cNvPicPr>
            <a:picLocks noChangeAspect="1"/>
          </p:cNvPicPr>
          <p:nvPr userDrawn="1"/>
        </p:nvPicPr>
        <p:blipFill rotWithShape="1">
          <a:blip r:embed="rId15"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spcBef>
          <a:spcPct val="0"/>
        </a:spcBef>
        <a:spcAft>
          <a:spcPct val="0"/>
        </a:spcAft>
        <a:defRPr sz="3600" b="1" kern="1200">
          <a:solidFill>
            <a:schemeClr val="tx1"/>
          </a:solidFill>
          <a:latin typeface="+mj-lt"/>
          <a:ea typeface="黑体" pitchFamily="2" charset="-122"/>
          <a:cs typeface="+mj-cs"/>
        </a:defRPr>
      </a:lvl1pPr>
      <a:lvl2pPr algn="l" rtl="0" eaLnBrk="0" fontAlgn="base" hangingPunct="0">
        <a:spcBef>
          <a:spcPct val="0"/>
        </a:spcBef>
        <a:spcAft>
          <a:spcPct val="0"/>
        </a:spcAft>
        <a:defRPr sz="3600" b="1">
          <a:solidFill>
            <a:schemeClr val="tx1"/>
          </a:solidFill>
          <a:latin typeface="Calibri" pitchFamily="34" charset="0"/>
          <a:ea typeface="黑体" pitchFamily="2" charset="-122"/>
        </a:defRPr>
      </a:lvl2pPr>
      <a:lvl3pPr algn="l" rtl="0" eaLnBrk="0" fontAlgn="base" hangingPunct="0">
        <a:spcBef>
          <a:spcPct val="0"/>
        </a:spcBef>
        <a:spcAft>
          <a:spcPct val="0"/>
        </a:spcAft>
        <a:defRPr sz="3600" b="1">
          <a:solidFill>
            <a:schemeClr val="tx1"/>
          </a:solidFill>
          <a:latin typeface="Calibri" pitchFamily="34" charset="0"/>
          <a:ea typeface="黑体" pitchFamily="2" charset="-122"/>
        </a:defRPr>
      </a:lvl3pPr>
      <a:lvl4pPr algn="l" rtl="0" eaLnBrk="0" fontAlgn="base" hangingPunct="0">
        <a:spcBef>
          <a:spcPct val="0"/>
        </a:spcBef>
        <a:spcAft>
          <a:spcPct val="0"/>
        </a:spcAft>
        <a:defRPr sz="3600" b="1">
          <a:solidFill>
            <a:schemeClr val="tx1"/>
          </a:solidFill>
          <a:latin typeface="Calibri" pitchFamily="34" charset="0"/>
          <a:ea typeface="黑体" pitchFamily="2" charset="-122"/>
        </a:defRPr>
      </a:lvl4pPr>
      <a:lvl5pPr algn="l" rtl="0" eaLnBrk="0" fontAlgn="base" hangingPunct="0">
        <a:spcBef>
          <a:spcPct val="0"/>
        </a:spcBef>
        <a:spcAft>
          <a:spcPct val="0"/>
        </a:spcAft>
        <a:defRPr sz="3600" b="1">
          <a:solidFill>
            <a:schemeClr val="tx1"/>
          </a:solidFill>
          <a:latin typeface="Calibri" pitchFamily="34" charset="0"/>
          <a:ea typeface="黑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Microsoft_Word_97_-_2003___1.doc"/><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oleObject" Target="../embeddings/Microsoft_Word_97_-_2003___2.doc"/><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752600"/>
            <a:ext cx="9144000" cy="1470025"/>
          </a:xfrm>
        </p:spPr>
        <p:txBody>
          <a:bodyPr/>
          <a:lstStyle/>
          <a:p>
            <a:pPr algn="ctr"/>
            <a:r>
              <a:rPr lang="en-US" altLang="zh-CN" sz="4000" dirty="0" smtClean="0">
                <a:latin typeface="Times New Roman" pitchFamily="18" charset="0"/>
                <a:ea typeface="黑体" pitchFamily="49" charset="-122"/>
              </a:rPr>
              <a:t>Introduction to Computational Thinking</a:t>
            </a:r>
            <a:r>
              <a:rPr lang="en-US" altLang="zh-CN" sz="3200" dirty="0" smtClean="0">
                <a:latin typeface="Times New Roman" pitchFamily="18" charset="0"/>
                <a:ea typeface="黑体" pitchFamily="49" charset="-122"/>
              </a:rPr>
              <a:t/>
            </a:r>
            <a:br>
              <a:rPr lang="en-US" altLang="zh-CN" sz="3200" dirty="0" smtClean="0">
                <a:latin typeface="Times New Roman" pitchFamily="18" charset="0"/>
                <a:ea typeface="黑体" pitchFamily="49" charset="-122"/>
              </a:rPr>
            </a:br>
            <a:r>
              <a:rPr lang="en-US" altLang="zh-CN" sz="3200" dirty="0" smtClean="0">
                <a:latin typeface="Times New Roman" pitchFamily="18" charset="0"/>
                <a:ea typeface="黑体" pitchFamily="49" charset="-122"/>
              </a:rPr>
              <a:t>Chapter 3: Data Storage</a:t>
            </a:r>
            <a:endParaRPr lang="zh-CN" altLang="en-US" sz="3200" dirty="0" smtClean="0">
              <a:ea typeface="宋体" pitchFamily="2" charset="-122"/>
            </a:endParaRPr>
          </a:p>
        </p:txBody>
      </p:sp>
      <p:sp>
        <p:nvSpPr>
          <p:cNvPr id="9219" name="副标题 2"/>
          <p:cNvSpPr>
            <a:spLocks noGrp="1"/>
          </p:cNvSpPr>
          <p:nvPr>
            <p:ph type="subTitle" idx="1"/>
          </p:nvPr>
        </p:nvSpPr>
        <p:spPr>
          <a:xfrm>
            <a:off x="919572" y="3933056"/>
            <a:ext cx="7304856" cy="1752600"/>
          </a:xfrm>
        </p:spPr>
        <p:txBody>
          <a:bodyPr/>
          <a:lstStyle/>
          <a:p>
            <a:pPr>
              <a:defRPr/>
            </a:pPr>
            <a:r>
              <a:rPr lang="en-US" altLang="zh-CN" dirty="0" err="1" smtClean="0"/>
              <a:t>Rui</a:t>
            </a:r>
            <a:r>
              <a:rPr lang="en-US" altLang="zh-CN" dirty="0" smtClean="0"/>
              <a:t> Mao</a:t>
            </a:r>
          </a:p>
          <a:p>
            <a:pPr>
              <a:defRPr/>
            </a:pPr>
            <a:r>
              <a:rPr lang="en-US" altLang="zh-CN" dirty="0" smtClean="0"/>
              <a:t>Shenzhen </a:t>
            </a:r>
            <a:r>
              <a:rPr lang="en-US" altLang="zh-CN" dirty="0" smtClean="0"/>
              <a:t>University</a:t>
            </a:r>
          </a:p>
          <a:p>
            <a:pPr>
              <a:defRPr/>
            </a:pPr>
            <a:r>
              <a:rPr lang="en-US" altLang="zh-CN" dirty="0" smtClean="0"/>
              <a:t>Shenzhen </a:t>
            </a:r>
            <a:r>
              <a:rPr lang="en-US" altLang="zh-CN" dirty="0"/>
              <a:t>Institute of Computing </a:t>
            </a:r>
            <a:r>
              <a:rPr lang="en-US" altLang="zh-CN" dirty="0" smtClean="0"/>
              <a:t>Sciences</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3.2 Main Memory (</a:t>
            </a:r>
            <a:r>
              <a:rPr lang="zh-CN" altLang="en-US" dirty="0" smtClean="0">
                <a:ea typeface="宋体" pitchFamily="2" charset="-122"/>
              </a:rPr>
              <a:t>主存、内存</a:t>
            </a:r>
            <a:r>
              <a:rPr lang="en-US" altLang="zh-CN" dirty="0" smtClean="0">
                <a:ea typeface="宋体" pitchFamily="2" charset="-122"/>
              </a:rPr>
              <a:t>)</a:t>
            </a:r>
          </a:p>
        </p:txBody>
      </p:sp>
      <p:sp>
        <p:nvSpPr>
          <p:cNvPr id="352259" name="Rectangle 3"/>
          <p:cNvSpPr>
            <a:spLocks noGrp="1" noChangeArrowheads="1"/>
          </p:cNvSpPr>
          <p:nvPr>
            <p:ph idx="1"/>
          </p:nvPr>
        </p:nvSpPr>
        <p:spPr>
          <a:xfrm>
            <a:off x="431800" y="1316038"/>
            <a:ext cx="8229600" cy="5065712"/>
          </a:xfrm>
        </p:spPr>
        <p:txBody>
          <a:bodyPr/>
          <a:lstStyle/>
          <a:p>
            <a:r>
              <a:rPr lang="en-US" altLang="zh-CN" b="1" smtClean="0"/>
              <a:t>Cell:</a:t>
            </a:r>
            <a:r>
              <a:rPr lang="en-US" altLang="zh-CN" smtClean="0"/>
              <a:t> A unit of main memory (typically 8 bits which is one </a:t>
            </a:r>
            <a:r>
              <a:rPr lang="en-US" altLang="zh-CN" b="1" smtClean="0"/>
              <a:t>byte(</a:t>
            </a:r>
            <a:r>
              <a:rPr lang="zh-CN" altLang="en-US" b="1" smtClean="0"/>
              <a:t>字节</a:t>
            </a:r>
            <a:r>
              <a:rPr lang="en-US" altLang="zh-CN" b="1" smtClean="0"/>
              <a:t>)</a:t>
            </a:r>
            <a:r>
              <a:rPr lang="en-US" altLang="zh-CN" smtClean="0"/>
              <a:t>)</a:t>
            </a:r>
          </a:p>
          <a:p>
            <a:pPr lvl="1"/>
            <a:r>
              <a:rPr lang="en-US" altLang="zh-CN" b="1" smtClean="0"/>
              <a:t>Most significant bit:</a:t>
            </a:r>
            <a:r>
              <a:rPr lang="en-US" altLang="zh-CN" smtClean="0"/>
              <a:t> the bit at the left (high-order) end of the conceptual row of bits in a memory cell</a:t>
            </a:r>
          </a:p>
          <a:p>
            <a:pPr lvl="1"/>
            <a:r>
              <a:rPr lang="en-US" altLang="zh-CN" b="1" smtClean="0"/>
              <a:t>Least significant bit:</a:t>
            </a:r>
            <a:r>
              <a:rPr lang="en-US" altLang="zh-CN" smtClean="0"/>
              <a:t> the bit at the right (low-order) end of the conceptual row of bits in a memory cell</a:t>
            </a:r>
          </a:p>
          <a:p>
            <a:pPr lvl="1"/>
            <a:r>
              <a:rPr lang="en-US" altLang="zh-CN" smtClean="0">
                <a:solidFill>
                  <a:srgbClr val="FF0000"/>
                </a:solidFill>
              </a:rPr>
              <a:t>Might be the other way for some machines</a:t>
            </a:r>
          </a:p>
          <a:p>
            <a:pPr lvl="1">
              <a:buFontTx/>
              <a:buNone/>
            </a:pPr>
            <a:endParaRPr lang="en-US" altLang="zh-CN" smtClean="0"/>
          </a:p>
          <a:p>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52259">
                                            <p:txEl>
                                              <p:pRg st="3" end="3"/>
                                            </p:txEl>
                                          </p:spTgt>
                                        </p:tgtEl>
                                        <p:attrNameLst>
                                          <p:attrName>style.visibility</p:attrName>
                                        </p:attrNameLst>
                                      </p:cBhvr>
                                      <p:to>
                                        <p:strVal val="visible"/>
                                      </p:to>
                                    </p:set>
                                    <p:animEffect transition="in" filter="wipe(down)">
                                      <p:cBhvr>
                                        <p:cTn id="7" dur="580">
                                          <p:stCondLst>
                                            <p:cond delay="0"/>
                                          </p:stCondLst>
                                        </p:cTn>
                                        <p:tgtEl>
                                          <p:spTgt spid="352259">
                                            <p:txEl>
                                              <p:pRg st="3" end="3"/>
                                            </p:txEl>
                                          </p:spTgt>
                                        </p:tgtEl>
                                      </p:cBhvr>
                                    </p:animEffect>
                                    <p:anim calcmode="lin" valueType="num">
                                      <p:cBhvr>
                                        <p:cTn id="8" dur="1822" tmFilter="0,0; 0.14,0.36; 0.43,0.73; 0.71,0.91; 1.0,1.0">
                                          <p:stCondLst>
                                            <p:cond delay="0"/>
                                          </p:stCondLst>
                                        </p:cTn>
                                        <p:tgtEl>
                                          <p:spTgt spid="352259">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52259">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52259">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52259">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52259">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52259">
                                            <p:txEl>
                                              <p:pRg st="3" end="3"/>
                                            </p:txEl>
                                          </p:spTgt>
                                        </p:tgtEl>
                                      </p:cBhvr>
                                      <p:to x="100000" y="60000"/>
                                    </p:animScale>
                                    <p:animScale>
                                      <p:cBhvr>
                                        <p:cTn id="14" dur="166" decel="50000">
                                          <p:stCondLst>
                                            <p:cond delay="676"/>
                                          </p:stCondLst>
                                        </p:cTn>
                                        <p:tgtEl>
                                          <p:spTgt spid="352259">
                                            <p:txEl>
                                              <p:pRg st="3" end="3"/>
                                            </p:txEl>
                                          </p:spTgt>
                                        </p:tgtEl>
                                      </p:cBhvr>
                                      <p:to x="100000" y="100000"/>
                                    </p:animScale>
                                    <p:animScale>
                                      <p:cBhvr>
                                        <p:cTn id="15" dur="26">
                                          <p:stCondLst>
                                            <p:cond delay="1312"/>
                                          </p:stCondLst>
                                        </p:cTn>
                                        <p:tgtEl>
                                          <p:spTgt spid="352259">
                                            <p:txEl>
                                              <p:pRg st="3" end="3"/>
                                            </p:txEl>
                                          </p:spTgt>
                                        </p:tgtEl>
                                      </p:cBhvr>
                                      <p:to x="100000" y="80000"/>
                                    </p:animScale>
                                    <p:animScale>
                                      <p:cBhvr>
                                        <p:cTn id="16" dur="166" decel="50000">
                                          <p:stCondLst>
                                            <p:cond delay="1338"/>
                                          </p:stCondLst>
                                        </p:cTn>
                                        <p:tgtEl>
                                          <p:spTgt spid="352259">
                                            <p:txEl>
                                              <p:pRg st="3" end="3"/>
                                            </p:txEl>
                                          </p:spTgt>
                                        </p:tgtEl>
                                      </p:cBhvr>
                                      <p:to x="100000" y="100000"/>
                                    </p:animScale>
                                    <p:animScale>
                                      <p:cBhvr>
                                        <p:cTn id="17" dur="26">
                                          <p:stCondLst>
                                            <p:cond delay="1642"/>
                                          </p:stCondLst>
                                        </p:cTn>
                                        <p:tgtEl>
                                          <p:spTgt spid="352259">
                                            <p:txEl>
                                              <p:pRg st="3" end="3"/>
                                            </p:txEl>
                                          </p:spTgt>
                                        </p:tgtEl>
                                      </p:cBhvr>
                                      <p:to x="100000" y="90000"/>
                                    </p:animScale>
                                    <p:animScale>
                                      <p:cBhvr>
                                        <p:cTn id="18" dur="166" decel="50000">
                                          <p:stCondLst>
                                            <p:cond delay="1668"/>
                                          </p:stCondLst>
                                        </p:cTn>
                                        <p:tgtEl>
                                          <p:spTgt spid="352259">
                                            <p:txEl>
                                              <p:pRg st="3" end="3"/>
                                            </p:txEl>
                                          </p:spTgt>
                                        </p:tgtEl>
                                      </p:cBhvr>
                                      <p:to x="100000" y="100000"/>
                                    </p:animScale>
                                    <p:animScale>
                                      <p:cBhvr>
                                        <p:cTn id="19" dur="26">
                                          <p:stCondLst>
                                            <p:cond delay="1808"/>
                                          </p:stCondLst>
                                        </p:cTn>
                                        <p:tgtEl>
                                          <p:spTgt spid="352259">
                                            <p:txEl>
                                              <p:pRg st="3" end="3"/>
                                            </p:txEl>
                                          </p:spTgt>
                                        </p:tgtEl>
                                      </p:cBhvr>
                                      <p:to x="100000" y="95000"/>
                                    </p:animScale>
                                    <p:animScale>
                                      <p:cBhvr>
                                        <p:cTn id="20" dur="166" decel="50000">
                                          <p:stCondLst>
                                            <p:cond delay="1834"/>
                                          </p:stCondLst>
                                        </p:cTn>
                                        <p:tgtEl>
                                          <p:spTgt spid="35225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723900"/>
            <a:ext cx="9144000" cy="1120775"/>
          </a:xfrm>
        </p:spPr>
        <p:txBody>
          <a:bodyPr/>
          <a:lstStyle/>
          <a:p>
            <a:r>
              <a:rPr lang="en-US" altLang="zh-CN" dirty="0" smtClean="0">
                <a:ea typeface="宋体" pitchFamily="2" charset="-122"/>
              </a:rPr>
              <a:t>3.2.1 Memory organization</a:t>
            </a:r>
            <a:r>
              <a:rPr lang="en-US" altLang="zh-CN" b="0" dirty="0" smtClean="0">
                <a:ea typeface="宋体" pitchFamily="2" charset="-122"/>
              </a:rPr>
              <a:t/>
            </a:r>
            <a:br>
              <a:rPr lang="en-US" altLang="zh-CN" b="0" dirty="0" smtClean="0">
                <a:ea typeface="宋体" pitchFamily="2" charset="-122"/>
              </a:rPr>
            </a:br>
            <a:r>
              <a:rPr lang="en-US" altLang="zh-CN" b="0" dirty="0" smtClean="0">
                <a:ea typeface="宋体" pitchFamily="2" charset="-122"/>
              </a:rPr>
              <a:t>Figure 3.7  The organization of a byte-size memory cell</a:t>
            </a:r>
          </a:p>
        </p:txBody>
      </p:sp>
      <p:pic>
        <p:nvPicPr>
          <p:cNvPr id="15363" name="Picture 4" descr="fig_01_07"/>
          <p:cNvPicPr preferRelativeResize="0">
            <a:picLocks noGrp="1" noChangeAspect="1" noChangeArrowheads="1"/>
          </p:cNvPicPr>
          <p:nvPr>
            <p:ph idx="1"/>
          </p:nvPr>
        </p:nvPicPr>
        <p:blipFill>
          <a:blip r:embed="rId2"/>
          <a:srcRect/>
          <a:stretch>
            <a:fillRect/>
          </a:stretch>
        </p:blipFill>
        <p:spPr>
          <a:xfrm>
            <a:off x="533400" y="2808288"/>
            <a:ext cx="7927975" cy="1784350"/>
          </a:xfr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652463"/>
            <a:ext cx="9144000" cy="688975"/>
          </a:xfrm>
        </p:spPr>
        <p:txBody>
          <a:bodyPr/>
          <a:lstStyle/>
          <a:p>
            <a:r>
              <a:rPr lang="en-US" altLang="zh-CN" smtClean="0">
                <a:ea typeface="宋体" pitchFamily="2" charset="-122"/>
              </a:rPr>
              <a:t>Main Memory Addresses</a:t>
            </a:r>
          </a:p>
        </p:txBody>
      </p:sp>
      <p:sp>
        <p:nvSpPr>
          <p:cNvPr id="16387" name="Rectangle 3"/>
          <p:cNvSpPr>
            <a:spLocks noGrp="1" noChangeArrowheads="1"/>
          </p:cNvSpPr>
          <p:nvPr>
            <p:ph idx="1"/>
          </p:nvPr>
        </p:nvSpPr>
        <p:spPr>
          <a:xfrm>
            <a:off x="431800" y="1316038"/>
            <a:ext cx="8229600" cy="5065712"/>
          </a:xfrm>
        </p:spPr>
        <p:txBody>
          <a:bodyPr/>
          <a:lstStyle/>
          <a:p>
            <a:r>
              <a:rPr lang="en-US" altLang="zh-CN" b="1" smtClean="0"/>
              <a:t>Address:</a:t>
            </a:r>
            <a:r>
              <a:rPr lang="en-US" altLang="zh-CN" smtClean="0"/>
              <a:t> A “name” that uniquely identifies one cell in the computer’s main memory</a:t>
            </a:r>
          </a:p>
          <a:p>
            <a:pPr lvl="1"/>
            <a:r>
              <a:rPr lang="en-US" altLang="zh-CN" smtClean="0"/>
              <a:t>The names are actually numbers.</a:t>
            </a:r>
          </a:p>
          <a:p>
            <a:pPr lvl="1"/>
            <a:r>
              <a:rPr lang="en-US" altLang="zh-CN" smtClean="0"/>
              <a:t>These numbers are assigned consecutively starting at zero.</a:t>
            </a:r>
          </a:p>
          <a:p>
            <a:pPr lvl="1"/>
            <a:r>
              <a:rPr lang="en-US" altLang="zh-CN" smtClean="0"/>
              <a:t>Numbering the cells in this manner associates an order with the memory cells.</a:t>
            </a:r>
          </a:p>
          <a:p>
            <a:pPr lvl="1"/>
            <a:endParaRPr lang="en-US" altLang="zh-CN" smtClean="0"/>
          </a:p>
          <a:p>
            <a:pPr>
              <a:buFont typeface="Times" pitchFamily="71" charset="0"/>
              <a:buNone/>
            </a:pP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549275"/>
            <a:ext cx="8856662" cy="1143000"/>
          </a:xfrm>
        </p:spPr>
        <p:txBody>
          <a:bodyPr/>
          <a:lstStyle/>
          <a:p>
            <a:r>
              <a:rPr lang="en-US" altLang="zh-CN" b="0" dirty="0" smtClean="0">
                <a:ea typeface="宋体" pitchFamily="2" charset="-122"/>
              </a:rPr>
              <a:t>Figure 3.8</a:t>
            </a:r>
            <a:r>
              <a:rPr lang="en-US" altLang="zh-CN" dirty="0" smtClean="0">
                <a:ea typeface="宋体" pitchFamily="2" charset="-122"/>
              </a:rPr>
              <a:t>  Memory cells arranged by address</a:t>
            </a:r>
          </a:p>
        </p:txBody>
      </p:sp>
      <p:pic>
        <p:nvPicPr>
          <p:cNvPr id="17411" name="Picture 4" descr="fig_01_08"/>
          <p:cNvPicPr preferRelativeResize="0">
            <a:picLocks noGrp="1" noChangeAspect="1" noChangeArrowheads="1"/>
          </p:cNvPicPr>
          <p:nvPr>
            <p:ph idx="1"/>
          </p:nvPr>
        </p:nvPicPr>
        <p:blipFill>
          <a:blip r:embed="rId2">
            <a:grayscl/>
          </a:blip>
          <a:srcRect/>
          <a:stretch>
            <a:fillRect/>
          </a:stretch>
        </p:blipFill>
        <p:spPr>
          <a:xfrm>
            <a:off x="1679575" y="1600200"/>
            <a:ext cx="5859463" cy="4114800"/>
          </a:xfr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652463"/>
            <a:ext cx="9144000" cy="688975"/>
          </a:xfrm>
        </p:spPr>
        <p:txBody>
          <a:bodyPr/>
          <a:lstStyle/>
          <a:p>
            <a:r>
              <a:rPr lang="en-US" altLang="zh-CN" smtClean="0">
                <a:ea typeface="宋体" pitchFamily="2" charset="-122"/>
              </a:rPr>
              <a:t>Memory Terminology</a:t>
            </a:r>
          </a:p>
        </p:txBody>
      </p:sp>
      <p:sp>
        <p:nvSpPr>
          <p:cNvPr id="18435" name="Rectangle 3"/>
          <p:cNvSpPr>
            <a:spLocks noGrp="1" noChangeArrowheads="1"/>
          </p:cNvSpPr>
          <p:nvPr>
            <p:ph idx="1"/>
          </p:nvPr>
        </p:nvSpPr>
        <p:spPr>
          <a:xfrm>
            <a:off x="431800" y="1316038"/>
            <a:ext cx="8229600" cy="5065712"/>
          </a:xfrm>
        </p:spPr>
        <p:txBody>
          <a:bodyPr/>
          <a:lstStyle/>
          <a:p>
            <a:r>
              <a:rPr lang="en-US" altLang="zh-CN" b="1" smtClean="0"/>
              <a:t>Random Access Memory (RAM):</a:t>
            </a:r>
            <a:r>
              <a:rPr lang="en-US" altLang="zh-CN" smtClean="0"/>
              <a:t> Memory in which individual cells can be easily accessed in any order</a:t>
            </a:r>
          </a:p>
          <a:p>
            <a:r>
              <a:rPr lang="en-US" altLang="zh-CN" b="1" smtClean="0"/>
              <a:t>Dynamic Memory (DRAM):</a:t>
            </a:r>
            <a:r>
              <a:rPr lang="en-US" altLang="zh-CN" smtClean="0"/>
              <a:t> RAM composed of volatile memory</a:t>
            </a:r>
          </a:p>
          <a:p>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60648"/>
            <a:ext cx="9144000" cy="688975"/>
          </a:xfrm>
        </p:spPr>
        <p:txBody>
          <a:bodyPr/>
          <a:lstStyle/>
          <a:p>
            <a:r>
              <a:rPr lang="en-US" altLang="zh-CN" dirty="0" smtClean="0">
                <a:ea typeface="宋体" pitchFamily="2" charset="-122"/>
              </a:rPr>
              <a:t>3.2.2 Measuring Memory Capacity</a:t>
            </a:r>
          </a:p>
        </p:txBody>
      </p:sp>
      <p:sp>
        <p:nvSpPr>
          <p:cNvPr id="354307" name="Rectangle 3"/>
          <p:cNvSpPr>
            <a:spLocks noGrp="1" noChangeArrowheads="1"/>
          </p:cNvSpPr>
          <p:nvPr>
            <p:ph idx="1"/>
          </p:nvPr>
        </p:nvSpPr>
        <p:spPr>
          <a:xfrm>
            <a:off x="179388" y="908720"/>
            <a:ext cx="8785225" cy="5065712"/>
          </a:xfrm>
        </p:spPr>
        <p:txBody>
          <a:bodyPr/>
          <a:lstStyle/>
          <a:p>
            <a:pPr>
              <a:lnSpc>
                <a:spcPct val="80000"/>
              </a:lnSpc>
              <a:spcBef>
                <a:spcPts val="1200"/>
              </a:spcBef>
              <a:defRPr/>
            </a:pPr>
            <a:r>
              <a:rPr lang="en-US" altLang="zh-CN" sz="2800" b="1" dirty="0" smtClean="0"/>
              <a:t>Bit (</a:t>
            </a:r>
            <a:r>
              <a:rPr lang="zh-CN" altLang="en-US" sz="2800" b="1" dirty="0" smtClean="0"/>
              <a:t>位</a:t>
            </a:r>
            <a:r>
              <a:rPr lang="en-US" altLang="zh-CN" sz="2800" b="1" dirty="0" smtClean="0"/>
              <a:t>)</a:t>
            </a:r>
          </a:p>
          <a:p>
            <a:pPr>
              <a:lnSpc>
                <a:spcPct val="80000"/>
              </a:lnSpc>
              <a:spcBef>
                <a:spcPts val="1200"/>
              </a:spcBef>
              <a:defRPr/>
            </a:pPr>
            <a:r>
              <a:rPr lang="en-US" altLang="zh-CN" sz="2800" b="1" dirty="0" smtClean="0"/>
              <a:t>Byte (</a:t>
            </a:r>
            <a:r>
              <a:rPr lang="zh-CN" altLang="en-US" sz="2800" b="1" dirty="0" smtClean="0"/>
              <a:t>字节</a:t>
            </a:r>
            <a:r>
              <a:rPr lang="en-US" altLang="zh-CN" sz="2800" b="1" dirty="0" smtClean="0"/>
              <a:t>): </a:t>
            </a:r>
            <a:r>
              <a:rPr lang="en-US" altLang="zh-CN" sz="2800" dirty="0" smtClean="0"/>
              <a:t>8 bits</a:t>
            </a:r>
          </a:p>
          <a:p>
            <a:pPr>
              <a:lnSpc>
                <a:spcPct val="80000"/>
              </a:lnSpc>
              <a:spcBef>
                <a:spcPts val="1200"/>
              </a:spcBef>
              <a:defRPr/>
            </a:pPr>
            <a:r>
              <a:rPr lang="en-US" altLang="zh-CN" sz="2800" b="1" dirty="0" smtClean="0"/>
              <a:t>Word(</a:t>
            </a:r>
            <a:r>
              <a:rPr lang="zh-CN" altLang="en-US" sz="2800" b="1" dirty="0" smtClean="0"/>
              <a:t>字</a:t>
            </a:r>
            <a:r>
              <a:rPr lang="en-US" altLang="zh-CN" sz="2800" b="1" dirty="0" smtClean="0"/>
              <a:t>): </a:t>
            </a:r>
            <a:r>
              <a:rPr lang="en-US" altLang="zh-CN" sz="2800" dirty="0" smtClean="0"/>
              <a:t>usually a few bytes, machine-dependent</a:t>
            </a:r>
          </a:p>
          <a:p>
            <a:pPr>
              <a:lnSpc>
                <a:spcPct val="80000"/>
              </a:lnSpc>
              <a:spcBef>
                <a:spcPts val="1200"/>
              </a:spcBef>
              <a:defRPr/>
            </a:pPr>
            <a:r>
              <a:rPr lang="en-US" altLang="zh-CN" sz="2800" b="1" dirty="0" smtClean="0"/>
              <a:t>Kilobyte:</a:t>
            </a:r>
            <a:r>
              <a:rPr lang="en-US" altLang="zh-CN" sz="2800" dirty="0" smtClean="0"/>
              <a:t> 2</a:t>
            </a:r>
            <a:r>
              <a:rPr lang="en-US" altLang="zh-CN" sz="2800" baseline="30000" dirty="0" smtClean="0"/>
              <a:t>10</a:t>
            </a:r>
            <a:r>
              <a:rPr lang="en-US" altLang="zh-CN" sz="2800" dirty="0" smtClean="0"/>
              <a:t> bytes = 1024 bytes</a:t>
            </a:r>
            <a:r>
              <a:rPr lang="en-US" altLang="zh-CN" sz="2800" dirty="0" smtClean="0">
                <a:effectLst>
                  <a:outerShdw blurRad="38100" dist="38100" dir="2700000" algn="tl">
                    <a:srgbClr val="C0C0C0"/>
                  </a:outerShdw>
                </a:effectLst>
                <a:latin typeface="宋体" pitchFamily="2" charset="-122"/>
              </a:rPr>
              <a:t>≈</a:t>
            </a:r>
            <a:r>
              <a:rPr lang="en-US" altLang="zh-CN" sz="2800" dirty="0" smtClean="0">
                <a:latin typeface="楷体_GB2312" pitchFamily="49" charset="-122"/>
                <a:ea typeface="楷体_GB2312" pitchFamily="49" charset="-122"/>
              </a:rPr>
              <a:t>10</a:t>
            </a:r>
            <a:r>
              <a:rPr lang="en-US" altLang="zh-CN" sz="2800" baseline="30000" dirty="0" smtClean="0">
                <a:latin typeface="楷体_GB2312" pitchFamily="49" charset="-122"/>
                <a:ea typeface="楷体_GB2312" pitchFamily="49" charset="-122"/>
              </a:rPr>
              <a:t>3</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千</a:t>
            </a:r>
            <a:endParaRPr lang="en-US" altLang="zh-CN" sz="2800" dirty="0" smtClean="0"/>
          </a:p>
          <a:p>
            <a:pPr lvl="1">
              <a:lnSpc>
                <a:spcPct val="80000"/>
              </a:lnSpc>
              <a:spcBef>
                <a:spcPts val="1200"/>
              </a:spcBef>
              <a:defRPr/>
            </a:pPr>
            <a:r>
              <a:rPr lang="en-US" altLang="zh-CN" sz="2400" dirty="0" smtClean="0"/>
              <a:t>Example: 3 KB = 3 </a:t>
            </a:r>
            <a:r>
              <a:rPr lang="en-US" altLang="zh-CN" sz="2400" dirty="0" smtClean="0">
                <a:cs typeface="Arial" charset="0"/>
              </a:rPr>
              <a:t>times</a:t>
            </a:r>
            <a:r>
              <a:rPr lang="en-US" altLang="zh-CN" sz="2400" dirty="0" smtClean="0">
                <a:cs typeface="Times New Roman" pitchFamily="18" charset="0"/>
              </a:rPr>
              <a:t>1024 bytes</a:t>
            </a:r>
          </a:p>
          <a:p>
            <a:pPr>
              <a:lnSpc>
                <a:spcPct val="80000"/>
              </a:lnSpc>
              <a:spcBef>
                <a:spcPts val="1200"/>
              </a:spcBef>
              <a:defRPr/>
            </a:pPr>
            <a:r>
              <a:rPr lang="en-US" altLang="zh-CN" sz="2800" b="1" dirty="0" smtClean="0"/>
              <a:t>Megabyte:</a:t>
            </a:r>
            <a:r>
              <a:rPr lang="en-US" altLang="zh-CN" sz="2800" dirty="0" smtClean="0"/>
              <a:t> 2</a:t>
            </a:r>
            <a:r>
              <a:rPr lang="en-US" altLang="zh-CN" sz="2800" baseline="30000" dirty="0" smtClean="0"/>
              <a:t>20</a:t>
            </a:r>
            <a:r>
              <a:rPr lang="en-US" altLang="zh-CN" sz="2800" dirty="0" smtClean="0"/>
              <a:t> bytes = 1,048,576 bytes</a:t>
            </a:r>
            <a:r>
              <a:rPr lang="en-US" altLang="zh-CN" sz="2800" dirty="0" smtClean="0">
                <a:effectLst>
                  <a:outerShdw blurRad="38100" dist="38100" dir="2700000" algn="tl">
                    <a:srgbClr val="C0C0C0"/>
                  </a:outerShdw>
                </a:effectLst>
                <a:latin typeface="宋体" pitchFamily="2" charset="-122"/>
              </a:rPr>
              <a:t>≈</a:t>
            </a:r>
            <a:r>
              <a:rPr lang="en-US" altLang="zh-CN" sz="2800" dirty="0" smtClean="0">
                <a:latin typeface="楷体_GB2312" pitchFamily="49" charset="-122"/>
                <a:ea typeface="楷体_GB2312" pitchFamily="49" charset="-122"/>
              </a:rPr>
              <a:t>10</a:t>
            </a:r>
            <a:r>
              <a:rPr lang="en-US" altLang="zh-CN" sz="2800" baseline="30000" dirty="0" smtClean="0">
                <a:latin typeface="楷体_GB2312" pitchFamily="49" charset="-122"/>
                <a:ea typeface="楷体_GB2312" pitchFamily="49" charset="-122"/>
              </a:rPr>
              <a:t>6</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百万</a:t>
            </a:r>
            <a:endParaRPr lang="en-US" altLang="zh-CN" sz="2800" dirty="0" smtClean="0"/>
          </a:p>
          <a:p>
            <a:pPr>
              <a:lnSpc>
                <a:spcPct val="80000"/>
              </a:lnSpc>
              <a:spcBef>
                <a:spcPts val="1200"/>
              </a:spcBef>
              <a:defRPr/>
            </a:pPr>
            <a:r>
              <a:rPr lang="en-US" altLang="zh-CN" sz="2800" b="1" dirty="0" smtClean="0"/>
              <a:t>Gigabyte:</a:t>
            </a:r>
            <a:r>
              <a:rPr lang="en-US" altLang="zh-CN" sz="2800" dirty="0" smtClean="0"/>
              <a:t> 2</a:t>
            </a:r>
            <a:r>
              <a:rPr lang="en-US" altLang="zh-CN" sz="2800" baseline="30000" dirty="0" smtClean="0"/>
              <a:t>30</a:t>
            </a:r>
            <a:r>
              <a:rPr lang="en-US" altLang="zh-CN" sz="2800" dirty="0" smtClean="0"/>
              <a:t>  bytes = 1,073,741,824 bytes</a:t>
            </a:r>
            <a:r>
              <a:rPr lang="en-US" altLang="zh-CN" sz="2800" dirty="0" smtClean="0">
                <a:effectLst>
                  <a:outerShdw blurRad="38100" dist="38100" dir="2700000" algn="tl">
                    <a:srgbClr val="C0C0C0"/>
                  </a:outerShdw>
                </a:effectLst>
                <a:latin typeface="宋体" pitchFamily="2" charset="-122"/>
              </a:rPr>
              <a:t>≈</a:t>
            </a:r>
            <a:r>
              <a:rPr lang="en-US" altLang="zh-CN" sz="2800" dirty="0" smtClean="0">
                <a:latin typeface="楷体_GB2312" pitchFamily="49" charset="-122"/>
                <a:ea typeface="楷体_GB2312" pitchFamily="49" charset="-122"/>
              </a:rPr>
              <a:t>10</a:t>
            </a:r>
            <a:r>
              <a:rPr lang="en-US" altLang="zh-CN" sz="2800" baseline="30000" dirty="0" smtClean="0">
                <a:latin typeface="楷体_GB2312" pitchFamily="49" charset="-122"/>
                <a:ea typeface="楷体_GB2312" pitchFamily="49" charset="-122"/>
              </a:rPr>
              <a:t>9</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十亿</a:t>
            </a:r>
            <a:endParaRPr lang="en-US" altLang="zh-CN" sz="2800" dirty="0" smtClean="0"/>
          </a:p>
          <a:p>
            <a:pPr>
              <a:lnSpc>
                <a:spcPct val="80000"/>
              </a:lnSpc>
              <a:spcBef>
                <a:spcPts val="1200"/>
              </a:spcBef>
              <a:defRPr/>
            </a:pPr>
            <a:r>
              <a:rPr lang="en-US" altLang="zh-CN" sz="2800" b="1" dirty="0" smtClean="0"/>
              <a:t>Terabyte:  </a:t>
            </a:r>
            <a:r>
              <a:rPr lang="en-US" altLang="zh-CN" sz="2800" dirty="0" smtClean="0"/>
              <a:t>2</a:t>
            </a:r>
            <a:r>
              <a:rPr lang="en-US" altLang="zh-CN" sz="2800" baseline="30000" dirty="0" smtClean="0"/>
              <a:t>40</a:t>
            </a:r>
            <a:r>
              <a:rPr lang="en-US" altLang="zh-CN" sz="2800" dirty="0" smtClean="0"/>
              <a:t>  bytes</a:t>
            </a:r>
            <a:r>
              <a:rPr lang="en-US" altLang="zh-CN" sz="2800" dirty="0" smtClean="0">
                <a:effectLst>
                  <a:outerShdw blurRad="38100" dist="38100" dir="2700000" algn="tl">
                    <a:srgbClr val="C0C0C0"/>
                  </a:outerShdw>
                </a:effectLst>
                <a:latin typeface="宋体" pitchFamily="2" charset="-122"/>
              </a:rPr>
              <a:t> ≈</a:t>
            </a:r>
            <a:r>
              <a:rPr lang="en-US" altLang="zh-CN" sz="2800" dirty="0" smtClean="0">
                <a:latin typeface="楷体_GB2312" pitchFamily="49" charset="-122"/>
                <a:ea typeface="楷体_GB2312" pitchFamily="49" charset="-122"/>
              </a:rPr>
              <a:t>10</a:t>
            </a:r>
            <a:r>
              <a:rPr lang="en-US" altLang="zh-CN" sz="2800" baseline="30000" dirty="0" smtClean="0">
                <a:latin typeface="楷体_GB2312" pitchFamily="49" charset="-122"/>
                <a:ea typeface="楷体_GB2312" pitchFamily="49" charset="-122"/>
              </a:rPr>
              <a:t>12</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万亿</a:t>
            </a:r>
            <a:endParaRPr lang="en-US" altLang="zh-CN" sz="2800" dirty="0" smtClean="0"/>
          </a:p>
          <a:p>
            <a:pPr>
              <a:lnSpc>
                <a:spcPct val="80000"/>
              </a:lnSpc>
              <a:spcBef>
                <a:spcPts val="1200"/>
              </a:spcBef>
              <a:defRPr/>
            </a:pPr>
            <a:r>
              <a:rPr lang="en-US" altLang="zh-CN" sz="2800" b="1" dirty="0" smtClean="0"/>
              <a:t>Petabyte:  </a:t>
            </a:r>
            <a:r>
              <a:rPr lang="en-US" altLang="zh-CN" sz="2800" dirty="0" smtClean="0"/>
              <a:t>2</a:t>
            </a:r>
            <a:r>
              <a:rPr lang="en-US" altLang="zh-CN" sz="2800" baseline="30000" dirty="0" smtClean="0"/>
              <a:t>50</a:t>
            </a:r>
            <a:r>
              <a:rPr lang="en-US" altLang="zh-CN" sz="2800" dirty="0" smtClean="0"/>
              <a:t>  bytes</a:t>
            </a:r>
            <a:r>
              <a:rPr lang="en-US" altLang="zh-CN" sz="2800" dirty="0" smtClean="0">
                <a:effectLst>
                  <a:outerShdw blurRad="38100" dist="38100" dir="2700000" algn="tl">
                    <a:srgbClr val="C0C0C0"/>
                  </a:outerShdw>
                </a:effectLst>
                <a:latin typeface="宋体" pitchFamily="2" charset="-122"/>
              </a:rPr>
              <a:t> ≈</a:t>
            </a:r>
            <a:r>
              <a:rPr lang="en-US" altLang="zh-CN" sz="2800" dirty="0" smtClean="0">
                <a:latin typeface="楷体_GB2312" pitchFamily="49" charset="-122"/>
                <a:ea typeface="楷体_GB2312" pitchFamily="49" charset="-122"/>
              </a:rPr>
              <a:t>10</a:t>
            </a:r>
            <a:r>
              <a:rPr lang="en-US" altLang="zh-CN" sz="2800" baseline="30000" dirty="0" smtClean="0">
                <a:latin typeface="楷体_GB2312" pitchFamily="49" charset="-122"/>
                <a:ea typeface="楷体_GB2312" pitchFamily="49" charset="-122"/>
              </a:rPr>
              <a:t>15</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千万亿</a:t>
            </a:r>
            <a:endParaRPr lang="en-US" altLang="zh-CN" sz="2800" dirty="0" smtClean="0">
              <a:latin typeface="楷体_GB2312" pitchFamily="49" charset="-122"/>
              <a:ea typeface="楷体_GB2312" pitchFamily="49" charset="-122"/>
            </a:endParaRPr>
          </a:p>
          <a:p>
            <a:pPr>
              <a:lnSpc>
                <a:spcPct val="80000"/>
              </a:lnSpc>
              <a:spcBef>
                <a:spcPts val="1200"/>
              </a:spcBef>
              <a:defRPr/>
            </a:pPr>
            <a:r>
              <a:rPr lang="en-US" altLang="zh-CN" sz="2800" dirty="0" smtClean="0">
                <a:ea typeface="楷体_GB2312" pitchFamily="49" charset="-122"/>
              </a:rPr>
              <a:t>E</a:t>
            </a:r>
          </a:p>
          <a:p>
            <a:pPr>
              <a:lnSpc>
                <a:spcPct val="80000"/>
              </a:lnSpc>
              <a:spcBef>
                <a:spcPts val="1200"/>
              </a:spcBef>
              <a:defRPr/>
            </a:pPr>
            <a:r>
              <a:rPr lang="en-US" altLang="zh-CN" sz="2800" dirty="0" smtClean="0">
                <a:ea typeface="楷体_GB2312" pitchFamily="49" charset="-122"/>
              </a:rPr>
              <a:t>Z</a:t>
            </a:r>
          </a:p>
          <a:p>
            <a:pPr>
              <a:lnSpc>
                <a:spcPct val="80000"/>
              </a:lnSpc>
              <a:spcBef>
                <a:spcPts val="1200"/>
              </a:spcBef>
              <a:defRPr/>
            </a:pPr>
            <a:r>
              <a:rPr lang="en-US" altLang="zh-CN" sz="2800" dirty="0">
                <a:ea typeface="楷体_GB2312" pitchFamily="49" charset="-122"/>
              </a:rPr>
              <a:t>Y</a:t>
            </a:r>
            <a:endParaRPr lang="en-US" altLang="zh-CN" sz="2800" dirty="0" smtClean="0"/>
          </a:p>
          <a:p>
            <a:pPr>
              <a:lnSpc>
                <a:spcPct val="80000"/>
              </a:lnSpc>
              <a:defRPr/>
            </a:pPr>
            <a:endParaRPr lang="en-US" altLang="zh-CN" sz="2800" dirty="0" smtClean="0"/>
          </a:p>
          <a:p>
            <a:pPr>
              <a:lnSpc>
                <a:spcPct val="80000"/>
              </a:lnSpc>
              <a:defRPr/>
            </a:pPr>
            <a:endParaRPr lang="en-US" altLang="zh-CN" sz="2800" dirty="0" smtClean="0"/>
          </a:p>
          <a:p>
            <a:pPr>
              <a:lnSpc>
                <a:spcPct val="80000"/>
              </a:lnSpc>
              <a:defRPr/>
            </a:pPr>
            <a:endParaRPr lang="en-US" altLang="zh-CN"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3.3 Mass Storage (</a:t>
            </a:r>
            <a:r>
              <a:rPr lang="zh-CN" altLang="en-US" dirty="0" smtClean="0">
                <a:ea typeface="宋体" pitchFamily="2" charset="-122"/>
              </a:rPr>
              <a:t>海量存储</a:t>
            </a:r>
            <a:r>
              <a:rPr lang="en-US" altLang="zh-CN" dirty="0" smtClean="0">
                <a:ea typeface="宋体" pitchFamily="2" charset="-122"/>
              </a:rPr>
              <a:t>)</a:t>
            </a:r>
          </a:p>
        </p:txBody>
      </p:sp>
      <p:sp>
        <p:nvSpPr>
          <p:cNvPr id="20483" name="Rectangle 3"/>
          <p:cNvSpPr>
            <a:spLocks noGrp="1" noChangeArrowheads="1"/>
          </p:cNvSpPr>
          <p:nvPr>
            <p:ph idx="1"/>
          </p:nvPr>
        </p:nvSpPr>
        <p:spPr>
          <a:xfrm>
            <a:off x="431800" y="1316038"/>
            <a:ext cx="8229600" cy="5065712"/>
          </a:xfrm>
        </p:spPr>
        <p:txBody>
          <a:bodyPr/>
          <a:lstStyle/>
          <a:p>
            <a:r>
              <a:rPr lang="en-US" altLang="zh-CN" smtClean="0"/>
              <a:t>On-line versus off-line</a:t>
            </a:r>
          </a:p>
          <a:p>
            <a:r>
              <a:rPr lang="en-US" altLang="zh-CN" smtClean="0"/>
              <a:t>Typically larger than main memory</a:t>
            </a:r>
          </a:p>
          <a:p>
            <a:r>
              <a:rPr lang="en-US" altLang="zh-CN" smtClean="0"/>
              <a:t>Typically less volatile than main memory</a:t>
            </a:r>
          </a:p>
          <a:p>
            <a:r>
              <a:rPr lang="en-US" altLang="zh-CN" smtClean="0"/>
              <a:t>Typically slower than main memory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765175"/>
            <a:ext cx="9144000" cy="688975"/>
          </a:xfrm>
        </p:spPr>
        <p:txBody>
          <a:bodyPr/>
          <a:lstStyle/>
          <a:p>
            <a:r>
              <a:rPr lang="en-US" altLang="zh-CN" smtClean="0">
                <a:ea typeface="宋体" pitchFamily="2" charset="-122"/>
              </a:rPr>
              <a:t>Mass Storage Systems</a:t>
            </a:r>
          </a:p>
        </p:txBody>
      </p:sp>
      <p:sp>
        <p:nvSpPr>
          <p:cNvPr id="21507" name="Rectangle 3"/>
          <p:cNvSpPr>
            <a:spLocks noGrp="1" noChangeArrowheads="1"/>
          </p:cNvSpPr>
          <p:nvPr>
            <p:ph idx="1"/>
          </p:nvPr>
        </p:nvSpPr>
        <p:spPr>
          <a:xfrm>
            <a:off x="381000" y="1752600"/>
            <a:ext cx="8534400" cy="4038600"/>
          </a:xfrm>
        </p:spPr>
        <p:txBody>
          <a:bodyPr/>
          <a:lstStyle/>
          <a:p>
            <a:pPr>
              <a:lnSpc>
                <a:spcPct val="90000"/>
              </a:lnSpc>
            </a:pPr>
            <a:r>
              <a:rPr lang="en-US" altLang="zh-CN" smtClean="0"/>
              <a:t>Magnetic Systems</a:t>
            </a:r>
          </a:p>
          <a:p>
            <a:pPr lvl="1">
              <a:lnSpc>
                <a:spcPct val="90000"/>
              </a:lnSpc>
            </a:pPr>
            <a:r>
              <a:rPr lang="en-US" altLang="zh-CN" smtClean="0"/>
              <a:t>Disk</a:t>
            </a:r>
          </a:p>
          <a:p>
            <a:pPr lvl="1">
              <a:lnSpc>
                <a:spcPct val="90000"/>
              </a:lnSpc>
            </a:pPr>
            <a:r>
              <a:rPr lang="en-US" altLang="zh-CN" smtClean="0"/>
              <a:t>Tape</a:t>
            </a:r>
          </a:p>
          <a:p>
            <a:pPr>
              <a:lnSpc>
                <a:spcPct val="90000"/>
              </a:lnSpc>
            </a:pPr>
            <a:r>
              <a:rPr lang="en-US" altLang="zh-CN" smtClean="0"/>
              <a:t>Optical Systems</a:t>
            </a:r>
          </a:p>
          <a:p>
            <a:pPr lvl="1">
              <a:lnSpc>
                <a:spcPct val="90000"/>
              </a:lnSpc>
            </a:pPr>
            <a:r>
              <a:rPr lang="en-US" altLang="zh-CN" smtClean="0"/>
              <a:t>CD</a:t>
            </a:r>
          </a:p>
          <a:p>
            <a:pPr lvl="1">
              <a:lnSpc>
                <a:spcPct val="90000"/>
              </a:lnSpc>
            </a:pPr>
            <a:r>
              <a:rPr lang="en-US" altLang="zh-CN" smtClean="0"/>
              <a:t>DVD</a:t>
            </a:r>
          </a:p>
          <a:p>
            <a:pPr>
              <a:lnSpc>
                <a:spcPct val="90000"/>
              </a:lnSpc>
            </a:pPr>
            <a:r>
              <a:rPr lang="en-US" altLang="zh-CN" smtClean="0"/>
              <a:t>Flash Drives</a:t>
            </a:r>
          </a:p>
          <a:p>
            <a:pPr>
              <a:lnSpc>
                <a:spcPct val="90000"/>
              </a:lnSpc>
            </a:pPr>
            <a:endParaRPr lang="en-US" altLang="zh-CN" b="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557213"/>
            <a:ext cx="8305800" cy="1143000"/>
          </a:xfrm>
        </p:spPr>
        <p:txBody>
          <a:bodyPr/>
          <a:lstStyle/>
          <a:p>
            <a:r>
              <a:rPr lang="en-US" altLang="zh-CN" b="0" dirty="0" smtClean="0">
                <a:ea typeface="宋体" pitchFamily="2" charset="-122"/>
              </a:rPr>
              <a:t>Figure 3.9</a:t>
            </a:r>
            <a:r>
              <a:rPr lang="en-US" altLang="zh-CN" dirty="0" smtClean="0">
                <a:ea typeface="宋体" pitchFamily="2" charset="-122"/>
              </a:rPr>
              <a:t>  A magnetic disk storage system</a:t>
            </a:r>
          </a:p>
        </p:txBody>
      </p:sp>
      <p:pic>
        <p:nvPicPr>
          <p:cNvPr id="22531" name="Picture 4" descr="fig_01_09"/>
          <p:cNvPicPr preferRelativeResize="0">
            <a:picLocks noGrp="1" noChangeAspect="1" noChangeArrowheads="1"/>
          </p:cNvPicPr>
          <p:nvPr>
            <p:ph idx="1"/>
          </p:nvPr>
        </p:nvPicPr>
        <p:blipFill>
          <a:blip r:embed="rId2">
            <a:grayscl/>
          </a:blip>
          <a:srcRect/>
          <a:stretch>
            <a:fillRect/>
          </a:stretch>
        </p:blipFill>
        <p:spPr>
          <a:xfrm>
            <a:off x="1252538" y="1600200"/>
            <a:ext cx="6715125" cy="4114800"/>
          </a:xfr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652463"/>
            <a:ext cx="9144000" cy="688975"/>
          </a:xfrm>
        </p:spPr>
        <p:txBody>
          <a:bodyPr/>
          <a:lstStyle/>
          <a:p>
            <a:r>
              <a:rPr lang="en-US" altLang="zh-CN" b="0" dirty="0" smtClean="0">
                <a:ea typeface="宋体" pitchFamily="2" charset="-122"/>
              </a:rPr>
              <a:t>Figure 3.10</a:t>
            </a:r>
            <a:r>
              <a:rPr lang="en-US" altLang="zh-CN" dirty="0" smtClean="0">
                <a:ea typeface="宋体" pitchFamily="2" charset="-122"/>
              </a:rPr>
              <a:t>  Magnetic tape storage</a:t>
            </a:r>
          </a:p>
        </p:txBody>
      </p:sp>
      <p:pic>
        <p:nvPicPr>
          <p:cNvPr id="23555" name="Picture 7" descr="fig_01_11"/>
          <p:cNvPicPr preferRelativeResize="0">
            <a:picLocks noGrp="1" noChangeAspect="1" noChangeArrowheads="1"/>
          </p:cNvPicPr>
          <p:nvPr>
            <p:ph idx="1"/>
          </p:nvPr>
        </p:nvPicPr>
        <p:blipFill>
          <a:blip r:embed="rId2">
            <a:grayscl/>
          </a:blip>
          <a:srcRect/>
          <a:stretch>
            <a:fillRect/>
          </a:stretch>
        </p:blipFill>
        <p:spPr>
          <a:xfrm>
            <a:off x="457200" y="1608138"/>
            <a:ext cx="8305800" cy="4098925"/>
          </a:xfr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652463"/>
            <a:ext cx="9144000" cy="688975"/>
          </a:xfrm>
        </p:spPr>
        <p:txBody>
          <a:bodyPr/>
          <a:lstStyle/>
          <a:p>
            <a:r>
              <a:rPr lang="en-US" altLang="zh-CN" dirty="0" smtClean="0">
                <a:ea typeface="宋体" pitchFamily="2" charset="-122"/>
              </a:rPr>
              <a:t>Chapter 3:  Data Storage</a:t>
            </a:r>
          </a:p>
        </p:txBody>
      </p:sp>
      <p:sp>
        <p:nvSpPr>
          <p:cNvPr id="6147" name="Rectangle 3"/>
          <p:cNvSpPr>
            <a:spLocks noGrp="1" noChangeArrowheads="1"/>
          </p:cNvSpPr>
          <p:nvPr>
            <p:ph idx="1"/>
          </p:nvPr>
        </p:nvSpPr>
        <p:spPr>
          <a:xfrm>
            <a:off x="228600" y="1600200"/>
            <a:ext cx="8686800" cy="4114800"/>
          </a:xfrm>
        </p:spPr>
        <p:txBody>
          <a:bodyPr/>
          <a:lstStyle/>
          <a:p>
            <a:r>
              <a:rPr lang="en-US" altLang="zh-CN" dirty="0" smtClean="0"/>
              <a:t>3.1 Bits and Their Storage</a:t>
            </a:r>
          </a:p>
          <a:p>
            <a:r>
              <a:rPr lang="en-US" altLang="zh-CN" dirty="0" smtClean="0"/>
              <a:t>3.2 Main Memory</a:t>
            </a:r>
          </a:p>
          <a:p>
            <a:r>
              <a:rPr lang="en-US" altLang="zh-CN" dirty="0" smtClean="0"/>
              <a:t>3.3 Mass Storage</a:t>
            </a:r>
          </a:p>
          <a:p>
            <a:r>
              <a:rPr lang="en-US" altLang="zh-CN" dirty="0" smtClean="0"/>
              <a:t>3.4 Representing Information as Bit Patterns</a:t>
            </a:r>
          </a:p>
          <a:p>
            <a:r>
              <a:rPr lang="en-US" altLang="zh-CN" dirty="0" smtClean="0"/>
              <a:t>3.5 The Binary System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836613"/>
            <a:ext cx="9144000" cy="688975"/>
          </a:xfrm>
        </p:spPr>
        <p:txBody>
          <a:bodyPr/>
          <a:lstStyle/>
          <a:p>
            <a:r>
              <a:rPr lang="en-US" altLang="zh-CN" b="0" dirty="0" smtClean="0">
                <a:ea typeface="宋体" pitchFamily="2" charset="-122"/>
              </a:rPr>
              <a:t>Figure 3.11</a:t>
            </a:r>
            <a:r>
              <a:rPr lang="en-US" altLang="zh-CN" dirty="0" smtClean="0">
                <a:ea typeface="宋体" pitchFamily="2" charset="-122"/>
              </a:rPr>
              <a:t>  CD storage</a:t>
            </a:r>
          </a:p>
        </p:txBody>
      </p:sp>
      <p:pic>
        <p:nvPicPr>
          <p:cNvPr id="24579" name="Picture 6" descr="fig_01_10"/>
          <p:cNvPicPr preferRelativeResize="0">
            <a:picLocks noGrp="1" noChangeAspect="1" noChangeArrowheads="1"/>
          </p:cNvPicPr>
          <p:nvPr>
            <p:ph sz="half" idx="1"/>
          </p:nvPr>
        </p:nvPicPr>
        <p:blipFill>
          <a:blip r:embed="rId2">
            <a:grayscl/>
          </a:blip>
          <a:srcRect/>
          <a:stretch>
            <a:fillRect/>
          </a:stretch>
        </p:blipFill>
        <p:spPr>
          <a:xfrm>
            <a:off x="1371600" y="1905000"/>
            <a:ext cx="6629400" cy="4164013"/>
          </a:xfr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3.4 Representing Information as Bit Patterns</a:t>
            </a:r>
            <a:br>
              <a:rPr lang="en-US" altLang="zh-CN" dirty="0" smtClean="0">
                <a:ea typeface="宋体" pitchFamily="2" charset="-122"/>
              </a:rPr>
            </a:br>
            <a:r>
              <a:rPr lang="en-US" altLang="zh-CN" dirty="0" smtClean="0">
                <a:ea typeface="宋体" pitchFamily="2" charset="-122"/>
              </a:rPr>
              <a:t>3.4.1 Representing Text</a:t>
            </a:r>
          </a:p>
        </p:txBody>
      </p:sp>
      <p:sp>
        <p:nvSpPr>
          <p:cNvPr id="25603" name="Rectangle 3"/>
          <p:cNvSpPr>
            <a:spLocks noGrp="1" noChangeArrowheads="1"/>
          </p:cNvSpPr>
          <p:nvPr>
            <p:ph idx="1"/>
          </p:nvPr>
        </p:nvSpPr>
        <p:spPr>
          <a:xfrm>
            <a:off x="431800" y="1603375"/>
            <a:ext cx="8229600" cy="5065713"/>
          </a:xfrm>
        </p:spPr>
        <p:txBody>
          <a:bodyPr/>
          <a:lstStyle/>
          <a:p>
            <a:pPr>
              <a:lnSpc>
                <a:spcPct val="80000"/>
              </a:lnSpc>
            </a:pPr>
            <a:r>
              <a:rPr lang="en-US" altLang="zh-CN" b="1" dirty="0" smtClean="0"/>
              <a:t>Each character (letter, punctuation, etc.) is assigned a unique bit pattern.</a:t>
            </a:r>
          </a:p>
          <a:p>
            <a:pPr lvl="1">
              <a:lnSpc>
                <a:spcPct val="80000"/>
              </a:lnSpc>
            </a:pPr>
            <a:r>
              <a:rPr lang="en-US" altLang="zh-CN" b="1" dirty="0" smtClean="0"/>
              <a:t>ASCII</a:t>
            </a:r>
            <a:r>
              <a:rPr lang="en-US" altLang="zh-CN" dirty="0" smtClean="0"/>
              <a:t>(</a:t>
            </a:r>
            <a:r>
              <a:rPr lang="en-US" altLang="zh-CN" dirty="0" smtClean="0">
                <a:latin typeface="楷体_GB2312" pitchFamily="49" charset="-122"/>
                <a:ea typeface="楷体_GB2312" pitchFamily="49" charset="-122"/>
              </a:rPr>
              <a:t>American Standard Code for Information Interchange </a:t>
            </a:r>
            <a:r>
              <a:rPr lang="en-US" altLang="zh-CN" dirty="0" smtClean="0"/>
              <a:t>): Uses patterns of 7-bits to represent most symbols used in written English text</a:t>
            </a:r>
          </a:p>
          <a:p>
            <a:pPr lvl="1">
              <a:lnSpc>
                <a:spcPct val="80000"/>
              </a:lnSpc>
            </a:pPr>
            <a:r>
              <a:rPr lang="en-US" altLang="zh-CN" b="1" smtClean="0"/>
              <a:t>Unicode</a:t>
            </a:r>
            <a:r>
              <a:rPr lang="en-US" altLang="zh-CN" smtClean="0"/>
              <a:t>: Uses patterns of 16-bits to represent the major symbols used in languages world wide</a:t>
            </a:r>
          </a:p>
          <a:p>
            <a:pPr lvl="1">
              <a:lnSpc>
                <a:spcPct val="80000"/>
              </a:lnSpc>
            </a:pPr>
            <a:r>
              <a:rPr lang="en-US" altLang="zh-CN" b="1" dirty="0" smtClean="0"/>
              <a:t>ISO standard</a:t>
            </a:r>
            <a:r>
              <a:rPr lang="en-US" altLang="zh-CN" dirty="0" smtClean="0"/>
              <a:t>: Uses patterns of 32-bits to represent most symbols used in languages world wide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7" name="Picture 4" descr="fig_01_13"/>
          <p:cNvPicPr preferRelativeResize="0">
            <a:picLocks noGrp="1" noChangeAspect="1" noChangeArrowheads="1"/>
          </p:cNvPicPr>
          <p:nvPr>
            <p:ph idx="1"/>
          </p:nvPr>
        </p:nvPicPr>
        <p:blipFill>
          <a:blip r:embed="rId3">
            <a:grayscl/>
          </a:blip>
          <a:srcRect/>
          <a:stretch>
            <a:fillRect/>
          </a:stretch>
        </p:blipFill>
        <p:spPr>
          <a:xfrm>
            <a:off x="587375" y="5949950"/>
            <a:ext cx="8305800" cy="574675"/>
          </a:xfrm>
          <a:noFill/>
        </p:spPr>
      </p:pic>
      <p:graphicFrame>
        <p:nvGraphicFramePr>
          <p:cNvPr id="1026" name="Object 2">
            <a:hlinkClick r:id="" action="ppaction://ole?verb=0"/>
          </p:cNvPr>
          <p:cNvGraphicFramePr>
            <a:graphicFrameLocks/>
          </p:cNvGraphicFramePr>
          <p:nvPr>
            <p:extLst>
              <p:ext uri="{D42A27DB-BD31-4B8C-83A1-F6EECF244321}">
                <p14:modId xmlns:p14="http://schemas.microsoft.com/office/powerpoint/2010/main" val="2604653964"/>
              </p:ext>
            </p:extLst>
          </p:nvPr>
        </p:nvGraphicFramePr>
        <p:xfrm>
          <a:off x="1123950" y="1046163"/>
          <a:ext cx="7980363" cy="5233987"/>
        </p:xfrm>
        <a:graphic>
          <a:graphicData uri="http://schemas.openxmlformats.org/presentationml/2006/ole">
            <mc:AlternateContent xmlns:mc="http://schemas.openxmlformats.org/markup-compatibility/2006">
              <mc:Choice xmlns:v="urn:schemas-microsoft-com:vml" Requires="v">
                <p:oleObj spid="_x0000_s1037" name="Document" r:id="rId5" imgW="7345409" imgH="5678322" progId="Word.Document.8">
                  <p:embed/>
                </p:oleObj>
              </mc:Choice>
              <mc:Fallback>
                <p:oleObj name="Document" r:id="rId5" imgW="7345409" imgH="5678322" progId="Word.Document.8">
                  <p:embed/>
                  <p:pic>
                    <p:nvPicPr>
                      <p:cNvPr id="0" name="Object 2"/>
                      <p:cNvPicPr>
                        <a:picLocks noChangeArrowheads="1"/>
                      </p:cNvPicPr>
                      <p:nvPr/>
                    </p:nvPicPr>
                    <p:blipFill>
                      <a:blip r:embed="rId6"/>
                      <a:srcRect/>
                      <a:stretch>
                        <a:fillRect/>
                      </a:stretch>
                    </p:blipFill>
                    <p:spPr bwMode="auto">
                      <a:xfrm>
                        <a:off x="1123950" y="1046163"/>
                        <a:ext cx="7980363" cy="523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4"/>
          <p:cNvSpPr>
            <a:spLocks noChangeArrowheads="1"/>
          </p:cNvSpPr>
          <p:nvPr/>
        </p:nvSpPr>
        <p:spPr bwMode="auto">
          <a:xfrm>
            <a:off x="2195513" y="404813"/>
            <a:ext cx="1014412" cy="704850"/>
          </a:xfrm>
          <a:prstGeom prst="rect">
            <a:avLst/>
          </a:prstGeom>
          <a:noFill/>
          <a:ln w="12700">
            <a:noFill/>
            <a:miter lim="800000"/>
            <a:headEnd/>
            <a:tailEnd/>
          </a:ln>
        </p:spPr>
        <p:txBody>
          <a:bodyPr wrap="none" lIns="90488" tIns="44450" rIns="90488" bIns="44450">
            <a:spAutoFit/>
          </a:bodyPr>
          <a:lstStyle/>
          <a:p>
            <a:pPr algn="ctr" eaLnBrk="0" hangingPunct="0"/>
            <a:r>
              <a:rPr lang="en-US" altLang="zh-CN" sz="2000" b="1" u="sng">
                <a:solidFill>
                  <a:srgbClr val="FF0000"/>
                </a:solidFill>
                <a:latin typeface="楷体_GB2312" pitchFamily="49" charset="-122"/>
                <a:ea typeface="楷体_GB2312" pitchFamily="49" charset="-122"/>
              </a:rPr>
              <a:t>upper</a:t>
            </a:r>
            <a:endParaRPr lang="zh-CN" altLang="en-US" sz="2000" b="1" u="sng">
              <a:solidFill>
                <a:srgbClr val="FF0000"/>
              </a:solidFill>
              <a:latin typeface="楷体_GB2312" pitchFamily="49" charset="-122"/>
              <a:ea typeface="楷体_GB2312" pitchFamily="49" charset="-122"/>
            </a:endParaRPr>
          </a:p>
          <a:p>
            <a:pPr algn="ctr" eaLnBrk="0" hangingPunct="0"/>
            <a:r>
              <a:rPr lang="en-US" altLang="zh-CN" sz="2000" b="1">
                <a:solidFill>
                  <a:srgbClr val="FF0000"/>
                </a:solidFill>
                <a:latin typeface="楷体_GB2312" pitchFamily="49" charset="-122"/>
                <a:ea typeface="楷体_GB2312" pitchFamily="49" charset="-122"/>
              </a:rPr>
              <a:t>b</a:t>
            </a:r>
            <a:r>
              <a:rPr lang="en-US" altLang="zh-CN" sz="2000" b="1" baseline="-25000">
                <a:solidFill>
                  <a:srgbClr val="FF0000"/>
                </a:solidFill>
                <a:latin typeface="楷体_GB2312" pitchFamily="49" charset="-122"/>
                <a:ea typeface="楷体_GB2312" pitchFamily="49" charset="-122"/>
              </a:rPr>
              <a:t>6</a:t>
            </a:r>
            <a:r>
              <a:rPr lang="en-US" altLang="zh-CN" sz="2000" b="1">
                <a:solidFill>
                  <a:srgbClr val="FF0000"/>
                </a:solidFill>
                <a:latin typeface="楷体_GB2312" pitchFamily="49" charset="-122"/>
                <a:ea typeface="楷体_GB2312" pitchFamily="49" charset="-122"/>
              </a:rPr>
              <a:t>b</a:t>
            </a:r>
            <a:r>
              <a:rPr lang="en-US" altLang="zh-CN" sz="2000" b="1" baseline="-25000">
                <a:solidFill>
                  <a:srgbClr val="FF0000"/>
                </a:solidFill>
                <a:latin typeface="楷体_GB2312" pitchFamily="49" charset="-122"/>
                <a:ea typeface="楷体_GB2312" pitchFamily="49" charset="-122"/>
              </a:rPr>
              <a:t>5</a:t>
            </a:r>
            <a:r>
              <a:rPr lang="en-US" altLang="zh-CN" sz="2000" b="1">
                <a:solidFill>
                  <a:srgbClr val="FF0000"/>
                </a:solidFill>
                <a:latin typeface="楷体_GB2312" pitchFamily="49" charset="-122"/>
                <a:ea typeface="楷体_GB2312" pitchFamily="49" charset="-122"/>
              </a:rPr>
              <a:t>b</a:t>
            </a:r>
            <a:r>
              <a:rPr lang="en-US" altLang="zh-CN" sz="2000" b="1" baseline="-25000">
                <a:solidFill>
                  <a:srgbClr val="FF0000"/>
                </a:solidFill>
                <a:latin typeface="楷体_GB2312" pitchFamily="49" charset="-122"/>
                <a:ea typeface="楷体_GB2312" pitchFamily="49" charset="-122"/>
              </a:rPr>
              <a:t>4</a:t>
            </a:r>
          </a:p>
        </p:txBody>
      </p:sp>
      <p:sp>
        <p:nvSpPr>
          <p:cNvPr id="1029" name="Rectangle 5"/>
          <p:cNvSpPr>
            <a:spLocks noChangeArrowheads="1"/>
          </p:cNvSpPr>
          <p:nvPr/>
        </p:nvSpPr>
        <p:spPr bwMode="auto">
          <a:xfrm>
            <a:off x="0" y="1111250"/>
            <a:ext cx="1331913" cy="706438"/>
          </a:xfrm>
          <a:prstGeom prst="rect">
            <a:avLst/>
          </a:prstGeom>
          <a:noFill/>
          <a:ln w="12700">
            <a:noFill/>
            <a:miter lim="800000"/>
            <a:headEnd/>
            <a:tailEnd/>
          </a:ln>
        </p:spPr>
        <p:txBody>
          <a:bodyPr lIns="90488" tIns="44450" rIns="90488" bIns="44450">
            <a:spAutoFit/>
          </a:bodyPr>
          <a:lstStyle/>
          <a:p>
            <a:pPr eaLnBrk="0" hangingPunct="0"/>
            <a:r>
              <a:rPr lang="en-US" altLang="zh-CN" sz="2000" b="1" u="sng">
                <a:solidFill>
                  <a:srgbClr val="FF0000"/>
                </a:solidFill>
                <a:latin typeface="楷体_GB2312" pitchFamily="49" charset="-122"/>
                <a:ea typeface="楷体_GB2312" pitchFamily="49" charset="-122"/>
              </a:rPr>
              <a:t>lower</a:t>
            </a:r>
            <a:endParaRPr lang="zh-CN" altLang="en-US" sz="2000" b="1" u="sng">
              <a:solidFill>
                <a:srgbClr val="FF0000"/>
              </a:solidFill>
              <a:latin typeface="楷体_GB2312" pitchFamily="49" charset="-122"/>
              <a:ea typeface="楷体_GB2312" pitchFamily="49" charset="-122"/>
            </a:endParaRPr>
          </a:p>
          <a:p>
            <a:pPr eaLnBrk="0" hangingPunct="0"/>
            <a:r>
              <a:rPr lang="en-US" altLang="zh-CN" sz="2000" b="1">
                <a:solidFill>
                  <a:srgbClr val="FF0000"/>
                </a:solidFill>
                <a:latin typeface="楷体_GB2312" pitchFamily="49" charset="-122"/>
                <a:ea typeface="楷体_GB2312" pitchFamily="49" charset="-122"/>
              </a:rPr>
              <a:t>b</a:t>
            </a:r>
            <a:r>
              <a:rPr lang="en-US" altLang="zh-CN" sz="2000" b="1" baseline="-25000">
                <a:solidFill>
                  <a:srgbClr val="FF0000"/>
                </a:solidFill>
                <a:latin typeface="楷体_GB2312" pitchFamily="49" charset="-122"/>
                <a:ea typeface="楷体_GB2312" pitchFamily="49" charset="-122"/>
              </a:rPr>
              <a:t>3</a:t>
            </a:r>
            <a:r>
              <a:rPr lang="en-US" altLang="zh-CN" sz="2000" b="1">
                <a:solidFill>
                  <a:srgbClr val="FF0000"/>
                </a:solidFill>
                <a:latin typeface="楷体_GB2312" pitchFamily="49" charset="-122"/>
                <a:ea typeface="楷体_GB2312" pitchFamily="49" charset="-122"/>
              </a:rPr>
              <a:t>b</a:t>
            </a:r>
            <a:r>
              <a:rPr lang="en-US" altLang="zh-CN" sz="2000" b="1" baseline="-25000">
                <a:solidFill>
                  <a:srgbClr val="FF0000"/>
                </a:solidFill>
                <a:latin typeface="楷体_GB2312" pitchFamily="49" charset="-122"/>
                <a:ea typeface="楷体_GB2312" pitchFamily="49" charset="-122"/>
              </a:rPr>
              <a:t>2</a:t>
            </a:r>
            <a:r>
              <a:rPr lang="en-US" altLang="zh-CN" sz="2000" b="1">
                <a:solidFill>
                  <a:srgbClr val="FF0000"/>
                </a:solidFill>
                <a:latin typeface="楷体_GB2312" pitchFamily="49" charset="-122"/>
                <a:ea typeface="楷体_GB2312" pitchFamily="49" charset="-122"/>
              </a:rPr>
              <a:t>b</a:t>
            </a:r>
            <a:r>
              <a:rPr lang="en-US" altLang="zh-CN" sz="2000" b="1" baseline="-25000">
                <a:solidFill>
                  <a:srgbClr val="FF0000"/>
                </a:solidFill>
                <a:latin typeface="楷体_GB2312" pitchFamily="49" charset="-122"/>
                <a:ea typeface="楷体_GB2312" pitchFamily="49" charset="-122"/>
              </a:rPr>
              <a:t>1</a:t>
            </a:r>
            <a:r>
              <a:rPr lang="en-US" altLang="zh-CN" sz="2000" b="1">
                <a:solidFill>
                  <a:srgbClr val="FF0000"/>
                </a:solidFill>
                <a:latin typeface="楷体_GB2312" pitchFamily="49" charset="-122"/>
                <a:ea typeface="楷体_GB2312" pitchFamily="49" charset="-122"/>
              </a:rPr>
              <a:t>b</a:t>
            </a:r>
            <a:r>
              <a:rPr lang="en-US" altLang="zh-CN" sz="2000" b="1" baseline="-25000">
                <a:solidFill>
                  <a:srgbClr val="FF0000"/>
                </a:solidFill>
                <a:latin typeface="楷体_GB2312" pitchFamily="49" charset="-122"/>
                <a:ea typeface="楷体_GB2312" pitchFamily="49" charset="-122"/>
              </a:rPr>
              <a:t>0</a:t>
            </a:r>
          </a:p>
        </p:txBody>
      </p:sp>
      <p:sp>
        <p:nvSpPr>
          <p:cNvPr id="9" name="标题 8"/>
          <p:cNvSpPr>
            <a:spLocks noGrp="1"/>
          </p:cNvSpPr>
          <p:nvPr>
            <p:ph type="title"/>
          </p:nvPr>
        </p:nvSpPr>
        <p:spPr>
          <a:xfrm>
            <a:off x="900113" y="404813"/>
            <a:ext cx="7848600" cy="688975"/>
          </a:xfrm>
        </p:spPr>
        <p:txBody>
          <a:bodyPr/>
          <a:lstStyle/>
          <a:p>
            <a:pPr algn="ctr">
              <a:defRPr/>
            </a:pPr>
            <a:r>
              <a:rPr lang="en-US" altLang="zh-CN" dirty="0" smtClean="0">
                <a:effectLst>
                  <a:outerShdw blurRad="38100" dist="38100" dir="2700000" algn="tl">
                    <a:srgbClr val="C0C0C0"/>
                  </a:outerShdw>
                </a:effectLst>
                <a:latin typeface="楷体_GB2312" pitchFamily="49" charset="-122"/>
                <a:ea typeface="楷体_GB2312" pitchFamily="49" charset="-122"/>
              </a:rPr>
              <a:t>ASCII codes</a:t>
            </a:r>
            <a:endParaRPr lang="zh-CN" altLang="en-US" dirty="0" smtClean="0">
              <a:ea typeface="宋体"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508000"/>
            <a:ext cx="9144000" cy="688975"/>
          </a:xfrm>
        </p:spPr>
        <p:txBody>
          <a:bodyPr/>
          <a:lstStyle/>
          <a:p>
            <a:r>
              <a:rPr lang="en-US" altLang="zh-CN" dirty="0" smtClean="0">
                <a:ea typeface="宋体" pitchFamily="2" charset="-122"/>
              </a:rPr>
              <a:t>3.4.2 Representing Numeric Values</a:t>
            </a:r>
          </a:p>
        </p:txBody>
      </p:sp>
      <p:sp>
        <p:nvSpPr>
          <p:cNvPr id="26627" name="Rectangle 3"/>
          <p:cNvSpPr>
            <a:spLocks noGrp="1" noChangeArrowheads="1"/>
          </p:cNvSpPr>
          <p:nvPr>
            <p:ph idx="1"/>
          </p:nvPr>
        </p:nvSpPr>
        <p:spPr>
          <a:xfrm>
            <a:off x="431800" y="1316038"/>
            <a:ext cx="8229600" cy="5065712"/>
          </a:xfrm>
        </p:spPr>
        <p:txBody>
          <a:bodyPr/>
          <a:lstStyle/>
          <a:p>
            <a:pPr>
              <a:lnSpc>
                <a:spcPct val="90000"/>
              </a:lnSpc>
            </a:pPr>
            <a:r>
              <a:rPr lang="en-US" altLang="zh-CN" smtClean="0"/>
              <a:t>Binary notation: Uses bits to represent a number in base two</a:t>
            </a:r>
          </a:p>
          <a:p>
            <a:pPr>
              <a:lnSpc>
                <a:spcPct val="90000"/>
              </a:lnSpc>
            </a:pPr>
            <a:r>
              <a:rPr lang="en-US" altLang="zh-CN" smtClean="0"/>
              <a:t>Limitations of computer representations of numeric values</a:t>
            </a:r>
          </a:p>
          <a:p>
            <a:pPr lvl="1">
              <a:lnSpc>
                <a:spcPct val="90000"/>
              </a:lnSpc>
            </a:pPr>
            <a:r>
              <a:rPr lang="en-US" altLang="zh-CN" smtClean="0"/>
              <a:t>Overflow – occurs when a value is too big to be represented</a:t>
            </a:r>
          </a:p>
          <a:p>
            <a:pPr lvl="1">
              <a:lnSpc>
                <a:spcPct val="90000"/>
              </a:lnSpc>
            </a:pPr>
            <a:r>
              <a:rPr lang="en-US" altLang="zh-CN" smtClean="0"/>
              <a:t>Truncation – occurs when a value cannot be represented accurately</a:t>
            </a:r>
          </a:p>
          <a:p>
            <a:pPr lvl="1">
              <a:lnSpc>
                <a:spcPct val="90000"/>
              </a:lnSpc>
            </a:pPr>
            <a:endParaRPr lang="en-US" altLang="zh-CN" smtClean="0"/>
          </a:p>
          <a:p>
            <a:pPr>
              <a:lnSpc>
                <a:spcPct val="90000"/>
              </a:lnSpc>
            </a:pPr>
            <a:endParaRPr lang="en-US"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652463"/>
            <a:ext cx="9144000" cy="688975"/>
          </a:xfrm>
        </p:spPr>
        <p:txBody>
          <a:bodyPr/>
          <a:lstStyle/>
          <a:p>
            <a:r>
              <a:rPr lang="en-US" altLang="zh-CN" dirty="0" smtClean="0">
                <a:ea typeface="宋体" pitchFamily="2" charset="-122"/>
              </a:rPr>
              <a:t>3.4.3 Representing Images</a:t>
            </a:r>
          </a:p>
        </p:txBody>
      </p:sp>
      <p:sp>
        <p:nvSpPr>
          <p:cNvPr id="27651" name="Rectangle 3"/>
          <p:cNvSpPr>
            <a:spLocks noGrp="1" noChangeArrowheads="1"/>
          </p:cNvSpPr>
          <p:nvPr>
            <p:ph idx="1"/>
          </p:nvPr>
        </p:nvSpPr>
        <p:spPr>
          <a:xfrm>
            <a:off x="431800" y="1316038"/>
            <a:ext cx="8229600" cy="5065712"/>
          </a:xfrm>
        </p:spPr>
        <p:txBody>
          <a:bodyPr/>
          <a:lstStyle/>
          <a:p>
            <a:pPr>
              <a:lnSpc>
                <a:spcPct val="90000"/>
              </a:lnSpc>
            </a:pPr>
            <a:r>
              <a:rPr lang="en-US" altLang="zh-CN" smtClean="0"/>
              <a:t>Bit map (</a:t>
            </a:r>
            <a:r>
              <a:rPr lang="zh-CN" altLang="en-US" smtClean="0"/>
              <a:t>位图</a:t>
            </a:r>
            <a:r>
              <a:rPr lang="en-US" altLang="zh-CN" smtClean="0"/>
              <a:t>) techniques</a:t>
            </a:r>
          </a:p>
          <a:p>
            <a:pPr lvl="1">
              <a:lnSpc>
                <a:spcPct val="90000"/>
              </a:lnSpc>
            </a:pPr>
            <a:r>
              <a:rPr lang="en-US" altLang="zh-CN" smtClean="0"/>
              <a:t>Pixel (</a:t>
            </a:r>
            <a:r>
              <a:rPr lang="zh-CN" altLang="en-US" smtClean="0"/>
              <a:t>像素</a:t>
            </a:r>
            <a:r>
              <a:rPr lang="en-US" altLang="zh-CN" smtClean="0"/>
              <a:t>): short for “picture element”</a:t>
            </a:r>
          </a:p>
          <a:p>
            <a:pPr lvl="1">
              <a:lnSpc>
                <a:spcPct val="90000"/>
              </a:lnSpc>
            </a:pPr>
            <a:r>
              <a:rPr lang="en-US" altLang="zh-CN" smtClean="0"/>
              <a:t>RGB</a:t>
            </a:r>
          </a:p>
          <a:p>
            <a:pPr lvl="1">
              <a:lnSpc>
                <a:spcPct val="90000"/>
              </a:lnSpc>
            </a:pPr>
            <a:r>
              <a:rPr lang="en-US" altLang="zh-CN" smtClean="0"/>
              <a:t>Luminance and chrominance</a:t>
            </a:r>
          </a:p>
          <a:p>
            <a:pPr>
              <a:lnSpc>
                <a:spcPct val="90000"/>
              </a:lnSpc>
            </a:pPr>
            <a:r>
              <a:rPr lang="en-US" altLang="zh-CN" smtClean="0"/>
              <a:t>Vector techniques</a:t>
            </a:r>
          </a:p>
          <a:p>
            <a:pPr lvl="1">
              <a:lnSpc>
                <a:spcPct val="90000"/>
              </a:lnSpc>
            </a:pPr>
            <a:r>
              <a:rPr lang="en-US" altLang="zh-CN" smtClean="0"/>
              <a:t>Scalable</a:t>
            </a:r>
          </a:p>
          <a:p>
            <a:pPr lvl="1">
              <a:lnSpc>
                <a:spcPct val="90000"/>
              </a:lnSpc>
            </a:pPr>
            <a:r>
              <a:rPr lang="en-US" altLang="zh-CN" smtClean="0"/>
              <a:t>TrueType and PostScript</a:t>
            </a:r>
          </a:p>
          <a:p>
            <a:pPr lvl="1">
              <a:lnSpc>
                <a:spcPct val="90000"/>
              </a:lnSpc>
            </a:pPr>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4" descr="fig_01_14"/>
          <p:cNvPicPr preferRelativeResize="0">
            <a:picLocks noChangeAspect="1" noChangeArrowheads="1"/>
          </p:cNvPicPr>
          <p:nvPr/>
        </p:nvPicPr>
        <p:blipFill>
          <a:blip r:embed="rId2">
            <a:grayscl/>
          </a:blip>
          <a:srcRect/>
          <a:stretch>
            <a:fillRect/>
          </a:stretch>
        </p:blipFill>
        <p:spPr bwMode="auto">
          <a:xfrm>
            <a:off x="900113" y="2636838"/>
            <a:ext cx="6891337" cy="4038600"/>
          </a:xfrm>
          <a:prstGeom prst="rect">
            <a:avLst/>
          </a:prstGeom>
          <a:noFill/>
          <a:ln w="9525">
            <a:noFill/>
            <a:miter lim="800000"/>
            <a:headEnd/>
            <a:tailEnd/>
          </a:ln>
        </p:spPr>
      </p:pic>
      <p:sp>
        <p:nvSpPr>
          <p:cNvPr id="28675"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3.4.4 Representing Sound</a:t>
            </a:r>
          </a:p>
        </p:txBody>
      </p:sp>
      <p:sp>
        <p:nvSpPr>
          <p:cNvPr id="28676" name="Rectangle 3"/>
          <p:cNvSpPr>
            <a:spLocks noGrp="1" noChangeArrowheads="1"/>
          </p:cNvSpPr>
          <p:nvPr>
            <p:ph idx="1"/>
          </p:nvPr>
        </p:nvSpPr>
        <p:spPr>
          <a:xfrm>
            <a:off x="431800" y="1316038"/>
            <a:ext cx="8229600" cy="5065712"/>
          </a:xfrm>
        </p:spPr>
        <p:txBody>
          <a:bodyPr/>
          <a:lstStyle/>
          <a:p>
            <a:r>
              <a:rPr lang="en-US" altLang="zh-CN" smtClean="0"/>
              <a:t>Sampling techniques</a:t>
            </a:r>
          </a:p>
        </p:txBody>
      </p:sp>
      <p:sp>
        <p:nvSpPr>
          <p:cNvPr id="6" name="Rectangle 2"/>
          <p:cNvSpPr txBox="1">
            <a:spLocks noChangeArrowheads="1"/>
          </p:cNvSpPr>
          <p:nvPr/>
        </p:nvSpPr>
        <p:spPr bwMode="auto">
          <a:xfrm>
            <a:off x="0" y="1731963"/>
            <a:ext cx="9144000" cy="688975"/>
          </a:xfrm>
          <a:prstGeom prst="rect">
            <a:avLst/>
          </a:prstGeom>
          <a:noFill/>
          <a:ln w="9525" algn="ctr">
            <a:noFill/>
            <a:miter lim="800000"/>
            <a:headEnd/>
            <a:tailEnd/>
          </a:ln>
        </p:spPr>
        <p:txBody>
          <a:bodyPr tIns="54000" anchorCtr="1"/>
          <a:lstStyle/>
          <a:p>
            <a:pPr algn="ctr">
              <a:defRPr/>
            </a:pPr>
            <a:r>
              <a:rPr lang="en-US" altLang="zh-CN" sz="2800" kern="0" dirty="0">
                <a:solidFill>
                  <a:srgbClr val="133984"/>
                </a:solidFill>
                <a:ea typeface="+mj-ea"/>
                <a:cs typeface="+mj-cs"/>
              </a:rPr>
              <a:t>Figure </a:t>
            </a:r>
            <a:r>
              <a:rPr lang="en-US" altLang="zh-CN" sz="2800" kern="0" dirty="0" smtClean="0">
                <a:solidFill>
                  <a:srgbClr val="133984"/>
                </a:solidFill>
                <a:ea typeface="+mj-ea"/>
                <a:cs typeface="+mj-cs"/>
              </a:rPr>
              <a:t>3.14</a:t>
            </a:r>
            <a:r>
              <a:rPr lang="en-US" altLang="zh-CN" sz="2800" b="1" kern="0" dirty="0" smtClean="0">
                <a:solidFill>
                  <a:srgbClr val="133984"/>
                </a:solidFill>
                <a:ea typeface="+mj-ea"/>
                <a:cs typeface="+mj-cs"/>
              </a:rPr>
              <a:t>  </a:t>
            </a:r>
            <a:r>
              <a:rPr lang="en-US" altLang="zh-CN" sz="2800" b="1" kern="0" dirty="0">
                <a:solidFill>
                  <a:srgbClr val="133984"/>
                </a:solidFill>
                <a:ea typeface="+mj-ea"/>
                <a:cs typeface="+mj-cs"/>
              </a:rPr>
              <a:t>The sound wave represented by the sequence 0, 1.5, 2.0, 1.5, 2.0, 3.0, 4.0, 3.0, 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3.5 The Binary System</a:t>
            </a:r>
          </a:p>
        </p:txBody>
      </p:sp>
      <p:sp>
        <p:nvSpPr>
          <p:cNvPr id="29699" name="Rectangle 3"/>
          <p:cNvSpPr>
            <a:spLocks noGrp="1" noChangeArrowheads="1"/>
          </p:cNvSpPr>
          <p:nvPr>
            <p:ph idx="1"/>
          </p:nvPr>
        </p:nvSpPr>
        <p:spPr>
          <a:xfrm>
            <a:off x="431800" y="1316038"/>
            <a:ext cx="8229600" cy="5065712"/>
          </a:xfrm>
        </p:spPr>
        <p:txBody>
          <a:bodyPr/>
          <a:lstStyle/>
          <a:p>
            <a:pPr>
              <a:buFont typeface="Times" pitchFamily="71" charset="0"/>
              <a:buNone/>
            </a:pPr>
            <a:r>
              <a:rPr lang="en-US" altLang="zh-CN" smtClean="0"/>
              <a:t>	The traditional decimal system is based </a:t>
            </a:r>
          </a:p>
          <a:p>
            <a:pPr>
              <a:buFont typeface="Times" pitchFamily="71" charset="0"/>
              <a:buNone/>
            </a:pPr>
            <a:r>
              <a:rPr lang="en-US" altLang="zh-CN" smtClean="0"/>
              <a:t>	on powers of ten.</a:t>
            </a:r>
          </a:p>
          <a:p>
            <a:pPr>
              <a:buFont typeface="Times" pitchFamily="71" charset="0"/>
              <a:buNone/>
            </a:pPr>
            <a:r>
              <a:rPr lang="en-US" altLang="zh-CN" smtClean="0"/>
              <a:t>	</a:t>
            </a:r>
          </a:p>
          <a:p>
            <a:pPr>
              <a:buFont typeface="Times" pitchFamily="71" charset="0"/>
              <a:buNone/>
            </a:pPr>
            <a:r>
              <a:rPr lang="en-US" altLang="zh-CN" smtClean="0"/>
              <a:t>	The Binary system is based on powers </a:t>
            </a:r>
          </a:p>
          <a:p>
            <a:pPr>
              <a:buFont typeface="Times" pitchFamily="71" charset="0"/>
              <a:buNone/>
            </a:pPr>
            <a:r>
              <a:rPr lang="en-US" altLang="zh-CN" smtClean="0"/>
              <a:t>	of two.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288" y="836613"/>
            <a:ext cx="8305800" cy="1143000"/>
          </a:xfrm>
        </p:spPr>
        <p:txBody>
          <a:bodyPr/>
          <a:lstStyle/>
          <a:p>
            <a:r>
              <a:rPr lang="en-US" altLang="zh-CN" dirty="0" smtClean="0">
                <a:ea typeface="宋体" pitchFamily="2" charset="-122"/>
              </a:rPr>
              <a:t>3.5.1 Binary notation</a:t>
            </a:r>
            <a:br>
              <a:rPr lang="en-US" altLang="zh-CN" dirty="0" smtClean="0">
                <a:ea typeface="宋体" pitchFamily="2" charset="-122"/>
              </a:rPr>
            </a:br>
            <a:r>
              <a:rPr lang="en-US" altLang="zh-CN" b="0" dirty="0" smtClean="0">
                <a:ea typeface="宋体" pitchFamily="2" charset="-122"/>
              </a:rPr>
              <a:t>Figure 3.15  The base ten and binary systems</a:t>
            </a:r>
          </a:p>
        </p:txBody>
      </p:sp>
      <p:pic>
        <p:nvPicPr>
          <p:cNvPr id="30723" name="Picture 6" descr="fig01_15"/>
          <p:cNvPicPr>
            <a:picLocks noChangeAspect="1" noChangeArrowheads="1"/>
          </p:cNvPicPr>
          <p:nvPr/>
        </p:nvPicPr>
        <p:blipFill>
          <a:blip r:embed="rId2"/>
          <a:srcRect/>
          <a:stretch>
            <a:fillRect/>
          </a:stretch>
        </p:blipFill>
        <p:spPr bwMode="auto">
          <a:xfrm>
            <a:off x="609600" y="2590800"/>
            <a:ext cx="7924800" cy="1855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652463"/>
            <a:ext cx="9144000" cy="1047750"/>
          </a:xfrm>
        </p:spPr>
        <p:txBody>
          <a:bodyPr/>
          <a:lstStyle/>
          <a:p>
            <a:r>
              <a:rPr lang="en-US" altLang="zh-CN" dirty="0" smtClean="0">
                <a:ea typeface="宋体" pitchFamily="2" charset="-122"/>
              </a:rPr>
              <a:t>3.5.2 Binary addition</a:t>
            </a:r>
            <a:br>
              <a:rPr lang="en-US" altLang="zh-CN" dirty="0" smtClean="0">
                <a:ea typeface="宋体" pitchFamily="2" charset="-122"/>
              </a:rPr>
            </a:br>
            <a:r>
              <a:rPr lang="en-US" altLang="zh-CN" b="0" dirty="0" smtClean="0">
                <a:ea typeface="宋体" pitchFamily="2" charset="-122"/>
              </a:rPr>
              <a:t>Figure 3.19  The binary addition facts</a:t>
            </a:r>
          </a:p>
        </p:txBody>
      </p:sp>
      <p:pic>
        <p:nvPicPr>
          <p:cNvPr id="31747" name="Picture 4" descr="fig_01_19"/>
          <p:cNvPicPr preferRelativeResize="0">
            <a:picLocks noGrp="1" noChangeAspect="1" noChangeArrowheads="1"/>
          </p:cNvPicPr>
          <p:nvPr>
            <p:ph idx="1"/>
          </p:nvPr>
        </p:nvPicPr>
        <p:blipFill>
          <a:blip r:embed="rId2"/>
          <a:srcRect/>
          <a:stretch>
            <a:fillRect/>
          </a:stretch>
        </p:blipFill>
        <p:spPr>
          <a:xfrm>
            <a:off x="431800" y="2722563"/>
            <a:ext cx="8229600" cy="2157412"/>
          </a:xfr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4" descr="fig_01_16"/>
          <p:cNvPicPr preferRelativeResize="0">
            <a:picLocks noGrp="1" noChangeAspect="1" noChangeArrowheads="1"/>
          </p:cNvPicPr>
          <p:nvPr>
            <p:ph idx="1"/>
          </p:nvPr>
        </p:nvPicPr>
        <p:blipFill>
          <a:blip r:embed="rId2">
            <a:grayscl/>
          </a:blip>
          <a:srcRect/>
          <a:stretch>
            <a:fillRect/>
          </a:stretch>
        </p:blipFill>
        <p:spPr>
          <a:xfrm>
            <a:off x="1206500" y="1600200"/>
            <a:ext cx="6805613" cy="4114800"/>
          </a:xfrm>
          <a:noFill/>
        </p:spPr>
      </p:pic>
      <p:sp>
        <p:nvSpPr>
          <p:cNvPr id="32771" name="Rectangle 2"/>
          <p:cNvSpPr>
            <a:spLocks noGrp="1" noChangeArrowheads="1"/>
          </p:cNvSpPr>
          <p:nvPr>
            <p:ph type="title"/>
          </p:nvPr>
        </p:nvSpPr>
        <p:spPr>
          <a:xfrm>
            <a:off x="0" y="652463"/>
            <a:ext cx="9144000" cy="688975"/>
          </a:xfrm>
        </p:spPr>
        <p:txBody>
          <a:bodyPr/>
          <a:lstStyle/>
          <a:p>
            <a:r>
              <a:rPr lang="en-US" altLang="zh-CN" dirty="0" smtClean="0">
                <a:ea typeface="宋体" pitchFamily="2" charset="-122"/>
              </a:rPr>
              <a:t>3.5.3 Binary vs. decimal</a:t>
            </a:r>
            <a:r>
              <a:rPr lang="en-US" altLang="zh-CN" b="0" dirty="0" smtClean="0">
                <a:ea typeface="宋体" pitchFamily="2" charset="-122"/>
              </a:rPr>
              <a:t/>
            </a:r>
            <a:br>
              <a:rPr lang="en-US" altLang="zh-CN" b="0" dirty="0" smtClean="0">
                <a:ea typeface="宋体" pitchFamily="2" charset="-122"/>
              </a:rPr>
            </a:br>
            <a:r>
              <a:rPr lang="en-US" altLang="zh-CN" sz="2400" b="0" dirty="0" smtClean="0">
                <a:ea typeface="宋体" pitchFamily="2" charset="-122"/>
              </a:rPr>
              <a:t>Figure 3.16  Decoding the binary representation of 100101</a:t>
            </a:r>
            <a:endParaRPr lang="en-US" altLang="zh-CN" b="0" dirty="0" smtClean="0">
              <a:ea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3.1 Bits and Bit Patterns</a:t>
            </a:r>
          </a:p>
        </p:txBody>
      </p:sp>
      <p:sp>
        <p:nvSpPr>
          <p:cNvPr id="7171" name="Rectangle 3"/>
          <p:cNvSpPr>
            <a:spLocks noGrp="1" noChangeArrowheads="1"/>
          </p:cNvSpPr>
          <p:nvPr>
            <p:ph idx="1"/>
          </p:nvPr>
        </p:nvSpPr>
        <p:spPr>
          <a:xfrm>
            <a:off x="431800" y="1316038"/>
            <a:ext cx="8229600" cy="5065712"/>
          </a:xfrm>
        </p:spPr>
        <p:txBody>
          <a:bodyPr/>
          <a:lstStyle/>
          <a:p>
            <a:r>
              <a:rPr lang="en-US" altLang="zh-CN" b="1" smtClean="0"/>
              <a:t>Bit(</a:t>
            </a:r>
            <a:r>
              <a:rPr lang="zh-CN" altLang="en-US" b="1" smtClean="0"/>
              <a:t>位</a:t>
            </a:r>
            <a:r>
              <a:rPr lang="en-US" altLang="zh-CN" b="1" smtClean="0"/>
              <a:t>):</a:t>
            </a:r>
            <a:r>
              <a:rPr lang="en-US" altLang="zh-CN" smtClean="0"/>
              <a:t> Binary Digit (0 or 1)</a:t>
            </a:r>
          </a:p>
          <a:p>
            <a:r>
              <a:rPr lang="en-US" altLang="zh-CN" smtClean="0"/>
              <a:t>Bit Patterns are used to represent information.</a:t>
            </a:r>
          </a:p>
          <a:p>
            <a:pPr lvl="1"/>
            <a:r>
              <a:rPr lang="en-US" altLang="zh-CN" smtClean="0"/>
              <a:t>Numbers</a:t>
            </a:r>
          </a:p>
          <a:p>
            <a:pPr lvl="1"/>
            <a:r>
              <a:rPr lang="en-US" altLang="zh-CN" smtClean="0"/>
              <a:t>Text characters</a:t>
            </a:r>
          </a:p>
          <a:p>
            <a:pPr lvl="1"/>
            <a:r>
              <a:rPr lang="en-US" altLang="zh-CN" smtClean="0"/>
              <a:t>Images</a:t>
            </a:r>
          </a:p>
          <a:p>
            <a:pPr lvl="1"/>
            <a:r>
              <a:rPr lang="en-US" altLang="zh-CN" smtClean="0"/>
              <a:t>Sound</a:t>
            </a:r>
          </a:p>
          <a:p>
            <a:pPr lvl="1"/>
            <a:r>
              <a:rPr lang="en-US" altLang="zh-CN" smtClean="0"/>
              <a:t>And others</a:t>
            </a:r>
          </a:p>
          <a:p>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723900"/>
            <a:ext cx="9144000" cy="688975"/>
          </a:xfrm>
        </p:spPr>
        <p:txBody>
          <a:bodyPr/>
          <a:lstStyle/>
          <a:p>
            <a:r>
              <a:rPr lang="en-US" altLang="zh-CN" sz="3200" b="0" dirty="0" smtClean="0">
                <a:ea typeface="宋体" pitchFamily="2" charset="-122"/>
              </a:rPr>
              <a:t>Figure 3.17</a:t>
            </a:r>
            <a:r>
              <a:rPr lang="en-US" altLang="zh-CN" sz="3200" dirty="0" smtClean="0">
                <a:ea typeface="宋体" pitchFamily="2" charset="-122"/>
              </a:rPr>
              <a:t>  An algorithm for finding the binary representation of a positive integer</a:t>
            </a:r>
            <a:endParaRPr lang="en-US" altLang="zh-CN" dirty="0" smtClean="0">
              <a:ea typeface="宋体" pitchFamily="2" charset="-122"/>
            </a:endParaRPr>
          </a:p>
        </p:txBody>
      </p:sp>
      <p:pic>
        <p:nvPicPr>
          <p:cNvPr id="33795" name="Picture 4" descr="fig_01_17"/>
          <p:cNvPicPr preferRelativeResize="0">
            <a:picLocks noGrp="1" noChangeAspect="1" noChangeArrowheads="1"/>
          </p:cNvPicPr>
          <p:nvPr>
            <p:ph idx="1"/>
          </p:nvPr>
        </p:nvPicPr>
        <p:blipFill>
          <a:blip r:embed="rId2"/>
          <a:srcRect/>
          <a:stretch>
            <a:fillRect/>
          </a:stretch>
        </p:blipFill>
        <p:spPr>
          <a:xfrm>
            <a:off x="457200" y="2379663"/>
            <a:ext cx="8305800" cy="2554287"/>
          </a:xfr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305800" cy="1143000"/>
          </a:xfrm>
        </p:spPr>
        <p:txBody>
          <a:bodyPr/>
          <a:lstStyle/>
          <a:p>
            <a:r>
              <a:rPr lang="en-US" altLang="zh-CN" sz="3200" b="0" dirty="0" smtClean="0">
                <a:ea typeface="宋体" pitchFamily="2" charset="-122"/>
              </a:rPr>
              <a:t>Figure 3.18</a:t>
            </a:r>
            <a:r>
              <a:rPr lang="en-US" altLang="zh-CN" sz="3200" dirty="0" smtClean="0">
                <a:ea typeface="宋体" pitchFamily="2" charset="-122"/>
              </a:rPr>
              <a:t>  Applying the algorithm in Figure 3.15 to obtain the binary representation of thirteen</a:t>
            </a:r>
            <a:endParaRPr lang="en-US" altLang="zh-CN" dirty="0" smtClean="0">
              <a:ea typeface="宋体" pitchFamily="2" charset="-122"/>
            </a:endParaRPr>
          </a:p>
        </p:txBody>
      </p:sp>
      <p:pic>
        <p:nvPicPr>
          <p:cNvPr id="34819" name="Picture 6" descr="fig01_18"/>
          <p:cNvPicPr>
            <a:picLocks noChangeAspect="1" noChangeArrowheads="1"/>
          </p:cNvPicPr>
          <p:nvPr/>
        </p:nvPicPr>
        <p:blipFill>
          <a:blip r:embed="rId2"/>
          <a:srcRect/>
          <a:stretch>
            <a:fillRect/>
          </a:stretch>
        </p:blipFill>
        <p:spPr bwMode="auto">
          <a:xfrm>
            <a:off x="2514600" y="1790700"/>
            <a:ext cx="4648200" cy="4508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0" y="579438"/>
            <a:ext cx="9144000" cy="688975"/>
          </a:xfrm>
        </p:spPr>
        <p:txBody>
          <a:bodyPr/>
          <a:lstStyle/>
          <a:p>
            <a:r>
              <a:rPr lang="en-US" altLang="zh-CN" smtClean="0">
                <a:ea typeface="宋体" pitchFamily="2" charset="-122"/>
              </a:rPr>
              <a:t>Decimal to binary</a:t>
            </a:r>
            <a:endParaRPr lang="zh-CN" altLang="en-US" smtClean="0">
              <a:ea typeface="宋体" pitchFamily="2" charset="-122"/>
            </a:endParaRPr>
          </a:p>
        </p:txBody>
      </p:sp>
      <p:sp>
        <p:nvSpPr>
          <p:cNvPr id="35843" name="内容占位符 2"/>
          <p:cNvSpPr>
            <a:spLocks noGrp="1"/>
          </p:cNvSpPr>
          <p:nvPr>
            <p:ph idx="1"/>
          </p:nvPr>
        </p:nvSpPr>
        <p:spPr>
          <a:xfrm>
            <a:off x="431800" y="1316038"/>
            <a:ext cx="8229600" cy="5065712"/>
          </a:xfrm>
        </p:spPr>
        <p:txBody>
          <a:bodyPr/>
          <a:lstStyle/>
          <a:p>
            <a:r>
              <a:rPr lang="en-US" altLang="zh-CN" smtClean="0"/>
              <a:t>Integer: </a:t>
            </a:r>
            <a:r>
              <a:rPr lang="zh-CN" altLang="en-US" smtClean="0"/>
              <a:t>除</a:t>
            </a:r>
            <a:r>
              <a:rPr lang="en-US" altLang="zh-CN" smtClean="0"/>
              <a:t>2</a:t>
            </a:r>
            <a:r>
              <a:rPr lang="zh-CN" altLang="en-US" smtClean="0"/>
              <a:t>取余</a:t>
            </a:r>
            <a:r>
              <a:rPr lang="en-US" altLang="zh-CN" smtClean="0"/>
              <a:t>(</a:t>
            </a:r>
            <a:r>
              <a:rPr lang="zh-CN" altLang="en-US" smtClean="0"/>
              <a:t>逆序</a:t>
            </a:r>
            <a:r>
              <a:rPr lang="en-US" altLang="zh-CN" smtClean="0"/>
              <a:t>)</a:t>
            </a:r>
          </a:p>
          <a:p>
            <a:r>
              <a:rPr lang="en-US" altLang="zh-CN" smtClean="0"/>
              <a:t>Fraction: </a:t>
            </a:r>
            <a:r>
              <a:rPr lang="zh-CN" altLang="en-US" smtClean="0"/>
              <a:t>乘</a:t>
            </a:r>
            <a:r>
              <a:rPr lang="en-US" altLang="zh-CN" smtClean="0"/>
              <a:t>2</a:t>
            </a:r>
            <a:r>
              <a:rPr lang="zh-CN" altLang="en-US" smtClean="0"/>
              <a:t>取整</a:t>
            </a:r>
            <a:r>
              <a:rPr lang="en-US" altLang="zh-CN" smtClean="0"/>
              <a:t>(</a:t>
            </a:r>
            <a:r>
              <a:rPr lang="zh-CN" altLang="en-US" smtClean="0"/>
              <a:t>顺序</a:t>
            </a:r>
            <a:r>
              <a:rPr lang="en-US" altLang="zh-CN" smtClean="0"/>
              <a:t>)</a:t>
            </a:r>
          </a:p>
        </p:txBody>
      </p:sp>
      <p:pic>
        <p:nvPicPr>
          <p:cNvPr id="35844" name="Picture 2" descr="未标题-1 拷贝"/>
          <p:cNvPicPr>
            <a:picLocks noChangeAspect="1" noChangeArrowheads="1"/>
          </p:cNvPicPr>
          <p:nvPr/>
        </p:nvPicPr>
        <p:blipFill>
          <a:blip r:embed="rId2"/>
          <a:srcRect/>
          <a:stretch>
            <a:fillRect/>
          </a:stretch>
        </p:blipFill>
        <p:spPr bwMode="auto">
          <a:xfrm>
            <a:off x="900113" y="2565400"/>
            <a:ext cx="2951162" cy="3654425"/>
          </a:xfrm>
          <a:prstGeom prst="rect">
            <a:avLst/>
          </a:prstGeom>
          <a:noFill/>
          <a:ln w="9525">
            <a:noFill/>
            <a:miter lim="800000"/>
            <a:headEnd/>
            <a:tailEnd/>
          </a:ln>
        </p:spPr>
      </p:pic>
      <p:pic>
        <p:nvPicPr>
          <p:cNvPr id="35845" name="Picture 3" descr="未标题-1 拷贝"/>
          <p:cNvPicPr>
            <a:picLocks noChangeAspect="1" noChangeArrowheads="1"/>
          </p:cNvPicPr>
          <p:nvPr/>
        </p:nvPicPr>
        <p:blipFill>
          <a:blip r:embed="rId3"/>
          <a:srcRect/>
          <a:stretch>
            <a:fillRect/>
          </a:stretch>
        </p:blipFill>
        <p:spPr bwMode="auto">
          <a:xfrm>
            <a:off x="5148263" y="2060575"/>
            <a:ext cx="3311525" cy="4024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557213"/>
            <a:ext cx="8305800" cy="1143000"/>
          </a:xfrm>
        </p:spPr>
        <p:txBody>
          <a:bodyPr/>
          <a:lstStyle/>
          <a:p>
            <a:r>
              <a:rPr lang="en-US" altLang="zh-CN" b="0" dirty="0" smtClean="0">
                <a:ea typeface="宋体" pitchFamily="2" charset="-122"/>
              </a:rPr>
              <a:t>Figure 3.20</a:t>
            </a:r>
            <a:r>
              <a:rPr lang="en-US" altLang="zh-CN" dirty="0" smtClean="0">
                <a:ea typeface="宋体" pitchFamily="2" charset="-122"/>
              </a:rPr>
              <a:t>  Decoding the binary representation 101.101</a:t>
            </a:r>
          </a:p>
        </p:txBody>
      </p:sp>
      <p:pic>
        <p:nvPicPr>
          <p:cNvPr id="36867" name="Picture 4" descr="fig_01_20"/>
          <p:cNvPicPr preferRelativeResize="0">
            <a:picLocks noGrp="1" noChangeAspect="1" noChangeArrowheads="1"/>
          </p:cNvPicPr>
          <p:nvPr>
            <p:ph idx="1"/>
          </p:nvPr>
        </p:nvPicPr>
        <p:blipFill>
          <a:blip r:embed="rId2">
            <a:grayscl/>
          </a:blip>
          <a:srcRect/>
          <a:stretch>
            <a:fillRect/>
          </a:stretch>
        </p:blipFill>
        <p:spPr>
          <a:xfrm>
            <a:off x="835025" y="1600200"/>
            <a:ext cx="7550150" cy="4114800"/>
          </a:xfr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body" idx="1"/>
          </p:nvPr>
        </p:nvSpPr>
        <p:spPr>
          <a:xfrm>
            <a:off x="517525" y="1125538"/>
            <a:ext cx="8108950" cy="5040312"/>
          </a:xfrm>
        </p:spPr>
        <p:txBody>
          <a:bodyPr lIns="90488" tIns="44450" rIns="90488" bIns="44450"/>
          <a:lstStyle/>
          <a:p>
            <a:pPr marL="0" indent="0">
              <a:buFont typeface="Arial" charset="0"/>
              <a:buNone/>
              <a:defRPr/>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1. </a:t>
            </a:r>
            <a:r>
              <a:rPr lang="zh-CN" altLang="en-US" dirty="0" smtClean="0">
                <a:solidFill>
                  <a:srgbClr val="FF00FF"/>
                </a:solidFill>
                <a:effectLst>
                  <a:outerShdw blurRad="38100" dist="38100" dir="2700000" algn="tl">
                    <a:srgbClr val="C0C0C0"/>
                  </a:outerShdw>
                </a:effectLst>
                <a:latin typeface="楷体_GB2312" pitchFamily="49" charset="-122"/>
                <a:ea typeface="楷体_GB2312" pitchFamily="49" charset="-122"/>
              </a:rPr>
              <a:t>进位记数制的要素</a:t>
            </a:r>
            <a:r>
              <a:rPr lang="zh-CN" altLang="en-US" dirty="0" smtClean="0">
                <a:latin typeface="楷体_GB2312" pitchFamily="49" charset="-122"/>
                <a:ea typeface="楷体_GB2312" pitchFamily="49" charset="-122"/>
              </a:rPr>
              <a:t>：</a:t>
            </a:r>
          </a:p>
          <a:p>
            <a:pPr marL="0" indent="0">
              <a:buFont typeface="Arial" charset="0"/>
              <a:buNone/>
              <a:defRPr/>
            </a:pPr>
            <a:r>
              <a:rPr lang="zh-CN" altLang="en-US" dirty="0" smtClean="0">
                <a:latin typeface="楷体_GB2312" pitchFamily="49" charset="-122"/>
                <a:ea typeface="楷体_GB2312" pitchFamily="49" charset="-122"/>
              </a:rPr>
              <a:t>    ①基数：指各种进位记数制中允许选用基本数码的个数。例如十进制的数码有：</a:t>
            </a:r>
          </a:p>
          <a:p>
            <a:pPr marL="0" indent="0">
              <a:buFont typeface="Arial" charset="0"/>
              <a:buNone/>
              <a:defRPr/>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0,1,2,3,4,5,6,7,8,9→</a:t>
            </a:r>
            <a:r>
              <a:rPr lang="zh-CN" altLang="en-US" dirty="0" smtClean="0">
                <a:latin typeface="楷体_GB2312" pitchFamily="49" charset="-122"/>
                <a:ea typeface="楷体_GB2312" pitchFamily="49" charset="-122"/>
              </a:rPr>
              <a:t>基数是</a:t>
            </a:r>
            <a:r>
              <a:rPr lang="en-US" altLang="zh-CN" dirty="0" smtClean="0">
                <a:latin typeface="楷体_GB2312" pitchFamily="49" charset="-122"/>
                <a:ea typeface="楷体_GB2312" pitchFamily="49" charset="-122"/>
              </a:rPr>
              <a:t>10</a:t>
            </a:r>
          </a:p>
          <a:p>
            <a:pPr marL="0" indent="0">
              <a:buFont typeface="Arial" charset="0"/>
              <a:buNone/>
              <a:defRPr/>
            </a:pPr>
            <a:r>
              <a:rPr lang="zh-CN" altLang="en-US" dirty="0" smtClean="0">
                <a:latin typeface="楷体_GB2312" pitchFamily="49" charset="-122"/>
                <a:ea typeface="楷体_GB2312" pitchFamily="49" charset="-122"/>
              </a:rPr>
              <a:t>    ②位权：每个数码所表示的数值等于该数码乘以一个与数码所在位置相关的常数，这个常数叫做权值。例如：</a:t>
            </a:r>
          </a:p>
          <a:p>
            <a:pPr marL="0" indent="0">
              <a:buFont typeface="Arial" charset="0"/>
              <a:buNone/>
              <a:defRPr/>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123.4</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1×</a:t>
            </a:r>
            <a:r>
              <a:rPr lang="en-US" altLang="zh-CN" dirty="0" smtClean="0">
                <a:solidFill>
                  <a:srgbClr val="FF0000"/>
                </a:solidFill>
                <a:latin typeface="楷体_GB2312" pitchFamily="49" charset="-122"/>
                <a:ea typeface="楷体_GB2312" pitchFamily="49" charset="-122"/>
              </a:rPr>
              <a:t>10</a:t>
            </a:r>
            <a:r>
              <a:rPr lang="en-US" altLang="zh-CN" baseline="30000" dirty="0" smtClean="0">
                <a:solidFill>
                  <a:srgbClr val="FF0000"/>
                </a:solidFill>
                <a:latin typeface="楷体_GB2312" pitchFamily="49" charset="-122"/>
                <a:ea typeface="楷体_GB2312" pitchFamily="49" charset="-122"/>
              </a:rPr>
              <a:t>2</a:t>
            </a:r>
            <a:r>
              <a:rPr lang="en-US" altLang="zh-CN" dirty="0" smtClean="0">
                <a:latin typeface="楷体_GB2312" pitchFamily="49" charset="-122"/>
                <a:ea typeface="楷体_GB2312" pitchFamily="49" charset="-122"/>
              </a:rPr>
              <a:t>+2×</a:t>
            </a:r>
            <a:r>
              <a:rPr lang="en-US" altLang="zh-CN" dirty="0" smtClean="0">
                <a:solidFill>
                  <a:srgbClr val="FF0000"/>
                </a:solidFill>
                <a:latin typeface="楷体_GB2312" pitchFamily="49" charset="-122"/>
                <a:ea typeface="楷体_GB2312" pitchFamily="49" charset="-122"/>
              </a:rPr>
              <a:t>10</a:t>
            </a:r>
            <a:r>
              <a:rPr lang="en-US" altLang="zh-CN" baseline="30000" dirty="0" smtClean="0">
                <a:solidFill>
                  <a:srgbClr val="FF0000"/>
                </a:solidFill>
                <a:latin typeface="楷体_GB2312" pitchFamily="49" charset="-122"/>
                <a:ea typeface="楷体_GB2312" pitchFamily="49" charset="-122"/>
              </a:rPr>
              <a:t>1</a:t>
            </a:r>
            <a:r>
              <a:rPr lang="en-US" altLang="zh-CN" dirty="0" smtClean="0">
                <a:latin typeface="楷体_GB2312" pitchFamily="49" charset="-122"/>
                <a:ea typeface="楷体_GB2312" pitchFamily="49" charset="-122"/>
              </a:rPr>
              <a:t>+3×</a:t>
            </a:r>
            <a:r>
              <a:rPr lang="en-US" altLang="zh-CN" dirty="0" smtClean="0">
                <a:solidFill>
                  <a:srgbClr val="FF0000"/>
                </a:solidFill>
                <a:latin typeface="楷体_GB2312" pitchFamily="49" charset="-122"/>
                <a:ea typeface="楷体_GB2312" pitchFamily="49" charset="-122"/>
              </a:rPr>
              <a:t>10</a:t>
            </a:r>
            <a:r>
              <a:rPr lang="en-US" altLang="zh-CN" baseline="30000" dirty="0" smtClean="0">
                <a:solidFill>
                  <a:srgbClr val="FF0000"/>
                </a:solidFill>
                <a:latin typeface="楷体_GB2312" pitchFamily="49" charset="-122"/>
                <a:ea typeface="楷体_GB2312" pitchFamily="49" charset="-122"/>
              </a:rPr>
              <a:t>0</a:t>
            </a:r>
            <a:r>
              <a:rPr lang="en-US" altLang="zh-CN" baseline="30000"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+4×</a:t>
            </a:r>
            <a:r>
              <a:rPr lang="en-US" altLang="zh-CN" dirty="0" smtClean="0">
                <a:solidFill>
                  <a:srgbClr val="FF0000"/>
                </a:solidFill>
                <a:latin typeface="楷体_GB2312" pitchFamily="49" charset="-122"/>
                <a:ea typeface="楷体_GB2312" pitchFamily="49" charset="-122"/>
              </a:rPr>
              <a:t>10</a:t>
            </a:r>
            <a:r>
              <a:rPr lang="en-US" altLang="zh-CN" baseline="30000" dirty="0" smtClean="0">
                <a:solidFill>
                  <a:srgbClr val="FF0000"/>
                </a:solidFill>
                <a:latin typeface="楷体_GB2312" pitchFamily="49" charset="-122"/>
                <a:ea typeface="楷体_GB2312" pitchFamily="49" charset="-122"/>
              </a:rPr>
              <a:t>-1</a:t>
            </a:r>
            <a:endParaRPr lang="en-US" altLang="zh-CN" dirty="0" smtClean="0">
              <a:latin typeface="楷体_GB2312" pitchFamily="49" charset="-122"/>
              <a:ea typeface="楷体_GB2312" pitchFamily="49" charset="-122"/>
            </a:endParaRPr>
          </a:p>
        </p:txBody>
      </p:sp>
      <p:sp>
        <p:nvSpPr>
          <p:cNvPr id="37891" name="标题 4"/>
          <p:cNvSpPr>
            <a:spLocks noGrp="1"/>
          </p:cNvSpPr>
          <p:nvPr>
            <p:ph type="title"/>
          </p:nvPr>
        </p:nvSpPr>
        <p:spPr>
          <a:xfrm>
            <a:off x="0" y="579438"/>
            <a:ext cx="9144000" cy="688975"/>
          </a:xfrm>
        </p:spPr>
        <p:txBody>
          <a:bodyPr/>
          <a:lstStyle/>
          <a:p>
            <a:r>
              <a:rPr lang="en-US" altLang="zh-CN" dirty="0" smtClean="0">
                <a:ea typeface="宋体" pitchFamily="2" charset="-122"/>
              </a:rPr>
              <a:t>3.5.4 General forms</a:t>
            </a:r>
            <a:endParaRPr lang="zh-CN" altLang="en-US" dirty="0" smtClean="0">
              <a:ea typeface="宋体" pitchFamily="2" charset="-122"/>
            </a:endParaRPr>
          </a:p>
        </p:txBody>
      </p:sp>
    </p:spTree>
  </p:cSld>
  <p:clrMapOvr>
    <a:masterClrMapping/>
  </p:clrMapOvr>
  <p:transition spd="slow">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517525" y="981075"/>
            <a:ext cx="8108950" cy="609600"/>
          </a:xfrm>
          <a:noFill/>
        </p:spPr>
        <p:txBody>
          <a:bodyPr lIns="90488" tIns="44450" rIns="90488" bIns="44450"/>
          <a:lstStyle/>
          <a:p>
            <a:pPr marL="0" indent="0">
              <a:buFont typeface="Arial" charset="0"/>
              <a:buNone/>
            </a:pPr>
            <a:r>
              <a:rPr lang="en-US" altLang="zh-CN" smtClean="0">
                <a:latin typeface="楷体_GB2312" pitchFamily="49" charset="-122"/>
                <a:ea typeface="楷体_GB2312" pitchFamily="49" charset="-122"/>
              </a:rPr>
              <a:t>    </a:t>
            </a:r>
            <a:r>
              <a:rPr lang="en-US" altLang="zh-CN" smtClean="0">
                <a:solidFill>
                  <a:srgbClr val="9900FF"/>
                </a:solidFill>
                <a:latin typeface="楷体_GB2312" pitchFamily="49" charset="-122"/>
                <a:ea typeface="楷体_GB2312" pitchFamily="49" charset="-122"/>
              </a:rPr>
              <a:t>2.</a:t>
            </a:r>
            <a:r>
              <a:rPr lang="zh-CN" altLang="en-US" smtClean="0">
                <a:solidFill>
                  <a:srgbClr val="9900FF"/>
                </a:solidFill>
                <a:latin typeface="楷体_GB2312" pitchFamily="49" charset="-122"/>
                <a:ea typeface="楷体_GB2312" pitchFamily="49" charset="-122"/>
              </a:rPr>
              <a:t>几种进位记数制</a:t>
            </a:r>
          </a:p>
        </p:txBody>
      </p:sp>
      <p:graphicFrame>
        <p:nvGraphicFramePr>
          <p:cNvPr id="2050" name="Object 3">
            <a:hlinkClick r:id="" action="ppaction://ole?verb=0"/>
          </p:cNvPr>
          <p:cNvGraphicFramePr>
            <a:graphicFrameLocks/>
          </p:cNvGraphicFramePr>
          <p:nvPr>
            <p:extLst>
              <p:ext uri="{D42A27DB-BD31-4B8C-83A1-F6EECF244321}">
                <p14:modId xmlns:p14="http://schemas.microsoft.com/office/powerpoint/2010/main" val="2426713990"/>
              </p:ext>
            </p:extLst>
          </p:nvPr>
        </p:nvGraphicFramePr>
        <p:xfrm>
          <a:off x="546100" y="2101850"/>
          <a:ext cx="8124825" cy="4660900"/>
        </p:xfrm>
        <a:graphic>
          <a:graphicData uri="http://schemas.openxmlformats.org/presentationml/2006/ole">
            <mc:AlternateContent xmlns:mc="http://schemas.openxmlformats.org/markup-compatibility/2006">
              <mc:Choice xmlns:v="urn:schemas-microsoft-com:vml" Requires="v">
                <p:oleObj spid="_x0000_s2060" name="Document" r:id="rId5" imgW="9804834" imgH="5142176" progId="Word.Document.8">
                  <p:embed/>
                </p:oleObj>
              </mc:Choice>
              <mc:Fallback>
                <p:oleObj name="Document" r:id="rId5" imgW="9804834" imgH="5142176" progId="Word.Document.8">
                  <p:embed/>
                  <p:pic>
                    <p:nvPicPr>
                      <p:cNvPr id="0" name="Object 3"/>
                      <p:cNvPicPr>
                        <a:picLocks noChangeArrowheads="1"/>
                      </p:cNvPicPr>
                      <p:nvPr/>
                    </p:nvPicPr>
                    <p:blipFill>
                      <a:blip r:embed="rId6"/>
                      <a:srcRect/>
                      <a:stretch>
                        <a:fillRect/>
                      </a:stretch>
                    </p:blipFill>
                    <p:spPr bwMode="auto">
                      <a:xfrm>
                        <a:off x="546100" y="2101850"/>
                        <a:ext cx="8124825"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标题 5"/>
          <p:cNvSpPr>
            <a:spLocks noGrp="1"/>
          </p:cNvSpPr>
          <p:nvPr>
            <p:ph type="title"/>
          </p:nvPr>
        </p:nvSpPr>
        <p:spPr>
          <a:xfrm>
            <a:off x="0" y="579438"/>
            <a:ext cx="9144000" cy="688975"/>
          </a:xfrm>
        </p:spPr>
        <p:txBody>
          <a:bodyPr/>
          <a:lstStyle/>
          <a:p>
            <a:endParaRPr lang="zh-CN" altLang="en-US" smtClean="0">
              <a:ea typeface="宋体" pitchFamily="2" charset="-122"/>
            </a:endParaRPr>
          </a:p>
        </p:txBody>
      </p:sp>
      <p:sp>
        <p:nvSpPr>
          <p:cNvPr id="2053" name="矩形 6"/>
          <p:cNvSpPr>
            <a:spLocks noChangeArrowheads="1"/>
          </p:cNvSpPr>
          <p:nvPr/>
        </p:nvSpPr>
        <p:spPr bwMode="auto">
          <a:xfrm>
            <a:off x="1187450" y="1484313"/>
            <a:ext cx="4176713" cy="461962"/>
          </a:xfrm>
          <a:prstGeom prst="rect">
            <a:avLst/>
          </a:prstGeom>
          <a:noFill/>
          <a:ln w="9525">
            <a:noFill/>
            <a:miter lim="800000"/>
            <a:headEnd/>
            <a:tailEnd/>
          </a:ln>
        </p:spPr>
        <p:txBody>
          <a:bodyPr>
            <a:spAutoFit/>
          </a:bodyPr>
          <a:lstStyle/>
          <a:p>
            <a:r>
              <a:rPr lang="en-US" altLang="zh-CN" sz="2400" b="1"/>
              <a:t>a</a:t>
            </a:r>
            <a:r>
              <a:rPr lang="en-US" altLang="zh-CN" sz="2400" b="1" baseline="-25000"/>
              <a:t>n-1</a:t>
            </a:r>
            <a:r>
              <a:rPr lang="en-US" altLang="zh-CN" sz="2400" b="1"/>
              <a:t>a</a:t>
            </a:r>
            <a:r>
              <a:rPr lang="en-US" altLang="zh-CN" sz="2400" b="1" baseline="-25000"/>
              <a:t>n-2</a:t>
            </a:r>
            <a:r>
              <a:rPr lang="en-US" altLang="zh-CN" sz="2400" b="1"/>
              <a:t>…a</a:t>
            </a:r>
            <a:r>
              <a:rPr lang="en-US" altLang="zh-CN" sz="2400" b="1" baseline="-25000"/>
              <a:t>1</a:t>
            </a:r>
            <a:r>
              <a:rPr lang="en-US" altLang="zh-CN" sz="2400" b="1"/>
              <a:t>a</a:t>
            </a:r>
            <a:r>
              <a:rPr lang="en-US" altLang="zh-CN" sz="2400" b="1" baseline="-25000"/>
              <a:t>0.</a:t>
            </a:r>
            <a:r>
              <a:rPr lang="en-US" altLang="zh-CN" sz="2400" b="1"/>
              <a:t>a</a:t>
            </a:r>
            <a:r>
              <a:rPr lang="en-US" altLang="zh-CN" sz="2400" b="1" baseline="-25000"/>
              <a:t>-1</a:t>
            </a:r>
            <a:r>
              <a:rPr lang="en-US" altLang="zh-CN" sz="2400" b="1"/>
              <a:t>…a</a:t>
            </a:r>
            <a:r>
              <a:rPr lang="en-US" altLang="zh-CN" sz="2400" b="1" baseline="-25000"/>
              <a:t>-m</a:t>
            </a:r>
            <a:endParaRPr lang="zh-CN" altLang="en-US" sz="2400"/>
          </a:p>
        </p:txBody>
      </p:sp>
    </p:spTree>
  </p:cSld>
  <p:clrMapOvr>
    <a:masterClrMapping/>
  </p:clrMapOvr>
  <p:transition spd="slow">
    <p:wheel spokes="2"/>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954213" y="1038225"/>
            <a:ext cx="5321300" cy="519113"/>
          </a:xfrm>
          <a:prstGeom prst="rect">
            <a:avLst/>
          </a:prstGeom>
          <a:noFill/>
          <a:ln w="12700">
            <a:noFill/>
            <a:miter lim="800000"/>
            <a:headEnd/>
            <a:tailEnd/>
          </a:ln>
        </p:spPr>
        <p:txBody>
          <a:bodyPr>
            <a:spAutoFit/>
          </a:bodyPr>
          <a:lstStyle/>
          <a:p>
            <a:pPr algn="ctr" eaLnBrk="0" hangingPunct="0"/>
            <a:r>
              <a:rPr lang="zh-CN" altLang="en-US" sz="2800" b="1">
                <a:solidFill>
                  <a:srgbClr val="FF0000"/>
                </a:solidFill>
                <a:ea typeface="楷体_GB2312" pitchFamily="49" charset="-122"/>
              </a:rPr>
              <a:t>几种进制数之间的对应关系</a:t>
            </a:r>
            <a:endParaRPr lang="zh-CN" altLang="en-US" sz="2800">
              <a:solidFill>
                <a:srgbClr val="FF0000"/>
              </a:solidFill>
              <a:ea typeface="楷体_GB2312" pitchFamily="49" charset="-122"/>
            </a:endParaRPr>
          </a:p>
        </p:txBody>
      </p:sp>
      <p:graphicFrame>
        <p:nvGraphicFramePr>
          <p:cNvPr id="396370" name="Group 82"/>
          <p:cNvGraphicFramePr>
            <a:graphicFrameLocks noGrp="1"/>
          </p:cNvGraphicFramePr>
          <p:nvPr>
            <p:ph idx="1"/>
          </p:nvPr>
        </p:nvGraphicFramePr>
        <p:xfrm>
          <a:off x="1647825" y="1657350"/>
          <a:ext cx="5981699" cy="4724400"/>
        </p:xfrm>
        <a:graphic>
          <a:graphicData uri="http://schemas.openxmlformats.org/drawingml/2006/table">
            <a:tbl>
              <a:tblPr/>
              <a:tblGrid>
                <a:gridCol w="1494692"/>
                <a:gridCol w="1496157"/>
                <a:gridCol w="1494692"/>
                <a:gridCol w="1496158"/>
              </a:tblGrid>
              <a:tr h="358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bg1"/>
                          </a:solidFill>
                          <a:effectLst/>
                          <a:latin typeface="宋体" pitchFamily="2" charset="-122"/>
                          <a:ea typeface="宋体" pitchFamily="2" charset="-122"/>
                        </a:rPr>
                        <a:t>十进制</a:t>
                      </a:r>
                    </a:p>
                  </a:txBody>
                  <a:tcPr marL="84406" marR="8440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bg1"/>
                          </a:solidFill>
                          <a:effectLst/>
                          <a:latin typeface="Tahoma" pitchFamily="34" charset="0"/>
                          <a:ea typeface="宋体" pitchFamily="2" charset="-122"/>
                        </a:rPr>
                        <a:t>二进制</a:t>
                      </a:r>
                    </a:p>
                  </a:txBody>
                  <a:tcPr marL="84406" marR="84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bg1"/>
                          </a:solidFill>
                          <a:effectLst/>
                          <a:latin typeface="Tahoma" pitchFamily="34" charset="0"/>
                          <a:ea typeface="宋体" pitchFamily="2" charset="-122"/>
                        </a:rPr>
                        <a:t>八进制</a:t>
                      </a:r>
                    </a:p>
                  </a:txBody>
                  <a:tcPr marL="84406" marR="84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bg1"/>
                          </a:solidFill>
                          <a:effectLst/>
                          <a:latin typeface="Tahoma" pitchFamily="34" charset="0"/>
                          <a:ea typeface="宋体" pitchFamily="2" charset="-122"/>
                        </a:rPr>
                        <a:t>十六进制</a:t>
                      </a:r>
                    </a:p>
                  </a:txBody>
                  <a:tcPr marL="84406" marR="8440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r>
              <a:tr h="1290638">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7</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8</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9</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15</a:t>
                      </a:r>
                    </a:p>
                  </a:txBody>
                  <a:tcPr marL="84406" marR="8440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0000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0001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0010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0011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0100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0101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0110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0111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1000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1001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1010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1011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1100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1101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1110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1111</a:t>
                      </a:r>
                    </a:p>
                  </a:txBody>
                  <a:tcPr marL="84406" marR="84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7</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17</a:t>
                      </a:r>
                    </a:p>
                  </a:txBody>
                  <a:tcPr marL="84406" marR="84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7</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8</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9</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A</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B</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C</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D</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E</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F</a:t>
                      </a:r>
                    </a:p>
                  </a:txBody>
                  <a:tcPr marL="84406" marR="8440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bl>
          </a:graphicData>
        </a:graphic>
      </p:graphicFrame>
      <p:sp>
        <p:nvSpPr>
          <p:cNvPr id="38930" name="标题 5"/>
          <p:cNvSpPr>
            <a:spLocks noGrp="1"/>
          </p:cNvSpPr>
          <p:nvPr>
            <p:ph type="title"/>
          </p:nvPr>
        </p:nvSpPr>
        <p:spPr/>
        <p:txBody>
          <a:bodyPr/>
          <a:lstStyle/>
          <a:p>
            <a:endParaRPr lang="zh-CN" altLang="en-US" smtClean="0">
              <a:ea typeface="宋体" pitchFamily="2" charset="-122"/>
            </a:endParaRPr>
          </a:p>
        </p:txBody>
      </p:sp>
    </p:spTree>
  </p:cSld>
  <p:clrMapOvr>
    <a:masterClrMapping/>
  </p:clrMapOvr>
  <p:transition spd="slow">
    <p:wheel spokes="3"/>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520700" y="1125538"/>
            <a:ext cx="8089900" cy="4895850"/>
          </a:xfrm>
          <a:noFill/>
        </p:spPr>
        <p:txBody>
          <a:bodyPr lIns="90488" tIns="44450" rIns="90488" bIns="44450"/>
          <a:lstStyle/>
          <a:p>
            <a:pPr marL="0" indent="0">
              <a:lnSpc>
                <a:spcPct val="90000"/>
              </a:lnSpc>
              <a:buFont typeface="Arial" charset="0"/>
              <a:buNone/>
            </a:pPr>
            <a:r>
              <a:rPr lang="zh-CN" altLang="en-US" dirty="0" smtClean="0">
                <a:latin typeface="楷体_GB2312" pitchFamily="49" charset="-122"/>
                <a:ea typeface="楷体_GB2312" pitchFamily="49" charset="-122"/>
              </a:rPr>
              <a:t>    </a:t>
            </a:r>
            <a:r>
              <a:rPr lang="en-US" altLang="zh-CN" dirty="0" smtClean="0">
                <a:solidFill>
                  <a:srgbClr val="9900FF"/>
                </a:solidFill>
                <a:latin typeface="楷体_GB2312" pitchFamily="49" charset="-122"/>
                <a:ea typeface="楷体_GB2312" pitchFamily="49" charset="-122"/>
              </a:rPr>
              <a:t>3.</a:t>
            </a:r>
            <a:r>
              <a:rPr lang="zh-CN" altLang="en-US" dirty="0" smtClean="0">
                <a:solidFill>
                  <a:srgbClr val="9900FF"/>
                </a:solidFill>
                <a:latin typeface="楷体_GB2312" pitchFamily="49" charset="-122"/>
                <a:ea typeface="楷体_GB2312" pitchFamily="49" charset="-122"/>
              </a:rPr>
              <a:t>不同进制数的相互转换</a:t>
            </a:r>
          </a:p>
          <a:p>
            <a:pPr marL="0" indent="0">
              <a:lnSpc>
                <a:spcPct val="90000"/>
              </a:lnSpc>
              <a:buFont typeface="Arial" charset="0"/>
              <a:buNone/>
            </a:pPr>
            <a:r>
              <a:rPr lang="zh-CN" altLang="en-US" dirty="0" smtClean="0">
                <a:latin typeface="宋体" pitchFamily="2" charset="-122"/>
              </a:rPr>
              <a:t>    </a:t>
            </a:r>
            <a:r>
              <a:rPr lang="zh-CN" altLang="en-US" dirty="0" smtClean="0">
                <a:solidFill>
                  <a:srgbClr val="FF00FF"/>
                </a:solidFill>
                <a:latin typeface="楷体_GB2312" pitchFamily="49" charset="-122"/>
                <a:ea typeface="楷体_GB2312" pitchFamily="49" charset="-122"/>
              </a:rPr>
              <a:t>⑴二进制数与十进制数的互换</a:t>
            </a:r>
          </a:p>
          <a:p>
            <a:pPr marL="0" indent="0">
              <a:lnSpc>
                <a:spcPct val="90000"/>
              </a:lnSpc>
              <a:buFont typeface="Arial" charset="0"/>
              <a:buNone/>
            </a:pPr>
            <a:r>
              <a:rPr lang="zh-CN" altLang="en-US" dirty="0" smtClean="0">
                <a:solidFill>
                  <a:srgbClr val="FF00FF"/>
                </a:solidFill>
                <a:latin typeface="楷体_GB2312" pitchFamily="49" charset="-122"/>
                <a:ea typeface="楷体_GB2312" pitchFamily="49" charset="-122"/>
              </a:rPr>
              <a:t>    </a:t>
            </a:r>
            <a:r>
              <a:rPr lang="zh-CN" altLang="en-US" dirty="0" smtClean="0">
                <a:latin typeface="楷体_GB2312" pitchFamily="49" charset="-122"/>
                <a:ea typeface="楷体_GB2312" pitchFamily="49" charset="-122"/>
              </a:rPr>
              <a:t>人→十进制，计算机→二进制</a:t>
            </a:r>
          </a:p>
          <a:p>
            <a:pPr marL="0" indent="0">
              <a:lnSpc>
                <a:spcPct val="90000"/>
              </a:lnSpc>
              <a:buFont typeface="Arial" charset="0"/>
              <a:buNone/>
            </a:pPr>
            <a:r>
              <a:rPr lang="zh-CN" altLang="en-US" dirty="0" smtClean="0">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二进制数转换成十进制数</a:t>
            </a:r>
          </a:p>
          <a:p>
            <a:pPr marL="0" indent="0">
              <a:lnSpc>
                <a:spcPct val="90000"/>
              </a:lnSpc>
              <a:buFont typeface="Arial" charset="0"/>
              <a:buNone/>
            </a:pPr>
            <a:r>
              <a:rPr lang="zh-CN" altLang="en-US" dirty="0" smtClean="0">
                <a:latin typeface="楷体_GB2312" pitchFamily="49" charset="-122"/>
                <a:ea typeface="楷体_GB2312" pitchFamily="49" charset="-122"/>
              </a:rPr>
              <a:t>    按权展开，然后求和，就可把二进制数转换成十进制数。例如：</a:t>
            </a:r>
          </a:p>
          <a:p>
            <a:pPr marL="0" indent="0">
              <a:lnSpc>
                <a:spcPct val="90000"/>
              </a:lnSpc>
              <a:buFont typeface="Arial" charset="0"/>
              <a:buNone/>
            </a:pPr>
            <a:r>
              <a:rPr lang="zh-CN" altLang="en-US" dirty="0" smtClean="0">
                <a:latin typeface="楷体_GB2312" pitchFamily="49" charset="-122"/>
                <a:ea typeface="楷体_GB2312" pitchFamily="49" charset="-122"/>
              </a:rPr>
              <a:t>     </a:t>
            </a:r>
            <a:r>
              <a:rPr lang="en-US" altLang="zh-CN" sz="3600" dirty="0" smtClean="0">
                <a:latin typeface="楷体_GB2312" pitchFamily="49" charset="-122"/>
                <a:ea typeface="楷体_GB2312" pitchFamily="49" charset="-122"/>
              </a:rPr>
              <a:t>(101.1)</a:t>
            </a:r>
            <a:r>
              <a:rPr lang="en-US" altLang="zh-CN" sz="3600" baseline="-25000" dirty="0" smtClean="0">
                <a:latin typeface="楷体_GB2312" pitchFamily="49" charset="-122"/>
                <a:ea typeface="楷体_GB2312" pitchFamily="49" charset="-122"/>
              </a:rPr>
              <a:t>2</a:t>
            </a:r>
            <a:r>
              <a:rPr lang="zh-CN" altLang="en-US" sz="3600" dirty="0" smtClean="0">
                <a:latin typeface="楷体_GB2312" pitchFamily="49" charset="-122"/>
                <a:ea typeface="楷体_GB2312" pitchFamily="49" charset="-122"/>
              </a:rPr>
              <a:t>＝</a:t>
            </a:r>
            <a:r>
              <a:rPr lang="en-US" altLang="zh-CN" sz="3600" dirty="0" smtClean="0">
                <a:latin typeface="楷体_GB2312" pitchFamily="49" charset="-122"/>
                <a:ea typeface="楷体_GB2312" pitchFamily="49" charset="-122"/>
              </a:rPr>
              <a:t>1*2</a:t>
            </a:r>
            <a:r>
              <a:rPr lang="en-US" altLang="zh-CN" sz="3600" baseline="30000" dirty="0" smtClean="0">
                <a:latin typeface="楷体_GB2312" pitchFamily="49" charset="-122"/>
                <a:ea typeface="楷体_GB2312" pitchFamily="49" charset="-122"/>
              </a:rPr>
              <a:t>2</a:t>
            </a:r>
            <a:r>
              <a:rPr lang="en-US" altLang="zh-CN" sz="3600" dirty="0" smtClean="0">
                <a:latin typeface="楷体_GB2312" pitchFamily="49" charset="-122"/>
                <a:ea typeface="楷体_GB2312" pitchFamily="49" charset="-122"/>
              </a:rPr>
              <a:t>+0*2</a:t>
            </a:r>
            <a:r>
              <a:rPr lang="en-US" altLang="zh-CN" sz="3600" baseline="30000" dirty="0" smtClean="0">
                <a:latin typeface="楷体_GB2312" pitchFamily="49" charset="-122"/>
                <a:ea typeface="楷体_GB2312" pitchFamily="49" charset="-122"/>
              </a:rPr>
              <a:t>1</a:t>
            </a:r>
            <a:r>
              <a:rPr lang="en-US" altLang="zh-CN" sz="3600" dirty="0" smtClean="0">
                <a:latin typeface="楷体_GB2312" pitchFamily="49" charset="-122"/>
                <a:ea typeface="楷体_GB2312" pitchFamily="49" charset="-122"/>
              </a:rPr>
              <a:t>+1*2</a:t>
            </a:r>
            <a:r>
              <a:rPr lang="en-US" altLang="zh-CN" sz="3600" baseline="30000" dirty="0" smtClean="0">
                <a:latin typeface="楷体_GB2312" pitchFamily="49" charset="-122"/>
                <a:ea typeface="楷体_GB2312" pitchFamily="49" charset="-122"/>
              </a:rPr>
              <a:t>0</a:t>
            </a:r>
            <a:r>
              <a:rPr lang="en-US" altLang="zh-CN" sz="3600" dirty="0" smtClean="0">
                <a:latin typeface="楷体_GB2312" pitchFamily="49" charset="-122"/>
                <a:ea typeface="楷体_GB2312" pitchFamily="49" charset="-122"/>
              </a:rPr>
              <a:t>+1*2</a:t>
            </a:r>
            <a:r>
              <a:rPr lang="en-US" altLang="zh-CN" sz="3600" baseline="30000" dirty="0" smtClean="0">
                <a:latin typeface="楷体_GB2312" pitchFamily="49" charset="-122"/>
                <a:ea typeface="楷体_GB2312" pitchFamily="49" charset="-122"/>
              </a:rPr>
              <a:t>-1</a:t>
            </a:r>
          </a:p>
          <a:p>
            <a:pPr marL="0" indent="0">
              <a:lnSpc>
                <a:spcPct val="90000"/>
              </a:lnSpc>
              <a:buFont typeface="Arial" charset="0"/>
              <a:buNone/>
            </a:pPr>
            <a:r>
              <a:rPr lang="en-US" altLang="zh-CN" sz="3600" baseline="30000" dirty="0" smtClean="0">
                <a:latin typeface="楷体_GB2312" pitchFamily="49" charset="-122"/>
                <a:ea typeface="楷体_GB2312" pitchFamily="49" charset="-122"/>
              </a:rPr>
              <a:t>              </a:t>
            </a:r>
            <a:r>
              <a:rPr lang="en-US" altLang="zh-CN" sz="3600" baseline="-25000" dirty="0" smtClean="0">
                <a:latin typeface="楷体_GB2312" pitchFamily="49" charset="-122"/>
                <a:ea typeface="楷体_GB2312" pitchFamily="49" charset="-122"/>
              </a:rPr>
              <a:t>    </a:t>
            </a:r>
            <a:r>
              <a:rPr lang="zh-CN" altLang="en-US" sz="3600" dirty="0" smtClean="0">
                <a:latin typeface="楷体_GB2312" pitchFamily="49" charset="-122"/>
                <a:ea typeface="楷体_GB2312" pitchFamily="49" charset="-122"/>
              </a:rPr>
              <a:t>＝</a:t>
            </a:r>
            <a:r>
              <a:rPr lang="en-US" altLang="zh-CN" sz="3600" dirty="0" smtClean="0">
                <a:latin typeface="楷体_GB2312" pitchFamily="49" charset="-122"/>
                <a:ea typeface="楷体_GB2312" pitchFamily="49" charset="-122"/>
              </a:rPr>
              <a:t>( ? )</a:t>
            </a:r>
            <a:r>
              <a:rPr lang="en-US" altLang="zh-CN" sz="3600" baseline="-25000" dirty="0" smtClean="0">
                <a:latin typeface="楷体_GB2312" pitchFamily="49" charset="-122"/>
                <a:ea typeface="楷体_GB2312" pitchFamily="49" charset="-122"/>
              </a:rPr>
              <a:t>10</a:t>
            </a:r>
            <a:endParaRPr lang="en-US" altLang="zh-CN" baseline="-25000" dirty="0" smtClean="0">
              <a:latin typeface="楷体_GB2312" pitchFamily="49" charset="-122"/>
              <a:ea typeface="楷体_GB2312" pitchFamily="49" charset="-122"/>
            </a:endParaRPr>
          </a:p>
        </p:txBody>
      </p:sp>
      <p:sp>
        <p:nvSpPr>
          <p:cNvPr id="39939" name="标题 4"/>
          <p:cNvSpPr>
            <a:spLocks noGrp="1"/>
          </p:cNvSpPr>
          <p:nvPr>
            <p:ph type="title"/>
          </p:nvPr>
        </p:nvSpPr>
        <p:spPr>
          <a:xfrm>
            <a:off x="0" y="579438"/>
            <a:ext cx="9144000" cy="688975"/>
          </a:xfrm>
        </p:spPr>
        <p:txBody>
          <a:bodyPr/>
          <a:lstStyle/>
          <a:p>
            <a:endParaRPr lang="zh-CN" altLang="en-US" smtClean="0">
              <a:ea typeface="宋体" pitchFamily="2" charset="-122"/>
            </a:endParaRPr>
          </a:p>
        </p:txBody>
      </p:sp>
    </p:spTree>
  </p:cSld>
  <p:clrMapOvr>
    <a:masterClrMapping/>
  </p:clrMapOvr>
  <p:transition spd="slow">
    <p:whee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9" name="Rectangle 3"/>
          <p:cNvSpPr>
            <a:spLocks noGrp="1" noChangeArrowheads="1"/>
          </p:cNvSpPr>
          <p:nvPr>
            <p:ph type="body" idx="1"/>
          </p:nvPr>
        </p:nvSpPr>
        <p:spPr>
          <a:xfrm>
            <a:off x="517525" y="1135063"/>
            <a:ext cx="8108950" cy="4598987"/>
          </a:xfrm>
        </p:spPr>
        <p:txBody>
          <a:bodyPr/>
          <a:lstStyle/>
          <a:p>
            <a:pPr marL="0" indent="0">
              <a:buFont typeface="Arial" charset="0"/>
              <a:buNone/>
              <a:defRPr/>
            </a:pPr>
            <a:r>
              <a:rPr lang="en-US" altLang="zh-CN" dirty="0" smtClean="0">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十进制数转换成二进制数</a:t>
            </a:r>
          </a:p>
          <a:p>
            <a:pPr marL="0" indent="0">
              <a:buFont typeface="Arial" charset="0"/>
              <a:buNone/>
              <a:defRPr/>
            </a:pPr>
            <a:r>
              <a:rPr lang="zh-CN" altLang="en-US" dirty="0" smtClean="0">
                <a:latin typeface="楷体_GB2312" pitchFamily="49" charset="-122"/>
                <a:ea typeface="楷体_GB2312" pitchFamily="49" charset="-122"/>
              </a:rPr>
              <a:t>    十进制数有整数和小数两部分。</a:t>
            </a:r>
          </a:p>
          <a:p>
            <a:pPr marL="0" indent="0">
              <a:buFont typeface="Arial" charset="0"/>
              <a:buNone/>
              <a:defRPr/>
            </a:pPr>
            <a:r>
              <a:rPr lang="zh-CN" altLang="en-US" dirty="0" smtClean="0">
                <a:latin typeface="楷体_GB2312" pitchFamily="49" charset="-122"/>
                <a:ea typeface="楷体_GB2312" pitchFamily="49" charset="-122"/>
              </a:rPr>
              <a:t>    在转换时，整数部分采用</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除</a:t>
            </a:r>
            <a:r>
              <a:rPr lang="en-US" altLang="zh-CN" dirty="0" smtClean="0">
                <a:solidFill>
                  <a:srgbClr val="FF0000"/>
                </a:solidFill>
                <a:effectLst>
                  <a:outerShdw blurRad="38100" dist="38100" dir="2700000" algn="tl">
                    <a:srgbClr val="C0C0C0"/>
                  </a:outerShdw>
                </a:effectLst>
                <a:latin typeface="楷体_GB2312" pitchFamily="49" charset="-122"/>
                <a:ea typeface="楷体_GB2312" pitchFamily="49" charset="-122"/>
              </a:rPr>
              <a:t>2</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取余法</a:t>
            </a:r>
          </a:p>
          <a:p>
            <a:pPr marL="0" indent="0">
              <a:buFont typeface="Arial" charset="0"/>
              <a:buNone/>
              <a:defRPr/>
            </a:pPr>
            <a:r>
              <a:rPr lang="en-US" altLang="zh-CN" dirty="0" smtClean="0">
                <a:solidFill>
                  <a:srgbClr val="FF00FF"/>
                </a:solidFill>
                <a:latin typeface="楷体_GB2312" pitchFamily="49" charset="-122"/>
                <a:ea typeface="楷体_GB2312" pitchFamily="49" charset="-122"/>
              </a:rPr>
              <a:t>              </a:t>
            </a:r>
            <a:r>
              <a:rPr lang="zh-CN" altLang="en-US" dirty="0" smtClean="0">
                <a:latin typeface="楷体_GB2312" pitchFamily="49" charset="-122"/>
                <a:ea typeface="楷体_GB2312" pitchFamily="49" charset="-122"/>
              </a:rPr>
              <a:t>小数部分采用</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乘</a:t>
            </a:r>
            <a:r>
              <a:rPr lang="en-US" altLang="zh-CN" dirty="0" smtClean="0">
                <a:solidFill>
                  <a:srgbClr val="FF0000"/>
                </a:solidFill>
                <a:effectLst>
                  <a:outerShdw blurRad="38100" dist="38100" dir="2700000" algn="tl">
                    <a:srgbClr val="C0C0C0"/>
                  </a:outerShdw>
                </a:effectLst>
                <a:latin typeface="楷体_GB2312" pitchFamily="49" charset="-122"/>
                <a:ea typeface="楷体_GB2312" pitchFamily="49" charset="-122"/>
              </a:rPr>
              <a:t>2</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取整法</a:t>
            </a:r>
          </a:p>
          <a:p>
            <a:pPr marL="0" indent="0">
              <a:buFont typeface="Arial" charset="0"/>
              <a:buNone/>
              <a:defRPr/>
            </a:pPr>
            <a:r>
              <a:rPr lang="zh-CN" altLang="en-US" dirty="0" smtClean="0">
                <a:solidFill>
                  <a:srgbClr val="9900FF"/>
                </a:solidFill>
                <a:latin typeface="楷体_GB2312" pitchFamily="49" charset="-122"/>
                <a:ea typeface="楷体_GB2312" pitchFamily="49" charset="-122"/>
              </a:rPr>
              <a:t>    </a:t>
            </a:r>
            <a:r>
              <a:rPr lang="zh-CN" altLang="en-US" dirty="0" smtClean="0">
                <a:latin typeface="楷体_GB2312" pitchFamily="49" charset="-122"/>
                <a:ea typeface="楷体_GB2312" pitchFamily="49" charset="-122"/>
              </a:rPr>
              <a:t>然后通过小数点将转换后的二进制数连接起来即可。例如：</a:t>
            </a:r>
          </a:p>
          <a:p>
            <a:pPr marL="0" indent="0">
              <a:buFont typeface="Arial" charset="0"/>
              <a:buNone/>
              <a:defRPr/>
            </a:pPr>
            <a:r>
              <a:rPr lang="en-US" altLang="zh-CN" dirty="0" smtClean="0">
                <a:latin typeface="楷体_GB2312" pitchFamily="49" charset="-122"/>
                <a:ea typeface="楷体_GB2312" pitchFamily="49" charset="-122"/>
              </a:rPr>
              <a:t>              (105.625)</a:t>
            </a:r>
            <a:r>
              <a:rPr lang="en-US" altLang="zh-CN" baseline="-25000" dirty="0" smtClean="0">
                <a:latin typeface="楷体_GB2312" pitchFamily="49" charset="-122"/>
                <a:ea typeface="楷体_GB2312" pitchFamily="49" charset="-122"/>
              </a:rPr>
              <a:t>10</a:t>
            </a:r>
            <a:r>
              <a:rPr lang="en-US" altLang="zh-CN"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hlinkClick r:id="rId2" action="ppaction://hlinksldjump"/>
              </a:rPr>
              <a:t>(?)</a:t>
            </a:r>
            <a:r>
              <a:rPr lang="en-US" altLang="zh-CN" baseline="-25000" dirty="0" smtClean="0">
                <a:latin typeface="楷体_GB2312" pitchFamily="49" charset="-122"/>
                <a:ea typeface="楷体_GB2312" pitchFamily="49" charset="-122"/>
                <a:hlinkClick r:id="rId2" action="ppaction://hlinksldjump"/>
              </a:rPr>
              <a:t>2</a:t>
            </a:r>
            <a:endParaRPr lang="zh-CN" altLang="en-US" dirty="0" smtClean="0"/>
          </a:p>
        </p:txBody>
      </p:sp>
      <p:sp>
        <p:nvSpPr>
          <p:cNvPr id="40963" name="标题 4"/>
          <p:cNvSpPr>
            <a:spLocks noGrp="1"/>
          </p:cNvSpPr>
          <p:nvPr>
            <p:ph type="title"/>
          </p:nvPr>
        </p:nvSpPr>
        <p:spPr>
          <a:xfrm>
            <a:off x="0" y="579438"/>
            <a:ext cx="9144000" cy="688975"/>
          </a:xfrm>
        </p:spPr>
        <p:txBody>
          <a:bodyPr/>
          <a:lstStyle/>
          <a:p>
            <a:endParaRPr lang="zh-CN" altLang="en-US" smtClean="0">
              <a:ea typeface="宋体" pitchFamily="2" charset="-122"/>
            </a:endParaRPr>
          </a:p>
        </p:txBody>
      </p:sp>
    </p:spTree>
  </p:cSld>
  <p:clrMapOvr>
    <a:masterClrMapping/>
  </p:clrMapOvr>
  <p:transition spd="slow">
    <p:wheel spokes="8"/>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body" idx="1"/>
          </p:nvPr>
        </p:nvSpPr>
        <p:spPr>
          <a:xfrm>
            <a:off x="517525" y="692150"/>
            <a:ext cx="8108950" cy="5324475"/>
          </a:xfrm>
        </p:spPr>
        <p:txBody>
          <a:bodyPr lIns="90488" tIns="44450" rIns="90488" bIns="44450"/>
          <a:lstStyle/>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FF"/>
                </a:solidFill>
                <a:latin typeface="楷体_GB2312" pitchFamily="49" charset="-122"/>
                <a:ea typeface="楷体_GB2312" pitchFamily="49" charset="-122"/>
              </a:rPr>
              <a:t>⑵二进制数与八进制数的互换</a:t>
            </a:r>
          </a:p>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二进制数转换成八进制数</a:t>
            </a:r>
          </a:p>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三位并一位</a:t>
            </a:r>
            <a:r>
              <a:rPr lang="zh-CN" altLang="en-US" dirty="0" smtClean="0">
                <a:latin typeface="楷体_GB2312" pitchFamily="49" charset="-122"/>
                <a:ea typeface="楷体_GB2312" pitchFamily="49" charset="-122"/>
              </a:rPr>
              <a:t>：以小数点为基准，整数部分从右到左，小数部分从左到右，每三位一组，不足三位添</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补足</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然后把每组的三位二进制数按权展开后相加，得到相应的一位八进制数码，再按权的顺序连接即得相应的八进制数。</a:t>
            </a:r>
          </a:p>
          <a:p>
            <a:pPr marL="0" indent="0">
              <a:buFont typeface="Arial" charset="0"/>
              <a:buNone/>
              <a:defRPr/>
            </a:pPr>
            <a:r>
              <a:rPr lang="zh-CN" altLang="en-US" dirty="0" smtClean="0">
                <a:latin typeface="楷体_GB2312" pitchFamily="49" charset="-122"/>
                <a:ea typeface="楷体_GB2312" pitchFamily="49" charset="-122"/>
              </a:rPr>
              <a:t>    例如：</a:t>
            </a:r>
            <a:r>
              <a:rPr lang="en-US" altLang="zh-CN" dirty="0" smtClean="0">
                <a:latin typeface="楷体_GB2312" pitchFamily="49" charset="-122"/>
                <a:ea typeface="楷体_GB2312" pitchFamily="49" charset="-122"/>
              </a:rPr>
              <a:t>(1011100.00101011)</a:t>
            </a:r>
            <a:r>
              <a:rPr lang="en-US" altLang="zh-CN" baseline="-25000" dirty="0" smtClean="0">
                <a:latin typeface="楷体_GB2312" pitchFamily="49" charset="-122"/>
                <a:ea typeface="楷体_GB2312" pitchFamily="49" charset="-122"/>
              </a:rPr>
              <a:t>2</a:t>
            </a:r>
            <a:r>
              <a:rPr lang="en-US" altLang="zh-CN" dirty="0" smtClean="0">
                <a:latin typeface="楷体_GB2312" pitchFamily="49" charset="-122"/>
                <a:ea typeface="楷体_GB2312" pitchFamily="49" charset="-122"/>
              </a:rPr>
              <a:t>=(?)</a:t>
            </a:r>
            <a:r>
              <a:rPr lang="en-US" altLang="zh-CN" baseline="-25000" dirty="0" smtClean="0">
                <a:latin typeface="楷体_GB2312" pitchFamily="49" charset="-122"/>
                <a:ea typeface="楷体_GB2312" pitchFamily="49" charset="-122"/>
              </a:rPr>
              <a:t>8</a:t>
            </a:r>
          </a:p>
          <a:p>
            <a:pPr marL="0" indent="0">
              <a:spcAft>
                <a:spcPct val="20000"/>
              </a:spcAft>
              <a:buFont typeface="Arial" charset="0"/>
              <a:buNone/>
              <a:defRPr/>
            </a:pPr>
            <a:r>
              <a:rPr lang="en-US" altLang="zh-CN" dirty="0" smtClean="0">
                <a:latin typeface="楷体_GB2312" pitchFamily="49" charset="-122"/>
                <a:ea typeface="楷体_GB2312" pitchFamily="49" charset="-122"/>
              </a:rPr>
              <a:t>  001,011,100.001,010,110)</a:t>
            </a:r>
            <a:r>
              <a:rPr lang="en-US" altLang="zh-CN" baseline="-25000" dirty="0" smtClean="0">
                <a:latin typeface="楷体_GB2312" pitchFamily="49" charset="-122"/>
                <a:ea typeface="楷体_GB2312" pitchFamily="49" charset="-122"/>
              </a:rPr>
              <a:t>2</a:t>
            </a:r>
            <a:r>
              <a:rPr lang="en-US" altLang="zh-CN" dirty="0" smtClean="0">
                <a:latin typeface="楷体_GB2312" pitchFamily="49" charset="-122"/>
                <a:ea typeface="楷体_GB2312" pitchFamily="49" charset="-122"/>
              </a:rPr>
              <a:t>=(134.126)</a:t>
            </a:r>
            <a:r>
              <a:rPr lang="en-US" altLang="zh-CN" baseline="-25000" dirty="0" smtClean="0">
                <a:latin typeface="楷体_GB2312" pitchFamily="49" charset="-122"/>
                <a:ea typeface="楷体_GB2312" pitchFamily="49" charset="-122"/>
              </a:rPr>
              <a:t>8</a:t>
            </a:r>
            <a:br>
              <a:rPr lang="en-US" altLang="zh-CN" baseline="-25000" dirty="0" smtClean="0">
                <a:latin typeface="楷体_GB2312" pitchFamily="49" charset="-122"/>
                <a:ea typeface="楷体_GB2312" pitchFamily="49" charset="-122"/>
              </a:rPr>
            </a:br>
            <a:r>
              <a:rPr lang="en-US" altLang="zh-CN" dirty="0" smtClean="0">
                <a:latin typeface="楷体_GB2312" pitchFamily="49" charset="-122"/>
                <a:ea typeface="楷体_GB2312" pitchFamily="49" charset="-122"/>
              </a:rPr>
              <a:t>    1   3   4 . 1   2   6</a:t>
            </a:r>
          </a:p>
        </p:txBody>
      </p:sp>
      <p:sp>
        <p:nvSpPr>
          <p:cNvPr id="41987" name="标题 4"/>
          <p:cNvSpPr>
            <a:spLocks noGrp="1"/>
          </p:cNvSpPr>
          <p:nvPr>
            <p:ph type="title"/>
          </p:nvPr>
        </p:nvSpPr>
        <p:spPr>
          <a:xfrm>
            <a:off x="0" y="579438"/>
            <a:ext cx="9144000" cy="688975"/>
          </a:xfrm>
        </p:spPr>
        <p:txBody>
          <a:bodyPr/>
          <a:lstStyle/>
          <a:p>
            <a:endParaRPr lang="zh-CN" altLang="en-US" smtClean="0">
              <a:ea typeface="宋体" pitchFamily="2" charset="-122"/>
            </a:endParaRPr>
          </a:p>
        </p:txBody>
      </p:sp>
    </p:spTree>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3.1.1 Boolean Operations</a:t>
            </a:r>
          </a:p>
        </p:txBody>
      </p:sp>
      <p:sp>
        <p:nvSpPr>
          <p:cNvPr id="8195" name="Rectangle 3"/>
          <p:cNvSpPr>
            <a:spLocks noGrp="1" noChangeArrowheads="1"/>
          </p:cNvSpPr>
          <p:nvPr>
            <p:ph idx="1"/>
          </p:nvPr>
        </p:nvSpPr>
        <p:spPr>
          <a:xfrm>
            <a:off x="431800" y="1316038"/>
            <a:ext cx="8229600" cy="5065712"/>
          </a:xfrm>
        </p:spPr>
        <p:txBody>
          <a:bodyPr/>
          <a:lstStyle/>
          <a:p>
            <a:r>
              <a:rPr lang="en-US" altLang="zh-CN" b="1" smtClean="0"/>
              <a:t>Boolean (</a:t>
            </a:r>
            <a:r>
              <a:rPr lang="zh-CN" altLang="en-US" b="1" smtClean="0"/>
              <a:t>布尔</a:t>
            </a:r>
            <a:r>
              <a:rPr lang="en-US" altLang="zh-CN" b="1" smtClean="0"/>
              <a:t>) Operation:</a:t>
            </a:r>
            <a:r>
              <a:rPr lang="en-US" altLang="zh-CN" smtClean="0"/>
              <a:t> An operation that manipulates one or more true/false values</a:t>
            </a:r>
          </a:p>
          <a:p>
            <a:r>
              <a:rPr lang="en-US" altLang="zh-CN" smtClean="0"/>
              <a:t>Specific operations</a:t>
            </a:r>
            <a:r>
              <a:rPr lang="zh-CN" altLang="en-US" smtClean="0"/>
              <a:t>：</a:t>
            </a:r>
            <a:endParaRPr lang="en-US" altLang="zh-CN" smtClean="0"/>
          </a:p>
          <a:p>
            <a:pPr lvl="1"/>
            <a:r>
              <a:rPr lang="en-US" altLang="zh-CN" smtClean="0"/>
              <a:t>AND</a:t>
            </a:r>
            <a:r>
              <a:rPr lang="zh-CN" altLang="en-US" smtClean="0"/>
              <a:t> </a:t>
            </a:r>
            <a:r>
              <a:rPr lang="en-US" altLang="zh-CN" smtClean="0"/>
              <a:t>(</a:t>
            </a:r>
            <a:r>
              <a:rPr lang="zh-CN" altLang="en-US" smtClean="0"/>
              <a:t>与</a:t>
            </a:r>
            <a:r>
              <a:rPr lang="en-US" altLang="zh-CN" smtClean="0"/>
              <a:t>)</a:t>
            </a:r>
          </a:p>
          <a:p>
            <a:pPr lvl="1"/>
            <a:r>
              <a:rPr lang="en-US" altLang="zh-CN" smtClean="0"/>
              <a:t>OR (</a:t>
            </a:r>
            <a:r>
              <a:rPr lang="zh-CN" altLang="en-US" smtClean="0"/>
              <a:t>或</a:t>
            </a:r>
            <a:r>
              <a:rPr lang="en-US" altLang="zh-CN" smtClean="0"/>
              <a:t>)</a:t>
            </a:r>
          </a:p>
          <a:p>
            <a:pPr lvl="1"/>
            <a:r>
              <a:rPr lang="en-US" altLang="zh-CN" smtClean="0"/>
              <a:t>XOR (exclusive or, </a:t>
            </a:r>
            <a:r>
              <a:rPr lang="zh-CN" altLang="en-US" smtClean="0"/>
              <a:t>异或</a:t>
            </a:r>
            <a:r>
              <a:rPr lang="en-US" altLang="zh-CN" smtClean="0"/>
              <a:t>)</a:t>
            </a:r>
          </a:p>
          <a:p>
            <a:pPr lvl="1"/>
            <a:r>
              <a:rPr lang="en-US" altLang="zh-CN" smtClean="0"/>
              <a:t>NOT (</a:t>
            </a:r>
            <a:r>
              <a:rPr lang="zh-CN" altLang="en-US" smtClean="0"/>
              <a:t>非</a:t>
            </a:r>
            <a:r>
              <a:rPr lang="en-US" altLang="zh-CN"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5" name="Rectangle 3"/>
          <p:cNvSpPr>
            <a:spLocks noGrp="1" noChangeArrowheads="1"/>
          </p:cNvSpPr>
          <p:nvPr>
            <p:ph type="body" idx="1"/>
          </p:nvPr>
        </p:nvSpPr>
        <p:spPr>
          <a:xfrm>
            <a:off x="582613" y="1330325"/>
            <a:ext cx="7975600" cy="4721225"/>
          </a:xfrm>
        </p:spPr>
        <p:txBody>
          <a:bodyPr/>
          <a:lstStyle/>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八进制数转换成二进制数</a:t>
            </a:r>
          </a:p>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一位拆三位</a:t>
            </a:r>
            <a:r>
              <a:rPr lang="zh-CN" altLang="en-US" dirty="0" smtClean="0">
                <a:latin typeface="楷体_GB2312" pitchFamily="49" charset="-122"/>
                <a:ea typeface="楷体_GB2312" pitchFamily="49" charset="-122"/>
              </a:rPr>
              <a:t>：将每一位八进制数写成对应的三位二进制数，然后按权连接即可。</a:t>
            </a:r>
          </a:p>
          <a:p>
            <a:pPr marL="0" indent="0">
              <a:buFont typeface="Arial" charset="0"/>
              <a:buNone/>
              <a:defRPr/>
            </a:pPr>
            <a:r>
              <a:rPr lang="zh-CN" altLang="en-US" dirty="0" smtClean="0">
                <a:latin typeface="楷体_GB2312" pitchFamily="49" charset="-122"/>
                <a:ea typeface="楷体_GB2312" pitchFamily="49" charset="-122"/>
              </a:rPr>
              <a:t>    例如：    </a:t>
            </a:r>
            <a:r>
              <a:rPr lang="en-US" altLang="zh-CN" dirty="0" smtClean="0">
                <a:latin typeface="楷体_GB2312" pitchFamily="49" charset="-122"/>
                <a:ea typeface="楷体_GB2312" pitchFamily="49" charset="-122"/>
              </a:rPr>
              <a:t>(123.67)</a:t>
            </a:r>
            <a:r>
              <a:rPr lang="en-US" altLang="zh-CN" baseline="-25000" dirty="0" smtClean="0">
                <a:latin typeface="楷体_GB2312" pitchFamily="49" charset="-122"/>
                <a:ea typeface="楷体_GB2312" pitchFamily="49" charset="-122"/>
              </a:rPr>
              <a:t>8</a:t>
            </a:r>
            <a:r>
              <a:rPr lang="en-US" altLang="zh-CN" dirty="0" smtClean="0">
                <a:latin typeface="楷体_GB2312" pitchFamily="49" charset="-122"/>
                <a:ea typeface="楷体_GB2312" pitchFamily="49" charset="-122"/>
              </a:rPr>
              <a:t>=(?)</a:t>
            </a:r>
            <a:r>
              <a:rPr lang="en-US" altLang="zh-CN" baseline="-25000" dirty="0" smtClean="0">
                <a:latin typeface="楷体_GB2312" pitchFamily="49" charset="-122"/>
                <a:ea typeface="楷体_GB2312" pitchFamily="49" charset="-122"/>
              </a:rPr>
              <a:t>2</a:t>
            </a:r>
            <a:endParaRPr lang="en-US" altLang="zh-CN" dirty="0" smtClean="0">
              <a:latin typeface="楷体_GB2312" pitchFamily="49" charset="-122"/>
              <a:ea typeface="楷体_GB2312" pitchFamily="49" charset="-122"/>
            </a:endParaRPr>
          </a:p>
          <a:p>
            <a:pPr marL="0" indent="0">
              <a:buFont typeface="Arial" charset="0"/>
              <a:buNone/>
              <a:defRPr/>
            </a:pPr>
            <a:r>
              <a:rPr lang="en-US" altLang="zh-CN" dirty="0" smtClean="0">
                <a:latin typeface="楷体_GB2312" pitchFamily="49" charset="-122"/>
                <a:ea typeface="楷体_GB2312" pitchFamily="49" charset="-122"/>
              </a:rPr>
              <a:t>        1   2   3 . 6  7   (</a:t>
            </a:r>
            <a:r>
              <a:rPr lang="zh-CN" altLang="en-US" dirty="0" smtClean="0">
                <a:latin typeface="楷体_GB2312" pitchFamily="49" charset="-122"/>
                <a:ea typeface="楷体_GB2312" pitchFamily="49" charset="-122"/>
              </a:rPr>
              <a:t>八进制</a:t>
            </a:r>
            <a:r>
              <a:rPr lang="en-US" altLang="zh-CN" dirty="0" smtClean="0">
                <a:latin typeface="楷体_GB2312" pitchFamily="49" charset="-122"/>
                <a:ea typeface="楷体_GB2312" pitchFamily="49" charset="-122"/>
              </a:rPr>
              <a:t>)</a:t>
            </a:r>
          </a:p>
          <a:p>
            <a:pPr marL="0" indent="0">
              <a:buFont typeface="Arial" charset="0"/>
              <a:buNone/>
              <a:defRPr/>
            </a:pPr>
            <a:r>
              <a:rPr lang="en-US" altLang="zh-CN" dirty="0" smtClean="0">
                <a:latin typeface="楷体_GB2312" pitchFamily="49" charset="-122"/>
                <a:ea typeface="楷体_GB2312" pitchFamily="49" charset="-122"/>
              </a:rPr>
              <a:t>       001,010,011.110111  (</a:t>
            </a:r>
            <a:r>
              <a:rPr lang="zh-CN" altLang="en-US" dirty="0" smtClean="0">
                <a:latin typeface="楷体_GB2312" pitchFamily="49" charset="-122"/>
                <a:ea typeface="楷体_GB2312" pitchFamily="49" charset="-122"/>
              </a:rPr>
              <a:t>二进制</a:t>
            </a:r>
            <a:r>
              <a:rPr lang="en-US" altLang="zh-CN" dirty="0" smtClean="0">
                <a:latin typeface="楷体_GB2312" pitchFamily="49" charset="-122"/>
                <a:ea typeface="楷体_GB2312" pitchFamily="49" charset="-122"/>
              </a:rPr>
              <a:t>)</a:t>
            </a:r>
          </a:p>
          <a:p>
            <a:pPr marL="0" indent="0">
              <a:buFont typeface="Arial" charset="0"/>
              <a:buNone/>
              <a:defRPr/>
            </a:pPr>
            <a:r>
              <a:rPr lang="en-US" altLang="zh-CN" dirty="0" smtClean="0">
                <a:latin typeface="楷体_GB2312" pitchFamily="49" charset="-122"/>
                <a:ea typeface="楷体_GB2312" pitchFamily="49" charset="-122"/>
              </a:rPr>
              <a:t>        (123.67)</a:t>
            </a:r>
            <a:r>
              <a:rPr lang="en-US" altLang="zh-CN" baseline="-25000" dirty="0" smtClean="0">
                <a:latin typeface="楷体_GB2312" pitchFamily="49" charset="-122"/>
                <a:ea typeface="楷体_GB2312" pitchFamily="49" charset="-122"/>
              </a:rPr>
              <a:t>8</a:t>
            </a:r>
            <a:r>
              <a:rPr lang="en-US" altLang="zh-CN" dirty="0" smtClean="0">
                <a:latin typeface="楷体_GB2312" pitchFamily="49" charset="-122"/>
                <a:ea typeface="楷体_GB2312" pitchFamily="49" charset="-122"/>
              </a:rPr>
              <a:t>=(1010011.110111)</a:t>
            </a:r>
            <a:r>
              <a:rPr lang="en-US" altLang="zh-CN" baseline="-25000" dirty="0" smtClean="0">
                <a:latin typeface="楷体_GB2312" pitchFamily="49" charset="-122"/>
                <a:ea typeface="楷体_GB2312" pitchFamily="49" charset="-122"/>
              </a:rPr>
              <a:t>2</a:t>
            </a:r>
            <a:endParaRPr lang="en-US" altLang="zh-CN" dirty="0" smtClean="0">
              <a:latin typeface="楷体_GB2312" pitchFamily="49" charset="-122"/>
              <a:ea typeface="楷体_GB2312" pitchFamily="49" charset="-122"/>
            </a:endParaRPr>
          </a:p>
        </p:txBody>
      </p:sp>
      <p:sp>
        <p:nvSpPr>
          <p:cNvPr id="43011" name="标题 4"/>
          <p:cNvSpPr>
            <a:spLocks noGrp="1"/>
          </p:cNvSpPr>
          <p:nvPr>
            <p:ph type="title"/>
          </p:nvPr>
        </p:nvSpPr>
        <p:spPr>
          <a:xfrm>
            <a:off x="0" y="579438"/>
            <a:ext cx="9144000" cy="688975"/>
          </a:xfrm>
        </p:spPr>
        <p:txBody>
          <a:bodyPr/>
          <a:lstStyle/>
          <a:p>
            <a:endParaRPr lang="zh-CN" altLang="en-US" smtClean="0">
              <a:ea typeface="宋体" pitchFamily="2" charset="-122"/>
            </a:endParaRPr>
          </a:p>
        </p:txBody>
      </p:sp>
    </p:spTree>
  </p:cSld>
  <p:clrMapOvr>
    <a:masterClrMapping/>
  </p:clrMapOvr>
  <p:transition spd="slow">
    <p:diamon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3459" name="Rectangle 3"/>
          <p:cNvSpPr>
            <a:spLocks noGrp="1" noChangeArrowheads="1"/>
          </p:cNvSpPr>
          <p:nvPr>
            <p:ph type="body" idx="1"/>
          </p:nvPr>
        </p:nvSpPr>
        <p:spPr>
          <a:xfrm>
            <a:off x="431800" y="692150"/>
            <a:ext cx="8229600" cy="5065713"/>
          </a:xfrm>
        </p:spPr>
        <p:txBody>
          <a:bodyPr/>
          <a:lstStyle/>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FF"/>
                </a:solidFill>
                <a:latin typeface="楷体_GB2312" pitchFamily="49" charset="-122"/>
                <a:ea typeface="楷体_GB2312" pitchFamily="49" charset="-122"/>
              </a:rPr>
              <a:t>⑶二进制数与十六进制数的互换</a:t>
            </a:r>
          </a:p>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二进制数转换成十六进制数</a:t>
            </a:r>
          </a:p>
          <a:p>
            <a:pPr marL="0" indent="0">
              <a:spcAft>
                <a:spcPct val="10000"/>
              </a:spcAft>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四位并一位</a:t>
            </a:r>
            <a:r>
              <a:rPr lang="zh-CN" altLang="en-US" dirty="0" smtClean="0">
                <a:latin typeface="楷体_GB2312" pitchFamily="49" charset="-122"/>
                <a:ea typeface="楷体_GB2312" pitchFamily="49" charset="-122"/>
              </a:rPr>
              <a:t>：以小数点为基准，整数部分从右到左，小数部分从左到右，每四位一组，不足四位添</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补足</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然后把每组的四位二进制数按权展开后相加，得到相应的一位十六进制数码，再按权的顺序连接即得相应的十六进制数。</a:t>
            </a:r>
            <a:br>
              <a:rPr lang="zh-CN" altLang="en-US" dirty="0" smtClean="0">
                <a:latin typeface="楷体_GB2312" pitchFamily="49" charset="-122"/>
                <a:ea typeface="楷体_GB2312" pitchFamily="49" charset="-122"/>
              </a:rPr>
            </a:br>
            <a:r>
              <a:rPr lang="zh-CN" altLang="en-US" dirty="0" smtClean="0">
                <a:latin typeface="楷体_GB2312" pitchFamily="49" charset="-122"/>
                <a:ea typeface="楷体_GB2312" pitchFamily="49" charset="-122"/>
              </a:rPr>
              <a:t>    例如：</a:t>
            </a:r>
            <a:r>
              <a:rPr lang="en-US" altLang="zh-CN" dirty="0" smtClean="0">
                <a:latin typeface="楷体_GB2312" pitchFamily="49" charset="-122"/>
                <a:ea typeface="楷体_GB2312" pitchFamily="49" charset="-122"/>
              </a:rPr>
              <a:t>(1011110.00011)</a:t>
            </a:r>
            <a:r>
              <a:rPr lang="en-US" altLang="zh-CN" baseline="-25000" dirty="0" smtClean="0">
                <a:latin typeface="楷体_GB2312" pitchFamily="49" charset="-122"/>
                <a:ea typeface="楷体_GB2312" pitchFamily="49" charset="-122"/>
              </a:rPr>
              <a:t>2</a:t>
            </a:r>
            <a:r>
              <a:rPr lang="en-US" altLang="zh-CN" dirty="0" smtClean="0">
                <a:latin typeface="楷体_GB2312" pitchFamily="49" charset="-122"/>
                <a:ea typeface="楷体_GB2312" pitchFamily="49" charset="-122"/>
              </a:rPr>
              <a:t>=(?)</a:t>
            </a:r>
            <a:r>
              <a:rPr lang="en-US" altLang="zh-CN" baseline="-25000" dirty="0" smtClean="0">
                <a:latin typeface="楷体_GB2312" pitchFamily="49" charset="-122"/>
                <a:ea typeface="楷体_GB2312" pitchFamily="49" charset="-122"/>
              </a:rPr>
              <a:t>16</a:t>
            </a:r>
            <a:br>
              <a:rPr lang="en-US" altLang="zh-CN" baseline="-25000" dirty="0" smtClean="0">
                <a:latin typeface="楷体_GB2312" pitchFamily="49" charset="-122"/>
                <a:ea typeface="楷体_GB2312" pitchFamily="49" charset="-122"/>
              </a:rPr>
            </a:br>
            <a:r>
              <a:rPr lang="en-US" altLang="zh-CN" dirty="0" smtClean="0">
                <a:latin typeface="楷体_GB2312" pitchFamily="49" charset="-122"/>
                <a:ea typeface="楷体_GB2312" pitchFamily="49" charset="-122"/>
              </a:rPr>
              <a:t>     (0101,1110.0001,1000)</a:t>
            </a:r>
            <a:r>
              <a:rPr lang="en-US" altLang="zh-CN" baseline="-25000" dirty="0" smtClean="0">
                <a:latin typeface="楷体_GB2312" pitchFamily="49" charset="-122"/>
                <a:ea typeface="楷体_GB2312" pitchFamily="49" charset="-122"/>
              </a:rPr>
              <a:t>2</a:t>
            </a:r>
            <a:r>
              <a:rPr lang="en-US" altLang="zh-CN" dirty="0" smtClean="0">
                <a:latin typeface="楷体_GB2312" pitchFamily="49" charset="-122"/>
                <a:ea typeface="楷体_GB2312" pitchFamily="49" charset="-122"/>
              </a:rPr>
              <a:t>=(5E.18)</a:t>
            </a:r>
            <a:r>
              <a:rPr lang="en-US" altLang="zh-CN" baseline="-25000" dirty="0" smtClean="0">
                <a:latin typeface="楷体_GB2312" pitchFamily="49" charset="-122"/>
                <a:ea typeface="楷体_GB2312" pitchFamily="49" charset="-122"/>
              </a:rPr>
              <a:t>16</a:t>
            </a:r>
            <a:br>
              <a:rPr lang="en-US" altLang="zh-CN" baseline="-25000" dirty="0" smtClean="0">
                <a:latin typeface="楷体_GB2312" pitchFamily="49" charset="-122"/>
                <a:ea typeface="楷体_GB2312" pitchFamily="49" charset="-122"/>
              </a:rPr>
            </a:br>
            <a:r>
              <a:rPr lang="en-US" altLang="zh-CN" dirty="0" smtClean="0">
                <a:latin typeface="楷体_GB2312" pitchFamily="49" charset="-122"/>
                <a:ea typeface="楷体_GB2312" pitchFamily="49" charset="-122"/>
              </a:rPr>
              <a:t>        5    E .  1    8</a:t>
            </a:r>
          </a:p>
        </p:txBody>
      </p:sp>
      <p:sp>
        <p:nvSpPr>
          <p:cNvPr id="44035" name="标题 4"/>
          <p:cNvSpPr>
            <a:spLocks noGrp="1"/>
          </p:cNvSpPr>
          <p:nvPr>
            <p:ph type="title"/>
          </p:nvPr>
        </p:nvSpPr>
        <p:spPr>
          <a:xfrm>
            <a:off x="0" y="579438"/>
            <a:ext cx="9144000" cy="688975"/>
          </a:xfrm>
        </p:spPr>
        <p:txBody>
          <a:bodyPr/>
          <a:lstStyle/>
          <a:p>
            <a:endParaRPr lang="zh-CN" altLang="en-US" smtClean="0">
              <a:ea typeface="宋体" pitchFamily="2" charset="-122"/>
            </a:endParaRPr>
          </a:p>
        </p:txBody>
      </p:sp>
    </p:spTree>
  </p:cSld>
  <p:clrMapOvr>
    <a:masterClrMapping/>
  </p:clrMapOvr>
  <p:transition spd="slow">
    <p:plu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3" name="Rectangle 3"/>
          <p:cNvSpPr>
            <a:spLocks noGrp="1" noChangeArrowheads="1"/>
          </p:cNvSpPr>
          <p:nvPr>
            <p:ph type="body" idx="1"/>
          </p:nvPr>
        </p:nvSpPr>
        <p:spPr>
          <a:xfrm>
            <a:off x="517525" y="1125538"/>
            <a:ext cx="8108950" cy="5178425"/>
          </a:xfrm>
        </p:spPr>
        <p:txBody>
          <a:bodyPr lIns="90488" tIns="44450" rIns="90488" bIns="44450"/>
          <a:lstStyle/>
          <a:p>
            <a:pPr marL="0" indent="0">
              <a:spcAft>
                <a:spcPct val="10000"/>
              </a:spcAft>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十六进制数转换成二进制数</a:t>
            </a:r>
          </a:p>
          <a:p>
            <a:pPr marL="0" indent="0">
              <a:buFont typeface="Arial" charset="0"/>
              <a:buNone/>
              <a:defRPr/>
            </a:pPr>
            <a:r>
              <a:rPr lang="zh-CN" altLang="en-US" dirty="0" smtClean="0">
                <a:latin typeface="楷体_GB2312" pitchFamily="49" charset="-122"/>
                <a:ea typeface="楷体_GB2312" pitchFamily="49" charset="-122"/>
              </a:rPr>
              <a:t>    </a:t>
            </a:r>
            <a:r>
              <a:rPr lang="zh-CN" altLang="en-US" dirty="0" smtClean="0">
                <a:solidFill>
                  <a:srgbClr val="FF0000"/>
                </a:solidFill>
                <a:effectLst>
                  <a:outerShdw blurRad="38100" dist="38100" dir="2700000" algn="tl">
                    <a:srgbClr val="C0C0C0"/>
                  </a:outerShdw>
                </a:effectLst>
                <a:latin typeface="楷体_GB2312" pitchFamily="49" charset="-122"/>
                <a:ea typeface="楷体_GB2312" pitchFamily="49" charset="-122"/>
              </a:rPr>
              <a:t>一位拆四位</a:t>
            </a:r>
            <a:r>
              <a:rPr lang="zh-CN" altLang="en-US" dirty="0" smtClean="0">
                <a:latin typeface="楷体_GB2312" pitchFamily="49" charset="-122"/>
                <a:ea typeface="楷体_GB2312" pitchFamily="49" charset="-122"/>
              </a:rPr>
              <a:t>：把一位十六进制数写成对应的四位二进制数，然后按权连接即可。</a:t>
            </a:r>
          </a:p>
          <a:p>
            <a:pPr marL="0" indent="0">
              <a:buFont typeface="Arial" charset="0"/>
              <a:buNone/>
              <a:defRPr/>
            </a:pPr>
            <a:r>
              <a:rPr lang="zh-CN" altLang="en-US" dirty="0" smtClean="0">
                <a:latin typeface="楷体_GB2312" pitchFamily="49" charset="-122"/>
                <a:ea typeface="楷体_GB2312" pitchFamily="49" charset="-122"/>
              </a:rPr>
              <a:t>    例如：</a:t>
            </a:r>
            <a:r>
              <a:rPr lang="en-US" altLang="zh-CN" dirty="0" smtClean="0">
                <a:latin typeface="楷体_GB2312" pitchFamily="49" charset="-122"/>
                <a:ea typeface="楷体_GB2312" pitchFamily="49" charset="-122"/>
              </a:rPr>
              <a:t>(123.EF)</a:t>
            </a:r>
            <a:r>
              <a:rPr lang="en-US" altLang="zh-CN" baseline="-25000" dirty="0" smtClean="0">
                <a:latin typeface="楷体_GB2312" pitchFamily="49" charset="-122"/>
                <a:ea typeface="楷体_GB2312" pitchFamily="49" charset="-122"/>
              </a:rPr>
              <a:t>16</a:t>
            </a:r>
            <a:r>
              <a:rPr lang="en-US" altLang="zh-CN" dirty="0" smtClean="0">
                <a:latin typeface="楷体_GB2312" pitchFamily="49" charset="-122"/>
                <a:ea typeface="楷体_GB2312" pitchFamily="49" charset="-122"/>
              </a:rPr>
              <a:t>=(?)</a:t>
            </a:r>
            <a:r>
              <a:rPr lang="en-US" altLang="zh-CN" baseline="-25000" dirty="0" smtClean="0">
                <a:latin typeface="楷体_GB2312" pitchFamily="49" charset="-122"/>
                <a:ea typeface="楷体_GB2312" pitchFamily="49" charset="-122"/>
              </a:rPr>
              <a:t>2</a:t>
            </a:r>
            <a:br>
              <a:rPr lang="en-US" altLang="zh-CN" baseline="-25000" dirty="0" smtClean="0">
                <a:latin typeface="楷体_GB2312" pitchFamily="49" charset="-122"/>
                <a:ea typeface="楷体_GB2312" pitchFamily="49" charset="-122"/>
              </a:rPr>
            </a:br>
            <a:r>
              <a:rPr lang="en-US" altLang="zh-CN" dirty="0" smtClean="0">
                <a:latin typeface="楷体_GB2312" pitchFamily="49" charset="-122"/>
                <a:ea typeface="楷体_GB2312" pitchFamily="49" charset="-122"/>
              </a:rPr>
              <a:t>      1    2    3 .  E    F (</a:t>
            </a:r>
            <a:r>
              <a:rPr lang="zh-CN" altLang="en-US" dirty="0" smtClean="0">
                <a:latin typeface="楷体_GB2312" pitchFamily="49" charset="-122"/>
                <a:ea typeface="楷体_GB2312" pitchFamily="49" charset="-122"/>
              </a:rPr>
              <a:t>十六进制</a:t>
            </a:r>
            <a:r>
              <a:rPr lang="en-US" altLang="zh-CN" dirty="0" smtClean="0">
                <a:latin typeface="楷体_GB2312" pitchFamily="49" charset="-122"/>
                <a:ea typeface="楷体_GB2312" pitchFamily="49" charset="-122"/>
              </a:rPr>
              <a:t>)</a:t>
            </a:r>
            <a:br>
              <a:rPr lang="en-US" altLang="zh-CN" dirty="0" smtClean="0">
                <a:latin typeface="楷体_GB2312" pitchFamily="49" charset="-122"/>
                <a:ea typeface="楷体_GB2312" pitchFamily="49" charset="-122"/>
              </a:rPr>
            </a:br>
            <a:r>
              <a:rPr lang="en-US" altLang="zh-CN" dirty="0" smtClean="0">
                <a:latin typeface="楷体_GB2312" pitchFamily="49" charset="-122"/>
                <a:ea typeface="楷体_GB2312" pitchFamily="49" charset="-122"/>
              </a:rPr>
              <a:t>    0001,0010,0011.1110,1111  (</a:t>
            </a:r>
            <a:r>
              <a:rPr lang="zh-CN" altLang="en-US" dirty="0" smtClean="0">
                <a:latin typeface="楷体_GB2312" pitchFamily="49" charset="-122"/>
                <a:ea typeface="楷体_GB2312" pitchFamily="49" charset="-122"/>
              </a:rPr>
              <a:t>二进制</a:t>
            </a:r>
            <a:r>
              <a:rPr lang="en-US" altLang="zh-CN" dirty="0" smtClean="0">
                <a:latin typeface="楷体_GB2312" pitchFamily="49" charset="-122"/>
                <a:ea typeface="楷体_GB2312" pitchFamily="49" charset="-122"/>
              </a:rPr>
              <a:t>)</a:t>
            </a:r>
          </a:p>
          <a:p>
            <a:pPr marL="0" indent="0">
              <a:buFont typeface="Arial" charset="0"/>
              <a:buNone/>
              <a:defRPr/>
            </a:pPr>
            <a:r>
              <a:rPr lang="en-US" altLang="zh-CN" dirty="0" smtClean="0">
                <a:latin typeface="楷体_GB2312" pitchFamily="49" charset="-122"/>
                <a:ea typeface="楷体_GB2312" pitchFamily="49" charset="-122"/>
              </a:rPr>
              <a:t>     (123.EF)</a:t>
            </a:r>
            <a:r>
              <a:rPr lang="en-US" altLang="zh-CN" baseline="-25000" dirty="0" smtClean="0">
                <a:latin typeface="楷体_GB2312" pitchFamily="49" charset="-122"/>
                <a:ea typeface="楷体_GB2312" pitchFamily="49" charset="-122"/>
              </a:rPr>
              <a:t>16</a:t>
            </a:r>
            <a:r>
              <a:rPr lang="en-US" altLang="zh-CN" dirty="0" smtClean="0">
                <a:latin typeface="楷体_GB2312" pitchFamily="49" charset="-122"/>
                <a:ea typeface="楷体_GB2312" pitchFamily="49" charset="-122"/>
              </a:rPr>
              <a:t>=(100100011.11101111)</a:t>
            </a:r>
          </a:p>
          <a:p>
            <a:pPr marL="0" indent="0">
              <a:buFont typeface="Arial" charset="0"/>
              <a:buNone/>
              <a:defRPr/>
            </a:pPr>
            <a:r>
              <a:rPr lang="en-US" altLang="zh-CN" dirty="0" smtClean="0">
                <a:latin typeface="楷体_GB2312" pitchFamily="49" charset="-122"/>
                <a:ea typeface="楷体_GB2312" pitchFamily="49" charset="-122"/>
              </a:rPr>
              <a:t>    </a:t>
            </a:r>
            <a:r>
              <a:rPr lang="zh-CN" altLang="zh-CN" dirty="0" smtClean="0">
                <a:latin typeface="楷体_GB2312" pitchFamily="49" charset="-122"/>
                <a:ea typeface="楷体_GB2312" pitchFamily="49" charset="-122"/>
              </a:rPr>
              <a:t>十进制数</a:t>
            </a:r>
            <a:r>
              <a:rPr lang="en-US" altLang="zh-CN" dirty="0" smtClean="0">
                <a:latin typeface="楷体_GB2312" pitchFamily="49" charset="-122"/>
                <a:ea typeface="楷体_GB2312" pitchFamily="49" charset="-122"/>
              </a:rPr>
              <a:t>:512D</a:t>
            </a:r>
            <a:r>
              <a:rPr lang="zh-CN" altLang="en-US" dirty="0" smtClean="0">
                <a:latin typeface="楷体_GB2312" pitchFamily="49" charset="-122"/>
                <a:ea typeface="楷体_GB2312" pitchFamily="49" charset="-122"/>
              </a:rPr>
              <a:t>或</a:t>
            </a:r>
            <a:r>
              <a:rPr lang="en-US" altLang="zh-CN" dirty="0" smtClean="0">
                <a:latin typeface="楷体_GB2312" pitchFamily="49" charset="-122"/>
                <a:ea typeface="楷体_GB2312" pitchFamily="49" charset="-122"/>
              </a:rPr>
              <a:t>512  </a:t>
            </a:r>
            <a:r>
              <a:rPr lang="zh-CN" altLang="zh-CN" dirty="0" smtClean="0">
                <a:latin typeface="楷体_GB2312" pitchFamily="49" charset="-122"/>
                <a:ea typeface="楷体_GB2312" pitchFamily="49" charset="-122"/>
              </a:rPr>
              <a:t>二进制数:1011</a:t>
            </a:r>
            <a:r>
              <a:rPr lang="en-US" altLang="zh-CN" dirty="0" smtClean="0">
                <a:latin typeface="楷体_GB2312" pitchFamily="49" charset="-122"/>
                <a:ea typeface="楷体_GB2312" pitchFamily="49" charset="-122"/>
              </a:rPr>
              <a:t>B</a:t>
            </a:r>
          </a:p>
          <a:p>
            <a:pPr marL="0" indent="0">
              <a:buFont typeface="Arial" charset="0"/>
              <a:buNone/>
              <a:defRPr/>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八进制数</a:t>
            </a:r>
            <a:r>
              <a:rPr lang="en-US" altLang="zh-CN" dirty="0" smtClean="0">
                <a:latin typeface="楷体_GB2312" pitchFamily="49" charset="-122"/>
                <a:ea typeface="楷体_GB2312" pitchFamily="49" charset="-122"/>
              </a:rPr>
              <a:t>:127Q       </a:t>
            </a:r>
            <a:r>
              <a:rPr lang="zh-CN" altLang="zh-CN" dirty="0" smtClean="0">
                <a:latin typeface="楷体_GB2312" pitchFamily="49" charset="-122"/>
                <a:ea typeface="楷体_GB2312" pitchFamily="49" charset="-122"/>
              </a:rPr>
              <a:t>十六进制数</a:t>
            </a:r>
            <a:r>
              <a:rPr lang="en-US" altLang="zh-CN" dirty="0" smtClean="0">
                <a:latin typeface="楷体_GB2312" pitchFamily="49" charset="-122"/>
                <a:ea typeface="楷体_GB2312" pitchFamily="49" charset="-122"/>
              </a:rPr>
              <a:t>:A8H</a:t>
            </a:r>
          </a:p>
        </p:txBody>
      </p:sp>
      <p:sp>
        <p:nvSpPr>
          <p:cNvPr id="45059" name="标题 4"/>
          <p:cNvSpPr>
            <a:spLocks noGrp="1"/>
          </p:cNvSpPr>
          <p:nvPr>
            <p:ph type="title"/>
          </p:nvPr>
        </p:nvSpPr>
        <p:spPr>
          <a:xfrm>
            <a:off x="0" y="579438"/>
            <a:ext cx="9144000" cy="688975"/>
          </a:xfrm>
        </p:spPr>
        <p:txBody>
          <a:bodyPr/>
          <a:lstStyle/>
          <a:p>
            <a:endParaRPr lang="zh-CN" altLang="en-US" smtClean="0">
              <a:ea typeface="宋体" pitchFamily="2" charset="-122"/>
            </a:endParaRPr>
          </a:p>
        </p:txBody>
      </p:sp>
    </p:spTree>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85775"/>
            <a:ext cx="8305800" cy="1143000"/>
          </a:xfrm>
        </p:spPr>
        <p:txBody>
          <a:bodyPr/>
          <a:lstStyle/>
          <a:p>
            <a:r>
              <a:rPr lang="en-US" altLang="zh-CN" sz="3200" b="0" dirty="0" smtClean="0">
                <a:ea typeface="宋体" pitchFamily="2" charset="-122"/>
              </a:rPr>
              <a:t>Figure 3.1</a:t>
            </a:r>
            <a:r>
              <a:rPr lang="en-US" altLang="zh-CN" sz="3200" dirty="0" smtClean="0">
                <a:ea typeface="宋体" pitchFamily="2" charset="-122"/>
              </a:rPr>
              <a:t>  The Boolean operations AND, OR, and XOR (exclusive or)</a:t>
            </a:r>
            <a:endParaRPr lang="en-US" altLang="zh-CN" dirty="0" smtClean="0">
              <a:ea typeface="宋体" pitchFamily="2" charset="-122"/>
            </a:endParaRPr>
          </a:p>
        </p:txBody>
      </p:sp>
      <p:pic>
        <p:nvPicPr>
          <p:cNvPr id="9219" name="Picture 4" descr="fig_01_01"/>
          <p:cNvPicPr preferRelativeResize="0">
            <a:picLocks noGrp="1" noChangeAspect="1" noChangeArrowheads="1"/>
          </p:cNvPicPr>
          <p:nvPr>
            <p:ph idx="1"/>
          </p:nvPr>
        </p:nvPicPr>
        <p:blipFill>
          <a:blip r:embed="rId2"/>
          <a:srcRect/>
          <a:stretch>
            <a:fillRect/>
          </a:stretch>
        </p:blipFill>
        <p:spPr>
          <a:xfrm>
            <a:off x="1731963" y="1619250"/>
            <a:ext cx="5507037" cy="4819650"/>
          </a:xfr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3.1.2 Gates</a:t>
            </a:r>
          </a:p>
        </p:txBody>
      </p:sp>
      <p:sp>
        <p:nvSpPr>
          <p:cNvPr id="10243" name="Rectangle 3"/>
          <p:cNvSpPr>
            <a:spLocks noGrp="1" noChangeArrowheads="1"/>
          </p:cNvSpPr>
          <p:nvPr>
            <p:ph idx="1"/>
          </p:nvPr>
        </p:nvSpPr>
        <p:spPr>
          <a:xfrm>
            <a:off x="431800" y="1316038"/>
            <a:ext cx="8229600" cy="5065712"/>
          </a:xfrm>
        </p:spPr>
        <p:txBody>
          <a:bodyPr/>
          <a:lstStyle/>
          <a:p>
            <a:r>
              <a:rPr lang="en-US" altLang="zh-CN" b="1" smtClean="0"/>
              <a:t>Gate (</a:t>
            </a:r>
            <a:r>
              <a:rPr lang="zh-CN" altLang="en-US" b="1" smtClean="0"/>
              <a:t>门</a:t>
            </a:r>
            <a:r>
              <a:rPr lang="en-US" altLang="zh-CN" b="1" smtClean="0"/>
              <a:t>):</a:t>
            </a:r>
            <a:r>
              <a:rPr lang="en-US" altLang="zh-CN" smtClean="0"/>
              <a:t> A device that computes a Boolean operation</a:t>
            </a:r>
          </a:p>
          <a:p>
            <a:pPr lvl="1"/>
            <a:r>
              <a:rPr lang="en-US" altLang="zh-CN" smtClean="0"/>
              <a:t>Often implemented as (small) electronic circuits</a:t>
            </a:r>
          </a:p>
          <a:p>
            <a:pPr lvl="1"/>
            <a:r>
              <a:rPr lang="en-US" altLang="zh-CN" smtClean="0"/>
              <a:t>Provide the building blocks from which computers are constructed</a:t>
            </a:r>
          </a:p>
          <a:p>
            <a:pPr lvl="1"/>
            <a:r>
              <a:rPr lang="en-US" altLang="zh-CN" smtClean="0"/>
              <a:t>VLSI (Very Large Scale Integration)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7950" y="557213"/>
            <a:ext cx="9036050" cy="1143000"/>
          </a:xfrm>
        </p:spPr>
        <p:txBody>
          <a:bodyPr/>
          <a:lstStyle/>
          <a:p>
            <a:r>
              <a:rPr lang="en-US" altLang="zh-CN" sz="2400" b="0" dirty="0" smtClean="0">
                <a:ea typeface="宋体" pitchFamily="2" charset="-122"/>
              </a:rPr>
              <a:t>Figure 3.2</a:t>
            </a:r>
            <a:r>
              <a:rPr lang="en-US" altLang="zh-CN" sz="2400" dirty="0" smtClean="0">
                <a:ea typeface="宋体" pitchFamily="2" charset="-122"/>
              </a:rPr>
              <a:t>  A pictorial representation of AND, OR, XOR, and NOT gates as well as their input and output values</a:t>
            </a:r>
          </a:p>
        </p:txBody>
      </p:sp>
      <p:pic>
        <p:nvPicPr>
          <p:cNvPr id="11267" name="Picture 4" descr="fig_01_02"/>
          <p:cNvPicPr preferRelativeResize="0">
            <a:picLocks noGrp="1" noChangeAspect="1" noChangeArrowheads="1"/>
          </p:cNvPicPr>
          <p:nvPr>
            <p:ph idx="1"/>
          </p:nvPr>
        </p:nvPicPr>
        <p:blipFill>
          <a:blip r:embed="rId2">
            <a:grayscl/>
          </a:blip>
          <a:srcRect/>
          <a:stretch>
            <a:fillRect/>
          </a:stretch>
        </p:blipFill>
        <p:spPr>
          <a:xfrm>
            <a:off x="2103438" y="1484313"/>
            <a:ext cx="4886325" cy="5113337"/>
          </a:xfr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579438"/>
            <a:ext cx="9144000" cy="688975"/>
          </a:xfrm>
        </p:spPr>
        <p:txBody>
          <a:bodyPr/>
          <a:lstStyle/>
          <a:p>
            <a:r>
              <a:rPr lang="en-US" altLang="zh-CN" dirty="0" smtClean="0">
                <a:ea typeface="宋体" pitchFamily="2" charset="-122"/>
              </a:rPr>
              <a:t>3.1.3 Hexadecimal Notation</a:t>
            </a:r>
          </a:p>
        </p:txBody>
      </p:sp>
      <p:sp>
        <p:nvSpPr>
          <p:cNvPr id="12291" name="Rectangle 3"/>
          <p:cNvSpPr>
            <a:spLocks noGrp="1" noChangeArrowheads="1"/>
          </p:cNvSpPr>
          <p:nvPr>
            <p:ph idx="1"/>
          </p:nvPr>
        </p:nvSpPr>
        <p:spPr>
          <a:xfrm>
            <a:off x="431800" y="1316038"/>
            <a:ext cx="8229600" cy="5065712"/>
          </a:xfrm>
        </p:spPr>
        <p:txBody>
          <a:bodyPr/>
          <a:lstStyle/>
          <a:p>
            <a:pPr>
              <a:lnSpc>
                <a:spcPct val="90000"/>
              </a:lnSpc>
            </a:pPr>
            <a:r>
              <a:rPr lang="en-US" altLang="zh-CN" b="1" smtClean="0"/>
              <a:t>Hexadecimal notation (16</a:t>
            </a:r>
            <a:r>
              <a:rPr lang="zh-CN" altLang="en-US" b="1" smtClean="0"/>
              <a:t>进制表示</a:t>
            </a:r>
            <a:r>
              <a:rPr lang="en-US" altLang="zh-CN" b="1" smtClean="0"/>
              <a:t>):</a:t>
            </a:r>
            <a:r>
              <a:rPr lang="en-US" altLang="zh-CN" smtClean="0"/>
              <a:t> A shorthand notation for long bit patterns</a:t>
            </a:r>
          </a:p>
          <a:p>
            <a:pPr lvl="1">
              <a:lnSpc>
                <a:spcPct val="90000"/>
              </a:lnSpc>
            </a:pPr>
            <a:r>
              <a:rPr lang="en-US" altLang="zh-CN" smtClean="0"/>
              <a:t>Divides a pattern into groups of four bits each</a:t>
            </a:r>
          </a:p>
          <a:p>
            <a:pPr lvl="1">
              <a:lnSpc>
                <a:spcPct val="90000"/>
              </a:lnSpc>
            </a:pPr>
            <a:r>
              <a:rPr lang="en-US" altLang="zh-CN" smtClean="0"/>
              <a:t>Represents each group by a single symbol</a:t>
            </a:r>
          </a:p>
          <a:p>
            <a:pPr>
              <a:lnSpc>
                <a:spcPct val="90000"/>
              </a:lnSpc>
            </a:pPr>
            <a:r>
              <a:rPr lang="en-US" altLang="zh-CN" smtClean="0"/>
              <a:t>Example: 10100011 becomes A3</a:t>
            </a:r>
          </a:p>
          <a:p>
            <a:pPr lvl="1">
              <a:lnSpc>
                <a:spcPct val="90000"/>
              </a:lnSpc>
            </a:pPr>
            <a:endParaRPr lang="en-US" altLang="zh-CN" smtClean="0"/>
          </a:p>
          <a:p>
            <a:pPr lvl="1">
              <a:lnSpc>
                <a:spcPct val="90000"/>
              </a:lnSpc>
            </a:pPr>
            <a:endParaRPr lang="en-US" altLang="zh-CN" smtClean="0"/>
          </a:p>
          <a:p>
            <a:pPr lvl="1">
              <a:lnSpc>
                <a:spcPct val="90000"/>
              </a:lnSpc>
            </a:pPr>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652463"/>
            <a:ext cx="9144000" cy="688975"/>
          </a:xfrm>
        </p:spPr>
        <p:txBody>
          <a:bodyPr/>
          <a:lstStyle/>
          <a:p>
            <a:r>
              <a:rPr lang="en-US" altLang="zh-CN" b="0" dirty="0" smtClean="0">
                <a:ea typeface="宋体" pitchFamily="2" charset="-122"/>
              </a:rPr>
              <a:t>Figure 3.6</a:t>
            </a:r>
            <a:r>
              <a:rPr lang="en-US" altLang="zh-CN" dirty="0" smtClean="0">
                <a:ea typeface="宋体" pitchFamily="2" charset="-122"/>
              </a:rPr>
              <a:t>  The hexadecimal coding system</a:t>
            </a:r>
          </a:p>
        </p:txBody>
      </p:sp>
      <p:pic>
        <p:nvPicPr>
          <p:cNvPr id="13315" name="Picture 7" descr="fig_01_06"/>
          <p:cNvPicPr preferRelativeResize="0">
            <a:picLocks noChangeAspect="1" noChangeArrowheads="1"/>
          </p:cNvPicPr>
          <p:nvPr/>
        </p:nvPicPr>
        <p:blipFill>
          <a:blip r:embed="rId2">
            <a:grayscl/>
          </a:blip>
          <a:srcRect/>
          <a:stretch>
            <a:fillRect/>
          </a:stretch>
        </p:blipFill>
        <p:spPr bwMode="auto">
          <a:xfrm>
            <a:off x="3316288" y="1676400"/>
            <a:ext cx="270351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hpcc-宣传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nhpcc-宣传册</Template>
  <TotalTime>2248</TotalTime>
  <Words>1407</Words>
  <Application>Microsoft Office PowerPoint</Application>
  <PresentationFormat>全屏显示(4:3)</PresentationFormat>
  <Paragraphs>251</Paragraphs>
  <Slides>42</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3" baseType="lpstr">
      <vt:lpstr>黑体</vt:lpstr>
      <vt:lpstr>楷体_GB2312</vt:lpstr>
      <vt:lpstr>宋体</vt:lpstr>
      <vt:lpstr>Arial</vt:lpstr>
      <vt:lpstr>Calibri</vt:lpstr>
      <vt:lpstr>Tahoma</vt:lpstr>
      <vt:lpstr>Times</vt:lpstr>
      <vt:lpstr>Times New Roman</vt:lpstr>
      <vt:lpstr>Wingdings</vt:lpstr>
      <vt:lpstr>nhpcc-宣传册</vt:lpstr>
      <vt:lpstr>Document</vt:lpstr>
      <vt:lpstr>Introduction to Computational Thinking Chapter 3: Data Storage</vt:lpstr>
      <vt:lpstr>Chapter 3:  Data Storage</vt:lpstr>
      <vt:lpstr>3.1 Bits and Bit Patterns</vt:lpstr>
      <vt:lpstr>3.1.1 Boolean Operations</vt:lpstr>
      <vt:lpstr>Figure 3.1  The Boolean operations AND, OR, and XOR (exclusive or)</vt:lpstr>
      <vt:lpstr>3.1.2 Gates</vt:lpstr>
      <vt:lpstr>Figure 3.2  A pictorial representation of AND, OR, XOR, and NOT gates as well as their input and output values</vt:lpstr>
      <vt:lpstr>3.1.3 Hexadecimal Notation</vt:lpstr>
      <vt:lpstr>Figure 3.6  The hexadecimal coding system</vt:lpstr>
      <vt:lpstr>3.2 Main Memory (主存、内存)</vt:lpstr>
      <vt:lpstr>3.2.1 Memory organization Figure 3.7  The organization of a byte-size memory cell</vt:lpstr>
      <vt:lpstr>Main Memory Addresses</vt:lpstr>
      <vt:lpstr>Figure 3.8  Memory cells arranged by address</vt:lpstr>
      <vt:lpstr>Memory Terminology</vt:lpstr>
      <vt:lpstr>3.2.2 Measuring Memory Capacity</vt:lpstr>
      <vt:lpstr>3.3 Mass Storage (海量存储)</vt:lpstr>
      <vt:lpstr>Mass Storage Systems</vt:lpstr>
      <vt:lpstr>Figure 3.9  A magnetic disk storage system</vt:lpstr>
      <vt:lpstr>Figure 3.10  Magnetic tape storage</vt:lpstr>
      <vt:lpstr>Figure 3.11  CD storage</vt:lpstr>
      <vt:lpstr>3.4 Representing Information as Bit Patterns 3.4.1 Representing Text</vt:lpstr>
      <vt:lpstr>ASCII codes</vt:lpstr>
      <vt:lpstr>3.4.2 Representing Numeric Values</vt:lpstr>
      <vt:lpstr>3.4.3 Representing Images</vt:lpstr>
      <vt:lpstr>3.4.4 Representing Sound</vt:lpstr>
      <vt:lpstr>3.5 The Binary System</vt:lpstr>
      <vt:lpstr>3.5.1 Binary notation Figure 3.15  The base ten and binary systems</vt:lpstr>
      <vt:lpstr>3.5.2 Binary addition Figure 3.19  The binary addition facts</vt:lpstr>
      <vt:lpstr>3.5.3 Binary vs. decimal Figure 3.16  Decoding the binary representation of 100101</vt:lpstr>
      <vt:lpstr>Figure 3.17  An algorithm for finding the binary representation of a positive integer</vt:lpstr>
      <vt:lpstr>Figure 3.18  Applying the algorithm in Figure 3.15 to obtain the binary representation of thirteen</vt:lpstr>
      <vt:lpstr>Decimal to binary</vt:lpstr>
      <vt:lpstr>Figure 3.20  Decoding the binary representation 101.101</vt:lpstr>
      <vt:lpstr>3.5.4 General forms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深圳大学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计算机前沿技术讲座 2011年秋季</dc:title>
  <dc:creator>毛睿</dc:creator>
  <cp:lastModifiedBy>mao rui</cp:lastModifiedBy>
  <cp:revision>49</cp:revision>
  <dcterms:created xsi:type="dcterms:W3CDTF">2011-09-12T12:30:47Z</dcterms:created>
  <dcterms:modified xsi:type="dcterms:W3CDTF">2019-12-16T11:14:16Z</dcterms:modified>
</cp:coreProperties>
</file>