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399"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21" r:id="rId18"/>
    <p:sldId id="422" r:id="rId19"/>
    <p:sldId id="426" r:id="rId20"/>
    <p:sldId id="423" r:id="rId21"/>
    <p:sldId id="415" r:id="rId22"/>
    <p:sldId id="416" r:id="rId23"/>
    <p:sldId id="417" r:id="rId24"/>
    <p:sldId id="418" r:id="rId25"/>
    <p:sldId id="419" r:id="rId26"/>
    <p:sldId id="420" r:id="rId27"/>
    <p:sldId id="425" r:id="rId28"/>
    <p:sldId id="424"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88E3C6-618F-4558-93B4-0723B758D4EF}"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DCC9003-AA6A-4523-AA8D-3D03880138F0}" type="slidenum">
              <a:rPr lang="zh-CN" altLang="en-US"/>
              <a:pPr>
                <a:defRPr/>
              </a:pPr>
              <a:t>‹#›</a:t>
            </a:fld>
            <a:endParaRPr lang="zh-CN" altLang="en-US"/>
          </a:p>
        </p:txBody>
      </p:sp>
    </p:spTree>
    <p:extLst>
      <p:ext uri="{BB962C8B-B14F-4D97-AF65-F5344CB8AC3E}">
        <p14:creationId xmlns:p14="http://schemas.microsoft.com/office/powerpoint/2010/main" val="977044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p:txBody>
          <a:bodyPr/>
          <a:lstStyle/>
          <a:p>
            <a:pPr>
              <a:defRPr/>
            </a:pPr>
            <a:r>
              <a:rPr lang="zh-CN" altLang="en-US" smtClean="0"/>
              <a:t>《计算机基础》</a:t>
            </a:r>
          </a:p>
        </p:txBody>
      </p:sp>
      <p:sp>
        <p:nvSpPr>
          <p:cNvPr id="73731" name="Rectangle 3"/>
          <p:cNvSpPr>
            <a:spLocks noGrp="1" noChangeArrowheads="1"/>
          </p:cNvSpPr>
          <p:nvPr>
            <p:ph type="dt" sz="quarter" idx="1"/>
          </p:nvPr>
        </p:nvSpPr>
        <p:spPr/>
        <p:txBody>
          <a:bodyPr/>
          <a:lstStyle/>
          <a:p>
            <a:pPr>
              <a:defRPr/>
            </a:pPr>
            <a:r>
              <a:rPr lang="zh-CN" altLang="en-US" smtClean="0"/>
              <a:t>第2章 计算机硬件系统</a:t>
            </a:r>
            <a:endParaRPr lang="en-US" altLang="zh-CN" smtClean="0"/>
          </a:p>
        </p:txBody>
      </p:sp>
      <p:sp>
        <p:nvSpPr>
          <p:cNvPr id="25604"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2560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05685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9DB4178-3985-4BF6-81BB-2861F6C79C45}"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326EC7-7851-4368-A743-7A02B0442DD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98EA22-30CF-49DF-BC61-50DF2B298312}"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B72E3D-975F-4C03-85BD-9BDC0F23125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D90EBDF-ECC8-4787-8F99-C3350011D18D}"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5F6829-24EF-43E4-B770-5A230218652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6334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68413"/>
            <a:ext cx="8229600" cy="485775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4F00C192-755A-47C9-8F85-47E4A63A51D8}"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63705A-90D1-4DC2-AB95-2CE3E664BF7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C52C7E-5AC7-4ED9-A648-4A8BA63E6A81}"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060798-EB18-4784-B3E6-1DA2801BBFB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3DC713-D044-4381-9254-009EC6A54275}"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488E1B-1E53-4461-8DCB-679CA3C8DB4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7851ACA-ABBE-4170-8527-FB787DC1770B}"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0360D61-6277-4369-BC00-52F67C66480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E4C2C32-1440-418D-856D-BCD0E36A22A0}" type="datetime1">
              <a:rPr lang="zh-CN" altLang="en-US"/>
              <a:pPr>
                <a:defRPr/>
              </a:pPr>
              <a:t>2019/12/16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A91D0B3-153E-41BA-B5D7-1EF2BD31266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7EE6355-C484-41A1-85CC-D886779AEBF2}" type="datetime1">
              <a:rPr lang="zh-CN" altLang="en-US"/>
              <a:pPr>
                <a:defRPr/>
              </a:pPr>
              <a:t>2019/12/16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CC30B68-A13A-47DD-B877-1A6721FEF06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35CB0F7-F467-45B3-86D4-D6DAD837C942}" type="datetime1">
              <a:rPr lang="zh-CN" altLang="en-US"/>
              <a:pPr>
                <a:defRPr/>
              </a:pPr>
              <a:t>2019/12/16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6E6F76F-7FBC-4B42-A640-0A810A3211D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C8C8BAA-20B2-42A8-9C28-30EBBAC59F64}"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13A7C4B-72F3-4066-AFFE-05EE27CF92E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E29CCBC-3ECD-4447-8477-C5E010342929}"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3FF15E7-4987-4AE9-A94F-CF42095DA2E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标题占位符 1"/>
          <p:cNvSpPr>
            <a:spLocks noGrp="1"/>
          </p:cNvSpPr>
          <p:nvPr>
            <p:ph type="title"/>
          </p:nvPr>
        </p:nvSpPr>
        <p:spPr bwMode="auto">
          <a:xfrm>
            <a:off x="468313" y="404813"/>
            <a:ext cx="822960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68313"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D051BF8-14EA-4918-89DB-80E079DF545F}" type="datetime1">
              <a:rPr lang="zh-CN" altLang="en-US"/>
              <a:pPr>
                <a:defRPr/>
              </a:pPr>
              <a:t>2019/12/16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314BA86-79CA-42C0-BA22-D05757600CAA}" type="slidenum">
              <a:rPr lang="zh-CN" altLang="en-US"/>
              <a:pPr>
                <a:defRPr/>
              </a:pPr>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9" name="图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600" b="1" kern="1200">
          <a:solidFill>
            <a:schemeClr val="tx1"/>
          </a:solidFill>
          <a:latin typeface="+mj-lt"/>
          <a:ea typeface="黑体" pitchFamily="2" charset="-122"/>
          <a:cs typeface="+mj-cs"/>
        </a:defRPr>
      </a:lvl1pPr>
      <a:lvl2pPr algn="l" rtl="0" eaLnBrk="0" fontAlgn="base" hangingPunct="0">
        <a:spcBef>
          <a:spcPct val="0"/>
        </a:spcBef>
        <a:spcAft>
          <a:spcPct val="0"/>
        </a:spcAft>
        <a:defRPr sz="3600" b="1">
          <a:solidFill>
            <a:schemeClr val="tx1"/>
          </a:solidFill>
          <a:latin typeface="Calibri" pitchFamily="34" charset="0"/>
          <a:ea typeface="黑体" pitchFamily="2" charset="-122"/>
        </a:defRPr>
      </a:lvl2pPr>
      <a:lvl3pPr algn="l" rtl="0" eaLnBrk="0" fontAlgn="base" hangingPunct="0">
        <a:spcBef>
          <a:spcPct val="0"/>
        </a:spcBef>
        <a:spcAft>
          <a:spcPct val="0"/>
        </a:spcAft>
        <a:defRPr sz="3600" b="1">
          <a:solidFill>
            <a:schemeClr val="tx1"/>
          </a:solidFill>
          <a:latin typeface="Calibri" pitchFamily="34" charset="0"/>
          <a:ea typeface="黑体" pitchFamily="2" charset="-122"/>
        </a:defRPr>
      </a:lvl3pPr>
      <a:lvl4pPr algn="l" rtl="0" eaLnBrk="0" fontAlgn="base" hangingPunct="0">
        <a:spcBef>
          <a:spcPct val="0"/>
        </a:spcBef>
        <a:spcAft>
          <a:spcPct val="0"/>
        </a:spcAft>
        <a:defRPr sz="3600" b="1">
          <a:solidFill>
            <a:schemeClr val="tx1"/>
          </a:solidFill>
          <a:latin typeface="Calibri" pitchFamily="34" charset="0"/>
          <a:ea typeface="黑体" pitchFamily="2" charset="-122"/>
        </a:defRPr>
      </a:lvl4pPr>
      <a:lvl5pPr algn="l" rtl="0" eaLnBrk="0" fontAlgn="base" hangingPunct="0">
        <a:spcBef>
          <a:spcPct val="0"/>
        </a:spcBef>
        <a:spcAft>
          <a:spcPct val="0"/>
        </a:spcAft>
        <a:defRPr sz="3600" b="1">
          <a:solidFill>
            <a:schemeClr val="tx1"/>
          </a:solidFill>
          <a:latin typeface="Calibri" pitchFamily="34" charset="0"/>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Microsoft_Visio_2003-2010___11111.vsd"/></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0" y="1752600"/>
            <a:ext cx="9144000" cy="1470025"/>
          </a:xfrm>
        </p:spPr>
        <p:txBody>
          <a:bodyPr/>
          <a:lstStyle/>
          <a:p>
            <a:pPr algn="ctr" eaLnBrk="1" hangingPunct="1"/>
            <a:r>
              <a:rPr lang="en-US" altLang="zh-CN" sz="4000" dirty="0" smtClean="0">
                <a:latin typeface="Times New Roman" pitchFamily="18" charset="0"/>
                <a:ea typeface="黑体" pitchFamily="49" charset="-122"/>
              </a:rPr>
              <a:t>Introduction to Computational Thinking</a:t>
            </a:r>
            <a:r>
              <a:rPr lang="en-US" altLang="zh-CN" sz="3200" dirty="0" smtClean="0">
                <a:latin typeface="Times New Roman" pitchFamily="18" charset="0"/>
                <a:ea typeface="黑体" pitchFamily="49" charset="-122"/>
              </a:rPr>
              <a:t/>
            </a:r>
            <a:br>
              <a:rPr lang="en-US" altLang="zh-CN" sz="3200" dirty="0" smtClean="0">
                <a:latin typeface="Times New Roman" pitchFamily="18" charset="0"/>
                <a:ea typeface="黑体" pitchFamily="49" charset="-122"/>
              </a:rPr>
            </a:br>
            <a:r>
              <a:rPr lang="en-US" altLang="zh-CN" sz="3200" dirty="0" smtClean="0">
                <a:latin typeface="Times New Roman" pitchFamily="18" charset="0"/>
                <a:ea typeface="黑体" pitchFamily="49" charset="-122"/>
              </a:rPr>
              <a:t>Chapter 4: </a:t>
            </a:r>
            <a:r>
              <a:rPr lang="en-US" altLang="zh-CN" sz="3200" dirty="0" smtClean="0">
                <a:latin typeface="Times" pitchFamily="71" charset="0"/>
                <a:ea typeface="ヒラギノ角ゴ Pro W3" pitchFamily="1" charset="-128"/>
              </a:rPr>
              <a:t>Data Manipulation</a:t>
            </a:r>
            <a:endParaRPr lang="zh-CN" altLang="en-US" sz="3200" dirty="0" smtClean="0">
              <a:ea typeface="宋体" pitchFamily="2" charset="-122"/>
            </a:endParaRPr>
          </a:p>
        </p:txBody>
      </p:sp>
      <p:sp>
        <p:nvSpPr>
          <p:cNvPr id="5123" name="副标题 2"/>
          <p:cNvSpPr>
            <a:spLocks noGrp="1"/>
          </p:cNvSpPr>
          <p:nvPr>
            <p:ph type="subTitle" idx="1"/>
          </p:nvPr>
        </p:nvSpPr>
        <p:spPr>
          <a:xfrm>
            <a:off x="775556" y="4005064"/>
            <a:ext cx="7592888" cy="1752600"/>
          </a:xfrm>
        </p:spPr>
        <p:txBody>
          <a:bodyPr/>
          <a:lstStyle/>
          <a:p>
            <a:pPr eaLnBrk="1" hangingPunct="1">
              <a:defRPr/>
            </a:pPr>
            <a:r>
              <a:rPr lang="en-US" altLang="zh-CN" dirty="0" smtClean="0"/>
              <a:t>Rui Mao</a:t>
            </a:r>
          </a:p>
          <a:p>
            <a:pPr eaLnBrk="1" hangingPunct="1">
              <a:defRPr/>
            </a:pPr>
            <a:r>
              <a:rPr lang="en-US" altLang="zh-CN" dirty="0"/>
              <a:t>Shenzhen </a:t>
            </a:r>
            <a:r>
              <a:rPr lang="en-US" altLang="zh-CN" dirty="0" smtClean="0"/>
              <a:t>University</a:t>
            </a:r>
          </a:p>
          <a:p>
            <a:pPr eaLnBrk="1" hangingPunct="1">
              <a:defRPr/>
            </a:pPr>
            <a:r>
              <a:rPr lang="en-US" altLang="zh-CN" dirty="0" smtClean="0"/>
              <a:t>Shenzhen </a:t>
            </a:r>
            <a:r>
              <a:rPr lang="en-US" altLang="zh-CN" dirty="0"/>
              <a:t>Institute of Computing Sciences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30238"/>
            <a:ext cx="8305800" cy="1143000"/>
          </a:xfrm>
        </p:spPr>
        <p:txBody>
          <a:bodyPr/>
          <a:lstStyle/>
          <a:p>
            <a:pPr eaLnBrk="1" hangingPunct="1"/>
            <a:r>
              <a:rPr lang="en-US" altLang="zh-CN" b="0" dirty="0" smtClean="0">
                <a:ea typeface="宋体" pitchFamily="2" charset="-122"/>
              </a:rPr>
              <a:t>Figure 4.2</a:t>
            </a:r>
            <a:r>
              <a:rPr lang="en-US" altLang="zh-CN" dirty="0" smtClean="0">
                <a:ea typeface="宋体" pitchFamily="2" charset="-122"/>
              </a:rPr>
              <a:t>  Adding values stored in memory</a:t>
            </a:r>
          </a:p>
        </p:txBody>
      </p:sp>
      <p:pic>
        <p:nvPicPr>
          <p:cNvPr id="11267" name="Picture 6" descr="fig_02_02"/>
          <p:cNvPicPr preferRelativeResize="0">
            <a:picLocks noChangeAspect="1" noChangeArrowheads="1"/>
          </p:cNvPicPr>
          <p:nvPr/>
        </p:nvPicPr>
        <p:blipFill>
          <a:blip r:embed="rId2"/>
          <a:srcRect/>
          <a:stretch>
            <a:fillRect/>
          </a:stretch>
        </p:blipFill>
        <p:spPr bwMode="auto">
          <a:xfrm>
            <a:off x="2536825" y="1600200"/>
            <a:ext cx="4068763" cy="4610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30238"/>
            <a:ext cx="8305800" cy="1143000"/>
          </a:xfrm>
        </p:spPr>
        <p:txBody>
          <a:bodyPr/>
          <a:lstStyle/>
          <a:p>
            <a:pPr eaLnBrk="1" hangingPunct="1"/>
            <a:r>
              <a:rPr lang="en-US" altLang="zh-CN" b="0" dirty="0" smtClean="0">
                <a:ea typeface="宋体" pitchFamily="2" charset="-122"/>
              </a:rPr>
              <a:t>Figure 4.3</a:t>
            </a:r>
            <a:r>
              <a:rPr lang="en-US" altLang="zh-CN" dirty="0" smtClean="0">
                <a:ea typeface="宋体" pitchFamily="2" charset="-122"/>
              </a:rPr>
              <a:t>  Dividing values stored in memory</a:t>
            </a:r>
          </a:p>
        </p:txBody>
      </p:sp>
      <p:pic>
        <p:nvPicPr>
          <p:cNvPr id="12291" name="Picture 6" descr="fig_02_03"/>
          <p:cNvPicPr preferRelativeResize="0">
            <a:picLocks noChangeAspect="1" noChangeArrowheads="1"/>
          </p:cNvPicPr>
          <p:nvPr/>
        </p:nvPicPr>
        <p:blipFill>
          <a:blip r:embed="rId2"/>
          <a:srcRect/>
          <a:stretch>
            <a:fillRect/>
          </a:stretch>
        </p:blipFill>
        <p:spPr bwMode="auto">
          <a:xfrm>
            <a:off x="2679700" y="1600200"/>
            <a:ext cx="3784600" cy="4610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868363"/>
            <a:ext cx="9144000" cy="1408112"/>
          </a:xfrm>
        </p:spPr>
        <p:txBody>
          <a:bodyPr/>
          <a:lstStyle/>
          <a:p>
            <a:pPr eaLnBrk="1" hangingPunct="1"/>
            <a:r>
              <a:rPr lang="en-US" altLang="zh-CN" sz="3200" dirty="0" smtClean="0">
                <a:ea typeface="宋体" pitchFamily="2" charset="-122"/>
              </a:rPr>
              <a:t>4.2.3 An illustrative machine language</a:t>
            </a:r>
            <a:r>
              <a:rPr lang="en-US" altLang="zh-CN" sz="3200" b="0" dirty="0" smtClean="0">
                <a:ea typeface="宋体" pitchFamily="2" charset="-122"/>
              </a:rPr>
              <a:t/>
            </a:r>
            <a:br>
              <a:rPr lang="en-US" altLang="zh-CN" sz="3200" b="0" dirty="0" smtClean="0">
                <a:ea typeface="宋体" pitchFamily="2" charset="-122"/>
              </a:rPr>
            </a:br>
            <a:r>
              <a:rPr lang="en-US" altLang="zh-CN" b="0" dirty="0" smtClean="0">
                <a:ea typeface="宋体" pitchFamily="2" charset="-122"/>
              </a:rPr>
              <a:t>Figure 4.4  The architecture of the machine described in Appendix C</a:t>
            </a:r>
            <a:endParaRPr lang="en-US" altLang="zh-CN" sz="2400" b="0" dirty="0" smtClean="0">
              <a:ea typeface="宋体" pitchFamily="2" charset="-122"/>
            </a:endParaRPr>
          </a:p>
        </p:txBody>
      </p:sp>
      <p:pic>
        <p:nvPicPr>
          <p:cNvPr id="13315" name="Picture 7" descr="fig02_04"/>
          <p:cNvPicPr>
            <a:picLocks noChangeAspect="1" noChangeArrowheads="1"/>
          </p:cNvPicPr>
          <p:nvPr/>
        </p:nvPicPr>
        <p:blipFill>
          <a:blip r:embed="rId2"/>
          <a:srcRect/>
          <a:stretch>
            <a:fillRect/>
          </a:stretch>
        </p:blipFill>
        <p:spPr bwMode="auto">
          <a:xfrm>
            <a:off x="914400" y="2497138"/>
            <a:ext cx="7370763" cy="33797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579438"/>
            <a:ext cx="9144000" cy="688975"/>
          </a:xfrm>
        </p:spPr>
        <p:txBody>
          <a:bodyPr/>
          <a:lstStyle/>
          <a:p>
            <a:pPr eaLnBrk="1" hangingPunct="1"/>
            <a:r>
              <a:rPr lang="en-US" altLang="zh-CN" smtClean="0">
                <a:ea typeface="宋体" pitchFamily="2" charset="-122"/>
              </a:rPr>
              <a:t>Parts of a Machine Instruction</a:t>
            </a:r>
          </a:p>
        </p:txBody>
      </p:sp>
      <p:sp>
        <p:nvSpPr>
          <p:cNvPr id="14339" name="Rectangle 3"/>
          <p:cNvSpPr>
            <a:spLocks noGrp="1" noChangeArrowheads="1"/>
          </p:cNvSpPr>
          <p:nvPr>
            <p:ph type="body" idx="1"/>
          </p:nvPr>
        </p:nvSpPr>
        <p:spPr>
          <a:xfrm>
            <a:off x="431800" y="1316038"/>
            <a:ext cx="8229600" cy="5065712"/>
          </a:xfrm>
        </p:spPr>
        <p:txBody>
          <a:bodyPr/>
          <a:lstStyle/>
          <a:p>
            <a:pPr eaLnBrk="1" hangingPunct="1"/>
            <a:r>
              <a:rPr lang="en-US" altLang="zh-CN" b="1" smtClean="0"/>
              <a:t>Op-code:</a:t>
            </a:r>
            <a:r>
              <a:rPr lang="en-US" altLang="zh-CN" smtClean="0"/>
              <a:t> Specifies which operation to execute</a:t>
            </a:r>
          </a:p>
          <a:p>
            <a:pPr eaLnBrk="1" hangingPunct="1"/>
            <a:r>
              <a:rPr lang="en-US" altLang="zh-CN" b="1" smtClean="0"/>
              <a:t>Operand:</a:t>
            </a:r>
            <a:r>
              <a:rPr lang="en-US" altLang="zh-CN" smtClean="0"/>
              <a:t> Gives more detailed information about the operation</a:t>
            </a:r>
          </a:p>
          <a:p>
            <a:pPr lvl="1" eaLnBrk="1" hangingPunct="1"/>
            <a:r>
              <a:rPr lang="en-US" altLang="zh-CN" smtClean="0"/>
              <a:t>Interpretation of operand varies depending on op-code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600075"/>
            <a:ext cx="8534400" cy="1676400"/>
          </a:xfrm>
        </p:spPr>
        <p:txBody>
          <a:bodyPr/>
          <a:lstStyle/>
          <a:p>
            <a:pPr eaLnBrk="1" hangingPunct="1"/>
            <a:r>
              <a:rPr lang="en-US" altLang="zh-CN" b="0" dirty="0" smtClean="0">
                <a:ea typeface="宋体" pitchFamily="2" charset="-122"/>
              </a:rPr>
              <a:t>Figure 4.5</a:t>
            </a:r>
            <a:r>
              <a:rPr lang="en-US" altLang="zh-CN" dirty="0" smtClean="0">
                <a:ea typeface="宋体" pitchFamily="2" charset="-122"/>
              </a:rPr>
              <a:t>  The composition of an instruction for the machine in Appendix C</a:t>
            </a:r>
          </a:p>
        </p:txBody>
      </p:sp>
      <p:pic>
        <p:nvPicPr>
          <p:cNvPr id="15363" name="Picture 4" descr="fig_02_05"/>
          <p:cNvPicPr preferRelativeResize="0">
            <a:picLocks noGrp="1" noChangeAspect="1" noChangeArrowheads="1"/>
          </p:cNvPicPr>
          <p:nvPr>
            <p:ph idx="1"/>
          </p:nvPr>
        </p:nvPicPr>
        <p:blipFill>
          <a:blip r:embed="rId2">
            <a:grayscl/>
          </a:blip>
          <a:srcRect/>
          <a:stretch>
            <a:fillRect/>
          </a:stretch>
        </p:blipFill>
        <p:spPr>
          <a:xfrm>
            <a:off x="457200" y="2532063"/>
            <a:ext cx="7927975" cy="2362200"/>
          </a:xfr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01675"/>
            <a:ext cx="8305800" cy="1143000"/>
          </a:xfrm>
        </p:spPr>
        <p:txBody>
          <a:bodyPr/>
          <a:lstStyle/>
          <a:p>
            <a:pPr eaLnBrk="1" hangingPunct="1"/>
            <a:r>
              <a:rPr lang="en-US" altLang="zh-CN" b="0" dirty="0" smtClean="0">
                <a:ea typeface="宋体" pitchFamily="2" charset="-122"/>
              </a:rPr>
              <a:t>Figure 4.6</a:t>
            </a:r>
            <a:r>
              <a:rPr lang="en-US" altLang="zh-CN" dirty="0" smtClean="0">
                <a:ea typeface="宋体" pitchFamily="2" charset="-122"/>
              </a:rPr>
              <a:t>  Decoding the instruction 35A7</a:t>
            </a:r>
          </a:p>
        </p:txBody>
      </p:sp>
      <p:pic>
        <p:nvPicPr>
          <p:cNvPr id="16387" name="Picture 4" descr="fig_02_06"/>
          <p:cNvPicPr preferRelativeResize="0">
            <a:picLocks noGrp="1" noChangeAspect="1" noChangeArrowheads="1"/>
          </p:cNvPicPr>
          <p:nvPr>
            <p:ph idx="1"/>
          </p:nvPr>
        </p:nvPicPr>
        <p:blipFill>
          <a:blip r:embed="rId2">
            <a:grayscl/>
          </a:blip>
          <a:srcRect/>
          <a:stretch>
            <a:fillRect/>
          </a:stretch>
        </p:blipFill>
        <p:spPr>
          <a:xfrm>
            <a:off x="533400" y="1833563"/>
            <a:ext cx="7927975" cy="3783012"/>
          </a:xfr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57213"/>
            <a:ext cx="8305800" cy="1143000"/>
          </a:xfrm>
        </p:spPr>
        <p:txBody>
          <a:bodyPr/>
          <a:lstStyle/>
          <a:p>
            <a:pPr eaLnBrk="1" hangingPunct="1"/>
            <a:r>
              <a:rPr lang="en-US" altLang="zh-CN" b="0" dirty="0" smtClean="0">
                <a:ea typeface="宋体" pitchFamily="2" charset="-122"/>
              </a:rPr>
              <a:t>Figure 4.7</a:t>
            </a:r>
            <a:r>
              <a:rPr lang="en-US" altLang="zh-CN" dirty="0" smtClean="0">
                <a:ea typeface="宋体" pitchFamily="2" charset="-122"/>
              </a:rPr>
              <a:t>  An encoded version of the instructions in Figure 4.2</a:t>
            </a:r>
          </a:p>
        </p:txBody>
      </p:sp>
      <p:pic>
        <p:nvPicPr>
          <p:cNvPr id="17411" name="Picture 4" descr="fig_02_07"/>
          <p:cNvPicPr preferRelativeResize="0">
            <a:picLocks noGrp="1" noChangeAspect="1" noChangeArrowheads="1"/>
          </p:cNvPicPr>
          <p:nvPr>
            <p:ph idx="1"/>
          </p:nvPr>
        </p:nvPicPr>
        <p:blipFill>
          <a:blip r:embed="rId2">
            <a:grayscl/>
          </a:blip>
          <a:srcRect/>
          <a:stretch>
            <a:fillRect/>
          </a:stretch>
        </p:blipFill>
        <p:spPr>
          <a:xfrm>
            <a:off x="2301875" y="1752600"/>
            <a:ext cx="4098925" cy="4648200"/>
          </a:xfr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17</a:t>
            </a:fld>
            <a:endParaRPr lang="zh-CN" altLang="en-US"/>
          </a:p>
        </p:txBody>
      </p:sp>
      <p:pic>
        <p:nvPicPr>
          <p:cNvPr id="38914" name="Picture 2"/>
          <p:cNvPicPr>
            <a:picLocks noChangeAspect="1" noChangeArrowheads="1"/>
          </p:cNvPicPr>
          <p:nvPr/>
        </p:nvPicPr>
        <p:blipFill>
          <a:blip r:embed="rId2"/>
          <a:srcRect/>
          <a:stretch>
            <a:fillRect/>
          </a:stretch>
        </p:blipFill>
        <p:spPr bwMode="auto">
          <a:xfrm>
            <a:off x="1" y="836712"/>
            <a:ext cx="9144000"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18</a:t>
            </a:fld>
            <a:endParaRPr lang="zh-CN" altLang="en-US"/>
          </a:p>
        </p:txBody>
      </p:sp>
      <p:pic>
        <p:nvPicPr>
          <p:cNvPr id="39938" name="Picture 2"/>
          <p:cNvPicPr>
            <a:picLocks noChangeAspect="1" noChangeArrowheads="1"/>
          </p:cNvPicPr>
          <p:nvPr/>
        </p:nvPicPr>
        <p:blipFill>
          <a:blip r:embed="rId2"/>
          <a:srcRect/>
          <a:stretch>
            <a:fillRect/>
          </a:stretch>
        </p:blipFill>
        <p:spPr bwMode="auto">
          <a:xfrm>
            <a:off x="0" y="548680"/>
            <a:ext cx="9144000" cy="568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19</a:t>
            </a:fld>
            <a:endParaRPr lang="zh-CN" altLang="en-US"/>
          </a:p>
        </p:txBody>
      </p:sp>
      <p:sp>
        <p:nvSpPr>
          <p:cNvPr id="6" name="Rectangle 2"/>
          <p:cNvSpPr>
            <a:spLocks noChangeArrowheads="1"/>
          </p:cNvSpPr>
          <p:nvPr/>
        </p:nvSpPr>
        <p:spPr bwMode="auto">
          <a:xfrm>
            <a:off x="107504" y="1222693"/>
            <a:ext cx="11262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64812515"/>
              </p:ext>
            </p:extLst>
          </p:nvPr>
        </p:nvGraphicFramePr>
        <p:xfrm>
          <a:off x="107505" y="1222694"/>
          <a:ext cx="8899894" cy="4320480"/>
        </p:xfrm>
        <a:graphic>
          <a:graphicData uri="http://schemas.openxmlformats.org/presentationml/2006/ole">
            <mc:AlternateContent xmlns:mc="http://schemas.openxmlformats.org/markup-compatibility/2006">
              <mc:Choice xmlns:v="urn:schemas-microsoft-com:vml" Requires="v">
                <p:oleObj spid="_x0000_s1033" name="Visio" r:id="rId4" imgW="6135243" imgH="3235833" progId="Visio.Drawing.11">
                  <p:embed/>
                </p:oleObj>
              </mc:Choice>
              <mc:Fallback>
                <p:oleObj name="Visio" r:id="rId4" imgW="6135243" imgH="323583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5" y="1222694"/>
                        <a:ext cx="8899894" cy="4320480"/>
                      </a:xfrm>
                      <a:prstGeom prst="rect">
                        <a:avLst/>
                      </a:prstGeom>
                      <a:noFill/>
                    </p:spPr>
                  </p:pic>
                </p:oleObj>
              </mc:Fallback>
            </mc:AlternateContent>
          </a:graphicData>
        </a:graphic>
      </p:graphicFrame>
    </p:spTree>
    <p:extLst>
      <p:ext uri="{BB962C8B-B14F-4D97-AF65-F5344CB8AC3E}">
        <p14:creationId xmlns:p14="http://schemas.microsoft.com/office/powerpoint/2010/main" val="2662715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52463"/>
            <a:ext cx="9144000" cy="688975"/>
          </a:xfrm>
        </p:spPr>
        <p:txBody>
          <a:bodyPr/>
          <a:lstStyle/>
          <a:p>
            <a:pPr eaLnBrk="1" hangingPunct="1"/>
            <a:r>
              <a:rPr lang="en-US" altLang="zh-CN" dirty="0" smtClean="0">
                <a:ea typeface="宋体" pitchFamily="2" charset="-122"/>
              </a:rPr>
              <a:t>Chapter 4: </a:t>
            </a:r>
            <a:r>
              <a:rPr lang="en-US" altLang="zh-CN" dirty="0" smtClean="0">
                <a:latin typeface="Times" pitchFamily="71" charset="0"/>
                <a:ea typeface="ヒラギノ角ゴ Pro W3" pitchFamily="1" charset="-128"/>
              </a:rPr>
              <a:t>Data Manipulation</a:t>
            </a:r>
            <a:endParaRPr lang="en-US" altLang="zh-CN" dirty="0" smtClean="0">
              <a:ea typeface="宋体" pitchFamily="2" charset="-122"/>
            </a:endParaRPr>
          </a:p>
        </p:txBody>
      </p:sp>
      <p:sp>
        <p:nvSpPr>
          <p:cNvPr id="3075" name="Rectangle 3"/>
          <p:cNvSpPr>
            <a:spLocks noGrp="1" noChangeArrowheads="1"/>
          </p:cNvSpPr>
          <p:nvPr>
            <p:ph idx="1"/>
          </p:nvPr>
        </p:nvSpPr>
        <p:spPr>
          <a:xfrm>
            <a:off x="228600" y="1600200"/>
            <a:ext cx="8686800" cy="4781550"/>
          </a:xfrm>
        </p:spPr>
        <p:txBody>
          <a:bodyPr/>
          <a:lstStyle/>
          <a:p>
            <a:pPr eaLnBrk="1" hangingPunct="1"/>
            <a:r>
              <a:rPr lang="en-US" altLang="zh-CN" sz="2400" dirty="0" smtClean="0"/>
              <a:t>4.1 Computer Architecture</a:t>
            </a:r>
            <a:endParaRPr lang="zh-CN" altLang="en-US" sz="2000" dirty="0" smtClean="0"/>
          </a:p>
          <a:p>
            <a:pPr lvl="1" eaLnBrk="1" hangingPunct="1">
              <a:buFontTx/>
              <a:buNone/>
            </a:pPr>
            <a:r>
              <a:rPr lang="en-US" altLang="zh-CN" sz="2000" dirty="0" smtClean="0"/>
              <a:t>4.1.1 CPU basics</a:t>
            </a:r>
            <a:endParaRPr lang="zh-CN" altLang="en-US" sz="1600" dirty="0" smtClean="0"/>
          </a:p>
          <a:p>
            <a:pPr lvl="1" eaLnBrk="1" hangingPunct="1">
              <a:buFontTx/>
              <a:buNone/>
            </a:pPr>
            <a:r>
              <a:rPr lang="en-US" altLang="zh-CN" sz="2000" dirty="0" smtClean="0"/>
              <a:t>4.1.2 The stored program concept</a:t>
            </a:r>
            <a:endParaRPr lang="zh-CN" altLang="en-US" sz="1600" dirty="0" smtClean="0"/>
          </a:p>
          <a:p>
            <a:pPr eaLnBrk="1" hangingPunct="1"/>
            <a:r>
              <a:rPr lang="en-US" altLang="zh-CN" sz="2400" dirty="0" smtClean="0"/>
              <a:t>4.2 Machine Language</a:t>
            </a:r>
            <a:endParaRPr lang="zh-CN" altLang="en-US" sz="2000" dirty="0" smtClean="0"/>
          </a:p>
          <a:p>
            <a:pPr lvl="1" eaLnBrk="1" hangingPunct="1">
              <a:buFontTx/>
              <a:buNone/>
            </a:pPr>
            <a:r>
              <a:rPr lang="en-US" altLang="zh-CN" sz="2000" dirty="0" smtClean="0"/>
              <a:t>4.2.1 Terminology</a:t>
            </a:r>
            <a:endParaRPr lang="zh-CN" altLang="en-US" sz="1600" dirty="0" smtClean="0"/>
          </a:p>
          <a:p>
            <a:pPr lvl="1" eaLnBrk="1" hangingPunct="1">
              <a:buFontTx/>
              <a:buNone/>
            </a:pPr>
            <a:r>
              <a:rPr lang="en-US" altLang="zh-CN" sz="2000" dirty="0" smtClean="0"/>
              <a:t>4.2.2 The instruction repertoire</a:t>
            </a:r>
            <a:endParaRPr lang="zh-CN" altLang="en-US" sz="1600" dirty="0" smtClean="0"/>
          </a:p>
          <a:p>
            <a:pPr lvl="1" eaLnBrk="1" hangingPunct="1">
              <a:buFontTx/>
              <a:buNone/>
            </a:pPr>
            <a:r>
              <a:rPr lang="en-US" altLang="zh-CN" sz="2000" dirty="0" smtClean="0"/>
              <a:t>4.2.3 An illustrative machine language</a:t>
            </a:r>
            <a:endParaRPr lang="zh-CN" altLang="en-US" sz="1600" dirty="0" smtClean="0"/>
          </a:p>
          <a:p>
            <a:pPr eaLnBrk="1" hangingPunct="1"/>
            <a:r>
              <a:rPr lang="en-US" altLang="zh-CN" sz="2400" dirty="0" smtClean="0"/>
              <a:t>4.3 Program Execution</a:t>
            </a:r>
            <a:endParaRPr lang="zh-CN" altLang="en-US" sz="2000" dirty="0" smtClean="0"/>
          </a:p>
          <a:p>
            <a:pPr lvl="1" eaLnBrk="1" hangingPunct="1">
              <a:buFontTx/>
              <a:buNone/>
            </a:pPr>
            <a:r>
              <a:rPr lang="en-US" altLang="zh-CN" sz="2000" dirty="0" smtClean="0"/>
              <a:t>4.3.1 The machine circle</a:t>
            </a:r>
            <a:endParaRPr lang="zh-CN" altLang="en-US" sz="1600" dirty="0" smtClean="0"/>
          </a:p>
          <a:p>
            <a:pPr lvl="1" eaLnBrk="1" hangingPunct="1">
              <a:buFontTx/>
              <a:buNone/>
            </a:pPr>
            <a:r>
              <a:rPr lang="en-US" altLang="zh-CN" sz="2000" dirty="0" smtClean="0"/>
              <a:t>4.3.2 Decoding of an instruction</a:t>
            </a:r>
            <a:endParaRPr lang="zh-CN" altLang="en-US" sz="1600" dirty="0" smtClean="0"/>
          </a:p>
          <a:p>
            <a:pPr lvl="1" eaLnBrk="1" hangingPunct="1">
              <a:buFontTx/>
              <a:buNone/>
            </a:pPr>
            <a:r>
              <a:rPr lang="en-US" altLang="zh-CN" sz="2000" dirty="0" smtClean="0"/>
              <a:t>4.3.3 An example of program execution</a:t>
            </a:r>
            <a:endParaRPr lang="zh-CN" alt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2536431446"/>
              </p:ext>
            </p:extLst>
          </p:nvPr>
        </p:nvGraphicFramePr>
        <p:xfrm>
          <a:off x="4879635" y="932285"/>
          <a:ext cx="1755379" cy="5762295"/>
        </p:xfrm>
        <a:graphic>
          <a:graphicData uri="http://schemas.openxmlformats.org/drawingml/2006/table">
            <a:tbl>
              <a:tblPr>
                <a:tableStyleId>{5C22544A-7EE6-4342-B048-85BDC9FD1C3A}</a:tableStyleId>
              </a:tblPr>
              <a:tblGrid>
                <a:gridCol w="864096"/>
                <a:gridCol w="459235"/>
                <a:gridCol w="432048"/>
              </a:tblGrid>
              <a:tr h="274395">
                <a:tc>
                  <a:txBody>
                    <a:bodyPr/>
                    <a:lstStyle/>
                    <a:p>
                      <a:pPr algn="r"/>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en-US" altLang="zh-CN" sz="800" dirty="0" smtClean="0"/>
                    </a:p>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 name="标题 1"/>
          <p:cNvSpPr>
            <a:spLocks noGrp="1"/>
          </p:cNvSpPr>
          <p:nvPr>
            <p:ph type="title"/>
          </p:nvPr>
        </p:nvSpPr>
        <p:spPr>
          <a:xfrm>
            <a:off x="68107" y="341150"/>
            <a:ext cx="4132552" cy="633412"/>
          </a:xfrm>
        </p:spPr>
        <p:txBody>
          <a:bodyPr/>
          <a:lstStyle/>
          <a:p>
            <a:r>
              <a:rPr lang="en-US" altLang="zh-CN" dirty="0" smtClean="0"/>
              <a:t>For</a:t>
            </a:r>
            <a:r>
              <a:rPr lang="zh-CN" altLang="en-US" dirty="0" smtClean="0"/>
              <a:t>循环的机器指令</a:t>
            </a:r>
            <a:endParaRPr lang="zh-CN" altLang="en-US" dirty="0"/>
          </a:p>
        </p:txBody>
      </p:sp>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20</a:t>
            </a:fld>
            <a:endParaRPr lang="zh-CN" altLang="en-US" dirty="0"/>
          </a:p>
        </p:txBody>
      </p:sp>
      <p:sp>
        <p:nvSpPr>
          <p:cNvPr id="5" name="文本框 4"/>
          <p:cNvSpPr txBox="1"/>
          <p:nvPr/>
        </p:nvSpPr>
        <p:spPr>
          <a:xfrm>
            <a:off x="444831" y="1628800"/>
            <a:ext cx="2941831" cy="1477328"/>
          </a:xfrm>
          <a:prstGeom prst="rect">
            <a:avLst/>
          </a:prstGeom>
          <a:noFill/>
        </p:spPr>
        <p:txBody>
          <a:bodyPr wrap="none" rtlCol="0">
            <a:spAutoFit/>
          </a:bodyPr>
          <a:lstStyle/>
          <a:p>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j=1;</a:t>
            </a:r>
          </a:p>
          <a:p>
            <a:r>
              <a:rPr lang="en-US" altLang="zh-CN" dirty="0" smtClean="0">
                <a:latin typeface="Courier New" panose="02070309020205020404" pitchFamily="49" charset="0"/>
                <a:cs typeface="Courier New" panose="02070309020205020404" pitchFamily="49" charset="0"/>
              </a:rPr>
              <a:t>for(</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=0;i&lt;5;i++)</a:t>
            </a:r>
          </a:p>
          <a:p>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文本框 6"/>
          <p:cNvSpPr txBox="1"/>
          <p:nvPr/>
        </p:nvSpPr>
        <p:spPr>
          <a:xfrm>
            <a:off x="30887" y="4077072"/>
            <a:ext cx="2252540" cy="2031325"/>
          </a:xfrm>
          <a:prstGeom prst="rect">
            <a:avLst/>
          </a:prstGeom>
          <a:noFill/>
        </p:spPr>
        <p:txBody>
          <a:bodyPr wrap="none" rtlCol="0">
            <a:spAutoFit/>
          </a:bodyPr>
          <a:lstStyle/>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=0,j=1;</a:t>
            </a:r>
          </a:p>
          <a:p>
            <a:r>
              <a:rPr lang="en-US" altLang="zh-CN" dirty="0" smtClean="0">
                <a:latin typeface="Courier New" panose="02070309020205020404" pitchFamily="49" charset="0"/>
                <a:cs typeface="Courier New" panose="02070309020205020404" pitchFamily="49" charset="0"/>
              </a:rPr>
              <a:t>L: if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&lt;5)</a:t>
            </a:r>
          </a:p>
          <a:p>
            <a:r>
              <a:rPr lang="en-US" altLang="zh-CN" dirty="0" smtClean="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=i+1;</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goto</a:t>
            </a:r>
            <a:r>
              <a:rPr lang="en-US" altLang="zh-CN" dirty="0" smtClean="0">
                <a:latin typeface="Courier New" panose="02070309020205020404" pitchFamily="49" charset="0"/>
                <a:cs typeface="Courier New" panose="02070309020205020404" pitchFamily="49" charset="0"/>
              </a:rPr>
              <a:t> L;</a:t>
            </a:r>
          </a:p>
          <a:p>
            <a:r>
              <a:rPr lang="en-US" altLang="zh-CN" dirty="0" smtClean="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3999537" y="620688"/>
            <a:ext cx="1752467" cy="6186309"/>
          </a:xfrm>
          <a:prstGeom prst="rect">
            <a:avLst/>
          </a:prstGeom>
          <a:noFill/>
        </p:spPr>
        <p:txBody>
          <a:bodyPr wrap="none" rtlCol="0">
            <a:spAutoFit/>
          </a:bodyPr>
          <a:lstStyle/>
          <a:p>
            <a:pPr algn="r"/>
            <a:r>
              <a:rPr lang="zh-CN" altLang="en-US" b="1" dirty="0" smtClean="0">
                <a:latin typeface="Courier New" panose="02070309020205020404" pitchFamily="49" charset="0"/>
                <a:cs typeface="Courier New" panose="02070309020205020404" pitchFamily="49" charset="0"/>
              </a:rPr>
              <a:t>内存地址</a:t>
            </a:r>
            <a:endParaRPr lang="en-US" altLang="zh-CN" b="1" dirty="0" smtClean="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00:</a:t>
            </a:r>
          </a:p>
          <a:p>
            <a:pPr algn="r"/>
            <a:r>
              <a:rPr lang="en-US" altLang="zh-CN" dirty="0" smtClean="0">
                <a:latin typeface="Courier New" panose="02070309020205020404" pitchFamily="49" charset="0"/>
                <a:cs typeface="Courier New" panose="02070309020205020404" pitchFamily="49" charset="0"/>
              </a:rPr>
              <a:t>… </a:t>
            </a:r>
          </a:p>
          <a:p>
            <a:pPr algn="r"/>
            <a:endParaRPr lang="en-US" altLang="zh-CN" dirty="0" smtClean="0">
              <a:latin typeface="Courier New" panose="02070309020205020404" pitchFamily="49" charset="0"/>
              <a:cs typeface="Courier New" panose="02070309020205020404" pitchFamily="49" charset="0"/>
            </a:endParaRPr>
          </a:p>
          <a:p>
            <a:pPr algn="r"/>
            <a:r>
              <a:rPr lang="zh-CN" altLang="en-US" dirty="0" smtClean="0">
                <a:latin typeface="Courier New" panose="02070309020205020404" pitchFamily="49" charset="0"/>
                <a:cs typeface="Courier New" panose="02070309020205020404" pitchFamily="49" charset="0"/>
              </a:rPr>
              <a:t>存放数据：</a:t>
            </a:r>
            <a:r>
              <a:rPr lang="en-US" altLang="zh-CN" dirty="0" smtClean="0">
                <a:latin typeface="Courier New" panose="02070309020205020404" pitchFamily="49" charset="0"/>
                <a:cs typeface="Courier New" panose="02070309020205020404" pitchFamily="49" charset="0"/>
              </a:rPr>
              <a:t>3C:</a:t>
            </a:r>
          </a:p>
          <a:p>
            <a:pPr algn="r"/>
            <a:r>
              <a:rPr lang="en-US" altLang="zh-CN" dirty="0" smtClean="0">
                <a:latin typeface="Courier New" panose="02070309020205020404" pitchFamily="49" charset="0"/>
                <a:cs typeface="Courier New" panose="02070309020205020404" pitchFamily="49" charset="0"/>
              </a:rPr>
              <a:t>3D:</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p>
          <a:p>
            <a:pPr algn="r"/>
            <a:r>
              <a:rPr lang="zh-CN" altLang="en-US" dirty="0" smtClean="0">
                <a:latin typeface="Courier New" panose="02070309020205020404" pitchFamily="49" charset="0"/>
                <a:cs typeface="Courier New" panose="02070309020205020404" pitchFamily="49" charset="0"/>
              </a:rPr>
              <a:t>存放代码：</a:t>
            </a:r>
            <a:r>
              <a:rPr lang="en-US" altLang="zh-CN" dirty="0" smtClean="0">
                <a:latin typeface="Courier New" panose="02070309020205020404" pitchFamily="49" charset="0"/>
                <a:cs typeface="Courier New" panose="02070309020205020404" pitchFamily="49" charset="0"/>
              </a:rPr>
              <a:t>55:</a:t>
            </a:r>
          </a:p>
          <a:p>
            <a:pPr algn="r"/>
            <a:r>
              <a:rPr lang="zh-CN" altLang="en-US" dirty="0" smtClean="0">
                <a:solidFill>
                  <a:srgbClr val="FF0000"/>
                </a:solidFill>
                <a:latin typeface="Courier New" panose="02070309020205020404" pitchFamily="49" charset="0"/>
                <a:cs typeface="Courier New" panose="02070309020205020404" pitchFamily="49" charset="0"/>
              </a:rPr>
              <a:t>不是</a:t>
            </a:r>
            <a:r>
              <a:rPr lang="en-US" altLang="zh-CN" dirty="0" smtClean="0">
                <a:solidFill>
                  <a:srgbClr val="FF0000"/>
                </a:solidFill>
                <a:latin typeface="Courier New" panose="02070309020205020404" pitchFamily="49" charset="0"/>
                <a:cs typeface="Courier New" panose="02070309020205020404" pitchFamily="49" charset="0"/>
              </a:rPr>
              <a:t>56-&gt;</a:t>
            </a:r>
            <a:r>
              <a:rPr lang="en-US" altLang="zh-CN" dirty="0" smtClean="0">
                <a:latin typeface="Courier New" panose="02070309020205020404" pitchFamily="49" charset="0"/>
                <a:cs typeface="Courier New" panose="02070309020205020404" pitchFamily="49" charset="0"/>
              </a:rPr>
              <a:t>57:</a:t>
            </a:r>
          </a:p>
          <a:p>
            <a:pPr algn="r"/>
            <a:r>
              <a:rPr lang="en-US" altLang="zh-CN" dirty="0" smtClean="0">
                <a:latin typeface="Courier New" panose="02070309020205020404" pitchFamily="49" charset="0"/>
                <a:cs typeface="Courier New" panose="02070309020205020404" pitchFamily="49" charset="0"/>
              </a:rPr>
              <a:t>59:</a:t>
            </a:r>
          </a:p>
          <a:p>
            <a:pPr algn="r"/>
            <a:r>
              <a:rPr lang="zh-CN" altLang="en-US" dirty="0" smtClean="0">
                <a:solidFill>
                  <a:srgbClr val="FF0000"/>
                </a:solidFill>
                <a:latin typeface="Courier New" panose="02070309020205020404" pitchFamily="49" charset="0"/>
                <a:cs typeface="Courier New" panose="02070309020205020404" pitchFamily="49" charset="0"/>
              </a:rPr>
              <a:t>不是</a:t>
            </a:r>
            <a:r>
              <a:rPr lang="en-US" altLang="zh-CN" dirty="0" smtClean="0">
                <a:solidFill>
                  <a:srgbClr val="FF0000"/>
                </a:solidFill>
                <a:latin typeface="Courier New" panose="02070309020205020404" pitchFamily="49" charset="0"/>
                <a:cs typeface="Courier New" panose="02070309020205020404" pitchFamily="49" charset="0"/>
              </a:rPr>
              <a:t>61-&gt;</a:t>
            </a:r>
            <a:r>
              <a:rPr lang="en-US" altLang="zh-CN" dirty="0" smtClean="0">
                <a:latin typeface="Courier New" panose="02070309020205020404" pitchFamily="49" charset="0"/>
                <a:cs typeface="Courier New" panose="02070309020205020404" pitchFamily="49" charset="0"/>
              </a:rPr>
              <a:t>5B:</a:t>
            </a:r>
          </a:p>
          <a:p>
            <a:pPr algn="r"/>
            <a:r>
              <a:rPr lang="en-US" altLang="zh-CN" dirty="0" smtClean="0">
                <a:latin typeface="Courier New" panose="02070309020205020404" pitchFamily="49" charset="0"/>
                <a:cs typeface="Courier New" panose="02070309020205020404" pitchFamily="49" charset="0"/>
              </a:rPr>
              <a:t>5D:</a:t>
            </a:r>
          </a:p>
          <a:p>
            <a:pPr algn="r"/>
            <a:r>
              <a:rPr lang="en-US" altLang="zh-CN" dirty="0" smtClean="0">
                <a:latin typeface="Courier New" panose="02070309020205020404" pitchFamily="49" charset="0"/>
                <a:cs typeface="Courier New" panose="02070309020205020404" pitchFamily="49" charset="0"/>
              </a:rPr>
              <a:t>5F:</a:t>
            </a:r>
          </a:p>
          <a:p>
            <a:pPr algn="r"/>
            <a:r>
              <a:rPr lang="en-US" altLang="zh-CN" dirty="0" smtClean="0">
                <a:latin typeface="Courier New" panose="02070309020205020404" pitchFamily="49" charset="0"/>
                <a:cs typeface="Courier New" panose="02070309020205020404" pitchFamily="49" charset="0"/>
              </a:rPr>
              <a:t>61:</a:t>
            </a:r>
          </a:p>
          <a:p>
            <a:pPr algn="r"/>
            <a:r>
              <a:rPr lang="en-US" altLang="zh-CN" dirty="0" smtClean="0">
                <a:latin typeface="Courier New" panose="02070309020205020404" pitchFamily="49" charset="0"/>
                <a:cs typeface="Courier New" panose="02070309020205020404" pitchFamily="49" charset="0"/>
              </a:rPr>
              <a:t>63:</a:t>
            </a:r>
          </a:p>
          <a:p>
            <a:pPr algn="r"/>
            <a:r>
              <a:rPr lang="en-US" altLang="zh-CN" dirty="0" smtClean="0">
                <a:latin typeface="Courier New" panose="02070309020205020404" pitchFamily="49" charset="0"/>
                <a:cs typeface="Courier New" panose="02070309020205020404" pitchFamily="49" charset="0"/>
              </a:rPr>
              <a:t>65:</a:t>
            </a:r>
          </a:p>
          <a:p>
            <a:pPr algn="r"/>
            <a:r>
              <a:rPr lang="en-US" altLang="zh-CN" dirty="0" smtClean="0">
                <a:latin typeface="Courier New" panose="02070309020205020404" pitchFamily="49" charset="0"/>
                <a:cs typeface="Courier New" panose="02070309020205020404" pitchFamily="49" charset="0"/>
              </a:rPr>
              <a:t>67:</a:t>
            </a:r>
          </a:p>
          <a:p>
            <a:pPr algn="r"/>
            <a:r>
              <a:rPr lang="en-US" altLang="zh-CN" dirty="0" smtClean="0">
                <a:latin typeface="Courier New" panose="02070309020205020404" pitchFamily="49" charset="0"/>
                <a:cs typeface="Courier New" panose="02070309020205020404" pitchFamily="49" charset="0"/>
              </a:rPr>
              <a:t>69:</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FF:</a:t>
            </a:r>
          </a:p>
        </p:txBody>
      </p:sp>
      <p:sp>
        <p:nvSpPr>
          <p:cNvPr id="10" name="文本框 9"/>
          <p:cNvSpPr txBox="1"/>
          <p:nvPr/>
        </p:nvSpPr>
        <p:spPr>
          <a:xfrm>
            <a:off x="5739395" y="620688"/>
            <a:ext cx="1114408" cy="5355312"/>
          </a:xfrm>
          <a:prstGeom prst="rect">
            <a:avLst/>
          </a:prstGeom>
          <a:noFill/>
        </p:spPr>
        <p:txBody>
          <a:bodyPr wrap="none" rtlCol="0">
            <a:spAutoFit/>
          </a:bodyPr>
          <a:lstStyle/>
          <a:p>
            <a:r>
              <a:rPr lang="zh-CN" altLang="en-US" b="1" dirty="0" smtClean="0">
                <a:latin typeface="Courier New" panose="02070309020205020404" pitchFamily="49" charset="0"/>
                <a:cs typeface="Courier New" panose="02070309020205020404" pitchFamily="49" charset="0"/>
              </a:rPr>
              <a:t>内存内容</a:t>
            </a:r>
            <a:endParaRPr lang="en-US" altLang="zh-CN" b="1" dirty="0" smtClean="0">
              <a:latin typeface="Courier New" panose="02070309020205020404" pitchFamily="49" charset="0"/>
              <a:cs typeface="Courier New" panose="02070309020205020404" pitchFamily="49" charset="0"/>
            </a:endParaRPr>
          </a:p>
          <a:p>
            <a:endParaRPr lang="en-US" altLang="zh-CN" b="1" dirty="0" smtClean="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0</a:t>
            </a:r>
          </a:p>
          <a:p>
            <a:r>
              <a:rPr lang="en-US" altLang="zh-CN" dirty="0" smtClean="0">
                <a:latin typeface="Courier New" panose="02070309020205020404" pitchFamily="49" charset="0"/>
                <a:cs typeface="Courier New" panose="02070309020205020404" pitchFamily="49" charset="0"/>
              </a:rPr>
              <a:t>1</a:t>
            </a: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10 3C</a:t>
            </a:r>
          </a:p>
          <a:p>
            <a:r>
              <a:rPr lang="en-US" altLang="zh-CN" dirty="0" smtClean="0">
                <a:latin typeface="Courier New" panose="02070309020205020404" pitchFamily="49" charset="0"/>
                <a:cs typeface="Courier New" panose="02070309020205020404" pitchFamily="49" charset="0"/>
              </a:rPr>
              <a:t>21 05</a:t>
            </a:r>
          </a:p>
          <a:p>
            <a:r>
              <a:rPr lang="en-US" altLang="zh-CN" dirty="0">
                <a:latin typeface="Courier New" panose="02070309020205020404" pitchFamily="49" charset="0"/>
                <a:cs typeface="Courier New" panose="02070309020205020404" pitchFamily="49" charset="0"/>
              </a:rPr>
              <a:t>12 3D</a:t>
            </a:r>
          </a:p>
          <a:p>
            <a:r>
              <a:rPr lang="en-US" altLang="zh-CN" dirty="0">
                <a:latin typeface="Courier New" panose="02070309020205020404" pitchFamily="49" charset="0"/>
                <a:cs typeface="Courier New" panose="02070309020205020404" pitchFamily="49" charset="0"/>
              </a:rPr>
              <a:t>23 01</a:t>
            </a:r>
          </a:p>
          <a:p>
            <a:r>
              <a:rPr lang="en-US" altLang="zh-CN" dirty="0" smtClean="0">
                <a:latin typeface="Courier New" panose="02070309020205020404" pitchFamily="49" charset="0"/>
                <a:cs typeface="Courier New" panose="02070309020205020404" pitchFamily="49" charset="0"/>
              </a:rPr>
              <a:t>B1 65</a:t>
            </a:r>
          </a:p>
          <a:p>
            <a:r>
              <a:rPr lang="en-US" altLang="zh-CN" dirty="0" smtClean="0">
                <a:latin typeface="Courier New" panose="02070309020205020404" pitchFamily="49" charset="0"/>
                <a:cs typeface="Courier New" panose="02070309020205020404" pitchFamily="49" charset="0"/>
              </a:rPr>
              <a:t>52 02</a:t>
            </a:r>
          </a:p>
          <a:p>
            <a:r>
              <a:rPr lang="en-US" altLang="zh-CN" dirty="0" smtClean="0">
                <a:latin typeface="Courier New" panose="02070309020205020404" pitchFamily="49" charset="0"/>
                <a:cs typeface="Courier New" panose="02070309020205020404" pitchFamily="49" charset="0"/>
              </a:rPr>
              <a:t>50 30</a:t>
            </a:r>
          </a:p>
          <a:p>
            <a:r>
              <a:rPr lang="en-US" altLang="zh-CN" dirty="0" smtClean="0">
                <a:latin typeface="Courier New" panose="02070309020205020404" pitchFamily="49" charset="0"/>
                <a:cs typeface="Courier New" panose="02070309020205020404" pitchFamily="49" charset="0"/>
              </a:rPr>
              <a:t>B0 5D</a:t>
            </a:r>
          </a:p>
          <a:p>
            <a:r>
              <a:rPr lang="en-US" altLang="zh-CN" dirty="0" smtClean="0">
                <a:latin typeface="Courier New" panose="02070309020205020404" pitchFamily="49" charset="0"/>
                <a:cs typeface="Courier New" panose="02070309020205020404" pitchFamily="49" charset="0"/>
              </a:rPr>
              <a:t>30 3C</a:t>
            </a:r>
          </a:p>
          <a:p>
            <a:r>
              <a:rPr lang="en-US" altLang="zh-CN" dirty="0" smtClean="0">
                <a:latin typeface="Courier New" panose="02070309020205020404" pitchFamily="49" charset="0"/>
                <a:cs typeface="Courier New" panose="02070309020205020404" pitchFamily="49" charset="0"/>
              </a:rPr>
              <a:t>32 3D</a:t>
            </a:r>
          </a:p>
          <a:p>
            <a:r>
              <a:rPr lang="en-US" altLang="zh-CN" dirty="0" smtClean="0">
                <a:latin typeface="Courier New" panose="02070309020205020404" pitchFamily="49" charset="0"/>
                <a:cs typeface="Courier New" panose="02070309020205020404" pitchFamily="49" charset="0"/>
              </a:rPr>
              <a:t>C0 00</a:t>
            </a:r>
          </a:p>
        </p:txBody>
      </p:sp>
      <p:sp>
        <p:nvSpPr>
          <p:cNvPr id="12" name="文本框 11"/>
          <p:cNvSpPr txBox="1"/>
          <p:nvPr/>
        </p:nvSpPr>
        <p:spPr>
          <a:xfrm>
            <a:off x="6882287" y="620688"/>
            <a:ext cx="2165978" cy="5355312"/>
          </a:xfrm>
          <a:prstGeom prst="rect">
            <a:avLst/>
          </a:prstGeom>
          <a:noFill/>
        </p:spPr>
        <p:txBody>
          <a:bodyPr wrap="none" rtlCol="0">
            <a:spAutoFit/>
          </a:bodyPr>
          <a:lstStyle/>
          <a:p>
            <a:endParaRPr lang="en-US" altLang="zh-CN" b="1" dirty="0" smtClean="0">
              <a:latin typeface="Courier New" panose="02070309020205020404" pitchFamily="49" charset="0"/>
              <a:cs typeface="Courier New" panose="02070309020205020404" pitchFamily="49" charset="0"/>
            </a:endParaRPr>
          </a:p>
          <a:p>
            <a:endParaRPr lang="en-US" altLang="zh-CN" b="1" dirty="0" smtClean="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i</a:t>
            </a:r>
            <a:r>
              <a:rPr lang="zh-CN" altLang="en-US" dirty="0" smtClean="0">
                <a:latin typeface="Courier New" panose="02070309020205020404" pitchFamily="49" charset="0"/>
                <a:cs typeface="Courier New" panose="02070309020205020404" pitchFamily="49" charset="0"/>
              </a:rPr>
              <a:t>放在</a:t>
            </a:r>
            <a:r>
              <a:rPr lang="en-US" altLang="zh-CN" dirty="0" smtClean="0">
                <a:latin typeface="Courier New" panose="02070309020205020404" pitchFamily="49" charset="0"/>
                <a:cs typeface="Courier New" panose="02070309020205020404" pitchFamily="49" charset="0"/>
              </a:rPr>
              <a:t>3C</a:t>
            </a:r>
            <a:r>
              <a:rPr lang="zh-CN" altLang="en-US" dirty="0" smtClean="0">
                <a:latin typeface="Courier New" panose="02070309020205020404" pitchFamily="49" charset="0"/>
                <a:cs typeface="Courier New" panose="02070309020205020404" pitchFamily="49" charset="0"/>
              </a:rPr>
              <a:t>单元</a:t>
            </a:r>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//j</a:t>
            </a:r>
            <a:r>
              <a:rPr lang="zh-CN" altLang="en-US" dirty="0">
                <a:latin typeface="Courier New" panose="02070309020205020404" pitchFamily="49" charset="0"/>
                <a:cs typeface="Courier New" panose="02070309020205020404" pitchFamily="49" charset="0"/>
              </a:rPr>
              <a:t>放在</a:t>
            </a:r>
            <a:r>
              <a:rPr lang="en-US" altLang="zh-CN" dirty="0" smtClean="0">
                <a:latin typeface="Courier New" panose="02070309020205020404" pitchFamily="49" charset="0"/>
                <a:cs typeface="Courier New" panose="02070309020205020404" pitchFamily="49" charset="0"/>
              </a:rPr>
              <a:t>3D</a:t>
            </a:r>
            <a:r>
              <a:rPr lang="zh-CN" altLang="en-US" dirty="0" smtClean="0">
                <a:latin typeface="Courier New" panose="02070309020205020404" pitchFamily="49" charset="0"/>
                <a:cs typeface="Courier New" panose="02070309020205020404" pitchFamily="49" charset="0"/>
              </a:rPr>
              <a:t>单元</a:t>
            </a:r>
            <a:endParaRPr lang="en-US" altLang="zh-CN" dirty="0" smtClean="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i</a:t>
            </a:r>
            <a:r>
              <a:rPr lang="zh-CN" altLang="en-US" dirty="0" smtClean="0">
                <a:latin typeface="Courier New" panose="02070309020205020404" pitchFamily="49" charset="0"/>
                <a:cs typeface="Courier New" panose="02070309020205020404" pitchFamily="49" charset="0"/>
              </a:rPr>
              <a:t>放到</a:t>
            </a:r>
            <a:r>
              <a:rPr lang="en-US" altLang="zh-CN" dirty="0" smtClean="0">
                <a:latin typeface="Courier New" panose="02070309020205020404" pitchFamily="49" charset="0"/>
                <a:cs typeface="Courier New" panose="02070309020205020404" pitchFamily="49" charset="0"/>
              </a:rPr>
              <a:t>0</a:t>
            </a:r>
            <a:r>
              <a:rPr lang="zh-CN" altLang="en-US" dirty="0" smtClean="0">
                <a:latin typeface="Courier New" panose="02070309020205020404" pitchFamily="49" charset="0"/>
                <a:cs typeface="Courier New" panose="02070309020205020404" pitchFamily="49" charset="0"/>
              </a:rPr>
              <a:t>号寄存器</a:t>
            </a:r>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//5</a:t>
            </a:r>
            <a:r>
              <a:rPr lang="zh-CN" altLang="en-US" dirty="0">
                <a:latin typeface="Courier New" panose="02070309020205020404" pitchFamily="49" charset="0"/>
                <a:cs typeface="Courier New" panose="02070309020205020404" pitchFamily="49" charset="0"/>
              </a:rPr>
              <a:t>放</a:t>
            </a:r>
            <a:r>
              <a:rPr lang="zh-CN" altLang="en-US" dirty="0" smtClean="0">
                <a:latin typeface="Courier New" panose="02070309020205020404" pitchFamily="49" charset="0"/>
                <a:cs typeface="Courier New" panose="02070309020205020404" pitchFamily="49" charset="0"/>
              </a:rPr>
              <a:t>到</a:t>
            </a:r>
            <a:r>
              <a:rPr lang="en-US" altLang="zh-CN" dirty="0" smtClean="0">
                <a:latin typeface="Courier New" panose="02070309020205020404" pitchFamily="49" charset="0"/>
                <a:cs typeface="Courier New" panose="02070309020205020404" pitchFamily="49" charset="0"/>
              </a:rPr>
              <a:t>1</a:t>
            </a:r>
            <a:r>
              <a:rPr lang="zh-CN" altLang="en-US" dirty="0" smtClean="0">
                <a:latin typeface="Courier New" panose="02070309020205020404" pitchFamily="49" charset="0"/>
                <a:cs typeface="Courier New" panose="02070309020205020404" pitchFamily="49" charset="0"/>
              </a:rPr>
              <a:t>号寄存器</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//j</a:t>
            </a:r>
            <a:r>
              <a:rPr lang="zh-CN" altLang="en-US" dirty="0">
                <a:latin typeface="Courier New" panose="02070309020205020404" pitchFamily="49" charset="0"/>
                <a:cs typeface="Courier New" panose="02070309020205020404" pitchFamily="49" charset="0"/>
              </a:rPr>
              <a:t>放到</a:t>
            </a:r>
            <a:r>
              <a:rPr lang="en-US" altLang="zh-CN" dirty="0">
                <a:latin typeface="Courier New" panose="02070309020205020404" pitchFamily="49" charset="0"/>
                <a:cs typeface="Courier New" panose="02070309020205020404" pitchFamily="49" charset="0"/>
              </a:rPr>
              <a:t>2</a:t>
            </a:r>
            <a:r>
              <a:rPr lang="zh-CN" altLang="en-US" dirty="0">
                <a:latin typeface="Courier New" panose="02070309020205020404" pitchFamily="49" charset="0"/>
                <a:cs typeface="Courier New" panose="02070309020205020404" pitchFamily="49" charset="0"/>
              </a:rPr>
              <a:t>号寄存器</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放到</a:t>
            </a:r>
            <a:r>
              <a:rPr lang="en-US" altLang="zh-CN" dirty="0">
                <a:latin typeface="Courier New" panose="02070309020205020404" pitchFamily="49" charset="0"/>
                <a:cs typeface="Courier New" panose="02070309020205020404" pitchFamily="49" charset="0"/>
              </a:rPr>
              <a:t>3</a:t>
            </a:r>
            <a:r>
              <a:rPr lang="zh-CN" altLang="en-US" dirty="0">
                <a:latin typeface="Courier New" panose="02070309020205020404" pitchFamily="49" charset="0"/>
                <a:cs typeface="Courier New" panose="02070309020205020404" pitchFamily="49" charset="0"/>
              </a:rPr>
              <a:t>号寄存器</a:t>
            </a:r>
            <a:endParaRPr lang="en-US" altLang="zh-CN" dirty="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如果</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=5</a:t>
            </a:r>
            <a:r>
              <a:rPr lang="zh-CN" altLang="en-US" dirty="0" smtClean="0">
                <a:latin typeface="Courier New" panose="02070309020205020404" pitchFamily="49" charset="0"/>
                <a:cs typeface="Courier New" panose="02070309020205020404" pitchFamily="49" charset="0"/>
              </a:rPr>
              <a:t>跳转</a:t>
            </a:r>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//j=</a:t>
            </a:r>
            <a:r>
              <a:rPr lang="en-US" altLang="zh-CN" dirty="0" err="1" smtClean="0">
                <a:latin typeface="Courier New" panose="02070309020205020404" pitchFamily="49" charset="0"/>
                <a:cs typeface="Courier New" panose="02070309020205020404" pitchFamily="49" charset="0"/>
              </a:rPr>
              <a:t>j+i</a:t>
            </a:r>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=i+1</a:t>
            </a:r>
          </a:p>
          <a:p>
            <a:r>
              <a:rPr lang="en-US" altLang="zh-CN" dirty="0" smtClean="0">
                <a:latin typeface="Courier New" panose="02070309020205020404" pitchFamily="49" charset="0"/>
                <a:cs typeface="Courier New" panose="02070309020205020404" pitchFamily="49" charset="0"/>
              </a:rPr>
              <a:t>//</a:t>
            </a:r>
            <a:r>
              <a:rPr lang="zh-CN" altLang="en-US" dirty="0" smtClean="0">
                <a:latin typeface="Courier New" panose="02070309020205020404" pitchFamily="49" charset="0"/>
                <a:cs typeface="Courier New" panose="02070309020205020404" pitchFamily="49" charset="0"/>
              </a:rPr>
              <a:t>无条件跳转</a:t>
            </a:r>
            <a:r>
              <a:rPr lang="en-US" altLang="zh-CN" dirty="0" err="1" smtClean="0">
                <a:latin typeface="Courier New" panose="02070309020205020404" pitchFamily="49" charset="0"/>
                <a:cs typeface="Courier New" panose="02070309020205020404" pitchFamily="49" charset="0"/>
              </a:rPr>
              <a:t>goto</a:t>
            </a:r>
            <a:endParaRPr lang="en-US" altLang="zh-CN" dirty="0" smtClean="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r>
              <a:rPr lang="en-US" altLang="zh-CN" dirty="0" err="1" smtClean="0">
                <a:latin typeface="Courier New" panose="02070309020205020404" pitchFamily="49" charset="0"/>
                <a:cs typeface="Courier New" panose="02070309020205020404" pitchFamily="49" charset="0"/>
              </a:rPr>
              <a:t>i</a:t>
            </a:r>
            <a:r>
              <a:rPr lang="zh-CN" altLang="en-US" dirty="0" smtClean="0">
                <a:latin typeface="Courier New" panose="02070309020205020404" pitchFamily="49" charset="0"/>
                <a:cs typeface="Courier New" panose="02070309020205020404" pitchFamily="49" charset="0"/>
              </a:rPr>
              <a:t>保存回内存</a:t>
            </a:r>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//j</a:t>
            </a:r>
            <a:r>
              <a:rPr lang="zh-CN" altLang="en-US" dirty="0" smtClean="0">
                <a:latin typeface="Courier New" panose="02070309020205020404" pitchFamily="49" charset="0"/>
                <a:cs typeface="Courier New" panose="02070309020205020404" pitchFamily="49" charset="0"/>
              </a:rPr>
              <a:t>保存</a:t>
            </a:r>
            <a:r>
              <a:rPr lang="zh-CN" altLang="en-US" dirty="0">
                <a:latin typeface="Courier New" panose="02070309020205020404" pitchFamily="49" charset="0"/>
                <a:cs typeface="Courier New" panose="02070309020205020404" pitchFamily="49" charset="0"/>
              </a:rPr>
              <a:t>回内存</a:t>
            </a:r>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3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0" end="2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21" end="2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10" end="1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xEl>
                                              <p:pRg st="12" end="1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13" end="13"/>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14" end="14"/>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2">
                                            <p:txEl>
                                              <p:pRg st="15" end="15"/>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
                                            <p:txEl>
                                              <p:pRg st="16" end="16"/>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2">
                                            <p:txEl>
                                              <p:pRg st="17" end="17"/>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
                                            <p:txEl>
                                              <p:pRg st="17" end="1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9">
                                            <p:txEl>
                                              <p:pRg st="18" end="18"/>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
                                            <p:txEl>
                                              <p:pRg st="19" end="19"/>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579438"/>
            <a:ext cx="9144000" cy="688975"/>
          </a:xfrm>
        </p:spPr>
        <p:txBody>
          <a:bodyPr/>
          <a:lstStyle/>
          <a:p>
            <a:pPr eaLnBrk="1" hangingPunct="1"/>
            <a:r>
              <a:rPr lang="en-US" altLang="zh-CN" dirty="0" smtClean="0">
                <a:ea typeface="宋体" pitchFamily="2" charset="-122"/>
              </a:rPr>
              <a:t>4.3 Program Execution</a:t>
            </a:r>
          </a:p>
        </p:txBody>
      </p:sp>
      <p:sp>
        <p:nvSpPr>
          <p:cNvPr id="18435" name="Rectangle 3"/>
          <p:cNvSpPr>
            <a:spLocks noGrp="1" noChangeArrowheads="1"/>
          </p:cNvSpPr>
          <p:nvPr>
            <p:ph type="body" idx="1"/>
          </p:nvPr>
        </p:nvSpPr>
        <p:spPr>
          <a:xfrm>
            <a:off x="431800" y="1316038"/>
            <a:ext cx="8229600" cy="5065712"/>
          </a:xfrm>
        </p:spPr>
        <p:txBody>
          <a:bodyPr/>
          <a:lstStyle/>
          <a:p>
            <a:pPr eaLnBrk="1" hangingPunct="1">
              <a:lnSpc>
                <a:spcPct val="90000"/>
              </a:lnSpc>
            </a:pPr>
            <a:r>
              <a:rPr lang="en-US" altLang="zh-CN" smtClean="0"/>
              <a:t>Controlled by two special-purpose registers</a:t>
            </a:r>
          </a:p>
          <a:p>
            <a:pPr lvl="1" eaLnBrk="1" hangingPunct="1">
              <a:lnSpc>
                <a:spcPct val="90000"/>
              </a:lnSpc>
            </a:pPr>
            <a:r>
              <a:rPr lang="en-US" altLang="zh-CN" smtClean="0"/>
              <a:t>Program counter: address of next instruction</a:t>
            </a:r>
          </a:p>
          <a:p>
            <a:pPr lvl="1" eaLnBrk="1" hangingPunct="1">
              <a:lnSpc>
                <a:spcPct val="90000"/>
              </a:lnSpc>
            </a:pPr>
            <a:r>
              <a:rPr lang="en-US" altLang="zh-CN" smtClean="0"/>
              <a:t>Instruction register: current instruction</a:t>
            </a:r>
          </a:p>
          <a:p>
            <a:pPr eaLnBrk="1" hangingPunct="1">
              <a:lnSpc>
                <a:spcPct val="90000"/>
              </a:lnSpc>
            </a:pPr>
            <a:r>
              <a:rPr lang="en-US" altLang="zh-CN" smtClean="0"/>
              <a:t>Machine Cycle</a:t>
            </a:r>
          </a:p>
          <a:p>
            <a:pPr lvl="1" eaLnBrk="1" hangingPunct="1">
              <a:lnSpc>
                <a:spcPct val="90000"/>
              </a:lnSpc>
            </a:pPr>
            <a:r>
              <a:rPr lang="en-US" altLang="zh-CN" smtClean="0"/>
              <a:t>Fetch</a:t>
            </a:r>
          </a:p>
          <a:p>
            <a:pPr lvl="1" eaLnBrk="1" hangingPunct="1">
              <a:lnSpc>
                <a:spcPct val="90000"/>
              </a:lnSpc>
            </a:pPr>
            <a:r>
              <a:rPr lang="en-US" altLang="zh-CN" smtClean="0"/>
              <a:t>Decode</a:t>
            </a:r>
          </a:p>
          <a:p>
            <a:pPr lvl="1" eaLnBrk="1" hangingPunct="1">
              <a:lnSpc>
                <a:spcPct val="90000"/>
              </a:lnSpc>
            </a:pPr>
            <a:r>
              <a:rPr lang="en-US" altLang="zh-CN" smtClean="0"/>
              <a:t>Execute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23900"/>
            <a:ext cx="9144000" cy="688975"/>
          </a:xfrm>
        </p:spPr>
        <p:txBody>
          <a:bodyPr/>
          <a:lstStyle/>
          <a:p>
            <a:pPr eaLnBrk="1" hangingPunct="1"/>
            <a:r>
              <a:rPr lang="en-US" altLang="zh-CN" b="0" dirty="0" smtClean="0">
                <a:ea typeface="宋体" pitchFamily="2" charset="-122"/>
              </a:rPr>
              <a:t>Figure 4.8</a:t>
            </a:r>
            <a:r>
              <a:rPr lang="en-US" altLang="zh-CN" dirty="0" smtClean="0">
                <a:ea typeface="宋体" pitchFamily="2" charset="-122"/>
              </a:rPr>
              <a:t>  The machine cycle</a:t>
            </a:r>
          </a:p>
        </p:txBody>
      </p:sp>
      <p:pic>
        <p:nvPicPr>
          <p:cNvPr id="19459" name="Picture 6" descr="fig_02_08"/>
          <p:cNvPicPr preferRelativeResize="0">
            <a:picLocks noChangeAspect="1" noChangeArrowheads="1"/>
          </p:cNvPicPr>
          <p:nvPr/>
        </p:nvPicPr>
        <p:blipFill>
          <a:blip r:embed="rId2">
            <a:grayscl/>
          </a:blip>
          <a:srcRect/>
          <a:stretch>
            <a:fillRect/>
          </a:stretch>
        </p:blipFill>
        <p:spPr bwMode="auto">
          <a:xfrm>
            <a:off x="1104900" y="1600200"/>
            <a:ext cx="6934200" cy="4584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01675"/>
            <a:ext cx="8305800" cy="1143000"/>
          </a:xfrm>
        </p:spPr>
        <p:txBody>
          <a:bodyPr/>
          <a:lstStyle/>
          <a:p>
            <a:pPr eaLnBrk="1" hangingPunct="1"/>
            <a:r>
              <a:rPr lang="en-US" altLang="zh-CN" b="0" dirty="0" smtClean="0">
                <a:ea typeface="宋体" pitchFamily="2" charset="-122"/>
              </a:rPr>
              <a:t>Figure 4.9</a:t>
            </a:r>
            <a:r>
              <a:rPr lang="en-US" altLang="zh-CN" dirty="0" smtClean="0">
                <a:ea typeface="宋体" pitchFamily="2" charset="-122"/>
              </a:rPr>
              <a:t>  Decoding the instruction B258</a:t>
            </a:r>
          </a:p>
        </p:txBody>
      </p:sp>
      <p:pic>
        <p:nvPicPr>
          <p:cNvPr id="20483" name="Picture 6" descr="fig_02_09"/>
          <p:cNvPicPr preferRelativeResize="0">
            <a:picLocks noChangeAspect="1" noChangeArrowheads="1"/>
          </p:cNvPicPr>
          <p:nvPr/>
        </p:nvPicPr>
        <p:blipFill>
          <a:blip r:embed="rId2">
            <a:grayscl/>
          </a:blip>
          <a:srcRect/>
          <a:stretch>
            <a:fillRect/>
          </a:stretch>
        </p:blipFill>
        <p:spPr bwMode="auto">
          <a:xfrm>
            <a:off x="457200" y="1600200"/>
            <a:ext cx="8229600" cy="4551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557213"/>
            <a:ext cx="8534400" cy="1143000"/>
          </a:xfrm>
        </p:spPr>
        <p:txBody>
          <a:bodyPr/>
          <a:lstStyle/>
          <a:p>
            <a:pPr eaLnBrk="1" hangingPunct="1"/>
            <a:r>
              <a:rPr lang="en-US" altLang="zh-CN" sz="3200" b="0" dirty="0" smtClean="0">
                <a:ea typeface="宋体" pitchFamily="2" charset="-122"/>
              </a:rPr>
              <a:t>Figure 4.10</a:t>
            </a:r>
            <a:r>
              <a:rPr lang="en-US" altLang="zh-CN" sz="3200" dirty="0" smtClean="0">
                <a:ea typeface="宋体" pitchFamily="2" charset="-122"/>
              </a:rPr>
              <a:t>  The program from Figure 4.7 stored in main memory ready for execution</a:t>
            </a:r>
            <a:endParaRPr lang="en-US" altLang="zh-CN" dirty="0" smtClean="0">
              <a:ea typeface="宋体" pitchFamily="2" charset="-122"/>
            </a:endParaRPr>
          </a:p>
        </p:txBody>
      </p:sp>
      <p:pic>
        <p:nvPicPr>
          <p:cNvPr id="21507" name="Picture 6" descr="fig_02_10"/>
          <p:cNvPicPr preferRelativeResize="0">
            <a:picLocks noChangeAspect="1" noChangeArrowheads="1"/>
          </p:cNvPicPr>
          <p:nvPr/>
        </p:nvPicPr>
        <p:blipFill>
          <a:blip r:embed="rId2">
            <a:grayscl/>
          </a:blip>
          <a:srcRect/>
          <a:stretch>
            <a:fillRect/>
          </a:stretch>
        </p:blipFill>
        <p:spPr bwMode="auto">
          <a:xfrm>
            <a:off x="1295400" y="1600200"/>
            <a:ext cx="6553200" cy="44434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85775"/>
            <a:ext cx="8305800" cy="1143000"/>
          </a:xfrm>
        </p:spPr>
        <p:txBody>
          <a:bodyPr/>
          <a:lstStyle/>
          <a:p>
            <a:pPr eaLnBrk="1" hangingPunct="1"/>
            <a:r>
              <a:rPr lang="en-US" altLang="zh-CN" b="0" dirty="0" smtClean="0">
                <a:ea typeface="宋体" pitchFamily="2" charset="-122"/>
              </a:rPr>
              <a:t>Figure 4.11</a:t>
            </a:r>
            <a:r>
              <a:rPr lang="en-US" altLang="zh-CN" dirty="0" smtClean="0">
                <a:ea typeface="宋体" pitchFamily="2" charset="-122"/>
              </a:rPr>
              <a:t>  Performing the fetch step of the machine cycle</a:t>
            </a:r>
          </a:p>
        </p:txBody>
      </p:sp>
      <p:pic>
        <p:nvPicPr>
          <p:cNvPr id="22531" name="Picture 6" descr="fig_02_11"/>
          <p:cNvPicPr preferRelativeResize="0">
            <a:picLocks noChangeAspect="1" noChangeArrowheads="1"/>
          </p:cNvPicPr>
          <p:nvPr/>
        </p:nvPicPr>
        <p:blipFill>
          <a:blip r:embed="rId2">
            <a:grayscl/>
          </a:blip>
          <a:srcRect b="52931"/>
          <a:stretch>
            <a:fillRect/>
          </a:stretch>
        </p:blipFill>
        <p:spPr bwMode="auto">
          <a:xfrm>
            <a:off x="762000" y="1885950"/>
            <a:ext cx="7283450" cy="3754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85775"/>
            <a:ext cx="8305800" cy="1143000"/>
          </a:xfrm>
        </p:spPr>
        <p:txBody>
          <a:bodyPr/>
          <a:lstStyle/>
          <a:p>
            <a:pPr eaLnBrk="1" hangingPunct="1"/>
            <a:r>
              <a:rPr lang="en-US" altLang="zh-CN" b="0" dirty="0" smtClean="0">
                <a:ea typeface="宋体" pitchFamily="2" charset="-122"/>
              </a:rPr>
              <a:t>Figure 4.11</a:t>
            </a:r>
            <a:r>
              <a:rPr lang="en-US" altLang="zh-CN" dirty="0" smtClean="0">
                <a:ea typeface="宋体" pitchFamily="2" charset="-122"/>
              </a:rPr>
              <a:t>  Performing the fetch step of the machine cycle (cont’d)</a:t>
            </a:r>
          </a:p>
        </p:txBody>
      </p:sp>
      <p:pic>
        <p:nvPicPr>
          <p:cNvPr id="23555" name="Picture 6" descr="fig_02_11"/>
          <p:cNvPicPr preferRelativeResize="0">
            <a:picLocks noChangeAspect="1" noChangeArrowheads="1"/>
          </p:cNvPicPr>
          <p:nvPr/>
        </p:nvPicPr>
        <p:blipFill>
          <a:blip r:embed="rId2">
            <a:grayscl/>
          </a:blip>
          <a:srcRect t="47079"/>
          <a:stretch>
            <a:fillRect/>
          </a:stretch>
        </p:blipFill>
        <p:spPr bwMode="auto">
          <a:xfrm>
            <a:off x="990600" y="1525588"/>
            <a:ext cx="7099300" cy="41132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nvPr>
        </p:nvGraphicFramePr>
        <p:xfrm>
          <a:off x="2961531" y="945163"/>
          <a:ext cx="1755379" cy="5762295"/>
        </p:xfrm>
        <a:graphic>
          <a:graphicData uri="http://schemas.openxmlformats.org/drawingml/2006/table">
            <a:tbl>
              <a:tblPr>
                <a:tableStyleId>{5C22544A-7EE6-4342-B048-85BDC9FD1C3A}</a:tableStyleId>
              </a:tblPr>
              <a:tblGrid>
                <a:gridCol w="864096"/>
                <a:gridCol w="459235"/>
                <a:gridCol w="432048"/>
              </a:tblGrid>
              <a:tr h="274395">
                <a:tc>
                  <a:txBody>
                    <a:bodyPr/>
                    <a:lstStyle/>
                    <a:p>
                      <a:pPr algn="r"/>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en-US" altLang="zh-CN" sz="800" dirty="0" smtClean="0"/>
                    </a:p>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 name="标题 1"/>
          <p:cNvSpPr>
            <a:spLocks noGrp="1"/>
          </p:cNvSpPr>
          <p:nvPr>
            <p:ph type="title"/>
          </p:nvPr>
        </p:nvSpPr>
        <p:spPr>
          <a:xfrm>
            <a:off x="68107" y="341150"/>
            <a:ext cx="2415661" cy="1143634"/>
          </a:xfrm>
        </p:spPr>
        <p:txBody>
          <a:bodyPr/>
          <a:lstStyle/>
          <a:p>
            <a:r>
              <a:rPr lang="en-US" altLang="zh-CN" dirty="0" smtClean="0"/>
              <a:t>For</a:t>
            </a:r>
            <a:r>
              <a:rPr lang="zh-CN" altLang="en-US" dirty="0" smtClean="0"/>
              <a:t>循环的机器指令</a:t>
            </a:r>
            <a:endParaRPr lang="zh-CN" altLang="en-US" dirty="0"/>
          </a:p>
        </p:txBody>
      </p:sp>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27</a:t>
            </a:fld>
            <a:endParaRPr lang="zh-CN" altLang="en-US" dirty="0"/>
          </a:p>
        </p:txBody>
      </p:sp>
      <p:sp>
        <p:nvSpPr>
          <p:cNvPr id="5" name="文本框 4"/>
          <p:cNvSpPr txBox="1"/>
          <p:nvPr/>
        </p:nvSpPr>
        <p:spPr>
          <a:xfrm>
            <a:off x="444831" y="1628800"/>
            <a:ext cx="2941831" cy="1477328"/>
          </a:xfrm>
          <a:prstGeom prst="rect">
            <a:avLst/>
          </a:prstGeom>
          <a:noFill/>
        </p:spPr>
        <p:txBody>
          <a:bodyPr wrap="none" rtlCol="0">
            <a:spAutoFit/>
          </a:bodyPr>
          <a:lstStyle/>
          <a:p>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j=1;</a:t>
            </a:r>
          </a:p>
          <a:p>
            <a:r>
              <a:rPr lang="en-US" altLang="zh-CN" dirty="0" smtClean="0">
                <a:latin typeface="Courier New" panose="02070309020205020404" pitchFamily="49" charset="0"/>
                <a:cs typeface="Courier New" panose="02070309020205020404" pitchFamily="49" charset="0"/>
              </a:rPr>
              <a:t>for(</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=0;i&lt;2;i++)</a:t>
            </a:r>
          </a:p>
          <a:p>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文本框 6"/>
          <p:cNvSpPr txBox="1"/>
          <p:nvPr/>
        </p:nvSpPr>
        <p:spPr>
          <a:xfrm>
            <a:off x="30887" y="4077072"/>
            <a:ext cx="2252540" cy="2031325"/>
          </a:xfrm>
          <a:prstGeom prst="rect">
            <a:avLst/>
          </a:prstGeom>
          <a:noFill/>
        </p:spPr>
        <p:txBody>
          <a:bodyPr wrap="none" rtlCol="0">
            <a:spAutoFit/>
          </a:bodyPr>
          <a:lstStyle/>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=0,j=1;</a:t>
            </a:r>
          </a:p>
          <a:p>
            <a:r>
              <a:rPr lang="en-US" altLang="zh-CN" dirty="0" smtClean="0">
                <a:latin typeface="Courier New" panose="02070309020205020404" pitchFamily="49" charset="0"/>
                <a:cs typeface="Courier New" panose="02070309020205020404" pitchFamily="49" charset="0"/>
              </a:rPr>
              <a:t>L: if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&lt;2)</a:t>
            </a:r>
          </a:p>
          <a:p>
            <a:r>
              <a:rPr lang="en-US" altLang="zh-CN" dirty="0" smtClean="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=i+1;</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goto</a:t>
            </a:r>
            <a:r>
              <a:rPr lang="en-US" altLang="zh-CN" dirty="0" smtClean="0">
                <a:latin typeface="Courier New" panose="02070309020205020404" pitchFamily="49" charset="0"/>
                <a:cs typeface="Courier New" panose="02070309020205020404" pitchFamily="49" charset="0"/>
              </a:rPr>
              <a:t> L;</a:t>
            </a:r>
          </a:p>
          <a:p>
            <a:r>
              <a:rPr lang="en-US" altLang="zh-CN" dirty="0" smtClean="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2699792" y="657856"/>
            <a:ext cx="1114471" cy="6186309"/>
          </a:xfrm>
          <a:prstGeom prst="rect">
            <a:avLst/>
          </a:prstGeom>
          <a:noFill/>
        </p:spPr>
        <p:txBody>
          <a:bodyPr wrap="none" rtlCol="0">
            <a:spAutoFit/>
          </a:bodyPr>
          <a:lstStyle/>
          <a:p>
            <a:pPr algn="r"/>
            <a:r>
              <a:rPr lang="zh-CN" altLang="en-US" b="1" dirty="0" smtClean="0">
                <a:latin typeface="Courier New" panose="02070309020205020404" pitchFamily="49" charset="0"/>
                <a:cs typeface="Courier New" panose="02070309020205020404" pitchFamily="49" charset="0"/>
              </a:rPr>
              <a:t>内存地址</a:t>
            </a:r>
            <a:endParaRPr lang="en-US" altLang="zh-CN" b="1" dirty="0" smtClean="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00:</a:t>
            </a:r>
          </a:p>
          <a:p>
            <a:pPr algn="r"/>
            <a:r>
              <a:rPr lang="en-US" altLang="zh-CN" dirty="0" smtClean="0">
                <a:latin typeface="Courier New" panose="02070309020205020404" pitchFamily="49" charset="0"/>
                <a:cs typeface="Courier New" panose="02070309020205020404" pitchFamily="49" charset="0"/>
              </a:rPr>
              <a:t>… </a:t>
            </a:r>
          </a:p>
          <a:p>
            <a:pPr algn="r"/>
            <a:endParaRPr lang="en-US" altLang="zh-CN" dirty="0" smtClean="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3C:</a:t>
            </a:r>
          </a:p>
          <a:p>
            <a:pPr algn="r"/>
            <a:r>
              <a:rPr lang="en-US" altLang="zh-CN" dirty="0" smtClean="0">
                <a:latin typeface="Courier New" panose="02070309020205020404" pitchFamily="49" charset="0"/>
                <a:cs typeface="Courier New" panose="02070309020205020404" pitchFamily="49" charset="0"/>
              </a:rPr>
              <a:t>3D:</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55:</a:t>
            </a:r>
          </a:p>
          <a:p>
            <a:pPr algn="r"/>
            <a:r>
              <a:rPr lang="en-US" altLang="zh-CN" dirty="0" smtClean="0">
                <a:latin typeface="Courier New" panose="02070309020205020404" pitchFamily="49" charset="0"/>
                <a:cs typeface="Courier New" panose="02070309020205020404" pitchFamily="49" charset="0"/>
              </a:rPr>
              <a:t>57:</a:t>
            </a:r>
          </a:p>
          <a:p>
            <a:pPr algn="r"/>
            <a:r>
              <a:rPr lang="en-US" altLang="zh-CN" dirty="0" smtClean="0">
                <a:latin typeface="Courier New" panose="02070309020205020404" pitchFamily="49" charset="0"/>
                <a:cs typeface="Courier New" panose="02070309020205020404" pitchFamily="49" charset="0"/>
              </a:rPr>
              <a:t>59:</a:t>
            </a:r>
          </a:p>
          <a:p>
            <a:pPr algn="r"/>
            <a:r>
              <a:rPr lang="en-US" altLang="zh-CN" dirty="0" smtClean="0">
                <a:latin typeface="Courier New" panose="02070309020205020404" pitchFamily="49" charset="0"/>
                <a:cs typeface="Courier New" panose="02070309020205020404" pitchFamily="49" charset="0"/>
              </a:rPr>
              <a:t>5B:</a:t>
            </a:r>
          </a:p>
          <a:p>
            <a:pPr algn="r"/>
            <a:r>
              <a:rPr lang="en-US" altLang="zh-CN" dirty="0" smtClean="0">
                <a:latin typeface="Courier New" panose="02070309020205020404" pitchFamily="49" charset="0"/>
                <a:cs typeface="Courier New" panose="02070309020205020404" pitchFamily="49" charset="0"/>
              </a:rPr>
              <a:t>5D:</a:t>
            </a:r>
          </a:p>
          <a:p>
            <a:pPr algn="r"/>
            <a:r>
              <a:rPr lang="en-US" altLang="zh-CN" dirty="0" smtClean="0">
                <a:latin typeface="Courier New" panose="02070309020205020404" pitchFamily="49" charset="0"/>
                <a:cs typeface="Courier New" panose="02070309020205020404" pitchFamily="49" charset="0"/>
              </a:rPr>
              <a:t>5F:</a:t>
            </a:r>
          </a:p>
          <a:p>
            <a:pPr algn="r"/>
            <a:r>
              <a:rPr lang="en-US" altLang="zh-CN" dirty="0" smtClean="0">
                <a:latin typeface="Courier New" panose="02070309020205020404" pitchFamily="49" charset="0"/>
                <a:cs typeface="Courier New" panose="02070309020205020404" pitchFamily="49" charset="0"/>
              </a:rPr>
              <a:t>61:</a:t>
            </a:r>
          </a:p>
          <a:p>
            <a:pPr algn="r"/>
            <a:r>
              <a:rPr lang="en-US" altLang="zh-CN" dirty="0" smtClean="0">
                <a:latin typeface="Courier New" panose="02070309020205020404" pitchFamily="49" charset="0"/>
                <a:cs typeface="Courier New" panose="02070309020205020404" pitchFamily="49" charset="0"/>
              </a:rPr>
              <a:t>63:</a:t>
            </a:r>
          </a:p>
          <a:p>
            <a:pPr algn="r"/>
            <a:r>
              <a:rPr lang="en-US" altLang="zh-CN" dirty="0" smtClean="0">
                <a:latin typeface="Courier New" panose="02070309020205020404" pitchFamily="49" charset="0"/>
                <a:cs typeface="Courier New" panose="02070309020205020404" pitchFamily="49" charset="0"/>
              </a:rPr>
              <a:t>65:</a:t>
            </a:r>
          </a:p>
          <a:p>
            <a:pPr algn="r"/>
            <a:r>
              <a:rPr lang="en-US" altLang="zh-CN" dirty="0" smtClean="0">
                <a:latin typeface="Courier New" panose="02070309020205020404" pitchFamily="49" charset="0"/>
                <a:cs typeface="Courier New" panose="02070309020205020404" pitchFamily="49" charset="0"/>
              </a:rPr>
              <a:t>67:</a:t>
            </a:r>
          </a:p>
          <a:p>
            <a:pPr algn="r"/>
            <a:r>
              <a:rPr lang="en-US" altLang="zh-CN" dirty="0" smtClean="0">
                <a:latin typeface="Courier New" panose="02070309020205020404" pitchFamily="49" charset="0"/>
                <a:cs typeface="Courier New" panose="02070309020205020404" pitchFamily="49" charset="0"/>
              </a:rPr>
              <a:t>69:</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FF:</a:t>
            </a:r>
          </a:p>
        </p:txBody>
      </p:sp>
      <p:sp>
        <p:nvSpPr>
          <p:cNvPr id="10" name="文本框 9"/>
          <p:cNvSpPr txBox="1"/>
          <p:nvPr/>
        </p:nvSpPr>
        <p:spPr>
          <a:xfrm>
            <a:off x="3815468" y="620688"/>
            <a:ext cx="1114408" cy="5355312"/>
          </a:xfrm>
          <a:prstGeom prst="rect">
            <a:avLst/>
          </a:prstGeom>
          <a:noFill/>
        </p:spPr>
        <p:txBody>
          <a:bodyPr wrap="none" rtlCol="0">
            <a:spAutoFit/>
          </a:bodyPr>
          <a:lstStyle/>
          <a:p>
            <a:r>
              <a:rPr lang="zh-CN" altLang="en-US" b="1" dirty="0" smtClean="0">
                <a:latin typeface="Courier New" panose="02070309020205020404" pitchFamily="49" charset="0"/>
                <a:cs typeface="Courier New" panose="02070309020205020404" pitchFamily="49" charset="0"/>
              </a:rPr>
              <a:t>内存内容</a:t>
            </a:r>
            <a:endParaRPr lang="en-US" altLang="zh-CN" b="1" dirty="0" smtClean="0">
              <a:latin typeface="Courier New" panose="02070309020205020404" pitchFamily="49" charset="0"/>
              <a:cs typeface="Courier New" panose="02070309020205020404" pitchFamily="49" charset="0"/>
            </a:endParaRPr>
          </a:p>
          <a:p>
            <a:endParaRPr lang="en-US" altLang="zh-CN" b="1" dirty="0" smtClean="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j</a:t>
            </a:r>
            <a:r>
              <a:rPr lang="en-US" altLang="zh-CN" dirty="0" smtClean="0">
                <a:latin typeface="Courier New" panose="02070309020205020404" pitchFamily="49" charset="0"/>
                <a:cs typeface="Courier New" panose="02070309020205020404" pitchFamily="49" charset="0"/>
              </a:rPr>
              <a:t>=1</a:t>
            </a: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10 3C</a:t>
            </a:r>
          </a:p>
          <a:p>
            <a:r>
              <a:rPr lang="en-US" altLang="zh-CN" dirty="0" smtClean="0">
                <a:latin typeface="Courier New" panose="02070309020205020404" pitchFamily="49" charset="0"/>
                <a:cs typeface="Courier New" panose="02070309020205020404" pitchFamily="49" charset="0"/>
              </a:rPr>
              <a:t>21 02</a:t>
            </a:r>
          </a:p>
          <a:p>
            <a:r>
              <a:rPr lang="en-US" altLang="zh-CN" dirty="0">
                <a:latin typeface="Courier New" panose="02070309020205020404" pitchFamily="49" charset="0"/>
                <a:cs typeface="Courier New" panose="02070309020205020404" pitchFamily="49" charset="0"/>
              </a:rPr>
              <a:t>12 3D</a:t>
            </a:r>
          </a:p>
          <a:p>
            <a:r>
              <a:rPr lang="en-US" altLang="zh-CN" dirty="0">
                <a:latin typeface="Courier New" panose="02070309020205020404" pitchFamily="49" charset="0"/>
                <a:cs typeface="Courier New" panose="02070309020205020404" pitchFamily="49" charset="0"/>
              </a:rPr>
              <a:t>23 01</a:t>
            </a:r>
          </a:p>
          <a:p>
            <a:r>
              <a:rPr lang="en-US" altLang="zh-CN" dirty="0" smtClean="0">
                <a:latin typeface="Courier New" panose="02070309020205020404" pitchFamily="49" charset="0"/>
                <a:cs typeface="Courier New" panose="02070309020205020404" pitchFamily="49" charset="0"/>
              </a:rPr>
              <a:t>B1 65</a:t>
            </a:r>
          </a:p>
          <a:p>
            <a:r>
              <a:rPr lang="en-US" altLang="zh-CN" dirty="0" smtClean="0">
                <a:latin typeface="Courier New" panose="02070309020205020404" pitchFamily="49" charset="0"/>
                <a:cs typeface="Courier New" panose="02070309020205020404" pitchFamily="49" charset="0"/>
              </a:rPr>
              <a:t>52 02</a:t>
            </a:r>
          </a:p>
          <a:p>
            <a:r>
              <a:rPr lang="en-US" altLang="zh-CN" dirty="0" smtClean="0">
                <a:latin typeface="Courier New" panose="02070309020205020404" pitchFamily="49" charset="0"/>
                <a:cs typeface="Courier New" panose="02070309020205020404" pitchFamily="49" charset="0"/>
              </a:rPr>
              <a:t>50 30</a:t>
            </a:r>
          </a:p>
          <a:p>
            <a:r>
              <a:rPr lang="en-US" altLang="zh-CN" dirty="0" smtClean="0">
                <a:latin typeface="Courier New" panose="02070309020205020404" pitchFamily="49" charset="0"/>
                <a:cs typeface="Courier New" panose="02070309020205020404" pitchFamily="49" charset="0"/>
              </a:rPr>
              <a:t>B0 5D</a:t>
            </a:r>
          </a:p>
          <a:p>
            <a:r>
              <a:rPr lang="en-US" altLang="zh-CN" dirty="0" smtClean="0">
                <a:latin typeface="Courier New" panose="02070309020205020404" pitchFamily="49" charset="0"/>
                <a:cs typeface="Courier New" panose="02070309020205020404" pitchFamily="49" charset="0"/>
              </a:rPr>
              <a:t>30 3C</a:t>
            </a:r>
          </a:p>
          <a:p>
            <a:r>
              <a:rPr lang="en-US" altLang="zh-CN" dirty="0" smtClean="0">
                <a:latin typeface="Courier New" panose="02070309020205020404" pitchFamily="49" charset="0"/>
                <a:cs typeface="Courier New" panose="02070309020205020404" pitchFamily="49" charset="0"/>
              </a:rPr>
              <a:t>32 3D</a:t>
            </a:r>
          </a:p>
          <a:p>
            <a:r>
              <a:rPr lang="en-US" altLang="zh-CN" dirty="0" smtClean="0">
                <a:latin typeface="Courier New" panose="02070309020205020404" pitchFamily="49" charset="0"/>
                <a:cs typeface="Courier New" panose="02070309020205020404" pitchFamily="49" charset="0"/>
              </a:rPr>
              <a:t>C0 00</a:t>
            </a:r>
          </a:p>
        </p:txBody>
      </p:sp>
      <p:graphicFrame>
        <p:nvGraphicFramePr>
          <p:cNvPr id="13" name="表格 12"/>
          <p:cNvGraphicFramePr>
            <a:graphicFrameLocks noGrp="1"/>
          </p:cNvGraphicFramePr>
          <p:nvPr>
            <p:extLst>
              <p:ext uri="{D42A27DB-BD31-4B8C-83A1-F6EECF244321}">
                <p14:modId xmlns:p14="http://schemas.microsoft.com/office/powerpoint/2010/main" val="2167646252"/>
              </p:ext>
            </p:extLst>
          </p:nvPr>
        </p:nvGraphicFramePr>
        <p:xfrm>
          <a:off x="4921180" y="1844824"/>
          <a:ext cx="4130754" cy="4447514"/>
        </p:xfrm>
        <a:graphic>
          <a:graphicData uri="http://schemas.openxmlformats.org/drawingml/2006/table">
            <a:tbl>
              <a:tblPr>
                <a:tableStyleId>{5C22544A-7EE6-4342-B048-85BDC9FD1C3A}</a:tableStyleId>
              </a:tblPr>
              <a:tblGrid>
                <a:gridCol w="688459"/>
                <a:gridCol w="688459"/>
                <a:gridCol w="688459"/>
                <a:gridCol w="688459"/>
                <a:gridCol w="688459"/>
                <a:gridCol w="688459"/>
              </a:tblGrid>
              <a:tr h="331589">
                <a:tc>
                  <a:txBody>
                    <a:bodyPr/>
                    <a:lstStyle/>
                    <a:p>
                      <a:pPr algn="ctr"/>
                      <a:r>
                        <a:rPr lang="en-US" altLang="zh-CN" sz="1800" dirty="0" smtClean="0"/>
                        <a:t>PC</a:t>
                      </a:r>
                      <a:endParaRPr lang="zh-CN" altLang="en-US" sz="1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IR</a:t>
                      </a:r>
                      <a:endParaRPr lang="zh-CN" altLang="en-US" sz="1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t>PC</a:t>
                      </a:r>
                      <a:endParaRPr lang="zh-CN" altLang="en-US" sz="1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t>IR</a:t>
                      </a:r>
                      <a:endParaRPr lang="zh-CN" altLang="en-US" sz="1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t>PC</a:t>
                      </a:r>
                      <a:endParaRPr lang="zh-CN" altLang="en-US" sz="1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t>IR</a:t>
                      </a:r>
                      <a:endParaRPr lang="zh-CN" altLang="en-US" sz="1800" dirty="0"/>
                    </a:p>
                  </a:txBody>
                  <a:tcPr marL="0" marR="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55</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57</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10 3C</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59</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21</a:t>
                      </a:r>
                      <a:r>
                        <a:rPr lang="en-US" altLang="zh-CN" sz="1600" baseline="0" dirty="0" smtClean="0"/>
                        <a:t> 02</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5B</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12 3D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23 01</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B0</a:t>
                      </a:r>
                      <a:r>
                        <a:rPr lang="en-US" altLang="zh-CN" sz="1600" baseline="0" dirty="0" smtClean="0"/>
                        <a:t> 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B0</a:t>
                      </a:r>
                      <a:r>
                        <a:rPr lang="en-US" altLang="zh-CN" sz="1600" baseline="0" dirty="0" smtClean="0"/>
                        <a:t> 5D</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5F</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B1 65</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5F</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B1 65</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5F-&gt;65</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B1 65</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61(</a:t>
                      </a:r>
                      <a:r>
                        <a:rPr lang="en-US" altLang="zh-CN" sz="1600" dirty="0" err="1" smtClean="0"/>
                        <a:t>i</a:t>
                      </a:r>
                      <a:r>
                        <a:rPr lang="en-US" altLang="zh-CN" sz="1600" dirty="0" smtClean="0"/>
                        <a:t>=0)</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52 02</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61(</a:t>
                      </a:r>
                      <a:r>
                        <a:rPr lang="en-US" altLang="zh-CN" sz="1600" dirty="0" err="1" smtClean="0"/>
                        <a:t>i</a:t>
                      </a:r>
                      <a:r>
                        <a:rPr lang="en-US" altLang="zh-CN" sz="1600" dirty="0" smtClean="0"/>
                        <a:t>=1)</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52</a:t>
                      </a:r>
                      <a:r>
                        <a:rPr lang="en-US" altLang="zh-CN" sz="1600" baseline="0" dirty="0" smtClean="0"/>
                        <a:t> 02</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63(</a:t>
                      </a:r>
                      <a:r>
                        <a:rPr lang="en-US" altLang="zh-CN" sz="1600" dirty="0" err="1" smtClean="0"/>
                        <a:t>i</a:t>
                      </a:r>
                      <a:r>
                        <a:rPr lang="en-US" altLang="zh-CN" sz="1600" dirty="0" smtClean="0"/>
                        <a:t>=1)</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50 30</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63(</a:t>
                      </a:r>
                      <a:r>
                        <a:rPr lang="en-US" altLang="zh-CN" sz="1600" dirty="0" err="1" smtClean="0"/>
                        <a:t>i</a:t>
                      </a:r>
                      <a:r>
                        <a:rPr lang="en-US" altLang="zh-CN" sz="1600" dirty="0" smtClean="0"/>
                        <a:t>=2)</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50 30</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t>65-&gt;5D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t>B0</a:t>
                      </a:r>
                      <a:r>
                        <a:rPr lang="en-US" altLang="zh-CN" sz="1600" baseline="0" dirty="0" smtClean="0"/>
                        <a:t> 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65-&gt;5D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B0</a:t>
                      </a:r>
                      <a:r>
                        <a:rPr lang="en-US" altLang="zh-CN" sz="1600" baseline="0" dirty="0" smtClean="0"/>
                        <a:t> 5D</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65</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B1 65</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67</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30 3C</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69</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32 3D</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6B</a:t>
                      </a: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t>C0</a:t>
                      </a:r>
                      <a:r>
                        <a:rPr lang="en-US" altLang="zh-CN" sz="1600" baseline="0" dirty="0" smtClean="0"/>
                        <a:t> 00</a:t>
                      </a: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08187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extLst>
              <p:ext uri="{D42A27DB-BD31-4B8C-83A1-F6EECF244321}">
                <p14:modId xmlns:p14="http://schemas.microsoft.com/office/powerpoint/2010/main" val="2063925447"/>
              </p:ext>
            </p:extLst>
          </p:nvPr>
        </p:nvGraphicFramePr>
        <p:xfrm>
          <a:off x="2961531" y="945163"/>
          <a:ext cx="1755379" cy="5762295"/>
        </p:xfrm>
        <a:graphic>
          <a:graphicData uri="http://schemas.openxmlformats.org/drawingml/2006/table">
            <a:tbl>
              <a:tblPr>
                <a:tableStyleId>{5C22544A-7EE6-4342-B048-85BDC9FD1C3A}</a:tableStyleId>
              </a:tblPr>
              <a:tblGrid>
                <a:gridCol w="864096"/>
                <a:gridCol w="459235"/>
                <a:gridCol w="432048"/>
              </a:tblGrid>
              <a:tr h="274395">
                <a:tc>
                  <a:txBody>
                    <a:bodyPr/>
                    <a:lstStyle/>
                    <a:p>
                      <a:pPr algn="r"/>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en-US" altLang="zh-CN" sz="800" dirty="0" smtClean="0"/>
                    </a:p>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pPr algn="ctr"/>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p>
                  </a:txBody>
                  <a:tcPr marL="0" marR="0" marT="0" marB="0">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gridSpan="2">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zh-CN" altLang="en-US" sz="8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 name="标题 1"/>
          <p:cNvSpPr>
            <a:spLocks noGrp="1"/>
          </p:cNvSpPr>
          <p:nvPr>
            <p:ph type="title"/>
          </p:nvPr>
        </p:nvSpPr>
        <p:spPr>
          <a:xfrm>
            <a:off x="68107" y="341150"/>
            <a:ext cx="2415661" cy="1143634"/>
          </a:xfrm>
        </p:spPr>
        <p:txBody>
          <a:bodyPr/>
          <a:lstStyle/>
          <a:p>
            <a:r>
              <a:rPr lang="en-US" altLang="zh-CN" dirty="0" smtClean="0"/>
              <a:t>For</a:t>
            </a:r>
            <a:r>
              <a:rPr lang="zh-CN" altLang="en-US" dirty="0" smtClean="0"/>
              <a:t>循环的机器指令</a:t>
            </a:r>
            <a:endParaRPr lang="zh-CN" altLang="en-US" dirty="0"/>
          </a:p>
        </p:txBody>
      </p:sp>
      <p:sp>
        <p:nvSpPr>
          <p:cNvPr id="4" name="灯片编号占位符 3"/>
          <p:cNvSpPr>
            <a:spLocks noGrp="1"/>
          </p:cNvSpPr>
          <p:nvPr>
            <p:ph type="sldNum" sz="quarter" idx="12"/>
          </p:nvPr>
        </p:nvSpPr>
        <p:spPr/>
        <p:txBody>
          <a:bodyPr/>
          <a:lstStyle/>
          <a:p>
            <a:pPr>
              <a:defRPr/>
            </a:pPr>
            <a:fld id="{AA060798-EB18-4784-B3E6-1DA2801BBFB5}" type="slidenum">
              <a:rPr lang="zh-CN" altLang="en-US" smtClean="0"/>
              <a:pPr>
                <a:defRPr/>
              </a:pPr>
              <a:t>28</a:t>
            </a:fld>
            <a:endParaRPr lang="zh-CN" altLang="en-US" dirty="0"/>
          </a:p>
        </p:txBody>
      </p:sp>
      <p:sp>
        <p:nvSpPr>
          <p:cNvPr id="5" name="文本框 4"/>
          <p:cNvSpPr txBox="1"/>
          <p:nvPr/>
        </p:nvSpPr>
        <p:spPr>
          <a:xfrm>
            <a:off x="444831" y="1628800"/>
            <a:ext cx="2941831" cy="1477328"/>
          </a:xfrm>
          <a:prstGeom prst="rect">
            <a:avLst/>
          </a:prstGeom>
          <a:noFill/>
        </p:spPr>
        <p:txBody>
          <a:bodyPr wrap="none" rtlCol="0">
            <a:spAutoFit/>
          </a:bodyPr>
          <a:lstStyle/>
          <a:p>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j=1;</a:t>
            </a:r>
          </a:p>
          <a:p>
            <a:r>
              <a:rPr lang="en-US" altLang="zh-CN" dirty="0" smtClean="0">
                <a:latin typeface="Courier New" panose="02070309020205020404" pitchFamily="49" charset="0"/>
                <a:cs typeface="Courier New" panose="02070309020205020404" pitchFamily="49" charset="0"/>
              </a:rPr>
              <a:t>for(</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=0;i&lt;2;i++)</a:t>
            </a:r>
          </a:p>
          <a:p>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文本框 6"/>
          <p:cNvSpPr txBox="1"/>
          <p:nvPr/>
        </p:nvSpPr>
        <p:spPr>
          <a:xfrm>
            <a:off x="30887" y="4077072"/>
            <a:ext cx="2252540" cy="2031325"/>
          </a:xfrm>
          <a:prstGeom prst="rect">
            <a:avLst/>
          </a:prstGeom>
          <a:noFill/>
        </p:spPr>
        <p:txBody>
          <a:bodyPr wrap="none" rtlCol="0">
            <a:spAutoFit/>
          </a:bodyPr>
          <a:lstStyle/>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int</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=0,j=1;</a:t>
            </a:r>
          </a:p>
          <a:p>
            <a:r>
              <a:rPr lang="en-US" altLang="zh-CN" dirty="0" smtClean="0">
                <a:latin typeface="Courier New" panose="02070309020205020404" pitchFamily="49" charset="0"/>
                <a:cs typeface="Courier New" panose="02070309020205020404" pitchFamily="49" charset="0"/>
              </a:rPr>
              <a:t>L: if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&lt;2)</a:t>
            </a:r>
          </a:p>
          <a:p>
            <a:r>
              <a:rPr lang="en-US" altLang="zh-CN" dirty="0" smtClean="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j=</a:t>
            </a:r>
            <a:r>
              <a:rPr lang="en-US" altLang="zh-CN" dirty="0" err="1" smtClean="0">
                <a:latin typeface="Courier New" panose="02070309020205020404" pitchFamily="49" charset="0"/>
                <a:cs typeface="Courier New" panose="02070309020205020404" pitchFamily="49" charset="0"/>
              </a:rPr>
              <a:t>j+i</a:t>
            </a:r>
            <a:r>
              <a:rPr lang="en-US" altLang="zh-CN" dirty="0" smtClean="0">
                <a:latin typeface="Courier New" panose="02070309020205020404" pitchFamily="49" charset="0"/>
                <a:cs typeface="Courier New" panose="02070309020205020404" pitchFamily="49" charset="0"/>
              </a:rPr>
              <a:t>;</a:t>
            </a:r>
          </a:p>
          <a:p>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=i+1;</a:t>
            </a:r>
          </a:p>
          <a:p>
            <a:r>
              <a:rPr lang="en-US" altLang="zh-CN" dirty="0">
                <a:latin typeface="Courier New" panose="02070309020205020404" pitchFamily="49" charset="0"/>
                <a:cs typeface="Courier New" panose="02070309020205020404" pitchFamily="49" charset="0"/>
              </a:rPr>
              <a:t> </a:t>
            </a:r>
            <a:r>
              <a:rPr lang="en-US" altLang="zh-CN" dirty="0" smtClean="0">
                <a:latin typeface="Courier New" panose="02070309020205020404" pitchFamily="49" charset="0"/>
                <a:cs typeface="Courier New" panose="02070309020205020404" pitchFamily="49" charset="0"/>
              </a:rPr>
              <a:t>     </a:t>
            </a:r>
            <a:r>
              <a:rPr lang="en-US" altLang="zh-CN" dirty="0" err="1" smtClean="0">
                <a:latin typeface="Courier New" panose="02070309020205020404" pitchFamily="49" charset="0"/>
                <a:cs typeface="Courier New" panose="02070309020205020404" pitchFamily="49" charset="0"/>
              </a:rPr>
              <a:t>goto</a:t>
            </a:r>
            <a:r>
              <a:rPr lang="en-US" altLang="zh-CN" dirty="0" smtClean="0">
                <a:latin typeface="Courier New" panose="02070309020205020404" pitchFamily="49" charset="0"/>
                <a:cs typeface="Courier New" panose="02070309020205020404" pitchFamily="49" charset="0"/>
              </a:rPr>
              <a:t> L;</a:t>
            </a:r>
          </a:p>
          <a:p>
            <a:r>
              <a:rPr lang="en-US" altLang="zh-CN" dirty="0" smtClean="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2699792" y="657856"/>
            <a:ext cx="1114471" cy="6186309"/>
          </a:xfrm>
          <a:prstGeom prst="rect">
            <a:avLst/>
          </a:prstGeom>
          <a:noFill/>
        </p:spPr>
        <p:txBody>
          <a:bodyPr wrap="none" rtlCol="0">
            <a:spAutoFit/>
          </a:bodyPr>
          <a:lstStyle/>
          <a:p>
            <a:pPr algn="r"/>
            <a:r>
              <a:rPr lang="zh-CN" altLang="en-US" b="1" dirty="0" smtClean="0">
                <a:latin typeface="Courier New" panose="02070309020205020404" pitchFamily="49" charset="0"/>
                <a:cs typeface="Courier New" panose="02070309020205020404" pitchFamily="49" charset="0"/>
              </a:rPr>
              <a:t>内存地址</a:t>
            </a:r>
            <a:endParaRPr lang="en-US" altLang="zh-CN" b="1" dirty="0" smtClean="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00:</a:t>
            </a:r>
          </a:p>
          <a:p>
            <a:pPr algn="r"/>
            <a:r>
              <a:rPr lang="en-US" altLang="zh-CN" dirty="0" smtClean="0">
                <a:latin typeface="Courier New" panose="02070309020205020404" pitchFamily="49" charset="0"/>
                <a:cs typeface="Courier New" panose="02070309020205020404" pitchFamily="49" charset="0"/>
              </a:rPr>
              <a:t>… </a:t>
            </a:r>
          </a:p>
          <a:p>
            <a:pPr algn="r"/>
            <a:endParaRPr lang="en-US" altLang="zh-CN" dirty="0" smtClean="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3C:</a:t>
            </a:r>
          </a:p>
          <a:p>
            <a:pPr algn="r"/>
            <a:r>
              <a:rPr lang="en-US" altLang="zh-CN" dirty="0" smtClean="0">
                <a:latin typeface="Courier New" panose="02070309020205020404" pitchFamily="49" charset="0"/>
                <a:cs typeface="Courier New" panose="02070309020205020404" pitchFamily="49" charset="0"/>
              </a:rPr>
              <a:t>3D:</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55:</a:t>
            </a:r>
          </a:p>
          <a:p>
            <a:pPr algn="r"/>
            <a:r>
              <a:rPr lang="en-US" altLang="zh-CN" dirty="0" smtClean="0">
                <a:latin typeface="Courier New" panose="02070309020205020404" pitchFamily="49" charset="0"/>
                <a:cs typeface="Courier New" panose="02070309020205020404" pitchFamily="49" charset="0"/>
              </a:rPr>
              <a:t>57:</a:t>
            </a:r>
          </a:p>
          <a:p>
            <a:pPr algn="r"/>
            <a:r>
              <a:rPr lang="en-US" altLang="zh-CN" dirty="0" smtClean="0">
                <a:latin typeface="Courier New" panose="02070309020205020404" pitchFamily="49" charset="0"/>
                <a:cs typeface="Courier New" panose="02070309020205020404" pitchFamily="49" charset="0"/>
              </a:rPr>
              <a:t>59:</a:t>
            </a:r>
          </a:p>
          <a:p>
            <a:pPr algn="r"/>
            <a:r>
              <a:rPr lang="en-US" altLang="zh-CN" dirty="0" smtClean="0">
                <a:latin typeface="Courier New" panose="02070309020205020404" pitchFamily="49" charset="0"/>
                <a:cs typeface="Courier New" panose="02070309020205020404" pitchFamily="49" charset="0"/>
              </a:rPr>
              <a:t>5B:</a:t>
            </a:r>
          </a:p>
          <a:p>
            <a:pPr algn="r"/>
            <a:r>
              <a:rPr lang="en-US" altLang="zh-CN" dirty="0" smtClean="0">
                <a:latin typeface="Courier New" panose="02070309020205020404" pitchFamily="49" charset="0"/>
                <a:cs typeface="Courier New" panose="02070309020205020404" pitchFamily="49" charset="0"/>
              </a:rPr>
              <a:t>5D:</a:t>
            </a:r>
          </a:p>
          <a:p>
            <a:pPr algn="r"/>
            <a:r>
              <a:rPr lang="en-US" altLang="zh-CN" dirty="0" smtClean="0">
                <a:latin typeface="Courier New" panose="02070309020205020404" pitchFamily="49" charset="0"/>
                <a:cs typeface="Courier New" panose="02070309020205020404" pitchFamily="49" charset="0"/>
              </a:rPr>
              <a:t>5F:</a:t>
            </a:r>
          </a:p>
          <a:p>
            <a:pPr algn="r"/>
            <a:r>
              <a:rPr lang="en-US" altLang="zh-CN" dirty="0" smtClean="0">
                <a:latin typeface="Courier New" panose="02070309020205020404" pitchFamily="49" charset="0"/>
                <a:cs typeface="Courier New" panose="02070309020205020404" pitchFamily="49" charset="0"/>
              </a:rPr>
              <a:t>61:</a:t>
            </a:r>
          </a:p>
          <a:p>
            <a:pPr algn="r"/>
            <a:r>
              <a:rPr lang="en-US" altLang="zh-CN" dirty="0" smtClean="0">
                <a:latin typeface="Courier New" panose="02070309020205020404" pitchFamily="49" charset="0"/>
                <a:cs typeface="Courier New" panose="02070309020205020404" pitchFamily="49" charset="0"/>
              </a:rPr>
              <a:t>63:</a:t>
            </a:r>
          </a:p>
          <a:p>
            <a:pPr algn="r"/>
            <a:r>
              <a:rPr lang="en-US" altLang="zh-CN" dirty="0" smtClean="0">
                <a:latin typeface="Courier New" panose="02070309020205020404" pitchFamily="49" charset="0"/>
                <a:cs typeface="Courier New" panose="02070309020205020404" pitchFamily="49" charset="0"/>
              </a:rPr>
              <a:t>65:</a:t>
            </a:r>
          </a:p>
          <a:p>
            <a:pPr algn="r"/>
            <a:r>
              <a:rPr lang="en-US" altLang="zh-CN" dirty="0" smtClean="0">
                <a:latin typeface="Courier New" panose="02070309020205020404" pitchFamily="49" charset="0"/>
                <a:cs typeface="Courier New" panose="02070309020205020404" pitchFamily="49" charset="0"/>
              </a:rPr>
              <a:t>67:</a:t>
            </a:r>
          </a:p>
          <a:p>
            <a:pPr algn="r"/>
            <a:r>
              <a:rPr lang="en-US" altLang="zh-CN" dirty="0" smtClean="0">
                <a:latin typeface="Courier New" panose="02070309020205020404" pitchFamily="49" charset="0"/>
                <a:cs typeface="Courier New" panose="02070309020205020404" pitchFamily="49" charset="0"/>
              </a:rPr>
              <a:t>69:</a:t>
            </a:r>
          </a:p>
          <a:p>
            <a:pPr algn="r"/>
            <a:r>
              <a:rPr lang="en-US" altLang="zh-CN" dirty="0" smtClean="0">
                <a:latin typeface="Courier New" panose="02070309020205020404" pitchFamily="49" charset="0"/>
                <a:cs typeface="Courier New" panose="02070309020205020404" pitchFamily="49" charset="0"/>
              </a:rPr>
              <a:t>… </a:t>
            </a:r>
          </a:p>
          <a:p>
            <a:pPr algn="r"/>
            <a:r>
              <a:rPr lang="en-US" altLang="zh-CN" dirty="0" smtClean="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pPr algn="r"/>
            <a:r>
              <a:rPr lang="en-US" altLang="zh-CN" dirty="0" smtClean="0">
                <a:latin typeface="Courier New" panose="02070309020205020404" pitchFamily="49" charset="0"/>
                <a:cs typeface="Courier New" panose="02070309020205020404" pitchFamily="49" charset="0"/>
              </a:rPr>
              <a:t>FF:</a:t>
            </a:r>
          </a:p>
        </p:txBody>
      </p:sp>
      <p:sp>
        <p:nvSpPr>
          <p:cNvPr id="10" name="文本框 9"/>
          <p:cNvSpPr txBox="1"/>
          <p:nvPr/>
        </p:nvSpPr>
        <p:spPr>
          <a:xfrm>
            <a:off x="3815468" y="620688"/>
            <a:ext cx="1114408" cy="5355312"/>
          </a:xfrm>
          <a:prstGeom prst="rect">
            <a:avLst/>
          </a:prstGeom>
          <a:noFill/>
        </p:spPr>
        <p:txBody>
          <a:bodyPr wrap="none" rtlCol="0">
            <a:spAutoFit/>
          </a:bodyPr>
          <a:lstStyle/>
          <a:p>
            <a:r>
              <a:rPr lang="zh-CN" altLang="en-US" b="1" dirty="0" smtClean="0">
                <a:latin typeface="Courier New" panose="02070309020205020404" pitchFamily="49" charset="0"/>
                <a:cs typeface="Courier New" panose="02070309020205020404" pitchFamily="49" charset="0"/>
              </a:rPr>
              <a:t>内存内容</a:t>
            </a:r>
            <a:endParaRPr lang="en-US" altLang="zh-CN" b="1" dirty="0" smtClean="0">
              <a:latin typeface="Courier New" panose="02070309020205020404" pitchFamily="49" charset="0"/>
              <a:cs typeface="Courier New" panose="02070309020205020404" pitchFamily="49" charset="0"/>
            </a:endParaRPr>
          </a:p>
          <a:p>
            <a:endParaRPr lang="en-US" altLang="zh-CN" b="1" dirty="0" smtClean="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err="1" smtClean="0">
                <a:latin typeface="Courier New" panose="02070309020205020404" pitchFamily="49" charset="0"/>
                <a:cs typeface="Courier New" panose="02070309020205020404" pitchFamily="49" charset="0"/>
              </a:rPr>
              <a:t>i</a:t>
            </a:r>
            <a:r>
              <a:rPr lang="en-US" altLang="zh-CN" dirty="0" smtClean="0">
                <a:latin typeface="Courier New" panose="02070309020205020404" pitchFamily="49" charset="0"/>
                <a:cs typeface="Courier New" panose="02070309020205020404" pitchFamily="49" charset="0"/>
              </a:rPr>
              <a:t>=0</a:t>
            </a:r>
          </a:p>
          <a:p>
            <a:r>
              <a:rPr lang="en-US" altLang="zh-CN" dirty="0">
                <a:latin typeface="Courier New" panose="02070309020205020404" pitchFamily="49" charset="0"/>
                <a:cs typeface="Courier New" panose="02070309020205020404" pitchFamily="49" charset="0"/>
              </a:rPr>
              <a:t>j</a:t>
            </a:r>
            <a:r>
              <a:rPr lang="en-US" altLang="zh-CN" dirty="0" smtClean="0">
                <a:latin typeface="Courier New" panose="02070309020205020404" pitchFamily="49" charset="0"/>
                <a:cs typeface="Courier New" panose="02070309020205020404" pitchFamily="49" charset="0"/>
              </a:rPr>
              <a:t>=1</a:t>
            </a:r>
          </a:p>
          <a:p>
            <a:endParaRPr lang="en-US" altLang="zh-CN" dirty="0">
              <a:latin typeface="Courier New" panose="02070309020205020404" pitchFamily="49" charset="0"/>
              <a:cs typeface="Courier New" panose="02070309020205020404" pitchFamily="49" charset="0"/>
            </a:endParaRPr>
          </a:p>
          <a:p>
            <a:endParaRPr lang="en-US" altLang="zh-CN" dirty="0" smtClean="0">
              <a:latin typeface="Courier New" panose="02070309020205020404" pitchFamily="49" charset="0"/>
              <a:cs typeface="Courier New" panose="02070309020205020404" pitchFamily="49" charset="0"/>
            </a:endParaRPr>
          </a:p>
          <a:p>
            <a:r>
              <a:rPr lang="en-US" altLang="zh-CN" dirty="0" smtClean="0">
                <a:latin typeface="Courier New" panose="02070309020205020404" pitchFamily="49" charset="0"/>
                <a:cs typeface="Courier New" panose="02070309020205020404" pitchFamily="49" charset="0"/>
              </a:rPr>
              <a:t>10 3C</a:t>
            </a:r>
          </a:p>
          <a:p>
            <a:r>
              <a:rPr lang="en-US" altLang="zh-CN" dirty="0" smtClean="0">
                <a:latin typeface="Courier New" panose="02070309020205020404" pitchFamily="49" charset="0"/>
                <a:cs typeface="Courier New" panose="02070309020205020404" pitchFamily="49" charset="0"/>
              </a:rPr>
              <a:t>21 02</a:t>
            </a:r>
          </a:p>
          <a:p>
            <a:r>
              <a:rPr lang="en-US" altLang="zh-CN" dirty="0">
                <a:latin typeface="Courier New" panose="02070309020205020404" pitchFamily="49" charset="0"/>
                <a:cs typeface="Courier New" panose="02070309020205020404" pitchFamily="49" charset="0"/>
              </a:rPr>
              <a:t>12 3D</a:t>
            </a:r>
          </a:p>
          <a:p>
            <a:r>
              <a:rPr lang="en-US" altLang="zh-CN" dirty="0">
                <a:latin typeface="Courier New" panose="02070309020205020404" pitchFamily="49" charset="0"/>
                <a:cs typeface="Courier New" panose="02070309020205020404" pitchFamily="49" charset="0"/>
              </a:rPr>
              <a:t>23 01</a:t>
            </a:r>
          </a:p>
          <a:p>
            <a:r>
              <a:rPr lang="en-US" altLang="zh-CN" dirty="0" smtClean="0">
                <a:latin typeface="Courier New" panose="02070309020205020404" pitchFamily="49" charset="0"/>
                <a:cs typeface="Courier New" panose="02070309020205020404" pitchFamily="49" charset="0"/>
              </a:rPr>
              <a:t>B1 65</a:t>
            </a:r>
          </a:p>
          <a:p>
            <a:r>
              <a:rPr lang="en-US" altLang="zh-CN" dirty="0" smtClean="0">
                <a:latin typeface="Courier New" panose="02070309020205020404" pitchFamily="49" charset="0"/>
                <a:cs typeface="Courier New" panose="02070309020205020404" pitchFamily="49" charset="0"/>
              </a:rPr>
              <a:t>52 02</a:t>
            </a:r>
          </a:p>
          <a:p>
            <a:r>
              <a:rPr lang="en-US" altLang="zh-CN" dirty="0" smtClean="0">
                <a:latin typeface="Courier New" panose="02070309020205020404" pitchFamily="49" charset="0"/>
                <a:cs typeface="Courier New" panose="02070309020205020404" pitchFamily="49" charset="0"/>
              </a:rPr>
              <a:t>50 30</a:t>
            </a:r>
          </a:p>
          <a:p>
            <a:r>
              <a:rPr lang="en-US" altLang="zh-CN" dirty="0" smtClean="0">
                <a:latin typeface="Courier New" panose="02070309020205020404" pitchFamily="49" charset="0"/>
                <a:cs typeface="Courier New" panose="02070309020205020404" pitchFamily="49" charset="0"/>
              </a:rPr>
              <a:t>B0 5D</a:t>
            </a:r>
          </a:p>
          <a:p>
            <a:r>
              <a:rPr lang="en-US" altLang="zh-CN" dirty="0" smtClean="0">
                <a:latin typeface="Courier New" panose="02070309020205020404" pitchFamily="49" charset="0"/>
                <a:cs typeface="Courier New" panose="02070309020205020404" pitchFamily="49" charset="0"/>
              </a:rPr>
              <a:t>30 3C</a:t>
            </a:r>
          </a:p>
          <a:p>
            <a:r>
              <a:rPr lang="en-US" altLang="zh-CN" dirty="0" smtClean="0">
                <a:latin typeface="Courier New" panose="02070309020205020404" pitchFamily="49" charset="0"/>
                <a:cs typeface="Courier New" panose="02070309020205020404" pitchFamily="49" charset="0"/>
              </a:rPr>
              <a:t>32 3D</a:t>
            </a:r>
          </a:p>
          <a:p>
            <a:r>
              <a:rPr lang="en-US" altLang="zh-CN" dirty="0" smtClean="0">
                <a:latin typeface="Courier New" panose="02070309020205020404" pitchFamily="49" charset="0"/>
                <a:cs typeface="Courier New" panose="02070309020205020404" pitchFamily="49" charset="0"/>
              </a:rPr>
              <a:t>C0 00</a:t>
            </a:r>
          </a:p>
        </p:txBody>
      </p:sp>
      <p:graphicFrame>
        <p:nvGraphicFramePr>
          <p:cNvPr id="13" name="表格 12"/>
          <p:cNvGraphicFramePr>
            <a:graphicFrameLocks noGrp="1"/>
          </p:cNvGraphicFramePr>
          <p:nvPr>
            <p:extLst>
              <p:ext uri="{D42A27DB-BD31-4B8C-83A1-F6EECF244321}">
                <p14:modId xmlns:p14="http://schemas.microsoft.com/office/powerpoint/2010/main" val="2425536349"/>
              </p:ext>
            </p:extLst>
          </p:nvPr>
        </p:nvGraphicFramePr>
        <p:xfrm>
          <a:off x="4921180" y="1844824"/>
          <a:ext cx="4130754" cy="4447514"/>
        </p:xfrm>
        <a:graphic>
          <a:graphicData uri="http://schemas.openxmlformats.org/drawingml/2006/table">
            <a:tbl>
              <a:tblPr>
                <a:tableStyleId>{5C22544A-7EE6-4342-B048-85BDC9FD1C3A}</a:tableStyleId>
              </a:tblPr>
              <a:tblGrid>
                <a:gridCol w="688459"/>
                <a:gridCol w="688459"/>
                <a:gridCol w="688459"/>
                <a:gridCol w="688459"/>
                <a:gridCol w="688459"/>
                <a:gridCol w="688459"/>
              </a:tblGrid>
              <a:tr h="331589">
                <a:tc>
                  <a:txBody>
                    <a:bodyPr/>
                    <a:lstStyle/>
                    <a:p>
                      <a:pPr algn="ctr"/>
                      <a:r>
                        <a:rPr lang="en-US" altLang="zh-CN" sz="1800" dirty="0" smtClean="0">
                          <a:solidFill>
                            <a:srgbClr val="00B050"/>
                          </a:solidFill>
                        </a:rPr>
                        <a:t>PC</a:t>
                      </a:r>
                      <a:endParaRPr lang="zh-CN" altLang="en-US" sz="1800" dirty="0">
                        <a:solidFill>
                          <a:srgbClr val="00B05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6">
                  <a:txBody>
                    <a:bodyPr/>
                    <a:lstStyle/>
                    <a:p>
                      <a:pPr algn="ctr"/>
                      <a:endParaRPr lang="zh-CN" altLang="en-US" sz="1600" dirty="0">
                        <a:solidFill>
                          <a:srgbClr val="00B05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rgbClr val="00B050"/>
                          </a:solidFill>
                        </a:rPr>
                        <a:t>PC</a:t>
                      </a:r>
                      <a:endParaRPr lang="zh-CN" altLang="en-US" sz="1800" dirty="0">
                        <a:solidFill>
                          <a:srgbClr val="00B05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16">
                  <a:txBody>
                    <a:bodyPr/>
                    <a:lstStyle/>
                    <a:p>
                      <a:pPr algn="ctr"/>
                      <a:endParaRPr lang="zh-CN" altLang="en-US" sz="1600" dirty="0">
                        <a:solidFill>
                          <a:srgbClr val="00B05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rgbClr val="00B050"/>
                          </a:solidFill>
                        </a:rPr>
                        <a:t>PC</a:t>
                      </a:r>
                      <a:endParaRPr lang="zh-CN" altLang="en-US" sz="1800" dirty="0">
                        <a:solidFill>
                          <a:srgbClr val="00B05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16">
                  <a:txBody>
                    <a:bodyPr/>
                    <a:lstStyle/>
                    <a:p>
                      <a:pPr algn="ctr"/>
                      <a:endParaRPr lang="zh-CN" altLang="en-US" sz="1600" dirty="0"/>
                    </a:p>
                  </a:txBody>
                  <a:tcPr marL="0" marR="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endParaRPr lang="zh-CN" altLang="en-US" sz="8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8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8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55</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57</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59</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5B</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5D</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5D</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5D</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5F</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5F</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5F-&gt;65</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61(</a:t>
                      </a:r>
                      <a:r>
                        <a:rPr lang="en-US" altLang="zh-CN" sz="1600" dirty="0" err="1" smtClean="0">
                          <a:solidFill>
                            <a:srgbClr val="00B050"/>
                          </a:solidFill>
                        </a:rPr>
                        <a:t>i</a:t>
                      </a:r>
                      <a:r>
                        <a:rPr lang="en-US" altLang="zh-CN" sz="1600" dirty="0" smtClean="0">
                          <a:solidFill>
                            <a:srgbClr val="00B050"/>
                          </a:solidFill>
                        </a:rPr>
                        <a:t>=0)</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61(</a:t>
                      </a:r>
                      <a:r>
                        <a:rPr lang="en-US" altLang="zh-CN" sz="1600" dirty="0" err="1" smtClean="0">
                          <a:solidFill>
                            <a:srgbClr val="00B050"/>
                          </a:solidFill>
                        </a:rPr>
                        <a:t>i</a:t>
                      </a:r>
                      <a:r>
                        <a:rPr lang="en-US" altLang="zh-CN" sz="1600" dirty="0" smtClean="0">
                          <a:solidFill>
                            <a:srgbClr val="00B050"/>
                          </a:solidFill>
                        </a:rPr>
                        <a:t>=1)</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63(</a:t>
                      </a:r>
                      <a:r>
                        <a:rPr lang="en-US" altLang="zh-CN" sz="1600" dirty="0" err="1" smtClean="0">
                          <a:solidFill>
                            <a:srgbClr val="00B050"/>
                          </a:solidFill>
                        </a:rPr>
                        <a:t>i</a:t>
                      </a:r>
                      <a:r>
                        <a:rPr lang="en-US" altLang="zh-CN" sz="1600" dirty="0" smtClean="0">
                          <a:solidFill>
                            <a:srgbClr val="00B050"/>
                          </a:solidFill>
                        </a:rPr>
                        <a:t>=1)</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63(</a:t>
                      </a:r>
                      <a:r>
                        <a:rPr lang="en-US" altLang="zh-CN" sz="1600" dirty="0" err="1" smtClean="0">
                          <a:solidFill>
                            <a:srgbClr val="00B050"/>
                          </a:solidFill>
                        </a:rPr>
                        <a:t>i</a:t>
                      </a:r>
                      <a:r>
                        <a:rPr lang="en-US" altLang="zh-CN" sz="1600" dirty="0" smtClean="0">
                          <a:solidFill>
                            <a:srgbClr val="00B050"/>
                          </a:solidFill>
                        </a:rPr>
                        <a:t>=2)</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zh-CN" alt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00B050"/>
                          </a:solidFill>
                        </a:rPr>
                        <a:t>65-&gt;5D</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65-&gt;5D</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65</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67</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69</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00B050"/>
                          </a:solidFill>
                        </a:rPr>
                        <a:t>6B</a:t>
                      </a: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rgbClr val="00B05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595830468"/>
              </p:ext>
            </p:extLst>
          </p:nvPr>
        </p:nvGraphicFramePr>
        <p:xfrm>
          <a:off x="5593123" y="1679288"/>
          <a:ext cx="688459" cy="4447514"/>
        </p:xfrm>
        <a:graphic>
          <a:graphicData uri="http://schemas.openxmlformats.org/drawingml/2006/table">
            <a:tbl>
              <a:tblPr>
                <a:tableStyleId>{5C22544A-7EE6-4342-B048-85BDC9FD1C3A}</a:tableStyleId>
              </a:tblPr>
              <a:tblGrid>
                <a:gridCol w="688459"/>
              </a:tblGrid>
              <a:tr h="331589">
                <a:tc>
                  <a:txBody>
                    <a:bodyPr/>
                    <a:lstStyle/>
                    <a:p>
                      <a:pPr algn="ctr"/>
                      <a:r>
                        <a:rPr lang="en-US" altLang="zh-CN" sz="1800" dirty="0" smtClean="0">
                          <a:solidFill>
                            <a:srgbClr val="FF0000"/>
                          </a:solidFill>
                        </a:rPr>
                        <a:t>IR</a:t>
                      </a:r>
                      <a:endParaRPr lang="zh-CN" altLang="en-US" sz="18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10 3C</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21</a:t>
                      </a:r>
                      <a:r>
                        <a:rPr lang="en-US" altLang="zh-CN" sz="1600" baseline="0" dirty="0" smtClean="0">
                          <a:solidFill>
                            <a:srgbClr val="FF0000"/>
                          </a:solidFill>
                        </a:rPr>
                        <a:t> 05</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12 3D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23 01</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B1 65</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52 02</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50 30</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B0</a:t>
                      </a:r>
                      <a:r>
                        <a:rPr lang="en-US" altLang="zh-CN" sz="1600" baseline="0" dirty="0" smtClean="0">
                          <a:solidFill>
                            <a:srgbClr val="FF0000"/>
                          </a:solidFill>
                        </a:rPr>
                        <a:t> 5D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0119853"/>
              </p:ext>
            </p:extLst>
          </p:nvPr>
        </p:nvGraphicFramePr>
        <p:xfrm>
          <a:off x="6978298" y="1679288"/>
          <a:ext cx="688459" cy="4447514"/>
        </p:xfrm>
        <a:graphic>
          <a:graphicData uri="http://schemas.openxmlformats.org/drawingml/2006/table">
            <a:tbl>
              <a:tblPr>
                <a:tableStyleId>{5C22544A-7EE6-4342-B048-85BDC9FD1C3A}</a:tableStyleId>
              </a:tblPr>
              <a:tblGrid>
                <a:gridCol w="688459"/>
              </a:tblGrid>
              <a:tr h="331589">
                <a:tc>
                  <a:txBody>
                    <a:bodyPr/>
                    <a:lstStyle/>
                    <a:p>
                      <a:pPr algn="ctr"/>
                      <a:r>
                        <a:rPr lang="en-US" altLang="zh-CN" sz="1800" dirty="0" smtClean="0">
                          <a:solidFill>
                            <a:srgbClr val="FF0000"/>
                          </a:solidFill>
                        </a:rPr>
                        <a:t>IR</a:t>
                      </a:r>
                      <a:endParaRPr lang="zh-CN" altLang="en-US" sz="18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B0</a:t>
                      </a:r>
                      <a:r>
                        <a:rPr lang="en-US" altLang="zh-CN" sz="1600" baseline="0" dirty="0" smtClean="0">
                          <a:solidFill>
                            <a:srgbClr val="FF0000"/>
                          </a:solidFill>
                        </a:rPr>
                        <a:t> 5D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B1 65</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52</a:t>
                      </a:r>
                      <a:r>
                        <a:rPr lang="en-US" altLang="zh-CN" sz="1600" baseline="0" dirty="0" smtClean="0">
                          <a:solidFill>
                            <a:srgbClr val="FF0000"/>
                          </a:solidFill>
                        </a:rPr>
                        <a:t> 02</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50 30</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B0</a:t>
                      </a:r>
                      <a:r>
                        <a:rPr lang="en-US" altLang="zh-CN" sz="1600" baseline="0" dirty="0" smtClean="0">
                          <a:solidFill>
                            <a:srgbClr val="FF0000"/>
                          </a:solidFill>
                        </a:rPr>
                        <a:t> 5D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B0 5D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94486925"/>
              </p:ext>
            </p:extLst>
          </p:nvPr>
        </p:nvGraphicFramePr>
        <p:xfrm>
          <a:off x="8363475" y="1640389"/>
          <a:ext cx="688459" cy="4173119"/>
        </p:xfrm>
        <a:graphic>
          <a:graphicData uri="http://schemas.openxmlformats.org/drawingml/2006/table">
            <a:tbl>
              <a:tblPr>
                <a:tableStyleId>{5C22544A-7EE6-4342-B048-85BDC9FD1C3A}</a:tableStyleId>
              </a:tblPr>
              <a:tblGrid>
                <a:gridCol w="688459"/>
              </a:tblGrid>
              <a:tr h="331589">
                <a:tc>
                  <a:txBody>
                    <a:bodyPr/>
                    <a:lstStyle/>
                    <a:p>
                      <a:pPr algn="ctr"/>
                      <a:r>
                        <a:rPr lang="en-US" altLang="zh-CN" sz="1800" dirty="0" smtClean="0">
                          <a:solidFill>
                            <a:srgbClr val="FF0000"/>
                          </a:solidFill>
                        </a:rPr>
                        <a:t>IR</a:t>
                      </a:r>
                      <a:endParaRPr lang="zh-CN" altLang="en-US" sz="1800" dirty="0">
                        <a:solidFill>
                          <a:srgbClr val="FF0000"/>
                        </a:solidFill>
                      </a:endParaRPr>
                    </a:p>
                  </a:txBody>
                  <a:tcPr marL="0" marR="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8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B1 65</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B1 65</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FF0000"/>
                          </a:solidFill>
                        </a:rPr>
                        <a:t>B1 65</a:t>
                      </a:r>
                      <a:endParaRPr lang="zh-CN" altLang="en-US" sz="1600" dirty="0" smtClean="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30</a:t>
                      </a:r>
                      <a:r>
                        <a:rPr lang="en-US" altLang="zh-CN" sz="1600" baseline="0" dirty="0" smtClean="0">
                          <a:solidFill>
                            <a:srgbClr val="FF0000"/>
                          </a:solidFill>
                        </a:rPr>
                        <a:t> 3C</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32</a:t>
                      </a:r>
                      <a:r>
                        <a:rPr lang="en-US" altLang="zh-CN" sz="1600" baseline="0" dirty="0" smtClean="0">
                          <a:solidFill>
                            <a:srgbClr val="FF0000"/>
                          </a:solidFill>
                        </a:rPr>
                        <a:t> 3D</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4395">
                <a:tc>
                  <a:txBody>
                    <a:bodyPr/>
                    <a:lstStyle/>
                    <a:p>
                      <a:pPr algn="ctr"/>
                      <a:r>
                        <a:rPr lang="en-US" altLang="zh-CN" sz="1600" dirty="0" smtClean="0">
                          <a:solidFill>
                            <a:srgbClr val="FF0000"/>
                          </a:solidFill>
                        </a:rPr>
                        <a:t>C 0</a:t>
                      </a:r>
                      <a:r>
                        <a:rPr lang="en-US" altLang="zh-CN" sz="1600" baseline="0" dirty="0" smtClean="0">
                          <a:solidFill>
                            <a:srgbClr val="FF0000"/>
                          </a:solidFill>
                        </a:rPr>
                        <a:t> 00</a:t>
                      </a:r>
                      <a:endParaRPr lang="zh-CN" alt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88891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868363"/>
            <a:ext cx="9144000" cy="688975"/>
          </a:xfrm>
        </p:spPr>
        <p:txBody>
          <a:bodyPr/>
          <a:lstStyle/>
          <a:p>
            <a:pPr marL="342900" indent="-342900" eaLnBrk="1" hangingPunct="1"/>
            <a:r>
              <a:rPr lang="en-US" altLang="zh-CN" dirty="0" smtClean="0">
                <a:ea typeface="华文新魏" pitchFamily="2" charset="-122"/>
              </a:rPr>
              <a:t>4.1 Computer Architecture</a:t>
            </a:r>
            <a:br>
              <a:rPr lang="en-US" altLang="zh-CN" dirty="0" smtClean="0">
                <a:ea typeface="华文新魏" pitchFamily="2" charset="-122"/>
              </a:rPr>
            </a:br>
            <a:r>
              <a:rPr lang="en-US" altLang="zh-CN" dirty="0" smtClean="0">
                <a:ea typeface="华文新魏" pitchFamily="2" charset="-122"/>
              </a:rPr>
              <a:t>4.1.1 CPU basics</a:t>
            </a:r>
            <a:r>
              <a:rPr lang="zh-CN" altLang="en-US" sz="2000" dirty="0" smtClean="0">
                <a:ea typeface="华文新魏" pitchFamily="2" charset="-122"/>
              </a:rPr>
              <a:t/>
            </a:r>
            <a:br>
              <a:rPr lang="zh-CN" altLang="en-US" sz="2000" dirty="0" smtClean="0">
                <a:ea typeface="华文新魏" pitchFamily="2" charset="-122"/>
              </a:rPr>
            </a:br>
            <a:endParaRPr lang="en-US" altLang="zh-CN" dirty="0" smtClean="0">
              <a:ea typeface="华文新魏" pitchFamily="2" charset="-122"/>
            </a:endParaRPr>
          </a:p>
        </p:txBody>
      </p:sp>
      <p:sp>
        <p:nvSpPr>
          <p:cNvPr id="4099" name="Rectangle 3"/>
          <p:cNvSpPr>
            <a:spLocks noGrp="1" noChangeArrowheads="1"/>
          </p:cNvSpPr>
          <p:nvPr>
            <p:ph type="body" idx="1"/>
          </p:nvPr>
        </p:nvSpPr>
        <p:spPr>
          <a:xfrm>
            <a:off x="431800" y="1316038"/>
            <a:ext cx="8229600" cy="5065712"/>
          </a:xfrm>
        </p:spPr>
        <p:txBody>
          <a:bodyPr/>
          <a:lstStyle/>
          <a:p>
            <a:pPr eaLnBrk="1" hangingPunct="1">
              <a:lnSpc>
                <a:spcPct val="90000"/>
              </a:lnSpc>
            </a:pPr>
            <a:endParaRPr lang="en-US" altLang="zh-CN" smtClean="0"/>
          </a:p>
          <a:p>
            <a:pPr eaLnBrk="1" hangingPunct="1">
              <a:lnSpc>
                <a:spcPct val="90000"/>
              </a:lnSpc>
            </a:pPr>
            <a:endParaRPr lang="en-US" altLang="zh-CN" smtClean="0"/>
          </a:p>
          <a:p>
            <a:pPr eaLnBrk="1" hangingPunct="1">
              <a:lnSpc>
                <a:spcPct val="90000"/>
              </a:lnSpc>
            </a:pPr>
            <a:r>
              <a:rPr lang="en-US" altLang="zh-CN" smtClean="0"/>
              <a:t>Central Processing Unit (CPU, </a:t>
            </a:r>
            <a:r>
              <a:rPr lang="zh-CN" altLang="en-US" smtClean="0"/>
              <a:t>中央处理器</a:t>
            </a:r>
            <a:r>
              <a:rPr lang="en-US" altLang="zh-CN" smtClean="0"/>
              <a:t>) or processor</a:t>
            </a:r>
          </a:p>
          <a:p>
            <a:pPr lvl="1" eaLnBrk="1" hangingPunct="1">
              <a:lnSpc>
                <a:spcPct val="90000"/>
              </a:lnSpc>
            </a:pPr>
            <a:r>
              <a:rPr lang="en-US" altLang="zh-CN" smtClean="0"/>
              <a:t>Arithmetic/Logic unit(</a:t>
            </a:r>
            <a:r>
              <a:rPr lang="zh-CN" altLang="en-US" smtClean="0"/>
              <a:t>算术逻辑单元、运算器</a:t>
            </a:r>
            <a:r>
              <a:rPr lang="en-US" altLang="zh-CN" smtClean="0"/>
              <a:t>) versus Control unit(</a:t>
            </a:r>
            <a:r>
              <a:rPr lang="zh-CN" altLang="en-US" smtClean="0"/>
              <a:t>控制器</a:t>
            </a:r>
            <a:r>
              <a:rPr lang="en-US" altLang="zh-CN" smtClean="0"/>
              <a:t>)</a:t>
            </a:r>
          </a:p>
          <a:p>
            <a:pPr lvl="1" eaLnBrk="1" hangingPunct="1">
              <a:lnSpc>
                <a:spcPct val="90000"/>
              </a:lnSpc>
            </a:pPr>
            <a:r>
              <a:rPr lang="en-US" altLang="zh-CN" smtClean="0"/>
              <a:t>Registers (</a:t>
            </a:r>
            <a:r>
              <a:rPr lang="zh-CN" altLang="en-US" smtClean="0"/>
              <a:t>寄存器</a:t>
            </a:r>
            <a:r>
              <a:rPr lang="en-US" altLang="zh-CN" smtClean="0"/>
              <a:t>)</a:t>
            </a:r>
          </a:p>
          <a:p>
            <a:pPr lvl="2" eaLnBrk="1" hangingPunct="1">
              <a:lnSpc>
                <a:spcPct val="90000"/>
              </a:lnSpc>
            </a:pPr>
            <a:r>
              <a:rPr lang="en-US" altLang="zh-CN" sz="2800" smtClean="0"/>
              <a:t>General purpose</a:t>
            </a:r>
          </a:p>
          <a:p>
            <a:pPr lvl="2" eaLnBrk="1" hangingPunct="1">
              <a:lnSpc>
                <a:spcPct val="90000"/>
              </a:lnSpc>
            </a:pPr>
            <a:r>
              <a:rPr lang="en-US" altLang="zh-CN" sz="2800" smtClean="0"/>
              <a:t>Special purpose</a:t>
            </a:r>
          </a:p>
          <a:p>
            <a:pPr eaLnBrk="1" hangingPunct="1">
              <a:lnSpc>
                <a:spcPct val="90000"/>
              </a:lnSpc>
            </a:pPr>
            <a:r>
              <a:rPr lang="en-US" altLang="zh-CN" smtClean="0"/>
              <a:t>Bus (</a:t>
            </a:r>
            <a:r>
              <a:rPr lang="zh-CN" altLang="en-US" smtClean="0"/>
              <a:t>总线</a:t>
            </a:r>
            <a:r>
              <a:rPr lang="en-US" altLang="zh-CN" smtClean="0"/>
              <a:t>)</a:t>
            </a:r>
          </a:p>
          <a:p>
            <a:pPr eaLnBrk="1" hangingPunct="1">
              <a:lnSpc>
                <a:spcPct val="90000"/>
              </a:lnSpc>
            </a:pPr>
            <a:r>
              <a:rPr lang="en-US" altLang="zh-CN" smtClean="0"/>
              <a:t>Motherboard (</a:t>
            </a:r>
            <a:r>
              <a:rPr lang="zh-CN" altLang="en-US" smtClean="0"/>
              <a:t>主板</a:t>
            </a:r>
            <a:r>
              <a:rPr lang="en-US" altLang="zh-CN"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773113"/>
            <a:ext cx="8305800" cy="1143000"/>
          </a:xfrm>
        </p:spPr>
        <p:txBody>
          <a:bodyPr/>
          <a:lstStyle/>
          <a:p>
            <a:pPr eaLnBrk="1" hangingPunct="1"/>
            <a:r>
              <a:rPr lang="en-US" altLang="zh-CN" b="0" dirty="0" smtClean="0">
                <a:ea typeface="宋体" pitchFamily="2" charset="-122"/>
              </a:rPr>
              <a:t>Figure 4.1</a:t>
            </a:r>
            <a:r>
              <a:rPr lang="en-US" altLang="zh-CN" dirty="0" smtClean="0">
                <a:ea typeface="宋体" pitchFamily="2" charset="-122"/>
              </a:rPr>
              <a:t>  CPU and main memory connected via a bus</a:t>
            </a:r>
          </a:p>
        </p:txBody>
      </p:sp>
      <p:pic>
        <p:nvPicPr>
          <p:cNvPr id="5123" name="Picture 6" descr="fig02_01"/>
          <p:cNvPicPr>
            <a:picLocks noChangeAspect="1" noChangeArrowheads="1"/>
          </p:cNvPicPr>
          <p:nvPr/>
        </p:nvPicPr>
        <p:blipFill>
          <a:blip r:embed="rId2"/>
          <a:srcRect/>
          <a:stretch>
            <a:fillRect/>
          </a:stretch>
        </p:blipFill>
        <p:spPr bwMode="auto">
          <a:xfrm>
            <a:off x="1219200" y="2133600"/>
            <a:ext cx="6518275" cy="36941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1"/>
          <p:cNvSpPr>
            <a:spLocks noGrp="1" noChangeArrowheads="1"/>
          </p:cNvSpPr>
          <p:nvPr>
            <p:ph type="title"/>
          </p:nvPr>
        </p:nvSpPr>
        <p:spPr>
          <a:xfrm>
            <a:off x="2339975" y="476250"/>
            <a:ext cx="5207000" cy="762000"/>
          </a:xfrm>
        </p:spPr>
        <p:txBody>
          <a:bodyPr/>
          <a:lstStyle/>
          <a:p>
            <a:pPr eaLnBrk="1" hangingPunct="1"/>
            <a:r>
              <a:rPr lang="zh-CN" altLang="en-US" smtClean="0">
                <a:solidFill>
                  <a:schemeClr val="accent2"/>
                </a:solidFill>
                <a:ea typeface="宋体" pitchFamily="2" charset="-122"/>
              </a:rPr>
              <a:t>存储系统层次结构</a:t>
            </a:r>
          </a:p>
        </p:txBody>
      </p:sp>
      <p:sp>
        <p:nvSpPr>
          <p:cNvPr id="6147" name="Text Box 16"/>
          <p:cNvSpPr txBox="1">
            <a:spLocks noChangeArrowheads="1"/>
          </p:cNvSpPr>
          <p:nvPr/>
        </p:nvSpPr>
        <p:spPr bwMode="auto">
          <a:xfrm>
            <a:off x="7926388" y="2924175"/>
            <a:ext cx="461962" cy="2185988"/>
          </a:xfrm>
          <a:prstGeom prst="rect">
            <a:avLst/>
          </a:prstGeom>
          <a:noFill/>
          <a:ln w="12700">
            <a:noFill/>
            <a:miter lim="800000"/>
            <a:headEnd/>
            <a:tailEnd/>
          </a:ln>
        </p:spPr>
        <p:txBody>
          <a:bodyPr vert="eaVert">
            <a:spAutoFit/>
          </a:bodyPr>
          <a:lstStyle/>
          <a:p>
            <a:pPr eaLnBrk="0" hangingPunct="0"/>
            <a:r>
              <a:rPr lang="zh-CN" altLang="en-US">
                <a:ea typeface="隶书" pitchFamily="49" charset="-122"/>
              </a:rPr>
              <a:t>存储容量更大</a:t>
            </a:r>
            <a:endParaRPr lang="zh-CN" altLang="en-US" b="1"/>
          </a:p>
        </p:txBody>
      </p:sp>
      <p:sp>
        <p:nvSpPr>
          <p:cNvPr id="6148" name="Text Box 17"/>
          <p:cNvSpPr txBox="1">
            <a:spLocks noChangeArrowheads="1"/>
          </p:cNvSpPr>
          <p:nvPr/>
        </p:nvSpPr>
        <p:spPr bwMode="auto">
          <a:xfrm>
            <a:off x="7473950" y="2924175"/>
            <a:ext cx="461963" cy="2185988"/>
          </a:xfrm>
          <a:prstGeom prst="rect">
            <a:avLst/>
          </a:prstGeom>
          <a:noFill/>
          <a:ln w="12700">
            <a:noFill/>
            <a:miter lim="800000"/>
            <a:headEnd/>
            <a:tailEnd/>
          </a:ln>
        </p:spPr>
        <p:txBody>
          <a:bodyPr vert="eaVert">
            <a:spAutoFit/>
          </a:bodyPr>
          <a:lstStyle/>
          <a:p>
            <a:pPr eaLnBrk="0" hangingPunct="0"/>
            <a:r>
              <a:rPr lang="zh-CN" altLang="en-US">
                <a:ea typeface="隶书" pitchFamily="49" charset="-122"/>
              </a:rPr>
              <a:t>单位价格更高</a:t>
            </a:r>
            <a:endParaRPr lang="zh-CN" altLang="en-US"/>
          </a:p>
        </p:txBody>
      </p:sp>
      <p:sp>
        <p:nvSpPr>
          <p:cNvPr id="6149" name="Text Box 18"/>
          <p:cNvSpPr txBox="1">
            <a:spLocks noChangeArrowheads="1"/>
          </p:cNvSpPr>
          <p:nvPr/>
        </p:nvSpPr>
        <p:spPr bwMode="auto">
          <a:xfrm>
            <a:off x="7016750" y="2924175"/>
            <a:ext cx="461963" cy="2185988"/>
          </a:xfrm>
          <a:prstGeom prst="rect">
            <a:avLst/>
          </a:prstGeom>
          <a:noFill/>
          <a:ln w="12700">
            <a:noFill/>
            <a:miter lim="800000"/>
            <a:headEnd/>
            <a:tailEnd/>
          </a:ln>
        </p:spPr>
        <p:txBody>
          <a:bodyPr vert="eaVert">
            <a:spAutoFit/>
          </a:bodyPr>
          <a:lstStyle/>
          <a:p>
            <a:pPr eaLnBrk="0" hangingPunct="0"/>
            <a:r>
              <a:rPr lang="zh-CN" altLang="en-US">
                <a:ea typeface="隶书" pitchFamily="49" charset="-122"/>
              </a:rPr>
              <a:t>存取速度更快</a:t>
            </a:r>
            <a:endParaRPr lang="zh-CN" altLang="en-US"/>
          </a:p>
        </p:txBody>
      </p:sp>
      <p:sp>
        <p:nvSpPr>
          <p:cNvPr id="6150" name="Line 32"/>
          <p:cNvSpPr>
            <a:spLocks noChangeShapeType="1"/>
          </p:cNvSpPr>
          <p:nvPr/>
        </p:nvSpPr>
        <p:spPr bwMode="auto">
          <a:xfrm>
            <a:off x="8321675" y="1435100"/>
            <a:ext cx="0" cy="4586288"/>
          </a:xfrm>
          <a:prstGeom prst="line">
            <a:avLst/>
          </a:prstGeom>
          <a:noFill/>
          <a:ln w="9525">
            <a:solidFill>
              <a:schemeClr val="tx1"/>
            </a:solidFill>
            <a:miter lim="800000"/>
            <a:headEnd/>
            <a:tailEnd type="triangle" w="med" len="med"/>
          </a:ln>
        </p:spPr>
        <p:txBody>
          <a:bodyPr wrap="none"/>
          <a:lstStyle/>
          <a:p>
            <a:endParaRPr lang="zh-CN" altLang="en-US"/>
          </a:p>
        </p:txBody>
      </p:sp>
      <p:sp>
        <p:nvSpPr>
          <p:cNvPr id="6151" name="Line 33"/>
          <p:cNvSpPr>
            <a:spLocks noChangeShapeType="1"/>
          </p:cNvSpPr>
          <p:nvPr/>
        </p:nvSpPr>
        <p:spPr bwMode="auto">
          <a:xfrm flipV="1">
            <a:off x="7843838" y="1435100"/>
            <a:ext cx="0" cy="4586288"/>
          </a:xfrm>
          <a:prstGeom prst="line">
            <a:avLst/>
          </a:prstGeom>
          <a:noFill/>
          <a:ln w="9525">
            <a:solidFill>
              <a:schemeClr val="tx1"/>
            </a:solidFill>
            <a:miter lim="800000"/>
            <a:headEnd/>
            <a:tailEnd type="triangle" w="med" len="med"/>
          </a:ln>
        </p:spPr>
        <p:txBody>
          <a:bodyPr wrap="none"/>
          <a:lstStyle/>
          <a:p>
            <a:endParaRPr lang="zh-CN" altLang="en-US"/>
          </a:p>
        </p:txBody>
      </p:sp>
      <p:sp>
        <p:nvSpPr>
          <p:cNvPr id="6152" name="Line 34"/>
          <p:cNvSpPr>
            <a:spLocks noChangeShapeType="1"/>
          </p:cNvSpPr>
          <p:nvPr/>
        </p:nvSpPr>
        <p:spPr bwMode="auto">
          <a:xfrm flipV="1">
            <a:off x="7432675" y="1435100"/>
            <a:ext cx="0" cy="4586288"/>
          </a:xfrm>
          <a:prstGeom prst="line">
            <a:avLst/>
          </a:prstGeom>
          <a:noFill/>
          <a:ln w="9525">
            <a:solidFill>
              <a:schemeClr val="tx1"/>
            </a:solidFill>
            <a:miter lim="800000"/>
            <a:headEnd/>
            <a:tailEnd type="triangle" w="med" len="med"/>
          </a:ln>
        </p:spPr>
        <p:txBody>
          <a:bodyPr wrap="none"/>
          <a:lstStyle/>
          <a:p>
            <a:endParaRPr lang="zh-CN" altLang="en-US"/>
          </a:p>
        </p:txBody>
      </p:sp>
      <p:pic>
        <p:nvPicPr>
          <p:cNvPr id="6153" name="Picture 2" descr="http://img2.zol.com.cn/product/51/338/ceAhcXShs5cTo.png"/>
          <p:cNvPicPr>
            <a:picLocks noChangeAspect="1" noChangeArrowheads="1"/>
          </p:cNvPicPr>
          <p:nvPr/>
        </p:nvPicPr>
        <p:blipFill>
          <a:blip r:embed="rId3"/>
          <a:srcRect/>
          <a:stretch>
            <a:fillRect/>
          </a:stretch>
        </p:blipFill>
        <p:spPr bwMode="auto">
          <a:xfrm>
            <a:off x="179388" y="1341438"/>
            <a:ext cx="6480175" cy="4211637"/>
          </a:xfrm>
          <a:prstGeom prst="rect">
            <a:avLst/>
          </a:prstGeom>
          <a:noFill/>
          <a:ln w="9525">
            <a:noFill/>
            <a:miter lim="800000"/>
            <a:headEnd/>
            <a:tailEnd/>
          </a:ln>
        </p:spPr>
      </p:pic>
      <p:sp>
        <p:nvSpPr>
          <p:cNvPr id="6154" name="Text Box 8"/>
          <p:cNvSpPr txBox="1">
            <a:spLocks noChangeArrowheads="1"/>
          </p:cNvSpPr>
          <p:nvPr/>
        </p:nvSpPr>
        <p:spPr bwMode="auto">
          <a:xfrm>
            <a:off x="250825" y="5589588"/>
            <a:ext cx="1728788" cy="469900"/>
          </a:xfrm>
          <a:prstGeom prst="rect">
            <a:avLst/>
          </a:prstGeom>
          <a:noFill/>
          <a:ln w="12700">
            <a:solidFill>
              <a:schemeClr val="tx1"/>
            </a:solidFill>
            <a:miter lim="800000"/>
            <a:headEnd/>
            <a:tailEnd/>
          </a:ln>
        </p:spPr>
        <p:txBody>
          <a:bodyPr wrap="none">
            <a:spAutoFit/>
          </a:bodyPr>
          <a:lstStyle/>
          <a:p>
            <a:pPr eaLnBrk="0" hangingPunct="0"/>
            <a:r>
              <a:rPr lang="zh-CN" altLang="en-US" b="1"/>
              <a:t>海量存储器</a:t>
            </a:r>
          </a:p>
        </p:txBody>
      </p:sp>
      <p:sp>
        <p:nvSpPr>
          <p:cNvPr id="6155" name="Text Box 30"/>
          <p:cNvSpPr txBox="1">
            <a:spLocks noChangeArrowheads="1"/>
          </p:cNvSpPr>
          <p:nvPr/>
        </p:nvSpPr>
        <p:spPr bwMode="auto">
          <a:xfrm>
            <a:off x="2051050" y="5624513"/>
            <a:ext cx="1462088" cy="396875"/>
          </a:xfrm>
          <a:prstGeom prst="rect">
            <a:avLst/>
          </a:prstGeom>
          <a:noFill/>
          <a:ln w="12700">
            <a:noFill/>
            <a:miter lim="800000"/>
            <a:headEnd/>
            <a:tailEnd/>
          </a:ln>
        </p:spPr>
        <p:txBody>
          <a:bodyPr wrap="none">
            <a:spAutoFit/>
          </a:bodyPr>
          <a:lstStyle/>
          <a:p>
            <a:pPr eaLnBrk="0" hangingPunct="0"/>
            <a:r>
              <a:rPr lang="zh-CN" altLang="en-US" sz="2000" b="1"/>
              <a:t>光盘和磁带</a:t>
            </a:r>
            <a:endParaRPr lang="zh-CN" altLang="en-US" sz="2000"/>
          </a:p>
        </p:txBody>
      </p:sp>
    </p:spTree>
  </p:cSld>
  <p:clrMapOvr>
    <a:masterClrMapping/>
  </p:clrMapOvr>
  <p:transition spd="slow">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579438"/>
            <a:ext cx="9144000" cy="688975"/>
          </a:xfrm>
        </p:spPr>
        <p:txBody>
          <a:bodyPr/>
          <a:lstStyle/>
          <a:p>
            <a:pPr eaLnBrk="1" hangingPunct="1"/>
            <a:r>
              <a:rPr lang="en-US" altLang="zh-CN" dirty="0" smtClean="0">
                <a:ea typeface="宋体" pitchFamily="2" charset="-122"/>
              </a:rPr>
              <a:t>4.1.2 Stored Program Concept</a:t>
            </a:r>
          </a:p>
        </p:txBody>
      </p:sp>
      <p:sp>
        <p:nvSpPr>
          <p:cNvPr id="7171" name="Rectangle 3"/>
          <p:cNvSpPr>
            <a:spLocks noGrp="1" noChangeArrowheads="1"/>
          </p:cNvSpPr>
          <p:nvPr>
            <p:ph type="body" idx="1"/>
          </p:nvPr>
        </p:nvSpPr>
        <p:spPr>
          <a:xfrm>
            <a:off x="431800" y="1316038"/>
            <a:ext cx="8229600" cy="5065712"/>
          </a:xfrm>
        </p:spPr>
        <p:txBody>
          <a:bodyPr/>
          <a:lstStyle/>
          <a:p>
            <a:pPr eaLnBrk="1" hangingPunct="1">
              <a:buFont typeface="Times" pitchFamily="71" charset="0"/>
              <a:buNone/>
            </a:pPr>
            <a:r>
              <a:rPr lang="en-US" altLang="zh-CN" smtClean="0"/>
              <a:t>	A program can be encoded as bit patterns and stored in main memory. From there, the CPU can then extract the instructions and execute them. In turn, the program to be executed can be altered easily.</a:t>
            </a:r>
          </a:p>
          <a:p>
            <a:pPr eaLnBrk="1" hangingPunct="1">
              <a:buFont typeface="Times" pitchFamily="71" charset="0"/>
              <a:buNone/>
            </a:pPr>
            <a:r>
              <a:rPr lang="en-US" altLang="zh-CN"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579438"/>
            <a:ext cx="9144000" cy="1409700"/>
          </a:xfrm>
        </p:spPr>
        <p:txBody>
          <a:bodyPr/>
          <a:lstStyle/>
          <a:p>
            <a:pPr eaLnBrk="1" hangingPunct="1"/>
            <a:r>
              <a:rPr lang="en-US" altLang="zh-CN" dirty="0" smtClean="0">
                <a:ea typeface="宋体" pitchFamily="2" charset="-122"/>
              </a:rPr>
              <a:t>4.2 Machine Language</a:t>
            </a:r>
            <a:r>
              <a:rPr lang="zh-CN" altLang="en-US" sz="2400" dirty="0" smtClean="0">
                <a:ea typeface="宋体" pitchFamily="2" charset="-122"/>
              </a:rPr>
              <a:t/>
            </a:r>
            <a:br>
              <a:rPr lang="zh-CN" altLang="en-US" sz="2400" dirty="0" smtClean="0">
                <a:ea typeface="宋体" pitchFamily="2" charset="-122"/>
              </a:rPr>
            </a:br>
            <a:r>
              <a:rPr lang="en-US" altLang="zh-CN" sz="2400" dirty="0" smtClean="0">
                <a:ea typeface="宋体" pitchFamily="2" charset="-122"/>
              </a:rPr>
              <a:t/>
            </a:r>
            <a:br>
              <a:rPr lang="en-US" altLang="zh-CN" sz="2400" dirty="0" smtClean="0">
                <a:ea typeface="宋体" pitchFamily="2" charset="-122"/>
              </a:rPr>
            </a:br>
            <a:r>
              <a:rPr lang="en-US" altLang="zh-CN" sz="2400" dirty="0" smtClean="0">
                <a:ea typeface="宋体" pitchFamily="2" charset="-122"/>
              </a:rPr>
              <a:t>4.2.1 </a:t>
            </a:r>
            <a:r>
              <a:rPr lang="en-US" altLang="zh-CN" dirty="0" smtClean="0">
                <a:ea typeface="宋体" pitchFamily="2" charset="-122"/>
              </a:rPr>
              <a:t>Terminology </a:t>
            </a:r>
          </a:p>
        </p:txBody>
      </p:sp>
      <p:sp>
        <p:nvSpPr>
          <p:cNvPr id="8195" name="Rectangle 3"/>
          <p:cNvSpPr>
            <a:spLocks noGrp="1" noChangeArrowheads="1"/>
          </p:cNvSpPr>
          <p:nvPr>
            <p:ph type="body" idx="1"/>
          </p:nvPr>
        </p:nvSpPr>
        <p:spPr>
          <a:xfrm>
            <a:off x="431800" y="2205038"/>
            <a:ext cx="8229600" cy="4176712"/>
          </a:xfrm>
        </p:spPr>
        <p:txBody>
          <a:bodyPr/>
          <a:lstStyle/>
          <a:p>
            <a:pPr eaLnBrk="1" hangingPunct="1"/>
            <a:r>
              <a:rPr lang="en-US" altLang="zh-CN" b="1" smtClean="0"/>
              <a:t>Machine instruction(</a:t>
            </a:r>
            <a:r>
              <a:rPr lang="zh-CN" altLang="en-US" b="1" smtClean="0"/>
              <a:t>机器指令</a:t>
            </a:r>
            <a:r>
              <a:rPr lang="en-US" altLang="zh-CN" b="1" smtClean="0"/>
              <a:t>):</a:t>
            </a:r>
            <a:r>
              <a:rPr lang="en-US" altLang="zh-CN" smtClean="0"/>
              <a:t> An instruction (or command) encoded as a bit pattern recognizable by the CPU</a:t>
            </a:r>
          </a:p>
          <a:p>
            <a:pPr eaLnBrk="1" hangingPunct="1"/>
            <a:r>
              <a:rPr lang="en-US" altLang="zh-CN" b="1" smtClean="0"/>
              <a:t>Machine language(</a:t>
            </a:r>
            <a:r>
              <a:rPr lang="zh-CN" altLang="en-US" b="1" smtClean="0"/>
              <a:t>机器语言</a:t>
            </a:r>
            <a:r>
              <a:rPr lang="en-US" altLang="zh-CN" b="1" smtClean="0"/>
              <a:t>):</a:t>
            </a:r>
            <a:r>
              <a:rPr lang="en-US" altLang="zh-CN" smtClean="0"/>
              <a:t> The set of all instructions recognized by a machine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579438"/>
            <a:ext cx="9144000" cy="1120775"/>
          </a:xfrm>
        </p:spPr>
        <p:txBody>
          <a:bodyPr/>
          <a:lstStyle/>
          <a:p>
            <a:pPr marL="342900" indent="-342900" eaLnBrk="1" hangingPunct="1"/>
            <a:r>
              <a:rPr lang="en-US" altLang="zh-CN" sz="3200" dirty="0" smtClean="0">
                <a:ea typeface="华文新魏" pitchFamily="2" charset="-122"/>
              </a:rPr>
              <a:t>4.2.2 The instruction repertoire</a:t>
            </a:r>
            <a:r>
              <a:rPr lang="zh-CN" altLang="en-US" sz="2400" dirty="0" smtClean="0">
                <a:ea typeface="华文新魏" pitchFamily="2" charset="-122"/>
              </a:rPr>
              <a:t/>
            </a:r>
            <a:br>
              <a:rPr lang="zh-CN" altLang="en-US" sz="2400" dirty="0" smtClean="0">
                <a:ea typeface="华文新魏" pitchFamily="2" charset="-122"/>
              </a:rPr>
            </a:br>
            <a:r>
              <a:rPr lang="en-US" altLang="zh-CN" dirty="0" smtClean="0">
                <a:ea typeface="华文新魏" pitchFamily="2" charset="-122"/>
              </a:rPr>
              <a:t>Machine Language Philosophies</a:t>
            </a:r>
          </a:p>
        </p:txBody>
      </p:sp>
      <p:sp>
        <p:nvSpPr>
          <p:cNvPr id="9219" name="Rectangle 3"/>
          <p:cNvSpPr>
            <a:spLocks noGrp="1" noChangeArrowheads="1"/>
          </p:cNvSpPr>
          <p:nvPr>
            <p:ph type="body" idx="1"/>
          </p:nvPr>
        </p:nvSpPr>
        <p:spPr>
          <a:xfrm>
            <a:off x="228600" y="1600200"/>
            <a:ext cx="8534400" cy="4637088"/>
          </a:xfrm>
        </p:spPr>
        <p:txBody>
          <a:bodyPr/>
          <a:lstStyle/>
          <a:p>
            <a:pPr eaLnBrk="1" hangingPunct="1"/>
            <a:r>
              <a:rPr lang="en-US" altLang="zh-CN" smtClean="0"/>
              <a:t>Reduced Instruction Set Computer (RISC,</a:t>
            </a:r>
            <a:r>
              <a:rPr lang="zh-CN" altLang="en-US" smtClean="0"/>
              <a:t>精简指令集计算机</a:t>
            </a:r>
            <a:r>
              <a:rPr lang="en-US" altLang="zh-CN" smtClean="0"/>
              <a:t>)</a:t>
            </a:r>
          </a:p>
          <a:p>
            <a:pPr lvl="1" eaLnBrk="1" hangingPunct="1"/>
            <a:r>
              <a:rPr lang="en-US" altLang="zh-CN" smtClean="0"/>
              <a:t>Few, simple, efficient, and fast instructions</a:t>
            </a:r>
          </a:p>
          <a:p>
            <a:pPr lvl="1" eaLnBrk="1" hangingPunct="1"/>
            <a:r>
              <a:rPr lang="en-US" altLang="zh-CN" smtClean="0"/>
              <a:t>Examples: PowerPC from Apple/IBM/Motorola</a:t>
            </a:r>
          </a:p>
          <a:p>
            <a:pPr lvl="1" eaLnBrk="1" hangingPunct="1">
              <a:buFontTx/>
              <a:buNone/>
            </a:pPr>
            <a:r>
              <a:rPr lang="en-US" altLang="zh-CN" smtClean="0"/>
              <a:t>			       and SPARC from Sun Microsystems</a:t>
            </a:r>
          </a:p>
          <a:p>
            <a:pPr eaLnBrk="1" hangingPunct="1"/>
            <a:r>
              <a:rPr lang="en-US" altLang="zh-CN" smtClean="0"/>
              <a:t>Complex Instruction Set Computing (CISC, </a:t>
            </a:r>
            <a:r>
              <a:rPr lang="zh-CN" altLang="en-US" smtClean="0"/>
              <a:t>复杂指令集计算机</a:t>
            </a:r>
            <a:r>
              <a:rPr lang="en-US" altLang="zh-CN" smtClean="0"/>
              <a:t>)</a:t>
            </a:r>
          </a:p>
          <a:p>
            <a:pPr lvl="1" eaLnBrk="1" hangingPunct="1"/>
            <a:r>
              <a:rPr lang="en-US" altLang="zh-CN" smtClean="0"/>
              <a:t>Many, convenient, and powerful instructions</a:t>
            </a:r>
          </a:p>
          <a:p>
            <a:pPr lvl="1" eaLnBrk="1" hangingPunct="1"/>
            <a:r>
              <a:rPr lang="en-US" altLang="zh-CN" smtClean="0"/>
              <a:t>Example: Pentium from Intel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579438"/>
            <a:ext cx="9144000" cy="688975"/>
          </a:xfrm>
        </p:spPr>
        <p:txBody>
          <a:bodyPr/>
          <a:lstStyle/>
          <a:p>
            <a:pPr eaLnBrk="1" hangingPunct="1"/>
            <a:r>
              <a:rPr lang="en-US" altLang="zh-CN" smtClean="0">
                <a:ea typeface="宋体" pitchFamily="2" charset="-122"/>
              </a:rPr>
              <a:t>Machine Instruction Types</a:t>
            </a:r>
          </a:p>
        </p:txBody>
      </p:sp>
      <p:sp>
        <p:nvSpPr>
          <p:cNvPr id="10243" name="Rectangle 3"/>
          <p:cNvSpPr>
            <a:spLocks noGrp="1" noChangeArrowheads="1"/>
          </p:cNvSpPr>
          <p:nvPr>
            <p:ph type="body" idx="1"/>
          </p:nvPr>
        </p:nvSpPr>
        <p:spPr>
          <a:xfrm>
            <a:off x="431800" y="1316038"/>
            <a:ext cx="8229600" cy="5065712"/>
          </a:xfrm>
        </p:spPr>
        <p:txBody>
          <a:bodyPr/>
          <a:lstStyle/>
          <a:p>
            <a:pPr eaLnBrk="1" hangingPunct="1"/>
            <a:r>
              <a:rPr lang="en-US" altLang="zh-CN" smtClean="0"/>
              <a:t>Data Transfer: copy data from one location to another</a:t>
            </a:r>
          </a:p>
          <a:p>
            <a:pPr eaLnBrk="1" hangingPunct="1"/>
            <a:r>
              <a:rPr lang="en-US" altLang="zh-CN" smtClean="0"/>
              <a:t>Arithmetic/Logic: use existing bit patterns to compute a new bit patterns</a:t>
            </a:r>
          </a:p>
          <a:p>
            <a:pPr eaLnBrk="1" hangingPunct="1"/>
            <a:r>
              <a:rPr lang="en-US" altLang="zh-CN" smtClean="0"/>
              <a:t>Control: direct the execution of the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hpcc-宣传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nhpcc-宣传册</Template>
  <TotalTime>946</TotalTime>
  <Words>928</Words>
  <Application>Microsoft Office PowerPoint</Application>
  <PresentationFormat>全屏显示(4:3)</PresentationFormat>
  <Paragraphs>353</Paragraphs>
  <Slides>28</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0" baseType="lpstr">
      <vt:lpstr>ヒラギノ角ゴ Pro W3</vt:lpstr>
      <vt:lpstr>黑体</vt:lpstr>
      <vt:lpstr>华文新魏</vt:lpstr>
      <vt:lpstr>隶书</vt:lpstr>
      <vt:lpstr>宋体</vt:lpstr>
      <vt:lpstr>Arial</vt:lpstr>
      <vt:lpstr>Calibri</vt:lpstr>
      <vt:lpstr>Courier New</vt:lpstr>
      <vt:lpstr>Times</vt:lpstr>
      <vt:lpstr>Times New Roman</vt:lpstr>
      <vt:lpstr>nhpcc-宣传册</vt:lpstr>
      <vt:lpstr>Visio</vt:lpstr>
      <vt:lpstr>Introduction to Computational Thinking Chapter 4: Data Manipulation</vt:lpstr>
      <vt:lpstr>Chapter 4: Data Manipulation</vt:lpstr>
      <vt:lpstr>4.1 Computer Architecture 4.1.1 CPU basics </vt:lpstr>
      <vt:lpstr>Figure 4.1  CPU and main memory connected via a bus</vt:lpstr>
      <vt:lpstr>存储系统层次结构</vt:lpstr>
      <vt:lpstr>4.1.2 Stored Program Concept</vt:lpstr>
      <vt:lpstr>4.2 Machine Language  4.2.1 Terminology </vt:lpstr>
      <vt:lpstr>4.2.2 The instruction repertoire Machine Language Philosophies</vt:lpstr>
      <vt:lpstr>Machine Instruction Types</vt:lpstr>
      <vt:lpstr>Figure 4.2  Adding values stored in memory</vt:lpstr>
      <vt:lpstr>Figure 4.3  Dividing values stored in memory</vt:lpstr>
      <vt:lpstr>4.2.3 An illustrative machine language Figure 4.4  The architecture of the machine described in Appendix C</vt:lpstr>
      <vt:lpstr>Parts of a Machine Instruction</vt:lpstr>
      <vt:lpstr>Figure 4.5  The composition of an instruction for the machine in Appendix C</vt:lpstr>
      <vt:lpstr>Figure 4.6  Decoding the instruction 35A7</vt:lpstr>
      <vt:lpstr>Figure 4.7  An encoded version of the instructions in Figure 4.2</vt:lpstr>
      <vt:lpstr>PowerPoint 演示文稿</vt:lpstr>
      <vt:lpstr>PowerPoint 演示文稿</vt:lpstr>
      <vt:lpstr>PowerPoint 演示文稿</vt:lpstr>
      <vt:lpstr>For循环的机器指令</vt:lpstr>
      <vt:lpstr>4.3 Program Execution</vt:lpstr>
      <vt:lpstr>Figure 4.8  The machine cycle</vt:lpstr>
      <vt:lpstr>Figure 4.9  Decoding the instruction B258</vt:lpstr>
      <vt:lpstr>Figure 4.10  The program from Figure 4.7 stored in main memory ready for execution</vt:lpstr>
      <vt:lpstr>Figure 4.11  Performing the fetch step of the machine cycle</vt:lpstr>
      <vt:lpstr>Figure 4.11  Performing the fetch step of the machine cycle (cont’d)</vt:lpstr>
      <vt:lpstr>For循环的机器指令</vt:lpstr>
      <vt:lpstr>For循环的机器指令</vt:lpstr>
    </vt:vector>
  </TitlesOfParts>
  <Company>深圳大学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计算机前沿技术讲座 2011年秋季</dc:title>
  <dc:creator>毛睿</dc:creator>
  <cp:lastModifiedBy>mao rui</cp:lastModifiedBy>
  <cp:revision>136</cp:revision>
  <dcterms:created xsi:type="dcterms:W3CDTF">2011-09-12T12:30:47Z</dcterms:created>
  <dcterms:modified xsi:type="dcterms:W3CDTF">2019-12-16T11:14:46Z</dcterms:modified>
</cp:coreProperties>
</file>