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467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2F5609-9F18-4530-8C94-FEB4720D824F}" type="datetimeFigureOut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9EF9CDA-4BC9-406C-A1A5-BBAF320DC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0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《计算机基础》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第3章 计算机软件系统</a:t>
            </a:r>
            <a:endParaRPr lang="en-US" altLang="zh-CN" smtClean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2225" y="796925"/>
            <a:ext cx="4275138" cy="3205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575"/>
            <a:ext cx="5029200" cy="384968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15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多分支发展</a:t>
            </a:r>
          </a:p>
        </p:txBody>
      </p:sp>
      <p:sp>
        <p:nvSpPr>
          <p:cNvPr id="6656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《计算机基础》</a:t>
            </a:r>
          </a:p>
        </p:txBody>
      </p:sp>
      <p:sp>
        <p:nvSpPr>
          <p:cNvPr id="6656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第3章 计算机软件系统</a:t>
            </a:r>
            <a:endParaRPr lang="en-US" altLang="zh-CN" smtClean="0"/>
          </a:p>
        </p:txBody>
      </p:sp>
      <p:sp>
        <p:nvSpPr>
          <p:cNvPr id="6656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D407F-7428-4A53-B6C1-E3BA10BFF64C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0989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['li:n</a:t>
            </a:r>
            <a:r>
              <a:rPr lang="az-Cyrl-AZ" altLang="zh-CN" smtClean="0"/>
              <a:t>э</a:t>
            </a:r>
            <a:r>
              <a:rPr lang="en-US" altLang="zh-CN" smtClean="0"/>
              <a:t>ks]</a:t>
            </a:r>
          </a:p>
          <a:p>
            <a:r>
              <a:rPr lang="zh-CN" altLang="en-US" smtClean="0"/>
              <a:t>精简免费的</a:t>
            </a:r>
            <a:r>
              <a:rPr lang="en-US" altLang="zh-CN" smtClean="0"/>
              <a:t>unix</a:t>
            </a:r>
            <a:endParaRPr lang="zh-CN" altLang="en-US" smtClean="0"/>
          </a:p>
        </p:txBody>
      </p:sp>
      <p:sp>
        <p:nvSpPr>
          <p:cNvPr id="67588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《计算机基础》</a:t>
            </a:r>
          </a:p>
        </p:txBody>
      </p:sp>
      <p:sp>
        <p:nvSpPr>
          <p:cNvPr id="67589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第3章 计算机软件系统</a:t>
            </a:r>
            <a:endParaRPr lang="en-US" altLang="zh-CN" smtClean="0"/>
          </a:p>
        </p:txBody>
      </p:sp>
      <p:sp>
        <p:nvSpPr>
          <p:cNvPr id="67590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A267-2352-4765-8935-A9E592D6303D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2987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2299-4F4C-4396-A3EF-38309B2CD3A7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56E4B-B66E-4C91-8839-2089F8DFA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A904C-7D2B-4CF3-9283-876262537559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BB1-21A0-4392-A598-D13523CCA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97DB0-4A3B-4C81-9818-0C55254715A1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4E458-2127-40DE-9F2D-C216892663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334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48577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5416-14DA-44F9-B205-88D5A6D121F0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8B11D-EF1E-463F-A65A-F6626E6F41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0050" y="76200"/>
            <a:ext cx="69342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77000"/>
            <a:ext cx="838200" cy="304800"/>
          </a:xfr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3-</a:t>
            </a:r>
            <a:fld id="{B6EAB0FC-FA89-4692-A99F-B7A005844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0D471-1A15-4C61-BEFD-807A0D448334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E6476-4D61-4842-8CD5-269E580EE2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D5633-48AE-4865-B6FB-88F5D988CB0A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D2910-EC73-4E2B-86E2-6CB4F1EA48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F4E93-9F77-48D3-A23C-2B95BE6A8F69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12C63-497E-42D8-8BE6-98AFD548E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37569-7518-4423-A5BB-1E7AF7F58174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5224-1A4A-4277-B284-377F579D78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B224-848F-46DF-A59D-8DD49ACAC62D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5C1B2-9FAD-4D47-AFD8-CE5997611B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C7219-F7E8-4E4D-9DEA-CC8C7262D035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52DA0-94E1-4F25-80B5-364C1C7B5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14A6B-0704-4601-9E33-998947AA10AF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5C1DD-C681-408F-9C3E-A81D69E28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1AB8-1C30-4AAA-97D3-BB191A59D019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F4DE0-170A-499E-BEC0-FFB986BB33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404813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6E9227-0C9F-484A-87B9-CED804F5C466}" type="datetime1">
              <a:rPr lang="zh-CN" altLang="en-US"/>
              <a:pPr>
                <a:defRPr/>
              </a:pPr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5CDAB6-D4E6-4775-B4E3-AA25E3372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11565"/>
            <a:ext cx="1302676" cy="2124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36550" r="6350" b="38215"/>
          <a:stretch/>
        </p:blipFill>
        <p:spPr>
          <a:xfrm>
            <a:off x="34961" y="11565"/>
            <a:ext cx="720615" cy="2081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Introduction to Computational Thinking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20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200" dirty="0" smtClean="0">
                <a:latin typeface="Times New Roman" pitchFamily="18" charset="0"/>
                <a:ea typeface="黑体" pitchFamily="49" charset="-122"/>
              </a:rPr>
              <a:t>Chapter 5: </a:t>
            </a:r>
            <a:r>
              <a:rPr lang="en-US" altLang="zh-CN" sz="3200" dirty="0" smtClean="0">
                <a:latin typeface="Times" pitchFamily="71" charset="0"/>
                <a:ea typeface="ヒラギノ角ゴ Pro W3" pitchFamily="1" charset="-128"/>
              </a:rPr>
              <a:t>Operating Systems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919572" y="4005064"/>
            <a:ext cx="7304856" cy="17526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Rui Mao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Shenzhen </a:t>
            </a:r>
            <a:r>
              <a:rPr lang="en-US" altLang="zh-CN" dirty="0" smtClean="0"/>
              <a:t>University</a:t>
            </a:r>
          </a:p>
          <a:p>
            <a:pPr eaLnBrk="1" hangingPunct="1">
              <a:defRPr/>
            </a:pPr>
            <a:r>
              <a:rPr lang="en-US" altLang="zh-CN" dirty="0"/>
              <a:t>Shenzhen Institute of Computing </a:t>
            </a:r>
            <a:r>
              <a:rPr lang="en-US" altLang="zh-CN" dirty="0" smtClean="0"/>
              <a:t>Sciences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2450" y="1125538"/>
            <a:ext cx="8051800" cy="4895850"/>
          </a:xfrm>
        </p:spPr>
        <p:txBody>
          <a:bodyPr/>
          <a:lstStyle/>
          <a:p>
            <a:pPr marL="0" indent="0" eaLnBrk="1" hangingPunct="1"/>
            <a:r>
              <a:rPr lang="en-US" altLang="zh-CN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zh-CN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天皇巨星</a:t>
            </a:r>
            <a:r>
              <a:rPr lang="en-US" altLang="zh-CN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--UNIX</a:t>
            </a:r>
            <a:endParaRPr lang="zh-CN" altLang="en-US" dirty="0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是使用比较广泛、影响比较大的主流操作系统之一。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结构简练、功能强，可移植性和兼容性都比较好，因而它被认为是开放系统的代表。</a:t>
            </a:r>
          </a:p>
          <a:p>
            <a:pPr marL="0" indent="0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1969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年贝尔实验室开发的多用户操作系统，最早用于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PDP-7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PDP-11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小型机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并很快得到普及。迄今已成为跨越从微型机到巨型机范围的唯一操作系统。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标题 4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35063"/>
            <a:ext cx="8083550" cy="638175"/>
          </a:xfrm>
        </p:spPr>
        <p:txBody>
          <a:bodyPr/>
          <a:lstStyle/>
          <a:p>
            <a:pPr marL="0" indent="0" algn="ctr" eaLnBrk="1" hangingPunct="1"/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发展简图</a:t>
            </a:r>
          </a:p>
        </p:txBody>
      </p:sp>
      <p:pic>
        <p:nvPicPr>
          <p:cNvPr id="13315" name="Picture 27" descr="Imag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801813"/>
            <a:ext cx="5616575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标题 5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Linus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3357563"/>
            <a:ext cx="229552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33475"/>
            <a:ext cx="8083550" cy="2727325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   4.</a:t>
            </a:r>
            <a:r>
              <a:rPr lang="zh-CN" altLang="en-US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诱人的小企鹅</a:t>
            </a:r>
            <a:r>
              <a:rPr lang="en-US" altLang="zh-CN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--Linux</a:t>
            </a:r>
            <a:endParaRPr lang="zh-CN" altLang="en-US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1991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年，芬兰赫尔辛基大学的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岁学生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Linus Torvolds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在学习操作系统时，将自己开发的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系统源程序完整地上传到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FTP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服务器上，供大家下载测试。</a:t>
            </a:r>
          </a:p>
        </p:txBody>
      </p:sp>
      <p:pic>
        <p:nvPicPr>
          <p:cNvPr id="499717" name="Picture 5" descr="image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063" y="1017588"/>
            <a:ext cx="742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Linu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4149725"/>
            <a:ext cx="273685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标题 7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125538"/>
            <a:ext cx="8078787" cy="1943100"/>
          </a:xfrm>
        </p:spPr>
        <p:txBody>
          <a:bodyPr/>
          <a:lstStyle/>
          <a:p>
            <a:pPr marL="0" indent="0" algn="ctr" eaLnBrk="1" hangingPunct="1"/>
            <a:r>
              <a:rPr lang="zh-CN" altLang="en-US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流行的</a:t>
            </a:r>
            <a:r>
              <a:rPr lang="en-US" altLang="zh-CN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版本</a:t>
            </a:r>
          </a:p>
          <a:p>
            <a:pPr marL="0" indent="0"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内核版本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：测试版、稳定版</a:t>
            </a:r>
          </a:p>
          <a:p>
            <a:pPr marL="0" indent="0" algn="ctr" eaLnBrk="1" hangingPunct="1"/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2.6.8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411413" y="2420938"/>
            <a:ext cx="1150937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主版本号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3203575" y="3003550"/>
            <a:ext cx="2808288" cy="6413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次版本号：奇数→测试版</a:t>
            </a:r>
          </a:p>
          <a:p>
            <a:r>
              <a:rPr lang="zh-CN" altLang="en-US" b="1">
                <a:latin typeface="宋体" pitchFamily="2" charset="-122"/>
              </a:rPr>
              <a:t>          偶数→稳定版     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5508625" y="2420938"/>
            <a:ext cx="252095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当前版本错误修改次数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5148263" y="26368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 flipH="1">
            <a:off x="3563938" y="26368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4572000" y="28527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043" name="Group 4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044212"/>
              </p:ext>
            </p:extLst>
          </p:nvPr>
        </p:nvGraphicFramePr>
        <p:xfrm>
          <a:off x="1547813" y="3933825"/>
          <a:ext cx="6048375" cy="2212848"/>
        </p:xfrm>
        <a:graphic>
          <a:graphicData uri="http://schemas.openxmlformats.org/drawingml/2006/table">
            <a:tbl>
              <a:tblPr/>
              <a:tblGrid>
                <a:gridCol w="2520950"/>
                <a:gridCol w="3527425"/>
              </a:tblGrid>
              <a:tr h="208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Red Hat Linux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Mandrake Linux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Turbo Linux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红旗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中软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www.redhat.com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www.mandrake.org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www.turbolinux.com.cn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www.redflag-linux.com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linux.cosix.com.cn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5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8" descr="MacG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5600" y="4508500"/>
            <a:ext cx="3059113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135063"/>
            <a:ext cx="8083550" cy="1285875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天使的化身</a:t>
            </a:r>
            <a:r>
              <a:rPr lang="en-US" altLang="zh-CN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--Mac OS X</a:t>
            </a:r>
          </a:p>
          <a:p>
            <a:pPr marL="0" indent="0" eaLnBrk="1" hangingPunct="1"/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    Apple Ⅰ/Ⅱ→Lisa→Macintosh</a:t>
            </a:r>
          </a:p>
        </p:txBody>
      </p:sp>
      <p:graphicFrame>
        <p:nvGraphicFramePr>
          <p:cNvPr id="493635" name="Group 67"/>
          <p:cNvGraphicFramePr>
            <a:graphicFrameLocks noGrp="1"/>
          </p:cNvGraphicFramePr>
          <p:nvPr>
            <p:ph sz="half" idx="2"/>
          </p:nvPr>
        </p:nvGraphicFramePr>
        <p:xfrm>
          <a:off x="1403350" y="2492375"/>
          <a:ext cx="5040313" cy="3657600"/>
        </p:xfrm>
        <a:graphic>
          <a:graphicData uri="http://schemas.openxmlformats.org/drawingml/2006/table">
            <a:tbl>
              <a:tblPr/>
              <a:tblGrid>
                <a:gridCol w="1008063"/>
                <a:gridCol w="1368425"/>
                <a:gridCol w="936625"/>
                <a:gridCol w="1727200"/>
              </a:tblGrid>
              <a:tr h="324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1998.10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1999.10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System 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System 2.0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System 5.0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System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System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System 7.5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System 7.6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8.5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8.6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2001.3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2001.9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X 10.0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X 10.1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X 10.2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X 10.3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MAC OS X 10.4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8" name="Text Box 39"/>
          <p:cNvSpPr txBox="1">
            <a:spLocks noChangeArrowheads="1"/>
          </p:cNvSpPr>
          <p:nvPr/>
        </p:nvSpPr>
        <p:spPr bwMode="auto">
          <a:xfrm>
            <a:off x="2555875" y="2133600"/>
            <a:ext cx="5762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/>
              <a:t>1976</a:t>
            </a:r>
          </a:p>
        </p:txBody>
      </p:sp>
      <p:sp>
        <p:nvSpPr>
          <p:cNvPr id="16399" name="Text Box 40"/>
          <p:cNvSpPr txBox="1">
            <a:spLocks noChangeArrowheads="1"/>
          </p:cNvSpPr>
          <p:nvPr/>
        </p:nvSpPr>
        <p:spPr bwMode="auto">
          <a:xfrm>
            <a:off x="4211638" y="2133600"/>
            <a:ext cx="5762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/>
              <a:t>1983</a:t>
            </a:r>
          </a:p>
        </p:txBody>
      </p:sp>
      <p:sp>
        <p:nvSpPr>
          <p:cNvPr id="16400" name="Text Box 41"/>
          <p:cNvSpPr txBox="1">
            <a:spLocks noChangeArrowheads="1"/>
          </p:cNvSpPr>
          <p:nvPr/>
        </p:nvSpPr>
        <p:spPr bwMode="auto">
          <a:xfrm>
            <a:off x="5940425" y="2133600"/>
            <a:ext cx="5762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/>
              <a:t>1984</a:t>
            </a:r>
          </a:p>
        </p:txBody>
      </p:sp>
      <p:sp>
        <p:nvSpPr>
          <p:cNvPr id="16401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8155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dirty="0" smtClean="0"/>
              <a:t>5.1 The History of Operating Systems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5.2 Operating System Architecture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5.2.1 Types of software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5.2.2 Operating system components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5.2.3 The booting process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dirty="0" smtClean="0"/>
              <a:t>5.3 Coordinating the Machine’s Activities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/>
              <a:t>5.4 Handling Competition Among Processes</a:t>
            </a:r>
            <a:endParaRPr lang="zh-CN" altLang="en-US" sz="1800" dirty="0" smtClean="0"/>
          </a:p>
        </p:txBody>
      </p:sp>
      <p:sp>
        <p:nvSpPr>
          <p:cNvPr id="17411" name="标题 3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5.2.1 Types of Software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r>
              <a:rPr lang="en-US" altLang="zh-CN" smtClean="0"/>
              <a:t>Application software</a:t>
            </a:r>
          </a:p>
          <a:p>
            <a:pPr lvl="1"/>
            <a:r>
              <a:rPr lang="en-US" altLang="zh-CN" smtClean="0"/>
              <a:t>Performs specific tasks for users</a:t>
            </a:r>
          </a:p>
          <a:p>
            <a:r>
              <a:rPr lang="en-US" altLang="zh-CN" smtClean="0"/>
              <a:t>System software</a:t>
            </a:r>
          </a:p>
          <a:p>
            <a:pPr lvl="1"/>
            <a:r>
              <a:rPr lang="en-US" altLang="zh-CN" smtClean="0"/>
              <a:t>Provides infrastructure for application software</a:t>
            </a:r>
          </a:p>
          <a:p>
            <a:pPr lvl="1"/>
            <a:r>
              <a:rPr lang="en-US" altLang="zh-CN" smtClean="0"/>
              <a:t>Consists of operating system and utility software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467600" cy="1143000"/>
          </a:xfrm>
        </p:spPr>
        <p:txBody>
          <a:bodyPr/>
          <a:lstStyle/>
          <a:p>
            <a:r>
              <a:rPr lang="en-US" altLang="zh-CN" b="0" dirty="0" smtClean="0">
                <a:ea typeface="宋体" pitchFamily="2" charset="-122"/>
              </a:rPr>
              <a:t>Figure 5.3</a:t>
            </a:r>
            <a:r>
              <a:rPr lang="en-US" altLang="zh-CN" dirty="0" smtClean="0">
                <a:ea typeface="宋体" pitchFamily="2" charset="-122"/>
              </a:rPr>
              <a:t>  Software classification</a:t>
            </a:r>
          </a:p>
        </p:txBody>
      </p:sp>
      <p:pic>
        <p:nvPicPr>
          <p:cNvPr id="19459" name="Picture 6" descr="fig_03_03"/>
          <p:cNvPicPr preferRelativeResize="0"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90600" y="1681163"/>
            <a:ext cx="7086600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5.2.2 Operating System Components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r>
              <a:rPr lang="en-US" altLang="zh-CN" b="1" smtClean="0"/>
              <a:t>Shell:</a:t>
            </a:r>
            <a:r>
              <a:rPr lang="en-US" altLang="zh-CN" smtClean="0"/>
              <a:t> Communicates with users</a:t>
            </a:r>
          </a:p>
          <a:p>
            <a:pPr lvl="1"/>
            <a:r>
              <a:rPr lang="en-US" altLang="zh-CN" smtClean="0"/>
              <a:t>Text based</a:t>
            </a:r>
          </a:p>
          <a:p>
            <a:pPr lvl="1"/>
            <a:r>
              <a:rPr lang="en-US" altLang="zh-CN" smtClean="0"/>
              <a:t>Graphical user interface (GUI)</a:t>
            </a:r>
          </a:p>
          <a:p>
            <a:r>
              <a:rPr lang="en-US" altLang="zh-CN" b="1" smtClean="0"/>
              <a:t>Kernel:</a:t>
            </a:r>
            <a:r>
              <a:rPr lang="en-US" altLang="zh-CN" smtClean="0"/>
              <a:t> Performs basic required functions</a:t>
            </a:r>
          </a:p>
          <a:p>
            <a:pPr lvl="1"/>
            <a:r>
              <a:rPr lang="en-US" altLang="zh-CN" smtClean="0"/>
              <a:t>File manager</a:t>
            </a:r>
          </a:p>
          <a:p>
            <a:pPr lvl="1"/>
            <a:r>
              <a:rPr lang="en-US" altLang="zh-CN" smtClean="0"/>
              <a:t>Device drivers</a:t>
            </a:r>
          </a:p>
          <a:p>
            <a:pPr lvl="1"/>
            <a:r>
              <a:rPr lang="en-US" altLang="zh-CN" smtClean="0"/>
              <a:t>Memory manager</a:t>
            </a:r>
          </a:p>
          <a:p>
            <a:pPr lvl="1"/>
            <a:r>
              <a:rPr lang="en-US" altLang="zh-CN" smtClean="0"/>
              <a:t>Scheduler and dispatcher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763000" cy="1752600"/>
          </a:xfrm>
        </p:spPr>
        <p:txBody>
          <a:bodyPr/>
          <a:lstStyle/>
          <a:p>
            <a:r>
              <a:rPr lang="en-US" altLang="zh-CN" b="0" dirty="0" smtClean="0">
                <a:ea typeface="宋体" pitchFamily="2" charset="-122"/>
              </a:rPr>
              <a:t>Figure 5.4</a:t>
            </a:r>
            <a:r>
              <a:rPr lang="en-US" altLang="zh-CN" dirty="0" smtClean="0">
                <a:ea typeface="宋体" pitchFamily="2" charset="-122"/>
              </a:rPr>
              <a:t>  The shell as an interface between users and the operating system</a:t>
            </a:r>
          </a:p>
        </p:txBody>
      </p:sp>
      <p:pic>
        <p:nvPicPr>
          <p:cNvPr id="21507" name="Picture 8" descr="fig03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828800"/>
            <a:ext cx="4976813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2463"/>
            <a:ext cx="9144000" cy="688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5: </a:t>
            </a:r>
            <a:r>
              <a:rPr lang="en-US" altLang="zh-CN" dirty="0" smtClean="0">
                <a:latin typeface="Times" pitchFamily="71" charset="0"/>
                <a:ea typeface="ヒラギノ角ゴ Pro W3" pitchFamily="1" charset="-128"/>
              </a:rPr>
              <a:t>Operating Systems(</a:t>
            </a:r>
            <a:r>
              <a:rPr lang="zh-CN" altLang="en-US" dirty="0" smtClean="0">
                <a:latin typeface="Times" pitchFamily="71" charset="0"/>
                <a:ea typeface="ヒラギノ角ゴ Pro W3" pitchFamily="1" charset="-128"/>
              </a:rPr>
              <a:t>操作系统</a:t>
            </a:r>
            <a:r>
              <a:rPr lang="en-US" altLang="zh-CN" dirty="0" smtClean="0">
                <a:latin typeface="Times" pitchFamily="71" charset="0"/>
                <a:ea typeface="ヒラギノ角ゴ Pro W3" pitchFamily="1" charset="-128"/>
              </a:rPr>
              <a:t>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8155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5.1 The History of Operating Systems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5.1.1 Functions of operating systems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5.1.2 Evolution of shared computing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5.1.3 Common operating systems*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dirty="0" smtClean="0"/>
              <a:t>5.2 Operating System Architecture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/>
              <a:t>5.3 Coordinating the Machine’s Activities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/>
              <a:t>5.4 Handling Competition Among Processes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File Manager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r>
              <a:rPr lang="en-US" altLang="zh-CN" b="1" smtClean="0"/>
              <a:t>Directory </a:t>
            </a:r>
            <a:r>
              <a:rPr lang="en-US" altLang="zh-CN" smtClean="0"/>
              <a:t>(or </a:t>
            </a:r>
            <a:r>
              <a:rPr lang="en-US" altLang="zh-CN" b="1" smtClean="0"/>
              <a:t>Folder</a:t>
            </a:r>
            <a:r>
              <a:rPr lang="en-US" altLang="zh-CN" smtClean="0"/>
              <a:t>): A user-created bundle of files and other directories (subdirectories)</a:t>
            </a:r>
          </a:p>
          <a:p>
            <a:r>
              <a:rPr lang="en-US" altLang="zh-CN" b="1" smtClean="0"/>
              <a:t>Directory Path:</a:t>
            </a:r>
            <a:r>
              <a:rPr lang="en-US" altLang="zh-CN" smtClean="0"/>
              <a:t> A sequence of directories within directories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Memory Manager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r>
              <a:rPr lang="en-US" altLang="zh-CN" smtClean="0"/>
              <a:t>Allocates space in main memory</a:t>
            </a:r>
          </a:p>
          <a:p>
            <a:r>
              <a:rPr lang="en-US" altLang="zh-CN" smtClean="0"/>
              <a:t>May create the illusion that the machine has more memory than it actually does (</a:t>
            </a:r>
            <a:r>
              <a:rPr lang="en-US" altLang="zh-CN" b="1" smtClean="0"/>
              <a:t>virtual memory</a:t>
            </a:r>
            <a:r>
              <a:rPr lang="en-US" altLang="zh-CN" smtClean="0"/>
              <a:t>) by playing a “shell game” in which blocks of data (</a:t>
            </a:r>
            <a:r>
              <a:rPr lang="en-US" altLang="zh-CN" b="1" smtClean="0"/>
              <a:t>pages</a:t>
            </a:r>
            <a:r>
              <a:rPr lang="en-US" altLang="zh-CN" smtClean="0"/>
              <a:t>) are shifted back and forth between main memory and mass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pPr marL="342900" indent="-342900"/>
            <a:r>
              <a:rPr lang="en-US" altLang="zh-CN" dirty="0" smtClean="0">
                <a:ea typeface="华文新魏" pitchFamily="2" charset="-122"/>
              </a:rPr>
              <a:t>5.2.3 The booting process</a:t>
            </a:r>
            <a:r>
              <a:rPr lang="zh-CN" altLang="en-US" sz="1800" dirty="0" smtClean="0">
                <a:ea typeface="华文新魏" pitchFamily="2" charset="-122"/>
              </a:rPr>
              <a:t/>
            </a:r>
            <a:br>
              <a:rPr lang="zh-CN" altLang="en-US" sz="1800" dirty="0" smtClean="0">
                <a:ea typeface="华文新魏" pitchFamily="2" charset="-122"/>
              </a:rPr>
            </a:br>
            <a:endParaRPr lang="en-US" altLang="zh-CN" dirty="0" smtClean="0">
              <a:ea typeface="华文新魏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16038"/>
            <a:ext cx="8928100" cy="5065712"/>
          </a:xfrm>
        </p:spPr>
        <p:txBody>
          <a:bodyPr/>
          <a:lstStyle/>
          <a:p>
            <a:r>
              <a:rPr lang="en-US" altLang="zh-CN" b="1" smtClean="0"/>
              <a:t>Bootstrap:</a:t>
            </a:r>
            <a:r>
              <a:rPr lang="en-US" altLang="zh-CN" smtClean="0"/>
              <a:t> Program in ROM (example of firmware)</a:t>
            </a:r>
          </a:p>
          <a:p>
            <a:pPr lvl="1"/>
            <a:r>
              <a:rPr lang="en-US" altLang="zh-CN" smtClean="0"/>
              <a:t>Run by the CPU when power is turned on</a:t>
            </a:r>
          </a:p>
          <a:p>
            <a:pPr lvl="1"/>
            <a:r>
              <a:rPr lang="en-US" altLang="zh-CN" smtClean="0"/>
              <a:t>Transfers operating system from mass storage to main memory</a:t>
            </a:r>
          </a:p>
          <a:p>
            <a:pPr lvl="1"/>
            <a:r>
              <a:rPr lang="en-US" altLang="zh-CN" smtClean="0"/>
              <a:t>Executes jump to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68363"/>
            <a:ext cx="9144000" cy="688975"/>
          </a:xfrm>
        </p:spPr>
        <p:txBody>
          <a:bodyPr/>
          <a:lstStyle/>
          <a:p>
            <a:r>
              <a:rPr lang="en-US" altLang="zh-CN" b="0" dirty="0" smtClean="0">
                <a:ea typeface="宋体" pitchFamily="2" charset="-122"/>
              </a:rPr>
              <a:t>Figure 5.5</a:t>
            </a:r>
            <a:r>
              <a:rPr lang="en-US" altLang="zh-CN" dirty="0" smtClean="0">
                <a:ea typeface="宋体" pitchFamily="2" charset="-122"/>
              </a:rPr>
              <a:t>  The booting process</a:t>
            </a:r>
          </a:p>
        </p:txBody>
      </p:sp>
      <p:pic>
        <p:nvPicPr>
          <p:cNvPr id="25603" name="Picture 6" descr="fig_03_05"/>
          <p:cNvPicPr preferRelativeResize="0"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5575" y="2011363"/>
            <a:ext cx="86836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8155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dirty="0" smtClean="0"/>
              <a:t>5.1 The History of Operating Systems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/>
              <a:t>5.2 Operating System Architecture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5.3 Coordinating the Machine’s Activities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5.3.1 Processes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5.3.2 Process administration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CN" dirty="0" smtClean="0"/>
              <a:t>5.4 Handling Competition Among Processes</a:t>
            </a:r>
            <a:endParaRPr lang="zh-CN" altLang="en-US" sz="1800" dirty="0" smtClean="0"/>
          </a:p>
        </p:txBody>
      </p:sp>
      <p:sp>
        <p:nvSpPr>
          <p:cNvPr id="26627" name="标题 3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5.3.1 Processes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r>
              <a:rPr lang="en-US" altLang="zh-CN" b="1" smtClean="0"/>
              <a:t>Process:</a:t>
            </a:r>
            <a:r>
              <a:rPr lang="en-US" altLang="zh-CN" smtClean="0"/>
              <a:t> The activity of executing a program</a:t>
            </a:r>
          </a:p>
          <a:p>
            <a:r>
              <a:rPr lang="en-US" altLang="zh-CN" b="1" smtClean="0"/>
              <a:t>Process State:</a:t>
            </a:r>
            <a:r>
              <a:rPr lang="en-US" altLang="zh-CN" smtClean="0"/>
              <a:t> Current status of the activity</a:t>
            </a:r>
          </a:p>
          <a:p>
            <a:pPr lvl="1"/>
            <a:r>
              <a:rPr lang="en-US" altLang="zh-CN" smtClean="0"/>
              <a:t>Program counter</a:t>
            </a:r>
          </a:p>
          <a:p>
            <a:pPr lvl="1"/>
            <a:r>
              <a:rPr lang="en-US" altLang="zh-CN" smtClean="0"/>
              <a:t>General purpose registers</a:t>
            </a:r>
          </a:p>
          <a:p>
            <a:pPr lvl="1"/>
            <a:r>
              <a:rPr lang="en-US" altLang="zh-CN" smtClean="0"/>
              <a:t>Related portion of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5.3.2 Process Administration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r>
              <a:rPr lang="en-US" altLang="zh-CN" b="1" smtClean="0"/>
              <a:t>Scheduler:</a:t>
            </a:r>
            <a:r>
              <a:rPr lang="en-US" altLang="zh-CN" smtClean="0"/>
              <a:t> Adds new processes to the process table and removes completed processes from the process table</a:t>
            </a:r>
          </a:p>
          <a:p>
            <a:r>
              <a:rPr lang="en-US" altLang="zh-CN" b="1" smtClean="0"/>
              <a:t>Dispatcher:</a:t>
            </a:r>
            <a:r>
              <a:rPr lang="en-US" altLang="zh-CN" smtClean="0"/>
              <a:t> Controls the allocation of time slices to the processes in the process table</a:t>
            </a:r>
          </a:p>
          <a:p>
            <a:pPr lvl="1"/>
            <a:r>
              <a:rPr lang="en-US" altLang="zh-CN" smtClean="0"/>
              <a:t>The end of a time slice is signaled by an interrupt.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01675"/>
            <a:ext cx="8305800" cy="1143000"/>
          </a:xfrm>
        </p:spPr>
        <p:txBody>
          <a:bodyPr/>
          <a:lstStyle/>
          <a:p>
            <a:r>
              <a:rPr lang="en-US" altLang="zh-CN" b="0" dirty="0" smtClean="0">
                <a:ea typeface="宋体" pitchFamily="2" charset="-122"/>
              </a:rPr>
              <a:t>Figure 5.6</a:t>
            </a:r>
            <a:r>
              <a:rPr lang="en-US" altLang="zh-CN" dirty="0" smtClean="0">
                <a:ea typeface="宋体" pitchFamily="2" charset="-122"/>
              </a:rPr>
              <a:t>  Time-sharing between process A and process B</a:t>
            </a:r>
          </a:p>
        </p:txBody>
      </p:sp>
      <p:pic>
        <p:nvPicPr>
          <p:cNvPr id="29699" name="Picture 4" descr="fig_03_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228600" y="1773238"/>
            <a:ext cx="8447088" cy="2822575"/>
          </a:xfrm>
        </p:spPr>
      </p:pic>
      <p:pic>
        <p:nvPicPr>
          <p:cNvPr id="29700" name="Picture 2" descr="http://t0.gstatic.com/images?q=tbn:ANd9GcS1TH0s-fTIQZhjLD6L9x8RcMknuAZwWi3Pv-O7ft0KS1ATQrY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4724400"/>
            <a:ext cx="4176712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8155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zh-CN" dirty="0" smtClean="0"/>
              <a:t>5.1 The History of Operating Systems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/>
              <a:t>5.2 Operating System Architecture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/>
              <a:t>5.3 Coordinating the Machine’s Activities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5.4 Handling Competition Among Processes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5.4.1 Common approach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5.4.2 Deadlock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0723" name="标题 3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57213"/>
            <a:ext cx="8569325" cy="1143000"/>
          </a:xfrm>
        </p:spPr>
        <p:txBody>
          <a:bodyPr/>
          <a:lstStyle/>
          <a:p>
            <a:pPr marL="342900" indent="-342900"/>
            <a:r>
              <a:rPr lang="en-US" altLang="zh-CN" dirty="0" smtClean="0">
                <a:ea typeface="华文新魏" pitchFamily="2" charset="-122"/>
              </a:rPr>
              <a:t>5.4 Handling Competition for Resources</a:t>
            </a:r>
            <a:r>
              <a:rPr lang="en-US" altLang="zh-CN" sz="3200" dirty="0" smtClean="0">
                <a:ea typeface="华文新魏" pitchFamily="2" charset="-122"/>
              </a:rPr>
              <a:t/>
            </a:r>
            <a:br>
              <a:rPr lang="en-US" altLang="zh-CN" sz="3200" dirty="0" smtClean="0">
                <a:ea typeface="华文新魏" pitchFamily="2" charset="-122"/>
              </a:rPr>
            </a:br>
            <a:r>
              <a:rPr lang="en-US" altLang="zh-CN" sz="2400" dirty="0" smtClean="0">
                <a:ea typeface="华文新魏" pitchFamily="2" charset="-122"/>
              </a:rPr>
              <a:t>5.4.1 Common approach</a:t>
            </a:r>
            <a:endParaRPr lang="en-US" altLang="zh-CN" dirty="0" smtClean="0">
              <a:ea typeface="华文新魏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31938"/>
            <a:ext cx="8229600" cy="5065712"/>
          </a:xfrm>
        </p:spPr>
        <p:txBody>
          <a:bodyPr/>
          <a:lstStyle/>
          <a:p>
            <a:r>
              <a:rPr lang="en-US" altLang="zh-CN" b="1" smtClean="0"/>
              <a:t>Semaphore(</a:t>
            </a:r>
            <a:r>
              <a:rPr lang="zh-CN" altLang="en-US" smtClean="0"/>
              <a:t>信号灯</a:t>
            </a:r>
            <a:r>
              <a:rPr lang="en-US" altLang="zh-CN" b="1" smtClean="0"/>
              <a:t>):</a:t>
            </a:r>
            <a:r>
              <a:rPr lang="en-US" altLang="zh-CN" smtClean="0"/>
              <a:t> A “control flag”</a:t>
            </a:r>
          </a:p>
          <a:p>
            <a:r>
              <a:rPr lang="en-US" altLang="zh-CN" b="1" smtClean="0"/>
              <a:t>Critical Region:</a:t>
            </a:r>
            <a:r>
              <a:rPr lang="en-US" altLang="zh-CN" smtClean="0"/>
              <a:t> A group of instructions that should be executed by only one process at a time</a:t>
            </a:r>
          </a:p>
          <a:p>
            <a:r>
              <a:rPr lang="en-US" altLang="zh-CN" b="1" smtClean="0"/>
              <a:t>Mutual exclusion:</a:t>
            </a:r>
            <a:r>
              <a:rPr lang="en-US" altLang="zh-CN" smtClean="0"/>
              <a:t> Requirement for proper implementation of a critical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5.1.1 Functions of Operating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dirty="0" smtClean="0"/>
              <a:t>Oversee operation of computer</a:t>
            </a:r>
          </a:p>
          <a:p>
            <a:pPr>
              <a:buFontTx/>
              <a:buChar char="•"/>
            </a:pPr>
            <a:r>
              <a:rPr lang="en-US" altLang="zh-CN" dirty="0" smtClean="0"/>
              <a:t>Store and retrieve files</a:t>
            </a:r>
          </a:p>
          <a:p>
            <a:pPr>
              <a:buFontTx/>
              <a:buChar char="•"/>
            </a:pPr>
            <a:r>
              <a:rPr lang="en-US" altLang="zh-CN" dirty="0" smtClean="0"/>
              <a:t>Schedule programs for execution</a:t>
            </a:r>
          </a:p>
          <a:p>
            <a:pPr>
              <a:buFontTx/>
              <a:buChar char="•"/>
            </a:pPr>
            <a:r>
              <a:rPr lang="en-US" altLang="zh-CN" dirty="0" smtClean="0"/>
              <a:t>Coordinate the execution of programs</a:t>
            </a:r>
          </a:p>
          <a:p>
            <a:pPr>
              <a:buFontTx/>
              <a:buChar char="•"/>
            </a:pPr>
            <a:endParaRPr lang="en-US" altLang="zh-CN" dirty="0" smtClean="0"/>
          </a:p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①管理各种软硬件资源；  ②提供良好的用户界面。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处理机</a:t>
            </a:r>
            <a:r>
              <a:rPr lang="zh-CN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管理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2.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存储管理 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设备管理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文件管理  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用户接口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5.4.2 Deadlock(</a:t>
            </a:r>
            <a:r>
              <a:rPr lang="zh-CN" altLang="en-US" dirty="0" smtClean="0">
                <a:ea typeface="宋体" pitchFamily="2" charset="-122"/>
              </a:rPr>
              <a:t>死锁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r>
              <a:rPr lang="en-US" altLang="zh-CN" dirty="0" smtClean="0"/>
              <a:t>Processes block each other from continuing</a:t>
            </a:r>
          </a:p>
          <a:p>
            <a:r>
              <a:rPr lang="en-US" altLang="zh-CN" dirty="0" smtClean="0"/>
              <a:t>Conditions required for deadlock</a:t>
            </a:r>
          </a:p>
          <a:p>
            <a:pPr lvl="1">
              <a:buFontTx/>
              <a:buNone/>
            </a:pPr>
            <a:r>
              <a:rPr lang="en-US" altLang="zh-CN" dirty="0" smtClean="0"/>
              <a:t>1. Competition for non-sharable resources</a:t>
            </a:r>
          </a:p>
          <a:p>
            <a:pPr lvl="1">
              <a:buFontTx/>
              <a:buNone/>
            </a:pPr>
            <a:r>
              <a:rPr lang="en-US" altLang="zh-CN" dirty="0" smtClean="0"/>
              <a:t>2. Resources requested on a partial basis</a:t>
            </a:r>
          </a:p>
          <a:p>
            <a:pPr lvl="1">
              <a:buFontTx/>
              <a:buNone/>
            </a:pPr>
            <a:r>
              <a:rPr lang="en-US" altLang="zh-CN" dirty="0" smtClean="0"/>
              <a:t>3. An allocated resource can not be forcibly retrieved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fig_03_07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1008063" y="1878013"/>
            <a:ext cx="6840537" cy="4446587"/>
          </a:xfrm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305800" cy="1143000"/>
          </a:xfrm>
        </p:spPr>
        <p:txBody>
          <a:bodyPr/>
          <a:lstStyle/>
          <a:p>
            <a:r>
              <a:rPr lang="en-US" altLang="zh-CN" sz="3200" b="0" dirty="0" smtClean="0">
                <a:ea typeface="宋体" pitchFamily="2" charset="-122"/>
              </a:rPr>
              <a:t>Figure 5.7</a:t>
            </a:r>
            <a:r>
              <a:rPr lang="en-US" altLang="zh-CN" sz="3200" dirty="0" smtClean="0">
                <a:ea typeface="宋体" pitchFamily="2" charset="-122"/>
              </a:rPr>
              <a:t>  A deadlock resulting from competition for </a:t>
            </a:r>
            <a:r>
              <a:rPr lang="en-US" altLang="zh-CN" sz="3200" dirty="0" err="1" smtClean="0">
                <a:ea typeface="宋体" pitchFamily="2" charset="-122"/>
              </a:rPr>
              <a:t>nonshareable</a:t>
            </a:r>
            <a:r>
              <a:rPr lang="en-US" altLang="zh-CN" sz="3200" dirty="0" smtClean="0">
                <a:ea typeface="宋体" pitchFamily="2" charset="-122"/>
              </a:rPr>
              <a:t> railroad intersections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31800" y="1316038"/>
            <a:ext cx="8229600" cy="5065712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34820" name="Picture 2" descr="http://funtarded.com/pics/image/15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484313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5.1.2 Evolution of Shared Computing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16038"/>
            <a:ext cx="8532813" cy="5065712"/>
          </a:xfrm>
        </p:spPr>
        <p:txBody>
          <a:bodyPr/>
          <a:lstStyle/>
          <a:p>
            <a:r>
              <a:rPr lang="en-US" altLang="zh-CN" dirty="0" smtClean="0"/>
              <a:t>Batch processing</a:t>
            </a:r>
          </a:p>
          <a:p>
            <a:r>
              <a:rPr lang="en-US" altLang="zh-CN" dirty="0" smtClean="0"/>
              <a:t>Interactive processing</a:t>
            </a:r>
          </a:p>
          <a:p>
            <a:pPr lvl="1"/>
            <a:r>
              <a:rPr lang="en-US" altLang="zh-CN" dirty="0" smtClean="0"/>
              <a:t>Requires real-time processing</a:t>
            </a:r>
          </a:p>
          <a:p>
            <a:r>
              <a:rPr lang="en-US" altLang="zh-CN" dirty="0" smtClean="0"/>
              <a:t>Time-sharing/Multitasking</a:t>
            </a:r>
          </a:p>
          <a:p>
            <a:pPr lvl="1"/>
            <a:r>
              <a:rPr lang="en-US" altLang="zh-CN" dirty="0" smtClean="0"/>
              <a:t>Implemented by Multiprogramming</a:t>
            </a:r>
          </a:p>
          <a:p>
            <a:r>
              <a:rPr lang="en-US" altLang="zh-CN" dirty="0" smtClean="0"/>
              <a:t>Multiprocessor machines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单用户操作系统  </a:t>
            </a:r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批处理操作系统  </a:t>
            </a:r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分时操作</a:t>
            </a:r>
            <a:r>
              <a:rPr lang="zh-CN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endParaRPr lang="en-US" altLang="zh-CN" sz="2400" dirty="0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实时操作</a:t>
            </a:r>
            <a:r>
              <a:rPr lang="zh-CN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 5.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网络操作系统  </a:t>
            </a:r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分布式操作系统</a:t>
            </a:r>
            <a:endParaRPr lang="en-US" altLang="zh-CN" sz="2400" dirty="0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7.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嵌入式操作系统 </a:t>
            </a:r>
            <a:r>
              <a:rPr lang="en-US" altLang="zh-CN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8.</a:t>
            </a:r>
            <a:r>
              <a:rPr lang="zh-CN" altLang="en-US" sz="240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智能卡操作系统</a:t>
            </a:r>
            <a:endParaRPr lang="en-US" altLang="zh-CN" sz="2400" dirty="0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dirty="0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b="0" dirty="0" smtClean="0">
                <a:ea typeface="宋体" pitchFamily="2" charset="-122"/>
              </a:rPr>
              <a:t>Figure 5.1</a:t>
            </a:r>
            <a:r>
              <a:rPr lang="en-US" altLang="zh-CN" dirty="0" smtClean="0">
                <a:ea typeface="宋体" pitchFamily="2" charset="-122"/>
              </a:rPr>
              <a:t>  Batch processing</a:t>
            </a:r>
          </a:p>
        </p:txBody>
      </p:sp>
      <p:pic>
        <p:nvPicPr>
          <p:cNvPr id="7171" name="Picture 4" descr="fig_03_01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381000" y="2057400"/>
            <a:ext cx="8382000" cy="32607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b="0" dirty="0" smtClean="0">
                <a:ea typeface="宋体" pitchFamily="2" charset="-122"/>
              </a:rPr>
              <a:t>Figure 5.2</a:t>
            </a:r>
            <a:r>
              <a:rPr lang="en-US" altLang="zh-CN" dirty="0" smtClean="0">
                <a:ea typeface="宋体" pitchFamily="2" charset="-122"/>
              </a:rPr>
              <a:t>  Interactive processing</a:t>
            </a:r>
          </a:p>
        </p:txBody>
      </p:sp>
      <p:pic>
        <p:nvPicPr>
          <p:cNvPr id="8195" name="Picture 4" descr="fig_03_02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476250" y="1600200"/>
            <a:ext cx="8267700" cy="4114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35063"/>
            <a:ext cx="8083550" cy="5173662"/>
          </a:xfrm>
        </p:spPr>
        <p:txBody>
          <a:bodyPr/>
          <a:lstStyle/>
          <a:p>
            <a:pPr marL="0" indent="0" eaLnBrk="1" hangingPunct="1"/>
            <a:r>
              <a:rPr lang="en-US" altLang="zh-CN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操作系统早期霸主</a:t>
            </a:r>
            <a:r>
              <a:rPr lang="en-US" altLang="zh-CN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--DOS</a:t>
            </a:r>
            <a:endParaRPr lang="zh-CN" altLang="en-US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1981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IBM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公司首次推出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IBM PC,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就采用了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Microsoft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公司开发的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DOS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操作系统。</a:t>
            </a:r>
          </a:p>
          <a:p>
            <a:pPr marL="0" indent="0"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）基本输入输出系统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）输入输出接口模块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）文件管理模块</a:t>
            </a: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）命令处理模块</a:t>
            </a:r>
          </a:p>
        </p:txBody>
      </p:sp>
      <p:sp>
        <p:nvSpPr>
          <p:cNvPr id="9219" name="标题 4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5.1.3 Common operating systems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33475"/>
            <a:ext cx="8083550" cy="5175250"/>
          </a:xfrm>
        </p:spPr>
        <p:txBody>
          <a:bodyPr/>
          <a:lstStyle/>
          <a:p>
            <a:pPr marL="0" indent="0" eaLnBrk="1" hangingPunct="1"/>
            <a:r>
              <a:rPr lang="en-US" altLang="zh-CN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操作系统当代大亨</a:t>
            </a:r>
            <a:r>
              <a:rPr lang="en-US" altLang="zh-CN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--Windows</a:t>
            </a:r>
            <a:endParaRPr lang="zh-CN" altLang="en-US" dirty="0" smtClean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1981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年，微软公司内部制定了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发展界面管理者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的计划。到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1983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微软公司决定把这一计划命名为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Microsoft Windows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indent="0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1983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月，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Bill Gates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宣布推出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Windows1.0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版本，但不成功。直到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1985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年才正式发布。</a:t>
            </a:r>
          </a:p>
          <a:p>
            <a:pPr marL="0" indent="0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1987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年，微软公司推出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Windows2.0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。直到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1990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年，微软公司推出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Windows3.0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，才逐渐取代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DOS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成为主流操作系统。</a:t>
            </a:r>
          </a:p>
        </p:txBody>
      </p:sp>
      <p:sp>
        <p:nvSpPr>
          <p:cNvPr id="10243" name="标题 4"/>
          <p:cNvSpPr>
            <a:spLocks noGrp="1"/>
          </p:cNvSpPr>
          <p:nvPr>
            <p:ph type="title"/>
          </p:nvPr>
        </p:nvSpPr>
        <p:spPr>
          <a:xfrm>
            <a:off x="0" y="579438"/>
            <a:ext cx="9144000" cy="688975"/>
          </a:xfrm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133475"/>
            <a:ext cx="8083550" cy="56673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内核系列发布表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03858" name="Group 50"/>
          <p:cNvGraphicFramePr>
            <a:graphicFrameLocks noGrp="1"/>
          </p:cNvGraphicFramePr>
          <p:nvPr>
            <p:ph sz="half" idx="2"/>
          </p:nvPr>
        </p:nvGraphicFramePr>
        <p:xfrm>
          <a:off x="539750" y="1773238"/>
          <a:ext cx="7704336" cy="4450080"/>
        </p:xfrm>
        <a:graphic>
          <a:graphicData uri="http://schemas.openxmlformats.org/drawingml/2006/table">
            <a:tbl>
              <a:tblPr/>
              <a:tblGrid>
                <a:gridCol w="3515763"/>
                <a:gridCol w="4188573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日期         版本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日期         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1983.11 Windows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宣布诞生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1985.11 Windows 1.0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1987.4  Windows 2.0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1990.5  Windows 3.0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1992.4  Windows 3.1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1994.2  Windows 3.11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1995.8  Windows 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1998.6  Windows 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1999.5  Windows 98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2000.9  Windows 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2001.1  Win9x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内核宣告停止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1993.8  Windows NT 3.1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1994.9  Windows NT 3.5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1995.6  Windows NT 3.51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1996.8  Windows NT 4.0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1997.9  Windows NT 5.0 Beta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1998.8  Windows NT 5.0 Beta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1999.4  Windows 2000 Beta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2000.2  Windows 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2000.7  Windows 2000 SP1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2001.10 Windows XP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2001.11 Windows XP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中文版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7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hpcc-宣传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nhpcc-宣传册</Template>
  <TotalTime>334</TotalTime>
  <Words>1150</Words>
  <Application>Microsoft Office PowerPoint</Application>
  <PresentationFormat>全屏显示(4:3)</PresentationFormat>
  <Paragraphs>212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ヒラギノ角ゴ Pro W3</vt:lpstr>
      <vt:lpstr>黑体</vt:lpstr>
      <vt:lpstr>华文新魏</vt:lpstr>
      <vt:lpstr>楷体_GB2312</vt:lpstr>
      <vt:lpstr>宋体</vt:lpstr>
      <vt:lpstr>Arial</vt:lpstr>
      <vt:lpstr>Calibri</vt:lpstr>
      <vt:lpstr>Times</vt:lpstr>
      <vt:lpstr>Times New Roman</vt:lpstr>
      <vt:lpstr>Wingdings</vt:lpstr>
      <vt:lpstr>nhpcc-宣传册</vt:lpstr>
      <vt:lpstr>Introduction to Computational Thinking Chapter 5: Operating Systems</vt:lpstr>
      <vt:lpstr>Chapter 5: Operating Systems(操作系统)</vt:lpstr>
      <vt:lpstr>5.1.1 Functions of Operating Systems</vt:lpstr>
      <vt:lpstr>5.1.2 Evolution of Shared Computing</vt:lpstr>
      <vt:lpstr>Figure 5.1  Batch processing</vt:lpstr>
      <vt:lpstr>Figure 5.2  Interactive processing</vt:lpstr>
      <vt:lpstr>5.1.3 Common operating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5.2.1 Types of Software</vt:lpstr>
      <vt:lpstr>Figure 5.3  Software classification</vt:lpstr>
      <vt:lpstr>5.2.2 Operating System Components</vt:lpstr>
      <vt:lpstr>Figure 5.4  The shell as an interface between users and the operating system</vt:lpstr>
      <vt:lpstr>File Manager</vt:lpstr>
      <vt:lpstr>Memory Manager</vt:lpstr>
      <vt:lpstr>5.2.3 The booting process </vt:lpstr>
      <vt:lpstr>Figure 5.5  The booting process</vt:lpstr>
      <vt:lpstr>PowerPoint 演示文稿</vt:lpstr>
      <vt:lpstr>5.3.1 Processes</vt:lpstr>
      <vt:lpstr>5.3.2 Process Administration</vt:lpstr>
      <vt:lpstr>Figure 5.6  Time-sharing between process A and process B</vt:lpstr>
      <vt:lpstr>PowerPoint 演示文稿</vt:lpstr>
      <vt:lpstr>5.4 Handling Competition for Resources 5.4.1 Common approach</vt:lpstr>
      <vt:lpstr>5.4.2 Deadlock(死锁)</vt:lpstr>
      <vt:lpstr>Figure 5.7  A deadlock resulting from competition for nonshareable railroad intersections</vt:lpstr>
      <vt:lpstr>PowerPoint 演示文稿</vt:lpstr>
    </vt:vector>
  </TitlesOfParts>
  <Company>深圳大学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计算机前沿技术讲座 2011年秋季</dc:title>
  <dc:creator>毛睿</dc:creator>
  <cp:lastModifiedBy>mao rui</cp:lastModifiedBy>
  <cp:revision>44</cp:revision>
  <dcterms:created xsi:type="dcterms:W3CDTF">2011-09-12T12:30:47Z</dcterms:created>
  <dcterms:modified xsi:type="dcterms:W3CDTF">2019-12-16T11:08:37Z</dcterms:modified>
</cp:coreProperties>
</file>