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660" r:id="rId1"/>
  </p:sldMasterIdLst>
  <p:notesMasterIdLst>
    <p:notesMasterId r:id="rId40"/>
  </p:notesMasterIdLst>
  <p:sldIdLst>
    <p:sldId id="293" r:id="rId2"/>
    <p:sldId id="256" r:id="rId3"/>
    <p:sldId id="257" r:id="rId4"/>
    <p:sldId id="258" r:id="rId5"/>
    <p:sldId id="260" r:id="rId6"/>
    <p:sldId id="259" r:id="rId7"/>
    <p:sldId id="262" r:id="rId8"/>
    <p:sldId id="263" r:id="rId9"/>
    <p:sldId id="264" r:id="rId10"/>
    <p:sldId id="261" r:id="rId11"/>
    <p:sldId id="266" r:id="rId12"/>
    <p:sldId id="265" r:id="rId13"/>
    <p:sldId id="270" r:id="rId14"/>
    <p:sldId id="287" r:id="rId15"/>
    <p:sldId id="267" r:id="rId16"/>
    <p:sldId id="284" r:id="rId17"/>
    <p:sldId id="283" r:id="rId18"/>
    <p:sldId id="285" r:id="rId19"/>
    <p:sldId id="268" r:id="rId20"/>
    <p:sldId id="269" r:id="rId21"/>
    <p:sldId id="286" r:id="rId22"/>
    <p:sldId id="271" r:id="rId23"/>
    <p:sldId id="272" r:id="rId24"/>
    <p:sldId id="288" r:id="rId25"/>
    <p:sldId id="273" r:id="rId26"/>
    <p:sldId id="274" r:id="rId27"/>
    <p:sldId id="290" r:id="rId28"/>
    <p:sldId id="289" r:id="rId29"/>
    <p:sldId id="275" r:id="rId30"/>
    <p:sldId id="291" r:id="rId31"/>
    <p:sldId id="276" r:id="rId32"/>
    <p:sldId id="277" r:id="rId33"/>
    <p:sldId id="292" r:id="rId34"/>
    <p:sldId id="278" r:id="rId35"/>
    <p:sldId id="279" r:id="rId36"/>
    <p:sldId id="280" r:id="rId37"/>
    <p:sldId id="281" r:id="rId38"/>
    <p:sldId id="282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28B7B7-3B5B-4357-942D-15785DF3BD0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248F3C7-AE73-4E75-9F06-1D3AC4A328A9}">
      <dgm:prSet phldrT="[文本]"/>
      <dgm:spPr/>
      <dgm:t>
        <a:bodyPr/>
        <a:lstStyle/>
        <a:p>
          <a:r>
            <a:rPr lang="zh-CN" dirty="0" smtClean="0"/>
            <a:t>程序设计语言</a:t>
          </a:r>
          <a:endParaRPr lang="zh-CN" altLang="en-US" dirty="0"/>
        </a:p>
      </dgm:t>
    </dgm:pt>
    <dgm:pt modelId="{B7457A76-694D-4F47-8B1B-7A0D67D6EE43}" type="parTrans" cxnId="{96DA404C-B86A-4DFB-B512-F48185BDAB17}">
      <dgm:prSet/>
      <dgm:spPr/>
      <dgm:t>
        <a:bodyPr/>
        <a:lstStyle/>
        <a:p>
          <a:endParaRPr lang="zh-CN" altLang="en-US"/>
        </a:p>
      </dgm:t>
    </dgm:pt>
    <dgm:pt modelId="{3BECB548-789D-4E0B-8256-5FE2DA3DEBAE}" type="sibTrans" cxnId="{96DA404C-B86A-4DFB-B512-F48185BDAB17}">
      <dgm:prSet/>
      <dgm:spPr/>
      <dgm:t>
        <a:bodyPr/>
        <a:lstStyle/>
        <a:p>
          <a:endParaRPr lang="zh-CN" altLang="en-US"/>
        </a:p>
      </dgm:t>
    </dgm:pt>
    <dgm:pt modelId="{A52E9045-D1EB-4C3C-9A8B-3C6110D9B3D8}">
      <dgm:prSet phldrT="[文本]"/>
      <dgm:spPr/>
      <dgm:t>
        <a:bodyPr/>
        <a:lstStyle/>
        <a:p>
          <a:r>
            <a:rPr lang="zh-CN" altLang="zh-CN" dirty="0" smtClean="0"/>
            <a:t>机器语言</a:t>
          </a:r>
          <a:endParaRPr lang="zh-CN" altLang="en-US" dirty="0"/>
        </a:p>
      </dgm:t>
    </dgm:pt>
    <dgm:pt modelId="{AFD1706D-1EDA-4569-9571-AA8A07698B3D}" type="parTrans" cxnId="{1A672A62-1C0D-4525-9E79-A4E615F2B8EC}">
      <dgm:prSet/>
      <dgm:spPr/>
      <dgm:t>
        <a:bodyPr/>
        <a:lstStyle/>
        <a:p>
          <a:endParaRPr lang="zh-CN" altLang="en-US"/>
        </a:p>
      </dgm:t>
    </dgm:pt>
    <dgm:pt modelId="{3D67BA31-F681-4D6E-B2E0-5506BF8F5451}" type="sibTrans" cxnId="{1A672A62-1C0D-4525-9E79-A4E615F2B8EC}">
      <dgm:prSet/>
      <dgm:spPr/>
      <dgm:t>
        <a:bodyPr/>
        <a:lstStyle/>
        <a:p>
          <a:endParaRPr lang="zh-CN" altLang="en-US"/>
        </a:p>
      </dgm:t>
    </dgm:pt>
    <dgm:pt modelId="{B7929363-0BB8-4596-B02A-CCC56D256DD0}">
      <dgm:prSet phldrT="[文本]"/>
      <dgm:spPr/>
      <dgm:t>
        <a:bodyPr/>
        <a:lstStyle/>
        <a:p>
          <a:r>
            <a:rPr lang="zh-CN" altLang="zh-CN" dirty="0" smtClean="0"/>
            <a:t>汇编语言</a:t>
          </a:r>
          <a:endParaRPr lang="zh-CN" altLang="en-US" dirty="0"/>
        </a:p>
      </dgm:t>
    </dgm:pt>
    <dgm:pt modelId="{A6B9CA04-2F1D-46ED-821E-D698BE98AF56}" type="parTrans" cxnId="{954B47C8-E327-457D-9383-94E6B78FC5C7}">
      <dgm:prSet/>
      <dgm:spPr/>
      <dgm:t>
        <a:bodyPr/>
        <a:lstStyle/>
        <a:p>
          <a:endParaRPr lang="zh-CN" altLang="en-US"/>
        </a:p>
      </dgm:t>
    </dgm:pt>
    <dgm:pt modelId="{B312A6F9-679F-4A14-861E-B61143A4967B}" type="sibTrans" cxnId="{954B47C8-E327-457D-9383-94E6B78FC5C7}">
      <dgm:prSet/>
      <dgm:spPr/>
      <dgm:t>
        <a:bodyPr/>
        <a:lstStyle/>
        <a:p>
          <a:endParaRPr lang="zh-CN" altLang="en-US"/>
        </a:p>
      </dgm:t>
    </dgm:pt>
    <dgm:pt modelId="{948924CC-D566-4F96-9653-9FE262053C39}">
      <dgm:prSet/>
      <dgm:spPr/>
      <dgm:t>
        <a:bodyPr/>
        <a:lstStyle/>
        <a:p>
          <a:r>
            <a:rPr lang="zh-CN" altLang="zh-CN" dirty="0" smtClean="0"/>
            <a:t>高级语言</a:t>
          </a:r>
          <a:endParaRPr lang="zh-CN" altLang="en-US" dirty="0"/>
        </a:p>
      </dgm:t>
    </dgm:pt>
    <dgm:pt modelId="{1E612041-593D-45E4-8A6C-B6A8DE424389}" type="parTrans" cxnId="{95527012-85FC-4A2D-8D08-6D22A0D75F07}">
      <dgm:prSet/>
      <dgm:spPr/>
      <dgm:t>
        <a:bodyPr/>
        <a:lstStyle/>
        <a:p>
          <a:endParaRPr lang="zh-CN" altLang="en-US"/>
        </a:p>
      </dgm:t>
    </dgm:pt>
    <dgm:pt modelId="{DBE66345-6844-4947-B854-20903021A392}" type="sibTrans" cxnId="{95527012-85FC-4A2D-8D08-6D22A0D75F07}">
      <dgm:prSet/>
      <dgm:spPr/>
      <dgm:t>
        <a:bodyPr/>
        <a:lstStyle/>
        <a:p>
          <a:endParaRPr lang="zh-CN" altLang="en-US"/>
        </a:p>
      </dgm:t>
    </dgm:pt>
    <dgm:pt modelId="{ECA31C30-9A03-4A5F-8409-09A247CAACED}">
      <dgm:prSet/>
      <dgm:spPr/>
      <dgm:t>
        <a:bodyPr/>
        <a:lstStyle/>
        <a:p>
          <a:r>
            <a:rPr lang="zh-CN" altLang="zh-CN" dirty="0" smtClean="0"/>
            <a:t>命令式程序设计语言</a:t>
          </a:r>
          <a:endParaRPr lang="zh-CN" altLang="en-US" dirty="0"/>
        </a:p>
      </dgm:t>
    </dgm:pt>
    <dgm:pt modelId="{8506CB60-1158-4E81-861E-21DCE7D4C4CC}" type="parTrans" cxnId="{877CEDAD-47C0-41A4-A2C9-E7F899E2B5B3}">
      <dgm:prSet/>
      <dgm:spPr/>
      <dgm:t>
        <a:bodyPr/>
        <a:lstStyle/>
        <a:p>
          <a:endParaRPr lang="zh-CN" altLang="en-US"/>
        </a:p>
      </dgm:t>
    </dgm:pt>
    <dgm:pt modelId="{23CBB9E1-0526-4D7C-B213-FE6B676B584C}" type="sibTrans" cxnId="{877CEDAD-47C0-41A4-A2C9-E7F899E2B5B3}">
      <dgm:prSet/>
      <dgm:spPr/>
      <dgm:t>
        <a:bodyPr/>
        <a:lstStyle/>
        <a:p>
          <a:endParaRPr lang="zh-CN" altLang="en-US"/>
        </a:p>
      </dgm:t>
    </dgm:pt>
    <dgm:pt modelId="{C3FF5018-4E45-4702-AC93-57120A5B1C0A}">
      <dgm:prSet/>
      <dgm:spPr/>
      <dgm:t>
        <a:bodyPr/>
        <a:lstStyle/>
        <a:p>
          <a:r>
            <a:rPr lang="zh-CN" altLang="zh-CN" smtClean="0"/>
            <a:t>函数式程序设计语言</a:t>
          </a:r>
          <a:endParaRPr lang="zh-CN" altLang="en-US"/>
        </a:p>
      </dgm:t>
    </dgm:pt>
    <dgm:pt modelId="{A8339758-1B4B-4E09-8F8C-75CA3CA275C1}" type="parTrans" cxnId="{B14A4A50-1AF9-4F91-B254-EFBCE876E2A5}">
      <dgm:prSet/>
      <dgm:spPr/>
      <dgm:t>
        <a:bodyPr/>
        <a:lstStyle/>
        <a:p>
          <a:endParaRPr lang="zh-CN" altLang="en-US"/>
        </a:p>
      </dgm:t>
    </dgm:pt>
    <dgm:pt modelId="{85BB2741-128F-49A4-B2C6-AA48C9C404EA}" type="sibTrans" cxnId="{B14A4A50-1AF9-4F91-B254-EFBCE876E2A5}">
      <dgm:prSet/>
      <dgm:spPr/>
      <dgm:t>
        <a:bodyPr/>
        <a:lstStyle/>
        <a:p>
          <a:endParaRPr lang="zh-CN" altLang="en-US"/>
        </a:p>
      </dgm:t>
    </dgm:pt>
    <dgm:pt modelId="{72E5253C-3CBE-44D9-B613-F5387B0E20C7}">
      <dgm:prSet/>
      <dgm:spPr/>
      <dgm:t>
        <a:bodyPr/>
        <a:lstStyle/>
        <a:p>
          <a:r>
            <a:rPr lang="zh-CN" altLang="zh-CN" smtClean="0"/>
            <a:t>逻辑程序设计语言</a:t>
          </a:r>
          <a:endParaRPr lang="zh-CN" altLang="en-US"/>
        </a:p>
      </dgm:t>
    </dgm:pt>
    <dgm:pt modelId="{5BEB2886-D8B2-4572-9658-82E5C51D5E90}" type="parTrans" cxnId="{0F371715-42A3-47AD-BD7E-757E31C267CE}">
      <dgm:prSet/>
      <dgm:spPr/>
      <dgm:t>
        <a:bodyPr/>
        <a:lstStyle/>
        <a:p>
          <a:endParaRPr lang="zh-CN" altLang="en-US"/>
        </a:p>
      </dgm:t>
    </dgm:pt>
    <dgm:pt modelId="{526F6C67-1E77-44C4-8310-44B71BEDB4D7}" type="sibTrans" cxnId="{0F371715-42A3-47AD-BD7E-757E31C267CE}">
      <dgm:prSet/>
      <dgm:spPr/>
      <dgm:t>
        <a:bodyPr/>
        <a:lstStyle/>
        <a:p>
          <a:endParaRPr lang="zh-CN" altLang="en-US"/>
        </a:p>
      </dgm:t>
    </dgm:pt>
    <dgm:pt modelId="{A51623B2-AE8E-44CD-B9A1-A5F992815968}">
      <dgm:prSet/>
      <dgm:spPr/>
      <dgm:t>
        <a:bodyPr/>
        <a:lstStyle/>
        <a:p>
          <a:r>
            <a:rPr lang="zh-CN" smtClean="0"/>
            <a:t>结构化程序设计语言</a:t>
          </a:r>
          <a:endParaRPr lang="zh-CN" altLang="en-US"/>
        </a:p>
      </dgm:t>
    </dgm:pt>
    <dgm:pt modelId="{04EB035E-2845-469D-9D58-D1A133A7AB1A}" type="parTrans" cxnId="{F429A3DF-A31A-4E7F-A8A8-5BA949935941}">
      <dgm:prSet/>
      <dgm:spPr/>
      <dgm:t>
        <a:bodyPr/>
        <a:lstStyle/>
        <a:p>
          <a:endParaRPr lang="zh-CN" altLang="en-US"/>
        </a:p>
      </dgm:t>
    </dgm:pt>
    <dgm:pt modelId="{E8499EB5-670C-4BB6-B51E-BAFFA6671FAB}" type="sibTrans" cxnId="{F429A3DF-A31A-4E7F-A8A8-5BA949935941}">
      <dgm:prSet/>
      <dgm:spPr/>
      <dgm:t>
        <a:bodyPr/>
        <a:lstStyle/>
        <a:p>
          <a:endParaRPr lang="zh-CN" altLang="en-US"/>
        </a:p>
      </dgm:t>
    </dgm:pt>
    <dgm:pt modelId="{003188A8-2A87-4D22-9DA0-F9E79F6DD858}">
      <dgm:prSet/>
      <dgm:spPr/>
      <dgm:t>
        <a:bodyPr/>
        <a:lstStyle/>
        <a:p>
          <a:r>
            <a:rPr lang="zh-CN" smtClean="0"/>
            <a:t>面向对象程序设计语言</a:t>
          </a:r>
          <a:endParaRPr lang="zh-CN" altLang="en-US"/>
        </a:p>
      </dgm:t>
    </dgm:pt>
    <dgm:pt modelId="{231806EC-7307-4771-91D8-A6F65C8E2D89}" type="parTrans" cxnId="{70C8985E-A346-48DA-A32D-0070DE386D0A}">
      <dgm:prSet/>
      <dgm:spPr/>
      <dgm:t>
        <a:bodyPr/>
        <a:lstStyle/>
        <a:p>
          <a:endParaRPr lang="zh-CN" altLang="en-US"/>
        </a:p>
      </dgm:t>
    </dgm:pt>
    <dgm:pt modelId="{58165A63-971D-4AC6-A409-348C774F4234}" type="sibTrans" cxnId="{70C8985E-A346-48DA-A32D-0070DE386D0A}">
      <dgm:prSet/>
      <dgm:spPr/>
      <dgm:t>
        <a:bodyPr/>
        <a:lstStyle/>
        <a:p>
          <a:endParaRPr lang="zh-CN" altLang="en-US"/>
        </a:p>
      </dgm:t>
    </dgm:pt>
    <dgm:pt modelId="{6B7ADE4F-5AA4-4699-BD4F-2B5269151D87}" type="pres">
      <dgm:prSet presAssocID="{9A28B7B7-3B5B-4357-942D-15785DF3BD0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0634456-0869-4F69-B11D-7606F6E266E2}" type="pres">
      <dgm:prSet presAssocID="{A248F3C7-AE73-4E75-9F06-1D3AC4A328A9}" presName="root1" presStyleCnt="0"/>
      <dgm:spPr/>
    </dgm:pt>
    <dgm:pt modelId="{90AB2689-E9D9-414C-B768-31AEE382827D}" type="pres">
      <dgm:prSet presAssocID="{A248F3C7-AE73-4E75-9F06-1D3AC4A328A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2A64D6-14A9-430E-859D-1734EE043B59}" type="pres">
      <dgm:prSet presAssocID="{A248F3C7-AE73-4E75-9F06-1D3AC4A328A9}" presName="level2hierChild" presStyleCnt="0"/>
      <dgm:spPr/>
    </dgm:pt>
    <dgm:pt modelId="{964B48AA-B535-4B3B-926A-BBC7E471298B}" type="pres">
      <dgm:prSet presAssocID="{AFD1706D-1EDA-4569-9571-AA8A07698B3D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927C25BF-C34A-41CC-BC39-B109B20365F7}" type="pres">
      <dgm:prSet presAssocID="{AFD1706D-1EDA-4569-9571-AA8A07698B3D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466ABB48-57A0-4A44-8283-0C5967DB49F6}" type="pres">
      <dgm:prSet presAssocID="{A52E9045-D1EB-4C3C-9A8B-3C6110D9B3D8}" presName="root2" presStyleCnt="0"/>
      <dgm:spPr/>
    </dgm:pt>
    <dgm:pt modelId="{EF622E90-A0BC-4C67-8EC1-3D4894BAA9CC}" type="pres">
      <dgm:prSet presAssocID="{A52E9045-D1EB-4C3C-9A8B-3C6110D9B3D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7E989C-189A-4C16-AAA2-2CA2E07D2EFD}" type="pres">
      <dgm:prSet presAssocID="{A52E9045-D1EB-4C3C-9A8B-3C6110D9B3D8}" presName="level3hierChild" presStyleCnt="0"/>
      <dgm:spPr/>
    </dgm:pt>
    <dgm:pt modelId="{0431FEB7-3378-4B7E-A42C-11227A96BA3B}" type="pres">
      <dgm:prSet presAssocID="{A6B9CA04-2F1D-46ED-821E-D698BE98AF56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C16BFE97-FA7F-42A0-B55E-F5DE669E4000}" type="pres">
      <dgm:prSet presAssocID="{A6B9CA04-2F1D-46ED-821E-D698BE98AF56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458C7DF4-8E40-47ED-ADC8-9ADC0A2D1B0F}" type="pres">
      <dgm:prSet presAssocID="{B7929363-0BB8-4596-B02A-CCC56D256DD0}" presName="root2" presStyleCnt="0"/>
      <dgm:spPr/>
    </dgm:pt>
    <dgm:pt modelId="{2A180C5E-2054-4A55-9D08-74FDBFA99BFF}" type="pres">
      <dgm:prSet presAssocID="{B7929363-0BB8-4596-B02A-CCC56D256DD0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F579E1-709F-482A-BBC9-E19DBFE766BD}" type="pres">
      <dgm:prSet presAssocID="{B7929363-0BB8-4596-B02A-CCC56D256DD0}" presName="level3hierChild" presStyleCnt="0"/>
      <dgm:spPr/>
    </dgm:pt>
    <dgm:pt modelId="{CFFFDB27-54FE-484D-8EF6-6B160DB847F4}" type="pres">
      <dgm:prSet presAssocID="{1E612041-593D-45E4-8A6C-B6A8DE424389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0ABF24E5-07AC-449B-A5E2-DE30F220CF78}" type="pres">
      <dgm:prSet presAssocID="{1E612041-593D-45E4-8A6C-B6A8DE424389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2DC33721-91B7-4876-A595-FCAA2073A350}" type="pres">
      <dgm:prSet presAssocID="{948924CC-D566-4F96-9653-9FE262053C39}" presName="root2" presStyleCnt="0"/>
      <dgm:spPr/>
    </dgm:pt>
    <dgm:pt modelId="{64B656C3-9A14-4106-B665-E8770A312760}" type="pres">
      <dgm:prSet presAssocID="{948924CC-D566-4F96-9653-9FE262053C3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686F2FB-1D84-4BD0-BB2E-D7E3D176D4C0}" type="pres">
      <dgm:prSet presAssocID="{948924CC-D566-4F96-9653-9FE262053C39}" presName="level3hierChild" presStyleCnt="0"/>
      <dgm:spPr/>
    </dgm:pt>
    <dgm:pt modelId="{376725F1-2F65-4D42-B675-81207171037F}" type="pres">
      <dgm:prSet presAssocID="{8506CB60-1158-4E81-861E-21DCE7D4C4CC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0F86DD56-1D83-4D85-8BF8-E75E513ED03F}" type="pres">
      <dgm:prSet presAssocID="{8506CB60-1158-4E81-861E-21DCE7D4C4CC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2DA896CA-55FC-48FB-96C7-B1B5C32C15AA}" type="pres">
      <dgm:prSet presAssocID="{ECA31C30-9A03-4A5F-8409-09A247CAACED}" presName="root2" presStyleCnt="0"/>
      <dgm:spPr/>
    </dgm:pt>
    <dgm:pt modelId="{D935055D-6FD9-4D10-B930-A8456D4FFCAA}" type="pres">
      <dgm:prSet presAssocID="{ECA31C30-9A03-4A5F-8409-09A247CAACED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92BB96-7060-4F4F-A4E1-A9A58149EF90}" type="pres">
      <dgm:prSet presAssocID="{ECA31C30-9A03-4A5F-8409-09A247CAACED}" presName="level3hierChild" presStyleCnt="0"/>
      <dgm:spPr/>
    </dgm:pt>
    <dgm:pt modelId="{CE35D44F-7987-425B-805F-15A8B560EC78}" type="pres">
      <dgm:prSet presAssocID="{04EB035E-2845-469D-9D58-D1A133A7AB1A}" presName="conn2-1" presStyleLbl="parChTrans1D4" presStyleIdx="0" presStyleCnt="2"/>
      <dgm:spPr/>
      <dgm:t>
        <a:bodyPr/>
        <a:lstStyle/>
        <a:p>
          <a:endParaRPr lang="zh-CN" altLang="en-US"/>
        </a:p>
      </dgm:t>
    </dgm:pt>
    <dgm:pt modelId="{A089EBB7-CEED-4E01-B0AA-1DB2F8E2ACDE}" type="pres">
      <dgm:prSet presAssocID="{04EB035E-2845-469D-9D58-D1A133A7AB1A}" presName="connTx" presStyleLbl="parChTrans1D4" presStyleIdx="0" presStyleCnt="2"/>
      <dgm:spPr/>
      <dgm:t>
        <a:bodyPr/>
        <a:lstStyle/>
        <a:p>
          <a:endParaRPr lang="zh-CN" altLang="en-US"/>
        </a:p>
      </dgm:t>
    </dgm:pt>
    <dgm:pt modelId="{5C383EAA-68CD-4AF2-8F29-873763CED671}" type="pres">
      <dgm:prSet presAssocID="{A51623B2-AE8E-44CD-B9A1-A5F992815968}" presName="root2" presStyleCnt="0"/>
      <dgm:spPr/>
    </dgm:pt>
    <dgm:pt modelId="{C5245F37-D145-4B89-9918-53AADD1203F8}" type="pres">
      <dgm:prSet presAssocID="{A51623B2-AE8E-44CD-B9A1-A5F992815968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EDE899-1A14-4711-A9A3-D03EF64AD1E0}" type="pres">
      <dgm:prSet presAssocID="{A51623B2-AE8E-44CD-B9A1-A5F992815968}" presName="level3hierChild" presStyleCnt="0"/>
      <dgm:spPr/>
    </dgm:pt>
    <dgm:pt modelId="{5154FA41-4925-41F5-812F-2B13F7E8B1F7}" type="pres">
      <dgm:prSet presAssocID="{231806EC-7307-4771-91D8-A6F65C8E2D89}" presName="conn2-1" presStyleLbl="parChTrans1D4" presStyleIdx="1" presStyleCnt="2"/>
      <dgm:spPr/>
      <dgm:t>
        <a:bodyPr/>
        <a:lstStyle/>
        <a:p>
          <a:endParaRPr lang="zh-CN" altLang="en-US"/>
        </a:p>
      </dgm:t>
    </dgm:pt>
    <dgm:pt modelId="{98156543-2228-48A0-84FD-B760FD2A475D}" type="pres">
      <dgm:prSet presAssocID="{231806EC-7307-4771-91D8-A6F65C8E2D89}" presName="connTx" presStyleLbl="parChTrans1D4" presStyleIdx="1" presStyleCnt="2"/>
      <dgm:spPr/>
      <dgm:t>
        <a:bodyPr/>
        <a:lstStyle/>
        <a:p>
          <a:endParaRPr lang="zh-CN" altLang="en-US"/>
        </a:p>
      </dgm:t>
    </dgm:pt>
    <dgm:pt modelId="{FA0C175C-2CD3-43F1-B15C-21F372F52C2E}" type="pres">
      <dgm:prSet presAssocID="{003188A8-2A87-4D22-9DA0-F9E79F6DD858}" presName="root2" presStyleCnt="0"/>
      <dgm:spPr/>
    </dgm:pt>
    <dgm:pt modelId="{AC6576F1-1A5D-4033-89F2-100E326F07CC}" type="pres">
      <dgm:prSet presAssocID="{003188A8-2A87-4D22-9DA0-F9E79F6DD858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F3C673-E9AB-4F0C-9C8E-244943302423}" type="pres">
      <dgm:prSet presAssocID="{003188A8-2A87-4D22-9DA0-F9E79F6DD858}" presName="level3hierChild" presStyleCnt="0"/>
      <dgm:spPr/>
    </dgm:pt>
    <dgm:pt modelId="{780140C6-1054-48F7-8074-63D264BE6A5A}" type="pres">
      <dgm:prSet presAssocID="{A8339758-1B4B-4E09-8F8C-75CA3CA275C1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354E76A6-45FE-4B5E-A0E6-58EE89911A09}" type="pres">
      <dgm:prSet presAssocID="{A8339758-1B4B-4E09-8F8C-75CA3CA275C1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170AFD89-392A-4456-8820-4E9638BD62E1}" type="pres">
      <dgm:prSet presAssocID="{C3FF5018-4E45-4702-AC93-57120A5B1C0A}" presName="root2" presStyleCnt="0"/>
      <dgm:spPr/>
    </dgm:pt>
    <dgm:pt modelId="{855EF88A-1AB1-4F94-97D6-C077148D4EA9}" type="pres">
      <dgm:prSet presAssocID="{C3FF5018-4E45-4702-AC93-57120A5B1C0A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B9D8DF-4866-4A2C-BE33-C32194772963}" type="pres">
      <dgm:prSet presAssocID="{C3FF5018-4E45-4702-AC93-57120A5B1C0A}" presName="level3hierChild" presStyleCnt="0"/>
      <dgm:spPr/>
    </dgm:pt>
    <dgm:pt modelId="{324260D8-4E63-4DB6-9355-E8FBA102E17C}" type="pres">
      <dgm:prSet presAssocID="{5BEB2886-D8B2-4572-9658-82E5C51D5E90}" presName="conn2-1" presStyleLbl="parChTrans1D3" presStyleIdx="2" presStyleCnt="3"/>
      <dgm:spPr/>
      <dgm:t>
        <a:bodyPr/>
        <a:lstStyle/>
        <a:p>
          <a:endParaRPr lang="zh-CN" altLang="en-US"/>
        </a:p>
      </dgm:t>
    </dgm:pt>
    <dgm:pt modelId="{D4A2A703-C5EB-48CF-8EA8-D9A9B568B3BA}" type="pres">
      <dgm:prSet presAssocID="{5BEB2886-D8B2-4572-9658-82E5C51D5E90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35387627-7469-4D6E-9214-497FAE8B8415}" type="pres">
      <dgm:prSet presAssocID="{72E5253C-3CBE-44D9-B613-F5387B0E20C7}" presName="root2" presStyleCnt="0"/>
      <dgm:spPr/>
    </dgm:pt>
    <dgm:pt modelId="{11980F09-E5A5-4B41-81B1-30075417C3C6}" type="pres">
      <dgm:prSet presAssocID="{72E5253C-3CBE-44D9-B613-F5387B0E20C7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977F2A-4908-4AE1-98D4-AD1B752C0923}" type="pres">
      <dgm:prSet presAssocID="{72E5253C-3CBE-44D9-B613-F5387B0E20C7}" presName="level3hierChild" presStyleCnt="0"/>
      <dgm:spPr/>
    </dgm:pt>
  </dgm:ptLst>
  <dgm:cxnLst>
    <dgm:cxn modelId="{2214FC29-2052-40AC-B17F-CA0094782711}" type="presOf" srcId="{A8339758-1B4B-4E09-8F8C-75CA3CA275C1}" destId="{354E76A6-45FE-4B5E-A0E6-58EE89911A09}" srcOrd="1" destOrd="0" presId="urn:microsoft.com/office/officeart/2005/8/layout/hierarchy2"/>
    <dgm:cxn modelId="{3B3B329B-0424-4E4B-8D70-B8647E940258}" type="presOf" srcId="{8506CB60-1158-4E81-861E-21DCE7D4C4CC}" destId="{376725F1-2F65-4D42-B675-81207171037F}" srcOrd="0" destOrd="0" presId="urn:microsoft.com/office/officeart/2005/8/layout/hierarchy2"/>
    <dgm:cxn modelId="{17A96191-FD43-4A03-84B1-5D17F5B116A2}" type="presOf" srcId="{5BEB2886-D8B2-4572-9658-82E5C51D5E90}" destId="{D4A2A703-C5EB-48CF-8EA8-D9A9B568B3BA}" srcOrd="1" destOrd="0" presId="urn:microsoft.com/office/officeart/2005/8/layout/hierarchy2"/>
    <dgm:cxn modelId="{F3797A98-BD78-464E-88AF-A361F9B546B1}" type="presOf" srcId="{A52E9045-D1EB-4C3C-9A8B-3C6110D9B3D8}" destId="{EF622E90-A0BC-4C67-8EC1-3D4894BAA9CC}" srcOrd="0" destOrd="0" presId="urn:microsoft.com/office/officeart/2005/8/layout/hierarchy2"/>
    <dgm:cxn modelId="{0F371715-42A3-47AD-BD7E-757E31C267CE}" srcId="{948924CC-D566-4F96-9653-9FE262053C39}" destId="{72E5253C-3CBE-44D9-B613-F5387B0E20C7}" srcOrd="2" destOrd="0" parTransId="{5BEB2886-D8B2-4572-9658-82E5C51D5E90}" sibTransId="{526F6C67-1E77-44C4-8310-44B71BEDB4D7}"/>
    <dgm:cxn modelId="{78AA7443-31F0-48D9-A73E-4AED344D11BD}" type="presOf" srcId="{9A28B7B7-3B5B-4357-942D-15785DF3BD00}" destId="{6B7ADE4F-5AA4-4699-BD4F-2B5269151D87}" srcOrd="0" destOrd="0" presId="urn:microsoft.com/office/officeart/2005/8/layout/hierarchy2"/>
    <dgm:cxn modelId="{55C6441D-CEE2-4F7A-A8D3-0384F42C879B}" type="presOf" srcId="{231806EC-7307-4771-91D8-A6F65C8E2D89}" destId="{5154FA41-4925-41F5-812F-2B13F7E8B1F7}" srcOrd="0" destOrd="0" presId="urn:microsoft.com/office/officeart/2005/8/layout/hierarchy2"/>
    <dgm:cxn modelId="{1A672A62-1C0D-4525-9E79-A4E615F2B8EC}" srcId="{A248F3C7-AE73-4E75-9F06-1D3AC4A328A9}" destId="{A52E9045-D1EB-4C3C-9A8B-3C6110D9B3D8}" srcOrd="0" destOrd="0" parTransId="{AFD1706D-1EDA-4569-9571-AA8A07698B3D}" sibTransId="{3D67BA31-F681-4D6E-B2E0-5506BF8F5451}"/>
    <dgm:cxn modelId="{118FEC03-D879-427F-BFFA-4EDA80CED67B}" type="presOf" srcId="{A8339758-1B4B-4E09-8F8C-75CA3CA275C1}" destId="{780140C6-1054-48F7-8074-63D264BE6A5A}" srcOrd="0" destOrd="0" presId="urn:microsoft.com/office/officeart/2005/8/layout/hierarchy2"/>
    <dgm:cxn modelId="{2A9BD42A-3CDE-44A6-B869-186766AC71F6}" type="presOf" srcId="{B7929363-0BB8-4596-B02A-CCC56D256DD0}" destId="{2A180C5E-2054-4A55-9D08-74FDBFA99BFF}" srcOrd="0" destOrd="0" presId="urn:microsoft.com/office/officeart/2005/8/layout/hierarchy2"/>
    <dgm:cxn modelId="{95527012-85FC-4A2D-8D08-6D22A0D75F07}" srcId="{A248F3C7-AE73-4E75-9F06-1D3AC4A328A9}" destId="{948924CC-D566-4F96-9653-9FE262053C39}" srcOrd="2" destOrd="0" parTransId="{1E612041-593D-45E4-8A6C-B6A8DE424389}" sibTransId="{DBE66345-6844-4947-B854-20903021A392}"/>
    <dgm:cxn modelId="{380E5935-5DD2-41A6-877D-CCED81BF5F93}" type="presOf" srcId="{A248F3C7-AE73-4E75-9F06-1D3AC4A328A9}" destId="{90AB2689-E9D9-414C-B768-31AEE382827D}" srcOrd="0" destOrd="0" presId="urn:microsoft.com/office/officeart/2005/8/layout/hierarchy2"/>
    <dgm:cxn modelId="{F429A3DF-A31A-4E7F-A8A8-5BA949935941}" srcId="{ECA31C30-9A03-4A5F-8409-09A247CAACED}" destId="{A51623B2-AE8E-44CD-B9A1-A5F992815968}" srcOrd="0" destOrd="0" parTransId="{04EB035E-2845-469D-9D58-D1A133A7AB1A}" sibTransId="{E8499EB5-670C-4BB6-B51E-BAFFA6671FAB}"/>
    <dgm:cxn modelId="{E472CBA1-A65E-4326-8576-2AFDDF4F9490}" type="presOf" srcId="{231806EC-7307-4771-91D8-A6F65C8E2D89}" destId="{98156543-2228-48A0-84FD-B760FD2A475D}" srcOrd="1" destOrd="0" presId="urn:microsoft.com/office/officeart/2005/8/layout/hierarchy2"/>
    <dgm:cxn modelId="{305A32F0-F9B4-4B55-8B37-F9303EBDB381}" type="presOf" srcId="{A51623B2-AE8E-44CD-B9A1-A5F992815968}" destId="{C5245F37-D145-4B89-9918-53AADD1203F8}" srcOrd="0" destOrd="0" presId="urn:microsoft.com/office/officeart/2005/8/layout/hierarchy2"/>
    <dgm:cxn modelId="{F4EACBAF-0478-4764-9A6D-E144AC1FDACC}" type="presOf" srcId="{1E612041-593D-45E4-8A6C-B6A8DE424389}" destId="{CFFFDB27-54FE-484D-8EF6-6B160DB847F4}" srcOrd="0" destOrd="0" presId="urn:microsoft.com/office/officeart/2005/8/layout/hierarchy2"/>
    <dgm:cxn modelId="{6D007DA0-7AEA-45CF-B2B1-C23B269C660A}" type="presOf" srcId="{AFD1706D-1EDA-4569-9571-AA8A07698B3D}" destId="{927C25BF-C34A-41CC-BC39-B109B20365F7}" srcOrd="1" destOrd="0" presId="urn:microsoft.com/office/officeart/2005/8/layout/hierarchy2"/>
    <dgm:cxn modelId="{23AEA977-8987-47FB-B300-5A0D19525C1D}" type="presOf" srcId="{948924CC-D566-4F96-9653-9FE262053C39}" destId="{64B656C3-9A14-4106-B665-E8770A312760}" srcOrd="0" destOrd="0" presId="urn:microsoft.com/office/officeart/2005/8/layout/hierarchy2"/>
    <dgm:cxn modelId="{5E1316CA-2D82-4B44-8299-DC2F8BF3B59B}" type="presOf" srcId="{5BEB2886-D8B2-4572-9658-82E5C51D5E90}" destId="{324260D8-4E63-4DB6-9355-E8FBA102E17C}" srcOrd="0" destOrd="0" presId="urn:microsoft.com/office/officeart/2005/8/layout/hierarchy2"/>
    <dgm:cxn modelId="{877CEDAD-47C0-41A4-A2C9-E7F899E2B5B3}" srcId="{948924CC-D566-4F96-9653-9FE262053C39}" destId="{ECA31C30-9A03-4A5F-8409-09A247CAACED}" srcOrd="0" destOrd="0" parTransId="{8506CB60-1158-4E81-861E-21DCE7D4C4CC}" sibTransId="{23CBB9E1-0526-4D7C-B213-FE6B676B584C}"/>
    <dgm:cxn modelId="{954B47C8-E327-457D-9383-94E6B78FC5C7}" srcId="{A248F3C7-AE73-4E75-9F06-1D3AC4A328A9}" destId="{B7929363-0BB8-4596-B02A-CCC56D256DD0}" srcOrd="1" destOrd="0" parTransId="{A6B9CA04-2F1D-46ED-821E-D698BE98AF56}" sibTransId="{B312A6F9-679F-4A14-861E-B61143A4967B}"/>
    <dgm:cxn modelId="{96DA404C-B86A-4DFB-B512-F48185BDAB17}" srcId="{9A28B7B7-3B5B-4357-942D-15785DF3BD00}" destId="{A248F3C7-AE73-4E75-9F06-1D3AC4A328A9}" srcOrd="0" destOrd="0" parTransId="{B7457A76-694D-4F47-8B1B-7A0D67D6EE43}" sibTransId="{3BECB548-789D-4E0B-8256-5FE2DA3DEBAE}"/>
    <dgm:cxn modelId="{3AD499A6-B185-455D-989A-AD6C0187726F}" type="presOf" srcId="{A6B9CA04-2F1D-46ED-821E-D698BE98AF56}" destId="{0431FEB7-3378-4B7E-A42C-11227A96BA3B}" srcOrd="0" destOrd="0" presId="urn:microsoft.com/office/officeart/2005/8/layout/hierarchy2"/>
    <dgm:cxn modelId="{DC751F6A-19D9-4136-A86E-598A9FA651A7}" type="presOf" srcId="{A6B9CA04-2F1D-46ED-821E-D698BE98AF56}" destId="{C16BFE97-FA7F-42A0-B55E-F5DE669E4000}" srcOrd="1" destOrd="0" presId="urn:microsoft.com/office/officeart/2005/8/layout/hierarchy2"/>
    <dgm:cxn modelId="{BD681F73-B9E1-4A1C-8944-7DD349EB3220}" type="presOf" srcId="{1E612041-593D-45E4-8A6C-B6A8DE424389}" destId="{0ABF24E5-07AC-449B-A5E2-DE30F220CF78}" srcOrd="1" destOrd="0" presId="urn:microsoft.com/office/officeart/2005/8/layout/hierarchy2"/>
    <dgm:cxn modelId="{68BB1E0B-7E9F-4119-B07E-5462E95256D9}" type="presOf" srcId="{AFD1706D-1EDA-4569-9571-AA8A07698B3D}" destId="{964B48AA-B535-4B3B-926A-BBC7E471298B}" srcOrd="0" destOrd="0" presId="urn:microsoft.com/office/officeart/2005/8/layout/hierarchy2"/>
    <dgm:cxn modelId="{B14A4A50-1AF9-4F91-B254-EFBCE876E2A5}" srcId="{948924CC-D566-4F96-9653-9FE262053C39}" destId="{C3FF5018-4E45-4702-AC93-57120A5B1C0A}" srcOrd="1" destOrd="0" parTransId="{A8339758-1B4B-4E09-8F8C-75CA3CA275C1}" sibTransId="{85BB2741-128F-49A4-B2C6-AA48C9C404EA}"/>
    <dgm:cxn modelId="{A0D06EA1-6936-403F-A17A-BFD7DEB07FF8}" type="presOf" srcId="{72E5253C-3CBE-44D9-B613-F5387B0E20C7}" destId="{11980F09-E5A5-4B41-81B1-30075417C3C6}" srcOrd="0" destOrd="0" presId="urn:microsoft.com/office/officeart/2005/8/layout/hierarchy2"/>
    <dgm:cxn modelId="{9C39B620-BA13-4C79-9F02-DC3402203054}" type="presOf" srcId="{04EB035E-2845-469D-9D58-D1A133A7AB1A}" destId="{CE35D44F-7987-425B-805F-15A8B560EC78}" srcOrd="0" destOrd="0" presId="urn:microsoft.com/office/officeart/2005/8/layout/hierarchy2"/>
    <dgm:cxn modelId="{4C8A4D7A-74CB-414E-8C5F-D8AE50D04EF4}" type="presOf" srcId="{ECA31C30-9A03-4A5F-8409-09A247CAACED}" destId="{D935055D-6FD9-4D10-B930-A8456D4FFCAA}" srcOrd="0" destOrd="0" presId="urn:microsoft.com/office/officeart/2005/8/layout/hierarchy2"/>
    <dgm:cxn modelId="{19D6DBA3-82B7-4183-A7FF-2F12050F7B35}" type="presOf" srcId="{04EB035E-2845-469D-9D58-D1A133A7AB1A}" destId="{A089EBB7-CEED-4E01-B0AA-1DB2F8E2ACDE}" srcOrd="1" destOrd="0" presId="urn:microsoft.com/office/officeart/2005/8/layout/hierarchy2"/>
    <dgm:cxn modelId="{70C8985E-A346-48DA-A32D-0070DE386D0A}" srcId="{ECA31C30-9A03-4A5F-8409-09A247CAACED}" destId="{003188A8-2A87-4D22-9DA0-F9E79F6DD858}" srcOrd="1" destOrd="0" parTransId="{231806EC-7307-4771-91D8-A6F65C8E2D89}" sibTransId="{58165A63-971D-4AC6-A409-348C774F4234}"/>
    <dgm:cxn modelId="{8F529AB7-ADE4-4C49-A536-B045B19D34E1}" type="presOf" srcId="{8506CB60-1158-4E81-861E-21DCE7D4C4CC}" destId="{0F86DD56-1D83-4D85-8BF8-E75E513ED03F}" srcOrd="1" destOrd="0" presId="urn:microsoft.com/office/officeart/2005/8/layout/hierarchy2"/>
    <dgm:cxn modelId="{97BAF4AE-1CD9-48CA-9486-AE8E4A838304}" type="presOf" srcId="{003188A8-2A87-4D22-9DA0-F9E79F6DD858}" destId="{AC6576F1-1A5D-4033-89F2-100E326F07CC}" srcOrd="0" destOrd="0" presId="urn:microsoft.com/office/officeart/2005/8/layout/hierarchy2"/>
    <dgm:cxn modelId="{4C58168B-3AAE-477E-A648-4CCB7824D214}" type="presOf" srcId="{C3FF5018-4E45-4702-AC93-57120A5B1C0A}" destId="{855EF88A-1AB1-4F94-97D6-C077148D4EA9}" srcOrd="0" destOrd="0" presId="urn:microsoft.com/office/officeart/2005/8/layout/hierarchy2"/>
    <dgm:cxn modelId="{6C8E523C-8730-427E-BAA5-166956951E11}" type="presParOf" srcId="{6B7ADE4F-5AA4-4699-BD4F-2B5269151D87}" destId="{50634456-0869-4F69-B11D-7606F6E266E2}" srcOrd="0" destOrd="0" presId="urn:microsoft.com/office/officeart/2005/8/layout/hierarchy2"/>
    <dgm:cxn modelId="{E2190267-E398-4593-8603-C01C38621BC7}" type="presParOf" srcId="{50634456-0869-4F69-B11D-7606F6E266E2}" destId="{90AB2689-E9D9-414C-B768-31AEE382827D}" srcOrd="0" destOrd="0" presId="urn:microsoft.com/office/officeart/2005/8/layout/hierarchy2"/>
    <dgm:cxn modelId="{81918120-C2C9-4CAA-81E9-5525EE526C2E}" type="presParOf" srcId="{50634456-0869-4F69-B11D-7606F6E266E2}" destId="{BD2A64D6-14A9-430E-859D-1734EE043B59}" srcOrd="1" destOrd="0" presId="urn:microsoft.com/office/officeart/2005/8/layout/hierarchy2"/>
    <dgm:cxn modelId="{58C71BE4-8608-4FC5-BD77-1B0D3718B311}" type="presParOf" srcId="{BD2A64D6-14A9-430E-859D-1734EE043B59}" destId="{964B48AA-B535-4B3B-926A-BBC7E471298B}" srcOrd="0" destOrd="0" presId="urn:microsoft.com/office/officeart/2005/8/layout/hierarchy2"/>
    <dgm:cxn modelId="{743870F0-31A4-47CA-BD7C-37391AEAAEB1}" type="presParOf" srcId="{964B48AA-B535-4B3B-926A-BBC7E471298B}" destId="{927C25BF-C34A-41CC-BC39-B109B20365F7}" srcOrd="0" destOrd="0" presId="urn:microsoft.com/office/officeart/2005/8/layout/hierarchy2"/>
    <dgm:cxn modelId="{56A589D7-C8B1-4F8B-82FB-C2257ECB1C6C}" type="presParOf" srcId="{BD2A64D6-14A9-430E-859D-1734EE043B59}" destId="{466ABB48-57A0-4A44-8283-0C5967DB49F6}" srcOrd="1" destOrd="0" presId="urn:microsoft.com/office/officeart/2005/8/layout/hierarchy2"/>
    <dgm:cxn modelId="{3446F2D4-9BB8-4FDA-A7F9-3E89B1F256B2}" type="presParOf" srcId="{466ABB48-57A0-4A44-8283-0C5967DB49F6}" destId="{EF622E90-A0BC-4C67-8EC1-3D4894BAA9CC}" srcOrd="0" destOrd="0" presId="urn:microsoft.com/office/officeart/2005/8/layout/hierarchy2"/>
    <dgm:cxn modelId="{361FEE4F-9FD1-47F8-A206-B96BEF3F49AA}" type="presParOf" srcId="{466ABB48-57A0-4A44-8283-0C5967DB49F6}" destId="{9B7E989C-189A-4C16-AAA2-2CA2E07D2EFD}" srcOrd="1" destOrd="0" presId="urn:microsoft.com/office/officeart/2005/8/layout/hierarchy2"/>
    <dgm:cxn modelId="{B9D3FF50-98CF-431E-8D28-9FE95C4D6934}" type="presParOf" srcId="{BD2A64D6-14A9-430E-859D-1734EE043B59}" destId="{0431FEB7-3378-4B7E-A42C-11227A96BA3B}" srcOrd="2" destOrd="0" presId="urn:microsoft.com/office/officeart/2005/8/layout/hierarchy2"/>
    <dgm:cxn modelId="{9CEF1B4B-EB80-4422-B72B-25D0C259F05D}" type="presParOf" srcId="{0431FEB7-3378-4B7E-A42C-11227A96BA3B}" destId="{C16BFE97-FA7F-42A0-B55E-F5DE669E4000}" srcOrd="0" destOrd="0" presId="urn:microsoft.com/office/officeart/2005/8/layout/hierarchy2"/>
    <dgm:cxn modelId="{3F5B59E4-998A-4A70-94BE-7D0A2A6B41B5}" type="presParOf" srcId="{BD2A64D6-14A9-430E-859D-1734EE043B59}" destId="{458C7DF4-8E40-47ED-ADC8-9ADC0A2D1B0F}" srcOrd="3" destOrd="0" presId="urn:microsoft.com/office/officeart/2005/8/layout/hierarchy2"/>
    <dgm:cxn modelId="{0807138C-D475-4EF6-BB94-352E5F963348}" type="presParOf" srcId="{458C7DF4-8E40-47ED-ADC8-9ADC0A2D1B0F}" destId="{2A180C5E-2054-4A55-9D08-74FDBFA99BFF}" srcOrd="0" destOrd="0" presId="urn:microsoft.com/office/officeart/2005/8/layout/hierarchy2"/>
    <dgm:cxn modelId="{FE4F4B45-4D9A-4022-A233-4F3B3E55BFB6}" type="presParOf" srcId="{458C7DF4-8E40-47ED-ADC8-9ADC0A2D1B0F}" destId="{8EF579E1-709F-482A-BBC9-E19DBFE766BD}" srcOrd="1" destOrd="0" presId="urn:microsoft.com/office/officeart/2005/8/layout/hierarchy2"/>
    <dgm:cxn modelId="{32C43AA8-6EF8-495D-81AE-FA243AFFF663}" type="presParOf" srcId="{BD2A64D6-14A9-430E-859D-1734EE043B59}" destId="{CFFFDB27-54FE-484D-8EF6-6B160DB847F4}" srcOrd="4" destOrd="0" presId="urn:microsoft.com/office/officeart/2005/8/layout/hierarchy2"/>
    <dgm:cxn modelId="{0A7DCA2D-2CDD-4EE9-8D10-AD148DD1B2F8}" type="presParOf" srcId="{CFFFDB27-54FE-484D-8EF6-6B160DB847F4}" destId="{0ABF24E5-07AC-449B-A5E2-DE30F220CF78}" srcOrd="0" destOrd="0" presId="urn:microsoft.com/office/officeart/2005/8/layout/hierarchy2"/>
    <dgm:cxn modelId="{F25237A7-58B5-4BAD-86FA-A314E402152D}" type="presParOf" srcId="{BD2A64D6-14A9-430E-859D-1734EE043B59}" destId="{2DC33721-91B7-4876-A595-FCAA2073A350}" srcOrd="5" destOrd="0" presId="urn:microsoft.com/office/officeart/2005/8/layout/hierarchy2"/>
    <dgm:cxn modelId="{F623C425-EC53-4A33-BC6F-6B450703E3D4}" type="presParOf" srcId="{2DC33721-91B7-4876-A595-FCAA2073A350}" destId="{64B656C3-9A14-4106-B665-E8770A312760}" srcOrd="0" destOrd="0" presId="urn:microsoft.com/office/officeart/2005/8/layout/hierarchy2"/>
    <dgm:cxn modelId="{3F7E563E-70F2-4585-804F-C0E3A2AA5DC7}" type="presParOf" srcId="{2DC33721-91B7-4876-A595-FCAA2073A350}" destId="{B686F2FB-1D84-4BD0-BB2E-D7E3D176D4C0}" srcOrd="1" destOrd="0" presId="urn:microsoft.com/office/officeart/2005/8/layout/hierarchy2"/>
    <dgm:cxn modelId="{E3EBF662-6E66-4EA0-8060-314BF1FE5041}" type="presParOf" srcId="{B686F2FB-1D84-4BD0-BB2E-D7E3D176D4C0}" destId="{376725F1-2F65-4D42-B675-81207171037F}" srcOrd="0" destOrd="0" presId="urn:microsoft.com/office/officeart/2005/8/layout/hierarchy2"/>
    <dgm:cxn modelId="{5F87D7CA-84E1-4FA0-8F35-666BCE80F826}" type="presParOf" srcId="{376725F1-2F65-4D42-B675-81207171037F}" destId="{0F86DD56-1D83-4D85-8BF8-E75E513ED03F}" srcOrd="0" destOrd="0" presId="urn:microsoft.com/office/officeart/2005/8/layout/hierarchy2"/>
    <dgm:cxn modelId="{331BB736-95E5-486F-9F6D-FA2BC8950AA6}" type="presParOf" srcId="{B686F2FB-1D84-4BD0-BB2E-D7E3D176D4C0}" destId="{2DA896CA-55FC-48FB-96C7-B1B5C32C15AA}" srcOrd="1" destOrd="0" presId="urn:microsoft.com/office/officeart/2005/8/layout/hierarchy2"/>
    <dgm:cxn modelId="{8E850E69-1B49-470B-ABD5-AA4F8EC0A6B2}" type="presParOf" srcId="{2DA896CA-55FC-48FB-96C7-B1B5C32C15AA}" destId="{D935055D-6FD9-4D10-B930-A8456D4FFCAA}" srcOrd="0" destOrd="0" presId="urn:microsoft.com/office/officeart/2005/8/layout/hierarchy2"/>
    <dgm:cxn modelId="{6CEE4AD2-8EEC-487F-8343-94133701B4F2}" type="presParOf" srcId="{2DA896CA-55FC-48FB-96C7-B1B5C32C15AA}" destId="{EB92BB96-7060-4F4F-A4E1-A9A58149EF90}" srcOrd="1" destOrd="0" presId="urn:microsoft.com/office/officeart/2005/8/layout/hierarchy2"/>
    <dgm:cxn modelId="{9815C998-DFF4-4D4A-927C-C193DE32BB3F}" type="presParOf" srcId="{EB92BB96-7060-4F4F-A4E1-A9A58149EF90}" destId="{CE35D44F-7987-425B-805F-15A8B560EC78}" srcOrd="0" destOrd="0" presId="urn:microsoft.com/office/officeart/2005/8/layout/hierarchy2"/>
    <dgm:cxn modelId="{DD869315-1978-4B6E-87E5-7C6691809610}" type="presParOf" srcId="{CE35D44F-7987-425B-805F-15A8B560EC78}" destId="{A089EBB7-CEED-4E01-B0AA-1DB2F8E2ACDE}" srcOrd="0" destOrd="0" presId="urn:microsoft.com/office/officeart/2005/8/layout/hierarchy2"/>
    <dgm:cxn modelId="{CD70A7B6-DA94-43BF-BF42-8158F4E3EC44}" type="presParOf" srcId="{EB92BB96-7060-4F4F-A4E1-A9A58149EF90}" destId="{5C383EAA-68CD-4AF2-8F29-873763CED671}" srcOrd="1" destOrd="0" presId="urn:microsoft.com/office/officeart/2005/8/layout/hierarchy2"/>
    <dgm:cxn modelId="{4F61B17A-E53F-4325-AD7F-01D309AE95E7}" type="presParOf" srcId="{5C383EAA-68CD-4AF2-8F29-873763CED671}" destId="{C5245F37-D145-4B89-9918-53AADD1203F8}" srcOrd="0" destOrd="0" presId="urn:microsoft.com/office/officeart/2005/8/layout/hierarchy2"/>
    <dgm:cxn modelId="{ACB0CC99-527B-43CB-8B11-85A7FCD4E7C1}" type="presParOf" srcId="{5C383EAA-68CD-4AF2-8F29-873763CED671}" destId="{BBEDE899-1A14-4711-A9A3-D03EF64AD1E0}" srcOrd="1" destOrd="0" presId="urn:microsoft.com/office/officeart/2005/8/layout/hierarchy2"/>
    <dgm:cxn modelId="{7991ACE0-B63B-4B31-BF01-C2E81D97C742}" type="presParOf" srcId="{EB92BB96-7060-4F4F-A4E1-A9A58149EF90}" destId="{5154FA41-4925-41F5-812F-2B13F7E8B1F7}" srcOrd="2" destOrd="0" presId="urn:microsoft.com/office/officeart/2005/8/layout/hierarchy2"/>
    <dgm:cxn modelId="{8A82A1BC-C5F3-4B86-9C35-8EC497A01BB3}" type="presParOf" srcId="{5154FA41-4925-41F5-812F-2B13F7E8B1F7}" destId="{98156543-2228-48A0-84FD-B760FD2A475D}" srcOrd="0" destOrd="0" presId="urn:microsoft.com/office/officeart/2005/8/layout/hierarchy2"/>
    <dgm:cxn modelId="{BD52B13D-F03B-464C-97A2-305F0BEF9FF1}" type="presParOf" srcId="{EB92BB96-7060-4F4F-A4E1-A9A58149EF90}" destId="{FA0C175C-2CD3-43F1-B15C-21F372F52C2E}" srcOrd="3" destOrd="0" presId="urn:microsoft.com/office/officeart/2005/8/layout/hierarchy2"/>
    <dgm:cxn modelId="{FA14A704-5115-4B72-A2E3-C8FFC9F96EEB}" type="presParOf" srcId="{FA0C175C-2CD3-43F1-B15C-21F372F52C2E}" destId="{AC6576F1-1A5D-4033-89F2-100E326F07CC}" srcOrd="0" destOrd="0" presId="urn:microsoft.com/office/officeart/2005/8/layout/hierarchy2"/>
    <dgm:cxn modelId="{2AEEB165-C2A6-4314-AB60-D1E5B6755D70}" type="presParOf" srcId="{FA0C175C-2CD3-43F1-B15C-21F372F52C2E}" destId="{44F3C673-E9AB-4F0C-9C8E-244943302423}" srcOrd="1" destOrd="0" presId="urn:microsoft.com/office/officeart/2005/8/layout/hierarchy2"/>
    <dgm:cxn modelId="{5D6B0C3A-EC5F-4D95-A359-BDA66F629F38}" type="presParOf" srcId="{B686F2FB-1D84-4BD0-BB2E-D7E3D176D4C0}" destId="{780140C6-1054-48F7-8074-63D264BE6A5A}" srcOrd="2" destOrd="0" presId="urn:microsoft.com/office/officeart/2005/8/layout/hierarchy2"/>
    <dgm:cxn modelId="{0B0C53AC-6D95-4291-BDDD-9ED3BAC3E92B}" type="presParOf" srcId="{780140C6-1054-48F7-8074-63D264BE6A5A}" destId="{354E76A6-45FE-4B5E-A0E6-58EE89911A09}" srcOrd="0" destOrd="0" presId="urn:microsoft.com/office/officeart/2005/8/layout/hierarchy2"/>
    <dgm:cxn modelId="{3742CFBA-6145-4E89-A349-50952BD503B7}" type="presParOf" srcId="{B686F2FB-1D84-4BD0-BB2E-D7E3D176D4C0}" destId="{170AFD89-392A-4456-8820-4E9638BD62E1}" srcOrd="3" destOrd="0" presId="urn:microsoft.com/office/officeart/2005/8/layout/hierarchy2"/>
    <dgm:cxn modelId="{1C19F739-1EAE-490B-BEBC-C3CD840B614B}" type="presParOf" srcId="{170AFD89-392A-4456-8820-4E9638BD62E1}" destId="{855EF88A-1AB1-4F94-97D6-C077148D4EA9}" srcOrd="0" destOrd="0" presId="urn:microsoft.com/office/officeart/2005/8/layout/hierarchy2"/>
    <dgm:cxn modelId="{425C198F-E9A7-4144-B49A-5C8BBA173F22}" type="presParOf" srcId="{170AFD89-392A-4456-8820-4E9638BD62E1}" destId="{E9B9D8DF-4866-4A2C-BE33-C32194772963}" srcOrd="1" destOrd="0" presId="urn:microsoft.com/office/officeart/2005/8/layout/hierarchy2"/>
    <dgm:cxn modelId="{00807259-2E71-42D7-A3D0-B3E5B4E479D6}" type="presParOf" srcId="{B686F2FB-1D84-4BD0-BB2E-D7E3D176D4C0}" destId="{324260D8-4E63-4DB6-9355-E8FBA102E17C}" srcOrd="4" destOrd="0" presId="urn:microsoft.com/office/officeart/2005/8/layout/hierarchy2"/>
    <dgm:cxn modelId="{92B09A3F-38CB-49B5-965B-51FABBDF5BE2}" type="presParOf" srcId="{324260D8-4E63-4DB6-9355-E8FBA102E17C}" destId="{D4A2A703-C5EB-48CF-8EA8-D9A9B568B3BA}" srcOrd="0" destOrd="0" presId="urn:microsoft.com/office/officeart/2005/8/layout/hierarchy2"/>
    <dgm:cxn modelId="{ADA2F357-402C-43F0-B30B-3E4022FCA34F}" type="presParOf" srcId="{B686F2FB-1D84-4BD0-BB2E-D7E3D176D4C0}" destId="{35387627-7469-4D6E-9214-497FAE8B8415}" srcOrd="5" destOrd="0" presId="urn:microsoft.com/office/officeart/2005/8/layout/hierarchy2"/>
    <dgm:cxn modelId="{CE81A57C-FFD8-4306-B883-CEAA58E53782}" type="presParOf" srcId="{35387627-7469-4D6E-9214-497FAE8B8415}" destId="{11980F09-E5A5-4B41-81B1-30075417C3C6}" srcOrd="0" destOrd="0" presId="urn:microsoft.com/office/officeart/2005/8/layout/hierarchy2"/>
    <dgm:cxn modelId="{F96E06E1-4039-4A3E-BCB0-2C595486E8E5}" type="presParOf" srcId="{35387627-7469-4D6E-9214-497FAE8B8415}" destId="{6B977F2A-4908-4AE1-98D4-AD1B752C092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AD1C-05B3-438F-8E20-E3E058812D96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F53C7-AE8B-426E-BBB5-57A4986D06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F53C7-AE8B-426E-BBB5-57A4986D06A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9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7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2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95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6334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268413"/>
            <a:ext cx="8229600" cy="485775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5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6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33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65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26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39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83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91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68313" y="404813"/>
            <a:ext cx="82296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268413"/>
            <a:ext cx="82296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2" y="11565"/>
            <a:ext cx="1302676" cy="2124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36550" r="6350" b="38215"/>
          <a:stretch/>
        </p:blipFill>
        <p:spPr>
          <a:xfrm>
            <a:off x="34961" y="11565"/>
            <a:ext cx="720615" cy="2081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0" y="1752600"/>
            <a:ext cx="9144000" cy="1470025"/>
          </a:xfrm>
        </p:spPr>
        <p:txBody>
          <a:bodyPr/>
          <a:lstStyle/>
          <a:p>
            <a:pPr algn="ctr"/>
            <a:r>
              <a:rPr lang="en-US" altLang="zh-CN" sz="4000" dirty="0" smtClean="0">
                <a:latin typeface="Times New Roman" pitchFamily="18" charset="0"/>
                <a:ea typeface="黑体" pitchFamily="49" charset="-122"/>
              </a:rPr>
              <a:t>Introduction to Computational Thinking</a:t>
            </a:r>
            <a:r>
              <a:rPr lang="en-US" altLang="zh-CN" sz="3200" dirty="0" smtClean="0">
                <a:latin typeface="Times New Roman" pitchFamily="18" charset="0"/>
                <a:ea typeface="黑体" pitchFamily="49" charset="-122"/>
              </a:rPr>
              <a:t/>
            </a:r>
            <a:br>
              <a:rPr lang="en-US" altLang="zh-CN" sz="3200" dirty="0" smtClean="0">
                <a:latin typeface="Times New Roman" pitchFamily="18" charset="0"/>
                <a:ea typeface="黑体" pitchFamily="49" charset="-122"/>
              </a:rPr>
            </a:br>
            <a:r>
              <a:rPr lang="en-US" altLang="zh-CN" sz="3200" smtClean="0">
                <a:latin typeface="Times New Roman" pitchFamily="18" charset="0"/>
                <a:ea typeface="黑体" pitchFamily="49" charset="-122"/>
              </a:rPr>
              <a:t>Chapter 7: </a:t>
            </a:r>
            <a:r>
              <a:rPr lang="en-US" altLang="zh-CN" sz="3200" dirty="0" smtClean="0">
                <a:latin typeface="Times New Roman" pitchFamily="18" charset="0"/>
                <a:ea typeface="黑体" pitchFamily="49" charset="-122"/>
              </a:rPr>
              <a:t>Programming Languages</a:t>
            </a: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 bwMode="auto">
          <a:xfrm>
            <a:off x="827584" y="4005064"/>
            <a:ext cx="7304856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/>
              <a:t>Rui Mao</a:t>
            </a:r>
          </a:p>
          <a:p>
            <a:pPr>
              <a:defRPr/>
            </a:pPr>
            <a:r>
              <a:rPr lang="en-US" altLang="zh-CN" dirty="0" smtClean="0"/>
              <a:t>Shenzhen University</a:t>
            </a:r>
          </a:p>
          <a:p>
            <a:pPr>
              <a:defRPr/>
            </a:pPr>
            <a:r>
              <a:rPr lang="en-US" altLang="zh-CN" dirty="0" smtClean="0"/>
              <a:t>Shenzhen Institute of Computing Sciences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38455"/>
              </p:ext>
            </p:extLst>
          </p:nvPr>
        </p:nvGraphicFramePr>
        <p:xfrm>
          <a:off x="1625600" y="483333"/>
          <a:ext cx="5892800" cy="582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Visio" r:id="rId3" imgW="3826980" imgH="3785918" progId="Visio.Drawing.11">
                  <p:embed/>
                </p:oleObj>
              </mc:Choice>
              <mc:Fallback>
                <p:oleObj name="Visio" r:id="rId3" imgW="3826980" imgH="3785918" progId="Visio.Drawing.11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483333"/>
                        <a:ext cx="5892800" cy="582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374924" y="6304926"/>
            <a:ext cx="4394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133984"/>
                </a:solidFill>
              </a:rPr>
              <a:t>图</a:t>
            </a:r>
            <a:r>
              <a:rPr lang="en-US" altLang="zh-CN" dirty="0">
                <a:solidFill>
                  <a:srgbClr val="133984"/>
                </a:solidFill>
              </a:rPr>
              <a:t> 4 - 2 </a:t>
            </a:r>
            <a:r>
              <a:rPr lang="zh-CN" altLang="zh-CN" dirty="0">
                <a:solidFill>
                  <a:srgbClr val="133984"/>
                </a:solidFill>
              </a:rPr>
              <a:t>从高级语言到机器语言的转换过程</a:t>
            </a:r>
          </a:p>
        </p:txBody>
      </p:sp>
    </p:spTree>
    <p:extLst>
      <p:ext uri="{BB962C8B-B14F-4D97-AF65-F5344CB8AC3E}">
        <p14:creationId xmlns:p14="http://schemas.microsoft.com/office/powerpoint/2010/main" val="383575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33984"/>
                </a:solidFill>
              </a:rPr>
              <a:t>发展历史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133984"/>
                </a:solidFill>
              </a:rPr>
              <a:t>①</a:t>
            </a:r>
            <a:r>
              <a:rPr lang="en-US" altLang="zh-CN" b="1" dirty="0">
                <a:solidFill>
                  <a:srgbClr val="133984"/>
                </a:solidFill>
              </a:rPr>
              <a:t> 1940-1950</a:t>
            </a:r>
            <a:r>
              <a:rPr lang="zh-CN" altLang="zh-CN" b="1" dirty="0">
                <a:solidFill>
                  <a:srgbClr val="133984"/>
                </a:solidFill>
              </a:rPr>
              <a:t>：开端</a:t>
            </a:r>
            <a:endParaRPr lang="zh-CN" altLang="zh-CN" dirty="0">
              <a:solidFill>
                <a:srgbClr val="133984"/>
              </a:solidFill>
            </a:endParaRPr>
          </a:p>
          <a:p>
            <a:r>
              <a:rPr lang="zh-CN" altLang="zh-CN" b="1" dirty="0">
                <a:solidFill>
                  <a:srgbClr val="133984"/>
                </a:solidFill>
              </a:rPr>
              <a:t>②</a:t>
            </a:r>
            <a:r>
              <a:rPr lang="en-US" altLang="zh-CN" b="1" dirty="0">
                <a:solidFill>
                  <a:srgbClr val="133984"/>
                </a:solidFill>
              </a:rPr>
              <a:t> 1950-1967</a:t>
            </a:r>
            <a:r>
              <a:rPr lang="zh-CN" altLang="zh-CN" b="1" dirty="0">
                <a:solidFill>
                  <a:srgbClr val="133984"/>
                </a:solidFill>
              </a:rPr>
              <a:t>：百花齐放的阶段</a:t>
            </a:r>
            <a:endParaRPr lang="zh-CN" altLang="zh-CN" dirty="0">
              <a:solidFill>
                <a:srgbClr val="133984"/>
              </a:solidFill>
            </a:endParaRPr>
          </a:p>
          <a:p>
            <a:r>
              <a:rPr lang="zh-CN" altLang="zh-CN" b="1" dirty="0">
                <a:solidFill>
                  <a:srgbClr val="133984"/>
                </a:solidFill>
              </a:rPr>
              <a:t>③</a:t>
            </a:r>
            <a:r>
              <a:rPr lang="en-US" altLang="zh-CN" b="1" dirty="0">
                <a:solidFill>
                  <a:srgbClr val="133984"/>
                </a:solidFill>
              </a:rPr>
              <a:t> 1968-1978</a:t>
            </a:r>
            <a:r>
              <a:rPr lang="zh-CN" altLang="zh-CN" b="1" dirty="0">
                <a:solidFill>
                  <a:srgbClr val="133984"/>
                </a:solidFill>
              </a:rPr>
              <a:t>：范型发展阶段</a:t>
            </a:r>
            <a:endParaRPr lang="zh-CN" altLang="zh-CN" dirty="0">
              <a:solidFill>
                <a:srgbClr val="133984"/>
              </a:solidFill>
            </a:endParaRPr>
          </a:p>
          <a:p>
            <a:r>
              <a:rPr lang="zh-CN" altLang="zh-CN" b="1" dirty="0">
                <a:solidFill>
                  <a:srgbClr val="133984"/>
                </a:solidFill>
              </a:rPr>
              <a:t>④</a:t>
            </a:r>
            <a:r>
              <a:rPr lang="en-US" altLang="zh-CN" b="1" dirty="0">
                <a:solidFill>
                  <a:srgbClr val="133984"/>
                </a:solidFill>
              </a:rPr>
              <a:t> 1979-1989</a:t>
            </a:r>
            <a:r>
              <a:rPr lang="zh-CN" altLang="zh-CN" b="1" dirty="0">
                <a:solidFill>
                  <a:srgbClr val="133984"/>
                </a:solidFill>
              </a:rPr>
              <a:t>：巩固提高阶段</a:t>
            </a:r>
            <a:endParaRPr lang="zh-CN" altLang="zh-CN" dirty="0">
              <a:solidFill>
                <a:srgbClr val="133984"/>
              </a:solidFill>
            </a:endParaRPr>
          </a:p>
          <a:p>
            <a:r>
              <a:rPr lang="zh-CN" altLang="zh-CN" b="1" dirty="0">
                <a:solidFill>
                  <a:srgbClr val="133984"/>
                </a:solidFill>
              </a:rPr>
              <a:t>⑤</a:t>
            </a:r>
            <a:r>
              <a:rPr lang="en-US" altLang="zh-CN" b="1" dirty="0">
                <a:solidFill>
                  <a:srgbClr val="133984"/>
                </a:solidFill>
              </a:rPr>
              <a:t> 1990-1999</a:t>
            </a:r>
            <a:r>
              <a:rPr lang="zh-CN" altLang="zh-CN" b="1" dirty="0">
                <a:solidFill>
                  <a:srgbClr val="133984"/>
                </a:solidFill>
              </a:rPr>
              <a:t>：互联网时代</a:t>
            </a:r>
            <a:endParaRPr lang="zh-CN" altLang="zh-CN" dirty="0">
              <a:solidFill>
                <a:srgbClr val="133984"/>
              </a:solidFill>
            </a:endParaRPr>
          </a:p>
          <a:p>
            <a:r>
              <a:rPr lang="zh-CN" altLang="zh-CN" b="1" dirty="0">
                <a:solidFill>
                  <a:srgbClr val="133984"/>
                </a:solidFill>
              </a:rPr>
              <a:t>⑥</a:t>
            </a:r>
            <a:r>
              <a:rPr lang="en-US" altLang="zh-CN" b="1" dirty="0">
                <a:solidFill>
                  <a:srgbClr val="133984"/>
                </a:solidFill>
              </a:rPr>
              <a:t> 2000-</a:t>
            </a:r>
            <a:r>
              <a:rPr lang="zh-CN" altLang="zh-CN" b="1" dirty="0">
                <a:solidFill>
                  <a:srgbClr val="133984"/>
                </a:solidFill>
              </a:rPr>
              <a:t>：进一步发展的新世纪</a:t>
            </a:r>
            <a:endParaRPr lang="zh-CN" altLang="zh-CN" dirty="0">
              <a:solidFill>
                <a:srgbClr val="133984"/>
              </a:solidFill>
            </a:endParaRPr>
          </a:p>
          <a:p>
            <a:endParaRPr lang="zh-CN" altLang="en-US" dirty="0">
              <a:solidFill>
                <a:srgbClr val="1339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44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3820595"/>
            <a:ext cx="6246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133984"/>
                </a:solidFill>
              </a:rPr>
              <a:t>其中</a:t>
            </a:r>
            <a:r>
              <a:rPr lang="zh-CN" altLang="zh-CN" dirty="0">
                <a:solidFill>
                  <a:srgbClr val="133984"/>
                </a:solidFill>
              </a:rPr>
              <a:t>命令式程序设计语言又可以</a:t>
            </a:r>
            <a:r>
              <a:rPr lang="zh-CN" altLang="zh-CN" dirty="0" smtClean="0">
                <a:solidFill>
                  <a:srgbClr val="133984"/>
                </a:solidFill>
              </a:rPr>
              <a:t>分为</a:t>
            </a:r>
            <a:r>
              <a:rPr lang="zh-CN" altLang="en-US" dirty="0" smtClean="0">
                <a:solidFill>
                  <a:srgbClr val="133984"/>
                </a:solidFill>
              </a:rPr>
              <a:t>：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9912" y="61726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rgbClr val="133984"/>
                </a:solidFill>
                <a:latin typeface="+mj-lt"/>
                <a:ea typeface="+mj-ea"/>
                <a:cs typeface="+mj-cs"/>
              </a:rPr>
              <a:t>分类</a:t>
            </a:r>
            <a:endParaRPr lang="zh-CN" altLang="en-US" sz="4400" dirty="0">
              <a:solidFill>
                <a:srgbClr val="13398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3262918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33984"/>
                </a:solidFill>
              </a:rPr>
              <a:t>3</a:t>
            </a:r>
            <a:r>
              <a:rPr lang="zh-CN" altLang="en-US" b="1" dirty="0">
                <a:solidFill>
                  <a:srgbClr val="133984"/>
                </a:solidFill>
              </a:rPr>
              <a:t>、</a:t>
            </a:r>
            <a:r>
              <a:rPr lang="zh-CN" altLang="zh-CN" b="1" dirty="0">
                <a:solidFill>
                  <a:srgbClr val="133984"/>
                </a:solidFill>
              </a:rPr>
              <a:t>逻辑程序设计语言（</a:t>
            </a:r>
            <a:r>
              <a:rPr lang="en-US" altLang="zh-CN" b="1" dirty="0">
                <a:solidFill>
                  <a:srgbClr val="133984"/>
                </a:solidFill>
              </a:rPr>
              <a:t>Logical Programming Language</a:t>
            </a:r>
            <a:r>
              <a:rPr lang="zh-CN" altLang="zh-CN" b="1" dirty="0">
                <a:solidFill>
                  <a:srgbClr val="133984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99592" y="1575011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133984"/>
                </a:solidFill>
              </a:rPr>
              <a:t>数目繁多的高级程序设计语言可以按照其设计理念、组织原理或</a:t>
            </a:r>
            <a:r>
              <a:rPr lang="zh-CN" altLang="zh-CN" b="1" dirty="0">
                <a:solidFill>
                  <a:srgbClr val="133984"/>
                </a:solidFill>
              </a:rPr>
              <a:t>范型（</a:t>
            </a:r>
            <a:r>
              <a:rPr lang="en-US" altLang="zh-CN" b="1" dirty="0">
                <a:solidFill>
                  <a:srgbClr val="133984"/>
                </a:solidFill>
              </a:rPr>
              <a:t>Paradigm</a:t>
            </a:r>
            <a:r>
              <a:rPr lang="zh-CN" altLang="zh-CN" b="1" dirty="0">
                <a:solidFill>
                  <a:srgbClr val="133984"/>
                </a:solidFill>
              </a:rPr>
              <a:t>）</a:t>
            </a:r>
            <a:r>
              <a:rPr lang="zh-CN" altLang="zh-CN" dirty="0">
                <a:solidFill>
                  <a:srgbClr val="133984"/>
                </a:solidFill>
              </a:rPr>
              <a:t>分为几个大类：</a:t>
            </a:r>
            <a:endParaRPr lang="en-US" altLang="zh-CN" dirty="0">
              <a:solidFill>
                <a:srgbClr val="133984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2279177"/>
            <a:ext cx="6660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33984"/>
                </a:solidFill>
              </a:rPr>
              <a:t>1</a:t>
            </a:r>
            <a:r>
              <a:rPr lang="zh-CN" altLang="en-US" b="1" dirty="0">
                <a:solidFill>
                  <a:srgbClr val="133984"/>
                </a:solidFill>
              </a:rPr>
              <a:t>、</a:t>
            </a:r>
            <a:r>
              <a:rPr lang="zh-CN" altLang="zh-CN" b="1" dirty="0">
                <a:solidFill>
                  <a:srgbClr val="133984"/>
                </a:solidFill>
              </a:rPr>
              <a:t>命令式程序设计语言（</a:t>
            </a:r>
            <a:r>
              <a:rPr lang="en-US" altLang="zh-CN" b="1" dirty="0">
                <a:solidFill>
                  <a:srgbClr val="133984"/>
                </a:solidFill>
              </a:rPr>
              <a:t>Imperative </a:t>
            </a:r>
            <a:r>
              <a:rPr lang="en-US" altLang="zh-CN" b="1" dirty="0" smtClean="0">
                <a:solidFill>
                  <a:srgbClr val="133984"/>
                </a:solidFill>
              </a:rPr>
              <a:t>Programming Language</a:t>
            </a:r>
            <a:r>
              <a:rPr lang="zh-CN" altLang="zh-CN" b="1" dirty="0">
                <a:solidFill>
                  <a:srgbClr val="133984"/>
                </a:solidFill>
              </a:rPr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99592" y="2801253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33984"/>
                </a:solidFill>
              </a:rPr>
              <a:t>2</a:t>
            </a:r>
            <a:r>
              <a:rPr lang="zh-CN" altLang="en-US" b="1" dirty="0">
                <a:solidFill>
                  <a:srgbClr val="133984"/>
                </a:solidFill>
              </a:rPr>
              <a:t>、</a:t>
            </a:r>
            <a:r>
              <a:rPr lang="zh-CN" altLang="zh-CN" b="1" dirty="0">
                <a:solidFill>
                  <a:srgbClr val="133984"/>
                </a:solidFill>
              </a:rPr>
              <a:t>函数式程序设计语言（</a:t>
            </a:r>
            <a:r>
              <a:rPr lang="en-US" altLang="zh-CN" b="1" dirty="0">
                <a:solidFill>
                  <a:srgbClr val="133984"/>
                </a:solidFill>
              </a:rPr>
              <a:t>Functional Programming Language</a:t>
            </a:r>
            <a:r>
              <a:rPr lang="zh-CN" altLang="zh-CN" b="1" dirty="0">
                <a:solidFill>
                  <a:srgbClr val="133984"/>
                </a:solidFill>
              </a:rPr>
              <a:t>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99592" y="4538737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zh-CN" b="1" dirty="0">
                <a:solidFill>
                  <a:srgbClr val="133984"/>
                </a:solidFill>
              </a:rPr>
              <a:t>结构化程序设计语言（</a:t>
            </a:r>
            <a:r>
              <a:rPr lang="en-US" altLang="zh-CN" b="1" dirty="0">
                <a:solidFill>
                  <a:srgbClr val="133984"/>
                </a:solidFill>
              </a:rPr>
              <a:t>Structured Programming Language</a:t>
            </a:r>
            <a:r>
              <a:rPr lang="zh-CN" altLang="zh-CN" b="1" dirty="0" smtClean="0">
                <a:solidFill>
                  <a:srgbClr val="133984"/>
                </a:solidFill>
              </a:rPr>
              <a:t>）</a:t>
            </a:r>
            <a:endParaRPr lang="en-US" altLang="zh-CN" b="1" dirty="0" smtClean="0">
              <a:solidFill>
                <a:srgbClr val="133984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zh-CN" b="1" dirty="0">
                <a:solidFill>
                  <a:srgbClr val="133984"/>
                </a:solidFill>
              </a:rPr>
              <a:t>面向对象程序设计语言（</a:t>
            </a:r>
            <a:r>
              <a:rPr lang="en-US" altLang="zh-CN" b="1" dirty="0">
                <a:solidFill>
                  <a:srgbClr val="133984"/>
                </a:solidFill>
              </a:rPr>
              <a:t>Object-Oriented Programming Language</a:t>
            </a:r>
            <a:r>
              <a:rPr lang="zh-CN" altLang="zh-CN" b="1" dirty="0">
                <a:solidFill>
                  <a:srgbClr val="133984"/>
                </a:solidFill>
              </a:rPr>
              <a:t>）</a:t>
            </a:r>
            <a:endParaRPr lang="en-US" altLang="zh-CN" b="1" dirty="0" smtClean="0">
              <a:solidFill>
                <a:srgbClr val="133984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15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133984"/>
                </a:solidFill>
              </a:rPr>
              <a:t>命令式程序设计语言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33984"/>
                </a:solidFill>
              </a:rPr>
              <a:t>结构化程序设计语言</a:t>
            </a:r>
            <a:endParaRPr lang="en-US" altLang="zh-CN" dirty="0" smtClean="0">
              <a:solidFill>
                <a:srgbClr val="133984"/>
              </a:solidFill>
            </a:endParaRPr>
          </a:p>
          <a:p>
            <a:endParaRPr lang="en-US" altLang="zh-CN" dirty="0">
              <a:solidFill>
                <a:srgbClr val="133984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133984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133984"/>
              </a:solidFill>
            </a:endParaRPr>
          </a:p>
          <a:p>
            <a:r>
              <a:rPr lang="zh-CN" altLang="en-US" dirty="0" smtClean="0">
                <a:solidFill>
                  <a:srgbClr val="133984"/>
                </a:solidFill>
              </a:rPr>
              <a:t>面向对象程序设计语言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48064" y="170080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133984"/>
                </a:solidFill>
              </a:rPr>
              <a:t>FORTRAN</a:t>
            </a:r>
          </a:p>
          <a:p>
            <a:r>
              <a:rPr lang="en-US" altLang="zh-CN" dirty="0" smtClean="0">
                <a:solidFill>
                  <a:srgbClr val="133984"/>
                </a:solidFill>
              </a:rPr>
              <a:t>ALGOL</a:t>
            </a:r>
            <a:endParaRPr lang="en-US" altLang="zh-CN" dirty="0">
              <a:solidFill>
                <a:srgbClr val="133984"/>
              </a:solidFill>
            </a:endParaRPr>
          </a:p>
          <a:p>
            <a:r>
              <a:rPr lang="en-US" altLang="zh-CN" dirty="0">
                <a:solidFill>
                  <a:srgbClr val="133984"/>
                </a:solidFill>
              </a:rPr>
              <a:t>COBOL</a:t>
            </a:r>
          </a:p>
          <a:p>
            <a:r>
              <a:rPr lang="en-US" altLang="zh-CN" dirty="0">
                <a:solidFill>
                  <a:srgbClr val="133984"/>
                </a:solidFill>
              </a:rPr>
              <a:t>PASCAL</a:t>
            </a:r>
          </a:p>
          <a:p>
            <a:r>
              <a:rPr lang="en-US" altLang="zh-CN" dirty="0">
                <a:solidFill>
                  <a:srgbClr val="133984"/>
                </a:solidFill>
              </a:rPr>
              <a:t>BASIC</a:t>
            </a:r>
          </a:p>
          <a:p>
            <a:r>
              <a:rPr lang="en-US" altLang="zh-CN" dirty="0">
                <a:solidFill>
                  <a:srgbClr val="133984"/>
                </a:solidFill>
              </a:rPr>
              <a:t>C</a:t>
            </a:r>
          </a:p>
        </p:txBody>
      </p:sp>
      <p:sp>
        <p:nvSpPr>
          <p:cNvPr id="5" name="矩形 4"/>
          <p:cNvSpPr/>
          <p:nvPr/>
        </p:nvSpPr>
        <p:spPr>
          <a:xfrm>
            <a:off x="5148064" y="397515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133984"/>
                </a:solidFill>
              </a:rPr>
              <a:t>Visual Basic</a:t>
            </a:r>
            <a:endParaRPr lang="zh-CN" altLang="zh-CN" dirty="0" smtClean="0">
              <a:solidFill>
                <a:srgbClr val="133984"/>
              </a:solidFill>
            </a:endParaRPr>
          </a:p>
          <a:p>
            <a:r>
              <a:rPr lang="en-US" altLang="zh-CN" dirty="0" smtClean="0">
                <a:solidFill>
                  <a:srgbClr val="133984"/>
                </a:solidFill>
              </a:rPr>
              <a:t>C++</a:t>
            </a:r>
            <a:endParaRPr lang="zh-CN" altLang="zh-CN" dirty="0" smtClean="0">
              <a:solidFill>
                <a:srgbClr val="133984"/>
              </a:solidFill>
            </a:endParaRPr>
          </a:p>
          <a:p>
            <a:r>
              <a:rPr lang="en-US" altLang="zh-CN" dirty="0" smtClean="0">
                <a:solidFill>
                  <a:srgbClr val="133984"/>
                </a:solidFill>
              </a:rPr>
              <a:t>Java</a:t>
            </a:r>
            <a:endParaRPr lang="zh-CN" altLang="zh-CN" dirty="0">
              <a:solidFill>
                <a:srgbClr val="133984"/>
              </a:solidFill>
            </a:endParaRPr>
          </a:p>
          <a:p>
            <a:r>
              <a:rPr lang="en-US" altLang="zh-CN" dirty="0" smtClean="0">
                <a:solidFill>
                  <a:srgbClr val="133984"/>
                </a:solidFill>
              </a:rPr>
              <a:t>Delphi</a:t>
            </a:r>
            <a:endParaRPr lang="zh-CN" altLang="zh-CN" dirty="0">
              <a:solidFill>
                <a:srgbClr val="133984"/>
              </a:solidFill>
            </a:endParaRPr>
          </a:p>
          <a:p>
            <a:r>
              <a:rPr lang="en-US" altLang="zh-CN" dirty="0" smtClean="0">
                <a:solidFill>
                  <a:srgbClr val="133984"/>
                </a:solidFill>
              </a:rPr>
              <a:t>C#</a:t>
            </a:r>
            <a:endParaRPr lang="zh-CN" altLang="zh-CN" dirty="0">
              <a:solidFill>
                <a:srgbClr val="133984"/>
              </a:solidFill>
            </a:endParaRPr>
          </a:p>
          <a:p>
            <a:r>
              <a:rPr lang="en-US" altLang="zh-CN" dirty="0" smtClean="0">
                <a:solidFill>
                  <a:srgbClr val="133984"/>
                </a:solidFill>
              </a:rPr>
              <a:t>Python</a:t>
            </a:r>
            <a:endParaRPr lang="zh-CN" altLang="zh-CN" dirty="0">
              <a:solidFill>
                <a:srgbClr val="1339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1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633412"/>
          </a:xfrm>
        </p:spPr>
        <p:txBody>
          <a:bodyPr/>
          <a:lstStyle/>
          <a:p>
            <a:r>
              <a:rPr lang="zh-CN" altLang="zh-CN" b="1" dirty="0">
                <a:solidFill>
                  <a:srgbClr val="133984"/>
                </a:solidFill>
              </a:rPr>
              <a:t>结构化程序设计</a:t>
            </a:r>
            <a:r>
              <a:rPr lang="zh-CN" altLang="en-US" b="1" dirty="0">
                <a:solidFill>
                  <a:srgbClr val="133984"/>
                </a:solidFill>
              </a:rPr>
              <a:t>语言</a:t>
            </a:r>
          </a:p>
        </p:txBody>
      </p:sp>
      <p:sp>
        <p:nvSpPr>
          <p:cNvPr id="6" name="矩形 5"/>
          <p:cNvSpPr/>
          <p:nvPr/>
        </p:nvSpPr>
        <p:spPr>
          <a:xfrm>
            <a:off x="720974" y="1916832"/>
            <a:ext cx="72866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133984"/>
                </a:solidFill>
              </a:rPr>
              <a:t>Rome is not built in a day</a:t>
            </a:r>
            <a:r>
              <a:rPr lang="zh-CN" altLang="en-US" dirty="0" smtClean="0">
                <a:solidFill>
                  <a:srgbClr val="133984"/>
                </a:solidFill>
              </a:rPr>
              <a:t>，结构化程序设计思想的确立先后有包括意大利计算机学家</a:t>
            </a:r>
            <a:r>
              <a:rPr lang="zh-CN" altLang="en-US" b="1" dirty="0" smtClean="0">
                <a:solidFill>
                  <a:srgbClr val="133984"/>
                </a:solidFill>
              </a:rPr>
              <a:t>科拉多</a:t>
            </a:r>
            <a:r>
              <a:rPr lang="en-US" altLang="zh-CN" b="1" dirty="0" smtClean="0">
                <a:solidFill>
                  <a:srgbClr val="133984"/>
                </a:solidFill>
              </a:rPr>
              <a:t>·</a:t>
            </a:r>
            <a:r>
              <a:rPr lang="zh-CN" altLang="en-US" b="1" dirty="0" smtClean="0">
                <a:solidFill>
                  <a:srgbClr val="133984"/>
                </a:solidFill>
              </a:rPr>
              <a:t>鲍姆（</a:t>
            </a:r>
            <a:r>
              <a:rPr lang="en-US" altLang="en-US" b="1" dirty="0" err="1" smtClean="0">
                <a:solidFill>
                  <a:srgbClr val="133984"/>
                </a:solidFill>
              </a:rPr>
              <a:t>Corrado</a:t>
            </a:r>
            <a:r>
              <a:rPr lang="en-US" altLang="en-US" b="1" dirty="0" smtClean="0">
                <a:solidFill>
                  <a:srgbClr val="133984"/>
                </a:solidFill>
              </a:rPr>
              <a:t> </a:t>
            </a:r>
            <a:r>
              <a:rPr lang="en-US" altLang="en-US" b="1" dirty="0" err="1" smtClean="0">
                <a:solidFill>
                  <a:srgbClr val="133984"/>
                </a:solidFill>
              </a:rPr>
              <a:t>Böhm</a:t>
            </a:r>
            <a:r>
              <a:rPr lang="zh-CN" altLang="en-US" b="1" dirty="0" smtClean="0">
                <a:solidFill>
                  <a:srgbClr val="133984"/>
                </a:solidFill>
              </a:rPr>
              <a:t>）</a:t>
            </a:r>
            <a:r>
              <a:rPr lang="zh-CN" altLang="en-US" dirty="0" smtClean="0">
                <a:solidFill>
                  <a:srgbClr val="133984"/>
                </a:solidFill>
              </a:rPr>
              <a:t>和</a:t>
            </a:r>
            <a:r>
              <a:rPr lang="zh-CN" altLang="en-US" b="1" dirty="0" smtClean="0">
                <a:solidFill>
                  <a:srgbClr val="133984"/>
                </a:solidFill>
              </a:rPr>
              <a:t>朱塞佩</a:t>
            </a:r>
            <a:r>
              <a:rPr lang="en-US" altLang="zh-CN" b="1" dirty="0" smtClean="0">
                <a:solidFill>
                  <a:srgbClr val="133984"/>
                </a:solidFill>
              </a:rPr>
              <a:t>·</a:t>
            </a:r>
            <a:r>
              <a:rPr lang="zh-CN" altLang="en-US" b="1" dirty="0" smtClean="0">
                <a:solidFill>
                  <a:srgbClr val="133984"/>
                </a:solidFill>
              </a:rPr>
              <a:t>贾可皮尼（</a:t>
            </a:r>
            <a:r>
              <a:rPr lang="en-US" altLang="en-US" b="1" dirty="0" smtClean="0">
                <a:solidFill>
                  <a:srgbClr val="133984"/>
                </a:solidFill>
              </a:rPr>
              <a:t>Giuseppe </a:t>
            </a:r>
            <a:r>
              <a:rPr lang="en-US" altLang="en-US" b="1" dirty="0" err="1" smtClean="0">
                <a:solidFill>
                  <a:srgbClr val="133984"/>
                </a:solidFill>
              </a:rPr>
              <a:t>Jacopini</a:t>
            </a:r>
            <a:r>
              <a:rPr lang="zh-CN" altLang="en-US" b="1" dirty="0" smtClean="0">
                <a:solidFill>
                  <a:srgbClr val="133984"/>
                </a:solidFill>
              </a:rPr>
              <a:t>）</a:t>
            </a:r>
            <a:r>
              <a:rPr lang="zh-CN" altLang="en-US" dirty="0" smtClean="0">
                <a:solidFill>
                  <a:srgbClr val="133984"/>
                </a:solidFill>
              </a:rPr>
              <a:t>、荷兰计算机学家</a:t>
            </a:r>
            <a:r>
              <a:rPr lang="zh-CN" altLang="en-US" b="1" dirty="0" smtClean="0">
                <a:solidFill>
                  <a:srgbClr val="133984"/>
                </a:solidFill>
              </a:rPr>
              <a:t>迪杰斯特拉（</a:t>
            </a:r>
            <a:r>
              <a:rPr lang="en-US" altLang="en-US" b="1" dirty="0" err="1" smtClean="0">
                <a:solidFill>
                  <a:srgbClr val="133984"/>
                </a:solidFill>
              </a:rPr>
              <a:t>Edsger</a:t>
            </a:r>
            <a:r>
              <a:rPr lang="en-US" altLang="en-US" b="1" dirty="0" smtClean="0">
                <a:solidFill>
                  <a:srgbClr val="133984"/>
                </a:solidFill>
              </a:rPr>
              <a:t> </a:t>
            </a:r>
            <a:r>
              <a:rPr lang="en-US" altLang="en-US" b="1" dirty="0" err="1" smtClean="0">
                <a:solidFill>
                  <a:srgbClr val="133984"/>
                </a:solidFill>
              </a:rPr>
              <a:t>Wybe</a:t>
            </a:r>
            <a:r>
              <a:rPr lang="en-US" altLang="en-US" b="1" dirty="0" smtClean="0">
                <a:solidFill>
                  <a:srgbClr val="133984"/>
                </a:solidFill>
              </a:rPr>
              <a:t> </a:t>
            </a:r>
            <a:r>
              <a:rPr lang="en-US" altLang="en-US" b="1" dirty="0" err="1" smtClean="0">
                <a:solidFill>
                  <a:srgbClr val="133984"/>
                </a:solidFill>
              </a:rPr>
              <a:t>Dijkstra</a:t>
            </a:r>
            <a:r>
              <a:rPr lang="zh-CN" altLang="en-US" b="1" dirty="0" smtClean="0">
                <a:solidFill>
                  <a:srgbClr val="133984"/>
                </a:solidFill>
              </a:rPr>
              <a:t>）</a:t>
            </a:r>
            <a:r>
              <a:rPr lang="zh-CN" altLang="en-US" dirty="0" smtClean="0">
                <a:solidFill>
                  <a:srgbClr val="133984"/>
                </a:solidFill>
              </a:rPr>
              <a:t>、美国计算机学家</a:t>
            </a:r>
            <a:r>
              <a:rPr lang="zh-CN" altLang="en-US" b="1" dirty="0" smtClean="0">
                <a:solidFill>
                  <a:srgbClr val="133984"/>
                </a:solidFill>
              </a:rPr>
              <a:t>罗伯特</a:t>
            </a:r>
            <a:r>
              <a:rPr lang="en-US" altLang="zh-CN" b="1" dirty="0" smtClean="0">
                <a:solidFill>
                  <a:srgbClr val="133984"/>
                </a:solidFill>
              </a:rPr>
              <a:t>·</a:t>
            </a:r>
            <a:r>
              <a:rPr lang="zh-CN" altLang="en-US" b="1" dirty="0" smtClean="0">
                <a:solidFill>
                  <a:srgbClr val="133984"/>
                </a:solidFill>
              </a:rPr>
              <a:t>弗洛伊德（</a:t>
            </a:r>
            <a:r>
              <a:rPr lang="en-US" altLang="zh-CN" b="1" dirty="0" smtClean="0">
                <a:solidFill>
                  <a:srgbClr val="133984"/>
                </a:solidFill>
              </a:rPr>
              <a:t>Robert W Floyd</a:t>
            </a:r>
            <a:r>
              <a:rPr lang="zh-CN" altLang="en-US" b="1" dirty="0" smtClean="0">
                <a:solidFill>
                  <a:srgbClr val="133984"/>
                </a:solidFill>
              </a:rPr>
              <a:t>）</a:t>
            </a:r>
            <a:r>
              <a:rPr lang="zh-CN" altLang="en-US" dirty="0" smtClean="0">
                <a:solidFill>
                  <a:srgbClr val="133984"/>
                </a:solidFill>
              </a:rPr>
              <a:t>、英国计算机学家</a:t>
            </a:r>
            <a:r>
              <a:rPr lang="zh-CN" altLang="en-US" b="1" dirty="0" smtClean="0">
                <a:solidFill>
                  <a:srgbClr val="133984"/>
                </a:solidFill>
              </a:rPr>
              <a:t>东尼</a:t>
            </a:r>
            <a:r>
              <a:rPr lang="en-US" altLang="zh-CN" b="1" dirty="0" smtClean="0">
                <a:solidFill>
                  <a:srgbClr val="133984"/>
                </a:solidFill>
              </a:rPr>
              <a:t>·</a:t>
            </a:r>
            <a:r>
              <a:rPr lang="zh-CN" altLang="en-US" b="1" dirty="0" smtClean="0">
                <a:solidFill>
                  <a:srgbClr val="133984"/>
                </a:solidFill>
              </a:rPr>
              <a:t>霍尔（</a:t>
            </a:r>
            <a:r>
              <a:rPr lang="en-US" altLang="zh-CN" b="1" dirty="0" smtClean="0">
                <a:solidFill>
                  <a:srgbClr val="133984"/>
                </a:solidFill>
              </a:rPr>
              <a:t>Sir Charles Antony Richard Hoare</a:t>
            </a:r>
            <a:r>
              <a:rPr lang="zh-CN" altLang="en-US" b="1" dirty="0" smtClean="0">
                <a:solidFill>
                  <a:srgbClr val="133984"/>
                </a:solidFill>
              </a:rPr>
              <a:t>）</a:t>
            </a:r>
            <a:r>
              <a:rPr lang="zh-CN" altLang="en-US" dirty="0" smtClean="0">
                <a:solidFill>
                  <a:srgbClr val="133984"/>
                </a:solidFill>
              </a:rPr>
              <a:t>等诸多计算机科学家的贡献。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133984"/>
                </a:solidFill>
              </a:rPr>
              <a:t>结构化程序设计</a:t>
            </a:r>
            <a:r>
              <a:rPr lang="zh-CN" altLang="en-US" b="1" dirty="0">
                <a:solidFill>
                  <a:srgbClr val="133984"/>
                </a:solidFill>
              </a:rPr>
              <a:t>语言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16540" y="1993850"/>
            <a:ext cx="2353699" cy="3069558"/>
            <a:chOff x="274085" y="1238250"/>
            <a:chExt cx="2353699" cy="3069558"/>
          </a:xfrm>
        </p:grpSpPr>
        <p:pic>
          <p:nvPicPr>
            <p:cNvPr id="4" name="图片 3" descr="Edsger_Wybe_Dijkstra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552" y="1238250"/>
              <a:ext cx="1642745" cy="219075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74085" y="3661477"/>
              <a:ext cx="23536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dirty="0" smtClean="0">
                  <a:solidFill>
                    <a:srgbClr val="133984"/>
                  </a:solidFill>
                </a:rPr>
                <a:t>艾兹格·迪杰斯特拉</a:t>
              </a:r>
              <a:endParaRPr lang="en-US" altLang="zh-CN" dirty="0">
                <a:solidFill>
                  <a:srgbClr val="133984"/>
                </a:solidFill>
              </a:endParaRPr>
            </a:p>
            <a:p>
              <a:pPr algn="ctr"/>
              <a:r>
                <a:rPr lang="en-US" altLang="zh-CN" dirty="0">
                  <a:solidFill>
                    <a:srgbClr val="133984"/>
                  </a:solidFill>
                </a:rPr>
                <a:t>(</a:t>
              </a:r>
              <a:r>
                <a:rPr lang="en-US" altLang="zh-CN" dirty="0" err="1" smtClean="0">
                  <a:solidFill>
                    <a:srgbClr val="133984"/>
                  </a:solidFill>
                </a:rPr>
                <a:t>Edsger</a:t>
              </a:r>
              <a:r>
                <a:rPr lang="en-US" altLang="zh-CN" dirty="0" smtClean="0">
                  <a:solidFill>
                    <a:srgbClr val="133984"/>
                  </a:solidFill>
                </a:rPr>
                <a:t> </a:t>
              </a:r>
              <a:r>
                <a:rPr lang="en-US" altLang="zh-CN" dirty="0" err="1">
                  <a:solidFill>
                    <a:srgbClr val="133984"/>
                  </a:solidFill>
                </a:rPr>
                <a:t>Wybe</a:t>
              </a:r>
              <a:r>
                <a:rPr lang="en-US" altLang="zh-CN" dirty="0">
                  <a:solidFill>
                    <a:srgbClr val="133984"/>
                  </a:solidFill>
                </a:rPr>
                <a:t> </a:t>
              </a:r>
              <a:r>
                <a:rPr lang="en-US" altLang="zh-CN" dirty="0" err="1" smtClean="0">
                  <a:solidFill>
                    <a:srgbClr val="133984"/>
                  </a:solidFill>
                </a:rPr>
                <a:t>Dijkstra</a:t>
              </a:r>
              <a:r>
                <a:rPr lang="en-US" altLang="zh-CN" dirty="0" smtClean="0">
                  <a:solidFill>
                    <a:srgbClr val="133984"/>
                  </a:solidFill>
                </a:rPr>
                <a:t>)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3786182" y="1714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133984"/>
                </a:solidFill>
              </a:rPr>
              <a:t>1968</a:t>
            </a:r>
            <a:r>
              <a:rPr lang="zh-CN" altLang="en-US" dirty="0" smtClean="0">
                <a:solidFill>
                  <a:srgbClr val="133984"/>
                </a:solidFill>
              </a:rPr>
              <a:t>年</a:t>
            </a:r>
            <a:r>
              <a:rPr lang="en-US" dirty="0" smtClean="0">
                <a:solidFill>
                  <a:srgbClr val="133984"/>
                </a:solidFill>
              </a:rPr>
              <a:t>3</a:t>
            </a:r>
            <a:r>
              <a:rPr lang="zh-CN" altLang="en-US" dirty="0" smtClean="0">
                <a:solidFill>
                  <a:srgbClr val="133984"/>
                </a:solidFill>
              </a:rPr>
              <a:t>月在</a:t>
            </a:r>
            <a:r>
              <a:rPr lang="en-US" altLang="zh-CN" dirty="0" smtClean="0">
                <a:solidFill>
                  <a:srgbClr val="133984"/>
                </a:solidFill>
              </a:rPr>
              <a:t>《</a:t>
            </a:r>
            <a:r>
              <a:rPr lang="en-US" dirty="0" smtClean="0">
                <a:solidFill>
                  <a:srgbClr val="133984"/>
                </a:solidFill>
              </a:rPr>
              <a:t>ACM</a:t>
            </a:r>
            <a:r>
              <a:rPr lang="zh-CN" altLang="en-US" dirty="0" smtClean="0">
                <a:solidFill>
                  <a:srgbClr val="133984"/>
                </a:solidFill>
              </a:rPr>
              <a:t>通讯</a:t>
            </a:r>
            <a:r>
              <a:rPr lang="en-US" altLang="zh-CN" dirty="0" smtClean="0">
                <a:solidFill>
                  <a:srgbClr val="133984"/>
                </a:solidFill>
              </a:rPr>
              <a:t>》</a:t>
            </a:r>
            <a:r>
              <a:rPr lang="zh-CN" altLang="en-US" dirty="0" smtClean="0">
                <a:solidFill>
                  <a:srgbClr val="133984"/>
                </a:solidFill>
              </a:rPr>
              <a:t>上发表了著名的论文“</a:t>
            </a:r>
            <a:r>
              <a:rPr lang="en-US" dirty="0" smtClean="0">
                <a:solidFill>
                  <a:srgbClr val="133984"/>
                </a:solidFill>
              </a:rPr>
              <a:t>Go To Statement Considered Harmful</a:t>
            </a:r>
            <a:r>
              <a:rPr lang="zh-CN" altLang="en-US" dirty="0" smtClean="0">
                <a:solidFill>
                  <a:srgbClr val="133984"/>
                </a:solidFill>
              </a:rPr>
              <a:t>”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86182" y="3999934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133984"/>
                </a:solidFill>
              </a:rPr>
              <a:t>1972</a:t>
            </a:r>
            <a:r>
              <a:rPr lang="zh-CN" altLang="en-US" dirty="0" smtClean="0">
                <a:solidFill>
                  <a:srgbClr val="133984"/>
                </a:solidFill>
              </a:rPr>
              <a:t>年图灵奖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86182" y="3000372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133984"/>
                </a:solidFill>
              </a:rPr>
              <a:t>最短路径算法和银行家算法</a:t>
            </a:r>
            <a:endParaRPr lang="zh-CN" altLang="en-US" dirty="0">
              <a:solidFill>
                <a:srgbClr val="1339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35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133984"/>
                </a:solidFill>
              </a:rPr>
              <a:t>结构化程序设计</a:t>
            </a:r>
            <a:r>
              <a:rPr lang="zh-CN" altLang="en-US" b="1" dirty="0">
                <a:solidFill>
                  <a:srgbClr val="133984"/>
                </a:solidFill>
              </a:rPr>
              <a:t>语言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24816" y="2035448"/>
            <a:ext cx="2317750" cy="3069558"/>
            <a:chOff x="2915816" y="1238250"/>
            <a:chExt cx="2317750" cy="3069558"/>
          </a:xfrm>
        </p:grpSpPr>
        <p:pic>
          <p:nvPicPr>
            <p:cNvPr id="7" name="图片 6" descr="Robert Bob W Floyd.jp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915816" y="1238250"/>
              <a:ext cx="2317750" cy="219075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3091300" y="3661477"/>
              <a:ext cx="19667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dirty="0" smtClean="0">
                  <a:solidFill>
                    <a:srgbClr val="133984"/>
                  </a:solidFill>
                </a:rPr>
                <a:t>罗伯特</a:t>
              </a:r>
              <a:r>
                <a:rPr lang="zh-CN" altLang="zh-CN" dirty="0">
                  <a:solidFill>
                    <a:srgbClr val="133984"/>
                  </a:solidFill>
                </a:rPr>
                <a:t>•</a:t>
              </a:r>
              <a:r>
                <a:rPr lang="zh-CN" altLang="zh-CN" dirty="0" smtClean="0">
                  <a:solidFill>
                    <a:srgbClr val="133984"/>
                  </a:solidFill>
                </a:rPr>
                <a:t>弗洛伊德</a:t>
              </a:r>
              <a:endParaRPr lang="en-US" altLang="zh-CN" dirty="0" smtClean="0">
                <a:solidFill>
                  <a:srgbClr val="133984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133984"/>
                  </a:solidFill>
                </a:rPr>
                <a:t>(Robert </a:t>
              </a:r>
              <a:r>
                <a:rPr lang="en-US" altLang="zh-CN" dirty="0">
                  <a:solidFill>
                    <a:srgbClr val="133984"/>
                  </a:solidFill>
                </a:rPr>
                <a:t>W </a:t>
              </a:r>
              <a:r>
                <a:rPr lang="en-US" altLang="zh-CN" dirty="0" smtClean="0">
                  <a:solidFill>
                    <a:srgbClr val="133984"/>
                  </a:solidFill>
                </a:rPr>
                <a:t>Floyd)</a:t>
              </a:r>
              <a:endParaRPr lang="zh-CN" altLang="zh-CN" dirty="0">
                <a:solidFill>
                  <a:srgbClr val="133984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214810" y="200024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133984"/>
                </a:solidFill>
              </a:rPr>
              <a:t>弗洛伊德算法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14809" y="2504155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133984"/>
                </a:solidFill>
              </a:rPr>
              <a:t>开创性地在程序验证中使用了逻辑断言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14810" y="3786190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133984"/>
                </a:solidFill>
              </a:rPr>
              <a:t>1978</a:t>
            </a:r>
            <a:r>
              <a:rPr lang="zh-CN" altLang="en-US" dirty="0" smtClean="0">
                <a:solidFill>
                  <a:srgbClr val="133984"/>
                </a:solidFill>
              </a:rPr>
              <a:t>年图灵奖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14809" y="30003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133984"/>
                </a:solidFill>
              </a:rPr>
              <a:t>威廉姆斯</a:t>
            </a:r>
            <a:r>
              <a:rPr lang="en-US" altLang="zh-CN" dirty="0" smtClean="0">
                <a:solidFill>
                  <a:srgbClr val="133984"/>
                </a:solidFill>
              </a:rPr>
              <a:t>(J</a:t>
            </a:r>
            <a:r>
              <a:rPr lang="zh-CN" altLang="en-US" dirty="0" smtClean="0">
                <a:solidFill>
                  <a:srgbClr val="133984"/>
                </a:solidFill>
              </a:rPr>
              <a:t>．</a:t>
            </a:r>
            <a:r>
              <a:rPr lang="en-US" altLang="zh-CN" dirty="0" smtClean="0">
                <a:solidFill>
                  <a:srgbClr val="133984"/>
                </a:solidFill>
              </a:rPr>
              <a:t>Williams</a:t>
            </a:r>
            <a:r>
              <a:rPr lang="zh-CN" altLang="en-US" dirty="0" smtClean="0">
                <a:solidFill>
                  <a:srgbClr val="133984"/>
                </a:solidFill>
              </a:rPr>
              <a:t>）在</a:t>
            </a:r>
            <a:r>
              <a:rPr lang="en-US" altLang="zh-CN" dirty="0" smtClean="0">
                <a:solidFill>
                  <a:srgbClr val="133984"/>
                </a:solidFill>
              </a:rPr>
              <a:t>1964</a:t>
            </a:r>
            <a:r>
              <a:rPr lang="zh-CN" altLang="en-US" dirty="0" smtClean="0">
                <a:solidFill>
                  <a:srgbClr val="133984"/>
                </a:solidFill>
              </a:rPr>
              <a:t>年共同发明了著名的堆排序算法</a:t>
            </a:r>
            <a:endParaRPr lang="zh-CN" altLang="en-US" dirty="0">
              <a:solidFill>
                <a:srgbClr val="1339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6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133984"/>
                </a:solidFill>
              </a:rPr>
              <a:t>结构化程序设计</a:t>
            </a:r>
            <a:r>
              <a:rPr lang="zh-CN" altLang="en-US" b="1" dirty="0">
                <a:solidFill>
                  <a:srgbClr val="133984"/>
                </a:solidFill>
              </a:rPr>
              <a:t>语言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98015" y="2132856"/>
            <a:ext cx="3424634" cy="3069558"/>
            <a:chOff x="5323210" y="1238250"/>
            <a:chExt cx="3424634" cy="3069558"/>
          </a:xfrm>
        </p:grpSpPr>
        <p:pic>
          <p:nvPicPr>
            <p:cNvPr id="9" name="图片 8" descr="Sir_Tony_Hoare_IMG_5125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0152" y="1238250"/>
              <a:ext cx="2190750" cy="2190750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5323210" y="3661477"/>
              <a:ext cx="3424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dirty="0" smtClean="0">
                  <a:solidFill>
                    <a:srgbClr val="133984"/>
                  </a:solidFill>
                </a:rPr>
                <a:t>东</a:t>
              </a:r>
              <a:r>
                <a:rPr lang="zh-CN" altLang="zh-CN" dirty="0">
                  <a:solidFill>
                    <a:srgbClr val="133984"/>
                  </a:solidFill>
                </a:rPr>
                <a:t>尼•霍</a:t>
              </a:r>
              <a:r>
                <a:rPr lang="zh-CN" altLang="zh-CN" dirty="0" smtClean="0">
                  <a:solidFill>
                    <a:srgbClr val="133984"/>
                  </a:solidFill>
                </a:rPr>
                <a:t>尔</a:t>
              </a:r>
              <a:endParaRPr lang="en-US" altLang="zh-CN" dirty="0" smtClean="0">
                <a:solidFill>
                  <a:srgbClr val="133984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133984"/>
                  </a:solidFill>
                </a:rPr>
                <a:t>(Sir </a:t>
              </a:r>
              <a:r>
                <a:rPr lang="en-US" altLang="zh-CN" dirty="0">
                  <a:solidFill>
                    <a:srgbClr val="133984"/>
                  </a:solidFill>
                </a:rPr>
                <a:t>Charles Antony Richard </a:t>
              </a:r>
              <a:r>
                <a:rPr lang="en-US" altLang="zh-CN" dirty="0" smtClean="0">
                  <a:solidFill>
                    <a:srgbClr val="133984"/>
                  </a:solidFill>
                </a:rPr>
                <a:t>Hoare)</a:t>
              </a:r>
              <a:endParaRPr lang="zh-CN" altLang="zh-CN" dirty="0">
                <a:solidFill>
                  <a:srgbClr val="133984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211960" y="3071810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133984"/>
                </a:solidFill>
              </a:rPr>
              <a:t>1980</a:t>
            </a:r>
            <a:r>
              <a:rPr lang="zh-CN" altLang="en-US" dirty="0" smtClean="0">
                <a:solidFill>
                  <a:srgbClr val="133984"/>
                </a:solidFill>
              </a:rPr>
              <a:t>年图灵奖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11960" y="2489641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133984"/>
                </a:solidFill>
              </a:rPr>
              <a:t>快速排序算法、霍尔逻辑、交谈循序程式</a:t>
            </a:r>
            <a:endParaRPr lang="zh-CN" altLang="en-US" dirty="0">
              <a:solidFill>
                <a:srgbClr val="1339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70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633412"/>
          </a:xfrm>
        </p:spPr>
        <p:txBody>
          <a:bodyPr/>
          <a:lstStyle/>
          <a:p>
            <a:r>
              <a:rPr lang="zh-CN" altLang="zh-CN" b="1" dirty="0">
                <a:solidFill>
                  <a:srgbClr val="133984"/>
                </a:solidFill>
              </a:rPr>
              <a:t>结构化程序设计</a:t>
            </a:r>
            <a:r>
              <a:rPr lang="zh-CN" altLang="en-US" b="1" dirty="0">
                <a:solidFill>
                  <a:srgbClr val="133984"/>
                </a:solidFill>
              </a:rPr>
              <a:t>语言</a:t>
            </a:r>
          </a:p>
        </p:txBody>
      </p:sp>
      <p:sp>
        <p:nvSpPr>
          <p:cNvPr id="2" name="矩形 1"/>
          <p:cNvSpPr/>
          <p:nvPr/>
        </p:nvSpPr>
        <p:spPr>
          <a:xfrm>
            <a:off x="615256" y="1397070"/>
            <a:ext cx="604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33984"/>
                </a:solidFill>
              </a:rPr>
              <a:t> </a:t>
            </a:r>
            <a:r>
              <a:rPr lang="zh-CN" altLang="zh-CN" sz="2000" b="1" dirty="0" smtClean="0">
                <a:solidFill>
                  <a:srgbClr val="133984"/>
                </a:solidFill>
              </a:rPr>
              <a:t>结构化程序</a:t>
            </a:r>
            <a:r>
              <a:rPr lang="zh-CN" altLang="zh-CN" sz="2000" b="1" dirty="0">
                <a:solidFill>
                  <a:srgbClr val="133984"/>
                </a:solidFill>
              </a:rPr>
              <a:t>定理（</a:t>
            </a:r>
            <a:r>
              <a:rPr lang="en-US" altLang="zh-CN" sz="2000" b="1" dirty="0">
                <a:solidFill>
                  <a:srgbClr val="133984"/>
                </a:solidFill>
              </a:rPr>
              <a:t>Structured Program Theorem</a:t>
            </a:r>
            <a:r>
              <a:rPr lang="zh-CN" altLang="zh-CN" sz="2000" b="1" dirty="0" smtClean="0">
                <a:solidFill>
                  <a:srgbClr val="133984"/>
                </a:solidFill>
              </a:rPr>
              <a:t>）</a:t>
            </a:r>
            <a:r>
              <a:rPr lang="zh-CN" altLang="en-US" sz="2000" b="1" dirty="0" smtClean="0">
                <a:solidFill>
                  <a:srgbClr val="133984"/>
                </a:solidFill>
              </a:rPr>
              <a:t>：</a:t>
            </a:r>
            <a:endParaRPr lang="en-US" altLang="zh-CN" sz="2000" dirty="0">
              <a:solidFill>
                <a:srgbClr val="13398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79712" y="2276872"/>
            <a:ext cx="49012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133984"/>
                </a:solidFill>
              </a:rPr>
              <a:t>任何一个可计算的算法都可以只用顺序、分支选择和循环这三种基本结构来表达。</a:t>
            </a:r>
            <a:endParaRPr lang="zh-CN" altLang="en-US" sz="2000" dirty="0">
              <a:solidFill>
                <a:srgbClr val="13398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33984"/>
                </a:solidFill>
              </a:rPr>
              <a:t>富有争议的</a:t>
            </a:r>
            <a:r>
              <a:rPr lang="en-US" altLang="zh-CN" dirty="0" err="1" smtClean="0">
                <a:solidFill>
                  <a:srgbClr val="133984"/>
                </a:solidFill>
              </a:rPr>
              <a:t>goto</a:t>
            </a:r>
            <a:endParaRPr lang="zh-CN" altLang="en-US" dirty="0">
              <a:solidFill>
                <a:srgbClr val="133984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25661" y="2564904"/>
            <a:ext cx="2238375" cy="3526651"/>
            <a:chOff x="3293187" y="1772816"/>
            <a:chExt cx="2238375" cy="3526651"/>
          </a:xfrm>
        </p:grpSpPr>
        <p:pic>
          <p:nvPicPr>
            <p:cNvPr id="4" name="图片 3" descr="Donald Knuth.jp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293187" y="1772816"/>
              <a:ext cx="2238375" cy="264668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345806" y="4653136"/>
              <a:ext cx="21263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133984"/>
                  </a:solidFill>
                </a:rPr>
                <a:t> </a:t>
              </a:r>
              <a:r>
                <a:rPr lang="zh-CN" altLang="zh-CN" dirty="0" smtClean="0">
                  <a:solidFill>
                    <a:srgbClr val="133984"/>
                  </a:solidFill>
                </a:rPr>
                <a:t>唐纳德•克努斯</a:t>
              </a:r>
              <a:endParaRPr lang="en-US" altLang="zh-CN" dirty="0" smtClean="0">
                <a:solidFill>
                  <a:srgbClr val="133984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133984"/>
                  </a:solidFill>
                </a:rPr>
                <a:t>(Donald Ervin Knuth)</a:t>
              </a:r>
              <a:endParaRPr lang="zh-CN" altLang="zh-CN" dirty="0">
                <a:solidFill>
                  <a:srgbClr val="133984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949576" y="2564904"/>
            <a:ext cx="4968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33984"/>
                </a:solidFill>
              </a:rPr>
              <a:t> </a:t>
            </a:r>
            <a:r>
              <a:rPr lang="zh-CN" altLang="zh-CN" dirty="0">
                <a:solidFill>
                  <a:srgbClr val="133984"/>
                </a:solidFill>
              </a:rPr>
              <a:t>唐纳德•克努</a:t>
            </a:r>
            <a:r>
              <a:rPr lang="zh-CN" altLang="zh-CN" dirty="0" smtClean="0">
                <a:solidFill>
                  <a:srgbClr val="133984"/>
                </a:solidFill>
              </a:rPr>
              <a:t>斯在</a:t>
            </a:r>
            <a:r>
              <a:rPr lang="en-US" altLang="zh-CN" dirty="0">
                <a:solidFill>
                  <a:srgbClr val="133984"/>
                </a:solidFill>
              </a:rPr>
              <a:t>1974</a:t>
            </a:r>
            <a:r>
              <a:rPr lang="zh-CN" altLang="zh-CN" dirty="0">
                <a:solidFill>
                  <a:srgbClr val="133984"/>
                </a:solidFill>
              </a:rPr>
              <a:t>年发表的论文“</a:t>
            </a:r>
            <a:r>
              <a:rPr lang="en-US" altLang="zh-CN" dirty="0">
                <a:solidFill>
                  <a:srgbClr val="133984"/>
                </a:solidFill>
              </a:rPr>
              <a:t>Structured Programming with </a:t>
            </a:r>
            <a:r>
              <a:rPr lang="en-US" altLang="zh-CN" dirty="0" err="1">
                <a:solidFill>
                  <a:srgbClr val="133984"/>
                </a:solidFill>
              </a:rPr>
              <a:t>Goto</a:t>
            </a:r>
            <a:r>
              <a:rPr lang="en-US" altLang="zh-CN" dirty="0">
                <a:solidFill>
                  <a:srgbClr val="133984"/>
                </a:solidFill>
              </a:rPr>
              <a:t> Statements</a:t>
            </a:r>
            <a:r>
              <a:rPr lang="zh-CN" altLang="zh-CN" dirty="0" smtClean="0">
                <a:solidFill>
                  <a:srgbClr val="133984"/>
                </a:solidFill>
              </a:rPr>
              <a:t>”</a:t>
            </a:r>
            <a:r>
              <a:rPr lang="zh-CN" altLang="en-US" dirty="0" smtClean="0">
                <a:solidFill>
                  <a:srgbClr val="133984"/>
                </a:solidFill>
              </a:rPr>
              <a:t>提出了</a:t>
            </a:r>
            <a:r>
              <a:rPr lang="zh-CN" altLang="en-US" dirty="0">
                <a:solidFill>
                  <a:srgbClr val="133984"/>
                </a:solidFill>
              </a:rPr>
              <a:t>一些使用</a:t>
            </a:r>
            <a:r>
              <a:rPr lang="en-US" altLang="zh-CN" dirty="0" err="1">
                <a:solidFill>
                  <a:srgbClr val="133984"/>
                </a:solidFill>
              </a:rPr>
              <a:t>goto</a:t>
            </a:r>
            <a:r>
              <a:rPr lang="zh-CN" altLang="en-US" dirty="0">
                <a:solidFill>
                  <a:srgbClr val="133984"/>
                </a:solidFill>
              </a:rPr>
              <a:t>语句可以使得程序更清楚有效的反例</a:t>
            </a:r>
          </a:p>
        </p:txBody>
      </p:sp>
      <p:sp>
        <p:nvSpPr>
          <p:cNvPr id="7" name="矩形 6"/>
          <p:cNvSpPr/>
          <p:nvPr/>
        </p:nvSpPr>
        <p:spPr>
          <a:xfrm>
            <a:off x="4021584" y="4666245"/>
            <a:ext cx="4824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133984"/>
                </a:solidFill>
              </a:rPr>
              <a:t>传世著作《计算机程序设计艺术》（</a:t>
            </a:r>
            <a:r>
              <a:rPr lang="en-US" altLang="zh-CN" dirty="0">
                <a:solidFill>
                  <a:srgbClr val="133984"/>
                </a:solidFill>
              </a:rPr>
              <a:t>The Art of Computer Programming</a:t>
            </a:r>
            <a:r>
              <a:rPr lang="zh-CN" altLang="zh-CN" dirty="0">
                <a:solidFill>
                  <a:srgbClr val="133984"/>
                </a:solidFill>
              </a:rPr>
              <a:t>）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95936" y="5312577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33984"/>
                </a:solidFill>
              </a:rPr>
              <a:t>1974</a:t>
            </a:r>
            <a:r>
              <a:rPr lang="zh-CN" altLang="zh-CN" dirty="0">
                <a:solidFill>
                  <a:srgbClr val="133984"/>
                </a:solidFill>
              </a:rPr>
              <a:t>年图灵奖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97972" y="112474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solidFill>
                  <a:srgbClr val="133984"/>
                </a:solidFill>
              </a:rPr>
              <a:t>结构化程序设计强调使用子程序、程序块和包括</a:t>
            </a:r>
            <a:r>
              <a:rPr lang="en-US" altLang="zh-CN" dirty="0">
                <a:solidFill>
                  <a:srgbClr val="133984"/>
                </a:solidFill>
              </a:rPr>
              <a:t>for</a:t>
            </a:r>
            <a:r>
              <a:rPr lang="zh-CN" altLang="zh-CN" dirty="0">
                <a:solidFill>
                  <a:srgbClr val="133984"/>
                </a:solidFill>
              </a:rPr>
              <a:t>循环等在内的控制语句来规划程序的结构</a:t>
            </a:r>
            <a:r>
              <a:rPr lang="zh-CN" altLang="zh-CN" dirty="0" smtClean="0">
                <a:solidFill>
                  <a:srgbClr val="133984"/>
                </a:solidFill>
              </a:rPr>
              <a:t>，</a:t>
            </a:r>
            <a:r>
              <a:rPr lang="zh-CN" altLang="en-US" dirty="0" smtClean="0">
                <a:solidFill>
                  <a:srgbClr val="133984"/>
                </a:solidFill>
              </a:rPr>
              <a:t>排斥</a:t>
            </a:r>
            <a:r>
              <a:rPr lang="en-US" altLang="zh-CN" dirty="0" err="1" smtClean="0">
                <a:solidFill>
                  <a:srgbClr val="133984"/>
                </a:solidFill>
              </a:rPr>
              <a:t>goto</a:t>
            </a:r>
            <a:r>
              <a:rPr lang="zh-CN" altLang="zh-CN" dirty="0">
                <a:solidFill>
                  <a:srgbClr val="133984"/>
                </a:solidFill>
              </a:rPr>
              <a:t>语句。</a:t>
            </a:r>
            <a:endParaRPr lang="zh-CN" altLang="en-US" dirty="0">
              <a:solidFill>
                <a:srgbClr val="1339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19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628800"/>
            <a:ext cx="7772400" cy="1470025"/>
          </a:xfrm>
        </p:spPr>
        <p:txBody>
          <a:bodyPr/>
          <a:lstStyle/>
          <a:p>
            <a:pPr algn="ctr"/>
            <a:r>
              <a:rPr lang="zh-CN" altLang="zh-CN" dirty="0" smtClean="0">
                <a:solidFill>
                  <a:srgbClr val="133984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程序设计语言</a:t>
            </a:r>
            <a:r>
              <a:rPr lang="en-US" altLang="zh-CN" dirty="0" smtClean="0">
                <a:solidFill>
                  <a:srgbClr val="133984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dirty="0" smtClean="0">
                <a:solidFill>
                  <a:srgbClr val="133984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课本</a:t>
            </a:r>
            <a:r>
              <a:rPr lang="zh-CN" altLang="zh-CN" dirty="0" smtClean="0">
                <a:solidFill>
                  <a:srgbClr val="133984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第四章</a:t>
            </a:r>
            <a:r>
              <a:rPr lang="en-US" altLang="zh-CN" dirty="0" smtClean="0">
                <a:solidFill>
                  <a:srgbClr val="133984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  <a:r>
              <a:rPr lang="zh-CN" altLang="zh-CN" dirty="0">
                <a:solidFill>
                  <a:srgbClr val="133984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/>
            </a:r>
            <a:br>
              <a:rPr lang="zh-CN" altLang="zh-CN" dirty="0">
                <a:solidFill>
                  <a:srgbClr val="133984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</a:br>
            <a:endParaRPr lang="zh-CN" altLang="en-US" dirty="0">
              <a:solidFill>
                <a:srgbClr val="133984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2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97588" y="620688"/>
            <a:ext cx="26522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3984"/>
                </a:solidFill>
              </a:rPr>
              <a:t>FORTRAN</a:t>
            </a:r>
            <a:endParaRPr lang="zh-CN" altLang="zh-CN" sz="3200" dirty="0">
              <a:solidFill>
                <a:srgbClr val="133984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42910" y="1897698"/>
            <a:ext cx="2781300" cy="3620228"/>
            <a:chOff x="642910" y="1897698"/>
            <a:chExt cx="2781300" cy="3620228"/>
          </a:xfrm>
        </p:grpSpPr>
        <p:pic>
          <p:nvPicPr>
            <p:cNvPr id="5" name="图片 4" descr="john backus.jp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42910" y="1897698"/>
              <a:ext cx="2781300" cy="26289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277744" y="4871595"/>
              <a:ext cx="15116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dirty="0" smtClean="0">
                  <a:solidFill>
                    <a:srgbClr val="133984"/>
                  </a:solidFill>
                </a:rPr>
                <a:t>约翰</a:t>
              </a:r>
              <a:r>
                <a:rPr lang="zh-CN" altLang="zh-CN" dirty="0">
                  <a:solidFill>
                    <a:srgbClr val="133984"/>
                  </a:solidFill>
                </a:rPr>
                <a:t>•巴克</a:t>
              </a:r>
              <a:r>
                <a:rPr lang="zh-CN" altLang="zh-CN" dirty="0" smtClean="0">
                  <a:solidFill>
                    <a:srgbClr val="133984"/>
                  </a:solidFill>
                </a:rPr>
                <a:t>斯</a:t>
              </a:r>
              <a:endParaRPr lang="en-US" altLang="zh-CN" dirty="0" smtClean="0">
                <a:solidFill>
                  <a:srgbClr val="133984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133984"/>
                  </a:solidFill>
                </a:rPr>
                <a:t>(John Backus)</a:t>
              </a:r>
              <a:endParaRPr lang="zh-CN" altLang="zh-CN" dirty="0">
                <a:solidFill>
                  <a:srgbClr val="133984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923928" y="1713032"/>
            <a:ext cx="3751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133984"/>
                </a:solidFill>
              </a:rPr>
              <a:t>FORmula</a:t>
            </a:r>
            <a:r>
              <a:rPr lang="en-US" altLang="zh-CN" dirty="0">
                <a:solidFill>
                  <a:srgbClr val="133984"/>
                </a:solidFill>
              </a:rPr>
              <a:t> </a:t>
            </a:r>
            <a:r>
              <a:rPr lang="en-US" altLang="zh-CN" dirty="0" err="1">
                <a:solidFill>
                  <a:srgbClr val="133984"/>
                </a:solidFill>
              </a:rPr>
              <a:t>TRANslator</a:t>
            </a:r>
            <a:r>
              <a:rPr lang="zh-CN" altLang="zh-CN" dirty="0">
                <a:solidFill>
                  <a:srgbClr val="133984"/>
                </a:solidFill>
              </a:rPr>
              <a:t>（公式翻译器）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49823" y="2677562"/>
            <a:ext cx="394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>
                <a:solidFill>
                  <a:srgbClr val="133984"/>
                </a:solidFill>
              </a:rPr>
              <a:t>约翰·巴克斯</a:t>
            </a:r>
            <a:r>
              <a:rPr lang="zh-CN" altLang="en-US" dirty="0" smtClean="0">
                <a:solidFill>
                  <a:srgbClr val="133984"/>
                </a:solidFill>
              </a:rPr>
              <a:t>于</a:t>
            </a:r>
            <a:r>
              <a:rPr lang="en-US" altLang="zh-CN" dirty="0" smtClean="0">
                <a:solidFill>
                  <a:srgbClr val="133984"/>
                </a:solidFill>
              </a:rPr>
              <a:t>20</a:t>
            </a:r>
            <a:r>
              <a:rPr lang="zh-CN" altLang="zh-CN" dirty="0">
                <a:solidFill>
                  <a:srgbClr val="133984"/>
                </a:solidFill>
              </a:rPr>
              <a:t>世纪</a:t>
            </a:r>
            <a:r>
              <a:rPr lang="en-US" altLang="zh-CN" dirty="0">
                <a:solidFill>
                  <a:srgbClr val="133984"/>
                </a:solidFill>
              </a:rPr>
              <a:t>50</a:t>
            </a:r>
            <a:r>
              <a:rPr lang="zh-CN" altLang="zh-CN" dirty="0">
                <a:solidFill>
                  <a:srgbClr val="133984"/>
                </a:solidFill>
              </a:rPr>
              <a:t>年代</a:t>
            </a:r>
            <a:r>
              <a:rPr lang="zh-CN" altLang="zh-CN" dirty="0" smtClean="0">
                <a:solidFill>
                  <a:srgbClr val="133984"/>
                </a:solidFill>
              </a:rPr>
              <a:t>中期</a:t>
            </a:r>
            <a:r>
              <a:rPr lang="zh-CN" altLang="en-US" dirty="0" smtClean="0">
                <a:solidFill>
                  <a:srgbClr val="133984"/>
                </a:solidFill>
              </a:rPr>
              <a:t>设计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89551" y="3415268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>
                <a:solidFill>
                  <a:srgbClr val="133984"/>
                </a:solidFill>
              </a:rPr>
              <a:t>特点</a:t>
            </a:r>
            <a:r>
              <a:rPr lang="zh-CN" altLang="en-US" dirty="0" smtClean="0">
                <a:solidFill>
                  <a:srgbClr val="133984"/>
                </a:solidFill>
              </a:rPr>
              <a:t>：</a:t>
            </a:r>
            <a:r>
              <a:rPr lang="zh-CN" altLang="zh-CN" dirty="0" smtClean="0">
                <a:solidFill>
                  <a:srgbClr val="133984"/>
                </a:solidFill>
              </a:rPr>
              <a:t>接近</a:t>
            </a:r>
            <a:r>
              <a:rPr lang="zh-CN" altLang="zh-CN" dirty="0">
                <a:solidFill>
                  <a:srgbClr val="133984"/>
                </a:solidFill>
              </a:rPr>
              <a:t>数学公式，简单易用，易读性强</a:t>
            </a:r>
            <a:r>
              <a:rPr lang="zh-CN" altLang="zh-CN" dirty="0" smtClean="0">
                <a:solidFill>
                  <a:srgbClr val="133984"/>
                </a:solidFill>
              </a:rPr>
              <a:t>。</a:t>
            </a:r>
            <a:endParaRPr lang="en-US" altLang="zh-CN" dirty="0" smtClean="0">
              <a:solidFill>
                <a:srgbClr val="133984"/>
              </a:solidFill>
            </a:endParaRPr>
          </a:p>
          <a:p>
            <a:r>
              <a:rPr lang="en-US" altLang="zh-CN" dirty="0">
                <a:solidFill>
                  <a:srgbClr val="133984"/>
                </a:solidFill>
              </a:rPr>
              <a:t> </a:t>
            </a:r>
            <a:r>
              <a:rPr lang="en-US" altLang="zh-CN" dirty="0" smtClean="0">
                <a:solidFill>
                  <a:srgbClr val="133984"/>
                </a:solidFill>
              </a:rPr>
              <a:t>           </a:t>
            </a:r>
            <a:r>
              <a:rPr lang="zh-CN" altLang="zh-CN" dirty="0" smtClean="0">
                <a:solidFill>
                  <a:srgbClr val="133984"/>
                </a:solidFill>
              </a:rPr>
              <a:t>主要</a:t>
            </a:r>
            <a:r>
              <a:rPr lang="zh-CN" altLang="zh-CN" dirty="0">
                <a:solidFill>
                  <a:srgbClr val="133984"/>
                </a:solidFill>
              </a:rPr>
              <a:t>用于</a:t>
            </a:r>
            <a:r>
              <a:rPr lang="zh-CN" altLang="zh-CN" dirty="0" smtClean="0">
                <a:solidFill>
                  <a:srgbClr val="133984"/>
                </a:solidFill>
              </a:rPr>
              <a:t>数值计算</a:t>
            </a:r>
            <a:r>
              <a:rPr lang="zh-CN" altLang="en-US" dirty="0" smtClean="0">
                <a:solidFill>
                  <a:srgbClr val="133984"/>
                </a:solidFill>
              </a:rPr>
              <a:t>。</a:t>
            </a:r>
            <a:endParaRPr lang="zh-CN" altLang="en-US" dirty="0">
              <a:solidFill>
                <a:srgbClr val="1339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6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0394" y="604332"/>
            <a:ext cx="27795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133984"/>
                </a:solidFill>
              </a:rPr>
              <a:t>BASIC</a:t>
            </a:r>
            <a:endParaRPr lang="zh-CN" altLang="zh-CN" sz="3200" dirty="0">
              <a:solidFill>
                <a:srgbClr val="133984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85786" y="1997712"/>
            <a:ext cx="2324735" cy="3734528"/>
            <a:chOff x="785786" y="1997712"/>
            <a:chExt cx="2324735" cy="3734528"/>
          </a:xfrm>
        </p:grpSpPr>
        <p:pic>
          <p:nvPicPr>
            <p:cNvPr id="6" name="图片 5" descr="John_George_Kemeny.jp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85786" y="1997712"/>
              <a:ext cx="2324735" cy="27432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05154" y="5085909"/>
              <a:ext cx="2286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dirty="0" smtClean="0">
                  <a:solidFill>
                    <a:srgbClr val="133984"/>
                  </a:solidFill>
                </a:rPr>
                <a:t>约翰</a:t>
              </a:r>
              <a:r>
                <a:rPr lang="zh-CN" altLang="zh-CN" dirty="0">
                  <a:solidFill>
                    <a:srgbClr val="133984"/>
                  </a:solidFill>
                </a:rPr>
                <a:t>•基米</a:t>
              </a:r>
              <a:r>
                <a:rPr lang="zh-CN" altLang="zh-CN" dirty="0" smtClean="0">
                  <a:solidFill>
                    <a:srgbClr val="133984"/>
                  </a:solidFill>
                </a:rPr>
                <a:t>尼</a:t>
              </a:r>
              <a:endParaRPr lang="en-US" altLang="zh-CN" dirty="0" smtClean="0">
                <a:solidFill>
                  <a:srgbClr val="133984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133984"/>
                  </a:solidFill>
                </a:rPr>
                <a:t>(John </a:t>
              </a:r>
              <a:r>
                <a:rPr lang="en-US" altLang="zh-CN" dirty="0">
                  <a:solidFill>
                    <a:srgbClr val="133984"/>
                  </a:solidFill>
                </a:rPr>
                <a:t>George </a:t>
              </a:r>
              <a:r>
                <a:rPr lang="en-US" altLang="zh-CN" dirty="0" err="1" smtClean="0">
                  <a:solidFill>
                    <a:srgbClr val="133984"/>
                  </a:solidFill>
                </a:rPr>
                <a:t>Kemeny</a:t>
              </a:r>
              <a:r>
                <a:rPr lang="en-US" altLang="zh-CN" dirty="0" smtClean="0">
                  <a:solidFill>
                    <a:srgbClr val="133984"/>
                  </a:solidFill>
                </a:rPr>
                <a:t>)</a:t>
              </a:r>
              <a:endParaRPr lang="zh-CN" altLang="zh-CN" dirty="0">
                <a:solidFill>
                  <a:srgbClr val="133984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139952" y="154899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133984"/>
                </a:solidFill>
              </a:rPr>
              <a:t>Beginner‘s </a:t>
            </a:r>
            <a:r>
              <a:rPr lang="en-US" altLang="zh-CN" dirty="0">
                <a:solidFill>
                  <a:srgbClr val="133984"/>
                </a:solidFill>
              </a:rPr>
              <a:t>All-purpose Symbolic Instruction </a:t>
            </a:r>
            <a:r>
              <a:rPr lang="en-US" altLang="zh-CN" dirty="0" smtClean="0">
                <a:solidFill>
                  <a:srgbClr val="133984"/>
                </a:solidFill>
              </a:rPr>
              <a:t>Code</a:t>
            </a:r>
            <a:r>
              <a:rPr lang="zh-CN" altLang="en-US" dirty="0" smtClean="0">
                <a:solidFill>
                  <a:srgbClr val="133984"/>
                </a:solidFill>
              </a:rPr>
              <a:t>（</a:t>
            </a:r>
            <a:r>
              <a:rPr lang="zh-CN" altLang="zh-CN" dirty="0">
                <a:solidFill>
                  <a:srgbClr val="133984"/>
                </a:solidFill>
              </a:rPr>
              <a:t>初学者多用符号式指令代码</a:t>
            </a:r>
            <a:r>
              <a:rPr lang="zh-CN" altLang="en-US" dirty="0" smtClean="0">
                <a:solidFill>
                  <a:srgbClr val="133984"/>
                </a:solidFill>
              </a:rPr>
              <a:t>）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23928" y="2597448"/>
            <a:ext cx="44999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dirty="0" smtClean="0">
                <a:solidFill>
                  <a:srgbClr val="133984"/>
                </a:solidFill>
              </a:rPr>
              <a:t>约翰</a:t>
            </a:r>
            <a:r>
              <a:rPr lang="zh-CN" altLang="zh-CN" dirty="0" smtClean="0">
                <a:solidFill>
                  <a:srgbClr val="133984"/>
                </a:solidFill>
              </a:rPr>
              <a:t>·</a:t>
            </a:r>
            <a:r>
              <a:rPr lang="zh-CN" dirty="0" smtClean="0">
                <a:solidFill>
                  <a:srgbClr val="133984"/>
                </a:solidFill>
              </a:rPr>
              <a:t>基米尼</a:t>
            </a:r>
            <a:r>
              <a:rPr lang="zh-CN" altLang="en-US" dirty="0" smtClean="0">
                <a:solidFill>
                  <a:srgbClr val="133984"/>
                </a:solidFill>
              </a:rPr>
              <a:t>和</a:t>
            </a:r>
            <a:r>
              <a:rPr lang="zh-CN" altLang="en-US" dirty="0">
                <a:solidFill>
                  <a:srgbClr val="133984"/>
                </a:solidFill>
              </a:rPr>
              <a:t>托马斯</a:t>
            </a:r>
            <a:r>
              <a:rPr lang="en-US" altLang="zh-CN" dirty="0">
                <a:solidFill>
                  <a:srgbClr val="133984"/>
                </a:solidFill>
              </a:rPr>
              <a:t>·</a:t>
            </a:r>
            <a:r>
              <a:rPr lang="zh-CN" altLang="en-US" dirty="0" smtClean="0">
                <a:solidFill>
                  <a:srgbClr val="133984"/>
                </a:solidFill>
              </a:rPr>
              <a:t>科茨于</a:t>
            </a:r>
            <a:r>
              <a:rPr lang="en-US" altLang="zh-CN" dirty="0">
                <a:solidFill>
                  <a:srgbClr val="133984"/>
                </a:solidFill>
              </a:rPr>
              <a:t>1964</a:t>
            </a:r>
            <a:r>
              <a:rPr lang="zh-CN" altLang="en-US" dirty="0">
                <a:solidFill>
                  <a:srgbClr val="133984"/>
                </a:solidFill>
              </a:rPr>
              <a:t>年</a:t>
            </a:r>
            <a:r>
              <a:rPr lang="zh-CN" altLang="en-US" dirty="0" smtClean="0">
                <a:solidFill>
                  <a:srgbClr val="133984"/>
                </a:solidFill>
              </a:rPr>
              <a:t>发明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39952" y="34360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133984"/>
                </a:solidFill>
              </a:rPr>
              <a:t>特点：</a:t>
            </a:r>
            <a:r>
              <a:rPr lang="zh-CN" altLang="zh-CN" dirty="0" smtClean="0">
                <a:solidFill>
                  <a:srgbClr val="133984"/>
                </a:solidFill>
              </a:rPr>
              <a:t>易学</a:t>
            </a:r>
            <a:r>
              <a:rPr lang="zh-CN" altLang="zh-CN" dirty="0">
                <a:solidFill>
                  <a:srgbClr val="133984"/>
                </a:solidFill>
              </a:rPr>
              <a:t>、易懂、易记、易用</a:t>
            </a:r>
            <a:r>
              <a:rPr lang="en-US" altLang="zh-CN" dirty="0">
                <a:solidFill>
                  <a:srgbClr val="133984"/>
                </a:solidFill>
              </a:rPr>
              <a:t>,</a:t>
            </a:r>
            <a:r>
              <a:rPr lang="zh-CN" altLang="zh-CN" dirty="0">
                <a:solidFill>
                  <a:srgbClr val="133984"/>
                </a:solidFill>
              </a:rPr>
              <a:t>是初学者的入门语言</a:t>
            </a:r>
            <a:endParaRPr lang="zh-CN" altLang="en-US" dirty="0">
              <a:solidFill>
                <a:srgbClr val="13398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73872" y="457200"/>
            <a:ext cx="2160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33984"/>
                </a:solidFill>
              </a:rPr>
              <a:t> </a:t>
            </a:r>
            <a:r>
              <a:rPr lang="en-US" altLang="zh-CN" sz="3200" b="1" dirty="0" smtClean="0">
                <a:solidFill>
                  <a:srgbClr val="133984"/>
                </a:solidFill>
              </a:rPr>
              <a:t>PASCAL</a:t>
            </a:r>
            <a:endParaRPr lang="zh-CN" altLang="en-US" sz="3200" dirty="0">
              <a:solidFill>
                <a:srgbClr val="133984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71600" y="1340768"/>
            <a:ext cx="2305050" cy="3372583"/>
            <a:chOff x="971600" y="1340768"/>
            <a:chExt cx="2305050" cy="3372583"/>
          </a:xfrm>
        </p:grpSpPr>
        <p:pic>
          <p:nvPicPr>
            <p:cNvPr id="4098" name="图片 7" descr="说明: Blaise_pasca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340768"/>
              <a:ext cx="2305050" cy="2409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151819" y="4067020"/>
              <a:ext cx="1944612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269875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 smtClean="0">
                  <a:solidFill>
                    <a:srgbClr val="133984"/>
                  </a:solidFill>
                </a:rPr>
                <a:t>布</a:t>
              </a:r>
              <a:r>
                <a:rPr lang="zh-CN" altLang="en-US" dirty="0">
                  <a:solidFill>
                    <a:srgbClr val="133984"/>
                  </a:solidFill>
                </a:rPr>
                <a:t>莱兹</a:t>
              </a:r>
              <a:r>
                <a:rPr lang="en-US" altLang="zh-CN" dirty="0">
                  <a:solidFill>
                    <a:srgbClr val="133984"/>
                  </a:solidFill>
                </a:rPr>
                <a:t>•</a:t>
              </a:r>
              <a:r>
                <a:rPr lang="zh-CN" altLang="en-US" dirty="0" smtClean="0">
                  <a:solidFill>
                    <a:srgbClr val="133984"/>
                  </a:solidFill>
                </a:rPr>
                <a:t>帕斯卡</a:t>
              </a:r>
              <a:endParaRPr lang="en-US" altLang="zh-CN" dirty="0" smtClean="0">
                <a:solidFill>
                  <a:srgbClr val="133984"/>
                </a:solidFill>
              </a:endParaRPr>
            </a:p>
            <a:p>
              <a:pPr marL="0" marR="0" lvl="0" indent="269875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smtClean="0">
                  <a:solidFill>
                    <a:srgbClr val="133984"/>
                  </a:solidFill>
                </a:rPr>
                <a:t>(</a:t>
              </a:r>
              <a:r>
                <a:rPr lang="en-US" altLang="zh-CN" dirty="0" err="1" smtClean="0">
                  <a:solidFill>
                    <a:srgbClr val="133984"/>
                  </a:solidFill>
                </a:rPr>
                <a:t>Blaise</a:t>
              </a:r>
              <a:r>
                <a:rPr lang="en-US" altLang="zh-CN" dirty="0" smtClean="0">
                  <a:solidFill>
                    <a:srgbClr val="133984"/>
                  </a:solidFill>
                </a:rPr>
                <a:t> Pascal)</a:t>
              </a:r>
              <a:endParaRPr lang="zh-CN" altLang="en-US" dirty="0">
                <a:solidFill>
                  <a:srgbClr val="133984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63717" y="1340768"/>
            <a:ext cx="2592288" cy="3344932"/>
            <a:chOff x="5463717" y="1340768"/>
            <a:chExt cx="2592288" cy="3344932"/>
          </a:xfrm>
        </p:grpSpPr>
        <p:pic>
          <p:nvPicPr>
            <p:cNvPr id="4097" name="图片 6" descr="说明: Niklaus_Wirth,_UrGU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6849" y="1340768"/>
              <a:ext cx="2486025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463717" y="4039369"/>
              <a:ext cx="2592288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 smtClean="0">
                  <a:solidFill>
                    <a:srgbClr val="133984"/>
                  </a:solidFill>
                </a:rPr>
                <a:t>尼克劳斯</a:t>
              </a:r>
              <a:r>
                <a:rPr lang="en-US" altLang="zh-CN" dirty="0">
                  <a:solidFill>
                    <a:srgbClr val="133984"/>
                  </a:solidFill>
                </a:rPr>
                <a:t>•</a:t>
              </a:r>
              <a:r>
                <a:rPr lang="zh-CN" altLang="en-US" dirty="0" smtClean="0">
                  <a:solidFill>
                    <a:srgbClr val="133984"/>
                  </a:solidFill>
                </a:rPr>
                <a:t>维尔特</a:t>
              </a:r>
              <a:endParaRPr lang="en-US" altLang="zh-CN" dirty="0" smtClean="0">
                <a:solidFill>
                  <a:srgbClr val="133984"/>
                </a:solidFill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 smtClean="0">
                  <a:solidFill>
                    <a:srgbClr val="133984"/>
                  </a:solidFill>
                </a:rPr>
                <a:t>(</a:t>
              </a:r>
              <a:r>
                <a:rPr lang="en-US" altLang="zh-CN" dirty="0" err="1" smtClean="0">
                  <a:solidFill>
                    <a:srgbClr val="133984"/>
                  </a:solidFill>
                </a:rPr>
                <a:t>Niklaus</a:t>
              </a:r>
              <a:r>
                <a:rPr lang="en-US" altLang="zh-CN" dirty="0" smtClean="0">
                  <a:solidFill>
                    <a:srgbClr val="133984"/>
                  </a:solidFill>
                </a:rPr>
                <a:t> Wirth</a:t>
              </a:r>
              <a:r>
                <a:rPr lang="en-US" altLang="zh-CN" dirty="0">
                  <a:solidFill>
                    <a:srgbClr val="133984"/>
                  </a:solidFill>
                </a:rPr>
                <a:t>)</a:t>
              </a:r>
              <a:endParaRPr lang="zh-CN" altLang="en-US" dirty="0">
                <a:solidFill>
                  <a:srgbClr val="133984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137259" y="5166484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>
                <a:solidFill>
                  <a:srgbClr val="133984"/>
                </a:solidFill>
              </a:rPr>
              <a:t>尼克劳斯·维尔特</a:t>
            </a:r>
            <a:r>
              <a:rPr lang="zh-CN" altLang="zh-CN" dirty="0">
                <a:solidFill>
                  <a:srgbClr val="133984"/>
                </a:solidFill>
              </a:rPr>
              <a:t>于</a:t>
            </a:r>
            <a:r>
              <a:rPr lang="en-US" altLang="zh-CN" dirty="0">
                <a:solidFill>
                  <a:srgbClr val="133984"/>
                </a:solidFill>
              </a:rPr>
              <a:t>1971</a:t>
            </a:r>
            <a:r>
              <a:rPr lang="zh-CN" altLang="zh-CN" dirty="0">
                <a:solidFill>
                  <a:srgbClr val="133984"/>
                </a:solidFill>
              </a:rPr>
              <a:t>年正式发表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60947" y="4797152"/>
            <a:ext cx="5309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133984"/>
                </a:solidFill>
              </a:rPr>
              <a:t>为纪念</a:t>
            </a:r>
            <a:r>
              <a:rPr lang="en-US" altLang="zh-CN" dirty="0">
                <a:solidFill>
                  <a:srgbClr val="133984"/>
                </a:solidFill>
              </a:rPr>
              <a:t>17</a:t>
            </a:r>
            <a:r>
              <a:rPr lang="zh-CN" altLang="zh-CN" dirty="0">
                <a:solidFill>
                  <a:srgbClr val="133984"/>
                </a:solidFill>
              </a:rPr>
              <a:t>世纪法国数学家和哲学家布莱兹·帕斯卡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7258" y="5535816"/>
            <a:ext cx="78272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33984"/>
                </a:solidFill>
              </a:rPr>
              <a:t>特点：</a:t>
            </a:r>
            <a:r>
              <a:rPr lang="zh-CN" altLang="zh-CN" dirty="0" smtClean="0">
                <a:solidFill>
                  <a:srgbClr val="133984"/>
                </a:solidFill>
              </a:rPr>
              <a:t>严格</a:t>
            </a:r>
            <a:r>
              <a:rPr lang="zh-CN" altLang="zh-CN" dirty="0">
                <a:solidFill>
                  <a:srgbClr val="133984"/>
                </a:solidFill>
              </a:rPr>
              <a:t>的结构化形式；丰富完备的数据类型；运行效率高；查错能力强</a:t>
            </a:r>
            <a:r>
              <a:rPr lang="zh-CN" altLang="zh-CN" dirty="0" smtClean="0">
                <a:solidFill>
                  <a:srgbClr val="133984"/>
                </a:solidFill>
              </a:rPr>
              <a:t>。</a:t>
            </a:r>
            <a:endParaRPr lang="en-US" altLang="zh-CN" dirty="0" smtClean="0">
              <a:solidFill>
                <a:srgbClr val="133984"/>
              </a:solidFill>
            </a:endParaRPr>
          </a:p>
          <a:p>
            <a:r>
              <a:rPr lang="en-US" altLang="zh-CN" dirty="0" smtClean="0">
                <a:solidFill>
                  <a:srgbClr val="133984"/>
                </a:solidFill>
              </a:rPr>
              <a:t>Pascal</a:t>
            </a:r>
            <a:r>
              <a:rPr lang="zh-CN" altLang="zh-CN" dirty="0">
                <a:solidFill>
                  <a:srgbClr val="133984"/>
                </a:solidFill>
              </a:rPr>
              <a:t>语言可以被方便地用于描述各种算法与数据结构</a:t>
            </a:r>
            <a:r>
              <a:rPr lang="zh-CN" altLang="zh-CN" dirty="0" smtClean="0">
                <a:solidFill>
                  <a:srgbClr val="133984"/>
                </a:solidFill>
              </a:rPr>
              <a:t>。</a:t>
            </a:r>
            <a:r>
              <a:rPr lang="zh-CN" altLang="en-US" dirty="0" smtClean="0">
                <a:solidFill>
                  <a:srgbClr val="133984"/>
                </a:solidFill>
              </a:rPr>
              <a:t>故而一直被广泛地用于教学当中。</a:t>
            </a:r>
            <a:endParaRPr lang="zh-CN" altLang="en-US" dirty="0">
              <a:solidFill>
                <a:srgbClr val="1339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68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538502"/>
            <a:ext cx="1944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133984"/>
                </a:solidFill>
              </a:rPr>
              <a:t>C</a:t>
            </a:r>
            <a:r>
              <a:rPr lang="zh-CN" altLang="zh-CN" sz="3200" b="1" dirty="0">
                <a:solidFill>
                  <a:srgbClr val="133984"/>
                </a:solidFill>
              </a:rPr>
              <a:t>语言</a:t>
            </a:r>
            <a:endParaRPr lang="zh-CN" altLang="zh-CN" sz="3200" dirty="0">
              <a:solidFill>
                <a:srgbClr val="133984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27370" y="1630651"/>
            <a:ext cx="3779520" cy="4246730"/>
            <a:chOff x="527370" y="1630651"/>
            <a:chExt cx="3779520" cy="4246730"/>
          </a:xfrm>
        </p:grpSpPr>
        <p:pic>
          <p:nvPicPr>
            <p:cNvPr id="5" name="图片 4" descr="Ken_n_dennis.jp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27370" y="1630651"/>
              <a:ext cx="3779520" cy="245046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707194" y="5231050"/>
              <a:ext cx="34198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dirty="0" smtClean="0">
                  <a:solidFill>
                    <a:srgbClr val="133984"/>
                  </a:solidFill>
                </a:rPr>
                <a:t>丹</a:t>
              </a:r>
              <a:r>
                <a:rPr lang="zh-CN" altLang="zh-CN" dirty="0">
                  <a:solidFill>
                    <a:srgbClr val="133984"/>
                  </a:solidFill>
                </a:rPr>
                <a:t>尼斯•里</a:t>
              </a:r>
              <a:r>
                <a:rPr lang="zh-CN" altLang="zh-CN" dirty="0" smtClean="0">
                  <a:solidFill>
                    <a:srgbClr val="133984"/>
                  </a:solidFill>
                </a:rPr>
                <a:t>奇</a:t>
              </a:r>
              <a:r>
                <a:rPr lang="en-US" altLang="zh-CN" dirty="0" smtClean="0">
                  <a:solidFill>
                    <a:srgbClr val="133984"/>
                  </a:solidFill>
                </a:rPr>
                <a:t>(Dennis Ritchie)</a:t>
              </a:r>
              <a:r>
                <a:rPr lang="en-US" altLang="zh-CN" dirty="0">
                  <a:solidFill>
                    <a:srgbClr val="133984"/>
                  </a:solidFill>
                </a:rPr>
                <a:t>(</a:t>
              </a:r>
              <a:r>
                <a:rPr lang="zh-CN" altLang="zh-CN" dirty="0" smtClean="0">
                  <a:solidFill>
                    <a:srgbClr val="133984"/>
                  </a:solidFill>
                </a:rPr>
                <a:t>右</a:t>
              </a:r>
              <a:r>
                <a:rPr lang="en-US" altLang="zh-CN" dirty="0" smtClean="0">
                  <a:solidFill>
                    <a:srgbClr val="133984"/>
                  </a:solidFill>
                </a:rPr>
                <a:t>)</a:t>
              </a:r>
            </a:p>
            <a:p>
              <a:pPr algn="ctr"/>
              <a:r>
                <a:rPr lang="zh-CN" altLang="zh-CN" dirty="0" smtClean="0">
                  <a:solidFill>
                    <a:srgbClr val="133984"/>
                  </a:solidFill>
                </a:rPr>
                <a:t> </a:t>
              </a:r>
              <a:r>
                <a:rPr lang="zh-CN" altLang="zh-CN" dirty="0">
                  <a:solidFill>
                    <a:srgbClr val="133984"/>
                  </a:solidFill>
                </a:rPr>
                <a:t>肯•汤普</a:t>
              </a:r>
              <a:r>
                <a:rPr lang="zh-CN" altLang="zh-CN" dirty="0" smtClean="0">
                  <a:solidFill>
                    <a:srgbClr val="133984"/>
                  </a:solidFill>
                </a:rPr>
                <a:t>逊</a:t>
              </a:r>
              <a:r>
                <a:rPr lang="en-US" altLang="zh-CN" dirty="0" smtClean="0">
                  <a:solidFill>
                    <a:srgbClr val="133984"/>
                  </a:solidFill>
                </a:rPr>
                <a:t>(Ken Thompson</a:t>
              </a:r>
              <a:r>
                <a:rPr lang="en-US" altLang="zh-CN" dirty="0">
                  <a:solidFill>
                    <a:srgbClr val="133984"/>
                  </a:solidFill>
                </a:rPr>
                <a:t>)</a:t>
              </a:r>
              <a:endParaRPr lang="zh-CN" altLang="en-US" dirty="0">
                <a:solidFill>
                  <a:srgbClr val="133984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572000" y="125511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solidFill>
                  <a:srgbClr val="133984"/>
                </a:solidFill>
              </a:rPr>
              <a:t>最初的</a:t>
            </a:r>
            <a:r>
              <a:rPr lang="en-US" altLang="zh-CN" dirty="0">
                <a:solidFill>
                  <a:srgbClr val="133984"/>
                </a:solidFill>
              </a:rPr>
              <a:t>C</a:t>
            </a:r>
            <a:r>
              <a:rPr lang="zh-CN" altLang="zh-CN" dirty="0">
                <a:solidFill>
                  <a:srgbClr val="133984"/>
                </a:solidFill>
              </a:rPr>
              <a:t>语言是为描述和实现</a:t>
            </a:r>
            <a:r>
              <a:rPr lang="en-US" altLang="zh-CN" dirty="0">
                <a:solidFill>
                  <a:srgbClr val="133984"/>
                </a:solidFill>
              </a:rPr>
              <a:t>Unix</a:t>
            </a:r>
            <a:r>
              <a:rPr lang="zh-CN" altLang="zh-CN" dirty="0">
                <a:solidFill>
                  <a:srgbClr val="133984"/>
                </a:solidFill>
              </a:rPr>
              <a:t>操作系统而设计的</a:t>
            </a:r>
            <a:r>
              <a:rPr lang="zh-CN" altLang="zh-CN" dirty="0" smtClean="0">
                <a:solidFill>
                  <a:srgbClr val="133984"/>
                </a:solidFill>
              </a:rPr>
              <a:t>，随着</a:t>
            </a:r>
            <a:r>
              <a:rPr lang="en-US" altLang="zh-CN" dirty="0">
                <a:solidFill>
                  <a:srgbClr val="133984"/>
                </a:solidFill>
              </a:rPr>
              <a:t>Unix</a:t>
            </a:r>
            <a:r>
              <a:rPr lang="zh-CN" altLang="zh-CN" dirty="0">
                <a:solidFill>
                  <a:srgbClr val="133984"/>
                </a:solidFill>
              </a:rPr>
              <a:t>的出名而闻名。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2992" y="2184609"/>
            <a:ext cx="45710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133984"/>
                </a:solidFill>
              </a:rPr>
              <a:t>20</a:t>
            </a:r>
            <a:r>
              <a:rPr lang="zh-CN" altLang="en-US" dirty="0">
                <a:solidFill>
                  <a:srgbClr val="133984"/>
                </a:solidFill>
              </a:rPr>
              <a:t>世纪</a:t>
            </a:r>
            <a:r>
              <a:rPr lang="en-US" altLang="zh-CN" dirty="0">
                <a:solidFill>
                  <a:srgbClr val="133984"/>
                </a:solidFill>
              </a:rPr>
              <a:t>70</a:t>
            </a:r>
            <a:r>
              <a:rPr lang="zh-CN" altLang="en-US" dirty="0">
                <a:solidFill>
                  <a:srgbClr val="133984"/>
                </a:solidFill>
              </a:rPr>
              <a:t>年代</a:t>
            </a:r>
            <a:r>
              <a:rPr lang="zh-CN" altLang="en-US" dirty="0" smtClean="0">
                <a:solidFill>
                  <a:srgbClr val="133984"/>
                </a:solidFill>
              </a:rPr>
              <a:t>初，丹</a:t>
            </a:r>
            <a:r>
              <a:rPr lang="zh-CN" altLang="en-US" dirty="0">
                <a:solidFill>
                  <a:srgbClr val="133984"/>
                </a:solidFill>
              </a:rPr>
              <a:t>尼斯</a:t>
            </a:r>
            <a:r>
              <a:rPr lang="en-US" altLang="zh-CN" dirty="0">
                <a:solidFill>
                  <a:srgbClr val="133984"/>
                </a:solidFill>
              </a:rPr>
              <a:t>·</a:t>
            </a:r>
            <a:r>
              <a:rPr lang="zh-CN" altLang="en-US" dirty="0" smtClean="0">
                <a:solidFill>
                  <a:srgbClr val="133984"/>
                </a:solidFill>
              </a:rPr>
              <a:t>里奇在肯</a:t>
            </a:r>
            <a:r>
              <a:rPr lang="en-US" altLang="zh-CN" dirty="0">
                <a:solidFill>
                  <a:srgbClr val="133984"/>
                </a:solidFill>
              </a:rPr>
              <a:t>·</a:t>
            </a:r>
            <a:r>
              <a:rPr lang="zh-CN" altLang="en-US" dirty="0" smtClean="0">
                <a:solidFill>
                  <a:srgbClr val="133984"/>
                </a:solidFill>
              </a:rPr>
              <a:t>汤普逊研制</a:t>
            </a:r>
            <a:r>
              <a:rPr lang="zh-CN" altLang="en-US" dirty="0">
                <a:solidFill>
                  <a:srgbClr val="133984"/>
                </a:solidFill>
              </a:rPr>
              <a:t>的</a:t>
            </a:r>
            <a:r>
              <a:rPr lang="en-US" altLang="zh-CN" dirty="0">
                <a:solidFill>
                  <a:srgbClr val="133984"/>
                </a:solidFill>
              </a:rPr>
              <a:t>B</a:t>
            </a:r>
            <a:r>
              <a:rPr lang="zh-CN" altLang="en-US" dirty="0">
                <a:solidFill>
                  <a:srgbClr val="133984"/>
                </a:solidFill>
              </a:rPr>
              <a:t>语言的基础上推出</a:t>
            </a:r>
            <a:r>
              <a:rPr lang="zh-CN" altLang="en-US" dirty="0" smtClean="0">
                <a:solidFill>
                  <a:srgbClr val="133984"/>
                </a:solidFill>
              </a:rPr>
              <a:t>了</a:t>
            </a:r>
            <a:r>
              <a:rPr lang="en-US" altLang="zh-CN" dirty="0" smtClean="0">
                <a:solidFill>
                  <a:srgbClr val="133984"/>
                </a:solidFill>
              </a:rPr>
              <a:t>C</a:t>
            </a:r>
            <a:r>
              <a:rPr lang="zh-CN" altLang="en-US" dirty="0" smtClean="0">
                <a:solidFill>
                  <a:srgbClr val="133984"/>
                </a:solidFill>
              </a:rPr>
              <a:t>语言</a:t>
            </a:r>
            <a:r>
              <a:rPr lang="en-US" altLang="zh-CN" dirty="0" smtClean="0">
                <a:solidFill>
                  <a:srgbClr val="133984"/>
                </a:solidFill>
              </a:rPr>
              <a:t> </a:t>
            </a:r>
            <a:endParaRPr lang="en-US" altLang="zh-CN" dirty="0">
              <a:solidFill>
                <a:srgbClr val="133984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0" y="335699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133984"/>
                </a:solidFill>
              </a:rPr>
              <a:t>特点：</a:t>
            </a:r>
            <a:r>
              <a:rPr lang="zh-CN" altLang="zh-CN" dirty="0" smtClean="0">
                <a:solidFill>
                  <a:srgbClr val="133984"/>
                </a:solidFill>
              </a:rPr>
              <a:t>兼顾</a:t>
            </a:r>
            <a:r>
              <a:rPr lang="zh-CN" altLang="zh-CN" dirty="0">
                <a:solidFill>
                  <a:srgbClr val="133984"/>
                </a:solidFill>
              </a:rPr>
              <a:t>了高级语言和汇编语言的特点</a:t>
            </a:r>
            <a:r>
              <a:rPr lang="en-US" altLang="zh-CN" dirty="0">
                <a:solidFill>
                  <a:srgbClr val="133984"/>
                </a:solidFill>
              </a:rPr>
              <a:t>,</a:t>
            </a:r>
            <a:r>
              <a:rPr lang="zh-CN" altLang="zh-CN" dirty="0">
                <a:solidFill>
                  <a:srgbClr val="133984"/>
                </a:solidFill>
              </a:rPr>
              <a:t>简洁、丰富、可移植</a:t>
            </a:r>
            <a:r>
              <a:rPr lang="zh-CN" altLang="zh-CN" dirty="0" smtClean="0">
                <a:solidFill>
                  <a:srgbClr val="133984"/>
                </a:solidFill>
              </a:rPr>
              <a:t>。</a:t>
            </a:r>
            <a:r>
              <a:rPr lang="zh-CN" altLang="en-US" dirty="0" smtClean="0">
                <a:solidFill>
                  <a:srgbClr val="133984"/>
                </a:solidFill>
              </a:rPr>
              <a:t>既有</a:t>
            </a:r>
            <a:r>
              <a:rPr lang="zh-CN" altLang="zh-CN" dirty="0" smtClean="0">
                <a:solidFill>
                  <a:srgbClr val="133984"/>
                </a:solidFill>
              </a:rPr>
              <a:t>高级语言</a:t>
            </a:r>
            <a:r>
              <a:rPr lang="zh-CN" altLang="zh-CN" dirty="0">
                <a:solidFill>
                  <a:srgbClr val="133984"/>
                </a:solidFill>
              </a:rPr>
              <a:t>的自然</a:t>
            </a:r>
            <a:r>
              <a:rPr lang="en-US" altLang="zh-CN" dirty="0" smtClean="0">
                <a:solidFill>
                  <a:srgbClr val="133984"/>
                </a:solidFill>
              </a:rPr>
              <a:t>,</a:t>
            </a:r>
            <a:r>
              <a:rPr lang="zh-CN" altLang="en-US" dirty="0" smtClean="0">
                <a:solidFill>
                  <a:srgbClr val="133984"/>
                </a:solidFill>
              </a:rPr>
              <a:t>又有</a:t>
            </a:r>
            <a:r>
              <a:rPr lang="zh-CN" altLang="zh-CN" dirty="0" smtClean="0">
                <a:solidFill>
                  <a:srgbClr val="133984"/>
                </a:solidFill>
              </a:rPr>
              <a:t>利用</a:t>
            </a:r>
            <a:r>
              <a:rPr lang="zh-CN" altLang="zh-CN" dirty="0">
                <a:solidFill>
                  <a:srgbClr val="133984"/>
                </a:solidFill>
              </a:rPr>
              <a:t>计算机硬件指令的</a:t>
            </a:r>
            <a:r>
              <a:rPr lang="zh-CN" altLang="zh-CN" dirty="0" smtClean="0">
                <a:solidFill>
                  <a:srgbClr val="133984"/>
                </a:solidFill>
              </a:rPr>
              <a:t>直接</a:t>
            </a:r>
            <a:r>
              <a:rPr lang="zh-CN" altLang="en-US" dirty="0" smtClean="0">
                <a:solidFill>
                  <a:srgbClr val="133984"/>
                </a:solidFill>
              </a:rPr>
              <a:t>。成为</a:t>
            </a:r>
            <a:r>
              <a:rPr lang="zh-CN" altLang="zh-CN" dirty="0">
                <a:solidFill>
                  <a:srgbClr val="133984"/>
                </a:solidFill>
              </a:rPr>
              <a:t>世界上应用最广泛的</a:t>
            </a:r>
            <a:r>
              <a:rPr lang="zh-CN" altLang="zh-CN" dirty="0" smtClean="0">
                <a:solidFill>
                  <a:srgbClr val="133984"/>
                </a:solidFill>
              </a:rPr>
              <a:t>程序设计语言</a:t>
            </a:r>
            <a:r>
              <a:rPr lang="zh-CN" altLang="en-US" dirty="0" smtClean="0">
                <a:solidFill>
                  <a:srgbClr val="133984"/>
                </a:solidFill>
              </a:rPr>
              <a:t>。</a:t>
            </a:r>
            <a:endParaRPr lang="zh-CN" altLang="en-US" dirty="0">
              <a:solidFill>
                <a:srgbClr val="1339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35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648" y="476672"/>
            <a:ext cx="2592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133984"/>
                </a:solidFill>
              </a:rPr>
              <a:t>COBOL</a:t>
            </a:r>
            <a:endParaRPr lang="en-US" altLang="zh-CN" sz="3200" b="1" dirty="0">
              <a:solidFill>
                <a:srgbClr val="133984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15615" y="1775977"/>
            <a:ext cx="2997121" cy="4246730"/>
            <a:chOff x="515615" y="1775977"/>
            <a:chExt cx="2997121" cy="4246730"/>
          </a:xfrm>
        </p:grpSpPr>
        <p:pic>
          <p:nvPicPr>
            <p:cNvPr id="6" name="图片 5" descr="Grace_Hopper.jp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70922" y="1775977"/>
              <a:ext cx="2526665" cy="296227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15615" y="5376376"/>
              <a:ext cx="29971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dirty="0" smtClean="0">
                  <a:solidFill>
                    <a:srgbClr val="133984"/>
                  </a:solidFill>
                </a:rPr>
                <a:t>格蕾丝</a:t>
              </a:r>
              <a:r>
                <a:rPr lang="zh-CN" altLang="zh-CN" dirty="0">
                  <a:solidFill>
                    <a:srgbClr val="133984"/>
                  </a:solidFill>
                </a:rPr>
                <a:t>•穆雷•霍</a:t>
              </a:r>
              <a:r>
                <a:rPr lang="zh-CN" altLang="zh-CN" dirty="0" smtClean="0">
                  <a:solidFill>
                    <a:srgbClr val="133984"/>
                  </a:solidFill>
                </a:rPr>
                <a:t>普</a:t>
              </a:r>
              <a:endParaRPr lang="en-US" altLang="zh-CN" dirty="0">
                <a:solidFill>
                  <a:srgbClr val="133984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133984"/>
                  </a:solidFill>
                </a:rPr>
                <a:t>(</a:t>
              </a:r>
              <a:r>
                <a:rPr lang="en-US" altLang="zh-CN" dirty="0">
                  <a:solidFill>
                    <a:srgbClr val="133984"/>
                  </a:solidFill>
                </a:rPr>
                <a:t>Grace Murray </a:t>
              </a:r>
              <a:r>
                <a:rPr lang="en-US" altLang="zh-CN" dirty="0" smtClean="0">
                  <a:solidFill>
                    <a:srgbClr val="133984"/>
                  </a:solidFill>
                </a:rPr>
                <a:t>Hopper)</a:t>
              </a:r>
              <a:endParaRPr lang="zh-CN" altLang="zh-CN" dirty="0">
                <a:solidFill>
                  <a:srgbClr val="133984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995936" y="140672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>
                <a:solidFill>
                  <a:srgbClr val="133984"/>
                </a:solidFill>
              </a:rPr>
              <a:t>CO</a:t>
            </a:r>
            <a:r>
              <a:rPr lang="en-US" altLang="zh-CN" dirty="0" err="1">
                <a:solidFill>
                  <a:srgbClr val="133984"/>
                </a:solidFill>
              </a:rPr>
              <a:t>mmon</a:t>
            </a:r>
            <a:r>
              <a:rPr lang="en-US" altLang="zh-CN" dirty="0">
                <a:solidFill>
                  <a:srgbClr val="133984"/>
                </a:solidFill>
              </a:rPr>
              <a:t> </a:t>
            </a:r>
            <a:r>
              <a:rPr lang="en-US" altLang="zh-CN" b="1" dirty="0">
                <a:solidFill>
                  <a:srgbClr val="133984"/>
                </a:solidFill>
              </a:rPr>
              <a:t>B</a:t>
            </a:r>
            <a:r>
              <a:rPr lang="en-US" altLang="zh-CN" dirty="0">
                <a:solidFill>
                  <a:srgbClr val="133984"/>
                </a:solidFill>
              </a:rPr>
              <a:t>usiness </a:t>
            </a:r>
            <a:r>
              <a:rPr lang="en-US" altLang="zh-CN" b="1" dirty="0">
                <a:solidFill>
                  <a:srgbClr val="133984"/>
                </a:solidFill>
              </a:rPr>
              <a:t>O</a:t>
            </a:r>
            <a:r>
              <a:rPr lang="en-US" altLang="zh-CN" dirty="0">
                <a:solidFill>
                  <a:srgbClr val="133984"/>
                </a:solidFill>
              </a:rPr>
              <a:t>riented </a:t>
            </a:r>
            <a:r>
              <a:rPr lang="en-US" altLang="zh-CN" b="1" dirty="0" smtClean="0">
                <a:solidFill>
                  <a:srgbClr val="133984"/>
                </a:solidFill>
              </a:rPr>
              <a:t>L</a:t>
            </a:r>
            <a:r>
              <a:rPr lang="en-US" altLang="zh-CN" dirty="0" smtClean="0">
                <a:solidFill>
                  <a:srgbClr val="133984"/>
                </a:solidFill>
              </a:rPr>
              <a:t>anguage</a:t>
            </a:r>
            <a:r>
              <a:rPr lang="zh-CN" altLang="en-US" dirty="0" smtClean="0">
                <a:solidFill>
                  <a:srgbClr val="133984"/>
                </a:solidFill>
              </a:rPr>
              <a:t>（</a:t>
            </a:r>
            <a:r>
              <a:rPr lang="zh-CN" altLang="zh-CN" dirty="0" smtClean="0">
                <a:solidFill>
                  <a:srgbClr val="133984"/>
                </a:solidFill>
              </a:rPr>
              <a:t>通用</a:t>
            </a:r>
            <a:r>
              <a:rPr lang="zh-CN" altLang="zh-CN" dirty="0">
                <a:solidFill>
                  <a:srgbClr val="133984"/>
                </a:solidFill>
              </a:rPr>
              <a:t>商业</a:t>
            </a:r>
            <a:r>
              <a:rPr lang="zh-CN" altLang="zh-CN" dirty="0" smtClean="0">
                <a:solidFill>
                  <a:srgbClr val="133984"/>
                </a:solidFill>
              </a:rPr>
              <a:t>语言</a:t>
            </a:r>
            <a:r>
              <a:rPr lang="zh-CN" altLang="en-US" dirty="0" smtClean="0">
                <a:solidFill>
                  <a:srgbClr val="133984"/>
                </a:solidFill>
              </a:rPr>
              <a:t>）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95936" y="205305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solidFill>
                  <a:srgbClr val="133984"/>
                </a:solidFill>
              </a:rPr>
              <a:t>是最早的高级编程语言之一，是世界上第一个商用语言。其设计思想在很大程度上来自于美国女计算机科学家</a:t>
            </a:r>
            <a:r>
              <a:rPr lang="zh-CN" altLang="zh-CN" dirty="0" smtClean="0">
                <a:solidFill>
                  <a:srgbClr val="133984"/>
                </a:solidFill>
              </a:rPr>
              <a:t>格蕾丝·穆雷·霍普</a:t>
            </a:r>
            <a:r>
              <a:rPr lang="zh-CN" altLang="en-US" dirty="0" smtClean="0">
                <a:solidFill>
                  <a:srgbClr val="133984"/>
                </a:solidFill>
              </a:rPr>
              <a:t>。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95936" y="297638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133984"/>
                </a:solidFill>
              </a:rPr>
              <a:t>1959</a:t>
            </a:r>
            <a:r>
              <a:rPr lang="zh-CN" altLang="zh-CN" dirty="0">
                <a:solidFill>
                  <a:srgbClr val="133984"/>
                </a:solidFill>
              </a:rPr>
              <a:t>年</a:t>
            </a:r>
            <a:r>
              <a:rPr lang="en-US" altLang="zh-CN" dirty="0">
                <a:solidFill>
                  <a:srgbClr val="133984"/>
                </a:solidFill>
              </a:rPr>
              <a:t>,</a:t>
            </a:r>
            <a:r>
              <a:rPr lang="zh-CN" altLang="zh-CN" dirty="0">
                <a:solidFill>
                  <a:srgbClr val="133984"/>
                </a:solidFill>
              </a:rPr>
              <a:t>由美国的一些计算机用户组织和政府</a:t>
            </a:r>
            <a:r>
              <a:rPr lang="zh-CN" altLang="zh-CN" dirty="0" smtClean="0">
                <a:solidFill>
                  <a:srgbClr val="133984"/>
                </a:solidFill>
              </a:rPr>
              <a:t>部门</a:t>
            </a:r>
            <a:r>
              <a:rPr lang="zh-CN" altLang="zh-CN" dirty="0">
                <a:solidFill>
                  <a:srgbClr val="133984"/>
                </a:solidFill>
              </a:rPr>
              <a:t>为专门解决经企管理问题</a:t>
            </a:r>
            <a:r>
              <a:rPr lang="zh-CN" altLang="zh-CN" dirty="0" smtClean="0">
                <a:solidFill>
                  <a:srgbClr val="133984"/>
                </a:solidFill>
              </a:rPr>
              <a:t>共同</a:t>
            </a:r>
            <a:r>
              <a:rPr lang="zh-CN" altLang="zh-CN" dirty="0">
                <a:solidFill>
                  <a:srgbClr val="133984"/>
                </a:solidFill>
              </a:rPr>
              <a:t>设计了专用于商务处理的计算机语言</a:t>
            </a:r>
            <a:r>
              <a:rPr lang="en-US" altLang="zh-CN" dirty="0">
                <a:solidFill>
                  <a:srgbClr val="133984"/>
                </a:solidFill>
              </a:rPr>
              <a:t>COBOL,</a:t>
            </a:r>
            <a:r>
              <a:rPr lang="zh-CN" altLang="zh-CN" dirty="0">
                <a:solidFill>
                  <a:srgbClr val="133984"/>
                </a:solidFill>
              </a:rPr>
              <a:t>并于</a:t>
            </a:r>
            <a:r>
              <a:rPr lang="en-US" altLang="zh-CN" dirty="0">
                <a:solidFill>
                  <a:srgbClr val="133984"/>
                </a:solidFill>
              </a:rPr>
              <a:t>1961</a:t>
            </a:r>
            <a:r>
              <a:rPr lang="zh-CN" altLang="zh-CN" dirty="0">
                <a:solidFill>
                  <a:srgbClr val="133984"/>
                </a:solidFill>
              </a:rPr>
              <a:t>年由美国数据系统语言协会公布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95936" y="436071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133984"/>
                </a:solidFill>
              </a:rPr>
              <a:t>特点：</a:t>
            </a:r>
            <a:r>
              <a:rPr lang="zh-CN" altLang="zh-CN" dirty="0" smtClean="0">
                <a:solidFill>
                  <a:srgbClr val="133984"/>
                </a:solidFill>
              </a:rPr>
              <a:t>使用</a:t>
            </a:r>
            <a:r>
              <a:rPr lang="zh-CN" altLang="zh-CN" dirty="0">
                <a:solidFill>
                  <a:srgbClr val="133984"/>
                </a:solidFill>
              </a:rPr>
              <a:t>了</a:t>
            </a:r>
            <a:r>
              <a:rPr lang="en-US" altLang="zh-CN" dirty="0">
                <a:solidFill>
                  <a:srgbClr val="133984"/>
                </a:solidFill>
              </a:rPr>
              <a:t>300</a:t>
            </a:r>
            <a:r>
              <a:rPr lang="zh-CN" altLang="zh-CN" dirty="0">
                <a:solidFill>
                  <a:srgbClr val="133984"/>
                </a:solidFill>
              </a:rPr>
              <a:t>多个英语保留字</a:t>
            </a:r>
            <a:r>
              <a:rPr lang="en-US" altLang="zh-CN" dirty="0">
                <a:solidFill>
                  <a:srgbClr val="133984"/>
                </a:solidFill>
              </a:rPr>
              <a:t>,</a:t>
            </a:r>
            <a:r>
              <a:rPr lang="zh-CN" altLang="zh-CN" dirty="0">
                <a:solidFill>
                  <a:srgbClr val="133984"/>
                </a:solidFill>
              </a:rPr>
              <a:t>大量采用普通英语词汇和句型，程序</a:t>
            </a:r>
            <a:r>
              <a:rPr lang="zh-CN" altLang="zh-CN" dirty="0" smtClean="0">
                <a:solidFill>
                  <a:srgbClr val="133984"/>
                </a:solidFill>
              </a:rPr>
              <a:t>通俗易懂</a:t>
            </a:r>
            <a:r>
              <a:rPr lang="zh-CN" altLang="en-US" dirty="0" smtClean="0">
                <a:solidFill>
                  <a:srgbClr val="133984"/>
                </a:solidFill>
              </a:rPr>
              <a:t>。</a:t>
            </a:r>
            <a:r>
              <a:rPr lang="zh-CN" altLang="zh-CN" dirty="0">
                <a:solidFill>
                  <a:srgbClr val="133984"/>
                </a:solidFill>
              </a:rPr>
              <a:t>语法规则</a:t>
            </a:r>
            <a:r>
              <a:rPr lang="zh-CN" altLang="zh-CN" dirty="0" smtClean="0">
                <a:solidFill>
                  <a:srgbClr val="133984"/>
                </a:solidFill>
              </a:rPr>
              <a:t>严格</a:t>
            </a:r>
            <a:r>
              <a:rPr lang="zh-CN" altLang="en-US" dirty="0" smtClean="0">
                <a:solidFill>
                  <a:srgbClr val="133984"/>
                </a:solidFill>
              </a:rPr>
              <a:t>，</a:t>
            </a:r>
            <a:r>
              <a:rPr lang="zh-CN" altLang="zh-CN" dirty="0">
                <a:solidFill>
                  <a:srgbClr val="133984"/>
                </a:solidFill>
              </a:rPr>
              <a:t>编写的任一源程序</a:t>
            </a:r>
            <a:r>
              <a:rPr lang="en-US" altLang="zh-CN" dirty="0">
                <a:solidFill>
                  <a:srgbClr val="133984"/>
                </a:solidFill>
              </a:rPr>
              <a:t>,</a:t>
            </a:r>
            <a:r>
              <a:rPr lang="zh-CN" altLang="zh-CN" dirty="0">
                <a:solidFill>
                  <a:srgbClr val="133984"/>
                </a:solidFill>
              </a:rPr>
              <a:t>都要依次按标识部、环境部、数据部和过程部四部分</a:t>
            </a:r>
            <a:r>
              <a:rPr lang="zh-CN" altLang="zh-CN" dirty="0" smtClean="0">
                <a:solidFill>
                  <a:srgbClr val="133984"/>
                </a:solidFill>
              </a:rPr>
              <a:t>书写</a:t>
            </a:r>
            <a:r>
              <a:rPr lang="zh-CN" altLang="en-US" dirty="0" smtClean="0">
                <a:solidFill>
                  <a:srgbClr val="133984"/>
                </a:solidFill>
              </a:rPr>
              <a:t>。</a:t>
            </a:r>
            <a:r>
              <a:rPr lang="zh-CN" altLang="zh-CN" dirty="0">
                <a:solidFill>
                  <a:srgbClr val="133984"/>
                </a:solidFill>
              </a:rPr>
              <a:t>主要应用于情报检索、商业数据处理等管理领域。</a:t>
            </a:r>
          </a:p>
          <a:p>
            <a:endParaRPr lang="zh-CN" altLang="en-US" dirty="0">
              <a:solidFill>
                <a:srgbClr val="1339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60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87206" y="271113"/>
            <a:ext cx="21339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133984"/>
                </a:solidFill>
              </a:rPr>
              <a:t>ALGOL</a:t>
            </a:r>
            <a:r>
              <a:rPr lang="zh-CN" altLang="zh-CN" sz="3200" b="1" dirty="0">
                <a:solidFill>
                  <a:srgbClr val="133984"/>
                </a:solidFill>
              </a:rPr>
              <a:t>语言</a:t>
            </a:r>
            <a:endParaRPr lang="zh-CN" altLang="zh-CN" sz="3200" dirty="0">
              <a:solidFill>
                <a:srgbClr val="133984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9056" y="855888"/>
            <a:ext cx="2781300" cy="3598659"/>
            <a:chOff x="323528" y="1340768"/>
            <a:chExt cx="2781300" cy="3598659"/>
          </a:xfrm>
        </p:grpSpPr>
        <p:pic>
          <p:nvPicPr>
            <p:cNvPr id="5" name="图片 4" descr="alan perlis.jp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1340768"/>
              <a:ext cx="2781300" cy="26289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857089" y="4293096"/>
              <a:ext cx="17141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dirty="0" smtClean="0">
                  <a:solidFill>
                    <a:srgbClr val="133984"/>
                  </a:solidFill>
                </a:rPr>
                <a:t>艾</a:t>
              </a:r>
              <a:r>
                <a:rPr lang="zh-CN" altLang="zh-CN" dirty="0">
                  <a:solidFill>
                    <a:srgbClr val="133984"/>
                  </a:solidFill>
                </a:rPr>
                <a:t>伦•佩</a:t>
              </a:r>
              <a:r>
                <a:rPr lang="zh-CN" altLang="zh-CN" dirty="0" smtClean="0">
                  <a:solidFill>
                    <a:srgbClr val="133984"/>
                  </a:solidFill>
                </a:rPr>
                <a:t>利</a:t>
              </a:r>
              <a:endParaRPr lang="en-US" altLang="zh-CN" dirty="0" smtClean="0">
                <a:solidFill>
                  <a:srgbClr val="133984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133984"/>
                  </a:solidFill>
                </a:rPr>
                <a:t>(Alan </a:t>
              </a:r>
              <a:r>
                <a:rPr lang="en-US" altLang="zh-CN" dirty="0">
                  <a:solidFill>
                    <a:srgbClr val="133984"/>
                  </a:solidFill>
                </a:rPr>
                <a:t>Jay </a:t>
              </a:r>
              <a:r>
                <a:rPr lang="en-US" altLang="zh-CN" dirty="0" smtClean="0">
                  <a:solidFill>
                    <a:srgbClr val="133984"/>
                  </a:solidFill>
                </a:rPr>
                <a:t>Perlis</a:t>
              </a:r>
              <a:r>
                <a:rPr lang="en-US" altLang="zh-CN" dirty="0">
                  <a:solidFill>
                    <a:srgbClr val="133984"/>
                  </a:solidFill>
                </a:rPr>
                <a:t>)</a:t>
              </a:r>
              <a:endParaRPr lang="zh-CN" altLang="zh-CN" dirty="0">
                <a:solidFill>
                  <a:srgbClr val="133984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07408" y="889109"/>
            <a:ext cx="2425700" cy="3565438"/>
            <a:chOff x="3491880" y="1373989"/>
            <a:chExt cx="2425700" cy="3565438"/>
          </a:xfrm>
        </p:grpSpPr>
        <p:pic>
          <p:nvPicPr>
            <p:cNvPr id="7" name="图片 6" descr="John_McCarthy_Stanford.jpg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1880" y="1373989"/>
              <a:ext cx="2425700" cy="161480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3868160" y="4293096"/>
              <a:ext cx="17409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dirty="0" smtClean="0">
                  <a:solidFill>
                    <a:srgbClr val="133984"/>
                  </a:solidFill>
                </a:rPr>
                <a:t>约翰</a:t>
              </a:r>
              <a:r>
                <a:rPr lang="zh-CN" altLang="zh-CN" dirty="0">
                  <a:solidFill>
                    <a:srgbClr val="133984"/>
                  </a:solidFill>
                </a:rPr>
                <a:t>•麦卡</a:t>
              </a:r>
              <a:r>
                <a:rPr lang="zh-CN" altLang="zh-CN" dirty="0" smtClean="0">
                  <a:solidFill>
                    <a:srgbClr val="133984"/>
                  </a:solidFill>
                </a:rPr>
                <a:t>锡</a:t>
              </a:r>
              <a:endParaRPr lang="en-US" altLang="zh-CN" dirty="0" smtClean="0">
                <a:solidFill>
                  <a:srgbClr val="133984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133984"/>
                  </a:solidFill>
                </a:rPr>
                <a:t>(John McCarthy)</a:t>
              </a:r>
              <a:endParaRPr lang="zh-CN" altLang="zh-CN" dirty="0">
                <a:solidFill>
                  <a:srgbClr val="133984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675760" y="918949"/>
            <a:ext cx="1950085" cy="3535598"/>
            <a:chOff x="6660232" y="1403829"/>
            <a:chExt cx="1950085" cy="3535598"/>
          </a:xfrm>
        </p:grpSpPr>
        <p:pic>
          <p:nvPicPr>
            <p:cNvPr id="8" name="图片 7" descr="Peter naur.jpg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0232" y="1403829"/>
              <a:ext cx="1950085" cy="259905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7008206" y="4293096"/>
              <a:ext cx="130924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dirty="0" smtClean="0">
                  <a:solidFill>
                    <a:srgbClr val="133984"/>
                  </a:solidFill>
                </a:rPr>
                <a:t>彼</a:t>
              </a:r>
              <a:r>
                <a:rPr lang="zh-CN" altLang="zh-CN" dirty="0">
                  <a:solidFill>
                    <a:srgbClr val="133984"/>
                  </a:solidFill>
                </a:rPr>
                <a:t>得•诺</a:t>
              </a:r>
              <a:r>
                <a:rPr lang="zh-CN" altLang="zh-CN" dirty="0" smtClean="0">
                  <a:solidFill>
                    <a:srgbClr val="133984"/>
                  </a:solidFill>
                </a:rPr>
                <a:t>尔</a:t>
              </a:r>
              <a:endParaRPr lang="en-US" altLang="zh-CN" dirty="0" smtClean="0">
                <a:solidFill>
                  <a:srgbClr val="133984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133984"/>
                  </a:solidFill>
                </a:rPr>
                <a:t>(Peter </a:t>
              </a:r>
              <a:r>
                <a:rPr lang="en-US" altLang="zh-CN" dirty="0" err="1" smtClean="0">
                  <a:solidFill>
                    <a:srgbClr val="133984"/>
                  </a:solidFill>
                </a:rPr>
                <a:t>Naur</a:t>
              </a:r>
              <a:r>
                <a:rPr lang="en-US" altLang="zh-CN" dirty="0" smtClean="0">
                  <a:solidFill>
                    <a:srgbClr val="133984"/>
                  </a:solidFill>
                </a:rPr>
                <a:t>)</a:t>
              </a:r>
              <a:endParaRPr lang="zh-CN" altLang="zh-CN" dirty="0">
                <a:solidFill>
                  <a:srgbClr val="133984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316050" y="4549476"/>
            <a:ext cx="3707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133984"/>
                </a:solidFill>
              </a:rPr>
              <a:t>ALGOrithmic</a:t>
            </a:r>
            <a:r>
              <a:rPr lang="en-US" altLang="zh-CN" dirty="0">
                <a:solidFill>
                  <a:srgbClr val="133984"/>
                </a:solidFill>
              </a:rPr>
              <a:t> </a:t>
            </a:r>
            <a:r>
              <a:rPr lang="en-US" altLang="zh-CN" dirty="0" smtClean="0">
                <a:solidFill>
                  <a:srgbClr val="133984"/>
                </a:solidFill>
              </a:rPr>
              <a:t>Language</a:t>
            </a:r>
            <a:r>
              <a:rPr lang="zh-CN" altLang="zh-CN" dirty="0" smtClean="0">
                <a:solidFill>
                  <a:srgbClr val="133984"/>
                </a:solidFill>
              </a:rPr>
              <a:t>（</a:t>
            </a:r>
            <a:r>
              <a:rPr lang="zh-CN" altLang="zh-CN" dirty="0">
                <a:solidFill>
                  <a:srgbClr val="133984"/>
                </a:solidFill>
              </a:rPr>
              <a:t>算法语言</a:t>
            </a:r>
            <a:r>
              <a:rPr lang="zh-CN" altLang="zh-CN" dirty="0" smtClean="0">
                <a:solidFill>
                  <a:srgbClr val="133984"/>
                </a:solidFill>
              </a:rPr>
              <a:t>）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95338" y="5077668"/>
            <a:ext cx="5148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33984"/>
                </a:solidFill>
              </a:rPr>
              <a:t>特点：</a:t>
            </a:r>
            <a:r>
              <a:rPr lang="zh-CN" altLang="zh-CN" dirty="0" smtClean="0">
                <a:solidFill>
                  <a:srgbClr val="133984"/>
                </a:solidFill>
              </a:rPr>
              <a:t>算法</a:t>
            </a:r>
            <a:r>
              <a:rPr lang="zh-CN" altLang="zh-CN" dirty="0">
                <a:solidFill>
                  <a:srgbClr val="133984"/>
                </a:solidFill>
              </a:rPr>
              <a:t>描述作为主要目的，其语法设计清晰严格，虽然语言本身没有被广泛的使用，但它是许多现代程序语言的概念基础。</a:t>
            </a:r>
            <a:endParaRPr lang="zh-CN" altLang="en-US" dirty="0">
              <a:solidFill>
                <a:srgbClr val="1339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9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133984"/>
                </a:solidFill>
              </a:rPr>
              <a:t>面向对象程序设计语言</a:t>
            </a:r>
          </a:p>
        </p:txBody>
      </p:sp>
      <p:sp>
        <p:nvSpPr>
          <p:cNvPr id="12" name="矩形 11"/>
          <p:cNvSpPr/>
          <p:nvPr/>
        </p:nvSpPr>
        <p:spPr>
          <a:xfrm>
            <a:off x="971600" y="1267520"/>
            <a:ext cx="3691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133984"/>
                </a:solidFill>
              </a:rPr>
              <a:t>原因：</a:t>
            </a:r>
            <a:r>
              <a:rPr lang="zh-CN" altLang="zh-CN" b="1" dirty="0" smtClean="0">
                <a:solidFill>
                  <a:srgbClr val="133984"/>
                </a:solidFill>
              </a:rPr>
              <a:t>软件</a:t>
            </a:r>
            <a:r>
              <a:rPr lang="zh-CN" altLang="zh-CN" b="1" dirty="0">
                <a:solidFill>
                  <a:srgbClr val="133984"/>
                </a:solidFill>
              </a:rPr>
              <a:t>危机（</a:t>
            </a:r>
            <a:r>
              <a:rPr lang="en-US" altLang="zh-CN" b="1" dirty="0">
                <a:solidFill>
                  <a:srgbClr val="133984"/>
                </a:solidFill>
              </a:rPr>
              <a:t>Software Crisis</a:t>
            </a:r>
            <a:r>
              <a:rPr lang="zh-CN" altLang="zh-CN" b="1" dirty="0">
                <a:solidFill>
                  <a:srgbClr val="133984"/>
                </a:solidFill>
              </a:rPr>
              <a:t>）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62990" y="4680089"/>
            <a:ext cx="1479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133984"/>
                </a:solidFill>
              </a:rPr>
              <a:t>④多态性。</a:t>
            </a:r>
            <a:endParaRPr lang="zh-CN" altLang="zh-CN" dirty="0">
              <a:solidFill>
                <a:srgbClr val="133984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54596" y="317289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133984"/>
                </a:solidFill>
              </a:rPr>
              <a:t>基本</a:t>
            </a:r>
            <a:r>
              <a:rPr lang="zh-CN" altLang="zh-CN" b="1" dirty="0" smtClean="0">
                <a:solidFill>
                  <a:srgbClr val="133984"/>
                </a:solidFill>
              </a:rPr>
              <a:t>概念</a:t>
            </a:r>
            <a:r>
              <a:rPr lang="zh-CN" altLang="en-US" b="1" dirty="0" smtClean="0">
                <a:solidFill>
                  <a:srgbClr val="133984"/>
                </a:solidFill>
              </a:rPr>
              <a:t>：</a:t>
            </a:r>
            <a:endParaRPr lang="zh-CN" altLang="en-US" b="1" dirty="0">
              <a:solidFill>
                <a:srgbClr val="133984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62990" y="3572093"/>
            <a:ext cx="1479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133984"/>
                </a:solidFill>
              </a:rPr>
              <a:t>①对象</a:t>
            </a:r>
            <a:r>
              <a:rPr lang="zh-CN" altLang="zh-CN" dirty="0" smtClean="0">
                <a:solidFill>
                  <a:srgbClr val="133984"/>
                </a:solidFill>
              </a:rPr>
              <a:t>。</a:t>
            </a:r>
            <a:endParaRPr lang="zh-CN" altLang="zh-CN" dirty="0">
              <a:solidFill>
                <a:srgbClr val="13398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62990" y="3941425"/>
            <a:ext cx="1479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133984"/>
                </a:solidFill>
              </a:rPr>
              <a:t>②类</a:t>
            </a:r>
            <a:r>
              <a:rPr lang="zh-CN" altLang="zh-CN" dirty="0" smtClean="0">
                <a:solidFill>
                  <a:srgbClr val="133984"/>
                </a:solidFill>
              </a:rPr>
              <a:t>。</a:t>
            </a:r>
            <a:endParaRPr lang="zh-CN" altLang="zh-CN" dirty="0">
              <a:solidFill>
                <a:srgbClr val="133984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62990" y="4310757"/>
            <a:ext cx="1479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133984"/>
                </a:solidFill>
              </a:rPr>
              <a:t>③继承</a:t>
            </a:r>
            <a:r>
              <a:rPr lang="zh-CN" altLang="zh-CN" dirty="0" smtClean="0">
                <a:solidFill>
                  <a:srgbClr val="133984"/>
                </a:solidFill>
              </a:rPr>
              <a:t>。</a:t>
            </a:r>
            <a:endParaRPr lang="zh-CN" altLang="zh-CN" dirty="0">
              <a:solidFill>
                <a:srgbClr val="133984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6246" y="17191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133984"/>
                </a:solidFill>
              </a:rPr>
              <a:t>落后的软件生产方式无法满足迅速增长的计算机软件需求，从而导致软件开发与维护过程中出现一系列严重问题的现象。</a:t>
            </a:r>
          </a:p>
        </p:txBody>
      </p:sp>
    </p:spTree>
    <p:extLst>
      <p:ext uri="{BB962C8B-B14F-4D97-AF65-F5344CB8AC3E}">
        <p14:creationId xmlns:p14="http://schemas.microsoft.com/office/powerpoint/2010/main" val="10579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6012" y="683985"/>
            <a:ext cx="2175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133984"/>
                </a:solidFill>
              </a:rPr>
              <a:t>Visual Basic</a:t>
            </a:r>
            <a:endParaRPr lang="zh-CN" altLang="zh-CN" sz="3200" dirty="0">
              <a:solidFill>
                <a:srgbClr val="133984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32368" y="1844824"/>
            <a:ext cx="2227469" cy="3147616"/>
            <a:chOff x="992622" y="2378908"/>
            <a:chExt cx="2227469" cy="3147616"/>
          </a:xfrm>
        </p:grpSpPr>
        <p:pic>
          <p:nvPicPr>
            <p:cNvPr id="6" name="图片 5" descr="AlanCooper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329" y="2378908"/>
              <a:ext cx="1964055" cy="246951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992622" y="5157192"/>
              <a:ext cx="22274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133984"/>
                  </a:solidFill>
                </a:rPr>
                <a:t>“VB</a:t>
              </a:r>
              <a:r>
                <a:rPr lang="zh-CN" altLang="en-US" dirty="0" smtClean="0">
                  <a:solidFill>
                    <a:srgbClr val="133984"/>
                  </a:solidFill>
                </a:rPr>
                <a:t>之父</a:t>
              </a:r>
              <a:r>
                <a:rPr lang="en-US" altLang="zh-CN" dirty="0" smtClean="0">
                  <a:solidFill>
                    <a:srgbClr val="133984"/>
                  </a:solidFill>
                </a:rPr>
                <a:t>”Alan Cooper</a:t>
              </a:r>
              <a:endParaRPr lang="zh-CN" altLang="zh-CN" dirty="0">
                <a:solidFill>
                  <a:srgbClr val="133984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707904" y="1660158"/>
            <a:ext cx="4427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133984"/>
                </a:solidFill>
              </a:rPr>
              <a:t>微软公司于</a:t>
            </a:r>
            <a:r>
              <a:rPr lang="en-US" altLang="zh-CN" dirty="0">
                <a:solidFill>
                  <a:srgbClr val="133984"/>
                </a:solidFill>
              </a:rPr>
              <a:t>1991</a:t>
            </a:r>
            <a:r>
              <a:rPr lang="zh-CN" altLang="zh-CN" dirty="0">
                <a:solidFill>
                  <a:srgbClr val="133984"/>
                </a:solidFill>
              </a:rPr>
              <a:t>年在</a:t>
            </a:r>
            <a:r>
              <a:rPr lang="en-US" altLang="zh-CN" dirty="0">
                <a:solidFill>
                  <a:srgbClr val="133984"/>
                </a:solidFill>
              </a:rPr>
              <a:t>BASIC</a:t>
            </a:r>
            <a:r>
              <a:rPr lang="zh-CN" altLang="zh-CN" dirty="0">
                <a:solidFill>
                  <a:srgbClr val="133984"/>
                </a:solidFill>
              </a:rPr>
              <a:t>语言基础上发布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91136" y="234888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133984"/>
                </a:solidFill>
              </a:rPr>
              <a:t>特点：</a:t>
            </a:r>
            <a:endParaRPr lang="en-US" altLang="zh-CN" dirty="0" smtClean="0">
              <a:solidFill>
                <a:srgbClr val="133984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34532" y="2841779"/>
            <a:ext cx="3123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33984"/>
                </a:solidFill>
              </a:rPr>
              <a:t>1</a:t>
            </a:r>
            <a:r>
              <a:rPr lang="zh-CN" altLang="en-US" dirty="0">
                <a:solidFill>
                  <a:srgbClr val="133984"/>
                </a:solidFill>
              </a:rPr>
              <a:t>、</a:t>
            </a:r>
            <a:r>
              <a:rPr lang="zh-CN" altLang="zh-CN" dirty="0">
                <a:solidFill>
                  <a:srgbClr val="133984"/>
                </a:solidFill>
              </a:rPr>
              <a:t>事件驱动</a:t>
            </a:r>
            <a:r>
              <a:rPr lang="zh-CN" altLang="en-US" dirty="0">
                <a:solidFill>
                  <a:srgbClr val="133984"/>
                </a:solidFill>
              </a:rPr>
              <a:t>（</a:t>
            </a:r>
            <a:r>
              <a:rPr lang="en-US" altLang="zh-CN" dirty="0">
                <a:solidFill>
                  <a:srgbClr val="133984"/>
                </a:solidFill>
              </a:rPr>
              <a:t>Event-Driven</a:t>
            </a:r>
            <a:r>
              <a:rPr lang="zh-CN" altLang="en-US" dirty="0">
                <a:solidFill>
                  <a:srgbClr val="133984"/>
                </a:solidFill>
              </a:rPr>
              <a:t>）</a:t>
            </a:r>
            <a:endParaRPr lang="en-US" altLang="zh-CN" dirty="0">
              <a:solidFill>
                <a:srgbClr val="133984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54504" y="3267745"/>
            <a:ext cx="1686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33984"/>
                </a:solidFill>
              </a:rPr>
              <a:t>2</a:t>
            </a:r>
            <a:r>
              <a:rPr lang="zh-CN" altLang="en-US" dirty="0">
                <a:solidFill>
                  <a:srgbClr val="133984"/>
                </a:solidFill>
              </a:rPr>
              <a:t>、</a:t>
            </a:r>
            <a:r>
              <a:rPr lang="zh-CN" altLang="zh-CN" dirty="0">
                <a:solidFill>
                  <a:srgbClr val="133984"/>
                </a:solidFill>
              </a:rPr>
              <a:t>可视化编程</a:t>
            </a:r>
            <a:endParaRPr lang="zh-CN" altLang="en-US" dirty="0">
              <a:solidFill>
                <a:srgbClr val="1339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03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25170" y="1998479"/>
            <a:ext cx="3292115" cy="3147616"/>
            <a:chOff x="4477016" y="2378908"/>
            <a:chExt cx="3292115" cy="3147616"/>
          </a:xfrm>
        </p:grpSpPr>
        <p:pic>
          <p:nvPicPr>
            <p:cNvPr id="5" name="图片 4" descr="Bjarne Stroustrup.jp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477016" y="2378908"/>
              <a:ext cx="3292115" cy="246951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133053" y="5157192"/>
              <a:ext cx="18358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solidFill>
                    <a:srgbClr val="133984"/>
                  </a:solidFill>
                </a:rPr>
                <a:t>Bjarne</a:t>
              </a:r>
              <a:r>
                <a:rPr lang="en-US" altLang="zh-CN" dirty="0" smtClean="0">
                  <a:solidFill>
                    <a:srgbClr val="133984"/>
                  </a:solidFill>
                </a:rPr>
                <a:t> </a:t>
              </a:r>
              <a:r>
                <a:rPr lang="en-US" altLang="zh-CN" dirty="0" err="1" smtClean="0">
                  <a:solidFill>
                    <a:srgbClr val="133984"/>
                  </a:solidFill>
                </a:rPr>
                <a:t>Stroustrup</a:t>
              </a:r>
              <a:endParaRPr lang="zh-CN" altLang="zh-CN" dirty="0">
                <a:solidFill>
                  <a:srgbClr val="133984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353184" y="620688"/>
            <a:ext cx="8180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133984"/>
                </a:solidFill>
              </a:rPr>
              <a:t>C++</a:t>
            </a:r>
            <a:endParaRPr lang="zh-CN" altLang="zh-CN" sz="3200" dirty="0">
              <a:solidFill>
                <a:srgbClr val="133984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822964" y="1075149"/>
            <a:ext cx="532103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133984"/>
                </a:solidFill>
              </a:rPr>
              <a:t>1979</a:t>
            </a:r>
            <a:r>
              <a:rPr lang="zh-CN" altLang="en-US" b="1" dirty="0">
                <a:solidFill>
                  <a:srgbClr val="133984"/>
                </a:solidFill>
              </a:rPr>
              <a:t>年</a:t>
            </a:r>
            <a:r>
              <a:rPr lang="zh-CN" altLang="en-US" b="1" dirty="0" smtClean="0">
                <a:solidFill>
                  <a:srgbClr val="133984"/>
                </a:solidFill>
              </a:rPr>
              <a:t>，</a:t>
            </a:r>
            <a:r>
              <a:rPr lang="en-US" altLang="zh-CN" b="1" dirty="0" err="1" smtClean="0">
                <a:solidFill>
                  <a:srgbClr val="133984"/>
                </a:solidFill>
              </a:rPr>
              <a:t>Bjarne</a:t>
            </a:r>
            <a:r>
              <a:rPr lang="en-US" altLang="zh-CN" b="1" dirty="0" smtClean="0">
                <a:solidFill>
                  <a:srgbClr val="133984"/>
                </a:solidFill>
              </a:rPr>
              <a:t> </a:t>
            </a:r>
            <a:r>
              <a:rPr lang="en-US" altLang="zh-CN" b="1" dirty="0" err="1" smtClean="0">
                <a:solidFill>
                  <a:srgbClr val="133984"/>
                </a:solidFill>
              </a:rPr>
              <a:t>Stroustrup</a:t>
            </a:r>
            <a:r>
              <a:rPr lang="zh-CN" altLang="en-US" b="1" dirty="0" smtClean="0">
                <a:solidFill>
                  <a:srgbClr val="133984"/>
                </a:solidFill>
              </a:rPr>
              <a:t>开始</a:t>
            </a:r>
            <a:r>
              <a:rPr lang="zh-CN" altLang="en-US" b="1" dirty="0">
                <a:solidFill>
                  <a:srgbClr val="133984"/>
                </a:solidFill>
              </a:rPr>
              <a:t>对</a:t>
            </a:r>
            <a:r>
              <a:rPr lang="en-US" altLang="zh-CN" b="1" dirty="0">
                <a:solidFill>
                  <a:srgbClr val="133984"/>
                </a:solidFill>
              </a:rPr>
              <a:t>C</a:t>
            </a:r>
            <a:r>
              <a:rPr lang="zh-CN" altLang="en-US" b="1" dirty="0">
                <a:solidFill>
                  <a:srgbClr val="133984"/>
                </a:solidFill>
              </a:rPr>
              <a:t>进行改进和扩充，最初的成果称为“带类的</a:t>
            </a:r>
            <a:r>
              <a:rPr lang="en-US" altLang="zh-CN" b="1" dirty="0">
                <a:solidFill>
                  <a:srgbClr val="133984"/>
                </a:solidFill>
              </a:rPr>
              <a:t>C”</a:t>
            </a:r>
            <a:r>
              <a:rPr lang="zh-CN" altLang="en-US" b="1" dirty="0">
                <a:solidFill>
                  <a:srgbClr val="133984"/>
                </a:solidFill>
              </a:rPr>
              <a:t>，</a:t>
            </a:r>
            <a:r>
              <a:rPr lang="en-US" altLang="zh-CN" b="1" dirty="0">
                <a:solidFill>
                  <a:srgbClr val="133984"/>
                </a:solidFill>
              </a:rPr>
              <a:t>1983</a:t>
            </a:r>
            <a:r>
              <a:rPr lang="zh-CN" altLang="en-US" b="1" dirty="0">
                <a:solidFill>
                  <a:srgbClr val="133984"/>
                </a:solidFill>
              </a:rPr>
              <a:t>年正式命名为</a:t>
            </a:r>
            <a:r>
              <a:rPr lang="en-US" altLang="zh-CN" b="1" dirty="0">
                <a:solidFill>
                  <a:srgbClr val="133984"/>
                </a:solidFill>
              </a:rPr>
              <a:t>C++ </a:t>
            </a:r>
          </a:p>
        </p:txBody>
      </p:sp>
      <p:sp>
        <p:nvSpPr>
          <p:cNvPr id="9" name="矩形 8"/>
          <p:cNvSpPr/>
          <p:nvPr/>
        </p:nvSpPr>
        <p:spPr>
          <a:xfrm>
            <a:off x="4644008" y="3048570"/>
            <a:ext cx="4499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133984"/>
                </a:solidFill>
              </a:rPr>
              <a:t>全面兼容</a:t>
            </a:r>
            <a:r>
              <a:rPr lang="en-US" altLang="zh-CN" dirty="0">
                <a:solidFill>
                  <a:srgbClr val="133984"/>
                </a:solidFill>
              </a:rPr>
              <a:t>C</a:t>
            </a:r>
            <a:r>
              <a:rPr lang="zh-CN" altLang="zh-CN" dirty="0" smtClean="0">
                <a:solidFill>
                  <a:srgbClr val="133984"/>
                </a:solidFill>
              </a:rPr>
              <a:t>语言</a:t>
            </a:r>
            <a:r>
              <a:rPr lang="zh-CN" altLang="en-US" dirty="0" smtClean="0">
                <a:solidFill>
                  <a:srgbClr val="133984"/>
                </a:solidFill>
              </a:rPr>
              <a:t>，</a:t>
            </a:r>
            <a:r>
              <a:rPr lang="zh-CN" altLang="zh-CN" dirty="0" smtClean="0">
                <a:solidFill>
                  <a:srgbClr val="133984"/>
                </a:solidFill>
              </a:rPr>
              <a:t>保持</a:t>
            </a:r>
            <a:r>
              <a:rPr lang="zh-CN" altLang="zh-CN" dirty="0">
                <a:solidFill>
                  <a:srgbClr val="133984"/>
                </a:solidFill>
              </a:rPr>
              <a:t>了</a:t>
            </a:r>
            <a:r>
              <a:rPr lang="en-US" altLang="zh-CN" dirty="0">
                <a:solidFill>
                  <a:srgbClr val="133984"/>
                </a:solidFill>
              </a:rPr>
              <a:t>C</a:t>
            </a:r>
            <a:r>
              <a:rPr lang="zh-CN" altLang="zh-CN" dirty="0">
                <a:solidFill>
                  <a:srgbClr val="133984"/>
                </a:solidFill>
              </a:rPr>
              <a:t>的紧凑、灵活、高效和易移植性强的优点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4842" y="25831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133984"/>
                </a:solidFill>
              </a:rPr>
              <a:t>特点：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4008" y="393012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133984"/>
                </a:solidFill>
              </a:rPr>
              <a:t>运行性能高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4008" y="4592097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133984"/>
                </a:solidFill>
              </a:rPr>
              <a:t>是</a:t>
            </a:r>
            <a:r>
              <a:rPr lang="zh-CN" altLang="zh-CN" dirty="0" smtClean="0">
                <a:solidFill>
                  <a:srgbClr val="133984"/>
                </a:solidFill>
              </a:rPr>
              <a:t>当前面向对象程序设计的主流语言</a:t>
            </a:r>
            <a:endParaRPr lang="zh-CN" altLang="zh-CN" dirty="0">
              <a:solidFill>
                <a:srgbClr val="1339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0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656" y="620688"/>
            <a:ext cx="9069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133984"/>
                </a:solidFill>
              </a:rPr>
              <a:t>Java</a:t>
            </a:r>
            <a:endParaRPr lang="zh-CN" altLang="zh-CN" sz="3200" dirty="0">
              <a:solidFill>
                <a:srgbClr val="133984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5576" y="1867087"/>
            <a:ext cx="2105025" cy="3559629"/>
            <a:chOff x="1043608" y="1697447"/>
            <a:chExt cx="2105025" cy="3559629"/>
          </a:xfrm>
        </p:grpSpPr>
        <p:pic>
          <p:nvPicPr>
            <p:cNvPr id="5" name="图片 4" descr="James_Gosling_2008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3608" y="1697447"/>
              <a:ext cx="2105025" cy="211772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196021" y="4333746"/>
              <a:ext cx="18002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133984"/>
                  </a:solidFill>
                </a:rPr>
                <a:t>“</a:t>
              </a:r>
              <a:r>
                <a:rPr lang="en-US" altLang="zh-CN" dirty="0">
                  <a:solidFill>
                    <a:srgbClr val="133984"/>
                  </a:solidFill>
                </a:rPr>
                <a:t>J</a:t>
              </a:r>
              <a:r>
                <a:rPr lang="en-US" altLang="zh-CN" dirty="0" smtClean="0">
                  <a:solidFill>
                    <a:srgbClr val="133984"/>
                  </a:solidFill>
                </a:rPr>
                <a:t>ava</a:t>
              </a:r>
              <a:r>
                <a:rPr lang="zh-CN" altLang="en-US" dirty="0" smtClean="0">
                  <a:solidFill>
                    <a:srgbClr val="133984"/>
                  </a:solidFill>
                </a:rPr>
                <a:t>之父”</a:t>
              </a:r>
              <a:r>
                <a:rPr lang="zh-CN" altLang="zh-CN" dirty="0" smtClean="0">
                  <a:solidFill>
                    <a:srgbClr val="133984"/>
                  </a:solidFill>
                </a:rPr>
                <a:t>詹姆斯</a:t>
              </a:r>
              <a:r>
                <a:rPr lang="zh-CN" altLang="zh-CN" dirty="0">
                  <a:solidFill>
                    <a:srgbClr val="133984"/>
                  </a:solidFill>
                </a:rPr>
                <a:t>•高斯</a:t>
              </a:r>
              <a:r>
                <a:rPr lang="zh-CN" altLang="zh-CN" dirty="0" smtClean="0">
                  <a:solidFill>
                    <a:srgbClr val="133984"/>
                  </a:solidFill>
                </a:rPr>
                <a:t>林</a:t>
              </a:r>
              <a:endParaRPr lang="en-US" altLang="zh-CN" dirty="0" smtClean="0">
                <a:solidFill>
                  <a:srgbClr val="133984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133984"/>
                  </a:solidFill>
                </a:rPr>
                <a:t>(James Gosling)</a:t>
              </a:r>
              <a:endParaRPr lang="zh-CN" altLang="zh-CN" dirty="0">
                <a:solidFill>
                  <a:srgbClr val="133984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858134" y="1020797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133984"/>
                </a:solidFill>
              </a:rPr>
              <a:t>由</a:t>
            </a:r>
            <a:r>
              <a:rPr lang="en-US" altLang="zh-CN" dirty="0" smtClean="0">
                <a:solidFill>
                  <a:srgbClr val="133984"/>
                </a:solidFill>
              </a:rPr>
              <a:t>SUN</a:t>
            </a:r>
            <a:r>
              <a:rPr lang="zh-CN" altLang="en-US" dirty="0" smtClean="0">
                <a:solidFill>
                  <a:srgbClr val="133984"/>
                </a:solidFill>
              </a:rPr>
              <a:t>公司</a:t>
            </a:r>
            <a:r>
              <a:rPr lang="en-US" altLang="zh-CN" dirty="0" smtClean="0">
                <a:solidFill>
                  <a:srgbClr val="133984"/>
                </a:solidFill>
              </a:rPr>
              <a:t>1995</a:t>
            </a:r>
            <a:r>
              <a:rPr lang="zh-CN" altLang="zh-CN" dirty="0">
                <a:solidFill>
                  <a:srgbClr val="133984"/>
                </a:solidFill>
              </a:rPr>
              <a:t>年</a:t>
            </a:r>
            <a:r>
              <a:rPr lang="en-US" altLang="zh-CN" dirty="0">
                <a:solidFill>
                  <a:srgbClr val="133984"/>
                </a:solidFill>
              </a:rPr>
              <a:t>5</a:t>
            </a:r>
            <a:r>
              <a:rPr lang="zh-CN" altLang="zh-CN" dirty="0">
                <a:solidFill>
                  <a:srgbClr val="133984"/>
                </a:solidFill>
              </a:rPr>
              <a:t>月</a:t>
            </a:r>
            <a:r>
              <a:rPr lang="zh-CN" altLang="zh-CN" dirty="0" smtClean="0">
                <a:solidFill>
                  <a:srgbClr val="133984"/>
                </a:solidFill>
              </a:rPr>
              <a:t>推</a:t>
            </a:r>
            <a:r>
              <a:rPr lang="zh-CN" altLang="en-US" dirty="0" smtClean="0">
                <a:solidFill>
                  <a:srgbClr val="133984"/>
                </a:solidFill>
              </a:rPr>
              <a:t>出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14339" y="186502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 smtClean="0">
                <a:solidFill>
                  <a:srgbClr val="133984"/>
                </a:solidFill>
              </a:rPr>
              <a:t>分为</a:t>
            </a:r>
            <a:r>
              <a:rPr lang="zh-CN" altLang="zh-CN" dirty="0">
                <a:solidFill>
                  <a:srgbClr val="133984"/>
                </a:solidFill>
              </a:rPr>
              <a:t>三个</a:t>
            </a:r>
            <a:r>
              <a:rPr lang="zh-CN" altLang="zh-CN" dirty="0" smtClean="0">
                <a:solidFill>
                  <a:srgbClr val="133984"/>
                </a:solidFill>
              </a:rPr>
              <a:t>体系</a:t>
            </a:r>
            <a:r>
              <a:rPr lang="zh-CN" altLang="en-US" dirty="0" smtClean="0">
                <a:solidFill>
                  <a:srgbClr val="133984"/>
                </a:solidFill>
              </a:rPr>
              <a:t>：</a:t>
            </a:r>
            <a:endParaRPr lang="en-US" altLang="zh-CN" dirty="0" smtClean="0">
              <a:solidFill>
                <a:srgbClr val="133984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91504" y="232141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133984"/>
                </a:solidFill>
              </a:rPr>
              <a:t>JavaSE</a:t>
            </a:r>
            <a:r>
              <a:rPr lang="en-US" altLang="zh-CN" dirty="0">
                <a:solidFill>
                  <a:srgbClr val="133984"/>
                </a:solidFill>
              </a:rPr>
              <a:t>(Java2 Platform Standard Edition</a:t>
            </a:r>
            <a:r>
              <a:rPr lang="zh-CN" altLang="zh-CN" dirty="0">
                <a:solidFill>
                  <a:srgbClr val="133984"/>
                </a:solidFill>
              </a:rPr>
              <a:t>，</a:t>
            </a:r>
            <a:r>
              <a:rPr lang="en-US" altLang="zh-CN" dirty="0">
                <a:solidFill>
                  <a:srgbClr val="133984"/>
                </a:solidFill>
              </a:rPr>
              <a:t>java</a:t>
            </a:r>
            <a:r>
              <a:rPr lang="zh-CN" altLang="zh-CN" dirty="0">
                <a:solidFill>
                  <a:srgbClr val="133984"/>
                </a:solidFill>
              </a:rPr>
              <a:t>标准版</a:t>
            </a:r>
            <a:r>
              <a:rPr lang="en-US" altLang="zh-CN" dirty="0" smtClean="0">
                <a:solidFill>
                  <a:srgbClr val="133984"/>
                </a:solidFill>
              </a:rPr>
              <a:t>)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70544" y="29677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133984"/>
                </a:solidFill>
              </a:rPr>
              <a:t>JavaEE</a:t>
            </a:r>
            <a:r>
              <a:rPr lang="en-US" altLang="zh-CN" dirty="0">
                <a:solidFill>
                  <a:srgbClr val="133984"/>
                </a:solidFill>
              </a:rPr>
              <a:t>(Java2 </a:t>
            </a:r>
            <a:r>
              <a:rPr lang="en-US" altLang="zh-CN" dirty="0" err="1">
                <a:solidFill>
                  <a:srgbClr val="133984"/>
                </a:solidFill>
              </a:rPr>
              <a:t>Platform,Enterprise</a:t>
            </a:r>
            <a:r>
              <a:rPr lang="en-US" altLang="zh-CN" dirty="0">
                <a:solidFill>
                  <a:srgbClr val="133984"/>
                </a:solidFill>
              </a:rPr>
              <a:t> Edition</a:t>
            </a:r>
            <a:r>
              <a:rPr lang="zh-CN" altLang="zh-CN" dirty="0">
                <a:solidFill>
                  <a:srgbClr val="133984"/>
                </a:solidFill>
              </a:rPr>
              <a:t>，</a:t>
            </a:r>
            <a:r>
              <a:rPr lang="en-US" altLang="zh-CN" dirty="0">
                <a:solidFill>
                  <a:srgbClr val="133984"/>
                </a:solidFill>
              </a:rPr>
              <a:t>java</a:t>
            </a:r>
            <a:r>
              <a:rPr lang="zh-CN" altLang="zh-CN" dirty="0">
                <a:solidFill>
                  <a:srgbClr val="133984"/>
                </a:solidFill>
              </a:rPr>
              <a:t>企业版</a:t>
            </a:r>
            <a:r>
              <a:rPr lang="en-US" altLang="zh-CN" dirty="0" smtClean="0">
                <a:solidFill>
                  <a:srgbClr val="133984"/>
                </a:solidFill>
              </a:rPr>
              <a:t>)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91504" y="36140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133984"/>
                </a:solidFill>
              </a:rPr>
              <a:t>JavaME</a:t>
            </a:r>
            <a:r>
              <a:rPr lang="en-US" altLang="zh-CN" dirty="0">
                <a:solidFill>
                  <a:srgbClr val="133984"/>
                </a:solidFill>
              </a:rPr>
              <a:t>(Java 2 Platform Micro Edition</a:t>
            </a:r>
            <a:r>
              <a:rPr lang="zh-CN" altLang="zh-CN" dirty="0">
                <a:solidFill>
                  <a:srgbClr val="133984"/>
                </a:solidFill>
              </a:rPr>
              <a:t>，</a:t>
            </a:r>
            <a:r>
              <a:rPr lang="en-US" altLang="zh-CN" dirty="0">
                <a:solidFill>
                  <a:srgbClr val="133984"/>
                </a:solidFill>
              </a:rPr>
              <a:t>java</a:t>
            </a:r>
            <a:r>
              <a:rPr lang="zh-CN" altLang="zh-CN" dirty="0">
                <a:solidFill>
                  <a:srgbClr val="133984"/>
                </a:solidFill>
              </a:rPr>
              <a:t>微型版</a:t>
            </a:r>
            <a:r>
              <a:rPr lang="en-US" altLang="zh-CN" dirty="0">
                <a:solidFill>
                  <a:srgbClr val="133984"/>
                </a:solidFill>
              </a:rPr>
              <a:t>)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4339" y="4318720"/>
            <a:ext cx="4593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33984"/>
                </a:solidFill>
              </a:rPr>
              <a:t>特点：</a:t>
            </a:r>
            <a:endParaRPr lang="en-US" altLang="zh-CN" dirty="0" smtClean="0">
              <a:solidFill>
                <a:srgbClr val="133984"/>
              </a:solidFill>
            </a:endParaRPr>
          </a:p>
          <a:p>
            <a:r>
              <a:rPr lang="zh-CN" altLang="zh-CN" dirty="0">
                <a:solidFill>
                  <a:srgbClr val="133984"/>
                </a:solidFill>
              </a:rPr>
              <a:t>简捷易学、面向对象、适用于网络分布环境、解释执行和多线程、具有一定的安全健壮</a:t>
            </a:r>
            <a:r>
              <a:rPr lang="zh-CN" altLang="zh-CN" dirty="0" smtClean="0">
                <a:solidFill>
                  <a:srgbClr val="133984"/>
                </a:solidFill>
              </a:rPr>
              <a:t>性</a:t>
            </a:r>
            <a:endParaRPr lang="en-US" altLang="zh-CN" dirty="0" smtClean="0">
              <a:solidFill>
                <a:srgbClr val="1339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5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633412"/>
          </a:xfrm>
        </p:spPr>
        <p:txBody>
          <a:bodyPr/>
          <a:lstStyle/>
          <a:p>
            <a:r>
              <a:rPr lang="en-US" altLang="zh-CN" dirty="0">
                <a:solidFill>
                  <a:srgbClr val="133984"/>
                </a:solidFill>
              </a:rPr>
              <a:t>4.1 </a:t>
            </a:r>
            <a:r>
              <a:rPr lang="zh-CN" altLang="en-US" dirty="0">
                <a:solidFill>
                  <a:srgbClr val="133984"/>
                </a:solidFill>
              </a:rPr>
              <a:t>程序设计语言简介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85775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solidFill>
                  <a:srgbClr val="133984"/>
                </a:solidFill>
              </a:rPr>
              <a:t>根据程序设计语言与计算机硬件的联系程度</a:t>
            </a:r>
            <a:r>
              <a:rPr lang="zh-CN" altLang="zh-CN" dirty="0" smtClean="0">
                <a:solidFill>
                  <a:srgbClr val="133984"/>
                </a:solidFill>
              </a:rPr>
              <a:t>将</a:t>
            </a:r>
            <a:r>
              <a:rPr lang="zh-CN" altLang="en-US" dirty="0" smtClean="0">
                <a:solidFill>
                  <a:srgbClr val="133984"/>
                </a:solidFill>
              </a:rPr>
              <a:t>程序设计语言</a:t>
            </a:r>
            <a:r>
              <a:rPr lang="zh-CN" altLang="zh-CN" dirty="0" smtClean="0">
                <a:solidFill>
                  <a:srgbClr val="133984"/>
                </a:solidFill>
              </a:rPr>
              <a:t>分为</a:t>
            </a:r>
            <a:r>
              <a:rPr lang="en-US" altLang="zh-CN" dirty="0">
                <a:solidFill>
                  <a:srgbClr val="133984"/>
                </a:solidFill>
              </a:rPr>
              <a:t>3</a:t>
            </a:r>
            <a:r>
              <a:rPr lang="zh-CN" altLang="zh-CN" dirty="0">
                <a:solidFill>
                  <a:srgbClr val="133984"/>
                </a:solidFill>
              </a:rPr>
              <a:t>类</a:t>
            </a:r>
            <a:endParaRPr lang="en-US" altLang="zh-CN" dirty="0" smtClean="0">
              <a:solidFill>
                <a:srgbClr val="133984"/>
              </a:solidFill>
            </a:endParaRPr>
          </a:p>
          <a:p>
            <a:r>
              <a:rPr lang="zh-CN" altLang="en-US" dirty="0" smtClean="0">
                <a:solidFill>
                  <a:srgbClr val="133984"/>
                </a:solidFill>
              </a:rPr>
              <a:t>机器语言</a:t>
            </a:r>
            <a:r>
              <a:rPr lang="zh-CN" altLang="en-US" dirty="0">
                <a:solidFill>
                  <a:srgbClr val="133984"/>
                </a:solidFill>
              </a:rPr>
              <a:t>（</a:t>
            </a:r>
            <a:r>
              <a:rPr lang="en-US" altLang="zh-CN" dirty="0">
                <a:solidFill>
                  <a:srgbClr val="133984"/>
                </a:solidFill>
              </a:rPr>
              <a:t>Machine Language</a:t>
            </a:r>
            <a:r>
              <a:rPr lang="zh-CN" altLang="en-US" dirty="0" smtClean="0">
                <a:solidFill>
                  <a:srgbClr val="133984"/>
                </a:solidFill>
              </a:rPr>
              <a:t>）</a:t>
            </a:r>
            <a:endParaRPr lang="en-US" altLang="zh-CN" dirty="0" smtClean="0">
              <a:solidFill>
                <a:srgbClr val="133984"/>
              </a:solidFill>
            </a:endParaRPr>
          </a:p>
          <a:p>
            <a:r>
              <a:rPr lang="zh-CN" altLang="en-US" dirty="0" smtClean="0">
                <a:solidFill>
                  <a:srgbClr val="133984"/>
                </a:solidFill>
              </a:rPr>
              <a:t>汇编语言</a:t>
            </a:r>
            <a:r>
              <a:rPr lang="zh-CN" altLang="en-US" dirty="0">
                <a:solidFill>
                  <a:srgbClr val="133984"/>
                </a:solidFill>
              </a:rPr>
              <a:t>（</a:t>
            </a:r>
            <a:r>
              <a:rPr lang="en-US" altLang="zh-CN" dirty="0">
                <a:solidFill>
                  <a:srgbClr val="133984"/>
                </a:solidFill>
              </a:rPr>
              <a:t>Assembly Language</a:t>
            </a:r>
            <a:r>
              <a:rPr lang="zh-CN" altLang="en-US" dirty="0" smtClean="0">
                <a:solidFill>
                  <a:srgbClr val="133984"/>
                </a:solidFill>
              </a:rPr>
              <a:t>）</a:t>
            </a:r>
            <a:endParaRPr lang="en-US" altLang="zh-CN" dirty="0" smtClean="0">
              <a:solidFill>
                <a:srgbClr val="133984"/>
              </a:solidFill>
            </a:endParaRPr>
          </a:p>
          <a:p>
            <a:r>
              <a:rPr lang="zh-CN" altLang="en-US" dirty="0" smtClean="0">
                <a:solidFill>
                  <a:srgbClr val="133984"/>
                </a:solidFill>
              </a:rPr>
              <a:t>高级语言</a:t>
            </a:r>
            <a:r>
              <a:rPr lang="zh-CN" altLang="en-US" dirty="0">
                <a:solidFill>
                  <a:srgbClr val="133984"/>
                </a:solidFill>
              </a:rPr>
              <a:t>（</a:t>
            </a:r>
            <a:r>
              <a:rPr lang="en-US" altLang="zh-CN" dirty="0">
                <a:solidFill>
                  <a:srgbClr val="133984"/>
                </a:solidFill>
              </a:rPr>
              <a:t>High-level </a:t>
            </a:r>
            <a:r>
              <a:rPr lang="en-US" altLang="zh-CN" dirty="0" smtClean="0">
                <a:solidFill>
                  <a:srgbClr val="133984"/>
                </a:solidFill>
              </a:rPr>
              <a:t>Language</a:t>
            </a:r>
            <a:r>
              <a:rPr lang="zh-CN" altLang="en-US" dirty="0" smtClean="0">
                <a:solidFill>
                  <a:srgbClr val="133984"/>
                </a:solidFill>
              </a:rPr>
              <a:t>）</a:t>
            </a:r>
            <a:endParaRPr lang="zh-CN" altLang="en-US" dirty="0">
              <a:solidFill>
                <a:srgbClr val="1339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2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29896" y="620688"/>
            <a:ext cx="27462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133984"/>
                </a:solidFill>
              </a:rPr>
              <a:t>Delphi    &amp;    C#</a:t>
            </a:r>
            <a:endParaRPr lang="zh-CN" altLang="zh-CN" sz="3200" dirty="0">
              <a:solidFill>
                <a:srgbClr val="133984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39552" y="2063981"/>
            <a:ext cx="2286000" cy="3282629"/>
            <a:chOff x="683568" y="2098137"/>
            <a:chExt cx="2286000" cy="3282629"/>
          </a:xfrm>
        </p:grpSpPr>
        <p:pic>
          <p:nvPicPr>
            <p:cNvPr id="6" name="图片 5" descr="Anders_Hejlsberg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0107" y="2098137"/>
              <a:ext cx="1552922" cy="211772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683568" y="4734435"/>
              <a:ext cx="2286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dirty="0" smtClean="0">
                  <a:solidFill>
                    <a:srgbClr val="133984"/>
                  </a:solidFill>
                </a:rPr>
                <a:t>安德斯</a:t>
              </a:r>
              <a:r>
                <a:rPr lang="zh-CN" altLang="zh-CN" dirty="0">
                  <a:solidFill>
                    <a:srgbClr val="133984"/>
                  </a:solidFill>
                </a:rPr>
                <a:t>•</a:t>
              </a:r>
              <a:r>
                <a:rPr lang="zh-CN" altLang="zh-CN" dirty="0" smtClean="0">
                  <a:solidFill>
                    <a:srgbClr val="133984"/>
                  </a:solidFill>
                </a:rPr>
                <a:t>海尔斯伯格</a:t>
              </a:r>
              <a:endParaRPr lang="en-US" altLang="zh-CN" dirty="0" smtClean="0">
                <a:solidFill>
                  <a:srgbClr val="133984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133984"/>
                  </a:solidFill>
                </a:rPr>
                <a:t>(Anders Hejlsberg</a:t>
              </a:r>
              <a:r>
                <a:rPr lang="en-US" altLang="zh-CN" dirty="0">
                  <a:solidFill>
                    <a:srgbClr val="133984"/>
                  </a:solidFill>
                </a:rPr>
                <a:t>)</a:t>
              </a:r>
              <a:endParaRPr lang="zh-CN" altLang="zh-CN" dirty="0">
                <a:solidFill>
                  <a:srgbClr val="133984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552314" y="1509983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133984"/>
                </a:solidFill>
              </a:rPr>
              <a:t>Delphi</a:t>
            </a:r>
            <a:r>
              <a:rPr lang="zh-CN" altLang="en-US" b="1" dirty="0" smtClean="0">
                <a:solidFill>
                  <a:srgbClr val="133984"/>
                </a:solidFill>
              </a:rPr>
              <a:t>：</a:t>
            </a:r>
            <a:endParaRPr lang="zh-CN" altLang="zh-CN" dirty="0">
              <a:solidFill>
                <a:srgbClr val="133984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52810" y="2057115"/>
            <a:ext cx="47636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33984"/>
                </a:solidFill>
              </a:rPr>
              <a:t>Borland</a:t>
            </a:r>
            <a:r>
              <a:rPr lang="zh-CN" altLang="zh-CN" dirty="0">
                <a:solidFill>
                  <a:srgbClr val="133984"/>
                </a:solidFill>
              </a:rPr>
              <a:t>（宝兰）公司于</a:t>
            </a:r>
            <a:r>
              <a:rPr lang="en-US" altLang="zh-CN" dirty="0">
                <a:solidFill>
                  <a:srgbClr val="133984"/>
                </a:solidFill>
              </a:rPr>
              <a:t>1995</a:t>
            </a:r>
            <a:r>
              <a:rPr lang="zh-CN" altLang="zh-CN" dirty="0">
                <a:solidFill>
                  <a:srgbClr val="133984"/>
                </a:solidFill>
              </a:rPr>
              <a:t>年</a:t>
            </a:r>
            <a:r>
              <a:rPr lang="zh-CN" altLang="zh-CN" dirty="0" smtClean="0">
                <a:solidFill>
                  <a:srgbClr val="133984"/>
                </a:solidFill>
              </a:rPr>
              <a:t>开发</a:t>
            </a:r>
            <a:r>
              <a:rPr lang="zh-CN" altLang="en-US" dirty="0" smtClean="0">
                <a:solidFill>
                  <a:srgbClr val="133984"/>
                </a:solidFill>
              </a:rPr>
              <a:t>，</a:t>
            </a:r>
            <a:r>
              <a:rPr lang="zh-CN" altLang="zh-CN" dirty="0">
                <a:solidFill>
                  <a:srgbClr val="133984"/>
                </a:solidFill>
              </a:rPr>
              <a:t>主创者为安德斯·海尔斯伯格</a:t>
            </a:r>
            <a:endParaRPr lang="en-US" altLang="zh-CN" dirty="0" smtClean="0">
              <a:solidFill>
                <a:srgbClr val="133984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52314" y="2875002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133984"/>
                </a:solidFill>
              </a:rPr>
              <a:t>由</a:t>
            </a:r>
            <a:r>
              <a:rPr lang="en-US" altLang="zh-CN" dirty="0" smtClean="0">
                <a:solidFill>
                  <a:srgbClr val="133984"/>
                </a:solidFill>
              </a:rPr>
              <a:t>Pascal</a:t>
            </a:r>
            <a:r>
              <a:rPr lang="zh-CN" altLang="en-US" dirty="0" smtClean="0">
                <a:solidFill>
                  <a:srgbClr val="133984"/>
                </a:solidFill>
              </a:rPr>
              <a:t>发展而来，使用</a:t>
            </a:r>
            <a:r>
              <a:rPr lang="en-US" altLang="zh-CN" dirty="0" smtClean="0">
                <a:solidFill>
                  <a:srgbClr val="133984"/>
                </a:solidFill>
              </a:rPr>
              <a:t>Object Pascal</a:t>
            </a:r>
            <a:r>
              <a:rPr lang="zh-CN" altLang="en-US" dirty="0" smtClean="0">
                <a:solidFill>
                  <a:srgbClr val="133984"/>
                </a:solidFill>
              </a:rPr>
              <a:t>作为核心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86098" y="3642782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133984"/>
                </a:solidFill>
              </a:rPr>
              <a:t>C#</a:t>
            </a:r>
            <a:r>
              <a:rPr lang="zh-CN" altLang="zh-CN" b="1" dirty="0" smtClean="0">
                <a:solidFill>
                  <a:srgbClr val="133984"/>
                </a:solidFill>
              </a:rPr>
              <a:t>语言</a:t>
            </a:r>
            <a:r>
              <a:rPr lang="zh-CN" altLang="en-US" b="1" dirty="0" smtClean="0">
                <a:solidFill>
                  <a:srgbClr val="133984"/>
                </a:solidFill>
              </a:rPr>
              <a:t>：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87512" y="4838778"/>
            <a:ext cx="4888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133984"/>
                </a:solidFill>
              </a:rPr>
              <a:t>安德斯·海尔斯伯格</a:t>
            </a:r>
            <a:r>
              <a:rPr lang="en-US" altLang="zh-CN" dirty="0" smtClean="0">
                <a:solidFill>
                  <a:srgbClr val="133984"/>
                </a:solidFill>
              </a:rPr>
              <a:t>1996</a:t>
            </a:r>
            <a:r>
              <a:rPr lang="zh-CN" altLang="en-US" dirty="0" smtClean="0">
                <a:solidFill>
                  <a:srgbClr val="133984"/>
                </a:solidFill>
              </a:rPr>
              <a:t>年跳槽去了微软，开发了</a:t>
            </a:r>
            <a:r>
              <a:rPr lang="en-US" altLang="zh-CN" dirty="0">
                <a:solidFill>
                  <a:srgbClr val="133984"/>
                </a:solidFill>
              </a:rPr>
              <a:t>Visual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133984"/>
                </a:solidFill>
              </a:rPr>
              <a:t>J++</a:t>
            </a:r>
            <a:endParaRPr lang="en-US" altLang="zh-CN" dirty="0">
              <a:solidFill>
                <a:srgbClr val="133984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87512" y="4168088"/>
            <a:ext cx="5356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133984"/>
                </a:solidFill>
              </a:rPr>
              <a:t>微软公司发布的一种面向对象的、运行于</a:t>
            </a:r>
            <a:r>
              <a:rPr lang="en-US" altLang="zh-CN" dirty="0">
                <a:solidFill>
                  <a:srgbClr val="133984"/>
                </a:solidFill>
              </a:rPr>
              <a:t>.NET Framework</a:t>
            </a:r>
            <a:r>
              <a:rPr lang="zh-CN" altLang="zh-CN" dirty="0">
                <a:solidFill>
                  <a:srgbClr val="133984"/>
                </a:solidFill>
              </a:rPr>
              <a:t>上的高级程序设计语言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91704" y="5471118"/>
            <a:ext cx="5272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33984"/>
                </a:solidFill>
              </a:rPr>
              <a:t>2000</a:t>
            </a:r>
            <a:r>
              <a:rPr lang="zh-CN" altLang="en-US" dirty="0">
                <a:solidFill>
                  <a:srgbClr val="133984"/>
                </a:solidFill>
              </a:rPr>
              <a:t>年</a:t>
            </a:r>
            <a:r>
              <a:rPr lang="zh-CN" altLang="en-US" dirty="0" smtClean="0">
                <a:solidFill>
                  <a:srgbClr val="133984"/>
                </a:solidFill>
              </a:rPr>
              <a:t>，由于侵权诉讼，微软用</a:t>
            </a:r>
            <a:r>
              <a:rPr lang="en-US" altLang="zh-CN" dirty="0">
                <a:solidFill>
                  <a:srgbClr val="133984"/>
                </a:solidFill>
              </a:rPr>
              <a:t>C#</a:t>
            </a:r>
            <a:r>
              <a:rPr lang="zh-CN" altLang="en-US" dirty="0">
                <a:solidFill>
                  <a:srgbClr val="133984"/>
                </a:solidFill>
              </a:rPr>
              <a:t>取代</a:t>
            </a:r>
            <a:r>
              <a:rPr lang="zh-CN" altLang="en-US" dirty="0" smtClean="0">
                <a:solidFill>
                  <a:srgbClr val="133984"/>
                </a:solidFill>
              </a:rPr>
              <a:t>了</a:t>
            </a:r>
            <a:r>
              <a:rPr lang="en-US" altLang="zh-CN" dirty="0">
                <a:solidFill>
                  <a:srgbClr val="133984"/>
                </a:solidFill>
              </a:rPr>
              <a:t>Visual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133984"/>
                </a:solidFill>
              </a:rPr>
              <a:t>J</a:t>
            </a:r>
            <a:r>
              <a:rPr lang="en-US" altLang="zh-CN" dirty="0" smtClean="0">
                <a:solidFill>
                  <a:srgbClr val="133984"/>
                </a:solidFill>
              </a:rPr>
              <a:t>++</a:t>
            </a:r>
            <a:endParaRPr lang="en-US" altLang="zh-CN" dirty="0">
              <a:solidFill>
                <a:srgbClr val="13398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34502" y="590863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133984"/>
                </a:solidFill>
              </a:rPr>
              <a:t>特点：</a:t>
            </a:r>
            <a:r>
              <a:rPr lang="zh-CN" altLang="zh-CN" dirty="0" smtClean="0">
                <a:solidFill>
                  <a:srgbClr val="133984"/>
                </a:solidFill>
              </a:rPr>
              <a:t>安全、稳定、简单</a:t>
            </a:r>
            <a:endParaRPr lang="zh-CN" altLang="en-US" dirty="0">
              <a:solidFill>
                <a:srgbClr val="1339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93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88576" y="747936"/>
            <a:ext cx="1404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133984"/>
                </a:solidFill>
              </a:rPr>
              <a:t>Python</a:t>
            </a:r>
            <a:endParaRPr lang="zh-CN" altLang="zh-CN" sz="3200" dirty="0">
              <a:solidFill>
                <a:srgbClr val="133984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6677" y="1756420"/>
            <a:ext cx="2010894" cy="3537684"/>
            <a:chOff x="3510555" y="1700808"/>
            <a:chExt cx="2010894" cy="3537684"/>
          </a:xfrm>
        </p:grpSpPr>
        <p:pic>
          <p:nvPicPr>
            <p:cNvPr id="5" name="图片 4" descr="Guido_van_Rossum_OSCON_2006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8199" y="1700808"/>
              <a:ext cx="1873250" cy="280987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510555" y="4869160"/>
              <a:ext cx="19851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133984"/>
                  </a:solidFill>
                </a:rPr>
                <a:t>Guido </a:t>
              </a:r>
              <a:r>
                <a:rPr lang="en-US" altLang="zh-CN" dirty="0">
                  <a:solidFill>
                    <a:srgbClr val="133984"/>
                  </a:solidFill>
                </a:rPr>
                <a:t>van </a:t>
              </a:r>
              <a:r>
                <a:rPr lang="en-US" altLang="zh-CN" dirty="0" err="1" smtClean="0">
                  <a:solidFill>
                    <a:srgbClr val="133984"/>
                  </a:solidFill>
                </a:rPr>
                <a:t>Rossum</a:t>
              </a:r>
              <a:endParaRPr lang="zh-CN" altLang="zh-CN" dirty="0">
                <a:solidFill>
                  <a:srgbClr val="133984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720728" y="270892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133984"/>
                </a:solidFill>
              </a:rPr>
              <a:t>特点：</a:t>
            </a:r>
            <a:endParaRPr lang="en-US" altLang="zh-CN" dirty="0" smtClean="0">
              <a:solidFill>
                <a:srgbClr val="133984"/>
              </a:solidFill>
            </a:endParaRPr>
          </a:p>
          <a:p>
            <a:r>
              <a:rPr lang="zh-CN" altLang="zh-CN" dirty="0" smtClean="0">
                <a:solidFill>
                  <a:srgbClr val="133984"/>
                </a:solidFill>
              </a:rPr>
              <a:t>能够</a:t>
            </a:r>
            <a:r>
              <a:rPr lang="zh-CN" altLang="zh-CN" dirty="0">
                <a:solidFill>
                  <a:srgbClr val="133984"/>
                </a:solidFill>
              </a:rPr>
              <a:t>很轻松的把用其他语言制作的各种模块（尤其是</a:t>
            </a:r>
            <a:r>
              <a:rPr lang="en-US" altLang="zh-CN" dirty="0">
                <a:solidFill>
                  <a:srgbClr val="133984"/>
                </a:solidFill>
              </a:rPr>
              <a:t>C/C++</a:t>
            </a:r>
            <a:r>
              <a:rPr lang="zh-CN" altLang="zh-CN" dirty="0">
                <a:solidFill>
                  <a:srgbClr val="133984"/>
                </a:solidFill>
              </a:rPr>
              <a:t>）轻松地联结在</a:t>
            </a:r>
            <a:r>
              <a:rPr lang="zh-CN" altLang="zh-CN" dirty="0" smtClean="0">
                <a:solidFill>
                  <a:srgbClr val="133984"/>
                </a:solidFill>
              </a:rPr>
              <a:t>一起</a:t>
            </a:r>
            <a:endParaRPr lang="en-US" altLang="zh-CN" dirty="0" smtClean="0">
              <a:solidFill>
                <a:srgbClr val="133984"/>
              </a:solidFill>
            </a:endParaRPr>
          </a:p>
          <a:p>
            <a:r>
              <a:rPr lang="zh-CN" altLang="zh-CN" dirty="0">
                <a:solidFill>
                  <a:srgbClr val="133984"/>
                </a:solidFill>
              </a:rPr>
              <a:t>可读性、性能、源代码重用度、扩展性几方面都优于普通的</a:t>
            </a:r>
            <a:r>
              <a:rPr lang="en-US" altLang="zh-CN" dirty="0">
                <a:solidFill>
                  <a:srgbClr val="133984"/>
                </a:solidFill>
              </a:rPr>
              <a:t>shell</a:t>
            </a:r>
            <a:r>
              <a:rPr lang="zh-CN" altLang="zh-CN" dirty="0" smtClean="0">
                <a:solidFill>
                  <a:srgbClr val="133984"/>
                </a:solidFill>
              </a:rPr>
              <a:t>脚本</a:t>
            </a:r>
            <a:endParaRPr lang="en-US" altLang="zh-CN" dirty="0" smtClean="0">
              <a:solidFill>
                <a:srgbClr val="133984"/>
              </a:solidFill>
            </a:endParaRPr>
          </a:p>
          <a:p>
            <a:r>
              <a:rPr lang="zh-CN" altLang="zh-CN" dirty="0">
                <a:solidFill>
                  <a:srgbClr val="133984"/>
                </a:solidFill>
              </a:rPr>
              <a:t>经常被用于编写服务器软件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8828" y="175642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133984"/>
                </a:solidFill>
              </a:rPr>
              <a:t>近</a:t>
            </a:r>
            <a:r>
              <a:rPr lang="zh-CN" altLang="zh-CN" dirty="0" smtClean="0">
                <a:solidFill>
                  <a:srgbClr val="133984"/>
                </a:solidFill>
              </a:rPr>
              <a:t>年来</a:t>
            </a:r>
            <a:r>
              <a:rPr lang="zh-CN" altLang="zh-CN" dirty="0">
                <a:solidFill>
                  <a:srgbClr val="133984"/>
                </a:solidFill>
              </a:rPr>
              <a:t>日渐流行</a:t>
            </a:r>
            <a:endParaRPr lang="zh-CN" altLang="en-US" dirty="0">
              <a:solidFill>
                <a:srgbClr val="1339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44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33984"/>
                </a:solidFill>
              </a:rPr>
              <a:t>函数式程序设计语言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705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83568" y="1532692"/>
            <a:ext cx="1685925" cy="3517358"/>
            <a:chOff x="1691680" y="1916832"/>
            <a:chExt cx="1685925" cy="3517358"/>
          </a:xfrm>
        </p:grpSpPr>
        <p:pic>
          <p:nvPicPr>
            <p:cNvPr id="4097" name="图片 22" descr="说明: Alonzo_Church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1916832"/>
              <a:ext cx="1685925" cy="2247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1700287" y="4787859"/>
              <a:ext cx="16773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dirty="0" smtClean="0">
                  <a:solidFill>
                    <a:srgbClr val="133984"/>
                  </a:solidFill>
                </a:rPr>
                <a:t>阿隆佐</a:t>
              </a:r>
              <a:r>
                <a:rPr lang="zh-CN" altLang="zh-CN" dirty="0">
                  <a:solidFill>
                    <a:srgbClr val="133984"/>
                  </a:solidFill>
                </a:rPr>
                <a:t>•</a:t>
              </a:r>
              <a:r>
                <a:rPr lang="zh-CN" altLang="zh-CN" dirty="0" smtClean="0">
                  <a:solidFill>
                    <a:srgbClr val="133984"/>
                  </a:solidFill>
                </a:rPr>
                <a:t>邱奇</a:t>
              </a:r>
              <a:endParaRPr lang="en-US" altLang="zh-CN" dirty="0" smtClean="0">
                <a:solidFill>
                  <a:srgbClr val="133984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133984"/>
                  </a:solidFill>
                </a:rPr>
                <a:t>(Alonzo Church)</a:t>
              </a:r>
              <a:endParaRPr lang="zh-CN" altLang="zh-CN" dirty="0">
                <a:solidFill>
                  <a:srgbClr val="133984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372200" y="1532692"/>
            <a:ext cx="2286000" cy="3456384"/>
            <a:chOff x="5442608" y="1916832"/>
            <a:chExt cx="2286000" cy="3456384"/>
          </a:xfrm>
        </p:grpSpPr>
        <p:pic>
          <p:nvPicPr>
            <p:cNvPr id="7" name="图片 6" descr="Kleene.jp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796136" y="1916832"/>
              <a:ext cx="1578944" cy="224790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5442608" y="4726885"/>
              <a:ext cx="2286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dirty="0" smtClean="0">
                  <a:solidFill>
                    <a:srgbClr val="133984"/>
                  </a:solidFill>
                </a:rPr>
                <a:t>斯蒂芬</a:t>
              </a:r>
              <a:r>
                <a:rPr lang="zh-CN" altLang="zh-CN" dirty="0">
                  <a:solidFill>
                    <a:srgbClr val="133984"/>
                  </a:solidFill>
                </a:rPr>
                <a:t>•科尔•克莱</a:t>
              </a:r>
              <a:r>
                <a:rPr lang="zh-CN" altLang="zh-CN" dirty="0" smtClean="0">
                  <a:solidFill>
                    <a:srgbClr val="133984"/>
                  </a:solidFill>
                </a:rPr>
                <a:t>尼</a:t>
              </a:r>
              <a:endParaRPr lang="en-US" altLang="zh-CN" dirty="0" smtClean="0">
                <a:solidFill>
                  <a:srgbClr val="133984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133984"/>
                  </a:solidFill>
                </a:rPr>
                <a:t>(Stephen </a:t>
              </a:r>
              <a:r>
                <a:rPr lang="en-US" altLang="zh-CN" dirty="0">
                  <a:solidFill>
                    <a:srgbClr val="133984"/>
                  </a:solidFill>
                </a:rPr>
                <a:t>Cole </a:t>
              </a:r>
              <a:r>
                <a:rPr lang="en-US" altLang="zh-CN" dirty="0" err="1" smtClean="0">
                  <a:solidFill>
                    <a:srgbClr val="133984"/>
                  </a:solidFill>
                </a:rPr>
                <a:t>Kleene</a:t>
              </a:r>
              <a:r>
                <a:rPr lang="en-US" altLang="zh-CN" dirty="0" smtClean="0">
                  <a:solidFill>
                    <a:srgbClr val="133984"/>
                  </a:solidFill>
                </a:rPr>
                <a:t>)</a:t>
              </a:r>
              <a:endParaRPr lang="zh-CN" altLang="zh-CN" dirty="0">
                <a:solidFill>
                  <a:srgbClr val="133984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014359" y="2475190"/>
            <a:ext cx="70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>
                <a:solidFill>
                  <a:srgbClr val="133984"/>
                </a:solidFill>
              </a:rPr>
              <a:t>特点</a:t>
            </a:r>
            <a:r>
              <a:rPr lang="en-US" altLang="zh-CN" dirty="0" smtClean="0">
                <a:solidFill>
                  <a:srgbClr val="133984"/>
                </a:solidFill>
              </a:rPr>
              <a:t>: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92903" y="2895600"/>
            <a:ext cx="2448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133984"/>
                </a:solidFill>
              </a:rPr>
              <a:t>①函数是</a:t>
            </a:r>
            <a:r>
              <a:rPr lang="en-US" altLang="zh-CN" dirty="0">
                <a:solidFill>
                  <a:srgbClr val="133984"/>
                </a:solidFill>
              </a:rPr>
              <a:t>"</a:t>
            </a:r>
            <a:r>
              <a:rPr lang="zh-CN" altLang="zh-CN" dirty="0">
                <a:solidFill>
                  <a:srgbClr val="133984"/>
                </a:solidFill>
              </a:rPr>
              <a:t>第一等公民</a:t>
            </a:r>
            <a:r>
              <a:rPr lang="en-US" altLang="zh-CN" dirty="0">
                <a:solidFill>
                  <a:srgbClr val="133984"/>
                </a:solidFill>
              </a:rPr>
              <a:t>"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14359" y="3418492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133984"/>
                </a:solidFill>
              </a:rPr>
              <a:t>②只用“表达式”，不用“语句”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3739" y="3951892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133984"/>
                </a:solidFill>
              </a:rPr>
              <a:t>③没有</a:t>
            </a:r>
            <a:r>
              <a:rPr lang="en-US" altLang="zh-CN" dirty="0">
                <a:solidFill>
                  <a:srgbClr val="133984"/>
                </a:solidFill>
              </a:rPr>
              <a:t>"</a:t>
            </a:r>
            <a:r>
              <a:rPr lang="zh-CN" altLang="zh-CN" dirty="0">
                <a:solidFill>
                  <a:srgbClr val="133984"/>
                </a:solidFill>
              </a:rPr>
              <a:t>副作用</a:t>
            </a:r>
            <a:r>
              <a:rPr lang="en-US" altLang="zh-CN" dirty="0">
                <a:solidFill>
                  <a:srgbClr val="133984"/>
                </a:solidFill>
              </a:rPr>
              <a:t>"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13739" y="450668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133984"/>
                </a:solidFill>
              </a:rPr>
              <a:t>④不修改状态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92903" y="508364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133984"/>
                </a:solidFill>
              </a:rPr>
              <a:t>⑤引用透明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90239" y="1324452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133984"/>
                </a:solidFill>
              </a:rPr>
              <a:t>又称为非冯诺伊曼式语言</a:t>
            </a:r>
            <a:endParaRPr lang="zh-CN" altLang="en-US" dirty="0">
              <a:solidFill>
                <a:srgbClr val="1339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08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15616" y="716502"/>
            <a:ext cx="7128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33984"/>
                </a:solidFill>
              </a:rPr>
              <a:t>LISP:</a:t>
            </a:r>
            <a:r>
              <a:rPr lang="zh-CN" altLang="zh-CN" dirty="0">
                <a:solidFill>
                  <a:srgbClr val="133984"/>
                </a:solidFill>
              </a:rPr>
              <a:t>约翰·麦卡锡（</a:t>
            </a:r>
            <a:r>
              <a:rPr lang="en-US" altLang="zh-CN" dirty="0">
                <a:solidFill>
                  <a:srgbClr val="133984"/>
                </a:solidFill>
              </a:rPr>
              <a:t>John McCarthy</a:t>
            </a:r>
            <a:r>
              <a:rPr lang="zh-CN" altLang="zh-CN" dirty="0">
                <a:solidFill>
                  <a:srgbClr val="133984"/>
                </a:solidFill>
              </a:rPr>
              <a:t>）等在</a:t>
            </a:r>
            <a:r>
              <a:rPr lang="en-US" altLang="zh-CN" dirty="0">
                <a:solidFill>
                  <a:srgbClr val="133984"/>
                </a:solidFill>
              </a:rPr>
              <a:t>1960</a:t>
            </a:r>
            <a:r>
              <a:rPr lang="zh-CN" altLang="zh-CN" dirty="0">
                <a:solidFill>
                  <a:srgbClr val="133984"/>
                </a:solidFill>
              </a:rPr>
              <a:t>年左右发明了</a:t>
            </a:r>
            <a:r>
              <a:rPr lang="en-US" altLang="zh-CN" dirty="0">
                <a:solidFill>
                  <a:srgbClr val="133984"/>
                </a:solidFill>
              </a:rPr>
              <a:t>LISP</a:t>
            </a:r>
            <a:r>
              <a:rPr lang="zh-CN" altLang="zh-CN" dirty="0">
                <a:solidFill>
                  <a:srgbClr val="133984"/>
                </a:solidFill>
              </a:rPr>
              <a:t> ，是一种基于λ演算的函数式编程语言，其特长在于操作符号性的数据和复杂的数据结构。</a:t>
            </a:r>
            <a:endParaRPr lang="en-US" altLang="zh-CN" dirty="0">
              <a:solidFill>
                <a:srgbClr val="133984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2084" y="1988840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33984"/>
                </a:solidFill>
              </a:rPr>
              <a:t>Haskell:1980 </a:t>
            </a:r>
            <a:r>
              <a:rPr lang="zh-CN" altLang="zh-CN" dirty="0">
                <a:solidFill>
                  <a:srgbClr val="133984"/>
                </a:solidFill>
              </a:rPr>
              <a:t>年代末期发布的</a:t>
            </a:r>
            <a:r>
              <a:rPr lang="en-US" altLang="zh-CN" dirty="0">
                <a:solidFill>
                  <a:srgbClr val="133984"/>
                </a:solidFill>
              </a:rPr>
              <a:t>Haskell</a:t>
            </a:r>
            <a:r>
              <a:rPr lang="zh-CN" altLang="zh-CN" dirty="0">
                <a:solidFill>
                  <a:srgbClr val="133984"/>
                </a:solidFill>
              </a:rPr>
              <a:t>，是在编程语言</a:t>
            </a:r>
            <a:r>
              <a:rPr lang="en-US" altLang="zh-CN" dirty="0">
                <a:solidFill>
                  <a:srgbClr val="133984"/>
                </a:solidFill>
              </a:rPr>
              <a:t>Miranda </a:t>
            </a:r>
            <a:r>
              <a:rPr lang="zh-CN" altLang="zh-CN" dirty="0">
                <a:solidFill>
                  <a:srgbClr val="133984"/>
                </a:solidFill>
              </a:rPr>
              <a:t>的基础上进行了标准化的纯函数式编程语言，集合了很多函数式编程研究的思想，利用很简单的叙述就可以完成链表、矩阵等数据结构，现如今非常广泛地被用于研究的一种函数语言。</a:t>
            </a:r>
            <a:endParaRPr lang="en-US" altLang="zh-CN" dirty="0">
              <a:solidFill>
                <a:srgbClr val="13398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616" y="3486492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133984"/>
                </a:solidFill>
              </a:rPr>
              <a:t>Erlang</a:t>
            </a:r>
            <a:r>
              <a:rPr lang="zh-CN" altLang="en-US" dirty="0">
                <a:solidFill>
                  <a:srgbClr val="133984"/>
                </a:solidFill>
              </a:rPr>
              <a:t>：</a:t>
            </a:r>
            <a:r>
              <a:rPr lang="zh-CN" altLang="zh-CN" dirty="0">
                <a:solidFill>
                  <a:srgbClr val="133984"/>
                </a:solidFill>
              </a:rPr>
              <a:t>由瑞典电信设备制造商爱立信所辖的</a:t>
            </a:r>
            <a:r>
              <a:rPr lang="en-US" altLang="zh-CN" dirty="0">
                <a:solidFill>
                  <a:srgbClr val="133984"/>
                </a:solidFill>
              </a:rPr>
              <a:t>CS-Lab</a:t>
            </a:r>
            <a:r>
              <a:rPr lang="zh-CN" altLang="zh-CN" dirty="0">
                <a:solidFill>
                  <a:srgbClr val="133984"/>
                </a:solidFill>
              </a:rPr>
              <a:t>开发，是一种通用的面向并发的编程语言。</a:t>
            </a:r>
            <a:endParaRPr lang="en-US" altLang="zh-CN" dirty="0">
              <a:solidFill>
                <a:srgbClr val="133984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4653136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33984"/>
                </a:solidFill>
              </a:rPr>
              <a:t>Ruby</a:t>
            </a:r>
            <a:r>
              <a:rPr lang="zh-CN" altLang="en-US" dirty="0">
                <a:solidFill>
                  <a:srgbClr val="133984"/>
                </a:solidFill>
              </a:rPr>
              <a:t>：</a:t>
            </a:r>
            <a:r>
              <a:rPr lang="zh-CN" altLang="zh-CN" dirty="0">
                <a:solidFill>
                  <a:srgbClr val="133984"/>
                </a:solidFill>
              </a:rPr>
              <a:t>在</a:t>
            </a:r>
            <a:r>
              <a:rPr lang="en-US" altLang="zh-CN" dirty="0">
                <a:solidFill>
                  <a:srgbClr val="133984"/>
                </a:solidFill>
              </a:rPr>
              <a:t>20</a:t>
            </a:r>
            <a:r>
              <a:rPr lang="zh-CN" altLang="zh-CN" dirty="0">
                <a:solidFill>
                  <a:srgbClr val="133984"/>
                </a:solidFill>
              </a:rPr>
              <a:t>世纪</a:t>
            </a:r>
            <a:r>
              <a:rPr lang="en-US" altLang="zh-CN" dirty="0">
                <a:solidFill>
                  <a:srgbClr val="133984"/>
                </a:solidFill>
              </a:rPr>
              <a:t>90</a:t>
            </a:r>
            <a:r>
              <a:rPr lang="zh-CN" altLang="zh-CN" dirty="0">
                <a:solidFill>
                  <a:srgbClr val="133984"/>
                </a:solidFill>
              </a:rPr>
              <a:t>年代由日本人松本行弘</a:t>
            </a:r>
            <a:r>
              <a:rPr lang="zh-CN" altLang="zh-CN" dirty="0" smtClean="0">
                <a:solidFill>
                  <a:srgbClr val="133984"/>
                </a:solidFill>
              </a:rPr>
              <a:t>开发</a:t>
            </a:r>
            <a:r>
              <a:rPr lang="zh-CN" altLang="en-US" dirty="0" smtClean="0">
                <a:solidFill>
                  <a:srgbClr val="133984"/>
                </a:solidFill>
              </a:rPr>
              <a:t>。程序</a:t>
            </a:r>
            <a:r>
              <a:rPr lang="zh-CN" altLang="zh-CN" dirty="0" smtClean="0">
                <a:solidFill>
                  <a:srgbClr val="133984"/>
                </a:solidFill>
              </a:rPr>
              <a:t>通常</a:t>
            </a:r>
            <a:r>
              <a:rPr lang="zh-CN" altLang="zh-CN" dirty="0">
                <a:solidFill>
                  <a:srgbClr val="133984"/>
                </a:solidFill>
              </a:rPr>
              <a:t>非常直观，按照编程人认为它应该的方式运行。</a:t>
            </a:r>
          </a:p>
        </p:txBody>
      </p:sp>
    </p:spTree>
    <p:extLst>
      <p:ext uri="{BB962C8B-B14F-4D97-AF65-F5344CB8AC3E}">
        <p14:creationId xmlns:p14="http://schemas.microsoft.com/office/powerpoint/2010/main" val="219484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133984"/>
                </a:solidFill>
              </a:rPr>
              <a:t>逻辑式程序设计语言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8413"/>
            <a:ext cx="2375495" cy="72042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133984"/>
                </a:solidFill>
              </a:rPr>
              <a:t>Prolog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13398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67744" y="2428776"/>
            <a:ext cx="341792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133984"/>
                </a:solidFill>
              </a:rPr>
              <a:t>特点：</a:t>
            </a:r>
            <a:endParaRPr lang="en-US" altLang="zh-CN" sz="2400" dirty="0" smtClean="0">
              <a:solidFill>
                <a:srgbClr val="133984"/>
              </a:solidFill>
            </a:endParaRPr>
          </a:p>
          <a:p>
            <a:r>
              <a:rPr lang="en-US" altLang="zh-CN" sz="2400" dirty="0" smtClean="0">
                <a:solidFill>
                  <a:srgbClr val="133984"/>
                </a:solidFill>
              </a:rPr>
              <a:t>1</a:t>
            </a:r>
            <a:r>
              <a:rPr lang="zh-CN" altLang="en-US" sz="2400" dirty="0" smtClean="0">
                <a:solidFill>
                  <a:srgbClr val="133984"/>
                </a:solidFill>
              </a:rPr>
              <a:t>、</a:t>
            </a:r>
            <a:r>
              <a:rPr lang="zh-CN" altLang="zh-CN" sz="2400" dirty="0" smtClean="0">
                <a:solidFill>
                  <a:srgbClr val="133984"/>
                </a:solidFill>
              </a:rPr>
              <a:t>是</a:t>
            </a:r>
            <a:r>
              <a:rPr lang="zh-CN" altLang="zh-CN" sz="2400" dirty="0">
                <a:solidFill>
                  <a:srgbClr val="133984"/>
                </a:solidFill>
              </a:rPr>
              <a:t>一种描述</a:t>
            </a:r>
            <a:r>
              <a:rPr lang="zh-CN" altLang="zh-CN" sz="2400" dirty="0" smtClean="0">
                <a:solidFill>
                  <a:srgbClr val="133984"/>
                </a:solidFill>
              </a:rPr>
              <a:t>语言</a:t>
            </a:r>
            <a:endParaRPr lang="en-US" altLang="zh-CN" sz="2400" dirty="0" smtClean="0">
              <a:solidFill>
                <a:srgbClr val="133984"/>
              </a:solidFill>
            </a:endParaRPr>
          </a:p>
          <a:p>
            <a:r>
              <a:rPr lang="en-US" altLang="zh-CN" sz="2400" dirty="0" smtClean="0">
                <a:solidFill>
                  <a:srgbClr val="133984"/>
                </a:solidFill>
              </a:rPr>
              <a:t>2</a:t>
            </a:r>
            <a:r>
              <a:rPr lang="zh-CN" altLang="en-US" sz="2400" dirty="0" smtClean="0">
                <a:solidFill>
                  <a:srgbClr val="133984"/>
                </a:solidFill>
              </a:rPr>
              <a:t>、</a:t>
            </a:r>
            <a:r>
              <a:rPr lang="zh-CN" altLang="zh-CN" sz="2400" dirty="0" smtClean="0">
                <a:solidFill>
                  <a:srgbClr val="133984"/>
                </a:solidFill>
              </a:rPr>
              <a:t>数据</a:t>
            </a:r>
            <a:r>
              <a:rPr lang="zh-CN" altLang="zh-CN" sz="2400" dirty="0">
                <a:solidFill>
                  <a:srgbClr val="133984"/>
                </a:solidFill>
              </a:rPr>
              <a:t>和程序结构</a:t>
            </a:r>
            <a:r>
              <a:rPr lang="zh-CN" altLang="zh-CN" sz="2400" dirty="0" smtClean="0">
                <a:solidFill>
                  <a:srgbClr val="133984"/>
                </a:solidFill>
              </a:rPr>
              <a:t>统一</a:t>
            </a:r>
            <a:endParaRPr lang="en-US" altLang="zh-CN" sz="2400" dirty="0" smtClean="0">
              <a:solidFill>
                <a:srgbClr val="133984"/>
              </a:solidFill>
            </a:endParaRPr>
          </a:p>
          <a:p>
            <a:r>
              <a:rPr lang="en-US" altLang="zh-CN" sz="2400" dirty="0" smtClean="0">
                <a:solidFill>
                  <a:srgbClr val="133984"/>
                </a:solidFill>
              </a:rPr>
              <a:t>3</a:t>
            </a:r>
            <a:r>
              <a:rPr lang="zh-CN" altLang="en-US" sz="2400" dirty="0" smtClean="0">
                <a:solidFill>
                  <a:srgbClr val="133984"/>
                </a:solidFill>
              </a:rPr>
              <a:t>、</a:t>
            </a:r>
            <a:r>
              <a:rPr lang="zh-CN" altLang="zh-CN" sz="2400" dirty="0" smtClean="0">
                <a:solidFill>
                  <a:srgbClr val="133984"/>
                </a:solidFill>
              </a:rPr>
              <a:t>递归</a:t>
            </a:r>
            <a:endParaRPr lang="zh-CN" altLang="en-US" sz="2400" dirty="0">
              <a:solidFill>
                <a:srgbClr val="1339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23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133984"/>
                </a:solidFill>
              </a:rPr>
              <a:t>标记语言和</a:t>
            </a:r>
            <a:r>
              <a:rPr lang="en-US" altLang="zh-CN" dirty="0">
                <a:solidFill>
                  <a:srgbClr val="133984"/>
                </a:solidFill>
              </a:rPr>
              <a:t>web</a:t>
            </a:r>
            <a:r>
              <a:rPr lang="zh-CN" altLang="zh-CN" dirty="0">
                <a:solidFill>
                  <a:srgbClr val="133984"/>
                </a:solidFill>
              </a:rPr>
              <a:t>开发语言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 dirty="0"/>
              <a:t>标记语言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133984"/>
                </a:solidFill>
              </a:rPr>
              <a:t>HTML </a:t>
            </a:r>
            <a:r>
              <a:rPr lang="en-US" altLang="zh-CN" b="1" dirty="0">
                <a:solidFill>
                  <a:srgbClr val="133984"/>
                </a:solidFill>
              </a:rPr>
              <a:t>(</a:t>
            </a:r>
            <a:r>
              <a:rPr lang="en-US" altLang="zh-CN" b="1" dirty="0" err="1">
                <a:solidFill>
                  <a:srgbClr val="133984"/>
                </a:solidFill>
              </a:rPr>
              <a:t>HyperText</a:t>
            </a:r>
            <a:r>
              <a:rPr lang="en-US" altLang="zh-CN" b="1" dirty="0">
                <a:solidFill>
                  <a:srgbClr val="133984"/>
                </a:solidFill>
              </a:rPr>
              <a:t> Markup Language</a:t>
            </a:r>
            <a:r>
              <a:rPr lang="en-US" altLang="zh-CN" b="1" dirty="0" smtClean="0">
                <a:solidFill>
                  <a:srgbClr val="133984"/>
                </a:solidFill>
              </a:rPr>
              <a:t>)</a:t>
            </a:r>
          </a:p>
          <a:p>
            <a:r>
              <a:rPr lang="en-US" altLang="zh-CN" b="1" dirty="0">
                <a:solidFill>
                  <a:srgbClr val="133984"/>
                </a:solidFill>
              </a:rPr>
              <a:t>CSS</a:t>
            </a:r>
            <a:r>
              <a:rPr lang="zh-CN" altLang="zh-CN" b="1" dirty="0">
                <a:solidFill>
                  <a:srgbClr val="133984"/>
                </a:solidFill>
              </a:rPr>
              <a:t>（</a:t>
            </a:r>
            <a:r>
              <a:rPr lang="en-US" altLang="zh-CN" b="1" dirty="0">
                <a:solidFill>
                  <a:srgbClr val="133984"/>
                </a:solidFill>
              </a:rPr>
              <a:t>Cascading Style Sheets</a:t>
            </a:r>
            <a:r>
              <a:rPr lang="zh-CN" altLang="zh-CN" b="1" dirty="0" smtClean="0">
                <a:solidFill>
                  <a:srgbClr val="133984"/>
                </a:solidFill>
              </a:rPr>
              <a:t>）</a:t>
            </a:r>
            <a:endParaRPr lang="en-US" altLang="zh-CN" b="1" dirty="0" smtClean="0">
              <a:solidFill>
                <a:srgbClr val="133984"/>
              </a:solidFill>
            </a:endParaRPr>
          </a:p>
          <a:p>
            <a:r>
              <a:rPr lang="en-US" altLang="zh-CN" b="1" dirty="0">
                <a:solidFill>
                  <a:srgbClr val="133984"/>
                </a:solidFill>
              </a:rPr>
              <a:t>XML</a:t>
            </a:r>
            <a:r>
              <a:rPr lang="zh-CN" altLang="zh-CN" b="1" dirty="0">
                <a:solidFill>
                  <a:srgbClr val="133984"/>
                </a:solidFill>
              </a:rPr>
              <a:t>（</a:t>
            </a:r>
            <a:r>
              <a:rPr lang="en-US" altLang="zh-CN" b="1" dirty="0">
                <a:solidFill>
                  <a:srgbClr val="133984"/>
                </a:solidFill>
              </a:rPr>
              <a:t>Extensible Markup Language</a:t>
            </a:r>
            <a:r>
              <a:rPr lang="zh-CN" altLang="zh-CN" b="1" dirty="0" smtClean="0">
                <a:solidFill>
                  <a:srgbClr val="133984"/>
                </a:solidFill>
              </a:rPr>
              <a:t>）</a:t>
            </a:r>
            <a:endParaRPr lang="en-US" altLang="zh-CN" b="1" dirty="0" smtClean="0">
              <a:solidFill>
                <a:srgbClr val="133984"/>
              </a:solidFill>
            </a:endParaRPr>
          </a:p>
          <a:p>
            <a:r>
              <a:rPr lang="en-US" altLang="zh-CN" b="1" dirty="0" smtClean="0">
                <a:solidFill>
                  <a:srgbClr val="133984"/>
                </a:solidFill>
              </a:rPr>
              <a:t>XHTML</a:t>
            </a:r>
            <a:r>
              <a:rPr lang="zh-CN" altLang="zh-CN" b="1" dirty="0" smtClean="0">
                <a:solidFill>
                  <a:srgbClr val="133984"/>
                </a:solidFill>
              </a:rPr>
              <a:t>（ </a:t>
            </a:r>
            <a:r>
              <a:rPr lang="en-US" altLang="zh-CN" b="1" dirty="0" smtClean="0">
                <a:solidFill>
                  <a:srgbClr val="133984"/>
                </a:solidFill>
              </a:rPr>
              <a:t>The </a:t>
            </a:r>
            <a:r>
              <a:rPr lang="en-US" altLang="zh-CN" b="1" dirty="0">
                <a:solidFill>
                  <a:srgbClr val="133984"/>
                </a:solidFill>
              </a:rPr>
              <a:t>Extensible </a:t>
            </a:r>
            <a:r>
              <a:rPr lang="en-US" altLang="zh-CN" b="1" dirty="0" err="1">
                <a:solidFill>
                  <a:srgbClr val="133984"/>
                </a:solidFill>
              </a:rPr>
              <a:t>HyperText</a:t>
            </a:r>
            <a:r>
              <a:rPr lang="en-US" altLang="zh-CN" b="1" dirty="0">
                <a:solidFill>
                  <a:srgbClr val="133984"/>
                </a:solidFill>
              </a:rPr>
              <a:t> Markup </a:t>
            </a:r>
            <a:r>
              <a:rPr lang="en-US" altLang="zh-CN" b="1" dirty="0" smtClean="0">
                <a:solidFill>
                  <a:srgbClr val="133984"/>
                </a:solidFill>
              </a:rPr>
              <a:t>Language</a:t>
            </a:r>
            <a:r>
              <a:rPr lang="zh-CN" altLang="zh-CN" b="1" dirty="0">
                <a:solidFill>
                  <a:srgbClr val="133984"/>
                </a:solidFill>
              </a:rPr>
              <a:t>）</a:t>
            </a:r>
            <a:endParaRPr lang="en-US" altLang="zh-CN" b="1" dirty="0">
              <a:solidFill>
                <a:srgbClr val="133984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08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133984"/>
                </a:solidFill>
              </a:rPr>
              <a:t>标记语言和</a:t>
            </a:r>
            <a:r>
              <a:rPr lang="en-US" altLang="zh-CN" dirty="0">
                <a:solidFill>
                  <a:srgbClr val="133984"/>
                </a:solidFill>
              </a:rPr>
              <a:t>web</a:t>
            </a:r>
            <a:r>
              <a:rPr lang="zh-CN" altLang="zh-CN" dirty="0">
                <a:solidFill>
                  <a:srgbClr val="133984"/>
                </a:solidFill>
              </a:rPr>
              <a:t>开发语言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857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133984"/>
                </a:solidFill>
              </a:rPr>
              <a:t>web</a:t>
            </a:r>
            <a:r>
              <a:rPr lang="zh-CN" altLang="zh-CN" b="1" dirty="0">
                <a:solidFill>
                  <a:srgbClr val="133984"/>
                </a:solidFill>
              </a:rPr>
              <a:t>开发</a:t>
            </a:r>
            <a:r>
              <a:rPr lang="zh-CN" altLang="zh-CN" b="1" dirty="0" smtClean="0">
                <a:solidFill>
                  <a:srgbClr val="133984"/>
                </a:solidFill>
              </a:rPr>
              <a:t>语言</a:t>
            </a:r>
            <a:endParaRPr lang="en-US" altLang="zh-CN" b="1" dirty="0" smtClean="0">
              <a:solidFill>
                <a:srgbClr val="133984"/>
              </a:solidFill>
            </a:endParaRPr>
          </a:p>
          <a:p>
            <a:r>
              <a:rPr lang="en-US" altLang="zh-CN" b="1" dirty="0" smtClean="0">
                <a:solidFill>
                  <a:srgbClr val="133984"/>
                </a:solidFill>
              </a:rPr>
              <a:t>CGI</a:t>
            </a:r>
            <a:r>
              <a:rPr lang="zh-CN" altLang="zh-CN" dirty="0" smtClean="0">
                <a:solidFill>
                  <a:srgbClr val="133984"/>
                </a:solidFill>
              </a:rPr>
              <a:t>（</a:t>
            </a:r>
            <a:r>
              <a:rPr lang="en-US" altLang="zh-CN" b="1" dirty="0" smtClean="0">
                <a:solidFill>
                  <a:srgbClr val="133984"/>
                </a:solidFill>
              </a:rPr>
              <a:t>Common </a:t>
            </a:r>
            <a:r>
              <a:rPr lang="en-US" altLang="zh-CN" b="1" dirty="0">
                <a:solidFill>
                  <a:srgbClr val="133984"/>
                </a:solidFill>
              </a:rPr>
              <a:t>Gateway Interface</a:t>
            </a:r>
            <a:r>
              <a:rPr lang="zh-CN" altLang="zh-CN" dirty="0" smtClean="0">
                <a:solidFill>
                  <a:srgbClr val="133984"/>
                </a:solidFill>
              </a:rPr>
              <a:t>）</a:t>
            </a:r>
            <a:endParaRPr lang="en-US" altLang="zh-CN" dirty="0" smtClean="0">
              <a:solidFill>
                <a:srgbClr val="133984"/>
              </a:solidFill>
            </a:endParaRPr>
          </a:p>
          <a:p>
            <a:r>
              <a:rPr lang="en-US" altLang="zh-CN" b="1" dirty="0" smtClean="0">
                <a:solidFill>
                  <a:srgbClr val="133984"/>
                </a:solidFill>
              </a:rPr>
              <a:t>ASP</a:t>
            </a:r>
            <a:r>
              <a:rPr lang="zh-CN" altLang="zh-CN" dirty="0" smtClean="0">
                <a:solidFill>
                  <a:srgbClr val="133984"/>
                </a:solidFill>
              </a:rPr>
              <a:t>（</a:t>
            </a:r>
            <a:r>
              <a:rPr lang="en-US" altLang="zh-CN" b="1" dirty="0" smtClean="0">
                <a:solidFill>
                  <a:srgbClr val="133984"/>
                </a:solidFill>
              </a:rPr>
              <a:t> </a:t>
            </a:r>
            <a:r>
              <a:rPr lang="en-US" altLang="zh-CN" b="1" dirty="0">
                <a:solidFill>
                  <a:srgbClr val="133984"/>
                </a:solidFill>
              </a:rPr>
              <a:t>Active Server Page</a:t>
            </a:r>
            <a:r>
              <a:rPr lang="zh-CN" altLang="zh-CN" dirty="0" smtClean="0">
                <a:solidFill>
                  <a:srgbClr val="133984"/>
                </a:solidFill>
              </a:rPr>
              <a:t> ）</a:t>
            </a:r>
            <a:endParaRPr lang="en-US" altLang="zh-CN" b="1" dirty="0" smtClean="0">
              <a:solidFill>
                <a:srgbClr val="133984"/>
              </a:solidFill>
            </a:endParaRPr>
          </a:p>
          <a:p>
            <a:r>
              <a:rPr lang="en-US" altLang="zh-CN" b="1" dirty="0" smtClean="0">
                <a:solidFill>
                  <a:srgbClr val="133984"/>
                </a:solidFill>
              </a:rPr>
              <a:t>VBScript</a:t>
            </a:r>
            <a:r>
              <a:rPr lang="zh-CN" altLang="zh-CN" dirty="0" smtClean="0">
                <a:solidFill>
                  <a:srgbClr val="133984"/>
                </a:solidFill>
              </a:rPr>
              <a:t>（</a:t>
            </a:r>
            <a:r>
              <a:rPr lang="en-US" altLang="zh-CN" b="1" dirty="0">
                <a:solidFill>
                  <a:srgbClr val="133984"/>
                </a:solidFill>
              </a:rPr>
              <a:t>Visual Basic </a:t>
            </a:r>
            <a:r>
              <a:rPr lang="en-US" altLang="zh-CN" b="1" dirty="0" smtClean="0">
                <a:solidFill>
                  <a:srgbClr val="133984"/>
                </a:solidFill>
              </a:rPr>
              <a:t>Script</a:t>
            </a:r>
            <a:r>
              <a:rPr lang="zh-CN" altLang="zh-CN" dirty="0" smtClean="0">
                <a:solidFill>
                  <a:srgbClr val="133984"/>
                </a:solidFill>
              </a:rPr>
              <a:t>）</a:t>
            </a:r>
            <a:endParaRPr lang="en-US" altLang="zh-CN" dirty="0">
              <a:solidFill>
                <a:srgbClr val="133984"/>
              </a:solidFill>
            </a:endParaRPr>
          </a:p>
          <a:p>
            <a:r>
              <a:rPr lang="en-US" altLang="zh-CN" b="1" dirty="0" smtClean="0">
                <a:solidFill>
                  <a:srgbClr val="133984"/>
                </a:solidFill>
              </a:rPr>
              <a:t>PHP</a:t>
            </a:r>
            <a:r>
              <a:rPr lang="zh-CN" altLang="zh-CN" dirty="0" smtClean="0">
                <a:solidFill>
                  <a:srgbClr val="133984"/>
                </a:solidFill>
              </a:rPr>
              <a:t>（</a:t>
            </a:r>
            <a:r>
              <a:rPr lang="en-US" altLang="zh-CN" b="1" dirty="0" smtClean="0">
                <a:solidFill>
                  <a:srgbClr val="133984"/>
                </a:solidFill>
              </a:rPr>
              <a:t>Hypertext </a:t>
            </a:r>
            <a:r>
              <a:rPr lang="en-US" altLang="zh-CN" b="1" dirty="0">
                <a:solidFill>
                  <a:srgbClr val="133984"/>
                </a:solidFill>
              </a:rPr>
              <a:t>Preprocessor</a:t>
            </a:r>
            <a:r>
              <a:rPr lang="zh-CN" altLang="zh-CN" dirty="0" smtClean="0">
                <a:solidFill>
                  <a:srgbClr val="133984"/>
                </a:solidFill>
              </a:rPr>
              <a:t>）</a:t>
            </a:r>
            <a:endParaRPr lang="en-US" altLang="zh-CN" dirty="0" smtClean="0">
              <a:solidFill>
                <a:srgbClr val="133984"/>
              </a:solidFill>
            </a:endParaRPr>
          </a:p>
          <a:p>
            <a:r>
              <a:rPr lang="en-US" altLang="zh-CN" b="1" dirty="0">
                <a:solidFill>
                  <a:srgbClr val="133984"/>
                </a:solidFill>
              </a:rPr>
              <a:t>JSP</a:t>
            </a:r>
            <a:r>
              <a:rPr lang="zh-CN" altLang="zh-CN" b="1" dirty="0">
                <a:solidFill>
                  <a:srgbClr val="133984"/>
                </a:solidFill>
              </a:rPr>
              <a:t>（</a:t>
            </a:r>
            <a:r>
              <a:rPr lang="en-US" altLang="zh-CN" b="1" dirty="0">
                <a:solidFill>
                  <a:srgbClr val="133984"/>
                </a:solidFill>
              </a:rPr>
              <a:t>Java Server Pages</a:t>
            </a:r>
            <a:r>
              <a:rPr lang="zh-CN" altLang="zh-CN" b="1" dirty="0" smtClean="0">
                <a:solidFill>
                  <a:srgbClr val="133984"/>
                </a:solidFill>
              </a:rPr>
              <a:t>）</a:t>
            </a:r>
            <a:endParaRPr lang="en-US" altLang="zh-CN" b="1" dirty="0" smtClean="0">
              <a:solidFill>
                <a:srgbClr val="133984"/>
              </a:solidFill>
            </a:endParaRPr>
          </a:p>
          <a:p>
            <a:r>
              <a:rPr lang="en-US" altLang="zh-CN" b="1" dirty="0" smtClean="0">
                <a:solidFill>
                  <a:srgbClr val="133984"/>
                </a:solidFill>
              </a:rPr>
              <a:t>JavaScript</a:t>
            </a:r>
          </a:p>
          <a:p>
            <a:r>
              <a:rPr lang="en-US" altLang="zh-CN" b="1" dirty="0" smtClean="0">
                <a:solidFill>
                  <a:srgbClr val="133984"/>
                </a:solidFill>
              </a:rPr>
              <a:t>AJAX</a:t>
            </a:r>
            <a:r>
              <a:rPr lang="zh-CN" altLang="zh-CN" b="1" dirty="0">
                <a:solidFill>
                  <a:srgbClr val="133984"/>
                </a:solidFill>
              </a:rPr>
              <a:t> </a:t>
            </a:r>
            <a:r>
              <a:rPr lang="zh-CN" altLang="zh-CN" b="1" dirty="0" smtClean="0">
                <a:solidFill>
                  <a:srgbClr val="133984"/>
                </a:solidFill>
              </a:rPr>
              <a:t>（</a:t>
            </a:r>
            <a:r>
              <a:rPr lang="zh-CN" altLang="zh-CN" b="1" dirty="0">
                <a:solidFill>
                  <a:srgbClr val="133984"/>
                </a:solidFill>
              </a:rPr>
              <a:t> </a:t>
            </a:r>
            <a:r>
              <a:rPr lang="en-US" altLang="zh-CN" b="1" dirty="0">
                <a:solidFill>
                  <a:srgbClr val="133984"/>
                </a:solidFill>
              </a:rPr>
              <a:t>Asynchronous JavaScript and </a:t>
            </a:r>
            <a:r>
              <a:rPr lang="en-US" altLang="zh-CN" b="1" dirty="0" smtClean="0">
                <a:solidFill>
                  <a:srgbClr val="133984"/>
                </a:solidFill>
              </a:rPr>
              <a:t>XML</a:t>
            </a:r>
            <a:r>
              <a:rPr lang="zh-CN" altLang="zh-CN" b="1" dirty="0" smtClean="0">
                <a:solidFill>
                  <a:srgbClr val="133984"/>
                </a:solidFill>
              </a:rPr>
              <a:t>）</a:t>
            </a:r>
            <a:endParaRPr lang="zh-CN" altLang="en-US" b="1" dirty="0">
              <a:solidFill>
                <a:srgbClr val="1339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95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133984"/>
                </a:solidFill>
              </a:rPr>
              <a:t>SQL</a:t>
            </a:r>
            <a:r>
              <a:rPr lang="zh-CN" altLang="zh-CN" dirty="0">
                <a:solidFill>
                  <a:srgbClr val="133984"/>
                </a:solidFill>
              </a:rPr>
              <a:t>语言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7318" y="1588187"/>
            <a:ext cx="3150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>
                <a:solidFill>
                  <a:srgbClr val="133984"/>
                </a:solidFill>
              </a:rPr>
              <a:t>结构化</a:t>
            </a:r>
            <a:r>
              <a:rPr lang="zh-CN" altLang="zh-CN" b="1" dirty="0" smtClean="0">
                <a:solidFill>
                  <a:srgbClr val="133984"/>
                </a:solidFill>
              </a:rPr>
              <a:t>查询语言</a:t>
            </a:r>
            <a:endParaRPr lang="en-US" altLang="zh-CN" b="1" dirty="0" smtClean="0">
              <a:solidFill>
                <a:srgbClr val="133984"/>
              </a:solidFill>
            </a:endParaRPr>
          </a:p>
          <a:p>
            <a:pPr algn="ctr"/>
            <a:r>
              <a:rPr lang="zh-CN" altLang="zh-CN" b="1" dirty="0" smtClean="0">
                <a:solidFill>
                  <a:srgbClr val="133984"/>
                </a:solidFill>
              </a:rPr>
              <a:t>（</a:t>
            </a:r>
            <a:r>
              <a:rPr lang="en-US" altLang="zh-CN" b="1" dirty="0">
                <a:solidFill>
                  <a:srgbClr val="133984"/>
                </a:solidFill>
              </a:rPr>
              <a:t>Structured Query Language</a:t>
            </a:r>
            <a:r>
              <a:rPr lang="zh-CN" altLang="zh-CN" b="1" dirty="0">
                <a:solidFill>
                  <a:srgbClr val="133984"/>
                </a:solidFill>
              </a:rPr>
              <a:t>）</a:t>
            </a:r>
            <a:endParaRPr lang="zh-CN" altLang="en-US" dirty="0">
              <a:solidFill>
                <a:srgbClr val="133984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96136" y="1588187"/>
            <a:ext cx="1551203" cy="2774348"/>
            <a:chOff x="5375439" y="1588187"/>
            <a:chExt cx="1551203" cy="2774348"/>
          </a:xfrm>
        </p:grpSpPr>
        <p:pic>
          <p:nvPicPr>
            <p:cNvPr id="5" name="图片 4" descr="Edgar_F_Codd.jp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508104" y="1588187"/>
              <a:ext cx="1285875" cy="18288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375439" y="3716204"/>
              <a:ext cx="155120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dirty="0" smtClean="0">
                  <a:solidFill>
                    <a:srgbClr val="133984"/>
                  </a:solidFill>
                </a:rPr>
                <a:t>埃德加</a:t>
              </a:r>
              <a:r>
                <a:rPr lang="zh-CN" altLang="zh-CN" dirty="0">
                  <a:solidFill>
                    <a:srgbClr val="133984"/>
                  </a:solidFill>
                </a:rPr>
                <a:t>•科</a:t>
              </a:r>
              <a:r>
                <a:rPr lang="zh-CN" altLang="zh-CN" dirty="0" smtClean="0">
                  <a:solidFill>
                    <a:srgbClr val="133984"/>
                  </a:solidFill>
                </a:rPr>
                <a:t>德</a:t>
              </a:r>
              <a:endParaRPr lang="en-US" altLang="zh-CN" dirty="0" smtClean="0">
                <a:solidFill>
                  <a:srgbClr val="133984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133984"/>
                  </a:solidFill>
                </a:rPr>
                <a:t>(Edgar </a:t>
              </a:r>
              <a:r>
                <a:rPr lang="en-US" altLang="zh-CN" dirty="0">
                  <a:solidFill>
                    <a:srgbClr val="133984"/>
                  </a:solidFill>
                </a:rPr>
                <a:t>F. </a:t>
              </a:r>
              <a:r>
                <a:rPr lang="en-US" altLang="zh-CN" dirty="0" err="1" smtClean="0">
                  <a:solidFill>
                    <a:srgbClr val="133984"/>
                  </a:solidFill>
                </a:rPr>
                <a:t>Codd</a:t>
              </a:r>
              <a:r>
                <a:rPr lang="en-US" altLang="zh-CN" dirty="0" smtClean="0">
                  <a:solidFill>
                    <a:srgbClr val="133984"/>
                  </a:solidFill>
                </a:rPr>
                <a:t>)</a:t>
              </a:r>
              <a:endParaRPr lang="zh-CN" altLang="zh-CN" dirty="0">
                <a:solidFill>
                  <a:srgbClr val="133984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395536" y="270892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solidFill>
                  <a:srgbClr val="133984"/>
                </a:solidFill>
              </a:rPr>
              <a:t>①数据查询语言（</a:t>
            </a:r>
            <a:r>
              <a:rPr lang="en-US" altLang="zh-CN" dirty="0">
                <a:solidFill>
                  <a:srgbClr val="133984"/>
                </a:solidFill>
              </a:rPr>
              <a:t>DQL-Data Query Language</a:t>
            </a:r>
            <a:r>
              <a:rPr lang="zh-CN" altLang="zh-CN" dirty="0">
                <a:solidFill>
                  <a:srgbClr val="133984"/>
                </a:solidFill>
              </a:rPr>
              <a:t>）：</a:t>
            </a:r>
            <a:r>
              <a:rPr lang="en-US" altLang="zh-CN" dirty="0">
                <a:solidFill>
                  <a:srgbClr val="133984"/>
                </a:solidFill>
              </a:rPr>
              <a:t>SELECT</a:t>
            </a:r>
            <a:r>
              <a:rPr lang="zh-CN" altLang="zh-CN" dirty="0">
                <a:solidFill>
                  <a:srgbClr val="133984"/>
                </a:solidFill>
              </a:rPr>
              <a:t>语句</a:t>
            </a:r>
            <a:r>
              <a:rPr lang="zh-CN" altLang="zh-CN" dirty="0" smtClean="0">
                <a:solidFill>
                  <a:srgbClr val="133984"/>
                </a:solidFill>
              </a:rPr>
              <a:t>；</a:t>
            </a:r>
            <a:endParaRPr lang="en-US" altLang="zh-CN" dirty="0" smtClean="0">
              <a:solidFill>
                <a:srgbClr val="133984"/>
              </a:solidFill>
            </a:endParaRPr>
          </a:p>
          <a:p>
            <a:r>
              <a:rPr lang="zh-CN" altLang="zh-CN" dirty="0" smtClean="0">
                <a:solidFill>
                  <a:srgbClr val="133984"/>
                </a:solidFill>
              </a:rPr>
              <a:t>②</a:t>
            </a:r>
            <a:r>
              <a:rPr lang="zh-CN" altLang="zh-CN" dirty="0">
                <a:solidFill>
                  <a:srgbClr val="133984"/>
                </a:solidFill>
              </a:rPr>
              <a:t>数据操纵语言（</a:t>
            </a:r>
            <a:r>
              <a:rPr lang="en-US" altLang="zh-CN" dirty="0">
                <a:solidFill>
                  <a:srgbClr val="133984"/>
                </a:solidFill>
              </a:rPr>
              <a:t>DML-Data Manipulation Language</a:t>
            </a:r>
            <a:r>
              <a:rPr lang="zh-CN" altLang="zh-CN" dirty="0">
                <a:solidFill>
                  <a:srgbClr val="133984"/>
                </a:solidFill>
              </a:rPr>
              <a:t>）：</a:t>
            </a:r>
            <a:r>
              <a:rPr lang="en-US" altLang="zh-CN" dirty="0">
                <a:solidFill>
                  <a:srgbClr val="133984"/>
                </a:solidFill>
              </a:rPr>
              <a:t>INSERT</a:t>
            </a:r>
            <a:r>
              <a:rPr lang="zh-CN" altLang="zh-CN" dirty="0">
                <a:solidFill>
                  <a:srgbClr val="133984"/>
                </a:solidFill>
              </a:rPr>
              <a:t>、</a:t>
            </a:r>
            <a:r>
              <a:rPr lang="en-US" altLang="zh-CN" dirty="0">
                <a:solidFill>
                  <a:srgbClr val="133984"/>
                </a:solidFill>
              </a:rPr>
              <a:t>UPDATE</a:t>
            </a:r>
            <a:r>
              <a:rPr lang="zh-CN" altLang="zh-CN" dirty="0">
                <a:solidFill>
                  <a:srgbClr val="133984"/>
                </a:solidFill>
              </a:rPr>
              <a:t>和</a:t>
            </a:r>
            <a:r>
              <a:rPr lang="en-US" altLang="zh-CN" dirty="0">
                <a:solidFill>
                  <a:srgbClr val="133984"/>
                </a:solidFill>
              </a:rPr>
              <a:t>DELETE</a:t>
            </a:r>
            <a:r>
              <a:rPr lang="zh-CN" altLang="zh-CN" dirty="0">
                <a:solidFill>
                  <a:srgbClr val="133984"/>
                </a:solidFill>
              </a:rPr>
              <a:t>语句；③数据定义语言（</a:t>
            </a:r>
            <a:r>
              <a:rPr lang="en-US" altLang="zh-CN" dirty="0">
                <a:solidFill>
                  <a:srgbClr val="133984"/>
                </a:solidFill>
              </a:rPr>
              <a:t>DDL-Data Definition Language</a:t>
            </a:r>
            <a:r>
              <a:rPr lang="zh-CN" altLang="zh-CN" dirty="0">
                <a:solidFill>
                  <a:srgbClr val="133984"/>
                </a:solidFill>
              </a:rPr>
              <a:t>）：</a:t>
            </a:r>
            <a:r>
              <a:rPr lang="en-US" altLang="zh-CN" dirty="0">
                <a:solidFill>
                  <a:srgbClr val="133984"/>
                </a:solidFill>
              </a:rPr>
              <a:t>CREATE</a:t>
            </a:r>
            <a:r>
              <a:rPr lang="zh-CN" altLang="zh-CN" dirty="0">
                <a:solidFill>
                  <a:srgbClr val="133984"/>
                </a:solidFill>
              </a:rPr>
              <a:t>、</a:t>
            </a:r>
            <a:r>
              <a:rPr lang="en-US" altLang="zh-CN" dirty="0">
                <a:solidFill>
                  <a:srgbClr val="133984"/>
                </a:solidFill>
              </a:rPr>
              <a:t> ALTER</a:t>
            </a:r>
            <a:r>
              <a:rPr lang="zh-CN" altLang="zh-CN" dirty="0">
                <a:solidFill>
                  <a:srgbClr val="133984"/>
                </a:solidFill>
              </a:rPr>
              <a:t>和</a:t>
            </a:r>
            <a:r>
              <a:rPr lang="en-US" altLang="zh-CN" dirty="0">
                <a:solidFill>
                  <a:srgbClr val="133984"/>
                </a:solidFill>
              </a:rPr>
              <a:t>DROP</a:t>
            </a:r>
            <a:r>
              <a:rPr lang="zh-CN" altLang="zh-CN" dirty="0">
                <a:solidFill>
                  <a:srgbClr val="133984"/>
                </a:solidFill>
              </a:rPr>
              <a:t>语句；④数据控制语言（</a:t>
            </a:r>
            <a:r>
              <a:rPr lang="en-US" altLang="zh-CN" dirty="0">
                <a:solidFill>
                  <a:srgbClr val="133984"/>
                </a:solidFill>
              </a:rPr>
              <a:t>DCL-Data Control Language</a:t>
            </a:r>
            <a:r>
              <a:rPr lang="zh-CN" altLang="zh-CN" dirty="0">
                <a:solidFill>
                  <a:srgbClr val="133984"/>
                </a:solidFill>
              </a:rPr>
              <a:t>）</a:t>
            </a:r>
            <a:r>
              <a:rPr lang="en-US" altLang="zh-CN" dirty="0">
                <a:solidFill>
                  <a:srgbClr val="133984"/>
                </a:solidFill>
              </a:rPr>
              <a:t>:COMMIT WORK</a:t>
            </a:r>
            <a:r>
              <a:rPr lang="zh-CN" altLang="zh-CN" dirty="0">
                <a:solidFill>
                  <a:srgbClr val="133984"/>
                </a:solidFill>
              </a:rPr>
              <a:t>和</a:t>
            </a:r>
            <a:r>
              <a:rPr lang="en-US" altLang="zh-CN" dirty="0">
                <a:solidFill>
                  <a:srgbClr val="133984"/>
                </a:solidFill>
              </a:rPr>
              <a:t>ROLLBACK WORK</a:t>
            </a:r>
            <a:r>
              <a:rPr lang="zh-CN" altLang="zh-CN" dirty="0">
                <a:solidFill>
                  <a:srgbClr val="133984"/>
                </a:solidFill>
              </a:rPr>
              <a:t>语句。</a:t>
            </a:r>
            <a:endParaRPr lang="zh-CN" altLang="en-US" dirty="0">
              <a:solidFill>
                <a:srgbClr val="1339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633412"/>
          </a:xfrm>
        </p:spPr>
        <p:txBody>
          <a:bodyPr>
            <a:normAutofit fontScale="90000"/>
          </a:bodyPr>
          <a:lstStyle/>
          <a:p>
            <a:r>
              <a:rPr lang="zh-CN" altLang="zh-CN" b="1" dirty="0">
                <a:solidFill>
                  <a:srgbClr val="133984"/>
                </a:solidFill>
              </a:rPr>
              <a:t>本章</a:t>
            </a:r>
            <a:r>
              <a:rPr lang="zh-CN" altLang="zh-CN" b="1" dirty="0" smtClean="0">
                <a:solidFill>
                  <a:srgbClr val="133984"/>
                </a:solidFill>
              </a:rPr>
              <a:t>小结</a:t>
            </a:r>
            <a:endParaRPr lang="zh-CN" altLang="en-US" dirty="0">
              <a:solidFill>
                <a:srgbClr val="133984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585002308"/>
              </p:ext>
            </p:extLst>
          </p:nvPr>
        </p:nvGraphicFramePr>
        <p:xfrm>
          <a:off x="1547664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059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63341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33984"/>
                </a:solidFill>
              </a:rPr>
              <a:t>机器语言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772816"/>
            <a:ext cx="8229600" cy="4857750"/>
          </a:xfrm>
        </p:spPr>
        <p:txBody>
          <a:bodyPr/>
          <a:lstStyle/>
          <a:p>
            <a:r>
              <a:rPr lang="zh-CN" altLang="zh-CN" dirty="0" smtClean="0">
                <a:solidFill>
                  <a:srgbClr val="133984"/>
                </a:solidFill>
              </a:rPr>
              <a:t>优点</a:t>
            </a:r>
            <a:r>
              <a:rPr lang="zh-CN" altLang="en-US" dirty="0" smtClean="0">
                <a:solidFill>
                  <a:srgbClr val="133984"/>
                </a:solidFill>
              </a:rPr>
              <a:t>：</a:t>
            </a:r>
            <a:r>
              <a:rPr lang="zh-CN" altLang="zh-CN" dirty="0">
                <a:solidFill>
                  <a:srgbClr val="133984"/>
                </a:solidFill>
              </a:rPr>
              <a:t>能够被计算机直接识别，占用内存少，执行速度快</a:t>
            </a:r>
            <a:r>
              <a:rPr lang="zh-CN" altLang="zh-CN" dirty="0" smtClean="0">
                <a:solidFill>
                  <a:srgbClr val="133984"/>
                </a:solidFill>
              </a:rPr>
              <a:t>。</a:t>
            </a:r>
            <a:endParaRPr lang="en-US" altLang="zh-CN" dirty="0" smtClean="0">
              <a:solidFill>
                <a:srgbClr val="133984"/>
              </a:solidFill>
            </a:endParaRPr>
          </a:p>
          <a:p>
            <a:r>
              <a:rPr lang="zh-CN" altLang="en-US" dirty="0" smtClean="0">
                <a:solidFill>
                  <a:srgbClr val="133984"/>
                </a:solidFill>
              </a:rPr>
              <a:t>缺点：</a:t>
            </a:r>
            <a:r>
              <a:rPr lang="zh-CN" altLang="zh-CN" dirty="0">
                <a:solidFill>
                  <a:srgbClr val="133984"/>
                </a:solidFill>
              </a:rPr>
              <a:t>难于记忆和</a:t>
            </a:r>
            <a:r>
              <a:rPr lang="zh-CN" altLang="zh-CN" dirty="0" smtClean="0">
                <a:solidFill>
                  <a:srgbClr val="133984"/>
                </a:solidFill>
              </a:rPr>
              <a:t>识别</a:t>
            </a:r>
            <a:r>
              <a:rPr lang="zh-CN" altLang="en-US" dirty="0" smtClean="0">
                <a:solidFill>
                  <a:srgbClr val="133984"/>
                </a:solidFill>
              </a:rPr>
              <a:t>。效率低下，可移植性差。</a:t>
            </a:r>
            <a:endParaRPr lang="zh-CN" altLang="en-US" dirty="0">
              <a:solidFill>
                <a:srgbClr val="1339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72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124744"/>
            <a:ext cx="88204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133984"/>
                </a:solidFill>
              </a:rPr>
              <a:t>例</a:t>
            </a:r>
            <a:r>
              <a:rPr lang="en-US" altLang="zh-CN" b="1" dirty="0">
                <a:solidFill>
                  <a:srgbClr val="133984"/>
                </a:solidFill>
              </a:rPr>
              <a:t> 4.1</a:t>
            </a:r>
            <a:r>
              <a:rPr lang="en-US" altLang="zh-CN" dirty="0">
                <a:solidFill>
                  <a:srgbClr val="133984"/>
                </a:solidFill>
              </a:rPr>
              <a:t> </a:t>
            </a:r>
            <a:r>
              <a:rPr lang="zh-CN" altLang="zh-CN" dirty="0">
                <a:solidFill>
                  <a:srgbClr val="133984"/>
                </a:solidFill>
              </a:rPr>
              <a:t>假设某型号计算机共有</a:t>
            </a:r>
            <a:r>
              <a:rPr lang="en-US" altLang="zh-CN" dirty="0">
                <a:solidFill>
                  <a:srgbClr val="133984"/>
                </a:solidFill>
              </a:rPr>
              <a:t>16</a:t>
            </a:r>
            <a:r>
              <a:rPr lang="zh-CN" altLang="zh-CN" dirty="0">
                <a:solidFill>
                  <a:srgbClr val="133984"/>
                </a:solidFill>
              </a:rPr>
              <a:t>个寄存器，用</a:t>
            </a:r>
            <a:r>
              <a:rPr lang="en-US" altLang="zh-CN" dirty="0">
                <a:solidFill>
                  <a:srgbClr val="133984"/>
                </a:solidFill>
              </a:rPr>
              <a:t>4</a:t>
            </a:r>
            <a:r>
              <a:rPr lang="zh-CN" altLang="zh-CN" dirty="0">
                <a:solidFill>
                  <a:srgbClr val="133984"/>
                </a:solidFill>
              </a:rPr>
              <a:t>位进行编号；共支持</a:t>
            </a:r>
            <a:r>
              <a:rPr lang="en-US" altLang="zh-CN" dirty="0">
                <a:solidFill>
                  <a:srgbClr val="133984"/>
                </a:solidFill>
              </a:rPr>
              <a:t>256</a:t>
            </a:r>
            <a:r>
              <a:rPr lang="zh-CN" altLang="zh-CN" dirty="0">
                <a:solidFill>
                  <a:srgbClr val="133984"/>
                </a:solidFill>
              </a:rPr>
              <a:t>个长度为一个字节的内存单元，用</a:t>
            </a:r>
            <a:r>
              <a:rPr lang="en-US" altLang="zh-CN" dirty="0">
                <a:solidFill>
                  <a:srgbClr val="133984"/>
                </a:solidFill>
              </a:rPr>
              <a:t>8</a:t>
            </a:r>
            <a:r>
              <a:rPr lang="zh-CN" altLang="zh-CN" dirty="0">
                <a:solidFill>
                  <a:srgbClr val="133984"/>
                </a:solidFill>
              </a:rPr>
              <a:t>位进行编号；每条指令长</a:t>
            </a:r>
            <a:r>
              <a:rPr lang="en-US" altLang="zh-CN" dirty="0">
                <a:solidFill>
                  <a:srgbClr val="133984"/>
                </a:solidFill>
              </a:rPr>
              <a:t>2</a:t>
            </a:r>
            <a:r>
              <a:rPr lang="zh-CN" altLang="zh-CN" dirty="0">
                <a:solidFill>
                  <a:srgbClr val="133984"/>
                </a:solidFill>
              </a:rPr>
              <a:t>个字节，前</a:t>
            </a:r>
            <a:r>
              <a:rPr lang="en-US" altLang="zh-CN" dirty="0">
                <a:solidFill>
                  <a:srgbClr val="133984"/>
                </a:solidFill>
              </a:rPr>
              <a:t>4</a:t>
            </a:r>
            <a:r>
              <a:rPr lang="zh-CN" altLang="zh-CN" dirty="0">
                <a:solidFill>
                  <a:srgbClr val="133984"/>
                </a:solidFill>
              </a:rPr>
              <a:t>位是操作的编码，后</a:t>
            </a:r>
            <a:r>
              <a:rPr lang="en-US" altLang="zh-CN" dirty="0">
                <a:solidFill>
                  <a:srgbClr val="133984"/>
                </a:solidFill>
              </a:rPr>
              <a:t>12</a:t>
            </a:r>
            <a:r>
              <a:rPr lang="zh-CN" altLang="zh-CN" dirty="0">
                <a:solidFill>
                  <a:srgbClr val="133984"/>
                </a:solidFill>
              </a:rPr>
              <a:t>位是操作的参数。假设有如下格式的几条指令：</a:t>
            </a:r>
          </a:p>
          <a:p>
            <a:r>
              <a:rPr lang="zh-CN" altLang="zh-CN" dirty="0">
                <a:solidFill>
                  <a:srgbClr val="133984"/>
                </a:solidFill>
              </a:rPr>
              <a:t>操作码</a:t>
            </a:r>
            <a:r>
              <a:rPr lang="en-US" altLang="zh-CN" dirty="0">
                <a:solidFill>
                  <a:srgbClr val="133984"/>
                </a:solidFill>
              </a:rPr>
              <a:t>	</a:t>
            </a:r>
            <a:r>
              <a:rPr lang="zh-CN" altLang="zh-CN" dirty="0">
                <a:solidFill>
                  <a:srgbClr val="133984"/>
                </a:solidFill>
              </a:rPr>
              <a:t>操作数</a:t>
            </a:r>
            <a:r>
              <a:rPr lang="en-US" altLang="zh-CN" dirty="0">
                <a:solidFill>
                  <a:srgbClr val="133984"/>
                </a:solidFill>
              </a:rPr>
              <a:t>	</a:t>
            </a:r>
            <a:r>
              <a:rPr lang="zh-CN" altLang="zh-CN" dirty="0">
                <a:solidFill>
                  <a:srgbClr val="133984"/>
                </a:solidFill>
              </a:rPr>
              <a:t>描述</a:t>
            </a:r>
          </a:p>
          <a:p>
            <a:r>
              <a:rPr lang="en-US" altLang="zh-CN" dirty="0">
                <a:solidFill>
                  <a:srgbClr val="133984"/>
                </a:solidFill>
              </a:rPr>
              <a:t>0000	</a:t>
            </a:r>
            <a:r>
              <a:rPr lang="en-US" altLang="zh-CN" dirty="0" smtClean="0">
                <a:solidFill>
                  <a:srgbClr val="133984"/>
                </a:solidFill>
              </a:rPr>
              <a:t>RXY</a:t>
            </a:r>
            <a:r>
              <a:rPr lang="en-US" altLang="zh-CN" dirty="0">
                <a:solidFill>
                  <a:srgbClr val="133984"/>
                </a:solidFill>
              </a:rPr>
              <a:t>	</a:t>
            </a:r>
            <a:r>
              <a:rPr lang="zh-CN" altLang="zh-CN" dirty="0" smtClean="0">
                <a:solidFill>
                  <a:srgbClr val="133984"/>
                </a:solidFill>
              </a:rPr>
              <a:t>将</a:t>
            </a:r>
            <a:r>
              <a:rPr lang="zh-CN" altLang="zh-CN" dirty="0">
                <a:solidFill>
                  <a:srgbClr val="133984"/>
                </a:solidFill>
              </a:rPr>
              <a:t>数值</a:t>
            </a:r>
            <a:r>
              <a:rPr lang="en-US" altLang="zh-CN" dirty="0">
                <a:solidFill>
                  <a:srgbClr val="133984"/>
                </a:solidFill>
              </a:rPr>
              <a:t>XY</a:t>
            </a:r>
            <a:r>
              <a:rPr lang="zh-CN" altLang="zh-CN" dirty="0">
                <a:solidFill>
                  <a:srgbClr val="133984"/>
                </a:solidFill>
              </a:rPr>
              <a:t>（</a:t>
            </a:r>
            <a:r>
              <a:rPr lang="en-US" altLang="zh-CN" dirty="0">
                <a:solidFill>
                  <a:srgbClr val="133984"/>
                </a:solidFill>
              </a:rPr>
              <a:t>8</a:t>
            </a:r>
            <a:r>
              <a:rPr lang="zh-CN" altLang="zh-CN" dirty="0">
                <a:solidFill>
                  <a:srgbClr val="133984"/>
                </a:solidFill>
              </a:rPr>
              <a:t>位）放到编号</a:t>
            </a:r>
            <a:r>
              <a:rPr lang="en-US" altLang="zh-CN" dirty="0">
                <a:solidFill>
                  <a:srgbClr val="133984"/>
                </a:solidFill>
              </a:rPr>
              <a:t>R</a:t>
            </a:r>
            <a:r>
              <a:rPr lang="zh-CN" altLang="zh-CN" dirty="0">
                <a:solidFill>
                  <a:srgbClr val="133984"/>
                </a:solidFill>
              </a:rPr>
              <a:t>（</a:t>
            </a:r>
            <a:r>
              <a:rPr lang="en-US" altLang="zh-CN" dirty="0">
                <a:solidFill>
                  <a:srgbClr val="133984"/>
                </a:solidFill>
              </a:rPr>
              <a:t>4</a:t>
            </a:r>
            <a:r>
              <a:rPr lang="zh-CN" altLang="zh-CN" dirty="0">
                <a:solidFill>
                  <a:srgbClr val="133984"/>
                </a:solidFill>
              </a:rPr>
              <a:t>位）的寄存器中</a:t>
            </a:r>
          </a:p>
          <a:p>
            <a:r>
              <a:rPr lang="en-US" altLang="zh-CN" dirty="0">
                <a:solidFill>
                  <a:srgbClr val="133984"/>
                </a:solidFill>
              </a:rPr>
              <a:t>0001	</a:t>
            </a:r>
            <a:r>
              <a:rPr lang="en-US" altLang="zh-CN" dirty="0" smtClean="0">
                <a:solidFill>
                  <a:srgbClr val="133984"/>
                </a:solidFill>
              </a:rPr>
              <a:t>RST</a:t>
            </a:r>
            <a:r>
              <a:rPr lang="en-US" altLang="zh-CN" dirty="0">
                <a:solidFill>
                  <a:srgbClr val="133984"/>
                </a:solidFill>
              </a:rPr>
              <a:t>	</a:t>
            </a:r>
            <a:r>
              <a:rPr lang="zh-CN" altLang="zh-CN" dirty="0" smtClean="0">
                <a:solidFill>
                  <a:srgbClr val="133984"/>
                </a:solidFill>
              </a:rPr>
              <a:t>将</a:t>
            </a:r>
            <a:r>
              <a:rPr lang="zh-CN" altLang="zh-CN" dirty="0">
                <a:solidFill>
                  <a:srgbClr val="133984"/>
                </a:solidFill>
              </a:rPr>
              <a:t>寄存器</a:t>
            </a:r>
            <a:r>
              <a:rPr lang="en-US" altLang="zh-CN" dirty="0">
                <a:solidFill>
                  <a:srgbClr val="133984"/>
                </a:solidFill>
              </a:rPr>
              <a:t>R</a:t>
            </a:r>
            <a:r>
              <a:rPr lang="zh-CN" altLang="zh-CN" dirty="0">
                <a:solidFill>
                  <a:srgbClr val="133984"/>
                </a:solidFill>
              </a:rPr>
              <a:t>（</a:t>
            </a:r>
            <a:r>
              <a:rPr lang="en-US" altLang="zh-CN" dirty="0">
                <a:solidFill>
                  <a:srgbClr val="133984"/>
                </a:solidFill>
              </a:rPr>
              <a:t>4</a:t>
            </a:r>
            <a:r>
              <a:rPr lang="zh-CN" altLang="zh-CN" dirty="0">
                <a:solidFill>
                  <a:srgbClr val="133984"/>
                </a:solidFill>
              </a:rPr>
              <a:t>位）和</a:t>
            </a:r>
            <a:r>
              <a:rPr lang="en-US" altLang="zh-CN" dirty="0">
                <a:solidFill>
                  <a:srgbClr val="133984"/>
                </a:solidFill>
              </a:rPr>
              <a:t>S</a:t>
            </a:r>
            <a:r>
              <a:rPr lang="zh-CN" altLang="zh-CN" dirty="0">
                <a:solidFill>
                  <a:srgbClr val="133984"/>
                </a:solidFill>
              </a:rPr>
              <a:t>（</a:t>
            </a:r>
            <a:r>
              <a:rPr lang="en-US" altLang="zh-CN" dirty="0">
                <a:solidFill>
                  <a:srgbClr val="133984"/>
                </a:solidFill>
              </a:rPr>
              <a:t>4</a:t>
            </a:r>
            <a:r>
              <a:rPr lang="zh-CN" altLang="zh-CN" dirty="0">
                <a:solidFill>
                  <a:srgbClr val="133984"/>
                </a:solidFill>
              </a:rPr>
              <a:t>位）的内容相加放到</a:t>
            </a:r>
            <a:r>
              <a:rPr lang="en-US" altLang="zh-CN" dirty="0">
                <a:solidFill>
                  <a:srgbClr val="133984"/>
                </a:solidFill>
              </a:rPr>
              <a:t>T</a:t>
            </a:r>
            <a:r>
              <a:rPr lang="zh-CN" altLang="zh-CN" dirty="0">
                <a:solidFill>
                  <a:srgbClr val="133984"/>
                </a:solidFill>
              </a:rPr>
              <a:t>（</a:t>
            </a:r>
            <a:r>
              <a:rPr lang="en-US" altLang="zh-CN" dirty="0">
                <a:solidFill>
                  <a:srgbClr val="133984"/>
                </a:solidFill>
              </a:rPr>
              <a:t>4</a:t>
            </a:r>
            <a:r>
              <a:rPr lang="zh-CN" altLang="zh-CN" dirty="0">
                <a:solidFill>
                  <a:srgbClr val="133984"/>
                </a:solidFill>
              </a:rPr>
              <a:t>位）中</a:t>
            </a:r>
          </a:p>
          <a:p>
            <a:r>
              <a:rPr lang="en-US" altLang="zh-CN" dirty="0">
                <a:solidFill>
                  <a:srgbClr val="133984"/>
                </a:solidFill>
              </a:rPr>
              <a:t>0010	</a:t>
            </a:r>
            <a:r>
              <a:rPr lang="en-US" altLang="zh-CN" dirty="0" smtClean="0">
                <a:solidFill>
                  <a:srgbClr val="133984"/>
                </a:solidFill>
              </a:rPr>
              <a:t>RXY</a:t>
            </a:r>
            <a:r>
              <a:rPr lang="en-US" altLang="zh-CN" dirty="0">
                <a:solidFill>
                  <a:srgbClr val="133984"/>
                </a:solidFill>
              </a:rPr>
              <a:t>	</a:t>
            </a:r>
            <a:r>
              <a:rPr lang="zh-CN" altLang="zh-CN" dirty="0" smtClean="0">
                <a:solidFill>
                  <a:srgbClr val="133984"/>
                </a:solidFill>
              </a:rPr>
              <a:t>将</a:t>
            </a:r>
            <a:r>
              <a:rPr lang="zh-CN" altLang="zh-CN" dirty="0">
                <a:solidFill>
                  <a:srgbClr val="133984"/>
                </a:solidFill>
              </a:rPr>
              <a:t>寄存器</a:t>
            </a:r>
            <a:r>
              <a:rPr lang="en-US" altLang="zh-CN" dirty="0">
                <a:solidFill>
                  <a:srgbClr val="133984"/>
                </a:solidFill>
              </a:rPr>
              <a:t>R</a:t>
            </a:r>
            <a:r>
              <a:rPr lang="zh-CN" altLang="zh-CN" dirty="0">
                <a:solidFill>
                  <a:srgbClr val="133984"/>
                </a:solidFill>
              </a:rPr>
              <a:t>（</a:t>
            </a:r>
            <a:r>
              <a:rPr lang="en-US" altLang="zh-CN" dirty="0">
                <a:solidFill>
                  <a:srgbClr val="133984"/>
                </a:solidFill>
              </a:rPr>
              <a:t>4</a:t>
            </a:r>
            <a:r>
              <a:rPr lang="zh-CN" altLang="zh-CN" dirty="0">
                <a:solidFill>
                  <a:srgbClr val="133984"/>
                </a:solidFill>
              </a:rPr>
              <a:t>位）的内容写到编号为</a:t>
            </a:r>
            <a:r>
              <a:rPr lang="en-US" altLang="zh-CN" dirty="0">
                <a:solidFill>
                  <a:srgbClr val="133984"/>
                </a:solidFill>
              </a:rPr>
              <a:t>XY</a:t>
            </a:r>
            <a:r>
              <a:rPr lang="zh-CN" altLang="zh-CN" dirty="0">
                <a:solidFill>
                  <a:srgbClr val="133984"/>
                </a:solidFill>
              </a:rPr>
              <a:t>（</a:t>
            </a:r>
            <a:r>
              <a:rPr lang="en-US" altLang="zh-CN" dirty="0">
                <a:solidFill>
                  <a:srgbClr val="133984"/>
                </a:solidFill>
              </a:rPr>
              <a:t>8</a:t>
            </a:r>
            <a:r>
              <a:rPr lang="zh-CN" altLang="zh-CN" dirty="0">
                <a:solidFill>
                  <a:srgbClr val="133984"/>
                </a:solidFill>
              </a:rPr>
              <a:t>位）的内存单元中</a:t>
            </a:r>
          </a:p>
          <a:p>
            <a:r>
              <a:rPr lang="zh-CN" altLang="en-US" dirty="0" smtClean="0">
                <a:solidFill>
                  <a:srgbClr val="133984"/>
                </a:solidFill>
              </a:rPr>
              <a:t>用</a:t>
            </a:r>
            <a:r>
              <a:rPr lang="zh-CN" altLang="zh-CN" dirty="0" smtClean="0">
                <a:solidFill>
                  <a:srgbClr val="133984"/>
                </a:solidFill>
              </a:rPr>
              <a:t>机器语言求解</a:t>
            </a:r>
            <a:r>
              <a:rPr lang="en-US" altLang="zh-CN" dirty="0">
                <a:solidFill>
                  <a:srgbClr val="133984"/>
                </a:solidFill>
              </a:rPr>
              <a:t>3+7</a:t>
            </a:r>
            <a:r>
              <a:rPr lang="zh-CN" altLang="zh-CN" dirty="0">
                <a:solidFill>
                  <a:srgbClr val="133984"/>
                </a:solidFill>
              </a:rPr>
              <a:t>并把结果写在</a:t>
            </a:r>
            <a:r>
              <a:rPr lang="en-US" altLang="zh-CN" dirty="0">
                <a:solidFill>
                  <a:srgbClr val="133984"/>
                </a:solidFill>
              </a:rPr>
              <a:t>4</a:t>
            </a:r>
            <a:r>
              <a:rPr lang="zh-CN" altLang="zh-CN" dirty="0">
                <a:solidFill>
                  <a:srgbClr val="133984"/>
                </a:solidFill>
              </a:rPr>
              <a:t>号内存</a:t>
            </a:r>
            <a:r>
              <a:rPr lang="zh-CN" altLang="zh-CN" dirty="0" smtClean="0">
                <a:solidFill>
                  <a:srgbClr val="133984"/>
                </a:solidFill>
              </a:rPr>
              <a:t>单元</a:t>
            </a:r>
            <a:r>
              <a:rPr lang="zh-CN" altLang="en-US" dirty="0" smtClean="0">
                <a:solidFill>
                  <a:srgbClr val="133984"/>
                </a:solidFill>
              </a:rPr>
              <a:t>：</a:t>
            </a:r>
            <a:endParaRPr lang="zh-CN" altLang="zh-CN" dirty="0">
              <a:solidFill>
                <a:srgbClr val="13398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4005064"/>
            <a:ext cx="22156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133984"/>
                </a:solidFill>
              </a:rPr>
              <a:t>答案：</a:t>
            </a:r>
            <a:endParaRPr lang="en-US" altLang="zh-CN" dirty="0" smtClean="0">
              <a:solidFill>
                <a:srgbClr val="133984"/>
              </a:solidFill>
            </a:endParaRPr>
          </a:p>
          <a:p>
            <a:r>
              <a:rPr lang="en-US" altLang="zh-CN" dirty="0" smtClean="0">
                <a:solidFill>
                  <a:srgbClr val="133984"/>
                </a:solidFill>
              </a:rPr>
              <a:t>0000 </a:t>
            </a:r>
            <a:r>
              <a:rPr lang="en-US" altLang="zh-CN" dirty="0">
                <a:solidFill>
                  <a:srgbClr val="133984"/>
                </a:solidFill>
              </a:rPr>
              <a:t>0001 0000 0011</a:t>
            </a:r>
            <a:endParaRPr lang="zh-CN" altLang="zh-CN" dirty="0">
              <a:solidFill>
                <a:srgbClr val="133984"/>
              </a:solidFill>
            </a:endParaRPr>
          </a:p>
          <a:p>
            <a:r>
              <a:rPr lang="en-US" altLang="zh-CN" dirty="0">
                <a:solidFill>
                  <a:srgbClr val="133984"/>
                </a:solidFill>
              </a:rPr>
              <a:t>0000 0010 0000 0111</a:t>
            </a:r>
            <a:endParaRPr lang="zh-CN" altLang="zh-CN" dirty="0">
              <a:solidFill>
                <a:srgbClr val="133984"/>
              </a:solidFill>
            </a:endParaRPr>
          </a:p>
          <a:p>
            <a:r>
              <a:rPr lang="en-US" altLang="zh-CN" dirty="0">
                <a:solidFill>
                  <a:srgbClr val="133984"/>
                </a:solidFill>
              </a:rPr>
              <a:t>0001 0000 0001 0010</a:t>
            </a:r>
            <a:endParaRPr lang="zh-CN" altLang="zh-CN" dirty="0">
              <a:solidFill>
                <a:srgbClr val="133984"/>
              </a:solidFill>
            </a:endParaRPr>
          </a:p>
          <a:p>
            <a:r>
              <a:rPr lang="en-US" altLang="zh-CN" dirty="0">
                <a:solidFill>
                  <a:srgbClr val="133984"/>
                </a:solidFill>
              </a:rPr>
              <a:t>0010 0010 0000 0100</a:t>
            </a:r>
            <a:endParaRPr lang="zh-CN" altLang="zh-CN" dirty="0">
              <a:solidFill>
                <a:srgbClr val="133984"/>
              </a:solidFill>
            </a:endParaRPr>
          </a:p>
          <a:p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3" name="云形 2">
            <a:hlinkClick r:id="rId2" action="ppaction://hlinksldjump"/>
          </p:cNvPr>
          <p:cNvSpPr/>
          <p:nvPr/>
        </p:nvSpPr>
        <p:spPr>
          <a:xfrm>
            <a:off x="7510107" y="5371980"/>
            <a:ext cx="914400" cy="9144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5" name="乘号 4"/>
          <p:cNvSpPr/>
          <p:nvPr/>
        </p:nvSpPr>
        <p:spPr>
          <a:xfrm>
            <a:off x="2699792" y="4149080"/>
            <a:ext cx="1656184" cy="141845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90948" y="42711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4716016" y="4221088"/>
            <a:ext cx="22312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mov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0,3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mov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1,7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add 0 1,2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str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2,4</a:t>
            </a:r>
            <a:endParaRPr kumimoji="0" lang="en-US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5032" y="45345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01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29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8193" grpId="0"/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17421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33984"/>
                </a:solidFill>
              </a:rPr>
              <a:t>汇编语言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52400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133984"/>
              </a:solidFill>
            </a:endParaRPr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-82902" y="1273229"/>
            <a:ext cx="10036952" cy="1296144"/>
            <a:chOff x="2234" y="2325"/>
            <a:chExt cx="8460" cy="1092"/>
          </a:xfrm>
        </p:grpSpPr>
        <p:sp>
          <p:nvSpPr>
            <p:cNvPr id="6" name="AutoShape 9"/>
            <p:cNvSpPr>
              <a:spLocks noChangeAspect="1" noChangeArrowheads="1" noTextEdit="1"/>
            </p:cNvSpPr>
            <p:nvPr/>
          </p:nvSpPr>
          <p:spPr bwMode="auto">
            <a:xfrm>
              <a:off x="2234" y="2325"/>
              <a:ext cx="8460" cy="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33984"/>
                </a:solidFill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7094" y="2949"/>
              <a:ext cx="1440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smtClean="0">
                  <a:ln>
                    <a:noFill/>
                  </a:ln>
                  <a:solidFill>
                    <a:srgbClr val="133984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连接程序</a:t>
              </a:r>
              <a:endParaRPr kumimoji="0" lang="zh-CN" b="0" i="0" u="none" strike="noStrike" cap="none" normalizeH="0" baseline="0" smtClean="0">
                <a:ln>
                  <a:noFill/>
                </a:ln>
                <a:solidFill>
                  <a:srgbClr val="13398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214" y="2949"/>
              <a:ext cx="1440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smtClean="0">
                  <a:ln>
                    <a:noFill/>
                  </a:ln>
                  <a:solidFill>
                    <a:srgbClr val="133984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汇编程序</a:t>
              </a:r>
              <a:endParaRPr kumimoji="0" lang="zh-CN" b="0" i="0" u="none" strike="noStrike" cap="none" normalizeH="0" baseline="0" smtClean="0">
                <a:ln>
                  <a:noFill/>
                </a:ln>
                <a:solidFill>
                  <a:srgbClr val="13398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594" y="2637"/>
              <a:ext cx="18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13398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rgbClr val="133984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汇编程序源程序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5654" y="2637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13398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smtClean="0">
                  <a:ln>
                    <a:noFill/>
                  </a:ln>
                  <a:solidFill>
                    <a:srgbClr val="133984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目标程序</a:t>
              </a:r>
              <a:endParaRPr kumimoji="0" lang="zh-CN" b="0" i="0" u="none" strike="noStrike" cap="none" normalizeH="0" baseline="0" smtClean="0">
                <a:ln>
                  <a:noFill/>
                </a:ln>
                <a:solidFill>
                  <a:srgbClr val="13398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8354" y="2637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13398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rgbClr val="133984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可执行程序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2" name="Line 3"/>
            <p:cNvSpPr>
              <a:spLocks noChangeShapeType="1"/>
            </p:cNvSpPr>
            <p:nvPr/>
          </p:nvSpPr>
          <p:spPr bwMode="auto">
            <a:xfrm>
              <a:off x="4394" y="2793"/>
              <a:ext cx="1260" cy="1"/>
            </a:xfrm>
            <a:prstGeom prst="line">
              <a:avLst/>
            </a:prstGeom>
            <a:noFill/>
            <a:ln w="9525">
              <a:solidFill>
                <a:srgbClr val="133984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33984"/>
                </a:solidFill>
              </a:endParaRPr>
            </a:p>
          </p:txBody>
        </p:sp>
        <p:sp>
          <p:nvSpPr>
            <p:cNvPr id="13" name="Line 2"/>
            <p:cNvSpPr>
              <a:spLocks noChangeShapeType="1"/>
            </p:cNvSpPr>
            <p:nvPr/>
          </p:nvSpPr>
          <p:spPr bwMode="auto">
            <a:xfrm>
              <a:off x="7094" y="2793"/>
              <a:ext cx="1260" cy="1"/>
            </a:xfrm>
            <a:prstGeom prst="line">
              <a:avLst/>
            </a:prstGeom>
            <a:noFill/>
            <a:ln w="9525">
              <a:solidFill>
                <a:srgbClr val="133984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33984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479724" y="2702004"/>
            <a:ext cx="4163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133984"/>
                </a:solidFill>
              </a:rPr>
              <a:t>图</a:t>
            </a:r>
            <a:r>
              <a:rPr lang="en-US" altLang="zh-CN" dirty="0">
                <a:solidFill>
                  <a:srgbClr val="133984"/>
                </a:solidFill>
              </a:rPr>
              <a:t> 4 - 1 </a:t>
            </a:r>
            <a:r>
              <a:rPr lang="zh-CN" altLang="zh-CN" dirty="0">
                <a:solidFill>
                  <a:srgbClr val="133984"/>
                </a:solidFill>
              </a:rPr>
              <a:t>汇编语言翻译成机器语言的过程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5576" y="32849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133984"/>
                </a:solidFill>
              </a:rPr>
              <a:t>优点：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65843" y="3699482"/>
            <a:ext cx="19545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33984"/>
                </a:solidFill>
              </a:rPr>
              <a:t>相比机器语言更容易识别、记忆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5818" y="32849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33984"/>
                </a:solidFill>
              </a:rPr>
              <a:t>缺</a:t>
            </a:r>
            <a:r>
              <a:rPr lang="zh-CN" altLang="en-US" dirty="0" smtClean="0">
                <a:solidFill>
                  <a:srgbClr val="133984"/>
                </a:solidFill>
              </a:rPr>
              <a:t>点：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01030" y="3654316"/>
            <a:ext cx="2867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33984"/>
                </a:solidFill>
              </a:rPr>
              <a:t>需要汇编程序转换为机器语言才能被计算机识别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65842" y="4797152"/>
            <a:ext cx="19545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33984"/>
                </a:solidFill>
              </a:rPr>
              <a:t>操控灵活、执行速度快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21758" y="4797151"/>
            <a:ext cx="2602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133984"/>
                </a:solidFill>
              </a:rPr>
              <a:t>冗长、复杂、容易出错，开发时间长</a:t>
            </a:r>
            <a:endParaRPr lang="zh-CN" altLang="en-US" dirty="0">
              <a:solidFill>
                <a:srgbClr val="1339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7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1340768"/>
            <a:ext cx="763284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9875" fontAlgn="base">
              <a:spcBef>
                <a:spcPct val="0"/>
              </a:spcBef>
              <a:spcAft>
                <a:spcPct val="0"/>
              </a:spcAft>
            </a:pP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kumimoji="0" lang="zh-CN" altLang="en-US" b="1" i="0" u="none" strike="noStrike" cap="none" normalizeH="0" baseline="0" dirty="0" smtClean="0" bmk="">
                <a:ln>
                  <a:noFill/>
                </a:ln>
                <a:solidFill>
                  <a:srgbClr val="13398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cap="none" normalizeH="0" baseline="0" dirty="0" smtClean="0" bmk="">
                <a:ln>
                  <a:noFill/>
                </a:ln>
                <a:solidFill>
                  <a:srgbClr val="13398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</a:t>
            </a:r>
            <a:r>
              <a:rPr kumimoji="0" lang="en-US" altLang="zh-CN" b="1" i="0" u="none" strike="noStrike" cap="none" normalizeH="0" baseline="0" dirty="0" smtClean="0" bmk="_Ref331449570">
                <a:ln>
                  <a:noFill/>
                </a:ln>
                <a:solidFill>
                  <a:srgbClr val="13398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hlinkClick r:id="rId2" action="ppaction://hlinksldjump"/>
              </a:rPr>
              <a:t>例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hlinkClick r:id="rId2" action="ppaction://hlinksldjump"/>
              </a:rPr>
              <a:t>4.1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中的计算机设计汇编语言，假设用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13398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mov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move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，移动）表示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0000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指令，用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add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（相加）表示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0001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指令，用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13398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store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，存储）表示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0010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指令</a:t>
            </a:r>
            <a:r>
              <a:rPr lang="zh-CN" altLang="en-US" dirty="0" smtClean="0">
                <a:solidFill>
                  <a:srgbClr val="133984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，用汇编语言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求解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3+7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并把结果写在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号内存单元：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133984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306896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13398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答案：</a:t>
            </a:r>
            <a:endParaRPr lang="en-US" altLang="zh-CN" dirty="0" smtClean="0">
              <a:solidFill>
                <a:srgbClr val="133984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rgbClr val="13398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mov</a:t>
            </a:r>
            <a:r>
              <a:rPr lang="en-US" altLang="zh-CN" dirty="0" smtClean="0">
                <a:solidFill>
                  <a:srgbClr val="13398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dirty="0">
                <a:solidFill>
                  <a:srgbClr val="13398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0,3</a:t>
            </a:r>
            <a:endParaRPr lang="en-US" altLang="zh-CN" dirty="0">
              <a:solidFill>
                <a:srgbClr val="133984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13398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mov</a:t>
            </a:r>
            <a:r>
              <a:rPr lang="en-US" altLang="zh-CN" dirty="0">
                <a:solidFill>
                  <a:srgbClr val="13398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1,7</a:t>
            </a:r>
            <a:endParaRPr lang="en-US" altLang="zh-CN" dirty="0">
              <a:solidFill>
                <a:srgbClr val="133984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13398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add 0 1,2</a:t>
            </a:r>
            <a:endParaRPr lang="en-US" altLang="zh-CN" dirty="0">
              <a:solidFill>
                <a:srgbClr val="133984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98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13398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str</a:t>
            </a:r>
            <a:r>
              <a:rPr lang="en-US" altLang="zh-CN" dirty="0">
                <a:solidFill>
                  <a:srgbClr val="133984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2,4</a:t>
            </a:r>
            <a:endParaRPr lang="en-US" altLang="zh-CN" dirty="0">
              <a:solidFill>
                <a:srgbClr val="133984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6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1971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133984"/>
                </a:solidFill>
              </a:rPr>
              <a:t>高级语言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1150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403648" y="357434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rgbClr val="133984"/>
                </a:solidFill>
              </a:rPr>
              <a:t>缺点：计算机不能直接识别。</a:t>
            </a:r>
            <a:endParaRPr lang="zh-CN" altLang="en-US" sz="2400" dirty="0">
              <a:solidFill>
                <a:srgbClr val="13398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3648" y="1889877"/>
            <a:ext cx="5651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133984"/>
                </a:solidFill>
              </a:rPr>
              <a:t>优点</a:t>
            </a:r>
            <a:r>
              <a:rPr lang="zh-CN" altLang="en-US" sz="2400" dirty="0">
                <a:solidFill>
                  <a:srgbClr val="133984"/>
                </a:solidFill>
              </a:rPr>
              <a:t>：</a:t>
            </a:r>
            <a:r>
              <a:rPr lang="zh-CN" altLang="zh-CN" sz="2400" dirty="0">
                <a:solidFill>
                  <a:srgbClr val="133984"/>
                </a:solidFill>
              </a:rPr>
              <a:t>提高程序设计生产率，提高程序的可读性</a:t>
            </a:r>
            <a:r>
              <a:rPr lang="zh-CN" altLang="en-US" sz="2400" dirty="0">
                <a:solidFill>
                  <a:srgbClr val="133984"/>
                </a:solidFill>
              </a:rPr>
              <a:t>。</a:t>
            </a:r>
            <a:endParaRPr lang="en-US" altLang="zh-CN" sz="2400" dirty="0">
              <a:solidFill>
                <a:srgbClr val="1339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62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668741" y="2119861"/>
            <a:ext cx="7806518" cy="1008112"/>
            <a:chOff x="2234" y="2169"/>
            <a:chExt cx="8460" cy="1092"/>
          </a:xfrm>
        </p:grpSpPr>
        <p:sp>
          <p:nvSpPr>
            <p:cNvPr id="5" name="AutoShape 6"/>
            <p:cNvSpPr>
              <a:spLocks noChangeAspect="1" noChangeArrowheads="1" noTextEdit="1"/>
            </p:cNvSpPr>
            <p:nvPr/>
          </p:nvSpPr>
          <p:spPr bwMode="auto">
            <a:xfrm>
              <a:off x="2234" y="2169"/>
              <a:ext cx="8460" cy="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133984"/>
                </a:solidFill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5654" y="2949"/>
              <a:ext cx="1440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rgbClr val="133984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解释程序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889" y="2637"/>
              <a:ext cx="1945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13398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rgbClr val="133984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高级程序源程序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7094" y="2637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13398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rgbClr val="133984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执行结果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" name="Line 2"/>
            <p:cNvSpPr>
              <a:spLocks noChangeShapeType="1"/>
            </p:cNvSpPr>
            <p:nvPr/>
          </p:nvSpPr>
          <p:spPr bwMode="auto">
            <a:xfrm>
              <a:off x="5834" y="2793"/>
              <a:ext cx="1260" cy="1"/>
            </a:xfrm>
            <a:prstGeom prst="line">
              <a:avLst/>
            </a:prstGeom>
            <a:noFill/>
            <a:ln w="9525">
              <a:solidFill>
                <a:srgbClr val="133984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33984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561453" y="3395856"/>
            <a:ext cx="1854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133984"/>
                </a:solidFill>
              </a:rPr>
              <a:t>图</a:t>
            </a:r>
            <a:r>
              <a:rPr lang="en-US" altLang="zh-CN" dirty="0">
                <a:solidFill>
                  <a:srgbClr val="133984"/>
                </a:solidFill>
              </a:rPr>
              <a:t> 4 - 3 </a:t>
            </a:r>
            <a:r>
              <a:rPr lang="zh-CN" altLang="zh-CN" dirty="0" smtClean="0">
                <a:solidFill>
                  <a:srgbClr val="133984"/>
                </a:solidFill>
              </a:rPr>
              <a:t>解释</a:t>
            </a:r>
            <a:r>
              <a:rPr lang="zh-CN" altLang="en-US" dirty="0" smtClean="0">
                <a:solidFill>
                  <a:srgbClr val="133984"/>
                </a:solidFill>
              </a:rPr>
              <a:t>执行</a:t>
            </a:r>
            <a:endParaRPr lang="zh-CN" altLang="zh-CN" dirty="0">
              <a:solidFill>
                <a:srgbClr val="133984"/>
              </a:solidFill>
            </a:endParaRPr>
          </a:p>
        </p:txBody>
      </p:sp>
      <p:grpSp>
        <p:nvGrpSpPr>
          <p:cNvPr id="11" name="Group 12"/>
          <p:cNvGrpSpPr>
            <a:grpSpLocks noChangeAspect="1"/>
          </p:cNvGrpSpPr>
          <p:nvPr/>
        </p:nvGrpSpPr>
        <p:grpSpPr bwMode="auto">
          <a:xfrm>
            <a:off x="172571" y="4566819"/>
            <a:ext cx="8798858" cy="1136260"/>
            <a:chOff x="2234" y="2325"/>
            <a:chExt cx="8460" cy="1092"/>
          </a:xfrm>
        </p:grpSpPr>
        <p:sp>
          <p:nvSpPr>
            <p:cNvPr id="12" name="AutoShape 20"/>
            <p:cNvSpPr>
              <a:spLocks noChangeAspect="1" noChangeArrowheads="1" noTextEdit="1"/>
            </p:cNvSpPr>
            <p:nvPr/>
          </p:nvSpPr>
          <p:spPr bwMode="auto">
            <a:xfrm>
              <a:off x="2234" y="2325"/>
              <a:ext cx="8460" cy="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7094" y="2949"/>
              <a:ext cx="1440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rgbClr val="133984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连接程序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4214" y="2949"/>
              <a:ext cx="1440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rgbClr val="133984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编译程序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2594" y="2637"/>
              <a:ext cx="18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13398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rgbClr val="133984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高级程序源程序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5654" y="2637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13398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rgbClr val="133984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目标程序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8354" y="2637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13398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rgbClr val="133984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可执行程序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4394" y="2793"/>
              <a:ext cx="1260" cy="1"/>
            </a:xfrm>
            <a:prstGeom prst="line">
              <a:avLst/>
            </a:prstGeom>
            <a:noFill/>
            <a:ln w="9525">
              <a:solidFill>
                <a:srgbClr val="133984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7094" y="2793"/>
              <a:ext cx="1260" cy="1"/>
            </a:xfrm>
            <a:prstGeom prst="line">
              <a:avLst/>
            </a:prstGeom>
            <a:noFill/>
            <a:ln w="9525">
              <a:solidFill>
                <a:srgbClr val="133984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3633281" y="5717354"/>
            <a:ext cx="18774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Cambria" pitchFamily="18" charset="0"/>
                <a:ea typeface="黑体" pitchFamily="49" charset="-122"/>
                <a:cs typeface="Times New Roman" pitchFamily="18" charset="0"/>
              </a:rPr>
              <a:t>图</a:t>
            </a:r>
            <a:r>
              <a:rPr kumimoji="0" lang="zh-CN" altLang="en-US" b="0" i="0" u="none" strike="noStrike" cap="none" normalizeH="0" baseline="0" dirty="0" smtClean="0" bmk="">
                <a:ln>
                  <a:noFill/>
                </a:ln>
                <a:solidFill>
                  <a:srgbClr val="133984"/>
                </a:solidFill>
                <a:effectLst/>
                <a:latin typeface="Cambria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0" lang="en-US" altLang="zh-CN" b="0" i="0" u="none" strike="noStrike" cap="none" normalizeH="0" baseline="0" dirty="0" smtClean="0" bmk="">
                <a:ln>
                  <a:noFill/>
                </a:ln>
                <a:solidFill>
                  <a:srgbClr val="133984"/>
                </a:solidFill>
                <a:effectLst/>
                <a:latin typeface="Cambria" pitchFamily="18" charset="0"/>
                <a:ea typeface="黑体" pitchFamily="49" charset="-122"/>
                <a:cs typeface="Times New Roman" pitchFamily="18" charset="0"/>
              </a:rPr>
              <a:t>4 - </a:t>
            </a:r>
            <a:r>
              <a:rPr kumimoji="0" lang="en-US" altLang="zh-CN" b="0" i="0" u="none" strike="noStrike" cap="none" normalizeH="0" baseline="0" dirty="0" smtClean="0" bmk="_Ref332313007">
                <a:ln>
                  <a:noFill/>
                </a:ln>
                <a:solidFill>
                  <a:srgbClr val="133984"/>
                </a:solidFill>
                <a:effectLst/>
                <a:latin typeface="Cambria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Cambria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133984"/>
                </a:solidFill>
                <a:effectLst/>
                <a:latin typeface="Cambria" pitchFamily="18" charset="0"/>
                <a:ea typeface="黑体" pitchFamily="49" charset="-122"/>
                <a:cs typeface="Times New Roman" pitchFamily="18" charset="0"/>
              </a:rPr>
              <a:t>编译执行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133984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6990" y="908720"/>
            <a:ext cx="3664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133984"/>
                </a:solidFill>
              </a:rPr>
              <a:t>解释执行与编译执行：</a:t>
            </a:r>
            <a:endParaRPr lang="zh-CN" altLang="en-US" sz="2800" dirty="0">
              <a:solidFill>
                <a:srgbClr val="1339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63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10306</TotalTime>
  <Words>2109</Words>
  <Application>Microsoft Office PowerPoint</Application>
  <PresentationFormat>全屏显示(4:3)</PresentationFormat>
  <Paragraphs>275</Paragraphs>
  <Slides>38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黑体</vt:lpstr>
      <vt:lpstr>宋体</vt:lpstr>
      <vt:lpstr>Arial</vt:lpstr>
      <vt:lpstr>Calibri</vt:lpstr>
      <vt:lpstr>Cambria</vt:lpstr>
      <vt:lpstr>Courier New</vt:lpstr>
      <vt:lpstr>Times New Roman</vt:lpstr>
      <vt:lpstr>主题1</vt:lpstr>
      <vt:lpstr>Visio</vt:lpstr>
      <vt:lpstr>Introduction to Computational Thinking Chapter 7: Programming Languages</vt:lpstr>
      <vt:lpstr>程序设计语言(课本第四章) </vt:lpstr>
      <vt:lpstr>4.1 程序设计语言简介</vt:lpstr>
      <vt:lpstr>机器语言</vt:lpstr>
      <vt:lpstr>PowerPoint 演示文稿</vt:lpstr>
      <vt:lpstr>汇编语言</vt:lpstr>
      <vt:lpstr>PowerPoint 演示文稿</vt:lpstr>
      <vt:lpstr>高级语言</vt:lpstr>
      <vt:lpstr>PowerPoint 演示文稿</vt:lpstr>
      <vt:lpstr>PowerPoint 演示文稿</vt:lpstr>
      <vt:lpstr>发展历史</vt:lpstr>
      <vt:lpstr>PowerPoint 演示文稿</vt:lpstr>
      <vt:lpstr>命令式程序设计语言</vt:lpstr>
      <vt:lpstr>结构化程序设计语言</vt:lpstr>
      <vt:lpstr>结构化程序设计语言</vt:lpstr>
      <vt:lpstr>结构化程序设计语言</vt:lpstr>
      <vt:lpstr>结构化程序设计语言</vt:lpstr>
      <vt:lpstr>结构化程序设计语言</vt:lpstr>
      <vt:lpstr>富有争议的goto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面向对象程序设计语言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函数式程序设计语言</vt:lpstr>
      <vt:lpstr>PowerPoint 演示文稿</vt:lpstr>
      <vt:lpstr>逻辑式程序设计语言</vt:lpstr>
      <vt:lpstr>标记语言和web开发语言</vt:lpstr>
      <vt:lpstr>标记语言和web开发语言</vt:lpstr>
      <vt:lpstr>SQL语言</vt:lpstr>
      <vt:lpstr>本章小结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程序设计语言 </dc:title>
  <dc:creator>unio</dc:creator>
  <cp:lastModifiedBy>mao rui</cp:lastModifiedBy>
  <cp:revision>747</cp:revision>
  <dcterms:created xsi:type="dcterms:W3CDTF">2012-10-26T12:18:38Z</dcterms:created>
  <dcterms:modified xsi:type="dcterms:W3CDTF">2019-12-16T11:12:23Z</dcterms:modified>
</cp:coreProperties>
</file>