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sldIdLst>
    <p:sldId id="366" r:id="rId2"/>
    <p:sldId id="274" r:id="rId3"/>
    <p:sldId id="286" r:id="rId4"/>
    <p:sldId id="365" r:id="rId5"/>
    <p:sldId id="275" r:id="rId6"/>
    <p:sldId id="276" r:id="rId7"/>
    <p:sldId id="277" r:id="rId8"/>
    <p:sldId id="363" r:id="rId9"/>
    <p:sldId id="278" r:id="rId10"/>
    <p:sldId id="288" r:id="rId11"/>
    <p:sldId id="279" r:id="rId12"/>
    <p:sldId id="280" r:id="rId13"/>
    <p:sldId id="281" r:id="rId14"/>
    <p:sldId id="282" r:id="rId15"/>
    <p:sldId id="283" r:id="rId16"/>
    <p:sldId id="284" r:id="rId17"/>
    <p:sldId id="285"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67" r:id="rId31"/>
    <p:sldId id="301" r:id="rId32"/>
    <p:sldId id="313" r:id="rId33"/>
    <p:sldId id="302" r:id="rId34"/>
    <p:sldId id="303" r:id="rId35"/>
    <p:sldId id="304" r:id="rId36"/>
    <p:sldId id="305" r:id="rId37"/>
    <p:sldId id="306" r:id="rId38"/>
    <p:sldId id="307" r:id="rId39"/>
    <p:sldId id="308" r:id="rId40"/>
    <p:sldId id="309" r:id="rId41"/>
    <p:sldId id="310" r:id="rId42"/>
    <p:sldId id="311" r:id="rId43"/>
    <p:sldId id="312"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55" r:id="rId66"/>
    <p:sldId id="338" r:id="rId67"/>
    <p:sldId id="339" r:id="rId68"/>
    <p:sldId id="340" r:id="rId69"/>
    <p:sldId id="341" r:id="rId70"/>
    <p:sldId id="342" r:id="rId71"/>
    <p:sldId id="343" r:id="rId72"/>
    <p:sldId id="344" r:id="rId73"/>
    <p:sldId id="345" r:id="rId74"/>
    <p:sldId id="346" r:id="rId75"/>
    <p:sldId id="347" r:id="rId76"/>
    <p:sldId id="348" r:id="rId77"/>
    <p:sldId id="349" r:id="rId78"/>
    <p:sldId id="350" r:id="rId79"/>
    <p:sldId id="351" r:id="rId80"/>
    <p:sldId id="356" r:id="rId81"/>
    <p:sldId id="357" r:id="rId82"/>
    <p:sldId id="358" r:id="rId83"/>
    <p:sldId id="359" r:id="rId84"/>
    <p:sldId id="360" r:id="rId85"/>
    <p:sldId id="361" r:id="rId86"/>
    <p:sldId id="362" r:id="rId8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o" initials="M"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637" autoAdjust="0"/>
  </p:normalViewPr>
  <p:slideViewPr>
    <p:cSldViewPr>
      <p:cViewPr varScale="1">
        <p:scale>
          <a:sx n="107" d="100"/>
          <a:sy n="107" d="100"/>
        </p:scale>
        <p:origin x="16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ED2C63E-5D5B-406B-A7A2-047C6849104A}" type="datetimeFigureOut">
              <a:rPr lang="zh-CN" altLang="en-US"/>
              <a:pPr>
                <a:defRPr/>
              </a:pPr>
              <a:t>2019/12/16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7D51342-09C3-4930-A238-A9008FEE6F37}" type="slidenum">
              <a:rPr lang="zh-CN" altLang="en-US"/>
              <a:pPr>
                <a:defRPr/>
              </a:pPr>
              <a:t>‹#›</a:t>
            </a:fld>
            <a:endParaRPr lang="zh-CN" altLang="en-US"/>
          </a:p>
        </p:txBody>
      </p:sp>
    </p:spTree>
    <p:extLst>
      <p:ext uri="{BB962C8B-B14F-4D97-AF65-F5344CB8AC3E}">
        <p14:creationId xmlns:p14="http://schemas.microsoft.com/office/powerpoint/2010/main" val="990417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AE6694F-1D71-470B-A858-A537EEE38A6A}" type="slidenum">
              <a:rPr lang="en-US" altLang="zh-CN" smtClean="0"/>
              <a:pPr>
                <a:defRPr/>
              </a:pPr>
              <a:t>2</a:t>
            </a:fld>
            <a:endParaRPr lang="en-US" altLang="zh-CN"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1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430820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CA46890E-4AF7-4D44-A373-BD3E94A35475}" type="slidenum">
              <a:rPr lang="en-US" altLang="zh-CN" smtClean="0"/>
              <a:pPr>
                <a:defRPr/>
              </a:pPr>
              <a:t>14</a:t>
            </a:fld>
            <a:endParaRPr lang="en-US" altLang="zh-CN" smtClean="0"/>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05030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526BD64-EAE6-4372-9E20-428729C9F1AE}" type="slidenum">
              <a:rPr lang="en-US" altLang="zh-CN" smtClean="0"/>
              <a:pPr>
                <a:defRPr/>
              </a:pPr>
              <a:t>15</a:t>
            </a:fld>
            <a:endParaRPr lang="en-US" altLang="zh-CN" smtClean="0"/>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896549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FA62EBCD-ACD4-4A3F-893A-52032CE9841B}" type="slidenum">
              <a:rPr lang="en-US" altLang="zh-CN" smtClean="0"/>
              <a:pPr>
                <a:defRPr/>
              </a:pPr>
              <a:t>16</a:t>
            </a:fld>
            <a:endParaRPr lang="en-US" altLang="zh-CN" smtClean="0"/>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20097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6C5CA9CE-9616-47DF-B696-8BEE034E6BA5}" type="slidenum">
              <a:rPr lang="en-US" altLang="zh-CN" smtClean="0"/>
              <a:pPr>
                <a:defRPr/>
              </a:pPr>
              <a:t>17</a:t>
            </a:fld>
            <a:endParaRPr lang="en-US" altLang="zh-CN" smtClean="0"/>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998596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860BFC7F-13A5-45E5-A919-39E325A36E15}" type="slidenum">
              <a:rPr lang="en-US" altLang="zh-CN" smtClean="0"/>
              <a:pPr>
                <a:defRPr/>
              </a:pPr>
              <a:t>18</a:t>
            </a:fld>
            <a:endParaRPr lang="en-US" altLang="zh-CN" smtClean="0"/>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725759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9C1DDEA6-1659-415B-B88A-9ADF7D1D1B69}" type="slidenum">
              <a:rPr lang="en-US" altLang="zh-CN" smtClean="0"/>
              <a:pPr>
                <a:defRPr/>
              </a:pPr>
              <a:t>19</a:t>
            </a:fld>
            <a:endParaRPr lang="en-US" altLang="zh-CN" smtClean="0"/>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730876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0EAC87A-9146-41FF-BA73-A5B494946411}" type="slidenum">
              <a:rPr lang="en-US" altLang="zh-CN" smtClean="0"/>
              <a:pPr>
                <a:defRPr/>
              </a:pPr>
              <a:t>20</a:t>
            </a:fld>
            <a:endParaRPr lang="en-US" altLang="zh-CN" smtClean="0"/>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114202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94CEE885-90AE-4820-9FB5-643ABC688F7D}" type="slidenum">
              <a:rPr lang="en-US" altLang="zh-CN" smtClean="0"/>
              <a:pPr>
                <a:defRPr/>
              </a:pPr>
              <a:t>21</a:t>
            </a:fld>
            <a:endParaRPr lang="en-US" altLang="zh-CN" smtClean="0"/>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70957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2294678-96BA-49AA-8F57-B78052DCAE96}" type="slidenum">
              <a:rPr lang="en-US" altLang="zh-CN" smtClean="0"/>
              <a:pPr>
                <a:defRPr/>
              </a:pPr>
              <a:t>22</a:t>
            </a:fld>
            <a:endParaRPr lang="en-US" altLang="zh-CN" smtClean="0"/>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16062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2FDE5AD-BC7A-4C45-BE93-B145C7F9FBEB}" type="slidenum">
              <a:rPr lang="en-US" altLang="zh-CN" smtClean="0"/>
              <a:pPr>
                <a:defRPr/>
              </a:pPr>
              <a:t>23</a:t>
            </a:fld>
            <a:endParaRPr lang="en-US" altLang="zh-CN" smtClean="0"/>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964272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9722D5F1-132E-456C-8FCF-0509027FF140}" type="slidenum">
              <a:rPr lang="en-US" altLang="zh-CN" smtClean="0"/>
              <a:pPr>
                <a:defRPr/>
              </a:pPr>
              <a:t>5</a:t>
            </a:fld>
            <a:endParaRPr lang="en-US" altLang="zh-CN"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31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460023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A3CBB80-7E99-468E-A6A9-B51FFFC4C8BB}" type="slidenum">
              <a:rPr lang="en-US" altLang="zh-CN" smtClean="0"/>
              <a:pPr>
                <a:defRPr/>
              </a:pPr>
              <a:t>24</a:t>
            </a:fld>
            <a:endParaRPr lang="en-US" altLang="zh-CN" smtClean="0"/>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282621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CE706B7B-4483-41D2-85EF-A4D468CBEAA1}" type="slidenum">
              <a:rPr lang="en-US" altLang="zh-CN" smtClean="0"/>
              <a:pPr>
                <a:defRPr/>
              </a:pPr>
              <a:t>25</a:t>
            </a:fld>
            <a:endParaRPr lang="en-US" altLang="zh-CN" smtClean="0"/>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852233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C2A1E0D1-DC64-4B9A-ADE7-1B791A9CB23F}" type="slidenum">
              <a:rPr lang="en-US" altLang="zh-CN" smtClean="0"/>
              <a:pPr>
                <a:defRPr/>
              </a:pPr>
              <a:t>26</a:t>
            </a:fld>
            <a:endParaRPr lang="en-US" altLang="zh-CN" smtClean="0"/>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232017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CBC888F0-8D2F-4903-81A4-E9516B2D5CDB}" type="slidenum">
              <a:rPr lang="en-US" altLang="zh-CN" smtClean="0"/>
              <a:pPr>
                <a:defRPr/>
              </a:pPr>
              <a:t>27</a:t>
            </a:fld>
            <a:endParaRPr lang="en-US" altLang="zh-CN" smtClean="0"/>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75969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69A8C266-4000-4FA3-86CD-1F56830BD5E1}" type="slidenum">
              <a:rPr lang="en-US" altLang="zh-CN" smtClean="0"/>
              <a:pPr>
                <a:defRPr/>
              </a:pPr>
              <a:t>28</a:t>
            </a:fld>
            <a:endParaRPr lang="en-US" altLang="zh-CN" smtClean="0"/>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469596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5EC75A69-4177-4D12-AC10-F8A81B8A6292}" type="slidenum">
              <a:rPr lang="en-US" altLang="zh-CN" smtClean="0"/>
              <a:pPr>
                <a:defRPr/>
              </a:pPr>
              <a:t>29</a:t>
            </a:fld>
            <a:endParaRPr lang="en-US" altLang="zh-CN" smtClean="0"/>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860551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882DFA5-A220-4ED2-906A-A8E1CEA43E9F}" type="slidenum">
              <a:rPr lang="en-US" altLang="zh-CN" smtClean="0"/>
              <a:pPr>
                <a:defRPr/>
              </a:pPr>
              <a:t>31</a:t>
            </a:fld>
            <a:endParaRPr lang="en-US" altLang="zh-CN" smtClean="0"/>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07389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4B1205C-2A95-4D51-86B2-CD2CF87BDE00}" type="slidenum">
              <a:rPr lang="en-US" altLang="zh-CN" smtClean="0"/>
              <a:pPr>
                <a:defRPr/>
              </a:pPr>
              <a:t>32</a:t>
            </a:fld>
            <a:endParaRPr lang="en-US" altLang="zh-CN" smtClean="0"/>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069277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25B1235E-F6CD-46BF-B3D8-8360A4E32CFC}" type="slidenum">
              <a:rPr lang="en-US" altLang="zh-CN" smtClean="0"/>
              <a:pPr>
                <a:defRPr/>
              </a:pPr>
              <a:t>33</a:t>
            </a:fld>
            <a:endParaRPr lang="en-US" altLang="zh-CN" smtClean="0"/>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35358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57692DAE-63DF-4820-BE82-F42F97774307}" type="slidenum">
              <a:rPr lang="en-US" altLang="zh-CN" smtClean="0"/>
              <a:pPr>
                <a:defRPr/>
              </a:pPr>
              <a:t>34</a:t>
            </a:fld>
            <a:endParaRPr lang="en-US" altLang="zh-CN" smtClean="0"/>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66616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52C552A9-17C7-48F0-A55E-2BEADD4093DE}" type="slidenum">
              <a:rPr lang="en-US" altLang="zh-CN" smtClean="0"/>
              <a:pPr>
                <a:defRPr/>
              </a:pPr>
              <a:t>6</a:t>
            </a:fld>
            <a:endParaRPr lang="en-US" altLang="zh-CN"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092337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D195DC0D-1443-4D93-B1E2-89B02A9D3585}" type="slidenum">
              <a:rPr lang="en-US" altLang="zh-CN" smtClean="0"/>
              <a:pPr>
                <a:defRPr/>
              </a:pPr>
              <a:t>35</a:t>
            </a:fld>
            <a:endParaRPr lang="en-US" altLang="zh-CN" smtClean="0"/>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824695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F63C1E3-D9E3-4698-A8E3-E2F45A0E248A}" type="slidenum">
              <a:rPr lang="en-US" altLang="zh-CN" smtClean="0"/>
              <a:pPr>
                <a:defRPr/>
              </a:pPr>
              <a:t>36</a:t>
            </a:fld>
            <a:endParaRPr lang="en-US" altLang="zh-CN" smtClean="0"/>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28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022976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9E858A4-3C67-4181-ABC0-E84FB7B5F3FC}" type="slidenum">
              <a:rPr lang="en-US" altLang="zh-CN" smtClean="0"/>
              <a:pPr>
                <a:defRPr/>
              </a:pPr>
              <a:t>37</a:t>
            </a:fld>
            <a:endParaRPr lang="en-US" altLang="zh-CN" smtClean="0"/>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345854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0AFD15C8-7305-4D22-A93E-944163A53C5C}" type="slidenum">
              <a:rPr lang="en-US" altLang="zh-CN" smtClean="0"/>
              <a:pPr>
                <a:defRPr/>
              </a:pPr>
              <a:t>38</a:t>
            </a:fld>
            <a:endParaRPr lang="en-US" altLang="zh-CN" smtClean="0"/>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490632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C6ABB3B-EE74-41A2-8E5B-C082CD347532}" type="slidenum">
              <a:rPr lang="en-US" altLang="zh-CN" smtClean="0"/>
              <a:pPr>
                <a:defRPr/>
              </a:pPr>
              <a:t>39</a:t>
            </a:fld>
            <a:endParaRPr lang="en-US" altLang="zh-CN" smtClean="0"/>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452392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878CE265-2C10-425C-BFC0-7731AEAC0BEC}" type="slidenum">
              <a:rPr lang="en-US" altLang="zh-CN" smtClean="0"/>
              <a:pPr>
                <a:defRPr/>
              </a:pPr>
              <a:t>40</a:t>
            </a:fld>
            <a:endParaRPr lang="en-US" altLang="zh-CN" smtClean="0"/>
          </a:p>
        </p:txBody>
      </p:sp>
      <p:sp>
        <p:nvSpPr>
          <p:cNvPr id="1269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708947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91451161-42F8-426F-AE87-B24155F43E15}" type="slidenum">
              <a:rPr lang="en-US" altLang="zh-CN" smtClean="0"/>
              <a:pPr>
                <a:defRPr/>
              </a:pPr>
              <a:t>41</a:t>
            </a:fld>
            <a:endParaRPr lang="en-US" altLang="zh-CN" smtClean="0"/>
          </a:p>
        </p:txBody>
      </p:sp>
      <p:sp>
        <p:nvSpPr>
          <p:cNvPr id="1280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80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1820380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13208EC6-D033-4925-A40E-4C22B8E189F8}" type="slidenum">
              <a:rPr lang="en-US" altLang="zh-CN" smtClean="0"/>
              <a:pPr>
                <a:defRPr/>
              </a:pPr>
              <a:t>42</a:t>
            </a:fld>
            <a:endParaRPr lang="en-US" altLang="zh-CN" smtClean="0"/>
          </a:p>
        </p:txBody>
      </p:sp>
      <p:sp>
        <p:nvSpPr>
          <p:cNvPr id="1290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60051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0CADC6E-A44B-4FB9-A228-DFC106CDD24C}" type="slidenum">
              <a:rPr lang="en-US" altLang="zh-CN" smtClean="0"/>
              <a:pPr>
                <a:defRPr/>
              </a:pPr>
              <a:t>43</a:t>
            </a:fld>
            <a:endParaRPr lang="en-US" altLang="zh-CN" smtClean="0"/>
          </a:p>
        </p:txBody>
      </p:sp>
      <p:sp>
        <p:nvSpPr>
          <p:cNvPr id="1300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3510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07AAEAA5-8B3F-45A2-90D9-3FFA1E7BEF22}" type="slidenum">
              <a:rPr lang="en-US" altLang="zh-CN" smtClean="0"/>
              <a:pPr>
                <a:defRPr/>
              </a:pPr>
              <a:t>44</a:t>
            </a:fld>
            <a:endParaRPr lang="en-US" altLang="zh-CN" smtClean="0"/>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53047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61DD3CEB-FF46-4804-B91A-452DC760A854}" type="slidenum">
              <a:rPr lang="en-US" altLang="zh-CN" smtClean="0"/>
              <a:pPr>
                <a:defRPr/>
              </a:pPr>
              <a:t>7</a:t>
            </a:fld>
            <a:endParaRPr lang="en-US" altLang="zh-CN"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165405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EEAE38E-3D40-44EA-8A69-96D2B2D8D960}" type="slidenum">
              <a:rPr lang="en-US" altLang="zh-CN" smtClean="0"/>
              <a:pPr>
                <a:defRPr/>
              </a:pPr>
              <a:t>45</a:t>
            </a:fld>
            <a:endParaRPr lang="en-US" altLang="zh-CN" smtClean="0"/>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21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790328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2F7CB98-4CDF-4E84-907F-9B42A9938B10}" type="slidenum">
              <a:rPr lang="en-US" altLang="zh-CN" smtClean="0"/>
              <a:pPr>
                <a:defRPr/>
              </a:pPr>
              <a:t>46</a:t>
            </a:fld>
            <a:endParaRPr lang="en-US" altLang="zh-CN" smtClean="0"/>
          </a:p>
        </p:txBody>
      </p:sp>
      <p:sp>
        <p:nvSpPr>
          <p:cNvPr id="1331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3810006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5D869B0-C174-4F0C-A062-21092FFE21CD}" type="slidenum">
              <a:rPr lang="en-US" altLang="zh-CN" smtClean="0"/>
              <a:pPr>
                <a:defRPr/>
              </a:pPr>
              <a:t>47</a:t>
            </a:fld>
            <a:endParaRPr lang="en-US" altLang="zh-CN" smtClean="0"/>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130730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A7EBF6F0-1799-4487-8CAC-1A83E49E6A21}" type="slidenum">
              <a:rPr lang="en-US" altLang="zh-CN" smtClean="0"/>
              <a:pPr>
                <a:defRPr/>
              </a:pPr>
              <a:t>48</a:t>
            </a:fld>
            <a:endParaRPr lang="en-US" altLang="zh-CN" smtClean="0"/>
          </a:p>
        </p:txBody>
      </p:sp>
      <p:sp>
        <p:nvSpPr>
          <p:cNvPr id="135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029193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F54529E3-644B-4765-A1EE-D25A7359C7DF}" type="slidenum">
              <a:rPr lang="en-US" altLang="zh-CN" smtClean="0"/>
              <a:pPr>
                <a:defRPr/>
              </a:pPr>
              <a:t>49</a:t>
            </a:fld>
            <a:endParaRPr lang="en-US" altLang="zh-CN" smtClean="0"/>
          </a:p>
        </p:txBody>
      </p:sp>
      <p:sp>
        <p:nvSpPr>
          <p:cNvPr id="136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3196582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D0FAE6B5-0C71-449D-A0CC-2A57AE1D62C7}" type="slidenum">
              <a:rPr lang="en-US" altLang="zh-CN" smtClean="0"/>
              <a:pPr>
                <a:defRPr/>
              </a:pPr>
              <a:t>50</a:t>
            </a:fld>
            <a:endParaRPr lang="en-US" altLang="zh-CN" smtClean="0"/>
          </a:p>
        </p:txBody>
      </p:sp>
      <p:sp>
        <p:nvSpPr>
          <p:cNvPr id="137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20579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55D9A475-29E6-4E27-BB71-E179145F4846}" type="slidenum">
              <a:rPr lang="en-US" altLang="zh-CN" smtClean="0"/>
              <a:pPr>
                <a:defRPr/>
              </a:pPr>
              <a:t>51</a:t>
            </a:fld>
            <a:endParaRPr lang="en-US" altLang="zh-CN" smtClean="0"/>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82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977934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96BB1C8-8163-4552-A0E4-72A9E25F4A86}" type="slidenum">
              <a:rPr lang="en-US" altLang="zh-CN" smtClean="0"/>
              <a:pPr>
                <a:defRPr/>
              </a:pPr>
              <a:t>52</a:t>
            </a:fld>
            <a:endParaRPr lang="en-US" altLang="zh-CN" smtClean="0"/>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92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8114872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1036F110-EE71-420E-B283-3E271706606F}" type="slidenum">
              <a:rPr lang="en-US" altLang="zh-CN" smtClean="0"/>
              <a:pPr>
                <a:defRPr/>
              </a:pPr>
              <a:t>53</a:t>
            </a:fld>
            <a:endParaRPr lang="en-US" altLang="zh-CN" smtClean="0"/>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6738816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3285B51-175D-45C2-AC69-CBC084DC2F7B}" type="slidenum">
              <a:rPr lang="en-US" altLang="zh-CN" smtClean="0"/>
              <a:pPr>
                <a:defRPr/>
              </a:pPr>
              <a:t>54</a:t>
            </a:fld>
            <a:endParaRPr lang="en-US" altLang="zh-CN" smtClean="0"/>
          </a:p>
        </p:txBody>
      </p:sp>
      <p:sp>
        <p:nvSpPr>
          <p:cNvPr id="141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1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58775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4B47B047-4B12-450F-AC60-7A5B4362F2D9}" type="slidenum">
              <a:rPr lang="en-US" altLang="zh-CN" smtClean="0"/>
              <a:pPr>
                <a:defRPr/>
              </a:pPr>
              <a:t>9</a:t>
            </a:fld>
            <a:endParaRPr lang="en-US" altLang="zh-CN"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62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2314662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23C2E3B0-7445-44AA-8F6B-0CEA96029EA0}" type="slidenum">
              <a:rPr lang="en-US" altLang="zh-CN" smtClean="0"/>
              <a:pPr>
                <a:defRPr/>
              </a:pPr>
              <a:t>55</a:t>
            </a:fld>
            <a:endParaRPr lang="en-US" altLang="zh-CN" smtClean="0"/>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23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4978849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18241832-E88A-49A1-9B86-CAA0A666C934}" type="slidenum">
              <a:rPr lang="en-US" altLang="zh-CN" smtClean="0"/>
              <a:pPr>
                <a:defRPr/>
              </a:pPr>
              <a:t>56</a:t>
            </a:fld>
            <a:endParaRPr lang="en-US" altLang="zh-CN" smtClean="0"/>
          </a:p>
        </p:txBody>
      </p:sp>
      <p:sp>
        <p:nvSpPr>
          <p:cNvPr id="1433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33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817474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1CE37206-70E2-4157-B512-611CFD35640F}" type="slidenum">
              <a:rPr lang="en-US" altLang="zh-CN" smtClean="0"/>
              <a:pPr>
                <a:defRPr/>
              </a:pPr>
              <a:t>57</a:t>
            </a:fld>
            <a:endParaRPr lang="en-US" altLang="zh-CN" smtClean="0"/>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1586069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702BAB4-30C7-4F38-B3B8-270564A3A060}" type="slidenum">
              <a:rPr lang="en-US" altLang="zh-CN" smtClean="0"/>
              <a:pPr>
                <a:defRPr/>
              </a:pPr>
              <a:t>58</a:t>
            </a:fld>
            <a:endParaRPr lang="en-US" altLang="zh-CN" smtClean="0"/>
          </a:p>
        </p:txBody>
      </p:sp>
      <p:sp>
        <p:nvSpPr>
          <p:cNvPr id="145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5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457473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FFADD3EC-544F-4C7E-9A31-47C313B1FBD3}" type="slidenum">
              <a:rPr lang="en-US" altLang="zh-CN" smtClean="0"/>
              <a:pPr>
                <a:defRPr/>
              </a:pPr>
              <a:t>59</a:t>
            </a:fld>
            <a:endParaRPr lang="en-US" altLang="zh-CN" smtClean="0"/>
          </a:p>
        </p:txBody>
      </p:sp>
      <p:sp>
        <p:nvSpPr>
          <p:cNvPr id="146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6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0957157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F35E0F66-F615-4766-8C97-BFC3EB29A80B}" type="slidenum">
              <a:rPr lang="en-US" altLang="zh-CN" smtClean="0"/>
              <a:pPr>
                <a:defRPr/>
              </a:pPr>
              <a:t>60</a:t>
            </a:fld>
            <a:endParaRPr lang="en-US" altLang="zh-CN" smtClean="0"/>
          </a:p>
        </p:txBody>
      </p:sp>
      <p:sp>
        <p:nvSpPr>
          <p:cNvPr id="147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4904604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E4D87E8-34F8-4974-A9DB-C1D0830910AB}" type="slidenum">
              <a:rPr lang="en-US" altLang="zh-CN" smtClean="0"/>
              <a:pPr>
                <a:defRPr/>
              </a:pPr>
              <a:t>61</a:t>
            </a:fld>
            <a:endParaRPr lang="en-US" altLang="zh-CN" smtClean="0"/>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9253417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87DE4336-3C8E-41A4-A727-F3EA163A3944}" type="slidenum">
              <a:rPr lang="en-US" altLang="zh-CN" smtClean="0"/>
              <a:pPr>
                <a:defRPr/>
              </a:pPr>
              <a:t>62</a:t>
            </a:fld>
            <a:endParaRPr lang="en-US" altLang="zh-CN" smtClean="0"/>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9764789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364E0D6-D711-403F-8848-63BA842D4463}" type="slidenum">
              <a:rPr lang="en-US" altLang="zh-CN" smtClean="0"/>
              <a:pPr>
                <a:defRPr/>
              </a:pPr>
              <a:t>63</a:t>
            </a:fld>
            <a:endParaRPr lang="en-US" altLang="zh-CN" smtClean="0"/>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0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0985263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D3422BF7-BF42-4E8C-A20C-94EA67A5E8AE}" type="slidenum">
              <a:rPr lang="en-US" altLang="zh-CN" smtClean="0"/>
              <a:pPr>
                <a:defRPr/>
              </a:pPr>
              <a:t>64</a:t>
            </a:fld>
            <a:endParaRPr lang="en-US" altLang="zh-CN" smtClean="0"/>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1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54584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16FF88E5-CBB5-4288-98B1-0DE9D1DBF522}" type="slidenum">
              <a:rPr lang="en-US" altLang="zh-CN" smtClean="0"/>
              <a:pPr>
                <a:defRPr/>
              </a:pPr>
              <a:t>10</a:t>
            </a:fld>
            <a:endParaRPr lang="en-US" altLang="zh-CN"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867790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24F7C298-CB6E-4D99-93B6-C5194F69CFAE}" type="slidenum">
              <a:rPr lang="en-US" altLang="zh-CN" smtClean="0"/>
              <a:pPr>
                <a:defRPr/>
              </a:pPr>
              <a:t>65</a:t>
            </a:fld>
            <a:endParaRPr lang="en-US" altLang="zh-CN" smtClean="0"/>
          </a:p>
        </p:txBody>
      </p:sp>
      <p:sp>
        <p:nvSpPr>
          <p:cNvPr id="152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3279884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CD79A23-828B-4454-A82C-B88623A7B08E}" type="slidenum">
              <a:rPr lang="en-US" altLang="zh-CN" smtClean="0"/>
              <a:pPr>
                <a:defRPr/>
              </a:pPr>
              <a:t>66</a:t>
            </a:fld>
            <a:endParaRPr lang="en-US" altLang="zh-CN" smtClean="0"/>
          </a:p>
        </p:txBody>
      </p:sp>
      <p:sp>
        <p:nvSpPr>
          <p:cNvPr id="157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7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6470706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9D006D60-72E2-4A01-B1B3-F68069DADAB3}" type="slidenum">
              <a:rPr lang="en-US" altLang="zh-CN" smtClean="0"/>
              <a:pPr>
                <a:defRPr/>
              </a:pPr>
              <a:t>67</a:t>
            </a:fld>
            <a:endParaRPr lang="en-US" altLang="zh-CN" smtClean="0"/>
          </a:p>
        </p:txBody>
      </p:sp>
      <p:sp>
        <p:nvSpPr>
          <p:cNvPr id="1587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9555532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C37CEA8F-0677-4187-BCC0-0877F2027939}" type="slidenum">
              <a:rPr lang="en-US" altLang="zh-CN" smtClean="0"/>
              <a:pPr>
                <a:defRPr/>
              </a:pPr>
              <a:t>68</a:t>
            </a:fld>
            <a:endParaRPr lang="en-US" altLang="zh-CN" smtClean="0"/>
          </a:p>
        </p:txBody>
      </p:sp>
      <p:sp>
        <p:nvSpPr>
          <p:cNvPr id="1597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97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89317468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5A83758-0F0F-406D-B47C-1F8F61E0E670}" type="slidenum">
              <a:rPr lang="en-US" altLang="zh-CN" smtClean="0"/>
              <a:pPr>
                <a:defRPr/>
              </a:pPr>
              <a:t>69</a:t>
            </a:fld>
            <a:endParaRPr lang="en-US" altLang="zh-CN" smtClean="0"/>
          </a:p>
        </p:txBody>
      </p:sp>
      <p:sp>
        <p:nvSpPr>
          <p:cNvPr id="1607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384598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0793FCC5-3394-4DE6-AC5F-BA622E0CB595}" type="slidenum">
              <a:rPr lang="en-US" altLang="zh-CN" smtClean="0"/>
              <a:pPr>
                <a:defRPr/>
              </a:pPr>
              <a:t>70</a:t>
            </a:fld>
            <a:endParaRPr lang="en-US" altLang="zh-CN" smtClean="0"/>
          </a:p>
        </p:txBody>
      </p:sp>
      <p:sp>
        <p:nvSpPr>
          <p:cNvPr id="1617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17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7167473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0BEF29E3-8BDB-4423-838C-A91B0B90DA66}" type="slidenum">
              <a:rPr lang="en-US" altLang="zh-CN" smtClean="0"/>
              <a:pPr>
                <a:defRPr/>
              </a:pPr>
              <a:t>71</a:t>
            </a:fld>
            <a:endParaRPr lang="en-US" altLang="zh-CN" smtClean="0"/>
          </a:p>
        </p:txBody>
      </p:sp>
      <p:sp>
        <p:nvSpPr>
          <p:cNvPr id="162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2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7774554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65F20422-3F8B-46FF-92F8-484244C02276}" type="slidenum">
              <a:rPr lang="en-US" altLang="zh-CN" smtClean="0"/>
              <a:pPr>
                <a:defRPr/>
              </a:pPr>
              <a:t>72</a:t>
            </a:fld>
            <a:endParaRPr lang="en-US" altLang="zh-CN" smtClean="0"/>
          </a:p>
        </p:txBody>
      </p:sp>
      <p:sp>
        <p:nvSpPr>
          <p:cNvPr id="1638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7235700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61031AC6-E434-4D8C-BD2B-8359EF720B76}" type="slidenum">
              <a:rPr lang="en-US" altLang="zh-CN" smtClean="0"/>
              <a:pPr>
                <a:defRPr/>
              </a:pPr>
              <a:t>73</a:t>
            </a:fld>
            <a:endParaRPr lang="en-US" altLang="zh-CN" smtClean="0"/>
          </a:p>
        </p:txBody>
      </p:sp>
      <p:sp>
        <p:nvSpPr>
          <p:cNvPr id="164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4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6827859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45ACFDCD-D63D-437A-A0BB-8F6AB3361F1F}" type="slidenum">
              <a:rPr lang="en-US" altLang="zh-CN" smtClean="0"/>
              <a:pPr>
                <a:defRPr/>
              </a:pPr>
              <a:t>74</a:t>
            </a:fld>
            <a:endParaRPr lang="en-US" altLang="zh-CN" smtClean="0"/>
          </a:p>
        </p:txBody>
      </p:sp>
      <p:sp>
        <p:nvSpPr>
          <p:cNvPr id="165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5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19001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3A40C3BC-67EF-4467-A85D-4EB17668531A}" type="slidenum">
              <a:rPr lang="en-US" altLang="zh-CN" smtClean="0"/>
              <a:pPr>
                <a:defRPr/>
              </a:pPr>
              <a:t>11</a:t>
            </a:fld>
            <a:endParaRPr lang="en-US" altLang="zh-CN" smtClean="0"/>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8736324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44422147-EC4B-4CBE-B6F0-E351634F61E7}" type="slidenum">
              <a:rPr lang="en-US" altLang="zh-CN" smtClean="0"/>
              <a:pPr>
                <a:defRPr/>
              </a:pPr>
              <a:t>75</a:t>
            </a:fld>
            <a:endParaRPr lang="en-US" altLang="zh-CN" smtClean="0"/>
          </a:p>
        </p:txBody>
      </p:sp>
      <p:sp>
        <p:nvSpPr>
          <p:cNvPr id="166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6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5211899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9274D236-CE6E-44E6-8545-E9F34218D558}" type="slidenum">
              <a:rPr lang="en-US" altLang="zh-CN" smtClean="0"/>
              <a:pPr>
                <a:defRPr/>
              </a:pPr>
              <a:t>76</a:t>
            </a:fld>
            <a:endParaRPr lang="en-US" altLang="zh-CN" smtClean="0"/>
          </a:p>
        </p:txBody>
      </p:sp>
      <p:sp>
        <p:nvSpPr>
          <p:cNvPr id="167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7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157728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0D332E2-2250-4218-9A92-D66873DAC471}" type="slidenum">
              <a:rPr lang="en-US" altLang="zh-CN" smtClean="0"/>
              <a:pPr>
                <a:defRPr/>
              </a:pPr>
              <a:t>77</a:t>
            </a:fld>
            <a:endParaRPr lang="en-US" altLang="zh-CN" smtClean="0"/>
          </a:p>
        </p:txBody>
      </p:sp>
      <p:sp>
        <p:nvSpPr>
          <p:cNvPr id="168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8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5544211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5BA67C68-8444-4DD2-B777-0BD0BADB9C38}" type="slidenum">
              <a:rPr lang="en-US" altLang="zh-CN" smtClean="0"/>
              <a:pPr>
                <a:defRPr/>
              </a:pPr>
              <a:t>78</a:t>
            </a:fld>
            <a:endParaRPr lang="en-US" altLang="zh-CN" smtClean="0"/>
          </a:p>
        </p:txBody>
      </p:sp>
      <p:sp>
        <p:nvSpPr>
          <p:cNvPr id="169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9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3485679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B4C9A599-5743-4E80-AC0A-B24861F4E247}" type="slidenum">
              <a:rPr lang="en-US" altLang="zh-CN" smtClean="0"/>
              <a:pPr>
                <a:defRPr/>
              </a:pPr>
              <a:t>79</a:t>
            </a:fld>
            <a:endParaRPr lang="en-US" altLang="zh-CN" smtClean="0"/>
          </a:p>
        </p:txBody>
      </p:sp>
      <p:sp>
        <p:nvSpPr>
          <p:cNvPr id="171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1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560371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70908E7F-6F73-423B-8BDC-8DC007A67F00}" type="slidenum">
              <a:rPr lang="en-US" altLang="zh-CN" smtClean="0"/>
              <a:pPr>
                <a:defRPr/>
              </a:pPr>
              <a:t>12</a:t>
            </a:fld>
            <a:endParaRPr lang="en-US" altLang="zh-CN" smtClean="0"/>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8884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67FF4B08-42BB-4858-B0E8-80D973317D32}" type="slidenum">
              <a:rPr lang="en-US" altLang="zh-CN" smtClean="0"/>
              <a:pPr>
                <a:defRPr/>
              </a:pPr>
              <a:t>13</a:t>
            </a:fld>
            <a:endParaRPr lang="en-US" altLang="zh-CN" smtClean="0"/>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03933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65607CB-BBFC-4CA2-A185-7E479FDA6B90}"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E7099E-D9F7-4CFC-8296-9AC16190725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B8C73BC-7F30-4884-8F12-E303E52857AB}"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6DD399C-D89D-4664-84D5-F137DBD44E4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B2B0C4A-FD63-495D-BACD-EC3529C148D0}"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3E121A-11B5-4A67-A79C-82BC0BDE7289}"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6334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68413"/>
            <a:ext cx="8229600" cy="4857750"/>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F57D9B88-BDC2-47AE-B589-C26B56F20CEE}"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0957112-B017-4616-B6A6-30DA2F5E5BC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F0C35D9-8A2A-4A94-8C87-1D155B45720A}"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4C2E6E-04D6-4657-A0A8-707745ECD30E}"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EFC5DE1-6178-46A2-BC7E-25027673E9BC}" type="datetime1">
              <a:rPr lang="zh-CN" altLang="en-US"/>
              <a:pPr>
                <a:defRPr/>
              </a:pPr>
              <a:t>2019/12/16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B1A5609-31EE-40B1-B8B4-E057324E712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728F2F5-5739-4DC2-8482-728DE788E281}"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E19A8AA-6105-40D6-BA12-931BCD51410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C94AFAF-B9E7-4DE8-8CD3-40846CC61BFF}" type="datetime1">
              <a:rPr lang="zh-CN" altLang="en-US"/>
              <a:pPr>
                <a:defRPr/>
              </a:pPr>
              <a:t>2019/12/16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151B3FF-ED6E-452E-BDE3-42287B42448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E4D7B79-6836-4FDB-8621-B871120EB963}" type="datetime1">
              <a:rPr lang="zh-CN" altLang="en-US"/>
              <a:pPr>
                <a:defRPr/>
              </a:pPr>
              <a:t>2019/12/16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0582CFD-3F55-40B3-ABE5-1F1D49663EA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7284446-0498-499B-A30B-84481E3CF069}" type="datetime1">
              <a:rPr lang="zh-CN" altLang="en-US"/>
              <a:pPr>
                <a:defRPr/>
              </a:pPr>
              <a:t>2019/12/16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30A7352-2217-47B2-9942-F48D3280E15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CA22917-9A4E-468F-A7D8-74B1034DE82B}"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73FD3E-7393-49EC-9063-BBB6E1E5F34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1695DA-5799-4D9F-89C5-3E61B2BD304A}" type="datetime1">
              <a:rPr lang="zh-CN" altLang="en-US"/>
              <a:pPr>
                <a:defRPr/>
              </a:pPr>
              <a:t>2019/12/16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42F891-C2CF-44F3-8A80-AFCA047594FF}"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3" name="标题占位符 1"/>
          <p:cNvSpPr>
            <a:spLocks noGrp="1"/>
          </p:cNvSpPr>
          <p:nvPr>
            <p:ph type="title"/>
          </p:nvPr>
        </p:nvSpPr>
        <p:spPr bwMode="auto">
          <a:xfrm>
            <a:off x="468313" y="404813"/>
            <a:ext cx="822960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44" name="文本占位符 2"/>
          <p:cNvSpPr>
            <a:spLocks noGrp="1"/>
          </p:cNvSpPr>
          <p:nvPr>
            <p:ph type="body" idx="1"/>
          </p:nvPr>
        </p:nvSpPr>
        <p:spPr bwMode="auto">
          <a:xfrm>
            <a:off x="468313" y="1268413"/>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0860AEB-A64C-42EC-AC1D-077570B55E66}" type="datetime1">
              <a:rPr lang="zh-CN" altLang="en-US"/>
              <a:pPr>
                <a:defRPr/>
              </a:pPr>
              <a:t>2019/12/16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48524A2-287E-4854-805C-5B95059D94E7}" type="slidenum">
              <a:rPr lang="zh-CN" altLang="en-US"/>
              <a:pPr>
                <a:defRPr/>
              </a:pPr>
              <a:t>‹#›</a:t>
            </a:fld>
            <a:endParaRPr lang="zh-CN" altLang="en-US"/>
          </a:p>
        </p:txBody>
      </p:sp>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9" name="图片 8"/>
          <p:cNvPicPr>
            <a:picLocks noChangeAspect="1"/>
          </p:cNvPicPr>
          <p:nvPr userDrawn="1"/>
        </p:nvPicPr>
        <p:blipFill rotWithShape="1">
          <a:blip r:embed="rId15"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3600" b="1" kern="1200">
          <a:solidFill>
            <a:schemeClr val="tx1"/>
          </a:solidFill>
          <a:latin typeface="+mj-lt"/>
          <a:ea typeface="黑体" pitchFamily="2" charset="-122"/>
          <a:cs typeface="+mj-cs"/>
        </a:defRPr>
      </a:lvl1pPr>
      <a:lvl2pPr algn="l" rtl="0" eaLnBrk="0" fontAlgn="base" hangingPunct="0">
        <a:spcBef>
          <a:spcPct val="0"/>
        </a:spcBef>
        <a:spcAft>
          <a:spcPct val="0"/>
        </a:spcAft>
        <a:defRPr sz="3600" b="1">
          <a:solidFill>
            <a:schemeClr val="tx1"/>
          </a:solidFill>
          <a:latin typeface="Calibri" pitchFamily="34" charset="0"/>
          <a:ea typeface="黑体" pitchFamily="2" charset="-122"/>
        </a:defRPr>
      </a:lvl2pPr>
      <a:lvl3pPr algn="l" rtl="0" eaLnBrk="0" fontAlgn="base" hangingPunct="0">
        <a:spcBef>
          <a:spcPct val="0"/>
        </a:spcBef>
        <a:spcAft>
          <a:spcPct val="0"/>
        </a:spcAft>
        <a:defRPr sz="3600" b="1">
          <a:solidFill>
            <a:schemeClr val="tx1"/>
          </a:solidFill>
          <a:latin typeface="Calibri" pitchFamily="34" charset="0"/>
          <a:ea typeface="黑体" pitchFamily="2" charset="-122"/>
        </a:defRPr>
      </a:lvl3pPr>
      <a:lvl4pPr algn="l" rtl="0" eaLnBrk="0" fontAlgn="base" hangingPunct="0">
        <a:spcBef>
          <a:spcPct val="0"/>
        </a:spcBef>
        <a:spcAft>
          <a:spcPct val="0"/>
        </a:spcAft>
        <a:defRPr sz="3600" b="1">
          <a:solidFill>
            <a:schemeClr val="tx1"/>
          </a:solidFill>
          <a:latin typeface="Calibri" pitchFamily="34" charset="0"/>
          <a:ea typeface="黑体" pitchFamily="2" charset="-122"/>
        </a:defRPr>
      </a:lvl4pPr>
      <a:lvl5pPr algn="l" rtl="0" eaLnBrk="0" fontAlgn="base" hangingPunct="0">
        <a:spcBef>
          <a:spcPct val="0"/>
        </a:spcBef>
        <a:spcAft>
          <a:spcPct val="0"/>
        </a:spcAft>
        <a:defRPr sz="3600" b="1">
          <a:solidFill>
            <a:schemeClr val="tx1"/>
          </a:solidFill>
          <a:latin typeface="Calibri" pitchFamily="34" charset="0"/>
          <a:ea typeface="黑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blog.sciencenet.cn/home.php?mod=space&amp;uid=287179&amp;do=blog&amp;id=56070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baike.baidu.com/view/463696.htm"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2.wmf"/><Relationship Id="rId18" Type="http://schemas.openxmlformats.org/officeDocument/2006/relationships/oleObject" Target="../embeddings/oleObject13.bin"/><Relationship Id="rId3" Type="http://schemas.openxmlformats.org/officeDocument/2006/relationships/notesSlide" Target="../notesSlides/notesSlide68.xml"/><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10.bin"/><Relationship Id="rId17" Type="http://schemas.openxmlformats.org/officeDocument/2006/relationships/image" Target="../media/image24.wmf"/><Relationship Id="rId25" Type="http://schemas.openxmlformats.org/officeDocument/2006/relationships/image" Target="../media/image28.wmf"/><Relationship Id="rId2" Type="http://schemas.openxmlformats.org/officeDocument/2006/relationships/slideLayout" Target="../slideLayouts/slideLayout1.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21.wmf"/><Relationship Id="rId24" Type="http://schemas.openxmlformats.org/officeDocument/2006/relationships/oleObject" Target="../embeddings/oleObject16.bin"/><Relationship Id="rId5" Type="http://schemas.openxmlformats.org/officeDocument/2006/relationships/image" Target="../media/image18.wmf"/><Relationship Id="rId15" Type="http://schemas.openxmlformats.org/officeDocument/2006/relationships/image" Target="../media/image23.wmf"/><Relationship Id="rId23" Type="http://schemas.openxmlformats.org/officeDocument/2006/relationships/image" Target="../media/image27.wmf"/><Relationship Id="rId10" Type="http://schemas.openxmlformats.org/officeDocument/2006/relationships/oleObject" Target="../embeddings/oleObject9.bin"/><Relationship Id="rId19" Type="http://schemas.openxmlformats.org/officeDocument/2006/relationships/image" Target="../media/image25.wmf"/><Relationship Id="rId4" Type="http://schemas.openxmlformats.org/officeDocument/2006/relationships/oleObject" Target="../embeddings/oleObject6.bin"/><Relationship Id="rId9" Type="http://schemas.openxmlformats.org/officeDocument/2006/relationships/image" Target="../media/image20.wmf"/><Relationship Id="rId14" Type="http://schemas.openxmlformats.org/officeDocument/2006/relationships/oleObject" Target="../embeddings/oleObject11.bin"/><Relationship Id="rId22" Type="http://schemas.openxmlformats.org/officeDocument/2006/relationships/oleObject" Target="../embeddings/oleObject15.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72.xml"/><Relationship Id="rId7" Type="http://schemas.openxmlformats.org/officeDocument/2006/relationships/image" Target="../media/image30.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29.wmf"/><Relationship Id="rId4" Type="http://schemas.openxmlformats.org/officeDocument/2006/relationships/oleObject" Target="../embeddings/oleObject17.bin"/><Relationship Id="rId9" Type="http://schemas.openxmlformats.org/officeDocument/2006/relationships/image" Target="../media/image31.wmf"/></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73.xml"/><Relationship Id="rId7" Type="http://schemas.openxmlformats.org/officeDocument/2006/relationships/image" Target="../media/image33.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32.wmf"/><Relationship Id="rId4" Type="http://schemas.openxmlformats.org/officeDocument/2006/relationships/oleObject" Target="../embeddings/oleObject20.bin"/><Relationship Id="rId9" Type="http://schemas.openxmlformats.org/officeDocument/2006/relationships/image" Target="../media/image34.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74.xml"/><Relationship Id="rId7" Type="http://schemas.openxmlformats.org/officeDocument/2006/relationships/image" Target="../media/image36.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4.bin"/><Relationship Id="rId5" Type="http://schemas.openxmlformats.org/officeDocument/2006/relationships/image" Target="../media/image35.wmf"/><Relationship Id="rId4" Type="http://schemas.openxmlformats.org/officeDocument/2006/relationships/oleObject" Target="../embeddings/oleObject23.bin"/><Relationship Id="rId9" Type="http://schemas.openxmlformats.org/officeDocument/2006/relationships/image" Target="../media/image3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752600"/>
            <a:ext cx="9144000" cy="1470025"/>
          </a:xfrm>
        </p:spPr>
        <p:txBody>
          <a:bodyPr/>
          <a:lstStyle/>
          <a:p>
            <a:pPr algn="ctr"/>
            <a:r>
              <a:rPr lang="en-US" altLang="zh-CN" sz="4000" dirty="0" smtClean="0">
                <a:latin typeface="Times New Roman" pitchFamily="18" charset="0"/>
                <a:ea typeface="黑体" pitchFamily="49" charset="-122"/>
              </a:rPr>
              <a:t>Introduction to Computational Thinking</a:t>
            </a:r>
            <a:r>
              <a:rPr lang="en-US" altLang="zh-CN" sz="3200" dirty="0" smtClean="0">
                <a:latin typeface="Times New Roman" pitchFamily="18" charset="0"/>
                <a:ea typeface="黑体" pitchFamily="49" charset="-122"/>
              </a:rPr>
              <a:t/>
            </a:r>
            <a:br>
              <a:rPr lang="en-US" altLang="zh-CN" sz="3200" dirty="0" smtClean="0">
                <a:latin typeface="Times New Roman" pitchFamily="18" charset="0"/>
                <a:ea typeface="黑体" pitchFamily="49" charset="-122"/>
              </a:rPr>
            </a:br>
            <a:r>
              <a:rPr lang="en-US" altLang="zh-CN" sz="3200" smtClean="0">
                <a:latin typeface="Times New Roman" pitchFamily="18" charset="0"/>
                <a:ea typeface="黑体" pitchFamily="49" charset="-122"/>
              </a:rPr>
              <a:t>Chapter 8: </a:t>
            </a:r>
            <a:r>
              <a:rPr lang="en-US" altLang="zh-CN" sz="3200" dirty="0" smtClean="0">
                <a:latin typeface="Times New Roman" pitchFamily="18" charset="0"/>
                <a:ea typeface="黑体" pitchFamily="49" charset="-122"/>
              </a:rPr>
              <a:t>Introduction to Algorithms</a:t>
            </a:r>
            <a:endParaRPr lang="zh-CN" altLang="en-US" sz="3200" dirty="0" smtClean="0">
              <a:ea typeface="宋体" pitchFamily="2" charset="-122"/>
            </a:endParaRPr>
          </a:p>
        </p:txBody>
      </p:sp>
      <p:sp>
        <p:nvSpPr>
          <p:cNvPr id="5" name="副标题 2"/>
          <p:cNvSpPr>
            <a:spLocks noGrp="1"/>
          </p:cNvSpPr>
          <p:nvPr>
            <p:ph type="subTitle" idx="1"/>
          </p:nvPr>
        </p:nvSpPr>
        <p:spPr>
          <a:xfrm>
            <a:off x="919572" y="4005064"/>
            <a:ext cx="7304856" cy="1752600"/>
          </a:xfrm>
        </p:spPr>
        <p:txBody>
          <a:bodyPr/>
          <a:lstStyle/>
          <a:p>
            <a:pPr eaLnBrk="1" hangingPunct="1">
              <a:buFont typeface="Arial" charset="0"/>
              <a:buNone/>
              <a:defRPr/>
            </a:pPr>
            <a:r>
              <a:rPr lang="en-US" altLang="zh-CN" dirty="0" smtClean="0"/>
              <a:t>Rui Mao</a:t>
            </a:r>
          </a:p>
          <a:p>
            <a:pPr eaLnBrk="1" hangingPunct="1">
              <a:buFont typeface="Arial" charset="0"/>
              <a:buNone/>
              <a:defRPr/>
            </a:pPr>
            <a:r>
              <a:rPr lang="en-US" altLang="zh-CN" dirty="0" smtClean="0"/>
              <a:t>Shenzhen University</a:t>
            </a:r>
          </a:p>
          <a:p>
            <a:pPr eaLnBrk="1" hangingPunct="1">
              <a:defRPr/>
            </a:pPr>
            <a:r>
              <a:rPr lang="en-US" altLang="zh-CN" dirty="0"/>
              <a:t>Shenzhen Institute of Computing </a:t>
            </a:r>
            <a:r>
              <a:rPr lang="en-US" altLang="zh-CN" dirty="0" smtClean="0"/>
              <a:t>Sciences</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549275"/>
            <a:ext cx="8229600" cy="633413"/>
          </a:xfrm>
          <a:prstGeom prst="rect">
            <a:avLst/>
          </a:prstGeom>
          <a:noFill/>
          <a:ln w="9525">
            <a:noFill/>
            <a:miter lim="800000"/>
            <a:headEnd/>
            <a:tailEnd/>
          </a:ln>
        </p:spPr>
        <p:txBody>
          <a:bodyPr anchor="ctr"/>
          <a:lstStyle/>
          <a:p>
            <a:pPr eaLnBrk="0" hangingPunct="0">
              <a:defRPr/>
            </a:pPr>
            <a:r>
              <a:rPr lang="zh-CN" altLang="en-US" sz="3600" b="1" dirty="0">
                <a:latin typeface="Times New Roman" pitchFamily="18" charset="0"/>
                <a:ea typeface="黑体" pitchFamily="49" charset="-122"/>
                <a:cs typeface="+mj-cs"/>
              </a:rPr>
              <a:t>欧几里得算法基本思想</a:t>
            </a:r>
          </a:p>
        </p:txBody>
      </p:sp>
      <p:sp>
        <p:nvSpPr>
          <p:cNvPr id="3" name="Rectangle 3"/>
          <p:cNvSpPr txBox="1">
            <a:spLocks noChangeArrowheads="1"/>
          </p:cNvSpPr>
          <p:nvPr/>
        </p:nvSpPr>
        <p:spPr bwMode="auto">
          <a:xfrm>
            <a:off x="446088" y="1412875"/>
            <a:ext cx="8229600" cy="1684338"/>
          </a:xfrm>
          <a:prstGeom prst="rect">
            <a:avLst/>
          </a:prstGeom>
          <a:noFill/>
          <a:ln w="9525">
            <a:noFill/>
            <a:miter lim="800000"/>
            <a:headEnd/>
            <a:tailEnd/>
          </a:ln>
        </p:spPr>
        <p:txBody>
          <a:bodyPr/>
          <a:lstStyle/>
          <a:p>
            <a:pPr eaLnBrk="0" hangingPunct="0">
              <a:spcBef>
                <a:spcPct val="20000"/>
              </a:spcBef>
              <a:buFont typeface="Arial" charset="0"/>
              <a:buNone/>
              <a:defRPr/>
            </a:pPr>
            <a:r>
              <a:rPr lang="en-US" altLang="zh-CN" sz="2800" dirty="0">
                <a:latin typeface="+mn-lt"/>
                <a:ea typeface="+mn-ea"/>
              </a:rPr>
              <a:t>        </a:t>
            </a:r>
            <a:r>
              <a:rPr lang="zh-CN" sz="2800" dirty="0">
                <a:latin typeface="+mn-lt"/>
                <a:ea typeface="+mn-ea"/>
              </a:rPr>
              <a:t>重复计算下列等式，直到</a:t>
            </a:r>
            <a:r>
              <a:rPr lang="zh-CN" altLang="zh-CN" sz="2800" dirty="0">
                <a:latin typeface="+mn-lt"/>
                <a:ea typeface="+mn-ea"/>
              </a:rPr>
              <a:t>m mod n = 0</a:t>
            </a:r>
            <a:r>
              <a:rPr lang="zh-CN" sz="2800" dirty="0">
                <a:latin typeface="+mn-lt"/>
                <a:ea typeface="+mn-ea"/>
              </a:rPr>
              <a:t>时，</a:t>
            </a:r>
            <a:r>
              <a:rPr lang="zh-CN" altLang="zh-CN" sz="2800" dirty="0">
                <a:latin typeface="+mn-lt"/>
                <a:ea typeface="+mn-ea"/>
              </a:rPr>
              <a:t>n</a:t>
            </a:r>
            <a:r>
              <a:rPr lang="zh-CN" sz="2800" dirty="0">
                <a:latin typeface="+mn-lt"/>
                <a:ea typeface="+mn-ea"/>
              </a:rPr>
              <a:t>为所求最大公约数。</a:t>
            </a:r>
          </a:p>
          <a:p>
            <a:pPr algn="ctr" eaLnBrk="0" hangingPunct="0">
              <a:spcBef>
                <a:spcPct val="20000"/>
              </a:spcBef>
              <a:defRPr/>
            </a:pPr>
            <a:r>
              <a:rPr lang="zh-CN" sz="3200" dirty="0">
                <a:solidFill>
                  <a:schemeClr val="tx1">
                    <a:tint val="75000"/>
                  </a:schemeClr>
                </a:solidFill>
                <a:latin typeface="+mn-lt"/>
                <a:ea typeface="+mn-ea"/>
              </a:rPr>
              <a:t>				  </a:t>
            </a:r>
          </a:p>
        </p:txBody>
      </p:sp>
      <p:graphicFrame>
        <p:nvGraphicFramePr>
          <p:cNvPr id="1026" name="Object 2"/>
          <p:cNvGraphicFramePr>
            <a:graphicFrameLocks noChangeAspect="1"/>
          </p:cNvGraphicFramePr>
          <p:nvPr/>
        </p:nvGraphicFramePr>
        <p:xfrm>
          <a:off x="2843213" y="2852738"/>
          <a:ext cx="3816350" cy="504825"/>
        </p:xfrm>
        <a:graphic>
          <a:graphicData uri="http://schemas.openxmlformats.org/presentationml/2006/ole">
            <mc:AlternateContent xmlns:mc="http://schemas.openxmlformats.org/markup-compatibility/2006">
              <mc:Choice xmlns:v="urn:schemas-microsoft-com:vml" Requires="v">
                <p:oleObj spid="_x0000_s1030" r:id="rId4" imgW="1613217" imgH="190817" progId="Equation.3">
                  <p:embed/>
                </p:oleObj>
              </mc:Choice>
              <mc:Fallback>
                <p:oleObj r:id="rId4" imgW="1613217" imgH="19081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852738"/>
                        <a:ext cx="38163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ext Box 6"/>
          <p:cNvSpPr txBox="1">
            <a:spLocks noChangeArrowheads="1"/>
          </p:cNvSpPr>
          <p:nvPr/>
        </p:nvSpPr>
        <p:spPr bwMode="auto">
          <a:xfrm>
            <a:off x="900113" y="3933825"/>
            <a:ext cx="7993062" cy="519113"/>
          </a:xfrm>
          <a:prstGeom prst="rect">
            <a:avLst/>
          </a:prstGeom>
          <a:noFill/>
          <a:ln w="9525">
            <a:noFill/>
            <a:miter lim="800000"/>
            <a:headEnd/>
            <a:tailEnd/>
          </a:ln>
        </p:spPr>
        <p:txBody>
          <a:bodyPr>
            <a:spAutoFit/>
          </a:bodyPr>
          <a:lstStyle/>
          <a:p>
            <a:pPr>
              <a:spcBef>
                <a:spcPct val="50000"/>
              </a:spcBef>
            </a:pPr>
            <a:r>
              <a:rPr lang="zh-CN" altLang="zh-CN" sz="2800">
                <a:latin typeface="黑体" pitchFamily="49" charset="-122"/>
                <a:ea typeface="黑体" pitchFamily="49" charset="-122"/>
              </a:rPr>
              <a:t>m mod n</a:t>
            </a:r>
            <a:r>
              <a:rPr lang="zh-CN" sz="2800">
                <a:latin typeface="黑体" pitchFamily="49" charset="-122"/>
                <a:ea typeface="黑体" pitchFamily="49" charset="-122"/>
              </a:rPr>
              <a:t>表示</a:t>
            </a:r>
            <a:r>
              <a:rPr lang="zh-CN" altLang="zh-CN" sz="2800">
                <a:latin typeface="黑体" pitchFamily="49" charset="-122"/>
                <a:ea typeface="黑体" pitchFamily="49" charset="-122"/>
              </a:rPr>
              <a:t>m</a:t>
            </a:r>
            <a:r>
              <a:rPr lang="zh-CN" sz="2800">
                <a:latin typeface="黑体" pitchFamily="49" charset="-122"/>
                <a:ea typeface="黑体" pitchFamily="49" charset="-122"/>
              </a:rPr>
              <a:t>除</a:t>
            </a:r>
            <a:r>
              <a:rPr lang="zh-CN" altLang="zh-CN" sz="2800">
                <a:latin typeface="黑体" pitchFamily="49" charset="-122"/>
                <a:ea typeface="黑体" pitchFamily="49" charset="-122"/>
              </a:rPr>
              <a:t>n</a:t>
            </a:r>
            <a:r>
              <a:rPr lang="zh-CN" sz="2800">
                <a:latin typeface="黑体" pitchFamily="49" charset="-122"/>
                <a:ea typeface="黑体" pitchFamily="49" charset="-122"/>
              </a:rPr>
              <a:t>的余数。</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23850" y="981075"/>
            <a:ext cx="8280400" cy="1152525"/>
          </a:xfrm>
          <a:prstGeom prst="rect">
            <a:avLst/>
          </a:prstGeom>
          <a:noFill/>
          <a:ln w="9525">
            <a:noFill/>
            <a:miter lim="800000"/>
            <a:headEnd/>
            <a:tailEnd/>
          </a:ln>
        </p:spPr>
        <p:txBody>
          <a:bodyPr/>
          <a:lstStyle/>
          <a:p>
            <a:pPr marL="342900" indent="-342900" eaLnBrk="0" hangingPunct="0">
              <a:spcBef>
                <a:spcPct val="20000"/>
              </a:spcBef>
            </a:pPr>
            <a:r>
              <a:rPr lang="zh-CN" sz="2800">
                <a:solidFill>
                  <a:schemeClr val="tx2"/>
                </a:solidFill>
                <a:ea typeface="黑体" pitchFamily="49" charset="-122"/>
              </a:rPr>
              <a:t>例</a:t>
            </a:r>
            <a:r>
              <a:rPr lang="zh-CN" altLang="zh-CN" sz="2800">
                <a:solidFill>
                  <a:schemeClr val="tx2"/>
                </a:solidFill>
                <a:ea typeface="黑体" pitchFamily="49" charset="-122"/>
              </a:rPr>
              <a:t>3.1</a:t>
            </a:r>
            <a:r>
              <a:rPr lang="zh-CN" sz="2800">
                <a:solidFill>
                  <a:schemeClr val="tx2"/>
                </a:solidFill>
                <a:ea typeface="黑体" pitchFamily="49" charset="-122"/>
              </a:rPr>
              <a:t>：</a:t>
            </a:r>
            <a:r>
              <a:rPr lang="zh-CN" sz="2800">
                <a:ea typeface="黑体" pitchFamily="49" charset="-122"/>
              </a:rPr>
              <a:t>用欧几里得算法计算</a:t>
            </a:r>
            <a:r>
              <a:rPr lang="zh-CN" altLang="zh-CN" sz="2800">
                <a:ea typeface="黑体" pitchFamily="49" charset="-122"/>
              </a:rPr>
              <a:t>16</a:t>
            </a:r>
            <a:r>
              <a:rPr lang="zh-CN" sz="2800">
                <a:ea typeface="黑体" pitchFamily="49" charset="-122"/>
              </a:rPr>
              <a:t>、</a:t>
            </a:r>
            <a:r>
              <a:rPr lang="zh-CN" altLang="zh-CN" sz="2800">
                <a:ea typeface="黑体" pitchFamily="49" charset="-122"/>
              </a:rPr>
              <a:t>6</a:t>
            </a:r>
            <a:r>
              <a:rPr lang="zh-CN" sz="2800">
                <a:ea typeface="黑体" pitchFamily="49" charset="-122"/>
              </a:rPr>
              <a:t>的最大公约数，</a:t>
            </a:r>
          </a:p>
          <a:p>
            <a:pPr marL="342900" indent="-342900" eaLnBrk="0" hangingPunct="0">
              <a:spcBef>
                <a:spcPct val="20000"/>
              </a:spcBef>
            </a:pPr>
            <a:r>
              <a:rPr lang="zh-CN" altLang="zh-CN" sz="2800">
                <a:ea typeface="黑体" pitchFamily="49" charset="-122"/>
              </a:rPr>
              <a:t>             </a:t>
            </a:r>
            <a:r>
              <a:rPr lang="zh-CN" sz="2800">
                <a:ea typeface="黑体" pitchFamily="49" charset="-122"/>
              </a:rPr>
              <a:t>写出计算步骤。</a:t>
            </a:r>
          </a:p>
        </p:txBody>
      </p:sp>
      <p:sp>
        <p:nvSpPr>
          <p:cNvPr id="18435" name="Text Box 5"/>
          <p:cNvSpPr txBox="1">
            <a:spLocks noChangeArrowheads="1"/>
          </p:cNvSpPr>
          <p:nvPr/>
        </p:nvSpPr>
        <p:spPr bwMode="auto">
          <a:xfrm>
            <a:off x="1692275" y="2636838"/>
            <a:ext cx="5975350" cy="1801812"/>
          </a:xfrm>
          <a:prstGeom prst="rect">
            <a:avLst/>
          </a:prstGeom>
          <a:noFill/>
          <a:ln w="9525">
            <a:noFill/>
            <a:miter lim="800000"/>
            <a:headEnd/>
            <a:tailEnd/>
          </a:ln>
        </p:spPr>
        <p:txBody>
          <a:bodyPr>
            <a:spAutoFit/>
          </a:bodyPr>
          <a:lstStyle/>
          <a:p>
            <a:pPr>
              <a:spcBef>
                <a:spcPct val="50000"/>
              </a:spcBef>
            </a:pPr>
            <a:r>
              <a:rPr lang="zh-CN" altLang="zh-CN" sz="2800"/>
              <a:t>gcd(16,6) = gcd(6,4) </a:t>
            </a:r>
          </a:p>
          <a:p>
            <a:pPr>
              <a:spcBef>
                <a:spcPct val="50000"/>
              </a:spcBef>
            </a:pPr>
            <a:r>
              <a:rPr lang="zh-CN" altLang="zh-CN" sz="2800"/>
              <a:t>gcd(6,4) = gcd(4,2)</a:t>
            </a:r>
          </a:p>
          <a:p>
            <a:pPr>
              <a:spcBef>
                <a:spcPct val="50000"/>
              </a:spcBef>
            </a:pPr>
            <a:r>
              <a:rPr lang="zh-CN" altLang="zh-CN" sz="2800"/>
              <a:t>4 mod 2 = 0, gcd(16,6) =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260350"/>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算法的定义</a:t>
            </a:r>
          </a:p>
        </p:txBody>
      </p:sp>
      <p:sp>
        <p:nvSpPr>
          <p:cNvPr id="19459" name="Rectangle 4"/>
          <p:cNvSpPr>
            <a:spLocks noChangeArrowheads="1"/>
          </p:cNvSpPr>
          <p:nvPr/>
        </p:nvSpPr>
        <p:spPr bwMode="auto">
          <a:xfrm>
            <a:off x="900113" y="1557338"/>
            <a:ext cx="6832600" cy="1117600"/>
          </a:xfrm>
          <a:prstGeom prst="rect">
            <a:avLst/>
          </a:prstGeom>
          <a:noFill/>
          <a:ln w="9525">
            <a:noFill/>
            <a:miter lim="800000"/>
            <a:headEnd/>
            <a:tailEnd/>
          </a:ln>
        </p:spPr>
        <p:txBody>
          <a:bodyPr wrap="none" anchor="ctr">
            <a:spAutoFit/>
          </a:bodyPr>
          <a:lstStyle/>
          <a:p>
            <a:pPr>
              <a:lnSpc>
                <a:spcPct val="120000"/>
              </a:lnSpc>
            </a:pPr>
            <a:r>
              <a:rPr lang="zh-CN" sz="2800" b="1"/>
              <a:t>算法设计的先驱者唐纳德</a:t>
            </a:r>
            <a:r>
              <a:rPr lang="zh-CN" altLang="zh-CN" sz="2800" b="1"/>
              <a:t>.E.</a:t>
            </a:r>
            <a:r>
              <a:rPr lang="zh-CN" sz="2800" b="1"/>
              <a:t>克努斯</a:t>
            </a:r>
          </a:p>
          <a:p>
            <a:pPr>
              <a:lnSpc>
                <a:spcPct val="120000"/>
              </a:lnSpc>
            </a:pPr>
            <a:r>
              <a:rPr lang="zh-CN" altLang="zh-CN" sz="2800" b="1"/>
              <a:t>《The Art of Computer Programming》</a:t>
            </a:r>
            <a:r>
              <a:rPr lang="zh-CN" altLang="zh-CN"/>
              <a:t> </a:t>
            </a:r>
          </a:p>
        </p:txBody>
      </p:sp>
      <p:sp>
        <p:nvSpPr>
          <p:cNvPr id="4" name="Rectangle 3"/>
          <p:cNvSpPr txBox="1">
            <a:spLocks noChangeArrowheads="1"/>
          </p:cNvSpPr>
          <p:nvPr/>
        </p:nvSpPr>
        <p:spPr bwMode="auto">
          <a:xfrm>
            <a:off x="250825" y="3141663"/>
            <a:ext cx="8893175" cy="719137"/>
          </a:xfrm>
          <a:prstGeom prst="rect">
            <a:avLst/>
          </a:prstGeom>
          <a:noFill/>
          <a:ln w="9525">
            <a:noFill/>
            <a:miter lim="800000"/>
            <a:headEnd/>
            <a:tailEnd/>
          </a:ln>
        </p:spPr>
        <p:txBody>
          <a:bodyPr/>
          <a:lstStyle/>
          <a:p>
            <a:pPr algn="ctr" eaLnBrk="0" hangingPunct="0">
              <a:spcBef>
                <a:spcPct val="20000"/>
              </a:spcBef>
              <a:defRPr/>
            </a:pPr>
            <a:r>
              <a:rPr lang="zh-CN" sz="2800" dirty="0">
                <a:solidFill>
                  <a:srgbClr val="FF0000"/>
                </a:solidFill>
                <a:latin typeface="+mn-lt"/>
                <a:ea typeface="+mn-ea"/>
              </a:rPr>
              <a:t>定义</a:t>
            </a:r>
            <a:r>
              <a:rPr lang="zh-CN" sz="2800" dirty="0">
                <a:solidFill>
                  <a:schemeClr val="tx2"/>
                </a:solidFill>
                <a:latin typeface="+mn-lt"/>
                <a:ea typeface="+mn-ea"/>
              </a:rPr>
              <a:t>：</a:t>
            </a:r>
            <a:r>
              <a:rPr lang="zh-CN" sz="2800" dirty="0">
                <a:latin typeface="+mn-lt"/>
                <a:ea typeface="+mn-ea"/>
              </a:rPr>
              <a:t>算法是解某一特定问题的一组有穷规则的集合。</a:t>
            </a:r>
          </a:p>
          <a:p>
            <a:pPr algn="ctr" eaLnBrk="0" hangingPunct="0">
              <a:spcBef>
                <a:spcPct val="20000"/>
              </a:spcBef>
              <a:buFont typeface="Arial" charset="0"/>
              <a:buNone/>
              <a:defRPr/>
            </a:pPr>
            <a:endParaRPr lang="zh-CN" altLang="zh-CN" sz="2800" dirty="0">
              <a:solidFill>
                <a:schemeClr val="tx1">
                  <a:tint val="75000"/>
                </a:schemeClr>
              </a:solidFill>
              <a:latin typeface="+mn-lt"/>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260350"/>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算法的特征</a:t>
            </a:r>
          </a:p>
        </p:txBody>
      </p:sp>
      <p:sp>
        <p:nvSpPr>
          <p:cNvPr id="4" name="Rectangle 3"/>
          <p:cNvSpPr txBox="1">
            <a:spLocks noChangeArrowheads="1"/>
          </p:cNvSpPr>
          <p:nvPr/>
        </p:nvSpPr>
        <p:spPr bwMode="auto">
          <a:xfrm>
            <a:off x="395288" y="1773238"/>
            <a:ext cx="8280400" cy="316865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400" kern="0" dirty="0">
                <a:solidFill>
                  <a:srgbClr val="CC3300"/>
                </a:solidFill>
                <a:latin typeface="Arial"/>
                <a:ea typeface="黑体"/>
              </a:rPr>
              <a:t>确定性：</a:t>
            </a:r>
            <a:r>
              <a:rPr lang="zh-CN" altLang="en-US" sz="2400" kern="0" dirty="0">
                <a:solidFill>
                  <a:srgbClr val="000000"/>
                </a:solidFill>
                <a:latin typeface="Arial"/>
                <a:ea typeface="黑体"/>
              </a:rPr>
              <a:t>执行的每一个动作都是清晰的、无歧义的； </a:t>
            </a:r>
          </a:p>
          <a:p>
            <a:pPr marL="342900" indent="-342900" eaLnBrk="0" hangingPunct="0">
              <a:spcBef>
                <a:spcPct val="20000"/>
              </a:spcBef>
              <a:buFontTx/>
              <a:buChar char="•"/>
              <a:defRPr/>
            </a:pPr>
            <a:r>
              <a:rPr lang="zh-CN" altLang="en-US" sz="2400" kern="0" dirty="0">
                <a:solidFill>
                  <a:srgbClr val="CC3300"/>
                </a:solidFill>
                <a:latin typeface="Arial"/>
                <a:ea typeface="黑体"/>
              </a:rPr>
              <a:t>有穷性：</a:t>
            </a:r>
            <a:r>
              <a:rPr lang="zh-CN" altLang="en-US" sz="2400" kern="0" dirty="0">
                <a:solidFill>
                  <a:srgbClr val="000000"/>
                </a:solidFill>
                <a:latin typeface="Arial"/>
                <a:ea typeface="黑体"/>
              </a:rPr>
              <a:t>必须在有限步骤内终止； </a:t>
            </a:r>
          </a:p>
          <a:p>
            <a:pPr marL="342900" indent="-342900" eaLnBrk="0" hangingPunct="0">
              <a:spcBef>
                <a:spcPct val="20000"/>
              </a:spcBef>
              <a:buFontTx/>
              <a:buChar char="•"/>
              <a:defRPr/>
            </a:pPr>
            <a:r>
              <a:rPr lang="zh-CN" altLang="en-US" sz="2400" kern="0" dirty="0">
                <a:solidFill>
                  <a:srgbClr val="CC3300"/>
                </a:solidFill>
                <a:latin typeface="Arial"/>
                <a:ea typeface="黑体"/>
              </a:rPr>
              <a:t>输    入：</a:t>
            </a:r>
            <a:r>
              <a:rPr lang="zh-CN" altLang="en-US" sz="2400" kern="0" dirty="0">
                <a:solidFill>
                  <a:srgbClr val="000000"/>
                </a:solidFill>
                <a:latin typeface="Arial"/>
                <a:ea typeface="黑体"/>
              </a:rPr>
              <a:t>有</a:t>
            </a:r>
            <a:r>
              <a:rPr lang="zh-CN" altLang="zh-CN" sz="2400" kern="0" dirty="0">
                <a:solidFill>
                  <a:srgbClr val="000000"/>
                </a:solidFill>
                <a:latin typeface="Arial"/>
                <a:ea typeface="黑体"/>
              </a:rPr>
              <a:t>0</a:t>
            </a:r>
            <a:r>
              <a:rPr lang="zh-CN" altLang="en-US" sz="2400" kern="0" dirty="0">
                <a:solidFill>
                  <a:srgbClr val="000000"/>
                </a:solidFill>
                <a:latin typeface="Arial"/>
                <a:ea typeface="黑体"/>
              </a:rPr>
              <a:t>个或多个输入，算法的初始值； </a:t>
            </a:r>
          </a:p>
          <a:p>
            <a:pPr marL="342900" indent="-342900" eaLnBrk="0" hangingPunct="0">
              <a:spcBef>
                <a:spcPct val="20000"/>
              </a:spcBef>
              <a:buFontTx/>
              <a:buChar char="•"/>
              <a:defRPr/>
            </a:pPr>
            <a:r>
              <a:rPr lang="zh-CN" altLang="en-US" sz="2400" kern="0" dirty="0">
                <a:solidFill>
                  <a:srgbClr val="CC3300"/>
                </a:solidFill>
                <a:latin typeface="Arial"/>
                <a:ea typeface="黑体"/>
              </a:rPr>
              <a:t>输    出：</a:t>
            </a:r>
            <a:r>
              <a:rPr lang="zh-CN" altLang="en-US" sz="2400" kern="0" dirty="0">
                <a:solidFill>
                  <a:srgbClr val="000000"/>
                </a:solidFill>
                <a:latin typeface="Arial"/>
                <a:ea typeface="黑体"/>
              </a:rPr>
              <a:t>有一个或多个输出，算法的计算结果； </a:t>
            </a:r>
          </a:p>
          <a:p>
            <a:pPr marL="342900" indent="-342900" eaLnBrk="0" hangingPunct="0">
              <a:spcBef>
                <a:spcPct val="20000"/>
              </a:spcBef>
              <a:buFontTx/>
              <a:buChar char="•"/>
              <a:defRPr/>
            </a:pPr>
            <a:r>
              <a:rPr lang="zh-CN" altLang="en-US" sz="2400" kern="0" dirty="0">
                <a:solidFill>
                  <a:srgbClr val="CC3300"/>
                </a:solidFill>
                <a:latin typeface="Arial"/>
                <a:ea typeface="黑体"/>
              </a:rPr>
              <a:t>可行性：</a:t>
            </a:r>
            <a:r>
              <a:rPr lang="zh-CN" altLang="en-US" sz="2400" kern="0" dirty="0">
                <a:solidFill>
                  <a:srgbClr val="000000"/>
                </a:solidFill>
                <a:latin typeface="Arial"/>
                <a:ea typeface="黑体"/>
              </a:rPr>
              <a:t>每一个操作都可以通过有限次基本运算实现。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60350"/>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算法的有穷性</a:t>
            </a:r>
          </a:p>
        </p:txBody>
      </p:sp>
      <p:sp>
        <p:nvSpPr>
          <p:cNvPr id="4" name="Rectangle 3"/>
          <p:cNvSpPr txBox="1">
            <a:spLocks noChangeArrowheads="1"/>
          </p:cNvSpPr>
          <p:nvPr/>
        </p:nvSpPr>
        <p:spPr bwMode="auto">
          <a:xfrm>
            <a:off x="1187450" y="1628775"/>
            <a:ext cx="7343775" cy="4392613"/>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dirty="0">
                <a:solidFill>
                  <a:srgbClr val="000000"/>
                </a:solidFill>
                <a:latin typeface="Arial"/>
                <a:ea typeface="黑体"/>
              </a:rPr>
              <a:t>算法运行时间可接受。</a:t>
            </a:r>
          </a:p>
          <a:p>
            <a:pPr marL="342900" indent="-342900" eaLnBrk="0" hangingPunct="0">
              <a:spcBef>
                <a:spcPct val="20000"/>
              </a:spcBef>
              <a:defRPr/>
            </a:pPr>
            <a:r>
              <a:rPr lang="zh-CN" altLang="en-US" sz="2800" kern="0" dirty="0">
                <a:solidFill>
                  <a:srgbClr val="CC3300"/>
                </a:solidFill>
                <a:latin typeface="Arial"/>
                <a:ea typeface="黑体"/>
              </a:rPr>
              <a:t>例</a:t>
            </a:r>
            <a:r>
              <a:rPr lang="zh-CN" altLang="zh-CN" sz="2800" kern="0" dirty="0">
                <a:solidFill>
                  <a:srgbClr val="CC3300"/>
                </a:solidFill>
                <a:latin typeface="Arial"/>
                <a:ea typeface="黑体"/>
              </a:rPr>
              <a:t>3.2</a:t>
            </a:r>
            <a:r>
              <a:rPr lang="zh-CN" altLang="zh-CN" sz="3200" kern="0" dirty="0">
                <a:solidFill>
                  <a:srgbClr val="000000"/>
                </a:solidFill>
                <a:latin typeface="Arial"/>
                <a:ea typeface="黑体"/>
              </a:rPr>
              <a:t> </a:t>
            </a:r>
            <a:r>
              <a:rPr lang="zh-CN" altLang="en-US" sz="2800" kern="0" dirty="0">
                <a:solidFill>
                  <a:srgbClr val="000000"/>
                </a:solidFill>
                <a:latin typeface="Arial"/>
                <a:ea typeface="黑体"/>
              </a:rPr>
              <a:t>旅行商问题</a:t>
            </a:r>
          </a:p>
          <a:p>
            <a:pPr marL="342900" indent="-342900" eaLnBrk="0" hangingPunct="0">
              <a:spcBef>
                <a:spcPct val="20000"/>
              </a:spcBef>
              <a:defRPr/>
            </a:pPr>
            <a:r>
              <a:rPr lang="zh-CN" altLang="en-US" sz="2800" kern="0" dirty="0">
                <a:solidFill>
                  <a:srgbClr val="000000"/>
                </a:solidFill>
                <a:latin typeface="Arial"/>
                <a:ea typeface="黑体"/>
              </a:rPr>
              <a:t>          城市数：</a:t>
            </a:r>
            <a:r>
              <a:rPr lang="zh-CN" altLang="zh-CN" sz="2800" kern="0" dirty="0">
                <a:solidFill>
                  <a:srgbClr val="000000"/>
                </a:solidFill>
                <a:latin typeface="Arial"/>
                <a:ea typeface="黑体"/>
              </a:rPr>
              <a:t>20</a:t>
            </a:r>
            <a:r>
              <a:rPr lang="zh-CN" altLang="en-US" sz="2800" kern="0" dirty="0">
                <a:solidFill>
                  <a:srgbClr val="000000"/>
                </a:solidFill>
                <a:latin typeface="Arial"/>
                <a:ea typeface="黑体"/>
              </a:rPr>
              <a:t>个；</a:t>
            </a:r>
          </a:p>
          <a:p>
            <a:pPr marL="342900" indent="-342900" eaLnBrk="0" hangingPunct="0">
              <a:spcBef>
                <a:spcPct val="20000"/>
              </a:spcBef>
              <a:defRPr/>
            </a:pPr>
            <a:r>
              <a:rPr lang="zh-CN" altLang="en-US" sz="2800" kern="0" dirty="0">
                <a:solidFill>
                  <a:srgbClr val="000000"/>
                </a:solidFill>
                <a:latin typeface="Arial"/>
                <a:ea typeface="黑体"/>
              </a:rPr>
              <a:t>          测试路径数：</a:t>
            </a:r>
            <a:r>
              <a:rPr lang="zh-CN" altLang="zh-CN" sz="2800" kern="0" dirty="0">
                <a:solidFill>
                  <a:srgbClr val="000000"/>
                </a:solidFill>
                <a:latin typeface="Arial"/>
                <a:ea typeface="黑体"/>
              </a:rPr>
              <a:t>(20-1)</a:t>
            </a:r>
            <a:r>
              <a:rPr lang="zh-CN" altLang="en-US" sz="2800" kern="0" dirty="0">
                <a:solidFill>
                  <a:srgbClr val="000000"/>
                </a:solidFill>
                <a:latin typeface="Arial"/>
                <a:ea typeface="黑体"/>
              </a:rPr>
              <a:t>！；</a:t>
            </a:r>
          </a:p>
          <a:p>
            <a:pPr marL="342900" indent="-342900" eaLnBrk="0" hangingPunct="0">
              <a:spcBef>
                <a:spcPct val="20000"/>
              </a:spcBef>
              <a:defRPr/>
            </a:pPr>
            <a:r>
              <a:rPr lang="zh-CN" altLang="en-US" sz="2800" kern="0" dirty="0">
                <a:solidFill>
                  <a:srgbClr val="000000"/>
                </a:solidFill>
                <a:latin typeface="Arial"/>
                <a:ea typeface="黑体"/>
              </a:rPr>
              <a:t>          测试速度：每秒</a:t>
            </a:r>
            <a:r>
              <a:rPr lang="zh-CN" altLang="zh-CN" sz="2800" kern="0" dirty="0">
                <a:solidFill>
                  <a:srgbClr val="000000"/>
                </a:solidFill>
                <a:latin typeface="Arial"/>
                <a:ea typeface="黑体"/>
              </a:rPr>
              <a:t>1000</a:t>
            </a:r>
            <a:r>
              <a:rPr lang="zh-CN" altLang="en-US" sz="2800" kern="0" dirty="0">
                <a:solidFill>
                  <a:srgbClr val="000000"/>
                </a:solidFill>
                <a:latin typeface="Arial"/>
                <a:ea typeface="黑体"/>
              </a:rPr>
              <a:t>万条；</a:t>
            </a:r>
          </a:p>
          <a:p>
            <a:pPr marL="342900" indent="-342900" eaLnBrk="0" hangingPunct="0">
              <a:spcBef>
                <a:spcPct val="20000"/>
              </a:spcBef>
              <a:defRPr/>
            </a:pPr>
            <a:r>
              <a:rPr lang="zh-CN" altLang="en-US" sz="2800" kern="0" dirty="0">
                <a:solidFill>
                  <a:srgbClr val="000000"/>
                </a:solidFill>
                <a:latin typeface="Arial"/>
                <a:ea typeface="黑体"/>
              </a:rPr>
              <a:t>          测试时间：</a:t>
            </a:r>
            <a:r>
              <a:rPr lang="zh-CN" altLang="zh-CN" sz="2800" kern="0" dirty="0">
                <a:solidFill>
                  <a:srgbClr val="000000"/>
                </a:solidFill>
                <a:latin typeface="Arial"/>
                <a:ea typeface="黑体"/>
              </a:rPr>
              <a:t>386</a:t>
            </a:r>
            <a:r>
              <a:rPr lang="zh-CN" altLang="en-US" sz="2800" kern="0" dirty="0">
                <a:solidFill>
                  <a:srgbClr val="000000"/>
                </a:solidFill>
                <a:latin typeface="Arial"/>
                <a:ea typeface="黑体"/>
              </a:rPr>
              <a:t>年。</a:t>
            </a:r>
          </a:p>
          <a:p>
            <a:pPr marL="342900" indent="-342900" eaLnBrk="0" hangingPunct="0">
              <a:spcBef>
                <a:spcPct val="20000"/>
              </a:spcBef>
              <a:defRPr/>
            </a:pPr>
            <a:r>
              <a:rPr lang="zh-CN" altLang="en-US" sz="2800" kern="0" dirty="0">
                <a:solidFill>
                  <a:srgbClr val="000000"/>
                </a:solidFill>
                <a:latin typeface="Arial"/>
                <a:ea typeface="黑体"/>
              </a:rPr>
              <a:t>          显然，这个时间是无意义的。</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269875"/>
            <a:ext cx="8229600" cy="927100"/>
          </a:xfrm>
          <a:prstGeom prst="rect">
            <a:avLst/>
          </a:prstGeom>
          <a:noFill/>
          <a:ln w="9525">
            <a:noFill/>
            <a:miter lim="800000"/>
            <a:headEnd/>
            <a:tailEnd/>
          </a:ln>
        </p:spPr>
        <p:txBody>
          <a:bodyPr anchor="ctr"/>
          <a:lstStyle/>
          <a:p>
            <a:pPr eaLnBrk="0" hangingPunct="0">
              <a:defRPr/>
            </a:pPr>
            <a:r>
              <a:rPr lang="zh-CN" sz="3600" b="1">
                <a:latin typeface="+mj-lt"/>
                <a:ea typeface="黑体" pitchFamily="2" charset="-122"/>
                <a:cs typeface="+mj-cs"/>
              </a:rPr>
              <a:t>算法的有穷性</a:t>
            </a:r>
            <a:endParaRPr lang="zh-CN" sz="3600" b="1" dirty="0">
              <a:latin typeface="+mj-lt"/>
              <a:ea typeface="黑体" pitchFamily="2" charset="-122"/>
              <a:cs typeface="+mj-cs"/>
            </a:endParaRPr>
          </a:p>
        </p:txBody>
      </p:sp>
      <p:sp>
        <p:nvSpPr>
          <p:cNvPr id="4" name="Rectangle 3"/>
          <p:cNvSpPr txBox="1">
            <a:spLocks noChangeArrowheads="1"/>
          </p:cNvSpPr>
          <p:nvPr/>
        </p:nvSpPr>
        <p:spPr bwMode="auto">
          <a:xfrm>
            <a:off x="395288" y="1125538"/>
            <a:ext cx="4038600" cy="677862"/>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dirty="0">
                <a:solidFill>
                  <a:srgbClr val="CC3300"/>
                </a:solidFill>
                <a:latin typeface="Arial"/>
                <a:ea typeface="黑体"/>
              </a:rPr>
              <a:t>例3.3  人类</a:t>
            </a:r>
            <a:r>
              <a:rPr lang="zh-CN" altLang="en-US" sz="2800" kern="0" dirty="0">
                <a:solidFill>
                  <a:srgbClr val="000000"/>
                </a:solidFill>
                <a:latin typeface="Arial"/>
                <a:ea typeface="黑体"/>
              </a:rPr>
              <a:t>基因组测序      </a:t>
            </a:r>
          </a:p>
        </p:txBody>
      </p:sp>
      <p:sp>
        <p:nvSpPr>
          <p:cNvPr id="22532" name="Text Box 4"/>
          <p:cNvSpPr txBox="1">
            <a:spLocks noChangeArrowheads="1"/>
          </p:cNvSpPr>
          <p:nvPr/>
        </p:nvSpPr>
        <p:spPr bwMode="auto">
          <a:xfrm>
            <a:off x="611188" y="1844675"/>
            <a:ext cx="8064500" cy="1200150"/>
          </a:xfrm>
          <a:prstGeom prst="rect">
            <a:avLst/>
          </a:prstGeom>
          <a:noFill/>
          <a:ln w="9525">
            <a:noFill/>
            <a:miter lim="800000"/>
            <a:headEnd/>
            <a:tailEnd/>
          </a:ln>
        </p:spPr>
        <p:txBody>
          <a:bodyPr>
            <a:spAutoFit/>
          </a:bodyPr>
          <a:lstStyle/>
          <a:p>
            <a:r>
              <a:rPr lang="zh-CN" altLang="en-US" sz="2400">
                <a:ea typeface="黑体" pitchFamily="49" charset="-122"/>
              </a:rPr>
              <a:t>基因</a:t>
            </a:r>
            <a:r>
              <a:rPr lang="zh-CN" altLang="en-US" sz="2400">
                <a:latin typeface="黑体" pitchFamily="49" charset="-122"/>
                <a:ea typeface="黑体" pitchFamily="49" charset="-122"/>
              </a:rPr>
              <a:t>是DNA分子上具有遗传信息的特定核苷酸序列。</a:t>
            </a:r>
          </a:p>
          <a:p>
            <a:r>
              <a:rPr lang="zh-CN" altLang="en-US" sz="2400">
                <a:latin typeface="黑体" pitchFamily="49" charset="-122"/>
                <a:ea typeface="黑体" pitchFamily="49" charset="-122"/>
              </a:rPr>
              <a:t>基因组测序即是对某个物种基因组中的全部基因进行测序，测定其DNA的T、G、A、C碱基序列。</a:t>
            </a:r>
          </a:p>
        </p:txBody>
      </p:sp>
      <p:sp>
        <p:nvSpPr>
          <p:cNvPr id="22533" name="Text Box 5"/>
          <p:cNvSpPr txBox="1">
            <a:spLocks noChangeArrowheads="1"/>
          </p:cNvSpPr>
          <p:nvPr/>
        </p:nvSpPr>
        <p:spPr bwMode="auto">
          <a:xfrm>
            <a:off x="684213" y="3284538"/>
            <a:ext cx="7262812" cy="461962"/>
          </a:xfrm>
          <a:prstGeom prst="rect">
            <a:avLst/>
          </a:prstGeom>
          <a:noFill/>
          <a:ln w="9525">
            <a:noFill/>
            <a:miter lim="800000"/>
            <a:headEnd/>
            <a:tailEnd/>
          </a:ln>
        </p:spPr>
        <p:txBody>
          <a:bodyPr wrap="none">
            <a:spAutoFit/>
          </a:bodyPr>
          <a:lstStyle/>
          <a:p>
            <a:r>
              <a:rPr lang="zh-CN" altLang="en-US" sz="2400">
                <a:ea typeface="黑体" pitchFamily="49" charset="-122"/>
              </a:rPr>
              <a:t>基因测序可用于疾病诊断、治疗、药物研制等领域。</a:t>
            </a:r>
            <a:endParaRPr lang="zh-CN" altLang="en-US" sz="2400">
              <a:latin typeface="黑体" pitchFamily="49" charset="-122"/>
              <a:ea typeface="黑体" pitchFamily="49" charset="-122"/>
            </a:endParaRPr>
          </a:p>
        </p:txBody>
      </p:sp>
      <p:sp>
        <p:nvSpPr>
          <p:cNvPr id="22534" name="Text Box 6"/>
          <p:cNvSpPr txBox="1">
            <a:spLocks noChangeArrowheads="1"/>
          </p:cNvSpPr>
          <p:nvPr/>
        </p:nvSpPr>
        <p:spPr bwMode="auto">
          <a:xfrm>
            <a:off x="611188" y="3933825"/>
            <a:ext cx="8208962" cy="2000250"/>
          </a:xfrm>
          <a:prstGeom prst="rect">
            <a:avLst/>
          </a:prstGeom>
          <a:noFill/>
          <a:ln w="9525">
            <a:noFill/>
            <a:miter lim="800000"/>
            <a:headEnd/>
            <a:tailEnd/>
          </a:ln>
        </p:spPr>
        <p:txBody>
          <a:bodyPr>
            <a:spAutoFit/>
          </a:bodyPr>
          <a:lstStyle/>
          <a:p>
            <a:r>
              <a:rPr lang="zh-CN" altLang="en-US" sz="2400">
                <a:latin typeface="黑体" pitchFamily="49" charset="-122"/>
                <a:ea typeface="黑体" pitchFamily="49" charset="-122"/>
              </a:rPr>
              <a:t>2012，生命科学企业LifeTechnologies在我国推出一台全新基因测序仪，可在一天时间内，完成个人全基因组测序，花费为1000美元，使得基因测序进入临床应用阶段。此前，个人基因组测序需花费数周乃至数月。</a:t>
            </a:r>
          </a:p>
          <a:p>
            <a:endParaRPr lang="zh-CN" altLang="en-US" sz="280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404813"/>
            <a:ext cx="8229600" cy="633412"/>
          </a:xfrm>
          <a:prstGeom prst="rect">
            <a:avLst/>
          </a:prstGeom>
          <a:noFill/>
          <a:ln w="9525">
            <a:noFill/>
            <a:miter lim="800000"/>
            <a:headEnd/>
            <a:tailEnd/>
          </a:ln>
        </p:spPr>
        <p:txBody>
          <a:bodyPr anchor="ctr"/>
          <a:lstStyle/>
          <a:p>
            <a:pPr eaLnBrk="0" hangingPunct="0">
              <a:defRPr/>
            </a:pPr>
            <a:r>
              <a:rPr lang="en-US" altLang="zh-CN" sz="3600" b="1" dirty="0">
                <a:latin typeface="Times New Roman" pitchFamily="18" charset="0"/>
                <a:ea typeface="黑体" pitchFamily="49" charset="-122"/>
                <a:cs typeface="+mj-cs"/>
              </a:rPr>
              <a:t>3.2  </a:t>
            </a:r>
            <a:r>
              <a:rPr lang="zh-CN" altLang="en-US" sz="3600" b="1" dirty="0">
                <a:latin typeface="Times New Roman" pitchFamily="18" charset="0"/>
                <a:ea typeface="黑体" pitchFamily="49" charset="-122"/>
                <a:cs typeface="+mj-cs"/>
              </a:rPr>
              <a:t>算法的描述</a:t>
            </a:r>
          </a:p>
        </p:txBody>
      </p:sp>
      <p:sp>
        <p:nvSpPr>
          <p:cNvPr id="23555" name="Rectangle 3"/>
          <p:cNvSpPr txBox="1">
            <a:spLocks noChangeArrowheads="1"/>
          </p:cNvSpPr>
          <p:nvPr/>
        </p:nvSpPr>
        <p:spPr bwMode="auto">
          <a:xfrm>
            <a:off x="611188" y="1484313"/>
            <a:ext cx="8229600" cy="4465637"/>
          </a:xfrm>
          <a:prstGeom prst="rect">
            <a:avLst/>
          </a:prstGeom>
          <a:noFill/>
          <a:ln w="9525">
            <a:noFill/>
            <a:miter lim="800000"/>
            <a:headEnd/>
            <a:tailEnd/>
          </a:ln>
        </p:spPr>
        <p:txBody>
          <a:bodyPr/>
          <a:lstStyle/>
          <a:p>
            <a:pPr eaLnBrk="0" hangingPunct="0">
              <a:lnSpc>
                <a:spcPct val="150000"/>
              </a:lnSpc>
              <a:spcBef>
                <a:spcPct val="20000"/>
              </a:spcBef>
            </a:pPr>
            <a:r>
              <a:rPr lang="zh-CN" altLang="en-US" sz="3200" b="1"/>
              <a:t>自然语言</a:t>
            </a:r>
            <a:endParaRPr lang="en-US" altLang="zh-CN" sz="3200" b="1"/>
          </a:p>
          <a:p>
            <a:pPr eaLnBrk="0" hangingPunct="0">
              <a:lnSpc>
                <a:spcPct val="150000"/>
              </a:lnSpc>
              <a:spcBef>
                <a:spcPct val="20000"/>
              </a:spcBef>
            </a:pPr>
            <a:r>
              <a:rPr lang="zh-CN" altLang="en-US" sz="3200" b="1"/>
              <a:t>流程图</a:t>
            </a:r>
            <a:endParaRPr lang="en-US" altLang="zh-CN" sz="3200" b="1"/>
          </a:p>
          <a:p>
            <a:pPr eaLnBrk="0" hangingPunct="0">
              <a:lnSpc>
                <a:spcPct val="150000"/>
              </a:lnSpc>
              <a:spcBef>
                <a:spcPct val="20000"/>
              </a:spcBef>
            </a:pPr>
            <a:r>
              <a:rPr lang="zh-CN" altLang="en-US" sz="3200" b="1"/>
              <a:t>伪代码</a:t>
            </a:r>
            <a:endParaRPr lang="en-US" altLang="zh-CN" sz="3200" b="1"/>
          </a:p>
          <a:p>
            <a:pPr eaLnBrk="0" hangingPunct="0">
              <a:lnSpc>
                <a:spcPct val="150000"/>
              </a:lnSpc>
              <a:spcBef>
                <a:spcPct val="20000"/>
              </a:spcBef>
            </a:pPr>
            <a:r>
              <a:rPr lang="zh-CN" altLang="en-US" sz="3200" b="1"/>
              <a:t>程序语言</a:t>
            </a:r>
            <a:endParaRPr lang="zh-CN" altLang="zh-CN" sz="3200"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自然语言</a:t>
            </a:r>
            <a:r>
              <a:rPr lang="zh-CN" altLang="zh-CN" sz="3600" dirty="0">
                <a:latin typeface="黑体" pitchFamily="49" charset="-122"/>
              </a:rPr>
              <a:t>Ⅰ</a:t>
            </a:r>
            <a:endParaRPr lang="zh-CN" altLang="zh-CN" sz="3600" b="1" dirty="0">
              <a:latin typeface="黑体" pitchFamily="49" charset="-122"/>
              <a:ea typeface="黑体" pitchFamily="2" charset="-122"/>
              <a:cs typeface="+mj-cs"/>
            </a:endParaRPr>
          </a:p>
        </p:txBody>
      </p:sp>
      <p:sp>
        <p:nvSpPr>
          <p:cNvPr id="24579" name="TextBox 2"/>
          <p:cNvSpPr txBox="1">
            <a:spLocks noChangeArrowheads="1"/>
          </p:cNvSpPr>
          <p:nvPr/>
        </p:nvSpPr>
        <p:spPr bwMode="auto">
          <a:xfrm>
            <a:off x="611188" y="1628775"/>
            <a:ext cx="7561262" cy="3140075"/>
          </a:xfrm>
          <a:prstGeom prst="rect">
            <a:avLst/>
          </a:prstGeom>
          <a:noFill/>
          <a:ln w="9525">
            <a:noFill/>
            <a:miter lim="800000"/>
            <a:headEnd/>
            <a:tailEnd/>
          </a:ln>
        </p:spPr>
        <p:txBody>
          <a:bodyPr>
            <a:spAutoFit/>
          </a:bodyPr>
          <a:lstStyle/>
          <a:p>
            <a:pPr>
              <a:lnSpc>
                <a:spcPct val="150000"/>
              </a:lnSpc>
            </a:pPr>
            <a:r>
              <a:rPr lang="zh-CN" altLang="zh-CN" sz="2400" b="1"/>
              <a:t>自然语言</a:t>
            </a:r>
            <a:r>
              <a:rPr lang="en-US" altLang="zh-CN" sz="2400" b="1"/>
              <a:t>(Natural Language)</a:t>
            </a:r>
            <a:r>
              <a:rPr lang="zh-CN" altLang="zh-CN" sz="2400"/>
              <a:t>，就是人们日常生活中所使用的语言，可以是中文、英文、法文等等。用自然语言辅以操作序号描述算法，优点是通俗易懂，即使读者没学过数学或算法，也能看懂算法的执行。算法</a:t>
            </a:r>
            <a:r>
              <a:rPr lang="en-US" altLang="zh-CN" sz="2400"/>
              <a:t>3.1</a:t>
            </a:r>
            <a:r>
              <a:rPr lang="zh-CN" altLang="zh-CN" sz="2400"/>
              <a:t>就是用自然语言描述的。</a:t>
            </a:r>
          </a:p>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68313" y="1412875"/>
            <a:ext cx="8229600" cy="381635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3200" kern="0" dirty="0">
                <a:solidFill>
                  <a:srgbClr val="000000"/>
                </a:solidFill>
                <a:latin typeface="Arial"/>
                <a:ea typeface="黑体"/>
              </a:rPr>
              <a:t>优点</a:t>
            </a:r>
          </a:p>
          <a:p>
            <a:pPr marL="342900" indent="-342900" eaLnBrk="0" hangingPunct="0">
              <a:spcBef>
                <a:spcPct val="20000"/>
              </a:spcBef>
              <a:defRPr/>
            </a:pPr>
            <a:r>
              <a:rPr lang="zh-CN" altLang="en-US" sz="3200" kern="0" dirty="0">
                <a:solidFill>
                  <a:srgbClr val="000000"/>
                </a:solidFill>
                <a:latin typeface="Arial"/>
                <a:ea typeface="黑体"/>
              </a:rPr>
              <a:t>	</a:t>
            </a:r>
            <a:r>
              <a:rPr lang="zh-CN" altLang="en-US" sz="2800" kern="0" dirty="0">
                <a:solidFill>
                  <a:srgbClr val="000000"/>
                </a:solidFill>
                <a:latin typeface="Arial"/>
                <a:ea typeface="黑体"/>
              </a:rPr>
              <a:t>通俗易懂</a:t>
            </a:r>
          </a:p>
          <a:p>
            <a:pPr marL="342900" indent="-342900" eaLnBrk="0" hangingPunct="0">
              <a:spcBef>
                <a:spcPct val="20000"/>
              </a:spcBef>
              <a:buFontTx/>
              <a:buChar char="•"/>
              <a:defRPr/>
            </a:pPr>
            <a:r>
              <a:rPr lang="zh-CN" altLang="en-US" sz="3200" kern="0" dirty="0">
                <a:solidFill>
                  <a:srgbClr val="000000"/>
                </a:solidFill>
                <a:latin typeface="Arial"/>
                <a:ea typeface="黑体"/>
              </a:rPr>
              <a:t>缺点</a:t>
            </a:r>
          </a:p>
          <a:p>
            <a:pPr marL="342900" indent="-342900" eaLnBrk="0" hangingPunct="0">
              <a:spcBef>
                <a:spcPct val="20000"/>
              </a:spcBef>
              <a:defRPr/>
            </a:pPr>
            <a:r>
              <a:rPr lang="zh-CN" altLang="en-US" sz="3200" kern="0" dirty="0">
                <a:solidFill>
                  <a:srgbClr val="000000"/>
                </a:solidFill>
                <a:latin typeface="Arial"/>
                <a:ea typeface="黑体"/>
              </a:rPr>
              <a:t>	</a:t>
            </a:r>
            <a:r>
              <a:rPr lang="zh-CN" altLang="en-US" sz="2800" kern="0" dirty="0">
                <a:solidFill>
                  <a:srgbClr val="000000"/>
                </a:solidFill>
                <a:latin typeface="Arial"/>
                <a:ea typeface="黑体"/>
              </a:rPr>
              <a:t> </a:t>
            </a:r>
            <a:r>
              <a:rPr lang="en-US" altLang="zh-CN" sz="2400" kern="0" dirty="0">
                <a:solidFill>
                  <a:srgbClr val="000000"/>
                </a:solidFill>
                <a:latin typeface="Arial"/>
                <a:ea typeface="黑体"/>
              </a:rPr>
              <a:t>(1) </a:t>
            </a:r>
            <a:r>
              <a:rPr lang="zh-CN" altLang="en-US" sz="2400" kern="0" dirty="0">
                <a:solidFill>
                  <a:srgbClr val="000000"/>
                </a:solidFill>
                <a:latin typeface="Arial"/>
                <a:ea typeface="黑体"/>
              </a:rPr>
              <a:t>算法可能表达不清楚，容易出现歧义。</a:t>
            </a:r>
            <a:endParaRPr lang="en-US" altLang="zh-CN" sz="2400" kern="0" dirty="0">
              <a:solidFill>
                <a:srgbClr val="000000"/>
              </a:solidFill>
              <a:latin typeface="Arial"/>
              <a:ea typeface="黑体"/>
            </a:endParaRPr>
          </a:p>
          <a:p>
            <a:pPr marL="342900" indent="-342900" eaLnBrk="0" hangingPunct="0">
              <a:spcBef>
                <a:spcPct val="20000"/>
              </a:spcBef>
              <a:defRPr/>
            </a:pPr>
            <a:r>
              <a:rPr lang="en-US" altLang="zh-CN" sz="2400" kern="0" dirty="0">
                <a:solidFill>
                  <a:srgbClr val="000000"/>
                </a:solidFill>
                <a:latin typeface="Arial"/>
                <a:ea typeface="黑体"/>
              </a:rPr>
              <a:t>           </a:t>
            </a:r>
            <a:r>
              <a:rPr lang="zh-CN" altLang="en-US" sz="2400" kern="0" dirty="0">
                <a:solidFill>
                  <a:srgbClr val="000000"/>
                </a:solidFill>
                <a:latin typeface="Arial"/>
                <a:ea typeface="黑体"/>
              </a:rPr>
              <a:t>例如，“甲叫乙把他的书拿来。”。</a:t>
            </a:r>
          </a:p>
          <a:p>
            <a:pPr marL="342900" indent="-342900" eaLnBrk="0" hangingPunct="0">
              <a:spcBef>
                <a:spcPct val="20000"/>
              </a:spcBef>
              <a:defRPr/>
            </a:pPr>
            <a:r>
              <a:rPr lang="en-US" altLang="zh-CN" sz="2400" kern="0" dirty="0">
                <a:solidFill>
                  <a:srgbClr val="000000"/>
                </a:solidFill>
                <a:latin typeface="Arial"/>
                <a:ea typeface="黑体"/>
              </a:rPr>
              <a:t>     (2) </a:t>
            </a:r>
            <a:r>
              <a:rPr lang="zh-CN" altLang="en-US" sz="2400" kern="0" dirty="0">
                <a:solidFill>
                  <a:srgbClr val="000000"/>
                </a:solidFill>
                <a:latin typeface="Arial"/>
                <a:ea typeface="黑体"/>
              </a:rPr>
              <a:t>难以描述算法中的多重分支和循环等复杂结构，容易   出现错误。</a:t>
            </a:r>
          </a:p>
        </p:txBody>
      </p:sp>
      <p:sp>
        <p:nvSpPr>
          <p:cNvPr id="4"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自然语言</a:t>
            </a:r>
            <a:r>
              <a:rPr lang="zh-CN" altLang="zh-CN" sz="3600" dirty="0">
                <a:latin typeface="黑体" pitchFamily="49" charset="-122"/>
              </a:rPr>
              <a:t>Ⅱ</a:t>
            </a:r>
            <a:endParaRPr lang="zh-CN" altLang="zh-CN" sz="3600" b="1" dirty="0">
              <a:latin typeface="黑体" pitchFamily="49" charset="-122"/>
              <a:ea typeface="黑体" pitchFamily="2" charset="-122"/>
              <a:cs typeface="+mj-cs"/>
            </a:endParaRPr>
          </a:p>
        </p:txBody>
      </p:sp>
      <p:sp>
        <p:nvSpPr>
          <p:cNvPr id="5" name="TextBox 4"/>
          <p:cNvSpPr txBox="1"/>
          <p:nvPr/>
        </p:nvSpPr>
        <p:spPr>
          <a:xfrm>
            <a:off x="684213" y="5589588"/>
            <a:ext cx="7570787" cy="461962"/>
          </a:xfrm>
          <a:prstGeom prst="rect">
            <a:avLst/>
          </a:prstGeom>
          <a:noFill/>
        </p:spPr>
        <p:txBody>
          <a:bodyPr wrap="none">
            <a:spAutoFit/>
          </a:bodyPr>
          <a:lstStyle/>
          <a:p>
            <a:pPr>
              <a:defRPr/>
            </a:pPr>
            <a:r>
              <a:rPr lang="zh-CN" altLang="zh-CN" sz="2400" b="1" kern="100" dirty="0">
                <a:latin typeface="\5b8b\4f53"/>
                <a:ea typeface="宋体"/>
                <a:cs typeface="Times New Roman"/>
              </a:rPr>
              <a:t>由于上述缺点的存在，一般不使用自然语言描述算法。</a:t>
            </a:r>
            <a:endParaRPr lang="zh-CN" altLang="en-US" sz="2400" b="1" dirty="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mj-lt"/>
                <a:ea typeface="黑体" pitchFamily="2" charset="-122"/>
                <a:cs typeface="+mj-cs"/>
              </a:rPr>
              <a:t>算法描述方法</a:t>
            </a:r>
            <a:r>
              <a:rPr lang="zh-CN" altLang="zh-CN" sz="3600" b="1">
                <a:latin typeface="+mj-lt"/>
                <a:ea typeface="黑体" pitchFamily="2" charset="-122"/>
                <a:cs typeface="+mj-cs"/>
              </a:rPr>
              <a:t>—</a:t>
            </a:r>
            <a:r>
              <a:rPr lang="zh-CN" sz="3600" b="1">
                <a:latin typeface="+mj-lt"/>
                <a:ea typeface="黑体" pitchFamily="2" charset="-122"/>
                <a:cs typeface="+mj-cs"/>
              </a:rPr>
              <a:t>流程图</a:t>
            </a:r>
            <a:r>
              <a:rPr lang="zh-CN" altLang="zh-CN" sz="3600" b="1">
                <a:latin typeface="黑体" pitchFamily="49" charset="-122"/>
                <a:ea typeface="黑体" pitchFamily="2" charset="-122"/>
                <a:cs typeface="+mj-cs"/>
              </a:rPr>
              <a:t>Ⅰ</a:t>
            </a:r>
            <a:endParaRPr lang="zh-CN" altLang="zh-CN" sz="3600" b="1" dirty="0">
              <a:latin typeface="黑体" pitchFamily="49" charset="-122"/>
              <a:ea typeface="黑体" pitchFamily="2" charset="-122"/>
              <a:cs typeface="+mj-cs"/>
            </a:endParaRPr>
          </a:p>
        </p:txBody>
      </p:sp>
      <p:sp>
        <p:nvSpPr>
          <p:cNvPr id="26627" name="矩形 2"/>
          <p:cNvSpPr>
            <a:spLocks noChangeArrowheads="1"/>
          </p:cNvSpPr>
          <p:nvPr/>
        </p:nvSpPr>
        <p:spPr bwMode="auto">
          <a:xfrm>
            <a:off x="539750" y="1341438"/>
            <a:ext cx="7920038" cy="1200150"/>
          </a:xfrm>
          <a:prstGeom prst="rect">
            <a:avLst/>
          </a:prstGeom>
          <a:noFill/>
          <a:ln w="9525">
            <a:noFill/>
            <a:miter lim="800000"/>
            <a:headEnd/>
            <a:tailEnd/>
          </a:ln>
        </p:spPr>
        <p:txBody>
          <a:bodyPr>
            <a:spAutoFit/>
          </a:bodyPr>
          <a:lstStyle/>
          <a:p>
            <a:r>
              <a:rPr lang="zh-CN" altLang="zh-CN" b="1"/>
              <a:t>流程图（</a:t>
            </a:r>
            <a:r>
              <a:rPr lang="en-US" altLang="zh-CN" b="1"/>
              <a:t>Flow Chart</a:t>
            </a:r>
            <a:r>
              <a:rPr lang="zh-CN" altLang="zh-CN" b="1"/>
              <a:t>）</a:t>
            </a:r>
            <a:r>
              <a:rPr lang="zh-CN" altLang="zh-CN"/>
              <a:t>是最常见的算法图形化表达，也称为程序框图，它使用美国国家标准化协会</a:t>
            </a:r>
            <a:r>
              <a:rPr lang="en-US" altLang="zh-CN"/>
              <a:t>(American National Standard Institute</a:t>
            </a:r>
            <a:r>
              <a:rPr lang="zh-CN" altLang="zh-CN"/>
              <a:t>，</a:t>
            </a:r>
            <a:r>
              <a:rPr lang="en-US" altLang="zh-CN"/>
              <a:t>ANSI)</a:t>
            </a:r>
            <a:r>
              <a:rPr lang="zh-CN" altLang="zh-CN"/>
              <a:t>规定的一组几何图形描述算法，在图形上使用简明的文字和符号表示各种不同性质的操作，用流程线指示算法的执行方向。</a:t>
            </a:r>
          </a:p>
        </p:txBody>
      </p:sp>
      <p:grpSp>
        <p:nvGrpSpPr>
          <p:cNvPr id="26628" name="Group 2"/>
          <p:cNvGrpSpPr>
            <a:grpSpLocks/>
          </p:cNvGrpSpPr>
          <p:nvPr/>
        </p:nvGrpSpPr>
        <p:grpSpPr bwMode="auto">
          <a:xfrm>
            <a:off x="539750" y="2708275"/>
            <a:ext cx="7561263" cy="3529013"/>
            <a:chOff x="0" y="-76"/>
            <a:chExt cx="7875" cy="3705"/>
          </a:xfrm>
        </p:grpSpPr>
        <p:sp>
          <p:nvSpPr>
            <p:cNvPr id="26629" name="Rectangle 3"/>
            <p:cNvSpPr>
              <a:spLocks noChangeArrowheads="1"/>
            </p:cNvSpPr>
            <p:nvPr/>
          </p:nvSpPr>
          <p:spPr bwMode="auto">
            <a:xfrm>
              <a:off x="0" y="-76"/>
              <a:ext cx="7875" cy="3705"/>
            </a:xfrm>
            <a:prstGeom prst="rect">
              <a:avLst/>
            </a:prstGeom>
            <a:solidFill>
              <a:srgbClr val="FFFFFF"/>
            </a:solidFill>
            <a:ln w="9525">
              <a:solidFill>
                <a:srgbClr val="000000"/>
              </a:solidFill>
              <a:prstDash val="sysDot"/>
              <a:miter lim="800000"/>
              <a:headEnd/>
              <a:tailEnd/>
            </a:ln>
          </p:spPr>
          <p:txBody>
            <a:bodyPr/>
            <a:lstStyle/>
            <a:p>
              <a:endParaRPr lang="zh-CN" altLang="en-US"/>
            </a:p>
          </p:txBody>
        </p:sp>
        <p:sp>
          <p:nvSpPr>
            <p:cNvPr id="26630" name="AutoShape 4"/>
            <p:cNvSpPr>
              <a:spLocks noChangeArrowheads="1"/>
            </p:cNvSpPr>
            <p:nvPr/>
          </p:nvSpPr>
          <p:spPr bwMode="auto">
            <a:xfrm>
              <a:off x="330" y="300"/>
              <a:ext cx="1185" cy="585"/>
            </a:xfrm>
            <a:prstGeom prst="flowChartTerminator">
              <a:avLst/>
            </a:prstGeom>
            <a:solidFill>
              <a:srgbClr val="FFFFFF"/>
            </a:solidFill>
            <a:ln w="9525">
              <a:solidFill>
                <a:srgbClr val="000000"/>
              </a:solidFill>
              <a:miter lim="800000"/>
              <a:headEnd/>
              <a:tailEnd/>
            </a:ln>
          </p:spPr>
          <p:txBody>
            <a:bodyPr/>
            <a:lstStyle/>
            <a:p>
              <a:endParaRPr lang="zh-CN" altLang="en-US"/>
            </a:p>
          </p:txBody>
        </p:sp>
        <p:sp>
          <p:nvSpPr>
            <p:cNvPr id="26631" name="Text Box 5"/>
            <p:cNvSpPr txBox="1">
              <a:spLocks noChangeArrowheads="1"/>
            </p:cNvSpPr>
            <p:nvPr/>
          </p:nvSpPr>
          <p:spPr bwMode="auto">
            <a:xfrm>
              <a:off x="374" y="1049"/>
              <a:ext cx="1200" cy="480"/>
            </a:xfrm>
            <a:prstGeom prst="rect">
              <a:avLst/>
            </a:prstGeom>
            <a:solidFill>
              <a:srgbClr val="FFFFFF"/>
            </a:solidFill>
            <a:ln w="9525">
              <a:noFill/>
              <a:miter lim="800000"/>
              <a:headEnd/>
              <a:tailEnd/>
            </a:ln>
          </p:spPr>
          <p:txBody>
            <a:bodyPr/>
            <a:lstStyle/>
            <a:p>
              <a:pPr algn="just"/>
              <a:r>
                <a:rPr lang="zh-CN" altLang="en-US" sz="2400">
                  <a:latin typeface="Calibri" pitchFamily="34" charset="0"/>
                </a:rPr>
                <a:t>起止框</a:t>
              </a:r>
              <a:endParaRPr lang="zh-CN" sz="2400"/>
            </a:p>
          </p:txBody>
        </p:sp>
        <p:sp>
          <p:nvSpPr>
            <p:cNvPr id="26632" name="AutoShape 6"/>
            <p:cNvSpPr>
              <a:spLocks noChangeArrowheads="1"/>
            </p:cNvSpPr>
            <p:nvPr/>
          </p:nvSpPr>
          <p:spPr bwMode="auto">
            <a:xfrm>
              <a:off x="2086" y="240"/>
              <a:ext cx="1635" cy="584"/>
            </a:xfrm>
            <a:prstGeom prst="flowChartDecision">
              <a:avLst/>
            </a:prstGeom>
            <a:solidFill>
              <a:srgbClr val="FFFFFF"/>
            </a:solidFill>
            <a:ln w="9525">
              <a:solidFill>
                <a:srgbClr val="000000"/>
              </a:solidFill>
              <a:miter lim="800000"/>
              <a:headEnd/>
              <a:tailEnd/>
            </a:ln>
          </p:spPr>
          <p:txBody>
            <a:bodyPr/>
            <a:lstStyle/>
            <a:p>
              <a:endParaRPr lang="zh-CN" altLang="en-US"/>
            </a:p>
          </p:txBody>
        </p:sp>
        <p:sp>
          <p:nvSpPr>
            <p:cNvPr id="26633" name="Text Box 7"/>
            <p:cNvSpPr txBox="1">
              <a:spLocks noChangeArrowheads="1"/>
            </p:cNvSpPr>
            <p:nvPr/>
          </p:nvSpPr>
          <p:spPr bwMode="auto">
            <a:xfrm>
              <a:off x="2279" y="1028"/>
              <a:ext cx="1200" cy="480"/>
            </a:xfrm>
            <a:prstGeom prst="rect">
              <a:avLst/>
            </a:prstGeom>
            <a:solidFill>
              <a:srgbClr val="FFFFFF"/>
            </a:solidFill>
            <a:ln w="9525">
              <a:noFill/>
              <a:miter lim="800000"/>
              <a:headEnd/>
              <a:tailEnd/>
            </a:ln>
          </p:spPr>
          <p:txBody>
            <a:bodyPr/>
            <a:lstStyle/>
            <a:p>
              <a:pPr algn="just"/>
              <a:r>
                <a:rPr lang="en-US" altLang="zh-CN" sz="1000">
                  <a:latin typeface="Calibri" pitchFamily="34" charset="0"/>
                </a:rPr>
                <a:t> </a:t>
              </a:r>
              <a:r>
                <a:rPr lang="zh-CN" altLang="en-US" sz="2400">
                  <a:latin typeface="Calibri" pitchFamily="34" charset="0"/>
                </a:rPr>
                <a:t>判断框</a:t>
              </a:r>
              <a:endParaRPr lang="zh-CN" sz="2400"/>
            </a:p>
          </p:txBody>
        </p:sp>
        <p:sp>
          <p:nvSpPr>
            <p:cNvPr id="26634" name="AutoShape 8"/>
            <p:cNvSpPr>
              <a:spLocks noChangeArrowheads="1"/>
            </p:cNvSpPr>
            <p:nvPr/>
          </p:nvSpPr>
          <p:spPr bwMode="auto">
            <a:xfrm>
              <a:off x="4290" y="211"/>
              <a:ext cx="1665" cy="585"/>
            </a:xfrm>
            <a:prstGeom prst="flowChartInputOutput">
              <a:avLst/>
            </a:prstGeom>
            <a:solidFill>
              <a:srgbClr val="FFFFFF"/>
            </a:solidFill>
            <a:ln w="9525">
              <a:solidFill>
                <a:srgbClr val="000000"/>
              </a:solidFill>
              <a:miter lim="800000"/>
              <a:headEnd/>
              <a:tailEnd/>
            </a:ln>
          </p:spPr>
          <p:txBody>
            <a:bodyPr/>
            <a:lstStyle/>
            <a:p>
              <a:endParaRPr lang="zh-CN" altLang="en-US"/>
            </a:p>
          </p:txBody>
        </p:sp>
        <p:sp>
          <p:nvSpPr>
            <p:cNvPr id="26635" name="Text Box 9"/>
            <p:cNvSpPr txBox="1">
              <a:spLocks noChangeArrowheads="1"/>
            </p:cNvSpPr>
            <p:nvPr/>
          </p:nvSpPr>
          <p:spPr bwMode="auto">
            <a:xfrm>
              <a:off x="4049" y="1058"/>
              <a:ext cx="2038" cy="480"/>
            </a:xfrm>
            <a:prstGeom prst="rect">
              <a:avLst/>
            </a:prstGeom>
            <a:solidFill>
              <a:srgbClr val="FFFFFF"/>
            </a:solidFill>
            <a:ln w="9525">
              <a:noFill/>
              <a:miter lim="800000"/>
              <a:headEnd/>
              <a:tailEnd/>
            </a:ln>
          </p:spPr>
          <p:txBody>
            <a:bodyPr/>
            <a:lstStyle/>
            <a:p>
              <a:pPr algn="just"/>
              <a:r>
                <a:rPr lang="en-US" altLang="zh-CN" sz="2400">
                  <a:latin typeface="Calibri" pitchFamily="34" charset="0"/>
                </a:rPr>
                <a:t>  </a:t>
              </a:r>
              <a:r>
                <a:rPr lang="zh-CN" altLang="en-US" sz="2400">
                  <a:latin typeface="Calibri" pitchFamily="34" charset="0"/>
                </a:rPr>
                <a:t>输入输出框</a:t>
              </a:r>
              <a:endParaRPr lang="zh-CN" sz="2400"/>
            </a:p>
          </p:txBody>
        </p:sp>
        <p:sp>
          <p:nvSpPr>
            <p:cNvPr id="26636" name="AutoShape 10"/>
            <p:cNvSpPr>
              <a:spLocks noChangeArrowheads="1"/>
            </p:cNvSpPr>
            <p:nvPr/>
          </p:nvSpPr>
          <p:spPr bwMode="auto">
            <a:xfrm>
              <a:off x="404" y="2009"/>
              <a:ext cx="1260" cy="570"/>
            </a:xfrm>
            <a:prstGeom prst="flowChartProcess">
              <a:avLst/>
            </a:prstGeom>
            <a:solidFill>
              <a:srgbClr val="FFFFFF"/>
            </a:solidFill>
            <a:ln w="9525">
              <a:solidFill>
                <a:srgbClr val="000000"/>
              </a:solidFill>
              <a:miter lim="800000"/>
              <a:headEnd/>
              <a:tailEnd/>
            </a:ln>
          </p:spPr>
          <p:txBody>
            <a:bodyPr/>
            <a:lstStyle/>
            <a:p>
              <a:endParaRPr lang="zh-CN" altLang="en-US"/>
            </a:p>
          </p:txBody>
        </p:sp>
        <p:sp>
          <p:nvSpPr>
            <p:cNvPr id="26637" name="AutoShape 11"/>
            <p:cNvSpPr>
              <a:spLocks noChangeArrowheads="1"/>
            </p:cNvSpPr>
            <p:nvPr/>
          </p:nvSpPr>
          <p:spPr bwMode="auto">
            <a:xfrm>
              <a:off x="6885" y="407"/>
              <a:ext cx="345" cy="299"/>
            </a:xfrm>
            <a:prstGeom prst="flowChartConnector">
              <a:avLst/>
            </a:prstGeom>
            <a:solidFill>
              <a:srgbClr val="FFFFFF"/>
            </a:solidFill>
            <a:ln w="9525">
              <a:solidFill>
                <a:srgbClr val="000000"/>
              </a:solidFill>
              <a:round/>
              <a:headEnd/>
              <a:tailEnd/>
            </a:ln>
          </p:spPr>
          <p:txBody>
            <a:bodyPr/>
            <a:lstStyle/>
            <a:p>
              <a:endParaRPr lang="zh-CN" altLang="en-US"/>
            </a:p>
          </p:txBody>
        </p:sp>
        <p:grpSp>
          <p:nvGrpSpPr>
            <p:cNvPr id="26638" name="Group 12"/>
            <p:cNvGrpSpPr>
              <a:grpSpLocks/>
            </p:cNvGrpSpPr>
            <p:nvPr/>
          </p:nvGrpSpPr>
          <p:grpSpPr bwMode="auto">
            <a:xfrm>
              <a:off x="4770" y="1935"/>
              <a:ext cx="673" cy="646"/>
              <a:chOff x="0" y="0"/>
              <a:chExt cx="673" cy="646"/>
            </a:xfrm>
          </p:grpSpPr>
          <p:sp>
            <p:nvSpPr>
              <p:cNvPr id="26648" name="箭头 42"/>
              <p:cNvSpPr>
                <a:spLocks noChangeShapeType="1"/>
              </p:cNvSpPr>
              <p:nvPr/>
            </p:nvSpPr>
            <p:spPr bwMode="auto">
              <a:xfrm>
                <a:off x="0" y="0"/>
                <a:ext cx="31" cy="647"/>
              </a:xfrm>
              <a:prstGeom prst="line">
                <a:avLst/>
              </a:prstGeom>
              <a:noFill/>
              <a:ln w="9525">
                <a:solidFill>
                  <a:srgbClr val="000000"/>
                </a:solidFill>
                <a:round/>
                <a:headEnd/>
                <a:tailEnd type="triangle" w="med" len="med"/>
              </a:ln>
            </p:spPr>
            <p:txBody>
              <a:bodyPr/>
              <a:lstStyle/>
              <a:p>
                <a:endParaRPr lang="zh-CN" altLang="en-US"/>
              </a:p>
            </p:txBody>
          </p:sp>
          <p:sp>
            <p:nvSpPr>
              <p:cNvPr id="26649" name="箭头 43"/>
              <p:cNvSpPr>
                <a:spLocks noChangeShapeType="1"/>
              </p:cNvSpPr>
              <p:nvPr/>
            </p:nvSpPr>
            <p:spPr bwMode="auto">
              <a:xfrm flipH="1">
                <a:off x="89" y="284"/>
                <a:ext cx="585" cy="1"/>
              </a:xfrm>
              <a:prstGeom prst="line">
                <a:avLst/>
              </a:prstGeom>
              <a:noFill/>
              <a:ln w="9525">
                <a:solidFill>
                  <a:srgbClr val="000000"/>
                </a:solidFill>
                <a:round/>
                <a:headEnd/>
                <a:tailEnd type="triangle" w="med" len="med"/>
              </a:ln>
            </p:spPr>
            <p:txBody>
              <a:bodyPr/>
              <a:lstStyle/>
              <a:p>
                <a:endParaRPr lang="zh-CN" altLang="en-US"/>
              </a:p>
            </p:txBody>
          </p:sp>
        </p:grpSp>
        <p:sp>
          <p:nvSpPr>
            <p:cNvPr id="26639" name="Text Box 15"/>
            <p:cNvSpPr txBox="1">
              <a:spLocks noChangeArrowheads="1"/>
            </p:cNvSpPr>
            <p:nvPr/>
          </p:nvSpPr>
          <p:spPr bwMode="auto">
            <a:xfrm>
              <a:off x="479" y="2768"/>
              <a:ext cx="1200" cy="480"/>
            </a:xfrm>
            <a:prstGeom prst="rect">
              <a:avLst/>
            </a:prstGeom>
            <a:solidFill>
              <a:srgbClr val="FFFFFF"/>
            </a:solidFill>
            <a:ln w="9525">
              <a:noFill/>
              <a:miter lim="800000"/>
              <a:headEnd/>
              <a:tailEnd/>
            </a:ln>
          </p:spPr>
          <p:txBody>
            <a:bodyPr/>
            <a:lstStyle/>
            <a:p>
              <a:pPr algn="just"/>
              <a:r>
                <a:rPr lang="zh-CN" altLang="en-US" sz="2400">
                  <a:latin typeface="Calibri" pitchFamily="34" charset="0"/>
                </a:rPr>
                <a:t>处理框</a:t>
              </a:r>
              <a:endParaRPr lang="zh-CN" sz="2400"/>
            </a:p>
          </p:txBody>
        </p:sp>
        <p:sp>
          <p:nvSpPr>
            <p:cNvPr id="26640" name="Text Box 16"/>
            <p:cNvSpPr txBox="1">
              <a:spLocks noChangeArrowheads="1"/>
            </p:cNvSpPr>
            <p:nvPr/>
          </p:nvSpPr>
          <p:spPr bwMode="auto">
            <a:xfrm>
              <a:off x="6524" y="1058"/>
              <a:ext cx="1200" cy="480"/>
            </a:xfrm>
            <a:prstGeom prst="rect">
              <a:avLst/>
            </a:prstGeom>
            <a:solidFill>
              <a:srgbClr val="FFFFFF"/>
            </a:solidFill>
            <a:ln w="9525">
              <a:noFill/>
              <a:miter lim="800000"/>
              <a:headEnd/>
              <a:tailEnd/>
            </a:ln>
          </p:spPr>
          <p:txBody>
            <a:bodyPr/>
            <a:lstStyle/>
            <a:p>
              <a:pPr algn="just"/>
              <a:r>
                <a:rPr lang="zh-CN" altLang="en-US" sz="2400">
                  <a:latin typeface="Calibri" pitchFamily="34" charset="0"/>
                </a:rPr>
                <a:t>连接点</a:t>
              </a:r>
              <a:endParaRPr lang="zh-CN" sz="2400"/>
            </a:p>
          </p:txBody>
        </p:sp>
        <p:sp>
          <p:nvSpPr>
            <p:cNvPr id="26641" name="Text Box 17"/>
            <p:cNvSpPr txBox="1">
              <a:spLocks noChangeArrowheads="1"/>
            </p:cNvSpPr>
            <p:nvPr/>
          </p:nvSpPr>
          <p:spPr bwMode="auto">
            <a:xfrm>
              <a:off x="4499" y="2813"/>
              <a:ext cx="1500" cy="480"/>
            </a:xfrm>
            <a:prstGeom prst="rect">
              <a:avLst/>
            </a:prstGeom>
            <a:solidFill>
              <a:srgbClr val="FFFFFF"/>
            </a:solidFill>
            <a:ln w="9525">
              <a:noFill/>
              <a:miter lim="800000"/>
              <a:headEnd/>
              <a:tailEnd/>
            </a:ln>
          </p:spPr>
          <p:txBody>
            <a:bodyPr/>
            <a:lstStyle/>
            <a:p>
              <a:pPr algn="just"/>
              <a:r>
                <a:rPr lang="en-US" altLang="zh-CN" sz="2400">
                  <a:latin typeface="Calibri" pitchFamily="34" charset="0"/>
                </a:rPr>
                <a:t> </a:t>
              </a:r>
              <a:r>
                <a:rPr lang="zh-CN" altLang="en-US" sz="2400">
                  <a:latin typeface="Calibri" pitchFamily="34" charset="0"/>
                </a:rPr>
                <a:t>流程线</a:t>
              </a:r>
              <a:endParaRPr lang="zh-CN" sz="2400"/>
            </a:p>
          </p:txBody>
        </p:sp>
        <p:grpSp>
          <p:nvGrpSpPr>
            <p:cNvPr id="26642" name="Group 18"/>
            <p:cNvGrpSpPr>
              <a:grpSpLocks/>
            </p:cNvGrpSpPr>
            <p:nvPr/>
          </p:nvGrpSpPr>
          <p:grpSpPr bwMode="auto">
            <a:xfrm>
              <a:off x="2084" y="1964"/>
              <a:ext cx="1680" cy="644"/>
              <a:chOff x="0" y="0"/>
              <a:chExt cx="1680" cy="644"/>
            </a:xfrm>
          </p:grpSpPr>
          <p:sp>
            <p:nvSpPr>
              <p:cNvPr id="26644" name="Line 19"/>
              <p:cNvSpPr>
                <a:spLocks noChangeShapeType="1"/>
              </p:cNvSpPr>
              <p:nvPr/>
            </p:nvSpPr>
            <p:spPr bwMode="auto">
              <a:xfrm>
                <a:off x="0" y="315"/>
                <a:ext cx="510" cy="1"/>
              </a:xfrm>
              <a:prstGeom prst="line">
                <a:avLst/>
              </a:prstGeom>
              <a:noFill/>
              <a:ln w="9525">
                <a:solidFill>
                  <a:srgbClr val="000000"/>
                </a:solidFill>
                <a:prstDash val="sysDot"/>
                <a:round/>
                <a:headEnd/>
                <a:tailEnd/>
              </a:ln>
            </p:spPr>
            <p:txBody>
              <a:bodyPr/>
              <a:lstStyle/>
              <a:p>
                <a:endParaRPr lang="zh-CN" altLang="en-US"/>
              </a:p>
            </p:txBody>
          </p:sp>
          <p:sp>
            <p:nvSpPr>
              <p:cNvPr id="26645" name="Line 20"/>
              <p:cNvSpPr>
                <a:spLocks noChangeShapeType="1"/>
              </p:cNvSpPr>
              <p:nvPr/>
            </p:nvSpPr>
            <p:spPr bwMode="auto">
              <a:xfrm>
                <a:off x="510" y="0"/>
                <a:ext cx="1" cy="645"/>
              </a:xfrm>
              <a:prstGeom prst="line">
                <a:avLst/>
              </a:prstGeom>
              <a:noFill/>
              <a:ln w="9525">
                <a:solidFill>
                  <a:srgbClr val="000000"/>
                </a:solidFill>
                <a:round/>
                <a:headEnd/>
                <a:tailEnd/>
              </a:ln>
            </p:spPr>
            <p:txBody>
              <a:bodyPr/>
              <a:lstStyle/>
              <a:p>
                <a:endParaRPr lang="zh-CN" altLang="en-US"/>
              </a:p>
            </p:txBody>
          </p:sp>
          <p:sp>
            <p:nvSpPr>
              <p:cNvPr id="26646" name="Line 21"/>
              <p:cNvSpPr>
                <a:spLocks noChangeShapeType="1"/>
              </p:cNvSpPr>
              <p:nvPr/>
            </p:nvSpPr>
            <p:spPr bwMode="auto">
              <a:xfrm>
                <a:off x="510" y="0"/>
                <a:ext cx="1140" cy="1"/>
              </a:xfrm>
              <a:prstGeom prst="line">
                <a:avLst/>
              </a:prstGeom>
              <a:noFill/>
              <a:ln w="9525">
                <a:solidFill>
                  <a:srgbClr val="000000"/>
                </a:solidFill>
                <a:round/>
                <a:headEnd/>
                <a:tailEnd/>
              </a:ln>
            </p:spPr>
            <p:txBody>
              <a:bodyPr/>
              <a:lstStyle/>
              <a:p>
                <a:endParaRPr lang="zh-CN" altLang="en-US"/>
              </a:p>
            </p:txBody>
          </p:sp>
          <p:sp>
            <p:nvSpPr>
              <p:cNvPr id="26647" name="Line 22"/>
              <p:cNvSpPr>
                <a:spLocks noChangeShapeType="1"/>
              </p:cNvSpPr>
              <p:nvPr/>
            </p:nvSpPr>
            <p:spPr bwMode="auto">
              <a:xfrm>
                <a:off x="510" y="630"/>
                <a:ext cx="1170" cy="1"/>
              </a:xfrm>
              <a:prstGeom prst="line">
                <a:avLst/>
              </a:prstGeom>
              <a:noFill/>
              <a:ln w="9525">
                <a:solidFill>
                  <a:srgbClr val="000000"/>
                </a:solidFill>
                <a:round/>
                <a:headEnd/>
                <a:tailEnd/>
              </a:ln>
            </p:spPr>
            <p:txBody>
              <a:bodyPr/>
              <a:lstStyle/>
              <a:p>
                <a:endParaRPr lang="zh-CN" altLang="en-US"/>
              </a:p>
            </p:txBody>
          </p:sp>
        </p:grpSp>
        <p:sp>
          <p:nvSpPr>
            <p:cNvPr id="26643" name="Text Box 23"/>
            <p:cNvSpPr txBox="1">
              <a:spLocks noChangeArrowheads="1"/>
            </p:cNvSpPr>
            <p:nvPr/>
          </p:nvSpPr>
          <p:spPr bwMode="auto">
            <a:xfrm>
              <a:off x="2550" y="2797"/>
              <a:ext cx="1381" cy="480"/>
            </a:xfrm>
            <a:prstGeom prst="rect">
              <a:avLst/>
            </a:prstGeom>
            <a:solidFill>
              <a:srgbClr val="FFFFFF"/>
            </a:solidFill>
            <a:ln w="9525">
              <a:noFill/>
              <a:miter lim="800000"/>
              <a:headEnd/>
              <a:tailEnd/>
            </a:ln>
          </p:spPr>
          <p:txBody>
            <a:bodyPr/>
            <a:lstStyle/>
            <a:p>
              <a:pPr algn="just"/>
              <a:r>
                <a:rPr lang="en-US" altLang="zh-CN" sz="1000">
                  <a:latin typeface="Calibri" pitchFamily="34" charset="0"/>
                </a:rPr>
                <a:t>  </a:t>
              </a:r>
              <a:r>
                <a:rPr lang="zh-CN" altLang="en-US" sz="2400">
                  <a:latin typeface="Calibri" pitchFamily="34" charset="0"/>
                </a:rPr>
                <a:t>注释框</a:t>
              </a:r>
              <a:endParaRPr lang="zh-CN" sz="240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ctrTitle"/>
          </p:nvPr>
        </p:nvSpPr>
        <p:spPr>
          <a:xfrm>
            <a:off x="0" y="1052513"/>
            <a:ext cx="9144000" cy="3097212"/>
          </a:xfrm>
        </p:spPr>
        <p:txBody>
          <a:bodyPr lIns="0" tIns="0"/>
          <a:lstStyle/>
          <a:p>
            <a:pPr algn="ctr" eaLnBrk="1" hangingPunct="1"/>
            <a:r>
              <a:rPr lang="en-US" altLang="zh-CN" sz="2800" dirty="0" smtClean="0">
                <a:ea typeface="黑体" pitchFamily="49" charset="-122"/>
              </a:rPr>
              <a:t/>
            </a:r>
            <a:br>
              <a:rPr lang="en-US" altLang="zh-CN" sz="2800" dirty="0" smtClean="0">
                <a:ea typeface="黑体" pitchFamily="49" charset="-122"/>
              </a:rPr>
            </a:br>
            <a:r>
              <a:rPr lang="zh-CN" altLang="en-US" sz="4000" dirty="0" smtClean="0">
                <a:ea typeface="黑体" pitchFamily="49" charset="-122"/>
              </a:rPr>
              <a:t>算法基础</a:t>
            </a:r>
            <a:r>
              <a:rPr lang="en-US" altLang="zh-CN" sz="4000" dirty="0" smtClean="0">
                <a:ea typeface="黑体" pitchFamily="49" charset="-122"/>
              </a:rPr>
              <a:t>(</a:t>
            </a:r>
            <a:r>
              <a:rPr lang="zh-CN" altLang="en-US" sz="4000" dirty="0" smtClean="0">
                <a:ea typeface="黑体" pitchFamily="49" charset="-122"/>
              </a:rPr>
              <a:t>课本第三章</a:t>
            </a:r>
            <a:r>
              <a:rPr lang="en-US" altLang="zh-CN" sz="4000" dirty="0" smtClean="0">
                <a:ea typeface="黑体" pitchFamily="49" charset="-122"/>
              </a:rPr>
              <a:t>)</a:t>
            </a:r>
            <a:endParaRPr lang="zh-CN" altLang="en-US" sz="6600" dirty="0" smtClean="0">
              <a:ea typeface="黑体" pitchFamily="49" charset="-122"/>
            </a:endParaRPr>
          </a:p>
        </p:txBody>
      </p:sp>
      <p:sp>
        <p:nvSpPr>
          <p:cNvPr id="11267" name="副标题 2"/>
          <p:cNvSpPr>
            <a:spLocks noGrp="1"/>
          </p:cNvSpPr>
          <p:nvPr>
            <p:ph type="subTitle" idx="1"/>
          </p:nvPr>
        </p:nvSpPr>
        <p:spPr>
          <a:xfrm>
            <a:off x="1403350" y="4437063"/>
            <a:ext cx="6400800" cy="1752600"/>
          </a:xfrm>
        </p:spPr>
        <p:txBody>
          <a:bodyPr/>
          <a:lstStyle/>
          <a:p>
            <a:pPr eaLnBrk="1" hangingPunct="1"/>
            <a:r>
              <a:rPr lang="zh-CN" altLang="en-US" sz="2400" b="1" smtClean="0">
                <a:solidFill>
                  <a:schemeClr val="tx1"/>
                </a:solidFill>
                <a:latin typeface="宋体" pitchFamily="2" charset="-122"/>
              </a:rPr>
              <a:t>毛睿</a:t>
            </a:r>
            <a:endParaRPr lang="en-US" altLang="zh-CN" sz="2400" b="1" smtClean="0">
              <a:solidFill>
                <a:schemeClr val="tx1"/>
              </a:solidFill>
              <a:latin typeface="宋体" pitchFamily="2" charset="-122"/>
            </a:endParaRPr>
          </a:p>
          <a:p>
            <a:pPr eaLnBrk="1" hangingPunct="1"/>
            <a:r>
              <a:rPr lang="zh-CN" altLang="en-US" sz="2400" b="1" smtClean="0">
                <a:solidFill>
                  <a:schemeClr val="tx1"/>
                </a:solidFill>
                <a:latin typeface="宋体" pitchFamily="2" charset="-122"/>
              </a:rPr>
              <a:t>深圳大学计算机与软件学院</a:t>
            </a:r>
            <a:endParaRPr lang="en-US" altLang="zh-CN" sz="2400" b="1" smtClean="0">
              <a:solidFill>
                <a:schemeClr val="tx1"/>
              </a:solidFill>
              <a:latin typeface="宋体" pitchFamily="2" charset="-122"/>
            </a:endParaRPr>
          </a:p>
          <a:p>
            <a:pPr eaLnBrk="1" hangingPunct="1"/>
            <a:r>
              <a:rPr lang="zh-CN" altLang="en-US" sz="2400" b="1" smtClean="0">
                <a:solidFill>
                  <a:schemeClr val="tx1"/>
                </a:solidFill>
                <a:latin typeface="宋体" pitchFamily="2" charset="-122"/>
              </a:rPr>
              <a:t>国家高性能计算中心深圳分中心</a:t>
            </a:r>
            <a:endParaRPr lang="en-US" altLang="zh-CN" sz="2400" b="1" smtClean="0">
              <a:solidFill>
                <a:schemeClr val="tx1"/>
              </a:solidFill>
              <a:latin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算法描述方法—流程图</a:t>
            </a:r>
            <a:r>
              <a:rPr lang="zh-CN" altLang="en-US" sz="3600" b="1">
                <a:latin typeface="黑体" pitchFamily="49" charset="-122"/>
                <a:ea typeface="黑体" pitchFamily="2" charset="-122"/>
                <a:cs typeface="+mj-cs"/>
                <a:sym typeface="黑体" pitchFamily="49" charset="-122"/>
              </a:rPr>
              <a:t>Ⅱ</a:t>
            </a:r>
            <a:endParaRPr lang="zh-CN" altLang="en-US" sz="3600" b="1" dirty="0">
              <a:latin typeface="黑体" pitchFamily="49" charset="-122"/>
              <a:ea typeface="黑体" pitchFamily="2" charset="-122"/>
              <a:cs typeface="+mj-cs"/>
              <a:sym typeface="黑体" pitchFamily="49" charset="-122"/>
            </a:endParaRPr>
          </a:p>
        </p:txBody>
      </p:sp>
      <p:sp>
        <p:nvSpPr>
          <p:cNvPr id="27651" name="TextBox 2"/>
          <p:cNvSpPr txBox="1">
            <a:spLocks noChangeArrowheads="1"/>
          </p:cNvSpPr>
          <p:nvPr/>
        </p:nvSpPr>
        <p:spPr bwMode="auto">
          <a:xfrm>
            <a:off x="684213" y="1700213"/>
            <a:ext cx="8208962" cy="3878262"/>
          </a:xfrm>
          <a:prstGeom prst="rect">
            <a:avLst/>
          </a:prstGeom>
          <a:noFill/>
          <a:ln w="9525">
            <a:noFill/>
            <a:miter lim="800000"/>
            <a:headEnd/>
            <a:tailEnd/>
          </a:ln>
        </p:spPr>
        <p:txBody>
          <a:bodyPr>
            <a:spAutoFit/>
          </a:bodyPr>
          <a:lstStyle/>
          <a:p>
            <a:r>
              <a:rPr lang="zh-CN" altLang="zh-CN" sz="2400" b="1"/>
              <a:t>起止框：</a:t>
            </a:r>
            <a:r>
              <a:rPr lang="zh-CN" altLang="zh-CN" sz="2400"/>
              <a:t>表示算法的开始或结束；</a:t>
            </a:r>
          </a:p>
          <a:p>
            <a:pPr>
              <a:spcBef>
                <a:spcPts val="600"/>
              </a:spcBef>
            </a:pPr>
            <a:r>
              <a:rPr lang="zh-CN" altLang="zh-CN" sz="2400" b="1"/>
              <a:t>判断框：</a:t>
            </a:r>
            <a:r>
              <a:rPr lang="zh-CN" altLang="zh-CN" sz="2400"/>
              <a:t>表示对一个给定的条件进行判断。它有一个入口，二个出口，分别对应条件成立与否，算法的不同执行方向；</a:t>
            </a:r>
          </a:p>
          <a:p>
            <a:pPr>
              <a:spcBef>
                <a:spcPts val="600"/>
              </a:spcBef>
            </a:pPr>
            <a:r>
              <a:rPr lang="zh-CN" altLang="zh-CN" sz="2400" b="1"/>
              <a:t>输入输出框：</a:t>
            </a:r>
            <a:r>
              <a:rPr lang="zh-CN" altLang="zh-CN" sz="2400"/>
              <a:t>表示算法的输入、输出操作；</a:t>
            </a:r>
          </a:p>
          <a:p>
            <a:pPr>
              <a:spcBef>
                <a:spcPts val="600"/>
              </a:spcBef>
            </a:pPr>
            <a:r>
              <a:rPr lang="zh-CN" altLang="zh-CN" sz="2400" b="1"/>
              <a:t>处理框：</a:t>
            </a:r>
            <a:r>
              <a:rPr lang="zh-CN" altLang="zh-CN" sz="2400"/>
              <a:t>表示一般的处理操作，如计算、赋值等；</a:t>
            </a:r>
          </a:p>
          <a:p>
            <a:pPr>
              <a:spcBef>
                <a:spcPts val="600"/>
              </a:spcBef>
            </a:pPr>
            <a:r>
              <a:rPr lang="zh-CN" altLang="zh-CN" sz="2400" b="1"/>
              <a:t>注释框：</a:t>
            </a:r>
            <a:r>
              <a:rPr lang="zh-CN" altLang="zh-CN" sz="2400"/>
              <a:t>非算法部分，用于帮助理解算法；</a:t>
            </a:r>
          </a:p>
          <a:p>
            <a:pPr>
              <a:spcBef>
                <a:spcPts val="600"/>
              </a:spcBef>
            </a:pPr>
            <a:r>
              <a:rPr lang="zh-CN" altLang="zh-CN" sz="2400" b="1"/>
              <a:t>流程线：</a:t>
            </a:r>
            <a:r>
              <a:rPr lang="zh-CN" altLang="zh-CN" sz="2400"/>
              <a:t>用流程线连接各框图，表示算法的执行顺序；</a:t>
            </a:r>
          </a:p>
          <a:p>
            <a:pPr>
              <a:spcBef>
                <a:spcPts val="600"/>
              </a:spcBef>
            </a:pPr>
            <a:r>
              <a:rPr lang="zh-CN" altLang="zh-CN" sz="2400" b="1"/>
              <a:t>连接点：</a:t>
            </a:r>
            <a:r>
              <a:rPr lang="zh-CN" altLang="zh-CN" sz="2400"/>
              <a:t>连接点总是成对出现，同一对连接点标注相同的数字或文字，用于将画 </a:t>
            </a:r>
            <a:endParaRPr lang="zh-CN" altLang="en-US" sz="2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mj-lt"/>
                <a:ea typeface="黑体" pitchFamily="2" charset="-122"/>
                <a:cs typeface="+mj-cs"/>
              </a:rPr>
              <a:t>算法描述方法—流程图</a:t>
            </a:r>
            <a:r>
              <a:rPr lang="zh-CN" altLang="en-US" sz="3600" b="1" dirty="0">
                <a:latin typeface="黑体" pitchFamily="49" charset="-122"/>
                <a:ea typeface="黑体" pitchFamily="2" charset="-122"/>
                <a:cs typeface="+mj-cs"/>
                <a:sym typeface="黑体" pitchFamily="49" charset="-122"/>
              </a:rPr>
              <a:t>Ⅲ</a:t>
            </a:r>
            <a:endParaRPr lang="zh-CN" altLang="en-US" sz="3600" b="1" dirty="0">
              <a:latin typeface="黑体" pitchFamily="49" charset="-122"/>
              <a:ea typeface="黑体" pitchFamily="2" charset="-122"/>
              <a:cs typeface="+mj-cs"/>
            </a:endParaRPr>
          </a:p>
        </p:txBody>
      </p:sp>
      <p:sp>
        <p:nvSpPr>
          <p:cNvPr id="28675" name="Rectangle 3"/>
          <p:cNvSpPr>
            <a:spLocks noChangeArrowheads="1"/>
          </p:cNvSpPr>
          <p:nvPr/>
        </p:nvSpPr>
        <p:spPr bwMode="auto">
          <a:xfrm>
            <a:off x="468313" y="1268413"/>
            <a:ext cx="8435975" cy="576262"/>
          </a:xfrm>
          <a:prstGeom prst="rect">
            <a:avLst/>
          </a:prstGeom>
          <a:noFill/>
          <a:ln w="9525">
            <a:noFill/>
            <a:miter lim="800000"/>
            <a:headEnd/>
            <a:tailEnd/>
          </a:ln>
        </p:spPr>
        <p:txBody>
          <a:bodyPr/>
          <a:lstStyle/>
          <a:p>
            <a:pPr marL="342900" indent="-342900" eaLnBrk="0" hangingPunct="0">
              <a:spcBef>
                <a:spcPct val="20000"/>
              </a:spcBef>
            </a:pPr>
            <a:r>
              <a:rPr lang="zh-CN" sz="2800">
                <a:solidFill>
                  <a:schemeClr val="tx2"/>
                </a:solidFill>
                <a:ea typeface="黑体" pitchFamily="49" charset="-122"/>
              </a:rPr>
              <a:t>例</a:t>
            </a:r>
            <a:r>
              <a:rPr lang="zh-CN" altLang="zh-CN" sz="2800">
                <a:solidFill>
                  <a:schemeClr val="tx2"/>
                </a:solidFill>
                <a:ea typeface="黑体" pitchFamily="49" charset="-122"/>
              </a:rPr>
              <a:t>3.5 </a:t>
            </a:r>
            <a:r>
              <a:rPr lang="zh-CN" sz="2800">
                <a:ea typeface="黑体" pitchFamily="49" charset="-122"/>
              </a:rPr>
              <a:t>欧几里得算法的流程图表示。         </a:t>
            </a:r>
          </a:p>
        </p:txBody>
      </p:sp>
      <p:pic>
        <p:nvPicPr>
          <p:cNvPr id="28676" name="Picture 4"/>
          <p:cNvPicPr>
            <a:picLocks noChangeAspect="1" noChangeArrowheads="1"/>
          </p:cNvPicPr>
          <p:nvPr/>
        </p:nvPicPr>
        <p:blipFill>
          <a:blip r:embed="rId3"/>
          <a:srcRect/>
          <a:stretch>
            <a:fillRect/>
          </a:stretch>
        </p:blipFill>
        <p:spPr bwMode="auto">
          <a:xfrm>
            <a:off x="2268538" y="1916113"/>
            <a:ext cx="4679950" cy="4608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68313" y="1628775"/>
            <a:ext cx="8229600" cy="4525963"/>
          </a:xfrm>
          <a:prstGeom prst="rect">
            <a:avLst/>
          </a:prstGeom>
          <a:noFill/>
          <a:ln w="9525">
            <a:noFill/>
            <a:miter lim="800000"/>
            <a:headEnd/>
            <a:tailEnd/>
          </a:ln>
        </p:spPr>
        <p:txBody>
          <a:bodyPr/>
          <a:lstStyle/>
          <a:p>
            <a:pPr marL="342900" indent="-342900" eaLnBrk="0" hangingPunct="0">
              <a:lnSpc>
                <a:spcPct val="80000"/>
              </a:lnSpc>
              <a:spcBef>
                <a:spcPct val="20000"/>
              </a:spcBef>
              <a:buFontTx/>
              <a:buChar char="•"/>
              <a:defRPr/>
            </a:pPr>
            <a:r>
              <a:rPr lang="zh-CN" altLang="en-US" sz="3200" kern="0" dirty="0">
                <a:solidFill>
                  <a:srgbClr val="000000"/>
                </a:solidFill>
                <a:latin typeface="Arial"/>
                <a:ea typeface="黑体"/>
              </a:rPr>
              <a:t>优点</a:t>
            </a:r>
          </a:p>
          <a:p>
            <a:pPr marL="342900" indent="-342900" eaLnBrk="0" hangingPunct="0">
              <a:lnSpc>
                <a:spcPct val="80000"/>
              </a:lnSpc>
              <a:spcBef>
                <a:spcPct val="20000"/>
              </a:spcBef>
              <a:defRPr/>
            </a:pPr>
            <a:r>
              <a:rPr lang="zh-CN" altLang="en-US" sz="4000" kern="0" dirty="0">
                <a:solidFill>
                  <a:srgbClr val="000000"/>
                </a:solidFill>
                <a:latin typeface="Arial"/>
                <a:ea typeface="黑体"/>
              </a:rPr>
              <a:t>	</a:t>
            </a:r>
            <a:r>
              <a:rPr lang="zh-CN" altLang="en-US" sz="2800" kern="0" dirty="0">
                <a:solidFill>
                  <a:srgbClr val="000000"/>
                </a:solidFill>
                <a:latin typeface="Arial"/>
                <a:ea typeface="黑体"/>
                <a:sym typeface="Arial" pitchFamily="34" charset="0"/>
              </a:rPr>
              <a:t>简单、直观，易描述简单算法。</a:t>
            </a:r>
          </a:p>
          <a:p>
            <a:pPr marL="342900" indent="-342900" eaLnBrk="0" hangingPunct="0">
              <a:lnSpc>
                <a:spcPct val="80000"/>
              </a:lnSpc>
              <a:spcBef>
                <a:spcPct val="20000"/>
              </a:spcBef>
              <a:buFontTx/>
              <a:buChar char="•"/>
              <a:defRPr/>
            </a:pPr>
            <a:r>
              <a:rPr lang="zh-CN" altLang="en-US" sz="3200" kern="0" dirty="0">
                <a:solidFill>
                  <a:srgbClr val="000000"/>
                </a:solidFill>
                <a:latin typeface="Arial"/>
                <a:ea typeface="黑体"/>
              </a:rPr>
              <a:t>缺点</a:t>
            </a:r>
          </a:p>
          <a:p>
            <a:pPr marL="342900" indent="-342900" eaLnBrk="0" hangingPunct="0">
              <a:lnSpc>
                <a:spcPct val="80000"/>
              </a:lnSpc>
              <a:spcBef>
                <a:spcPct val="20000"/>
              </a:spcBef>
              <a:defRPr/>
            </a:pPr>
            <a:r>
              <a:rPr lang="zh-CN" altLang="en-US" sz="4000" kern="0" dirty="0">
                <a:solidFill>
                  <a:srgbClr val="000000"/>
                </a:solidFill>
                <a:latin typeface="Arial"/>
                <a:ea typeface="黑体"/>
              </a:rPr>
              <a:t>	</a:t>
            </a:r>
            <a:r>
              <a:rPr lang="zh-CN" altLang="en-US" sz="2800" kern="0" dirty="0">
                <a:solidFill>
                  <a:srgbClr val="000000"/>
                </a:solidFill>
                <a:latin typeface="Arial"/>
                <a:ea typeface="黑体"/>
                <a:sym typeface="Arial" pitchFamily="34" charset="0"/>
              </a:rPr>
              <a:t>对复杂算法描述，修改不便。</a:t>
            </a:r>
          </a:p>
        </p:txBody>
      </p:sp>
      <p:sp>
        <p:nvSpPr>
          <p:cNvPr id="4" name="Rectangle 3"/>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mj-lt"/>
                <a:ea typeface="黑体" pitchFamily="2" charset="-122"/>
                <a:cs typeface="+mj-cs"/>
              </a:rPr>
              <a:t>算法描述方法—流程图</a:t>
            </a:r>
            <a:r>
              <a:rPr lang="en-US" altLang="zh-CN" sz="3600" b="1" dirty="0">
                <a:latin typeface="黑体" pitchFamily="49" charset="-122"/>
                <a:ea typeface="黑体" pitchFamily="2" charset="-122"/>
                <a:cs typeface="+mj-cs"/>
                <a:sym typeface="黑体" pitchFamily="49" charset="-122"/>
              </a:rPr>
              <a:t>IV</a:t>
            </a:r>
            <a:endParaRPr lang="zh-CN" altLang="en-US" sz="3600" b="1" dirty="0">
              <a:latin typeface="黑体" pitchFamily="49" charset="-122"/>
              <a:ea typeface="黑体" pitchFamily="2" charset="-122"/>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伪代码</a:t>
            </a:r>
            <a:r>
              <a:rPr lang="en-US" altLang="zh-CN" sz="3600" b="1" dirty="0">
                <a:latin typeface="+mj-lt"/>
                <a:ea typeface="黑体" pitchFamily="2" charset="-122"/>
                <a:cs typeface="+mj-cs"/>
              </a:rPr>
              <a:t> I</a:t>
            </a:r>
            <a:endParaRPr lang="zh-CN" sz="3600" b="1" dirty="0">
              <a:latin typeface="黑体" pitchFamily="49" charset="-122"/>
              <a:ea typeface="黑体" pitchFamily="2" charset="-122"/>
              <a:cs typeface="+mj-cs"/>
            </a:endParaRPr>
          </a:p>
        </p:txBody>
      </p:sp>
      <p:sp>
        <p:nvSpPr>
          <p:cNvPr id="30723" name="TextBox 2"/>
          <p:cNvSpPr txBox="1">
            <a:spLocks noChangeArrowheads="1"/>
          </p:cNvSpPr>
          <p:nvPr/>
        </p:nvSpPr>
        <p:spPr bwMode="auto">
          <a:xfrm>
            <a:off x="684213" y="1196975"/>
            <a:ext cx="7920037" cy="4800600"/>
          </a:xfrm>
          <a:prstGeom prst="rect">
            <a:avLst/>
          </a:prstGeom>
          <a:noFill/>
          <a:ln w="9525">
            <a:noFill/>
            <a:miter lim="800000"/>
            <a:headEnd/>
            <a:tailEnd/>
          </a:ln>
        </p:spPr>
        <p:txBody>
          <a:bodyPr>
            <a:spAutoFit/>
          </a:bodyPr>
          <a:lstStyle/>
          <a:p>
            <a:r>
              <a:rPr lang="en-US" altLang="zh-CN" sz="2400"/>
              <a:t>        </a:t>
            </a:r>
            <a:r>
              <a:rPr lang="zh-CN" altLang="zh-CN" sz="2400"/>
              <a:t>一般来说，伪代码是一种与程序设计语言相似但更简单易学的用于表达算法的语言。程序表达算法的目的是在计算机上执行，而伪代码表达算法的目的是给人看的。</a:t>
            </a:r>
            <a:endParaRPr lang="en-US" altLang="zh-CN" sz="2400"/>
          </a:p>
          <a:p>
            <a:endParaRPr lang="en-US" altLang="zh-CN" sz="2400"/>
          </a:p>
          <a:p>
            <a:r>
              <a:rPr lang="en-US" altLang="zh-CN" sz="2400" b="1"/>
              <a:t>        </a:t>
            </a:r>
            <a:r>
              <a:rPr lang="zh-CN" altLang="zh-CN" sz="2400" b="1"/>
              <a:t>伪代码（</a:t>
            </a:r>
            <a:r>
              <a:rPr lang="en-US" altLang="zh-CN" sz="2400" b="1"/>
              <a:t>Pseudocode)</a:t>
            </a:r>
          </a:p>
          <a:p>
            <a:endParaRPr lang="en-US" altLang="zh-CN" sz="2400" b="1"/>
          </a:p>
          <a:p>
            <a:pPr>
              <a:buFont typeface="Arial" pitchFamily="34" charset="0"/>
              <a:buChar char="•"/>
            </a:pPr>
            <a:r>
              <a:rPr lang="en-US" altLang="zh-CN" sz="2400"/>
              <a:t>  </a:t>
            </a:r>
            <a:r>
              <a:rPr lang="zh-CN" altLang="zh-CN" sz="2400"/>
              <a:t>易于阅读，简单和结构清晰，它是介于自然语言和程序设计语言之间的。</a:t>
            </a:r>
            <a:endParaRPr lang="en-US" altLang="zh-CN" sz="2400"/>
          </a:p>
          <a:p>
            <a:pPr>
              <a:buFont typeface="Arial" pitchFamily="34" charset="0"/>
              <a:buChar char="•"/>
            </a:pPr>
            <a:r>
              <a:rPr lang="en-US" altLang="zh-CN" sz="2400"/>
              <a:t>  </a:t>
            </a:r>
            <a:r>
              <a:rPr lang="zh-CN" altLang="zh-CN" sz="2400"/>
              <a:t>伪代码不拘泥于程序设计语言的具体语法和实现细节。</a:t>
            </a:r>
            <a:endParaRPr lang="en-US" altLang="zh-CN" sz="2400"/>
          </a:p>
          <a:p>
            <a:pPr>
              <a:buFont typeface="Arial" pitchFamily="34" charset="0"/>
              <a:buChar char="•"/>
            </a:pPr>
            <a:r>
              <a:rPr lang="en-US" altLang="zh-CN" sz="2400"/>
              <a:t>  </a:t>
            </a:r>
            <a:r>
              <a:rPr lang="zh-CN" altLang="zh-CN" sz="2400"/>
              <a:t>程序设计语言中的一些函数调用或者处理简单任务的代码块在伪代码中往往可以用一句自然语言代替。</a:t>
            </a:r>
            <a:endParaRPr lang="en-US" altLang="zh-CN" sz="2400"/>
          </a:p>
          <a:p>
            <a:r>
              <a:rPr lang="en-US" altLang="zh-CN" sz="2400"/>
              <a:t>    </a:t>
            </a:r>
            <a:r>
              <a:rPr lang="zh-CN" altLang="zh-CN" sz="2400"/>
              <a:t>例如“找出</a:t>
            </a:r>
            <a:r>
              <a:rPr lang="en-US" altLang="zh-CN" sz="2400"/>
              <a:t>3</a:t>
            </a:r>
            <a:r>
              <a:rPr lang="zh-CN" altLang="zh-CN" sz="2400"/>
              <a:t>个数中最小的那个数”。</a:t>
            </a:r>
          </a:p>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伪代码</a:t>
            </a:r>
            <a:r>
              <a:rPr lang="en-US" altLang="zh-CN" sz="3600" b="1" dirty="0">
                <a:latin typeface="+mj-lt"/>
                <a:ea typeface="黑体" pitchFamily="2" charset="-122"/>
                <a:cs typeface="+mj-cs"/>
              </a:rPr>
              <a:t> II</a:t>
            </a:r>
            <a:endParaRPr lang="zh-CN" sz="3600" b="1" dirty="0">
              <a:latin typeface="黑体" pitchFamily="49" charset="-122"/>
              <a:ea typeface="黑体" pitchFamily="2" charset="-122"/>
              <a:cs typeface="+mj-cs"/>
            </a:endParaRPr>
          </a:p>
        </p:txBody>
      </p:sp>
      <p:sp>
        <p:nvSpPr>
          <p:cNvPr id="31747" name="TextBox 2"/>
          <p:cNvSpPr txBox="1">
            <a:spLocks noChangeArrowheads="1"/>
          </p:cNvSpPr>
          <p:nvPr/>
        </p:nvSpPr>
        <p:spPr bwMode="auto">
          <a:xfrm>
            <a:off x="4860032" y="1668864"/>
            <a:ext cx="3528318" cy="3416320"/>
          </a:xfrm>
          <a:prstGeom prst="rect">
            <a:avLst/>
          </a:prstGeom>
          <a:noFill/>
          <a:ln w="9525">
            <a:noFill/>
            <a:miter lim="800000"/>
            <a:headEnd/>
            <a:tailEnd/>
          </a:ln>
        </p:spPr>
        <p:txBody>
          <a:bodyPr wrap="square">
            <a:spAutoFit/>
          </a:bodyPr>
          <a:lstStyle/>
          <a:p>
            <a:r>
              <a:rPr lang="zh-CN" altLang="en-US" sz="2400" dirty="0"/>
              <a:t>经典算法设计教科书</a:t>
            </a:r>
            <a:r>
              <a:rPr lang="en-US" altLang="zh-CN" sz="2400" dirty="0"/>
              <a:t>《</a:t>
            </a:r>
            <a:r>
              <a:rPr lang="zh-CN" altLang="en-US" sz="2400" dirty="0"/>
              <a:t>算法导论</a:t>
            </a:r>
            <a:r>
              <a:rPr lang="en-US" altLang="zh-CN" sz="2400" dirty="0"/>
              <a:t>》</a:t>
            </a:r>
            <a:r>
              <a:rPr lang="zh-CN" altLang="en-US" sz="2400" dirty="0"/>
              <a:t>的作者</a:t>
            </a:r>
            <a:r>
              <a:rPr lang="en-US" altLang="zh-CN" sz="2400" dirty="0"/>
              <a:t>Thomas H. </a:t>
            </a:r>
            <a:r>
              <a:rPr lang="en-US" altLang="zh-CN" sz="2400" dirty="0" err="1"/>
              <a:t>Cormen</a:t>
            </a:r>
            <a:r>
              <a:rPr lang="zh-CN" altLang="en-US" sz="2400" dirty="0"/>
              <a:t>提出的伪代码格式标准是最广为接受的伪代码标准之一，著名的排版软件</a:t>
            </a:r>
            <a:r>
              <a:rPr lang="en-US" altLang="zh-CN" sz="2400" dirty="0"/>
              <a:t>Latex</a:t>
            </a:r>
            <a:r>
              <a:rPr lang="zh-CN" altLang="en-US" sz="2400" dirty="0"/>
              <a:t>也提供了按照</a:t>
            </a:r>
            <a:r>
              <a:rPr lang="en-US" altLang="zh-CN" sz="2400" dirty="0" err="1"/>
              <a:t>Cormen</a:t>
            </a:r>
            <a:r>
              <a:rPr lang="zh-CN" altLang="en-US" sz="2400" dirty="0"/>
              <a:t>的标准的伪代码格式化库。</a:t>
            </a:r>
          </a:p>
        </p:txBody>
      </p:sp>
      <p:pic>
        <p:nvPicPr>
          <p:cNvPr id="31748" name="Picture 4" descr="C:\Users\Mao\AppData\Roaming\Tencent\Users\15485105\QQ\WinTemp\RichOle\V4EJB%@X03~05%}FCPQBVBF.jpg"/>
          <p:cNvPicPr>
            <a:picLocks noChangeAspect="1" noChangeArrowheads="1"/>
          </p:cNvPicPr>
          <p:nvPr/>
        </p:nvPicPr>
        <p:blipFill>
          <a:blip r:embed="rId3"/>
          <a:srcRect/>
          <a:stretch>
            <a:fillRect/>
          </a:stretch>
        </p:blipFill>
        <p:spPr bwMode="auto">
          <a:xfrm>
            <a:off x="395536" y="1556792"/>
            <a:ext cx="3952875" cy="43434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伪代码</a:t>
            </a:r>
            <a:r>
              <a:rPr lang="en-US" altLang="zh-CN" sz="3600" b="1" dirty="0">
                <a:latin typeface="+mj-lt"/>
                <a:ea typeface="黑体" pitchFamily="2" charset="-122"/>
                <a:cs typeface="+mj-cs"/>
              </a:rPr>
              <a:t> III</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468313" y="1125538"/>
            <a:ext cx="7056437" cy="574675"/>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3200" kern="0" dirty="0">
                <a:solidFill>
                  <a:srgbClr val="000000"/>
                </a:solidFill>
                <a:latin typeface="Arial"/>
                <a:ea typeface="黑体"/>
              </a:rPr>
              <a:t>伪代码建议标准</a:t>
            </a:r>
          </a:p>
        </p:txBody>
      </p:sp>
      <p:sp>
        <p:nvSpPr>
          <p:cNvPr id="5" name="Rectangle 5"/>
          <p:cNvSpPr>
            <a:spLocks noChangeArrowheads="1"/>
          </p:cNvSpPr>
          <p:nvPr/>
        </p:nvSpPr>
        <p:spPr bwMode="auto">
          <a:xfrm>
            <a:off x="827088" y="1754188"/>
            <a:ext cx="7561262" cy="4554537"/>
          </a:xfrm>
          <a:prstGeom prst="rect">
            <a:avLst/>
          </a:prstGeom>
          <a:noFill/>
          <a:ln w="9525">
            <a:noFill/>
            <a:miter lim="800000"/>
            <a:headEnd/>
            <a:tailEnd/>
          </a:ln>
          <a:effectLst/>
        </p:spPr>
        <p:txBody>
          <a:bodyPr anchor="ctr">
            <a:spAutoFit/>
          </a:bodyPr>
          <a:lstStyle/>
          <a:p>
            <a:pPr marL="342900" indent="-342900">
              <a:spcBef>
                <a:spcPts val="600"/>
              </a:spcBef>
              <a:spcAft>
                <a:spcPts val="0"/>
              </a:spcAft>
              <a:defRPr/>
            </a:pPr>
            <a:r>
              <a:rPr lang="zh-CN" altLang="en-US" dirty="0">
                <a:latin typeface="宋体"/>
                <a:cs typeface="宋体"/>
              </a:rPr>
              <a:t>（</a:t>
            </a:r>
            <a:r>
              <a:rPr lang="en-US" altLang="zh-CN" dirty="0">
                <a:latin typeface="宋体"/>
                <a:cs typeface="宋体"/>
              </a:rPr>
              <a:t>1</a:t>
            </a:r>
            <a:r>
              <a:rPr lang="zh-CN" altLang="en-US" dirty="0">
                <a:latin typeface="宋体"/>
                <a:cs typeface="宋体"/>
              </a:rPr>
              <a:t>）</a:t>
            </a:r>
            <a:r>
              <a:rPr lang="zh-CN" altLang="zh-CN" dirty="0">
                <a:latin typeface="宋体"/>
                <a:cs typeface="宋体"/>
              </a:rPr>
              <a:t>每个算法都描述为一个函数，函数的名字用大写字母表示，单词间</a:t>
            </a:r>
            <a:r>
              <a:rPr lang="en-US" altLang="zh-CN" dirty="0">
                <a:latin typeface="宋体"/>
                <a:cs typeface="宋体"/>
              </a:rPr>
              <a:t>   </a:t>
            </a:r>
          </a:p>
          <a:p>
            <a:pPr marL="342900" indent="-342900">
              <a:spcBef>
                <a:spcPts val="600"/>
              </a:spcBef>
              <a:spcAft>
                <a:spcPts val="0"/>
              </a:spcAft>
              <a:defRPr/>
            </a:pPr>
            <a:r>
              <a:rPr lang="en-US" altLang="zh-CN" dirty="0">
                <a:latin typeface="宋体"/>
                <a:cs typeface="宋体"/>
              </a:rPr>
              <a:t>     </a:t>
            </a:r>
            <a:r>
              <a:rPr lang="zh-CN" altLang="zh-CN" dirty="0">
                <a:latin typeface="宋体"/>
                <a:cs typeface="宋体"/>
              </a:rPr>
              <a:t>用横线相连。算法的输入应以参数表的形式在函数名后面给出。必</a:t>
            </a:r>
            <a:endParaRPr lang="en-US" altLang="zh-CN" dirty="0">
              <a:latin typeface="宋体"/>
              <a:cs typeface="宋体"/>
            </a:endParaRPr>
          </a:p>
          <a:p>
            <a:pPr marL="342900" indent="-342900">
              <a:spcBef>
                <a:spcPts val="600"/>
              </a:spcBef>
              <a:spcAft>
                <a:spcPts val="0"/>
              </a:spcAft>
              <a:defRPr/>
            </a:pPr>
            <a:r>
              <a:rPr lang="en-US" altLang="zh-CN" dirty="0">
                <a:latin typeface="宋体"/>
                <a:cs typeface="宋体"/>
              </a:rPr>
              <a:t>     </a:t>
            </a:r>
            <a:r>
              <a:rPr lang="zh-CN" altLang="zh-CN" dirty="0">
                <a:latin typeface="宋体"/>
                <a:cs typeface="宋体"/>
              </a:rPr>
              <a:t>要的时候在算法前面对输入输出进行描述。例如：</a:t>
            </a:r>
            <a:endParaRPr lang="zh-CN" altLang="zh-CN" sz="2400" dirty="0">
              <a:latin typeface="宋体"/>
              <a:cs typeface="宋体"/>
            </a:endParaRPr>
          </a:p>
          <a:p>
            <a:pPr indent="266700">
              <a:spcBef>
                <a:spcPts val="600"/>
              </a:spcBef>
              <a:spcAft>
                <a:spcPts val="0"/>
              </a:spcAft>
              <a:defRPr/>
            </a:pPr>
            <a:r>
              <a:rPr lang="en-US" altLang="zh-CN" dirty="0">
                <a:latin typeface="Courier New"/>
                <a:cs typeface="宋体"/>
              </a:rPr>
              <a:t>   		Input:	</a:t>
            </a:r>
            <a:r>
              <a:rPr lang="zh-CN" altLang="zh-CN" dirty="0">
                <a:latin typeface="Courier New"/>
                <a:cs typeface="Courier New"/>
              </a:rPr>
              <a:t>正整数</a:t>
            </a:r>
            <a:r>
              <a:rPr lang="en-US" altLang="zh-CN" dirty="0">
                <a:latin typeface="Courier New"/>
                <a:cs typeface="宋体"/>
              </a:rPr>
              <a:t>m</a:t>
            </a:r>
            <a:r>
              <a:rPr lang="zh-CN" altLang="zh-CN" dirty="0">
                <a:latin typeface="Courier New"/>
                <a:cs typeface="Courier New"/>
              </a:rPr>
              <a:t>、</a:t>
            </a:r>
            <a:r>
              <a:rPr lang="en-US" altLang="zh-CN" dirty="0">
                <a:latin typeface="Courier New"/>
                <a:cs typeface="宋体"/>
              </a:rPr>
              <a:t>n</a:t>
            </a:r>
            <a:endParaRPr lang="zh-CN" altLang="zh-CN" sz="2400" dirty="0">
              <a:latin typeface="宋体"/>
              <a:cs typeface="宋体"/>
            </a:endParaRPr>
          </a:p>
          <a:p>
            <a:pPr marL="533400" indent="266700">
              <a:spcBef>
                <a:spcPts val="600"/>
              </a:spcBef>
              <a:spcAft>
                <a:spcPts val="0"/>
              </a:spcAft>
              <a:defRPr/>
            </a:pPr>
            <a:r>
              <a:rPr lang="en-US" altLang="zh-CN" dirty="0">
                <a:latin typeface="Courier New"/>
                <a:cs typeface="宋体"/>
              </a:rPr>
              <a:t>        Output: m</a:t>
            </a:r>
            <a:r>
              <a:rPr lang="zh-CN" altLang="zh-CN" dirty="0">
                <a:latin typeface="Courier New"/>
                <a:cs typeface="Courier New"/>
              </a:rPr>
              <a:t>、</a:t>
            </a:r>
            <a:r>
              <a:rPr lang="en-US" altLang="zh-CN" dirty="0">
                <a:latin typeface="Courier New"/>
                <a:cs typeface="宋体"/>
              </a:rPr>
              <a:t>n</a:t>
            </a:r>
            <a:r>
              <a:rPr lang="zh-CN" altLang="zh-CN" dirty="0">
                <a:latin typeface="Courier New"/>
                <a:cs typeface="Courier New"/>
              </a:rPr>
              <a:t>的最大公约数</a:t>
            </a:r>
            <a:endParaRPr lang="zh-CN" altLang="zh-CN" sz="2400" dirty="0">
              <a:latin typeface="宋体"/>
              <a:cs typeface="宋体"/>
            </a:endParaRPr>
          </a:p>
          <a:p>
            <a:pPr marL="266700" indent="266700" algn="just">
              <a:spcBef>
                <a:spcPts val="600"/>
              </a:spcBef>
              <a:spcAft>
                <a:spcPts val="0"/>
              </a:spcAft>
              <a:defRPr/>
            </a:pPr>
            <a:r>
              <a:rPr lang="en-US" altLang="zh-CN" kern="100" dirty="0">
                <a:latin typeface="Courier New"/>
                <a:ea typeface="宋体"/>
                <a:cs typeface="Times New Roman"/>
              </a:rPr>
              <a:t>   	</a:t>
            </a:r>
            <a:r>
              <a:rPr lang="en-US" altLang="zh-CN" kern="0" dirty="0">
                <a:latin typeface="Courier New"/>
                <a:ea typeface="宋体"/>
                <a:cs typeface="Times New Roman"/>
              </a:rPr>
              <a:t>GREATEST-COMMON-DIVISOR(m</a:t>
            </a:r>
            <a:r>
              <a:rPr lang="zh-CN" altLang="zh-CN" kern="0" dirty="0">
                <a:latin typeface="Courier New"/>
                <a:ea typeface="宋体"/>
                <a:cs typeface="Courier New"/>
              </a:rPr>
              <a:t>、</a:t>
            </a:r>
            <a:r>
              <a:rPr lang="en-US" altLang="zh-CN" kern="0" dirty="0">
                <a:latin typeface="Courier New"/>
                <a:ea typeface="宋体"/>
                <a:cs typeface="Times New Roman"/>
              </a:rPr>
              <a:t>n)</a:t>
            </a:r>
            <a:endParaRPr lang="zh-CN" altLang="zh-CN" kern="100" dirty="0">
              <a:latin typeface="Calibri"/>
              <a:ea typeface="宋体"/>
              <a:cs typeface="Times New Roman"/>
            </a:endParaRPr>
          </a:p>
          <a:p>
            <a:pPr marL="342900" indent="-342900">
              <a:spcBef>
                <a:spcPts val="600"/>
              </a:spcBef>
              <a:spcAft>
                <a:spcPts val="0"/>
              </a:spcAft>
              <a:defRPr/>
            </a:pPr>
            <a:r>
              <a:rPr lang="zh-CN" altLang="en-US" dirty="0">
                <a:latin typeface="宋体"/>
                <a:cs typeface="宋体"/>
              </a:rPr>
              <a:t>（</a:t>
            </a:r>
            <a:r>
              <a:rPr lang="en-US" altLang="zh-CN" dirty="0">
                <a:latin typeface="宋体"/>
                <a:cs typeface="宋体"/>
              </a:rPr>
              <a:t>2</a:t>
            </a:r>
            <a:r>
              <a:rPr lang="zh-CN" altLang="en-US" dirty="0">
                <a:latin typeface="宋体"/>
                <a:cs typeface="宋体"/>
              </a:rPr>
              <a:t>）</a:t>
            </a:r>
            <a:r>
              <a:rPr lang="zh-CN" altLang="zh-CN" dirty="0">
                <a:latin typeface="宋体"/>
                <a:cs typeface="宋体"/>
              </a:rPr>
              <a:t>用“</a:t>
            </a:r>
            <a:r>
              <a:rPr lang="en-US" altLang="zh-CN" dirty="0">
                <a:latin typeface="宋体"/>
                <a:cs typeface="宋体"/>
                <a:sym typeface="Wingdings"/>
              </a:rPr>
              <a:t></a:t>
            </a:r>
            <a:r>
              <a:rPr lang="zh-CN" altLang="zh-CN" dirty="0">
                <a:latin typeface="宋体"/>
                <a:cs typeface="宋体"/>
              </a:rPr>
              <a:t>”表示赋值；支持重赋值语句，如</a:t>
            </a:r>
            <a:r>
              <a:rPr lang="en-US" altLang="zh-CN" dirty="0" err="1">
                <a:latin typeface="宋体"/>
                <a:cs typeface="宋体"/>
              </a:rPr>
              <a:t>i</a:t>
            </a:r>
            <a:r>
              <a:rPr lang="en-US" altLang="zh-CN" dirty="0" err="1">
                <a:latin typeface="宋体"/>
                <a:cs typeface="宋体"/>
                <a:sym typeface="Wingdings"/>
              </a:rPr>
              <a:t></a:t>
            </a:r>
            <a:r>
              <a:rPr lang="en-US" altLang="zh-CN" dirty="0" err="1">
                <a:latin typeface="宋体"/>
                <a:cs typeface="宋体"/>
              </a:rPr>
              <a:t>j</a:t>
            </a:r>
            <a:r>
              <a:rPr lang="en-US" altLang="zh-CN" dirty="0" err="1">
                <a:latin typeface="宋体"/>
                <a:cs typeface="宋体"/>
                <a:sym typeface="Wingdings"/>
              </a:rPr>
              <a:t></a:t>
            </a:r>
            <a:r>
              <a:rPr lang="en-US" altLang="zh-CN" dirty="0" err="1">
                <a:latin typeface="宋体"/>
                <a:cs typeface="宋体"/>
              </a:rPr>
              <a:t>e</a:t>
            </a:r>
            <a:r>
              <a:rPr lang="zh-CN" altLang="zh-CN" dirty="0">
                <a:latin typeface="宋体"/>
                <a:cs typeface="宋体"/>
              </a:rPr>
              <a:t>等同于</a:t>
            </a:r>
            <a:r>
              <a:rPr lang="en-US" altLang="zh-CN" dirty="0" err="1">
                <a:latin typeface="宋体"/>
                <a:cs typeface="宋体"/>
              </a:rPr>
              <a:t>j</a:t>
            </a:r>
            <a:r>
              <a:rPr lang="en-US" altLang="zh-CN" dirty="0" err="1">
                <a:latin typeface="宋体"/>
                <a:cs typeface="宋体"/>
                <a:sym typeface="Wingdings"/>
              </a:rPr>
              <a:t></a:t>
            </a:r>
            <a:r>
              <a:rPr lang="en-US" altLang="zh-CN" dirty="0" err="1">
                <a:latin typeface="宋体"/>
                <a:cs typeface="宋体"/>
              </a:rPr>
              <a:t>e</a:t>
            </a:r>
            <a:r>
              <a:rPr lang="zh-CN" altLang="zh-CN" dirty="0">
                <a:latin typeface="宋体"/>
                <a:cs typeface="宋体"/>
              </a:rPr>
              <a:t>，</a:t>
            </a:r>
            <a:r>
              <a:rPr lang="en-US" altLang="zh-CN" dirty="0" err="1">
                <a:latin typeface="宋体"/>
                <a:cs typeface="宋体"/>
              </a:rPr>
              <a:t>i</a:t>
            </a:r>
            <a:r>
              <a:rPr lang="en-US" altLang="zh-CN" dirty="0" err="1">
                <a:latin typeface="宋体"/>
                <a:cs typeface="宋体"/>
                <a:sym typeface="Wingdings"/>
              </a:rPr>
              <a:t></a:t>
            </a:r>
            <a:r>
              <a:rPr lang="en-US" altLang="zh-CN" dirty="0" err="1">
                <a:latin typeface="宋体"/>
                <a:cs typeface="宋体"/>
              </a:rPr>
              <a:t>e</a:t>
            </a:r>
            <a:r>
              <a:rPr lang="zh-CN" altLang="zh-CN" dirty="0">
                <a:latin typeface="宋体"/>
                <a:cs typeface="宋体"/>
              </a:rPr>
              <a:t>；</a:t>
            </a:r>
            <a:endParaRPr lang="zh-CN" altLang="zh-CN" sz="2400" dirty="0">
              <a:latin typeface="宋体"/>
              <a:cs typeface="宋体"/>
            </a:endParaRPr>
          </a:p>
          <a:p>
            <a:pPr marL="342900" indent="-342900">
              <a:spcBef>
                <a:spcPts val="600"/>
              </a:spcBef>
              <a:spcAft>
                <a:spcPts val="0"/>
              </a:spcAft>
              <a:defRPr/>
            </a:pPr>
            <a:r>
              <a:rPr lang="zh-CN" altLang="en-US" dirty="0">
                <a:latin typeface="宋体"/>
                <a:cs typeface="宋体"/>
              </a:rPr>
              <a:t>（</a:t>
            </a:r>
            <a:r>
              <a:rPr lang="en-US" altLang="zh-CN" dirty="0">
                <a:latin typeface="宋体"/>
                <a:cs typeface="宋体"/>
              </a:rPr>
              <a:t>3</a:t>
            </a:r>
            <a:r>
              <a:rPr lang="zh-CN" altLang="en-US" dirty="0">
                <a:latin typeface="宋体"/>
                <a:cs typeface="宋体"/>
              </a:rPr>
              <a:t>）</a:t>
            </a:r>
            <a:r>
              <a:rPr lang="zh-CN" altLang="zh-CN" dirty="0">
                <a:latin typeface="宋体"/>
                <a:cs typeface="宋体"/>
              </a:rPr>
              <a:t>在伪代码中，每一条指令占一行，指令后不跟任何符号；</a:t>
            </a:r>
            <a:r>
              <a:rPr lang="en-US" altLang="zh-CN" dirty="0">
                <a:latin typeface="宋体"/>
                <a:cs typeface="宋体"/>
              </a:rPr>
              <a:t> </a:t>
            </a:r>
            <a:endParaRPr lang="zh-CN" altLang="zh-CN" sz="2400" dirty="0">
              <a:latin typeface="宋体"/>
              <a:cs typeface="宋体"/>
            </a:endParaRPr>
          </a:p>
          <a:p>
            <a:pPr marL="342900" indent="-342900">
              <a:spcBef>
                <a:spcPts val="600"/>
              </a:spcBef>
              <a:spcAft>
                <a:spcPts val="0"/>
              </a:spcAft>
              <a:defRPr/>
            </a:pPr>
            <a:r>
              <a:rPr lang="zh-CN" altLang="en-US" dirty="0">
                <a:latin typeface="宋体"/>
                <a:cs typeface="宋体"/>
              </a:rPr>
              <a:t>（</a:t>
            </a:r>
            <a:r>
              <a:rPr lang="en-US" altLang="zh-CN" dirty="0">
                <a:latin typeface="宋体"/>
                <a:cs typeface="宋体"/>
              </a:rPr>
              <a:t>4</a:t>
            </a:r>
            <a:r>
              <a:rPr lang="zh-CN" altLang="en-US" dirty="0">
                <a:latin typeface="宋体"/>
                <a:cs typeface="宋体"/>
              </a:rPr>
              <a:t>）</a:t>
            </a:r>
            <a:r>
              <a:rPr lang="zh-CN" altLang="zh-CN" dirty="0">
                <a:latin typeface="宋体"/>
                <a:cs typeface="宋体"/>
              </a:rPr>
              <a:t>给函数名以后的每行编号；</a:t>
            </a:r>
            <a:endParaRPr lang="zh-CN" altLang="zh-CN" sz="2400" dirty="0">
              <a:latin typeface="宋体"/>
              <a:cs typeface="宋体"/>
            </a:endParaRPr>
          </a:p>
          <a:p>
            <a:pPr marL="342900" indent="-342900">
              <a:spcBef>
                <a:spcPts val="600"/>
              </a:spcBef>
              <a:spcAft>
                <a:spcPts val="0"/>
              </a:spcAft>
              <a:defRPr/>
            </a:pPr>
            <a:r>
              <a:rPr lang="zh-CN" altLang="en-US" dirty="0">
                <a:latin typeface="宋体"/>
                <a:cs typeface="宋体"/>
              </a:rPr>
              <a:t>（</a:t>
            </a:r>
            <a:r>
              <a:rPr lang="en-US" altLang="zh-CN" dirty="0">
                <a:latin typeface="宋体"/>
                <a:cs typeface="宋体"/>
              </a:rPr>
              <a:t>5</a:t>
            </a:r>
            <a:r>
              <a:rPr lang="zh-CN" altLang="en-US" dirty="0">
                <a:latin typeface="宋体"/>
                <a:cs typeface="宋体"/>
              </a:rPr>
              <a:t>）</a:t>
            </a:r>
            <a:r>
              <a:rPr lang="zh-CN" altLang="zh-CN" dirty="0">
                <a:latin typeface="宋体"/>
                <a:cs typeface="宋体"/>
              </a:rPr>
              <a:t>变量名和保留字不区分大小写，建议变量名用小写，保留字和常量</a:t>
            </a:r>
            <a:endParaRPr lang="en-US" altLang="zh-CN" dirty="0">
              <a:latin typeface="宋体"/>
              <a:cs typeface="宋体"/>
            </a:endParaRPr>
          </a:p>
          <a:p>
            <a:pPr marL="342900" indent="-342900">
              <a:spcBef>
                <a:spcPts val="600"/>
              </a:spcBef>
              <a:spcAft>
                <a:spcPts val="0"/>
              </a:spcAft>
              <a:defRPr/>
            </a:pPr>
            <a:r>
              <a:rPr lang="en-US" altLang="zh-CN" dirty="0">
                <a:latin typeface="宋体"/>
                <a:cs typeface="宋体"/>
              </a:rPr>
              <a:t>     </a:t>
            </a:r>
            <a:r>
              <a:rPr lang="zh-CN" altLang="zh-CN" dirty="0">
                <a:latin typeface="宋体"/>
                <a:cs typeface="宋体"/>
              </a:rPr>
              <a:t>用大写，以方便区分；</a:t>
            </a:r>
            <a:endParaRPr lang="zh-CN" altLang="zh-CN" sz="2400" dirty="0">
              <a:latin typeface="宋体"/>
              <a:cs typeface="宋体"/>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伪代码</a:t>
            </a:r>
            <a:r>
              <a:rPr lang="en-US" altLang="zh-CN" sz="3600" b="1" dirty="0">
                <a:latin typeface="+mj-lt"/>
                <a:ea typeface="黑体" pitchFamily="2" charset="-122"/>
                <a:cs typeface="+mj-cs"/>
              </a:rPr>
              <a:t> IV</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468313" y="1125538"/>
            <a:ext cx="7056437" cy="574675"/>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3200" kern="0" dirty="0">
                <a:solidFill>
                  <a:srgbClr val="000000"/>
                </a:solidFill>
                <a:latin typeface="Arial"/>
                <a:ea typeface="黑体"/>
              </a:rPr>
              <a:t>伪代码建议标准</a:t>
            </a:r>
            <a:r>
              <a:rPr lang="en-US" altLang="zh-CN" sz="3200" kern="0" dirty="0">
                <a:solidFill>
                  <a:srgbClr val="000000"/>
                </a:solidFill>
                <a:latin typeface="Arial"/>
                <a:ea typeface="黑体"/>
              </a:rPr>
              <a:t>(</a:t>
            </a:r>
            <a:r>
              <a:rPr lang="zh-CN" altLang="en-US" sz="3200" kern="0" dirty="0">
                <a:solidFill>
                  <a:srgbClr val="000000"/>
                </a:solidFill>
                <a:latin typeface="Arial"/>
                <a:ea typeface="黑体"/>
              </a:rPr>
              <a:t>续</a:t>
            </a:r>
            <a:r>
              <a:rPr lang="en-US" altLang="zh-CN" sz="3200" kern="0" dirty="0">
                <a:solidFill>
                  <a:srgbClr val="000000"/>
                </a:solidFill>
                <a:latin typeface="Arial"/>
                <a:ea typeface="黑体"/>
              </a:rPr>
              <a:t>)</a:t>
            </a:r>
            <a:endParaRPr lang="zh-CN" altLang="en-US" sz="3200" kern="0" dirty="0">
              <a:solidFill>
                <a:srgbClr val="000000"/>
              </a:solidFill>
              <a:latin typeface="Arial"/>
              <a:ea typeface="黑体"/>
            </a:endParaRPr>
          </a:p>
        </p:txBody>
      </p:sp>
      <p:sp>
        <p:nvSpPr>
          <p:cNvPr id="4" name="Rectangle 5"/>
          <p:cNvSpPr>
            <a:spLocks noChangeArrowheads="1"/>
          </p:cNvSpPr>
          <p:nvPr/>
        </p:nvSpPr>
        <p:spPr bwMode="auto">
          <a:xfrm>
            <a:off x="395288" y="1770063"/>
            <a:ext cx="8280400" cy="4538662"/>
          </a:xfrm>
          <a:prstGeom prst="rect">
            <a:avLst/>
          </a:prstGeom>
          <a:noFill/>
          <a:ln w="9525">
            <a:noFill/>
            <a:miter lim="800000"/>
            <a:headEnd/>
            <a:tailEnd/>
          </a:ln>
          <a:effectLst/>
        </p:spPr>
        <p:txBody>
          <a:bodyPr anchor="ctr">
            <a:spAutoFit/>
          </a:bodyPr>
          <a:lstStyle/>
          <a:p>
            <a:pPr>
              <a:spcBef>
                <a:spcPts val="600"/>
              </a:spcBef>
              <a:defRPr/>
            </a:pPr>
            <a:r>
              <a:rPr lang="zh-CN" altLang="en-US" dirty="0">
                <a:latin typeface="宋体"/>
                <a:cs typeface="宋体"/>
              </a:rPr>
              <a:t>（</a:t>
            </a:r>
            <a:r>
              <a:rPr lang="en-US" altLang="zh-CN" dirty="0">
                <a:latin typeface="宋体"/>
                <a:cs typeface="宋体"/>
              </a:rPr>
              <a:t>6</a:t>
            </a:r>
            <a:r>
              <a:rPr lang="zh-CN" altLang="en-US" dirty="0">
                <a:latin typeface="宋体"/>
                <a:cs typeface="宋体"/>
              </a:rPr>
              <a:t>）</a:t>
            </a:r>
            <a:r>
              <a:rPr lang="zh-CN" altLang="zh-CN" dirty="0">
                <a:latin typeface="宋体"/>
                <a:cs typeface="宋体"/>
              </a:rPr>
              <a:t>用缩进表示代码块结构，包括</a:t>
            </a:r>
            <a:r>
              <a:rPr lang="en-US" altLang="zh-CN" dirty="0">
                <a:latin typeface="宋体"/>
                <a:cs typeface="宋体"/>
              </a:rPr>
              <a:t>WHILE</a:t>
            </a:r>
            <a:r>
              <a:rPr lang="zh-CN" altLang="zh-CN" cap="all" dirty="0">
                <a:latin typeface="宋体"/>
                <a:cs typeface="宋体"/>
              </a:rPr>
              <a:t>，</a:t>
            </a:r>
            <a:r>
              <a:rPr lang="en-US" altLang="zh-CN" cap="all" dirty="0">
                <a:latin typeface="宋体"/>
                <a:cs typeface="宋体"/>
              </a:rPr>
              <a:t>FOR</a:t>
            </a:r>
            <a:r>
              <a:rPr lang="zh-CN" altLang="zh-CN" dirty="0">
                <a:latin typeface="宋体"/>
                <a:cs typeface="宋体"/>
              </a:rPr>
              <a:t>循环、</a:t>
            </a:r>
            <a:r>
              <a:rPr lang="en-US" altLang="zh-CN" dirty="0">
                <a:latin typeface="宋体"/>
                <a:cs typeface="宋体"/>
              </a:rPr>
              <a:t>IF-THEN-ELSE</a:t>
            </a:r>
            <a:r>
              <a:rPr lang="zh-CN" altLang="zh-CN" dirty="0">
                <a:latin typeface="宋体"/>
                <a:cs typeface="宋体"/>
              </a:rPr>
              <a:t>分支判断等；</a:t>
            </a:r>
            <a:endParaRPr lang="en-US" altLang="zh-CN" dirty="0">
              <a:latin typeface="宋体"/>
              <a:cs typeface="宋体"/>
            </a:endParaRPr>
          </a:p>
          <a:p>
            <a:pPr>
              <a:spcBef>
                <a:spcPts val="600"/>
              </a:spcBef>
              <a:defRPr/>
            </a:pPr>
            <a:r>
              <a:rPr lang="zh-CN" altLang="en-US" dirty="0">
                <a:latin typeface="宋体"/>
                <a:cs typeface="宋体"/>
              </a:rPr>
              <a:t>（</a:t>
            </a:r>
            <a:r>
              <a:rPr lang="en-US" altLang="zh-CN" dirty="0">
                <a:latin typeface="宋体"/>
                <a:cs typeface="宋体"/>
              </a:rPr>
              <a:t>7</a:t>
            </a:r>
            <a:r>
              <a:rPr lang="zh-CN" altLang="en-US" dirty="0">
                <a:latin typeface="宋体"/>
                <a:cs typeface="宋体"/>
              </a:rPr>
              <a:t>）</a:t>
            </a:r>
            <a:r>
              <a:rPr lang="en-US" altLang="zh-CN" dirty="0">
                <a:latin typeface="宋体"/>
                <a:cs typeface="宋体"/>
              </a:rPr>
              <a:t>"//"</a:t>
            </a:r>
            <a:r>
              <a:rPr lang="zh-CN" altLang="zh-CN" dirty="0">
                <a:latin typeface="宋体"/>
                <a:cs typeface="宋体"/>
              </a:rPr>
              <a:t>标志表示注释的开始，一直到行尾（</a:t>
            </a:r>
            <a:r>
              <a:rPr lang="en-US" altLang="zh-CN" dirty="0" err="1">
                <a:latin typeface="宋体"/>
                <a:cs typeface="宋体"/>
              </a:rPr>
              <a:t>Cormen</a:t>
            </a:r>
            <a:r>
              <a:rPr lang="zh-CN" altLang="zh-CN" dirty="0">
                <a:latin typeface="宋体"/>
                <a:cs typeface="宋体"/>
              </a:rPr>
              <a:t>的标准是用▹符号，</a:t>
            </a:r>
            <a:endParaRPr lang="en-US" altLang="zh-CN" dirty="0">
              <a:latin typeface="宋体"/>
              <a:cs typeface="宋体"/>
            </a:endParaRPr>
          </a:p>
          <a:p>
            <a:pPr>
              <a:spcBef>
                <a:spcPts val="600"/>
              </a:spcBef>
              <a:defRPr/>
            </a:pPr>
            <a:r>
              <a:rPr lang="en-US" altLang="zh-CN" dirty="0">
                <a:latin typeface="宋体"/>
                <a:cs typeface="宋体"/>
              </a:rPr>
              <a:t>     </a:t>
            </a:r>
            <a:r>
              <a:rPr lang="zh-CN" altLang="zh-CN" dirty="0">
                <a:latin typeface="宋体"/>
                <a:cs typeface="宋体"/>
              </a:rPr>
              <a:t>考虑到该符号输入不方便，故采用</a:t>
            </a:r>
            <a:r>
              <a:rPr lang="en-US" altLang="zh-CN" dirty="0">
                <a:latin typeface="宋体"/>
                <a:cs typeface="宋体"/>
              </a:rPr>
              <a:t>C++</a:t>
            </a:r>
            <a:r>
              <a:rPr lang="zh-CN" altLang="zh-CN" dirty="0">
                <a:latin typeface="宋体"/>
                <a:cs typeface="宋体"/>
              </a:rPr>
              <a:t>和</a:t>
            </a:r>
            <a:r>
              <a:rPr lang="en-US" altLang="zh-CN" dirty="0">
                <a:latin typeface="宋体"/>
                <a:cs typeface="宋体"/>
              </a:rPr>
              <a:t>Java</a:t>
            </a:r>
            <a:r>
              <a:rPr lang="zh-CN" altLang="zh-CN" dirty="0">
                <a:latin typeface="宋体"/>
                <a:cs typeface="宋体"/>
              </a:rPr>
              <a:t>都支持的“</a:t>
            </a:r>
            <a:r>
              <a:rPr lang="en-US" altLang="zh-CN" dirty="0">
                <a:latin typeface="宋体"/>
                <a:cs typeface="宋体"/>
              </a:rPr>
              <a:t>//</a:t>
            </a:r>
            <a:r>
              <a:rPr lang="zh-CN" altLang="zh-CN" dirty="0">
                <a:latin typeface="宋体"/>
                <a:cs typeface="宋体"/>
              </a:rPr>
              <a:t>”）；</a:t>
            </a:r>
          </a:p>
          <a:p>
            <a:pPr>
              <a:spcBef>
                <a:spcPts val="600"/>
              </a:spcBef>
              <a:defRPr/>
            </a:pPr>
            <a:r>
              <a:rPr lang="zh-CN" altLang="en-US" dirty="0">
                <a:latin typeface="宋体"/>
                <a:cs typeface="宋体"/>
              </a:rPr>
              <a:t>（</a:t>
            </a:r>
            <a:r>
              <a:rPr lang="en-US" altLang="zh-CN" dirty="0">
                <a:latin typeface="宋体"/>
                <a:cs typeface="宋体"/>
              </a:rPr>
              <a:t>8</a:t>
            </a:r>
            <a:r>
              <a:rPr lang="zh-CN" altLang="en-US" dirty="0">
                <a:latin typeface="宋体"/>
                <a:cs typeface="宋体"/>
              </a:rPr>
              <a:t>）</a:t>
            </a:r>
            <a:r>
              <a:rPr lang="en-US" altLang="zh-CN" dirty="0">
                <a:latin typeface="宋体"/>
                <a:cs typeface="宋体"/>
              </a:rPr>
              <a:t>while</a:t>
            </a:r>
            <a:r>
              <a:rPr lang="zh-CN" altLang="zh-CN" dirty="0">
                <a:latin typeface="宋体"/>
                <a:cs typeface="宋体"/>
              </a:rPr>
              <a:t>，</a:t>
            </a:r>
            <a:r>
              <a:rPr lang="en-US" altLang="zh-CN" dirty="0">
                <a:latin typeface="宋体"/>
                <a:cs typeface="宋体"/>
              </a:rPr>
              <a:t>for</a:t>
            </a:r>
            <a:r>
              <a:rPr lang="zh-CN" altLang="zh-CN" dirty="0">
                <a:latin typeface="宋体"/>
                <a:cs typeface="宋体"/>
              </a:rPr>
              <a:t>，</a:t>
            </a:r>
            <a:r>
              <a:rPr lang="en-US" altLang="zh-CN" dirty="0">
                <a:latin typeface="宋体"/>
                <a:cs typeface="宋体"/>
              </a:rPr>
              <a:t>repeat</a:t>
            </a:r>
            <a:r>
              <a:rPr lang="zh-CN" altLang="zh-CN" dirty="0">
                <a:latin typeface="宋体"/>
                <a:cs typeface="宋体"/>
              </a:rPr>
              <a:t>循环语句和</a:t>
            </a:r>
            <a:r>
              <a:rPr lang="en-US" altLang="zh-CN" dirty="0">
                <a:latin typeface="宋体"/>
                <a:cs typeface="宋体"/>
              </a:rPr>
              <a:t>if</a:t>
            </a:r>
            <a:r>
              <a:rPr lang="zh-CN" altLang="zh-CN" dirty="0">
                <a:latin typeface="宋体"/>
                <a:cs typeface="宋体"/>
              </a:rPr>
              <a:t>，</a:t>
            </a:r>
            <a:r>
              <a:rPr lang="en-US" altLang="zh-CN" dirty="0">
                <a:latin typeface="宋体"/>
                <a:cs typeface="宋体"/>
              </a:rPr>
              <a:t>then</a:t>
            </a:r>
            <a:r>
              <a:rPr lang="zh-CN" altLang="zh-CN" dirty="0">
                <a:latin typeface="宋体"/>
                <a:cs typeface="宋体"/>
              </a:rPr>
              <a:t>，</a:t>
            </a:r>
            <a:r>
              <a:rPr lang="en-US" altLang="zh-CN" dirty="0">
                <a:latin typeface="宋体"/>
                <a:cs typeface="宋体"/>
              </a:rPr>
              <a:t>else</a:t>
            </a:r>
            <a:r>
              <a:rPr lang="zh-CN" altLang="zh-CN" dirty="0">
                <a:latin typeface="宋体"/>
                <a:cs typeface="宋体"/>
              </a:rPr>
              <a:t>条件语句的语法与</a:t>
            </a:r>
            <a:endParaRPr lang="en-US" altLang="zh-CN" dirty="0">
              <a:latin typeface="宋体"/>
              <a:cs typeface="宋体"/>
            </a:endParaRPr>
          </a:p>
          <a:p>
            <a:pPr>
              <a:spcBef>
                <a:spcPts val="600"/>
              </a:spcBef>
              <a:defRPr/>
            </a:pPr>
            <a:r>
              <a:rPr lang="en-US" altLang="zh-CN" dirty="0">
                <a:latin typeface="宋体"/>
                <a:cs typeface="宋体"/>
              </a:rPr>
              <a:t>     Pascal</a:t>
            </a:r>
            <a:r>
              <a:rPr lang="zh-CN" altLang="zh-CN" dirty="0">
                <a:latin typeface="宋体"/>
                <a:cs typeface="宋体"/>
              </a:rPr>
              <a:t>语言相似。但是在</a:t>
            </a:r>
            <a:r>
              <a:rPr lang="en-US" altLang="zh-CN" dirty="0">
                <a:latin typeface="宋体"/>
                <a:cs typeface="宋体"/>
              </a:rPr>
              <a:t>for</a:t>
            </a:r>
            <a:r>
              <a:rPr lang="zh-CN" altLang="zh-CN" dirty="0">
                <a:latin typeface="宋体"/>
                <a:cs typeface="宋体"/>
              </a:rPr>
              <a:t>语句结束之后，循环变量保持循环结束</a:t>
            </a:r>
            <a:endParaRPr lang="en-US" altLang="zh-CN" dirty="0">
              <a:latin typeface="宋体"/>
              <a:cs typeface="宋体"/>
            </a:endParaRPr>
          </a:p>
          <a:p>
            <a:pPr>
              <a:spcBef>
                <a:spcPts val="600"/>
              </a:spcBef>
              <a:defRPr/>
            </a:pPr>
            <a:r>
              <a:rPr lang="en-US" altLang="zh-CN" dirty="0">
                <a:latin typeface="宋体"/>
                <a:cs typeface="宋体"/>
              </a:rPr>
              <a:t>     </a:t>
            </a:r>
            <a:r>
              <a:rPr lang="zh-CN" altLang="zh-CN" dirty="0">
                <a:latin typeface="宋体"/>
                <a:cs typeface="宋体"/>
              </a:rPr>
              <a:t>时候的值；例如：</a:t>
            </a:r>
          </a:p>
          <a:p>
            <a:pPr>
              <a:spcBef>
                <a:spcPts val="600"/>
              </a:spcBef>
              <a:defRPr/>
            </a:pPr>
            <a:r>
              <a:rPr lang="en-US" altLang="zh-CN" dirty="0">
                <a:latin typeface="宋体"/>
                <a:cs typeface="宋体"/>
              </a:rPr>
              <a:t>          1    FOR </a:t>
            </a:r>
            <a:r>
              <a:rPr lang="en-US" altLang="zh-CN" dirty="0" err="1">
                <a:latin typeface="宋体"/>
                <a:cs typeface="宋体"/>
              </a:rPr>
              <a:t>i</a:t>
            </a:r>
            <a:r>
              <a:rPr lang="en-US" altLang="zh-CN" dirty="0">
                <a:latin typeface="宋体"/>
                <a:cs typeface="宋体"/>
              </a:rPr>
              <a:t>=1 TO 10</a:t>
            </a:r>
            <a:endParaRPr lang="zh-CN" altLang="zh-CN" dirty="0">
              <a:latin typeface="宋体"/>
              <a:cs typeface="宋体"/>
            </a:endParaRPr>
          </a:p>
          <a:p>
            <a:pPr>
              <a:spcBef>
                <a:spcPts val="600"/>
              </a:spcBef>
              <a:defRPr/>
            </a:pPr>
            <a:r>
              <a:rPr lang="en-US" altLang="zh-CN" dirty="0">
                <a:latin typeface="宋体"/>
                <a:cs typeface="宋体"/>
              </a:rPr>
              <a:t>          2       PRINT </a:t>
            </a:r>
            <a:r>
              <a:rPr lang="en-US" altLang="zh-CN" dirty="0" err="1">
                <a:latin typeface="宋体"/>
                <a:cs typeface="宋体"/>
              </a:rPr>
              <a:t>i</a:t>
            </a:r>
            <a:r>
              <a:rPr lang="en-US" altLang="zh-CN" dirty="0">
                <a:latin typeface="宋体"/>
                <a:cs typeface="宋体"/>
              </a:rPr>
              <a:t>            //</a:t>
            </a:r>
            <a:r>
              <a:rPr lang="zh-CN" altLang="zh-CN" dirty="0">
                <a:latin typeface="宋体"/>
                <a:cs typeface="宋体"/>
              </a:rPr>
              <a:t>依次输出</a:t>
            </a:r>
            <a:r>
              <a:rPr lang="en-US" altLang="zh-CN" dirty="0">
                <a:latin typeface="宋体"/>
                <a:cs typeface="宋体"/>
              </a:rPr>
              <a:t>1</a:t>
            </a:r>
            <a:r>
              <a:rPr lang="zh-CN" altLang="zh-CN" dirty="0">
                <a:latin typeface="宋体"/>
                <a:cs typeface="宋体"/>
              </a:rPr>
              <a:t>、</a:t>
            </a:r>
            <a:r>
              <a:rPr lang="en-US" altLang="zh-CN" dirty="0">
                <a:latin typeface="宋体"/>
                <a:cs typeface="宋体"/>
              </a:rPr>
              <a:t>2</a:t>
            </a:r>
            <a:r>
              <a:rPr lang="zh-CN" altLang="zh-CN" dirty="0">
                <a:latin typeface="宋体"/>
                <a:cs typeface="宋体"/>
              </a:rPr>
              <a:t>、…、</a:t>
            </a:r>
            <a:r>
              <a:rPr lang="en-US" altLang="zh-CN" dirty="0">
                <a:latin typeface="宋体"/>
                <a:cs typeface="宋体"/>
              </a:rPr>
              <a:t>10</a:t>
            </a:r>
            <a:endParaRPr lang="zh-CN" altLang="zh-CN" dirty="0">
              <a:latin typeface="宋体"/>
              <a:cs typeface="宋体"/>
            </a:endParaRPr>
          </a:p>
          <a:p>
            <a:pPr>
              <a:spcBef>
                <a:spcPts val="600"/>
              </a:spcBef>
              <a:defRPr/>
            </a:pPr>
            <a:r>
              <a:rPr lang="en-US" altLang="zh-CN" dirty="0">
                <a:latin typeface="宋体"/>
                <a:cs typeface="宋体"/>
              </a:rPr>
              <a:t>          3    PRINT </a:t>
            </a:r>
            <a:r>
              <a:rPr lang="en-US" altLang="zh-CN" dirty="0" err="1">
                <a:latin typeface="宋体"/>
                <a:cs typeface="宋体"/>
              </a:rPr>
              <a:t>i</a:t>
            </a:r>
            <a:r>
              <a:rPr lang="en-US" altLang="zh-CN" dirty="0">
                <a:latin typeface="宋体"/>
                <a:cs typeface="宋体"/>
              </a:rPr>
              <a:t>               //</a:t>
            </a:r>
            <a:r>
              <a:rPr lang="zh-CN" altLang="zh-CN" dirty="0">
                <a:latin typeface="宋体"/>
                <a:cs typeface="宋体"/>
              </a:rPr>
              <a:t>输出</a:t>
            </a:r>
            <a:r>
              <a:rPr lang="en-US" altLang="zh-CN" dirty="0">
                <a:latin typeface="宋体"/>
                <a:cs typeface="宋体"/>
              </a:rPr>
              <a:t>11        </a:t>
            </a:r>
            <a:endParaRPr lang="zh-CN" altLang="zh-CN" dirty="0">
              <a:latin typeface="宋体"/>
              <a:cs typeface="宋体"/>
            </a:endParaRPr>
          </a:p>
          <a:p>
            <a:pPr>
              <a:spcBef>
                <a:spcPts val="600"/>
              </a:spcBef>
              <a:defRPr/>
            </a:pPr>
            <a:r>
              <a:rPr lang="zh-CN" altLang="en-US" dirty="0">
                <a:latin typeface="宋体"/>
                <a:cs typeface="宋体"/>
              </a:rPr>
              <a:t>（</a:t>
            </a:r>
            <a:r>
              <a:rPr lang="en-US" altLang="zh-CN" dirty="0">
                <a:latin typeface="宋体"/>
                <a:cs typeface="宋体"/>
              </a:rPr>
              <a:t>9</a:t>
            </a:r>
            <a:r>
              <a:rPr lang="zh-CN" altLang="en-US" dirty="0">
                <a:latin typeface="宋体"/>
                <a:cs typeface="宋体"/>
              </a:rPr>
              <a:t>）</a:t>
            </a:r>
            <a:r>
              <a:rPr lang="en-US" altLang="zh-CN" dirty="0">
                <a:latin typeface="宋体"/>
                <a:cs typeface="宋体"/>
              </a:rPr>
              <a:t> </a:t>
            </a:r>
            <a:r>
              <a:rPr lang="zh-CN" altLang="zh-CN" dirty="0">
                <a:latin typeface="宋体"/>
                <a:cs typeface="宋体"/>
              </a:rPr>
              <a:t>缺省情况下，变量都是局部变量。使用全局变量必须显式说明；</a:t>
            </a:r>
          </a:p>
          <a:p>
            <a:pPr>
              <a:spcBef>
                <a:spcPts val="600"/>
              </a:spcBef>
              <a:defRPr/>
            </a:pPr>
            <a:r>
              <a:rPr lang="en-US" altLang="zh-CN" dirty="0">
                <a:latin typeface="宋体"/>
                <a:cs typeface="宋体"/>
              </a:rPr>
              <a:t>(10) </a:t>
            </a:r>
            <a:r>
              <a:rPr lang="zh-CN" altLang="zh-CN" dirty="0">
                <a:latin typeface="宋体"/>
                <a:cs typeface="宋体"/>
              </a:rPr>
              <a:t>访问数组元素使用：数组名</a:t>
            </a:r>
            <a:r>
              <a:rPr lang="en-US" altLang="zh-CN" dirty="0">
                <a:latin typeface="宋体"/>
                <a:cs typeface="宋体"/>
              </a:rPr>
              <a:t>[</a:t>
            </a:r>
            <a:r>
              <a:rPr lang="zh-CN" altLang="zh-CN" dirty="0">
                <a:latin typeface="宋体"/>
                <a:cs typeface="宋体"/>
              </a:rPr>
              <a:t>序号</a:t>
            </a:r>
            <a:r>
              <a:rPr lang="en-US" altLang="zh-CN" dirty="0">
                <a:latin typeface="宋体"/>
                <a:cs typeface="宋体"/>
              </a:rPr>
              <a:t>]</a:t>
            </a:r>
            <a:r>
              <a:rPr lang="zh-CN" altLang="zh-CN" dirty="0">
                <a:latin typeface="宋体"/>
                <a:cs typeface="宋体"/>
              </a:rPr>
              <a:t>。“</a:t>
            </a:r>
            <a:r>
              <a:rPr lang="en-US" altLang="zh-CN" dirty="0">
                <a:latin typeface="宋体"/>
                <a:cs typeface="宋体"/>
              </a:rPr>
              <a:t>‥</a:t>
            </a:r>
            <a:r>
              <a:rPr lang="zh-CN" altLang="zh-CN" dirty="0">
                <a:latin typeface="宋体"/>
                <a:cs typeface="宋体"/>
              </a:rPr>
              <a:t>”标记表示数组中一组值的序号</a:t>
            </a:r>
            <a:endParaRPr lang="en-US" altLang="zh-CN" dirty="0">
              <a:latin typeface="宋体"/>
              <a:cs typeface="宋体"/>
            </a:endParaRPr>
          </a:p>
          <a:p>
            <a:pPr>
              <a:spcBef>
                <a:spcPts val="600"/>
              </a:spcBef>
              <a:defRPr/>
            </a:pPr>
            <a:r>
              <a:rPr lang="en-US" altLang="zh-CN" dirty="0">
                <a:latin typeface="宋体"/>
                <a:cs typeface="宋体"/>
              </a:rPr>
              <a:t>     </a:t>
            </a:r>
            <a:r>
              <a:rPr lang="zh-CN" altLang="zh-CN" dirty="0">
                <a:latin typeface="宋体"/>
                <a:cs typeface="宋体"/>
              </a:rPr>
              <a:t>范围。如</a:t>
            </a:r>
            <a:r>
              <a:rPr lang="pt-BR" altLang="zh-CN" dirty="0">
                <a:latin typeface="宋体"/>
                <a:cs typeface="宋体"/>
              </a:rPr>
              <a:t>A[1‥j]</a:t>
            </a:r>
            <a:r>
              <a:rPr lang="zh-CN" altLang="zh-CN" dirty="0">
                <a:latin typeface="宋体"/>
                <a:cs typeface="宋体"/>
              </a:rPr>
              <a:t>表示</a:t>
            </a:r>
            <a:r>
              <a:rPr lang="pt-BR" altLang="zh-CN" dirty="0">
                <a:latin typeface="宋体"/>
                <a:cs typeface="宋体"/>
              </a:rPr>
              <a:t>A[1], A[2],</a:t>
            </a:r>
            <a:r>
              <a:rPr lang="zh-CN" altLang="zh-CN" dirty="0">
                <a:latin typeface="宋体"/>
                <a:cs typeface="宋体"/>
              </a:rPr>
              <a:t>…</a:t>
            </a:r>
            <a:r>
              <a:rPr lang="pt-BR" altLang="zh-CN" dirty="0">
                <a:latin typeface="宋体"/>
                <a:cs typeface="宋体"/>
              </a:rPr>
              <a:t>, A[j]</a:t>
            </a:r>
            <a:r>
              <a:rPr lang="zh-CN" altLang="zh-CN" dirty="0">
                <a:latin typeface="宋体"/>
                <a:cs typeface="宋体"/>
              </a:rPr>
              <a:t>；</a:t>
            </a:r>
          </a:p>
          <a:p>
            <a:pPr>
              <a:defRPr/>
            </a:pPr>
            <a:endParaRPr lang="zh-CN" altLang="zh-CN" dirty="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伪代码</a:t>
            </a:r>
            <a:r>
              <a:rPr lang="en-US" altLang="zh-CN" sz="3600" b="1" dirty="0">
                <a:latin typeface="+mj-lt"/>
                <a:ea typeface="黑体" pitchFamily="2" charset="-122"/>
                <a:cs typeface="+mj-cs"/>
              </a:rPr>
              <a:t> V</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468313" y="1125538"/>
            <a:ext cx="7056437" cy="574675"/>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3200" kern="0" dirty="0">
                <a:solidFill>
                  <a:srgbClr val="000000"/>
                </a:solidFill>
                <a:latin typeface="Arial"/>
                <a:ea typeface="黑体"/>
              </a:rPr>
              <a:t>伪代码建议标准</a:t>
            </a:r>
            <a:r>
              <a:rPr lang="en-US" altLang="zh-CN" sz="3200" kern="0" dirty="0">
                <a:solidFill>
                  <a:srgbClr val="000000"/>
                </a:solidFill>
                <a:latin typeface="Arial"/>
                <a:ea typeface="黑体"/>
              </a:rPr>
              <a:t>(</a:t>
            </a:r>
            <a:r>
              <a:rPr lang="zh-CN" altLang="en-US" sz="3200" kern="0" dirty="0">
                <a:solidFill>
                  <a:srgbClr val="000000"/>
                </a:solidFill>
                <a:latin typeface="Arial"/>
                <a:ea typeface="黑体"/>
              </a:rPr>
              <a:t>续</a:t>
            </a:r>
            <a:r>
              <a:rPr lang="en-US" altLang="zh-CN" sz="3200" kern="0" dirty="0">
                <a:solidFill>
                  <a:srgbClr val="000000"/>
                </a:solidFill>
                <a:latin typeface="Arial"/>
                <a:ea typeface="黑体"/>
              </a:rPr>
              <a:t>)</a:t>
            </a:r>
            <a:endParaRPr lang="zh-CN" altLang="en-US" sz="3200" kern="0" dirty="0">
              <a:solidFill>
                <a:srgbClr val="000000"/>
              </a:solidFill>
              <a:latin typeface="Arial"/>
              <a:ea typeface="黑体"/>
            </a:endParaRPr>
          </a:p>
        </p:txBody>
      </p:sp>
      <p:sp>
        <p:nvSpPr>
          <p:cNvPr id="34820" name="Rectangle 5"/>
          <p:cNvSpPr>
            <a:spLocks noChangeArrowheads="1"/>
          </p:cNvSpPr>
          <p:nvPr/>
        </p:nvSpPr>
        <p:spPr bwMode="auto">
          <a:xfrm>
            <a:off x="755650" y="1765300"/>
            <a:ext cx="7777163" cy="4616450"/>
          </a:xfrm>
          <a:prstGeom prst="rect">
            <a:avLst/>
          </a:prstGeom>
          <a:noFill/>
          <a:ln w="9525">
            <a:noFill/>
            <a:miter lim="800000"/>
            <a:headEnd/>
            <a:tailEnd/>
          </a:ln>
        </p:spPr>
        <p:txBody>
          <a:bodyPr anchor="ctr">
            <a:spAutoFit/>
          </a:bodyPr>
          <a:lstStyle/>
          <a:p>
            <a:pPr>
              <a:spcBef>
                <a:spcPts val="600"/>
              </a:spcBef>
            </a:pPr>
            <a:r>
              <a:rPr lang="zh-CN" altLang="en-US">
                <a:latin typeface="宋体" pitchFamily="2" charset="-122"/>
              </a:rPr>
              <a:t>（</a:t>
            </a:r>
            <a:r>
              <a:rPr lang="en-US" altLang="zh-CN">
                <a:latin typeface="宋体" pitchFamily="2" charset="-122"/>
              </a:rPr>
              <a:t>11</a:t>
            </a:r>
            <a:r>
              <a:rPr lang="zh-CN" altLang="en-US">
                <a:latin typeface="宋体" pitchFamily="2" charset="-122"/>
              </a:rPr>
              <a:t>）</a:t>
            </a:r>
            <a:r>
              <a:rPr lang="zh-CN" altLang="zh-CN">
                <a:latin typeface="宋体" pitchFamily="2" charset="-122"/>
              </a:rPr>
              <a:t>复合数据用对象来组织，对象由属性组成。一个特定的属性要用</a:t>
            </a:r>
            <a:endParaRPr lang="en-US" altLang="zh-CN">
              <a:latin typeface="宋体" pitchFamily="2" charset="-122"/>
            </a:endParaRPr>
          </a:p>
          <a:p>
            <a:pPr>
              <a:spcBef>
                <a:spcPts val="600"/>
              </a:spcBef>
            </a:pPr>
            <a:r>
              <a:rPr lang="en-US" altLang="zh-CN">
                <a:latin typeface="宋体" pitchFamily="2" charset="-122"/>
              </a:rPr>
              <a:t>     </a:t>
            </a:r>
            <a:r>
              <a:rPr lang="zh-CN" altLang="zh-CN">
                <a:latin typeface="宋体" pitchFamily="2" charset="-122"/>
              </a:rPr>
              <a:t>“属性名</a:t>
            </a:r>
            <a:r>
              <a:rPr lang="en-US" altLang="zh-CN">
                <a:latin typeface="宋体" pitchFamily="2" charset="-122"/>
              </a:rPr>
              <a:t>[</a:t>
            </a:r>
            <a:r>
              <a:rPr lang="zh-CN" altLang="zh-CN">
                <a:latin typeface="宋体" pitchFamily="2" charset="-122"/>
              </a:rPr>
              <a:t>对象名</a:t>
            </a:r>
            <a:r>
              <a:rPr lang="en-US" altLang="zh-CN">
                <a:latin typeface="宋体" pitchFamily="2" charset="-122"/>
              </a:rPr>
              <a:t>]</a:t>
            </a:r>
            <a:r>
              <a:rPr lang="zh-CN" altLang="zh-CN">
                <a:latin typeface="宋体" pitchFamily="2" charset="-122"/>
              </a:rPr>
              <a:t>”来访问。如：我们把一个数组</a:t>
            </a:r>
            <a:r>
              <a:rPr lang="en-US" altLang="zh-CN">
                <a:latin typeface="宋体" pitchFamily="2" charset="-122"/>
              </a:rPr>
              <a:t>A</a:t>
            </a:r>
            <a:r>
              <a:rPr lang="zh-CN" altLang="zh-CN">
                <a:latin typeface="宋体" pitchFamily="2" charset="-122"/>
              </a:rPr>
              <a:t>视为一个对象，</a:t>
            </a:r>
            <a:endParaRPr lang="en-US" altLang="zh-CN">
              <a:latin typeface="宋体" pitchFamily="2" charset="-122"/>
            </a:endParaRPr>
          </a:p>
          <a:p>
            <a:pPr>
              <a:spcBef>
                <a:spcPts val="600"/>
              </a:spcBef>
            </a:pPr>
            <a:r>
              <a:rPr lang="en-US" altLang="zh-CN">
                <a:latin typeface="宋体" pitchFamily="2" charset="-122"/>
              </a:rPr>
              <a:t>      </a:t>
            </a:r>
            <a:r>
              <a:rPr lang="zh-CN" altLang="zh-CN">
                <a:latin typeface="宋体" pitchFamily="2" charset="-122"/>
              </a:rPr>
              <a:t>那么要描述数组元素个数要用</a:t>
            </a:r>
            <a:r>
              <a:rPr lang="en-US" altLang="zh-CN">
                <a:latin typeface="宋体" pitchFamily="2" charset="-122"/>
              </a:rPr>
              <a:t>length[A]</a:t>
            </a:r>
            <a:r>
              <a:rPr lang="zh-CN" altLang="zh-CN">
                <a:latin typeface="宋体" pitchFamily="2" charset="-122"/>
              </a:rPr>
              <a:t>。代表数组或对象的变量</a:t>
            </a:r>
            <a:endParaRPr lang="en-US" altLang="zh-CN">
              <a:latin typeface="宋体" pitchFamily="2" charset="-122"/>
            </a:endParaRPr>
          </a:p>
          <a:p>
            <a:pPr>
              <a:spcBef>
                <a:spcPts val="600"/>
              </a:spcBef>
            </a:pPr>
            <a:r>
              <a:rPr lang="en-US" altLang="zh-CN">
                <a:latin typeface="宋体" pitchFamily="2" charset="-122"/>
              </a:rPr>
              <a:t>      </a:t>
            </a:r>
            <a:r>
              <a:rPr lang="zh-CN" altLang="zh-CN">
                <a:latin typeface="宋体" pitchFamily="2" charset="-122"/>
              </a:rPr>
              <a:t>被视为指向数组或对象所包含的数据的指针；</a:t>
            </a:r>
          </a:p>
          <a:p>
            <a:pPr>
              <a:spcBef>
                <a:spcPts val="600"/>
              </a:spcBef>
            </a:pPr>
            <a:r>
              <a:rPr lang="en-US" altLang="zh-CN">
                <a:latin typeface="宋体" pitchFamily="2" charset="-122"/>
              </a:rPr>
              <a:t>(12) </a:t>
            </a:r>
            <a:r>
              <a:rPr lang="zh-CN" altLang="zh-CN">
                <a:latin typeface="宋体" pitchFamily="2" charset="-122"/>
              </a:rPr>
              <a:t>传入算法的简单类型的参数都是按值传递的，也就是说，在算法中</a:t>
            </a:r>
            <a:endParaRPr lang="en-US" altLang="zh-CN">
              <a:latin typeface="宋体" pitchFamily="2" charset="-122"/>
            </a:endParaRPr>
          </a:p>
          <a:p>
            <a:pPr>
              <a:spcBef>
                <a:spcPts val="600"/>
              </a:spcBef>
            </a:pPr>
            <a:r>
              <a:rPr lang="en-US" altLang="zh-CN">
                <a:latin typeface="宋体" pitchFamily="2" charset="-122"/>
              </a:rPr>
              <a:t>     </a:t>
            </a:r>
            <a:r>
              <a:rPr lang="zh-CN" altLang="zh-CN">
                <a:latin typeface="宋体" pitchFamily="2" charset="-122"/>
              </a:rPr>
              <a:t>操作的是传入参数在算法内部的拷贝，其在算法外部的变量不受影</a:t>
            </a:r>
            <a:endParaRPr lang="en-US" altLang="zh-CN">
              <a:latin typeface="宋体" pitchFamily="2" charset="-122"/>
            </a:endParaRPr>
          </a:p>
          <a:p>
            <a:pPr>
              <a:spcBef>
                <a:spcPts val="600"/>
              </a:spcBef>
            </a:pPr>
            <a:r>
              <a:rPr lang="en-US" altLang="zh-CN">
                <a:latin typeface="宋体" pitchFamily="2" charset="-122"/>
              </a:rPr>
              <a:t>     </a:t>
            </a:r>
            <a:r>
              <a:rPr lang="zh-CN" altLang="zh-CN">
                <a:latin typeface="宋体" pitchFamily="2" charset="-122"/>
              </a:rPr>
              <a:t>响。但是，对于对象类型的变量，传入的参数是对象指针的拷贝；</a:t>
            </a:r>
          </a:p>
          <a:p>
            <a:pPr>
              <a:spcBef>
                <a:spcPts val="600"/>
              </a:spcBef>
            </a:pPr>
            <a:r>
              <a:rPr lang="en-US" altLang="zh-CN">
                <a:latin typeface="宋体" pitchFamily="2" charset="-122"/>
              </a:rPr>
              <a:t>(13) </a:t>
            </a:r>
            <a:r>
              <a:rPr lang="zh-CN" altLang="zh-CN">
                <a:latin typeface="宋体" pitchFamily="2" charset="-122"/>
              </a:rPr>
              <a:t>布尔操作</a:t>
            </a:r>
            <a:r>
              <a:rPr lang="en-US" altLang="zh-CN">
                <a:latin typeface="宋体" pitchFamily="2" charset="-122"/>
              </a:rPr>
              <a:t> and </a:t>
            </a:r>
            <a:r>
              <a:rPr lang="zh-CN" altLang="zh-CN">
                <a:latin typeface="宋体" pitchFamily="2" charset="-122"/>
              </a:rPr>
              <a:t>和</a:t>
            </a:r>
            <a:r>
              <a:rPr lang="en-US" altLang="zh-CN">
                <a:latin typeface="宋体" pitchFamily="2" charset="-122"/>
              </a:rPr>
              <a:t> or </a:t>
            </a:r>
            <a:r>
              <a:rPr lang="zh-CN" altLang="zh-CN">
                <a:latin typeface="宋体" pitchFamily="2" charset="-122"/>
              </a:rPr>
              <a:t>都是先计算左边操作数的值，然后按照需要计</a:t>
            </a:r>
            <a:endParaRPr lang="en-US" altLang="zh-CN">
              <a:latin typeface="宋体" pitchFamily="2" charset="-122"/>
            </a:endParaRPr>
          </a:p>
          <a:p>
            <a:pPr>
              <a:spcBef>
                <a:spcPts val="600"/>
              </a:spcBef>
            </a:pPr>
            <a:r>
              <a:rPr lang="en-US" altLang="zh-CN">
                <a:latin typeface="宋体" pitchFamily="2" charset="-122"/>
              </a:rPr>
              <a:t>     </a:t>
            </a:r>
            <a:r>
              <a:rPr lang="zh-CN" altLang="zh-CN">
                <a:latin typeface="宋体" pitchFamily="2" charset="-122"/>
              </a:rPr>
              <a:t>算右边操作数的值。例如，对于</a:t>
            </a:r>
            <a:r>
              <a:rPr lang="en-US" altLang="zh-CN">
                <a:latin typeface="宋体" pitchFamily="2" charset="-122"/>
              </a:rPr>
              <a:t>X and Y</a:t>
            </a:r>
            <a:r>
              <a:rPr lang="zh-CN" altLang="zh-CN">
                <a:latin typeface="宋体" pitchFamily="2" charset="-122"/>
              </a:rPr>
              <a:t>，会计算</a:t>
            </a:r>
            <a:r>
              <a:rPr lang="en-US" altLang="zh-CN">
                <a:latin typeface="宋体" pitchFamily="2" charset="-122"/>
              </a:rPr>
              <a:t>X</a:t>
            </a:r>
            <a:r>
              <a:rPr lang="zh-CN" altLang="zh-CN">
                <a:latin typeface="宋体" pitchFamily="2" charset="-122"/>
              </a:rPr>
              <a:t>的值，如果</a:t>
            </a:r>
            <a:r>
              <a:rPr lang="en-US" altLang="zh-CN">
                <a:latin typeface="宋体" pitchFamily="2" charset="-122"/>
              </a:rPr>
              <a:t>X</a:t>
            </a:r>
            <a:r>
              <a:rPr lang="zh-CN" altLang="zh-CN">
                <a:latin typeface="宋体" pitchFamily="2" charset="-122"/>
              </a:rPr>
              <a:t>是</a:t>
            </a:r>
            <a:endParaRPr lang="en-US" altLang="zh-CN">
              <a:latin typeface="宋体" pitchFamily="2" charset="-122"/>
            </a:endParaRPr>
          </a:p>
          <a:p>
            <a:pPr>
              <a:spcBef>
                <a:spcPts val="600"/>
              </a:spcBef>
            </a:pPr>
            <a:r>
              <a:rPr lang="en-US" altLang="zh-CN">
                <a:latin typeface="宋体" pitchFamily="2" charset="-122"/>
              </a:rPr>
              <a:t>     FALSE</a:t>
            </a:r>
            <a:r>
              <a:rPr lang="zh-CN" altLang="zh-CN">
                <a:latin typeface="宋体" pitchFamily="2" charset="-122"/>
              </a:rPr>
              <a:t>，则无论如何</a:t>
            </a:r>
            <a:r>
              <a:rPr lang="en-US" altLang="zh-CN">
                <a:latin typeface="宋体" pitchFamily="2" charset="-122"/>
              </a:rPr>
              <a:t>X and Y</a:t>
            </a:r>
            <a:r>
              <a:rPr lang="zh-CN" altLang="zh-CN">
                <a:latin typeface="宋体" pitchFamily="2" charset="-122"/>
              </a:rPr>
              <a:t>的值都是</a:t>
            </a:r>
            <a:r>
              <a:rPr lang="en-US" altLang="zh-CN">
                <a:latin typeface="宋体" pitchFamily="2" charset="-122"/>
              </a:rPr>
              <a:t>FALSE</a:t>
            </a:r>
            <a:r>
              <a:rPr lang="zh-CN" altLang="zh-CN">
                <a:latin typeface="宋体" pitchFamily="2" charset="-122"/>
              </a:rPr>
              <a:t>，所以</a:t>
            </a:r>
            <a:r>
              <a:rPr lang="en-US" altLang="zh-CN">
                <a:latin typeface="宋体" pitchFamily="2" charset="-122"/>
              </a:rPr>
              <a:t>Y</a:t>
            </a:r>
            <a:r>
              <a:rPr lang="zh-CN" altLang="zh-CN">
                <a:latin typeface="宋体" pitchFamily="2" charset="-122"/>
              </a:rPr>
              <a:t>的值就不会计算了；</a:t>
            </a:r>
          </a:p>
          <a:p>
            <a:pPr>
              <a:spcBef>
                <a:spcPts val="600"/>
              </a:spcBef>
            </a:pPr>
            <a:r>
              <a:rPr lang="en-US" altLang="zh-CN">
                <a:latin typeface="宋体" pitchFamily="2" charset="-122"/>
              </a:rPr>
              <a:t>(14) </a:t>
            </a:r>
            <a:r>
              <a:rPr lang="zh-CN" altLang="zh-CN">
                <a:latin typeface="宋体" pitchFamily="2" charset="-122"/>
              </a:rPr>
              <a:t>不需要定义的函数调用或者简单的任务块可以用一行自然语言表达；</a:t>
            </a:r>
          </a:p>
          <a:p>
            <a:pPr>
              <a:spcBef>
                <a:spcPts val="600"/>
              </a:spcBef>
            </a:pPr>
            <a:r>
              <a:rPr lang="en-US" altLang="zh-CN">
                <a:latin typeface="宋体" pitchFamily="2" charset="-122"/>
              </a:rPr>
              <a:t>(15) </a:t>
            </a:r>
            <a:r>
              <a:rPr lang="zh-CN" altLang="zh-CN">
                <a:latin typeface="宋体" pitchFamily="2" charset="-122"/>
              </a:rPr>
              <a:t>返回用</a:t>
            </a:r>
            <a:r>
              <a:rPr lang="en-US" altLang="zh-CN">
                <a:latin typeface="宋体" pitchFamily="2" charset="-122"/>
              </a:rPr>
              <a:t>RETURN</a:t>
            </a:r>
            <a:r>
              <a:rPr lang="zh-CN" altLang="zh-CN">
                <a:latin typeface="宋体" pitchFamily="2" charset="-122"/>
              </a:rPr>
              <a:t>；</a:t>
            </a:r>
          </a:p>
          <a:p>
            <a:pPr>
              <a:spcBef>
                <a:spcPts val="600"/>
              </a:spcBef>
            </a:pPr>
            <a:r>
              <a:rPr lang="en-US" altLang="zh-CN">
                <a:latin typeface="宋体" pitchFamily="2" charset="-122"/>
              </a:rPr>
              <a:t>(16) </a:t>
            </a:r>
            <a:r>
              <a:rPr lang="zh-CN" altLang="zh-CN">
                <a:latin typeface="宋体" pitchFamily="2" charset="-122"/>
              </a:rPr>
              <a:t>最后，</a:t>
            </a:r>
            <a:r>
              <a:rPr lang="zh-CN" altLang="zh-CN" b="1">
                <a:latin typeface="宋体" pitchFamily="2" charset="-122"/>
              </a:rPr>
              <a:t>以上标准只是建议</a:t>
            </a:r>
            <a:r>
              <a:rPr lang="zh-CN" altLang="zh-CN">
                <a:latin typeface="宋体" pitchFamily="2" charset="-122"/>
              </a:rPr>
              <a:t>，而目的是能够清晰准确地表达算法。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伪代码</a:t>
            </a:r>
            <a:r>
              <a:rPr lang="en-US" altLang="zh-CN" sz="3600" b="1" dirty="0">
                <a:latin typeface="+mj-lt"/>
                <a:ea typeface="黑体" pitchFamily="2" charset="-122"/>
                <a:cs typeface="+mj-cs"/>
              </a:rPr>
              <a:t> VI</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468313" y="1484313"/>
            <a:ext cx="7056437" cy="576262"/>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zh-CN" sz="3200" b="1" dirty="0">
                <a:latin typeface="Arial" charset="0"/>
              </a:rPr>
              <a:t>算法</a:t>
            </a:r>
            <a:r>
              <a:rPr lang="en-US" altLang="zh-CN" sz="3200" b="1" dirty="0">
                <a:latin typeface="Arial" charset="0"/>
              </a:rPr>
              <a:t>3.2</a:t>
            </a:r>
            <a:r>
              <a:rPr lang="zh-CN" altLang="en-US" sz="3200" kern="0" dirty="0">
                <a:solidFill>
                  <a:srgbClr val="000000"/>
                </a:solidFill>
                <a:latin typeface="Arial"/>
                <a:ea typeface="黑体"/>
              </a:rPr>
              <a:t>欧几里得算法的伪代码描述</a:t>
            </a:r>
          </a:p>
        </p:txBody>
      </p:sp>
      <p:sp>
        <p:nvSpPr>
          <p:cNvPr id="35844" name="Rectangle 5"/>
          <p:cNvSpPr>
            <a:spLocks noChangeArrowheads="1"/>
          </p:cNvSpPr>
          <p:nvPr/>
        </p:nvSpPr>
        <p:spPr bwMode="auto">
          <a:xfrm>
            <a:off x="1476375" y="2397125"/>
            <a:ext cx="5834063" cy="3416300"/>
          </a:xfrm>
          <a:prstGeom prst="rect">
            <a:avLst/>
          </a:prstGeom>
          <a:noFill/>
          <a:ln w="9525">
            <a:noFill/>
            <a:miter lim="800000"/>
            <a:headEnd/>
            <a:tailEnd/>
          </a:ln>
        </p:spPr>
        <p:txBody>
          <a:bodyPr anchor="ctr">
            <a:spAutoFit/>
          </a:bodyPr>
          <a:lstStyle/>
          <a:p>
            <a:pPr indent="266700"/>
            <a:r>
              <a:rPr lang="zh-CN" altLang="zh-CN" sz="2400" b="1" dirty="0">
                <a:latin typeface="Courier New" pitchFamily="49" charset="0"/>
                <a:cs typeface="Courier New" pitchFamily="49" charset="0"/>
              </a:rPr>
              <a:t>Input:</a:t>
            </a:r>
            <a:r>
              <a:rPr lang="zh-CN" altLang="zh-CN" sz="2400" dirty="0">
                <a:latin typeface="Courier New" pitchFamily="49" charset="0"/>
                <a:cs typeface="Courier New" pitchFamily="49" charset="0"/>
              </a:rPr>
              <a:t> </a:t>
            </a:r>
            <a:r>
              <a:rPr lang="zh-CN" sz="2400" dirty="0">
                <a:latin typeface="Courier New" pitchFamily="49" charset="0"/>
                <a:cs typeface="Courier New" pitchFamily="49" charset="0"/>
              </a:rPr>
              <a:t>正整数</a:t>
            </a:r>
            <a:r>
              <a:rPr lang="zh-CN" altLang="zh-CN" sz="2400" dirty="0">
                <a:latin typeface="Courier New" pitchFamily="49" charset="0"/>
                <a:cs typeface="Courier New" pitchFamily="49" charset="0"/>
              </a:rPr>
              <a:t>m</a:t>
            </a:r>
            <a:r>
              <a:rPr lang="zh-CN" sz="2400" dirty="0">
                <a:latin typeface="Courier New" pitchFamily="49" charset="0"/>
                <a:cs typeface="Courier New" pitchFamily="49" charset="0"/>
              </a:rPr>
              <a:t>、</a:t>
            </a:r>
            <a:r>
              <a:rPr lang="zh-CN" altLang="zh-CN" sz="2400" dirty="0">
                <a:latin typeface="Courier New" pitchFamily="49" charset="0"/>
                <a:cs typeface="Courier New" pitchFamily="49" charset="0"/>
              </a:rPr>
              <a:t>n</a:t>
            </a:r>
          </a:p>
          <a:p>
            <a:pPr indent="266700"/>
            <a:r>
              <a:rPr lang="zh-CN" altLang="zh-CN" sz="2400" b="1" dirty="0">
                <a:latin typeface="Courier New" pitchFamily="49" charset="0"/>
                <a:cs typeface="Courier New" pitchFamily="49" charset="0"/>
              </a:rPr>
              <a:t>Output:</a:t>
            </a:r>
            <a:r>
              <a:rPr lang="zh-CN" altLang="zh-CN" sz="2400" dirty="0">
                <a:latin typeface="Courier New" pitchFamily="49" charset="0"/>
                <a:cs typeface="Courier New" pitchFamily="49" charset="0"/>
              </a:rPr>
              <a:t> m、n的最大公约数</a:t>
            </a:r>
          </a:p>
          <a:p>
            <a:pPr indent="266700"/>
            <a:r>
              <a:rPr lang="zh-CN" altLang="zh-CN" sz="2400" b="1" dirty="0">
                <a:latin typeface="Courier New" pitchFamily="49" charset="0"/>
                <a:cs typeface="Courier New" pitchFamily="49" charset="0"/>
              </a:rPr>
              <a:t>GREATEST-COMMON-DIVISOR(m</a:t>
            </a:r>
            <a:r>
              <a:rPr lang="zh-CN" sz="2400" b="1" dirty="0">
                <a:latin typeface="Courier New" pitchFamily="49" charset="0"/>
                <a:cs typeface="Courier New" pitchFamily="49" charset="0"/>
              </a:rPr>
              <a:t>、</a:t>
            </a:r>
            <a:r>
              <a:rPr lang="zh-CN" altLang="zh-CN" sz="2400" b="1" dirty="0">
                <a:latin typeface="Courier New" pitchFamily="49" charset="0"/>
                <a:cs typeface="Courier New" pitchFamily="49" charset="0"/>
              </a:rPr>
              <a:t>n)</a:t>
            </a:r>
            <a:endParaRPr lang="zh-CN" altLang="zh-CN" sz="2400" dirty="0">
              <a:latin typeface="Courier New" pitchFamily="49" charset="0"/>
              <a:cs typeface="Courier New" pitchFamily="49" charset="0"/>
            </a:endParaRPr>
          </a:p>
          <a:p>
            <a:pPr indent="266700"/>
            <a:r>
              <a:rPr lang="zh-CN" altLang="zh-CN" sz="2400" dirty="0">
                <a:latin typeface="Courier New" pitchFamily="49" charset="0"/>
                <a:cs typeface="Courier New" pitchFamily="49" charset="0"/>
              </a:rPr>
              <a:t>1  	REPEAT                   </a:t>
            </a:r>
          </a:p>
          <a:p>
            <a:pPr indent="266700"/>
            <a:r>
              <a:rPr lang="zh-CN" altLang="zh-CN" sz="2400" dirty="0">
                <a:latin typeface="Courier New" pitchFamily="49" charset="0"/>
                <a:cs typeface="Courier New" pitchFamily="49" charset="0"/>
              </a:rPr>
              <a:t>2      	r </a:t>
            </a:r>
            <a:r>
              <a:rPr lang="zh-CN" altLang="zh-CN" sz="2400" dirty="0">
                <a:latin typeface="Courier New" pitchFamily="49" charset="0"/>
                <a:cs typeface="Courier New" pitchFamily="49" charset="0"/>
                <a:sym typeface="Wingdings" pitchFamily="2" charset="2"/>
              </a:rPr>
              <a:t></a:t>
            </a:r>
            <a:r>
              <a:rPr lang="zh-CN" altLang="zh-CN" sz="2400" dirty="0">
                <a:latin typeface="Courier New" pitchFamily="49" charset="0"/>
                <a:cs typeface="Courier New" pitchFamily="49" charset="0"/>
              </a:rPr>
              <a:t> m mod n</a:t>
            </a:r>
            <a:r>
              <a:rPr lang="zh-CN" altLang="zh-CN" sz="2400" dirty="0">
                <a:latin typeface="Courier New" pitchFamily="49" charset="0"/>
                <a:cs typeface="Courier New" pitchFamily="49" charset="0"/>
                <a:sym typeface="Wingdings" pitchFamily="2" charset="2"/>
              </a:rPr>
              <a:t>       </a:t>
            </a:r>
          </a:p>
          <a:p>
            <a:pPr indent="266700"/>
            <a:r>
              <a:rPr lang="zh-CN" altLang="zh-CN" sz="2400" dirty="0">
                <a:latin typeface="Courier New" pitchFamily="49" charset="0"/>
                <a:cs typeface="Courier New" pitchFamily="49" charset="0"/>
                <a:sym typeface="Wingdings" pitchFamily="2" charset="2"/>
              </a:rPr>
              <a:t>3      	m </a:t>
            </a:r>
            <a:r>
              <a:rPr lang="zh-CN" altLang="zh-CN" sz="2400" dirty="0">
                <a:latin typeface="Courier New" pitchFamily="49" charset="0"/>
                <a:cs typeface="Courier New" pitchFamily="49" charset="0"/>
              </a:rPr>
              <a:t> n</a:t>
            </a:r>
            <a:endParaRPr lang="zh-CN" altLang="zh-CN" sz="2400" dirty="0">
              <a:latin typeface="Courier New" pitchFamily="49" charset="0"/>
              <a:cs typeface="Courier New" pitchFamily="49" charset="0"/>
              <a:sym typeface="Wingdings" pitchFamily="2" charset="2"/>
            </a:endParaRPr>
          </a:p>
          <a:p>
            <a:pPr indent="266700"/>
            <a:r>
              <a:rPr lang="zh-CN" altLang="zh-CN" sz="2400" dirty="0">
                <a:latin typeface="Courier New" pitchFamily="49" charset="0"/>
                <a:cs typeface="Courier New" pitchFamily="49" charset="0"/>
                <a:sym typeface="Wingdings" pitchFamily="2" charset="2"/>
              </a:rPr>
              <a:t>4      	n </a:t>
            </a:r>
            <a:r>
              <a:rPr lang="zh-CN" altLang="zh-CN" sz="2400" dirty="0">
                <a:latin typeface="Courier New" pitchFamily="49" charset="0"/>
                <a:cs typeface="Courier New" pitchFamily="49" charset="0"/>
              </a:rPr>
              <a:t> r</a:t>
            </a:r>
            <a:endParaRPr lang="zh-CN" altLang="zh-CN" sz="2400" dirty="0">
              <a:latin typeface="Courier New" pitchFamily="49" charset="0"/>
              <a:cs typeface="Courier New" pitchFamily="49" charset="0"/>
              <a:sym typeface="Wingdings" pitchFamily="2" charset="2"/>
            </a:endParaRPr>
          </a:p>
          <a:p>
            <a:pPr indent="266700"/>
            <a:r>
              <a:rPr lang="zh-CN" altLang="zh-CN" sz="2400" dirty="0">
                <a:latin typeface="Courier New" pitchFamily="49" charset="0"/>
                <a:cs typeface="Courier New" pitchFamily="49" charset="0"/>
                <a:sym typeface="Wingdings" pitchFamily="2" charset="2"/>
              </a:rPr>
              <a:t>5  	UNTIL  r=0        </a:t>
            </a:r>
          </a:p>
          <a:p>
            <a:pPr indent="266700"/>
            <a:r>
              <a:rPr lang="zh-CN" altLang="zh-CN" sz="2400" dirty="0">
                <a:latin typeface="Courier New" pitchFamily="49" charset="0"/>
                <a:cs typeface="Courier New" pitchFamily="49" charset="0"/>
                <a:sym typeface="Wingdings" pitchFamily="2" charset="2"/>
              </a:rPr>
              <a:t>6  	RETURN  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dirty="0">
                <a:latin typeface="+mj-lt"/>
                <a:ea typeface="黑体" pitchFamily="2" charset="-122"/>
                <a:cs typeface="+mj-cs"/>
              </a:rPr>
              <a:t>算法描述方法</a:t>
            </a:r>
            <a:r>
              <a:rPr lang="zh-CN" altLang="zh-CN" sz="3600" b="1" dirty="0">
                <a:latin typeface="+mj-lt"/>
                <a:ea typeface="黑体" pitchFamily="2" charset="-122"/>
                <a:cs typeface="+mj-cs"/>
              </a:rPr>
              <a:t>—</a:t>
            </a:r>
            <a:r>
              <a:rPr lang="zh-CN" sz="3600" b="1" dirty="0">
                <a:latin typeface="+mj-lt"/>
                <a:ea typeface="黑体" pitchFamily="2" charset="-122"/>
                <a:cs typeface="+mj-cs"/>
              </a:rPr>
              <a:t>伪代码</a:t>
            </a:r>
            <a:r>
              <a:rPr lang="en-US" altLang="zh-CN" sz="3600" b="1" dirty="0">
                <a:latin typeface="+mj-lt"/>
                <a:ea typeface="黑体" pitchFamily="2" charset="-122"/>
                <a:cs typeface="+mj-cs"/>
              </a:rPr>
              <a:t> VII</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468313" y="1484313"/>
            <a:ext cx="7056437" cy="576262"/>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3200" b="1" dirty="0">
                <a:latin typeface="Arial" charset="0"/>
              </a:rPr>
              <a:t>例</a:t>
            </a:r>
            <a:r>
              <a:rPr lang="en-US" altLang="zh-CN" sz="3200" b="1" dirty="0">
                <a:latin typeface="Arial" charset="0"/>
              </a:rPr>
              <a:t>3.1 </a:t>
            </a:r>
            <a:r>
              <a:rPr lang="zh-CN" altLang="en-US" sz="3200" b="1" dirty="0">
                <a:latin typeface="Arial" charset="0"/>
              </a:rPr>
              <a:t>给出计算</a:t>
            </a:r>
            <a:r>
              <a:rPr lang="en-US" altLang="zh-CN" sz="3200" b="1" dirty="0">
                <a:latin typeface="Arial" charset="0"/>
              </a:rPr>
              <a:t>10</a:t>
            </a:r>
            <a:r>
              <a:rPr lang="zh-CN" altLang="en-US" sz="3200" b="1" dirty="0">
                <a:latin typeface="Arial" charset="0"/>
              </a:rPr>
              <a:t>！算法的伪代码</a:t>
            </a:r>
            <a:endParaRPr lang="zh-CN" altLang="en-US" sz="3200" b="1" kern="0" dirty="0">
              <a:solidFill>
                <a:srgbClr val="000000"/>
              </a:solidFill>
              <a:latin typeface="Arial"/>
              <a:ea typeface="黑体"/>
            </a:endParaRPr>
          </a:p>
        </p:txBody>
      </p:sp>
      <p:sp>
        <p:nvSpPr>
          <p:cNvPr id="36868" name="Rectangle 5"/>
          <p:cNvSpPr>
            <a:spLocks noChangeArrowheads="1"/>
          </p:cNvSpPr>
          <p:nvPr/>
        </p:nvSpPr>
        <p:spPr bwMode="auto">
          <a:xfrm>
            <a:off x="2051050" y="2492375"/>
            <a:ext cx="5184775" cy="2308225"/>
          </a:xfrm>
          <a:prstGeom prst="rect">
            <a:avLst/>
          </a:prstGeom>
          <a:noFill/>
          <a:ln w="9525">
            <a:noFill/>
            <a:miter lim="800000"/>
            <a:headEnd/>
            <a:tailEnd/>
          </a:ln>
        </p:spPr>
        <p:txBody>
          <a:bodyPr anchor="ctr">
            <a:spAutoFit/>
          </a:bodyPr>
          <a:lstStyle/>
          <a:p>
            <a:r>
              <a:rPr lang="en-US" altLang="zh-CN" sz="2400" b="1" dirty="0">
                <a:latin typeface="Courier New" pitchFamily="49" charset="0"/>
                <a:cs typeface="Courier New" pitchFamily="49" charset="0"/>
              </a:rPr>
              <a:t>Output:</a:t>
            </a:r>
            <a:r>
              <a:rPr lang="en-US" altLang="zh-CN" sz="2400" dirty="0">
                <a:latin typeface="Courier New" pitchFamily="49" charset="0"/>
                <a:cs typeface="Courier New" pitchFamily="49" charset="0"/>
              </a:rPr>
              <a:t>10</a:t>
            </a:r>
            <a:r>
              <a:rPr lang="zh-CN" altLang="zh-CN" sz="2400" dirty="0">
                <a:latin typeface="Courier New" pitchFamily="49" charset="0"/>
                <a:cs typeface="Courier New" pitchFamily="49" charset="0"/>
              </a:rPr>
              <a:t>！</a:t>
            </a:r>
          </a:p>
          <a:p>
            <a:r>
              <a:rPr lang="en-US" altLang="zh-CN" sz="2400" b="1" dirty="0">
                <a:latin typeface="Courier New" pitchFamily="49" charset="0"/>
                <a:cs typeface="Courier New" pitchFamily="49" charset="0"/>
              </a:rPr>
              <a:t>FACTOR-10</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1   sum </a:t>
            </a:r>
            <a:r>
              <a:rPr lang="en-US" altLang="zh-CN" sz="2400" dirty="0">
                <a:latin typeface="Courier New" pitchFamily="49" charset="0"/>
                <a:cs typeface="Courier New" pitchFamily="49" charset="0"/>
                <a:sym typeface="Wingdings" pitchFamily="2" charset="2"/>
              </a:rPr>
              <a:t></a:t>
            </a:r>
            <a:r>
              <a:rPr lang="en-US" altLang="zh-CN" sz="2400" dirty="0">
                <a:latin typeface="Courier New" pitchFamily="49" charset="0"/>
                <a:cs typeface="Courier New" pitchFamily="49" charset="0"/>
              </a:rPr>
              <a:t> 0</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2   </a:t>
            </a:r>
            <a:r>
              <a:rPr lang="en-US" altLang="zh-CN" sz="2400" b="1" dirty="0">
                <a:latin typeface="Courier New" pitchFamily="49" charset="0"/>
                <a:cs typeface="Courier New" pitchFamily="49" charset="0"/>
              </a:rPr>
              <a:t>FOR</a:t>
            </a:r>
            <a:r>
              <a:rPr lang="en-US" altLang="zh-CN" sz="2400" dirty="0">
                <a:latin typeface="Courier New" pitchFamily="49" charset="0"/>
                <a:cs typeface="Courier New" pitchFamily="49" charset="0"/>
              </a:rPr>
              <a:t> j </a:t>
            </a:r>
            <a:r>
              <a:rPr lang="en-US" altLang="zh-CN" sz="2400" dirty="0">
                <a:latin typeface="Courier New" pitchFamily="49" charset="0"/>
                <a:cs typeface="Courier New" pitchFamily="49" charset="0"/>
                <a:sym typeface="Wingdings" pitchFamily="2" charset="2"/>
              </a:rPr>
              <a:t></a:t>
            </a:r>
            <a:r>
              <a:rPr lang="en-US" altLang="zh-CN" sz="2400" dirty="0">
                <a:latin typeface="Courier New" pitchFamily="49" charset="0"/>
                <a:cs typeface="Courier New" pitchFamily="49" charset="0"/>
              </a:rPr>
              <a:t> 2 </a:t>
            </a:r>
            <a:r>
              <a:rPr lang="en-US" altLang="zh-CN" sz="2400" b="1" dirty="0">
                <a:latin typeface="Courier New" pitchFamily="49" charset="0"/>
                <a:cs typeface="Courier New" pitchFamily="49" charset="0"/>
              </a:rPr>
              <a:t>TO</a:t>
            </a:r>
            <a:r>
              <a:rPr lang="en-US" altLang="zh-CN" sz="2400" dirty="0">
                <a:latin typeface="Courier New" pitchFamily="49" charset="0"/>
                <a:cs typeface="Courier New" pitchFamily="49" charset="0"/>
              </a:rPr>
              <a:t> 10</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3       </a:t>
            </a:r>
            <a:r>
              <a:rPr lang="en-US" altLang="zh-CN" sz="2400" b="1" dirty="0">
                <a:latin typeface="Courier New" pitchFamily="49" charset="0"/>
                <a:cs typeface="Courier New" pitchFamily="49" charset="0"/>
              </a:rPr>
              <a:t>DO</a:t>
            </a:r>
            <a:r>
              <a:rPr lang="en-US" altLang="zh-CN" sz="2400" dirty="0">
                <a:latin typeface="Courier New" pitchFamily="49" charset="0"/>
                <a:cs typeface="Courier New" pitchFamily="49" charset="0"/>
              </a:rPr>
              <a:t> sum </a:t>
            </a:r>
            <a:r>
              <a:rPr lang="en-US" altLang="zh-CN" sz="2400" dirty="0">
                <a:latin typeface="Courier New" pitchFamily="49" charset="0"/>
                <a:cs typeface="Courier New" pitchFamily="49" charset="0"/>
                <a:sym typeface="Wingdings" pitchFamily="2" charset="2"/>
              </a:rPr>
              <a:t></a:t>
            </a:r>
            <a:r>
              <a:rPr lang="en-US" altLang="zh-CN" sz="2400" dirty="0">
                <a:latin typeface="Courier New" pitchFamily="49" charset="0"/>
                <a:cs typeface="Courier New" pitchFamily="49" charset="0"/>
              </a:rPr>
              <a:t> sum * j</a:t>
            </a:r>
            <a:endParaRPr lang="zh-CN" altLang="zh-CN" sz="2400" dirty="0">
              <a:latin typeface="Courier New" pitchFamily="49" charset="0"/>
              <a:cs typeface="Courier New" pitchFamily="49" charset="0"/>
            </a:endParaRPr>
          </a:p>
          <a:p>
            <a:r>
              <a:rPr lang="en-US" altLang="zh-CN" sz="2400" dirty="0">
                <a:latin typeface="Courier New" pitchFamily="49" charset="0"/>
                <a:cs typeface="Courier New" pitchFamily="49" charset="0"/>
              </a:rPr>
              <a:t>4   </a:t>
            </a:r>
            <a:r>
              <a:rPr lang="en-US" altLang="zh-CN" sz="2400" b="1" dirty="0">
                <a:latin typeface="Courier New" pitchFamily="49" charset="0"/>
                <a:cs typeface="Courier New" pitchFamily="49" charset="0"/>
              </a:rPr>
              <a:t>RETURN</a:t>
            </a:r>
            <a:r>
              <a:rPr lang="en-US" altLang="zh-CN" sz="2400" dirty="0">
                <a:latin typeface="Courier New" pitchFamily="49" charset="0"/>
                <a:cs typeface="Courier New" pitchFamily="49" charset="0"/>
              </a:rPr>
              <a:t> sum</a:t>
            </a:r>
            <a:endParaRPr lang="zh-CN" altLang="zh-CN" sz="2400" dirty="0">
              <a:latin typeface="Courier New" pitchFamily="49" charset="0"/>
              <a:cs typeface="Courier New" pitchFamily="49" charset="0"/>
            </a:endParaRPr>
          </a:p>
        </p:txBody>
      </p:sp>
      <p:sp>
        <p:nvSpPr>
          <p:cNvPr id="5" name="乘号 4"/>
          <p:cNvSpPr/>
          <p:nvPr/>
        </p:nvSpPr>
        <p:spPr>
          <a:xfrm>
            <a:off x="6588224" y="2492896"/>
            <a:ext cx="1656184" cy="141845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953732" y="3184840"/>
            <a:ext cx="360040" cy="523220"/>
          </a:xfrm>
          <a:prstGeom prst="rect">
            <a:avLst/>
          </a:prstGeom>
          <a:noFill/>
        </p:spPr>
        <p:txBody>
          <a:bodyPr wrap="square" rtlCol="0">
            <a:spAutoFit/>
          </a:bodyPr>
          <a:lstStyle/>
          <a:p>
            <a:r>
              <a:rPr lang="en-US" altLang="zh-CN" sz="2800" b="1" dirty="0" smtClean="0">
                <a:solidFill>
                  <a:srgbClr val="FF0000"/>
                </a:solidFill>
              </a:rPr>
              <a:t>1</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ppt_x"/>
                                          </p:val>
                                        </p:tav>
                                        <p:tav tm="100000">
                                          <p:val>
                                            <p:strVal val="#ppt_x"/>
                                          </p:val>
                                        </p:tav>
                                      </p:tavLst>
                                    </p:anim>
                                    <p:anim calcmode="lin" valueType="num">
                                      <p:cBhvr additive="base">
                                        <p:cTn id="10" dur="500" fill="hold"/>
                                        <p:tgtEl>
                                          <p:spTgt spid="6"/>
                                        </p:tgtEl>
                                        <p:attrNameLst>
                                          <p:attrName>ppt_y</p:attrName>
                                        </p:attrNameLst>
                                      </p:cBhvr>
                                      <p:tavLst>
                                        <p:tav tm="0">
                                          <p:val>
                                            <p:strVal val="1+#ppt_h/2"/>
                                          </p:val>
                                        </p:tav>
                                        <p:tav tm="100000">
                                          <p:val>
                                            <p:strVal val="#ppt_y"/>
                                          </p:val>
                                        </p:tav>
                                      </p:tavLst>
                                    </p:anim>
                                  </p:childTnLst>
                                </p:cTn>
                              </p:par>
                              <p:par>
                                <p:cTn id="11" presetID="6" presetClass="emph" presetSubtype="0" fill="remove" grpId="1" nodeType="withEffect">
                                  <p:stCondLst>
                                    <p:cond delay="0"/>
                                  </p:stCondLst>
                                  <p:childTnLst>
                                    <p:animScale>
                                      <p:cBhvr>
                                        <p:cTn id="12" dur="2000" fill="hold"/>
                                        <p:tgtEl>
                                          <p:spTgt spid="6"/>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B4E9944-4D1A-4BC6-A090-DD09D72B5FE4}" type="slidenum">
              <a:rPr lang="zh-CN" altLang="en-US" smtClean="0"/>
              <a:pPr>
                <a:defRPr/>
              </a:pPr>
              <a:t>3</a:t>
            </a:fld>
            <a:endParaRPr lang="zh-CN" altLang="en-US"/>
          </a:p>
        </p:txBody>
      </p:sp>
      <p:sp>
        <p:nvSpPr>
          <p:cNvPr id="7" name="Rectangle 3"/>
          <p:cNvSpPr txBox="1">
            <a:spLocks noChangeArrowheads="1"/>
          </p:cNvSpPr>
          <p:nvPr/>
        </p:nvSpPr>
        <p:spPr bwMode="auto">
          <a:xfrm>
            <a:off x="179388" y="1341438"/>
            <a:ext cx="8748712" cy="4778375"/>
          </a:xfrm>
          <a:prstGeom prst="rect">
            <a:avLst/>
          </a:prstGeom>
          <a:noFill/>
          <a:ln w="9525">
            <a:noFill/>
            <a:miter lim="800000"/>
            <a:headEnd/>
            <a:tailEnd/>
          </a:ln>
        </p:spPr>
        <p:txBody>
          <a:bodyPr/>
          <a:lstStyle/>
          <a:p>
            <a:pPr marL="342900" indent="-342900" eaLnBrk="0" hangingPunct="0">
              <a:lnSpc>
                <a:spcPct val="90000"/>
              </a:lnSpc>
              <a:spcBef>
                <a:spcPct val="20000"/>
              </a:spcBef>
              <a:buFont typeface="Arial" charset="0"/>
              <a:buChar char="•"/>
              <a:defRPr/>
            </a:pPr>
            <a:r>
              <a:rPr lang="zh-CN" sz="2400" dirty="0">
                <a:latin typeface="+mn-lt"/>
                <a:ea typeface="+mn-ea"/>
              </a:rPr>
              <a:t>算法</a:t>
            </a:r>
          </a:p>
          <a:p>
            <a:pPr marL="342900" indent="-342900" eaLnBrk="0" hangingPunct="0">
              <a:lnSpc>
                <a:spcPct val="90000"/>
              </a:lnSpc>
              <a:spcBef>
                <a:spcPct val="20000"/>
              </a:spcBef>
              <a:buFont typeface="Arial" charset="0"/>
              <a:buChar char="•"/>
              <a:defRPr/>
            </a:pPr>
            <a:r>
              <a:rPr lang="zh-CN" sz="2400" dirty="0">
                <a:latin typeface="+mn-lt"/>
                <a:ea typeface="+mn-ea"/>
              </a:rPr>
              <a:t>算法研究已被公认为是计算机科学的基石 </a:t>
            </a:r>
          </a:p>
          <a:p>
            <a:pPr marL="342900" indent="-342900" eaLnBrk="0" hangingPunct="0">
              <a:lnSpc>
                <a:spcPct val="90000"/>
              </a:lnSpc>
              <a:spcBef>
                <a:spcPct val="20000"/>
              </a:spcBef>
              <a:buFont typeface="Arial" charset="0"/>
              <a:buChar char="•"/>
              <a:defRPr/>
            </a:pPr>
            <a:r>
              <a:rPr lang="zh-CN" sz="2400" dirty="0">
                <a:latin typeface="+mn-lt"/>
                <a:ea typeface="+mn-ea"/>
              </a:rPr>
              <a:t>生活中的算法</a:t>
            </a:r>
          </a:p>
          <a:p>
            <a:pPr marL="742950" lvl="1" indent="-285750" eaLnBrk="0" hangingPunct="0">
              <a:lnSpc>
                <a:spcPct val="90000"/>
              </a:lnSpc>
              <a:spcBef>
                <a:spcPct val="20000"/>
              </a:spcBef>
              <a:buFont typeface="Arial" charset="0"/>
              <a:buChar char="–"/>
              <a:defRPr/>
            </a:pPr>
            <a:r>
              <a:rPr lang="zh-CN" sz="2400" dirty="0">
                <a:latin typeface="+mn-lt"/>
                <a:ea typeface="+mn-ea"/>
              </a:rPr>
              <a:t>淘宝购物</a:t>
            </a:r>
          </a:p>
          <a:p>
            <a:pPr marL="742950" lvl="1" indent="-285750" eaLnBrk="0" hangingPunct="0">
              <a:lnSpc>
                <a:spcPct val="90000"/>
              </a:lnSpc>
              <a:spcBef>
                <a:spcPct val="20000"/>
              </a:spcBef>
              <a:defRPr/>
            </a:pPr>
            <a:r>
              <a:rPr lang="zh-CN" sz="2400" dirty="0">
                <a:latin typeface="+mn-lt"/>
                <a:ea typeface="+mn-ea"/>
              </a:rPr>
              <a:t>   帐号、密码、支付信息的加密；</a:t>
            </a:r>
          </a:p>
          <a:p>
            <a:pPr marL="742950" lvl="1" indent="-285750" eaLnBrk="0" hangingPunct="0">
              <a:lnSpc>
                <a:spcPct val="90000"/>
              </a:lnSpc>
              <a:spcBef>
                <a:spcPct val="20000"/>
              </a:spcBef>
              <a:buFont typeface="Arial" charset="0"/>
              <a:buChar char="–"/>
              <a:defRPr/>
            </a:pPr>
            <a:r>
              <a:rPr lang="zh-CN" sz="2400" dirty="0">
                <a:latin typeface="+mn-lt"/>
                <a:ea typeface="+mn-ea"/>
              </a:rPr>
              <a:t>信息搜索</a:t>
            </a:r>
          </a:p>
          <a:p>
            <a:pPr marL="742950" lvl="1" indent="-285750" eaLnBrk="0" hangingPunct="0">
              <a:lnSpc>
                <a:spcPct val="90000"/>
              </a:lnSpc>
              <a:spcBef>
                <a:spcPct val="20000"/>
              </a:spcBef>
              <a:defRPr/>
            </a:pPr>
            <a:r>
              <a:rPr lang="zh-CN" sz="2400" dirty="0">
                <a:latin typeface="+mn-lt"/>
                <a:ea typeface="+mn-ea"/>
              </a:rPr>
              <a:t>   </a:t>
            </a:r>
            <a:r>
              <a:rPr lang="zh-CN" sz="2400" dirty="0">
                <a:latin typeface="+mn-lt"/>
                <a:ea typeface="+mn-ea"/>
                <a:hlinkClick r:id="rId2"/>
              </a:rPr>
              <a:t>计算机改变学习方式和记忆观</a:t>
            </a:r>
            <a:r>
              <a:rPr lang="zh-CN" sz="2400" dirty="0" smtClean="0">
                <a:latin typeface="+mn-lt"/>
                <a:ea typeface="+mn-ea"/>
              </a:rPr>
              <a:t>，</a:t>
            </a:r>
            <a:r>
              <a:rPr lang="zh-CN" altLang="en-US" sz="2400" dirty="0">
                <a:latin typeface="+mn-lt"/>
                <a:ea typeface="+mn-ea"/>
              </a:rPr>
              <a:t>有</a:t>
            </a:r>
            <a:r>
              <a:rPr lang="zh-CN" sz="2400" dirty="0" smtClean="0">
                <a:latin typeface="+mn-lt"/>
                <a:ea typeface="+mn-ea"/>
              </a:rPr>
              <a:t>疑</a:t>
            </a:r>
            <a:r>
              <a:rPr lang="zh-CN" sz="2400" dirty="0">
                <a:latin typeface="+mn-lt"/>
                <a:ea typeface="+mn-ea"/>
              </a:rPr>
              <a:t>查“百度”</a:t>
            </a:r>
            <a:r>
              <a:rPr lang="zh-CN" altLang="zh-CN" sz="2400" dirty="0">
                <a:latin typeface="+mn-lt"/>
                <a:ea typeface="+mn-ea"/>
              </a:rPr>
              <a:t>,</a:t>
            </a:r>
            <a:r>
              <a:rPr lang="zh-CN" sz="2400" dirty="0">
                <a:latin typeface="+mn-lt"/>
                <a:ea typeface="+mn-ea"/>
              </a:rPr>
              <a:t>即兴奏“谷歌”，有惑叩“必应”，顺手牵“搜狗”；</a:t>
            </a:r>
          </a:p>
          <a:p>
            <a:pPr marL="742950" lvl="1" indent="-285750" eaLnBrk="0" hangingPunct="0">
              <a:lnSpc>
                <a:spcPct val="90000"/>
              </a:lnSpc>
              <a:spcBef>
                <a:spcPct val="20000"/>
              </a:spcBef>
              <a:buFont typeface="Arial" charset="0"/>
              <a:buChar char="–"/>
              <a:defRPr/>
            </a:pPr>
            <a:r>
              <a:rPr lang="zh-CN" sz="2400" dirty="0">
                <a:latin typeface="+mn-lt"/>
                <a:ea typeface="+mn-ea"/>
              </a:rPr>
              <a:t>卓越、当当等电子商务</a:t>
            </a:r>
          </a:p>
          <a:p>
            <a:pPr marL="742950" lvl="1" indent="-285750" eaLnBrk="0" hangingPunct="0">
              <a:lnSpc>
                <a:spcPct val="90000"/>
              </a:lnSpc>
              <a:spcBef>
                <a:spcPct val="20000"/>
              </a:spcBef>
              <a:defRPr/>
            </a:pPr>
            <a:r>
              <a:rPr lang="zh-CN" sz="2400" dirty="0">
                <a:latin typeface="+mn-lt"/>
                <a:ea typeface="+mn-ea"/>
              </a:rPr>
              <a:t>	商品推荐：图书畅销榜、“你可能喜欢的产品”；</a:t>
            </a:r>
          </a:p>
          <a:p>
            <a:pPr marL="742950" lvl="1" indent="-285750" eaLnBrk="0" hangingPunct="0">
              <a:lnSpc>
                <a:spcPct val="90000"/>
              </a:lnSpc>
              <a:spcBef>
                <a:spcPct val="20000"/>
              </a:spcBef>
              <a:buFont typeface="Arial" charset="0"/>
              <a:buChar char="–"/>
              <a:defRPr/>
            </a:pPr>
            <a:r>
              <a:rPr lang="zh-CN" sz="2400" dirty="0">
                <a:latin typeface="+mn-lt"/>
                <a:ea typeface="+mn-ea"/>
              </a:rPr>
              <a:t>第一章各问题求解</a:t>
            </a:r>
          </a:p>
        </p:txBody>
      </p:sp>
      <p:sp>
        <p:nvSpPr>
          <p:cNvPr id="5" name="标题 4"/>
          <p:cNvSpPr>
            <a:spLocks noGrp="1"/>
          </p:cNvSpPr>
          <p:nvPr>
            <p:ph type="title"/>
          </p:nvPr>
        </p:nvSpPr>
        <p:spPr/>
        <p:txBody>
          <a:bodyPr/>
          <a:lstStyle/>
          <a:p>
            <a:pPr>
              <a:defRPr/>
            </a:pPr>
            <a:r>
              <a:rPr lang="zh-CN" altLang="zh-CN" dirty="0" smtClean="0">
                <a:ea typeface="黑体"/>
                <a:cs typeface="+mn-cs"/>
              </a:rPr>
              <a:t>计算思维的灵魂</a:t>
            </a:r>
            <a:endParaRPr lang="zh-CN"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求质数</a:t>
            </a:r>
            <a:endParaRPr lang="zh-CN" altLang="en-US" dirty="0"/>
          </a:p>
        </p:txBody>
      </p:sp>
      <p:sp>
        <p:nvSpPr>
          <p:cNvPr id="3" name="内容占位符 2"/>
          <p:cNvSpPr>
            <a:spLocks noGrp="1"/>
          </p:cNvSpPr>
          <p:nvPr>
            <p:ph idx="1"/>
          </p:nvPr>
        </p:nvSpPr>
        <p:spPr/>
        <p:txBody>
          <a:bodyPr/>
          <a:lstStyle/>
          <a:p>
            <a:pPr marL="0" indent="0">
              <a:buNone/>
            </a:pPr>
            <a:r>
              <a:rPr lang="en-US" altLang="zh-CN" sz="1800" dirty="0" err="1" smtClean="0">
                <a:latin typeface="Courier New" panose="02070309020205020404" pitchFamily="49" charset="0"/>
                <a:cs typeface="Courier New" panose="02070309020205020404" pitchFamily="49" charset="0"/>
              </a:rPr>
              <a:t>INPUT:n</a:t>
            </a:r>
            <a:endParaRPr lang="en-US" altLang="zh-CN" sz="1800" dirty="0" smtClean="0">
              <a:latin typeface="Courier New" panose="02070309020205020404" pitchFamily="49" charset="0"/>
              <a:cs typeface="Courier New" panose="02070309020205020404" pitchFamily="49" charset="0"/>
            </a:endParaRPr>
          </a:p>
          <a:p>
            <a:pPr marL="0" indent="0">
              <a:buNone/>
            </a:pPr>
            <a:r>
              <a:rPr lang="en-US" altLang="zh-CN" sz="1800" dirty="0" err="1" smtClean="0">
                <a:latin typeface="Courier New" panose="02070309020205020404" pitchFamily="49" charset="0"/>
                <a:cs typeface="Courier New" panose="02070309020205020404" pitchFamily="49" charset="0"/>
              </a:rPr>
              <a:t>OUTPUT:all</a:t>
            </a:r>
            <a:r>
              <a:rPr lang="en-US" altLang="zh-CN" sz="1800" dirty="0" smtClean="0">
                <a:latin typeface="Courier New" panose="02070309020205020404" pitchFamily="49" charset="0"/>
                <a:cs typeface="Courier New" panose="02070309020205020404" pitchFamily="49" charset="0"/>
              </a:rPr>
              <a:t> prime numbers smaller than n</a:t>
            </a:r>
          </a:p>
          <a:p>
            <a:pPr marL="0" indent="0">
              <a:buNone/>
            </a:pPr>
            <a:r>
              <a:rPr lang="en-US" altLang="zh-CN" sz="1800" dirty="0" smtClean="0">
                <a:latin typeface="Courier New" panose="02070309020205020404" pitchFamily="49" charset="0"/>
                <a:cs typeface="Courier New" panose="02070309020205020404" pitchFamily="49" charset="0"/>
              </a:rPr>
              <a:t>FIND-PRIME(n)</a:t>
            </a:r>
          </a:p>
          <a:p>
            <a:pPr>
              <a:buAutoNum type="arabicPlain" startAt="10"/>
            </a:pPr>
            <a:r>
              <a:rPr lang="en-US" altLang="zh-CN" sz="1800" dirty="0" smtClean="0">
                <a:latin typeface="Courier New" panose="02070309020205020404" pitchFamily="49" charset="0"/>
                <a:cs typeface="Courier New" panose="02070309020205020404" pitchFamily="49" charset="0"/>
              </a:rPr>
              <a:t> 	FOR </a:t>
            </a:r>
            <a:r>
              <a:rPr lang="en-US" altLang="zh-CN" sz="1800" dirty="0" err="1" smtClean="0">
                <a:latin typeface="Courier New" panose="02070309020205020404" pitchFamily="49" charset="0"/>
                <a:cs typeface="Courier New" panose="02070309020205020404" pitchFamily="49" charset="0"/>
              </a:rPr>
              <a:t>i</a:t>
            </a:r>
            <a:r>
              <a:rPr lang="en-US" altLang="zh-CN" sz="1800" dirty="0">
                <a:latin typeface="Courier New" pitchFamily="49" charset="0"/>
                <a:cs typeface="Courier New" pitchFamily="49" charset="0"/>
                <a:sym typeface="Wingdings" pitchFamily="2" charset="2"/>
              </a:rPr>
              <a:t>  </a:t>
            </a:r>
            <a:r>
              <a:rPr lang="en-US" altLang="zh-CN" sz="1800" dirty="0" smtClean="0">
                <a:latin typeface="Courier New" panose="02070309020205020404" pitchFamily="49" charset="0"/>
                <a:cs typeface="Courier New" panose="02070309020205020404" pitchFamily="49" charset="0"/>
              </a:rPr>
              <a:t>2 TO n</a:t>
            </a:r>
          </a:p>
          <a:p>
            <a:pPr>
              <a:buAutoNum type="arabicPlain" startAt="10"/>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isPrime</a:t>
            </a:r>
            <a:r>
              <a:rPr lang="en-US" altLang="zh-CN" sz="1800" dirty="0" smtClean="0">
                <a:latin typeface="Courier New" panose="02070309020205020404" pitchFamily="49" charset="0"/>
                <a:cs typeface="Courier New" panose="02070309020205020404" pitchFamily="49" charset="0"/>
              </a:rPr>
              <a:t> </a:t>
            </a:r>
            <a:r>
              <a:rPr lang="en-US" altLang="zh-CN" sz="1800" dirty="0" smtClean="0">
                <a:latin typeface="Courier New" pitchFamily="49" charset="0"/>
                <a:cs typeface="Courier New" pitchFamily="49" charset="0"/>
                <a:sym typeface="Wingdings" pitchFamily="2" charset="2"/>
              </a:rPr>
              <a:t> 1</a:t>
            </a:r>
            <a:r>
              <a:rPr lang="en-US" altLang="zh-CN" sz="1800" dirty="0" smtClean="0">
                <a:latin typeface="Courier New" panose="02070309020205020404" pitchFamily="49" charset="0"/>
                <a:cs typeface="Courier New" panose="02070309020205020404" pitchFamily="49" charset="0"/>
              </a:rPr>
              <a:t> </a:t>
            </a:r>
          </a:p>
          <a:p>
            <a:pPr marL="0" indent="0">
              <a:buNone/>
            </a:pPr>
            <a:r>
              <a:rPr lang="en-US" altLang="zh-CN" sz="1800" dirty="0" smtClean="0">
                <a:latin typeface="Courier New" panose="02070309020205020404" pitchFamily="49" charset="0"/>
                <a:cs typeface="Courier New" panose="02070309020205020404" pitchFamily="49" charset="0"/>
              </a:rPr>
              <a:t>20 		FOR j</a:t>
            </a:r>
            <a:r>
              <a:rPr lang="en-US" altLang="zh-CN" sz="1800" dirty="0">
                <a:latin typeface="Courier New" pitchFamily="49" charset="0"/>
                <a:cs typeface="Courier New" pitchFamily="49" charset="0"/>
                <a:sym typeface="Wingdings" pitchFamily="2" charset="2"/>
              </a:rPr>
              <a:t> </a:t>
            </a:r>
            <a:r>
              <a:rPr lang="en-US" altLang="zh-CN" sz="1800" dirty="0" smtClean="0">
                <a:latin typeface="Courier New" pitchFamily="49" charset="0"/>
                <a:cs typeface="Courier New" pitchFamily="49" charset="0"/>
                <a:sym typeface="Wingdings" pitchFamily="2" charset="2"/>
              </a:rPr>
              <a:t> 2 TO FLOOR(SQRT(</a:t>
            </a:r>
            <a:r>
              <a:rPr lang="en-US" altLang="zh-CN" sz="1800" dirty="0" err="1" smtClean="0">
                <a:latin typeface="Courier New" pitchFamily="49" charset="0"/>
                <a:cs typeface="Courier New" pitchFamily="49" charset="0"/>
                <a:sym typeface="Wingdings" pitchFamily="2" charset="2"/>
              </a:rPr>
              <a:t>i</a:t>
            </a:r>
            <a:r>
              <a:rPr lang="en-US" altLang="zh-CN" sz="1800" dirty="0" smtClean="0">
                <a:latin typeface="Courier New" pitchFamily="49" charset="0"/>
                <a:cs typeface="Courier New" pitchFamily="49" charset="0"/>
                <a:sym typeface="Wingdings" pitchFamily="2" charset="2"/>
              </a:rPr>
              <a:t>)</a:t>
            </a:r>
            <a:r>
              <a:rPr lang="en-US" altLang="zh-CN" sz="1800" dirty="0" smtClean="0">
                <a:latin typeface="Courier New" panose="02070309020205020404" pitchFamily="49" charset="0"/>
                <a:cs typeface="Courier New" panose="02070309020205020404" pitchFamily="49" charset="0"/>
              </a:rPr>
              <a:t>)</a:t>
            </a:r>
          </a:p>
          <a:p>
            <a:pPr>
              <a:buAutoNum type="arabicPlain" startAt="30"/>
            </a:pPr>
            <a:r>
              <a:rPr lang="en-US" altLang="zh-CN" sz="1800" dirty="0" smtClean="0">
                <a:latin typeface="Courier New" panose="02070309020205020404" pitchFamily="49" charset="0"/>
                <a:cs typeface="Courier New" panose="02070309020205020404" pitchFamily="49" charset="0"/>
              </a:rPr>
              <a:t> 			IF </a:t>
            </a:r>
            <a:r>
              <a:rPr lang="en-US" altLang="zh-CN" sz="1800" dirty="0" err="1" smtClean="0">
                <a:latin typeface="Courier New" panose="02070309020205020404" pitchFamily="49" charset="0"/>
                <a:cs typeface="Courier New" panose="02070309020205020404" pitchFamily="49" charset="0"/>
              </a:rPr>
              <a:t>i</a:t>
            </a:r>
            <a:r>
              <a:rPr lang="en-US" altLang="zh-CN" sz="1800" dirty="0" smtClean="0">
                <a:latin typeface="Courier New" panose="02070309020205020404" pitchFamily="49" charset="0"/>
                <a:cs typeface="Courier New" panose="02070309020205020404" pitchFamily="49" charset="0"/>
              </a:rPr>
              <a:t> MOD j = 0</a:t>
            </a:r>
          </a:p>
          <a:p>
            <a:pPr>
              <a:buAutoNum type="arabicPlain" startAt="30"/>
            </a:pPr>
            <a:r>
              <a:rPr lang="en-US" altLang="zh-CN" sz="1800" dirty="0" smtClean="0">
                <a:latin typeface="Courier New" panose="02070309020205020404" pitchFamily="49" charset="0"/>
                <a:cs typeface="Courier New" panose="02070309020205020404" pitchFamily="49" charset="0"/>
              </a:rPr>
              <a:t> 				</a:t>
            </a:r>
            <a:r>
              <a:rPr lang="en-US" altLang="zh-CN" sz="1800" dirty="0" err="1" smtClean="0">
                <a:latin typeface="Courier New" panose="02070309020205020404" pitchFamily="49" charset="0"/>
                <a:cs typeface="Courier New" panose="02070309020205020404" pitchFamily="49" charset="0"/>
              </a:rPr>
              <a:t>isPrime</a:t>
            </a:r>
            <a:r>
              <a:rPr lang="en-US" altLang="zh-CN" sz="1800" dirty="0" smtClean="0">
                <a:latin typeface="Courier New" panose="02070309020205020404" pitchFamily="49" charset="0"/>
                <a:cs typeface="Courier New" panose="02070309020205020404" pitchFamily="49" charset="0"/>
              </a:rPr>
              <a:t> = 0</a:t>
            </a:r>
          </a:p>
          <a:p>
            <a:pPr marL="0" indent="0">
              <a:buNone/>
            </a:pPr>
            <a:r>
              <a:rPr lang="en-US" altLang="zh-CN" sz="1800" dirty="0" smtClean="0">
                <a:latin typeface="Courier New" panose="02070309020205020404" pitchFamily="49" charset="0"/>
                <a:cs typeface="Courier New" panose="02070309020205020404" pitchFamily="49" charset="0"/>
              </a:rPr>
              <a:t>40 				BREAK</a:t>
            </a:r>
          </a:p>
          <a:p>
            <a:pPr marL="0" indent="0">
              <a:buNone/>
            </a:pPr>
            <a:r>
              <a:rPr lang="en-US" altLang="zh-CN" sz="1800" dirty="0" smtClean="0">
                <a:latin typeface="Courier New" panose="02070309020205020404" pitchFamily="49" charset="0"/>
                <a:cs typeface="Courier New" panose="02070309020205020404" pitchFamily="49" charset="0"/>
              </a:rPr>
              <a:t>50 		IF </a:t>
            </a:r>
            <a:r>
              <a:rPr lang="en-US" altLang="zh-CN" sz="1800" dirty="0" err="1" smtClean="0">
                <a:latin typeface="Courier New" panose="02070309020205020404" pitchFamily="49" charset="0"/>
                <a:cs typeface="Courier New" panose="02070309020205020404" pitchFamily="49" charset="0"/>
              </a:rPr>
              <a:t>isPrime</a:t>
            </a:r>
            <a:r>
              <a:rPr lang="en-US" altLang="zh-CN" sz="1800" dirty="0" smtClean="0">
                <a:latin typeface="Courier New" panose="02070309020205020404" pitchFamily="49" charset="0"/>
                <a:cs typeface="Courier New" panose="02070309020205020404" pitchFamily="49" charset="0"/>
              </a:rPr>
              <a:t> = 1</a:t>
            </a:r>
          </a:p>
          <a:p>
            <a:pPr marL="0" indent="0">
              <a:buNone/>
            </a:pPr>
            <a:r>
              <a:rPr lang="en-US" altLang="zh-CN" sz="1800" dirty="0" smtClean="0">
                <a:latin typeface="Courier New" panose="02070309020205020404" pitchFamily="49" charset="0"/>
                <a:cs typeface="Courier New" panose="02070309020205020404" pitchFamily="49" charset="0"/>
              </a:rPr>
              <a:t>60 			</a:t>
            </a:r>
            <a:r>
              <a:rPr lang="en-US" altLang="zh-CN" sz="1800" dirty="0">
                <a:latin typeface="Courier New" panose="02070309020205020404" pitchFamily="49" charset="0"/>
                <a:cs typeface="Courier New" panose="02070309020205020404" pitchFamily="49" charset="0"/>
              </a:rPr>
              <a:t> PRINT </a:t>
            </a:r>
            <a:r>
              <a:rPr lang="en-US" altLang="zh-CN" sz="1800" dirty="0" err="1">
                <a:latin typeface="Courier New" panose="02070309020205020404" pitchFamily="49" charset="0"/>
                <a:cs typeface="Courier New" panose="02070309020205020404" pitchFamily="49" charset="0"/>
              </a:rPr>
              <a:t>i</a:t>
            </a:r>
            <a:endParaRPr lang="en-US" altLang="zh-CN" sz="1800" dirty="0" smtClean="0">
              <a:latin typeface="Courier New" panose="02070309020205020404" pitchFamily="49" charset="0"/>
              <a:cs typeface="Courier New" panose="02070309020205020404" pitchFamily="49" charset="0"/>
            </a:endParaRPr>
          </a:p>
          <a:p>
            <a:pPr marL="0" indent="0">
              <a:buNone/>
            </a:pPr>
            <a:r>
              <a:rPr lang="en-US" altLang="zh-CN" sz="1800" dirty="0" smtClean="0">
                <a:latin typeface="Courier New" panose="02070309020205020404" pitchFamily="49" charset="0"/>
                <a:cs typeface="Courier New" panose="02070309020205020404" pitchFamily="49" charset="0"/>
              </a:rPr>
              <a:t>70 	RETURN</a:t>
            </a:r>
          </a:p>
        </p:txBody>
      </p:sp>
      <p:sp>
        <p:nvSpPr>
          <p:cNvPr id="4" name="灯片编号占位符 3"/>
          <p:cNvSpPr>
            <a:spLocks noGrp="1"/>
          </p:cNvSpPr>
          <p:nvPr>
            <p:ph type="sldNum" sz="quarter" idx="12"/>
          </p:nvPr>
        </p:nvSpPr>
        <p:spPr/>
        <p:txBody>
          <a:bodyPr/>
          <a:lstStyle/>
          <a:p>
            <a:pPr>
              <a:defRPr/>
            </a:pPr>
            <a:fld id="{B44C2E6E-04D6-4657-A0A8-707745ECD30E}" type="slidenum">
              <a:rPr lang="zh-CN" altLang="en-US" smtClean="0"/>
              <a:pPr>
                <a:defRPr/>
              </a:pPr>
              <a:t>30</a:t>
            </a:fld>
            <a:endParaRPr lang="zh-CN" altLang="en-US"/>
          </a:p>
        </p:txBody>
      </p:sp>
    </p:spTree>
    <p:extLst>
      <p:ext uri="{BB962C8B-B14F-4D97-AF65-F5344CB8AC3E}">
        <p14:creationId xmlns:p14="http://schemas.microsoft.com/office/powerpoint/2010/main" val="1972907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mj-lt"/>
                <a:ea typeface="黑体" pitchFamily="2" charset="-122"/>
                <a:cs typeface="+mj-cs"/>
              </a:rPr>
              <a:t>算法描述方法</a:t>
            </a:r>
            <a:r>
              <a:rPr lang="zh-CN" altLang="zh-CN" sz="3600" b="1">
                <a:latin typeface="+mj-lt"/>
                <a:ea typeface="黑体" pitchFamily="2" charset="-122"/>
                <a:cs typeface="+mj-cs"/>
              </a:rPr>
              <a:t>—</a:t>
            </a:r>
            <a:r>
              <a:rPr lang="zh-CN" sz="3600" b="1">
                <a:latin typeface="+mj-lt"/>
                <a:ea typeface="黑体" pitchFamily="2" charset="-122"/>
                <a:cs typeface="+mj-cs"/>
              </a:rPr>
              <a:t>程序语言</a:t>
            </a:r>
            <a:endParaRPr lang="zh-CN" sz="3600" b="1" dirty="0">
              <a:latin typeface="黑体" pitchFamily="49" charset="-122"/>
              <a:ea typeface="黑体" pitchFamily="2" charset="-122"/>
              <a:cs typeface="+mj-cs"/>
            </a:endParaRPr>
          </a:p>
        </p:txBody>
      </p:sp>
      <p:sp>
        <p:nvSpPr>
          <p:cNvPr id="37891" name="Rectangle 3"/>
          <p:cNvSpPr txBox="1">
            <a:spLocks noChangeArrowheads="1"/>
          </p:cNvSpPr>
          <p:nvPr/>
        </p:nvSpPr>
        <p:spPr bwMode="auto">
          <a:xfrm>
            <a:off x="611188" y="1268413"/>
            <a:ext cx="7921625" cy="1081087"/>
          </a:xfrm>
          <a:prstGeom prst="rect">
            <a:avLst/>
          </a:prstGeom>
          <a:noFill/>
          <a:ln w="9525">
            <a:noFill/>
            <a:miter lim="800000"/>
            <a:headEnd/>
            <a:tailEnd/>
          </a:ln>
        </p:spPr>
        <p:txBody>
          <a:bodyPr/>
          <a:lstStyle/>
          <a:p>
            <a:r>
              <a:rPr lang="zh-CN" altLang="zh-CN" sz="2000" b="1"/>
              <a:t>程序语言</a:t>
            </a:r>
            <a:r>
              <a:rPr lang="en-US" altLang="zh-CN" sz="2000" b="1"/>
              <a:t> (Programming Language</a:t>
            </a:r>
            <a:r>
              <a:rPr lang="zh-CN" altLang="zh-CN" sz="2000"/>
              <a:t>）描述是指用计算机高级语言，如</a:t>
            </a:r>
            <a:r>
              <a:rPr lang="en-US" altLang="zh-CN" sz="2000"/>
              <a:t>C++</a:t>
            </a:r>
            <a:r>
              <a:rPr lang="zh-CN" altLang="zh-CN" sz="2000"/>
              <a:t>，</a:t>
            </a:r>
            <a:r>
              <a:rPr lang="en-US" altLang="zh-CN" sz="2000"/>
              <a:t>Java</a:t>
            </a:r>
            <a:r>
              <a:rPr lang="zh-CN" altLang="zh-CN" sz="2000"/>
              <a:t>，</a:t>
            </a:r>
            <a:r>
              <a:rPr lang="en-US" altLang="zh-CN" sz="2000"/>
              <a:t>VB</a:t>
            </a:r>
            <a:r>
              <a:rPr lang="zh-CN" altLang="zh-CN" sz="2000"/>
              <a:t>等描述算法。它是可以在计算机上运行并获得结果的算法描述，通常也称程序。</a:t>
            </a:r>
          </a:p>
        </p:txBody>
      </p:sp>
      <p:sp>
        <p:nvSpPr>
          <p:cNvPr id="37892" name="Rectangle 4"/>
          <p:cNvSpPr>
            <a:spLocks noChangeArrowheads="1"/>
          </p:cNvSpPr>
          <p:nvPr/>
        </p:nvSpPr>
        <p:spPr bwMode="auto">
          <a:xfrm>
            <a:off x="539750" y="2420938"/>
            <a:ext cx="8435975" cy="576262"/>
          </a:xfrm>
          <a:prstGeom prst="rect">
            <a:avLst/>
          </a:prstGeom>
          <a:noFill/>
          <a:ln w="9525">
            <a:noFill/>
            <a:miter lim="800000"/>
            <a:headEnd/>
            <a:tailEnd/>
          </a:ln>
        </p:spPr>
        <p:txBody>
          <a:bodyPr/>
          <a:lstStyle/>
          <a:p>
            <a:pPr marL="342900" indent="-342900" eaLnBrk="0" hangingPunct="0">
              <a:spcBef>
                <a:spcPct val="20000"/>
              </a:spcBef>
            </a:pPr>
            <a:r>
              <a:rPr lang="zh-CN" sz="2800">
                <a:solidFill>
                  <a:schemeClr val="tx2"/>
                </a:solidFill>
                <a:ea typeface="黑体" pitchFamily="49" charset="-122"/>
              </a:rPr>
              <a:t>例</a:t>
            </a:r>
            <a:r>
              <a:rPr lang="zh-CN" altLang="zh-CN" sz="2800">
                <a:solidFill>
                  <a:schemeClr val="tx2"/>
                </a:solidFill>
                <a:ea typeface="黑体" pitchFamily="49" charset="-122"/>
              </a:rPr>
              <a:t>3.7 </a:t>
            </a:r>
            <a:r>
              <a:rPr lang="zh-CN" sz="2800">
                <a:ea typeface="黑体" pitchFamily="49" charset="-122"/>
              </a:rPr>
              <a:t>欧几里得算法的</a:t>
            </a:r>
            <a:r>
              <a:rPr lang="zh-CN" altLang="zh-CN" sz="2800">
                <a:ea typeface="黑体" pitchFamily="49" charset="-122"/>
              </a:rPr>
              <a:t>C</a:t>
            </a:r>
            <a:r>
              <a:rPr lang="zh-CN" sz="2800">
                <a:ea typeface="黑体" pitchFamily="49" charset="-122"/>
              </a:rPr>
              <a:t>语言描述。         </a:t>
            </a:r>
          </a:p>
        </p:txBody>
      </p:sp>
      <p:sp>
        <p:nvSpPr>
          <p:cNvPr id="37893" name="Rectangle 5"/>
          <p:cNvSpPr>
            <a:spLocks noChangeArrowheads="1"/>
          </p:cNvSpPr>
          <p:nvPr/>
        </p:nvSpPr>
        <p:spPr bwMode="auto">
          <a:xfrm>
            <a:off x="1042988" y="3084513"/>
            <a:ext cx="6842125" cy="3416300"/>
          </a:xfrm>
          <a:prstGeom prst="rect">
            <a:avLst/>
          </a:prstGeom>
          <a:noFill/>
          <a:ln w="9525">
            <a:noFill/>
            <a:miter lim="800000"/>
            <a:headEnd/>
            <a:tailEnd/>
          </a:ln>
        </p:spPr>
        <p:txBody>
          <a:bodyPr anchor="ctr">
            <a:spAutoFit/>
          </a:bodyPr>
          <a:lstStyle/>
          <a:p>
            <a:pPr indent="266700"/>
            <a:r>
              <a:rPr lang="zh-CN" altLang="en-US" b="1"/>
              <a:t>输入：</a:t>
            </a:r>
            <a:r>
              <a:rPr lang="zh-CN" altLang="en-US"/>
              <a:t>正整数m、n</a:t>
            </a:r>
          </a:p>
          <a:p>
            <a:pPr indent="266700"/>
            <a:r>
              <a:rPr lang="zh-CN" altLang="en-US" b="1"/>
              <a:t>输出：</a:t>
            </a:r>
            <a:r>
              <a:rPr lang="zh-CN" altLang="en-US"/>
              <a:t>m、n的最大公约数</a:t>
            </a:r>
          </a:p>
          <a:p>
            <a:pPr indent="266700"/>
            <a:r>
              <a:rPr lang="zh-CN" altLang="en-US" b="1">
                <a:latin typeface="Courier New" pitchFamily="49" charset="0"/>
                <a:cs typeface="Courier New" pitchFamily="49" charset="0"/>
              </a:rPr>
              <a:t>int gcd(int m, int n)</a:t>
            </a:r>
            <a:r>
              <a:rPr lang="zh-CN" altLang="en-US">
                <a:latin typeface="Courier New" pitchFamily="49" charset="0"/>
                <a:cs typeface="Courier New" pitchFamily="49" charset="0"/>
              </a:rPr>
              <a:t>           </a:t>
            </a:r>
          </a:p>
          <a:p>
            <a:pPr indent="266700"/>
            <a:r>
              <a:rPr lang="zh-CN" altLang="en-US">
                <a:latin typeface="Courier New" pitchFamily="49" charset="0"/>
                <a:cs typeface="Courier New" pitchFamily="49" charset="0"/>
              </a:rPr>
              <a:t>{</a:t>
            </a:r>
          </a:p>
          <a:p>
            <a:pPr indent="266700"/>
            <a:r>
              <a:rPr lang="zh-CN" altLang="en-US">
                <a:latin typeface="Courier New" pitchFamily="49" charset="0"/>
                <a:cs typeface="Courier New" pitchFamily="49" charset="0"/>
              </a:rPr>
              <a:t>     int  r;</a:t>
            </a:r>
          </a:p>
          <a:p>
            <a:pPr indent="266700"/>
            <a:r>
              <a:rPr lang="zh-CN" altLang="en-US">
                <a:latin typeface="Courier New" pitchFamily="49" charset="0"/>
                <a:cs typeface="Courier New" pitchFamily="49" charset="0"/>
              </a:rPr>
              <a:t>    do{</a:t>
            </a:r>
          </a:p>
          <a:p>
            <a:pPr indent="266700"/>
            <a:r>
              <a:rPr lang="zh-CN" altLang="en-US">
                <a:latin typeface="Courier New" pitchFamily="49" charset="0"/>
                <a:cs typeface="Courier New" pitchFamily="49" charset="0"/>
              </a:rPr>
              <a:t>        r = m% n；       </a:t>
            </a:r>
            <a:r>
              <a:rPr lang="zh-CN" altLang="en-US"/>
              <a:t>// %为求余运算符</a:t>
            </a:r>
          </a:p>
          <a:p>
            <a:pPr indent="266700"/>
            <a:r>
              <a:rPr lang="pt-BR" altLang="en-US">
                <a:latin typeface="Courier New" pitchFamily="49" charset="0"/>
                <a:cs typeface="Courier New" pitchFamily="49" charset="0"/>
              </a:rPr>
              <a:t>       </a:t>
            </a:r>
            <a:r>
              <a:rPr lang="zh-CN" altLang="en-US">
                <a:latin typeface="Courier New" pitchFamily="49" charset="0"/>
                <a:cs typeface="Courier New" pitchFamily="49" charset="0"/>
              </a:rPr>
              <a:t> </a:t>
            </a:r>
            <a:r>
              <a:rPr lang="pt-BR" altLang="en-US">
                <a:latin typeface="Courier New" pitchFamily="49" charset="0"/>
                <a:cs typeface="Courier New" pitchFamily="49" charset="0"/>
              </a:rPr>
              <a:t>m = n;</a:t>
            </a:r>
          </a:p>
          <a:p>
            <a:pPr indent="266700"/>
            <a:r>
              <a:rPr lang="pt-BR" altLang="en-US">
                <a:latin typeface="Courier New" pitchFamily="49" charset="0"/>
                <a:cs typeface="Courier New" pitchFamily="49" charset="0"/>
              </a:rPr>
              <a:t>       </a:t>
            </a:r>
            <a:r>
              <a:rPr lang="zh-CN" altLang="en-US">
                <a:latin typeface="Courier New" pitchFamily="49" charset="0"/>
                <a:cs typeface="Courier New" pitchFamily="49" charset="0"/>
              </a:rPr>
              <a:t> </a:t>
            </a:r>
            <a:r>
              <a:rPr lang="pt-BR" altLang="en-US">
                <a:latin typeface="Courier New" pitchFamily="49" charset="0"/>
                <a:cs typeface="Courier New" pitchFamily="49" charset="0"/>
              </a:rPr>
              <a:t>n = r;</a:t>
            </a:r>
          </a:p>
          <a:p>
            <a:pPr indent="266700"/>
            <a:r>
              <a:rPr lang="pt-BR" altLang="en-US">
                <a:latin typeface="Courier New" pitchFamily="49" charset="0"/>
                <a:cs typeface="Courier New" pitchFamily="49" charset="0"/>
              </a:rPr>
              <a:t>     }while(r)</a:t>
            </a:r>
          </a:p>
          <a:p>
            <a:pPr indent="266700"/>
            <a:r>
              <a:rPr lang="zh-CN" altLang="en-US">
                <a:latin typeface="Courier New" pitchFamily="49" charset="0"/>
                <a:cs typeface="Courier New" pitchFamily="49" charset="0"/>
              </a:rPr>
              <a:t>    return m;</a:t>
            </a:r>
          </a:p>
          <a:p>
            <a:pPr indent="266700"/>
            <a:r>
              <a:rPr lang="zh-CN" altLang="en-US">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404813"/>
            <a:ext cx="8229600" cy="633412"/>
          </a:xfrm>
          <a:prstGeom prst="rect">
            <a:avLst/>
          </a:prstGeom>
          <a:noFill/>
          <a:ln w="9525">
            <a:noFill/>
            <a:miter lim="800000"/>
            <a:headEnd/>
            <a:tailEnd/>
          </a:ln>
        </p:spPr>
        <p:txBody>
          <a:bodyPr anchor="ctr"/>
          <a:lstStyle/>
          <a:p>
            <a:pPr eaLnBrk="0" hangingPunct="0">
              <a:defRPr/>
            </a:pPr>
            <a:r>
              <a:rPr lang="en-US" altLang="zh-CN" sz="3600" b="1" dirty="0">
                <a:latin typeface="Times New Roman" pitchFamily="18" charset="0"/>
                <a:ea typeface="黑体" pitchFamily="49" charset="-122"/>
                <a:cs typeface="+mj-cs"/>
              </a:rPr>
              <a:t>3.3  </a:t>
            </a:r>
            <a:r>
              <a:rPr lang="zh-CN" altLang="en-US" sz="3600" b="1" dirty="0">
                <a:latin typeface="Times New Roman" pitchFamily="18" charset="0"/>
                <a:ea typeface="黑体" pitchFamily="49" charset="-122"/>
                <a:cs typeface="+mj-cs"/>
              </a:rPr>
              <a:t>算法的设计</a:t>
            </a:r>
          </a:p>
        </p:txBody>
      </p:sp>
      <p:sp>
        <p:nvSpPr>
          <p:cNvPr id="38915" name="Rectangle 3"/>
          <p:cNvSpPr txBox="1">
            <a:spLocks noChangeArrowheads="1"/>
          </p:cNvSpPr>
          <p:nvPr/>
        </p:nvSpPr>
        <p:spPr bwMode="auto">
          <a:xfrm>
            <a:off x="1331913" y="1196975"/>
            <a:ext cx="5832475" cy="4464050"/>
          </a:xfrm>
          <a:prstGeom prst="rect">
            <a:avLst/>
          </a:prstGeom>
          <a:noFill/>
          <a:ln w="9525">
            <a:noFill/>
            <a:miter lim="800000"/>
            <a:headEnd/>
            <a:tailEnd/>
          </a:ln>
        </p:spPr>
        <p:txBody>
          <a:bodyPr/>
          <a:lstStyle/>
          <a:p>
            <a:pPr eaLnBrk="0" hangingPunct="0">
              <a:lnSpc>
                <a:spcPct val="150000"/>
              </a:lnSpc>
            </a:pPr>
            <a:r>
              <a:rPr lang="zh-CN" altLang="en-US" sz="3200" b="1"/>
              <a:t>穷举法</a:t>
            </a:r>
            <a:endParaRPr lang="en-US" altLang="zh-CN" sz="3200" b="1"/>
          </a:p>
          <a:p>
            <a:pPr eaLnBrk="0" hangingPunct="0">
              <a:lnSpc>
                <a:spcPct val="150000"/>
              </a:lnSpc>
            </a:pPr>
            <a:r>
              <a:rPr lang="zh-CN" altLang="en-US" sz="3200" b="1"/>
              <a:t>回溯法</a:t>
            </a:r>
            <a:endParaRPr lang="en-US" altLang="zh-CN" sz="3200" b="1"/>
          </a:p>
          <a:p>
            <a:pPr eaLnBrk="0" hangingPunct="0">
              <a:lnSpc>
                <a:spcPct val="150000"/>
              </a:lnSpc>
            </a:pPr>
            <a:r>
              <a:rPr lang="zh-CN" altLang="en-US" sz="3200" b="1"/>
              <a:t>递归</a:t>
            </a:r>
            <a:endParaRPr lang="en-US" altLang="zh-CN" sz="3200" b="1"/>
          </a:p>
          <a:p>
            <a:pPr eaLnBrk="0" hangingPunct="0">
              <a:lnSpc>
                <a:spcPct val="150000"/>
              </a:lnSpc>
            </a:pPr>
            <a:r>
              <a:rPr lang="zh-CN" altLang="en-US" sz="3200" b="1"/>
              <a:t>分治法</a:t>
            </a:r>
            <a:endParaRPr lang="en-US" altLang="zh-CN" sz="3200" b="1"/>
          </a:p>
          <a:p>
            <a:pPr eaLnBrk="0" hangingPunct="0">
              <a:lnSpc>
                <a:spcPct val="150000"/>
              </a:lnSpc>
            </a:pPr>
            <a:r>
              <a:rPr lang="zh-CN" altLang="en-US" sz="3200" b="1"/>
              <a:t>贪心法</a:t>
            </a:r>
            <a:endParaRPr lang="en-US" altLang="zh-CN" sz="3200" b="1"/>
          </a:p>
          <a:p>
            <a:pPr eaLnBrk="0" hangingPunct="0">
              <a:lnSpc>
                <a:spcPct val="150000"/>
              </a:lnSpc>
            </a:pPr>
            <a:r>
              <a:rPr lang="zh-CN" altLang="en-US" sz="3200" b="1"/>
              <a:t>动态规划</a:t>
            </a:r>
            <a:endParaRPr lang="zh-CN" altLang="zh-CN" sz="32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95288" y="333375"/>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算法分类</a:t>
            </a:r>
            <a:endParaRPr lang="zh-CN" altLang="en-US"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611188" y="1412875"/>
            <a:ext cx="7777162" cy="424815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zh-CN" altLang="en-US" sz="2400" kern="0" dirty="0">
                <a:solidFill>
                  <a:srgbClr val="000000"/>
                </a:solidFill>
                <a:latin typeface="Arial"/>
                <a:ea typeface="黑体"/>
              </a:rPr>
              <a:t>数值算法</a:t>
            </a:r>
          </a:p>
          <a:p>
            <a:pPr marL="342900" indent="-342900" eaLnBrk="0" hangingPunct="0">
              <a:lnSpc>
                <a:spcPct val="90000"/>
              </a:lnSpc>
              <a:spcBef>
                <a:spcPct val="20000"/>
              </a:spcBef>
              <a:defRPr/>
            </a:pPr>
            <a:r>
              <a:rPr lang="zh-CN" altLang="en-US" sz="2400" kern="0" dirty="0">
                <a:solidFill>
                  <a:srgbClr val="000000"/>
                </a:solidFill>
                <a:latin typeface="Arial"/>
                <a:ea typeface="黑体"/>
              </a:rPr>
              <a:t>	求解线性方程组求解、数值积分等，有特定的计算步骤，计算方法课程</a:t>
            </a:r>
          </a:p>
          <a:p>
            <a:pPr marL="342900" indent="-342900" eaLnBrk="0" hangingPunct="0">
              <a:lnSpc>
                <a:spcPct val="90000"/>
              </a:lnSpc>
              <a:spcBef>
                <a:spcPct val="20000"/>
              </a:spcBef>
              <a:buFontTx/>
              <a:buChar char="•"/>
              <a:defRPr/>
            </a:pPr>
            <a:r>
              <a:rPr lang="zh-CN" altLang="en-US" sz="2400" kern="0" dirty="0">
                <a:solidFill>
                  <a:srgbClr val="000000"/>
                </a:solidFill>
                <a:latin typeface="Arial"/>
                <a:ea typeface="黑体"/>
              </a:rPr>
              <a:t>非数值算法</a:t>
            </a:r>
          </a:p>
          <a:p>
            <a:pPr marL="342900" indent="-342900" eaLnBrk="0" hangingPunct="0">
              <a:lnSpc>
                <a:spcPct val="90000"/>
              </a:lnSpc>
              <a:spcBef>
                <a:spcPct val="20000"/>
              </a:spcBef>
              <a:defRPr/>
            </a:pPr>
            <a:r>
              <a:rPr lang="zh-CN" altLang="en-US" sz="2400" kern="0" dirty="0">
                <a:solidFill>
                  <a:srgbClr val="000000"/>
                </a:solidFill>
                <a:latin typeface="Arial"/>
                <a:ea typeface="黑体"/>
              </a:rPr>
              <a:t>   求解判定问题、最优化问题，需掌握简单的算法设计方法，算法设计与分析课程</a:t>
            </a:r>
          </a:p>
          <a:p>
            <a:pPr marL="342900" indent="-342900" eaLnBrk="0" hangingPunct="0">
              <a:lnSpc>
                <a:spcPct val="90000"/>
              </a:lnSpc>
              <a:spcBef>
                <a:spcPct val="20000"/>
              </a:spcBef>
              <a:buFontTx/>
              <a:buChar char="•"/>
              <a:defRPr/>
            </a:pPr>
            <a:r>
              <a:rPr lang="zh-CN" altLang="en-US" sz="2400" kern="0" dirty="0">
                <a:solidFill>
                  <a:srgbClr val="000000"/>
                </a:solidFill>
                <a:latin typeface="Arial"/>
                <a:ea typeface="黑体"/>
              </a:rPr>
              <a:t>软计算方法</a:t>
            </a:r>
          </a:p>
          <a:p>
            <a:pPr marL="342900" indent="-342900" eaLnBrk="0" hangingPunct="0">
              <a:lnSpc>
                <a:spcPct val="90000"/>
              </a:lnSpc>
              <a:spcBef>
                <a:spcPct val="20000"/>
              </a:spcBef>
              <a:defRPr/>
            </a:pPr>
            <a:r>
              <a:rPr lang="zh-CN" altLang="en-US" sz="2400" kern="0" dirty="0">
                <a:solidFill>
                  <a:srgbClr val="000000"/>
                </a:solidFill>
                <a:latin typeface="Arial"/>
                <a:ea typeface="黑体"/>
              </a:rPr>
              <a:t>   模拟退火、神经网络、遗传算法等</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算法设计方法一</a:t>
            </a:r>
            <a:r>
              <a:rPr lang="zh-CN" altLang="zh-CN" sz="3600" b="1">
                <a:latin typeface="黑体" pitchFamily="49" charset="-122"/>
                <a:ea typeface="黑体" pitchFamily="2" charset="-122"/>
                <a:cs typeface="+mj-cs"/>
              </a:rPr>
              <a:t>—</a:t>
            </a:r>
            <a:r>
              <a:rPr lang="zh-CN" sz="3600" b="1">
                <a:latin typeface="黑体" pitchFamily="49" charset="-122"/>
                <a:ea typeface="黑体" pitchFamily="2" charset="-122"/>
                <a:cs typeface="+mj-cs"/>
              </a:rPr>
              <a:t>穷举法</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539750" y="1268413"/>
            <a:ext cx="8280400" cy="424815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dirty="0">
                <a:solidFill>
                  <a:srgbClr val="CC3300"/>
                </a:solidFill>
                <a:latin typeface="Arial"/>
                <a:ea typeface="黑体"/>
              </a:rPr>
              <a:t>穷举：</a:t>
            </a:r>
            <a:r>
              <a:rPr lang="zh-CN" altLang="en-US" sz="2800" kern="0" dirty="0">
                <a:solidFill>
                  <a:srgbClr val="000000"/>
                </a:solidFill>
                <a:latin typeface="Arial"/>
                <a:ea typeface="黑体"/>
              </a:rPr>
              <a:t>指在问题的解空间范围内逐一测试，找出问题的解。</a:t>
            </a:r>
            <a:r>
              <a:rPr lang="zh-CN" altLang="en-US" sz="3200" kern="0" dirty="0">
                <a:solidFill>
                  <a:srgbClr val="000000"/>
                </a:solidFill>
                <a:latin typeface="Arial"/>
                <a:ea typeface="黑体"/>
              </a:rPr>
              <a:t> </a:t>
            </a:r>
          </a:p>
          <a:p>
            <a:pPr marL="342900" indent="-342900" eaLnBrk="0" hangingPunct="0">
              <a:spcBef>
                <a:spcPct val="20000"/>
              </a:spcBef>
              <a:buFontTx/>
              <a:buChar char="•"/>
              <a:defRPr/>
            </a:pPr>
            <a:r>
              <a:rPr lang="zh-CN" altLang="en-US" sz="2800" kern="0" dirty="0">
                <a:solidFill>
                  <a:srgbClr val="CC3300"/>
                </a:solidFill>
                <a:latin typeface="Arial"/>
                <a:ea typeface="黑体"/>
              </a:rPr>
              <a:t>应用</a:t>
            </a:r>
          </a:p>
          <a:p>
            <a:pPr marL="742950" lvl="1" indent="-285750" eaLnBrk="0" hangingPunct="0">
              <a:spcBef>
                <a:spcPct val="20000"/>
              </a:spcBef>
              <a:buFontTx/>
              <a:buChar char="–"/>
              <a:defRPr/>
            </a:pPr>
            <a:r>
              <a:rPr lang="zh-CN" altLang="en-US" sz="2800" kern="0" dirty="0">
                <a:solidFill>
                  <a:srgbClr val="000000"/>
                </a:solidFill>
                <a:latin typeface="Arial"/>
                <a:ea typeface="黑体"/>
              </a:rPr>
              <a:t>国王的婚姻中国王使用的算法</a:t>
            </a:r>
          </a:p>
          <a:p>
            <a:pPr marL="742950" lvl="1" indent="-285750" eaLnBrk="0" hangingPunct="0">
              <a:spcBef>
                <a:spcPct val="20000"/>
              </a:spcBef>
              <a:buFontTx/>
              <a:buChar char="–"/>
              <a:defRPr/>
            </a:pPr>
            <a:r>
              <a:rPr lang="zh-CN" altLang="en-US" sz="2800" kern="0" dirty="0">
                <a:solidFill>
                  <a:srgbClr val="000000"/>
                </a:solidFill>
                <a:latin typeface="Arial"/>
                <a:ea typeface="黑体"/>
              </a:rPr>
              <a:t>旅行商问题的逐条路线计算</a:t>
            </a:r>
          </a:p>
          <a:p>
            <a:pPr marL="742950" lvl="1" indent="-285750" eaLnBrk="0" hangingPunct="0">
              <a:spcBef>
                <a:spcPct val="20000"/>
              </a:spcBef>
              <a:buFontTx/>
              <a:buChar char="–"/>
              <a:defRPr/>
            </a:pPr>
            <a:r>
              <a:rPr lang="zh-CN" altLang="en-US" sz="2800" kern="0" dirty="0">
                <a:solidFill>
                  <a:srgbClr val="000000"/>
                </a:solidFill>
                <a:latin typeface="Arial"/>
                <a:ea typeface="黑体"/>
              </a:rPr>
              <a:t>密码学中的暴力破解法</a:t>
            </a:r>
          </a:p>
          <a:p>
            <a:pPr marL="742950" lvl="1" indent="-285750" eaLnBrk="0" hangingPunct="0">
              <a:spcBef>
                <a:spcPct val="20000"/>
              </a:spcBef>
              <a:buFontTx/>
              <a:buChar char="–"/>
              <a:defRPr/>
            </a:pPr>
            <a:r>
              <a:rPr lang="zh-CN" altLang="en-US" sz="2800" kern="0" dirty="0">
                <a:solidFill>
                  <a:srgbClr val="000000"/>
                </a:solidFill>
                <a:latin typeface="Arial"/>
                <a:ea typeface="黑体"/>
              </a:rPr>
              <a:t>图论中四色定理的证明</a:t>
            </a:r>
          </a:p>
          <a:p>
            <a:pPr marL="742950" lvl="1" indent="-285750" eaLnBrk="0" hangingPunct="0">
              <a:spcBef>
                <a:spcPct val="20000"/>
              </a:spcBef>
              <a:buFontTx/>
              <a:buChar char="–"/>
              <a:defRPr/>
            </a:pPr>
            <a:r>
              <a:rPr lang="zh-CN" altLang="en-US" sz="2800" kern="0" dirty="0">
                <a:solidFill>
                  <a:srgbClr val="000000"/>
                </a:solidFill>
                <a:latin typeface="Arial"/>
                <a:ea typeface="黑体"/>
              </a:rPr>
              <a:t>百鸡问题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暴力破解法</a:t>
            </a:r>
            <a:endParaRPr lang="zh-CN" altLang="en-US" sz="3600" b="1" dirty="0">
              <a:latin typeface="+mj-lt"/>
              <a:ea typeface="黑体" pitchFamily="2" charset="-122"/>
              <a:cs typeface="+mj-cs"/>
            </a:endParaRPr>
          </a:p>
        </p:txBody>
      </p:sp>
      <p:sp>
        <p:nvSpPr>
          <p:cNvPr id="4" name="Rectangle 3"/>
          <p:cNvSpPr txBox="1">
            <a:spLocks noChangeArrowheads="1"/>
          </p:cNvSpPr>
          <p:nvPr/>
        </p:nvSpPr>
        <p:spPr bwMode="auto">
          <a:xfrm>
            <a:off x="457200" y="1600200"/>
            <a:ext cx="8507413" cy="1325563"/>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a:solidFill>
                  <a:srgbClr val="000000"/>
                </a:solidFill>
                <a:latin typeface="Arial"/>
                <a:ea typeface="黑体"/>
                <a:sym typeface="Arial" pitchFamily="34" charset="0"/>
              </a:rPr>
              <a:t>最原始、最基本的攻击方式。对密码进行逐个</a:t>
            </a:r>
          </a:p>
          <a:p>
            <a:pPr marL="342900" indent="-342900" eaLnBrk="0" hangingPunct="0">
              <a:spcBef>
                <a:spcPct val="20000"/>
              </a:spcBef>
              <a:defRPr/>
            </a:pPr>
            <a:r>
              <a:rPr lang="zh-CN" altLang="en-US" sz="2800" kern="0">
                <a:solidFill>
                  <a:srgbClr val="000000"/>
                </a:solidFill>
                <a:latin typeface="Arial"/>
                <a:ea typeface="黑体"/>
                <a:sym typeface="Arial" pitchFamily="34" charset="0"/>
              </a:rPr>
              <a:t>测试直到找到真正的密码。</a:t>
            </a:r>
          </a:p>
          <a:p>
            <a:pPr marL="342900" indent="-342900" eaLnBrk="0" hangingPunct="0">
              <a:spcBef>
                <a:spcPct val="20000"/>
              </a:spcBef>
              <a:defRPr/>
            </a:pPr>
            <a:endParaRPr lang="zh-CN" altLang="en-US" sz="2800" kern="0" dirty="0">
              <a:solidFill>
                <a:srgbClr val="000000"/>
              </a:solidFill>
              <a:latin typeface="Arial"/>
              <a:ea typeface="黑体"/>
              <a:sym typeface="Arial" pitchFamily="34" charset="0"/>
            </a:endParaRPr>
          </a:p>
        </p:txBody>
      </p:sp>
      <p:sp>
        <p:nvSpPr>
          <p:cNvPr id="41988" name="Rectangle 4"/>
          <p:cNvSpPr>
            <a:spLocks noGrp="1" noChangeArrowheads="1"/>
          </p:cNvSpPr>
          <p:nvPr/>
        </p:nvSpPr>
        <p:spPr bwMode="auto">
          <a:xfrm>
            <a:off x="395288" y="2781300"/>
            <a:ext cx="8507412" cy="749300"/>
          </a:xfrm>
          <a:prstGeom prst="rect">
            <a:avLst/>
          </a:prstGeom>
          <a:noFill/>
          <a:ln w="9525">
            <a:noFill/>
            <a:miter lim="800000"/>
            <a:headEnd/>
            <a:tailEnd/>
          </a:ln>
        </p:spPr>
        <p:txBody>
          <a:bodyPr/>
          <a:lstStyle/>
          <a:p>
            <a:pPr marL="342900" indent="-342900" eaLnBrk="0" hangingPunct="0">
              <a:spcBef>
                <a:spcPct val="20000"/>
              </a:spcBef>
            </a:pPr>
            <a:r>
              <a:rPr lang="zh-CN" altLang="en-US" sz="2800">
                <a:ea typeface="黑体" pitchFamily="49" charset="-122"/>
                <a:sym typeface="Arial" pitchFamily="34" charset="0"/>
              </a:rPr>
              <a:t>原则上可以破译所有密码，但费时费力。</a:t>
            </a:r>
          </a:p>
        </p:txBody>
      </p:sp>
      <p:sp>
        <p:nvSpPr>
          <p:cNvPr id="41989" name="Rectangle 5"/>
          <p:cNvSpPr>
            <a:spLocks noGrp="1" noChangeArrowheads="1"/>
          </p:cNvSpPr>
          <p:nvPr/>
        </p:nvSpPr>
        <p:spPr bwMode="auto">
          <a:xfrm>
            <a:off x="395288" y="3502025"/>
            <a:ext cx="8640762" cy="1470025"/>
          </a:xfrm>
          <a:prstGeom prst="rect">
            <a:avLst/>
          </a:prstGeom>
          <a:noFill/>
          <a:ln w="9525">
            <a:noFill/>
            <a:miter lim="800000"/>
            <a:headEnd/>
            <a:tailEnd/>
          </a:ln>
        </p:spPr>
        <p:txBody>
          <a:bodyPr/>
          <a:lstStyle/>
          <a:p>
            <a:pPr marL="342900" indent="-342900" eaLnBrk="0" hangingPunct="0">
              <a:spcBef>
                <a:spcPct val="20000"/>
              </a:spcBef>
            </a:pPr>
            <a:r>
              <a:rPr lang="zh-CN" altLang="en-US" sz="2800">
                <a:latin typeface="黑体" pitchFamily="49" charset="-122"/>
                <a:ea typeface="黑体" pitchFamily="49" charset="-122"/>
              </a:rPr>
              <a:t>密码暴力破解软件：89Winrar</a:t>
            </a:r>
          </a:p>
          <a:p>
            <a:pPr marL="342900" indent="-342900" eaLnBrk="0" hangingPunct="0">
              <a:spcBef>
                <a:spcPct val="20000"/>
              </a:spcBef>
            </a:pPr>
            <a:r>
              <a:rPr lang="zh-CN" altLang="en-US" sz="2800">
                <a:latin typeface="黑体" pitchFamily="49" charset="-122"/>
                <a:ea typeface="黑体" pitchFamily="49" charset="-122"/>
              </a:rPr>
              <a:t>                  QQ密码暴力破解软件</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四色定理的证明</a:t>
            </a:r>
            <a:r>
              <a:rPr lang="zh-CN" altLang="en-US" sz="3600" b="1">
                <a:latin typeface="+mj-lt"/>
                <a:ea typeface="黑体" pitchFamily="2" charset="-122"/>
                <a:cs typeface="+mj-cs"/>
                <a:sym typeface="黑体" pitchFamily="49" charset="-122"/>
              </a:rPr>
              <a:t>Ⅰ</a:t>
            </a:r>
            <a:endParaRPr lang="zh-CN" altLang="en-US" sz="3600" b="1" dirty="0">
              <a:latin typeface="+mj-lt"/>
              <a:ea typeface="黑体" pitchFamily="2" charset="-122"/>
              <a:cs typeface="+mj-cs"/>
              <a:sym typeface="黑体" pitchFamily="49" charset="-122"/>
            </a:endParaRPr>
          </a:p>
        </p:txBody>
      </p:sp>
      <p:sp>
        <p:nvSpPr>
          <p:cNvPr id="4" name="Rectangle 3"/>
          <p:cNvSpPr txBox="1">
            <a:spLocks noChangeArrowheads="1"/>
          </p:cNvSpPr>
          <p:nvPr/>
        </p:nvSpPr>
        <p:spPr bwMode="auto">
          <a:xfrm>
            <a:off x="611188" y="1989138"/>
            <a:ext cx="8374062" cy="3302000"/>
          </a:xfrm>
          <a:prstGeom prst="rect">
            <a:avLst/>
          </a:prstGeom>
          <a:noFill/>
          <a:ln w="9525">
            <a:noFill/>
            <a:miter lim="800000"/>
            <a:headEnd/>
            <a:tailEnd/>
          </a:ln>
        </p:spPr>
        <p:txBody>
          <a:bodyPr/>
          <a:lstStyle/>
          <a:p>
            <a:pPr marL="342900" indent="-342900" eaLnBrk="0" hangingPunct="0">
              <a:lnSpc>
                <a:spcPct val="90000"/>
              </a:lnSpc>
              <a:spcBef>
                <a:spcPct val="20000"/>
              </a:spcBef>
              <a:defRPr/>
            </a:pPr>
            <a:r>
              <a:rPr lang="zh-CN" altLang="en-US" sz="2800" kern="0" dirty="0">
                <a:solidFill>
                  <a:srgbClr val="000000"/>
                </a:solidFill>
                <a:latin typeface="Arial"/>
                <a:ea typeface="黑体"/>
              </a:rPr>
              <a:t>又称四色猜想。用于地图着色：任何一张地图只用</a:t>
            </a:r>
          </a:p>
          <a:p>
            <a:pPr marL="342900" indent="-342900" eaLnBrk="0" hangingPunct="0">
              <a:lnSpc>
                <a:spcPct val="90000"/>
              </a:lnSpc>
              <a:spcBef>
                <a:spcPct val="20000"/>
              </a:spcBef>
              <a:defRPr/>
            </a:pPr>
            <a:r>
              <a:rPr lang="zh-CN" altLang="en-US" sz="2800" kern="0" dirty="0">
                <a:solidFill>
                  <a:srgbClr val="000000"/>
                </a:solidFill>
                <a:latin typeface="Arial"/>
                <a:ea typeface="黑体"/>
              </a:rPr>
              <a:t>四种颜色就能使具有共同边界的国家着上不同的颜</a:t>
            </a:r>
          </a:p>
          <a:p>
            <a:pPr marL="342900" indent="-342900" eaLnBrk="0" hangingPunct="0">
              <a:lnSpc>
                <a:spcPct val="90000"/>
              </a:lnSpc>
              <a:spcBef>
                <a:spcPct val="20000"/>
              </a:spcBef>
              <a:defRPr/>
            </a:pPr>
            <a:r>
              <a:rPr lang="zh-CN" altLang="en-US" sz="2800" kern="0" dirty="0">
                <a:solidFill>
                  <a:srgbClr val="000000"/>
                </a:solidFill>
                <a:latin typeface="Arial"/>
                <a:ea typeface="黑体"/>
              </a:rPr>
              <a:t>色。”。即“将平面任意地细分为不相重叠的区域，</a:t>
            </a:r>
          </a:p>
          <a:p>
            <a:pPr marL="342900" indent="-342900" eaLnBrk="0" hangingPunct="0">
              <a:lnSpc>
                <a:spcPct val="90000"/>
              </a:lnSpc>
              <a:spcBef>
                <a:spcPct val="20000"/>
              </a:spcBef>
              <a:defRPr/>
            </a:pPr>
            <a:r>
              <a:rPr lang="zh-CN" altLang="en-US" sz="2800" kern="0" dirty="0">
                <a:solidFill>
                  <a:srgbClr val="000000"/>
                </a:solidFill>
                <a:latin typeface="Arial"/>
                <a:ea typeface="黑体"/>
              </a:rPr>
              <a:t>每一个区域总可以用</a:t>
            </a:r>
            <a:r>
              <a:rPr lang="zh-CN" altLang="zh-CN" sz="2800" kern="0" dirty="0">
                <a:solidFill>
                  <a:srgbClr val="000000"/>
                </a:solidFill>
                <a:latin typeface="Arial"/>
                <a:ea typeface="黑体"/>
              </a:rPr>
              <a:t>1</a:t>
            </a:r>
            <a:r>
              <a:rPr lang="zh-CN" altLang="en-US" sz="2800" kern="0" dirty="0">
                <a:solidFill>
                  <a:srgbClr val="000000"/>
                </a:solidFill>
                <a:latin typeface="Arial"/>
                <a:ea typeface="黑体"/>
              </a:rPr>
              <a:t>、</a:t>
            </a:r>
            <a:r>
              <a:rPr lang="zh-CN" altLang="zh-CN" sz="2800" kern="0" dirty="0">
                <a:solidFill>
                  <a:srgbClr val="000000"/>
                </a:solidFill>
                <a:latin typeface="Arial"/>
                <a:ea typeface="黑体"/>
              </a:rPr>
              <a:t>2</a:t>
            </a:r>
            <a:r>
              <a:rPr lang="zh-CN" altLang="en-US" sz="2800" kern="0" dirty="0">
                <a:solidFill>
                  <a:srgbClr val="000000"/>
                </a:solidFill>
                <a:latin typeface="Arial"/>
                <a:ea typeface="黑体"/>
              </a:rPr>
              <a:t>、</a:t>
            </a:r>
            <a:r>
              <a:rPr lang="zh-CN" altLang="zh-CN" sz="2800" kern="0" dirty="0">
                <a:solidFill>
                  <a:srgbClr val="000000"/>
                </a:solidFill>
                <a:latin typeface="Arial"/>
                <a:ea typeface="黑体"/>
              </a:rPr>
              <a:t>3</a:t>
            </a:r>
            <a:r>
              <a:rPr lang="zh-CN" altLang="en-US" sz="2800" kern="0" dirty="0">
                <a:solidFill>
                  <a:srgbClr val="000000"/>
                </a:solidFill>
                <a:latin typeface="Arial"/>
                <a:ea typeface="黑体"/>
              </a:rPr>
              <a:t>、</a:t>
            </a:r>
            <a:r>
              <a:rPr lang="zh-CN" altLang="zh-CN" sz="2800" kern="0" dirty="0">
                <a:solidFill>
                  <a:srgbClr val="000000"/>
                </a:solidFill>
                <a:latin typeface="Arial"/>
                <a:ea typeface="黑体"/>
              </a:rPr>
              <a:t>4</a:t>
            </a:r>
            <a:r>
              <a:rPr lang="zh-CN" altLang="en-US" sz="2800" kern="0" dirty="0">
                <a:solidFill>
                  <a:srgbClr val="000000"/>
                </a:solidFill>
                <a:latin typeface="Arial"/>
                <a:ea typeface="黑体"/>
              </a:rPr>
              <a:t>这四个数字之一来</a:t>
            </a:r>
          </a:p>
          <a:p>
            <a:pPr marL="342900" indent="-342900" eaLnBrk="0" hangingPunct="0">
              <a:lnSpc>
                <a:spcPct val="90000"/>
              </a:lnSpc>
              <a:spcBef>
                <a:spcPct val="20000"/>
              </a:spcBef>
              <a:defRPr/>
            </a:pPr>
            <a:r>
              <a:rPr lang="zh-CN" altLang="en-US" sz="2800" kern="0" dirty="0">
                <a:solidFill>
                  <a:srgbClr val="000000"/>
                </a:solidFill>
                <a:latin typeface="Arial"/>
                <a:ea typeface="黑体"/>
              </a:rPr>
              <a:t>标记，而不会使相邻的有公共边界的两个区域得到</a:t>
            </a:r>
          </a:p>
          <a:p>
            <a:pPr marL="342900" indent="-342900" eaLnBrk="0" hangingPunct="0">
              <a:lnSpc>
                <a:spcPct val="90000"/>
              </a:lnSpc>
              <a:spcBef>
                <a:spcPct val="20000"/>
              </a:spcBef>
              <a:defRPr/>
            </a:pPr>
            <a:r>
              <a:rPr lang="zh-CN" altLang="en-US" sz="2800" kern="0" dirty="0">
                <a:solidFill>
                  <a:srgbClr val="000000"/>
                </a:solidFill>
                <a:latin typeface="Arial"/>
                <a:ea typeface="黑体"/>
              </a:rPr>
              <a:t>相同的数字。”。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四色定理的证明</a:t>
            </a:r>
            <a:r>
              <a:rPr lang="zh-CN" altLang="en-US" sz="3600" b="1">
                <a:latin typeface="+mj-lt"/>
                <a:ea typeface="黑体" pitchFamily="2" charset="-122"/>
                <a:cs typeface="+mj-cs"/>
                <a:sym typeface="黑体" pitchFamily="49" charset="-122"/>
              </a:rPr>
              <a:t>Ⅱ</a:t>
            </a:r>
            <a:endParaRPr lang="zh-CN" altLang="en-US" sz="3600" b="1" dirty="0">
              <a:latin typeface="+mj-lt"/>
              <a:ea typeface="黑体" pitchFamily="2" charset="-122"/>
              <a:cs typeface="+mj-cs"/>
              <a:sym typeface="黑体" pitchFamily="49" charset="-122"/>
            </a:endParaRPr>
          </a:p>
        </p:txBody>
      </p:sp>
      <p:sp>
        <p:nvSpPr>
          <p:cNvPr id="4" name="Rectangle 3"/>
          <p:cNvSpPr txBox="1">
            <a:spLocks noChangeArrowheads="1"/>
          </p:cNvSpPr>
          <p:nvPr/>
        </p:nvSpPr>
        <p:spPr bwMode="auto">
          <a:xfrm>
            <a:off x="323850" y="1628775"/>
            <a:ext cx="7993063" cy="4525963"/>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dirty="0">
                <a:solidFill>
                  <a:srgbClr val="000000"/>
                </a:solidFill>
                <a:latin typeface="Arial"/>
                <a:ea typeface="黑体"/>
              </a:rPr>
              <a:t>逻辑穷举法</a:t>
            </a:r>
          </a:p>
          <a:p>
            <a:pPr marL="742950" lvl="1" indent="-285750" eaLnBrk="0" hangingPunct="0">
              <a:spcBef>
                <a:spcPct val="20000"/>
              </a:spcBef>
              <a:buFontTx/>
              <a:buChar char="–"/>
              <a:defRPr/>
            </a:pPr>
            <a:r>
              <a:rPr lang="zh-CN" altLang="en-US" sz="2800" kern="0" dirty="0">
                <a:solidFill>
                  <a:srgbClr val="000000"/>
                </a:solidFill>
                <a:latin typeface="Arial"/>
                <a:ea typeface="黑体"/>
              </a:rPr>
              <a:t>首先，利用数学理论推出证明所有例子可以归约到证明有限个特例上 </a:t>
            </a:r>
          </a:p>
          <a:p>
            <a:pPr marL="742950" lvl="1" indent="-285750" eaLnBrk="0" hangingPunct="0">
              <a:spcBef>
                <a:spcPct val="20000"/>
              </a:spcBef>
              <a:buFontTx/>
              <a:buChar char="–"/>
              <a:defRPr/>
            </a:pPr>
            <a:r>
              <a:rPr lang="zh-CN" altLang="en-US" sz="2800" kern="0" dirty="0">
                <a:solidFill>
                  <a:srgbClr val="000000"/>
                </a:solidFill>
                <a:latin typeface="Arial"/>
                <a:ea typeface="黑体"/>
              </a:rPr>
              <a:t>用计算机程序产生了所有特例（大约</a:t>
            </a:r>
            <a:r>
              <a:rPr lang="zh-CN" altLang="zh-CN" sz="2800" kern="0" dirty="0">
                <a:solidFill>
                  <a:srgbClr val="000000"/>
                </a:solidFill>
                <a:latin typeface="Arial"/>
                <a:ea typeface="黑体"/>
              </a:rPr>
              <a:t>1700</a:t>
            </a:r>
            <a:r>
              <a:rPr lang="zh-CN" altLang="en-US" sz="2800" kern="0" dirty="0">
                <a:solidFill>
                  <a:srgbClr val="000000"/>
                </a:solidFill>
                <a:latin typeface="Arial"/>
                <a:ea typeface="黑体"/>
              </a:rPr>
              <a:t>个例子），通过穷举，证明所有特例都是四着色的。</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百钱买百鸡问题</a:t>
            </a:r>
            <a:r>
              <a:rPr lang="zh-CN" altLang="en-US" sz="3600" b="1" dirty="0">
                <a:latin typeface="黑体" pitchFamily="49" charset="-122"/>
                <a:ea typeface="黑体" pitchFamily="2" charset="-122"/>
                <a:cs typeface="+mj-cs"/>
                <a:sym typeface="黑体" pitchFamily="49" charset="-122"/>
              </a:rPr>
              <a:t>Ⅰ</a:t>
            </a:r>
          </a:p>
        </p:txBody>
      </p:sp>
      <p:sp>
        <p:nvSpPr>
          <p:cNvPr id="4" name="Rectangle 3"/>
          <p:cNvSpPr txBox="1">
            <a:spLocks noChangeArrowheads="1"/>
          </p:cNvSpPr>
          <p:nvPr/>
        </p:nvSpPr>
        <p:spPr bwMode="auto">
          <a:xfrm>
            <a:off x="539750" y="2276475"/>
            <a:ext cx="7848600" cy="2232025"/>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dirty="0">
                <a:solidFill>
                  <a:srgbClr val="000000"/>
                </a:solidFill>
                <a:latin typeface="Arial"/>
                <a:ea typeface="黑体"/>
              </a:rPr>
              <a:t>    鸡翁一，值钱五，鸡母一，值钱三，鸡雏三，值钱一，百钱买百鸡，问翁、母、雏各几何？意思是公鸡每只</a:t>
            </a:r>
            <a:r>
              <a:rPr lang="zh-CN" altLang="zh-CN" sz="2800" kern="0" dirty="0">
                <a:solidFill>
                  <a:srgbClr val="000000"/>
                </a:solidFill>
                <a:latin typeface="Arial"/>
                <a:ea typeface="黑体"/>
              </a:rPr>
              <a:t>5</a:t>
            </a:r>
            <a:r>
              <a:rPr lang="zh-CN" altLang="en-US" sz="2800" kern="0" dirty="0">
                <a:solidFill>
                  <a:srgbClr val="000000"/>
                </a:solidFill>
                <a:latin typeface="Arial"/>
                <a:ea typeface="黑体"/>
              </a:rPr>
              <a:t>元、母鸡每只</a:t>
            </a:r>
            <a:r>
              <a:rPr lang="zh-CN" altLang="zh-CN" sz="2800" kern="0" dirty="0">
                <a:solidFill>
                  <a:srgbClr val="000000"/>
                </a:solidFill>
                <a:latin typeface="Arial"/>
                <a:ea typeface="黑体"/>
              </a:rPr>
              <a:t>3</a:t>
            </a:r>
            <a:r>
              <a:rPr lang="zh-CN" altLang="en-US" sz="2800" kern="0" dirty="0">
                <a:solidFill>
                  <a:srgbClr val="000000"/>
                </a:solidFill>
                <a:latin typeface="Arial"/>
                <a:ea typeface="黑体"/>
              </a:rPr>
              <a:t>元、小鸡</a:t>
            </a:r>
            <a:r>
              <a:rPr lang="zh-CN" altLang="zh-CN" sz="2800" kern="0" dirty="0">
                <a:solidFill>
                  <a:srgbClr val="000000"/>
                </a:solidFill>
                <a:latin typeface="Arial"/>
                <a:ea typeface="黑体"/>
              </a:rPr>
              <a:t>3</a:t>
            </a:r>
            <a:r>
              <a:rPr lang="zh-CN" altLang="en-US" sz="2800" kern="0" dirty="0">
                <a:solidFill>
                  <a:srgbClr val="000000"/>
                </a:solidFill>
                <a:latin typeface="Arial"/>
                <a:ea typeface="黑体"/>
              </a:rPr>
              <a:t>只</a:t>
            </a:r>
            <a:r>
              <a:rPr lang="zh-CN" altLang="zh-CN" sz="2800" kern="0" dirty="0">
                <a:solidFill>
                  <a:srgbClr val="000000"/>
                </a:solidFill>
                <a:latin typeface="Arial"/>
                <a:ea typeface="黑体"/>
              </a:rPr>
              <a:t>1</a:t>
            </a:r>
            <a:r>
              <a:rPr lang="zh-CN" altLang="en-US" sz="2800" kern="0" dirty="0">
                <a:solidFill>
                  <a:srgbClr val="000000"/>
                </a:solidFill>
                <a:latin typeface="Arial"/>
                <a:ea typeface="黑体"/>
              </a:rPr>
              <a:t>元，用</a:t>
            </a:r>
            <a:r>
              <a:rPr lang="zh-CN" altLang="zh-CN" sz="2800" kern="0" dirty="0">
                <a:solidFill>
                  <a:srgbClr val="000000"/>
                </a:solidFill>
                <a:latin typeface="Arial"/>
                <a:ea typeface="黑体"/>
              </a:rPr>
              <a:t>100</a:t>
            </a:r>
            <a:r>
              <a:rPr lang="zh-CN" altLang="en-US" sz="2800" kern="0" dirty="0">
                <a:solidFill>
                  <a:srgbClr val="000000"/>
                </a:solidFill>
                <a:latin typeface="Arial"/>
                <a:ea typeface="黑体"/>
              </a:rPr>
              <a:t>元钱买</a:t>
            </a:r>
            <a:r>
              <a:rPr lang="zh-CN" altLang="zh-CN" sz="2800" kern="0" dirty="0">
                <a:solidFill>
                  <a:srgbClr val="000000"/>
                </a:solidFill>
                <a:latin typeface="Arial"/>
                <a:ea typeface="黑体"/>
              </a:rPr>
              <a:t>100</a:t>
            </a:r>
            <a:r>
              <a:rPr lang="zh-CN" altLang="en-US" sz="2800" kern="0" dirty="0">
                <a:solidFill>
                  <a:srgbClr val="000000"/>
                </a:solidFill>
                <a:latin typeface="Arial"/>
                <a:ea typeface="黑体"/>
              </a:rPr>
              <a:t>只鸡，求公鸡、母鸡、小鸡的只数。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395288" y="404813"/>
            <a:ext cx="8229600" cy="927100"/>
          </a:xfrm>
          <a:prstGeom prst="rect">
            <a:avLst/>
          </a:prstGeom>
          <a:noFill/>
          <a:ln w="9525">
            <a:noFill/>
            <a:miter lim="800000"/>
            <a:headEnd/>
            <a:tailEnd/>
          </a:ln>
          <a:effectLst>
            <a:outerShdw dist="35921" dir="2700000" algn="ctr" rotWithShape="0">
              <a:srgbClr val="FFFFFF"/>
            </a:outerShdw>
          </a:effectLst>
        </p:spPr>
        <p:txBody>
          <a:bodyPr anchor="ctr"/>
          <a:lstStyle/>
          <a:p>
            <a:pPr eaLnBrk="0" hangingPunct="0">
              <a:defRPr/>
            </a:pPr>
            <a:r>
              <a:rPr lang="zh-CN" altLang="en-US" sz="3600" b="1" dirty="0">
                <a:latin typeface="黑体" pitchFamily="49" charset="-122"/>
                <a:ea typeface="黑体" pitchFamily="2" charset="-122"/>
                <a:cs typeface="+mj-cs"/>
              </a:rPr>
              <a:t>百钱买百鸡问题</a:t>
            </a:r>
            <a:r>
              <a:rPr lang="zh-CN" altLang="en-US" sz="3600" b="1" dirty="0">
                <a:latin typeface="黑体" pitchFamily="49" charset="-122"/>
                <a:ea typeface="黑体" pitchFamily="2" charset="-122"/>
                <a:cs typeface="+mj-cs"/>
                <a:sym typeface="黑体" pitchFamily="49" charset="-122"/>
              </a:rPr>
              <a:t>Ⅱ</a:t>
            </a:r>
          </a:p>
        </p:txBody>
      </p:sp>
      <p:sp>
        <p:nvSpPr>
          <p:cNvPr id="6" name="Rectangle 2"/>
          <p:cNvSpPr txBox="1">
            <a:spLocks noChangeArrowheads="1"/>
          </p:cNvSpPr>
          <p:nvPr/>
        </p:nvSpPr>
        <p:spPr bwMode="auto">
          <a:xfrm>
            <a:off x="539750" y="1268413"/>
            <a:ext cx="7775575" cy="2806700"/>
          </a:xfrm>
          <a:prstGeom prst="rect">
            <a:avLst/>
          </a:prstGeom>
          <a:noFill/>
          <a:ln w="9525">
            <a:noFill/>
            <a:miter lim="800000"/>
            <a:headEnd/>
            <a:tailEnd/>
          </a:ln>
        </p:spPr>
        <p:txBody>
          <a:bodyPr/>
          <a:lstStyle/>
          <a:p>
            <a:pPr marL="342900" indent="-342900" eaLnBrk="0" hangingPunct="0">
              <a:spcBef>
                <a:spcPct val="20000"/>
              </a:spcBef>
              <a:defRPr/>
            </a:pPr>
            <a:r>
              <a:rPr lang="zh-CN" altLang="en-US" sz="3200" kern="0" dirty="0">
                <a:solidFill>
                  <a:srgbClr val="000000"/>
                </a:solidFill>
                <a:latin typeface="Arial"/>
                <a:ea typeface="黑体"/>
              </a:rPr>
              <a:t>　</a:t>
            </a:r>
            <a:r>
              <a:rPr lang="zh-CN" altLang="en-US" sz="2800" kern="0" dirty="0">
                <a:solidFill>
                  <a:srgbClr val="000000"/>
                </a:solidFill>
                <a:latin typeface="Arial"/>
                <a:ea typeface="黑体"/>
              </a:rPr>
              <a:t>设鸡翁、鸡母、鸡雏的个数分别为x、y、z，   根据题意，可得如下方程：</a:t>
            </a:r>
          </a:p>
          <a:p>
            <a:pPr marL="342900" indent="-342900" eaLnBrk="0" hangingPunct="0">
              <a:spcBef>
                <a:spcPct val="20000"/>
              </a:spcBef>
              <a:defRPr/>
            </a:pPr>
            <a:r>
              <a:rPr lang="zh-CN" altLang="en-US" sz="2800" kern="0" dirty="0">
                <a:solidFill>
                  <a:srgbClr val="000000"/>
                </a:solidFill>
                <a:latin typeface="Arial"/>
                <a:ea typeface="黑体"/>
              </a:rPr>
              <a:t>　　5x+3y+z/3 = 100                                               </a:t>
            </a:r>
          </a:p>
          <a:p>
            <a:pPr marL="342900" indent="-342900" eaLnBrk="0" hangingPunct="0">
              <a:spcBef>
                <a:spcPct val="20000"/>
              </a:spcBef>
              <a:defRPr/>
            </a:pPr>
            <a:r>
              <a:rPr lang="zh-CN" altLang="en-US" sz="2800" kern="0" dirty="0">
                <a:solidFill>
                  <a:srgbClr val="000000"/>
                </a:solidFill>
                <a:latin typeface="Arial"/>
                <a:ea typeface="黑体"/>
              </a:rPr>
              <a:t>　　x+y+z = 100                                                   </a:t>
            </a:r>
          </a:p>
          <a:p>
            <a:pPr marL="342900" indent="-342900" eaLnBrk="0" hangingPunct="0">
              <a:spcBef>
                <a:spcPct val="20000"/>
              </a:spcBef>
              <a:defRPr/>
            </a:pPr>
            <a:r>
              <a:rPr lang="zh-CN" altLang="en-US" sz="2800" kern="0" dirty="0">
                <a:solidFill>
                  <a:srgbClr val="000000"/>
                </a:solidFill>
                <a:latin typeface="Arial"/>
                <a:ea typeface="黑体"/>
              </a:rPr>
              <a:t>       1≤x&lt;20, 1≤y&lt;33, 3≤z&lt;100, z mod 3 = 0      </a:t>
            </a:r>
            <a:r>
              <a:rPr lang="zh-CN" altLang="en-US" sz="3200" kern="0" dirty="0">
                <a:solidFill>
                  <a:srgbClr val="000000"/>
                </a:solidFill>
                <a:latin typeface="Arial"/>
                <a:ea typeface="黑体"/>
              </a:rPr>
              <a:t>               </a:t>
            </a:r>
          </a:p>
        </p:txBody>
      </p:sp>
      <p:sp>
        <p:nvSpPr>
          <p:cNvPr id="46084" name="Text Box 4"/>
          <p:cNvSpPr txBox="1">
            <a:spLocks noChangeArrowheads="1"/>
          </p:cNvSpPr>
          <p:nvPr/>
        </p:nvSpPr>
        <p:spPr bwMode="auto">
          <a:xfrm>
            <a:off x="395288" y="4149725"/>
            <a:ext cx="7850187" cy="954088"/>
          </a:xfrm>
          <a:prstGeom prst="rect">
            <a:avLst/>
          </a:prstGeom>
          <a:noFill/>
          <a:ln w="9525">
            <a:noFill/>
            <a:miter lim="800000"/>
            <a:headEnd/>
            <a:tailEnd/>
          </a:ln>
        </p:spPr>
        <p:txBody>
          <a:bodyPr>
            <a:spAutoFit/>
          </a:bodyPr>
          <a:lstStyle/>
          <a:p>
            <a:pPr indent="266700"/>
            <a:r>
              <a:rPr lang="zh-CN" altLang="en-US" sz="2800" b="1">
                <a:latin typeface="黑体" pitchFamily="49" charset="-122"/>
                <a:ea typeface="黑体" pitchFamily="49" charset="-122"/>
                <a:sym typeface="宋体" pitchFamily="2" charset="-122"/>
              </a:rPr>
              <a:t>测试集合：1</a:t>
            </a:r>
            <a:r>
              <a:rPr lang="zh-CN" altLang="en-US" sz="2800" b="1">
                <a:latin typeface="黑体" pitchFamily="49" charset="-122"/>
                <a:ea typeface="黑体" pitchFamily="49" charset="-122"/>
                <a:sym typeface="Calibri" pitchFamily="34" charset="0"/>
              </a:rPr>
              <a:t>≤</a:t>
            </a:r>
            <a:r>
              <a:rPr lang="zh-CN" altLang="en-US" sz="2800" b="1">
                <a:latin typeface="黑体" pitchFamily="49" charset="-122"/>
                <a:ea typeface="黑体" pitchFamily="49" charset="-122"/>
                <a:sym typeface="宋体" pitchFamily="2" charset="-122"/>
              </a:rPr>
              <a:t>x&lt;20, 1</a:t>
            </a:r>
            <a:r>
              <a:rPr lang="zh-CN" altLang="en-US" sz="2800" b="1">
                <a:latin typeface="黑体" pitchFamily="49" charset="-122"/>
                <a:ea typeface="黑体" pitchFamily="49" charset="-122"/>
                <a:sym typeface="Calibri" pitchFamily="34" charset="0"/>
              </a:rPr>
              <a:t>≤</a:t>
            </a:r>
            <a:r>
              <a:rPr lang="zh-CN" altLang="en-US" sz="2800" b="1">
                <a:latin typeface="黑体" pitchFamily="49" charset="-122"/>
                <a:ea typeface="黑体" pitchFamily="49" charset="-122"/>
                <a:sym typeface="宋体" pitchFamily="2" charset="-122"/>
              </a:rPr>
              <a:t>y&lt;33， </a:t>
            </a:r>
            <a:endParaRPr lang="en-US" altLang="zh-CN" sz="2800" b="1">
              <a:latin typeface="黑体" pitchFamily="49" charset="-122"/>
              <a:ea typeface="黑体" pitchFamily="49" charset="-122"/>
              <a:sym typeface="宋体" pitchFamily="2" charset="-122"/>
            </a:endParaRPr>
          </a:p>
          <a:p>
            <a:pPr indent="266700"/>
            <a:r>
              <a:rPr lang="en-US" altLang="zh-CN" sz="2800" b="1">
                <a:latin typeface="黑体" pitchFamily="49" charset="-122"/>
                <a:ea typeface="黑体" pitchFamily="49" charset="-122"/>
                <a:sym typeface="宋体" pitchFamily="2" charset="-122"/>
              </a:rPr>
              <a:t>          </a:t>
            </a:r>
            <a:r>
              <a:rPr lang="zh-CN" altLang="en-US" sz="2800" b="1">
                <a:latin typeface="黑体" pitchFamily="49" charset="-122"/>
                <a:ea typeface="黑体" pitchFamily="49" charset="-122"/>
                <a:sym typeface="宋体" pitchFamily="2" charset="-122"/>
              </a:rPr>
              <a:t>z=3,6,9,...,99</a:t>
            </a:r>
            <a:endParaRPr lang="zh-CN" altLang="en-US" sz="2800">
              <a:latin typeface="黑体" pitchFamily="49" charset="-122"/>
              <a:ea typeface="黑体" pitchFamily="49" charset="-122"/>
            </a:endParaRPr>
          </a:p>
        </p:txBody>
      </p:sp>
      <p:sp>
        <p:nvSpPr>
          <p:cNvPr id="46085" name="Text Box 5"/>
          <p:cNvSpPr txBox="1">
            <a:spLocks noChangeArrowheads="1"/>
          </p:cNvSpPr>
          <p:nvPr/>
        </p:nvSpPr>
        <p:spPr bwMode="auto">
          <a:xfrm>
            <a:off x="393700" y="5300663"/>
            <a:ext cx="7850188" cy="944562"/>
          </a:xfrm>
          <a:prstGeom prst="rect">
            <a:avLst/>
          </a:prstGeom>
          <a:noFill/>
          <a:ln w="9525">
            <a:noFill/>
            <a:miter lim="800000"/>
            <a:headEnd/>
            <a:tailEnd/>
          </a:ln>
        </p:spPr>
        <p:txBody>
          <a:bodyPr>
            <a:spAutoFit/>
          </a:bodyPr>
          <a:lstStyle/>
          <a:p>
            <a:pPr indent="266700"/>
            <a:r>
              <a:rPr lang="zh-CN" altLang="en-US" sz="2800" b="1">
                <a:latin typeface="黑体" pitchFamily="49" charset="-122"/>
                <a:ea typeface="黑体" pitchFamily="49" charset="-122"/>
                <a:sym typeface="宋体" pitchFamily="2" charset="-122"/>
              </a:rPr>
              <a:t>测试条件：</a:t>
            </a:r>
            <a:r>
              <a:rPr lang="zh-CN" altLang="en-US" sz="2800" b="1">
                <a:latin typeface="黑体" pitchFamily="49" charset="-122"/>
                <a:ea typeface="黑体" pitchFamily="49" charset="-122"/>
              </a:rPr>
              <a:t>5x+3y+z/3=100                                               </a:t>
            </a:r>
          </a:p>
          <a:p>
            <a:pPr indent="266700"/>
            <a:r>
              <a:rPr lang="zh-CN" altLang="en-US" sz="2800" b="1">
                <a:latin typeface="黑体" pitchFamily="49" charset="-122"/>
                <a:ea typeface="黑体" pitchFamily="49" charset="-122"/>
              </a:rPr>
              <a:t>　　      x+y+z=100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203848" y="1124744"/>
            <a:ext cx="5499720" cy="4767808"/>
          </a:xfrm>
        </p:spPr>
        <p:txBody>
          <a:bodyPr/>
          <a:lstStyle/>
          <a:p>
            <a:pPr eaLnBrk="1" hangingPunct="1">
              <a:spcBef>
                <a:spcPts val="200"/>
              </a:spcBef>
              <a:spcAft>
                <a:spcPts val="200"/>
              </a:spcAft>
              <a:buSzPct val="100000"/>
              <a:buNone/>
              <a:defRPr/>
            </a:pPr>
            <a:r>
              <a:rPr lang="en-US" altLang="zh-CN" b="1" dirty="0" smtClean="0">
                <a:latin typeface="Book Antiqua" pitchFamily="18" charset="0"/>
                <a:ea typeface="汉仪超粗宋简" pitchFamily="49" charset="-122"/>
              </a:rPr>
              <a:t>Computational Thinking</a:t>
            </a:r>
          </a:p>
          <a:p>
            <a:pPr marL="0" lvl="1" indent="361950" eaLnBrk="1" hangingPunct="1">
              <a:spcBef>
                <a:spcPts val="200"/>
              </a:spcBef>
              <a:spcAft>
                <a:spcPts val="200"/>
              </a:spcAft>
              <a:buFontTx/>
              <a:buNone/>
              <a:defRPr/>
            </a:pPr>
            <a:endParaRPr lang="en-US" altLang="zh-CN" sz="2400" dirty="0" smtClean="0">
              <a:latin typeface="Book Antiqua" pitchFamily="18" charset="0"/>
              <a:ea typeface="汉仪超粗宋简" pitchFamily="49" charset="-122"/>
            </a:endParaRPr>
          </a:p>
          <a:p>
            <a:pPr marL="0" lvl="1" indent="361950" eaLnBrk="1" hangingPunct="1">
              <a:spcBef>
                <a:spcPts val="200"/>
              </a:spcBef>
              <a:spcAft>
                <a:spcPts val="200"/>
              </a:spcAft>
              <a:buFontTx/>
              <a:buNone/>
              <a:defRPr/>
            </a:pPr>
            <a:r>
              <a:rPr lang="en-US" altLang="zh-CN" sz="2400" dirty="0" smtClean="0">
                <a:latin typeface="Book Antiqua" pitchFamily="18" charset="0"/>
                <a:ea typeface="汉仪超粗宋简" pitchFamily="49" charset="-122"/>
              </a:rPr>
              <a:t>Computational thinking involves </a:t>
            </a:r>
            <a:r>
              <a:rPr lang="en-US" altLang="zh-CN" sz="2400" b="1" dirty="0" smtClean="0">
                <a:solidFill>
                  <a:srgbClr val="FF0000"/>
                </a:solidFill>
                <a:latin typeface="Book Antiqua" pitchFamily="18" charset="0"/>
                <a:ea typeface="汉仪超粗宋简" pitchFamily="49" charset="-122"/>
              </a:rPr>
              <a:t>solving problems, designing systems, </a:t>
            </a:r>
            <a:r>
              <a:rPr lang="en-US" altLang="zh-CN" sz="2400" dirty="0" smtClean="0">
                <a:solidFill>
                  <a:srgbClr val="FF0000"/>
                </a:solidFill>
                <a:latin typeface="Book Antiqua" pitchFamily="18" charset="0"/>
                <a:ea typeface="汉仪超粗宋简" pitchFamily="49" charset="-122"/>
              </a:rPr>
              <a:t>and</a:t>
            </a:r>
            <a:r>
              <a:rPr lang="en-US" altLang="zh-CN" sz="2400" b="1" dirty="0" smtClean="0">
                <a:solidFill>
                  <a:srgbClr val="FF0000"/>
                </a:solidFill>
                <a:latin typeface="Book Antiqua" pitchFamily="18" charset="0"/>
                <a:ea typeface="汉仪超粗宋简" pitchFamily="49" charset="-122"/>
              </a:rPr>
              <a:t> understanding human behavior</a:t>
            </a:r>
            <a:r>
              <a:rPr lang="en-US" altLang="zh-CN" sz="2400" dirty="0" smtClean="0">
                <a:latin typeface="Book Antiqua" pitchFamily="18" charset="0"/>
                <a:ea typeface="汉仪超粗宋简" pitchFamily="49" charset="-122"/>
              </a:rPr>
              <a:t>, by drawing on the concepts fundamental to computer science. Computational thinking includes a range of mental tools that reflect the breadth of the field of computer science. </a:t>
            </a:r>
          </a:p>
          <a:p>
            <a:pPr marL="628650" lvl="1" indent="361950" algn="r" eaLnBrk="1" hangingPunct="1">
              <a:spcBef>
                <a:spcPts val="200"/>
              </a:spcBef>
              <a:spcAft>
                <a:spcPts val="200"/>
              </a:spcAft>
              <a:buFontTx/>
              <a:buNone/>
              <a:defRPr/>
            </a:pPr>
            <a:r>
              <a:rPr lang="en-US" altLang="zh-CN" sz="1600" i="1" dirty="0" smtClean="0">
                <a:latin typeface="Book Antiqua" pitchFamily="18" charset="0"/>
                <a:ea typeface="汉仪超粗宋简" pitchFamily="49" charset="-122"/>
              </a:rPr>
              <a:t>——Jeannette M. Wing</a:t>
            </a:r>
          </a:p>
        </p:txBody>
      </p:sp>
      <p:pic>
        <p:nvPicPr>
          <p:cNvPr id="2" name="Picture 4" descr="F200702020843052943625291"/>
          <p:cNvPicPr>
            <a:picLocks noChangeAspect="1" noChangeArrowheads="1"/>
          </p:cNvPicPr>
          <p:nvPr/>
        </p:nvPicPr>
        <p:blipFill>
          <a:blip r:embed="rId2"/>
          <a:srcRect/>
          <a:stretch>
            <a:fillRect/>
          </a:stretch>
        </p:blipFill>
        <p:spPr bwMode="auto">
          <a:xfrm>
            <a:off x="539552" y="1124744"/>
            <a:ext cx="2324100"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95288" y="620713"/>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思考</a:t>
            </a:r>
            <a:endParaRPr lang="zh-CN" altLang="en-US" sz="3600" b="1" dirty="0">
              <a:latin typeface="+mj-lt"/>
              <a:ea typeface="黑体" pitchFamily="2" charset="-122"/>
              <a:cs typeface="+mj-cs"/>
            </a:endParaRPr>
          </a:p>
        </p:txBody>
      </p:sp>
      <p:sp>
        <p:nvSpPr>
          <p:cNvPr id="4" name="Rectangle 3"/>
          <p:cNvSpPr txBox="1">
            <a:spLocks noChangeArrowheads="1"/>
          </p:cNvSpPr>
          <p:nvPr/>
        </p:nvSpPr>
        <p:spPr bwMode="auto">
          <a:xfrm>
            <a:off x="1042988" y="2205038"/>
            <a:ext cx="7129462" cy="1108075"/>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dirty="0">
                <a:solidFill>
                  <a:srgbClr val="CC3300"/>
                </a:solidFill>
                <a:latin typeface="Arial"/>
                <a:ea typeface="黑体"/>
                <a:sym typeface="Arial" pitchFamily="34" charset="0"/>
              </a:rPr>
              <a:t>例3.8</a:t>
            </a:r>
            <a:r>
              <a:rPr lang="zh-CN" altLang="en-US" sz="3200" b="1" kern="0" dirty="0">
                <a:solidFill>
                  <a:srgbClr val="000000"/>
                </a:solidFill>
                <a:latin typeface="Arial"/>
                <a:ea typeface="黑体"/>
              </a:rPr>
              <a:t>  </a:t>
            </a:r>
            <a:r>
              <a:rPr lang="zh-CN" altLang="en-US" sz="2800" kern="0" dirty="0">
                <a:solidFill>
                  <a:srgbClr val="000000"/>
                </a:solidFill>
                <a:latin typeface="Arial"/>
                <a:ea typeface="黑体"/>
                <a:sym typeface="Arial" pitchFamily="34" charset="0"/>
              </a:rPr>
              <a:t>举例说明生活中的穷举应用。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23850" y="333375"/>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算法设计方法二</a:t>
            </a:r>
            <a:r>
              <a:rPr lang="zh-CN" altLang="zh-CN" sz="3600" b="1">
                <a:latin typeface="黑体" pitchFamily="49" charset="-122"/>
                <a:ea typeface="黑体" pitchFamily="2" charset="-122"/>
                <a:cs typeface="+mj-cs"/>
              </a:rPr>
              <a:t>—</a:t>
            </a:r>
            <a:r>
              <a:rPr lang="zh-CN" sz="3600" b="1">
                <a:latin typeface="黑体" pitchFamily="49" charset="-122"/>
                <a:ea typeface="黑体" pitchFamily="2" charset="-122"/>
                <a:cs typeface="+mj-cs"/>
              </a:rPr>
              <a:t>回溯法</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396875" y="1343025"/>
            <a:ext cx="8278813" cy="5254625"/>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a:solidFill>
                  <a:srgbClr val="000000"/>
                </a:solidFill>
                <a:latin typeface="Arial"/>
                <a:ea typeface="黑体"/>
                <a:sym typeface="Arial" pitchFamily="34" charset="0"/>
              </a:rPr>
              <a:t>迷宫问题</a:t>
            </a:r>
          </a:p>
          <a:p>
            <a:pPr marL="342900" indent="-342900" eaLnBrk="0" hangingPunct="0">
              <a:spcBef>
                <a:spcPct val="20000"/>
              </a:spcBef>
              <a:buFontTx/>
              <a:buChar char="•"/>
              <a:defRPr/>
            </a:pPr>
            <a:r>
              <a:rPr lang="zh-CN" altLang="en-US" sz="2800" kern="0">
                <a:solidFill>
                  <a:srgbClr val="CC3300"/>
                </a:solidFill>
                <a:latin typeface="Arial"/>
                <a:ea typeface="黑体"/>
                <a:sym typeface="Arial" pitchFamily="34" charset="0"/>
              </a:rPr>
              <a:t>回溯：</a:t>
            </a:r>
            <a:r>
              <a:rPr lang="zh-CN" altLang="en-US" sz="2800" kern="0">
                <a:solidFill>
                  <a:srgbClr val="000000"/>
                </a:solidFill>
                <a:latin typeface="Arial"/>
                <a:ea typeface="黑体"/>
                <a:sym typeface="Arial" pitchFamily="34" charset="0"/>
              </a:rPr>
              <a:t>本质上是一种穷举法，在问题的解空间中系统地搜索问题解。搜索过程中，能进则进，不能进则退回来，换一条路再试，通过此种方式，提高搜索效率，减少不必要的测试。  </a:t>
            </a:r>
          </a:p>
          <a:p>
            <a:pPr marL="342900" indent="-342900" eaLnBrk="0" hangingPunct="0">
              <a:spcBef>
                <a:spcPct val="20000"/>
              </a:spcBef>
              <a:buFontTx/>
              <a:buChar char="•"/>
              <a:defRPr/>
            </a:pPr>
            <a:r>
              <a:rPr lang="zh-CN" altLang="en-US" sz="2800" kern="0">
                <a:solidFill>
                  <a:srgbClr val="CC3300"/>
                </a:solidFill>
                <a:latin typeface="Arial"/>
                <a:ea typeface="黑体"/>
                <a:sym typeface="Arial" pitchFamily="34" charset="0"/>
              </a:rPr>
              <a:t>应用</a:t>
            </a:r>
          </a:p>
          <a:p>
            <a:pPr marL="342900" indent="-342900" eaLnBrk="0" hangingPunct="0">
              <a:spcBef>
                <a:spcPct val="20000"/>
              </a:spcBef>
              <a:defRPr/>
            </a:pPr>
            <a:r>
              <a:rPr lang="zh-CN" altLang="en-US" sz="2800" kern="0">
                <a:solidFill>
                  <a:srgbClr val="000000"/>
                </a:solidFill>
                <a:latin typeface="Arial"/>
                <a:ea typeface="黑体"/>
                <a:sym typeface="Arial" pitchFamily="34" charset="0"/>
              </a:rPr>
              <a:t>   搜索引擎中的下载</a:t>
            </a:r>
          </a:p>
          <a:p>
            <a:pPr marL="342900" indent="-342900" eaLnBrk="0" hangingPunct="0">
              <a:spcBef>
                <a:spcPct val="20000"/>
              </a:spcBef>
              <a:defRPr/>
            </a:pPr>
            <a:r>
              <a:rPr lang="zh-CN" altLang="en-US" sz="2800" kern="0">
                <a:solidFill>
                  <a:srgbClr val="000000"/>
                </a:solidFill>
                <a:latin typeface="Arial"/>
                <a:ea typeface="黑体"/>
                <a:sym typeface="Arial" pitchFamily="34" charset="0"/>
              </a:rPr>
              <a:t>   八皇后问题</a:t>
            </a:r>
          </a:p>
          <a:p>
            <a:pPr marL="342900" indent="-342900" eaLnBrk="0" hangingPunct="0">
              <a:spcBef>
                <a:spcPct val="20000"/>
              </a:spcBef>
              <a:defRPr/>
            </a:pPr>
            <a:r>
              <a:rPr lang="zh-CN" altLang="en-US" sz="3600" kern="0">
                <a:solidFill>
                  <a:srgbClr val="000000"/>
                </a:solidFill>
                <a:latin typeface="Arial"/>
                <a:ea typeface="黑体"/>
              </a:rPr>
              <a:t>	</a:t>
            </a:r>
            <a:endParaRPr lang="zh-CN" altLang="en-US" sz="3200" kern="0" dirty="0">
              <a:solidFill>
                <a:srgbClr val="000000"/>
              </a:solidFill>
              <a:latin typeface="Arial"/>
              <a:ea typeface="黑体"/>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黑体" pitchFamily="49" charset="-122"/>
                <a:ea typeface="黑体" pitchFamily="2" charset="-122"/>
                <a:cs typeface="+mj-cs"/>
              </a:rPr>
              <a:t>搜索引擎中的下载</a:t>
            </a:r>
            <a:endParaRPr lang="zh-CN" altLang="en-US"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611188" y="1412875"/>
            <a:ext cx="7705725" cy="4248150"/>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dirty="0">
                <a:solidFill>
                  <a:srgbClr val="000000"/>
                </a:solidFill>
                <a:latin typeface="黑体" pitchFamily="49" charset="-122"/>
                <a:ea typeface="黑体"/>
              </a:rPr>
              <a:t>搜索引擎基本工作原理：</a:t>
            </a:r>
            <a:r>
              <a:rPr lang="zh-CN" altLang="en-US" sz="2800" kern="0" dirty="0">
                <a:solidFill>
                  <a:srgbClr val="CC3300"/>
                </a:solidFill>
                <a:latin typeface="黑体" pitchFamily="49" charset="-122"/>
                <a:ea typeface="黑体"/>
              </a:rPr>
              <a:t>下载、索引和排序</a:t>
            </a:r>
            <a:endParaRPr lang="zh-CN" altLang="en-US" sz="2800" kern="0" dirty="0">
              <a:solidFill>
                <a:srgbClr val="000000"/>
              </a:solidFill>
              <a:latin typeface="黑体" pitchFamily="49" charset="-122"/>
              <a:ea typeface="黑体"/>
            </a:endParaRPr>
          </a:p>
          <a:p>
            <a:pPr marL="342900" indent="-342900" eaLnBrk="0" hangingPunct="0">
              <a:spcBef>
                <a:spcPct val="20000"/>
              </a:spcBef>
              <a:buFontTx/>
              <a:buChar char="•"/>
              <a:defRPr/>
            </a:pPr>
            <a:r>
              <a:rPr lang="zh-CN" altLang="en-US" sz="2800" kern="0" dirty="0">
                <a:solidFill>
                  <a:srgbClr val="CC3300"/>
                </a:solidFill>
                <a:latin typeface="黑体" pitchFamily="49" charset="-122"/>
                <a:ea typeface="黑体"/>
              </a:rPr>
              <a:t>网络爬虫</a:t>
            </a:r>
            <a:r>
              <a:rPr lang="zh-CN" altLang="en-US" sz="2800" kern="0" dirty="0">
                <a:solidFill>
                  <a:srgbClr val="000000"/>
                </a:solidFill>
                <a:latin typeface="黑体" pitchFamily="49" charset="-122"/>
                <a:ea typeface="黑体"/>
              </a:rPr>
              <a:t>：自动下载互联网所有网页。 </a:t>
            </a:r>
          </a:p>
          <a:p>
            <a:pPr marL="342900" indent="-342900" eaLnBrk="0" hangingPunct="0">
              <a:spcBef>
                <a:spcPct val="20000"/>
              </a:spcBef>
              <a:buFontTx/>
              <a:buChar char="•"/>
              <a:defRPr/>
            </a:pPr>
            <a:r>
              <a:rPr lang="zh-CN" altLang="en-US" sz="2800" kern="0" dirty="0">
                <a:solidFill>
                  <a:srgbClr val="CC3300"/>
                </a:solidFill>
                <a:latin typeface="黑体" pitchFamily="49" charset="-122"/>
                <a:ea typeface="黑体"/>
              </a:rPr>
              <a:t>网络爬虫理论基础：</a:t>
            </a:r>
          </a:p>
          <a:p>
            <a:pPr marL="342900" indent="-342900" eaLnBrk="0" hangingPunct="0">
              <a:spcBef>
                <a:spcPct val="20000"/>
              </a:spcBef>
              <a:defRPr/>
            </a:pPr>
            <a:r>
              <a:rPr lang="zh-CN" altLang="en-US" sz="2800" kern="0" dirty="0">
                <a:solidFill>
                  <a:srgbClr val="000000"/>
                </a:solidFill>
                <a:latin typeface="黑体" pitchFamily="49" charset="-122"/>
                <a:ea typeface="黑体"/>
              </a:rPr>
              <a:t>  </a:t>
            </a:r>
            <a:r>
              <a:rPr lang="zh-CN" altLang="en-US" sz="2800" kern="0" dirty="0">
                <a:solidFill>
                  <a:srgbClr val="CC3300"/>
                </a:solidFill>
                <a:latin typeface="黑体" pitchFamily="49" charset="-122"/>
                <a:ea typeface="黑体"/>
              </a:rPr>
              <a:t>图的遍历</a:t>
            </a:r>
            <a:r>
              <a:rPr lang="zh-CN" altLang="en-US" sz="2800" kern="0" dirty="0">
                <a:solidFill>
                  <a:srgbClr val="000000"/>
                </a:solidFill>
                <a:latin typeface="黑体" pitchFamily="49" charset="-122"/>
                <a:ea typeface="黑体"/>
              </a:rPr>
              <a:t>，从图中某一顶点出发访遍图中所有顶点，且使每个顶点仅被访问一次。</a:t>
            </a:r>
          </a:p>
          <a:p>
            <a:pPr marL="342900" indent="-342900" eaLnBrk="0" hangingPunct="0">
              <a:spcBef>
                <a:spcPct val="20000"/>
              </a:spcBef>
              <a:buFontTx/>
              <a:buChar char="•"/>
              <a:defRPr/>
            </a:pPr>
            <a:r>
              <a:rPr lang="zh-CN" altLang="en-US" sz="2800" kern="0" dirty="0">
                <a:solidFill>
                  <a:srgbClr val="CC3300"/>
                </a:solidFill>
                <a:latin typeface="黑体" pitchFamily="49" charset="-122"/>
                <a:ea typeface="黑体"/>
              </a:rPr>
              <a:t>图的深度优先遍历</a:t>
            </a:r>
            <a:r>
              <a:rPr lang="zh-CN" altLang="en-US" sz="2800" kern="0" dirty="0">
                <a:solidFill>
                  <a:srgbClr val="000000"/>
                </a:solidFill>
                <a:latin typeface="黑体" pitchFamily="49" charset="-122"/>
                <a:ea typeface="黑体"/>
              </a:rPr>
              <a:t>是回溯算法</a:t>
            </a:r>
          </a:p>
          <a:p>
            <a:pPr marL="342900" indent="-342900" eaLnBrk="0" hangingPunct="0">
              <a:spcBef>
                <a:spcPct val="20000"/>
              </a:spcBef>
              <a:buFontTx/>
              <a:buChar char="•"/>
              <a:defRPr/>
            </a:pPr>
            <a:endParaRPr lang="zh-CN" altLang="en-US" sz="2800"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黑体" pitchFamily="49" charset="-122"/>
                <a:ea typeface="黑体" pitchFamily="2" charset="-122"/>
                <a:cs typeface="+mj-cs"/>
              </a:rPr>
              <a:t>图的深度优先遍历算法</a:t>
            </a:r>
            <a:endParaRPr lang="zh-CN" altLang="en-US" sz="3600" b="1" dirty="0">
              <a:latin typeface="黑体" pitchFamily="49" charset="-122"/>
              <a:ea typeface="黑体" pitchFamily="2" charset="-122"/>
              <a:cs typeface="+mj-cs"/>
            </a:endParaRPr>
          </a:p>
        </p:txBody>
      </p:sp>
      <p:pic>
        <p:nvPicPr>
          <p:cNvPr id="50179" name="Picture 3"/>
          <p:cNvPicPr>
            <a:picLocks noChangeAspect="1" noChangeArrowheads="1"/>
          </p:cNvPicPr>
          <p:nvPr/>
        </p:nvPicPr>
        <p:blipFill>
          <a:blip r:embed="rId3"/>
          <a:srcRect/>
          <a:stretch>
            <a:fillRect/>
          </a:stretch>
        </p:blipFill>
        <p:spPr bwMode="auto">
          <a:xfrm>
            <a:off x="323850" y="1557338"/>
            <a:ext cx="8675688" cy="4144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黑体" pitchFamily="49" charset="-122"/>
                <a:ea typeface="黑体" pitchFamily="2" charset="-122"/>
                <a:cs typeface="+mj-cs"/>
              </a:rPr>
              <a:t>深度优先遍历在爬虫中的应用</a:t>
            </a:r>
            <a:endParaRPr lang="zh-CN" altLang="en-US" sz="3600" b="1" dirty="0">
              <a:latin typeface="黑体" pitchFamily="49" charset="-122"/>
              <a:ea typeface="黑体" pitchFamily="2" charset="-122"/>
              <a:cs typeface="+mj-cs"/>
            </a:endParaRPr>
          </a:p>
        </p:txBody>
      </p:sp>
      <p:sp>
        <p:nvSpPr>
          <p:cNvPr id="4" name="Rectangle 2"/>
          <p:cNvSpPr txBox="1">
            <a:spLocks noChangeArrowheads="1"/>
          </p:cNvSpPr>
          <p:nvPr/>
        </p:nvSpPr>
        <p:spPr bwMode="auto">
          <a:xfrm>
            <a:off x="755650" y="1989138"/>
            <a:ext cx="7848600" cy="1397000"/>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将网站网页看到图中结点，网页中的超链接</a:t>
            </a:r>
          </a:p>
          <a:p>
            <a:pPr marL="342900" indent="-342900" eaLnBrk="0" hangingPunct="0">
              <a:spcBef>
                <a:spcPct val="20000"/>
              </a:spcBef>
              <a:defRPr/>
            </a:pPr>
            <a:r>
              <a:rPr lang="zh-CN" altLang="en-US" sz="2400" kern="0" dirty="0">
                <a:solidFill>
                  <a:srgbClr val="000000"/>
                </a:solidFill>
                <a:latin typeface="黑体" pitchFamily="49" charset="-122"/>
                <a:ea typeface="黑体"/>
              </a:rPr>
              <a:t>看做图中边，若干网站直接可构成一个图；</a:t>
            </a:r>
          </a:p>
          <a:p>
            <a:pPr marL="342900" indent="-342900" eaLnBrk="0" hangingPunct="0">
              <a:spcBef>
                <a:spcPct val="20000"/>
              </a:spcBef>
              <a:defRPr/>
            </a:pPr>
            <a:r>
              <a:rPr lang="zh-CN" altLang="en-US" sz="2400" kern="0" dirty="0">
                <a:solidFill>
                  <a:srgbClr val="000000"/>
                </a:solidFill>
                <a:latin typeface="黑体" pitchFamily="49" charset="-122"/>
                <a:ea typeface="黑体"/>
              </a:rPr>
              <a:t>用深度优先遍历依次访问各结点，下载该网站所有网页。</a:t>
            </a:r>
          </a:p>
        </p:txBody>
      </p:sp>
      <p:sp>
        <p:nvSpPr>
          <p:cNvPr id="51204" name="Rectangle 4"/>
          <p:cNvSpPr>
            <a:spLocks noGrp="1" noChangeArrowheads="1"/>
          </p:cNvSpPr>
          <p:nvPr/>
        </p:nvSpPr>
        <p:spPr bwMode="auto">
          <a:xfrm>
            <a:off x="755650" y="3716338"/>
            <a:ext cx="6626225" cy="1327150"/>
          </a:xfrm>
          <a:prstGeom prst="rect">
            <a:avLst/>
          </a:prstGeom>
          <a:noFill/>
          <a:ln w="9525">
            <a:noFill/>
            <a:miter lim="800000"/>
            <a:headEnd/>
            <a:tailEnd/>
          </a:ln>
        </p:spPr>
        <p:txBody>
          <a:bodyPr/>
          <a:lstStyle/>
          <a:p>
            <a:pPr marL="342900" indent="-342900" eaLnBrk="0" hangingPunct="0">
              <a:spcBef>
                <a:spcPct val="20000"/>
              </a:spcBef>
            </a:pPr>
            <a:r>
              <a:rPr lang="zh-CN" altLang="en-US" sz="2400">
                <a:latin typeface="黑体" pitchFamily="49" charset="-122"/>
                <a:ea typeface="黑体" pitchFamily="49" charset="-122"/>
              </a:rPr>
              <a:t>总有未链接到的网站，且有存储容量的限制，</a:t>
            </a:r>
          </a:p>
          <a:p>
            <a:pPr marL="342900" indent="-342900" eaLnBrk="0" hangingPunct="0">
              <a:spcBef>
                <a:spcPct val="20000"/>
              </a:spcBef>
            </a:pPr>
            <a:r>
              <a:rPr lang="zh-CN" altLang="en-US" sz="2400">
                <a:latin typeface="黑体" pitchFamily="49" charset="-122"/>
                <a:ea typeface="黑体" pitchFamily="49" charset="-122"/>
              </a:rPr>
              <a:t>因此搜索引擎不可能爬回所有互联网网页。</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mj-lt"/>
                <a:ea typeface="黑体" pitchFamily="2" charset="-122"/>
                <a:cs typeface="+mj-cs"/>
              </a:rPr>
              <a:t>八皇后问题</a:t>
            </a:r>
            <a:endParaRPr lang="zh-CN" sz="3600" b="1" dirty="0">
              <a:latin typeface="+mj-lt"/>
              <a:ea typeface="黑体" pitchFamily="2" charset="-122"/>
              <a:cs typeface="+mj-cs"/>
            </a:endParaRPr>
          </a:p>
        </p:txBody>
      </p:sp>
      <p:sp>
        <p:nvSpPr>
          <p:cNvPr id="4" name="Rectangle 3"/>
          <p:cNvSpPr txBox="1">
            <a:spLocks noChangeArrowheads="1"/>
          </p:cNvSpPr>
          <p:nvPr/>
        </p:nvSpPr>
        <p:spPr bwMode="auto">
          <a:xfrm>
            <a:off x="468313" y="1412875"/>
            <a:ext cx="8507412" cy="1684338"/>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a:solidFill>
                  <a:srgbClr val="000000"/>
                </a:solidFill>
                <a:latin typeface="Arial"/>
                <a:ea typeface="黑体"/>
              </a:rPr>
              <a:t>在</a:t>
            </a:r>
            <a:r>
              <a:rPr lang="zh-CN" altLang="zh-CN" sz="2800" kern="0">
                <a:solidFill>
                  <a:srgbClr val="000000"/>
                </a:solidFill>
                <a:latin typeface="Arial"/>
                <a:ea typeface="黑体"/>
              </a:rPr>
              <a:t>8X8</a:t>
            </a:r>
            <a:r>
              <a:rPr lang="zh-CN" altLang="en-US" sz="2800" kern="0">
                <a:solidFill>
                  <a:srgbClr val="000000"/>
                </a:solidFill>
                <a:latin typeface="Arial"/>
                <a:ea typeface="黑体"/>
              </a:rPr>
              <a:t>格的国际象棋的棋盘上摆放八个皇后，使其不</a:t>
            </a:r>
          </a:p>
          <a:p>
            <a:pPr marL="342900" indent="-342900" eaLnBrk="0" hangingPunct="0">
              <a:spcBef>
                <a:spcPct val="20000"/>
              </a:spcBef>
              <a:defRPr/>
            </a:pPr>
            <a:r>
              <a:rPr lang="zh-CN" altLang="en-US" sz="2800" kern="0">
                <a:solidFill>
                  <a:srgbClr val="000000"/>
                </a:solidFill>
                <a:latin typeface="Arial"/>
                <a:ea typeface="黑体"/>
              </a:rPr>
              <a:t>能互相攻击，即任意两个皇后都不能处于同一行、同</a:t>
            </a:r>
          </a:p>
          <a:p>
            <a:pPr marL="342900" indent="-342900" eaLnBrk="0" hangingPunct="0">
              <a:spcBef>
                <a:spcPct val="20000"/>
              </a:spcBef>
              <a:defRPr/>
            </a:pPr>
            <a:r>
              <a:rPr lang="zh-CN" altLang="en-US" sz="2800" kern="0">
                <a:solidFill>
                  <a:srgbClr val="000000"/>
                </a:solidFill>
                <a:latin typeface="Arial"/>
                <a:ea typeface="黑体"/>
              </a:rPr>
              <a:t>一列或同一斜线上，问有多少种摆法</a:t>
            </a:r>
            <a:r>
              <a:rPr lang="zh-CN" altLang="zh-CN" sz="2800" kern="0">
                <a:solidFill>
                  <a:srgbClr val="000000"/>
                </a:solidFill>
                <a:latin typeface="Arial"/>
                <a:ea typeface="黑体"/>
              </a:rPr>
              <a:t>? </a:t>
            </a:r>
            <a:endParaRPr lang="zh-CN" altLang="zh-CN" sz="2800" kern="0" dirty="0">
              <a:solidFill>
                <a:srgbClr val="000000"/>
              </a:solidFill>
              <a:latin typeface="Arial"/>
              <a:ea typeface="黑体"/>
            </a:endParaRPr>
          </a:p>
        </p:txBody>
      </p:sp>
      <p:graphicFrame>
        <p:nvGraphicFramePr>
          <p:cNvPr id="5" name="Group 4"/>
          <p:cNvGraphicFramePr>
            <a:graphicFrameLocks/>
          </p:cNvGraphicFramePr>
          <p:nvPr/>
        </p:nvGraphicFramePr>
        <p:xfrm>
          <a:off x="1258888" y="3429000"/>
          <a:ext cx="2803525" cy="2265364"/>
        </p:xfrm>
        <a:graphic>
          <a:graphicData uri="http://schemas.openxmlformats.org/drawingml/2006/table">
            <a:tbl>
              <a:tblPr/>
              <a:tblGrid>
                <a:gridCol w="701675"/>
                <a:gridCol w="700087"/>
                <a:gridCol w="700088"/>
                <a:gridCol w="701675"/>
              </a:tblGrid>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2800" b="0" i="0" u="none" strike="noStrike" cap="none" normalizeH="0" baseline="0" dirty="0" smtClean="0">
                          <a:ln>
                            <a:noFill/>
                          </a:ln>
                          <a:solidFill>
                            <a:schemeClr val="tx1"/>
                          </a:solidFill>
                          <a:effectLst/>
                          <a:latin typeface="Arial"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dirty="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2255" name="Picture 31"/>
          <p:cNvPicPr>
            <a:picLocks noChangeAspect="1" noChangeArrowheads="1"/>
          </p:cNvPicPr>
          <p:nvPr/>
        </p:nvPicPr>
        <p:blipFill>
          <a:blip r:embed="rId3"/>
          <a:srcRect/>
          <a:stretch>
            <a:fillRect/>
          </a:stretch>
        </p:blipFill>
        <p:spPr bwMode="auto">
          <a:xfrm>
            <a:off x="1301750" y="3471863"/>
            <a:ext cx="619125" cy="504825"/>
          </a:xfrm>
          <a:prstGeom prst="rect">
            <a:avLst/>
          </a:prstGeom>
          <a:noFill/>
          <a:ln w="9525">
            <a:noFill/>
            <a:miter lim="800000"/>
            <a:headEnd/>
            <a:tailEnd/>
          </a:ln>
        </p:spPr>
      </p:pic>
      <p:pic>
        <p:nvPicPr>
          <p:cNvPr id="52256" name="Picture 32"/>
          <p:cNvPicPr>
            <a:picLocks noChangeAspect="1" noChangeArrowheads="1"/>
          </p:cNvPicPr>
          <p:nvPr/>
        </p:nvPicPr>
        <p:blipFill>
          <a:blip r:embed="rId3"/>
          <a:srcRect/>
          <a:stretch>
            <a:fillRect/>
          </a:stretch>
        </p:blipFill>
        <p:spPr bwMode="auto">
          <a:xfrm>
            <a:off x="2698750" y="4005263"/>
            <a:ext cx="619125" cy="504825"/>
          </a:xfrm>
          <a:prstGeom prst="rect">
            <a:avLst/>
          </a:prstGeom>
          <a:noFill/>
          <a:ln w="9525">
            <a:noFill/>
            <a:miter lim="800000"/>
            <a:headEnd/>
            <a:tailEnd/>
          </a:ln>
        </p:spPr>
      </p:pic>
      <p:pic>
        <p:nvPicPr>
          <p:cNvPr id="52257" name="Picture 33"/>
          <p:cNvPicPr>
            <a:picLocks noChangeAspect="1" noChangeArrowheads="1"/>
          </p:cNvPicPr>
          <p:nvPr/>
        </p:nvPicPr>
        <p:blipFill>
          <a:blip r:embed="rId3"/>
          <a:srcRect/>
          <a:stretch>
            <a:fillRect/>
          </a:stretch>
        </p:blipFill>
        <p:spPr bwMode="auto">
          <a:xfrm>
            <a:off x="1978025" y="4579938"/>
            <a:ext cx="619125" cy="504825"/>
          </a:xfrm>
          <a:prstGeom prst="rect">
            <a:avLst/>
          </a:prstGeom>
          <a:noFill/>
          <a:ln w="9525">
            <a:noFill/>
            <a:miter lim="800000"/>
            <a:headEnd/>
            <a:tailEnd/>
          </a:ln>
        </p:spPr>
      </p:pic>
      <p:pic>
        <p:nvPicPr>
          <p:cNvPr id="52258" name="Picture 34"/>
          <p:cNvPicPr>
            <a:picLocks noChangeAspect="1" noChangeArrowheads="1"/>
          </p:cNvPicPr>
          <p:nvPr/>
        </p:nvPicPr>
        <p:blipFill>
          <a:blip r:embed="rId3"/>
          <a:srcRect/>
          <a:stretch>
            <a:fillRect/>
          </a:stretch>
        </p:blipFill>
        <p:spPr bwMode="auto">
          <a:xfrm>
            <a:off x="3346450" y="5156200"/>
            <a:ext cx="619125" cy="504825"/>
          </a:xfrm>
          <a:prstGeom prst="rect">
            <a:avLst/>
          </a:prstGeom>
          <a:noFill/>
          <a:ln w="9525">
            <a:noFill/>
            <a:miter lim="800000"/>
            <a:headEnd/>
            <a:tailEnd/>
          </a:ln>
        </p:spPr>
      </p:pic>
      <p:graphicFrame>
        <p:nvGraphicFramePr>
          <p:cNvPr id="10" name="Group 35"/>
          <p:cNvGraphicFramePr>
            <a:graphicFrameLocks noGrp="1"/>
          </p:cNvGraphicFramePr>
          <p:nvPr/>
        </p:nvGraphicFramePr>
        <p:xfrm>
          <a:off x="5435600" y="3429000"/>
          <a:ext cx="2803525" cy="2265364"/>
        </p:xfrm>
        <a:graphic>
          <a:graphicData uri="http://schemas.openxmlformats.org/drawingml/2006/table">
            <a:tbl>
              <a:tblPr/>
              <a:tblGrid>
                <a:gridCol w="701675"/>
                <a:gridCol w="700088"/>
                <a:gridCol w="700087"/>
                <a:gridCol w="701675"/>
              </a:tblGrid>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zh-CN" sz="2800" b="0" i="0" u="none" strike="noStrike" cap="none" normalizeH="0" baseline="0" smtClean="0">
                          <a:ln>
                            <a:noFill/>
                          </a:ln>
                          <a:solidFill>
                            <a:schemeClr val="tx1"/>
                          </a:solidFill>
                          <a:effectLst/>
                          <a:latin typeface="Arial"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2286" name="Picture 62"/>
          <p:cNvPicPr>
            <a:picLocks noChangeAspect="1" noChangeArrowheads="1"/>
          </p:cNvPicPr>
          <p:nvPr/>
        </p:nvPicPr>
        <p:blipFill>
          <a:blip r:embed="rId3"/>
          <a:srcRect/>
          <a:stretch>
            <a:fillRect/>
          </a:stretch>
        </p:blipFill>
        <p:spPr bwMode="auto">
          <a:xfrm>
            <a:off x="6170613" y="3471863"/>
            <a:ext cx="619125" cy="504825"/>
          </a:xfrm>
          <a:prstGeom prst="rect">
            <a:avLst/>
          </a:prstGeom>
          <a:noFill/>
          <a:ln w="9525">
            <a:noFill/>
            <a:miter lim="800000"/>
            <a:headEnd/>
            <a:tailEnd/>
          </a:ln>
        </p:spPr>
      </p:pic>
      <p:pic>
        <p:nvPicPr>
          <p:cNvPr id="52287" name="Picture 63"/>
          <p:cNvPicPr>
            <a:picLocks noChangeAspect="1" noChangeArrowheads="1"/>
          </p:cNvPicPr>
          <p:nvPr/>
        </p:nvPicPr>
        <p:blipFill>
          <a:blip r:embed="rId3"/>
          <a:srcRect/>
          <a:stretch>
            <a:fillRect/>
          </a:stretch>
        </p:blipFill>
        <p:spPr bwMode="auto">
          <a:xfrm>
            <a:off x="7566025" y="4019550"/>
            <a:ext cx="619125" cy="504825"/>
          </a:xfrm>
          <a:prstGeom prst="rect">
            <a:avLst/>
          </a:prstGeom>
          <a:noFill/>
          <a:ln w="9525">
            <a:noFill/>
            <a:miter lim="800000"/>
            <a:headEnd/>
            <a:tailEnd/>
          </a:ln>
        </p:spPr>
      </p:pic>
      <p:pic>
        <p:nvPicPr>
          <p:cNvPr id="52288" name="Picture 64"/>
          <p:cNvPicPr>
            <a:picLocks noChangeAspect="1" noChangeArrowheads="1"/>
          </p:cNvPicPr>
          <p:nvPr/>
        </p:nvPicPr>
        <p:blipFill>
          <a:blip r:embed="rId3"/>
          <a:srcRect/>
          <a:stretch>
            <a:fillRect/>
          </a:stretch>
        </p:blipFill>
        <p:spPr bwMode="auto">
          <a:xfrm>
            <a:off x="5494338" y="4581525"/>
            <a:ext cx="619125" cy="504825"/>
          </a:xfrm>
          <a:prstGeom prst="rect">
            <a:avLst/>
          </a:prstGeom>
          <a:noFill/>
          <a:ln w="9525">
            <a:noFill/>
            <a:miter lim="800000"/>
            <a:headEnd/>
            <a:tailEnd/>
          </a:ln>
        </p:spPr>
      </p:pic>
      <p:pic>
        <p:nvPicPr>
          <p:cNvPr id="52289" name="Picture 65"/>
          <p:cNvPicPr>
            <a:picLocks noChangeAspect="1" noChangeArrowheads="1"/>
          </p:cNvPicPr>
          <p:nvPr/>
        </p:nvPicPr>
        <p:blipFill>
          <a:blip r:embed="rId3"/>
          <a:srcRect/>
          <a:stretch>
            <a:fillRect/>
          </a:stretch>
        </p:blipFill>
        <p:spPr bwMode="auto">
          <a:xfrm>
            <a:off x="6877050" y="5157788"/>
            <a:ext cx="619125" cy="504825"/>
          </a:xfrm>
          <a:prstGeom prst="rect">
            <a:avLst/>
          </a:prstGeom>
          <a:noFill/>
          <a:ln w="9525">
            <a:noFill/>
            <a:miter lim="800000"/>
            <a:headEnd/>
            <a:tailEnd/>
          </a:ln>
        </p:spPr>
      </p:pic>
      <p:sp>
        <p:nvSpPr>
          <p:cNvPr id="52290" name="Text Box 66"/>
          <p:cNvSpPr txBox="1">
            <a:spLocks noChangeArrowheads="1"/>
          </p:cNvSpPr>
          <p:nvPr/>
        </p:nvSpPr>
        <p:spPr bwMode="auto">
          <a:xfrm>
            <a:off x="1331913" y="6015038"/>
            <a:ext cx="2808287" cy="366712"/>
          </a:xfrm>
          <a:prstGeom prst="rect">
            <a:avLst/>
          </a:prstGeom>
          <a:noFill/>
          <a:ln w="9525">
            <a:noFill/>
            <a:miter lim="800000"/>
            <a:headEnd/>
            <a:tailEnd/>
          </a:ln>
        </p:spPr>
        <p:txBody>
          <a:bodyPr>
            <a:spAutoFit/>
          </a:bodyPr>
          <a:lstStyle/>
          <a:p>
            <a:pPr>
              <a:spcBef>
                <a:spcPct val="50000"/>
              </a:spcBef>
            </a:pPr>
            <a:r>
              <a:rPr lang="zh-CN" b="1"/>
              <a:t>四皇后问题的无效摆放</a:t>
            </a:r>
          </a:p>
        </p:txBody>
      </p:sp>
      <p:sp>
        <p:nvSpPr>
          <p:cNvPr id="52291" name="Text Box 67"/>
          <p:cNvSpPr txBox="1">
            <a:spLocks noChangeArrowheads="1"/>
          </p:cNvSpPr>
          <p:nvPr/>
        </p:nvSpPr>
        <p:spPr bwMode="auto">
          <a:xfrm>
            <a:off x="5435600" y="5949950"/>
            <a:ext cx="2808288" cy="366713"/>
          </a:xfrm>
          <a:prstGeom prst="rect">
            <a:avLst/>
          </a:prstGeom>
          <a:noFill/>
          <a:ln w="9525">
            <a:noFill/>
            <a:miter lim="800000"/>
            <a:headEnd/>
            <a:tailEnd/>
          </a:ln>
        </p:spPr>
        <p:txBody>
          <a:bodyPr>
            <a:spAutoFit/>
          </a:bodyPr>
          <a:lstStyle/>
          <a:p>
            <a:pPr>
              <a:spcBef>
                <a:spcPct val="50000"/>
              </a:spcBef>
            </a:pPr>
            <a:r>
              <a:rPr lang="zh-CN" b="1"/>
              <a:t>四皇后问题的有效摆放</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mj-lt"/>
                <a:ea typeface="黑体" pitchFamily="2" charset="-122"/>
                <a:cs typeface="+mj-cs"/>
              </a:rPr>
              <a:t>四皇后问题</a:t>
            </a:r>
            <a:endParaRPr lang="zh-CN" sz="3600" b="1" dirty="0">
              <a:latin typeface="+mj-lt"/>
              <a:ea typeface="黑体" pitchFamily="2" charset="-122"/>
              <a:cs typeface="+mj-cs"/>
            </a:endParaRPr>
          </a:p>
        </p:txBody>
      </p:sp>
      <p:sp>
        <p:nvSpPr>
          <p:cNvPr id="4" name="Rectangle 3"/>
          <p:cNvSpPr txBox="1">
            <a:spLocks noChangeArrowheads="1"/>
          </p:cNvSpPr>
          <p:nvPr/>
        </p:nvSpPr>
        <p:spPr bwMode="auto">
          <a:xfrm>
            <a:off x="457200" y="1412875"/>
            <a:ext cx="8229600" cy="4525963"/>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a:solidFill>
                  <a:srgbClr val="000000"/>
                </a:solidFill>
                <a:latin typeface="Arial"/>
                <a:ea typeface="黑体"/>
              </a:rPr>
              <a:t>思考：如何用回溯法摆放四皇后？</a:t>
            </a:r>
          </a:p>
          <a:p>
            <a:pPr marL="342900" indent="-342900" eaLnBrk="0" hangingPunct="0">
              <a:spcBef>
                <a:spcPct val="20000"/>
              </a:spcBef>
              <a:defRPr/>
            </a:pPr>
            <a:r>
              <a:rPr lang="zh-CN" altLang="en-US" sz="2800" kern="0">
                <a:solidFill>
                  <a:srgbClr val="000000"/>
                </a:solidFill>
                <a:latin typeface="Arial"/>
                <a:ea typeface="黑体"/>
              </a:rPr>
              <a:t>提示：按行扩展搜索。</a:t>
            </a:r>
            <a:endParaRPr lang="zh-CN" altLang="en-US" sz="2800" kern="0" dirty="0">
              <a:solidFill>
                <a:srgbClr val="000000"/>
              </a:solidFill>
              <a:latin typeface="Arial"/>
              <a:ea typeface="黑体"/>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算法设计方法三</a:t>
            </a:r>
            <a:r>
              <a:rPr lang="zh-CN" altLang="zh-CN" sz="3600" b="1">
                <a:latin typeface="黑体" pitchFamily="49" charset="-122"/>
                <a:ea typeface="黑体" pitchFamily="2" charset="-122"/>
                <a:cs typeface="+mj-cs"/>
              </a:rPr>
              <a:t>—</a:t>
            </a:r>
            <a:r>
              <a:rPr lang="zh-CN" sz="3600" b="1">
                <a:latin typeface="黑体" pitchFamily="49" charset="-122"/>
                <a:ea typeface="黑体" pitchFamily="2" charset="-122"/>
                <a:cs typeface="+mj-cs"/>
              </a:rPr>
              <a:t>递归</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395288" y="1268413"/>
            <a:ext cx="8362950" cy="4525962"/>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zh-CN" altLang="en-US" sz="2800" kern="0" dirty="0">
                <a:solidFill>
                  <a:srgbClr val="000000"/>
                </a:solidFill>
                <a:latin typeface="Arial"/>
                <a:ea typeface="黑体"/>
              </a:rPr>
              <a:t>盗梦空间</a:t>
            </a:r>
          </a:p>
          <a:p>
            <a:pPr marL="342900" indent="-342900" eaLnBrk="0" hangingPunct="0">
              <a:lnSpc>
                <a:spcPct val="90000"/>
              </a:lnSpc>
              <a:spcBef>
                <a:spcPct val="20000"/>
              </a:spcBef>
              <a:buFontTx/>
              <a:buChar char="•"/>
              <a:defRPr/>
            </a:pPr>
            <a:r>
              <a:rPr lang="zh-CN" altLang="en-US" sz="2800" b="1" kern="0" dirty="0">
                <a:solidFill>
                  <a:srgbClr val="CC3300"/>
                </a:solidFill>
                <a:latin typeface="Arial"/>
                <a:ea typeface="黑体"/>
              </a:rPr>
              <a:t>递归：</a:t>
            </a:r>
            <a:r>
              <a:rPr lang="zh-CN" altLang="en-US" sz="2800" kern="0" dirty="0">
                <a:solidFill>
                  <a:srgbClr val="000000"/>
                </a:solidFill>
                <a:latin typeface="Arial"/>
                <a:ea typeface="黑体"/>
              </a:rPr>
              <a:t>是直接或间接地调用自身的算法。它的另一种定义是，用自己的简单情况，定义自己。 </a:t>
            </a:r>
          </a:p>
          <a:p>
            <a:pPr marL="342900" indent="-342900" eaLnBrk="0" hangingPunct="0">
              <a:lnSpc>
                <a:spcPct val="90000"/>
              </a:lnSpc>
              <a:spcBef>
                <a:spcPct val="20000"/>
              </a:spcBef>
              <a:buFontTx/>
              <a:buChar char="•"/>
              <a:defRPr/>
            </a:pPr>
            <a:r>
              <a:rPr lang="zh-CN" altLang="en-US" sz="2800" b="1" kern="0" dirty="0">
                <a:solidFill>
                  <a:srgbClr val="CC3300"/>
                </a:solidFill>
                <a:latin typeface="Arial"/>
                <a:ea typeface="黑体"/>
              </a:rPr>
              <a:t>应用</a:t>
            </a:r>
          </a:p>
          <a:p>
            <a:pPr marL="342900" indent="-342900" eaLnBrk="0" hangingPunct="0">
              <a:lnSpc>
                <a:spcPct val="90000"/>
              </a:lnSpc>
              <a:spcBef>
                <a:spcPct val="20000"/>
              </a:spcBef>
              <a:defRPr/>
            </a:pPr>
            <a:r>
              <a:rPr lang="zh-CN" altLang="en-US" sz="2800" kern="0" dirty="0">
                <a:solidFill>
                  <a:srgbClr val="000000"/>
                </a:solidFill>
                <a:latin typeface="Arial"/>
                <a:ea typeface="黑体"/>
              </a:rPr>
              <a:t>   欧几里得算法</a:t>
            </a:r>
          </a:p>
          <a:p>
            <a:pPr marL="342900" indent="-342900" eaLnBrk="0" hangingPunct="0">
              <a:lnSpc>
                <a:spcPct val="90000"/>
              </a:lnSpc>
              <a:spcBef>
                <a:spcPct val="20000"/>
              </a:spcBef>
              <a:buFontTx/>
              <a:buChar char="•"/>
              <a:defRPr/>
            </a:pPr>
            <a:endParaRPr lang="zh-CN" altLang="en-US" sz="2800" kern="0" dirty="0">
              <a:solidFill>
                <a:srgbClr val="000000"/>
              </a:solidFill>
              <a:latin typeface="Arial"/>
              <a:ea typeface="黑体"/>
            </a:endParaRPr>
          </a:p>
          <a:p>
            <a:pPr marL="342900" indent="-342900" eaLnBrk="0" hangingPunct="0">
              <a:lnSpc>
                <a:spcPct val="90000"/>
              </a:lnSpc>
              <a:spcBef>
                <a:spcPct val="20000"/>
              </a:spcBef>
              <a:buFontTx/>
              <a:buChar char="•"/>
              <a:defRPr/>
            </a:pPr>
            <a:endParaRPr lang="zh-CN" altLang="en-US" sz="2800" kern="0" dirty="0">
              <a:solidFill>
                <a:srgbClr val="000000"/>
              </a:solidFill>
              <a:latin typeface="Arial"/>
              <a:ea typeface="黑体"/>
            </a:endParaRPr>
          </a:p>
          <a:p>
            <a:pPr marL="342900" indent="-342900" eaLnBrk="0" hangingPunct="0">
              <a:lnSpc>
                <a:spcPct val="90000"/>
              </a:lnSpc>
              <a:spcBef>
                <a:spcPct val="20000"/>
              </a:spcBef>
              <a:defRPr/>
            </a:pPr>
            <a:r>
              <a:rPr lang="zh-CN" altLang="en-US" sz="2800" kern="0" dirty="0">
                <a:solidFill>
                  <a:srgbClr val="000000"/>
                </a:solidFill>
                <a:latin typeface="Arial"/>
                <a:ea typeface="黑体"/>
              </a:rPr>
              <a:t>   德罗斯特效应（Droste Effect）</a:t>
            </a:r>
          </a:p>
          <a:p>
            <a:pPr marL="342900" indent="-342900" eaLnBrk="0" hangingPunct="0">
              <a:lnSpc>
                <a:spcPct val="90000"/>
              </a:lnSpc>
              <a:spcBef>
                <a:spcPct val="20000"/>
              </a:spcBef>
              <a:defRPr/>
            </a:pPr>
            <a:r>
              <a:rPr lang="zh-CN" altLang="en-US" sz="2800" kern="0" dirty="0">
                <a:solidFill>
                  <a:srgbClr val="000000"/>
                </a:solidFill>
                <a:latin typeface="Arial"/>
                <a:ea typeface="黑体"/>
              </a:rPr>
              <a:t>   Fibnoacci数列</a:t>
            </a:r>
            <a:r>
              <a:rPr lang="zh-CN" altLang="en-US" sz="2400" kern="0" dirty="0">
                <a:solidFill>
                  <a:srgbClr val="000000"/>
                </a:solidFill>
                <a:latin typeface="Arial"/>
                <a:ea typeface="黑体"/>
              </a:rPr>
              <a:t>                 </a:t>
            </a:r>
          </a:p>
        </p:txBody>
      </p:sp>
      <p:graphicFrame>
        <p:nvGraphicFramePr>
          <p:cNvPr id="41986" name="Object 2"/>
          <p:cNvGraphicFramePr>
            <a:graphicFrameLocks noChangeAspect="1"/>
          </p:cNvGraphicFramePr>
          <p:nvPr/>
        </p:nvGraphicFramePr>
        <p:xfrm>
          <a:off x="2628900" y="3717925"/>
          <a:ext cx="3384550" cy="431800"/>
        </p:xfrm>
        <a:graphic>
          <a:graphicData uri="http://schemas.openxmlformats.org/presentationml/2006/ole">
            <mc:AlternateContent xmlns:mc="http://schemas.openxmlformats.org/markup-compatibility/2006">
              <mc:Choice xmlns:v="urn:schemas-microsoft-com:vml" Requires="v">
                <p:oleObj spid="_x0000_s2054" r:id="rId4" imgW="1613217" imgH="190817" progId="Equation.3">
                  <p:embed/>
                </p:oleObj>
              </mc:Choice>
              <mc:Fallback>
                <p:oleObj r:id="rId4" imgW="1613217" imgH="19081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3717925"/>
                        <a:ext cx="33845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mj-lt"/>
                <a:ea typeface="黑体" pitchFamily="2" charset="-122"/>
                <a:cs typeface="+mj-cs"/>
              </a:rPr>
              <a:t>德罗斯特效应（</a:t>
            </a:r>
            <a:r>
              <a:rPr lang="zh-CN" altLang="zh-CN" sz="3600" b="1">
                <a:latin typeface="+mj-lt"/>
                <a:ea typeface="黑体" pitchFamily="2" charset="-122"/>
                <a:cs typeface="+mj-cs"/>
              </a:rPr>
              <a:t>Droste Effect</a:t>
            </a:r>
            <a:r>
              <a:rPr lang="zh-CN" sz="3600" b="1">
                <a:latin typeface="+mj-lt"/>
                <a:ea typeface="黑体" pitchFamily="2" charset="-122"/>
                <a:cs typeface="+mj-cs"/>
              </a:rPr>
              <a:t>）</a:t>
            </a:r>
            <a:endParaRPr lang="zh-CN" sz="3600" b="1" dirty="0">
              <a:latin typeface="+mj-lt"/>
              <a:ea typeface="黑体" pitchFamily="2" charset="-122"/>
              <a:cs typeface="+mj-cs"/>
            </a:endParaRPr>
          </a:p>
        </p:txBody>
      </p:sp>
      <p:sp>
        <p:nvSpPr>
          <p:cNvPr id="4" name="Rectangle 3"/>
          <p:cNvSpPr txBox="1">
            <a:spLocks noChangeArrowheads="1"/>
          </p:cNvSpPr>
          <p:nvPr/>
        </p:nvSpPr>
        <p:spPr bwMode="auto">
          <a:xfrm>
            <a:off x="457200" y="1600200"/>
            <a:ext cx="8229600" cy="1252538"/>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a:solidFill>
                  <a:srgbClr val="000000"/>
                </a:solidFill>
                <a:latin typeface="黑体" pitchFamily="49" charset="-122"/>
                <a:ea typeface="黑体"/>
              </a:rPr>
              <a:t>递归的视觉形式，指一张图片的某个部分与整张图片相同，如此产生无限循环 。</a:t>
            </a:r>
            <a:endParaRPr lang="zh-CN" altLang="en-US" sz="2800" kern="0" dirty="0">
              <a:solidFill>
                <a:srgbClr val="000000"/>
              </a:solidFill>
              <a:latin typeface="黑体" pitchFamily="49" charset="-122"/>
              <a:ea typeface="黑体"/>
            </a:endParaRPr>
          </a:p>
        </p:txBody>
      </p:sp>
      <p:pic>
        <p:nvPicPr>
          <p:cNvPr id="54276" name="Picture 4"/>
          <p:cNvPicPr>
            <a:picLocks noChangeAspect="1" noChangeArrowheads="1"/>
          </p:cNvPicPr>
          <p:nvPr/>
        </p:nvPicPr>
        <p:blipFill>
          <a:blip r:embed="rId3"/>
          <a:srcRect/>
          <a:stretch>
            <a:fillRect/>
          </a:stretch>
        </p:blipFill>
        <p:spPr bwMode="auto">
          <a:xfrm>
            <a:off x="2771775" y="2852738"/>
            <a:ext cx="3671888" cy="352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zh-CN" sz="3600" b="1">
                <a:latin typeface="+mj-lt"/>
                <a:ea typeface="黑体" pitchFamily="2" charset="-122"/>
                <a:cs typeface="+mj-cs"/>
              </a:rPr>
              <a:t>Fibonacci</a:t>
            </a:r>
            <a:r>
              <a:rPr lang="zh-CN" sz="3600" b="1">
                <a:latin typeface="+mj-lt"/>
                <a:ea typeface="黑体" pitchFamily="2" charset="-122"/>
                <a:cs typeface="+mj-cs"/>
              </a:rPr>
              <a:t>数列 </a:t>
            </a:r>
            <a:endParaRPr lang="zh-CN" sz="3600" b="1" dirty="0">
              <a:latin typeface="+mj-lt"/>
              <a:ea typeface="黑体" pitchFamily="2" charset="-122"/>
              <a:cs typeface="+mj-cs"/>
            </a:endParaRPr>
          </a:p>
        </p:txBody>
      </p:sp>
      <p:sp>
        <p:nvSpPr>
          <p:cNvPr id="4" name="Rectangle 3"/>
          <p:cNvSpPr txBox="1">
            <a:spLocks noChangeArrowheads="1"/>
          </p:cNvSpPr>
          <p:nvPr/>
        </p:nvSpPr>
        <p:spPr bwMode="auto">
          <a:xfrm>
            <a:off x="107950" y="1989138"/>
            <a:ext cx="8567738" cy="3384550"/>
          </a:xfrm>
          <a:prstGeom prst="rect">
            <a:avLst/>
          </a:prstGeom>
          <a:noFill/>
          <a:ln w="9525">
            <a:noFill/>
            <a:miter lim="800000"/>
            <a:headEnd/>
            <a:tailEnd/>
          </a:ln>
        </p:spPr>
        <p:txBody>
          <a:bodyPr/>
          <a:lstStyle/>
          <a:p>
            <a:pPr marL="342900" indent="-342900" eaLnBrk="0" hangingPunct="0">
              <a:lnSpc>
                <a:spcPct val="150000"/>
              </a:lnSpc>
              <a:spcBef>
                <a:spcPct val="20000"/>
              </a:spcBef>
              <a:defRPr/>
            </a:pPr>
            <a:r>
              <a:rPr lang="en-US" altLang="zh-CN" sz="2400" kern="0" dirty="0">
                <a:solidFill>
                  <a:srgbClr val="000000"/>
                </a:solidFill>
                <a:latin typeface="Arial"/>
                <a:ea typeface="黑体"/>
              </a:rPr>
              <a:t>    </a:t>
            </a:r>
            <a:r>
              <a:rPr lang="zh-CN" altLang="zh-CN" sz="2400" kern="0" dirty="0">
                <a:solidFill>
                  <a:srgbClr val="000000"/>
                </a:solidFill>
                <a:latin typeface="Arial"/>
                <a:ea typeface="黑体"/>
              </a:rPr>
              <a:t>1202</a:t>
            </a:r>
            <a:r>
              <a:rPr lang="zh-CN" altLang="en-US" sz="2400" kern="0" dirty="0">
                <a:solidFill>
                  <a:srgbClr val="000000"/>
                </a:solidFill>
                <a:latin typeface="Arial"/>
                <a:ea typeface="黑体"/>
              </a:rPr>
              <a:t>年，意大利数学家斐波那契出版了他的</a:t>
            </a:r>
            <a:r>
              <a:rPr lang="zh-CN" altLang="zh-CN" sz="2400" kern="0" dirty="0">
                <a:solidFill>
                  <a:srgbClr val="000000"/>
                </a:solidFill>
                <a:latin typeface="Arial"/>
                <a:ea typeface="黑体"/>
              </a:rPr>
              <a:t>《</a:t>
            </a:r>
            <a:r>
              <a:rPr lang="zh-CN" altLang="en-US" sz="2400" kern="0" dirty="0">
                <a:solidFill>
                  <a:srgbClr val="000000"/>
                </a:solidFill>
                <a:latin typeface="Arial"/>
                <a:ea typeface="黑体"/>
              </a:rPr>
              <a:t>算盘全书</a:t>
            </a:r>
            <a:r>
              <a:rPr lang="zh-CN" altLang="zh-CN" sz="2400" kern="0" dirty="0">
                <a:solidFill>
                  <a:srgbClr val="000000"/>
                </a:solidFill>
                <a:latin typeface="Arial"/>
                <a:ea typeface="黑体"/>
              </a:rPr>
              <a:t>》</a:t>
            </a:r>
            <a:r>
              <a:rPr lang="zh-CN" altLang="en-US" sz="2400" kern="0" dirty="0">
                <a:solidFill>
                  <a:srgbClr val="000000"/>
                </a:solidFill>
                <a:latin typeface="Arial"/>
                <a:ea typeface="黑体"/>
              </a:rPr>
              <a:t>。他在书中提出了一个关于兔子繁殖的问题：如果一对兔子每月能生一对小兔（一雄一雌），而每对小兔在他出生后的第三个月里，又能开始生一对小兔，假定在不发生死亡的情况下，由一对出生的小兔开始，</a:t>
            </a:r>
            <a:r>
              <a:rPr lang="zh-CN" altLang="zh-CN" sz="2400" kern="0" dirty="0">
                <a:solidFill>
                  <a:srgbClr val="000000"/>
                </a:solidFill>
                <a:latin typeface="Arial"/>
                <a:ea typeface="黑体"/>
              </a:rPr>
              <a:t>50</a:t>
            </a:r>
            <a:r>
              <a:rPr lang="zh-CN" altLang="en-US" sz="2400" kern="0" dirty="0">
                <a:solidFill>
                  <a:srgbClr val="000000"/>
                </a:solidFill>
                <a:latin typeface="Arial"/>
                <a:ea typeface="黑体"/>
              </a:rPr>
              <a:t>月后会有多少对兔子？</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23850" y="333375"/>
            <a:ext cx="8229600" cy="1371600"/>
          </a:xfrm>
          <a:prstGeom prst="rect">
            <a:avLst/>
          </a:prstGeom>
          <a:noFill/>
          <a:ln w="9525">
            <a:noFill/>
            <a:miter lim="800000"/>
            <a:headEnd/>
            <a:tailEnd/>
          </a:ln>
        </p:spPr>
        <p:txBody>
          <a:bodyPr anchor="ctr"/>
          <a:lstStyle/>
          <a:p>
            <a:pPr eaLnBrk="0" hangingPunct="0">
              <a:defRPr/>
            </a:pPr>
            <a:r>
              <a:rPr lang="zh-CN" altLang="en-US" sz="3600" b="1" dirty="0">
                <a:latin typeface="+mj-lt"/>
                <a:ea typeface="黑体" pitchFamily="49" charset="-122"/>
                <a:cs typeface="+mj-cs"/>
              </a:rPr>
              <a:t>第</a:t>
            </a:r>
            <a:r>
              <a:rPr lang="en-US" altLang="zh-CN" sz="3600" b="1" dirty="0">
                <a:latin typeface="+mj-lt"/>
                <a:ea typeface="黑体" pitchFamily="49" charset="-122"/>
                <a:cs typeface="+mj-cs"/>
              </a:rPr>
              <a:t>3 </a:t>
            </a:r>
            <a:r>
              <a:rPr lang="zh-CN" altLang="en-US" sz="3600" b="1" dirty="0">
                <a:latin typeface="+mj-lt"/>
                <a:ea typeface="黑体" pitchFamily="49" charset="-122"/>
                <a:cs typeface="+mj-cs"/>
              </a:rPr>
              <a:t>章 算法基础</a:t>
            </a:r>
          </a:p>
        </p:txBody>
      </p:sp>
      <p:sp>
        <p:nvSpPr>
          <p:cNvPr id="13315" name="Rectangle 3"/>
          <p:cNvSpPr txBox="1">
            <a:spLocks noChangeArrowheads="1"/>
          </p:cNvSpPr>
          <p:nvPr/>
        </p:nvSpPr>
        <p:spPr bwMode="auto">
          <a:xfrm>
            <a:off x="468313" y="1700213"/>
            <a:ext cx="8229600" cy="3886200"/>
          </a:xfrm>
          <a:prstGeom prst="rect">
            <a:avLst/>
          </a:prstGeom>
          <a:noFill/>
          <a:ln w="9525">
            <a:noFill/>
            <a:miter lim="800000"/>
            <a:headEnd/>
            <a:tailEnd/>
          </a:ln>
        </p:spPr>
        <p:txBody>
          <a:bodyPr/>
          <a:lstStyle/>
          <a:p>
            <a:pPr eaLnBrk="0" hangingPunct="0">
              <a:lnSpc>
                <a:spcPct val="150000"/>
              </a:lnSpc>
              <a:spcBef>
                <a:spcPct val="20000"/>
              </a:spcBef>
            </a:pPr>
            <a:r>
              <a:rPr lang="en-US" altLang="zh-CN" sz="3200" b="1" dirty="0"/>
              <a:t>3.1  </a:t>
            </a:r>
            <a:r>
              <a:rPr lang="zh-CN" altLang="en-US" sz="3200" b="1" dirty="0"/>
              <a:t>算法的概念</a:t>
            </a:r>
            <a:endParaRPr lang="en-US" altLang="zh-CN" sz="3200" b="1" dirty="0"/>
          </a:p>
          <a:p>
            <a:r>
              <a:rPr lang="en-US" altLang="zh-CN" sz="3200" b="1" dirty="0"/>
              <a:t>3.2  </a:t>
            </a:r>
            <a:r>
              <a:rPr lang="zh-CN" altLang="zh-CN" sz="3200" b="1" dirty="0"/>
              <a:t>算法的描述</a:t>
            </a:r>
          </a:p>
          <a:p>
            <a:r>
              <a:rPr lang="zh-CN" altLang="en-US" sz="3200" b="1" dirty="0" smtClean="0"/>
              <a:t>* </a:t>
            </a:r>
            <a:r>
              <a:rPr lang="en-US" altLang="zh-CN" sz="3200" b="1" dirty="0" smtClean="0"/>
              <a:t>3.3  </a:t>
            </a:r>
            <a:r>
              <a:rPr lang="zh-CN" altLang="zh-CN" sz="3200" b="1" dirty="0"/>
              <a:t>算法的设计</a:t>
            </a:r>
            <a:endParaRPr lang="en-US" altLang="zh-CN" sz="3200" b="1" dirty="0"/>
          </a:p>
          <a:p>
            <a:r>
              <a:rPr lang="en-US" altLang="zh-CN" sz="3200" b="1" dirty="0"/>
              <a:t>3.4  </a:t>
            </a:r>
            <a:r>
              <a:rPr lang="zh-CN" altLang="en-US" sz="3200" b="1" dirty="0"/>
              <a:t>算法的评价和分析</a:t>
            </a:r>
            <a:endParaRPr lang="en-US" altLang="zh-CN" sz="3200" b="1" dirty="0"/>
          </a:p>
          <a:p>
            <a:r>
              <a:rPr lang="zh-CN" altLang="en-US" sz="3200" b="1" dirty="0"/>
              <a:t>*</a:t>
            </a:r>
            <a:r>
              <a:rPr lang="en-US" altLang="zh-CN" sz="3200" b="1" dirty="0"/>
              <a:t>3.5 </a:t>
            </a:r>
            <a:r>
              <a:rPr lang="zh-CN" altLang="en-US" sz="3200" b="1" dirty="0"/>
              <a:t>算法中的常用数学工具</a:t>
            </a:r>
          </a:p>
          <a:p>
            <a:endParaRPr lang="zh-CN" altLang="zh-CN" sz="32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zh-CN" sz="3600" b="1">
                <a:latin typeface="+mj-lt"/>
                <a:ea typeface="黑体" pitchFamily="2" charset="-122"/>
                <a:cs typeface="+mj-cs"/>
              </a:rPr>
              <a:t>Fibonacci</a:t>
            </a:r>
            <a:r>
              <a:rPr lang="zh-CN" sz="3600" b="1">
                <a:latin typeface="+mj-lt"/>
                <a:ea typeface="黑体" pitchFamily="2" charset="-122"/>
                <a:cs typeface="+mj-cs"/>
              </a:rPr>
              <a:t>数列 </a:t>
            </a:r>
            <a:endParaRPr lang="zh-CN" sz="3600" b="1" dirty="0">
              <a:latin typeface="+mj-lt"/>
              <a:ea typeface="黑体" pitchFamily="2" charset="-122"/>
              <a:cs typeface="+mj-cs"/>
            </a:endParaRPr>
          </a:p>
        </p:txBody>
      </p:sp>
      <p:sp>
        <p:nvSpPr>
          <p:cNvPr id="4" name="Rectangle 2"/>
          <p:cNvSpPr txBox="1">
            <a:spLocks noChangeArrowheads="1"/>
          </p:cNvSpPr>
          <p:nvPr/>
        </p:nvSpPr>
        <p:spPr bwMode="auto">
          <a:xfrm>
            <a:off x="395288" y="1268413"/>
            <a:ext cx="7777162" cy="1152525"/>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a:solidFill>
                  <a:srgbClr val="000000"/>
                </a:solidFill>
                <a:latin typeface="Arial"/>
                <a:ea typeface="黑体"/>
              </a:rPr>
              <a:t>分析得：每月兔子对数依次为：</a:t>
            </a:r>
          </a:p>
          <a:p>
            <a:pPr marL="342900" indent="-342900" eaLnBrk="0" hangingPunct="0">
              <a:spcBef>
                <a:spcPct val="20000"/>
              </a:spcBef>
              <a:defRPr/>
            </a:pPr>
            <a:r>
              <a:rPr lang="zh-CN" altLang="zh-CN" sz="2800" kern="0">
                <a:solidFill>
                  <a:srgbClr val="000000"/>
                </a:solidFill>
                <a:latin typeface="Arial"/>
                <a:ea typeface="黑体"/>
              </a:rPr>
              <a:t>1,1,2,3,5,8,13,21,34,55,89,144,233…</a:t>
            </a:r>
            <a:r>
              <a:rPr lang="zh-CN" altLang="en-US" sz="2800" kern="0">
                <a:solidFill>
                  <a:srgbClr val="000000"/>
                </a:solidFill>
                <a:latin typeface="Arial"/>
                <a:ea typeface="黑体"/>
              </a:rPr>
              <a:t>，即          </a:t>
            </a:r>
          </a:p>
          <a:p>
            <a:pPr marL="342900" indent="-342900" eaLnBrk="0" hangingPunct="0">
              <a:spcBef>
                <a:spcPct val="20000"/>
              </a:spcBef>
              <a:defRPr/>
            </a:pPr>
            <a:endParaRPr lang="zh-CN" altLang="zh-CN" sz="2800" kern="0" dirty="0">
              <a:solidFill>
                <a:srgbClr val="000000"/>
              </a:solidFill>
              <a:latin typeface="Arial"/>
              <a:ea typeface="黑体"/>
            </a:endParaRPr>
          </a:p>
        </p:txBody>
      </p:sp>
      <p:graphicFrame>
        <p:nvGraphicFramePr>
          <p:cNvPr id="3074" name="Object 2"/>
          <p:cNvGraphicFramePr>
            <a:graphicFrameLocks noChangeAspect="1"/>
          </p:cNvGraphicFramePr>
          <p:nvPr/>
        </p:nvGraphicFramePr>
        <p:xfrm>
          <a:off x="3276600" y="2636838"/>
          <a:ext cx="3384550" cy="1008062"/>
        </p:xfrm>
        <a:graphic>
          <a:graphicData uri="http://schemas.openxmlformats.org/presentationml/2006/ole">
            <mc:AlternateContent xmlns:mc="http://schemas.openxmlformats.org/markup-compatibility/2006">
              <mc:Choice xmlns:v="urn:schemas-microsoft-com:vml" Requires="v">
                <p:oleObj spid="_x0000_s3078" r:id="rId4" imgW="1424920" imgH="445258" progId="Equation.3">
                  <p:embed/>
                </p:oleObj>
              </mc:Choice>
              <mc:Fallback>
                <p:oleObj r:id="rId4" imgW="1424920" imgH="445258"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636838"/>
                        <a:ext cx="33845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6"/>
          <p:cNvSpPr>
            <a:spLocks noChangeArrowheads="1"/>
          </p:cNvSpPr>
          <p:nvPr/>
        </p:nvSpPr>
        <p:spPr bwMode="auto">
          <a:xfrm>
            <a:off x="539750" y="3789363"/>
            <a:ext cx="7704138" cy="1152525"/>
          </a:xfrm>
          <a:prstGeom prst="rect">
            <a:avLst/>
          </a:prstGeom>
          <a:noFill/>
          <a:ln w="9525">
            <a:noFill/>
            <a:miter lim="800000"/>
            <a:headEnd/>
            <a:tailEnd/>
          </a:ln>
        </p:spPr>
        <p:txBody>
          <a:bodyPr/>
          <a:lstStyle/>
          <a:p>
            <a:pPr marL="342900" indent="-342900" eaLnBrk="0" hangingPunct="0">
              <a:spcBef>
                <a:spcPct val="20000"/>
              </a:spcBef>
            </a:pPr>
            <a:r>
              <a:rPr lang="zh-CN" sz="2800">
                <a:latin typeface="黑体" pitchFamily="49" charset="-122"/>
                <a:ea typeface="黑体" pitchFamily="49" charset="-122"/>
              </a:rPr>
              <a:t>称数列</a:t>
            </a:r>
            <a:r>
              <a:rPr lang="zh-CN" altLang="zh-CN" sz="2800">
                <a:latin typeface="黑体" pitchFamily="49" charset="-122"/>
                <a:ea typeface="黑体" pitchFamily="49" charset="-122"/>
              </a:rPr>
              <a:t>{F</a:t>
            </a:r>
            <a:r>
              <a:rPr lang="zh-CN" altLang="zh-CN" sz="2800" baseline="-25000">
                <a:latin typeface="黑体" pitchFamily="49" charset="-122"/>
                <a:ea typeface="黑体" pitchFamily="49" charset="-122"/>
              </a:rPr>
              <a:t>i</a:t>
            </a:r>
            <a:r>
              <a:rPr lang="zh-CN" altLang="zh-CN" sz="2800">
                <a:latin typeface="黑体" pitchFamily="49" charset="-122"/>
                <a:ea typeface="黑体" pitchFamily="49" charset="-122"/>
              </a:rPr>
              <a:t>}</a:t>
            </a:r>
            <a:r>
              <a:rPr lang="zh-CN" sz="2800">
                <a:latin typeface="黑体" pitchFamily="49" charset="-122"/>
                <a:ea typeface="黑体" pitchFamily="49" charset="-122"/>
              </a:rPr>
              <a:t>为</a:t>
            </a:r>
            <a:r>
              <a:rPr lang="zh-CN" altLang="zh-CN" sz="2800">
                <a:latin typeface="黑体" pitchFamily="49" charset="-122"/>
                <a:ea typeface="黑体" pitchFamily="49" charset="-122"/>
              </a:rPr>
              <a:t>Fibonacci</a:t>
            </a:r>
            <a:r>
              <a:rPr lang="zh-CN" sz="2800">
                <a:latin typeface="黑体" pitchFamily="49" charset="-122"/>
                <a:ea typeface="黑体" pitchFamily="49" charset="-122"/>
              </a:rPr>
              <a:t>数列，也称兔子数列。</a:t>
            </a:r>
          </a:p>
          <a:p>
            <a:pPr marL="342900" indent="-342900" eaLnBrk="0" hangingPunct="0">
              <a:spcBef>
                <a:spcPct val="20000"/>
              </a:spcBef>
            </a:pPr>
            <a:endParaRPr lang="zh-CN" altLang="zh-CN" sz="2400">
              <a:ea typeface="黑体"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算法设计方法四</a:t>
            </a:r>
            <a:r>
              <a:rPr lang="zh-CN" altLang="zh-CN" sz="3600" b="1">
                <a:latin typeface="黑体" pitchFamily="49" charset="-122"/>
                <a:ea typeface="黑体" pitchFamily="2" charset="-122"/>
                <a:cs typeface="+mj-cs"/>
              </a:rPr>
              <a:t>—</a:t>
            </a:r>
            <a:r>
              <a:rPr lang="zh-CN" sz="3600" b="1">
                <a:latin typeface="黑体" pitchFamily="49" charset="-122"/>
                <a:ea typeface="黑体" pitchFamily="2" charset="-122"/>
                <a:cs typeface="+mj-cs"/>
              </a:rPr>
              <a:t>分治</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396875" y="1270000"/>
            <a:ext cx="8207375" cy="5400675"/>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a:solidFill>
                  <a:srgbClr val="000000"/>
                </a:solidFill>
                <a:latin typeface="Arial"/>
                <a:ea typeface="黑体"/>
              </a:rPr>
              <a:t>孙子兵法：分而治之、逐个击破</a:t>
            </a:r>
          </a:p>
          <a:p>
            <a:pPr marL="342900" indent="-342900" eaLnBrk="0" hangingPunct="0">
              <a:spcBef>
                <a:spcPct val="20000"/>
              </a:spcBef>
              <a:buFontTx/>
              <a:buChar char="•"/>
              <a:defRPr/>
            </a:pPr>
            <a:r>
              <a:rPr lang="zh-CN" altLang="en-US" sz="2800" b="1" kern="0">
                <a:solidFill>
                  <a:srgbClr val="CC3300"/>
                </a:solidFill>
                <a:latin typeface="Arial"/>
                <a:ea typeface="黑体"/>
              </a:rPr>
              <a:t>分治法：</a:t>
            </a:r>
            <a:r>
              <a:rPr lang="zh-CN" altLang="en-US" sz="2800" kern="0">
                <a:solidFill>
                  <a:srgbClr val="000000"/>
                </a:solidFill>
                <a:latin typeface="Arial"/>
                <a:ea typeface="黑体"/>
              </a:rPr>
              <a:t>将原问题分解为小规模子问题-&gt;</a:t>
            </a:r>
          </a:p>
          <a:p>
            <a:pPr marL="342900" indent="-342900" eaLnBrk="0" hangingPunct="0">
              <a:spcBef>
                <a:spcPct val="20000"/>
              </a:spcBef>
              <a:defRPr/>
            </a:pPr>
            <a:r>
              <a:rPr lang="zh-CN" altLang="en-US" sz="2800" kern="0">
                <a:solidFill>
                  <a:srgbClr val="000000"/>
                </a:solidFill>
                <a:latin typeface="Arial"/>
                <a:ea typeface="黑体"/>
              </a:rPr>
              <a:t>                  求解子问题-&gt;</a:t>
            </a:r>
          </a:p>
          <a:p>
            <a:pPr marL="342900" indent="-342900" eaLnBrk="0" hangingPunct="0">
              <a:spcBef>
                <a:spcPct val="20000"/>
              </a:spcBef>
              <a:defRPr/>
            </a:pPr>
            <a:r>
              <a:rPr lang="zh-CN" altLang="en-US" sz="2800" kern="0">
                <a:solidFill>
                  <a:srgbClr val="000000"/>
                </a:solidFill>
                <a:latin typeface="Arial"/>
                <a:ea typeface="黑体"/>
              </a:rPr>
              <a:t>                  子问题解合并</a:t>
            </a:r>
          </a:p>
          <a:p>
            <a:pPr marL="342900" indent="-342900" eaLnBrk="0" hangingPunct="0">
              <a:spcBef>
                <a:spcPct val="20000"/>
              </a:spcBef>
              <a:buFontTx/>
              <a:buChar char="•"/>
              <a:defRPr/>
            </a:pPr>
            <a:r>
              <a:rPr lang="zh-CN" altLang="en-US" sz="2800" b="1" kern="0">
                <a:solidFill>
                  <a:srgbClr val="CC3300"/>
                </a:solidFill>
                <a:latin typeface="Arial"/>
                <a:ea typeface="黑体"/>
              </a:rPr>
              <a:t>应用</a:t>
            </a:r>
          </a:p>
          <a:p>
            <a:pPr marL="342900" indent="-342900" eaLnBrk="0" hangingPunct="0">
              <a:spcBef>
                <a:spcPct val="20000"/>
              </a:spcBef>
              <a:defRPr/>
            </a:pPr>
            <a:r>
              <a:rPr lang="zh-CN" altLang="en-US" sz="2800" kern="0">
                <a:solidFill>
                  <a:srgbClr val="000000"/>
                </a:solidFill>
                <a:latin typeface="Arial"/>
                <a:ea typeface="黑体"/>
              </a:rPr>
              <a:t>    广泛用于组织管理和军事等领域：分公司设立、竞赛的赛制</a:t>
            </a:r>
          </a:p>
          <a:p>
            <a:pPr marL="342900" indent="-342900" eaLnBrk="0" hangingPunct="0">
              <a:spcBef>
                <a:spcPct val="20000"/>
              </a:spcBef>
              <a:defRPr/>
            </a:pPr>
            <a:r>
              <a:rPr lang="zh-CN" altLang="en-US" sz="2800" kern="0">
                <a:solidFill>
                  <a:srgbClr val="000000"/>
                </a:solidFill>
                <a:latin typeface="Arial"/>
                <a:ea typeface="黑体"/>
              </a:rPr>
              <a:t>   第一章国王的婚姻中宰相的策略</a:t>
            </a:r>
          </a:p>
          <a:p>
            <a:pPr marL="342900" indent="-342900" eaLnBrk="0" hangingPunct="0">
              <a:spcBef>
                <a:spcPct val="20000"/>
              </a:spcBef>
              <a:defRPr/>
            </a:pPr>
            <a:r>
              <a:rPr lang="zh-CN" altLang="en-US" sz="2800" kern="0">
                <a:solidFill>
                  <a:srgbClr val="000000"/>
                </a:solidFill>
                <a:latin typeface="Arial"/>
                <a:ea typeface="黑体"/>
              </a:rPr>
              <a:t>   Google的MapReduce</a:t>
            </a:r>
          </a:p>
          <a:p>
            <a:pPr marL="342900" indent="-342900" eaLnBrk="0" hangingPunct="0">
              <a:spcBef>
                <a:spcPct val="20000"/>
              </a:spcBef>
              <a:defRPr/>
            </a:pPr>
            <a:r>
              <a:rPr lang="zh-CN" altLang="en-US" sz="2800" kern="0">
                <a:solidFill>
                  <a:srgbClr val="000000"/>
                </a:solidFill>
                <a:latin typeface="Arial"/>
                <a:ea typeface="黑体"/>
              </a:rPr>
              <a:t>   二分查找</a:t>
            </a:r>
            <a:endParaRPr lang="zh-CN" altLang="en-US" sz="2800" kern="0" dirty="0">
              <a:solidFill>
                <a:srgbClr val="000000"/>
              </a:solidFill>
              <a:latin typeface="Arial"/>
              <a:ea typeface="黑体"/>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zh-CN" sz="3600" b="1">
                <a:latin typeface="黑体" pitchFamily="49" charset="-122"/>
                <a:ea typeface="黑体" pitchFamily="2" charset="-122"/>
                <a:cs typeface="+mj-cs"/>
              </a:rPr>
              <a:t>MapReduce</a:t>
            </a:r>
            <a:endParaRPr lang="zh-CN" altLang="zh-CN" sz="3600" b="1" dirty="0">
              <a:latin typeface="黑体" pitchFamily="49" charset="-122"/>
              <a:ea typeface="黑体" pitchFamily="2" charset="-122"/>
              <a:cs typeface="+mj-cs"/>
            </a:endParaRPr>
          </a:p>
        </p:txBody>
      </p:sp>
      <p:sp>
        <p:nvSpPr>
          <p:cNvPr id="4" name="Rectangle 4"/>
          <p:cNvSpPr txBox="1">
            <a:spLocks noChangeArrowheads="1"/>
          </p:cNvSpPr>
          <p:nvPr/>
        </p:nvSpPr>
        <p:spPr bwMode="auto">
          <a:xfrm>
            <a:off x="395288" y="1268413"/>
            <a:ext cx="8362950" cy="865187"/>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a:solidFill>
                  <a:srgbClr val="000000"/>
                </a:solidFill>
                <a:latin typeface="Arial"/>
                <a:ea typeface="黑体"/>
              </a:rPr>
              <a:t>并行计算编程模型</a:t>
            </a:r>
            <a:endParaRPr lang="zh-CN" altLang="en-US" sz="2800" kern="0" dirty="0">
              <a:solidFill>
                <a:srgbClr val="000000"/>
              </a:solidFill>
              <a:latin typeface="Arial"/>
              <a:ea typeface="黑体"/>
            </a:endParaRPr>
          </a:p>
        </p:txBody>
      </p:sp>
      <p:pic>
        <p:nvPicPr>
          <p:cNvPr id="57348" name="Picture 3"/>
          <p:cNvPicPr>
            <a:picLocks noChangeAspect="1" noChangeArrowheads="1"/>
          </p:cNvPicPr>
          <p:nvPr/>
        </p:nvPicPr>
        <p:blipFill>
          <a:blip r:embed="rId3"/>
          <a:srcRect/>
          <a:stretch>
            <a:fillRect/>
          </a:stretch>
        </p:blipFill>
        <p:spPr bwMode="auto">
          <a:xfrm>
            <a:off x="539750" y="2205038"/>
            <a:ext cx="8280400" cy="352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二分查找</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395288" y="1268413"/>
            <a:ext cx="8362950" cy="865187"/>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a:solidFill>
                  <a:srgbClr val="000000"/>
                </a:solidFill>
                <a:latin typeface="Arial"/>
                <a:ea typeface="黑体"/>
              </a:rPr>
              <a:t>在有序表中查找元素</a:t>
            </a:r>
            <a:endParaRPr lang="zh-CN" altLang="en-US" sz="2800" kern="0" dirty="0">
              <a:solidFill>
                <a:srgbClr val="000000"/>
              </a:solidFill>
              <a:latin typeface="Arial"/>
              <a:ea typeface="黑体"/>
            </a:endParaRPr>
          </a:p>
        </p:txBody>
      </p:sp>
      <p:pic>
        <p:nvPicPr>
          <p:cNvPr id="58372" name="Picture 4"/>
          <p:cNvPicPr>
            <a:picLocks noChangeAspect="1" noChangeArrowheads="1"/>
          </p:cNvPicPr>
          <p:nvPr/>
        </p:nvPicPr>
        <p:blipFill>
          <a:blip r:embed="rId3"/>
          <a:srcRect/>
          <a:stretch>
            <a:fillRect/>
          </a:stretch>
        </p:blipFill>
        <p:spPr bwMode="auto">
          <a:xfrm>
            <a:off x="900113" y="1916113"/>
            <a:ext cx="7416800" cy="4464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算法设计方法五</a:t>
            </a:r>
            <a:r>
              <a:rPr lang="zh-CN" altLang="zh-CN" sz="3600" b="1">
                <a:latin typeface="黑体" pitchFamily="49" charset="-122"/>
                <a:ea typeface="黑体" pitchFamily="2" charset="-122"/>
                <a:cs typeface="+mj-cs"/>
              </a:rPr>
              <a:t>—</a:t>
            </a:r>
            <a:r>
              <a:rPr lang="zh-CN" sz="3600" b="1">
                <a:latin typeface="黑体" pitchFamily="49" charset="-122"/>
                <a:ea typeface="黑体" pitchFamily="2" charset="-122"/>
                <a:cs typeface="+mj-cs"/>
              </a:rPr>
              <a:t>贪心算法</a:t>
            </a:r>
            <a:endParaRPr lang="zh-CN" sz="3600" b="1" dirty="0">
              <a:latin typeface="黑体" pitchFamily="49" charset="-122"/>
              <a:ea typeface="黑体" pitchFamily="2" charset="-122"/>
              <a:cs typeface="+mj-cs"/>
            </a:endParaRPr>
          </a:p>
        </p:txBody>
      </p:sp>
      <p:sp>
        <p:nvSpPr>
          <p:cNvPr id="5" name="Rectangle 3"/>
          <p:cNvSpPr txBox="1">
            <a:spLocks noChangeArrowheads="1"/>
          </p:cNvSpPr>
          <p:nvPr/>
        </p:nvSpPr>
        <p:spPr bwMode="auto">
          <a:xfrm>
            <a:off x="395288" y="1270000"/>
            <a:ext cx="8640762" cy="5975350"/>
          </a:xfrm>
          <a:prstGeom prst="rect">
            <a:avLst/>
          </a:prstGeom>
          <a:noFill/>
          <a:ln w="9525">
            <a:noFill/>
            <a:miter lim="800000"/>
            <a:headEnd/>
            <a:tailEnd/>
          </a:ln>
        </p:spPr>
        <p:txBody>
          <a:bodyPr/>
          <a:lstStyle/>
          <a:p>
            <a:pPr marL="342900" indent="-342900" eaLnBrk="0" hangingPunct="0">
              <a:lnSpc>
                <a:spcPct val="90000"/>
              </a:lnSpc>
              <a:spcBef>
                <a:spcPct val="20000"/>
              </a:spcBef>
              <a:buFontTx/>
              <a:buChar char="•"/>
              <a:defRPr/>
            </a:pPr>
            <a:r>
              <a:rPr lang="zh-CN" altLang="en-US" sz="2800" kern="0">
                <a:solidFill>
                  <a:srgbClr val="000000"/>
                </a:solidFill>
                <a:latin typeface="Arial"/>
                <a:ea typeface="黑体"/>
              </a:rPr>
              <a:t>贪心是实际生活中常用到的策略：</a:t>
            </a:r>
          </a:p>
          <a:p>
            <a:pPr marL="342900" indent="-342900" eaLnBrk="0" hangingPunct="0">
              <a:lnSpc>
                <a:spcPct val="90000"/>
              </a:lnSpc>
              <a:spcBef>
                <a:spcPct val="20000"/>
              </a:spcBef>
              <a:defRPr/>
            </a:pPr>
            <a:r>
              <a:rPr lang="zh-CN" altLang="en-US" sz="2800" kern="0">
                <a:solidFill>
                  <a:srgbClr val="000000"/>
                </a:solidFill>
                <a:latin typeface="Arial"/>
                <a:ea typeface="黑体"/>
              </a:rPr>
              <a:t>    货币支付：收银员在找零时，希望所支付的货币</a:t>
            </a:r>
          </a:p>
          <a:p>
            <a:pPr marL="342900" indent="-342900" eaLnBrk="0" hangingPunct="0">
              <a:lnSpc>
                <a:spcPct val="90000"/>
              </a:lnSpc>
              <a:spcBef>
                <a:spcPct val="20000"/>
              </a:spcBef>
              <a:defRPr/>
            </a:pPr>
            <a:r>
              <a:rPr lang="zh-CN" altLang="en-US" sz="2800" kern="0">
                <a:solidFill>
                  <a:srgbClr val="000000"/>
                </a:solidFill>
                <a:latin typeface="Arial"/>
                <a:ea typeface="黑体"/>
              </a:rPr>
              <a:t>    张数最少。</a:t>
            </a:r>
          </a:p>
          <a:p>
            <a:pPr marL="342900" indent="-342900" eaLnBrk="0" hangingPunct="0">
              <a:lnSpc>
                <a:spcPct val="90000"/>
              </a:lnSpc>
              <a:spcBef>
                <a:spcPct val="20000"/>
              </a:spcBef>
              <a:defRPr/>
            </a:pPr>
            <a:r>
              <a:rPr lang="zh-CN" altLang="en-US" sz="2800" kern="0">
                <a:solidFill>
                  <a:srgbClr val="000000"/>
                </a:solidFill>
                <a:latin typeface="Arial"/>
                <a:ea typeface="黑体"/>
              </a:rPr>
              <a:t>    为尽快修完所有学分，每学期选课时，贪心选择尽可能多得课程，修得尽可能多得学分。</a:t>
            </a:r>
          </a:p>
          <a:p>
            <a:pPr marL="342900" indent="-342900" eaLnBrk="0" hangingPunct="0">
              <a:lnSpc>
                <a:spcPct val="90000"/>
              </a:lnSpc>
              <a:spcBef>
                <a:spcPct val="20000"/>
              </a:spcBef>
              <a:defRPr/>
            </a:pPr>
            <a:r>
              <a:rPr lang="zh-CN" altLang="en-US" sz="2800" kern="0">
                <a:solidFill>
                  <a:srgbClr val="000000"/>
                </a:solidFill>
                <a:latin typeface="Arial"/>
                <a:ea typeface="黑体"/>
              </a:rPr>
              <a:t>    </a:t>
            </a:r>
          </a:p>
          <a:p>
            <a:pPr marL="342900" indent="-342900" eaLnBrk="0" hangingPunct="0">
              <a:lnSpc>
                <a:spcPct val="90000"/>
              </a:lnSpc>
              <a:spcBef>
                <a:spcPct val="20000"/>
              </a:spcBef>
              <a:buFontTx/>
              <a:buChar char="•"/>
              <a:defRPr/>
            </a:pPr>
            <a:r>
              <a:rPr lang="zh-CN" altLang="en-US" sz="2800" kern="0">
                <a:solidFill>
                  <a:srgbClr val="CC3300"/>
                </a:solidFill>
                <a:latin typeface="Arial"/>
                <a:ea typeface="黑体"/>
              </a:rPr>
              <a:t>贪心：</a:t>
            </a:r>
            <a:r>
              <a:rPr lang="zh-CN" altLang="en-US" sz="2800" kern="0">
                <a:solidFill>
                  <a:srgbClr val="000000"/>
                </a:solidFill>
                <a:latin typeface="Arial"/>
                <a:ea typeface="黑体"/>
              </a:rPr>
              <a:t>待求解问题分解成若干个子问题进行分步求解，且每一步总是做出当前最好选择，即得到局部最优解，由这一系列的局部最优解构成问题的解。</a:t>
            </a:r>
          </a:p>
          <a:p>
            <a:pPr marL="342900" indent="-342900" eaLnBrk="0" hangingPunct="0">
              <a:lnSpc>
                <a:spcPct val="90000"/>
              </a:lnSpc>
              <a:spcBef>
                <a:spcPct val="20000"/>
              </a:spcBef>
              <a:buFontTx/>
              <a:buChar char="•"/>
              <a:defRPr/>
            </a:pPr>
            <a:endParaRPr lang="zh-CN" altLang="en-US" sz="2800" kern="0" dirty="0">
              <a:solidFill>
                <a:srgbClr val="000000"/>
              </a:solidFill>
              <a:latin typeface="Arial"/>
              <a:ea typeface="黑体"/>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算法设计方法五</a:t>
            </a:r>
            <a:r>
              <a:rPr lang="zh-CN" altLang="zh-CN" sz="3600" b="1">
                <a:latin typeface="黑体" pitchFamily="49" charset="-122"/>
                <a:ea typeface="黑体" pitchFamily="2" charset="-122"/>
                <a:cs typeface="+mj-cs"/>
              </a:rPr>
              <a:t>—</a:t>
            </a:r>
            <a:r>
              <a:rPr lang="zh-CN" sz="3600" b="1">
                <a:latin typeface="黑体" pitchFamily="49" charset="-122"/>
                <a:ea typeface="黑体" pitchFamily="2" charset="-122"/>
                <a:cs typeface="+mj-cs"/>
              </a:rPr>
              <a:t>贪心算法</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395288" y="1270000"/>
            <a:ext cx="7272337" cy="3311525"/>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a:solidFill>
                  <a:srgbClr val="CC3300"/>
                </a:solidFill>
                <a:latin typeface="Arial"/>
                <a:ea typeface="黑体"/>
              </a:rPr>
              <a:t>应用</a:t>
            </a:r>
          </a:p>
          <a:p>
            <a:pPr marL="342900" indent="-342900" eaLnBrk="0" hangingPunct="0">
              <a:spcBef>
                <a:spcPct val="20000"/>
              </a:spcBef>
              <a:defRPr/>
            </a:pPr>
            <a:r>
              <a:rPr lang="zh-CN" altLang="en-US" sz="2800" kern="0">
                <a:solidFill>
                  <a:srgbClr val="000000"/>
                </a:solidFill>
                <a:latin typeface="Arial"/>
                <a:ea typeface="黑体"/>
              </a:rPr>
              <a:t>   货币支付</a:t>
            </a:r>
          </a:p>
          <a:p>
            <a:pPr marL="342900" indent="-342900" eaLnBrk="0" hangingPunct="0">
              <a:spcBef>
                <a:spcPct val="20000"/>
              </a:spcBef>
              <a:defRPr/>
            </a:pPr>
            <a:r>
              <a:rPr lang="zh-CN" altLang="en-US" sz="2800" kern="0">
                <a:solidFill>
                  <a:srgbClr val="000000"/>
                </a:solidFill>
                <a:latin typeface="Arial"/>
                <a:ea typeface="黑体"/>
              </a:rPr>
              <a:t>   田忌赛马</a:t>
            </a:r>
          </a:p>
          <a:p>
            <a:pPr marL="342900" indent="-342900" eaLnBrk="0" hangingPunct="0">
              <a:spcBef>
                <a:spcPct val="20000"/>
              </a:spcBef>
              <a:defRPr/>
            </a:pPr>
            <a:r>
              <a:rPr lang="zh-CN" altLang="en-US" sz="2800" kern="0">
                <a:solidFill>
                  <a:srgbClr val="000000"/>
                </a:solidFill>
                <a:latin typeface="Arial"/>
                <a:ea typeface="黑体"/>
              </a:rPr>
              <a:t>   电缆铺设</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货币支付</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468313" y="1484313"/>
            <a:ext cx="8362950" cy="3302000"/>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a:solidFill>
                  <a:srgbClr val="000000"/>
                </a:solidFill>
                <a:latin typeface="Arial"/>
                <a:ea typeface="黑体"/>
              </a:rPr>
              <a:t>商场找零，使货币总张数最少。</a:t>
            </a:r>
          </a:p>
          <a:p>
            <a:pPr marL="342900" indent="-342900" eaLnBrk="0" hangingPunct="0">
              <a:spcBef>
                <a:spcPct val="20000"/>
              </a:spcBef>
              <a:defRPr/>
            </a:pPr>
            <a:endParaRPr lang="zh-CN" altLang="en-US" sz="2800" kern="0">
              <a:solidFill>
                <a:srgbClr val="000000"/>
              </a:solidFill>
              <a:latin typeface="Arial"/>
              <a:ea typeface="黑体"/>
            </a:endParaRPr>
          </a:p>
          <a:p>
            <a:pPr marL="342900" indent="-342900" eaLnBrk="0" hangingPunct="0">
              <a:spcBef>
                <a:spcPct val="20000"/>
              </a:spcBef>
              <a:defRPr/>
            </a:pPr>
            <a:r>
              <a:rPr lang="zh-CN" altLang="en-US" sz="2800" kern="0">
                <a:solidFill>
                  <a:srgbClr val="000000"/>
                </a:solidFill>
                <a:latin typeface="Arial"/>
                <a:ea typeface="黑体"/>
              </a:rPr>
              <a:t>贪心选择：从大额货币开始支付</a:t>
            </a:r>
            <a:endParaRPr lang="zh-CN" altLang="en-US" sz="2800" kern="0" dirty="0">
              <a:solidFill>
                <a:srgbClr val="000000"/>
              </a:solidFill>
              <a:latin typeface="Arial"/>
              <a:ea typeface="黑体"/>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88913"/>
            <a:ext cx="8229600" cy="927100"/>
          </a:xfrm>
          <a:prstGeom prst="rect">
            <a:avLst/>
          </a:prstGeom>
          <a:noFill/>
          <a:ln w="9525">
            <a:noFill/>
            <a:miter lim="800000"/>
            <a:headEnd/>
            <a:tailEnd/>
          </a:ln>
        </p:spPr>
        <p:txBody>
          <a:bodyPr anchor="ctr"/>
          <a:lstStyle/>
          <a:p>
            <a:pPr eaLnBrk="0" hangingPunct="0">
              <a:defRPr/>
            </a:pPr>
            <a:r>
              <a:rPr lang="zh-CN" altLang="en-US" sz="3600" b="1">
                <a:latin typeface="黑体" pitchFamily="49" charset="-122"/>
                <a:ea typeface="黑体" pitchFamily="2" charset="-122"/>
                <a:cs typeface="+mj-cs"/>
              </a:rPr>
              <a:t>田忌赛马</a:t>
            </a:r>
          </a:p>
        </p:txBody>
      </p:sp>
      <p:sp>
        <p:nvSpPr>
          <p:cNvPr id="4" name="Rectangle 3"/>
          <p:cNvSpPr txBox="1">
            <a:spLocks noChangeArrowheads="1"/>
          </p:cNvSpPr>
          <p:nvPr/>
        </p:nvSpPr>
        <p:spPr bwMode="auto">
          <a:xfrm>
            <a:off x="395288" y="1270000"/>
            <a:ext cx="8064500" cy="4524375"/>
          </a:xfrm>
          <a:prstGeom prst="rect">
            <a:avLst/>
          </a:prstGeom>
          <a:noFill/>
          <a:ln w="9525">
            <a:noFill/>
            <a:miter lim="800000"/>
            <a:headEnd/>
            <a:tailEnd/>
          </a:ln>
        </p:spPr>
        <p:txBody>
          <a:bodyPr/>
          <a:lstStyle/>
          <a:p>
            <a:pPr marL="342900" indent="-342900" eaLnBrk="0" hangingPunct="0">
              <a:spcBef>
                <a:spcPct val="20000"/>
              </a:spcBef>
              <a:defRPr/>
            </a:pPr>
            <a:r>
              <a:rPr lang="zh-CN" altLang="en-US" sz="2800" kern="0" dirty="0">
                <a:solidFill>
                  <a:srgbClr val="000000"/>
                </a:solidFill>
                <a:latin typeface="Arial"/>
                <a:ea typeface="黑体"/>
              </a:rPr>
              <a:t>故事什么的去找下度娘谷哥吧</a:t>
            </a:r>
            <a:r>
              <a:rPr lang="en-US" altLang="zh-CN" sz="2800" kern="0" dirty="0">
                <a:solidFill>
                  <a:srgbClr val="000000"/>
                </a:solidFill>
                <a:latin typeface="Arial"/>
                <a:ea typeface="黑体"/>
              </a:rPr>
              <a:t>~</a:t>
            </a:r>
            <a:r>
              <a:rPr lang="zh-CN" altLang="en-US" sz="2800" kern="0" dirty="0">
                <a:solidFill>
                  <a:srgbClr val="000000"/>
                </a:solidFill>
                <a:latin typeface="Arial"/>
                <a:ea typeface="黑体"/>
              </a:rPr>
              <a:t>略。</a:t>
            </a:r>
          </a:p>
          <a:p>
            <a:pPr marL="342900" indent="-342900" eaLnBrk="0" hangingPunct="0">
              <a:spcBef>
                <a:spcPct val="20000"/>
              </a:spcBef>
              <a:defRPr/>
            </a:pPr>
            <a:endParaRPr lang="zh-CN" altLang="en-US" sz="2800" kern="0" dirty="0">
              <a:solidFill>
                <a:srgbClr val="000000"/>
              </a:solidFill>
              <a:latin typeface="Arial"/>
              <a:ea typeface="黑体"/>
            </a:endParaRPr>
          </a:p>
          <a:p>
            <a:pPr marL="342900" indent="-342900" eaLnBrk="0" hangingPunct="0">
              <a:spcBef>
                <a:spcPct val="20000"/>
              </a:spcBef>
              <a:defRPr/>
            </a:pPr>
            <a:r>
              <a:rPr lang="zh-CN" altLang="en-US" sz="2800" kern="0" dirty="0">
                <a:solidFill>
                  <a:srgbClr val="000000"/>
                </a:solidFill>
                <a:latin typeface="Arial"/>
                <a:ea typeface="黑体"/>
              </a:rPr>
              <a:t>齐王的出马顺序是固定的，孙膑的贪心选择策略：</a:t>
            </a:r>
          </a:p>
          <a:p>
            <a:pPr marL="342900" indent="-342900" eaLnBrk="0" hangingPunct="0">
              <a:spcBef>
                <a:spcPct val="20000"/>
              </a:spcBef>
              <a:defRPr/>
            </a:pPr>
            <a:r>
              <a:rPr lang="zh-CN" altLang="en-US" sz="2800" kern="0" dirty="0">
                <a:solidFill>
                  <a:srgbClr val="000000"/>
                </a:solidFill>
                <a:latin typeface="Arial"/>
                <a:ea typeface="黑体"/>
              </a:rPr>
              <a:t>1）若剩下的最强的马都赢不了齐王剩下的最强的马，选择用最差的一匹马对阵齐王最强的马；</a:t>
            </a:r>
          </a:p>
          <a:p>
            <a:pPr marL="342900" indent="-342900" eaLnBrk="0" hangingPunct="0">
              <a:spcBef>
                <a:spcPct val="20000"/>
              </a:spcBef>
              <a:defRPr/>
            </a:pPr>
            <a:r>
              <a:rPr lang="zh-CN" altLang="en-US" sz="2800" kern="0" dirty="0">
                <a:solidFill>
                  <a:srgbClr val="000000"/>
                </a:solidFill>
                <a:latin typeface="Arial"/>
                <a:ea typeface="黑体"/>
              </a:rPr>
              <a:t>2）若剩下的最强的马可以赢齐王剩下的最强的马，选择用这匹马去赢齐王剩下的最强的马；</a:t>
            </a:r>
          </a:p>
          <a:p>
            <a:pPr marL="342900" indent="-342900" eaLnBrk="0" hangingPunct="0">
              <a:spcBef>
                <a:spcPct val="20000"/>
              </a:spcBef>
              <a:defRPr/>
            </a:pPr>
            <a:r>
              <a:rPr lang="zh-CN" altLang="en-US" sz="2800" kern="0" dirty="0">
                <a:solidFill>
                  <a:srgbClr val="000000"/>
                </a:solidFill>
                <a:latin typeface="Arial"/>
                <a:ea typeface="黑体"/>
              </a:rPr>
              <a:t>3）若剩下的最强的马和齐王剩下的最强的马打平的话，可以选择打平或者用最差的马输掉比赛。</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电缆铺设</a:t>
            </a:r>
            <a:endParaRPr lang="zh-CN" sz="3600" b="1" dirty="0">
              <a:latin typeface="黑体" pitchFamily="49" charset="-122"/>
              <a:ea typeface="黑体" pitchFamily="2" charset="-122"/>
              <a:cs typeface="+mj-cs"/>
            </a:endParaRPr>
          </a:p>
        </p:txBody>
      </p:sp>
      <p:sp>
        <p:nvSpPr>
          <p:cNvPr id="63491" name="Rectangle 4"/>
          <p:cNvSpPr>
            <a:spLocks noChangeArrowheads="1"/>
          </p:cNvSpPr>
          <p:nvPr/>
        </p:nvSpPr>
        <p:spPr bwMode="auto">
          <a:xfrm>
            <a:off x="457200" y="1341438"/>
            <a:ext cx="8362950" cy="1800225"/>
          </a:xfrm>
          <a:prstGeom prst="rect">
            <a:avLst/>
          </a:prstGeom>
          <a:noFill/>
          <a:ln w="9525">
            <a:noFill/>
            <a:miter lim="800000"/>
            <a:headEnd/>
            <a:tailEnd/>
          </a:ln>
        </p:spPr>
        <p:txBody>
          <a:bodyPr wrap="none" anchor="ctr">
            <a:spAutoFit/>
          </a:bodyPr>
          <a:lstStyle/>
          <a:p>
            <a:r>
              <a:rPr lang="zh-CN" sz="2800">
                <a:latin typeface="黑体" pitchFamily="49" charset="-122"/>
                <a:ea typeface="黑体" pitchFamily="49" charset="-122"/>
              </a:rPr>
              <a:t>在</a:t>
            </a:r>
            <a:r>
              <a:rPr lang="zh-CN" altLang="zh-CN" sz="2800">
                <a:latin typeface="黑体" pitchFamily="49" charset="-122"/>
                <a:ea typeface="黑体" pitchFamily="49" charset="-122"/>
              </a:rPr>
              <a:t>n</a:t>
            </a:r>
            <a:r>
              <a:rPr lang="zh-CN" sz="2800">
                <a:latin typeface="黑体" pitchFamily="49" charset="-122"/>
                <a:ea typeface="黑体" pitchFamily="49" charset="-122"/>
              </a:rPr>
              <a:t>个</a:t>
            </a:r>
            <a:r>
              <a:rPr lang="zh-CN" sz="2800">
                <a:latin typeface="黑体" pitchFamily="49" charset="-122"/>
                <a:ea typeface="黑体" pitchFamily="49" charset="-122"/>
                <a:hlinkClick r:id="rId3"/>
              </a:rPr>
              <a:t>城市之间</a:t>
            </a:r>
            <a:r>
              <a:rPr lang="zh-CN" sz="2800">
                <a:latin typeface="黑体" pitchFamily="49" charset="-122"/>
                <a:ea typeface="黑体" pitchFamily="49" charset="-122"/>
              </a:rPr>
              <a:t>铺设光缆，铺设光缆的费用很高，</a:t>
            </a:r>
          </a:p>
          <a:p>
            <a:r>
              <a:rPr lang="zh-CN" sz="2800">
                <a:latin typeface="黑体" pitchFamily="49" charset="-122"/>
                <a:ea typeface="黑体" pitchFamily="49" charset="-122"/>
              </a:rPr>
              <a:t>且各个城市之间铺设光缆的费用不同，问如何铺设，</a:t>
            </a:r>
          </a:p>
          <a:p>
            <a:r>
              <a:rPr lang="zh-CN" sz="2800">
                <a:latin typeface="黑体" pitchFamily="49" charset="-122"/>
                <a:ea typeface="黑体" pitchFamily="49" charset="-122"/>
              </a:rPr>
              <a:t>使得 </a:t>
            </a:r>
            <a:r>
              <a:rPr lang="zh-CN" altLang="zh-CN" sz="2800">
                <a:latin typeface="黑体" pitchFamily="49" charset="-122"/>
                <a:ea typeface="黑体" pitchFamily="49" charset="-122"/>
              </a:rPr>
              <a:t>n </a:t>
            </a:r>
            <a:r>
              <a:rPr lang="zh-CN" sz="2800">
                <a:latin typeface="黑体" pitchFamily="49" charset="-122"/>
                <a:ea typeface="黑体" pitchFamily="49" charset="-122"/>
              </a:rPr>
              <a:t>个城市的任意两个之间都可以通信，</a:t>
            </a:r>
          </a:p>
          <a:p>
            <a:r>
              <a:rPr lang="zh-CN" sz="2800">
                <a:latin typeface="黑体" pitchFamily="49" charset="-122"/>
                <a:ea typeface="黑体" pitchFamily="49" charset="-122"/>
              </a:rPr>
              <a:t>且使铺设光缆的总费用最低。 </a:t>
            </a:r>
          </a:p>
        </p:txBody>
      </p:sp>
      <p:pic>
        <p:nvPicPr>
          <p:cNvPr id="63492" name="Picture 5"/>
          <p:cNvPicPr>
            <a:picLocks noChangeAspect="1" noChangeArrowheads="1"/>
          </p:cNvPicPr>
          <p:nvPr/>
        </p:nvPicPr>
        <p:blipFill>
          <a:blip r:embed="rId4"/>
          <a:srcRect/>
          <a:stretch>
            <a:fillRect/>
          </a:stretch>
        </p:blipFill>
        <p:spPr bwMode="auto">
          <a:xfrm>
            <a:off x="2700338" y="3357563"/>
            <a:ext cx="3887787" cy="292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电缆铺设的最小生成树算法</a:t>
            </a:r>
            <a:endParaRPr lang="zh-CN" sz="3600" b="1" dirty="0">
              <a:latin typeface="黑体" pitchFamily="49" charset="-122"/>
              <a:ea typeface="黑体" pitchFamily="2" charset="-122"/>
              <a:cs typeface="+mj-cs"/>
            </a:endParaRPr>
          </a:p>
        </p:txBody>
      </p:sp>
      <p:sp>
        <p:nvSpPr>
          <p:cNvPr id="64515" name="Rectangle 4"/>
          <p:cNvSpPr>
            <a:spLocks noChangeArrowheads="1"/>
          </p:cNvSpPr>
          <p:nvPr/>
        </p:nvSpPr>
        <p:spPr bwMode="auto">
          <a:xfrm>
            <a:off x="468313" y="1330325"/>
            <a:ext cx="8007350" cy="946150"/>
          </a:xfrm>
          <a:prstGeom prst="rect">
            <a:avLst/>
          </a:prstGeom>
          <a:noFill/>
          <a:ln w="9525">
            <a:noFill/>
            <a:miter lim="800000"/>
            <a:headEnd/>
            <a:tailEnd/>
          </a:ln>
        </p:spPr>
        <p:txBody>
          <a:bodyPr wrap="none" anchor="ctr">
            <a:spAutoFit/>
          </a:bodyPr>
          <a:lstStyle/>
          <a:p>
            <a:r>
              <a:rPr lang="zh-CN" sz="2800">
                <a:ea typeface="黑体" pitchFamily="49" charset="-122"/>
              </a:rPr>
              <a:t>贪心选择权值最小的边，若与之前加入的边构成回</a:t>
            </a:r>
          </a:p>
          <a:p>
            <a:r>
              <a:rPr lang="zh-CN" sz="2800">
                <a:ea typeface="黑体" pitchFamily="49" charset="-122"/>
              </a:rPr>
              <a:t>路，则放弃；否则，加入。</a:t>
            </a:r>
            <a:r>
              <a:rPr lang="zh-CN"/>
              <a:t> </a:t>
            </a:r>
          </a:p>
        </p:txBody>
      </p:sp>
      <p:pic>
        <p:nvPicPr>
          <p:cNvPr id="64516" name="Picture 5"/>
          <p:cNvPicPr>
            <a:picLocks noChangeAspect="1" noChangeArrowheads="1"/>
          </p:cNvPicPr>
          <p:nvPr/>
        </p:nvPicPr>
        <p:blipFill>
          <a:blip r:embed="rId3"/>
          <a:srcRect/>
          <a:stretch>
            <a:fillRect/>
          </a:stretch>
        </p:blipFill>
        <p:spPr bwMode="auto">
          <a:xfrm>
            <a:off x="2124075" y="2636838"/>
            <a:ext cx="4464050" cy="3455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404813"/>
            <a:ext cx="8229600" cy="633412"/>
          </a:xfrm>
          <a:prstGeom prst="rect">
            <a:avLst/>
          </a:prstGeom>
          <a:noFill/>
          <a:ln w="9525">
            <a:noFill/>
            <a:miter lim="800000"/>
            <a:headEnd/>
            <a:tailEnd/>
          </a:ln>
        </p:spPr>
        <p:txBody>
          <a:bodyPr anchor="ctr"/>
          <a:lstStyle/>
          <a:p>
            <a:pPr eaLnBrk="0" hangingPunct="0">
              <a:defRPr/>
            </a:pPr>
            <a:r>
              <a:rPr lang="en-US" altLang="zh-CN" sz="3600" b="1" dirty="0">
                <a:latin typeface="Times New Roman" pitchFamily="18" charset="0"/>
                <a:ea typeface="黑体" pitchFamily="49" charset="-122"/>
                <a:cs typeface="+mj-cs"/>
              </a:rPr>
              <a:t>3.1  </a:t>
            </a:r>
            <a:r>
              <a:rPr lang="zh-CN" altLang="en-US" sz="3600" b="1" dirty="0">
                <a:latin typeface="Times New Roman" pitchFamily="18" charset="0"/>
                <a:ea typeface="黑体" pitchFamily="49" charset="-122"/>
                <a:cs typeface="+mj-cs"/>
              </a:rPr>
              <a:t>算法的概念</a:t>
            </a:r>
          </a:p>
        </p:txBody>
      </p:sp>
      <p:sp>
        <p:nvSpPr>
          <p:cNvPr id="14339" name="Rectangle 3"/>
          <p:cNvSpPr txBox="1">
            <a:spLocks noChangeArrowheads="1"/>
          </p:cNvSpPr>
          <p:nvPr/>
        </p:nvSpPr>
        <p:spPr bwMode="auto">
          <a:xfrm>
            <a:off x="611188" y="1484313"/>
            <a:ext cx="8229600" cy="2017712"/>
          </a:xfrm>
          <a:prstGeom prst="rect">
            <a:avLst/>
          </a:prstGeom>
          <a:noFill/>
          <a:ln w="9525">
            <a:noFill/>
            <a:miter lim="800000"/>
            <a:headEnd/>
            <a:tailEnd/>
          </a:ln>
        </p:spPr>
        <p:txBody>
          <a:bodyPr/>
          <a:lstStyle/>
          <a:p>
            <a:pPr eaLnBrk="0" hangingPunct="0">
              <a:lnSpc>
                <a:spcPct val="150000"/>
              </a:lnSpc>
              <a:spcBef>
                <a:spcPct val="20000"/>
              </a:spcBef>
            </a:pPr>
            <a:r>
              <a:rPr lang="zh-CN" altLang="en-US" sz="3200" b="1"/>
              <a:t>算法的起源</a:t>
            </a:r>
            <a:endParaRPr lang="en-US" altLang="zh-CN" sz="3200" b="1"/>
          </a:p>
          <a:p>
            <a:r>
              <a:rPr lang="zh-CN" altLang="en-US" sz="3200" b="1"/>
              <a:t>算法的定义和特征</a:t>
            </a:r>
            <a:endParaRPr lang="zh-CN" altLang="zh-CN" sz="3200" b="1"/>
          </a:p>
          <a:p>
            <a:endParaRPr lang="zh-CN" altLang="zh-CN" sz="3200" b="1"/>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sz="3600" b="1">
                <a:latin typeface="黑体" pitchFamily="49" charset="-122"/>
                <a:ea typeface="黑体" pitchFamily="2" charset="-122"/>
                <a:cs typeface="+mj-cs"/>
              </a:rPr>
              <a:t>算法设计方法五</a:t>
            </a:r>
            <a:r>
              <a:rPr lang="zh-CN" altLang="zh-CN" sz="3600" b="1">
                <a:latin typeface="黑体" pitchFamily="49" charset="-122"/>
                <a:ea typeface="黑体" pitchFamily="2" charset="-122"/>
                <a:cs typeface="+mj-cs"/>
              </a:rPr>
              <a:t>—</a:t>
            </a:r>
            <a:r>
              <a:rPr lang="zh-CN" sz="3600" b="1">
                <a:latin typeface="黑体" pitchFamily="49" charset="-122"/>
                <a:ea typeface="黑体" pitchFamily="2" charset="-122"/>
                <a:cs typeface="+mj-cs"/>
              </a:rPr>
              <a:t>动态规划</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396875" y="1268413"/>
            <a:ext cx="8569325" cy="4897437"/>
          </a:xfrm>
          <a:prstGeom prst="rect">
            <a:avLst/>
          </a:prstGeom>
          <a:noFill/>
          <a:ln w="9525">
            <a:noFill/>
            <a:miter lim="800000"/>
            <a:headEnd/>
            <a:tailEnd/>
          </a:ln>
        </p:spPr>
        <p:txBody>
          <a:bodyPr/>
          <a:lstStyle/>
          <a:p>
            <a:pPr marL="342900" indent="-342900" eaLnBrk="0" hangingPunct="0">
              <a:spcBef>
                <a:spcPct val="20000"/>
              </a:spcBef>
              <a:buFontTx/>
              <a:buChar char="•"/>
              <a:defRPr/>
            </a:pPr>
            <a:r>
              <a:rPr lang="zh-CN" altLang="en-US" sz="2800" kern="0" dirty="0">
                <a:solidFill>
                  <a:srgbClr val="CC3300"/>
                </a:solidFill>
                <a:latin typeface="Arial"/>
                <a:ea typeface="黑体"/>
              </a:rPr>
              <a:t>人生阶段：</a:t>
            </a:r>
            <a:r>
              <a:rPr lang="zh-CN" altLang="en-US" sz="2800" kern="0" dirty="0">
                <a:solidFill>
                  <a:srgbClr val="000000"/>
                </a:solidFill>
                <a:latin typeface="Arial"/>
                <a:ea typeface="黑体"/>
                <a:sym typeface="Arial" pitchFamily="34" charset="0"/>
              </a:rPr>
              <a:t>小学-&gt;初中-&gt;高中-&gt;大学-&gt;...</a:t>
            </a:r>
          </a:p>
          <a:p>
            <a:pPr marL="342900" indent="-342900" eaLnBrk="0" hangingPunct="0">
              <a:spcBef>
                <a:spcPct val="20000"/>
              </a:spcBef>
              <a:defRPr/>
            </a:pPr>
            <a:r>
              <a:rPr lang="zh-CN" altLang="en-US" sz="2800" kern="0" dirty="0">
                <a:solidFill>
                  <a:srgbClr val="CC3300"/>
                </a:solidFill>
                <a:latin typeface="Arial"/>
                <a:ea typeface="黑体"/>
              </a:rPr>
              <a:t>    </a:t>
            </a:r>
            <a:r>
              <a:rPr lang="zh-CN" altLang="en-US" sz="2800" kern="0" dirty="0">
                <a:solidFill>
                  <a:srgbClr val="000000"/>
                </a:solidFill>
                <a:latin typeface="Arial"/>
                <a:ea typeface="黑体"/>
                <a:sym typeface="Arial" pitchFamily="34" charset="0"/>
              </a:rPr>
              <a:t>在最初的求学阶段，父母总会根据每阶段表现， 为你选择之后的求学路程。</a:t>
            </a:r>
          </a:p>
          <a:p>
            <a:pPr marL="342900" indent="-342900" eaLnBrk="0" hangingPunct="0">
              <a:spcBef>
                <a:spcPct val="20000"/>
              </a:spcBef>
              <a:buFontTx/>
              <a:buChar char="•"/>
              <a:defRPr/>
            </a:pPr>
            <a:r>
              <a:rPr lang="zh-CN" altLang="en-US" sz="2800" kern="0" dirty="0">
                <a:solidFill>
                  <a:srgbClr val="CC3300"/>
                </a:solidFill>
                <a:latin typeface="Arial"/>
                <a:ea typeface="黑体"/>
              </a:rPr>
              <a:t>动态规划：</a:t>
            </a:r>
            <a:r>
              <a:rPr lang="zh-CN" altLang="en-US" sz="2800" kern="0" dirty="0">
                <a:solidFill>
                  <a:srgbClr val="000000"/>
                </a:solidFill>
                <a:latin typeface="Arial"/>
                <a:ea typeface="黑体"/>
              </a:rPr>
              <a:t>将待求解的问题划分为若干个阶段，即若干个互相联系的子问题，然后按自底向上的顺序推导出原问题的解。</a:t>
            </a:r>
          </a:p>
          <a:p>
            <a:pPr marL="342900" indent="-342900" eaLnBrk="0" hangingPunct="0">
              <a:spcBef>
                <a:spcPct val="20000"/>
              </a:spcBef>
              <a:buFontTx/>
              <a:buChar char="•"/>
              <a:defRPr/>
            </a:pPr>
            <a:r>
              <a:rPr lang="zh-CN" altLang="en-US" sz="2800" kern="0" dirty="0">
                <a:solidFill>
                  <a:srgbClr val="CC3300"/>
                </a:solidFill>
                <a:latin typeface="Arial"/>
                <a:ea typeface="黑体"/>
              </a:rPr>
              <a:t>应用</a:t>
            </a:r>
          </a:p>
          <a:p>
            <a:pPr marL="342900" indent="-342900" eaLnBrk="0" hangingPunct="0">
              <a:spcBef>
                <a:spcPct val="20000"/>
              </a:spcBef>
              <a:defRPr/>
            </a:pPr>
            <a:r>
              <a:rPr lang="zh-CN" altLang="en-US" sz="2800" kern="0" dirty="0">
                <a:solidFill>
                  <a:srgbClr val="000000"/>
                </a:solidFill>
                <a:latin typeface="Arial"/>
                <a:ea typeface="黑体"/>
              </a:rPr>
              <a:t>   人生动态规划</a:t>
            </a:r>
          </a:p>
          <a:p>
            <a:pPr marL="342900" indent="-342900" eaLnBrk="0" hangingPunct="0">
              <a:spcBef>
                <a:spcPct val="20000"/>
              </a:spcBef>
              <a:defRPr/>
            </a:pPr>
            <a:r>
              <a:rPr lang="zh-CN" altLang="en-US" sz="2800" kern="0" dirty="0">
                <a:solidFill>
                  <a:srgbClr val="000000"/>
                </a:solidFill>
                <a:latin typeface="Arial"/>
                <a:ea typeface="黑体"/>
              </a:rPr>
              <a:t>   GPS中的最优路径计算</a:t>
            </a:r>
          </a:p>
          <a:p>
            <a:pPr marL="342900" indent="-342900" eaLnBrk="0" hangingPunct="0">
              <a:spcBef>
                <a:spcPct val="20000"/>
              </a:spcBef>
              <a:defRPr/>
            </a:pPr>
            <a:r>
              <a:rPr lang="zh-CN" altLang="en-US" sz="2800" kern="0" dirty="0">
                <a:solidFill>
                  <a:srgbClr val="000000"/>
                </a:solidFill>
                <a:latin typeface="Arial"/>
                <a:ea typeface="黑体"/>
              </a:rPr>
              <a:t>   Fibonacci数列</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zh-CN" sz="3600" b="1">
                <a:latin typeface="+mj-lt"/>
                <a:ea typeface="黑体" pitchFamily="2" charset="-122"/>
                <a:cs typeface="+mj-cs"/>
              </a:rPr>
              <a:t>GPS</a:t>
            </a:r>
            <a:r>
              <a:rPr lang="zh-CN" sz="3600" b="1">
                <a:latin typeface="+mj-lt"/>
                <a:ea typeface="黑体" pitchFamily="2" charset="-122"/>
                <a:cs typeface="+mj-cs"/>
              </a:rPr>
              <a:t>中的最优路径</a:t>
            </a:r>
          </a:p>
        </p:txBody>
      </p:sp>
      <p:sp>
        <p:nvSpPr>
          <p:cNvPr id="66563" name="Text Box 3"/>
          <p:cNvSpPr txBox="1">
            <a:spLocks noChangeArrowheads="1"/>
          </p:cNvSpPr>
          <p:nvPr/>
        </p:nvSpPr>
        <p:spPr bwMode="auto">
          <a:xfrm>
            <a:off x="468313" y="1773238"/>
            <a:ext cx="8351837" cy="2224087"/>
          </a:xfrm>
          <a:prstGeom prst="rect">
            <a:avLst/>
          </a:prstGeom>
          <a:noFill/>
          <a:ln w="9525">
            <a:noFill/>
            <a:miter lim="800000"/>
            <a:headEnd/>
            <a:tailEnd/>
          </a:ln>
        </p:spPr>
        <p:txBody>
          <a:bodyPr>
            <a:spAutoFit/>
          </a:bodyPr>
          <a:lstStyle/>
          <a:p>
            <a:pPr indent="266700"/>
            <a:r>
              <a:rPr lang="zh-CN" altLang="en-US" sz="2800" b="1">
                <a:latin typeface="黑体" pitchFamily="49" charset="-122"/>
                <a:ea typeface="黑体" pitchFamily="49" charset="-122"/>
                <a:sym typeface="宋体" pitchFamily="2" charset="-122"/>
              </a:rPr>
              <a:t>  卫星导航系统</a:t>
            </a:r>
            <a:r>
              <a:rPr lang="zh-CN" altLang="en-US" sz="2800" b="1">
                <a:latin typeface="黑体" pitchFamily="49" charset="-122"/>
                <a:ea typeface="黑体" pitchFamily="49" charset="-122"/>
                <a:sym typeface="Times New Roman" pitchFamily="18" charset="0"/>
              </a:rPr>
              <a:t>GPS(Global Positioning System)</a:t>
            </a:r>
            <a:r>
              <a:rPr lang="zh-CN" altLang="en-US" sz="2800" b="1">
                <a:latin typeface="黑体" pitchFamily="49" charset="-122"/>
                <a:ea typeface="黑体" pitchFamily="49" charset="-122"/>
                <a:sym typeface="宋体" pitchFamily="2" charset="-122"/>
              </a:rPr>
              <a:t>可以为我们计算出满足各种不同要求的，从出发地到目的地最优路径，可能是花费时间最短，也可能是过路费最少。</a:t>
            </a:r>
            <a:r>
              <a:rPr lang="zh-CN" altLang="en-US" sz="2800" b="1">
                <a:latin typeface="黑体" pitchFamily="49" charset="-122"/>
                <a:ea typeface="黑体" pitchFamily="49" charset="-122"/>
                <a:sym typeface="Calibri" pitchFamily="34" charset="0"/>
              </a:rPr>
              <a:t>GPS</a:t>
            </a:r>
            <a:r>
              <a:rPr lang="zh-CN" altLang="en-US" sz="2800" b="1">
                <a:latin typeface="黑体" pitchFamily="49" charset="-122"/>
                <a:ea typeface="黑体" pitchFamily="49" charset="-122"/>
                <a:sym typeface="宋体" pitchFamily="2" charset="-122"/>
              </a:rPr>
              <a:t>寻找最优路径的算法就是图论中的最短路径算法，它可用动态规划求解。</a:t>
            </a:r>
            <a:endParaRPr lang="zh-CN" altLang="en-US" sz="280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最短路径计算</a:t>
            </a:r>
          </a:p>
        </p:txBody>
      </p:sp>
      <p:pic>
        <p:nvPicPr>
          <p:cNvPr id="67587" name="Picture 3"/>
          <p:cNvPicPr>
            <a:picLocks noChangeAspect="1" noChangeArrowheads="1"/>
          </p:cNvPicPr>
          <p:nvPr/>
        </p:nvPicPr>
        <p:blipFill>
          <a:blip r:embed="rId3"/>
          <a:srcRect/>
          <a:stretch>
            <a:fillRect/>
          </a:stretch>
        </p:blipFill>
        <p:spPr bwMode="auto">
          <a:xfrm>
            <a:off x="1260475" y="2276475"/>
            <a:ext cx="6481763" cy="3384550"/>
          </a:xfrm>
          <a:prstGeom prst="rect">
            <a:avLst/>
          </a:prstGeom>
          <a:noFill/>
          <a:ln w="9525">
            <a:noFill/>
            <a:miter lim="800000"/>
            <a:headEnd/>
            <a:tailEnd/>
          </a:ln>
        </p:spPr>
      </p:pic>
      <p:sp>
        <p:nvSpPr>
          <p:cNvPr id="6" name="曲线 547"/>
          <p:cNvSpPr>
            <a:spLocks/>
          </p:cNvSpPr>
          <p:nvPr/>
        </p:nvSpPr>
        <p:spPr bwMode="auto">
          <a:xfrm>
            <a:off x="4860925" y="2347913"/>
            <a:ext cx="487363" cy="3208337"/>
          </a:xfrm>
          <a:custGeom>
            <a:avLst/>
            <a:gdLst>
              <a:gd name="T0" fmla="*/ 120254475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464" y="0"/>
                </a:moveTo>
                <a:cubicBezTo>
                  <a:pt x="3972" y="1679"/>
                  <a:pt x="21600" y="6487"/>
                  <a:pt x="21531" y="10086"/>
                </a:cubicBezTo>
                <a:cubicBezTo>
                  <a:pt x="21462" y="13685"/>
                  <a:pt x="3594" y="19680"/>
                  <a:pt x="0" y="21600"/>
                </a:cubicBezTo>
              </a:path>
            </a:pathLst>
          </a:custGeom>
          <a:noFill/>
          <a:ln w="9525">
            <a:solidFill>
              <a:srgbClr val="FF0000"/>
            </a:solidFill>
            <a:round/>
            <a:headEnd/>
            <a:tailEnd/>
          </a:ln>
        </p:spPr>
        <p:txBody>
          <a:bodyPr/>
          <a:lstStyle/>
          <a:p>
            <a:endParaRPr lang="zh-CN" altLang="en-US"/>
          </a:p>
        </p:txBody>
      </p:sp>
      <p:sp>
        <p:nvSpPr>
          <p:cNvPr id="7" name="曲线 547"/>
          <p:cNvSpPr>
            <a:spLocks/>
          </p:cNvSpPr>
          <p:nvPr/>
        </p:nvSpPr>
        <p:spPr bwMode="auto">
          <a:xfrm>
            <a:off x="3492500" y="2276475"/>
            <a:ext cx="436563" cy="3333750"/>
          </a:xfrm>
          <a:custGeom>
            <a:avLst/>
            <a:gdLst>
              <a:gd name="T0" fmla="*/ 77426461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464" y="0"/>
                </a:moveTo>
                <a:cubicBezTo>
                  <a:pt x="3972" y="1679"/>
                  <a:pt x="21600" y="6487"/>
                  <a:pt x="21531" y="10086"/>
                </a:cubicBezTo>
                <a:cubicBezTo>
                  <a:pt x="21462" y="13685"/>
                  <a:pt x="3594" y="19680"/>
                  <a:pt x="0" y="21600"/>
                </a:cubicBezTo>
              </a:path>
            </a:pathLst>
          </a:custGeom>
          <a:noFill/>
          <a:ln w="9525">
            <a:solidFill>
              <a:srgbClr val="FF0000"/>
            </a:solidFill>
            <a:round/>
            <a:headEnd/>
            <a:tailEnd/>
          </a:ln>
        </p:spPr>
        <p:txBody>
          <a:bodyPr/>
          <a:lstStyle/>
          <a:p>
            <a:endParaRPr lang="zh-CN" altLang="en-US"/>
          </a:p>
        </p:txBody>
      </p:sp>
      <p:sp>
        <p:nvSpPr>
          <p:cNvPr id="8" name="曲线 547"/>
          <p:cNvSpPr>
            <a:spLocks/>
          </p:cNvSpPr>
          <p:nvPr/>
        </p:nvSpPr>
        <p:spPr bwMode="auto">
          <a:xfrm>
            <a:off x="1836738" y="2347913"/>
            <a:ext cx="414337" cy="3135312"/>
          </a:xfrm>
          <a:custGeom>
            <a:avLst/>
            <a:gdLst>
              <a:gd name="T0" fmla="*/ 62825762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464" y="0"/>
                </a:moveTo>
                <a:cubicBezTo>
                  <a:pt x="3972" y="1679"/>
                  <a:pt x="21600" y="6487"/>
                  <a:pt x="21531" y="10086"/>
                </a:cubicBezTo>
                <a:cubicBezTo>
                  <a:pt x="21462" y="13685"/>
                  <a:pt x="3594" y="19680"/>
                  <a:pt x="0" y="21600"/>
                </a:cubicBezTo>
              </a:path>
            </a:pathLst>
          </a:custGeom>
          <a:noFill/>
          <a:ln w="9525">
            <a:solidFill>
              <a:srgbClr val="FF0000"/>
            </a:solidFill>
            <a:round/>
            <a:headEnd/>
            <a:tailEnd/>
          </a:ln>
        </p:spPr>
        <p:txBody>
          <a:bodyPr/>
          <a:lstStyle/>
          <a:p>
            <a:endParaRPr lang="zh-CN" altLang="en-US"/>
          </a:p>
        </p:txBody>
      </p:sp>
      <p:sp>
        <p:nvSpPr>
          <p:cNvPr id="9" name="曲线 547"/>
          <p:cNvSpPr>
            <a:spLocks/>
          </p:cNvSpPr>
          <p:nvPr/>
        </p:nvSpPr>
        <p:spPr bwMode="auto">
          <a:xfrm>
            <a:off x="6294438" y="2419350"/>
            <a:ext cx="438150" cy="3144838"/>
          </a:xfrm>
          <a:custGeom>
            <a:avLst/>
            <a:gdLst>
              <a:gd name="T0" fmla="*/ 78557812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464" y="0"/>
                </a:moveTo>
                <a:cubicBezTo>
                  <a:pt x="3972" y="1679"/>
                  <a:pt x="21600" y="6487"/>
                  <a:pt x="21531" y="10086"/>
                </a:cubicBezTo>
                <a:cubicBezTo>
                  <a:pt x="21462" y="13685"/>
                  <a:pt x="3594" y="19680"/>
                  <a:pt x="0" y="21600"/>
                </a:cubicBezTo>
              </a:path>
            </a:pathLst>
          </a:custGeom>
          <a:noFill/>
          <a:ln w="9525">
            <a:solidFill>
              <a:srgbClr val="FF0000"/>
            </a:solidFill>
            <a:round/>
            <a:headEnd/>
            <a:tailEnd/>
          </a:ln>
        </p:spPr>
        <p:txBody>
          <a:bodyPr/>
          <a:lstStyle/>
          <a:p>
            <a:endParaRPr lang="zh-CN" altLang="en-US"/>
          </a:p>
        </p:txBody>
      </p:sp>
      <p:sp>
        <p:nvSpPr>
          <p:cNvPr id="10" name="Rectangle 8"/>
          <p:cNvSpPr>
            <a:spLocks noChangeArrowheads="1"/>
          </p:cNvSpPr>
          <p:nvPr/>
        </p:nvSpPr>
        <p:spPr bwMode="auto">
          <a:xfrm>
            <a:off x="396875" y="5732463"/>
            <a:ext cx="1368425" cy="503237"/>
          </a:xfrm>
          <a:prstGeom prst="rect">
            <a:avLst/>
          </a:prstGeom>
          <a:noFill/>
          <a:ln w="9525">
            <a:noFill/>
            <a:miter lim="800000"/>
            <a:headEnd/>
            <a:tailEnd/>
          </a:ln>
        </p:spPr>
        <p:txBody>
          <a:bodyPr wrap="none" anchor="ctr"/>
          <a:lstStyle/>
          <a:p>
            <a:pPr algn="ctr"/>
            <a:r>
              <a:rPr lang="zh-CN" altLang="en-US" sz="2400" b="1">
                <a:latin typeface="黑体" pitchFamily="49" charset="-122"/>
                <a:ea typeface="黑体" pitchFamily="49" charset="-122"/>
              </a:rPr>
              <a:t>第0阶段，</a:t>
            </a:r>
          </a:p>
          <a:p>
            <a:pPr algn="ctr"/>
            <a:r>
              <a:rPr lang="zh-CN" altLang="en-US" sz="2400" b="1">
                <a:latin typeface="黑体" pitchFamily="49" charset="-122"/>
                <a:ea typeface="黑体" pitchFamily="49" charset="-122"/>
              </a:rPr>
              <a:t>初始阶段</a:t>
            </a:r>
          </a:p>
        </p:txBody>
      </p:sp>
      <p:sp>
        <p:nvSpPr>
          <p:cNvPr id="11" name="Rectangle 9"/>
          <p:cNvSpPr>
            <a:spLocks noChangeArrowheads="1"/>
          </p:cNvSpPr>
          <p:nvPr/>
        </p:nvSpPr>
        <p:spPr bwMode="auto">
          <a:xfrm>
            <a:off x="1981200" y="5588000"/>
            <a:ext cx="1368425" cy="504825"/>
          </a:xfrm>
          <a:prstGeom prst="rect">
            <a:avLst/>
          </a:prstGeom>
          <a:noFill/>
          <a:ln w="9525">
            <a:noFill/>
            <a:miter lim="800000"/>
            <a:headEnd/>
            <a:tailEnd/>
          </a:ln>
        </p:spPr>
        <p:txBody>
          <a:bodyPr wrap="none" anchor="ctr"/>
          <a:lstStyle/>
          <a:p>
            <a:pPr algn="ctr"/>
            <a:r>
              <a:rPr lang="zh-CN" altLang="en-US" sz="2400" b="1">
                <a:latin typeface="黑体" pitchFamily="49" charset="-122"/>
                <a:ea typeface="黑体" pitchFamily="49" charset="-122"/>
              </a:rPr>
              <a:t>第1阶段</a:t>
            </a:r>
          </a:p>
        </p:txBody>
      </p:sp>
      <p:sp>
        <p:nvSpPr>
          <p:cNvPr id="12" name="Rectangle 10"/>
          <p:cNvSpPr>
            <a:spLocks noChangeArrowheads="1"/>
          </p:cNvSpPr>
          <p:nvPr/>
        </p:nvSpPr>
        <p:spPr bwMode="auto">
          <a:xfrm>
            <a:off x="3636963" y="5588000"/>
            <a:ext cx="1368425" cy="504825"/>
          </a:xfrm>
          <a:prstGeom prst="rect">
            <a:avLst/>
          </a:prstGeom>
          <a:noFill/>
          <a:ln w="9525">
            <a:noFill/>
            <a:miter lim="800000"/>
            <a:headEnd/>
            <a:tailEnd/>
          </a:ln>
        </p:spPr>
        <p:txBody>
          <a:bodyPr wrap="none" anchor="ctr"/>
          <a:lstStyle/>
          <a:p>
            <a:pPr algn="ctr"/>
            <a:r>
              <a:rPr lang="zh-CN" altLang="en-US" sz="2400" b="1">
                <a:latin typeface="黑体" pitchFamily="49" charset="-122"/>
                <a:ea typeface="黑体" pitchFamily="49" charset="-122"/>
              </a:rPr>
              <a:t>第2阶段</a:t>
            </a:r>
          </a:p>
        </p:txBody>
      </p:sp>
      <p:sp>
        <p:nvSpPr>
          <p:cNvPr id="13" name="Rectangle 11"/>
          <p:cNvSpPr>
            <a:spLocks noChangeArrowheads="1"/>
          </p:cNvSpPr>
          <p:nvPr/>
        </p:nvSpPr>
        <p:spPr bwMode="auto">
          <a:xfrm>
            <a:off x="5148263" y="5516563"/>
            <a:ext cx="1368425" cy="503237"/>
          </a:xfrm>
          <a:prstGeom prst="rect">
            <a:avLst/>
          </a:prstGeom>
          <a:noFill/>
          <a:ln w="9525">
            <a:noFill/>
            <a:miter lim="800000"/>
            <a:headEnd/>
            <a:tailEnd/>
          </a:ln>
        </p:spPr>
        <p:txBody>
          <a:bodyPr wrap="none" anchor="ctr"/>
          <a:lstStyle/>
          <a:p>
            <a:pPr algn="ctr"/>
            <a:r>
              <a:rPr lang="zh-CN" altLang="en-US" sz="2400" b="1">
                <a:latin typeface="黑体" pitchFamily="49" charset="-122"/>
                <a:ea typeface="黑体" pitchFamily="49" charset="-122"/>
              </a:rPr>
              <a:t>第3阶段</a:t>
            </a:r>
          </a:p>
        </p:txBody>
      </p:sp>
      <p:sp>
        <p:nvSpPr>
          <p:cNvPr id="14" name="Rectangle 12"/>
          <p:cNvSpPr>
            <a:spLocks noChangeArrowheads="1"/>
          </p:cNvSpPr>
          <p:nvPr/>
        </p:nvSpPr>
        <p:spPr bwMode="auto">
          <a:xfrm>
            <a:off x="6804025" y="5516563"/>
            <a:ext cx="1368425" cy="503237"/>
          </a:xfrm>
          <a:prstGeom prst="rect">
            <a:avLst/>
          </a:prstGeom>
          <a:noFill/>
          <a:ln w="9525">
            <a:noFill/>
            <a:miter lim="800000"/>
            <a:headEnd/>
            <a:tailEnd/>
          </a:ln>
        </p:spPr>
        <p:txBody>
          <a:bodyPr wrap="none" anchor="ctr"/>
          <a:lstStyle/>
          <a:p>
            <a:pPr algn="ctr"/>
            <a:r>
              <a:rPr lang="zh-CN" altLang="en-US" sz="2400" b="1">
                <a:latin typeface="黑体" pitchFamily="49" charset="-122"/>
                <a:ea typeface="黑体" pitchFamily="49" charset="-122"/>
              </a:rPr>
              <a:t>第4阶段</a:t>
            </a:r>
          </a:p>
        </p:txBody>
      </p:sp>
      <p:sp>
        <p:nvSpPr>
          <p:cNvPr id="67597" name="Rectangle 13"/>
          <p:cNvSpPr>
            <a:spLocks noChangeArrowheads="1"/>
          </p:cNvSpPr>
          <p:nvPr/>
        </p:nvSpPr>
        <p:spPr bwMode="auto">
          <a:xfrm>
            <a:off x="611188" y="1196975"/>
            <a:ext cx="7058025" cy="792163"/>
          </a:xfrm>
          <a:prstGeom prst="rect">
            <a:avLst/>
          </a:prstGeom>
          <a:noFill/>
          <a:ln w="9525">
            <a:noFill/>
            <a:miter lim="800000"/>
            <a:headEnd/>
            <a:tailEnd/>
          </a:ln>
        </p:spPr>
        <p:txBody>
          <a:bodyPr wrap="none" anchor="ctr"/>
          <a:lstStyle/>
          <a:p>
            <a:pPr algn="ctr"/>
            <a:r>
              <a:rPr lang="zh-CN" altLang="en-US" sz="2800" b="1"/>
              <a:t>假设计算下图中顶点0到顶点6的最短路径。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bldLvl="0" autoUpdateAnimBg="0"/>
      <p:bldP spid="11" grpId="0" bldLvl="0" autoUpdateAnimBg="0"/>
      <p:bldP spid="12" grpId="0" bldLvl="0" autoUpdateAnimBg="0"/>
      <p:bldP spid="13" grpId="0" bldLvl="0" autoUpdateAnimBg="0"/>
      <p:bldP spid="14"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196850"/>
            <a:ext cx="8229600" cy="927100"/>
          </a:xfrm>
          <a:prstGeom prst="rect">
            <a:avLst/>
          </a:prstGeom>
          <a:noFill/>
          <a:ln w="9525">
            <a:noFill/>
            <a:miter lim="800000"/>
            <a:headEnd/>
            <a:tailEnd/>
          </a:ln>
        </p:spPr>
        <p:txBody>
          <a:bodyPr anchor="ctr"/>
          <a:lstStyle/>
          <a:p>
            <a:pPr eaLnBrk="0" hangingPunct="0">
              <a:defRPr/>
            </a:pPr>
            <a:r>
              <a:rPr lang="zh-CN" altLang="en-US" sz="3600" b="1">
                <a:latin typeface="+mj-lt"/>
                <a:ea typeface="黑体" pitchFamily="2" charset="-122"/>
                <a:cs typeface="+mj-cs"/>
              </a:rPr>
              <a:t>最短路径计算</a:t>
            </a:r>
            <a:endParaRPr lang="zh-CN" altLang="en-US" sz="3600" b="1" dirty="0">
              <a:latin typeface="+mj-lt"/>
              <a:ea typeface="黑体" pitchFamily="2" charset="-122"/>
              <a:cs typeface="+mj-cs"/>
            </a:endParaRPr>
          </a:p>
        </p:txBody>
      </p:sp>
      <p:sp>
        <p:nvSpPr>
          <p:cNvPr id="68611" name="Text Box 3"/>
          <p:cNvSpPr txBox="1">
            <a:spLocks noChangeArrowheads="1"/>
          </p:cNvSpPr>
          <p:nvPr/>
        </p:nvSpPr>
        <p:spPr bwMode="auto">
          <a:xfrm>
            <a:off x="250825" y="1052513"/>
            <a:ext cx="8713788" cy="5211762"/>
          </a:xfrm>
          <a:prstGeom prst="rect">
            <a:avLst/>
          </a:prstGeom>
          <a:noFill/>
          <a:ln w="9525">
            <a:noFill/>
            <a:miter lim="800000"/>
            <a:headEnd/>
            <a:tailEnd/>
          </a:ln>
        </p:spPr>
        <p:txBody>
          <a:bodyPr>
            <a:spAutoFit/>
          </a:bodyPr>
          <a:lstStyle/>
          <a:p>
            <a:pPr indent="266700"/>
            <a:r>
              <a:rPr lang="zh-CN" altLang="en-US" sz="2800" b="1">
                <a:latin typeface="黑体" pitchFamily="49" charset="-122"/>
                <a:ea typeface="黑体" pitchFamily="49" charset="-122"/>
                <a:sym typeface="宋体" pitchFamily="2" charset="-122"/>
              </a:rPr>
              <a:t>定义</a:t>
            </a:r>
            <a:r>
              <a:rPr lang="zh-CN" altLang="en-US" sz="2800" b="1">
                <a:latin typeface="黑体" pitchFamily="49" charset="-122"/>
                <a:ea typeface="黑体" pitchFamily="49" charset="-122"/>
                <a:sym typeface="Calibri" pitchFamily="34" charset="0"/>
              </a:rPr>
              <a:t>cost[i] </a:t>
            </a:r>
            <a:r>
              <a:rPr lang="zh-CN" altLang="en-US" sz="2800" b="1">
                <a:latin typeface="黑体" pitchFamily="49" charset="-122"/>
                <a:ea typeface="黑体" pitchFamily="49" charset="-122"/>
                <a:sym typeface="宋体" pitchFamily="2" charset="-122"/>
              </a:rPr>
              <a:t>：从顶点</a:t>
            </a:r>
            <a:r>
              <a:rPr lang="zh-CN" altLang="en-US" sz="2800" b="1">
                <a:latin typeface="黑体" pitchFamily="49" charset="-122"/>
                <a:ea typeface="黑体" pitchFamily="49" charset="-122"/>
                <a:sym typeface="Calibri" pitchFamily="34" charset="0"/>
              </a:rPr>
              <a:t>0</a:t>
            </a:r>
            <a:r>
              <a:rPr lang="zh-CN" altLang="en-US" sz="2800" b="1">
                <a:latin typeface="黑体" pitchFamily="49" charset="-122"/>
                <a:ea typeface="黑体" pitchFamily="49" charset="-122"/>
                <a:sym typeface="宋体" pitchFamily="2" charset="-122"/>
              </a:rPr>
              <a:t>到顶点</a:t>
            </a:r>
            <a:r>
              <a:rPr lang="zh-CN" altLang="en-US" sz="2800" b="1">
                <a:latin typeface="黑体" pitchFamily="49" charset="-122"/>
                <a:ea typeface="黑体" pitchFamily="49" charset="-122"/>
                <a:sym typeface="Calibri" pitchFamily="34" charset="0"/>
              </a:rPr>
              <a:t>i</a:t>
            </a:r>
            <a:r>
              <a:rPr lang="zh-CN" altLang="en-US" sz="2800" b="1">
                <a:latin typeface="黑体" pitchFamily="49" charset="-122"/>
                <a:ea typeface="黑体" pitchFamily="49" charset="-122"/>
                <a:sym typeface="宋体" pitchFamily="2" charset="-122"/>
              </a:rPr>
              <a:t>的最短路径。</a:t>
            </a:r>
          </a:p>
          <a:p>
            <a:pPr indent="266700"/>
            <a:r>
              <a:rPr lang="zh-CN" altLang="en-US" sz="2800" b="1">
                <a:latin typeface="黑体" pitchFamily="49" charset="-122"/>
                <a:ea typeface="黑体" pitchFamily="49" charset="-122"/>
                <a:sym typeface="宋体" pitchFamily="2" charset="-122"/>
              </a:rPr>
              <a:t>初始，</a:t>
            </a:r>
            <a:r>
              <a:rPr lang="zh-CN" altLang="en-US" sz="2800" b="1">
                <a:latin typeface="黑体" pitchFamily="49" charset="-122"/>
                <a:ea typeface="黑体" pitchFamily="49" charset="-122"/>
                <a:sym typeface="Calibri" pitchFamily="34" charset="0"/>
              </a:rPr>
              <a:t>cost[0] = 0</a:t>
            </a:r>
            <a:r>
              <a:rPr lang="zh-CN" altLang="en-US" sz="2800" b="1">
                <a:latin typeface="黑体" pitchFamily="49" charset="-122"/>
                <a:ea typeface="黑体" pitchFamily="49" charset="-122"/>
                <a:sym typeface="宋体" pitchFamily="2" charset="-122"/>
              </a:rPr>
              <a:t>。依次递推计算得：</a:t>
            </a:r>
          </a:p>
          <a:p>
            <a:pPr indent="266700"/>
            <a:r>
              <a:rPr lang="zh-CN" altLang="en-US" sz="2800" b="1">
                <a:latin typeface="黑体" pitchFamily="49" charset="-122"/>
                <a:ea typeface="黑体" pitchFamily="49" charset="-122"/>
                <a:sym typeface="宋体" pitchFamily="2" charset="-122"/>
              </a:rPr>
              <a:t> 第</a:t>
            </a:r>
            <a:r>
              <a:rPr lang="zh-CN" altLang="en-US" sz="2800" b="1">
                <a:latin typeface="黑体" pitchFamily="49" charset="-122"/>
                <a:ea typeface="黑体" pitchFamily="49" charset="-122"/>
                <a:sym typeface="Calibri" pitchFamily="34" charset="0"/>
              </a:rPr>
              <a:t>1</a:t>
            </a:r>
            <a:r>
              <a:rPr lang="zh-CN" altLang="en-US" sz="2800" b="1">
                <a:latin typeface="黑体" pitchFamily="49" charset="-122"/>
                <a:ea typeface="黑体" pitchFamily="49" charset="-122"/>
                <a:sym typeface="宋体" pitchFamily="2" charset="-122"/>
              </a:rPr>
              <a:t>阶段：</a:t>
            </a:r>
            <a:r>
              <a:rPr lang="zh-CN" altLang="en-US" sz="2800" b="1">
                <a:latin typeface="黑体" pitchFamily="49" charset="-122"/>
                <a:ea typeface="黑体" pitchFamily="49" charset="-122"/>
                <a:sym typeface="Calibri" pitchFamily="34" charset="0"/>
              </a:rPr>
              <a:t>cost[1] = cost[0]+4 = 4</a:t>
            </a:r>
            <a:endParaRPr lang="zh-CN" altLang="en-US" sz="2800" b="1">
              <a:latin typeface="黑体" pitchFamily="49" charset="-122"/>
              <a:ea typeface="黑体" pitchFamily="49" charset="-122"/>
              <a:sym typeface="宋体" pitchFamily="2" charset="-122"/>
            </a:endParaRPr>
          </a:p>
          <a:p>
            <a:pPr indent="266700"/>
            <a:r>
              <a:rPr lang="zh-CN" altLang="en-US" sz="2800" b="1">
                <a:latin typeface="黑体" pitchFamily="49" charset="-122"/>
                <a:ea typeface="黑体" pitchFamily="49" charset="-122"/>
                <a:sym typeface="宋体" pitchFamily="2" charset="-122"/>
              </a:rPr>
              <a:t>          cost[2] = cost[0]+5 = 5</a:t>
            </a:r>
          </a:p>
          <a:p>
            <a:pPr indent="266700"/>
            <a:r>
              <a:rPr lang="zh-CN" altLang="en-US" sz="2800" b="1">
                <a:latin typeface="黑体" pitchFamily="49" charset="-122"/>
                <a:ea typeface="黑体" pitchFamily="49" charset="-122"/>
                <a:sym typeface="宋体" pitchFamily="2" charset="-122"/>
              </a:rPr>
              <a:t> 第</a:t>
            </a:r>
            <a:r>
              <a:rPr lang="zh-CN" altLang="en-US" sz="2800" b="1">
                <a:latin typeface="黑体" pitchFamily="49" charset="-122"/>
                <a:ea typeface="黑体" pitchFamily="49" charset="-122"/>
                <a:sym typeface="Calibri" pitchFamily="34" charset="0"/>
              </a:rPr>
              <a:t>2</a:t>
            </a:r>
            <a:r>
              <a:rPr lang="zh-CN" altLang="en-US" sz="2800" b="1">
                <a:latin typeface="黑体" pitchFamily="49" charset="-122"/>
                <a:ea typeface="黑体" pitchFamily="49" charset="-122"/>
                <a:sym typeface="宋体" pitchFamily="2" charset="-122"/>
              </a:rPr>
              <a:t>阶段：</a:t>
            </a:r>
            <a:r>
              <a:rPr lang="zh-CN" altLang="en-US" sz="2800" b="1">
                <a:latin typeface="黑体" pitchFamily="49" charset="-122"/>
                <a:ea typeface="黑体" pitchFamily="49" charset="-122"/>
                <a:sym typeface="Calibri" pitchFamily="34" charset="0"/>
              </a:rPr>
              <a:t>cost[3] =    </a:t>
            </a:r>
          </a:p>
          <a:p>
            <a:pPr indent="266700"/>
            <a:r>
              <a:rPr lang="zh-CN" altLang="en-US" sz="2800" b="1">
                <a:latin typeface="黑体" pitchFamily="49" charset="-122"/>
                <a:ea typeface="黑体" pitchFamily="49" charset="-122"/>
                <a:sym typeface="Calibri" pitchFamily="34" charset="0"/>
              </a:rPr>
              <a:t>        min{cost[0]+8,cost[1]+4,cost[2]+5} = 8</a:t>
            </a:r>
            <a:endParaRPr lang="zh-CN" altLang="en-US" sz="2800" b="1">
              <a:latin typeface="黑体" pitchFamily="49" charset="-122"/>
              <a:ea typeface="黑体" pitchFamily="49" charset="-122"/>
              <a:sym typeface="宋体" pitchFamily="2" charset="-122"/>
            </a:endParaRPr>
          </a:p>
          <a:p>
            <a:pPr indent="266700"/>
            <a:r>
              <a:rPr lang="zh-CN" altLang="en-US" sz="2800" b="1">
                <a:latin typeface="黑体" pitchFamily="49" charset="-122"/>
                <a:ea typeface="黑体" pitchFamily="49" charset="-122"/>
                <a:sym typeface="宋体" pitchFamily="2" charset="-122"/>
              </a:rPr>
              <a:t> 第</a:t>
            </a:r>
            <a:r>
              <a:rPr lang="zh-CN" altLang="en-US" sz="2800" b="1">
                <a:latin typeface="黑体" pitchFamily="49" charset="-122"/>
                <a:ea typeface="黑体" pitchFamily="49" charset="-122"/>
                <a:sym typeface="Calibri" pitchFamily="34" charset="0"/>
              </a:rPr>
              <a:t>3</a:t>
            </a:r>
            <a:r>
              <a:rPr lang="zh-CN" altLang="en-US" sz="2800" b="1">
                <a:latin typeface="黑体" pitchFamily="49" charset="-122"/>
                <a:ea typeface="黑体" pitchFamily="49" charset="-122"/>
                <a:sym typeface="宋体" pitchFamily="2" charset="-122"/>
              </a:rPr>
              <a:t>阶段：</a:t>
            </a:r>
          </a:p>
          <a:p>
            <a:pPr indent="266700"/>
            <a:r>
              <a:rPr lang="zh-CN" altLang="en-US" sz="2800" b="1">
                <a:latin typeface="黑体" pitchFamily="49" charset="-122"/>
                <a:ea typeface="黑体" pitchFamily="49" charset="-122"/>
                <a:sym typeface="Calibri" pitchFamily="34" charset="0"/>
              </a:rPr>
              <a:t>        cost[4] = min{cost[3]+8,cost[1]+6}=10</a:t>
            </a:r>
            <a:r>
              <a:rPr lang="zh-CN" altLang="en-US" sz="2800" b="1">
                <a:latin typeface="黑体" pitchFamily="49" charset="-122"/>
                <a:ea typeface="黑体" pitchFamily="49" charset="-122"/>
                <a:sym typeface="宋体" pitchFamily="2" charset="-122"/>
              </a:rPr>
              <a:t>              </a:t>
            </a:r>
          </a:p>
          <a:p>
            <a:pPr indent="266700"/>
            <a:r>
              <a:rPr lang="zh-CN" altLang="en-US" sz="2800" b="1">
                <a:latin typeface="黑体" pitchFamily="49" charset="-122"/>
                <a:ea typeface="黑体" pitchFamily="49" charset="-122"/>
                <a:sym typeface="宋体" pitchFamily="2" charset="-122"/>
              </a:rPr>
              <a:t>        cost[5] = min{cost[3]+9,cost[2]+7}=12</a:t>
            </a:r>
          </a:p>
          <a:p>
            <a:pPr indent="266700"/>
            <a:r>
              <a:rPr lang="zh-CN" altLang="en-US" sz="2800" b="1">
                <a:latin typeface="黑体" pitchFamily="49" charset="-122"/>
                <a:ea typeface="黑体" pitchFamily="49" charset="-122"/>
                <a:sym typeface="宋体" pitchFamily="2" charset="-122"/>
              </a:rPr>
              <a:t>第</a:t>
            </a:r>
            <a:r>
              <a:rPr lang="zh-CN" altLang="en-US" sz="2800" b="1">
                <a:latin typeface="黑体" pitchFamily="49" charset="-122"/>
                <a:ea typeface="黑体" pitchFamily="49" charset="-122"/>
                <a:sym typeface="Calibri" pitchFamily="34" charset="0"/>
              </a:rPr>
              <a:t>4</a:t>
            </a:r>
            <a:r>
              <a:rPr lang="zh-CN" altLang="en-US" sz="2800" b="1">
                <a:latin typeface="黑体" pitchFamily="49" charset="-122"/>
                <a:ea typeface="黑体" pitchFamily="49" charset="-122"/>
                <a:sym typeface="宋体" pitchFamily="2" charset="-122"/>
              </a:rPr>
              <a:t>阶段：</a:t>
            </a:r>
            <a:r>
              <a:rPr lang="zh-CN" altLang="en-US" sz="2800" b="1">
                <a:latin typeface="黑体" pitchFamily="49" charset="-122"/>
                <a:ea typeface="黑体" pitchFamily="49" charset="-122"/>
                <a:sym typeface="Calibri" pitchFamily="34" charset="0"/>
              </a:rPr>
              <a:t>cost[6] =  </a:t>
            </a:r>
          </a:p>
          <a:p>
            <a:pPr indent="266700"/>
            <a:r>
              <a:rPr lang="zh-CN" altLang="en-US" sz="2800" b="1">
                <a:latin typeface="黑体" pitchFamily="49" charset="-122"/>
                <a:ea typeface="黑体" pitchFamily="49" charset="-122"/>
                <a:sym typeface="Calibri" pitchFamily="34" charset="0"/>
              </a:rPr>
              <a:t>       min{cost[4]+5,cost[3]+9,cost[5]+4}=15</a:t>
            </a:r>
          </a:p>
          <a:p>
            <a:pPr indent="266700"/>
            <a:r>
              <a:rPr lang="zh-CN" altLang="en-US" sz="2800" b="1">
                <a:latin typeface="黑体" pitchFamily="49" charset="-122"/>
                <a:ea typeface="黑体" pitchFamily="49" charset="-122"/>
                <a:sym typeface="宋体" pitchFamily="2" charset="-122"/>
              </a:rPr>
              <a:t>根据计算得，从顶点</a:t>
            </a:r>
            <a:r>
              <a:rPr lang="zh-CN" altLang="en-US" sz="2800" b="1">
                <a:latin typeface="黑体" pitchFamily="49" charset="-122"/>
                <a:ea typeface="黑体" pitchFamily="49" charset="-122"/>
                <a:sym typeface="Calibri" pitchFamily="34" charset="0"/>
              </a:rPr>
              <a:t>0</a:t>
            </a:r>
            <a:r>
              <a:rPr lang="zh-CN" altLang="en-US" sz="2800" b="1">
                <a:latin typeface="黑体" pitchFamily="49" charset="-122"/>
                <a:ea typeface="黑体" pitchFamily="49" charset="-122"/>
                <a:sym typeface="宋体" pitchFamily="2" charset="-122"/>
              </a:rPr>
              <a:t>到顶点</a:t>
            </a:r>
            <a:r>
              <a:rPr lang="zh-CN" altLang="en-US" sz="2800" b="1">
                <a:latin typeface="黑体" pitchFamily="49" charset="-122"/>
                <a:ea typeface="黑体" pitchFamily="49" charset="-122"/>
                <a:sym typeface="Calibri" pitchFamily="34" charset="0"/>
              </a:rPr>
              <a:t>6</a:t>
            </a:r>
            <a:r>
              <a:rPr lang="zh-CN" altLang="en-US" sz="2800" b="1">
                <a:latin typeface="黑体" pitchFamily="49" charset="-122"/>
                <a:ea typeface="黑体" pitchFamily="49" charset="-122"/>
                <a:sym typeface="宋体" pitchFamily="2" charset="-122"/>
              </a:rPr>
              <a:t>的最短路径值为</a:t>
            </a:r>
            <a:r>
              <a:rPr lang="zh-CN" altLang="en-US" sz="2800" b="1">
                <a:latin typeface="黑体" pitchFamily="49" charset="-122"/>
                <a:ea typeface="黑体" pitchFamily="49" charset="-122"/>
                <a:sym typeface="Calibri" pitchFamily="34" charset="0"/>
              </a:rPr>
              <a:t>15</a:t>
            </a:r>
            <a:r>
              <a:rPr lang="zh-CN" altLang="en-US" sz="2800" b="1">
                <a:latin typeface="黑体" pitchFamily="49" charset="-122"/>
                <a:ea typeface="黑体" pitchFamily="49" charset="-122"/>
                <a:sym typeface="宋体" pitchFamily="2" charset="-122"/>
              </a:rPr>
              <a:t>。</a:t>
            </a:r>
            <a:endParaRPr lang="zh-CN" altLang="en-US" sz="280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zh-CN" sz="3600" b="1" dirty="0">
                <a:latin typeface="黑体" pitchFamily="49" charset="-122"/>
                <a:ea typeface="黑体" pitchFamily="2" charset="-122"/>
                <a:cs typeface="+mj-cs"/>
              </a:rPr>
              <a:t>Fibonacci</a:t>
            </a:r>
            <a:r>
              <a:rPr lang="zh-CN" sz="3600" b="1" dirty="0">
                <a:latin typeface="黑体" pitchFamily="49" charset="-122"/>
                <a:ea typeface="黑体" pitchFamily="2" charset="-122"/>
                <a:cs typeface="+mj-cs"/>
              </a:rPr>
              <a:t>数列</a:t>
            </a:r>
          </a:p>
        </p:txBody>
      </p:sp>
      <p:sp>
        <p:nvSpPr>
          <p:cNvPr id="69635" name="Rectangle 4"/>
          <p:cNvSpPr>
            <a:spLocks noChangeArrowheads="1"/>
          </p:cNvSpPr>
          <p:nvPr/>
        </p:nvSpPr>
        <p:spPr bwMode="auto">
          <a:xfrm>
            <a:off x="466725" y="1341438"/>
            <a:ext cx="8064500" cy="863600"/>
          </a:xfrm>
          <a:prstGeom prst="rect">
            <a:avLst/>
          </a:prstGeom>
          <a:noFill/>
          <a:ln w="9525">
            <a:noFill/>
            <a:miter lim="800000"/>
            <a:headEnd/>
            <a:tailEnd/>
          </a:ln>
        </p:spPr>
        <p:txBody>
          <a:bodyPr wrap="none" anchor="ctr"/>
          <a:lstStyle/>
          <a:p>
            <a:r>
              <a:rPr lang="zh-CN" altLang="en-US" sz="2800">
                <a:latin typeface="黑体" pitchFamily="49" charset="-122"/>
                <a:ea typeface="黑体" pitchFamily="49" charset="-122"/>
              </a:rPr>
              <a:t>用数组将求得的值记录下来。初始，F</a:t>
            </a:r>
            <a:r>
              <a:rPr lang="zh-CN" altLang="en-US" sz="2800" baseline="-25000">
                <a:latin typeface="黑体" pitchFamily="49" charset="-122"/>
                <a:ea typeface="黑体" pitchFamily="49" charset="-122"/>
              </a:rPr>
              <a:t>1</a:t>
            </a:r>
            <a:r>
              <a:rPr lang="zh-CN" altLang="en-US" sz="2800">
                <a:latin typeface="黑体" pitchFamily="49" charset="-122"/>
                <a:ea typeface="黑体" pitchFamily="49" charset="-122"/>
              </a:rPr>
              <a:t>=1，F</a:t>
            </a:r>
            <a:r>
              <a:rPr lang="zh-CN" altLang="en-US" sz="2800" baseline="-25000">
                <a:latin typeface="黑体" pitchFamily="49" charset="-122"/>
                <a:ea typeface="黑体" pitchFamily="49" charset="-122"/>
              </a:rPr>
              <a:t>2</a:t>
            </a:r>
            <a:r>
              <a:rPr lang="zh-CN" altLang="en-US" sz="2800">
                <a:latin typeface="黑体" pitchFamily="49" charset="-122"/>
                <a:ea typeface="黑体" pitchFamily="49" charset="-122"/>
              </a:rPr>
              <a:t>=1，</a:t>
            </a:r>
          </a:p>
          <a:p>
            <a:r>
              <a:rPr lang="zh-CN" altLang="en-US" sz="2800">
                <a:latin typeface="黑体" pitchFamily="49" charset="-122"/>
                <a:ea typeface="黑体" pitchFamily="49" charset="-122"/>
              </a:rPr>
              <a:t>然后自底至上递推求得。</a:t>
            </a:r>
          </a:p>
        </p:txBody>
      </p:sp>
      <p:sp>
        <p:nvSpPr>
          <p:cNvPr id="5" name="Rectangle 3"/>
          <p:cNvSpPr txBox="1">
            <a:spLocks noChangeArrowheads="1"/>
          </p:cNvSpPr>
          <p:nvPr/>
        </p:nvSpPr>
        <p:spPr bwMode="auto">
          <a:xfrm>
            <a:off x="539750" y="2420938"/>
            <a:ext cx="6769100" cy="3228975"/>
          </a:xfrm>
          <a:prstGeom prst="rect">
            <a:avLst/>
          </a:prstGeom>
          <a:noFill/>
          <a:ln w="9525">
            <a:noFill/>
            <a:miter lim="800000"/>
            <a:headEnd/>
            <a:tailEnd/>
          </a:ln>
        </p:spPr>
        <p:txBody>
          <a:bodyPr/>
          <a:lstStyle/>
          <a:p>
            <a:pPr marL="342900" indent="-342900" eaLnBrk="0" hangingPunct="0">
              <a:spcBef>
                <a:spcPct val="20000"/>
              </a:spcBef>
              <a:defRPr/>
            </a:pPr>
            <a:r>
              <a:rPr lang="zh-CN" altLang="zh-CN" sz="2800" kern="0" dirty="0">
                <a:solidFill>
                  <a:srgbClr val="000000"/>
                </a:solidFill>
                <a:latin typeface="黑体" pitchFamily="49" charset="-122"/>
                <a:ea typeface="黑体"/>
              </a:rPr>
              <a:t>F</a:t>
            </a:r>
            <a:r>
              <a:rPr lang="zh-CN" altLang="zh-CN" sz="2800" kern="0" baseline="-25000" dirty="0">
                <a:solidFill>
                  <a:srgbClr val="000000"/>
                </a:solidFill>
                <a:latin typeface="黑体" pitchFamily="49" charset="-122"/>
                <a:ea typeface="黑体"/>
              </a:rPr>
              <a:t>1</a:t>
            </a:r>
            <a:r>
              <a:rPr lang="zh-CN" altLang="zh-CN" sz="2800" kern="0" dirty="0">
                <a:solidFill>
                  <a:srgbClr val="000000"/>
                </a:solidFill>
                <a:latin typeface="黑体" pitchFamily="49" charset="-122"/>
                <a:ea typeface="黑体"/>
              </a:rPr>
              <a:t>=1  F</a:t>
            </a:r>
            <a:r>
              <a:rPr lang="zh-CN" altLang="zh-CN" sz="2800" kern="0" baseline="-25000" dirty="0">
                <a:solidFill>
                  <a:srgbClr val="000000"/>
                </a:solidFill>
                <a:latin typeface="黑体" pitchFamily="49" charset="-122"/>
                <a:ea typeface="黑体"/>
              </a:rPr>
              <a:t>2</a:t>
            </a:r>
            <a:r>
              <a:rPr lang="zh-CN" altLang="zh-CN" sz="2800" kern="0" dirty="0">
                <a:solidFill>
                  <a:srgbClr val="000000"/>
                </a:solidFill>
                <a:latin typeface="黑体" pitchFamily="49" charset="-122"/>
                <a:ea typeface="黑体"/>
              </a:rPr>
              <a:t>=1</a:t>
            </a:r>
          </a:p>
          <a:p>
            <a:pPr marL="342900" indent="-342900" eaLnBrk="0" hangingPunct="0">
              <a:spcBef>
                <a:spcPct val="20000"/>
              </a:spcBef>
              <a:defRPr/>
            </a:pPr>
            <a:r>
              <a:rPr lang="zh-CN" altLang="zh-CN" sz="2800" kern="0" dirty="0">
                <a:solidFill>
                  <a:srgbClr val="000000"/>
                </a:solidFill>
                <a:latin typeface="黑体" pitchFamily="49" charset="-122"/>
                <a:ea typeface="黑体"/>
              </a:rPr>
              <a:t>F</a:t>
            </a:r>
            <a:r>
              <a:rPr lang="zh-CN" altLang="zh-CN" sz="2800" kern="0" baseline="-25000" dirty="0">
                <a:solidFill>
                  <a:srgbClr val="000000"/>
                </a:solidFill>
                <a:latin typeface="黑体" pitchFamily="49" charset="-122"/>
                <a:ea typeface="黑体"/>
              </a:rPr>
              <a:t>3 </a:t>
            </a:r>
            <a:r>
              <a:rPr lang="zh-CN" altLang="zh-CN" sz="2800" kern="0" dirty="0">
                <a:solidFill>
                  <a:srgbClr val="000000"/>
                </a:solidFill>
                <a:latin typeface="黑体" pitchFamily="49" charset="-122"/>
                <a:ea typeface="黑体"/>
              </a:rPr>
              <a:t>= F</a:t>
            </a:r>
            <a:r>
              <a:rPr lang="zh-CN" altLang="zh-CN" sz="2800" kern="0" baseline="-25000" dirty="0">
                <a:solidFill>
                  <a:srgbClr val="000000"/>
                </a:solidFill>
                <a:latin typeface="黑体" pitchFamily="49" charset="-122"/>
                <a:ea typeface="黑体"/>
              </a:rPr>
              <a:t>1</a:t>
            </a:r>
            <a:r>
              <a:rPr lang="zh-CN" altLang="zh-CN" sz="2800" kern="0" dirty="0">
                <a:solidFill>
                  <a:srgbClr val="000000"/>
                </a:solidFill>
                <a:latin typeface="黑体" pitchFamily="49" charset="-122"/>
                <a:ea typeface="黑体"/>
              </a:rPr>
              <a:t> + F</a:t>
            </a:r>
            <a:r>
              <a:rPr lang="zh-CN" altLang="zh-CN" sz="2800" kern="0" baseline="-25000" dirty="0">
                <a:solidFill>
                  <a:srgbClr val="000000"/>
                </a:solidFill>
                <a:latin typeface="黑体" pitchFamily="49" charset="-122"/>
                <a:ea typeface="黑体"/>
              </a:rPr>
              <a:t>2</a:t>
            </a:r>
            <a:r>
              <a:rPr lang="zh-CN" altLang="zh-CN" sz="2800" kern="0" dirty="0">
                <a:solidFill>
                  <a:srgbClr val="000000"/>
                </a:solidFill>
                <a:latin typeface="黑体" pitchFamily="49" charset="-122"/>
                <a:ea typeface="黑体"/>
              </a:rPr>
              <a:t> = 2</a:t>
            </a:r>
          </a:p>
          <a:p>
            <a:pPr marL="342900" indent="-342900" eaLnBrk="0" hangingPunct="0">
              <a:spcBef>
                <a:spcPct val="20000"/>
              </a:spcBef>
              <a:defRPr/>
            </a:pPr>
            <a:r>
              <a:rPr lang="zh-CN" altLang="zh-CN" sz="2800" kern="0" dirty="0">
                <a:solidFill>
                  <a:srgbClr val="000000"/>
                </a:solidFill>
                <a:latin typeface="黑体" pitchFamily="49" charset="-122"/>
                <a:ea typeface="黑体"/>
              </a:rPr>
              <a:t>F</a:t>
            </a:r>
            <a:r>
              <a:rPr lang="zh-CN" altLang="zh-CN" sz="2800" kern="0" baseline="-25000" dirty="0">
                <a:solidFill>
                  <a:srgbClr val="000000"/>
                </a:solidFill>
                <a:latin typeface="黑体" pitchFamily="49" charset="-122"/>
                <a:ea typeface="黑体"/>
              </a:rPr>
              <a:t>4</a:t>
            </a:r>
            <a:r>
              <a:rPr lang="zh-CN" altLang="zh-CN" sz="2800" kern="0" dirty="0">
                <a:solidFill>
                  <a:srgbClr val="000000"/>
                </a:solidFill>
                <a:latin typeface="黑体" pitchFamily="49" charset="-122"/>
                <a:ea typeface="黑体"/>
              </a:rPr>
              <a:t> = F</a:t>
            </a:r>
            <a:r>
              <a:rPr lang="zh-CN" altLang="zh-CN" sz="2800" kern="0" baseline="-25000" dirty="0">
                <a:solidFill>
                  <a:srgbClr val="000000"/>
                </a:solidFill>
                <a:latin typeface="黑体" pitchFamily="49" charset="-122"/>
                <a:ea typeface="黑体"/>
              </a:rPr>
              <a:t>2 </a:t>
            </a:r>
            <a:r>
              <a:rPr lang="zh-CN" altLang="zh-CN" sz="2800" kern="0" dirty="0">
                <a:solidFill>
                  <a:srgbClr val="000000"/>
                </a:solidFill>
                <a:latin typeface="黑体" pitchFamily="49" charset="-122"/>
                <a:ea typeface="黑体"/>
              </a:rPr>
              <a:t>+ F</a:t>
            </a:r>
            <a:r>
              <a:rPr lang="zh-CN" altLang="zh-CN" sz="2800" kern="0" baseline="-25000" dirty="0">
                <a:solidFill>
                  <a:srgbClr val="000000"/>
                </a:solidFill>
                <a:latin typeface="黑体" pitchFamily="49" charset="-122"/>
                <a:ea typeface="黑体"/>
              </a:rPr>
              <a:t>3</a:t>
            </a:r>
            <a:r>
              <a:rPr lang="zh-CN" altLang="zh-CN" sz="2800" kern="0" dirty="0">
                <a:solidFill>
                  <a:srgbClr val="000000"/>
                </a:solidFill>
                <a:latin typeface="黑体" pitchFamily="49" charset="-122"/>
                <a:ea typeface="黑体"/>
              </a:rPr>
              <a:t> = 3</a:t>
            </a:r>
          </a:p>
          <a:p>
            <a:pPr marL="342900" indent="-342900" eaLnBrk="0" hangingPunct="0">
              <a:spcBef>
                <a:spcPct val="20000"/>
              </a:spcBef>
              <a:defRPr/>
            </a:pPr>
            <a:r>
              <a:rPr lang="zh-CN" altLang="zh-CN" sz="2800" kern="0" dirty="0">
                <a:solidFill>
                  <a:srgbClr val="000000"/>
                </a:solidFill>
                <a:latin typeface="黑体" pitchFamily="49" charset="-122"/>
                <a:ea typeface="黑体"/>
              </a:rPr>
              <a:t>…</a:t>
            </a:r>
          </a:p>
          <a:p>
            <a:pPr marL="342900" indent="-342900" eaLnBrk="0" hangingPunct="0">
              <a:spcBef>
                <a:spcPct val="20000"/>
              </a:spcBef>
              <a:defRPr/>
            </a:pPr>
            <a:r>
              <a:rPr lang="zh-CN" altLang="zh-CN" sz="2800" kern="0" dirty="0">
                <a:solidFill>
                  <a:srgbClr val="000000"/>
                </a:solidFill>
                <a:latin typeface="黑体" pitchFamily="49" charset="-122"/>
                <a:ea typeface="黑体"/>
              </a:rPr>
              <a:t>F</a:t>
            </a:r>
            <a:r>
              <a:rPr lang="zh-CN" altLang="zh-CN" sz="2800" kern="0" baseline="-25000" dirty="0">
                <a:solidFill>
                  <a:srgbClr val="000000"/>
                </a:solidFill>
                <a:latin typeface="黑体" pitchFamily="49" charset="-122"/>
                <a:ea typeface="黑体"/>
              </a:rPr>
              <a:t>i</a:t>
            </a:r>
            <a:r>
              <a:rPr lang="zh-CN" altLang="zh-CN" sz="2800" kern="0" dirty="0">
                <a:solidFill>
                  <a:srgbClr val="000000"/>
                </a:solidFill>
                <a:latin typeface="黑体" pitchFamily="49" charset="-122"/>
                <a:ea typeface="黑体"/>
              </a:rPr>
              <a:t> = F</a:t>
            </a:r>
            <a:r>
              <a:rPr lang="zh-CN" altLang="zh-CN" sz="2800" kern="0" baseline="-25000" dirty="0">
                <a:solidFill>
                  <a:srgbClr val="000000"/>
                </a:solidFill>
                <a:latin typeface="黑体" pitchFamily="49" charset="-122"/>
                <a:ea typeface="黑体"/>
              </a:rPr>
              <a:t>i-1</a:t>
            </a:r>
            <a:r>
              <a:rPr lang="zh-CN" altLang="zh-CN" sz="2800" kern="0" dirty="0">
                <a:solidFill>
                  <a:srgbClr val="000000"/>
                </a:solidFill>
                <a:latin typeface="黑体" pitchFamily="49" charset="-122"/>
                <a:ea typeface="黑体"/>
              </a:rPr>
              <a:t> + F</a:t>
            </a:r>
            <a:r>
              <a:rPr lang="zh-CN" altLang="zh-CN" sz="2800" kern="0" baseline="-25000" dirty="0">
                <a:solidFill>
                  <a:srgbClr val="000000"/>
                </a:solidFill>
                <a:latin typeface="黑体" pitchFamily="49" charset="-122"/>
                <a:ea typeface="黑体"/>
              </a:rPr>
              <a:t>i-2</a:t>
            </a:r>
            <a:endParaRPr lang="zh-CN" altLang="zh-CN" sz="2800"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404813"/>
            <a:ext cx="8229600" cy="633412"/>
          </a:xfrm>
          <a:prstGeom prst="rect">
            <a:avLst/>
          </a:prstGeom>
          <a:noFill/>
          <a:ln w="9525">
            <a:noFill/>
            <a:miter lim="800000"/>
            <a:headEnd/>
            <a:tailEnd/>
          </a:ln>
        </p:spPr>
        <p:txBody>
          <a:bodyPr anchor="ctr"/>
          <a:lstStyle/>
          <a:p>
            <a:pPr eaLnBrk="0" hangingPunct="0">
              <a:defRPr/>
            </a:pPr>
            <a:r>
              <a:rPr lang="en-US" altLang="zh-CN" sz="3600" b="1" dirty="0">
                <a:latin typeface="Times New Roman" pitchFamily="18" charset="0"/>
                <a:ea typeface="黑体" pitchFamily="49" charset="-122"/>
                <a:cs typeface="+mj-cs"/>
              </a:rPr>
              <a:t>3.4  </a:t>
            </a:r>
            <a:r>
              <a:rPr lang="zh-CN" altLang="en-US" sz="3600" b="1" dirty="0">
                <a:latin typeface="Times New Roman" pitchFamily="18" charset="0"/>
                <a:ea typeface="黑体" pitchFamily="49" charset="-122"/>
                <a:cs typeface="+mj-cs"/>
              </a:rPr>
              <a:t>算法的评价和分析</a:t>
            </a:r>
          </a:p>
        </p:txBody>
      </p:sp>
      <p:sp>
        <p:nvSpPr>
          <p:cNvPr id="70659" name="Rectangle 3"/>
          <p:cNvSpPr txBox="1">
            <a:spLocks noChangeArrowheads="1"/>
          </p:cNvSpPr>
          <p:nvPr/>
        </p:nvSpPr>
        <p:spPr bwMode="auto">
          <a:xfrm>
            <a:off x="1331913" y="1557338"/>
            <a:ext cx="5832475" cy="2879725"/>
          </a:xfrm>
          <a:prstGeom prst="rect">
            <a:avLst/>
          </a:prstGeom>
          <a:noFill/>
          <a:ln w="9525">
            <a:noFill/>
            <a:miter lim="800000"/>
            <a:headEnd/>
            <a:tailEnd/>
          </a:ln>
        </p:spPr>
        <p:txBody>
          <a:bodyPr/>
          <a:lstStyle/>
          <a:p>
            <a:r>
              <a:rPr lang="zh-CN" altLang="en-US" sz="3200" b="1"/>
              <a:t>算法的正确性</a:t>
            </a:r>
            <a:endParaRPr lang="en-US" altLang="zh-CN" sz="3200" b="1"/>
          </a:p>
          <a:p>
            <a:endParaRPr lang="en-US" altLang="zh-CN" sz="3200" b="1"/>
          </a:p>
          <a:p>
            <a:r>
              <a:rPr lang="zh-CN" altLang="zh-CN" sz="3200" b="1"/>
              <a:t>算法的复杂度</a:t>
            </a:r>
            <a:endParaRPr lang="en-US" altLang="zh-CN" sz="3200" b="1"/>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算法的正确性 </a:t>
            </a:r>
            <a:r>
              <a:rPr lang="en-US" altLang="zh-CN" sz="3600" b="1" dirty="0">
                <a:latin typeface="黑体" pitchFamily="49" charset="-122"/>
                <a:ea typeface="黑体" pitchFamily="2" charset="-122"/>
                <a:cs typeface="+mj-cs"/>
              </a:rPr>
              <a:t>I</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827088" y="1700213"/>
            <a:ext cx="7848600" cy="3024187"/>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zh-CN" altLang="en-US" sz="2400" kern="0" dirty="0">
                <a:solidFill>
                  <a:srgbClr val="000000"/>
                </a:solidFill>
                <a:latin typeface="黑体" pitchFamily="49" charset="-122"/>
                <a:ea typeface="黑体"/>
              </a:rPr>
              <a:t>一个正确的算法是对每一个输入数据产生对应的正确结果并且停止。</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buFont typeface="Arial" pitchFamily="34" charset="0"/>
              <a:buChar char="•"/>
              <a:defRPr/>
            </a:pPr>
            <a:r>
              <a:rPr lang="zh-CN" altLang="en-US" sz="2400" kern="0" dirty="0">
                <a:solidFill>
                  <a:srgbClr val="000000"/>
                </a:solidFill>
                <a:latin typeface="黑体" pitchFamily="49" charset="-122"/>
                <a:ea typeface="黑体"/>
              </a:rPr>
              <a:t>错误的算法就一定没有用么？</a:t>
            </a:r>
            <a:endParaRPr lang="en-US" altLang="zh-CN" sz="2400" kern="0" dirty="0">
              <a:solidFill>
                <a:srgbClr val="000000"/>
              </a:solidFill>
              <a:latin typeface="黑体" pitchFamily="49" charset="-122"/>
              <a:ea typeface="黑体"/>
            </a:endParaRPr>
          </a:p>
          <a:p>
            <a:pPr marL="342900" indent="-342900" eaLnBrk="0" hangingPunct="0">
              <a:spcBef>
                <a:spcPct val="20000"/>
              </a:spcBef>
              <a:buFont typeface="Arial" pitchFamily="34" charset="0"/>
              <a:buChar char="•"/>
              <a:defRPr/>
            </a:pPr>
            <a:endParaRPr lang="en-US" altLang="zh-CN" sz="2400" kern="0" dirty="0">
              <a:solidFill>
                <a:srgbClr val="000000"/>
              </a:solidFill>
              <a:latin typeface="黑体" pitchFamily="49" charset="-122"/>
              <a:ea typeface="黑体"/>
            </a:endParaRPr>
          </a:p>
          <a:p>
            <a:pPr marL="342900" indent="-342900" eaLnBrk="0" hangingPunct="0">
              <a:spcBef>
                <a:spcPct val="20000"/>
              </a:spcBef>
              <a:buFont typeface="Arial" pitchFamily="34" charset="0"/>
              <a:buChar char="•"/>
              <a:defRPr/>
            </a:pPr>
            <a:r>
              <a:rPr lang="zh-CN" altLang="en-US" sz="2400" kern="0" dirty="0">
                <a:solidFill>
                  <a:srgbClr val="000000"/>
                </a:solidFill>
                <a:latin typeface="黑体" pitchFamily="49" charset="-122"/>
                <a:ea typeface="黑体"/>
              </a:rPr>
              <a:t>在很多应用领域中，算法的正确性是至关重要的。</a:t>
            </a:r>
            <a:endParaRPr lang="en-US" altLang="zh-CN" sz="2400"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算法的正确性 </a:t>
            </a:r>
            <a:r>
              <a:rPr lang="en-US" altLang="zh-CN" sz="3600" b="1" dirty="0">
                <a:latin typeface="黑体" pitchFamily="49" charset="-122"/>
                <a:ea typeface="黑体" pitchFamily="2" charset="-122"/>
                <a:cs typeface="+mj-cs"/>
              </a:rPr>
              <a:t>II</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611188" y="1773238"/>
            <a:ext cx="7848600" cy="3024187"/>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  </a:t>
            </a:r>
            <a:r>
              <a:rPr lang="zh-CN" altLang="en-US" sz="2400" kern="0" dirty="0">
                <a:solidFill>
                  <a:srgbClr val="000000"/>
                </a:solidFill>
                <a:latin typeface="黑体" pitchFamily="49" charset="-122"/>
                <a:ea typeface="黑体" pitchFamily="49" charset="-122"/>
              </a:rPr>
              <a:t>设计出算法后，证明该算法对所有可能的合法输入都能计算出正确结果的工作过程称为</a:t>
            </a:r>
            <a:r>
              <a:rPr lang="zh-CN" altLang="en-US" sz="2400" b="1" kern="0" dirty="0">
                <a:solidFill>
                  <a:srgbClr val="000000"/>
                </a:solidFill>
                <a:latin typeface="黑体" pitchFamily="49" charset="-122"/>
                <a:ea typeface="黑体" pitchFamily="49" charset="-122"/>
              </a:rPr>
              <a:t>算法确认</a:t>
            </a:r>
            <a:r>
              <a:rPr lang="en-US" altLang="zh-CN" sz="2400" b="1" kern="0" dirty="0">
                <a:solidFill>
                  <a:srgbClr val="000000"/>
                </a:solidFill>
                <a:latin typeface="黑体" pitchFamily="49" charset="-122"/>
                <a:ea typeface="黑体" pitchFamily="49" charset="-122"/>
              </a:rPr>
              <a:t>(Algorithm Confirmation)</a:t>
            </a:r>
            <a:r>
              <a:rPr lang="zh-CN" altLang="en-US" sz="2400" kern="0" dirty="0">
                <a:solidFill>
                  <a:srgbClr val="000000"/>
                </a:solidFill>
                <a:latin typeface="黑体" pitchFamily="49" charset="-122"/>
                <a:ea typeface="黑体" pitchFamily="49" charset="-122"/>
              </a:rPr>
              <a:t>。</a:t>
            </a:r>
            <a:endParaRPr lang="en-US" altLang="zh-CN" sz="2400" kern="0" dirty="0">
              <a:solidFill>
                <a:srgbClr val="000000"/>
              </a:solidFill>
              <a:latin typeface="黑体" pitchFamily="49" charset="-122"/>
              <a:ea typeface="黑体" pitchFamily="49" charset="-122"/>
            </a:endParaRPr>
          </a:p>
          <a:p>
            <a:pPr marL="342900" indent="-342900" eaLnBrk="0" hangingPunct="0">
              <a:spcBef>
                <a:spcPct val="20000"/>
              </a:spcBef>
              <a:defRPr/>
            </a:pPr>
            <a:endParaRPr lang="en-US" altLang="zh-CN" sz="2400" kern="0" dirty="0">
              <a:solidFill>
                <a:srgbClr val="000000"/>
              </a:solidFill>
              <a:latin typeface="黑体" pitchFamily="49" charset="-122"/>
              <a:ea typeface="黑体" pitchFamily="49" charset="-122"/>
            </a:endParaRPr>
          </a:p>
          <a:p>
            <a:pPr marL="342900" indent="-342900" eaLnBrk="0" hangingPunct="0">
              <a:spcBef>
                <a:spcPct val="20000"/>
              </a:spcBef>
              <a:defRPr/>
            </a:pPr>
            <a:r>
              <a:rPr lang="en-US" altLang="zh-CN" sz="2400" dirty="0">
                <a:latin typeface="黑体" pitchFamily="49" charset="-122"/>
                <a:ea typeface="黑体" pitchFamily="49" charset="-122"/>
              </a:rPr>
              <a:t>  </a:t>
            </a:r>
            <a:r>
              <a:rPr lang="zh-CN" altLang="zh-CN" sz="2400" dirty="0">
                <a:latin typeface="黑体" pitchFamily="49" charset="-122"/>
                <a:ea typeface="黑体" pitchFamily="49" charset="-122"/>
              </a:rPr>
              <a:t>用算法语言描述构成的程序在计算机上运行，也应证明该程序是正确的，这一工作称为</a:t>
            </a:r>
            <a:r>
              <a:rPr lang="zh-CN" altLang="zh-CN" sz="2400" b="1" dirty="0">
                <a:latin typeface="黑体" pitchFamily="49" charset="-122"/>
                <a:ea typeface="黑体" pitchFamily="49" charset="-122"/>
              </a:rPr>
              <a:t>程序证明</a:t>
            </a:r>
            <a:r>
              <a:rPr lang="en-US" altLang="zh-CN" sz="2400" b="1" dirty="0">
                <a:latin typeface="黑体" pitchFamily="49" charset="-122"/>
                <a:ea typeface="黑体" pitchFamily="49" charset="-122"/>
              </a:rPr>
              <a:t>(Software Verification)</a:t>
            </a:r>
            <a:r>
              <a:rPr lang="zh-CN" altLang="zh-CN" sz="2400" b="1" dirty="0">
                <a:latin typeface="黑体" pitchFamily="49" charset="-122"/>
                <a:ea typeface="黑体" pitchFamily="49" charset="-122"/>
              </a:rPr>
              <a:t>。</a:t>
            </a:r>
            <a:endParaRPr lang="en-US" altLang="zh-CN" sz="2400" b="1" kern="0" dirty="0">
              <a:solidFill>
                <a:srgbClr val="00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算法确认和程序证明</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611188" y="1773238"/>
            <a:ext cx="7705725" cy="3959225"/>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      最主要的途径是采用形式化逻辑的方法。其中格里斯</a:t>
            </a:r>
            <a:r>
              <a:rPr lang="en-US" altLang="zh-CN" sz="2400" kern="0" dirty="0">
                <a:solidFill>
                  <a:srgbClr val="000000"/>
                </a:solidFill>
                <a:latin typeface="黑体" pitchFamily="49" charset="-122"/>
                <a:ea typeface="黑体"/>
              </a:rPr>
              <a:t>(</a:t>
            </a:r>
            <a:r>
              <a:rPr lang="en-US" altLang="zh-CN" sz="2400" kern="0" dirty="0" err="1">
                <a:solidFill>
                  <a:srgbClr val="000000"/>
                </a:solidFill>
                <a:latin typeface="黑体" pitchFamily="49" charset="-122"/>
                <a:ea typeface="黑体"/>
              </a:rPr>
              <a:t>D.Gries</a:t>
            </a:r>
            <a:r>
              <a:rPr lang="en-US" altLang="zh-CN" sz="2400" kern="0" dirty="0">
                <a:solidFill>
                  <a:srgbClr val="000000"/>
                </a:solidFill>
                <a:latin typeface="黑体" pitchFamily="49" charset="-122"/>
                <a:ea typeface="黑体"/>
              </a:rPr>
              <a:t>)</a:t>
            </a:r>
            <a:r>
              <a:rPr lang="zh-CN" altLang="en-US" sz="2400" kern="0" dirty="0">
                <a:solidFill>
                  <a:srgbClr val="000000"/>
                </a:solidFill>
                <a:latin typeface="黑体" pitchFamily="49" charset="-122"/>
                <a:ea typeface="黑体"/>
              </a:rPr>
              <a:t>于</a:t>
            </a:r>
            <a:r>
              <a:rPr lang="en-US" altLang="zh-CN" sz="2400" kern="0" dirty="0">
                <a:solidFill>
                  <a:srgbClr val="000000"/>
                </a:solidFill>
                <a:latin typeface="黑体" pitchFamily="49" charset="-122"/>
                <a:ea typeface="黑体"/>
              </a:rPr>
              <a:t>1980</a:t>
            </a:r>
            <a:r>
              <a:rPr lang="zh-CN" altLang="en-US" sz="2400" kern="0" dirty="0">
                <a:solidFill>
                  <a:srgbClr val="000000"/>
                </a:solidFill>
                <a:latin typeface="黑体" pitchFamily="49" charset="-122"/>
                <a:ea typeface="黑体"/>
              </a:rPr>
              <a:t>年综合了以谓词演算为基础的证明系统，称之为“程序设计科学”</a:t>
            </a:r>
            <a:r>
              <a:rPr lang="en-US" altLang="zh-CN" sz="2400" kern="0" dirty="0">
                <a:solidFill>
                  <a:srgbClr val="000000"/>
                </a:solidFill>
                <a:latin typeface="黑体" pitchFamily="49" charset="-122"/>
                <a:ea typeface="黑体"/>
              </a:rPr>
              <a:t>,</a:t>
            </a:r>
            <a:r>
              <a:rPr lang="zh-CN" altLang="en-US" sz="2400" kern="0" dirty="0">
                <a:solidFill>
                  <a:srgbClr val="000000"/>
                </a:solidFill>
                <a:latin typeface="黑体" pitchFamily="49" charset="-122"/>
                <a:ea typeface="黑体"/>
              </a:rPr>
              <a:t>首次把程序设计从经验和技术升华为科学。</a:t>
            </a:r>
            <a:endParaRPr lang="en-US" altLang="zh-CN" sz="2400" kern="0" dirty="0">
              <a:solidFill>
                <a:srgbClr val="000000"/>
              </a:solidFill>
              <a:latin typeface="黑体" pitchFamily="49" charset="-122"/>
              <a:ea typeface="黑体"/>
            </a:endParaRPr>
          </a:p>
          <a:p>
            <a:pPr marL="342900" indent="-342900" eaLnBrk="0" hangingPunct="0">
              <a:spcBef>
                <a:spcPts val="1200"/>
              </a:spcBef>
              <a:defRPr/>
            </a:pPr>
            <a:r>
              <a:rPr lang="zh-CN" altLang="en-US" sz="2400" kern="0" dirty="0">
                <a:solidFill>
                  <a:srgbClr val="000000"/>
                </a:solidFill>
                <a:latin typeface="黑体" pitchFamily="49" charset="-122"/>
                <a:ea typeface="黑体"/>
              </a:rPr>
              <a:t>      中国数学家吴文俊继承和发展了中国古代数学传统的算法化思想，研究几何定理的机器证明。</a:t>
            </a:r>
            <a:endParaRPr lang="en-US" altLang="zh-CN" sz="2400" kern="0" dirty="0">
              <a:solidFill>
                <a:srgbClr val="000000"/>
              </a:solidFill>
              <a:latin typeface="黑体" pitchFamily="49" charset="-122"/>
              <a:ea typeface="黑体"/>
            </a:endParaRPr>
          </a:p>
          <a:p>
            <a:pPr marL="342900" indent="-342900" eaLnBrk="0" hangingPunct="0">
              <a:spcBef>
                <a:spcPts val="1200"/>
              </a:spcBef>
              <a:defRPr/>
            </a:pPr>
            <a:r>
              <a:rPr lang="en-US" altLang="zh-CN" sz="2400" kern="0" dirty="0">
                <a:solidFill>
                  <a:srgbClr val="000000"/>
                </a:solidFill>
                <a:latin typeface="黑体" pitchFamily="49" charset="-122"/>
                <a:ea typeface="黑体"/>
              </a:rPr>
              <a:t>      SPARK</a:t>
            </a:r>
            <a:r>
              <a:rPr lang="zh-CN" altLang="en-US" sz="2400" kern="0" dirty="0">
                <a:solidFill>
                  <a:srgbClr val="000000"/>
                </a:solidFill>
                <a:latin typeface="黑体" pitchFamily="49" charset="-122"/>
                <a:ea typeface="黑体"/>
              </a:rPr>
              <a:t>语言是程序证明领域的主要研究成果之一。它已经被应用到包括美国国土安全部和洛克希勒</a:t>
            </a:r>
            <a:r>
              <a:rPr lang="en-US" altLang="zh-CN" sz="2400" kern="0" dirty="0">
                <a:solidFill>
                  <a:srgbClr val="000000"/>
                </a:solidFill>
                <a:latin typeface="黑体" pitchFamily="49" charset="-122"/>
                <a:ea typeface="黑体"/>
              </a:rPr>
              <a:t>.</a:t>
            </a:r>
            <a:r>
              <a:rPr lang="zh-CN" altLang="en-US" sz="2400" kern="0" dirty="0">
                <a:solidFill>
                  <a:srgbClr val="000000"/>
                </a:solidFill>
                <a:latin typeface="黑体" pitchFamily="49" charset="-122"/>
                <a:ea typeface="黑体"/>
              </a:rPr>
              <a:t>马丁公司等在内的多个软件开发项目中</a:t>
            </a:r>
            <a:r>
              <a:rPr lang="zh-CN" altLang="en-US" sz="2400" dirty="0"/>
              <a:t>。</a:t>
            </a:r>
            <a:endParaRPr lang="en-US" altLang="zh-CN" sz="2400" b="1"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算法的复杂度</a:t>
            </a:r>
            <a:endParaRPr lang="zh-CN" sz="3600" b="1" dirty="0">
              <a:latin typeface="黑体" pitchFamily="49" charset="-122"/>
              <a:ea typeface="黑体" pitchFamily="2" charset="-122"/>
              <a:cs typeface="+mj-cs"/>
            </a:endParaRPr>
          </a:p>
        </p:txBody>
      </p:sp>
      <p:sp>
        <p:nvSpPr>
          <p:cNvPr id="78851" name="Rectangle 3"/>
          <p:cNvSpPr txBox="1">
            <a:spLocks noChangeArrowheads="1"/>
          </p:cNvSpPr>
          <p:nvPr/>
        </p:nvSpPr>
        <p:spPr bwMode="auto">
          <a:xfrm>
            <a:off x="323850" y="1412875"/>
            <a:ext cx="5832475" cy="503238"/>
          </a:xfrm>
          <a:prstGeom prst="rect">
            <a:avLst/>
          </a:prstGeom>
          <a:noFill/>
          <a:ln w="9525">
            <a:noFill/>
            <a:miter lim="800000"/>
            <a:headEnd/>
            <a:tailEnd/>
          </a:ln>
        </p:spPr>
        <p:txBody>
          <a:bodyPr/>
          <a:lstStyle/>
          <a:p>
            <a:pPr>
              <a:buFont typeface="Arial" pitchFamily="34" charset="0"/>
              <a:buChar char="•"/>
            </a:pPr>
            <a:r>
              <a:rPr lang="zh-CN" altLang="en-US" sz="2800" b="1"/>
              <a:t> 时间复杂度</a:t>
            </a:r>
            <a:endParaRPr lang="en-US" altLang="zh-CN" sz="2800" b="1"/>
          </a:p>
        </p:txBody>
      </p:sp>
      <p:sp>
        <p:nvSpPr>
          <p:cNvPr id="4" name="Rectangle 3"/>
          <p:cNvSpPr txBox="1">
            <a:spLocks noChangeArrowheads="1"/>
          </p:cNvSpPr>
          <p:nvPr/>
        </p:nvSpPr>
        <p:spPr bwMode="auto">
          <a:xfrm>
            <a:off x="503238" y="1989138"/>
            <a:ext cx="8316912" cy="647700"/>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算法的时间复杂度</a:t>
            </a:r>
            <a:r>
              <a:rPr lang="en-US" altLang="zh-CN" sz="2400" kern="0" dirty="0">
                <a:solidFill>
                  <a:srgbClr val="000000"/>
                </a:solidFill>
                <a:latin typeface="黑体" pitchFamily="49" charset="-122"/>
                <a:ea typeface="黑体"/>
              </a:rPr>
              <a:t>(Time Complexity)</a:t>
            </a:r>
            <a:r>
              <a:rPr lang="zh-CN" altLang="en-US" sz="2400" kern="0" dirty="0">
                <a:solidFill>
                  <a:srgbClr val="000000"/>
                </a:solidFill>
                <a:latin typeface="黑体" pitchFamily="49" charset="-122"/>
                <a:ea typeface="黑体"/>
              </a:rPr>
              <a:t>度量算法的运行时间。</a:t>
            </a:r>
            <a:endParaRPr lang="zh-CN" altLang="zh-CN" sz="2400"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549275"/>
            <a:ext cx="8229600" cy="633413"/>
          </a:xfrm>
          <a:prstGeom prst="rect">
            <a:avLst/>
          </a:prstGeom>
          <a:noFill/>
          <a:ln w="9525">
            <a:noFill/>
            <a:miter lim="800000"/>
            <a:headEnd/>
            <a:tailEnd/>
          </a:ln>
        </p:spPr>
        <p:txBody>
          <a:bodyPr anchor="ctr"/>
          <a:lstStyle/>
          <a:p>
            <a:pPr eaLnBrk="0" hangingPunct="0">
              <a:defRPr/>
            </a:pPr>
            <a:r>
              <a:rPr lang="zh-CN" altLang="en-US" sz="3600" b="1" dirty="0">
                <a:latin typeface="Times New Roman" pitchFamily="18" charset="0"/>
                <a:ea typeface="黑体" pitchFamily="49" charset="-122"/>
                <a:cs typeface="+mj-cs"/>
              </a:rPr>
              <a:t>算法的起源 </a:t>
            </a:r>
            <a:r>
              <a:rPr lang="en-US" altLang="zh-CN" sz="3600" b="1" dirty="0">
                <a:latin typeface="Times New Roman" pitchFamily="18" charset="0"/>
                <a:ea typeface="黑体" pitchFamily="49" charset="-122"/>
                <a:cs typeface="+mj-cs"/>
              </a:rPr>
              <a:t>I</a:t>
            </a:r>
            <a:endParaRPr lang="zh-CN" altLang="en-US" sz="3600" b="1" dirty="0">
              <a:latin typeface="Times New Roman" pitchFamily="18" charset="0"/>
              <a:ea typeface="黑体" pitchFamily="49" charset="-122"/>
              <a:cs typeface="+mj-cs"/>
            </a:endParaRPr>
          </a:p>
        </p:txBody>
      </p:sp>
      <p:sp>
        <p:nvSpPr>
          <p:cNvPr id="15363" name="TextBox 2"/>
          <p:cNvSpPr txBox="1">
            <a:spLocks noChangeArrowheads="1"/>
          </p:cNvSpPr>
          <p:nvPr/>
        </p:nvSpPr>
        <p:spPr bwMode="auto">
          <a:xfrm>
            <a:off x="468313" y="1341438"/>
            <a:ext cx="7848600" cy="4830762"/>
          </a:xfrm>
          <a:prstGeom prst="rect">
            <a:avLst/>
          </a:prstGeom>
          <a:noFill/>
          <a:ln w="9525">
            <a:noFill/>
            <a:miter lim="800000"/>
            <a:headEnd/>
            <a:tailEnd/>
          </a:ln>
        </p:spPr>
        <p:txBody>
          <a:bodyPr>
            <a:spAutoFit/>
          </a:bodyPr>
          <a:lstStyle/>
          <a:p>
            <a:pPr>
              <a:buFont typeface="Arial" pitchFamily="34" charset="0"/>
              <a:buChar char="•"/>
            </a:pPr>
            <a:r>
              <a:rPr lang="zh-CN" altLang="zh-CN" sz="2400" dirty="0"/>
              <a:t>“算法”在中国古代文献中称为“术”或者“算术” </a:t>
            </a:r>
            <a:r>
              <a:rPr lang="en-US" altLang="zh-CN" sz="2400" dirty="0"/>
              <a:t>.      </a:t>
            </a:r>
          </a:p>
          <a:p>
            <a:pPr>
              <a:spcBef>
                <a:spcPts val="1200"/>
              </a:spcBef>
              <a:buFont typeface="Arial" pitchFamily="34" charset="0"/>
              <a:buChar char="•"/>
            </a:pPr>
            <a:r>
              <a:rPr lang="zh-CN" altLang="zh-CN" sz="2400" dirty="0"/>
              <a:t>《周髀算经》的成书年代虽至今未确认，但它是中国历</a:t>
            </a:r>
            <a:r>
              <a:rPr lang="en-US" altLang="zh-CN" sz="2400" dirty="0"/>
              <a:t>                    </a:t>
            </a:r>
            <a:r>
              <a:rPr lang="zh-CN" altLang="zh-CN" sz="2400" dirty="0"/>
              <a:t>史上最早一本算术类经书。</a:t>
            </a:r>
            <a:endParaRPr lang="en-US" altLang="zh-CN" sz="2400" dirty="0"/>
          </a:p>
          <a:p>
            <a:pPr>
              <a:spcBef>
                <a:spcPts val="1200"/>
              </a:spcBef>
              <a:buFont typeface="Arial" pitchFamily="34" charset="0"/>
              <a:buChar char="•"/>
            </a:pPr>
            <a:r>
              <a:rPr lang="zh-CN" altLang="zh-CN" sz="2400" dirty="0"/>
              <a:t>三国时代数学家刘徽给出的求圆周率算法—刘徽割圆术。</a:t>
            </a:r>
          </a:p>
          <a:p>
            <a:pPr>
              <a:spcBef>
                <a:spcPts val="1200"/>
              </a:spcBef>
              <a:buFont typeface="Arial" pitchFamily="34" charset="0"/>
              <a:buChar char="•"/>
            </a:pPr>
            <a:r>
              <a:rPr lang="zh-CN" altLang="zh-CN" sz="2400" dirty="0"/>
              <a:t>“算法”一词的出现，始于唐代。</a:t>
            </a:r>
            <a:endParaRPr lang="en-US" altLang="zh-CN" sz="2400" dirty="0"/>
          </a:p>
          <a:p>
            <a:pPr>
              <a:spcBef>
                <a:spcPts val="1200"/>
              </a:spcBef>
              <a:buFont typeface="Arial" pitchFamily="34" charset="0"/>
              <a:buChar char="•"/>
            </a:pPr>
            <a:r>
              <a:rPr lang="zh-CN" altLang="zh-CN" sz="2400" dirty="0"/>
              <a:t>最有代表性的是宋代数学家杨辉的《杨辉算法》。</a:t>
            </a:r>
          </a:p>
          <a:p>
            <a:pPr>
              <a:spcBef>
                <a:spcPts val="1200"/>
              </a:spcBef>
              <a:buFont typeface="Arial" pitchFamily="34" charset="0"/>
              <a:buChar char="•"/>
            </a:pPr>
            <a:r>
              <a:rPr lang="zh-CN" altLang="zh-CN" sz="2400" dirty="0"/>
              <a:t>一般认为，历史上第一个算法是欧几里得算法，即辗转相除法。欧几里得算法最早出现于公元前</a:t>
            </a:r>
            <a:r>
              <a:rPr lang="en-US" altLang="zh-CN" sz="2400" dirty="0"/>
              <a:t>3</a:t>
            </a:r>
            <a:r>
              <a:rPr lang="zh-CN" altLang="zh-CN" sz="2400" dirty="0"/>
              <a:t>世纪欧几里得所著的《几何原本》，该算法用于求解两个正整数的最大公约数，直到现在还经常使用。</a:t>
            </a:r>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算法的复杂度</a:t>
            </a:r>
            <a:endParaRPr lang="zh-CN" sz="3600" b="1" dirty="0">
              <a:latin typeface="黑体" pitchFamily="49" charset="-122"/>
              <a:ea typeface="黑体" pitchFamily="2" charset="-122"/>
              <a:cs typeface="+mj-cs"/>
            </a:endParaRPr>
          </a:p>
        </p:txBody>
      </p:sp>
      <p:sp>
        <p:nvSpPr>
          <p:cNvPr id="4100" name="Rectangle 3"/>
          <p:cNvSpPr txBox="1">
            <a:spLocks noChangeArrowheads="1"/>
          </p:cNvSpPr>
          <p:nvPr/>
        </p:nvSpPr>
        <p:spPr bwMode="auto">
          <a:xfrm>
            <a:off x="323850" y="1412875"/>
            <a:ext cx="5832475" cy="503238"/>
          </a:xfrm>
          <a:prstGeom prst="rect">
            <a:avLst/>
          </a:prstGeom>
          <a:noFill/>
          <a:ln w="9525">
            <a:noFill/>
            <a:miter lim="800000"/>
            <a:headEnd/>
            <a:tailEnd/>
          </a:ln>
        </p:spPr>
        <p:txBody>
          <a:bodyPr/>
          <a:lstStyle/>
          <a:p>
            <a:pPr>
              <a:buFont typeface="Arial" pitchFamily="34" charset="0"/>
              <a:buChar char="•"/>
            </a:pPr>
            <a:r>
              <a:rPr lang="zh-CN" altLang="en-US" sz="2800" b="1"/>
              <a:t>  定义</a:t>
            </a:r>
            <a:r>
              <a:rPr lang="en-US" altLang="zh-CN" sz="2800" b="1"/>
              <a:t>3.1</a:t>
            </a:r>
          </a:p>
        </p:txBody>
      </p:sp>
      <p:sp>
        <p:nvSpPr>
          <p:cNvPr id="4" name="Rectangle 3"/>
          <p:cNvSpPr txBox="1">
            <a:spLocks noChangeArrowheads="1"/>
          </p:cNvSpPr>
          <p:nvPr/>
        </p:nvSpPr>
        <p:spPr bwMode="auto">
          <a:xfrm>
            <a:off x="611188" y="2205038"/>
            <a:ext cx="8316912" cy="3527425"/>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设算法的执行时间</a:t>
            </a:r>
            <a:r>
              <a:rPr lang="zh-CN" altLang="en-US" sz="2400" kern="0" dirty="0" smtClean="0">
                <a:solidFill>
                  <a:srgbClr val="000000"/>
                </a:solidFill>
                <a:latin typeface="黑体" pitchFamily="49" charset="-122"/>
                <a:ea typeface="黑体"/>
              </a:rPr>
              <a:t>为</a:t>
            </a:r>
            <a:r>
              <a:rPr lang="en-US" altLang="zh-CN" sz="2400" kern="0" dirty="0" smtClean="0">
                <a:solidFill>
                  <a:srgbClr val="000000"/>
                </a:solidFill>
                <a:latin typeface="黑体" pitchFamily="49" charset="-122"/>
                <a:ea typeface="黑体"/>
              </a:rPr>
              <a:t>T(n)</a:t>
            </a:r>
            <a:r>
              <a:rPr lang="zh-CN" altLang="en-US" sz="2400" kern="0" dirty="0" smtClean="0">
                <a:solidFill>
                  <a:srgbClr val="000000"/>
                </a:solidFill>
                <a:latin typeface="黑体" pitchFamily="49" charset="-122"/>
                <a:ea typeface="黑体"/>
              </a:rPr>
              <a:t> </a:t>
            </a:r>
            <a:r>
              <a:rPr lang="zh-CN" altLang="en-US" sz="2400" kern="0" dirty="0">
                <a:solidFill>
                  <a:srgbClr val="000000"/>
                </a:solidFill>
                <a:latin typeface="黑体" pitchFamily="49" charset="-122"/>
                <a:ea typeface="黑体"/>
              </a:rPr>
              <a:t>，如果</a:t>
            </a:r>
            <a:r>
              <a:rPr lang="zh-CN" altLang="en-US" sz="2400" kern="0" dirty="0" smtClean="0">
                <a:solidFill>
                  <a:srgbClr val="000000"/>
                </a:solidFill>
                <a:latin typeface="黑体" pitchFamily="49" charset="-122"/>
                <a:ea typeface="黑体"/>
              </a:rPr>
              <a:t>存在</a:t>
            </a:r>
            <a:r>
              <a:rPr lang="en-US" altLang="zh-CN" sz="2400" kern="0" dirty="0" smtClean="0">
                <a:solidFill>
                  <a:srgbClr val="000000"/>
                </a:solidFill>
                <a:latin typeface="黑体" pitchFamily="49" charset="-122"/>
                <a:ea typeface="黑体"/>
              </a:rPr>
              <a:t>T</a:t>
            </a:r>
            <a:r>
              <a:rPr lang="en-US" altLang="zh-CN" sz="2400" kern="0" baseline="30000" dirty="0" smtClean="0">
                <a:solidFill>
                  <a:srgbClr val="000000"/>
                </a:solidFill>
                <a:latin typeface="黑体" pitchFamily="49" charset="-122"/>
                <a:ea typeface="黑体"/>
              </a:rPr>
              <a:t>*</a:t>
            </a:r>
            <a:r>
              <a:rPr lang="en-US" altLang="zh-CN" sz="2400" kern="0" dirty="0" smtClean="0">
                <a:solidFill>
                  <a:srgbClr val="000000"/>
                </a:solidFill>
                <a:latin typeface="黑体" pitchFamily="49" charset="-122"/>
                <a:ea typeface="黑体"/>
              </a:rPr>
              <a:t>(n)</a:t>
            </a:r>
            <a:r>
              <a:rPr lang="zh-CN" altLang="en-US" sz="2400" kern="0" dirty="0" smtClean="0">
                <a:solidFill>
                  <a:srgbClr val="000000"/>
                </a:solidFill>
                <a:latin typeface="黑体" pitchFamily="49" charset="-122"/>
                <a:ea typeface="黑体"/>
              </a:rPr>
              <a:t> </a:t>
            </a:r>
            <a:r>
              <a:rPr lang="zh-CN" altLang="en-US" sz="2400" kern="0" dirty="0">
                <a:solidFill>
                  <a:srgbClr val="000000"/>
                </a:solidFill>
                <a:latin typeface="黑体" pitchFamily="49" charset="-122"/>
                <a:ea typeface="黑体"/>
              </a:rPr>
              <a:t>，使得：		 </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defRPr/>
            </a:pPr>
            <a:r>
              <a:rPr lang="zh-CN" altLang="en-US" sz="2400" kern="0" dirty="0">
                <a:solidFill>
                  <a:srgbClr val="000000"/>
                </a:solidFill>
                <a:latin typeface="黑体" pitchFamily="49" charset="-122"/>
                <a:ea typeface="黑体"/>
              </a:rPr>
              <a:t>就</a:t>
            </a:r>
            <a:r>
              <a:rPr lang="zh-CN" altLang="en-US" sz="2400" kern="0" dirty="0" smtClean="0">
                <a:solidFill>
                  <a:srgbClr val="000000"/>
                </a:solidFill>
                <a:latin typeface="黑体" pitchFamily="49" charset="-122"/>
                <a:ea typeface="黑体"/>
              </a:rPr>
              <a:t>称</a:t>
            </a:r>
            <a:r>
              <a:rPr lang="en-US" altLang="zh-CN" sz="2400" kern="0" dirty="0">
                <a:solidFill>
                  <a:srgbClr val="000000"/>
                </a:solidFill>
                <a:latin typeface="黑体" pitchFamily="49" charset="-122"/>
                <a:ea typeface="黑体"/>
              </a:rPr>
              <a:t>T</a:t>
            </a:r>
            <a:r>
              <a:rPr lang="en-US" altLang="zh-CN" sz="2400" kern="0" baseline="30000" dirty="0">
                <a:solidFill>
                  <a:srgbClr val="000000"/>
                </a:solidFill>
                <a:latin typeface="黑体" pitchFamily="49" charset="-122"/>
                <a:ea typeface="黑体"/>
              </a:rPr>
              <a:t>*</a:t>
            </a:r>
            <a:r>
              <a:rPr lang="en-US" altLang="zh-CN" sz="2400" kern="0" dirty="0">
                <a:solidFill>
                  <a:srgbClr val="000000"/>
                </a:solidFill>
                <a:latin typeface="黑体" pitchFamily="49" charset="-122"/>
                <a:ea typeface="黑体"/>
              </a:rPr>
              <a:t>(n</a:t>
            </a:r>
            <a:r>
              <a:rPr lang="en-US" altLang="zh-CN" sz="2400" kern="0" dirty="0" smtClean="0">
                <a:solidFill>
                  <a:srgbClr val="000000"/>
                </a:solidFill>
                <a:latin typeface="黑体" pitchFamily="49" charset="-122"/>
                <a:ea typeface="黑体"/>
              </a:rPr>
              <a:t>)</a:t>
            </a:r>
            <a:r>
              <a:rPr lang="zh-CN" altLang="en-US" sz="2400" kern="0" dirty="0" smtClean="0">
                <a:solidFill>
                  <a:srgbClr val="000000"/>
                </a:solidFill>
                <a:latin typeface="黑体" pitchFamily="49" charset="-122"/>
                <a:ea typeface="黑体"/>
              </a:rPr>
              <a:t>为</a:t>
            </a:r>
            <a:r>
              <a:rPr lang="zh-CN" altLang="en-US" sz="2400" kern="0" dirty="0">
                <a:solidFill>
                  <a:srgbClr val="000000"/>
                </a:solidFill>
                <a:latin typeface="黑体" pitchFamily="49" charset="-122"/>
                <a:ea typeface="黑体"/>
              </a:rPr>
              <a:t>算法的渐进时间复杂度。</a:t>
            </a:r>
          </a:p>
        </p:txBody>
      </p:sp>
      <p:sp>
        <p:nvSpPr>
          <p:cNvPr id="41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10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410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8" name="Object 5"/>
          <p:cNvGraphicFramePr>
            <a:graphicFrameLocks noChangeAspect="1"/>
          </p:cNvGraphicFramePr>
          <p:nvPr/>
        </p:nvGraphicFramePr>
        <p:xfrm>
          <a:off x="2268538" y="2852738"/>
          <a:ext cx="3671887" cy="1319212"/>
        </p:xfrm>
        <a:graphic>
          <a:graphicData uri="http://schemas.openxmlformats.org/presentationml/2006/ole">
            <mc:AlternateContent xmlns:mc="http://schemas.openxmlformats.org/markup-compatibility/2006">
              <mc:Choice xmlns:v="urn:schemas-microsoft-com:vml" Requires="v">
                <p:oleObj spid="_x0000_s4102" name="公式" r:id="rId4" imgW="1145486" imgH="407284" progId="Equation.3">
                  <p:embed/>
                </p:oleObj>
              </mc:Choice>
              <mc:Fallback>
                <p:oleObj name="公式" r:id="rId4" imgW="1145486" imgH="40728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852738"/>
                        <a:ext cx="3671887" cy="1319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算法的复杂度</a:t>
            </a:r>
            <a:endParaRPr lang="zh-CN" sz="3600" b="1" dirty="0">
              <a:latin typeface="黑体" pitchFamily="49" charset="-122"/>
              <a:ea typeface="黑体" pitchFamily="2" charset="-122"/>
              <a:cs typeface="+mj-cs"/>
            </a:endParaRPr>
          </a:p>
        </p:txBody>
      </p:sp>
      <p:sp>
        <p:nvSpPr>
          <p:cNvPr id="4" name="Rectangle 3"/>
          <p:cNvSpPr txBox="1">
            <a:spLocks noChangeArrowheads="1"/>
          </p:cNvSpPr>
          <p:nvPr/>
        </p:nvSpPr>
        <p:spPr bwMode="auto">
          <a:xfrm>
            <a:off x="611188" y="2205038"/>
            <a:ext cx="8316912" cy="3527425"/>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按数量级递增排列，常见的复杂度阶有：		 </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defRPr/>
            </a:pPr>
            <a:r>
              <a:rPr lang="en-US" altLang="zh-CN" sz="2400" dirty="0"/>
              <a:t>                 1</a:t>
            </a:r>
            <a:r>
              <a:rPr lang="zh-CN" altLang="zh-CN" sz="2400" dirty="0"/>
              <a:t>、</a:t>
            </a:r>
            <a:r>
              <a:rPr lang="en-US" altLang="zh-CN" sz="2400" dirty="0"/>
              <a:t>log</a:t>
            </a:r>
            <a:r>
              <a:rPr lang="en-US" altLang="zh-CN" sz="2400" baseline="-25000" dirty="0"/>
              <a:t>2</a:t>
            </a:r>
            <a:r>
              <a:rPr lang="en-US" altLang="zh-CN" sz="2400" dirty="0"/>
              <a:t>n</a:t>
            </a:r>
            <a:r>
              <a:rPr lang="zh-CN" altLang="zh-CN" sz="2400" dirty="0"/>
              <a:t>、</a:t>
            </a:r>
            <a:r>
              <a:rPr lang="en-US" altLang="zh-CN" sz="2400" dirty="0"/>
              <a:t>n</a:t>
            </a:r>
            <a:r>
              <a:rPr lang="zh-CN" altLang="zh-CN" sz="2400" dirty="0"/>
              <a:t>、</a:t>
            </a:r>
            <a:r>
              <a:rPr lang="en-US" altLang="zh-CN" sz="2400" dirty="0"/>
              <a:t>nlog</a:t>
            </a:r>
            <a:r>
              <a:rPr lang="en-US" altLang="zh-CN" sz="2400" baseline="-25000" dirty="0"/>
              <a:t>2</a:t>
            </a:r>
            <a:r>
              <a:rPr lang="en-US" altLang="zh-CN" sz="2400" dirty="0"/>
              <a:t>n</a:t>
            </a:r>
            <a:r>
              <a:rPr lang="zh-CN" altLang="zh-CN" sz="2400" dirty="0"/>
              <a:t>、</a:t>
            </a:r>
            <a:r>
              <a:rPr lang="en-US" altLang="zh-CN" sz="2400" dirty="0"/>
              <a:t>n</a:t>
            </a:r>
            <a:r>
              <a:rPr lang="en-US" altLang="zh-CN" sz="2400" baseline="30000" dirty="0"/>
              <a:t>2</a:t>
            </a:r>
            <a:r>
              <a:rPr lang="zh-CN" altLang="zh-CN" sz="2400" dirty="0"/>
              <a:t>、</a:t>
            </a:r>
            <a:r>
              <a:rPr lang="en-US" altLang="zh-CN" sz="2400" dirty="0"/>
              <a:t>n</a:t>
            </a:r>
            <a:r>
              <a:rPr lang="en-US" altLang="zh-CN" sz="2400" baseline="30000" dirty="0"/>
              <a:t>3</a:t>
            </a:r>
            <a:r>
              <a:rPr lang="zh-CN" altLang="zh-CN" sz="2400" dirty="0"/>
              <a:t>、</a:t>
            </a:r>
            <a:r>
              <a:rPr lang="en-US" altLang="zh-CN" sz="2400" dirty="0"/>
              <a:t>2</a:t>
            </a:r>
            <a:r>
              <a:rPr lang="en-US" altLang="zh-CN" sz="2400" baseline="30000" dirty="0"/>
              <a:t>n</a:t>
            </a:r>
            <a:r>
              <a:rPr lang="zh-CN" altLang="zh-CN" sz="2400" dirty="0"/>
              <a:t>、</a:t>
            </a:r>
            <a:r>
              <a:rPr lang="en-US" altLang="zh-CN" sz="2400" dirty="0"/>
              <a:t>n!</a:t>
            </a:r>
            <a:r>
              <a:rPr lang="zh-CN" altLang="zh-CN" sz="2400" dirty="0"/>
              <a:t>等</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defRPr/>
            </a:pPr>
            <a:r>
              <a:rPr lang="zh-CN" altLang="en-US" sz="2400" kern="0" dirty="0">
                <a:solidFill>
                  <a:srgbClr val="000000"/>
                </a:solidFill>
                <a:latin typeface="黑体" pitchFamily="49" charset="-122"/>
                <a:ea typeface="黑体"/>
              </a:rPr>
              <a:t>时间复杂度函数的阶越小，算法运行时间越短；反之越长。</a:t>
            </a: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以</a:t>
            </a:r>
            <a:r>
              <a:rPr lang="en-US" altLang="zh-CN" sz="3600" b="1" dirty="0">
                <a:latin typeface="黑体" pitchFamily="49" charset="-122"/>
                <a:ea typeface="黑体" pitchFamily="2" charset="-122"/>
                <a:cs typeface="+mj-cs"/>
              </a:rPr>
              <a:t>Fibonacci</a:t>
            </a:r>
            <a:r>
              <a:rPr lang="zh-CN" altLang="en-US" sz="3600" b="1" dirty="0">
                <a:latin typeface="黑体" pitchFamily="49" charset="-122"/>
                <a:ea typeface="黑体" pitchFamily="2" charset="-122"/>
                <a:cs typeface="+mj-cs"/>
              </a:rPr>
              <a:t>数列递归算法为例</a:t>
            </a:r>
            <a:endParaRPr lang="zh-CN"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611188" y="2205038"/>
            <a:ext cx="8316912" cy="2519362"/>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zh-CN" altLang="en-US" sz="2400" kern="0" dirty="0">
                <a:solidFill>
                  <a:srgbClr val="000000"/>
                </a:solidFill>
                <a:latin typeface="黑体" pitchFamily="49" charset="-122"/>
                <a:ea typeface="黑体"/>
              </a:rPr>
              <a:t>用</a:t>
            </a:r>
            <a:r>
              <a:rPr lang="en-US" altLang="zh-CN" sz="2400" kern="0" dirty="0">
                <a:solidFill>
                  <a:srgbClr val="000000"/>
                </a:solidFill>
                <a:latin typeface="黑体" pitchFamily="49" charset="-122"/>
                <a:ea typeface="黑体"/>
              </a:rPr>
              <a:t>2002</a:t>
            </a:r>
            <a:r>
              <a:rPr lang="zh-CN" altLang="en-US" sz="2400" kern="0" dirty="0">
                <a:solidFill>
                  <a:srgbClr val="000000"/>
                </a:solidFill>
                <a:latin typeface="黑体" pitchFamily="49" charset="-122"/>
                <a:ea typeface="黑体"/>
              </a:rPr>
              <a:t>年世界上最快超级计算机</a:t>
            </a:r>
            <a:r>
              <a:rPr lang="en-US" altLang="zh-CN" sz="2400" kern="0" dirty="0">
                <a:solidFill>
                  <a:srgbClr val="000000"/>
                </a:solidFill>
                <a:latin typeface="黑体" pitchFamily="49" charset="-122"/>
                <a:ea typeface="黑体"/>
              </a:rPr>
              <a:t>NEC Earth Simulator</a:t>
            </a:r>
            <a:r>
              <a:rPr lang="zh-CN" altLang="en-US" sz="2400" kern="0" dirty="0">
                <a:solidFill>
                  <a:srgbClr val="000000"/>
                </a:solidFill>
                <a:latin typeface="黑体" pitchFamily="49" charset="-122"/>
                <a:ea typeface="黑体"/>
              </a:rPr>
              <a:t>计算 </a:t>
            </a:r>
            <a:r>
              <a:rPr lang="en-US" altLang="zh-CN" sz="2400" kern="0" dirty="0" smtClean="0">
                <a:solidFill>
                  <a:srgbClr val="000000"/>
                </a:solidFill>
                <a:latin typeface="黑体" pitchFamily="49" charset="-122"/>
                <a:ea typeface="黑体"/>
              </a:rPr>
              <a:t>F(200)</a:t>
            </a:r>
            <a:r>
              <a:rPr lang="zh-CN" altLang="en-US" sz="2400" kern="0" dirty="0" smtClean="0">
                <a:solidFill>
                  <a:srgbClr val="000000"/>
                </a:solidFill>
                <a:latin typeface="黑体" pitchFamily="49" charset="-122"/>
                <a:ea typeface="黑体"/>
              </a:rPr>
              <a:t>将</a:t>
            </a:r>
            <a:r>
              <a:rPr lang="zh-CN" altLang="en-US" sz="2400" kern="0" dirty="0">
                <a:solidFill>
                  <a:srgbClr val="000000"/>
                </a:solidFill>
                <a:latin typeface="黑体" pitchFamily="49" charset="-122"/>
                <a:ea typeface="黑体"/>
              </a:rPr>
              <a:t>至少需要   秒</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buFont typeface="Arial" pitchFamily="34" charset="0"/>
              <a:buChar char="•"/>
              <a:defRPr/>
            </a:pPr>
            <a:r>
              <a:rPr lang="en-US" altLang="zh-CN" sz="2400" kern="0" dirty="0">
                <a:solidFill>
                  <a:srgbClr val="000000"/>
                </a:solidFill>
                <a:latin typeface="黑体" pitchFamily="49" charset="-122"/>
                <a:ea typeface="黑体"/>
              </a:rPr>
              <a:t>2008</a:t>
            </a:r>
            <a:r>
              <a:rPr lang="zh-CN" altLang="en-US" sz="2400" kern="0" dirty="0">
                <a:solidFill>
                  <a:srgbClr val="000000"/>
                </a:solidFill>
                <a:latin typeface="黑体" pitchFamily="49" charset="-122"/>
                <a:ea typeface="黑体"/>
              </a:rPr>
              <a:t>年世界上的最快超级计算机</a:t>
            </a:r>
            <a:r>
              <a:rPr lang="en-US" altLang="zh-CN" sz="2400" kern="0" dirty="0">
                <a:solidFill>
                  <a:srgbClr val="000000"/>
                </a:solidFill>
                <a:latin typeface="黑体" pitchFamily="49" charset="-122"/>
                <a:ea typeface="黑体"/>
              </a:rPr>
              <a:t>IBM Roadrunner</a:t>
            </a:r>
            <a:r>
              <a:rPr lang="zh-CN" altLang="en-US" sz="2400" kern="0" dirty="0">
                <a:solidFill>
                  <a:srgbClr val="000000"/>
                </a:solidFill>
                <a:latin typeface="黑体" pitchFamily="49" charset="-122"/>
                <a:ea typeface="黑体"/>
              </a:rPr>
              <a:t>比</a:t>
            </a:r>
            <a:r>
              <a:rPr lang="en-US" altLang="zh-CN" sz="2400" kern="0" dirty="0">
                <a:solidFill>
                  <a:srgbClr val="000000"/>
                </a:solidFill>
                <a:latin typeface="黑体" pitchFamily="49" charset="-122"/>
                <a:ea typeface="黑体"/>
              </a:rPr>
              <a:t>NEC Earth Simulator</a:t>
            </a:r>
            <a:r>
              <a:rPr lang="zh-CN" altLang="en-US" sz="2400" kern="0" dirty="0">
                <a:solidFill>
                  <a:srgbClr val="000000"/>
                </a:solidFill>
                <a:latin typeface="黑体" pitchFamily="49" charset="-122"/>
                <a:ea typeface="黑体"/>
              </a:rPr>
              <a:t>快近</a:t>
            </a:r>
            <a:r>
              <a:rPr lang="en-US" altLang="zh-CN" sz="2400" kern="0" dirty="0">
                <a:solidFill>
                  <a:srgbClr val="000000"/>
                </a:solidFill>
                <a:latin typeface="黑体" pitchFamily="49" charset="-122"/>
                <a:ea typeface="黑体"/>
              </a:rPr>
              <a:t>30</a:t>
            </a:r>
            <a:r>
              <a:rPr lang="zh-CN" altLang="en-US" sz="2400" kern="0" dirty="0">
                <a:solidFill>
                  <a:srgbClr val="000000"/>
                </a:solidFill>
                <a:latin typeface="黑体" pitchFamily="49" charset="-122"/>
                <a:ea typeface="黑体"/>
              </a:rPr>
              <a:t>倍，但用相同时间计算</a:t>
            </a:r>
            <a:r>
              <a:rPr lang="en-US" altLang="zh-CN" sz="2400" kern="0" dirty="0">
                <a:solidFill>
                  <a:srgbClr val="000000"/>
                </a:solidFill>
                <a:latin typeface="黑体" pitchFamily="49" charset="-122"/>
                <a:ea typeface="黑体"/>
              </a:rPr>
              <a:t>Fibonacci</a:t>
            </a:r>
            <a:r>
              <a:rPr lang="zh-CN" altLang="en-US" sz="2400" kern="0" dirty="0">
                <a:solidFill>
                  <a:srgbClr val="000000"/>
                </a:solidFill>
                <a:latin typeface="黑体" pitchFamily="49" charset="-122"/>
                <a:ea typeface="黑体"/>
              </a:rPr>
              <a:t>数列，也只能</a:t>
            </a:r>
            <a:r>
              <a:rPr lang="zh-CN" altLang="en-US" sz="7200" kern="0" dirty="0">
                <a:solidFill>
                  <a:srgbClr val="000000"/>
                </a:solidFill>
                <a:latin typeface="黑体" pitchFamily="49" charset="-122"/>
                <a:ea typeface="黑体"/>
              </a:rPr>
              <a:t>多</a:t>
            </a:r>
            <a:r>
              <a:rPr lang="zh-CN" altLang="en-US" sz="2400" kern="0" dirty="0">
                <a:solidFill>
                  <a:srgbClr val="000000"/>
                </a:solidFill>
                <a:latin typeface="黑体" pitchFamily="49" charset="-122"/>
                <a:ea typeface="黑体"/>
              </a:rPr>
              <a:t>计算</a:t>
            </a:r>
            <a:r>
              <a:rPr lang="en-US" altLang="zh-CN" sz="2400" kern="0" dirty="0">
                <a:solidFill>
                  <a:srgbClr val="000000"/>
                </a:solidFill>
                <a:latin typeface="黑体" pitchFamily="49" charset="-122"/>
                <a:ea typeface="黑体"/>
              </a:rPr>
              <a:t>7</a:t>
            </a:r>
            <a:r>
              <a:rPr lang="zh-CN" altLang="en-US" sz="2400" kern="0" dirty="0">
                <a:solidFill>
                  <a:srgbClr val="000000"/>
                </a:solidFill>
                <a:latin typeface="黑体" pitchFamily="49" charset="-122"/>
                <a:ea typeface="黑体"/>
              </a:rPr>
              <a:t>个数</a:t>
            </a:r>
            <a:r>
              <a:rPr lang="en-US" altLang="zh-CN" sz="2400" kern="0" baseline="30000" dirty="0">
                <a:solidFill>
                  <a:srgbClr val="000000"/>
                </a:solidFill>
                <a:latin typeface="黑体" pitchFamily="49" charset="-122"/>
                <a:ea typeface="黑体"/>
              </a:rPr>
              <a:t>[10]</a:t>
            </a:r>
            <a:r>
              <a:rPr lang="zh-CN" altLang="en-US" sz="2400" kern="0" dirty="0">
                <a:solidFill>
                  <a:srgbClr val="000000"/>
                </a:solidFill>
                <a:latin typeface="黑体" pitchFamily="49" charset="-122"/>
                <a:ea typeface="黑体"/>
              </a:rPr>
              <a:t>。</a:t>
            </a:r>
          </a:p>
          <a:p>
            <a:pPr marL="342900" indent="-342900" eaLnBrk="0" hangingPunct="0">
              <a:spcBef>
                <a:spcPct val="20000"/>
              </a:spcBef>
              <a:defRPr/>
            </a:pPr>
            <a:r>
              <a:rPr lang="en-US" altLang="zh-CN" sz="2400" kern="0" dirty="0">
                <a:solidFill>
                  <a:srgbClr val="000000"/>
                </a:solidFill>
                <a:latin typeface="黑体" pitchFamily="49" charset="-122"/>
                <a:ea typeface="黑体"/>
              </a:rPr>
              <a:t>.</a:t>
            </a: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p:txBody>
      </p:sp>
      <p:sp>
        <p:nvSpPr>
          <p:cNvPr id="512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1"/>
          <p:cNvGraphicFramePr>
            <a:graphicFrameLocks noChangeAspect="1"/>
          </p:cNvGraphicFramePr>
          <p:nvPr/>
        </p:nvGraphicFramePr>
        <p:xfrm>
          <a:off x="3491880" y="2564904"/>
          <a:ext cx="432048" cy="528761"/>
        </p:xfrm>
        <a:graphic>
          <a:graphicData uri="http://schemas.openxmlformats.org/presentationml/2006/ole">
            <mc:AlternateContent xmlns:mc="http://schemas.openxmlformats.org/markup-compatibility/2006">
              <mc:Choice xmlns:v="urn:schemas-microsoft-com:vml" Requires="v">
                <p:oleObj spid="_x0000_s5126" name="公式" r:id="rId4" imgW="218391" imgH="192870" progId="Equation.3">
                  <p:embed/>
                </p:oleObj>
              </mc:Choice>
              <mc:Fallback>
                <p:oleObj name="公式" r:id="rId4" imgW="218391" imgH="19287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564904"/>
                        <a:ext cx="432048" cy="528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619250" y="6248400"/>
            <a:ext cx="7561263" cy="276225"/>
          </a:xfrm>
          <a:prstGeom prst="rect">
            <a:avLst/>
          </a:prstGeom>
          <a:noFill/>
        </p:spPr>
        <p:txBody>
          <a:bodyPr>
            <a:spAutoFit/>
          </a:bodyPr>
          <a:lstStyle/>
          <a:p>
            <a:pPr marL="342900" indent="-342900" eaLnBrk="0" hangingPunct="0">
              <a:spcBef>
                <a:spcPct val="20000"/>
              </a:spcBef>
              <a:defRPr/>
            </a:pPr>
            <a:r>
              <a:rPr lang="en-US" altLang="zh-CN" sz="1200" kern="0" dirty="0">
                <a:solidFill>
                  <a:srgbClr val="000000"/>
                </a:solidFill>
                <a:latin typeface="黑体" pitchFamily="49" charset="-122"/>
                <a:ea typeface="黑体"/>
              </a:rPr>
              <a:t>[10]  </a:t>
            </a:r>
            <a:r>
              <a:rPr lang="en-US" altLang="zh-CN" sz="1200" kern="0" dirty="0" err="1">
                <a:solidFill>
                  <a:srgbClr val="000000"/>
                </a:solidFill>
                <a:latin typeface="黑体" pitchFamily="49" charset="-122"/>
                <a:ea typeface="黑体"/>
              </a:rPr>
              <a:t>Sanjoy</a:t>
            </a:r>
            <a:r>
              <a:rPr lang="en-US" altLang="zh-CN" sz="1200" kern="0" dirty="0">
                <a:solidFill>
                  <a:srgbClr val="000000"/>
                </a:solidFill>
                <a:latin typeface="黑体" pitchFamily="49" charset="-122"/>
                <a:ea typeface="黑体"/>
              </a:rPr>
              <a:t> </a:t>
            </a:r>
            <a:r>
              <a:rPr lang="en-US" altLang="zh-CN" sz="1200" kern="0" dirty="0" err="1">
                <a:solidFill>
                  <a:srgbClr val="000000"/>
                </a:solidFill>
                <a:latin typeface="黑体" pitchFamily="49" charset="-122"/>
                <a:ea typeface="黑体"/>
              </a:rPr>
              <a:t>Dasgupta,Christos</a:t>
            </a:r>
            <a:r>
              <a:rPr lang="en-US" altLang="zh-CN" sz="1200" kern="0" dirty="0">
                <a:solidFill>
                  <a:srgbClr val="000000"/>
                </a:solidFill>
                <a:latin typeface="黑体" pitchFamily="49" charset="-122"/>
                <a:ea typeface="黑体"/>
              </a:rPr>
              <a:t> Papadimitriou, et al. </a:t>
            </a:r>
            <a:r>
              <a:rPr lang="zh-CN" altLang="en-US" sz="1200" kern="0" dirty="0">
                <a:solidFill>
                  <a:srgbClr val="000000"/>
                </a:solidFill>
                <a:latin typeface="黑体" pitchFamily="49" charset="-122"/>
                <a:ea typeface="黑体"/>
              </a:rPr>
              <a:t>算法概论</a:t>
            </a:r>
            <a:r>
              <a:rPr lang="en-US" altLang="zh-CN" sz="1200" kern="0" dirty="0">
                <a:solidFill>
                  <a:srgbClr val="000000"/>
                </a:solidFill>
                <a:latin typeface="黑体" pitchFamily="49" charset="-122"/>
                <a:ea typeface="黑体"/>
              </a:rPr>
              <a:t>(</a:t>
            </a:r>
            <a:r>
              <a:rPr lang="zh-CN" altLang="en-US" sz="1200" kern="0" dirty="0">
                <a:solidFill>
                  <a:srgbClr val="000000"/>
                </a:solidFill>
                <a:latin typeface="黑体" pitchFamily="49" charset="-122"/>
                <a:ea typeface="黑体"/>
              </a:rPr>
              <a:t>注释版</a:t>
            </a:r>
            <a:r>
              <a:rPr lang="en-US" altLang="zh-CN" sz="1200" kern="0" dirty="0">
                <a:solidFill>
                  <a:srgbClr val="000000"/>
                </a:solidFill>
                <a:latin typeface="黑体" pitchFamily="49" charset="-122"/>
                <a:ea typeface="黑体"/>
              </a:rPr>
              <a:t>). </a:t>
            </a:r>
            <a:r>
              <a:rPr lang="zh-CN" altLang="en-US" sz="1200" kern="0" dirty="0">
                <a:solidFill>
                  <a:srgbClr val="000000"/>
                </a:solidFill>
                <a:latin typeface="黑体" pitchFamily="49" charset="-122"/>
                <a:ea typeface="黑体"/>
              </a:rPr>
              <a:t>北京：机械工业出版社</a:t>
            </a:r>
            <a:r>
              <a:rPr lang="en-US" altLang="zh-CN" sz="1200" kern="0" dirty="0">
                <a:solidFill>
                  <a:srgbClr val="000000"/>
                </a:solidFill>
                <a:latin typeface="黑体" pitchFamily="49" charset="-122"/>
                <a:ea typeface="黑体"/>
              </a:rPr>
              <a:t>,2009</a:t>
            </a:r>
            <a:endParaRPr lang="zh-CN" altLang="en-US" sz="1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57200" y="325438"/>
            <a:ext cx="8229600" cy="927100"/>
          </a:xfrm>
          <a:prstGeom prst="rect">
            <a:avLst/>
          </a:prstGeom>
          <a:noFill/>
          <a:ln w="9525">
            <a:noFill/>
            <a:miter lim="800000"/>
            <a:headEnd/>
            <a:tailEnd/>
          </a:ln>
        </p:spPr>
        <p:txBody>
          <a:bodyPr anchor="ctr"/>
          <a:lstStyle/>
          <a:p>
            <a:pPr eaLnBrk="0" hangingPunct="0">
              <a:defRPr/>
            </a:pPr>
            <a:r>
              <a:rPr lang="zh-CN" altLang="en-US" sz="3600" b="1" dirty="0">
                <a:latin typeface="黑体" pitchFamily="49" charset="-122"/>
                <a:ea typeface="黑体" pitchFamily="2" charset="-122"/>
                <a:cs typeface="+mj-cs"/>
              </a:rPr>
              <a:t>运行时间的上界</a:t>
            </a:r>
            <a:r>
              <a:rPr lang="zh-CN" altLang="en-US" sz="3600" b="1" dirty="0" smtClean="0">
                <a:latin typeface="黑体" pitchFamily="49" charset="-122"/>
                <a:ea typeface="黑体" pitchFamily="2" charset="-122"/>
                <a:cs typeface="+mj-cs"/>
              </a:rPr>
              <a:t>，</a:t>
            </a:r>
            <a:r>
              <a:rPr lang="en-US" altLang="zh-CN" sz="3600" b="1" dirty="0" smtClean="0">
                <a:latin typeface="Courier New" pitchFamily="49" charset="0"/>
                <a:ea typeface="黑体" pitchFamily="2" charset="-122"/>
                <a:cs typeface="Courier New" pitchFamily="49" charset="0"/>
              </a:rPr>
              <a:t>O</a:t>
            </a:r>
            <a:r>
              <a:rPr lang="zh-CN" altLang="en-US" sz="3600" b="1" dirty="0" smtClean="0">
                <a:latin typeface="黑体" pitchFamily="49" charset="-122"/>
                <a:ea typeface="黑体" pitchFamily="2" charset="-122"/>
                <a:cs typeface="+mj-cs"/>
              </a:rPr>
              <a:t>记号</a:t>
            </a:r>
            <a:endParaRPr lang="zh-CN" altLang="en-US" sz="3600" b="1" dirty="0">
              <a:latin typeface="黑体" pitchFamily="49" charset="-122"/>
              <a:ea typeface="黑体" pitchFamily="2" charset="-122"/>
              <a:cs typeface="+mj-cs"/>
            </a:endParaRPr>
          </a:p>
        </p:txBody>
      </p:sp>
      <p:sp>
        <p:nvSpPr>
          <p:cNvPr id="3" name="Rectangle 3"/>
          <p:cNvSpPr txBox="1">
            <a:spLocks noChangeArrowheads="1"/>
          </p:cNvSpPr>
          <p:nvPr/>
        </p:nvSpPr>
        <p:spPr bwMode="auto">
          <a:xfrm>
            <a:off x="611188" y="2205038"/>
            <a:ext cx="7561262" cy="3527425"/>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  令  为自然数集合， 为正实数集合。函数        </a:t>
            </a:r>
            <a:r>
              <a:rPr lang="en-US" altLang="zh-CN" sz="2400" kern="0" dirty="0">
                <a:solidFill>
                  <a:srgbClr val="000000"/>
                </a:solidFill>
                <a:latin typeface="黑体" pitchFamily="49" charset="-122"/>
                <a:ea typeface="黑体"/>
              </a:rPr>
              <a:t>,</a:t>
            </a:r>
            <a:r>
              <a:rPr lang="zh-CN" altLang="en-US" sz="2400" kern="0" dirty="0">
                <a:solidFill>
                  <a:srgbClr val="000000"/>
                </a:solidFill>
                <a:latin typeface="黑体" pitchFamily="49" charset="-122"/>
                <a:ea typeface="黑体"/>
              </a:rPr>
              <a:t>函数</a:t>
            </a:r>
            <a:r>
              <a:rPr lang="en-US" altLang="zh-CN" sz="2400" kern="0" dirty="0">
                <a:solidFill>
                  <a:srgbClr val="000000"/>
                </a:solidFill>
                <a:latin typeface="黑体" pitchFamily="49" charset="-122"/>
                <a:ea typeface="黑体"/>
              </a:rPr>
              <a:t>g:     </a:t>
            </a:r>
            <a:r>
              <a:rPr lang="zh-CN" altLang="en-US" sz="2400" kern="0" dirty="0">
                <a:solidFill>
                  <a:srgbClr val="000000"/>
                </a:solidFill>
                <a:latin typeface="黑体" pitchFamily="49" charset="-122"/>
                <a:ea typeface="黑体"/>
              </a:rPr>
              <a:t>，若存在自然数  和正常数</a:t>
            </a:r>
            <a:r>
              <a:rPr lang="en-US" altLang="zh-CN" sz="2400" kern="0" dirty="0">
                <a:solidFill>
                  <a:srgbClr val="000000"/>
                </a:solidFill>
                <a:latin typeface="黑体" pitchFamily="49" charset="-122"/>
                <a:ea typeface="黑体"/>
              </a:rPr>
              <a:t>c</a:t>
            </a:r>
            <a:r>
              <a:rPr lang="zh-CN" altLang="en-US" sz="2400" kern="0" dirty="0">
                <a:solidFill>
                  <a:srgbClr val="000000"/>
                </a:solidFill>
                <a:latin typeface="黑体" pitchFamily="49" charset="-122"/>
                <a:ea typeface="黑体"/>
              </a:rPr>
              <a:t>，使得对所有的    </a:t>
            </a:r>
            <a:r>
              <a:rPr lang="en-US" altLang="zh-CN" sz="2400" kern="0" dirty="0">
                <a:solidFill>
                  <a:srgbClr val="000000"/>
                </a:solidFill>
                <a:latin typeface="黑体" pitchFamily="49" charset="-122"/>
                <a:ea typeface="黑体"/>
              </a:rPr>
              <a:t>,</a:t>
            </a:r>
            <a:r>
              <a:rPr lang="zh-CN" altLang="en-US" sz="2400" kern="0" dirty="0">
                <a:solidFill>
                  <a:srgbClr val="000000"/>
                </a:solidFill>
                <a:latin typeface="黑体" pitchFamily="49" charset="-122"/>
                <a:ea typeface="黑体"/>
              </a:rPr>
              <a:t>都有       ，就称函数    的阶至多是       。</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zh-CN" altLang="en-US" sz="2400" kern="0" dirty="0">
              <a:solidFill>
                <a:srgbClr val="000000"/>
              </a:solidFill>
              <a:latin typeface="黑体" pitchFamily="49" charset="-122"/>
              <a:ea typeface="黑体"/>
            </a:endParaRPr>
          </a:p>
          <a:p>
            <a:pPr marL="342900" indent="-342900" eaLnBrk="0" hangingPunct="0">
              <a:spcBef>
                <a:spcPct val="20000"/>
              </a:spcBef>
              <a:defRPr/>
            </a:pPr>
            <a:r>
              <a:rPr lang="zh-CN" altLang="en-US" sz="2400" kern="0" dirty="0">
                <a:solidFill>
                  <a:srgbClr val="000000"/>
                </a:solidFill>
                <a:latin typeface="黑体" pitchFamily="49" charset="-122"/>
                <a:ea typeface="黑体"/>
              </a:rPr>
              <a:t>  上界表明：   的增长最多像   的增长那样快。</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p:txBody>
      </p:sp>
      <p:sp>
        <p:nvSpPr>
          <p:cNvPr id="61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1"/>
          <p:cNvGraphicFramePr>
            <a:graphicFrameLocks noChangeAspect="1"/>
          </p:cNvGraphicFramePr>
          <p:nvPr/>
        </p:nvGraphicFramePr>
        <p:xfrm>
          <a:off x="1331913" y="2276475"/>
          <a:ext cx="215900" cy="288925"/>
        </p:xfrm>
        <a:graphic>
          <a:graphicData uri="http://schemas.openxmlformats.org/presentationml/2006/ole">
            <mc:AlternateContent xmlns:mc="http://schemas.openxmlformats.org/markup-compatibility/2006">
              <mc:Choice xmlns:v="urn:schemas-microsoft-com:vml" Requires="v">
                <p:oleObj spid="_x0000_s6190" name="公式" r:id="rId4" imgW="154615" imgH="154615" progId="Equation.3">
                  <p:embed/>
                </p:oleObj>
              </mc:Choice>
              <mc:Fallback>
                <p:oleObj name="公式" r:id="rId4" imgW="154615" imgH="154615"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276475"/>
                        <a:ext cx="2159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7" name="Object 3"/>
          <p:cNvGraphicFramePr>
            <a:graphicFrameLocks noChangeAspect="1"/>
          </p:cNvGraphicFramePr>
          <p:nvPr/>
        </p:nvGraphicFramePr>
        <p:xfrm>
          <a:off x="3635375" y="2349500"/>
          <a:ext cx="288925" cy="287338"/>
        </p:xfrm>
        <a:graphic>
          <a:graphicData uri="http://schemas.openxmlformats.org/presentationml/2006/ole">
            <mc:AlternateContent xmlns:mc="http://schemas.openxmlformats.org/markup-compatibility/2006">
              <mc:Choice xmlns:v="urn:schemas-microsoft-com:vml" Requires="v">
                <p:oleObj spid="_x0000_s6191" name="公式" r:id="rId6" imgW="192759" imgH="192759" progId="Equation.3">
                  <p:embed/>
                </p:oleObj>
              </mc:Choice>
              <mc:Fallback>
                <p:oleObj name="公式" r:id="rId6" imgW="192759" imgH="192759"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2349500"/>
                        <a:ext cx="288925"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8" name="Object 5"/>
          <p:cNvGraphicFramePr>
            <a:graphicFrameLocks noChangeAspect="1"/>
          </p:cNvGraphicFramePr>
          <p:nvPr/>
        </p:nvGraphicFramePr>
        <p:xfrm>
          <a:off x="6732588" y="2276475"/>
          <a:ext cx="993775" cy="288925"/>
        </p:xfrm>
        <a:graphic>
          <a:graphicData uri="http://schemas.openxmlformats.org/presentationml/2006/ole">
            <mc:AlternateContent xmlns:mc="http://schemas.openxmlformats.org/markup-compatibility/2006">
              <mc:Choice xmlns:v="urn:schemas-microsoft-com:vml" Requires="v">
                <p:oleObj spid="_x0000_s6192" name="公式" r:id="rId8" imgW="662413" imgH="191081" progId="Equation.3">
                  <p:embed/>
                </p:oleObj>
              </mc:Choice>
              <mc:Fallback>
                <p:oleObj name="公式" r:id="rId8" imgW="662413" imgH="191081"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2276475"/>
                        <a:ext cx="99377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9" name="Object 7"/>
          <p:cNvGraphicFramePr>
            <a:graphicFrameLocks noChangeAspect="1"/>
          </p:cNvGraphicFramePr>
          <p:nvPr/>
        </p:nvGraphicFramePr>
        <p:xfrm>
          <a:off x="1979613" y="2708275"/>
          <a:ext cx="720725" cy="295275"/>
        </p:xfrm>
        <a:graphic>
          <a:graphicData uri="http://schemas.openxmlformats.org/presentationml/2006/ole">
            <mc:AlternateContent xmlns:mc="http://schemas.openxmlformats.org/markup-compatibility/2006">
              <mc:Choice xmlns:v="urn:schemas-microsoft-com:vml" Requires="v">
                <p:oleObj spid="_x0000_s6193" name="公式" r:id="rId10" imgW="472566" imgH="191581" progId="Equation.3">
                  <p:embed/>
                </p:oleObj>
              </mc:Choice>
              <mc:Fallback>
                <p:oleObj name="公式" r:id="rId10" imgW="472566" imgH="191581"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613" y="2708275"/>
                        <a:ext cx="7207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0" name="Object 9"/>
          <p:cNvGraphicFramePr>
            <a:graphicFrameLocks noChangeAspect="1"/>
          </p:cNvGraphicFramePr>
          <p:nvPr/>
        </p:nvGraphicFramePr>
        <p:xfrm>
          <a:off x="4859338" y="2636838"/>
          <a:ext cx="288925" cy="406400"/>
        </p:xfrm>
        <a:graphic>
          <a:graphicData uri="http://schemas.openxmlformats.org/presentationml/2006/ole">
            <mc:AlternateContent xmlns:mc="http://schemas.openxmlformats.org/markup-compatibility/2006">
              <mc:Choice xmlns:v="urn:schemas-microsoft-com:vml" Requires="v">
                <p:oleObj spid="_x0000_s6194" name="公式" r:id="rId12" imgW="169897" imgH="235555" progId="Equation.3">
                  <p:embed/>
                </p:oleObj>
              </mc:Choice>
              <mc:Fallback>
                <p:oleObj name="公式" r:id="rId12" imgW="169897" imgH="235555"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59338" y="2636838"/>
                        <a:ext cx="28892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4"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1" name="Object 11"/>
          <p:cNvGraphicFramePr>
            <a:graphicFrameLocks noChangeAspect="1"/>
          </p:cNvGraphicFramePr>
          <p:nvPr/>
        </p:nvGraphicFramePr>
        <p:xfrm>
          <a:off x="1692275" y="3068638"/>
          <a:ext cx="576263" cy="311150"/>
        </p:xfrm>
        <a:graphic>
          <a:graphicData uri="http://schemas.openxmlformats.org/presentationml/2006/ole">
            <mc:AlternateContent xmlns:mc="http://schemas.openxmlformats.org/markup-compatibility/2006">
              <mc:Choice xmlns:v="urn:schemas-microsoft-com:vml" Requires="v">
                <p:oleObj spid="_x0000_s6195" name="公式" r:id="rId14" imgW="357618" imgH="191581" progId="Equation.3">
                  <p:embed/>
                </p:oleObj>
              </mc:Choice>
              <mc:Fallback>
                <p:oleObj name="公式" r:id="rId14" imgW="357618" imgH="191581"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2275" y="3068638"/>
                        <a:ext cx="576263"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5"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2" name="Object 13"/>
          <p:cNvGraphicFramePr>
            <a:graphicFrameLocks noChangeAspect="1"/>
          </p:cNvGraphicFramePr>
          <p:nvPr/>
        </p:nvGraphicFramePr>
        <p:xfrm>
          <a:off x="3059113" y="3068638"/>
          <a:ext cx="1008062" cy="273050"/>
        </p:xfrm>
        <a:graphic>
          <a:graphicData uri="http://schemas.openxmlformats.org/presentationml/2006/ole">
            <mc:AlternateContent xmlns:mc="http://schemas.openxmlformats.org/markup-compatibility/2006">
              <mc:Choice xmlns:v="urn:schemas-microsoft-com:vml" Requires="v">
                <p:oleObj spid="_x0000_s6196" name="公式" r:id="rId16" imgW="713367" imgH="191081" progId="Equation.3">
                  <p:embed/>
                </p:oleObj>
              </mc:Choice>
              <mc:Fallback>
                <p:oleObj name="公式" r:id="rId16" imgW="713367" imgH="191081"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59113" y="3068638"/>
                        <a:ext cx="1008062"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6"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3" name="Object 15"/>
          <p:cNvGraphicFramePr>
            <a:graphicFrameLocks noChangeAspect="1"/>
          </p:cNvGraphicFramePr>
          <p:nvPr/>
        </p:nvGraphicFramePr>
        <p:xfrm>
          <a:off x="5651500" y="3068638"/>
          <a:ext cx="493713" cy="288925"/>
        </p:xfrm>
        <a:graphic>
          <a:graphicData uri="http://schemas.openxmlformats.org/presentationml/2006/ole">
            <mc:AlternateContent xmlns:mc="http://schemas.openxmlformats.org/markup-compatibility/2006">
              <mc:Choice xmlns:v="urn:schemas-microsoft-com:vml" Requires="v">
                <p:oleObj spid="_x0000_s6197" name="公式" r:id="rId18" imgW="349462" imgH="207034" progId="Equation.3">
                  <p:embed/>
                </p:oleObj>
              </mc:Choice>
              <mc:Fallback>
                <p:oleObj name="公式" r:id="rId18" imgW="349462" imgH="207034" progId="Equation.3">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51500" y="3068638"/>
                        <a:ext cx="49371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7"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4" name="Object 17"/>
          <p:cNvGraphicFramePr>
            <a:graphicFrameLocks noChangeAspect="1"/>
          </p:cNvGraphicFramePr>
          <p:nvPr/>
        </p:nvGraphicFramePr>
        <p:xfrm>
          <a:off x="1403350" y="3429000"/>
          <a:ext cx="1008063" cy="287338"/>
        </p:xfrm>
        <a:graphic>
          <a:graphicData uri="http://schemas.openxmlformats.org/presentationml/2006/ole">
            <mc:AlternateContent xmlns:mc="http://schemas.openxmlformats.org/markup-compatibility/2006">
              <mc:Choice xmlns:v="urn:schemas-microsoft-com:vml" Requires="v">
                <p:oleObj spid="_x0000_s6198" name="公式" r:id="rId20" imgW="551185" imgH="205058" progId="Equation.3">
                  <p:embed/>
                </p:oleObj>
              </mc:Choice>
              <mc:Fallback>
                <p:oleObj name="公式" r:id="rId20" imgW="551185" imgH="205058" progId="Equation.3">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03350" y="3429000"/>
                        <a:ext cx="1008063"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8"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5" name="Object 19"/>
          <p:cNvGraphicFramePr>
            <a:graphicFrameLocks noChangeAspect="1"/>
          </p:cNvGraphicFramePr>
          <p:nvPr/>
        </p:nvGraphicFramePr>
        <p:xfrm>
          <a:off x="2411413" y="4724400"/>
          <a:ext cx="504825" cy="295275"/>
        </p:xfrm>
        <a:graphic>
          <a:graphicData uri="http://schemas.openxmlformats.org/presentationml/2006/ole">
            <mc:AlternateContent xmlns:mc="http://schemas.openxmlformats.org/markup-compatibility/2006">
              <mc:Choice xmlns:v="urn:schemas-microsoft-com:vml" Requires="v">
                <p:oleObj spid="_x0000_s6199" name="公式" r:id="rId22" imgW="349462" imgH="207034" progId="Equation.3">
                  <p:embed/>
                </p:oleObj>
              </mc:Choice>
              <mc:Fallback>
                <p:oleObj name="公式" r:id="rId22" imgW="349462" imgH="207034" progId="Equation.3">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11413" y="4724400"/>
                        <a:ext cx="50482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9"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Object 21"/>
          <p:cNvGraphicFramePr>
            <a:graphicFrameLocks noChangeAspect="1"/>
          </p:cNvGraphicFramePr>
          <p:nvPr/>
        </p:nvGraphicFramePr>
        <p:xfrm>
          <a:off x="4859338" y="4724400"/>
          <a:ext cx="433387" cy="260350"/>
        </p:xfrm>
        <a:graphic>
          <a:graphicData uri="http://schemas.openxmlformats.org/presentationml/2006/ole">
            <mc:AlternateContent xmlns:mc="http://schemas.openxmlformats.org/markup-compatibility/2006">
              <mc:Choice xmlns:v="urn:schemas-microsoft-com:vml" Requires="v">
                <p:oleObj spid="_x0000_s6200" name="公式" r:id="rId24" imgW="336614" imgH="207034" progId="Equation.3">
                  <p:embed/>
                </p:oleObj>
              </mc:Choice>
              <mc:Fallback>
                <p:oleObj name="公式" r:id="rId24" imgW="336614" imgH="207034" progId="Equation.3">
                  <p:embed/>
                  <p:pic>
                    <p:nvPicPr>
                      <p:cNvPr id="0" name="Object 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59338" y="4724400"/>
                        <a:ext cx="433387"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txBox="1">
            <a:spLocks noChangeArrowheads="1"/>
          </p:cNvSpPr>
          <p:nvPr/>
        </p:nvSpPr>
        <p:spPr bwMode="auto">
          <a:xfrm>
            <a:off x="323850" y="325438"/>
            <a:ext cx="8229600" cy="927100"/>
          </a:xfrm>
          <a:prstGeom prst="rect">
            <a:avLst/>
          </a:prstGeom>
          <a:noFill/>
          <a:ln w="9525">
            <a:noFill/>
            <a:miter lim="800000"/>
            <a:headEnd/>
            <a:tailEnd/>
          </a:ln>
        </p:spPr>
        <p:txBody>
          <a:bodyPr anchor="ctr"/>
          <a:lstStyle/>
          <a:p>
            <a:pPr eaLnBrk="0" hangingPunct="0"/>
            <a:r>
              <a:rPr lang="zh-CN" altLang="en-US" sz="3600" b="1">
                <a:latin typeface="黑体" pitchFamily="49" charset="-122"/>
                <a:ea typeface="黑体" pitchFamily="49" charset="-122"/>
              </a:rPr>
              <a:t>最好、最坏、平均情况时间复杂度分析</a:t>
            </a:r>
          </a:p>
        </p:txBody>
      </p:sp>
      <p:sp>
        <p:nvSpPr>
          <p:cNvPr id="3" name="Rectangle 3"/>
          <p:cNvSpPr txBox="1">
            <a:spLocks noChangeArrowheads="1"/>
          </p:cNvSpPr>
          <p:nvPr/>
        </p:nvSpPr>
        <p:spPr bwMode="auto">
          <a:xfrm>
            <a:off x="611188" y="2205038"/>
            <a:ext cx="7921625" cy="3527425"/>
          </a:xfrm>
          <a:prstGeom prst="rect">
            <a:avLst/>
          </a:prstGeom>
          <a:noFill/>
          <a:ln w="9525">
            <a:noFill/>
            <a:miter lim="800000"/>
            <a:headEnd/>
            <a:tailEnd/>
          </a:ln>
        </p:spPr>
        <p:txBody>
          <a:bodyPr/>
          <a:lstStyle/>
          <a:p>
            <a:pPr marL="342900" indent="-342900" eaLnBrk="0" hangingPunct="0">
              <a:spcBef>
                <a:spcPct val="20000"/>
              </a:spcBef>
              <a:buFont typeface="Arial" pitchFamily="34" charset="0"/>
              <a:buChar char="•"/>
              <a:defRPr/>
            </a:pPr>
            <a:r>
              <a:rPr lang="zh-CN" altLang="zh-CN" sz="2400" b="1" dirty="0"/>
              <a:t>最好情况分析 </a:t>
            </a:r>
            <a:r>
              <a:rPr lang="en-US" altLang="zh-CN" sz="2400" b="1" dirty="0"/>
              <a:t>     </a:t>
            </a:r>
            <a:r>
              <a:rPr lang="zh-CN" altLang="zh-CN" sz="2400" dirty="0"/>
              <a:t>最好情况是初始数据已按序排列。</a:t>
            </a:r>
            <a:endParaRPr lang="en-US" altLang="zh-CN" sz="2400" dirty="0"/>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buFont typeface="Arial" pitchFamily="34" charset="0"/>
              <a:buChar char="•"/>
              <a:defRPr/>
            </a:pPr>
            <a:r>
              <a:rPr lang="zh-CN" altLang="zh-CN" sz="2400" b="1" dirty="0"/>
              <a:t>最坏情况分析 </a:t>
            </a:r>
            <a:r>
              <a:rPr lang="en-US" altLang="zh-CN" sz="2400" b="1" dirty="0"/>
              <a:t>     </a:t>
            </a:r>
            <a:r>
              <a:rPr lang="zh-CN" altLang="zh-CN" sz="2400" dirty="0"/>
              <a:t>最坏情况是初始数据完全逆序排列。</a:t>
            </a:r>
            <a:endParaRPr lang="en-US" altLang="zh-CN" sz="2400" dirty="0"/>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a:buFont typeface="Arial" pitchFamily="34" charset="0"/>
              <a:buChar char="•"/>
              <a:defRPr/>
            </a:pPr>
            <a:r>
              <a:rPr lang="en-US" altLang="zh-CN" sz="2400" b="1" dirty="0"/>
              <a:t>   </a:t>
            </a:r>
            <a:r>
              <a:rPr lang="zh-CN" altLang="zh-CN" sz="2400" b="1" dirty="0"/>
              <a:t>平均情况分析 </a:t>
            </a:r>
            <a:r>
              <a:rPr lang="en-US" altLang="zh-CN" sz="2400" b="1" dirty="0"/>
              <a:t>     </a:t>
            </a:r>
            <a:r>
              <a:rPr lang="zh-CN" altLang="zh-CN" sz="2400" dirty="0"/>
              <a:t>算法的平均情况时间分析是取所有可</a:t>
            </a:r>
            <a:endParaRPr lang="en-US" altLang="zh-CN" sz="2400" dirty="0"/>
          </a:p>
          <a:p>
            <a:pPr>
              <a:defRPr/>
            </a:pPr>
            <a:r>
              <a:rPr lang="en-US" altLang="zh-CN" sz="2400" dirty="0"/>
              <a:t>                                </a:t>
            </a:r>
            <a:r>
              <a:rPr lang="zh-CN" altLang="zh-CN" sz="2400" dirty="0"/>
              <a:t>能输入的平均运行时间。此时，需要</a:t>
            </a:r>
            <a:endParaRPr lang="en-US" altLang="zh-CN" sz="2400" dirty="0"/>
          </a:p>
          <a:p>
            <a:pPr>
              <a:defRPr/>
            </a:pPr>
            <a:r>
              <a:rPr lang="en-US" altLang="zh-CN" sz="2400" dirty="0"/>
              <a:t>                                </a:t>
            </a:r>
            <a:r>
              <a:rPr lang="zh-CN" altLang="zh-CN" sz="2400" dirty="0"/>
              <a:t>考虑所有输入的概率问题。</a:t>
            </a: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txBox="1">
            <a:spLocks noChangeArrowheads="1"/>
          </p:cNvSpPr>
          <p:nvPr/>
        </p:nvSpPr>
        <p:spPr bwMode="auto">
          <a:xfrm>
            <a:off x="323850" y="325438"/>
            <a:ext cx="8229600" cy="927100"/>
          </a:xfrm>
          <a:prstGeom prst="rect">
            <a:avLst/>
          </a:prstGeom>
          <a:noFill/>
          <a:ln w="9525">
            <a:noFill/>
            <a:miter lim="800000"/>
            <a:headEnd/>
            <a:tailEnd/>
          </a:ln>
        </p:spPr>
        <p:txBody>
          <a:bodyPr anchor="ctr"/>
          <a:lstStyle/>
          <a:p>
            <a:pPr eaLnBrk="0" hangingPunct="0"/>
            <a:r>
              <a:rPr lang="zh-CN" altLang="en-US" sz="3600" b="1">
                <a:latin typeface="黑体" pitchFamily="49" charset="-122"/>
                <a:ea typeface="黑体" pitchFamily="49" charset="-122"/>
              </a:rPr>
              <a:t>空间复杂度</a:t>
            </a:r>
          </a:p>
        </p:txBody>
      </p:sp>
      <p:sp>
        <p:nvSpPr>
          <p:cNvPr id="3" name="Rectangle 3"/>
          <p:cNvSpPr txBox="1">
            <a:spLocks noChangeArrowheads="1"/>
          </p:cNvSpPr>
          <p:nvPr/>
        </p:nvSpPr>
        <p:spPr bwMode="auto">
          <a:xfrm>
            <a:off x="684213" y="2708275"/>
            <a:ext cx="7561262" cy="2233613"/>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  对比</a:t>
            </a:r>
            <a:r>
              <a:rPr lang="en-US" altLang="zh-CN" sz="2400" kern="0" dirty="0">
                <a:solidFill>
                  <a:srgbClr val="000000"/>
                </a:solidFill>
                <a:latin typeface="黑体" pitchFamily="49" charset="-122"/>
                <a:ea typeface="黑体"/>
              </a:rPr>
              <a:t>Fibonacci</a:t>
            </a:r>
            <a:r>
              <a:rPr lang="zh-CN" altLang="en-US" sz="2400" kern="0" dirty="0">
                <a:solidFill>
                  <a:srgbClr val="000000"/>
                </a:solidFill>
                <a:latin typeface="黑体" pitchFamily="49" charset="-122"/>
                <a:ea typeface="黑体"/>
              </a:rPr>
              <a:t>数列的两种实现。</a:t>
            </a:r>
            <a:endParaRPr lang="en-US" altLang="zh-CN" sz="2400" kern="0" dirty="0">
              <a:solidFill>
                <a:srgbClr val="000000"/>
              </a:solidFill>
              <a:latin typeface="黑体" pitchFamily="49" charset="-122"/>
              <a:ea typeface="黑体"/>
            </a:endParaRPr>
          </a:p>
          <a:p>
            <a:pPr marL="342900" indent="-342900" eaLnBrk="0" hangingPunct="0">
              <a:spcBef>
                <a:spcPct val="20000"/>
              </a:spcBef>
              <a:buFont typeface="Arial" pitchFamily="34" charset="0"/>
              <a:buChar char="•"/>
              <a:defRPr/>
            </a:pPr>
            <a:r>
              <a:rPr lang="zh-CN" altLang="en-US" sz="2400" kern="0" dirty="0">
                <a:solidFill>
                  <a:srgbClr val="000000"/>
                </a:solidFill>
                <a:latin typeface="黑体" pitchFamily="49" charset="-122"/>
                <a:ea typeface="黑体"/>
              </a:rPr>
              <a:t>递归实现：指数时间复杂度，运行效率低</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a:p>
            <a:pPr marL="342900" indent="-342900" eaLnBrk="0" hangingPunct="0">
              <a:spcBef>
                <a:spcPct val="20000"/>
              </a:spcBef>
              <a:buFont typeface="Arial" pitchFamily="34" charset="0"/>
              <a:buChar char="•"/>
              <a:defRPr/>
            </a:pPr>
            <a:r>
              <a:rPr lang="zh-CN" altLang="en-US" sz="2400" kern="0" dirty="0">
                <a:solidFill>
                  <a:srgbClr val="000000"/>
                </a:solidFill>
                <a:latin typeface="黑体" pitchFamily="49" charset="-122"/>
                <a:ea typeface="黑体"/>
              </a:rPr>
              <a:t>动态规划：多项式时间复杂度，运行效率高。</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r>
              <a:rPr lang="zh-CN" altLang="en-US" sz="2400" kern="0" dirty="0">
                <a:solidFill>
                  <a:srgbClr val="000000"/>
                </a:solidFill>
                <a:latin typeface="黑体" pitchFamily="49" charset="-122"/>
                <a:ea typeface="黑体"/>
              </a:rPr>
              <a:t>            以增加空间开销换取了时间效率的提高。</a:t>
            </a: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p:txBody>
      </p:sp>
      <p:sp>
        <p:nvSpPr>
          <p:cNvPr id="4" name="Rectangle 3"/>
          <p:cNvSpPr txBox="1">
            <a:spLocks noChangeArrowheads="1"/>
          </p:cNvSpPr>
          <p:nvPr/>
        </p:nvSpPr>
        <p:spPr bwMode="auto">
          <a:xfrm>
            <a:off x="1692275" y="5516563"/>
            <a:ext cx="5975350" cy="649287"/>
          </a:xfrm>
          <a:prstGeom prst="rect">
            <a:avLst/>
          </a:prstGeom>
          <a:noFill/>
          <a:ln w="9525">
            <a:noFill/>
            <a:miter lim="800000"/>
            <a:headEnd/>
            <a:tailEnd/>
          </a:ln>
        </p:spPr>
        <p:txBody>
          <a:bodyPr/>
          <a:lstStyle/>
          <a:p>
            <a:pPr marL="342900" indent="-342900" eaLnBrk="0" hangingPunct="0">
              <a:spcBef>
                <a:spcPct val="20000"/>
              </a:spcBef>
              <a:defRPr/>
            </a:pPr>
            <a:r>
              <a:rPr lang="zh-CN" altLang="en-US" sz="3200" kern="0" dirty="0">
                <a:solidFill>
                  <a:srgbClr val="000000"/>
                </a:solidFill>
                <a:latin typeface="黑体" pitchFamily="49" charset="-122"/>
                <a:ea typeface="黑体"/>
              </a:rPr>
              <a:t>时间和空间复杂度一样重要！！</a:t>
            </a:r>
            <a:endParaRPr lang="en-US" altLang="zh-CN" sz="3200" kern="0" dirty="0">
              <a:solidFill>
                <a:srgbClr val="000000"/>
              </a:solidFill>
              <a:latin typeface="黑体" pitchFamily="49" charset="-122"/>
              <a:ea typeface="黑体"/>
            </a:endParaRPr>
          </a:p>
        </p:txBody>
      </p:sp>
      <p:sp>
        <p:nvSpPr>
          <p:cNvPr id="5" name="Rectangle 3"/>
          <p:cNvSpPr txBox="1">
            <a:spLocks noChangeArrowheads="1"/>
          </p:cNvSpPr>
          <p:nvPr/>
        </p:nvSpPr>
        <p:spPr bwMode="auto">
          <a:xfrm>
            <a:off x="915988" y="1636713"/>
            <a:ext cx="7561262" cy="936625"/>
          </a:xfrm>
          <a:prstGeom prst="rect">
            <a:avLst/>
          </a:prstGeom>
          <a:noFill/>
          <a:ln w="9525">
            <a:noFill/>
            <a:miter lim="800000"/>
            <a:headEnd/>
            <a:tailEnd/>
          </a:ln>
        </p:spPr>
        <p:txBody>
          <a:bodyPr/>
          <a:lstStyle/>
          <a:p>
            <a:pPr marL="342900" indent="-342900" eaLnBrk="0" hangingPunct="0">
              <a:spcBef>
                <a:spcPct val="20000"/>
              </a:spcBef>
              <a:defRPr/>
            </a:pPr>
            <a:r>
              <a:rPr lang="zh-CN" altLang="en-US" sz="2400" kern="0" dirty="0">
                <a:solidFill>
                  <a:srgbClr val="000000"/>
                </a:solidFill>
                <a:latin typeface="黑体" pitchFamily="49" charset="-122"/>
                <a:ea typeface="黑体"/>
              </a:rPr>
              <a:t>  算法的空间复杂度</a:t>
            </a:r>
            <a:r>
              <a:rPr lang="en-US" altLang="zh-CN" sz="2400" kern="0" dirty="0">
                <a:solidFill>
                  <a:srgbClr val="000000"/>
                </a:solidFill>
                <a:latin typeface="黑体" pitchFamily="49" charset="-122"/>
                <a:ea typeface="黑体"/>
              </a:rPr>
              <a:t>(Space Complexity)</a:t>
            </a:r>
            <a:r>
              <a:rPr lang="zh-CN" altLang="en-US" sz="2400" kern="0" dirty="0">
                <a:solidFill>
                  <a:srgbClr val="000000"/>
                </a:solidFill>
                <a:latin typeface="黑体" pitchFamily="49" charset="-122"/>
                <a:ea typeface="黑体"/>
              </a:rPr>
              <a:t>是指为解一个问题实例而需要的存储空间。</a:t>
            </a:r>
            <a:endParaRPr lang="en-US" altLang="zh-CN" sz="2400" kern="0" dirty="0">
              <a:solidFill>
                <a:srgbClr val="000000"/>
              </a:solidFill>
              <a:latin typeface="黑体" pitchFamily="49" charset="-122"/>
              <a:ea typeface="黑体"/>
            </a:endParaRPr>
          </a:p>
          <a:p>
            <a:pPr marL="342900" indent="-342900" eaLnBrk="0" hangingPunct="0">
              <a:spcBef>
                <a:spcPct val="20000"/>
              </a:spcBef>
              <a:defRPr/>
            </a:pPr>
            <a:endParaRPr lang="en-US" altLang="zh-CN" sz="2400" kern="0" dirty="0">
              <a:solidFill>
                <a:srgbClr val="000000"/>
              </a:solidFill>
              <a:latin typeface="黑体" pitchFamily="49" charset="-122"/>
              <a:ea typeface="黑体"/>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50825" y="404813"/>
            <a:ext cx="8229600" cy="633412"/>
          </a:xfrm>
          <a:prstGeom prst="rect">
            <a:avLst/>
          </a:prstGeom>
          <a:noFill/>
          <a:ln w="9525">
            <a:noFill/>
            <a:miter lim="800000"/>
            <a:headEnd/>
            <a:tailEnd/>
          </a:ln>
        </p:spPr>
        <p:txBody>
          <a:bodyPr anchor="ctr"/>
          <a:lstStyle/>
          <a:p>
            <a:pPr eaLnBrk="0" hangingPunct="0">
              <a:defRPr/>
            </a:pPr>
            <a:r>
              <a:rPr lang="en-US" altLang="zh-CN" sz="3600" b="1" dirty="0">
                <a:latin typeface="Times New Roman" pitchFamily="18" charset="0"/>
                <a:ea typeface="黑体" pitchFamily="49" charset="-122"/>
                <a:cs typeface="+mj-cs"/>
              </a:rPr>
              <a:t>3.5  </a:t>
            </a:r>
            <a:r>
              <a:rPr lang="zh-CN" altLang="en-US" sz="3600" b="1" dirty="0">
                <a:latin typeface="Times New Roman" pitchFamily="18" charset="0"/>
                <a:ea typeface="黑体" pitchFamily="49" charset="-122"/>
                <a:cs typeface="+mj-cs"/>
              </a:rPr>
              <a:t>算法中的常用数学工具</a:t>
            </a:r>
          </a:p>
        </p:txBody>
      </p:sp>
      <p:sp>
        <p:nvSpPr>
          <p:cNvPr id="82947" name="Rectangle 3"/>
          <p:cNvSpPr txBox="1">
            <a:spLocks noChangeArrowheads="1"/>
          </p:cNvSpPr>
          <p:nvPr/>
        </p:nvSpPr>
        <p:spPr bwMode="auto">
          <a:xfrm>
            <a:off x="1331913" y="1557338"/>
            <a:ext cx="5832475" cy="2879725"/>
          </a:xfrm>
          <a:prstGeom prst="rect">
            <a:avLst/>
          </a:prstGeom>
          <a:noFill/>
          <a:ln w="9525">
            <a:noFill/>
            <a:miter lim="800000"/>
            <a:headEnd/>
            <a:tailEnd/>
          </a:ln>
        </p:spPr>
        <p:txBody>
          <a:bodyPr/>
          <a:lstStyle/>
          <a:p>
            <a:r>
              <a:rPr lang="zh-CN" altLang="en-US" sz="3200" b="1"/>
              <a:t>求和公式</a:t>
            </a:r>
            <a:endParaRPr lang="en-US" altLang="zh-CN" sz="3200" b="1"/>
          </a:p>
          <a:p>
            <a:endParaRPr lang="en-US" altLang="zh-CN" sz="3200" b="1"/>
          </a:p>
          <a:p>
            <a:r>
              <a:rPr lang="zh-CN" altLang="en-US" sz="3200" b="1"/>
              <a:t>主定理（</a:t>
            </a:r>
            <a:r>
              <a:rPr lang="en-US" altLang="zh-CN" sz="3200" b="1"/>
              <a:t>Master Theorem)</a:t>
            </a:r>
          </a:p>
          <a:p>
            <a:r>
              <a:rPr lang="zh-CN" altLang="en-US" sz="3200" b="1"/>
              <a:t>又称万能定理</a:t>
            </a:r>
            <a:endParaRPr lang="en-US" altLang="zh-CN" sz="3200" b="1"/>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404813"/>
            <a:ext cx="8229600" cy="633412"/>
          </a:xfrm>
          <a:prstGeom prst="rect">
            <a:avLst/>
          </a:prstGeom>
          <a:noFill/>
          <a:ln w="9525">
            <a:noFill/>
            <a:miter lim="800000"/>
            <a:headEnd/>
            <a:tailEnd/>
          </a:ln>
        </p:spPr>
        <p:txBody>
          <a:bodyPr anchor="ctr"/>
          <a:lstStyle/>
          <a:p>
            <a:pPr eaLnBrk="0" hangingPunct="0">
              <a:defRPr/>
            </a:pPr>
            <a:r>
              <a:rPr lang="zh-CN" altLang="en-US" sz="3600" b="1" dirty="0">
                <a:latin typeface="Times New Roman" pitchFamily="18" charset="0"/>
                <a:ea typeface="黑体" pitchFamily="49" charset="-122"/>
                <a:cs typeface="+mj-cs"/>
              </a:rPr>
              <a:t>常见求和公式  </a:t>
            </a:r>
            <a:r>
              <a:rPr lang="en-US" altLang="zh-CN" sz="3600" b="1" dirty="0">
                <a:latin typeface="Times New Roman" pitchFamily="18" charset="0"/>
                <a:ea typeface="黑体" pitchFamily="49" charset="-122"/>
                <a:cs typeface="+mj-cs"/>
              </a:rPr>
              <a:t>I</a:t>
            </a:r>
            <a:endParaRPr lang="zh-CN" altLang="en-US" sz="3600" b="1" dirty="0">
              <a:latin typeface="Times New Roman" pitchFamily="18" charset="0"/>
              <a:ea typeface="黑体" pitchFamily="49" charset="-122"/>
              <a:cs typeface="+mj-cs"/>
            </a:endParaRPr>
          </a:p>
        </p:txBody>
      </p:sp>
      <p:sp>
        <p:nvSpPr>
          <p:cNvPr id="7174" name="Rectangle 3"/>
          <p:cNvSpPr txBox="1">
            <a:spLocks noChangeArrowheads="1"/>
          </p:cNvSpPr>
          <p:nvPr/>
        </p:nvSpPr>
        <p:spPr bwMode="auto">
          <a:xfrm>
            <a:off x="755650" y="1557338"/>
            <a:ext cx="7632700" cy="4319587"/>
          </a:xfrm>
          <a:prstGeom prst="rect">
            <a:avLst/>
          </a:prstGeom>
          <a:noFill/>
          <a:ln w="9525">
            <a:noFill/>
            <a:miter lim="800000"/>
            <a:headEnd/>
            <a:tailEnd/>
          </a:ln>
        </p:spPr>
        <p:txBody>
          <a:bodyPr/>
          <a:lstStyle/>
          <a:p>
            <a:r>
              <a:rPr lang="zh-CN" altLang="en-US" sz="2400" b="1"/>
              <a:t>（</a:t>
            </a:r>
            <a:r>
              <a:rPr lang="en-US" altLang="zh-CN" sz="2400" b="1"/>
              <a:t>1</a:t>
            </a:r>
            <a:r>
              <a:rPr lang="zh-CN" altLang="en-US" sz="2400" b="1"/>
              <a:t>）等差级数</a:t>
            </a:r>
            <a:endParaRPr lang="en-US" altLang="zh-CN" sz="2400" b="1"/>
          </a:p>
          <a:p>
            <a:endParaRPr lang="en-US" altLang="zh-CN" sz="2400" b="1"/>
          </a:p>
          <a:p>
            <a:endParaRPr lang="en-US" altLang="zh-CN" sz="2400" b="1"/>
          </a:p>
          <a:p>
            <a:endParaRPr lang="en-US" altLang="zh-CN" sz="2400" b="1"/>
          </a:p>
          <a:p>
            <a:r>
              <a:rPr lang="zh-CN" altLang="en-US" sz="2400" b="1"/>
              <a:t>（</a:t>
            </a:r>
            <a:r>
              <a:rPr lang="en-US" altLang="zh-CN" sz="2400" b="1"/>
              <a:t>2</a:t>
            </a:r>
            <a:r>
              <a:rPr lang="zh-CN" altLang="en-US" sz="2400" b="1"/>
              <a:t>）平方级数</a:t>
            </a:r>
          </a:p>
          <a:p>
            <a:r>
              <a:rPr lang="zh-CN" altLang="en-US" sz="2400" b="1"/>
              <a:t>  </a:t>
            </a:r>
            <a:endParaRPr lang="en-US" altLang="zh-CN" sz="2400" b="1"/>
          </a:p>
          <a:p>
            <a:endParaRPr lang="en-US" altLang="zh-CN" sz="2400" b="1"/>
          </a:p>
          <a:p>
            <a:endParaRPr lang="zh-CN" altLang="en-US" sz="2400" b="1"/>
          </a:p>
          <a:p>
            <a:r>
              <a:rPr lang="zh-CN" altLang="en-US" sz="2400" b="1"/>
              <a:t>（</a:t>
            </a:r>
            <a:r>
              <a:rPr lang="en-US" altLang="zh-CN" sz="2400" b="1"/>
              <a:t>3</a:t>
            </a:r>
            <a:r>
              <a:rPr lang="zh-CN" altLang="en-US" sz="2400" b="1"/>
              <a:t>）</a:t>
            </a:r>
            <a:r>
              <a:rPr lang="en-US" altLang="zh-CN" sz="2400" b="1"/>
              <a:t>k</a:t>
            </a:r>
            <a:r>
              <a:rPr lang="zh-CN" altLang="en-US" sz="2400" b="1"/>
              <a:t>方和级数</a:t>
            </a:r>
          </a:p>
          <a:p>
            <a:endParaRPr lang="en-US" altLang="zh-CN" sz="2400" b="1"/>
          </a:p>
        </p:txBody>
      </p:sp>
      <p:sp>
        <p:nvSpPr>
          <p:cNvPr id="717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0" name="Object 1"/>
          <p:cNvGraphicFramePr>
            <a:graphicFrameLocks noChangeAspect="1"/>
          </p:cNvGraphicFramePr>
          <p:nvPr/>
        </p:nvGraphicFramePr>
        <p:xfrm>
          <a:off x="4500563" y="1484313"/>
          <a:ext cx="3024187" cy="1163637"/>
        </p:xfrm>
        <a:graphic>
          <a:graphicData uri="http://schemas.openxmlformats.org/presentationml/2006/ole">
            <mc:AlternateContent xmlns:mc="http://schemas.openxmlformats.org/markup-compatibility/2006">
              <mc:Choice xmlns:v="urn:schemas-microsoft-com:vml" Requires="v">
                <p:oleObj spid="_x0000_s7182" name="公式" r:id="rId4" imgW="1124078" imgH="434204" progId="Equation.3">
                  <p:embed/>
                </p:oleObj>
              </mc:Choice>
              <mc:Fallback>
                <p:oleObj name="公式" r:id="rId4" imgW="1124078" imgH="434204"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484313"/>
                        <a:ext cx="3024187"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1" name="Object 3"/>
          <p:cNvGraphicFramePr>
            <a:graphicFrameLocks noChangeAspect="1"/>
          </p:cNvGraphicFramePr>
          <p:nvPr/>
        </p:nvGraphicFramePr>
        <p:xfrm>
          <a:off x="4500563" y="3068638"/>
          <a:ext cx="3113087" cy="1008062"/>
        </p:xfrm>
        <a:graphic>
          <a:graphicData uri="http://schemas.openxmlformats.org/presentationml/2006/ole">
            <mc:AlternateContent xmlns:mc="http://schemas.openxmlformats.org/markup-compatibility/2006">
              <mc:Choice xmlns:v="urn:schemas-microsoft-com:vml" Requires="v">
                <p:oleObj spid="_x0000_s7183" name="公式" r:id="rId6" imgW="1323084" imgH="432491" progId="Equation.3">
                  <p:embed/>
                </p:oleObj>
              </mc:Choice>
              <mc:Fallback>
                <p:oleObj name="公式" r:id="rId6" imgW="1323084" imgH="4324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3068638"/>
                        <a:ext cx="3113087"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172" name="Object 5"/>
          <p:cNvGraphicFramePr>
            <a:graphicFrameLocks noChangeAspect="1"/>
          </p:cNvGraphicFramePr>
          <p:nvPr/>
        </p:nvGraphicFramePr>
        <p:xfrm>
          <a:off x="4500563" y="4581525"/>
          <a:ext cx="1943100" cy="1106488"/>
        </p:xfrm>
        <a:graphic>
          <a:graphicData uri="http://schemas.openxmlformats.org/presentationml/2006/ole">
            <mc:AlternateContent xmlns:mc="http://schemas.openxmlformats.org/markup-compatibility/2006">
              <mc:Choice xmlns:v="urn:schemas-microsoft-com:vml" Requires="v">
                <p:oleObj spid="_x0000_s7184" name="公式" r:id="rId8" imgW="750638" imgH="432491" progId="Equation.3">
                  <p:embed/>
                </p:oleObj>
              </mc:Choice>
              <mc:Fallback>
                <p:oleObj name="公式" r:id="rId8" imgW="750638" imgH="432491"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4581525"/>
                        <a:ext cx="1943100"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404813"/>
            <a:ext cx="8229600" cy="633412"/>
          </a:xfrm>
          <a:prstGeom prst="rect">
            <a:avLst/>
          </a:prstGeom>
          <a:noFill/>
          <a:ln w="9525">
            <a:noFill/>
            <a:miter lim="800000"/>
            <a:headEnd/>
            <a:tailEnd/>
          </a:ln>
        </p:spPr>
        <p:txBody>
          <a:bodyPr anchor="ctr"/>
          <a:lstStyle/>
          <a:p>
            <a:pPr eaLnBrk="0" hangingPunct="0">
              <a:defRPr/>
            </a:pPr>
            <a:r>
              <a:rPr lang="zh-CN" altLang="en-US" sz="3600" b="1" dirty="0">
                <a:latin typeface="Times New Roman" pitchFamily="18" charset="0"/>
                <a:ea typeface="黑体" pitchFamily="49" charset="-122"/>
                <a:cs typeface="+mj-cs"/>
              </a:rPr>
              <a:t>常见求和公式  </a:t>
            </a:r>
            <a:r>
              <a:rPr lang="en-US" altLang="zh-CN" sz="3600" b="1" dirty="0">
                <a:latin typeface="Times New Roman" pitchFamily="18" charset="0"/>
                <a:ea typeface="黑体" pitchFamily="49" charset="-122"/>
                <a:cs typeface="+mj-cs"/>
              </a:rPr>
              <a:t>II</a:t>
            </a:r>
            <a:endParaRPr lang="zh-CN" altLang="en-US" sz="3600" b="1" dirty="0">
              <a:latin typeface="Times New Roman" pitchFamily="18" charset="0"/>
              <a:ea typeface="黑体" pitchFamily="49" charset="-122"/>
              <a:cs typeface="+mj-cs"/>
            </a:endParaRPr>
          </a:p>
        </p:txBody>
      </p:sp>
      <p:sp>
        <p:nvSpPr>
          <p:cNvPr id="8198" name="Rectangle 3"/>
          <p:cNvSpPr txBox="1">
            <a:spLocks noChangeArrowheads="1"/>
          </p:cNvSpPr>
          <p:nvPr/>
        </p:nvSpPr>
        <p:spPr bwMode="auto">
          <a:xfrm>
            <a:off x="755650" y="1557338"/>
            <a:ext cx="7632700" cy="4319587"/>
          </a:xfrm>
          <a:prstGeom prst="rect">
            <a:avLst/>
          </a:prstGeom>
          <a:noFill/>
          <a:ln w="9525">
            <a:noFill/>
            <a:miter lim="800000"/>
            <a:headEnd/>
            <a:tailEnd/>
          </a:ln>
        </p:spPr>
        <p:txBody>
          <a:bodyPr/>
          <a:lstStyle/>
          <a:p>
            <a:r>
              <a:rPr lang="zh-CN" altLang="en-US" sz="2400" b="1"/>
              <a:t>（</a:t>
            </a:r>
            <a:r>
              <a:rPr lang="en-US" altLang="zh-CN" sz="2400" b="1"/>
              <a:t>4</a:t>
            </a:r>
            <a:r>
              <a:rPr lang="zh-CN" altLang="en-US" sz="2400" b="1"/>
              <a:t>）等比级数</a:t>
            </a:r>
          </a:p>
          <a:p>
            <a:endParaRPr lang="en-US" altLang="zh-CN" sz="2400" b="1"/>
          </a:p>
          <a:p>
            <a:endParaRPr lang="en-US" altLang="zh-CN" sz="2400" b="1"/>
          </a:p>
          <a:p>
            <a:endParaRPr lang="en-US" altLang="zh-CN" sz="2400" b="1"/>
          </a:p>
          <a:p>
            <a:r>
              <a:rPr lang="zh-CN" altLang="en-US" sz="2400" b="1"/>
              <a:t>（</a:t>
            </a:r>
            <a:r>
              <a:rPr lang="en-US" altLang="zh-CN" sz="2400" b="1"/>
              <a:t>5</a:t>
            </a:r>
            <a:r>
              <a:rPr lang="zh-CN" altLang="en-US" sz="2400" b="1"/>
              <a:t>）调和级数</a:t>
            </a:r>
          </a:p>
          <a:p>
            <a:endParaRPr lang="en-US" altLang="zh-CN" sz="2400" b="1"/>
          </a:p>
          <a:p>
            <a:endParaRPr lang="en-US" altLang="zh-CN" sz="2400" b="1"/>
          </a:p>
          <a:p>
            <a:endParaRPr lang="en-US" altLang="zh-CN" sz="2400" b="1"/>
          </a:p>
          <a:p>
            <a:r>
              <a:rPr lang="zh-CN" altLang="en-US" sz="2400" b="1"/>
              <a:t>（</a:t>
            </a:r>
            <a:r>
              <a:rPr lang="en-US" altLang="zh-CN" sz="2400" b="1"/>
              <a:t>6</a:t>
            </a:r>
            <a:r>
              <a:rPr lang="zh-CN" altLang="en-US" sz="2400" b="1"/>
              <a:t>）算术</a:t>
            </a:r>
            <a:r>
              <a:rPr lang="en-US" altLang="zh-CN" sz="2400" b="1"/>
              <a:t>-</a:t>
            </a:r>
            <a:r>
              <a:rPr lang="zh-CN" altLang="en-US" sz="2400" b="1"/>
              <a:t>几何级数</a:t>
            </a:r>
          </a:p>
          <a:p>
            <a:endParaRPr lang="en-US" altLang="zh-CN" sz="2400" b="1"/>
          </a:p>
        </p:txBody>
      </p:sp>
      <p:sp>
        <p:nvSpPr>
          <p:cNvPr id="819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1"/>
          <p:cNvGraphicFramePr>
            <a:graphicFrameLocks noChangeAspect="1"/>
          </p:cNvGraphicFramePr>
          <p:nvPr/>
        </p:nvGraphicFramePr>
        <p:xfrm>
          <a:off x="4500563" y="1557338"/>
          <a:ext cx="2549525" cy="935037"/>
        </p:xfrm>
        <a:graphic>
          <a:graphicData uri="http://schemas.openxmlformats.org/presentationml/2006/ole">
            <mc:AlternateContent xmlns:mc="http://schemas.openxmlformats.org/markup-compatibility/2006">
              <mc:Choice xmlns:v="urn:schemas-microsoft-com:vml" Requires="v">
                <p:oleObj spid="_x0000_s8206" name="公式" r:id="rId4" imgW="1226201" imgH="446879" progId="Equation.3">
                  <p:embed/>
                </p:oleObj>
              </mc:Choice>
              <mc:Fallback>
                <p:oleObj name="公式" r:id="rId4" imgW="1226201" imgH="446879"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557338"/>
                        <a:ext cx="2549525"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3"/>
          <p:cNvGraphicFramePr>
            <a:graphicFrameLocks noChangeAspect="1"/>
          </p:cNvGraphicFramePr>
          <p:nvPr/>
        </p:nvGraphicFramePr>
        <p:xfrm>
          <a:off x="4427538" y="3068638"/>
          <a:ext cx="2665412" cy="1062037"/>
        </p:xfrm>
        <a:graphic>
          <a:graphicData uri="http://schemas.openxmlformats.org/presentationml/2006/ole">
            <mc:AlternateContent xmlns:mc="http://schemas.openxmlformats.org/markup-compatibility/2006">
              <mc:Choice xmlns:v="urn:schemas-microsoft-com:vml" Requires="v">
                <p:oleObj spid="_x0000_s8207" name="公式" r:id="rId6" imgW="1085692" imgH="434204" progId="Equation.3">
                  <p:embed/>
                </p:oleObj>
              </mc:Choice>
              <mc:Fallback>
                <p:oleObj name="公式" r:id="rId6" imgW="1085692" imgH="434204"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3068638"/>
                        <a:ext cx="2665412"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 name="Object 5"/>
          <p:cNvGraphicFramePr>
            <a:graphicFrameLocks noChangeAspect="1"/>
          </p:cNvGraphicFramePr>
          <p:nvPr/>
        </p:nvGraphicFramePr>
        <p:xfrm>
          <a:off x="4373563" y="4652963"/>
          <a:ext cx="3367087" cy="1008062"/>
        </p:xfrm>
        <a:graphic>
          <a:graphicData uri="http://schemas.openxmlformats.org/presentationml/2006/ole">
            <mc:AlternateContent xmlns:mc="http://schemas.openxmlformats.org/markup-compatibility/2006">
              <mc:Choice xmlns:v="urn:schemas-microsoft-com:vml" Requires="v">
                <p:oleObj spid="_x0000_s8208" name="公式" r:id="rId8" imgW="1507221" imgH="446879" progId="Equation.3">
                  <p:embed/>
                </p:oleObj>
              </mc:Choice>
              <mc:Fallback>
                <p:oleObj name="公式" r:id="rId8" imgW="1507221" imgH="44687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563" y="4652963"/>
                        <a:ext cx="3367087"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txBox="1">
            <a:spLocks noChangeArrowheads="1"/>
          </p:cNvSpPr>
          <p:nvPr/>
        </p:nvSpPr>
        <p:spPr bwMode="auto">
          <a:xfrm>
            <a:off x="755650" y="1557338"/>
            <a:ext cx="7632700" cy="4319587"/>
          </a:xfrm>
          <a:prstGeom prst="rect">
            <a:avLst/>
          </a:prstGeom>
          <a:noFill/>
          <a:ln w="9525">
            <a:noFill/>
            <a:miter lim="800000"/>
            <a:headEnd/>
            <a:tailEnd/>
          </a:ln>
        </p:spPr>
        <p:txBody>
          <a:bodyPr/>
          <a:lstStyle/>
          <a:p>
            <a:r>
              <a:rPr lang="zh-CN" altLang="en-US" sz="2400" b="1"/>
              <a:t>例</a:t>
            </a:r>
            <a:r>
              <a:rPr lang="en-US" altLang="zh-CN" sz="2400" b="1"/>
              <a:t>3.4   </a:t>
            </a:r>
            <a:r>
              <a:rPr lang="zh-CN" altLang="en-US" sz="2400" b="1"/>
              <a:t>求和                      。</a:t>
            </a:r>
            <a:endParaRPr lang="en-US" altLang="zh-CN" sz="2400" b="1"/>
          </a:p>
          <a:p>
            <a:endParaRPr lang="en-US" altLang="zh-CN" sz="2400" b="1"/>
          </a:p>
          <a:p>
            <a:endParaRPr lang="en-US" altLang="zh-CN" sz="2400" b="1"/>
          </a:p>
          <a:p>
            <a:r>
              <a:rPr lang="zh-CN" altLang="zh-CN" sz="2400" b="1"/>
              <a:t>解</a:t>
            </a:r>
            <a:endParaRPr lang="zh-CN" altLang="en-US" sz="2400" b="1"/>
          </a:p>
        </p:txBody>
      </p:sp>
      <p:sp>
        <p:nvSpPr>
          <p:cNvPr id="922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8" name="Object 1"/>
          <p:cNvGraphicFramePr>
            <a:graphicFrameLocks noChangeAspect="1"/>
          </p:cNvGraphicFramePr>
          <p:nvPr/>
        </p:nvGraphicFramePr>
        <p:xfrm>
          <a:off x="2484438" y="1341438"/>
          <a:ext cx="1727200" cy="935037"/>
        </p:xfrm>
        <a:graphic>
          <a:graphicData uri="http://schemas.openxmlformats.org/presentationml/2006/ole">
            <mc:AlternateContent xmlns:mc="http://schemas.openxmlformats.org/markup-compatibility/2006">
              <mc:Choice xmlns:v="urn:schemas-microsoft-com:vml" Requires="v">
                <p:oleObj spid="_x0000_s9230" name="公式" r:id="rId4" imgW="488166" imgH="436799" progId="Equation.3">
                  <p:embed/>
                </p:oleObj>
              </mc:Choice>
              <mc:Fallback>
                <p:oleObj name="公式" r:id="rId4" imgW="488166" imgH="436799"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341438"/>
                        <a:ext cx="172720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9" name="Object 3"/>
          <p:cNvGraphicFramePr>
            <a:graphicFrameLocks noChangeAspect="1"/>
          </p:cNvGraphicFramePr>
          <p:nvPr/>
        </p:nvGraphicFramePr>
        <p:xfrm>
          <a:off x="1476375" y="2420938"/>
          <a:ext cx="4679950" cy="936625"/>
        </p:xfrm>
        <a:graphic>
          <a:graphicData uri="http://schemas.openxmlformats.org/presentationml/2006/ole">
            <mc:AlternateContent xmlns:mc="http://schemas.openxmlformats.org/markup-compatibility/2006">
              <mc:Choice xmlns:v="urn:schemas-microsoft-com:vml" Requires="v">
                <p:oleObj spid="_x0000_s9231" name="公式" r:id="rId6" imgW="2146805" imgH="431810" progId="Equation.3">
                  <p:embed/>
                </p:oleObj>
              </mc:Choice>
              <mc:Fallback>
                <p:oleObj name="公式" r:id="rId6" imgW="2146805" imgH="43181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2420938"/>
                        <a:ext cx="467995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20" name="Object 5"/>
          <p:cNvGraphicFramePr>
            <a:graphicFrameLocks noChangeAspect="1"/>
          </p:cNvGraphicFramePr>
          <p:nvPr/>
        </p:nvGraphicFramePr>
        <p:xfrm>
          <a:off x="1403350" y="3716338"/>
          <a:ext cx="6646863" cy="936625"/>
        </p:xfrm>
        <a:graphic>
          <a:graphicData uri="http://schemas.openxmlformats.org/presentationml/2006/ole">
            <mc:AlternateContent xmlns:mc="http://schemas.openxmlformats.org/markup-compatibility/2006">
              <mc:Choice xmlns:v="urn:schemas-microsoft-com:vml" Requires="v">
                <p:oleObj spid="_x0000_s9232" name="公式" r:id="rId8" imgW="3377880" imgH="431640" progId="Equation.3">
                  <p:embed/>
                </p:oleObj>
              </mc:Choice>
              <mc:Fallback>
                <p:oleObj name="公式" r:id="rId8" imgW="3377880" imgH="43164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3716338"/>
                        <a:ext cx="66468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50825" y="549275"/>
            <a:ext cx="8229600" cy="633413"/>
          </a:xfrm>
          <a:prstGeom prst="rect">
            <a:avLst/>
          </a:prstGeom>
          <a:noFill/>
          <a:ln w="9525">
            <a:noFill/>
            <a:miter lim="800000"/>
            <a:headEnd/>
            <a:tailEnd/>
          </a:ln>
        </p:spPr>
        <p:txBody>
          <a:bodyPr anchor="ctr"/>
          <a:lstStyle/>
          <a:p>
            <a:pPr eaLnBrk="0" hangingPunct="0">
              <a:defRPr/>
            </a:pPr>
            <a:r>
              <a:rPr lang="zh-CN" altLang="en-US" sz="3600" b="1" dirty="0">
                <a:latin typeface="Times New Roman" pitchFamily="18" charset="0"/>
                <a:ea typeface="黑体" pitchFamily="49" charset="-122"/>
                <a:cs typeface="+mj-cs"/>
              </a:rPr>
              <a:t>算法的起源 </a:t>
            </a:r>
            <a:r>
              <a:rPr lang="en-US" altLang="zh-CN" sz="3600" b="1" dirty="0">
                <a:latin typeface="Times New Roman" pitchFamily="18" charset="0"/>
                <a:ea typeface="黑体" pitchFamily="49" charset="-122"/>
                <a:cs typeface="+mj-cs"/>
              </a:rPr>
              <a:t>II</a:t>
            </a:r>
            <a:endParaRPr lang="zh-CN" altLang="en-US" sz="3600" b="1" dirty="0">
              <a:latin typeface="Times New Roman" pitchFamily="18" charset="0"/>
              <a:ea typeface="黑体" pitchFamily="49" charset="-122"/>
              <a:cs typeface="+mj-cs"/>
            </a:endParaRPr>
          </a:p>
        </p:txBody>
      </p:sp>
      <p:sp>
        <p:nvSpPr>
          <p:cNvPr id="16387" name="TextBox 2"/>
          <p:cNvSpPr txBox="1">
            <a:spLocks noChangeArrowheads="1"/>
          </p:cNvSpPr>
          <p:nvPr/>
        </p:nvSpPr>
        <p:spPr bwMode="auto">
          <a:xfrm>
            <a:off x="827088" y="1557338"/>
            <a:ext cx="7561262" cy="4800600"/>
          </a:xfrm>
          <a:prstGeom prst="rect">
            <a:avLst/>
          </a:prstGeom>
          <a:noFill/>
          <a:ln w="9525">
            <a:noFill/>
            <a:miter lim="800000"/>
            <a:headEnd/>
            <a:tailEnd/>
          </a:ln>
        </p:spPr>
        <p:txBody>
          <a:bodyPr>
            <a:spAutoFit/>
          </a:bodyPr>
          <a:lstStyle/>
          <a:p>
            <a:pPr>
              <a:lnSpc>
                <a:spcPct val="150000"/>
              </a:lnSpc>
            </a:pPr>
            <a:r>
              <a:rPr lang="zh-CN" altLang="en-US" sz="2400">
                <a:latin typeface="黑体" pitchFamily="49" charset="-122"/>
                <a:ea typeface="黑体" pitchFamily="49" charset="-122"/>
              </a:rPr>
              <a:t>算法英文名称“</a:t>
            </a:r>
            <a:r>
              <a:rPr lang="en-US" altLang="zh-CN" sz="2400">
                <a:solidFill>
                  <a:srgbClr val="FF0000"/>
                </a:solidFill>
                <a:latin typeface="黑体" pitchFamily="49" charset="-122"/>
                <a:ea typeface="黑体" pitchFamily="49" charset="-122"/>
              </a:rPr>
              <a:t>Algorithm</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是从公元</a:t>
            </a:r>
            <a:r>
              <a:rPr lang="en-US" altLang="zh-CN" sz="2400">
                <a:latin typeface="黑体" pitchFamily="49" charset="-122"/>
                <a:ea typeface="黑体" pitchFamily="49" charset="-122"/>
              </a:rPr>
              <a:t>9</a:t>
            </a:r>
            <a:r>
              <a:rPr lang="zh-CN" altLang="en-US" sz="2400">
                <a:latin typeface="黑体" pitchFamily="49" charset="-122"/>
                <a:ea typeface="黑体" pitchFamily="49" charset="-122"/>
              </a:rPr>
              <a:t>世纪古代阿拉伯数学家阿科瓦里茨米（</a:t>
            </a:r>
            <a:r>
              <a:rPr lang="en-US" altLang="zh-CN" sz="2400">
                <a:solidFill>
                  <a:srgbClr val="FF0000"/>
                </a:solidFill>
                <a:latin typeface="黑体" pitchFamily="49" charset="-122"/>
                <a:ea typeface="黑体" pitchFamily="49" charset="-122"/>
              </a:rPr>
              <a:t>Abū ʿAbdallāh Muḥammad ibn Mūsā al-Khwārizmī</a:t>
            </a:r>
            <a:r>
              <a:rPr lang="zh-CN" altLang="en-US" sz="2400">
                <a:latin typeface="黑体" pitchFamily="49" charset="-122"/>
                <a:ea typeface="黑体" pitchFamily="49" charset="-122"/>
              </a:rPr>
              <a:t>）的名字派生演变而来的。从他的名字“</a:t>
            </a:r>
            <a:r>
              <a:rPr lang="en-US" altLang="zh-CN" sz="2400">
                <a:solidFill>
                  <a:srgbClr val="FF0000"/>
                </a:solidFill>
                <a:latin typeface="黑体" pitchFamily="49" charset="-122"/>
                <a:ea typeface="黑体" pitchFamily="49" charset="-122"/>
              </a:rPr>
              <a:t>Al-Khwarizmi</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派生出了“</a:t>
            </a:r>
            <a:r>
              <a:rPr lang="en-US" altLang="zh-CN" sz="2400">
                <a:solidFill>
                  <a:srgbClr val="FF0000"/>
                </a:solidFill>
                <a:latin typeface="黑体" pitchFamily="49" charset="-122"/>
                <a:ea typeface="黑体" pitchFamily="49" charset="-122"/>
              </a:rPr>
              <a:t>algorism</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，至</a:t>
            </a:r>
            <a:r>
              <a:rPr lang="en-US" altLang="zh-CN" sz="2400">
                <a:latin typeface="黑体" pitchFamily="49" charset="-122"/>
                <a:ea typeface="黑体" pitchFamily="49" charset="-122"/>
              </a:rPr>
              <a:t>18</a:t>
            </a:r>
            <a:r>
              <a:rPr lang="zh-CN" altLang="en-US" sz="2400">
                <a:latin typeface="黑体" pitchFamily="49" charset="-122"/>
                <a:ea typeface="黑体" pitchFamily="49" charset="-122"/>
              </a:rPr>
              <a:t>世纪演变为“</a:t>
            </a:r>
            <a:r>
              <a:rPr lang="en-US" altLang="zh-CN" sz="2400">
                <a:solidFill>
                  <a:srgbClr val="FF0000"/>
                </a:solidFill>
                <a:latin typeface="黑体" pitchFamily="49" charset="-122"/>
                <a:ea typeface="黑体" pitchFamily="49" charset="-122"/>
              </a:rPr>
              <a:t>Algorithm</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a:t>
            </a:r>
            <a:endParaRPr lang="en-US" altLang="zh-CN" sz="2400">
              <a:latin typeface="黑体" pitchFamily="49" charset="-122"/>
              <a:ea typeface="黑体" pitchFamily="49" charset="-122"/>
            </a:endParaRPr>
          </a:p>
          <a:p>
            <a:pPr>
              <a:lnSpc>
                <a:spcPct val="150000"/>
              </a:lnSpc>
            </a:pPr>
            <a:r>
              <a:rPr lang="zh-CN" altLang="en-US" sz="2400">
                <a:latin typeface="黑体" pitchFamily="49" charset="-122"/>
                <a:ea typeface="黑体" pitchFamily="49" charset="-122"/>
              </a:rPr>
              <a:t>另外，代数的英文“</a:t>
            </a:r>
            <a:r>
              <a:rPr lang="en-US" altLang="zh-CN" sz="2400">
                <a:solidFill>
                  <a:srgbClr val="FF0000"/>
                </a:solidFill>
                <a:latin typeface="黑体" pitchFamily="49" charset="-122"/>
                <a:ea typeface="黑体" pitchFamily="49" charset="-122"/>
              </a:rPr>
              <a:t>algebra</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是从“</a:t>
            </a:r>
            <a:r>
              <a:rPr lang="en-US" altLang="zh-CN" sz="2400">
                <a:solidFill>
                  <a:srgbClr val="FF0000"/>
                </a:solidFill>
                <a:latin typeface="黑体" pitchFamily="49" charset="-122"/>
                <a:ea typeface="黑体" pitchFamily="49" charset="-122"/>
              </a:rPr>
              <a:t>al-jabr</a:t>
            </a:r>
            <a:r>
              <a:rPr lang="en-US" altLang="zh-CN" sz="2400">
                <a:latin typeface="黑体" pitchFamily="49" charset="-122"/>
                <a:ea typeface="黑体" pitchFamily="49" charset="-122"/>
              </a:rPr>
              <a:t>”</a:t>
            </a:r>
            <a:r>
              <a:rPr lang="zh-CN" altLang="en-US" sz="2400">
                <a:latin typeface="黑体" pitchFamily="49" charset="-122"/>
                <a:ea typeface="黑体" pitchFamily="49" charset="-122"/>
              </a:rPr>
              <a:t>派生出来的，后者是阿科瓦里茨米用于解二次方程的两个运算操作之一。 </a:t>
            </a:r>
          </a:p>
          <a:p>
            <a:endParaRPr lang="zh-CN" alt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ea typeface="黑体" pitchFamily="49" charset="-122"/>
              </a:rPr>
              <a:t>主定理（</a:t>
            </a:r>
            <a:r>
              <a:rPr lang="en-US" altLang="zh-CN" smtClean="0">
                <a:ea typeface="黑体" pitchFamily="49" charset="-122"/>
              </a:rPr>
              <a:t>Master Theorem)</a:t>
            </a:r>
            <a:endParaRPr lang="zh-CN" altLang="en-US" smtClean="0">
              <a:ea typeface="黑体" pitchFamily="49" charset="-122"/>
            </a:endParaRPr>
          </a:p>
        </p:txBody>
      </p:sp>
      <p:sp>
        <p:nvSpPr>
          <p:cNvPr id="4" name="灯片编号占位符 3"/>
          <p:cNvSpPr>
            <a:spLocks noGrp="1"/>
          </p:cNvSpPr>
          <p:nvPr>
            <p:ph type="sldNum" sz="quarter" idx="12"/>
          </p:nvPr>
        </p:nvSpPr>
        <p:spPr/>
        <p:txBody>
          <a:bodyPr/>
          <a:lstStyle/>
          <a:p>
            <a:pPr>
              <a:defRPr/>
            </a:pPr>
            <a:fld id="{AE8D162D-9C29-4920-A217-55D7F404F9EA}" type="slidenum">
              <a:rPr lang="zh-CN" altLang="en-US" smtClean="0"/>
              <a:pPr>
                <a:defRPr/>
              </a:pPr>
              <a:t>80</a:t>
            </a:fld>
            <a:endParaRPr lang="zh-CN" altLang="en-US"/>
          </a:p>
        </p:txBody>
      </p:sp>
      <p:pic>
        <p:nvPicPr>
          <p:cNvPr id="83972" name="Picture 4" descr="http://images.cnblogs.com/cnblogs_com/sjpisaboy/master2.GIF"/>
          <p:cNvPicPr>
            <a:picLocks noChangeAspect="1" noChangeArrowheads="1"/>
          </p:cNvPicPr>
          <p:nvPr/>
        </p:nvPicPr>
        <p:blipFill>
          <a:blip r:embed="rId2"/>
          <a:srcRect/>
          <a:stretch>
            <a:fillRect/>
          </a:stretch>
        </p:blipFill>
        <p:spPr bwMode="auto">
          <a:xfrm>
            <a:off x="179388" y="1125538"/>
            <a:ext cx="8591550" cy="4967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a:xfrm>
            <a:off x="457200" y="6356350"/>
            <a:ext cx="2133600" cy="365125"/>
          </a:xfrm>
        </p:spPr>
        <p:txBody>
          <a:bodyPr/>
          <a:lstStyle/>
          <a:p>
            <a:pPr algn="l">
              <a:defRPr/>
            </a:pPr>
            <a:r>
              <a:rPr lang="en-US" altLang="zh-CN"/>
              <a:t>L2.</a:t>
            </a:r>
            <a:fld id="{A240B701-9322-48B8-965C-682E544B1348}" type="slidenum">
              <a:rPr lang="en-US" altLang="zh-CN"/>
              <a:pPr algn="l">
                <a:defRPr/>
              </a:pPr>
              <a:t>81</a:t>
            </a:fld>
            <a:endParaRPr lang="en-US" altLang="zh-CN"/>
          </a:p>
        </p:txBody>
      </p:sp>
      <p:sp>
        <p:nvSpPr>
          <p:cNvPr id="84995" name="Rectangle 2"/>
          <p:cNvSpPr>
            <a:spLocks noGrp="1" noChangeArrowheads="1"/>
          </p:cNvSpPr>
          <p:nvPr>
            <p:ph type="title"/>
          </p:nvPr>
        </p:nvSpPr>
        <p:spPr/>
        <p:txBody>
          <a:bodyPr/>
          <a:lstStyle/>
          <a:p>
            <a:r>
              <a:rPr lang="en-US" altLang="zh-CN" smtClean="0">
                <a:ea typeface="宋体" pitchFamily="2" charset="-122"/>
              </a:rPr>
              <a:t>The master method</a:t>
            </a:r>
          </a:p>
        </p:txBody>
      </p:sp>
      <p:sp>
        <p:nvSpPr>
          <p:cNvPr id="84996" name="Text Box 3"/>
          <p:cNvSpPr txBox="1">
            <a:spLocks noChangeArrowheads="1"/>
          </p:cNvSpPr>
          <p:nvPr/>
        </p:nvSpPr>
        <p:spPr bwMode="auto">
          <a:xfrm>
            <a:off x="762000" y="2119313"/>
            <a:ext cx="7559675" cy="2776537"/>
          </a:xfrm>
          <a:prstGeom prst="rect">
            <a:avLst/>
          </a:prstGeom>
          <a:noFill/>
          <a:ln w="9525">
            <a:noFill/>
            <a:miter lim="800000"/>
            <a:headEnd/>
            <a:tailEnd/>
          </a:ln>
        </p:spPr>
        <p:txBody>
          <a:bodyPr>
            <a:spAutoFit/>
          </a:bodyPr>
          <a:lstStyle/>
          <a:p>
            <a:pPr>
              <a:lnSpc>
                <a:spcPct val="95000"/>
              </a:lnSpc>
              <a:spcBef>
                <a:spcPct val="35000"/>
              </a:spcBef>
            </a:pPr>
            <a:r>
              <a:rPr lang="en-US" altLang="zh-CN" sz="3200"/>
              <a:t>The master method applies to recurrences of the form</a:t>
            </a:r>
          </a:p>
          <a:p>
            <a:pPr algn="ctr">
              <a:lnSpc>
                <a:spcPct val="95000"/>
              </a:lnSpc>
              <a:spcBef>
                <a:spcPct val="35000"/>
              </a:spcBef>
            </a:pPr>
            <a:r>
              <a:rPr lang="en-US" altLang="zh-CN" sz="3200" i="1">
                <a:solidFill>
                  <a:srgbClr val="009999"/>
                </a:solidFill>
              </a:rPr>
              <a:t>T</a:t>
            </a:r>
            <a:r>
              <a:rPr lang="en-US" altLang="zh-CN" sz="3200">
                <a:solidFill>
                  <a:srgbClr val="009999"/>
                </a:solidFill>
              </a:rPr>
              <a:t>(</a:t>
            </a:r>
            <a:r>
              <a:rPr lang="en-US" altLang="zh-CN" sz="3200" i="1">
                <a:solidFill>
                  <a:srgbClr val="009999"/>
                </a:solidFill>
              </a:rPr>
              <a:t>n</a:t>
            </a:r>
            <a:r>
              <a:rPr lang="en-US" altLang="zh-CN" sz="3200">
                <a:solidFill>
                  <a:srgbClr val="009999"/>
                </a:solidFill>
              </a:rPr>
              <a:t>) = </a:t>
            </a:r>
            <a:r>
              <a:rPr lang="en-US" altLang="zh-CN" sz="3200" i="1">
                <a:solidFill>
                  <a:srgbClr val="009999"/>
                </a:solidFill>
              </a:rPr>
              <a:t>a T</a:t>
            </a:r>
            <a:r>
              <a:rPr lang="en-US" altLang="zh-CN" sz="3200">
                <a:solidFill>
                  <a:srgbClr val="009999"/>
                </a:solidFill>
              </a:rPr>
              <a:t>(</a:t>
            </a:r>
            <a:r>
              <a:rPr lang="en-US" altLang="zh-CN" sz="3200" i="1">
                <a:solidFill>
                  <a:srgbClr val="009999"/>
                </a:solidFill>
              </a:rPr>
              <a:t>n</a:t>
            </a:r>
            <a:r>
              <a:rPr lang="en-US" altLang="zh-CN" sz="3200">
                <a:solidFill>
                  <a:srgbClr val="009999"/>
                </a:solidFill>
              </a:rPr>
              <a:t>/</a:t>
            </a:r>
            <a:r>
              <a:rPr lang="en-US" altLang="zh-CN" sz="3200" i="1">
                <a:solidFill>
                  <a:srgbClr val="009999"/>
                </a:solidFill>
              </a:rPr>
              <a:t>b</a:t>
            </a:r>
            <a:r>
              <a:rPr lang="en-US" altLang="zh-CN" sz="3200">
                <a:solidFill>
                  <a:srgbClr val="009999"/>
                </a:solidFill>
              </a:rPr>
              <a:t>) + </a:t>
            </a:r>
            <a:r>
              <a:rPr lang="en-US" altLang="zh-CN" sz="3200" i="1">
                <a:solidFill>
                  <a:srgbClr val="009999"/>
                </a:solidFill>
              </a:rPr>
              <a:t>f </a:t>
            </a:r>
            <a:r>
              <a:rPr lang="en-US" altLang="zh-CN" sz="3200">
                <a:solidFill>
                  <a:srgbClr val="009999"/>
                </a:solidFill>
              </a:rPr>
              <a:t>(</a:t>
            </a:r>
            <a:r>
              <a:rPr lang="en-US" altLang="zh-CN" sz="3200" i="1">
                <a:solidFill>
                  <a:srgbClr val="009999"/>
                </a:solidFill>
              </a:rPr>
              <a:t>n</a:t>
            </a:r>
            <a:r>
              <a:rPr lang="en-US" altLang="zh-CN" sz="3200">
                <a:solidFill>
                  <a:srgbClr val="009999"/>
                </a:solidFill>
              </a:rPr>
              <a:t>) </a:t>
            </a:r>
            <a:r>
              <a:rPr lang="en-US" altLang="zh-CN" sz="3200"/>
              <a:t>, </a:t>
            </a:r>
          </a:p>
          <a:p>
            <a:pPr>
              <a:lnSpc>
                <a:spcPct val="95000"/>
              </a:lnSpc>
              <a:spcBef>
                <a:spcPct val="35000"/>
              </a:spcBef>
            </a:pPr>
            <a:r>
              <a:rPr lang="en-US" altLang="zh-CN" sz="3200"/>
              <a:t>where </a:t>
            </a:r>
            <a:r>
              <a:rPr lang="en-US" altLang="zh-CN" sz="3200" i="1">
                <a:solidFill>
                  <a:srgbClr val="009999"/>
                </a:solidFill>
              </a:rPr>
              <a:t>a</a:t>
            </a:r>
            <a:r>
              <a:rPr lang="en-US" altLang="zh-CN" sz="3200">
                <a:solidFill>
                  <a:srgbClr val="009999"/>
                </a:solidFill>
              </a:rPr>
              <a:t> </a:t>
            </a:r>
            <a:r>
              <a:rPr lang="en-US" altLang="zh-CN" sz="3200">
                <a:solidFill>
                  <a:srgbClr val="009999"/>
                </a:solidFill>
                <a:latin typeface="Symbol" pitchFamily="18" charset="2"/>
              </a:rPr>
              <a:t>³</a:t>
            </a:r>
            <a:r>
              <a:rPr lang="en-US" altLang="zh-CN" sz="3200">
                <a:solidFill>
                  <a:srgbClr val="009999"/>
                </a:solidFill>
              </a:rPr>
              <a:t> 1</a:t>
            </a:r>
            <a:r>
              <a:rPr lang="en-US" altLang="zh-CN" sz="3200"/>
              <a:t>, </a:t>
            </a:r>
            <a:r>
              <a:rPr lang="en-US" altLang="zh-CN" sz="3200" i="1">
                <a:solidFill>
                  <a:srgbClr val="009999"/>
                </a:solidFill>
              </a:rPr>
              <a:t>b</a:t>
            </a:r>
            <a:r>
              <a:rPr lang="en-US" altLang="zh-CN" sz="3200">
                <a:solidFill>
                  <a:srgbClr val="009999"/>
                </a:solidFill>
              </a:rPr>
              <a:t> &gt; 1</a:t>
            </a:r>
            <a:r>
              <a:rPr lang="en-US" altLang="zh-CN" sz="3200"/>
              <a:t>, and  </a:t>
            </a:r>
            <a:r>
              <a:rPr lang="en-US" altLang="zh-CN" sz="3200" i="1">
                <a:solidFill>
                  <a:srgbClr val="009999"/>
                </a:solidFill>
              </a:rPr>
              <a:t>f</a:t>
            </a:r>
            <a:r>
              <a:rPr lang="en-US" altLang="zh-CN" sz="3200"/>
              <a:t>  is asymptotically positive.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a:xfrm>
            <a:off x="457200" y="6356350"/>
            <a:ext cx="2133600" cy="365125"/>
          </a:xfrm>
        </p:spPr>
        <p:txBody>
          <a:bodyPr/>
          <a:lstStyle/>
          <a:p>
            <a:pPr algn="l">
              <a:defRPr/>
            </a:pPr>
            <a:r>
              <a:rPr lang="en-US" altLang="zh-CN"/>
              <a:t>L2.</a:t>
            </a:r>
            <a:fld id="{26F64AB6-BB7D-4F21-A938-51E4AF86AD61}" type="slidenum">
              <a:rPr lang="en-US" altLang="zh-CN"/>
              <a:pPr algn="l">
                <a:defRPr/>
              </a:pPr>
              <a:t>82</a:t>
            </a:fld>
            <a:endParaRPr lang="en-US" altLang="zh-CN"/>
          </a:p>
        </p:txBody>
      </p:sp>
      <p:sp>
        <p:nvSpPr>
          <p:cNvPr id="86019" name="Rectangle 2"/>
          <p:cNvSpPr>
            <a:spLocks noGrp="1" noChangeArrowheads="1"/>
          </p:cNvSpPr>
          <p:nvPr>
            <p:ph type="title"/>
          </p:nvPr>
        </p:nvSpPr>
        <p:spPr/>
        <p:txBody>
          <a:bodyPr/>
          <a:lstStyle/>
          <a:p>
            <a:r>
              <a:rPr lang="en-US" altLang="zh-CN" smtClean="0">
                <a:ea typeface="宋体" pitchFamily="2" charset="-122"/>
              </a:rPr>
              <a:t>Three common cases</a:t>
            </a:r>
          </a:p>
        </p:txBody>
      </p:sp>
      <p:sp>
        <p:nvSpPr>
          <p:cNvPr id="86020" name="Text Box 3"/>
          <p:cNvSpPr txBox="1">
            <a:spLocks noChangeArrowheads="1"/>
          </p:cNvSpPr>
          <p:nvPr/>
        </p:nvSpPr>
        <p:spPr bwMode="auto">
          <a:xfrm>
            <a:off x="441325" y="1543050"/>
            <a:ext cx="4127500" cy="523875"/>
          </a:xfrm>
          <a:prstGeom prst="rect">
            <a:avLst/>
          </a:prstGeom>
          <a:noFill/>
          <a:ln w="9525">
            <a:noFill/>
            <a:miter lim="800000"/>
            <a:headEnd/>
            <a:tailEnd/>
          </a:ln>
        </p:spPr>
        <p:txBody>
          <a:bodyPr wrap="none">
            <a:spAutoFit/>
          </a:bodyPr>
          <a:lstStyle/>
          <a:p>
            <a:r>
              <a:rPr lang="en-US" altLang="zh-CN" sz="2800"/>
              <a:t>Compare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a:t>
            </a:r>
            <a:r>
              <a:rPr lang="en-US" altLang="zh-CN" sz="2800"/>
              <a:t> with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t>:</a:t>
            </a:r>
          </a:p>
        </p:txBody>
      </p:sp>
      <p:sp>
        <p:nvSpPr>
          <p:cNvPr id="86021" name="Text Box 4"/>
          <p:cNvSpPr txBox="1">
            <a:spLocks noChangeArrowheads="1"/>
          </p:cNvSpPr>
          <p:nvPr/>
        </p:nvSpPr>
        <p:spPr bwMode="auto">
          <a:xfrm>
            <a:off x="457200" y="2144713"/>
            <a:ext cx="8016875" cy="1901825"/>
          </a:xfrm>
          <a:prstGeom prst="rect">
            <a:avLst/>
          </a:prstGeom>
          <a:noFill/>
          <a:ln w="9525">
            <a:noFill/>
            <a:miter lim="800000"/>
            <a:headEnd/>
            <a:tailEnd/>
          </a:ln>
        </p:spPr>
        <p:txBody>
          <a:bodyPr>
            <a:spAutoFit/>
          </a:bodyPr>
          <a:lstStyle/>
          <a:p>
            <a:pPr marL="457200" indent="-457200">
              <a:lnSpc>
                <a:spcPct val="90000"/>
              </a:lnSpc>
              <a:spcBef>
                <a:spcPct val="30000"/>
              </a:spcBef>
              <a:buClr>
                <a:schemeClr val="accent2"/>
              </a:buClr>
              <a:buFontTx/>
              <a:buAutoNum type="arabicPeriod"/>
            </a:pPr>
            <a:r>
              <a:rPr lang="en-US" altLang="zh-CN" sz="2800">
                <a:solidFill>
                  <a:srgbClr val="009999"/>
                </a:solidFill>
              </a:rPr>
              <a:t> </a:t>
            </a:r>
            <a:r>
              <a:rPr lang="en-US" altLang="zh-CN" sz="2800" i="1">
                <a:solidFill>
                  <a:srgbClr val="009999"/>
                </a:solidFill>
              </a:rPr>
              <a:t>f</a:t>
            </a:r>
            <a:r>
              <a:rPr lang="en-US" altLang="zh-CN" sz="2400">
                <a:solidFill>
                  <a:srgbClr val="009999"/>
                </a:solidFill>
              </a:rPr>
              <a:t> </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i="1">
                <a:solidFill>
                  <a:srgbClr val="009999"/>
                </a:solidFill>
              </a:rPr>
              <a:t>O</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 </a:t>
            </a:r>
            <a:r>
              <a:rPr lang="en-US" altLang="zh-CN" sz="2800" baseline="30000">
                <a:solidFill>
                  <a:srgbClr val="009999"/>
                </a:solidFill>
              </a:rPr>
              <a:t>– </a:t>
            </a:r>
            <a:r>
              <a:rPr lang="en-US" altLang="zh-CN" sz="2800" baseline="30000">
                <a:solidFill>
                  <a:srgbClr val="009999"/>
                </a:solidFill>
                <a:latin typeface="Symbol" pitchFamily="18" charset="2"/>
              </a:rPr>
              <a:t>e</a:t>
            </a:r>
            <a:r>
              <a:rPr lang="en-US" altLang="zh-CN" sz="2800">
                <a:solidFill>
                  <a:srgbClr val="009999"/>
                </a:solidFill>
              </a:rPr>
              <a:t>)</a:t>
            </a:r>
            <a:r>
              <a:rPr lang="en-US" altLang="zh-CN" sz="2800"/>
              <a:t> for some constant </a:t>
            </a:r>
            <a:r>
              <a:rPr lang="en-US" altLang="zh-CN" sz="2800">
                <a:solidFill>
                  <a:srgbClr val="009999"/>
                </a:solidFill>
                <a:latin typeface="Symbol" pitchFamily="18" charset="2"/>
              </a:rPr>
              <a:t>e</a:t>
            </a:r>
            <a:r>
              <a:rPr lang="en-US" altLang="zh-CN" sz="2800">
                <a:solidFill>
                  <a:srgbClr val="009999"/>
                </a:solidFill>
              </a:rPr>
              <a:t> &gt; 0</a:t>
            </a:r>
            <a:r>
              <a:rPr lang="en-US" altLang="zh-CN" sz="2800"/>
              <a:t>.</a:t>
            </a:r>
          </a:p>
          <a:p>
            <a:pPr marL="688975" lvl="1" indent="-231775">
              <a:lnSpc>
                <a:spcPct val="90000"/>
              </a:lnSpc>
              <a:spcBef>
                <a:spcPct val="30000"/>
              </a:spcBef>
              <a:buClr>
                <a:schemeClr val="accent2"/>
              </a:buClr>
              <a:buFontTx/>
              <a:buChar char="•"/>
            </a:pP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a:t>
            </a:r>
            <a:r>
              <a:rPr lang="en-US" altLang="zh-CN" sz="2800"/>
              <a:t>grows polynomially slower than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t> (by an </a:t>
            </a:r>
            <a:r>
              <a:rPr lang="en-US" altLang="zh-CN" sz="2800" i="1">
                <a:solidFill>
                  <a:srgbClr val="009999"/>
                </a:solidFill>
              </a:rPr>
              <a:t>n</a:t>
            </a:r>
            <a:r>
              <a:rPr lang="en-US" altLang="zh-CN" sz="2800" baseline="30000">
                <a:solidFill>
                  <a:srgbClr val="009999"/>
                </a:solidFill>
                <a:latin typeface="Symbol" pitchFamily="18" charset="2"/>
              </a:rPr>
              <a:t>e</a:t>
            </a:r>
            <a:r>
              <a:rPr lang="en-US" altLang="zh-CN" sz="2800"/>
              <a:t> factor).</a:t>
            </a:r>
          </a:p>
          <a:p>
            <a:pPr marL="457200" indent="-457200">
              <a:lnSpc>
                <a:spcPct val="90000"/>
              </a:lnSpc>
              <a:spcBef>
                <a:spcPct val="30000"/>
              </a:spcBef>
              <a:buClr>
                <a:schemeClr val="accent2"/>
              </a:buClr>
            </a:pPr>
            <a:r>
              <a:rPr lang="en-US" altLang="zh-CN" sz="2800"/>
              <a:t>	</a:t>
            </a:r>
            <a:r>
              <a:rPr lang="en-US" altLang="zh-CN" sz="2800" b="1" i="1">
                <a:solidFill>
                  <a:schemeClr val="accent2"/>
                </a:solidFill>
              </a:rPr>
              <a:t>Solution: </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solidFill>
                  <a:srgbClr val="009999"/>
                </a:solidFill>
              </a:rPr>
              <a:t>)</a:t>
            </a:r>
            <a:r>
              <a:rPr lang="en-US" altLang="zh-CN" sz="2800"/>
              <a:t> .</a:t>
            </a:r>
          </a:p>
        </p:txBody>
      </p:sp>
      <p:sp>
        <p:nvSpPr>
          <p:cNvPr id="2" name="Rectangle 5"/>
          <p:cNvSpPr>
            <a:spLocks noChangeArrowheads="1"/>
          </p:cNvSpPr>
          <p:nvPr/>
        </p:nvSpPr>
        <p:spPr bwMode="auto">
          <a:xfrm>
            <a:off x="457200" y="4473575"/>
            <a:ext cx="8077200" cy="479425"/>
          </a:xfrm>
          <a:prstGeom prst="rect">
            <a:avLst/>
          </a:prstGeom>
          <a:noFill/>
          <a:ln w="9525">
            <a:noFill/>
            <a:miter lim="800000"/>
            <a:headEnd/>
            <a:tailEnd/>
          </a:ln>
        </p:spPr>
        <p:txBody>
          <a:bodyPr>
            <a:spAutoFit/>
          </a:bodyPr>
          <a:lstStyle/>
          <a:p>
            <a:pPr marL="457200" indent="-457200">
              <a:lnSpc>
                <a:spcPct val="90000"/>
              </a:lnSpc>
              <a:spcBef>
                <a:spcPct val="30000"/>
              </a:spcBef>
              <a:buClr>
                <a:schemeClr val="accent2"/>
              </a:buClr>
            </a:pP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a:xfrm>
            <a:off x="457200" y="6356350"/>
            <a:ext cx="2133600" cy="365125"/>
          </a:xfrm>
        </p:spPr>
        <p:txBody>
          <a:bodyPr/>
          <a:lstStyle/>
          <a:p>
            <a:pPr algn="l">
              <a:defRPr/>
            </a:pPr>
            <a:r>
              <a:rPr lang="en-US" altLang="zh-CN"/>
              <a:t>L2.</a:t>
            </a:r>
            <a:fld id="{D678DD73-A8ED-498A-BE9E-E33E71059B5C}" type="slidenum">
              <a:rPr lang="en-US" altLang="zh-CN"/>
              <a:pPr algn="l">
                <a:defRPr/>
              </a:pPr>
              <a:t>83</a:t>
            </a:fld>
            <a:endParaRPr lang="en-US" altLang="zh-CN"/>
          </a:p>
        </p:txBody>
      </p:sp>
      <p:sp>
        <p:nvSpPr>
          <p:cNvPr id="87043" name="Rectangle 2"/>
          <p:cNvSpPr>
            <a:spLocks noGrp="1" noChangeArrowheads="1"/>
          </p:cNvSpPr>
          <p:nvPr>
            <p:ph type="title"/>
          </p:nvPr>
        </p:nvSpPr>
        <p:spPr/>
        <p:txBody>
          <a:bodyPr/>
          <a:lstStyle/>
          <a:p>
            <a:r>
              <a:rPr lang="en-US" altLang="zh-CN" smtClean="0">
                <a:ea typeface="宋体" pitchFamily="2" charset="-122"/>
              </a:rPr>
              <a:t>Three common cases</a:t>
            </a:r>
          </a:p>
        </p:txBody>
      </p:sp>
      <p:sp>
        <p:nvSpPr>
          <p:cNvPr id="87044" name="Text Box 3"/>
          <p:cNvSpPr txBox="1">
            <a:spLocks noChangeArrowheads="1"/>
          </p:cNvSpPr>
          <p:nvPr/>
        </p:nvSpPr>
        <p:spPr bwMode="auto">
          <a:xfrm>
            <a:off x="441325" y="1543050"/>
            <a:ext cx="4127500" cy="523875"/>
          </a:xfrm>
          <a:prstGeom prst="rect">
            <a:avLst/>
          </a:prstGeom>
          <a:noFill/>
          <a:ln w="9525">
            <a:noFill/>
            <a:miter lim="800000"/>
            <a:headEnd/>
            <a:tailEnd/>
          </a:ln>
        </p:spPr>
        <p:txBody>
          <a:bodyPr wrap="none">
            <a:spAutoFit/>
          </a:bodyPr>
          <a:lstStyle/>
          <a:p>
            <a:r>
              <a:rPr lang="en-US" altLang="zh-CN" sz="2800"/>
              <a:t>Compare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a:t>
            </a:r>
            <a:r>
              <a:rPr lang="en-US" altLang="zh-CN" sz="2800"/>
              <a:t> with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t>:</a:t>
            </a:r>
          </a:p>
        </p:txBody>
      </p:sp>
      <p:sp>
        <p:nvSpPr>
          <p:cNvPr id="154629" name="Rectangle 5"/>
          <p:cNvSpPr>
            <a:spLocks noChangeArrowheads="1"/>
          </p:cNvSpPr>
          <p:nvPr/>
        </p:nvSpPr>
        <p:spPr bwMode="auto">
          <a:xfrm>
            <a:off x="457200" y="2667000"/>
            <a:ext cx="8077200" cy="1514475"/>
          </a:xfrm>
          <a:prstGeom prst="rect">
            <a:avLst/>
          </a:prstGeom>
          <a:noFill/>
          <a:ln w="9525">
            <a:noFill/>
            <a:miter lim="800000"/>
            <a:headEnd/>
            <a:tailEnd/>
          </a:ln>
        </p:spPr>
        <p:txBody>
          <a:bodyPr>
            <a:spAutoFit/>
          </a:bodyPr>
          <a:lstStyle/>
          <a:p>
            <a:pPr marL="457200" indent="-457200">
              <a:lnSpc>
                <a:spcPct val="90000"/>
              </a:lnSpc>
              <a:spcBef>
                <a:spcPct val="30000"/>
              </a:spcBef>
              <a:buClr>
                <a:schemeClr val="accent2"/>
              </a:buClr>
              <a:buFontTx/>
              <a:buAutoNum type="arabicPeriod" startAt="2"/>
            </a:pPr>
            <a:r>
              <a:rPr lang="en-US" altLang="zh-CN" sz="2800">
                <a:solidFill>
                  <a:srgbClr val="009999"/>
                </a:solidFill>
              </a:rPr>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 </a:t>
            </a:r>
            <a:r>
              <a:rPr lang="en-US" altLang="zh-CN" sz="2800">
                <a:solidFill>
                  <a:srgbClr val="009999"/>
                </a:solidFill>
              </a:rPr>
              <a:t>lg</a:t>
            </a:r>
            <a:r>
              <a:rPr lang="en-US" altLang="zh-CN" sz="2800" i="1" baseline="30000">
                <a:solidFill>
                  <a:srgbClr val="009999"/>
                </a:solidFill>
              </a:rPr>
              <a:t>k</a:t>
            </a:r>
            <a:r>
              <a:rPr lang="en-US" altLang="zh-CN" sz="2800" i="1">
                <a:solidFill>
                  <a:srgbClr val="009999"/>
                </a:solidFill>
              </a:rPr>
              <a:t>n</a:t>
            </a:r>
            <a:r>
              <a:rPr lang="en-US" altLang="zh-CN" sz="2800">
                <a:solidFill>
                  <a:srgbClr val="009999"/>
                </a:solidFill>
              </a:rPr>
              <a:t>)</a:t>
            </a:r>
            <a:r>
              <a:rPr lang="en-US" altLang="zh-CN" sz="2800"/>
              <a:t> for some constant </a:t>
            </a:r>
            <a:r>
              <a:rPr lang="en-US" altLang="zh-CN" sz="2800" i="1">
                <a:solidFill>
                  <a:srgbClr val="009999"/>
                </a:solidFill>
              </a:rPr>
              <a:t>k</a:t>
            </a:r>
            <a:r>
              <a:rPr lang="en-US" altLang="zh-CN" sz="2800">
                <a:solidFill>
                  <a:srgbClr val="009999"/>
                </a:solidFill>
              </a:rPr>
              <a:t> </a:t>
            </a:r>
            <a:r>
              <a:rPr lang="en-US" altLang="zh-CN" sz="2800">
                <a:solidFill>
                  <a:srgbClr val="009999"/>
                </a:solidFill>
                <a:latin typeface="Symbol" pitchFamily="18" charset="2"/>
              </a:rPr>
              <a:t>³</a:t>
            </a:r>
            <a:r>
              <a:rPr lang="en-US" altLang="zh-CN" sz="2800">
                <a:solidFill>
                  <a:srgbClr val="009999"/>
                </a:solidFill>
              </a:rPr>
              <a:t> 0</a:t>
            </a:r>
            <a:r>
              <a:rPr lang="en-US" altLang="zh-CN" sz="2800"/>
              <a:t>.</a:t>
            </a:r>
          </a:p>
          <a:p>
            <a:pPr marL="688975" lvl="1" indent="-231775">
              <a:lnSpc>
                <a:spcPct val="90000"/>
              </a:lnSpc>
              <a:spcBef>
                <a:spcPct val="30000"/>
              </a:spcBef>
              <a:buClr>
                <a:schemeClr val="accent2"/>
              </a:buClr>
              <a:buFontTx/>
              <a:buChar char="•"/>
            </a:pP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a:t>
            </a:r>
            <a:r>
              <a:rPr lang="en-US" altLang="zh-CN" sz="2800"/>
              <a:t>and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t> grow at similar rates.</a:t>
            </a:r>
          </a:p>
          <a:p>
            <a:pPr marL="688975" lvl="1" indent="-231775">
              <a:lnSpc>
                <a:spcPct val="90000"/>
              </a:lnSpc>
              <a:spcBef>
                <a:spcPct val="30000"/>
              </a:spcBef>
              <a:buClr>
                <a:schemeClr val="accent2"/>
              </a:buClr>
            </a:pPr>
            <a:r>
              <a:rPr lang="en-US" altLang="zh-CN" sz="2800" b="1" i="1">
                <a:solidFill>
                  <a:schemeClr val="accent2"/>
                </a:solidFill>
              </a:rPr>
              <a:t>Solution: </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solidFill>
                  <a:srgbClr val="009999"/>
                </a:solidFill>
              </a:rPr>
              <a:t> lg</a:t>
            </a:r>
            <a:r>
              <a:rPr lang="en-US" altLang="zh-CN" sz="2800" i="1" baseline="30000">
                <a:solidFill>
                  <a:srgbClr val="009999"/>
                </a:solidFill>
              </a:rPr>
              <a:t>k</a:t>
            </a:r>
            <a:r>
              <a:rPr lang="en-US" altLang="zh-CN" sz="2800" baseline="30000">
                <a:solidFill>
                  <a:srgbClr val="009999"/>
                </a:solidFill>
              </a:rPr>
              <a:t>+1</a:t>
            </a:r>
            <a:r>
              <a:rPr lang="en-US" altLang="zh-CN" sz="2800" i="1">
                <a:solidFill>
                  <a:srgbClr val="009999"/>
                </a:solidFill>
              </a:rPr>
              <a:t>n</a:t>
            </a:r>
            <a:r>
              <a:rPr lang="en-US" altLang="zh-CN" sz="2800">
                <a:solidFill>
                  <a:srgbClr val="009999"/>
                </a:solidFill>
              </a:rPr>
              <a:t>)</a:t>
            </a:r>
            <a:r>
              <a:rPr lang="en-US" altLang="zh-CN" sz="2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a:xfrm>
            <a:off x="457200" y="6356350"/>
            <a:ext cx="2133600" cy="365125"/>
          </a:xfrm>
        </p:spPr>
        <p:txBody>
          <a:bodyPr/>
          <a:lstStyle/>
          <a:p>
            <a:pPr algn="l">
              <a:defRPr/>
            </a:pPr>
            <a:r>
              <a:rPr lang="en-US" altLang="zh-CN"/>
              <a:t>L2.</a:t>
            </a:r>
            <a:fld id="{95D8832A-9C6C-43A9-BE8B-1CFBF8AEA5C2}" type="slidenum">
              <a:rPr lang="en-US" altLang="zh-CN"/>
              <a:pPr algn="l">
                <a:defRPr/>
              </a:pPr>
              <a:t>84</a:t>
            </a:fld>
            <a:endParaRPr lang="en-US" altLang="zh-CN"/>
          </a:p>
        </p:txBody>
      </p:sp>
      <p:sp>
        <p:nvSpPr>
          <p:cNvPr id="88067" name="Rectangle 2"/>
          <p:cNvSpPr>
            <a:spLocks noGrp="1" noChangeArrowheads="1"/>
          </p:cNvSpPr>
          <p:nvPr>
            <p:ph type="title"/>
          </p:nvPr>
        </p:nvSpPr>
        <p:spPr/>
        <p:txBody>
          <a:bodyPr/>
          <a:lstStyle/>
          <a:p>
            <a:r>
              <a:rPr lang="en-US" altLang="zh-CN" smtClean="0">
                <a:ea typeface="宋体" pitchFamily="2" charset="-122"/>
              </a:rPr>
              <a:t>Three common cases (cont.)</a:t>
            </a:r>
          </a:p>
        </p:txBody>
      </p:sp>
      <p:sp>
        <p:nvSpPr>
          <p:cNvPr id="88068" name="Text Box 3"/>
          <p:cNvSpPr txBox="1">
            <a:spLocks noChangeArrowheads="1"/>
          </p:cNvSpPr>
          <p:nvPr/>
        </p:nvSpPr>
        <p:spPr bwMode="auto">
          <a:xfrm>
            <a:off x="441325" y="1543050"/>
            <a:ext cx="4127500" cy="523875"/>
          </a:xfrm>
          <a:prstGeom prst="rect">
            <a:avLst/>
          </a:prstGeom>
          <a:noFill/>
          <a:ln w="9525">
            <a:noFill/>
            <a:miter lim="800000"/>
            <a:headEnd/>
            <a:tailEnd/>
          </a:ln>
        </p:spPr>
        <p:txBody>
          <a:bodyPr wrap="none">
            <a:spAutoFit/>
          </a:bodyPr>
          <a:lstStyle/>
          <a:p>
            <a:r>
              <a:rPr lang="en-US" altLang="zh-CN" sz="2800"/>
              <a:t>Compare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a:t>
            </a:r>
            <a:r>
              <a:rPr lang="en-US" altLang="zh-CN" sz="2800"/>
              <a:t> with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t>:</a:t>
            </a:r>
          </a:p>
        </p:txBody>
      </p:sp>
      <p:sp>
        <p:nvSpPr>
          <p:cNvPr id="88069" name="Text Box 4"/>
          <p:cNvSpPr txBox="1">
            <a:spLocks noChangeArrowheads="1"/>
          </p:cNvSpPr>
          <p:nvPr/>
        </p:nvSpPr>
        <p:spPr bwMode="auto">
          <a:xfrm>
            <a:off x="563563" y="2251075"/>
            <a:ext cx="8275637" cy="3157538"/>
          </a:xfrm>
          <a:prstGeom prst="rect">
            <a:avLst/>
          </a:prstGeom>
          <a:noFill/>
          <a:ln w="9525">
            <a:noFill/>
            <a:miter lim="800000"/>
            <a:headEnd/>
            <a:tailEnd/>
          </a:ln>
        </p:spPr>
        <p:txBody>
          <a:bodyPr>
            <a:spAutoFit/>
          </a:bodyPr>
          <a:lstStyle/>
          <a:p>
            <a:pPr marL="457200" indent="-457200">
              <a:lnSpc>
                <a:spcPct val="90000"/>
              </a:lnSpc>
              <a:spcBef>
                <a:spcPct val="30000"/>
              </a:spcBef>
              <a:buClr>
                <a:schemeClr val="accent2"/>
              </a:buClr>
              <a:buFontTx/>
              <a:buAutoNum type="arabicPeriod" startAt="3"/>
            </a:pPr>
            <a:r>
              <a:rPr lang="en-US" altLang="zh-CN" sz="2800">
                <a:solidFill>
                  <a:srgbClr val="009999"/>
                </a:solidFill>
              </a:rPr>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W</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 </a:t>
            </a:r>
            <a:r>
              <a:rPr lang="en-US" altLang="zh-CN" sz="2800" baseline="30000">
                <a:solidFill>
                  <a:srgbClr val="009999"/>
                </a:solidFill>
              </a:rPr>
              <a:t>+ </a:t>
            </a:r>
            <a:r>
              <a:rPr lang="en-US" altLang="zh-CN" sz="2800" baseline="30000">
                <a:solidFill>
                  <a:srgbClr val="009999"/>
                </a:solidFill>
                <a:latin typeface="Symbol" pitchFamily="18" charset="2"/>
              </a:rPr>
              <a:t>e</a:t>
            </a:r>
            <a:r>
              <a:rPr lang="en-US" altLang="zh-CN" sz="2800">
                <a:solidFill>
                  <a:srgbClr val="009999"/>
                </a:solidFill>
              </a:rPr>
              <a:t>)</a:t>
            </a:r>
            <a:r>
              <a:rPr lang="en-US" altLang="zh-CN" sz="2800"/>
              <a:t> for some constant </a:t>
            </a:r>
            <a:r>
              <a:rPr lang="en-US" altLang="zh-CN" sz="2800">
                <a:solidFill>
                  <a:srgbClr val="009999"/>
                </a:solidFill>
                <a:latin typeface="Symbol" pitchFamily="18" charset="2"/>
              </a:rPr>
              <a:t>e</a:t>
            </a:r>
            <a:r>
              <a:rPr lang="en-US" altLang="zh-CN" sz="2800">
                <a:solidFill>
                  <a:srgbClr val="009999"/>
                </a:solidFill>
              </a:rPr>
              <a:t> &gt; 0</a:t>
            </a:r>
            <a:r>
              <a:rPr lang="en-US" altLang="zh-CN" sz="2800"/>
              <a:t>.</a:t>
            </a:r>
          </a:p>
          <a:p>
            <a:pPr marL="685800" lvl="1" indent="-228600">
              <a:lnSpc>
                <a:spcPct val="90000"/>
              </a:lnSpc>
              <a:spcBef>
                <a:spcPct val="30000"/>
              </a:spcBef>
              <a:buClr>
                <a:schemeClr val="accent2"/>
              </a:buClr>
              <a:buFontTx/>
              <a:buChar char="•"/>
            </a:pP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a:t>
            </a:r>
            <a:r>
              <a:rPr lang="en-US" altLang="zh-CN" sz="2800"/>
              <a:t>grows polynomially faster than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a:t>
            </a:r>
            <a:r>
              <a:rPr lang="en-US" altLang="zh-CN" sz="2800"/>
              <a:t> (by an </a:t>
            </a:r>
            <a:r>
              <a:rPr lang="en-US" altLang="zh-CN" sz="2800" i="1">
                <a:solidFill>
                  <a:srgbClr val="009999"/>
                </a:solidFill>
              </a:rPr>
              <a:t>n</a:t>
            </a:r>
            <a:r>
              <a:rPr lang="en-US" altLang="zh-CN" sz="2800" baseline="30000">
                <a:solidFill>
                  <a:srgbClr val="009999"/>
                </a:solidFill>
                <a:latin typeface="Symbol" pitchFamily="18" charset="2"/>
              </a:rPr>
              <a:t>e</a:t>
            </a:r>
            <a:r>
              <a:rPr lang="en-US" altLang="zh-CN" sz="2800"/>
              <a:t> factor),</a:t>
            </a:r>
          </a:p>
          <a:p>
            <a:pPr marL="457200" indent="-457200">
              <a:lnSpc>
                <a:spcPct val="90000"/>
              </a:lnSpc>
              <a:spcBef>
                <a:spcPct val="30000"/>
              </a:spcBef>
              <a:buClr>
                <a:schemeClr val="accent2"/>
              </a:buClr>
            </a:pPr>
            <a:r>
              <a:rPr lang="en-US" altLang="zh-CN" sz="2800" b="1" i="1"/>
              <a:t>	and</a:t>
            </a:r>
            <a:r>
              <a:rPr lang="en-US" altLang="zh-CN" sz="3600" i="1"/>
              <a:t> </a:t>
            </a:r>
            <a:r>
              <a:rPr lang="en-US" altLang="zh-CN" sz="2800" i="1"/>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a:t>
            </a:r>
            <a:r>
              <a:rPr lang="en-US" altLang="zh-CN" sz="2800"/>
              <a:t>satisfies the </a:t>
            </a:r>
            <a:r>
              <a:rPr lang="en-US" altLang="zh-CN" sz="2800" b="1" i="1">
                <a:solidFill>
                  <a:schemeClr val="accent2"/>
                </a:solidFill>
              </a:rPr>
              <a:t>regularity condition</a:t>
            </a:r>
            <a:r>
              <a:rPr lang="en-US" altLang="zh-CN" sz="2800">
                <a:solidFill>
                  <a:srgbClr val="009999"/>
                </a:solidFill>
              </a:rPr>
              <a:t> </a:t>
            </a:r>
            <a:r>
              <a:rPr lang="en-US" altLang="zh-CN" sz="2800"/>
              <a:t>that </a:t>
            </a:r>
            <a:r>
              <a:rPr lang="en-US" altLang="zh-CN" sz="2800" i="1">
                <a:solidFill>
                  <a:srgbClr val="009999"/>
                </a:solidFill>
              </a:rPr>
              <a:t>a f</a:t>
            </a:r>
            <a:r>
              <a:rPr lang="en-US" altLang="zh-CN" sz="2800">
                <a:solidFill>
                  <a:srgbClr val="009999"/>
                </a:solidFill>
              </a:rPr>
              <a:t> (</a:t>
            </a:r>
            <a:r>
              <a:rPr lang="en-US" altLang="zh-CN" sz="2800" i="1">
                <a:solidFill>
                  <a:srgbClr val="009999"/>
                </a:solidFill>
              </a:rPr>
              <a:t>n/b</a:t>
            </a:r>
            <a:r>
              <a:rPr lang="en-US" altLang="zh-CN" sz="2800">
                <a:solidFill>
                  <a:srgbClr val="009999"/>
                </a:solidFill>
              </a:rPr>
              <a:t>) </a:t>
            </a:r>
            <a:r>
              <a:rPr lang="en-US" altLang="zh-CN" sz="2800">
                <a:solidFill>
                  <a:srgbClr val="009999"/>
                </a:solidFill>
                <a:latin typeface="Symbol" pitchFamily="18" charset="2"/>
              </a:rPr>
              <a:t>£</a:t>
            </a:r>
            <a:r>
              <a:rPr lang="en-US" altLang="zh-CN" sz="2800">
                <a:solidFill>
                  <a:srgbClr val="009999"/>
                </a:solidFill>
              </a:rPr>
              <a:t> </a:t>
            </a:r>
            <a:r>
              <a:rPr lang="en-US" altLang="zh-CN" sz="2800" i="1">
                <a:solidFill>
                  <a:srgbClr val="009999"/>
                </a:solidFill>
              </a:rPr>
              <a:t>c</a:t>
            </a:r>
            <a:r>
              <a:rPr lang="en-US" altLang="zh-CN" sz="3200">
                <a:solidFill>
                  <a:srgbClr val="009999"/>
                </a:solidFill>
              </a:rPr>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a:t>
            </a:r>
            <a:r>
              <a:rPr lang="en-US" altLang="zh-CN" sz="2800"/>
              <a:t>for some constant </a:t>
            </a:r>
            <a:r>
              <a:rPr lang="en-US" altLang="zh-CN" sz="2800" i="1">
                <a:solidFill>
                  <a:srgbClr val="009999"/>
                </a:solidFill>
              </a:rPr>
              <a:t>c</a:t>
            </a:r>
            <a:r>
              <a:rPr lang="en-US" altLang="zh-CN" sz="2800"/>
              <a:t> </a:t>
            </a:r>
            <a:r>
              <a:rPr lang="en-US" altLang="zh-CN" sz="2800">
                <a:solidFill>
                  <a:srgbClr val="009999"/>
                </a:solidFill>
              </a:rPr>
              <a:t>&lt; 1</a:t>
            </a:r>
            <a:r>
              <a:rPr lang="en-US" altLang="zh-CN" sz="2800"/>
              <a:t>.</a:t>
            </a:r>
            <a:endParaRPr lang="en-US" altLang="zh-CN" sz="2800" b="1" i="1"/>
          </a:p>
          <a:p>
            <a:pPr marL="457200" indent="-457200">
              <a:lnSpc>
                <a:spcPct val="90000"/>
              </a:lnSpc>
              <a:spcBef>
                <a:spcPct val="30000"/>
              </a:spcBef>
              <a:buClr>
                <a:schemeClr val="accent2"/>
              </a:buClr>
            </a:pPr>
            <a:r>
              <a:rPr lang="en-US" altLang="zh-CN" sz="2800"/>
              <a:t>	</a:t>
            </a:r>
            <a:r>
              <a:rPr lang="en-US" altLang="zh-CN" sz="2800" b="1" i="1">
                <a:solidFill>
                  <a:schemeClr val="accent2"/>
                </a:solidFill>
              </a:rPr>
              <a:t>Solution: </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3600">
                <a:solidFill>
                  <a:srgbClr val="009999"/>
                </a:solidFill>
              </a:rPr>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a:t>
            </a:r>
            <a:r>
              <a:rPr lang="en-US" altLang="zh-CN">
                <a:solidFill>
                  <a:srgbClr val="009999"/>
                </a:solidFill>
              </a:rPr>
              <a:t> </a:t>
            </a:r>
            <a:r>
              <a:rPr lang="en-US" altLang="zh-CN" sz="2800">
                <a:solidFill>
                  <a:srgbClr val="009999"/>
                </a:solidFill>
              </a:rPr>
              <a:t>)</a:t>
            </a:r>
            <a:r>
              <a:rPr lang="en-US" altLang="zh-CN" sz="2800"/>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a:xfrm>
            <a:off x="457200" y="6356350"/>
            <a:ext cx="2133600" cy="365125"/>
          </a:xfrm>
        </p:spPr>
        <p:txBody>
          <a:bodyPr/>
          <a:lstStyle/>
          <a:p>
            <a:pPr algn="l">
              <a:defRPr/>
            </a:pPr>
            <a:r>
              <a:rPr lang="en-US" altLang="zh-CN"/>
              <a:t>L2.</a:t>
            </a:r>
            <a:fld id="{B7865F1C-2474-4E79-BC93-798D635D7F57}" type="slidenum">
              <a:rPr lang="en-US" altLang="zh-CN"/>
              <a:pPr algn="l">
                <a:defRPr/>
              </a:pPr>
              <a:t>85</a:t>
            </a:fld>
            <a:endParaRPr lang="en-US" altLang="zh-CN"/>
          </a:p>
        </p:txBody>
      </p:sp>
      <p:sp>
        <p:nvSpPr>
          <p:cNvPr id="89091" name="Rectangle 2"/>
          <p:cNvSpPr>
            <a:spLocks noGrp="1" noChangeArrowheads="1"/>
          </p:cNvSpPr>
          <p:nvPr>
            <p:ph type="title"/>
          </p:nvPr>
        </p:nvSpPr>
        <p:spPr/>
        <p:txBody>
          <a:bodyPr/>
          <a:lstStyle/>
          <a:p>
            <a:r>
              <a:rPr lang="en-US" altLang="zh-CN" smtClean="0">
                <a:ea typeface="宋体" pitchFamily="2" charset="-122"/>
              </a:rPr>
              <a:t>Examples</a:t>
            </a:r>
          </a:p>
        </p:txBody>
      </p:sp>
      <p:sp>
        <p:nvSpPr>
          <p:cNvPr id="89092" name="Text Box 3"/>
          <p:cNvSpPr txBox="1">
            <a:spLocks noChangeArrowheads="1"/>
          </p:cNvSpPr>
          <p:nvPr/>
        </p:nvSpPr>
        <p:spPr bwMode="auto">
          <a:xfrm>
            <a:off x="381000" y="1828800"/>
            <a:ext cx="8763000" cy="579438"/>
          </a:xfrm>
          <a:prstGeom prst="rect">
            <a:avLst/>
          </a:prstGeom>
          <a:noFill/>
          <a:ln w="9525">
            <a:noFill/>
            <a:miter lim="800000"/>
            <a:headEnd/>
            <a:tailEnd/>
          </a:ln>
        </p:spPr>
        <p:txBody>
          <a:bodyPr>
            <a:spAutoFit/>
          </a:bodyPr>
          <a:lstStyle/>
          <a:p>
            <a:pPr>
              <a:spcBef>
                <a:spcPct val="50000"/>
              </a:spcBef>
              <a:buFontTx/>
              <a:buChar char="•"/>
            </a:pPr>
            <a:endParaRPr lang="zh-CN" altLang="zh-CN"/>
          </a:p>
        </p:txBody>
      </p:sp>
      <p:sp>
        <p:nvSpPr>
          <p:cNvPr id="89093" name="Text Box 4"/>
          <p:cNvSpPr txBox="1">
            <a:spLocks noChangeArrowheads="1"/>
          </p:cNvSpPr>
          <p:nvPr/>
        </p:nvSpPr>
        <p:spPr bwMode="auto">
          <a:xfrm>
            <a:off x="381000" y="1828800"/>
            <a:ext cx="8153400" cy="1754188"/>
          </a:xfrm>
          <a:prstGeom prst="rect">
            <a:avLst/>
          </a:prstGeom>
          <a:noFill/>
          <a:ln w="9525">
            <a:noFill/>
            <a:miter lim="800000"/>
            <a:headEnd/>
            <a:tailEnd/>
          </a:ln>
        </p:spPr>
        <p:txBody>
          <a:bodyPr>
            <a:spAutoFit/>
          </a:bodyPr>
          <a:lstStyle/>
          <a:p>
            <a:pPr marL="690563" indent="-690563">
              <a:lnSpc>
                <a:spcPct val="90000"/>
              </a:lnSpc>
              <a:buClr>
                <a:schemeClr val="accent2"/>
              </a:buClr>
            </a:pPr>
            <a:r>
              <a:rPr lang="en-US" altLang="zh-CN" sz="2800" b="1" i="1">
                <a:solidFill>
                  <a:schemeClr val="accent2"/>
                </a:solidFill>
              </a:rPr>
              <a:t>Ex.</a:t>
            </a:r>
            <a:r>
              <a:rPr lang="en-US" altLang="zh-CN" sz="2800" i="1">
                <a:solidFill>
                  <a:srgbClr val="009999"/>
                </a:solidFill>
              </a:rPr>
              <a:t> T</a:t>
            </a:r>
            <a:r>
              <a:rPr lang="en-US" altLang="zh-CN" sz="2800">
                <a:solidFill>
                  <a:srgbClr val="009999"/>
                </a:solidFill>
              </a:rPr>
              <a:t>(</a:t>
            </a:r>
            <a:r>
              <a:rPr lang="en-US" altLang="zh-CN" sz="2800" i="1">
                <a:solidFill>
                  <a:srgbClr val="009999"/>
                </a:solidFill>
              </a:rPr>
              <a:t>n</a:t>
            </a:r>
            <a:r>
              <a:rPr lang="en-US" altLang="zh-CN" sz="2800">
                <a:solidFill>
                  <a:srgbClr val="009999"/>
                </a:solidFill>
              </a:rPr>
              <a:t>) = 4</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/2) + </a:t>
            </a:r>
            <a:r>
              <a:rPr lang="en-US" altLang="zh-CN" sz="2800" i="1">
                <a:solidFill>
                  <a:srgbClr val="009999"/>
                </a:solidFill>
              </a:rPr>
              <a:t>n</a:t>
            </a:r>
            <a:endParaRPr lang="en-US" altLang="zh-CN" sz="2800" i="1"/>
          </a:p>
          <a:p>
            <a:pPr marL="690563" indent="-690563">
              <a:lnSpc>
                <a:spcPct val="90000"/>
              </a:lnSpc>
              <a:buClr>
                <a:schemeClr val="accent2"/>
              </a:buClr>
            </a:pPr>
            <a:r>
              <a:rPr lang="en-US" altLang="zh-CN" sz="2800" i="1">
                <a:solidFill>
                  <a:srgbClr val="009999"/>
                </a:solidFill>
              </a:rPr>
              <a:t>	a =</a:t>
            </a:r>
            <a:r>
              <a:rPr lang="en-US" altLang="zh-CN" sz="2800">
                <a:solidFill>
                  <a:srgbClr val="009999"/>
                </a:solidFill>
              </a:rPr>
              <a:t> 4</a:t>
            </a:r>
            <a:r>
              <a:rPr lang="en-US" altLang="zh-CN" sz="2800"/>
              <a:t>, </a:t>
            </a:r>
            <a:r>
              <a:rPr lang="en-US" altLang="zh-CN" sz="2800" i="1">
                <a:solidFill>
                  <a:srgbClr val="009999"/>
                </a:solidFill>
              </a:rPr>
              <a:t>b</a:t>
            </a:r>
            <a:r>
              <a:rPr lang="en-US" altLang="zh-CN" sz="2800">
                <a:solidFill>
                  <a:srgbClr val="009999"/>
                </a:solidFill>
              </a:rPr>
              <a:t> = 2 </a:t>
            </a:r>
            <a:r>
              <a:rPr lang="en-US" altLang="zh-CN" sz="2800">
                <a:sym typeface="Symbol" pitchFamily="18" charset="2"/>
              </a:rPr>
              <a:t></a:t>
            </a:r>
            <a:r>
              <a:rPr lang="en-US" altLang="zh-CN" sz="2800"/>
              <a:t>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 </a:t>
            </a:r>
            <a:r>
              <a:rPr lang="en-US" altLang="zh-CN" sz="2800">
                <a:solidFill>
                  <a:srgbClr val="009999"/>
                </a:solidFill>
              </a:rPr>
              <a:t>=</a:t>
            </a:r>
            <a:r>
              <a:rPr lang="en-US" altLang="zh-CN" sz="2800"/>
              <a:t> </a:t>
            </a:r>
            <a:r>
              <a:rPr lang="en-US" altLang="zh-CN" sz="2800" i="1">
                <a:solidFill>
                  <a:srgbClr val="009999"/>
                </a:solidFill>
              </a:rPr>
              <a:t>n</a:t>
            </a:r>
            <a:r>
              <a:rPr lang="en-US" altLang="zh-CN" sz="2800" baseline="30000">
                <a:solidFill>
                  <a:srgbClr val="009999"/>
                </a:solidFill>
              </a:rPr>
              <a:t>2</a:t>
            </a:r>
            <a:r>
              <a:rPr lang="en-US" altLang="zh-CN" sz="2800"/>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 </a:t>
            </a:r>
            <a:r>
              <a:rPr lang="en-US" altLang="zh-CN" sz="2800" i="1">
                <a:solidFill>
                  <a:srgbClr val="009999"/>
                </a:solidFill>
              </a:rPr>
              <a:t>n</a:t>
            </a:r>
            <a:r>
              <a:rPr lang="en-US" altLang="zh-CN" sz="2800" i="1"/>
              <a:t>.</a:t>
            </a:r>
          </a:p>
          <a:p>
            <a:pPr marL="690563" indent="-690563">
              <a:lnSpc>
                <a:spcPct val="90000"/>
              </a:lnSpc>
              <a:buClr>
                <a:schemeClr val="accent2"/>
              </a:buClr>
            </a:pPr>
            <a:r>
              <a:rPr lang="en-US" altLang="zh-CN" sz="2800" i="1"/>
              <a:t>	</a:t>
            </a:r>
            <a:r>
              <a:rPr lang="en-US" altLang="zh-CN" sz="2800" b="1"/>
              <a:t>C</a:t>
            </a:r>
            <a:r>
              <a:rPr lang="en-US" altLang="zh-CN" sz="3600" b="1"/>
              <a:t>ASE</a:t>
            </a:r>
            <a:r>
              <a:rPr lang="en-US" altLang="zh-CN" sz="2800" b="1"/>
              <a:t> 1</a:t>
            </a:r>
            <a:r>
              <a:rPr lang="en-US" altLang="zh-CN" sz="2800"/>
              <a:t>: </a:t>
            </a:r>
            <a:r>
              <a:rPr lang="en-US" altLang="zh-CN" sz="2800" i="1">
                <a:solidFill>
                  <a:srgbClr val="009999"/>
                </a:solidFill>
              </a:rPr>
              <a:t>f</a:t>
            </a:r>
            <a:r>
              <a:rPr lang="en-US" altLang="zh-CN" sz="2400">
                <a:solidFill>
                  <a:srgbClr val="009999"/>
                </a:solidFill>
              </a:rPr>
              <a:t> </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i="1">
                <a:solidFill>
                  <a:srgbClr val="009999"/>
                </a:solidFill>
              </a:rPr>
              <a:t>O</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2</a:t>
            </a:r>
            <a:r>
              <a:rPr lang="en-US" altLang="zh-CN" sz="2800" i="1" baseline="30000">
                <a:solidFill>
                  <a:srgbClr val="009999"/>
                </a:solidFill>
              </a:rPr>
              <a:t> </a:t>
            </a:r>
            <a:r>
              <a:rPr lang="en-US" altLang="zh-CN" sz="2800" baseline="30000">
                <a:solidFill>
                  <a:srgbClr val="009999"/>
                </a:solidFill>
              </a:rPr>
              <a:t>– </a:t>
            </a:r>
            <a:r>
              <a:rPr lang="en-US" altLang="zh-CN" sz="2800" baseline="30000">
                <a:solidFill>
                  <a:srgbClr val="009999"/>
                </a:solidFill>
                <a:latin typeface="Symbol" pitchFamily="18" charset="2"/>
              </a:rPr>
              <a:t>e</a:t>
            </a:r>
            <a:r>
              <a:rPr lang="en-US" altLang="zh-CN" sz="2800">
                <a:solidFill>
                  <a:srgbClr val="009999"/>
                </a:solidFill>
              </a:rPr>
              <a:t>)</a:t>
            </a:r>
            <a:r>
              <a:rPr lang="en-US" altLang="zh-CN" sz="2800"/>
              <a:t> for </a:t>
            </a:r>
            <a:r>
              <a:rPr lang="en-US" altLang="zh-CN" sz="2800">
                <a:latin typeface="Symbol" pitchFamily="18" charset="2"/>
              </a:rPr>
              <a:t>e</a:t>
            </a:r>
            <a:r>
              <a:rPr lang="en-US" altLang="zh-CN" sz="2800">
                <a:solidFill>
                  <a:srgbClr val="009999"/>
                </a:solidFill>
              </a:rPr>
              <a:t> = 1</a:t>
            </a:r>
            <a:r>
              <a:rPr lang="en-US" altLang="zh-CN" sz="2800"/>
              <a:t>.</a:t>
            </a:r>
          </a:p>
          <a:p>
            <a:pPr marL="690563" indent="-690563">
              <a:lnSpc>
                <a:spcPct val="90000"/>
              </a:lnSpc>
              <a:buClr>
                <a:schemeClr val="accent2"/>
              </a:buClr>
            </a:pPr>
            <a:r>
              <a:rPr lang="en-US" altLang="zh-CN" sz="2800"/>
              <a:t>	</a:t>
            </a:r>
            <a:r>
              <a:rPr lang="en-US" altLang="zh-CN" sz="2800">
                <a:sym typeface="Symbol" pitchFamily="18" charset="2"/>
              </a:rPr>
              <a:t> </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2</a:t>
            </a:r>
            <a:r>
              <a:rPr lang="en-US" altLang="zh-CN" sz="2800">
                <a:solidFill>
                  <a:srgbClr val="009999"/>
                </a:solidFill>
              </a:rPr>
              <a:t>)</a:t>
            </a:r>
            <a:r>
              <a:rPr lang="en-US" altLang="zh-CN" sz="2800"/>
              <a:t>.</a:t>
            </a:r>
          </a:p>
        </p:txBody>
      </p:sp>
      <p:sp>
        <p:nvSpPr>
          <p:cNvPr id="88069" name="Text Box 5"/>
          <p:cNvSpPr txBox="1">
            <a:spLocks noChangeArrowheads="1"/>
          </p:cNvSpPr>
          <p:nvPr/>
        </p:nvSpPr>
        <p:spPr bwMode="auto">
          <a:xfrm>
            <a:off x="381000" y="4114800"/>
            <a:ext cx="8153400" cy="1754188"/>
          </a:xfrm>
          <a:prstGeom prst="rect">
            <a:avLst/>
          </a:prstGeom>
          <a:noFill/>
          <a:ln w="9525">
            <a:noFill/>
            <a:miter lim="800000"/>
            <a:headEnd/>
            <a:tailEnd/>
          </a:ln>
        </p:spPr>
        <p:txBody>
          <a:bodyPr>
            <a:spAutoFit/>
          </a:bodyPr>
          <a:lstStyle/>
          <a:p>
            <a:pPr marL="690563" indent="-690563">
              <a:lnSpc>
                <a:spcPct val="90000"/>
              </a:lnSpc>
              <a:buClr>
                <a:schemeClr val="accent2"/>
              </a:buClr>
            </a:pPr>
            <a:r>
              <a:rPr lang="en-US" altLang="zh-CN" sz="2800" b="1" i="1">
                <a:solidFill>
                  <a:schemeClr val="accent2"/>
                </a:solidFill>
              </a:rPr>
              <a:t>Ex.</a:t>
            </a:r>
            <a:r>
              <a:rPr lang="en-US" altLang="zh-CN" sz="2800" i="1">
                <a:solidFill>
                  <a:srgbClr val="009999"/>
                </a:solidFill>
              </a:rPr>
              <a:t> T</a:t>
            </a:r>
            <a:r>
              <a:rPr lang="en-US" altLang="zh-CN" sz="2800">
                <a:solidFill>
                  <a:srgbClr val="009999"/>
                </a:solidFill>
              </a:rPr>
              <a:t>(</a:t>
            </a:r>
            <a:r>
              <a:rPr lang="en-US" altLang="zh-CN" sz="2800" i="1">
                <a:solidFill>
                  <a:srgbClr val="009999"/>
                </a:solidFill>
              </a:rPr>
              <a:t>n</a:t>
            </a:r>
            <a:r>
              <a:rPr lang="en-US" altLang="zh-CN" sz="2800">
                <a:solidFill>
                  <a:srgbClr val="009999"/>
                </a:solidFill>
              </a:rPr>
              <a:t>) = 4</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/2) + </a:t>
            </a:r>
            <a:r>
              <a:rPr lang="en-US" altLang="zh-CN" sz="2800" i="1">
                <a:solidFill>
                  <a:srgbClr val="009999"/>
                </a:solidFill>
              </a:rPr>
              <a:t>n</a:t>
            </a:r>
            <a:r>
              <a:rPr lang="en-US" altLang="zh-CN" sz="2800" baseline="30000">
                <a:solidFill>
                  <a:srgbClr val="009999"/>
                </a:solidFill>
              </a:rPr>
              <a:t>2</a:t>
            </a:r>
            <a:endParaRPr lang="en-US" altLang="zh-CN" sz="2800"/>
          </a:p>
          <a:p>
            <a:pPr marL="690563" indent="-690563">
              <a:lnSpc>
                <a:spcPct val="90000"/>
              </a:lnSpc>
              <a:buClr>
                <a:schemeClr val="accent2"/>
              </a:buClr>
            </a:pPr>
            <a:r>
              <a:rPr lang="en-US" altLang="zh-CN" sz="2800" i="1">
                <a:solidFill>
                  <a:srgbClr val="009999"/>
                </a:solidFill>
              </a:rPr>
              <a:t>	a =</a:t>
            </a:r>
            <a:r>
              <a:rPr lang="en-US" altLang="zh-CN" sz="2800">
                <a:solidFill>
                  <a:srgbClr val="009999"/>
                </a:solidFill>
              </a:rPr>
              <a:t> 4</a:t>
            </a:r>
            <a:r>
              <a:rPr lang="en-US" altLang="zh-CN" sz="2800"/>
              <a:t>, </a:t>
            </a:r>
            <a:r>
              <a:rPr lang="en-US" altLang="zh-CN" sz="2800" i="1">
                <a:solidFill>
                  <a:srgbClr val="009999"/>
                </a:solidFill>
              </a:rPr>
              <a:t>b</a:t>
            </a:r>
            <a:r>
              <a:rPr lang="en-US" altLang="zh-CN" sz="2800">
                <a:solidFill>
                  <a:srgbClr val="009999"/>
                </a:solidFill>
              </a:rPr>
              <a:t> = 2 </a:t>
            </a:r>
            <a:r>
              <a:rPr lang="en-US" altLang="zh-CN" sz="2800">
                <a:sym typeface="Symbol" pitchFamily="18" charset="2"/>
              </a:rPr>
              <a:t></a:t>
            </a:r>
            <a:r>
              <a:rPr lang="en-US" altLang="zh-CN" sz="2800"/>
              <a:t>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 </a:t>
            </a:r>
            <a:r>
              <a:rPr lang="en-US" altLang="zh-CN" sz="2800">
                <a:solidFill>
                  <a:srgbClr val="009999"/>
                </a:solidFill>
              </a:rPr>
              <a:t>=</a:t>
            </a:r>
            <a:r>
              <a:rPr lang="en-US" altLang="zh-CN" sz="2800"/>
              <a:t> </a:t>
            </a:r>
            <a:r>
              <a:rPr lang="en-US" altLang="zh-CN" sz="2800" i="1">
                <a:solidFill>
                  <a:srgbClr val="009999"/>
                </a:solidFill>
              </a:rPr>
              <a:t>n</a:t>
            </a:r>
            <a:r>
              <a:rPr lang="en-US" altLang="zh-CN" sz="2800" baseline="30000">
                <a:solidFill>
                  <a:srgbClr val="009999"/>
                </a:solidFill>
              </a:rPr>
              <a:t>2</a:t>
            </a:r>
            <a:r>
              <a:rPr lang="en-US" altLang="zh-CN" sz="2800"/>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 </a:t>
            </a:r>
            <a:r>
              <a:rPr lang="en-US" altLang="zh-CN" sz="2800" i="1">
                <a:solidFill>
                  <a:srgbClr val="009999"/>
                </a:solidFill>
              </a:rPr>
              <a:t>n</a:t>
            </a:r>
            <a:r>
              <a:rPr lang="en-US" altLang="zh-CN" sz="2800" baseline="30000">
                <a:solidFill>
                  <a:srgbClr val="009999"/>
                </a:solidFill>
              </a:rPr>
              <a:t>2</a:t>
            </a:r>
            <a:r>
              <a:rPr lang="en-US" altLang="zh-CN" sz="2800" i="1"/>
              <a:t>.</a:t>
            </a:r>
          </a:p>
          <a:p>
            <a:pPr marL="690563" indent="-690563">
              <a:lnSpc>
                <a:spcPct val="90000"/>
              </a:lnSpc>
              <a:buClr>
                <a:schemeClr val="accent2"/>
              </a:buClr>
            </a:pPr>
            <a:r>
              <a:rPr lang="en-US" altLang="zh-CN" sz="2800" i="1"/>
              <a:t>	 </a:t>
            </a:r>
            <a:r>
              <a:rPr lang="en-US" altLang="zh-CN" sz="2800" b="1"/>
              <a:t>C</a:t>
            </a:r>
            <a:r>
              <a:rPr lang="en-US" altLang="zh-CN" sz="3600" b="1"/>
              <a:t>ASE</a:t>
            </a:r>
            <a:r>
              <a:rPr lang="en-US" altLang="zh-CN" sz="2800" b="1"/>
              <a:t> 2</a:t>
            </a:r>
            <a:r>
              <a:rPr lang="en-US" altLang="zh-CN" sz="2800"/>
              <a:t>: </a:t>
            </a:r>
            <a:r>
              <a:rPr lang="en-US" altLang="zh-CN" sz="2800" i="1">
                <a:solidFill>
                  <a:srgbClr val="009999"/>
                </a:solidFill>
              </a:rPr>
              <a:t>f</a:t>
            </a:r>
            <a:r>
              <a:rPr lang="en-US" altLang="zh-CN" sz="2400">
                <a:solidFill>
                  <a:srgbClr val="009999"/>
                </a:solidFill>
              </a:rPr>
              <a:t> </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2</a:t>
            </a:r>
            <a:r>
              <a:rPr lang="en-US" altLang="zh-CN" sz="2800">
                <a:solidFill>
                  <a:srgbClr val="009999"/>
                </a:solidFill>
              </a:rPr>
              <a:t>lg</a:t>
            </a:r>
            <a:r>
              <a:rPr lang="en-US" altLang="zh-CN" sz="2800" baseline="30000">
                <a:solidFill>
                  <a:srgbClr val="009999"/>
                </a:solidFill>
              </a:rPr>
              <a:t>0</a:t>
            </a:r>
            <a:r>
              <a:rPr lang="en-US" altLang="zh-CN" sz="2800" i="1">
                <a:solidFill>
                  <a:srgbClr val="009999"/>
                </a:solidFill>
              </a:rPr>
              <a:t>n</a:t>
            </a:r>
            <a:r>
              <a:rPr lang="en-US" altLang="zh-CN" sz="2800">
                <a:solidFill>
                  <a:srgbClr val="009999"/>
                </a:solidFill>
              </a:rPr>
              <a:t>)</a:t>
            </a:r>
            <a:r>
              <a:rPr lang="en-US" altLang="zh-CN" sz="2800"/>
              <a:t>, that is, </a:t>
            </a:r>
            <a:r>
              <a:rPr lang="en-US" altLang="zh-CN" sz="2800" i="1">
                <a:solidFill>
                  <a:srgbClr val="009999"/>
                </a:solidFill>
              </a:rPr>
              <a:t>k </a:t>
            </a:r>
            <a:r>
              <a:rPr lang="en-US" altLang="zh-CN" sz="2800">
                <a:solidFill>
                  <a:srgbClr val="009999"/>
                </a:solidFill>
              </a:rPr>
              <a:t>= 0</a:t>
            </a:r>
            <a:r>
              <a:rPr lang="en-US" altLang="zh-CN" sz="2800"/>
              <a:t>.</a:t>
            </a:r>
          </a:p>
          <a:p>
            <a:pPr marL="690563" indent="-690563">
              <a:lnSpc>
                <a:spcPct val="90000"/>
              </a:lnSpc>
              <a:buClr>
                <a:schemeClr val="accent2"/>
              </a:buClr>
            </a:pPr>
            <a:r>
              <a:rPr lang="en-US" altLang="zh-CN" sz="2800"/>
              <a:t>	</a:t>
            </a:r>
            <a:r>
              <a:rPr lang="en-US" altLang="zh-CN" sz="2800">
                <a:sym typeface="Symbol" pitchFamily="18" charset="2"/>
              </a:rPr>
              <a:t> </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2</a:t>
            </a:r>
            <a:r>
              <a:rPr lang="en-US" altLang="zh-CN" sz="2800">
                <a:solidFill>
                  <a:srgbClr val="009999"/>
                </a:solidFill>
              </a:rPr>
              <a:t>lg </a:t>
            </a:r>
            <a:r>
              <a:rPr lang="en-US" altLang="zh-CN" sz="2800" i="1">
                <a:solidFill>
                  <a:srgbClr val="009999"/>
                </a:solidFill>
              </a:rPr>
              <a:t>n</a:t>
            </a:r>
            <a:r>
              <a:rPr lang="en-US" altLang="zh-CN" sz="2800">
                <a:solidFill>
                  <a:srgbClr val="009999"/>
                </a:solidFill>
              </a:rPr>
              <a:t>)</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a:xfrm>
            <a:off x="457200" y="6356350"/>
            <a:ext cx="2133600" cy="365125"/>
          </a:xfrm>
        </p:spPr>
        <p:txBody>
          <a:bodyPr/>
          <a:lstStyle/>
          <a:p>
            <a:pPr algn="l">
              <a:defRPr/>
            </a:pPr>
            <a:r>
              <a:rPr lang="en-US" altLang="zh-CN"/>
              <a:t>L2.</a:t>
            </a:r>
            <a:fld id="{B7E51FCF-5DFC-4BB2-B029-741622DE75BA}" type="slidenum">
              <a:rPr lang="en-US" altLang="zh-CN"/>
              <a:pPr algn="l">
                <a:defRPr/>
              </a:pPr>
              <a:t>86</a:t>
            </a:fld>
            <a:endParaRPr lang="en-US" altLang="zh-CN"/>
          </a:p>
        </p:txBody>
      </p:sp>
      <p:sp>
        <p:nvSpPr>
          <p:cNvPr id="90115" name="Rectangle 2"/>
          <p:cNvSpPr>
            <a:spLocks noGrp="1" noChangeArrowheads="1"/>
          </p:cNvSpPr>
          <p:nvPr>
            <p:ph type="title"/>
          </p:nvPr>
        </p:nvSpPr>
        <p:spPr/>
        <p:txBody>
          <a:bodyPr/>
          <a:lstStyle/>
          <a:p>
            <a:r>
              <a:rPr lang="en-US" altLang="zh-CN" smtClean="0">
                <a:ea typeface="宋体" pitchFamily="2" charset="-122"/>
              </a:rPr>
              <a:t>Examples</a:t>
            </a:r>
          </a:p>
        </p:txBody>
      </p:sp>
      <p:sp>
        <p:nvSpPr>
          <p:cNvPr id="90116" name="Text Box 3"/>
          <p:cNvSpPr txBox="1">
            <a:spLocks noChangeArrowheads="1"/>
          </p:cNvSpPr>
          <p:nvPr/>
        </p:nvSpPr>
        <p:spPr bwMode="auto">
          <a:xfrm>
            <a:off x="381000" y="1828800"/>
            <a:ext cx="8763000" cy="523875"/>
          </a:xfrm>
          <a:prstGeom prst="rect">
            <a:avLst/>
          </a:prstGeom>
          <a:noFill/>
          <a:ln w="9525">
            <a:noFill/>
            <a:miter lim="800000"/>
            <a:headEnd/>
            <a:tailEnd/>
          </a:ln>
        </p:spPr>
        <p:txBody>
          <a:bodyPr>
            <a:spAutoFit/>
          </a:bodyPr>
          <a:lstStyle/>
          <a:p>
            <a:pPr>
              <a:spcBef>
                <a:spcPct val="50000"/>
              </a:spcBef>
              <a:buFontTx/>
              <a:buChar char="•"/>
            </a:pPr>
            <a:endParaRPr lang="zh-CN" altLang="zh-CN" sz="2800"/>
          </a:p>
        </p:txBody>
      </p:sp>
      <p:sp>
        <p:nvSpPr>
          <p:cNvPr id="90117" name="Text Box 4"/>
          <p:cNvSpPr txBox="1">
            <a:spLocks noChangeArrowheads="1"/>
          </p:cNvSpPr>
          <p:nvPr/>
        </p:nvSpPr>
        <p:spPr bwMode="auto">
          <a:xfrm>
            <a:off x="381000" y="1600200"/>
            <a:ext cx="8153400" cy="2141538"/>
          </a:xfrm>
          <a:prstGeom prst="rect">
            <a:avLst/>
          </a:prstGeom>
          <a:noFill/>
          <a:ln w="9525">
            <a:noFill/>
            <a:miter lim="800000"/>
            <a:headEnd/>
            <a:tailEnd/>
          </a:ln>
        </p:spPr>
        <p:txBody>
          <a:bodyPr>
            <a:spAutoFit/>
          </a:bodyPr>
          <a:lstStyle/>
          <a:p>
            <a:pPr marL="690563" indent="-690563">
              <a:lnSpc>
                <a:spcPct val="90000"/>
              </a:lnSpc>
              <a:buClr>
                <a:schemeClr val="accent2"/>
              </a:buClr>
            </a:pPr>
            <a:r>
              <a:rPr lang="en-US" altLang="zh-CN" sz="2800" b="1" i="1">
                <a:solidFill>
                  <a:schemeClr val="accent2"/>
                </a:solidFill>
              </a:rPr>
              <a:t>Ex.</a:t>
            </a:r>
            <a:r>
              <a:rPr lang="en-US" altLang="zh-CN" sz="2800" i="1">
                <a:solidFill>
                  <a:srgbClr val="009999"/>
                </a:solidFill>
              </a:rPr>
              <a:t> T</a:t>
            </a:r>
            <a:r>
              <a:rPr lang="en-US" altLang="zh-CN" sz="2800">
                <a:solidFill>
                  <a:srgbClr val="009999"/>
                </a:solidFill>
              </a:rPr>
              <a:t>(</a:t>
            </a:r>
            <a:r>
              <a:rPr lang="en-US" altLang="zh-CN" sz="2800" i="1">
                <a:solidFill>
                  <a:srgbClr val="009999"/>
                </a:solidFill>
              </a:rPr>
              <a:t>n</a:t>
            </a:r>
            <a:r>
              <a:rPr lang="en-US" altLang="zh-CN" sz="2800">
                <a:solidFill>
                  <a:srgbClr val="009999"/>
                </a:solidFill>
              </a:rPr>
              <a:t>) = 4</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/2) + </a:t>
            </a:r>
            <a:r>
              <a:rPr lang="en-US" altLang="zh-CN" sz="2800" i="1">
                <a:solidFill>
                  <a:srgbClr val="009999"/>
                </a:solidFill>
              </a:rPr>
              <a:t>n</a:t>
            </a:r>
            <a:r>
              <a:rPr lang="en-US" altLang="zh-CN" sz="2800" baseline="30000">
                <a:solidFill>
                  <a:srgbClr val="009999"/>
                </a:solidFill>
              </a:rPr>
              <a:t>3</a:t>
            </a:r>
            <a:endParaRPr lang="en-US" altLang="zh-CN" sz="2800" i="1"/>
          </a:p>
          <a:p>
            <a:pPr marL="690563" indent="-690563">
              <a:lnSpc>
                <a:spcPct val="90000"/>
              </a:lnSpc>
              <a:buClr>
                <a:schemeClr val="accent2"/>
              </a:buClr>
            </a:pPr>
            <a:r>
              <a:rPr lang="en-US" altLang="zh-CN" sz="2800" i="1">
                <a:solidFill>
                  <a:srgbClr val="009999"/>
                </a:solidFill>
              </a:rPr>
              <a:t>	a =</a:t>
            </a:r>
            <a:r>
              <a:rPr lang="en-US" altLang="zh-CN" sz="2800">
                <a:solidFill>
                  <a:srgbClr val="009999"/>
                </a:solidFill>
              </a:rPr>
              <a:t> 4</a:t>
            </a:r>
            <a:r>
              <a:rPr lang="en-US" altLang="zh-CN" sz="2800"/>
              <a:t>, </a:t>
            </a:r>
            <a:r>
              <a:rPr lang="en-US" altLang="zh-CN" sz="2800" i="1">
                <a:solidFill>
                  <a:srgbClr val="009999"/>
                </a:solidFill>
              </a:rPr>
              <a:t>b</a:t>
            </a:r>
            <a:r>
              <a:rPr lang="en-US" altLang="zh-CN" sz="2800">
                <a:solidFill>
                  <a:srgbClr val="009999"/>
                </a:solidFill>
              </a:rPr>
              <a:t> = 2 </a:t>
            </a:r>
            <a:r>
              <a:rPr lang="en-US" altLang="zh-CN" sz="2800">
                <a:sym typeface="Symbol" pitchFamily="18" charset="2"/>
              </a:rPr>
              <a:t></a:t>
            </a:r>
            <a:r>
              <a:rPr lang="en-US" altLang="zh-CN" sz="2800"/>
              <a:t>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 </a:t>
            </a:r>
            <a:r>
              <a:rPr lang="en-US" altLang="zh-CN" sz="2800">
                <a:solidFill>
                  <a:srgbClr val="009999"/>
                </a:solidFill>
              </a:rPr>
              <a:t>=</a:t>
            </a:r>
            <a:r>
              <a:rPr lang="en-US" altLang="zh-CN" sz="2800"/>
              <a:t> </a:t>
            </a:r>
            <a:r>
              <a:rPr lang="en-US" altLang="zh-CN" sz="2800" i="1">
                <a:solidFill>
                  <a:srgbClr val="009999"/>
                </a:solidFill>
              </a:rPr>
              <a:t>n</a:t>
            </a:r>
            <a:r>
              <a:rPr lang="en-US" altLang="zh-CN" sz="2800" baseline="30000">
                <a:solidFill>
                  <a:srgbClr val="009999"/>
                </a:solidFill>
              </a:rPr>
              <a:t>2</a:t>
            </a:r>
            <a:r>
              <a:rPr lang="en-US" altLang="zh-CN" sz="2800"/>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 </a:t>
            </a:r>
            <a:r>
              <a:rPr lang="en-US" altLang="zh-CN" sz="2800" i="1">
                <a:solidFill>
                  <a:srgbClr val="009999"/>
                </a:solidFill>
              </a:rPr>
              <a:t>n</a:t>
            </a:r>
            <a:r>
              <a:rPr lang="en-US" altLang="zh-CN" sz="2800" baseline="30000">
                <a:solidFill>
                  <a:srgbClr val="009999"/>
                </a:solidFill>
              </a:rPr>
              <a:t>3</a:t>
            </a:r>
            <a:r>
              <a:rPr lang="en-US" altLang="zh-CN" sz="2800" i="1"/>
              <a:t>.</a:t>
            </a:r>
          </a:p>
          <a:p>
            <a:pPr marL="690563" indent="-690563">
              <a:lnSpc>
                <a:spcPct val="90000"/>
              </a:lnSpc>
              <a:buClr>
                <a:schemeClr val="accent2"/>
              </a:buClr>
            </a:pPr>
            <a:r>
              <a:rPr lang="en-US" altLang="zh-CN" sz="2800" i="1"/>
              <a:t>	 </a:t>
            </a:r>
            <a:r>
              <a:rPr lang="en-US" altLang="zh-CN" sz="2800" b="1"/>
              <a:t>C</a:t>
            </a:r>
            <a:r>
              <a:rPr lang="en-US" altLang="zh-CN" sz="3600" b="1"/>
              <a:t>ASE</a:t>
            </a:r>
            <a:r>
              <a:rPr lang="en-US" altLang="zh-CN" sz="2800" b="1"/>
              <a:t> 3</a:t>
            </a:r>
            <a:r>
              <a:rPr lang="en-US" altLang="zh-CN" sz="2800"/>
              <a:t>: </a:t>
            </a:r>
            <a:r>
              <a:rPr lang="en-US" altLang="zh-CN" sz="2800" i="1">
                <a:solidFill>
                  <a:srgbClr val="009999"/>
                </a:solidFill>
              </a:rPr>
              <a:t>f</a:t>
            </a:r>
            <a:r>
              <a:rPr lang="en-US" altLang="zh-CN" sz="2400">
                <a:solidFill>
                  <a:srgbClr val="009999"/>
                </a:solidFill>
              </a:rPr>
              <a:t> </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W</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2</a:t>
            </a:r>
            <a:r>
              <a:rPr lang="en-US" altLang="zh-CN" sz="2800" i="1" baseline="30000">
                <a:solidFill>
                  <a:srgbClr val="009999"/>
                </a:solidFill>
              </a:rPr>
              <a:t> </a:t>
            </a:r>
            <a:r>
              <a:rPr lang="en-US" altLang="zh-CN" sz="2800" baseline="30000">
                <a:solidFill>
                  <a:srgbClr val="009999"/>
                </a:solidFill>
              </a:rPr>
              <a:t>+ </a:t>
            </a:r>
            <a:r>
              <a:rPr lang="en-US" altLang="zh-CN" sz="2800" baseline="30000">
                <a:solidFill>
                  <a:srgbClr val="009999"/>
                </a:solidFill>
                <a:latin typeface="Symbol" pitchFamily="18" charset="2"/>
              </a:rPr>
              <a:t>e</a:t>
            </a:r>
            <a:r>
              <a:rPr lang="en-US" altLang="zh-CN" sz="2800">
                <a:solidFill>
                  <a:srgbClr val="009999"/>
                </a:solidFill>
              </a:rPr>
              <a:t>)</a:t>
            </a:r>
            <a:r>
              <a:rPr lang="en-US" altLang="zh-CN" sz="2800"/>
              <a:t> for </a:t>
            </a:r>
            <a:r>
              <a:rPr lang="en-US" altLang="zh-CN" sz="2800">
                <a:solidFill>
                  <a:srgbClr val="009999"/>
                </a:solidFill>
                <a:latin typeface="Symbol" pitchFamily="18" charset="2"/>
              </a:rPr>
              <a:t>e</a:t>
            </a:r>
            <a:r>
              <a:rPr lang="en-US" altLang="zh-CN" sz="2800">
                <a:solidFill>
                  <a:srgbClr val="009999"/>
                </a:solidFill>
              </a:rPr>
              <a:t> = 1</a:t>
            </a:r>
          </a:p>
          <a:p>
            <a:pPr marL="690563" indent="-690563">
              <a:lnSpc>
                <a:spcPct val="90000"/>
              </a:lnSpc>
              <a:buClr>
                <a:schemeClr val="accent2"/>
              </a:buClr>
            </a:pPr>
            <a:r>
              <a:rPr lang="en-US" altLang="zh-CN" sz="2800">
                <a:solidFill>
                  <a:srgbClr val="009999"/>
                </a:solidFill>
              </a:rPr>
              <a:t>	</a:t>
            </a:r>
            <a:r>
              <a:rPr lang="en-US" altLang="zh-CN" sz="2800" b="1" i="1"/>
              <a:t>and</a:t>
            </a:r>
            <a:r>
              <a:rPr lang="en-US" altLang="zh-CN" sz="2800"/>
              <a:t> </a:t>
            </a:r>
            <a:r>
              <a:rPr lang="en-US" altLang="zh-CN" sz="2800">
                <a:solidFill>
                  <a:srgbClr val="009999"/>
                </a:solidFill>
              </a:rPr>
              <a:t>4(</a:t>
            </a:r>
            <a:r>
              <a:rPr lang="en-US" altLang="zh-CN" sz="2800" i="1">
                <a:solidFill>
                  <a:srgbClr val="009999"/>
                </a:solidFill>
              </a:rPr>
              <a:t>cn</a:t>
            </a:r>
            <a:r>
              <a:rPr lang="en-US" altLang="zh-CN" sz="2800">
                <a:solidFill>
                  <a:srgbClr val="009999"/>
                </a:solidFill>
              </a:rPr>
              <a:t>/2)</a:t>
            </a:r>
            <a:r>
              <a:rPr lang="en-US" altLang="zh-CN" sz="2800" baseline="30000">
                <a:solidFill>
                  <a:srgbClr val="009999"/>
                </a:solidFill>
              </a:rPr>
              <a:t>3</a:t>
            </a:r>
            <a:r>
              <a:rPr lang="en-US" altLang="zh-CN" sz="2800">
                <a:solidFill>
                  <a:srgbClr val="009999"/>
                </a:solidFill>
              </a:rPr>
              <a:t> </a:t>
            </a:r>
            <a:r>
              <a:rPr lang="en-US" altLang="zh-CN" sz="2800">
                <a:solidFill>
                  <a:srgbClr val="009999"/>
                </a:solidFill>
                <a:latin typeface="Symbol" pitchFamily="18" charset="2"/>
              </a:rPr>
              <a:t>£</a:t>
            </a:r>
            <a:r>
              <a:rPr lang="en-US" altLang="zh-CN" sz="2800">
                <a:solidFill>
                  <a:srgbClr val="009999"/>
                </a:solidFill>
              </a:rPr>
              <a:t> </a:t>
            </a:r>
            <a:r>
              <a:rPr lang="en-US" altLang="zh-CN" sz="2800" i="1">
                <a:solidFill>
                  <a:srgbClr val="009999"/>
                </a:solidFill>
              </a:rPr>
              <a:t>cn</a:t>
            </a:r>
            <a:r>
              <a:rPr lang="en-US" altLang="zh-CN" sz="2800" baseline="30000">
                <a:solidFill>
                  <a:srgbClr val="009999"/>
                </a:solidFill>
              </a:rPr>
              <a:t>3 </a:t>
            </a:r>
            <a:r>
              <a:rPr lang="en-US" altLang="zh-CN" sz="2800"/>
              <a:t>(reg. cond.) for </a:t>
            </a:r>
            <a:r>
              <a:rPr lang="en-US" altLang="zh-CN" sz="2800" i="1">
                <a:solidFill>
                  <a:srgbClr val="009999"/>
                </a:solidFill>
              </a:rPr>
              <a:t>c</a:t>
            </a:r>
            <a:r>
              <a:rPr lang="en-US" altLang="zh-CN" sz="2800">
                <a:solidFill>
                  <a:srgbClr val="009999"/>
                </a:solidFill>
              </a:rPr>
              <a:t> = 1/2</a:t>
            </a:r>
            <a:r>
              <a:rPr lang="en-US" altLang="zh-CN" sz="2800"/>
              <a:t>.</a:t>
            </a:r>
          </a:p>
          <a:p>
            <a:pPr marL="690563" indent="-690563">
              <a:lnSpc>
                <a:spcPct val="90000"/>
              </a:lnSpc>
              <a:buClr>
                <a:schemeClr val="accent2"/>
              </a:buClr>
            </a:pPr>
            <a:r>
              <a:rPr lang="en-US" altLang="zh-CN" sz="2800"/>
              <a:t>	</a:t>
            </a:r>
            <a:r>
              <a:rPr lang="en-US" altLang="zh-CN" sz="2800">
                <a:sym typeface="Symbol" pitchFamily="18" charset="2"/>
              </a:rPr>
              <a:t> </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 = </a:t>
            </a:r>
            <a:r>
              <a:rPr lang="en-US" altLang="zh-CN" sz="2800">
                <a:solidFill>
                  <a:srgbClr val="009999"/>
                </a:solidFill>
                <a:latin typeface="Symbol" pitchFamily="18" charset="2"/>
              </a:rPr>
              <a:t>Q</a:t>
            </a:r>
            <a:r>
              <a:rPr lang="en-US" altLang="zh-CN" sz="2800">
                <a:solidFill>
                  <a:srgbClr val="009999"/>
                </a:solidFill>
              </a:rPr>
              <a:t>(</a:t>
            </a:r>
            <a:r>
              <a:rPr lang="en-US" altLang="zh-CN" sz="2800" i="1">
                <a:solidFill>
                  <a:srgbClr val="009999"/>
                </a:solidFill>
              </a:rPr>
              <a:t>n</a:t>
            </a:r>
            <a:r>
              <a:rPr lang="en-US" altLang="zh-CN" sz="2800" baseline="30000">
                <a:solidFill>
                  <a:srgbClr val="009999"/>
                </a:solidFill>
              </a:rPr>
              <a:t>3</a:t>
            </a:r>
            <a:r>
              <a:rPr lang="en-US" altLang="zh-CN" sz="2800">
                <a:solidFill>
                  <a:srgbClr val="009999"/>
                </a:solidFill>
              </a:rPr>
              <a:t>)</a:t>
            </a:r>
            <a:r>
              <a:rPr lang="en-US" altLang="zh-CN" sz="2800"/>
              <a:t>.</a:t>
            </a:r>
          </a:p>
        </p:txBody>
      </p:sp>
      <p:sp>
        <p:nvSpPr>
          <p:cNvPr id="89093" name="Text Box 5"/>
          <p:cNvSpPr txBox="1">
            <a:spLocks noChangeArrowheads="1"/>
          </p:cNvSpPr>
          <p:nvPr/>
        </p:nvSpPr>
        <p:spPr bwMode="auto">
          <a:xfrm>
            <a:off x="381000" y="4175125"/>
            <a:ext cx="8534400" cy="1643063"/>
          </a:xfrm>
          <a:prstGeom prst="rect">
            <a:avLst/>
          </a:prstGeom>
          <a:noFill/>
          <a:ln w="9525">
            <a:noFill/>
            <a:miter lim="800000"/>
            <a:headEnd/>
            <a:tailEnd/>
          </a:ln>
        </p:spPr>
        <p:txBody>
          <a:bodyPr>
            <a:spAutoFit/>
          </a:bodyPr>
          <a:lstStyle/>
          <a:p>
            <a:pPr marL="690563" indent="-690563">
              <a:lnSpc>
                <a:spcPct val="90000"/>
              </a:lnSpc>
              <a:buClr>
                <a:schemeClr val="accent2"/>
              </a:buClr>
            </a:pPr>
            <a:r>
              <a:rPr lang="en-US" altLang="zh-CN" sz="2800" b="1" i="1">
                <a:solidFill>
                  <a:schemeClr val="accent2"/>
                </a:solidFill>
              </a:rPr>
              <a:t>Ex.</a:t>
            </a:r>
            <a:r>
              <a:rPr lang="en-US" altLang="zh-CN" sz="2800" i="1">
                <a:solidFill>
                  <a:srgbClr val="009999"/>
                </a:solidFill>
              </a:rPr>
              <a:t> T</a:t>
            </a:r>
            <a:r>
              <a:rPr lang="en-US" altLang="zh-CN" sz="2800">
                <a:solidFill>
                  <a:srgbClr val="009999"/>
                </a:solidFill>
              </a:rPr>
              <a:t>(</a:t>
            </a:r>
            <a:r>
              <a:rPr lang="en-US" altLang="zh-CN" sz="2800" i="1">
                <a:solidFill>
                  <a:srgbClr val="009999"/>
                </a:solidFill>
              </a:rPr>
              <a:t>n</a:t>
            </a:r>
            <a:r>
              <a:rPr lang="en-US" altLang="zh-CN" sz="2800">
                <a:solidFill>
                  <a:srgbClr val="009999"/>
                </a:solidFill>
              </a:rPr>
              <a:t>) = 4</a:t>
            </a:r>
            <a:r>
              <a:rPr lang="en-US" altLang="zh-CN" sz="2800" i="1">
                <a:solidFill>
                  <a:srgbClr val="009999"/>
                </a:solidFill>
              </a:rPr>
              <a:t>T</a:t>
            </a:r>
            <a:r>
              <a:rPr lang="en-US" altLang="zh-CN" sz="2800">
                <a:solidFill>
                  <a:srgbClr val="009999"/>
                </a:solidFill>
              </a:rPr>
              <a:t>(</a:t>
            </a:r>
            <a:r>
              <a:rPr lang="en-US" altLang="zh-CN" sz="2800" i="1">
                <a:solidFill>
                  <a:srgbClr val="009999"/>
                </a:solidFill>
              </a:rPr>
              <a:t>n</a:t>
            </a:r>
            <a:r>
              <a:rPr lang="en-US" altLang="zh-CN" sz="2800">
                <a:solidFill>
                  <a:srgbClr val="009999"/>
                </a:solidFill>
              </a:rPr>
              <a:t>/2) + </a:t>
            </a:r>
            <a:r>
              <a:rPr lang="en-US" altLang="zh-CN" sz="2800" i="1">
                <a:solidFill>
                  <a:srgbClr val="009999"/>
                </a:solidFill>
              </a:rPr>
              <a:t>n</a:t>
            </a:r>
            <a:r>
              <a:rPr lang="en-US" altLang="zh-CN" sz="2800" baseline="30000">
                <a:solidFill>
                  <a:srgbClr val="009999"/>
                </a:solidFill>
              </a:rPr>
              <a:t>2</a:t>
            </a:r>
            <a:r>
              <a:rPr lang="en-US" altLang="zh-CN" sz="2800">
                <a:solidFill>
                  <a:srgbClr val="009999"/>
                </a:solidFill>
              </a:rPr>
              <a:t>/lg</a:t>
            </a:r>
            <a:r>
              <a:rPr lang="en-US" altLang="zh-CN" sz="2000">
                <a:solidFill>
                  <a:srgbClr val="009999"/>
                </a:solidFill>
              </a:rPr>
              <a:t> </a:t>
            </a:r>
            <a:r>
              <a:rPr lang="en-US" altLang="zh-CN" sz="2800" i="1">
                <a:solidFill>
                  <a:srgbClr val="009999"/>
                </a:solidFill>
              </a:rPr>
              <a:t>n</a:t>
            </a:r>
            <a:endParaRPr lang="en-US" altLang="zh-CN" sz="2800" i="1"/>
          </a:p>
          <a:p>
            <a:pPr marL="690563" indent="-690563">
              <a:lnSpc>
                <a:spcPct val="90000"/>
              </a:lnSpc>
              <a:buClr>
                <a:schemeClr val="accent2"/>
              </a:buClr>
            </a:pPr>
            <a:r>
              <a:rPr lang="en-US" altLang="zh-CN" sz="2800" i="1">
                <a:solidFill>
                  <a:srgbClr val="009999"/>
                </a:solidFill>
              </a:rPr>
              <a:t>	a =</a:t>
            </a:r>
            <a:r>
              <a:rPr lang="en-US" altLang="zh-CN" sz="2800">
                <a:solidFill>
                  <a:srgbClr val="009999"/>
                </a:solidFill>
              </a:rPr>
              <a:t> 4</a:t>
            </a:r>
            <a:r>
              <a:rPr lang="en-US" altLang="zh-CN" sz="2800"/>
              <a:t>, </a:t>
            </a:r>
            <a:r>
              <a:rPr lang="en-US" altLang="zh-CN" sz="2800" i="1">
                <a:solidFill>
                  <a:srgbClr val="009999"/>
                </a:solidFill>
              </a:rPr>
              <a:t>b</a:t>
            </a:r>
            <a:r>
              <a:rPr lang="en-US" altLang="zh-CN" sz="2800">
                <a:solidFill>
                  <a:srgbClr val="009999"/>
                </a:solidFill>
              </a:rPr>
              <a:t> = 2 </a:t>
            </a:r>
            <a:r>
              <a:rPr lang="en-US" altLang="zh-CN" sz="2800">
                <a:sym typeface="Symbol" pitchFamily="18" charset="2"/>
              </a:rPr>
              <a:t></a:t>
            </a:r>
            <a:r>
              <a:rPr lang="en-US" altLang="zh-CN" sz="2800"/>
              <a:t> </a:t>
            </a:r>
            <a:r>
              <a:rPr lang="en-US" altLang="zh-CN" sz="2800" i="1">
                <a:solidFill>
                  <a:srgbClr val="009999"/>
                </a:solidFill>
              </a:rPr>
              <a:t>n</a:t>
            </a:r>
            <a:r>
              <a:rPr lang="en-US" altLang="zh-CN" sz="2800" baseline="30000">
                <a:solidFill>
                  <a:srgbClr val="009999"/>
                </a:solidFill>
              </a:rPr>
              <a:t>log</a:t>
            </a:r>
            <a:r>
              <a:rPr lang="en-US" altLang="zh-CN" sz="2800" i="1" baseline="16000">
                <a:solidFill>
                  <a:srgbClr val="009999"/>
                </a:solidFill>
              </a:rPr>
              <a:t>b</a:t>
            </a:r>
            <a:r>
              <a:rPr lang="en-US" altLang="zh-CN" sz="2800" i="1" baseline="30000">
                <a:solidFill>
                  <a:srgbClr val="009999"/>
                </a:solidFill>
              </a:rPr>
              <a:t>a </a:t>
            </a:r>
            <a:r>
              <a:rPr lang="en-US" altLang="zh-CN" sz="2800">
                <a:solidFill>
                  <a:srgbClr val="009999"/>
                </a:solidFill>
              </a:rPr>
              <a:t>=</a:t>
            </a:r>
            <a:r>
              <a:rPr lang="en-US" altLang="zh-CN" sz="2800"/>
              <a:t> </a:t>
            </a:r>
            <a:r>
              <a:rPr lang="en-US" altLang="zh-CN" sz="2800" i="1">
                <a:solidFill>
                  <a:srgbClr val="009999"/>
                </a:solidFill>
              </a:rPr>
              <a:t>n</a:t>
            </a:r>
            <a:r>
              <a:rPr lang="en-US" altLang="zh-CN" sz="2800" baseline="30000">
                <a:solidFill>
                  <a:srgbClr val="009999"/>
                </a:solidFill>
              </a:rPr>
              <a:t>2</a:t>
            </a:r>
            <a:r>
              <a:rPr lang="en-US" altLang="zh-CN" sz="2800"/>
              <a:t>; </a:t>
            </a:r>
            <a:r>
              <a:rPr lang="en-US" altLang="zh-CN" sz="2800" i="1">
                <a:solidFill>
                  <a:srgbClr val="009999"/>
                </a:solidFill>
              </a:rPr>
              <a:t>f</a:t>
            </a:r>
            <a:r>
              <a:rPr lang="en-US" altLang="zh-CN" sz="2800">
                <a:solidFill>
                  <a:srgbClr val="009999"/>
                </a:solidFill>
              </a:rPr>
              <a:t> (</a:t>
            </a:r>
            <a:r>
              <a:rPr lang="en-US" altLang="zh-CN" sz="2800" i="1">
                <a:solidFill>
                  <a:srgbClr val="009999"/>
                </a:solidFill>
              </a:rPr>
              <a:t>n</a:t>
            </a:r>
            <a:r>
              <a:rPr lang="en-US" altLang="zh-CN" sz="2800">
                <a:solidFill>
                  <a:srgbClr val="009999"/>
                </a:solidFill>
              </a:rPr>
              <a:t>) = </a:t>
            </a:r>
            <a:r>
              <a:rPr lang="en-US" altLang="zh-CN" sz="2800" i="1">
                <a:solidFill>
                  <a:srgbClr val="009999"/>
                </a:solidFill>
              </a:rPr>
              <a:t>n</a:t>
            </a:r>
            <a:r>
              <a:rPr lang="en-US" altLang="zh-CN" sz="2800" baseline="30000">
                <a:solidFill>
                  <a:srgbClr val="009999"/>
                </a:solidFill>
              </a:rPr>
              <a:t>2</a:t>
            </a:r>
            <a:r>
              <a:rPr lang="en-US" altLang="zh-CN" sz="2800">
                <a:solidFill>
                  <a:srgbClr val="009999"/>
                </a:solidFill>
              </a:rPr>
              <a:t>/lg</a:t>
            </a:r>
            <a:r>
              <a:rPr lang="en-US" altLang="zh-CN" sz="2000">
                <a:solidFill>
                  <a:srgbClr val="009999"/>
                </a:solidFill>
              </a:rPr>
              <a:t> </a:t>
            </a:r>
            <a:r>
              <a:rPr lang="en-US" altLang="zh-CN" sz="2800" i="1">
                <a:solidFill>
                  <a:srgbClr val="009999"/>
                </a:solidFill>
              </a:rPr>
              <a:t>n</a:t>
            </a:r>
            <a:r>
              <a:rPr lang="en-US" altLang="zh-CN" sz="2800" i="1"/>
              <a:t>.</a:t>
            </a:r>
          </a:p>
          <a:p>
            <a:pPr marL="690563" indent="-690563">
              <a:lnSpc>
                <a:spcPct val="90000"/>
              </a:lnSpc>
              <a:buClr>
                <a:schemeClr val="accent2"/>
              </a:buClr>
            </a:pPr>
            <a:r>
              <a:rPr lang="en-US" altLang="zh-CN" sz="2800" i="1"/>
              <a:t>	</a:t>
            </a:r>
            <a:r>
              <a:rPr lang="en-US" altLang="zh-CN" sz="2800"/>
              <a:t>Master method does not apply.  In particular, for every constant </a:t>
            </a:r>
            <a:r>
              <a:rPr lang="en-US" altLang="zh-CN" sz="2800">
                <a:solidFill>
                  <a:srgbClr val="009999"/>
                </a:solidFill>
                <a:latin typeface="Symbol" pitchFamily="18" charset="2"/>
              </a:rPr>
              <a:t>e</a:t>
            </a:r>
            <a:r>
              <a:rPr lang="en-US" altLang="zh-CN" sz="2800">
                <a:solidFill>
                  <a:srgbClr val="009999"/>
                </a:solidFill>
              </a:rPr>
              <a:t> &gt; 0</a:t>
            </a:r>
            <a:r>
              <a:rPr lang="en-US" altLang="zh-CN" sz="2800"/>
              <a:t>, we have </a:t>
            </a:r>
            <a:r>
              <a:rPr lang="en-US" altLang="zh-CN" sz="2800" i="1">
                <a:solidFill>
                  <a:srgbClr val="009999"/>
                </a:solidFill>
              </a:rPr>
              <a:t>n</a:t>
            </a:r>
            <a:r>
              <a:rPr lang="en-US" altLang="zh-CN" sz="2800" baseline="30000">
                <a:solidFill>
                  <a:srgbClr val="009999"/>
                </a:solidFill>
                <a:latin typeface="Symbol" pitchFamily="18" charset="2"/>
              </a:rPr>
              <a:t>e</a:t>
            </a:r>
            <a:r>
              <a:rPr lang="en-US" altLang="zh-CN" sz="2800"/>
              <a:t> </a:t>
            </a:r>
            <a:r>
              <a:rPr lang="en-US" altLang="zh-CN" sz="2800" i="1">
                <a:solidFill>
                  <a:srgbClr val="009999"/>
                </a:solidFill>
                <a:latin typeface="Symbol" pitchFamily="18" charset="2"/>
              </a:rPr>
              <a:t>= </a:t>
            </a:r>
            <a:r>
              <a:rPr lang="en-US" altLang="zh-CN" sz="2800">
                <a:solidFill>
                  <a:srgbClr val="009999"/>
                </a:solidFill>
                <a:latin typeface="Symbol" pitchFamily="18" charset="2"/>
              </a:rPr>
              <a:t>w</a:t>
            </a:r>
            <a:r>
              <a:rPr lang="en-US" altLang="zh-CN" sz="2800">
                <a:solidFill>
                  <a:srgbClr val="009999"/>
                </a:solidFill>
              </a:rPr>
              <a:t>(lg</a:t>
            </a:r>
            <a:r>
              <a:rPr lang="en-US" altLang="zh-CN" sz="2000">
                <a:solidFill>
                  <a:srgbClr val="009999"/>
                </a:solidFill>
              </a:rPr>
              <a:t> </a:t>
            </a:r>
            <a:r>
              <a:rPr lang="en-US" altLang="zh-CN" sz="2800" i="1">
                <a:solidFill>
                  <a:srgbClr val="009999"/>
                </a:solidFill>
              </a:rPr>
              <a:t>n</a:t>
            </a:r>
            <a:r>
              <a:rPr lang="en-US" altLang="zh-CN" sz="2800">
                <a:solidFill>
                  <a:srgbClr val="009999"/>
                </a:solidFill>
              </a:rPr>
              <a:t>)</a:t>
            </a:r>
            <a:r>
              <a:rPr lang="en-US" altLang="zh-CN"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50825" y="549275"/>
            <a:ext cx="8229600" cy="633413"/>
          </a:xfrm>
          <a:prstGeom prst="rect">
            <a:avLst/>
          </a:prstGeom>
          <a:noFill/>
          <a:ln w="9525">
            <a:noFill/>
            <a:miter lim="800000"/>
            <a:headEnd/>
            <a:tailEnd/>
          </a:ln>
        </p:spPr>
        <p:txBody>
          <a:bodyPr anchor="ctr"/>
          <a:lstStyle/>
          <a:p>
            <a:pPr eaLnBrk="0" hangingPunct="0">
              <a:defRPr/>
            </a:pPr>
            <a:r>
              <a:rPr lang="zh-CN" altLang="zh-CN" sz="3600" b="1" dirty="0">
                <a:latin typeface="黑体" pitchFamily="49" charset="-122"/>
                <a:ea typeface="黑体" pitchFamily="49" charset="-122"/>
              </a:rPr>
              <a:t>欧几里得算法</a:t>
            </a:r>
            <a:endParaRPr lang="zh-CN" altLang="en-US" sz="3600" b="1" dirty="0">
              <a:latin typeface="黑体" pitchFamily="49" charset="-122"/>
              <a:ea typeface="黑体" pitchFamily="49" charset="-122"/>
              <a:cs typeface="+mj-cs"/>
            </a:endParaRPr>
          </a:p>
        </p:txBody>
      </p:sp>
      <p:sp>
        <p:nvSpPr>
          <p:cNvPr id="3" name="Rectangle 3"/>
          <p:cNvSpPr txBox="1">
            <a:spLocks noChangeArrowheads="1"/>
          </p:cNvSpPr>
          <p:nvPr/>
        </p:nvSpPr>
        <p:spPr bwMode="auto">
          <a:xfrm>
            <a:off x="611188" y="1412875"/>
            <a:ext cx="7921625" cy="4824413"/>
          </a:xfrm>
          <a:prstGeom prst="rect">
            <a:avLst/>
          </a:prstGeom>
          <a:noFill/>
          <a:ln w="9525">
            <a:noFill/>
            <a:miter lim="800000"/>
            <a:headEnd/>
            <a:tailEnd/>
          </a:ln>
        </p:spPr>
        <p:txBody>
          <a:bodyPr/>
          <a:lstStyle/>
          <a:p>
            <a:pPr eaLnBrk="0" hangingPunct="0">
              <a:spcBef>
                <a:spcPct val="20000"/>
              </a:spcBef>
              <a:defRPr/>
            </a:pPr>
            <a:r>
              <a:rPr lang="zh-CN" altLang="en-US" sz="2400" dirty="0">
                <a:latin typeface="+mn-lt"/>
                <a:ea typeface="+mn-ea"/>
              </a:rPr>
              <a:t>输入：正整数</a:t>
            </a:r>
            <a:r>
              <a:rPr lang="en-US" altLang="zh-CN" sz="2400" dirty="0">
                <a:latin typeface="+mn-lt"/>
                <a:ea typeface="+mn-ea"/>
              </a:rPr>
              <a:t>m</a:t>
            </a:r>
            <a:r>
              <a:rPr lang="zh-CN" altLang="en-US" sz="2400" dirty="0">
                <a:latin typeface="+mn-lt"/>
                <a:ea typeface="+mn-ea"/>
              </a:rPr>
              <a:t>、</a:t>
            </a:r>
            <a:r>
              <a:rPr lang="en-US" altLang="zh-CN" sz="2400" dirty="0">
                <a:latin typeface="+mn-lt"/>
                <a:ea typeface="+mn-ea"/>
              </a:rPr>
              <a:t>n</a:t>
            </a:r>
          </a:p>
          <a:p>
            <a:pPr eaLnBrk="0" hangingPunct="0">
              <a:spcBef>
                <a:spcPct val="20000"/>
              </a:spcBef>
              <a:defRPr/>
            </a:pPr>
            <a:r>
              <a:rPr lang="zh-CN" altLang="en-US" sz="2400" dirty="0">
                <a:latin typeface="+mn-lt"/>
                <a:ea typeface="+mn-ea"/>
              </a:rPr>
              <a:t>输出：</a:t>
            </a:r>
            <a:r>
              <a:rPr lang="en-US" altLang="zh-CN" sz="2400" dirty="0">
                <a:latin typeface="+mn-lt"/>
                <a:ea typeface="+mn-ea"/>
              </a:rPr>
              <a:t>m</a:t>
            </a:r>
            <a:r>
              <a:rPr lang="zh-CN" altLang="en-US" sz="2400" dirty="0">
                <a:latin typeface="+mn-lt"/>
                <a:ea typeface="+mn-ea"/>
              </a:rPr>
              <a:t>、</a:t>
            </a:r>
            <a:r>
              <a:rPr lang="en-US" altLang="zh-CN" sz="2400" dirty="0">
                <a:latin typeface="+mn-lt"/>
                <a:ea typeface="+mn-ea"/>
              </a:rPr>
              <a:t>n</a:t>
            </a:r>
            <a:r>
              <a:rPr lang="zh-CN" altLang="en-US" sz="2400" dirty="0">
                <a:latin typeface="+mn-lt"/>
                <a:ea typeface="+mn-ea"/>
              </a:rPr>
              <a:t>的最大公约数</a:t>
            </a:r>
          </a:p>
          <a:p>
            <a:pPr eaLnBrk="0" hangingPunct="0">
              <a:spcBef>
                <a:spcPct val="20000"/>
              </a:spcBef>
              <a:defRPr/>
            </a:pPr>
            <a:r>
              <a:rPr lang="zh-CN" altLang="en-US" sz="2400" dirty="0">
                <a:latin typeface="+mn-lt"/>
                <a:ea typeface="+mn-ea"/>
              </a:rPr>
              <a:t>  </a:t>
            </a:r>
            <a:r>
              <a:rPr lang="en-US" altLang="zh-CN" sz="2400" dirty="0" err="1">
                <a:latin typeface="+mn-lt"/>
                <a:ea typeface="+mn-ea"/>
              </a:rPr>
              <a:t>gcd</a:t>
            </a:r>
            <a:r>
              <a:rPr lang="en-US" altLang="zh-CN" sz="2400" dirty="0">
                <a:latin typeface="+mn-lt"/>
                <a:ea typeface="+mn-ea"/>
              </a:rPr>
              <a:t>(</a:t>
            </a:r>
            <a:r>
              <a:rPr lang="en-US" altLang="zh-CN" sz="2400" dirty="0" err="1">
                <a:latin typeface="+mn-lt"/>
                <a:ea typeface="+mn-ea"/>
              </a:rPr>
              <a:t>m,n</a:t>
            </a:r>
            <a:r>
              <a:rPr lang="en-US" altLang="zh-CN" sz="2400" dirty="0">
                <a:latin typeface="+mn-lt"/>
                <a:ea typeface="+mn-ea"/>
              </a:rPr>
              <a:t>)</a:t>
            </a:r>
          </a:p>
          <a:p>
            <a:pPr eaLnBrk="0" hangingPunct="0">
              <a:spcBef>
                <a:spcPct val="20000"/>
              </a:spcBef>
              <a:defRPr/>
            </a:pPr>
            <a:r>
              <a:rPr lang="en-US" altLang="zh-CN" sz="2400" dirty="0">
                <a:latin typeface="+mn-lt"/>
                <a:ea typeface="+mn-ea"/>
              </a:rPr>
              <a:t>    </a:t>
            </a:r>
            <a:r>
              <a:rPr lang="zh-CN" altLang="en-US" sz="2400" dirty="0">
                <a:latin typeface="+mn-lt"/>
                <a:ea typeface="+mn-ea"/>
              </a:rPr>
              <a:t>（</a:t>
            </a:r>
            <a:r>
              <a:rPr lang="en-US" altLang="zh-CN" sz="2400" dirty="0">
                <a:latin typeface="+mn-lt"/>
                <a:ea typeface="+mn-ea"/>
              </a:rPr>
              <a:t>1</a:t>
            </a:r>
            <a:r>
              <a:rPr lang="zh-CN" altLang="en-US" sz="2400" dirty="0">
                <a:latin typeface="+mn-lt"/>
                <a:ea typeface="+mn-ea"/>
              </a:rPr>
              <a:t>）</a:t>
            </a:r>
            <a:r>
              <a:rPr lang="en-US" altLang="zh-CN" sz="2400" dirty="0">
                <a:latin typeface="+mn-lt"/>
                <a:ea typeface="+mn-ea"/>
              </a:rPr>
              <a:t>r = m mod n</a:t>
            </a:r>
            <a:r>
              <a:rPr lang="zh-CN" altLang="en-US" sz="2400" dirty="0">
                <a:latin typeface="+mn-lt"/>
                <a:ea typeface="+mn-ea"/>
              </a:rPr>
              <a:t>；</a:t>
            </a:r>
            <a:endParaRPr lang="en-US" altLang="zh-CN" sz="2400" dirty="0">
              <a:latin typeface="+mn-lt"/>
              <a:ea typeface="+mn-ea"/>
            </a:endParaRPr>
          </a:p>
          <a:p>
            <a:pPr eaLnBrk="0" hangingPunct="0">
              <a:spcBef>
                <a:spcPct val="20000"/>
              </a:spcBef>
              <a:defRPr/>
            </a:pPr>
            <a:r>
              <a:rPr lang="zh-CN" altLang="en-US" sz="2400" dirty="0">
                <a:latin typeface="+mn-lt"/>
                <a:ea typeface="+mn-ea"/>
              </a:rPr>
              <a:t>    （</a:t>
            </a:r>
            <a:r>
              <a:rPr lang="en-US" altLang="zh-CN" sz="2400" dirty="0">
                <a:latin typeface="+mn-lt"/>
                <a:ea typeface="+mn-ea"/>
              </a:rPr>
              <a:t>2</a:t>
            </a:r>
            <a:r>
              <a:rPr lang="zh-CN" altLang="en-US" sz="2400" dirty="0">
                <a:latin typeface="+mn-lt"/>
                <a:ea typeface="+mn-ea"/>
              </a:rPr>
              <a:t>）若</a:t>
            </a:r>
            <a:r>
              <a:rPr lang="en-US" altLang="zh-CN" sz="2400" dirty="0">
                <a:latin typeface="+mn-lt"/>
                <a:ea typeface="+mn-ea"/>
              </a:rPr>
              <a:t>r=0</a:t>
            </a:r>
            <a:r>
              <a:rPr lang="zh-CN" altLang="en-US" sz="2400" dirty="0">
                <a:latin typeface="+mn-lt"/>
                <a:ea typeface="+mn-ea"/>
              </a:rPr>
              <a:t>，输出最大公约数</a:t>
            </a:r>
            <a:r>
              <a:rPr lang="en-US" altLang="zh-CN" sz="2400" dirty="0">
                <a:latin typeface="+mn-lt"/>
                <a:ea typeface="+mn-ea"/>
              </a:rPr>
              <a:t>n</a:t>
            </a:r>
            <a:r>
              <a:rPr lang="zh-CN" altLang="en-US" sz="2400" dirty="0">
                <a:latin typeface="+mn-lt"/>
                <a:ea typeface="+mn-ea"/>
              </a:rPr>
              <a:t>；</a:t>
            </a:r>
          </a:p>
          <a:p>
            <a:pPr eaLnBrk="0" hangingPunct="0">
              <a:spcBef>
                <a:spcPct val="20000"/>
              </a:spcBef>
              <a:defRPr/>
            </a:pPr>
            <a:r>
              <a:rPr lang="zh-CN" altLang="en-US" sz="2400" dirty="0">
                <a:latin typeface="+mn-lt"/>
                <a:ea typeface="+mn-ea"/>
              </a:rPr>
              <a:t>    （</a:t>
            </a:r>
            <a:r>
              <a:rPr lang="en-US" altLang="zh-CN" sz="2400" dirty="0">
                <a:latin typeface="+mn-lt"/>
                <a:ea typeface="+mn-ea"/>
              </a:rPr>
              <a:t>3</a:t>
            </a:r>
            <a:r>
              <a:rPr lang="zh-CN" altLang="en-US" sz="2400" dirty="0">
                <a:latin typeface="+mn-lt"/>
                <a:ea typeface="+mn-ea"/>
              </a:rPr>
              <a:t>）若</a:t>
            </a:r>
            <a:r>
              <a:rPr lang="en-US" altLang="zh-CN" sz="2400" dirty="0">
                <a:latin typeface="+mn-lt"/>
                <a:ea typeface="+mn-ea"/>
              </a:rPr>
              <a:t>r≠0</a:t>
            </a:r>
            <a:r>
              <a:rPr lang="zh-CN" altLang="en-US" sz="2400" dirty="0">
                <a:latin typeface="+mn-lt"/>
                <a:ea typeface="+mn-ea"/>
              </a:rPr>
              <a:t>，令</a:t>
            </a:r>
            <a:r>
              <a:rPr lang="en-US" altLang="zh-CN" sz="2400" dirty="0">
                <a:latin typeface="+mn-lt"/>
                <a:ea typeface="+mn-ea"/>
              </a:rPr>
              <a:t>m=n</a:t>
            </a:r>
            <a:r>
              <a:rPr lang="zh-CN" altLang="en-US" sz="2400" dirty="0">
                <a:latin typeface="+mn-lt"/>
                <a:ea typeface="+mn-ea"/>
              </a:rPr>
              <a:t>，</a:t>
            </a:r>
            <a:r>
              <a:rPr lang="en-US" altLang="zh-CN" sz="2400" dirty="0">
                <a:latin typeface="+mn-lt"/>
                <a:ea typeface="+mn-ea"/>
              </a:rPr>
              <a:t>n=r</a:t>
            </a:r>
            <a:r>
              <a:rPr lang="zh-CN" altLang="en-US" sz="2400" dirty="0">
                <a:latin typeface="+mn-lt"/>
                <a:ea typeface="+mn-ea"/>
              </a:rPr>
              <a:t>，转（</a:t>
            </a:r>
            <a:r>
              <a:rPr lang="en-US" altLang="zh-CN" sz="2400" dirty="0">
                <a:latin typeface="+mn-lt"/>
                <a:ea typeface="+mn-ea"/>
              </a:rPr>
              <a:t>1</a:t>
            </a:r>
            <a:r>
              <a:rPr lang="zh-CN" altLang="en-US" sz="2400" dirty="0">
                <a:latin typeface="+mn-lt"/>
                <a:ea typeface="+mn-ea"/>
              </a:rPr>
              <a:t>）继续。</a:t>
            </a:r>
          </a:p>
          <a:p>
            <a:pPr eaLnBrk="0" hangingPunct="0">
              <a:spcBef>
                <a:spcPct val="20000"/>
              </a:spcBef>
              <a:defRPr/>
            </a:pPr>
            <a:r>
              <a:rPr lang="zh-CN" altLang="en-US" sz="2400" dirty="0">
                <a:latin typeface="+mn-lt"/>
                <a:ea typeface="+mn-ea"/>
              </a:rPr>
              <a:t>按照算法</a:t>
            </a:r>
            <a:r>
              <a:rPr lang="en-US" altLang="zh-CN" sz="2400" dirty="0">
                <a:latin typeface="+mn-lt"/>
                <a:ea typeface="+mn-ea"/>
              </a:rPr>
              <a:t>3.1</a:t>
            </a:r>
            <a:r>
              <a:rPr lang="zh-CN" altLang="en-US" sz="2400" dirty="0">
                <a:latin typeface="+mn-lt"/>
                <a:ea typeface="+mn-ea"/>
              </a:rPr>
              <a:t>的计算规则，给定任意两个正整数 ，（</a:t>
            </a:r>
            <a:r>
              <a:rPr lang="en-US" altLang="zh-CN" sz="2400" dirty="0">
                <a:latin typeface="+mn-lt"/>
                <a:ea typeface="+mn-ea"/>
              </a:rPr>
              <a:t>1</a:t>
            </a:r>
            <a:r>
              <a:rPr lang="zh-CN" altLang="en-US" sz="2400" dirty="0">
                <a:latin typeface="+mn-lt"/>
                <a:ea typeface="+mn-ea"/>
              </a:rPr>
              <a:t>）、（</a:t>
            </a:r>
            <a:r>
              <a:rPr lang="en-US" altLang="zh-CN" sz="2400" dirty="0">
                <a:latin typeface="+mn-lt"/>
                <a:ea typeface="+mn-ea"/>
              </a:rPr>
              <a:t>3</a:t>
            </a:r>
            <a:r>
              <a:rPr lang="zh-CN" altLang="en-US" sz="2400" dirty="0">
                <a:latin typeface="+mn-lt"/>
                <a:ea typeface="+mn-ea"/>
              </a:rPr>
              <a:t>）步总能不断缩小 的值，使 值为</a:t>
            </a:r>
            <a:r>
              <a:rPr lang="en-US" altLang="zh-CN" sz="2400" dirty="0">
                <a:latin typeface="+mn-lt"/>
                <a:ea typeface="+mn-ea"/>
              </a:rPr>
              <a:t>0</a:t>
            </a:r>
            <a:r>
              <a:rPr lang="zh-CN" altLang="en-US" sz="2400" dirty="0">
                <a:latin typeface="+mn-lt"/>
                <a:ea typeface="+mn-ea"/>
              </a:rPr>
              <a:t>，算法终止，得到最大公约数。</a:t>
            </a:r>
          </a:p>
          <a:p>
            <a:pPr algn="ctr" eaLnBrk="0" hangingPunct="0">
              <a:spcBef>
                <a:spcPct val="20000"/>
              </a:spcBef>
              <a:defRPr/>
            </a:pPr>
            <a:r>
              <a:rPr lang="zh-CN" sz="3200" dirty="0">
                <a:solidFill>
                  <a:schemeClr val="tx1">
                    <a:tint val="75000"/>
                  </a:schemeClr>
                </a:solidFill>
                <a:latin typeface="+mn-lt"/>
                <a:ea typeface="+mn-ea"/>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hpcc-宣传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nhpcc-宣传册</Template>
  <TotalTime>11199</TotalTime>
  <Words>4877</Words>
  <Application>Microsoft Office PowerPoint</Application>
  <PresentationFormat>全屏显示(4:3)</PresentationFormat>
  <Paragraphs>621</Paragraphs>
  <Slides>86</Slides>
  <Notes>74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86</vt:i4>
      </vt:variant>
    </vt:vector>
  </HeadingPairs>
  <TitlesOfParts>
    <vt:vector size="100" baseType="lpstr">
      <vt:lpstr>\5b8b\4f53</vt:lpstr>
      <vt:lpstr>汉仪超粗宋简</vt:lpstr>
      <vt:lpstr>黑体</vt:lpstr>
      <vt:lpstr>宋体</vt:lpstr>
      <vt:lpstr>Arial</vt:lpstr>
      <vt:lpstr>Book Antiqua</vt:lpstr>
      <vt:lpstr>Calibri</vt:lpstr>
      <vt:lpstr>Courier New</vt:lpstr>
      <vt:lpstr>Symbol</vt:lpstr>
      <vt:lpstr>Times New Roman</vt:lpstr>
      <vt:lpstr>Wingdings</vt:lpstr>
      <vt:lpstr>nhpcc-宣传册</vt:lpstr>
      <vt:lpstr>Equation.3</vt:lpstr>
      <vt:lpstr>公式</vt:lpstr>
      <vt:lpstr>Introduction to Computational Thinking Chapter 8: Introduction to Algorithms</vt:lpstr>
      <vt:lpstr> 算法基础(课本第三章)</vt:lpstr>
      <vt:lpstr>计算思维的灵魂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求质数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主定理（Master Theorem)</vt:lpstr>
      <vt:lpstr>The master method</vt:lpstr>
      <vt:lpstr>Three common cases</vt:lpstr>
      <vt:lpstr>Three common cases</vt:lpstr>
      <vt:lpstr>Three common cases (cont.)</vt:lpstr>
      <vt:lpstr>Examples</vt:lpstr>
      <vt:lpstr>Examples</vt:lpstr>
    </vt:vector>
  </TitlesOfParts>
  <Company>深圳大学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计算机前沿技术讲座 2011年秋季</dc:title>
  <dc:creator>毛睿</dc:creator>
  <cp:lastModifiedBy>mao rui</cp:lastModifiedBy>
  <cp:revision>2366</cp:revision>
  <dcterms:created xsi:type="dcterms:W3CDTF">2011-09-12T12:30:47Z</dcterms:created>
  <dcterms:modified xsi:type="dcterms:W3CDTF">2019-12-16T11:12:41Z</dcterms:modified>
</cp:coreProperties>
</file>