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33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09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AD1C-05B3-438F-8E20-E3E058812D96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F53C7-AE8B-426E-BBB5-57A4986D06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5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334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48577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6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3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6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3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1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-compression.com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/>
          <a:lstStyle/>
          <a:p>
            <a:pPr algn="ctr"/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Introduction to Computational Thinking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200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>Chapter 9: Computer Science Unplugged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919572" y="4005064"/>
            <a:ext cx="7304856" cy="17526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Rui</a:t>
            </a:r>
            <a:r>
              <a:rPr lang="en-US" altLang="zh-CN" dirty="0" smtClean="0"/>
              <a:t> Mao</a:t>
            </a:r>
          </a:p>
          <a:p>
            <a:pPr>
              <a:defRPr/>
            </a:pPr>
            <a:r>
              <a:rPr lang="en-US" altLang="zh-CN" dirty="0" smtClean="0"/>
              <a:t>Shenzhen </a:t>
            </a:r>
            <a:r>
              <a:rPr lang="en-US" altLang="zh-CN" dirty="0" smtClean="0"/>
              <a:t>University</a:t>
            </a:r>
          </a:p>
          <a:p>
            <a:pPr>
              <a:defRPr/>
            </a:pPr>
            <a:r>
              <a:rPr lang="en-US" altLang="zh-CN" dirty="0"/>
              <a:t>Shenzhen Institute of Computing </a:t>
            </a:r>
            <a:r>
              <a:rPr lang="en-US" altLang="zh-CN" dirty="0" smtClean="0"/>
              <a:t>Sciences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30325" y="714375"/>
            <a:ext cx="3105150" cy="59531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编码树的构建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4825" y="1955800"/>
            <a:ext cx="8039100" cy="3925888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重复以下步骤，直到只剩下一颗树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 选择两颗权重最小的树，记作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T1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T2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，创建一个新的节点，该结点值为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T1+T2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，该节点的左子树为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T1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，右子树为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T2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kumimoji="1" lang="en-US" altLang="zh-CN" sz="20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0" y="4168775"/>
            <a:ext cx="56165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35075" y="728663"/>
            <a:ext cx="3186113" cy="58102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编码树的构建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9838" y="1841500"/>
            <a:ext cx="59055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213" y="4030663"/>
            <a:ext cx="5976937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30325" y="782638"/>
            <a:ext cx="3036888" cy="58261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编码树的构建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495425"/>
            <a:ext cx="54737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463" y="3817938"/>
            <a:ext cx="575945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47775" y="823913"/>
            <a:ext cx="3132138" cy="58261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编码树的构建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1950" y="1489075"/>
            <a:ext cx="4751388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2959100"/>
            <a:ext cx="5100638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62063" y="782638"/>
            <a:ext cx="2995612" cy="58261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编码树的构建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1475" y="1871663"/>
            <a:ext cx="5113338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2867025" y="2087563"/>
            <a:ext cx="2873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930400" y="2735263"/>
            <a:ext cx="360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009900" y="2735263"/>
            <a:ext cx="43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4306888" y="1943100"/>
            <a:ext cx="360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875088" y="2663825"/>
            <a:ext cx="358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5241925" y="2592388"/>
            <a:ext cx="433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298825" y="3384550"/>
            <a:ext cx="287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4090988" y="3455988"/>
            <a:ext cx="287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4810125" y="3455988"/>
            <a:ext cx="360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891213" y="3455988"/>
            <a:ext cx="358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4306888" y="4103688"/>
            <a:ext cx="288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5099050" y="4176713"/>
            <a:ext cx="358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5534025" y="4164013"/>
            <a:ext cx="288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323013" y="4103688"/>
            <a:ext cx="43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257" y="573205"/>
            <a:ext cx="8229600" cy="680659"/>
          </a:xfrm>
        </p:spPr>
        <p:txBody>
          <a:bodyPr/>
          <a:lstStyle/>
          <a:p>
            <a:r>
              <a:rPr lang="en-US" altLang="zh-CN" dirty="0" smtClean="0"/>
              <a:t>Huffman</a:t>
            </a:r>
            <a:r>
              <a:rPr lang="zh-CN" altLang="en-US" dirty="0" smtClean="0"/>
              <a:t>压缩的伪代码描述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Input: the original string</a:t>
            </a:r>
          </a:p>
          <a:p>
            <a:pPr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Output: compressed string</a:t>
            </a:r>
          </a:p>
          <a:p>
            <a:pPr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HUFFMAN(s)</a:t>
            </a:r>
          </a:p>
          <a:p>
            <a:pPr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1 count the frequencies of each char in s</a:t>
            </a:r>
          </a:p>
          <a:p>
            <a:pPr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2 REPEAT</a:t>
            </a:r>
          </a:p>
          <a:p>
            <a:pPr marL="457200" indent="-45720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3 		Find the two chars with the min count</a:t>
            </a:r>
          </a:p>
          <a:p>
            <a:pPr marL="457200" indent="-45720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4  	Combine the two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mins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into a new char</a:t>
            </a:r>
          </a:p>
          <a:p>
            <a:pPr marL="457200" indent="-45720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5 UNTIL only one char left</a:t>
            </a:r>
          </a:p>
          <a:p>
            <a:pPr marL="457200" indent="-45720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6 For every char</a:t>
            </a:r>
          </a:p>
          <a:p>
            <a:pPr marL="457200" indent="-45720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7 		Descending from the root, determine its code</a:t>
            </a:r>
          </a:p>
          <a:p>
            <a:pPr marL="457200" indent="-45720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8 RETURN the compressed string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57313" y="741363"/>
            <a:ext cx="2054225" cy="596900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承前启后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1488" y="1804988"/>
            <a:ext cx="8194675" cy="4337050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上面的树形编码方法实际上就是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Huffman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编码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直到上世纪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年代中后期，基本上，所有的数据压缩算法都是围绕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Huffman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编码的一些改进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1977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年，以色列两位数学家提出了一种完全不同的压缩编码方法，这种方法时至今日应用非常广泛。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这种方法被称作 </a:t>
            </a:r>
            <a:r>
              <a:rPr kumimoji="1" lang="en-US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Lempel-Ziv</a:t>
            </a:r>
            <a:r>
              <a:rPr kumimoji="1" lang="en-US" altLang="zh-CN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zh-CN" altLang="en-US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用两位数学家的名字命名，简称</a:t>
            </a:r>
            <a:r>
              <a:rPr kumimoji="1" lang="en-US" altLang="zh-CN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LZ</a:t>
            </a:r>
            <a:r>
              <a:rPr kumimoji="1" lang="zh-CN" altLang="en-US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算法</a:t>
            </a:r>
            <a:r>
              <a:rPr kumimoji="1" lang="en-US" altLang="zh-CN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kumimoji="1" lang="en-US" altLang="zh-CN" sz="260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这种算法在进行压缩的过程中，创建字典，利用字典所对应的索引替换原单词。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17625" y="741363"/>
            <a:ext cx="3349625" cy="630237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LZ</a:t>
            </a: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算法文字表述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27063" y="1828800"/>
            <a:ext cx="7889875" cy="4302125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   while(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原文指针没有指向文字末尾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  { 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用字典里尽可能长的项目匹配从当前指针开始的</a:t>
            </a:r>
            <a:endParaRPr kumimoji="1" lang="en-US" altLang="zh-CN" sz="260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  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 字符串；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   输出</a:t>
            </a:r>
            <a:r>
              <a:rPr kumimoji="1" lang="zh-CN" altLang="en-US" sz="2600" kern="0" dirty="0">
                <a:solidFill>
                  <a:srgbClr val="9900FF"/>
                </a:solidFill>
                <a:latin typeface="+mn-lt"/>
                <a:ea typeface="+mn-ea"/>
              </a:rPr>
              <a:t>最长匹配项</a:t>
            </a:r>
            <a:r>
              <a:rPr kumimoji="1" lang="en-US" altLang="zh-CN" sz="2600" kern="0" dirty="0">
                <a:solidFill>
                  <a:srgbClr val="9900FF"/>
                </a:solidFill>
                <a:latin typeface="+mn-lt"/>
                <a:ea typeface="+mn-ea"/>
              </a:rPr>
              <a:t>+</a:t>
            </a:r>
            <a:r>
              <a:rPr kumimoji="1" lang="zh-CN" altLang="en-US" sz="2600" kern="0" dirty="0">
                <a:solidFill>
                  <a:srgbClr val="9900FF"/>
                </a:solidFill>
                <a:latin typeface="+mn-lt"/>
                <a:ea typeface="+mn-ea"/>
              </a:rPr>
              <a:t>后一个字符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   </a:t>
            </a:r>
            <a:r>
              <a:rPr kumimoji="1" lang="zh-CN" altLang="en-US" sz="2600" kern="0" dirty="0">
                <a:solidFill>
                  <a:srgbClr val="9900FF"/>
                </a:solidFill>
                <a:latin typeface="+mn-lt"/>
                <a:ea typeface="+mn-ea"/>
              </a:rPr>
              <a:t>最长</a:t>
            </a:r>
            <a:r>
              <a:rPr kumimoji="1" lang="zh-CN" altLang="en-US" sz="2600" kern="0" dirty="0" smtClean="0">
                <a:solidFill>
                  <a:srgbClr val="9900FF"/>
                </a:solidFill>
                <a:latin typeface="+mn-lt"/>
                <a:ea typeface="+mn-ea"/>
              </a:rPr>
              <a:t>匹配项</a:t>
            </a:r>
            <a:r>
              <a:rPr kumimoji="1" lang="en-US" altLang="zh-CN" sz="2600" kern="0" dirty="0" smtClean="0">
                <a:solidFill>
                  <a:srgbClr val="9900FF"/>
                </a:solidFill>
                <a:latin typeface="+mn-lt"/>
                <a:ea typeface="+mn-ea"/>
              </a:rPr>
              <a:t>+</a:t>
            </a:r>
            <a:r>
              <a:rPr kumimoji="1" lang="zh-CN" altLang="en-US" sz="2600" kern="0" dirty="0">
                <a:solidFill>
                  <a:srgbClr val="9900FF"/>
                </a:solidFill>
                <a:latin typeface="+mn-lt"/>
                <a:ea typeface="+mn-ea"/>
              </a:rPr>
              <a:t>后一个字符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进出字典；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   原文指针移到</a:t>
            </a:r>
            <a:r>
              <a:rPr kumimoji="1" lang="zh-CN" altLang="en-US" sz="2600" kern="0" dirty="0">
                <a:solidFill>
                  <a:srgbClr val="9900FF"/>
                </a:solidFill>
                <a:latin typeface="+mn-lt"/>
                <a:ea typeface="+mn-ea"/>
              </a:rPr>
              <a:t>最长</a:t>
            </a:r>
            <a:r>
              <a:rPr kumimoji="1" lang="zh-CN" altLang="en-US" sz="2600" kern="0" dirty="0" smtClean="0">
                <a:solidFill>
                  <a:srgbClr val="9900FF"/>
                </a:solidFill>
                <a:latin typeface="+mn-lt"/>
                <a:ea typeface="+mn-ea"/>
              </a:rPr>
              <a:t>匹配项</a:t>
            </a:r>
            <a:r>
              <a:rPr kumimoji="1" lang="en-US" altLang="zh-CN" sz="2600" kern="0" dirty="0" smtClean="0">
                <a:solidFill>
                  <a:srgbClr val="9900FF"/>
                </a:solidFill>
                <a:latin typeface="+mn-lt"/>
                <a:ea typeface="+mn-ea"/>
              </a:rPr>
              <a:t>+</a:t>
            </a:r>
            <a:r>
              <a:rPr kumimoji="1" lang="zh-CN" altLang="en-US" sz="2600" kern="0" dirty="0">
                <a:solidFill>
                  <a:srgbClr val="9900FF"/>
                </a:solidFill>
                <a:latin typeface="+mn-lt"/>
                <a:ea typeface="+mn-ea"/>
              </a:rPr>
              <a:t>后一个字符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之后的第一</a:t>
            </a:r>
            <a:endParaRPr kumimoji="1" lang="en-US" altLang="zh-CN" sz="260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   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个字符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03338" y="755650"/>
            <a:ext cx="5861050" cy="527050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一个使用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LZ</a:t>
            </a: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压缩算法的例子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55725" y="1470025"/>
            <a:ext cx="5618163" cy="468313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100" kern="0" dirty="0">
                <a:solidFill>
                  <a:schemeClr val="tx1"/>
                </a:solidFill>
                <a:latin typeface="+mn-lt"/>
                <a:ea typeface="+mn-ea"/>
              </a:rPr>
              <a:t>待压缩的字符串</a:t>
            </a:r>
            <a:r>
              <a:rPr kumimoji="1" lang="en-US" sz="21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ABBCBCABABCAABCAAB</a:t>
            </a:r>
            <a:endParaRPr kumimoji="1" lang="en-US" altLang="zh-CN" sz="21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kumimoji="1" lang="en-US" altLang="zh-CN" sz="21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484" name="Picture 4" descr="LZ78compressi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772816"/>
            <a:ext cx="7921625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11188" y="5918200"/>
            <a:ext cx="4451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最后的输出</a:t>
            </a:r>
            <a:r>
              <a:rPr lang="en-US" altLang="zh-CN">
                <a:solidFill>
                  <a:schemeClr val="tx1"/>
                </a:solidFill>
              </a:rPr>
              <a:t>0A0B2C3A2A4A6B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28738" y="695325"/>
            <a:ext cx="5876925" cy="6016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一个使用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LZ</a:t>
            </a: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压缩算法的例子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92213" y="1584325"/>
            <a:ext cx="7310437" cy="4733925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 A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not in the Dictionary;</a:t>
            </a:r>
            <a:r>
              <a:rPr kumimoji="1" lang="en-US" altLang="zh-CN" sz="1700" kern="0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output0A</a:t>
            </a:r>
            <a:r>
              <a:rPr kumimoji="1" lang="en-US" altLang="zh-CN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insert it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B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not in the Dictionary;</a:t>
            </a:r>
            <a:r>
              <a:rPr kumimoji="1" lang="en-US" sz="1700" kern="0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1700" kern="0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output0B</a:t>
            </a:r>
            <a:r>
              <a:rPr kumimoji="1" lang="en-US" altLang="zh-CN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insert it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 B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not in the Dictionary; </a:t>
            </a:r>
            <a:r>
              <a:rPr kumimoji="1" lang="en-US" altLang="zh-CN" sz="1700" kern="0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output2C</a:t>
            </a:r>
            <a:r>
              <a:rPr kumimoji="1" lang="en-US" altLang="zh-CN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insert it.  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 B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BCA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not in the Dictionary;</a:t>
            </a:r>
            <a:r>
              <a:rPr kumimoji="1" lang="en-US" altLang="zh-CN" sz="1700" kern="0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output3A</a:t>
            </a:r>
            <a:r>
              <a:rPr kumimoji="1" lang="en-US" altLang="zh-CN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insert it.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 B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BA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not in the Dictionary; </a:t>
            </a:r>
            <a:r>
              <a:rPr kumimoji="1" lang="en-US" altLang="zh-CN" sz="1700" kern="0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output2A</a:t>
            </a:r>
            <a:r>
              <a:rPr kumimoji="1" lang="en-US" altLang="zh-CN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insert it.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6. B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BCA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BCAA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not in the Dictionary; </a:t>
            </a:r>
            <a:r>
              <a:rPr kumimoji="1" lang="en-US" altLang="zh-CN" sz="1700" kern="0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output4A</a:t>
            </a:r>
            <a:r>
              <a:rPr kumimoji="1" lang="en-US" altLang="zh-CN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insert it.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7. B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BCA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BCAA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in the Dictionary.</a:t>
            </a:r>
            <a:endParaRPr kumimoji="1" lang="en-US" sz="1700" b="1" kern="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7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BCAAB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not in the Dictionary; </a:t>
            </a:r>
            <a:r>
              <a:rPr kumimoji="1" lang="en-US" altLang="zh-CN" sz="1700" kern="0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output6B</a:t>
            </a:r>
            <a:r>
              <a:rPr kumimoji="1" lang="en-US" altLang="zh-CN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en-US" sz="17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insert it.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kumimoji="1" lang="en-US" altLang="zh-CN" sz="17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83400" y="2543175"/>
            <a:ext cx="554038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建立字典的过程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2"/>
            <a:ext cx="8229600" cy="1079971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Chapter 9: Computer Science Unplugged</a:t>
            </a:r>
            <a:br>
              <a:rPr lang="en-US" altLang="zh-CN" dirty="0" smtClean="0">
                <a:latin typeface="Times New Roman" pitchFamily="18" charset="0"/>
                <a:ea typeface="黑体" pitchFamily="49" charset="-122"/>
              </a:rPr>
            </a:b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不插电的计算机科学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628799"/>
            <a:ext cx="8229600" cy="4497363"/>
          </a:xfrm>
        </p:spPr>
        <p:txBody>
          <a:bodyPr/>
          <a:lstStyle/>
          <a:p>
            <a:r>
              <a:rPr lang="zh-CN" altLang="en-US" dirty="0" smtClean="0"/>
              <a:t>压缩算法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Huffman</a:t>
            </a:r>
          </a:p>
          <a:p>
            <a:pPr lvl="1"/>
            <a:r>
              <a:rPr lang="en-US" altLang="zh-CN" dirty="0" smtClean="0"/>
              <a:t>LZ</a:t>
            </a:r>
          </a:p>
          <a:p>
            <a:r>
              <a:rPr lang="zh-CN" altLang="en-US" dirty="0" smtClean="0"/>
              <a:t>排序算法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基数排序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03338" y="755650"/>
            <a:ext cx="5792787" cy="58261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一个使用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LZ</a:t>
            </a: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压缩算法的例子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1175" y="1819275"/>
            <a:ext cx="8074025" cy="3981450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原字符串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ABBCBCABABCAABCAA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共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18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个字符，需要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144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位二进制位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而压缩后的字符串</a:t>
            </a:r>
            <a:r>
              <a:rPr kumimoji="1" lang="en-US" altLang="zh-CN" sz="2000" kern="0" smtClean="0">
                <a:solidFill>
                  <a:schemeClr val="tx1"/>
                </a:solidFill>
                <a:latin typeface="+mn-lt"/>
                <a:ea typeface="+mn-ea"/>
              </a:rPr>
              <a:t>0A0B2C3A2A4A6B</a:t>
            </a:r>
            <a:endParaRPr kumimoji="1" lang="en-US" altLang="zh-CN" sz="20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41425" y="709613"/>
            <a:ext cx="4708525" cy="61436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sz="3200" b="1" kern="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LZ78 </a:t>
            </a:r>
            <a:r>
              <a:rPr kumimoji="1" lang="zh-CN" altLang="en-US" sz="3200" b="1" kern="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压缩算法的伪代码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68413" y="1493838"/>
            <a:ext cx="7451725" cy="5084762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Dictionary 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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empty ; Prefix 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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empty ; 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DictionaryIndex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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1;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while(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characterStream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is not empty</a:t>
            </a:r>
            <a:r>
              <a:rPr kumimoji="1" lang="en-US" sz="1400" b="1" kern="0" dirty="0">
                <a:solidFill>
                  <a:srgbClr val="9900FF"/>
                </a:solidFill>
                <a:latin typeface="+mn-lt"/>
                <a:ea typeface="+mn-ea"/>
              </a:rPr>
              <a:t>)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未达到被压缩字符串的末尾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{</a:t>
            </a:r>
            <a:r>
              <a:rPr kumimoji="1" lang="en-US" altLang="zh-CN" sz="1400" b="1" kern="0" dirty="0">
                <a:solidFill>
                  <a:schemeClr val="accent2"/>
                </a:solidFill>
                <a:latin typeface="+mn-lt"/>
                <a:ea typeface="+mn-ea"/>
              </a:rPr>
              <a:t>    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用字典里尽可能长的项去匹配当前的字符串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	Char 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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next character in 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characterStream</a:t>
            </a:r>
            <a:r>
              <a:rPr kumimoji="1" lang="en-US" sz="1400" b="1" kern="0" dirty="0">
                <a:solidFill>
                  <a:srgbClr val="9900FF"/>
                </a:solidFill>
                <a:latin typeface="+mn-lt"/>
                <a:ea typeface="+mn-ea"/>
              </a:rPr>
              <a:t>;</a:t>
            </a:r>
            <a:endParaRPr kumimoji="1" lang="en-US" altLang="zh-CN" sz="1400" b="1" kern="0" dirty="0">
              <a:solidFill>
                <a:srgbClr val="9900FF"/>
              </a:solidFill>
              <a:latin typeface="+mn-lt"/>
              <a:ea typeface="+mn-ea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 if(Prefix + Char exists in the Dictionary</a:t>
            </a:r>
            <a:r>
              <a:rPr kumimoji="1" lang="en-US" sz="1400" b="1" kern="0" dirty="0">
                <a:solidFill>
                  <a:srgbClr val="9900FF"/>
                </a:solidFill>
                <a:latin typeface="+mn-lt"/>
                <a:ea typeface="+mn-ea"/>
              </a:rPr>
              <a:t>)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如果前缀在字典中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        Prefix 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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Prefix + Char </a:t>
            </a:r>
            <a:r>
              <a:rPr kumimoji="1" lang="en-US" sz="1400" b="1" kern="0" dirty="0">
                <a:solidFill>
                  <a:srgbClr val="9900FF"/>
                </a:solidFill>
                <a:latin typeface="+mn-lt"/>
                <a:ea typeface="+mn-ea"/>
              </a:rPr>
              <a:t>;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继续从前缀中取一个字符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  else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//prefix(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字典里尽可能长的项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) + char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在字典中不存在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   {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          if(Prefix is empty)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                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CodeWordForPrefix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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0 ;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         else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输出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prefix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的</a:t>
            </a:r>
            <a:r>
              <a:rPr kumimoji="1" lang="en-US" altLang="zh-CN" sz="1400" b="1" kern="0" dirty="0" err="1">
                <a:solidFill>
                  <a:srgbClr val="FF0000"/>
                </a:solidFill>
                <a:latin typeface="+mn-lt"/>
                <a:ea typeface="+mn-ea"/>
              </a:rPr>
              <a:t>index+char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，另外</a:t>
            </a:r>
            <a:r>
              <a:rPr kumimoji="1" lang="en-US" altLang="zh-CN" sz="1400" b="1" kern="0" dirty="0" err="1">
                <a:solidFill>
                  <a:srgbClr val="FF0000"/>
                </a:solidFill>
                <a:latin typeface="+mn-lt"/>
                <a:ea typeface="+mn-ea"/>
              </a:rPr>
              <a:t>prefix+char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进入字典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                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CodeWordForPrefix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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DictionaryIndex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for Prefix ;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          Output: (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CodeWordForPrefix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, Char) </a:t>
            </a:r>
            <a:r>
              <a:rPr kumimoji="1" lang="en-US" sz="1400" b="1" kern="0" dirty="0">
                <a:solidFill>
                  <a:srgbClr val="9900FF"/>
                </a:solidFill>
                <a:latin typeface="+mn-lt"/>
                <a:ea typeface="+mn-ea"/>
              </a:rPr>
              <a:t>;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输出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(prefix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对应的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index, char)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	         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insertInDictionary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( ( 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DictionaryIndex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, Prefix + Char) </a:t>
            </a:r>
            <a:r>
              <a:rPr kumimoji="1" lang="en-US" sz="1400" b="1" kern="0" dirty="0">
                <a:solidFill>
                  <a:srgbClr val="9900FF"/>
                </a:solidFill>
                <a:latin typeface="+mn-lt"/>
                <a:ea typeface="+mn-ea"/>
              </a:rPr>
              <a:t>);</a:t>
            </a:r>
            <a:endParaRPr kumimoji="1" lang="en-US" altLang="zh-CN" sz="1400" b="1" kern="0" dirty="0">
              <a:solidFill>
                <a:srgbClr val="9900FF"/>
              </a:solidFill>
              <a:latin typeface="+mn-lt"/>
              <a:ea typeface="+mn-ea"/>
            </a:endParaRP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	         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DictionaryIndex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++ ;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	         Prefix 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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empty ;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	  }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}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if(Prefix is not empty</a:t>
            </a:r>
            <a:r>
              <a:rPr kumimoji="1" lang="en-US" sz="1400" b="1" kern="0" dirty="0">
                <a:solidFill>
                  <a:srgbClr val="9900FF"/>
                </a:solidFill>
                <a:latin typeface="+mn-lt"/>
                <a:ea typeface="+mn-ea"/>
              </a:rPr>
              <a:t>)</a:t>
            </a:r>
            <a:r>
              <a:rPr kumimoji="1" lang="en-US" altLang="zh-CN" sz="1400" b="1" kern="0" dirty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kumimoji="1" lang="zh-CN" altLang="en-US" sz="1400" b="1" kern="0" dirty="0">
                <a:solidFill>
                  <a:srgbClr val="FF0000"/>
                </a:solidFill>
                <a:latin typeface="+mn-lt"/>
                <a:ea typeface="+mn-ea"/>
              </a:rPr>
              <a:t>当前字符串包含了被压缩字符串的最后一个字符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{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	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CodeWordForPrefix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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DictionaryIndex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for Prefix;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    Output: (</a:t>
            </a:r>
            <a:r>
              <a:rPr kumimoji="1" lang="en-US" sz="1400" b="1" kern="0" dirty="0" err="1">
                <a:solidFill>
                  <a:schemeClr val="accent2"/>
                </a:solidFill>
                <a:latin typeface="+mn-lt"/>
                <a:ea typeface="+mn-ea"/>
              </a:rPr>
              <a:t>CodeWordForPrefix</a:t>
            </a: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 ,   ) ;</a:t>
            </a:r>
          </a:p>
          <a:p>
            <a:pPr marL="188913" indent="-188913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400" b="1" kern="0" dirty="0">
                <a:solidFill>
                  <a:schemeClr val="accent2"/>
                </a:solidFill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76350" y="714375"/>
            <a:ext cx="5097463" cy="609600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解压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LZ</a:t>
            </a: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算法压缩后的文本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858963"/>
            <a:ext cx="8167688" cy="3586162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解压缩的算法比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LZ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压缩算法简单了很多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利用被压缩字符串中的数字找到字典上对应项，将其替换成对应项即可，知道文件末尾，完成解压缩。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71600" y="509588"/>
            <a:ext cx="3282950" cy="514350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en-US" sz="2600" b="1" kern="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LZ78 Decompression</a:t>
            </a:r>
            <a:endParaRPr kumimoji="1" lang="en-US" altLang="zh-CN" sz="2600" b="1" kern="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36675" y="901700"/>
            <a:ext cx="7575550" cy="503238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将</a:t>
            </a:r>
            <a:r>
              <a:rPr kumimoji="1" lang="en-US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(0, A) (0, B) (2, C) (3, A) (2, A) (4, A) (6, B)</a:t>
            </a:r>
            <a:r>
              <a:rPr kumimoji="1" lang="zh-CN" altLang="en-US" sz="26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解压缩</a:t>
            </a:r>
            <a:r>
              <a:rPr kumimoji="1" lang="zh-CN" altLang="en-US" sz="20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kumimoji="1" lang="en-US" altLang="zh-CN" sz="20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4580" name="Picture 4" descr="LZ78decompressi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688" y="1462088"/>
            <a:ext cx="69119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50825" y="5513388"/>
            <a:ext cx="42116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结果如下：</a:t>
            </a:r>
            <a:r>
              <a:rPr lang="en-US" altLang="zh-CN">
                <a:solidFill>
                  <a:schemeClr val="tx1"/>
                </a:solidFill>
              </a:rPr>
              <a:t>ABBCBCABABCAABCAAA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44613" y="782638"/>
            <a:ext cx="1971675" cy="58261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课后练习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4363" y="1927225"/>
            <a:ext cx="7805737" cy="4037013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1. </a:t>
            </a:r>
            <a:r>
              <a:rPr kumimoji="1" lang="zh-CN" altLang="en-US" kern="0" dirty="0">
                <a:solidFill>
                  <a:schemeClr val="tx1"/>
                </a:solidFill>
                <a:latin typeface="+mn-lt"/>
                <a:ea typeface="+mn-ea"/>
              </a:rPr>
              <a:t>使用</a:t>
            </a:r>
            <a:r>
              <a:rPr kumimoji="1"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LZ</a:t>
            </a:r>
            <a:r>
              <a:rPr kumimoji="1" lang="zh-CN" altLang="en-US" kern="0" dirty="0">
                <a:solidFill>
                  <a:schemeClr val="tx1"/>
                </a:solidFill>
                <a:latin typeface="+mn-lt"/>
                <a:ea typeface="+mn-ea"/>
              </a:rPr>
              <a:t>算法来压缩字符串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    SATATASACITASA</a:t>
            </a:r>
            <a:r>
              <a:rPr kumimoji="1" lang="zh-CN" altLang="en-US" kern="0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kumimoji="1" lang="zh-CN" altLang="en-US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2.  </a:t>
            </a:r>
            <a:r>
              <a:rPr kumimoji="1" lang="zh-CN" altLang="en-US" kern="0" dirty="0">
                <a:solidFill>
                  <a:schemeClr val="tx1"/>
                </a:solidFill>
                <a:latin typeface="+mn-lt"/>
                <a:ea typeface="+mn-ea"/>
              </a:rPr>
              <a:t>写一个程序使用</a:t>
            </a:r>
            <a:r>
              <a:rPr kumimoji="1"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LZ</a:t>
            </a:r>
            <a:r>
              <a:rPr kumimoji="1" lang="zh-CN" altLang="en-US" kern="0" dirty="0">
                <a:solidFill>
                  <a:schemeClr val="tx1"/>
                </a:solidFill>
                <a:latin typeface="+mn-lt"/>
                <a:ea typeface="+mn-ea"/>
              </a:rPr>
              <a:t>算法来压缩给定的字符串 。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kumimoji="1" lang="zh-CN" altLang="en-US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3. </a:t>
            </a:r>
            <a:r>
              <a:rPr kumimoji="1" lang="zh-CN" altLang="en-US" kern="0" dirty="0">
                <a:solidFill>
                  <a:schemeClr val="tx1"/>
                </a:solidFill>
                <a:latin typeface="+mn-lt"/>
                <a:ea typeface="+mn-ea"/>
              </a:rPr>
              <a:t>写一个程序来解码使用</a:t>
            </a:r>
            <a:r>
              <a:rPr kumimoji="1"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LZ</a:t>
            </a:r>
            <a:r>
              <a:rPr kumimoji="1" lang="zh-CN" altLang="en-US" kern="0" dirty="0">
                <a:solidFill>
                  <a:schemeClr val="tx1"/>
                </a:solidFill>
                <a:latin typeface="+mn-lt"/>
                <a:ea typeface="+mn-ea"/>
              </a:rPr>
              <a:t>算法压缩后的字符串。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kumimoji="1" lang="en-US" altLang="zh-CN" sz="20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03338" y="823913"/>
            <a:ext cx="1917700" cy="527050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参考材料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1175" y="1873250"/>
            <a:ext cx="8128000" cy="3708400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[1] J. </a:t>
            </a:r>
            <a:r>
              <a:rPr kumimoji="1" lang="en-US" altLang="zh-CN" sz="2100" kern="0" dirty="0" err="1">
                <a:solidFill>
                  <a:schemeClr val="tx1"/>
                </a:solidFill>
                <a:latin typeface="+mn-lt"/>
                <a:ea typeface="+mn-ea"/>
              </a:rPr>
              <a:t>Ziv</a:t>
            </a:r>
            <a:r>
              <a:rPr kumimoji="1"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 and A. Lempel, “A Universal Algorithm for Sequential Data Compression,” </a:t>
            </a:r>
            <a:r>
              <a:rPr kumimoji="1" lang="en-US" altLang="zh-CN" sz="2100" i="1" kern="0" dirty="0">
                <a:solidFill>
                  <a:schemeClr val="tx1"/>
                </a:solidFill>
                <a:latin typeface="+mn-lt"/>
                <a:ea typeface="+mn-ea"/>
              </a:rPr>
              <a:t>IEEE Trans. on Information Theory</a:t>
            </a:r>
            <a:r>
              <a:rPr kumimoji="1"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, pp. 337-343, May 1977.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[2] </a:t>
            </a:r>
            <a:r>
              <a:rPr kumimoji="1" lang="en-US" altLang="zh-CN" sz="2100" kern="0" dirty="0">
                <a:solidFill>
                  <a:schemeClr val="tx1"/>
                </a:solidFill>
                <a:latin typeface="+mn-lt"/>
                <a:ea typeface="+mn-ea"/>
                <a:hlinkClick r:id="rId2"/>
              </a:rPr>
              <a:t>http://www.data-compression.com</a:t>
            </a:r>
            <a:r>
              <a:rPr kumimoji="1"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[3] Mark Nelson and Jean-</a:t>
            </a:r>
            <a:r>
              <a:rPr kumimoji="1" lang="en-US" altLang="zh-CN" sz="2100" kern="0" dirty="0" err="1">
                <a:solidFill>
                  <a:schemeClr val="tx1"/>
                </a:solidFill>
                <a:latin typeface="+mn-lt"/>
                <a:ea typeface="+mn-ea"/>
              </a:rPr>
              <a:t>loup</a:t>
            </a:r>
            <a:r>
              <a:rPr kumimoji="1"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kumimoji="1" lang="en-US" altLang="zh-CN" sz="2100" kern="0" dirty="0" err="1">
                <a:solidFill>
                  <a:schemeClr val="tx1"/>
                </a:solidFill>
                <a:latin typeface="+mn-lt"/>
                <a:ea typeface="+mn-ea"/>
              </a:rPr>
              <a:t>Gailly</a:t>
            </a:r>
            <a:r>
              <a:rPr kumimoji="1"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,” The Data Compression Book 2nd edition”, pp. 18-30, 1995.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kumimoji="1" lang="en-US" altLang="zh-CN" sz="21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gray">
          <a:xfrm>
            <a:off x="755650" y="765175"/>
            <a:ext cx="676910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chemeClr val="tx1"/>
                </a:solidFill>
                <a:latin typeface="楷体_GB2312" pitchFamily="49" charset="-122"/>
                <a:ea typeface="楷体" pitchFamily="49" charset="-122"/>
              </a:rPr>
              <a:t>游戏内容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gray">
          <a:xfrm>
            <a:off x="1042988" y="2205038"/>
            <a:ext cx="7058025" cy="8302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chemeClr val="tx1"/>
                </a:solidFill>
              </a:rPr>
              <a:t/>
            </a:r>
            <a:br>
              <a:rPr kumimoji="1" lang="en-US" altLang="zh-CN">
                <a:solidFill>
                  <a:schemeClr val="tx1"/>
                </a:solidFill>
              </a:rPr>
            </a:br>
            <a:r>
              <a:rPr kumimoji="1" lang="en-US" altLang="zh-CN">
                <a:solidFill>
                  <a:schemeClr val="tx1"/>
                </a:solidFill>
              </a:rPr>
              <a:t>     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" pitchFamily="49" charset="-122"/>
              </a:rPr>
              <a:t>将所有容器从轻到重排序，并记录比较次数。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ChangeArrowheads="1"/>
          </p:cNvSpPr>
          <p:nvPr/>
        </p:nvSpPr>
        <p:spPr bwMode="gray">
          <a:xfrm>
            <a:off x="827088" y="782638"/>
            <a:ext cx="676910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chemeClr val="tx1"/>
                </a:solidFill>
                <a:latin typeface="楷体_GB2312" pitchFamily="49" charset="-122"/>
                <a:ea typeface="楷体" pitchFamily="49" charset="-122"/>
              </a:rPr>
              <a:t>解决方案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gray">
          <a:xfrm>
            <a:off x="107504" y="2133600"/>
            <a:ext cx="4535488" cy="34782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chemeClr val="tx1"/>
                </a:solidFill>
              </a:rPr>
              <a:t>   </a:t>
            </a:r>
            <a:r>
              <a:rPr kumimoji="1" lang="zh-CN" altLang="en-US" sz="2000" dirty="0">
                <a:solidFill>
                  <a:schemeClr val="tx1"/>
                </a:solidFill>
                <a:latin typeface="楷体_GB2312" pitchFamily="49" charset="-122"/>
                <a:ea typeface="楷体" pitchFamily="49" charset="-122"/>
              </a:rPr>
              <a:t>随机选择一个容器，将其放在天平一端，然后与其他容器进行比较，并将它们分为</a:t>
            </a:r>
            <a:r>
              <a:rPr kumimoji="1" lang="en-US" altLang="zh-CN" sz="2000" dirty="0">
                <a:solidFill>
                  <a:schemeClr val="tx1"/>
                </a:solidFill>
                <a:latin typeface="楷体_GB2312" pitchFamily="49" charset="-122"/>
                <a:ea typeface="楷体" pitchFamily="49" charset="-122"/>
              </a:rPr>
              <a:t>2</a:t>
            </a:r>
            <a:r>
              <a:rPr kumimoji="1" lang="zh-CN" altLang="en-US" sz="2000" dirty="0">
                <a:solidFill>
                  <a:schemeClr val="tx1"/>
                </a:solidFill>
                <a:latin typeface="楷体_GB2312" pitchFamily="49" charset="-122"/>
                <a:ea typeface="楷体" pitchFamily="49" charset="-122"/>
              </a:rPr>
              <a:t>组，一组是比选定容器轻的，一组是比选定的重的。将选定容器放在中间，轻的一组放在左边，重的一组放在右边（不可能出现其它情况）。在每一组中重复这个过程</a:t>
            </a:r>
            <a:r>
              <a:rPr kumimoji="1" lang="en-US" altLang="zh-CN" sz="2000" dirty="0">
                <a:solidFill>
                  <a:schemeClr val="tx1"/>
                </a:solidFill>
                <a:latin typeface="楷体_GB2312" pitchFamily="49" charset="-122"/>
                <a:ea typeface="楷体" pitchFamily="49" charset="-122"/>
              </a:rPr>
              <a:t>—</a:t>
            </a:r>
            <a:r>
              <a:rPr kumimoji="1" lang="zh-CN" altLang="en-US" sz="2000" dirty="0">
                <a:solidFill>
                  <a:schemeClr val="tx1"/>
                </a:solidFill>
                <a:latin typeface="楷体_GB2312" pitchFamily="49" charset="-122"/>
                <a:ea typeface="楷体" pitchFamily="49" charset="-122"/>
              </a:rPr>
              <a:t>也就是说，将这些组再进行划分，在所有的分组中重复该过程进行划分，直到每组仅含一个容器。</a:t>
            </a:r>
          </a:p>
        </p:txBody>
      </p:sp>
      <p:sp>
        <p:nvSpPr>
          <p:cNvPr id="1150984" name="Rectangle 8"/>
          <p:cNvSpPr>
            <a:spLocks noChangeArrowheads="1"/>
          </p:cNvSpPr>
          <p:nvPr/>
        </p:nvSpPr>
        <p:spPr bwMode="gray">
          <a:xfrm>
            <a:off x="971550" y="1557338"/>
            <a:ext cx="1944688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快速排序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gray">
          <a:xfrm>
            <a:off x="35496" y="5805488"/>
            <a:ext cx="4433193" cy="71985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CC00CC"/>
                </a:solidFill>
                <a:latin typeface="楷体_GB2312" pitchFamily="49" charset="-122"/>
                <a:ea typeface="楷体" pitchFamily="49" charset="-122"/>
              </a:rPr>
              <a:t>“</a:t>
            </a:r>
            <a:r>
              <a:rPr kumimoji="1" lang="zh-CN" altLang="en-US" sz="2000" dirty="0">
                <a:solidFill>
                  <a:srgbClr val="CC00CC"/>
                </a:solidFill>
                <a:latin typeface="楷体_GB2312" pitchFamily="49" charset="-122"/>
                <a:ea typeface="楷体" pitchFamily="49" charset="-122"/>
              </a:rPr>
              <a:t>基准”容器的选取对比较次数有无影响？</a:t>
            </a:r>
          </a:p>
        </p:txBody>
      </p:sp>
      <p:pic>
        <p:nvPicPr>
          <p:cNvPr id="7" name="Picture 4" descr="V{N$8BO{(4D0K)OOC43RDM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3244" y="1628775"/>
            <a:ext cx="4595813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150984" grpId="0"/>
      <p:bldP spid="133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gray">
          <a:xfrm>
            <a:off x="755650" y="771525"/>
            <a:ext cx="655320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chemeClr val="tx1"/>
                </a:solidFill>
                <a:latin typeface="楷体_GB2312" pitchFamily="49" charset="-122"/>
                <a:ea typeface="楷体" pitchFamily="49" charset="-122"/>
              </a:rPr>
              <a:t>算法拓展</a:t>
            </a: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gray">
          <a:xfrm>
            <a:off x="827088" y="2276475"/>
            <a:ext cx="7993062" cy="904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</a:t>
            </a:r>
            <a:r>
              <a:rPr kumimoji="1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基数排序是采用“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分配</a:t>
            </a:r>
            <a:r>
              <a:rPr kumimoji="1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”与“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收集</a:t>
            </a:r>
            <a:r>
              <a:rPr kumimoji="1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”的办法，用对多关键码进行排序的思想实现对单关键码进行排序的方法。</a:t>
            </a:r>
          </a:p>
        </p:txBody>
      </p:sp>
      <p:sp>
        <p:nvSpPr>
          <p:cNvPr id="1172485" name="Rectangle 5"/>
          <p:cNvSpPr>
            <a:spLocks noChangeArrowheads="1"/>
          </p:cNvSpPr>
          <p:nvPr/>
        </p:nvSpPr>
        <p:spPr bwMode="gray">
          <a:xfrm>
            <a:off x="989013" y="1576388"/>
            <a:ext cx="1801812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基数排序</a:t>
            </a:r>
            <a:r>
              <a:rPr kumimoji="1" lang="zh-CN" altLang="en-US" sz="2800" dirty="0">
                <a:latin typeface="楷体_GB2312"/>
                <a:ea typeface="楷体" pitchFamily="49" charset="-122"/>
              </a:rPr>
              <a:t> </a:t>
            </a:r>
          </a:p>
        </p:txBody>
      </p:sp>
      <p:sp>
        <p:nvSpPr>
          <p:cNvPr id="1172487" name="Rectangle 7"/>
          <p:cNvSpPr>
            <a:spLocks noChangeArrowheads="1"/>
          </p:cNvSpPr>
          <p:nvPr/>
        </p:nvSpPr>
        <p:spPr bwMode="gray">
          <a:xfrm>
            <a:off x="1154113" y="3716338"/>
            <a:ext cx="6977062" cy="830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buClr>
                <a:srgbClr val="CC00CC"/>
              </a:buClr>
              <a:buFont typeface="Wingdings" pitchFamily="2" charset="2"/>
              <a:buChar char="p"/>
              <a:defRPr/>
            </a:pPr>
            <a:r>
              <a: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kumimoji="1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最高位优先</a:t>
            </a: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MSD</a:t>
            </a:r>
            <a:r>
              <a: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</a:t>
            </a: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Most Significant Digit first</a:t>
            </a:r>
            <a:r>
              <a: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  <a:p>
            <a:pPr>
              <a:buClr>
                <a:srgbClr val="CC00CC"/>
              </a:buClr>
              <a:buFont typeface="Wingdings" pitchFamily="2" charset="2"/>
              <a:buChar char="p"/>
              <a:defRPr/>
            </a:pPr>
            <a:r>
              <a: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kumimoji="1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最低位优先</a:t>
            </a: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LSD</a:t>
            </a:r>
            <a:r>
              <a: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</a:t>
            </a: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Least Significant Digit first</a:t>
            </a:r>
            <a:r>
              <a: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1172484" grpId="0"/>
      <p:bldP spid="1172485" grpId="0"/>
      <p:bldP spid="11724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Text Box 2"/>
          <p:cNvSpPr txBox="1">
            <a:spLocks noChangeArrowheads="1"/>
          </p:cNvSpPr>
          <p:nvPr/>
        </p:nvSpPr>
        <p:spPr bwMode="auto">
          <a:xfrm>
            <a:off x="251520" y="620713"/>
            <a:ext cx="8497193" cy="57943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kumimoji="1"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基数排序的“分配”与“收集”过程   第一趟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73507" name="Rectangle 3" descr="白色大理石"/>
          <p:cNvSpPr>
            <a:spLocks noChangeArrowheads="1"/>
          </p:cNvSpPr>
          <p:nvPr/>
        </p:nvSpPr>
        <p:spPr bwMode="auto">
          <a:xfrm>
            <a:off x="1524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614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762000" y="14970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676400" y="14970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10" name="Rectangle 6" descr="白色大理石"/>
          <p:cNvSpPr>
            <a:spLocks noChangeArrowheads="1"/>
          </p:cNvSpPr>
          <p:nvPr/>
        </p:nvSpPr>
        <p:spPr bwMode="auto">
          <a:xfrm>
            <a:off x="19812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921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590800" y="14970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12" name="Rectangle 8" descr="白色大理石"/>
          <p:cNvSpPr>
            <a:spLocks noChangeArrowheads="1"/>
          </p:cNvSpPr>
          <p:nvPr/>
        </p:nvSpPr>
        <p:spPr bwMode="auto">
          <a:xfrm>
            <a:off x="28956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485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505200" y="14970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14" name="Rectangle 10" descr="白色大理石"/>
          <p:cNvSpPr>
            <a:spLocks noChangeArrowheads="1"/>
          </p:cNvSpPr>
          <p:nvPr/>
        </p:nvSpPr>
        <p:spPr bwMode="auto">
          <a:xfrm>
            <a:off x="38100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637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15" name="Rectangle 11" descr="白色大理石"/>
          <p:cNvSpPr>
            <a:spLocks noChangeArrowheads="1"/>
          </p:cNvSpPr>
          <p:nvPr/>
        </p:nvSpPr>
        <p:spPr bwMode="auto">
          <a:xfrm>
            <a:off x="10668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738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419600" y="14970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17" name="Rectangle 13" descr="白色大理石"/>
          <p:cNvSpPr>
            <a:spLocks noChangeArrowheads="1"/>
          </p:cNvSpPr>
          <p:nvPr/>
        </p:nvSpPr>
        <p:spPr bwMode="auto">
          <a:xfrm>
            <a:off x="47244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101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5334000" y="14970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19" name="Rectangle 15" descr="白色大理石"/>
          <p:cNvSpPr>
            <a:spLocks noChangeArrowheads="1"/>
          </p:cNvSpPr>
          <p:nvPr/>
        </p:nvSpPr>
        <p:spPr bwMode="auto">
          <a:xfrm>
            <a:off x="56388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215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6248400" y="14970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21" name="Rectangle 17" descr="白色大理石"/>
          <p:cNvSpPr>
            <a:spLocks noChangeArrowheads="1"/>
          </p:cNvSpPr>
          <p:nvPr/>
        </p:nvSpPr>
        <p:spPr bwMode="auto">
          <a:xfrm>
            <a:off x="65532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530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7162800" y="14970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23" name="Rectangle 19" descr="白色大理石"/>
          <p:cNvSpPr>
            <a:spLocks noChangeArrowheads="1"/>
          </p:cNvSpPr>
          <p:nvPr/>
        </p:nvSpPr>
        <p:spPr bwMode="auto">
          <a:xfrm>
            <a:off x="74676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790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8077200" y="14970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25" name="Rectangle 21" descr="白色大理石"/>
          <p:cNvSpPr>
            <a:spLocks noChangeArrowheads="1"/>
          </p:cNvSpPr>
          <p:nvPr/>
        </p:nvSpPr>
        <p:spPr bwMode="auto">
          <a:xfrm>
            <a:off x="8382000" y="12684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306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26" name="Text Box 22"/>
          <p:cNvSpPr txBox="1">
            <a:spLocks noChangeArrowheads="1"/>
          </p:cNvSpPr>
          <p:nvPr/>
        </p:nvSpPr>
        <p:spPr bwMode="auto">
          <a:xfrm>
            <a:off x="0" y="1916113"/>
            <a:ext cx="4948238" cy="5191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第一趟分配（按最低位 </a:t>
            </a:r>
            <a:r>
              <a:rPr kumimoji="1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= 3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）</a:t>
            </a:r>
          </a:p>
        </p:txBody>
      </p:sp>
      <p:sp>
        <p:nvSpPr>
          <p:cNvPr id="1173527" name="Text Box 23"/>
          <p:cNvSpPr txBox="1">
            <a:spLocks noChangeArrowheads="1"/>
          </p:cNvSpPr>
          <p:nvPr/>
        </p:nvSpPr>
        <p:spPr bwMode="auto">
          <a:xfrm>
            <a:off x="171450" y="2495550"/>
            <a:ext cx="889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[0]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[1]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[2]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[3]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[4]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[5]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[6]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[7]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[8]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[9]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73528" name="Line 24"/>
          <p:cNvSpPr>
            <a:spLocks noChangeShapeType="1"/>
          </p:cNvSpPr>
          <p:nvPr/>
        </p:nvSpPr>
        <p:spPr bwMode="auto">
          <a:xfrm>
            <a:off x="5334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29" name="Line 25"/>
          <p:cNvSpPr>
            <a:spLocks noChangeShapeType="1"/>
          </p:cNvSpPr>
          <p:nvPr/>
        </p:nvSpPr>
        <p:spPr bwMode="auto">
          <a:xfrm>
            <a:off x="14478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30" name="Line 26"/>
          <p:cNvSpPr>
            <a:spLocks noChangeShapeType="1"/>
          </p:cNvSpPr>
          <p:nvPr/>
        </p:nvSpPr>
        <p:spPr bwMode="auto">
          <a:xfrm>
            <a:off x="23622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31" name="Line 27"/>
          <p:cNvSpPr>
            <a:spLocks noChangeShapeType="1"/>
          </p:cNvSpPr>
          <p:nvPr/>
        </p:nvSpPr>
        <p:spPr bwMode="auto">
          <a:xfrm>
            <a:off x="32004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32" name="Line 28"/>
          <p:cNvSpPr>
            <a:spLocks noChangeShapeType="1"/>
          </p:cNvSpPr>
          <p:nvPr/>
        </p:nvSpPr>
        <p:spPr bwMode="auto">
          <a:xfrm>
            <a:off x="41148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33" name="Line 29"/>
          <p:cNvSpPr>
            <a:spLocks noChangeShapeType="1"/>
          </p:cNvSpPr>
          <p:nvPr/>
        </p:nvSpPr>
        <p:spPr bwMode="auto">
          <a:xfrm>
            <a:off x="50292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34" name="Line 30"/>
          <p:cNvSpPr>
            <a:spLocks noChangeShapeType="1"/>
          </p:cNvSpPr>
          <p:nvPr/>
        </p:nvSpPr>
        <p:spPr bwMode="auto">
          <a:xfrm>
            <a:off x="58674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35" name="Line 31"/>
          <p:cNvSpPr>
            <a:spLocks noChangeShapeType="1"/>
          </p:cNvSpPr>
          <p:nvPr/>
        </p:nvSpPr>
        <p:spPr bwMode="auto">
          <a:xfrm>
            <a:off x="67818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36" name="Line 32"/>
          <p:cNvSpPr>
            <a:spLocks noChangeShapeType="1"/>
          </p:cNvSpPr>
          <p:nvPr/>
        </p:nvSpPr>
        <p:spPr bwMode="auto">
          <a:xfrm>
            <a:off x="76962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37" name="Line 33"/>
          <p:cNvSpPr>
            <a:spLocks noChangeShapeType="1"/>
          </p:cNvSpPr>
          <p:nvPr/>
        </p:nvSpPr>
        <p:spPr bwMode="auto">
          <a:xfrm flipH="1">
            <a:off x="86106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38" name="Rectangle 34" descr="白色大理石"/>
          <p:cNvSpPr>
            <a:spLocks noChangeArrowheads="1"/>
          </p:cNvSpPr>
          <p:nvPr/>
        </p:nvSpPr>
        <p:spPr bwMode="auto">
          <a:xfrm>
            <a:off x="38100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614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39" name="Rectangle 35" descr="白色大理石"/>
          <p:cNvSpPr>
            <a:spLocks noChangeArrowheads="1"/>
          </p:cNvSpPr>
          <p:nvPr/>
        </p:nvSpPr>
        <p:spPr bwMode="auto">
          <a:xfrm>
            <a:off x="73914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738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0" name="Rectangle 36" descr="白色大理石"/>
          <p:cNvSpPr>
            <a:spLocks noChangeArrowheads="1"/>
          </p:cNvSpPr>
          <p:nvPr/>
        </p:nvSpPr>
        <p:spPr bwMode="auto">
          <a:xfrm>
            <a:off x="11430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921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1" name="Rectangle 37" descr="白色大理石"/>
          <p:cNvSpPr>
            <a:spLocks noChangeArrowheads="1"/>
          </p:cNvSpPr>
          <p:nvPr/>
        </p:nvSpPr>
        <p:spPr bwMode="auto">
          <a:xfrm>
            <a:off x="47244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485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2" name="Rectangle 38" descr="白色大理石"/>
          <p:cNvSpPr>
            <a:spLocks noChangeArrowheads="1"/>
          </p:cNvSpPr>
          <p:nvPr/>
        </p:nvSpPr>
        <p:spPr bwMode="auto">
          <a:xfrm>
            <a:off x="64770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637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3" name="Rectangle 39" descr="白色大理石"/>
          <p:cNvSpPr>
            <a:spLocks noChangeArrowheads="1"/>
          </p:cNvSpPr>
          <p:nvPr/>
        </p:nvSpPr>
        <p:spPr bwMode="auto">
          <a:xfrm>
            <a:off x="1143000" y="32670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101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4" name="Rectangle 40" descr="白色大理石"/>
          <p:cNvSpPr>
            <a:spLocks noChangeArrowheads="1"/>
          </p:cNvSpPr>
          <p:nvPr/>
        </p:nvSpPr>
        <p:spPr bwMode="auto">
          <a:xfrm>
            <a:off x="4724400" y="32670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215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5" name="Rectangle 41" descr="白色大理石"/>
          <p:cNvSpPr>
            <a:spLocks noChangeArrowheads="1"/>
          </p:cNvSpPr>
          <p:nvPr/>
        </p:nvSpPr>
        <p:spPr bwMode="auto">
          <a:xfrm>
            <a:off x="2286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530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6" name="Rectangle 42" descr="白色大理石"/>
          <p:cNvSpPr>
            <a:spLocks noChangeArrowheads="1"/>
          </p:cNvSpPr>
          <p:nvPr/>
        </p:nvSpPr>
        <p:spPr bwMode="auto">
          <a:xfrm>
            <a:off x="228600" y="32670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790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7" name="Rectangle 43" descr="白色大理石"/>
          <p:cNvSpPr>
            <a:spLocks noChangeArrowheads="1"/>
          </p:cNvSpPr>
          <p:nvPr/>
        </p:nvSpPr>
        <p:spPr bwMode="auto">
          <a:xfrm>
            <a:off x="55626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306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8" name="Text Box 44"/>
          <p:cNvSpPr txBox="1">
            <a:spLocks noChangeArrowheads="1"/>
          </p:cNvSpPr>
          <p:nvPr/>
        </p:nvSpPr>
        <p:spPr bwMode="auto">
          <a:xfrm>
            <a:off x="136525" y="4781550"/>
            <a:ext cx="8959850" cy="519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[0]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[1]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[2]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[3]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[4]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[5]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[6]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[7]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[8]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[9]</a:t>
            </a:r>
            <a:endParaRPr kumimoji="1" lang="en-US" altLang="zh-CN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49" name="Text Box 45"/>
          <p:cNvSpPr txBox="1">
            <a:spLocks noChangeArrowheads="1"/>
          </p:cNvSpPr>
          <p:nvPr/>
        </p:nvSpPr>
        <p:spPr bwMode="auto">
          <a:xfrm>
            <a:off x="76200" y="5430838"/>
            <a:ext cx="1970088" cy="5191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第一趟收集</a:t>
            </a:r>
          </a:p>
        </p:txBody>
      </p:sp>
      <p:sp>
        <p:nvSpPr>
          <p:cNvPr id="1173550" name="Rectangle 46" descr="白色大理石"/>
          <p:cNvSpPr>
            <a:spLocks noChangeArrowheads="1"/>
          </p:cNvSpPr>
          <p:nvPr/>
        </p:nvSpPr>
        <p:spPr bwMode="auto">
          <a:xfrm>
            <a:off x="1524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530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51" name="Line 47"/>
          <p:cNvSpPr>
            <a:spLocks noChangeShapeType="1"/>
          </p:cNvSpPr>
          <p:nvPr/>
        </p:nvSpPr>
        <p:spPr bwMode="auto">
          <a:xfrm>
            <a:off x="7620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52" name="Rectangle 48" descr="白色大理石"/>
          <p:cNvSpPr>
            <a:spLocks noChangeArrowheads="1"/>
          </p:cNvSpPr>
          <p:nvPr/>
        </p:nvSpPr>
        <p:spPr bwMode="auto">
          <a:xfrm>
            <a:off x="10668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790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53" name="Line 49"/>
          <p:cNvSpPr>
            <a:spLocks noChangeShapeType="1"/>
          </p:cNvSpPr>
          <p:nvPr/>
        </p:nvSpPr>
        <p:spPr bwMode="auto">
          <a:xfrm>
            <a:off x="16764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54" name="Rectangle 50" descr="白色大理石"/>
          <p:cNvSpPr>
            <a:spLocks noChangeArrowheads="1"/>
          </p:cNvSpPr>
          <p:nvPr/>
        </p:nvSpPr>
        <p:spPr bwMode="auto">
          <a:xfrm>
            <a:off x="19812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921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55" name="Line 51"/>
          <p:cNvSpPr>
            <a:spLocks noChangeShapeType="1"/>
          </p:cNvSpPr>
          <p:nvPr/>
        </p:nvSpPr>
        <p:spPr bwMode="auto">
          <a:xfrm>
            <a:off x="25908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56" name="Rectangle 52" descr="白色大理石"/>
          <p:cNvSpPr>
            <a:spLocks noChangeArrowheads="1"/>
          </p:cNvSpPr>
          <p:nvPr/>
        </p:nvSpPr>
        <p:spPr bwMode="auto">
          <a:xfrm>
            <a:off x="28956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101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57" name="Line 53"/>
          <p:cNvSpPr>
            <a:spLocks noChangeShapeType="1"/>
          </p:cNvSpPr>
          <p:nvPr/>
        </p:nvSpPr>
        <p:spPr bwMode="auto">
          <a:xfrm>
            <a:off x="35052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58" name="Rectangle 54" descr="白色大理石"/>
          <p:cNvSpPr>
            <a:spLocks noChangeArrowheads="1"/>
          </p:cNvSpPr>
          <p:nvPr/>
        </p:nvSpPr>
        <p:spPr bwMode="auto">
          <a:xfrm>
            <a:off x="38100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614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59" name="Line 55"/>
          <p:cNvSpPr>
            <a:spLocks noChangeShapeType="1"/>
          </p:cNvSpPr>
          <p:nvPr/>
        </p:nvSpPr>
        <p:spPr bwMode="auto">
          <a:xfrm>
            <a:off x="44196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60" name="Rectangle 56" descr="白色大理石"/>
          <p:cNvSpPr>
            <a:spLocks noChangeArrowheads="1"/>
          </p:cNvSpPr>
          <p:nvPr/>
        </p:nvSpPr>
        <p:spPr bwMode="auto">
          <a:xfrm>
            <a:off x="47244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485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61" name="Line 57"/>
          <p:cNvSpPr>
            <a:spLocks noChangeShapeType="1"/>
          </p:cNvSpPr>
          <p:nvPr/>
        </p:nvSpPr>
        <p:spPr bwMode="auto">
          <a:xfrm>
            <a:off x="53340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62" name="Rectangle 58" descr="白色大理石"/>
          <p:cNvSpPr>
            <a:spLocks noChangeArrowheads="1"/>
          </p:cNvSpPr>
          <p:nvPr/>
        </p:nvSpPr>
        <p:spPr bwMode="auto">
          <a:xfrm>
            <a:off x="56388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215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63" name="Line 59"/>
          <p:cNvSpPr>
            <a:spLocks noChangeShapeType="1"/>
          </p:cNvSpPr>
          <p:nvPr/>
        </p:nvSpPr>
        <p:spPr bwMode="auto">
          <a:xfrm>
            <a:off x="62484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64" name="Rectangle 60" descr="白色大理石"/>
          <p:cNvSpPr>
            <a:spLocks noChangeArrowheads="1"/>
          </p:cNvSpPr>
          <p:nvPr/>
        </p:nvSpPr>
        <p:spPr bwMode="auto">
          <a:xfrm>
            <a:off x="65532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306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65" name="Line 61"/>
          <p:cNvSpPr>
            <a:spLocks noChangeShapeType="1"/>
          </p:cNvSpPr>
          <p:nvPr/>
        </p:nvSpPr>
        <p:spPr bwMode="auto">
          <a:xfrm>
            <a:off x="71628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66" name="Rectangle 62" descr="白色大理石"/>
          <p:cNvSpPr>
            <a:spLocks noChangeArrowheads="1"/>
          </p:cNvSpPr>
          <p:nvPr/>
        </p:nvSpPr>
        <p:spPr bwMode="auto">
          <a:xfrm>
            <a:off x="74676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637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3567" name="Line 63"/>
          <p:cNvSpPr>
            <a:spLocks noChangeShapeType="1"/>
          </p:cNvSpPr>
          <p:nvPr/>
        </p:nvSpPr>
        <p:spPr bwMode="auto">
          <a:xfrm>
            <a:off x="80772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68" name="Rectangle 64" descr="白色大理石"/>
          <p:cNvSpPr>
            <a:spLocks noChangeArrowheads="1"/>
          </p:cNvSpPr>
          <p:nvPr/>
        </p:nvSpPr>
        <p:spPr bwMode="auto">
          <a:xfrm>
            <a:off x="83820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738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7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7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7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7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3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73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3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3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73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73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7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7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7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7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7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7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7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7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7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7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7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7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7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7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7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7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7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73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73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73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73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7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7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7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7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7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7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7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7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7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7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7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7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7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7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7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7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7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7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7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7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7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7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7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7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7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7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7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7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7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7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7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7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7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7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26" grpId="0"/>
      <p:bldP spid="1173527" grpId="0"/>
      <p:bldP spid="1173528" grpId="0" animBg="1"/>
      <p:bldP spid="1173529" grpId="0" animBg="1"/>
      <p:bldP spid="1173530" grpId="0" animBg="1"/>
      <p:bldP spid="1173531" grpId="0" animBg="1"/>
      <p:bldP spid="1173532" grpId="0" animBg="1"/>
      <p:bldP spid="1173533" grpId="0" animBg="1"/>
      <p:bldP spid="1173534" grpId="0" animBg="1"/>
      <p:bldP spid="1173535" grpId="0" animBg="1"/>
      <p:bldP spid="1173536" grpId="0" animBg="1"/>
      <p:bldP spid="1173537" grpId="0" animBg="1"/>
      <p:bldP spid="1173538" grpId="0" animBg="1"/>
      <p:bldP spid="1173539" grpId="0" animBg="1"/>
      <p:bldP spid="1173540" grpId="0" animBg="1"/>
      <p:bldP spid="1173541" grpId="0" animBg="1"/>
      <p:bldP spid="1173542" grpId="0" animBg="1"/>
      <p:bldP spid="1173543" grpId="0" animBg="1"/>
      <p:bldP spid="1173544" grpId="0" animBg="1"/>
      <p:bldP spid="1173545" grpId="0" animBg="1"/>
      <p:bldP spid="1173546" grpId="0" animBg="1"/>
      <p:bldP spid="1173547" grpId="0" animBg="1"/>
      <p:bldP spid="1173548" grpId="0"/>
      <p:bldP spid="1173549" grpId="0"/>
      <p:bldP spid="1173550" grpId="0" animBg="1"/>
      <p:bldP spid="1173551" grpId="0" animBg="1"/>
      <p:bldP spid="1173552" grpId="0" animBg="1"/>
      <p:bldP spid="1173553" grpId="0" animBg="1"/>
      <p:bldP spid="1173554" grpId="0" animBg="1"/>
      <p:bldP spid="1173555" grpId="0" animBg="1"/>
      <p:bldP spid="1173556" grpId="0" animBg="1"/>
      <p:bldP spid="1173557" grpId="0" animBg="1"/>
      <p:bldP spid="1173558" grpId="0" animBg="1"/>
      <p:bldP spid="1173559" grpId="0" animBg="1"/>
      <p:bldP spid="1173560" grpId="0" animBg="1"/>
      <p:bldP spid="1173561" grpId="0" animBg="1"/>
      <p:bldP spid="1173562" grpId="0" animBg="1"/>
      <p:bldP spid="1173563" grpId="0" animBg="1"/>
      <p:bldP spid="1173564" grpId="0" animBg="1"/>
      <p:bldP spid="1173565" grpId="0" animBg="1"/>
      <p:bldP spid="1173566" grpId="0" animBg="1"/>
      <p:bldP spid="1173567" grpId="0" animBg="1"/>
      <p:bldP spid="11735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522288" y="1989138"/>
            <a:ext cx="8158162" cy="3606800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首先我们看一下“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go </a:t>
            </a:r>
            <a:r>
              <a:rPr kumimoji="1" lang="en-US" altLang="zh-CN" sz="2600" kern="0" dirty="0" err="1">
                <a:solidFill>
                  <a:schemeClr val="tx1"/>
                </a:solidFill>
                <a:latin typeface="+mn-lt"/>
                <a:ea typeface="+mn-ea"/>
              </a:rPr>
              <a:t>go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 gophers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”是如何用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编码表示的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码用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位来表示一个字符，上面的字符串共有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13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个字符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含空格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，所以需要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104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位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而通过分析可知，该字符串中只有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种字符，我们只需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个二进制位就可以表示一个字符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采用新的编码，只需要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39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个二进制位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kumimoji="1" lang="en-US" altLang="zh-CN" sz="26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Rectangle 9"/>
          <p:cNvSpPr txBox="1">
            <a:spLocks noChangeArrowheads="1"/>
          </p:cNvSpPr>
          <p:nvPr/>
        </p:nvSpPr>
        <p:spPr>
          <a:xfrm>
            <a:off x="1262063" y="823913"/>
            <a:ext cx="4183062" cy="541337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一个简单的编码例子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Text Box 2"/>
          <p:cNvSpPr txBox="1">
            <a:spLocks noChangeArrowheads="1"/>
          </p:cNvSpPr>
          <p:nvPr/>
        </p:nvSpPr>
        <p:spPr bwMode="auto">
          <a:xfrm>
            <a:off x="0" y="473075"/>
            <a:ext cx="9144000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kumimoji="1"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基数排序的“分配”与“收集”过程   第二趟</a:t>
            </a:r>
            <a:endParaRPr kumimoji="1" lang="zh-CN" altLang="en-US" sz="3200" dirty="0">
              <a:solidFill>
                <a:schemeClr val="tx1"/>
              </a:solidFill>
              <a:latin typeface="楷体_GB2312"/>
              <a:ea typeface="楷体" pitchFamily="49" charset="-122"/>
            </a:endParaRPr>
          </a:p>
        </p:txBody>
      </p:sp>
      <p:sp>
        <p:nvSpPr>
          <p:cNvPr id="1174531" name="Rectangle 3" descr="白色大理石"/>
          <p:cNvSpPr>
            <a:spLocks noChangeArrowheads="1"/>
          </p:cNvSpPr>
          <p:nvPr/>
        </p:nvSpPr>
        <p:spPr bwMode="auto">
          <a:xfrm>
            <a:off x="38100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614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762000" y="14716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676400" y="14716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34" name="Rectangle 6" descr="白色大理石"/>
          <p:cNvSpPr>
            <a:spLocks noChangeArrowheads="1"/>
          </p:cNvSpPr>
          <p:nvPr/>
        </p:nvSpPr>
        <p:spPr bwMode="auto">
          <a:xfrm>
            <a:off x="19812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921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590800" y="14716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36" name="Rectangle 8" descr="白色大理石"/>
          <p:cNvSpPr>
            <a:spLocks noChangeArrowheads="1"/>
          </p:cNvSpPr>
          <p:nvPr/>
        </p:nvSpPr>
        <p:spPr bwMode="auto">
          <a:xfrm>
            <a:off x="47244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485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505200" y="14716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38" name="Rectangle 10" descr="白色大理石"/>
          <p:cNvSpPr>
            <a:spLocks noChangeArrowheads="1"/>
          </p:cNvSpPr>
          <p:nvPr/>
        </p:nvSpPr>
        <p:spPr bwMode="auto">
          <a:xfrm>
            <a:off x="74676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637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39" name="Rectangle 11" descr="白色大理石"/>
          <p:cNvSpPr>
            <a:spLocks noChangeArrowheads="1"/>
          </p:cNvSpPr>
          <p:nvPr/>
        </p:nvSpPr>
        <p:spPr bwMode="auto">
          <a:xfrm>
            <a:off x="83820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738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419600" y="14716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41" name="Rectangle 13" descr="白色大理石"/>
          <p:cNvSpPr>
            <a:spLocks noChangeArrowheads="1"/>
          </p:cNvSpPr>
          <p:nvPr/>
        </p:nvSpPr>
        <p:spPr bwMode="auto">
          <a:xfrm>
            <a:off x="28956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101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5334000" y="14716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43" name="Rectangle 15" descr="白色大理石"/>
          <p:cNvSpPr>
            <a:spLocks noChangeArrowheads="1"/>
          </p:cNvSpPr>
          <p:nvPr/>
        </p:nvSpPr>
        <p:spPr bwMode="auto">
          <a:xfrm>
            <a:off x="56388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215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248400" y="14716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45" name="Rectangle 17" descr="白色大理石"/>
          <p:cNvSpPr>
            <a:spLocks noChangeArrowheads="1"/>
          </p:cNvSpPr>
          <p:nvPr/>
        </p:nvSpPr>
        <p:spPr bwMode="auto">
          <a:xfrm>
            <a:off x="1524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530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7162800" y="14716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47" name="Rectangle 19" descr="白色大理石"/>
          <p:cNvSpPr>
            <a:spLocks noChangeArrowheads="1"/>
          </p:cNvSpPr>
          <p:nvPr/>
        </p:nvSpPr>
        <p:spPr bwMode="auto">
          <a:xfrm>
            <a:off x="10668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790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8077200" y="1471613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49" name="Rectangle 21" descr="白色大理石"/>
          <p:cNvSpPr>
            <a:spLocks noChangeArrowheads="1"/>
          </p:cNvSpPr>
          <p:nvPr/>
        </p:nvSpPr>
        <p:spPr bwMode="auto">
          <a:xfrm>
            <a:off x="6553200" y="1243013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306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50" name="Text Box 22"/>
          <p:cNvSpPr txBox="1">
            <a:spLocks noChangeArrowheads="1"/>
          </p:cNvSpPr>
          <p:nvPr/>
        </p:nvSpPr>
        <p:spPr bwMode="auto">
          <a:xfrm>
            <a:off x="0" y="1916113"/>
            <a:ext cx="5419725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第二趟分配（按次低位 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i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 = 2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）</a:t>
            </a:r>
          </a:p>
        </p:txBody>
      </p:sp>
      <p:sp>
        <p:nvSpPr>
          <p:cNvPr id="1174551" name="Text Box 23"/>
          <p:cNvSpPr txBox="1">
            <a:spLocks noChangeArrowheads="1"/>
          </p:cNvSpPr>
          <p:nvPr/>
        </p:nvSpPr>
        <p:spPr bwMode="auto">
          <a:xfrm>
            <a:off x="171450" y="2495550"/>
            <a:ext cx="889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[0]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[1]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[2]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[3]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[4]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[5]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[6]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[7]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[8]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[9]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74552" name="Line 24"/>
          <p:cNvSpPr>
            <a:spLocks noChangeShapeType="1"/>
          </p:cNvSpPr>
          <p:nvPr/>
        </p:nvSpPr>
        <p:spPr bwMode="auto">
          <a:xfrm>
            <a:off x="5334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53" name="Line 25"/>
          <p:cNvSpPr>
            <a:spLocks noChangeShapeType="1"/>
          </p:cNvSpPr>
          <p:nvPr/>
        </p:nvSpPr>
        <p:spPr bwMode="auto">
          <a:xfrm>
            <a:off x="14478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54" name="Line 26"/>
          <p:cNvSpPr>
            <a:spLocks noChangeShapeType="1"/>
          </p:cNvSpPr>
          <p:nvPr/>
        </p:nvSpPr>
        <p:spPr bwMode="auto">
          <a:xfrm>
            <a:off x="23622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55" name="Line 27"/>
          <p:cNvSpPr>
            <a:spLocks noChangeShapeType="1"/>
          </p:cNvSpPr>
          <p:nvPr/>
        </p:nvSpPr>
        <p:spPr bwMode="auto">
          <a:xfrm>
            <a:off x="32004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56" name="Line 28"/>
          <p:cNvSpPr>
            <a:spLocks noChangeShapeType="1"/>
          </p:cNvSpPr>
          <p:nvPr/>
        </p:nvSpPr>
        <p:spPr bwMode="auto">
          <a:xfrm>
            <a:off x="41148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57" name="Line 29"/>
          <p:cNvSpPr>
            <a:spLocks noChangeShapeType="1"/>
          </p:cNvSpPr>
          <p:nvPr/>
        </p:nvSpPr>
        <p:spPr bwMode="auto">
          <a:xfrm>
            <a:off x="50292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58" name="Line 30"/>
          <p:cNvSpPr>
            <a:spLocks noChangeShapeType="1"/>
          </p:cNvSpPr>
          <p:nvPr/>
        </p:nvSpPr>
        <p:spPr bwMode="auto">
          <a:xfrm>
            <a:off x="58674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59" name="Line 31"/>
          <p:cNvSpPr>
            <a:spLocks noChangeShapeType="1"/>
          </p:cNvSpPr>
          <p:nvPr/>
        </p:nvSpPr>
        <p:spPr bwMode="auto">
          <a:xfrm>
            <a:off x="67818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60" name="Line 32"/>
          <p:cNvSpPr>
            <a:spLocks noChangeShapeType="1"/>
          </p:cNvSpPr>
          <p:nvPr/>
        </p:nvSpPr>
        <p:spPr bwMode="auto">
          <a:xfrm>
            <a:off x="76962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61" name="Line 33"/>
          <p:cNvSpPr>
            <a:spLocks noChangeShapeType="1"/>
          </p:cNvSpPr>
          <p:nvPr/>
        </p:nvSpPr>
        <p:spPr bwMode="auto">
          <a:xfrm flipH="1">
            <a:off x="8610600" y="3038475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62" name="Rectangle 34" descr="白色大理石"/>
          <p:cNvSpPr>
            <a:spLocks noChangeArrowheads="1"/>
          </p:cNvSpPr>
          <p:nvPr/>
        </p:nvSpPr>
        <p:spPr bwMode="auto">
          <a:xfrm>
            <a:off x="11430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614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63" name="Rectangle 35" descr="白色大理石"/>
          <p:cNvSpPr>
            <a:spLocks noChangeArrowheads="1"/>
          </p:cNvSpPr>
          <p:nvPr/>
        </p:nvSpPr>
        <p:spPr bwMode="auto">
          <a:xfrm>
            <a:off x="2895600" y="30384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738</a:t>
            </a:r>
            <a:endParaRPr kumimoji="1" lang="en-US" altLang="zh-CN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64" name="Rectangle 36" descr="白色大理石"/>
          <p:cNvSpPr>
            <a:spLocks noChangeArrowheads="1"/>
          </p:cNvSpPr>
          <p:nvPr/>
        </p:nvSpPr>
        <p:spPr bwMode="auto">
          <a:xfrm>
            <a:off x="20574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921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65" name="Rectangle 37" descr="白色大理石"/>
          <p:cNvSpPr>
            <a:spLocks noChangeArrowheads="1"/>
          </p:cNvSpPr>
          <p:nvPr/>
        </p:nvSpPr>
        <p:spPr bwMode="auto">
          <a:xfrm>
            <a:off x="73914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485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66" name="Rectangle 38" descr="白色大理石"/>
          <p:cNvSpPr>
            <a:spLocks noChangeArrowheads="1"/>
          </p:cNvSpPr>
          <p:nvPr/>
        </p:nvSpPr>
        <p:spPr bwMode="auto">
          <a:xfrm>
            <a:off x="2895600" y="3571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637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67" name="Rectangle 39" descr="白色大理石"/>
          <p:cNvSpPr>
            <a:spLocks noChangeArrowheads="1"/>
          </p:cNvSpPr>
          <p:nvPr/>
        </p:nvSpPr>
        <p:spPr bwMode="auto">
          <a:xfrm>
            <a:off x="2286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101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68" name="Rectangle 40" descr="白色大理石"/>
          <p:cNvSpPr>
            <a:spLocks noChangeArrowheads="1"/>
          </p:cNvSpPr>
          <p:nvPr/>
        </p:nvSpPr>
        <p:spPr bwMode="auto">
          <a:xfrm>
            <a:off x="1143000" y="32670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215</a:t>
            </a:r>
            <a:endParaRPr kumimoji="1" lang="en-US" altLang="zh-CN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69" name="Rectangle 41" descr="白色大理石"/>
          <p:cNvSpPr>
            <a:spLocks noChangeArrowheads="1"/>
          </p:cNvSpPr>
          <p:nvPr/>
        </p:nvSpPr>
        <p:spPr bwMode="auto">
          <a:xfrm>
            <a:off x="2895600" y="41052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530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70" name="Rectangle 42" descr="白色大理石"/>
          <p:cNvSpPr>
            <a:spLocks noChangeArrowheads="1"/>
          </p:cNvSpPr>
          <p:nvPr/>
        </p:nvSpPr>
        <p:spPr bwMode="auto">
          <a:xfrm>
            <a:off x="8305800" y="39528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790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71" name="Rectangle 43" descr="白色大理石"/>
          <p:cNvSpPr>
            <a:spLocks noChangeArrowheads="1"/>
          </p:cNvSpPr>
          <p:nvPr/>
        </p:nvSpPr>
        <p:spPr bwMode="auto">
          <a:xfrm>
            <a:off x="228600" y="3267075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306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72" name="Text Box 44"/>
          <p:cNvSpPr txBox="1">
            <a:spLocks noChangeArrowheads="1"/>
          </p:cNvSpPr>
          <p:nvPr/>
        </p:nvSpPr>
        <p:spPr bwMode="auto">
          <a:xfrm>
            <a:off x="136525" y="4781550"/>
            <a:ext cx="8959850" cy="519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[0]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[1]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[2]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[3]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[4]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[5]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[6]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[7]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[8]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[9]</a:t>
            </a:r>
            <a:endParaRPr kumimoji="1" lang="en-US" altLang="zh-CN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73" name="Text Box 45"/>
          <p:cNvSpPr txBox="1">
            <a:spLocks noChangeArrowheads="1"/>
          </p:cNvSpPr>
          <p:nvPr/>
        </p:nvSpPr>
        <p:spPr bwMode="auto">
          <a:xfrm>
            <a:off x="76200" y="5445125"/>
            <a:ext cx="1970088" cy="519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第二趟收集</a:t>
            </a:r>
          </a:p>
        </p:txBody>
      </p:sp>
      <p:sp>
        <p:nvSpPr>
          <p:cNvPr id="1174574" name="Rectangle 46" descr="白色大理石"/>
          <p:cNvSpPr>
            <a:spLocks noChangeArrowheads="1"/>
          </p:cNvSpPr>
          <p:nvPr/>
        </p:nvSpPr>
        <p:spPr bwMode="auto">
          <a:xfrm>
            <a:off x="47244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530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75" name="Line 47"/>
          <p:cNvSpPr>
            <a:spLocks noChangeShapeType="1"/>
          </p:cNvSpPr>
          <p:nvPr/>
        </p:nvSpPr>
        <p:spPr bwMode="auto">
          <a:xfrm>
            <a:off x="762000" y="6177880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76" name="Rectangle 48" descr="白色大理石"/>
          <p:cNvSpPr>
            <a:spLocks noChangeArrowheads="1"/>
          </p:cNvSpPr>
          <p:nvPr/>
        </p:nvSpPr>
        <p:spPr bwMode="auto">
          <a:xfrm>
            <a:off x="83820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790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77" name="Line 49"/>
          <p:cNvSpPr>
            <a:spLocks noChangeShapeType="1"/>
          </p:cNvSpPr>
          <p:nvPr/>
        </p:nvSpPr>
        <p:spPr bwMode="auto">
          <a:xfrm>
            <a:off x="1676400" y="6177880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78" name="Rectangle 50" descr="白色大理石"/>
          <p:cNvSpPr>
            <a:spLocks noChangeArrowheads="1"/>
          </p:cNvSpPr>
          <p:nvPr/>
        </p:nvSpPr>
        <p:spPr bwMode="auto">
          <a:xfrm>
            <a:off x="38100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921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79" name="Line 51"/>
          <p:cNvSpPr>
            <a:spLocks noChangeShapeType="1"/>
          </p:cNvSpPr>
          <p:nvPr/>
        </p:nvSpPr>
        <p:spPr bwMode="auto">
          <a:xfrm>
            <a:off x="2590800" y="6177880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80" name="Rectangle 52" descr="白色大理石"/>
          <p:cNvSpPr>
            <a:spLocks noChangeArrowheads="1"/>
          </p:cNvSpPr>
          <p:nvPr/>
        </p:nvSpPr>
        <p:spPr bwMode="auto">
          <a:xfrm>
            <a:off x="1524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101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81" name="Line 53"/>
          <p:cNvSpPr>
            <a:spLocks noChangeShapeType="1"/>
          </p:cNvSpPr>
          <p:nvPr/>
        </p:nvSpPr>
        <p:spPr bwMode="auto">
          <a:xfrm>
            <a:off x="3505200" y="6177880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82" name="Rectangle 54" descr="白色大理石"/>
          <p:cNvSpPr>
            <a:spLocks noChangeArrowheads="1"/>
          </p:cNvSpPr>
          <p:nvPr/>
        </p:nvSpPr>
        <p:spPr bwMode="auto">
          <a:xfrm>
            <a:off x="19812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614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83" name="Line 55"/>
          <p:cNvSpPr>
            <a:spLocks noChangeShapeType="1"/>
          </p:cNvSpPr>
          <p:nvPr/>
        </p:nvSpPr>
        <p:spPr bwMode="auto">
          <a:xfrm>
            <a:off x="4419600" y="6177880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84" name="Rectangle 56" descr="白色大理石"/>
          <p:cNvSpPr>
            <a:spLocks noChangeArrowheads="1"/>
          </p:cNvSpPr>
          <p:nvPr/>
        </p:nvSpPr>
        <p:spPr bwMode="auto">
          <a:xfrm>
            <a:off x="74676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485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85" name="Line 57"/>
          <p:cNvSpPr>
            <a:spLocks noChangeShapeType="1"/>
          </p:cNvSpPr>
          <p:nvPr/>
        </p:nvSpPr>
        <p:spPr bwMode="auto">
          <a:xfrm>
            <a:off x="5334000" y="6177880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86" name="Rectangle 58" descr="白色大理石"/>
          <p:cNvSpPr>
            <a:spLocks noChangeArrowheads="1"/>
          </p:cNvSpPr>
          <p:nvPr/>
        </p:nvSpPr>
        <p:spPr bwMode="auto">
          <a:xfrm>
            <a:off x="28956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215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87" name="Line 59"/>
          <p:cNvSpPr>
            <a:spLocks noChangeShapeType="1"/>
          </p:cNvSpPr>
          <p:nvPr/>
        </p:nvSpPr>
        <p:spPr bwMode="auto">
          <a:xfrm>
            <a:off x="6248400" y="6177880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88" name="Rectangle 60" descr="白色大理石"/>
          <p:cNvSpPr>
            <a:spLocks noChangeArrowheads="1"/>
          </p:cNvSpPr>
          <p:nvPr/>
        </p:nvSpPr>
        <p:spPr bwMode="auto">
          <a:xfrm>
            <a:off x="10668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306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89" name="Line 61"/>
          <p:cNvSpPr>
            <a:spLocks noChangeShapeType="1"/>
          </p:cNvSpPr>
          <p:nvPr/>
        </p:nvSpPr>
        <p:spPr bwMode="auto">
          <a:xfrm>
            <a:off x="7162800" y="6177880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90" name="Rectangle 62" descr="白色大理石"/>
          <p:cNvSpPr>
            <a:spLocks noChangeArrowheads="1"/>
          </p:cNvSpPr>
          <p:nvPr/>
        </p:nvSpPr>
        <p:spPr bwMode="auto">
          <a:xfrm>
            <a:off x="56388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637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4591" name="Line 63"/>
          <p:cNvSpPr>
            <a:spLocks noChangeShapeType="1"/>
          </p:cNvSpPr>
          <p:nvPr/>
        </p:nvSpPr>
        <p:spPr bwMode="auto">
          <a:xfrm>
            <a:off x="8077200" y="6177880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4592" name="Rectangle 64" descr="白色大理石"/>
          <p:cNvSpPr>
            <a:spLocks noChangeArrowheads="1"/>
          </p:cNvSpPr>
          <p:nvPr/>
        </p:nvSpPr>
        <p:spPr bwMode="auto">
          <a:xfrm>
            <a:off x="6553200" y="594928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738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7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4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4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74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4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7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7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7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7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7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7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7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7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7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7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7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7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7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7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7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7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7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7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7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74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74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7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7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7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7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7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7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7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7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7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7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7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7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7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7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7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7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7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7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7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7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7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7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7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7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7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7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7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7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7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7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7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7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7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7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4551" grpId="0"/>
      <p:bldP spid="1174552" grpId="0" animBg="1"/>
      <p:bldP spid="1174553" grpId="0" animBg="1"/>
      <p:bldP spid="1174554" grpId="0" animBg="1"/>
      <p:bldP spid="1174555" grpId="0" animBg="1"/>
      <p:bldP spid="1174556" grpId="0" animBg="1"/>
      <p:bldP spid="1174557" grpId="0" animBg="1"/>
      <p:bldP spid="1174558" grpId="0" animBg="1"/>
      <p:bldP spid="1174559" grpId="0" animBg="1"/>
      <p:bldP spid="1174560" grpId="0" animBg="1"/>
      <p:bldP spid="1174561" grpId="0" animBg="1"/>
      <p:bldP spid="1174562" grpId="0" animBg="1"/>
      <p:bldP spid="1174563" grpId="0" animBg="1"/>
      <p:bldP spid="1174564" grpId="0" animBg="1"/>
      <p:bldP spid="1174565" grpId="0" animBg="1"/>
      <p:bldP spid="1174566" grpId="0" animBg="1"/>
      <p:bldP spid="1174567" grpId="0" animBg="1"/>
      <p:bldP spid="1174568" grpId="0" animBg="1"/>
      <p:bldP spid="1174569" grpId="0" animBg="1"/>
      <p:bldP spid="1174570" grpId="0" animBg="1"/>
      <p:bldP spid="1174571" grpId="0" animBg="1"/>
      <p:bldP spid="1174572" grpId="0"/>
      <p:bldP spid="1174573" grpId="0"/>
      <p:bldP spid="1174574" grpId="0" animBg="1"/>
      <p:bldP spid="1174575" grpId="0" animBg="1"/>
      <p:bldP spid="1174576" grpId="0" animBg="1"/>
      <p:bldP spid="1174577" grpId="0" animBg="1"/>
      <p:bldP spid="1174578" grpId="0" animBg="1"/>
      <p:bldP spid="1174579" grpId="0" animBg="1"/>
      <p:bldP spid="1174580" grpId="0" animBg="1"/>
      <p:bldP spid="1174581" grpId="0" animBg="1"/>
      <p:bldP spid="1174582" grpId="0" animBg="1"/>
      <p:bldP spid="1174583" grpId="0" animBg="1"/>
      <p:bldP spid="1174584" grpId="0" animBg="1"/>
      <p:bldP spid="1174585" grpId="0" animBg="1"/>
      <p:bldP spid="1174586" grpId="0" animBg="1"/>
      <p:bldP spid="1174587" grpId="0" animBg="1"/>
      <p:bldP spid="1174588" grpId="0" animBg="1"/>
      <p:bldP spid="1174589" grpId="0" animBg="1"/>
      <p:bldP spid="1174590" grpId="0" animBg="1"/>
      <p:bldP spid="1174591" grpId="0" animBg="1"/>
      <p:bldP spid="117459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Text Box 2"/>
          <p:cNvSpPr txBox="1">
            <a:spLocks noChangeArrowheads="1"/>
          </p:cNvSpPr>
          <p:nvPr/>
        </p:nvSpPr>
        <p:spPr bwMode="auto">
          <a:xfrm>
            <a:off x="107504" y="476250"/>
            <a:ext cx="8928992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kumimoji="1"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基数排序的“分配”与“收集”过程   第三趟</a:t>
            </a:r>
            <a:endParaRPr kumimoji="1" lang="zh-CN" altLang="en-US" sz="3200" dirty="0">
              <a:solidFill>
                <a:schemeClr val="tx1"/>
              </a:solidFill>
              <a:latin typeface="楷体_GB2312"/>
              <a:ea typeface="楷体" pitchFamily="49" charset="-122"/>
            </a:endParaRPr>
          </a:p>
        </p:txBody>
      </p:sp>
      <p:sp>
        <p:nvSpPr>
          <p:cNvPr id="1175555" name="Rectangle 3" descr="白色大理石"/>
          <p:cNvSpPr>
            <a:spLocks noChangeArrowheads="1"/>
          </p:cNvSpPr>
          <p:nvPr/>
        </p:nvSpPr>
        <p:spPr bwMode="auto">
          <a:xfrm>
            <a:off x="19812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614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762000" y="1512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76400" y="1512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58" name="Rectangle 6" descr="白色大理石"/>
          <p:cNvSpPr>
            <a:spLocks noChangeArrowheads="1"/>
          </p:cNvSpPr>
          <p:nvPr/>
        </p:nvSpPr>
        <p:spPr bwMode="auto">
          <a:xfrm>
            <a:off x="38100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921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590800" y="1512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60" name="Rectangle 8" descr="白色大理石"/>
          <p:cNvSpPr>
            <a:spLocks noChangeArrowheads="1"/>
          </p:cNvSpPr>
          <p:nvPr/>
        </p:nvSpPr>
        <p:spPr bwMode="auto">
          <a:xfrm>
            <a:off x="74676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485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505200" y="1512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62" name="Rectangle 10" descr="白色大理石"/>
          <p:cNvSpPr>
            <a:spLocks noChangeArrowheads="1"/>
          </p:cNvSpPr>
          <p:nvPr/>
        </p:nvSpPr>
        <p:spPr bwMode="auto">
          <a:xfrm>
            <a:off x="56388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637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63" name="Rectangle 11" descr="白色大理石"/>
          <p:cNvSpPr>
            <a:spLocks noChangeArrowheads="1"/>
          </p:cNvSpPr>
          <p:nvPr/>
        </p:nvSpPr>
        <p:spPr bwMode="auto">
          <a:xfrm>
            <a:off x="65532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738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419600" y="1512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65" name="Rectangle 13" descr="白色大理石"/>
          <p:cNvSpPr>
            <a:spLocks noChangeArrowheads="1"/>
          </p:cNvSpPr>
          <p:nvPr/>
        </p:nvSpPr>
        <p:spPr bwMode="auto">
          <a:xfrm>
            <a:off x="1524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101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334000" y="1512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67" name="Rectangle 15" descr="白色大理石"/>
          <p:cNvSpPr>
            <a:spLocks noChangeArrowheads="1"/>
          </p:cNvSpPr>
          <p:nvPr/>
        </p:nvSpPr>
        <p:spPr bwMode="auto">
          <a:xfrm>
            <a:off x="28956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215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248400" y="1512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69" name="Rectangle 17" descr="白色大理石"/>
          <p:cNvSpPr>
            <a:spLocks noChangeArrowheads="1"/>
          </p:cNvSpPr>
          <p:nvPr/>
        </p:nvSpPr>
        <p:spPr bwMode="auto">
          <a:xfrm>
            <a:off x="47244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530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7162800" y="1512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71" name="Rectangle 19" descr="白色大理石"/>
          <p:cNvSpPr>
            <a:spLocks noChangeArrowheads="1"/>
          </p:cNvSpPr>
          <p:nvPr/>
        </p:nvSpPr>
        <p:spPr bwMode="auto">
          <a:xfrm>
            <a:off x="83820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790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8077200" y="1512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73" name="Rectangle 21" descr="白色大理石"/>
          <p:cNvSpPr>
            <a:spLocks noChangeArrowheads="1"/>
          </p:cNvSpPr>
          <p:nvPr/>
        </p:nvSpPr>
        <p:spPr bwMode="auto">
          <a:xfrm>
            <a:off x="1066800" y="1284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306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74" name="Text Box 22"/>
          <p:cNvSpPr txBox="1">
            <a:spLocks noChangeArrowheads="1"/>
          </p:cNvSpPr>
          <p:nvPr/>
        </p:nvSpPr>
        <p:spPr bwMode="auto">
          <a:xfrm>
            <a:off x="76200" y="2117725"/>
            <a:ext cx="5419725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第三趟分配（按最高位 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i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 = 1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）</a:t>
            </a:r>
          </a:p>
        </p:txBody>
      </p:sp>
      <p:sp>
        <p:nvSpPr>
          <p:cNvPr id="1175575" name="Text Box 23"/>
          <p:cNvSpPr txBox="1">
            <a:spLocks noChangeArrowheads="1"/>
          </p:cNvSpPr>
          <p:nvPr/>
        </p:nvSpPr>
        <p:spPr bwMode="auto">
          <a:xfrm>
            <a:off x="171450" y="2568575"/>
            <a:ext cx="889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[0]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[1]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[2]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[3]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[4]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[5]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[6]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[7]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[8]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[9]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75576" name="Line 24"/>
          <p:cNvSpPr>
            <a:spLocks noChangeShapeType="1"/>
          </p:cNvSpPr>
          <p:nvPr/>
        </p:nvSpPr>
        <p:spPr bwMode="auto">
          <a:xfrm>
            <a:off x="5334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77" name="Line 25"/>
          <p:cNvSpPr>
            <a:spLocks noChangeShapeType="1"/>
          </p:cNvSpPr>
          <p:nvPr/>
        </p:nvSpPr>
        <p:spPr bwMode="auto">
          <a:xfrm>
            <a:off x="14478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78" name="Line 26"/>
          <p:cNvSpPr>
            <a:spLocks noChangeShapeType="1"/>
          </p:cNvSpPr>
          <p:nvPr/>
        </p:nvSpPr>
        <p:spPr bwMode="auto">
          <a:xfrm>
            <a:off x="23622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79" name="Line 27"/>
          <p:cNvSpPr>
            <a:spLocks noChangeShapeType="1"/>
          </p:cNvSpPr>
          <p:nvPr/>
        </p:nvSpPr>
        <p:spPr bwMode="auto">
          <a:xfrm>
            <a:off x="32004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80" name="Line 28"/>
          <p:cNvSpPr>
            <a:spLocks noChangeShapeType="1"/>
          </p:cNvSpPr>
          <p:nvPr/>
        </p:nvSpPr>
        <p:spPr bwMode="auto">
          <a:xfrm>
            <a:off x="41148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81" name="Line 29"/>
          <p:cNvSpPr>
            <a:spLocks noChangeShapeType="1"/>
          </p:cNvSpPr>
          <p:nvPr/>
        </p:nvSpPr>
        <p:spPr bwMode="auto">
          <a:xfrm>
            <a:off x="50292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82" name="Line 30"/>
          <p:cNvSpPr>
            <a:spLocks noChangeShapeType="1"/>
          </p:cNvSpPr>
          <p:nvPr/>
        </p:nvSpPr>
        <p:spPr bwMode="auto">
          <a:xfrm>
            <a:off x="58674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83" name="Line 31"/>
          <p:cNvSpPr>
            <a:spLocks noChangeShapeType="1"/>
          </p:cNvSpPr>
          <p:nvPr/>
        </p:nvSpPr>
        <p:spPr bwMode="auto">
          <a:xfrm>
            <a:off x="67818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84" name="Line 32"/>
          <p:cNvSpPr>
            <a:spLocks noChangeShapeType="1"/>
          </p:cNvSpPr>
          <p:nvPr/>
        </p:nvSpPr>
        <p:spPr bwMode="auto">
          <a:xfrm>
            <a:off x="76962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85" name="Line 33"/>
          <p:cNvSpPr>
            <a:spLocks noChangeShapeType="1"/>
          </p:cNvSpPr>
          <p:nvPr/>
        </p:nvSpPr>
        <p:spPr bwMode="auto">
          <a:xfrm flipH="1">
            <a:off x="8610600" y="3111500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86" name="Rectangle 34" descr="白色大理石"/>
          <p:cNvSpPr>
            <a:spLocks noChangeArrowheads="1"/>
          </p:cNvSpPr>
          <p:nvPr/>
        </p:nvSpPr>
        <p:spPr bwMode="auto">
          <a:xfrm>
            <a:off x="5562600" y="40259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614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87" name="Rectangle 35" descr="白色大理石"/>
          <p:cNvSpPr>
            <a:spLocks noChangeArrowheads="1"/>
          </p:cNvSpPr>
          <p:nvPr/>
        </p:nvSpPr>
        <p:spPr bwMode="auto">
          <a:xfrm>
            <a:off x="6477000" y="40259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738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88" name="Rectangle 36" descr="白色大理石"/>
          <p:cNvSpPr>
            <a:spLocks noChangeArrowheads="1"/>
          </p:cNvSpPr>
          <p:nvPr/>
        </p:nvSpPr>
        <p:spPr bwMode="auto">
          <a:xfrm>
            <a:off x="8305800" y="40259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921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89" name="Rectangle 37" descr="白色大理石"/>
          <p:cNvSpPr>
            <a:spLocks noChangeArrowheads="1"/>
          </p:cNvSpPr>
          <p:nvPr/>
        </p:nvSpPr>
        <p:spPr bwMode="auto">
          <a:xfrm>
            <a:off x="3810000" y="40259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485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90" name="Rectangle 38" descr="白色大理石"/>
          <p:cNvSpPr>
            <a:spLocks noChangeArrowheads="1"/>
          </p:cNvSpPr>
          <p:nvPr/>
        </p:nvSpPr>
        <p:spPr bwMode="auto">
          <a:xfrm>
            <a:off x="5562600" y="33401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637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91" name="Rectangle 39" descr="白色大理石"/>
          <p:cNvSpPr>
            <a:spLocks noChangeArrowheads="1"/>
          </p:cNvSpPr>
          <p:nvPr/>
        </p:nvSpPr>
        <p:spPr bwMode="auto">
          <a:xfrm>
            <a:off x="1143000" y="40259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101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92" name="Rectangle 40" descr="白色大理石"/>
          <p:cNvSpPr>
            <a:spLocks noChangeArrowheads="1"/>
          </p:cNvSpPr>
          <p:nvPr/>
        </p:nvSpPr>
        <p:spPr bwMode="auto">
          <a:xfrm>
            <a:off x="2057400" y="40259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215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93" name="Rectangle 41" descr="白色大理石"/>
          <p:cNvSpPr>
            <a:spLocks noChangeArrowheads="1"/>
          </p:cNvSpPr>
          <p:nvPr/>
        </p:nvSpPr>
        <p:spPr bwMode="auto">
          <a:xfrm>
            <a:off x="4724400" y="40259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530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94" name="Rectangle 42" descr="白色大理石"/>
          <p:cNvSpPr>
            <a:spLocks noChangeArrowheads="1"/>
          </p:cNvSpPr>
          <p:nvPr/>
        </p:nvSpPr>
        <p:spPr bwMode="auto">
          <a:xfrm>
            <a:off x="6477000" y="33401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790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95" name="Rectangle 43" descr="白色大理石"/>
          <p:cNvSpPr>
            <a:spLocks noChangeArrowheads="1"/>
          </p:cNvSpPr>
          <p:nvPr/>
        </p:nvSpPr>
        <p:spPr bwMode="auto">
          <a:xfrm>
            <a:off x="2895600" y="4025900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306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96" name="Text Box 44"/>
          <p:cNvSpPr txBox="1">
            <a:spLocks noChangeArrowheads="1"/>
          </p:cNvSpPr>
          <p:nvPr/>
        </p:nvSpPr>
        <p:spPr bwMode="auto">
          <a:xfrm>
            <a:off x="136525" y="4854575"/>
            <a:ext cx="8959850" cy="519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[0]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[1]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[2]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[3]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[4]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[5]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[6]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[7]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[8]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fr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[9]</a:t>
            </a:r>
            <a:endParaRPr kumimoji="1" lang="en-US" altLang="zh-CN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97" name="Text Box 45"/>
          <p:cNvSpPr txBox="1">
            <a:spLocks noChangeArrowheads="1"/>
          </p:cNvSpPr>
          <p:nvPr/>
        </p:nvSpPr>
        <p:spPr bwMode="auto">
          <a:xfrm>
            <a:off x="76200" y="5516563"/>
            <a:ext cx="1970088" cy="5191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" pitchFamily="49" charset="-122"/>
              </a:rPr>
              <a:t>第三趟收集</a:t>
            </a:r>
          </a:p>
        </p:txBody>
      </p:sp>
      <p:sp>
        <p:nvSpPr>
          <p:cNvPr id="1175598" name="Rectangle 46" descr="白色大理石"/>
          <p:cNvSpPr>
            <a:spLocks noChangeArrowheads="1"/>
          </p:cNvSpPr>
          <p:nvPr/>
        </p:nvSpPr>
        <p:spPr bwMode="auto">
          <a:xfrm>
            <a:off x="38100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530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599" name="Line 47"/>
          <p:cNvSpPr>
            <a:spLocks noChangeShapeType="1"/>
          </p:cNvSpPr>
          <p:nvPr/>
        </p:nvSpPr>
        <p:spPr bwMode="auto">
          <a:xfrm>
            <a:off x="7620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600" name="Rectangle 48" descr="白色大理石"/>
          <p:cNvSpPr>
            <a:spLocks noChangeArrowheads="1"/>
          </p:cNvSpPr>
          <p:nvPr/>
        </p:nvSpPr>
        <p:spPr bwMode="auto">
          <a:xfrm>
            <a:off x="74676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790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601" name="Line 49"/>
          <p:cNvSpPr>
            <a:spLocks noChangeShapeType="1"/>
          </p:cNvSpPr>
          <p:nvPr/>
        </p:nvSpPr>
        <p:spPr bwMode="auto">
          <a:xfrm>
            <a:off x="16764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602" name="Rectangle 50" descr="白色大理石"/>
          <p:cNvSpPr>
            <a:spLocks noChangeArrowheads="1"/>
          </p:cNvSpPr>
          <p:nvPr/>
        </p:nvSpPr>
        <p:spPr bwMode="auto">
          <a:xfrm>
            <a:off x="83820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921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603" name="Line 51"/>
          <p:cNvSpPr>
            <a:spLocks noChangeShapeType="1"/>
          </p:cNvSpPr>
          <p:nvPr/>
        </p:nvSpPr>
        <p:spPr bwMode="auto">
          <a:xfrm>
            <a:off x="25908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604" name="Rectangle 52" descr="白色大理石"/>
          <p:cNvSpPr>
            <a:spLocks noChangeArrowheads="1"/>
          </p:cNvSpPr>
          <p:nvPr/>
        </p:nvSpPr>
        <p:spPr bwMode="auto">
          <a:xfrm>
            <a:off x="1524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101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605" name="Line 53"/>
          <p:cNvSpPr>
            <a:spLocks noChangeShapeType="1"/>
          </p:cNvSpPr>
          <p:nvPr/>
        </p:nvSpPr>
        <p:spPr bwMode="auto">
          <a:xfrm>
            <a:off x="35052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606" name="Rectangle 54" descr="白色大理石"/>
          <p:cNvSpPr>
            <a:spLocks noChangeArrowheads="1"/>
          </p:cNvSpPr>
          <p:nvPr/>
        </p:nvSpPr>
        <p:spPr bwMode="auto">
          <a:xfrm>
            <a:off x="47244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614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607" name="Line 55"/>
          <p:cNvSpPr>
            <a:spLocks noChangeShapeType="1"/>
          </p:cNvSpPr>
          <p:nvPr/>
        </p:nvSpPr>
        <p:spPr bwMode="auto">
          <a:xfrm>
            <a:off x="44196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608" name="Rectangle 56" descr="白色大理石"/>
          <p:cNvSpPr>
            <a:spLocks noChangeArrowheads="1"/>
          </p:cNvSpPr>
          <p:nvPr/>
        </p:nvSpPr>
        <p:spPr bwMode="auto">
          <a:xfrm>
            <a:off x="28956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485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609" name="Line 57"/>
          <p:cNvSpPr>
            <a:spLocks noChangeShapeType="1"/>
          </p:cNvSpPr>
          <p:nvPr/>
        </p:nvSpPr>
        <p:spPr bwMode="auto">
          <a:xfrm>
            <a:off x="53340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610" name="Rectangle 58" descr="白色大理石"/>
          <p:cNvSpPr>
            <a:spLocks noChangeArrowheads="1"/>
          </p:cNvSpPr>
          <p:nvPr/>
        </p:nvSpPr>
        <p:spPr bwMode="auto">
          <a:xfrm>
            <a:off x="10668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215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611" name="Line 59"/>
          <p:cNvSpPr>
            <a:spLocks noChangeShapeType="1"/>
          </p:cNvSpPr>
          <p:nvPr/>
        </p:nvSpPr>
        <p:spPr bwMode="auto">
          <a:xfrm>
            <a:off x="62484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612" name="Rectangle 60" descr="白色大理石"/>
          <p:cNvSpPr>
            <a:spLocks noChangeArrowheads="1"/>
          </p:cNvSpPr>
          <p:nvPr/>
        </p:nvSpPr>
        <p:spPr bwMode="auto">
          <a:xfrm>
            <a:off x="19812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306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613" name="Line 61"/>
          <p:cNvSpPr>
            <a:spLocks noChangeShapeType="1"/>
          </p:cNvSpPr>
          <p:nvPr/>
        </p:nvSpPr>
        <p:spPr bwMode="auto">
          <a:xfrm>
            <a:off x="71628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614" name="Rectangle 62" descr="白色大理石"/>
          <p:cNvSpPr>
            <a:spLocks noChangeArrowheads="1"/>
          </p:cNvSpPr>
          <p:nvPr/>
        </p:nvSpPr>
        <p:spPr bwMode="auto">
          <a:xfrm>
            <a:off x="56388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637</a:t>
            </a:r>
            <a:endParaRPr kumimoji="1"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175615" name="Line 63"/>
          <p:cNvSpPr>
            <a:spLocks noChangeShapeType="1"/>
          </p:cNvSpPr>
          <p:nvPr/>
        </p:nvSpPr>
        <p:spPr bwMode="auto">
          <a:xfrm>
            <a:off x="8077200" y="6249888"/>
            <a:ext cx="304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616" name="Rectangle 64" descr="白色大理石"/>
          <p:cNvSpPr>
            <a:spLocks noChangeArrowheads="1"/>
          </p:cNvSpPr>
          <p:nvPr/>
        </p:nvSpPr>
        <p:spPr bwMode="auto">
          <a:xfrm>
            <a:off x="6553200" y="6021288"/>
            <a:ext cx="6096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738</a:t>
            </a:r>
            <a:endParaRPr kumimoji="1" lang="en-US" altLang="zh-CN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5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7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7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7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7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7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7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7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7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7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7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7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7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7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7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7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7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7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7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7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7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7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7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7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7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7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7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7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7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7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7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7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7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7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7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7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7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7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7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7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7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7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7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7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7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7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7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7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7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7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7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7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7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7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7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7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75" grpId="0"/>
      <p:bldP spid="1175576" grpId="0" animBg="1"/>
      <p:bldP spid="1175577" grpId="0" animBg="1"/>
      <p:bldP spid="1175578" grpId="0" animBg="1"/>
      <p:bldP spid="1175579" grpId="0" animBg="1"/>
      <p:bldP spid="1175580" grpId="0" animBg="1"/>
      <p:bldP spid="1175581" grpId="0" animBg="1"/>
      <p:bldP spid="1175582" grpId="0" animBg="1"/>
      <p:bldP spid="1175583" grpId="0" animBg="1"/>
      <p:bldP spid="1175584" grpId="0" animBg="1"/>
      <p:bldP spid="1175585" grpId="0" animBg="1"/>
      <p:bldP spid="1175586" grpId="0" animBg="1"/>
      <p:bldP spid="1175587" grpId="0" animBg="1"/>
      <p:bldP spid="1175588" grpId="0" animBg="1"/>
      <p:bldP spid="1175589" grpId="0" animBg="1"/>
      <p:bldP spid="1175590" grpId="0" animBg="1"/>
      <p:bldP spid="1175591" grpId="0" animBg="1"/>
      <p:bldP spid="1175592" grpId="0" animBg="1"/>
      <p:bldP spid="1175593" grpId="0" animBg="1"/>
      <p:bldP spid="1175594" grpId="0" animBg="1"/>
      <p:bldP spid="1175595" grpId="0" animBg="1"/>
      <p:bldP spid="1175596" grpId="0"/>
      <p:bldP spid="1175597" grpId="0"/>
      <p:bldP spid="1175598" grpId="0" animBg="1"/>
      <p:bldP spid="1175599" grpId="0" animBg="1"/>
      <p:bldP spid="1175600" grpId="0" animBg="1"/>
      <p:bldP spid="1175601" grpId="0" animBg="1"/>
      <p:bldP spid="1175602" grpId="0" animBg="1"/>
      <p:bldP spid="1175603" grpId="0" animBg="1"/>
      <p:bldP spid="1175604" grpId="0" animBg="1"/>
      <p:bldP spid="1175605" grpId="0" animBg="1"/>
      <p:bldP spid="1175606" grpId="0" animBg="1"/>
      <p:bldP spid="1175607" grpId="0" animBg="1"/>
      <p:bldP spid="1175608" grpId="0" animBg="1"/>
      <p:bldP spid="1175609" grpId="0" animBg="1"/>
      <p:bldP spid="1175610" grpId="0" animBg="1"/>
      <p:bldP spid="1175611" grpId="0" animBg="1"/>
      <p:bldP spid="1175612" grpId="0" animBg="1"/>
      <p:bldP spid="1175613" grpId="0" animBg="1"/>
      <p:bldP spid="1175614" grpId="0" animBg="1"/>
      <p:bldP spid="1175615" grpId="0" animBg="1"/>
      <p:bldP spid="11756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57313" y="809625"/>
            <a:ext cx="3228975" cy="514350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两种编码的比较</a:t>
            </a:r>
          </a:p>
        </p:txBody>
      </p:sp>
      <p:pic>
        <p:nvPicPr>
          <p:cNvPr id="614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922463"/>
            <a:ext cx="6624638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55638" y="1898650"/>
            <a:ext cx="7900987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ASCII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码表示：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600" dirty="0">
                <a:solidFill>
                  <a:schemeClr val="tx1"/>
                </a:solidFill>
                <a:latin typeface="Arial" charset="0"/>
              </a:rPr>
              <a:t>1100111 1101111 1000000 1100111 1101111 1000000 1100111 1101111 1110000 1101000 1100101 1110010 </a:t>
            </a:r>
            <a:r>
              <a:rPr lang="en-US" altLang="zh-CN" sz="2600" dirty="0" smtClean="0">
                <a:solidFill>
                  <a:schemeClr val="tx1"/>
                </a:solidFill>
                <a:latin typeface="Arial" charset="0"/>
              </a:rPr>
              <a:t>1110011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新的编码方式表示：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600" dirty="0" smtClean="0">
                <a:latin typeface="Arial" charset="0"/>
              </a:rPr>
              <a:t>000 001 111 00</a:t>
            </a:r>
            <a:r>
              <a:rPr lang="en-US" altLang="zh-CN" sz="2600" dirty="0" smtClean="0">
                <a:solidFill>
                  <a:schemeClr val="tx1"/>
                </a:solidFill>
                <a:latin typeface="Arial" charset="0"/>
              </a:rPr>
              <a:t>0 </a:t>
            </a:r>
            <a:r>
              <a:rPr lang="en-US" altLang="zh-CN" sz="2600" dirty="0">
                <a:solidFill>
                  <a:schemeClr val="tx1"/>
                </a:solidFill>
                <a:latin typeface="Arial" charset="0"/>
              </a:rPr>
              <a:t>001 111 000 001 010 011 100 101 </a:t>
            </a:r>
            <a:r>
              <a:rPr lang="en-US" altLang="zh-CN" sz="2600" dirty="0" smtClean="0">
                <a:solidFill>
                  <a:schemeClr val="tx1"/>
                </a:solidFill>
                <a:latin typeface="Arial" charset="0"/>
              </a:rPr>
              <a:t>110 </a:t>
            </a:r>
            <a:endParaRPr lang="en-US" altLang="zh-CN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57313" y="741363"/>
            <a:ext cx="3336925" cy="609600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两种编码的比较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17625" y="755650"/>
            <a:ext cx="1138238" cy="56832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结论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8800" y="2006600"/>
            <a:ext cx="8128000" cy="3698875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通过比较可以看出，通过引入新的编码方式，表示同样的字符串所需的二进制位数得到明显的减少。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进一步而言，我们可否用其他的编码方式，使得表示“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go </a:t>
            </a:r>
            <a:r>
              <a:rPr kumimoji="1" lang="en-US" altLang="zh-CN" sz="2600" kern="0" dirty="0" err="1">
                <a:solidFill>
                  <a:schemeClr val="tx1"/>
                </a:solidFill>
                <a:latin typeface="+mn-lt"/>
                <a:ea typeface="+mn-ea"/>
              </a:rPr>
              <a:t>go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 gophers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”所需的二进制位数更少呢？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答案是可以的。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03338" y="728663"/>
            <a:ext cx="5397500" cy="59531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用二叉树来表示的编码方案</a:t>
            </a:r>
          </a:p>
        </p:txBody>
      </p:sp>
      <p:pic>
        <p:nvPicPr>
          <p:cNvPr id="9219" name="Picture 11" descr="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8" y="1852613"/>
            <a:ext cx="4392612" cy="310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12" descr="图片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1813" y="1639888"/>
            <a:ext cx="27051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13"/>
          <p:cNvSpPr txBox="1">
            <a:spLocks noChangeArrowheads="1"/>
          </p:cNvSpPr>
          <p:nvPr/>
        </p:nvSpPr>
        <p:spPr bwMode="auto">
          <a:xfrm>
            <a:off x="835025" y="5270500"/>
            <a:ext cx="7408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</a:rPr>
              <a:t>自顶向下，从根节点到叶节点，所有左侧的边标记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，右侧标记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17625" y="741363"/>
            <a:ext cx="1069975" cy="609600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结论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511175" y="1831975"/>
            <a:ext cx="8101013" cy="3832225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如果使用这种新的编码方法，“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go </a:t>
            </a:r>
            <a:r>
              <a:rPr kumimoji="1" lang="en-US" altLang="zh-CN" sz="2600" kern="0" dirty="0" err="1">
                <a:solidFill>
                  <a:schemeClr val="tx1"/>
                </a:solidFill>
                <a:latin typeface="+mn-lt"/>
                <a:ea typeface="+mn-ea"/>
              </a:rPr>
              <a:t>go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 gophers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”表示如下：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   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0001100000110000011110110110111111100 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使用这种新的编码方法，我们只需要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37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位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原方法需要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39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位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就可以表示原字符串。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由此可见，所需的二进制位数得到进一步的减少。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那么请问这种新的编码方法又是如何实现的呢？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kumimoji="1" lang="en-US" altLang="zh-CN" sz="20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20788" y="768350"/>
            <a:ext cx="3036887" cy="58261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defRPr/>
            </a:pPr>
            <a:r>
              <a:rPr kumimoji="1" lang="zh-CN" altLang="en-US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编码树的构建</a:t>
            </a:r>
            <a:r>
              <a:rPr kumimoji="1" lang="en-US" altLang="zh-CN" sz="32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7375" y="1819275"/>
            <a:ext cx="7983538" cy="4376738"/>
          </a:xfrm>
          <a:prstGeom prst="rect">
            <a:avLst/>
          </a:prstGeom>
        </p:spPr>
        <p:txBody>
          <a:bodyPr/>
          <a:lstStyle/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首先给每种字符附上一个权值，该字符的权值等于该字符在字符串中出现的次数，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  例如，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g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的权值为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，而空格’ ‘的权值是</a:t>
            </a:r>
            <a:r>
              <a:rPr kumimoji="1" lang="en-US" altLang="zh-CN" sz="2600" kern="0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我们把每种字符看成是一棵只有根节点的数，节点值为该字符对应的权值</a:t>
            </a:r>
          </a:p>
          <a:p>
            <a:pPr marL="188913" indent="-188913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kumimoji="1" lang="en-US" altLang="zh-CN" sz="20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4386263"/>
            <a:ext cx="561657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13510</TotalTime>
  <Words>1594</Words>
  <Application>Microsoft Office PowerPoint</Application>
  <PresentationFormat>全屏显示(4:3)</PresentationFormat>
  <Paragraphs>269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仿宋_GB2312</vt:lpstr>
      <vt:lpstr>黑体</vt:lpstr>
      <vt:lpstr>楷体</vt:lpstr>
      <vt:lpstr>楷体_GB2312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主题1</vt:lpstr>
      <vt:lpstr>Introduction to Computational Thinking Chapter 9: Computer Science Unplugged</vt:lpstr>
      <vt:lpstr>Chapter 9: Computer Science Unplugged 不插电的计算机科学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Huffman压缩的伪代码描述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程序设计语言</dc:title>
  <dc:creator>unio</dc:creator>
  <cp:lastModifiedBy>mao rui</cp:lastModifiedBy>
  <cp:revision>762</cp:revision>
  <dcterms:created xsi:type="dcterms:W3CDTF">2012-10-26T12:18:38Z</dcterms:created>
  <dcterms:modified xsi:type="dcterms:W3CDTF">2019-12-16T11:10:43Z</dcterms:modified>
</cp:coreProperties>
</file>