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1"/>
  </p:notesMasterIdLst>
  <p:handoutMasterIdLst>
    <p:handoutMasterId r:id="rId82"/>
  </p:handoutMasterIdLst>
  <p:sldIdLst>
    <p:sldId id="408" r:id="rId2"/>
    <p:sldId id="379" r:id="rId3"/>
    <p:sldId id="2911" r:id="rId4"/>
    <p:sldId id="2912" r:id="rId5"/>
    <p:sldId id="378" r:id="rId6"/>
    <p:sldId id="409" r:id="rId7"/>
    <p:sldId id="387" r:id="rId8"/>
    <p:sldId id="2877" r:id="rId9"/>
    <p:sldId id="2909" r:id="rId10"/>
    <p:sldId id="388" r:id="rId11"/>
    <p:sldId id="411" r:id="rId12"/>
    <p:sldId id="2862" r:id="rId13"/>
    <p:sldId id="2867" r:id="rId14"/>
    <p:sldId id="2883" r:id="rId15"/>
    <p:sldId id="2875" r:id="rId16"/>
    <p:sldId id="389" r:id="rId17"/>
    <p:sldId id="390" r:id="rId18"/>
    <p:sldId id="2885" r:id="rId19"/>
    <p:sldId id="2886" r:id="rId20"/>
    <p:sldId id="2887" r:id="rId21"/>
    <p:sldId id="2888" r:id="rId22"/>
    <p:sldId id="2908" r:id="rId23"/>
    <p:sldId id="521" r:id="rId24"/>
    <p:sldId id="391" r:id="rId25"/>
    <p:sldId id="2868" r:id="rId26"/>
    <p:sldId id="410" r:id="rId27"/>
    <p:sldId id="392" r:id="rId28"/>
    <p:sldId id="393" r:id="rId29"/>
    <p:sldId id="394" r:id="rId30"/>
    <p:sldId id="2869" r:id="rId31"/>
    <p:sldId id="395" r:id="rId32"/>
    <p:sldId id="396" r:id="rId33"/>
    <p:sldId id="397" r:id="rId34"/>
    <p:sldId id="399" r:id="rId35"/>
    <p:sldId id="2870" r:id="rId36"/>
    <p:sldId id="2871" r:id="rId37"/>
    <p:sldId id="2872" r:id="rId38"/>
    <p:sldId id="2874" r:id="rId39"/>
    <p:sldId id="2876" r:id="rId40"/>
    <p:sldId id="2878" r:id="rId41"/>
    <p:sldId id="400" r:id="rId42"/>
    <p:sldId id="2879" r:id="rId43"/>
    <p:sldId id="2906" r:id="rId44"/>
    <p:sldId id="2882" r:id="rId45"/>
    <p:sldId id="2881" r:id="rId46"/>
    <p:sldId id="2928" r:id="rId47"/>
    <p:sldId id="2916" r:id="rId48"/>
    <p:sldId id="2917" r:id="rId49"/>
    <p:sldId id="2918" r:id="rId50"/>
    <p:sldId id="2919" r:id="rId51"/>
    <p:sldId id="2920" r:id="rId52"/>
    <p:sldId id="2922" r:id="rId53"/>
    <p:sldId id="2923" r:id="rId54"/>
    <p:sldId id="2921" r:id="rId55"/>
    <p:sldId id="2924" r:id="rId56"/>
    <p:sldId id="2925" r:id="rId57"/>
    <p:sldId id="2926" r:id="rId58"/>
    <p:sldId id="2889" r:id="rId59"/>
    <p:sldId id="2898" r:id="rId60"/>
    <p:sldId id="342" r:id="rId61"/>
    <p:sldId id="2892" r:id="rId62"/>
    <p:sldId id="2893" r:id="rId63"/>
    <p:sldId id="2894" r:id="rId64"/>
    <p:sldId id="2895" r:id="rId65"/>
    <p:sldId id="2896" r:id="rId66"/>
    <p:sldId id="2897" r:id="rId67"/>
    <p:sldId id="2913" r:id="rId68"/>
    <p:sldId id="2884" r:id="rId69"/>
    <p:sldId id="402" r:id="rId70"/>
    <p:sldId id="2899" r:id="rId71"/>
    <p:sldId id="2900" r:id="rId72"/>
    <p:sldId id="2904" r:id="rId73"/>
    <p:sldId id="2914" r:id="rId74"/>
    <p:sldId id="2901" r:id="rId75"/>
    <p:sldId id="2902" r:id="rId76"/>
    <p:sldId id="2903" r:id="rId77"/>
    <p:sldId id="2907" r:id="rId78"/>
    <p:sldId id="2905" r:id="rId79"/>
    <p:sldId id="2927" r:id="rId80"/>
  </p:sldIdLst>
  <p:sldSz cx="9144000" cy="6858000" type="screen4x3"/>
  <p:notesSz cx="7053263" cy="93091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FFFF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167" autoAdjust="0"/>
  </p:normalViewPr>
  <p:slideViewPr>
    <p:cSldViewPr>
      <p:cViewPr varScale="1">
        <p:scale>
          <a:sx n="52" d="100"/>
          <a:sy n="52" d="100"/>
        </p:scale>
        <p:origin x="170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6DDA489-5CA9-42AC-87B5-EC6CC0838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FC0E0-53C5-48C9-8D8B-44EE296BEE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CACD4E5C-7694-4C1D-A680-E1D8703E6176}" type="datetimeFigureOut">
              <a:rPr lang="zh-CN" altLang="en-US"/>
              <a:pPr>
                <a:defRPr/>
              </a:pPr>
              <a:t>2020/5/9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BAF90B-F5BC-4C64-B964-7D061D5AD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8F92B-09B1-4BAB-85D5-AD49FB3979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38EC63C6-01A6-4CCC-BA52-6C0016C11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E815836-6893-47BF-BF99-B202F59B3D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0F3E2-B6C6-48C3-9597-6C8DB5BB53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812FDD5B-07F5-485A-A1E1-007F0A3B4DB8}" type="datetimeFigureOut">
              <a:rPr lang="zh-CN" altLang="en-US"/>
              <a:pPr>
                <a:defRPr/>
              </a:pPr>
              <a:t>2020/5/9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C818B51-FB66-41DC-A460-8C3C04DD01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5074656-E628-4F43-8311-8A300EABE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4EFC2-612D-49FC-99F1-53061A4FF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CD612-98FB-43F2-8E6D-0693C10EB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2886F1E-DF14-4423-9EAE-CA0AC5D32B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out_of_range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AscII%E7%BC%96%E7%A0%81&amp;tn=SE_PcZhidaonwhc_ngpagmjz&amp;rsv_dl=gh_pc_zhidao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9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72BD4F9E-A0FD-4CBF-B486-238BCC6D61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7E99FA2C-D611-4284-B144-D5AA6CA7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68E5EA3C-D66B-4066-8EF9-1D1E20FF8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9pPr>
          </a:lstStyle>
          <a:p>
            <a:fld id="{2C00B7C0-46D7-4BAD-970F-ABD4D2882DDA}" type="slidenum">
              <a:rPr lang="en-US" altLang="zh-CN" sz="1300" smtClean="0">
                <a:latin typeface="Tahoma" panose="020B0604030504040204" pitchFamily="34" charset="0"/>
              </a:rPr>
              <a:pPr/>
              <a:t>13</a:t>
            </a:fld>
            <a:endParaRPr lang="en-US" altLang="zh-CN" sz="13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6B03EF6B-DBD8-4A8F-89ED-2382B00BF1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02D689A6-ECE3-4FC9-9FC1-8B6D6E838C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8CCC877C-F445-4816-97D2-C557253FDA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4C9D182-52DF-453B-862C-5EEEB5BA73B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63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47DADEE9-7079-495A-84DA-38C99E55AA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423F722A-1E4C-4BE9-9612-AD74596935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自动检查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下标合法性，</a:t>
            </a:r>
            <a:r>
              <a:rPr lang="zh-CN" alt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抛出</a:t>
            </a:r>
            <a:r>
              <a:rPr lang="en-US" altLang="zh-CN" sz="1200" b="0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out_of_range</a:t>
            </a:r>
            <a:r>
              <a:rPr lang="zh-CN" alt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异常。</a:t>
            </a:r>
            <a:endParaRPr lang="en-US" altLang="zh-CN" sz="1200" b="0" i="0" u="sng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/>
            <a:endParaRPr lang="zh-CN" altLang="en-US" u="sng" dirty="0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BEC4C1FF-B52D-4F65-822F-FF04368E2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BE7D7CA-7D19-465F-A25D-7E5C40C40AB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47DADEE9-7079-495A-84DA-38C99E55AA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423F722A-1E4C-4BE9-9612-AD74596935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u="sng" dirty="0"/>
              <a:t>编译器根据所提供的初值判断变量的类型。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BEC4C1FF-B52D-4F65-822F-FF04368E2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BE7D7CA-7D19-465F-A25D-7E5C40C40AB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87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47DADEE9-7079-495A-84DA-38C99E55AA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423F722A-1E4C-4BE9-9612-AD74596935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u="sng" dirty="0"/>
              <a:t>编译器根据所提供的初值判断变量的类型。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BEC4C1FF-B52D-4F65-822F-FF04368E2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BE7D7CA-7D19-465F-A25D-7E5C40C40AB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55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47DADEE9-7079-495A-84DA-38C99E55AA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423F722A-1E4C-4BE9-9612-AD74596935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u="sng" dirty="0"/>
              <a:t>编译器根据所提供的初值判断变量的类型。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BEC4C1FF-B52D-4F65-822F-FF04368E2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BE7D7CA-7D19-465F-A25D-7E5C40C40AB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51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47DADEE9-7079-495A-84DA-38C99E55AA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423F722A-1E4C-4BE9-9612-AD74596935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u="sng" dirty="0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BEC4C1FF-B52D-4F65-822F-FF04368E2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BE7D7CA-7D19-465F-A25D-7E5C40C40AB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944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2520DD1A-2C50-4D8E-B9D5-552AA88F7E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404C9F62-3A1E-459B-8988-E49BE898D7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红色，</a:t>
            </a:r>
            <a:r>
              <a:rPr lang="en-US" altLang="zh-CN" dirty="0"/>
              <a:t>C++11</a:t>
            </a:r>
            <a:r>
              <a:rPr lang="zh-CN" altLang="en-US" dirty="0"/>
              <a:t>，</a:t>
            </a:r>
            <a:r>
              <a:rPr lang="en-US" altLang="zh-CN" dirty="0"/>
              <a:t>C++17</a:t>
            </a:r>
            <a:r>
              <a:rPr lang="zh-CN" altLang="en-US" dirty="0"/>
              <a:t>新增。</a:t>
            </a:r>
            <a:endParaRPr lang="en-US" altLang="zh-CN" dirty="0"/>
          </a:p>
          <a:p>
            <a:r>
              <a:rPr lang="en-US" altLang="zh-CN" dirty="0"/>
              <a:t>7)</a:t>
            </a:r>
            <a:r>
              <a:rPr lang="zh-CN" altLang="en-US" dirty="0"/>
              <a:t> </a:t>
            </a:r>
            <a:r>
              <a:rPr lang="en-US" altLang="zh-CN" dirty="0"/>
              <a:t>string s; </a:t>
            </a:r>
            <a:r>
              <a:rPr lang="en-US" altLang="zh-CN" dirty="0" err="1"/>
              <a:t>s.assign</a:t>
            </a:r>
            <a:r>
              <a:rPr lang="en-US" altLang="zh-CN" dirty="0"/>
              <a:t>({‘</a:t>
            </a:r>
            <a:r>
              <a:rPr lang="en-US" altLang="zh-CN" dirty="0" err="1"/>
              <a:t>a’,’b’,’c</a:t>
            </a:r>
            <a:r>
              <a:rPr lang="en-US" altLang="zh-CN" dirty="0"/>
              <a:t>’});</a:t>
            </a:r>
          </a:p>
          <a:p>
            <a:r>
              <a:rPr lang="en-US" altLang="zh-CN" dirty="0"/>
              <a:t>8) string s1;</a:t>
            </a:r>
          </a:p>
          <a:p>
            <a:r>
              <a:rPr lang="en-US" altLang="zh-CN" dirty="0"/>
              <a:t>    s1,assign(s2);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将串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中的内容移动到串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中，减小复制的开销，但要求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是右值，通常为临时对象（之后将被析构） 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    s1.assign(“</a:t>
            </a:r>
            <a:r>
              <a:rPr lang="en-US" altLang="zh-CN" dirty="0" err="1"/>
              <a:t>good”+"ok</a:t>
            </a:r>
            <a:r>
              <a:rPr lang="en-US" altLang="zh-CN" dirty="0"/>
              <a:t>");</a:t>
            </a:r>
            <a:endParaRPr lang="zh-CN" altLang="en-US" dirty="0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39EC85C7-2083-4281-8451-B6FF709F8F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D63C6F1-5DF2-4621-A192-0004C904151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2520DD1A-2C50-4D8E-B9D5-552AA88F7E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404C9F62-3A1E-459B-8988-E49BE898D7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39EC85C7-2083-4281-8451-B6FF709F8F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D63C6F1-5DF2-4621-A192-0004C904151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007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2520DD1A-2C50-4D8E-B9D5-552AA88F7E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404C9F62-3A1E-459B-8988-E49BE898D7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红色，</a:t>
            </a:r>
            <a:r>
              <a:rPr lang="en-US" altLang="zh-CN" dirty="0"/>
              <a:t>C++11</a:t>
            </a:r>
            <a:r>
              <a:rPr lang="zh-CN" altLang="en-US" dirty="0"/>
              <a:t>，</a:t>
            </a:r>
            <a:r>
              <a:rPr lang="en-US" altLang="zh-CN" dirty="0"/>
              <a:t>C++17</a:t>
            </a:r>
            <a:r>
              <a:rPr lang="zh-CN" altLang="en-US" dirty="0"/>
              <a:t>新增</a:t>
            </a: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39EC85C7-2083-4281-8451-B6FF709F8F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D63C6F1-5DF2-4621-A192-0004C904151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46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57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515D8870-85E2-4117-BBE1-971AC2C9F6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312D0943-7AF8-4046-BABA-BB5382B234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81FADC-CAFF-49C7-9420-F7ABF6F40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B74EBA1-16D1-4E58-888E-AF8783B0CC0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992A0159-89EE-43A8-8D39-92767C3C55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172B15A7-9F3C-4E29-BDD6-8118DA08C3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红色，</a:t>
            </a:r>
            <a:r>
              <a:rPr lang="en-US" altLang="zh-CN" dirty="0" err="1"/>
              <a:t>c++</a:t>
            </a:r>
            <a:r>
              <a:rPr lang="en-US" altLang="zh-CN" dirty="0"/>
              <a:t>11</a:t>
            </a:r>
            <a:r>
              <a:rPr lang="zh-CN" altLang="en-US" dirty="0"/>
              <a:t>或</a:t>
            </a:r>
            <a:r>
              <a:rPr lang="en-US" altLang="zh-CN" dirty="0" err="1"/>
              <a:t>c++</a:t>
            </a:r>
            <a:r>
              <a:rPr lang="en-US" altLang="zh-CN" dirty="0"/>
              <a:t>17</a:t>
            </a:r>
            <a:r>
              <a:rPr lang="zh-CN" altLang="en-US" dirty="0"/>
              <a:t>新增。</a:t>
            </a:r>
            <a:endParaRPr lang="en-US" altLang="zh-CN" dirty="0"/>
          </a:p>
          <a:p>
            <a:r>
              <a:rPr lang="en-US" altLang="zh-CN" dirty="0"/>
              <a:t>pos-</a:t>
            </a:r>
            <a:r>
              <a:rPr lang="zh-CN" altLang="en-US" dirty="0"/>
              <a:t>开始位置，</a:t>
            </a:r>
            <a:r>
              <a:rPr lang="en-US" altLang="zh-CN" dirty="0" err="1"/>
              <a:t>len</a:t>
            </a:r>
            <a:r>
              <a:rPr lang="en-US" altLang="zh-CN" dirty="0"/>
              <a:t>-</a:t>
            </a:r>
            <a:r>
              <a:rPr lang="zh-CN" altLang="en-US" dirty="0"/>
              <a:t>长度。</a:t>
            </a: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656BB2D4-E297-4497-B701-B5D045C54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29159EA-F381-4818-B5B7-51CFCB1C2D8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46FF5971-D501-4DC6-9676-46A58EF7E4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E76429B5-AC40-494B-A1A3-A7DF70D1C4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475F9A2E-FF32-4ACE-85AD-3BC0710D4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1C706AC-045A-4DD6-86A2-300BA4BDDEE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46FF5971-D501-4DC6-9676-46A58EF7E4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E76429B5-AC40-494B-A1A3-A7DF70D1C4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475F9A2E-FF32-4ACE-85AD-3BC0710D4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1C706AC-045A-4DD6-86A2-300BA4BDDEE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103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E336CFD2-A21D-4FFD-A79D-FDA1C8B095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8CE5DFC9-D021-47E5-AB76-02B0813316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A8D528B7-4EB0-435D-A3FD-4763EB1CB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928C455-F652-43F2-A782-0DDA617D77E0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22755F33-E319-42CE-92BA-97210C7382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687DD5A-EB1B-443C-8D96-6330F52957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79C1161B-B50C-4F0F-87A8-A725D055C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021F4FE-B5EB-4129-A016-480BDE144EE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979DB298-9B58-46EF-8F5E-8C72A48424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51AE156C-8321-4EA1-B46C-35F41EA36B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579C7232-99B8-468E-8228-2BA15A6A1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0ADB0A4-5E82-4810-9940-62A340013AD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6B03EF6B-DBD8-4A8F-89ED-2382B00BF1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02D689A6-ECE3-4FC9-9FC1-8B6D6E838C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8CCC877C-F445-4816-97D2-C557253FDA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4C9D182-52DF-453B-862C-5EEEB5BA73B9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6B03EF6B-DBD8-4A8F-89ED-2382B00BF1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02D689A6-ECE3-4FC9-9FC1-8B6D6E838C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红色，新增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8CCC877C-F445-4816-97D2-C557253FDA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4C9D182-52DF-453B-862C-5EEEB5BA73B9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23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6B03EF6B-DBD8-4A8F-89ED-2382B00BF1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02D689A6-ECE3-4FC9-9FC1-8B6D6E838C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8CCC877C-F445-4816-97D2-C557253FDA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4C9D182-52DF-453B-862C-5EEEB5BA73B9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377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FBB6D5F-5B01-4E7E-AD92-46CAD91D4E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9DFEFB38-FB57-4E76-9E20-9CB358069A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很低级：可按操作原始内存的方式轻松操作和复制字符串。</a:t>
            </a: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50A30852-166F-409F-A143-C0A25A13A6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9C42275-0CDF-4381-8A8F-44BE0D200BB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6B03EF6B-DBD8-4A8F-89ED-2382B00BF1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02D689A6-ECE3-4FC9-9FC1-8B6D6E838C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8CCC877C-F445-4816-97D2-C557253FDA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4C9D182-52DF-453B-862C-5EEEB5BA73B9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610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6B03EF6B-DBD8-4A8F-89ED-2382B00BF1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02D689A6-ECE3-4FC9-9FC1-8B6D6E838C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8CCC877C-F445-4816-97D2-C557253FDA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4C9D182-52DF-453B-862C-5EEEB5BA73B9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9930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6B03EF6B-DBD8-4A8F-89ED-2382B00BF1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02D689A6-ECE3-4FC9-9FC1-8B6D6E838C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8CCC877C-F445-4816-97D2-C557253FDA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4C9D182-52DF-453B-862C-5EEEB5BA73B9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99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6B03EF6B-DBD8-4A8F-89ED-2382B00BF1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02D689A6-ECE3-4FC9-9FC1-8B6D6E838C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红色，</a:t>
            </a:r>
            <a:r>
              <a:rPr lang="en-US" altLang="zh-CN" dirty="0"/>
              <a:t>C++11</a:t>
            </a:r>
            <a:r>
              <a:rPr lang="zh-CN" altLang="en-US" dirty="0"/>
              <a:t>新增。每一行是一个重载函数，为观察参数不同，省去了函数名。</a:t>
            </a:r>
            <a:endParaRPr lang="en-US" altLang="zh-CN" dirty="0"/>
          </a:p>
          <a:p>
            <a:pPr eaLnBrk="1" hangingPunct="1"/>
            <a:r>
              <a:rPr lang="zh-CN" altLang="en-US" dirty="0"/>
              <a:t>总结：可以是串</a:t>
            </a:r>
            <a:r>
              <a:rPr lang="en-US" altLang="zh-CN" dirty="0"/>
              <a:t>+</a:t>
            </a:r>
            <a:r>
              <a:rPr lang="zh-CN" altLang="en-US" dirty="0"/>
              <a:t>串，串</a:t>
            </a:r>
            <a:r>
              <a:rPr lang="en-US" altLang="zh-CN" dirty="0"/>
              <a:t>+c</a:t>
            </a:r>
            <a:r>
              <a:rPr lang="zh-CN" altLang="en-US" dirty="0"/>
              <a:t>串，</a:t>
            </a:r>
            <a:r>
              <a:rPr lang="en-US" altLang="zh-CN" dirty="0"/>
              <a:t>c</a:t>
            </a:r>
            <a:r>
              <a:rPr lang="zh-CN" altLang="en-US" dirty="0"/>
              <a:t>串</a:t>
            </a:r>
            <a:r>
              <a:rPr lang="en-US" altLang="zh-CN" dirty="0"/>
              <a:t>+</a:t>
            </a:r>
            <a:r>
              <a:rPr lang="zh-CN" altLang="en-US" dirty="0"/>
              <a:t>串，串</a:t>
            </a:r>
            <a:r>
              <a:rPr lang="en-US" altLang="zh-CN" dirty="0"/>
              <a:t>+</a:t>
            </a:r>
            <a:r>
              <a:rPr lang="zh-CN" altLang="en-US" dirty="0"/>
              <a:t>字符，字符</a:t>
            </a:r>
            <a:r>
              <a:rPr lang="en-US" altLang="zh-CN" dirty="0"/>
              <a:t>+</a:t>
            </a:r>
            <a:r>
              <a:rPr lang="zh-CN" altLang="en-US" dirty="0"/>
              <a:t>串。串参数可以是临时变量，右值引用。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8CCC877C-F445-4816-97D2-C557253FDA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4C9D182-52DF-453B-862C-5EEEB5BA73B9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911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0E8B75C-F749-4869-99B1-FE71120DDC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5BA262D7-F9A2-4801-A6B0-528A5DAD0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long double, long </a:t>
            </a:r>
            <a:r>
              <a:rPr lang="en-US" altLang="zh-CN" dirty="0" err="1"/>
              <a:t>long</a:t>
            </a:r>
            <a:r>
              <a:rPr lang="en-US" altLang="zh-CN" dirty="0"/>
              <a:t>, unsigned long, unsigned long </a:t>
            </a:r>
            <a:r>
              <a:rPr lang="en-US" altLang="zh-CN" dirty="0" err="1"/>
              <a:t>long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en-US" altLang="zh-CN" dirty="0"/>
              <a:t>base: </a:t>
            </a:r>
            <a:r>
              <a:rPr lang="zh-CN" altLang="en-US" dirty="0"/>
              <a:t>进制</a:t>
            </a:r>
            <a:endParaRPr lang="en-US" altLang="zh-CN" dirty="0"/>
          </a:p>
          <a:p>
            <a:pPr eaLnBrk="1" hangingPunct="1"/>
            <a:r>
              <a:rPr lang="en-US" altLang="zh-CN" dirty="0" err="1"/>
              <a:t>Idx</a:t>
            </a:r>
            <a:r>
              <a:rPr lang="en-US" altLang="zh-CN" dirty="0"/>
              <a:t>: </a:t>
            </a:r>
            <a:r>
              <a:rPr lang="zh-CN" altLang="en-US" dirty="0"/>
              <a:t>数字后的下一个字符位置，指针。通常，</a:t>
            </a:r>
            <a:r>
              <a:rPr lang="en-US" altLang="zh-CN" dirty="0" err="1"/>
              <a:t>nullptr</a:t>
            </a:r>
            <a:endParaRPr lang="zh-CN" altLang="en-US" dirty="0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02EEB777-C9CB-473D-B88B-EA51D6B6E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4AB403E-6325-4980-8A58-43CBD5616F64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0E8B75C-F749-4869-99B1-FE71120DDC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5BA262D7-F9A2-4801-A6B0-528A5DAD0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Int</a:t>
            </a:r>
            <a:r>
              <a:rPr lang="zh-CN" altLang="en-US" dirty="0"/>
              <a:t>转</a:t>
            </a:r>
            <a:r>
              <a:rPr lang="en-US" altLang="zh-CN" dirty="0"/>
              <a:t>string, long</a:t>
            </a:r>
            <a:r>
              <a:rPr lang="zh-CN" altLang="en-US" dirty="0"/>
              <a:t>转</a:t>
            </a:r>
            <a:r>
              <a:rPr lang="en-US" altLang="zh-CN" dirty="0"/>
              <a:t>string</a:t>
            </a:r>
            <a:r>
              <a:rPr lang="zh-CN" altLang="en-US" dirty="0"/>
              <a:t>，</a:t>
            </a:r>
            <a:r>
              <a:rPr lang="en-US" altLang="zh-CN" dirty="0"/>
              <a:t>….</a:t>
            </a:r>
            <a:endParaRPr lang="zh-CN" altLang="en-US" dirty="0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02EEB777-C9CB-473D-B88B-EA51D6B6E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4AB403E-6325-4980-8A58-43CBD5616F64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7806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0E8B75C-F749-4869-99B1-FE71120DDC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5BA262D7-F9A2-4801-A6B0-528A5DAD0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02EEB777-C9CB-473D-B88B-EA51D6B6E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4AB403E-6325-4980-8A58-43CBD5616F64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489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0E8B75C-F749-4869-99B1-FE71120DDC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5BA262D7-F9A2-4801-A6B0-528A5DAD0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02EEB777-C9CB-473D-B88B-EA51D6B6E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4AB403E-6325-4980-8A58-43CBD5616F64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26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0E8B75C-F749-4869-99B1-FE71120DDC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5BA262D7-F9A2-4801-A6B0-528A5DAD0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02EEB777-C9CB-473D-B88B-EA51D6B6E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4AB403E-6325-4980-8A58-43CBD5616F64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6471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0E8B75C-F749-4869-99B1-FE71120DDC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5BA262D7-F9A2-4801-A6B0-528A5DAD0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02EEB777-C9CB-473D-B88B-EA51D6B6E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4AB403E-6325-4980-8A58-43CBD5616F64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9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BB574947-3705-4698-AEA7-DB72EA5046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051D6E62-D5C2-42AD-86AE-35A6BAC94D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err="1"/>
              <a:t>basic_string</a:t>
            </a:r>
            <a:r>
              <a:rPr lang="zh-CN" altLang="en-US" dirty="0"/>
              <a:t>类模板的实例。   </a:t>
            </a:r>
            <a:r>
              <a:rPr lang="en-US" altLang="zh-CN" dirty="0" err="1"/>
              <a:t>wstring</a:t>
            </a:r>
            <a:r>
              <a:rPr lang="en-US" altLang="zh-CN" dirty="0"/>
              <a:t> s = </a:t>
            </a:r>
            <a:r>
              <a:rPr lang="en-US" altLang="zh-CN" dirty="0" err="1"/>
              <a:t>L”abc</a:t>
            </a:r>
            <a:r>
              <a:rPr lang="en-US" altLang="zh-CN" dirty="0"/>
              <a:t>”;   </a:t>
            </a:r>
            <a:r>
              <a:rPr lang="en-US" altLang="zh-CN" dirty="0" err="1"/>
              <a:t>wcout</a:t>
            </a:r>
            <a:r>
              <a:rPr lang="en-US" altLang="zh-CN" dirty="0"/>
              <a:t>&lt;&lt;s&lt;&lt;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wstring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是宽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编码，一般情况下一个字符占两个字节大小。</a:t>
            </a:r>
            <a:br>
              <a:rPr lang="zh-CN" altLang="en-US" dirty="0"/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AscII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编码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，一个字符占一个字节大小。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u16string: 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编码，一个编码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个字节。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u32string: 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一个编码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个字节。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utf8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：兼容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编码，一个码位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5003790B-A046-46A6-BD68-6961627FC0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62E44D7-47C1-4D1F-90F1-F403C40A964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0E8B75C-F749-4869-99B1-FE71120DDC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5BA262D7-F9A2-4801-A6B0-528A5DAD0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02EEB777-C9CB-473D-B88B-EA51D6B6E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4AB403E-6325-4980-8A58-43CBD5616F64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921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0E8B75C-F749-4869-99B1-FE71120DDC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5BA262D7-F9A2-4801-A6B0-528A5DAD0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https://www.cnblogs.com/cycxtz/p/4804115.html</a:t>
            </a:r>
            <a:endParaRPr lang="zh-CN" altLang="en-US" dirty="0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02EEB777-C9CB-473D-B88B-EA51D6B6E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4AB403E-6325-4980-8A58-43CBD5616F64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360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0E8B75C-F749-4869-99B1-FE71120DDC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5BA262D7-F9A2-4801-A6B0-528A5DAD0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02EEB777-C9CB-473D-B88B-EA51D6B6E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4AB403E-6325-4980-8A58-43CBD5616F64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627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0E8B75C-F749-4869-99B1-FE71120DDC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5BA262D7-F9A2-4801-A6B0-528A5DAD0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02EEB777-C9CB-473D-B88B-EA51D6B6E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4AB403E-6325-4980-8A58-43CBD5616F64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5549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0E8B75C-F749-4869-99B1-FE71120DDC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5BA262D7-F9A2-4801-A6B0-528A5DAD0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02EEB777-C9CB-473D-B88B-EA51D6B6E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4AB403E-6325-4980-8A58-43CBD5616F64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62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0E8B75C-F749-4869-99B1-FE71120DDC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5BA262D7-F9A2-4801-A6B0-528A5DAD0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02EEB777-C9CB-473D-B88B-EA51D6B6E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4AB403E-6325-4980-8A58-43CBD5616F64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516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0E8B75C-F749-4869-99B1-FE71120DDC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5BA262D7-F9A2-4801-A6B0-528A5DAD0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02EEB777-C9CB-473D-B88B-EA51D6B6E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4AB403E-6325-4980-8A58-43CBD5616F64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7448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0E8B75C-F749-4869-99B1-FE71120DDC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5BA262D7-F9A2-4801-A6B0-528A5DAD0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02EEB777-C9CB-473D-B88B-EA51D6B6E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4AB403E-6325-4980-8A58-43CBD5616F64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8328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0E8B75C-F749-4869-99B1-FE71120DDC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5BA262D7-F9A2-4801-A6B0-528A5DAD0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02EEB777-C9CB-473D-B88B-EA51D6B6E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4AB403E-6325-4980-8A58-43CBD5616F64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8920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0E8B75C-F749-4869-99B1-FE71120DDC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5BA262D7-F9A2-4801-A6B0-528A5DAD0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02EEB777-C9CB-473D-B88B-EA51D6B6E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4AB403E-6325-4980-8A58-43CBD5616F64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586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6B03EF6B-DBD8-4A8F-89ED-2382B00BF1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02D689A6-ECE3-4FC9-9FC1-8B6D6E838C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C++11</a:t>
            </a:r>
            <a:r>
              <a:rPr lang="zh-CN" altLang="en-US" dirty="0"/>
              <a:t>新增。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8CCC877C-F445-4816-97D2-C557253FDA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4C9D182-52DF-453B-862C-5EEEB5BA73B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409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0E8B75C-F749-4869-99B1-FE71120DDC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5BA262D7-F9A2-4801-A6B0-528A5DAD0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02EEB777-C9CB-473D-B88B-EA51D6B6E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4AB403E-6325-4980-8A58-43CBD5616F64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2663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1200" b="0" dirty="0">
                <a:ea typeface="+mn-ea"/>
              </a:rPr>
              <a:t>类</a:t>
            </a:r>
            <a:r>
              <a:rPr lang="en-US" altLang="zh-CN" sz="1200" b="0" dirty="0" err="1">
                <a:ea typeface="+mn-ea"/>
              </a:rPr>
              <a:t>istream</a:t>
            </a:r>
            <a:r>
              <a:rPr lang="zh-CN" altLang="en-US" sz="1200" b="0" dirty="0">
                <a:ea typeface="+mn-ea"/>
              </a:rPr>
              <a:t>，标准输入流，支持流输入操作；</a:t>
            </a:r>
            <a:endParaRPr lang="en-US" altLang="zh-CN" sz="1200" b="0" dirty="0">
              <a:ea typeface="+mn-ea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200" b="0" dirty="0">
                <a:ea typeface="+mn-ea"/>
              </a:rPr>
              <a:t>类</a:t>
            </a:r>
            <a:r>
              <a:rPr lang="en-US" altLang="zh-CN" sz="1200" b="0" dirty="0" err="1">
                <a:ea typeface="+mn-ea"/>
              </a:rPr>
              <a:t>ostream</a:t>
            </a:r>
            <a:r>
              <a:rPr lang="zh-CN" altLang="en-US" sz="1200" b="0" dirty="0">
                <a:ea typeface="+mn-ea"/>
              </a:rPr>
              <a:t>，标准输出流，支持流输出操作；</a:t>
            </a:r>
            <a:endParaRPr lang="en-US" altLang="zh-CN" sz="1200" b="0" dirty="0">
              <a:ea typeface="+mn-ea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200" b="0" dirty="0">
                <a:ea typeface="+mn-ea"/>
              </a:rPr>
              <a:t>类</a:t>
            </a:r>
            <a:r>
              <a:rPr lang="en-US" altLang="zh-CN" sz="1200" b="0" dirty="0">
                <a:ea typeface="+mn-ea"/>
              </a:rPr>
              <a:t>iostream</a:t>
            </a:r>
            <a:r>
              <a:rPr lang="zh-CN" altLang="en-US" sz="1200" b="0" dirty="0">
                <a:ea typeface="+mn-ea"/>
              </a:rPr>
              <a:t>是通过多重继承从类</a:t>
            </a:r>
            <a:r>
              <a:rPr lang="en-US" altLang="zh-CN" sz="1200" b="0" dirty="0" err="1">
                <a:ea typeface="+mn-ea"/>
              </a:rPr>
              <a:t>istream</a:t>
            </a:r>
            <a:r>
              <a:rPr lang="zh-CN" altLang="en-US" sz="1200" b="0" dirty="0">
                <a:ea typeface="+mn-ea"/>
              </a:rPr>
              <a:t>和</a:t>
            </a:r>
            <a:r>
              <a:rPr lang="en-US" altLang="zh-CN" sz="1200" b="0" dirty="0" err="1">
                <a:ea typeface="+mn-ea"/>
              </a:rPr>
              <a:t>ostream</a:t>
            </a:r>
            <a:r>
              <a:rPr lang="zh-CN" altLang="en-US" sz="1200" b="0" dirty="0">
                <a:ea typeface="+mn-ea"/>
              </a:rPr>
              <a:t>派生而来，它同时支持流输入和流输出操作。</a:t>
            </a:r>
            <a:endParaRPr lang="en-US" altLang="zh-CN" sz="1200" b="0" dirty="0"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094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输入：</a:t>
            </a:r>
            <a:r>
              <a:rPr lang="en-US" altLang="zh-CN" dirty="0"/>
              <a:t>get(), </a:t>
            </a:r>
            <a:r>
              <a:rPr lang="en-US" altLang="zh-CN" dirty="0" err="1"/>
              <a:t>unget</a:t>
            </a:r>
            <a:r>
              <a:rPr lang="en-US" altLang="zh-CN" dirty="0"/>
              <a:t>() // </a:t>
            </a:r>
            <a:r>
              <a:rPr lang="zh-CN" altLang="en-US" dirty="0"/>
              <a:t>将数据塞回滑槽，即流中</a:t>
            </a:r>
            <a:endParaRPr lang="en-US" altLang="zh-CN" dirty="0"/>
          </a:p>
          <a:p>
            <a:r>
              <a:rPr lang="en-US" altLang="zh-CN" dirty="0"/>
              <a:t>peek() ; </a:t>
            </a:r>
            <a:r>
              <a:rPr lang="zh-CN" altLang="en-US" dirty="0"/>
              <a:t>预览流中下一个值，不取出。</a:t>
            </a:r>
            <a:endParaRPr lang="en-US" altLang="zh-CN" dirty="0"/>
          </a:p>
          <a:p>
            <a:r>
              <a:rPr lang="en-US" altLang="zh-CN" dirty="0" err="1"/>
              <a:t>putback</a:t>
            </a:r>
            <a:r>
              <a:rPr lang="en-US" altLang="zh-CN" dirty="0"/>
              <a:t>(</a:t>
            </a:r>
            <a:r>
              <a:rPr lang="en-US" altLang="zh-CN" dirty="0" err="1"/>
              <a:t>ch</a:t>
            </a:r>
            <a:r>
              <a:rPr lang="en-US" altLang="zh-CN" dirty="0"/>
              <a:t>);</a:t>
            </a:r>
            <a:r>
              <a:rPr lang="zh-CN" altLang="en-US" dirty="0"/>
              <a:t>将</a:t>
            </a:r>
            <a:r>
              <a:rPr lang="en-US" altLang="zh-CN" dirty="0" err="1"/>
              <a:t>ch</a:t>
            </a:r>
            <a:r>
              <a:rPr lang="zh-CN" altLang="en-US" dirty="0"/>
              <a:t>放入流中。</a:t>
            </a:r>
            <a:r>
              <a:rPr lang="en-US" altLang="zh-CN" dirty="0" err="1"/>
              <a:t>getline</a:t>
            </a:r>
            <a:r>
              <a:rPr lang="zh-CN" altLang="en-US" dirty="0"/>
              <a:t>。</a:t>
            </a:r>
            <a:r>
              <a:rPr lang="en-US" altLang="zh-CN" dirty="0"/>
              <a:t>sync()</a:t>
            </a:r>
          </a:p>
          <a:p>
            <a:r>
              <a:rPr lang="zh-CN" altLang="en-US" dirty="0"/>
              <a:t>输出：</a:t>
            </a:r>
            <a:r>
              <a:rPr lang="en-US" altLang="zh-CN" dirty="0"/>
              <a:t>good(),bad(),flush()</a:t>
            </a:r>
            <a:r>
              <a:rPr lang="zh-CN" altLang="en-US" dirty="0"/>
              <a:t>，</a:t>
            </a:r>
            <a:r>
              <a:rPr lang="en-US" altLang="zh-CN" dirty="0"/>
              <a:t>clear()</a:t>
            </a:r>
            <a:r>
              <a:rPr lang="zh-CN" altLang="en-US" dirty="0"/>
              <a:t>，</a:t>
            </a:r>
            <a:r>
              <a:rPr lang="en-US" altLang="zh-CN" dirty="0"/>
              <a:t>fail()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操作算子。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0115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</a:t>
            </a:r>
            <a:r>
              <a:rPr lang="en-US" altLang="zh-CN" dirty="0" err="1"/>
              <a:t>cin,cout</a:t>
            </a:r>
            <a:r>
              <a:rPr lang="zh-CN" altLang="en-US" dirty="0"/>
              <a:t>的操作都适用字符串流。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772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红色，</a:t>
            </a:r>
            <a:r>
              <a:rPr lang="en-US" altLang="zh-CN" dirty="0"/>
              <a:t>C++11</a:t>
            </a:r>
            <a:r>
              <a:rPr lang="zh-CN" altLang="en-US" dirty="0"/>
              <a:t>新增。</a:t>
            </a:r>
            <a:r>
              <a:rPr lang="en-US" altLang="zh-CN" dirty="0"/>
              <a:t>delete</a:t>
            </a:r>
            <a:r>
              <a:rPr lang="zh-CN" altLang="en-US" dirty="0"/>
              <a:t>，非拷贝构造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051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820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546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swap 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stringstream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x);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8877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swap 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stringstream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x);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3413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stringstream</a:t>
            </a:r>
            <a:r>
              <a:rPr lang="en-US" altLang="zh-CN" dirty="0"/>
              <a:t> ss;  </a:t>
            </a:r>
            <a:r>
              <a:rPr lang="en-US" altLang="zh-CN" dirty="0" err="1"/>
              <a:t>ss.clear</a:t>
            </a:r>
            <a:r>
              <a:rPr lang="en-US" altLang="zh-CN" dirty="0"/>
              <a:t>(),</a:t>
            </a:r>
            <a:r>
              <a:rPr lang="en-US" altLang="zh-CN" dirty="0" err="1"/>
              <a:t>ss.str</a:t>
            </a:r>
            <a:r>
              <a:rPr lang="en-US" altLang="zh-CN" dirty="0"/>
              <a:t>(“”);</a:t>
            </a:r>
            <a:r>
              <a:rPr lang="zh-CN" altLang="en-US" dirty="0"/>
              <a:t>测试有问题？？？？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226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75597118-1105-4231-975C-73103FD954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32F722CD-2765-405B-8505-0F8324FFA1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红色，</a:t>
            </a:r>
            <a:r>
              <a:rPr lang="en-US" altLang="zh-CN" dirty="0"/>
              <a:t>C++11</a:t>
            </a:r>
            <a:r>
              <a:rPr lang="zh-CN" altLang="en-US" dirty="0"/>
              <a:t>，</a:t>
            </a:r>
            <a:r>
              <a:rPr lang="en-US" altLang="zh-CN" dirty="0"/>
              <a:t>C++17</a:t>
            </a:r>
            <a:r>
              <a:rPr lang="zh-CN" altLang="en-US" dirty="0"/>
              <a:t>新增。</a:t>
            </a:r>
            <a:endParaRPr lang="en-US" altLang="zh-CN" dirty="0"/>
          </a:p>
          <a:p>
            <a:r>
              <a:rPr lang="en-US" altLang="zh-CN" dirty="0"/>
              <a:t>8)  </a:t>
            </a:r>
            <a:r>
              <a:rPr lang="zh-CN" altLang="en-US" dirty="0"/>
              <a:t>移动构造，右值引用。右值串，临时串，被移动到串后，被析构。</a:t>
            </a:r>
          </a:p>
          <a:p>
            <a:r>
              <a:rPr lang="en-US" altLang="zh-CN" dirty="0"/>
              <a:t>pos—</a:t>
            </a:r>
            <a:r>
              <a:rPr lang="zh-CN" altLang="en-US" dirty="0"/>
              <a:t>开始位置，</a:t>
            </a:r>
            <a:r>
              <a:rPr lang="en-US" altLang="zh-CN" dirty="0" err="1"/>
              <a:t>len</a:t>
            </a:r>
            <a:r>
              <a:rPr lang="zh-CN" altLang="en-US" dirty="0"/>
              <a:t>或</a:t>
            </a:r>
            <a:r>
              <a:rPr lang="en-US" altLang="zh-CN" dirty="0"/>
              <a:t>n—</a:t>
            </a:r>
            <a:r>
              <a:rPr lang="zh-CN" altLang="en-US" dirty="0"/>
              <a:t>长度，字符个数。后面同理。</a:t>
            </a: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063517F6-F484-43DC-AAD5-7F15E238C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C76FA9C-0A7B-4CDD-9CBC-0D7B8BA7E53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669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所有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cin,cout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的操作都适用于文件流。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432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497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如果创建文件流对象时未带文件名参数，需调用</a:t>
            </a:r>
            <a:r>
              <a:rPr lang="en-US" altLang="zh-CN" dirty="0"/>
              <a:t>open</a:t>
            </a:r>
            <a:r>
              <a:rPr lang="zh-CN" altLang="en-US" dirty="0"/>
              <a:t>将流和文件关联，打开文件。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95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1224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296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7973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7660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7939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4631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603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75597118-1105-4231-975C-73103FD954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32F722CD-2765-405B-8505-0F8324FFA1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红色，</a:t>
            </a:r>
            <a:r>
              <a:rPr lang="en-US" altLang="zh-CN" dirty="0"/>
              <a:t>C++11</a:t>
            </a:r>
            <a:r>
              <a:rPr lang="zh-CN" altLang="en-US" dirty="0"/>
              <a:t>，</a:t>
            </a:r>
            <a:r>
              <a:rPr lang="en-US" altLang="zh-CN" dirty="0"/>
              <a:t>C++17</a:t>
            </a:r>
            <a:r>
              <a:rPr lang="zh-CN" altLang="en-US" dirty="0"/>
              <a:t>新增。</a:t>
            </a:r>
            <a:endParaRPr lang="en-US" altLang="zh-CN" dirty="0"/>
          </a:p>
          <a:p>
            <a:r>
              <a:rPr lang="en-US" altLang="zh-CN" dirty="0"/>
              <a:t>8)  </a:t>
            </a:r>
            <a:r>
              <a:rPr lang="zh-CN" altLang="en-US" dirty="0"/>
              <a:t>移动构造，右值引用。右值串，临时串，被移动到串后，被析构。</a:t>
            </a:r>
          </a:p>
          <a:p>
            <a:r>
              <a:rPr lang="en-US" altLang="zh-CN" dirty="0"/>
              <a:t>pos—</a:t>
            </a:r>
            <a:r>
              <a:rPr lang="zh-CN" altLang="en-US" dirty="0"/>
              <a:t>开始位置，</a:t>
            </a:r>
            <a:r>
              <a:rPr lang="en-US" altLang="zh-CN" dirty="0" err="1"/>
              <a:t>len</a:t>
            </a:r>
            <a:r>
              <a:rPr lang="zh-CN" altLang="en-US" dirty="0"/>
              <a:t>或</a:t>
            </a:r>
            <a:r>
              <a:rPr lang="en-US" altLang="zh-CN" dirty="0"/>
              <a:t>n—</a:t>
            </a:r>
            <a:r>
              <a:rPr lang="zh-CN" altLang="en-US" dirty="0"/>
              <a:t>长度，字符个数。后面同理。</a:t>
            </a: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063517F6-F484-43DC-AAD5-7F15E238C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C76FA9C-0A7B-4CDD-9CBC-0D7B8BA7E53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3060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01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75597118-1105-4231-975C-73103FD954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32F722CD-2765-405B-8505-0F8324FFA1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Initialize_list</a:t>
            </a:r>
            <a:r>
              <a:rPr lang="zh-CN" altLang="en-US" dirty="0"/>
              <a:t>成员函数：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begin(),end(),size()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063517F6-F484-43DC-AAD5-7F15E238C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C76FA9C-0A7B-4CDD-9CBC-0D7B8BA7E53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95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5117E8B0-89B5-4F68-AC03-189303D413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id="{FBA978EC-9AFF-4D7C-B2B8-C5C61F64F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0279E680-0D9C-4246-A0ED-B122D43CF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9pPr>
          </a:lstStyle>
          <a:p>
            <a:fld id="{44B1AE10-B62A-46CB-BFCC-3FC8AE362ABB}" type="slidenum">
              <a:rPr lang="en-US" altLang="zh-CN" sz="1300" smtClean="0">
                <a:latin typeface="Tahoma" panose="020B0604030504040204" pitchFamily="34" charset="0"/>
              </a:rPr>
              <a:pPr/>
              <a:t>12</a:t>
            </a:fld>
            <a:endParaRPr lang="en-US" altLang="zh-CN" sz="13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BC8DE780-610B-4008-8E72-25884B50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4EAFF-A8E2-45EE-A57D-8D167A0DED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36BBAD-8BB2-49CE-A7B1-BF91DEC31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EA920-43DE-45E4-9929-A62557FF9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EFB9E9D-B4A0-4754-82A5-D6F3B5F5C0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2936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25BD4-43A6-4658-AD94-845FE399D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850C8D-6CA9-4D6B-9EAB-8932CFAF0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3927-80C2-4A1D-A722-2DF6B0F02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3294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FDA43B-58FE-4440-89F6-138D0E9350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3A674E-0327-4716-8C90-A56F98B20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9C4D-452E-4A35-9FC2-4446F6F480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9624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20B2E7-C9A8-435D-8207-81D13DC0B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552FDF-5124-4879-A6AC-1FBB684EC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4C918-4673-4FD1-9DE6-62282A0F5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1922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A6D034-68FD-41BD-98B9-DE4BC0836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EC6100-CCD9-4C2C-949A-CF10BF8013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9EE8-9238-40D9-B914-CD91B7A90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805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6A0732-3534-42BD-B5BA-43131CEEB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0439E7-C58E-406E-8BE8-55992C8AD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1820-A405-4A5B-8C6B-D4251DE20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4903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B09823-5458-4AA2-8873-5E2E0D3F01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BA993A1-60A7-4850-896A-D45AE1D71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DBA7-4FBC-42A4-BED9-64859011D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6677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E9AA11-1C93-42DF-8149-14581DC2E7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49ECF1-D00D-4561-879C-4396851CB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7DF36-A72F-4060-B13B-AE7AA7141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9776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4BAE7E8-CCD9-4F53-9D77-1EFCDDAEE6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8135134-BAEF-4D6A-AE2A-1E9A9C518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2323-E455-47E7-A754-0A63A55F21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0852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56343D-6C7D-4349-92EF-0AA1D2C42E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9E0AF-AAD7-46CE-8EA5-082CFE368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3F731-DA8A-4C5D-B067-63C1C1E82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3654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6E6A3B-0218-4C79-ADD9-851384F5B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F1F2E3-7DFE-4382-A3DF-5766B9007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653D-44F1-4EAA-B6BF-DA10394E2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416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BD2B31-8D2D-4896-8AC1-798F6B9B4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3424D8-0466-423F-B728-EB202D5CC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ECC09B63-93A1-4EFF-A2AB-A51FF9BBE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002344CA-3748-4BE0-AE09-12A872D96C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9B1A2CC4-AE9B-4143-AFDD-447CD53DF8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90B65A0-2926-4C69-8321-067D3A66B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.biancheng.net/cplus/8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plusplus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.biancheng.net/q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.biancheng.net/view/1820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ycxtz/p/4804115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510091-EB74-466B-85A5-2EC8BAEC57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/>
              <a:t>面向对象程序设计</a:t>
            </a:r>
            <a:br>
              <a:rPr lang="zh-CN" altLang="en-US" sz="4000"/>
            </a:br>
            <a:r>
              <a:rPr lang="zh-CN" altLang="en-US" sz="4000"/>
              <a:t>荣誉课程</a:t>
            </a:r>
            <a:br>
              <a:rPr lang="zh-CN" altLang="en-US" sz="4000"/>
            </a:br>
            <a:endParaRPr lang="en-US" altLang="zh-CN" sz="400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34EA4402-E735-4C6A-8957-B5BA733F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课程内容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09A7C625-FEBA-4667-994D-E76C688FE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  <a:r>
              <a:rPr lang="en-US" altLang="zh-CN" dirty="0"/>
              <a:t>—</a:t>
            </a:r>
            <a:r>
              <a:rPr lang="zh-CN" altLang="en-US" dirty="0"/>
              <a:t>构造及析构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87DF7DCE-51E9-4AEE-B399-2E56FCC37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152" y="1224870"/>
            <a:ext cx="9122848" cy="4967287"/>
          </a:xfrm>
        </p:spPr>
        <p:txBody>
          <a:bodyPr/>
          <a:lstStyle/>
          <a:p>
            <a:pPr marL="812800" lvl="1" indent="-342900"/>
            <a:r>
              <a:rPr lang="en-US" altLang="zh-CN" sz="2800" dirty="0">
                <a:solidFill>
                  <a:schemeClr val="tx1"/>
                </a:solidFill>
              </a:rPr>
              <a:t>template&lt;class </a:t>
            </a:r>
            <a:r>
              <a:rPr lang="en-US" altLang="zh-CN" sz="2800" dirty="0" err="1">
                <a:solidFill>
                  <a:schemeClr val="tx1"/>
                </a:solidFill>
              </a:rPr>
              <a:t>InputIterator</a:t>
            </a:r>
            <a:r>
              <a:rPr lang="en-US" altLang="zh-CN" sz="2800" dirty="0">
                <a:solidFill>
                  <a:schemeClr val="tx1"/>
                </a:solidFill>
              </a:rPr>
              <a:t>&gt;</a:t>
            </a:r>
          </a:p>
          <a:p>
            <a:pPr marL="469900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string(</a:t>
            </a:r>
            <a:r>
              <a:rPr lang="en-US" altLang="zh-CN" sz="2800" dirty="0" err="1">
                <a:solidFill>
                  <a:schemeClr val="tx1"/>
                </a:solidFill>
              </a:rPr>
              <a:t>InputIterator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first,InputIterator</a:t>
            </a:r>
            <a:r>
              <a:rPr lang="en-US" altLang="zh-CN" sz="2800" dirty="0">
                <a:solidFill>
                  <a:schemeClr val="tx1"/>
                </a:solidFill>
              </a:rPr>
              <a:t> last);  </a:t>
            </a:r>
          </a:p>
          <a:p>
            <a:pPr marL="469900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                                                        //</a:t>
            </a:r>
            <a:r>
              <a:rPr lang="zh-CN" altLang="en-US" sz="2800" dirty="0">
                <a:solidFill>
                  <a:schemeClr val="tx1"/>
                </a:solidFill>
              </a:rPr>
              <a:t>范围构造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en-US" altLang="zh-CN" sz="2800" dirty="0" err="1">
                <a:solidFill>
                  <a:schemeClr val="tx1"/>
                </a:solidFill>
              </a:rPr>
              <a:t>first,last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</a:p>
          <a:p>
            <a:pPr marL="812800" lvl="1" indent="-342900"/>
            <a:r>
              <a:rPr lang="en-US" altLang="zh-CN" sz="2800" dirty="0">
                <a:solidFill>
                  <a:srgbClr val="FF0000"/>
                </a:solidFill>
              </a:rPr>
              <a:t>string(</a:t>
            </a:r>
            <a:r>
              <a:rPr lang="en-US" altLang="zh-CN" sz="2800" dirty="0" err="1">
                <a:solidFill>
                  <a:srgbClr val="FF0000"/>
                </a:solidFill>
              </a:rPr>
              <a:t>initialize_list</a:t>
            </a:r>
            <a:r>
              <a:rPr lang="en-US" altLang="zh-CN" sz="2800" dirty="0">
                <a:solidFill>
                  <a:srgbClr val="FF0000"/>
                </a:solidFill>
              </a:rPr>
              <a:t>&lt;char&gt; </a:t>
            </a:r>
            <a:r>
              <a:rPr lang="en-US" altLang="zh-CN" sz="2800" dirty="0" err="1">
                <a:solidFill>
                  <a:srgbClr val="FF0000"/>
                </a:solidFill>
              </a:rPr>
              <a:t>il</a:t>
            </a:r>
            <a:r>
              <a:rPr lang="en-US" altLang="zh-CN" sz="2800" dirty="0">
                <a:solidFill>
                  <a:srgbClr val="FF0000"/>
                </a:solidFill>
              </a:rPr>
              <a:t>);         //</a:t>
            </a:r>
            <a:r>
              <a:rPr lang="zh-CN" altLang="en-US" sz="2800" dirty="0">
                <a:solidFill>
                  <a:srgbClr val="FF0000"/>
                </a:solidFill>
              </a:rPr>
              <a:t>初始化列表构造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812800" lvl="1" indent="-342900"/>
            <a:r>
              <a:rPr lang="en-US" altLang="zh-CN" sz="2800" dirty="0">
                <a:solidFill>
                  <a:srgbClr val="FF0000"/>
                </a:solidFill>
              </a:rPr>
              <a:t>string(string &amp;&amp;str) </a:t>
            </a:r>
            <a:r>
              <a:rPr lang="en-US" altLang="zh-CN" sz="2800" dirty="0" err="1">
                <a:solidFill>
                  <a:srgbClr val="FF0000"/>
                </a:solidFill>
              </a:rPr>
              <a:t>noexcept</a:t>
            </a:r>
            <a:r>
              <a:rPr lang="en-US" altLang="zh-CN" sz="2800" dirty="0">
                <a:solidFill>
                  <a:srgbClr val="FF0000"/>
                </a:solidFill>
              </a:rPr>
              <a:t>;         //</a:t>
            </a:r>
            <a:r>
              <a:rPr lang="zh-CN" altLang="en-US" sz="2800" dirty="0">
                <a:solidFill>
                  <a:srgbClr val="FF0000"/>
                </a:solidFill>
              </a:rPr>
              <a:t>移动构造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812800" lvl="1" indent="-342900"/>
            <a:endParaRPr lang="en-US" altLang="zh-CN" sz="2800" dirty="0"/>
          </a:p>
          <a:p>
            <a:pPr marL="812800" lvl="1" indent="-342900"/>
            <a:r>
              <a:rPr lang="en-US" altLang="zh-CN" sz="2800" dirty="0">
                <a:solidFill>
                  <a:schemeClr val="tx1"/>
                </a:solidFill>
              </a:rPr>
              <a:t>~string() //</a:t>
            </a:r>
            <a:r>
              <a:rPr lang="zh-CN" altLang="en-US" sz="2800" dirty="0">
                <a:solidFill>
                  <a:schemeClr val="tx1"/>
                </a:solidFill>
              </a:rPr>
              <a:t>销毁所有内存，释放内存</a:t>
            </a:r>
          </a:p>
        </p:txBody>
      </p:sp>
      <p:sp>
        <p:nvSpPr>
          <p:cNvPr id="22532" name="页脚占位符 3">
            <a:extLst>
              <a:ext uri="{FF2B5EF4-FFF2-40B4-BE49-F238E27FC236}">
                <a16:creationId xmlns:a16="http://schemas.microsoft.com/office/drawing/2014/main" id="{E6B5E599-48BB-4CFE-BEBB-9F9C549A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68E3F76-BD8D-4773-8071-818D37B17EB6}" type="slidenum">
              <a:rPr lang="en-US" altLang="zh-CN" b="0" i="0" smtClean="0">
                <a:latin typeface="Verdana" panose="020B0604030504040204" pitchFamily="34" charset="0"/>
              </a:rPr>
              <a:pPr/>
              <a:t>10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09A7C625-FEBA-4667-994D-E76C688FE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C++11—</a:t>
            </a:r>
            <a:r>
              <a:rPr lang="zh-CN" altLang="en-US" dirty="0"/>
              <a:t>初始化列表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87DF7DCE-51E9-4AEE-B399-2E56FCC37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152" y="1224870"/>
            <a:ext cx="9122848" cy="4967287"/>
          </a:xfrm>
        </p:spPr>
        <p:txBody>
          <a:bodyPr/>
          <a:lstStyle/>
          <a:p>
            <a:pPr marL="812800" lvl="1" indent="-342900"/>
            <a:r>
              <a:rPr lang="zh-CN" altLang="en-US" sz="2800" dirty="0">
                <a:solidFill>
                  <a:schemeClr val="tx1"/>
                </a:solidFill>
              </a:rPr>
              <a:t>模板</a:t>
            </a:r>
            <a:r>
              <a:rPr lang="en-US" altLang="zh-CN" sz="2800" dirty="0" err="1">
                <a:solidFill>
                  <a:schemeClr val="tx1"/>
                </a:solidFill>
              </a:rPr>
              <a:t>initializer_list</a:t>
            </a:r>
            <a:r>
              <a:rPr lang="zh-CN" altLang="en-US" sz="2800" dirty="0">
                <a:solidFill>
                  <a:schemeClr val="tx1"/>
                </a:solidFill>
              </a:rPr>
              <a:t>是</a:t>
            </a:r>
            <a:r>
              <a:rPr lang="en-US" altLang="zh-CN" sz="2800" dirty="0">
                <a:solidFill>
                  <a:schemeClr val="tx1"/>
                </a:solidFill>
              </a:rPr>
              <a:t>C++11</a:t>
            </a:r>
            <a:r>
              <a:rPr lang="zh-CN" altLang="en-US" sz="2800" dirty="0">
                <a:solidFill>
                  <a:schemeClr val="tx1"/>
                </a:solidFill>
              </a:rPr>
              <a:t>中新增的，用于列表初始化容器，自定义函数，自定义类中的构造函数。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69900" lvl="1" indent="0">
              <a:buNone/>
            </a:pPr>
            <a:endParaRPr lang="en-US" altLang="zh-CN" sz="2800" dirty="0">
              <a:solidFill>
                <a:schemeClr val="tx1"/>
              </a:solidFill>
            </a:endParaRPr>
          </a:p>
          <a:p>
            <a:pPr marL="812800" lvl="1" indent="-342900"/>
            <a:r>
              <a:rPr lang="en-US" altLang="zh-CN" sz="2800" dirty="0">
                <a:solidFill>
                  <a:schemeClr val="tx1"/>
                </a:solidFill>
              </a:rPr>
              <a:t>#include &lt;</a:t>
            </a:r>
            <a:r>
              <a:rPr lang="en-US" altLang="zh-CN" sz="2800" dirty="0" err="1">
                <a:solidFill>
                  <a:schemeClr val="tx1"/>
                </a:solidFill>
              </a:rPr>
              <a:t>initializer_list</a:t>
            </a:r>
            <a:r>
              <a:rPr lang="en-US" altLang="zh-CN" sz="2800" dirty="0">
                <a:solidFill>
                  <a:schemeClr val="tx1"/>
                </a:solidFill>
              </a:rPr>
              <a:t>&gt;</a:t>
            </a:r>
          </a:p>
          <a:p>
            <a:pPr marL="469900" lvl="1" indent="0">
              <a:buNone/>
            </a:pPr>
            <a:r>
              <a:rPr lang="en-US" altLang="zh-CN" sz="2800" kern="1200" dirty="0">
                <a:solidFill>
                  <a:schemeClr val="tx1"/>
                </a:solidFill>
              </a:rPr>
              <a:t>    </a:t>
            </a:r>
            <a:r>
              <a:rPr lang="en-US" altLang="zh-CN" sz="2800" kern="1200" dirty="0" err="1">
                <a:solidFill>
                  <a:schemeClr val="tx1"/>
                </a:solidFill>
              </a:rPr>
              <a:t>initializer_list</a:t>
            </a:r>
            <a:r>
              <a:rPr lang="en-US" altLang="zh-CN" sz="2800" kern="1200" dirty="0">
                <a:solidFill>
                  <a:schemeClr val="tx1"/>
                </a:solidFill>
              </a:rPr>
              <a:t>&lt;char&gt;  s = { 'h', 'a', 'p', 'p', 'y’ };   </a:t>
            </a:r>
          </a:p>
          <a:p>
            <a:pPr marL="469900" lvl="1" indent="0">
              <a:buNone/>
            </a:pPr>
            <a:r>
              <a:rPr lang="en-US" altLang="zh-CN" sz="2800" kern="1200" dirty="0">
                <a:solidFill>
                  <a:schemeClr val="tx1"/>
                </a:solidFill>
              </a:rPr>
              <a:t>    string s1(s);</a:t>
            </a:r>
          </a:p>
          <a:p>
            <a:pPr marL="469900" lvl="1" indent="0">
              <a:buNone/>
            </a:pPr>
            <a:r>
              <a:rPr lang="en-US" altLang="zh-CN" sz="2800" kern="1200" dirty="0">
                <a:solidFill>
                  <a:schemeClr val="tx1"/>
                </a:solidFill>
              </a:rPr>
              <a:t>    string s2({‘</a:t>
            </a:r>
            <a:r>
              <a:rPr lang="en-US" altLang="zh-CN" sz="2800" kern="1200" dirty="0" err="1">
                <a:solidFill>
                  <a:schemeClr val="tx1"/>
                </a:solidFill>
              </a:rPr>
              <a:t>g’,’o’,’o’,’d</a:t>
            </a:r>
            <a:r>
              <a:rPr lang="en-US" altLang="zh-CN" sz="2800" kern="1200" dirty="0">
                <a:solidFill>
                  <a:schemeClr val="tx1"/>
                </a:solidFill>
              </a:rPr>
              <a:t>’});</a:t>
            </a:r>
            <a:endParaRPr lang="zh-CN" altLang="en-US" sz="2800" dirty="0"/>
          </a:p>
        </p:txBody>
      </p:sp>
      <p:sp>
        <p:nvSpPr>
          <p:cNvPr id="22532" name="页脚占位符 3">
            <a:extLst>
              <a:ext uri="{FF2B5EF4-FFF2-40B4-BE49-F238E27FC236}">
                <a16:creationId xmlns:a16="http://schemas.microsoft.com/office/drawing/2014/main" id="{E6B5E599-48BB-4CFE-BEBB-9F9C549A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68E3F76-BD8D-4773-8071-818D37B17EB6}" type="slidenum">
              <a:rPr lang="en-US" altLang="zh-CN" b="0" i="0" smtClean="0">
                <a:latin typeface="Verdana" panose="020B0604030504040204" pitchFamily="34" charset="0"/>
              </a:rPr>
              <a:pPr/>
              <a:t>11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365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2">
            <a:extLst>
              <a:ext uri="{FF2B5EF4-FFF2-40B4-BE49-F238E27FC236}">
                <a16:creationId xmlns:a16="http://schemas.microsoft.com/office/drawing/2014/main" id="{76EF267C-BADD-417F-B764-0629ED361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881" y="1925641"/>
            <a:ext cx="4029120" cy="44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2903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BDE9B3E1-3313-4640-BE76-FE7245538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01" y="318600"/>
            <a:ext cx="8229600" cy="10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991">
                <a:solidFill>
                  <a:srgbClr val="FFFFFF"/>
                </a:solidFill>
                <a:latin typeface="Arial" panose="020B0604020202020204" pitchFamily="34" charset="0"/>
              </a:rPr>
              <a:t>C++11</a:t>
            </a:r>
            <a:r>
              <a:rPr lang="zh-CN" altLang="en-US" sz="3991">
                <a:solidFill>
                  <a:srgbClr val="FFFFFF"/>
                </a:solidFill>
                <a:latin typeface="Arial" panose="020B0604020202020204" pitchFamily="34" charset="0"/>
              </a:rPr>
              <a:t>的初始化列表</a:t>
            </a:r>
          </a:p>
        </p:txBody>
      </p:sp>
      <p:sp>
        <p:nvSpPr>
          <p:cNvPr id="78852" name="矩形 1">
            <a:extLst>
              <a:ext uri="{FF2B5EF4-FFF2-40B4-BE49-F238E27FC236}">
                <a16:creationId xmlns:a16="http://schemas.microsoft.com/office/drawing/2014/main" id="{562C3BF0-43B8-4522-AD35-10AEA73CA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268760"/>
            <a:ext cx="8948160" cy="643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9pPr>
          </a:lstStyle>
          <a:p>
            <a:r>
              <a:rPr lang="zh-CN" altLang="en-US" sz="2800" b="0" i="0" dirty="0">
                <a:latin typeface="+mn-lt"/>
              </a:rPr>
              <a:t>使用大括号的初始化（列表初始化）作为一种通用初始化方式，可用于所有类型。</a:t>
            </a:r>
            <a:endParaRPr lang="en-US" altLang="zh-CN" sz="2800" b="0" i="0" dirty="0">
              <a:latin typeface="+mn-lt"/>
            </a:endParaRPr>
          </a:p>
          <a:p>
            <a:endParaRPr lang="en-US" altLang="zh-CN" sz="2800" b="0" i="0" dirty="0">
              <a:latin typeface="+mn-lt"/>
            </a:endParaRPr>
          </a:p>
          <a:p>
            <a:r>
              <a:rPr lang="en-US" altLang="zh-CN" sz="2800" b="0" i="0" dirty="0">
                <a:latin typeface="+mn-lt"/>
              </a:rPr>
              <a:t>1</a:t>
            </a:r>
            <a:r>
              <a:rPr lang="zh-CN" altLang="en-US" sz="2800" b="0" i="0" dirty="0">
                <a:latin typeface="+mn-lt"/>
              </a:rPr>
              <a:t>）等号可忽略</a:t>
            </a:r>
            <a:endParaRPr lang="en-US" altLang="zh-CN" sz="2800" b="0" i="0" dirty="0">
              <a:latin typeface="+mn-lt"/>
            </a:endParaRPr>
          </a:p>
          <a:p>
            <a:r>
              <a:rPr lang="en-US" altLang="zh-CN" sz="2800" b="0" i="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   int </a:t>
            </a:r>
            <a:r>
              <a:rPr lang="en-US" altLang="zh-CN" sz="2800" b="0" i="0" dirty="0" err="1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iArray</a:t>
            </a:r>
            <a:r>
              <a:rPr lang="en-US" altLang="zh-CN" sz="2800" b="0" i="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[]{1,4,2,7,13,32,21,48,16,30};   </a:t>
            </a:r>
            <a:r>
              <a:rPr lang="zh-CN" altLang="en-US" sz="2800" b="0" i="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endParaRPr lang="en-US" altLang="zh-CN" sz="2800" b="0" i="0" dirty="0"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0" i="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   int </a:t>
            </a:r>
            <a:r>
              <a:rPr lang="en-US" altLang="zh-CN" sz="2800" b="0" i="0" dirty="0" err="1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iArray</a:t>
            </a:r>
            <a:r>
              <a:rPr lang="en-US" altLang="zh-CN" sz="2800" b="0" i="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[] = {1,4,2,7,13,32,21,48,16,30};   </a:t>
            </a:r>
            <a:r>
              <a:rPr lang="zh-CN" altLang="en-US" sz="2800" b="0" i="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等价</a:t>
            </a:r>
            <a:endParaRPr lang="en-US" altLang="zh-CN" sz="2800" b="0" i="0" dirty="0"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800" b="0" i="0" dirty="0"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0" i="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i="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）大括号内可为空，将所有元素置</a:t>
            </a:r>
            <a:r>
              <a:rPr lang="en-US" altLang="zh-CN" sz="2800" b="0" i="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0" i="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0" i="0" dirty="0"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0" i="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   int </a:t>
            </a:r>
            <a:r>
              <a:rPr lang="en-US" altLang="zh-CN" sz="2800" b="0" i="0" dirty="0" err="1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iArray</a:t>
            </a:r>
            <a:r>
              <a:rPr lang="en-US" altLang="zh-CN" sz="2800" b="0" i="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[10]{};   //10</a:t>
            </a:r>
            <a:r>
              <a:rPr lang="zh-CN" altLang="en-US" sz="2800" b="0" i="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个元素都为</a:t>
            </a:r>
            <a:r>
              <a:rPr lang="en-US" altLang="zh-CN" sz="2800" b="0" i="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</a:p>
          <a:p>
            <a:endParaRPr lang="en-US" altLang="zh-CN" sz="2800" b="0" i="0" dirty="0"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0" i="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i="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）适用于基本类型</a:t>
            </a:r>
            <a:endParaRPr lang="en-US" altLang="zh-CN" sz="2800" b="0" i="0" dirty="0"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0" i="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   int count={11};     double sum{10};      float max{};</a:t>
            </a:r>
          </a:p>
          <a:p>
            <a:endParaRPr lang="en-US" altLang="zh-CN" sz="254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54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254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B028FEE-1412-4065-BFD3-A9F7C2B5D922}"/>
              </a:ext>
            </a:extLst>
          </p:cNvPr>
          <p:cNvSpPr txBox="1">
            <a:spLocks noChangeArrowheads="1"/>
          </p:cNvSpPr>
          <p:nvPr/>
        </p:nvSpPr>
        <p:spPr>
          <a:xfrm>
            <a:off x="574675" y="304800"/>
            <a:ext cx="8001000" cy="6762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b="0" i="0" kern="0" dirty="0"/>
              <a:t>C++11—</a:t>
            </a:r>
            <a:r>
              <a:rPr lang="zh-CN" altLang="en-US" b="0" i="0" kern="0" dirty="0"/>
              <a:t>初始化列表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2">
            <a:extLst>
              <a:ext uri="{FF2B5EF4-FFF2-40B4-BE49-F238E27FC236}">
                <a16:creationId xmlns:a16="http://schemas.microsoft.com/office/drawing/2014/main" id="{EE0CAF76-EBC2-46A9-A57A-F0B319AB3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881" y="1925641"/>
            <a:ext cx="4029120" cy="44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2903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D84C3C76-BDD0-4FB2-920E-AD4ABD071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01" y="318600"/>
            <a:ext cx="8229600" cy="10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991">
                <a:solidFill>
                  <a:srgbClr val="FFFFFF"/>
                </a:solidFill>
                <a:latin typeface="Arial" panose="020B0604020202020204" pitchFamily="34" charset="0"/>
              </a:rPr>
              <a:t>C++11</a:t>
            </a:r>
            <a:r>
              <a:rPr lang="zh-CN" altLang="en-US" sz="3991">
                <a:solidFill>
                  <a:srgbClr val="FFFFFF"/>
                </a:solidFill>
                <a:latin typeface="Arial" panose="020B0604020202020204" pitchFamily="34" charset="0"/>
              </a:rPr>
              <a:t>的初始化列表</a:t>
            </a:r>
          </a:p>
        </p:txBody>
      </p:sp>
      <p:sp>
        <p:nvSpPr>
          <p:cNvPr id="80900" name="矩形 1">
            <a:extLst>
              <a:ext uri="{FF2B5EF4-FFF2-40B4-BE49-F238E27FC236}">
                <a16:creationId xmlns:a16="http://schemas.microsoft.com/office/drawing/2014/main" id="{321D6B33-C2D7-4369-B2A7-D9BE7B01F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01" y="1355400"/>
            <a:ext cx="7891639" cy="302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503020000020004" pitchFamily="34" charset="-127"/>
                <a:ea typeface="Gulim" panose="020B0503020000020004" pitchFamily="34" charset="-127"/>
              </a:defRPr>
            </a:lvl9pPr>
          </a:lstStyle>
          <a:p>
            <a:r>
              <a:rPr lang="zh-CN" altLang="en-US" sz="2800" b="0" i="0" dirty="0">
                <a:latin typeface="+mn-lt"/>
              </a:rPr>
              <a:t>统一的初始化可以阻止窄化</a:t>
            </a:r>
            <a:r>
              <a:rPr lang="en-US" altLang="zh-CN" sz="2800" b="0" i="0" dirty="0">
                <a:latin typeface="+mn-lt"/>
              </a:rPr>
              <a:t>(narrowing)</a:t>
            </a:r>
            <a:r>
              <a:rPr lang="zh-CN" altLang="en-US" sz="2800" b="0" i="0" dirty="0">
                <a:latin typeface="+mn-lt"/>
              </a:rPr>
              <a:t>。</a:t>
            </a:r>
            <a:endParaRPr lang="en-US" altLang="zh-CN" sz="2800" b="0" i="0" dirty="0">
              <a:latin typeface="+mn-lt"/>
            </a:endParaRPr>
          </a:p>
          <a:p>
            <a:endParaRPr lang="en-US" altLang="zh-CN" sz="2800" b="0" i="0" dirty="0">
              <a:latin typeface="+mn-lt"/>
            </a:endParaRPr>
          </a:p>
          <a:p>
            <a:r>
              <a:rPr lang="zh-CN" altLang="en-US" sz="2800" b="0" i="0" dirty="0">
                <a:latin typeface="+mn-lt"/>
              </a:rPr>
              <a:t>例如：</a:t>
            </a:r>
            <a:r>
              <a:rPr lang="en-US" altLang="zh-CN" sz="2800" b="0" i="0" dirty="0">
                <a:latin typeface="+mn-lt"/>
              </a:rPr>
              <a:t>int  x = 3.14;    //ok</a:t>
            </a:r>
          </a:p>
          <a:p>
            <a:r>
              <a:rPr lang="en-US" altLang="zh-CN" sz="2800" b="0" i="0" dirty="0">
                <a:latin typeface="+mn-lt"/>
              </a:rPr>
              <a:t>         int  x{3.14};     //</a:t>
            </a:r>
            <a:r>
              <a:rPr lang="zh-CN" altLang="en-US" sz="2800" b="0" i="0" dirty="0">
                <a:latin typeface="+mn-lt"/>
              </a:rPr>
              <a:t>编译错误</a:t>
            </a:r>
            <a:endParaRPr lang="en-US" altLang="zh-CN" sz="2800" b="0" i="0" dirty="0">
              <a:latin typeface="+mn-lt"/>
            </a:endParaRPr>
          </a:p>
          <a:p>
            <a:r>
              <a:rPr lang="en-US" altLang="zh-CN" sz="2800" b="0" i="0" dirty="0">
                <a:latin typeface="+mn-lt"/>
              </a:rPr>
              <a:t>         int  x={3.14};   //</a:t>
            </a:r>
            <a:r>
              <a:rPr lang="zh-CN" altLang="en-US" sz="2800" b="0" i="0" dirty="0">
                <a:latin typeface="+mn-lt"/>
              </a:rPr>
              <a:t>编译错误</a:t>
            </a:r>
            <a:endParaRPr lang="en-US" altLang="zh-CN" sz="2800" b="0" i="0" dirty="0">
              <a:latin typeface="+mn-lt"/>
            </a:endParaRPr>
          </a:p>
          <a:p>
            <a:endParaRPr lang="en-US" altLang="zh-CN" sz="254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254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67BEA7A-03ED-4F59-8FDC-2ADDA7B0B508}"/>
              </a:ext>
            </a:extLst>
          </p:cNvPr>
          <p:cNvSpPr txBox="1">
            <a:spLocks noChangeArrowheads="1"/>
          </p:cNvSpPr>
          <p:nvPr/>
        </p:nvSpPr>
        <p:spPr>
          <a:xfrm>
            <a:off x="574675" y="304800"/>
            <a:ext cx="8001000" cy="6762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b="0" i="0" kern="0" dirty="0"/>
              <a:t>C++11—</a:t>
            </a:r>
            <a:r>
              <a:rPr lang="zh-CN" altLang="en-US" b="0" i="0" kern="0" dirty="0"/>
              <a:t>初始化列表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6AD8C4B6-E541-4A8A-A5EF-857B0CDA5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迭代器</a:t>
            </a:r>
            <a:r>
              <a:rPr lang="en-US" altLang="zh-CN"/>
              <a:t>iterator</a:t>
            </a:r>
            <a:endParaRPr lang="zh-CN" altLang="en-US"/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CD53834D-C26A-402D-A2FD-D05E08B78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算法和容器的连接者   </a:t>
            </a:r>
            <a:r>
              <a:rPr lang="en-US" altLang="zh-CN" dirty="0"/>
              <a:t>//</a:t>
            </a:r>
            <a:r>
              <a:rPr lang="zh-CN" altLang="en-US" dirty="0"/>
              <a:t>后面理解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类似于指针类型          </a:t>
            </a:r>
            <a:r>
              <a:rPr lang="en-US" altLang="zh-CN" dirty="0"/>
              <a:t>//</a:t>
            </a:r>
            <a:r>
              <a:rPr lang="zh-CN" altLang="en-US" dirty="0"/>
              <a:t>理解这句</a:t>
            </a:r>
            <a:endParaRPr lang="en-US" altLang="zh-CN" dirty="0"/>
          </a:p>
          <a:p>
            <a:r>
              <a:rPr lang="zh-CN" altLang="en-US" dirty="0"/>
              <a:t>迭代器上可以执行 </a:t>
            </a:r>
            <a:r>
              <a:rPr lang="en-US" altLang="zh-CN" dirty="0">
                <a:solidFill>
                  <a:srgbClr val="0033CC"/>
                </a:solidFill>
              </a:rPr>
              <a:t>++</a:t>
            </a:r>
            <a:r>
              <a:rPr lang="en-US" altLang="zh-CN" dirty="0"/>
              <a:t> </a:t>
            </a:r>
            <a:r>
              <a:rPr lang="zh-CN" altLang="en-US" dirty="0"/>
              <a:t>操作</a:t>
            </a:r>
            <a:r>
              <a:rPr lang="en-US" altLang="zh-CN" dirty="0"/>
              <a:t>, </a:t>
            </a:r>
            <a:r>
              <a:rPr lang="zh-CN" altLang="en-US" dirty="0"/>
              <a:t>指向容器中的下一个元素。如果迭代器到达了容器中的最后一个元素的后面，则迭代器变成</a:t>
            </a:r>
            <a:r>
              <a:rPr lang="en-US" altLang="zh-CN" dirty="0"/>
              <a:t>past-the-end</a:t>
            </a:r>
            <a:r>
              <a:rPr lang="zh-CN" altLang="en-US" dirty="0"/>
              <a:t>值。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iterator</a:t>
            </a:r>
            <a:r>
              <a:rPr lang="zh-CN" altLang="en-US" dirty="0"/>
              <a:t>：读写</a:t>
            </a:r>
            <a:endParaRPr lang="en-US" altLang="zh-CN" dirty="0"/>
          </a:p>
          <a:p>
            <a:r>
              <a:rPr lang="en-US" altLang="zh-CN" dirty="0" err="1"/>
              <a:t>const_iterator</a:t>
            </a:r>
            <a:r>
              <a:rPr lang="zh-CN" altLang="en-US" dirty="0"/>
              <a:t>：只读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9156" name="页脚占位符 3">
            <a:extLst>
              <a:ext uri="{FF2B5EF4-FFF2-40B4-BE49-F238E27FC236}">
                <a16:creationId xmlns:a16="http://schemas.microsoft.com/office/drawing/2014/main" id="{D239DC87-BBC3-4EB1-8B65-39E1628C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152F07C-2BA0-49EF-A740-F0C37A12CE4F}" type="slidenum">
              <a:rPr lang="en-US" altLang="zh-CN" b="0" i="0" smtClean="0">
                <a:latin typeface="Verdana" panose="020B0604030504040204" pitchFamily="34" charset="0"/>
              </a:rPr>
              <a:pPr/>
              <a:t>14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4019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3764E613-7EB4-4B1F-8503-88AE0F29C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  <a:r>
              <a:rPr lang="en-US" altLang="zh-CN" dirty="0"/>
              <a:t>—</a:t>
            </a:r>
            <a:r>
              <a:rPr lang="zh-CN" altLang="en-US" dirty="0"/>
              <a:t>位置访问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1CAE2434-F984-4FAD-892E-4E411C557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4675" y="1197769"/>
            <a:ext cx="9324528" cy="496728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iterator begin() </a:t>
            </a:r>
            <a:r>
              <a:rPr lang="en-US" altLang="zh-CN" dirty="0" err="1">
                <a:solidFill>
                  <a:srgbClr val="FF0000"/>
                </a:solidFill>
              </a:rPr>
              <a:t>noexcept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const_iterator</a:t>
            </a:r>
            <a:r>
              <a:rPr lang="en-US" altLang="zh-CN" dirty="0">
                <a:solidFill>
                  <a:schemeClr val="tx1"/>
                </a:solidFill>
              </a:rPr>
              <a:t> begin() const </a:t>
            </a:r>
            <a:r>
              <a:rPr lang="en-US" altLang="zh-CN" dirty="0" err="1">
                <a:solidFill>
                  <a:srgbClr val="FF0000"/>
                </a:solidFill>
              </a:rPr>
              <a:t>noexcept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const_iterator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cbegin</a:t>
            </a:r>
            <a:r>
              <a:rPr lang="en-US" altLang="zh-CN" dirty="0">
                <a:solidFill>
                  <a:schemeClr val="tx1"/>
                </a:solidFill>
              </a:rPr>
              <a:t>() const </a:t>
            </a:r>
            <a:r>
              <a:rPr lang="en-US" altLang="zh-CN" dirty="0" err="1">
                <a:solidFill>
                  <a:schemeClr val="tx1"/>
                </a:solidFill>
              </a:rPr>
              <a:t>noexcept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tx1"/>
                </a:solidFill>
              </a:rPr>
              <a:t>   //</a:t>
            </a:r>
            <a:r>
              <a:rPr lang="zh-CN" altLang="en-US" dirty="0">
                <a:solidFill>
                  <a:schemeClr val="tx1"/>
                </a:solidFill>
              </a:rPr>
              <a:t>返回指向串第一个字符的迭代器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iterator end() </a:t>
            </a:r>
            <a:r>
              <a:rPr lang="en-US" altLang="zh-CN" dirty="0" err="1">
                <a:solidFill>
                  <a:srgbClr val="FF0000"/>
                </a:solidFill>
              </a:rPr>
              <a:t>noexcept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const_iterator</a:t>
            </a:r>
            <a:r>
              <a:rPr lang="en-US" altLang="zh-CN" dirty="0">
                <a:solidFill>
                  <a:schemeClr val="tx1"/>
                </a:solidFill>
              </a:rPr>
              <a:t> end() const </a:t>
            </a:r>
            <a:r>
              <a:rPr lang="en-US" altLang="zh-CN" dirty="0" err="1">
                <a:solidFill>
                  <a:srgbClr val="FF0000"/>
                </a:solidFill>
              </a:rPr>
              <a:t>noexcept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const_iterator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cend</a:t>
            </a:r>
            <a:r>
              <a:rPr lang="en-US" altLang="zh-CN" dirty="0">
                <a:solidFill>
                  <a:schemeClr val="tx1"/>
                </a:solidFill>
              </a:rPr>
              <a:t>() const </a:t>
            </a:r>
            <a:r>
              <a:rPr lang="en-US" altLang="zh-CN" dirty="0" err="1">
                <a:solidFill>
                  <a:schemeClr val="tx1"/>
                </a:solidFill>
              </a:rPr>
              <a:t>noexcept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chemeClr val="tx1"/>
                </a:solidFill>
              </a:rPr>
              <a:t>    //</a:t>
            </a:r>
            <a:r>
              <a:rPr lang="zh-CN" altLang="en-US" dirty="0">
                <a:solidFill>
                  <a:schemeClr val="tx1"/>
                </a:solidFill>
              </a:rPr>
              <a:t>返回指向</a:t>
            </a:r>
            <a:r>
              <a:rPr lang="en-US" altLang="zh-CN" dirty="0">
                <a:solidFill>
                  <a:schemeClr val="tx1"/>
                </a:solidFill>
              </a:rPr>
              <a:t>past-the-end</a:t>
            </a:r>
            <a:r>
              <a:rPr lang="zh-CN" altLang="en-US" dirty="0">
                <a:solidFill>
                  <a:schemeClr val="tx1"/>
                </a:solidFill>
              </a:rPr>
              <a:t>的迭代器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同理，有</a:t>
            </a:r>
            <a:r>
              <a:rPr lang="en-US" altLang="zh-CN" dirty="0" err="1">
                <a:solidFill>
                  <a:schemeClr val="tx1"/>
                </a:solidFill>
              </a:rPr>
              <a:t>rbegin</a:t>
            </a:r>
            <a:r>
              <a:rPr lang="en-US" altLang="zh-CN" dirty="0">
                <a:solidFill>
                  <a:schemeClr val="tx1"/>
                </a:solidFill>
              </a:rPr>
              <a:t>(),rend(),</a:t>
            </a:r>
            <a:r>
              <a:rPr lang="en-US" altLang="zh-CN" dirty="0" err="1">
                <a:solidFill>
                  <a:schemeClr val="tx1"/>
                </a:solidFill>
              </a:rPr>
              <a:t>crbegin</a:t>
            </a:r>
            <a:r>
              <a:rPr lang="en-US" altLang="zh-CN" dirty="0">
                <a:solidFill>
                  <a:schemeClr val="tx1"/>
                </a:solidFill>
              </a:rPr>
              <a:t>(),</a:t>
            </a:r>
            <a:r>
              <a:rPr lang="en-US" altLang="zh-CN" dirty="0" err="1">
                <a:solidFill>
                  <a:schemeClr val="tx1"/>
                </a:solidFill>
              </a:rPr>
              <a:t>crend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//</a:t>
            </a:r>
            <a:r>
              <a:rPr lang="zh-CN" altLang="en-US" dirty="0">
                <a:solidFill>
                  <a:schemeClr val="tx1"/>
                </a:solidFill>
              </a:rPr>
              <a:t>返回反向串的开始，结束位置迭代器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471487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471487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4036" name="页脚占位符 3">
            <a:extLst>
              <a:ext uri="{FF2B5EF4-FFF2-40B4-BE49-F238E27FC236}">
                <a16:creationId xmlns:a16="http://schemas.microsoft.com/office/drawing/2014/main" id="{2E6B38B9-B0E4-466F-98A6-273B7D45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4AAD44B-451D-47EB-9BF6-AA840287D283}" type="slidenum">
              <a:rPr lang="en-US" altLang="zh-CN" b="0" i="0" smtClean="0">
                <a:latin typeface="Verdana" panose="020B0604030504040204" pitchFamily="34" charset="0"/>
              </a:rPr>
              <a:pPr/>
              <a:t>15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540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6A424B3F-4061-4260-A091-B458EFD9B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  <a:r>
              <a:rPr lang="en-US" altLang="zh-CN" dirty="0"/>
              <a:t>—</a:t>
            </a:r>
            <a:r>
              <a:rPr lang="zh-CN" altLang="en-US" dirty="0"/>
              <a:t>长度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B29AA112-53B2-493E-AE20-CBEB9E3CBC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4072" y="1268760"/>
            <a:ext cx="9112496" cy="4967287"/>
          </a:xfrm>
        </p:spPr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length() const;   //</a:t>
            </a:r>
            <a:r>
              <a:rPr lang="zh-CN" altLang="en-US" dirty="0">
                <a:solidFill>
                  <a:schemeClr val="tx1"/>
                </a:solidFill>
              </a:rPr>
              <a:t>返回符串长度，单位字节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size() const;   //</a:t>
            </a:r>
            <a:r>
              <a:rPr lang="zh-CN" altLang="en-US" dirty="0">
                <a:solidFill>
                  <a:schemeClr val="tx1"/>
                </a:solidFill>
              </a:rPr>
              <a:t>返回字符串长度，单位字节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bool empty() const;     //</a:t>
            </a:r>
            <a:r>
              <a:rPr lang="zh-CN" altLang="en-US" dirty="0">
                <a:solidFill>
                  <a:schemeClr val="tx1"/>
                </a:solidFill>
              </a:rPr>
              <a:t>判断串是否空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capacity() const;  //</a:t>
            </a:r>
            <a:r>
              <a:rPr lang="zh-CN" altLang="en-US" dirty="0">
                <a:solidFill>
                  <a:schemeClr val="tx1"/>
                </a:solidFill>
              </a:rPr>
              <a:t>返回当前分配给串的空间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max_size</a:t>
            </a:r>
            <a:r>
              <a:rPr lang="en-US" altLang="zh-CN" dirty="0">
                <a:solidFill>
                  <a:schemeClr val="tx1"/>
                </a:solidFill>
              </a:rPr>
              <a:t>() const;   //</a:t>
            </a:r>
            <a:r>
              <a:rPr lang="zh-CN" altLang="en-US" dirty="0">
                <a:solidFill>
                  <a:schemeClr val="tx1"/>
                </a:solidFill>
              </a:rPr>
              <a:t>返回串允许的最大长度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24580" name="页脚占位符 3">
            <a:extLst>
              <a:ext uri="{FF2B5EF4-FFF2-40B4-BE49-F238E27FC236}">
                <a16:creationId xmlns:a16="http://schemas.microsoft.com/office/drawing/2014/main" id="{94A534B0-3C28-4B1F-BE5B-468F362B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0F64EC4-167A-4AB2-8304-5DC129B6700D}" type="slidenum">
              <a:rPr lang="en-US" altLang="zh-CN" b="0" i="0" smtClean="0">
                <a:latin typeface="Verdana" panose="020B0604030504040204" pitchFamily="34" charset="0"/>
              </a:rPr>
              <a:pPr/>
              <a:t>16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44C3436C-10C2-4E9D-A915-5EF83C5ED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  <a:r>
              <a:rPr lang="en-US" altLang="zh-CN" dirty="0"/>
              <a:t>—</a:t>
            </a:r>
            <a:r>
              <a:rPr lang="zh-CN" altLang="en-US" dirty="0"/>
              <a:t>遍历，字符操作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815A41E7-2BBF-41DC-9309-9567C5350A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数组方式：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const char &amp;operator[] (int n) const;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const char &amp;at(int n) const;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char &amp;operator[] (int n);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char &amp;at(int n);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迭代器方式：</a:t>
            </a:r>
            <a:endParaRPr lang="en-US" altLang="zh-CN" dirty="0"/>
          </a:p>
          <a:p>
            <a:pPr marL="471487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for(auto it = </a:t>
            </a:r>
            <a:r>
              <a:rPr lang="en-US" altLang="zh-CN" dirty="0" err="1">
                <a:solidFill>
                  <a:schemeClr val="tx1"/>
                </a:solidFill>
              </a:rPr>
              <a:t>s.begin</a:t>
            </a:r>
            <a:r>
              <a:rPr lang="en-US" altLang="zh-CN" dirty="0">
                <a:solidFill>
                  <a:schemeClr val="tx1"/>
                </a:solidFill>
              </a:rPr>
              <a:t>(); it!=</a:t>
            </a:r>
            <a:r>
              <a:rPr lang="en-US" altLang="zh-CN" dirty="0" err="1">
                <a:solidFill>
                  <a:schemeClr val="tx1"/>
                </a:solidFill>
              </a:rPr>
              <a:t>s.end</a:t>
            </a:r>
            <a:r>
              <a:rPr lang="en-US" altLang="zh-CN" dirty="0">
                <a:solidFill>
                  <a:schemeClr val="tx1"/>
                </a:solidFill>
              </a:rPr>
              <a:t>(); it++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marL="471487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//*it</a:t>
            </a:r>
          </a:p>
          <a:p>
            <a:pPr lvl="1"/>
            <a:endParaRPr lang="zh-CN" altLang="en-US" dirty="0"/>
          </a:p>
        </p:txBody>
      </p:sp>
      <p:sp>
        <p:nvSpPr>
          <p:cNvPr id="25604" name="页脚占位符 3">
            <a:extLst>
              <a:ext uri="{FF2B5EF4-FFF2-40B4-BE49-F238E27FC236}">
                <a16:creationId xmlns:a16="http://schemas.microsoft.com/office/drawing/2014/main" id="{4C0F2C35-6722-4282-95EE-B5D55EAA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FAC5A2-0D64-4CD3-998E-44CB01E2E980}" type="slidenum">
              <a:rPr lang="en-US" altLang="zh-CN" b="0" i="0" smtClean="0">
                <a:latin typeface="Verdana" panose="020B0604030504040204" pitchFamily="34" charset="0"/>
              </a:rPr>
              <a:pPr/>
              <a:t>17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44C3436C-10C2-4E9D-A915-5EF83C5ED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auto—</a:t>
            </a:r>
            <a:r>
              <a:rPr lang="zh-CN" altLang="en-US" dirty="0"/>
              <a:t>自动类型推导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815A41E7-2BBF-41DC-9309-9567C5350A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68313" indent="-514350"/>
            <a:r>
              <a:rPr lang="zh-CN" altLang="en-US" sz="3200" dirty="0"/>
              <a:t>允许编译器自动推断出表达式的类型。</a:t>
            </a:r>
            <a:endParaRPr lang="en-US" altLang="zh-CN" sz="3200" dirty="0"/>
          </a:p>
          <a:p>
            <a:pPr marL="468313" indent="-514350"/>
            <a:r>
              <a:rPr lang="zh-CN" altLang="en-US" sz="3200" dirty="0"/>
              <a:t>语法： </a:t>
            </a:r>
            <a:r>
              <a:rPr lang="en-US" altLang="zh-CN" sz="3200" dirty="0"/>
              <a:t>auto x = </a:t>
            </a:r>
            <a:r>
              <a:rPr lang="zh-CN" altLang="en-US" sz="3200" dirty="0"/>
              <a:t>表达式或函数调用；</a:t>
            </a:r>
            <a:endParaRPr lang="en-US" altLang="zh-CN" sz="3200" dirty="0"/>
          </a:p>
          <a:p>
            <a:pPr marL="468313" indent="-514350"/>
            <a:r>
              <a:rPr lang="zh-CN" altLang="en-US" sz="3200" dirty="0"/>
              <a:t>关键字</a:t>
            </a:r>
            <a:r>
              <a:rPr lang="en-US" altLang="zh-CN" sz="3200" dirty="0"/>
              <a:t>auto</a:t>
            </a:r>
            <a:r>
              <a:rPr lang="zh-CN" altLang="en-US" sz="3200" dirty="0"/>
              <a:t>的含义</a:t>
            </a:r>
            <a:r>
              <a:rPr lang="zh-CN" altLang="en-US" sz="3200" dirty="0">
                <a:sym typeface="Wingdings" panose="05000000000000000000" pitchFamily="2" charset="2"/>
              </a:rPr>
              <a:t>： </a:t>
            </a:r>
            <a:endParaRPr lang="en-US" altLang="zh-CN" sz="3200" dirty="0"/>
          </a:p>
          <a:p>
            <a:pPr lvl="1"/>
            <a:r>
              <a:rPr lang="zh-CN" altLang="en-US" sz="3200" dirty="0"/>
              <a:t>推断出函数的返回类型；</a:t>
            </a:r>
            <a:endParaRPr lang="en-US" altLang="zh-CN" sz="3200" dirty="0"/>
          </a:p>
          <a:p>
            <a:pPr lvl="1"/>
            <a:r>
              <a:rPr lang="zh-CN" altLang="en-US" sz="3200" dirty="0"/>
              <a:t>推断表达式的类型；</a:t>
            </a:r>
            <a:endParaRPr lang="en-US" altLang="zh-CN" sz="3200" dirty="0"/>
          </a:p>
          <a:p>
            <a:pPr lvl="1"/>
            <a:r>
              <a:rPr lang="zh-CN" altLang="en-US" sz="3200" dirty="0">
                <a:solidFill>
                  <a:srgbClr val="FF0000"/>
                </a:solidFill>
              </a:rPr>
              <a:t>通用</a:t>
            </a:r>
            <a:r>
              <a:rPr lang="en-US" altLang="zh-CN" sz="3200" dirty="0">
                <a:solidFill>
                  <a:srgbClr val="FF0000"/>
                </a:solidFill>
              </a:rPr>
              <a:t>lambda</a:t>
            </a:r>
            <a:r>
              <a:rPr lang="zh-CN" altLang="en-US" sz="3200" dirty="0">
                <a:solidFill>
                  <a:srgbClr val="FF0000"/>
                </a:solidFill>
              </a:rPr>
              <a:t>表达式；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lvl="1"/>
            <a:r>
              <a:rPr lang="zh-CN" altLang="en-US" sz="3200" dirty="0">
                <a:solidFill>
                  <a:srgbClr val="FF0000"/>
                </a:solidFill>
              </a:rPr>
              <a:t>推断非类型模板参数的类型，等。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690563" lvl="1" indent="-457200"/>
            <a:endParaRPr lang="en-US" altLang="zh-CN" sz="3200" dirty="0">
              <a:solidFill>
                <a:srgbClr val="FF0000"/>
              </a:solidFill>
            </a:endParaRPr>
          </a:p>
          <a:p>
            <a:pPr marL="690563" lvl="1" indent="-457200"/>
            <a:r>
              <a:rPr lang="zh-CN" altLang="en-US" sz="3200" dirty="0">
                <a:solidFill>
                  <a:srgbClr val="FF0000"/>
                </a:solidFill>
              </a:rPr>
              <a:t>红色用法后面理解。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33337" indent="0">
              <a:buNone/>
            </a:pPr>
            <a:endParaRPr lang="en-US" altLang="zh-CN" dirty="0"/>
          </a:p>
          <a:p>
            <a:pPr marL="490537" indent="-457200"/>
            <a:endParaRPr lang="en-US" altLang="zh-CN" dirty="0"/>
          </a:p>
          <a:p>
            <a:pPr marL="490537" indent="-457200"/>
            <a:endParaRPr lang="en-US" altLang="zh-CN" dirty="0"/>
          </a:p>
          <a:p>
            <a:pPr marL="490537" indent="-457200"/>
            <a:endParaRPr lang="en-US" altLang="zh-CN" dirty="0"/>
          </a:p>
          <a:p>
            <a:pPr marL="490537" indent="-457200"/>
            <a:endParaRPr lang="zh-CN" altLang="en-US" dirty="0"/>
          </a:p>
        </p:txBody>
      </p:sp>
      <p:sp>
        <p:nvSpPr>
          <p:cNvPr id="25604" name="页脚占位符 3">
            <a:extLst>
              <a:ext uri="{FF2B5EF4-FFF2-40B4-BE49-F238E27FC236}">
                <a16:creationId xmlns:a16="http://schemas.microsoft.com/office/drawing/2014/main" id="{4C0F2C35-6722-4282-95EE-B5D55EAA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FAC5A2-0D64-4CD3-998E-44CB01E2E980}" type="slidenum">
              <a:rPr lang="en-US" altLang="zh-CN" b="0" i="0" smtClean="0">
                <a:latin typeface="Verdana" panose="020B0604030504040204" pitchFamily="34" charset="0"/>
              </a:rPr>
              <a:pPr/>
              <a:t>18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0955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44C3436C-10C2-4E9D-A915-5EF83C5ED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auto—</a:t>
            </a:r>
            <a:r>
              <a:rPr lang="zh-CN" altLang="en-US" dirty="0"/>
              <a:t>自动类型推导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815A41E7-2BBF-41DC-9309-9567C5350A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90537" indent="-457200"/>
            <a:r>
              <a:rPr lang="zh-CN" altLang="en-US" dirty="0"/>
              <a:t>例：</a:t>
            </a:r>
            <a:endParaRPr lang="en-US" altLang="zh-CN" dirty="0"/>
          </a:p>
          <a:p>
            <a:pPr marL="33337" indent="0">
              <a:buNone/>
            </a:pPr>
            <a:r>
              <a:rPr lang="en-US" altLang="zh-CN" dirty="0"/>
              <a:t>    auto  m{10}</a:t>
            </a:r>
            <a:r>
              <a:rPr lang="zh-CN" altLang="en-US" dirty="0"/>
              <a:t>；       </a:t>
            </a:r>
            <a:r>
              <a:rPr lang="en-US" altLang="zh-CN" dirty="0"/>
              <a:t>//int</a:t>
            </a:r>
          </a:p>
          <a:p>
            <a:pPr marL="33337" indent="0">
              <a:buNone/>
            </a:pPr>
            <a:r>
              <a:rPr lang="en-US" altLang="zh-CN" dirty="0"/>
              <a:t>    auto  n = 200ul;      //unsigned long</a:t>
            </a:r>
          </a:p>
          <a:p>
            <a:pPr marL="33337" indent="0">
              <a:buNone/>
            </a:pPr>
            <a:r>
              <a:rPr lang="en-US" altLang="zh-CN" dirty="0"/>
              <a:t>    auto m = {3};         //</a:t>
            </a:r>
            <a:r>
              <a:rPr lang="en-US" altLang="zh-CN" dirty="0" err="1"/>
              <a:t>initializer_list</a:t>
            </a:r>
            <a:r>
              <a:rPr lang="en-US" altLang="zh-CN" dirty="0"/>
              <a:t>&lt;int&gt;</a:t>
            </a:r>
          </a:p>
          <a:p>
            <a:pPr marL="33337" indent="0">
              <a:buNone/>
            </a:pPr>
            <a:r>
              <a:rPr lang="en-US" altLang="zh-CN" dirty="0"/>
              <a:t>    auto m = 3;            //int</a:t>
            </a:r>
          </a:p>
          <a:p>
            <a:pPr marL="33337" indent="0">
              <a:buNone/>
            </a:pPr>
            <a:r>
              <a:rPr lang="en-US" altLang="zh-CN" dirty="0"/>
              <a:t>    auto list1{1,2,3};   //</a:t>
            </a:r>
            <a:r>
              <a:rPr lang="zh-CN" altLang="en-US" dirty="0"/>
              <a:t>编译错误</a:t>
            </a:r>
            <a:endParaRPr lang="en-US" altLang="zh-CN" dirty="0"/>
          </a:p>
          <a:p>
            <a:pPr marL="33337" indent="0">
              <a:buNone/>
            </a:pPr>
            <a:r>
              <a:rPr lang="en-US" altLang="zh-CN" dirty="0"/>
              <a:t>    auto list2 = {1,2,3};   //</a:t>
            </a:r>
            <a:r>
              <a:rPr lang="en-US" altLang="zh-CN" dirty="0" err="1"/>
              <a:t>inializer_list</a:t>
            </a:r>
            <a:r>
              <a:rPr lang="en-US" altLang="zh-CN" dirty="0"/>
              <a:t>&lt;int&gt;</a:t>
            </a:r>
          </a:p>
          <a:p>
            <a:pPr marL="33337" indent="0">
              <a:buNone/>
            </a:pPr>
            <a:endParaRPr lang="en-US" altLang="zh-CN" dirty="0"/>
          </a:p>
          <a:p>
            <a:pPr marL="490537" indent="-457200"/>
            <a:endParaRPr lang="en-US" altLang="zh-CN" dirty="0"/>
          </a:p>
          <a:p>
            <a:pPr marL="490537" indent="-457200"/>
            <a:endParaRPr lang="en-US" altLang="zh-CN" dirty="0"/>
          </a:p>
          <a:p>
            <a:pPr marL="490537" indent="-457200"/>
            <a:endParaRPr lang="en-US" altLang="zh-CN" dirty="0"/>
          </a:p>
          <a:p>
            <a:pPr marL="490537" indent="-457200"/>
            <a:endParaRPr lang="zh-CN" altLang="en-US" dirty="0"/>
          </a:p>
        </p:txBody>
      </p:sp>
      <p:sp>
        <p:nvSpPr>
          <p:cNvPr id="25604" name="页脚占位符 3">
            <a:extLst>
              <a:ext uri="{FF2B5EF4-FFF2-40B4-BE49-F238E27FC236}">
                <a16:creationId xmlns:a16="http://schemas.microsoft.com/office/drawing/2014/main" id="{4C0F2C35-6722-4282-95EE-B5D55EAA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FAC5A2-0D64-4CD3-998E-44CB01E2E980}" type="slidenum">
              <a:rPr lang="en-US" altLang="zh-CN" b="0" i="0" smtClean="0">
                <a:latin typeface="Verdana" panose="020B0604030504040204" pitchFamily="34" charset="0"/>
              </a:rPr>
              <a:pPr/>
              <a:t>19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3196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>
            <a:extLst>
              <a:ext uri="{FF2B5EF4-FFF2-40B4-BE49-F238E27FC236}">
                <a16:creationId xmlns:a16="http://schemas.microsoft.com/office/drawing/2014/main" id="{1A4EC6EC-9DFE-4995-AE95-6D360167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0B7163B-1DF7-4702-A5C7-CB529962619E}" type="slidenum">
              <a:rPr lang="en-US" altLang="zh-CN" b="0" i="0" smtClean="0">
                <a:latin typeface="Verdana" panose="020B0604030504040204" pitchFamily="34" charset="0"/>
              </a:rPr>
              <a:pPr/>
              <a:t>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7152AE6-42B1-4925-B1CC-823C1D0EB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/>
              <a:t>课程内容</a:t>
            </a:r>
            <a:endParaRPr lang="zh-CN" altLang="en-US" sz="3800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344DD06-FF63-4471-80BE-9A5DE1E72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string</a:t>
            </a:r>
            <a:r>
              <a:rPr lang="zh-CN" altLang="en-US" dirty="0"/>
              <a:t>类及流</a:t>
            </a:r>
            <a:endParaRPr lang="en-US" altLang="zh-CN" dirty="0"/>
          </a:p>
          <a:p>
            <a:pPr eaLnBrk="1" hangingPunct="1"/>
            <a:r>
              <a:rPr lang="en-US" altLang="zh-CN" dirty="0"/>
              <a:t>STL</a:t>
            </a:r>
            <a:r>
              <a:rPr lang="zh-CN" altLang="en-US" dirty="0"/>
              <a:t>标准模板库：</a:t>
            </a:r>
            <a:r>
              <a:rPr lang="en-US" altLang="zh-CN" dirty="0"/>
              <a:t> </a:t>
            </a:r>
            <a:r>
              <a:rPr lang="zh-CN" altLang="en-US" dirty="0"/>
              <a:t>容器、迭代器、算法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44C3436C-10C2-4E9D-A915-5EF83C5ED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auto—</a:t>
            </a:r>
            <a:r>
              <a:rPr lang="zh-CN" altLang="en-US" dirty="0"/>
              <a:t>自动类型推导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815A41E7-2BBF-41DC-9309-9567C5350A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6738" y="1341438"/>
            <a:ext cx="8577262" cy="4967287"/>
          </a:xfrm>
        </p:spPr>
        <p:txBody>
          <a:bodyPr/>
          <a:lstStyle/>
          <a:p>
            <a:pPr marL="411163" indent="-457200"/>
            <a:r>
              <a:rPr lang="zh-CN" altLang="en-US" sz="3200" dirty="0">
                <a:solidFill>
                  <a:schemeClr val="tx1"/>
                </a:solidFill>
              </a:rPr>
              <a:t>获取变量类型</a:t>
            </a:r>
            <a:r>
              <a:rPr lang="en-US" altLang="zh-CN" sz="32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en-US" altLang="zh-CN" sz="3200" dirty="0">
                <a:solidFill>
                  <a:schemeClr val="tx1"/>
                </a:solidFill>
              </a:rPr>
              <a:t> #include  &lt;</a:t>
            </a:r>
            <a:r>
              <a:rPr lang="en-US" altLang="zh-CN" sz="3200" dirty="0" err="1">
                <a:solidFill>
                  <a:schemeClr val="tx1"/>
                </a:solidFill>
              </a:rPr>
              <a:t>typeinfo</a:t>
            </a:r>
            <a:r>
              <a:rPr lang="en-US" altLang="zh-CN" sz="32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3200" dirty="0"/>
              <a:t>     </a:t>
            </a:r>
            <a:r>
              <a:rPr lang="en-US" altLang="zh-CN" sz="3200" dirty="0" err="1">
                <a:solidFill>
                  <a:schemeClr val="tx1"/>
                </a:solidFill>
              </a:rPr>
              <a:t>typeid</a:t>
            </a:r>
            <a:r>
              <a:rPr lang="en-US" altLang="zh-CN" sz="3200" dirty="0">
                <a:solidFill>
                  <a:schemeClr val="tx1"/>
                </a:solidFill>
              </a:rPr>
              <a:t>(x).name();</a:t>
            </a:r>
          </a:p>
          <a:p>
            <a:r>
              <a:rPr lang="en-US" altLang="zh-CN" sz="3200" dirty="0">
                <a:solidFill>
                  <a:schemeClr val="tx1"/>
                </a:solidFill>
              </a:rPr>
              <a:t>auto</a:t>
            </a:r>
            <a:r>
              <a:rPr lang="zh-CN" altLang="en-US" sz="3200" dirty="0">
                <a:solidFill>
                  <a:schemeClr val="tx1"/>
                </a:solidFill>
              </a:rPr>
              <a:t>去除引用和</a:t>
            </a:r>
            <a:r>
              <a:rPr lang="en-US" altLang="zh-CN" sz="3200" dirty="0">
                <a:solidFill>
                  <a:schemeClr val="tx1"/>
                </a:solidFill>
              </a:rPr>
              <a:t>const</a:t>
            </a:r>
            <a:r>
              <a:rPr lang="zh-CN" altLang="en-US" sz="3200" dirty="0">
                <a:solidFill>
                  <a:schemeClr val="tx1"/>
                </a:solidFill>
              </a:rPr>
              <a:t>限定符。建立副本。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411163" indent="-457200"/>
            <a:r>
              <a:rPr lang="zh-CN" altLang="en-US" sz="3200" dirty="0">
                <a:solidFill>
                  <a:schemeClr val="tx1"/>
                </a:solidFill>
              </a:rPr>
              <a:t>加限定符明确</a:t>
            </a:r>
            <a:r>
              <a:rPr lang="en-US" altLang="zh-CN" sz="3200" dirty="0">
                <a:solidFill>
                  <a:schemeClr val="tx1"/>
                </a:solidFill>
              </a:rPr>
              <a:t>const</a:t>
            </a:r>
            <a:r>
              <a:rPr lang="zh-CN" altLang="en-US" sz="3200" dirty="0">
                <a:solidFill>
                  <a:schemeClr val="tx1"/>
                </a:solidFill>
              </a:rPr>
              <a:t>或引用，例：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dirty="0"/>
              <a:t>     </a:t>
            </a:r>
            <a:r>
              <a:rPr lang="en-US" altLang="zh-CN" sz="3200" dirty="0">
                <a:solidFill>
                  <a:schemeClr val="tx1"/>
                </a:solidFill>
              </a:rPr>
              <a:t>int b;</a:t>
            </a:r>
          </a:p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    const auto x = b;</a:t>
            </a:r>
          </a:p>
          <a:p>
            <a:pPr marL="0" indent="0">
              <a:buNone/>
            </a:pPr>
            <a:r>
              <a:rPr lang="en-US" altLang="zh-CN" sz="3200" dirty="0"/>
              <a:t>     </a:t>
            </a:r>
            <a:r>
              <a:rPr lang="en-US" altLang="zh-CN" sz="3200" dirty="0">
                <a:solidFill>
                  <a:schemeClr val="tx1"/>
                </a:solidFill>
              </a:rPr>
              <a:t>auto &amp;y = b;</a:t>
            </a:r>
          </a:p>
          <a:p>
            <a:pPr marL="490537" indent="-457200"/>
            <a:endParaRPr lang="en-US" altLang="zh-CN" dirty="0"/>
          </a:p>
          <a:p>
            <a:pPr marL="490537" indent="-457200"/>
            <a:endParaRPr lang="en-US" altLang="zh-CN" dirty="0"/>
          </a:p>
          <a:p>
            <a:pPr marL="490537" indent="-457200"/>
            <a:endParaRPr lang="en-US" altLang="zh-CN" dirty="0"/>
          </a:p>
          <a:p>
            <a:pPr marL="490537" indent="-457200"/>
            <a:endParaRPr lang="zh-CN" altLang="en-US" dirty="0"/>
          </a:p>
        </p:txBody>
      </p:sp>
      <p:sp>
        <p:nvSpPr>
          <p:cNvPr id="25604" name="页脚占位符 3">
            <a:extLst>
              <a:ext uri="{FF2B5EF4-FFF2-40B4-BE49-F238E27FC236}">
                <a16:creationId xmlns:a16="http://schemas.microsoft.com/office/drawing/2014/main" id="{4C0F2C35-6722-4282-95EE-B5D55EAA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FAC5A2-0D64-4CD3-998E-44CB01E2E980}" type="slidenum">
              <a:rPr lang="en-US" altLang="zh-CN" b="0" i="0" smtClean="0">
                <a:latin typeface="Verdana" panose="020B0604030504040204" pitchFamily="34" charset="0"/>
              </a:rPr>
              <a:pPr/>
              <a:t>20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3402E0-5B39-4BF2-9DB1-895011C80461}"/>
              </a:ext>
            </a:extLst>
          </p:cNvPr>
          <p:cNvSpPr txBox="1"/>
          <p:nvPr/>
        </p:nvSpPr>
        <p:spPr>
          <a:xfrm>
            <a:off x="4211960" y="6014912"/>
            <a:ext cx="450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/>
              <a:t>运行</a:t>
            </a:r>
            <a:r>
              <a:rPr lang="en-US" altLang="zh-CN" sz="2800" i="0"/>
              <a:t>auto_decltype.cpp</a:t>
            </a:r>
            <a:r>
              <a:rPr lang="zh-CN" altLang="en-US" sz="2800" i="0"/>
              <a:t>理解</a:t>
            </a:r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400394327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44C3436C-10C2-4E9D-A915-5EF83C5ED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类型推导</a:t>
            </a:r>
            <a:r>
              <a:rPr lang="en-US" altLang="zh-CN" dirty="0"/>
              <a:t>—</a:t>
            </a:r>
            <a:r>
              <a:rPr lang="en-US" altLang="zh-CN" dirty="0" err="1"/>
              <a:t>decltype</a:t>
            </a:r>
            <a:endParaRPr lang="zh-CN" altLang="en-US" dirty="0"/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815A41E7-2BBF-41DC-9309-9567C5350A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6738" y="1204007"/>
            <a:ext cx="8577262" cy="4967287"/>
          </a:xfrm>
        </p:spPr>
        <p:txBody>
          <a:bodyPr/>
          <a:lstStyle/>
          <a:p>
            <a:pPr marL="468313" indent="-514350"/>
            <a:r>
              <a:rPr lang="zh-CN" altLang="en-US" sz="3200" dirty="0"/>
              <a:t>语法： </a:t>
            </a:r>
            <a:r>
              <a:rPr lang="en-US" altLang="zh-CN" sz="3200" dirty="0" err="1"/>
              <a:t>decltype</a:t>
            </a:r>
            <a:r>
              <a:rPr lang="en-US" altLang="zh-CN" sz="3200" dirty="0"/>
              <a:t>(</a:t>
            </a:r>
            <a:r>
              <a:rPr lang="zh-CN" altLang="en-US" sz="3200" dirty="0"/>
              <a:t>表达式）</a:t>
            </a:r>
            <a:r>
              <a:rPr lang="en-US" altLang="zh-CN" sz="3200" dirty="0"/>
              <a:t>x;</a:t>
            </a:r>
          </a:p>
          <a:p>
            <a:pPr marL="468313" indent="-514350"/>
            <a:r>
              <a:rPr lang="zh-CN" altLang="en-US" sz="3200" dirty="0"/>
              <a:t>将表达式作为实参，计算出该表达式的类型。</a:t>
            </a:r>
            <a:endParaRPr lang="en-US" altLang="zh-CN" sz="3200" dirty="0"/>
          </a:p>
          <a:p>
            <a:pPr marL="468313" indent="-514350"/>
            <a:r>
              <a:rPr lang="zh-CN" altLang="en-US" sz="3200" dirty="0"/>
              <a:t>例：</a:t>
            </a:r>
            <a:r>
              <a:rPr lang="en-US" altLang="zh-CN" sz="3200" dirty="0"/>
              <a:t>int   x=20;</a:t>
            </a:r>
          </a:p>
          <a:p>
            <a:pPr marL="0" indent="0">
              <a:buNone/>
            </a:pPr>
            <a:r>
              <a:rPr lang="en-US" altLang="zh-CN" sz="3200" dirty="0"/>
              <a:t>	    </a:t>
            </a:r>
            <a:r>
              <a:rPr lang="en-US" altLang="zh-CN" sz="3200" dirty="0" err="1"/>
              <a:t>decltype</a:t>
            </a:r>
            <a:r>
              <a:rPr lang="en-US" altLang="zh-CN" sz="3200" dirty="0"/>
              <a:t>(x+10.5)  y;</a:t>
            </a:r>
          </a:p>
          <a:p>
            <a:pPr marL="0" indent="0">
              <a:buNone/>
            </a:pPr>
            <a:r>
              <a:rPr lang="en-US" altLang="zh-CN" sz="3200" dirty="0"/>
              <a:t>	    </a:t>
            </a:r>
            <a:r>
              <a:rPr lang="en-US" altLang="zh-CN" sz="3200" dirty="0" err="1"/>
              <a:t>cout</a:t>
            </a:r>
            <a:r>
              <a:rPr lang="en-US" altLang="zh-CN" sz="3200" dirty="0"/>
              <a:t>&lt;&lt;</a:t>
            </a:r>
            <a:r>
              <a:rPr lang="en-US" altLang="zh-CN" sz="3200" dirty="0" err="1"/>
              <a:t>typeid</a:t>
            </a:r>
            <a:r>
              <a:rPr lang="en-US" altLang="zh-CN" sz="3200" dirty="0"/>
              <a:t>(y).name()&lt;&lt;</a:t>
            </a:r>
            <a:r>
              <a:rPr lang="en-US" altLang="zh-CN" sz="3200" dirty="0" err="1"/>
              <a:t>endl</a:t>
            </a:r>
            <a:r>
              <a:rPr lang="en-US" altLang="zh-CN" sz="3200" dirty="0"/>
              <a:t>;      //d</a:t>
            </a:r>
          </a:p>
          <a:p>
            <a:pPr marL="411163" indent="-457200"/>
            <a:endParaRPr lang="en-US" altLang="zh-CN" sz="3200" dirty="0"/>
          </a:p>
          <a:p>
            <a:pPr marL="411163" indent="-457200"/>
            <a:r>
              <a:rPr lang="zh-CN" altLang="en-US" sz="3200" dirty="0"/>
              <a:t>两者的差别：</a:t>
            </a:r>
            <a:r>
              <a:rPr lang="en-US" altLang="zh-CN" sz="3200" dirty="0" err="1"/>
              <a:t>decltype</a:t>
            </a:r>
            <a:r>
              <a:rPr lang="zh-CN" altLang="en-US" sz="3200" dirty="0"/>
              <a:t>未去除引用和</a:t>
            </a:r>
            <a:r>
              <a:rPr lang="en-US" altLang="zh-CN" sz="3200" dirty="0"/>
              <a:t>const</a:t>
            </a:r>
            <a:r>
              <a:rPr lang="zh-CN" altLang="en-US" sz="3200" dirty="0"/>
              <a:t>限定符。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490537" indent="-457200"/>
            <a:endParaRPr lang="en-US" altLang="zh-CN" dirty="0"/>
          </a:p>
          <a:p>
            <a:pPr marL="490537" indent="-457200"/>
            <a:endParaRPr lang="en-US" altLang="zh-CN" dirty="0"/>
          </a:p>
          <a:p>
            <a:pPr marL="490537" indent="-457200"/>
            <a:endParaRPr lang="en-US" altLang="zh-CN" dirty="0"/>
          </a:p>
          <a:p>
            <a:pPr marL="490537" indent="-457200"/>
            <a:endParaRPr lang="zh-CN" altLang="en-US" dirty="0"/>
          </a:p>
        </p:txBody>
      </p:sp>
      <p:sp>
        <p:nvSpPr>
          <p:cNvPr id="25604" name="页脚占位符 3">
            <a:extLst>
              <a:ext uri="{FF2B5EF4-FFF2-40B4-BE49-F238E27FC236}">
                <a16:creationId xmlns:a16="http://schemas.microsoft.com/office/drawing/2014/main" id="{4C0F2C35-6722-4282-95EE-B5D55EAA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FAC5A2-0D64-4CD3-998E-44CB01E2E980}" type="slidenum">
              <a:rPr lang="en-US" altLang="zh-CN" b="0" i="0" smtClean="0">
                <a:latin typeface="Verdana" panose="020B0604030504040204" pitchFamily="34" charset="0"/>
              </a:rPr>
              <a:pPr/>
              <a:t>21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CAFBAF-FB42-4695-BFAC-3B20D21C2A2B}"/>
              </a:ext>
            </a:extLst>
          </p:cNvPr>
          <p:cNvSpPr txBox="1"/>
          <p:nvPr/>
        </p:nvSpPr>
        <p:spPr>
          <a:xfrm>
            <a:off x="4211960" y="6014912"/>
            <a:ext cx="450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/>
              <a:t>运行</a:t>
            </a:r>
            <a:r>
              <a:rPr lang="en-US" altLang="zh-CN" sz="2800" i="0"/>
              <a:t>auto_decltype.cpp</a:t>
            </a:r>
            <a:r>
              <a:rPr lang="zh-CN" altLang="en-US" sz="2800" i="0"/>
              <a:t>理解</a:t>
            </a:r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264949246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339613"/>
            <a:ext cx="8352928" cy="4857784"/>
          </a:xfrm>
        </p:spPr>
        <p:txBody>
          <a:bodyPr/>
          <a:lstStyle/>
          <a:p>
            <a:pPr marL="411163" indent="-457200"/>
            <a:r>
              <a:rPr lang="zh-CN" altLang="en-US" sz="3200" dirty="0"/>
              <a:t>语法：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 for(</a:t>
            </a:r>
            <a:r>
              <a:rPr lang="en-US" altLang="zh-CN" sz="3200" dirty="0" err="1"/>
              <a:t>range_declaration</a:t>
            </a:r>
            <a:r>
              <a:rPr lang="en-US" altLang="zh-CN" sz="3200" dirty="0"/>
              <a:t> : </a:t>
            </a:r>
            <a:r>
              <a:rPr lang="en-US" altLang="zh-CN" sz="3200" dirty="0" err="1"/>
              <a:t>range_expression</a:t>
            </a:r>
            <a:r>
              <a:rPr lang="en-US" altLang="zh-CN" sz="3200" dirty="0"/>
              <a:t>)</a:t>
            </a:r>
          </a:p>
          <a:p>
            <a:pPr marL="0" indent="0">
              <a:buNone/>
            </a:pPr>
            <a:r>
              <a:rPr lang="en-US" altLang="zh-CN" sz="3200" dirty="0"/>
              <a:t>                 loop statement or block;</a:t>
            </a:r>
          </a:p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en-US" altLang="zh-CN" sz="3200" dirty="0" err="1"/>
              <a:t>range_declaration</a:t>
            </a:r>
            <a:r>
              <a:rPr lang="zh-CN" altLang="en-US" sz="3200" dirty="0"/>
              <a:t>：标识了一个变量，</a:t>
            </a:r>
            <a:r>
              <a:rPr lang="en-US" altLang="zh-CN" sz="3200" dirty="0"/>
              <a:t> </a:t>
            </a:r>
          </a:p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每次循环被依次赋予范围内的每个值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en-US" altLang="zh-CN" sz="3200" dirty="0" err="1"/>
              <a:t>range_expression</a:t>
            </a:r>
            <a:r>
              <a:rPr lang="zh-CN" altLang="en-US" sz="3200" dirty="0"/>
              <a:t>：数据源范围</a:t>
            </a:r>
            <a:endParaRPr lang="en-US" altLang="zh-CN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133550"/>
            <a:ext cx="8229600" cy="868346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基于范围的</a:t>
            </a:r>
            <a:r>
              <a:rPr lang="en-US" altLang="zh-CN" sz="4000" dirty="0"/>
              <a:t>for</a:t>
            </a:r>
            <a:r>
              <a:rPr lang="zh-CN" altLang="en-US" sz="4000" dirty="0"/>
              <a:t>循环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43753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339613"/>
            <a:ext cx="8352928" cy="4857784"/>
          </a:xfrm>
        </p:spPr>
        <p:txBody>
          <a:bodyPr/>
          <a:lstStyle/>
          <a:p>
            <a:pPr marL="411163" indent="-457200"/>
            <a:r>
              <a:rPr lang="en-US" altLang="zh-CN" sz="3200" dirty="0"/>
              <a:t>string str </a:t>
            </a:r>
            <a:r>
              <a:rPr lang="zh-CN" altLang="en-US" sz="3200" dirty="0"/>
              <a:t> </a:t>
            </a:r>
            <a:r>
              <a:rPr lang="en-US" altLang="zh-CN" sz="3200" dirty="0"/>
              <a:t>=  “C++”;   </a:t>
            </a:r>
          </a:p>
          <a:p>
            <a:pPr marL="0" indent="0">
              <a:buNone/>
            </a:pPr>
            <a:r>
              <a:rPr lang="en-US" altLang="zh-CN" dirty="0"/>
              <a:t>     for(auto</a:t>
            </a:r>
            <a:r>
              <a:rPr lang="zh-CN" altLang="en-US" dirty="0"/>
              <a:t> </a:t>
            </a:r>
            <a:r>
              <a:rPr lang="en-US" altLang="zh-CN" dirty="0"/>
              <a:t>x: str)                      //</a:t>
            </a:r>
            <a:r>
              <a:rPr lang="zh-CN" altLang="en-US" dirty="0"/>
              <a:t>值访问</a:t>
            </a:r>
            <a:endParaRPr lang="en-US" altLang="zh-CN" dirty="0"/>
          </a:p>
          <a:p>
            <a:pPr marL="392113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      </a:t>
            </a:r>
            <a:r>
              <a:rPr lang="en-US" altLang="zh-CN" sz="2800" dirty="0" err="1">
                <a:solidFill>
                  <a:schemeClr val="tx1"/>
                </a:solidFill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</a:rPr>
              <a:t>&lt;&lt;x;</a:t>
            </a:r>
          </a:p>
          <a:p>
            <a:pPr marL="392113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遍历</a:t>
            </a:r>
            <a:r>
              <a:rPr lang="en-US" altLang="zh-CN" sz="2800" dirty="0">
                <a:solidFill>
                  <a:schemeClr val="tx1"/>
                </a:solidFill>
              </a:rPr>
              <a:t>str</a:t>
            </a:r>
            <a:r>
              <a:rPr lang="zh-CN" altLang="en-US" sz="2800" dirty="0">
                <a:solidFill>
                  <a:schemeClr val="tx1"/>
                </a:solidFill>
              </a:rPr>
              <a:t>中的每个元素，输出每个值。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</a:p>
          <a:p>
            <a:pPr marL="411163" indent="-457200"/>
            <a:endParaRPr lang="en-US" altLang="zh-CN" sz="3200" dirty="0"/>
          </a:p>
          <a:p>
            <a:r>
              <a:rPr lang="en-US" altLang="zh-CN" dirty="0"/>
              <a:t>for(char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en-US" altLang="zh-CN" dirty="0" err="1"/>
              <a:t>x:str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x = </a:t>
            </a:r>
            <a:r>
              <a:rPr lang="en-US" altLang="zh-CN" dirty="0" err="1">
                <a:solidFill>
                  <a:schemeClr val="tx1"/>
                </a:solidFill>
              </a:rPr>
              <a:t>toupper</a:t>
            </a:r>
            <a:r>
              <a:rPr lang="en-US" altLang="zh-CN" dirty="0">
                <a:solidFill>
                  <a:schemeClr val="tx1"/>
                </a:solidFill>
              </a:rPr>
              <a:t>(x);           //</a:t>
            </a:r>
            <a:r>
              <a:rPr lang="zh-CN" altLang="en-US" dirty="0">
                <a:solidFill>
                  <a:schemeClr val="tx1"/>
                </a:solidFill>
              </a:rPr>
              <a:t>引用访问</a:t>
            </a:r>
            <a:r>
              <a:rPr lang="en-US" altLang="zh-CN" dirty="0"/>
              <a:t> </a:t>
            </a:r>
            <a:r>
              <a:rPr lang="zh-CN" altLang="en-US" dirty="0"/>
              <a:t>，全部转大写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133550"/>
            <a:ext cx="8229600" cy="868346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基于范围的</a:t>
            </a:r>
            <a:r>
              <a:rPr lang="en-US" altLang="zh-CN" sz="4000" dirty="0"/>
              <a:t>for</a:t>
            </a:r>
            <a:r>
              <a:rPr lang="zh-CN" altLang="en-US" sz="4000" dirty="0"/>
              <a:t>循环例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56962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71BA8489-C981-4EFE-A72F-9AE0BBC05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  <a:r>
              <a:rPr lang="en-US" altLang="zh-CN" dirty="0"/>
              <a:t>—</a:t>
            </a:r>
            <a:r>
              <a:rPr lang="zh-CN" altLang="en-US" dirty="0"/>
              <a:t>赋值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D1CDDA2B-F4A0-4B7A-937C-C43ED66759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701" y="1224870"/>
            <a:ext cx="9376835" cy="4967287"/>
          </a:xfrm>
        </p:spPr>
        <p:txBody>
          <a:bodyPr/>
          <a:lstStyle/>
          <a:p>
            <a:pPr lvl="1"/>
            <a:r>
              <a:rPr lang="en-US" altLang="zh-CN" sz="2600" dirty="0">
                <a:solidFill>
                  <a:schemeClr val="tx1"/>
                </a:solidFill>
              </a:rPr>
              <a:t>string &amp;assign(const string &amp;s);  //</a:t>
            </a:r>
            <a:r>
              <a:rPr lang="zh-CN" altLang="en-US" sz="2600" dirty="0">
                <a:solidFill>
                  <a:schemeClr val="tx1"/>
                </a:solidFill>
              </a:rPr>
              <a:t>串</a:t>
            </a:r>
            <a:r>
              <a:rPr lang="en-US" altLang="zh-CN" sz="2600" dirty="0">
                <a:solidFill>
                  <a:schemeClr val="tx1"/>
                </a:solidFill>
              </a:rPr>
              <a:t>s</a:t>
            </a:r>
            <a:r>
              <a:rPr lang="zh-CN" altLang="en-US" sz="2600" dirty="0">
                <a:solidFill>
                  <a:schemeClr val="tx1"/>
                </a:solidFill>
              </a:rPr>
              <a:t>赋值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lvl="1"/>
            <a:r>
              <a:rPr lang="en-US" altLang="zh-CN" sz="2600" dirty="0">
                <a:solidFill>
                  <a:schemeClr val="tx1"/>
                </a:solidFill>
              </a:rPr>
              <a:t>string&amp; assign (const string&amp; s, </a:t>
            </a:r>
            <a:r>
              <a:rPr lang="en-US" altLang="zh-CN" sz="2600" dirty="0" err="1">
                <a:solidFill>
                  <a:schemeClr val="tx1"/>
                </a:solidFill>
              </a:rPr>
              <a:t>size_t</a:t>
            </a:r>
            <a:r>
              <a:rPr lang="en-US" altLang="zh-CN" sz="2600" dirty="0">
                <a:solidFill>
                  <a:schemeClr val="tx1"/>
                </a:solidFill>
              </a:rPr>
              <a:t> </a:t>
            </a:r>
            <a:r>
              <a:rPr lang="en-US" altLang="zh-CN" sz="2600" dirty="0" err="1">
                <a:solidFill>
                  <a:schemeClr val="tx1"/>
                </a:solidFill>
              </a:rPr>
              <a:t>subpos</a:t>
            </a:r>
            <a:r>
              <a:rPr lang="en-US" altLang="zh-CN" sz="2600" dirty="0">
                <a:solidFill>
                  <a:schemeClr val="tx1"/>
                </a:solidFill>
              </a:rPr>
              <a:t>, </a:t>
            </a:r>
            <a:r>
              <a:rPr lang="en-US" altLang="zh-CN" sz="2600" dirty="0" err="1">
                <a:solidFill>
                  <a:schemeClr val="tx1"/>
                </a:solidFill>
              </a:rPr>
              <a:t>size_t</a:t>
            </a:r>
            <a:r>
              <a:rPr lang="en-US" altLang="zh-CN" sz="2600" dirty="0">
                <a:solidFill>
                  <a:schemeClr val="tx1"/>
                </a:solidFill>
              </a:rPr>
              <a:t> </a:t>
            </a:r>
            <a:r>
              <a:rPr lang="en-US" altLang="zh-CN" sz="2600" dirty="0" err="1">
                <a:solidFill>
                  <a:schemeClr val="tx1"/>
                </a:solidFill>
              </a:rPr>
              <a:t>sublen</a:t>
            </a:r>
            <a:r>
              <a:rPr lang="en-US" altLang="zh-CN" sz="2600" dirty="0">
                <a:solidFill>
                  <a:schemeClr val="tx1"/>
                </a:solidFill>
              </a:rPr>
              <a:t> = </a:t>
            </a:r>
            <a:r>
              <a:rPr lang="en-US" altLang="zh-CN" sz="2600" dirty="0" err="1">
                <a:solidFill>
                  <a:schemeClr val="tx1"/>
                </a:solidFill>
              </a:rPr>
              <a:t>npos</a:t>
            </a:r>
            <a:r>
              <a:rPr lang="en-US" altLang="zh-CN" sz="2600" dirty="0">
                <a:solidFill>
                  <a:schemeClr val="tx1"/>
                </a:solidFill>
              </a:rPr>
              <a:t>);     //</a:t>
            </a:r>
            <a:r>
              <a:rPr lang="zh-CN" altLang="en-US" sz="2600" dirty="0">
                <a:solidFill>
                  <a:schemeClr val="tx1"/>
                </a:solidFill>
              </a:rPr>
              <a:t>串</a:t>
            </a:r>
            <a:r>
              <a:rPr lang="en-US" altLang="zh-CN" sz="2600" dirty="0">
                <a:solidFill>
                  <a:schemeClr val="tx1"/>
                </a:solidFill>
              </a:rPr>
              <a:t>s</a:t>
            </a:r>
            <a:r>
              <a:rPr lang="zh-CN" altLang="en-US" sz="2600" dirty="0">
                <a:solidFill>
                  <a:schemeClr val="tx1"/>
                </a:solidFill>
              </a:rPr>
              <a:t>的子串赋值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</a:rPr>
              <a:t>string &amp;assign(const char *s); //c</a:t>
            </a:r>
            <a:r>
              <a:rPr lang="zh-CN" altLang="en-US" sz="2600" dirty="0">
                <a:solidFill>
                  <a:schemeClr val="tx1"/>
                </a:solidFill>
              </a:rPr>
              <a:t>串</a:t>
            </a:r>
            <a:r>
              <a:rPr lang="en-US" altLang="zh-CN" sz="2600" dirty="0">
                <a:solidFill>
                  <a:schemeClr val="tx1"/>
                </a:solidFill>
              </a:rPr>
              <a:t>s</a:t>
            </a:r>
            <a:r>
              <a:rPr lang="zh-CN" altLang="en-US" sz="2600" dirty="0">
                <a:solidFill>
                  <a:schemeClr val="tx1"/>
                </a:solidFill>
              </a:rPr>
              <a:t>赋值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</a:rPr>
              <a:t>string &amp;assign(const char *s, </a:t>
            </a:r>
            <a:r>
              <a:rPr lang="en-US" altLang="zh-CN" sz="2600" dirty="0" err="1">
                <a:solidFill>
                  <a:schemeClr val="tx1"/>
                </a:solidFill>
              </a:rPr>
              <a:t>size_t</a:t>
            </a:r>
            <a:r>
              <a:rPr lang="en-US" altLang="zh-CN" sz="2600" dirty="0">
                <a:solidFill>
                  <a:schemeClr val="tx1"/>
                </a:solidFill>
              </a:rPr>
              <a:t> n); //c</a:t>
            </a:r>
            <a:r>
              <a:rPr lang="zh-CN" altLang="en-US" sz="2600" dirty="0">
                <a:solidFill>
                  <a:schemeClr val="tx1"/>
                </a:solidFill>
              </a:rPr>
              <a:t>串</a:t>
            </a:r>
            <a:r>
              <a:rPr lang="en-US" altLang="zh-CN" sz="2600" dirty="0">
                <a:solidFill>
                  <a:schemeClr val="tx1"/>
                </a:solidFill>
              </a:rPr>
              <a:t>s</a:t>
            </a:r>
            <a:r>
              <a:rPr lang="zh-CN" altLang="en-US" sz="2600" dirty="0">
                <a:solidFill>
                  <a:schemeClr val="tx1"/>
                </a:solidFill>
              </a:rPr>
              <a:t>的前</a:t>
            </a:r>
            <a:r>
              <a:rPr lang="en-US" altLang="zh-CN" sz="2600" dirty="0">
                <a:solidFill>
                  <a:schemeClr val="tx1"/>
                </a:solidFill>
              </a:rPr>
              <a:t>n</a:t>
            </a:r>
            <a:r>
              <a:rPr lang="zh-CN" altLang="en-US" sz="2600" dirty="0">
                <a:solidFill>
                  <a:schemeClr val="tx1"/>
                </a:solidFill>
              </a:rPr>
              <a:t>个字符赋值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</a:rPr>
              <a:t>string &amp;assign(</a:t>
            </a:r>
            <a:r>
              <a:rPr lang="en-US" altLang="zh-CN" sz="2600" dirty="0" err="1">
                <a:solidFill>
                  <a:schemeClr val="tx1"/>
                </a:solidFill>
              </a:rPr>
              <a:t>size_t</a:t>
            </a:r>
            <a:r>
              <a:rPr lang="en-US" altLang="zh-CN" sz="2600" dirty="0">
                <a:solidFill>
                  <a:schemeClr val="tx1"/>
                </a:solidFill>
              </a:rPr>
              <a:t> </a:t>
            </a:r>
            <a:r>
              <a:rPr lang="en-US" altLang="zh-CN" sz="2600" dirty="0" err="1">
                <a:solidFill>
                  <a:schemeClr val="tx1"/>
                </a:solidFill>
              </a:rPr>
              <a:t>n,char</a:t>
            </a:r>
            <a:r>
              <a:rPr lang="en-US" altLang="zh-CN" sz="2600" dirty="0">
                <a:solidFill>
                  <a:schemeClr val="tx1"/>
                </a:solidFill>
              </a:rPr>
              <a:t> c);  //n</a:t>
            </a:r>
            <a:r>
              <a:rPr lang="zh-CN" altLang="en-US" sz="2600" dirty="0">
                <a:solidFill>
                  <a:schemeClr val="tx1"/>
                </a:solidFill>
              </a:rPr>
              <a:t>个字符</a:t>
            </a:r>
            <a:r>
              <a:rPr lang="en-US" altLang="zh-CN" sz="2600" dirty="0">
                <a:solidFill>
                  <a:schemeClr val="tx1"/>
                </a:solidFill>
              </a:rPr>
              <a:t>c</a:t>
            </a:r>
            <a:r>
              <a:rPr lang="zh-CN" altLang="en-US" sz="2600" dirty="0">
                <a:solidFill>
                  <a:schemeClr val="tx1"/>
                </a:solidFill>
              </a:rPr>
              <a:t>填充串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lvl="1"/>
            <a:r>
              <a:rPr lang="en-US" altLang="zh-CN" sz="2600" dirty="0">
                <a:solidFill>
                  <a:schemeClr val="tx1"/>
                </a:solidFill>
              </a:rPr>
              <a:t>template&lt;class </a:t>
            </a:r>
            <a:r>
              <a:rPr lang="en-US" altLang="zh-CN" sz="2600" dirty="0" err="1">
                <a:solidFill>
                  <a:schemeClr val="tx1"/>
                </a:solidFill>
              </a:rPr>
              <a:t>InputIterator</a:t>
            </a:r>
            <a:r>
              <a:rPr lang="en-US" altLang="zh-CN" sz="2600" dirty="0">
                <a:solidFill>
                  <a:schemeClr val="tx1"/>
                </a:solidFill>
              </a:rPr>
              <a:t>&gt; string &amp;assign(</a:t>
            </a:r>
            <a:r>
              <a:rPr lang="en-US" altLang="zh-CN" sz="2600" dirty="0" err="1">
                <a:solidFill>
                  <a:schemeClr val="tx1"/>
                </a:solidFill>
              </a:rPr>
              <a:t>InputIterator</a:t>
            </a:r>
            <a:r>
              <a:rPr lang="en-US" altLang="zh-CN" sz="2600" dirty="0">
                <a:solidFill>
                  <a:schemeClr val="tx1"/>
                </a:solidFill>
              </a:rPr>
              <a:t> first,</a:t>
            </a:r>
          </a:p>
          <a:p>
            <a:pPr marL="471487" lvl="1" indent="0">
              <a:buNone/>
            </a:pPr>
            <a:r>
              <a:rPr lang="en-US" altLang="zh-CN" sz="2600" dirty="0">
                <a:solidFill>
                  <a:schemeClr val="tx1"/>
                </a:solidFill>
              </a:rPr>
              <a:t>      </a:t>
            </a:r>
            <a:r>
              <a:rPr lang="en-US" altLang="zh-CN" sz="2600" dirty="0" err="1">
                <a:solidFill>
                  <a:schemeClr val="tx1"/>
                </a:solidFill>
              </a:rPr>
              <a:t>InputIterator</a:t>
            </a:r>
            <a:r>
              <a:rPr lang="en-US" altLang="zh-CN" sz="2600" dirty="0">
                <a:solidFill>
                  <a:schemeClr val="tx1"/>
                </a:solidFill>
              </a:rPr>
              <a:t> last);     //</a:t>
            </a:r>
            <a:r>
              <a:rPr lang="zh-CN" altLang="en-US" sz="2600" dirty="0">
                <a:solidFill>
                  <a:schemeClr val="tx1"/>
                </a:solidFill>
              </a:rPr>
              <a:t>范围赋值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lvl="1"/>
            <a:r>
              <a:rPr lang="en-US" altLang="zh-CN" sz="2600" dirty="0">
                <a:solidFill>
                  <a:srgbClr val="FF0000"/>
                </a:solidFill>
              </a:rPr>
              <a:t>string &amp;assign(</a:t>
            </a:r>
            <a:r>
              <a:rPr lang="en-US" altLang="zh-CN" sz="2600" dirty="0" err="1">
                <a:solidFill>
                  <a:srgbClr val="FF0000"/>
                </a:solidFill>
              </a:rPr>
              <a:t>initializer_list</a:t>
            </a:r>
            <a:r>
              <a:rPr lang="en-US" altLang="zh-CN" sz="2600" dirty="0">
                <a:solidFill>
                  <a:srgbClr val="FF0000"/>
                </a:solidFill>
              </a:rPr>
              <a:t>&lt;char&gt; </a:t>
            </a:r>
            <a:r>
              <a:rPr lang="en-US" altLang="zh-CN" sz="2600" dirty="0" err="1">
                <a:solidFill>
                  <a:srgbClr val="FF0000"/>
                </a:solidFill>
              </a:rPr>
              <a:t>il</a:t>
            </a:r>
            <a:r>
              <a:rPr lang="en-US" altLang="zh-CN" sz="2600" dirty="0">
                <a:solidFill>
                  <a:srgbClr val="FF0000"/>
                </a:solidFill>
              </a:rPr>
              <a:t>);    //</a:t>
            </a:r>
            <a:r>
              <a:rPr lang="zh-CN" altLang="en-US" sz="2600" dirty="0">
                <a:solidFill>
                  <a:srgbClr val="FF0000"/>
                </a:solidFill>
              </a:rPr>
              <a:t>初始化列表赋值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en-US" altLang="zh-CN" sz="2600" dirty="0">
                <a:solidFill>
                  <a:srgbClr val="FF0000"/>
                </a:solidFill>
              </a:rPr>
              <a:t>string &amp;assign(string &amp;&amp;str) </a:t>
            </a:r>
            <a:r>
              <a:rPr lang="en-US" altLang="zh-CN" sz="2600" dirty="0" err="1">
                <a:solidFill>
                  <a:srgbClr val="FF0000"/>
                </a:solidFill>
              </a:rPr>
              <a:t>noexcept</a:t>
            </a:r>
            <a:r>
              <a:rPr lang="en-US" altLang="zh-CN" sz="2600" dirty="0">
                <a:solidFill>
                  <a:srgbClr val="FF0000"/>
                </a:solidFill>
              </a:rPr>
              <a:t>;  //</a:t>
            </a:r>
            <a:r>
              <a:rPr lang="zh-CN" altLang="en-US" sz="2600" dirty="0">
                <a:solidFill>
                  <a:srgbClr val="FF0000"/>
                </a:solidFill>
              </a:rPr>
              <a:t>移动赋值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27652" name="页脚占位符 3">
            <a:extLst>
              <a:ext uri="{FF2B5EF4-FFF2-40B4-BE49-F238E27FC236}">
                <a16:creationId xmlns:a16="http://schemas.microsoft.com/office/drawing/2014/main" id="{9B49509A-AF1B-4694-8527-4CFBFE7F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CE2A339-AAAA-4F68-AF9A-D9639834840E}" type="slidenum">
              <a:rPr lang="en-US" altLang="zh-CN" b="0" i="0" smtClean="0">
                <a:latin typeface="Verdana" panose="020B0604030504040204" pitchFamily="34" charset="0"/>
              </a:rPr>
              <a:pPr/>
              <a:t>24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71BA8489-C981-4EFE-A72F-9AE0BBC05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C++11—</a:t>
            </a:r>
            <a:r>
              <a:rPr lang="zh-CN" altLang="en-US" dirty="0"/>
              <a:t>右值引用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D1CDDA2B-F4A0-4B7A-937C-C43ED66759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4675" y="1379181"/>
            <a:ext cx="8996113" cy="4967287"/>
          </a:xfrm>
        </p:spPr>
        <p:txBody>
          <a:bodyPr/>
          <a:lstStyle/>
          <a:p>
            <a:r>
              <a:rPr lang="zh-CN" altLang="en-US" dirty="0"/>
              <a:t>左值、右值</a:t>
            </a:r>
            <a:endParaRPr lang="en-US" altLang="zh-CN" dirty="0"/>
          </a:p>
          <a:p>
            <a:pPr marL="109537" indent="0">
              <a:buNone/>
            </a:pPr>
            <a:r>
              <a:rPr lang="zh-CN" altLang="en-US" dirty="0"/>
              <a:t>    左值是表达式结束后依然存在的持久对象</a:t>
            </a:r>
            <a:endParaRPr lang="en-US" altLang="zh-CN" dirty="0"/>
          </a:p>
          <a:p>
            <a:pPr marL="109537" indent="0">
              <a:buNone/>
            </a:pPr>
            <a:r>
              <a:rPr lang="zh-CN" altLang="en-US" dirty="0"/>
              <a:t>    右值是指表达式结束后就不再存在的临时对象。</a:t>
            </a:r>
            <a:endParaRPr lang="en-US" altLang="zh-CN" dirty="0"/>
          </a:p>
          <a:p>
            <a:pPr marL="109537" indent="0">
              <a:buNone/>
            </a:pPr>
            <a:r>
              <a:rPr lang="zh-CN" altLang="en-US" dirty="0"/>
              <a:t>    区分左值，右值的便捷方法：看能不能对表达式</a:t>
            </a:r>
            <a:endParaRPr lang="en-US" altLang="zh-CN" dirty="0"/>
          </a:p>
          <a:p>
            <a:pPr marL="109537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取地址，若能，则为左值，否则为右值。</a:t>
            </a:r>
            <a:endParaRPr lang="en-US" altLang="zh-CN" dirty="0"/>
          </a:p>
          <a:p>
            <a:pPr marL="109537" indent="0">
              <a:buNone/>
            </a:pPr>
            <a:r>
              <a:rPr lang="zh-CN" altLang="en-US" dirty="0"/>
              <a:t>    所有的具名变量或对象都是左值，而右值不具名。</a:t>
            </a:r>
            <a:endParaRPr lang="en-US" altLang="zh-CN" dirty="0"/>
          </a:p>
          <a:p>
            <a:r>
              <a:rPr lang="zh-CN" altLang="en-US" dirty="0"/>
              <a:t>右值引用</a:t>
            </a:r>
            <a:endParaRPr lang="en-US" altLang="zh-CN" dirty="0"/>
          </a:p>
          <a:p>
            <a:pPr marL="109537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double &amp;&amp;num= 3+5;    //</a:t>
            </a:r>
            <a:r>
              <a:rPr lang="zh-CN" altLang="en-US" dirty="0">
                <a:solidFill>
                  <a:srgbClr val="FF0000"/>
                </a:solidFill>
              </a:rPr>
              <a:t>右值引用</a:t>
            </a:r>
            <a:endParaRPr lang="en-US" altLang="zh-CN" dirty="0">
              <a:solidFill>
                <a:srgbClr val="FF0000"/>
              </a:solidFill>
            </a:endParaRPr>
          </a:p>
          <a:p>
            <a:pPr marL="109537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double &amp;num=3+5;   //</a:t>
            </a:r>
            <a:r>
              <a:rPr lang="zh-CN" altLang="en-US" dirty="0">
                <a:solidFill>
                  <a:srgbClr val="FF0000"/>
                </a:solidFill>
              </a:rPr>
              <a:t>编译错误</a:t>
            </a:r>
            <a:endParaRPr lang="en-US" altLang="zh-CN" dirty="0">
              <a:solidFill>
                <a:srgbClr val="FF0000"/>
              </a:solidFill>
            </a:endParaRPr>
          </a:p>
          <a:p>
            <a:pPr marL="471487" lvl="1" indent="0">
              <a:buNone/>
            </a:pPr>
            <a:endParaRPr lang="zh-CN" altLang="en-US" dirty="0"/>
          </a:p>
        </p:txBody>
      </p:sp>
      <p:sp>
        <p:nvSpPr>
          <p:cNvPr id="27652" name="页脚占位符 3">
            <a:extLst>
              <a:ext uri="{FF2B5EF4-FFF2-40B4-BE49-F238E27FC236}">
                <a16:creationId xmlns:a16="http://schemas.microsoft.com/office/drawing/2014/main" id="{9B49509A-AF1B-4694-8527-4CFBFE7F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CE2A339-AAAA-4F68-AF9A-D9639834840E}" type="slidenum">
              <a:rPr lang="en-US" altLang="zh-CN" b="0" i="0" smtClean="0">
                <a:latin typeface="Verdana" panose="020B0604030504040204" pitchFamily="34" charset="0"/>
              </a:rPr>
              <a:pPr/>
              <a:t>25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2968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71BA8489-C981-4EFE-A72F-9AE0BBC05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  <a:r>
              <a:rPr lang="en-US" altLang="zh-CN" dirty="0"/>
              <a:t>—</a:t>
            </a:r>
            <a:r>
              <a:rPr lang="zh-CN" altLang="en-US" dirty="0"/>
              <a:t>赋值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D1CDDA2B-F4A0-4B7A-937C-C43ED66759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701" y="1224870"/>
            <a:ext cx="8996113" cy="4967287"/>
          </a:xfrm>
        </p:spPr>
        <p:txBody>
          <a:bodyPr/>
          <a:lstStyle/>
          <a:p>
            <a:pPr lvl="1"/>
            <a:r>
              <a:rPr lang="en-US" altLang="zh-CN" sz="2800" dirty="0">
                <a:solidFill>
                  <a:schemeClr val="tx1"/>
                </a:solidFill>
              </a:rPr>
              <a:t>string &amp;operator=(const string &amp;s);//</a:t>
            </a:r>
            <a:r>
              <a:rPr lang="zh-CN" altLang="en-US" sz="2800" dirty="0">
                <a:solidFill>
                  <a:schemeClr val="tx1"/>
                </a:solidFill>
              </a:rPr>
              <a:t>串</a:t>
            </a:r>
            <a:r>
              <a:rPr lang="en-US" altLang="zh-CN" sz="2800" dirty="0">
                <a:solidFill>
                  <a:schemeClr val="tx1"/>
                </a:solidFill>
              </a:rPr>
              <a:t>s</a:t>
            </a:r>
            <a:r>
              <a:rPr lang="zh-CN" altLang="en-US" sz="2800" dirty="0">
                <a:solidFill>
                  <a:schemeClr val="tx1"/>
                </a:solidFill>
              </a:rPr>
              <a:t>赋给当前串</a:t>
            </a:r>
          </a:p>
          <a:p>
            <a:pPr lvl="1"/>
            <a:r>
              <a:rPr lang="en-US" altLang="zh-CN" sz="2800" dirty="0">
                <a:solidFill>
                  <a:schemeClr val="tx1"/>
                </a:solidFill>
              </a:rPr>
              <a:t>string &amp;operator=(const char *s); //c</a:t>
            </a:r>
            <a:r>
              <a:rPr lang="zh-CN" altLang="en-US" sz="2800" dirty="0">
                <a:solidFill>
                  <a:schemeClr val="tx1"/>
                </a:solidFill>
              </a:rPr>
              <a:t>串</a:t>
            </a:r>
            <a:r>
              <a:rPr lang="en-US" altLang="zh-CN" sz="2800" dirty="0">
                <a:solidFill>
                  <a:schemeClr val="tx1"/>
                </a:solidFill>
              </a:rPr>
              <a:t>s</a:t>
            </a:r>
            <a:r>
              <a:rPr lang="zh-CN" altLang="en-US" sz="2800" dirty="0">
                <a:solidFill>
                  <a:schemeClr val="tx1"/>
                </a:solidFill>
              </a:rPr>
              <a:t>赋给当前串</a:t>
            </a:r>
          </a:p>
          <a:p>
            <a:pPr lvl="1"/>
            <a:r>
              <a:rPr lang="en-US" altLang="zh-CN" sz="2800" dirty="0">
                <a:solidFill>
                  <a:schemeClr val="tx1"/>
                </a:solidFill>
              </a:rPr>
              <a:t>string &amp;operator=(char c); //</a:t>
            </a:r>
            <a:r>
              <a:rPr lang="zh-CN" altLang="en-US" sz="2800" dirty="0">
                <a:solidFill>
                  <a:schemeClr val="tx1"/>
                </a:solidFill>
              </a:rPr>
              <a:t>字符</a:t>
            </a:r>
            <a:r>
              <a:rPr lang="en-US" altLang="zh-CN" sz="2800" dirty="0">
                <a:solidFill>
                  <a:schemeClr val="tx1"/>
                </a:solidFill>
              </a:rPr>
              <a:t>c</a:t>
            </a:r>
            <a:r>
              <a:rPr lang="zh-CN" altLang="en-US" sz="2800" dirty="0">
                <a:solidFill>
                  <a:schemeClr val="tx1"/>
                </a:solidFill>
              </a:rPr>
              <a:t>赋给当前串</a:t>
            </a:r>
          </a:p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string &amp;operator=(</a:t>
            </a:r>
            <a:r>
              <a:rPr lang="en-US" altLang="zh-CN" sz="2800" dirty="0" err="1">
                <a:solidFill>
                  <a:srgbClr val="FF0000"/>
                </a:solidFill>
              </a:rPr>
              <a:t>initializer_list</a:t>
            </a:r>
            <a:r>
              <a:rPr lang="en-US" altLang="zh-CN" sz="2800" dirty="0">
                <a:solidFill>
                  <a:srgbClr val="FF0000"/>
                </a:solidFill>
              </a:rPr>
              <a:t>&lt;char&gt; </a:t>
            </a:r>
            <a:r>
              <a:rPr lang="en-US" altLang="zh-CN" sz="2800" dirty="0" err="1">
                <a:solidFill>
                  <a:srgbClr val="FF0000"/>
                </a:solidFill>
              </a:rPr>
              <a:t>il</a:t>
            </a:r>
            <a:r>
              <a:rPr lang="en-US" altLang="zh-CN" sz="2800" dirty="0">
                <a:solidFill>
                  <a:srgbClr val="FF0000"/>
                </a:solidFill>
              </a:rPr>
              <a:t>);</a:t>
            </a:r>
          </a:p>
          <a:p>
            <a:pPr marL="471487" lvl="1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 //</a:t>
            </a:r>
            <a:r>
              <a:rPr lang="zh-CN" altLang="en-US" sz="2800" dirty="0">
                <a:solidFill>
                  <a:srgbClr val="FF0000"/>
                </a:solidFill>
              </a:rPr>
              <a:t>初始化列表赋值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string &amp;operator=(string &amp;&amp;str) </a:t>
            </a:r>
            <a:r>
              <a:rPr lang="en-US" altLang="zh-CN" sz="2800" dirty="0" err="1">
                <a:solidFill>
                  <a:srgbClr val="FF0000"/>
                </a:solidFill>
              </a:rPr>
              <a:t>noexcept</a:t>
            </a:r>
            <a:r>
              <a:rPr lang="en-US" altLang="zh-CN" sz="2800" dirty="0">
                <a:solidFill>
                  <a:srgbClr val="FF0000"/>
                </a:solidFill>
              </a:rPr>
              <a:t>; //</a:t>
            </a:r>
            <a:r>
              <a:rPr lang="zh-CN" altLang="en-US" sz="2800" dirty="0">
                <a:solidFill>
                  <a:srgbClr val="FF0000"/>
                </a:solidFill>
              </a:rPr>
              <a:t>移动赋值</a:t>
            </a:r>
          </a:p>
        </p:txBody>
      </p:sp>
      <p:sp>
        <p:nvSpPr>
          <p:cNvPr id="27652" name="页脚占位符 3">
            <a:extLst>
              <a:ext uri="{FF2B5EF4-FFF2-40B4-BE49-F238E27FC236}">
                <a16:creationId xmlns:a16="http://schemas.microsoft.com/office/drawing/2014/main" id="{9B49509A-AF1B-4694-8527-4CFBFE7F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CE2A339-AAAA-4F68-AF9A-D9639834840E}" type="slidenum">
              <a:rPr lang="en-US" altLang="zh-CN" b="0" i="0" smtClean="0">
                <a:latin typeface="Verdana" panose="020B0604030504040204" pitchFamily="34" charset="0"/>
              </a:rPr>
              <a:pPr/>
              <a:t>26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5281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5C46EC1E-D93E-4372-9BB5-A0C70F23C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  <a:r>
              <a:rPr lang="en-US" altLang="zh-CN" dirty="0"/>
              <a:t>—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串的转化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1AFA1-A1E2-4755-96D5-B594F2B5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315888"/>
            <a:ext cx="8289032" cy="503929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const char *</a:t>
            </a:r>
            <a:r>
              <a:rPr lang="en-US" altLang="zh-CN" dirty="0" err="1">
                <a:solidFill>
                  <a:schemeClr val="tx1"/>
                </a:solidFill>
              </a:rPr>
              <a:t>c_str</a:t>
            </a:r>
            <a:r>
              <a:rPr lang="en-US" altLang="zh-CN" dirty="0">
                <a:solidFill>
                  <a:schemeClr val="tx1"/>
                </a:solidFill>
              </a:rPr>
              <a:t>() const; //</a:t>
            </a:r>
            <a:r>
              <a:rPr lang="zh-CN" altLang="en-US" dirty="0">
                <a:solidFill>
                  <a:schemeClr val="tx1"/>
                </a:solidFill>
              </a:rPr>
              <a:t>转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串，返回串首地址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const char* data() const </a:t>
            </a:r>
            <a:r>
              <a:rPr lang="en-US" altLang="zh-CN" dirty="0" err="1">
                <a:solidFill>
                  <a:srgbClr val="FF0000"/>
                </a:solidFill>
              </a:rPr>
              <a:t>noexcept</a:t>
            </a:r>
            <a:r>
              <a:rPr lang="en-US" altLang="zh-CN" dirty="0"/>
              <a:t>;</a:t>
            </a:r>
          </a:p>
          <a:p>
            <a:pPr marL="0" indent="0"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//</a:t>
            </a:r>
            <a:r>
              <a:rPr lang="zh-CN" altLang="en-US" dirty="0">
                <a:solidFill>
                  <a:schemeClr val="tx1"/>
                </a:solidFill>
              </a:rPr>
              <a:t>同上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int copy(char *s, int n, int pos=0) const; </a:t>
            </a:r>
          </a:p>
          <a:p>
            <a:pPr marL="33337" indent="0"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//</a:t>
            </a:r>
            <a:r>
              <a:rPr lang="zh-CN" altLang="en-US" dirty="0">
                <a:solidFill>
                  <a:schemeClr val="tx1"/>
                </a:solidFill>
              </a:rPr>
              <a:t>当前串的子串拷贝到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串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，注意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空间要足够</a:t>
            </a:r>
            <a:endParaRPr lang="en-US" altLang="zh-CN" dirty="0">
              <a:solidFill>
                <a:schemeClr val="tx1"/>
              </a:solidFill>
            </a:endParaRPr>
          </a:p>
          <a:p>
            <a:pPr marL="471487" lvl="1" indent="0">
              <a:buNone/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  <p:sp>
        <p:nvSpPr>
          <p:cNvPr id="29700" name="页脚占位符 3">
            <a:extLst>
              <a:ext uri="{FF2B5EF4-FFF2-40B4-BE49-F238E27FC236}">
                <a16:creationId xmlns:a16="http://schemas.microsoft.com/office/drawing/2014/main" id="{9067DCF2-EB41-4DE1-BD4F-194D9341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BA0563A-DBE1-4BA7-972D-437C038960A0}" type="slidenum">
              <a:rPr lang="en-US" altLang="zh-CN" b="0" i="0" smtClean="0">
                <a:latin typeface="Verdana" panose="020B0604030504040204" pitchFamily="34" charset="0"/>
              </a:rPr>
              <a:pPr/>
              <a:t>27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90DBC0E0-C8DF-4D69-97A0-B8E26F83D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  <a:r>
              <a:rPr lang="en-US" altLang="zh-CN" dirty="0"/>
              <a:t>—</a:t>
            </a:r>
            <a:r>
              <a:rPr lang="zh-CN" altLang="en-US" dirty="0"/>
              <a:t>比较操作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35675019-E02C-4A8D-B13C-67BBB3466A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6686" y="1340768"/>
            <a:ext cx="8797801" cy="4967287"/>
          </a:xfrm>
        </p:spPr>
        <p:txBody>
          <a:bodyPr/>
          <a:lstStyle/>
          <a:p>
            <a:pPr lvl="1"/>
            <a:r>
              <a:rPr lang="zh-CN" altLang="en-US" dirty="0">
                <a:solidFill>
                  <a:schemeClr val="tx1"/>
                </a:solidFill>
              </a:rPr>
              <a:t>支持关系运算符，</a:t>
            </a:r>
            <a:r>
              <a:rPr lang="en-US" altLang="zh-CN" dirty="0">
                <a:solidFill>
                  <a:schemeClr val="tx1"/>
                </a:solidFill>
              </a:rPr>
              <a:t>&gt;,&lt;,&gt;=,&lt;=,!=,==  </a:t>
            </a:r>
            <a:r>
              <a:rPr lang="zh-CN" altLang="en-US" dirty="0">
                <a:solidFill>
                  <a:schemeClr val="tx1"/>
                </a:solidFill>
              </a:rPr>
              <a:t>（非成员函数）</a:t>
            </a:r>
            <a:endParaRPr lang="en-US" altLang="zh-CN" dirty="0">
              <a:solidFill>
                <a:schemeClr val="tx1"/>
              </a:solidFill>
            </a:endParaRPr>
          </a:p>
          <a:p>
            <a:pPr marL="471487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int compare(const string &amp;s) const </a:t>
            </a:r>
            <a:r>
              <a:rPr lang="en-US" altLang="zh-CN" dirty="0" err="1">
                <a:solidFill>
                  <a:srgbClr val="FF0000"/>
                </a:solidFill>
              </a:rPr>
              <a:t>noexcept</a:t>
            </a:r>
            <a:r>
              <a:rPr lang="en-US" altLang="zh-CN" dirty="0">
                <a:solidFill>
                  <a:schemeClr val="tx1"/>
                </a:solidFill>
              </a:rPr>
              <a:t>;  //</a:t>
            </a:r>
            <a:r>
              <a:rPr lang="zh-CN" altLang="en-US" dirty="0">
                <a:solidFill>
                  <a:schemeClr val="tx1"/>
                </a:solidFill>
              </a:rPr>
              <a:t>与串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比较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int compare(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pos,size_t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len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const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string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&amp;str)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const;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int compare(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pos,size_t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len,const</a:t>
            </a:r>
            <a:r>
              <a:rPr lang="en-US" altLang="zh-CN" dirty="0">
                <a:solidFill>
                  <a:schemeClr val="tx1"/>
                </a:solidFill>
              </a:rPr>
              <a:t> string &amp;str, 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endParaRPr lang="en-US" altLang="zh-CN" dirty="0">
              <a:solidFill>
                <a:schemeClr val="tx1"/>
              </a:solidFill>
            </a:endParaRPr>
          </a:p>
          <a:p>
            <a:pPr marL="471487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subpos,size_t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sublen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 </a:t>
            </a:r>
            <a:r>
              <a:rPr lang="en-US" altLang="zh-CN" dirty="0" err="1">
                <a:solidFill>
                  <a:srgbClr val="FF0000"/>
                </a:solidFill>
              </a:rPr>
              <a:t>npos</a:t>
            </a:r>
            <a:r>
              <a:rPr lang="en-US" altLang="zh-CN" dirty="0">
                <a:solidFill>
                  <a:schemeClr val="tx1"/>
                </a:solidFill>
              </a:rPr>
              <a:t>) const;   //</a:t>
            </a:r>
            <a:r>
              <a:rPr lang="zh-CN" altLang="en-US" dirty="0">
                <a:solidFill>
                  <a:schemeClr val="tx1"/>
                </a:solidFill>
              </a:rPr>
              <a:t>子串比较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int compare(const char *s) const;   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int compare(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pos,size_t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len,char</a:t>
            </a:r>
            <a:r>
              <a:rPr lang="en-US" altLang="zh-CN" dirty="0">
                <a:solidFill>
                  <a:schemeClr val="tx1"/>
                </a:solidFill>
              </a:rPr>
              <a:t> char *s)  //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串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比较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int compare(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pos,size_t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len,const</a:t>
            </a:r>
            <a:r>
              <a:rPr lang="en-US" altLang="zh-CN" dirty="0">
                <a:solidFill>
                  <a:schemeClr val="tx1"/>
                </a:solidFill>
              </a:rPr>
              <a:t> char 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r>
              <a:rPr lang="en-US" altLang="zh-CN" dirty="0" err="1">
                <a:solidFill>
                  <a:schemeClr val="tx1"/>
                </a:solidFill>
              </a:rPr>
              <a:t>s,size_t</a:t>
            </a:r>
            <a:r>
              <a:rPr lang="en-US" altLang="zh-CN" dirty="0">
                <a:solidFill>
                  <a:schemeClr val="tx1"/>
                </a:solidFill>
              </a:rPr>
              <a:t> n) const;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//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串</a:t>
            </a:r>
            <a:r>
              <a:rPr lang="en-US" altLang="zh-CN" dirty="0">
                <a:solidFill>
                  <a:schemeClr val="tx1"/>
                </a:solidFill>
              </a:rPr>
              <a:t>s, </a:t>
            </a:r>
            <a:r>
              <a:rPr lang="zh-CN" altLang="en-US" dirty="0">
                <a:solidFill>
                  <a:schemeClr val="tx1"/>
                </a:solidFill>
              </a:rPr>
              <a:t>子串比较</a:t>
            </a:r>
            <a:endParaRPr lang="en-US" altLang="zh-CN" dirty="0">
              <a:solidFill>
                <a:schemeClr val="tx1"/>
              </a:solidFill>
            </a:endParaRPr>
          </a:p>
          <a:p>
            <a:pPr marL="471487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返回</a:t>
            </a:r>
            <a:r>
              <a:rPr lang="en-US" altLang="zh-CN" dirty="0">
                <a:solidFill>
                  <a:schemeClr val="tx1"/>
                </a:solidFill>
              </a:rPr>
              <a:t>&gt;0,&lt;0,=0</a:t>
            </a:r>
            <a:r>
              <a:rPr lang="zh-CN" altLang="en-US" dirty="0">
                <a:solidFill>
                  <a:schemeClr val="tx1"/>
                </a:solidFill>
              </a:rPr>
              <a:t>。字典顺序比较。对应字符码值相减理解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</p:txBody>
      </p:sp>
      <p:sp>
        <p:nvSpPr>
          <p:cNvPr id="31748" name="页脚占位符 3">
            <a:extLst>
              <a:ext uri="{FF2B5EF4-FFF2-40B4-BE49-F238E27FC236}">
                <a16:creationId xmlns:a16="http://schemas.microsoft.com/office/drawing/2014/main" id="{439AB1DF-C824-4D3E-96DE-CFC2FD75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DEB10CB-97F8-47FD-BAEB-F9D92BCED3CE}" type="slidenum">
              <a:rPr lang="en-US" altLang="zh-CN" b="0" i="0" smtClean="0">
                <a:latin typeface="Verdana" panose="020B0604030504040204" pitchFamily="34" charset="0"/>
              </a:rPr>
              <a:pPr/>
              <a:t>28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816C43EC-61A2-4F48-A184-B37646EAA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  <a:r>
              <a:rPr lang="en-US" altLang="zh-CN" dirty="0"/>
              <a:t>—</a:t>
            </a:r>
            <a:r>
              <a:rPr lang="zh-CN" altLang="en-US" dirty="0"/>
              <a:t>字符串连接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07C8E1A9-EB0C-42B5-8976-CC84A78B4F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0814" y="1268760"/>
            <a:ext cx="8001000" cy="4967287"/>
          </a:xfrm>
        </p:spPr>
        <p:txBody>
          <a:bodyPr/>
          <a:lstStyle/>
          <a:p>
            <a:pPr lvl="1"/>
            <a:r>
              <a:rPr lang="en-US" altLang="zh-CN" dirty="0">
                <a:solidFill>
                  <a:schemeClr val="tx1"/>
                </a:solidFill>
              </a:rPr>
              <a:t>string &amp;append(const string &amp;str);    //</a:t>
            </a:r>
            <a:r>
              <a:rPr lang="zh-CN" altLang="en-US" dirty="0">
                <a:solidFill>
                  <a:schemeClr val="tx1"/>
                </a:solidFill>
              </a:rPr>
              <a:t>连接串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string &amp;append(const string &amp;</a:t>
            </a:r>
            <a:r>
              <a:rPr lang="en-US" altLang="zh-CN" dirty="0" err="1">
                <a:solidFill>
                  <a:schemeClr val="tx1"/>
                </a:solidFill>
              </a:rPr>
              <a:t>str,size_t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subpos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sublen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npos</a:t>
            </a:r>
            <a:r>
              <a:rPr lang="en-US" altLang="zh-CN" dirty="0">
                <a:solidFill>
                  <a:schemeClr val="tx1"/>
                </a:solidFill>
              </a:rPr>
              <a:t>);   //</a:t>
            </a:r>
            <a:r>
              <a:rPr lang="zh-CN" altLang="en-US" dirty="0">
                <a:solidFill>
                  <a:schemeClr val="tx1"/>
                </a:solidFill>
              </a:rPr>
              <a:t>连接子串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string &amp;append(const char *s);   //</a:t>
            </a:r>
            <a:r>
              <a:rPr lang="zh-CN" altLang="en-US" dirty="0">
                <a:solidFill>
                  <a:schemeClr val="tx1"/>
                </a:solidFill>
              </a:rPr>
              <a:t>连接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串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string &amp;append(const char *</a:t>
            </a:r>
            <a:r>
              <a:rPr lang="en-US" altLang="zh-CN" dirty="0" err="1">
                <a:solidFill>
                  <a:schemeClr val="tx1"/>
                </a:solidFill>
              </a:rPr>
              <a:t>s,size_t</a:t>
            </a:r>
            <a:r>
              <a:rPr lang="en-US" altLang="zh-CN" dirty="0">
                <a:solidFill>
                  <a:schemeClr val="tx1"/>
                </a:solidFill>
              </a:rPr>
              <a:t> n);   //</a:t>
            </a:r>
            <a:r>
              <a:rPr lang="zh-CN" altLang="en-US" dirty="0">
                <a:solidFill>
                  <a:schemeClr val="tx1"/>
                </a:solidFill>
              </a:rPr>
              <a:t>连接子串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string &amp;append(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n,char</a:t>
            </a:r>
            <a:r>
              <a:rPr lang="en-US" altLang="zh-CN" dirty="0">
                <a:solidFill>
                  <a:schemeClr val="tx1"/>
                </a:solidFill>
              </a:rPr>
              <a:t> c); //</a:t>
            </a:r>
            <a:r>
              <a:rPr lang="zh-CN" altLang="en-US" dirty="0">
                <a:solidFill>
                  <a:schemeClr val="tx1"/>
                </a:solidFill>
              </a:rPr>
              <a:t>填充连接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template&lt;class </a:t>
            </a:r>
            <a:r>
              <a:rPr lang="en-US" altLang="zh-CN" dirty="0" err="1">
                <a:solidFill>
                  <a:schemeClr val="tx1"/>
                </a:solidFill>
              </a:rPr>
              <a:t>InputIterator</a:t>
            </a:r>
            <a:r>
              <a:rPr lang="en-US" altLang="zh-CN" dirty="0">
                <a:solidFill>
                  <a:schemeClr val="tx1"/>
                </a:solidFill>
              </a:rPr>
              <a:t>&gt; string &amp;append(</a:t>
            </a:r>
            <a:r>
              <a:rPr lang="en-US" altLang="zh-CN" dirty="0" err="1">
                <a:solidFill>
                  <a:schemeClr val="tx1"/>
                </a:solidFill>
              </a:rPr>
              <a:t>InputIterator</a:t>
            </a:r>
            <a:r>
              <a:rPr lang="en-US" altLang="zh-CN" dirty="0">
                <a:solidFill>
                  <a:schemeClr val="tx1"/>
                </a:solidFill>
              </a:rPr>
              <a:t> first, </a:t>
            </a:r>
            <a:r>
              <a:rPr lang="en-US" altLang="zh-CN" dirty="0" err="1">
                <a:solidFill>
                  <a:schemeClr val="tx1"/>
                </a:solidFill>
              </a:rPr>
              <a:t>InputIterator</a:t>
            </a:r>
            <a:r>
              <a:rPr lang="en-US" altLang="zh-CN" dirty="0">
                <a:solidFill>
                  <a:schemeClr val="tx1"/>
                </a:solidFill>
              </a:rPr>
              <a:t> last);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//</a:t>
            </a:r>
            <a:r>
              <a:rPr lang="zh-CN" altLang="en-US" dirty="0">
                <a:solidFill>
                  <a:schemeClr val="tx1"/>
                </a:solidFill>
              </a:rPr>
              <a:t>范围连接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string &amp;append(</a:t>
            </a:r>
            <a:r>
              <a:rPr lang="en-US" altLang="zh-CN" dirty="0" err="1">
                <a:solidFill>
                  <a:srgbClr val="FF0000"/>
                </a:solidFill>
              </a:rPr>
              <a:t>initializer_list</a:t>
            </a:r>
            <a:r>
              <a:rPr lang="en-US" altLang="zh-CN" dirty="0">
                <a:solidFill>
                  <a:srgbClr val="FF0000"/>
                </a:solidFill>
              </a:rPr>
              <a:t>&lt;char&gt; </a:t>
            </a:r>
            <a:r>
              <a:rPr lang="en-US" altLang="zh-CN" dirty="0" err="1">
                <a:solidFill>
                  <a:srgbClr val="FF0000"/>
                </a:solidFill>
              </a:rPr>
              <a:t>il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//</a:t>
            </a:r>
            <a:r>
              <a:rPr lang="zh-CN" altLang="en-US" dirty="0">
                <a:solidFill>
                  <a:srgbClr val="FF0000"/>
                </a:solidFill>
              </a:rPr>
              <a:t>连接初始化列表</a:t>
            </a:r>
          </a:p>
        </p:txBody>
      </p:sp>
      <p:sp>
        <p:nvSpPr>
          <p:cNvPr id="33796" name="页脚占位符 3">
            <a:extLst>
              <a:ext uri="{FF2B5EF4-FFF2-40B4-BE49-F238E27FC236}">
                <a16:creationId xmlns:a16="http://schemas.microsoft.com/office/drawing/2014/main" id="{E973196C-B811-4B1E-9207-57C456ED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E8B5D6C-1E7A-4550-A552-200641471500}" type="slidenum">
              <a:rPr lang="en-US" altLang="zh-CN" b="0" i="0" smtClean="0">
                <a:latin typeface="Verdana" panose="020B0604030504040204" pitchFamily="34" charset="0"/>
              </a:rPr>
              <a:pPr/>
              <a:t>29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>
            <a:extLst>
              <a:ext uri="{FF2B5EF4-FFF2-40B4-BE49-F238E27FC236}">
                <a16:creationId xmlns:a16="http://schemas.microsoft.com/office/drawing/2014/main" id="{1A4EC6EC-9DFE-4995-AE95-6D360167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0B7163B-1DF7-4702-A5C7-CB529962619E}" type="slidenum">
              <a:rPr lang="en-US" altLang="zh-CN" b="0" i="0" smtClean="0">
                <a:latin typeface="Verdana" panose="020B0604030504040204" pitchFamily="34" charset="0"/>
              </a:rPr>
              <a:pPr/>
              <a:t>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7152AE6-42B1-4925-B1CC-823C1D0EB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课程介绍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344DD06-FF63-4471-80BE-9A5DE1E72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341438"/>
            <a:ext cx="8577262" cy="4967287"/>
          </a:xfrm>
        </p:spPr>
        <p:txBody>
          <a:bodyPr/>
          <a:lstStyle/>
          <a:p>
            <a:pPr eaLnBrk="1" hangingPunct="1"/>
            <a:r>
              <a:rPr lang="en-US" altLang="zh-CN" dirty="0"/>
              <a:t>STL</a:t>
            </a:r>
            <a:r>
              <a:rPr lang="zh-CN" altLang="en-US" dirty="0"/>
              <a:t>教程：</a:t>
            </a:r>
            <a:r>
              <a:rPr lang="en-US" altLang="zh-CN" dirty="0">
                <a:hlinkClick r:id="rId3"/>
              </a:rPr>
              <a:t>http://c.biancheng.net/cplus/80/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                   </a:t>
            </a:r>
            <a:r>
              <a:rPr lang="en-US" altLang="zh-CN" dirty="0">
                <a:hlinkClick r:id="rId4"/>
              </a:rPr>
              <a:t>http://www.cplusplus.com/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r>
              <a:rPr lang="zh-CN" altLang="en-US" dirty="0"/>
              <a:t>平时成绩：每周</a:t>
            </a:r>
            <a:r>
              <a:rPr lang="en-US" altLang="zh-CN" dirty="0"/>
              <a:t>OJ</a:t>
            </a:r>
            <a:r>
              <a:rPr lang="zh-CN" altLang="en-US" dirty="0"/>
              <a:t>实验平均</a:t>
            </a:r>
            <a:endParaRPr lang="en-US" altLang="zh-CN" dirty="0"/>
          </a:p>
          <a:p>
            <a:pPr eaLnBrk="1" hangingPunct="1"/>
            <a:r>
              <a:rPr lang="en-US" altLang="zh-CN" dirty="0"/>
              <a:t>OJ</a:t>
            </a:r>
            <a:r>
              <a:rPr lang="zh-CN" altLang="en-US" dirty="0"/>
              <a:t>地址：</a:t>
            </a:r>
            <a:r>
              <a:rPr lang="en-US" altLang="zh-CN" dirty="0"/>
              <a:t>172.31.221.132</a:t>
            </a:r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r>
              <a:rPr lang="zh-CN" altLang="en-US" dirty="0"/>
              <a:t>期末成绩：两个大作业（第一个</a:t>
            </a:r>
            <a:r>
              <a:rPr lang="en-US" altLang="zh-CN" dirty="0"/>
              <a:t>1/3</a:t>
            </a:r>
            <a:r>
              <a:rPr lang="zh-CN" altLang="en-US" dirty="0"/>
              <a:t>，第二个</a:t>
            </a:r>
            <a:r>
              <a:rPr lang="en-US" altLang="zh-CN" dirty="0"/>
              <a:t>2/3)</a:t>
            </a:r>
          </a:p>
          <a:p>
            <a:pPr eaLnBrk="1" hangingPunct="1"/>
            <a:r>
              <a:rPr lang="zh-CN" altLang="en-US" dirty="0"/>
              <a:t>总评成绩：平时*</a:t>
            </a:r>
            <a:r>
              <a:rPr lang="en-US" altLang="zh-CN" dirty="0"/>
              <a:t>0.4 + </a:t>
            </a:r>
            <a:r>
              <a:rPr lang="zh-CN" altLang="en-US" dirty="0"/>
              <a:t>期末*</a:t>
            </a:r>
            <a:r>
              <a:rPr lang="en-US" altLang="zh-CN" dirty="0"/>
              <a:t>0.6   </a:t>
            </a:r>
            <a:r>
              <a:rPr lang="zh-CN" altLang="en-US" dirty="0"/>
              <a:t>（比例暂定）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166734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816C43EC-61A2-4F48-A184-B37646EAA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  <a:r>
              <a:rPr lang="en-US" altLang="zh-CN" dirty="0"/>
              <a:t>—</a:t>
            </a:r>
            <a:r>
              <a:rPr lang="zh-CN" altLang="en-US" dirty="0"/>
              <a:t>字符串连接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07C8E1A9-EB0C-42B5-8976-CC84A78B4F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0814" y="1268760"/>
            <a:ext cx="8001000" cy="4967287"/>
          </a:xfrm>
        </p:spPr>
        <p:txBody>
          <a:bodyPr/>
          <a:lstStyle/>
          <a:p>
            <a:pPr lvl="1"/>
            <a:r>
              <a:rPr lang="en-US" altLang="zh-CN" dirty="0">
                <a:solidFill>
                  <a:schemeClr val="tx1"/>
                </a:solidFill>
              </a:rPr>
              <a:t>string &amp;operator+=(const string &amp;s);  //</a:t>
            </a:r>
            <a:r>
              <a:rPr lang="zh-CN" altLang="en-US" dirty="0">
                <a:solidFill>
                  <a:schemeClr val="tx1"/>
                </a:solidFill>
              </a:rPr>
              <a:t>连接串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string &amp;operator+=(const char *s); //</a:t>
            </a:r>
            <a:r>
              <a:rPr lang="zh-CN" altLang="en-US" dirty="0">
                <a:solidFill>
                  <a:schemeClr val="tx1"/>
                </a:solidFill>
              </a:rPr>
              <a:t>连接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串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string &amp;operator+=(char c); //</a:t>
            </a:r>
            <a:r>
              <a:rPr lang="zh-CN" altLang="en-US" dirty="0">
                <a:solidFill>
                  <a:schemeClr val="tx1"/>
                </a:solidFill>
              </a:rPr>
              <a:t>连接字符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string &amp;operator+=(</a:t>
            </a:r>
            <a:r>
              <a:rPr lang="en-US" altLang="zh-CN" dirty="0" err="1">
                <a:solidFill>
                  <a:srgbClr val="FF0000"/>
                </a:solidFill>
              </a:rPr>
              <a:t>initializer_list</a:t>
            </a:r>
            <a:r>
              <a:rPr lang="en-US" altLang="zh-CN" dirty="0">
                <a:solidFill>
                  <a:srgbClr val="FF0000"/>
                </a:solidFill>
              </a:rPr>
              <a:t>&lt;char&gt; </a:t>
            </a:r>
            <a:r>
              <a:rPr lang="en-US" altLang="zh-CN" dirty="0" err="1">
                <a:solidFill>
                  <a:srgbClr val="FF0000"/>
                </a:solidFill>
              </a:rPr>
              <a:t>il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//</a:t>
            </a:r>
            <a:r>
              <a:rPr lang="zh-CN" altLang="en-US" dirty="0">
                <a:solidFill>
                  <a:srgbClr val="FF0000"/>
                </a:solidFill>
              </a:rPr>
              <a:t>连接初始化列表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6" name="页脚占位符 3">
            <a:extLst>
              <a:ext uri="{FF2B5EF4-FFF2-40B4-BE49-F238E27FC236}">
                <a16:creationId xmlns:a16="http://schemas.microsoft.com/office/drawing/2014/main" id="{E973196C-B811-4B1E-9207-57C456ED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E8B5D6C-1E7A-4550-A552-200641471500}" type="slidenum">
              <a:rPr lang="en-US" altLang="zh-CN" b="0" i="0" smtClean="0">
                <a:latin typeface="Verdana" panose="020B0604030504040204" pitchFamily="34" charset="0"/>
              </a:rPr>
              <a:pPr/>
              <a:t>30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38470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A2BAADEC-EF41-4C9D-AC30-CE90986AB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  <a:r>
              <a:rPr lang="en-US" altLang="zh-CN" dirty="0"/>
              <a:t>—</a:t>
            </a:r>
            <a:r>
              <a:rPr lang="zh-CN" altLang="en-US" dirty="0"/>
              <a:t>子串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031A663F-36E4-4AC4-B5D5-0B2230DB68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1" y="1268760"/>
            <a:ext cx="8575675" cy="4967287"/>
          </a:xfrm>
        </p:spPr>
        <p:txBody>
          <a:bodyPr/>
          <a:lstStyle/>
          <a:p>
            <a:pPr lvl="1"/>
            <a:r>
              <a:rPr lang="en-US" altLang="zh-CN" dirty="0">
                <a:solidFill>
                  <a:schemeClr val="tx1"/>
                </a:solidFill>
              </a:rPr>
              <a:t>string </a:t>
            </a:r>
            <a:r>
              <a:rPr lang="en-US" altLang="zh-CN" dirty="0" err="1">
                <a:solidFill>
                  <a:schemeClr val="tx1"/>
                </a:solidFill>
              </a:rPr>
              <a:t>substr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pos=0, 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n=</a:t>
            </a:r>
            <a:r>
              <a:rPr lang="en-US" altLang="zh-CN" dirty="0" err="1">
                <a:solidFill>
                  <a:schemeClr val="tx1"/>
                </a:solidFill>
              </a:rPr>
              <a:t>npos</a:t>
            </a:r>
            <a:r>
              <a:rPr lang="en-US" altLang="zh-CN" dirty="0">
                <a:solidFill>
                  <a:schemeClr val="tx1"/>
                </a:solidFill>
              </a:rPr>
              <a:t>) const;   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//</a:t>
            </a:r>
            <a:r>
              <a:rPr lang="zh-CN" altLang="en-US" dirty="0">
                <a:solidFill>
                  <a:schemeClr val="tx1"/>
                </a:solidFill>
              </a:rPr>
              <a:t>返回子串，</a:t>
            </a:r>
            <a:r>
              <a:rPr lang="en-US" altLang="zh-CN" dirty="0">
                <a:solidFill>
                  <a:schemeClr val="tx1"/>
                </a:solidFill>
              </a:rPr>
              <a:t>pos-</a:t>
            </a:r>
            <a:r>
              <a:rPr lang="zh-CN" altLang="en-US" dirty="0">
                <a:solidFill>
                  <a:schemeClr val="tx1"/>
                </a:solidFill>
              </a:rPr>
              <a:t>开始位置，</a:t>
            </a:r>
            <a:r>
              <a:rPr lang="en-US" altLang="zh-CN" dirty="0">
                <a:solidFill>
                  <a:schemeClr val="tx1"/>
                </a:solidFill>
              </a:rPr>
              <a:t>n-</a:t>
            </a:r>
            <a:r>
              <a:rPr lang="zh-CN" altLang="en-US" dirty="0">
                <a:solidFill>
                  <a:schemeClr val="tx1"/>
                </a:solidFill>
              </a:rPr>
              <a:t>字符个数</a:t>
            </a:r>
          </a:p>
        </p:txBody>
      </p:sp>
      <p:sp>
        <p:nvSpPr>
          <p:cNvPr id="35844" name="页脚占位符 3">
            <a:extLst>
              <a:ext uri="{FF2B5EF4-FFF2-40B4-BE49-F238E27FC236}">
                <a16:creationId xmlns:a16="http://schemas.microsoft.com/office/drawing/2014/main" id="{1D74B2C5-C8D1-4787-B2C2-7E6C1CD2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9860355-3FBA-42BE-B080-82CC0F86D174}" type="slidenum">
              <a:rPr lang="en-US" altLang="zh-CN" b="0" i="0" smtClean="0">
                <a:latin typeface="Verdana" panose="020B0604030504040204" pitchFamily="34" charset="0"/>
              </a:rPr>
              <a:pPr/>
              <a:t>31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90113B7F-2BF0-46AE-ACE6-87D8873E5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  <a:r>
              <a:rPr lang="en-US" altLang="zh-CN" dirty="0"/>
              <a:t>—</a:t>
            </a:r>
            <a:r>
              <a:rPr lang="zh-CN" altLang="en-US" dirty="0"/>
              <a:t>查找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30EB897C-E5DC-4512-9319-C44891DD7E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1340768"/>
            <a:ext cx="8712968" cy="4967287"/>
          </a:xfrm>
        </p:spPr>
        <p:txBody>
          <a:bodyPr/>
          <a:lstStyle/>
          <a:p>
            <a:pPr lvl="1"/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find(const string &amp;</a:t>
            </a:r>
            <a:r>
              <a:rPr lang="en-US" altLang="zh-CN" dirty="0" err="1">
                <a:solidFill>
                  <a:schemeClr val="tx1"/>
                </a:solidFill>
              </a:rPr>
              <a:t>str,size_t</a:t>
            </a:r>
            <a:r>
              <a:rPr lang="en-US" altLang="zh-CN" dirty="0">
                <a:solidFill>
                  <a:schemeClr val="tx1"/>
                </a:solidFill>
              </a:rPr>
              <a:t> pos=0) const </a:t>
            </a:r>
            <a:r>
              <a:rPr lang="en-US" altLang="zh-CN" dirty="0" err="1">
                <a:solidFill>
                  <a:schemeClr val="tx1"/>
                </a:solidFill>
              </a:rPr>
              <a:t>noexcept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find(const char *</a:t>
            </a:r>
            <a:r>
              <a:rPr lang="en-US" altLang="zh-CN" dirty="0" err="1">
                <a:solidFill>
                  <a:schemeClr val="tx1"/>
                </a:solidFill>
              </a:rPr>
              <a:t>s,size_t</a:t>
            </a:r>
            <a:r>
              <a:rPr lang="en-US" altLang="zh-CN" dirty="0">
                <a:solidFill>
                  <a:schemeClr val="tx1"/>
                </a:solidFill>
              </a:rPr>
              <a:t> pos=0) const;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find(const char *</a:t>
            </a:r>
            <a:r>
              <a:rPr lang="en-US" altLang="zh-CN" dirty="0" err="1">
                <a:solidFill>
                  <a:schemeClr val="tx1"/>
                </a:solidFill>
              </a:rPr>
              <a:t>s,size_t</a:t>
            </a:r>
            <a:r>
              <a:rPr lang="en-US" altLang="zh-CN" dirty="0">
                <a:solidFill>
                  <a:schemeClr val="tx1"/>
                </a:solidFill>
              </a:rPr>
              <a:t> pos, </a:t>
            </a:r>
            <a:r>
              <a:rPr lang="en-US" altLang="zh-CN" dirty="0" err="1">
                <a:solidFill>
                  <a:schemeClr val="tx1"/>
                </a:solidFill>
              </a:rPr>
              <a:t>size_type</a:t>
            </a:r>
            <a:r>
              <a:rPr lang="en-US" altLang="zh-CN" dirty="0">
                <a:solidFill>
                  <a:schemeClr val="tx1"/>
                </a:solidFill>
              </a:rPr>
              <a:t> n) const;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find(char </a:t>
            </a:r>
            <a:r>
              <a:rPr lang="en-US" altLang="zh-CN" dirty="0" err="1">
                <a:solidFill>
                  <a:schemeClr val="tx1"/>
                </a:solidFill>
              </a:rPr>
              <a:t>c,size_t</a:t>
            </a:r>
            <a:r>
              <a:rPr lang="en-US" altLang="zh-CN" dirty="0">
                <a:solidFill>
                  <a:schemeClr val="tx1"/>
                </a:solidFill>
              </a:rPr>
              <a:t> pos=0) const </a:t>
            </a:r>
            <a:r>
              <a:rPr lang="en-US" altLang="zh-CN" dirty="0" err="1">
                <a:solidFill>
                  <a:srgbClr val="FF0000"/>
                </a:solidFill>
              </a:rPr>
              <a:t>noexcept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找到，返回第一次出现下标；找不到，返回</a:t>
            </a:r>
            <a:r>
              <a:rPr lang="en-US" altLang="zh-CN" dirty="0">
                <a:solidFill>
                  <a:schemeClr val="tx1"/>
                </a:solidFill>
              </a:rPr>
              <a:t>string::</a:t>
            </a:r>
            <a:r>
              <a:rPr lang="en-US" altLang="zh-CN" dirty="0" err="1">
                <a:solidFill>
                  <a:schemeClr val="tx1"/>
                </a:solidFill>
              </a:rPr>
              <a:t>npos</a:t>
            </a:r>
            <a:r>
              <a:rPr lang="en-US" altLang="zh-CN" dirty="0">
                <a:solidFill>
                  <a:schemeClr val="tx1"/>
                </a:solidFill>
              </a:rPr>
              <a:t>(-1);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</a:rPr>
              <a:t>rfind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定义和返回值同上，差别：</a:t>
            </a:r>
            <a:r>
              <a:rPr lang="en-US" altLang="zh-CN" dirty="0">
                <a:solidFill>
                  <a:schemeClr val="tx1"/>
                </a:solidFill>
              </a:rPr>
              <a:t>pos = </a:t>
            </a:r>
            <a:r>
              <a:rPr lang="en-US" altLang="zh-CN" dirty="0" err="1">
                <a:solidFill>
                  <a:schemeClr val="tx1"/>
                </a:solidFill>
              </a:rPr>
              <a:t>npos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反向查找。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7892" name="页脚占位符 3">
            <a:extLst>
              <a:ext uri="{FF2B5EF4-FFF2-40B4-BE49-F238E27FC236}">
                <a16:creationId xmlns:a16="http://schemas.microsoft.com/office/drawing/2014/main" id="{55576E23-DAF9-4B47-8D10-5E16A0B7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1B09FBC-C6AA-4015-831D-184E531E703C}" type="slidenum">
              <a:rPr lang="en-US" altLang="zh-CN" b="0" i="0" smtClean="0">
                <a:latin typeface="Verdana" panose="020B0604030504040204" pitchFamily="34" charset="0"/>
              </a:rPr>
              <a:pPr/>
              <a:t>32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61935DA9-6255-46F4-B8FE-177F5A71F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  <a:r>
              <a:rPr lang="en-US" altLang="zh-CN" dirty="0"/>
              <a:t>—</a:t>
            </a:r>
            <a:r>
              <a:rPr lang="zh-CN" altLang="en-US" dirty="0"/>
              <a:t>查找</a:t>
            </a:r>
          </a:p>
        </p:txBody>
      </p:sp>
      <p:sp>
        <p:nvSpPr>
          <p:cNvPr id="39940" name="页脚占位符 3">
            <a:extLst>
              <a:ext uri="{FF2B5EF4-FFF2-40B4-BE49-F238E27FC236}">
                <a16:creationId xmlns:a16="http://schemas.microsoft.com/office/drawing/2014/main" id="{DCEB1DF3-4BF4-4C08-A08F-8B450270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FEC389A-4B42-46D2-B414-900C49A86167}" type="slidenum">
              <a:rPr lang="en-US" altLang="zh-CN" b="0" i="0" smtClean="0">
                <a:latin typeface="Verdana" panose="020B0604030504040204" pitchFamily="34" charset="0"/>
              </a:rPr>
              <a:pPr/>
              <a:t>33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9CF8C8F-67E6-4E2A-BAD2-781D0D66A9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330" y="1268760"/>
            <a:ext cx="9289032" cy="4967287"/>
          </a:xfrm>
        </p:spPr>
        <p:txBody>
          <a:bodyPr/>
          <a:lstStyle/>
          <a:p>
            <a:pPr lvl="1"/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find_first_of</a:t>
            </a:r>
            <a:r>
              <a:rPr lang="en-US" altLang="zh-CN" dirty="0">
                <a:solidFill>
                  <a:schemeClr val="tx1"/>
                </a:solidFill>
              </a:rPr>
              <a:t>(const string &amp;</a:t>
            </a:r>
            <a:r>
              <a:rPr lang="en-US" altLang="zh-CN" dirty="0" err="1">
                <a:solidFill>
                  <a:schemeClr val="tx1"/>
                </a:solidFill>
              </a:rPr>
              <a:t>str,size_t</a:t>
            </a:r>
            <a:r>
              <a:rPr lang="en-US" altLang="zh-CN" dirty="0">
                <a:solidFill>
                  <a:schemeClr val="tx1"/>
                </a:solidFill>
              </a:rPr>
              <a:t> pos=0) const </a:t>
            </a:r>
            <a:r>
              <a:rPr lang="en-US" altLang="zh-CN" dirty="0" err="1">
                <a:solidFill>
                  <a:schemeClr val="tx1"/>
                </a:solidFill>
              </a:rPr>
              <a:t>noexcept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find_first_of</a:t>
            </a:r>
            <a:r>
              <a:rPr lang="en-US" altLang="zh-CN" dirty="0">
                <a:solidFill>
                  <a:schemeClr val="tx1"/>
                </a:solidFill>
              </a:rPr>
              <a:t>(const char *</a:t>
            </a:r>
            <a:r>
              <a:rPr lang="en-US" altLang="zh-CN" dirty="0" err="1">
                <a:solidFill>
                  <a:schemeClr val="tx1"/>
                </a:solidFill>
              </a:rPr>
              <a:t>s,size_t</a:t>
            </a:r>
            <a:r>
              <a:rPr lang="en-US" altLang="zh-CN" dirty="0">
                <a:solidFill>
                  <a:schemeClr val="tx1"/>
                </a:solidFill>
              </a:rPr>
              <a:t> pos=0) const;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find_first_of</a:t>
            </a:r>
            <a:r>
              <a:rPr lang="en-US" altLang="zh-CN" dirty="0">
                <a:solidFill>
                  <a:schemeClr val="tx1"/>
                </a:solidFill>
              </a:rPr>
              <a:t>(const char *</a:t>
            </a:r>
            <a:r>
              <a:rPr lang="en-US" altLang="zh-CN" dirty="0" err="1">
                <a:solidFill>
                  <a:schemeClr val="tx1"/>
                </a:solidFill>
              </a:rPr>
              <a:t>s,size_t</a:t>
            </a:r>
            <a:r>
              <a:rPr lang="en-US" altLang="zh-CN" dirty="0">
                <a:solidFill>
                  <a:schemeClr val="tx1"/>
                </a:solidFill>
              </a:rPr>
              <a:t> pos, </a:t>
            </a:r>
            <a:r>
              <a:rPr lang="en-US" altLang="zh-CN" dirty="0" err="1">
                <a:solidFill>
                  <a:schemeClr val="tx1"/>
                </a:solidFill>
              </a:rPr>
              <a:t>size_type</a:t>
            </a:r>
            <a:r>
              <a:rPr lang="en-US" altLang="zh-CN" dirty="0">
                <a:solidFill>
                  <a:schemeClr val="tx1"/>
                </a:solidFill>
              </a:rPr>
              <a:t> n) const;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find_first_of</a:t>
            </a:r>
            <a:r>
              <a:rPr lang="en-US" altLang="zh-CN" dirty="0">
                <a:solidFill>
                  <a:schemeClr val="tx1"/>
                </a:solidFill>
              </a:rPr>
              <a:t>(char </a:t>
            </a:r>
            <a:r>
              <a:rPr lang="en-US" altLang="zh-CN" dirty="0" err="1">
                <a:solidFill>
                  <a:schemeClr val="tx1"/>
                </a:solidFill>
              </a:rPr>
              <a:t>c,size_t</a:t>
            </a:r>
            <a:r>
              <a:rPr lang="en-US" altLang="zh-CN" dirty="0">
                <a:solidFill>
                  <a:schemeClr val="tx1"/>
                </a:solidFill>
              </a:rPr>
              <a:t> pos=0) const </a:t>
            </a:r>
            <a:r>
              <a:rPr lang="en-US" altLang="zh-CN" dirty="0" err="1">
                <a:solidFill>
                  <a:srgbClr val="FF0000"/>
                </a:solidFill>
              </a:rPr>
              <a:t>noexcept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 err="1">
                <a:solidFill>
                  <a:schemeClr val="tx1"/>
                </a:solidFill>
              </a:rPr>
              <a:t>find_first_not_of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 err="1">
                <a:solidFill>
                  <a:schemeClr val="tx1"/>
                </a:solidFill>
              </a:rPr>
              <a:t>find_last_of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find_last_not_of</a:t>
            </a:r>
            <a:r>
              <a:rPr lang="en-US" altLang="zh-CN" dirty="0">
                <a:solidFill>
                  <a:schemeClr val="tx1"/>
                </a:solidFill>
              </a:rPr>
              <a:t>, pos=</a:t>
            </a:r>
            <a:r>
              <a:rPr lang="en-US" altLang="zh-CN" dirty="0" err="1">
                <a:solidFill>
                  <a:schemeClr val="tx1"/>
                </a:solidFill>
              </a:rPr>
              <a:t>npos</a:t>
            </a:r>
            <a:r>
              <a:rPr lang="en-US" altLang="zh-CN" dirty="0">
                <a:solidFill>
                  <a:schemeClr val="tx1"/>
                </a:solidFill>
              </a:rPr>
              <a:t> , </a:t>
            </a:r>
            <a:r>
              <a:rPr lang="zh-CN" altLang="en-US" dirty="0">
                <a:solidFill>
                  <a:schemeClr val="tx1"/>
                </a:solidFill>
              </a:rPr>
              <a:t>查找最后一次匹配，返回最后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个字符的位置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3764E613-7EB4-4B1F-8503-88AE0F29C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  <a:r>
              <a:rPr lang="en-US" altLang="zh-CN" dirty="0"/>
              <a:t>—</a:t>
            </a:r>
            <a:r>
              <a:rPr lang="zh-CN" altLang="en-US" dirty="0"/>
              <a:t>替换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1CAE2434-F984-4FAD-892E-4E411C557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97769"/>
            <a:ext cx="8803951" cy="4967287"/>
          </a:xfrm>
        </p:spPr>
        <p:txBody>
          <a:bodyPr/>
          <a:lstStyle/>
          <a:p>
            <a:pPr lvl="1"/>
            <a:r>
              <a:rPr lang="en-US" altLang="zh-CN" dirty="0">
                <a:solidFill>
                  <a:schemeClr val="tx1"/>
                </a:solidFill>
              </a:rPr>
              <a:t>string &amp;replace(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pos, 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len</a:t>
            </a:r>
            <a:r>
              <a:rPr lang="en-US" altLang="zh-CN" dirty="0">
                <a:solidFill>
                  <a:schemeClr val="tx1"/>
                </a:solidFill>
              </a:rPr>
              <a:t>, const string &amp;s);</a:t>
            </a:r>
          </a:p>
          <a:p>
            <a:pPr marL="471487" lvl="1" indent="0">
              <a:buNone/>
            </a:pPr>
            <a:r>
              <a:rPr lang="en-US" altLang="zh-CN" kern="1200" dirty="0">
                <a:solidFill>
                  <a:schemeClr val="tx1"/>
                </a:solidFill>
              </a:rPr>
              <a:t>	string&amp; replace (</a:t>
            </a:r>
            <a:r>
              <a:rPr lang="en-US" altLang="zh-CN" kern="1200" dirty="0" err="1">
                <a:solidFill>
                  <a:schemeClr val="tx1"/>
                </a:solidFill>
              </a:rPr>
              <a:t>const_iterator</a:t>
            </a:r>
            <a:r>
              <a:rPr lang="en-US" altLang="zh-CN" kern="1200" dirty="0">
                <a:solidFill>
                  <a:schemeClr val="tx1"/>
                </a:solidFill>
              </a:rPr>
              <a:t> i1, </a:t>
            </a:r>
            <a:r>
              <a:rPr lang="en-US" altLang="zh-CN" kern="1200" dirty="0" err="1">
                <a:solidFill>
                  <a:schemeClr val="tx1"/>
                </a:solidFill>
              </a:rPr>
              <a:t>const_iterator</a:t>
            </a:r>
            <a:r>
              <a:rPr lang="en-US" altLang="zh-CN" kern="1200" dirty="0">
                <a:solidFill>
                  <a:schemeClr val="tx1"/>
                </a:solidFill>
              </a:rPr>
              <a:t> i2, const</a:t>
            </a:r>
          </a:p>
          <a:p>
            <a:pPr marL="471487" lvl="1" indent="0">
              <a:buNone/>
            </a:pPr>
            <a:r>
              <a:rPr lang="en-US" altLang="zh-CN" kern="1200" dirty="0">
                <a:solidFill>
                  <a:schemeClr val="tx1"/>
                </a:solidFill>
              </a:rPr>
              <a:t>      string&amp; s);      //</a:t>
            </a:r>
            <a:r>
              <a:rPr lang="zh-CN" altLang="en-US" kern="1200" dirty="0">
                <a:solidFill>
                  <a:schemeClr val="tx1"/>
                </a:solidFill>
              </a:rPr>
              <a:t>用串</a:t>
            </a:r>
            <a:r>
              <a:rPr lang="en-US" altLang="zh-CN" kern="1200" dirty="0">
                <a:solidFill>
                  <a:schemeClr val="tx1"/>
                </a:solidFill>
              </a:rPr>
              <a:t>s</a:t>
            </a:r>
            <a:r>
              <a:rPr lang="zh-CN" altLang="en-US" kern="1200" dirty="0">
                <a:solidFill>
                  <a:schemeClr val="tx1"/>
                </a:solidFill>
              </a:rPr>
              <a:t>替换</a:t>
            </a:r>
            <a:endParaRPr lang="en-US" altLang="zh-CN" kern="1200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string &amp;replace(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pos,size_t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len,const</a:t>
            </a:r>
            <a:r>
              <a:rPr lang="en-US" altLang="zh-CN" dirty="0">
                <a:solidFill>
                  <a:schemeClr val="tx1"/>
                </a:solidFill>
              </a:rPr>
              <a:t> string &amp;s, 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subpos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sublen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npos</a:t>
            </a:r>
            <a:r>
              <a:rPr lang="en-US" altLang="zh-CN" dirty="0">
                <a:solidFill>
                  <a:schemeClr val="tx1"/>
                </a:solidFill>
              </a:rPr>
              <a:t>)    //</a:t>
            </a:r>
            <a:r>
              <a:rPr lang="zh-CN" altLang="en-US" dirty="0">
                <a:solidFill>
                  <a:schemeClr val="tx1"/>
                </a:solidFill>
              </a:rPr>
              <a:t>用串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子串替换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string &amp;replace(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pos, 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len</a:t>
            </a:r>
            <a:r>
              <a:rPr lang="en-US" altLang="zh-CN" dirty="0">
                <a:solidFill>
                  <a:schemeClr val="tx1"/>
                </a:solidFill>
              </a:rPr>
              <a:t>, const char *s);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string &amp;replace(const iterator i1, const iterator i2, const char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*s)    //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串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替换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string &amp;replace(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pos,size_t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len</a:t>
            </a:r>
            <a:r>
              <a:rPr lang="en-US" altLang="zh-CN" dirty="0">
                <a:solidFill>
                  <a:schemeClr val="tx1"/>
                </a:solidFill>
              </a:rPr>
              <a:t>, const char *s, 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n);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string &amp;replace(const iterator i1,const iterator i2,const char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*</a:t>
            </a:r>
            <a:r>
              <a:rPr lang="en-US" altLang="zh-CN" dirty="0" err="1">
                <a:solidFill>
                  <a:schemeClr val="tx1"/>
                </a:solidFill>
              </a:rPr>
              <a:t>s,size_t</a:t>
            </a:r>
            <a:r>
              <a:rPr lang="en-US" altLang="zh-CN" dirty="0">
                <a:solidFill>
                  <a:schemeClr val="tx1"/>
                </a:solidFill>
              </a:rPr>
              <a:t> n);      //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串子串替换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string &amp;replace(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pos, 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len,size_t</a:t>
            </a:r>
            <a:r>
              <a:rPr lang="en-US" altLang="zh-CN" dirty="0">
                <a:solidFill>
                  <a:schemeClr val="tx1"/>
                </a:solidFill>
              </a:rPr>
              <a:t> n, char c) 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string &amp;replace(const iterator i1,const iterator i2, 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n,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                 char   c) //</a:t>
            </a:r>
            <a:r>
              <a:rPr lang="zh-CN" altLang="en-US" dirty="0">
                <a:solidFill>
                  <a:schemeClr val="tx1"/>
                </a:solidFill>
              </a:rPr>
              <a:t>填充替换</a:t>
            </a:r>
            <a:endParaRPr lang="en-US" altLang="zh-CN" dirty="0">
              <a:solidFill>
                <a:schemeClr val="tx1"/>
              </a:solidFill>
            </a:endParaRPr>
          </a:p>
          <a:p>
            <a:pPr marL="471487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</a:p>
          <a:p>
            <a:pPr marL="471487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4036" name="页脚占位符 3">
            <a:extLst>
              <a:ext uri="{FF2B5EF4-FFF2-40B4-BE49-F238E27FC236}">
                <a16:creationId xmlns:a16="http://schemas.microsoft.com/office/drawing/2014/main" id="{2E6B38B9-B0E4-466F-98A6-273B7D45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4AAD44B-451D-47EB-9BF6-AA840287D283}" type="slidenum">
              <a:rPr lang="en-US" altLang="zh-CN" b="0" i="0" smtClean="0">
                <a:latin typeface="Verdana" panose="020B0604030504040204" pitchFamily="34" charset="0"/>
              </a:rPr>
              <a:pPr/>
              <a:t>34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3764E613-7EB4-4B1F-8503-88AE0F29C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  <a:r>
              <a:rPr lang="en-US" altLang="zh-CN" dirty="0"/>
              <a:t>—</a:t>
            </a:r>
            <a:r>
              <a:rPr lang="zh-CN" altLang="en-US" dirty="0"/>
              <a:t>替换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1CAE2434-F984-4FAD-892E-4E411C557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20" y="1268760"/>
            <a:ext cx="8803951" cy="4967287"/>
          </a:xfrm>
        </p:spPr>
        <p:txBody>
          <a:bodyPr/>
          <a:lstStyle/>
          <a:p>
            <a:pPr lvl="1"/>
            <a:r>
              <a:rPr lang="en-US" altLang="zh-CN" dirty="0">
                <a:solidFill>
                  <a:schemeClr val="tx1"/>
                </a:solidFill>
              </a:rPr>
              <a:t>template &lt;class </a:t>
            </a:r>
            <a:r>
              <a:rPr lang="en-US" altLang="zh-CN" dirty="0" err="1">
                <a:solidFill>
                  <a:schemeClr val="tx1"/>
                </a:solidFill>
              </a:rPr>
              <a:t>InputIterator</a:t>
            </a:r>
            <a:r>
              <a:rPr lang="en-US" altLang="zh-CN" dirty="0">
                <a:solidFill>
                  <a:schemeClr val="tx1"/>
                </a:solidFill>
              </a:rPr>
              <a:t>&gt; 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string &amp;replace(</a:t>
            </a:r>
            <a:r>
              <a:rPr lang="en-US" altLang="zh-CN" dirty="0" err="1">
                <a:solidFill>
                  <a:schemeClr val="tx1"/>
                </a:solidFill>
              </a:rPr>
              <a:t>const_iterator</a:t>
            </a:r>
            <a:r>
              <a:rPr lang="en-US" altLang="zh-CN" dirty="0">
                <a:solidFill>
                  <a:schemeClr val="tx1"/>
                </a:solidFill>
              </a:rPr>
              <a:t> i1,const iterator i2, </a:t>
            </a:r>
            <a:r>
              <a:rPr lang="en-US" altLang="zh-CN" dirty="0" err="1">
                <a:solidFill>
                  <a:schemeClr val="tx1"/>
                </a:solidFill>
              </a:rPr>
              <a:t>InputIterator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                first, </a:t>
            </a:r>
            <a:r>
              <a:rPr lang="en-US" altLang="zh-CN" dirty="0" err="1">
                <a:solidFill>
                  <a:schemeClr val="tx1"/>
                </a:solidFill>
              </a:rPr>
              <a:t>InputIterator</a:t>
            </a:r>
            <a:r>
              <a:rPr lang="en-US" altLang="zh-CN" dirty="0">
                <a:solidFill>
                  <a:schemeClr val="tx1"/>
                </a:solidFill>
              </a:rPr>
              <a:t> last);    //</a:t>
            </a:r>
            <a:r>
              <a:rPr lang="zh-CN" altLang="en-US" dirty="0">
                <a:solidFill>
                  <a:schemeClr val="tx1"/>
                </a:solidFill>
              </a:rPr>
              <a:t>范围替换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string &amp;replace(</a:t>
            </a:r>
            <a:r>
              <a:rPr lang="en-US" altLang="zh-CN" dirty="0" err="1">
                <a:solidFill>
                  <a:srgbClr val="FF0000"/>
                </a:solidFill>
              </a:rPr>
              <a:t>const_iterator</a:t>
            </a:r>
            <a:r>
              <a:rPr lang="en-US" altLang="zh-CN" dirty="0">
                <a:solidFill>
                  <a:srgbClr val="FF0000"/>
                </a:solidFill>
              </a:rPr>
              <a:t> i1,const iterator i2, 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                </a:t>
            </a:r>
            <a:r>
              <a:rPr lang="en-US" altLang="zh-CN" dirty="0" err="1">
                <a:solidFill>
                  <a:srgbClr val="FF0000"/>
                </a:solidFill>
              </a:rPr>
              <a:t>initializer_list</a:t>
            </a:r>
            <a:r>
              <a:rPr lang="en-US" altLang="zh-CN" dirty="0">
                <a:solidFill>
                  <a:srgbClr val="FF0000"/>
                </a:solidFill>
              </a:rPr>
              <a:t>&lt;char&gt; </a:t>
            </a:r>
            <a:r>
              <a:rPr lang="en-US" altLang="zh-CN" dirty="0" err="1">
                <a:solidFill>
                  <a:srgbClr val="FF0000"/>
                </a:solidFill>
              </a:rPr>
              <a:t>il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//</a:t>
            </a:r>
            <a:r>
              <a:rPr lang="zh-CN" altLang="en-US" dirty="0">
                <a:solidFill>
                  <a:srgbClr val="FF0000"/>
                </a:solidFill>
              </a:rPr>
              <a:t>初始化列表替换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4036" name="页脚占位符 3">
            <a:extLst>
              <a:ext uri="{FF2B5EF4-FFF2-40B4-BE49-F238E27FC236}">
                <a16:creationId xmlns:a16="http://schemas.microsoft.com/office/drawing/2014/main" id="{2E6B38B9-B0E4-466F-98A6-273B7D45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4AAD44B-451D-47EB-9BF6-AA840287D283}" type="slidenum">
              <a:rPr lang="en-US" altLang="zh-CN" b="0" i="0" smtClean="0">
                <a:latin typeface="Verdana" panose="020B0604030504040204" pitchFamily="34" charset="0"/>
              </a:rPr>
              <a:pPr/>
              <a:t>35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51377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3764E613-7EB4-4B1F-8503-88AE0F29C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  <a:r>
              <a:rPr lang="en-US" altLang="zh-CN" dirty="0"/>
              <a:t>—</a:t>
            </a:r>
            <a:r>
              <a:rPr lang="zh-CN" altLang="en-US" dirty="0"/>
              <a:t>插入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1CAE2434-F984-4FAD-892E-4E411C557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97769"/>
            <a:ext cx="9324528" cy="4967287"/>
          </a:xfrm>
        </p:spPr>
        <p:txBody>
          <a:bodyPr/>
          <a:lstStyle/>
          <a:p>
            <a:pPr lvl="1"/>
            <a:r>
              <a:rPr lang="en-US" altLang="zh-CN" dirty="0">
                <a:solidFill>
                  <a:schemeClr val="tx1"/>
                </a:solidFill>
              </a:rPr>
              <a:t>string &amp;insert(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pos, const string &amp;s);  //</a:t>
            </a:r>
            <a:r>
              <a:rPr lang="zh-CN" altLang="en-US" dirty="0">
                <a:solidFill>
                  <a:schemeClr val="tx1"/>
                </a:solidFill>
              </a:rPr>
              <a:t>插入串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string &amp;insert(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pos,const</a:t>
            </a:r>
            <a:r>
              <a:rPr lang="en-US" altLang="zh-CN" dirty="0">
                <a:solidFill>
                  <a:schemeClr val="tx1"/>
                </a:solidFill>
              </a:rPr>
              <a:t> string &amp;s, 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subpos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sublen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npos</a:t>
            </a:r>
            <a:r>
              <a:rPr lang="en-US" altLang="zh-CN" dirty="0">
                <a:solidFill>
                  <a:schemeClr val="tx1"/>
                </a:solidFill>
              </a:rPr>
              <a:t>)     //</a:t>
            </a:r>
            <a:r>
              <a:rPr lang="zh-CN" altLang="en-US" dirty="0">
                <a:solidFill>
                  <a:schemeClr val="tx1"/>
                </a:solidFill>
              </a:rPr>
              <a:t>插入串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的子串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string &amp;insert(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pos, const char *s);   //</a:t>
            </a:r>
            <a:r>
              <a:rPr lang="zh-CN" altLang="en-US" dirty="0">
                <a:solidFill>
                  <a:schemeClr val="tx1"/>
                </a:solidFill>
              </a:rPr>
              <a:t>插入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串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string &amp;insert(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pos, const char *s, 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n);   //</a:t>
            </a:r>
            <a:r>
              <a:rPr lang="zh-CN" altLang="en-US" dirty="0">
                <a:solidFill>
                  <a:schemeClr val="tx1"/>
                </a:solidFill>
              </a:rPr>
              <a:t>插入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子串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string &amp;insert(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pos,size_t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n,char</a:t>
            </a:r>
            <a:r>
              <a:rPr lang="en-US" altLang="zh-CN" dirty="0">
                <a:solidFill>
                  <a:schemeClr val="tx1"/>
                </a:solidFill>
              </a:rPr>
              <a:t> c);    //</a:t>
            </a:r>
            <a:r>
              <a:rPr lang="zh-CN" altLang="en-US" dirty="0">
                <a:solidFill>
                  <a:schemeClr val="tx1"/>
                </a:solidFill>
              </a:rPr>
              <a:t>填充插入</a:t>
            </a:r>
            <a:endParaRPr lang="en-US" altLang="zh-CN" dirty="0">
              <a:solidFill>
                <a:schemeClr val="tx1"/>
              </a:solidFill>
            </a:endParaRPr>
          </a:p>
          <a:p>
            <a:pPr marL="471487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iterator insert(</a:t>
            </a:r>
            <a:r>
              <a:rPr lang="en-US" altLang="zh-CN" dirty="0" err="1">
                <a:solidFill>
                  <a:schemeClr val="tx1"/>
                </a:solidFill>
              </a:rPr>
              <a:t>const_iterator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p,size_t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n,char</a:t>
            </a:r>
            <a:r>
              <a:rPr lang="en-US" altLang="zh-CN" dirty="0">
                <a:solidFill>
                  <a:schemeClr val="tx1"/>
                </a:solidFill>
              </a:rPr>
              <a:t> c);   //</a:t>
            </a:r>
            <a:r>
              <a:rPr lang="zh-CN" altLang="en-US" dirty="0">
                <a:solidFill>
                  <a:schemeClr val="tx1"/>
                </a:solidFill>
              </a:rPr>
              <a:t>插入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个字符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iterator insert(</a:t>
            </a:r>
            <a:r>
              <a:rPr lang="en-US" altLang="zh-CN" dirty="0" err="1">
                <a:solidFill>
                  <a:schemeClr val="tx1"/>
                </a:solidFill>
              </a:rPr>
              <a:t>const_iterator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p,char</a:t>
            </a:r>
            <a:r>
              <a:rPr lang="en-US" altLang="zh-CN" dirty="0">
                <a:solidFill>
                  <a:schemeClr val="tx1"/>
                </a:solidFill>
              </a:rPr>
              <a:t> c);     //</a:t>
            </a:r>
            <a:r>
              <a:rPr lang="zh-CN" altLang="en-US" dirty="0">
                <a:solidFill>
                  <a:schemeClr val="tx1"/>
                </a:solidFill>
              </a:rPr>
              <a:t>插入单字符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template &lt;class </a:t>
            </a:r>
            <a:r>
              <a:rPr lang="en-US" altLang="zh-CN" dirty="0" err="1">
                <a:solidFill>
                  <a:schemeClr val="tx1"/>
                </a:solidFill>
              </a:rPr>
              <a:t>InputIterator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iterator insert(iterator </a:t>
            </a:r>
            <a:r>
              <a:rPr lang="en-US" altLang="zh-CN" dirty="0" err="1">
                <a:solidFill>
                  <a:schemeClr val="tx1"/>
                </a:solidFill>
              </a:rPr>
              <a:t>p,InputIterator</a:t>
            </a:r>
            <a:r>
              <a:rPr lang="en-US" altLang="zh-CN" dirty="0">
                <a:solidFill>
                  <a:schemeClr val="tx1"/>
                </a:solidFill>
              </a:rPr>
              <a:t> first, </a:t>
            </a:r>
            <a:r>
              <a:rPr lang="en-US" altLang="zh-CN" dirty="0" err="1">
                <a:solidFill>
                  <a:schemeClr val="tx1"/>
                </a:solidFill>
              </a:rPr>
              <a:t>InputIterator</a:t>
            </a:r>
            <a:r>
              <a:rPr lang="en-US" altLang="zh-CN" dirty="0">
                <a:solidFill>
                  <a:schemeClr val="tx1"/>
                </a:solidFill>
              </a:rPr>
              <a:t>  last);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//</a:t>
            </a:r>
            <a:r>
              <a:rPr lang="zh-CN" altLang="en-US" dirty="0">
                <a:solidFill>
                  <a:schemeClr val="tx1"/>
                </a:solidFill>
              </a:rPr>
              <a:t>迭代器范围插入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string &amp;insert(</a:t>
            </a:r>
            <a:r>
              <a:rPr lang="en-US" altLang="zh-CN" dirty="0" err="1">
                <a:solidFill>
                  <a:srgbClr val="FF0000"/>
                </a:solidFill>
              </a:rPr>
              <a:t>const_iterator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p,initializer_list</a:t>
            </a:r>
            <a:r>
              <a:rPr lang="en-US" altLang="zh-CN" dirty="0">
                <a:solidFill>
                  <a:srgbClr val="FF0000"/>
                </a:solidFill>
              </a:rPr>
              <a:t>&lt;char&gt; </a:t>
            </a:r>
            <a:r>
              <a:rPr lang="en-US" altLang="zh-CN" dirty="0" err="1">
                <a:solidFill>
                  <a:srgbClr val="FF0000"/>
                </a:solidFill>
              </a:rPr>
              <a:t>il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//</a:t>
            </a:r>
            <a:r>
              <a:rPr lang="zh-CN" altLang="en-US" dirty="0">
                <a:solidFill>
                  <a:srgbClr val="FF0000"/>
                </a:solidFill>
              </a:rPr>
              <a:t>插入初始化列表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4036" name="页脚占位符 3">
            <a:extLst>
              <a:ext uri="{FF2B5EF4-FFF2-40B4-BE49-F238E27FC236}">
                <a16:creationId xmlns:a16="http://schemas.microsoft.com/office/drawing/2014/main" id="{2E6B38B9-B0E4-466F-98A6-273B7D45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4AAD44B-451D-47EB-9BF6-AA840287D283}" type="slidenum">
              <a:rPr lang="en-US" altLang="zh-CN" b="0" i="0" smtClean="0">
                <a:latin typeface="Verdana" panose="020B0604030504040204" pitchFamily="34" charset="0"/>
              </a:rPr>
              <a:pPr/>
              <a:t>36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68038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3764E613-7EB4-4B1F-8503-88AE0F29C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  <a:r>
              <a:rPr lang="en-US" altLang="zh-CN" dirty="0"/>
              <a:t>—</a:t>
            </a:r>
            <a:r>
              <a:rPr lang="zh-CN" altLang="en-US" dirty="0"/>
              <a:t>删除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1CAE2434-F984-4FAD-892E-4E411C557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4675" y="1364200"/>
            <a:ext cx="9324528" cy="496728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string &amp;erase(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pos=0, 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len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npos</a:t>
            </a:r>
            <a:r>
              <a:rPr lang="en-US" altLang="zh-CN" dirty="0">
                <a:solidFill>
                  <a:schemeClr val="tx1"/>
                </a:solidFill>
              </a:rPr>
              <a:t>);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</a:t>
            </a:r>
            <a:r>
              <a:rPr lang="en-US" altLang="zh-CN" dirty="0">
                <a:solidFill>
                  <a:schemeClr val="tx1"/>
                </a:solidFill>
              </a:rPr>
              <a:t>//</a:t>
            </a:r>
            <a:r>
              <a:rPr lang="zh-CN" altLang="en-US" dirty="0">
                <a:solidFill>
                  <a:schemeClr val="tx1"/>
                </a:solidFill>
              </a:rPr>
              <a:t>删除序列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iterator erase(</a:t>
            </a:r>
            <a:r>
              <a:rPr lang="en-US" altLang="zh-CN" dirty="0" err="1">
                <a:solidFill>
                  <a:schemeClr val="tx1"/>
                </a:solidFill>
              </a:rPr>
              <a:t>const_iterator</a:t>
            </a:r>
            <a:r>
              <a:rPr lang="en-US" altLang="zh-CN" dirty="0">
                <a:solidFill>
                  <a:schemeClr val="tx1"/>
                </a:solidFill>
              </a:rPr>
              <a:t> p);    //</a:t>
            </a:r>
            <a:r>
              <a:rPr lang="zh-CN" altLang="en-US" dirty="0">
                <a:solidFill>
                  <a:schemeClr val="tx1"/>
                </a:solidFill>
              </a:rPr>
              <a:t>删除字符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iterator erase(</a:t>
            </a:r>
            <a:r>
              <a:rPr lang="en-US" altLang="zh-CN" dirty="0" err="1">
                <a:solidFill>
                  <a:schemeClr val="tx1"/>
                </a:solidFill>
              </a:rPr>
              <a:t>const_iterator</a:t>
            </a:r>
            <a:r>
              <a:rPr lang="en-US" altLang="zh-CN" dirty="0">
                <a:solidFill>
                  <a:schemeClr val="tx1"/>
                </a:solidFill>
              </a:rPr>
              <a:t> first, </a:t>
            </a:r>
            <a:r>
              <a:rPr lang="en-US" altLang="zh-CN" dirty="0" err="1">
                <a:solidFill>
                  <a:schemeClr val="tx1"/>
                </a:solidFill>
              </a:rPr>
              <a:t>const_iterator</a:t>
            </a:r>
            <a:r>
              <a:rPr lang="en-US" altLang="zh-CN" dirty="0">
                <a:solidFill>
                  <a:schemeClr val="tx1"/>
                </a:solidFill>
              </a:rPr>
              <a:t> lase); 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                                            //</a:t>
            </a:r>
            <a:r>
              <a:rPr lang="zh-CN" altLang="en-US" dirty="0">
                <a:solidFill>
                  <a:schemeClr val="tx1"/>
                </a:solidFill>
              </a:rPr>
              <a:t>范围删除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void clear() </a:t>
            </a:r>
            <a:r>
              <a:rPr lang="en-US" altLang="zh-CN" dirty="0" err="1">
                <a:solidFill>
                  <a:srgbClr val="FF0000"/>
                </a:solidFill>
              </a:rPr>
              <a:t>noexcept</a:t>
            </a:r>
            <a:r>
              <a:rPr lang="en-US" altLang="zh-CN" dirty="0">
                <a:solidFill>
                  <a:srgbClr val="FF0000"/>
                </a:solidFill>
              </a:rPr>
              <a:t>;     </a:t>
            </a:r>
            <a:r>
              <a:rPr lang="en-US" altLang="zh-CN" dirty="0"/>
              <a:t>//</a:t>
            </a:r>
            <a:r>
              <a:rPr lang="zh-CN" altLang="en-US" dirty="0"/>
              <a:t>清空串</a:t>
            </a:r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4036" name="页脚占位符 3">
            <a:extLst>
              <a:ext uri="{FF2B5EF4-FFF2-40B4-BE49-F238E27FC236}">
                <a16:creationId xmlns:a16="http://schemas.microsoft.com/office/drawing/2014/main" id="{2E6B38B9-B0E4-466F-98A6-273B7D45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4AAD44B-451D-47EB-9BF6-AA840287D283}" type="slidenum">
              <a:rPr lang="en-US" altLang="zh-CN" b="0" i="0" smtClean="0">
                <a:latin typeface="Verdana" panose="020B0604030504040204" pitchFamily="34" charset="0"/>
              </a:rPr>
              <a:pPr/>
              <a:t>37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3052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3764E613-7EB4-4B1F-8503-88AE0F29C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  <a:r>
              <a:rPr lang="en-US" altLang="zh-CN" dirty="0"/>
              <a:t>—</a:t>
            </a:r>
            <a:r>
              <a:rPr lang="zh-CN" altLang="en-US" dirty="0"/>
              <a:t>首尾访问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1CAE2434-F984-4FAD-892E-4E411C557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97769"/>
            <a:ext cx="9324528" cy="4967287"/>
          </a:xfrm>
        </p:spPr>
        <p:txBody>
          <a:bodyPr/>
          <a:lstStyle/>
          <a:p>
            <a:pPr lvl="1"/>
            <a:r>
              <a:rPr lang="fr-FR" altLang="zh-CN" dirty="0">
                <a:solidFill>
                  <a:schemeClr val="tx1"/>
                </a:solidFill>
              </a:rPr>
              <a:t>char&amp; front(); </a:t>
            </a:r>
          </a:p>
          <a:p>
            <a:pPr marL="471487" lvl="1" indent="0">
              <a:buNone/>
            </a:pPr>
            <a:r>
              <a:rPr lang="fr-FR" altLang="zh-CN" dirty="0">
                <a:solidFill>
                  <a:schemeClr val="tx1"/>
                </a:solidFill>
              </a:rPr>
              <a:t>      const char&amp; front() const;</a:t>
            </a:r>
          </a:p>
          <a:p>
            <a:pPr marL="471487" lvl="1" indent="0">
              <a:buNone/>
            </a:pPr>
            <a:r>
              <a:rPr lang="fr-FR" altLang="zh-CN" dirty="0">
                <a:solidFill>
                  <a:schemeClr val="tx1"/>
                </a:solidFill>
              </a:rPr>
              <a:t>      /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访问第一个字符</a:t>
            </a:r>
            <a:endParaRPr lang="en-US" altLang="zh-CN" dirty="0">
              <a:solidFill>
                <a:schemeClr val="tx1"/>
              </a:solidFill>
            </a:endParaRPr>
          </a:p>
          <a:p>
            <a:pPr marL="471487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char&amp; back(); 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const char&amp; back() const;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//</a:t>
            </a:r>
            <a:r>
              <a:rPr lang="zh-CN" altLang="en-US" dirty="0">
                <a:solidFill>
                  <a:schemeClr val="tx1"/>
                </a:solidFill>
              </a:rPr>
              <a:t>访问最后一个字符</a:t>
            </a:r>
            <a:endParaRPr lang="en-US" altLang="zh-CN" dirty="0">
              <a:solidFill>
                <a:schemeClr val="tx1"/>
              </a:solidFill>
            </a:endParaRPr>
          </a:p>
          <a:p>
            <a:pPr marL="471487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void </a:t>
            </a:r>
            <a:r>
              <a:rPr lang="en-US" altLang="zh-CN" dirty="0" err="1">
                <a:solidFill>
                  <a:schemeClr val="tx1"/>
                </a:solidFill>
              </a:rPr>
              <a:t>pop_back</a:t>
            </a:r>
            <a:r>
              <a:rPr lang="en-US" altLang="zh-CN" dirty="0">
                <a:solidFill>
                  <a:schemeClr val="tx1"/>
                </a:solidFill>
              </a:rPr>
              <a:t>();     //</a:t>
            </a:r>
            <a:r>
              <a:rPr lang="zh-CN" altLang="en-US" dirty="0">
                <a:solidFill>
                  <a:schemeClr val="tx1"/>
                </a:solidFill>
              </a:rPr>
              <a:t>删除串最后一个字符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void </a:t>
            </a:r>
            <a:r>
              <a:rPr lang="en-US" altLang="zh-CN" dirty="0" err="1">
                <a:solidFill>
                  <a:schemeClr val="tx1"/>
                </a:solidFill>
              </a:rPr>
              <a:t>push_back</a:t>
            </a:r>
            <a:r>
              <a:rPr lang="en-US" altLang="zh-CN" dirty="0">
                <a:solidFill>
                  <a:schemeClr val="tx1"/>
                </a:solidFill>
              </a:rPr>
              <a:t>(char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c);   //</a:t>
            </a:r>
            <a:r>
              <a:rPr lang="zh-CN" altLang="en-US" dirty="0">
                <a:solidFill>
                  <a:schemeClr val="tx1"/>
                </a:solidFill>
              </a:rPr>
              <a:t>串尾添加字符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4036" name="页脚占位符 3">
            <a:extLst>
              <a:ext uri="{FF2B5EF4-FFF2-40B4-BE49-F238E27FC236}">
                <a16:creationId xmlns:a16="http://schemas.microsoft.com/office/drawing/2014/main" id="{2E6B38B9-B0E4-466F-98A6-273B7D45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4AAD44B-451D-47EB-9BF6-AA840287D283}" type="slidenum">
              <a:rPr lang="en-US" altLang="zh-CN" b="0" i="0" smtClean="0">
                <a:latin typeface="Verdana" panose="020B0604030504040204" pitchFamily="34" charset="0"/>
              </a:rPr>
              <a:pPr/>
              <a:t>38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1468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3764E613-7EB4-4B1F-8503-88AE0F29C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  <a:r>
              <a:rPr lang="en-US" altLang="zh-CN" dirty="0"/>
              <a:t>—</a:t>
            </a:r>
            <a:r>
              <a:rPr lang="zh-CN" altLang="en-US" dirty="0"/>
              <a:t>其它成员函数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1CAE2434-F984-4FAD-892E-4E411C557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1113" y="1412610"/>
            <a:ext cx="9324528" cy="496728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void swap (string&amp; s);     //</a:t>
            </a:r>
            <a:r>
              <a:rPr lang="zh-CN" altLang="en-US" dirty="0">
                <a:solidFill>
                  <a:schemeClr val="tx1"/>
                </a:solidFill>
              </a:rPr>
              <a:t>与串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交换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void reserve (</a:t>
            </a:r>
            <a:r>
              <a:rPr lang="en-US" altLang="zh-CN" dirty="0" err="1">
                <a:solidFill>
                  <a:schemeClr val="tx1"/>
                </a:solidFill>
              </a:rPr>
              <a:t>size_t</a:t>
            </a:r>
            <a:r>
              <a:rPr lang="en-US" altLang="zh-CN" dirty="0">
                <a:solidFill>
                  <a:schemeClr val="tx1"/>
                </a:solidFill>
              </a:rPr>
              <a:t> n = 0);      //</a:t>
            </a:r>
            <a:r>
              <a:rPr lang="zh-CN" altLang="en-US" dirty="0">
                <a:solidFill>
                  <a:schemeClr val="tx1"/>
                </a:solidFill>
              </a:rPr>
              <a:t>容量改变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4036" name="页脚占位符 3">
            <a:extLst>
              <a:ext uri="{FF2B5EF4-FFF2-40B4-BE49-F238E27FC236}">
                <a16:creationId xmlns:a16="http://schemas.microsoft.com/office/drawing/2014/main" id="{2E6B38B9-B0E4-466F-98A6-273B7D45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4AAD44B-451D-47EB-9BF6-AA840287D283}" type="slidenum">
              <a:rPr lang="en-US" altLang="zh-CN" b="0" i="0" smtClean="0">
                <a:latin typeface="Verdana" panose="020B0604030504040204" pitchFamily="34" charset="0"/>
              </a:rPr>
              <a:pPr/>
              <a:t>39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63709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>
            <a:extLst>
              <a:ext uri="{FF2B5EF4-FFF2-40B4-BE49-F238E27FC236}">
                <a16:creationId xmlns:a16="http://schemas.microsoft.com/office/drawing/2014/main" id="{1A4EC6EC-9DFE-4995-AE95-6D360167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0B7163B-1DF7-4702-A5C7-CB529962619E}" type="slidenum">
              <a:rPr lang="en-US" altLang="zh-CN" b="0" i="0" smtClean="0">
                <a:latin typeface="Verdana" panose="020B0604030504040204" pitchFamily="34" charset="0"/>
              </a:rPr>
              <a:pPr/>
              <a:t>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7152AE6-42B1-4925-B1CC-823C1D0EB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QT</a:t>
            </a:r>
            <a:r>
              <a:rPr lang="zh-CN" altLang="en-US" sz="3800" dirty="0"/>
              <a:t>学习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344DD06-FF63-4471-80BE-9A5DE1E72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QT</a:t>
            </a:r>
            <a:r>
              <a:rPr lang="zh-CN" altLang="en-US" dirty="0"/>
              <a:t>教程，</a:t>
            </a:r>
            <a:r>
              <a:rPr lang="en-US" altLang="zh-CN" dirty="0">
                <a:hlinkClick r:id="rId3"/>
              </a:rPr>
              <a:t>http://c.biancheng.net/qt/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r>
              <a:rPr lang="zh-CN" altLang="en-US" dirty="0"/>
              <a:t>信号槽机制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设计好的界面：</a:t>
            </a:r>
            <a:r>
              <a:rPr lang="zh-CN" altLang="en-US" dirty="0">
                <a:hlinkClick r:id="rId4"/>
              </a:rPr>
              <a:t>界面文件</a:t>
            </a:r>
            <a:r>
              <a:rPr lang="en-US" altLang="zh-CN" dirty="0">
                <a:hlinkClick r:id="rId4"/>
              </a:rPr>
              <a:t>(.</a:t>
            </a:r>
            <a:r>
              <a:rPr lang="en-US" altLang="zh-CN" dirty="0" err="1">
                <a:hlinkClick r:id="rId4"/>
              </a:rPr>
              <a:t>ui</a:t>
            </a:r>
            <a:r>
              <a:rPr lang="en-US" altLang="zh-CN" dirty="0">
                <a:hlinkClick r:id="rId4"/>
              </a:rPr>
              <a:t>)</a:t>
            </a:r>
            <a:r>
              <a:rPr lang="zh-CN" altLang="en-US" dirty="0">
                <a:hlinkClick r:id="rId4"/>
              </a:rPr>
              <a:t>、</a:t>
            </a:r>
            <a:r>
              <a:rPr lang="en-US" altLang="zh-CN" dirty="0">
                <a:hlinkClick r:id="rId4"/>
              </a:rPr>
              <a:t>.h</a:t>
            </a:r>
            <a:r>
              <a:rPr lang="zh-CN" altLang="en-US" dirty="0">
                <a:hlinkClick r:id="rId4"/>
              </a:rPr>
              <a:t>文件、</a:t>
            </a:r>
            <a:r>
              <a:rPr lang="en-US" altLang="zh-CN" dirty="0">
                <a:hlinkClick r:id="rId4"/>
              </a:rPr>
              <a:t>.</a:t>
            </a:r>
            <a:r>
              <a:rPr lang="en-US" altLang="zh-CN" dirty="0" err="1">
                <a:hlinkClick r:id="rId4"/>
              </a:rPr>
              <a:t>cpp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https://www.cnblogs.com/suvvm/p/10723449.html </a:t>
            </a:r>
            <a:r>
              <a:rPr lang="zh-CN" altLang="en-US" dirty="0"/>
              <a:t>， 从零开始的学生管理系统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r>
              <a:rPr lang="zh-CN" altLang="en-US" dirty="0"/>
              <a:t>父子窗口之间如何传值，组件有哪些方法，属性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7380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3764E613-7EB4-4B1F-8503-88AE0F29C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非成员函数</a:t>
            </a:r>
            <a:r>
              <a:rPr lang="en-US" altLang="zh-CN" dirty="0"/>
              <a:t>—</a:t>
            </a:r>
            <a:r>
              <a:rPr lang="zh-CN" altLang="en-US" dirty="0"/>
              <a:t>重载</a:t>
            </a: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1CAE2434-F984-4FAD-892E-4E411C557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97769"/>
            <a:ext cx="9324528" cy="4967287"/>
          </a:xfrm>
        </p:spPr>
        <p:txBody>
          <a:bodyPr/>
          <a:lstStyle/>
          <a:p>
            <a:pPr lvl="1"/>
            <a:r>
              <a:rPr lang="en-US" altLang="zh-CN" dirty="0">
                <a:solidFill>
                  <a:schemeClr val="tx1"/>
                </a:solidFill>
              </a:rPr>
              <a:t>string operator+(const string &amp;</a:t>
            </a:r>
            <a:r>
              <a:rPr lang="en-US" altLang="zh-CN" dirty="0" err="1">
                <a:solidFill>
                  <a:schemeClr val="tx1"/>
                </a:solidFill>
              </a:rPr>
              <a:t>lhs</a:t>
            </a:r>
            <a:r>
              <a:rPr lang="en-US" altLang="zh-CN" dirty="0">
                <a:solidFill>
                  <a:schemeClr val="tx1"/>
                </a:solidFill>
              </a:rPr>
              <a:t>,    const string &amp;</a:t>
            </a:r>
            <a:r>
              <a:rPr lang="en-US" altLang="zh-CN" dirty="0" err="1">
                <a:solidFill>
                  <a:schemeClr val="tx1"/>
                </a:solidFill>
              </a:rPr>
              <a:t>rhs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                (string &amp;&amp;</a:t>
            </a:r>
            <a:r>
              <a:rPr lang="en-US" altLang="zh-CN" dirty="0" err="1">
                <a:solidFill>
                  <a:srgbClr val="FF0000"/>
                </a:solidFill>
              </a:rPr>
              <a:t>lhs</a:t>
            </a:r>
            <a:r>
              <a:rPr lang="en-US" altLang="zh-CN" dirty="0">
                <a:solidFill>
                  <a:srgbClr val="FF0000"/>
                </a:solidFill>
              </a:rPr>
              <a:t>,           string &amp;&amp;</a:t>
            </a:r>
            <a:r>
              <a:rPr lang="en-US" altLang="zh-CN" dirty="0" err="1">
                <a:solidFill>
                  <a:srgbClr val="FF0000"/>
                </a:solidFill>
              </a:rPr>
              <a:t>rhs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                (string &amp;&amp;</a:t>
            </a:r>
            <a:r>
              <a:rPr lang="en-US" altLang="zh-CN" dirty="0" err="1">
                <a:solidFill>
                  <a:srgbClr val="FF0000"/>
                </a:solidFill>
              </a:rPr>
              <a:t>lhs</a:t>
            </a:r>
            <a:r>
              <a:rPr lang="en-US" altLang="zh-CN" dirty="0">
                <a:solidFill>
                  <a:srgbClr val="FF0000"/>
                </a:solidFill>
              </a:rPr>
              <a:t>,           const string &amp;</a:t>
            </a:r>
            <a:r>
              <a:rPr lang="en-US" altLang="zh-CN" dirty="0" err="1">
                <a:solidFill>
                  <a:srgbClr val="FF0000"/>
                </a:solidFill>
              </a:rPr>
              <a:t>rhs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                (const &amp;</a:t>
            </a:r>
            <a:r>
              <a:rPr lang="en-US" altLang="zh-CN" dirty="0" err="1">
                <a:solidFill>
                  <a:srgbClr val="FF0000"/>
                </a:solidFill>
              </a:rPr>
              <a:t>lhs</a:t>
            </a:r>
            <a:r>
              <a:rPr lang="en-US" altLang="zh-CN" dirty="0">
                <a:solidFill>
                  <a:srgbClr val="FF0000"/>
                </a:solidFill>
              </a:rPr>
              <a:t>,               string &amp;&amp;</a:t>
            </a:r>
            <a:r>
              <a:rPr lang="en-US" altLang="zh-CN" dirty="0" err="1">
                <a:solidFill>
                  <a:srgbClr val="FF0000"/>
                </a:solidFill>
              </a:rPr>
              <a:t>rhs</a:t>
            </a:r>
            <a:r>
              <a:rPr lang="en-US" altLang="zh-CN" dirty="0">
                <a:solidFill>
                  <a:srgbClr val="FF0000"/>
                </a:solidFill>
              </a:rPr>
              <a:t>);    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string operator+(const string &amp;</a:t>
            </a:r>
            <a:r>
              <a:rPr lang="en-US" altLang="zh-CN" dirty="0" err="1">
                <a:solidFill>
                  <a:schemeClr val="tx1"/>
                </a:solidFill>
              </a:rPr>
              <a:t>lhs</a:t>
            </a:r>
            <a:r>
              <a:rPr lang="en-US" altLang="zh-CN" dirty="0">
                <a:solidFill>
                  <a:schemeClr val="tx1"/>
                </a:solidFill>
              </a:rPr>
              <a:t>,     const char *</a:t>
            </a:r>
            <a:r>
              <a:rPr lang="en-US" altLang="zh-CN" dirty="0" err="1">
                <a:solidFill>
                  <a:schemeClr val="tx1"/>
                </a:solidFill>
              </a:rPr>
              <a:t>rhs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                 (string &amp;&amp;</a:t>
            </a:r>
            <a:r>
              <a:rPr lang="en-US" altLang="zh-CN" dirty="0" err="1">
                <a:solidFill>
                  <a:srgbClr val="FF0000"/>
                </a:solidFill>
              </a:rPr>
              <a:t>lhs</a:t>
            </a:r>
            <a:r>
              <a:rPr lang="en-US" altLang="zh-CN" dirty="0">
                <a:solidFill>
                  <a:srgbClr val="FF0000"/>
                </a:solidFill>
              </a:rPr>
              <a:t>,           const char *</a:t>
            </a:r>
            <a:r>
              <a:rPr lang="en-US" altLang="zh-CN" dirty="0" err="1">
                <a:solidFill>
                  <a:srgbClr val="FF0000"/>
                </a:solidFill>
              </a:rPr>
              <a:t>rhs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                (const char *</a:t>
            </a:r>
            <a:r>
              <a:rPr lang="en-US" altLang="zh-CN" dirty="0" err="1">
                <a:solidFill>
                  <a:schemeClr val="tx1"/>
                </a:solidFill>
              </a:rPr>
              <a:t>lhs</a:t>
            </a:r>
            <a:r>
              <a:rPr lang="en-US" altLang="zh-CN" dirty="0">
                <a:solidFill>
                  <a:schemeClr val="tx1"/>
                </a:solidFill>
              </a:rPr>
              <a:t>,        const string &amp;</a:t>
            </a:r>
            <a:r>
              <a:rPr lang="en-US" altLang="zh-CN" dirty="0" err="1">
                <a:solidFill>
                  <a:schemeClr val="tx1"/>
                </a:solidFill>
              </a:rPr>
              <a:t>rhs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                 (const char *</a:t>
            </a:r>
            <a:r>
              <a:rPr lang="en-US" altLang="zh-CN" dirty="0" err="1">
                <a:solidFill>
                  <a:srgbClr val="FF0000"/>
                </a:solidFill>
              </a:rPr>
              <a:t>lhs</a:t>
            </a:r>
            <a:r>
              <a:rPr lang="en-US" altLang="zh-CN" dirty="0">
                <a:solidFill>
                  <a:srgbClr val="FF0000"/>
                </a:solidFill>
              </a:rPr>
              <a:t>,        string &amp;&amp;</a:t>
            </a:r>
            <a:r>
              <a:rPr lang="en-US" altLang="zh-CN" dirty="0" err="1">
                <a:solidFill>
                  <a:srgbClr val="FF0000"/>
                </a:solidFill>
              </a:rPr>
              <a:t>rhs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string operator+(const string &amp;</a:t>
            </a:r>
            <a:r>
              <a:rPr lang="en-US" altLang="zh-CN" dirty="0" err="1">
                <a:solidFill>
                  <a:schemeClr val="tx1"/>
                </a:solidFill>
              </a:rPr>
              <a:t>lhs</a:t>
            </a:r>
            <a:r>
              <a:rPr lang="en-US" altLang="zh-CN" dirty="0">
                <a:solidFill>
                  <a:schemeClr val="tx1"/>
                </a:solidFill>
              </a:rPr>
              <a:t>,     char </a:t>
            </a:r>
            <a:r>
              <a:rPr lang="en-US" altLang="zh-CN" dirty="0" err="1">
                <a:solidFill>
                  <a:schemeClr val="tx1"/>
                </a:solidFill>
              </a:rPr>
              <a:t>rhs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                (string &amp;&amp;</a:t>
            </a:r>
            <a:r>
              <a:rPr lang="en-US" altLang="zh-CN" dirty="0" err="1">
                <a:solidFill>
                  <a:srgbClr val="FF0000"/>
                </a:solidFill>
              </a:rPr>
              <a:t>lsh</a:t>
            </a:r>
            <a:r>
              <a:rPr lang="en-US" altLang="zh-CN" dirty="0">
                <a:solidFill>
                  <a:srgbClr val="FF0000"/>
                </a:solidFill>
              </a:rPr>
              <a:t>,            char </a:t>
            </a:r>
            <a:r>
              <a:rPr lang="en-US" altLang="zh-CN" dirty="0" err="1">
                <a:solidFill>
                  <a:srgbClr val="FF0000"/>
                </a:solidFill>
              </a:rPr>
              <a:t>rhs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               (char </a:t>
            </a:r>
            <a:r>
              <a:rPr lang="en-US" altLang="zh-CN" dirty="0" err="1">
                <a:solidFill>
                  <a:schemeClr val="tx1"/>
                </a:solidFill>
              </a:rPr>
              <a:t>lhs</a:t>
            </a:r>
            <a:r>
              <a:rPr lang="en-US" altLang="zh-CN" dirty="0">
                <a:solidFill>
                  <a:schemeClr val="tx1"/>
                </a:solidFill>
              </a:rPr>
              <a:t>,                     const string &amp;</a:t>
            </a:r>
            <a:r>
              <a:rPr lang="en-US" altLang="zh-CN" dirty="0" err="1">
                <a:solidFill>
                  <a:schemeClr val="tx1"/>
                </a:solidFill>
              </a:rPr>
              <a:t>rhs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                (char </a:t>
            </a:r>
            <a:r>
              <a:rPr lang="en-US" altLang="zh-CN" dirty="0" err="1">
                <a:solidFill>
                  <a:srgbClr val="FF0000"/>
                </a:solidFill>
              </a:rPr>
              <a:t>lhs</a:t>
            </a:r>
            <a:r>
              <a:rPr lang="en-US" altLang="zh-CN" dirty="0">
                <a:solidFill>
                  <a:srgbClr val="FF0000"/>
                </a:solidFill>
              </a:rPr>
              <a:t>,                     string &amp;&amp;</a:t>
            </a:r>
            <a:r>
              <a:rPr lang="en-US" altLang="zh-CN" dirty="0" err="1">
                <a:solidFill>
                  <a:srgbClr val="FF0000"/>
                </a:solidFill>
              </a:rPr>
              <a:t>rhs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 marL="471487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44036" name="页脚占位符 3">
            <a:extLst>
              <a:ext uri="{FF2B5EF4-FFF2-40B4-BE49-F238E27FC236}">
                <a16:creationId xmlns:a16="http://schemas.microsoft.com/office/drawing/2014/main" id="{2E6B38B9-B0E4-466F-98A6-273B7D45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4AAD44B-451D-47EB-9BF6-AA840287D283}" type="slidenum">
              <a:rPr lang="en-US" altLang="zh-CN" b="0" i="0" smtClean="0">
                <a:latin typeface="Verdana" panose="020B0604030504040204" pitchFamily="34" charset="0"/>
              </a:rPr>
              <a:pPr/>
              <a:t>40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4193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11B91486-0781-4B28-B23B-9C6C93C25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非成员函数</a:t>
            </a:r>
            <a:r>
              <a:rPr lang="en-US" altLang="zh-CN" dirty="0"/>
              <a:t>—string</a:t>
            </a:r>
            <a:r>
              <a:rPr lang="zh-CN" altLang="en-US" dirty="0"/>
              <a:t>串转数字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1EB90AB8-BA11-40F5-B755-2FBFFB2C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7769"/>
            <a:ext cx="9045822" cy="4967287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double </a:t>
            </a:r>
            <a:r>
              <a:rPr lang="en-US" altLang="zh-CN" dirty="0" err="1"/>
              <a:t>stod</a:t>
            </a:r>
            <a:r>
              <a:rPr lang="en-US" altLang="zh-CN" dirty="0"/>
              <a:t> (const string&amp; str, </a:t>
            </a:r>
            <a:r>
              <a:rPr lang="en-US" altLang="zh-CN" dirty="0" err="1"/>
              <a:t>size_t</a:t>
            </a:r>
            <a:r>
              <a:rPr lang="en-US" altLang="zh-CN" dirty="0"/>
              <a:t>* </a:t>
            </a:r>
            <a:r>
              <a:rPr lang="en-US" altLang="zh-CN" dirty="0" err="1"/>
              <a:t>idx</a:t>
            </a:r>
            <a:r>
              <a:rPr lang="en-US" altLang="zh-CN" dirty="0"/>
              <a:t> = 0);</a:t>
            </a:r>
          </a:p>
          <a:p>
            <a:pPr marL="0" indent="0">
              <a:buNone/>
              <a:defRPr/>
            </a:pPr>
            <a:r>
              <a:rPr lang="en-US" altLang="zh-CN" dirty="0"/>
              <a:t>     double </a:t>
            </a:r>
            <a:r>
              <a:rPr lang="en-US" altLang="zh-CN" dirty="0" err="1"/>
              <a:t>stod</a:t>
            </a:r>
            <a:r>
              <a:rPr lang="en-US" altLang="zh-CN" dirty="0"/>
              <a:t> (const </a:t>
            </a:r>
            <a:r>
              <a:rPr lang="en-US" altLang="zh-CN" dirty="0" err="1"/>
              <a:t>wstring</a:t>
            </a:r>
            <a:r>
              <a:rPr lang="en-US" altLang="zh-CN" dirty="0"/>
              <a:t>&amp; str, </a:t>
            </a:r>
            <a:r>
              <a:rPr lang="en-US" altLang="zh-CN" dirty="0" err="1"/>
              <a:t>size_t</a:t>
            </a:r>
            <a:r>
              <a:rPr lang="en-US" altLang="zh-CN" dirty="0"/>
              <a:t>* </a:t>
            </a:r>
            <a:r>
              <a:rPr lang="en-US" altLang="zh-CN" dirty="0" err="1"/>
              <a:t>idx</a:t>
            </a:r>
            <a:r>
              <a:rPr lang="en-US" altLang="zh-CN" dirty="0"/>
              <a:t> = 0);</a:t>
            </a:r>
          </a:p>
          <a:p>
            <a:pPr>
              <a:defRPr/>
            </a:pPr>
            <a:r>
              <a:rPr lang="en-US" altLang="zh-CN" dirty="0"/>
              <a:t>float </a:t>
            </a:r>
            <a:r>
              <a:rPr lang="en-US" altLang="zh-CN" dirty="0" err="1"/>
              <a:t>stof</a:t>
            </a:r>
            <a:r>
              <a:rPr lang="en-US" altLang="zh-CN" dirty="0"/>
              <a:t> (const string&amp; str, </a:t>
            </a:r>
            <a:r>
              <a:rPr lang="en-US" altLang="zh-CN" dirty="0" err="1"/>
              <a:t>size_t</a:t>
            </a:r>
            <a:r>
              <a:rPr lang="en-US" altLang="zh-CN" dirty="0"/>
              <a:t>* </a:t>
            </a:r>
            <a:r>
              <a:rPr lang="en-US" altLang="zh-CN" dirty="0" err="1"/>
              <a:t>idx</a:t>
            </a:r>
            <a:r>
              <a:rPr lang="en-US" altLang="zh-CN" dirty="0"/>
              <a:t> = 0); </a:t>
            </a:r>
          </a:p>
          <a:p>
            <a:pPr marL="0" indent="0">
              <a:buNone/>
              <a:defRPr/>
            </a:pPr>
            <a:r>
              <a:rPr lang="en-US" altLang="zh-CN" dirty="0"/>
              <a:t>     float </a:t>
            </a:r>
            <a:r>
              <a:rPr lang="en-US" altLang="zh-CN" dirty="0" err="1"/>
              <a:t>stof</a:t>
            </a:r>
            <a:r>
              <a:rPr lang="en-US" altLang="zh-CN" dirty="0"/>
              <a:t> (const </a:t>
            </a:r>
            <a:r>
              <a:rPr lang="en-US" altLang="zh-CN" dirty="0" err="1"/>
              <a:t>wstring</a:t>
            </a:r>
            <a:r>
              <a:rPr lang="en-US" altLang="zh-CN" dirty="0"/>
              <a:t>&amp; str, </a:t>
            </a:r>
            <a:r>
              <a:rPr lang="en-US" altLang="zh-CN" dirty="0" err="1"/>
              <a:t>size_t</a:t>
            </a:r>
            <a:r>
              <a:rPr lang="en-US" altLang="zh-CN" dirty="0"/>
              <a:t>* </a:t>
            </a:r>
            <a:r>
              <a:rPr lang="en-US" altLang="zh-CN" dirty="0" err="1"/>
              <a:t>idx</a:t>
            </a:r>
            <a:r>
              <a:rPr lang="en-US" altLang="zh-CN" dirty="0"/>
              <a:t> = 0);</a:t>
            </a:r>
          </a:p>
          <a:p>
            <a:pPr>
              <a:defRPr/>
            </a:pPr>
            <a:r>
              <a:rPr lang="en-US" altLang="zh-CN" dirty="0"/>
              <a:t>int </a:t>
            </a:r>
            <a:r>
              <a:rPr lang="en-US" altLang="zh-CN" dirty="0" err="1"/>
              <a:t>stoi</a:t>
            </a:r>
            <a:r>
              <a:rPr lang="en-US" altLang="zh-CN" dirty="0"/>
              <a:t> (const string&amp; str, </a:t>
            </a:r>
            <a:r>
              <a:rPr lang="en-US" altLang="zh-CN" dirty="0" err="1"/>
              <a:t>size_t</a:t>
            </a:r>
            <a:r>
              <a:rPr lang="en-US" altLang="zh-CN" dirty="0"/>
              <a:t>* </a:t>
            </a:r>
            <a:r>
              <a:rPr lang="en-US" altLang="zh-CN" dirty="0" err="1"/>
              <a:t>idx</a:t>
            </a:r>
            <a:r>
              <a:rPr lang="en-US" altLang="zh-CN" dirty="0"/>
              <a:t> = 0, int base = 10); int </a:t>
            </a:r>
            <a:r>
              <a:rPr lang="en-US" altLang="zh-CN" dirty="0" err="1"/>
              <a:t>stoi</a:t>
            </a:r>
            <a:r>
              <a:rPr lang="en-US" altLang="zh-CN" dirty="0"/>
              <a:t> (const </a:t>
            </a:r>
            <a:r>
              <a:rPr lang="en-US" altLang="zh-CN" dirty="0" err="1"/>
              <a:t>wstring</a:t>
            </a:r>
            <a:r>
              <a:rPr lang="en-US" altLang="zh-CN" dirty="0"/>
              <a:t>&amp; str, </a:t>
            </a:r>
            <a:r>
              <a:rPr lang="en-US" altLang="zh-CN" dirty="0" err="1"/>
              <a:t>size_t</a:t>
            </a:r>
            <a:r>
              <a:rPr lang="en-US" altLang="zh-CN" dirty="0"/>
              <a:t>* </a:t>
            </a:r>
            <a:r>
              <a:rPr lang="en-US" altLang="zh-CN" dirty="0" err="1"/>
              <a:t>idx</a:t>
            </a:r>
            <a:r>
              <a:rPr lang="en-US" altLang="zh-CN" dirty="0"/>
              <a:t> = 0, int base = 10);</a:t>
            </a:r>
          </a:p>
          <a:p>
            <a:pPr>
              <a:defRPr/>
            </a:pPr>
            <a:r>
              <a:rPr lang="en-US" altLang="zh-CN" dirty="0"/>
              <a:t>long </a:t>
            </a:r>
            <a:r>
              <a:rPr lang="en-US" altLang="zh-CN" dirty="0" err="1"/>
              <a:t>stol</a:t>
            </a:r>
            <a:r>
              <a:rPr lang="en-US" altLang="zh-CN" dirty="0"/>
              <a:t> (const string&amp; str, </a:t>
            </a:r>
            <a:r>
              <a:rPr lang="en-US" altLang="zh-CN" dirty="0" err="1"/>
              <a:t>size_t</a:t>
            </a:r>
            <a:r>
              <a:rPr lang="en-US" altLang="zh-CN" dirty="0"/>
              <a:t>* </a:t>
            </a:r>
            <a:r>
              <a:rPr lang="en-US" altLang="zh-CN" dirty="0" err="1"/>
              <a:t>idx</a:t>
            </a:r>
            <a:r>
              <a:rPr lang="en-US" altLang="zh-CN" dirty="0"/>
              <a:t> = 0, int base = 10); long </a:t>
            </a:r>
            <a:r>
              <a:rPr lang="en-US" altLang="zh-CN" dirty="0" err="1"/>
              <a:t>stol</a:t>
            </a:r>
            <a:r>
              <a:rPr lang="en-US" altLang="zh-CN" dirty="0"/>
              <a:t> (const </a:t>
            </a:r>
            <a:r>
              <a:rPr lang="en-US" altLang="zh-CN" dirty="0" err="1"/>
              <a:t>wstring</a:t>
            </a:r>
            <a:r>
              <a:rPr lang="en-US" altLang="zh-CN" dirty="0"/>
              <a:t>&amp; str, </a:t>
            </a:r>
            <a:r>
              <a:rPr lang="en-US" altLang="zh-CN" dirty="0" err="1"/>
              <a:t>size_t</a:t>
            </a:r>
            <a:r>
              <a:rPr lang="en-US" altLang="zh-CN" dirty="0"/>
              <a:t>* </a:t>
            </a:r>
            <a:r>
              <a:rPr lang="en-US" altLang="zh-CN" dirty="0" err="1"/>
              <a:t>idx</a:t>
            </a:r>
            <a:r>
              <a:rPr lang="en-US" altLang="zh-CN" dirty="0"/>
              <a:t> = 0, int base = 10);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同理，</a:t>
            </a:r>
            <a:r>
              <a:rPr lang="en-US" altLang="zh-CN" dirty="0" err="1"/>
              <a:t>stold,stoll,stoul,stoull</a:t>
            </a:r>
            <a:endParaRPr lang="zh-CN" altLang="en-US" dirty="0"/>
          </a:p>
        </p:txBody>
      </p:sp>
      <p:sp>
        <p:nvSpPr>
          <p:cNvPr id="46084" name="页脚占位符 3">
            <a:extLst>
              <a:ext uri="{FF2B5EF4-FFF2-40B4-BE49-F238E27FC236}">
                <a16:creationId xmlns:a16="http://schemas.microsoft.com/office/drawing/2014/main" id="{89ED5174-59C9-446C-87BE-C36A089E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A82959-E453-4E5C-BC7E-579A107DC77E}" type="slidenum">
              <a:rPr lang="en-US" altLang="zh-CN" b="0" i="0" smtClean="0">
                <a:latin typeface="Verdana" panose="020B0604030504040204" pitchFamily="34" charset="0"/>
              </a:rPr>
              <a:pPr/>
              <a:t>41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11B91486-0781-4B28-B23B-9C6C93C25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非成员函数</a:t>
            </a:r>
            <a:r>
              <a:rPr lang="en-US" altLang="zh-CN" dirty="0"/>
              <a:t>—</a:t>
            </a:r>
            <a:r>
              <a:rPr lang="zh-CN" altLang="en-US" dirty="0"/>
              <a:t>数字转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1EB90AB8-BA11-40F5-B755-2FBFFB2C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7769"/>
            <a:ext cx="9045822" cy="4967287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string </a:t>
            </a:r>
            <a:r>
              <a:rPr lang="en-US" altLang="zh-CN" dirty="0" err="1"/>
              <a:t>to_string</a:t>
            </a:r>
            <a:r>
              <a:rPr lang="en-US" altLang="zh-CN" dirty="0"/>
              <a:t> (int </a:t>
            </a:r>
            <a:r>
              <a:rPr lang="en-US" altLang="zh-CN" dirty="0" err="1"/>
              <a:t>val</a:t>
            </a:r>
            <a:r>
              <a:rPr lang="en-US" altLang="zh-CN" dirty="0"/>
              <a:t>); </a:t>
            </a:r>
          </a:p>
          <a:p>
            <a:pPr>
              <a:defRPr/>
            </a:pPr>
            <a:r>
              <a:rPr lang="en-US" altLang="zh-CN" dirty="0"/>
              <a:t>string </a:t>
            </a:r>
            <a:r>
              <a:rPr lang="en-US" altLang="zh-CN" dirty="0" err="1"/>
              <a:t>to_string</a:t>
            </a:r>
            <a:r>
              <a:rPr lang="en-US" altLang="zh-CN" dirty="0"/>
              <a:t> (long </a:t>
            </a:r>
            <a:r>
              <a:rPr lang="en-US" altLang="zh-CN" dirty="0" err="1"/>
              <a:t>val</a:t>
            </a:r>
            <a:r>
              <a:rPr lang="en-US" altLang="zh-CN" dirty="0"/>
              <a:t>); </a:t>
            </a:r>
          </a:p>
          <a:p>
            <a:pPr>
              <a:defRPr/>
            </a:pPr>
            <a:r>
              <a:rPr lang="en-US" altLang="zh-CN" dirty="0"/>
              <a:t>string </a:t>
            </a:r>
            <a:r>
              <a:rPr lang="en-US" altLang="zh-CN" dirty="0" err="1"/>
              <a:t>to_string</a:t>
            </a:r>
            <a:r>
              <a:rPr lang="en-US" altLang="zh-CN" dirty="0"/>
              <a:t> (long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); </a:t>
            </a:r>
          </a:p>
          <a:p>
            <a:pPr>
              <a:defRPr/>
            </a:pPr>
            <a:r>
              <a:rPr lang="en-US" altLang="zh-CN" dirty="0"/>
              <a:t>string </a:t>
            </a:r>
            <a:r>
              <a:rPr lang="en-US" altLang="zh-CN" dirty="0" err="1"/>
              <a:t>to_string</a:t>
            </a:r>
            <a:r>
              <a:rPr lang="en-US" altLang="zh-CN" dirty="0"/>
              <a:t> (unsigned </a:t>
            </a:r>
            <a:r>
              <a:rPr lang="en-US" altLang="zh-CN" dirty="0" err="1"/>
              <a:t>val</a:t>
            </a:r>
            <a:r>
              <a:rPr lang="en-US" altLang="zh-CN" dirty="0"/>
              <a:t>);</a:t>
            </a:r>
          </a:p>
          <a:p>
            <a:pPr>
              <a:defRPr/>
            </a:pPr>
            <a:r>
              <a:rPr lang="en-US" altLang="zh-CN" dirty="0"/>
              <a:t>string </a:t>
            </a:r>
            <a:r>
              <a:rPr lang="en-US" altLang="zh-CN" dirty="0" err="1"/>
              <a:t>to_string</a:t>
            </a:r>
            <a:r>
              <a:rPr lang="en-US" altLang="zh-CN" dirty="0"/>
              <a:t> (unsigned long </a:t>
            </a:r>
            <a:r>
              <a:rPr lang="en-US" altLang="zh-CN" dirty="0" err="1"/>
              <a:t>val</a:t>
            </a:r>
            <a:r>
              <a:rPr lang="en-US" altLang="zh-CN" dirty="0"/>
              <a:t>); </a:t>
            </a:r>
          </a:p>
          <a:p>
            <a:pPr>
              <a:defRPr/>
            </a:pPr>
            <a:r>
              <a:rPr lang="en-US" altLang="zh-CN" dirty="0"/>
              <a:t>string </a:t>
            </a:r>
            <a:r>
              <a:rPr lang="en-US" altLang="zh-CN" dirty="0" err="1"/>
              <a:t>to_string</a:t>
            </a:r>
            <a:r>
              <a:rPr lang="en-US" altLang="zh-CN" dirty="0"/>
              <a:t> (unsigned 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); </a:t>
            </a:r>
          </a:p>
          <a:p>
            <a:pPr>
              <a:defRPr/>
            </a:pPr>
            <a:r>
              <a:rPr lang="en-US" altLang="zh-CN" dirty="0"/>
              <a:t>string </a:t>
            </a:r>
            <a:r>
              <a:rPr lang="en-US" altLang="zh-CN" dirty="0" err="1"/>
              <a:t>to_string</a:t>
            </a:r>
            <a:r>
              <a:rPr lang="en-US" altLang="zh-CN" dirty="0"/>
              <a:t> (float </a:t>
            </a:r>
            <a:r>
              <a:rPr lang="en-US" altLang="zh-CN" dirty="0" err="1"/>
              <a:t>val</a:t>
            </a:r>
            <a:r>
              <a:rPr lang="en-US" altLang="zh-CN" dirty="0"/>
              <a:t>); </a:t>
            </a:r>
          </a:p>
          <a:p>
            <a:pPr>
              <a:defRPr/>
            </a:pPr>
            <a:r>
              <a:rPr lang="en-US" altLang="zh-CN" dirty="0"/>
              <a:t>string </a:t>
            </a:r>
            <a:r>
              <a:rPr lang="en-US" altLang="zh-CN" dirty="0" err="1"/>
              <a:t>to_string</a:t>
            </a:r>
            <a:r>
              <a:rPr lang="en-US" altLang="zh-CN" dirty="0"/>
              <a:t> (double </a:t>
            </a:r>
            <a:r>
              <a:rPr lang="en-US" altLang="zh-CN" dirty="0" err="1"/>
              <a:t>val</a:t>
            </a:r>
            <a:r>
              <a:rPr lang="en-US" altLang="zh-CN" dirty="0"/>
              <a:t>); </a:t>
            </a:r>
          </a:p>
          <a:p>
            <a:pPr>
              <a:defRPr/>
            </a:pPr>
            <a:r>
              <a:rPr lang="en-US" altLang="zh-CN" dirty="0"/>
              <a:t>string </a:t>
            </a:r>
            <a:r>
              <a:rPr lang="en-US" altLang="zh-CN" dirty="0" err="1"/>
              <a:t>to_string</a:t>
            </a:r>
            <a:r>
              <a:rPr lang="en-US" altLang="zh-CN" dirty="0"/>
              <a:t> (long double </a:t>
            </a:r>
            <a:r>
              <a:rPr lang="en-US" altLang="zh-CN" dirty="0" err="1"/>
              <a:t>val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46084" name="页脚占位符 3">
            <a:extLst>
              <a:ext uri="{FF2B5EF4-FFF2-40B4-BE49-F238E27FC236}">
                <a16:creationId xmlns:a16="http://schemas.microsoft.com/office/drawing/2014/main" id="{89ED5174-59C9-446C-87BE-C36A089E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A82959-E453-4E5C-BC7E-579A107DC77E}" type="slidenum">
              <a:rPr lang="en-US" altLang="zh-CN" b="0" i="0" smtClean="0">
                <a:latin typeface="Verdana" panose="020B0604030504040204" pitchFamily="34" charset="0"/>
              </a:rPr>
              <a:pPr/>
              <a:t>42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05065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11B91486-0781-4B28-B23B-9C6C93C25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string_view</a:t>
            </a:r>
            <a:r>
              <a:rPr lang="en-US" altLang="zh-CN" dirty="0"/>
              <a:t>—C++17</a:t>
            </a:r>
            <a:endParaRPr lang="zh-CN" altLang="en-US" dirty="0"/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1EB90AB8-BA11-40F5-B755-2FBFFB2C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7769"/>
            <a:ext cx="9045822" cy="5183981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&lt;</a:t>
            </a:r>
            <a:r>
              <a:rPr lang="en-US" altLang="zh-CN" dirty="0" err="1"/>
              <a:t>string_view</a:t>
            </a:r>
            <a:r>
              <a:rPr lang="en-US" altLang="zh-CN" dirty="0"/>
              <a:t>&gt;</a:t>
            </a:r>
          </a:p>
          <a:p>
            <a:pPr marL="0" indent="0">
              <a:buNone/>
              <a:defRPr/>
            </a:pPr>
            <a:r>
              <a:rPr lang="en-US" altLang="zh-CN" dirty="0"/>
              <a:t>     typedef  </a:t>
            </a:r>
            <a:r>
              <a:rPr lang="en-US" altLang="zh-CN" dirty="0" err="1"/>
              <a:t>basic_string_view</a:t>
            </a:r>
            <a:r>
              <a:rPr lang="en-US" altLang="zh-CN" dirty="0"/>
              <a:t>&lt;char&gt; </a:t>
            </a:r>
            <a:r>
              <a:rPr lang="en-US" altLang="zh-CN" dirty="0" err="1"/>
              <a:t>string_view</a:t>
            </a:r>
            <a:r>
              <a:rPr lang="en-US" altLang="zh-CN" dirty="0"/>
              <a:t>;</a:t>
            </a:r>
          </a:p>
          <a:p>
            <a:pPr marL="0" indent="0"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const string &amp;</a:t>
            </a:r>
            <a:r>
              <a:rPr lang="zh-CN" altLang="en-US" dirty="0"/>
              <a:t>的简单替代品，不会产生开销，从不复制字符串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与</a:t>
            </a:r>
            <a:r>
              <a:rPr lang="en-US" altLang="zh-CN" dirty="0"/>
              <a:t>string</a:t>
            </a:r>
            <a:r>
              <a:rPr lang="zh-CN" altLang="en-US" dirty="0"/>
              <a:t>类似的接口，去掉了</a:t>
            </a:r>
            <a:r>
              <a:rPr lang="en-US" altLang="zh-CN" dirty="0" err="1"/>
              <a:t>c_str</a:t>
            </a:r>
            <a:r>
              <a:rPr lang="en-US" altLang="zh-CN" dirty="0"/>
              <a:t>()</a:t>
            </a:r>
          </a:p>
          <a:p>
            <a:pPr>
              <a:defRPr/>
            </a:pPr>
            <a:r>
              <a:rPr lang="zh-CN" altLang="en-US" dirty="0"/>
              <a:t>新增方法：</a:t>
            </a:r>
            <a:r>
              <a:rPr lang="en-US" altLang="zh-CN" dirty="0" err="1"/>
              <a:t>remove_prefix</a:t>
            </a:r>
            <a:r>
              <a:rPr lang="en-US" altLang="zh-CN" dirty="0"/>
              <a:t>(</a:t>
            </a:r>
            <a:r>
              <a:rPr lang="en-US" altLang="zh-CN" dirty="0" err="1"/>
              <a:t>size_t</a:t>
            </a:r>
            <a:r>
              <a:rPr lang="en-US" altLang="zh-CN" dirty="0"/>
              <a:t>);</a:t>
            </a:r>
          </a:p>
          <a:p>
            <a:pPr marL="0" indent="0">
              <a:buNone/>
              <a:defRPr/>
            </a:pPr>
            <a:r>
              <a:rPr lang="en-US" altLang="zh-CN" dirty="0"/>
              <a:t>                         </a:t>
            </a:r>
            <a:r>
              <a:rPr lang="en-US" altLang="zh-CN" dirty="0" err="1"/>
              <a:t>remove_suffix</a:t>
            </a:r>
            <a:r>
              <a:rPr lang="en-US" altLang="zh-CN" dirty="0"/>
              <a:t>(</a:t>
            </a:r>
            <a:r>
              <a:rPr lang="en-US" altLang="zh-CN" dirty="0" err="1"/>
              <a:t>size_t</a:t>
            </a:r>
            <a:r>
              <a:rPr lang="en-US" altLang="zh-CN" dirty="0"/>
              <a:t>);     //</a:t>
            </a:r>
            <a:r>
              <a:rPr lang="zh-CN" altLang="en-US" dirty="0"/>
              <a:t>收缩字符串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字面量：</a:t>
            </a:r>
            <a:r>
              <a:rPr lang="en-US" altLang="zh-CN" dirty="0"/>
              <a:t>auto av = “</a:t>
            </a:r>
            <a:r>
              <a:rPr lang="en-US" altLang="zh-CN" dirty="0" err="1"/>
              <a:t>good”sv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6084" name="页脚占位符 3">
            <a:extLst>
              <a:ext uri="{FF2B5EF4-FFF2-40B4-BE49-F238E27FC236}">
                <a16:creationId xmlns:a16="http://schemas.microsoft.com/office/drawing/2014/main" id="{89ED5174-59C9-446C-87BE-C36A089E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A82959-E453-4E5C-BC7E-579A107DC77E}" type="slidenum">
              <a:rPr lang="en-US" altLang="zh-CN" b="0" i="0" smtClean="0">
                <a:latin typeface="Verdana" panose="020B0604030504040204" pitchFamily="34" charset="0"/>
              </a:rPr>
              <a:pPr/>
              <a:t>43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4965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11B91486-0781-4B28-B23B-9C6C93C25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练习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1EB90AB8-BA11-40F5-B755-2FBFFB2C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5805264"/>
            <a:ext cx="9045822" cy="378879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6084" name="页脚占位符 3">
            <a:extLst>
              <a:ext uri="{FF2B5EF4-FFF2-40B4-BE49-F238E27FC236}">
                <a16:creationId xmlns:a16="http://schemas.microsoft.com/office/drawing/2014/main" id="{89ED5174-59C9-446C-87BE-C36A089E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A82959-E453-4E5C-BC7E-579A107DC77E}" type="slidenum">
              <a:rPr lang="en-US" altLang="zh-CN" b="0" i="0" smtClean="0">
                <a:latin typeface="Verdana" panose="020B0604030504040204" pitchFamily="34" charset="0"/>
              </a:rPr>
              <a:pPr/>
              <a:t>44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769831-C6B3-4A22-A1C8-3C97831A7753}"/>
              </a:ext>
            </a:extLst>
          </p:cNvPr>
          <p:cNvSpPr txBox="1"/>
          <p:nvPr/>
        </p:nvSpPr>
        <p:spPr>
          <a:xfrm>
            <a:off x="35496" y="1340768"/>
            <a:ext cx="7820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800" b="0" i="0" dirty="0"/>
              <a:t>输入一行字符串，找出所有的单词。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487716-A7D1-47CC-B558-D2B9B1324882}"/>
              </a:ext>
            </a:extLst>
          </p:cNvPr>
          <p:cNvSpPr txBox="1"/>
          <p:nvPr/>
        </p:nvSpPr>
        <p:spPr>
          <a:xfrm>
            <a:off x="6084168" y="549806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findword</a:t>
            </a:r>
            <a:r>
              <a:rPr lang="en-US" altLang="zh-CN" sz="2800" dirty="0"/>
              <a:t>.cpp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6340239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11B91486-0781-4B28-B23B-9C6C93C25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练习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1EB90AB8-BA11-40F5-B755-2FBFFB2C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5805264"/>
            <a:ext cx="9045822" cy="378879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6084" name="页脚占位符 3">
            <a:extLst>
              <a:ext uri="{FF2B5EF4-FFF2-40B4-BE49-F238E27FC236}">
                <a16:creationId xmlns:a16="http://schemas.microsoft.com/office/drawing/2014/main" id="{89ED5174-59C9-446C-87BE-C36A089E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A82959-E453-4E5C-BC7E-579A107DC77E}" type="slidenum">
              <a:rPr lang="en-US" altLang="zh-CN" b="0" i="0" smtClean="0">
                <a:latin typeface="Verdana" panose="020B0604030504040204" pitchFamily="34" charset="0"/>
              </a:rPr>
              <a:pPr/>
              <a:t>45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769831-C6B3-4A22-A1C8-3C97831A7753}"/>
              </a:ext>
            </a:extLst>
          </p:cNvPr>
          <p:cNvSpPr txBox="1"/>
          <p:nvPr/>
        </p:nvSpPr>
        <p:spPr>
          <a:xfrm>
            <a:off x="35496" y="1340768"/>
            <a:ext cx="78200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800" b="0" i="0" dirty="0"/>
              <a:t>求给定字符串中最长无重复子字符串的长度。</a:t>
            </a:r>
            <a:endParaRPr lang="en-US" altLang="zh-CN" sz="2800" b="0" i="0" dirty="0"/>
          </a:p>
          <a:p>
            <a:pPr lvl="1"/>
            <a:endParaRPr lang="en-US" altLang="zh-CN" sz="2800" b="0" i="0" dirty="0"/>
          </a:p>
          <a:p>
            <a:pPr lvl="1"/>
            <a:r>
              <a:rPr lang="zh-CN" altLang="en-US" sz="2800" b="0" i="0" dirty="0">
                <a:solidFill>
                  <a:srgbClr val="FF0000"/>
                </a:solidFill>
              </a:rPr>
              <a:t>例如：</a:t>
            </a:r>
            <a:r>
              <a:rPr lang="en-US" altLang="zh-CN" sz="2800" b="0" i="0" dirty="0" err="1"/>
              <a:t>abcdfdfdabcd</a:t>
            </a:r>
            <a:r>
              <a:rPr lang="zh-CN" altLang="en-US" sz="2800" b="0" i="0" dirty="0"/>
              <a:t>，最长子串</a:t>
            </a:r>
            <a:r>
              <a:rPr lang="en-US" altLang="zh-CN" sz="2800" b="0" i="0" dirty="0" err="1"/>
              <a:t>abcd</a:t>
            </a:r>
            <a:r>
              <a:rPr lang="zh-CN" altLang="en-US" sz="2800" b="0" i="0" dirty="0"/>
              <a:t>，长度</a:t>
            </a:r>
            <a:r>
              <a:rPr lang="en-US" altLang="zh-CN" sz="2800" b="0" i="0" dirty="0"/>
              <a:t>4</a:t>
            </a:r>
            <a:r>
              <a:rPr lang="zh-CN" altLang="en-US" sz="2800" b="0" i="0" dirty="0"/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D43A90-80F9-4C31-BF8D-CC83E4F4641C}"/>
              </a:ext>
            </a:extLst>
          </p:cNvPr>
          <p:cNvSpPr txBox="1"/>
          <p:nvPr/>
        </p:nvSpPr>
        <p:spPr>
          <a:xfrm>
            <a:off x="5652120" y="5570287"/>
            <a:ext cx="294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getmaxlength.cpp</a:t>
            </a:r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231572077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11B91486-0781-4B28-B23B-9C6C93C25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正则表达式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1EB90AB8-BA11-40F5-B755-2FBFFB2C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5805264"/>
            <a:ext cx="9045822" cy="378879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6084" name="页脚占位符 3">
            <a:extLst>
              <a:ext uri="{FF2B5EF4-FFF2-40B4-BE49-F238E27FC236}">
                <a16:creationId xmlns:a16="http://schemas.microsoft.com/office/drawing/2014/main" id="{89ED5174-59C9-446C-87BE-C36A089E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A82959-E453-4E5C-BC7E-579A107DC77E}" type="slidenum">
              <a:rPr lang="en-US" altLang="zh-CN" b="0" i="0" smtClean="0">
                <a:latin typeface="Verdana" panose="020B0604030504040204" pitchFamily="34" charset="0"/>
              </a:rPr>
              <a:pPr/>
              <a:t>46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5D1CFC2-24C0-4DE1-92FA-2E0F28D180DE}"/>
              </a:ext>
            </a:extLst>
          </p:cNvPr>
          <p:cNvSpPr txBox="1">
            <a:spLocks/>
          </p:cNvSpPr>
          <p:nvPr/>
        </p:nvSpPr>
        <p:spPr bwMode="auto">
          <a:xfrm>
            <a:off x="542914" y="1197770"/>
            <a:ext cx="9045822" cy="518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b="0" i="0" dirty="0"/>
              <a:t>正则表达式</a:t>
            </a:r>
            <a:r>
              <a:rPr lang="en-US" altLang="zh-CN" b="0" i="0" dirty="0"/>
              <a:t>(regular expression)</a:t>
            </a:r>
            <a:r>
              <a:rPr lang="zh-CN" altLang="en-US" b="0" i="0" dirty="0"/>
              <a:t>描述了一种字符串匹</a:t>
            </a:r>
            <a:endParaRPr lang="en-US" altLang="zh-CN" b="0" i="0" dirty="0"/>
          </a:p>
          <a:p>
            <a:pPr marL="0" indent="0">
              <a:buNone/>
              <a:defRPr/>
            </a:pPr>
            <a:r>
              <a:rPr lang="en-US" altLang="zh-CN" b="0" i="0" dirty="0"/>
              <a:t>     </a:t>
            </a:r>
            <a:r>
              <a:rPr lang="zh-CN" altLang="en-US" b="0" i="0" dirty="0"/>
              <a:t>配的模式（</a:t>
            </a:r>
            <a:r>
              <a:rPr lang="en-US" altLang="zh-CN" b="0" i="0" dirty="0"/>
              <a:t>pattern</a:t>
            </a:r>
            <a:r>
              <a:rPr lang="zh-CN" altLang="en-US" b="0" i="0" dirty="0"/>
              <a:t>），可以用来检查一个串是否含</a:t>
            </a:r>
            <a:endParaRPr lang="en-US" altLang="zh-CN" b="0" i="0" dirty="0"/>
          </a:p>
          <a:p>
            <a:pPr marL="0" indent="0">
              <a:buNone/>
              <a:defRPr/>
            </a:pPr>
            <a:r>
              <a:rPr lang="en-US" altLang="zh-CN" b="0" i="0" dirty="0"/>
              <a:t>     </a:t>
            </a:r>
            <a:r>
              <a:rPr lang="zh-CN" altLang="en-US" b="0" i="0" dirty="0"/>
              <a:t>有某种子串、将匹配的子串替换或者从某个串中取</a:t>
            </a:r>
            <a:endParaRPr lang="en-US" altLang="zh-CN" b="0" i="0" dirty="0"/>
          </a:p>
          <a:p>
            <a:pPr marL="0" indent="0">
              <a:buNone/>
              <a:defRPr/>
            </a:pPr>
            <a:r>
              <a:rPr lang="en-US" altLang="zh-CN" b="0" i="0" dirty="0"/>
              <a:t>     </a:t>
            </a:r>
            <a:r>
              <a:rPr lang="zh-CN" altLang="en-US" b="0" i="0" dirty="0"/>
              <a:t>出符合某个条件的子串等。</a:t>
            </a:r>
            <a:endParaRPr lang="en-US" altLang="zh-CN" b="0" i="0" dirty="0"/>
          </a:p>
          <a:p>
            <a:pPr marL="0" indent="0">
              <a:buNone/>
              <a:defRPr/>
            </a:pPr>
            <a:endParaRPr lang="en-US" altLang="zh-CN" b="0" i="0" kern="0" dirty="0"/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lang="en-US" altLang="zh-CN" b="0" i="0" kern="0" dirty="0"/>
              <a:t>&lt;regex&gt;</a:t>
            </a:r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b="0" i="0" kern="0" dirty="0"/>
              <a:t>定义了基本模板类型</a:t>
            </a:r>
            <a:r>
              <a:rPr lang="en-US" altLang="zh-CN" b="0" i="0" kern="0" dirty="0" err="1"/>
              <a:t>basic_regex</a:t>
            </a:r>
            <a:r>
              <a:rPr lang="zh-CN" altLang="en-US" b="0" i="0" kern="0" dirty="0"/>
              <a:t>、</a:t>
            </a:r>
            <a:r>
              <a:rPr lang="en-US" altLang="zh-CN" b="0" i="0" kern="0" dirty="0" err="1"/>
              <a:t>match_results</a:t>
            </a:r>
            <a:r>
              <a:rPr lang="zh-CN" altLang="en-US" b="0" i="0" kern="0" dirty="0"/>
              <a:t>、</a:t>
            </a:r>
            <a:r>
              <a:rPr lang="en-US" altLang="zh-CN" b="0" i="0" kern="0" dirty="0" err="1"/>
              <a:t>sub_match</a:t>
            </a:r>
            <a:r>
              <a:rPr lang="zh-CN" altLang="en-US" b="0" i="0" kern="0" dirty="0"/>
              <a:t>和三个算法</a:t>
            </a:r>
            <a:r>
              <a:rPr lang="en-US" altLang="zh-CN" b="0" i="0" kern="0" dirty="0" err="1"/>
              <a:t>regex_match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 </a:t>
            </a:r>
          </a:p>
          <a:p>
            <a:pPr marL="0" indent="0">
              <a:buNone/>
              <a:defRPr/>
            </a:pPr>
            <a:r>
              <a:rPr lang="en-US" altLang="zh-CN" b="0" i="0" kern="0" dirty="0"/>
              <a:t>     </a:t>
            </a:r>
            <a:r>
              <a:rPr lang="en-US" altLang="zh-CN" b="0" i="0" kern="0" dirty="0" err="1"/>
              <a:t>regex_search</a:t>
            </a:r>
            <a:r>
              <a:rPr lang="zh-CN" altLang="en-US" b="0" i="0" kern="0" dirty="0"/>
              <a:t>、</a:t>
            </a:r>
            <a:r>
              <a:rPr lang="en-US" altLang="zh-CN" b="0" i="0" kern="0" dirty="0" err="1"/>
              <a:t>regex_replace</a:t>
            </a:r>
            <a:r>
              <a:rPr lang="zh-CN" altLang="en-US" b="0" i="0" kern="0" dirty="0"/>
              <a:t>。</a:t>
            </a:r>
            <a:endParaRPr lang="en-US" altLang="zh-CN" b="0" i="0" kern="0" dirty="0"/>
          </a:p>
          <a:p>
            <a:pPr marL="0" indent="0">
              <a:buNone/>
              <a:defRPr/>
            </a:pPr>
            <a:endParaRPr lang="en-US" altLang="zh-CN" b="0" i="0" kern="0" dirty="0"/>
          </a:p>
          <a:p>
            <a:pPr>
              <a:defRPr/>
            </a:pPr>
            <a:endParaRPr lang="zh-CN" altLang="en-US" b="0" i="0" kern="0" dirty="0"/>
          </a:p>
        </p:txBody>
      </p:sp>
    </p:spTree>
    <p:extLst>
      <p:ext uri="{BB962C8B-B14F-4D97-AF65-F5344CB8AC3E}">
        <p14:creationId xmlns:p14="http://schemas.microsoft.com/office/powerpoint/2010/main" val="62253683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11B91486-0781-4B28-B23B-9C6C93C25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正则表达式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1EB90AB8-BA11-40F5-B755-2FBFFB2C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5805264"/>
            <a:ext cx="9045822" cy="378879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6084" name="页脚占位符 3">
            <a:extLst>
              <a:ext uri="{FF2B5EF4-FFF2-40B4-BE49-F238E27FC236}">
                <a16:creationId xmlns:a16="http://schemas.microsoft.com/office/drawing/2014/main" id="{89ED5174-59C9-446C-87BE-C36A089E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A82959-E453-4E5C-BC7E-579A107DC77E}" type="slidenum">
              <a:rPr lang="en-US" altLang="zh-CN" b="0" i="0" smtClean="0">
                <a:latin typeface="Verdana" panose="020B0604030504040204" pitchFamily="34" charset="0"/>
              </a:rPr>
              <a:pPr/>
              <a:t>47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5D1CFC2-24C0-4DE1-92FA-2E0F28D180DE}"/>
              </a:ext>
            </a:extLst>
          </p:cNvPr>
          <p:cNvSpPr txBox="1">
            <a:spLocks/>
          </p:cNvSpPr>
          <p:nvPr/>
        </p:nvSpPr>
        <p:spPr bwMode="auto">
          <a:xfrm>
            <a:off x="542914" y="1197770"/>
            <a:ext cx="9045822" cy="518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  <a:defRPr/>
            </a:pPr>
            <a:r>
              <a:rPr lang="en-US" altLang="zh-CN" b="0" i="0" kern="0" dirty="0"/>
              <a:t>template &lt;…&gt;</a:t>
            </a:r>
          </a:p>
          <a:p>
            <a:pPr marL="0" indent="0">
              <a:buNone/>
              <a:defRPr/>
            </a:pPr>
            <a:r>
              <a:rPr lang="en-US" altLang="zh-CN" b="0" i="0" kern="0" dirty="0"/>
              <a:t>     bool </a:t>
            </a:r>
            <a:r>
              <a:rPr lang="en-US" altLang="zh-CN" b="0" i="0" kern="0" dirty="0" err="1"/>
              <a:t>regex_match</a:t>
            </a:r>
            <a:r>
              <a:rPr lang="en-US" altLang="zh-CN" b="0" i="0" kern="0" dirty="0"/>
              <a:t>(</a:t>
            </a:r>
            <a:r>
              <a:rPr lang="en-US" altLang="zh-CN" b="0" i="0" kern="0" dirty="0" err="1"/>
              <a:t>InputSequence</a:t>
            </a:r>
            <a:r>
              <a:rPr lang="en-US" altLang="zh-CN" b="0" i="0" kern="0" dirty="0"/>
              <a:t>[,</a:t>
            </a:r>
            <a:r>
              <a:rPr lang="en-US" altLang="zh-CN" b="0" i="0" kern="0" dirty="0" err="1"/>
              <a:t>MatchResults</a:t>
            </a:r>
            <a:r>
              <a:rPr lang="en-US" altLang="zh-CN" b="0" i="0" kern="0" dirty="0"/>
              <a:t>], </a:t>
            </a:r>
          </a:p>
          <a:p>
            <a:pPr marL="0" indent="0">
              <a:buNone/>
              <a:defRPr/>
            </a:pPr>
            <a:r>
              <a:rPr lang="en-US" altLang="zh-CN" b="0" i="0" kern="0" dirty="0"/>
              <a:t>          </a:t>
            </a:r>
            <a:r>
              <a:rPr lang="en-US" altLang="zh-CN" b="0" i="0" kern="0" dirty="0" err="1"/>
              <a:t>RegEx</a:t>
            </a:r>
            <a:r>
              <a:rPr lang="en-US" altLang="zh-CN" b="0" i="0" kern="0" dirty="0"/>
              <a:t>[,Flags]);</a:t>
            </a:r>
          </a:p>
          <a:p>
            <a:pPr marL="0" indent="0">
              <a:buNone/>
              <a:defRPr/>
            </a:pPr>
            <a:r>
              <a:rPr lang="en-US" altLang="zh-CN" b="0" i="0" kern="0" dirty="0"/>
              <a:t>    </a:t>
            </a:r>
            <a:r>
              <a:rPr lang="zh-CN" altLang="en-US" b="0" i="0" kern="0" dirty="0"/>
              <a:t>验证</a:t>
            </a:r>
            <a:r>
              <a:rPr lang="en-US" altLang="zh-CN" b="0" i="0" kern="0" dirty="0" err="1"/>
              <a:t>InputSequence</a:t>
            </a:r>
            <a:r>
              <a:rPr lang="zh-CN" altLang="en-US" b="0" i="0" kern="0" dirty="0"/>
              <a:t>与正则表达式</a:t>
            </a:r>
            <a:r>
              <a:rPr lang="en-US" altLang="zh-CN" b="0" i="0" kern="0" dirty="0" err="1"/>
              <a:t>RegEx</a:t>
            </a:r>
            <a:r>
              <a:rPr lang="zh-CN" altLang="en-US" b="0" i="0" kern="0" dirty="0"/>
              <a:t>是否匹配，</a:t>
            </a:r>
            <a:endParaRPr lang="en-US" altLang="zh-CN" b="0" i="0" kern="0" dirty="0"/>
          </a:p>
          <a:p>
            <a:pPr marL="0" indent="0">
              <a:buNone/>
              <a:defRPr/>
            </a:pPr>
            <a:r>
              <a:rPr lang="en-US" altLang="zh-CN" b="0" i="0" kern="0" dirty="0"/>
              <a:t>    </a:t>
            </a:r>
            <a:r>
              <a:rPr lang="zh-CN" altLang="en-US" b="0" i="0" kern="0" dirty="0"/>
              <a:t>返回</a:t>
            </a:r>
            <a:r>
              <a:rPr lang="en-US" altLang="zh-CN" b="0" i="0" kern="0" dirty="0"/>
              <a:t>true</a:t>
            </a:r>
            <a:r>
              <a:rPr lang="zh-CN" altLang="en-US" b="0" i="0" kern="0" dirty="0"/>
              <a:t>或</a:t>
            </a:r>
            <a:r>
              <a:rPr lang="en-US" altLang="zh-CN" b="0" i="0" kern="0" dirty="0"/>
              <a:t>false</a:t>
            </a:r>
            <a:r>
              <a:rPr lang="zh-CN" altLang="en-US" b="0" i="0" kern="0" dirty="0"/>
              <a:t>。如果匹配，</a:t>
            </a:r>
            <a:r>
              <a:rPr lang="en-US" altLang="zh-CN" b="0" i="0" kern="0" dirty="0" err="1"/>
              <a:t>MatchResults</a:t>
            </a:r>
            <a:r>
              <a:rPr lang="zh-CN" altLang="en-US" b="0" i="0" kern="0" dirty="0"/>
              <a:t>参数是</a:t>
            </a:r>
            <a:endParaRPr lang="en-US" altLang="zh-CN" b="0" i="0" kern="0" dirty="0"/>
          </a:p>
          <a:p>
            <a:pPr marL="0" indent="0">
              <a:buNone/>
              <a:defRPr/>
            </a:pPr>
            <a:r>
              <a:rPr lang="en-US" altLang="zh-CN" b="0" i="0" kern="0" dirty="0"/>
              <a:t>    </a:t>
            </a:r>
            <a:r>
              <a:rPr lang="en-US" altLang="zh-CN" b="0" i="0" kern="0" dirty="0" err="1"/>
              <a:t>match_results</a:t>
            </a:r>
            <a:r>
              <a:rPr lang="zh-CN" altLang="en-US" b="0" i="0" kern="0" dirty="0"/>
              <a:t>引用，接受匹配。否则</a:t>
            </a:r>
            <a:endParaRPr lang="en-US" altLang="zh-CN" b="0" i="0" kern="0" dirty="0"/>
          </a:p>
          <a:p>
            <a:pPr marL="0" indent="0">
              <a:buNone/>
              <a:defRPr/>
            </a:pPr>
            <a:r>
              <a:rPr lang="en-US" altLang="zh-CN" b="0" i="0" kern="0" dirty="0"/>
              <a:t>    </a:t>
            </a:r>
            <a:r>
              <a:rPr lang="zh-CN" altLang="en-US" b="0" i="0" kern="0" dirty="0"/>
              <a:t>，</a:t>
            </a:r>
            <a:r>
              <a:rPr lang="en-US" altLang="zh-CN" b="0" i="0" kern="0" dirty="0" err="1"/>
              <a:t>MatchResults.size</a:t>
            </a:r>
            <a:r>
              <a:rPr lang="en-US" altLang="zh-CN" b="0" i="0" kern="0"/>
              <a:t>()=0</a:t>
            </a:r>
            <a:endParaRPr lang="zh-CN" altLang="en-US" b="0" i="0" kern="0" dirty="0"/>
          </a:p>
        </p:txBody>
      </p:sp>
    </p:spTree>
    <p:extLst>
      <p:ext uri="{BB962C8B-B14F-4D97-AF65-F5344CB8AC3E}">
        <p14:creationId xmlns:p14="http://schemas.microsoft.com/office/powerpoint/2010/main" val="28345766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11B91486-0781-4B28-B23B-9C6C93C25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正则表达式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1EB90AB8-BA11-40F5-B755-2FBFFB2C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5805264"/>
            <a:ext cx="9045822" cy="378879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6084" name="页脚占位符 3">
            <a:extLst>
              <a:ext uri="{FF2B5EF4-FFF2-40B4-BE49-F238E27FC236}">
                <a16:creationId xmlns:a16="http://schemas.microsoft.com/office/drawing/2014/main" id="{89ED5174-59C9-446C-87BE-C36A089E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A82959-E453-4E5C-BC7E-579A107DC77E}" type="slidenum">
              <a:rPr lang="en-US" altLang="zh-CN" b="0" i="0" smtClean="0">
                <a:latin typeface="Verdana" panose="020B0604030504040204" pitchFamily="34" charset="0"/>
              </a:rPr>
              <a:pPr/>
              <a:t>48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5D1CFC2-24C0-4DE1-92FA-2E0F28D180DE}"/>
              </a:ext>
            </a:extLst>
          </p:cNvPr>
          <p:cNvSpPr txBox="1">
            <a:spLocks/>
          </p:cNvSpPr>
          <p:nvPr/>
        </p:nvSpPr>
        <p:spPr bwMode="auto">
          <a:xfrm>
            <a:off x="542914" y="1197770"/>
            <a:ext cx="9045822" cy="518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b="0" i="0" kern="0" dirty="0"/>
              <a:t>C++</a:t>
            </a:r>
            <a:r>
              <a:rPr lang="zh-CN" altLang="en-US" b="0" i="0" kern="0" dirty="0"/>
              <a:t>支持多种正则表达式语法</a:t>
            </a:r>
            <a:endParaRPr lang="en-US" altLang="zh-CN" b="0" i="0" kern="0" dirty="0"/>
          </a:p>
          <a:p>
            <a:pPr>
              <a:defRPr/>
            </a:pPr>
            <a:r>
              <a:rPr lang="en-US" altLang="zh-CN" b="0" i="0" kern="0" dirty="0">
                <a:hlinkClick r:id="rId3"/>
              </a:rPr>
              <a:t>ECMAScript</a:t>
            </a:r>
            <a:r>
              <a:rPr lang="zh-CN" altLang="en-US" b="0" i="0" kern="0" dirty="0">
                <a:hlinkClick r:id="rId3"/>
              </a:rPr>
              <a:t>语法</a:t>
            </a:r>
            <a:r>
              <a:rPr lang="zh-CN" altLang="en-US" b="0" i="0" kern="0" dirty="0"/>
              <a:t>，见后续表。</a:t>
            </a:r>
            <a:endParaRPr lang="en-US" altLang="zh-CN" b="0" i="0" kern="0" dirty="0"/>
          </a:p>
          <a:p>
            <a:pPr marL="0" indent="0">
              <a:buNone/>
              <a:defRPr/>
            </a:pPr>
            <a:r>
              <a:rPr lang="en-US" altLang="zh-CN" b="0" i="0" kern="0" dirty="0"/>
              <a:t>     </a:t>
            </a:r>
          </a:p>
          <a:p>
            <a:pPr marL="0" indent="0">
              <a:buNone/>
              <a:defRPr/>
            </a:pPr>
            <a:r>
              <a:rPr lang="en-US" altLang="zh-CN" b="0" i="0" kern="0" dirty="0"/>
              <a:t>     </a:t>
            </a:r>
            <a:endParaRPr lang="zh-CN" altLang="en-US" b="0" i="0" kern="0" dirty="0"/>
          </a:p>
        </p:txBody>
      </p:sp>
    </p:spTree>
    <p:extLst>
      <p:ext uri="{BB962C8B-B14F-4D97-AF65-F5344CB8AC3E}">
        <p14:creationId xmlns:p14="http://schemas.microsoft.com/office/powerpoint/2010/main" val="314322881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11B91486-0781-4B28-B23B-9C6C93C25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正则表达式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1EB90AB8-BA11-40F5-B755-2FBFFB2C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5805264"/>
            <a:ext cx="9045822" cy="378879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6084" name="页脚占位符 3">
            <a:extLst>
              <a:ext uri="{FF2B5EF4-FFF2-40B4-BE49-F238E27FC236}">
                <a16:creationId xmlns:a16="http://schemas.microsoft.com/office/drawing/2014/main" id="{89ED5174-59C9-446C-87BE-C36A089E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A82959-E453-4E5C-BC7E-579A107DC77E}" type="slidenum">
              <a:rPr lang="en-US" altLang="zh-CN" b="0" i="0" smtClean="0">
                <a:latin typeface="Verdana" panose="020B0604030504040204" pitchFamily="34" charset="0"/>
              </a:rPr>
              <a:pPr/>
              <a:t>49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8F8BA79-31D2-4230-949D-72C346057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761332"/>
              </p:ext>
            </p:extLst>
          </p:nvPr>
        </p:nvGraphicFramePr>
        <p:xfrm>
          <a:off x="755575" y="1397000"/>
          <a:ext cx="7820099" cy="55068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4681">
                  <a:extLst>
                    <a:ext uri="{9D8B030D-6E8A-4147-A177-3AD203B41FA5}">
                      <a16:colId xmlns:a16="http://schemas.microsoft.com/office/drawing/2014/main" val="2178145892"/>
                    </a:ext>
                  </a:extLst>
                </a:gridCol>
                <a:gridCol w="5055418">
                  <a:extLst>
                    <a:ext uri="{9D8B030D-6E8A-4147-A177-3AD203B41FA5}">
                      <a16:colId xmlns:a16="http://schemas.microsoft.com/office/drawing/2014/main" val="1282780691"/>
                    </a:ext>
                  </a:extLst>
                </a:gridCol>
              </a:tblGrid>
              <a:tr h="6680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表达式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意义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901543"/>
                  </a:ext>
                </a:extLst>
              </a:tr>
              <a:tr h="668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.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newline</a:t>
                      </a:r>
                      <a:r>
                        <a:rPr lang="zh-CN" altLang="en-US" sz="2800" dirty="0"/>
                        <a:t>以外的任何字符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392320"/>
                  </a:ext>
                </a:extLst>
              </a:tr>
              <a:tr h="668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[…]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…</a:t>
                      </a:r>
                      <a:r>
                        <a:rPr lang="zh-CN" altLang="en-US" sz="2800" dirty="0"/>
                        <a:t>字符中的任何一个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003810"/>
                  </a:ext>
                </a:extLst>
              </a:tr>
              <a:tr h="668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[^…]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…</a:t>
                      </a:r>
                      <a:r>
                        <a:rPr lang="zh-CN" altLang="en-US" sz="2800" dirty="0"/>
                        <a:t>字符之外的任何一个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513543"/>
                  </a:ext>
                </a:extLst>
              </a:tr>
              <a:tr h="668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[[:</a:t>
                      </a:r>
                      <a:r>
                        <a:rPr lang="en-US" altLang="zh-CN" sz="2800" dirty="0" err="1"/>
                        <a:t>charclass</a:t>
                      </a:r>
                      <a:r>
                        <a:rPr lang="en-US" altLang="zh-CN" sz="2800" dirty="0"/>
                        <a:t>:]]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指定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字符类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charclass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中的一个，见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页表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789978"/>
                  </a:ext>
                </a:extLst>
              </a:tr>
              <a:tr h="6680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\f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\r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\v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一个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newline,tabulator,form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feed,carriage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return,vertical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tab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425933"/>
                  </a:ext>
                </a:extLst>
              </a:tr>
              <a:tr h="6680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xhh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\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uhhh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一个十六进制字符或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186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20625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EBFCE19-4CCE-4FDD-909F-D75073BC58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855663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第一讲 字符串类及流</a:t>
            </a:r>
            <a:endParaRPr lang="en-US" altLang="zh-CN" sz="4000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11B91486-0781-4B28-B23B-9C6C93C25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正则表达式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1EB90AB8-BA11-40F5-B755-2FBFFB2C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5805264"/>
            <a:ext cx="9045822" cy="378879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6084" name="页脚占位符 3">
            <a:extLst>
              <a:ext uri="{FF2B5EF4-FFF2-40B4-BE49-F238E27FC236}">
                <a16:creationId xmlns:a16="http://schemas.microsoft.com/office/drawing/2014/main" id="{89ED5174-59C9-446C-87BE-C36A089E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A82959-E453-4E5C-BC7E-579A107DC77E}" type="slidenum">
              <a:rPr lang="en-US" altLang="zh-CN" b="0" i="0" smtClean="0">
                <a:latin typeface="Verdana" panose="020B0604030504040204" pitchFamily="34" charset="0"/>
              </a:rPr>
              <a:pPr/>
              <a:t>50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8F8BA79-31D2-4230-949D-72C346057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561286"/>
              </p:ext>
            </p:extLst>
          </p:nvPr>
        </p:nvGraphicFramePr>
        <p:xfrm>
          <a:off x="755575" y="1397000"/>
          <a:ext cx="7820099" cy="49531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4681">
                  <a:extLst>
                    <a:ext uri="{9D8B030D-6E8A-4147-A177-3AD203B41FA5}">
                      <a16:colId xmlns:a16="http://schemas.microsoft.com/office/drawing/2014/main" val="2178145892"/>
                    </a:ext>
                  </a:extLst>
                </a:gridCol>
                <a:gridCol w="5055418">
                  <a:extLst>
                    <a:ext uri="{9D8B030D-6E8A-4147-A177-3AD203B41FA5}">
                      <a16:colId xmlns:a16="http://schemas.microsoft.com/office/drawing/2014/main" val="1282780691"/>
                    </a:ext>
                  </a:extLst>
                </a:gridCol>
              </a:tblGrid>
              <a:tr h="6680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表达式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意义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901543"/>
                  </a:ext>
                </a:extLst>
              </a:tr>
              <a:tr h="6680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前一个字符或群组，任意次数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392320"/>
                  </a:ext>
                </a:extLst>
              </a:tr>
              <a:tr h="6680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前一个字符或群组，零次或</a:t>
                      </a:r>
                      <a:r>
                        <a:rPr lang="en-US" altLang="zh-CN" sz="2800" dirty="0"/>
                        <a:t>1</a:t>
                      </a:r>
                      <a:r>
                        <a:rPr lang="zh-CN" altLang="en-US" sz="2800" dirty="0"/>
                        <a:t>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003810"/>
                  </a:ext>
                </a:extLst>
              </a:tr>
              <a:tr h="668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+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前一个字符或群组，至少一次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513543"/>
                  </a:ext>
                </a:extLst>
              </a:tr>
              <a:tr h="668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{n}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前一个字符或群组，重复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789978"/>
                  </a:ext>
                </a:extLst>
              </a:tr>
              <a:tr h="6680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{n,}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前一个字符或群组，至少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425933"/>
                  </a:ext>
                </a:extLst>
              </a:tr>
              <a:tr h="6680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n,m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前一个字符或群组，至少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次，至多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186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93588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11B91486-0781-4B28-B23B-9C6C93C25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正则表达式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1EB90AB8-BA11-40F5-B755-2FBFFB2C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5805264"/>
            <a:ext cx="9045822" cy="378879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6084" name="页脚占位符 3">
            <a:extLst>
              <a:ext uri="{FF2B5EF4-FFF2-40B4-BE49-F238E27FC236}">
                <a16:creationId xmlns:a16="http://schemas.microsoft.com/office/drawing/2014/main" id="{89ED5174-59C9-446C-87BE-C36A089E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A82959-E453-4E5C-BC7E-579A107DC77E}" type="slidenum">
              <a:rPr lang="en-US" altLang="zh-CN" b="0" i="0" smtClean="0">
                <a:latin typeface="Verdana" panose="020B0604030504040204" pitchFamily="34" charset="0"/>
              </a:rPr>
              <a:pPr/>
              <a:t>51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8F8BA79-31D2-4230-949D-72C346057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107657"/>
              </p:ext>
            </p:extLst>
          </p:nvPr>
        </p:nvGraphicFramePr>
        <p:xfrm>
          <a:off x="755575" y="1397000"/>
          <a:ext cx="8001000" cy="46763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28636">
                  <a:extLst>
                    <a:ext uri="{9D8B030D-6E8A-4147-A177-3AD203B41FA5}">
                      <a16:colId xmlns:a16="http://schemas.microsoft.com/office/drawing/2014/main" val="2178145892"/>
                    </a:ext>
                  </a:extLst>
                </a:gridCol>
                <a:gridCol w="5172364">
                  <a:extLst>
                    <a:ext uri="{9D8B030D-6E8A-4147-A177-3AD203B41FA5}">
                      <a16:colId xmlns:a16="http://schemas.microsoft.com/office/drawing/2014/main" val="1282780691"/>
                    </a:ext>
                  </a:extLst>
                </a:gridCol>
              </a:tblGrid>
              <a:tr h="6680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表达式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意义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901543"/>
                  </a:ext>
                </a:extLst>
              </a:tr>
              <a:tr h="668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…|…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在</a:t>
                      </a:r>
                      <a:r>
                        <a:rPr lang="en-US" altLang="zh-CN" sz="2800" dirty="0"/>
                        <a:t>|</a:t>
                      </a:r>
                      <a:r>
                        <a:rPr lang="zh-CN" altLang="en-US" sz="2800" dirty="0"/>
                        <a:t>之前的或之后的模式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392320"/>
                  </a:ext>
                </a:extLst>
              </a:tr>
              <a:tr h="6680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（</a:t>
                      </a:r>
                      <a:r>
                        <a:rPr lang="en-US" altLang="zh-CN" sz="2800" dirty="0"/>
                        <a:t>…)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设定群组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003810"/>
                  </a:ext>
                </a:extLst>
              </a:tr>
              <a:tr h="668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\1,\2,\3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第</a:t>
                      </a:r>
                      <a:r>
                        <a:rPr lang="en-US" altLang="zh-CN" sz="2800" dirty="0"/>
                        <a:t>n</a:t>
                      </a:r>
                      <a:r>
                        <a:rPr lang="zh-CN" altLang="en-US" sz="2800" dirty="0"/>
                        <a:t>个群组，第一个群组索引为</a:t>
                      </a:r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513543"/>
                  </a:ext>
                </a:extLst>
              </a:tr>
              <a:tr h="668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\b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匹配单词边界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789978"/>
                  </a:ext>
                </a:extLst>
              </a:tr>
              <a:tr h="6680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匹配除单词边界外的任何内容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425933"/>
                  </a:ext>
                </a:extLst>
              </a:tr>
              <a:tr h="6680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一行的开始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186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7512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11B91486-0781-4B28-B23B-9C6C93C25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正则表达式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1EB90AB8-BA11-40F5-B755-2FBFFB2C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5805264"/>
            <a:ext cx="9045822" cy="378879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6084" name="页脚占位符 3">
            <a:extLst>
              <a:ext uri="{FF2B5EF4-FFF2-40B4-BE49-F238E27FC236}">
                <a16:creationId xmlns:a16="http://schemas.microsoft.com/office/drawing/2014/main" id="{89ED5174-59C9-446C-87BE-C36A089E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A82959-E453-4E5C-BC7E-579A107DC77E}" type="slidenum">
              <a:rPr lang="en-US" altLang="zh-CN" b="0" i="0" smtClean="0">
                <a:latin typeface="Verdana" panose="020B0604030504040204" pitchFamily="34" charset="0"/>
              </a:rPr>
              <a:pPr/>
              <a:t>52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8F8BA79-31D2-4230-949D-72C346057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19140"/>
              </p:ext>
            </p:extLst>
          </p:nvPr>
        </p:nvGraphicFramePr>
        <p:xfrm>
          <a:off x="755575" y="1397000"/>
          <a:ext cx="8001000" cy="13360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28636">
                  <a:extLst>
                    <a:ext uri="{9D8B030D-6E8A-4147-A177-3AD203B41FA5}">
                      <a16:colId xmlns:a16="http://schemas.microsoft.com/office/drawing/2014/main" val="2178145892"/>
                    </a:ext>
                  </a:extLst>
                </a:gridCol>
                <a:gridCol w="5172364">
                  <a:extLst>
                    <a:ext uri="{9D8B030D-6E8A-4147-A177-3AD203B41FA5}">
                      <a16:colId xmlns:a16="http://schemas.microsoft.com/office/drawing/2014/main" val="1282780691"/>
                    </a:ext>
                  </a:extLst>
                </a:gridCol>
              </a:tblGrid>
              <a:tr h="6680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表达式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意义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901543"/>
                  </a:ext>
                </a:extLst>
              </a:tr>
              <a:tr h="668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$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一行的终点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39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97148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11B91486-0781-4B28-B23B-9C6C93C25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正则表达式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1EB90AB8-BA11-40F5-B755-2FBFFB2C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5805264"/>
            <a:ext cx="9045822" cy="378879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6084" name="页脚占位符 3">
            <a:extLst>
              <a:ext uri="{FF2B5EF4-FFF2-40B4-BE49-F238E27FC236}">
                <a16:creationId xmlns:a16="http://schemas.microsoft.com/office/drawing/2014/main" id="{89ED5174-59C9-446C-87BE-C36A089E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A82959-E453-4E5C-BC7E-579A107DC77E}" type="slidenum">
              <a:rPr lang="en-US" altLang="zh-CN" b="0" i="0" smtClean="0">
                <a:latin typeface="Verdana" panose="020B0604030504040204" pitchFamily="34" charset="0"/>
              </a:rPr>
              <a:pPr/>
              <a:t>53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8F8BA79-31D2-4230-949D-72C346057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22980"/>
              </p:ext>
            </p:extLst>
          </p:nvPr>
        </p:nvGraphicFramePr>
        <p:xfrm>
          <a:off x="755575" y="2204864"/>
          <a:ext cx="8001001" cy="38684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7012">
                  <a:extLst>
                    <a:ext uri="{9D8B030D-6E8A-4147-A177-3AD203B41FA5}">
                      <a16:colId xmlns:a16="http://schemas.microsoft.com/office/drawing/2014/main" val="2096116079"/>
                    </a:ext>
                  </a:extLst>
                </a:gridCol>
                <a:gridCol w="1657012">
                  <a:extLst>
                    <a:ext uri="{9D8B030D-6E8A-4147-A177-3AD203B41FA5}">
                      <a16:colId xmlns:a16="http://schemas.microsoft.com/office/drawing/2014/main" val="942615415"/>
                    </a:ext>
                  </a:extLst>
                </a:gridCol>
                <a:gridCol w="1657012">
                  <a:extLst>
                    <a:ext uri="{9D8B030D-6E8A-4147-A177-3AD203B41FA5}">
                      <a16:colId xmlns:a16="http://schemas.microsoft.com/office/drawing/2014/main" val="2178145892"/>
                    </a:ext>
                  </a:extLst>
                </a:gridCol>
                <a:gridCol w="3029965">
                  <a:extLst>
                    <a:ext uri="{9D8B030D-6E8A-4147-A177-3AD203B41FA5}">
                      <a16:colId xmlns:a16="http://schemas.microsoft.com/office/drawing/2014/main" val="1282780691"/>
                    </a:ext>
                  </a:extLst>
                </a:gridCol>
              </a:tblGrid>
              <a:tr h="5526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字符类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缩写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转义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效果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901543"/>
                  </a:ext>
                </a:extLst>
              </a:tr>
              <a:tr h="5526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[[:</a:t>
                      </a:r>
                      <a:r>
                        <a:rPr lang="en-US" altLang="zh-CN" sz="2800" dirty="0" err="1"/>
                        <a:t>alnum</a:t>
                      </a:r>
                      <a:r>
                        <a:rPr lang="en-US" altLang="zh-CN" sz="2800" dirty="0"/>
                        <a:t>:]]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一个字母或数字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837271"/>
                  </a:ext>
                </a:extLst>
              </a:tr>
              <a:tr h="5526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[[:alpha:]]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一个字母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392320"/>
                  </a:ext>
                </a:extLst>
              </a:tr>
              <a:tr h="5526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[[:blank:]]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一个</a:t>
                      </a:r>
                      <a:r>
                        <a:rPr lang="en-US" altLang="zh-CN" sz="2800" dirty="0"/>
                        <a:t>space</a:t>
                      </a:r>
                      <a:r>
                        <a:rPr lang="zh-CN" altLang="en-US" sz="2800" dirty="0"/>
                        <a:t>或</a:t>
                      </a:r>
                      <a:r>
                        <a:rPr lang="en-US" altLang="zh-CN" sz="2800" dirty="0"/>
                        <a:t>tab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003810"/>
                  </a:ext>
                </a:extLst>
              </a:tr>
              <a:tr h="5526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[[:</a:t>
                      </a:r>
                      <a:r>
                        <a:rPr lang="en-US" altLang="zh-CN" sz="2800" dirty="0" err="1"/>
                        <a:t>cntrl</a:t>
                      </a:r>
                      <a:r>
                        <a:rPr lang="en-US" altLang="zh-CN" sz="2800" dirty="0"/>
                        <a:t>:]]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一个控制字符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513543"/>
                  </a:ext>
                </a:extLst>
              </a:tr>
              <a:tr h="5526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[[:digit:]]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[[:d:]]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\d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一个数字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789978"/>
                  </a:ext>
                </a:extLst>
              </a:tr>
              <a:tr h="5526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一个非数字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42593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063E042-6754-43E5-8183-02FE07EEB0A1}"/>
              </a:ext>
            </a:extLst>
          </p:cNvPr>
          <p:cNvSpPr txBox="1"/>
          <p:nvPr/>
        </p:nvSpPr>
        <p:spPr>
          <a:xfrm>
            <a:off x="755575" y="1412776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P48</a:t>
            </a:r>
            <a:r>
              <a:rPr lang="zh-CN" altLang="en-US" sz="2800" i="0" dirty="0"/>
              <a:t>，</a:t>
            </a:r>
            <a:r>
              <a:rPr lang="en-US" altLang="zh-CN" sz="2800" i="0" dirty="0" err="1"/>
              <a:t>charclass</a:t>
            </a:r>
            <a:r>
              <a:rPr lang="zh-CN" altLang="en-US" sz="2800" i="0" dirty="0"/>
              <a:t>值及含义见下表。</a:t>
            </a:r>
          </a:p>
        </p:txBody>
      </p:sp>
    </p:spTree>
    <p:extLst>
      <p:ext uri="{BB962C8B-B14F-4D97-AF65-F5344CB8AC3E}">
        <p14:creationId xmlns:p14="http://schemas.microsoft.com/office/powerpoint/2010/main" val="2133218275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11B91486-0781-4B28-B23B-9C6C93C25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正则表达式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1EB90AB8-BA11-40F5-B755-2FBFFB2C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5805264"/>
            <a:ext cx="9045822" cy="378879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6084" name="页脚占位符 3">
            <a:extLst>
              <a:ext uri="{FF2B5EF4-FFF2-40B4-BE49-F238E27FC236}">
                <a16:creationId xmlns:a16="http://schemas.microsoft.com/office/drawing/2014/main" id="{89ED5174-59C9-446C-87BE-C36A089E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A82959-E453-4E5C-BC7E-579A107DC77E}" type="slidenum">
              <a:rPr lang="en-US" altLang="zh-CN" b="0" i="0" smtClean="0">
                <a:latin typeface="Verdana" panose="020B0604030504040204" pitchFamily="34" charset="0"/>
              </a:rPr>
              <a:pPr/>
              <a:t>54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8F8BA79-31D2-4230-949D-72C346057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98061"/>
              </p:ext>
            </p:extLst>
          </p:nvPr>
        </p:nvGraphicFramePr>
        <p:xfrm>
          <a:off x="755575" y="2204864"/>
          <a:ext cx="8001001" cy="43666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7012">
                  <a:extLst>
                    <a:ext uri="{9D8B030D-6E8A-4147-A177-3AD203B41FA5}">
                      <a16:colId xmlns:a16="http://schemas.microsoft.com/office/drawing/2014/main" val="2096116079"/>
                    </a:ext>
                  </a:extLst>
                </a:gridCol>
                <a:gridCol w="1657012">
                  <a:extLst>
                    <a:ext uri="{9D8B030D-6E8A-4147-A177-3AD203B41FA5}">
                      <a16:colId xmlns:a16="http://schemas.microsoft.com/office/drawing/2014/main" val="942615415"/>
                    </a:ext>
                  </a:extLst>
                </a:gridCol>
                <a:gridCol w="1657012">
                  <a:extLst>
                    <a:ext uri="{9D8B030D-6E8A-4147-A177-3AD203B41FA5}">
                      <a16:colId xmlns:a16="http://schemas.microsoft.com/office/drawing/2014/main" val="2178145892"/>
                    </a:ext>
                  </a:extLst>
                </a:gridCol>
                <a:gridCol w="3029965">
                  <a:extLst>
                    <a:ext uri="{9D8B030D-6E8A-4147-A177-3AD203B41FA5}">
                      <a16:colId xmlns:a16="http://schemas.microsoft.com/office/drawing/2014/main" val="1282780691"/>
                    </a:ext>
                  </a:extLst>
                </a:gridCol>
              </a:tblGrid>
              <a:tr h="5526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字符类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缩写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转义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效果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901543"/>
                  </a:ext>
                </a:extLst>
              </a:tr>
              <a:tr h="5526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[[:graph:]]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可打印非空白字符，相当于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[[: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alnum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:][: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punct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:]]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186286"/>
                  </a:ext>
                </a:extLst>
              </a:tr>
              <a:tr h="5526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[[:lower:]]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一个小写字母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750125"/>
                  </a:ext>
                </a:extLst>
              </a:tr>
              <a:tr h="5526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[[:print:]]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一个可打印字符，包括空白字符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677343"/>
                  </a:ext>
                </a:extLst>
              </a:tr>
              <a:tr h="5526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[[: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punct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::]]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一个标点符号字符，非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space,digit,letter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27808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063E042-6754-43E5-8183-02FE07EEB0A1}"/>
              </a:ext>
            </a:extLst>
          </p:cNvPr>
          <p:cNvSpPr txBox="1"/>
          <p:nvPr/>
        </p:nvSpPr>
        <p:spPr>
          <a:xfrm>
            <a:off x="755575" y="1412776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P48</a:t>
            </a:r>
            <a:r>
              <a:rPr lang="zh-CN" altLang="en-US" sz="2800" i="0" dirty="0"/>
              <a:t>，</a:t>
            </a:r>
            <a:r>
              <a:rPr lang="en-US" altLang="zh-CN" sz="2800" i="0" dirty="0" err="1"/>
              <a:t>charclass</a:t>
            </a:r>
            <a:r>
              <a:rPr lang="zh-CN" altLang="en-US" sz="2800" i="0" dirty="0"/>
              <a:t>值及含义见下表。</a:t>
            </a:r>
          </a:p>
        </p:txBody>
      </p:sp>
    </p:spTree>
    <p:extLst>
      <p:ext uri="{BB962C8B-B14F-4D97-AF65-F5344CB8AC3E}">
        <p14:creationId xmlns:p14="http://schemas.microsoft.com/office/powerpoint/2010/main" val="122003165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11B91486-0781-4B28-B23B-9C6C93C25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正则表达式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1EB90AB8-BA11-40F5-B755-2FBFFB2C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5805264"/>
            <a:ext cx="9045822" cy="378879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6084" name="页脚占位符 3">
            <a:extLst>
              <a:ext uri="{FF2B5EF4-FFF2-40B4-BE49-F238E27FC236}">
                <a16:creationId xmlns:a16="http://schemas.microsoft.com/office/drawing/2014/main" id="{89ED5174-59C9-446C-87BE-C36A089E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A82959-E453-4E5C-BC7E-579A107DC77E}" type="slidenum">
              <a:rPr lang="en-US" altLang="zh-CN" b="0" i="0" smtClean="0">
                <a:latin typeface="Verdana" panose="020B0604030504040204" pitchFamily="34" charset="0"/>
              </a:rPr>
              <a:pPr/>
              <a:t>55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8F8BA79-31D2-4230-949D-72C346057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660920"/>
              </p:ext>
            </p:extLst>
          </p:nvPr>
        </p:nvGraphicFramePr>
        <p:xfrm>
          <a:off x="755575" y="2204864"/>
          <a:ext cx="8001001" cy="46529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7012">
                  <a:extLst>
                    <a:ext uri="{9D8B030D-6E8A-4147-A177-3AD203B41FA5}">
                      <a16:colId xmlns:a16="http://schemas.microsoft.com/office/drawing/2014/main" val="2096116079"/>
                    </a:ext>
                  </a:extLst>
                </a:gridCol>
                <a:gridCol w="1657012">
                  <a:extLst>
                    <a:ext uri="{9D8B030D-6E8A-4147-A177-3AD203B41FA5}">
                      <a16:colId xmlns:a16="http://schemas.microsoft.com/office/drawing/2014/main" val="942615415"/>
                    </a:ext>
                  </a:extLst>
                </a:gridCol>
                <a:gridCol w="1657012">
                  <a:extLst>
                    <a:ext uri="{9D8B030D-6E8A-4147-A177-3AD203B41FA5}">
                      <a16:colId xmlns:a16="http://schemas.microsoft.com/office/drawing/2014/main" val="2178145892"/>
                    </a:ext>
                  </a:extLst>
                </a:gridCol>
                <a:gridCol w="3029965">
                  <a:extLst>
                    <a:ext uri="{9D8B030D-6E8A-4147-A177-3AD203B41FA5}">
                      <a16:colId xmlns:a16="http://schemas.microsoft.com/office/drawing/2014/main" val="1282780691"/>
                    </a:ext>
                  </a:extLst>
                </a:gridCol>
              </a:tblGrid>
              <a:tr h="5526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字符类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缩写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转义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效果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901543"/>
                  </a:ext>
                </a:extLst>
              </a:tr>
              <a:tr h="5526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[[:space:]]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一个空白字符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186286"/>
                  </a:ext>
                </a:extLst>
              </a:tr>
              <a:tr h="5526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一个非空白字符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750125"/>
                  </a:ext>
                </a:extLst>
              </a:tr>
              <a:tr h="5526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[[:upper:]]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一个大写字母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677343"/>
                  </a:ext>
                </a:extLst>
              </a:tr>
              <a:tr h="5526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[[: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xdigit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:]]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一个十六进制数字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278080"/>
                  </a:ext>
                </a:extLst>
              </a:tr>
              <a:tr h="5526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一个字母、数字或下划线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16165"/>
                  </a:ext>
                </a:extLst>
              </a:tr>
              <a:tr h="5526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一个非字母、非数字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5784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063E042-6754-43E5-8183-02FE07EEB0A1}"/>
              </a:ext>
            </a:extLst>
          </p:cNvPr>
          <p:cNvSpPr txBox="1"/>
          <p:nvPr/>
        </p:nvSpPr>
        <p:spPr>
          <a:xfrm>
            <a:off x="755575" y="1412776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P48</a:t>
            </a:r>
            <a:r>
              <a:rPr lang="zh-CN" altLang="en-US" sz="2800" i="0" dirty="0"/>
              <a:t>，</a:t>
            </a:r>
            <a:r>
              <a:rPr lang="en-US" altLang="zh-CN" sz="2800" i="0" dirty="0" err="1"/>
              <a:t>charclass</a:t>
            </a:r>
            <a:r>
              <a:rPr lang="zh-CN" altLang="en-US" sz="2800" i="0" dirty="0"/>
              <a:t>值及含义见下表。</a:t>
            </a:r>
          </a:p>
        </p:txBody>
      </p:sp>
    </p:spTree>
    <p:extLst>
      <p:ext uri="{BB962C8B-B14F-4D97-AF65-F5344CB8AC3E}">
        <p14:creationId xmlns:p14="http://schemas.microsoft.com/office/powerpoint/2010/main" val="305930547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11B91486-0781-4B28-B23B-9C6C93C25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练习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1EB90AB8-BA11-40F5-B755-2FBFFB2C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5805264"/>
            <a:ext cx="9045822" cy="378879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6084" name="页脚占位符 3">
            <a:extLst>
              <a:ext uri="{FF2B5EF4-FFF2-40B4-BE49-F238E27FC236}">
                <a16:creationId xmlns:a16="http://schemas.microsoft.com/office/drawing/2014/main" id="{89ED5174-59C9-446C-87BE-C36A089E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A82959-E453-4E5C-BC7E-579A107DC77E}" type="slidenum">
              <a:rPr lang="en-US" altLang="zh-CN" b="0" i="0" smtClean="0">
                <a:latin typeface="Verdana" panose="020B0604030504040204" pitchFamily="34" charset="0"/>
              </a:rPr>
              <a:pPr/>
              <a:t>56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769831-C6B3-4A22-A1C8-3C97831A7753}"/>
              </a:ext>
            </a:extLst>
          </p:cNvPr>
          <p:cNvSpPr txBox="1"/>
          <p:nvPr/>
        </p:nvSpPr>
        <p:spPr>
          <a:xfrm>
            <a:off x="35496" y="1340768"/>
            <a:ext cx="7820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800" b="0" i="0" dirty="0"/>
              <a:t>用正则表达式验证输入的邮箱是否合法。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FD03EA-17E0-4AF7-A1B1-C9B5BCAA510A}"/>
              </a:ext>
            </a:extLst>
          </p:cNvPr>
          <p:cNvSpPr txBox="1"/>
          <p:nvPr/>
        </p:nvSpPr>
        <p:spPr>
          <a:xfrm>
            <a:off x="179512" y="2208129"/>
            <a:ext cx="78200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800" b="0" i="0" dirty="0"/>
              <a:t>用户名</a:t>
            </a:r>
            <a:r>
              <a:rPr lang="en-US" altLang="zh-CN" sz="2800" b="0" i="0" dirty="0"/>
              <a:t>@</a:t>
            </a:r>
            <a:r>
              <a:rPr lang="zh-CN" altLang="en-US" sz="2800" b="0" i="0" dirty="0"/>
              <a:t>邮件服务器域名，例如：</a:t>
            </a:r>
            <a:endParaRPr lang="en-US" altLang="zh-CN" sz="2800" b="0" i="0" dirty="0"/>
          </a:p>
          <a:p>
            <a:pPr lvl="1"/>
            <a:r>
              <a:rPr lang="zh-CN" altLang="en-US" sz="2800" b="0" i="0" dirty="0"/>
              <a:t>用户名</a:t>
            </a:r>
            <a:r>
              <a:rPr lang="en-US" altLang="zh-CN" sz="2800" b="0" i="0" dirty="0"/>
              <a:t>@gmail.com</a:t>
            </a:r>
          </a:p>
          <a:p>
            <a:pPr lvl="1"/>
            <a:r>
              <a:rPr lang="zh-CN" altLang="en-US" sz="2800" b="0" i="0" dirty="0"/>
              <a:t>用户名</a:t>
            </a:r>
            <a:r>
              <a:rPr lang="en-US" altLang="zh-CN" sz="2800" b="0" i="0" dirty="0"/>
              <a:t>@szu.edu.cn</a:t>
            </a:r>
          </a:p>
          <a:p>
            <a:pPr lvl="1"/>
            <a:r>
              <a:rPr lang="zh-CN" altLang="en-US" sz="2800" b="0" i="0" dirty="0"/>
              <a:t>用户名</a:t>
            </a:r>
            <a:r>
              <a:rPr lang="en-US" altLang="zh-CN" sz="2800" b="0" i="0" dirty="0"/>
              <a:t>@qq.com</a:t>
            </a:r>
            <a:endParaRPr lang="zh-CN" altLang="en-US" sz="2800" b="0" i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7245DB-7750-4D85-9C38-B73F34512CAA}"/>
              </a:ext>
            </a:extLst>
          </p:cNvPr>
          <p:cNvSpPr txBox="1"/>
          <p:nvPr/>
        </p:nvSpPr>
        <p:spPr>
          <a:xfrm>
            <a:off x="5800255" y="5510994"/>
            <a:ext cx="294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regex_email.cpp</a:t>
            </a:r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924026951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11B91486-0781-4B28-B23B-9C6C93C25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练习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1EB90AB8-BA11-40F5-B755-2FBFFB2C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5805264"/>
            <a:ext cx="9045822" cy="378879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6084" name="页脚占位符 3">
            <a:extLst>
              <a:ext uri="{FF2B5EF4-FFF2-40B4-BE49-F238E27FC236}">
                <a16:creationId xmlns:a16="http://schemas.microsoft.com/office/drawing/2014/main" id="{89ED5174-59C9-446C-87BE-C36A089E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A82959-E453-4E5C-BC7E-579A107DC77E}" type="slidenum">
              <a:rPr lang="en-US" altLang="zh-CN" b="0" i="0" smtClean="0">
                <a:latin typeface="Verdana" panose="020B0604030504040204" pitchFamily="34" charset="0"/>
              </a:rPr>
              <a:pPr/>
              <a:t>57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769831-C6B3-4A22-A1C8-3C97831A7753}"/>
              </a:ext>
            </a:extLst>
          </p:cNvPr>
          <p:cNvSpPr txBox="1"/>
          <p:nvPr/>
        </p:nvSpPr>
        <p:spPr>
          <a:xfrm>
            <a:off x="35496" y="1340768"/>
            <a:ext cx="78200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800" b="0" i="0" dirty="0"/>
              <a:t>用正则表达式解析：</a:t>
            </a:r>
            <a:endParaRPr lang="en-US" altLang="zh-CN" sz="2800" b="0" i="0" dirty="0"/>
          </a:p>
          <a:p>
            <a:pPr lvl="1"/>
            <a:r>
              <a:rPr lang="en-US" altLang="zh-CN" sz="2800" b="0" i="0" dirty="0"/>
              <a:t>szuzy|OJ1234|</a:t>
            </a:r>
            <a:r>
              <a:rPr lang="zh-CN" altLang="en-US" sz="2800" b="0" i="0" dirty="0"/>
              <a:t>正确。</a:t>
            </a:r>
            <a:endParaRPr lang="en-US" altLang="zh-CN" sz="2800" b="0" i="0" dirty="0"/>
          </a:p>
        </p:txBody>
      </p:sp>
    </p:spTree>
    <p:extLst>
      <p:ext uri="{BB962C8B-B14F-4D97-AF65-F5344CB8AC3E}">
        <p14:creationId xmlns:p14="http://schemas.microsoft.com/office/powerpoint/2010/main" val="206178020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1"/>
          <p:cNvSpPr>
            <a:spLocks noGrp="1" noChangeArrowheads="1"/>
          </p:cNvSpPr>
          <p:nvPr>
            <p:ph idx="1"/>
          </p:nvPr>
        </p:nvSpPr>
        <p:spPr>
          <a:xfrm>
            <a:off x="571500" y="1340768"/>
            <a:ext cx="8001000" cy="49672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C++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是以字节流的形式实现的，流实际上就是一个字符序列。</a:t>
            </a:r>
            <a:endParaRPr lang="en-US" altLang="zh-CN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流通常和某种具体的物理设备联系起来</a:t>
            </a:r>
            <a:endParaRPr lang="en-US" altLang="zh-CN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在输入操作中，字节从输入设备（键盘、磁盘、网络连接等）流向内存，称为输入流；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在输出操作中，字节从内存流向输出设备（显示器、打印机、键盘、网络连接等），称为输出流。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 dirty="0"/>
              <a:t>流的概念</a:t>
            </a:r>
            <a:endParaRPr lang="zh-CN" altLang="en-US" sz="41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6241009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360" y="44132"/>
            <a:ext cx="8229600" cy="1143000"/>
          </a:xfrm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流的概念</a:t>
            </a:r>
            <a:endParaRPr lang="zh-CN" altLang="en-US" sz="41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6327BE8A-E275-4530-8DFE-5983400A1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6888" y="1341438"/>
            <a:ext cx="8434387" cy="45259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C++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的流类库有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streambuf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ios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两个平行的基类，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ios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类是流的基类。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b="1" dirty="0">
              <a:ea typeface="宋体" panose="02010600030101010101" pitchFamily="2" charset="-122"/>
            </a:endParaRPr>
          </a:p>
        </p:txBody>
      </p:sp>
      <p:grpSp>
        <p:nvGrpSpPr>
          <p:cNvPr id="5" name="组合 18">
            <a:extLst>
              <a:ext uri="{FF2B5EF4-FFF2-40B4-BE49-F238E27FC236}">
                <a16:creationId xmlns:a16="http://schemas.microsoft.com/office/drawing/2014/main" id="{93371434-F743-414B-8FC6-04E3EF7E07EA}"/>
              </a:ext>
            </a:extLst>
          </p:cNvPr>
          <p:cNvGrpSpPr>
            <a:grpSpLocks/>
          </p:cNvGrpSpPr>
          <p:nvPr/>
        </p:nvGrpSpPr>
        <p:grpSpPr bwMode="auto">
          <a:xfrm>
            <a:off x="2220912" y="2996952"/>
            <a:ext cx="4702175" cy="2241207"/>
            <a:chOff x="755650" y="2970213"/>
            <a:chExt cx="4702175" cy="2241206"/>
          </a:xfrm>
        </p:grpSpPr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9190797B-E78E-41E5-A681-5A53D772B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638" y="4841875"/>
              <a:ext cx="1203711" cy="36954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000000"/>
                  </a:solidFill>
                  <a:ea typeface="宋体" panose="02010600030101010101" pitchFamily="2" charset="-122"/>
                </a:rPr>
                <a:t>ostream</a:t>
              </a:r>
              <a:endPara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A579F5EB-0541-4FAD-9434-D05243255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638" y="2970213"/>
              <a:ext cx="1189037" cy="3937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istream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84F76288-A998-4E6F-BC71-460D659BD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50" y="3957638"/>
              <a:ext cx="663575" cy="48577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ios</a:t>
              </a:r>
            </a:p>
          </p:txBody>
        </p: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615D8EE1-DC6B-43FD-82DB-EF1BFD088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025" y="4024313"/>
              <a:ext cx="1447800" cy="3937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rPr>
                <a:t>iostream</a:t>
              </a:r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F8BC7220-B168-4D87-92D1-660D5477A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025" y="3119438"/>
              <a:ext cx="762000" cy="1143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id="{06CFCAA8-73EC-4391-8828-5F1FBB3C09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5163" y="4262438"/>
              <a:ext cx="804862" cy="723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6">
              <a:extLst>
                <a:ext uri="{FF2B5EF4-FFF2-40B4-BE49-F238E27FC236}">
                  <a16:creationId xmlns:a16="http://schemas.microsoft.com/office/drawing/2014/main" id="{5FF6D4B1-E0AA-4641-B0D1-DBB223354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9225" y="3114675"/>
              <a:ext cx="633413" cy="10715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7">
              <a:extLst>
                <a:ext uri="{FF2B5EF4-FFF2-40B4-BE49-F238E27FC236}">
                  <a16:creationId xmlns:a16="http://schemas.microsoft.com/office/drawing/2014/main" id="{33599935-2793-4F8E-A3D5-5A81609B6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9225" y="4186238"/>
              <a:ext cx="633413" cy="8001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6789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1E0B934D-A33C-4BC1-BB28-6E33A8D1A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风格字符串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6C45C46E-7AC6-4DF3-9C47-AC95E3DC4D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/>
              <a:t>以</a:t>
            </a:r>
            <a:r>
              <a:rPr lang="en-US" altLang="zh-CN"/>
              <a:t>null(‘\0’,NUL)</a:t>
            </a:r>
            <a:r>
              <a:rPr lang="zh-CN" altLang="en-US"/>
              <a:t>字符结束。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/>
              <a:t>优势：简单，轻量级，很低级，易理解。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/>
              <a:t>劣势：使用难度大，易造成内存</a:t>
            </a:r>
            <a:r>
              <a:rPr lang="en-US" altLang="zh-CN"/>
              <a:t>bug</a:t>
            </a:r>
            <a:r>
              <a:rPr lang="zh-CN" altLang="en-US"/>
              <a:t>；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            </a:t>
            </a:r>
            <a:r>
              <a:rPr lang="zh-CN" altLang="en-US"/>
              <a:t>没有利用</a:t>
            </a:r>
            <a:r>
              <a:rPr lang="en-US" altLang="zh-CN"/>
              <a:t>C++</a:t>
            </a:r>
            <a:r>
              <a:rPr lang="zh-CN" altLang="en-US"/>
              <a:t>的面向对象特性；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            </a:t>
            </a:r>
            <a:r>
              <a:rPr lang="zh-CN" altLang="en-US"/>
              <a:t>为模拟字符串数据类型，需编写代码；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            </a:t>
            </a:r>
            <a:r>
              <a:rPr lang="zh-CN" altLang="en-US"/>
              <a:t>要求了解底层表示方式。</a:t>
            </a:r>
          </a:p>
        </p:txBody>
      </p:sp>
      <p:sp>
        <p:nvSpPr>
          <p:cNvPr id="18436" name="页脚占位符 3">
            <a:extLst>
              <a:ext uri="{FF2B5EF4-FFF2-40B4-BE49-F238E27FC236}">
                <a16:creationId xmlns:a16="http://schemas.microsoft.com/office/drawing/2014/main" id="{E5FABF06-94E4-4AF9-9163-94132A09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07C7CE4-D91D-48A8-A66B-E4F78A9CC3B6}" type="slidenum">
              <a:rPr lang="en-US" altLang="zh-CN" b="0" i="0" smtClean="0">
                <a:latin typeface="Verdana" panose="020B0604030504040204" pitchFamily="34" charset="0"/>
              </a:rPr>
              <a:pPr/>
              <a:t>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360" y="44132"/>
            <a:ext cx="8229600" cy="1143000"/>
          </a:xfrm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en-US" altLang="zh-CN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zh-CN" altLang="en-US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中预定义的流对象</a:t>
            </a:r>
            <a:endParaRPr lang="zh-CN" altLang="en-US" sz="41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6327BE8A-E275-4530-8DFE-5983400A1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0909" y="1340768"/>
            <a:ext cx="8827640" cy="45259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/>
              <a:t>extern </a:t>
            </a:r>
            <a:r>
              <a:rPr lang="en-US" altLang="zh-CN" dirty="0" err="1"/>
              <a:t>istream</a:t>
            </a:r>
            <a:r>
              <a:rPr lang="en-US" altLang="zh-CN" dirty="0"/>
              <a:t> </a:t>
            </a:r>
            <a:r>
              <a:rPr lang="en-US" altLang="zh-CN" dirty="0" err="1"/>
              <a:t>cin</a:t>
            </a:r>
            <a:r>
              <a:rPr lang="en-US" altLang="zh-CN" dirty="0"/>
              <a:t>; </a:t>
            </a:r>
            <a:r>
              <a:rPr lang="en-US" altLang="zh-CN" b="1" dirty="0" err="1">
                <a:ea typeface="宋体" panose="02010600030101010101" pitchFamily="2" charset="-122"/>
              </a:rPr>
              <a:t>istream</a:t>
            </a:r>
            <a:r>
              <a:rPr lang="zh-CN" altLang="en-US" b="1" dirty="0">
                <a:ea typeface="宋体" panose="02010600030101010101" pitchFamily="2" charset="-122"/>
              </a:rPr>
              <a:t>类对象，默认输入是键盘。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extern </a:t>
            </a:r>
            <a:r>
              <a:rPr lang="en-US" altLang="zh-CN" dirty="0" err="1"/>
              <a:t>ostream</a:t>
            </a:r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; </a:t>
            </a:r>
            <a:r>
              <a:rPr lang="en-US" altLang="zh-CN" b="1" dirty="0" err="1">
                <a:ea typeface="宋体" panose="02010600030101010101" pitchFamily="2" charset="-122"/>
              </a:rPr>
              <a:t>ostream</a:t>
            </a:r>
            <a:r>
              <a:rPr lang="zh-CN" altLang="en-US" b="1" dirty="0">
                <a:ea typeface="宋体" panose="02010600030101010101" pitchFamily="2" charset="-122"/>
              </a:rPr>
              <a:t>类对象，默认输出是屏幕。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extern </a:t>
            </a:r>
            <a:r>
              <a:rPr lang="en-US" altLang="zh-CN" dirty="0" err="1"/>
              <a:t>ostream</a:t>
            </a:r>
            <a:r>
              <a:rPr lang="en-US" altLang="zh-CN" dirty="0"/>
              <a:t> </a:t>
            </a:r>
            <a:r>
              <a:rPr lang="en-US" altLang="zh-CN" dirty="0" err="1"/>
              <a:t>cerr</a:t>
            </a:r>
            <a:r>
              <a:rPr lang="en-US" altLang="zh-CN" dirty="0"/>
              <a:t>; </a:t>
            </a:r>
            <a:r>
              <a:rPr lang="en-US" altLang="zh-CN" b="1" dirty="0" err="1">
                <a:ea typeface="宋体" panose="02010600030101010101" pitchFamily="2" charset="-122"/>
              </a:rPr>
              <a:t>ostream</a:t>
            </a:r>
            <a:r>
              <a:rPr lang="zh-CN" altLang="en-US" b="1" dirty="0">
                <a:ea typeface="宋体" panose="02010600030101010101" pitchFamily="2" charset="-122"/>
              </a:rPr>
              <a:t>类对象，与标准错误输出设备相关联，是非缓冲型标准出错流对象。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extern </a:t>
            </a:r>
            <a:r>
              <a:rPr lang="en-US" altLang="zh-CN" dirty="0" err="1"/>
              <a:t>ostream</a:t>
            </a:r>
            <a:r>
              <a:rPr lang="en-US" altLang="zh-CN" dirty="0"/>
              <a:t> clog; </a:t>
            </a:r>
            <a:r>
              <a:rPr lang="en-US" altLang="zh-CN" b="1" dirty="0" err="1">
                <a:ea typeface="宋体" panose="02010600030101010101" pitchFamily="2" charset="-122"/>
              </a:rPr>
              <a:t>ostream</a:t>
            </a:r>
            <a:r>
              <a:rPr lang="zh-CN" altLang="en-US" b="1" dirty="0">
                <a:ea typeface="宋体" panose="02010600030101010101" pitchFamily="2" charset="-122"/>
              </a:rPr>
              <a:t>类对象，与标准错误输出设备相关联，是缓冲型标准出错流对象。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890266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360" y="44132"/>
            <a:ext cx="8229600" cy="1143000"/>
          </a:xfrm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字符串流</a:t>
            </a:r>
            <a:endParaRPr lang="zh-CN" altLang="en-US" sz="41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6327BE8A-E275-4530-8DFE-5983400A1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6888" y="1341438"/>
            <a:ext cx="8434387" cy="45259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&lt;</a:t>
            </a:r>
            <a:r>
              <a:rPr lang="en-US" altLang="zh-CN" b="1" dirty="0" err="1">
                <a:ea typeface="宋体" panose="02010600030101010101" pitchFamily="2" charset="-122"/>
              </a:rPr>
              <a:t>sstream</a:t>
            </a:r>
            <a:r>
              <a:rPr lang="en-US" altLang="zh-CN" b="1" dirty="0">
                <a:ea typeface="宋体" panose="02010600030101010101" pitchFamily="2" charset="-122"/>
              </a:rPr>
              <a:t>&gt;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err="1">
                <a:ea typeface="宋体" panose="02010600030101010101" pitchFamily="2" charset="-122"/>
              </a:rPr>
              <a:t>ostringstream</a:t>
            </a:r>
            <a:r>
              <a:rPr lang="en-US" altLang="zh-CN" b="1" dirty="0">
                <a:ea typeface="宋体" panose="02010600030101010101" pitchFamily="2" charset="-122"/>
              </a:rPr>
              <a:t>, </a:t>
            </a:r>
            <a:r>
              <a:rPr lang="en-US" altLang="zh-CN" b="1" dirty="0" err="1">
                <a:ea typeface="宋体" panose="02010600030101010101" pitchFamily="2" charset="-122"/>
              </a:rPr>
              <a:t>istringstream</a:t>
            </a:r>
            <a:r>
              <a:rPr lang="zh-CN" altLang="en-US" b="1" dirty="0">
                <a:ea typeface="宋体" panose="02010600030101010101" pitchFamily="2" charset="-122"/>
              </a:rPr>
              <a:t>，</a:t>
            </a:r>
            <a:r>
              <a:rPr lang="en-US" altLang="zh-CN" b="1" dirty="0" err="1">
                <a:ea typeface="宋体" panose="02010600030101010101" pitchFamily="2" charset="-122"/>
              </a:rPr>
              <a:t>stringstream</a:t>
            </a:r>
            <a:r>
              <a:rPr lang="zh-CN" altLang="en-US" b="1" dirty="0">
                <a:ea typeface="宋体" panose="02010600030101010101" pitchFamily="2" charset="-122"/>
              </a:rPr>
              <a:t>类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b="1" dirty="0">
              <a:ea typeface="宋体" panose="02010600030101010101" pitchFamily="2" charset="-122"/>
            </a:endParaRPr>
          </a:p>
        </p:txBody>
      </p:sp>
      <p:grpSp>
        <p:nvGrpSpPr>
          <p:cNvPr id="5" name="组合 18">
            <a:extLst>
              <a:ext uri="{FF2B5EF4-FFF2-40B4-BE49-F238E27FC236}">
                <a16:creationId xmlns:a16="http://schemas.microsoft.com/office/drawing/2014/main" id="{93371434-F743-414B-8FC6-04E3EF7E07EA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924175"/>
            <a:ext cx="7560889" cy="3223658"/>
            <a:chOff x="755650" y="2636838"/>
            <a:chExt cx="7560889" cy="3223657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89BC13C2-9190-436F-A2D6-99D522588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24" y="4076700"/>
              <a:ext cx="1944315" cy="36933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000000"/>
                  </a:solidFill>
                  <a:ea typeface="宋体" panose="02010600030101010101" pitchFamily="2" charset="-122"/>
                </a:rPr>
                <a:t>stringstream</a:t>
              </a:r>
              <a:endPara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07089E62-CFFD-4788-BCA0-53749704D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324" y="5491163"/>
              <a:ext cx="1870943" cy="36933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000000"/>
                  </a:solidFill>
                  <a:ea typeface="宋体" panose="02010600030101010101" pitchFamily="2" charset="-122"/>
                </a:rPr>
                <a:t>ostrigtream</a:t>
              </a:r>
              <a:endPara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2743BE23-FC6B-4633-A998-54B374CD6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024" y="2636838"/>
              <a:ext cx="2198687" cy="36933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000000"/>
                  </a:solidFill>
                  <a:ea typeface="宋体" panose="02010600030101010101" pitchFamily="2" charset="-122"/>
                </a:rPr>
                <a:t>istringstream</a:t>
              </a:r>
              <a:endPara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9190797B-E78E-41E5-A681-5A53D772B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638" y="4841875"/>
              <a:ext cx="1203711" cy="36954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000000"/>
                  </a:solidFill>
                  <a:ea typeface="宋体" panose="02010600030101010101" pitchFamily="2" charset="-122"/>
                </a:rPr>
                <a:t>ostream</a:t>
              </a:r>
              <a:endPara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A579F5EB-0541-4FAD-9434-D05243255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638" y="2970213"/>
              <a:ext cx="1189037" cy="3937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istream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84F76288-A998-4E6F-BC71-460D659BD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50" y="3957638"/>
              <a:ext cx="663575" cy="48577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ios</a:t>
              </a:r>
            </a:p>
          </p:txBody>
        </p: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615D8EE1-DC6B-43FD-82DB-EF1BFD088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025" y="4024313"/>
              <a:ext cx="1447800" cy="3937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rPr>
                <a:t>iostream</a:t>
              </a:r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801710CF-C57E-45C5-857B-27DA40F70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8025" y="2754313"/>
              <a:ext cx="749300" cy="365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lg" len="lg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F8BC7220-B168-4D87-92D1-660D5477A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025" y="3119438"/>
              <a:ext cx="762000" cy="1143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id="{06CFCAA8-73EC-4391-8828-5F1FBB3C09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5163" y="4262438"/>
              <a:ext cx="804862" cy="723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B1841111-F5AA-426A-81C5-013B57091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5163" y="4986338"/>
              <a:ext cx="804862" cy="647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6">
              <a:extLst>
                <a:ext uri="{FF2B5EF4-FFF2-40B4-BE49-F238E27FC236}">
                  <a16:creationId xmlns:a16="http://schemas.microsoft.com/office/drawing/2014/main" id="{5FF6D4B1-E0AA-4641-B0D1-DBB223354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9225" y="3114675"/>
              <a:ext cx="633413" cy="10715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7">
              <a:extLst>
                <a:ext uri="{FF2B5EF4-FFF2-40B4-BE49-F238E27FC236}">
                  <a16:creationId xmlns:a16="http://schemas.microsoft.com/office/drawing/2014/main" id="{33599935-2793-4F8E-A3D5-5A81609B6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9225" y="4186238"/>
              <a:ext cx="633413" cy="8001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9">
              <a:extLst>
                <a:ext uri="{FF2B5EF4-FFF2-40B4-BE49-F238E27FC236}">
                  <a16:creationId xmlns:a16="http://schemas.microsoft.com/office/drawing/2014/main" id="{76A925C1-47F6-4D88-B775-8C69EAC17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7825" y="4262438"/>
              <a:ext cx="9144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209638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360" y="44132"/>
            <a:ext cx="8229600" cy="1143000"/>
          </a:xfrm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en-US" altLang="zh-CN" sz="4100" b="1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stringstream</a:t>
            </a:r>
            <a:r>
              <a:rPr lang="en-US" altLang="zh-CN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en-US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构造函数</a:t>
            </a:r>
            <a:endParaRPr lang="zh-CN" altLang="en-US" sz="41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23AC1719-AF67-4653-AD16-CE93228B0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341438"/>
            <a:ext cx="9117830" cy="4967287"/>
          </a:xfrm>
        </p:spPr>
        <p:txBody>
          <a:bodyPr/>
          <a:lstStyle/>
          <a:p>
            <a:r>
              <a:rPr lang="en-US" altLang="zh-CN" dirty="0"/>
              <a:t>typedef </a:t>
            </a:r>
            <a:r>
              <a:rPr lang="en-US" altLang="zh-CN" dirty="0" err="1"/>
              <a:t>basic_stringstream</a:t>
            </a:r>
            <a:r>
              <a:rPr lang="en-US" altLang="zh-CN" dirty="0"/>
              <a:t>&lt;char&gt; </a:t>
            </a:r>
            <a:r>
              <a:rPr lang="en-US" altLang="zh-CN" dirty="0" err="1"/>
              <a:t>stringstream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explicit </a:t>
            </a:r>
            <a:r>
              <a:rPr lang="en-US" altLang="zh-CN" dirty="0" err="1"/>
              <a:t>stringstream</a:t>
            </a:r>
            <a:r>
              <a:rPr lang="en-US" altLang="zh-CN" dirty="0"/>
              <a:t>(                           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ios_base</a:t>
            </a:r>
            <a:r>
              <a:rPr lang="en-US" altLang="zh-CN" dirty="0"/>
              <a:t>::</a:t>
            </a:r>
            <a:r>
              <a:rPr lang="en-US" altLang="zh-CN" dirty="0" err="1"/>
              <a:t>openmode</a:t>
            </a:r>
            <a:r>
              <a:rPr lang="en-US" altLang="zh-CN" dirty="0"/>
              <a:t> which=</a:t>
            </a:r>
            <a:r>
              <a:rPr lang="en-US" altLang="zh-CN" dirty="0" err="1"/>
              <a:t>ios_base</a:t>
            </a:r>
            <a:r>
              <a:rPr lang="en-US" altLang="zh-CN" dirty="0"/>
              <a:t>::</a:t>
            </a:r>
            <a:r>
              <a:rPr lang="en-US" altLang="zh-CN" dirty="0" err="1"/>
              <a:t>in|ios_base</a:t>
            </a:r>
            <a:r>
              <a:rPr lang="en-US" altLang="zh-CN" dirty="0"/>
              <a:t>::out);</a:t>
            </a:r>
          </a:p>
          <a:p>
            <a:pPr marL="0" indent="0">
              <a:buNone/>
            </a:pPr>
            <a:r>
              <a:rPr lang="en-US" altLang="zh-CN" dirty="0"/>
              <a:t>     explicit </a:t>
            </a:r>
            <a:r>
              <a:rPr lang="en-US" altLang="zh-CN" dirty="0" err="1"/>
              <a:t>stringstream</a:t>
            </a:r>
            <a:r>
              <a:rPr lang="en-US" altLang="zh-CN" dirty="0"/>
              <a:t>(const string &amp;str,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ios_base</a:t>
            </a:r>
            <a:r>
              <a:rPr lang="en-US" altLang="zh-CN" dirty="0"/>
              <a:t>::</a:t>
            </a:r>
            <a:r>
              <a:rPr lang="en-US" altLang="zh-CN" dirty="0" err="1"/>
              <a:t>openmode</a:t>
            </a:r>
            <a:r>
              <a:rPr lang="en-US" altLang="zh-CN" dirty="0"/>
              <a:t> which = </a:t>
            </a:r>
            <a:r>
              <a:rPr lang="en-US" altLang="zh-CN" dirty="0" err="1"/>
              <a:t>ios_base</a:t>
            </a:r>
            <a:r>
              <a:rPr lang="en-US" altLang="zh-CN" dirty="0"/>
              <a:t>::</a:t>
            </a:r>
            <a:r>
              <a:rPr lang="en-US" altLang="zh-CN" dirty="0" err="1"/>
              <a:t>in|ios_base</a:t>
            </a:r>
            <a:r>
              <a:rPr lang="en-US" altLang="zh-CN" dirty="0"/>
              <a:t>::out);</a:t>
            </a:r>
          </a:p>
          <a:p>
            <a:pPr marL="0" indent="0">
              <a:buNone/>
            </a:pPr>
            <a:r>
              <a:rPr lang="en-US" altLang="zh-CN" dirty="0"/>
              <a:t>     //</a:t>
            </a:r>
            <a:r>
              <a:rPr lang="zh-CN" altLang="en-US" dirty="0"/>
              <a:t>带参构造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stringstream</a:t>
            </a:r>
            <a:r>
              <a:rPr lang="en-US" altLang="zh-CN" dirty="0">
                <a:solidFill>
                  <a:srgbClr val="FF0000"/>
                </a:solidFill>
              </a:rPr>
              <a:t>(const </a:t>
            </a:r>
            <a:r>
              <a:rPr lang="en-US" altLang="zh-CN" dirty="0" err="1">
                <a:solidFill>
                  <a:srgbClr val="FF0000"/>
                </a:solidFill>
              </a:rPr>
              <a:t>stringstream</a:t>
            </a:r>
            <a:r>
              <a:rPr lang="en-US" altLang="zh-CN" dirty="0">
                <a:solidFill>
                  <a:srgbClr val="FF0000"/>
                </a:solidFill>
              </a:rPr>
              <a:t> &amp;) = delete;   //</a:t>
            </a:r>
            <a:r>
              <a:rPr lang="zh-CN" altLang="en-US" dirty="0">
                <a:solidFill>
                  <a:srgbClr val="FF0000"/>
                </a:solidFill>
              </a:rPr>
              <a:t>拷贝构造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stringstream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stringstream</a:t>
            </a:r>
            <a:r>
              <a:rPr lang="en-US" altLang="zh-CN" dirty="0">
                <a:solidFill>
                  <a:srgbClr val="FF0000"/>
                </a:solidFill>
              </a:rPr>
              <a:t> &amp;&amp;x)    //</a:t>
            </a:r>
            <a:r>
              <a:rPr lang="zh-CN" altLang="en-US" dirty="0">
                <a:solidFill>
                  <a:srgbClr val="FF0000"/>
                </a:solidFill>
              </a:rPr>
              <a:t>移动构造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894120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360" y="44132"/>
            <a:ext cx="8229600" cy="1143000"/>
          </a:xfrm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en-US" altLang="zh-CN" sz="4100" b="1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stringstream</a:t>
            </a:r>
            <a:r>
              <a:rPr lang="en-US" altLang="zh-CN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en-US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赋值</a:t>
            </a:r>
            <a:endParaRPr lang="zh-CN" altLang="en-US" sz="41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6D984B6-7341-48DB-AC7A-DBCD0862C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stringstream</a:t>
            </a:r>
            <a:r>
              <a:rPr lang="en-US" altLang="zh-CN" dirty="0"/>
              <a:t> &amp;operator=(const </a:t>
            </a:r>
            <a:r>
              <a:rPr lang="en-US" altLang="zh-CN" dirty="0" err="1"/>
              <a:t>stringstream</a:t>
            </a:r>
            <a:r>
              <a:rPr lang="en-US" altLang="zh-CN" dirty="0"/>
              <a:t> &amp;) = delete;</a:t>
            </a:r>
          </a:p>
          <a:p>
            <a:r>
              <a:rPr lang="en-US" altLang="zh-CN" dirty="0" err="1"/>
              <a:t>stringstream</a:t>
            </a:r>
            <a:r>
              <a:rPr lang="en-US" altLang="zh-CN" dirty="0"/>
              <a:t> &amp;operator=(</a:t>
            </a:r>
            <a:r>
              <a:rPr lang="en-US" altLang="zh-CN" dirty="0" err="1"/>
              <a:t>stringstream</a:t>
            </a:r>
            <a:r>
              <a:rPr lang="en-US" altLang="zh-CN" dirty="0"/>
              <a:t> &amp;&amp;</a:t>
            </a:r>
            <a:r>
              <a:rPr lang="en-US" altLang="zh-CN" dirty="0" err="1"/>
              <a:t>rhs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641599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360" y="44132"/>
            <a:ext cx="8229600" cy="1143000"/>
          </a:xfrm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en-US" altLang="zh-CN" sz="4100" b="1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stringstream</a:t>
            </a:r>
            <a:r>
              <a:rPr lang="en-US" altLang="zh-CN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en-US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zh-CN" altLang="en-US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的转换</a:t>
            </a:r>
            <a:endParaRPr lang="zh-CN" altLang="en-US" sz="41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6D984B6-7341-48DB-AC7A-DBCD0862C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 str() const;        //</a:t>
            </a:r>
            <a:r>
              <a:rPr lang="zh-CN" altLang="en-US" dirty="0"/>
              <a:t>返回串</a:t>
            </a:r>
            <a:endParaRPr lang="en-US" altLang="zh-CN" dirty="0"/>
          </a:p>
          <a:p>
            <a:r>
              <a:rPr lang="en-US" altLang="zh-CN" dirty="0"/>
              <a:t>void str(const string &amp;s);      //</a:t>
            </a:r>
            <a:r>
              <a:rPr lang="zh-CN" altLang="en-US" dirty="0"/>
              <a:t>用串</a:t>
            </a:r>
            <a:r>
              <a:rPr lang="en-US" altLang="zh-CN" dirty="0"/>
              <a:t>s</a:t>
            </a:r>
            <a:r>
              <a:rPr lang="zh-CN" altLang="en-US" dirty="0"/>
              <a:t>设置流内容</a:t>
            </a:r>
          </a:p>
        </p:txBody>
      </p:sp>
    </p:spTree>
    <p:extLst>
      <p:ext uri="{BB962C8B-B14F-4D97-AF65-F5344CB8AC3E}">
        <p14:creationId xmlns:p14="http://schemas.microsoft.com/office/powerpoint/2010/main" val="2483156723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360" y="44132"/>
            <a:ext cx="8229600" cy="1143000"/>
          </a:xfrm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en-US" altLang="zh-CN" sz="4100" b="1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stringstream</a:t>
            </a:r>
            <a:r>
              <a:rPr lang="en-US" altLang="zh-CN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en-US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其它成员函数</a:t>
            </a:r>
            <a:endParaRPr lang="zh-CN" altLang="en-US" sz="41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6D984B6-7341-48DB-AC7A-DBCD0862C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341438"/>
            <a:ext cx="8325742" cy="4967287"/>
          </a:xfrm>
        </p:spPr>
        <p:txBody>
          <a:bodyPr/>
          <a:lstStyle/>
          <a:p>
            <a:r>
              <a:rPr lang="en-US" altLang="zh-CN" dirty="0"/>
              <a:t>void swap(</a:t>
            </a:r>
            <a:r>
              <a:rPr lang="en-US" altLang="zh-CN" dirty="0" err="1"/>
              <a:t>stringstream</a:t>
            </a:r>
            <a:r>
              <a:rPr lang="en-US" altLang="zh-CN" dirty="0"/>
              <a:t> &amp;x); </a:t>
            </a:r>
            <a:r>
              <a:rPr lang="zh-CN" altLang="en-US" dirty="0"/>
              <a:t>  </a:t>
            </a:r>
            <a:r>
              <a:rPr lang="en-US" altLang="zh-CN" dirty="0"/>
              <a:t>//*this</a:t>
            </a:r>
            <a:r>
              <a:rPr lang="zh-CN" altLang="en-US" dirty="0"/>
              <a:t>与</a:t>
            </a:r>
            <a:r>
              <a:rPr lang="en-US" altLang="zh-CN" dirty="0"/>
              <a:t>x</a:t>
            </a:r>
            <a:r>
              <a:rPr lang="zh-CN" altLang="en-US" dirty="0"/>
              <a:t>交换</a:t>
            </a:r>
            <a:endParaRPr lang="en-US" altLang="zh-CN" dirty="0"/>
          </a:p>
          <a:p>
            <a:r>
              <a:rPr lang="en-US" altLang="zh-CN" dirty="0" err="1"/>
              <a:t>stringbuf</a:t>
            </a:r>
            <a:r>
              <a:rPr lang="en-US" altLang="zh-CN" dirty="0"/>
              <a:t>* </a:t>
            </a:r>
            <a:r>
              <a:rPr lang="en-US" altLang="zh-CN" dirty="0" err="1"/>
              <a:t>rdbuf</a:t>
            </a:r>
            <a:r>
              <a:rPr lang="en-US" altLang="zh-CN" dirty="0"/>
              <a:t>() const;   //</a:t>
            </a:r>
            <a:r>
              <a:rPr lang="zh-CN" altLang="en-US" dirty="0"/>
              <a:t>返回指向内部</a:t>
            </a:r>
            <a:r>
              <a:rPr lang="en-US" altLang="zh-CN" dirty="0" err="1"/>
              <a:t>stringbuf</a:t>
            </a:r>
            <a:r>
              <a:rPr lang="zh-CN" altLang="en-US" dirty="0"/>
              <a:t>对象的指针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ostringstrem,istringstream</a:t>
            </a:r>
            <a:r>
              <a:rPr lang="zh-CN" altLang="en-US" dirty="0"/>
              <a:t>同</a:t>
            </a:r>
            <a:r>
              <a:rPr lang="en-US" altLang="zh-CN" dirty="0" err="1"/>
              <a:t>stringstream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1710768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360" y="44132"/>
            <a:ext cx="8229600" cy="1143000"/>
          </a:xfrm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字符串流与字符串</a:t>
            </a:r>
            <a:endParaRPr lang="zh-CN" altLang="en-US" sz="41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6D984B6-7341-48DB-AC7A-DBCD0862C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341438"/>
            <a:ext cx="8325742" cy="4967287"/>
          </a:xfrm>
        </p:spPr>
        <p:txBody>
          <a:bodyPr/>
          <a:lstStyle/>
          <a:p>
            <a:r>
              <a:rPr lang="zh-CN" altLang="en-US" dirty="0"/>
              <a:t>支持操作算子，格式化功能更加强大</a:t>
            </a:r>
            <a:endParaRPr lang="en-US" altLang="zh-CN" dirty="0"/>
          </a:p>
          <a:p>
            <a:r>
              <a:rPr lang="zh-CN" altLang="en-US" dirty="0"/>
              <a:t>除数据外，有位置信息，知道从哪里进行下一次读或写。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681580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360" y="44132"/>
            <a:ext cx="8229600" cy="1143000"/>
          </a:xfrm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eaLnBrk="1" hangingPunct="1">
              <a:defRPr/>
            </a:pPr>
            <a:r>
              <a:rPr lang="zh-CN" altLang="en-US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练习</a:t>
            </a:r>
            <a:endParaRPr lang="zh-CN" altLang="en-US" sz="41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6D984B6-7341-48DB-AC7A-DBCD0862C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341438"/>
            <a:ext cx="8325742" cy="4967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完成数字和</a:t>
            </a:r>
            <a:r>
              <a:rPr lang="en-US" altLang="zh-CN" dirty="0"/>
              <a:t>string</a:t>
            </a:r>
            <a:r>
              <a:rPr lang="zh-CN" altLang="en-US" dirty="0"/>
              <a:t>的转换。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1535E2-2B9D-46AA-BC69-727B487D1B22}"/>
              </a:ext>
            </a:extLst>
          </p:cNvPr>
          <p:cNvSpPr txBox="1"/>
          <p:nvPr/>
        </p:nvSpPr>
        <p:spPr>
          <a:xfrm>
            <a:off x="5292080" y="5445224"/>
            <a:ext cx="340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stringstreamexec.cpp</a:t>
            </a:r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1814616192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6AD8C4B6-E541-4A8A-A5EF-857B0CDA5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</a:t>
            </a:r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CD53834D-C26A-402D-A2FD-D05E08B78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fstream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ofstream,ifstrem,fstream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9156" name="页脚占位符 3">
            <a:extLst>
              <a:ext uri="{FF2B5EF4-FFF2-40B4-BE49-F238E27FC236}">
                <a16:creationId xmlns:a16="http://schemas.microsoft.com/office/drawing/2014/main" id="{D239DC87-BBC3-4EB1-8B65-39E1628C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152F07C-2BA0-49EF-A740-F0C37A12CE4F}" type="slidenum">
              <a:rPr lang="en-US" altLang="zh-CN" b="0" i="0" smtClean="0">
                <a:latin typeface="Verdana" panose="020B0604030504040204" pitchFamily="34" charset="0"/>
              </a:rPr>
              <a:pPr/>
              <a:t>68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grpSp>
        <p:nvGrpSpPr>
          <p:cNvPr id="5" name="组合 18">
            <a:extLst>
              <a:ext uri="{FF2B5EF4-FFF2-40B4-BE49-F238E27FC236}">
                <a16:creationId xmlns:a16="http://schemas.microsoft.com/office/drawing/2014/main" id="{6FEBE360-BCBD-4316-A559-E38F29136700}"/>
              </a:ext>
            </a:extLst>
          </p:cNvPr>
          <p:cNvGrpSpPr>
            <a:grpSpLocks/>
          </p:cNvGrpSpPr>
          <p:nvPr/>
        </p:nvGrpSpPr>
        <p:grpSpPr bwMode="auto">
          <a:xfrm>
            <a:off x="971600" y="2780928"/>
            <a:ext cx="6911975" cy="3248025"/>
            <a:chOff x="755650" y="2636838"/>
            <a:chExt cx="6911975" cy="3248024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E5E807A4-C596-42F5-9FEE-2696FFE00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25" y="4076700"/>
              <a:ext cx="1295400" cy="3937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fstream</a:t>
              </a: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52D5BFF6-6DDE-4CCB-B81B-4E372E5DC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325" y="5491163"/>
              <a:ext cx="1447800" cy="39369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ofstream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F0F73C22-EA97-47DF-B30F-B00AC0B0C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025" y="2636838"/>
              <a:ext cx="1371600" cy="3937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ifstream</a:t>
              </a:r>
            </a:p>
          </p:txBody>
        </p:sp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03A46D16-96B9-4CB2-A496-06FD88A1A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638" y="4841875"/>
              <a:ext cx="1203711" cy="36954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000000"/>
                  </a:solidFill>
                  <a:ea typeface="宋体" panose="02010600030101010101" pitchFamily="2" charset="-122"/>
                </a:rPr>
                <a:t>ostream</a:t>
              </a:r>
              <a:endPara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8C5056F8-9F24-446E-BF1D-0F5FF9596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638" y="2970213"/>
              <a:ext cx="1189037" cy="3937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istream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CBF3EC27-F8FE-4B84-A007-37216E81C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50" y="3957638"/>
              <a:ext cx="663575" cy="48577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ios</a:t>
              </a:r>
            </a:p>
          </p:txBody>
        </p: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5D2F1DAF-29FA-425B-85CC-C8B3348D9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025" y="4024313"/>
              <a:ext cx="1447800" cy="3937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rPr>
                <a:t>iostream</a:t>
              </a:r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EE46747F-D792-48D2-96E7-DD16DF6A5E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8025" y="2754313"/>
              <a:ext cx="749300" cy="365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9808CCA2-4280-4582-9E5B-F27C602B4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025" y="3119438"/>
              <a:ext cx="762000" cy="1143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id="{266148E0-186A-4293-8DDB-512EDC366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5163" y="4262438"/>
              <a:ext cx="804862" cy="723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379DB25C-A1A3-4E93-A2A0-BCFF9CE25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5163" y="4986338"/>
              <a:ext cx="804862" cy="647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6">
              <a:extLst>
                <a:ext uri="{FF2B5EF4-FFF2-40B4-BE49-F238E27FC236}">
                  <a16:creationId xmlns:a16="http://schemas.microsoft.com/office/drawing/2014/main" id="{F25CFCE9-4105-42D7-8E47-0819B4461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9225" y="3114675"/>
              <a:ext cx="633413" cy="10715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7">
              <a:extLst>
                <a:ext uri="{FF2B5EF4-FFF2-40B4-BE49-F238E27FC236}">
                  <a16:creationId xmlns:a16="http://schemas.microsoft.com/office/drawing/2014/main" id="{3AA88B99-2F3D-4F08-9CD5-48DF4F6CE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9225" y="4186238"/>
              <a:ext cx="633413" cy="8001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9">
              <a:extLst>
                <a:ext uri="{FF2B5EF4-FFF2-40B4-BE49-F238E27FC236}">
                  <a16:creationId xmlns:a16="http://schemas.microsoft.com/office/drawing/2014/main" id="{563B5057-7663-402D-BD76-87EB9DBA2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7825" y="4262438"/>
              <a:ext cx="9144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7541672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6AD8C4B6-E541-4A8A-A5EF-857B0CDA5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fstream</a:t>
            </a:r>
            <a:r>
              <a:rPr lang="en-US" altLang="zh-CN" dirty="0"/>
              <a:t>—</a:t>
            </a:r>
            <a:r>
              <a:rPr lang="zh-CN" altLang="en-US" dirty="0"/>
              <a:t>构造函数</a:t>
            </a:r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CD53834D-C26A-402D-A2FD-D05E08B78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6738" y="1341438"/>
            <a:ext cx="8577262" cy="4967287"/>
          </a:xfrm>
        </p:spPr>
        <p:txBody>
          <a:bodyPr/>
          <a:lstStyle/>
          <a:p>
            <a:r>
              <a:rPr lang="en-US" altLang="zh-CN" dirty="0" err="1"/>
              <a:t>fstream</a:t>
            </a:r>
            <a:r>
              <a:rPr lang="en-US" altLang="zh-CN" dirty="0"/>
              <a:t>()      //</a:t>
            </a:r>
            <a:r>
              <a:rPr lang="zh-CN" altLang="en-US" dirty="0"/>
              <a:t>缺省构造</a:t>
            </a:r>
            <a:endParaRPr lang="en-US" altLang="zh-CN" dirty="0"/>
          </a:p>
          <a:p>
            <a:r>
              <a:rPr lang="en-US" altLang="zh-CN" dirty="0"/>
              <a:t>explicit </a:t>
            </a:r>
            <a:r>
              <a:rPr lang="en-US" altLang="zh-CN" dirty="0" err="1"/>
              <a:t>fstream</a:t>
            </a:r>
            <a:r>
              <a:rPr lang="en-US" altLang="zh-CN" dirty="0"/>
              <a:t>(const char *filename, </a:t>
            </a:r>
            <a:r>
              <a:rPr lang="en-US" altLang="zh-CN" dirty="0" err="1"/>
              <a:t>ios_base</a:t>
            </a:r>
            <a:r>
              <a:rPr lang="en-US" altLang="zh-CN" dirty="0"/>
              <a:t>::</a:t>
            </a:r>
            <a:r>
              <a:rPr lang="en-US" altLang="zh-CN" dirty="0" err="1"/>
              <a:t>openmode</a:t>
            </a:r>
            <a:r>
              <a:rPr lang="en-US" altLang="zh-CN" dirty="0"/>
              <a:t> mode=</a:t>
            </a:r>
            <a:r>
              <a:rPr lang="en-US" altLang="zh-CN" dirty="0" err="1"/>
              <a:t>ios_bas</a:t>
            </a:r>
            <a:r>
              <a:rPr lang="en-US" altLang="zh-CN" dirty="0"/>
              <a:t>::in||</a:t>
            </a:r>
            <a:r>
              <a:rPr lang="en-US" altLang="zh-CN" dirty="0" err="1"/>
              <a:t>ios_base</a:t>
            </a:r>
            <a:r>
              <a:rPr lang="en-US" altLang="zh-CN" dirty="0"/>
              <a:t>::out);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explicit </a:t>
            </a:r>
            <a:r>
              <a:rPr lang="en-US" altLang="zh-CN" dirty="0" err="1">
                <a:solidFill>
                  <a:srgbClr val="FF0000"/>
                </a:solidFill>
              </a:rPr>
              <a:t>fstream</a:t>
            </a:r>
            <a:r>
              <a:rPr lang="en-US" altLang="zh-CN" dirty="0">
                <a:solidFill>
                  <a:srgbClr val="FF0000"/>
                </a:solidFill>
              </a:rPr>
              <a:t>(const string &amp;filename,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en-US" altLang="zh-CN" dirty="0" err="1">
                <a:solidFill>
                  <a:srgbClr val="FF0000"/>
                </a:solidFill>
              </a:rPr>
              <a:t>ios_base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en-US" altLang="zh-CN" dirty="0" err="1">
                <a:solidFill>
                  <a:srgbClr val="FF0000"/>
                </a:solidFill>
              </a:rPr>
              <a:t>openmode</a:t>
            </a:r>
            <a:r>
              <a:rPr lang="en-US" altLang="zh-CN" dirty="0">
                <a:solidFill>
                  <a:srgbClr val="FF0000"/>
                </a:solidFill>
              </a:rPr>
              <a:t> mode=</a:t>
            </a:r>
            <a:r>
              <a:rPr lang="en-US" altLang="zh-CN" dirty="0" err="1">
                <a:solidFill>
                  <a:srgbClr val="FF0000"/>
                </a:solidFill>
              </a:rPr>
              <a:t>ios_bas</a:t>
            </a:r>
            <a:r>
              <a:rPr lang="en-US" altLang="zh-CN" dirty="0">
                <a:solidFill>
                  <a:srgbClr val="FF0000"/>
                </a:solidFill>
              </a:rPr>
              <a:t>::in||</a:t>
            </a:r>
            <a:r>
              <a:rPr lang="en-US" altLang="zh-CN" dirty="0" err="1">
                <a:solidFill>
                  <a:srgbClr val="FF0000"/>
                </a:solidFill>
              </a:rPr>
              <a:t>ios_base</a:t>
            </a:r>
            <a:r>
              <a:rPr lang="en-US" altLang="zh-CN" dirty="0">
                <a:solidFill>
                  <a:srgbClr val="FF0000"/>
                </a:solidFill>
              </a:rPr>
              <a:t>::out);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//</a:t>
            </a:r>
            <a:r>
              <a:rPr lang="zh-CN" altLang="en-US" dirty="0">
                <a:solidFill>
                  <a:srgbClr val="FF0000"/>
                </a:solidFill>
              </a:rPr>
              <a:t>带参构造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fstream</a:t>
            </a:r>
            <a:r>
              <a:rPr lang="en-US" altLang="zh-CN" dirty="0">
                <a:solidFill>
                  <a:srgbClr val="FF0000"/>
                </a:solidFill>
              </a:rPr>
              <a:t>(const </a:t>
            </a:r>
            <a:r>
              <a:rPr lang="en-US" altLang="zh-CN" dirty="0" err="1">
                <a:solidFill>
                  <a:srgbClr val="FF0000"/>
                </a:solidFill>
              </a:rPr>
              <a:t>fstream</a:t>
            </a:r>
            <a:r>
              <a:rPr lang="en-US" altLang="zh-CN" dirty="0">
                <a:solidFill>
                  <a:srgbClr val="FF0000"/>
                </a:solidFill>
              </a:rPr>
              <a:t>&amp;) = delete;  //</a:t>
            </a:r>
            <a:r>
              <a:rPr lang="zh-CN" altLang="en-US" dirty="0">
                <a:solidFill>
                  <a:srgbClr val="FF0000"/>
                </a:solidFill>
              </a:rPr>
              <a:t>拷贝构造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fstream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fstream</a:t>
            </a:r>
            <a:r>
              <a:rPr lang="en-US" altLang="zh-CN" dirty="0">
                <a:solidFill>
                  <a:srgbClr val="FF0000"/>
                </a:solidFill>
              </a:rPr>
              <a:t> &amp;&amp;x);    //</a:t>
            </a:r>
            <a:r>
              <a:rPr lang="zh-CN" altLang="en-US" dirty="0">
                <a:solidFill>
                  <a:srgbClr val="FF0000"/>
                </a:solidFill>
              </a:rPr>
              <a:t>移动构造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9156" name="页脚占位符 3">
            <a:extLst>
              <a:ext uri="{FF2B5EF4-FFF2-40B4-BE49-F238E27FC236}">
                <a16:creationId xmlns:a16="http://schemas.microsoft.com/office/drawing/2014/main" id="{D239DC87-BBC3-4EB1-8B65-39E1628C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152F07C-2BA0-49EF-A740-F0C37A12CE4F}" type="slidenum">
              <a:rPr lang="en-US" altLang="zh-CN" b="0" i="0" smtClean="0">
                <a:latin typeface="Verdana" panose="020B0604030504040204" pitchFamily="34" charset="0"/>
              </a:rPr>
              <a:pPr/>
              <a:t>69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F74754B3-47C5-4C98-A50D-BD2A39A7B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类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DB02D89D-876D-43C6-80D3-297E4E79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字符串类型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&lt;string&gt;</a:t>
            </a:r>
          </a:p>
          <a:p>
            <a:pPr marL="0" indent="0">
              <a:buNone/>
              <a:defRPr/>
            </a:pPr>
            <a:r>
              <a:rPr lang="en-US" altLang="zh-CN" dirty="0"/>
              <a:t>      typedef  </a:t>
            </a:r>
            <a:r>
              <a:rPr lang="en-US" altLang="zh-CN" dirty="0" err="1"/>
              <a:t>basic_string</a:t>
            </a:r>
            <a:r>
              <a:rPr lang="en-US" altLang="zh-CN" dirty="0"/>
              <a:t>&lt;char&gt;  string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typedef  </a:t>
            </a:r>
            <a:r>
              <a:rPr lang="en-US" altLang="zh-CN" dirty="0" err="1"/>
              <a:t>basic_string</a:t>
            </a:r>
            <a:r>
              <a:rPr lang="en-US" altLang="zh-CN" dirty="0"/>
              <a:t>&lt;</a:t>
            </a:r>
            <a:r>
              <a:rPr lang="en-US" altLang="zh-CN" dirty="0" err="1"/>
              <a:t>wchar_t</a:t>
            </a:r>
            <a:r>
              <a:rPr lang="en-US" altLang="zh-CN" dirty="0"/>
              <a:t>&gt;  </a:t>
            </a:r>
            <a:r>
              <a:rPr lang="en-US" altLang="zh-CN" dirty="0" err="1"/>
              <a:t>wstring</a:t>
            </a:r>
            <a:r>
              <a:rPr lang="en-US" altLang="zh-CN" dirty="0"/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typedef  </a:t>
            </a:r>
            <a:r>
              <a:rPr lang="en-US" altLang="zh-CN" dirty="0" err="1"/>
              <a:t>basic_string</a:t>
            </a:r>
            <a:r>
              <a:rPr lang="en-US" altLang="zh-CN" dirty="0"/>
              <a:t>&lt;char16_t&gt;  u16string;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typedef </a:t>
            </a:r>
            <a:r>
              <a:rPr lang="en-US" altLang="zh-CN" dirty="0" err="1"/>
              <a:t>basic_string</a:t>
            </a:r>
            <a:r>
              <a:rPr lang="en-US" altLang="zh-CN" dirty="0"/>
              <a:t>&lt;char32_t&gt; u32string;</a:t>
            </a:r>
          </a:p>
          <a:p>
            <a:pPr>
              <a:defRPr/>
            </a:pPr>
            <a:r>
              <a:rPr lang="en-US" altLang="zh-CN" dirty="0"/>
              <a:t>string</a:t>
            </a:r>
            <a:r>
              <a:rPr lang="zh-CN" altLang="en-US" dirty="0"/>
              <a:t>封装了</a:t>
            </a:r>
            <a:r>
              <a:rPr lang="en-US" altLang="zh-CN" dirty="0"/>
              <a:t>char*</a:t>
            </a:r>
          </a:p>
          <a:p>
            <a:pPr>
              <a:defRPr/>
            </a:pPr>
            <a:r>
              <a:rPr lang="en-US" altLang="zh-CN" dirty="0"/>
              <a:t>string</a:t>
            </a:r>
            <a:r>
              <a:rPr lang="zh-CN" altLang="en-US" dirty="0"/>
              <a:t>管理</a:t>
            </a:r>
            <a:r>
              <a:rPr lang="en-US" altLang="zh-CN" dirty="0"/>
              <a:t>char*</a:t>
            </a:r>
            <a:r>
              <a:rPr lang="zh-CN" altLang="en-US" dirty="0"/>
              <a:t>所分配的内存 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字面量  </a:t>
            </a:r>
            <a:r>
              <a:rPr lang="en-US" altLang="zh-CN" dirty="0"/>
              <a:t>auto = “</a:t>
            </a:r>
            <a:r>
              <a:rPr lang="en-US" altLang="zh-CN" dirty="0" err="1"/>
              <a:t>good”s</a:t>
            </a:r>
            <a:r>
              <a:rPr lang="en-US" altLang="zh-CN" dirty="0"/>
              <a:t>;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0484" name="页脚占位符 3">
            <a:extLst>
              <a:ext uri="{FF2B5EF4-FFF2-40B4-BE49-F238E27FC236}">
                <a16:creationId xmlns:a16="http://schemas.microsoft.com/office/drawing/2014/main" id="{4C5524D7-37A3-4809-8820-10C1EE7C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5E09D3A-33D3-4DF7-9D86-12116FFB8B4D}" type="slidenum">
              <a:rPr lang="en-US" altLang="zh-CN" b="0" i="0" smtClean="0">
                <a:latin typeface="Verdana" panose="020B0604030504040204" pitchFamily="34" charset="0"/>
              </a:rPr>
              <a:pPr/>
              <a:t>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6AD8C4B6-E541-4A8A-A5EF-857B0CDA5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fstream</a:t>
            </a:r>
            <a:r>
              <a:rPr lang="en-US" altLang="zh-CN" dirty="0"/>
              <a:t>—</a:t>
            </a:r>
            <a:r>
              <a:rPr lang="zh-CN" altLang="en-US" dirty="0"/>
              <a:t>打开，关闭</a:t>
            </a:r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CD53834D-C26A-402D-A2FD-D05E08B78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6738" y="1341438"/>
            <a:ext cx="8577262" cy="4967287"/>
          </a:xfrm>
        </p:spPr>
        <p:txBody>
          <a:bodyPr/>
          <a:lstStyle/>
          <a:p>
            <a:r>
              <a:rPr lang="en-US" altLang="zh-CN" dirty="0"/>
              <a:t>void open(const char *filename, 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ios_base</a:t>
            </a:r>
            <a:r>
              <a:rPr lang="en-US" altLang="zh-CN" dirty="0"/>
              <a:t>::</a:t>
            </a:r>
            <a:r>
              <a:rPr lang="en-US" altLang="zh-CN" dirty="0" err="1"/>
              <a:t>openmode</a:t>
            </a:r>
            <a:r>
              <a:rPr lang="en-US" altLang="zh-CN" dirty="0"/>
              <a:t> mode=</a:t>
            </a:r>
            <a:r>
              <a:rPr lang="en-US" altLang="zh-CN" dirty="0" err="1"/>
              <a:t>ios_bas</a:t>
            </a:r>
            <a:r>
              <a:rPr lang="en-US" altLang="zh-CN" dirty="0"/>
              <a:t>::in||</a:t>
            </a:r>
            <a:r>
              <a:rPr lang="en-US" altLang="zh-CN" dirty="0" err="1"/>
              <a:t>ios_base</a:t>
            </a:r>
            <a:r>
              <a:rPr lang="en-US" altLang="zh-CN" dirty="0"/>
              <a:t>::out);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void open(const string &amp;filename,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en-US" altLang="zh-CN" dirty="0" err="1">
                <a:solidFill>
                  <a:srgbClr val="FF0000"/>
                </a:solidFill>
              </a:rPr>
              <a:t>ios_base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en-US" altLang="zh-CN" dirty="0" err="1">
                <a:solidFill>
                  <a:srgbClr val="FF0000"/>
                </a:solidFill>
              </a:rPr>
              <a:t>openmode</a:t>
            </a:r>
            <a:r>
              <a:rPr lang="en-US" altLang="zh-CN" dirty="0">
                <a:solidFill>
                  <a:srgbClr val="FF0000"/>
                </a:solidFill>
              </a:rPr>
              <a:t> mode=</a:t>
            </a:r>
            <a:r>
              <a:rPr lang="en-US" altLang="zh-CN" dirty="0" err="1">
                <a:solidFill>
                  <a:srgbClr val="FF0000"/>
                </a:solidFill>
              </a:rPr>
              <a:t>ios_bas</a:t>
            </a:r>
            <a:r>
              <a:rPr lang="en-US" altLang="zh-CN" dirty="0">
                <a:solidFill>
                  <a:srgbClr val="FF0000"/>
                </a:solidFill>
              </a:rPr>
              <a:t>::in||</a:t>
            </a:r>
            <a:r>
              <a:rPr lang="en-US" altLang="zh-CN" dirty="0" err="1">
                <a:solidFill>
                  <a:srgbClr val="FF0000"/>
                </a:solidFill>
              </a:rPr>
              <a:t>ios_base</a:t>
            </a:r>
            <a:r>
              <a:rPr lang="en-US" altLang="zh-CN" dirty="0">
                <a:solidFill>
                  <a:srgbClr val="FF0000"/>
                </a:solidFill>
              </a:rPr>
              <a:t>::out);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bool </a:t>
            </a:r>
            <a:r>
              <a:rPr lang="en-US" altLang="zh-CN" dirty="0" err="1"/>
              <a:t>is_open</a:t>
            </a:r>
            <a:r>
              <a:rPr lang="en-US" altLang="zh-CN" dirty="0"/>
              <a:t>() </a:t>
            </a:r>
            <a:r>
              <a:rPr lang="en-US" altLang="zh-CN" dirty="0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;   //</a:t>
            </a:r>
            <a:r>
              <a:rPr lang="zh-CN" altLang="en-US" dirty="0"/>
              <a:t>打开成功</a:t>
            </a:r>
            <a:r>
              <a:rPr lang="en-US" altLang="zh-CN" dirty="0"/>
              <a:t>,</a:t>
            </a:r>
            <a:r>
              <a:rPr lang="zh-CN" altLang="en-US" dirty="0"/>
              <a:t>返回</a:t>
            </a:r>
            <a:r>
              <a:rPr lang="en-US" altLang="zh-CN" dirty="0"/>
              <a:t>true;</a:t>
            </a:r>
            <a:r>
              <a:rPr lang="zh-CN" altLang="en-US" dirty="0"/>
              <a:t>否则</a:t>
            </a:r>
            <a:r>
              <a:rPr lang="en-US" altLang="zh-CN" dirty="0"/>
              <a:t>false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void close();        //</a:t>
            </a:r>
            <a:r>
              <a:rPr lang="zh-CN" altLang="en-US" dirty="0"/>
              <a:t>关闭文件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en-US" altLang="zh-CN" dirty="0"/>
              <a:t>// </a:t>
            </a:r>
            <a:r>
              <a:rPr lang="en-US" altLang="zh-CN" dirty="0" err="1"/>
              <a:t>ifstream</a:t>
            </a:r>
            <a:r>
              <a:rPr lang="en-US" altLang="zh-CN" dirty="0"/>
              <a:t>, </a:t>
            </a:r>
            <a:r>
              <a:rPr lang="en-US" altLang="zh-CN" dirty="0" err="1"/>
              <a:t>ofstream</a:t>
            </a:r>
            <a:r>
              <a:rPr lang="zh-CN" altLang="en-US" dirty="0"/>
              <a:t>析构函数会自动关闭文件，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//</a:t>
            </a:r>
            <a:r>
              <a:rPr lang="zh-CN" altLang="en-US" dirty="0"/>
              <a:t>不用显示调用</a:t>
            </a:r>
            <a:r>
              <a:rPr lang="en-US" altLang="zh-CN" dirty="0"/>
              <a:t>close();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9156" name="页脚占位符 3">
            <a:extLst>
              <a:ext uri="{FF2B5EF4-FFF2-40B4-BE49-F238E27FC236}">
                <a16:creationId xmlns:a16="http://schemas.microsoft.com/office/drawing/2014/main" id="{D239DC87-BBC3-4EB1-8B65-39E1628C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152F07C-2BA0-49EF-A740-F0C37A12CE4F}" type="slidenum">
              <a:rPr lang="en-US" altLang="zh-CN" b="0" i="0" smtClean="0">
                <a:latin typeface="Verdana" panose="020B0604030504040204" pitchFamily="34" charset="0"/>
              </a:rPr>
              <a:pPr/>
              <a:t>70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44200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6AD8C4B6-E541-4A8A-A5EF-857B0CDA5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fstream</a:t>
            </a:r>
            <a:r>
              <a:rPr lang="en-US" altLang="zh-CN" dirty="0"/>
              <a:t>—</a:t>
            </a:r>
            <a:r>
              <a:rPr lang="zh-CN" altLang="en-US" dirty="0"/>
              <a:t>打开方式</a:t>
            </a:r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CD53834D-C26A-402D-A2FD-D05E08B78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6738" y="1341438"/>
            <a:ext cx="8577262" cy="4967287"/>
          </a:xfrm>
        </p:spPr>
        <p:txBody>
          <a:bodyPr/>
          <a:lstStyle/>
          <a:p>
            <a:r>
              <a:rPr lang="zh-CN" altLang="en-US" dirty="0"/>
              <a:t>构造函数和</a:t>
            </a:r>
            <a:r>
              <a:rPr lang="en-US" altLang="zh-CN" dirty="0"/>
              <a:t>open</a:t>
            </a:r>
            <a:r>
              <a:rPr lang="zh-CN" altLang="en-US" dirty="0"/>
              <a:t>函数的第二个参数，打开方式取值如下表所示。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</a:p>
          <a:p>
            <a:endParaRPr lang="zh-CN" altLang="en-US" dirty="0"/>
          </a:p>
        </p:txBody>
      </p:sp>
      <p:sp>
        <p:nvSpPr>
          <p:cNvPr id="49156" name="页脚占位符 3">
            <a:extLst>
              <a:ext uri="{FF2B5EF4-FFF2-40B4-BE49-F238E27FC236}">
                <a16:creationId xmlns:a16="http://schemas.microsoft.com/office/drawing/2014/main" id="{D239DC87-BBC3-4EB1-8B65-39E1628C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152F07C-2BA0-49EF-A740-F0C37A12CE4F}" type="slidenum">
              <a:rPr lang="en-US" altLang="zh-CN" b="0" i="0" smtClean="0">
                <a:latin typeface="Verdana" panose="020B0604030504040204" pitchFamily="34" charset="0"/>
              </a:rPr>
              <a:pPr/>
              <a:t>71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89B1DC0-E1F2-4899-A181-4B3C09F63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41227"/>
              </p:ext>
            </p:extLst>
          </p:nvPr>
        </p:nvGraphicFramePr>
        <p:xfrm>
          <a:off x="395536" y="2368732"/>
          <a:ext cx="8496944" cy="41048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34517597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151568422"/>
                    </a:ext>
                  </a:extLst>
                </a:gridCol>
              </a:tblGrid>
              <a:tr h="579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::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395230"/>
                  </a:ext>
                </a:extLst>
              </a:tr>
              <a:tr h="587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ios_base</a:t>
                      </a:r>
                      <a:r>
                        <a:rPr lang="en-US" altLang="zh-CN" sz="2400" dirty="0"/>
                        <a:t>::app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末尾追加写入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79833"/>
                  </a:ext>
                </a:extLst>
              </a:tr>
              <a:tr h="587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ios_base</a:t>
                      </a:r>
                      <a:r>
                        <a:rPr lang="en-US" altLang="zh-CN" sz="2400" dirty="0"/>
                        <a:t>::ate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打开之后立即移动文件末尾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06614"/>
                  </a:ext>
                </a:extLst>
              </a:tr>
              <a:tr h="587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ios_base</a:t>
                      </a:r>
                      <a:r>
                        <a:rPr lang="en-US" altLang="zh-CN" sz="2400" dirty="0"/>
                        <a:t>::binary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以二进制模式执行输入输出操作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21287"/>
                  </a:ext>
                </a:extLst>
              </a:tr>
              <a:tr h="587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ios_base</a:t>
                      </a:r>
                      <a:r>
                        <a:rPr lang="en-US" altLang="zh-CN" sz="2400" dirty="0"/>
                        <a:t>::in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从头开始读写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5615"/>
                  </a:ext>
                </a:extLst>
              </a:tr>
              <a:tr h="587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ios_base</a:t>
                      </a:r>
                      <a:r>
                        <a:rPr lang="en-US" altLang="zh-CN" sz="2400" dirty="0"/>
                        <a:t>::out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从头开始写入，覆盖已有数据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88136"/>
                  </a:ext>
                </a:extLst>
              </a:tr>
              <a:tr h="587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ios_base</a:t>
                      </a:r>
                      <a:r>
                        <a:rPr lang="en-US" altLang="zh-CN" sz="2400" dirty="0"/>
                        <a:t>::</a:t>
                      </a:r>
                      <a:r>
                        <a:rPr lang="en-US" altLang="zh-CN" sz="2400" dirty="0" err="1"/>
                        <a:t>trunc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打开文件，并删除（截断）任何已有数据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72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917755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6AD8C4B6-E541-4A8A-A5EF-857B0CDA5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fstream</a:t>
            </a:r>
            <a:r>
              <a:rPr lang="en-US" altLang="zh-CN" dirty="0"/>
              <a:t>—</a:t>
            </a:r>
            <a:r>
              <a:rPr lang="zh-CN" altLang="en-US" dirty="0"/>
              <a:t>读写</a:t>
            </a:r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CD53834D-C26A-402D-A2FD-D05E08B78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1216365"/>
            <a:ext cx="8856984" cy="676276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是</a:t>
            </a:r>
            <a:r>
              <a:rPr lang="en-US" altLang="zh-CN" sz="2800" dirty="0">
                <a:solidFill>
                  <a:schemeClr val="tx1"/>
                </a:solidFill>
              </a:rPr>
              <a:t>iostream</a:t>
            </a:r>
            <a:r>
              <a:rPr lang="zh-CN" altLang="en-US" sz="2800" dirty="0">
                <a:solidFill>
                  <a:schemeClr val="tx1"/>
                </a:solidFill>
              </a:rPr>
              <a:t>的派生类，所有之前的输入、输出操作都适用。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/>
                </a:solidFill>
              </a:rPr>
              <a:t>&gt;&gt;, &lt;&lt; </a:t>
            </a:r>
          </a:p>
          <a:p>
            <a:pPr lvl="1"/>
            <a:r>
              <a:rPr lang="en-US" altLang="zh-CN" sz="2800" dirty="0" err="1">
                <a:solidFill>
                  <a:schemeClr val="tx1"/>
                </a:solidFill>
              </a:rPr>
              <a:t>getline</a:t>
            </a:r>
            <a:r>
              <a:rPr lang="en-US" altLang="zh-CN" sz="2800" dirty="0">
                <a:solidFill>
                  <a:schemeClr val="tx1"/>
                </a:solidFill>
              </a:rPr>
              <a:t>, get, put, </a:t>
            </a:r>
            <a:r>
              <a:rPr lang="en-US" altLang="zh-CN" sz="2800" dirty="0" err="1">
                <a:solidFill>
                  <a:schemeClr val="tx1"/>
                </a:solidFill>
              </a:rPr>
              <a:t>unget</a:t>
            </a:r>
            <a:r>
              <a:rPr lang="en-US" altLang="zh-CN" sz="2800" dirty="0">
                <a:solidFill>
                  <a:schemeClr val="tx1"/>
                </a:solidFill>
              </a:rPr>
              <a:t>, </a:t>
            </a:r>
          </a:p>
          <a:p>
            <a:endParaRPr lang="en-US" altLang="zh-CN" dirty="0"/>
          </a:p>
          <a:p>
            <a:r>
              <a:rPr lang="en-US" altLang="zh-CN" dirty="0" err="1"/>
              <a:t>istream</a:t>
            </a:r>
            <a:r>
              <a:rPr lang="zh-CN" altLang="en-US" dirty="0"/>
              <a:t>成员函数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istream</a:t>
            </a:r>
            <a:r>
              <a:rPr lang="en-US" altLang="zh-CN" dirty="0"/>
              <a:t>&amp; read (char* s, </a:t>
            </a:r>
            <a:r>
              <a:rPr lang="en-US" altLang="zh-CN" dirty="0" err="1"/>
              <a:t>streamsize</a:t>
            </a:r>
            <a:r>
              <a:rPr lang="en-US" altLang="zh-CN" dirty="0"/>
              <a:t> n); </a:t>
            </a:r>
          </a:p>
          <a:p>
            <a:pPr marL="0" indent="0">
              <a:buNone/>
            </a:pPr>
            <a:r>
              <a:rPr lang="en-US" altLang="zh-CN" dirty="0"/>
              <a:t>     //</a:t>
            </a:r>
            <a:r>
              <a:rPr lang="zh-CN" altLang="en-US" dirty="0"/>
              <a:t>按块读</a:t>
            </a:r>
            <a:r>
              <a:rPr lang="en-US" altLang="zh-CN" dirty="0"/>
              <a:t>n</a:t>
            </a:r>
            <a:r>
              <a:rPr lang="zh-CN" altLang="en-US" dirty="0"/>
              <a:t>个字符到</a:t>
            </a:r>
            <a:r>
              <a:rPr lang="en-US" altLang="zh-CN" dirty="0"/>
              <a:t>c</a:t>
            </a:r>
            <a:r>
              <a:rPr lang="zh-CN" altLang="en-US" dirty="0"/>
              <a:t>串</a:t>
            </a:r>
            <a:r>
              <a:rPr lang="en-US" altLang="zh-CN" dirty="0"/>
              <a:t>s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 err="1"/>
              <a:t>ostream</a:t>
            </a:r>
            <a:r>
              <a:rPr lang="zh-CN" altLang="en-US" dirty="0"/>
              <a:t>成员函数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ostream</a:t>
            </a:r>
            <a:r>
              <a:rPr lang="en-US" altLang="zh-CN" dirty="0"/>
              <a:t>&amp; write (const char* s, </a:t>
            </a:r>
            <a:r>
              <a:rPr lang="en-US" altLang="zh-CN" dirty="0" err="1"/>
              <a:t>streamsize</a:t>
            </a:r>
            <a:r>
              <a:rPr lang="en-US" altLang="zh-CN" dirty="0"/>
              <a:t> n);</a:t>
            </a:r>
          </a:p>
          <a:p>
            <a:pPr marL="0" indent="0">
              <a:buNone/>
            </a:pPr>
            <a:r>
              <a:rPr lang="en-US" altLang="zh-CN" dirty="0"/>
              <a:t>     //</a:t>
            </a:r>
            <a:r>
              <a:rPr lang="zh-CN" altLang="en-US" dirty="0"/>
              <a:t>按块写</a:t>
            </a:r>
            <a:r>
              <a:rPr lang="en-US" altLang="zh-CN" dirty="0"/>
              <a:t>c</a:t>
            </a:r>
            <a:r>
              <a:rPr lang="zh-CN" altLang="en-US" dirty="0"/>
              <a:t>串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个字符到输出流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9156" name="页脚占位符 3">
            <a:extLst>
              <a:ext uri="{FF2B5EF4-FFF2-40B4-BE49-F238E27FC236}">
                <a16:creationId xmlns:a16="http://schemas.microsoft.com/office/drawing/2014/main" id="{D239DC87-BBC3-4EB1-8B65-39E1628C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152F07C-2BA0-49EF-A740-F0C37A12CE4F}" type="slidenum">
              <a:rPr lang="en-US" altLang="zh-CN" b="0" i="0" smtClean="0">
                <a:latin typeface="Verdana" panose="020B0604030504040204" pitchFamily="34" charset="0"/>
              </a:rPr>
              <a:pPr/>
              <a:t>72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172273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6AD8C4B6-E541-4A8A-A5EF-857B0CDA5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ifstream</a:t>
            </a:r>
            <a:r>
              <a:rPr lang="en-US" altLang="zh-CN" dirty="0"/>
              <a:t>, </a:t>
            </a:r>
            <a:r>
              <a:rPr lang="zh-CN" altLang="en-US" dirty="0"/>
              <a:t>判断文件结束</a:t>
            </a:r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CD53834D-C26A-402D-A2FD-D05E08B78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1216365"/>
            <a:ext cx="8856984" cy="6762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ifstream</a:t>
            </a:r>
            <a:r>
              <a:rPr lang="en-US" altLang="zh-CN" dirty="0"/>
              <a:t>  fin; </a:t>
            </a:r>
          </a:p>
          <a:p>
            <a:endParaRPr lang="en-US" altLang="zh-CN" dirty="0"/>
          </a:p>
          <a:p>
            <a:r>
              <a:rPr lang="en-US" altLang="zh-CN" dirty="0" err="1"/>
              <a:t>fin.eof</a:t>
            </a:r>
            <a:r>
              <a:rPr lang="en-US" altLang="zh-CN" dirty="0"/>
              <a:t>();    End of  File</a:t>
            </a:r>
            <a:r>
              <a:rPr lang="zh-CN" altLang="en-US" dirty="0"/>
              <a:t>，导致错误，多读一次。</a:t>
            </a:r>
            <a:endParaRPr lang="en-US" altLang="zh-CN" dirty="0"/>
          </a:p>
          <a:p>
            <a:r>
              <a:rPr lang="en-US" altLang="zh-CN" dirty="0" err="1"/>
              <a:t>fin.fail</a:t>
            </a:r>
            <a:r>
              <a:rPr lang="en-US" altLang="zh-CN" dirty="0"/>
              <a:t>(); </a:t>
            </a:r>
          </a:p>
          <a:p>
            <a:r>
              <a:rPr lang="en-US" altLang="zh-CN" dirty="0" err="1"/>
              <a:t>fin.peek</a:t>
            </a:r>
            <a:r>
              <a:rPr lang="en-US" altLang="zh-CN" dirty="0"/>
              <a:t>() == EOF   </a:t>
            </a:r>
            <a:r>
              <a:rPr lang="zh-CN" altLang="en-US" dirty="0"/>
              <a:t>或   </a:t>
            </a:r>
            <a:r>
              <a:rPr lang="en-US" altLang="zh-CN" dirty="0" err="1"/>
              <a:t>fin.get</a:t>
            </a:r>
            <a:r>
              <a:rPr lang="en-US" altLang="zh-CN" dirty="0"/>
              <a:t>(</a:t>
            </a:r>
            <a:r>
              <a:rPr lang="en-US" altLang="zh-CN" dirty="0" err="1"/>
              <a:t>ch</a:t>
            </a:r>
            <a:r>
              <a:rPr lang="en-US" altLang="zh-CN" dirty="0"/>
              <a:t>) </a:t>
            </a:r>
            <a:r>
              <a:rPr lang="zh-CN" altLang="en-US" dirty="0"/>
              <a:t>；</a:t>
            </a:r>
            <a:r>
              <a:rPr lang="en-US" altLang="zh-CN" dirty="0"/>
              <a:t> </a:t>
            </a:r>
          </a:p>
          <a:p>
            <a:r>
              <a:rPr lang="en-US" altLang="zh-CN" dirty="0"/>
              <a:t>while(fin) { … }           </a:t>
            </a:r>
          </a:p>
          <a:p>
            <a:endParaRPr lang="zh-CN" altLang="en-US" dirty="0"/>
          </a:p>
        </p:txBody>
      </p:sp>
      <p:sp>
        <p:nvSpPr>
          <p:cNvPr id="49156" name="页脚占位符 3">
            <a:extLst>
              <a:ext uri="{FF2B5EF4-FFF2-40B4-BE49-F238E27FC236}">
                <a16:creationId xmlns:a16="http://schemas.microsoft.com/office/drawing/2014/main" id="{D239DC87-BBC3-4EB1-8B65-39E1628C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152F07C-2BA0-49EF-A740-F0C37A12CE4F}" type="slidenum">
              <a:rPr lang="en-US" altLang="zh-CN" b="0" i="0" smtClean="0">
                <a:latin typeface="Verdana" panose="020B0604030504040204" pitchFamily="34" charset="0"/>
              </a:rPr>
              <a:pPr/>
              <a:t>73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370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6AD8C4B6-E541-4A8A-A5EF-857B0CDA5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fstream</a:t>
            </a:r>
            <a:r>
              <a:rPr lang="en-US" altLang="zh-CN" dirty="0"/>
              <a:t>—</a:t>
            </a:r>
            <a:r>
              <a:rPr lang="zh-CN" altLang="en-US" dirty="0"/>
              <a:t>文件指针定位</a:t>
            </a:r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CD53834D-C26A-402D-A2FD-D05E08B78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6738" y="1341438"/>
            <a:ext cx="8577262" cy="4967287"/>
          </a:xfrm>
        </p:spPr>
        <p:txBody>
          <a:bodyPr/>
          <a:lstStyle/>
          <a:p>
            <a:r>
              <a:rPr lang="en-US" altLang="zh-CN" dirty="0" err="1"/>
              <a:t>istream</a:t>
            </a:r>
            <a:r>
              <a:rPr lang="zh-CN" altLang="en-US" dirty="0"/>
              <a:t>成员函数</a:t>
            </a:r>
            <a:endParaRPr lang="en-US" altLang="zh-CN" dirty="0"/>
          </a:p>
          <a:p>
            <a:pPr lvl="1"/>
            <a:r>
              <a:rPr lang="en-US" altLang="zh-CN" sz="2800" dirty="0" err="1">
                <a:solidFill>
                  <a:schemeClr val="tx1"/>
                </a:solidFill>
              </a:rPr>
              <a:t>streampos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tellg</a:t>
            </a:r>
            <a:r>
              <a:rPr lang="en-US" altLang="zh-CN" sz="2800" dirty="0">
                <a:solidFill>
                  <a:schemeClr val="tx1"/>
                </a:solidFill>
              </a:rPr>
              <a:t>();     </a:t>
            </a:r>
          </a:p>
          <a:p>
            <a:pPr marL="0" indent="0">
              <a:buNone/>
            </a:pPr>
            <a:r>
              <a:rPr lang="en-US" altLang="zh-CN" dirty="0"/>
              <a:t>      	//</a:t>
            </a:r>
            <a:r>
              <a:rPr lang="zh-CN" altLang="en-US" dirty="0"/>
              <a:t>返回流当前位置</a:t>
            </a:r>
            <a:endParaRPr lang="en-US" altLang="zh-CN" dirty="0"/>
          </a:p>
          <a:p>
            <a:pPr lvl="1"/>
            <a:r>
              <a:rPr lang="en-US" altLang="zh-CN" sz="2800" dirty="0" err="1">
                <a:solidFill>
                  <a:schemeClr val="tx1"/>
                </a:solidFill>
              </a:rPr>
              <a:t>istream</a:t>
            </a:r>
            <a:r>
              <a:rPr lang="en-US" altLang="zh-CN" sz="2800" dirty="0">
                <a:solidFill>
                  <a:schemeClr val="tx1"/>
                </a:solidFill>
              </a:rPr>
              <a:t> &amp;</a:t>
            </a:r>
            <a:r>
              <a:rPr lang="en-US" altLang="zh-CN" sz="2800" dirty="0" err="1">
                <a:solidFill>
                  <a:schemeClr val="tx1"/>
                </a:solidFill>
              </a:rPr>
              <a:t>seekg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streampos</a:t>
            </a:r>
            <a:r>
              <a:rPr lang="en-US" altLang="zh-CN" sz="2800" dirty="0">
                <a:solidFill>
                  <a:schemeClr val="tx1"/>
                </a:solidFill>
              </a:rPr>
              <a:t> pos); </a:t>
            </a: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</a:rPr>
              <a:t>istream</a:t>
            </a:r>
            <a:r>
              <a:rPr lang="en-US" altLang="zh-CN" sz="2800" dirty="0">
                <a:solidFill>
                  <a:schemeClr val="tx1"/>
                </a:solidFill>
              </a:rPr>
              <a:t> &amp;</a:t>
            </a:r>
            <a:r>
              <a:rPr lang="en-US" altLang="zh-CN" sz="2800" dirty="0" err="1">
                <a:solidFill>
                  <a:schemeClr val="tx1"/>
                </a:solidFill>
              </a:rPr>
              <a:t>seekg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streamoff</a:t>
            </a:r>
            <a:r>
              <a:rPr lang="en-US" altLang="zh-CN" sz="2800" dirty="0">
                <a:solidFill>
                  <a:schemeClr val="tx1"/>
                </a:solidFill>
              </a:rPr>
              <a:t>  off, </a:t>
            </a:r>
            <a:r>
              <a:rPr lang="en-US" altLang="zh-CN" sz="2800" dirty="0" err="1">
                <a:solidFill>
                  <a:schemeClr val="tx1"/>
                </a:solidFill>
              </a:rPr>
              <a:t>ios_base</a:t>
            </a:r>
            <a:r>
              <a:rPr lang="en-US" altLang="zh-CN" sz="2800" dirty="0">
                <a:solidFill>
                  <a:schemeClr val="tx1"/>
                </a:solidFill>
              </a:rPr>
              <a:t>::</a:t>
            </a:r>
            <a:r>
              <a:rPr lang="en-US" altLang="zh-CN" sz="2800" dirty="0" err="1">
                <a:solidFill>
                  <a:schemeClr val="tx1"/>
                </a:solidFill>
              </a:rPr>
              <a:t>seekdir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 way);</a:t>
            </a: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//</a:t>
            </a:r>
            <a:r>
              <a:rPr lang="zh-CN" altLang="en-US" sz="2800" dirty="0">
                <a:solidFill>
                  <a:schemeClr val="tx1"/>
                </a:solidFill>
              </a:rPr>
              <a:t>定位输入流位置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//pos—</a:t>
            </a:r>
            <a:r>
              <a:rPr lang="zh-CN" altLang="en-US" sz="2800" dirty="0">
                <a:solidFill>
                  <a:schemeClr val="tx1"/>
                </a:solidFill>
              </a:rPr>
              <a:t>移动到第</a:t>
            </a:r>
            <a:r>
              <a:rPr lang="en-US" altLang="zh-CN" sz="2800" dirty="0">
                <a:solidFill>
                  <a:schemeClr val="tx1"/>
                </a:solidFill>
              </a:rPr>
              <a:t>pos</a:t>
            </a:r>
            <a:r>
              <a:rPr lang="zh-CN" altLang="en-US" sz="2800" dirty="0">
                <a:solidFill>
                  <a:schemeClr val="tx1"/>
                </a:solidFill>
              </a:rPr>
              <a:t>个字节，绝对位置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//off—</a:t>
            </a:r>
            <a:r>
              <a:rPr lang="zh-CN" altLang="en-US" sz="2800" dirty="0">
                <a:solidFill>
                  <a:schemeClr val="tx1"/>
                </a:solidFill>
              </a:rPr>
              <a:t>偏移量，字节，</a:t>
            </a:r>
            <a:r>
              <a:rPr lang="en-US" altLang="zh-CN" sz="2800" dirty="0">
                <a:solidFill>
                  <a:schemeClr val="tx1"/>
                </a:solidFill>
              </a:rPr>
              <a:t>way—</a:t>
            </a:r>
            <a:r>
              <a:rPr lang="zh-CN" altLang="en-US" sz="2800" dirty="0">
                <a:solidFill>
                  <a:schemeClr val="tx1"/>
                </a:solidFill>
              </a:rPr>
              <a:t>位置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9156" name="页脚占位符 3">
            <a:extLst>
              <a:ext uri="{FF2B5EF4-FFF2-40B4-BE49-F238E27FC236}">
                <a16:creationId xmlns:a16="http://schemas.microsoft.com/office/drawing/2014/main" id="{D239DC87-BBC3-4EB1-8B65-39E1628C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152F07C-2BA0-49EF-A740-F0C37A12CE4F}" type="slidenum">
              <a:rPr lang="en-US" altLang="zh-CN" b="0" i="0" smtClean="0">
                <a:latin typeface="Verdana" panose="020B0604030504040204" pitchFamily="34" charset="0"/>
              </a:rPr>
              <a:pPr/>
              <a:t>74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99063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6AD8C4B6-E541-4A8A-A5EF-857B0CDA5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fstream</a:t>
            </a:r>
            <a:r>
              <a:rPr lang="en-US" altLang="zh-CN" dirty="0"/>
              <a:t>—</a:t>
            </a:r>
            <a:r>
              <a:rPr lang="zh-CN" altLang="en-US" dirty="0"/>
              <a:t>文件指针定位</a:t>
            </a:r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CD53834D-C26A-402D-A2FD-D05E08B78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6738" y="1341438"/>
            <a:ext cx="8577262" cy="4967287"/>
          </a:xfrm>
        </p:spPr>
        <p:txBody>
          <a:bodyPr/>
          <a:lstStyle/>
          <a:p>
            <a:r>
              <a:rPr lang="en-US" altLang="zh-CN" dirty="0" err="1"/>
              <a:t>ostream</a:t>
            </a:r>
            <a:r>
              <a:rPr lang="zh-CN" altLang="en-US" dirty="0"/>
              <a:t>成员函数</a:t>
            </a:r>
            <a:endParaRPr lang="en-US" altLang="zh-CN" dirty="0"/>
          </a:p>
          <a:p>
            <a:pPr lvl="1"/>
            <a:r>
              <a:rPr lang="en-US" altLang="zh-CN" sz="2800" dirty="0" err="1">
                <a:solidFill>
                  <a:schemeClr val="tx1"/>
                </a:solidFill>
              </a:rPr>
              <a:t>streampos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tellp</a:t>
            </a:r>
            <a:r>
              <a:rPr lang="en-US" altLang="zh-CN" sz="2800" dirty="0">
                <a:solidFill>
                  <a:schemeClr val="tx1"/>
                </a:solidFill>
              </a:rPr>
              <a:t>();     </a:t>
            </a:r>
          </a:p>
          <a:p>
            <a:pPr marL="0" indent="0">
              <a:buNone/>
            </a:pPr>
            <a:r>
              <a:rPr lang="en-US" altLang="zh-CN" dirty="0"/>
              <a:t>      	//</a:t>
            </a:r>
            <a:r>
              <a:rPr lang="zh-CN" altLang="en-US" dirty="0"/>
              <a:t>返回流当前位置</a:t>
            </a:r>
            <a:endParaRPr lang="en-US" altLang="zh-CN" dirty="0"/>
          </a:p>
          <a:p>
            <a:pPr lvl="1"/>
            <a:r>
              <a:rPr lang="en-US" altLang="zh-CN" sz="2800" dirty="0" err="1">
                <a:solidFill>
                  <a:schemeClr val="tx1"/>
                </a:solidFill>
              </a:rPr>
              <a:t>ostream</a:t>
            </a:r>
            <a:r>
              <a:rPr lang="en-US" altLang="zh-CN" sz="2800" dirty="0">
                <a:solidFill>
                  <a:schemeClr val="tx1"/>
                </a:solidFill>
              </a:rPr>
              <a:t> &amp;</a:t>
            </a:r>
            <a:r>
              <a:rPr lang="en-US" altLang="zh-CN" sz="2800" dirty="0" err="1">
                <a:solidFill>
                  <a:schemeClr val="tx1"/>
                </a:solidFill>
              </a:rPr>
              <a:t>seekp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streampos</a:t>
            </a:r>
            <a:r>
              <a:rPr lang="en-US" altLang="zh-CN" sz="2800" dirty="0">
                <a:solidFill>
                  <a:schemeClr val="tx1"/>
                </a:solidFill>
              </a:rPr>
              <a:t> pos); </a:t>
            </a: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</a:rPr>
              <a:t>ostream</a:t>
            </a:r>
            <a:r>
              <a:rPr lang="en-US" altLang="zh-CN" sz="2800" dirty="0">
                <a:solidFill>
                  <a:schemeClr val="tx1"/>
                </a:solidFill>
              </a:rPr>
              <a:t> &amp;</a:t>
            </a:r>
            <a:r>
              <a:rPr lang="en-US" altLang="zh-CN" sz="2800" dirty="0" err="1">
                <a:solidFill>
                  <a:schemeClr val="tx1"/>
                </a:solidFill>
              </a:rPr>
              <a:t>seekp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streamoff</a:t>
            </a:r>
            <a:r>
              <a:rPr lang="en-US" altLang="zh-CN" sz="2800" dirty="0">
                <a:solidFill>
                  <a:schemeClr val="tx1"/>
                </a:solidFill>
              </a:rPr>
              <a:t>  off, </a:t>
            </a:r>
            <a:r>
              <a:rPr lang="en-US" altLang="zh-CN" sz="2800" dirty="0" err="1">
                <a:solidFill>
                  <a:schemeClr val="tx1"/>
                </a:solidFill>
              </a:rPr>
              <a:t>ios_base</a:t>
            </a:r>
            <a:r>
              <a:rPr lang="en-US" altLang="zh-CN" sz="2800" dirty="0">
                <a:solidFill>
                  <a:schemeClr val="tx1"/>
                </a:solidFill>
              </a:rPr>
              <a:t>::</a:t>
            </a:r>
            <a:r>
              <a:rPr lang="en-US" altLang="zh-CN" sz="2800" dirty="0" err="1">
                <a:solidFill>
                  <a:schemeClr val="tx1"/>
                </a:solidFill>
              </a:rPr>
              <a:t>seekdir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 way);</a:t>
            </a: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//</a:t>
            </a:r>
            <a:r>
              <a:rPr lang="zh-CN" altLang="en-US" sz="2800" dirty="0">
                <a:solidFill>
                  <a:schemeClr val="tx1"/>
                </a:solidFill>
              </a:rPr>
              <a:t>定位输入流位置，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//pos—</a:t>
            </a:r>
            <a:r>
              <a:rPr lang="zh-CN" altLang="en-US" sz="2800" dirty="0">
                <a:solidFill>
                  <a:schemeClr val="tx1"/>
                </a:solidFill>
              </a:rPr>
              <a:t>移动到第</a:t>
            </a:r>
            <a:r>
              <a:rPr lang="en-US" altLang="zh-CN" sz="2800" dirty="0">
                <a:solidFill>
                  <a:schemeClr val="tx1"/>
                </a:solidFill>
              </a:rPr>
              <a:t>pos</a:t>
            </a:r>
            <a:r>
              <a:rPr lang="zh-CN" altLang="en-US" sz="2800" dirty="0">
                <a:solidFill>
                  <a:schemeClr val="tx1"/>
                </a:solidFill>
              </a:rPr>
              <a:t>个字节，绝对位置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//off—</a:t>
            </a:r>
            <a:r>
              <a:rPr lang="zh-CN" altLang="en-US" sz="2800" dirty="0">
                <a:solidFill>
                  <a:schemeClr val="tx1"/>
                </a:solidFill>
              </a:rPr>
              <a:t>偏移量，字节，</a:t>
            </a:r>
            <a:r>
              <a:rPr lang="en-US" altLang="zh-CN" sz="2800" dirty="0">
                <a:solidFill>
                  <a:schemeClr val="tx1"/>
                </a:solidFill>
              </a:rPr>
              <a:t>way—</a:t>
            </a:r>
            <a:r>
              <a:rPr lang="zh-CN" altLang="en-US" sz="2800" dirty="0">
                <a:solidFill>
                  <a:schemeClr val="tx1"/>
                </a:solidFill>
              </a:rPr>
              <a:t>位置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9156" name="页脚占位符 3">
            <a:extLst>
              <a:ext uri="{FF2B5EF4-FFF2-40B4-BE49-F238E27FC236}">
                <a16:creationId xmlns:a16="http://schemas.microsoft.com/office/drawing/2014/main" id="{D239DC87-BBC3-4EB1-8B65-39E1628C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152F07C-2BA0-49EF-A740-F0C37A12CE4F}" type="slidenum">
              <a:rPr lang="en-US" altLang="zh-CN" b="0" i="0" smtClean="0">
                <a:latin typeface="Verdana" panose="020B0604030504040204" pitchFamily="34" charset="0"/>
              </a:rPr>
              <a:pPr/>
              <a:t>75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20888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6AD8C4B6-E541-4A8A-A5EF-857B0CDA5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fstream</a:t>
            </a:r>
            <a:r>
              <a:rPr lang="en-US" altLang="zh-CN" dirty="0"/>
              <a:t>—</a:t>
            </a:r>
            <a:r>
              <a:rPr lang="zh-CN" altLang="en-US" dirty="0"/>
              <a:t>文件指针定位</a:t>
            </a:r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CD53834D-C26A-402D-A2FD-D05E08B78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1216365"/>
            <a:ext cx="8856984" cy="676276"/>
          </a:xfrm>
        </p:spPr>
        <p:txBody>
          <a:bodyPr/>
          <a:lstStyle/>
          <a:p>
            <a:r>
              <a:rPr lang="en-US" altLang="zh-CN" sz="2800" dirty="0" err="1">
                <a:solidFill>
                  <a:schemeClr val="tx1"/>
                </a:solidFill>
              </a:rPr>
              <a:t>seekg,seekp</a:t>
            </a:r>
            <a:r>
              <a:rPr lang="zh-CN" altLang="en-US" sz="2800" dirty="0">
                <a:solidFill>
                  <a:schemeClr val="tx1"/>
                </a:solidFill>
              </a:rPr>
              <a:t>中第二个参数</a:t>
            </a:r>
            <a:r>
              <a:rPr lang="en-US" altLang="zh-CN" sz="2800" dirty="0">
                <a:solidFill>
                  <a:schemeClr val="tx1"/>
                </a:solidFill>
              </a:rPr>
              <a:t>way,</a:t>
            </a:r>
            <a:r>
              <a:rPr lang="zh-CN" altLang="en-US" sz="2800" dirty="0">
                <a:solidFill>
                  <a:schemeClr val="tx1"/>
                </a:solidFill>
              </a:rPr>
              <a:t>位置取值如下表所示。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9156" name="页脚占位符 3">
            <a:extLst>
              <a:ext uri="{FF2B5EF4-FFF2-40B4-BE49-F238E27FC236}">
                <a16:creationId xmlns:a16="http://schemas.microsoft.com/office/drawing/2014/main" id="{D239DC87-BBC3-4EB1-8B65-39E1628C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152F07C-2BA0-49EF-A740-F0C37A12CE4F}" type="slidenum">
              <a:rPr lang="en-US" altLang="zh-CN" b="0" i="0" smtClean="0">
                <a:latin typeface="Verdana" panose="020B0604030504040204" pitchFamily="34" charset="0"/>
              </a:rPr>
              <a:pPr/>
              <a:t>76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B3BC562-33B0-4D71-BDBC-008F0AD9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61029"/>
              </p:ext>
            </p:extLst>
          </p:nvPr>
        </p:nvGraphicFramePr>
        <p:xfrm>
          <a:off x="1403648" y="2193558"/>
          <a:ext cx="6768752" cy="25345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20142092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34458903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31041"/>
                  </a:ext>
                </a:extLst>
              </a:tr>
              <a:tr h="6721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ios_base</a:t>
                      </a:r>
                      <a:r>
                        <a:rPr lang="en-US" altLang="zh-CN" sz="2800" dirty="0"/>
                        <a:t>::beg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表示流的开头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468452"/>
                  </a:ext>
                </a:extLst>
              </a:tr>
              <a:tr h="6721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ios_base</a:t>
                      </a:r>
                      <a:r>
                        <a:rPr lang="en-US" altLang="zh-CN" sz="2800" dirty="0"/>
                        <a:t>::end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表示流的结尾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131726"/>
                  </a:ext>
                </a:extLst>
              </a:tr>
              <a:tr h="6721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ios_base</a:t>
                      </a:r>
                      <a:r>
                        <a:rPr lang="en-US" altLang="zh-CN" sz="2800" dirty="0"/>
                        <a:t>::cur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表示流的当前位置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985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62CF0C4-53DF-4B4A-802E-4EDD1AFD0E6A}"/>
              </a:ext>
            </a:extLst>
          </p:cNvPr>
          <p:cNvSpPr txBox="1"/>
          <p:nvPr/>
        </p:nvSpPr>
        <p:spPr>
          <a:xfrm>
            <a:off x="827584" y="5301208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双向流用不同的指针保存读位置和写位置。</a:t>
            </a:r>
            <a:endParaRPr lang="en-US" altLang="zh-CN" sz="2800" i="0" dirty="0"/>
          </a:p>
          <a:p>
            <a:r>
              <a:rPr lang="en-US" altLang="zh-CN" sz="2800" i="0" dirty="0" err="1"/>
              <a:t>ifstream,ofstream</a:t>
            </a:r>
            <a:r>
              <a:rPr lang="zh-CN" altLang="en-US" sz="2800" i="0" dirty="0"/>
              <a:t>类似，注意流方向不同。</a:t>
            </a:r>
          </a:p>
        </p:txBody>
      </p:sp>
    </p:spTree>
    <p:extLst>
      <p:ext uri="{BB962C8B-B14F-4D97-AF65-F5344CB8AC3E}">
        <p14:creationId xmlns:p14="http://schemas.microsoft.com/office/powerpoint/2010/main" val="1106346124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6AD8C4B6-E541-4A8A-A5EF-857B0CDA5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练习</a:t>
            </a:r>
          </a:p>
        </p:txBody>
      </p:sp>
      <p:sp>
        <p:nvSpPr>
          <p:cNvPr id="49156" name="页脚占位符 3">
            <a:extLst>
              <a:ext uri="{FF2B5EF4-FFF2-40B4-BE49-F238E27FC236}">
                <a16:creationId xmlns:a16="http://schemas.microsoft.com/office/drawing/2014/main" id="{D239DC87-BBC3-4EB1-8B65-39E1628C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152F07C-2BA0-49EF-A740-F0C37A12CE4F}" type="slidenum">
              <a:rPr lang="en-US" altLang="zh-CN" b="0" i="0" smtClean="0">
                <a:latin typeface="Verdana" panose="020B0604030504040204" pitchFamily="34" charset="0"/>
              </a:rPr>
              <a:pPr/>
              <a:t>77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DDD4E9-16B2-451F-B652-696D5EE247A3}"/>
              </a:ext>
            </a:extLst>
          </p:cNvPr>
          <p:cNvSpPr txBox="1"/>
          <p:nvPr/>
        </p:nvSpPr>
        <p:spPr>
          <a:xfrm>
            <a:off x="596499" y="1340768"/>
            <a:ext cx="800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假设文件</a:t>
            </a:r>
            <a:r>
              <a:rPr lang="en-US" altLang="zh-CN" sz="2800" i="0" dirty="0"/>
              <a:t>data.txt</a:t>
            </a:r>
            <a:r>
              <a:rPr lang="zh-CN" altLang="en-US" sz="2800" i="0" dirty="0"/>
              <a:t>中存储学号和电话号码。</a:t>
            </a:r>
            <a:endParaRPr lang="en-US" altLang="zh-CN" sz="2800" i="0" dirty="0"/>
          </a:p>
          <a:p>
            <a:r>
              <a:rPr lang="en-US" altLang="zh-CN" sz="2800" i="0" dirty="0"/>
              <a:t>2019150123    13611122233</a:t>
            </a:r>
          </a:p>
          <a:p>
            <a:r>
              <a:rPr lang="en-US" altLang="zh-CN" sz="2800" i="0" dirty="0"/>
              <a:t>2019150340    13622211133</a:t>
            </a:r>
          </a:p>
          <a:p>
            <a:r>
              <a:rPr lang="en-US" altLang="zh-CN" sz="2800" i="0" dirty="0"/>
              <a:t>2019150100    18611122233</a:t>
            </a:r>
          </a:p>
          <a:p>
            <a:r>
              <a:rPr lang="en-US" altLang="zh-CN" sz="2800" i="0" dirty="0"/>
              <a:t>2019150200    18711122233</a:t>
            </a:r>
          </a:p>
          <a:p>
            <a:endParaRPr lang="en-US" altLang="zh-CN" sz="2800" i="0" dirty="0"/>
          </a:p>
          <a:p>
            <a:r>
              <a:rPr lang="zh-CN" altLang="en-US" sz="2800" i="0" dirty="0"/>
              <a:t>写程序修改</a:t>
            </a:r>
            <a:r>
              <a:rPr lang="en-US" altLang="zh-CN" sz="2800" i="0" dirty="0"/>
              <a:t>2019150340</a:t>
            </a:r>
            <a:r>
              <a:rPr lang="zh-CN" altLang="en-US" sz="2800" i="0" dirty="0"/>
              <a:t>的电话为：</a:t>
            </a:r>
            <a:r>
              <a:rPr lang="en-US" altLang="zh-CN" sz="2800" i="0" dirty="0"/>
              <a:t>13633322211</a:t>
            </a:r>
            <a:r>
              <a:rPr lang="zh-CN" altLang="en-US" sz="2800" i="0" dirty="0"/>
              <a:t>。</a:t>
            </a:r>
            <a:endParaRPr lang="en-US" altLang="zh-CN" sz="2800" i="0" dirty="0"/>
          </a:p>
          <a:p>
            <a:endParaRPr lang="zh-CN" altLang="en-US" sz="2800" i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D70152-8ED7-4BFC-9A14-0787CD81A9AC}"/>
              </a:ext>
            </a:extLst>
          </p:cNvPr>
          <p:cNvSpPr txBox="1"/>
          <p:nvPr/>
        </p:nvSpPr>
        <p:spPr>
          <a:xfrm>
            <a:off x="6012160" y="56612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file1.cpp</a:t>
            </a:r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975529324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6AD8C4B6-E541-4A8A-A5EF-857B0CDA5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练习</a:t>
            </a:r>
          </a:p>
        </p:txBody>
      </p:sp>
      <p:sp>
        <p:nvSpPr>
          <p:cNvPr id="49156" name="页脚占位符 3">
            <a:extLst>
              <a:ext uri="{FF2B5EF4-FFF2-40B4-BE49-F238E27FC236}">
                <a16:creationId xmlns:a16="http://schemas.microsoft.com/office/drawing/2014/main" id="{D239DC87-BBC3-4EB1-8B65-39E1628C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152F07C-2BA0-49EF-A740-F0C37A12CE4F}" type="slidenum">
              <a:rPr lang="en-US" altLang="zh-CN" b="0" i="0" smtClean="0">
                <a:latin typeface="Verdana" panose="020B0604030504040204" pitchFamily="34" charset="0"/>
              </a:rPr>
              <a:pPr/>
              <a:t>78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DDD4E9-16B2-451F-B652-696D5EE247A3}"/>
              </a:ext>
            </a:extLst>
          </p:cNvPr>
          <p:cNvSpPr txBox="1"/>
          <p:nvPr/>
        </p:nvSpPr>
        <p:spPr>
          <a:xfrm>
            <a:off x="596499" y="1340768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定义学生类，包含学号，姓名，电话。</a:t>
            </a:r>
            <a:endParaRPr lang="en-US" altLang="zh-CN" sz="2800" i="0" dirty="0"/>
          </a:p>
          <a:p>
            <a:r>
              <a:rPr lang="zh-CN" altLang="en-US" sz="2800" i="0" dirty="0"/>
              <a:t>输入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，输入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位学生的信息，写入二进制文件</a:t>
            </a:r>
            <a:r>
              <a:rPr lang="en-US" altLang="zh-CN" sz="2800" i="0" dirty="0"/>
              <a:t>student</a:t>
            </a:r>
            <a:r>
              <a:rPr lang="zh-CN" altLang="en-US" sz="2800" i="0" dirty="0"/>
              <a:t>。</a:t>
            </a:r>
            <a:endParaRPr lang="en-US" altLang="zh-CN" sz="2800" i="0" dirty="0"/>
          </a:p>
          <a:p>
            <a:endParaRPr lang="en-US" altLang="zh-CN" sz="2800" i="0" dirty="0"/>
          </a:p>
          <a:p>
            <a:r>
              <a:rPr lang="zh-CN" altLang="en-US" sz="2800" i="0" dirty="0"/>
              <a:t>从文件</a:t>
            </a:r>
            <a:r>
              <a:rPr lang="en-US" altLang="zh-CN" sz="2800" i="0" dirty="0"/>
              <a:t>student</a:t>
            </a:r>
            <a:r>
              <a:rPr lang="zh-CN" altLang="en-US" sz="2800" i="0" dirty="0"/>
              <a:t>中读出第</a:t>
            </a:r>
            <a:r>
              <a:rPr lang="en-US" altLang="zh-CN" sz="2800" i="0" dirty="0"/>
              <a:t>1,7</a:t>
            </a:r>
            <a:r>
              <a:rPr lang="zh-CN" altLang="en-US" sz="2800" i="0" dirty="0"/>
              <a:t>位学生信息并输出。</a:t>
            </a:r>
            <a:endParaRPr lang="en-US" altLang="zh-CN" sz="2800" i="0" dirty="0"/>
          </a:p>
          <a:p>
            <a:endParaRPr lang="zh-CN" altLang="en-US" sz="2800" i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D32A2A-9FCD-407D-8225-133BF27861C5}"/>
              </a:ext>
            </a:extLst>
          </p:cNvPr>
          <p:cNvSpPr txBox="1"/>
          <p:nvPr/>
        </p:nvSpPr>
        <p:spPr>
          <a:xfrm>
            <a:off x="6012160" y="56612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file2.cpp</a:t>
            </a:r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1593679783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6AD8C4B6-E541-4A8A-A5EF-857B0CDA5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练习</a:t>
            </a:r>
          </a:p>
        </p:txBody>
      </p:sp>
      <p:sp>
        <p:nvSpPr>
          <p:cNvPr id="49156" name="页脚占位符 3">
            <a:extLst>
              <a:ext uri="{FF2B5EF4-FFF2-40B4-BE49-F238E27FC236}">
                <a16:creationId xmlns:a16="http://schemas.microsoft.com/office/drawing/2014/main" id="{D239DC87-BBC3-4EB1-8B65-39E1628C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152F07C-2BA0-49EF-A740-F0C37A12CE4F}" type="slidenum">
              <a:rPr lang="en-US" altLang="zh-CN" b="0" i="0" smtClean="0">
                <a:latin typeface="Verdana" panose="020B0604030504040204" pitchFamily="34" charset="0"/>
              </a:rPr>
              <a:pPr/>
              <a:t>79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DDD4E9-16B2-451F-B652-696D5EE247A3}"/>
              </a:ext>
            </a:extLst>
          </p:cNvPr>
          <p:cNvSpPr txBox="1"/>
          <p:nvPr/>
        </p:nvSpPr>
        <p:spPr>
          <a:xfrm>
            <a:off x="596499" y="1340768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上一题学生类数据：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D32A2A-9FCD-407D-8225-133BF27861C5}"/>
              </a:ext>
            </a:extLst>
          </p:cNvPr>
          <p:cNvSpPr txBox="1"/>
          <p:nvPr/>
        </p:nvSpPr>
        <p:spPr>
          <a:xfrm>
            <a:off x="6012160" y="56612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file2.cpp</a:t>
            </a:r>
            <a:endParaRPr lang="zh-CN" altLang="en-US" sz="2800" i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B4DC22-D4F5-4B9E-81CC-BDBB74047E59}"/>
              </a:ext>
            </a:extLst>
          </p:cNvPr>
          <p:cNvSpPr/>
          <p:nvPr/>
        </p:nvSpPr>
        <p:spPr>
          <a:xfrm>
            <a:off x="755576" y="1997838"/>
            <a:ext cx="71287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0" dirty="0"/>
              <a:t>8</a:t>
            </a:r>
          </a:p>
          <a:p>
            <a:r>
              <a:rPr lang="en-US" altLang="zh-CN" sz="2800" i="0" dirty="0"/>
              <a:t>2019155000 </a:t>
            </a:r>
            <a:r>
              <a:rPr lang="zh-CN" altLang="en-US" sz="2800" i="0" dirty="0"/>
              <a:t>李明  </a:t>
            </a:r>
            <a:r>
              <a:rPr lang="en-US" altLang="zh-CN" sz="2800" i="0" dirty="0"/>
              <a:t>136712345678</a:t>
            </a:r>
          </a:p>
          <a:p>
            <a:r>
              <a:rPr lang="en-US" altLang="zh-CN" sz="2800" i="0" dirty="0"/>
              <a:t>2019155001 </a:t>
            </a:r>
            <a:r>
              <a:rPr lang="zh-CN" altLang="en-US" sz="2800" i="0" dirty="0"/>
              <a:t>李涛  </a:t>
            </a:r>
            <a:r>
              <a:rPr lang="en-US" altLang="zh-CN" sz="2800" i="0" dirty="0"/>
              <a:t>136743421321</a:t>
            </a:r>
          </a:p>
          <a:p>
            <a:r>
              <a:rPr lang="en-US" altLang="zh-CN" sz="2800" i="0" dirty="0"/>
              <a:t>2019155002 </a:t>
            </a:r>
            <a:r>
              <a:rPr lang="zh-CN" altLang="en-US" sz="2800" i="0" dirty="0"/>
              <a:t>王明  </a:t>
            </a:r>
            <a:r>
              <a:rPr lang="en-US" altLang="zh-CN" sz="2800" i="0" dirty="0"/>
              <a:t>136321311123</a:t>
            </a:r>
          </a:p>
          <a:p>
            <a:r>
              <a:rPr lang="en-US" altLang="zh-CN" sz="2800" i="0" dirty="0"/>
              <a:t>2019155003 </a:t>
            </a:r>
            <a:r>
              <a:rPr lang="zh-CN" altLang="en-US" sz="2800" i="0" dirty="0"/>
              <a:t>王明阳  </a:t>
            </a:r>
            <a:r>
              <a:rPr lang="en-US" altLang="zh-CN" sz="2800" i="0" dirty="0"/>
              <a:t>137712345678</a:t>
            </a:r>
          </a:p>
          <a:p>
            <a:r>
              <a:rPr lang="en-US" altLang="zh-CN" sz="2800" i="0" dirty="0"/>
              <a:t>2019155004 </a:t>
            </a:r>
            <a:r>
              <a:rPr lang="zh-CN" altLang="en-US" sz="2800" i="0" dirty="0"/>
              <a:t>赵四  </a:t>
            </a:r>
            <a:r>
              <a:rPr lang="en-US" altLang="zh-CN" sz="2800" i="0" dirty="0"/>
              <a:t>13892345678</a:t>
            </a:r>
          </a:p>
          <a:p>
            <a:r>
              <a:rPr lang="en-US" altLang="zh-CN" sz="2800" i="0" dirty="0"/>
              <a:t>2019155005 </a:t>
            </a:r>
            <a:r>
              <a:rPr lang="zh-CN" altLang="en-US" sz="2800" i="0" dirty="0"/>
              <a:t>赵明  </a:t>
            </a:r>
            <a:r>
              <a:rPr lang="en-US" altLang="zh-CN" sz="2800" i="0" dirty="0"/>
              <a:t>133712345678</a:t>
            </a:r>
          </a:p>
          <a:p>
            <a:r>
              <a:rPr lang="en-US" altLang="zh-CN" sz="2800" i="0" dirty="0"/>
              <a:t>2019155006 </a:t>
            </a:r>
            <a:r>
              <a:rPr lang="zh-CN" altLang="en-US" sz="2800" i="0" dirty="0"/>
              <a:t>赵六  </a:t>
            </a:r>
            <a:r>
              <a:rPr lang="en-US" altLang="zh-CN" sz="2800" i="0" dirty="0"/>
              <a:t>135712345678</a:t>
            </a:r>
          </a:p>
          <a:p>
            <a:r>
              <a:rPr lang="en-US" altLang="zh-CN" sz="2800" i="0" dirty="0"/>
              <a:t>2019155007 </a:t>
            </a:r>
            <a:r>
              <a:rPr lang="zh-CN" altLang="en-US" sz="2800" i="0" dirty="0"/>
              <a:t>钱五  </a:t>
            </a:r>
            <a:r>
              <a:rPr lang="en-US" altLang="zh-CN" sz="2800" i="0" dirty="0"/>
              <a:t>134712345678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45171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3764E613-7EB4-4B1F-8503-88AE0F29C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非成员函数</a:t>
            </a:r>
            <a:r>
              <a:rPr lang="en-US" altLang="zh-CN" dirty="0"/>
              <a:t>—</a:t>
            </a:r>
            <a:r>
              <a:rPr lang="zh-CN" altLang="en-US" dirty="0"/>
              <a:t>输入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1CAE2434-F984-4FAD-892E-4E411C557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97769"/>
            <a:ext cx="9324528" cy="4967287"/>
          </a:xfrm>
        </p:spPr>
        <p:txBody>
          <a:bodyPr/>
          <a:lstStyle/>
          <a:p>
            <a:pPr lvl="1"/>
            <a:r>
              <a:rPr lang="en-US" altLang="zh-CN" sz="2800" dirty="0" err="1">
                <a:solidFill>
                  <a:schemeClr val="tx1"/>
                </a:solidFill>
              </a:rPr>
              <a:t>istream</a:t>
            </a:r>
            <a:r>
              <a:rPr lang="en-US" altLang="zh-CN" sz="2800" dirty="0">
                <a:solidFill>
                  <a:schemeClr val="tx1"/>
                </a:solidFill>
              </a:rPr>
              <a:t> &amp;</a:t>
            </a:r>
            <a:r>
              <a:rPr lang="en-US" altLang="zh-CN" sz="2800" dirty="0" err="1">
                <a:solidFill>
                  <a:schemeClr val="tx1"/>
                </a:solidFill>
              </a:rPr>
              <a:t>getline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istream</a:t>
            </a:r>
            <a:r>
              <a:rPr lang="en-US" altLang="zh-CN" sz="2800" dirty="0">
                <a:solidFill>
                  <a:schemeClr val="tx1"/>
                </a:solidFill>
              </a:rPr>
              <a:t> &amp;is, string &amp;str, char </a:t>
            </a:r>
            <a:r>
              <a:rPr lang="en-US" altLang="zh-CN" sz="2800" dirty="0" err="1">
                <a:solidFill>
                  <a:schemeClr val="tx1"/>
                </a:solidFill>
              </a:rPr>
              <a:t>delim</a:t>
            </a:r>
            <a:r>
              <a:rPr lang="en-US" altLang="zh-CN" sz="2800" dirty="0">
                <a:solidFill>
                  <a:schemeClr val="tx1"/>
                </a:solidFill>
              </a:rPr>
              <a:t>);</a:t>
            </a: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</a:t>
            </a:r>
            <a:r>
              <a:rPr lang="en-US" altLang="zh-CN" sz="2800" dirty="0" err="1">
                <a:solidFill>
                  <a:srgbClr val="FF0000"/>
                </a:solidFill>
              </a:rPr>
              <a:t>istream</a:t>
            </a:r>
            <a:r>
              <a:rPr lang="en-US" altLang="zh-CN" sz="2800" dirty="0">
                <a:solidFill>
                  <a:srgbClr val="FF0000"/>
                </a:solidFill>
              </a:rPr>
              <a:t> &amp;</a:t>
            </a:r>
            <a:r>
              <a:rPr lang="en-US" altLang="zh-CN" sz="2800" dirty="0" err="1">
                <a:solidFill>
                  <a:srgbClr val="FF0000"/>
                </a:solidFill>
              </a:rPr>
              <a:t>getline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</a:rPr>
              <a:t>istream</a:t>
            </a:r>
            <a:r>
              <a:rPr lang="en-US" altLang="zh-CN" sz="2800" dirty="0">
                <a:solidFill>
                  <a:srgbClr val="FF0000"/>
                </a:solidFill>
              </a:rPr>
              <a:t> &amp;&amp;</a:t>
            </a:r>
            <a:r>
              <a:rPr lang="en-US" altLang="zh-CN" sz="2800" dirty="0" err="1">
                <a:solidFill>
                  <a:srgbClr val="FF0000"/>
                </a:solidFill>
              </a:rPr>
              <a:t>is,string</a:t>
            </a:r>
            <a:r>
              <a:rPr lang="en-US" altLang="zh-CN" sz="2800" dirty="0">
                <a:solidFill>
                  <a:srgbClr val="FF0000"/>
                </a:solidFill>
              </a:rPr>
              <a:t> &amp;</a:t>
            </a:r>
            <a:r>
              <a:rPr lang="en-US" altLang="zh-CN" sz="2800" dirty="0" err="1">
                <a:solidFill>
                  <a:srgbClr val="FF0000"/>
                </a:solidFill>
              </a:rPr>
              <a:t>str,char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delim</a:t>
            </a:r>
            <a:r>
              <a:rPr lang="en-US" altLang="zh-CN" sz="2800" dirty="0">
                <a:solidFill>
                  <a:srgbClr val="FF0000"/>
                </a:solidFill>
              </a:rPr>
              <a:t>);</a:t>
            </a:r>
          </a:p>
          <a:p>
            <a:pPr lvl="1"/>
            <a:r>
              <a:rPr lang="en-US" altLang="zh-CN" sz="2800" dirty="0" err="1">
                <a:solidFill>
                  <a:schemeClr val="tx1"/>
                </a:solidFill>
              </a:rPr>
              <a:t>istream</a:t>
            </a:r>
            <a:r>
              <a:rPr lang="en-US" altLang="zh-CN" sz="2800" dirty="0">
                <a:solidFill>
                  <a:schemeClr val="tx1"/>
                </a:solidFill>
              </a:rPr>
              <a:t> &amp;</a:t>
            </a:r>
            <a:r>
              <a:rPr lang="en-US" altLang="zh-CN" sz="2800" dirty="0" err="1">
                <a:solidFill>
                  <a:schemeClr val="tx1"/>
                </a:solidFill>
              </a:rPr>
              <a:t>getline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istream</a:t>
            </a:r>
            <a:r>
              <a:rPr lang="en-US" altLang="zh-CN" sz="2800" dirty="0">
                <a:solidFill>
                  <a:schemeClr val="tx1"/>
                </a:solidFill>
              </a:rPr>
              <a:t> &amp;is, string &amp;str);</a:t>
            </a: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</a:t>
            </a:r>
            <a:r>
              <a:rPr lang="en-US" altLang="zh-CN" sz="2800" dirty="0" err="1">
                <a:solidFill>
                  <a:srgbClr val="FF0000"/>
                </a:solidFill>
              </a:rPr>
              <a:t>istream</a:t>
            </a:r>
            <a:r>
              <a:rPr lang="en-US" altLang="zh-CN" sz="2800" dirty="0">
                <a:solidFill>
                  <a:srgbClr val="FF0000"/>
                </a:solidFill>
              </a:rPr>
              <a:t> &amp;</a:t>
            </a:r>
            <a:r>
              <a:rPr lang="en-US" altLang="zh-CN" sz="2800" dirty="0" err="1">
                <a:solidFill>
                  <a:srgbClr val="FF0000"/>
                </a:solidFill>
              </a:rPr>
              <a:t>getline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</a:rPr>
              <a:t>istream</a:t>
            </a:r>
            <a:r>
              <a:rPr lang="en-US" altLang="zh-CN" sz="2800" dirty="0">
                <a:solidFill>
                  <a:srgbClr val="FF0000"/>
                </a:solidFill>
              </a:rPr>
              <a:t> &amp;&amp;is, string &amp;str);</a:t>
            </a:r>
          </a:p>
          <a:p>
            <a:pPr marL="471487" lvl="1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marL="471487" lvl="1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/>
                </a:solidFill>
              </a:rPr>
              <a:t>&gt;&gt;, &lt;&lt;     //</a:t>
            </a:r>
            <a:r>
              <a:rPr lang="zh-CN" altLang="en-US" sz="2800" dirty="0">
                <a:solidFill>
                  <a:schemeClr val="tx1"/>
                </a:solidFill>
              </a:rPr>
              <a:t>输入，输出重载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/>
                </a:solidFill>
              </a:rPr>
              <a:t>getline</a:t>
            </a:r>
            <a:r>
              <a:rPr lang="zh-CN" altLang="en-US" sz="2800" dirty="0">
                <a:solidFill>
                  <a:schemeClr val="tx1"/>
                </a:solidFill>
              </a:rPr>
              <a:t>输入一行，包含空格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71487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4036" name="页脚占位符 3">
            <a:extLst>
              <a:ext uri="{FF2B5EF4-FFF2-40B4-BE49-F238E27FC236}">
                <a16:creationId xmlns:a16="http://schemas.microsoft.com/office/drawing/2014/main" id="{2E6B38B9-B0E4-466F-98A6-273B7D45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4AAD44B-451D-47EB-9BF6-AA840287D283}" type="slidenum">
              <a:rPr lang="en-US" altLang="zh-CN" b="0" i="0" smtClean="0">
                <a:latin typeface="Verdana" panose="020B0604030504040204" pitchFamily="34" charset="0"/>
              </a:rPr>
              <a:pPr/>
              <a:t>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1394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09A7C625-FEBA-4667-994D-E76C688FE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  <a:r>
              <a:rPr lang="en-US" altLang="zh-CN" dirty="0"/>
              <a:t>—</a:t>
            </a:r>
            <a:r>
              <a:rPr lang="zh-CN" altLang="en-US" dirty="0"/>
              <a:t>构造及析构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87DF7DCE-51E9-4AEE-B399-2E56FCC37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152" y="1224870"/>
            <a:ext cx="8871328" cy="4967287"/>
          </a:xfrm>
        </p:spPr>
        <p:txBody>
          <a:bodyPr/>
          <a:lstStyle/>
          <a:p>
            <a:pPr marL="812800" lvl="1" indent="-342900"/>
            <a:r>
              <a:rPr lang="en-US" altLang="zh-CN" sz="2800" dirty="0">
                <a:solidFill>
                  <a:schemeClr val="tx1"/>
                </a:solidFill>
              </a:rPr>
              <a:t>string();                //</a:t>
            </a:r>
            <a:r>
              <a:rPr lang="zh-CN" altLang="en-US" sz="2800" dirty="0">
                <a:solidFill>
                  <a:schemeClr val="tx1"/>
                </a:solidFill>
              </a:rPr>
              <a:t>默认构造函数 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812800" lvl="1" indent="-342900"/>
            <a:r>
              <a:rPr lang="en-US" altLang="zh-CN" sz="2800" dirty="0">
                <a:solidFill>
                  <a:schemeClr val="tx1"/>
                </a:solidFill>
              </a:rPr>
              <a:t>string(const string &amp;str);   //</a:t>
            </a:r>
            <a:r>
              <a:rPr lang="zh-CN" altLang="en-US" sz="2800" dirty="0">
                <a:solidFill>
                  <a:schemeClr val="tx1"/>
                </a:solidFill>
              </a:rPr>
              <a:t>拷贝构造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812800" lvl="1" indent="-342900"/>
            <a:r>
              <a:rPr lang="en-US" altLang="zh-CN" sz="2800" dirty="0">
                <a:solidFill>
                  <a:schemeClr val="tx1"/>
                </a:solidFill>
              </a:rPr>
              <a:t>string (const string&amp; str, </a:t>
            </a:r>
            <a:r>
              <a:rPr lang="en-US" altLang="zh-CN" sz="2800" dirty="0" err="1">
                <a:solidFill>
                  <a:schemeClr val="tx1"/>
                </a:solidFill>
              </a:rPr>
              <a:t>size_t</a:t>
            </a:r>
            <a:r>
              <a:rPr lang="en-US" altLang="zh-CN" sz="2800" dirty="0">
                <a:solidFill>
                  <a:schemeClr val="tx1"/>
                </a:solidFill>
              </a:rPr>
              <a:t> pos, </a:t>
            </a:r>
            <a:r>
              <a:rPr lang="en-US" altLang="zh-CN" sz="2800" dirty="0" err="1">
                <a:solidFill>
                  <a:schemeClr val="tx1"/>
                </a:solidFill>
              </a:rPr>
              <a:t>size_t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len</a:t>
            </a:r>
            <a:r>
              <a:rPr lang="en-US" altLang="zh-CN" sz="2800" dirty="0">
                <a:solidFill>
                  <a:schemeClr val="tx1"/>
                </a:solidFill>
              </a:rPr>
              <a:t> = </a:t>
            </a:r>
            <a:r>
              <a:rPr lang="en-US" altLang="zh-CN" sz="2800" dirty="0" err="1">
                <a:solidFill>
                  <a:schemeClr val="tx1"/>
                </a:solidFill>
              </a:rPr>
              <a:t>npos</a:t>
            </a:r>
            <a:r>
              <a:rPr lang="en-US" altLang="zh-CN" sz="2800" dirty="0">
                <a:solidFill>
                  <a:schemeClr val="tx1"/>
                </a:solidFill>
              </a:rPr>
              <a:t>);  </a:t>
            </a:r>
          </a:p>
          <a:p>
            <a:pPr marL="469900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                                          //</a:t>
            </a:r>
            <a:r>
              <a:rPr lang="zh-CN" altLang="en-US" sz="2800" dirty="0">
                <a:solidFill>
                  <a:schemeClr val="tx1"/>
                </a:solidFill>
              </a:rPr>
              <a:t>子串构造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69900" lvl="1" indent="0">
              <a:buNone/>
            </a:pPr>
            <a:endParaRPr lang="en-US" altLang="zh-CN" sz="2800" dirty="0">
              <a:solidFill>
                <a:schemeClr val="tx1"/>
              </a:solidFill>
            </a:endParaRPr>
          </a:p>
          <a:p>
            <a:pPr marL="812800" lvl="1" indent="-342900"/>
            <a:r>
              <a:rPr lang="en-US" altLang="zh-CN" sz="2800" dirty="0">
                <a:solidFill>
                  <a:schemeClr val="tx1"/>
                </a:solidFill>
              </a:rPr>
              <a:t>string(const char *s); //c</a:t>
            </a:r>
            <a:r>
              <a:rPr lang="zh-CN" altLang="en-US" sz="2800" dirty="0">
                <a:solidFill>
                  <a:schemeClr val="tx1"/>
                </a:solidFill>
              </a:rPr>
              <a:t>串</a:t>
            </a:r>
            <a:r>
              <a:rPr lang="en-US" altLang="zh-CN" sz="2800" dirty="0">
                <a:solidFill>
                  <a:schemeClr val="tx1"/>
                </a:solidFill>
              </a:rPr>
              <a:t>s</a:t>
            </a:r>
            <a:r>
              <a:rPr lang="zh-CN" altLang="en-US" sz="2800" dirty="0">
                <a:solidFill>
                  <a:schemeClr val="tx1"/>
                </a:solidFill>
              </a:rPr>
              <a:t>构造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812800" lvl="1" indent="-342900"/>
            <a:r>
              <a:rPr lang="en-US" altLang="zh-CN" sz="2800" dirty="0">
                <a:solidFill>
                  <a:schemeClr val="tx1"/>
                </a:solidFill>
              </a:rPr>
              <a:t>string(const char *s, </a:t>
            </a:r>
            <a:r>
              <a:rPr lang="en-US" altLang="zh-CN" sz="2800" dirty="0" err="1">
                <a:solidFill>
                  <a:schemeClr val="tx1"/>
                </a:solidFill>
              </a:rPr>
              <a:t>size_t</a:t>
            </a:r>
            <a:r>
              <a:rPr lang="en-US" altLang="zh-CN" sz="2800" dirty="0">
                <a:solidFill>
                  <a:schemeClr val="tx1"/>
                </a:solidFill>
              </a:rPr>
              <a:t> n)  //c</a:t>
            </a:r>
            <a:r>
              <a:rPr lang="zh-CN" altLang="en-US" sz="2800" dirty="0">
                <a:solidFill>
                  <a:schemeClr val="tx1"/>
                </a:solidFill>
              </a:rPr>
              <a:t>串</a:t>
            </a:r>
            <a:r>
              <a:rPr lang="en-US" altLang="zh-CN" sz="2800" dirty="0">
                <a:solidFill>
                  <a:schemeClr val="tx1"/>
                </a:solidFill>
              </a:rPr>
              <a:t>s</a:t>
            </a:r>
            <a:r>
              <a:rPr lang="zh-CN" altLang="en-US" sz="2800" dirty="0">
                <a:solidFill>
                  <a:schemeClr val="tx1"/>
                </a:solidFill>
              </a:rPr>
              <a:t>的前</a:t>
            </a:r>
            <a:r>
              <a:rPr lang="en-US" altLang="zh-CN" sz="2800" dirty="0">
                <a:solidFill>
                  <a:schemeClr val="tx1"/>
                </a:solidFill>
              </a:rPr>
              <a:t>n</a:t>
            </a:r>
            <a:r>
              <a:rPr lang="zh-CN" altLang="en-US" sz="2800" dirty="0">
                <a:solidFill>
                  <a:schemeClr val="tx1"/>
                </a:solidFill>
              </a:rPr>
              <a:t>个构造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812800" lvl="1" indent="-342900"/>
            <a:r>
              <a:rPr lang="en-US" altLang="zh-CN" sz="2800" dirty="0">
                <a:solidFill>
                  <a:schemeClr val="tx1"/>
                </a:solidFill>
              </a:rPr>
              <a:t>string(</a:t>
            </a:r>
            <a:r>
              <a:rPr lang="en-US" altLang="zh-CN" sz="2800" dirty="0" err="1">
                <a:solidFill>
                  <a:schemeClr val="tx1"/>
                </a:solidFill>
              </a:rPr>
              <a:t>size_t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n,char</a:t>
            </a:r>
            <a:r>
              <a:rPr lang="en-US" altLang="zh-CN" sz="2800" dirty="0">
                <a:solidFill>
                  <a:schemeClr val="tx1"/>
                </a:solidFill>
              </a:rPr>
              <a:t> c);   //</a:t>
            </a:r>
            <a:r>
              <a:rPr lang="zh-CN" altLang="en-US" sz="2800" dirty="0">
                <a:solidFill>
                  <a:schemeClr val="tx1"/>
                </a:solidFill>
              </a:rPr>
              <a:t>填充构造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2532" name="页脚占位符 3">
            <a:extLst>
              <a:ext uri="{FF2B5EF4-FFF2-40B4-BE49-F238E27FC236}">
                <a16:creationId xmlns:a16="http://schemas.microsoft.com/office/drawing/2014/main" id="{E6B5E599-48BB-4CFE-BEBB-9F9C549A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68E3F76-BD8D-4773-8071-818D37B17EB6}" type="slidenum">
              <a:rPr lang="en-US" altLang="zh-CN" b="0" i="0" smtClean="0">
                <a:latin typeface="Verdana" panose="020B0604030504040204" pitchFamily="34" charset="0"/>
              </a:rPr>
              <a:pPr/>
              <a:t>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103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第五章演示文稿</Template>
  <TotalTime>13263</TotalTime>
  <Words>6384</Words>
  <Application>Microsoft Office PowerPoint</Application>
  <PresentationFormat>全屏显示(4:3)</PresentationFormat>
  <Paragraphs>908</Paragraphs>
  <Slides>79</Slides>
  <Notes>71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7" baseType="lpstr">
      <vt:lpstr>Gulim</vt:lpstr>
      <vt:lpstr>Arial</vt:lpstr>
      <vt:lpstr>Calibri</vt:lpstr>
      <vt:lpstr>Tahoma</vt:lpstr>
      <vt:lpstr>Times New Roman</vt:lpstr>
      <vt:lpstr>Verdana</vt:lpstr>
      <vt:lpstr>Wingdings</vt:lpstr>
      <vt:lpstr>1_Profile</vt:lpstr>
      <vt:lpstr>面向对象程序设计 荣誉课程 </vt:lpstr>
      <vt:lpstr>课程内容</vt:lpstr>
      <vt:lpstr>课程介绍</vt:lpstr>
      <vt:lpstr>QT学习</vt:lpstr>
      <vt:lpstr>第一讲 字符串类及流</vt:lpstr>
      <vt:lpstr>C风格字符串</vt:lpstr>
      <vt:lpstr>string类</vt:lpstr>
      <vt:lpstr>非成员函数—输入</vt:lpstr>
      <vt:lpstr>string类—构造及析构</vt:lpstr>
      <vt:lpstr>string类—构造及析构</vt:lpstr>
      <vt:lpstr>C++11—初始化列表</vt:lpstr>
      <vt:lpstr>PowerPoint 演示文稿</vt:lpstr>
      <vt:lpstr>PowerPoint 演示文稿</vt:lpstr>
      <vt:lpstr>迭代器iterator</vt:lpstr>
      <vt:lpstr>string类—位置访问</vt:lpstr>
      <vt:lpstr>string类—长度</vt:lpstr>
      <vt:lpstr>string类—遍历，字符操作</vt:lpstr>
      <vt:lpstr>auto—自动类型推导</vt:lpstr>
      <vt:lpstr>auto—自动类型推导</vt:lpstr>
      <vt:lpstr>auto—自动类型推导</vt:lpstr>
      <vt:lpstr>类型推导—decltype</vt:lpstr>
      <vt:lpstr>基于范围的for循环</vt:lpstr>
      <vt:lpstr>基于范围的for循环例</vt:lpstr>
      <vt:lpstr>string类—赋值</vt:lpstr>
      <vt:lpstr>C++11—右值引用</vt:lpstr>
      <vt:lpstr>string类—赋值</vt:lpstr>
      <vt:lpstr>string类—和c串的转化</vt:lpstr>
      <vt:lpstr>string类—比较操作</vt:lpstr>
      <vt:lpstr>string类—字符串连接</vt:lpstr>
      <vt:lpstr>string类—字符串连接</vt:lpstr>
      <vt:lpstr>string类—子串</vt:lpstr>
      <vt:lpstr>string类—查找</vt:lpstr>
      <vt:lpstr>string类—查找</vt:lpstr>
      <vt:lpstr>string类—替换</vt:lpstr>
      <vt:lpstr>string类—替换</vt:lpstr>
      <vt:lpstr>string类—插入</vt:lpstr>
      <vt:lpstr>string类—删除</vt:lpstr>
      <vt:lpstr>string类—首尾访问</vt:lpstr>
      <vt:lpstr>string类—其它成员函数</vt:lpstr>
      <vt:lpstr>非成员函数—重载+</vt:lpstr>
      <vt:lpstr>非成员函数—string串转数字</vt:lpstr>
      <vt:lpstr>非成员函数—数字转string</vt:lpstr>
      <vt:lpstr>string_view—C++17</vt:lpstr>
      <vt:lpstr>练习</vt:lpstr>
      <vt:lpstr>练习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练习</vt:lpstr>
      <vt:lpstr>练习</vt:lpstr>
      <vt:lpstr>流的概念</vt:lpstr>
      <vt:lpstr>流的概念</vt:lpstr>
      <vt:lpstr>std中预定义的流对象</vt:lpstr>
      <vt:lpstr>字符串流</vt:lpstr>
      <vt:lpstr>stringstream—构造函数</vt:lpstr>
      <vt:lpstr>stringstream—赋值</vt:lpstr>
      <vt:lpstr>stringstream—与string的转换</vt:lpstr>
      <vt:lpstr>stringstream—其它成员函数</vt:lpstr>
      <vt:lpstr>字符串流与字符串</vt:lpstr>
      <vt:lpstr>练习</vt:lpstr>
      <vt:lpstr>文件流</vt:lpstr>
      <vt:lpstr>fstream—构造函数</vt:lpstr>
      <vt:lpstr>fstream—打开，关闭</vt:lpstr>
      <vt:lpstr>fstream—打开方式</vt:lpstr>
      <vt:lpstr>fstream—读写</vt:lpstr>
      <vt:lpstr>ifstream, 判断文件结束</vt:lpstr>
      <vt:lpstr>fstream—文件指针定位</vt:lpstr>
      <vt:lpstr>fstream—文件指针定位</vt:lpstr>
      <vt:lpstr>fstream—文件指针定位</vt:lpstr>
      <vt:lpstr>练习</vt:lpstr>
      <vt:lpstr>练习</vt:lpstr>
      <vt:lpstr>练习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guowei</dc:creator>
  <cp:lastModifiedBy>Dell</cp:lastModifiedBy>
  <cp:revision>1162</cp:revision>
  <cp:lastPrinted>2019-12-25T01:12:26Z</cp:lastPrinted>
  <dcterms:created xsi:type="dcterms:W3CDTF">2002-01-07T04:58:02Z</dcterms:created>
  <dcterms:modified xsi:type="dcterms:W3CDTF">2020-05-09T01:14:01Z</dcterms:modified>
</cp:coreProperties>
</file>