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378" r:id="rId2"/>
    <p:sldId id="379" r:id="rId3"/>
    <p:sldId id="297" r:id="rId4"/>
    <p:sldId id="387" r:id="rId5"/>
    <p:sldId id="388" r:id="rId6"/>
    <p:sldId id="386" r:id="rId7"/>
    <p:sldId id="335" r:id="rId8"/>
    <p:sldId id="444" r:id="rId9"/>
    <p:sldId id="390" r:id="rId10"/>
    <p:sldId id="389" r:id="rId11"/>
    <p:sldId id="441" r:id="rId12"/>
    <p:sldId id="401" r:id="rId13"/>
    <p:sldId id="442" r:id="rId14"/>
    <p:sldId id="397" r:id="rId15"/>
    <p:sldId id="398" r:id="rId16"/>
    <p:sldId id="396" r:id="rId17"/>
    <p:sldId id="399" r:id="rId18"/>
    <p:sldId id="392" r:id="rId19"/>
    <p:sldId id="400" r:id="rId20"/>
    <p:sldId id="394" r:id="rId21"/>
    <p:sldId id="393" r:id="rId22"/>
    <p:sldId id="443" r:id="rId23"/>
    <p:sldId id="382" r:id="rId24"/>
    <p:sldId id="402" r:id="rId25"/>
    <p:sldId id="381" r:id="rId26"/>
    <p:sldId id="403" r:id="rId27"/>
    <p:sldId id="385" r:id="rId28"/>
    <p:sldId id="410" r:id="rId29"/>
    <p:sldId id="411" r:id="rId30"/>
    <p:sldId id="404" r:id="rId31"/>
    <p:sldId id="406" r:id="rId32"/>
    <p:sldId id="405" r:id="rId33"/>
    <p:sldId id="407" r:id="rId34"/>
    <p:sldId id="408" r:id="rId35"/>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FFFF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578" autoAdjust="0"/>
  </p:normalViewPr>
  <p:slideViewPr>
    <p:cSldViewPr>
      <p:cViewPr varScale="1">
        <p:scale>
          <a:sx n="44" d="100"/>
          <a:sy n="44" d="100"/>
        </p:scale>
        <p:origin x="194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25BC7BB-D96D-47D4-AFF4-695DD279870E}"/>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320CBD52-5519-4436-833A-F09CD38AF9DA}"/>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5AC2E836-C2DB-4593-B953-9C35B238B7BA}" type="datetimeFigureOut">
              <a:rPr lang="zh-CN" altLang="en-US"/>
              <a:pPr>
                <a:defRPr/>
              </a:pPr>
              <a:t>2020/5/11</a:t>
            </a:fld>
            <a:endParaRPr lang="zh-CN" altLang="en-US"/>
          </a:p>
        </p:txBody>
      </p:sp>
      <p:sp>
        <p:nvSpPr>
          <p:cNvPr id="4" name="页脚占位符 3">
            <a:extLst>
              <a:ext uri="{FF2B5EF4-FFF2-40B4-BE49-F238E27FC236}">
                <a16:creationId xmlns:a16="http://schemas.microsoft.com/office/drawing/2014/main" id="{074CB006-D333-4D26-B59D-4C6685B858AC}"/>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ED7F62F-2A47-4675-8500-0A84D8471DBC}"/>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131187EE-F95A-45C9-A82E-9725166085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A4425C2-59D4-4E67-ADF0-C73D9578D4C7}"/>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A9A17269-5674-4DBF-9037-C317BA0439F3}"/>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EC66DF56-6E63-4516-B05F-046AD1538EEF}" type="datetimeFigureOut">
              <a:rPr lang="zh-CN" altLang="en-US"/>
              <a:pPr>
                <a:defRPr/>
              </a:pPr>
              <a:t>2020/5/11</a:t>
            </a:fld>
            <a:endParaRPr lang="zh-CN" altLang="en-US"/>
          </a:p>
        </p:txBody>
      </p:sp>
      <p:sp>
        <p:nvSpPr>
          <p:cNvPr id="4" name="幻灯片图像占位符 3">
            <a:extLst>
              <a:ext uri="{FF2B5EF4-FFF2-40B4-BE49-F238E27FC236}">
                <a16:creationId xmlns:a16="http://schemas.microsoft.com/office/drawing/2014/main" id="{8008E28F-AEAF-4394-9B46-808B7817879E}"/>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AAFAA7E4-032F-4BBD-AF43-A6ACE8DA343B}"/>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2A9D5EBD-AC96-4D5B-8C5F-C28025E8B8C5}"/>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500A79CF-52B5-41BB-999A-ED1FEC1DF377}"/>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91E595D9-CE08-4F56-8426-30E1987192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a:t>
            </a:fld>
            <a:endParaRPr lang="zh-CN" altLang="en-US"/>
          </a:p>
        </p:txBody>
      </p:sp>
    </p:spTree>
    <p:extLst>
      <p:ext uri="{BB962C8B-B14F-4D97-AF65-F5344CB8AC3E}">
        <p14:creationId xmlns:p14="http://schemas.microsoft.com/office/powerpoint/2010/main" val="1566954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C++17</a:t>
            </a:r>
            <a:r>
              <a:rPr lang="zh-CN" altLang="en-US" dirty="0"/>
              <a:t>入门经典（第</a:t>
            </a:r>
            <a:r>
              <a:rPr lang="en-US" altLang="zh-CN" dirty="0"/>
              <a:t>5</a:t>
            </a:r>
            <a:r>
              <a:rPr lang="zh-CN" altLang="en-US" dirty="0"/>
              <a:t>版），艾佛</a:t>
            </a:r>
            <a:r>
              <a:rPr lang="en-US" altLang="zh-CN" dirty="0"/>
              <a:t>.</a:t>
            </a:r>
            <a:r>
              <a:rPr lang="zh-CN" altLang="en-US" dirty="0"/>
              <a:t>霍尔顿，彼得</a:t>
            </a:r>
            <a:r>
              <a:rPr lang="en-US" altLang="zh-CN" dirty="0"/>
              <a:t>.</a:t>
            </a:r>
            <a:r>
              <a:rPr lang="zh-CN" altLang="en-US" dirty="0"/>
              <a:t>范维尔特，清华大学出版社，</a:t>
            </a:r>
            <a:r>
              <a:rPr lang="en-US" altLang="zh-CN" dirty="0"/>
              <a:t>P474</a:t>
            </a:r>
            <a:r>
              <a:rPr lang="zh-CN" altLang="en-US" dirty="0"/>
              <a:t>。</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12</a:t>
            </a:fld>
            <a:endParaRPr lang="zh-CN" altLang="en-US"/>
          </a:p>
        </p:txBody>
      </p:sp>
    </p:spTree>
    <p:extLst>
      <p:ext uri="{BB962C8B-B14F-4D97-AF65-F5344CB8AC3E}">
        <p14:creationId xmlns:p14="http://schemas.microsoft.com/office/powerpoint/2010/main" val="936319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13</a:t>
            </a:fld>
            <a:endParaRPr lang="zh-CN" altLang="en-US"/>
          </a:p>
        </p:txBody>
      </p:sp>
    </p:spTree>
    <p:extLst>
      <p:ext uri="{BB962C8B-B14F-4D97-AF65-F5344CB8AC3E}">
        <p14:creationId xmlns:p14="http://schemas.microsoft.com/office/powerpoint/2010/main" val="2560463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深入理解</a:t>
            </a:r>
            <a:r>
              <a:rPr lang="en-US" altLang="zh-CN" dirty="0"/>
              <a:t>C++11</a:t>
            </a:r>
            <a:r>
              <a:rPr lang="zh-CN" altLang="en-US" dirty="0"/>
              <a:t>，</a:t>
            </a:r>
            <a:r>
              <a:rPr lang="en-US" altLang="zh-CN" dirty="0"/>
              <a:t>Michael Wong</a:t>
            </a:r>
            <a:r>
              <a:rPr lang="zh-CN" altLang="en-US" dirty="0"/>
              <a:t>著，机械工业出版社。</a:t>
            </a:r>
            <a:endParaRPr lang="en-US" altLang="zh-CN" dirty="0"/>
          </a:p>
          <a:p>
            <a:r>
              <a:rPr lang="en-US" altLang="zh-CN" dirty="0"/>
              <a:t>lambda</a:t>
            </a:r>
            <a:r>
              <a:rPr lang="zh-CN" altLang="en-US" dirty="0"/>
              <a:t>非常类似函数的定义，主要区别：不指定函数名称。</a:t>
            </a:r>
            <a:endParaRPr lang="en-US" altLang="zh-CN"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14</a:t>
            </a:fld>
            <a:endParaRPr lang="zh-CN" altLang="en-US"/>
          </a:p>
        </p:txBody>
      </p:sp>
    </p:spTree>
    <p:extLst>
      <p:ext uri="{BB962C8B-B14F-4D97-AF65-F5344CB8AC3E}">
        <p14:creationId xmlns:p14="http://schemas.microsoft.com/office/powerpoint/2010/main" val="2406665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父作用域：</a:t>
            </a:r>
            <a:r>
              <a:rPr lang="en-US" altLang="zh-CN" dirty="0"/>
              <a:t>enclosing scope, </a:t>
            </a:r>
            <a:r>
              <a:rPr lang="zh-CN" altLang="en-US" dirty="0"/>
              <a:t>指包含</a:t>
            </a:r>
            <a:r>
              <a:rPr lang="en-US" altLang="zh-CN" dirty="0"/>
              <a:t>lambda</a:t>
            </a:r>
            <a:r>
              <a:rPr lang="zh-CN" altLang="en-US" dirty="0"/>
              <a:t>函数的语句块。</a:t>
            </a:r>
            <a:endParaRPr lang="en-US" altLang="zh-CN"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15</a:t>
            </a:fld>
            <a:endParaRPr lang="zh-CN" altLang="en-US"/>
          </a:p>
        </p:txBody>
      </p:sp>
    </p:spTree>
    <p:extLst>
      <p:ext uri="{BB962C8B-B14F-4D97-AF65-F5344CB8AC3E}">
        <p14:creationId xmlns:p14="http://schemas.microsoft.com/office/powerpoint/2010/main" val="3458052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16</a:t>
            </a:fld>
            <a:endParaRPr lang="zh-CN" altLang="en-US"/>
          </a:p>
        </p:txBody>
      </p:sp>
    </p:spTree>
    <p:extLst>
      <p:ext uri="{BB962C8B-B14F-4D97-AF65-F5344CB8AC3E}">
        <p14:creationId xmlns:p14="http://schemas.microsoft.com/office/powerpoint/2010/main" val="266449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仿函数和</a:t>
            </a:r>
            <a:r>
              <a:rPr lang="en-US" altLang="zh-CN" dirty="0"/>
              <a:t>lambda</a:t>
            </a:r>
            <a:r>
              <a:rPr lang="zh-CN" altLang="en-US" dirty="0"/>
              <a:t>函数的比较：</a:t>
            </a:r>
            <a:endParaRPr lang="en-US" altLang="zh-CN" dirty="0"/>
          </a:p>
          <a:p>
            <a:r>
              <a:rPr lang="en-US" altLang="zh-CN" dirty="0"/>
              <a:t>1</a:t>
            </a:r>
            <a:r>
              <a:rPr lang="zh-CN" altLang="en-US" dirty="0"/>
              <a:t>） 仿函数调用简单，但声明和定义麻烦。</a:t>
            </a:r>
            <a:endParaRPr lang="en-US" altLang="zh-CN" dirty="0"/>
          </a:p>
          <a:p>
            <a:r>
              <a:rPr lang="en-US" altLang="zh-CN" dirty="0"/>
              <a:t>2</a:t>
            </a:r>
            <a:r>
              <a:rPr lang="zh-CN" altLang="en-US" dirty="0"/>
              <a:t>） 仿函数可读性不如</a:t>
            </a:r>
            <a:r>
              <a:rPr lang="en-US" altLang="zh-CN" dirty="0" err="1"/>
              <a:t>lambad</a:t>
            </a:r>
            <a:r>
              <a:rPr lang="zh-CN" altLang="en-US" dirty="0"/>
              <a:t>表达式。</a:t>
            </a:r>
            <a:endParaRPr lang="en-US" altLang="zh-CN" dirty="0"/>
          </a:p>
          <a:p>
            <a:r>
              <a:rPr lang="en-US" altLang="zh-CN" dirty="0"/>
              <a:t>3</a:t>
            </a:r>
            <a:r>
              <a:rPr lang="zh-CN" altLang="en-US" dirty="0"/>
              <a:t>） </a:t>
            </a:r>
            <a:r>
              <a:rPr lang="en-US" altLang="zh-CN" dirty="0"/>
              <a:t>lambda</a:t>
            </a:r>
            <a:r>
              <a:rPr lang="zh-CN" altLang="en-US" dirty="0"/>
              <a:t>只能一次调用。仿函数可多次调用。</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17</a:t>
            </a:fld>
            <a:endParaRPr lang="zh-CN" altLang="en-US"/>
          </a:p>
        </p:txBody>
      </p:sp>
    </p:spTree>
    <p:extLst>
      <p:ext uri="{BB962C8B-B14F-4D97-AF65-F5344CB8AC3E}">
        <p14:creationId xmlns:p14="http://schemas.microsoft.com/office/powerpoint/2010/main" val="3847390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sort(a,a+10,[](int </a:t>
            </a:r>
            <a:r>
              <a:rPr lang="en-US" altLang="zh-CN" dirty="0" err="1"/>
              <a:t>x,int</a:t>
            </a:r>
            <a:r>
              <a:rPr lang="en-US" altLang="zh-CN" dirty="0"/>
              <a:t> y){return x&gt;y;});</a:t>
            </a:r>
          </a:p>
          <a:p>
            <a:endParaRPr lang="zh-CN" altLang="en-US"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18</a:t>
            </a:fld>
            <a:endParaRPr lang="zh-CN" altLang="en-US"/>
          </a:p>
        </p:txBody>
      </p:sp>
    </p:spTree>
    <p:extLst>
      <p:ext uri="{BB962C8B-B14F-4D97-AF65-F5344CB8AC3E}">
        <p14:creationId xmlns:p14="http://schemas.microsoft.com/office/powerpoint/2010/main" val="2252955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如果需要捕获的值称为</a:t>
            </a:r>
            <a:r>
              <a:rPr lang="en-US" altLang="zh-CN" dirty="0"/>
              <a:t>lambda</a:t>
            </a:r>
            <a:r>
              <a:rPr lang="zh-CN" altLang="en-US" dirty="0"/>
              <a:t>函数的常量，值传递。</a:t>
            </a:r>
            <a:endParaRPr lang="en-US" altLang="zh-CN" dirty="0"/>
          </a:p>
          <a:p>
            <a:r>
              <a:rPr lang="zh-CN" altLang="en-US" dirty="0"/>
              <a:t>如果需要捕获的值称为</a:t>
            </a:r>
            <a:r>
              <a:rPr lang="en-US" altLang="zh-CN" dirty="0"/>
              <a:t>lambda</a:t>
            </a:r>
            <a:r>
              <a:rPr lang="zh-CN" altLang="en-US" dirty="0"/>
              <a:t>函数运行时的变量，引用传递。</a:t>
            </a: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19</a:t>
            </a:fld>
            <a:endParaRPr lang="zh-CN" altLang="en-US"/>
          </a:p>
        </p:txBody>
      </p:sp>
    </p:spTree>
    <p:extLst>
      <p:ext uri="{BB962C8B-B14F-4D97-AF65-F5344CB8AC3E}">
        <p14:creationId xmlns:p14="http://schemas.microsoft.com/office/powerpoint/2010/main" val="4234059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20</a:t>
            </a:fld>
            <a:endParaRPr lang="zh-CN" altLang="en-US"/>
          </a:p>
        </p:txBody>
      </p:sp>
    </p:spTree>
    <p:extLst>
      <p:ext uri="{BB962C8B-B14F-4D97-AF65-F5344CB8AC3E}">
        <p14:creationId xmlns:p14="http://schemas.microsoft.com/office/powerpoint/2010/main" val="1328337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lambda</a:t>
            </a:r>
            <a:r>
              <a:rPr lang="zh-CN" altLang="en-US"/>
              <a:t>对</a:t>
            </a:r>
            <a:r>
              <a:rPr lang="en-US" altLang="zh-CN"/>
              <a:t>C++11</a:t>
            </a:r>
            <a:r>
              <a:rPr lang="zh-CN" altLang="en-US"/>
              <a:t>最大的贡献，使用</a:t>
            </a:r>
            <a:r>
              <a:rPr lang="en-US" altLang="zh-CN"/>
              <a:t>STL</a:t>
            </a:r>
            <a:r>
              <a:rPr lang="zh-CN" altLang="en-US"/>
              <a:t>的算法更加容易。</a:t>
            </a:r>
            <a:endParaRPr lang="en-US" altLang="zh-CN"/>
          </a:p>
          <a:p>
            <a:r>
              <a:rPr lang="en-US" altLang="zh-CN"/>
              <a:t>Lambda</a:t>
            </a:r>
            <a:r>
              <a:rPr lang="zh-CN" altLang="en-US"/>
              <a:t>函数不是函数指针，但可用具有相同参数和返回类型的函数指针指向它。</a:t>
            </a:r>
            <a:endParaRPr lang="zh-CN" altLang="en-US"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21</a:t>
            </a:fld>
            <a:endParaRPr lang="zh-CN" altLang="en-US"/>
          </a:p>
        </p:txBody>
      </p:sp>
    </p:spTree>
    <p:extLst>
      <p:ext uri="{BB962C8B-B14F-4D97-AF65-F5344CB8AC3E}">
        <p14:creationId xmlns:p14="http://schemas.microsoft.com/office/powerpoint/2010/main" val="2794255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F701D24C-B2C3-41B3-8C0A-00168DCDFB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a:extLst>
              <a:ext uri="{FF2B5EF4-FFF2-40B4-BE49-F238E27FC236}">
                <a16:creationId xmlns:a16="http://schemas.microsoft.com/office/drawing/2014/main" id="{FBAA4364-B9EC-4BF3-9FEA-4A8D81F4E3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18436" name="灯片编号占位符 3">
            <a:extLst>
              <a:ext uri="{FF2B5EF4-FFF2-40B4-BE49-F238E27FC236}">
                <a16:creationId xmlns:a16="http://schemas.microsoft.com/office/drawing/2014/main" id="{40314870-3517-4667-A89A-4D76F9A740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58825" indent="-292100">
              <a:defRPr b="1" i="1">
                <a:solidFill>
                  <a:schemeClr val="tx1"/>
                </a:solidFill>
                <a:latin typeface="Times New Roman" panose="02020603050405020304" pitchFamily="18" charset="0"/>
                <a:ea typeface="宋体" panose="02010600030101010101" pitchFamily="2" charset="-122"/>
              </a:defRPr>
            </a:lvl2pPr>
            <a:lvl3pPr marL="1168400" indent="-233363">
              <a:defRPr b="1" i="1">
                <a:solidFill>
                  <a:schemeClr val="tx1"/>
                </a:solidFill>
                <a:latin typeface="Times New Roman" panose="02020603050405020304" pitchFamily="18" charset="0"/>
                <a:ea typeface="宋体" panose="02010600030101010101" pitchFamily="2" charset="-122"/>
              </a:defRPr>
            </a:lvl3pPr>
            <a:lvl4pPr marL="1635125" indent="-233363">
              <a:defRPr b="1" i="1">
                <a:solidFill>
                  <a:schemeClr val="tx1"/>
                </a:solidFill>
                <a:latin typeface="Times New Roman" panose="02020603050405020304" pitchFamily="18" charset="0"/>
                <a:ea typeface="宋体" panose="02010600030101010101" pitchFamily="2" charset="-122"/>
              </a:defRPr>
            </a:lvl4pPr>
            <a:lvl5pPr marL="2103438" indent="-233363">
              <a:defRPr b="1" i="1">
                <a:solidFill>
                  <a:schemeClr val="tx1"/>
                </a:solidFill>
                <a:latin typeface="Times New Roman" panose="02020603050405020304" pitchFamily="18" charset="0"/>
                <a:ea typeface="宋体" panose="02010600030101010101" pitchFamily="2" charset="-122"/>
              </a:defRPr>
            </a:lvl5pPr>
            <a:lvl6pPr marL="2560638" indent="-233363"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3017838" indent="-233363"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75038" indent="-233363"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932238" indent="-233363"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9FCF4FE5-44DF-4901-B20C-DAE0FA17F1D4}" type="slidenum">
              <a:rPr lang="zh-CN" altLang="en-US" smtClean="0"/>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22</a:t>
            </a:fld>
            <a:endParaRPr lang="zh-CN" altLang="en-US"/>
          </a:p>
        </p:txBody>
      </p:sp>
    </p:spTree>
    <p:extLst>
      <p:ext uri="{BB962C8B-B14F-4D97-AF65-F5344CB8AC3E}">
        <p14:creationId xmlns:p14="http://schemas.microsoft.com/office/powerpoint/2010/main" val="2164219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美国国家标准研究所。</a:t>
            </a:r>
            <a:endParaRPr lang="en-US" altLang="zh-CN" dirty="0"/>
          </a:p>
          <a:p>
            <a:r>
              <a:rPr lang="en-US" altLang="zh-CN" dirty="0"/>
              <a:t>STL</a:t>
            </a:r>
            <a:r>
              <a:rPr lang="zh-CN" altLang="en-US" dirty="0"/>
              <a:t>几乎所有的代码都采用了模板类和模板函数的形式。</a:t>
            </a: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23</a:t>
            </a:fld>
            <a:endParaRPr lang="zh-CN" altLang="en-US"/>
          </a:p>
        </p:txBody>
      </p:sp>
    </p:spTree>
    <p:extLst>
      <p:ext uri="{BB962C8B-B14F-4D97-AF65-F5344CB8AC3E}">
        <p14:creationId xmlns:p14="http://schemas.microsoft.com/office/powerpoint/2010/main" val="2707873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C++STL</a:t>
            </a:r>
            <a:r>
              <a:rPr lang="zh-CN" altLang="en-US" baseline="0" dirty="0"/>
              <a:t>标准程序库开发指南（第</a:t>
            </a:r>
            <a:r>
              <a:rPr lang="en-US" altLang="zh-CN" baseline="0" dirty="0"/>
              <a:t>2</a:t>
            </a:r>
            <a:r>
              <a:rPr lang="zh-CN" altLang="en-US" baseline="0" dirty="0"/>
              <a:t>版），闫常友 王敏，中国铁道出版社</a:t>
            </a:r>
            <a:endParaRPr lang="en-US" altLang="zh-CN" baseline="0" dirty="0"/>
          </a:p>
          <a:p>
            <a:r>
              <a:rPr lang="en-US" altLang="zh-CN" baseline="0" dirty="0"/>
              <a:t>STL</a:t>
            </a:r>
            <a:r>
              <a:rPr lang="zh-CN" altLang="en-US" baseline="0" dirty="0"/>
              <a:t>由容器、算法、迭代器、仿函数和内存适配器组成。</a:t>
            </a: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24</a:t>
            </a:fld>
            <a:endParaRPr lang="zh-CN" altLang="en-US"/>
          </a:p>
        </p:txBody>
      </p:sp>
    </p:spTree>
    <p:extLst>
      <p:ext uri="{BB962C8B-B14F-4D97-AF65-F5344CB8AC3E}">
        <p14:creationId xmlns:p14="http://schemas.microsoft.com/office/powerpoint/2010/main" val="896258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大约</a:t>
            </a:r>
            <a:r>
              <a:rPr lang="en-US" altLang="zh-CN" dirty="0"/>
              <a:t>100</a:t>
            </a:r>
            <a:r>
              <a:rPr lang="zh-CN" altLang="en-US" dirty="0"/>
              <a:t>个。</a:t>
            </a: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25</a:t>
            </a:fld>
            <a:endParaRPr lang="zh-CN" altLang="en-US"/>
          </a:p>
        </p:txBody>
      </p:sp>
    </p:spTree>
    <p:extLst>
      <p:ext uri="{BB962C8B-B14F-4D97-AF65-F5344CB8AC3E}">
        <p14:creationId xmlns:p14="http://schemas.microsoft.com/office/powerpoint/2010/main" val="3328613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大约</a:t>
            </a:r>
            <a:r>
              <a:rPr lang="en-US" altLang="zh-CN" dirty="0"/>
              <a:t>100</a:t>
            </a:r>
            <a:r>
              <a:rPr lang="zh-CN" altLang="en-US" dirty="0"/>
              <a:t>个。</a:t>
            </a: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26</a:t>
            </a:fld>
            <a:endParaRPr lang="zh-CN" altLang="en-US"/>
          </a:p>
        </p:txBody>
      </p:sp>
    </p:spTree>
    <p:extLst>
      <p:ext uri="{BB962C8B-B14F-4D97-AF65-F5344CB8AC3E}">
        <p14:creationId xmlns:p14="http://schemas.microsoft.com/office/powerpoint/2010/main" val="1785110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C89FC190-BBE4-411E-AECE-5A1F972263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1EDCAECC-BFBA-4D34-98D4-8EB4ADD943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t>C++STL</a:t>
            </a:r>
            <a:r>
              <a:rPr lang="zh-CN" altLang="en-US" dirty="0"/>
              <a:t>标准程序程序库开发指南，闫常友</a:t>
            </a:r>
          </a:p>
        </p:txBody>
      </p:sp>
      <p:sp>
        <p:nvSpPr>
          <p:cNvPr id="25604" name="灯片编号占位符 3">
            <a:extLst>
              <a:ext uri="{FF2B5EF4-FFF2-40B4-BE49-F238E27FC236}">
                <a16:creationId xmlns:a16="http://schemas.microsoft.com/office/drawing/2014/main" id="{5BFDE3CC-F967-4C14-AF56-8D04F35938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58825" indent="-292100">
              <a:defRPr b="1" i="1">
                <a:solidFill>
                  <a:schemeClr val="tx1"/>
                </a:solidFill>
                <a:latin typeface="Times New Roman" panose="02020603050405020304" pitchFamily="18" charset="0"/>
                <a:ea typeface="宋体" panose="02010600030101010101" pitchFamily="2" charset="-122"/>
              </a:defRPr>
            </a:lvl2pPr>
            <a:lvl3pPr marL="1168400" indent="-233363">
              <a:defRPr b="1" i="1">
                <a:solidFill>
                  <a:schemeClr val="tx1"/>
                </a:solidFill>
                <a:latin typeface="Times New Roman" panose="02020603050405020304" pitchFamily="18" charset="0"/>
                <a:ea typeface="宋体" panose="02010600030101010101" pitchFamily="2" charset="-122"/>
              </a:defRPr>
            </a:lvl3pPr>
            <a:lvl4pPr marL="1635125" indent="-233363">
              <a:defRPr b="1" i="1">
                <a:solidFill>
                  <a:schemeClr val="tx1"/>
                </a:solidFill>
                <a:latin typeface="Times New Roman" panose="02020603050405020304" pitchFamily="18" charset="0"/>
                <a:ea typeface="宋体" panose="02010600030101010101" pitchFamily="2" charset="-122"/>
              </a:defRPr>
            </a:lvl4pPr>
            <a:lvl5pPr marL="2103438" indent="-233363">
              <a:defRPr b="1" i="1">
                <a:solidFill>
                  <a:schemeClr val="tx1"/>
                </a:solidFill>
                <a:latin typeface="Times New Roman" panose="02020603050405020304" pitchFamily="18" charset="0"/>
                <a:ea typeface="宋体" panose="02010600030101010101" pitchFamily="2" charset="-122"/>
              </a:defRPr>
            </a:lvl5pPr>
            <a:lvl6pPr marL="2560638" indent="-233363"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3017838" indent="-233363"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75038" indent="-233363"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932238" indent="-233363"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9C6AB2EC-D954-4076-A943-43487A3AB594}" type="slidenum">
              <a:rPr lang="zh-CN" altLang="en-US" smtClean="0"/>
              <a:pPr/>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迭代器允许以一种有效、统一的方式，遍历任何类似于容器的对象中存储的元素集合。</a:t>
            </a:r>
            <a:endParaRPr lang="en-US" altLang="zh-CN" dirty="0"/>
          </a:p>
          <a:p>
            <a:r>
              <a:rPr lang="zh-CN" altLang="en-US" dirty="0"/>
              <a:t>无论使用什么容器，总是可以用相同的方式遍历它们存储的元素。通过同名的成员函数创建新的迭代器对象，按照相同的方式访问迭代器当前引用元素，</a:t>
            </a:r>
            <a:endParaRPr lang="en-US" altLang="zh-CN" dirty="0"/>
          </a:p>
          <a:p>
            <a:r>
              <a:rPr lang="zh-CN" altLang="en-US" dirty="0"/>
              <a:t>并按照相同的方式移动到下一个元素。</a:t>
            </a:r>
            <a:endParaRPr lang="en-US" altLang="zh-CN" dirty="0"/>
          </a:p>
          <a:p>
            <a:r>
              <a:rPr lang="en-US" altLang="zh-CN" dirty="0" err="1"/>
              <a:t>const_iterator</a:t>
            </a:r>
            <a:r>
              <a:rPr lang="en-US" altLang="zh-CN" dirty="0"/>
              <a:t>: </a:t>
            </a:r>
            <a:r>
              <a:rPr lang="zh-CN" altLang="en-US" dirty="0"/>
              <a:t>只访问，不修改元素。</a:t>
            </a: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28</a:t>
            </a:fld>
            <a:endParaRPr lang="zh-CN" altLang="en-US"/>
          </a:p>
        </p:txBody>
      </p:sp>
    </p:spTree>
    <p:extLst>
      <p:ext uri="{BB962C8B-B14F-4D97-AF65-F5344CB8AC3E}">
        <p14:creationId xmlns:p14="http://schemas.microsoft.com/office/powerpoint/2010/main" val="2480659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迭代器允许以一种有效、统一的方式，遍历任何类似于容器的对象中存储的元素集合。</a:t>
            </a:r>
            <a:endParaRPr lang="en-US" altLang="zh-CN" dirty="0"/>
          </a:p>
          <a:p>
            <a:r>
              <a:rPr lang="zh-CN" altLang="en-US" dirty="0"/>
              <a:t>无论使用什么容器，总是可以用相同的方式遍历它们存储的元素。通过同名的成员函数创建新的迭代器对象，按照相同的方式访问迭代器当前引用元素，</a:t>
            </a:r>
            <a:endParaRPr lang="en-US" altLang="zh-CN" dirty="0"/>
          </a:p>
          <a:p>
            <a:r>
              <a:rPr lang="zh-CN" altLang="en-US" dirty="0"/>
              <a:t>并按照相同的方式移动到下一个元素。</a:t>
            </a:r>
            <a:endParaRPr lang="en-US" altLang="zh-CN" dirty="0"/>
          </a:p>
          <a:p>
            <a:r>
              <a:rPr lang="en-US" altLang="zh-CN" dirty="0" err="1"/>
              <a:t>const_iterator</a:t>
            </a:r>
            <a:r>
              <a:rPr lang="en-US" altLang="zh-CN" dirty="0"/>
              <a:t>: </a:t>
            </a:r>
            <a:r>
              <a:rPr lang="zh-CN" altLang="en-US" dirty="0"/>
              <a:t>只访问，不修改元素。</a:t>
            </a: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29</a:t>
            </a:fld>
            <a:endParaRPr lang="zh-CN" altLang="en-US"/>
          </a:p>
        </p:txBody>
      </p:sp>
    </p:spTree>
    <p:extLst>
      <p:ext uri="{BB962C8B-B14F-4D97-AF65-F5344CB8AC3E}">
        <p14:creationId xmlns:p14="http://schemas.microsoft.com/office/powerpoint/2010/main" val="2676192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迭代器类似指针，</a:t>
            </a:r>
            <a:r>
              <a:rPr lang="en-US" altLang="zh-CN" dirty="0"/>
              <a:t>++</a:t>
            </a:r>
            <a:r>
              <a:rPr lang="zh-CN" altLang="en-US" dirty="0"/>
              <a:t>，移到下一个元素。迭代器到达了容器中的最后一个元素的后面，则迭代器变成</a:t>
            </a:r>
            <a:r>
              <a:rPr lang="en-US" altLang="zh-CN" dirty="0"/>
              <a:t>past-the-end</a:t>
            </a:r>
            <a:r>
              <a:rPr lang="zh-CN" altLang="en-US" dirty="0"/>
              <a:t>值。</a:t>
            </a:r>
            <a:endParaRPr lang="en-US" altLang="zh-CN" dirty="0"/>
          </a:p>
          <a:p>
            <a:r>
              <a:rPr lang="zh-CN" altLang="en-US" dirty="0"/>
              <a:t>随机迭代器可以通过跳跃的方式访问容器中的任意数据。是功能最强大的迭代器类型。</a:t>
            </a:r>
            <a:endParaRPr lang="en-US" altLang="zh-CN" dirty="0"/>
          </a:p>
          <a:p>
            <a:r>
              <a:rPr lang="zh-CN" altLang="en-US" dirty="0"/>
              <a:t>前向迭代器：单向链表。</a:t>
            </a: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30</a:t>
            </a:fld>
            <a:endParaRPr lang="zh-CN" altLang="en-US"/>
          </a:p>
        </p:txBody>
      </p:sp>
    </p:spTree>
    <p:extLst>
      <p:ext uri="{BB962C8B-B14F-4D97-AF65-F5344CB8AC3E}">
        <p14:creationId xmlns:p14="http://schemas.microsoft.com/office/powerpoint/2010/main" val="27237878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唯一必须提供随机访问迭代器的容器是随机访问顺序容器。</a:t>
            </a: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31</a:t>
            </a:fld>
            <a:endParaRPr lang="zh-CN" altLang="en-US"/>
          </a:p>
        </p:txBody>
      </p:sp>
    </p:spTree>
    <p:extLst>
      <p:ext uri="{BB962C8B-B14F-4D97-AF65-F5344CB8AC3E}">
        <p14:creationId xmlns:p14="http://schemas.microsoft.com/office/powerpoint/2010/main" val="3966042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a:t>generic type, </a:t>
            </a:r>
            <a:r>
              <a:rPr lang="zh-CN" altLang="en-US" dirty="0"/>
              <a:t>避免因数据类型不同而被迫重复编写大量具有相同业务逻辑的代码。</a:t>
            </a:r>
            <a:endParaRPr lang="en-US" altLang="zh-CN" dirty="0"/>
          </a:p>
          <a:p>
            <a:pPr eaLnBrk="1" hangingPunct="1">
              <a:spcBef>
                <a:spcPct val="0"/>
              </a:spcBef>
            </a:pPr>
            <a:r>
              <a:rPr lang="en-US" altLang="zh-CN" dirty="0"/>
              <a:t>T</a:t>
            </a:r>
            <a:r>
              <a:rPr lang="zh-CN" altLang="en-US" dirty="0"/>
              <a:t>，占位符。编译时，具现。</a:t>
            </a:r>
            <a:endParaRPr lang="en-US" altLang="zh-CN" dirty="0"/>
          </a:p>
          <a:p>
            <a:pPr eaLnBrk="1" hangingPunct="1">
              <a:spcBef>
                <a:spcPct val="0"/>
              </a:spcBef>
            </a:pP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4</a:t>
            </a:fld>
            <a:endParaRPr lang="zh-CN" altLang="en-US"/>
          </a:p>
        </p:txBody>
      </p:sp>
    </p:spTree>
    <p:extLst>
      <p:ext uri="{BB962C8B-B14F-4D97-AF65-F5344CB8AC3E}">
        <p14:creationId xmlns:p14="http://schemas.microsoft.com/office/powerpoint/2010/main" val="3039203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32</a:t>
            </a:fld>
            <a:endParaRPr lang="zh-CN" altLang="en-US"/>
          </a:p>
        </p:txBody>
      </p:sp>
    </p:spTree>
    <p:extLst>
      <p:ext uri="{BB962C8B-B14F-4D97-AF65-F5344CB8AC3E}">
        <p14:creationId xmlns:p14="http://schemas.microsoft.com/office/powerpoint/2010/main" val="2148714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0" dirty="0"/>
              <a:t>https://blog.csdn.net/piniheaven/article/details/9322731</a:t>
            </a:r>
          </a:p>
          <a:p>
            <a:r>
              <a:rPr lang="zh-CN" altLang="en-US" sz="1200" b="1" i="0" u="none" strike="noStrike" kern="1200" dirty="0">
                <a:solidFill>
                  <a:schemeClr val="tx1"/>
                </a:solidFill>
                <a:effectLst/>
                <a:latin typeface="+mn-lt"/>
                <a:ea typeface="+mn-ea"/>
                <a:cs typeface="+mn-cs"/>
              </a:rPr>
              <a:t>泛型算法</a:t>
            </a:r>
            <a:r>
              <a:rPr lang="en-US" altLang="zh-CN" sz="1200" b="1" i="0" u="none" strike="noStrike" kern="1200" dirty="0">
                <a:solidFill>
                  <a:schemeClr val="tx1"/>
                </a:solidFill>
                <a:effectLst/>
                <a:latin typeface="+mn-lt"/>
                <a:ea typeface="+mn-ea"/>
                <a:cs typeface="+mn-cs"/>
              </a:rPr>
              <a:t>merge(),</a:t>
            </a:r>
            <a:r>
              <a:rPr lang="en-US" altLang="zh-CN" sz="1200" b="1" i="0" u="none" strike="noStrike" kern="1200" dirty="0" err="1">
                <a:solidFill>
                  <a:schemeClr val="tx1"/>
                </a:solidFill>
                <a:effectLst/>
                <a:latin typeface="+mn-lt"/>
                <a:ea typeface="+mn-ea"/>
                <a:cs typeface="+mn-cs"/>
              </a:rPr>
              <a:t>remove,reverse,unique</a:t>
            </a:r>
            <a:r>
              <a:rPr lang="en-US" altLang="zh-C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虽然可以用在</a:t>
            </a:r>
            <a:r>
              <a:rPr lang="en-US" altLang="zh-CN" sz="1200" b="1" i="0" u="none" strike="noStrike" kern="1200" dirty="0">
                <a:solidFill>
                  <a:schemeClr val="tx1"/>
                </a:solidFill>
                <a:effectLst/>
                <a:latin typeface="+mn-lt"/>
                <a:ea typeface="+mn-ea"/>
                <a:cs typeface="+mn-cs"/>
              </a:rPr>
              <a:t>List</a:t>
            </a:r>
            <a:r>
              <a:rPr lang="zh-CN" altLang="en-US" sz="1200" b="1" i="0" u="none" strike="noStrike" kern="1200" dirty="0">
                <a:solidFill>
                  <a:schemeClr val="tx1"/>
                </a:solidFill>
                <a:effectLst/>
                <a:latin typeface="+mn-lt"/>
                <a:ea typeface="+mn-ea"/>
                <a:cs typeface="+mn-cs"/>
              </a:rPr>
              <a:t>上，但却付出了性能上的代价（</a:t>
            </a:r>
            <a:r>
              <a:rPr lang="en-US" altLang="zh-CN" sz="1200" b="1" i="0" u="none" strike="noStrike" kern="1200" dirty="0">
                <a:solidFill>
                  <a:schemeClr val="tx1"/>
                </a:solidFill>
                <a:effectLst/>
                <a:latin typeface="+mn-lt"/>
                <a:ea typeface="+mn-ea"/>
                <a:cs typeface="+mn-cs"/>
              </a:rPr>
              <a:t>list</a:t>
            </a:r>
            <a:r>
              <a:rPr lang="zh-CN" altLang="en-US" sz="1200" b="1" i="0" u="none" strike="noStrike" kern="1200" dirty="0">
                <a:solidFill>
                  <a:schemeClr val="tx1"/>
                </a:solidFill>
                <a:effectLst/>
                <a:latin typeface="+mn-lt"/>
                <a:ea typeface="+mn-ea"/>
                <a:cs typeface="+mn-cs"/>
              </a:rPr>
              <a:t>容器不支持随机访问），而</a:t>
            </a:r>
            <a:r>
              <a:rPr lang="en-US" altLang="zh-CN" sz="1200" b="1" i="0" u="none" strike="noStrike" kern="1200" dirty="0">
                <a:solidFill>
                  <a:schemeClr val="tx1"/>
                </a:solidFill>
                <a:effectLst/>
                <a:latin typeface="+mn-lt"/>
                <a:ea typeface="+mn-ea"/>
                <a:cs typeface="+mn-cs"/>
              </a:rPr>
              <a:t>list</a:t>
            </a:r>
            <a:r>
              <a:rPr lang="zh-CN" altLang="en-US" sz="1200" b="1" i="0" u="none" strike="noStrike" kern="1200" dirty="0">
                <a:solidFill>
                  <a:schemeClr val="tx1"/>
                </a:solidFill>
                <a:effectLst/>
                <a:latin typeface="+mn-lt"/>
                <a:ea typeface="+mn-ea"/>
                <a:cs typeface="+mn-cs"/>
              </a:rPr>
              <a:t>容器提供的这些算法可以更高效低执行。</a:t>
            </a:r>
            <a:endParaRPr lang="zh-CN" altLang="en-US" i="0"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33</a:t>
            </a:fld>
            <a:endParaRPr lang="zh-CN" altLang="en-US"/>
          </a:p>
        </p:txBody>
      </p:sp>
    </p:spTree>
    <p:extLst>
      <p:ext uri="{BB962C8B-B14F-4D97-AF65-F5344CB8AC3E}">
        <p14:creationId xmlns:p14="http://schemas.microsoft.com/office/powerpoint/2010/main" val="1339601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34</a:t>
            </a:fld>
            <a:endParaRPr lang="zh-CN" altLang="en-US"/>
          </a:p>
        </p:txBody>
      </p:sp>
    </p:spTree>
    <p:extLst>
      <p:ext uri="{BB962C8B-B14F-4D97-AF65-F5344CB8AC3E}">
        <p14:creationId xmlns:p14="http://schemas.microsoft.com/office/powerpoint/2010/main" val="246608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t>C++ primer plus,  P734</a:t>
            </a:r>
            <a:endParaRPr lang="zh-CN" altLang="en-US"/>
          </a:p>
          <a:p>
            <a:pPr eaLnBrk="1" hangingPunct="1">
              <a:spcBef>
                <a:spcPct val="0"/>
              </a:spcBef>
            </a:pPr>
            <a:endParaRPr lang="zh-CN" altLang="en-US"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5</a:t>
            </a:fld>
            <a:endParaRPr lang="zh-CN" altLang="en-US"/>
          </a:p>
        </p:txBody>
      </p:sp>
    </p:spTree>
    <p:extLst>
      <p:ext uri="{BB962C8B-B14F-4D97-AF65-F5344CB8AC3E}">
        <p14:creationId xmlns:p14="http://schemas.microsoft.com/office/powerpoint/2010/main" val="179707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a:t>STL</a:t>
            </a:r>
            <a:r>
              <a:rPr lang="zh-CN" altLang="en-US" dirty="0"/>
              <a:t>是</a:t>
            </a:r>
            <a:r>
              <a:rPr lang="en-US" altLang="zh-CN" dirty="0"/>
              <a:t>C++</a:t>
            </a:r>
            <a:r>
              <a:rPr lang="zh-CN" altLang="en-US" dirty="0"/>
              <a:t>标准库的重要组成部分。</a:t>
            </a:r>
            <a:endParaRPr lang="en-US" altLang="zh-CN" dirty="0"/>
          </a:p>
          <a:p>
            <a:pPr eaLnBrk="1" hangingPunct="1">
              <a:spcBef>
                <a:spcPct val="0"/>
              </a:spcBef>
            </a:pPr>
            <a:endParaRPr lang="en-US" altLang="zh-CN" dirty="0"/>
          </a:p>
          <a:p>
            <a:r>
              <a:rPr lang="zh-CN" altLang="en-US" sz="1200" dirty="0"/>
              <a:t>不论数据结构里放的是什么对象，算法针对什么样的对象，则都不必重新实现数据结构，重新编写算法。</a:t>
            </a:r>
            <a:endParaRPr lang="zh-CN" altLang="en-US"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6</a:t>
            </a:fld>
            <a:endParaRPr lang="zh-CN" altLang="en-US"/>
          </a:p>
        </p:txBody>
      </p:sp>
    </p:spTree>
    <p:extLst>
      <p:ext uri="{BB962C8B-B14F-4D97-AF65-F5344CB8AC3E}">
        <p14:creationId xmlns:p14="http://schemas.microsoft.com/office/powerpoint/2010/main" val="3394103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7</a:t>
            </a:fld>
            <a:endParaRPr lang="zh-CN" altLang="en-US"/>
          </a:p>
        </p:txBody>
      </p:sp>
    </p:spTree>
    <p:extLst>
      <p:ext uri="{BB962C8B-B14F-4D97-AF65-F5344CB8AC3E}">
        <p14:creationId xmlns:p14="http://schemas.microsoft.com/office/powerpoint/2010/main" val="460782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8</a:t>
            </a:fld>
            <a:endParaRPr lang="zh-CN" altLang="en-US"/>
          </a:p>
        </p:txBody>
      </p:sp>
    </p:spTree>
    <p:extLst>
      <p:ext uri="{BB962C8B-B14F-4D97-AF65-F5344CB8AC3E}">
        <p14:creationId xmlns:p14="http://schemas.microsoft.com/office/powerpoint/2010/main" val="3602371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重定义了成员函数</a:t>
            </a:r>
            <a:r>
              <a:rPr lang="en-US" altLang="zh-CN" dirty="0"/>
              <a:t>operator()</a:t>
            </a:r>
            <a:r>
              <a:rPr lang="zh-CN" altLang="en-US" dirty="0"/>
              <a:t>的一种自定义类型对象。</a:t>
            </a: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10</a:t>
            </a:fld>
            <a:endParaRPr lang="zh-CN" altLang="en-US"/>
          </a:p>
        </p:txBody>
      </p:sp>
    </p:spTree>
    <p:extLst>
      <p:ext uri="{BB962C8B-B14F-4D97-AF65-F5344CB8AC3E}">
        <p14:creationId xmlns:p14="http://schemas.microsoft.com/office/powerpoint/2010/main" val="1343700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11</a:t>
            </a:fld>
            <a:endParaRPr lang="zh-CN" altLang="en-US"/>
          </a:p>
        </p:txBody>
      </p:sp>
    </p:spTree>
    <p:extLst>
      <p:ext uri="{BB962C8B-B14F-4D97-AF65-F5344CB8AC3E}">
        <p14:creationId xmlns:p14="http://schemas.microsoft.com/office/powerpoint/2010/main" val="260246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69AEF752-935A-43A5-BBEB-74972F87411B}"/>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E6969B1D-0328-47BC-9893-F6FCFC6E8A28}"/>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BB89F14-1B5C-49B9-94A8-9124C0D412DB}"/>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endParaRPr lang="en-US" altLang="zh-CN"/>
          </a:p>
        </p:txBody>
      </p:sp>
      <p:sp>
        <p:nvSpPr>
          <p:cNvPr id="7" name="Rectangle 6">
            <a:extLst>
              <a:ext uri="{FF2B5EF4-FFF2-40B4-BE49-F238E27FC236}">
                <a16:creationId xmlns:a16="http://schemas.microsoft.com/office/drawing/2014/main" id="{8CCFC93F-A42E-4716-BBD6-AD4F57ED2366}"/>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13541894-270D-4ED6-8B43-BF647A3B200F}" type="slidenum">
              <a:rPr lang="en-US" altLang="zh-CN"/>
              <a:pPr>
                <a:defRPr/>
              </a:pPr>
              <a:t>‹#›</a:t>
            </a:fld>
            <a:endParaRPr lang="en-US" altLang="zh-CN"/>
          </a:p>
        </p:txBody>
      </p:sp>
    </p:spTree>
    <p:extLst>
      <p:ext uri="{BB962C8B-B14F-4D97-AF65-F5344CB8AC3E}">
        <p14:creationId xmlns:p14="http://schemas.microsoft.com/office/powerpoint/2010/main" val="180331935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F5BAB4F-14D3-44FC-80B1-C349DAF6483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AD08C13-EC54-408F-B85F-12F1B6B18184}"/>
              </a:ext>
            </a:extLst>
          </p:cNvPr>
          <p:cNvSpPr>
            <a:spLocks noGrp="1" noChangeArrowheads="1"/>
          </p:cNvSpPr>
          <p:nvPr>
            <p:ph type="ftr" sz="quarter" idx="11"/>
          </p:nvPr>
        </p:nvSpPr>
        <p:spPr/>
        <p:txBody>
          <a:bodyPr/>
          <a:lstStyle>
            <a:lvl1pPr>
              <a:defRPr/>
            </a:lvl1pPr>
          </a:lstStyle>
          <a:p>
            <a:pPr>
              <a:defRPr/>
            </a:pPr>
            <a:fld id="{5E3778B8-A29B-4D6C-9969-9F6EAF583565}" type="slidenum">
              <a:rPr lang="en-US" altLang="zh-CN"/>
              <a:pPr>
                <a:defRPr/>
              </a:pPr>
              <a:t>‹#›</a:t>
            </a:fld>
            <a:endParaRPr lang="en-US" altLang="zh-CN"/>
          </a:p>
        </p:txBody>
      </p:sp>
    </p:spTree>
    <p:extLst>
      <p:ext uri="{BB962C8B-B14F-4D97-AF65-F5344CB8AC3E}">
        <p14:creationId xmlns:p14="http://schemas.microsoft.com/office/powerpoint/2010/main" val="386631417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6B4E31BC-4392-4C3C-BD85-BD3FC41D1B77}"/>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EE04778-2224-4618-BA8C-0FFD70834C6F}"/>
              </a:ext>
            </a:extLst>
          </p:cNvPr>
          <p:cNvSpPr>
            <a:spLocks noGrp="1" noChangeArrowheads="1"/>
          </p:cNvSpPr>
          <p:nvPr>
            <p:ph type="ftr" sz="quarter" idx="11"/>
          </p:nvPr>
        </p:nvSpPr>
        <p:spPr/>
        <p:txBody>
          <a:bodyPr/>
          <a:lstStyle>
            <a:lvl1pPr>
              <a:defRPr/>
            </a:lvl1pPr>
          </a:lstStyle>
          <a:p>
            <a:pPr>
              <a:defRPr/>
            </a:pPr>
            <a:fld id="{E6F7F948-466C-4334-B249-EF0F55B5287B}" type="slidenum">
              <a:rPr lang="en-US" altLang="zh-CN"/>
              <a:pPr>
                <a:defRPr/>
              </a:pPr>
              <a:t>‹#›</a:t>
            </a:fld>
            <a:endParaRPr lang="en-US" altLang="zh-CN"/>
          </a:p>
        </p:txBody>
      </p:sp>
    </p:spTree>
    <p:extLst>
      <p:ext uri="{BB962C8B-B14F-4D97-AF65-F5344CB8AC3E}">
        <p14:creationId xmlns:p14="http://schemas.microsoft.com/office/powerpoint/2010/main" val="18207937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EA01B6A8-7767-4E52-B29A-85DA828FF80A}"/>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59A39FB-B94D-4FB0-9837-9FB5451F76E7}"/>
              </a:ext>
            </a:extLst>
          </p:cNvPr>
          <p:cNvSpPr>
            <a:spLocks noGrp="1" noChangeArrowheads="1"/>
          </p:cNvSpPr>
          <p:nvPr>
            <p:ph type="ftr" sz="quarter" idx="11"/>
          </p:nvPr>
        </p:nvSpPr>
        <p:spPr/>
        <p:txBody>
          <a:bodyPr/>
          <a:lstStyle>
            <a:lvl1pPr>
              <a:defRPr/>
            </a:lvl1pPr>
          </a:lstStyle>
          <a:p>
            <a:pPr>
              <a:defRPr/>
            </a:pPr>
            <a:fld id="{3EF1978C-2545-463C-AEE0-983D95985AE6}" type="slidenum">
              <a:rPr lang="en-US" altLang="zh-CN"/>
              <a:pPr>
                <a:defRPr/>
              </a:pPr>
              <a:t>‹#›</a:t>
            </a:fld>
            <a:endParaRPr lang="en-US" altLang="zh-CN"/>
          </a:p>
        </p:txBody>
      </p:sp>
    </p:spTree>
    <p:extLst>
      <p:ext uri="{BB962C8B-B14F-4D97-AF65-F5344CB8AC3E}">
        <p14:creationId xmlns:p14="http://schemas.microsoft.com/office/powerpoint/2010/main" val="29915754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57AC7056-26DC-4FE4-AAFA-73646D2FA901}"/>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3A96DBB-8005-4DAE-8D21-E5597A87D592}"/>
              </a:ext>
            </a:extLst>
          </p:cNvPr>
          <p:cNvSpPr>
            <a:spLocks noGrp="1" noChangeArrowheads="1"/>
          </p:cNvSpPr>
          <p:nvPr>
            <p:ph type="ftr" sz="quarter" idx="11"/>
          </p:nvPr>
        </p:nvSpPr>
        <p:spPr/>
        <p:txBody>
          <a:bodyPr/>
          <a:lstStyle>
            <a:lvl1pPr>
              <a:defRPr/>
            </a:lvl1pPr>
          </a:lstStyle>
          <a:p>
            <a:pPr>
              <a:defRPr/>
            </a:pPr>
            <a:fld id="{962EB317-0BC9-4E2C-94B2-4CCDC557C718}" type="slidenum">
              <a:rPr lang="en-US" altLang="zh-CN"/>
              <a:pPr>
                <a:defRPr/>
              </a:pPr>
              <a:t>‹#›</a:t>
            </a:fld>
            <a:endParaRPr lang="en-US" altLang="zh-CN"/>
          </a:p>
        </p:txBody>
      </p:sp>
    </p:spTree>
    <p:extLst>
      <p:ext uri="{BB962C8B-B14F-4D97-AF65-F5344CB8AC3E}">
        <p14:creationId xmlns:p14="http://schemas.microsoft.com/office/powerpoint/2010/main" val="130485780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1C7CCA4B-0CCA-495E-AB0D-5FB0A4E6C06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FEE6F00-5182-4663-95C5-96B196289DEC}"/>
              </a:ext>
            </a:extLst>
          </p:cNvPr>
          <p:cNvSpPr>
            <a:spLocks noGrp="1" noChangeArrowheads="1"/>
          </p:cNvSpPr>
          <p:nvPr>
            <p:ph type="ftr" sz="quarter" idx="11"/>
          </p:nvPr>
        </p:nvSpPr>
        <p:spPr/>
        <p:txBody>
          <a:bodyPr/>
          <a:lstStyle>
            <a:lvl1pPr>
              <a:defRPr/>
            </a:lvl1pPr>
          </a:lstStyle>
          <a:p>
            <a:pPr>
              <a:defRPr/>
            </a:pPr>
            <a:fld id="{E15EAB26-0F17-44CE-9350-9371B998D28D}" type="slidenum">
              <a:rPr lang="en-US" altLang="zh-CN"/>
              <a:pPr>
                <a:defRPr/>
              </a:pPr>
              <a:t>‹#›</a:t>
            </a:fld>
            <a:endParaRPr lang="en-US" altLang="zh-CN"/>
          </a:p>
        </p:txBody>
      </p:sp>
    </p:spTree>
    <p:extLst>
      <p:ext uri="{BB962C8B-B14F-4D97-AF65-F5344CB8AC3E}">
        <p14:creationId xmlns:p14="http://schemas.microsoft.com/office/powerpoint/2010/main" val="40187345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D8DDDD43-98AE-48BA-BCBC-53F43DBCDAFF}"/>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4959FDD5-8D2C-4A82-927E-77A1DA400DA6}"/>
              </a:ext>
            </a:extLst>
          </p:cNvPr>
          <p:cNvSpPr>
            <a:spLocks noGrp="1" noChangeArrowheads="1"/>
          </p:cNvSpPr>
          <p:nvPr>
            <p:ph type="ftr" sz="quarter" idx="11"/>
          </p:nvPr>
        </p:nvSpPr>
        <p:spPr/>
        <p:txBody>
          <a:bodyPr/>
          <a:lstStyle>
            <a:lvl1pPr>
              <a:defRPr/>
            </a:lvl1pPr>
          </a:lstStyle>
          <a:p>
            <a:pPr>
              <a:defRPr/>
            </a:pPr>
            <a:fld id="{EB4C0B8C-E5D6-4BA1-AEA7-8354CDD6CB5F}" type="slidenum">
              <a:rPr lang="en-US" altLang="zh-CN"/>
              <a:pPr>
                <a:defRPr/>
              </a:pPr>
              <a:t>‹#›</a:t>
            </a:fld>
            <a:endParaRPr lang="en-US" altLang="zh-CN"/>
          </a:p>
        </p:txBody>
      </p:sp>
    </p:spTree>
    <p:extLst>
      <p:ext uri="{BB962C8B-B14F-4D97-AF65-F5344CB8AC3E}">
        <p14:creationId xmlns:p14="http://schemas.microsoft.com/office/powerpoint/2010/main" val="23203583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522A5EC0-93AB-4848-9AE3-67449389DFAD}"/>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77DAC85-BEA8-4343-96CA-EF81FEC9EDF1}"/>
              </a:ext>
            </a:extLst>
          </p:cNvPr>
          <p:cNvSpPr>
            <a:spLocks noGrp="1" noChangeArrowheads="1"/>
          </p:cNvSpPr>
          <p:nvPr>
            <p:ph type="ftr" sz="quarter" idx="11"/>
          </p:nvPr>
        </p:nvSpPr>
        <p:spPr/>
        <p:txBody>
          <a:bodyPr/>
          <a:lstStyle>
            <a:lvl1pPr>
              <a:defRPr/>
            </a:lvl1pPr>
          </a:lstStyle>
          <a:p>
            <a:pPr>
              <a:defRPr/>
            </a:pPr>
            <a:fld id="{DB2DCCCE-FDD1-40A9-891E-8A2D05F613E4}" type="slidenum">
              <a:rPr lang="en-US" altLang="zh-CN"/>
              <a:pPr>
                <a:defRPr/>
              </a:pPr>
              <a:t>‹#›</a:t>
            </a:fld>
            <a:endParaRPr lang="en-US" altLang="zh-CN"/>
          </a:p>
        </p:txBody>
      </p:sp>
    </p:spTree>
    <p:extLst>
      <p:ext uri="{BB962C8B-B14F-4D97-AF65-F5344CB8AC3E}">
        <p14:creationId xmlns:p14="http://schemas.microsoft.com/office/powerpoint/2010/main" val="416065306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2ABB5DC-77B0-4C2F-ACB7-50ACA47046A9}"/>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DCC3570D-C5D5-44C9-8489-E0CE335D92B1}"/>
              </a:ext>
            </a:extLst>
          </p:cNvPr>
          <p:cNvSpPr>
            <a:spLocks noGrp="1" noChangeArrowheads="1"/>
          </p:cNvSpPr>
          <p:nvPr>
            <p:ph type="ftr" sz="quarter" idx="11"/>
          </p:nvPr>
        </p:nvSpPr>
        <p:spPr/>
        <p:txBody>
          <a:bodyPr/>
          <a:lstStyle>
            <a:lvl1pPr>
              <a:defRPr/>
            </a:lvl1pPr>
          </a:lstStyle>
          <a:p>
            <a:pPr>
              <a:defRPr/>
            </a:pPr>
            <a:fld id="{510E0D4E-ED90-40CF-9D66-458E972CD4F4}" type="slidenum">
              <a:rPr lang="en-US" altLang="zh-CN"/>
              <a:pPr>
                <a:defRPr/>
              </a:pPr>
              <a:t>‹#›</a:t>
            </a:fld>
            <a:endParaRPr lang="en-US" altLang="zh-CN"/>
          </a:p>
        </p:txBody>
      </p:sp>
    </p:spTree>
    <p:extLst>
      <p:ext uri="{BB962C8B-B14F-4D97-AF65-F5344CB8AC3E}">
        <p14:creationId xmlns:p14="http://schemas.microsoft.com/office/powerpoint/2010/main" val="29205783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DB8A4847-045E-425A-98F8-7520AC7C4E2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4B52B7D-C17B-4F65-8FED-CFA20ECECA33}"/>
              </a:ext>
            </a:extLst>
          </p:cNvPr>
          <p:cNvSpPr>
            <a:spLocks noGrp="1" noChangeArrowheads="1"/>
          </p:cNvSpPr>
          <p:nvPr>
            <p:ph type="ftr" sz="quarter" idx="11"/>
          </p:nvPr>
        </p:nvSpPr>
        <p:spPr/>
        <p:txBody>
          <a:bodyPr/>
          <a:lstStyle>
            <a:lvl1pPr>
              <a:defRPr/>
            </a:lvl1pPr>
          </a:lstStyle>
          <a:p>
            <a:pPr>
              <a:defRPr/>
            </a:pPr>
            <a:fld id="{7EA7D19C-B91D-49B8-89DB-D9D94E1D3A61}" type="slidenum">
              <a:rPr lang="en-US" altLang="zh-CN"/>
              <a:pPr>
                <a:defRPr/>
              </a:pPr>
              <a:t>‹#›</a:t>
            </a:fld>
            <a:endParaRPr lang="en-US" altLang="zh-CN"/>
          </a:p>
        </p:txBody>
      </p:sp>
    </p:spTree>
    <p:extLst>
      <p:ext uri="{BB962C8B-B14F-4D97-AF65-F5344CB8AC3E}">
        <p14:creationId xmlns:p14="http://schemas.microsoft.com/office/powerpoint/2010/main" val="374932648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43B2CADB-07A5-44AC-A102-2BFAA9BF694B}"/>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1548A08-E2F3-455D-9124-7CD8475087D8}"/>
              </a:ext>
            </a:extLst>
          </p:cNvPr>
          <p:cNvSpPr>
            <a:spLocks noGrp="1" noChangeArrowheads="1"/>
          </p:cNvSpPr>
          <p:nvPr>
            <p:ph type="ftr" sz="quarter" idx="11"/>
          </p:nvPr>
        </p:nvSpPr>
        <p:spPr/>
        <p:txBody>
          <a:bodyPr/>
          <a:lstStyle>
            <a:lvl1pPr>
              <a:defRPr/>
            </a:lvl1pPr>
          </a:lstStyle>
          <a:p>
            <a:pPr>
              <a:defRPr/>
            </a:pPr>
            <a:fld id="{6108054B-FABB-4D3E-8EB5-129DEF6D7A73}" type="slidenum">
              <a:rPr lang="en-US" altLang="zh-CN"/>
              <a:pPr>
                <a:defRPr/>
              </a:pPr>
              <a:t>‹#›</a:t>
            </a:fld>
            <a:endParaRPr lang="en-US" altLang="zh-CN"/>
          </a:p>
        </p:txBody>
      </p:sp>
    </p:spTree>
    <p:extLst>
      <p:ext uri="{BB962C8B-B14F-4D97-AF65-F5344CB8AC3E}">
        <p14:creationId xmlns:p14="http://schemas.microsoft.com/office/powerpoint/2010/main" val="308516250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0257B11-CF33-4BE2-A7E2-94CCB0960DDD}"/>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21569A49-C4B3-4308-A63C-8D708AB526DF}"/>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07A934EC-323C-4A81-942F-AA4B0FE02EC0}"/>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B55B2D4C-EFA1-4F34-9E1B-4752E12F78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B2F1205E-E71E-4CA2-8025-AF7AC8F455B5}"/>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C26BA33B-FDBD-4ADA-A0B0-A71B82D870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ransition/>
  <p:hf sldNum="0"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57A0528-17AD-478D-8711-FEA9A7372BCD}"/>
              </a:ext>
            </a:extLst>
          </p:cNvPr>
          <p:cNvSpPr>
            <a:spLocks noGrp="1" noChangeArrowheads="1"/>
          </p:cNvSpPr>
          <p:nvPr>
            <p:ph type="ctrTitle"/>
          </p:nvPr>
        </p:nvSpPr>
        <p:spPr/>
        <p:txBody>
          <a:bodyPr/>
          <a:lstStyle/>
          <a:p>
            <a:pPr eaLnBrk="1" hangingPunct="1"/>
            <a:r>
              <a:rPr lang="zh-CN" altLang="en-US" sz="4000" dirty="0"/>
              <a:t>标准模板库</a:t>
            </a:r>
            <a:r>
              <a:rPr lang="en-US" altLang="zh-CN" sz="4000" dirty="0"/>
              <a:t>STL</a:t>
            </a:r>
            <a:br>
              <a:rPr lang="zh-CN" altLang="en-US" sz="4000" dirty="0"/>
            </a:br>
            <a:endParaRPr lang="en-US" altLang="zh-CN" sz="40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10</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eaLnBrk="1" hangingPunct="1"/>
            <a:r>
              <a:rPr lang="en-US" altLang="zh-CN" sz="3800" dirty="0"/>
              <a:t>STL</a:t>
            </a:r>
            <a:r>
              <a:rPr lang="zh-CN" altLang="en-US" sz="3800" dirty="0"/>
              <a:t>中常用技术</a:t>
            </a:r>
            <a:r>
              <a:rPr lang="en-US" altLang="zh-CN" sz="3800" dirty="0"/>
              <a:t>—</a:t>
            </a:r>
            <a:r>
              <a:rPr lang="zh-CN" altLang="en-US" sz="3800" dirty="0"/>
              <a:t>仿函数</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2"/>
            <a:ext cx="8397750" cy="4967287"/>
          </a:xfrm>
        </p:spPr>
        <p:txBody>
          <a:bodyPr/>
          <a:lstStyle/>
          <a:p>
            <a:pPr eaLnBrk="1" hangingPunct="1"/>
            <a:r>
              <a:rPr lang="en-US" altLang="zh-CN" dirty="0"/>
              <a:t>greater&lt;int&gt;():  </a:t>
            </a:r>
            <a:r>
              <a:rPr lang="zh-CN" altLang="en-US" dirty="0"/>
              <a:t>仿函数，也称函数对象。</a:t>
            </a:r>
            <a:endParaRPr lang="en-US" altLang="zh-CN" dirty="0"/>
          </a:p>
          <a:p>
            <a:pPr marL="0" indent="0" eaLnBrk="1" hangingPunct="1">
              <a:buNone/>
            </a:pPr>
            <a:r>
              <a:rPr lang="en-US" altLang="zh-CN" dirty="0"/>
              <a:t>     </a:t>
            </a:r>
            <a:r>
              <a:rPr lang="zh-CN" altLang="en-US" dirty="0"/>
              <a:t>是</a:t>
            </a:r>
            <a:r>
              <a:rPr lang="en-US" altLang="zh-CN" dirty="0"/>
              <a:t>greater</a:t>
            </a:r>
            <a:r>
              <a:rPr lang="zh-CN" altLang="en-US" dirty="0"/>
              <a:t>中重载了运算符（）。</a:t>
            </a:r>
            <a:endParaRPr lang="en-US" altLang="zh-CN" dirty="0"/>
          </a:p>
          <a:p>
            <a:pPr marL="0" indent="0" eaLnBrk="1" hangingPunct="1">
              <a:buNone/>
            </a:pPr>
            <a:endParaRPr lang="en-US" altLang="zh-CN" dirty="0"/>
          </a:p>
          <a:p>
            <a:pPr eaLnBrk="1" hangingPunct="1"/>
            <a:r>
              <a:rPr lang="zh-CN" altLang="en-US" dirty="0"/>
              <a:t>在类中</a:t>
            </a:r>
            <a:r>
              <a:rPr lang="zh-CN" altLang="en-US" dirty="0">
                <a:solidFill>
                  <a:srgbClr val="FF0000"/>
                </a:solidFill>
              </a:rPr>
              <a:t>重载了</a:t>
            </a:r>
            <a:r>
              <a:rPr lang="en-US" altLang="zh-CN" dirty="0">
                <a:solidFill>
                  <a:srgbClr val="FF0000"/>
                </a:solidFill>
              </a:rPr>
              <a:t>()</a:t>
            </a:r>
            <a:r>
              <a:rPr lang="zh-CN" altLang="en-US" dirty="0"/>
              <a:t>，使这个类的对象的外观和行为类似一个函数，这种类的对象叫做</a:t>
            </a:r>
            <a:r>
              <a:rPr lang="zh-CN" altLang="en-US" dirty="0">
                <a:solidFill>
                  <a:srgbClr val="FF0000"/>
                </a:solidFill>
              </a:rPr>
              <a:t>仿函数</a:t>
            </a:r>
            <a:r>
              <a:rPr lang="zh-CN" altLang="en-US" dirty="0"/>
              <a:t>，或</a:t>
            </a:r>
            <a:r>
              <a:rPr lang="zh-CN" altLang="en-US" dirty="0">
                <a:solidFill>
                  <a:srgbClr val="FF0000"/>
                </a:solidFill>
              </a:rPr>
              <a:t>函数对象。</a:t>
            </a:r>
            <a:endParaRPr lang="en-US" altLang="zh-CN" dirty="0"/>
          </a:p>
          <a:p>
            <a:pPr eaLnBrk="1" hangingPunct="1"/>
            <a:endParaRPr lang="en-US" altLang="zh-CN" dirty="0"/>
          </a:p>
          <a:p>
            <a:pPr eaLnBrk="1" hangingPunct="1"/>
            <a:r>
              <a:rPr lang="zh-CN" altLang="en-US" dirty="0"/>
              <a:t>一个含有数组成员的类</a:t>
            </a:r>
            <a:r>
              <a:rPr lang="zh-CN" altLang="en-US" dirty="0">
                <a:solidFill>
                  <a:srgbClr val="FF0000"/>
                </a:solidFill>
              </a:rPr>
              <a:t>重载了</a:t>
            </a:r>
            <a:r>
              <a:rPr lang="en-US" altLang="zh-CN" dirty="0">
                <a:solidFill>
                  <a:srgbClr val="FF0000"/>
                </a:solidFill>
              </a:rPr>
              <a:t>[]</a:t>
            </a:r>
            <a:r>
              <a:rPr lang="en-US" altLang="zh-CN" dirty="0"/>
              <a:t>, </a:t>
            </a:r>
            <a:r>
              <a:rPr lang="zh-CN" altLang="en-US" dirty="0"/>
              <a:t>这个类的对象名等同于数组名，对象的外在表现如同数组，称为</a:t>
            </a:r>
            <a:r>
              <a:rPr lang="zh-CN" altLang="en-US" dirty="0">
                <a:solidFill>
                  <a:srgbClr val="FF0000"/>
                </a:solidFill>
              </a:rPr>
              <a:t>仿数组</a:t>
            </a:r>
            <a:r>
              <a:rPr lang="zh-CN" altLang="en-US" dirty="0"/>
              <a:t>，或</a:t>
            </a:r>
            <a:r>
              <a:rPr lang="zh-CN" altLang="en-US" dirty="0">
                <a:solidFill>
                  <a:srgbClr val="FF0000"/>
                </a:solidFill>
              </a:rPr>
              <a:t>数组对象</a:t>
            </a:r>
            <a:r>
              <a:rPr lang="zh-CN" altLang="en-US" dirty="0"/>
              <a:t>。</a:t>
            </a:r>
          </a:p>
        </p:txBody>
      </p:sp>
    </p:spTree>
    <p:extLst>
      <p:ext uri="{BB962C8B-B14F-4D97-AF65-F5344CB8AC3E}">
        <p14:creationId xmlns:p14="http://schemas.microsoft.com/office/powerpoint/2010/main" val="3233507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11</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eaLnBrk="1" hangingPunct="1"/>
            <a:r>
              <a:rPr lang="en-US" altLang="zh-CN" sz="3800" dirty="0"/>
              <a:t>STL</a:t>
            </a:r>
            <a:r>
              <a:rPr lang="zh-CN" altLang="en-US" sz="3800" dirty="0"/>
              <a:t>中常用技术</a:t>
            </a:r>
            <a:r>
              <a:rPr lang="en-US" altLang="zh-CN" sz="3800" dirty="0"/>
              <a:t>—</a:t>
            </a:r>
            <a:r>
              <a:rPr lang="zh-CN" altLang="en-US" sz="3800" dirty="0"/>
              <a:t>仿函数</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2"/>
            <a:ext cx="8397750" cy="5184998"/>
          </a:xfrm>
        </p:spPr>
        <p:txBody>
          <a:bodyPr/>
          <a:lstStyle/>
          <a:p>
            <a:pPr eaLnBrk="1" hangingPunct="1"/>
            <a:r>
              <a:rPr lang="zh-CN" altLang="en-US" dirty="0"/>
              <a:t>在</a:t>
            </a:r>
            <a:r>
              <a:rPr lang="en-US" altLang="zh-CN" dirty="0"/>
              <a:t>STL</a:t>
            </a:r>
            <a:r>
              <a:rPr lang="zh-CN" altLang="en-US" dirty="0"/>
              <a:t>标准库中，函数对象被广泛的使用以获得弹性，标准库中很多算法都可以使用函数对象或函数来作为自定的回调函数。</a:t>
            </a:r>
            <a:br>
              <a:rPr lang="zh-CN" altLang="en-US" dirty="0"/>
            </a:br>
            <a:r>
              <a:rPr lang="zh-CN" altLang="en-US" dirty="0"/>
              <a:t>        一元函数对象： 函数参数</a:t>
            </a:r>
            <a:r>
              <a:rPr lang="en-US" altLang="zh-CN" dirty="0"/>
              <a:t>1</a:t>
            </a:r>
            <a:r>
              <a:rPr lang="zh-CN" altLang="en-US" dirty="0"/>
              <a:t>个；</a:t>
            </a:r>
            <a:br>
              <a:rPr lang="zh-CN" altLang="en-US" dirty="0"/>
            </a:br>
            <a:r>
              <a:rPr lang="zh-CN" altLang="en-US" dirty="0"/>
              <a:t>        二元函数对象： 函数参数</a:t>
            </a:r>
            <a:r>
              <a:rPr lang="en-US" altLang="zh-CN" dirty="0"/>
              <a:t>2</a:t>
            </a:r>
            <a:r>
              <a:rPr lang="zh-CN" altLang="en-US" dirty="0"/>
              <a:t>个。</a:t>
            </a:r>
          </a:p>
        </p:txBody>
      </p:sp>
    </p:spTree>
    <p:extLst>
      <p:ext uri="{BB962C8B-B14F-4D97-AF65-F5344CB8AC3E}">
        <p14:creationId xmlns:p14="http://schemas.microsoft.com/office/powerpoint/2010/main" val="1116761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12</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eaLnBrk="1" hangingPunct="1"/>
            <a:r>
              <a:rPr lang="en-US" altLang="zh-CN" sz="3800" dirty="0"/>
              <a:t>STL</a:t>
            </a:r>
            <a:r>
              <a:rPr lang="zh-CN" altLang="en-US" sz="3800" dirty="0"/>
              <a:t>中常用技术</a:t>
            </a:r>
            <a:r>
              <a:rPr lang="en-US" altLang="zh-CN" sz="3800" dirty="0"/>
              <a:t>—</a:t>
            </a:r>
            <a:r>
              <a:rPr lang="zh-CN" altLang="en-US" sz="3800" dirty="0"/>
              <a:t>仿函数</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2"/>
            <a:ext cx="8397750" cy="4967287"/>
          </a:xfrm>
        </p:spPr>
        <p:txBody>
          <a:bodyPr/>
          <a:lstStyle/>
          <a:p>
            <a:pPr eaLnBrk="1" hangingPunct="1"/>
            <a:r>
              <a:rPr lang="en-US" altLang="zh-CN" dirty="0"/>
              <a:t>C++</a:t>
            </a:r>
            <a:r>
              <a:rPr lang="zh-CN" altLang="en-US" dirty="0"/>
              <a:t>的</a:t>
            </a:r>
            <a:r>
              <a:rPr lang="en-US" altLang="zh-CN" dirty="0"/>
              <a:t>&lt;functional&gt;</a:t>
            </a:r>
            <a:r>
              <a:rPr lang="zh-CN" altLang="en-US" dirty="0"/>
              <a:t>定义的仿函数如下表所示：</a:t>
            </a:r>
            <a:endParaRPr lang="en-US" altLang="zh-CN" dirty="0"/>
          </a:p>
          <a:p>
            <a:pPr marL="0" indent="0" eaLnBrk="1" hangingPunct="1">
              <a:buNone/>
            </a:pPr>
            <a:endParaRPr lang="zh-CN" altLang="en-US" dirty="0"/>
          </a:p>
        </p:txBody>
      </p:sp>
      <p:graphicFrame>
        <p:nvGraphicFramePr>
          <p:cNvPr id="2" name="表格 2">
            <a:extLst>
              <a:ext uri="{FF2B5EF4-FFF2-40B4-BE49-F238E27FC236}">
                <a16:creationId xmlns:a16="http://schemas.microsoft.com/office/drawing/2014/main" id="{03C333A9-2A38-4BC5-85BE-EF880C388BA3}"/>
              </a:ext>
            </a:extLst>
          </p:cNvPr>
          <p:cNvGraphicFramePr>
            <a:graphicFrameLocks noGrp="1"/>
          </p:cNvGraphicFramePr>
          <p:nvPr>
            <p:extLst>
              <p:ext uri="{D42A27DB-BD31-4B8C-83A1-F6EECF244321}">
                <p14:modId xmlns:p14="http://schemas.microsoft.com/office/powerpoint/2010/main" val="4212111042"/>
              </p:ext>
            </p:extLst>
          </p:nvPr>
        </p:nvGraphicFramePr>
        <p:xfrm>
          <a:off x="755575" y="1916831"/>
          <a:ext cx="7820099" cy="4557006"/>
        </p:xfrm>
        <a:graphic>
          <a:graphicData uri="http://schemas.openxmlformats.org/drawingml/2006/table">
            <a:tbl>
              <a:tblPr firstRow="1" bandRow="1">
                <a:tableStyleId>{21E4AEA4-8DFA-4A89-87EB-49C32662AFE0}</a:tableStyleId>
              </a:tblPr>
              <a:tblGrid>
                <a:gridCol w="1693082">
                  <a:extLst>
                    <a:ext uri="{9D8B030D-6E8A-4147-A177-3AD203B41FA5}">
                      <a16:colId xmlns:a16="http://schemas.microsoft.com/office/drawing/2014/main" val="1912199916"/>
                    </a:ext>
                  </a:extLst>
                </a:gridCol>
                <a:gridCol w="6127017">
                  <a:extLst>
                    <a:ext uri="{9D8B030D-6E8A-4147-A177-3AD203B41FA5}">
                      <a16:colId xmlns:a16="http://schemas.microsoft.com/office/drawing/2014/main" val="1960488725"/>
                    </a:ext>
                  </a:extLst>
                </a:gridCol>
              </a:tblGrid>
              <a:tr h="1061802">
                <a:tc>
                  <a:txBody>
                    <a:bodyPr/>
                    <a:lstStyle/>
                    <a:p>
                      <a:pPr algn="ctr"/>
                      <a:r>
                        <a:rPr lang="zh-CN" altLang="en-US" sz="2800" dirty="0"/>
                        <a:t>比较运算</a:t>
                      </a:r>
                    </a:p>
                  </a:txBody>
                  <a:tcPr/>
                </a:tc>
                <a:tc>
                  <a:txBody>
                    <a:bodyPr/>
                    <a:lstStyle/>
                    <a:p>
                      <a:pPr algn="ctr"/>
                      <a:r>
                        <a:rPr lang="en-US" altLang="zh-CN" sz="2800" dirty="0"/>
                        <a:t>less&lt;T&gt;,greater&lt;T&gt;,</a:t>
                      </a:r>
                      <a:r>
                        <a:rPr lang="en-US" altLang="zh-CN" sz="2800" dirty="0" err="1"/>
                        <a:t>less_equal</a:t>
                      </a:r>
                      <a:r>
                        <a:rPr lang="en-US" altLang="zh-CN" sz="2800" dirty="0"/>
                        <a:t>&lt;&gt;,</a:t>
                      </a:r>
                      <a:r>
                        <a:rPr lang="en-US" altLang="zh-CN" sz="2800" dirty="0" err="1"/>
                        <a:t>greate_equal</a:t>
                      </a:r>
                      <a:r>
                        <a:rPr lang="en-US" altLang="zh-CN" sz="2800" dirty="0"/>
                        <a:t>&lt;T&gt;,</a:t>
                      </a:r>
                      <a:r>
                        <a:rPr lang="en-US" altLang="zh-CN" sz="2800" dirty="0" err="1"/>
                        <a:t>equal_to</a:t>
                      </a:r>
                      <a:r>
                        <a:rPr lang="en-US" altLang="zh-CN" sz="2800" dirty="0"/>
                        <a:t>&lt;T&gt;,</a:t>
                      </a:r>
                      <a:r>
                        <a:rPr lang="en-US" altLang="zh-CN" sz="2800" dirty="0" err="1"/>
                        <a:t>not_equal_to</a:t>
                      </a:r>
                      <a:r>
                        <a:rPr lang="en-US" altLang="zh-CN" sz="2800" dirty="0"/>
                        <a:t>&lt;T&gt;</a:t>
                      </a:r>
                      <a:endParaRPr lang="zh-CN" altLang="en-US" sz="2800" dirty="0"/>
                    </a:p>
                  </a:txBody>
                  <a:tcPr/>
                </a:tc>
                <a:extLst>
                  <a:ext uri="{0D108BD9-81ED-4DB2-BD59-A6C34878D82A}">
                    <a16:rowId xmlns:a16="http://schemas.microsoft.com/office/drawing/2014/main" val="522024989"/>
                  </a:ext>
                </a:extLst>
              </a:tr>
              <a:tr h="1061802">
                <a:tc>
                  <a:txBody>
                    <a:bodyPr/>
                    <a:lstStyle/>
                    <a:p>
                      <a:pPr algn="ctr"/>
                      <a:r>
                        <a:rPr lang="zh-CN" altLang="en-US" sz="2800" dirty="0"/>
                        <a:t>算术运算</a:t>
                      </a:r>
                    </a:p>
                  </a:txBody>
                  <a:tcPr/>
                </a:tc>
                <a:tc>
                  <a:txBody>
                    <a:bodyPr/>
                    <a:lstStyle/>
                    <a:p>
                      <a:pPr algn="ctr"/>
                      <a:r>
                        <a:rPr lang="en-US" altLang="zh-CN" sz="2800" dirty="0"/>
                        <a:t>plus&lt;T&gt;,minus&lt;T&gt;,multiplies&lt;T&gt;,divides&lt;T&gt;,modulus&lt;T&gt;(</a:t>
                      </a:r>
                      <a:r>
                        <a:rPr lang="zh-CN" altLang="en-US" sz="2800" dirty="0"/>
                        <a:t>模</a:t>
                      </a:r>
                      <a:r>
                        <a:rPr lang="en-US" altLang="zh-CN" sz="2800" dirty="0"/>
                        <a:t>),negate&lt;T&gt;(</a:t>
                      </a:r>
                      <a:r>
                        <a:rPr lang="zh-CN" altLang="en-US" sz="2800" dirty="0"/>
                        <a:t>否定）</a:t>
                      </a:r>
                    </a:p>
                  </a:txBody>
                  <a:tcPr/>
                </a:tc>
                <a:extLst>
                  <a:ext uri="{0D108BD9-81ED-4DB2-BD59-A6C34878D82A}">
                    <a16:rowId xmlns:a16="http://schemas.microsoft.com/office/drawing/2014/main" val="2043251622"/>
                  </a:ext>
                </a:extLst>
              </a:tr>
              <a:tr h="1061802">
                <a:tc>
                  <a:txBody>
                    <a:bodyPr/>
                    <a:lstStyle/>
                    <a:p>
                      <a:pPr algn="ctr"/>
                      <a:r>
                        <a:rPr lang="zh-CN" altLang="en-US" sz="2800" dirty="0"/>
                        <a:t>逻辑运算</a:t>
                      </a:r>
                    </a:p>
                  </a:txBody>
                  <a:tcPr/>
                </a:tc>
                <a:tc>
                  <a:txBody>
                    <a:bodyPr/>
                    <a:lstStyle/>
                    <a:p>
                      <a:pPr algn="ctr"/>
                      <a:r>
                        <a:rPr lang="en-US" altLang="zh-CN" sz="2800" dirty="0" err="1"/>
                        <a:t>logical_and</a:t>
                      </a:r>
                      <a:r>
                        <a:rPr lang="en-US" altLang="zh-CN" sz="2800" dirty="0"/>
                        <a:t>&lt;&gt;,</a:t>
                      </a:r>
                      <a:r>
                        <a:rPr lang="en-US" altLang="zh-CN" sz="2800" dirty="0" err="1"/>
                        <a:t>logical_or</a:t>
                      </a:r>
                      <a:r>
                        <a:rPr lang="en-US" altLang="zh-CN" sz="2800" dirty="0"/>
                        <a:t>&lt;&gt;,</a:t>
                      </a:r>
                      <a:r>
                        <a:rPr lang="en-US" altLang="zh-CN" sz="2800" dirty="0" err="1"/>
                        <a:t>logical_not</a:t>
                      </a:r>
                      <a:r>
                        <a:rPr lang="en-US" altLang="zh-CN" sz="2800" dirty="0"/>
                        <a:t>&lt;&gt;</a:t>
                      </a:r>
                      <a:endParaRPr lang="zh-CN" altLang="en-US" sz="2800" dirty="0"/>
                    </a:p>
                  </a:txBody>
                  <a:tcPr/>
                </a:tc>
                <a:extLst>
                  <a:ext uri="{0D108BD9-81ED-4DB2-BD59-A6C34878D82A}">
                    <a16:rowId xmlns:a16="http://schemas.microsoft.com/office/drawing/2014/main" val="3499469500"/>
                  </a:ext>
                </a:extLst>
              </a:tr>
              <a:tr h="1061802">
                <a:tc>
                  <a:txBody>
                    <a:bodyPr/>
                    <a:lstStyle/>
                    <a:p>
                      <a:pPr algn="ctr"/>
                      <a:r>
                        <a:rPr lang="zh-CN" altLang="en-US" sz="2800" dirty="0"/>
                        <a:t>按位运算</a:t>
                      </a:r>
                    </a:p>
                  </a:txBody>
                  <a:tcPr/>
                </a:tc>
                <a:tc>
                  <a:txBody>
                    <a:bodyPr/>
                    <a:lstStyle/>
                    <a:p>
                      <a:pPr algn="ctr"/>
                      <a:r>
                        <a:rPr lang="en-US" altLang="zh-CN" sz="2800" dirty="0" err="1"/>
                        <a:t>bit_and</a:t>
                      </a:r>
                      <a:r>
                        <a:rPr lang="en-US" altLang="zh-CN" sz="2800" dirty="0"/>
                        <a:t>&lt;&gt;,</a:t>
                      </a:r>
                      <a:r>
                        <a:rPr lang="en-US" altLang="zh-CN" sz="2800" dirty="0" err="1"/>
                        <a:t>bit_or</a:t>
                      </a:r>
                      <a:r>
                        <a:rPr lang="en-US" altLang="zh-CN" sz="2800" dirty="0"/>
                        <a:t>&lt;&gt;,</a:t>
                      </a:r>
                      <a:r>
                        <a:rPr lang="en-US" altLang="zh-CN" sz="2800" dirty="0" err="1"/>
                        <a:t>bit_xor</a:t>
                      </a:r>
                      <a:r>
                        <a:rPr lang="en-US" altLang="zh-CN" sz="2800" dirty="0"/>
                        <a:t>&lt;&gt;,</a:t>
                      </a:r>
                      <a:r>
                        <a:rPr lang="en-US" altLang="zh-CN" sz="2800" dirty="0" err="1"/>
                        <a:t>bit_not</a:t>
                      </a:r>
                      <a:r>
                        <a:rPr lang="en-US" altLang="zh-CN" sz="2800" dirty="0"/>
                        <a:t>&lt;&gt;</a:t>
                      </a:r>
                      <a:endParaRPr lang="zh-CN" altLang="en-US" sz="2800" dirty="0"/>
                    </a:p>
                  </a:txBody>
                  <a:tcPr/>
                </a:tc>
                <a:extLst>
                  <a:ext uri="{0D108BD9-81ED-4DB2-BD59-A6C34878D82A}">
                    <a16:rowId xmlns:a16="http://schemas.microsoft.com/office/drawing/2014/main" val="483788453"/>
                  </a:ext>
                </a:extLst>
              </a:tr>
            </a:tbl>
          </a:graphicData>
        </a:graphic>
      </p:graphicFrame>
    </p:spTree>
    <p:extLst>
      <p:ext uri="{BB962C8B-B14F-4D97-AF65-F5344CB8AC3E}">
        <p14:creationId xmlns:p14="http://schemas.microsoft.com/office/powerpoint/2010/main" val="59396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13</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algn="ctr" eaLnBrk="1" hangingPunct="1"/>
            <a:r>
              <a:rPr lang="zh-CN" altLang="en-US" sz="3800" dirty="0"/>
              <a:t>系统自带仿函数练习</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2"/>
            <a:ext cx="8397750" cy="4967287"/>
          </a:xfrm>
        </p:spPr>
        <p:txBody>
          <a:bodyPr/>
          <a:lstStyle/>
          <a:p>
            <a:pPr marL="471487" lvl="1" indent="0" eaLnBrk="1" hangingPunct="1">
              <a:buNone/>
            </a:pPr>
            <a:r>
              <a:rPr lang="en-US" altLang="zh-CN" sz="2800" dirty="0">
                <a:solidFill>
                  <a:schemeClr val="tx1"/>
                </a:solidFill>
              </a:rPr>
              <a:t>    </a:t>
            </a:r>
          </a:p>
        </p:txBody>
      </p:sp>
      <p:sp>
        <p:nvSpPr>
          <p:cNvPr id="5" name="Rectangle 6">
            <a:extLst>
              <a:ext uri="{FF2B5EF4-FFF2-40B4-BE49-F238E27FC236}">
                <a16:creationId xmlns:a16="http://schemas.microsoft.com/office/drawing/2014/main" id="{EA28A15B-761A-400A-A1B9-8B8999FC2D72}"/>
              </a:ext>
            </a:extLst>
          </p:cNvPr>
          <p:cNvSpPr txBox="1">
            <a:spLocks noChangeArrowheads="1"/>
          </p:cNvSpPr>
          <p:nvPr/>
        </p:nvSpPr>
        <p:spPr bwMode="auto">
          <a:xfrm>
            <a:off x="566738" y="1196752"/>
            <a:ext cx="839775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r>
              <a:rPr lang="zh-CN" altLang="en-US" b="0" i="0" kern="0" dirty="0"/>
              <a:t>对数组元素求和。运行附件代码，理解仿函数。</a:t>
            </a:r>
          </a:p>
        </p:txBody>
      </p:sp>
      <p:sp>
        <p:nvSpPr>
          <p:cNvPr id="2" name="文本框 1">
            <a:extLst>
              <a:ext uri="{FF2B5EF4-FFF2-40B4-BE49-F238E27FC236}">
                <a16:creationId xmlns:a16="http://schemas.microsoft.com/office/drawing/2014/main" id="{726D2F3E-61E9-4B08-A5E1-BA0C0B6F2268}"/>
              </a:ext>
            </a:extLst>
          </p:cNvPr>
          <p:cNvSpPr txBox="1"/>
          <p:nvPr/>
        </p:nvSpPr>
        <p:spPr>
          <a:xfrm>
            <a:off x="6084168" y="5229200"/>
            <a:ext cx="2232248" cy="523220"/>
          </a:xfrm>
          <a:prstGeom prst="rect">
            <a:avLst/>
          </a:prstGeom>
          <a:noFill/>
        </p:spPr>
        <p:txBody>
          <a:bodyPr wrap="square" rtlCol="0">
            <a:spAutoFit/>
          </a:bodyPr>
          <a:lstStyle/>
          <a:p>
            <a:r>
              <a:rPr lang="en-US" altLang="zh-CN" sz="2800" i="0" dirty="0"/>
              <a:t>functor.cpp</a:t>
            </a:r>
            <a:endParaRPr lang="zh-CN" altLang="en-US" sz="2800" i="0" dirty="0"/>
          </a:p>
        </p:txBody>
      </p:sp>
    </p:spTree>
    <p:extLst>
      <p:ext uri="{BB962C8B-B14F-4D97-AF65-F5344CB8AC3E}">
        <p14:creationId xmlns:p14="http://schemas.microsoft.com/office/powerpoint/2010/main" val="3283314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14</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eaLnBrk="1" hangingPunct="1"/>
            <a:r>
              <a:rPr lang="en-US" altLang="zh-CN" sz="3800" dirty="0"/>
              <a:t>STL</a:t>
            </a:r>
            <a:r>
              <a:rPr lang="zh-CN" altLang="en-US" sz="3800" dirty="0"/>
              <a:t>中常用技术</a:t>
            </a:r>
            <a:r>
              <a:rPr lang="en-US" altLang="zh-CN" sz="3800" dirty="0"/>
              <a:t>—lambda</a:t>
            </a:r>
            <a:r>
              <a:rPr lang="zh-CN" altLang="en-US" sz="3800" dirty="0"/>
              <a:t>函数</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2"/>
            <a:ext cx="8397750" cy="4967287"/>
          </a:xfrm>
        </p:spPr>
        <p:txBody>
          <a:bodyPr/>
          <a:lstStyle/>
          <a:p>
            <a:pPr eaLnBrk="1" hangingPunct="1"/>
            <a:r>
              <a:rPr lang="zh-CN" altLang="en-US" dirty="0"/>
              <a:t>也称</a:t>
            </a:r>
            <a:r>
              <a:rPr lang="en-US" altLang="zh-CN" dirty="0"/>
              <a:t>lambda</a:t>
            </a:r>
            <a:r>
              <a:rPr lang="zh-CN" altLang="en-US" dirty="0"/>
              <a:t>表达式，无名仿函数，或匿名函数，</a:t>
            </a:r>
            <a:r>
              <a:rPr lang="en-US" altLang="zh-CN" dirty="0"/>
              <a:t>C++11</a:t>
            </a:r>
            <a:r>
              <a:rPr lang="zh-CN" altLang="en-US" dirty="0"/>
              <a:t>推出，</a:t>
            </a:r>
            <a:r>
              <a:rPr lang="en-US" altLang="zh-CN" dirty="0"/>
              <a:t>C++14</a:t>
            </a:r>
            <a:r>
              <a:rPr lang="zh-CN" altLang="en-US" dirty="0"/>
              <a:t>完善。</a:t>
            </a:r>
            <a:endParaRPr lang="en-US" altLang="zh-CN" dirty="0"/>
          </a:p>
          <a:p>
            <a:pPr eaLnBrk="1" hangingPunct="1"/>
            <a:endParaRPr lang="en-US" altLang="zh-CN" dirty="0"/>
          </a:p>
          <a:p>
            <a:pPr eaLnBrk="1" hangingPunct="1"/>
            <a:r>
              <a:rPr lang="zh-CN" altLang="en-US" dirty="0"/>
              <a:t>语法：</a:t>
            </a:r>
            <a:endParaRPr lang="en-US" altLang="zh-CN" dirty="0"/>
          </a:p>
          <a:p>
            <a:pPr marL="0" indent="0" eaLnBrk="1" hangingPunct="1">
              <a:buNone/>
            </a:pPr>
            <a:r>
              <a:rPr lang="en-US" altLang="zh-CN" dirty="0"/>
              <a:t>     [capture](parameters)mutable-&gt;return-type{statement}      </a:t>
            </a:r>
          </a:p>
          <a:p>
            <a:pPr lvl="1" eaLnBrk="1" hangingPunct="1"/>
            <a:r>
              <a:rPr lang="en-US" altLang="zh-CN" sz="2800" dirty="0"/>
              <a:t> </a:t>
            </a:r>
            <a:r>
              <a:rPr lang="en-US" altLang="zh-CN" sz="2800" dirty="0">
                <a:solidFill>
                  <a:schemeClr val="tx1"/>
                </a:solidFill>
              </a:rPr>
              <a:t>[]</a:t>
            </a:r>
            <a:r>
              <a:rPr lang="zh-CN" altLang="en-US" sz="2800" dirty="0">
                <a:solidFill>
                  <a:schemeClr val="tx1"/>
                </a:solidFill>
              </a:rPr>
              <a:t>称为</a:t>
            </a:r>
            <a:r>
              <a:rPr lang="en-US" altLang="zh-CN" sz="2800" dirty="0" err="1">
                <a:solidFill>
                  <a:schemeClr val="tx1"/>
                </a:solidFill>
              </a:rPr>
              <a:t>lambad</a:t>
            </a:r>
            <a:r>
              <a:rPr lang="zh-CN" altLang="en-US" sz="2800" dirty="0">
                <a:solidFill>
                  <a:schemeClr val="tx1"/>
                </a:solidFill>
              </a:rPr>
              <a:t>引导，标记了</a:t>
            </a:r>
            <a:r>
              <a:rPr lang="en-US" altLang="zh-CN" sz="2800" dirty="0">
                <a:solidFill>
                  <a:schemeClr val="tx1"/>
                </a:solidFill>
              </a:rPr>
              <a:t>lambda</a:t>
            </a:r>
            <a:r>
              <a:rPr lang="zh-CN" altLang="en-US" sz="2800" dirty="0">
                <a:solidFill>
                  <a:schemeClr val="tx1"/>
                </a:solidFill>
              </a:rPr>
              <a:t>函数的开头。</a:t>
            </a:r>
            <a:endParaRPr lang="en-US" altLang="zh-CN" sz="2800" dirty="0">
              <a:solidFill>
                <a:schemeClr val="tx1"/>
              </a:solidFill>
            </a:endParaRPr>
          </a:p>
          <a:p>
            <a:pPr lvl="1" eaLnBrk="1" hangingPunct="1"/>
            <a:r>
              <a:rPr lang="en-US" altLang="zh-CN" sz="2800" dirty="0">
                <a:solidFill>
                  <a:schemeClr val="tx1"/>
                </a:solidFill>
              </a:rPr>
              <a:t>[capture]</a:t>
            </a:r>
            <a:r>
              <a:rPr lang="zh-CN" altLang="en-US" sz="2800" dirty="0">
                <a:solidFill>
                  <a:schemeClr val="tx1"/>
                </a:solidFill>
              </a:rPr>
              <a:t>：捕获列表，</a:t>
            </a:r>
            <a:r>
              <a:rPr lang="en-US" altLang="zh-CN" sz="2800" dirty="0">
                <a:solidFill>
                  <a:schemeClr val="tx1"/>
                </a:solidFill>
              </a:rPr>
              <a:t> </a:t>
            </a:r>
            <a:r>
              <a:rPr lang="zh-CN" altLang="en-US" sz="2800" dirty="0">
                <a:solidFill>
                  <a:schemeClr val="tx1"/>
                </a:solidFill>
              </a:rPr>
              <a:t>捕获上下文中的变量供</a:t>
            </a:r>
            <a:r>
              <a:rPr lang="en-US" altLang="zh-CN" sz="2800" dirty="0" err="1">
                <a:solidFill>
                  <a:schemeClr val="tx1"/>
                </a:solidFill>
              </a:rPr>
              <a:t>lambad</a:t>
            </a:r>
            <a:r>
              <a:rPr lang="zh-CN" altLang="en-US" sz="2800" dirty="0">
                <a:solidFill>
                  <a:schemeClr val="tx1"/>
                </a:solidFill>
              </a:rPr>
              <a:t>函数使用。</a:t>
            </a:r>
            <a:r>
              <a:rPr lang="en-US" altLang="zh-CN" sz="2800" dirty="0">
                <a:solidFill>
                  <a:schemeClr val="tx1"/>
                </a:solidFill>
              </a:rPr>
              <a:t> </a:t>
            </a:r>
            <a:r>
              <a:rPr lang="zh-CN" altLang="en-US" sz="2800" dirty="0">
                <a:solidFill>
                  <a:schemeClr val="tx1"/>
                </a:solidFill>
              </a:rPr>
              <a:t>捕获列表由多个捕获项组成，并以逗号分隔。形式如下表</a:t>
            </a:r>
            <a:endParaRPr lang="en-US" altLang="zh-CN" sz="2800" dirty="0">
              <a:solidFill>
                <a:schemeClr val="tx1"/>
              </a:solidFill>
            </a:endParaRPr>
          </a:p>
          <a:p>
            <a:pPr marL="471487" lvl="1" indent="0" eaLnBrk="1" hangingPunct="1">
              <a:buNone/>
            </a:pPr>
            <a:r>
              <a:rPr lang="en-US" altLang="zh-CN" sz="2800" dirty="0">
                <a:solidFill>
                  <a:schemeClr val="tx1"/>
                </a:solidFill>
              </a:rPr>
              <a:t>     </a:t>
            </a:r>
          </a:p>
          <a:p>
            <a:pPr marL="471487" lvl="1" indent="0" eaLnBrk="1" hangingPunct="1">
              <a:buNone/>
            </a:pPr>
            <a:r>
              <a:rPr lang="en-US" altLang="zh-CN" sz="2800" dirty="0">
                <a:solidFill>
                  <a:schemeClr val="tx1"/>
                </a:solidFill>
              </a:rPr>
              <a:t>    </a:t>
            </a:r>
          </a:p>
        </p:txBody>
      </p:sp>
    </p:spTree>
    <p:extLst>
      <p:ext uri="{BB962C8B-B14F-4D97-AF65-F5344CB8AC3E}">
        <p14:creationId xmlns:p14="http://schemas.microsoft.com/office/powerpoint/2010/main" val="825714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15</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eaLnBrk="1" hangingPunct="1"/>
            <a:r>
              <a:rPr lang="en-US" altLang="zh-CN" sz="3800" dirty="0"/>
              <a:t>STL</a:t>
            </a:r>
            <a:r>
              <a:rPr lang="zh-CN" altLang="en-US" sz="3800" dirty="0"/>
              <a:t>中常用技术</a:t>
            </a:r>
            <a:r>
              <a:rPr lang="en-US" altLang="zh-CN" sz="3800" dirty="0"/>
              <a:t>—lambda</a:t>
            </a:r>
            <a:r>
              <a:rPr lang="zh-CN" altLang="en-US" sz="3800" dirty="0"/>
              <a:t>函数</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2"/>
            <a:ext cx="8397750" cy="4967287"/>
          </a:xfrm>
        </p:spPr>
        <p:txBody>
          <a:bodyPr/>
          <a:lstStyle/>
          <a:p>
            <a:pPr marL="33337" indent="0" eaLnBrk="1" hangingPunct="1">
              <a:buNone/>
            </a:pPr>
            <a:r>
              <a:rPr lang="en-US" altLang="zh-CN" sz="3200" dirty="0">
                <a:solidFill>
                  <a:schemeClr val="tx1"/>
                </a:solidFill>
              </a:rPr>
              <a:t>     </a:t>
            </a:r>
          </a:p>
          <a:p>
            <a:pPr marL="471487" lvl="1" indent="0" eaLnBrk="1" hangingPunct="1">
              <a:buNone/>
            </a:pPr>
            <a:r>
              <a:rPr lang="en-US" altLang="zh-CN" sz="2800" dirty="0">
                <a:solidFill>
                  <a:schemeClr val="tx1"/>
                </a:solidFill>
              </a:rPr>
              <a:t>    </a:t>
            </a:r>
          </a:p>
        </p:txBody>
      </p:sp>
      <p:graphicFrame>
        <p:nvGraphicFramePr>
          <p:cNvPr id="2" name="表格 2">
            <a:extLst>
              <a:ext uri="{FF2B5EF4-FFF2-40B4-BE49-F238E27FC236}">
                <a16:creationId xmlns:a16="http://schemas.microsoft.com/office/drawing/2014/main" id="{D6A8B69F-AA11-4D74-9384-27B321E9B795}"/>
              </a:ext>
            </a:extLst>
          </p:cNvPr>
          <p:cNvGraphicFramePr>
            <a:graphicFrameLocks noGrp="1"/>
          </p:cNvGraphicFramePr>
          <p:nvPr>
            <p:extLst>
              <p:ext uri="{D42A27DB-BD31-4B8C-83A1-F6EECF244321}">
                <p14:modId xmlns:p14="http://schemas.microsoft.com/office/powerpoint/2010/main" val="630892372"/>
              </p:ext>
            </p:extLst>
          </p:nvPr>
        </p:nvGraphicFramePr>
        <p:xfrm>
          <a:off x="683569" y="1397000"/>
          <a:ext cx="7892106" cy="5044440"/>
        </p:xfrm>
        <a:graphic>
          <a:graphicData uri="http://schemas.openxmlformats.org/drawingml/2006/table">
            <a:tbl>
              <a:tblPr firstRow="1" bandRow="1">
                <a:tableStyleId>{21E4AEA4-8DFA-4A89-87EB-49C32662AFE0}</a:tableStyleId>
              </a:tblPr>
              <a:tblGrid>
                <a:gridCol w="1988345">
                  <a:extLst>
                    <a:ext uri="{9D8B030D-6E8A-4147-A177-3AD203B41FA5}">
                      <a16:colId xmlns:a16="http://schemas.microsoft.com/office/drawing/2014/main" val="1570598859"/>
                    </a:ext>
                  </a:extLst>
                </a:gridCol>
                <a:gridCol w="5903761">
                  <a:extLst>
                    <a:ext uri="{9D8B030D-6E8A-4147-A177-3AD203B41FA5}">
                      <a16:colId xmlns:a16="http://schemas.microsoft.com/office/drawing/2014/main" val="1414478657"/>
                    </a:ext>
                  </a:extLst>
                </a:gridCol>
              </a:tblGrid>
              <a:tr h="736600">
                <a:tc>
                  <a:txBody>
                    <a:bodyPr/>
                    <a:lstStyle/>
                    <a:p>
                      <a:pPr algn="ctr"/>
                      <a:r>
                        <a:rPr lang="zh-CN" altLang="en-US" sz="2800" dirty="0"/>
                        <a:t>捕获列表形式</a:t>
                      </a:r>
                    </a:p>
                  </a:txBody>
                  <a:tcPr/>
                </a:tc>
                <a:tc>
                  <a:txBody>
                    <a:bodyPr/>
                    <a:lstStyle/>
                    <a:p>
                      <a:pPr algn="ctr"/>
                      <a:r>
                        <a:rPr lang="zh-CN" altLang="en-US" sz="2800" dirty="0"/>
                        <a:t>含义</a:t>
                      </a:r>
                    </a:p>
                  </a:txBody>
                  <a:tcPr/>
                </a:tc>
                <a:extLst>
                  <a:ext uri="{0D108BD9-81ED-4DB2-BD59-A6C34878D82A}">
                    <a16:rowId xmlns:a16="http://schemas.microsoft.com/office/drawing/2014/main" val="1831596375"/>
                  </a:ext>
                </a:extLst>
              </a:tr>
              <a:tr h="736600">
                <a:tc>
                  <a:txBody>
                    <a:bodyPr/>
                    <a:lstStyle/>
                    <a:p>
                      <a:pPr algn="ctr"/>
                      <a:r>
                        <a:rPr lang="en-US" altLang="zh-CN" sz="2800" dirty="0"/>
                        <a:t>[var]</a:t>
                      </a:r>
                      <a:endParaRPr lang="zh-CN" altLang="en-US" sz="2800" dirty="0"/>
                    </a:p>
                  </a:txBody>
                  <a:tcPr/>
                </a:tc>
                <a:tc>
                  <a:txBody>
                    <a:bodyPr/>
                    <a:lstStyle/>
                    <a:p>
                      <a:pPr algn="ctr"/>
                      <a:r>
                        <a:rPr lang="zh-CN" altLang="en-US" sz="2800" dirty="0"/>
                        <a:t>值传递方式捕获变量</a:t>
                      </a:r>
                      <a:r>
                        <a:rPr lang="en-US" altLang="zh-CN" sz="2800" dirty="0"/>
                        <a:t>var</a:t>
                      </a:r>
                      <a:endParaRPr lang="zh-CN" altLang="en-US" sz="2800" dirty="0"/>
                    </a:p>
                  </a:txBody>
                  <a:tcPr/>
                </a:tc>
                <a:extLst>
                  <a:ext uri="{0D108BD9-81ED-4DB2-BD59-A6C34878D82A}">
                    <a16:rowId xmlns:a16="http://schemas.microsoft.com/office/drawing/2014/main" val="2402879580"/>
                  </a:ext>
                </a:extLst>
              </a:tr>
              <a:tr h="736600">
                <a:tc>
                  <a:txBody>
                    <a:bodyPr/>
                    <a:lstStyle/>
                    <a:p>
                      <a:pPr algn="ctr"/>
                      <a:r>
                        <a:rPr lang="en-US" altLang="zh-CN" sz="2800" dirty="0"/>
                        <a:t>[=]</a:t>
                      </a:r>
                      <a:endParaRPr lang="zh-CN" altLang="en-US" sz="2800" dirty="0"/>
                    </a:p>
                  </a:txBody>
                  <a:tcPr/>
                </a:tc>
                <a:tc>
                  <a:txBody>
                    <a:bodyPr/>
                    <a:lstStyle/>
                    <a:p>
                      <a:pPr algn="ctr"/>
                      <a:r>
                        <a:rPr lang="zh-CN" altLang="en-US" sz="2800" dirty="0"/>
                        <a:t>值传递方式捕获所有父作用域的变量（包括</a:t>
                      </a:r>
                      <a:r>
                        <a:rPr lang="en-US" altLang="zh-CN" sz="2800" dirty="0"/>
                        <a:t>this)</a:t>
                      </a:r>
                      <a:endParaRPr lang="zh-CN" altLang="en-US" sz="2800" dirty="0"/>
                    </a:p>
                  </a:txBody>
                  <a:tcPr/>
                </a:tc>
                <a:extLst>
                  <a:ext uri="{0D108BD9-81ED-4DB2-BD59-A6C34878D82A}">
                    <a16:rowId xmlns:a16="http://schemas.microsoft.com/office/drawing/2014/main" val="1985099177"/>
                  </a:ext>
                </a:extLst>
              </a:tr>
              <a:tr h="736600">
                <a:tc>
                  <a:txBody>
                    <a:bodyPr/>
                    <a:lstStyle/>
                    <a:p>
                      <a:pPr algn="ctr"/>
                      <a:r>
                        <a:rPr lang="en-US" altLang="zh-CN" sz="2800" dirty="0"/>
                        <a:t>[&amp;var]</a:t>
                      </a:r>
                      <a:endParaRPr lang="zh-CN" altLang="en-US" sz="2800" dirty="0"/>
                    </a:p>
                  </a:txBody>
                  <a:tcPr/>
                </a:tc>
                <a:tc>
                  <a:txBody>
                    <a:bodyPr/>
                    <a:lstStyle/>
                    <a:p>
                      <a:pPr algn="ctr"/>
                      <a:r>
                        <a:rPr lang="zh-CN" altLang="en-US" sz="2800" dirty="0"/>
                        <a:t>引用传递捕获变量</a:t>
                      </a:r>
                      <a:r>
                        <a:rPr lang="en-US" altLang="zh-CN" sz="2800" dirty="0"/>
                        <a:t>var</a:t>
                      </a:r>
                      <a:endParaRPr lang="zh-CN" altLang="en-US" sz="2800" dirty="0"/>
                    </a:p>
                  </a:txBody>
                  <a:tcPr/>
                </a:tc>
                <a:extLst>
                  <a:ext uri="{0D108BD9-81ED-4DB2-BD59-A6C34878D82A}">
                    <a16:rowId xmlns:a16="http://schemas.microsoft.com/office/drawing/2014/main" val="164511017"/>
                  </a:ext>
                </a:extLst>
              </a:tr>
              <a:tr h="736600">
                <a:tc>
                  <a:txBody>
                    <a:bodyPr/>
                    <a:lstStyle/>
                    <a:p>
                      <a:pPr algn="ctr"/>
                      <a:r>
                        <a:rPr lang="en-US" altLang="zh-CN" sz="2800" dirty="0"/>
                        <a:t>[&amp;]</a:t>
                      </a:r>
                      <a:endParaRPr lang="zh-CN" altLang="en-US" sz="2800" dirty="0"/>
                    </a:p>
                  </a:txBody>
                  <a:tcPr/>
                </a:tc>
                <a:tc>
                  <a:txBody>
                    <a:bodyPr/>
                    <a:lstStyle/>
                    <a:p>
                      <a:pPr algn="ctr"/>
                      <a:r>
                        <a:rPr lang="zh-CN" altLang="en-US" sz="2800" dirty="0"/>
                        <a:t>引用传递捕获所有父作用域的变量</a:t>
                      </a:r>
                      <a:r>
                        <a:rPr lang="en-US" altLang="zh-CN" sz="2800" dirty="0"/>
                        <a:t>(</a:t>
                      </a:r>
                      <a:r>
                        <a:rPr lang="zh-CN" altLang="en-US" sz="2800" dirty="0"/>
                        <a:t>包括</a:t>
                      </a:r>
                      <a:r>
                        <a:rPr lang="en-US" altLang="zh-CN" sz="2800" dirty="0"/>
                        <a:t>this)</a:t>
                      </a:r>
                      <a:endParaRPr lang="zh-CN" altLang="en-US" sz="2800" dirty="0"/>
                    </a:p>
                  </a:txBody>
                  <a:tcPr/>
                </a:tc>
                <a:extLst>
                  <a:ext uri="{0D108BD9-81ED-4DB2-BD59-A6C34878D82A}">
                    <a16:rowId xmlns:a16="http://schemas.microsoft.com/office/drawing/2014/main" val="3741229406"/>
                  </a:ext>
                </a:extLst>
              </a:tr>
              <a:tr h="736600">
                <a:tc>
                  <a:txBody>
                    <a:bodyPr/>
                    <a:lstStyle/>
                    <a:p>
                      <a:pPr algn="ctr"/>
                      <a:r>
                        <a:rPr lang="en-US" altLang="zh-CN" sz="2800" dirty="0"/>
                        <a:t>[this]</a:t>
                      </a:r>
                      <a:endParaRPr lang="zh-CN" altLang="en-US" sz="2800" dirty="0"/>
                    </a:p>
                  </a:txBody>
                  <a:tcPr/>
                </a:tc>
                <a:tc>
                  <a:txBody>
                    <a:bodyPr/>
                    <a:lstStyle/>
                    <a:p>
                      <a:pPr algn="ctr"/>
                      <a:r>
                        <a:rPr lang="zh-CN" altLang="en-US" sz="2800" dirty="0"/>
                        <a:t>值传递方式捕获当前</a:t>
                      </a:r>
                      <a:r>
                        <a:rPr lang="en-US" altLang="zh-CN" sz="2800" dirty="0"/>
                        <a:t>this</a:t>
                      </a:r>
                      <a:r>
                        <a:rPr lang="zh-CN" altLang="en-US" sz="2800" dirty="0"/>
                        <a:t>指针</a:t>
                      </a:r>
                    </a:p>
                  </a:txBody>
                  <a:tcPr/>
                </a:tc>
                <a:extLst>
                  <a:ext uri="{0D108BD9-81ED-4DB2-BD59-A6C34878D82A}">
                    <a16:rowId xmlns:a16="http://schemas.microsoft.com/office/drawing/2014/main" val="3321815527"/>
                  </a:ext>
                </a:extLst>
              </a:tr>
            </a:tbl>
          </a:graphicData>
        </a:graphic>
      </p:graphicFrame>
    </p:spTree>
    <p:extLst>
      <p:ext uri="{BB962C8B-B14F-4D97-AF65-F5344CB8AC3E}">
        <p14:creationId xmlns:p14="http://schemas.microsoft.com/office/powerpoint/2010/main" val="3240922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16</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eaLnBrk="1" hangingPunct="1"/>
            <a:r>
              <a:rPr lang="en-US" altLang="zh-CN" sz="3800" dirty="0"/>
              <a:t>STL</a:t>
            </a:r>
            <a:r>
              <a:rPr lang="zh-CN" altLang="en-US" sz="3800" dirty="0"/>
              <a:t>中常用技术</a:t>
            </a:r>
            <a:r>
              <a:rPr lang="en-US" altLang="zh-CN" sz="3800" dirty="0"/>
              <a:t>—lambda</a:t>
            </a:r>
            <a:r>
              <a:rPr lang="zh-CN" altLang="en-US" sz="3800" dirty="0"/>
              <a:t>函数</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251520" y="1196752"/>
            <a:ext cx="8712968" cy="4967287"/>
          </a:xfrm>
        </p:spPr>
        <p:txBody>
          <a:bodyPr/>
          <a:lstStyle/>
          <a:p>
            <a:pPr lvl="1" eaLnBrk="1" hangingPunct="1"/>
            <a:r>
              <a:rPr lang="en-US" altLang="zh-CN" sz="2800" dirty="0">
                <a:solidFill>
                  <a:schemeClr val="tx1"/>
                </a:solidFill>
              </a:rPr>
              <a:t>(parameters): </a:t>
            </a:r>
            <a:r>
              <a:rPr lang="zh-CN" altLang="en-US" sz="2800" dirty="0">
                <a:solidFill>
                  <a:schemeClr val="tx1"/>
                </a:solidFill>
              </a:rPr>
              <a:t>参数列表。如果不需要传参，（）可省略。</a:t>
            </a:r>
            <a:endParaRPr lang="en-US" altLang="zh-CN" sz="2800" dirty="0">
              <a:solidFill>
                <a:schemeClr val="tx1"/>
              </a:solidFill>
            </a:endParaRPr>
          </a:p>
          <a:p>
            <a:pPr lvl="1" eaLnBrk="1" hangingPunct="1"/>
            <a:r>
              <a:rPr lang="en-US" altLang="zh-CN" sz="2800" dirty="0">
                <a:solidFill>
                  <a:schemeClr val="tx1"/>
                </a:solidFill>
              </a:rPr>
              <a:t>mutable: </a:t>
            </a:r>
            <a:r>
              <a:rPr lang="zh-CN" altLang="en-US" sz="2800" dirty="0">
                <a:solidFill>
                  <a:schemeClr val="tx1"/>
                </a:solidFill>
              </a:rPr>
              <a:t>修饰符，</a:t>
            </a:r>
            <a:r>
              <a:rPr lang="en-US" altLang="zh-CN" sz="2800" dirty="0">
                <a:solidFill>
                  <a:schemeClr val="tx1"/>
                </a:solidFill>
              </a:rPr>
              <a:t>lambda</a:t>
            </a:r>
            <a:r>
              <a:rPr lang="zh-CN" altLang="en-US" sz="2800" dirty="0">
                <a:solidFill>
                  <a:schemeClr val="tx1"/>
                </a:solidFill>
              </a:rPr>
              <a:t>默认是</a:t>
            </a:r>
            <a:r>
              <a:rPr lang="en-US" altLang="zh-CN" sz="2800" dirty="0">
                <a:solidFill>
                  <a:schemeClr val="tx1"/>
                </a:solidFill>
              </a:rPr>
              <a:t>const</a:t>
            </a:r>
            <a:r>
              <a:rPr lang="zh-CN" altLang="en-US" sz="2800" dirty="0">
                <a:solidFill>
                  <a:schemeClr val="tx1"/>
                </a:solidFill>
              </a:rPr>
              <a:t>函数，</a:t>
            </a:r>
            <a:r>
              <a:rPr lang="en-US" altLang="zh-CN" sz="2800" dirty="0">
                <a:solidFill>
                  <a:schemeClr val="tx1"/>
                </a:solidFill>
              </a:rPr>
              <a:t>mutable</a:t>
            </a:r>
            <a:r>
              <a:rPr lang="zh-CN" altLang="en-US" sz="2800" dirty="0">
                <a:solidFill>
                  <a:schemeClr val="tx1"/>
                </a:solidFill>
              </a:rPr>
              <a:t>取消其常量性。使用时，参数列表不可省略（即使参数为空）。</a:t>
            </a:r>
            <a:endParaRPr lang="en-US" altLang="zh-CN" sz="2800" dirty="0">
              <a:solidFill>
                <a:schemeClr val="tx1"/>
              </a:solidFill>
            </a:endParaRPr>
          </a:p>
          <a:p>
            <a:pPr lvl="1" eaLnBrk="1" hangingPunct="1"/>
            <a:r>
              <a:rPr lang="en-US" altLang="zh-CN" sz="2800" dirty="0">
                <a:solidFill>
                  <a:schemeClr val="tx1"/>
                </a:solidFill>
              </a:rPr>
              <a:t>-&gt;return-type: </a:t>
            </a:r>
            <a:r>
              <a:rPr lang="zh-CN" altLang="en-US" sz="2800" dirty="0">
                <a:solidFill>
                  <a:schemeClr val="tx1"/>
                </a:solidFill>
              </a:rPr>
              <a:t>返回类型。可省略，不需要返回值时或有返回值时，由编译器推导。</a:t>
            </a:r>
            <a:endParaRPr lang="en-US" altLang="zh-CN" sz="2800" dirty="0">
              <a:solidFill>
                <a:schemeClr val="tx1"/>
              </a:solidFill>
            </a:endParaRPr>
          </a:p>
          <a:p>
            <a:pPr lvl="1" eaLnBrk="1" hangingPunct="1"/>
            <a:r>
              <a:rPr lang="en-US" altLang="zh-CN" sz="2800" dirty="0">
                <a:solidFill>
                  <a:schemeClr val="tx1"/>
                </a:solidFill>
              </a:rPr>
              <a:t>{statement}:</a:t>
            </a:r>
            <a:r>
              <a:rPr lang="zh-CN" altLang="en-US" sz="2800" dirty="0">
                <a:solidFill>
                  <a:schemeClr val="tx1"/>
                </a:solidFill>
              </a:rPr>
              <a:t>函数体，可使用参数表及所有捕获的变量。</a:t>
            </a:r>
            <a:endParaRPr lang="en-US" altLang="zh-CN" sz="2800" dirty="0">
              <a:solidFill>
                <a:schemeClr val="tx1"/>
              </a:solidFill>
            </a:endParaRPr>
          </a:p>
          <a:p>
            <a:pPr lvl="1" eaLnBrk="1" hangingPunct="1"/>
            <a:r>
              <a:rPr lang="zh-CN" altLang="en-US" sz="2800" dirty="0">
                <a:solidFill>
                  <a:schemeClr val="tx1"/>
                </a:solidFill>
              </a:rPr>
              <a:t>参数列表和返回类型均为可选部分，捕获列表和函数可为空。即最简单的</a:t>
            </a:r>
            <a:r>
              <a:rPr lang="en-US" altLang="zh-CN" sz="2800" dirty="0">
                <a:solidFill>
                  <a:schemeClr val="tx1"/>
                </a:solidFill>
              </a:rPr>
              <a:t>lambda</a:t>
            </a:r>
            <a:r>
              <a:rPr lang="zh-CN" altLang="en-US" sz="2800" dirty="0">
                <a:solidFill>
                  <a:schemeClr val="tx1"/>
                </a:solidFill>
              </a:rPr>
              <a:t>函数：</a:t>
            </a:r>
            <a:r>
              <a:rPr lang="en-US" altLang="zh-CN" sz="2800" dirty="0">
                <a:solidFill>
                  <a:schemeClr val="tx1"/>
                </a:solidFill>
              </a:rPr>
              <a:t>[]{};</a:t>
            </a:r>
          </a:p>
        </p:txBody>
      </p:sp>
    </p:spTree>
    <p:extLst>
      <p:ext uri="{BB962C8B-B14F-4D97-AF65-F5344CB8AC3E}">
        <p14:creationId xmlns:p14="http://schemas.microsoft.com/office/powerpoint/2010/main" val="2690978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17</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eaLnBrk="1" hangingPunct="1"/>
            <a:r>
              <a:rPr lang="en-US" altLang="zh-CN" sz="3800" dirty="0"/>
              <a:t>STL</a:t>
            </a:r>
            <a:r>
              <a:rPr lang="zh-CN" altLang="en-US" sz="3800" dirty="0"/>
              <a:t>中常用技术</a:t>
            </a:r>
            <a:r>
              <a:rPr lang="en-US" altLang="zh-CN" sz="3800" dirty="0"/>
              <a:t>—lambda</a:t>
            </a:r>
            <a:r>
              <a:rPr lang="zh-CN" altLang="en-US" sz="3800" dirty="0"/>
              <a:t>函数</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2"/>
            <a:ext cx="8397750" cy="4967287"/>
          </a:xfrm>
        </p:spPr>
        <p:txBody>
          <a:bodyPr/>
          <a:lstStyle/>
          <a:p>
            <a:pPr eaLnBrk="1" hangingPunct="1"/>
            <a:r>
              <a:rPr lang="en-US" altLang="zh-CN" dirty="0"/>
              <a:t>lambda</a:t>
            </a:r>
            <a:r>
              <a:rPr lang="zh-CN" altLang="en-US" dirty="0"/>
              <a:t>函数的编译方式：每当编译器遇到一个</a:t>
            </a:r>
            <a:r>
              <a:rPr lang="en-US" altLang="zh-CN" dirty="0"/>
              <a:t>lambda</a:t>
            </a:r>
            <a:r>
              <a:rPr lang="zh-CN" altLang="en-US" dirty="0"/>
              <a:t>表达式，就会在内部产生一个新的类类型，该类型重载了</a:t>
            </a:r>
            <a:r>
              <a:rPr lang="en-US" altLang="zh-CN" dirty="0"/>
              <a:t>operator()</a:t>
            </a:r>
            <a:r>
              <a:rPr lang="zh-CN" altLang="en-US" dirty="0"/>
              <a:t>。也称</a:t>
            </a:r>
            <a:r>
              <a:rPr lang="en-US" altLang="zh-CN" dirty="0"/>
              <a:t>lambda</a:t>
            </a:r>
            <a:r>
              <a:rPr lang="zh-CN" altLang="en-US" dirty="0"/>
              <a:t>闭包。</a:t>
            </a:r>
            <a:endParaRPr lang="en-US" altLang="zh-CN" dirty="0"/>
          </a:p>
          <a:p>
            <a:pPr eaLnBrk="1" hangingPunct="1"/>
            <a:endParaRPr lang="en-US" altLang="zh-CN" dirty="0"/>
          </a:p>
          <a:p>
            <a:pPr eaLnBrk="1" hangingPunct="1"/>
            <a:r>
              <a:rPr lang="en-US" altLang="zh-CN" dirty="0"/>
              <a:t>lambda</a:t>
            </a:r>
            <a:r>
              <a:rPr lang="zh-CN" altLang="en-US" dirty="0"/>
              <a:t>可视为仿函数的一种等价形式。</a:t>
            </a:r>
            <a:endParaRPr lang="en-US" altLang="zh-CN" dirty="0"/>
          </a:p>
          <a:p>
            <a:pPr eaLnBrk="1" hangingPunct="1"/>
            <a:endParaRPr lang="en-US" altLang="zh-CN" dirty="0"/>
          </a:p>
          <a:p>
            <a:pPr eaLnBrk="1" hangingPunct="1"/>
            <a:r>
              <a:rPr lang="en-US" altLang="zh-CN" dirty="0"/>
              <a:t>lambda</a:t>
            </a:r>
            <a:r>
              <a:rPr lang="zh-CN" altLang="en-US" dirty="0"/>
              <a:t>的目的是编写一次性代码更方便，更清晰。</a:t>
            </a:r>
            <a:endParaRPr lang="en-US" altLang="zh-CN" dirty="0"/>
          </a:p>
          <a:p>
            <a:pPr eaLnBrk="1" hangingPunct="1"/>
            <a:endParaRPr lang="en-US" altLang="zh-CN" dirty="0"/>
          </a:p>
          <a:p>
            <a:pPr eaLnBrk="1" hangingPunct="1"/>
            <a:r>
              <a:rPr lang="en-US" altLang="zh-CN" dirty="0"/>
              <a:t>C/C++</a:t>
            </a:r>
            <a:r>
              <a:rPr lang="zh-CN" altLang="en-US" dirty="0"/>
              <a:t>标准不允许在函数作用域中定义函数（局部函数，</a:t>
            </a:r>
            <a:r>
              <a:rPr lang="en-US" altLang="zh-CN" dirty="0"/>
              <a:t>local function), C++11</a:t>
            </a:r>
            <a:r>
              <a:rPr lang="zh-CN" altLang="en-US" dirty="0"/>
              <a:t>的</a:t>
            </a:r>
            <a:r>
              <a:rPr lang="en-US" altLang="zh-CN" dirty="0"/>
              <a:t>lambda</a:t>
            </a:r>
            <a:r>
              <a:rPr lang="zh-CN" altLang="en-US" dirty="0"/>
              <a:t>打破了这个规则，等同于一个局部函数。</a:t>
            </a:r>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sz="2800" dirty="0">
              <a:solidFill>
                <a:schemeClr val="tx1"/>
              </a:solidFill>
            </a:endParaRPr>
          </a:p>
        </p:txBody>
      </p:sp>
    </p:spTree>
    <p:extLst>
      <p:ext uri="{BB962C8B-B14F-4D97-AF65-F5344CB8AC3E}">
        <p14:creationId xmlns:p14="http://schemas.microsoft.com/office/powerpoint/2010/main" val="417741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18</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algn="ctr" eaLnBrk="1" hangingPunct="1"/>
            <a:r>
              <a:rPr lang="en-US" altLang="zh-CN" sz="3800" dirty="0"/>
              <a:t>Lambda</a:t>
            </a:r>
            <a:r>
              <a:rPr lang="zh-CN" altLang="en-US" sz="3800" dirty="0"/>
              <a:t>函数练习</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2"/>
            <a:ext cx="8397750" cy="4967287"/>
          </a:xfrm>
        </p:spPr>
        <p:txBody>
          <a:bodyPr/>
          <a:lstStyle/>
          <a:p>
            <a:pPr marL="0" indent="0" eaLnBrk="1" hangingPunct="1">
              <a:buNone/>
            </a:pPr>
            <a:r>
              <a:rPr lang="zh-CN" altLang="en-US" dirty="0"/>
              <a:t>用</a:t>
            </a:r>
            <a:r>
              <a:rPr lang="en-US" altLang="zh-CN" dirty="0"/>
              <a:t>lambda</a:t>
            </a:r>
            <a:r>
              <a:rPr lang="zh-CN" altLang="en-US" dirty="0"/>
              <a:t>表达式改写</a:t>
            </a:r>
            <a:r>
              <a:rPr lang="en-US" altLang="zh-CN" dirty="0"/>
              <a:t>sort(</a:t>
            </a:r>
            <a:r>
              <a:rPr lang="en-US" altLang="zh-CN" dirty="0" err="1"/>
              <a:t>a,a+n,greater</a:t>
            </a:r>
            <a:r>
              <a:rPr lang="en-US" altLang="zh-CN" dirty="0"/>
              <a:t>&lt;int&gt;());</a:t>
            </a:r>
            <a:r>
              <a:rPr lang="zh-CN" altLang="en-US" dirty="0"/>
              <a:t>中的仿函数</a:t>
            </a:r>
            <a:r>
              <a:rPr lang="en-US" altLang="zh-CN" dirty="0"/>
              <a:t>greater&lt;int&gt;()</a:t>
            </a:r>
            <a:r>
              <a:rPr lang="zh-CN" altLang="en-US" dirty="0"/>
              <a:t>。</a:t>
            </a:r>
            <a:endParaRPr lang="en-US" altLang="zh-CN" dirty="0"/>
          </a:p>
        </p:txBody>
      </p:sp>
      <p:sp>
        <p:nvSpPr>
          <p:cNvPr id="5" name="文本框 4">
            <a:extLst>
              <a:ext uri="{FF2B5EF4-FFF2-40B4-BE49-F238E27FC236}">
                <a16:creationId xmlns:a16="http://schemas.microsoft.com/office/drawing/2014/main" id="{2E531511-3AAF-4867-8088-3F05AED84D81}"/>
              </a:ext>
            </a:extLst>
          </p:cNvPr>
          <p:cNvSpPr txBox="1"/>
          <p:nvPr/>
        </p:nvSpPr>
        <p:spPr>
          <a:xfrm>
            <a:off x="6084168" y="5229200"/>
            <a:ext cx="2232248" cy="523220"/>
          </a:xfrm>
          <a:prstGeom prst="rect">
            <a:avLst/>
          </a:prstGeom>
          <a:noFill/>
        </p:spPr>
        <p:txBody>
          <a:bodyPr wrap="square" rtlCol="0">
            <a:spAutoFit/>
          </a:bodyPr>
          <a:lstStyle/>
          <a:p>
            <a:r>
              <a:rPr lang="en-US" altLang="zh-CN" sz="2800" i="0" dirty="0"/>
              <a:t>functor.cpp</a:t>
            </a:r>
            <a:endParaRPr lang="zh-CN" altLang="en-US" sz="2800" i="0" dirty="0"/>
          </a:p>
        </p:txBody>
      </p:sp>
    </p:spTree>
    <p:extLst>
      <p:ext uri="{BB962C8B-B14F-4D97-AF65-F5344CB8AC3E}">
        <p14:creationId xmlns:p14="http://schemas.microsoft.com/office/powerpoint/2010/main" val="578394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19</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algn="ctr" eaLnBrk="1" hangingPunct="1"/>
            <a:r>
              <a:rPr lang="en-US" altLang="zh-CN" sz="3800" dirty="0"/>
              <a:t>Lambda</a:t>
            </a:r>
            <a:r>
              <a:rPr lang="zh-CN" altLang="en-US" sz="3800" dirty="0"/>
              <a:t>函数练习</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2"/>
            <a:ext cx="8397750" cy="4967287"/>
          </a:xfrm>
        </p:spPr>
        <p:txBody>
          <a:bodyPr/>
          <a:lstStyle/>
          <a:p>
            <a:pPr marL="0" indent="0" eaLnBrk="1" hangingPunct="1">
              <a:buNone/>
            </a:pPr>
            <a:r>
              <a:rPr lang="zh-CN" altLang="en-US" dirty="0"/>
              <a:t>阅读代码，分析其中的</a:t>
            </a:r>
            <a:r>
              <a:rPr lang="en-US" altLang="zh-CN" dirty="0"/>
              <a:t>lambda</a:t>
            </a:r>
            <a:r>
              <a:rPr lang="zh-CN" altLang="en-US" dirty="0"/>
              <a:t>表达式。</a:t>
            </a:r>
            <a:endParaRPr lang="en-US" altLang="zh-CN" dirty="0"/>
          </a:p>
        </p:txBody>
      </p:sp>
      <p:sp>
        <p:nvSpPr>
          <p:cNvPr id="2" name="文本框 1">
            <a:extLst>
              <a:ext uri="{FF2B5EF4-FFF2-40B4-BE49-F238E27FC236}">
                <a16:creationId xmlns:a16="http://schemas.microsoft.com/office/drawing/2014/main" id="{1CF5D205-1556-4DD4-AAB8-9F506B5BBD16}"/>
              </a:ext>
            </a:extLst>
          </p:cNvPr>
          <p:cNvSpPr txBox="1"/>
          <p:nvPr/>
        </p:nvSpPr>
        <p:spPr>
          <a:xfrm>
            <a:off x="755576" y="4365104"/>
            <a:ext cx="8208912" cy="954107"/>
          </a:xfrm>
          <a:prstGeom prst="rect">
            <a:avLst/>
          </a:prstGeom>
          <a:noFill/>
        </p:spPr>
        <p:txBody>
          <a:bodyPr wrap="square" rtlCol="0">
            <a:spAutoFit/>
          </a:bodyPr>
          <a:lstStyle/>
          <a:p>
            <a:r>
              <a:rPr lang="zh-CN" altLang="en-US" sz="2800" b="0" i="0" dirty="0">
                <a:solidFill>
                  <a:srgbClr val="FF0000"/>
                </a:solidFill>
              </a:rPr>
              <a:t>注：捕获列表中值传递的值在</a:t>
            </a:r>
            <a:r>
              <a:rPr lang="en-US" altLang="zh-CN" sz="2800" b="0" i="0" dirty="0">
                <a:solidFill>
                  <a:srgbClr val="FF0000"/>
                </a:solidFill>
              </a:rPr>
              <a:t>lambda</a:t>
            </a:r>
            <a:r>
              <a:rPr lang="zh-CN" altLang="en-US" sz="2800" b="0" i="0" dirty="0">
                <a:solidFill>
                  <a:srgbClr val="FF0000"/>
                </a:solidFill>
              </a:rPr>
              <a:t>定义时确定。   </a:t>
            </a:r>
            <a:endParaRPr lang="en-US" altLang="zh-CN" sz="2800" b="0" i="0" dirty="0">
              <a:solidFill>
                <a:srgbClr val="FF0000"/>
              </a:solidFill>
            </a:endParaRPr>
          </a:p>
          <a:p>
            <a:r>
              <a:rPr lang="en-US" altLang="zh-CN" sz="2800" b="0" i="0" dirty="0">
                <a:solidFill>
                  <a:srgbClr val="FF0000"/>
                </a:solidFill>
              </a:rPr>
              <a:t>        </a:t>
            </a:r>
            <a:r>
              <a:rPr lang="zh-CN" altLang="en-US" sz="2800" b="0" i="0" dirty="0">
                <a:solidFill>
                  <a:srgbClr val="FF0000"/>
                </a:solidFill>
              </a:rPr>
              <a:t>捕获列表中引用传递的值在</a:t>
            </a:r>
            <a:r>
              <a:rPr lang="en-US" altLang="zh-CN" sz="2800" b="0" i="0" dirty="0">
                <a:solidFill>
                  <a:srgbClr val="FF0000"/>
                </a:solidFill>
              </a:rPr>
              <a:t>lambda</a:t>
            </a:r>
            <a:r>
              <a:rPr lang="zh-CN" altLang="en-US" sz="2800" b="0" i="0" dirty="0">
                <a:solidFill>
                  <a:srgbClr val="FF0000"/>
                </a:solidFill>
              </a:rPr>
              <a:t>调用时确定</a:t>
            </a:r>
          </a:p>
        </p:txBody>
      </p:sp>
      <p:sp>
        <p:nvSpPr>
          <p:cNvPr id="6" name="文本框 5">
            <a:extLst>
              <a:ext uri="{FF2B5EF4-FFF2-40B4-BE49-F238E27FC236}">
                <a16:creationId xmlns:a16="http://schemas.microsoft.com/office/drawing/2014/main" id="{B1D9872E-0562-422A-8FF9-D28C78A505C1}"/>
              </a:ext>
            </a:extLst>
          </p:cNvPr>
          <p:cNvSpPr txBox="1"/>
          <p:nvPr/>
        </p:nvSpPr>
        <p:spPr>
          <a:xfrm>
            <a:off x="5431383" y="3049005"/>
            <a:ext cx="2736304" cy="523220"/>
          </a:xfrm>
          <a:prstGeom prst="rect">
            <a:avLst/>
          </a:prstGeom>
          <a:noFill/>
        </p:spPr>
        <p:txBody>
          <a:bodyPr wrap="square" rtlCol="0">
            <a:spAutoFit/>
          </a:bodyPr>
          <a:lstStyle/>
          <a:p>
            <a:r>
              <a:rPr lang="en-US" altLang="zh-CN" sz="2800" i="0" dirty="0"/>
              <a:t>lambda.cpp</a:t>
            </a:r>
            <a:endParaRPr lang="zh-CN" altLang="en-US" sz="2800" i="0" dirty="0"/>
          </a:p>
        </p:txBody>
      </p:sp>
      <p:sp>
        <p:nvSpPr>
          <p:cNvPr id="7" name="文本框 6">
            <a:extLst>
              <a:ext uri="{FF2B5EF4-FFF2-40B4-BE49-F238E27FC236}">
                <a16:creationId xmlns:a16="http://schemas.microsoft.com/office/drawing/2014/main" id="{73E11823-D0FF-4434-8C37-3FFCCE67F38C}"/>
              </a:ext>
            </a:extLst>
          </p:cNvPr>
          <p:cNvSpPr txBox="1"/>
          <p:nvPr/>
        </p:nvSpPr>
        <p:spPr>
          <a:xfrm>
            <a:off x="5418424" y="3764756"/>
            <a:ext cx="2736304" cy="523220"/>
          </a:xfrm>
          <a:prstGeom prst="rect">
            <a:avLst/>
          </a:prstGeom>
          <a:noFill/>
        </p:spPr>
        <p:txBody>
          <a:bodyPr wrap="square" rtlCol="0">
            <a:spAutoFit/>
          </a:bodyPr>
          <a:lstStyle/>
          <a:p>
            <a:r>
              <a:rPr lang="en-US" altLang="zh-CN" sz="2800" i="0" dirty="0"/>
              <a:t>lambda2.cpp</a:t>
            </a:r>
            <a:endParaRPr lang="zh-CN" altLang="en-US" sz="2800" i="0" dirty="0"/>
          </a:p>
        </p:txBody>
      </p:sp>
    </p:spTree>
    <p:extLst>
      <p:ext uri="{BB962C8B-B14F-4D97-AF65-F5344CB8AC3E}">
        <p14:creationId xmlns:p14="http://schemas.microsoft.com/office/powerpoint/2010/main" val="134205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a:extLst>
              <a:ext uri="{FF2B5EF4-FFF2-40B4-BE49-F238E27FC236}">
                <a16:creationId xmlns:a16="http://schemas.microsoft.com/office/drawing/2014/main" id="{6ECCB998-6745-468E-9DEF-C11816FEADC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DE898363-5C7B-4943-8514-0C85FF212BAD}" type="slidenum">
              <a:rPr lang="en-US" altLang="zh-CN" b="0" i="0" smtClean="0">
                <a:latin typeface="Verdana" panose="020B0604030504040204" pitchFamily="34" charset="0"/>
              </a:rPr>
              <a:pPr/>
              <a:t>2</a:t>
            </a:fld>
            <a:endParaRPr lang="en-US" altLang="zh-CN" b="0" i="0">
              <a:latin typeface="Verdana" panose="020B0604030504040204" pitchFamily="34" charset="0"/>
            </a:endParaRPr>
          </a:p>
        </p:txBody>
      </p:sp>
      <p:sp>
        <p:nvSpPr>
          <p:cNvPr id="16387" name="Rectangle 2">
            <a:extLst>
              <a:ext uri="{FF2B5EF4-FFF2-40B4-BE49-F238E27FC236}">
                <a16:creationId xmlns:a16="http://schemas.microsoft.com/office/drawing/2014/main" id="{B67AC454-8A46-40D8-8B41-0C64AA81F108}"/>
              </a:ext>
            </a:extLst>
          </p:cNvPr>
          <p:cNvSpPr>
            <a:spLocks noGrp="1" noChangeArrowheads="1"/>
          </p:cNvSpPr>
          <p:nvPr>
            <p:ph type="title"/>
          </p:nvPr>
        </p:nvSpPr>
        <p:spPr/>
        <p:txBody>
          <a:bodyPr/>
          <a:lstStyle/>
          <a:p>
            <a:pPr eaLnBrk="1" hangingPunct="1"/>
            <a:r>
              <a:rPr lang="zh-CN" altLang="en-US" sz="3800" dirty="0"/>
              <a:t>内容</a:t>
            </a:r>
          </a:p>
        </p:txBody>
      </p:sp>
      <p:sp>
        <p:nvSpPr>
          <p:cNvPr id="16388" name="Rectangle 3">
            <a:extLst>
              <a:ext uri="{FF2B5EF4-FFF2-40B4-BE49-F238E27FC236}">
                <a16:creationId xmlns:a16="http://schemas.microsoft.com/office/drawing/2014/main" id="{F540AFBF-02B8-4683-8F1C-29B748EF33DD}"/>
              </a:ext>
            </a:extLst>
          </p:cNvPr>
          <p:cNvSpPr>
            <a:spLocks noGrp="1" noChangeArrowheads="1"/>
          </p:cNvSpPr>
          <p:nvPr>
            <p:ph type="body" idx="1"/>
          </p:nvPr>
        </p:nvSpPr>
        <p:spPr/>
        <p:txBody>
          <a:bodyPr/>
          <a:lstStyle/>
          <a:p>
            <a:pPr eaLnBrk="1" hangingPunct="1"/>
            <a:r>
              <a:rPr lang="zh-CN" altLang="en-US" dirty="0"/>
              <a:t>泛型程序设计</a:t>
            </a:r>
            <a:endParaRPr lang="en-US" altLang="zh-CN" dirty="0"/>
          </a:p>
          <a:p>
            <a:pPr eaLnBrk="1" hangingPunct="1"/>
            <a:r>
              <a:rPr lang="zh-CN" altLang="en-US" dirty="0"/>
              <a:t>仿函数、</a:t>
            </a:r>
            <a:r>
              <a:rPr lang="en-US" altLang="zh-CN" dirty="0"/>
              <a:t>lambda</a:t>
            </a:r>
            <a:r>
              <a:rPr lang="zh-CN" altLang="en-US" dirty="0"/>
              <a:t>函数</a:t>
            </a:r>
          </a:p>
          <a:p>
            <a:pPr eaLnBrk="1" hangingPunct="1"/>
            <a:r>
              <a:rPr lang="en-US" altLang="zh-CN" dirty="0"/>
              <a:t>STL</a:t>
            </a:r>
            <a:r>
              <a:rPr lang="zh-CN" altLang="en-US" dirty="0"/>
              <a:t>基本概念</a:t>
            </a:r>
          </a:p>
          <a:p>
            <a:pPr eaLnBrk="1" hangingPunct="1"/>
            <a:r>
              <a:rPr lang="zh-CN" altLang="en-US" dirty="0"/>
              <a:t>迭代器概述</a:t>
            </a:r>
            <a:endParaRPr lang="en-US" altLang="zh-CN" dirty="0"/>
          </a:p>
          <a:p>
            <a:pPr eaLnBrk="1" hangingPunct="1"/>
            <a:r>
              <a:rPr lang="zh-CN" altLang="en-US" dirty="0"/>
              <a:t>容器概述</a:t>
            </a:r>
          </a:p>
          <a:p>
            <a:pPr eaLnBrk="1" hangingPunct="1"/>
            <a:r>
              <a:rPr lang="zh-CN" altLang="en-US" dirty="0"/>
              <a:t>算法简介</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20</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algn="ctr" eaLnBrk="1" hangingPunct="1"/>
            <a:r>
              <a:rPr lang="en-US" altLang="zh-CN" sz="3800" dirty="0"/>
              <a:t>Lambda</a:t>
            </a:r>
            <a:r>
              <a:rPr lang="zh-CN" altLang="en-US" sz="3800" dirty="0"/>
              <a:t>函数练习</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3"/>
            <a:ext cx="8397750" cy="1224136"/>
          </a:xfrm>
        </p:spPr>
        <p:txBody>
          <a:bodyPr/>
          <a:lstStyle/>
          <a:p>
            <a:pPr marL="0" indent="0" eaLnBrk="1" hangingPunct="1">
              <a:buNone/>
            </a:pPr>
            <a:r>
              <a:rPr lang="zh-CN" altLang="en-US"/>
              <a:t>编写程序，当用户从键盘键入一个</a:t>
            </a:r>
            <a:r>
              <a:rPr lang="en-US" altLang="zh-CN"/>
              <a:t>10-20</a:t>
            </a:r>
            <a:r>
              <a:rPr lang="zh-CN" altLang="en-US"/>
              <a:t>之间的数据时，输出数据的</a:t>
            </a:r>
            <a:r>
              <a:rPr lang="en-US" altLang="zh-CN"/>
              <a:t>2</a:t>
            </a:r>
            <a:r>
              <a:rPr lang="zh-CN" altLang="en-US"/>
              <a:t>倍，否则输出数据本身。</a:t>
            </a:r>
            <a:endParaRPr lang="en-US" altLang="zh-CN" dirty="0"/>
          </a:p>
        </p:txBody>
      </p:sp>
      <p:sp>
        <p:nvSpPr>
          <p:cNvPr id="2" name="矩形 1">
            <a:extLst>
              <a:ext uri="{FF2B5EF4-FFF2-40B4-BE49-F238E27FC236}">
                <a16:creationId xmlns:a16="http://schemas.microsoft.com/office/drawing/2014/main" id="{6B4F7065-743E-467E-B009-CE5859B50954}"/>
              </a:ext>
            </a:extLst>
          </p:cNvPr>
          <p:cNvSpPr/>
          <p:nvPr/>
        </p:nvSpPr>
        <p:spPr>
          <a:xfrm>
            <a:off x="574674" y="2533912"/>
            <a:ext cx="8569325" cy="523220"/>
          </a:xfrm>
          <a:prstGeom prst="rect">
            <a:avLst/>
          </a:prstGeom>
        </p:spPr>
        <p:txBody>
          <a:bodyPr wrap="square">
            <a:spAutoFit/>
          </a:bodyPr>
          <a:lstStyle/>
          <a:p>
            <a:r>
              <a:rPr lang="zh-CN" altLang="en-US" sz="2800" i="0" dirty="0"/>
              <a:t>参数列表同函数参数列表，可以引用，指针等。</a:t>
            </a:r>
          </a:p>
        </p:txBody>
      </p:sp>
      <p:sp>
        <p:nvSpPr>
          <p:cNvPr id="3" name="文本框 2">
            <a:extLst>
              <a:ext uri="{FF2B5EF4-FFF2-40B4-BE49-F238E27FC236}">
                <a16:creationId xmlns:a16="http://schemas.microsoft.com/office/drawing/2014/main" id="{CB5AD367-DFF4-40C8-B78C-50BE5A992B77}"/>
              </a:ext>
            </a:extLst>
          </p:cNvPr>
          <p:cNvSpPr txBox="1"/>
          <p:nvPr/>
        </p:nvSpPr>
        <p:spPr>
          <a:xfrm>
            <a:off x="6020570" y="5138027"/>
            <a:ext cx="2736304" cy="523220"/>
          </a:xfrm>
          <a:prstGeom prst="rect">
            <a:avLst/>
          </a:prstGeom>
          <a:noFill/>
        </p:spPr>
        <p:txBody>
          <a:bodyPr wrap="square" rtlCol="0">
            <a:spAutoFit/>
          </a:bodyPr>
          <a:lstStyle/>
          <a:p>
            <a:r>
              <a:rPr lang="en-US" altLang="zh-CN" sz="2800" i="0" dirty="0"/>
              <a:t>lambda1.cpp</a:t>
            </a:r>
            <a:endParaRPr lang="zh-CN" altLang="en-US" sz="2800" i="0" dirty="0"/>
          </a:p>
        </p:txBody>
      </p:sp>
    </p:spTree>
    <p:extLst>
      <p:ext uri="{BB962C8B-B14F-4D97-AF65-F5344CB8AC3E}">
        <p14:creationId xmlns:p14="http://schemas.microsoft.com/office/powerpoint/2010/main" val="2624905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21</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algn="ctr" eaLnBrk="1" hangingPunct="1"/>
            <a:r>
              <a:rPr lang="en-US" altLang="zh-CN" sz="3800" dirty="0"/>
              <a:t>lambda</a:t>
            </a:r>
            <a:r>
              <a:rPr lang="zh-CN" altLang="en-US" sz="3800" dirty="0"/>
              <a:t>函数在</a:t>
            </a:r>
            <a:r>
              <a:rPr lang="en-US" altLang="zh-CN" sz="3800" dirty="0"/>
              <a:t>STL</a:t>
            </a:r>
            <a:r>
              <a:rPr lang="zh-CN" altLang="en-US" sz="3800" dirty="0"/>
              <a:t>中的应用</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2"/>
            <a:ext cx="8397750" cy="4967287"/>
          </a:xfrm>
        </p:spPr>
        <p:txBody>
          <a:bodyPr/>
          <a:lstStyle/>
          <a:p>
            <a:pPr eaLnBrk="1" hangingPunct="1"/>
            <a:r>
              <a:rPr lang="en-US" altLang="zh-CN" dirty="0" err="1"/>
              <a:t>for_each</a:t>
            </a:r>
            <a:r>
              <a:rPr lang="zh-CN" altLang="en-US" dirty="0"/>
              <a:t>算法</a:t>
            </a:r>
            <a:endParaRPr lang="en-US" altLang="zh-CN" dirty="0"/>
          </a:p>
          <a:p>
            <a:pPr marL="0" indent="0" eaLnBrk="1" hangingPunct="1">
              <a:buNone/>
            </a:pPr>
            <a:r>
              <a:rPr lang="en-US" altLang="zh-CN" dirty="0"/>
              <a:t>     </a:t>
            </a:r>
            <a:r>
              <a:rPr lang="en-US" altLang="zh-CN" dirty="0" err="1"/>
              <a:t>for_each</a:t>
            </a:r>
            <a:r>
              <a:rPr lang="en-US" altLang="zh-CN" dirty="0"/>
              <a:t>(Iterator begin</a:t>
            </a:r>
            <a:r>
              <a:rPr lang="zh-CN" altLang="en-US" dirty="0"/>
              <a:t>，</a:t>
            </a:r>
            <a:r>
              <a:rPr lang="en-US" altLang="zh-CN" dirty="0"/>
              <a:t>Iterator end, Proc op)</a:t>
            </a:r>
          </a:p>
          <a:p>
            <a:pPr marL="0" indent="0" eaLnBrk="1" hangingPunct="1">
              <a:buNone/>
            </a:pPr>
            <a:r>
              <a:rPr lang="en-US" altLang="zh-CN" dirty="0"/>
              <a:t>     </a:t>
            </a:r>
            <a:r>
              <a:rPr lang="en-US" altLang="zh-CN" dirty="0">
                <a:solidFill>
                  <a:srgbClr val="FF0000"/>
                </a:solidFill>
              </a:rPr>
              <a:t>//</a:t>
            </a:r>
            <a:r>
              <a:rPr lang="zh-CN" altLang="en-US" dirty="0">
                <a:solidFill>
                  <a:srgbClr val="FF0000"/>
                </a:solidFill>
              </a:rPr>
              <a:t>对区间</a:t>
            </a:r>
            <a:r>
              <a:rPr lang="en-US" altLang="zh-CN" dirty="0">
                <a:solidFill>
                  <a:srgbClr val="FF0000"/>
                </a:solidFill>
              </a:rPr>
              <a:t>[</a:t>
            </a:r>
            <a:r>
              <a:rPr lang="en-US" altLang="zh-CN" dirty="0" err="1">
                <a:solidFill>
                  <a:srgbClr val="FF0000"/>
                </a:solidFill>
              </a:rPr>
              <a:t>begin,end</a:t>
            </a:r>
            <a:r>
              <a:rPr lang="en-US" altLang="zh-CN" dirty="0">
                <a:solidFill>
                  <a:srgbClr val="FF0000"/>
                </a:solidFill>
              </a:rPr>
              <a:t>)</a:t>
            </a:r>
            <a:r>
              <a:rPr lang="zh-CN" altLang="en-US" dirty="0">
                <a:solidFill>
                  <a:srgbClr val="FF0000"/>
                </a:solidFill>
              </a:rPr>
              <a:t>中每个元素均调用进程</a:t>
            </a:r>
            <a:r>
              <a:rPr lang="en-US" altLang="zh-CN" dirty="0">
                <a:solidFill>
                  <a:srgbClr val="FF0000"/>
                </a:solidFill>
              </a:rPr>
              <a:t>op</a:t>
            </a:r>
            <a:r>
              <a:rPr lang="zh-CN" altLang="en-US" dirty="0">
                <a:solidFill>
                  <a:srgbClr val="FF0000"/>
                </a:solidFill>
              </a:rPr>
              <a:t>。</a:t>
            </a:r>
            <a:endParaRPr lang="en-US" altLang="zh-CN" dirty="0">
              <a:solidFill>
                <a:srgbClr val="FF0000"/>
              </a:solidFill>
            </a:endParaRPr>
          </a:p>
          <a:p>
            <a:pPr marL="0" indent="0" eaLnBrk="1" hangingPunct="1">
              <a:buNone/>
            </a:pPr>
            <a:r>
              <a:rPr lang="en-US" altLang="zh-CN" dirty="0">
                <a:solidFill>
                  <a:srgbClr val="FF0000"/>
                </a:solidFill>
              </a:rPr>
              <a:t>     //op: </a:t>
            </a:r>
            <a:r>
              <a:rPr lang="zh-CN" altLang="en-US" dirty="0">
                <a:solidFill>
                  <a:srgbClr val="FF0000"/>
                </a:solidFill>
              </a:rPr>
              <a:t>接受单个参数的函数（函数指针，仿函数</a:t>
            </a:r>
            <a:endParaRPr lang="en-US" altLang="zh-CN" dirty="0">
              <a:solidFill>
                <a:srgbClr val="FF0000"/>
              </a:solidFill>
            </a:endParaRPr>
          </a:p>
          <a:p>
            <a:pPr marL="0" indent="0" eaLnBrk="1" hangingPunct="1">
              <a:buNone/>
            </a:pPr>
            <a:r>
              <a:rPr lang="en-US" altLang="zh-CN" dirty="0">
                <a:solidFill>
                  <a:srgbClr val="FF0000"/>
                </a:solidFill>
              </a:rPr>
              <a:t>           lambda</a:t>
            </a:r>
            <a:r>
              <a:rPr lang="zh-CN" altLang="en-US" dirty="0">
                <a:solidFill>
                  <a:srgbClr val="FF0000"/>
                </a:solidFill>
              </a:rPr>
              <a:t>函数）</a:t>
            </a:r>
            <a:endParaRPr lang="en-US" altLang="zh-CN" dirty="0">
              <a:solidFill>
                <a:srgbClr val="FF0000"/>
              </a:solidFill>
            </a:endParaRPr>
          </a:p>
          <a:p>
            <a:pPr marL="0" indent="0" eaLnBrk="1" hangingPunct="1">
              <a:buNone/>
            </a:pPr>
            <a:endParaRPr lang="en-US" altLang="zh-CN" dirty="0"/>
          </a:p>
          <a:p>
            <a:pPr eaLnBrk="1" hangingPunct="1"/>
            <a:r>
              <a:rPr lang="zh-CN" altLang="en-US" dirty="0"/>
              <a:t>例：</a:t>
            </a:r>
            <a:endParaRPr lang="en-US" altLang="zh-CN" dirty="0"/>
          </a:p>
          <a:p>
            <a:pPr marL="0" indent="0" eaLnBrk="1" hangingPunct="1">
              <a:buNone/>
            </a:pPr>
            <a:r>
              <a:rPr lang="en-US" altLang="zh-CN" dirty="0"/>
              <a:t>     </a:t>
            </a:r>
            <a:r>
              <a:rPr lang="en-US" altLang="zh-CN" dirty="0" err="1"/>
              <a:t>for_each</a:t>
            </a:r>
            <a:r>
              <a:rPr lang="en-US" altLang="zh-CN" dirty="0"/>
              <a:t>(</a:t>
            </a:r>
            <a:r>
              <a:rPr lang="en-US" altLang="zh-CN" dirty="0" err="1"/>
              <a:t>a,a+n</a:t>
            </a:r>
            <a:r>
              <a:rPr lang="en-US" altLang="zh-CN" dirty="0"/>
              <a:t>, [](int x){ </a:t>
            </a:r>
            <a:r>
              <a:rPr lang="en-US" altLang="zh-CN" dirty="0" err="1"/>
              <a:t>cout</a:t>
            </a:r>
            <a:r>
              <a:rPr lang="en-US" altLang="zh-CN" dirty="0"/>
              <a:t>&lt;&lt;x&lt;&lt;“ “;}</a:t>
            </a:r>
          </a:p>
          <a:p>
            <a:pPr marL="0" indent="0" eaLnBrk="1" hangingPunct="1">
              <a:buNone/>
            </a:pPr>
            <a:r>
              <a:rPr lang="en-US" altLang="zh-CN" dirty="0"/>
              <a:t>     </a:t>
            </a:r>
            <a:r>
              <a:rPr lang="zh-CN" altLang="en-US" dirty="0"/>
              <a:t>输出整型数组</a:t>
            </a:r>
            <a:r>
              <a:rPr lang="en-US" altLang="zh-CN" dirty="0"/>
              <a:t>a</a:t>
            </a:r>
            <a:r>
              <a:rPr lang="zh-CN" altLang="en-US" dirty="0"/>
              <a:t>中的每个元素。</a:t>
            </a:r>
            <a:endParaRPr lang="en-US" altLang="zh-CN" dirty="0"/>
          </a:p>
          <a:p>
            <a:pPr marL="0" indent="0" eaLnBrk="1" hangingPunct="1">
              <a:buNone/>
            </a:pPr>
            <a:r>
              <a:rPr lang="en-US" altLang="zh-CN" dirty="0"/>
              <a:t>     </a:t>
            </a:r>
          </a:p>
        </p:txBody>
      </p:sp>
    </p:spTree>
    <p:extLst>
      <p:ext uri="{BB962C8B-B14F-4D97-AF65-F5344CB8AC3E}">
        <p14:creationId xmlns:p14="http://schemas.microsoft.com/office/powerpoint/2010/main" val="1706867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22</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algn="ctr" eaLnBrk="1" hangingPunct="1"/>
            <a:r>
              <a:rPr lang="zh-CN" altLang="en-US" sz="3800" dirty="0"/>
              <a:t>练习</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3"/>
            <a:ext cx="8397750" cy="2376264"/>
          </a:xfrm>
        </p:spPr>
        <p:txBody>
          <a:bodyPr/>
          <a:lstStyle/>
          <a:p>
            <a:pPr eaLnBrk="1" hangingPunct="1"/>
            <a:r>
              <a:rPr lang="zh-CN" altLang="en-US" dirty="0"/>
              <a:t>定义学生结构体，按年龄的降序排序。</a:t>
            </a:r>
            <a:endParaRPr lang="en-US" altLang="zh-CN" dirty="0"/>
          </a:p>
          <a:p>
            <a:pPr marL="0" indent="0" eaLnBrk="1" hangingPunct="1">
              <a:buNone/>
            </a:pPr>
            <a:endParaRPr lang="en-US" altLang="zh-CN" dirty="0"/>
          </a:p>
          <a:p>
            <a:pPr marL="0" indent="0" eaLnBrk="1" hangingPunct="1">
              <a:buNone/>
            </a:pPr>
            <a:r>
              <a:rPr lang="en-US" altLang="zh-CN" dirty="0"/>
              <a:t>     </a:t>
            </a:r>
            <a:r>
              <a:rPr lang="zh-CN" altLang="en-US" dirty="0"/>
              <a:t>分别用函数，仿函数，</a:t>
            </a:r>
            <a:r>
              <a:rPr lang="en-US" altLang="zh-CN" dirty="0" err="1"/>
              <a:t>lambad</a:t>
            </a:r>
            <a:r>
              <a:rPr lang="zh-CN" altLang="en-US" dirty="0"/>
              <a:t>函数作为排序算法</a:t>
            </a:r>
            <a:endParaRPr lang="en-US" altLang="zh-CN" dirty="0"/>
          </a:p>
          <a:p>
            <a:pPr marL="0" indent="0" eaLnBrk="1" hangingPunct="1">
              <a:buNone/>
            </a:pPr>
            <a:r>
              <a:rPr lang="en-US" altLang="zh-CN" dirty="0"/>
              <a:t>     </a:t>
            </a:r>
            <a:r>
              <a:rPr lang="zh-CN" altLang="en-US" dirty="0"/>
              <a:t>的回调。</a:t>
            </a:r>
            <a:r>
              <a:rPr lang="en-US" altLang="zh-CN" dirty="0"/>
              <a:t>     </a:t>
            </a:r>
          </a:p>
        </p:txBody>
      </p:sp>
      <p:sp>
        <p:nvSpPr>
          <p:cNvPr id="2" name="文本框 1">
            <a:extLst>
              <a:ext uri="{FF2B5EF4-FFF2-40B4-BE49-F238E27FC236}">
                <a16:creationId xmlns:a16="http://schemas.microsoft.com/office/drawing/2014/main" id="{89F9D8AA-4D23-40C8-B6A3-52C1C7C00EBF}"/>
              </a:ext>
            </a:extLst>
          </p:cNvPr>
          <p:cNvSpPr txBox="1"/>
          <p:nvPr/>
        </p:nvSpPr>
        <p:spPr>
          <a:xfrm>
            <a:off x="4427984" y="4149080"/>
            <a:ext cx="288032" cy="20882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CD62055A-65FA-438D-BCA6-1079D6BACB0F}"/>
              </a:ext>
            </a:extLst>
          </p:cNvPr>
          <p:cNvSpPr txBox="1"/>
          <p:nvPr/>
        </p:nvSpPr>
        <p:spPr>
          <a:xfrm>
            <a:off x="5724128" y="5229200"/>
            <a:ext cx="2851547" cy="523220"/>
          </a:xfrm>
          <a:prstGeom prst="rect">
            <a:avLst/>
          </a:prstGeom>
          <a:noFill/>
        </p:spPr>
        <p:txBody>
          <a:bodyPr wrap="square" rtlCol="0">
            <a:spAutoFit/>
          </a:bodyPr>
          <a:lstStyle/>
          <a:p>
            <a:r>
              <a:rPr lang="en-US" altLang="zh-CN" sz="2800" i="0" dirty="0"/>
              <a:t>studentsort.cpp</a:t>
            </a:r>
            <a:endParaRPr lang="zh-CN" altLang="en-US" sz="2800" i="0" dirty="0"/>
          </a:p>
        </p:txBody>
      </p:sp>
    </p:spTree>
    <p:extLst>
      <p:ext uri="{BB962C8B-B14F-4D97-AF65-F5344CB8AC3E}">
        <p14:creationId xmlns:p14="http://schemas.microsoft.com/office/powerpoint/2010/main" val="1592935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a:extLst>
              <a:ext uri="{FF2B5EF4-FFF2-40B4-BE49-F238E27FC236}">
                <a16:creationId xmlns:a16="http://schemas.microsoft.com/office/drawing/2014/main" id="{59FA9346-949E-43F0-9B75-DFAFB99066E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4D968F10-16E5-4179-A535-EDC6D6188F89}" type="slidenum">
              <a:rPr lang="en-US" altLang="zh-CN" b="0" i="0" smtClean="0">
                <a:latin typeface="Verdana" panose="020B0604030504040204" pitchFamily="34" charset="0"/>
              </a:rPr>
              <a:pPr/>
              <a:t>23</a:t>
            </a:fld>
            <a:endParaRPr lang="en-US" altLang="zh-CN" b="0" i="0">
              <a:latin typeface="Verdana" panose="020B0604030504040204" pitchFamily="34" charset="0"/>
            </a:endParaRPr>
          </a:p>
        </p:txBody>
      </p:sp>
      <p:sp>
        <p:nvSpPr>
          <p:cNvPr id="20483" name="Rectangle 2">
            <a:extLst>
              <a:ext uri="{FF2B5EF4-FFF2-40B4-BE49-F238E27FC236}">
                <a16:creationId xmlns:a16="http://schemas.microsoft.com/office/drawing/2014/main" id="{41514A43-BF1C-498D-BCE3-EA1A92A18B2F}"/>
              </a:ext>
            </a:extLst>
          </p:cNvPr>
          <p:cNvSpPr>
            <a:spLocks noGrp="1" noChangeArrowheads="1"/>
          </p:cNvSpPr>
          <p:nvPr>
            <p:ph type="title"/>
          </p:nvPr>
        </p:nvSpPr>
        <p:spPr/>
        <p:txBody>
          <a:bodyPr/>
          <a:lstStyle/>
          <a:p>
            <a:pPr eaLnBrk="1" hangingPunct="1"/>
            <a:r>
              <a:rPr lang="en-US" altLang="zh-CN" sz="3800" dirty="0"/>
              <a:t>STL</a:t>
            </a:r>
            <a:r>
              <a:rPr lang="zh-CN" altLang="en-US" sz="3800" dirty="0"/>
              <a:t>基本概念</a:t>
            </a:r>
          </a:p>
        </p:txBody>
      </p:sp>
      <p:sp>
        <p:nvSpPr>
          <p:cNvPr id="20484" name="Rectangle 3">
            <a:extLst>
              <a:ext uri="{FF2B5EF4-FFF2-40B4-BE49-F238E27FC236}">
                <a16:creationId xmlns:a16="http://schemas.microsoft.com/office/drawing/2014/main" id="{F3C022E3-A0E2-474D-A8A9-FD7BECBB0C69}"/>
              </a:ext>
            </a:extLst>
          </p:cNvPr>
          <p:cNvSpPr>
            <a:spLocks noGrp="1" noChangeArrowheads="1"/>
          </p:cNvSpPr>
          <p:nvPr>
            <p:ph type="body" idx="1"/>
          </p:nvPr>
        </p:nvSpPr>
        <p:spPr/>
        <p:txBody>
          <a:bodyPr/>
          <a:lstStyle/>
          <a:p>
            <a:pPr eaLnBrk="1" hangingPunct="1"/>
            <a:r>
              <a:rPr lang="zh-CN" altLang="en-US" dirty="0"/>
              <a:t>标准模板库，</a:t>
            </a:r>
            <a:r>
              <a:rPr lang="en-US" altLang="zh-CN" dirty="0"/>
              <a:t>1994</a:t>
            </a:r>
            <a:r>
              <a:rPr lang="zh-CN" altLang="en-US" dirty="0"/>
              <a:t>年</a:t>
            </a:r>
            <a:r>
              <a:rPr lang="en-US" altLang="zh-CN" dirty="0"/>
              <a:t>7</a:t>
            </a:r>
            <a:r>
              <a:rPr lang="zh-CN" altLang="en-US" dirty="0"/>
              <a:t>月将</a:t>
            </a:r>
            <a:r>
              <a:rPr lang="en-US" altLang="zh-CN" dirty="0"/>
              <a:t>STL</a:t>
            </a:r>
            <a:r>
              <a:rPr lang="zh-CN" altLang="en-US" dirty="0"/>
              <a:t>纳入</a:t>
            </a:r>
            <a:r>
              <a:rPr lang="en-US" altLang="zh-CN" dirty="0"/>
              <a:t>C++</a:t>
            </a:r>
            <a:r>
              <a:rPr lang="zh-CN" altLang="en-US" dirty="0"/>
              <a:t>标准。</a:t>
            </a:r>
            <a:endParaRPr lang="en-US" altLang="zh-CN" dirty="0"/>
          </a:p>
          <a:p>
            <a:pPr eaLnBrk="1" hangingPunct="1"/>
            <a:endParaRPr lang="en-US" altLang="zh-CN" dirty="0"/>
          </a:p>
          <a:p>
            <a:pPr eaLnBrk="1" hangingPunct="1"/>
            <a:r>
              <a:rPr lang="zh-CN" altLang="en-US" dirty="0"/>
              <a:t>三大组件：</a:t>
            </a:r>
            <a:r>
              <a:rPr lang="en-US" altLang="zh-CN" dirty="0"/>
              <a:t>container(</a:t>
            </a:r>
            <a:r>
              <a:rPr lang="zh-CN" altLang="en-US" dirty="0"/>
              <a:t>容器）、</a:t>
            </a:r>
            <a:r>
              <a:rPr lang="en-US" altLang="zh-CN" dirty="0"/>
              <a:t>algorithm(</a:t>
            </a:r>
            <a:r>
              <a:rPr lang="zh-CN" altLang="en-US" dirty="0"/>
              <a:t>算法）、</a:t>
            </a:r>
            <a:r>
              <a:rPr lang="en-US" altLang="zh-CN" dirty="0"/>
              <a:t>iterator(</a:t>
            </a:r>
            <a:r>
              <a:rPr lang="zh-CN" altLang="en-US" dirty="0"/>
              <a:t>迭代器）</a:t>
            </a:r>
            <a:endParaRPr lang="en-US" altLang="zh-CN" dirty="0"/>
          </a:p>
          <a:p>
            <a:pPr eaLnBrk="1" hangingPunct="1"/>
            <a:endParaRPr lang="en-US" altLang="zh-CN" dirty="0"/>
          </a:p>
          <a:p>
            <a:pPr eaLnBrk="1" hangingPunct="1"/>
            <a:r>
              <a:rPr lang="en-US" altLang="zh-CN" dirty="0"/>
              <a:t>13</a:t>
            </a:r>
            <a:r>
              <a:rPr lang="zh-CN" altLang="en-US" dirty="0"/>
              <a:t>个头文件：</a:t>
            </a:r>
            <a:r>
              <a:rPr lang="en-US" altLang="zh-CN" dirty="0"/>
              <a:t>&lt;algorithm&gt;</a:t>
            </a:r>
            <a:r>
              <a:rPr lang="zh-CN" altLang="en-US" dirty="0"/>
              <a:t>、</a:t>
            </a:r>
            <a:r>
              <a:rPr lang="en-US" altLang="zh-CN" dirty="0"/>
              <a:t>  &lt;functional&gt;</a:t>
            </a:r>
            <a:r>
              <a:rPr lang="zh-CN" altLang="en-US" dirty="0"/>
              <a:t>、</a:t>
            </a:r>
            <a:r>
              <a:rPr lang="en-US" altLang="zh-CN" dirty="0"/>
              <a:t>&lt;iterator&gt;</a:t>
            </a:r>
            <a:r>
              <a:rPr lang="zh-CN" altLang="en-US" dirty="0"/>
              <a:t>、</a:t>
            </a:r>
            <a:r>
              <a:rPr lang="en-US" altLang="zh-CN" dirty="0"/>
              <a:t>&lt;deque&gt;</a:t>
            </a:r>
            <a:r>
              <a:rPr lang="zh-CN" altLang="en-US" dirty="0"/>
              <a:t>、</a:t>
            </a:r>
            <a:r>
              <a:rPr lang="en-US" altLang="zh-CN" dirty="0"/>
              <a:t>&lt;vector&gt;</a:t>
            </a:r>
            <a:r>
              <a:rPr lang="zh-CN" altLang="en-US" dirty="0"/>
              <a:t>、</a:t>
            </a:r>
            <a:r>
              <a:rPr lang="en-US" altLang="zh-CN" dirty="0"/>
              <a:t>&lt;list&gt;</a:t>
            </a:r>
            <a:r>
              <a:rPr lang="zh-CN" altLang="en-US" dirty="0"/>
              <a:t>、</a:t>
            </a:r>
            <a:r>
              <a:rPr lang="en-US" altLang="zh-CN" dirty="0"/>
              <a:t>&lt;map&gt;</a:t>
            </a:r>
            <a:r>
              <a:rPr lang="zh-CN" altLang="en-US" dirty="0"/>
              <a:t>、</a:t>
            </a:r>
            <a:endParaRPr lang="en-US" altLang="zh-CN" dirty="0"/>
          </a:p>
          <a:p>
            <a:pPr marL="0" indent="0" eaLnBrk="1" hangingPunct="1">
              <a:buNone/>
            </a:pPr>
            <a:r>
              <a:rPr lang="en-US" altLang="zh-CN" dirty="0"/>
              <a:t>    &lt;queue&gt;</a:t>
            </a:r>
            <a:r>
              <a:rPr lang="zh-CN" altLang="en-US" dirty="0"/>
              <a:t>、</a:t>
            </a:r>
            <a:r>
              <a:rPr lang="en-US" altLang="zh-CN" dirty="0"/>
              <a:t>&lt;set&gt;</a:t>
            </a:r>
            <a:r>
              <a:rPr lang="zh-CN" altLang="en-US" dirty="0"/>
              <a:t>、</a:t>
            </a:r>
            <a:r>
              <a:rPr lang="en-US" altLang="zh-CN" dirty="0"/>
              <a:t>&lt;stack&gt;</a:t>
            </a:r>
            <a:r>
              <a:rPr lang="zh-CN" altLang="en-US" dirty="0"/>
              <a:t>、</a:t>
            </a:r>
            <a:r>
              <a:rPr lang="en-US" altLang="zh-CN" dirty="0"/>
              <a:t>&lt;utility&gt;</a:t>
            </a:r>
            <a:r>
              <a:rPr lang="zh-CN" altLang="en-US" dirty="0"/>
              <a:t>、</a:t>
            </a:r>
            <a:r>
              <a:rPr lang="en-US" altLang="zh-CN" dirty="0"/>
              <a:t>&lt;memory&gt;</a:t>
            </a:r>
            <a:r>
              <a:rPr lang="zh-CN" altLang="en-US" dirty="0"/>
              <a:t>、</a:t>
            </a:r>
            <a:endParaRPr lang="en-US" altLang="zh-CN" dirty="0"/>
          </a:p>
          <a:p>
            <a:pPr marL="0" indent="0" eaLnBrk="1" hangingPunct="1">
              <a:buNone/>
            </a:pPr>
            <a:r>
              <a:rPr lang="en-US" altLang="zh-CN" dirty="0"/>
              <a:t>    &lt;numeric&gt;</a:t>
            </a:r>
            <a:r>
              <a:rPr lang="zh-CN" altLang="en-US" dirty="0"/>
              <a:t>、</a:t>
            </a:r>
            <a:r>
              <a:rPr lang="en-US" altLang="zh-CN" dirty="0"/>
              <a:t>&lt;queue&gt;</a:t>
            </a:r>
          </a:p>
          <a:p>
            <a:pPr eaLnBrk="1" hangingPunct="1"/>
            <a:endParaRPr lang="en-US" altLang="zh-CN" dirty="0"/>
          </a:p>
          <a:p>
            <a:pPr marL="0" indent="0" eaLnBrk="1" hangingPunct="1">
              <a:buNone/>
            </a:pPr>
            <a:endParaRPr lang="en-US" altLang="zh-CN" dirty="0"/>
          </a:p>
          <a:p>
            <a:pPr eaLnBrk="1" hangingPunct="1"/>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a:extLst>
              <a:ext uri="{FF2B5EF4-FFF2-40B4-BE49-F238E27FC236}">
                <a16:creationId xmlns:a16="http://schemas.microsoft.com/office/drawing/2014/main" id="{59FA9346-949E-43F0-9B75-DFAFB99066E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4D968F10-16E5-4179-A535-EDC6D6188F89}" type="slidenum">
              <a:rPr lang="en-US" altLang="zh-CN" b="0" i="0" smtClean="0">
                <a:latin typeface="Verdana" panose="020B0604030504040204" pitchFamily="34" charset="0"/>
              </a:rPr>
              <a:pPr/>
              <a:t>24</a:t>
            </a:fld>
            <a:endParaRPr lang="en-US" altLang="zh-CN" b="0" i="0">
              <a:latin typeface="Verdana" panose="020B0604030504040204" pitchFamily="34" charset="0"/>
            </a:endParaRPr>
          </a:p>
        </p:txBody>
      </p:sp>
      <p:sp>
        <p:nvSpPr>
          <p:cNvPr id="20483" name="Rectangle 2">
            <a:extLst>
              <a:ext uri="{FF2B5EF4-FFF2-40B4-BE49-F238E27FC236}">
                <a16:creationId xmlns:a16="http://schemas.microsoft.com/office/drawing/2014/main" id="{41514A43-BF1C-498D-BCE3-EA1A92A18B2F}"/>
              </a:ext>
            </a:extLst>
          </p:cNvPr>
          <p:cNvSpPr>
            <a:spLocks noGrp="1" noChangeArrowheads="1"/>
          </p:cNvSpPr>
          <p:nvPr>
            <p:ph type="title"/>
          </p:nvPr>
        </p:nvSpPr>
        <p:spPr/>
        <p:txBody>
          <a:bodyPr/>
          <a:lstStyle/>
          <a:p>
            <a:pPr eaLnBrk="1" hangingPunct="1"/>
            <a:r>
              <a:rPr lang="en-US" altLang="zh-CN" sz="3800" dirty="0"/>
              <a:t>STL</a:t>
            </a:r>
            <a:r>
              <a:rPr lang="zh-CN" altLang="en-US" sz="3800" dirty="0"/>
              <a:t>结构图</a:t>
            </a:r>
          </a:p>
        </p:txBody>
      </p:sp>
      <p:sp>
        <p:nvSpPr>
          <p:cNvPr id="20484" name="Rectangle 3">
            <a:extLst>
              <a:ext uri="{FF2B5EF4-FFF2-40B4-BE49-F238E27FC236}">
                <a16:creationId xmlns:a16="http://schemas.microsoft.com/office/drawing/2014/main" id="{F3C022E3-A0E2-474D-A8A9-FD7BECBB0C69}"/>
              </a:ext>
            </a:extLst>
          </p:cNvPr>
          <p:cNvSpPr>
            <a:spLocks noGrp="1" noChangeArrowheads="1"/>
          </p:cNvSpPr>
          <p:nvPr>
            <p:ph type="body" idx="1"/>
          </p:nvPr>
        </p:nvSpPr>
        <p:spPr/>
        <p:txBody>
          <a:bodyPr/>
          <a:lstStyle/>
          <a:p>
            <a:pPr marL="0" indent="0" eaLnBrk="1" hangingPunct="1">
              <a:buNone/>
            </a:pPr>
            <a:endParaRPr lang="en-US" altLang="zh-CN" dirty="0"/>
          </a:p>
          <a:p>
            <a:pPr eaLnBrk="1" hangingPunct="1"/>
            <a:endParaRPr lang="zh-CN" altLang="en-US" dirty="0"/>
          </a:p>
        </p:txBody>
      </p:sp>
      <p:pic>
        <p:nvPicPr>
          <p:cNvPr id="3" name="图片 2" descr="图片包含 游戏机, 文字&#10;&#10;描述已自动生成">
            <a:extLst>
              <a:ext uri="{FF2B5EF4-FFF2-40B4-BE49-F238E27FC236}">
                <a16:creationId xmlns:a16="http://schemas.microsoft.com/office/drawing/2014/main" id="{9AD84190-D602-4B60-A017-46A9DEC4C8CB}"/>
              </a:ext>
            </a:extLst>
          </p:cNvPr>
          <p:cNvPicPr>
            <a:picLocks noChangeAspect="1"/>
          </p:cNvPicPr>
          <p:nvPr/>
        </p:nvPicPr>
        <p:blipFill rotWithShape="1">
          <a:blip r:embed="rId3">
            <a:extLst>
              <a:ext uri="{28A0092B-C50C-407E-A947-70E740481C1C}">
                <a14:useLocalDpi xmlns:a14="http://schemas.microsoft.com/office/drawing/2010/main" val="0"/>
              </a:ext>
            </a:extLst>
          </a:blip>
          <a:srcRect l="3538" t="3683" b="13432"/>
          <a:stretch/>
        </p:blipFill>
        <p:spPr>
          <a:xfrm>
            <a:off x="574675" y="1341438"/>
            <a:ext cx="8461822" cy="5211762"/>
          </a:xfrm>
          <a:prstGeom prst="rect">
            <a:avLst/>
          </a:prstGeom>
        </p:spPr>
      </p:pic>
    </p:spTree>
    <p:extLst>
      <p:ext uri="{BB962C8B-B14F-4D97-AF65-F5344CB8AC3E}">
        <p14:creationId xmlns:p14="http://schemas.microsoft.com/office/powerpoint/2010/main" val="215523192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C0C00369-9F8D-4584-84A7-A9816894024E}"/>
              </a:ext>
            </a:extLst>
          </p:cNvPr>
          <p:cNvSpPr>
            <a:spLocks noGrp="1"/>
          </p:cNvSpPr>
          <p:nvPr>
            <p:ph type="title"/>
          </p:nvPr>
        </p:nvSpPr>
        <p:spPr/>
        <p:txBody>
          <a:bodyPr/>
          <a:lstStyle/>
          <a:p>
            <a:r>
              <a:rPr lang="en-US" altLang="zh-CN" dirty="0"/>
              <a:t>STL</a:t>
            </a:r>
            <a:r>
              <a:rPr lang="zh-CN" altLang="en-US" dirty="0"/>
              <a:t>组成结构</a:t>
            </a:r>
          </a:p>
        </p:txBody>
      </p:sp>
      <p:sp>
        <p:nvSpPr>
          <p:cNvPr id="21508" name="页脚占位符 3">
            <a:extLst>
              <a:ext uri="{FF2B5EF4-FFF2-40B4-BE49-F238E27FC236}">
                <a16:creationId xmlns:a16="http://schemas.microsoft.com/office/drawing/2014/main" id="{B2AC65D1-B1C8-4604-A8C9-7DA9258CD21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908CBDD9-ABD7-4635-A257-5D60034D923B}" type="slidenum">
              <a:rPr lang="en-US" altLang="zh-CN" b="0" i="0" smtClean="0">
                <a:latin typeface="Verdana" panose="020B0604030504040204" pitchFamily="34" charset="0"/>
              </a:rPr>
              <a:pPr/>
              <a:t>25</a:t>
            </a:fld>
            <a:endParaRPr lang="en-US" altLang="zh-CN" b="0" i="0">
              <a:latin typeface="Verdana" panose="020B0604030504040204" pitchFamily="34" charset="0"/>
            </a:endParaRPr>
          </a:p>
        </p:txBody>
      </p:sp>
      <p:graphicFrame>
        <p:nvGraphicFramePr>
          <p:cNvPr id="3" name="表格 3">
            <a:extLst>
              <a:ext uri="{FF2B5EF4-FFF2-40B4-BE49-F238E27FC236}">
                <a16:creationId xmlns:a16="http://schemas.microsoft.com/office/drawing/2014/main" id="{7CA3A057-755E-4DB0-B425-45D1B90149B4}"/>
              </a:ext>
            </a:extLst>
          </p:cNvPr>
          <p:cNvGraphicFramePr>
            <a:graphicFrameLocks noGrp="1"/>
          </p:cNvGraphicFramePr>
          <p:nvPr>
            <p:extLst>
              <p:ext uri="{D42A27DB-BD31-4B8C-83A1-F6EECF244321}">
                <p14:modId xmlns:p14="http://schemas.microsoft.com/office/powerpoint/2010/main" val="217317708"/>
              </p:ext>
            </p:extLst>
          </p:nvPr>
        </p:nvGraphicFramePr>
        <p:xfrm>
          <a:off x="574675" y="1257972"/>
          <a:ext cx="8568952" cy="5329854"/>
        </p:xfrm>
        <a:graphic>
          <a:graphicData uri="http://schemas.openxmlformats.org/drawingml/2006/table">
            <a:tbl>
              <a:tblPr firstRow="1" bandRow="1">
                <a:tableStyleId>{21E4AEA4-8DFA-4A89-87EB-49C32662AFE0}</a:tableStyleId>
              </a:tblPr>
              <a:tblGrid>
                <a:gridCol w="1368152">
                  <a:extLst>
                    <a:ext uri="{9D8B030D-6E8A-4147-A177-3AD203B41FA5}">
                      <a16:colId xmlns:a16="http://schemas.microsoft.com/office/drawing/2014/main" val="1454782104"/>
                    </a:ext>
                  </a:extLst>
                </a:gridCol>
                <a:gridCol w="7200800">
                  <a:extLst>
                    <a:ext uri="{9D8B030D-6E8A-4147-A177-3AD203B41FA5}">
                      <a16:colId xmlns:a16="http://schemas.microsoft.com/office/drawing/2014/main" val="3824641246"/>
                    </a:ext>
                  </a:extLst>
                </a:gridCol>
              </a:tblGrid>
              <a:tr h="893946">
                <a:tc>
                  <a:txBody>
                    <a:bodyPr/>
                    <a:lstStyle/>
                    <a:p>
                      <a:pPr algn="ctr"/>
                      <a:r>
                        <a:rPr lang="en-US" altLang="zh-CN" sz="2800" dirty="0"/>
                        <a:t>STL</a:t>
                      </a:r>
                      <a:r>
                        <a:rPr lang="zh-CN" altLang="en-US" sz="2800" dirty="0"/>
                        <a:t>的组成</a:t>
                      </a:r>
                    </a:p>
                  </a:txBody>
                  <a:tcPr/>
                </a:tc>
                <a:tc>
                  <a:txBody>
                    <a:bodyPr/>
                    <a:lstStyle/>
                    <a:p>
                      <a:pPr algn="ctr"/>
                      <a:r>
                        <a:rPr lang="zh-CN" altLang="en-US" sz="2800" dirty="0"/>
                        <a:t>含义</a:t>
                      </a:r>
                    </a:p>
                  </a:txBody>
                  <a:tcPr/>
                </a:tc>
                <a:extLst>
                  <a:ext uri="{0D108BD9-81ED-4DB2-BD59-A6C34878D82A}">
                    <a16:rowId xmlns:a16="http://schemas.microsoft.com/office/drawing/2014/main" val="4236617604"/>
                  </a:ext>
                </a:extLst>
              </a:tr>
              <a:tr h="696894">
                <a:tc>
                  <a:txBody>
                    <a:bodyPr/>
                    <a:lstStyle/>
                    <a:p>
                      <a:pPr algn="ctr"/>
                      <a:r>
                        <a:rPr lang="zh-CN" altLang="en-US" sz="2800" dirty="0"/>
                        <a:t>容器</a:t>
                      </a:r>
                    </a:p>
                  </a:txBody>
                  <a:tcPr/>
                </a:tc>
                <a:tc>
                  <a:txBody>
                    <a:bodyPr/>
                    <a:lstStyle/>
                    <a:p>
                      <a:pPr algn="l"/>
                      <a:r>
                        <a:rPr lang="zh-CN" altLang="en-US" sz="2800" dirty="0"/>
                        <a:t>用来管理某一类对象的集合，是系统封装好的数据结构模板类，如</a:t>
                      </a:r>
                      <a:r>
                        <a:rPr lang="en-US" altLang="zh-CN" sz="2800" dirty="0" err="1"/>
                        <a:t>vector,list</a:t>
                      </a:r>
                      <a:r>
                        <a:rPr lang="zh-CN" altLang="en-US" sz="2800" dirty="0"/>
                        <a:t>等</a:t>
                      </a:r>
                    </a:p>
                  </a:txBody>
                  <a:tcPr/>
                </a:tc>
                <a:extLst>
                  <a:ext uri="{0D108BD9-81ED-4DB2-BD59-A6C34878D82A}">
                    <a16:rowId xmlns:a16="http://schemas.microsoft.com/office/drawing/2014/main" val="44227443"/>
                  </a:ext>
                </a:extLst>
              </a:tr>
              <a:tr h="893946">
                <a:tc>
                  <a:txBody>
                    <a:bodyPr/>
                    <a:lstStyle/>
                    <a:p>
                      <a:pPr algn="ctr"/>
                      <a:r>
                        <a:rPr lang="zh-CN" altLang="en-US" sz="2800" dirty="0"/>
                        <a:t>算法</a:t>
                      </a:r>
                    </a:p>
                  </a:txBody>
                  <a:tcPr/>
                </a:tc>
                <a:tc>
                  <a:txBody>
                    <a:bodyPr/>
                    <a:lstStyle/>
                    <a:p>
                      <a:pPr algn="l"/>
                      <a:r>
                        <a:rPr lang="zh-CN" altLang="en-US" sz="2800" dirty="0"/>
                        <a:t>作用于容器，提供了执行各种操作的方式，包括对容器内容执行初始化、排序、搜索和转换等操作。</a:t>
                      </a:r>
                      <a:r>
                        <a:rPr lang="en-US" altLang="zh-CN" sz="2800" dirty="0"/>
                        <a:t>STL</a:t>
                      </a:r>
                      <a:r>
                        <a:rPr lang="zh-CN" altLang="en-US" sz="2800" dirty="0"/>
                        <a:t>提供了非常多数据结构算法，包含在</a:t>
                      </a:r>
                      <a:r>
                        <a:rPr lang="en-US" altLang="zh-CN" sz="2800" dirty="0"/>
                        <a:t>&lt;algorithm&gt;</a:t>
                      </a:r>
                      <a:r>
                        <a:rPr lang="zh-CN" altLang="en-US" sz="2800" dirty="0"/>
                        <a:t>，</a:t>
                      </a:r>
                      <a:r>
                        <a:rPr lang="en-US" altLang="zh-CN" sz="2800" dirty="0"/>
                        <a:t>&lt;numeric&gt;</a:t>
                      </a:r>
                      <a:r>
                        <a:rPr lang="zh-CN" altLang="en-US" sz="2800" dirty="0"/>
                        <a:t>中</a:t>
                      </a:r>
                    </a:p>
                  </a:txBody>
                  <a:tcPr/>
                </a:tc>
                <a:extLst>
                  <a:ext uri="{0D108BD9-81ED-4DB2-BD59-A6C34878D82A}">
                    <a16:rowId xmlns:a16="http://schemas.microsoft.com/office/drawing/2014/main" val="13805251"/>
                  </a:ext>
                </a:extLst>
              </a:tr>
              <a:tr h="696894">
                <a:tc>
                  <a:txBody>
                    <a:bodyPr/>
                    <a:lstStyle/>
                    <a:p>
                      <a:pPr algn="ctr"/>
                      <a:r>
                        <a:rPr lang="zh-CN" altLang="en-US" sz="2800" dirty="0"/>
                        <a:t>迭代器</a:t>
                      </a:r>
                    </a:p>
                  </a:txBody>
                  <a:tcPr/>
                </a:tc>
                <a:tc>
                  <a:txBody>
                    <a:bodyPr/>
                    <a:lstStyle/>
                    <a:p>
                      <a:pPr algn="l"/>
                      <a:r>
                        <a:rPr lang="zh-CN" altLang="en-US" sz="2800" dirty="0"/>
                        <a:t>完成对容器中数据的遍历。是容器和算法之间的胶合剂。</a:t>
                      </a:r>
                    </a:p>
                  </a:txBody>
                  <a:tcPr/>
                </a:tc>
                <a:extLst>
                  <a:ext uri="{0D108BD9-81ED-4DB2-BD59-A6C34878D82A}">
                    <a16:rowId xmlns:a16="http://schemas.microsoft.com/office/drawing/2014/main" val="4012359069"/>
                  </a:ext>
                </a:extLst>
              </a:tr>
              <a:tr h="696894">
                <a:tc>
                  <a:txBody>
                    <a:bodyPr/>
                    <a:lstStyle/>
                    <a:p>
                      <a:pPr algn="ctr"/>
                      <a:r>
                        <a:rPr lang="zh-CN" altLang="en-US" sz="2800" dirty="0"/>
                        <a:t>仿函数</a:t>
                      </a:r>
                    </a:p>
                  </a:txBody>
                  <a:tcPr/>
                </a:tc>
                <a:tc>
                  <a:txBody>
                    <a:bodyPr/>
                    <a:lstStyle/>
                    <a:p>
                      <a:pPr algn="l"/>
                      <a:r>
                        <a:rPr lang="zh-CN" altLang="en-US" sz="2800" dirty="0"/>
                        <a:t>对自定义结构重载了运算符</a:t>
                      </a:r>
                      <a:r>
                        <a:rPr lang="en-US" altLang="zh-CN" sz="2800" dirty="0"/>
                        <a:t>()</a:t>
                      </a:r>
                      <a:endParaRPr lang="zh-CN" altLang="en-US" sz="2800" dirty="0"/>
                    </a:p>
                  </a:txBody>
                  <a:tcPr/>
                </a:tc>
                <a:extLst>
                  <a:ext uri="{0D108BD9-81ED-4DB2-BD59-A6C34878D82A}">
                    <a16:rowId xmlns:a16="http://schemas.microsoft.com/office/drawing/2014/main" val="2101963115"/>
                  </a:ext>
                </a:extLst>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C0C00369-9F8D-4584-84A7-A9816894024E}"/>
              </a:ext>
            </a:extLst>
          </p:cNvPr>
          <p:cNvSpPr>
            <a:spLocks noGrp="1"/>
          </p:cNvSpPr>
          <p:nvPr>
            <p:ph type="title"/>
          </p:nvPr>
        </p:nvSpPr>
        <p:spPr/>
        <p:txBody>
          <a:bodyPr/>
          <a:lstStyle/>
          <a:p>
            <a:r>
              <a:rPr lang="en-US" altLang="zh-CN" dirty="0"/>
              <a:t>STL</a:t>
            </a:r>
            <a:r>
              <a:rPr lang="zh-CN" altLang="en-US" dirty="0"/>
              <a:t>组成结构</a:t>
            </a:r>
          </a:p>
        </p:txBody>
      </p:sp>
      <p:sp>
        <p:nvSpPr>
          <p:cNvPr id="21508" name="页脚占位符 3">
            <a:extLst>
              <a:ext uri="{FF2B5EF4-FFF2-40B4-BE49-F238E27FC236}">
                <a16:creationId xmlns:a16="http://schemas.microsoft.com/office/drawing/2014/main" id="{B2AC65D1-B1C8-4604-A8C9-7DA9258CD21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908CBDD9-ABD7-4635-A257-5D60034D923B}" type="slidenum">
              <a:rPr lang="en-US" altLang="zh-CN" b="0" i="0" smtClean="0">
                <a:latin typeface="Verdana" panose="020B0604030504040204" pitchFamily="34" charset="0"/>
              </a:rPr>
              <a:pPr/>
              <a:t>26</a:t>
            </a:fld>
            <a:endParaRPr lang="en-US" altLang="zh-CN" b="0" i="0">
              <a:latin typeface="Verdana" panose="020B0604030504040204" pitchFamily="34" charset="0"/>
            </a:endParaRPr>
          </a:p>
        </p:txBody>
      </p:sp>
      <p:graphicFrame>
        <p:nvGraphicFramePr>
          <p:cNvPr id="3" name="表格 3">
            <a:extLst>
              <a:ext uri="{FF2B5EF4-FFF2-40B4-BE49-F238E27FC236}">
                <a16:creationId xmlns:a16="http://schemas.microsoft.com/office/drawing/2014/main" id="{7CA3A057-755E-4DB0-B425-45D1B90149B4}"/>
              </a:ext>
            </a:extLst>
          </p:cNvPr>
          <p:cNvGraphicFramePr>
            <a:graphicFrameLocks noGrp="1"/>
          </p:cNvGraphicFramePr>
          <p:nvPr>
            <p:extLst>
              <p:ext uri="{D42A27DB-BD31-4B8C-83A1-F6EECF244321}">
                <p14:modId xmlns:p14="http://schemas.microsoft.com/office/powerpoint/2010/main" val="3794639704"/>
              </p:ext>
            </p:extLst>
          </p:nvPr>
        </p:nvGraphicFramePr>
        <p:xfrm>
          <a:off x="574675" y="1257972"/>
          <a:ext cx="8568952" cy="3688080"/>
        </p:xfrm>
        <a:graphic>
          <a:graphicData uri="http://schemas.openxmlformats.org/drawingml/2006/table">
            <a:tbl>
              <a:tblPr firstRow="1" bandRow="1">
                <a:tableStyleId>{21E4AEA4-8DFA-4A89-87EB-49C32662AFE0}</a:tableStyleId>
              </a:tblPr>
              <a:tblGrid>
                <a:gridCol w="1368152">
                  <a:extLst>
                    <a:ext uri="{9D8B030D-6E8A-4147-A177-3AD203B41FA5}">
                      <a16:colId xmlns:a16="http://schemas.microsoft.com/office/drawing/2014/main" val="1454782104"/>
                    </a:ext>
                  </a:extLst>
                </a:gridCol>
                <a:gridCol w="7200800">
                  <a:extLst>
                    <a:ext uri="{9D8B030D-6E8A-4147-A177-3AD203B41FA5}">
                      <a16:colId xmlns:a16="http://schemas.microsoft.com/office/drawing/2014/main" val="3824641246"/>
                    </a:ext>
                  </a:extLst>
                </a:gridCol>
              </a:tblGrid>
              <a:tr h="893946">
                <a:tc>
                  <a:txBody>
                    <a:bodyPr/>
                    <a:lstStyle/>
                    <a:p>
                      <a:pPr algn="ctr"/>
                      <a:r>
                        <a:rPr lang="en-US" altLang="zh-CN" sz="2800" dirty="0"/>
                        <a:t>STL</a:t>
                      </a:r>
                      <a:r>
                        <a:rPr lang="zh-CN" altLang="en-US" sz="2800" dirty="0"/>
                        <a:t>的组成</a:t>
                      </a:r>
                    </a:p>
                  </a:txBody>
                  <a:tcPr/>
                </a:tc>
                <a:tc>
                  <a:txBody>
                    <a:bodyPr/>
                    <a:lstStyle/>
                    <a:p>
                      <a:pPr algn="ctr"/>
                      <a:r>
                        <a:rPr lang="zh-CN" altLang="en-US" sz="2800" dirty="0"/>
                        <a:t>含义</a:t>
                      </a:r>
                    </a:p>
                  </a:txBody>
                  <a:tcPr/>
                </a:tc>
                <a:extLst>
                  <a:ext uri="{0D108BD9-81ED-4DB2-BD59-A6C34878D82A}">
                    <a16:rowId xmlns:a16="http://schemas.microsoft.com/office/drawing/2014/main" val="4236617604"/>
                  </a:ext>
                </a:extLst>
              </a:tr>
              <a:tr h="696894">
                <a:tc>
                  <a:txBody>
                    <a:bodyPr/>
                    <a:lstStyle/>
                    <a:p>
                      <a:pPr algn="ctr"/>
                      <a:r>
                        <a:rPr lang="zh-CN" altLang="en-US" sz="2800" dirty="0"/>
                        <a:t>适配器</a:t>
                      </a:r>
                    </a:p>
                  </a:txBody>
                  <a:tcPr/>
                </a:tc>
                <a:tc>
                  <a:txBody>
                    <a:bodyPr/>
                    <a:lstStyle/>
                    <a:p>
                      <a:pPr algn="l"/>
                      <a:r>
                        <a:rPr lang="zh-CN" altLang="en-US" sz="2800" dirty="0"/>
                        <a:t>可使一个类的接口（模板的参数）适配成用户指定的形式，从而让原本不能在一起工作的两个类工作在一起。容器、迭代器和函数都有适配器。</a:t>
                      </a:r>
                    </a:p>
                  </a:txBody>
                  <a:tcPr/>
                </a:tc>
                <a:extLst>
                  <a:ext uri="{0D108BD9-81ED-4DB2-BD59-A6C34878D82A}">
                    <a16:rowId xmlns:a16="http://schemas.microsoft.com/office/drawing/2014/main" val="44227443"/>
                  </a:ext>
                </a:extLst>
              </a:tr>
              <a:tr h="893946">
                <a:tc>
                  <a:txBody>
                    <a:bodyPr/>
                    <a:lstStyle/>
                    <a:p>
                      <a:pPr algn="ctr"/>
                      <a:r>
                        <a:rPr lang="zh-CN" altLang="en-US" sz="2800" dirty="0"/>
                        <a:t>内存分配器</a:t>
                      </a:r>
                    </a:p>
                  </a:txBody>
                  <a:tcPr/>
                </a:tc>
                <a:tc>
                  <a:txBody>
                    <a:bodyPr/>
                    <a:lstStyle/>
                    <a:p>
                      <a:pPr algn="l"/>
                      <a:r>
                        <a:rPr lang="zh-CN" altLang="en-US" sz="2800" dirty="0"/>
                        <a:t>为容器类模板提供自定义的内存申请和释放功能。</a:t>
                      </a:r>
                    </a:p>
                  </a:txBody>
                  <a:tcPr/>
                </a:tc>
                <a:extLst>
                  <a:ext uri="{0D108BD9-81ED-4DB2-BD59-A6C34878D82A}">
                    <a16:rowId xmlns:a16="http://schemas.microsoft.com/office/drawing/2014/main" val="13805251"/>
                  </a:ext>
                </a:extLst>
              </a:tr>
            </a:tbl>
          </a:graphicData>
        </a:graphic>
      </p:graphicFrame>
    </p:spTree>
    <p:extLst>
      <p:ext uri="{BB962C8B-B14F-4D97-AF65-F5344CB8AC3E}">
        <p14:creationId xmlns:p14="http://schemas.microsoft.com/office/powerpoint/2010/main" val="13711990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1D90E2CE-1BFA-4407-A959-87138561F1FC}"/>
              </a:ext>
            </a:extLst>
          </p:cNvPr>
          <p:cNvSpPr>
            <a:spLocks noGrp="1"/>
          </p:cNvSpPr>
          <p:nvPr>
            <p:ph type="title"/>
          </p:nvPr>
        </p:nvSpPr>
        <p:spPr/>
        <p:txBody>
          <a:bodyPr/>
          <a:lstStyle/>
          <a:p>
            <a:r>
              <a:rPr lang="en-US" altLang="zh-CN"/>
              <a:t>STL</a:t>
            </a:r>
            <a:r>
              <a:rPr lang="zh-CN" altLang="en-US"/>
              <a:t>优点</a:t>
            </a:r>
          </a:p>
        </p:txBody>
      </p:sp>
      <p:sp>
        <p:nvSpPr>
          <p:cNvPr id="24579" name="内容占位符 2">
            <a:extLst>
              <a:ext uri="{FF2B5EF4-FFF2-40B4-BE49-F238E27FC236}">
                <a16:creationId xmlns:a16="http://schemas.microsoft.com/office/drawing/2014/main" id="{C8CBAF37-0C0C-4494-873E-7D487A2DDED5}"/>
              </a:ext>
            </a:extLst>
          </p:cNvPr>
          <p:cNvSpPr>
            <a:spLocks noGrp="1"/>
          </p:cNvSpPr>
          <p:nvPr>
            <p:ph idx="1"/>
          </p:nvPr>
        </p:nvSpPr>
        <p:spPr>
          <a:xfrm>
            <a:off x="566738" y="1341439"/>
            <a:ext cx="8001000" cy="1727522"/>
          </a:xfrm>
        </p:spPr>
        <p:txBody>
          <a:bodyPr/>
          <a:lstStyle/>
          <a:p>
            <a:r>
              <a:rPr lang="zh-CN" altLang="en-US"/>
              <a:t>代码重用，节省开发时间</a:t>
            </a:r>
            <a:endParaRPr lang="en-US" altLang="zh-CN"/>
          </a:p>
          <a:p>
            <a:r>
              <a:rPr lang="zh-CN" altLang="en-US"/>
              <a:t>高移植性</a:t>
            </a:r>
            <a:endParaRPr lang="en-US" altLang="zh-CN"/>
          </a:p>
          <a:p>
            <a:r>
              <a:rPr lang="zh-CN" altLang="en-US"/>
              <a:t>高性能</a:t>
            </a:r>
            <a:endParaRPr lang="zh-CN" altLang="en-US" dirty="0"/>
          </a:p>
        </p:txBody>
      </p:sp>
      <p:sp>
        <p:nvSpPr>
          <p:cNvPr id="24580" name="页脚占位符 3">
            <a:extLst>
              <a:ext uri="{FF2B5EF4-FFF2-40B4-BE49-F238E27FC236}">
                <a16:creationId xmlns:a16="http://schemas.microsoft.com/office/drawing/2014/main" id="{2F10EA9A-7698-4069-8A69-11DB49B1E1B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43DC0924-739D-4170-874E-6A1E7BC12FDD}" type="slidenum">
              <a:rPr lang="en-US" altLang="zh-CN" b="0" i="0" smtClean="0">
                <a:latin typeface="Verdana" panose="020B0604030504040204" pitchFamily="34" charset="0"/>
              </a:rPr>
              <a:pPr/>
              <a:t>27</a:t>
            </a:fld>
            <a:endParaRPr lang="en-US" altLang="zh-CN" b="0" i="0">
              <a:latin typeface="Verdana" panose="020B0604030504040204" pitchFamily="34" charset="0"/>
            </a:endParaRPr>
          </a:p>
        </p:txBody>
      </p:sp>
      <p:sp>
        <p:nvSpPr>
          <p:cNvPr id="2" name="矩形 1">
            <a:extLst>
              <a:ext uri="{FF2B5EF4-FFF2-40B4-BE49-F238E27FC236}">
                <a16:creationId xmlns:a16="http://schemas.microsoft.com/office/drawing/2014/main" id="{4B7D35EF-5F2F-4B6D-835D-A5716CE36BA8}"/>
              </a:ext>
            </a:extLst>
          </p:cNvPr>
          <p:cNvSpPr/>
          <p:nvPr/>
        </p:nvSpPr>
        <p:spPr>
          <a:xfrm>
            <a:off x="755576" y="4140859"/>
            <a:ext cx="4572000" cy="523220"/>
          </a:xfrm>
          <a:prstGeom prst="rect">
            <a:avLst/>
          </a:prstGeom>
        </p:spPr>
        <p:txBody>
          <a:bodyPr>
            <a:spAutoFit/>
          </a:bodyPr>
          <a:lstStyle/>
          <a:p>
            <a:pPr eaLnBrk="1" hangingPunct="1"/>
            <a:r>
              <a:rPr lang="zh-CN" altLang="en-US" sz="2800" i="0" dirty="0"/>
              <a:t>不要重复发明轮子。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28</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zh-CN" altLang="en-US" sz="3800" dirty="0"/>
              <a:t>迭代器</a:t>
            </a:r>
            <a:r>
              <a:rPr lang="en-US" altLang="zh-CN" sz="3800" dirty="0"/>
              <a:t>(iterator)</a:t>
            </a:r>
            <a:endParaRPr lang="zh-CN" altLang="en-US" sz="3800" dirty="0"/>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p:txBody>
          <a:bodyPr/>
          <a:lstStyle/>
          <a:p>
            <a:pPr eaLnBrk="1" hangingPunct="1"/>
            <a:r>
              <a:rPr lang="zh-CN" altLang="en-US" dirty="0"/>
              <a:t>是一种检查容器内元素并遍历元素的数据类型。类似于</a:t>
            </a:r>
            <a:r>
              <a:rPr lang="en-US" altLang="zh-CN" dirty="0"/>
              <a:t>C++</a:t>
            </a:r>
            <a:r>
              <a:rPr lang="zh-CN" altLang="en-US" dirty="0"/>
              <a:t>的指针。参数化类型是</a:t>
            </a:r>
            <a:r>
              <a:rPr lang="en-US" altLang="zh-CN" dirty="0"/>
              <a:t>C++</a:t>
            </a:r>
            <a:r>
              <a:rPr lang="zh-CN" altLang="en-US" dirty="0"/>
              <a:t>内部类型时，迭代器即</a:t>
            </a:r>
            <a:r>
              <a:rPr lang="en-US" altLang="zh-CN" dirty="0"/>
              <a:t>C++</a:t>
            </a:r>
            <a:r>
              <a:rPr lang="zh-CN" altLang="en-US" dirty="0"/>
              <a:t>指针（</a:t>
            </a:r>
            <a:r>
              <a:rPr lang="en-US" altLang="zh-CN" dirty="0"/>
              <a:t>smart pointer)</a:t>
            </a:r>
            <a:r>
              <a:rPr lang="zh-CN" altLang="en-US" dirty="0"/>
              <a:t>。</a:t>
            </a:r>
            <a:endParaRPr lang="en-US" altLang="zh-CN" dirty="0"/>
          </a:p>
          <a:p>
            <a:pPr eaLnBrk="1" hangingPunct="1"/>
            <a:endParaRPr lang="en-US" altLang="zh-CN" dirty="0"/>
          </a:p>
          <a:p>
            <a:pPr eaLnBrk="1" hangingPunct="1"/>
            <a:r>
              <a:rPr lang="zh-CN" altLang="en-US" dirty="0"/>
              <a:t>每种容器都定义了自己的迭代器类型</a:t>
            </a:r>
            <a:r>
              <a:rPr lang="en-US" altLang="zh-CN" dirty="0"/>
              <a:t>Iterator</a:t>
            </a:r>
            <a:r>
              <a:rPr lang="zh-CN" altLang="en-US" dirty="0"/>
              <a:t>。</a:t>
            </a:r>
            <a:endParaRPr lang="en-US" altLang="zh-CN" dirty="0"/>
          </a:p>
          <a:p>
            <a:pPr eaLnBrk="1" hangingPunct="1">
              <a:lnSpc>
                <a:spcPct val="90000"/>
              </a:lnSpc>
              <a:buNone/>
            </a:pPr>
            <a:r>
              <a:rPr lang="zh-CN" altLang="en-US" dirty="0">
                <a:solidFill>
                  <a:srgbClr val="FF0000"/>
                </a:solidFill>
              </a:rPr>
              <a:t>      </a:t>
            </a:r>
            <a:r>
              <a:rPr lang="en-US" altLang="zh-CN" dirty="0">
                <a:solidFill>
                  <a:srgbClr val="FF0000"/>
                </a:solidFill>
              </a:rPr>
              <a:t>vector</a:t>
            </a:r>
            <a:r>
              <a:rPr lang="zh-CN" altLang="en-US" dirty="0">
                <a:solidFill>
                  <a:srgbClr val="FF0000"/>
                </a:solidFill>
              </a:rPr>
              <a:t>的迭代器：</a:t>
            </a:r>
            <a:endParaRPr lang="en-US" altLang="zh-CN" dirty="0">
              <a:solidFill>
                <a:srgbClr val="FF0000"/>
              </a:solidFill>
            </a:endParaRPr>
          </a:p>
          <a:p>
            <a:pPr eaLnBrk="1" hangingPunct="1">
              <a:lnSpc>
                <a:spcPct val="90000"/>
              </a:lnSpc>
              <a:buNone/>
            </a:pPr>
            <a:r>
              <a:rPr lang="en-US" altLang="zh-CN" dirty="0">
                <a:solidFill>
                  <a:srgbClr val="FF0000"/>
                </a:solidFill>
              </a:rPr>
              <a:t>      template &lt;class T, class </a:t>
            </a:r>
            <a:r>
              <a:rPr lang="en-US" altLang="zh-CN" dirty="0" err="1">
                <a:solidFill>
                  <a:srgbClr val="FF0000"/>
                </a:solidFill>
              </a:rPr>
              <a:t>Alloc</a:t>
            </a:r>
            <a:r>
              <a:rPr lang="en-US" altLang="zh-CN" dirty="0">
                <a:solidFill>
                  <a:srgbClr val="FF0000"/>
                </a:solidFill>
              </a:rPr>
              <a:t> = </a:t>
            </a:r>
            <a:r>
              <a:rPr lang="en-US" altLang="zh-CN" dirty="0" err="1">
                <a:solidFill>
                  <a:srgbClr val="FF0000"/>
                </a:solidFill>
              </a:rPr>
              <a:t>alloc</a:t>
            </a:r>
            <a:r>
              <a:rPr lang="en-US" altLang="zh-CN" dirty="0">
                <a:solidFill>
                  <a:srgbClr val="FF0000"/>
                </a:solidFill>
              </a:rPr>
              <a:t>&gt;</a:t>
            </a:r>
          </a:p>
          <a:p>
            <a:pPr eaLnBrk="1" hangingPunct="1">
              <a:lnSpc>
                <a:spcPct val="90000"/>
              </a:lnSpc>
              <a:buNone/>
            </a:pPr>
            <a:r>
              <a:rPr lang="en-US" altLang="zh-CN" dirty="0">
                <a:solidFill>
                  <a:srgbClr val="FF0000"/>
                </a:solidFill>
              </a:rPr>
              <a:t>      class vector{</a:t>
            </a:r>
          </a:p>
          <a:p>
            <a:pPr eaLnBrk="1" hangingPunct="1">
              <a:lnSpc>
                <a:spcPct val="90000"/>
              </a:lnSpc>
              <a:buNone/>
            </a:pPr>
            <a:r>
              <a:rPr lang="en-US" altLang="zh-CN" dirty="0">
                <a:solidFill>
                  <a:srgbClr val="FF0000"/>
                </a:solidFill>
              </a:rPr>
              <a:t>      public:</a:t>
            </a:r>
          </a:p>
          <a:p>
            <a:pPr eaLnBrk="1" hangingPunct="1">
              <a:lnSpc>
                <a:spcPct val="90000"/>
              </a:lnSpc>
              <a:buNone/>
            </a:pPr>
            <a:r>
              <a:rPr lang="en-US" altLang="zh-CN" dirty="0">
                <a:solidFill>
                  <a:srgbClr val="FF0000"/>
                </a:solidFill>
              </a:rPr>
              <a:t>             typedef   T </a:t>
            </a:r>
            <a:r>
              <a:rPr lang="en-US" altLang="zh-CN" dirty="0" err="1">
                <a:solidFill>
                  <a:srgbClr val="FF0000"/>
                </a:solidFill>
              </a:rPr>
              <a:t>value_type</a:t>
            </a:r>
            <a:r>
              <a:rPr lang="en-US" altLang="zh-CN" dirty="0">
                <a:solidFill>
                  <a:srgbClr val="FF0000"/>
                </a:solidFill>
              </a:rPr>
              <a:t>;</a:t>
            </a:r>
          </a:p>
          <a:p>
            <a:pPr eaLnBrk="1" hangingPunct="1">
              <a:lnSpc>
                <a:spcPct val="90000"/>
              </a:lnSpc>
              <a:buNone/>
            </a:pPr>
            <a:r>
              <a:rPr lang="en-US" altLang="zh-CN" dirty="0">
                <a:solidFill>
                  <a:srgbClr val="FF0000"/>
                </a:solidFill>
              </a:rPr>
              <a:t>             typedef   </a:t>
            </a:r>
            <a:r>
              <a:rPr lang="en-US" altLang="zh-CN" dirty="0" err="1">
                <a:solidFill>
                  <a:srgbClr val="FF0000"/>
                </a:solidFill>
              </a:rPr>
              <a:t>value_type</a:t>
            </a:r>
            <a:r>
              <a:rPr lang="en-US" altLang="zh-CN" dirty="0">
                <a:solidFill>
                  <a:srgbClr val="FF0000"/>
                </a:solidFill>
              </a:rPr>
              <a:t> *iterator;   //</a:t>
            </a:r>
            <a:r>
              <a:rPr lang="zh-CN" altLang="en-US" dirty="0">
                <a:solidFill>
                  <a:srgbClr val="FF0000"/>
                </a:solidFill>
              </a:rPr>
              <a:t>普通指针</a:t>
            </a:r>
            <a:endParaRPr lang="en-US" altLang="zh-CN" dirty="0">
              <a:solidFill>
                <a:srgbClr val="FF0000"/>
              </a:solidFill>
            </a:endParaRPr>
          </a:p>
          <a:p>
            <a:pPr eaLnBrk="1" hangingPunct="1">
              <a:lnSpc>
                <a:spcPct val="90000"/>
              </a:lnSpc>
              <a:buNone/>
            </a:pPr>
            <a:r>
              <a:rPr lang="en-US" altLang="zh-CN" dirty="0">
                <a:solidFill>
                  <a:srgbClr val="FF0000"/>
                </a:solidFill>
              </a:rPr>
              <a:t>             …</a:t>
            </a:r>
          </a:p>
          <a:p>
            <a:pPr eaLnBrk="1" hangingPunct="1">
              <a:lnSpc>
                <a:spcPct val="90000"/>
              </a:lnSpc>
              <a:buNone/>
            </a:pPr>
            <a:r>
              <a:rPr lang="en-US" altLang="zh-CN" dirty="0">
                <a:solidFill>
                  <a:srgbClr val="FF0000"/>
                </a:solidFill>
              </a:rPr>
              <a:t>      };</a:t>
            </a:r>
            <a:endParaRPr lang="zh-CN" altLang="en-US" dirty="0"/>
          </a:p>
        </p:txBody>
      </p:sp>
    </p:spTree>
    <p:extLst>
      <p:ext uri="{BB962C8B-B14F-4D97-AF65-F5344CB8AC3E}">
        <p14:creationId xmlns:p14="http://schemas.microsoft.com/office/powerpoint/2010/main" val="395324931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29</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zh-CN" altLang="en-US" sz="3800" dirty="0"/>
              <a:t>迭代器</a:t>
            </a:r>
            <a:r>
              <a:rPr lang="en-US" altLang="zh-CN" sz="3800" dirty="0"/>
              <a:t>(iterator)</a:t>
            </a:r>
            <a:endParaRPr lang="zh-CN" altLang="en-US" sz="3800" dirty="0"/>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p:txBody>
          <a:bodyPr/>
          <a:lstStyle/>
          <a:p>
            <a:pPr eaLnBrk="1" hangingPunct="1"/>
            <a:r>
              <a:rPr lang="zh-CN" altLang="en-US" dirty="0"/>
              <a:t>迭代器定义</a:t>
            </a:r>
            <a:endParaRPr lang="en-US" altLang="zh-CN" dirty="0"/>
          </a:p>
          <a:p>
            <a:pPr marL="0" indent="0" eaLnBrk="1" hangingPunct="1">
              <a:buNone/>
            </a:pPr>
            <a:r>
              <a:rPr lang="zh-CN" altLang="en-US" dirty="0">
                <a:solidFill>
                  <a:srgbClr val="FF0000"/>
                </a:solidFill>
              </a:rPr>
              <a:t>      容器类名</a:t>
            </a:r>
            <a:r>
              <a:rPr lang="en-US" altLang="zh-CN" dirty="0">
                <a:solidFill>
                  <a:srgbClr val="FF0000"/>
                </a:solidFill>
              </a:rPr>
              <a:t>::iterator   </a:t>
            </a:r>
            <a:r>
              <a:rPr lang="zh-CN" altLang="en-US" dirty="0">
                <a:solidFill>
                  <a:srgbClr val="FF0000"/>
                </a:solidFill>
              </a:rPr>
              <a:t>对象名</a:t>
            </a:r>
            <a:r>
              <a:rPr lang="en-US" altLang="zh-CN" dirty="0">
                <a:solidFill>
                  <a:srgbClr val="FF0000"/>
                </a:solidFill>
              </a:rPr>
              <a:t>;   </a:t>
            </a:r>
            <a:endParaRPr lang="zh-CN" altLang="en-US" dirty="0">
              <a:solidFill>
                <a:srgbClr val="FF0000"/>
              </a:solidFill>
            </a:endParaRPr>
          </a:p>
          <a:p>
            <a:pPr eaLnBrk="1" hangingPunct="1">
              <a:lnSpc>
                <a:spcPct val="90000"/>
              </a:lnSpc>
              <a:buNone/>
            </a:pPr>
            <a:r>
              <a:rPr lang="zh-CN" altLang="en-US" dirty="0">
                <a:solidFill>
                  <a:srgbClr val="FF0000"/>
                </a:solidFill>
              </a:rPr>
              <a:t>	 容器类名</a:t>
            </a:r>
            <a:r>
              <a:rPr lang="en-US" altLang="zh-CN" dirty="0">
                <a:solidFill>
                  <a:srgbClr val="FF0000"/>
                </a:solidFill>
              </a:rPr>
              <a:t>::</a:t>
            </a:r>
            <a:r>
              <a:rPr lang="en-US" altLang="zh-CN" dirty="0" err="1">
                <a:solidFill>
                  <a:srgbClr val="FF0000"/>
                </a:solidFill>
              </a:rPr>
              <a:t>const_iterator</a:t>
            </a:r>
            <a:r>
              <a:rPr lang="en-US" altLang="zh-CN" dirty="0">
                <a:solidFill>
                  <a:srgbClr val="FF0000"/>
                </a:solidFill>
              </a:rPr>
              <a:t>    </a:t>
            </a:r>
            <a:r>
              <a:rPr lang="zh-CN" altLang="en-US" dirty="0">
                <a:solidFill>
                  <a:srgbClr val="FF0000"/>
                </a:solidFill>
              </a:rPr>
              <a:t>对象名</a:t>
            </a:r>
            <a:r>
              <a:rPr lang="en-US" altLang="zh-CN" dirty="0">
                <a:solidFill>
                  <a:srgbClr val="FF0000"/>
                </a:solidFill>
              </a:rPr>
              <a:t>;</a:t>
            </a:r>
          </a:p>
          <a:p>
            <a:pPr eaLnBrk="1" hangingPunct="1">
              <a:lnSpc>
                <a:spcPct val="90000"/>
              </a:lnSpc>
              <a:buNone/>
            </a:pPr>
            <a:r>
              <a:rPr lang="en-US" altLang="zh-CN" b="1" dirty="0">
                <a:solidFill>
                  <a:srgbClr val="FF0000"/>
                </a:solidFill>
              </a:rPr>
              <a:t>       </a:t>
            </a:r>
            <a:r>
              <a:rPr lang="zh-CN" altLang="en-US" dirty="0"/>
              <a:t>例：</a:t>
            </a:r>
            <a:r>
              <a:rPr lang="en-US" altLang="zh-CN" dirty="0"/>
              <a:t>vector&lt;int&gt;::iterator  it;</a:t>
            </a:r>
          </a:p>
          <a:p>
            <a:pPr eaLnBrk="1" hangingPunct="1">
              <a:lnSpc>
                <a:spcPct val="90000"/>
              </a:lnSpc>
              <a:buNone/>
            </a:pPr>
            <a:r>
              <a:rPr lang="en-US" altLang="zh-CN" dirty="0"/>
              <a:t>       </a:t>
            </a:r>
            <a:r>
              <a:rPr lang="zh-CN" altLang="en-US" dirty="0">
                <a:solidFill>
                  <a:srgbClr val="FF0000"/>
                </a:solidFill>
              </a:rPr>
              <a:t>引用值：*</a:t>
            </a:r>
            <a:r>
              <a:rPr lang="en-US" altLang="zh-CN" dirty="0">
                <a:solidFill>
                  <a:srgbClr val="FF0000"/>
                </a:solidFill>
              </a:rPr>
              <a:t>it</a:t>
            </a:r>
            <a:endParaRPr lang="en-US" altLang="zh-CN" dirty="0"/>
          </a:p>
          <a:p>
            <a:pPr eaLnBrk="1" hangingPunct="1">
              <a:lnSpc>
                <a:spcPct val="90000"/>
              </a:lnSpc>
              <a:buNone/>
            </a:pPr>
            <a:endParaRPr lang="en-US" altLang="zh-CN" b="1" dirty="0"/>
          </a:p>
          <a:p>
            <a:pPr eaLnBrk="1" hangingPunct="1"/>
            <a:endParaRPr lang="en-US" altLang="zh-CN" dirty="0"/>
          </a:p>
          <a:p>
            <a:pPr eaLnBrk="1" hangingPunct="1"/>
            <a:r>
              <a:rPr lang="zh-CN" altLang="en-US" dirty="0"/>
              <a:t>每种容器都支持某种类别的迭代器，常见的迭代器类别包括：输入、输出、前向、双向和随机访问。如下表所示：</a:t>
            </a:r>
          </a:p>
        </p:txBody>
      </p:sp>
    </p:spTree>
    <p:extLst>
      <p:ext uri="{BB962C8B-B14F-4D97-AF65-F5344CB8AC3E}">
        <p14:creationId xmlns:p14="http://schemas.microsoft.com/office/powerpoint/2010/main" val="42485356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a:extLst>
              <a:ext uri="{FF2B5EF4-FFF2-40B4-BE49-F238E27FC236}">
                <a16:creationId xmlns:a16="http://schemas.microsoft.com/office/drawing/2014/main" id="{122A3BF7-8C46-4F31-B4F5-7EBD2F64034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837AED7C-F6D7-462E-A772-DDAE67089A88}" type="slidenum">
              <a:rPr lang="en-US" altLang="zh-CN" b="0" i="0" smtClean="0">
                <a:latin typeface="Verdana" panose="020B0604030504040204" pitchFamily="34" charset="0"/>
              </a:rPr>
              <a:pPr/>
              <a:t>3</a:t>
            </a:fld>
            <a:endParaRPr lang="en-US" altLang="zh-CN" b="0" i="0">
              <a:latin typeface="Verdana" panose="020B0604030504040204" pitchFamily="34" charset="0"/>
            </a:endParaRPr>
          </a:p>
        </p:txBody>
      </p:sp>
      <p:sp>
        <p:nvSpPr>
          <p:cNvPr id="17411" name="Rectangle 6">
            <a:extLst>
              <a:ext uri="{FF2B5EF4-FFF2-40B4-BE49-F238E27FC236}">
                <a16:creationId xmlns:a16="http://schemas.microsoft.com/office/drawing/2014/main" id="{9A7BC4A0-362F-4F1F-A0C6-5B88180E1126}"/>
              </a:ext>
            </a:extLst>
          </p:cNvPr>
          <p:cNvSpPr>
            <a:spLocks noGrp="1" noChangeArrowheads="1"/>
          </p:cNvSpPr>
          <p:nvPr>
            <p:ph type="title"/>
          </p:nvPr>
        </p:nvSpPr>
        <p:spPr/>
        <p:txBody>
          <a:bodyPr/>
          <a:lstStyle/>
          <a:p>
            <a:pPr eaLnBrk="1" hangingPunct="1"/>
            <a:r>
              <a:rPr lang="zh-CN" altLang="en-US" dirty="0"/>
              <a:t>泛型程序设计</a:t>
            </a:r>
          </a:p>
        </p:txBody>
      </p:sp>
      <p:sp>
        <p:nvSpPr>
          <p:cNvPr id="17412" name="Rectangle 7">
            <a:extLst>
              <a:ext uri="{FF2B5EF4-FFF2-40B4-BE49-F238E27FC236}">
                <a16:creationId xmlns:a16="http://schemas.microsoft.com/office/drawing/2014/main" id="{420EDB73-09AC-4648-9CC0-D127E474453C}"/>
              </a:ext>
            </a:extLst>
          </p:cNvPr>
          <p:cNvSpPr>
            <a:spLocks noGrp="1" noChangeArrowheads="1"/>
          </p:cNvSpPr>
          <p:nvPr>
            <p:ph type="body" idx="1"/>
          </p:nvPr>
        </p:nvSpPr>
        <p:spPr/>
        <p:txBody>
          <a:bodyPr/>
          <a:lstStyle/>
          <a:p>
            <a:pPr eaLnBrk="1" hangingPunct="1"/>
            <a:r>
              <a:rPr lang="en-US" altLang="zh-CN" dirty="0"/>
              <a:t>C++ </a:t>
            </a:r>
            <a:r>
              <a:rPr lang="zh-CN" altLang="en-US" dirty="0"/>
              <a:t>语言的核心优势之一就是便于软件的重用。</a:t>
            </a:r>
            <a:endParaRPr lang="en-US" altLang="zh-CN" dirty="0"/>
          </a:p>
          <a:p>
            <a:pPr marL="0" indent="0" eaLnBrk="1" hangingPunct="1">
              <a:buNone/>
            </a:pPr>
            <a:endParaRPr lang="en-US" altLang="zh-CN" dirty="0"/>
          </a:p>
          <a:p>
            <a:pPr eaLnBrk="1" hangingPunct="1"/>
            <a:r>
              <a:rPr lang="en-US" altLang="zh-CN" dirty="0"/>
              <a:t>C++</a:t>
            </a:r>
            <a:r>
              <a:rPr lang="zh-CN" altLang="en-US" dirty="0"/>
              <a:t>中有两个方面体现重用：</a:t>
            </a:r>
          </a:p>
          <a:p>
            <a:pPr lvl="1" eaLnBrk="1" hangingPunct="1">
              <a:buNone/>
            </a:pPr>
            <a:r>
              <a:rPr lang="en-US" altLang="zh-CN" dirty="0">
                <a:solidFill>
                  <a:schemeClr val="tx1"/>
                </a:solidFill>
              </a:rPr>
              <a:t>1</a:t>
            </a:r>
            <a:r>
              <a:rPr lang="en-US" altLang="zh-CN" sz="2800" dirty="0">
                <a:solidFill>
                  <a:schemeClr val="tx1"/>
                </a:solidFill>
              </a:rPr>
              <a:t>. </a:t>
            </a:r>
            <a:r>
              <a:rPr lang="zh-CN" altLang="en-US" sz="2800" dirty="0">
                <a:solidFill>
                  <a:schemeClr val="tx1"/>
                </a:solidFill>
              </a:rPr>
              <a:t>面向对象的思想：继承，标准类库</a:t>
            </a:r>
          </a:p>
          <a:p>
            <a:pPr lvl="1" eaLnBrk="1" hangingPunct="1">
              <a:buNone/>
            </a:pPr>
            <a:r>
              <a:rPr lang="en-US" altLang="zh-CN" sz="2800" dirty="0">
                <a:solidFill>
                  <a:schemeClr val="tx1"/>
                </a:solidFill>
              </a:rPr>
              <a:t>2. </a:t>
            </a:r>
            <a:r>
              <a:rPr lang="zh-CN" altLang="en-US" sz="2800" dirty="0">
                <a:solidFill>
                  <a:schemeClr val="tx1"/>
                </a:solidFill>
              </a:rPr>
              <a:t>泛型程序设计的思想</a:t>
            </a:r>
            <a:r>
              <a:rPr lang="en-US" altLang="zh-CN" sz="2800" dirty="0">
                <a:solidFill>
                  <a:schemeClr val="tx1"/>
                </a:solidFill>
              </a:rPr>
              <a:t>: </a:t>
            </a:r>
            <a:r>
              <a:rPr lang="zh-CN" altLang="en-US" sz="2800" dirty="0">
                <a:solidFill>
                  <a:schemeClr val="tx1"/>
                </a:solidFill>
              </a:rPr>
              <a:t>模板，标准模板库（</a:t>
            </a:r>
            <a:r>
              <a:rPr lang="en-US" altLang="zh-CN" sz="2800" dirty="0">
                <a:solidFill>
                  <a:schemeClr val="tx1"/>
                </a:solidFill>
              </a:rPr>
              <a:t>STL</a:t>
            </a:r>
            <a:r>
              <a:rPr lang="zh-CN" altLang="en-US" sz="2800" dirty="0">
                <a:solidFill>
                  <a:schemeClr val="tx1"/>
                </a:solidFill>
              </a:rPr>
              <a:t>）</a:t>
            </a:r>
            <a:endParaRPr lang="en-US" altLang="zh-CN" sz="2800" dirty="0">
              <a:solidFill>
                <a:schemeClr val="tx1"/>
              </a:solidFill>
            </a:endParaRPr>
          </a:p>
          <a:p>
            <a:pPr lvl="1" eaLnBrk="1" hangingPunct="1">
              <a:buNone/>
            </a:pPr>
            <a:endParaRPr lang="en-US" altLang="zh-CN" dirty="0"/>
          </a:p>
          <a:p>
            <a:pPr eaLnBrk="1" hangingPunct="1"/>
            <a:endParaRPr lang="zh-CN" altLang="en-US" dirty="0"/>
          </a:p>
          <a:p>
            <a:pPr eaLnBrk="1" hangingPunct="1"/>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30</a:t>
            </a:fld>
            <a:endParaRPr lang="en-US" altLang="zh-CN" b="0" i="0">
              <a:latin typeface="Verdana" panose="020B0604030504040204" pitchFamily="34" charset="0"/>
            </a:endParaRPr>
          </a:p>
        </p:txBody>
      </p:sp>
      <p:graphicFrame>
        <p:nvGraphicFramePr>
          <p:cNvPr id="2" name="表格 2">
            <a:extLst>
              <a:ext uri="{FF2B5EF4-FFF2-40B4-BE49-F238E27FC236}">
                <a16:creationId xmlns:a16="http://schemas.microsoft.com/office/drawing/2014/main" id="{7664A39A-762F-4C7D-A832-EA0970DA81C8}"/>
              </a:ext>
            </a:extLst>
          </p:cNvPr>
          <p:cNvGraphicFramePr>
            <a:graphicFrameLocks noGrp="1"/>
          </p:cNvGraphicFramePr>
          <p:nvPr>
            <p:extLst>
              <p:ext uri="{D42A27DB-BD31-4B8C-83A1-F6EECF244321}">
                <p14:modId xmlns:p14="http://schemas.microsoft.com/office/powerpoint/2010/main" val="2011563908"/>
              </p:ext>
            </p:extLst>
          </p:nvPr>
        </p:nvGraphicFramePr>
        <p:xfrm>
          <a:off x="287338" y="211243"/>
          <a:ext cx="8569324" cy="5913120"/>
        </p:xfrm>
        <a:graphic>
          <a:graphicData uri="http://schemas.openxmlformats.org/drawingml/2006/table">
            <a:tbl>
              <a:tblPr firstRow="1" bandRow="1">
                <a:tableStyleId>{21E4AEA4-8DFA-4A89-87EB-49C32662AFE0}</a:tableStyleId>
              </a:tblPr>
              <a:tblGrid>
                <a:gridCol w="2142331">
                  <a:extLst>
                    <a:ext uri="{9D8B030D-6E8A-4147-A177-3AD203B41FA5}">
                      <a16:colId xmlns:a16="http://schemas.microsoft.com/office/drawing/2014/main" val="1697705307"/>
                    </a:ext>
                  </a:extLst>
                </a:gridCol>
                <a:gridCol w="1566267">
                  <a:extLst>
                    <a:ext uri="{9D8B030D-6E8A-4147-A177-3AD203B41FA5}">
                      <a16:colId xmlns:a16="http://schemas.microsoft.com/office/drawing/2014/main" val="1931219761"/>
                    </a:ext>
                  </a:extLst>
                </a:gridCol>
                <a:gridCol w="2376264">
                  <a:extLst>
                    <a:ext uri="{9D8B030D-6E8A-4147-A177-3AD203B41FA5}">
                      <a16:colId xmlns:a16="http://schemas.microsoft.com/office/drawing/2014/main" val="1576172776"/>
                    </a:ext>
                  </a:extLst>
                </a:gridCol>
                <a:gridCol w="2484462">
                  <a:extLst>
                    <a:ext uri="{9D8B030D-6E8A-4147-A177-3AD203B41FA5}">
                      <a16:colId xmlns:a16="http://schemas.microsoft.com/office/drawing/2014/main" val="2429986758"/>
                    </a:ext>
                  </a:extLst>
                </a:gridCol>
              </a:tblGrid>
              <a:tr h="830792">
                <a:tc>
                  <a:txBody>
                    <a:bodyPr/>
                    <a:lstStyle/>
                    <a:p>
                      <a:pPr algn="ctr"/>
                      <a:r>
                        <a:rPr lang="zh-CN" altLang="en-US" sz="2800" dirty="0"/>
                        <a:t>迭代器类别</a:t>
                      </a:r>
                    </a:p>
                  </a:txBody>
                  <a:tcPr anchor="ctr"/>
                </a:tc>
                <a:tc>
                  <a:txBody>
                    <a:bodyPr/>
                    <a:lstStyle/>
                    <a:p>
                      <a:pPr algn="ctr"/>
                      <a:r>
                        <a:rPr lang="zh-CN" altLang="en-US" sz="2800" dirty="0"/>
                        <a:t>访问限制</a:t>
                      </a:r>
                    </a:p>
                  </a:txBody>
                  <a:tcPr anchor="ctr"/>
                </a:tc>
                <a:tc>
                  <a:txBody>
                    <a:bodyPr/>
                    <a:lstStyle/>
                    <a:p>
                      <a:pPr algn="ctr"/>
                      <a:r>
                        <a:rPr lang="zh-CN" altLang="en-US" sz="2800" dirty="0"/>
                        <a:t>支持运算</a:t>
                      </a:r>
                      <a:r>
                        <a:rPr lang="en-US" altLang="zh-CN" sz="2800" dirty="0"/>
                        <a:t>(</a:t>
                      </a:r>
                      <a:r>
                        <a:rPr lang="zh-CN" altLang="en-US" sz="2800" dirty="0"/>
                        <a:t>*，</a:t>
                      </a:r>
                      <a:r>
                        <a:rPr lang="en-US" altLang="zh-CN" sz="2800" dirty="0"/>
                        <a:t>-&gt;,==,!=)</a:t>
                      </a:r>
                      <a:endParaRPr lang="zh-CN" altLang="en-US" sz="2800" dirty="0"/>
                    </a:p>
                  </a:txBody>
                  <a:tcPr anchor="ctr"/>
                </a:tc>
                <a:tc>
                  <a:txBody>
                    <a:bodyPr/>
                    <a:lstStyle/>
                    <a:p>
                      <a:pPr algn="ctr"/>
                      <a:r>
                        <a:rPr lang="zh-CN" altLang="en-US" sz="2800" dirty="0"/>
                        <a:t>容器</a:t>
                      </a:r>
                    </a:p>
                  </a:txBody>
                  <a:tcPr anchor="ctr"/>
                </a:tc>
                <a:extLst>
                  <a:ext uri="{0D108BD9-81ED-4DB2-BD59-A6C34878D82A}">
                    <a16:rowId xmlns:a16="http://schemas.microsoft.com/office/drawing/2014/main" val="4252121301"/>
                  </a:ext>
                </a:extLst>
              </a:tr>
              <a:tr h="830792">
                <a:tc>
                  <a:txBody>
                    <a:bodyPr/>
                    <a:lstStyle/>
                    <a:p>
                      <a:pPr algn="ctr"/>
                      <a:r>
                        <a:rPr lang="zh-CN" altLang="en-US" sz="2800" dirty="0"/>
                        <a:t>输入迭代器（</a:t>
                      </a:r>
                      <a:r>
                        <a:rPr lang="en-US" altLang="zh-CN" sz="2800" dirty="0"/>
                        <a:t>Input Iterator)</a:t>
                      </a:r>
                      <a:endParaRPr lang="zh-CN" altLang="en-US" sz="2800" dirty="0"/>
                    </a:p>
                  </a:txBody>
                  <a:tcPr anchor="ctr"/>
                </a:tc>
                <a:tc>
                  <a:txBody>
                    <a:bodyPr/>
                    <a:lstStyle/>
                    <a:p>
                      <a:pPr algn="ctr"/>
                      <a:r>
                        <a:rPr lang="zh-CN" altLang="en-US" sz="2800" dirty="0"/>
                        <a:t>读，不能写</a:t>
                      </a:r>
                    </a:p>
                  </a:txBody>
                  <a:tcPr anchor="ctr"/>
                </a:tc>
                <a:tc>
                  <a:txBody>
                    <a:bodyPr/>
                    <a:lstStyle/>
                    <a:p>
                      <a:pPr algn="ctr"/>
                      <a:r>
                        <a:rPr lang="zh-CN" altLang="en-US" sz="2800" dirty="0"/>
                        <a:t>只支持</a:t>
                      </a:r>
                      <a:r>
                        <a:rPr lang="en-US" altLang="zh-CN" sz="2800" dirty="0"/>
                        <a:t>++</a:t>
                      </a:r>
                      <a:endParaRPr lang="zh-CN" altLang="en-US" sz="2800" dirty="0"/>
                    </a:p>
                  </a:txBody>
                  <a:tcPr anchor="ctr"/>
                </a:tc>
                <a:tc>
                  <a:txBody>
                    <a:bodyPr/>
                    <a:lstStyle/>
                    <a:p>
                      <a:pPr algn="ctr"/>
                      <a:endParaRPr lang="zh-CN" altLang="en-US" sz="2800" dirty="0"/>
                    </a:p>
                  </a:txBody>
                  <a:tcPr anchor="ctr"/>
                </a:tc>
                <a:extLst>
                  <a:ext uri="{0D108BD9-81ED-4DB2-BD59-A6C34878D82A}">
                    <a16:rowId xmlns:a16="http://schemas.microsoft.com/office/drawing/2014/main" val="1176560178"/>
                  </a:ext>
                </a:extLst>
              </a:tr>
              <a:tr h="830792">
                <a:tc>
                  <a:txBody>
                    <a:bodyPr/>
                    <a:lstStyle/>
                    <a:p>
                      <a:pPr algn="ctr"/>
                      <a:r>
                        <a:rPr lang="zh-CN" altLang="en-US" sz="2800" dirty="0"/>
                        <a:t>输出迭代器</a:t>
                      </a:r>
                      <a:r>
                        <a:rPr lang="en-US" altLang="zh-CN" sz="2800" dirty="0"/>
                        <a:t>(Output Iterator)</a:t>
                      </a:r>
                      <a:endParaRPr lang="zh-CN" altLang="en-US" sz="2800" dirty="0"/>
                    </a:p>
                  </a:txBody>
                  <a:tcPr anchor="ctr"/>
                </a:tc>
                <a:tc>
                  <a:txBody>
                    <a:bodyPr/>
                    <a:lstStyle/>
                    <a:p>
                      <a:pPr algn="ctr"/>
                      <a:r>
                        <a:rPr lang="zh-CN" altLang="en-US" sz="2800" dirty="0"/>
                        <a:t>写，不能读</a:t>
                      </a:r>
                    </a:p>
                  </a:txBody>
                  <a:tcPr anchor="ctr"/>
                </a:tc>
                <a:tc>
                  <a:txBody>
                    <a:bodyPr/>
                    <a:lstStyle/>
                    <a:p>
                      <a:pPr algn="ctr"/>
                      <a:r>
                        <a:rPr lang="zh-CN" altLang="en-US" sz="2800" dirty="0"/>
                        <a:t>只支持</a:t>
                      </a:r>
                      <a:r>
                        <a:rPr lang="en-US" altLang="zh-CN" sz="2800" dirty="0"/>
                        <a:t>++</a:t>
                      </a:r>
                      <a:endParaRPr lang="zh-CN" altLang="en-US" sz="2800" dirty="0"/>
                    </a:p>
                  </a:txBody>
                  <a:tcPr anchor="ctr"/>
                </a:tc>
                <a:tc>
                  <a:txBody>
                    <a:bodyPr/>
                    <a:lstStyle/>
                    <a:p>
                      <a:pPr algn="ctr"/>
                      <a:endParaRPr lang="zh-CN" altLang="en-US" sz="2800" dirty="0"/>
                    </a:p>
                  </a:txBody>
                  <a:tcPr anchor="ctr"/>
                </a:tc>
                <a:extLst>
                  <a:ext uri="{0D108BD9-81ED-4DB2-BD59-A6C34878D82A}">
                    <a16:rowId xmlns:a16="http://schemas.microsoft.com/office/drawing/2014/main" val="3338670341"/>
                  </a:ext>
                </a:extLst>
              </a:tr>
              <a:tr h="830792">
                <a:tc>
                  <a:txBody>
                    <a:bodyPr/>
                    <a:lstStyle/>
                    <a:p>
                      <a:pPr algn="ctr"/>
                      <a:r>
                        <a:rPr lang="zh-CN" altLang="en-US" sz="2800" dirty="0"/>
                        <a:t>前向迭代器</a:t>
                      </a:r>
                      <a:r>
                        <a:rPr lang="en-US" altLang="zh-CN" sz="2800" dirty="0"/>
                        <a:t>(Forward Iterator)</a:t>
                      </a:r>
                      <a:endParaRPr lang="zh-CN" altLang="en-US" sz="2800" dirty="0"/>
                    </a:p>
                  </a:txBody>
                  <a:tcPr anchor="ctr"/>
                </a:tc>
                <a:tc>
                  <a:txBody>
                    <a:bodyPr/>
                    <a:lstStyle/>
                    <a:p>
                      <a:pPr algn="ctr"/>
                      <a:r>
                        <a:rPr lang="zh-CN" altLang="en-US" sz="2800" dirty="0"/>
                        <a:t>读和写</a:t>
                      </a:r>
                    </a:p>
                  </a:txBody>
                  <a:tcPr anchor="ctr"/>
                </a:tc>
                <a:tc>
                  <a:txBody>
                    <a:bodyPr/>
                    <a:lstStyle/>
                    <a:p>
                      <a:pPr algn="ctr"/>
                      <a:r>
                        <a:rPr lang="zh-CN" altLang="en-US" sz="2800" dirty="0"/>
                        <a:t>只支持</a:t>
                      </a:r>
                      <a:r>
                        <a:rPr lang="en-US" altLang="zh-CN" sz="2800" dirty="0"/>
                        <a:t>++</a:t>
                      </a:r>
                      <a:r>
                        <a:rPr lang="zh-CN" altLang="en-US" sz="2800" dirty="0"/>
                        <a:t>，不支持</a:t>
                      </a:r>
                      <a:r>
                        <a:rPr lang="en-US" altLang="zh-CN" sz="2800" dirty="0"/>
                        <a:t>--</a:t>
                      </a:r>
                      <a:r>
                        <a:rPr lang="zh-CN" altLang="en-US" sz="2800" dirty="0"/>
                        <a:t>，</a:t>
                      </a:r>
                      <a:r>
                        <a:rPr lang="en-US" altLang="zh-CN" sz="2800" dirty="0"/>
                        <a:t>+=</a:t>
                      </a:r>
                      <a:r>
                        <a:rPr lang="zh-CN" altLang="en-US" sz="2800" dirty="0"/>
                        <a:t>，</a:t>
                      </a:r>
                      <a:r>
                        <a:rPr lang="en-US" altLang="zh-CN" sz="2800" dirty="0"/>
                        <a:t>-=</a:t>
                      </a:r>
                      <a:r>
                        <a:rPr lang="zh-CN" altLang="en-US" sz="2800" dirty="0"/>
                        <a:t>，</a:t>
                      </a:r>
                      <a:r>
                        <a:rPr lang="en-US" altLang="zh-CN" sz="2800" dirty="0"/>
                        <a:t>-</a:t>
                      </a:r>
                      <a:r>
                        <a:rPr lang="zh-CN" altLang="en-US" sz="2800" dirty="0"/>
                        <a:t>，</a:t>
                      </a:r>
                      <a:r>
                        <a:rPr lang="en-US" altLang="zh-CN" sz="2800" dirty="0"/>
                        <a:t>+</a:t>
                      </a:r>
                      <a:endParaRPr lang="zh-CN" altLang="en-US" sz="2800" dirty="0"/>
                    </a:p>
                  </a:txBody>
                  <a:tcPr anchor="ctr"/>
                </a:tc>
                <a:tc>
                  <a:txBody>
                    <a:bodyPr/>
                    <a:lstStyle/>
                    <a:p>
                      <a:pPr algn="ctr"/>
                      <a:r>
                        <a:rPr lang="en-US" altLang="zh-CN" sz="2800" dirty="0" err="1"/>
                        <a:t>unordered_set</a:t>
                      </a:r>
                      <a:r>
                        <a:rPr lang="en-US" altLang="zh-CN" sz="2800" dirty="0"/>
                        <a:t>&lt;&gt;</a:t>
                      </a:r>
                      <a:r>
                        <a:rPr lang="zh-CN" altLang="en-US" sz="2800" dirty="0"/>
                        <a:t>，</a:t>
                      </a:r>
                      <a:r>
                        <a:rPr lang="en-US" altLang="zh-CN" sz="2800" dirty="0" err="1"/>
                        <a:t>unorderd_map</a:t>
                      </a:r>
                      <a:r>
                        <a:rPr lang="en-US" altLang="zh-CN" sz="2800" dirty="0"/>
                        <a:t>&lt;&gt;,</a:t>
                      </a:r>
                      <a:r>
                        <a:rPr lang="en-US" altLang="zh-CN" sz="2800" dirty="0" err="1"/>
                        <a:t>unordered_multimap</a:t>
                      </a:r>
                      <a:r>
                        <a:rPr lang="en-US" altLang="zh-CN" sz="2800" dirty="0"/>
                        <a:t>&lt;&gt;</a:t>
                      </a:r>
                      <a:endParaRPr lang="zh-CN" altLang="en-US" sz="2800" dirty="0"/>
                    </a:p>
                  </a:txBody>
                  <a:tcPr anchor="ctr"/>
                </a:tc>
                <a:extLst>
                  <a:ext uri="{0D108BD9-81ED-4DB2-BD59-A6C34878D82A}">
                    <a16:rowId xmlns:a16="http://schemas.microsoft.com/office/drawing/2014/main" val="1577195731"/>
                  </a:ext>
                </a:extLst>
              </a:tr>
            </a:tbl>
          </a:graphicData>
        </a:graphic>
      </p:graphicFrame>
    </p:spTree>
    <p:extLst>
      <p:ext uri="{BB962C8B-B14F-4D97-AF65-F5344CB8AC3E}">
        <p14:creationId xmlns:p14="http://schemas.microsoft.com/office/powerpoint/2010/main" val="9577143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31</a:t>
            </a:fld>
            <a:endParaRPr lang="en-US" altLang="zh-CN" b="0" i="0">
              <a:latin typeface="Verdana" panose="020B0604030504040204" pitchFamily="34" charset="0"/>
            </a:endParaRPr>
          </a:p>
        </p:txBody>
      </p:sp>
      <p:graphicFrame>
        <p:nvGraphicFramePr>
          <p:cNvPr id="2" name="表格 2">
            <a:extLst>
              <a:ext uri="{FF2B5EF4-FFF2-40B4-BE49-F238E27FC236}">
                <a16:creationId xmlns:a16="http://schemas.microsoft.com/office/drawing/2014/main" id="{7664A39A-762F-4C7D-A832-EA0970DA81C8}"/>
              </a:ext>
            </a:extLst>
          </p:cNvPr>
          <p:cNvGraphicFramePr>
            <a:graphicFrameLocks noGrp="1"/>
          </p:cNvGraphicFramePr>
          <p:nvPr>
            <p:extLst>
              <p:ext uri="{D42A27DB-BD31-4B8C-83A1-F6EECF244321}">
                <p14:modId xmlns:p14="http://schemas.microsoft.com/office/powerpoint/2010/main" val="1569477954"/>
              </p:ext>
            </p:extLst>
          </p:nvPr>
        </p:nvGraphicFramePr>
        <p:xfrm>
          <a:off x="287338" y="211243"/>
          <a:ext cx="8569324" cy="4541520"/>
        </p:xfrm>
        <a:graphic>
          <a:graphicData uri="http://schemas.openxmlformats.org/drawingml/2006/table">
            <a:tbl>
              <a:tblPr firstRow="1" bandRow="1">
                <a:tableStyleId>{21E4AEA4-8DFA-4A89-87EB-49C32662AFE0}</a:tableStyleId>
              </a:tblPr>
              <a:tblGrid>
                <a:gridCol w="2142331">
                  <a:extLst>
                    <a:ext uri="{9D8B030D-6E8A-4147-A177-3AD203B41FA5}">
                      <a16:colId xmlns:a16="http://schemas.microsoft.com/office/drawing/2014/main" val="1697705307"/>
                    </a:ext>
                  </a:extLst>
                </a:gridCol>
                <a:gridCol w="1566267">
                  <a:extLst>
                    <a:ext uri="{9D8B030D-6E8A-4147-A177-3AD203B41FA5}">
                      <a16:colId xmlns:a16="http://schemas.microsoft.com/office/drawing/2014/main" val="1931219761"/>
                    </a:ext>
                  </a:extLst>
                </a:gridCol>
                <a:gridCol w="2376264">
                  <a:extLst>
                    <a:ext uri="{9D8B030D-6E8A-4147-A177-3AD203B41FA5}">
                      <a16:colId xmlns:a16="http://schemas.microsoft.com/office/drawing/2014/main" val="1576172776"/>
                    </a:ext>
                  </a:extLst>
                </a:gridCol>
                <a:gridCol w="2484462">
                  <a:extLst>
                    <a:ext uri="{9D8B030D-6E8A-4147-A177-3AD203B41FA5}">
                      <a16:colId xmlns:a16="http://schemas.microsoft.com/office/drawing/2014/main" val="2429986758"/>
                    </a:ext>
                  </a:extLst>
                </a:gridCol>
              </a:tblGrid>
              <a:tr h="830792">
                <a:tc>
                  <a:txBody>
                    <a:bodyPr/>
                    <a:lstStyle/>
                    <a:p>
                      <a:pPr algn="ctr"/>
                      <a:r>
                        <a:rPr lang="zh-CN" altLang="en-US" sz="2800" dirty="0"/>
                        <a:t>迭代器类别</a:t>
                      </a:r>
                    </a:p>
                  </a:txBody>
                  <a:tcPr anchor="ctr"/>
                </a:tc>
                <a:tc>
                  <a:txBody>
                    <a:bodyPr/>
                    <a:lstStyle/>
                    <a:p>
                      <a:pPr algn="ctr"/>
                      <a:r>
                        <a:rPr lang="zh-CN" altLang="en-US" sz="2800" dirty="0"/>
                        <a:t>访问限制</a:t>
                      </a:r>
                    </a:p>
                  </a:txBody>
                  <a:tcPr anchor="ctr"/>
                </a:tc>
                <a:tc>
                  <a:txBody>
                    <a:bodyPr/>
                    <a:lstStyle/>
                    <a:p>
                      <a:pPr algn="ctr"/>
                      <a:r>
                        <a:rPr lang="zh-CN" altLang="en-US" sz="2800" dirty="0"/>
                        <a:t>支持运算</a:t>
                      </a:r>
                      <a:r>
                        <a:rPr lang="en-US" altLang="zh-CN" sz="2800" dirty="0"/>
                        <a:t>(</a:t>
                      </a:r>
                      <a:r>
                        <a:rPr lang="zh-CN" altLang="en-US" sz="2800" dirty="0"/>
                        <a:t>*，</a:t>
                      </a:r>
                      <a:r>
                        <a:rPr lang="en-US" altLang="zh-CN" sz="2800" dirty="0"/>
                        <a:t>-&gt;,==,!=)</a:t>
                      </a:r>
                      <a:endParaRPr lang="zh-CN" altLang="en-US" sz="2800" dirty="0"/>
                    </a:p>
                  </a:txBody>
                  <a:tcPr anchor="ctr"/>
                </a:tc>
                <a:tc>
                  <a:txBody>
                    <a:bodyPr/>
                    <a:lstStyle/>
                    <a:p>
                      <a:pPr algn="ctr"/>
                      <a:r>
                        <a:rPr lang="zh-CN" altLang="en-US" sz="2800" dirty="0"/>
                        <a:t>容器</a:t>
                      </a:r>
                    </a:p>
                  </a:txBody>
                  <a:tcPr anchor="ctr"/>
                </a:tc>
                <a:extLst>
                  <a:ext uri="{0D108BD9-81ED-4DB2-BD59-A6C34878D82A}">
                    <a16:rowId xmlns:a16="http://schemas.microsoft.com/office/drawing/2014/main" val="4252121301"/>
                  </a:ext>
                </a:extLst>
              </a:tr>
              <a:tr h="830792">
                <a:tc>
                  <a:txBody>
                    <a:bodyPr/>
                    <a:lstStyle/>
                    <a:p>
                      <a:pPr algn="ctr"/>
                      <a:r>
                        <a:rPr lang="zh-CN" altLang="en-US" sz="2800" dirty="0"/>
                        <a:t>双向迭代器</a:t>
                      </a:r>
                      <a:r>
                        <a:rPr lang="en-US" altLang="zh-CN" sz="2800" dirty="0"/>
                        <a:t>(Bidirectional Iterator)</a:t>
                      </a:r>
                      <a:endParaRPr lang="zh-CN" altLang="en-US" sz="2800" dirty="0"/>
                    </a:p>
                  </a:txBody>
                  <a:tcPr anchor="ctr"/>
                </a:tc>
                <a:tc>
                  <a:txBody>
                    <a:bodyPr/>
                    <a:lstStyle/>
                    <a:p>
                      <a:pPr algn="ctr"/>
                      <a:r>
                        <a:rPr lang="zh-CN" altLang="en-US" sz="2800" dirty="0"/>
                        <a:t>读和写</a:t>
                      </a:r>
                    </a:p>
                  </a:txBody>
                  <a:tcPr anchor="ctr"/>
                </a:tc>
                <a:tc>
                  <a:txBody>
                    <a:bodyPr/>
                    <a:lstStyle/>
                    <a:p>
                      <a:pPr algn="ctr"/>
                      <a:r>
                        <a:rPr lang="zh-CN" altLang="en-US" sz="2800" dirty="0"/>
                        <a:t>支持</a:t>
                      </a:r>
                      <a:r>
                        <a:rPr lang="en-US" altLang="zh-CN" sz="2800" dirty="0"/>
                        <a:t>++</a:t>
                      </a:r>
                      <a:r>
                        <a:rPr lang="zh-CN" altLang="en-US" sz="2800" dirty="0"/>
                        <a:t>、</a:t>
                      </a:r>
                      <a:r>
                        <a:rPr lang="en-US" altLang="zh-CN" sz="2800" dirty="0"/>
                        <a:t>--</a:t>
                      </a:r>
                      <a:r>
                        <a:rPr lang="zh-CN" altLang="en-US" sz="2800" dirty="0"/>
                        <a:t>。不支持</a:t>
                      </a:r>
                      <a:r>
                        <a:rPr lang="en-US" altLang="zh-CN" sz="2800" dirty="0"/>
                        <a:t>+=</a:t>
                      </a:r>
                      <a:r>
                        <a:rPr lang="zh-CN" altLang="en-US" sz="2800" dirty="0"/>
                        <a:t>，</a:t>
                      </a:r>
                      <a:r>
                        <a:rPr lang="en-US" altLang="zh-CN" sz="2800" dirty="0"/>
                        <a:t>-=</a:t>
                      </a:r>
                      <a:r>
                        <a:rPr lang="zh-CN" altLang="en-US" sz="2800" dirty="0"/>
                        <a:t>，</a:t>
                      </a:r>
                      <a:r>
                        <a:rPr lang="en-US" altLang="zh-CN" sz="2800" dirty="0"/>
                        <a:t>+</a:t>
                      </a:r>
                      <a:r>
                        <a:rPr lang="zh-CN" altLang="en-US" sz="2800" dirty="0"/>
                        <a:t>，</a:t>
                      </a:r>
                      <a:r>
                        <a:rPr lang="en-US" altLang="zh-CN" sz="2800" dirty="0"/>
                        <a:t>-</a:t>
                      </a:r>
                      <a:endParaRPr lang="zh-CN" altLang="en-US" sz="2800" dirty="0"/>
                    </a:p>
                  </a:txBody>
                  <a:tcPr anchor="ctr"/>
                </a:tc>
                <a:tc>
                  <a:txBody>
                    <a:bodyPr/>
                    <a:lstStyle/>
                    <a:p>
                      <a:pPr algn="ctr"/>
                      <a:r>
                        <a:rPr lang="en-US" altLang="zh-CN" sz="2800" dirty="0"/>
                        <a:t>list&lt;&gt;,set&lt;&gt;,multiset&lt;&gt;,map&lt;&gt;,multimap&lt;&gt;</a:t>
                      </a:r>
                      <a:endParaRPr lang="zh-CN" altLang="en-US" sz="2800" dirty="0"/>
                    </a:p>
                  </a:txBody>
                  <a:tcPr anchor="ctr"/>
                </a:tc>
                <a:extLst>
                  <a:ext uri="{0D108BD9-81ED-4DB2-BD59-A6C34878D82A}">
                    <a16:rowId xmlns:a16="http://schemas.microsoft.com/office/drawing/2014/main" val="1764797826"/>
                  </a:ext>
                </a:extLst>
              </a:tr>
              <a:tr h="830792">
                <a:tc>
                  <a:txBody>
                    <a:bodyPr/>
                    <a:lstStyle/>
                    <a:p>
                      <a:pPr algn="ctr"/>
                      <a:r>
                        <a:rPr lang="zh-CN" altLang="en-US" sz="2800" dirty="0"/>
                        <a:t>随机访问迭代器</a:t>
                      </a:r>
                      <a:r>
                        <a:rPr lang="en-US" altLang="zh-CN" sz="2800" dirty="0"/>
                        <a:t>(Random Access Iterator)</a:t>
                      </a:r>
                      <a:endParaRPr lang="zh-CN" altLang="en-US" sz="2800" dirty="0"/>
                    </a:p>
                  </a:txBody>
                  <a:tcPr anchor="ctr"/>
                </a:tc>
                <a:tc>
                  <a:txBody>
                    <a:bodyPr/>
                    <a:lstStyle/>
                    <a:p>
                      <a:pPr algn="ctr"/>
                      <a:r>
                        <a:rPr lang="zh-CN" altLang="en-US" sz="2800" dirty="0"/>
                        <a:t>读和写</a:t>
                      </a:r>
                    </a:p>
                  </a:txBody>
                  <a:tcPr anchor="ctr"/>
                </a:tc>
                <a:tc>
                  <a:txBody>
                    <a:bodyPr/>
                    <a:lstStyle/>
                    <a:p>
                      <a:pPr algn="ctr"/>
                      <a:r>
                        <a:rPr lang="zh-CN" altLang="en-US" sz="2800" dirty="0"/>
                        <a:t>支持完整的迭代器算术运算</a:t>
                      </a:r>
                    </a:p>
                  </a:txBody>
                  <a:tcPr anchor="ctr"/>
                </a:tc>
                <a:tc>
                  <a:txBody>
                    <a:bodyPr/>
                    <a:lstStyle/>
                    <a:p>
                      <a:pPr algn="ctr"/>
                      <a:r>
                        <a:rPr lang="en-US" altLang="zh-CN" sz="2800" dirty="0"/>
                        <a:t>vector&lt;&gt;,array&lt;&gt;,deque&lt;&gt;,string</a:t>
                      </a:r>
                      <a:endParaRPr lang="zh-CN" altLang="en-US" sz="2800" dirty="0"/>
                    </a:p>
                  </a:txBody>
                  <a:tcPr anchor="ctr"/>
                </a:tc>
                <a:extLst>
                  <a:ext uri="{0D108BD9-81ED-4DB2-BD59-A6C34878D82A}">
                    <a16:rowId xmlns:a16="http://schemas.microsoft.com/office/drawing/2014/main" val="2118067965"/>
                  </a:ext>
                </a:extLst>
              </a:tr>
            </a:tbl>
          </a:graphicData>
        </a:graphic>
      </p:graphicFrame>
      <p:sp>
        <p:nvSpPr>
          <p:cNvPr id="3" name="文本框 2">
            <a:extLst>
              <a:ext uri="{FF2B5EF4-FFF2-40B4-BE49-F238E27FC236}">
                <a16:creationId xmlns:a16="http://schemas.microsoft.com/office/drawing/2014/main" id="{30892153-0739-4DDA-BEA7-D7BC13282821}"/>
              </a:ext>
            </a:extLst>
          </p:cNvPr>
          <p:cNvSpPr txBox="1"/>
          <p:nvPr/>
        </p:nvSpPr>
        <p:spPr>
          <a:xfrm>
            <a:off x="395164" y="5282044"/>
            <a:ext cx="8569324" cy="523220"/>
          </a:xfrm>
          <a:prstGeom prst="rect">
            <a:avLst/>
          </a:prstGeom>
          <a:noFill/>
        </p:spPr>
        <p:txBody>
          <a:bodyPr wrap="square" rtlCol="0">
            <a:spAutoFit/>
          </a:bodyPr>
          <a:lstStyle/>
          <a:p>
            <a:r>
              <a:rPr lang="zh-CN" altLang="en-US" sz="2800" i="0" dirty="0"/>
              <a:t>三种适配器</a:t>
            </a:r>
            <a:r>
              <a:rPr lang="en-US" altLang="zh-CN" sz="2800" i="0" dirty="0"/>
              <a:t>(</a:t>
            </a:r>
            <a:r>
              <a:rPr lang="zh-CN" altLang="en-US" sz="2800" i="0" dirty="0"/>
              <a:t>栈、队列、优先队列</a:t>
            </a:r>
            <a:r>
              <a:rPr lang="en-US" altLang="zh-CN" sz="2800" i="0" dirty="0"/>
              <a:t>)</a:t>
            </a:r>
            <a:r>
              <a:rPr lang="zh-CN" altLang="en-US" sz="2800" i="0" dirty="0"/>
              <a:t>不支持迭代器。</a:t>
            </a:r>
          </a:p>
        </p:txBody>
      </p:sp>
    </p:spTree>
    <p:extLst>
      <p:ext uri="{BB962C8B-B14F-4D97-AF65-F5344CB8AC3E}">
        <p14:creationId xmlns:p14="http://schemas.microsoft.com/office/powerpoint/2010/main" val="40194789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32</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zh-CN" altLang="en-US" sz="3800" dirty="0"/>
              <a:t>迭代器</a:t>
            </a:r>
            <a:r>
              <a:rPr lang="en-US" altLang="zh-CN" sz="3800" dirty="0"/>
              <a:t>(iterator)</a:t>
            </a:r>
            <a:endParaRPr lang="zh-CN" altLang="en-US" sz="3800" dirty="0"/>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p:txBody>
          <a:bodyPr/>
          <a:lstStyle/>
          <a:p>
            <a:pPr eaLnBrk="1" hangingPunct="1"/>
            <a:r>
              <a:rPr lang="zh-CN" altLang="en-US" dirty="0"/>
              <a:t>是算法和容器之间的胶合剂。使算法和容器的分离称为可能。</a:t>
            </a:r>
            <a:endParaRPr lang="en-US" altLang="zh-CN" dirty="0"/>
          </a:p>
          <a:p>
            <a:pPr eaLnBrk="1" hangingPunct="1"/>
            <a:endParaRPr lang="en-US" altLang="zh-CN" dirty="0"/>
          </a:p>
          <a:p>
            <a:pPr eaLnBrk="1" hangingPunct="1"/>
            <a:r>
              <a:rPr lang="zh-CN" altLang="en-US" dirty="0"/>
              <a:t>不同的算法需要不同的迭代器实现相应功能</a:t>
            </a:r>
            <a:endParaRPr lang="en-US" altLang="zh-CN" dirty="0"/>
          </a:p>
          <a:p>
            <a:pPr eaLnBrk="1" hangingPunct="1"/>
            <a:r>
              <a:rPr lang="zh-CN" altLang="en-US" dirty="0"/>
              <a:t>不同类型的容器支持不同类型的迭代器</a:t>
            </a:r>
            <a:endParaRPr lang="en-US" altLang="zh-CN" dirty="0"/>
          </a:p>
          <a:p>
            <a:pPr eaLnBrk="1" hangingPunct="1"/>
            <a:r>
              <a:rPr lang="zh-CN" altLang="en-US" dirty="0"/>
              <a:t>因此，不能对所有容器使用相同算法。</a:t>
            </a:r>
          </a:p>
        </p:txBody>
      </p:sp>
    </p:spTree>
    <p:extLst>
      <p:ext uri="{BB962C8B-B14F-4D97-AF65-F5344CB8AC3E}">
        <p14:creationId xmlns:p14="http://schemas.microsoft.com/office/powerpoint/2010/main" val="53903524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33</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zh-CN" altLang="en-US" sz="3800" dirty="0"/>
              <a:t>迭代器</a:t>
            </a:r>
            <a:r>
              <a:rPr lang="en-US" altLang="zh-CN" sz="3800" dirty="0"/>
              <a:t>(iterator)</a:t>
            </a:r>
            <a:endParaRPr lang="zh-CN" altLang="en-US" sz="3800" dirty="0"/>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p:txBody>
          <a:bodyPr/>
          <a:lstStyle/>
          <a:p>
            <a:pPr eaLnBrk="1" hangingPunct="1"/>
            <a:r>
              <a:rPr lang="en-US" altLang="zh-CN" dirty="0"/>
              <a:t>replace</a:t>
            </a:r>
            <a:r>
              <a:rPr lang="zh-CN" altLang="en-US" dirty="0"/>
              <a:t>算法需要使用前向迭代器</a:t>
            </a:r>
            <a:endParaRPr lang="en-US" altLang="zh-CN" dirty="0"/>
          </a:p>
          <a:p>
            <a:pPr marL="0" indent="0" eaLnBrk="1" hangingPunct="1">
              <a:buNone/>
            </a:pPr>
            <a:r>
              <a:rPr lang="en-US" altLang="zh-CN" dirty="0"/>
              <a:t>     template&lt;</a:t>
            </a:r>
            <a:r>
              <a:rPr lang="en-US" altLang="zh-CN" dirty="0" err="1"/>
              <a:t>class_</a:t>
            </a:r>
            <a:r>
              <a:rPr lang="en-US" altLang="zh-CN" dirty="0" err="1">
                <a:solidFill>
                  <a:srgbClr val="FF0000"/>
                </a:solidFill>
              </a:rPr>
              <a:t>FwdIt</a:t>
            </a:r>
            <a:r>
              <a:rPr lang="en-US" altLang="zh-CN" dirty="0"/>
              <a:t>, </a:t>
            </a:r>
            <a:r>
              <a:rPr lang="en-US" altLang="zh-CN" dirty="0" err="1"/>
              <a:t>class_Ty</a:t>
            </a:r>
            <a:r>
              <a:rPr lang="en-US" altLang="zh-CN" dirty="0"/>
              <a:t>&gt; inline</a:t>
            </a:r>
            <a:br>
              <a:rPr lang="en-US" altLang="zh-CN" dirty="0"/>
            </a:br>
            <a:r>
              <a:rPr lang="en-US" altLang="zh-CN" dirty="0"/>
              <a:t>     void replace(_</a:t>
            </a:r>
            <a:r>
              <a:rPr lang="en-US" altLang="zh-CN" dirty="0" err="1"/>
              <a:t>FwdIt_First</a:t>
            </a:r>
            <a:r>
              <a:rPr lang="en-US" altLang="zh-CN" dirty="0"/>
              <a:t>, _</a:t>
            </a:r>
            <a:r>
              <a:rPr lang="en-US" altLang="zh-CN" dirty="0" err="1"/>
              <a:t>FwdIt_Last</a:t>
            </a:r>
            <a:r>
              <a:rPr lang="en-US" altLang="zh-CN" dirty="0"/>
              <a:t>,</a:t>
            </a:r>
            <a:br>
              <a:rPr lang="en-US" altLang="zh-CN" dirty="0"/>
            </a:br>
            <a:r>
              <a:rPr lang="en-US" altLang="zh-CN" dirty="0"/>
              <a:t>                </a:t>
            </a:r>
            <a:r>
              <a:rPr lang="en-US" altLang="zh-CN" dirty="0" err="1"/>
              <a:t>const_Ty</a:t>
            </a:r>
            <a:r>
              <a:rPr lang="en-US" altLang="zh-CN" dirty="0"/>
              <a:t>&amp; _</a:t>
            </a:r>
            <a:r>
              <a:rPr lang="en-US" altLang="zh-CN" dirty="0" err="1"/>
              <a:t>Oldval</a:t>
            </a:r>
            <a:r>
              <a:rPr lang="en-US" altLang="zh-CN" dirty="0"/>
              <a:t>, </a:t>
            </a:r>
            <a:r>
              <a:rPr lang="en-US" altLang="zh-CN" dirty="0" err="1"/>
              <a:t>const_Ty</a:t>
            </a:r>
            <a:r>
              <a:rPr lang="en-US" altLang="zh-CN" dirty="0"/>
              <a:t>&amp; _</a:t>
            </a:r>
            <a:r>
              <a:rPr lang="en-US" altLang="zh-CN" dirty="0" err="1"/>
              <a:t>Newval</a:t>
            </a:r>
            <a:r>
              <a:rPr lang="en-US" altLang="zh-CN" dirty="0"/>
              <a:t>)</a:t>
            </a:r>
          </a:p>
          <a:p>
            <a:pPr marL="0" indent="0" eaLnBrk="1" hangingPunct="1">
              <a:buNone/>
            </a:pPr>
            <a:endParaRPr lang="en-US" altLang="zh-CN" dirty="0"/>
          </a:p>
          <a:p>
            <a:pPr eaLnBrk="1" hangingPunct="1"/>
            <a:r>
              <a:rPr lang="en-US" altLang="zh-CN" dirty="0"/>
              <a:t>reverse</a:t>
            </a:r>
            <a:r>
              <a:rPr lang="zh-CN" altLang="en-US" dirty="0"/>
              <a:t>算法需要使用双向迭代器</a:t>
            </a:r>
            <a:endParaRPr lang="en-US" altLang="zh-CN" dirty="0"/>
          </a:p>
          <a:p>
            <a:pPr marL="0" indent="0" eaLnBrk="1" hangingPunct="1">
              <a:buNone/>
            </a:pPr>
            <a:r>
              <a:rPr lang="en-US" altLang="zh-CN" dirty="0"/>
              <a:t>     template &lt;class </a:t>
            </a:r>
            <a:r>
              <a:rPr lang="en-US" altLang="zh-CN" dirty="0" err="1">
                <a:solidFill>
                  <a:srgbClr val="FF0000"/>
                </a:solidFill>
              </a:rPr>
              <a:t>BidirectionalIterator</a:t>
            </a:r>
            <a:r>
              <a:rPr lang="en-US" altLang="zh-CN" dirty="0"/>
              <a:t>&gt; </a:t>
            </a:r>
          </a:p>
          <a:p>
            <a:pPr marL="0" indent="0" eaLnBrk="1" hangingPunct="1">
              <a:buNone/>
            </a:pPr>
            <a:r>
              <a:rPr lang="en-US" altLang="zh-CN" dirty="0"/>
              <a:t>     void reverse(</a:t>
            </a:r>
            <a:r>
              <a:rPr lang="en-US" altLang="zh-CN" dirty="0" err="1"/>
              <a:t>BidirectionalIterator</a:t>
            </a:r>
            <a:r>
              <a:rPr lang="en-US" altLang="zh-CN" dirty="0"/>
              <a:t> first,</a:t>
            </a:r>
          </a:p>
          <a:p>
            <a:pPr marL="0" indent="0" eaLnBrk="1" hangingPunct="1">
              <a:buNone/>
            </a:pPr>
            <a:r>
              <a:rPr lang="en-US" altLang="zh-CN" dirty="0"/>
              <a:t>                          </a:t>
            </a:r>
            <a:r>
              <a:rPr lang="en-US" altLang="zh-CN" dirty="0" err="1"/>
              <a:t>BidirectionalIterator</a:t>
            </a:r>
            <a:r>
              <a:rPr lang="en-US" altLang="zh-CN" dirty="0"/>
              <a:t> last)</a:t>
            </a:r>
          </a:p>
          <a:p>
            <a:pPr marL="0" indent="0" eaLnBrk="1" hangingPunct="1">
              <a:buNone/>
            </a:pPr>
            <a:r>
              <a:rPr lang="en-US" altLang="zh-CN" dirty="0">
                <a:solidFill>
                  <a:srgbClr val="FF0000"/>
                </a:solidFill>
              </a:rPr>
              <a:t>     </a:t>
            </a:r>
          </a:p>
          <a:p>
            <a:pPr marL="0" indent="0" eaLnBrk="1" hangingPunct="1">
              <a:buNone/>
            </a:pPr>
            <a:r>
              <a:rPr lang="en-US" altLang="zh-CN" dirty="0"/>
              <a:t>     </a:t>
            </a:r>
            <a:endParaRPr lang="zh-CN" altLang="en-US" dirty="0"/>
          </a:p>
        </p:txBody>
      </p:sp>
    </p:spTree>
    <p:extLst>
      <p:ext uri="{BB962C8B-B14F-4D97-AF65-F5344CB8AC3E}">
        <p14:creationId xmlns:p14="http://schemas.microsoft.com/office/powerpoint/2010/main" val="410569688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34</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zh-CN" altLang="en-US" sz="3800" dirty="0"/>
              <a:t>迭代器</a:t>
            </a:r>
            <a:r>
              <a:rPr lang="en-US" altLang="zh-CN" sz="3800" dirty="0"/>
              <a:t>(iterator)</a:t>
            </a:r>
            <a:endParaRPr lang="zh-CN" altLang="en-US" sz="3800" dirty="0"/>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66738" y="1341438"/>
            <a:ext cx="8001000" cy="5399930"/>
          </a:xfrm>
        </p:spPr>
        <p:txBody>
          <a:bodyPr/>
          <a:lstStyle/>
          <a:p>
            <a:pPr eaLnBrk="1" hangingPunct="1"/>
            <a:r>
              <a:rPr lang="en-US" altLang="zh-CN" dirty="0"/>
              <a:t>sort</a:t>
            </a:r>
            <a:r>
              <a:rPr lang="zh-CN" altLang="en-US" dirty="0"/>
              <a:t>算法需要使用随机访问迭代器</a:t>
            </a:r>
            <a:endParaRPr lang="en-US" altLang="zh-CN" dirty="0"/>
          </a:p>
          <a:p>
            <a:pPr marL="0" indent="0" eaLnBrk="1" hangingPunct="1">
              <a:buNone/>
            </a:pPr>
            <a:r>
              <a:rPr lang="en-US" altLang="zh-CN" dirty="0"/>
              <a:t>     template &lt;class </a:t>
            </a:r>
            <a:r>
              <a:rPr lang="en-US" altLang="zh-CN" dirty="0" err="1">
                <a:solidFill>
                  <a:srgbClr val="FF0000"/>
                </a:solidFill>
              </a:rPr>
              <a:t>RandomAccessIterator</a:t>
            </a:r>
            <a:r>
              <a:rPr lang="en-US" altLang="zh-CN" dirty="0"/>
              <a:t>&gt;</a:t>
            </a:r>
          </a:p>
          <a:p>
            <a:pPr marL="0" indent="0" eaLnBrk="1" hangingPunct="1">
              <a:buNone/>
            </a:pPr>
            <a:r>
              <a:rPr lang="en-US" altLang="zh-CN" dirty="0"/>
              <a:t>     void sort(</a:t>
            </a:r>
            <a:r>
              <a:rPr lang="en-US" altLang="zh-CN" dirty="0" err="1"/>
              <a:t>RandomAccessIterator</a:t>
            </a:r>
            <a:r>
              <a:rPr lang="en-US" altLang="zh-CN" dirty="0"/>
              <a:t> first,                       </a:t>
            </a:r>
          </a:p>
          <a:p>
            <a:pPr marL="0" indent="0" eaLnBrk="1" hangingPunct="1">
              <a:buNone/>
            </a:pPr>
            <a:r>
              <a:rPr lang="en-US" altLang="zh-CN" dirty="0"/>
              <a:t>                    </a:t>
            </a:r>
            <a:r>
              <a:rPr lang="en-US" altLang="zh-CN" dirty="0" err="1"/>
              <a:t>RandomAccessIterator</a:t>
            </a:r>
            <a:r>
              <a:rPr lang="en-US" altLang="zh-CN" dirty="0"/>
              <a:t> lase)</a:t>
            </a:r>
          </a:p>
          <a:p>
            <a:pPr marL="0" indent="0" eaLnBrk="1" hangingPunct="1">
              <a:buNone/>
            </a:pPr>
            <a:endParaRPr lang="en-US" altLang="zh-CN" dirty="0"/>
          </a:p>
          <a:p>
            <a:pPr eaLnBrk="1" hangingPunct="1"/>
            <a:r>
              <a:rPr lang="en-US" altLang="zh-CN" dirty="0"/>
              <a:t>find</a:t>
            </a:r>
            <a:r>
              <a:rPr lang="zh-CN" altLang="en-US" dirty="0"/>
              <a:t>算法需要输入迭代器</a:t>
            </a:r>
            <a:endParaRPr lang="en-US" altLang="zh-CN" dirty="0"/>
          </a:p>
          <a:p>
            <a:pPr marL="0" indent="0" eaLnBrk="1" hangingPunct="1">
              <a:buNone/>
            </a:pPr>
            <a:r>
              <a:rPr lang="en-US" altLang="zh-CN" dirty="0"/>
              <a:t>     template&lt;class </a:t>
            </a:r>
            <a:r>
              <a:rPr lang="en-US" altLang="zh-CN" dirty="0" err="1"/>
              <a:t>InputIterator</a:t>
            </a:r>
            <a:r>
              <a:rPr lang="en-US" altLang="zh-CN" dirty="0"/>
              <a:t>, class T&gt;</a:t>
            </a:r>
          </a:p>
          <a:p>
            <a:pPr marL="0" indent="0" eaLnBrk="1" hangingPunct="1">
              <a:buNone/>
            </a:pPr>
            <a:r>
              <a:rPr lang="en-US" altLang="zh-CN" dirty="0"/>
              <a:t>     </a:t>
            </a:r>
            <a:r>
              <a:rPr lang="en-US" altLang="zh-CN" dirty="0" err="1"/>
              <a:t>InputIterator</a:t>
            </a:r>
            <a:r>
              <a:rPr lang="en-US" altLang="zh-CN" dirty="0"/>
              <a:t> find(</a:t>
            </a:r>
            <a:r>
              <a:rPr lang="en-US" altLang="zh-CN" dirty="0" err="1"/>
              <a:t>InputIterator</a:t>
            </a:r>
            <a:r>
              <a:rPr lang="en-US" altLang="zh-CN" dirty="0"/>
              <a:t> </a:t>
            </a:r>
            <a:r>
              <a:rPr lang="en-US" altLang="zh-CN" dirty="0" err="1"/>
              <a:t>first,InputIterator</a:t>
            </a:r>
            <a:endParaRPr lang="en-US" altLang="zh-CN" dirty="0"/>
          </a:p>
          <a:p>
            <a:pPr marL="0" indent="0" eaLnBrk="1" hangingPunct="1">
              <a:buNone/>
            </a:pPr>
            <a:r>
              <a:rPr lang="en-US" altLang="zh-CN" dirty="0"/>
              <a:t>                              last, const T&amp; value){</a:t>
            </a:r>
          </a:p>
          <a:p>
            <a:pPr marL="0" indent="0" eaLnBrk="1" hangingPunct="1">
              <a:buNone/>
            </a:pPr>
            <a:r>
              <a:rPr lang="en-US" altLang="zh-CN" dirty="0"/>
              <a:t>             while(</a:t>
            </a:r>
            <a:r>
              <a:rPr lang="en-US" altLang="zh-CN" dirty="0" err="1"/>
              <a:t>firtst</a:t>
            </a:r>
            <a:r>
              <a:rPr lang="en-US" altLang="zh-CN" dirty="0"/>
              <a:t>!=last &amp;&amp; *first !=value) ++first;</a:t>
            </a:r>
          </a:p>
          <a:p>
            <a:pPr marL="0" indent="0" eaLnBrk="1" hangingPunct="1">
              <a:buNone/>
            </a:pPr>
            <a:r>
              <a:rPr lang="en-US" altLang="zh-CN" dirty="0"/>
              <a:t>             return first;</a:t>
            </a:r>
          </a:p>
          <a:p>
            <a:pPr marL="0" indent="0" eaLnBrk="1" hangingPunct="1">
              <a:buNone/>
            </a:pPr>
            <a:r>
              <a:rPr lang="en-US" altLang="zh-CN" dirty="0"/>
              <a:t>     }</a:t>
            </a:r>
          </a:p>
          <a:p>
            <a:pPr marL="0" indent="0" eaLnBrk="1" hangingPunct="1">
              <a:buNone/>
            </a:pPr>
            <a:r>
              <a:rPr lang="en-US" altLang="zh-CN" dirty="0"/>
              <a:t>     </a:t>
            </a:r>
          </a:p>
          <a:p>
            <a:pPr marL="0" indent="0" eaLnBrk="1" hangingPunct="1">
              <a:buNone/>
            </a:pPr>
            <a:r>
              <a:rPr lang="en-US" altLang="zh-CN" dirty="0"/>
              <a:t>     </a:t>
            </a:r>
            <a:endParaRPr lang="zh-CN" altLang="en-US" dirty="0"/>
          </a:p>
        </p:txBody>
      </p:sp>
    </p:spTree>
    <p:extLst>
      <p:ext uri="{BB962C8B-B14F-4D97-AF65-F5344CB8AC3E}">
        <p14:creationId xmlns:p14="http://schemas.microsoft.com/office/powerpoint/2010/main" val="37410975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4</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eaLnBrk="1" hangingPunct="1"/>
            <a:r>
              <a:rPr lang="zh-CN" altLang="en-US" sz="3800"/>
              <a:t>泛型程序设计</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p:txBody>
          <a:bodyPr/>
          <a:lstStyle/>
          <a:p>
            <a:pPr eaLnBrk="1" hangingPunct="1"/>
            <a:r>
              <a:rPr lang="zh-CN" altLang="en-US" dirty="0"/>
              <a:t>泛型是指在多种数据类型上皆可操作，是一种用来代替所有类型的“通用类型”。</a:t>
            </a:r>
            <a:endParaRPr lang="en-US" altLang="zh-CN" dirty="0"/>
          </a:p>
          <a:p>
            <a:pPr eaLnBrk="1" hangingPunct="1"/>
            <a:endParaRPr lang="en-US" altLang="zh-CN" dirty="0"/>
          </a:p>
          <a:p>
            <a:pPr eaLnBrk="1" hangingPunct="1"/>
            <a:r>
              <a:rPr lang="zh-CN" altLang="en-US" dirty="0"/>
              <a:t>泛型程序设计，能有效避免或减少数据类型给程序设计带来麻烦，将精力集中在业务逻辑的实现。</a:t>
            </a:r>
            <a:endParaRPr lang="en-US" altLang="zh-CN" dirty="0"/>
          </a:p>
          <a:p>
            <a:pPr marL="0" indent="0" eaLnBrk="1" hangingPunct="1">
              <a:buNone/>
            </a:pPr>
            <a:endParaRPr lang="en-US" altLang="zh-CN" dirty="0"/>
          </a:p>
          <a:p>
            <a:pPr eaLnBrk="1" hangingPunct="1"/>
            <a:r>
              <a:rPr lang="zh-CN" altLang="en-US" dirty="0"/>
              <a:t>泛型程序设计的重要技术基础：模板。</a:t>
            </a:r>
            <a:endParaRPr lang="en-US" altLang="zh-CN" dirty="0"/>
          </a:p>
          <a:p>
            <a:pPr eaLnBrk="1" hangingPunct="1"/>
            <a:endParaRPr lang="zh-CN" altLang="en-US" dirty="0"/>
          </a:p>
        </p:txBody>
      </p:sp>
    </p:spTree>
    <p:extLst>
      <p:ext uri="{BB962C8B-B14F-4D97-AF65-F5344CB8AC3E}">
        <p14:creationId xmlns:p14="http://schemas.microsoft.com/office/powerpoint/2010/main" val="183051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5</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eaLnBrk="1" hangingPunct="1"/>
            <a:r>
              <a:rPr lang="en-US" altLang="zh-CN" sz="3800" dirty="0"/>
              <a:t>C++</a:t>
            </a:r>
            <a:r>
              <a:rPr lang="zh-CN" altLang="en-US" sz="3800" dirty="0"/>
              <a:t>标准库组成</a:t>
            </a:r>
          </a:p>
        </p:txBody>
      </p:sp>
      <p:pic>
        <p:nvPicPr>
          <p:cNvPr id="3" name="图片 2" descr="图片包含 游戏机&#10;&#10;描述已自动生成">
            <a:extLst>
              <a:ext uri="{FF2B5EF4-FFF2-40B4-BE49-F238E27FC236}">
                <a16:creationId xmlns:a16="http://schemas.microsoft.com/office/drawing/2014/main" id="{66A6C430-C3F6-4E92-B5A4-CD835A49C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68" y="1390650"/>
            <a:ext cx="8399463" cy="4846662"/>
          </a:xfrm>
          <a:prstGeom prst="rect">
            <a:avLst/>
          </a:prstGeom>
        </p:spPr>
      </p:pic>
    </p:spTree>
    <p:extLst>
      <p:ext uri="{BB962C8B-B14F-4D97-AF65-F5344CB8AC3E}">
        <p14:creationId xmlns:p14="http://schemas.microsoft.com/office/powerpoint/2010/main" val="176122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6</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eaLnBrk="1" hangingPunct="1"/>
            <a:r>
              <a:rPr lang="zh-CN" altLang="en-US" sz="3800"/>
              <a:t>泛型程序设计</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p:txBody>
          <a:bodyPr/>
          <a:lstStyle/>
          <a:p>
            <a:pPr eaLnBrk="1" hangingPunct="1"/>
            <a:r>
              <a:rPr lang="zh-CN" altLang="en-US" dirty="0"/>
              <a:t>标准模板库 </a:t>
            </a:r>
            <a:r>
              <a:rPr lang="en-US" altLang="zh-CN" dirty="0"/>
              <a:t>(Standard Template Library) </a:t>
            </a:r>
            <a:r>
              <a:rPr lang="zh-CN" altLang="en-US" dirty="0"/>
              <a:t>是一些常用数据结构和算法的模板的集合。</a:t>
            </a:r>
            <a:endParaRPr lang="en-US" altLang="zh-CN" dirty="0"/>
          </a:p>
          <a:p>
            <a:pPr marL="0" indent="0" eaLnBrk="1" hangingPunct="1">
              <a:buNone/>
            </a:pPr>
            <a:r>
              <a:rPr lang="en-US" altLang="zh-CN" dirty="0">
                <a:solidFill>
                  <a:srgbClr val="FF0000"/>
                </a:solidFill>
              </a:rPr>
              <a:t>      </a:t>
            </a:r>
            <a:r>
              <a:rPr lang="zh-CN" altLang="en-US" dirty="0">
                <a:solidFill>
                  <a:srgbClr val="FF0000"/>
                </a:solidFill>
              </a:rPr>
              <a:t>数据结构：数组、链表、双端队列等；</a:t>
            </a:r>
            <a:endParaRPr lang="en-US" altLang="zh-CN" dirty="0">
              <a:solidFill>
                <a:srgbClr val="FF0000"/>
              </a:solidFill>
            </a:endParaRPr>
          </a:p>
          <a:p>
            <a:pPr marL="0" indent="0" eaLnBrk="1" hangingPunct="1">
              <a:buNone/>
            </a:pPr>
            <a:r>
              <a:rPr lang="en-US" altLang="zh-CN" dirty="0">
                <a:solidFill>
                  <a:srgbClr val="FF0000"/>
                </a:solidFill>
              </a:rPr>
              <a:t>      </a:t>
            </a:r>
            <a:r>
              <a:rPr lang="zh-CN" altLang="en-US" dirty="0">
                <a:solidFill>
                  <a:srgbClr val="FF0000"/>
                </a:solidFill>
              </a:rPr>
              <a:t>算法：查找、排序、累和、最大等。</a:t>
            </a:r>
            <a:endParaRPr lang="en-US" altLang="zh-CN" dirty="0">
              <a:solidFill>
                <a:srgbClr val="FF0000"/>
              </a:solidFill>
            </a:endParaRPr>
          </a:p>
          <a:p>
            <a:pPr marL="0" indent="0" eaLnBrk="1" hangingPunct="1">
              <a:buNone/>
            </a:pPr>
            <a:endParaRPr lang="zh-CN" altLang="en-US" dirty="0">
              <a:solidFill>
                <a:srgbClr val="FF0000"/>
              </a:solidFill>
            </a:endParaRPr>
          </a:p>
          <a:p>
            <a:pPr eaLnBrk="1" hangingPunct="1"/>
            <a:r>
              <a:rPr lang="zh-CN" altLang="en-US" dirty="0"/>
              <a:t>有了</a:t>
            </a:r>
            <a:r>
              <a:rPr lang="en-US" altLang="zh-CN" dirty="0"/>
              <a:t>STL</a:t>
            </a:r>
            <a:r>
              <a:rPr lang="zh-CN" altLang="en-US" dirty="0"/>
              <a:t>，不必再从头写大多的标准数据结构和算法，并且可获得非常高的性能。</a:t>
            </a:r>
          </a:p>
        </p:txBody>
      </p:sp>
    </p:spTree>
    <p:extLst>
      <p:ext uri="{BB962C8B-B14F-4D97-AF65-F5344CB8AC3E}">
        <p14:creationId xmlns:p14="http://schemas.microsoft.com/office/powerpoint/2010/main" val="318141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7</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eaLnBrk="1" hangingPunct="1"/>
            <a:r>
              <a:rPr lang="en-US" altLang="zh-CN" sz="3800" dirty="0"/>
              <a:t>STL</a:t>
            </a:r>
            <a:r>
              <a:rPr lang="zh-CN" altLang="en-US" sz="3800" dirty="0"/>
              <a:t>中常用技术</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2"/>
            <a:ext cx="8397750" cy="4967287"/>
          </a:xfrm>
        </p:spPr>
        <p:txBody>
          <a:bodyPr/>
          <a:lstStyle/>
          <a:p>
            <a:pPr eaLnBrk="1" hangingPunct="1"/>
            <a:r>
              <a:rPr lang="zh-CN" altLang="en-US" dirty="0"/>
              <a:t>排序中用过</a:t>
            </a:r>
            <a:endParaRPr lang="en-US" altLang="zh-CN" dirty="0"/>
          </a:p>
          <a:p>
            <a:pPr marL="0" indent="0" eaLnBrk="1" hangingPunct="1">
              <a:buNone/>
            </a:pPr>
            <a:r>
              <a:rPr lang="en-US" altLang="zh-CN" dirty="0"/>
              <a:t>     sort(</a:t>
            </a:r>
            <a:r>
              <a:rPr lang="en-US" altLang="zh-CN" dirty="0" err="1"/>
              <a:t>a,a+n</a:t>
            </a:r>
            <a:r>
              <a:rPr lang="en-US" altLang="zh-CN" dirty="0"/>
              <a:t>, greater&lt;int&gt;());      </a:t>
            </a:r>
          </a:p>
          <a:p>
            <a:pPr marL="0" indent="0" eaLnBrk="1" hangingPunct="1">
              <a:buNone/>
            </a:pPr>
            <a:r>
              <a:rPr lang="en-US" altLang="zh-CN" dirty="0"/>
              <a:t>      //</a:t>
            </a:r>
            <a:r>
              <a:rPr lang="zh-CN" altLang="en-US" dirty="0"/>
              <a:t>对整形数组</a:t>
            </a:r>
            <a:r>
              <a:rPr lang="en-US" altLang="zh-CN" dirty="0"/>
              <a:t>a</a:t>
            </a:r>
            <a:r>
              <a:rPr lang="zh-CN" altLang="en-US" dirty="0"/>
              <a:t>的</a:t>
            </a:r>
            <a:r>
              <a:rPr lang="en-US" altLang="zh-CN" dirty="0"/>
              <a:t>n</a:t>
            </a:r>
            <a:r>
              <a:rPr lang="zh-CN" altLang="en-US" dirty="0"/>
              <a:t>个元素降序排序</a:t>
            </a:r>
            <a:endParaRPr lang="en-US" altLang="zh-CN" dirty="0"/>
          </a:p>
          <a:p>
            <a:pPr marL="0" indent="0" eaLnBrk="1" hangingPunct="1">
              <a:buNone/>
            </a:pPr>
            <a:r>
              <a:rPr lang="en-US" altLang="zh-C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8</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eaLnBrk="1" hangingPunct="1"/>
            <a:r>
              <a:rPr lang="en-US" altLang="zh-CN" sz="3800" dirty="0"/>
              <a:t>STL</a:t>
            </a:r>
            <a:r>
              <a:rPr lang="zh-CN" altLang="en-US" sz="3800" dirty="0"/>
              <a:t>中常用技术</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2"/>
            <a:ext cx="8397750" cy="4967287"/>
          </a:xfrm>
        </p:spPr>
        <p:txBody>
          <a:bodyPr/>
          <a:lstStyle/>
          <a:p>
            <a:pPr marL="0" indent="0" eaLnBrk="1" hangingPunct="1">
              <a:buNone/>
            </a:pPr>
            <a:r>
              <a:rPr lang="en-US" altLang="zh-CN" dirty="0"/>
              <a:t>     </a:t>
            </a:r>
          </a:p>
        </p:txBody>
      </p:sp>
      <p:sp>
        <p:nvSpPr>
          <p:cNvPr id="5" name="Rectangle 6">
            <a:extLst>
              <a:ext uri="{FF2B5EF4-FFF2-40B4-BE49-F238E27FC236}">
                <a16:creationId xmlns:a16="http://schemas.microsoft.com/office/drawing/2014/main" id="{B89163DA-0BE0-4BE0-A293-4C1CC16F6224}"/>
              </a:ext>
            </a:extLst>
          </p:cNvPr>
          <p:cNvSpPr txBox="1">
            <a:spLocks noChangeArrowheads="1"/>
          </p:cNvSpPr>
          <p:nvPr/>
        </p:nvSpPr>
        <p:spPr bwMode="auto">
          <a:xfrm>
            <a:off x="586507" y="1305607"/>
            <a:ext cx="839775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buFont typeface="Wingdings" panose="05000000000000000000" pitchFamily="2" charset="2"/>
              <a:buChar char="p"/>
            </a:pPr>
            <a:r>
              <a:rPr lang="en-US" altLang="zh-CN" b="0" i="0" kern="0" dirty="0"/>
              <a:t>STL</a:t>
            </a:r>
            <a:r>
              <a:rPr lang="zh-CN" altLang="en-US" b="0" i="0" kern="0" dirty="0"/>
              <a:t>提供的各种算法，往往有两个版本：</a:t>
            </a:r>
            <a:endParaRPr lang="en-US" altLang="zh-CN" b="0" i="0" kern="0" dirty="0"/>
          </a:p>
          <a:p>
            <a:pPr marL="471487" lvl="1" indent="0" eaLnBrk="1" hangingPunct="1">
              <a:buNone/>
            </a:pPr>
            <a:r>
              <a:rPr lang="zh-CN" altLang="en-US" sz="2800" b="0" i="0" kern="0" dirty="0">
                <a:solidFill>
                  <a:schemeClr val="tx1"/>
                </a:solidFill>
              </a:rPr>
              <a:t>一个是最常用的某种运算（升序排序，求和，求最大元素</a:t>
            </a:r>
            <a:r>
              <a:rPr lang="en-US" altLang="zh-CN" sz="2800" b="0" i="0" kern="0" dirty="0">
                <a:solidFill>
                  <a:schemeClr val="tx1"/>
                </a:solidFill>
              </a:rPr>
              <a:t>);</a:t>
            </a:r>
          </a:p>
          <a:p>
            <a:pPr marL="471487" lvl="1" indent="0" eaLnBrk="1" hangingPunct="1">
              <a:buNone/>
            </a:pPr>
            <a:endParaRPr lang="en-US" altLang="zh-CN" sz="2800" b="0" i="0" kern="0" dirty="0">
              <a:solidFill>
                <a:schemeClr val="tx1"/>
              </a:solidFill>
            </a:endParaRPr>
          </a:p>
          <a:p>
            <a:pPr marL="471487" lvl="1" indent="0" eaLnBrk="1" hangingPunct="1">
              <a:buNone/>
            </a:pPr>
            <a:r>
              <a:rPr lang="zh-CN" altLang="en-US" sz="2800" b="0" i="0" kern="0" dirty="0">
                <a:solidFill>
                  <a:schemeClr val="tx1"/>
                </a:solidFill>
              </a:rPr>
              <a:t>第二个表现出更体现泛化，</a:t>
            </a:r>
            <a:r>
              <a:rPr lang="zh-CN" altLang="en-US" sz="2800" b="0" i="0" kern="0" dirty="0">
                <a:solidFill>
                  <a:srgbClr val="FF0000"/>
                </a:solidFill>
              </a:rPr>
              <a:t>增加策略参数（算法的最后一个参数）</a:t>
            </a:r>
            <a:r>
              <a:rPr lang="zh-CN" altLang="en-US" sz="2800" b="0" i="0" kern="0" dirty="0">
                <a:solidFill>
                  <a:schemeClr val="tx1"/>
                </a:solidFill>
              </a:rPr>
              <a:t>。策略参数可以是：函数指针、仿函数</a:t>
            </a:r>
            <a:r>
              <a:rPr lang="en-US" altLang="zh-CN" sz="2800" b="0" i="0" kern="0" dirty="0">
                <a:solidFill>
                  <a:schemeClr val="tx1"/>
                </a:solidFill>
              </a:rPr>
              <a:t>(</a:t>
            </a:r>
            <a:r>
              <a:rPr lang="zh-CN" altLang="en-US" sz="2800" b="0" i="0" kern="0" dirty="0">
                <a:solidFill>
                  <a:schemeClr val="tx1"/>
                </a:solidFill>
              </a:rPr>
              <a:t>函数对象</a:t>
            </a:r>
            <a:r>
              <a:rPr lang="en-US" altLang="zh-CN" sz="2800" b="0" i="0" kern="0" dirty="0">
                <a:solidFill>
                  <a:schemeClr val="tx1"/>
                </a:solidFill>
              </a:rPr>
              <a:t>)</a:t>
            </a:r>
            <a:r>
              <a:rPr lang="zh-CN" altLang="en-US" sz="2800" b="0" i="0" kern="0" dirty="0">
                <a:solidFill>
                  <a:schemeClr val="tx1"/>
                </a:solidFill>
              </a:rPr>
              <a:t>、</a:t>
            </a:r>
            <a:r>
              <a:rPr lang="en-US" altLang="zh-CN" sz="2800" b="0" i="0" kern="0" dirty="0">
                <a:solidFill>
                  <a:schemeClr val="tx1"/>
                </a:solidFill>
              </a:rPr>
              <a:t>lambda</a:t>
            </a:r>
            <a:r>
              <a:rPr lang="zh-CN" altLang="en-US" sz="2800" b="0" i="0" kern="0" dirty="0">
                <a:solidFill>
                  <a:schemeClr val="tx1"/>
                </a:solidFill>
              </a:rPr>
              <a:t>函数）</a:t>
            </a:r>
            <a:endParaRPr lang="en-US" altLang="zh-CN" sz="2800" b="0" i="0" kern="0" dirty="0">
              <a:solidFill>
                <a:schemeClr val="tx1"/>
              </a:solidFill>
            </a:endParaRPr>
          </a:p>
          <a:p>
            <a:pPr marL="471487" lvl="1" indent="0" eaLnBrk="1" hangingPunct="1">
              <a:buNone/>
            </a:pPr>
            <a:endParaRPr lang="en-US" altLang="zh-CN" sz="2800" b="0" i="0" kern="0" dirty="0"/>
          </a:p>
        </p:txBody>
      </p:sp>
    </p:spTree>
    <p:extLst>
      <p:ext uri="{BB962C8B-B14F-4D97-AF65-F5344CB8AC3E}">
        <p14:creationId xmlns:p14="http://schemas.microsoft.com/office/powerpoint/2010/main" val="169647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614F3518-EB20-456C-B555-DBDF9DB765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B1CBCE82-0129-4C06-8605-2FFE39EFA04B}" type="slidenum">
              <a:rPr lang="en-US" altLang="zh-CN" b="0" i="0" smtClean="0">
                <a:latin typeface="Verdana" panose="020B0604030504040204" pitchFamily="34" charset="0"/>
              </a:rPr>
              <a:pPr/>
              <a:t>9</a:t>
            </a:fld>
            <a:endParaRPr lang="en-US" altLang="zh-CN" b="0" i="0">
              <a:latin typeface="Verdana" panose="020B0604030504040204" pitchFamily="34" charset="0"/>
            </a:endParaRPr>
          </a:p>
        </p:txBody>
      </p:sp>
      <p:sp>
        <p:nvSpPr>
          <p:cNvPr id="19459" name="Rectangle 5">
            <a:extLst>
              <a:ext uri="{FF2B5EF4-FFF2-40B4-BE49-F238E27FC236}">
                <a16:creationId xmlns:a16="http://schemas.microsoft.com/office/drawing/2014/main" id="{78953B96-EF6D-4BD2-9BA8-A95BC19F1B0E}"/>
              </a:ext>
            </a:extLst>
          </p:cNvPr>
          <p:cNvSpPr>
            <a:spLocks noGrp="1" noChangeArrowheads="1"/>
          </p:cNvSpPr>
          <p:nvPr>
            <p:ph type="title"/>
          </p:nvPr>
        </p:nvSpPr>
        <p:spPr/>
        <p:txBody>
          <a:bodyPr/>
          <a:lstStyle/>
          <a:p>
            <a:pPr eaLnBrk="1" hangingPunct="1"/>
            <a:r>
              <a:rPr lang="en-US" altLang="zh-CN" sz="3800" dirty="0"/>
              <a:t>STL</a:t>
            </a:r>
            <a:r>
              <a:rPr lang="zh-CN" altLang="en-US" sz="3800" dirty="0"/>
              <a:t>中常用技术</a:t>
            </a:r>
            <a:r>
              <a:rPr lang="en-US" altLang="zh-CN" sz="3800" dirty="0"/>
              <a:t>—</a:t>
            </a:r>
            <a:r>
              <a:rPr lang="zh-CN" altLang="en-US" sz="3800" dirty="0"/>
              <a:t>仿函数</a:t>
            </a:r>
          </a:p>
        </p:txBody>
      </p:sp>
      <p:sp>
        <p:nvSpPr>
          <p:cNvPr id="19460" name="Rectangle 6">
            <a:extLst>
              <a:ext uri="{FF2B5EF4-FFF2-40B4-BE49-F238E27FC236}">
                <a16:creationId xmlns:a16="http://schemas.microsoft.com/office/drawing/2014/main" id="{A0408E80-051B-45CE-A9D2-089387B25A36}"/>
              </a:ext>
            </a:extLst>
          </p:cNvPr>
          <p:cNvSpPr>
            <a:spLocks noGrp="1" noChangeArrowheads="1"/>
          </p:cNvSpPr>
          <p:nvPr>
            <p:ph type="body" idx="1"/>
          </p:nvPr>
        </p:nvSpPr>
        <p:spPr>
          <a:xfrm>
            <a:off x="566738" y="1196752"/>
            <a:ext cx="8397750" cy="4967287"/>
          </a:xfrm>
        </p:spPr>
        <p:txBody>
          <a:bodyPr/>
          <a:lstStyle/>
          <a:p>
            <a:pPr eaLnBrk="1" hangingPunct="1"/>
            <a:r>
              <a:rPr lang="en-US" altLang="zh-CN" dirty="0"/>
              <a:t>  &lt;functional&gt;</a:t>
            </a:r>
          </a:p>
          <a:p>
            <a:pPr eaLnBrk="1" hangingPunct="1"/>
            <a:r>
              <a:rPr lang="en-US" altLang="zh-CN" dirty="0">
                <a:solidFill>
                  <a:srgbClr val="FF0000"/>
                </a:solidFill>
              </a:rPr>
              <a:t>template&lt;class _Ty = void&gt; </a:t>
            </a:r>
          </a:p>
          <a:p>
            <a:pPr marL="0" indent="0" eaLnBrk="1" hangingPunct="1">
              <a:buNone/>
            </a:pPr>
            <a:r>
              <a:rPr lang="en-US" altLang="zh-CN" dirty="0">
                <a:solidFill>
                  <a:srgbClr val="FF0000"/>
                </a:solidFill>
              </a:rPr>
              <a:t>      struct greater  </a:t>
            </a:r>
            <a:r>
              <a:rPr lang="en-US" altLang="zh-CN" dirty="0"/>
              <a:t>{ // </a:t>
            </a:r>
            <a:r>
              <a:rPr lang="en-US" altLang="zh-CN" dirty="0" err="1"/>
              <a:t>functor</a:t>
            </a:r>
            <a:r>
              <a:rPr lang="en-US" altLang="zh-CN" dirty="0"/>
              <a:t> for operator&gt; </a:t>
            </a:r>
          </a:p>
          <a:p>
            <a:pPr marL="0" indent="0" eaLnBrk="1" hangingPunct="1">
              <a:buNone/>
            </a:pPr>
            <a:r>
              <a:rPr lang="en-US" altLang="zh-CN" dirty="0"/>
              <a:t>            typedef _Ty </a:t>
            </a:r>
            <a:r>
              <a:rPr lang="en-US" altLang="zh-CN" dirty="0" err="1"/>
              <a:t>first_argument_type</a:t>
            </a:r>
            <a:r>
              <a:rPr lang="en-US" altLang="zh-CN" dirty="0"/>
              <a:t>; </a:t>
            </a:r>
          </a:p>
          <a:p>
            <a:pPr marL="0" indent="0" eaLnBrk="1" hangingPunct="1">
              <a:buNone/>
            </a:pPr>
            <a:r>
              <a:rPr lang="en-US" altLang="zh-CN" dirty="0"/>
              <a:t>            typedef _Ty </a:t>
            </a:r>
            <a:r>
              <a:rPr lang="en-US" altLang="zh-CN" dirty="0" err="1"/>
              <a:t>second_argument_type</a:t>
            </a:r>
            <a:r>
              <a:rPr lang="en-US" altLang="zh-CN" dirty="0"/>
              <a:t>;</a:t>
            </a:r>
          </a:p>
          <a:p>
            <a:pPr marL="0" indent="0" eaLnBrk="1" hangingPunct="1">
              <a:buNone/>
            </a:pPr>
            <a:r>
              <a:rPr lang="en-US" altLang="zh-CN" dirty="0"/>
              <a:t>            typedef bool </a:t>
            </a:r>
            <a:r>
              <a:rPr lang="en-US" altLang="zh-CN" dirty="0" err="1"/>
              <a:t>result_type</a:t>
            </a:r>
            <a:r>
              <a:rPr lang="en-US" altLang="zh-CN" dirty="0"/>
              <a:t>; </a:t>
            </a:r>
          </a:p>
          <a:p>
            <a:pPr marL="0" indent="0" eaLnBrk="1" hangingPunct="1">
              <a:buNone/>
            </a:pPr>
            <a:r>
              <a:rPr lang="en-US" altLang="zh-CN" dirty="0"/>
              <a:t>           </a:t>
            </a:r>
            <a:r>
              <a:rPr lang="en-US" altLang="zh-CN" dirty="0" err="1"/>
              <a:t>constexpr</a:t>
            </a:r>
            <a:r>
              <a:rPr lang="en-US" altLang="zh-CN" dirty="0"/>
              <a:t> </a:t>
            </a:r>
            <a:r>
              <a:rPr lang="en-US" altLang="zh-CN" dirty="0">
                <a:solidFill>
                  <a:srgbClr val="FF0000"/>
                </a:solidFill>
              </a:rPr>
              <a:t>bool operator()</a:t>
            </a:r>
            <a:r>
              <a:rPr lang="en-US" altLang="zh-CN" dirty="0"/>
              <a:t>(const _Ty&amp; _Left, const _Ty&amp; _Right) const </a:t>
            </a:r>
          </a:p>
          <a:p>
            <a:pPr marL="0" indent="0" eaLnBrk="1" hangingPunct="1">
              <a:buNone/>
            </a:pPr>
            <a:r>
              <a:rPr lang="en-US" altLang="zh-CN" dirty="0"/>
              <a:t>           { // apply operator&gt; to operands </a:t>
            </a:r>
          </a:p>
          <a:p>
            <a:pPr marL="0" indent="0" eaLnBrk="1" hangingPunct="1">
              <a:buNone/>
            </a:pPr>
            <a:r>
              <a:rPr lang="en-US" altLang="zh-CN" dirty="0"/>
              <a:t>                   return (_Left &gt; _Right); </a:t>
            </a:r>
          </a:p>
          <a:p>
            <a:pPr marL="0" indent="0" eaLnBrk="1" hangingPunct="1">
              <a:buNone/>
            </a:pPr>
            <a:r>
              <a:rPr lang="en-US" altLang="zh-CN" dirty="0"/>
              <a:t>            } </a:t>
            </a:r>
          </a:p>
          <a:p>
            <a:pPr marL="0" indent="0" eaLnBrk="1" hangingPunct="1">
              <a:buNone/>
            </a:pPr>
            <a:r>
              <a:rPr lang="en-US" altLang="zh-CN" dirty="0"/>
              <a:t>      };</a:t>
            </a:r>
            <a:endParaRPr lang="zh-CN" altLang="en-US" dirty="0"/>
          </a:p>
        </p:txBody>
      </p:sp>
    </p:spTree>
    <p:extLst>
      <p:ext uri="{BB962C8B-B14F-4D97-AF65-F5344CB8AC3E}">
        <p14:creationId xmlns:p14="http://schemas.microsoft.com/office/powerpoint/2010/main" val="2432243351"/>
      </p:ext>
    </p:extLst>
  </p:cSld>
  <p:clrMapOvr>
    <a:masterClrMapping/>
  </p:clrMapOvr>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11608</TotalTime>
  <Words>2941</Words>
  <Application>Microsoft Office PowerPoint</Application>
  <PresentationFormat>全屏显示(4:3)</PresentationFormat>
  <Paragraphs>363</Paragraphs>
  <Slides>34</Slides>
  <Notes>32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Calibri</vt:lpstr>
      <vt:lpstr>Times New Roman</vt:lpstr>
      <vt:lpstr>Verdana</vt:lpstr>
      <vt:lpstr>Wingdings</vt:lpstr>
      <vt:lpstr>1_Profile</vt:lpstr>
      <vt:lpstr>标准模板库STL </vt:lpstr>
      <vt:lpstr>内容</vt:lpstr>
      <vt:lpstr>泛型程序设计</vt:lpstr>
      <vt:lpstr>泛型程序设计</vt:lpstr>
      <vt:lpstr>C++标准库组成</vt:lpstr>
      <vt:lpstr>泛型程序设计</vt:lpstr>
      <vt:lpstr>STL中常用技术</vt:lpstr>
      <vt:lpstr>STL中常用技术</vt:lpstr>
      <vt:lpstr>STL中常用技术—仿函数</vt:lpstr>
      <vt:lpstr>STL中常用技术—仿函数</vt:lpstr>
      <vt:lpstr>STL中常用技术—仿函数</vt:lpstr>
      <vt:lpstr>STL中常用技术—仿函数</vt:lpstr>
      <vt:lpstr>系统自带仿函数练习</vt:lpstr>
      <vt:lpstr>STL中常用技术—lambda函数</vt:lpstr>
      <vt:lpstr>STL中常用技术—lambda函数</vt:lpstr>
      <vt:lpstr>STL中常用技术—lambda函数</vt:lpstr>
      <vt:lpstr>STL中常用技术—lambda函数</vt:lpstr>
      <vt:lpstr>Lambda函数练习</vt:lpstr>
      <vt:lpstr>Lambda函数练习</vt:lpstr>
      <vt:lpstr>Lambda函数练习</vt:lpstr>
      <vt:lpstr>lambda函数在STL中的应用</vt:lpstr>
      <vt:lpstr>练习</vt:lpstr>
      <vt:lpstr>STL基本概念</vt:lpstr>
      <vt:lpstr>STL结构图</vt:lpstr>
      <vt:lpstr>STL组成结构</vt:lpstr>
      <vt:lpstr>STL组成结构</vt:lpstr>
      <vt:lpstr>STL优点</vt:lpstr>
      <vt:lpstr>迭代器(iterator)</vt:lpstr>
      <vt:lpstr>迭代器(iterator)</vt:lpstr>
      <vt:lpstr>PowerPoint 演示文稿</vt:lpstr>
      <vt:lpstr>PowerPoint 演示文稿</vt:lpstr>
      <vt:lpstr>迭代器(iterator)</vt:lpstr>
      <vt:lpstr>迭代器(iterator)</vt:lpstr>
      <vt:lpstr>迭代器(iterator)</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guowei</dc:creator>
  <cp:lastModifiedBy>Dell</cp:lastModifiedBy>
  <cp:revision>1114</cp:revision>
  <cp:lastPrinted>2019-12-25T01:12:26Z</cp:lastPrinted>
  <dcterms:created xsi:type="dcterms:W3CDTF">2002-01-07T04:58:02Z</dcterms:created>
  <dcterms:modified xsi:type="dcterms:W3CDTF">2020-05-11T04:13:47Z</dcterms:modified>
</cp:coreProperties>
</file>