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78" r:id="rId2"/>
    <p:sldId id="409" r:id="rId3"/>
    <p:sldId id="412" r:id="rId4"/>
    <p:sldId id="413" r:id="rId5"/>
    <p:sldId id="414" r:id="rId6"/>
    <p:sldId id="415" r:id="rId7"/>
    <p:sldId id="417" r:id="rId8"/>
    <p:sldId id="423" r:id="rId9"/>
    <p:sldId id="416" r:id="rId10"/>
    <p:sldId id="419" r:id="rId11"/>
    <p:sldId id="424" r:id="rId12"/>
    <p:sldId id="420" r:id="rId13"/>
    <p:sldId id="422" r:id="rId14"/>
    <p:sldId id="421" r:id="rId15"/>
    <p:sldId id="436" r:id="rId16"/>
    <p:sldId id="442" r:id="rId17"/>
    <p:sldId id="426" r:id="rId18"/>
    <p:sldId id="444" r:id="rId19"/>
    <p:sldId id="435" r:id="rId20"/>
    <p:sldId id="437" r:id="rId21"/>
    <p:sldId id="525" r:id="rId22"/>
    <p:sldId id="427" r:id="rId23"/>
    <p:sldId id="522" r:id="rId24"/>
    <p:sldId id="445" r:id="rId25"/>
    <p:sldId id="446" r:id="rId26"/>
    <p:sldId id="428" r:id="rId27"/>
    <p:sldId id="429" r:id="rId28"/>
    <p:sldId id="431" r:id="rId29"/>
    <p:sldId id="433" r:id="rId30"/>
    <p:sldId id="432" r:id="rId31"/>
    <p:sldId id="434" r:id="rId32"/>
    <p:sldId id="523" r:id="rId33"/>
    <p:sldId id="524" r:id="rId34"/>
    <p:sldId id="425" r:id="rId35"/>
    <p:sldId id="439" r:id="rId36"/>
    <p:sldId id="441" r:id="rId37"/>
    <p:sldId id="440" r:id="rId38"/>
    <p:sldId id="443" r:id="rId39"/>
    <p:sldId id="526" r:id="rId4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13" autoAdjust="0"/>
  </p:normalViewPr>
  <p:slideViewPr>
    <p:cSldViewPr>
      <p:cViewPr varScale="1">
        <p:scale>
          <a:sx n="55" d="100"/>
          <a:sy n="55" d="100"/>
        </p:scale>
        <p:origin x="16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5BC7BB-D96D-47D4-AFF4-695DD2798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CBD52-5519-4436-833A-F09CD38AF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AC2E836-C2DB-4593-B953-9C35B238B7BA}" type="datetimeFigureOut">
              <a:rPr lang="zh-CN" altLang="en-US"/>
              <a:pPr>
                <a:defRPr/>
              </a:pPr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B006-D333-4D26-B59D-4C6685B858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7F62F-2A47-4675-8500-0A84D8471D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31187EE-F95A-45C9-A82E-972516608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4425C2-59D4-4E67-ADF0-C73D9578D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17269-5674-4DBF-9037-C317BA0439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C66DF56-6E63-4516-B05F-046AD1538EEF}" type="datetimeFigureOut">
              <a:rPr lang="zh-CN" altLang="en-US"/>
              <a:pPr>
                <a:defRPr/>
              </a:pPr>
              <a:t>2020/5/11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08E28F-AEAF-4394-9B46-808B78178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FAA7E4-032F-4BBD-AF43-A6ACE8DA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5EBD-AC96-4D5B-8C5F-C28025E8B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79CF-52B5-41BB-999A-ED1FEC1D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1E595D9-CE08-4F56-8426-30E198719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primer plus,  P734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6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80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 erase 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position); iterator erase 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first,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last);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42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&lt;=size,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删除超出的部分。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&gt;size, 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或默认值填充扩展出的空间。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容器容量，自动再分配、元素移动、释放原空间。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新增元素时，若超过当时的容量，则容量扩充两倍。若两倍容量仍不足，扩张至足够大容量。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3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&lt;=size,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删除超出的部分。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&gt;size, 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或默认值填充扩展出的空间。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容器容量，自动再分配、元素移动、释放原空间。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新增元素时，若超过当时的容量，则容量扩充两倍。若两倍容量仍不足，扩张至足够大容量。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1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78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1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7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与编程最有直接关系的科目，数据结构与算法。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4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0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的度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（第一行，第一列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的度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（第二行，第二列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（第三行，第三列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（第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行，第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每五年一次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标准委员会。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排序，查找，插入，删除。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图算法，求最短路径，最少中转次数。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5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72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83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for_each_n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first,n,fn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 对前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个元素执行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VS2019,CB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测试不认。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C++17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95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28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38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3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7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高级编程（第四版）。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STL</a:t>
            </a:r>
            <a:r>
              <a:rPr lang="zh-CN" altLang="en-US" dirty="0"/>
              <a:t>源码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剖析：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非标准序列式：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slist,heap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非标准关联式：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hashtable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hash_set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hash_map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hash_multiset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hash_multimap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46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56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67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28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34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55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3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68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28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&lt;&lt;get&lt;3&gt;(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)&lt;&lt;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00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7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SGI STL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vector</a:t>
            </a:r>
            <a:r>
              <a:rPr lang="zh-CN" altLang="en-US" dirty="0">
                <a:solidFill>
                  <a:srgbClr val="FF0000"/>
                </a:solidFill>
              </a:rPr>
              <a:t>实现于更底层的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stl_vector.h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T: </a:t>
            </a:r>
            <a:r>
              <a:rPr lang="zh-CN" altLang="en-US" dirty="0">
                <a:solidFill>
                  <a:srgbClr val="FF0000"/>
                </a:solidFill>
              </a:rPr>
              <a:t>类型参数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Allocator = allocator&lt;T&gt;  </a:t>
            </a:r>
            <a:r>
              <a:rPr lang="zh-CN" altLang="en-US" dirty="0">
                <a:solidFill>
                  <a:srgbClr val="FF0000"/>
                </a:solidFill>
              </a:rPr>
              <a:t>：内存分配器，默认</a:t>
            </a:r>
            <a:r>
              <a:rPr lang="en-US" altLang="zh-CN" dirty="0">
                <a:solidFill>
                  <a:srgbClr val="FF0000"/>
                </a:solidFill>
              </a:rPr>
              <a:t>allocator&lt;T&gt;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以顺序结构实现的线性表。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9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2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3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红色，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6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9AEF752-935A-43A5-BBEB-74972F87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69B1D-0328-47BC-9893-F6FCFC6E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89F14-1B5C-49B9-94A8-9124C0D4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FC93F-A42E-4716-BBD6-AD4F57ED2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541894-270D-4ED6-8B43-BF647A3B2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19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BAB4F-14D3-44FC-80B1-C349DAF64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8C13-EC54-408F-B85F-12F1B6B18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78B8-A29B-4D6C-9969-9F6EAF58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141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E31BC-4392-4C3C-BD85-BD3FC41D1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04778-2224-4618-BA8C-0FFD70834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948-466C-4334-B249-EF0F55B52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793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1B6A8-7767-4E52-B29A-85DA828FF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9FB-B94D-4FB0-9837-9FB5451F7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978C-2545-463C-AEE0-983D9598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754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C7056-26DC-4FE4-AAFA-73646D2F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96DBB-8005-4DAE-8D21-E5597A87D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B317-0BC9-4E2C-94B2-4CCDC557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857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CCA4B-0CCA-495E-AB0D-5FB0A4E6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E6F00-5182-4663-95C5-96B19628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AB26-0F17-44CE-9350-9371B998D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734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DDDD43-98AE-48BA-BCBC-53F43DBC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59FDD5-8D2C-4A82-927E-77A1DA40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0B8C-E5D6-4BA1-AEA7-8354CDD6C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8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2A5EC0-93AB-4848-9AE3-67449389D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DAC85-BEA8-4343-96CA-EF81FEC9E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CCCE-FDD1-40A9-891E-8A2D05F61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53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ABB5DC-77B0-4C2F-ACB7-50ACA47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C3570D-C5D5-44C9-8489-E0CE335D9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0D4E-ED90-40CF-9D66-458E972CD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783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A4847-045E-425A-98F8-7520AC7C4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52B7D-C17B-4F65-8FED-CFA20ECE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D19C-B91D-49B8-89DB-D9D94E1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2CADB-07A5-44AC-A102-2BFAA9BF6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48A08-E2F3-455D-9124-7CD847508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054B-FABB-4D3E-8EB5-129DEF6D7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162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57B11-CF33-4BE2-A7E2-94CCB096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569A49-C4B3-4308-A63C-8D708AB5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934EC-323C-4A81-942F-AA4B0FE0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B55B2D4C-EFA1-4F34-9E1B-4752E12F7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B2F1205E-E71E-4CA2-8025-AF7AC8F45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26BA33B-FDBD-4ADA-A0B0-A71B82D87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A0528-17AD-478D-8711-FEA9A7372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标准模板库</a:t>
            </a:r>
            <a:r>
              <a:rPr lang="en-US" altLang="zh-CN" sz="4000" dirty="0"/>
              <a:t>STL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id="{ED59A0AD-1A84-4C8C-93E7-0497D33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数组替代品</a:t>
            </a:r>
            <a:r>
              <a:rPr lang="en-US" altLang="zh-CN" sz="2800" dirty="0"/>
              <a:t>—vector</a:t>
            </a:r>
            <a:r>
              <a:rPr lang="zh-CN" altLang="en-US" sz="2800" dirty="0"/>
              <a:t>，</a:t>
            </a:r>
            <a:r>
              <a:rPr lang="en-US" altLang="zh-CN" sz="2800" dirty="0"/>
              <a:t>array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，插入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947787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尾端插入元素</a:t>
            </a:r>
            <a:r>
              <a:rPr lang="en-US" altLang="zh-CN" dirty="0"/>
              <a:t>x</a:t>
            </a:r>
          </a:p>
          <a:p>
            <a:pPr marL="0" indent="0" eaLnBrk="1" hangingPunct="1">
              <a:buNone/>
            </a:pPr>
            <a:r>
              <a:rPr lang="en-US" altLang="zh-CN" dirty="0"/>
              <a:t>     void </a:t>
            </a:r>
            <a:r>
              <a:rPr lang="en-US" altLang="zh-CN" dirty="0" err="1"/>
              <a:t>push_back</a:t>
            </a:r>
            <a:r>
              <a:rPr lang="en-US" altLang="zh-CN" dirty="0"/>
              <a:t> (const </a:t>
            </a:r>
            <a:r>
              <a:rPr lang="en-US" altLang="zh-CN" dirty="0" err="1"/>
              <a:t>value_type</a:t>
            </a:r>
            <a:r>
              <a:rPr lang="en-US" altLang="zh-CN" dirty="0"/>
              <a:t>&amp;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void </a:t>
            </a:r>
            <a:r>
              <a:rPr lang="en-US" altLang="zh-CN" dirty="0" err="1">
                <a:solidFill>
                  <a:srgbClr val="FF0000"/>
                </a:solidFill>
              </a:rPr>
              <a:t>push_back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value_type</a:t>
            </a:r>
            <a:r>
              <a:rPr lang="en-US" altLang="zh-CN" dirty="0">
                <a:solidFill>
                  <a:srgbClr val="FF0000"/>
                </a:solidFill>
              </a:rPr>
              <a:t>&amp;&amp;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zh-CN" altLang="en-US" kern="1200" dirty="0"/>
              <a:t>迭代器位置插入</a:t>
            </a:r>
            <a:endParaRPr lang="en-US" altLang="zh-CN" kern="1200" dirty="0"/>
          </a:p>
          <a:p>
            <a:pPr marL="0" indent="0" eaLnBrk="1" hangingPunct="1">
              <a:buNone/>
            </a:pPr>
            <a:r>
              <a:rPr lang="en-US" altLang="zh-CN" kern="1200" dirty="0"/>
              <a:t>     iterator insert (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position, const </a:t>
            </a:r>
            <a:r>
              <a:rPr lang="en-US" altLang="zh-CN" kern="1200" dirty="0" err="1"/>
              <a:t>value_type</a:t>
            </a:r>
            <a:r>
              <a:rPr lang="en-US" altLang="zh-CN" kern="1200" dirty="0"/>
              <a:t>&amp; </a:t>
            </a:r>
            <a:r>
              <a:rPr lang="en-US" altLang="zh-CN" kern="1200" dirty="0" err="1"/>
              <a:t>val</a:t>
            </a:r>
            <a:r>
              <a:rPr lang="en-US" altLang="zh-CN" kern="1200" dirty="0"/>
              <a:t>);</a:t>
            </a:r>
          </a:p>
          <a:p>
            <a:pPr eaLnBrk="1" hangingPunct="1"/>
            <a:r>
              <a:rPr lang="zh-CN" altLang="en-US" kern="1200" dirty="0"/>
              <a:t>迭代器位置插入</a:t>
            </a:r>
            <a:r>
              <a:rPr lang="en-US" altLang="zh-CN" kern="1200" dirty="0"/>
              <a:t>n</a:t>
            </a:r>
            <a:r>
              <a:rPr lang="zh-CN" altLang="en-US" kern="1200" dirty="0"/>
              <a:t>个元素，值</a:t>
            </a:r>
            <a:r>
              <a:rPr lang="en-US" altLang="zh-CN" kern="1200" dirty="0" err="1"/>
              <a:t>val</a:t>
            </a:r>
            <a:endParaRPr lang="en-US" altLang="zh-CN" kern="1200" dirty="0"/>
          </a:p>
          <a:p>
            <a:pPr marL="0" indent="0" eaLnBrk="1" hangingPunct="1">
              <a:buNone/>
            </a:pPr>
            <a:r>
              <a:rPr lang="en-US" altLang="zh-CN" kern="1200" dirty="0"/>
              <a:t>     iterator insert (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position, </a:t>
            </a:r>
            <a:r>
              <a:rPr lang="en-US" altLang="zh-CN" kern="1200" dirty="0" err="1"/>
              <a:t>size_type</a:t>
            </a:r>
            <a:r>
              <a:rPr lang="en-US" altLang="zh-CN" kern="1200" dirty="0"/>
              <a:t> n, const 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                       </a:t>
            </a:r>
            <a:r>
              <a:rPr lang="en-US" altLang="zh-CN" kern="1200" dirty="0" err="1"/>
              <a:t>value_type</a:t>
            </a:r>
            <a:r>
              <a:rPr lang="en-US" altLang="zh-CN" kern="1200" dirty="0"/>
              <a:t>&amp; </a:t>
            </a:r>
            <a:r>
              <a:rPr lang="en-US" altLang="zh-CN" kern="1200" dirty="0" err="1"/>
              <a:t>val</a:t>
            </a:r>
            <a:r>
              <a:rPr lang="en-US" altLang="zh-CN" kern="1200" dirty="0"/>
              <a:t>); </a:t>
            </a:r>
          </a:p>
          <a:p>
            <a:pPr eaLnBrk="1" hangingPunct="1"/>
            <a:r>
              <a:rPr lang="zh-CN" altLang="en-US" kern="1200" dirty="0"/>
              <a:t>迭代器位置插入一组数据，范围插入</a:t>
            </a:r>
            <a:endParaRPr lang="en-US" altLang="zh-CN" kern="1200" dirty="0"/>
          </a:p>
          <a:p>
            <a:pPr marL="0" indent="0" eaLnBrk="1" hangingPunct="1">
              <a:buNone/>
            </a:pPr>
            <a:r>
              <a:rPr lang="en-US" altLang="zh-CN" kern="1200" dirty="0"/>
              <a:t>     template &lt;class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iterator insert (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position,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first,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          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last);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3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，插入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9477870" cy="5516562"/>
          </a:xfrm>
        </p:spPr>
        <p:txBody>
          <a:bodyPr/>
          <a:lstStyle/>
          <a:p>
            <a:pPr eaLnBrk="1" hangingPunct="1"/>
            <a:r>
              <a:rPr lang="zh-CN" altLang="en-US" kern="1200" dirty="0">
                <a:solidFill>
                  <a:srgbClr val="FF0000"/>
                </a:solidFill>
              </a:rPr>
              <a:t>迭代器位置，插入右值引用</a:t>
            </a:r>
            <a:r>
              <a:rPr lang="en-US" altLang="zh-CN" kern="1200" dirty="0" err="1">
                <a:solidFill>
                  <a:srgbClr val="FF0000"/>
                </a:solidFill>
              </a:rPr>
              <a:t>val</a:t>
            </a:r>
            <a:r>
              <a:rPr lang="en-US" altLang="zh-CN" kern="1200" dirty="0">
                <a:solidFill>
                  <a:srgbClr val="FF0000"/>
                </a:solidFill>
              </a:rPr>
              <a:t>, </a:t>
            </a:r>
            <a:r>
              <a:rPr lang="zh-CN" altLang="en-US" kern="1200" dirty="0">
                <a:solidFill>
                  <a:srgbClr val="FF0000"/>
                </a:solidFill>
              </a:rPr>
              <a:t>移动插入</a:t>
            </a:r>
            <a:endParaRPr lang="en-US" altLang="zh-CN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iterator insert (</a:t>
            </a:r>
            <a:r>
              <a:rPr lang="en-US" altLang="zh-CN" kern="1200" dirty="0" err="1">
                <a:solidFill>
                  <a:srgbClr val="FF0000"/>
                </a:solidFill>
              </a:rPr>
              <a:t>const_iterator</a:t>
            </a:r>
            <a:r>
              <a:rPr lang="en-US" altLang="zh-CN" kern="1200" dirty="0">
                <a:solidFill>
                  <a:srgbClr val="FF0000"/>
                </a:solidFill>
              </a:rPr>
              <a:t> position, </a:t>
            </a:r>
            <a:r>
              <a:rPr lang="en-US" altLang="zh-CN" kern="1200" dirty="0" err="1">
                <a:solidFill>
                  <a:srgbClr val="FF0000"/>
                </a:solidFill>
              </a:rPr>
              <a:t>value_type</a:t>
            </a:r>
            <a:r>
              <a:rPr lang="en-US" altLang="zh-CN" kern="1200" dirty="0">
                <a:solidFill>
                  <a:srgbClr val="FF0000"/>
                </a:solidFill>
              </a:rPr>
              <a:t>&amp;&amp; </a:t>
            </a:r>
            <a:r>
              <a:rPr lang="en-US" altLang="zh-CN" kern="1200" dirty="0" err="1">
                <a:solidFill>
                  <a:srgbClr val="FF0000"/>
                </a:solidFill>
              </a:rPr>
              <a:t>val</a:t>
            </a:r>
            <a:r>
              <a:rPr lang="en-US" altLang="zh-CN" kern="1200" dirty="0">
                <a:solidFill>
                  <a:srgbClr val="FF0000"/>
                </a:solidFill>
              </a:rPr>
              <a:t>);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kern="1200" dirty="0">
                <a:solidFill>
                  <a:srgbClr val="FF0000"/>
                </a:solidFill>
              </a:rPr>
              <a:t>迭代器位置，插入初始列表</a:t>
            </a:r>
            <a:endParaRPr lang="en-US" altLang="zh-CN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 iterator insert (</a:t>
            </a:r>
            <a:r>
              <a:rPr lang="en-US" altLang="zh-CN" kern="1200" dirty="0" err="1">
                <a:solidFill>
                  <a:srgbClr val="FF0000"/>
                </a:solidFill>
              </a:rPr>
              <a:t>const_iterator</a:t>
            </a:r>
            <a:r>
              <a:rPr lang="en-US" altLang="zh-CN" kern="1200" dirty="0">
                <a:solidFill>
                  <a:srgbClr val="FF0000"/>
                </a:solidFill>
              </a:rPr>
              <a:t> position, </a:t>
            </a: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                     </a:t>
            </a:r>
            <a:r>
              <a:rPr lang="en-US" altLang="zh-CN" kern="12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kern="1200" dirty="0">
                <a:solidFill>
                  <a:srgbClr val="FF0000"/>
                </a:solidFill>
              </a:rPr>
              <a:t>&lt;</a:t>
            </a:r>
            <a:r>
              <a:rPr lang="en-US" altLang="zh-CN" kern="1200" dirty="0" err="1">
                <a:solidFill>
                  <a:srgbClr val="FF0000"/>
                </a:solidFill>
              </a:rPr>
              <a:t>value_type</a:t>
            </a:r>
            <a:r>
              <a:rPr lang="en-US" altLang="zh-CN" kern="1200" dirty="0">
                <a:solidFill>
                  <a:srgbClr val="FF0000"/>
                </a:solidFill>
              </a:rPr>
              <a:t>&gt; </a:t>
            </a:r>
            <a:r>
              <a:rPr lang="en-US" altLang="zh-CN" kern="1200" dirty="0" err="1">
                <a:solidFill>
                  <a:srgbClr val="FF0000"/>
                </a:solidFill>
              </a:rPr>
              <a:t>il</a:t>
            </a:r>
            <a:r>
              <a:rPr lang="en-US" altLang="zh-CN" kern="1200" dirty="0">
                <a:solidFill>
                  <a:srgbClr val="FF0000"/>
                </a:solidFill>
              </a:rPr>
              <a:t>);</a:t>
            </a:r>
            <a:endParaRPr lang="zh-CN" altLang="en-US" kern="12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018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，删除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9477870" cy="5516562"/>
          </a:xfrm>
        </p:spPr>
        <p:txBody>
          <a:bodyPr/>
          <a:lstStyle/>
          <a:p>
            <a:pPr eaLnBrk="1" hangingPunct="1"/>
            <a:r>
              <a:rPr lang="zh-CN" altLang="en-US" kern="1200" dirty="0"/>
              <a:t>位置删除，范围删除</a:t>
            </a:r>
            <a:endParaRPr lang="en-US" altLang="zh-CN" kern="1200" dirty="0"/>
          </a:p>
          <a:p>
            <a:pPr marL="0" indent="0" eaLnBrk="1" hangingPunct="1">
              <a:buNone/>
            </a:pPr>
            <a:r>
              <a:rPr lang="en-US" altLang="zh-CN" kern="1200" dirty="0"/>
              <a:t>     iterator erase (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position); 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iterator erase (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first, </a:t>
            </a:r>
            <a:r>
              <a:rPr lang="en-US" altLang="zh-CN" kern="1200" dirty="0" err="1"/>
              <a:t>const_iterator</a:t>
            </a:r>
            <a:r>
              <a:rPr lang="en-US" altLang="zh-CN" kern="1200" dirty="0"/>
              <a:t> last);</a:t>
            </a:r>
            <a:endParaRPr lang="zh-CN" altLang="en-US" kern="120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删除最后一个元素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void </a:t>
            </a:r>
            <a:r>
              <a:rPr lang="en-US" altLang="zh-CN" dirty="0" err="1"/>
              <a:t>pop_back</a:t>
            </a:r>
            <a:r>
              <a:rPr lang="en-US" altLang="zh-CN" dirty="0"/>
              <a:t>();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清空容器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void clear();</a:t>
            </a:r>
          </a:p>
        </p:txBody>
      </p:sp>
    </p:spTree>
    <p:extLst>
      <p:ext uri="{BB962C8B-B14F-4D97-AF65-F5344CB8AC3E}">
        <p14:creationId xmlns:p14="http://schemas.microsoft.com/office/powerpoint/2010/main" val="41612458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，赋值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9477870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kern="1200" dirty="0"/>
              <a:t>template &lt;class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void assign (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first,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last); </a:t>
            </a:r>
          </a:p>
          <a:p>
            <a:pPr eaLnBrk="1" hangingPunct="1"/>
            <a:r>
              <a:rPr lang="en-US" altLang="zh-CN" kern="1200" dirty="0"/>
              <a:t>void assign (</a:t>
            </a:r>
            <a:r>
              <a:rPr lang="en-US" altLang="zh-CN" kern="1200" dirty="0" err="1"/>
              <a:t>size_type</a:t>
            </a:r>
            <a:r>
              <a:rPr lang="en-US" altLang="zh-CN" kern="1200" dirty="0"/>
              <a:t> n, const </a:t>
            </a:r>
            <a:r>
              <a:rPr lang="en-US" altLang="zh-CN" kern="1200" dirty="0" err="1"/>
              <a:t>value_type</a:t>
            </a:r>
            <a:r>
              <a:rPr lang="en-US" altLang="zh-CN" kern="1200" dirty="0"/>
              <a:t>&amp; </a:t>
            </a:r>
            <a:r>
              <a:rPr lang="en-US" altLang="zh-CN" kern="1200" dirty="0" err="1"/>
              <a:t>val</a:t>
            </a:r>
            <a:r>
              <a:rPr lang="en-US" altLang="zh-CN" kern="1200" dirty="0"/>
              <a:t>); </a:t>
            </a:r>
          </a:p>
          <a:p>
            <a:pPr eaLnBrk="1" hangingPunct="1"/>
            <a:r>
              <a:rPr lang="en-US" altLang="zh-CN" kern="1200" dirty="0">
                <a:solidFill>
                  <a:srgbClr val="FF0000"/>
                </a:solidFill>
              </a:rPr>
              <a:t>void assign (</a:t>
            </a:r>
            <a:r>
              <a:rPr lang="en-US" altLang="zh-CN" kern="12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kern="1200" dirty="0">
                <a:solidFill>
                  <a:srgbClr val="FF0000"/>
                </a:solidFill>
              </a:rPr>
              <a:t>&lt;</a:t>
            </a:r>
            <a:r>
              <a:rPr lang="en-US" altLang="zh-CN" kern="1200" dirty="0" err="1">
                <a:solidFill>
                  <a:srgbClr val="FF0000"/>
                </a:solidFill>
              </a:rPr>
              <a:t>value_type</a:t>
            </a:r>
            <a:r>
              <a:rPr lang="en-US" altLang="zh-CN" kern="1200" dirty="0">
                <a:solidFill>
                  <a:srgbClr val="FF0000"/>
                </a:solidFill>
              </a:rPr>
              <a:t>&gt; </a:t>
            </a:r>
            <a:r>
              <a:rPr lang="en-US" altLang="zh-CN" kern="1200" dirty="0" err="1">
                <a:solidFill>
                  <a:srgbClr val="FF0000"/>
                </a:solidFill>
              </a:rPr>
              <a:t>il</a:t>
            </a:r>
            <a:r>
              <a:rPr lang="en-US" altLang="zh-CN" kern="1200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endParaRPr lang="en-US" altLang="zh-CN" kern="12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kern="1200" dirty="0"/>
              <a:t>vector&amp; operator= (const vector&amp; x); </a:t>
            </a:r>
          </a:p>
          <a:p>
            <a:pPr eaLnBrk="1" hangingPunct="1"/>
            <a:r>
              <a:rPr lang="en-US" altLang="zh-CN" kern="1200" dirty="0"/>
              <a:t>vector&amp; operator= (vector&amp;&amp; x); </a:t>
            </a:r>
          </a:p>
          <a:p>
            <a:pPr eaLnBrk="1" hangingPunct="1"/>
            <a:r>
              <a:rPr lang="en-US" altLang="zh-CN" kern="1200" dirty="0">
                <a:solidFill>
                  <a:srgbClr val="FF0000"/>
                </a:solidFill>
              </a:rPr>
              <a:t>vector&amp; operator= (</a:t>
            </a:r>
            <a:r>
              <a:rPr lang="en-US" altLang="zh-CN" kern="12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kern="1200" dirty="0">
                <a:solidFill>
                  <a:srgbClr val="FF0000"/>
                </a:solidFill>
              </a:rPr>
              <a:t>&lt;</a:t>
            </a:r>
            <a:r>
              <a:rPr lang="en-US" altLang="zh-CN" kern="1200" dirty="0" err="1">
                <a:solidFill>
                  <a:srgbClr val="FF0000"/>
                </a:solidFill>
              </a:rPr>
              <a:t>value_type</a:t>
            </a:r>
            <a:r>
              <a:rPr lang="en-US" altLang="zh-CN" kern="1200" dirty="0">
                <a:solidFill>
                  <a:srgbClr val="FF0000"/>
                </a:solidFill>
              </a:rPr>
              <a:t>&gt; </a:t>
            </a:r>
            <a:r>
              <a:rPr lang="en-US" altLang="zh-CN" kern="1200" dirty="0" err="1">
                <a:solidFill>
                  <a:srgbClr val="FF0000"/>
                </a:solidFill>
              </a:rPr>
              <a:t>il</a:t>
            </a:r>
            <a:r>
              <a:rPr lang="en-US" altLang="zh-CN" kern="1200" dirty="0">
                <a:solidFill>
                  <a:srgbClr val="FF0000"/>
                </a:solidFill>
              </a:rPr>
              <a:t>);</a:t>
            </a:r>
            <a:endParaRPr lang="zh-CN" altLang="en-US" kern="12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kern="1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kern="1200" dirty="0"/>
              <a:t>参数解释同</a:t>
            </a:r>
            <a:r>
              <a:rPr lang="en-US" altLang="zh-CN" kern="1200" dirty="0"/>
              <a:t>vector</a:t>
            </a:r>
            <a:r>
              <a:rPr lang="zh-CN" altLang="en-US" kern="1200" dirty="0"/>
              <a:t>的插入，删除。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510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，其它方法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6406"/>
              </p:ext>
            </p:extLst>
          </p:nvPr>
        </p:nvGraphicFramePr>
        <p:xfrm>
          <a:off x="683568" y="1397000"/>
          <a:ext cx="7892106" cy="49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2635522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capacity() </a:t>
                      </a:r>
                      <a:r>
                        <a:rPr lang="en-US" altLang="zh-CN" sz="2800" dirty="0"/>
                        <a:t>const;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返回容量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empty() </a:t>
                      </a:r>
                      <a:r>
                        <a:rPr lang="en-US" altLang="zh-CN" sz="2800" dirty="0"/>
                        <a:t>const;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9042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</a:t>
                      </a:r>
                      <a:r>
                        <a:rPr lang="en-US" altLang="zh-CN" sz="2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n); </a:t>
                      </a:r>
                    </a:p>
                    <a:p>
                      <a:pPr algn="l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const_reference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 const;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个元素引用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15211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resize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new_size</a:t>
                      </a:r>
                      <a:r>
                        <a:rPr lang="en-US" altLang="zh-CN" sz="2800" dirty="0"/>
                        <a:t>, const T&amp; x);</a:t>
                      </a:r>
                    </a:p>
                    <a:p>
                      <a:pPr algn="l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resize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new_size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改变序列长度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8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600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，其它方法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53163"/>
              </p:ext>
            </p:extLst>
          </p:nvPr>
        </p:nvGraphicFramePr>
        <p:xfrm>
          <a:off x="683568" y="1397000"/>
          <a:ext cx="7892106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2635522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void swap (vector&amp; x);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326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，其它方法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B7DF5F-2881-443C-92DE-2C374502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268760"/>
            <a:ext cx="947787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3200" b="0" i="0" kern="0" dirty="0" err="1"/>
              <a:t>rbegin</a:t>
            </a:r>
            <a:r>
              <a:rPr lang="en-US" altLang="zh-CN" sz="3200" b="0" i="0" kern="0" dirty="0"/>
              <a:t>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/>
              <a:t>rend()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 err="1"/>
              <a:t>crbegin</a:t>
            </a:r>
            <a:r>
              <a:rPr lang="en-US" altLang="zh-CN" sz="3200" b="0" i="0" kern="0" dirty="0"/>
              <a:t>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 err="1"/>
              <a:t>crend</a:t>
            </a:r>
            <a:r>
              <a:rPr lang="en-US" altLang="zh-CN" sz="3200" b="0" i="0" kern="0" dirty="0"/>
              <a:t>()</a:t>
            </a:r>
            <a:r>
              <a:rPr lang="zh-CN" altLang="en-US" sz="3200" b="0" i="0" kern="0" dirty="0"/>
              <a:t>、</a:t>
            </a:r>
            <a:endParaRPr lang="en-US" altLang="zh-CN" sz="3200" b="0" i="0" kern="0" dirty="0"/>
          </a:p>
          <a:p>
            <a:pPr marL="0" indent="0">
              <a:buNone/>
              <a:defRPr/>
            </a:pPr>
            <a:r>
              <a:rPr lang="en-US" altLang="zh-CN" sz="3200" b="0" i="0" kern="0" dirty="0"/>
              <a:t>     </a:t>
            </a:r>
            <a:r>
              <a:rPr lang="en-US" altLang="zh-CN" sz="3200" b="0" i="0" kern="0" dirty="0" err="1"/>
              <a:t>cbegin</a:t>
            </a:r>
            <a:r>
              <a:rPr lang="en-US" altLang="zh-CN" sz="3200" b="0" i="0" kern="0" dirty="0"/>
              <a:t>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 err="1"/>
              <a:t>cend</a:t>
            </a:r>
            <a:r>
              <a:rPr lang="en-US" altLang="zh-CN" sz="3200" b="0" i="0" kern="0" dirty="0"/>
              <a:t>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/>
              <a:t>reverse()</a:t>
            </a:r>
            <a:r>
              <a:rPr lang="zh-CN" altLang="en-US" sz="3200" b="0" i="0" kern="0" dirty="0"/>
              <a:t>、</a:t>
            </a:r>
            <a:r>
              <a:rPr lang="en-US" altLang="zh-CN" sz="3200" b="0" i="0" kern="0" dirty="0"/>
              <a:t>data()</a:t>
            </a:r>
            <a:r>
              <a:rPr lang="zh-CN" altLang="en-US" sz="3200" b="0" i="0" kern="0" dirty="0"/>
              <a:t>等</a:t>
            </a:r>
            <a:endParaRPr lang="en-US" altLang="zh-CN" sz="3200" b="0" i="0" kern="0" dirty="0"/>
          </a:p>
          <a:p>
            <a:pPr marL="0" indent="0">
              <a:buNone/>
              <a:defRPr/>
            </a:pPr>
            <a:endParaRPr lang="zh-CN" altLang="en-US" sz="3200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935716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9477870" cy="5516562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两个</a:t>
            </a:r>
            <a:r>
              <a:rPr lang="en-US" altLang="zh-CN" sz="3200" dirty="0">
                <a:solidFill>
                  <a:schemeClr val="tx1"/>
                </a:solidFill>
              </a:rPr>
              <a:t>vectors</a:t>
            </a:r>
            <a:r>
              <a:rPr lang="zh-CN" altLang="en-US" sz="3200" dirty="0">
                <a:solidFill>
                  <a:schemeClr val="tx1"/>
                </a:solidFill>
              </a:rPr>
              <a:t>被认为是相等的，如果</a:t>
            </a:r>
            <a:r>
              <a:rPr lang="en-US" altLang="zh-CN" sz="3200" dirty="0">
                <a:solidFill>
                  <a:schemeClr val="tx1"/>
                </a:solidFill>
              </a:rPr>
              <a:t>: 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具有相同的容量 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相同位置的元素相等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71487" lvl="1" indent="0">
              <a:buNone/>
              <a:defRPr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490537" indent="-457200">
              <a:defRPr/>
            </a:pPr>
            <a:r>
              <a:rPr lang="zh-CN" altLang="en-US" sz="3200" dirty="0"/>
              <a:t>非成员函数重载关系运算符，字典顺序比较</a:t>
            </a:r>
            <a:endParaRPr lang="en-US" altLang="zh-CN" sz="3200" dirty="0"/>
          </a:p>
          <a:p>
            <a:pPr marL="33337" indent="0">
              <a:buNone/>
              <a:defRPr/>
            </a:pPr>
            <a:r>
              <a:rPr lang="en-US" altLang="zh-CN" sz="3200" dirty="0"/>
              <a:t>    &gt;,&lt;,&gt;=,!=,==</a:t>
            </a:r>
            <a:r>
              <a:rPr lang="zh-CN" altLang="en-US" sz="3200" dirty="0"/>
              <a:t>等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5451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C++11</a:t>
            </a:r>
            <a:r>
              <a:rPr lang="zh-CN" altLang="en-US" sz="3800" dirty="0"/>
              <a:t>，</a:t>
            </a:r>
            <a:r>
              <a:rPr lang="en-US" altLang="zh-CN" sz="3800" dirty="0" err="1"/>
              <a:t>begin,end</a:t>
            </a:r>
            <a:r>
              <a:rPr lang="zh-CN" altLang="en-US" sz="3800" dirty="0"/>
              <a:t>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001000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与容器中的</a:t>
            </a:r>
            <a:r>
              <a:rPr lang="en-US" altLang="zh-CN" b="1" dirty="0"/>
              <a:t>begin()</a:t>
            </a:r>
            <a:r>
              <a:rPr lang="zh-CN" altLang="en-US" b="1" dirty="0"/>
              <a:t>，</a:t>
            </a:r>
            <a:r>
              <a:rPr lang="en-US" altLang="zh-CN" b="1" dirty="0"/>
              <a:t>end()</a:t>
            </a:r>
            <a:r>
              <a:rPr lang="zh-CN" altLang="en-US" b="1" dirty="0"/>
              <a:t>方法同名。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非成员函数，带一个参数。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1" dirty="0"/>
              <a:t>begin </a:t>
            </a:r>
            <a:r>
              <a:rPr lang="zh-CN" altLang="en-US" dirty="0"/>
              <a:t>返回首元素的地址；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b="1" dirty="0"/>
              <a:t>     end </a:t>
            </a:r>
            <a:r>
              <a:rPr lang="zh-CN" altLang="en-US" dirty="0"/>
              <a:t>返回尾元素的下一个地址。</a:t>
            </a:r>
            <a:endParaRPr lang="en-US" altLang="zh-CN" dirty="0"/>
          </a:p>
          <a:p>
            <a:pPr eaLnBrk="1" hangingPunct="1"/>
            <a:r>
              <a:rPr lang="zh-CN" altLang="en-US" dirty="0"/>
              <a:t>使代码简练。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2308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vector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输入</a:t>
            </a:r>
            <a:r>
              <a:rPr lang="en-US" altLang="zh-CN" dirty="0"/>
              <a:t>n</a:t>
            </a:r>
            <a:r>
              <a:rPr lang="zh-CN" altLang="en-US" dirty="0"/>
              <a:t>，输入</a:t>
            </a:r>
            <a:r>
              <a:rPr lang="en-US" altLang="zh-CN" dirty="0"/>
              <a:t>n</a:t>
            </a:r>
            <a:r>
              <a:rPr lang="zh-CN" altLang="en-US" dirty="0"/>
              <a:t>个数，求其累和及累乘。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DEB066-AF5B-43D2-847D-479E68A32C92}"/>
              </a:ext>
            </a:extLst>
          </p:cNvPr>
          <p:cNvSpPr txBox="1"/>
          <p:nvPr/>
        </p:nvSpPr>
        <p:spPr>
          <a:xfrm>
            <a:off x="5868144" y="5157192"/>
            <a:ext cx="27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vector_sum.cpp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4445398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容器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00100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容器，置物之所。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数据结构，研究数据的特定排列方式，以利于搜寻或排序或其它特殊目的。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任何特定数据结构都是为了实现某种算法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STL</a:t>
            </a:r>
            <a:r>
              <a:rPr lang="zh-CN" altLang="en-US" dirty="0"/>
              <a:t>容器，泛型数据结构，是运用最广的一些数据结构模板类</a:t>
            </a:r>
          </a:p>
        </p:txBody>
      </p:sp>
    </p:spTree>
    <p:extLst>
      <p:ext uri="{BB962C8B-B14F-4D97-AF65-F5344CB8AC3E}">
        <p14:creationId xmlns:p14="http://schemas.microsoft.com/office/powerpoint/2010/main" val="33630253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vector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实现一组数的按位置插入、删除、查找元素。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8A058-864A-4C75-BB81-B60949938EAE}"/>
              </a:ext>
            </a:extLst>
          </p:cNvPr>
          <p:cNvSpPr txBox="1"/>
          <p:nvPr/>
        </p:nvSpPr>
        <p:spPr>
          <a:xfrm>
            <a:off x="5868144" y="5157192"/>
            <a:ext cx="27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vector_oper.cpp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1308692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vector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10081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输入无向图的顶点数</a:t>
            </a:r>
            <a:r>
              <a:rPr lang="en-US" altLang="zh-CN" dirty="0"/>
              <a:t>n, </a:t>
            </a:r>
            <a:r>
              <a:rPr lang="zh-CN" altLang="en-US" dirty="0"/>
              <a:t>输入图的邻接矩阵</a:t>
            </a:r>
            <a:r>
              <a:rPr lang="en-US" altLang="zh-CN" dirty="0"/>
              <a:t>(n*n</a:t>
            </a:r>
            <a:r>
              <a:rPr lang="zh-CN" altLang="en-US" dirty="0"/>
              <a:t>个数据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计算每个顶点的度。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ED1B6C-B7CB-48A2-8377-3F579A57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3" y="2344232"/>
            <a:ext cx="3816424" cy="30940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1DD00A-CD2C-47B4-9FA0-44E4CBCDD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6" y="2105474"/>
            <a:ext cx="3631982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80572D-D796-48D5-B368-6F3F6E1F5E2F}"/>
              </a:ext>
            </a:extLst>
          </p:cNvPr>
          <p:cNvSpPr txBox="1"/>
          <p:nvPr/>
        </p:nvSpPr>
        <p:spPr>
          <a:xfrm>
            <a:off x="592925" y="5505678"/>
            <a:ext cx="87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latin typeface="+mn-lt"/>
              </a:rPr>
              <a:t>矩阵元素对应行列顶点是否有边（</a:t>
            </a:r>
            <a:r>
              <a:rPr lang="en-US" altLang="zh-CN" sz="2800" i="0" dirty="0">
                <a:latin typeface="+mn-lt"/>
              </a:rPr>
              <a:t>1—</a:t>
            </a:r>
            <a:r>
              <a:rPr lang="zh-CN" altLang="en-US" sz="2800" i="0" dirty="0">
                <a:latin typeface="+mn-lt"/>
              </a:rPr>
              <a:t>有，</a:t>
            </a:r>
            <a:r>
              <a:rPr lang="en-US" altLang="zh-CN" sz="2800" i="0" dirty="0">
                <a:latin typeface="+mn-lt"/>
              </a:rPr>
              <a:t>0—</a:t>
            </a:r>
            <a:r>
              <a:rPr lang="zh-CN" altLang="en-US" sz="2800" i="0" dirty="0">
                <a:latin typeface="+mn-lt"/>
              </a:rPr>
              <a:t>无边）。每个顶点的度是与这个顶点关联的边数目。矩阵中即行或列中</a:t>
            </a:r>
            <a:r>
              <a:rPr lang="en-US" altLang="zh-CN" sz="2800" i="0" dirty="0">
                <a:latin typeface="+mn-lt"/>
              </a:rPr>
              <a:t>1</a:t>
            </a:r>
            <a:r>
              <a:rPr lang="zh-CN" altLang="en-US" sz="2800" i="0" dirty="0">
                <a:latin typeface="+mn-lt"/>
              </a:rPr>
              <a:t>的个数和。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182EC-B453-443C-9577-E702DFBADF40}"/>
              </a:ext>
            </a:extLst>
          </p:cNvPr>
          <p:cNvSpPr txBox="1"/>
          <p:nvPr/>
        </p:nvSpPr>
        <p:spPr>
          <a:xfrm>
            <a:off x="5940152" y="327183"/>
            <a:ext cx="295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vector_degree.cpp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3307527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STL</a:t>
            </a:r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9477870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算法，问题之解法，解题步骤。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STL</a:t>
            </a:r>
            <a:r>
              <a:rPr lang="zh-CN" altLang="en-US" dirty="0"/>
              <a:t>算法是将最常被运用的算法规范出来。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STL</a:t>
            </a:r>
            <a:r>
              <a:rPr lang="zh-CN" altLang="en-US" dirty="0"/>
              <a:t>标准库包含大量泛型算法。</a:t>
            </a:r>
            <a:endParaRPr lang="en-US" altLang="zh-CN" dirty="0"/>
          </a:p>
          <a:p>
            <a:pPr eaLnBrk="1" hangingPunct="1"/>
            <a:r>
              <a:rPr lang="en-US" altLang="zh-CN" dirty="0"/>
              <a:t>STL</a:t>
            </a:r>
            <a:r>
              <a:rPr lang="zh-CN" altLang="en-US" dirty="0"/>
              <a:t>算法将迭代器作为中介操作容器，不直接操作容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器本身。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188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6"/>
            <a:ext cx="8273624" cy="966465"/>
          </a:xfrm>
        </p:spPr>
        <p:txBody>
          <a:bodyPr/>
          <a:lstStyle/>
          <a:p>
            <a:pPr eaLnBrk="1" hangingPunct="1"/>
            <a:r>
              <a:rPr lang="zh-CN" altLang="en-US" dirty="0"/>
              <a:t>函数模板，参数一般是迭代器类型。</a:t>
            </a:r>
            <a:endParaRPr lang="en-US" altLang="zh-CN" dirty="0"/>
          </a:p>
          <a:p>
            <a:pPr eaLnBrk="1" hangingPunct="1"/>
            <a:r>
              <a:rPr lang="zh-CN" altLang="en-US" dirty="0"/>
              <a:t>算法对传递给它的迭代器有一些要求（输入迭代器、输出迭代器、正向迭代器、双向迭代器、随机迭代器）。</a:t>
            </a:r>
            <a:endParaRPr lang="en-US" altLang="zh-CN" dirty="0"/>
          </a:p>
          <a:p>
            <a:pPr eaLnBrk="1" hangingPunct="1"/>
            <a:r>
              <a:rPr lang="zh-CN" altLang="en-US" dirty="0"/>
              <a:t>大部分算法定义在</a:t>
            </a:r>
            <a:r>
              <a:rPr lang="en-US" altLang="zh-CN" dirty="0"/>
              <a:t>&lt;algorithm&gt;</a:t>
            </a:r>
            <a:r>
              <a:rPr lang="zh-CN" altLang="en-US" dirty="0"/>
              <a:t>，一些定义在</a:t>
            </a:r>
            <a:r>
              <a:rPr lang="en-US" altLang="zh-CN" dirty="0"/>
              <a:t>&lt;numeric&gt;</a:t>
            </a:r>
          </a:p>
        </p:txBody>
      </p:sp>
    </p:spTree>
    <p:extLst>
      <p:ext uri="{BB962C8B-B14F-4D97-AF65-F5344CB8AC3E}">
        <p14:creationId xmlns:p14="http://schemas.microsoft.com/office/powerpoint/2010/main" val="8520534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vector</a:t>
            </a:r>
            <a:r>
              <a:rPr lang="zh-CN" altLang="en-US" dirty="0"/>
              <a:t>迭代器：普通指针，随机访问迭代器。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for_each</a:t>
            </a:r>
            <a:r>
              <a:rPr lang="zh-CN" altLang="en-US" dirty="0"/>
              <a:t>算法</a:t>
            </a:r>
            <a:r>
              <a:rPr lang="en-US" altLang="zh-CN" dirty="0"/>
              <a:t>, &lt;algorithm&gt;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template &lt;class </a:t>
            </a:r>
            <a:r>
              <a:rPr lang="en-US" altLang="zh-CN" dirty="0" err="1"/>
              <a:t>InputIterator</a:t>
            </a:r>
            <a:r>
              <a:rPr lang="en-US" altLang="zh-CN" dirty="0"/>
              <a:t>, class Function&gt;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Function </a:t>
            </a:r>
            <a:r>
              <a:rPr lang="en-US" altLang="zh-CN" dirty="0" err="1"/>
              <a:t>for_each</a:t>
            </a:r>
            <a:r>
              <a:rPr lang="en-US" altLang="zh-CN" dirty="0"/>
              <a:t> (</a:t>
            </a:r>
            <a:r>
              <a:rPr lang="en-US" altLang="zh-CN" dirty="0" err="1"/>
              <a:t>InputIterator</a:t>
            </a:r>
            <a:r>
              <a:rPr lang="en-US" altLang="zh-CN" dirty="0"/>
              <a:t> first, </a:t>
            </a:r>
            <a:r>
              <a:rPr lang="en-US" altLang="zh-CN" dirty="0" err="1"/>
              <a:t>InputIterator</a:t>
            </a:r>
            <a:r>
              <a:rPr lang="en-US" altLang="zh-CN" dirty="0"/>
              <a:t> last,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      Function 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110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vector</a:t>
            </a:r>
            <a:r>
              <a:rPr lang="zh-CN" altLang="en-US" dirty="0"/>
              <a:t>迭代器：普通指针，随机访问迭代器。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for_each</a:t>
            </a:r>
            <a:r>
              <a:rPr lang="zh-CN" altLang="en-US" dirty="0"/>
              <a:t>算法</a:t>
            </a:r>
            <a:r>
              <a:rPr lang="en-US" altLang="zh-CN" dirty="0"/>
              <a:t>, &lt;algorithm&gt;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template &lt;class </a:t>
            </a:r>
            <a:r>
              <a:rPr lang="en-US" altLang="zh-CN" dirty="0" err="1"/>
              <a:t>InputIterator</a:t>
            </a:r>
            <a:r>
              <a:rPr lang="en-US" altLang="zh-CN" dirty="0"/>
              <a:t>, class Function&gt;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Function </a:t>
            </a:r>
            <a:r>
              <a:rPr lang="en-US" altLang="zh-CN" dirty="0" err="1"/>
              <a:t>for_each</a:t>
            </a:r>
            <a:r>
              <a:rPr lang="en-US" altLang="zh-CN" dirty="0"/>
              <a:t> (</a:t>
            </a:r>
            <a:r>
              <a:rPr lang="en-US" altLang="zh-CN" dirty="0" err="1"/>
              <a:t>InputIterator</a:t>
            </a:r>
            <a:r>
              <a:rPr lang="en-US" altLang="zh-CN" dirty="0"/>
              <a:t> first, </a:t>
            </a:r>
            <a:r>
              <a:rPr lang="en-US" altLang="zh-CN" dirty="0" err="1"/>
              <a:t>InputIterator</a:t>
            </a:r>
            <a:r>
              <a:rPr lang="en-US" altLang="zh-CN" dirty="0"/>
              <a:t> last,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      Function 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FDFC11-C863-4054-A74A-76EEAE724CA7}"/>
              </a:ext>
            </a:extLst>
          </p:cNvPr>
          <p:cNvSpPr/>
          <p:nvPr/>
        </p:nvSpPr>
        <p:spPr>
          <a:xfrm>
            <a:off x="881336" y="4365104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2800" i="0" dirty="0" err="1">
                <a:solidFill>
                  <a:srgbClr val="FF0000"/>
                </a:solidFill>
              </a:rPr>
              <a:t>InputIterator</a:t>
            </a:r>
            <a:r>
              <a:rPr lang="en-US" altLang="zh-CN" sz="2800" i="0" dirty="0">
                <a:solidFill>
                  <a:srgbClr val="FF0000"/>
                </a:solidFill>
              </a:rPr>
              <a:t>: </a:t>
            </a:r>
            <a:r>
              <a:rPr lang="zh-CN" altLang="en-US" sz="2800" i="0" dirty="0">
                <a:solidFill>
                  <a:srgbClr val="FF0000"/>
                </a:solidFill>
              </a:rPr>
              <a:t>所有容器可用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i="0" dirty="0">
                <a:solidFill>
                  <a:srgbClr val="FF0000"/>
                </a:solidFill>
              </a:rPr>
              <a:t>功能：对</a:t>
            </a:r>
            <a:r>
              <a:rPr lang="en-US" altLang="zh-CN" sz="2800" i="0" dirty="0">
                <a:solidFill>
                  <a:srgbClr val="FF0000"/>
                </a:solidFill>
              </a:rPr>
              <a:t>[</a:t>
            </a:r>
            <a:r>
              <a:rPr lang="en-US" altLang="zh-CN" sz="2800" i="0" dirty="0" err="1">
                <a:solidFill>
                  <a:srgbClr val="FF0000"/>
                </a:solidFill>
              </a:rPr>
              <a:t>first,last</a:t>
            </a:r>
            <a:r>
              <a:rPr lang="en-US" altLang="zh-CN" sz="2800" i="0" dirty="0">
                <a:solidFill>
                  <a:srgbClr val="FF0000"/>
                </a:solidFill>
              </a:rPr>
              <a:t>)</a:t>
            </a:r>
            <a:r>
              <a:rPr lang="zh-CN" altLang="en-US" sz="2800" i="0" dirty="0">
                <a:solidFill>
                  <a:srgbClr val="FF0000"/>
                </a:solidFill>
              </a:rPr>
              <a:t>中的每个元素执行</a:t>
            </a:r>
            <a:r>
              <a:rPr lang="en-US" altLang="zh-CN" sz="2800" i="0" dirty="0" err="1">
                <a:solidFill>
                  <a:srgbClr val="FF0000"/>
                </a:solidFill>
              </a:rPr>
              <a:t>fn</a:t>
            </a:r>
            <a:r>
              <a:rPr lang="zh-CN" altLang="en-US" sz="2800" i="0" dirty="0">
                <a:solidFill>
                  <a:srgbClr val="FF0000"/>
                </a:solidFill>
              </a:rPr>
              <a:t>函数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i="0" dirty="0">
                <a:solidFill>
                  <a:srgbClr val="FF0000"/>
                </a:solidFill>
              </a:rPr>
              <a:t>返回值</a:t>
            </a:r>
            <a:r>
              <a:rPr lang="en-US" altLang="zh-CN" sz="2800" i="0" dirty="0">
                <a:solidFill>
                  <a:srgbClr val="FF0000"/>
                </a:solidFill>
              </a:rPr>
              <a:t>: </a:t>
            </a:r>
            <a:r>
              <a:rPr lang="zh-CN" altLang="en-US" sz="2800" i="0" dirty="0">
                <a:solidFill>
                  <a:srgbClr val="FF0000"/>
                </a:solidFill>
              </a:rPr>
              <a:t>返回</a:t>
            </a:r>
            <a:r>
              <a:rPr lang="en-US" altLang="zh-CN" sz="2800" i="0" dirty="0" err="1">
                <a:solidFill>
                  <a:srgbClr val="FF0000"/>
                </a:solidFill>
              </a:rPr>
              <a:t>fn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924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find</a:t>
            </a:r>
            <a:r>
              <a:rPr lang="zh-CN" altLang="en-US" dirty="0"/>
              <a:t>算法</a:t>
            </a:r>
            <a:r>
              <a:rPr lang="en-US" altLang="zh-CN" dirty="0"/>
              <a:t>, &lt;algorithm&gt;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template &lt;class </a:t>
            </a:r>
            <a:r>
              <a:rPr lang="en-US" altLang="zh-CN" dirty="0" err="1"/>
              <a:t>InputIterator</a:t>
            </a:r>
            <a:r>
              <a:rPr lang="en-US" altLang="zh-CN" dirty="0"/>
              <a:t>, class T&gt;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InputIterator</a:t>
            </a:r>
            <a:r>
              <a:rPr lang="en-US" altLang="zh-CN" dirty="0"/>
              <a:t> find (</a:t>
            </a:r>
            <a:r>
              <a:rPr lang="en-US" altLang="zh-CN" dirty="0" err="1"/>
              <a:t>InputIterator</a:t>
            </a:r>
            <a:r>
              <a:rPr lang="en-US" altLang="zh-CN" dirty="0"/>
              <a:t> first, </a:t>
            </a:r>
            <a:r>
              <a:rPr lang="en-US" altLang="zh-CN" dirty="0" err="1"/>
              <a:t>InputIterator</a:t>
            </a:r>
            <a:r>
              <a:rPr lang="en-US" altLang="zh-CN" dirty="0"/>
              <a:t> last,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const T&amp;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InputIterator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所有容器可用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功能：在迭代器范围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first,last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查找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返回值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返回第一次出现的迭代器。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</a:t>
            </a:r>
            <a:r>
              <a:rPr lang="zh-CN" altLang="en-US" dirty="0">
                <a:solidFill>
                  <a:srgbClr val="FF0000"/>
                </a:solidFill>
              </a:rPr>
              <a:t>找不到，返回</a:t>
            </a:r>
            <a:r>
              <a:rPr lang="en-US" altLang="zh-CN" dirty="0">
                <a:solidFill>
                  <a:srgbClr val="FF0000"/>
                </a:solidFill>
              </a:rPr>
              <a:t>last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28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find_if</a:t>
            </a:r>
            <a:r>
              <a:rPr lang="zh-CN" altLang="en-US" dirty="0"/>
              <a:t>算法</a:t>
            </a:r>
            <a:r>
              <a:rPr lang="en-US" altLang="zh-CN" dirty="0"/>
              <a:t>, &lt;algorithm&gt;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97C023-F07C-4E78-A78F-9CC46156624B}"/>
              </a:ext>
            </a:extLst>
          </p:cNvPr>
          <p:cNvSpPr/>
          <p:nvPr/>
        </p:nvSpPr>
        <p:spPr>
          <a:xfrm>
            <a:off x="827583" y="1772816"/>
            <a:ext cx="77480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/>
              <a:t>template &lt;class </a:t>
            </a:r>
            <a:r>
              <a:rPr lang="en-US" altLang="zh-CN" sz="2800" b="0" i="0" dirty="0" err="1"/>
              <a:t>InputIterator</a:t>
            </a:r>
            <a:r>
              <a:rPr lang="en-US" altLang="zh-CN" sz="2800" b="0" i="0" dirty="0"/>
              <a:t>, class </a:t>
            </a:r>
            <a:r>
              <a:rPr lang="en-US" altLang="zh-CN" sz="2800" b="0" i="0" dirty="0" err="1"/>
              <a:t>UnaryPredicate</a:t>
            </a:r>
            <a:r>
              <a:rPr lang="en-US" altLang="zh-CN" sz="2800" b="0" i="0" dirty="0"/>
              <a:t>&gt; </a:t>
            </a:r>
            <a:r>
              <a:rPr lang="en-US" altLang="zh-CN" sz="2800" b="0" i="0" dirty="0" err="1"/>
              <a:t>InputIterator</a:t>
            </a:r>
            <a:r>
              <a:rPr lang="en-US" altLang="zh-CN" sz="2800" b="0" i="0" dirty="0"/>
              <a:t> </a:t>
            </a:r>
            <a:r>
              <a:rPr lang="en-US" altLang="zh-CN" sz="2800" b="0" i="0" dirty="0" err="1"/>
              <a:t>find_if</a:t>
            </a:r>
            <a:r>
              <a:rPr lang="en-US" altLang="zh-CN" sz="2800" b="0" i="0" dirty="0"/>
              <a:t> (</a:t>
            </a:r>
            <a:r>
              <a:rPr lang="en-US" altLang="zh-CN" sz="2800" b="0" i="0" dirty="0" err="1"/>
              <a:t>InputIterator</a:t>
            </a:r>
            <a:r>
              <a:rPr lang="en-US" altLang="zh-CN" sz="2800" b="0" i="0" dirty="0"/>
              <a:t> first, </a:t>
            </a:r>
            <a:r>
              <a:rPr lang="en-US" altLang="zh-CN" sz="2800" b="0" i="0" dirty="0" err="1"/>
              <a:t>InputIterator</a:t>
            </a:r>
            <a:r>
              <a:rPr lang="en-US" altLang="zh-CN" sz="2800" b="0" i="0" dirty="0"/>
              <a:t> last, </a:t>
            </a:r>
            <a:r>
              <a:rPr lang="en-US" altLang="zh-CN" sz="2800" b="0" i="0" dirty="0" err="1"/>
              <a:t>UnaryPredicate</a:t>
            </a:r>
            <a:r>
              <a:rPr lang="en-US" altLang="zh-CN" sz="2800" b="0" i="0" dirty="0"/>
              <a:t> </a:t>
            </a:r>
            <a:r>
              <a:rPr lang="en-US" altLang="zh-CN" sz="2800" b="0" i="0" dirty="0" err="1"/>
              <a:t>pred</a:t>
            </a:r>
            <a:r>
              <a:rPr lang="en-US" altLang="zh-CN" sz="2800" b="0" i="0" dirty="0"/>
              <a:t>);</a:t>
            </a:r>
            <a:endParaRPr lang="en-US" altLang="zh-CN" sz="2800" i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6990D-4CD7-4AEF-86EC-9C47943DA824}"/>
              </a:ext>
            </a:extLst>
          </p:cNvPr>
          <p:cNvSpPr/>
          <p:nvPr/>
        </p:nvSpPr>
        <p:spPr>
          <a:xfrm>
            <a:off x="848765" y="3288377"/>
            <a:ext cx="774809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与</a:t>
            </a:r>
            <a:r>
              <a:rPr lang="en-US" altLang="zh-CN" sz="2800" i="0" dirty="0">
                <a:solidFill>
                  <a:srgbClr val="FF0000"/>
                </a:solidFill>
                <a:latin typeface="+mn-lt"/>
                <a:ea typeface="+mn-ea"/>
              </a:rPr>
              <a:t>find</a:t>
            </a:r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差别：接受谓词函数回调作为参数。</a:t>
            </a:r>
            <a:endParaRPr lang="en-US" altLang="zh-CN" sz="2800" i="0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</a:pPr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返回值：返回指向</a:t>
            </a:r>
            <a:r>
              <a:rPr lang="en-US" altLang="zh-CN" sz="2800" i="0" dirty="0" err="1">
                <a:solidFill>
                  <a:srgbClr val="FF0000"/>
                </a:solidFill>
                <a:latin typeface="+mn-lt"/>
                <a:ea typeface="+mn-ea"/>
              </a:rPr>
              <a:t>pred</a:t>
            </a:r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为真的第一个元素的迭代</a:t>
            </a:r>
            <a:endParaRPr lang="en-US" altLang="zh-CN" sz="2800" i="0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</a:pPr>
            <a:r>
              <a:rPr lang="en-US" altLang="zh-CN" sz="2800" i="0" dirty="0">
                <a:solidFill>
                  <a:srgbClr val="FF0000"/>
                </a:solidFill>
                <a:latin typeface="+mn-lt"/>
                <a:ea typeface="+mn-ea"/>
              </a:rPr>
              <a:t>                </a:t>
            </a:r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器。</a:t>
            </a:r>
            <a:endParaRPr lang="en-US" altLang="zh-CN" sz="2800" i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41665-96FB-4A85-AA89-CD9F00B711EE}"/>
              </a:ext>
            </a:extLst>
          </p:cNvPr>
          <p:cNvSpPr txBox="1"/>
          <p:nvPr/>
        </p:nvSpPr>
        <p:spPr>
          <a:xfrm>
            <a:off x="827583" y="5373216"/>
            <a:ext cx="6912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 err="1"/>
              <a:t>find_end</a:t>
            </a:r>
            <a:r>
              <a:rPr lang="en-US" altLang="zh-CN" sz="2800" i="0" dirty="0"/>
              <a:t>:</a:t>
            </a:r>
            <a:r>
              <a:rPr lang="zh-CN" altLang="en-US" sz="2800" i="0" dirty="0"/>
              <a:t>查找子序列的最后一次出现。</a:t>
            </a:r>
            <a:endParaRPr lang="en-US" altLang="zh-CN" sz="2800" i="0" dirty="0"/>
          </a:p>
          <a:p>
            <a:r>
              <a:rPr lang="en-US" altLang="zh-CN" sz="2800" i="0" dirty="0" err="1"/>
              <a:t>find_first_of</a:t>
            </a:r>
            <a:r>
              <a:rPr lang="zh-CN" altLang="en-US" sz="2800" i="0" dirty="0"/>
              <a:t>：查找元素的首次出现。</a:t>
            </a:r>
          </a:p>
        </p:txBody>
      </p:sp>
    </p:spTree>
    <p:extLst>
      <p:ext uri="{BB962C8B-B14F-4D97-AF65-F5344CB8AC3E}">
        <p14:creationId xmlns:p14="http://schemas.microsoft.com/office/powerpoint/2010/main" val="5562145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9649072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accumulate</a:t>
            </a:r>
            <a:r>
              <a:rPr lang="zh-CN" altLang="en-US" dirty="0"/>
              <a:t>算法，</a:t>
            </a:r>
            <a:r>
              <a:rPr lang="en-US" altLang="zh-CN" dirty="0"/>
              <a:t>&lt;numeric&gt;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kern="1200" dirty="0"/>
              <a:t>template &lt;class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, class T&gt; 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T accumulate (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first,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last, T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                    </a:t>
            </a:r>
            <a:r>
              <a:rPr lang="en-US" altLang="zh-CN" kern="1200" dirty="0" err="1"/>
              <a:t>init</a:t>
            </a:r>
            <a:r>
              <a:rPr lang="en-US" altLang="zh-CN" kern="1200" dirty="0"/>
              <a:t>); 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template &lt;class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, class T, class </a:t>
            </a:r>
            <a:r>
              <a:rPr lang="en-US" altLang="zh-CN" kern="1200" dirty="0" err="1"/>
              <a:t>BinaryOperation</a:t>
            </a:r>
            <a:r>
              <a:rPr lang="en-US" altLang="zh-CN" kern="12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T accumulate (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first, </a:t>
            </a:r>
            <a:r>
              <a:rPr lang="en-US" altLang="zh-CN" kern="1200" dirty="0" err="1"/>
              <a:t>InputIterator</a:t>
            </a:r>
            <a:r>
              <a:rPr lang="en-US" altLang="zh-CN" kern="1200" dirty="0"/>
              <a:t> last, T </a:t>
            </a:r>
            <a:r>
              <a:rPr lang="en-US" altLang="zh-CN" kern="1200" dirty="0" err="1"/>
              <a:t>init</a:t>
            </a:r>
            <a:r>
              <a:rPr lang="en-US" altLang="zh-CN" kern="1200" dirty="0"/>
              <a:t>,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                        </a:t>
            </a:r>
            <a:r>
              <a:rPr lang="en-US" altLang="zh-CN" kern="1200" dirty="0" err="1"/>
              <a:t>BinaryOperation</a:t>
            </a:r>
            <a:r>
              <a:rPr lang="en-US" altLang="zh-CN" kern="1200" dirty="0"/>
              <a:t> </a:t>
            </a:r>
            <a:r>
              <a:rPr lang="en-US" altLang="zh-CN" kern="1200" dirty="0" err="1"/>
              <a:t>binary_op</a:t>
            </a:r>
            <a:r>
              <a:rPr lang="en-US" altLang="zh-CN" kern="1200" dirty="0"/>
              <a:t>);</a:t>
            </a:r>
          </a:p>
          <a:p>
            <a:pPr marL="0" indent="0" eaLnBrk="1" hangingPunct="1">
              <a:buNone/>
            </a:pPr>
            <a:r>
              <a:rPr lang="en-US" altLang="zh-CN" kern="1200" dirty="0"/>
              <a:t>     </a:t>
            </a:r>
            <a:r>
              <a:rPr lang="en-US" altLang="zh-CN" b="1" kern="1200" dirty="0" err="1">
                <a:solidFill>
                  <a:srgbClr val="FF0000"/>
                </a:solidFill>
              </a:rPr>
              <a:t>InputerIterator</a:t>
            </a:r>
            <a:r>
              <a:rPr lang="en-US" altLang="zh-CN" b="1" kern="1200" dirty="0">
                <a:solidFill>
                  <a:srgbClr val="FF0000"/>
                </a:solidFill>
              </a:rPr>
              <a:t>:</a:t>
            </a:r>
            <a:r>
              <a:rPr lang="zh-CN" altLang="en-US" b="1" kern="1200" dirty="0">
                <a:solidFill>
                  <a:srgbClr val="FF0000"/>
                </a:solidFill>
              </a:rPr>
              <a:t>所有容器可用</a:t>
            </a:r>
            <a:endParaRPr lang="en-US" altLang="zh-CN" b="1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kern="1200" dirty="0">
                <a:solidFill>
                  <a:srgbClr val="FF0000"/>
                </a:solidFill>
              </a:rPr>
              <a:t>     </a:t>
            </a:r>
            <a:r>
              <a:rPr lang="zh-CN" altLang="en-US" b="1" kern="1200" dirty="0">
                <a:solidFill>
                  <a:srgbClr val="FF0000"/>
                </a:solidFill>
              </a:rPr>
              <a:t>功能：元素累积（第一个求和）。</a:t>
            </a:r>
            <a:endParaRPr lang="en-US" altLang="zh-CN" b="1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kern="1200" dirty="0">
                <a:solidFill>
                  <a:srgbClr val="FF0000"/>
                </a:solidFill>
              </a:rPr>
              <a:t>     </a:t>
            </a:r>
            <a:r>
              <a:rPr lang="zh-CN" altLang="en-US" b="1" kern="1200" dirty="0">
                <a:solidFill>
                  <a:srgbClr val="FF0000"/>
                </a:solidFill>
              </a:rPr>
              <a:t>参数：</a:t>
            </a:r>
            <a:r>
              <a:rPr lang="en-US" altLang="zh-CN" b="1" kern="1200" dirty="0" err="1">
                <a:solidFill>
                  <a:srgbClr val="FF0000"/>
                </a:solidFill>
              </a:rPr>
              <a:t>init</a:t>
            </a:r>
            <a:r>
              <a:rPr lang="en-US" altLang="zh-CN" b="1" kern="1200" dirty="0">
                <a:solidFill>
                  <a:srgbClr val="FF0000"/>
                </a:solidFill>
              </a:rPr>
              <a:t>, </a:t>
            </a:r>
            <a:r>
              <a:rPr lang="zh-CN" altLang="en-US" b="1" kern="1200" dirty="0">
                <a:solidFill>
                  <a:srgbClr val="FF0000"/>
                </a:solidFill>
              </a:rPr>
              <a:t>和初值</a:t>
            </a:r>
            <a:r>
              <a:rPr lang="en-US" altLang="zh-CN" b="1" kern="1200" dirty="0">
                <a:solidFill>
                  <a:srgbClr val="FF0000"/>
                </a:solidFill>
              </a:rPr>
              <a:t>;  </a:t>
            </a:r>
            <a:r>
              <a:rPr lang="en-US" altLang="zh-CN" b="1" kern="1200" dirty="0" err="1">
                <a:solidFill>
                  <a:srgbClr val="FF0000"/>
                </a:solidFill>
              </a:rPr>
              <a:t>binary_op</a:t>
            </a:r>
            <a:r>
              <a:rPr lang="en-US" altLang="zh-CN" b="1" kern="1200" dirty="0">
                <a:solidFill>
                  <a:srgbClr val="FF0000"/>
                </a:solidFill>
              </a:rPr>
              <a:t>:</a:t>
            </a:r>
            <a:r>
              <a:rPr lang="zh-CN" altLang="en-US" b="1" kern="1200" dirty="0">
                <a:solidFill>
                  <a:srgbClr val="FF0000"/>
                </a:solidFill>
              </a:rPr>
              <a:t>谓词函数定义运算。</a:t>
            </a:r>
            <a:endParaRPr lang="en-US" altLang="zh-CN" b="1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kern="1200" dirty="0">
                <a:solidFill>
                  <a:srgbClr val="FF0000"/>
                </a:solidFill>
              </a:rPr>
              <a:t>     </a:t>
            </a:r>
            <a:r>
              <a:rPr lang="zh-CN" altLang="en-US" b="1" kern="1200" dirty="0">
                <a:solidFill>
                  <a:srgbClr val="FF0000"/>
                </a:solidFill>
              </a:rPr>
              <a:t>返回值</a:t>
            </a:r>
            <a:r>
              <a:rPr lang="en-US" altLang="zh-CN" b="1" kern="1200" dirty="0">
                <a:solidFill>
                  <a:srgbClr val="FF0000"/>
                </a:solidFill>
              </a:rPr>
              <a:t>: </a:t>
            </a:r>
            <a:r>
              <a:rPr lang="zh-CN" altLang="en-US" b="1" kern="1200" dirty="0">
                <a:solidFill>
                  <a:srgbClr val="FF0000"/>
                </a:solidFill>
              </a:rPr>
              <a:t>计算结果。</a:t>
            </a:r>
          </a:p>
          <a:p>
            <a:pPr marL="0" indent="0" eaLnBrk="1" hangingPunct="1">
              <a:buNone/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2860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444"/>
              </p:ext>
            </p:extLst>
          </p:nvPr>
        </p:nvGraphicFramePr>
        <p:xfrm>
          <a:off x="395536" y="1397000"/>
          <a:ext cx="8748464" cy="4241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1259632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max_element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Compare&gt;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max_element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Compare comp);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求最大值所在位置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60B4A1F-FB50-43A2-BE38-62BE0088822F}"/>
              </a:ext>
            </a:extLst>
          </p:cNvPr>
          <p:cNvSpPr txBox="1"/>
          <p:nvPr/>
        </p:nvSpPr>
        <p:spPr>
          <a:xfrm>
            <a:off x="395536" y="58772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同理，有</a:t>
            </a:r>
            <a:r>
              <a:rPr lang="en-US" altLang="zh-CN" sz="2800" i="0" dirty="0" err="1"/>
              <a:t>min_element</a:t>
            </a:r>
            <a:r>
              <a:rPr lang="zh-CN" altLang="en-US" sz="2800" i="0" dirty="0"/>
              <a:t>，求最小值所在位置。</a:t>
            </a:r>
          </a:p>
        </p:txBody>
      </p:sp>
    </p:spTree>
    <p:extLst>
      <p:ext uri="{BB962C8B-B14F-4D97-AF65-F5344CB8AC3E}">
        <p14:creationId xmlns:p14="http://schemas.microsoft.com/office/powerpoint/2010/main" val="42058622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容器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00100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序列式容器（</a:t>
            </a:r>
            <a:r>
              <a:rPr lang="en-US" altLang="zh-CN" dirty="0"/>
              <a:t>sequence containers)</a:t>
            </a:r>
          </a:p>
          <a:p>
            <a:pPr lvl="1" eaLnBrk="1" hangingPunct="1"/>
            <a:r>
              <a:rPr lang="en-US" altLang="zh-CN" dirty="0"/>
              <a:t>array</a:t>
            </a:r>
            <a:r>
              <a:rPr lang="zh-CN" altLang="en-US" dirty="0"/>
              <a:t>、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deque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slistforward_list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关联式容器</a:t>
            </a:r>
            <a:r>
              <a:rPr lang="en-US" altLang="zh-CN" dirty="0"/>
              <a:t>(associative containers)</a:t>
            </a:r>
          </a:p>
          <a:p>
            <a:pPr lvl="1" eaLnBrk="1" hangingPunct="1"/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multimap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multiset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无序关联式容器或哈希表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unordered_map</a:t>
            </a:r>
            <a:r>
              <a:rPr lang="zh-CN" altLang="en-US" dirty="0"/>
              <a:t>、</a:t>
            </a:r>
            <a:r>
              <a:rPr lang="en-US" altLang="zh-CN" dirty="0" err="1"/>
              <a:t>unordered_multimap</a:t>
            </a:r>
            <a:r>
              <a:rPr lang="zh-CN" altLang="en-US" dirty="0"/>
              <a:t>、</a:t>
            </a:r>
            <a:r>
              <a:rPr lang="en-US" altLang="zh-CN" dirty="0" err="1"/>
              <a:t>unordered_set</a:t>
            </a:r>
            <a:r>
              <a:rPr lang="zh-CN" altLang="en-US" dirty="0"/>
              <a:t>、</a:t>
            </a:r>
            <a:r>
              <a:rPr lang="en-US" altLang="zh-CN" dirty="0" err="1"/>
              <a:t>unordered_multiset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容器适配器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 err="1"/>
              <a:t>priority_queue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6277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31590"/>
              </p:ext>
            </p:extLst>
          </p:nvPr>
        </p:nvGraphicFramePr>
        <p:xfrm>
          <a:off x="395536" y="1397000"/>
          <a:ext cx="8748464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iterator_traits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统计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出现次数，返回次数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4002640-DAFE-4666-9491-1708BD34A21F}"/>
              </a:ext>
            </a:extLst>
          </p:cNvPr>
          <p:cNvSpPr txBox="1"/>
          <p:nvPr/>
        </p:nvSpPr>
        <p:spPr>
          <a:xfrm>
            <a:off x="395536" y="537321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同理，有</a:t>
            </a:r>
            <a:r>
              <a:rPr lang="en-US" altLang="zh-CN" sz="2800" i="0" dirty="0" err="1"/>
              <a:t>count_if</a:t>
            </a:r>
            <a:r>
              <a:rPr lang="zh-CN" altLang="en-US" sz="2800" i="0" dirty="0"/>
              <a:t>，在特定条件下计数。</a:t>
            </a:r>
          </a:p>
        </p:txBody>
      </p:sp>
    </p:spTree>
    <p:extLst>
      <p:ext uri="{BB962C8B-B14F-4D97-AF65-F5344CB8AC3E}">
        <p14:creationId xmlns:p14="http://schemas.microsoft.com/office/powerpoint/2010/main" val="10922943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83633"/>
              </p:ext>
            </p:extLst>
          </p:nvPr>
        </p:nvGraphicFramePr>
        <p:xfrm>
          <a:off x="395536" y="1397000"/>
          <a:ext cx="8748464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InputIterator1, class InputIterator2&gt; bool equal (InputIterator1 first1, InputIterator1 last1, InputIterator2 first2);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InputIterator1, class InputIterator2, class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BinaryPredicate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bool equal (InputIterator1 first1, InputIterator1 last1, InputIterator2 first2,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BinaryPredicate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判断两个区间是否相等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4002640-DAFE-4666-9491-1708BD34A21F}"/>
              </a:ext>
            </a:extLst>
          </p:cNvPr>
          <p:cNvSpPr txBox="1"/>
          <p:nvPr/>
        </p:nvSpPr>
        <p:spPr>
          <a:xfrm>
            <a:off x="405259" y="585853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7099671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75505"/>
              </p:ext>
            </p:extLst>
          </p:nvPr>
        </p:nvGraphicFramePr>
        <p:xfrm>
          <a:off x="395536" y="1397000"/>
          <a:ext cx="8748464" cy="4241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void sort (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last); </a:t>
                      </a: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Compare&gt; void sort (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RandomAccessIterator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Compare comp);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区元素间排序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4002640-DAFE-4666-9491-1708BD34A21F}"/>
              </a:ext>
            </a:extLst>
          </p:cNvPr>
          <p:cNvSpPr txBox="1"/>
          <p:nvPr/>
        </p:nvSpPr>
        <p:spPr>
          <a:xfrm>
            <a:off x="405259" y="585853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34786149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部分算法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1BD0B-55CE-4C75-8F53-0CBB7499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78696"/>
              </p:ext>
            </p:extLst>
          </p:nvPr>
        </p:nvGraphicFramePr>
        <p:xfrm>
          <a:off x="395536" y="1397000"/>
          <a:ext cx="8748464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3572798428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390503816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573337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T&gt;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remove_if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删除等于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的元素或使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zh-CN" altLang="en-US" sz="2800" dirty="0"/>
                        <a:t>为真的元素。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1463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4002640-DAFE-4666-9491-1708BD34A21F}"/>
              </a:ext>
            </a:extLst>
          </p:cNvPr>
          <p:cNvSpPr txBox="1"/>
          <p:nvPr/>
        </p:nvSpPr>
        <p:spPr>
          <a:xfrm>
            <a:off x="405259" y="585853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2082938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accumulate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输入</a:t>
            </a:r>
            <a:r>
              <a:rPr lang="en-US" altLang="zh-CN" dirty="0"/>
              <a:t>n, </a:t>
            </a: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个数，求其和和乘积。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883946-159E-4D75-AFCA-C1E7806D2ED8}"/>
              </a:ext>
            </a:extLst>
          </p:cNvPr>
          <p:cNvSpPr txBox="1"/>
          <p:nvPr/>
        </p:nvSpPr>
        <p:spPr>
          <a:xfrm>
            <a:off x="5220072" y="5445224"/>
            <a:ext cx="335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accumilateexec.cpp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520972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</a:t>
            </a:r>
            <a:r>
              <a:rPr lang="zh-CN" altLang="en-US" sz="3800" dirty="0"/>
              <a:t>算法练习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运行</a:t>
            </a:r>
            <a:r>
              <a:rPr lang="en-US" altLang="zh-CN" dirty="0"/>
              <a:t>algorithmexec.cpp</a:t>
            </a:r>
            <a:r>
              <a:rPr lang="zh-CN" altLang="en-US" dirty="0"/>
              <a:t>代码，理解算法使用。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03301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—array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0100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固定数组大小，存储在栈上，线性连续空间。</a:t>
            </a:r>
            <a:endParaRPr lang="en-US" altLang="zh-CN" dirty="0"/>
          </a:p>
          <a:p>
            <a:pPr eaLnBrk="1" hangingPunct="1"/>
            <a:r>
              <a:rPr lang="en-US" altLang="zh-CN" dirty="0"/>
              <a:t>&lt;array&gt;</a:t>
            </a:r>
          </a:p>
          <a:p>
            <a:pPr eaLnBrk="1" hangingPunct="1"/>
            <a:r>
              <a:rPr lang="en-US" altLang="zh-CN" dirty="0"/>
              <a:t>array</a:t>
            </a:r>
            <a:r>
              <a:rPr lang="zh-CN" altLang="en-US" dirty="0"/>
              <a:t>支持随机访问迭代器</a:t>
            </a:r>
            <a:endParaRPr lang="en-US" altLang="zh-CN" dirty="0"/>
          </a:p>
          <a:p>
            <a:pPr eaLnBrk="1" hangingPunct="1"/>
            <a:r>
              <a:rPr lang="zh-CN" altLang="en-US" dirty="0"/>
              <a:t>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template &lt; class T, </a:t>
            </a:r>
            <a:r>
              <a:rPr lang="en-US" altLang="zh-CN" dirty="0" err="1"/>
              <a:t>size_t</a:t>
            </a:r>
            <a:r>
              <a:rPr lang="en-US" altLang="zh-CN" dirty="0"/>
              <a:t> N &gt; class array;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两个参数，类型和大小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支持</a:t>
            </a:r>
            <a:r>
              <a:rPr lang="en-US" altLang="zh-CN" dirty="0"/>
              <a:t>begin()</a:t>
            </a:r>
            <a:r>
              <a:rPr lang="zh-CN" altLang="en-US" dirty="0"/>
              <a:t>、</a:t>
            </a:r>
            <a:r>
              <a:rPr lang="en-US" altLang="zh-CN" dirty="0"/>
              <a:t>end()</a:t>
            </a:r>
            <a:r>
              <a:rPr lang="zh-CN" altLang="en-US" dirty="0"/>
              <a:t>、</a:t>
            </a:r>
            <a:r>
              <a:rPr lang="en-US" altLang="zh-CN" dirty="0"/>
              <a:t>front()</a:t>
            </a:r>
            <a:r>
              <a:rPr lang="zh-CN" altLang="en-US" dirty="0"/>
              <a:t>、</a:t>
            </a:r>
            <a:r>
              <a:rPr lang="en-US" altLang="zh-CN" dirty="0"/>
              <a:t>back()</a:t>
            </a:r>
            <a:r>
              <a:rPr lang="zh-CN" altLang="en-US" dirty="0"/>
              <a:t>、</a:t>
            </a:r>
            <a:r>
              <a:rPr lang="en-US" altLang="zh-CN" dirty="0"/>
              <a:t>at()</a:t>
            </a:r>
            <a:r>
              <a:rPr lang="zh-CN" altLang="en-US" dirty="0"/>
              <a:t>、</a:t>
            </a:r>
            <a:r>
              <a:rPr lang="en-US" altLang="zh-CN" dirty="0"/>
              <a:t>operator[]</a:t>
            </a:r>
            <a:r>
              <a:rPr lang="zh-CN" altLang="en-US" dirty="0"/>
              <a:t>、</a:t>
            </a:r>
            <a:r>
              <a:rPr lang="en-US" altLang="zh-CN" dirty="0"/>
              <a:t>size()</a:t>
            </a:r>
            <a:r>
              <a:rPr lang="zh-CN" altLang="en-US" dirty="0"/>
              <a:t>、</a:t>
            </a:r>
            <a:r>
              <a:rPr lang="en-US" altLang="zh-CN" dirty="0"/>
              <a:t>empty()</a:t>
            </a:r>
            <a:r>
              <a:rPr lang="zh-CN" altLang="en-US" dirty="0"/>
              <a:t>、</a:t>
            </a:r>
            <a:r>
              <a:rPr lang="en-US" altLang="zh-CN" dirty="0"/>
              <a:t>swap()</a:t>
            </a:r>
            <a:r>
              <a:rPr lang="zh-CN" altLang="en-US" dirty="0"/>
              <a:t>、</a:t>
            </a:r>
            <a:r>
              <a:rPr lang="en-US" altLang="zh-CN" dirty="0"/>
              <a:t>data()</a:t>
            </a:r>
            <a:r>
              <a:rPr lang="zh-CN" altLang="en-US" dirty="0"/>
              <a:t>、</a:t>
            </a:r>
            <a:r>
              <a:rPr lang="en-US" altLang="zh-CN" dirty="0"/>
              <a:t>fill()</a:t>
            </a:r>
            <a:r>
              <a:rPr lang="zh-CN" altLang="en-US" dirty="0"/>
              <a:t>、</a:t>
            </a:r>
            <a:r>
              <a:rPr lang="en-US" altLang="zh-CN" dirty="0" err="1"/>
              <a:t>rbegin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rend()</a:t>
            </a:r>
            <a:r>
              <a:rPr lang="zh-CN" altLang="en-US" dirty="0"/>
              <a:t>、</a:t>
            </a:r>
            <a:r>
              <a:rPr lang="en-US" altLang="zh-CN" dirty="0" err="1"/>
              <a:t>max_size</a:t>
            </a:r>
            <a:r>
              <a:rPr lang="en-US" altLang="zh-CN" dirty="0"/>
              <a:t>()</a:t>
            </a:r>
            <a:r>
              <a:rPr lang="zh-CN" altLang="en-US" dirty="0"/>
              <a:t>等。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80276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数组替代品</a:t>
            </a:r>
            <a:r>
              <a:rPr lang="en-US" altLang="zh-CN" sz="3800" dirty="0"/>
              <a:t>—array</a:t>
            </a:r>
            <a:endParaRPr lang="zh-CN" altLang="en-US" sz="3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FA34D5-C967-47C8-A120-196DACA6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0010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不支持</a:t>
            </a:r>
            <a:r>
              <a:rPr lang="en-US" altLang="zh-CN" b="0" i="0" kern="0" dirty="0"/>
              <a:t>insert()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erase()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push_back</a:t>
            </a:r>
            <a:r>
              <a:rPr lang="en-US" altLang="zh-CN" b="0" i="0" kern="0" dirty="0"/>
              <a:t>()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pop_back</a:t>
            </a:r>
            <a:r>
              <a:rPr lang="en-US" altLang="zh-CN" b="0" i="0" kern="0" dirty="0"/>
              <a:t>()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resize()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clear()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reverse()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capacity()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vector</a:t>
            </a:r>
            <a:r>
              <a:rPr lang="zh-CN" altLang="en-US" b="0" i="0" kern="0" dirty="0"/>
              <a:t>的移动是常量时间，</a:t>
            </a:r>
            <a:r>
              <a:rPr lang="en-US" altLang="zh-CN" b="0" i="0" kern="0" dirty="0"/>
              <a:t>array</a:t>
            </a:r>
            <a:r>
              <a:rPr lang="zh-CN" altLang="en-US" b="0" i="0" kern="0" dirty="0"/>
              <a:t>的移动非常量时间。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vector</a:t>
            </a:r>
            <a:r>
              <a:rPr lang="zh-CN" altLang="en-US" b="0" i="0" kern="0" dirty="0"/>
              <a:t>的</a:t>
            </a:r>
            <a:r>
              <a:rPr lang="en-US" altLang="zh-CN" b="0" i="0" kern="0" dirty="0"/>
              <a:t>swap</a:t>
            </a:r>
            <a:r>
              <a:rPr lang="zh-CN" altLang="en-US" b="0" i="0" kern="0" dirty="0"/>
              <a:t>是常量时间复杂度，</a:t>
            </a:r>
            <a:r>
              <a:rPr lang="en-US" altLang="zh-CN" b="0" i="0" kern="0" dirty="0"/>
              <a:t>array</a:t>
            </a:r>
            <a:r>
              <a:rPr lang="zh-CN" altLang="en-US" b="0" i="0" kern="0" dirty="0"/>
              <a:t>的</a:t>
            </a:r>
            <a:r>
              <a:rPr lang="en-US" altLang="zh-CN" b="0" i="0" kern="0" dirty="0"/>
              <a:t>swap</a:t>
            </a:r>
            <a:r>
              <a:rPr lang="zh-CN" altLang="en-US" b="0" i="0" kern="0" dirty="0"/>
              <a:t>是线性时间复杂度。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9897550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数组替代品</a:t>
            </a:r>
            <a:r>
              <a:rPr lang="en-US" altLang="zh-CN" sz="3800" dirty="0"/>
              <a:t>—array</a:t>
            </a:r>
            <a:endParaRPr lang="zh-CN" altLang="en-US" sz="3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FA34D5-C967-47C8-A120-196DACA6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28490"/>
            <a:ext cx="874846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非成员函数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dirty="0"/>
              <a:t>     template &lt;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I, class T, 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N&gt; </a:t>
            </a:r>
          </a:p>
          <a:p>
            <a:pPr marL="0" indent="0" eaLnBrk="1" hangingPunct="1">
              <a:buNone/>
            </a:pPr>
            <a:r>
              <a:rPr lang="en-US" altLang="zh-CN" b="0" i="0" dirty="0"/>
              <a:t>     T&amp; get (array&lt;T,N&gt;&amp; </a:t>
            </a:r>
            <a:r>
              <a:rPr lang="en-US" altLang="zh-CN" b="0" i="0" dirty="0" err="1"/>
              <a:t>arr</a:t>
            </a:r>
            <a:r>
              <a:rPr lang="en-US" altLang="zh-CN" b="0" i="0" dirty="0"/>
              <a:t>) </a:t>
            </a:r>
            <a:r>
              <a:rPr lang="en-US" altLang="zh-CN" b="0" i="0" dirty="0" err="1"/>
              <a:t>noexcept</a:t>
            </a:r>
            <a:r>
              <a:rPr lang="en-US" altLang="zh-CN" b="0" i="0" dirty="0"/>
              <a:t>; </a:t>
            </a:r>
          </a:p>
          <a:p>
            <a:pPr marL="0" indent="0" eaLnBrk="1" hangingPunct="1">
              <a:buNone/>
            </a:pPr>
            <a:endParaRPr lang="en-US" altLang="zh-CN" b="0" i="0" dirty="0"/>
          </a:p>
          <a:p>
            <a:pPr marL="0" indent="0" eaLnBrk="1" hangingPunct="1">
              <a:buNone/>
            </a:pPr>
            <a:r>
              <a:rPr lang="en-US" altLang="zh-CN" b="0" i="0" dirty="0"/>
              <a:t>     template &lt;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I, class T, 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N&gt; </a:t>
            </a:r>
          </a:p>
          <a:p>
            <a:pPr marL="0" indent="0" eaLnBrk="1" hangingPunct="1">
              <a:buNone/>
            </a:pPr>
            <a:r>
              <a:rPr lang="en-US" altLang="zh-CN" b="0" i="0" dirty="0"/>
              <a:t>     T&amp;&amp; get (array&lt;T,N&gt;&amp;&amp; </a:t>
            </a:r>
            <a:r>
              <a:rPr lang="en-US" altLang="zh-CN" b="0" i="0" dirty="0" err="1"/>
              <a:t>arr</a:t>
            </a:r>
            <a:r>
              <a:rPr lang="en-US" altLang="zh-CN" b="0" i="0" dirty="0"/>
              <a:t>) </a:t>
            </a:r>
            <a:r>
              <a:rPr lang="en-US" altLang="zh-CN" b="0" i="0" dirty="0" err="1"/>
              <a:t>noexcept</a:t>
            </a:r>
            <a:r>
              <a:rPr lang="en-US" altLang="zh-CN" b="0" i="0" dirty="0"/>
              <a:t>;</a:t>
            </a:r>
          </a:p>
          <a:p>
            <a:pPr marL="0" indent="0" eaLnBrk="1" hangingPunct="1">
              <a:buNone/>
            </a:pPr>
            <a:endParaRPr lang="en-US" altLang="zh-CN" b="0" i="0" dirty="0"/>
          </a:p>
          <a:p>
            <a:pPr marL="0" indent="0" eaLnBrk="1" hangingPunct="1">
              <a:buNone/>
            </a:pPr>
            <a:r>
              <a:rPr lang="en-US" altLang="zh-CN" b="0" i="0" dirty="0"/>
              <a:t>      template &lt;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I, class T, </a:t>
            </a:r>
            <a:r>
              <a:rPr lang="en-US" altLang="zh-CN" b="0" i="0" dirty="0" err="1"/>
              <a:t>size_t</a:t>
            </a:r>
            <a:r>
              <a:rPr lang="en-US" altLang="zh-CN" b="0" i="0" dirty="0"/>
              <a:t> N&gt; </a:t>
            </a:r>
          </a:p>
          <a:p>
            <a:pPr marL="0" indent="0" eaLnBrk="1" hangingPunct="1">
              <a:buNone/>
            </a:pPr>
            <a:r>
              <a:rPr lang="en-US" altLang="zh-CN" b="0" i="0" dirty="0"/>
              <a:t>      const T&amp; get (const array&lt;T,N&gt;&amp; </a:t>
            </a:r>
            <a:r>
              <a:rPr lang="en-US" altLang="zh-CN" b="0" i="0" dirty="0" err="1"/>
              <a:t>arr</a:t>
            </a:r>
            <a:r>
              <a:rPr lang="en-US" altLang="zh-CN" b="0" i="0" dirty="0"/>
              <a:t>) </a:t>
            </a:r>
            <a:r>
              <a:rPr lang="en-US" altLang="zh-CN" b="0" i="0" dirty="0" err="1"/>
              <a:t>noexcept</a:t>
            </a:r>
            <a:r>
              <a:rPr lang="en-US" altLang="zh-CN" b="0" i="0" dirty="0"/>
              <a:t>;</a:t>
            </a:r>
            <a:endParaRPr lang="zh-CN" altLang="en-US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//</a:t>
            </a:r>
            <a:r>
              <a:rPr lang="zh-CN" altLang="en-US" b="0" i="0" kern="0" dirty="0">
                <a:solidFill>
                  <a:srgbClr val="FF0000"/>
                </a:solidFill>
              </a:rPr>
              <a:t>返回数组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arr</a:t>
            </a:r>
            <a:r>
              <a:rPr lang="zh-CN" altLang="en-US" b="0" i="0" kern="0" dirty="0">
                <a:solidFill>
                  <a:srgbClr val="FF0000"/>
                </a:solidFill>
              </a:rPr>
              <a:t>的第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i</a:t>
            </a:r>
            <a:r>
              <a:rPr lang="zh-CN" altLang="en-US" b="0" i="0" kern="0" dirty="0">
                <a:solidFill>
                  <a:srgbClr val="FF0000"/>
                </a:solidFill>
              </a:rPr>
              <a:t>个元素的引用。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i</a:t>
            </a:r>
            <a:r>
              <a:rPr lang="zh-CN" altLang="en-US" b="0" i="0" kern="0" dirty="0">
                <a:solidFill>
                  <a:srgbClr val="FF0000"/>
                </a:solidFill>
              </a:rPr>
              <a:t>必须常量。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//</a:t>
            </a:r>
            <a:r>
              <a:rPr lang="zh-CN" altLang="en-US" b="0" i="0" kern="0" dirty="0">
                <a:solidFill>
                  <a:srgbClr val="FF0000"/>
                </a:solidFill>
              </a:rPr>
              <a:t>编译器在编译时检查索引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i</a:t>
            </a:r>
            <a:r>
              <a:rPr lang="zh-CN" altLang="en-US" b="0" i="0" kern="0" dirty="0">
                <a:solidFill>
                  <a:srgbClr val="FF0000"/>
                </a:solidFill>
              </a:rPr>
              <a:t>的有效性。编译错误。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//[],at</a:t>
            </a:r>
            <a:r>
              <a:rPr lang="zh-CN" altLang="en-US" b="0" i="0" kern="0" dirty="0">
                <a:solidFill>
                  <a:srgbClr val="FF0000"/>
                </a:solidFill>
              </a:rPr>
              <a:t>不检查索引的有效性。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18682085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  array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74846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使用见</a:t>
            </a:r>
            <a:r>
              <a:rPr lang="en-US" altLang="zh-CN" dirty="0"/>
              <a:t>array.cpp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4062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序列式容器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00100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元素可序</a:t>
            </a:r>
            <a:r>
              <a:rPr lang="en-US" altLang="zh-CN" dirty="0"/>
              <a:t>(ordered)</a:t>
            </a:r>
            <a:r>
              <a:rPr lang="zh-CN" altLang="en-US" dirty="0"/>
              <a:t> 。    注意</a:t>
            </a:r>
            <a:r>
              <a:rPr lang="en-US" altLang="zh-CN" dirty="0"/>
              <a:t>: </a:t>
            </a:r>
            <a:r>
              <a:rPr lang="zh-CN" altLang="en-US" dirty="0"/>
              <a:t>非有序（</a:t>
            </a:r>
            <a:r>
              <a:rPr lang="en-US" altLang="zh-CN" dirty="0"/>
              <a:t>sorted)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4138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，向量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8092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动态数组，存储在堆上，线性连续空间，自动增长和收缩。</a:t>
            </a:r>
            <a:endParaRPr lang="en-US" altLang="zh-CN" dirty="0"/>
          </a:p>
          <a:p>
            <a:pPr eaLnBrk="1" hangingPunct="1"/>
            <a:r>
              <a:rPr lang="en-US" altLang="zh-CN" dirty="0"/>
              <a:t>&lt;vector&gt;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template&lt;class T, class Allocator = allocator&lt;T&gt;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class vector{</a:t>
            </a:r>
          </a:p>
          <a:p>
            <a:pPr marL="0" indent="0" eaLnBrk="1" hangingPunct="1">
              <a:buNone/>
            </a:pPr>
            <a:r>
              <a:rPr lang="en-US" altLang="zh-CN" dirty="0"/>
              <a:t>     public: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typedef   T   </a:t>
            </a:r>
            <a:r>
              <a:rPr lang="en-US" altLang="zh-CN" dirty="0" err="1"/>
              <a:t>value_type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typedef  </a:t>
            </a:r>
            <a:r>
              <a:rPr lang="en-US" altLang="zh-CN" dirty="0" err="1"/>
              <a:t>value_type</a:t>
            </a:r>
            <a:r>
              <a:rPr lang="en-US" altLang="zh-CN" dirty="0"/>
              <a:t> *pointer;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typedef  </a:t>
            </a:r>
            <a:r>
              <a:rPr lang="en-US" altLang="zh-CN" dirty="0" err="1">
                <a:solidFill>
                  <a:srgbClr val="FF0000"/>
                </a:solidFill>
              </a:rPr>
              <a:t>value_type</a:t>
            </a:r>
            <a:r>
              <a:rPr lang="en-US" altLang="zh-CN" dirty="0">
                <a:solidFill>
                  <a:srgbClr val="FF0000"/>
                </a:solidFill>
              </a:rPr>
              <a:t>  *iterator;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typedef  </a:t>
            </a:r>
            <a:r>
              <a:rPr lang="en-US" altLang="zh-CN" dirty="0" err="1"/>
              <a:t>value_type</a:t>
            </a:r>
            <a:r>
              <a:rPr lang="en-US" altLang="zh-CN" dirty="0"/>
              <a:t> &amp;reference;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typedef  </a:t>
            </a:r>
            <a:r>
              <a:rPr lang="en-US" altLang="zh-CN" dirty="0" err="1"/>
              <a:t>size_t</a:t>
            </a:r>
            <a:r>
              <a:rPr lang="en-US" altLang="zh-CN" dirty="0"/>
              <a:t>        </a:t>
            </a:r>
            <a:r>
              <a:rPr lang="en-US" altLang="zh-CN" dirty="0" err="1"/>
              <a:t>size_type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typedef  </a:t>
            </a:r>
            <a:r>
              <a:rPr lang="en-US" altLang="zh-CN" dirty="0" err="1"/>
              <a:t>ptrdiff_t</a:t>
            </a:r>
            <a:r>
              <a:rPr lang="en-US" altLang="zh-CN" dirty="0"/>
              <a:t>    </a:t>
            </a:r>
            <a:r>
              <a:rPr lang="en-US" altLang="zh-CN" dirty="0" err="1"/>
              <a:t>difference_type</a:t>
            </a:r>
            <a:r>
              <a:rPr lang="en-US" altLang="zh-CN" dirty="0"/>
              <a:t>; 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48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，向量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typedef </a:t>
            </a:r>
            <a:r>
              <a:rPr lang="en-US" altLang="zh-CN" dirty="0" err="1"/>
              <a:t>simple_alloc</a:t>
            </a:r>
            <a:r>
              <a:rPr lang="en-US" altLang="zh-CN" dirty="0"/>
              <a:t>&lt;</a:t>
            </a:r>
            <a:r>
              <a:rPr lang="en-US" altLang="zh-CN" dirty="0" err="1"/>
              <a:t>value_type</a:t>
            </a:r>
            <a:r>
              <a:rPr lang="en-US" altLang="zh-CN" dirty="0"/>
              <a:t>, </a:t>
            </a:r>
            <a:r>
              <a:rPr lang="en-US" altLang="zh-CN" dirty="0" err="1"/>
              <a:t>Alloc</a:t>
            </a:r>
            <a:r>
              <a:rPr lang="en-US" altLang="zh-CN" dirty="0"/>
              <a:t>&gt; </a:t>
            </a:r>
            <a:r>
              <a:rPr lang="en-US" altLang="zh-CN" dirty="0" err="1"/>
              <a:t>data_allocator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                     //</a:t>
            </a:r>
            <a:r>
              <a:rPr lang="zh-CN" altLang="en-US" dirty="0"/>
              <a:t>空间配置器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iterator    start;          //</a:t>
            </a:r>
            <a:r>
              <a:rPr lang="zh-CN" altLang="en-US" dirty="0"/>
              <a:t>目前使用空间的头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iterator    finish;        //</a:t>
            </a:r>
            <a:r>
              <a:rPr lang="zh-CN" altLang="en-US" dirty="0"/>
              <a:t>目前使用空间的尾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iterator     </a:t>
            </a:r>
            <a:r>
              <a:rPr lang="en-US" altLang="zh-CN" dirty="0" err="1"/>
              <a:t>end_of_storage</a:t>
            </a:r>
            <a:r>
              <a:rPr lang="en-US" altLang="zh-CN" dirty="0"/>
              <a:t>;      //</a:t>
            </a:r>
            <a:r>
              <a:rPr lang="zh-CN" altLang="en-US" dirty="0"/>
              <a:t>目前可用空间的尾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public: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iterator    begin() {return start;}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iterator    end() {return finish;}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size_type</a:t>
            </a:r>
            <a:r>
              <a:rPr lang="en-US" altLang="zh-CN" dirty="0"/>
              <a:t> size()  const { return </a:t>
            </a:r>
            <a:r>
              <a:rPr lang="en-US" altLang="zh-CN" dirty="0" err="1"/>
              <a:t>size_type</a:t>
            </a:r>
            <a:r>
              <a:rPr lang="en-US" altLang="zh-CN" dirty="0"/>
              <a:t>(end()-begin());}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3618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，访问元素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13" y="1324323"/>
            <a:ext cx="9477870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reference   front() { return *begin();}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第一个元素</a:t>
            </a:r>
            <a:endParaRPr lang="en-US" altLang="zh-CN" dirty="0"/>
          </a:p>
          <a:p>
            <a:pPr eaLnBrk="1" hangingPunct="1"/>
            <a:r>
              <a:rPr lang="en-US" altLang="zh-CN" dirty="0"/>
              <a:t>reference    back() {return *(end()-1);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最后一个元素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reference operator[](</a:t>
            </a:r>
            <a:r>
              <a:rPr lang="en-US" altLang="zh-CN" dirty="0" err="1"/>
              <a:t>size_type</a:t>
            </a:r>
            <a:r>
              <a:rPr lang="en-US" altLang="zh-CN" dirty="0"/>
              <a:t> n)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{   return *(begin()+n)</a:t>
            </a:r>
            <a:r>
              <a:rPr lang="zh-CN" altLang="en-US" dirty="0"/>
              <a:t>；</a:t>
            </a:r>
            <a:r>
              <a:rPr lang="en-US" altLang="zh-CN" dirty="0"/>
              <a:t>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重载</a:t>
            </a:r>
            <a:r>
              <a:rPr lang="en-US" altLang="zh-CN" dirty="0"/>
              <a:t>[], </a:t>
            </a:r>
            <a:r>
              <a:rPr lang="zh-CN" altLang="en-US" dirty="0"/>
              <a:t>通过下标访问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0645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268760"/>
            <a:ext cx="947787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无参构造函数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vector();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explicit vector(const </a:t>
            </a:r>
            <a:r>
              <a:rPr lang="en-US" altLang="zh-CN" dirty="0" err="1"/>
              <a:t>allocator_type</a:t>
            </a:r>
            <a:r>
              <a:rPr lang="en-US" altLang="zh-CN" dirty="0"/>
              <a:t> &amp;</a:t>
            </a:r>
            <a:r>
              <a:rPr lang="en-US" altLang="zh-CN" dirty="0" err="1"/>
              <a:t>alloc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n</a:t>
            </a:r>
            <a:r>
              <a:rPr lang="zh-CN" altLang="en-US" dirty="0"/>
              <a:t>个元素大小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explicit vector(</a:t>
            </a:r>
            <a:r>
              <a:rPr lang="en-US" altLang="zh-CN" dirty="0" err="1"/>
              <a:t>size_type</a:t>
            </a:r>
            <a:r>
              <a:rPr lang="en-US" altLang="zh-CN" dirty="0"/>
              <a:t> n, const </a:t>
            </a:r>
            <a:r>
              <a:rPr lang="en-US" altLang="zh-CN" dirty="0" err="1"/>
              <a:t>acllocator_type</a:t>
            </a:r>
            <a:r>
              <a:rPr lang="en-US" altLang="zh-CN" dirty="0"/>
              <a:t> &amp;</a:t>
            </a:r>
            <a:r>
              <a:rPr lang="en-US" altLang="zh-CN" dirty="0" err="1"/>
              <a:t>alloc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=</a:t>
            </a:r>
            <a:r>
              <a:rPr lang="en-US" altLang="zh-CN" dirty="0" err="1"/>
              <a:t>allocator_type</a:t>
            </a:r>
            <a:r>
              <a:rPr lang="en-US" altLang="zh-CN" dirty="0"/>
              <a:t>());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explicit vector(</a:t>
            </a:r>
            <a:r>
              <a:rPr lang="en-US" altLang="zh-CN" dirty="0" err="1"/>
              <a:t>size_type</a:t>
            </a:r>
            <a:r>
              <a:rPr lang="en-US" altLang="zh-CN" dirty="0"/>
              <a:t> n, const </a:t>
            </a:r>
            <a:r>
              <a:rPr lang="en-US" altLang="zh-CN" dirty="0" err="1"/>
              <a:t>value_type</a:t>
            </a:r>
            <a:r>
              <a:rPr lang="en-US" altLang="zh-CN" dirty="0"/>
              <a:t> &amp;</a:t>
            </a:r>
            <a:r>
              <a:rPr lang="en-US" altLang="zh-CN" dirty="0" err="1"/>
              <a:t>val</a:t>
            </a:r>
            <a:r>
              <a:rPr lang="en-US" altLang="zh-CN" dirty="0"/>
              <a:t>,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const </a:t>
            </a:r>
            <a:r>
              <a:rPr lang="en-US" altLang="zh-CN" dirty="0" err="1"/>
              <a:t>acllocator_type</a:t>
            </a:r>
            <a:r>
              <a:rPr lang="en-US" altLang="zh-CN" dirty="0"/>
              <a:t> &amp;</a:t>
            </a:r>
            <a:r>
              <a:rPr lang="en-US" altLang="zh-CN" dirty="0" err="1"/>
              <a:t>alloc</a:t>
            </a:r>
            <a:r>
              <a:rPr lang="en-US" altLang="zh-CN" dirty="0"/>
              <a:t> =</a:t>
            </a:r>
            <a:r>
              <a:rPr lang="en-US" altLang="zh-CN" dirty="0" err="1"/>
              <a:t>allocator_type</a:t>
            </a:r>
            <a:r>
              <a:rPr lang="en-US" altLang="zh-CN" dirty="0"/>
              <a:t>());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范围构造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template&lt;class </a:t>
            </a:r>
            <a:r>
              <a:rPr lang="en-US" altLang="zh-CN" dirty="0" err="1"/>
              <a:t>InputIterator</a:t>
            </a:r>
            <a:r>
              <a:rPr lang="en-US" altLang="zh-CN" dirty="0"/>
              <a:t>&gt; vector(</a:t>
            </a:r>
            <a:r>
              <a:rPr lang="en-US" altLang="zh-CN" dirty="0" err="1"/>
              <a:t>InputIterator</a:t>
            </a:r>
            <a:r>
              <a:rPr lang="en-US" altLang="zh-CN" dirty="0"/>
              <a:t> first,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InputIterator</a:t>
            </a:r>
            <a:r>
              <a:rPr lang="en-US" altLang="zh-CN" dirty="0"/>
              <a:t> last, const </a:t>
            </a:r>
            <a:r>
              <a:rPr lang="en-US" altLang="zh-CN" dirty="0" err="1"/>
              <a:t>allocator_type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           &amp;</a:t>
            </a:r>
            <a:r>
              <a:rPr lang="en-US" altLang="zh-CN" dirty="0" err="1"/>
              <a:t>alloc</a:t>
            </a:r>
            <a:r>
              <a:rPr lang="en-US" altLang="zh-CN" dirty="0"/>
              <a:t>=</a:t>
            </a:r>
            <a:r>
              <a:rPr lang="en-US" altLang="zh-CN" dirty="0" err="1"/>
              <a:t>allocator_type</a:t>
            </a:r>
            <a:r>
              <a:rPr lang="en-US" altLang="zh-CN" dirty="0"/>
              <a:t>())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974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数组的替代品</a:t>
            </a:r>
            <a:r>
              <a:rPr lang="en-US" altLang="zh-CN" sz="3800" dirty="0"/>
              <a:t>—vector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13" y="1324323"/>
            <a:ext cx="9477870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拷贝构造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vector(const vector &amp;x);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vector(const vector &amp;</a:t>
            </a:r>
            <a:r>
              <a:rPr lang="en-US" altLang="zh-CN" dirty="0" err="1"/>
              <a:t>x,const</a:t>
            </a:r>
            <a:r>
              <a:rPr lang="en-US" altLang="zh-CN" dirty="0"/>
              <a:t> </a:t>
            </a:r>
            <a:r>
              <a:rPr lang="en-US" altLang="zh-CN" dirty="0" err="1"/>
              <a:t>allocator_type</a:t>
            </a:r>
            <a:r>
              <a:rPr lang="en-US" altLang="zh-CN" dirty="0"/>
              <a:t> &amp;</a:t>
            </a:r>
            <a:r>
              <a:rPr lang="en-US" altLang="zh-CN" dirty="0" err="1"/>
              <a:t>alloc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kern="1200" dirty="0">
                <a:solidFill>
                  <a:srgbClr val="FF0000"/>
                </a:solidFill>
              </a:rPr>
              <a:t>移动构造</a:t>
            </a:r>
            <a:endParaRPr lang="en-US" altLang="zh-CN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vector (vector&amp;&amp; x); </a:t>
            </a: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vector (vector&amp;&amp; x, const </a:t>
            </a:r>
            <a:r>
              <a:rPr lang="en-US" altLang="zh-CN" kern="1200" dirty="0" err="1">
                <a:solidFill>
                  <a:srgbClr val="FF0000"/>
                </a:solidFill>
              </a:rPr>
              <a:t>allocator_type</a:t>
            </a:r>
            <a:r>
              <a:rPr lang="en-US" altLang="zh-CN" kern="1200" dirty="0">
                <a:solidFill>
                  <a:srgbClr val="FF0000"/>
                </a:solidFill>
              </a:rPr>
              <a:t>&amp; </a:t>
            </a:r>
            <a:r>
              <a:rPr lang="en-US" altLang="zh-CN" kern="1200" dirty="0" err="1">
                <a:solidFill>
                  <a:srgbClr val="FF0000"/>
                </a:solidFill>
              </a:rPr>
              <a:t>alloc</a:t>
            </a:r>
            <a:r>
              <a:rPr lang="en-US" altLang="zh-CN" kern="12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kern="1200" dirty="0">
                <a:solidFill>
                  <a:srgbClr val="FF0000"/>
                </a:solidFill>
              </a:rPr>
              <a:t>初始化列表构造</a:t>
            </a:r>
            <a:endParaRPr lang="en-US" altLang="zh-CN" kern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vector (</a:t>
            </a:r>
            <a:r>
              <a:rPr lang="en-US" altLang="zh-CN" kern="1200" dirty="0" err="1">
                <a:solidFill>
                  <a:srgbClr val="FF0000"/>
                </a:solidFill>
              </a:rPr>
              <a:t>initializer_list</a:t>
            </a:r>
            <a:r>
              <a:rPr lang="en-US" altLang="zh-CN" kern="1200" dirty="0">
                <a:solidFill>
                  <a:srgbClr val="FF0000"/>
                </a:solidFill>
              </a:rPr>
              <a:t>&lt;</a:t>
            </a:r>
            <a:r>
              <a:rPr lang="en-US" altLang="zh-CN" kern="1200" dirty="0" err="1">
                <a:solidFill>
                  <a:srgbClr val="FF0000"/>
                </a:solidFill>
              </a:rPr>
              <a:t>value_type</a:t>
            </a:r>
            <a:r>
              <a:rPr lang="en-US" altLang="zh-CN" kern="1200" dirty="0">
                <a:solidFill>
                  <a:srgbClr val="FF0000"/>
                </a:solidFill>
              </a:rPr>
              <a:t>&gt; </a:t>
            </a:r>
            <a:r>
              <a:rPr lang="en-US" altLang="zh-CN" kern="1200" dirty="0" err="1">
                <a:solidFill>
                  <a:srgbClr val="FF0000"/>
                </a:solidFill>
              </a:rPr>
              <a:t>il</a:t>
            </a:r>
            <a:r>
              <a:rPr lang="en-US" altLang="zh-CN" kern="1200" dirty="0">
                <a:solidFill>
                  <a:srgbClr val="FF0000"/>
                </a:solidFill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zh-CN" kern="1200" dirty="0">
                <a:solidFill>
                  <a:srgbClr val="FF0000"/>
                </a:solidFill>
              </a:rPr>
              <a:t>         const </a:t>
            </a:r>
            <a:r>
              <a:rPr lang="en-US" altLang="zh-CN" kern="1200" dirty="0" err="1">
                <a:solidFill>
                  <a:srgbClr val="FF0000"/>
                </a:solidFill>
              </a:rPr>
              <a:t>allocator_type</a:t>
            </a:r>
            <a:r>
              <a:rPr lang="en-US" altLang="zh-CN" kern="1200" dirty="0">
                <a:solidFill>
                  <a:srgbClr val="FF0000"/>
                </a:solidFill>
              </a:rPr>
              <a:t>&amp; </a:t>
            </a:r>
            <a:r>
              <a:rPr lang="en-US" altLang="zh-CN" kern="1200" dirty="0" err="1">
                <a:solidFill>
                  <a:srgbClr val="FF0000"/>
                </a:solidFill>
              </a:rPr>
              <a:t>alloc</a:t>
            </a:r>
            <a:r>
              <a:rPr lang="en-US" altLang="zh-CN" kern="1200" dirty="0">
                <a:solidFill>
                  <a:srgbClr val="FF0000"/>
                </a:solidFill>
              </a:rPr>
              <a:t> = </a:t>
            </a:r>
            <a:r>
              <a:rPr lang="en-US" altLang="zh-CN" kern="1200" dirty="0" err="1">
                <a:solidFill>
                  <a:srgbClr val="FF0000"/>
                </a:solidFill>
              </a:rPr>
              <a:t>allocator_type</a:t>
            </a:r>
            <a:r>
              <a:rPr lang="en-US" altLang="zh-CN" kern="1200" dirty="0">
                <a:solidFill>
                  <a:srgbClr val="FF0000"/>
                </a:solidFill>
              </a:rPr>
              <a:t>());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0703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11900</TotalTime>
  <Words>2863</Words>
  <Application>Microsoft Office PowerPoint</Application>
  <PresentationFormat>全屏显示(4:3)</PresentationFormat>
  <Paragraphs>418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Calibri</vt:lpstr>
      <vt:lpstr>Times New Roman</vt:lpstr>
      <vt:lpstr>Verdana</vt:lpstr>
      <vt:lpstr>Wingdings</vt:lpstr>
      <vt:lpstr>1_Profile</vt:lpstr>
      <vt:lpstr>标准模板库STL </vt:lpstr>
      <vt:lpstr>容器</vt:lpstr>
      <vt:lpstr>容器</vt:lpstr>
      <vt:lpstr>序列式容器</vt:lpstr>
      <vt:lpstr>数组的替代品—vector，向量</vt:lpstr>
      <vt:lpstr>数组的替代品—vector，向量</vt:lpstr>
      <vt:lpstr>数组的替代品—vector，访问元素</vt:lpstr>
      <vt:lpstr>数组的替代品—vector，构造函数</vt:lpstr>
      <vt:lpstr>数组的替代品—vector，构造函数</vt:lpstr>
      <vt:lpstr>数组的替代品—vector，插入</vt:lpstr>
      <vt:lpstr>数组的替代品—vector，插入</vt:lpstr>
      <vt:lpstr>数组的替代品—vector，删除</vt:lpstr>
      <vt:lpstr>数组的替代品—vector，赋值</vt:lpstr>
      <vt:lpstr>数组的替代品—vector，其它方法</vt:lpstr>
      <vt:lpstr>数组的替代品—vector，其它方法</vt:lpstr>
      <vt:lpstr>数组的替代品—vector，其它方法</vt:lpstr>
      <vt:lpstr>数组的替代品—vector，比较</vt:lpstr>
      <vt:lpstr>C++11，begin,end函数</vt:lpstr>
      <vt:lpstr>                     vector练习</vt:lpstr>
      <vt:lpstr>                     vector练习</vt:lpstr>
      <vt:lpstr>                     vector练习</vt:lpstr>
      <vt:lpstr>STL算法</vt:lpstr>
      <vt:lpstr>算法</vt:lpstr>
      <vt:lpstr>部分算法</vt:lpstr>
      <vt:lpstr>部分算法</vt:lpstr>
      <vt:lpstr>部分算法</vt:lpstr>
      <vt:lpstr>部分算法</vt:lpstr>
      <vt:lpstr>部分算法</vt:lpstr>
      <vt:lpstr>部分算法</vt:lpstr>
      <vt:lpstr>部分算法</vt:lpstr>
      <vt:lpstr>部分算法</vt:lpstr>
      <vt:lpstr>部分算法</vt:lpstr>
      <vt:lpstr>部分算法</vt:lpstr>
      <vt:lpstr>                     accumulate练习</vt:lpstr>
      <vt:lpstr>                     算法练习</vt:lpstr>
      <vt:lpstr>数组的替代品—array</vt:lpstr>
      <vt:lpstr>数组替代品—array</vt:lpstr>
      <vt:lpstr>数组替代品—array</vt:lpstr>
      <vt:lpstr>                     array练习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1145</cp:revision>
  <cp:lastPrinted>2019-12-25T01:12:26Z</cp:lastPrinted>
  <dcterms:created xsi:type="dcterms:W3CDTF">2002-01-07T04:58:02Z</dcterms:created>
  <dcterms:modified xsi:type="dcterms:W3CDTF">2020-05-11T08:01:16Z</dcterms:modified>
</cp:coreProperties>
</file>